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2"/>
  </p:notesMasterIdLst>
  <p:handoutMasterIdLst>
    <p:handoutMasterId r:id="rId13"/>
  </p:handoutMasterIdLst>
  <p:sldIdLst>
    <p:sldId id="2145708290" r:id="rId5"/>
    <p:sldId id="287" r:id="rId6"/>
    <p:sldId id="574" r:id="rId7"/>
    <p:sldId id="903" r:id="rId8"/>
    <p:sldId id="905" r:id="rId9"/>
    <p:sldId id="874" r:id="rId10"/>
    <p:sldId id="2145708194" r:id="rId1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8D0B97B9-7721-1BC1-654C-901BAC989CCE}" name="Guest User" initials="GU" userId="S::urn:spo:anon#d904136b9fb956cb14335d5d16412b1c2f3a914225a82b133a01c9f1ee1f2d9d::" providerId="AD"/>
  <p188:author id="{74D313C6-59A6-FE4C-4A62-327BBF48BE08}" name="Guest User" initials="GU" userId="S::urn:spo:anon#40f9abbb86226b50c2f2ed30ca9e9c5f4256d02f55925a568763d94b333d3398::" providerId="AD"/>
  <p188:author id="{0F1856C8-F57A-9F3E-84F0-70A0EB23FFF5}" name="Guest User" initials="GU" userId="S::urn:spo:anon#7030134245bd16b84066394ad1b9db803ecc38bc2b3977094f04c623831eb07d::" providerId="AD"/>
  <p188:author id="{261EB2C8-27FD-A859-CA0D-ADB62167BE41}" name="Tom Coleman-Haynes" initials="TCH"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8F00"/>
    <a:srgbClr val="051D39"/>
    <a:srgbClr val="02366A"/>
    <a:srgbClr val="00294F"/>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599" autoAdjust="0"/>
    <p:restoredTop sz="86408" autoAdjust="0"/>
  </p:normalViewPr>
  <p:slideViewPr>
    <p:cSldViewPr snapToGrid="0">
      <p:cViewPr varScale="1">
        <p:scale>
          <a:sx n="106" d="100"/>
          <a:sy n="106" d="100"/>
        </p:scale>
        <p:origin x="712" y="168"/>
      </p:cViewPr>
      <p:guideLst>
        <p:guide orient="horz" pos="2160"/>
        <p:guide pos="2880"/>
        <p:guide orient="horz" pos="3113"/>
        <p:guide pos="5321"/>
      </p:guideLst>
    </p:cSldViewPr>
  </p:slideViewPr>
  <p:outlineViewPr>
    <p:cViewPr>
      <p:scale>
        <a:sx n="33" d="100"/>
        <a:sy n="33" d="100"/>
      </p:scale>
      <p:origin x="0" y="-7668"/>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A36C5-2C2E-176B-1B86-8409DC48A5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F3ADA2-320D-8CF5-5990-09BAF2A5CF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4ECA75-27FE-21EB-EF69-A0CC355C7994}"/>
              </a:ext>
            </a:extLst>
          </p:cNvPr>
          <p:cNvSpPr>
            <a:spLocks noGrp="1"/>
          </p:cNvSpPr>
          <p:nvPr>
            <p:ph type="body" idx="1"/>
          </p:nvPr>
        </p:nvSpPr>
        <p:spPr/>
        <p:txBody>
          <a:bodyPr/>
          <a:lstStyle/>
          <a:p>
            <a:r>
              <a:rPr lang="en-GB" altLang="en-US" b="1" dirty="0">
                <a:latin typeface="+mn-lt"/>
                <a:cs typeface="Arial" panose="020B0604020202020204" pitchFamily="34" charset="0"/>
              </a:rPr>
              <a:t>Welcome, introductions and course overview:</a:t>
            </a:r>
          </a:p>
          <a:p>
            <a:endParaRPr lang="en-GB" altLang="en-US" dirty="0">
              <a:latin typeface="+mn-lt"/>
              <a:cs typeface="Arial" panose="020B0604020202020204" pitchFamily="34" charset="0"/>
            </a:endParaRPr>
          </a:p>
          <a:p>
            <a:r>
              <a:rPr lang="en-GB" sz="1200" b="0" i="0" kern="1200" dirty="0">
                <a:solidFill>
                  <a:schemeClr val="tx1"/>
                </a:solidFill>
                <a:effectLst/>
                <a:latin typeface="+mn-lt"/>
                <a:cs typeface="Arial"/>
              </a:rPr>
              <a:t>Welcome participants to the two-day </a:t>
            </a:r>
            <a:r>
              <a:rPr lang="en-GB" dirty="0">
                <a:latin typeface="+mn-lt"/>
                <a:cs typeface="Arial"/>
              </a:rPr>
              <a:t>tobacco</a:t>
            </a:r>
            <a:r>
              <a:rPr lang="en-GB" sz="1200" b="0" i="0" kern="1200" dirty="0">
                <a:solidFill>
                  <a:schemeClr val="tx1"/>
                </a:solidFill>
                <a:effectLst/>
                <a:latin typeface="+mn-lt"/>
                <a:cs typeface="Arial"/>
              </a:rPr>
              <a:t> </a:t>
            </a:r>
            <a:r>
              <a:rPr lang="en-GB" dirty="0">
                <a:latin typeface="+mn-lt"/>
                <a:cs typeface="Arial"/>
              </a:rPr>
              <a:t>dependence adviser training course for mental health inpatients</a:t>
            </a:r>
            <a:r>
              <a:rPr lang="en-GB" sz="1200" b="0" i="0" kern="1200" dirty="0">
                <a:solidFill>
                  <a:schemeClr val="tx1"/>
                </a:solidFill>
                <a:effectLst/>
                <a:latin typeface="+mn-lt"/>
                <a:cs typeface="Arial"/>
              </a:rPr>
              <a:t>. Introduce yourself, providing your smoking cessation and/or training background, and (for virtual courses) the admin support who will be assisting with the smooth running of the session in the background.</a:t>
            </a:r>
            <a:endParaRPr lang="en-CA" sz="1200" b="0" i="0" kern="1200" dirty="0">
              <a:solidFill>
                <a:schemeClr val="tx1"/>
              </a:solidFill>
              <a:effectLst/>
              <a:latin typeface="+mn-lt"/>
              <a:cs typeface="Arial"/>
            </a:endParaRPr>
          </a:p>
          <a:p>
            <a:r>
              <a:rPr lang="en-CA" sz="1200" b="0" i="0" kern="1200" dirty="0">
                <a:solidFill>
                  <a:schemeClr val="tx1"/>
                </a:solidFill>
                <a:effectLst/>
                <a:latin typeface="+mn-lt"/>
                <a:ea typeface="Geneva" pitchFamily="-109" charset="0"/>
                <a:cs typeface="Arial" panose="020B0604020202020204" pitchFamily="34" charset="0"/>
              </a:rPr>
              <a:t> </a:t>
            </a:r>
          </a:p>
          <a:p>
            <a:endParaRPr lang="en-US" dirty="0">
              <a:latin typeface="+mn-lt"/>
            </a:endParaRPr>
          </a:p>
        </p:txBody>
      </p:sp>
      <p:sp>
        <p:nvSpPr>
          <p:cNvPr id="4" name="Slide Number Placeholder 3">
            <a:extLst>
              <a:ext uri="{FF2B5EF4-FFF2-40B4-BE49-F238E27FC236}">
                <a16:creationId xmlns:a16="http://schemas.microsoft.com/office/drawing/2014/main" id="{123EC7A3-C184-E656-A960-01277C679699}"/>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2028535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xfrm>
            <a:off x="685800" y="4343400"/>
            <a:ext cx="5486400" cy="4048126"/>
          </a:xfrm>
          <a:noFill/>
        </p:spPr>
        <p:txBody>
          <a:bodyPr wrap="square" numCol="1" anchor="t" anchorCtr="0" compatLnSpc="1">
            <a:prstTxWarp prst="textNoShape">
              <a:avLst/>
            </a:prstTxWarp>
            <a:normAutofit fontScale="77500" lnSpcReduction="20000"/>
          </a:bodyPr>
          <a:lstStyle/>
          <a:p>
            <a:r>
              <a:rPr lang="en-GB" sz="1200" b="1" i="0" kern="1200" dirty="0">
                <a:solidFill>
                  <a:schemeClr val="tx1"/>
                </a:solidFill>
                <a:effectLst/>
                <a:latin typeface="Arial"/>
                <a:cs typeface="Arial"/>
              </a:rPr>
              <a:t>[For virtual training – delete for face-to-face delivery. This slide reflects Zoom functions – amend slide for virtual platform used]</a:t>
            </a:r>
            <a:endParaRPr lang="en-CA" sz="1200" b="0" i="0" kern="1200" dirty="0">
              <a:solidFill>
                <a:schemeClr val="tx1"/>
              </a:solidFill>
              <a:effectLst/>
              <a:latin typeface="Arial"/>
              <a:cs typeface="Arial"/>
            </a:endParaRPr>
          </a:p>
          <a:p>
            <a:r>
              <a:rPr lang="en-CA" sz="1200" b="1" i="0" kern="1200" dirty="0">
                <a:solidFill>
                  <a:schemeClr val="tx1"/>
                </a:solidFill>
                <a:effectLst/>
                <a:latin typeface="Arial"/>
                <a:cs typeface="Arial"/>
              </a:rPr>
              <a:t> </a:t>
            </a:r>
            <a:endParaRPr lang="en-CA" sz="1200" b="0" i="0" kern="1200" dirty="0">
              <a:solidFill>
                <a:schemeClr val="tx1"/>
              </a:solidFill>
              <a:effectLst/>
              <a:latin typeface="Arial"/>
              <a:cs typeface="Arial"/>
            </a:endParaRPr>
          </a:p>
          <a:p>
            <a:r>
              <a:rPr lang="en-GB" sz="1200" b="0" i="0" kern="1200" dirty="0">
                <a:solidFill>
                  <a:schemeClr val="tx1"/>
                </a:solidFill>
                <a:effectLst/>
                <a:latin typeface="Arial"/>
                <a:cs typeface="Arial"/>
              </a:rPr>
              <a:t>Some of you may be familiar with online training while for others this will be a new experience.</a:t>
            </a:r>
            <a:r>
              <a:rPr lang="en-GB" sz="1200" dirty="0">
                <a:latin typeface="Arial"/>
                <a:cs typeface="Arial"/>
              </a:rPr>
              <a:t> </a:t>
            </a:r>
            <a:endParaRPr lang="en-CA" sz="1200" dirty="0">
              <a:latin typeface="Arial" panose="020B0604020202020204" pitchFamily="34" charset="0"/>
              <a:cs typeface="Arial" panose="020B0604020202020204" pitchFamily="34" charset="0"/>
            </a:endParaRPr>
          </a:p>
          <a:p>
            <a:r>
              <a:rPr lang="en-CA" sz="1200" dirty="0">
                <a:latin typeface="Arial"/>
                <a:cs typeface="Arial"/>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a:cs typeface="Arial"/>
              </a:rPr>
              <a:t>Here is an introduction to some of the functions we will use during today’s session:</a:t>
            </a:r>
            <a:endParaRPr lang="en-CA" sz="1200" b="0" i="0" kern="1200" dirty="0">
              <a:solidFill>
                <a:schemeClr val="tx1"/>
              </a:solidFill>
              <a:effectLst/>
              <a:latin typeface="Arial"/>
              <a:cs typeface="Arial"/>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Turn camera on or off: we encourage everyone to keep their camera on for the duration of the session.</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Turn mic on or off: we recommend having your mic on mute throughout unless you wish to verbally respond (quick tip: you can temporarily unmute by holding down the space bar).</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If you have a question during the training please pop it into the chat box </a:t>
            </a:r>
            <a:r>
              <a:rPr lang="en-GB" sz="1200" b="1" i="0" kern="1200" dirty="0">
                <a:solidFill>
                  <a:schemeClr val="tx1"/>
                </a:solidFill>
                <a:effectLst/>
                <a:latin typeface="Arial"/>
                <a:cs typeface="Arial"/>
              </a:rPr>
              <a:t>or</a:t>
            </a:r>
            <a:r>
              <a:rPr lang="en-GB" sz="1200" b="0" i="0" kern="1200" dirty="0">
                <a:solidFill>
                  <a:schemeClr val="tx1"/>
                </a:solidFill>
                <a:effectLst/>
                <a:latin typeface="Arial"/>
                <a:cs typeface="Arial"/>
              </a:rPr>
              <a:t>…</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marR="0" lvl="0" indent="-228600" algn="l" defTabSz="457200" rtl="0" eaLnBrk="0" fontAlgn="base" latinLnBrk="0" hangingPunct="0">
              <a:lnSpc>
                <a:spcPct val="100000"/>
              </a:lnSpc>
              <a:spcBef>
                <a:spcPct val="30000"/>
              </a:spcBef>
              <a:spcAft>
                <a:spcPct val="0"/>
              </a:spcAft>
              <a:buClrTx/>
              <a:buSzTx/>
              <a:buFont typeface="+mj-lt"/>
              <a:buAutoNum type="arabicPeriod" startAt="5"/>
              <a:tabLst/>
              <a:defRPr/>
            </a:pPr>
            <a:r>
              <a:rPr lang="en-GB" sz="1200" b="0" i="0" kern="1200" dirty="0">
                <a:solidFill>
                  <a:schemeClr val="tx1"/>
                </a:solidFill>
                <a:effectLst/>
                <a:latin typeface="Arial"/>
                <a:cs typeface="Arial"/>
              </a:rPr>
              <a:t>… use the ‘raise your hand’ function and we will invite you to unmute and ask your question verbally.</a:t>
            </a:r>
            <a:r>
              <a:rPr lang="en-GB" sz="1200" b="0" i="0" kern="1200" dirty="0">
                <a:solidFill>
                  <a:schemeClr val="tx1"/>
                </a:solidFill>
                <a:effectLst/>
                <a:latin typeface="+mn-lt"/>
                <a:cs typeface="Arial"/>
              </a:rPr>
              <a:t> You can also react to questions/content with a thumbs up or thumbs down or let us know if the pace is too fast by selecting the appropriate reaction.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lvl="0" indent="0">
              <a:buFont typeface="+mj-lt"/>
              <a:buNone/>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a:cs typeface="Arial"/>
              </a:rPr>
              <a:t>[Note:</a:t>
            </a:r>
            <a:r>
              <a:rPr lang="en-GB" sz="1200" b="0" i="0" kern="1200" dirty="0">
                <a:solidFill>
                  <a:schemeClr val="tx1"/>
                </a:solidFill>
                <a:effectLst/>
                <a:latin typeface="Arial"/>
                <a:cs typeface="Arial"/>
              </a:rPr>
              <a:t> points 3 and 5 are going to be crucial for the smooth running of the session as they help ensure participants are not talking over each other].</a:t>
            </a:r>
          </a:p>
          <a:p>
            <a:endParaRPr lang="en-CA" sz="1200" b="0" i="0" kern="1200" dirty="0">
              <a:solidFill>
                <a:schemeClr val="tx1"/>
              </a:solidFill>
              <a:effectLst/>
              <a:latin typeface="Arial"/>
              <a:cs typeface="Arial"/>
            </a:endParaRPr>
          </a:p>
          <a:p>
            <a:pPr marL="228600" indent="-228600">
              <a:buFont typeface="+mj-lt"/>
              <a:buAutoNum type="arabicPeriod" startAt="6"/>
            </a:pPr>
            <a:r>
              <a:rPr lang="en-GB" sz="1200" b="0" i="0" kern="1200" dirty="0">
                <a:solidFill>
                  <a:schemeClr val="tx1"/>
                </a:solidFill>
                <a:effectLst/>
                <a:latin typeface="Arial"/>
                <a:cs typeface="Arial"/>
              </a:rPr>
              <a:t>Hang up icon: if you accidentally press this and leave the session just click on the link that brought you into the session again and you will be able to re-join.</a:t>
            </a:r>
            <a:endParaRPr lang="en-CA" sz="1200" b="0" i="0" kern="1200" dirty="0">
              <a:solidFill>
                <a:schemeClr val="tx1"/>
              </a:solidFill>
              <a:effectLst/>
              <a:latin typeface="Arial"/>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a:cs typeface="Arial"/>
              </a:rPr>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mn-lt"/>
                <a:cs typeface="Arial"/>
              </a:rPr>
              <a:t>If you need to contact a trainer personally during the course, you can message trainers privately by going to the chat function and selecting the trainer’s name from the drop-down box.</a:t>
            </a:r>
            <a:endParaRPr lang="en-CA" sz="1200" b="0" i="0" kern="1200" dirty="0">
              <a:solidFill>
                <a:schemeClr val="tx1"/>
              </a:solidFill>
              <a:effectLst/>
              <a:latin typeface="+mn-lt"/>
              <a:cs typeface="Arial"/>
            </a:endParaRPr>
          </a:p>
          <a:p>
            <a:endParaRPr lang="en-CA" sz="1200" b="0" i="0" kern="1200" dirty="0">
              <a:solidFill>
                <a:schemeClr val="tx1"/>
              </a:solidFill>
              <a:effectLst/>
              <a:latin typeface="Arial"/>
              <a:cs typeface="Arial"/>
            </a:endParaRPr>
          </a:p>
          <a:p>
            <a:r>
              <a:rPr lang="en-GB" sz="1200" b="0" i="0" kern="1200" dirty="0">
                <a:solidFill>
                  <a:schemeClr val="tx1"/>
                </a:solidFill>
                <a:effectLst/>
                <a:latin typeface="Arial"/>
                <a:cs typeface="Arial"/>
              </a:rPr>
              <a:t>Please keep the training in full screen and please switch your emails off/close your email browser to avoid getting distracted during the session.</a:t>
            </a:r>
            <a:endParaRPr lang="en-CA" sz="1200" b="0" i="0" kern="1200" dirty="0">
              <a:solidFill>
                <a:schemeClr val="tx1"/>
              </a:solidFill>
              <a:effectLst/>
              <a:latin typeface="Arial"/>
              <a:cs typeface="Arial"/>
            </a:endParaRPr>
          </a:p>
          <a:p>
            <a:endParaRPr lang="en-GB" altLang="en-US" sz="1200" dirty="0"/>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2</a:t>
            </a:fld>
            <a:endParaRPr lang="en-US" dirty="0"/>
          </a:p>
        </p:txBody>
      </p:sp>
    </p:spTree>
    <p:extLst>
      <p:ext uri="{BB962C8B-B14F-4D97-AF65-F5344CB8AC3E}">
        <p14:creationId xmlns:p14="http://schemas.microsoft.com/office/powerpoint/2010/main" val="3200999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normAutofit/>
          </a:bodyPr>
          <a:lstStyle/>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[For face-to-face training only – delete for virtual delivery]</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Cover the housekeeping points below and add any venue-specific points: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Please turn mobile phones off or switch to silent.</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Inform participants where fire exits and toilets are, and emergency procedures.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cs typeface="Arial" panose="020B0604020202020204" pitchFamily="34" charset="0"/>
            </a:endParaRPr>
          </a:p>
          <a:p>
            <a:pPr>
              <a:defRPr/>
            </a:pPr>
            <a:endParaRPr lang="en-GB" altLang="en-US" dirty="0"/>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3</a:t>
            </a:fld>
            <a:endParaRPr lang="en-US" dirty="0"/>
          </a:p>
        </p:txBody>
      </p:sp>
    </p:spTree>
    <p:extLst>
      <p:ext uri="{BB962C8B-B14F-4D97-AF65-F5344CB8AC3E}">
        <p14:creationId xmlns:p14="http://schemas.microsoft.com/office/powerpoint/2010/main" val="2729296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defRPr/>
            </a:pPr>
            <a:r>
              <a:rPr lang="en-GB" altLang="en-US" dirty="0">
                <a:latin typeface="Arial" panose="020B0604020202020204" pitchFamily="34" charset="0"/>
                <a:cs typeface="Arial" panose="020B0604020202020204" pitchFamily="34" charset="0"/>
              </a:rPr>
              <a:t>With any large group it’s useful to have a few common agreements to help the training flow well:</a:t>
            </a:r>
          </a:p>
          <a:p>
            <a:pPr>
              <a:defRPr/>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Respect others views and opinions</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a:cs typeface="Arial"/>
              </a:rPr>
              <a:t>Confidentiality: </a:t>
            </a:r>
            <a:r>
              <a:rPr lang="en-GB" i="1" dirty="0">
                <a:latin typeface="Arial"/>
                <a:cs typeface="Arial"/>
              </a:rPr>
              <a:t>We welcome any questions or comments you have but please be careful not to disclose any patient names or details that could identify them</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Ask questions: </a:t>
            </a:r>
            <a:r>
              <a:rPr lang="en-GB" i="1" dirty="0">
                <a:latin typeface="Arial" panose="020B0604020202020204" pitchFamily="34" charset="0"/>
                <a:cs typeface="Arial" panose="020B0604020202020204" pitchFamily="34" charset="0"/>
              </a:rPr>
              <a:t>no such thing as a bad/stupid question</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Adherence to start, end and break times</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We also ask for your patience, as with all virtual courses there may be a few technical issues across the two days but we have done our very best to plan ahead for this, we have help on hand should this happen and will try and rectify any issues as soon as we can</a:t>
            </a:r>
            <a:endParaRPr lang="en-GB" i="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altLang="en-US" i="0" dirty="0">
              <a:latin typeface="Arial" panose="020B0604020202020204" pitchFamily="34" charset="0"/>
              <a:cs typeface="Arial" panose="020B0604020202020204" pitchFamily="34" charset="0"/>
            </a:endParaRPr>
          </a:p>
          <a:p>
            <a:pPr marL="45720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altLang="en-US" i="0" dirty="0">
                <a:latin typeface="Arial" panose="020B0604020202020204" pitchFamily="34" charset="0"/>
                <a:cs typeface="Arial" panose="020B0604020202020204" pitchFamily="34" charset="0"/>
              </a:rPr>
              <a:t> - We have spent a lot of time adapting and piloting the face-to-face course for virtual delivery and whilst virtual training can pose some challenges (and some opportunities) and there are of course differences to learning in a face to face environment, it is upon to all of us to rise to meet these challenges to make sure that everyone gets the most out of these evidence-based courses designed to help you to save lives. So we hope you make the most of this opportunity and get involved in the learning as much as possible. It’s true what they say, you get out what you put in…..</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Participate as fully as possible and support the participation of others – we understand people learn in different ways and some may have a quieter learning style, this is of course fine, we hope to create a training atmosphere where you feel able to participate in the two days as fully as possible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altLang="en-US"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dirty="0">
                <a:latin typeface="Arial" panose="020B0604020202020204" pitchFamily="34" charset="0"/>
                <a:cs typeface="Arial" panose="020B0604020202020204" pitchFamily="34" charset="0"/>
              </a:rPr>
              <a:t>Full attendance is required to receive the course certificate</a:t>
            </a:r>
          </a:p>
          <a:p>
            <a:pPr>
              <a:defRPr/>
            </a:pPr>
            <a:endParaRPr lang="en-GB" alt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1395656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Explain to participants that you will invite them to unmute and say their name, where they work and how long they have been a TDA in a mental health setting.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ea typeface="ＭＳ Ｐゴシック" panose="020B0600070205080204" pitchFamily="34" charset="-128"/>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ea typeface="ＭＳ Ｐゴシック" panose="020B0600070205080204" pitchFamily="34" charset="-128"/>
                <a:cs typeface="ＭＳ Ｐゴシック" charset="0"/>
              </a:rPr>
              <a:t>Call participants in by first name from the participant list on the right-hand side of your screen.</a:t>
            </a:r>
            <a:endParaRPr lang="en-GB" altLang="en-US" dirty="0"/>
          </a:p>
          <a:p>
            <a:endParaRPr lang="en-US" dirty="0"/>
          </a:p>
          <a:p>
            <a:r>
              <a:rPr lang="en-GB" altLang="en-US" dirty="0"/>
              <a:t>Trainers and any observers should also introduce themselves.</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280373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latin typeface="Arial"/>
                <a:cs typeface="Arial"/>
              </a:rPr>
              <a:t>[Review learning objectives for the course]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a:lnSpc>
                <a:spcPct val="115000"/>
              </a:lnSpc>
              <a:spcAft>
                <a:spcPts val="1000"/>
              </a:spcAft>
            </a:pPr>
            <a:r>
              <a:rPr lang="en-GB" sz="1200" dirty="0">
                <a:effectLst/>
                <a:latin typeface="Arial"/>
                <a:ea typeface="Arial" panose="020B0604020202020204" pitchFamily="34" charset="0"/>
                <a:cs typeface="Arial"/>
              </a:rPr>
              <a:t>This two-day course is for NHS staff who will be delivering specialist tobacco dependence treatment to patients </a:t>
            </a:r>
            <a:r>
              <a:rPr lang="en-GB" dirty="0">
                <a:latin typeface="Arial"/>
                <a:ea typeface="Arial" panose="020B0604020202020204" pitchFamily="34" charset="0"/>
                <a:cs typeface="Arial"/>
              </a:rPr>
              <a:t>admitted to a</a:t>
            </a:r>
            <a:r>
              <a:rPr lang="en-GB" sz="1200" dirty="0">
                <a:effectLst/>
                <a:latin typeface="Arial"/>
                <a:ea typeface="Arial" panose="020B0604020202020204" pitchFamily="34" charset="0"/>
                <a:cs typeface="Arial"/>
              </a:rPr>
              <a:t> mental health </a:t>
            </a:r>
            <a:r>
              <a:rPr lang="en-GB" dirty="0">
                <a:latin typeface="Arial"/>
                <a:ea typeface="Arial" panose="020B0604020202020204" pitchFamily="34" charset="0"/>
                <a:cs typeface="Arial"/>
              </a:rPr>
              <a:t>hospital</a:t>
            </a:r>
            <a:r>
              <a:rPr lang="en-GB" sz="1200" dirty="0">
                <a:effectLst/>
                <a:latin typeface="Arial"/>
                <a:ea typeface="Arial" panose="020B0604020202020204" pitchFamily="34" charset="0"/>
                <a:cs typeface="Arial"/>
              </a:rPr>
              <a:t>. The course was designed by the National Centre for Smoking Cessation and Training in collaboration with leading national experts to equip TDAs working in inpatient mental health settings with a strong foundation to carry out their role.</a:t>
            </a:r>
            <a:endParaRPr lang="en-CA" sz="1200" dirty="0">
              <a:effectLst/>
              <a:latin typeface="Arial"/>
              <a:ea typeface="Calibri" panose="020F0502020204030204" pitchFamily="34" charset="0"/>
              <a:cs typeface="Arial"/>
            </a:endParaRPr>
          </a:p>
          <a:p>
            <a:pPr>
              <a:lnSpc>
                <a:spcPct val="114999"/>
              </a:lnSpc>
              <a:spcAft>
                <a:spcPts val="1000"/>
              </a:spcAft>
            </a:pPr>
            <a:endParaRPr lang="en-GB" dirty="0">
              <a:latin typeface="Arial"/>
              <a:ea typeface="Arial" panose="020B0604020202020204" pitchFamily="34" charset="0"/>
              <a:cs typeface="Arial"/>
            </a:endParaRPr>
          </a:p>
          <a:p>
            <a:pPr>
              <a:lnSpc>
                <a:spcPct val="115000"/>
              </a:lnSpc>
              <a:spcAft>
                <a:spcPts val="1000"/>
              </a:spcAft>
            </a:pPr>
            <a:r>
              <a:rPr lang="en-GB" sz="1200" dirty="0">
                <a:effectLst/>
                <a:latin typeface="Arial"/>
                <a:ea typeface="Arial" panose="020B0604020202020204" pitchFamily="34" charset="0"/>
                <a:cs typeface="Arial"/>
              </a:rPr>
              <a:t>The course aims to increase your knowledge, skills and confidence in the</a:t>
            </a:r>
            <a:r>
              <a:rPr lang="en-GB" sz="1200" dirty="0">
                <a:effectLst/>
                <a:latin typeface="Arial"/>
                <a:ea typeface="Calibri" panose="020F0502020204030204" pitchFamily="34" charset="0"/>
                <a:cs typeface="Arial"/>
              </a:rPr>
              <a:t> </a:t>
            </a:r>
            <a:r>
              <a:rPr lang="en-GB" sz="1200" dirty="0">
                <a:effectLst/>
                <a:latin typeface="Arial"/>
                <a:ea typeface="Arial" panose="020B0604020202020204" pitchFamily="34" charset="0"/>
                <a:cs typeface="Arial"/>
              </a:rPr>
              <a:t>delivery of specialist tobacco dependence treatment in the inpatient mental health setting using the latest evidence best practices.</a:t>
            </a:r>
            <a:endParaRPr lang="en-US" sz="1200" dirty="0">
              <a:latin typeface="Arial"/>
              <a:cs typeface="Arial"/>
            </a:endParaRPr>
          </a:p>
          <a:p>
            <a:endParaRPr lang="en-US" dirty="0">
              <a:latin typeface="Arial"/>
              <a:cs typeface="Arial"/>
            </a:endParaRPr>
          </a:p>
          <a:p>
            <a:r>
              <a:rPr lang="en-US" sz="1200" dirty="0">
                <a:latin typeface="Arial"/>
                <a:cs typeface="Arial"/>
              </a:rPr>
              <a:t>The course combines updates on latest evidence-based practices for addressing tobacco use with patients hospitalised in a psychiatric facility, focusing on the important ways we can support patients with staying smokefree during an admission.</a:t>
            </a:r>
            <a:r>
              <a:rPr lang="en-US" dirty="0">
                <a:latin typeface="Arial"/>
                <a:cs typeface="Arial"/>
              </a:rPr>
              <a:t> </a:t>
            </a:r>
            <a:endParaRPr lang="en-US" dirty="0"/>
          </a:p>
          <a:p>
            <a:endParaRPr lang="en-US" sz="1200" dirty="0">
              <a:latin typeface="Arial" panose="020B0604020202020204" pitchFamily="34" charset="0"/>
              <a:cs typeface="Arial" panose="020B0604020202020204" pitchFamily="34" charset="0"/>
            </a:endParaRPr>
          </a:p>
          <a:p>
            <a:r>
              <a:rPr lang="en-US" sz="1200" dirty="0">
                <a:latin typeface="Arial"/>
                <a:cs typeface="Arial"/>
              </a:rPr>
              <a:t>Throughout the course we focus on developing skills for delivering support in the inpatient mental health setting. There will be skills demonstrations and the opportunity for you to participate in skills practice exercises.</a:t>
            </a:r>
            <a:r>
              <a:rPr lang="en-US" dirty="0">
                <a:latin typeface="Arial"/>
                <a:cs typeface="Arial"/>
              </a:rPr>
              <a:t>  </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GB" sz="1200" b="0" i="0" kern="1200" dirty="0">
                <a:solidFill>
                  <a:schemeClr val="tx1"/>
                </a:solidFill>
                <a:effectLst/>
                <a:latin typeface="Arial"/>
                <a:ea typeface="ＭＳ Ｐゴシック"/>
                <a:cs typeface="Arial"/>
              </a:rPr>
              <a:t>For participants who are new to the TDA role, this course will provide a foundation for developing confidence in the skills and competences required to support patients with a smokefree admission and, for more experienced attendees, the aim will be to build on existing skills and competences.</a:t>
            </a:r>
          </a:p>
          <a:p>
            <a:endPar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a:cs typeface="Arial"/>
              </a:rPr>
              <a:t>This course should be complemented by local training and for advisers to be effective they must also observe an experienced adviser before seeing patients, be observed themselves and receive regular support and supervision. They should also engage in continuing professional development activities and ensure that a minimum number of patients are seen a year to maintain their knowledge and skills.</a:t>
            </a:r>
            <a:endParaRPr lang="en-GB" sz="1200" b="0" i="0" kern="1200" dirty="0">
              <a:solidFill>
                <a:schemeClr val="tx1"/>
              </a:solidFill>
              <a:effectLst/>
              <a:latin typeface="Arial"/>
              <a:ea typeface="ＭＳ Ｐゴシック" panose="020B0600070205080204" pitchFamily="34" charset="-128"/>
              <a:cs typeface="Aria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2106517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26581964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948844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5334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329751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993522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317692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79" r:id="rId15"/>
    <p:sldLayoutId id="2147483681" r:id="rId16"/>
    <p:sldLayoutId id="2147483682" r:id="rId17"/>
    <p:sldLayoutId id="2147483689" r:id="rId18"/>
    <p:sldLayoutId id="2147483690" r:id="rId19"/>
    <p:sldLayoutId id="2147483691" r:id="rId20"/>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B09FB-B564-4DF5-71C7-749A0FE5264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EC6FDA0-AFBE-6477-F252-7C3249B7BA47}"/>
              </a:ext>
            </a:extLst>
          </p:cNvPr>
          <p:cNvSpPr>
            <a:spLocks noGrp="1"/>
          </p:cNvSpPr>
          <p:nvPr>
            <p:ph type="body" sz="quarter" idx="10"/>
          </p:nvPr>
        </p:nvSpPr>
        <p:spPr/>
        <p:txBody>
          <a:bodyPr/>
          <a:lstStyle/>
          <a:p>
            <a:r>
              <a:rPr lang="en-US" dirty="0"/>
              <a:t>Welcome, introductions </a:t>
            </a:r>
            <a:br>
              <a:rPr lang="en-US" dirty="0"/>
            </a:br>
            <a:r>
              <a:rPr lang="en-US" dirty="0"/>
              <a:t>and course overview</a:t>
            </a:r>
          </a:p>
        </p:txBody>
      </p:sp>
    </p:spTree>
    <p:extLst>
      <p:ext uri="{BB962C8B-B14F-4D97-AF65-F5344CB8AC3E}">
        <p14:creationId xmlns:p14="http://schemas.microsoft.com/office/powerpoint/2010/main" val="3097549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p:txBody>
          <a:bodyPr/>
          <a:lstStyle/>
          <a:p>
            <a:r>
              <a:rPr lang="en-US" dirty="0"/>
              <a:t>Digital housekeeping</a:t>
            </a:r>
          </a:p>
        </p:txBody>
      </p:sp>
      <p:sp>
        <p:nvSpPr>
          <p:cNvPr id="2" name="TextBox 1">
            <a:extLst>
              <a:ext uri="{FF2B5EF4-FFF2-40B4-BE49-F238E27FC236}">
                <a16:creationId xmlns:a16="http://schemas.microsoft.com/office/drawing/2014/main" id="{EB49E4E3-882B-8D42-A30B-1CEABBBD2E73}"/>
              </a:ext>
            </a:extLst>
          </p:cNvPr>
          <p:cNvSpPr txBox="1"/>
          <p:nvPr/>
        </p:nvSpPr>
        <p:spPr bwMode="auto">
          <a:xfrm>
            <a:off x="996043" y="64661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2E046348-8986-83E8-8AC4-D02F52A0ABCB}"/>
              </a:ext>
            </a:extLst>
          </p:cNvPr>
          <p:cNvSpPr txBox="1"/>
          <p:nvPr/>
        </p:nvSpPr>
        <p:spPr bwMode="auto">
          <a:xfrm>
            <a:off x="1153117" y="2473983"/>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1.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Camera</a:t>
            </a:r>
          </a:p>
        </p:txBody>
      </p:sp>
      <p:cxnSp>
        <p:nvCxnSpPr>
          <p:cNvPr id="6" name="Straight Arrow Connector 5">
            <a:extLst>
              <a:ext uri="{FF2B5EF4-FFF2-40B4-BE49-F238E27FC236}">
                <a16:creationId xmlns:a16="http://schemas.microsoft.com/office/drawing/2014/main" id="{357107EE-9567-DC61-D6B3-4FBA97B748CD}"/>
              </a:ext>
            </a:extLst>
          </p:cNvPr>
          <p:cNvCxnSpPr>
            <a:cxnSpLocks/>
          </p:cNvCxnSpPr>
          <p:nvPr/>
        </p:nvCxnSpPr>
        <p:spPr>
          <a:xfrm>
            <a:off x="1766679" y="2795476"/>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630E757-933B-3683-0205-40E56C857E14}"/>
              </a:ext>
            </a:extLst>
          </p:cNvPr>
          <p:cNvSpPr txBox="1"/>
          <p:nvPr/>
        </p:nvSpPr>
        <p:spPr bwMode="auto">
          <a:xfrm>
            <a:off x="4152682" y="246925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3.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Chat</a:t>
            </a:r>
          </a:p>
        </p:txBody>
      </p:sp>
      <p:cxnSp>
        <p:nvCxnSpPr>
          <p:cNvPr id="9" name="Straight Arrow Connector 8">
            <a:extLst>
              <a:ext uri="{FF2B5EF4-FFF2-40B4-BE49-F238E27FC236}">
                <a16:creationId xmlns:a16="http://schemas.microsoft.com/office/drawing/2014/main" id="{FFBD63EB-78AA-0DF7-B8A6-EDF6C106DC63}"/>
              </a:ext>
            </a:extLst>
          </p:cNvPr>
          <p:cNvCxnSpPr>
            <a:cxnSpLocks/>
          </p:cNvCxnSpPr>
          <p:nvPr/>
        </p:nvCxnSpPr>
        <p:spPr>
          <a:xfrm>
            <a:off x="4737617" y="2810024"/>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5AB7B8F3-BAD8-2888-29F5-6953BCAC29B5}"/>
              </a:ext>
            </a:extLst>
          </p:cNvPr>
          <p:cNvSpPr txBox="1"/>
          <p:nvPr/>
        </p:nvSpPr>
        <p:spPr bwMode="auto">
          <a:xfrm>
            <a:off x="7362124" y="246925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6.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Hang up</a:t>
            </a:r>
          </a:p>
        </p:txBody>
      </p:sp>
      <p:cxnSp>
        <p:nvCxnSpPr>
          <p:cNvPr id="11" name="Straight Arrow Connector 10">
            <a:extLst>
              <a:ext uri="{FF2B5EF4-FFF2-40B4-BE49-F238E27FC236}">
                <a16:creationId xmlns:a16="http://schemas.microsoft.com/office/drawing/2014/main" id="{5F33C849-46D4-6C3E-501D-9350B97B3327}"/>
              </a:ext>
            </a:extLst>
          </p:cNvPr>
          <p:cNvCxnSpPr>
            <a:cxnSpLocks/>
          </p:cNvCxnSpPr>
          <p:nvPr/>
        </p:nvCxnSpPr>
        <p:spPr>
          <a:xfrm>
            <a:off x="8029972" y="2814412"/>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0E0DA971-03F7-6B4C-65F2-C8DD8F67DDBC}"/>
              </a:ext>
            </a:extLst>
          </p:cNvPr>
          <p:cNvSpPr txBox="1"/>
          <p:nvPr/>
        </p:nvSpPr>
        <p:spPr bwMode="auto">
          <a:xfrm>
            <a:off x="533272" y="420414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2.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Mic</a:t>
            </a:r>
          </a:p>
        </p:txBody>
      </p:sp>
      <p:cxnSp>
        <p:nvCxnSpPr>
          <p:cNvPr id="23" name="Straight Arrow Connector 22">
            <a:extLst>
              <a:ext uri="{FF2B5EF4-FFF2-40B4-BE49-F238E27FC236}">
                <a16:creationId xmlns:a16="http://schemas.microsoft.com/office/drawing/2014/main" id="{8C000C3A-D3DA-FD41-CAA6-C292F69949B4}"/>
              </a:ext>
            </a:extLst>
          </p:cNvPr>
          <p:cNvCxnSpPr>
            <a:cxnSpLocks/>
          </p:cNvCxnSpPr>
          <p:nvPr/>
        </p:nvCxnSpPr>
        <p:spPr>
          <a:xfrm>
            <a:off x="1109336"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6E885B10-119B-64F9-3BB7-CFB6062F69EC}"/>
              </a:ext>
            </a:extLst>
          </p:cNvPr>
          <p:cNvSpPr txBox="1"/>
          <p:nvPr/>
        </p:nvSpPr>
        <p:spPr bwMode="auto">
          <a:xfrm>
            <a:off x="2123728" y="4143010"/>
            <a:ext cx="2745856" cy="36004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4.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Participant list</a:t>
            </a:r>
          </a:p>
        </p:txBody>
      </p:sp>
      <p:cxnSp>
        <p:nvCxnSpPr>
          <p:cNvPr id="26" name="Straight Arrow Connector 25">
            <a:extLst>
              <a:ext uri="{FF2B5EF4-FFF2-40B4-BE49-F238E27FC236}">
                <a16:creationId xmlns:a16="http://schemas.microsoft.com/office/drawing/2014/main" id="{E2934A71-D86F-9174-6BD0-859EB54ADED9}"/>
              </a:ext>
            </a:extLst>
          </p:cNvPr>
          <p:cNvCxnSpPr>
            <a:cxnSpLocks/>
          </p:cNvCxnSpPr>
          <p:nvPr/>
        </p:nvCxnSpPr>
        <p:spPr>
          <a:xfrm>
            <a:off x="3496656"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3BD9A642-032E-B4FE-8054-DFA9C014360F}"/>
              </a:ext>
            </a:extLst>
          </p:cNvPr>
          <p:cNvSpPr txBox="1"/>
          <p:nvPr/>
        </p:nvSpPr>
        <p:spPr bwMode="auto">
          <a:xfrm>
            <a:off x="3931881" y="4247801"/>
            <a:ext cx="2745856" cy="36004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5.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Reactions</a:t>
            </a:r>
          </a:p>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lang="en-US" sz="1200" b="1" dirty="0">
                <a:latin typeface="Arial" panose="020B0604020202020204" pitchFamily="34" charset="0"/>
                <a:cs typeface="Arial" panose="020B0604020202020204" pitchFamily="34" charset="0"/>
              </a:rPr>
              <a:t>(including raise hand)</a:t>
            </a:r>
            <a:endPar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28" name="Straight Arrow Connector 27">
            <a:extLst>
              <a:ext uri="{FF2B5EF4-FFF2-40B4-BE49-F238E27FC236}">
                <a16:creationId xmlns:a16="http://schemas.microsoft.com/office/drawing/2014/main" id="{C929C933-73F9-42BC-3FFF-425F4BF095ED}"/>
              </a:ext>
            </a:extLst>
          </p:cNvPr>
          <p:cNvCxnSpPr>
            <a:cxnSpLocks/>
          </p:cNvCxnSpPr>
          <p:nvPr/>
        </p:nvCxnSpPr>
        <p:spPr>
          <a:xfrm>
            <a:off x="5308177"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pic>
        <p:nvPicPr>
          <p:cNvPr id="29" name="Picture 28">
            <a:extLst>
              <a:ext uri="{FF2B5EF4-FFF2-40B4-BE49-F238E27FC236}">
                <a16:creationId xmlns:a16="http://schemas.microsoft.com/office/drawing/2014/main" id="{F453F556-AFF6-6AFA-65AD-C3AB57B4254C}"/>
              </a:ext>
            </a:extLst>
          </p:cNvPr>
          <p:cNvPicPr>
            <a:picLocks noChangeAspect="1"/>
          </p:cNvPicPr>
          <p:nvPr/>
        </p:nvPicPr>
        <p:blipFill rotWithShape="1">
          <a:blip r:embed="rId3"/>
          <a:srcRect l="1000" t="9948" r="778" b="-2911"/>
          <a:stretch/>
        </p:blipFill>
        <p:spPr>
          <a:xfrm>
            <a:off x="813344" y="3300524"/>
            <a:ext cx="7528531" cy="400242"/>
          </a:xfrm>
          <a:prstGeom prst="rect">
            <a:avLst/>
          </a:prstGeom>
        </p:spPr>
      </p:pic>
      <p:sp>
        <p:nvSpPr>
          <p:cNvPr id="4" name="Footer Placeholder 3">
            <a:extLst>
              <a:ext uri="{FF2B5EF4-FFF2-40B4-BE49-F238E27FC236}">
                <a16:creationId xmlns:a16="http://schemas.microsoft.com/office/drawing/2014/main" id="{25BA1E7D-A4A6-E2B4-043C-933C5A08757C}"/>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79701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a:xfrm>
            <a:off x="571500" y="152400"/>
            <a:ext cx="7962900" cy="1066800"/>
          </a:xfrm>
        </p:spPr>
        <p:txBody>
          <a:bodyPr/>
          <a:lstStyle/>
          <a:p>
            <a:r>
              <a:rPr lang="en-US" dirty="0"/>
              <a:t>Housekeeping</a:t>
            </a:r>
          </a:p>
        </p:txBody>
      </p:sp>
      <p:pic>
        <p:nvPicPr>
          <p:cNvPr id="3" name="Graphic 2" descr="Fire Extinguisher with solid fill">
            <a:extLst>
              <a:ext uri="{FF2B5EF4-FFF2-40B4-BE49-F238E27FC236}">
                <a16:creationId xmlns:a16="http://schemas.microsoft.com/office/drawing/2014/main" id="{DA098F18-35BB-A9F4-CBD4-76B7286730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75624" y="3909033"/>
            <a:ext cx="1515008" cy="1515008"/>
          </a:xfrm>
          <a:prstGeom prst="rect">
            <a:avLst/>
          </a:prstGeom>
        </p:spPr>
      </p:pic>
      <p:pic>
        <p:nvPicPr>
          <p:cNvPr id="5" name="Graphic 4" descr="Universal access with solid fill">
            <a:extLst>
              <a:ext uri="{FF2B5EF4-FFF2-40B4-BE49-F238E27FC236}">
                <a16:creationId xmlns:a16="http://schemas.microsoft.com/office/drawing/2014/main" id="{F9BE08B8-BAE0-F920-6C0B-D9294E1201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34813" y="1780602"/>
            <a:ext cx="1826614" cy="1826614"/>
          </a:xfrm>
          <a:prstGeom prst="rect">
            <a:avLst/>
          </a:prstGeom>
        </p:spPr>
      </p:pic>
      <p:pic>
        <p:nvPicPr>
          <p:cNvPr id="7" name="Graphic 6" descr="Phone Vibration with solid fill">
            <a:extLst>
              <a:ext uri="{FF2B5EF4-FFF2-40B4-BE49-F238E27FC236}">
                <a16:creationId xmlns:a16="http://schemas.microsoft.com/office/drawing/2014/main" id="{7B52BA7C-8E32-18AE-BAF8-93A6DAB9E19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405781">
            <a:off x="1995829" y="1979885"/>
            <a:ext cx="1474596" cy="1474596"/>
          </a:xfrm>
          <a:prstGeom prst="rect">
            <a:avLst/>
          </a:prstGeom>
        </p:spPr>
      </p:pic>
      <p:pic>
        <p:nvPicPr>
          <p:cNvPr id="11" name="Graphic 10" descr="Surgical mask with solid fill">
            <a:extLst>
              <a:ext uri="{FF2B5EF4-FFF2-40B4-BE49-F238E27FC236}">
                <a16:creationId xmlns:a16="http://schemas.microsoft.com/office/drawing/2014/main" id="{A31446C5-156B-2A9C-2734-EC040522B46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42455" y="4058389"/>
            <a:ext cx="1618972" cy="1618972"/>
          </a:xfrm>
          <a:prstGeom prst="rect">
            <a:avLst/>
          </a:prstGeom>
        </p:spPr>
      </p:pic>
      <p:sp>
        <p:nvSpPr>
          <p:cNvPr id="4" name="Footer Placeholder 3">
            <a:extLst>
              <a:ext uri="{FF2B5EF4-FFF2-40B4-BE49-F238E27FC236}">
                <a16:creationId xmlns:a16="http://schemas.microsoft.com/office/drawing/2014/main" id="{0A58F69C-2BDB-777C-0C08-74006391252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4128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3BCBF-9F34-30BA-17B2-79C8516FA5B9}"/>
              </a:ext>
            </a:extLst>
          </p:cNvPr>
          <p:cNvSpPr>
            <a:spLocks noGrp="1"/>
          </p:cNvSpPr>
          <p:nvPr>
            <p:ph type="title"/>
          </p:nvPr>
        </p:nvSpPr>
        <p:spPr/>
        <p:txBody>
          <a:bodyPr/>
          <a:lstStyle/>
          <a:p>
            <a:r>
              <a:rPr lang="en-US" dirty="0"/>
              <a:t>Group agreement</a:t>
            </a:r>
          </a:p>
        </p:txBody>
      </p:sp>
      <p:sp>
        <p:nvSpPr>
          <p:cNvPr id="3" name="Text Placeholder 2">
            <a:extLst>
              <a:ext uri="{FF2B5EF4-FFF2-40B4-BE49-F238E27FC236}">
                <a16:creationId xmlns:a16="http://schemas.microsoft.com/office/drawing/2014/main" id="{1963D8FF-6CC0-0380-17B7-4CE6D23201E1}"/>
              </a:ext>
            </a:extLst>
          </p:cNvPr>
          <p:cNvSpPr>
            <a:spLocks noGrp="1"/>
          </p:cNvSpPr>
          <p:nvPr>
            <p:ph type="body" idx="12"/>
          </p:nvPr>
        </p:nvSpPr>
        <p:spPr/>
        <p:txBody>
          <a:bodyPr/>
          <a:lstStyle/>
          <a:p>
            <a:r>
              <a:rPr lang="en-US" dirty="0"/>
              <a:t>Respect others' views and opinions</a:t>
            </a:r>
          </a:p>
          <a:p>
            <a:r>
              <a:rPr lang="en-US" dirty="0"/>
              <a:t>Confidentiality</a:t>
            </a:r>
          </a:p>
          <a:p>
            <a:r>
              <a:rPr lang="en-US" dirty="0"/>
              <a:t>Ask questions: no such thing as a bad / stupid question</a:t>
            </a:r>
          </a:p>
          <a:p>
            <a:r>
              <a:rPr lang="en-US" dirty="0"/>
              <a:t>Timekeeping</a:t>
            </a:r>
          </a:p>
          <a:p>
            <a:r>
              <a:rPr lang="en-US" dirty="0"/>
              <a:t>Patience</a:t>
            </a:r>
          </a:p>
          <a:p>
            <a:r>
              <a:rPr lang="en-US" dirty="0"/>
              <a:t>Participate as fully as possible and support </a:t>
            </a:r>
            <a:br>
              <a:rPr lang="en-US" dirty="0"/>
            </a:br>
            <a:r>
              <a:rPr lang="en-US" dirty="0"/>
              <a:t>the participation of others</a:t>
            </a:r>
          </a:p>
        </p:txBody>
      </p:sp>
      <p:sp>
        <p:nvSpPr>
          <p:cNvPr id="4" name="Footer Placeholder 3">
            <a:extLst>
              <a:ext uri="{FF2B5EF4-FFF2-40B4-BE49-F238E27FC236}">
                <a16:creationId xmlns:a16="http://schemas.microsoft.com/office/drawing/2014/main" id="{E7F22BC8-062D-4644-1A3E-500F25F885B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76358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418638-BE8E-5B58-259D-34942BE9515F}"/>
              </a:ext>
            </a:extLst>
          </p:cNvPr>
          <p:cNvPicPr>
            <a:picLocks noChangeAspect="1"/>
          </p:cNvPicPr>
          <p:nvPr/>
        </p:nvPicPr>
        <p:blipFill>
          <a:blip r:embed="rId3"/>
          <a:srcRect/>
          <a:stretch/>
        </p:blipFill>
        <p:spPr>
          <a:xfrm>
            <a:off x="0" y="0"/>
            <a:ext cx="9144000" cy="6858000"/>
          </a:xfrm>
          <a:prstGeom prst="rect">
            <a:avLst/>
          </a:prstGeom>
        </p:spPr>
      </p:pic>
      <p:sp>
        <p:nvSpPr>
          <p:cNvPr id="7" name="Subtitle 6">
            <a:extLst>
              <a:ext uri="{FF2B5EF4-FFF2-40B4-BE49-F238E27FC236}">
                <a16:creationId xmlns:a16="http://schemas.microsoft.com/office/drawing/2014/main" id="{C6DE763D-C0AF-D8B7-AD83-C197721FD321}"/>
              </a:ext>
            </a:extLst>
          </p:cNvPr>
          <p:cNvSpPr>
            <a:spLocks noGrp="1"/>
          </p:cNvSpPr>
          <p:nvPr>
            <p:ph type="subTitle" idx="1"/>
          </p:nvPr>
        </p:nvSpPr>
        <p:spPr>
          <a:xfrm>
            <a:off x="971550" y="1772816"/>
            <a:ext cx="7200900" cy="2861177"/>
          </a:xfrm>
        </p:spPr>
        <p:txBody>
          <a:bodyPr/>
          <a:lstStyle/>
          <a:p>
            <a:r>
              <a:rPr lang="en-US" sz="5000" dirty="0">
                <a:effectLst>
                  <a:outerShdw blurRad="254000" dist="25400" dir="5400000" algn="ctr" rotWithShape="0">
                    <a:srgbClr val="000000">
                      <a:alpha val="95000"/>
                    </a:srgbClr>
                  </a:outerShdw>
                </a:effectLst>
              </a:rPr>
              <a:t>Introductions</a:t>
            </a:r>
          </a:p>
        </p:txBody>
      </p:sp>
    </p:spTree>
    <p:extLst>
      <p:ext uri="{BB962C8B-B14F-4D97-AF65-F5344CB8AC3E}">
        <p14:creationId xmlns:p14="http://schemas.microsoft.com/office/powerpoint/2010/main" val="3645055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F97A3DC-0A1A-17D9-3B71-380BBB10DD7D}"/>
              </a:ext>
            </a:extLst>
          </p:cNvPr>
          <p:cNvSpPr txBox="1"/>
          <p:nvPr/>
        </p:nvSpPr>
        <p:spPr bwMode="auto">
          <a:xfrm>
            <a:off x="962162" y="1222612"/>
            <a:ext cx="6807201" cy="35923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buNone/>
            </a:pPr>
            <a:r>
              <a:rPr lang="en-US" sz="2800" b="1" dirty="0">
                <a:solidFill>
                  <a:schemeClr val="accent5">
                    <a:lumMod val="75000"/>
                  </a:schemeClr>
                </a:solidFill>
              </a:rPr>
              <a:t>Course Aim</a:t>
            </a:r>
          </a:p>
        </p:txBody>
      </p:sp>
      <p:sp>
        <p:nvSpPr>
          <p:cNvPr id="2" name="Footer Placeholder 3">
            <a:extLst>
              <a:ext uri="{FF2B5EF4-FFF2-40B4-BE49-F238E27FC236}">
                <a16:creationId xmlns:a16="http://schemas.microsoft.com/office/drawing/2014/main" id="{91968922-9717-710D-E8B5-16C4836A782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b="1" dirty="0">
                <a:solidFill>
                  <a:schemeClr val="bg1"/>
                </a:solidFill>
              </a:rPr>
              <a:t>National Inpatient TDA Training Course</a:t>
            </a:r>
            <a:endParaRPr lang="en-US" sz="1000" dirty="0">
              <a:solidFill>
                <a:schemeClr val="bg1"/>
              </a:solidFill>
            </a:endParaRPr>
          </a:p>
        </p:txBody>
      </p:sp>
      <p:grpSp>
        <p:nvGrpSpPr>
          <p:cNvPr id="10" name="Group 9">
            <a:extLst>
              <a:ext uri="{FF2B5EF4-FFF2-40B4-BE49-F238E27FC236}">
                <a16:creationId xmlns:a16="http://schemas.microsoft.com/office/drawing/2014/main" id="{47C0F5A1-7C31-F761-45BC-8F3AC17AD757}"/>
              </a:ext>
            </a:extLst>
          </p:cNvPr>
          <p:cNvGrpSpPr/>
          <p:nvPr/>
        </p:nvGrpSpPr>
        <p:grpSpPr>
          <a:xfrm>
            <a:off x="1988524" y="644236"/>
            <a:ext cx="7145706" cy="6858000"/>
            <a:chOff x="0" y="0"/>
            <a:chExt cx="7145706" cy="6858000"/>
          </a:xfrm>
        </p:grpSpPr>
        <p:pic>
          <p:nvPicPr>
            <p:cNvPr id="12" name="smoke">
              <a:extLst>
                <a:ext uri="{FF2B5EF4-FFF2-40B4-BE49-F238E27FC236}">
                  <a16:creationId xmlns:a16="http://schemas.microsoft.com/office/drawing/2014/main" id="{AB812F8A-6EFE-7ECC-68CF-C0D5616BE839}"/>
                </a:ext>
              </a:extLst>
            </p:cNvPr>
            <p:cNvPicPr>
              <a:picLocks noChangeAspect="1"/>
            </p:cNvPicPr>
            <p:nvPr/>
          </p:nvPicPr>
          <p:blipFill rotWithShape="1">
            <a:blip r:embed="rId3">
              <a:alphaModFix amt="25000"/>
            </a:blip>
            <a:srcRect l="1" t="8839" r="65765" b="50707"/>
            <a:stretch/>
          </p:blipFill>
          <p:spPr>
            <a:xfrm>
              <a:off x="3897213" y="0"/>
              <a:ext cx="3248493" cy="6858000"/>
            </a:xfrm>
            <a:prstGeom prst="rect">
              <a:avLst/>
            </a:prstGeom>
          </p:spPr>
        </p:pic>
        <p:pic>
          <p:nvPicPr>
            <p:cNvPr id="13" name="smoke">
              <a:extLst>
                <a:ext uri="{FF2B5EF4-FFF2-40B4-BE49-F238E27FC236}">
                  <a16:creationId xmlns:a16="http://schemas.microsoft.com/office/drawing/2014/main" id="{1AAE5257-B88B-1267-57F7-596BA5624926}"/>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6" name="TextBox 5">
            <a:extLst>
              <a:ext uri="{FF2B5EF4-FFF2-40B4-BE49-F238E27FC236}">
                <a16:creationId xmlns:a16="http://schemas.microsoft.com/office/drawing/2014/main" id="{08D7B355-C076-0FEB-A4AE-489823FD7B04}"/>
              </a:ext>
            </a:extLst>
          </p:cNvPr>
          <p:cNvSpPr txBox="1"/>
          <p:nvPr/>
        </p:nvSpPr>
        <p:spPr bwMode="auto">
          <a:xfrm>
            <a:off x="657591" y="1990801"/>
            <a:ext cx="7695972" cy="155875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lnSpc>
                <a:spcPts val="2400"/>
              </a:lnSpc>
              <a:buNone/>
            </a:pPr>
            <a:r>
              <a:rPr lang="en-US" sz="2000" b="1" dirty="0">
                <a:solidFill>
                  <a:schemeClr val="accent4"/>
                </a:solidFill>
              </a:rPr>
              <a:t>The aim of this course is to provide new and experienced Tobacco Dependence Advisers (TDAs) with the knowledge, skills and confidence to delivery specialist tobacco dependence treatment in inpatient mental health settings.</a:t>
            </a:r>
          </a:p>
        </p:txBody>
      </p:sp>
      <p:cxnSp>
        <p:nvCxnSpPr>
          <p:cNvPr id="16" name="Straight Connector 15">
            <a:extLst>
              <a:ext uri="{FF2B5EF4-FFF2-40B4-BE49-F238E27FC236}">
                <a16:creationId xmlns:a16="http://schemas.microsoft.com/office/drawing/2014/main" id="{13C4A304-936D-F3B1-B160-8934BA29B543}"/>
              </a:ext>
            </a:extLst>
          </p:cNvPr>
          <p:cNvCxnSpPr>
            <a:cxnSpLocks/>
          </p:cNvCxnSpPr>
          <p:nvPr/>
        </p:nvCxnSpPr>
        <p:spPr>
          <a:xfrm>
            <a:off x="1634013" y="3825872"/>
            <a:ext cx="5875971"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9FAFD602-3A5E-1945-67C5-9867411B9ACF}"/>
              </a:ext>
            </a:extLst>
          </p:cNvPr>
          <p:cNvSpPr txBox="1"/>
          <p:nvPr/>
        </p:nvSpPr>
        <p:spPr bwMode="auto">
          <a:xfrm>
            <a:off x="377963" y="3791926"/>
            <a:ext cx="7975600" cy="108964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285750" indent="-285750" algn="ctr">
              <a:lnSpc>
                <a:spcPts val="4850"/>
              </a:lnSpc>
              <a:spcAft>
                <a:spcPts val="0"/>
              </a:spcAft>
              <a:buClr>
                <a:schemeClr val="bg1"/>
              </a:buClr>
              <a:buFont typeface="Arial" panose="020B0604020202020204" pitchFamily="34" charset="0"/>
              <a:buChar char="•"/>
            </a:pPr>
            <a:r>
              <a:rPr lang="en-US" sz="2000" b="1" dirty="0">
                <a:solidFill>
                  <a:schemeClr val="accent5">
                    <a:lumMod val="75000"/>
                  </a:schemeClr>
                </a:solidFill>
                <a:latin typeface="Arial"/>
              </a:rPr>
              <a:t>Knowledge: </a:t>
            </a:r>
            <a:r>
              <a:rPr lang="en-US" sz="2000" dirty="0">
                <a:solidFill>
                  <a:schemeClr val="accent4"/>
                </a:solidFill>
                <a:latin typeface="Arial"/>
              </a:rPr>
              <a:t>Latest evidence-based practice</a:t>
            </a:r>
          </a:p>
          <a:p>
            <a:pPr marL="285750" indent="-285750" algn="ctr">
              <a:lnSpc>
                <a:spcPts val="4850"/>
              </a:lnSpc>
              <a:spcAft>
                <a:spcPts val="0"/>
              </a:spcAft>
              <a:buClr>
                <a:schemeClr val="bg1"/>
              </a:buClr>
              <a:buFont typeface="Arial" panose="020B0604020202020204" pitchFamily="34" charset="0"/>
              <a:buChar char="•"/>
            </a:pPr>
            <a:r>
              <a:rPr lang="en-US" sz="2000" b="1" dirty="0">
                <a:solidFill>
                  <a:schemeClr val="accent5">
                    <a:lumMod val="75000"/>
                  </a:schemeClr>
                </a:solidFill>
                <a:latin typeface="Arial"/>
              </a:rPr>
              <a:t>Skills: </a:t>
            </a:r>
            <a:r>
              <a:rPr lang="en-US" sz="2000" dirty="0">
                <a:solidFill>
                  <a:schemeClr val="accent4"/>
                </a:solidFill>
                <a:latin typeface="Arial"/>
              </a:rPr>
              <a:t>Demonstration, skills practice </a:t>
            </a:r>
            <a:endParaRPr lang="en-US" sz="2000" dirty="0">
              <a:solidFill>
                <a:schemeClr val="accent4"/>
              </a:solidFill>
            </a:endParaRPr>
          </a:p>
        </p:txBody>
      </p:sp>
    </p:spTree>
    <p:extLst>
      <p:ext uri="{BB962C8B-B14F-4D97-AF65-F5344CB8AC3E}">
        <p14:creationId xmlns:p14="http://schemas.microsoft.com/office/powerpoint/2010/main" val="2784418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974297"/>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5B0F4E2F-5FF2-41A8-9876-E11730B021AE}">
  <ds:schemaRefs>
    <ds:schemaRef ds:uri="http://schemas.microsoft.com/sharepoint/v3/contenttype/forms"/>
  </ds:schemaRefs>
</ds:datastoreItem>
</file>

<file path=customXml/itemProps2.xml><?xml version="1.0" encoding="utf-8"?>
<ds:datastoreItem xmlns:ds="http://schemas.openxmlformats.org/officeDocument/2006/customXml" ds:itemID="{898BBB81-6AEA-4426-8E76-71D6865F0A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217EB30-09B1-4979-B1A1-B37845726F0F}">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docProps/app.xml><?xml version="1.0" encoding="utf-8"?>
<Properties xmlns="http://schemas.openxmlformats.org/officeDocument/2006/extended-properties" xmlns:vt="http://schemas.openxmlformats.org/officeDocument/2006/docPropsVTypes">
  <TotalTime>141</TotalTime>
  <Words>1215</Words>
  <Application>Microsoft Macintosh PowerPoint</Application>
  <PresentationFormat>On-screen Show (4:3)</PresentationFormat>
  <Paragraphs>95</Paragraphs>
  <Slides>7</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ＭＳ Ｐゴシック</vt:lpstr>
      <vt:lpstr>Arial</vt:lpstr>
      <vt:lpstr>Calibri</vt:lpstr>
      <vt:lpstr>Century Gothic</vt:lpstr>
      <vt:lpstr>Lucida Grande</vt:lpstr>
      <vt:lpstr>System Font Regular</vt:lpstr>
      <vt:lpstr>NCSCT</vt:lpstr>
      <vt:lpstr>PowerPoint Presentation</vt:lpstr>
      <vt:lpstr>Digital housekeeping</vt:lpstr>
      <vt:lpstr>Housekeeping</vt:lpstr>
      <vt:lpstr>Group agreement</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584</cp:revision>
  <cp:lastPrinted>2021-04-19T06:44:37Z</cp:lastPrinted>
  <dcterms:created xsi:type="dcterms:W3CDTF">2019-04-01T09:21:54Z</dcterms:created>
  <dcterms:modified xsi:type="dcterms:W3CDTF">2024-03-03T16:58:00Z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