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2" r:id="rId5"/>
  </p:sldMasterIdLst>
  <p:notesMasterIdLst>
    <p:notesMasterId r:id="rId15"/>
  </p:notesMasterIdLst>
  <p:handoutMasterIdLst>
    <p:handoutMasterId r:id="rId16"/>
  </p:handoutMasterIdLst>
  <p:sldIdLst>
    <p:sldId id="1546" r:id="rId6"/>
    <p:sldId id="1283" r:id="rId7"/>
    <p:sldId id="1210" r:id="rId8"/>
    <p:sldId id="2145708296" r:id="rId9"/>
    <p:sldId id="2145708319" r:id="rId10"/>
    <p:sldId id="391" r:id="rId11"/>
    <p:sldId id="2145708228" r:id="rId12"/>
    <p:sldId id="348" r:id="rId13"/>
    <p:sldId id="1103" r:id="rId1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C347647C-82DF-3714-D566-1F297C5840CD}" name="SOPHIA PAPADAKIS" initials="SP" userId="341674e120739e96" providerId="Windows Live"/>
  <p188:author id="{086D8E98-FA0D-C492-9381-00334F0C0A39}" name="Guest User" initials="GU" userId="S::urn:spo:anon#b28b147cd72f5a235e5b757cb7ebb26a5d04a33aac1893dd3f201c1778504785::"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75BA1F"/>
    <a:srgbClr val="00A3DC"/>
    <a:srgbClr val="FFB81B"/>
    <a:srgbClr val="000000"/>
    <a:srgbClr val="DA2A1B"/>
    <a:srgbClr val="AF2573"/>
    <a:srgbClr val="01A599"/>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66056" autoAdjust="0"/>
  </p:normalViewPr>
  <p:slideViewPr>
    <p:cSldViewPr snapToGrid="0">
      <p:cViewPr varScale="1">
        <p:scale>
          <a:sx n="75" d="100"/>
          <a:sy n="75" d="100"/>
        </p:scale>
        <p:origin x="2584" y="168"/>
      </p:cViewPr>
      <p:guideLst>
        <p:guide orient="horz" pos="2160"/>
        <p:guide pos="2880"/>
        <p:guide orient="horz" pos="3113"/>
        <p:guide pos="5321"/>
      </p:guideLst>
    </p:cSldViewPr>
  </p:slideViewPr>
  <p:outlineViewPr>
    <p:cViewPr>
      <p:scale>
        <a:sx n="33" d="100"/>
        <a:sy n="33" d="100"/>
      </p:scale>
      <p:origin x="0" y="-5736"/>
    </p:cViewPr>
  </p:outlineViewPr>
  <p:notesTextViewPr>
    <p:cViewPr>
      <p:scale>
        <a:sx n="1" d="1"/>
        <a:sy n="1" d="1"/>
      </p:scale>
      <p:origin x="0" y="0"/>
    </p:cViewPr>
  </p:notesTextViewPr>
  <p:sorterViewPr>
    <p:cViewPr>
      <p:scale>
        <a:sx n="1" d="1"/>
        <a:sy n="1" d="1"/>
      </p:scale>
      <p:origin x="0" y="0"/>
    </p:cViewPr>
  </p:sorterViewPr>
  <p:notesViewPr>
    <p:cSldViewPr snapToGrid="0">
      <p:cViewPr>
        <p:scale>
          <a:sx n="1" d="2"/>
          <a:sy n="1" d="2"/>
        </p:scale>
        <p:origin x="4632" y="113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arning.ncsct.co.uk/vbaplus_homelessness-stage_2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Carbon monoxide testing as a motivational tool</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effectLst/>
                <a:latin typeface="Arial" panose="020B0604020202020204" pitchFamily="34" charset="0"/>
                <a:ea typeface="Times New Roman" panose="02020603050405020304" pitchFamily="18" charset="0"/>
                <a:cs typeface="Arial" panose="020B0604020202020204" pitchFamily="34" charset="0"/>
              </a:rPr>
              <a:t>We are now going to look in more detail at carbon monoxide monitoring and its role as a motivational tool.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2079373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33A0252-7C6C-4FDC-91A0-130424FFDA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B7A2D71-46FE-4D2F-9884-B83BAFEE78D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dirty="0">
                <a:solidFill>
                  <a:schemeClr val="accent2">
                    <a:lumMod val="75000"/>
                  </a:schemeClr>
                </a:solidFill>
                <a:latin typeface="Arial"/>
                <a:cs typeface="Arial"/>
              </a:rPr>
              <a:t>CO is a poisonous gas contained in cigarette smoke;</a:t>
            </a:r>
            <a:r>
              <a:rPr lang="en-US" sz="1200" dirty="0">
                <a:solidFill>
                  <a:schemeClr val="accent2">
                    <a:lumMod val="75000"/>
                  </a:schemeClr>
                </a:solidFill>
                <a:latin typeface="Arial"/>
                <a:cs typeface="Arial"/>
              </a:rPr>
              <a:t> </a:t>
            </a:r>
            <a:r>
              <a:rPr lang="en-US" sz="1200" dirty="0">
                <a:latin typeface="Arial"/>
                <a:cs typeface="Arial"/>
              </a:rPr>
              <a:t>it affects the body’s</a:t>
            </a:r>
            <a:r>
              <a:rPr lang="en-CA" sz="1200" dirty="0">
                <a:latin typeface="Arial"/>
                <a:cs typeface="Arial"/>
              </a:rPr>
              <a:t> </a:t>
            </a:r>
            <a:r>
              <a:rPr lang="en-US" sz="1200" dirty="0">
                <a:latin typeface="Arial"/>
                <a:cs typeface="Arial"/>
              </a:rPr>
              <a:t>ability to transport oxygen around the body. </a:t>
            </a:r>
            <a:endParaRPr lang="en-CA" sz="1200" i="1" dirty="0">
              <a:solidFill>
                <a:srgbClr val="FF9A1A"/>
              </a:solidFill>
              <a:effectLst/>
              <a:latin typeface="Arial" panose="020B0604020202020204" pitchFamily="34" charset="0"/>
              <a:cs typeface="Arial" panose="020B0604020202020204" pitchFamily="34" charset="0"/>
            </a:endParaRPr>
          </a:p>
          <a:p>
            <a:endParaRPr lang="en-CA" sz="1200" i="1" dirty="0">
              <a:solidFill>
                <a:srgbClr val="FF9A1A"/>
              </a:solidFill>
              <a:effectLst/>
              <a:latin typeface="Arial" panose="020B0604020202020204" pitchFamily="34" charset="0"/>
              <a:cs typeface="Arial" panose="020B0604020202020204" pitchFamily="34" charset="0"/>
            </a:endParaRPr>
          </a:p>
          <a:p>
            <a:r>
              <a:rPr lang="en-CA" sz="1200" i="1" dirty="0">
                <a:solidFill>
                  <a:srgbClr val="FF9A1A"/>
                </a:solidFill>
                <a:effectLst/>
                <a:latin typeface="Arial"/>
                <a:cs typeface="Arial"/>
              </a:rPr>
              <a:t>CO is absorbed into the blood</a:t>
            </a:r>
            <a:r>
              <a:rPr lang="en-CA" sz="1200" i="0" dirty="0">
                <a:solidFill>
                  <a:srgbClr val="FF9A1A"/>
                </a:solidFill>
                <a:effectLst/>
                <a:latin typeface="Arial"/>
                <a:cs typeface="Arial"/>
              </a:rPr>
              <a:t> </a:t>
            </a:r>
            <a:r>
              <a:rPr lang="en-CA" sz="1200" i="1" dirty="0">
                <a:solidFill>
                  <a:srgbClr val="FF9A1A"/>
                </a:solidFill>
                <a:effectLst/>
                <a:latin typeface="Arial"/>
                <a:cs typeface="Arial"/>
              </a:rPr>
              <a:t>from the lungs. It binds to</a:t>
            </a:r>
            <a:r>
              <a:rPr lang="en-CA" sz="1200" i="0" dirty="0">
                <a:solidFill>
                  <a:srgbClr val="FF9A1A"/>
                </a:solidFill>
                <a:effectLst/>
                <a:latin typeface="Arial"/>
                <a:cs typeface="Arial"/>
              </a:rPr>
              <a:t> </a:t>
            </a:r>
            <a:r>
              <a:rPr lang="en-CA" sz="1200" i="1" dirty="0">
                <a:solidFill>
                  <a:srgbClr val="FF9A1A"/>
                </a:solidFill>
                <a:effectLst/>
                <a:latin typeface="Arial"/>
                <a:cs typeface="Arial"/>
              </a:rPr>
              <a:t>haemoglobin in red blood cells</a:t>
            </a:r>
            <a:r>
              <a:rPr lang="en-CA" sz="1200" i="0" dirty="0">
                <a:solidFill>
                  <a:srgbClr val="FF9A1A"/>
                </a:solidFill>
                <a:effectLst/>
                <a:latin typeface="Arial"/>
                <a:cs typeface="Arial"/>
              </a:rPr>
              <a:t> </a:t>
            </a:r>
            <a:r>
              <a:rPr lang="en-CA" sz="1200" i="1" dirty="0">
                <a:solidFill>
                  <a:srgbClr val="FF9A1A"/>
                </a:solidFill>
                <a:effectLst/>
                <a:latin typeface="Arial"/>
                <a:cs typeface="Arial"/>
              </a:rPr>
              <a:t>about 200 times as readily as</a:t>
            </a:r>
            <a:r>
              <a:rPr lang="en-CA" sz="1200" i="0" dirty="0">
                <a:solidFill>
                  <a:srgbClr val="FF9A1A"/>
                </a:solidFill>
                <a:effectLst/>
                <a:latin typeface="Arial"/>
                <a:cs typeface="Arial"/>
              </a:rPr>
              <a:t> </a:t>
            </a:r>
            <a:r>
              <a:rPr lang="en-CA" sz="1200" i="1" dirty="0">
                <a:solidFill>
                  <a:srgbClr val="FF9A1A"/>
                </a:solidFill>
                <a:effectLst/>
                <a:latin typeface="Arial"/>
                <a:cs typeface="Arial"/>
              </a:rPr>
              <a:t>oxygen. CO deprives the body</a:t>
            </a:r>
            <a:r>
              <a:rPr lang="en-CA" sz="1200" i="0" dirty="0">
                <a:solidFill>
                  <a:srgbClr val="FF9A1A"/>
                </a:solidFill>
                <a:effectLst/>
                <a:latin typeface="Arial"/>
                <a:cs typeface="Arial"/>
              </a:rPr>
              <a:t> </a:t>
            </a:r>
            <a:r>
              <a:rPr lang="en-CA" sz="1200" i="1" dirty="0">
                <a:solidFill>
                  <a:srgbClr val="FF9A1A"/>
                </a:solidFill>
                <a:effectLst/>
                <a:latin typeface="Arial"/>
                <a:cs typeface="Arial"/>
              </a:rPr>
              <a:t>of oxygen which the body</a:t>
            </a:r>
            <a:r>
              <a:rPr lang="en-CA" sz="1200" i="0" dirty="0">
                <a:solidFill>
                  <a:srgbClr val="FF9A1A"/>
                </a:solidFill>
                <a:effectLst/>
                <a:latin typeface="Arial"/>
                <a:cs typeface="Arial"/>
              </a:rPr>
              <a:t> </a:t>
            </a:r>
            <a:r>
              <a:rPr lang="en-CA" sz="1200" i="1" dirty="0">
                <a:solidFill>
                  <a:srgbClr val="FF9A1A"/>
                </a:solidFill>
                <a:effectLst/>
                <a:latin typeface="Arial"/>
                <a:cs typeface="Arial"/>
              </a:rPr>
              <a:t>needs to survive.</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The tar, carbon monoxide and toxins in tobacco smoke is what causes harm and leads to smoking-related illness.</a:t>
            </a:r>
            <a:r>
              <a:rPr lang="en-CA" sz="1200"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eaLnBrk="1" fontAlgn="auto" hangingPunct="1">
              <a:spcBef>
                <a:spcPts val="0"/>
              </a:spcBef>
              <a:spcAft>
                <a:spcPts val="0"/>
              </a:spcAft>
              <a:defRPr/>
            </a:pPr>
            <a:endParaRPr lang="en-CA" altLang="en-US" sz="1200" dirty="0">
              <a:cs typeface="Geneva" pitchFamily="6" charset="0"/>
            </a:endParaRPr>
          </a:p>
        </p:txBody>
      </p:sp>
      <p:sp>
        <p:nvSpPr>
          <p:cNvPr id="32772" name="Slide Number Placeholder 3">
            <a:extLst>
              <a:ext uri="{FF2B5EF4-FFF2-40B4-BE49-F238E27FC236}">
                <a16:creationId xmlns:a16="http://schemas.microsoft.com/office/drawing/2014/main" id="{1FD0F460-7E27-42B4-9FA6-07455E7440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BB264C08-E500-44E1-B31C-1FAB5883C442}" type="slidenum">
              <a:rPr lang="en-US" altLang="en-US"/>
              <a:pPr>
                <a:spcBef>
                  <a:spcPct val="0"/>
                </a:spcBef>
              </a:pPr>
              <a:t>2</a:t>
            </a:fld>
            <a:endParaRPr lang="en-US" altLang="en-US" dirty="0"/>
          </a:p>
        </p:txBody>
      </p:sp>
    </p:spTree>
    <p:extLst>
      <p:ext uri="{BB962C8B-B14F-4D97-AF65-F5344CB8AC3E}">
        <p14:creationId xmlns:p14="http://schemas.microsoft.com/office/powerpoint/2010/main" val="3309632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ts val="2800"/>
              </a:lnSpc>
              <a:spcBef>
                <a:spcPts val="500"/>
              </a:spcBef>
              <a:spcAft>
                <a:spcPts val="500"/>
              </a:spcAft>
            </a:pPr>
            <a:r>
              <a:rPr lang="en-US" dirty="0">
                <a:latin typeface="Arial" panose="020B0604020202020204" pitchFamily="34" charset="0"/>
                <a:cs typeface="Arial" panose="020B0604020202020204" pitchFamily="34" charset="0"/>
              </a:rPr>
              <a:t>CO monitors measure the amount of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carbon monoxide in expired breath, displayed as parts per million (ppm)  </a:t>
            </a:r>
          </a:p>
          <a:p>
            <a:pPr>
              <a:lnSpc>
                <a:spcPts val="2800"/>
              </a:lnSpc>
              <a:spcBef>
                <a:spcPts val="500"/>
              </a:spcBef>
              <a:spcAft>
                <a:spcPts val="500"/>
              </a:spcAft>
            </a:pPr>
            <a:endParaRPr lang="en-US" dirty="0">
              <a:latin typeface="Arial" panose="020B0604020202020204" pitchFamily="34" charset="0"/>
              <a:cs typeface="Arial" panose="020B0604020202020204" pitchFamily="34" charset="0"/>
            </a:endParaRPr>
          </a:p>
          <a:p>
            <a:pPr>
              <a:lnSpc>
                <a:spcPts val="2800"/>
              </a:lnSpc>
              <a:spcBef>
                <a:spcPts val="500"/>
              </a:spcBef>
              <a:spcAft>
                <a:spcPts val="500"/>
              </a:spcAft>
              <a:buFont typeface="Arial"/>
            </a:pPr>
            <a:r>
              <a:rPr lang="en-US" dirty="0">
                <a:latin typeface="Arial" panose="020B0604020202020204" pitchFamily="34" charset="0"/>
                <a:cs typeface="Arial" panose="020B0604020202020204" pitchFamily="34" charset="0"/>
              </a:rPr>
              <a:t>CO monitors detect exposure to smoke in the previous </a:t>
            </a:r>
            <a:r>
              <a:rPr lang="en-US" b="1" dirty="0">
                <a:latin typeface="Arial" panose="020B0604020202020204" pitchFamily="34" charset="0"/>
                <a:cs typeface="Arial" panose="020B0604020202020204" pitchFamily="34" charset="0"/>
              </a:rPr>
              <a:t>24 – 48 hours</a:t>
            </a:r>
            <a:r>
              <a:rPr lang="en-US" dirty="0">
                <a:latin typeface="Arial" panose="020B0604020202020204" pitchFamily="34" charset="0"/>
                <a:cs typeface="Arial" panose="020B0604020202020204" pitchFamily="34" charset="0"/>
              </a:rPr>
              <a:t> </a:t>
            </a:r>
          </a:p>
          <a:p>
            <a:pPr marL="228600" indent="-228600">
              <a:lnSpc>
                <a:spcPts val="2800"/>
              </a:lnSpc>
              <a:spcBef>
                <a:spcPts val="500"/>
              </a:spcBef>
              <a:spcAft>
                <a:spcPts val="500"/>
              </a:spcAft>
              <a:buFont typeface="Arial"/>
              <a:buChar char="•"/>
            </a:pPr>
            <a:endParaRPr lang="en-US" b="1" dirty="0">
              <a:latin typeface="Arial" panose="020B0604020202020204" pitchFamily="34" charset="0"/>
              <a:cs typeface="Arial" panose="020B0604020202020204" pitchFamily="34" charset="0"/>
            </a:endParaRPr>
          </a:p>
          <a:p>
            <a:pPr>
              <a:lnSpc>
                <a:spcPts val="2800"/>
              </a:lnSpc>
              <a:spcBef>
                <a:spcPts val="500"/>
              </a:spcBef>
              <a:spcAft>
                <a:spcPts val="500"/>
              </a:spcAft>
            </a:pPr>
            <a:r>
              <a:rPr lang="en-US" b="1" dirty="0">
                <a:latin typeface="Arial" panose="020B0604020202020204" pitchFamily="34" charset="0"/>
                <a:cs typeface="Arial" panose="020B0604020202020204" pitchFamily="34" charset="0"/>
              </a:rPr>
              <a:t>Motivational tool, chart progress, by providing with personalized feedback on their smoking, but also immediate benefits of stopping on their body, recovery, and health</a:t>
            </a:r>
            <a:endParaRPr lang="en-GB"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There are a number of CO monitors available and you should follow the instruction accompanying these machines, and local infection control procedures. These actions are fairly common to all monitors however.</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Infection control</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Mouthpiece is for single use only</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Dispose of mouthpiece by asking patient to remove and immediately throw into bin</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Change ‘D’ piece as per instructions (this is the one-way bacteria filter)</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Use recommended compatible wipes</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of alcohol wipes can affect the electrochemical sensors and:</a:t>
            </a:r>
            <a:endParaRPr lang="en-US" dirty="0">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GB" dirty="0">
                <a:latin typeface="Arial" panose="020B0604020202020204" pitchFamily="34" charset="0"/>
                <a:cs typeface="Arial" panose="020B0604020202020204" pitchFamily="34" charset="0"/>
              </a:rPr>
              <a:t>can cause permanent damage</a:t>
            </a:r>
            <a:endParaRPr lang="en-US" dirty="0">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GB" dirty="0">
                <a:latin typeface="Arial" panose="020B0604020202020204" pitchFamily="34" charset="0"/>
                <a:cs typeface="Arial" panose="020B0604020202020204" pitchFamily="34" charset="0"/>
              </a:rPr>
              <a:t>affect reading, giving false positive/negatives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612932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b="1" dirty="0">
                <a:latin typeface="Arial" panose="020B0604020202020204" pitchFamily="34" charset="0"/>
                <a:cs typeface="Arial" panose="020B0604020202020204" pitchFamily="34" charset="0"/>
              </a:rPr>
              <a:t>CO testing Demonstration</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will briefly demonstrate how to conduct a CO test with patients. There are a variety of devices available but they all essentially work in the same way. </a:t>
            </a:r>
            <a:endParaRPr lang="en-GB"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patients who suffer from anxiety, you will want to be conscious to explain the test slowly, allow them to take their time and conduct the test when they feel comfortable doing so (possibly later in the session) or at the next session. </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 – VIRTUAL COURSE: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Option 1: Live demonstration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Equipment needed: </a:t>
            </a:r>
            <a:r>
              <a:rPr lang="en-US" dirty="0">
                <a:latin typeface="Arial" panose="020B0604020202020204" pitchFamily="34" charset="0"/>
                <a:cs typeface="Arial" panose="020B0604020202020204" pitchFamily="34" charset="0"/>
              </a:rPr>
              <a:t>CO monitor, disposable tubes, non-alcoholic wipes.</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Trainer demonstrates how the device is used by conducting test on themselves. Demonstrate:</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How to turn it on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How to insert mouthpiece</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How to start test</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Take deep breath (hold for 15 seconds while monitor counts down)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Monitor beeps last 3 seconds, pass to the patient</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Advise patient to exhale slowly, aiming to empty their lungs of air</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Show where the result is displayed on the monitor</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Dispose of monitor</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Brief review of infection control practices (patient inserts and removes tube and disposes of safely) </a:t>
            </a:r>
            <a:endParaRPr lang="en-GB"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Option 2: Film Clip</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video clip we are about to watch provides a demonstration on how CO testing is conducted. </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[Play video: </a:t>
            </a:r>
            <a:r>
              <a:rPr lang="en-US" b="1" dirty="0">
                <a:latin typeface="Arial" panose="020B0604020202020204" pitchFamily="34" charset="0"/>
                <a:cs typeface="Arial" panose="020B0604020202020204" pitchFamily="34" charset="0"/>
                <a:hlinkClick r:id="rId3"/>
              </a:rPr>
              <a:t>https://elearning.ncsct.co.uk/vbaplus_homelessness-stage_29</a:t>
            </a:r>
            <a:r>
              <a:rPr lang="en-US"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After the video highlight the following: </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Hold breath for 15 seconds </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Need for the tight seal</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Show patient their reading</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You may wish to show a CO reading chart to patients (in particular those reducing to quit)</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Mention infection control practices (patient inserts and removes tube and disposes of safely). Note that this is not included in film clip. </a:t>
            </a:r>
            <a:endParaRPr lang="en-GB" dirty="0">
              <a:latin typeface="Arial" panose="020B0604020202020204" pitchFamily="34" charset="0"/>
              <a:cs typeface="Arial" panose="020B0604020202020204" pitchFamily="34" charset="0"/>
            </a:endParaRPr>
          </a:p>
          <a:p>
            <a:pPr marL="457200"/>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B – FACE-TO-FACE COURSE: </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Live demonstration </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Equipment needed: </a:t>
            </a:r>
            <a:r>
              <a:rPr lang="en-US" dirty="0">
                <a:latin typeface="Arial" panose="020B0604020202020204" pitchFamily="34" charset="0"/>
                <a:cs typeface="Arial" panose="020B0604020202020204" pitchFamily="34" charset="0"/>
              </a:rPr>
              <a:t>CO monitor, disposable tubes, non-alcoholic wipes.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One trainer playing role of patient and the other the practitioner. Repeat the above instructions for trainer demonstration.</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Participant CO-testing practice skills:</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Equipment needed:</a:t>
            </a:r>
            <a:r>
              <a:rPr lang="en-US" dirty="0">
                <a:latin typeface="Arial" panose="020B0604020202020204" pitchFamily="34" charset="0"/>
                <a:cs typeface="Arial" panose="020B0604020202020204" pitchFamily="34" charset="0"/>
              </a:rPr>
              <a:t> Multiple CO monitors (ideally 4-5), disposable tubes (for each participant or half of group).</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Participants who have not previously used a monitor are offered the opportunity to use the device on themselves or another participant.</a:t>
            </a:r>
            <a:endParaRPr lang="en-GB"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Protocols should be followed for cleaning the device (i.e. new tube for each person, tube disposed of by individual, device cleaned with non-alcoholic wipe between tests).</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Use recommended compatible wipes</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of alcohol wipes can affect the electrochemical sensors</a:t>
            </a:r>
            <a:r>
              <a:rPr lang="en-CA"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can cause permanent damage</a:t>
            </a:r>
            <a:r>
              <a:rPr lang="en-CA" dirty="0">
                <a:latin typeface="Arial" panose="020B0604020202020204" pitchFamily="34" charset="0"/>
                <a:cs typeface="Arial" panose="020B0604020202020204" pitchFamily="34" charset="0"/>
              </a:rPr>
              <a:t> and </a:t>
            </a:r>
            <a:r>
              <a:rPr lang="en-GB" dirty="0">
                <a:latin typeface="Arial" panose="020B0604020202020204" pitchFamily="34" charset="0"/>
                <a:cs typeface="Arial" panose="020B0604020202020204" pitchFamily="34" charset="0"/>
              </a:rPr>
              <a:t>affect the reading by giving false positive/negative readings.</a:t>
            </a:r>
          </a:p>
          <a:p>
            <a:r>
              <a:rPr lang="en-US" b="1"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Before the test </a:t>
            </a: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When introducing the test to patients it can be helpful to explain how the test works:</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“This machine measures the amount of carbon monoxide in your lungs in parts per million. Carbon monoxide is a </a:t>
            </a:r>
            <a:r>
              <a:rPr lang="en-GB" b="1" dirty="0">
                <a:latin typeface="Arial" panose="020B0604020202020204" pitchFamily="34" charset="0"/>
                <a:cs typeface="Arial" panose="020B0604020202020204" pitchFamily="34" charset="0"/>
              </a:rPr>
              <a:t>poisonous gas inhaled by people who smoke cigarettes</a:t>
            </a:r>
            <a:r>
              <a:rPr lang="en-GB" dirty="0">
                <a:latin typeface="Arial" panose="020B0604020202020204" pitchFamily="34" charset="0"/>
                <a:cs typeface="Arial" panose="020B0604020202020204" pitchFamily="34" charset="0"/>
              </a:rPr>
              <a:t> and it causes heart disease and other serious health issues. This CO test will give us an indication of how much carbon monoxide is circulating in your body. It provides you will with </a:t>
            </a:r>
            <a:r>
              <a:rPr lang="en-GB" b="1" dirty="0">
                <a:latin typeface="Arial" panose="020B0604020202020204" pitchFamily="34" charset="0"/>
                <a:cs typeface="Arial" panose="020B0604020202020204" pitchFamily="34" charset="0"/>
              </a:rPr>
              <a:t>visible proof of the harm smoking</a:t>
            </a:r>
            <a:r>
              <a:rPr lang="en-GB" dirty="0">
                <a:latin typeface="Arial" panose="020B0604020202020204" pitchFamily="34" charset="0"/>
                <a:cs typeface="Arial" panose="020B0604020202020204" pitchFamily="34" charset="0"/>
              </a:rPr>
              <a:t> is doing to your body.”</a:t>
            </a:r>
          </a:p>
          <a:p>
            <a:pPr marL="457200"/>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After the test </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monitor is showing a reading of </a:t>
            </a:r>
            <a:r>
              <a:rPr lang="en-GB" b="1" dirty="0">
                <a:latin typeface="Arial" panose="020B0604020202020204" pitchFamily="34" charset="0"/>
                <a:cs typeface="Arial" panose="020B0604020202020204" pitchFamily="34" charset="0"/>
              </a:rPr>
              <a:t>[X]</a:t>
            </a:r>
            <a:r>
              <a:rPr lang="en-GB" dirty="0">
                <a:latin typeface="Arial" panose="020B0604020202020204" pitchFamily="34" charset="0"/>
                <a:cs typeface="Arial" panose="020B0604020202020204" pitchFamily="34" charset="0"/>
              </a:rPr>
              <a:t>. The normal range for a non-smoker (person who does not smoke) is between 1 and 5 ppm and so you can see that your reading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is </a:t>
            </a:r>
            <a:r>
              <a:rPr lang="en-GB" b="1" dirty="0">
                <a:latin typeface="Arial" panose="020B0604020202020204" pitchFamily="34" charset="0"/>
                <a:cs typeface="Arial" panose="020B0604020202020204" pitchFamily="34" charset="0"/>
              </a:rPr>
              <a:t>[X times or much]</a:t>
            </a:r>
            <a:r>
              <a:rPr lang="en-GB" dirty="0">
                <a:latin typeface="Arial" panose="020B0604020202020204" pitchFamily="34" charset="0"/>
                <a:cs typeface="Arial" panose="020B0604020202020204" pitchFamily="34" charset="0"/>
              </a:rPr>
              <a:t> higher much than the normal healthy levels. The good news is that when you get to the point of stopping completely this will quickly come down to the levels of a healthy non-smoker. This is a nice way for us to see the benefits of stopping smoking on your health.  We will repeat the test each week but would expect the reading to be over 5ppm until you stop completely.”</a:t>
            </a:r>
          </a:p>
          <a:p>
            <a:pPr marL="457200"/>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 has a relatively short half-life (4 hours) and is eliminated fairly quickly from the bodies of smokers and therefore CO monitors can only tell us about recent exposure to tobacco smoke and not whether someone is a smoker or not.</a:t>
            </a: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For CO screening to be conducted properly, patients must hold their breath for 15 seconds before blowing into the CO monitor; this allows time for the CO in the blood to pass into the air in the lungs.</a:t>
            </a:r>
          </a:p>
          <a:p>
            <a:r>
              <a:rPr lang="en-CA"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 is used as a tool for validation but it is equally important as a motivational tool as it allows the patient to see objective proof of toxins leaving the body.</a:t>
            </a:r>
          </a:p>
          <a:p>
            <a:endParaRPr lang="en-GB" altLang="en-US"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a:p>
            <a:pPr>
              <a:spcBef>
                <a:spcPts val="500"/>
              </a:spcBef>
              <a:spcAft>
                <a:spcPts val="500"/>
              </a:spcAft>
            </a:pPr>
            <a:endParaRPr lang="en-CA"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endParaRPr lang="en-CA"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328074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Test results should be shared with patients, in the context of increasing their interest in stopping smoking. </a:t>
            </a:r>
            <a:endParaRPr lang="en-US"/>
          </a:p>
          <a:p>
            <a:endParaRPr lang="en-GB" dirty="0"/>
          </a:p>
          <a:p>
            <a:r>
              <a:rPr lang="en-GB" dirty="0"/>
              <a:t>Many of you may have seen these CO charts. You can find a copy of a CO chart in Appendix 9 or the STP. This chart can be a useful tool for sharing CO test results with patients. </a:t>
            </a:r>
            <a:endParaRPr lang="en-US"/>
          </a:p>
          <a:p>
            <a:endParaRPr lang="en-GB" dirty="0"/>
          </a:p>
          <a:p>
            <a:r>
              <a:rPr lang="en-GB" dirty="0"/>
              <a:t>Importantly, because CO monitors can only measure CO from exposure to smoking within 24 -48 hours, you will want to place that in context with patients. </a:t>
            </a:r>
            <a:endParaRPr lang="en-US"/>
          </a:p>
          <a:p>
            <a:endParaRPr lang="en-GB" dirty="0"/>
          </a:p>
          <a:p>
            <a:r>
              <a:rPr lang="en-CA" dirty="0"/>
              <a:t>When a series of test results are available  to view, the patient and TDA should reflect together to see if there are any patterns which might help further strengthen the care plan. </a:t>
            </a:r>
            <a:endParaRPr lang="en-GB" dirty="0"/>
          </a:p>
          <a:p>
            <a:endParaRPr lang="en-GB" dirty="0"/>
          </a:p>
          <a:p>
            <a:r>
              <a:rPr lang="en-CA" dirty="0"/>
              <a:t>The test results should be recorded in the patients notes and discussed in the clinical review meetings. </a:t>
            </a:r>
            <a:endParaRPr lang="en-US" dirty="0"/>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847331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[Ask participants to note via the chat function what they know of that may affect CO readings]</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indent="-171450" eaLnBrk="1" hangingPunct="1">
              <a:buFont typeface="Arial" panose="020B0604020202020204" pitchFamily="34" charset="0"/>
              <a:buChar char="•"/>
            </a:pPr>
            <a:r>
              <a:rPr lang="en-US" altLang="en-US" sz="1200" b="0" i="0" kern="1200" dirty="0">
                <a:solidFill>
                  <a:schemeClr val="tx1"/>
                </a:solidFill>
                <a:latin typeface="Arial" panose="020B0604020202020204" pitchFamily="34" charset="0"/>
                <a:ea typeface="Geneva" pitchFamily="-109" charset="0"/>
                <a:cs typeface="Arial" panose="020B0604020202020204" pitchFamily="34" charset="0"/>
              </a:rPr>
              <a:t>If the patient has smoked immediately prior to the test, the CO readings will be higher, than those who smoked hours earlier (possibly not being able to smoke due to their condition or smokefree environment)</a:t>
            </a:r>
          </a:p>
          <a:p>
            <a:pPr marL="171450" indent="-171450" eaLnBrk="1" hangingPunct="1">
              <a:buFont typeface="Arial" panose="020B0604020202020204" pitchFamily="34" charset="0"/>
              <a:buChar char="•"/>
            </a:pPr>
            <a:r>
              <a:rPr lang="en-US" altLang="en-US" sz="1200" b="0" i="0" kern="1200" dirty="0">
                <a:solidFill>
                  <a:schemeClr val="tx1"/>
                </a:solidFill>
                <a:latin typeface="Arial" panose="020B0604020202020204" pitchFamily="34" charset="0"/>
                <a:ea typeface="Geneva" pitchFamily="-109" charset="0"/>
                <a:cs typeface="Arial" panose="020B0604020202020204" pitchFamily="34" charset="0"/>
              </a:rPr>
              <a:t>Consider how representative is it of their normal smoking pattern? e.g. have they just had a cigarette or not yet smoked that day?</a:t>
            </a:r>
          </a:p>
          <a:p>
            <a:pPr marL="171450" indent="-171450" eaLnBrk="1" hangingPunct="1">
              <a:buFont typeface="Arial" panose="020B0604020202020204" pitchFamily="34" charset="0"/>
              <a:buChar char="•"/>
            </a:pPr>
            <a:r>
              <a:rPr lang="en-US" altLang="en-US" sz="1200" b="0" i="0" kern="1200" dirty="0">
                <a:solidFill>
                  <a:schemeClr val="tx1"/>
                </a:solidFill>
                <a:latin typeface="Arial" panose="020B0604020202020204" pitchFamily="34" charset="0"/>
                <a:ea typeface="Geneva" pitchFamily="-109" charset="0"/>
                <a:cs typeface="Arial" panose="020B0604020202020204" pitchFamily="34" charset="0"/>
              </a:rPr>
              <a:t>Recordings in the afternoon are probably the best for consistency. </a:t>
            </a:r>
          </a:p>
          <a:p>
            <a:pPr eaLnBrk="1" hangingPunct="1"/>
            <a:endParaRPr lang="en-US"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eaLnBrk="1" hangingPunct="1"/>
            <a:r>
              <a:rPr lang="en-US" altLang="en-US" sz="1200" b="0" i="0" kern="1200" dirty="0">
                <a:solidFill>
                  <a:schemeClr val="tx1"/>
                </a:solidFill>
                <a:latin typeface="Arial" panose="020B0604020202020204" pitchFamily="34" charset="0"/>
                <a:ea typeface="Geneva" pitchFamily="-109" charset="0"/>
                <a:cs typeface="Arial" panose="020B0604020202020204" pitchFamily="34" charset="0"/>
              </a:rPr>
              <a:t>Machines should be calibrated regularly (once a year). </a:t>
            </a:r>
          </a:p>
          <a:p>
            <a:pPr marL="171450" indent="-171450">
              <a:lnSpc>
                <a:spcPct val="110000"/>
              </a:lnSpc>
              <a:buFont typeface="Arial" panose="020B0604020202020204" pitchFamily="34" charset="0"/>
              <a:buChar char="•"/>
            </a:pPr>
            <a:endParaRPr lang="en-US" altLang="en-US" sz="1200" b="1" i="0" kern="1200" dirty="0">
              <a:solidFill>
                <a:schemeClr val="tx1"/>
              </a:solidFill>
              <a:latin typeface="Arial" panose="020B0604020202020204" pitchFamily="34" charset="0"/>
              <a:ea typeface="Geneva" pitchFamily="-109" charset="0"/>
              <a:cs typeface="Arial" panose="020B0604020202020204" pitchFamily="34" charset="0"/>
            </a:endParaRPr>
          </a:p>
          <a:p>
            <a:r>
              <a:rPr lang="en-US" sz="1200" b="1" i="0" kern="1200" dirty="0">
                <a:solidFill>
                  <a:schemeClr val="tx1"/>
                </a:solidFill>
                <a:latin typeface="Arial" panose="020B0604020202020204" pitchFamily="34" charset="0"/>
                <a:ea typeface="Geneva" pitchFamily="-109" charset="0"/>
                <a:cs typeface="Arial" panose="020B0604020202020204" pitchFamily="34" charset="0"/>
              </a:rPr>
              <a:t>Secondhand smoke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b="0" i="0" kern="1200" dirty="0">
                <a:solidFill>
                  <a:schemeClr val="tx1"/>
                </a:solidFill>
                <a:latin typeface="Arial" panose="020B0604020202020204" pitchFamily="34" charset="0"/>
                <a:ea typeface="Geneva" pitchFamily="-109" charset="0"/>
                <a:cs typeface="Arial" panose="020B0604020202020204" pitchFamily="34" charset="0"/>
              </a:rPr>
              <a:t>Passive exposure to tobacco smoke would need to be extremely heavy to alter the CO reading by &gt;2–3 ppm</a:t>
            </a:r>
            <a:endParaRPr 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US" sz="1200" b="1" i="0" kern="1200" dirty="0">
                <a:solidFill>
                  <a:schemeClr val="tx1"/>
                </a:solidFill>
                <a:latin typeface="Arial" panose="020B0604020202020204" pitchFamily="34" charset="0"/>
                <a:ea typeface="Geneva" pitchFamily="-109" charset="0"/>
                <a:cs typeface="Arial" panose="020B0604020202020204" pitchFamily="34" charset="0"/>
              </a:rPr>
              <a:t>Lactose intolerance</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Sensors in monitors are sensitive to hydrogen</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Hydrogen is naturally produced in the gut (normally in low concentrations)</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Any intolerance to sugars such as lactose or fructose produce higher levels</a:t>
            </a:r>
          </a:p>
          <a:p>
            <a:pPr marL="171450" indent="-171450">
              <a:lnSpc>
                <a:spcPct val="110000"/>
              </a:lnSpc>
              <a:buFont typeface="Arial" panose="020B0604020202020204" pitchFamily="34" charset="0"/>
              <a:buChar char="•"/>
            </a:pPr>
            <a:endParaRPr lang="en-US" altLang="en-US" sz="2400" b="1" dirty="0">
              <a:latin typeface="Calibri" panose="020F0502020204030204" pitchFamily="34" charset="0"/>
              <a:cs typeface="Arial" panose="020B0604020202020204" pitchFamily="34" charset="0"/>
            </a:endParaRPr>
          </a:p>
          <a:p>
            <a:pPr eaLnBrk="1" hangingPunct="1"/>
            <a:endParaRPr lang="en-US" altLang="en-US" sz="2400" dirty="0">
              <a:latin typeface="Arial" panose="020B0604020202020204" pitchFamily="34" charset="0"/>
              <a:cs typeface="Arial" panose="020B0604020202020204" pitchFamily="34" charset="0"/>
            </a:endParaRPr>
          </a:p>
          <a:p>
            <a:endParaRPr lang="en-GB" alt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4051882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98BE29A-D8D0-4BB0-94DF-B6F1745C7C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8AD3717E-0249-46F1-AFC7-E53EBEA881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latin typeface="Arial" panose="020B0604020202020204" pitchFamily="34" charset="0"/>
                <a:cs typeface="Arial" panose="020B0604020202020204" pitchFamily="34" charset="0"/>
              </a:rPr>
              <a:t>[Read points aloud]</a:t>
            </a:r>
          </a:p>
        </p:txBody>
      </p:sp>
      <p:sp>
        <p:nvSpPr>
          <p:cNvPr id="34820" name="Slide Number Placeholder 3">
            <a:extLst>
              <a:ext uri="{FF2B5EF4-FFF2-40B4-BE49-F238E27FC236}">
                <a16:creationId xmlns:a16="http://schemas.microsoft.com/office/drawing/2014/main" id="{5D86903F-72B7-46F6-A3A9-9557094E05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cs typeface="Geneva" pitchFamily="6" charset="0"/>
              </a:defRPr>
            </a:lvl1pPr>
            <a:lvl2pPr marL="742950" indent="-285750">
              <a:spcBef>
                <a:spcPct val="30000"/>
              </a:spcBef>
              <a:defRPr sz="1200">
                <a:solidFill>
                  <a:schemeClr val="tx1"/>
                </a:solidFill>
                <a:latin typeface="Calibri" panose="020F0502020204030204" pitchFamily="34" charset="0"/>
                <a:ea typeface="Geneva" pitchFamily="6" charset="0"/>
                <a:cs typeface="Geneva" pitchFamily="6" charset="0"/>
              </a:defRPr>
            </a:lvl2pPr>
            <a:lvl3pPr marL="1143000" indent="-228600">
              <a:spcBef>
                <a:spcPct val="30000"/>
              </a:spcBef>
              <a:defRPr sz="1200">
                <a:solidFill>
                  <a:schemeClr val="tx1"/>
                </a:solidFill>
                <a:latin typeface="Calibri" panose="020F0502020204030204" pitchFamily="34" charset="0"/>
                <a:ea typeface="Geneva" pitchFamily="6" charset="0"/>
                <a:cs typeface="Geneva" pitchFamily="6" charset="0"/>
              </a:defRPr>
            </a:lvl3pPr>
            <a:lvl4pPr marL="1600200" indent="-228600">
              <a:spcBef>
                <a:spcPct val="30000"/>
              </a:spcBef>
              <a:defRPr sz="1200">
                <a:solidFill>
                  <a:schemeClr val="tx1"/>
                </a:solidFill>
                <a:latin typeface="Calibri" panose="020F0502020204030204" pitchFamily="34" charset="0"/>
                <a:ea typeface="Geneva" pitchFamily="6" charset="0"/>
                <a:cs typeface="Geneva" pitchFamily="6" charset="0"/>
              </a:defRPr>
            </a:lvl4pPr>
            <a:lvl5pPr marL="2057400" indent="-228600">
              <a:spcBef>
                <a:spcPct val="30000"/>
              </a:spcBef>
              <a:defRPr sz="1200">
                <a:solidFill>
                  <a:schemeClr val="tx1"/>
                </a:solidFill>
                <a:latin typeface="Calibri" panose="020F0502020204030204" pitchFamily="34" charset="0"/>
                <a:ea typeface="Geneva" pitchFamily="6" charset="0"/>
                <a:cs typeface="Geneva" pitchFamily="6"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Geneva" pitchFamily="6" charset="0"/>
                <a:cs typeface="Geneva" pitchFamily="6" charset="0"/>
              </a:defRPr>
            </a:lvl9pPr>
          </a:lstStyle>
          <a:p>
            <a:pPr>
              <a:spcBef>
                <a:spcPct val="0"/>
              </a:spcBef>
            </a:pPr>
            <a:fld id="{DF6CC64B-A4BF-40C5-BE76-41ECB7AC1C0A}" type="slidenum">
              <a:rPr lang="en-US" altLang="en-US"/>
              <a:pPr>
                <a:spcBef>
                  <a:spcPct val="0"/>
                </a:spcBef>
              </a:pPr>
              <a:t>7</a:t>
            </a:fld>
            <a:endParaRPr lang="en-US" altLang="en-US" dirty="0"/>
          </a:p>
        </p:txBody>
      </p:sp>
    </p:spTree>
    <p:extLst>
      <p:ext uri="{BB962C8B-B14F-4D97-AF65-F5344CB8AC3E}">
        <p14:creationId xmlns:p14="http://schemas.microsoft.com/office/powerpoint/2010/main" val="447640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487321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637059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2982235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592940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436743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01528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718561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5975028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474183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174509449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4287334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597618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2304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4055733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18179298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323581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87937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931878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174835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1675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7014731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31989949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8367218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6825299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21717850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2803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Dependence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88" r:id="rId14"/>
    <p:sldLayoutId id="2147483693" r:id="rId1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04734548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F547B6-5420-7B61-AB90-A0FEE95A0866}"/>
              </a:ext>
            </a:extLst>
          </p:cNvPr>
          <p:cNvSpPr>
            <a:spLocks noGrp="1"/>
          </p:cNvSpPr>
          <p:nvPr>
            <p:ph type="body" sz="quarter" idx="10"/>
          </p:nvPr>
        </p:nvSpPr>
        <p:spPr/>
        <p:txBody>
          <a:bodyPr/>
          <a:lstStyle/>
          <a:p>
            <a:r>
              <a:rPr lang="en-GB" dirty="0"/>
              <a:t>Carbon monoxide testing as a motivational tool</a:t>
            </a:r>
          </a:p>
          <a:p>
            <a:endParaRPr lang="en-GB" dirty="0"/>
          </a:p>
        </p:txBody>
      </p:sp>
    </p:spTree>
    <p:extLst>
      <p:ext uri="{BB962C8B-B14F-4D97-AF65-F5344CB8AC3E}">
        <p14:creationId xmlns:p14="http://schemas.microsoft.com/office/powerpoint/2010/main" val="2523191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CDF30-BA07-3B15-3280-B77364D82ACF}"/>
              </a:ext>
            </a:extLst>
          </p:cNvPr>
          <p:cNvPicPr>
            <a:picLocks noChangeAspect="1"/>
          </p:cNvPicPr>
          <p:nvPr/>
        </p:nvPicPr>
        <p:blipFill>
          <a:blip r:embed="rId3">
            <a:alphaModFix amt="50000"/>
          </a:blip>
          <a:srcRect/>
          <a:stretch/>
        </p:blipFill>
        <p:spPr>
          <a:xfrm>
            <a:off x="0" y="1412775"/>
            <a:ext cx="9144000" cy="4805145"/>
          </a:xfrm>
          <a:prstGeom prst="rect">
            <a:avLst/>
          </a:prstGeom>
        </p:spPr>
      </p:pic>
      <p:sp>
        <p:nvSpPr>
          <p:cNvPr id="3" name="Rectangle 2">
            <a:extLst>
              <a:ext uri="{FF2B5EF4-FFF2-40B4-BE49-F238E27FC236}">
                <a16:creationId xmlns:a16="http://schemas.microsoft.com/office/drawing/2014/main" id="{F20563D1-EFD2-4BC1-96CA-FEB24310A4A1}"/>
              </a:ext>
            </a:extLst>
          </p:cNvPr>
          <p:cNvSpPr/>
          <p:nvPr/>
        </p:nvSpPr>
        <p:spPr>
          <a:xfrm>
            <a:off x="745112" y="1650277"/>
            <a:ext cx="7653775" cy="2893100"/>
          </a:xfrm>
          <a:prstGeom prst="rect">
            <a:avLst/>
          </a:prstGeom>
        </p:spPr>
        <p:txBody>
          <a:bodyPr wrap="square">
            <a:spAutoFit/>
          </a:bodyPr>
          <a:lstStyle/>
          <a:p>
            <a:pPr eaLnBrk="1" fontAlgn="auto" hangingPunct="1">
              <a:spcBef>
                <a:spcPts val="0"/>
              </a:spcBef>
              <a:spcAft>
                <a:spcPts val="0"/>
              </a:spcAft>
              <a:defRPr/>
            </a:pPr>
            <a:endParaRPr lang="en-US" sz="2200" b="1" dirty="0">
              <a:solidFill>
                <a:schemeClr val="accent2">
                  <a:lumMod val="75000"/>
                </a:schemeClr>
              </a:solidFill>
              <a:latin typeface="+mn-lt"/>
              <a:cs typeface="+mn-cs"/>
            </a:endParaRPr>
          </a:p>
          <a:p>
            <a:pPr eaLnBrk="1" fontAlgn="auto" hangingPunct="1">
              <a:spcBef>
                <a:spcPts val="0"/>
              </a:spcBef>
              <a:spcAft>
                <a:spcPts val="0"/>
              </a:spcAft>
              <a:defRPr/>
            </a:pPr>
            <a:r>
              <a:rPr lang="en-US" sz="2200" b="1" dirty="0">
                <a:solidFill>
                  <a:srgbClr val="005EB8"/>
                </a:solidFill>
                <a:latin typeface="+mn-lt"/>
                <a:cs typeface="+mn-cs"/>
              </a:rPr>
              <a:t>CO is a poisonous gas produced by smoking tobacco</a:t>
            </a:r>
            <a:r>
              <a:rPr lang="en-US" sz="2200" b="1" dirty="0">
                <a:latin typeface="+mn-lt"/>
                <a:cs typeface="+mn-cs"/>
              </a:rPr>
              <a:t> </a:t>
            </a:r>
          </a:p>
          <a:p>
            <a:pPr eaLnBrk="1" fontAlgn="auto" hangingPunct="1">
              <a:spcBef>
                <a:spcPts val="0"/>
              </a:spcBef>
              <a:spcAft>
                <a:spcPts val="0"/>
              </a:spcAft>
              <a:defRPr/>
            </a:pPr>
            <a:endParaRPr lang="en-US" sz="2200" b="1" dirty="0">
              <a:latin typeface="+mn-lt"/>
              <a:cs typeface="+mn-cs"/>
            </a:endParaRPr>
          </a:p>
          <a:p>
            <a:pPr eaLnBrk="1" fontAlgn="auto" hangingPunct="1">
              <a:spcBef>
                <a:spcPts val="0"/>
              </a:spcBef>
              <a:spcAft>
                <a:spcPts val="0"/>
              </a:spcAft>
              <a:defRPr/>
            </a:pPr>
            <a:r>
              <a:rPr lang="en-US" sz="2200" dirty="0">
                <a:latin typeface="+mn-lt"/>
                <a:cs typeface="+mn-cs"/>
              </a:rPr>
              <a:t>It affects the body’s</a:t>
            </a:r>
            <a:r>
              <a:rPr lang="en-CA" sz="2200" dirty="0">
                <a:latin typeface="+mn-lt"/>
                <a:cs typeface="+mn-cs"/>
              </a:rPr>
              <a:t> </a:t>
            </a:r>
            <a:r>
              <a:rPr lang="en-US" sz="2200" dirty="0">
                <a:latin typeface="+mn-lt"/>
                <a:cs typeface="+mn-cs"/>
              </a:rPr>
              <a:t>ability to transport oxygen, reducing the oxygen available</a:t>
            </a:r>
          </a:p>
          <a:p>
            <a:pPr eaLnBrk="1" fontAlgn="auto" hangingPunct="1">
              <a:spcBef>
                <a:spcPts val="0"/>
              </a:spcBef>
              <a:spcAft>
                <a:spcPts val="0"/>
              </a:spcAft>
              <a:defRPr/>
            </a:pPr>
            <a:endParaRPr lang="en-US" sz="2200" dirty="0">
              <a:solidFill>
                <a:srgbClr val="500B11"/>
              </a:solidFill>
              <a:latin typeface="+mn-lt"/>
              <a:cs typeface="+mn-cs"/>
            </a:endParaRPr>
          </a:p>
          <a:p>
            <a:pPr fontAlgn="auto">
              <a:spcBef>
                <a:spcPts val="0"/>
              </a:spcBef>
              <a:spcAft>
                <a:spcPts val="0"/>
              </a:spcAft>
              <a:defRPr/>
            </a:pPr>
            <a:r>
              <a:rPr lang="en-US" sz="2200" b="1" dirty="0">
                <a:solidFill>
                  <a:srgbClr val="005EB8"/>
                </a:solidFill>
                <a:latin typeface="+mn-lt"/>
                <a:cs typeface="+mn-cs"/>
              </a:rPr>
              <a:t>It is responsible for much of the harm to health</a:t>
            </a:r>
          </a:p>
          <a:p>
            <a:pPr eaLnBrk="1" fontAlgn="auto" hangingPunct="1">
              <a:spcBef>
                <a:spcPts val="0"/>
              </a:spcBef>
              <a:spcAft>
                <a:spcPts val="0"/>
              </a:spcAft>
              <a:defRPr/>
            </a:pPr>
            <a:r>
              <a:rPr lang="en-US" sz="2200" b="1" dirty="0">
                <a:solidFill>
                  <a:srgbClr val="005EB8"/>
                </a:solidFill>
                <a:latin typeface="+mn-lt"/>
                <a:cs typeface="+mn-cs"/>
              </a:rPr>
              <a:t>caused by smoking</a:t>
            </a:r>
            <a:endParaRPr lang="en-CA" sz="2200" dirty="0">
              <a:solidFill>
                <a:srgbClr val="005EB8"/>
              </a:solidFill>
              <a:latin typeface="+mn-lt"/>
              <a:cs typeface="+mn-cs"/>
            </a:endParaRPr>
          </a:p>
        </p:txBody>
      </p:sp>
      <p:sp>
        <p:nvSpPr>
          <p:cNvPr id="8" name="Rectangle 2">
            <a:extLst>
              <a:ext uri="{FF2B5EF4-FFF2-40B4-BE49-F238E27FC236}">
                <a16:creationId xmlns:a16="http://schemas.microsoft.com/office/drawing/2014/main" id="{9DE1ED1F-76D2-D810-7352-CFD229A0A249}"/>
              </a:ext>
            </a:extLst>
          </p:cNvPr>
          <p:cNvSpPr txBox="1">
            <a:spLocks noChangeArrowheads="1"/>
          </p:cNvSpPr>
          <p:nvPr/>
        </p:nvSpPr>
        <p:spPr bwMode="auto">
          <a:xfrm>
            <a:off x="571499" y="152400"/>
            <a:ext cx="8302723"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ltLang="en-US" dirty="0">
                <a:ea typeface="Geneva" panose="020B0503030404040204" pitchFamily="34" charset="0"/>
                <a:cs typeface="Geneva" panose="020B0503030404040204" pitchFamily="34" charset="0"/>
              </a:rPr>
              <a:t>Carbon monoxide</a:t>
            </a:r>
            <a:endParaRPr lang="en-US" altLang="en-US" dirty="0"/>
          </a:p>
        </p:txBody>
      </p:sp>
      <p:sp>
        <p:nvSpPr>
          <p:cNvPr id="11" name="Footer Placeholder 3">
            <a:extLst>
              <a:ext uri="{FF2B5EF4-FFF2-40B4-BE49-F238E27FC236}">
                <a16:creationId xmlns:a16="http://schemas.microsoft.com/office/drawing/2014/main" id="{4C41F9F2-B6EC-B7BE-6947-5E8651CA24DB}"/>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577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07DE-158A-5CED-F1BB-3AC096975F9E}"/>
              </a:ext>
            </a:extLst>
          </p:cNvPr>
          <p:cNvSpPr>
            <a:spLocks noGrp="1"/>
          </p:cNvSpPr>
          <p:nvPr>
            <p:ph type="title"/>
          </p:nvPr>
        </p:nvSpPr>
        <p:spPr/>
        <p:txBody>
          <a:bodyPr/>
          <a:lstStyle/>
          <a:p>
            <a:r>
              <a:rPr lang="en-US" dirty="0"/>
              <a:t>Carbon monoxide monitoring</a:t>
            </a:r>
          </a:p>
        </p:txBody>
      </p:sp>
      <p:sp>
        <p:nvSpPr>
          <p:cNvPr id="3" name="Text Placeholder 2">
            <a:extLst>
              <a:ext uri="{FF2B5EF4-FFF2-40B4-BE49-F238E27FC236}">
                <a16:creationId xmlns:a16="http://schemas.microsoft.com/office/drawing/2014/main" id="{07DF6BF2-CF7D-42FC-3216-A30E041B3B22}"/>
              </a:ext>
            </a:extLst>
          </p:cNvPr>
          <p:cNvSpPr>
            <a:spLocks noGrp="1"/>
          </p:cNvSpPr>
          <p:nvPr>
            <p:ph type="body" idx="12"/>
          </p:nvPr>
        </p:nvSpPr>
        <p:spPr>
          <a:xfrm>
            <a:off x="571500" y="1736725"/>
            <a:ext cx="5199109" cy="4206875"/>
          </a:xfrm>
        </p:spPr>
        <p:txBody>
          <a:bodyPr/>
          <a:lstStyle/>
          <a:p>
            <a:pPr marL="285750" lvl="0" indent="-285750" algn="l" rtl="0">
              <a:buFont typeface="Arial" panose="020B0604020202020204" pitchFamily="34" charset="0"/>
              <a:buChar char="■"/>
            </a:pPr>
            <a:r>
              <a:rPr lang="en-US" dirty="0">
                <a:solidFill>
                  <a:srgbClr val="414141"/>
                </a:solidFill>
                <a:latin typeface="Arial"/>
                <a:ea typeface="Arial"/>
                <a:cs typeface="Arial"/>
              </a:rPr>
              <a:t>CO</a:t>
            </a:r>
            <a:r>
              <a:rPr lang="en-US" sz="1800" b="0" i="0" u="none" strike="noStrike" baseline="0" dirty="0">
                <a:solidFill>
                  <a:srgbClr val="414141"/>
                </a:solidFill>
                <a:latin typeface="Arial"/>
                <a:ea typeface="Arial"/>
                <a:cs typeface="Arial"/>
              </a:rPr>
              <a:t> monitors measure the amount of </a:t>
            </a:r>
            <a:r>
              <a:rPr lang="en-US" sz="1800" b="0" i="0" dirty="0">
                <a:solidFill>
                  <a:srgbClr val="000000"/>
                </a:solidFill>
                <a:latin typeface="Arial"/>
                <a:ea typeface="Arial"/>
                <a:cs typeface="Arial"/>
              </a:rPr>
              <a:t>​</a:t>
            </a:r>
            <a:br>
              <a:rPr lang="en-US" sz="1800" b="0" i="0" dirty="0">
                <a:latin typeface="Arial"/>
                <a:ea typeface="Arial"/>
                <a:cs typeface="Arial"/>
              </a:rPr>
            </a:br>
            <a:r>
              <a:rPr lang="en-US" sz="1800" b="1" i="0" u="none" strike="noStrike" baseline="0" dirty="0">
                <a:solidFill>
                  <a:srgbClr val="005EB8"/>
                </a:solidFill>
                <a:latin typeface="Arial"/>
                <a:ea typeface="Arial"/>
                <a:cs typeface="Arial"/>
              </a:rPr>
              <a:t>carbon monoxide in expired breath</a:t>
            </a:r>
            <a:r>
              <a:rPr lang="en-US" sz="1800" b="0" i="0" u="none" strike="noStrike" baseline="0" dirty="0">
                <a:solidFill>
                  <a:srgbClr val="414141"/>
                </a:solidFill>
                <a:latin typeface="Arial"/>
                <a:ea typeface="Arial"/>
                <a:cs typeface="Arial"/>
              </a:rPr>
              <a:t>, displayed as parts per million (ppm) </a:t>
            </a:r>
            <a:r>
              <a:rPr lang="en-US" sz="1800" b="0" i="0" dirty="0">
                <a:solidFill>
                  <a:srgbClr val="000000"/>
                </a:solidFill>
                <a:latin typeface="Arial"/>
                <a:ea typeface="Arial"/>
                <a:cs typeface="Arial"/>
              </a:rPr>
              <a:t>​</a:t>
            </a:r>
          </a:p>
          <a:p>
            <a:pPr marL="285750" indent="-285750">
              <a:buFont typeface="Arial" panose="020B0604020202020204" pitchFamily="34" charset="0"/>
              <a:buChar char="■"/>
            </a:pPr>
            <a:endParaRPr lang="en-US" dirty="0">
              <a:solidFill>
                <a:srgbClr val="414141"/>
              </a:solidFill>
              <a:latin typeface="Arial"/>
              <a:ea typeface="Arial"/>
              <a:cs typeface="Arial"/>
            </a:endParaRPr>
          </a:p>
          <a:p>
            <a:pPr marL="285750" lvl="0" indent="-285750" algn="l">
              <a:buFont typeface="Arial" panose="020B0604020202020204" pitchFamily="34" charset="0"/>
              <a:buChar char="■"/>
            </a:pPr>
            <a:r>
              <a:rPr lang="en-US" sz="1800" b="0" i="0" u="none" strike="noStrike" baseline="0" dirty="0">
                <a:solidFill>
                  <a:srgbClr val="414141"/>
                </a:solidFill>
                <a:latin typeface="Arial"/>
                <a:ea typeface="Arial"/>
                <a:cs typeface="Arial"/>
              </a:rPr>
              <a:t>CO monitors detect exposure to smoke </a:t>
            </a:r>
            <a:r>
              <a:rPr lang="en-US" sz="1800" b="0" i="0" dirty="0">
                <a:solidFill>
                  <a:srgbClr val="000000"/>
                </a:solidFill>
                <a:latin typeface="Arial"/>
                <a:ea typeface="Arial"/>
                <a:cs typeface="Arial"/>
              </a:rPr>
              <a:t>​</a:t>
            </a:r>
            <a:br>
              <a:rPr lang="en-US" sz="1800" b="0" i="0" dirty="0">
                <a:latin typeface="Arial"/>
                <a:ea typeface="Arial"/>
                <a:cs typeface="Arial"/>
              </a:rPr>
            </a:br>
            <a:r>
              <a:rPr lang="en-US" sz="1800" b="0" i="0" u="none" strike="noStrike" baseline="0" dirty="0">
                <a:solidFill>
                  <a:srgbClr val="414141"/>
                </a:solidFill>
                <a:latin typeface="Arial"/>
                <a:ea typeface="Arial"/>
                <a:cs typeface="Arial"/>
              </a:rPr>
              <a:t>in the previous </a:t>
            </a:r>
            <a:r>
              <a:rPr lang="en-US" sz="1800" b="1" i="0" u="none" strike="noStrike" baseline="0" dirty="0">
                <a:solidFill>
                  <a:srgbClr val="005EB8"/>
                </a:solidFill>
                <a:latin typeface="Arial"/>
                <a:ea typeface="Arial"/>
                <a:cs typeface="Arial"/>
              </a:rPr>
              <a:t>24 – 48 hours</a:t>
            </a:r>
            <a:r>
              <a:rPr lang="en-US" sz="1800" b="0" i="0" dirty="0">
                <a:solidFill>
                  <a:srgbClr val="000000"/>
                </a:solidFill>
                <a:latin typeface="Arial"/>
                <a:ea typeface="Arial"/>
                <a:cs typeface="Arial"/>
              </a:rPr>
              <a:t>​</a:t>
            </a:r>
            <a:endParaRPr lang="en-US" dirty="0"/>
          </a:p>
          <a:p>
            <a:pPr marL="285750" indent="-285750">
              <a:buFont typeface="Arial" panose="020B0604020202020204" pitchFamily="34" charset="0"/>
              <a:buChar char="■"/>
            </a:pPr>
            <a:endParaRPr lang="en-US" dirty="0">
              <a:solidFill>
                <a:srgbClr val="000000"/>
              </a:solidFill>
              <a:latin typeface="Arial"/>
              <a:ea typeface="Arial"/>
              <a:cs typeface="Arial"/>
            </a:endParaRPr>
          </a:p>
          <a:p>
            <a:pPr marL="285750" lvl="0" indent="-285750" algn="l" rtl="0">
              <a:buFont typeface="Arial" panose="020B0604020202020204" pitchFamily="34" charset="0"/>
              <a:buChar char="■"/>
            </a:pPr>
            <a:r>
              <a:rPr lang="en-US" sz="1800" b="1" i="0" u="none" strike="noStrike" baseline="0" dirty="0">
                <a:solidFill>
                  <a:srgbClr val="414141"/>
                </a:solidFill>
                <a:latin typeface="Arial"/>
                <a:ea typeface="Arial"/>
                <a:cs typeface="Arial"/>
              </a:rPr>
              <a:t>Motivational tool, chart progress</a:t>
            </a:r>
            <a:r>
              <a:rPr lang="en-US" sz="1800" b="0" i="0" dirty="0">
                <a:solidFill>
                  <a:srgbClr val="000000"/>
                </a:solidFill>
                <a:latin typeface="Arial"/>
                <a:ea typeface="Arial"/>
                <a:cs typeface="Arial"/>
              </a:rPr>
              <a:t>​</a:t>
            </a:r>
            <a:endParaRPr lang="en-US" dirty="0"/>
          </a:p>
        </p:txBody>
      </p:sp>
      <p:pic>
        <p:nvPicPr>
          <p:cNvPr id="8" name="Picture 7">
            <a:extLst>
              <a:ext uri="{FF2B5EF4-FFF2-40B4-BE49-F238E27FC236}">
                <a16:creationId xmlns:a16="http://schemas.microsoft.com/office/drawing/2014/main" id="{35E73457-4242-A920-60BE-77DC6DE8BA01}"/>
              </a:ext>
            </a:extLst>
          </p:cNvPr>
          <p:cNvPicPr>
            <a:picLocks noChangeAspect="1"/>
          </p:cNvPicPr>
          <p:nvPr/>
        </p:nvPicPr>
        <p:blipFill rotWithShape="1">
          <a:blip r:embed="rId3"/>
          <a:srcRect r="12105"/>
          <a:stretch/>
        </p:blipFill>
        <p:spPr>
          <a:xfrm>
            <a:off x="6546577" y="4337222"/>
            <a:ext cx="1912937" cy="1606378"/>
          </a:xfrm>
          <a:prstGeom prst="rect">
            <a:avLst/>
          </a:prstGeom>
        </p:spPr>
      </p:pic>
      <p:pic>
        <p:nvPicPr>
          <p:cNvPr id="9" name="Picture 8">
            <a:extLst>
              <a:ext uri="{FF2B5EF4-FFF2-40B4-BE49-F238E27FC236}">
                <a16:creationId xmlns:a16="http://schemas.microsoft.com/office/drawing/2014/main" id="{17E49176-C2D7-4725-715C-A9701EBB0344}"/>
              </a:ext>
            </a:extLst>
          </p:cNvPr>
          <p:cNvPicPr>
            <a:picLocks noChangeAspect="1"/>
          </p:cNvPicPr>
          <p:nvPr/>
        </p:nvPicPr>
        <p:blipFill rotWithShape="1">
          <a:blip r:embed="rId4"/>
          <a:srcRect r="4943"/>
          <a:stretch/>
        </p:blipFill>
        <p:spPr>
          <a:xfrm>
            <a:off x="5976984" y="4869646"/>
            <a:ext cx="1005073" cy="841680"/>
          </a:xfrm>
          <a:prstGeom prst="rect">
            <a:avLst/>
          </a:prstGeom>
        </p:spPr>
      </p:pic>
      <p:sp>
        <p:nvSpPr>
          <p:cNvPr id="4" name="Footer Placeholder 3">
            <a:extLst>
              <a:ext uri="{FF2B5EF4-FFF2-40B4-BE49-F238E27FC236}">
                <a16:creationId xmlns:a16="http://schemas.microsoft.com/office/drawing/2014/main" id="{DFFDDFB2-E6D1-D55F-BDFB-697C3E202A5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7" name="Picture 6" descr="A close-up of a device&#10;&#10;Description automatically generated">
            <a:extLst>
              <a:ext uri="{FF2B5EF4-FFF2-40B4-BE49-F238E27FC236}">
                <a16:creationId xmlns:a16="http://schemas.microsoft.com/office/drawing/2014/main" id="{F33BED86-3A38-BC6B-5E11-C6859716F1DE}"/>
              </a:ext>
            </a:extLst>
          </p:cNvPr>
          <p:cNvPicPr>
            <a:picLocks noChangeAspect="1"/>
          </p:cNvPicPr>
          <p:nvPr/>
        </p:nvPicPr>
        <p:blipFill rotWithShape="1">
          <a:blip r:embed="rId5"/>
          <a:srcRect t="3419" r="6182" b="5128"/>
          <a:stretch/>
        </p:blipFill>
        <p:spPr>
          <a:xfrm>
            <a:off x="6276144" y="1714722"/>
            <a:ext cx="2044720" cy="2551210"/>
          </a:xfrm>
          <a:prstGeom prst="rect">
            <a:avLst/>
          </a:prstGeom>
        </p:spPr>
      </p:pic>
    </p:spTree>
    <p:extLst>
      <p:ext uri="{BB962C8B-B14F-4D97-AF65-F5344CB8AC3E}">
        <p14:creationId xmlns:p14="http://schemas.microsoft.com/office/powerpoint/2010/main" val="430400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device&#10;&#10;Description automatically generated">
            <a:extLst>
              <a:ext uri="{FF2B5EF4-FFF2-40B4-BE49-F238E27FC236}">
                <a16:creationId xmlns:a16="http://schemas.microsoft.com/office/drawing/2014/main" id="{3C383598-1DD4-FB4F-09A5-52FDC99C3E3F}"/>
              </a:ext>
            </a:extLst>
          </p:cNvPr>
          <p:cNvPicPr>
            <a:picLocks noChangeAspect="1"/>
          </p:cNvPicPr>
          <p:nvPr/>
        </p:nvPicPr>
        <p:blipFill rotWithShape="1">
          <a:blip r:embed="rId3"/>
          <a:srcRect t="8078" r="6780" b="2393"/>
          <a:stretch/>
        </p:blipFill>
        <p:spPr>
          <a:xfrm>
            <a:off x="0" y="2066784"/>
            <a:ext cx="5376760" cy="4189265"/>
          </a:xfrm>
          <a:prstGeom prst="rect">
            <a:avLst/>
          </a:prstGeom>
          <a:noFill/>
        </p:spPr>
      </p:pic>
      <p:sp>
        <p:nvSpPr>
          <p:cNvPr id="2" name="Subtitle 1">
            <a:extLst>
              <a:ext uri="{FF2B5EF4-FFF2-40B4-BE49-F238E27FC236}">
                <a16:creationId xmlns:a16="http://schemas.microsoft.com/office/drawing/2014/main" id="{B99C1CED-765F-8C4B-B7F9-97656CA7BBDC}"/>
              </a:ext>
            </a:extLst>
          </p:cNvPr>
          <p:cNvSpPr>
            <a:spLocks noGrp="1"/>
          </p:cNvSpPr>
          <p:nvPr>
            <p:ph type="title"/>
          </p:nvPr>
        </p:nvSpPr>
        <p:spPr>
          <a:xfrm>
            <a:off x="2893840" y="1860544"/>
            <a:ext cx="7962900" cy="1066800"/>
          </a:xfrm>
        </p:spPr>
        <p:txBody>
          <a:bodyPr wrap="square" anchor="ctr">
            <a:normAutofit/>
          </a:bodyPr>
          <a:lstStyle/>
          <a:p>
            <a:r>
              <a:rPr lang="en-US" dirty="0">
                <a:solidFill>
                  <a:srgbClr val="005EB8"/>
                </a:solidFill>
                <a:effectLst>
                  <a:outerShdw blurRad="381000" dist="25400" dir="5400000" algn="ctr" rotWithShape="0">
                    <a:srgbClr val="000000">
                      <a:alpha val="95000"/>
                    </a:srgbClr>
                  </a:outerShdw>
                </a:effectLst>
                <a:latin typeface="Arial"/>
                <a:cs typeface="Arial"/>
              </a:rPr>
              <a:t>    CO Monitoring Demonstration </a:t>
            </a:r>
          </a:p>
        </p:txBody>
      </p:sp>
      <p:sp>
        <p:nvSpPr>
          <p:cNvPr id="7" name="TextBox 6">
            <a:extLst>
              <a:ext uri="{FF2B5EF4-FFF2-40B4-BE49-F238E27FC236}">
                <a16:creationId xmlns:a16="http://schemas.microsoft.com/office/drawing/2014/main" id="{65AA8544-4D5F-BAFB-E82E-060413567D8E}"/>
              </a:ext>
            </a:extLst>
          </p:cNvPr>
          <p:cNvSpPr txBox="1"/>
          <p:nvPr/>
        </p:nvSpPr>
        <p:spPr bwMode="auto">
          <a:xfrm>
            <a:off x="5913211" y="5372908"/>
            <a:ext cx="2545695" cy="604846"/>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pPr>
            <a:r>
              <a:rPr lang="en-US" sz="2000" dirty="0">
                <a:solidFill>
                  <a:schemeClr val="bg2"/>
                </a:solidFill>
                <a:latin typeface="+mn-lt"/>
              </a:rPr>
              <a:t>Appendix 8</a:t>
            </a:r>
            <a:r>
              <a:rPr lang="en-US" sz="2000" dirty="0">
                <a:solidFill>
                  <a:srgbClr val="000000"/>
                </a:solidFill>
                <a:latin typeface="Times"/>
                <a:cs typeface="Times"/>
              </a:rPr>
              <a:t> </a:t>
            </a:r>
            <a:endParaRPr lang="en-US" dirty="0"/>
          </a:p>
        </p:txBody>
      </p:sp>
      <p:sp>
        <p:nvSpPr>
          <p:cNvPr id="9" name="TextBox 8">
            <a:extLst>
              <a:ext uri="{FF2B5EF4-FFF2-40B4-BE49-F238E27FC236}">
                <a16:creationId xmlns:a16="http://schemas.microsoft.com/office/drawing/2014/main" id="{CAE13E89-D194-3F25-CE1B-CEE19DD3198F}"/>
              </a:ext>
            </a:extLst>
          </p:cNvPr>
          <p:cNvSpPr txBox="1"/>
          <p:nvPr/>
        </p:nvSpPr>
        <p:spPr bwMode="auto">
          <a:xfrm>
            <a:off x="5039276" y="3200436"/>
            <a:ext cx="3883052" cy="1477328"/>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dirty="0">
                <a:solidFill>
                  <a:srgbClr val="000000"/>
                </a:solidFill>
                <a:latin typeface="Arial" panose="020B0604020202020204" pitchFamily="34" charset="0"/>
                <a:ea typeface="Calibri"/>
                <a:cs typeface="Arial" panose="020B0604020202020204" pitchFamily="34" charset="0"/>
              </a:rPr>
              <a:t>Patients are required to hold their breath for </a:t>
            </a:r>
            <a:r>
              <a:rPr lang="en-US" b="1" dirty="0">
                <a:solidFill>
                  <a:srgbClr val="000000"/>
                </a:solidFill>
                <a:latin typeface="Arial" panose="020B0604020202020204" pitchFamily="34" charset="0"/>
                <a:ea typeface="Calibri"/>
                <a:cs typeface="Arial" panose="020B0604020202020204" pitchFamily="34" charset="0"/>
              </a:rPr>
              <a:t>15 seconds </a:t>
            </a:r>
            <a:r>
              <a:rPr lang="en-US" dirty="0">
                <a:solidFill>
                  <a:srgbClr val="000000"/>
                </a:solidFill>
                <a:latin typeface="Arial" panose="020B0604020202020204" pitchFamily="34" charset="0"/>
                <a:ea typeface="Calibri"/>
                <a:cs typeface="Arial" panose="020B0604020202020204" pitchFamily="34" charset="0"/>
              </a:rPr>
              <a:t>(minimum 10 seconds) to equalise pressure in the lungs and allow CO to transfer between blood and lungs</a:t>
            </a:r>
            <a:r>
              <a:rPr lang="en-US" dirty="0">
                <a:solidFill>
                  <a:srgbClr val="808080"/>
                </a:solidFill>
                <a:latin typeface="Arial" panose="020B0604020202020204" pitchFamily="34" charset="0"/>
                <a:ea typeface="Calibri"/>
                <a:cs typeface="Arial" panose="020B0604020202020204" pitchFamily="34" charset="0"/>
              </a:rPr>
              <a:t>​</a:t>
            </a:r>
          </a:p>
        </p:txBody>
      </p:sp>
      <p:sp>
        <p:nvSpPr>
          <p:cNvPr id="4" name="Title 1">
            <a:extLst>
              <a:ext uri="{FF2B5EF4-FFF2-40B4-BE49-F238E27FC236}">
                <a16:creationId xmlns:a16="http://schemas.microsoft.com/office/drawing/2014/main" id="{0BBD4D8C-C456-5325-3C35-070323D7E4A4}"/>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CO monitoring demonstration</a:t>
            </a:r>
          </a:p>
        </p:txBody>
      </p:sp>
      <p:sp>
        <p:nvSpPr>
          <p:cNvPr id="5" name="Footer Placeholder 3">
            <a:extLst>
              <a:ext uri="{FF2B5EF4-FFF2-40B4-BE49-F238E27FC236}">
                <a16:creationId xmlns:a16="http://schemas.microsoft.com/office/drawing/2014/main" id="{CAD0B568-EB3D-B021-BAFA-1B39C50A808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11057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7E7CD-6031-B678-19E9-2FFADCABA582}"/>
              </a:ext>
            </a:extLst>
          </p:cNvPr>
          <p:cNvSpPr>
            <a:spLocks noGrp="1"/>
          </p:cNvSpPr>
          <p:nvPr>
            <p:ph type="title"/>
          </p:nvPr>
        </p:nvSpPr>
        <p:spPr/>
        <p:txBody>
          <a:bodyPr/>
          <a:lstStyle/>
          <a:p>
            <a:r>
              <a:rPr lang="en-US"/>
              <a:t>Discussing results with patients </a:t>
            </a:r>
          </a:p>
        </p:txBody>
      </p:sp>
      <p:sp>
        <p:nvSpPr>
          <p:cNvPr id="5" name="Footer Placeholder 3">
            <a:extLst>
              <a:ext uri="{FF2B5EF4-FFF2-40B4-BE49-F238E27FC236}">
                <a16:creationId xmlns:a16="http://schemas.microsoft.com/office/drawing/2014/main" id="{2E6DCF40-D704-F797-B3D6-04A57A04184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6" name="TextBox 5">
            <a:extLst>
              <a:ext uri="{FF2B5EF4-FFF2-40B4-BE49-F238E27FC236}">
                <a16:creationId xmlns:a16="http://schemas.microsoft.com/office/drawing/2014/main" id="{C4190B23-3862-ADA7-B65C-DD8AF949C05F}"/>
              </a:ext>
            </a:extLst>
          </p:cNvPr>
          <p:cNvSpPr txBox="1"/>
          <p:nvPr/>
        </p:nvSpPr>
        <p:spPr bwMode="auto">
          <a:xfrm>
            <a:off x="3608334" y="5281687"/>
            <a:ext cx="1927333" cy="562933"/>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pPr>
            <a:r>
              <a:rPr lang="en-US">
                <a:solidFill>
                  <a:schemeClr val="bg2"/>
                </a:solidFill>
                <a:latin typeface="+mn-lt"/>
              </a:rPr>
              <a:t>Appendix </a:t>
            </a:r>
            <a:r>
              <a:rPr lang="en-US">
                <a:solidFill>
                  <a:schemeClr val="bg2"/>
                </a:solidFill>
                <a:latin typeface="Arial"/>
                <a:cs typeface="Times"/>
              </a:rPr>
              <a:t>9</a:t>
            </a:r>
            <a:r>
              <a:rPr lang="en-US">
                <a:solidFill>
                  <a:srgbClr val="000000"/>
                </a:solidFill>
                <a:latin typeface="Times"/>
                <a:cs typeface="Times"/>
              </a:rPr>
              <a:t> </a:t>
            </a:r>
            <a:endParaRPr lang="en-US"/>
          </a:p>
        </p:txBody>
      </p:sp>
      <p:sp>
        <p:nvSpPr>
          <p:cNvPr id="7" name="TextBox 6">
            <a:extLst>
              <a:ext uri="{FF2B5EF4-FFF2-40B4-BE49-F238E27FC236}">
                <a16:creationId xmlns:a16="http://schemas.microsoft.com/office/drawing/2014/main" id="{7C257B6D-6966-AF03-7DC4-9B76634152F7}"/>
              </a:ext>
            </a:extLst>
          </p:cNvPr>
          <p:cNvSpPr txBox="1"/>
          <p:nvPr/>
        </p:nvSpPr>
        <p:spPr bwMode="auto">
          <a:xfrm>
            <a:off x="1427862" y="4669478"/>
            <a:ext cx="6288277" cy="338554"/>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Bef>
                <a:spcPts val="500"/>
              </a:spcBef>
              <a:spcAft>
                <a:spcPts val="500"/>
              </a:spcAft>
              <a:buClr>
                <a:srgbClr val="C10C21"/>
              </a:buClr>
            </a:pPr>
            <a:r>
              <a:rPr lang="en-CA" sz="1600" b="1" dirty="0">
                <a:solidFill>
                  <a:srgbClr val="005EB8"/>
                </a:solidFill>
                <a:latin typeface="Helvetica"/>
                <a:cs typeface="Segoe UI"/>
              </a:rPr>
              <a:t>The test results should be recorded in the patients </a:t>
            </a:r>
            <a:r>
              <a:rPr lang="en-CA" sz="1600" dirty="0">
                <a:solidFill>
                  <a:srgbClr val="000000"/>
                </a:solidFill>
                <a:latin typeface="Helvetica"/>
                <a:cs typeface="Segoe UI"/>
              </a:rPr>
              <a:t>​</a:t>
            </a:r>
            <a:r>
              <a:rPr lang="en-CA" sz="1600" b="1" dirty="0">
                <a:solidFill>
                  <a:srgbClr val="005EB8"/>
                </a:solidFill>
                <a:latin typeface="Helvetica"/>
                <a:cs typeface="Segoe UI"/>
              </a:rPr>
              <a:t>notes</a:t>
            </a:r>
            <a:endParaRPr lang="en-US" dirty="0"/>
          </a:p>
        </p:txBody>
      </p:sp>
      <p:sp>
        <p:nvSpPr>
          <p:cNvPr id="11" name="Rounded Rectangle 10">
            <a:extLst>
              <a:ext uri="{FF2B5EF4-FFF2-40B4-BE49-F238E27FC236}">
                <a16:creationId xmlns:a16="http://schemas.microsoft.com/office/drawing/2014/main" id="{FF1E5684-10CA-7479-23A9-2B917B80E6DE}"/>
              </a:ext>
            </a:extLst>
          </p:cNvPr>
          <p:cNvSpPr>
            <a:spLocks noChangeArrowheads="1"/>
          </p:cNvSpPr>
          <p:nvPr/>
        </p:nvSpPr>
        <p:spPr bwMode="auto">
          <a:xfrm>
            <a:off x="2214941" y="1879850"/>
            <a:ext cx="1910140" cy="2432912"/>
          </a:xfrm>
          <a:prstGeom prst="roundRect">
            <a:avLst>
              <a:gd name="adj" fmla="val 7315"/>
            </a:avLst>
          </a:prstGeom>
          <a:solidFill>
            <a:srgbClr val="76BB53"/>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0 – 6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Typical levels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for a non-smoker,</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and should be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your goal.</a:t>
            </a:r>
          </a:p>
          <a:p>
            <a:pPr eaLnBrk="1" fontAlgn="auto" hangingPunct="1">
              <a:lnSpc>
                <a:spcPts val="1600"/>
              </a:lnSpc>
              <a:spcBef>
                <a:spcPts val="0"/>
              </a:spcBef>
              <a:spcAft>
                <a:spcPts val="800"/>
              </a:spcAft>
              <a:defRPr/>
            </a:pPr>
            <a:r>
              <a:rPr lang="en-US" sz="1200" dirty="0">
                <a:solidFill>
                  <a:schemeClr val="lt1"/>
                </a:solidFill>
                <a:latin typeface="Arial" panose="020B0604020202020204" pitchFamily="34" charset="0"/>
                <a:cs typeface="Arial" panose="020B0604020202020204" pitchFamily="34" charset="0"/>
              </a:rPr>
              <a:t>It is normal to </a:t>
            </a:r>
            <a:br>
              <a:rPr lang="en-US" sz="1200" dirty="0">
                <a:solidFill>
                  <a:schemeClr val="lt1"/>
                </a:solidFill>
                <a:latin typeface="Arial" panose="020B0604020202020204" pitchFamily="34" charset="0"/>
                <a:cs typeface="Arial" panose="020B0604020202020204" pitchFamily="34" charset="0"/>
              </a:rPr>
            </a:br>
            <a:r>
              <a:rPr lang="en-US" sz="1200" dirty="0">
                <a:solidFill>
                  <a:schemeClr val="lt1"/>
                </a:solidFill>
                <a:latin typeface="Arial" panose="020B0604020202020204" pitchFamily="34" charset="0"/>
                <a:cs typeface="Arial" panose="020B0604020202020204" pitchFamily="34" charset="0"/>
              </a:rPr>
              <a:t>have some CO </a:t>
            </a:r>
            <a:br>
              <a:rPr lang="en-US" sz="1200" dirty="0">
                <a:solidFill>
                  <a:schemeClr val="lt1"/>
                </a:solidFill>
                <a:latin typeface="Arial" panose="020B0604020202020204" pitchFamily="34" charset="0"/>
                <a:cs typeface="Arial" panose="020B0604020202020204" pitchFamily="34" charset="0"/>
              </a:rPr>
            </a:br>
            <a:r>
              <a:rPr lang="en-US" sz="1200" dirty="0">
                <a:solidFill>
                  <a:schemeClr val="lt1"/>
                </a:solidFill>
                <a:latin typeface="Arial" panose="020B0604020202020204" pitchFamily="34" charset="0"/>
                <a:cs typeface="Arial" panose="020B0604020202020204" pitchFamily="34" charset="0"/>
              </a:rPr>
              <a:t>in your body.</a:t>
            </a:r>
          </a:p>
        </p:txBody>
      </p:sp>
      <p:sp>
        <p:nvSpPr>
          <p:cNvPr id="17" name="Rounded Rectangle 16">
            <a:extLst>
              <a:ext uri="{FF2B5EF4-FFF2-40B4-BE49-F238E27FC236}">
                <a16:creationId xmlns:a16="http://schemas.microsoft.com/office/drawing/2014/main" id="{093801FA-EEE3-EC8C-053B-4EAD1D4EC305}"/>
              </a:ext>
            </a:extLst>
          </p:cNvPr>
          <p:cNvSpPr>
            <a:spLocks noChangeArrowheads="1"/>
          </p:cNvSpPr>
          <p:nvPr/>
        </p:nvSpPr>
        <p:spPr bwMode="auto">
          <a:xfrm>
            <a:off x="4375945" y="1879850"/>
            <a:ext cx="1910140" cy="2432912"/>
          </a:xfrm>
          <a:prstGeom prst="roundRect">
            <a:avLst>
              <a:gd name="adj" fmla="val 7315"/>
            </a:avLst>
          </a:prstGeom>
          <a:solidFill>
            <a:srgbClr val="E9822C"/>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7 – 9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Borderline values that may be found in smokers and non-smokers.</a:t>
            </a:r>
            <a:endParaRPr lang="en-US" sz="1200" dirty="0">
              <a:solidFill>
                <a:schemeClr val="lt1"/>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6EB708C0-F98D-D400-A6FF-DB2BA2E6AE88}"/>
              </a:ext>
            </a:extLst>
          </p:cNvPr>
          <p:cNvSpPr>
            <a:spLocks noChangeArrowheads="1"/>
          </p:cNvSpPr>
          <p:nvPr/>
        </p:nvSpPr>
        <p:spPr bwMode="auto">
          <a:xfrm>
            <a:off x="6536948" y="1879850"/>
            <a:ext cx="1910140" cy="2432912"/>
          </a:xfrm>
          <a:prstGeom prst="roundRect">
            <a:avLst>
              <a:gd name="adj" fmla="val 7315"/>
            </a:avLst>
          </a:prstGeom>
          <a:solidFill>
            <a:srgbClr val="DE4939"/>
          </a:solidFill>
          <a:ln w="9525">
            <a:noFill/>
            <a:round/>
            <a:headEnd/>
            <a:tailEnd/>
          </a:ln>
          <a:effectLst>
            <a:outerShdw blurRad="254000" dist="63500" dir="5400000" algn="ctr" rotWithShape="0">
              <a:srgbClr val="000000">
                <a:alpha val="25000"/>
              </a:srgbClr>
            </a:outerShdw>
          </a:effectLst>
        </p:spPr>
        <p:txBody>
          <a:bodyPr lIns="216000" tIns="216000" rIns="216000" anchor="t"/>
          <a:lstStyle/>
          <a:p>
            <a:pPr eaLnBrk="1" fontAlgn="auto" hangingPunct="1">
              <a:lnSpc>
                <a:spcPts val="2000"/>
              </a:lnSpc>
              <a:spcBef>
                <a:spcPts val="0"/>
              </a:spcBef>
              <a:spcAft>
                <a:spcPts val="800"/>
              </a:spcAft>
              <a:defRPr/>
            </a:pPr>
            <a:r>
              <a:rPr lang="en-US" sz="2000" b="1" dirty="0">
                <a:solidFill>
                  <a:schemeClr val="lt1"/>
                </a:solidFill>
                <a:latin typeface="Arial" panose="020B0604020202020204" pitchFamily="34" charset="0"/>
                <a:cs typeface="Arial" panose="020B0604020202020204" pitchFamily="34" charset="0"/>
              </a:rPr>
              <a:t>10+ ppm</a:t>
            </a:r>
            <a:endParaRPr lang="en-US" sz="1200" b="1" dirty="0">
              <a:solidFill>
                <a:schemeClr val="lt1"/>
              </a:solidFill>
              <a:latin typeface="Arial" panose="020B0604020202020204" pitchFamily="34" charset="0"/>
              <a:cs typeface="Arial" panose="020B0604020202020204" pitchFamily="34" charset="0"/>
            </a:endParaRPr>
          </a:p>
          <a:p>
            <a:pPr eaLnBrk="1" fontAlgn="auto" hangingPunct="1">
              <a:lnSpc>
                <a:spcPts val="1600"/>
              </a:lnSpc>
              <a:spcBef>
                <a:spcPts val="0"/>
              </a:spcBef>
              <a:spcAft>
                <a:spcPts val="800"/>
              </a:spcAft>
              <a:defRPr/>
            </a:pPr>
            <a:r>
              <a:rPr lang="en-US" sz="1200" b="1" dirty="0">
                <a:solidFill>
                  <a:schemeClr val="lt1"/>
                </a:solidFill>
                <a:latin typeface="Arial" panose="020B0604020202020204" pitchFamily="34" charset="0"/>
                <a:cs typeface="Arial" panose="020B0604020202020204" pitchFamily="34" charset="0"/>
              </a:rPr>
              <a:t>Typical levels </a:t>
            </a:r>
            <a:br>
              <a:rPr lang="en-US" sz="1200" b="1" dirty="0">
                <a:solidFill>
                  <a:schemeClr val="lt1"/>
                </a:solidFill>
                <a:latin typeface="Arial" panose="020B0604020202020204" pitchFamily="34" charset="0"/>
                <a:cs typeface="Arial" panose="020B0604020202020204" pitchFamily="34" charset="0"/>
              </a:rPr>
            </a:br>
            <a:r>
              <a:rPr lang="en-US" sz="1200" b="1" dirty="0">
                <a:solidFill>
                  <a:schemeClr val="lt1"/>
                </a:solidFill>
                <a:latin typeface="Arial" panose="020B0604020202020204" pitchFamily="34" charset="0"/>
                <a:cs typeface="Arial" panose="020B0604020202020204" pitchFamily="34" charset="0"/>
              </a:rPr>
              <a:t>for a smoker.</a:t>
            </a:r>
            <a:endParaRPr lang="en-US" sz="1200" dirty="0">
              <a:solidFill>
                <a:schemeClr val="lt1"/>
              </a:solidFill>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7EEF5505-7F73-BBE8-E569-10ED6A8AB339}"/>
              </a:ext>
            </a:extLst>
          </p:cNvPr>
          <p:cNvPicPr>
            <a:picLocks noChangeAspect="1"/>
          </p:cNvPicPr>
          <p:nvPr/>
        </p:nvPicPr>
        <p:blipFill>
          <a:blip r:embed="rId3"/>
          <a:stretch>
            <a:fillRect/>
          </a:stretch>
        </p:blipFill>
        <p:spPr>
          <a:xfrm>
            <a:off x="480299" y="1817740"/>
            <a:ext cx="1534464" cy="259200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90087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5000"/>
                            </p:stCondLst>
                            <p:childTnLst>
                              <p:par>
                                <p:cTn id="25" presetID="10" presetClass="entr" presetSubtype="0" fill="hold" grpId="0" nodeType="after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device&#10;&#10;Description automatically generated">
            <a:extLst>
              <a:ext uri="{FF2B5EF4-FFF2-40B4-BE49-F238E27FC236}">
                <a16:creationId xmlns:a16="http://schemas.microsoft.com/office/drawing/2014/main" id="{3C383598-1DD4-FB4F-09A5-52FDC99C3E3F}"/>
              </a:ext>
            </a:extLst>
          </p:cNvPr>
          <p:cNvPicPr>
            <a:picLocks noChangeAspect="1"/>
          </p:cNvPicPr>
          <p:nvPr/>
        </p:nvPicPr>
        <p:blipFill rotWithShape="1">
          <a:blip r:embed="rId3"/>
          <a:srcRect l="4230" t="19300" r="12694" b="2349"/>
          <a:stretch/>
        </p:blipFill>
        <p:spPr>
          <a:xfrm>
            <a:off x="1963971" y="2081068"/>
            <a:ext cx="5454595" cy="4176608"/>
          </a:xfrm>
          <a:prstGeom prst="rect">
            <a:avLst/>
          </a:prstGeom>
          <a:noFill/>
        </p:spPr>
      </p:pic>
      <p:sp>
        <p:nvSpPr>
          <p:cNvPr id="6" name="Title 1">
            <a:extLst>
              <a:ext uri="{FF2B5EF4-FFF2-40B4-BE49-F238E27FC236}">
                <a16:creationId xmlns:a16="http://schemas.microsoft.com/office/drawing/2014/main" id="{F9385F8A-6495-8A0F-897D-DAB08709BAC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dirty="0"/>
              <a:t>What can affect carbon monoxide readings?</a:t>
            </a:r>
            <a:endParaRPr lang="en-US" dirty="0"/>
          </a:p>
        </p:txBody>
      </p:sp>
      <p:sp>
        <p:nvSpPr>
          <p:cNvPr id="10" name="Footer Placeholder 3">
            <a:extLst>
              <a:ext uri="{FF2B5EF4-FFF2-40B4-BE49-F238E27FC236}">
                <a16:creationId xmlns:a16="http://schemas.microsoft.com/office/drawing/2014/main" id="{F7545B08-1113-620D-FFF6-EEA3EA1A776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06303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91C1578-8ED8-480E-B6BB-44BB682D280A}"/>
              </a:ext>
            </a:extLst>
          </p:cNvPr>
          <p:cNvSpPr>
            <a:spLocks noGrp="1"/>
          </p:cNvSpPr>
          <p:nvPr>
            <p:ph type="title"/>
          </p:nvPr>
        </p:nvSpPr>
        <p:spPr>
          <a:xfrm>
            <a:off x="695580" y="0"/>
            <a:ext cx="8229600" cy="1412776"/>
          </a:xfrm>
        </p:spPr>
        <p:txBody>
          <a:bodyPr/>
          <a:lstStyle/>
          <a:p>
            <a:pPr eaLnBrk="1" hangingPunct="1"/>
            <a:r>
              <a:rPr lang="en-US" altLang="en-US" dirty="0"/>
              <a:t>Summary</a:t>
            </a:r>
          </a:p>
        </p:txBody>
      </p:sp>
      <p:sp>
        <p:nvSpPr>
          <p:cNvPr id="3" name="Rectangle 2">
            <a:extLst>
              <a:ext uri="{FF2B5EF4-FFF2-40B4-BE49-F238E27FC236}">
                <a16:creationId xmlns:a16="http://schemas.microsoft.com/office/drawing/2014/main" id="{112B37CD-5859-40B4-AC69-C7E1D88E302F}"/>
              </a:ext>
            </a:extLst>
          </p:cNvPr>
          <p:cNvSpPr/>
          <p:nvPr/>
        </p:nvSpPr>
        <p:spPr>
          <a:xfrm>
            <a:off x="612116" y="1546888"/>
            <a:ext cx="7919767" cy="3785652"/>
          </a:xfrm>
          <a:prstGeom prst="rect">
            <a:avLst/>
          </a:prstGeom>
        </p:spPr>
        <p:txBody>
          <a:bodyPr wrap="square">
            <a:spAutoFit/>
          </a:bodyPr>
          <a:lstStyle/>
          <a:p>
            <a:pPr eaLnBrk="1" fontAlgn="auto" hangingPunct="1">
              <a:spcBef>
                <a:spcPts val="0"/>
              </a:spcBef>
              <a:spcAft>
                <a:spcPts val="0"/>
              </a:spcAft>
              <a:defRPr/>
            </a:pPr>
            <a:endParaRPr lang="en-US" sz="2000" b="1" dirty="0">
              <a:solidFill>
                <a:schemeClr val="bg1"/>
              </a:solidFill>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US" sz="2000" dirty="0">
                <a:latin typeface="+mn-lt"/>
                <a:cs typeface="+mn-cs"/>
              </a:rPr>
              <a:t>Creates dialogue with the patient to explain how smoking affects their health and recovery </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US" sz="2000" dirty="0">
                <a:latin typeface="+mn-lt"/>
                <a:cs typeface="+mn-cs"/>
              </a:rPr>
              <a:t>Motivates the patient to attempt to become, or remain, smokefree</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US" sz="2000" dirty="0">
                <a:latin typeface="+mn-lt"/>
                <a:cs typeface="+mn-cs"/>
              </a:rPr>
              <a:t>Provides patients with information to allow them to make an informed decision</a:t>
            </a: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endParaRPr lang="en-US" sz="2000" dirty="0">
              <a:latin typeface="+mn-lt"/>
              <a:cs typeface="+mn-cs"/>
            </a:endParaRPr>
          </a:p>
          <a:p>
            <a:pPr marL="457200" indent="-457200" eaLnBrk="1" fontAlgn="auto" hangingPunct="1">
              <a:spcBef>
                <a:spcPts val="0"/>
              </a:spcBef>
              <a:spcAft>
                <a:spcPts val="0"/>
              </a:spcAft>
              <a:buClr>
                <a:srgbClr val="00B0F0"/>
              </a:buClr>
              <a:buSzPct val="120000"/>
              <a:buFont typeface="Century Gothic" panose="020B0502020202020204" pitchFamily="34" charset="0"/>
              <a:buChar char="■"/>
              <a:defRPr/>
            </a:pPr>
            <a:r>
              <a:rPr lang="en-US" sz="2000" dirty="0">
                <a:latin typeface="+mn-lt"/>
                <a:cs typeface="+mn-cs"/>
              </a:rPr>
              <a:t>CO is eliminated very quickly, therefore positive effects of not smoking can be seen immediately</a:t>
            </a:r>
          </a:p>
        </p:txBody>
      </p:sp>
      <p:sp>
        <p:nvSpPr>
          <p:cNvPr id="7" name="Footer Placeholder 3">
            <a:extLst>
              <a:ext uri="{FF2B5EF4-FFF2-40B4-BE49-F238E27FC236}">
                <a16:creationId xmlns:a16="http://schemas.microsoft.com/office/drawing/2014/main" id="{BB15C142-968E-1DA4-B646-984D15BC07E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26652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9FEC40F5-ABFD-5D44-9C1D-3A892CDE43B7}"/>
              </a:ext>
            </a:extLst>
          </p:cNvPr>
          <p:cNvSpPr>
            <a:spLocks noGrp="1"/>
          </p:cNvSpPr>
          <p:nvPr>
            <p:ph type="subTitle" idx="1"/>
          </p:nvPr>
        </p:nvSpPr>
        <p:spPr>
          <a:xfrm>
            <a:off x="952500" y="4397828"/>
            <a:ext cx="7200900" cy="1698172"/>
          </a:xfrm>
        </p:spPr>
        <p:txBody>
          <a:bodyPr/>
          <a:lstStyle/>
          <a:p>
            <a:pPr algn="l"/>
            <a:r>
              <a:rPr lang="en-US" dirty="0"/>
              <a:t>Questions?</a:t>
            </a:r>
          </a:p>
        </p:txBody>
      </p:sp>
    </p:spTree>
    <p:extLst>
      <p:ext uri="{BB962C8B-B14F-4D97-AF65-F5344CB8AC3E}">
        <p14:creationId xmlns:p14="http://schemas.microsoft.com/office/powerpoint/2010/main" val="2778588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1B94CB7F-780D-46AB-ACB4-2D0C3DB6F418}">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3.xml><?xml version="1.0" encoding="utf-8"?>
<ds:datastoreItem xmlns:ds="http://schemas.openxmlformats.org/officeDocument/2006/customXml" ds:itemID="{15A587F9-DBFE-4CE8-A36E-E2AE254404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1119</TotalTime>
  <Words>1724</Words>
  <Application>Microsoft Macintosh PowerPoint</Application>
  <PresentationFormat>On-screen Show (4:3)</PresentationFormat>
  <Paragraphs>177</Paragraphs>
  <Slides>9</Slides>
  <Notes>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vt:i4>
      </vt:variant>
    </vt:vector>
  </HeadingPairs>
  <TitlesOfParts>
    <vt:vector size="20" baseType="lpstr">
      <vt:lpstr>Arial</vt:lpstr>
      <vt:lpstr>Calibri</vt:lpstr>
      <vt:lpstr>Century Gothic</vt:lpstr>
      <vt:lpstr>Geneva</vt:lpstr>
      <vt:lpstr>Helvetica</vt:lpstr>
      <vt:lpstr>Lucida Grande</vt:lpstr>
      <vt:lpstr>System Font Regular</vt:lpstr>
      <vt:lpstr>Times</vt:lpstr>
      <vt:lpstr>Times New Roman</vt:lpstr>
      <vt:lpstr>NCSCT</vt:lpstr>
      <vt:lpstr>1_NCSCT</vt:lpstr>
      <vt:lpstr>PowerPoint Presentation</vt:lpstr>
      <vt:lpstr>PowerPoint Presentation</vt:lpstr>
      <vt:lpstr>Carbon monoxide monitoring</vt:lpstr>
      <vt:lpstr>    CO Monitoring Demonstration </vt:lpstr>
      <vt:lpstr>Discussing results with patients </vt:lpstr>
      <vt:lpstr>PowerPoint Presentation</vt:lpstr>
      <vt:lpstr>Summary</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36</cp:revision>
  <cp:lastPrinted>2021-04-19T06:44:37Z</cp:lastPrinted>
  <dcterms:created xsi:type="dcterms:W3CDTF">2019-04-01T09:21:54Z</dcterms:created>
  <dcterms:modified xsi:type="dcterms:W3CDTF">2024-03-03T17:17:11Z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