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96" r:id="rId5"/>
    <p:sldMasterId id="2147483698" r:id="rId6"/>
  </p:sldMasterIdLst>
  <p:notesMasterIdLst>
    <p:notesMasterId r:id="rId23"/>
  </p:notesMasterIdLst>
  <p:handoutMasterIdLst>
    <p:handoutMasterId r:id="rId24"/>
  </p:handoutMasterIdLst>
  <p:sldIdLst>
    <p:sldId id="2145708185" r:id="rId7"/>
    <p:sldId id="2145708314" r:id="rId8"/>
    <p:sldId id="2145708233" r:id="rId9"/>
    <p:sldId id="2145708236" r:id="rId10"/>
    <p:sldId id="2145708234" r:id="rId11"/>
    <p:sldId id="484" r:id="rId12"/>
    <p:sldId id="2145708153" r:id="rId13"/>
    <p:sldId id="2145708161" r:id="rId14"/>
    <p:sldId id="2145708152" r:id="rId15"/>
    <p:sldId id="2145708163" r:id="rId16"/>
    <p:sldId id="2145708227" r:id="rId17"/>
    <p:sldId id="457" r:id="rId18"/>
    <p:sldId id="2145708189" r:id="rId19"/>
    <p:sldId id="2145708235" r:id="rId20"/>
    <p:sldId id="486" r:id="rId21"/>
    <p:sldId id="1103" r:id="rId2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47647C-82DF-3714-D566-1F297C5840CD}" name="SOPHIA PAPADAKIS" initials="SP" userId="341674e120739e96"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2CF"/>
    <a:srgbClr val="F65580"/>
    <a:srgbClr val="AF2573"/>
    <a:srgbClr val="000000"/>
    <a:srgbClr val="75BA1F"/>
    <a:srgbClr val="EE8B00"/>
    <a:srgbClr val="00A3DC"/>
    <a:srgbClr val="FFB81B"/>
    <a:srgbClr val="DA2A1B"/>
    <a:srgbClr val="01A5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8C2790-2EF4-493E-BAFF-759E1054CBCE}" v="15" dt="2024-03-05T12:36:44.7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65704" autoAdjust="0"/>
  </p:normalViewPr>
  <p:slideViewPr>
    <p:cSldViewPr snapToGrid="0">
      <p:cViewPr varScale="1">
        <p:scale>
          <a:sx n="75" d="100"/>
          <a:sy n="75" d="100"/>
        </p:scale>
        <p:origin x="192" y="168"/>
      </p:cViewPr>
      <p:guideLst>
        <p:guide orient="horz" pos="2160"/>
        <p:guide pos="2880"/>
        <p:guide orient="horz" pos="3113"/>
        <p:guide pos="5321"/>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A18C2790-2EF4-493E-BAFF-759E1054CBCE}"/>
    <pc:docChg chg="undo custSel modSld">
      <pc:chgData name="Tom Coleman-Haynes" userId="feac02dd-ca1d-495d-907d-e6674be69fc7" providerId="ADAL" clId="{A18C2790-2EF4-493E-BAFF-759E1054CBCE}" dt="2024-03-05T12:37:07.311" v="66" actId="20577"/>
      <pc:docMkLst>
        <pc:docMk/>
      </pc:docMkLst>
      <pc:sldChg chg="modNotesTx">
        <pc:chgData name="Tom Coleman-Haynes" userId="feac02dd-ca1d-495d-907d-e6674be69fc7" providerId="ADAL" clId="{A18C2790-2EF4-493E-BAFF-759E1054CBCE}" dt="2024-03-05T12:35:53.592" v="52" actId="20577"/>
        <pc:sldMkLst>
          <pc:docMk/>
          <pc:sldMk cId="3016414976" sldId="457"/>
        </pc:sldMkLst>
      </pc:sldChg>
      <pc:sldChg chg="modNotesTx">
        <pc:chgData name="Tom Coleman-Haynes" userId="feac02dd-ca1d-495d-907d-e6674be69fc7" providerId="ADAL" clId="{A18C2790-2EF4-493E-BAFF-759E1054CBCE}" dt="2024-03-05T12:35:15.622" v="26"/>
        <pc:sldMkLst>
          <pc:docMk/>
          <pc:sldMk cId="644013598" sldId="484"/>
        </pc:sldMkLst>
      </pc:sldChg>
      <pc:sldChg chg="modNotesTx">
        <pc:chgData name="Tom Coleman-Haynes" userId="feac02dd-ca1d-495d-907d-e6674be69fc7" providerId="ADAL" clId="{A18C2790-2EF4-493E-BAFF-759E1054CBCE}" dt="2024-03-05T12:35:23.912" v="31" actId="6549"/>
        <pc:sldMkLst>
          <pc:docMk/>
          <pc:sldMk cId="812146321" sldId="2145708152"/>
        </pc:sldMkLst>
      </pc:sldChg>
      <pc:sldChg chg="modNotesTx">
        <pc:chgData name="Tom Coleman-Haynes" userId="feac02dd-ca1d-495d-907d-e6674be69fc7" providerId="ADAL" clId="{A18C2790-2EF4-493E-BAFF-759E1054CBCE}" dt="2024-03-05T12:35:18.751" v="28" actId="6549"/>
        <pc:sldMkLst>
          <pc:docMk/>
          <pc:sldMk cId="3788850252" sldId="2145708153"/>
        </pc:sldMkLst>
      </pc:sldChg>
      <pc:sldChg chg="modNotesTx">
        <pc:chgData name="Tom Coleman-Haynes" userId="feac02dd-ca1d-495d-907d-e6674be69fc7" providerId="ADAL" clId="{A18C2790-2EF4-493E-BAFF-759E1054CBCE}" dt="2024-03-05T12:35:20.682" v="29"/>
        <pc:sldMkLst>
          <pc:docMk/>
          <pc:sldMk cId="1364951088" sldId="2145708161"/>
        </pc:sldMkLst>
      </pc:sldChg>
      <pc:sldChg chg="modNotes modNotesTx">
        <pc:chgData name="Tom Coleman-Haynes" userId="feac02dd-ca1d-495d-907d-e6674be69fc7" providerId="ADAL" clId="{A18C2790-2EF4-493E-BAFF-759E1054CBCE}" dt="2024-03-05T12:35:27.531" v="32"/>
        <pc:sldMkLst>
          <pc:docMk/>
          <pc:sldMk cId="80657018" sldId="2145708163"/>
        </pc:sldMkLst>
      </pc:sldChg>
      <pc:sldChg chg="modSp mod modNotesTx">
        <pc:chgData name="Tom Coleman-Haynes" userId="feac02dd-ca1d-495d-907d-e6674be69fc7" providerId="ADAL" clId="{A18C2790-2EF4-493E-BAFF-759E1054CBCE}" dt="2024-03-05T12:36:41.531" v="61" actId="20577"/>
        <pc:sldMkLst>
          <pc:docMk/>
          <pc:sldMk cId="1345355510" sldId="2145708189"/>
        </pc:sldMkLst>
        <pc:spChg chg="mod">
          <ac:chgData name="Tom Coleman-Haynes" userId="feac02dd-ca1d-495d-907d-e6674be69fc7" providerId="ADAL" clId="{A18C2790-2EF4-493E-BAFF-759E1054CBCE}" dt="2024-03-05T12:36:41.531" v="61" actId="20577"/>
          <ac:spMkLst>
            <pc:docMk/>
            <pc:sldMk cId="1345355510" sldId="2145708189"/>
            <ac:spMk id="13" creationId="{CA39D9A4-86B7-3F50-62B9-AD1CE619480A}"/>
          </ac:spMkLst>
        </pc:spChg>
      </pc:sldChg>
      <pc:sldChg chg="modNotesTx">
        <pc:chgData name="Tom Coleman-Haynes" userId="feac02dd-ca1d-495d-907d-e6674be69fc7" providerId="ADAL" clId="{A18C2790-2EF4-493E-BAFF-759E1054CBCE}" dt="2024-03-05T12:36:10.121" v="54"/>
        <pc:sldMkLst>
          <pc:docMk/>
          <pc:sldMk cId="1166855537" sldId="2145708227"/>
        </pc:sldMkLst>
      </pc:sldChg>
      <pc:sldChg chg="modNotesTx">
        <pc:chgData name="Tom Coleman-Haynes" userId="feac02dd-ca1d-495d-907d-e6674be69fc7" providerId="ADAL" clId="{A18C2790-2EF4-493E-BAFF-759E1054CBCE}" dt="2024-03-05T12:35:10.541" v="25" actId="20577"/>
        <pc:sldMkLst>
          <pc:docMk/>
          <pc:sldMk cId="3702426062" sldId="2145708234"/>
        </pc:sldMkLst>
      </pc:sldChg>
      <pc:sldChg chg="modSp modNotesTx">
        <pc:chgData name="Tom Coleman-Haynes" userId="feac02dd-ca1d-495d-907d-e6674be69fc7" providerId="ADAL" clId="{A18C2790-2EF4-493E-BAFF-759E1054CBCE}" dt="2024-03-05T12:37:07.311" v="66" actId="20577"/>
        <pc:sldMkLst>
          <pc:docMk/>
          <pc:sldMk cId="781218283" sldId="2145708235"/>
        </pc:sldMkLst>
        <pc:spChg chg="mod">
          <ac:chgData name="Tom Coleman-Haynes" userId="feac02dd-ca1d-495d-907d-e6674be69fc7" providerId="ADAL" clId="{A18C2790-2EF4-493E-BAFF-759E1054CBCE}" dt="2024-03-05T12:36:44.712" v="62"/>
          <ac:spMkLst>
            <pc:docMk/>
            <pc:sldMk cId="781218283" sldId="2145708235"/>
            <ac:spMk id="6" creationId="{DF4B4F15-13F6-EDC9-1006-56E92A635F87}"/>
          </ac:spMkLst>
        </pc:spChg>
      </pc:sldChg>
      <pc:sldChg chg="modSp">
        <pc:chgData name="Tom Coleman-Haynes" userId="feac02dd-ca1d-495d-907d-e6674be69fc7" providerId="ADAL" clId="{A18C2790-2EF4-493E-BAFF-759E1054CBCE}" dt="2024-03-05T12:34:44.412" v="10" actId="20577"/>
        <pc:sldMkLst>
          <pc:docMk/>
          <pc:sldMk cId="2670999055" sldId="2145708314"/>
        </pc:sldMkLst>
        <pc:spChg chg="mod">
          <ac:chgData name="Tom Coleman-Haynes" userId="feac02dd-ca1d-495d-907d-e6674be69fc7" providerId="ADAL" clId="{A18C2790-2EF4-493E-BAFF-759E1054CBCE}" dt="2024-03-05T12:34:44.412" v="10" actId="20577"/>
          <ac:spMkLst>
            <pc:docMk/>
            <pc:sldMk cId="2670999055" sldId="2145708314"/>
            <ac:spMk id="6" creationId="{C2F21323-5C5F-7FC5-E4CC-00CBF9C8078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3/5/2024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a:latin typeface="Arial" panose="020B0604020202020204" pitchFamily="34" charset="0"/>
                <a:cs typeface="Arial" panose="020B0604020202020204" pitchFamily="34" charset="0"/>
              </a:rPr>
              <a:t>Follow-up scenarios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atin typeface="Arial" panose="020B0604020202020204" pitchFamily="34" charset="0"/>
                <a:cs typeface="Arial" panose="020B0604020202020204" pitchFamily="34" charset="0"/>
              </a:rPr>
              <a:t>We will be focusing on follow-up support provided during inpatient and the key BCT’s </a:t>
            </a:r>
            <a:r>
              <a:rPr lang="en-US" err="1">
                <a:latin typeface="Arial" panose="020B0604020202020204" pitchFamily="34" charset="0"/>
                <a:cs typeface="Arial" panose="020B0604020202020204" pitchFamily="34" charset="0"/>
              </a:rPr>
              <a:t>utilised</a:t>
            </a:r>
            <a:r>
              <a:rPr lang="en-US">
                <a:latin typeface="Arial" panose="020B0604020202020204" pitchFamily="34" charset="0"/>
                <a:cs typeface="Arial" panose="020B0604020202020204" pitchFamily="34" charset="0"/>
              </a:rPr>
              <a:t> in these follow-up contacts and key issues that may arise.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a:p>
          <a:p>
            <a:r>
              <a:rPr lang="en-CA">
                <a:latin typeface="Helvetica"/>
                <a:cs typeface="Helvetica"/>
              </a:rPr>
              <a:t>It’s important to acknowledge that for many patients you will be supporting with short lengths of stay, you may not be conducting follow-up contacts. There is no specified timing on when to follow-up, and you will want to prioritize which patients you see again based on assessment at your initial consult and length of stay. Sometimes you will be seeing a patient again on the same day, next day or a couple of days later. </a:t>
            </a:r>
            <a:endParaRPr lang="en-CA" sz="1200" i="0">
              <a:effectLst/>
              <a:latin typeface="Helvetica" pitchFamily="2"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36341211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GB" b="1" dirty="0">
                <a:latin typeface="Arial" panose="020B0604020202020204" pitchFamily="34" charset="0"/>
                <a:cs typeface="Arial" panose="020B0604020202020204" pitchFamily="34" charset="0"/>
              </a:rPr>
              <a:t>See: Module 15 Trainer’s guide Appendix 1: Follow-up scenarios – trainer response guide</a:t>
            </a:r>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Follow-up scenario 3</a:t>
            </a:r>
          </a:p>
          <a:p>
            <a:r>
              <a:rPr lang="en-US" b="1" dirty="0">
                <a:latin typeface="Arial" panose="020B0604020202020204" pitchFamily="34" charset="0"/>
                <a:cs typeface="Arial" panose="020B0604020202020204" pitchFamily="34" charset="0"/>
              </a:rPr>
              <a:t>Method: </a:t>
            </a:r>
            <a:r>
              <a:rPr lang="en-US" dirty="0">
                <a:latin typeface="Arial" panose="020B0604020202020204" pitchFamily="34" charset="0"/>
                <a:cs typeface="Arial" panose="020B0604020202020204" pitchFamily="34" charset="0"/>
              </a:rPr>
              <a:t>Large group, using scenarios in slides </a:t>
            </a:r>
          </a:p>
          <a:p>
            <a:r>
              <a:rPr lang="en-US" b="1" dirty="0">
                <a:latin typeface="Arial" panose="020B0604020202020204" pitchFamily="34" charset="0"/>
                <a:cs typeface="Arial" panose="020B0604020202020204" pitchFamily="34" charset="0"/>
              </a:rPr>
              <a:t>Time: </a:t>
            </a:r>
            <a:r>
              <a:rPr lang="en-US" dirty="0">
                <a:latin typeface="Arial" panose="020B0604020202020204" pitchFamily="34" charset="0"/>
                <a:cs typeface="Arial" panose="020B0604020202020204" pitchFamily="34" charset="0"/>
              </a:rPr>
              <a:t>5-10 minutes</a:t>
            </a:r>
          </a:p>
          <a:p>
            <a:r>
              <a:rPr lang="en-US" b="1" dirty="0">
                <a:latin typeface="Arial" panose="020B0604020202020204" pitchFamily="34" charset="0"/>
                <a:cs typeface="Arial" panose="020B0604020202020204" pitchFamily="34" charset="0"/>
              </a:rPr>
              <a:t>Instructions: </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[Option1: Review case with group and use discussion questions as teaching tool.]</a:t>
            </a:r>
          </a:p>
          <a:p>
            <a:r>
              <a:rPr lang="en-US" b="1" dirty="0">
                <a:latin typeface="Arial" panose="020B0604020202020204" pitchFamily="34" charset="0"/>
                <a:cs typeface="Arial" panose="020B0604020202020204" pitchFamily="34" charset="0"/>
              </a:rPr>
              <a:t>[Option 2: Modify to use the case study as a role play]</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John has been given combination NRT including a patch and mouth spray. John is still having strong urges to smoke. We are seeing John three days after his surgery?</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Additional notes to set-up follow-up scenario:</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John is very quiet and sub0dued when you meet with him. On review John says that the only reason he has not smoked is because he is unable to get out of bed and go outside on his own to smoke. He is frustrated that the nurses are declining to take him outside to smoke. He does not have any visitors but seems to have struck up a relationship with a patient in the bed next to him. He seems ambivalent about using NRT saying that he is not able to think about stopping right now, he has patch on, but does not like the taste of spray and is dismissive of its value. </a:t>
            </a:r>
            <a:r>
              <a:rPr lang="en-GB" dirty="0">
                <a:latin typeface="Arial" panose="020B0604020202020204" pitchFamily="34" charset="0"/>
                <a:cs typeface="Arial" panose="020B0604020202020204" pitchFamily="34" charset="0"/>
              </a:rPr>
              <a:t>States he wants to stop and will do so when he gets home (but without requesting your support in a meaningful way).</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Discussion questions: </a:t>
            </a:r>
            <a:endParaRPr lang="en-US" dirty="0">
              <a:latin typeface="Arial" panose="020B0604020202020204" pitchFamily="34" charset="0"/>
              <a:cs typeface="Arial" panose="020B0604020202020204" pitchFamily="34" charset="0"/>
            </a:endParaRPr>
          </a:p>
          <a:p>
            <a:pPr marL="171450" indent="-171450">
              <a:buChar char="-"/>
            </a:pPr>
            <a:r>
              <a:rPr lang="en-US" dirty="0">
                <a:latin typeface="Arial" panose="020B0604020202020204" pitchFamily="34" charset="0"/>
                <a:cs typeface="Arial" panose="020B0604020202020204" pitchFamily="34" charset="0"/>
              </a:rPr>
              <a:t>What do want to know about John?</a:t>
            </a:r>
          </a:p>
          <a:p>
            <a:pPr marL="171450" indent="-171450">
              <a:buFontTx/>
              <a:buChar char="-"/>
            </a:pPr>
            <a:r>
              <a:rPr lang="en-US" dirty="0">
                <a:latin typeface="Arial" panose="020B0604020202020204" pitchFamily="34" charset="0"/>
                <a:cs typeface="Arial" panose="020B0604020202020204" pitchFamily="34" charset="0"/>
              </a:rPr>
              <a:t>How would you work with John as part of this follow-up appointment</a:t>
            </a:r>
            <a:endParaRPr lang="en-US" b="1" dirty="0">
              <a:latin typeface="Arial" panose="020B0604020202020204" pitchFamily="34" charset="0"/>
              <a:cs typeface="Arial" panose="020B0604020202020204" pitchFamily="34" charset="0"/>
            </a:endParaRPr>
          </a:p>
          <a:p>
            <a:pPr marL="171450" indent="-171450">
              <a:buFontTx/>
              <a:buChar char="-"/>
              <a:defRPr/>
            </a:pPr>
            <a:r>
              <a:rPr lang="en-US" dirty="0">
                <a:latin typeface="Arial" panose="020B0604020202020204" pitchFamily="34" charset="0"/>
                <a:cs typeface="Arial" panose="020B0604020202020204" pitchFamily="34" charset="0"/>
              </a:rPr>
              <a:t>What are some considerations for John?</a:t>
            </a:r>
          </a:p>
          <a:p>
            <a:pPr marL="628650" lvl="1" indent="-171450">
              <a:buFontTx/>
              <a:buChar char="-"/>
              <a:defRPr/>
            </a:pPr>
            <a:r>
              <a:rPr lang="en-US" dirty="0">
                <a:latin typeface="Arial" panose="020B0604020202020204" pitchFamily="34" charset="0"/>
                <a:cs typeface="Arial" panose="020B0604020202020204" pitchFamily="34" charset="0"/>
              </a:rPr>
              <a:t>Acknowledging John’s frustration</a:t>
            </a:r>
          </a:p>
          <a:p>
            <a:pPr marL="628650" lvl="1" indent="-171450">
              <a:buFontTx/>
              <a:buChar char="-"/>
              <a:defRPr/>
            </a:pPr>
            <a:r>
              <a:rPr lang="en-US" dirty="0">
                <a:latin typeface="Arial" panose="020B0604020202020204" pitchFamily="34" charset="0"/>
                <a:cs typeface="Arial" panose="020B0604020202020204" pitchFamily="34" charset="0"/>
              </a:rPr>
              <a:t>Focusing on his achievement so far (C=0) means he is smokefree</a:t>
            </a:r>
          </a:p>
          <a:p>
            <a:pPr marL="171450" indent="-171450">
              <a:buFontTx/>
              <a:buChar char="-"/>
              <a:defRPr/>
            </a:pPr>
            <a:r>
              <a:rPr lang="en-US" dirty="0">
                <a:latin typeface="Arial" panose="020B0604020202020204" pitchFamily="34" charset="0"/>
                <a:cs typeface="Arial" panose="020B0604020202020204" pitchFamily="34" charset="0"/>
              </a:rPr>
              <a:t>John is using patch and inhalator? What do you want to learn? Any adjustments to medications?</a:t>
            </a:r>
          </a:p>
          <a:p>
            <a:pPr marL="628650" lvl="1" indent="-171450" algn="l" defTabSz="457200">
              <a:lnSpc>
                <a:spcPct val="100000"/>
              </a:lnSpc>
              <a:spcBef>
                <a:spcPct val="30000"/>
              </a:spcBef>
              <a:spcAft>
                <a:spcPct val="0"/>
              </a:spcAft>
              <a:buFontTx/>
              <a:buChar char="-"/>
              <a:tabLst/>
              <a:defRPr/>
            </a:pPr>
            <a:r>
              <a:rPr lang="en-US" dirty="0">
                <a:latin typeface="Arial" panose="020B0604020202020204" pitchFamily="34" charset="0"/>
                <a:cs typeface="Arial" panose="020B0604020202020204" pitchFamily="34" charset="0"/>
              </a:rPr>
              <a:t>Is he using, using properly, appropriate frequency?</a:t>
            </a:r>
          </a:p>
          <a:p>
            <a:pPr marL="171450" lvl="0" indent="-171450" algn="l" defTabSz="457200">
              <a:lnSpc>
                <a:spcPct val="100000"/>
              </a:lnSpc>
              <a:spcBef>
                <a:spcPct val="30000"/>
              </a:spcBef>
              <a:spcAft>
                <a:spcPct val="0"/>
              </a:spcAft>
              <a:buFontTx/>
              <a:buChar char="-"/>
              <a:tabLst/>
              <a:defRPr/>
            </a:pPr>
            <a:r>
              <a:rPr lang="en-US" dirty="0">
                <a:latin typeface="Arial" panose="020B0604020202020204" pitchFamily="34" charset="0"/>
                <a:cs typeface="Arial" panose="020B0604020202020204" pitchFamily="34" charset="0"/>
              </a:rPr>
              <a:t>Outside of adjusting medications what behavioural strategies and support can we offer John?</a:t>
            </a:r>
          </a:p>
          <a:p>
            <a:pPr>
              <a:defRPr/>
            </a:pPr>
            <a:r>
              <a:rPr lang="en-US" dirty="0">
                <a:latin typeface="Arial" panose="020B0604020202020204" pitchFamily="34" charset="0"/>
                <a:cs typeface="Arial" panose="020B0604020202020204" pitchFamily="34" charset="0"/>
              </a:rPr>
              <a:t>	-- What’s happening when he is getting these urges? </a:t>
            </a:r>
          </a:p>
          <a:p>
            <a:r>
              <a:rPr lang="en-US" dirty="0">
                <a:latin typeface="Arial" panose="020B0604020202020204" pitchFamily="34" charset="0"/>
                <a:cs typeface="Arial" panose="020B0604020202020204" pitchFamily="34" charset="0"/>
              </a:rPr>
              <a:t>	-- What strategies beyond medication could he employ?</a:t>
            </a:r>
          </a:p>
          <a:p>
            <a:pPr marL="171450" indent="-171450">
              <a:buFontTx/>
              <a:buChar char="-"/>
            </a:pPr>
            <a:r>
              <a:rPr lang="en-US" dirty="0">
                <a:latin typeface="Arial" panose="020B0604020202020204" pitchFamily="34" charset="0"/>
                <a:cs typeface="Arial" panose="020B0604020202020204" pitchFamily="34" charset="0"/>
              </a:rPr>
              <a:t>What type of preparation can be done for his discharge</a:t>
            </a:r>
          </a:p>
          <a:p>
            <a:pPr marL="628650" lvl="1" indent="-171450">
              <a:buFontTx/>
              <a:buChar char="-"/>
            </a:pPr>
            <a:r>
              <a:rPr lang="en-US" dirty="0">
                <a:latin typeface="Arial" panose="020B0604020202020204" pitchFamily="34" charset="0"/>
                <a:cs typeface="Arial" panose="020B0604020202020204" pitchFamily="34" charset="0"/>
              </a:rPr>
              <a:t>Review plan for preparing for discharge, options for follow-up support </a:t>
            </a:r>
          </a:p>
          <a:p>
            <a:pPr marL="628650" lvl="1" indent="-171450">
              <a:buFontTx/>
              <a:buChar char="-"/>
            </a:pPr>
            <a:r>
              <a:rPr lang="en-US" dirty="0">
                <a:latin typeface="Arial" panose="020B0604020202020204" pitchFamily="34" charset="0"/>
                <a:cs typeface="Arial" panose="020B0604020202020204" pitchFamily="34" charset="0"/>
              </a:rPr>
              <a:t>Importance of follow-up support</a:t>
            </a:r>
          </a:p>
          <a:p>
            <a:pPr marL="628650" lvl="1" indent="-171450">
              <a:buFontTx/>
              <a:buChar char="-"/>
            </a:pPr>
            <a:r>
              <a:rPr lang="en-US" dirty="0">
                <a:latin typeface="Arial" panose="020B0604020202020204" pitchFamily="34" charset="0"/>
                <a:cs typeface="Arial" panose="020B0604020202020204" pitchFamily="34" charset="0"/>
              </a:rPr>
              <a:t>Tips for when he returns home</a:t>
            </a:r>
          </a:p>
          <a:p>
            <a:pPr marL="628650" lvl="1" indent="-171450">
              <a:buFontTx/>
              <a:buChar char="-"/>
            </a:pPr>
            <a:r>
              <a:rPr lang="en-US" dirty="0">
                <a:latin typeface="Arial" panose="020B0604020202020204" pitchFamily="34" charset="0"/>
                <a:cs typeface="Arial" panose="020B0604020202020204" pitchFamily="34" charset="0"/>
              </a:rPr>
              <a:t>Some things to plan ahead (routines, triggers, and strategies)</a:t>
            </a:r>
          </a:p>
          <a:p>
            <a:pPr marL="171450" indent="-171450">
              <a:buFontTx/>
              <a:buChar char="-"/>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882053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b="1" dirty="0">
                <a:latin typeface="Arial" panose="020B0604020202020204" pitchFamily="34" charset="0"/>
                <a:cs typeface="Arial" panose="020B0604020202020204" pitchFamily="34" charset="0"/>
              </a:rPr>
              <a:t>See: Module 15 Trainer’s guide </a:t>
            </a:r>
            <a:r>
              <a:rPr lang="en-GB" sz="1200" b="1" dirty="0">
                <a:solidFill>
                  <a:srgbClr val="FFFEFD"/>
                </a:solidFill>
                <a:effectLst/>
                <a:latin typeface="Arial" panose="020B0604020202020204" pitchFamily="34" charset="0"/>
                <a:ea typeface="Aptos" panose="020B0004020202020204" pitchFamily="34" charset="0"/>
              </a:rPr>
              <a:t>Activity 1: Follow-up support skills practice</a:t>
            </a:r>
            <a:endParaRPr lang="en-US" b="1" dirty="0">
              <a:latin typeface="Arial" panose="020B0604020202020204" pitchFamily="34" charset="0"/>
              <a:cs typeface="Arial" panose="020B0604020202020204" pitchFamily="34" charset="0"/>
            </a:endParaRPr>
          </a:p>
          <a:p>
            <a:pPr eaLnBrk="0" fontAlgn="base" hangingPunct="0">
              <a:spcBef>
                <a:spcPts val="430"/>
              </a:spcBef>
            </a:pPr>
            <a:r>
              <a:rPr lang="en-GB"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Activity summary:</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Method: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Breakout rooms</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 Module 15 Handout 1</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Number per group</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 3</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Duration: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10 minutes</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Instructions: </a:t>
            </a:r>
            <a:endParaRPr lang="en-GB" altLang="en-US" dirty="0">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We are going to have you work in threes in the breakout room looking at our 4</a:t>
            </a:r>
            <a:r>
              <a:rPr lang="en-GB" altLang="en-US" baseline="30000" dirty="0">
                <a:latin typeface="Arial" panose="020B0604020202020204" pitchFamily="34" charset="0"/>
                <a:cs typeface="Arial" panose="020B0604020202020204" pitchFamily="34" charset="0"/>
              </a:rPr>
              <a:t>th</a:t>
            </a:r>
            <a:r>
              <a:rPr lang="en-GB" altLang="en-US" dirty="0">
                <a:latin typeface="Arial" panose="020B0604020202020204" pitchFamily="34" charset="0"/>
                <a:cs typeface="Arial" panose="020B0604020202020204" pitchFamily="34" charset="0"/>
              </a:rPr>
              <a:t> follow-up scenario, Carole. </a:t>
            </a:r>
          </a:p>
          <a:p>
            <a:pPr marL="342900" lvl="0" indent="-3429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rPr>
              <a:t>Explain that you will be dividing participants into groups of 3 and that each person will play either the patient, TDA or observer. </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Courier New" panose="02070309020205020404" pitchFamily="49" charset="0"/>
              <a:buChar char="­"/>
            </a:pPr>
            <a:r>
              <a:rPr lang="en-CA" sz="1200" b="1" dirty="0">
                <a:effectLst/>
                <a:latin typeface="Arial" panose="020B0604020202020204" pitchFamily="34" charset="0"/>
                <a:ea typeface="Times New Roman" panose="02020603050405020304" pitchFamily="18" charset="0"/>
                <a:cs typeface="Times New Roman" panose="02020603050405020304" pitchFamily="18" charset="0"/>
              </a:rPr>
              <a:t>TDA:</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the TDA’s role involves conducting a pre-quit assessment session. Participants should use the clinical checklist and practise communication skills</a:t>
            </a:r>
            <a:r>
              <a:rPr lang="en-CA" sz="1200" i="1" dirty="0">
                <a:effectLst/>
                <a:latin typeface="Arial" panose="020B0604020202020204" pitchFamily="34" charset="0"/>
                <a:ea typeface="Times New Roman" panose="02020603050405020304" pitchFamily="18" charset="0"/>
                <a:cs typeface="Times New Roman" panose="02020603050405020304" pitchFamily="18" charset="0"/>
              </a:rPr>
              <a:t>.</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They can consult with the observer if they need any help during the session.</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buSzPts val="1400"/>
              <a:buFont typeface="Courier New" panose="02070309020205020404" pitchFamily="49" charset="0"/>
              <a:buChar char="­"/>
            </a:pPr>
            <a:r>
              <a:rPr lang="en-CA" sz="1200" b="1" dirty="0">
                <a:effectLst/>
                <a:latin typeface="Arial" panose="020B0604020202020204" pitchFamily="34" charset="0"/>
                <a:ea typeface="Times New Roman" panose="02020603050405020304" pitchFamily="18" charset="0"/>
                <a:cs typeface="Times New Roman" panose="02020603050405020304" pitchFamily="18" charset="0"/>
              </a:rPr>
              <a:t>Patient:</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play a typical patient at initial TDA session using the patient profiles in Handout 3 giving information only when asked, keeping in character and supplementing information, without making the consultation too difficult</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buSzPts val="1400"/>
              <a:buFont typeface="Courier New" panose="02070309020205020404" pitchFamily="49" charset="0"/>
              <a:buChar char="­"/>
            </a:pPr>
            <a:r>
              <a:rPr lang="en-CA" sz="1200" b="1" dirty="0">
                <a:effectLst/>
                <a:latin typeface="Arial" panose="020B0604020202020204" pitchFamily="34" charset="0"/>
                <a:ea typeface="Times New Roman" panose="02020603050405020304" pitchFamily="18" charset="0"/>
                <a:cs typeface="Times New Roman" panose="02020603050405020304" pitchFamily="18" charset="0"/>
              </a:rPr>
              <a:t>Observer:</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use checklist and verify that all points were covered by TDA. Provide feedback to TDA at end of session and offer assistance when it’s needed.</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GB" alt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1763687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See: Module 15 Trainer’s guide </a:t>
            </a:r>
            <a:r>
              <a:rPr lang="en-GB" sz="1800" b="1" dirty="0">
                <a:solidFill>
                  <a:srgbClr val="FFFEFD"/>
                </a:solidFill>
                <a:effectLst/>
                <a:latin typeface="Arial" panose="020B0604020202020204" pitchFamily="34" charset="0"/>
                <a:ea typeface="Aptos" panose="020B0004020202020204" pitchFamily="34" charset="0"/>
              </a:rPr>
              <a:t>Activity 1: Follow-up support skills practice</a:t>
            </a:r>
            <a:endParaRPr lang="en-US" b="1" dirty="0">
              <a:latin typeface="Arial" panose="020B0604020202020204" pitchFamily="34" charset="0"/>
              <a:cs typeface="Arial" panose="020B0604020202020204" pitchFamily="34" charset="0"/>
            </a:endParaRPr>
          </a:p>
          <a:p>
            <a:pPr eaLnBrk="0" fontAlgn="base" hangingPunct="0">
              <a:spcBef>
                <a:spcPts val="430"/>
              </a:spcBef>
            </a:pPr>
            <a:r>
              <a:rPr lang="en-GB"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Activity summary:</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Method: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Breakout rooms</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 Module 15 Handout 1</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Number per group</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 3</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Duration: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10 minutes</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endParaRPr lang="en-US" dirty="0"/>
          </a:p>
          <a:p>
            <a:r>
              <a:rPr lang="en-US" dirty="0">
                <a:latin typeface="Arial"/>
                <a:cs typeface="Arial"/>
              </a:rPr>
              <a:t>Review breakout room instructions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2689590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See: Module 15 Trainer’s guide </a:t>
            </a:r>
            <a:r>
              <a:rPr lang="en-GB" sz="1800" b="1" dirty="0">
                <a:solidFill>
                  <a:srgbClr val="FFFEFD"/>
                </a:solidFill>
                <a:effectLst/>
                <a:latin typeface="Arial" panose="020B0604020202020204" pitchFamily="34" charset="0"/>
                <a:ea typeface="Aptos" panose="020B0004020202020204" pitchFamily="34" charset="0"/>
              </a:rPr>
              <a:t>Activity 1: Follow-up support skills practice</a:t>
            </a:r>
            <a:endParaRPr lang="en-US" b="1" dirty="0">
              <a:latin typeface="Arial" panose="020B0604020202020204" pitchFamily="34" charset="0"/>
              <a:cs typeface="Arial" panose="020B0604020202020204" pitchFamily="34" charset="0"/>
            </a:endParaRPr>
          </a:p>
          <a:p>
            <a:pPr eaLnBrk="0" fontAlgn="base" hangingPunct="0">
              <a:spcBef>
                <a:spcPts val="430"/>
              </a:spcBef>
            </a:pPr>
            <a:r>
              <a:rPr lang="en-GB"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Activity summary:</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Method: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Breakout rooms</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 Module 15 Handout 1</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Number per group</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 3</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Duration: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10 minutes</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endParaRPr lang="en-US" dirty="0"/>
          </a:p>
          <a:p>
            <a:r>
              <a:rPr lang="en-US" dirty="0">
                <a:latin typeface="Arial"/>
                <a:cs typeface="Arial"/>
              </a:rPr>
              <a:t>Review Carole’s profile, with a focus on the follow-up scenario that we will be looking at.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14546920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Arial" panose="020B0604020202020204" pitchFamily="34" charset="0"/>
                <a:cs typeface="Arial" panose="020B0604020202020204" pitchFamily="34" charset="0"/>
              </a:rPr>
              <a:t>Inform participants that they should use the checklist to guide their role-play. </a:t>
            </a:r>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2495728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Skills practice debrief</a:t>
            </a:r>
          </a:p>
          <a:p>
            <a:endParaRPr lang="en-US">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Discussion questions:</a:t>
            </a:r>
          </a:p>
          <a:p>
            <a:pPr marL="171450" marR="0" lvl="0" indent="-171450" algn="l" defTabSz="457200" rtl="0" eaLnBrk="0" fontAlgn="base" latinLnBrk="0" hangingPunct="0">
              <a:lnSpc>
                <a:spcPct val="100000"/>
              </a:lnSpc>
              <a:spcBef>
                <a:spcPct val="30000"/>
              </a:spcBef>
              <a:spcAft>
                <a:spcPct val="0"/>
              </a:spcAft>
              <a:buClrTx/>
              <a:buSzTx/>
              <a:buFontTx/>
              <a:buChar char="-"/>
              <a:tabLst/>
              <a:defRPr/>
            </a:pPr>
            <a:r>
              <a:rPr lang="en-US">
                <a:latin typeface="Arial" panose="020B0604020202020204" pitchFamily="34" charset="0"/>
                <a:cs typeface="Arial" panose="020B0604020202020204" pitchFamily="34" charset="0"/>
              </a:rPr>
              <a:t>What behaviour change techniques did you use in our interaction with Carole?</a:t>
            </a:r>
          </a:p>
          <a:p>
            <a:pPr marL="171450" indent="-171450">
              <a:buFontTx/>
              <a:buChar char="-"/>
            </a:pPr>
            <a:r>
              <a:rPr lang="en-US">
                <a:latin typeface="Arial" panose="020B0604020202020204" pitchFamily="34" charset="0"/>
                <a:cs typeface="Arial" panose="020B0604020202020204" pitchFamily="34" charset="0"/>
              </a:rPr>
              <a:t>Did one of the groups want to share how your role play with our case study Carole went</a:t>
            </a:r>
          </a:p>
          <a:p>
            <a:pPr marL="171450" indent="-171450">
              <a:buFontTx/>
              <a:buChar char="-"/>
            </a:pPr>
            <a:r>
              <a:rPr lang="en-US">
                <a:latin typeface="Arial" panose="020B0604020202020204" pitchFamily="34" charset="0"/>
                <a:cs typeface="Arial" panose="020B0604020202020204" pitchFamily="34" charset="0"/>
              </a:rPr>
              <a:t>How did you support Carole during this follow-up contact?</a:t>
            </a:r>
          </a:p>
          <a:p>
            <a:pPr marL="171450" indent="-171450">
              <a:buFontTx/>
              <a:buChar char="-"/>
            </a:pPr>
            <a:r>
              <a:rPr lang="en-US">
                <a:latin typeface="Arial" panose="020B0604020202020204" pitchFamily="34" charset="0"/>
                <a:cs typeface="Arial" panose="020B0604020202020204" pitchFamily="34" charset="0"/>
              </a:rPr>
              <a:t>Did you make any adjustments to medications? Did you review correct technique of NRT?</a:t>
            </a:r>
          </a:p>
          <a:p>
            <a:pPr marL="171450" indent="-171450">
              <a:buFontTx/>
              <a:buChar char="-"/>
            </a:pPr>
            <a:r>
              <a:rPr lang="en-US">
                <a:latin typeface="Arial" panose="020B0604020202020204" pitchFamily="34" charset="0"/>
                <a:cs typeface="Arial" panose="020B0604020202020204" pitchFamily="34" charset="0"/>
              </a:rPr>
              <a:t>Did you provide any behavioural support?</a:t>
            </a:r>
          </a:p>
          <a:p>
            <a:pPr marL="171450" indent="-171450">
              <a:buFontTx/>
              <a:buChar char="-"/>
            </a:pPr>
            <a:r>
              <a:rPr lang="en-US">
                <a:latin typeface="Arial" panose="020B0604020202020204" pitchFamily="34" charset="0"/>
                <a:cs typeface="Arial" panose="020B0604020202020204" pitchFamily="34" charset="0"/>
              </a:rPr>
              <a:t>How did you boost her motivation? Build on success?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2222177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a:latin typeface="Arial"/>
                <a:cs typeface="Arial"/>
              </a:rPr>
              <a:t>Handout: </a:t>
            </a:r>
            <a:r>
              <a:rPr lang="en-US" sz="1200" b="0">
                <a:latin typeface="Arial"/>
                <a:cs typeface="Arial"/>
              </a:rPr>
              <a:t>Day 2, Handout </a:t>
            </a:r>
            <a:r>
              <a:rPr lang="en-US">
                <a:latin typeface="Arial"/>
                <a:cs typeface="Arial"/>
              </a:rPr>
              <a:t>2</a:t>
            </a:r>
            <a:endParaRPr lang="en-US" sz="1200" b="0">
              <a:latin typeface="Arial"/>
              <a:cs typeface="Arial"/>
            </a:endParaRPr>
          </a:p>
          <a:p>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The clinical checklist for guiding follow-up consultations with patients is shown on the screen. The checklist can also be found in the STP and checklist quick reference (Day 2 Handout 1). Read out each point on the slide – elaborating where needed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1. Check progress</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Provide genuine praise and encouragement for any achievements.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Explore any lapse, the circumstances surrounding it and establish future planning</a:t>
            </a:r>
          </a:p>
          <a:p>
            <a:pPr marL="171450" indent="-171450">
              <a:buFont typeface="Arial" panose="020B0604020202020204" pitchFamily="34" charset="0"/>
              <a:buChar char="•"/>
            </a:pP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2. CO testing</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Repeat CO test, discuss results and use as a tool to motivate patient around important effects on not smoking</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For those smoking, use to reinforce benefits that will come from going completely smokefree, and that there is no safe level of smoking</a:t>
            </a:r>
          </a:p>
          <a:p>
            <a:pPr marL="0" indent="0">
              <a:buFontTx/>
              <a:buNone/>
            </a:pP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3. </a:t>
            </a: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Assess treatment response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Ensure the patient is optimising their stop smoking medication and dispel any myths e.g. cutting down on NRT too soon etc. Enquire about how much they are using, how often, any side effects.</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Enquire about any withdrawal symptoms/cravings – how strong, when they happen, ways of coping, medication etc. Reassure that urges and withdrawal symptoms are normal and will pass</a:t>
            </a:r>
          </a:p>
          <a:p>
            <a:pPr marL="171450" indent="-171450">
              <a:buFont typeface="Arial" panose="020B0604020202020204" pitchFamily="34" charset="0"/>
              <a:buChar char="•"/>
            </a:pP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4. Review and revise treatment plan</a:t>
            </a: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Discuss how routine changes and coping strategies are going, encourage the patient to anticipate difficult times and establish a plan</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Encourage patient to reflect on achievements </a:t>
            </a:r>
            <a:r>
              <a:rPr lang="en-GB" altLang="en-US" sz="1400" b="0" i="0" kern="1200">
                <a:solidFill>
                  <a:schemeClr val="tx1"/>
                </a:solidFill>
                <a:latin typeface="Arial" panose="020B0604020202020204" pitchFamily="34" charset="0"/>
                <a:ea typeface="Geneva" pitchFamily="-109" charset="0"/>
                <a:cs typeface="Arial" panose="020B0604020202020204" pitchFamily="34" charset="0"/>
              </a:rPr>
              <a:t>and remember their reasons for quitting</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Encourage small goals breaking down the week into a day at a time if that helps the patient</a:t>
            </a:r>
          </a:p>
          <a:p>
            <a:pPr marL="0" indent="0">
              <a:buFontTx/>
              <a:buNone/>
            </a:pPr>
            <a:endParaRPr lang="en-GB" altLang="en-US" sz="1200" b="1" i="0" kern="120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5. Provide summary and prompt commitment</a:t>
            </a: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a:latin typeface="Arial" panose="020B0604020202020204" pitchFamily="34" charset="0"/>
                <a:cs typeface="Arial" panose="020B0604020202020204" pitchFamily="34" charset="0"/>
              </a:rPr>
              <a:t>[Let participants know we will now look at a few scenarios that you are likely to encounter during follow-up consultations. For each scenario we will discuss how you might respond to the situation.] </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4177406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Arial" panose="020B0604020202020204" pitchFamily="34" charset="0"/>
                <a:cs typeface="Arial" panose="020B0604020202020204" pitchFamily="34" charset="0"/>
              </a:rPr>
              <a:t>Throughout the STP you will find TDA Tips. Top tips and advice from other practitioners. </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A couple of those top tips to highlight related to follow-up. </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Before we see the patient….[Read aloud]</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727391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Follow-up scenario 1 </a:t>
            </a:r>
          </a:p>
          <a:p>
            <a:r>
              <a:rPr lang="en-US" b="1" dirty="0">
                <a:latin typeface="Arial" panose="020B0604020202020204" pitchFamily="34" charset="0"/>
                <a:cs typeface="Arial" panose="020B0604020202020204" pitchFamily="34" charset="0"/>
              </a:rPr>
              <a:t>Method: </a:t>
            </a:r>
            <a:r>
              <a:rPr lang="en-US" dirty="0">
                <a:latin typeface="Arial" panose="020B0604020202020204" pitchFamily="34" charset="0"/>
                <a:cs typeface="Arial" panose="020B0604020202020204" pitchFamily="34" charset="0"/>
              </a:rPr>
              <a:t>Large group, using scenarios in slides, using microphones and chats</a:t>
            </a:r>
          </a:p>
          <a:p>
            <a:r>
              <a:rPr lang="en-US" b="1" dirty="0">
                <a:latin typeface="Arial" panose="020B0604020202020204" pitchFamily="34" charset="0"/>
                <a:cs typeface="Arial" panose="020B0604020202020204" pitchFamily="34" charset="0"/>
              </a:rPr>
              <a:t>Time: </a:t>
            </a:r>
            <a:r>
              <a:rPr lang="en-US" b="0" noProof="0" dirty="0">
                <a:latin typeface="Arial" panose="020B0604020202020204" pitchFamily="34" charset="0"/>
                <a:cs typeface="Arial" panose="020B0604020202020204" pitchFamily="34" charset="0"/>
              </a:rPr>
              <a:t>5</a:t>
            </a:r>
            <a:r>
              <a:rPr lang="en-US" dirty="0">
                <a:latin typeface="Arial" panose="020B0604020202020204" pitchFamily="34" charset="0"/>
                <a:cs typeface="Arial" panose="020B0604020202020204" pitchFamily="34" charset="0"/>
              </a:rPr>
              <a:t> minutes</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Instructions: </a:t>
            </a:r>
          </a:p>
          <a:p>
            <a:endParaRPr lang="en-US" b="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0" dirty="0">
                <a:latin typeface="Arial" panose="020B0604020202020204" pitchFamily="34" charset="0"/>
                <a:cs typeface="Arial" panose="020B0604020202020204" pitchFamily="34" charset="0"/>
              </a:rPr>
              <a:t>Let participants know we will now look at a few scenarios that you are likely to encounter during follow-up consultations. For each scenario we will discuss how you might respond to the situation.</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We are going to now have a look at some follow-up scenarios with our patient cases, Milena, Gregory, John and Carole. For each scenario we will discuss how we might respond.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2023524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See: Module 15 Trainer’s guide Appendix 1: Follow-up scenarios – trainer response guide</a:t>
            </a:r>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Follow-up scenario 1 </a:t>
            </a:r>
          </a:p>
          <a:p>
            <a:r>
              <a:rPr lang="en-US" b="1" dirty="0">
                <a:latin typeface="Arial" panose="020B0604020202020204" pitchFamily="34" charset="0"/>
                <a:cs typeface="Arial" panose="020B0604020202020204" pitchFamily="34" charset="0"/>
              </a:rPr>
              <a:t>Method: </a:t>
            </a:r>
            <a:r>
              <a:rPr lang="en-US" dirty="0">
                <a:latin typeface="Arial" panose="020B0604020202020204" pitchFamily="34" charset="0"/>
                <a:cs typeface="Arial" panose="020B0604020202020204" pitchFamily="34" charset="0"/>
              </a:rPr>
              <a:t>Large group, using scenarios in slides </a:t>
            </a:r>
          </a:p>
          <a:p>
            <a:r>
              <a:rPr lang="en-US" b="1" dirty="0">
                <a:latin typeface="Arial" panose="020B0604020202020204" pitchFamily="34" charset="0"/>
                <a:cs typeface="Arial" panose="020B0604020202020204" pitchFamily="34" charset="0"/>
              </a:rPr>
              <a:t>Time: </a:t>
            </a:r>
            <a:r>
              <a:rPr lang="en-US" b="0" noProof="0" dirty="0">
                <a:latin typeface="Arial" panose="020B0604020202020204" pitchFamily="34" charset="0"/>
                <a:cs typeface="Arial" panose="020B0604020202020204" pitchFamily="34" charset="0"/>
              </a:rPr>
              <a:t>5</a:t>
            </a:r>
            <a:r>
              <a:rPr lang="en-US" dirty="0">
                <a:latin typeface="Arial" panose="020B0604020202020204" pitchFamily="34" charset="0"/>
                <a:cs typeface="Arial" panose="020B0604020202020204" pitchFamily="34" charset="0"/>
              </a:rPr>
              <a:t> minutes</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Instructions: </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Let’s have a look first at our patient Melina.</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3861777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b="1" dirty="0">
                <a:latin typeface="Arial" panose="020B0604020202020204" pitchFamily="34" charset="0"/>
                <a:cs typeface="Arial" panose="020B0604020202020204" pitchFamily="34" charset="0"/>
              </a:rPr>
              <a:t>See: Module 15 Trainer’s guide Appendix 1: Follow-up scenarios – trainer response guide</a:t>
            </a:r>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Follow-up scenario 1 </a:t>
            </a:r>
          </a:p>
          <a:p>
            <a:r>
              <a:rPr lang="en-US" b="1" dirty="0">
                <a:latin typeface="Arial" panose="020B0604020202020204" pitchFamily="34" charset="0"/>
                <a:cs typeface="Arial" panose="020B0604020202020204" pitchFamily="34" charset="0"/>
              </a:rPr>
              <a:t>Method: </a:t>
            </a:r>
            <a:r>
              <a:rPr lang="en-US" dirty="0">
                <a:latin typeface="Arial" panose="020B0604020202020204" pitchFamily="34" charset="0"/>
                <a:cs typeface="Arial" panose="020B0604020202020204" pitchFamily="34" charset="0"/>
              </a:rPr>
              <a:t>Large group, using scenarios in slides </a:t>
            </a:r>
          </a:p>
          <a:p>
            <a:r>
              <a:rPr lang="en-US" b="1" dirty="0">
                <a:latin typeface="Arial" panose="020B0604020202020204" pitchFamily="34" charset="0"/>
                <a:cs typeface="Arial" panose="020B0604020202020204" pitchFamily="34" charset="0"/>
              </a:rPr>
              <a:t>Time: </a:t>
            </a:r>
            <a:r>
              <a:rPr lang="en-US" dirty="0">
                <a:latin typeface="Arial" panose="020B0604020202020204" pitchFamily="34" charset="0"/>
                <a:cs typeface="Arial" panose="020B0604020202020204" pitchFamily="34" charset="0"/>
              </a:rPr>
              <a:t>5-10 minutes</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Instructions: </a:t>
            </a:r>
            <a:endParaRPr lang="en-US" b="0"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Our patient Melina, is seen at follow-up. We are seeing her two days after her surgery.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Melina looks unsettled when you see her on the ward.  She is in some pain and has asked the nurse for some painkillers.  She is anxious and wants to go home but has not been told by the medical team if she can go home today.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She has been prescribed combo NRT patch and mouth spray. And she let you us know that she is having a really difficult time coping with urges to smoke.  She does not want to talk about smoking and keeps saying that she just wants to go home and see her children. </a:t>
            </a:r>
          </a:p>
          <a:p>
            <a:endParaRPr lang="en-US"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How might you approach this clinical case?</a:t>
            </a:r>
            <a:endParaRPr lang="en-US" dirty="0">
              <a:latin typeface="Arial" panose="020B0604020202020204" pitchFamily="34" charset="0"/>
              <a:cs typeface="Arial" panose="020B0604020202020204" pitchFamily="34" charset="0"/>
            </a:endParaRPr>
          </a:p>
          <a:p>
            <a:endParaRPr lang="en-US" b="0"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Discussion questions:</a:t>
            </a:r>
          </a:p>
          <a:p>
            <a:endParaRPr lang="en-US" b="1" dirty="0">
              <a:latin typeface="Arial" panose="020B0604020202020204" pitchFamily="34" charset="0"/>
              <a:cs typeface="Arial" panose="020B0604020202020204" pitchFamily="34" charset="0"/>
            </a:endParaRPr>
          </a:p>
          <a:p>
            <a:pPr marL="171450" indent="-171450">
              <a:buFont typeface="Wingdings" pitchFamily="2" charset="2"/>
              <a:buChar char="§"/>
            </a:pPr>
            <a:r>
              <a:rPr lang="en-US" b="1" dirty="0">
                <a:latin typeface="Arial" panose="020B0604020202020204" pitchFamily="34" charset="0"/>
                <a:cs typeface="Arial" panose="020B0604020202020204" pitchFamily="34" charset="0"/>
              </a:rPr>
              <a:t>What pieces of information might be useful to learn about?</a:t>
            </a:r>
          </a:p>
          <a:p>
            <a:pPr marL="628650" lvl="1" indent="-171450">
              <a:buFont typeface="Wingdings" pitchFamily="2" charset="2"/>
              <a:buChar char="§"/>
            </a:pPr>
            <a:r>
              <a:rPr lang="en-US" b="0" dirty="0">
                <a:latin typeface="Arial" panose="020B0604020202020204" pitchFamily="34" charset="0"/>
                <a:cs typeface="Arial" panose="020B0604020202020204" pitchFamily="34" charset="0"/>
              </a:rPr>
              <a:t>Assess severity and frequency of cravings?</a:t>
            </a:r>
          </a:p>
          <a:p>
            <a:pPr marL="628650" lvl="1" indent="-171450">
              <a:buFont typeface="Wingdings" pitchFamily="2" charset="2"/>
              <a:buChar char="§"/>
            </a:pPr>
            <a:r>
              <a:rPr lang="en-US" b="0" dirty="0">
                <a:latin typeface="Arial" panose="020B0604020202020204" pitchFamily="34" charset="0"/>
                <a:cs typeface="Arial" panose="020B0604020202020204" pitchFamily="34" charset="0"/>
              </a:rPr>
              <a:t>When are the cravings/urges to smoke occurring? Where is she?</a:t>
            </a:r>
          </a:p>
          <a:p>
            <a:pPr marL="628650" lvl="1" indent="-171450">
              <a:buFont typeface="Wingdings" pitchFamily="2" charset="2"/>
              <a:buChar char="§"/>
            </a:pPr>
            <a:r>
              <a:rPr lang="en-US" b="0" dirty="0">
                <a:latin typeface="Arial" panose="020B0604020202020204" pitchFamily="34" charset="0"/>
                <a:cs typeface="Arial" panose="020B0604020202020204" pitchFamily="34" charset="0"/>
              </a:rPr>
              <a:t>Is she exposed to smoking triggers that account in part for the urges?</a:t>
            </a:r>
          </a:p>
          <a:p>
            <a:pPr marL="628650" lvl="1" indent="-171450">
              <a:buFont typeface="Wingdings" pitchFamily="2" charset="2"/>
              <a:buChar char="§"/>
            </a:pPr>
            <a:r>
              <a:rPr lang="en-US" b="0" dirty="0">
                <a:latin typeface="Arial" panose="020B0604020202020204" pitchFamily="34" charset="0"/>
                <a:cs typeface="Arial" panose="020B0604020202020204" pitchFamily="34" charset="0"/>
              </a:rPr>
              <a:t>Is Melina using her medication?</a:t>
            </a:r>
          </a:p>
          <a:p>
            <a:pPr marL="628650" lvl="1" indent="-171450">
              <a:buFont typeface="Wingdings" pitchFamily="2" charset="2"/>
              <a:buChar char="§"/>
            </a:pPr>
            <a:r>
              <a:rPr lang="en-US" b="0" dirty="0">
                <a:latin typeface="Arial" panose="020B0604020202020204" pitchFamily="34" charset="0"/>
                <a:cs typeface="Arial" panose="020B0604020202020204" pitchFamily="34" charset="0"/>
              </a:rPr>
              <a:t>What does strategies is she using to cope when she experiences these strong urges to smoke?</a:t>
            </a:r>
          </a:p>
          <a:p>
            <a:pPr marL="171450" marR="0" lvl="0"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endParaRPr lang="en-US" b="1" dirty="0">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r>
              <a:rPr lang="en-US" b="1" dirty="0">
                <a:latin typeface="Arial" panose="020B0604020202020204" pitchFamily="34" charset="0"/>
                <a:cs typeface="Arial" panose="020B0604020202020204" pitchFamily="34" charset="0"/>
              </a:rPr>
              <a:t>How would we respond?</a:t>
            </a:r>
          </a:p>
          <a:p>
            <a:pPr marL="628650" marR="0" lvl="1"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r>
              <a:rPr lang="en-US" b="0" dirty="0">
                <a:latin typeface="Arial" panose="020B0604020202020204" pitchFamily="34" charset="0"/>
                <a:cs typeface="Arial" panose="020B0604020202020204" pitchFamily="34" charset="0"/>
              </a:rPr>
              <a:t>Review strategies for addressing urges to smoke (Delay, Distract, Avoid, Deep Breaths), use medication</a:t>
            </a:r>
          </a:p>
          <a:p>
            <a:pPr marL="628650" marR="0" lvl="1"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r>
              <a:rPr lang="en-US" b="0" dirty="0">
                <a:latin typeface="Arial" panose="020B0604020202020204" pitchFamily="34" charset="0"/>
                <a:cs typeface="Arial" panose="020B0604020202020204" pitchFamily="34" charset="0"/>
              </a:rPr>
              <a:t>If urges to smoke are linked to triggers, discuss plan for reducing or avoiding these triggers (e.g. other people who smoke, boredom)</a:t>
            </a:r>
          </a:p>
          <a:p>
            <a:pPr marL="628650" marR="0" lvl="1"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r>
              <a:rPr lang="en-US" b="0" dirty="0">
                <a:latin typeface="Arial" panose="020B0604020202020204" pitchFamily="34" charset="0"/>
                <a:cs typeface="Arial" panose="020B0604020202020204" pitchFamily="34" charset="0"/>
              </a:rPr>
              <a:t>Review use of medication to assist, reinforcing need to use faster acting products regular (ion the hour every hour, and increase as needed to assist with urges to smoke)</a:t>
            </a:r>
          </a:p>
          <a:p>
            <a:pPr marL="628650" marR="0" lvl="1"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r>
              <a:rPr lang="en-US" b="0" dirty="0">
                <a:latin typeface="Arial" panose="020B0604020202020204" pitchFamily="34" charset="0"/>
                <a:cs typeface="Arial" panose="020B0604020202020204" pitchFamily="34" charset="0"/>
              </a:rPr>
              <a:t>Discuss Melina’s plan going forward</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1807362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See: Module 15 Trainer’s guide Appendix 1: Follow-up scenarios – trainer response guide</a:t>
            </a:r>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Follow-up scenario 2</a:t>
            </a:r>
          </a:p>
          <a:p>
            <a:r>
              <a:rPr lang="en-US" b="1" dirty="0">
                <a:latin typeface="Arial" panose="020B0604020202020204" pitchFamily="34" charset="0"/>
                <a:cs typeface="Arial" panose="020B0604020202020204" pitchFamily="34" charset="0"/>
              </a:rPr>
              <a:t>Method: </a:t>
            </a:r>
            <a:r>
              <a:rPr lang="en-US" dirty="0">
                <a:latin typeface="Arial" panose="020B0604020202020204" pitchFamily="34" charset="0"/>
                <a:cs typeface="Arial" panose="020B0604020202020204" pitchFamily="34" charset="0"/>
              </a:rPr>
              <a:t>Large group, using scenarios in slides </a:t>
            </a:r>
          </a:p>
          <a:p>
            <a:r>
              <a:rPr lang="en-US" b="1" dirty="0">
                <a:latin typeface="Arial" panose="020B0604020202020204" pitchFamily="34" charset="0"/>
                <a:cs typeface="Arial" panose="020B0604020202020204" pitchFamily="34" charset="0"/>
              </a:rPr>
              <a:t>Time: </a:t>
            </a:r>
            <a:r>
              <a:rPr lang="en-US" b="0" noProof="0" dirty="0">
                <a:latin typeface="Arial" panose="020B0604020202020204" pitchFamily="34" charset="0"/>
                <a:cs typeface="Arial" panose="020B0604020202020204" pitchFamily="34" charset="0"/>
              </a:rPr>
              <a:t>5-10</a:t>
            </a:r>
            <a:r>
              <a:rPr lang="en-US" dirty="0">
                <a:latin typeface="Arial" panose="020B0604020202020204" pitchFamily="34" charset="0"/>
                <a:cs typeface="Arial" panose="020B0604020202020204" pitchFamily="34" charset="0"/>
              </a:rPr>
              <a:t> minutes</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Instructions: </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Now let’s have a look at Gregory who is in hospital as a result of breathing difficulties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2223904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GB" b="1" dirty="0">
                <a:latin typeface="Arial" panose="020B0604020202020204" pitchFamily="34" charset="0"/>
                <a:cs typeface="Arial" panose="020B0604020202020204" pitchFamily="34" charset="0"/>
              </a:rPr>
              <a:t>See: Module 15 Trainer’s guide Appendix 1: Follow-up scenarios – trainer response guide</a:t>
            </a:r>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Follow-up scenario 2 </a:t>
            </a:r>
          </a:p>
          <a:p>
            <a:r>
              <a:rPr lang="en-US" b="1" dirty="0">
                <a:latin typeface="Arial" panose="020B0604020202020204" pitchFamily="34" charset="0"/>
                <a:cs typeface="Arial" panose="020B0604020202020204" pitchFamily="34" charset="0"/>
              </a:rPr>
              <a:t>Method: </a:t>
            </a:r>
            <a:r>
              <a:rPr lang="en-US" dirty="0">
                <a:latin typeface="Arial" panose="020B0604020202020204" pitchFamily="34" charset="0"/>
                <a:cs typeface="Arial" panose="020B0604020202020204" pitchFamily="34" charset="0"/>
              </a:rPr>
              <a:t>Large group, using scenarios in slides </a:t>
            </a:r>
          </a:p>
          <a:p>
            <a:r>
              <a:rPr lang="en-US" b="1" dirty="0">
                <a:latin typeface="Arial" panose="020B0604020202020204" pitchFamily="34" charset="0"/>
                <a:cs typeface="Arial" panose="020B0604020202020204" pitchFamily="34" charset="0"/>
              </a:rPr>
              <a:t>Time: </a:t>
            </a:r>
            <a:r>
              <a:rPr lang="en-US" dirty="0">
                <a:latin typeface="Arial" panose="020B0604020202020204" pitchFamily="34" charset="0"/>
                <a:cs typeface="Arial" panose="020B0604020202020204" pitchFamily="34" charset="0"/>
              </a:rPr>
              <a:t>5-10 minutes</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Instructions: </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Gregory has been smoking about a pack a day for as long as he can remember. He has been in hospital for 2 days now for breathing difficulties.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Gregory has been given the NRT 21mg patch and gum. He does not care for the gum.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He is interested in stopping.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He is experiencing significant cravings and concerned about coping in the days ahead once he goes home. </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Discussion questions:</a:t>
            </a:r>
          </a:p>
          <a:p>
            <a:r>
              <a:rPr lang="en-US" dirty="0">
                <a:latin typeface="Arial" panose="020B0604020202020204" pitchFamily="34" charset="0"/>
                <a:cs typeface="Arial" panose="020B0604020202020204" pitchFamily="34" charset="0"/>
              </a:rPr>
              <a:t>How would you address his cravings?</a:t>
            </a:r>
          </a:p>
          <a:p>
            <a:r>
              <a:rPr lang="en-US" dirty="0">
                <a:latin typeface="Arial" panose="020B0604020202020204" pitchFamily="34" charset="0"/>
                <a:cs typeface="Arial" panose="020B0604020202020204" pitchFamily="34" charset="0"/>
              </a:rPr>
              <a:t>Gregory mentioned not liking the NRT how might you address that?</a:t>
            </a:r>
          </a:p>
          <a:p>
            <a:r>
              <a:rPr lang="en-US" dirty="0">
                <a:latin typeface="Arial" panose="020B0604020202020204" pitchFamily="34" charset="0"/>
                <a:cs typeface="Arial" panose="020B0604020202020204" pitchFamily="34" charset="0"/>
              </a:rPr>
              <a:t>What advice might you give about the importance of stopping?</a:t>
            </a:r>
          </a:p>
          <a:p>
            <a:r>
              <a:rPr lang="en-US" dirty="0">
                <a:latin typeface="Arial" panose="020B0604020202020204" pitchFamily="34" charset="0"/>
                <a:cs typeface="Arial" panose="020B0604020202020204" pitchFamily="34" charset="0"/>
              </a:rPr>
              <a:t>What support should be provided around the difficulty he has first thing in the morning?</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1807362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See: Module 15 Trainer’s guide Appendix 1: Follow-up scenarios – trainer response guide</a:t>
            </a:r>
            <a:endParaRPr lang="en-US" b="1" dirty="0">
              <a:latin typeface="Arial" panose="020B0604020202020204" pitchFamily="34" charset="0"/>
              <a:cs typeface="Arial" panose="020B0604020202020204" pitchFamily="34" charset="0"/>
            </a:endParaRPr>
          </a:p>
          <a:p>
            <a:endParaRPr lang="en-US" b="1" dirty="0">
              <a:latin typeface="Arial"/>
              <a:cs typeface="Arial"/>
            </a:endParaRPr>
          </a:p>
          <a:p>
            <a:r>
              <a:rPr lang="en-US" b="1" dirty="0">
                <a:latin typeface="Arial"/>
                <a:cs typeface="Arial"/>
              </a:rPr>
              <a:t>Activity: </a:t>
            </a:r>
            <a:r>
              <a:rPr lang="en-US" dirty="0">
                <a:latin typeface="Arial"/>
                <a:cs typeface="Arial"/>
              </a:rPr>
              <a:t>Follow-up scenario 3 </a:t>
            </a:r>
            <a:endParaRPr lang="en-US" dirty="0">
              <a:latin typeface="Arial" panose="020B0604020202020204" pitchFamily="34" charset="0"/>
              <a:cs typeface="Arial" panose="020B0604020202020204" pitchFamily="34" charset="0"/>
            </a:endParaRPr>
          </a:p>
          <a:p>
            <a:r>
              <a:rPr lang="en-US" b="1" dirty="0">
                <a:latin typeface="Arial"/>
                <a:cs typeface="Arial"/>
              </a:rPr>
              <a:t>Method: </a:t>
            </a:r>
            <a:r>
              <a:rPr lang="en-US" dirty="0">
                <a:latin typeface="Arial"/>
                <a:cs typeface="Arial"/>
              </a:rPr>
              <a:t>Large group, using scenarios in slides </a:t>
            </a:r>
            <a:endParaRPr lang="en-US" dirty="0">
              <a:latin typeface="Arial" panose="020B0604020202020204" pitchFamily="34" charset="0"/>
              <a:cs typeface="Arial" panose="020B0604020202020204" pitchFamily="34" charset="0"/>
            </a:endParaRPr>
          </a:p>
          <a:p>
            <a:r>
              <a:rPr lang="en-US" b="1" dirty="0">
                <a:latin typeface="Arial"/>
                <a:cs typeface="Arial"/>
              </a:rPr>
              <a:t>Time: </a:t>
            </a:r>
            <a:r>
              <a:rPr lang="en-US" b="0" noProof="0" dirty="0">
                <a:latin typeface="Arial"/>
                <a:cs typeface="Arial"/>
              </a:rPr>
              <a:t>5</a:t>
            </a:r>
            <a:r>
              <a:rPr lang="en-US" dirty="0">
                <a:latin typeface="Arial"/>
                <a:cs typeface="Arial"/>
              </a:rPr>
              <a:t> minutes</a:t>
            </a:r>
          </a:p>
          <a:p>
            <a:endParaRPr lang="en-US" b="1" dirty="0">
              <a:latin typeface="Arial"/>
              <a:cs typeface="Arial"/>
            </a:endParaRPr>
          </a:p>
          <a:p>
            <a:r>
              <a:rPr lang="en-US" b="1" dirty="0">
                <a:latin typeface="Arial"/>
                <a:cs typeface="Arial"/>
              </a:rPr>
              <a:t>Instructions: </a:t>
            </a:r>
            <a:endParaRPr lang="en-US" dirty="0">
              <a:latin typeface="Arial" panose="020B0604020202020204" pitchFamily="34" charset="0"/>
              <a:cs typeface="Arial" panose="020B0604020202020204" pitchFamily="34" charset="0"/>
            </a:endParaRPr>
          </a:p>
          <a:p>
            <a:r>
              <a:rPr lang="en-US" dirty="0">
                <a:latin typeface="Arial"/>
                <a:cs typeface="Arial"/>
              </a:rPr>
              <a:t>Our third patient is John, who is a heavily dependent, smoking about 40-50 cigarette a day and recently had heart bypass surgery.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a:cs typeface="Arial"/>
              </a:rPr>
              <a:t>[next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29949621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NHSE Inpatient Training – Needs assessment and scoping</a:t>
            </a:r>
            <a:endParaRPr lang="en-US"/>
          </a:p>
        </p:txBody>
      </p:sp>
    </p:spTree>
    <p:extLst>
      <p:ext uri="{BB962C8B-B14F-4D97-AF65-F5344CB8AC3E}">
        <p14:creationId xmlns:p14="http://schemas.microsoft.com/office/powerpoint/2010/main" val="600603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39093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243553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6027F3A-BEB6-C840-A85F-41C011236E4B}"/>
              </a:ext>
            </a:extLst>
          </p:cNvPr>
          <p:cNvSpPr/>
          <p:nvPr userDrawn="1"/>
        </p:nvSpPr>
        <p:spPr>
          <a:xfrm>
            <a:off x="0" y="0"/>
            <a:ext cx="9144000" cy="6858000"/>
          </a:xfrm>
          <a:prstGeom prst="rect">
            <a:avLst/>
          </a:prstGeom>
          <a:gradFill flip="none" rotWithShape="1">
            <a:gsLst>
              <a:gs pos="0">
                <a:schemeClr val="accent3"/>
              </a:gs>
              <a:gs pos="70000">
                <a:schemeClr val="accent2"/>
              </a:gs>
            </a:gsLst>
            <a:lin ang="1782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ctrTitle"/>
          </p:nvPr>
        </p:nvSpPr>
        <p:spPr>
          <a:xfrm>
            <a:off x="952500" y="956961"/>
            <a:ext cx="7200900" cy="502567"/>
          </a:xfrm>
        </p:spPr>
        <p:txBody>
          <a:bodyPr>
            <a:normAutofit/>
          </a:bodyPr>
          <a:lstStyle>
            <a:lvl1pPr>
              <a:defRPr sz="2400" b="0">
                <a:solidFill>
                  <a:srgbClr val="04B6EC"/>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3714027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28478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2405608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755080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3" r:id="rId12"/>
    <p:sldLayoutId id="2147483677" r:id="rId13"/>
    <p:sldLayoutId id="2147483688" r:id="rId14"/>
    <p:sldLayoutId id="2147483693" r:id="rId15"/>
    <p:sldLayoutId id="2147483694" r:id="rId16"/>
    <p:sldLayoutId id="2147483695" r:id="rId17"/>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746232742"/>
      </p:ext>
    </p:extLst>
  </p:cSld>
  <p:clrMap bg1="lt1" tx1="dk1" bg2="lt2" tx2="dk2" accent1="accent1" accent2="accent2" accent3="accent3" accent4="accent4" accent5="accent5" accent6="accent6" hlink="hlink" folHlink="folHlink"/>
  <p:sldLayoutIdLst>
    <p:sldLayoutId id="2147483697"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2282877938"/>
      </p:ext>
    </p:extLst>
  </p:cSld>
  <p:clrMap bg1="lt1" tx1="dk1" bg2="lt2" tx2="dk2" accent1="accent1" accent2="accent2" accent3="accent3" accent4="accent4" accent5="accent5" accent6="accent6" hlink="hlink" folHlink="folHlink"/>
  <p:sldLayoutIdLst>
    <p:sldLayoutId id="2147483699"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1">
            <a:extLst>
              <a:ext uri="{FF2B5EF4-FFF2-40B4-BE49-F238E27FC236}">
                <a16:creationId xmlns:a16="http://schemas.microsoft.com/office/drawing/2014/main" id="{C92BF8E5-EF5C-DA59-F6C9-07CE53AA9E95}"/>
              </a:ext>
            </a:extLst>
          </p:cNvPr>
          <p:cNvSpPr txBox="1">
            <a:spLocks/>
          </p:cNvSpPr>
          <p:nvPr/>
        </p:nvSpPr>
        <p:spPr bwMode="auto">
          <a:xfrm>
            <a:off x="981075" y="1784660"/>
            <a:ext cx="7181850" cy="23027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4800"/>
              </a:lnSpc>
              <a:spcBef>
                <a:spcPts val="0"/>
              </a:spcBef>
              <a:spcAft>
                <a:spcPts val="0"/>
              </a:spcAft>
              <a:buClr>
                <a:schemeClr val="accent3"/>
              </a:buClr>
              <a:buSzPct val="120000"/>
              <a:buFont typeface="Lucida Grande" panose="020B0600040502020204" pitchFamily="34" charset="0"/>
              <a:buNone/>
              <a:defRPr sz="3500" b="1" i="0" kern="1200">
                <a:solidFill>
                  <a:schemeClr val="bg1"/>
                </a:solidFill>
                <a:effectLst>
                  <a:outerShdw blurRad="254000" dist="38100" dir="5400000" algn="ctr" rotWithShape="0">
                    <a:srgbClr val="000000">
                      <a:alpha val="25000"/>
                    </a:srgbClr>
                  </a:outerShdw>
                </a:effectLst>
                <a:latin typeface="Arial" panose="020B0604020202020204" pitchFamily="34" charset="0"/>
                <a:ea typeface="Geneva" pitchFamily="-109" charset="0"/>
                <a:cs typeface="Arial" panose="020B0604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accent3"/>
              </a:buClr>
              <a:buFont typeface="System Font Regular"/>
              <a:buNone/>
              <a:tabLst>
                <a:tab pos="287338" algn="l"/>
              </a:tabLst>
              <a:defRPr sz="1800" b="0" i="0" kern="1200">
                <a:solidFill>
                  <a:schemeClr val="tx1">
                    <a:tint val="75000"/>
                  </a:schemeClr>
                </a:solidFill>
                <a:latin typeface="Arial" panose="020B0604020202020204" pitchFamily="34" charset="0"/>
                <a:ea typeface="+mn-ea"/>
                <a:cs typeface="Arial" panose="020B0604020202020204" pitchFamily="34" charset="0"/>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US" sz="3200" b="0" dirty="0"/>
          </a:p>
        </p:txBody>
      </p:sp>
      <p:sp>
        <p:nvSpPr>
          <p:cNvPr id="2" name="Subtitle 1">
            <a:extLst>
              <a:ext uri="{FF2B5EF4-FFF2-40B4-BE49-F238E27FC236}">
                <a16:creationId xmlns:a16="http://schemas.microsoft.com/office/drawing/2014/main" id="{95629DA0-1EBF-6AE3-4AEA-91A239DBE44D}"/>
              </a:ext>
            </a:extLst>
          </p:cNvPr>
          <p:cNvSpPr>
            <a:spLocks noGrp="1"/>
          </p:cNvSpPr>
          <p:nvPr>
            <p:ph type="subTitle" idx="1"/>
          </p:nvPr>
        </p:nvSpPr>
        <p:spPr/>
        <p:txBody>
          <a:bodyPr/>
          <a:lstStyle/>
          <a:p>
            <a:r>
              <a:rPr lang="en-GB" dirty="0"/>
              <a:t>Follow-up scenarios</a:t>
            </a:r>
          </a:p>
          <a:p>
            <a:endParaRPr lang="en-GB" dirty="0"/>
          </a:p>
        </p:txBody>
      </p:sp>
    </p:spTree>
    <p:extLst>
      <p:ext uri="{BB962C8B-B14F-4D97-AF65-F5344CB8AC3E}">
        <p14:creationId xmlns:p14="http://schemas.microsoft.com/office/powerpoint/2010/main" val="26032230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3079516451"/>
              </p:ext>
            </p:extLst>
          </p:nvPr>
        </p:nvGraphicFramePr>
        <p:xfrm>
          <a:off x="571500" y="1438724"/>
          <a:ext cx="6286500" cy="4730164"/>
        </p:xfrm>
        <a:graphic>
          <a:graphicData uri="http://schemas.openxmlformats.org/drawingml/2006/table">
            <a:tbl>
              <a:tblPr firstRow="1" bandRow="1">
                <a:tableStyleId>{5C22544A-7EE6-4342-B048-85BDC9FD1C3A}</a:tableStyleId>
              </a:tblPr>
              <a:tblGrid>
                <a:gridCol w="1301811">
                  <a:extLst>
                    <a:ext uri="{9D8B030D-6E8A-4147-A177-3AD203B41FA5}">
                      <a16:colId xmlns:a16="http://schemas.microsoft.com/office/drawing/2014/main" val="3889081879"/>
                    </a:ext>
                  </a:extLst>
                </a:gridCol>
                <a:gridCol w="4984689">
                  <a:extLst>
                    <a:ext uri="{9D8B030D-6E8A-4147-A177-3AD203B41FA5}">
                      <a16:colId xmlns:a16="http://schemas.microsoft.com/office/drawing/2014/main" val="600406677"/>
                    </a:ext>
                  </a:extLst>
                </a:gridCol>
              </a:tblGrid>
              <a:tr h="520502">
                <a:tc>
                  <a:txBody>
                    <a:bodyPr/>
                    <a:lstStyle/>
                    <a:p>
                      <a:pPr algn="l">
                        <a:lnSpc>
                          <a:spcPts val="1800"/>
                        </a:lnSpc>
                        <a:spcBef>
                          <a:spcPts val="600"/>
                        </a:spcBef>
                        <a:spcAft>
                          <a:spcPts val="600"/>
                        </a:spcAft>
                      </a:pPr>
                      <a:r>
                        <a:rPr lang="en-US" sz="1300" b="1" i="0">
                          <a:latin typeface="Arial"/>
                          <a:cs typeface="Arial"/>
                        </a:rPr>
                        <a:t>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Arial"/>
                          <a:cs typeface="Arial"/>
                        </a:rPr>
                        <a:t>Double cardiac bypass. Had previous angioplasty. Day three of hospitalisation.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270792">
                <a:tc>
                  <a:txBody>
                    <a:bodyPr/>
                    <a:lstStyle/>
                    <a:p>
                      <a:pPr algn="l">
                        <a:lnSpc>
                          <a:spcPts val="1800"/>
                        </a:lnSpc>
                        <a:spcBef>
                          <a:spcPts val="600"/>
                        </a:spcBef>
                        <a:spcAft>
                          <a:spcPts val="600"/>
                        </a:spcAft>
                      </a:pPr>
                      <a:r>
                        <a:rPr lang="en-US" sz="1300" b="1" i="0">
                          <a:solidFill>
                            <a:schemeClr val="bg1"/>
                          </a:solidFill>
                          <a:latin typeface="Arial"/>
                          <a:cs typeface="Arial"/>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Arial"/>
                          <a:cs typeface="Arial"/>
                        </a:rPr>
                        <a:t>Lives alone in social housing. Retired.</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368401">
                <a:tc>
                  <a:txBody>
                    <a:bodyPr/>
                    <a:lstStyle/>
                    <a:p>
                      <a:pPr algn="l">
                        <a:lnSpc>
                          <a:spcPts val="1800"/>
                        </a:lnSpc>
                        <a:spcBef>
                          <a:spcPts val="600"/>
                        </a:spcBef>
                        <a:spcAft>
                          <a:spcPts val="600"/>
                        </a:spcAft>
                      </a:pPr>
                      <a:r>
                        <a:rPr lang="en-US" sz="1300" b="1" i="0">
                          <a:solidFill>
                            <a:schemeClr val="bg1"/>
                          </a:solidFill>
                          <a:latin typeface="Arial"/>
                          <a:cs typeface="Arial"/>
                        </a:rPr>
                        <a:t>Barriers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Arial"/>
                          <a:cs typeface="Arial"/>
                        </a:rPr>
                        <a:t>Would rather stop smoking after surgery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1241886">
                <a:tc>
                  <a:txBody>
                    <a:bodyPr/>
                    <a:lstStyle/>
                    <a:p>
                      <a:pPr algn="l">
                        <a:lnSpc>
                          <a:spcPts val="1800"/>
                        </a:lnSpc>
                        <a:spcBef>
                          <a:spcPts val="600"/>
                        </a:spcBef>
                        <a:spcAft>
                          <a:spcPts val="600"/>
                        </a:spcAft>
                      </a:pPr>
                      <a:r>
                        <a:rPr lang="en-US" sz="1300" b="1" i="0">
                          <a:solidFill>
                            <a:schemeClr val="bg1"/>
                          </a:solidFill>
                          <a:latin typeface="Arial"/>
                          <a:cs typeface="Arial"/>
                        </a:rPr>
                        <a:t>Tobacco use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Arial"/>
                          <a:cs typeface="Arial"/>
                        </a:rPr>
                        <a:t>40-50 cigarettes/day for 52 years. HSI = 6.</a:t>
                      </a:r>
                    </a:p>
                    <a:p>
                      <a:pPr>
                        <a:lnSpc>
                          <a:spcPts val="1800"/>
                        </a:lnSpc>
                        <a:spcBef>
                          <a:spcPts val="400"/>
                        </a:spcBef>
                        <a:spcAft>
                          <a:spcPts val="400"/>
                        </a:spcAft>
                      </a:pPr>
                      <a:r>
                        <a:rPr lang="en-US" sz="1400" b="0" i="0">
                          <a:solidFill>
                            <a:schemeClr val="tx1"/>
                          </a:solidFill>
                          <a:latin typeface="Arial"/>
                          <a:cs typeface="Arial"/>
                        </a:rPr>
                        <a:t>Wakes in evenings to smoke. Smokes within five minutes of waking.</a:t>
                      </a:r>
                    </a:p>
                    <a:p>
                      <a:pPr marL="0" marR="0" lvl="0" indent="0" algn="l" rtl="0" eaLnBrk="1" fontAlgn="auto" latinLnBrk="0" hangingPunct="1">
                        <a:lnSpc>
                          <a:spcPts val="1800"/>
                        </a:lnSpc>
                        <a:spcBef>
                          <a:spcPts val="400"/>
                        </a:spcBef>
                        <a:spcAft>
                          <a:spcPts val="400"/>
                        </a:spcAft>
                        <a:buClrTx/>
                        <a:buSzTx/>
                        <a:buFontTx/>
                        <a:buNone/>
                      </a:pPr>
                      <a:r>
                        <a:rPr lang="en-GB" sz="1400" b="0" i="0">
                          <a:solidFill>
                            <a:schemeClr val="tx1"/>
                          </a:solidFill>
                          <a:effectLst/>
                          <a:latin typeface="Arial"/>
                          <a:ea typeface="Calibri" panose="020F0502020204030204" pitchFamily="34" charset="0"/>
                          <a:cs typeface="Arial"/>
                        </a:rPr>
                        <a:t>Has tried to quit many times. Believes is its down to will power and so has not used support.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r h="534837">
                <a:tc>
                  <a:txBody>
                    <a:bodyPr/>
                    <a:lstStyle/>
                    <a:p>
                      <a:pPr algn="l">
                        <a:lnSpc>
                          <a:spcPts val="1800"/>
                        </a:lnSpc>
                        <a:spcBef>
                          <a:spcPts val="600"/>
                        </a:spcBef>
                        <a:spcAft>
                          <a:spcPts val="600"/>
                        </a:spcAft>
                      </a:pPr>
                      <a:r>
                        <a:rPr lang="en-US" sz="1300" b="1" i="0">
                          <a:solidFill>
                            <a:schemeClr val="bg1"/>
                          </a:solidFill>
                          <a:latin typeface="Arial"/>
                          <a:cs typeface="Arial"/>
                        </a:rPr>
                        <a:t>Treatment Plan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marL="0" marR="0" lvl="0" indent="0" algn="l" rtl="0" eaLnBrk="1" fontAlgn="auto" latinLnBrk="0" hangingPunct="1">
                        <a:lnSpc>
                          <a:spcPts val="1800"/>
                        </a:lnSpc>
                        <a:spcBef>
                          <a:spcPts val="400"/>
                        </a:spcBef>
                        <a:spcAft>
                          <a:spcPts val="400"/>
                        </a:spcAft>
                        <a:buClrTx/>
                        <a:buSzTx/>
                        <a:buFontTx/>
                        <a:buNone/>
                      </a:pPr>
                      <a:r>
                        <a:rPr lang="en-GB" sz="1400" b="0" i="0">
                          <a:solidFill>
                            <a:schemeClr val="tx1"/>
                          </a:solidFill>
                          <a:effectLst/>
                          <a:latin typeface="Arial"/>
                          <a:ea typeface="Calibri" panose="020F0502020204030204" pitchFamily="34" charset="0"/>
                          <a:cs typeface="Arial"/>
                        </a:rPr>
                        <a:t>Patch and mouth spray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1749863975"/>
                  </a:ext>
                </a:extLst>
              </a:tr>
              <a:tr h="1670132">
                <a:tc>
                  <a:txBody>
                    <a:bodyPr/>
                    <a:lstStyle/>
                    <a:p>
                      <a:pPr algn="l">
                        <a:lnSpc>
                          <a:spcPts val="1800"/>
                        </a:lnSpc>
                        <a:spcBef>
                          <a:spcPts val="600"/>
                        </a:spcBef>
                        <a:spcAft>
                          <a:spcPts val="600"/>
                        </a:spcAft>
                      </a:pPr>
                      <a:r>
                        <a:rPr lang="en-US" sz="1300" b="1" i="0">
                          <a:solidFill>
                            <a:schemeClr val="bg1"/>
                          </a:solidFill>
                          <a:latin typeface="Arial"/>
                          <a:cs typeface="Arial"/>
                        </a:rPr>
                        <a:t>Follow-up</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GB" sz="1400" b="0" i="0">
                          <a:solidFill>
                            <a:schemeClr val="tx1"/>
                          </a:solidFill>
                          <a:effectLst/>
                          <a:latin typeface="Arial"/>
                          <a:ea typeface="Calibri" panose="020F0502020204030204" pitchFamily="34" charset="0"/>
                          <a:cs typeface="Arial"/>
                        </a:rPr>
                        <a:t>Has used the patch but not inhalator</a:t>
                      </a:r>
                    </a:p>
                    <a:p>
                      <a:pPr marL="0" marR="0" lvl="0" indent="0" algn="l" defTabSz="457200" rtl="0" eaLnBrk="1" fontAlgn="auto" latinLnBrk="0" hangingPunct="1">
                        <a:lnSpc>
                          <a:spcPts val="1800"/>
                        </a:lnSpc>
                        <a:spcBef>
                          <a:spcPts val="400"/>
                        </a:spcBef>
                        <a:spcAft>
                          <a:spcPts val="400"/>
                        </a:spcAft>
                        <a:buClrTx/>
                        <a:buSzTx/>
                        <a:buFontTx/>
                        <a:buNone/>
                        <a:tabLst/>
                        <a:defRPr/>
                      </a:pPr>
                      <a:r>
                        <a:rPr lang="en-GB" sz="1400" b="0" i="0">
                          <a:solidFill>
                            <a:schemeClr val="tx1"/>
                          </a:solidFill>
                          <a:effectLst/>
                          <a:latin typeface="Arial"/>
                          <a:ea typeface="Calibri" panose="020F0502020204030204" pitchFamily="34" charset="0"/>
                          <a:cs typeface="Arial"/>
                        </a:rPr>
                        <a:t>Strong desire to smoke, frustrated can’t get outside.</a:t>
                      </a:r>
                    </a:p>
                    <a:p>
                      <a:pPr marL="0" marR="0" lvl="0" indent="0" algn="l" defTabSz="457200" rtl="0" eaLnBrk="1" fontAlgn="auto" latinLnBrk="0" hangingPunct="1">
                        <a:lnSpc>
                          <a:spcPts val="1800"/>
                        </a:lnSpc>
                        <a:spcBef>
                          <a:spcPts val="400"/>
                        </a:spcBef>
                        <a:spcAft>
                          <a:spcPts val="400"/>
                        </a:spcAft>
                        <a:buClrTx/>
                        <a:buSzTx/>
                        <a:buFontTx/>
                        <a:buNone/>
                        <a:tabLst/>
                        <a:defRPr/>
                      </a:pPr>
                      <a:r>
                        <a:rPr lang="en-GB" sz="1400" b="0" i="0">
                          <a:solidFill>
                            <a:schemeClr val="tx1"/>
                          </a:solidFill>
                          <a:effectLst/>
                          <a:latin typeface="Arial"/>
                          <a:ea typeface="Calibri" panose="020F0502020204030204" pitchFamily="34" charset="0"/>
                          <a:cs typeface="Arial"/>
                        </a:rPr>
                        <a:t>CO: 0 ppm</a:t>
                      </a:r>
                    </a:p>
                    <a:p>
                      <a:pPr marL="0" marR="0" lvl="0" indent="0" algn="l" defTabSz="457200" rtl="0" eaLnBrk="1" fontAlgn="auto" latinLnBrk="0" hangingPunct="1">
                        <a:lnSpc>
                          <a:spcPts val="1800"/>
                        </a:lnSpc>
                        <a:spcBef>
                          <a:spcPts val="400"/>
                        </a:spcBef>
                        <a:spcAft>
                          <a:spcPts val="400"/>
                        </a:spcAft>
                        <a:buClrTx/>
                        <a:buSzTx/>
                        <a:buFontTx/>
                        <a:buNone/>
                        <a:tabLst/>
                        <a:defRPr/>
                      </a:pPr>
                      <a:r>
                        <a:rPr lang="en-GB" sz="1400" b="0" i="0">
                          <a:solidFill>
                            <a:schemeClr val="tx1"/>
                          </a:solidFill>
                          <a:effectLst/>
                          <a:latin typeface="Arial"/>
                          <a:ea typeface="Calibri" panose="020F0502020204030204" pitchFamily="34" charset="0"/>
                          <a:cs typeface="Arial"/>
                        </a:rPr>
                        <a:t>States he wants to stop and will do so when he gets home (but without requesting your support in a meaningful way).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lumMod val="40000"/>
                        <a:lumOff val="60000"/>
                        <a:alpha val="20000"/>
                      </a:schemeClr>
                    </a:solidFill>
                  </a:tcPr>
                </a:tc>
                <a:extLst>
                  <a:ext uri="{0D108BD9-81ED-4DB2-BD59-A6C34878D82A}">
                    <a16:rowId xmlns:a16="http://schemas.microsoft.com/office/drawing/2014/main" val="2066561429"/>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651053" y="4218234"/>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John, </a:t>
              </a:r>
              <a:r>
                <a:rPr lang="en-US" sz="1700">
                  <a:latin typeface="Century Gothic" panose="020B0502020202020204" pitchFamily="34" charset="0"/>
                </a:rPr>
                <a:t>67</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sitting in a chair with a tube attached to his neck&#10;&#10;Description automatically generated">
            <a:extLst>
              <a:ext uri="{FF2B5EF4-FFF2-40B4-BE49-F238E27FC236}">
                <a16:creationId xmlns:a16="http://schemas.microsoft.com/office/drawing/2014/main" id="{A3430FE3-352A-3C50-29FA-6E0B2A74F4F6}"/>
              </a:ext>
            </a:extLst>
          </p:cNvPr>
          <p:cNvPicPr>
            <a:picLocks noChangeAspect="1"/>
          </p:cNvPicPr>
          <p:nvPr/>
        </p:nvPicPr>
        <p:blipFill>
          <a:blip r:embed="rId3"/>
          <a:stretch>
            <a:fillRect/>
          </a:stretch>
        </p:blipFill>
        <p:spPr>
          <a:xfrm>
            <a:off x="7042363" y="2550769"/>
            <a:ext cx="1628382" cy="1547331"/>
          </a:xfrm>
          <a:prstGeom prst="rect">
            <a:avLst/>
          </a:prstGeom>
        </p:spPr>
      </p:pic>
      <p:sp>
        <p:nvSpPr>
          <p:cNvPr id="13" name="Title 1">
            <a:extLst>
              <a:ext uri="{FF2B5EF4-FFF2-40B4-BE49-F238E27FC236}">
                <a16:creationId xmlns:a16="http://schemas.microsoft.com/office/drawing/2014/main" id="{72E4FB1D-E3DA-E5F6-1563-898ACBE019BA}"/>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Follow-up scenario 3 </a:t>
            </a:r>
          </a:p>
        </p:txBody>
      </p:sp>
      <p:sp>
        <p:nvSpPr>
          <p:cNvPr id="2" name="Footer Placeholder 3">
            <a:extLst>
              <a:ext uri="{FF2B5EF4-FFF2-40B4-BE49-F238E27FC236}">
                <a16:creationId xmlns:a16="http://schemas.microsoft.com/office/drawing/2014/main" id="{0D2F8137-73A5-D168-D42C-D33BEE04BA0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0657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295720F-9256-BE45-B68F-F75C95E7A3C1}"/>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237FEFD1-B86E-D043-9BCE-C07FC0833B02}"/>
              </a:ext>
            </a:extLst>
          </p:cNvPr>
          <p:cNvSpPr>
            <a:spLocks noGrp="1"/>
          </p:cNvSpPr>
          <p:nvPr>
            <p:ph type="title"/>
          </p:nvPr>
        </p:nvSpPr>
        <p:spPr>
          <a:xfrm>
            <a:off x="571500" y="152400"/>
            <a:ext cx="7962900" cy="1546860"/>
          </a:xfrm>
        </p:spPr>
        <p:txBody>
          <a:bodyPr/>
          <a:lstStyle/>
          <a:p>
            <a:pPr algn="ctr"/>
            <a:r>
              <a:rPr lang="en-US" sz="3200" b="1"/>
              <a:t>Over to you…</a:t>
            </a:r>
          </a:p>
        </p:txBody>
      </p:sp>
    </p:spTree>
    <p:extLst>
      <p:ext uri="{BB962C8B-B14F-4D97-AF65-F5344CB8AC3E}">
        <p14:creationId xmlns:p14="http://schemas.microsoft.com/office/powerpoint/2010/main" val="1166855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4DD27-F24C-8645-B53D-0473BF26F71F}"/>
              </a:ext>
            </a:extLst>
          </p:cNvPr>
          <p:cNvSpPr>
            <a:spLocks noGrp="1"/>
          </p:cNvSpPr>
          <p:nvPr>
            <p:ph type="title"/>
          </p:nvPr>
        </p:nvSpPr>
        <p:spPr>
          <a:xfrm>
            <a:off x="571500" y="152400"/>
            <a:ext cx="7962900" cy="1066800"/>
          </a:xfrm>
        </p:spPr>
        <p:txBody>
          <a:bodyPr wrap="square" anchor="ctr">
            <a:normAutofit/>
          </a:bodyPr>
          <a:lstStyle/>
          <a:p>
            <a:r>
              <a:rPr lang="en-US"/>
              <a:t>Skills practice: practitioner</a:t>
            </a:r>
          </a:p>
        </p:txBody>
      </p:sp>
      <p:sp>
        <p:nvSpPr>
          <p:cNvPr id="4" name="Text Placeholder 3">
            <a:extLst>
              <a:ext uri="{FF2B5EF4-FFF2-40B4-BE49-F238E27FC236}">
                <a16:creationId xmlns:a16="http://schemas.microsoft.com/office/drawing/2014/main" id="{C2CA8FA0-B7F4-C048-A954-2517AA8A0C9F}"/>
              </a:ext>
            </a:extLst>
          </p:cNvPr>
          <p:cNvSpPr>
            <a:spLocks noGrp="1"/>
          </p:cNvSpPr>
          <p:nvPr>
            <p:ph sz="half" idx="1"/>
          </p:nvPr>
        </p:nvSpPr>
        <p:spPr>
          <a:xfrm>
            <a:off x="541020" y="1809751"/>
            <a:ext cx="4809179" cy="4267200"/>
          </a:xfrm>
        </p:spPr>
        <p:txBody>
          <a:bodyPr wrap="square" anchor="t">
            <a:normAutofit/>
          </a:bodyPr>
          <a:lstStyle/>
          <a:p>
            <a:pPr marL="0" indent="0">
              <a:spcBef>
                <a:spcPts val="1400"/>
              </a:spcBef>
              <a:spcAft>
                <a:spcPts val="1400"/>
              </a:spcAft>
              <a:buNone/>
            </a:pPr>
            <a:r>
              <a:rPr lang="en-US" b="1">
                <a:solidFill>
                  <a:schemeClr val="accent1"/>
                </a:solidFill>
                <a:latin typeface="Arial"/>
                <a:cs typeface="Arial"/>
              </a:rPr>
              <a:t>Groups of 3: </a:t>
            </a:r>
            <a:r>
              <a:rPr lang="en-US">
                <a:latin typeface="Arial"/>
                <a:cs typeface="Arial"/>
              </a:rPr>
              <a:t>TDA, patient, observer</a:t>
            </a:r>
          </a:p>
          <a:p>
            <a:pPr marL="287655" indent="-288290">
              <a:spcBef>
                <a:spcPts val="1400"/>
              </a:spcBef>
              <a:spcAft>
                <a:spcPts val="1400"/>
              </a:spcAft>
            </a:pPr>
            <a:r>
              <a:rPr lang="en-US" b="1">
                <a:solidFill>
                  <a:schemeClr val="accent1"/>
                </a:solidFill>
                <a:latin typeface="Arial"/>
                <a:cs typeface="Arial"/>
              </a:rPr>
              <a:t>Day 2, Handout 2</a:t>
            </a:r>
            <a:endParaRPr lang="en-US" b="1">
              <a:solidFill>
                <a:schemeClr val="accent1"/>
              </a:solidFill>
            </a:endParaRPr>
          </a:p>
          <a:p>
            <a:pPr marL="287655" indent="-288290">
              <a:spcBef>
                <a:spcPts val="1400"/>
              </a:spcBef>
              <a:spcAft>
                <a:spcPts val="1400"/>
              </a:spcAft>
            </a:pPr>
            <a:r>
              <a:rPr lang="en-US">
                <a:latin typeface="Arial"/>
                <a:cs typeface="Arial"/>
              </a:rPr>
              <a:t>Practice the core communication skills</a:t>
            </a:r>
          </a:p>
          <a:p>
            <a:pPr marL="287655" indent="-288290">
              <a:spcBef>
                <a:spcPts val="1400"/>
              </a:spcBef>
              <a:spcAft>
                <a:spcPts val="1400"/>
              </a:spcAft>
            </a:pPr>
            <a:r>
              <a:rPr lang="en-US">
                <a:latin typeface="Arial"/>
                <a:cs typeface="Arial"/>
              </a:rPr>
              <a:t>Use the clinical checklist to ask questions to ensure you cover all the BCTs</a:t>
            </a:r>
          </a:p>
          <a:p>
            <a:pPr marL="0" indent="0">
              <a:spcBef>
                <a:spcPts val="1400"/>
              </a:spcBef>
              <a:spcAft>
                <a:spcPts val="1400"/>
              </a:spcAft>
              <a:buNone/>
            </a:pPr>
            <a:r>
              <a:rPr lang="en-US" b="1">
                <a:solidFill>
                  <a:schemeClr val="accent1"/>
                </a:solidFill>
                <a:latin typeface="Arial"/>
                <a:cs typeface="Arial"/>
              </a:rPr>
              <a:t>10 minutes</a:t>
            </a:r>
          </a:p>
        </p:txBody>
      </p:sp>
      <p:pic>
        <p:nvPicPr>
          <p:cNvPr id="6" name="Picture 5">
            <a:extLst>
              <a:ext uri="{FF2B5EF4-FFF2-40B4-BE49-F238E27FC236}">
                <a16:creationId xmlns:a16="http://schemas.microsoft.com/office/drawing/2014/main" id="{806E1936-62EE-E92A-4350-1BA3FEA72B50}"/>
              </a:ext>
            </a:extLst>
          </p:cNvPr>
          <p:cNvPicPr>
            <a:picLocks noChangeAspect="1"/>
          </p:cNvPicPr>
          <p:nvPr/>
        </p:nvPicPr>
        <p:blipFill>
          <a:blip r:embed="rId3"/>
          <a:srcRect/>
          <a:stretch/>
        </p:blipFill>
        <p:spPr>
          <a:xfrm>
            <a:off x="5573668" y="1753867"/>
            <a:ext cx="2960732" cy="4186911"/>
          </a:xfrm>
          <a:prstGeom prst="rect">
            <a:avLst/>
          </a:prstGeom>
          <a:ln>
            <a:noFill/>
          </a:ln>
          <a:effectLst>
            <a:outerShdw blurRad="190500" algn="tl" rotWithShape="0">
              <a:srgbClr val="000000">
                <a:alpha val="70000"/>
              </a:srgbClr>
            </a:outerShdw>
          </a:effectLst>
        </p:spPr>
      </p:pic>
      <p:sp>
        <p:nvSpPr>
          <p:cNvPr id="3" name="Footer Placeholder 3">
            <a:extLst>
              <a:ext uri="{FF2B5EF4-FFF2-40B4-BE49-F238E27FC236}">
                <a16:creationId xmlns:a16="http://schemas.microsoft.com/office/drawing/2014/main" id="{3109DBCB-8D38-AE83-CFF8-E59C2DBEA13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016414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3428962256"/>
              </p:ext>
            </p:extLst>
          </p:nvPr>
        </p:nvGraphicFramePr>
        <p:xfrm>
          <a:off x="571499" y="1454685"/>
          <a:ext cx="5816421" cy="4664761"/>
        </p:xfrm>
        <a:graphic>
          <a:graphicData uri="http://schemas.openxmlformats.org/drawingml/2006/table">
            <a:tbl>
              <a:tblPr firstRow="1" bandRow="1">
                <a:tableStyleId>{5C22544A-7EE6-4342-B048-85BDC9FD1C3A}</a:tableStyleId>
              </a:tblPr>
              <a:tblGrid>
                <a:gridCol w="1459560">
                  <a:extLst>
                    <a:ext uri="{9D8B030D-6E8A-4147-A177-3AD203B41FA5}">
                      <a16:colId xmlns:a16="http://schemas.microsoft.com/office/drawing/2014/main" val="3889081879"/>
                    </a:ext>
                  </a:extLst>
                </a:gridCol>
                <a:gridCol w="4356861">
                  <a:extLst>
                    <a:ext uri="{9D8B030D-6E8A-4147-A177-3AD203B41FA5}">
                      <a16:colId xmlns:a16="http://schemas.microsoft.com/office/drawing/2014/main" val="600406677"/>
                    </a:ext>
                  </a:extLst>
                </a:gridCol>
              </a:tblGrid>
              <a:tr h="653832">
                <a:tc>
                  <a:txBody>
                    <a:bodyPr/>
                    <a:lstStyle/>
                    <a:p>
                      <a:pPr algn="l">
                        <a:lnSpc>
                          <a:spcPts val="1800"/>
                        </a:lnSpc>
                        <a:spcBef>
                          <a:spcPts val="600"/>
                        </a:spcBef>
                        <a:spcAft>
                          <a:spcPts val="600"/>
                        </a:spcAft>
                      </a:pPr>
                      <a:r>
                        <a:rPr lang="en-US" sz="1300" b="1" i="0">
                          <a:latin typeface="Arial" panose="020B0604020202020204" pitchFamily="34" charset="0"/>
                          <a:cs typeface="Arial" panose="020B0604020202020204" pitchFamily="34" charset="0"/>
                        </a:rPr>
                        <a:t>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500"/>
                        </a:lnSpc>
                      </a:pPr>
                      <a:r>
                        <a:rPr lang="en-US" sz="1200" b="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Chest pain and type 2 diabetes. </a:t>
                      </a:r>
                      <a:r>
                        <a:rPr lang="en-CA" sz="1200" b="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Has had a stressful experience in hospital.</a:t>
                      </a:r>
                    </a:p>
                    <a:p>
                      <a:pPr>
                        <a:lnSpc>
                          <a:spcPts val="1500"/>
                        </a:lnSpc>
                      </a:pPr>
                      <a:r>
                        <a:rPr lang="en-CA"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0795" marB="36195"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458162">
                <a:tc>
                  <a:txBody>
                    <a:bodyPr/>
                    <a:lstStyle/>
                    <a:p>
                      <a:pPr algn="l">
                        <a:lnSpc>
                          <a:spcPts val="1800"/>
                        </a:lnSpc>
                        <a:spcBef>
                          <a:spcPts val="600"/>
                        </a:spcBef>
                        <a:spcAft>
                          <a:spcPts val="600"/>
                        </a:spcAft>
                      </a:pPr>
                      <a:r>
                        <a:rPr lang="en-US" sz="1300" b="1" i="0">
                          <a:solidFill>
                            <a:schemeClr val="bg1"/>
                          </a:solidFill>
                          <a:latin typeface="Arial" panose="020B0604020202020204" pitchFamily="34" charset="0"/>
                          <a:cs typeface="Arial" panose="020B0604020202020204" pitchFamily="34" charset="0"/>
                        </a:rPr>
                        <a:t>History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500"/>
                        </a:lnSpc>
                      </a:pPr>
                      <a:r>
                        <a:rPr lang="en-US" sz="12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Widowed, two children, one grandchild. Has struggled with depression for years and takes treatment. </a:t>
                      </a:r>
                    </a:p>
                    <a:p>
                      <a:pPr>
                        <a:lnSpc>
                          <a:spcPts val="1500"/>
                        </a:lnSpc>
                      </a:pPr>
                      <a:r>
                        <a:rPr lang="en-CA"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0795" marB="36195"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1102158">
                <a:tc>
                  <a:txBody>
                    <a:bodyPr/>
                    <a:lstStyle/>
                    <a:p>
                      <a:pPr algn="l">
                        <a:lnSpc>
                          <a:spcPts val="1800"/>
                        </a:lnSpc>
                        <a:spcBef>
                          <a:spcPts val="600"/>
                        </a:spcBef>
                        <a:spcAft>
                          <a:spcPts val="600"/>
                        </a:spcAft>
                      </a:pPr>
                      <a:r>
                        <a:rPr lang="en-US" sz="1300" b="1" i="0">
                          <a:solidFill>
                            <a:schemeClr val="bg1"/>
                          </a:solidFill>
                          <a:latin typeface="Arial" panose="020B0604020202020204" pitchFamily="34" charset="0"/>
                          <a:cs typeface="Arial" panose="020B0604020202020204" pitchFamily="34" charset="0"/>
                        </a:rPr>
                        <a:t>Tobacco use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 cigarettes/day for 40 years.</a:t>
                      </a:r>
                      <a:endParaRPr lang="en-GB" sz="1200">
                        <a:effectLst/>
                        <a:latin typeface="Calibri" panose="020F0502020204030204" pitchFamily="34" charset="0"/>
                        <a:ea typeface="Times New Roman" panose="02020603050405020304" pitchFamily="18" charset="0"/>
                        <a:cs typeface="Times New Roman" panose="02020603050405020304" pitchFamily="18" charset="0"/>
                      </a:endParaRPr>
                    </a:p>
                    <a:p>
                      <a:pPr>
                        <a:lnSpc>
                          <a:spcPts val="1800"/>
                        </a:lnSpc>
                        <a:spcBef>
                          <a:spcPts val="400"/>
                        </a:spcBef>
                        <a:spcAft>
                          <a:spcPts val="400"/>
                        </a:spcAft>
                      </a:pPr>
                      <a:r>
                        <a:rPr lang="en-US"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Smokes soon after waking in morning. </a:t>
                      </a:r>
                      <a:endParaRPr lang="en-GB" sz="1200">
                        <a:effectLst/>
                        <a:latin typeface="Calibri" panose="020F0502020204030204" pitchFamily="34" charset="0"/>
                        <a:ea typeface="Times New Roman" panose="02020603050405020304" pitchFamily="18" charset="0"/>
                        <a:cs typeface="Times New Roman" panose="02020603050405020304" pitchFamily="18" charset="0"/>
                      </a:endParaRPr>
                    </a:p>
                    <a:p>
                      <a:pPr>
                        <a:lnSpc>
                          <a:spcPts val="1500"/>
                        </a:lnSpc>
                      </a:pPr>
                      <a:r>
                        <a:rPr lang="en-GB" sz="1200" kern="12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Successfully stopped for two years but lapsed when husband died. </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0795" marB="36195"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r h="524848">
                <a:tc>
                  <a:txBody>
                    <a:bodyPr/>
                    <a:lstStyle/>
                    <a:p>
                      <a:pPr algn="l">
                        <a:lnSpc>
                          <a:spcPts val="1800"/>
                        </a:lnSpc>
                        <a:spcBef>
                          <a:spcPts val="600"/>
                        </a:spcBef>
                        <a:spcAft>
                          <a:spcPts val="600"/>
                        </a:spcAft>
                      </a:pPr>
                      <a:r>
                        <a:rPr lang="en-US" sz="1300" b="1" i="0">
                          <a:solidFill>
                            <a:schemeClr val="bg1"/>
                          </a:solidFill>
                          <a:latin typeface="Arial" panose="020B0604020202020204" pitchFamily="34" charset="0"/>
                          <a:cs typeface="Arial" panose="020B0604020202020204" pitchFamily="34" charset="0"/>
                        </a:rPr>
                        <a:t>Treatment plan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500"/>
                        </a:lnSpc>
                        <a:spcBef>
                          <a:spcPts val="400"/>
                        </a:spcBef>
                        <a:spcAft>
                          <a:spcPts val="400"/>
                        </a:spcAft>
                      </a:pPr>
                      <a:r>
                        <a:rPr lang="en-US"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NRT patch and inhalator.</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ts val="1500"/>
                        </a:lnSpc>
                        <a:spcBef>
                          <a:spcPts val="400"/>
                        </a:spcBef>
                        <a:spcAft>
                          <a:spcPts val="400"/>
                        </a:spcAft>
                      </a:pPr>
                      <a:r>
                        <a:rPr lang="en-US"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Withdrawal: anxious and strong urges to smoke. </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ts val="1500"/>
                        </a:lnSpc>
                        <a:spcBef>
                          <a:spcPts val="400"/>
                        </a:spcBef>
                        <a:spcAft>
                          <a:spcPts val="400"/>
                        </a:spcAft>
                      </a:pPr>
                      <a:r>
                        <a:rPr lang="en-US"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Uncertain whether she can manage without smoking.</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0795" marB="36195"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915253557"/>
                  </a:ext>
                </a:extLst>
              </a:tr>
              <a:tr h="1492847">
                <a:tc>
                  <a:txBody>
                    <a:bodyPr/>
                    <a:lstStyle/>
                    <a:p>
                      <a:pPr algn="l">
                        <a:lnSpc>
                          <a:spcPts val="1800"/>
                        </a:lnSpc>
                        <a:spcBef>
                          <a:spcPts val="600"/>
                        </a:spcBef>
                        <a:spcAft>
                          <a:spcPts val="600"/>
                        </a:spcAft>
                      </a:pPr>
                      <a:r>
                        <a:rPr lang="en-US" sz="1200" b="1" i="0">
                          <a:solidFill>
                            <a:schemeClr val="bg1"/>
                          </a:solidFill>
                          <a:latin typeface="Arial" panose="020B0604020202020204" pitchFamily="34" charset="0"/>
                          <a:cs typeface="Arial" panose="020B0604020202020204" pitchFamily="34" charset="0"/>
                        </a:rPr>
                        <a:t>Follow-up</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solidFill>
                  </a:tcPr>
                </a:tc>
                <a:tc>
                  <a:txBody>
                    <a:bodyPr/>
                    <a:lstStyle/>
                    <a:p>
                      <a:pPr>
                        <a:lnSpc>
                          <a:spcPts val="1500"/>
                        </a:lnSpc>
                        <a:spcBef>
                          <a:spcPts val="400"/>
                        </a:spcBef>
                        <a:spcAft>
                          <a:spcPts val="400"/>
                        </a:spcAft>
                      </a:pPr>
                      <a:r>
                        <a:rPr lang="en-CA"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Using combination NRT (patch and inhalator)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ts val="1500"/>
                        </a:lnSpc>
                        <a:spcBef>
                          <a:spcPts val="400"/>
                        </a:spcBef>
                        <a:spcAft>
                          <a:spcPts val="400"/>
                        </a:spcAft>
                      </a:pPr>
                      <a:r>
                        <a:rPr lang="en-CA"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“My nerves have calmed – still craving my cigarettes but no longer overwhelming as it was before I had NRT”</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ts val="1500"/>
                        </a:lnSpc>
                        <a:spcBef>
                          <a:spcPts val="400"/>
                        </a:spcBef>
                        <a:spcAft>
                          <a:spcPts val="400"/>
                        </a:spcAft>
                      </a:pPr>
                      <a:r>
                        <a:rPr lang="en-CA"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Feeling like she like to learn more about support available to quit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0795" marB="36195"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lumMod val="40000"/>
                        <a:lumOff val="60000"/>
                        <a:alpha val="20000"/>
                      </a:schemeClr>
                    </a:solidFill>
                  </a:tcPr>
                </a:tc>
                <a:extLst>
                  <a:ext uri="{0D108BD9-81ED-4DB2-BD59-A6C34878D82A}">
                    <a16:rowId xmlns:a16="http://schemas.microsoft.com/office/drawing/2014/main" val="1165269166"/>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547285" y="3911624"/>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Carole, </a:t>
              </a:r>
              <a:r>
                <a:rPr lang="en-US" sz="1700">
                  <a:latin typeface="Century Gothic" panose="020B0502020202020204" pitchFamily="34" charset="0"/>
                </a:rPr>
                <a:t>60</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in a hospital bed holding a remote&#10;&#10;Description automatically generated">
            <a:extLst>
              <a:ext uri="{FF2B5EF4-FFF2-40B4-BE49-F238E27FC236}">
                <a16:creationId xmlns:a16="http://schemas.microsoft.com/office/drawing/2014/main" id="{B00AF841-225A-C78F-EC78-3EB5AA7FC990}"/>
              </a:ext>
            </a:extLst>
          </p:cNvPr>
          <p:cNvPicPr>
            <a:picLocks noChangeAspect="1"/>
          </p:cNvPicPr>
          <p:nvPr/>
        </p:nvPicPr>
        <p:blipFill rotWithShape="1">
          <a:blip r:embed="rId3"/>
          <a:srcRect l="27424" t="20787" r="35864" b="34974"/>
          <a:stretch/>
        </p:blipFill>
        <p:spPr>
          <a:xfrm>
            <a:off x="6601747" y="1706031"/>
            <a:ext cx="2281234" cy="2006258"/>
          </a:xfrm>
          <a:prstGeom prst="rect">
            <a:avLst/>
          </a:prstGeom>
        </p:spPr>
      </p:pic>
      <p:sp>
        <p:nvSpPr>
          <p:cNvPr id="12" name="Title 1">
            <a:extLst>
              <a:ext uri="{FF2B5EF4-FFF2-40B4-BE49-F238E27FC236}">
                <a16:creationId xmlns:a16="http://schemas.microsoft.com/office/drawing/2014/main" id="{6CBBF88E-1C82-18C3-C6CE-A070B1B61490}"/>
              </a:ext>
            </a:extLst>
          </p:cNvPr>
          <p:cNvSpPr>
            <a:spLocks noGrp="1"/>
          </p:cNvSpPr>
          <p:nvPr>
            <p:ph type="title"/>
          </p:nvPr>
        </p:nvSpPr>
        <p:spPr>
          <a:xfrm>
            <a:off x="571500" y="152400"/>
            <a:ext cx="7962900" cy="1066800"/>
          </a:xfrm>
        </p:spPr>
        <p:txBody>
          <a:bodyPr wrap="square" anchor="ctr">
            <a:normAutofit/>
          </a:bodyPr>
          <a:lstStyle/>
          <a:p>
            <a:r>
              <a:rPr lang="en-US"/>
              <a:t>Skills practice: patient</a:t>
            </a:r>
          </a:p>
        </p:txBody>
      </p:sp>
      <p:sp>
        <p:nvSpPr>
          <p:cNvPr id="13" name="TextBox 12">
            <a:extLst>
              <a:ext uri="{FF2B5EF4-FFF2-40B4-BE49-F238E27FC236}">
                <a16:creationId xmlns:a16="http://schemas.microsoft.com/office/drawing/2014/main" id="{CA39D9A4-86B7-3F50-62B9-AD1CE619480A}"/>
              </a:ext>
            </a:extLst>
          </p:cNvPr>
          <p:cNvSpPr txBox="1"/>
          <p:nvPr/>
        </p:nvSpPr>
        <p:spPr bwMode="auto">
          <a:xfrm>
            <a:off x="6762320" y="4932467"/>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2000" dirty="0">
                <a:solidFill>
                  <a:schemeClr val="bg2"/>
                </a:solidFill>
              </a:rPr>
              <a:t>Module 15</a:t>
            </a:r>
          </a:p>
          <a:p>
            <a:pPr algn="ctr">
              <a:spcBef>
                <a:spcPts val="500"/>
              </a:spcBef>
              <a:spcAft>
                <a:spcPts val="500"/>
              </a:spcAft>
              <a:buClr>
                <a:srgbClr val="C10C21"/>
              </a:buClr>
            </a:pPr>
            <a:r>
              <a:rPr lang="en-US" sz="2000" dirty="0">
                <a:solidFill>
                  <a:schemeClr val="bg2"/>
                </a:solidFill>
              </a:rPr>
              <a:t>Handout 1</a:t>
            </a:r>
            <a:endParaRPr lang="en-US" sz="2000" dirty="0"/>
          </a:p>
        </p:txBody>
      </p:sp>
      <p:sp>
        <p:nvSpPr>
          <p:cNvPr id="2" name="Footer Placeholder 3">
            <a:extLst>
              <a:ext uri="{FF2B5EF4-FFF2-40B4-BE49-F238E27FC236}">
                <a16:creationId xmlns:a16="http://schemas.microsoft.com/office/drawing/2014/main" id="{08B01ECE-DF1C-D407-B67A-BC8D6098852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4535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D5B455-989D-AFB1-9056-32E71AFEFB34}"/>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27083"/>
            <a:ext cx="495300" cy="495300"/>
          </a:xfrm>
          <a:prstGeom prst="rect">
            <a:avLst/>
          </a:prstGeom>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1245515" y="1695158"/>
            <a:ext cx="327660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1. </a:t>
            </a:r>
            <a:r>
              <a:rPr lang="en-US" sz="1600" b="1">
                <a:latin typeface="Arial" panose="020B0604020202020204" pitchFamily="34" charset="0"/>
                <a:cs typeface="Arial" panose="020B0604020202020204" pitchFamily="34" charset="0"/>
              </a:rPr>
              <a:t>Check progress</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a:solidFill>
                  <a:srgbClr val="F65580"/>
                </a:solidFill>
              </a:rPr>
              <a:t>Follow-up checklist</a:t>
            </a:r>
            <a:endParaRPr lang="en-US" sz="2100">
              <a:solidFill>
                <a:srgbClr val="F65580"/>
              </a:solidFill>
            </a:endParaRPr>
          </a:p>
        </p:txBody>
      </p:sp>
      <p:pic>
        <p:nvPicPr>
          <p:cNvPr id="15" name="Picture 14">
            <a:extLst>
              <a:ext uri="{FF2B5EF4-FFF2-40B4-BE49-F238E27FC236}">
                <a16:creationId xmlns:a16="http://schemas.microsoft.com/office/drawing/2014/main" id="{EA8A5D49-963F-3D36-A266-5BF8497DEDFD}"/>
              </a:ext>
            </a:extLst>
          </p:cNvPr>
          <p:cNvPicPr>
            <a:picLocks noChangeAspect="1"/>
          </p:cNvPicPr>
          <p:nvPr/>
        </p:nvPicPr>
        <p:blipFill>
          <a:blip r:embed="rId5"/>
          <a:srcRect/>
          <a:stretch/>
        </p:blipFill>
        <p:spPr>
          <a:xfrm>
            <a:off x="696808" y="2615861"/>
            <a:ext cx="495300" cy="495300"/>
          </a:xfrm>
          <a:prstGeom prst="rect">
            <a:avLst/>
          </a:prstGeom>
          <a:effectLst>
            <a:outerShdw blurRad="190500" dist="50800" dir="5400000" algn="ctr" rotWithShape="0">
              <a:srgbClr val="000000">
                <a:alpha val="15000"/>
              </a:srgbClr>
            </a:outerShdw>
          </a:effectLst>
        </p:spPr>
      </p:pic>
      <p:sp>
        <p:nvSpPr>
          <p:cNvPr id="23" name="Text Placeholder 3">
            <a:extLst>
              <a:ext uri="{FF2B5EF4-FFF2-40B4-BE49-F238E27FC236}">
                <a16:creationId xmlns:a16="http://schemas.microsoft.com/office/drawing/2014/main" id="{EC0BF2AD-E34B-A767-6052-69B008CE2CC4}"/>
              </a:ext>
            </a:extLst>
          </p:cNvPr>
          <p:cNvSpPr txBox="1">
            <a:spLocks/>
          </p:cNvSpPr>
          <p:nvPr/>
        </p:nvSpPr>
        <p:spPr bwMode="auto">
          <a:xfrm>
            <a:off x="1245515" y="2583936"/>
            <a:ext cx="327660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2. </a:t>
            </a:r>
            <a:r>
              <a:rPr lang="en-US" sz="1600" b="1">
                <a:latin typeface="Arial" panose="020B0604020202020204" pitchFamily="34" charset="0"/>
                <a:cs typeface="Arial" panose="020B0604020202020204" pitchFamily="34" charset="0"/>
              </a:rPr>
              <a:t>CO testing</a:t>
            </a:r>
          </a:p>
        </p:txBody>
      </p:sp>
      <p:pic>
        <p:nvPicPr>
          <p:cNvPr id="26" name="Picture 25">
            <a:extLst>
              <a:ext uri="{FF2B5EF4-FFF2-40B4-BE49-F238E27FC236}">
                <a16:creationId xmlns:a16="http://schemas.microsoft.com/office/drawing/2014/main" id="{3E57B5B4-4EA3-510A-CFB6-18C9285836F9}"/>
              </a:ext>
            </a:extLst>
          </p:cNvPr>
          <p:cNvPicPr>
            <a:picLocks noChangeAspect="1"/>
          </p:cNvPicPr>
          <p:nvPr/>
        </p:nvPicPr>
        <p:blipFill>
          <a:blip r:embed="rId6"/>
          <a:srcRect/>
          <a:stretch/>
        </p:blipFill>
        <p:spPr>
          <a:xfrm>
            <a:off x="696808" y="3504639"/>
            <a:ext cx="495300" cy="495300"/>
          </a:xfrm>
          <a:prstGeom prst="rect">
            <a:avLst/>
          </a:prstGeom>
          <a:effectLst>
            <a:outerShdw blurRad="190500" dist="50800" dir="5400000" algn="ctr" rotWithShape="0">
              <a:srgbClr val="000000">
                <a:alpha val="15000"/>
              </a:srgbClr>
            </a:outerShdw>
          </a:effectLst>
        </p:spPr>
      </p:pic>
      <p:sp>
        <p:nvSpPr>
          <p:cNvPr id="27" name="Text Placeholder 3">
            <a:extLst>
              <a:ext uri="{FF2B5EF4-FFF2-40B4-BE49-F238E27FC236}">
                <a16:creationId xmlns:a16="http://schemas.microsoft.com/office/drawing/2014/main" id="{365F1878-10D1-A44D-0CF7-CE5D8F85587B}"/>
              </a:ext>
            </a:extLst>
          </p:cNvPr>
          <p:cNvSpPr txBox="1">
            <a:spLocks/>
          </p:cNvSpPr>
          <p:nvPr/>
        </p:nvSpPr>
        <p:spPr bwMode="auto">
          <a:xfrm>
            <a:off x="1245515" y="3472714"/>
            <a:ext cx="3507903"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3. </a:t>
            </a:r>
            <a:r>
              <a:rPr lang="en-US" sz="1600" b="1">
                <a:latin typeface="Arial" panose="020B0604020202020204" pitchFamily="34" charset="0"/>
                <a:cs typeface="Arial" panose="020B0604020202020204" pitchFamily="34" charset="0"/>
              </a:rPr>
              <a:t>Assess treatment response</a:t>
            </a:r>
            <a:endParaRPr lang="en-US" sz="1600">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6262026E-4D69-EBC2-3DAE-6BEAD58A6E39}"/>
              </a:ext>
            </a:extLst>
          </p:cNvPr>
          <p:cNvPicPr>
            <a:picLocks noChangeAspect="1"/>
          </p:cNvPicPr>
          <p:nvPr/>
        </p:nvPicPr>
        <p:blipFill>
          <a:blip r:embed="rId7"/>
          <a:srcRect/>
          <a:stretch/>
        </p:blipFill>
        <p:spPr>
          <a:xfrm>
            <a:off x="696808" y="4393417"/>
            <a:ext cx="495300" cy="495300"/>
          </a:xfrm>
          <a:prstGeom prst="rect">
            <a:avLst/>
          </a:prstGeom>
          <a:effectLst>
            <a:outerShdw blurRad="190500" dist="50800" dir="5400000" algn="ctr" rotWithShape="0">
              <a:srgbClr val="000000">
                <a:alpha val="15000"/>
              </a:srgbClr>
            </a:outerShdw>
          </a:effectLst>
        </p:spPr>
      </p:pic>
      <p:sp>
        <p:nvSpPr>
          <p:cNvPr id="33" name="Text Placeholder 3">
            <a:extLst>
              <a:ext uri="{FF2B5EF4-FFF2-40B4-BE49-F238E27FC236}">
                <a16:creationId xmlns:a16="http://schemas.microsoft.com/office/drawing/2014/main" id="{76CCB1B0-5F37-A2B6-B06B-4E74175E5885}"/>
              </a:ext>
            </a:extLst>
          </p:cNvPr>
          <p:cNvSpPr txBox="1">
            <a:spLocks/>
          </p:cNvSpPr>
          <p:nvPr/>
        </p:nvSpPr>
        <p:spPr bwMode="auto">
          <a:xfrm>
            <a:off x="1245515" y="4361492"/>
            <a:ext cx="364236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4. </a:t>
            </a:r>
            <a:r>
              <a:rPr lang="en-US" sz="1600" b="1">
                <a:latin typeface="Arial" panose="020B0604020202020204" pitchFamily="34" charset="0"/>
                <a:cs typeface="Arial" panose="020B0604020202020204" pitchFamily="34" charset="0"/>
              </a:rPr>
              <a:t>Review and revise treatment plan</a:t>
            </a:r>
          </a:p>
        </p:txBody>
      </p:sp>
      <p:pic>
        <p:nvPicPr>
          <p:cNvPr id="36" name="Picture 35">
            <a:extLst>
              <a:ext uri="{FF2B5EF4-FFF2-40B4-BE49-F238E27FC236}">
                <a16:creationId xmlns:a16="http://schemas.microsoft.com/office/drawing/2014/main" id="{53795348-8FE5-301F-CB95-1F96F048DED4}"/>
              </a:ext>
            </a:extLst>
          </p:cNvPr>
          <p:cNvPicPr>
            <a:picLocks noChangeAspect="1"/>
          </p:cNvPicPr>
          <p:nvPr/>
        </p:nvPicPr>
        <p:blipFill>
          <a:blip r:embed="rId8"/>
          <a:srcRect/>
          <a:stretch/>
        </p:blipFill>
        <p:spPr>
          <a:xfrm>
            <a:off x="696808" y="5282194"/>
            <a:ext cx="495300" cy="495300"/>
          </a:xfrm>
          <a:prstGeom prst="rect">
            <a:avLst/>
          </a:prstGeom>
          <a:effectLst>
            <a:outerShdw blurRad="190500" dist="50800" dir="5400000" algn="ctr" rotWithShape="0">
              <a:srgbClr val="000000">
                <a:alpha val="15000"/>
              </a:srgbClr>
            </a:outerShdw>
          </a:effectLst>
        </p:spPr>
      </p:pic>
      <p:sp>
        <p:nvSpPr>
          <p:cNvPr id="37" name="Text Placeholder 3">
            <a:extLst>
              <a:ext uri="{FF2B5EF4-FFF2-40B4-BE49-F238E27FC236}">
                <a16:creationId xmlns:a16="http://schemas.microsoft.com/office/drawing/2014/main" id="{3425F9D5-C4C4-F442-EBFD-D42AD2C92B67}"/>
              </a:ext>
            </a:extLst>
          </p:cNvPr>
          <p:cNvSpPr txBox="1">
            <a:spLocks/>
          </p:cNvSpPr>
          <p:nvPr/>
        </p:nvSpPr>
        <p:spPr bwMode="auto">
          <a:xfrm>
            <a:off x="1245515" y="5250269"/>
            <a:ext cx="4880965"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5. </a:t>
            </a:r>
            <a:r>
              <a:rPr lang="en-US" sz="1600" b="1">
                <a:latin typeface="Arial" panose="020B0604020202020204" pitchFamily="34" charset="0"/>
                <a:cs typeface="Arial" panose="020B0604020202020204" pitchFamily="34" charset="0"/>
              </a:rPr>
              <a:t>Provide summary and prompt commitment</a:t>
            </a:r>
          </a:p>
        </p:txBody>
      </p:sp>
      <p:sp>
        <p:nvSpPr>
          <p:cNvPr id="6" name="TextBox 5">
            <a:extLst>
              <a:ext uri="{FF2B5EF4-FFF2-40B4-BE49-F238E27FC236}">
                <a16:creationId xmlns:a16="http://schemas.microsoft.com/office/drawing/2014/main" id="{DF4B4F15-13F6-EDC9-1006-56E92A635F87}"/>
              </a:ext>
            </a:extLst>
          </p:cNvPr>
          <p:cNvSpPr txBox="1"/>
          <p:nvPr/>
        </p:nvSpPr>
        <p:spPr bwMode="auto">
          <a:xfrm>
            <a:off x="6508668" y="756309"/>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2000" dirty="0">
                <a:solidFill>
                  <a:schemeClr val="bg2"/>
                </a:solidFill>
              </a:rPr>
              <a:t>Module 15</a:t>
            </a:r>
          </a:p>
          <a:p>
            <a:pPr algn="ctr">
              <a:spcBef>
                <a:spcPts val="500"/>
              </a:spcBef>
              <a:spcAft>
                <a:spcPts val="500"/>
              </a:spcAft>
              <a:buClr>
                <a:srgbClr val="C10C21"/>
              </a:buClr>
            </a:pPr>
            <a:r>
              <a:rPr lang="en-US" sz="2000" dirty="0">
                <a:solidFill>
                  <a:schemeClr val="bg2"/>
                </a:solidFill>
              </a:rPr>
              <a:t>Handout 1</a:t>
            </a:r>
            <a:endParaRPr lang="en-US" sz="2000" dirty="0"/>
          </a:p>
        </p:txBody>
      </p:sp>
    </p:spTree>
    <p:extLst>
      <p:ext uri="{BB962C8B-B14F-4D97-AF65-F5344CB8AC3E}">
        <p14:creationId xmlns:p14="http://schemas.microsoft.com/office/powerpoint/2010/main" val="781218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a:extLst>
              <a:ext uri="{FF2B5EF4-FFF2-40B4-BE49-F238E27FC236}">
                <a16:creationId xmlns:a16="http://schemas.microsoft.com/office/drawing/2014/main" id="{414DF6F5-6F51-DC44-BB26-6B5D013DAC27}"/>
              </a:ext>
            </a:extLst>
          </p:cNvPr>
          <p:cNvSpPr>
            <a:spLocks noGrp="1"/>
          </p:cNvSpPr>
          <p:nvPr>
            <p:ph type="subTitle" idx="1"/>
          </p:nvPr>
        </p:nvSpPr>
        <p:spPr>
          <a:xfrm>
            <a:off x="0" y="2410276"/>
            <a:ext cx="9144000" cy="1680499"/>
          </a:xfrm>
        </p:spPr>
        <p:txBody>
          <a:bodyPr anchor="t"/>
          <a:lstStyle/>
          <a:p>
            <a:pPr algn="ctr">
              <a:spcBef>
                <a:spcPts val="0"/>
              </a:spcBef>
              <a:spcAft>
                <a:spcPts val="0"/>
              </a:spcAft>
            </a:pPr>
            <a:r>
              <a:rPr lang="en-US" sz="2200" b="0">
                <a:solidFill>
                  <a:srgbClr val="F79645"/>
                </a:solidFill>
                <a:effectLst>
                  <a:outerShdw blurRad="254000" dist="76200" dir="5400000" algn="ctr" rotWithShape="0">
                    <a:srgbClr val="000000">
                      <a:alpha val="0"/>
                    </a:srgbClr>
                  </a:outerShdw>
                </a:effectLst>
              </a:rPr>
              <a:t>Skills practice </a:t>
            </a:r>
            <a:br>
              <a:rPr lang="en-US" sz="3200">
                <a:effectLst>
                  <a:outerShdw blurRad="254000" dist="76200" dir="5400000" algn="ctr" rotWithShape="0">
                    <a:srgbClr val="000000">
                      <a:alpha val="15000"/>
                    </a:srgbClr>
                  </a:outerShdw>
                </a:effectLst>
              </a:rPr>
            </a:br>
            <a:r>
              <a:rPr lang="en-US" sz="3200">
                <a:effectLst>
                  <a:outerShdw blurRad="254000" dist="38100" dir="5400000" algn="ctr" rotWithShape="0">
                    <a:srgbClr val="000000">
                      <a:alpha val="15000"/>
                    </a:srgbClr>
                  </a:outerShdw>
                </a:effectLst>
              </a:rPr>
              <a:t>How did it go?</a:t>
            </a:r>
          </a:p>
        </p:txBody>
      </p:sp>
    </p:spTree>
    <p:extLst>
      <p:ext uri="{BB962C8B-B14F-4D97-AF65-F5344CB8AC3E}">
        <p14:creationId xmlns:p14="http://schemas.microsoft.com/office/powerpoint/2010/main" val="29871704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D5B455-989D-AFB1-9056-32E71AFEFB34}"/>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27083"/>
            <a:ext cx="495300" cy="495300"/>
          </a:xfrm>
          <a:prstGeom prst="rect">
            <a:avLst/>
          </a:prstGeom>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1245515" y="1695158"/>
            <a:ext cx="327660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1. </a:t>
            </a:r>
            <a:r>
              <a:rPr lang="en-US" sz="1600" b="1">
                <a:latin typeface="Arial" panose="020B0604020202020204" pitchFamily="34" charset="0"/>
                <a:cs typeface="Arial" panose="020B0604020202020204" pitchFamily="34" charset="0"/>
              </a:rPr>
              <a:t>Check progress</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a:solidFill>
                  <a:srgbClr val="F65580"/>
                </a:solidFill>
              </a:rPr>
              <a:t>Follow-up checklist</a:t>
            </a:r>
            <a:endParaRPr lang="en-US" sz="2100">
              <a:solidFill>
                <a:srgbClr val="F65580"/>
              </a:solidFill>
            </a:endParaRPr>
          </a:p>
        </p:txBody>
      </p:sp>
      <p:pic>
        <p:nvPicPr>
          <p:cNvPr id="15" name="Picture 14">
            <a:extLst>
              <a:ext uri="{FF2B5EF4-FFF2-40B4-BE49-F238E27FC236}">
                <a16:creationId xmlns:a16="http://schemas.microsoft.com/office/drawing/2014/main" id="{EA8A5D49-963F-3D36-A266-5BF8497DEDFD}"/>
              </a:ext>
            </a:extLst>
          </p:cNvPr>
          <p:cNvPicPr>
            <a:picLocks noChangeAspect="1"/>
          </p:cNvPicPr>
          <p:nvPr/>
        </p:nvPicPr>
        <p:blipFill>
          <a:blip r:embed="rId5"/>
          <a:srcRect/>
          <a:stretch/>
        </p:blipFill>
        <p:spPr>
          <a:xfrm>
            <a:off x="696808" y="2615861"/>
            <a:ext cx="495300" cy="495300"/>
          </a:xfrm>
          <a:prstGeom prst="rect">
            <a:avLst/>
          </a:prstGeom>
          <a:effectLst>
            <a:outerShdw blurRad="190500" dist="50800" dir="5400000" algn="ctr" rotWithShape="0">
              <a:srgbClr val="000000">
                <a:alpha val="15000"/>
              </a:srgbClr>
            </a:outerShdw>
          </a:effectLst>
        </p:spPr>
      </p:pic>
      <p:sp>
        <p:nvSpPr>
          <p:cNvPr id="23" name="Text Placeholder 3">
            <a:extLst>
              <a:ext uri="{FF2B5EF4-FFF2-40B4-BE49-F238E27FC236}">
                <a16:creationId xmlns:a16="http://schemas.microsoft.com/office/drawing/2014/main" id="{EC0BF2AD-E34B-A767-6052-69B008CE2CC4}"/>
              </a:ext>
            </a:extLst>
          </p:cNvPr>
          <p:cNvSpPr txBox="1">
            <a:spLocks/>
          </p:cNvSpPr>
          <p:nvPr/>
        </p:nvSpPr>
        <p:spPr bwMode="auto">
          <a:xfrm>
            <a:off x="1245515" y="2583936"/>
            <a:ext cx="327660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2. </a:t>
            </a:r>
            <a:r>
              <a:rPr lang="en-US" sz="1600" b="1">
                <a:latin typeface="Arial" panose="020B0604020202020204" pitchFamily="34" charset="0"/>
                <a:cs typeface="Arial" panose="020B0604020202020204" pitchFamily="34" charset="0"/>
              </a:rPr>
              <a:t>CO testing</a:t>
            </a:r>
          </a:p>
        </p:txBody>
      </p:sp>
      <p:pic>
        <p:nvPicPr>
          <p:cNvPr id="26" name="Picture 25">
            <a:extLst>
              <a:ext uri="{FF2B5EF4-FFF2-40B4-BE49-F238E27FC236}">
                <a16:creationId xmlns:a16="http://schemas.microsoft.com/office/drawing/2014/main" id="{3E57B5B4-4EA3-510A-CFB6-18C9285836F9}"/>
              </a:ext>
            </a:extLst>
          </p:cNvPr>
          <p:cNvPicPr>
            <a:picLocks noChangeAspect="1"/>
          </p:cNvPicPr>
          <p:nvPr/>
        </p:nvPicPr>
        <p:blipFill>
          <a:blip r:embed="rId6"/>
          <a:srcRect/>
          <a:stretch/>
        </p:blipFill>
        <p:spPr>
          <a:xfrm>
            <a:off x="696808" y="3504639"/>
            <a:ext cx="495300" cy="495300"/>
          </a:xfrm>
          <a:prstGeom prst="rect">
            <a:avLst/>
          </a:prstGeom>
          <a:effectLst>
            <a:outerShdw blurRad="190500" dist="50800" dir="5400000" algn="ctr" rotWithShape="0">
              <a:srgbClr val="000000">
                <a:alpha val="15000"/>
              </a:srgbClr>
            </a:outerShdw>
          </a:effectLst>
        </p:spPr>
      </p:pic>
      <p:sp>
        <p:nvSpPr>
          <p:cNvPr id="27" name="Text Placeholder 3">
            <a:extLst>
              <a:ext uri="{FF2B5EF4-FFF2-40B4-BE49-F238E27FC236}">
                <a16:creationId xmlns:a16="http://schemas.microsoft.com/office/drawing/2014/main" id="{365F1878-10D1-A44D-0CF7-CE5D8F85587B}"/>
              </a:ext>
            </a:extLst>
          </p:cNvPr>
          <p:cNvSpPr txBox="1">
            <a:spLocks/>
          </p:cNvSpPr>
          <p:nvPr/>
        </p:nvSpPr>
        <p:spPr bwMode="auto">
          <a:xfrm>
            <a:off x="1245515" y="3472714"/>
            <a:ext cx="3507903"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3. </a:t>
            </a:r>
            <a:r>
              <a:rPr lang="en-US" sz="1600" b="1">
                <a:latin typeface="Arial" panose="020B0604020202020204" pitchFamily="34" charset="0"/>
                <a:cs typeface="Arial" panose="020B0604020202020204" pitchFamily="34" charset="0"/>
              </a:rPr>
              <a:t>Assess treatment response</a:t>
            </a:r>
            <a:endParaRPr lang="en-US" sz="1600">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6262026E-4D69-EBC2-3DAE-6BEAD58A6E39}"/>
              </a:ext>
            </a:extLst>
          </p:cNvPr>
          <p:cNvPicPr>
            <a:picLocks noChangeAspect="1"/>
          </p:cNvPicPr>
          <p:nvPr/>
        </p:nvPicPr>
        <p:blipFill>
          <a:blip r:embed="rId7"/>
          <a:srcRect/>
          <a:stretch/>
        </p:blipFill>
        <p:spPr>
          <a:xfrm>
            <a:off x="696808" y="4393417"/>
            <a:ext cx="495300" cy="495300"/>
          </a:xfrm>
          <a:prstGeom prst="rect">
            <a:avLst/>
          </a:prstGeom>
          <a:effectLst>
            <a:outerShdw blurRad="190500" dist="50800" dir="5400000" algn="ctr" rotWithShape="0">
              <a:srgbClr val="000000">
                <a:alpha val="15000"/>
              </a:srgbClr>
            </a:outerShdw>
          </a:effectLst>
        </p:spPr>
      </p:pic>
      <p:sp>
        <p:nvSpPr>
          <p:cNvPr id="33" name="Text Placeholder 3">
            <a:extLst>
              <a:ext uri="{FF2B5EF4-FFF2-40B4-BE49-F238E27FC236}">
                <a16:creationId xmlns:a16="http://schemas.microsoft.com/office/drawing/2014/main" id="{76CCB1B0-5F37-A2B6-B06B-4E74175E5885}"/>
              </a:ext>
            </a:extLst>
          </p:cNvPr>
          <p:cNvSpPr txBox="1">
            <a:spLocks/>
          </p:cNvSpPr>
          <p:nvPr/>
        </p:nvSpPr>
        <p:spPr bwMode="auto">
          <a:xfrm>
            <a:off x="1245515" y="4361492"/>
            <a:ext cx="364236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4. </a:t>
            </a:r>
            <a:r>
              <a:rPr lang="en-US" sz="1600" b="1">
                <a:latin typeface="Arial" panose="020B0604020202020204" pitchFamily="34" charset="0"/>
                <a:cs typeface="Arial" panose="020B0604020202020204" pitchFamily="34" charset="0"/>
              </a:rPr>
              <a:t>Review and revise treatment plan</a:t>
            </a:r>
          </a:p>
        </p:txBody>
      </p:sp>
      <p:pic>
        <p:nvPicPr>
          <p:cNvPr id="36" name="Picture 35">
            <a:extLst>
              <a:ext uri="{FF2B5EF4-FFF2-40B4-BE49-F238E27FC236}">
                <a16:creationId xmlns:a16="http://schemas.microsoft.com/office/drawing/2014/main" id="{53795348-8FE5-301F-CB95-1F96F048DED4}"/>
              </a:ext>
            </a:extLst>
          </p:cNvPr>
          <p:cNvPicPr>
            <a:picLocks noChangeAspect="1"/>
          </p:cNvPicPr>
          <p:nvPr/>
        </p:nvPicPr>
        <p:blipFill>
          <a:blip r:embed="rId8"/>
          <a:srcRect/>
          <a:stretch/>
        </p:blipFill>
        <p:spPr>
          <a:xfrm>
            <a:off x="696808" y="5282194"/>
            <a:ext cx="495300" cy="495300"/>
          </a:xfrm>
          <a:prstGeom prst="rect">
            <a:avLst/>
          </a:prstGeom>
          <a:effectLst>
            <a:outerShdw blurRad="190500" dist="50800" dir="5400000" algn="ctr" rotWithShape="0">
              <a:srgbClr val="000000">
                <a:alpha val="15000"/>
              </a:srgbClr>
            </a:outerShdw>
          </a:effectLst>
        </p:spPr>
      </p:pic>
      <p:sp>
        <p:nvSpPr>
          <p:cNvPr id="37" name="Text Placeholder 3">
            <a:extLst>
              <a:ext uri="{FF2B5EF4-FFF2-40B4-BE49-F238E27FC236}">
                <a16:creationId xmlns:a16="http://schemas.microsoft.com/office/drawing/2014/main" id="{3425F9D5-C4C4-F442-EBFD-D42AD2C92B67}"/>
              </a:ext>
            </a:extLst>
          </p:cNvPr>
          <p:cNvSpPr txBox="1">
            <a:spLocks/>
          </p:cNvSpPr>
          <p:nvPr/>
        </p:nvSpPr>
        <p:spPr bwMode="auto">
          <a:xfrm>
            <a:off x="1245515" y="5250269"/>
            <a:ext cx="4880965"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5. </a:t>
            </a:r>
            <a:r>
              <a:rPr lang="en-US" sz="1600" b="1">
                <a:latin typeface="Arial" panose="020B0604020202020204" pitchFamily="34" charset="0"/>
                <a:cs typeface="Arial" panose="020B0604020202020204" pitchFamily="34" charset="0"/>
              </a:rPr>
              <a:t>Provide summary and prompt commitment</a:t>
            </a:r>
          </a:p>
        </p:txBody>
      </p:sp>
      <p:sp>
        <p:nvSpPr>
          <p:cNvPr id="6" name="TextBox 5">
            <a:extLst>
              <a:ext uri="{FF2B5EF4-FFF2-40B4-BE49-F238E27FC236}">
                <a16:creationId xmlns:a16="http://schemas.microsoft.com/office/drawing/2014/main" id="{C2F21323-5C5F-7FC5-E4CC-00CBF9C80780}"/>
              </a:ext>
            </a:extLst>
          </p:cNvPr>
          <p:cNvSpPr txBox="1"/>
          <p:nvPr/>
        </p:nvSpPr>
        <p:spPr bwMode="auto">
          <a:xfrm>
            <a:off x="6612412" y="453966"/>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dirty="0">
                <a:ln>
                  <a:noFill/>
                </a:ln>
                <a:solidFill>
                  <a:schemeClr val="bg2"/>
                </a:solidFill>
                <a:effectLst/>
                <a:uLnTx/>
                <a:uFillTx/>
                <a:latin typeface="+mn-lt"/>
              </a:rPr>
              <a:t>Module 15</a:t>
            </a:r>
            <a:endPar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rPr>
              <a:t>Handout </a:t>
            </a:r>
            <a:r>
              <a:rPr lang="en-US" sz="2000" dirty="0">
                <a:solidFill>
                  <a:schemeClr val="bg2"/>
                </a:solidFill>
                <a:latin typeface="+mn-lt"/>
              </a:rPr>
              <a:t>1</a:t>
            </a:r>
            <a:endParaRPr lang="en-US" dirty="0"/>
          </a:p>
        </p:txBody>
      </p:sp>
    </p:spTree>
    <p:extLst>
      <p:ext uri="{BB962C8B-B14F-4D97-AF65-F5344CB8AC3E}">
        <p14:creationId xmlns:p14="http://schemas.microsoft.com/office/powerpoint/2010/main" val="2670999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D5B455-989D-AFB1-9056-32E71AFEFB34}"/>
              </a:ext>
            </a:extLst>
          </p:cNvPr>
          <p:cNvPicPr>
            <a:picLocks noChangeAspect="1"/>
          </p:cNvPicPr>
          <p:nvPr/>
        </p:nvPicPr>
        <p:blipFill>
          <a:blip r:embed="rId3">
            <a:alphaModFix amt="50000"/>
          </a:blip>
          <a:srcRect/>
          <a:stretch/>
        </p:blipFill>
        <p:spPr>
          <a:xfrm>
            <a:off x="0" y="0"/>
            <a:ext cx="9144000" cy="6858000"/>
          </a:xfrm>
          <a:prstGeom prst="rect">
            <a:avLst/>
          </a:prstGeom>
        </p:spPr>
      </p:pic>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sz="2100">
                <a:solidFill>
                  <a:srgbClr val="0072CF"/>
                </a:solidFill>
              </a:rPr>
              <a:t>TDA Tips </a:t>
            </a:r>
          </a:p>
        </p:txBody>
      </p:sp>
      <p:sp>
        <p:nvSpPr>
          <p:cNvPr id="4" name="TextBox 3">
            <a:extLst>
              <a:ext uri="{FF2B5EF4-FFF2-40B4-BE49-F238E27FC236}">
                <a16:creationId xmlns:a16="http://schemas.microsoft.com/office/drawing/2014/main" id="{0E171372-57F2-4E7C-5447-BE74B13B004B}"/>
              </a:ext>
            </a:extLst>
          </p:cNvPr>
          <p:cNvSpPr txBox="1"/>
          <p:nvPr/>
        </p:nvSpPr>
        <p:spPr bwMode="auto">
          <a:xfrm>
            <a:off x="571500" y="1419703"/>
            <a:ext cx="7962900" cy="6186309"/>
          </a:xfrm>
          <a:prstGeom prst="rect">
            <a:avLst/>
          </a:prstGeom>
          <a:noFill/>
          <a:ln w="9525">
            <a:noFill/>
            <a:miter lim="800000"/>
            <a:headEnd/>
            <a:tailEnd/>
          </a:ln>
        </p:spPr>
        <p:txBody>
          <a:bodyPr wrap="square">
            <a:spAutoFit/>
          </a:bodyPr>
          <a:lstStyle/>
          <a:p>
            <a:pPr marL="285750" indent="-285750">
              <a:spcBef>
                <a:spcPts val="1200"/>
              </a:spcBef>
              <a:spcAft>
                <a:spcPts val="1200"/>
              </a:spcAft>
              <a:buClr>
                <a:schemeClr val="accent3"/>
              </a:buClr>
              <a:buSzPct val="120000"/>
              <a:buFont typeface="Arial" panose="020B0604020202020204" pitchFamily="34" charset="0"/>
              <a:buChar char="■"/>
            </a:pPr>
            <a:r>
              <a:rPr lang="en-CA">
                <a:effectLst/>
                <a:latin typeface="Helvetica" pitchFamily="2" charset="0"/>
              </a:rPr>
              <a:t>Conduct a </a:t>
            </a:r>
            <a:r>
              <a:rPr lang="en-CA" b="1">
                <a:solidFill>
                  <a:srgbClr val="0072CF"/>
                </a:solidFill>
                <a:effectLst/>
                <a:latin typeface="Helvetica" pitchFamily="2" charset="0"/>
              </a:rPr>
              <a:t>visual assessment </a:t>
            </a:r>
            <a:r>
              <a:rPr lang="en-CA">
                <a:effectLst/>
                <a:latin typeface="Helvetica" pitchFamily="2" charset="0"/>
              </a:rPr>
              <a:t>of the patient’s current physical and</a:t>
            </a:r>
            <a:r>
              <a:rPr lang="en-CA">
                <a:latin typeface="Helvetica" pitchFamily="2" charset="0"/>
              </a:rPr>
              <a:t> </a:t>
            </a:r>
            <a:r>
              <a:rPr lang="en-CA">
                <a:effectLst/>
                <a:latin typeface="Helvetica" pitchFamily="2" charset="0"/>
              </a:rPr>
              <a:t>mental state </a:t>
            </a:r>
          </a:p>
          <a:p>
            <a:pPr marL="285750" indent="-285750">
              <a:spcBef>
                <a:spcPts val="1200"/>
              </a:spcBef>
              <a:spcAft>
                <a:spcPts val="1200"/>
              </a:spcAft>
              <a:buClr>
                <a:schemeClr val="accent3"/>
              </a:buClr>
              <a:buSzPct val="120000"/>
              <a:buFont typeface="Arial" panose="020B0604020202020204" pitchFamily="34" charset="0"/>
              <a:buChar char="■"/>
            </a:pPr>
            <a:r>
              <a:rPr lang="en-CA" b="1">
                <a:solidFill>
                  <a:srgbClr val="0072CF"/>
                </a:solidFill>
                <a:effectLst/>
                <a:latin typeface="Helvetica" pitchFamily="2" charset="0"/>
              </a:rPr>
              <a:t>Re-assess the patient’s ability to interact with you </a:t>
            </a:r>
            <a:r>
              <a:rPr lang="en-CA">
                <a:effectLst/>
                <a:latin typeface="Helvetica" pitchFamily="2" charset="0"/>
              </a:rPr>
              <a:t>(e.g. pain, ability to concentrate). </a:t>
            </a:r>
            <a:endParaRPr lang="en-CA">
              <a:solidFill>
                <a:srgbClr val="80FF1A"/>
              </a:solidFill>
              <a:latin typeface="Helvetica" pitchFamily="2" charset="0"/>
            </a:endParaRPr>
          </a:p>
          <a:p>
            <a:pPr marL="285750" indent="-285750">
              <a:spcBef>
                <a:spcPts val="1200"/>
              </a:spcBef>
              <a:spcAft>
                <a:spcPts val="1200"/>
              </a:spcAft>
              <a:buClr>
                <a:schemeClr val="accent3"/>
              </a:buClr>
              <a:buSzPct val="120000"/>
              <a:buFont typeface="Arial" panose="020B0604020202020204" pitchFamily="34" charset="0"/>
              <a:buChar char="■"/>
            </a:pPr>
            <a:r>
              <a:rPr lang="en-CA">
                <a:effectLst/>
                <a:latin typeface="Helvetica" pitchFamily="2" charset="0"/>
              </a:rPr>
              <a:t>Encourage the patient to </a:t>
            </a:r>
            <a:r>
              <a:rPr lang="en-CA" b="1">
                <a:solidFill>
                  <a:srgbClr val="0072CF"/>
                </a:solidFill>
                <a:effectLst/>
                <a:latin typeface="Helvetica" pitchFamily="2" charset="0"/>
              </a:rPr>
              <a:t>talk openly </a:t>
            </a:r>
            <a:r>
              <a:rPr lang="en-CA">
                <a:effectLst/>
                <a:latin typeface="Helvetica" pitchFamily="2" charset="0"/>
              </a:rPr>
              <a:t>about how they’ve been </a:t>
            </a:r>
            <a:r>
              <a:rPr lang="en-CA" b="1">
                <a:solidFill>
                  <a:srgbClr val="0072CF"/>
                </a:solidFill>
                <a:effectLst/>
                <a:latin typeface="Helvetica" pitchFamily="2" charset="0"/>
              </a:rPr>
              <a:t>getting on</a:t>
            </a:r>
            <a:r>
              <a:rPr lang="en-CA" b="1">
                <a:solidFill>
                  <a:srgbClr val="0072CF"/>
                </a:solidFill>
                <a:latin typeface="Helvetica" pitchFamily="2" charset="0"/>
              </a:rPr>
              <a:t> </a:t>
            </a:r>
            <a:r>
              <a:rPr lang="en-CA">
                <a:effectLst/>
                <a:latin typeface="Helvetica" pitchFamily="2" charset="0"/>
              </a:rPr>
              <a:t>and</a:t>
            </a:r>
            <a:r>
              <a:rPr lang="en-CA" b="1">
                <a:solidFill>
                  <a:schemeClr val="accent5">
                    <a:lumMod val="75000"/>
                  </a:schemeClr>
                </a:solidFill>
                <a:effectLst/>
                <a:latin typeface="Helvetica" pitchFamily="2" charset="0"/>
              </a:rPr>
              <a:t> </a:t>
            </a:r>
            <a:r>
              <a:rPr lang="en-CA" b="1">
                <a:solidFill>
                  <a:srgbClr val="0072CF"/>
                </a:solidFill>
                <a:effectLst/>
                <a:latin typeface="Helvetica" pitchFamily="2" charset="0"/>
              </a:rPr>
              <a:t>listen</a:t>
            </a:r>
            <a:r>
              <a:rPr lang="en-CA" b="1">
                <a:solidFill>
                  <a:schemeClr val="accent5">
                    <a:lumMod val="75000"/>
                  </a:schemeClr>
                </a:solidFill>
                <a:effectLst/>
                <a:latin typeface="Helvetica" pitchFamily="2" charset="0"/>
              </a:rPr>
              <a:t> </a:t>
            </a:r>
            <a:r>
              <a:rPr lang="en-CA">
                <a:effectLst/>
                <a:latin typeface="Helvetica" pitchFamily="2" charset="0"/>
              </a:rPr>
              <a:t>out for any concerns/issues with the</a:t>
            </a:r>
            <a:r>
              <a:rPr lang="en-CA">
                <a:latin typeface="Helvetica" pitchFamily="2" charset="0"/>
              </a:rPr>
              <a:t> </a:t>
            </a:r>
            <a:r>
              <a:rPr lang="en-CA">
                <a:effectLst/>
                <a:latin typeface="Helvetica" pitchFamily="2" charset="0"/>
              </a:rPr>
              <a:t>medications or in relation to</a:t>
            </a:r>
            <a:r>
              <a:rPr lang="en-CA">
                <a:latin typeface="Helvetica" pitchFamily="2" charset="0"/>
              </a:rPr>
              <a:t> </a:t>
            </a:r>
            <a:r>
              <a:rPr lang="en-CA">
                <a:effectLst/>
                <a:latin typeface="Helvetica" pitchFamily="2" charset="0"/>
              </a:rPr>
              <a:t>remaining smokefree</a:t>
            </a:r>
            <a:endParaRPr lang="en-CA">
              <a:solidFill>
                <a:srgbClr val="80FF1A"/>
              </a:solidFill>
              <a:effectLst/>
              <a:latin typeface="Helvetica" pitchFamily="2" charset="0"/>
            </a:endParaRPr>
          </a:p>
          <a:p>
            <a:pPr marL="285750" indent="-285750">
              <a:spcBef>
                <a:spcPts val="1200"/>
              </a:spcBef>
              <a:spcAft>
                <a:spcPts val="1200"/>
              </a:spcAft>
              <a:buClr>
                <a:schemeClr val="accent3"/>
              </a:buClr>
              <a:buSzPct val="120000"/>
              <a:buFont typeface="Arial" panose="020B0604020202020204" pitchFamily="34" charset="0"/>
              <a:buChar char="■"/>
            </a:pPr>
            <a:r>
              <a:rPr lang="en-CA" b="1">
                <a:solidFill>
                  <a:srgbClr val="0072CF"/>
                </a:solidFill>
                <a:effectLst/>
                <a:latin typeface="Helvetica" pitchFamily="2" charset="0"/>
              </a:rPr>
              <a:t>Congratulate</a:t>
            </a:r>
            <a:r>
              <a:rPr lang="en-CA" b="1">
                <a:solidFill>
                  <a:schemeClr val="accent5">
                    <a:lumMod val="75000"/>
                  </a:schemeClr>
                </a:solidFill>
                <a:effectLst/>
                <a:latin typeface="Helvetica" pitchFamily="2" charset="0"/>
              </a:rPr>
              <a:t> </a:t>
            </a:r>
            <a:r>
              <a:rPr lang="en-CA">
                <a:effectLst/>
                <a:latin typeface="Helvetica" pitchFamily="2" charset="0"/>
              </a:rPr>
              <a:t>on any successes achieved, commitment and </a:t>
            </a:r>
            <a:r>
              <a:rPr lang="en-CA" b="1">
                <a:solidFill>
                  <a:srgbClr val="0072CF"/>
                </a:solidFill>
                <a:effectLst/>
                <a:latin typeface="Helvetica" pitchFamily="2" charset="0"/>
              </a:rPr>
              <a:t>assess their willingness </a:t>
            </a:r>
            <a:r>
              <a:rPr lang="en-CA">
                <a:effectLst/>
                <a:latin typeface="Helvetica" pitchFamily="2" charset="0"/>
              </a:rPr>
              <a:t>to extend this to </a:t>
            </a:r>
            <a:r>
              <a:rPr lang="en-CA" b="1">
                <a:solidFill>
                  <a:srgbClr val="0072CF"/>
                </a:solidFill>
                <a:effectLst/>
                <a:latin typeface="Helvetica" pitchFamily="2" charset="0"/>
              </a:rPr>
              <a:t>a longer-term</a:t>
            </a:r>
            <a:r>
              <a:rPr lang="en-CA" b="1">
                <a:solidFill>
                  <a:srgbClr val="0072CF"/>
                </a:solidFill>
                <a:latin typeface="Helvetica" pitchFamily="2" charset="0"/>
              </a:rPr>
              <a:t> </a:t>
            </a:r>
            <a:r>
              <a:rPr lang="en-CA" b="1">
                <a:solidFill>
                  <a:srgbClr val="0072CF"/>
                </a:solidFill>
                <a:effectLst/>
                <a:latin typeface="Helvetica" pitchFamily="2" charset="0"/>
              </a:rPr>
              <a:t>goal of abstinence</a:t>
            </a:r>
            <a:endParaRPr lang="en-CA">
              <a:solidFill>
                <a:srgbClr val="80FF1A"/>
              </a:solidFill>
              <a:effectLst/>
              <a:latin typeface="Helvetica" pitchFamily="2" charset="0"/>
            </a:endParaRPr>
          </a:p>
          <a:p>
            <a:pPr marL="284400" indent="-285750">
              <a:spcBef>
                <a:spcPts val="1200"/>
              </a:spcBef>
              <a:spcAft>
                <a:spcPts val="1200"/>
              </a:spcAft>
              <a:buClr>
                <a:schemeClr val="accent3"/>
              </a:buClr>
              <a:buSzPct val="120000"/>
              <a:buFont typeface="Arial" panose="020B0604020202020204" pitchFamily="34" charset="0"/>
              <a:buChar char="■"/>
            </a:pPr>
            <a:r>
              <a:rPr lang="en-CA" b="1">
                <a:solidFill>
                  <a:srgbClr val="0072CF"/>
                </a:solidFill>
                <a:effectLst/>
                <a:latin typeface="Helvetica" pitchFamily="2" charset="0"/>
              </a:rPr>
              <a:t>Reassure the patient </a:t>
            </a:r>
            <a:r>
              <a:rPr lang="en-CA">
                <a:effectLst/>
                <a:latin typeface="Helvetica" pitchFamily="2" charset="0"/>
              </a:rPr>
              <a:t>that treatment and support will be provided during their stay and</a:t>
            </a:r>
            <a:r>
              <a:rPr lang="en-CA">
                <a:latin typeface="Helvetica" pitchFamily="2" charset="0"/>
              </a:rPr>
              <a:t> </a:t>
            </a:r>
            <a:r>
              <a:rPr lang="en-CA">
                <a:effectLst/>
                <a:latin typeface="Helvetica" pitchFamily="2" charset="0"/>
              </a:rPr>
              <a:t>can be arranged to continue beyond discharge</a:t>
            </a:r>
          </a:p>
          <a:p>
            <a:pPr marL="317500" indent="-317500"/>
            <a:endParaRPr lang="en-CA">
              <a:effectLst/>
              <a:latin typeface="Helvetica" pitchFamily="2" charset="0"/>
            </a:endParaRPr>
          </a:p>
          <a:p>
            <a:pPr marL="317500" indent="-317500"/>
            <a:endParaRPr lang="en-CA">
              <a:effectLst/>
              <a:latin typeface="Helvetica" pitchFamily="2" charset="0"/>
            </a:endParaRPr>
          </a:p>
          <a:p>
            <a:pPr marL="317500" indent="-317500"/>
            <a:endParaRPr lang="en-CA">
              <a:latin typeface="Helvetica" pitchFamily="2" charset="0"/>
            </a:endParaRPr>
          </a:p>
          <a:p>
            <a:pPr marL="317500" indent="-317500"/>
            <a:endParaRPr lang="en-CA">
              <a:effectLst/>
              <a:latin typeface="Helvetica" pitchFamily="2" charset="0"/>
            </a:endParaRPr>
          </a:p>
          <a:p>
            <a:pPr marL="317500" indent="-317500"/>
            <a:endParaRPr lang="en-CA">
              <a:solidFill>
                <a:srgbClr val="80FF1A"/>
              </a:solidFill>
              <a:effectLst/>
              <a:latin typeface="Helvetica" pitchFamily="2" charset="0"/>
            </a:endParaRPr>
          </a:p>
          <a:p>
            <a:pPr marL="317500" indent="-317500"/>
            <a:endParaRPr lang="en-CA">
              <a:effectLst/>
              <a:latin typeface="Helvetica" pitchFamily="2" charset="0"/>
            </a:endParaRPr>
          </a:p>
        </p:txBody>
      </p:sp>
    </p:spTree>
    <p:extLst>
      <p:ext uri="{BB962C8B-B14F-4D97-AF65-F5344CB8AC3E}">
        <p14:creationId xmlns:p14="http://schemas.microsoft.com/office/powerpoint/2010/main" val="2642349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2FDA7-9F90-7E4D-AEDA-1E118F55B5A2}"/>
              </a:ext>
            </a:extLst>
          </p:cNvPr>
          <p:cNvSpPr>
            <a:spLocks noGrp="1"/>
          </p:cNvSpPr>
          <p:nvPr>
            <p:ph type="title"/>
          </p:nvPr>
        </p:nvSpPr>
        <p:spPr/>
        <p:txBody>
          <a:bodyPr/>
          <a:lstStyle/>
          <a:p>
            <a:r>
              <a:rPr lang="en-US"/>
              <a:t>Follow-up scenarios </a:t>
            </a:r>
          </a:p>
        </p:txBody>
      </p:sp>
      <p:grpSp>
        <p:nvGrpSpPr>
          <p:cNvPr id="31" name="Group 30">
            <a:extLst>
              <a:ext uri="{FF2B5EF4-FFF2-40B4-BE49-F238E27FC236}">
                <a16:creationId xmlns:a16="http://schemas.microsoft.com/office/drawing/2014/main" id="{27C76CD9-00A6-4A4C-8F81-FBF3672E2CC2}"/>
              </a:ext>
            </a:extLst>
          </p:cNvPr>
          <p:cNvGrpSpPr/>
          <p:nvPr/>
        </p:nvGrpSpPr>
        <p:grpSpPr>
          <a:xfrm>
            <a:off x="4835996" y="4168830"/>
            <a:ext cx="1628382" cy="495589"/>
            <a:chOff x="3629235" y="5181459"/>
            <a:chExt cx="1628382" cy="495589"/>
          </a:xfrm>
        </p:grpSpPr>
        <p:sp>
          <p:nvSpPr>
            <p:cNvPr id="32" name="TextBox 31">
              <a:extLst>
                <a:ext uri="{FF2B5EF4-FFF2-40B4-BE49-F238E27FC236}">
                  <a16:creationId xmlns:a16="http://schemas.microsoft.com/office/drawing/2014/main" id="{CD2082C1-391A-C54B-B0DA-9B573B2531AF}"/>
                </a:ext>
              </a:extLst>
            </p:cNvPr>
            <p:cNvSpPr txBox="1"/>
            <p:nvPr/>
          </p:nvSpPr>
          <p:spPr bwMode="auto">
            <a:xfrm>
              <a:off x="3629235" y="5210997"/>
              <a:ext cx="1628382" cy="4341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b="1">
                  <a:latin typeface="Century Gothic" panose="020B0502020202020204" pitchFamily="34" charset="0"/>
                </a:rPr>
                <a:t>John, </a:t>
              </a:r>
              <a:r>
                <a:rPr lang="en-US" sz="1500">
                  <a:latin typeface="Century Gothic" panose="020B0502020202020204" pitchFamily="34" charset="0"/>
                </a:rPr>
                <a:t>67</a:t>
              </a:r>
              <a:endParaRPr kumimoji="0" lang="en-US" sz="1500" u="none" strike="noStrike" kern="1200" cap="none" spc="0" normalizeH="0" baseline="0" noProof="0">
                <a:ln>
                  <a:noFill/>
                </a:ln>
                <a:effectLst/>
                <a:uLnTx/>
                <a:uFillTx/>
                <a:latin typeface="Century Gothic" panose="020B0502020202020204" pitchFamily="34" charset="0"/>
              </a:endParaRPr>
            </a:p>
          </p:txBody>
        </p:sp>
        <p:cxnSp>
          <p:nvCxnSpPr>
            <p:cNvPr id="34" name="Straight Connector 33">
              <a:extLst>
                <a:ext uri="{FF2B5EF4-FFF2-40B4-BE49-F238E27FC236}">
                  <a16:creationId xmlns:a16="http://schemas.microsoft.com/office/drawing/2014/main" id="{3A6A1296-7608-F946-B1D2-23FFC4033A16}"/>
                </a:ext>
              </a:extLst>
            </p:cNvPr>
            <p:cNvCxnSpPr>
              <a:cxnSpLocks/>
            </p:cNvCxnSpPr>
            <p:nvPr/>
          </p:nvCxnSpPr>
          <p:spPr>
            <a:xfrm>
              <a:off x="3840844" y="5181459"/>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CBD375E0-734C-9645-9060-6943802319F5}"/>
                </a:ext>
              </a:extLst>
            </p:cNvPr>
            <p:cNvCxnSpPr>
              <a:cxnSpLocks/>
            </p:cNvCxnSpPr>
            <p:nvPr/>
          </p:nvCxnSpPr>
          <p:spPr>
            <a:xfrm>
              <a:off x="3840844" y="5677048"/>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36" name="Group 35">
            <a:extLst>
              <a:ext uri="{FF2B5EF4-FFF2-40B4-BE49-F238E27FC236}">
                <a16:creationId xmlns:a16="http://schemas.microsoft.com/office/drawing/2014/main" id="{D1D9907C-9E93-0745-A84F-ABA4FAEC6A76}"/>
              </a:ext>
            </a:extLst>
          </p:cNvPr>
          <p:cNvGrpSpPr/>
          <p:nvPr/>
        </p:nvGrpSpPr>
        <p:grpSpPr>
          <a:xfrm>
            <a:off x="486779" y="4168830"/>
            <a:ext cx="1628382" cy="495589"/>
            <a:chOff x="1251795" y="5181458"/>
            <a:chExt cx="1628382" cy="495589"/>
          </a:xfrm>
        </p:grpSpPr>
        <p:sp>
          <p:nvSpPr>
            <p:cNvPr id="37" name="TextBox 36">
              <a:extLst>
                <a:ext uri="{FF2B5EF4-FFF2-40B4-BE49-F238E27FC236}">
                  <a16:creationId xmlns:a16="http://schemas.microsoft.com/office/drawing/2014/main" id="{F4AB4D6D-62DD-8547-B0F4-BDB24BDE1421}"/>
                </a:ext>
              </a:extLst>
            </p:cNvPr>
            <p:cNvSpPr txBox="1"/>
            <p:nvPr/>
          </p:nvSpPr>
          <p:spPr bwMode="auto">
            <a:xfrm>
              <a:off x="1251795" y="5210996"/>
              <a:ext cx="1628382" cy="4341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b="1">
                  <a:latin typeface="Century Gothic" panose="020B0502020202020204" pitchFamily="34" charset="0"/>
                </a:rPr>
                <a:t>Milena, </a:t>
              </a:r>
              <a:r>
                <a:rPr lang="en-US" sz="1500">
                  <a:latin typeface="Century Gothic" panose="020B0502020202020204" pitchFamily="34" charset="0"/>
                </a:rPr>
                <a:t>38</a:t>
              </a:r>
              <a:endParaRPr kumimoji="0" lang="en-US" sz="1500" u="none" strike="noStrike" kern="1200" cap="none" spc="0" normalizeH="0" baseline="0" noProof="0">
                <a:ln>
                  <a:noFill/>
                </a:ln>
                <a:effectLst/>
                <a:uLnTx/>
                <a:uFillTx/>
                <a:latin typeface="Century Gothic" panose="020B0502020202020204" pitchFamily="34" charset="0"/>
              </a:endParaRPr>
            </a:p>
          </p:txBody>
        </p:sp>
        <p:cxnSp>
          <p:nvCxnSpPr>
            <p:cNvPr id="39" name="Straight Connector 38">
              <a:extLst>
                <a:ext uri="{FF2B5EF4-FFF2-40B4-BE49-F238E27FC236}">
                  <a16:creationId xmlns:a16="http://schemas.microsoft.com/office/drawing/2014/main" id="{EC83AB11-0D81-9F44-8A97-E49854B6A20B}"/>
                </a:ext>
              </a:extLst>
            </p:cNvPr>
            <p:cNvCxnSpPr>
              <a:cxnSpLocks/>
            </p:cNvCxnSpPr>
            <p:nvPr/>
          </p:nvCxnSpPr>
          <p:spPr>
            <a:xfrm>
              <a:off x="1463404" y="5181458"/>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49F4EA9B-4863-7C44-8396-9011F7500DB7}"/>
                </a:ext>
              </a:extLst>
            </p:cNvPr>
            <p:cNvCxnSpPr>
              <a:cxnSpLocks/>
            </p:cNvCxnSpPr>
            <p:nvPr/>
          </p:nvCxnSpPr>
          <p:spPr>
            <a:xfrm>
              <a:off x="1463404" y="5677047"/>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4" name="Picture 3" descr="A person lying in bed with a tube on his nose&#10;&#10;Description automatically generated">
            <a:extLst>
              <a:ext uri="{FF2B5EF4-FFF2-40B4-BE49-F238E27FC236}">
                <a16:creationId xmlns:a16="http://schemas.microsoft.com/office/drawing/2014/main" id="{0B0C0328-43A0-F755-79CB-2A4ACEF4BA43}"/>
              </a:ext>
            </a:extLst>
          </p:cNvPr>
          <p:cNvPicPr>
            <a:picLocks noChangeAspect="1"/>
          </p:cNvPicPr>
          <p:nvPr/>
        </p:nvPicPr>
        <p:blipFill>
          <a:blip r:embed="rId3"/>
          <a:stretch>
            <a:fillRect/>
          </a:stretch>
        </p:blipFill>
        <p:spPr>
          <a:xfrm>
            <a:off x="2603163" y="2473125"/>
            <a:ext cx="1719197" cy="1489164"/>
          </a:xfrm>
          <a:prstGeom prst="rect">
            <a:avLst/>
          </a:prstGeom>
        </p:spPr>
      </p:pic>
      <p:pic>
        <p:nvPicPr>
          <p:cNvPr id="5" name="Picture 4" descr="A person in a blue shirt&#10;&#10;Description automatically generated">
            <a:extLst>
              <a:ext uri="{FF2B5EF4-FFF2-40B4-BE49-F238E27FC236}">
                <a16:creationId xmlns:a16="http://schemas.microsoft.com/office/drawing/2014/main" id="{C6BCB347-E861-1BCF-7E45-BFAC8CA9A797}"/>
              </a:ext>
            </a:extLst>
          </p:cNvPr>
          <p:cNvPicPr>
            <a:picLocks noChangeAspect="1"/>
          </p:cNvPicPr>
          <p:nvPr/>
        </p:nvPicPr>
        <p:blipFill>
          <a:blip r:embed="rId4"/>
          <a:stretch>
            <a:fillRect/>
          </a:stretch>
        </p:blipFill>
        <p:spPr>
          <a:xfrm>
            <a:off x="558548" y="2482199"/>
            <a:ext cx="1716634" cy="1535202"/>
          </a:xfrm>
          <a:prstGeom prst="rect">
            <a:avLst/>
          </a:prstGeom>
        </p:spPr>
      </p:pic>
      <p:grpSp>
        <p:nvGrpSpPr>
          <p:cNvPr id="6" name="Group 5">
            <a:extLst>
              <a:ext uri="{FF2B5EF4-FFF2-40B4-BE49-F238E27FC236}">
                <a16:creationId xmlns:a16="http://schemas.microsoft.com/office/drawing/2014/main" id="{3EF84A57-3CA9-DF3B-F4D0-157D39B380A3}"/>
              </a:ext>
            </a:extLst>
          </p:cNvPr>
          <p:cNvGrpSpPr/>
          <p:nvPr/>
        </p:nvGrpSpPr>
        <p:grpSpPr>
          <a:xfrm>
            <a:off x="2603163" y="4168830"/>
            <a:ext cx="1628382" cy="495589"/>
            <a:chOff x="3629235" y="5181459"/>
            <a:chExt cx="1628382" cy="495589"/>
          </a:xfrm>
        </p:grpSpPr>
        <p:sp>
          <p:nvSpPr>
            <p:cNvPr id="7" name="TextBox 6">
              <a:extLst>
                <a:ext uri="{FF2B5EF4-FFF2-40B4-BE49-F238E27FC236}">
                  <a16:creationId xmlns:a16="http://schemas.microsoft.com/office/drawing/2014/main" id="{4FCDF3E3-884C-DB42-E594-382CCCEDDB6B}"/>
                </a:ext>
              </a:extLst>
            </p:cNvPr>
            <p:cNvSpPr txBox="1"/>
            <p:nvPr/>
          </p:nvSpPr>
          <p:spPr bwMode="auto">
            <a:xfrm>
              <a:off x="3629235" y="5210997"/>
              <a:ext cx="1628382" cy="4341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b="1">
                  <a:latin typeface="Century Gothic" panose="020B0502020202020204" pitchFamily="34" charset="0"/>
                </a:rPr>
                <a:t>Gregory, </a:t>
              </a:r>
              <a:r>
                <a:rPr lang="en-US" sz="1500">
                  <a:latin typeface="Century Gothic" panose="020B0502020202020204" pitchFamily="34" charset="0"/>
                </a:rPr>
                <a:t>55</a:t>
              </a:r>
              <a:endParaRPr kumimoji="0" lang="en-US" sz="1500" u="none" strike="noStrike" kern="1200" cap="none" spc="0" normalizeH="0" baseline="0" noProof="0">
                <a:ln>
                  <a:noFill/>
                </a:ln>
                <a:effectLst/>
                <a:uLnTx/>
                <a:uFillTx/>
                <a:latin typeface="Century Gothic" panose="020B0502020202020204" pitchFamily="34" charset="0"/>
              </a:endParaRPr>
            </a:p>
          </p:txBody>
        </p:sp>
        <p:cxnSp>
          <p:nvCxnSpPr>
            <p:cNvPr id="8" name="Straight Connector 7">
              <a:extLst>
                <a:ext uri="{FF2B5EF4-FFF2-40B4-BE49-F238E27FC236}">
                  <a16:creationId xmlns:a16="http://schemas.microsoft.com/office/drawing/2014/main" id="{F8208E46-AF9C-AF81-B616-7F644E0E2B4E}"/>
                </a:ext>
              </a:extLst>
            </p:cNvPr>
            <p:cNvCxnSpPr>
              <a:cxnSpLocks/>
            </p:cNvCxnSpPr>
            <p:nvPr/>
          </p:nvCxnSpPr>
          <p:spPr>
            <a:xfrm>
              <a:off x="3840844" y="5181459"/>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0CE49D2D-9061-FAE4-3F23-7ACFBD0DA38D}"/>
                </a:ext>
              </a:extLst>
            </p:cNvPr>
            <p:cNvCxnSpPr>
              <a:cxnSpLocks/>
            </p:cNvCxnSpPr>
            <p:nvPr/>
          </p:nvCxnSpPr>
          <p:spPr>
            <a:xfrm>
              <a:off x="3840844" y="5677048"/>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A person sitting in a chair with a tube attached to his neck&#10;&#10;Description automatically generated">
            <a:extLst>
              <a:ext uri="{FF2B5EF4-FFF2-40B4-BE49-F238E27FC236}">
                <a16:creationId xmlns:a16="http://schemas.microsoft.com/office/drawing/2014/main" id="{1715C62F-FD1F-2489-6297-05463BEF6572}"/>
              </a:ext>
            </a:extLst>
          </p:cNvPr>
          <p:cNvPicPr>
            <a:picLocks noChangeAspect="1"/>
          </p:cNvPicPr>
          <p:nvPr/>
        </p:nvPicPr>
        <p:blipFill>
          <a:blip r:embed="rId5"/>
          <a:stretch>
            <a:fillRect/>
          </a:stretch>
        </p:blipFill>
        <p:spPr>
          <a:xfrm>
            <a:off x="4815674" y="2517894"/>
            <a:ext cx="1628382" cy="1547331"/>
          </a:xfrm>
          <a:prstGeom prst="rect">
            <a:avLst/>
          </a:prstGeom>
        </p:spPr>
      </p:pic>
      <p:grpSp>
        <p:nvGrpSpPr>
          <p:cNvPr id="12" name="Group 11">
            <a:extLst>
              <a:ext uri="{FF2B5EF4-FFF2-40B4-BE49-F238E27FC236}">
                <a16:creationId xmlns:a16="http://schemas.microsoft.com/office/drawing/2014/main" id="{2CEEAC1E-A5B2-D3AA-63B9-18A511ED2EA1}"/>
              </a:ext>
            </a:extLst>
          </p:cNvPr>
          <p:cNvGrpSpPr/>
          <p:nvPr/>
        </p:nvGrpSpPr>
        <p:grpSpPr>
          <a:xfrm>
            <a:off x="6859291" y="4171095"/>
            <a:ext cx="1628382" cy="495589"/>
            <a:chOff x="3629235" y="5181459"/>
            <a:chExt cx="1628382" cy="495589"/>
          </a:xfrm>
        </p:grpSpPr>
        <p:sp>
          <p:nvSpPr>
            <p:cNvPr id="13" name="TextBox 12">
              <a:extLst>
                <a:ext uri="{FF2B5EF4-FFF2-40B4-BE49-F238E27FC236}">
                  <a16:creationId xmlns:a16="http://schemas.microsoft.com/office/drawing/2014/main" id="{86BD51B1-6874-3C77-62A4-17344855AB0E}"/>
                </a:ext>
              </a:extLst>
            </p:cNvPr>
            <p:cNvSpPr txBox="1"/>
            <p:nvPr/>
          </p:nvSpPr>
          <p:spPr bwMode="auto">
            <a:xfrm>
              <a:off x="3629235" y="5210997"/>
              <a:ext cx="1628382" cy="4341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b="1">
                  <a:latin typeface="Century Gothic" panose="020B0502020202020204" pitchFamily="34" charset="0"/>
                </a:rPr>
                <a:t>Carole, </a:t>
              </a:r>
              <a:r>
                <a:rPr lang="en-US" sz="1500">
                  <a:latin typeface="Century Gothic" panose="020B0502020202020204" pitchFamily="34" charset="0"/>
                </a:rPr>
                <a:t>60</a:t>
              </a:r>
              <a:endParaRPr kumimoji="0" lang="en-US" sz="1500" u="none" strike="noStrike" kern="1200" cap="none" spc="0" normalizeH="0" baseline="0" noProof="0">
                <a:ln>
                  <a:noFill/>
                </a:ln>
                <a:effectLst/>
                <a:uLnTx/>
                <a:uFillTx/>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694E08D1-74ED-C825-D0CE-BB4D25828EF9}"/>
                </a:ext>
              </a:extLst>
            </p:cNvPr>
            <p:cNvCxnSpPr>
              <a:cxnSpLocks/>
            </p:cNvCxnSpPr>
            <p:nvPr/>
          </p:nvCxnSpPr>
          <p:spPr>
            <a:xfrm>
              <a:off x="3840844" y="5181459"/>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C6373AFF-44FE-E5EE-1CD5-00146B3AE0F5}"/>
                </a:ext>
              </a:extLst>
            </p:cNvPr>
            <p:cNvCxnSpPr>
              <a:cxnSpLocks/>
            </p:cNvCxnSpPr>
            <p:nvPr/>
          </p:nvCxnSpPr>
          <p:spPr>
            <a:xfrm>
              <a:off x="3840844" y="5677048"/>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3" name="Picture 2" descr="A person in a hospital bed holding a remote&#10;&#10;Description automatically generated">
            <a:extLst>
              <a:ext uri="{FF2B5EF4-FFF2-40B4-BE49-F238E27FC236}">
                <a16:creationId xmlns:a16="http://schemas.microsoft.com/office/drawing/2014/main" id="{E4177CEC-E55E-2F7C-5C8B-8B54E269E821}"/>
              </a:ext>
            </a:extLst>
          </p:cNvPr>
          <p:cNvPicPr>
            <a:picLocks noChangeAspect="1"/>
          </p:cNvPicPr>
          <p:nvPr/>
        </p:nvPicPr>
        <p:blipFill rotWithShape="1">
          <a:blip r:embed="rId6"/>
          <a:srcRect l="27424" t="20787" r="35864" b="34974"/>
          <a:stretch/>
        </p:blipFill>
        <p:spPr>
          <a:xfrm>
            <a:off x="6686321" y="2470069"/>
            <a:ext cx="1759408" cy="1547332"/>
          </a:xfrm>
          <a:prstGeom prst="rect">
            <a:avLst/>
          </a:prstGeom>
        </p:spPr>
      </p:pic>
      <p:sp>
        <p:nvSpPr>
          <p:cNvPr id="16" name="Footer Placeholder 3">
            <a:extLst>
              <a:ext uri="{FF2B5EF4-FFF2-40B4-BE49-F238E27FC236}">
                <a16:creationId xmlns:a16="http://schemas.microsoft.com/office/drawing/2014/main" id="{C8A69B33-049A-B3F1-C9B4-C66DACB396FA}"/>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087017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tretch>
            <a:fill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a:solidFill>
                  <a:schemeClr val="bg1"/>
                </a:solidFill>
              </a:rPr>
              <a:t>Milena </a:t>
            </a:r>
            <a:r>
              <a:rPr lang="en-US" sz="2600">
                <a:solidFill>
                  <a:schemeClr val="bg1"/>
                </a:solidFill>
              </a:rPr>
              <a:t>– age 38</a:t>
            </a:r>
          </a:p>
          <a:p>
            <a:pPr marL="0" indent="0">
              <a:buFont typeface="Lucida Grande" panose="020B0600040502020204" pitchFamily="34" charset="0"/>
              <a:buNone/>
            </a:pPr>
            <a:r>
              <a:rPr lang="en-US" sz="2400">
                <a:solidFill>
                  <a:schemeClr val="accent3"/>
                </a:solidFill>
              </a:rPr>
              <a:t>Smokes 15 cigarettes/day; 22 years</a:t>
            </a:r>
          </a:p>
        </p:txBody>
      </p:sp>
    </p:spTree>
    <p:extLst>
      <p:ext uri="{BB962C8B-B14F-4D97-AF65-F5344CB8AC3E}">
        <p14:creationId xmlns:p14="http://schemas.microsoft.com/office/powerpoint/2010/main" val="3702426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dirty="0"/>
              <a:t>Follow-up scenario 1 </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127752168"/>
              </p:ext>
            </p:extLst>
          </p:nvPr>
        </p:nvGraphicFramePr>
        <p:xfrm>
          <a:off x="600244" y="1572967"/>
          <a:ext cx="6206956" cy="4437429"/>
        </p:xfrm>
        <a:graphic>
          <a:graphicData uri="http://schemas.openxmlformats.org/drawingml/2006/table">
            <a:tbl>
              <a:tblPr firstRow="1" bandRow="1">
                <a:tableStyleId>{5C22544A-7EE6-4342-B048-85BDC9FD1C3A}</a:tableStyleId>
              </a:tblPr>
              <a:tblGrid>
                <a:gridCol w="1606858">
                  <a:extLst>
                    <a:ext uri="{9D8B030D-6E8A-4147-A177-3AD203B41FA5}">
                      <a16:colId xmlns:a16="http://schemas.microsoft.com/office/drawing/2014/main" val="3889081879"/>
                    </a:ext>
                  </a:extLst>
                </a:gridCol>
                <a:gridCol w="4600098">
                  <a:extLst>
                    <a:ext uri="{9D8B030D-6E8A-4147-A177-3AD203B41FA5}">
                      <a16:colId xmlns:a16="http://schemas.microsoft.com/office/drawing/2014/main" val="600406677"/>
                    </a:ext>
                  </a:extLst>
                </a:gridCol>
              </a:tblGrid>
              <a:tr h="701174">
                <a:tc>
                  <a:txBody>
                    <a:bodyPr/>
                    <a:lstStyle/>
                    <a:p>
                      <a:pPr algn="l">
                        <a:lnSpc>
                          <a:spcPts val="1800"/>
                        </a:lnSpc>
                        <a:spcBef>
                          <a:spcPts val="600"/>
                        </a:spcBef>
                        <a:spcAft>
                          <a:spcPts val="600"/>
                        </a:spcAft>
                      </a:pPr>
                      <a:r>
                        <a:rPr lang="en-US" sz="1400" b="1" i="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mn-lt"/>
                        </a:rPr>
                        <a:t>Planned surgery (gynaecology). You are seeing her two days post-op.</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468777">
                <a:tc>
                  <a:txBody>
                    <a:bodyPr/>
                    <a:lstStyle/>
                    <a:p>
                      <a:pPr algn="l">
                        <a:lnSpc>
                          <a:spcPts val="1800"/>
                        </a:lnSpc>
                        <a:spcBef>
                          <a:spcPts val="600"/>
                        </a:spcBef>
                        <a:spcAft>
                          <a:spcPts val="600"/>
                        </a:spcAft>
                      </a:pPr>
                      <a:r>
                        <a:rPr lang="en-US" sz="1400" b="1" i="0">
                          <a:solidFill>
                            <a:schemeClr val="bg1"/>
                          </a:solidFill>
                          <a:latin typeface="+mn-lt"/>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latin typeface="+mn-lt"/>
                        </a:rPr>
                        <a:t>Married, mother of two. </a:t>
                      </a:r>
                      <a:r>
                        <a:rPr lang="en-CA" sz="1400" kern="1200">
                          <a:solidFill>
                            <a:schemeClr val="dk1"/>
                          </a:solidFill>
                          <a:effectLst/>
                          <a:latin typeface="+mn-lt"/>
                          <a:ea typeface="+mn-ea"/>
                          <a:cs typeface="+mn-cs"/>
                        </a:rPr>
                        <a:t>Hospitalisation planned but difficult to be away from home and work. </a:t>
                      </a:r>
                      <a:endParaRPr lang="en-US" sz="1400" b="0" i="0">
                        <a:latin typeface="+mn-lt"/>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444005">
                <a:tc>
                  <a:txBody>
                    <a:bodyPr/>
                    <a:lstStyle/>
                    <a:p>
                      <a:pPr algn="l">
                        <a:lnSpc>
                          <a:spcPts val="1800"/>
                        </a:lnSpc>
                        <a:spcBef>
                          <a:spcPts val="600"/>
                        </a:spcBef>
                        <a:spcAft>
                          <a:spcPts val="600"/>
                        </a:spcAft>
                      </a:pPr>
                      <a:r>
                        <a:rPr lang="en-US" sz="1400" b="1" i="0">
                          <a:solidFill>
                            <a:schemeClr val="bg1"/>
                          </a:solidFill>
                          <a:latin typeface="+mn-lt"/>
                        </a:rPr>
                        <a:t>Tobacco use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latin typeface="+mn-lt"/>
                        </a:rPr>
                        <a:t>15 cigarettes/day for 22 years. Smokes after 30 minutes of waking.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1477255">
                <a:tc>
                  <a:txBody>
                    <a:bodyPr/>
                    <a:lstStyle/>
                    <a:p>
                      <a:pPr algn="l">
                        <a:lnSpc>
                          <a:spcPts val="1800"/>
                        </a:lnSpc>
                        <a:spcBef>
                          <a:spcPts val="600"/>
                        </a:spcBef>
                        <a:spcAft>
                          <a:spcPts val="600"/>
                        </a:spcAft>
                      </a:pPr>
                      <a:r>
                        <a:rPr lang="en-US" sz="1400" b="1" i="0">
                          <a:solidFill>
                            <a:schemeClr val="bg1"/>
                          </a:solidFill>
                          <a:latin typeface="+mn-lt"/>
                        </a:rPr>
                        <a:t>Treatment plan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ct val="100000"/>
                        </a:lnSpc>
                        <a:spcBef>
                          <a:spcPts val="400"/>
                        </a:spcBef>
                        <a:spcAft>
                          <a:spcPts val="400"/>
                        </a:spcAft>
                      </a:pPr>
                      <a:r>
                        <a:rPr lang="en-US" sz="1400" b="0" i="0">
                          <a:latin typeface="+mn-lt"/>
                        </a:rPr>
                        <a:t>Not interested in quitting at this time, but agreed to support while in hospital. </a:t>
                      </a:r>
                    </a:p>
                    <a:p>
                      <a:pPr>
                        <a:lnSpc>
                          <a:spcPct val="100000"/>
                        </a:lnSpc>
                        <a:spcBef>
                          <a:spcPts val="400"/>
                        </a:spcBef>
                        <a:spcAft>
                          <a:spcPts val="400"/>
                        </a:spcAft>
                      </a:pPr>
                      <a:r>
                        <a:rPr lang="en-US" sz="1400" b="0" i="0">
                          <a:latin typeface="+mn-lt"/>
                        </a:rPr>
                        <a:t>Cravings: moderate</a:t>
                      </a:r>
                    </a:p>
                    <a:p>
                      <a:pPr>
                        <a:lnSpc>
                          <a:spcPct val="100000"/>
                        </a:lnSpc>
                        <a:spcBef>
                          <a:spcPts val="400"/>
                        </a:spcBef>
                        <a:spcAft>
                          <a:spcPts val="400"/>
                        </a:spcAft>
                      </a:pPr>
                      <a:r>
                        <a:rPr lang="en-US" sz="1400" b="0" i="0">
                          <a:latin typeface="+mn-lt"/>
                        </a:rPr>
                        <a:t>Withdrawal symptoms: poor mood</a:t>
                      </a:r>
                    </a:p>
                    <a:p>
                      <a:pPr>
                        <a:lnSpc>
                          <a:spcPct val="100000"/>
                        </a:lnSpc>
                        <a:spcBef>
                          <a:spcPts val="400"/>
                        </a:spcBef>
                        <a:spcAft>
                          <a:spcPts val="400"/>
                        </a:spcAft>
                      </a:pPr>
                      <a:r>
                        <a:rPr lang="en-US" sz="1400" b="0" i="0">
                          <a:latin typeface="+mn-lt"/>
                        </a:rPr>
                        <a:t>NRT: patch and spray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42187183"/>
                  </a:ext>
                </a:extLst>
              </a:tr>
              <a:tr h="1264917">
                <a:tc>
                  <a:txBody>
                    <a:bodyPr/>
                    <a:lstStyle/>
                    <a:p>
                      <a:pPr algn="l">
                        <a:lnSpc>
                          <a:spcPts val="1800"/>
                        </a:lnSpc>
                        <a:spcBef>
                          <a:spcPts val="600"/>
                        </a:spcBef>
                        <a:spcAft>
                          <a:spcPts val="600"/>
                        </a:spcAft>
                      </a:pPr>
                      <a:r>
                        <a:rPr lang="en-US" sz="1300" b="1" i="0">
                          <a:solidFill>
                            <a:schemeClr val="bg1"/>
                          </a:solidFill>
                          <a:latin typeface="+mn-lt"/>
                        </a:rPr>
                        <a:t>Follow-up</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solidFill>
                  </a:tcPr>
                </a:tc>
                <a:tc>
                  <a:txBody>
                    <a:bodyPr/>
                    <a:lstStyle/>
                    <a:p>
                      <a:pPr marL="0" indent="0">
                        <a:lnSpc>
                          <a:spcPct val="100000"/>
                        </a:lnSpc>
                        <a:spcBef>
                          <a:spcPts val="400"/>
                        </a:spcBef>
                        <a:spcAft>
                          <a:spcPts val="400"/>
                        </a:spcAft>
                        <a:buFontTx/>
                        <a:buNone/>
                        <a:tabLst/>
                      </a:pPr>
                      <a:r>
                        <a:rPr lang="en-GB" sz="1400" b="0" i="0">
                          <a:effectLst/>
                          <a:latin typeface="+mn-lt"/>
                          <a:ea typeface="Calibri" panose="020F0502020204030204" pitchFamily="34" charset="0"/>
                          <a:cs typeface="Times New Roman" panose="02020603050405020304" pitchFamily="18" charset="0"/>
                        </a:rPr>
                        <a:t>Managing better with cravings but has throat burn and skin irritation. Has stopped patch as a result today. </a:t>
                      </a:r>
                    </a:p>
                    <a:p>
                      <a:pPr marL="0" indent="0">
                        <a:lnSpc>
                          <a:spcPct val="100000"/>
                        </a:lnSpc>
                        <a:spcBef>
                          <a:spcPts val="400"/>
                        </a:spcBef>
                        <a:spcAft>
                          <a:spcPts val="400"/>
                        </a:spcAft>
                        <a:buFontTx/>
                        <a:buNone/>
                        <a:tabLst/>
                      </a:pPr>
                      <a:r>
                        <a:rPr lang="en-GB" sz="1400" b="0" i="0">
                          <a:effectLst/>
                          <a:latin typeface="+mn-lt"/>
                          <a:ea typeface="Calibri" panose="020F0502020204030204" pitchFamily="34" charset="0"/>
                          <a:cs typeface="Times New Roman" panose="02020603050405020304" pitchFamily="18" charset="0"/>
                        </a:rPr>
                        <a:t>CO: 0ppm.</a:t>
                      </a:r>
                    </a:p>
                    <a:p>
                      <a:pPr marL="0" indent="0">
                        <a:lnSpc>
                          <a:spcPct val="100000"/>
                        </a:lnSpc>
                        <a:spcBef>
                          <a:spcPts val="400"/>
                        </a:spcBef>
                        <a:spcAft>
                          <a:spcPts val="400"/>
                        </a:spcAft>
                        <a:buFontTx/>
                        <a:buNone/>
                        <a:tabLst/>
                      </a:pPr>
                      <a:r>
                        <a:rPr lang="en-GB" sz="1400" b="0" i="0">
                          <a:effectLst/>
                          <a:latin typeface="+mn-lt"/>
                          <a:ea typeface="Calibri" panose="020F0502020204030204" pitchFamily="34" charset="0"/>
                          <a:cs typeface="Times New Roman" panose="02020603050405020304" pitchFamily="18" charset="0"/>
                        </a:rPr>
                        <a:t>Remains unable to commit to quitting but indicates she will really commit to doing so in near future.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lumMod val="40000"/>
                        <a:lumOff val="60000"/>
                        <a:alpha val="20000"/>
                      </a:schemeClr>
                    </a:solidFill>
                  </a:tcPr>
                </a:tc>
                <a:extLst>
                  <a:ext uri="{0D108BD9-81ED-4DB2-BD59-A6C34878D82A}">
                    <a16:rowId xmlns:a16="http://schemas.microsoft.com/office/drawing/2014/main" val="1165269166"/>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680339" y="4100089"/>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Milena, </a:t>
              </a:r>
              <a:r>
                <a:rPr lang="en-US" sz="1700">
                  <a:latin typeface="Century Gothic" panose="020B0502020202020204" pitchFamily="34" charset="0"/>
                </a:rPr>
                <a:t>38</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3" name="Picture 2" descr="A person in a blue shirt&#10;&#10;Description automatically generated">
            <a:extLst>
              <a:ext uri="{FF2B5EF4-FFF2-40B4-BE49-F238E27FC236}">
                <a16:creationId xmlns:a16="http://schemas.microsoft.com/office/drawing/2014/main" id="{EB55F418-EF33-C0C1-F4C5-557227869471}"/>
              </a:ext>
            </a:extLst>
          </p:cNvPr>
          <p:cNvPicPr>
            <a:picLocks noChangeAspect="1"/>
          </p:cNvPicPr>
          <p:nvPr/>
        </p:nvPicPr>
        <p:blipFill>
          <a:blip r:embed="rId3"/>
          <a:stretch>
            <a:fillRect/>
          </a:stretch>
        </p:blipFill>
        <p:spPr>
          <a:xfrm>
            <a:off x="7030510" y="2375071"/>
            <a:ext cx="1716634" cy="1535202"/>
          </a:xfrm>
          <a:prstGeom prst="rect">
            <a:avLst/>
          </a:prstGeom>
        </p:spPr>
      </p:pic>
      <p:sp>
        <p:nvSpPr>
          <p:cNvPr id="8" name="Footer Placeholder 3">
            <a:extLst>
              <a:ext uri="{FF2B5EF4-FFF2-40B4-BE49-F238E27FC236}">
                <a16:creationId xmlns:a16="http://schemas.microsoft.com/office/drawing/2014/main" id="{4FD6FC5E-8903-510D-A236-B8861A9D17AC}"/>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440135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rc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a:solidFill>
                  <a:schemeClr val="bg1"/>
                </a:solidFill>
              </a:rPr>
              <a:t>Gregory </a:t>
            </a:r>
            <a:r>
              <a:rPr lang="en-US" sz="2600">
                <a:solidFill>
                  <a:schemeClr val="bg1"/>
                </a:solidFill>
              </a:rPr>
              <a:t>– age 48</a:t>
            </a:r>
          </a:p>
          <a:p>
            <a:pPr marL="0" indent="0">
              <a:buNone/>
            </a:pPr>
            <a:r>
              <a:rPr lang="en-US" sz="2400">
                <a:solidFill>
                  <a:schemeClr val="accent3"/>
                </a:solidFill>
              </a:rPr>
              <a:t>Smokes 20 cigarettes/day; 33 years</a:t>
            </a:r>
          </a:p>
        </p:txBody>
      </p:sp>
    </p:spTree>
    <p:extLst>
      <p:ext uri="{BB962C8B-B14F-4D97-AF65-F5344CB8AC3E}">
        <p14:creationId xmlns:p14="http://schemas.microsoft.com/office/powerpoint/2010/main" val="3788850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0C9FB40-01AC-D24B-81F9-40FCAD715BD5}"/>
              </a:ext>
            </a:extLst>
          </p:cNvPr>
          <p:cNvGrpSpPr/>
          <p:nvPr/>
        </p:nvGrpSpPr>
        <p:grpSpPr>
          <a:xfrm>
            <a:off x="6723158" y="4293876"/>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Gregory, </a:t>
              </a:r>
              <a:r>
                <a:rPr lang="en-US" sz="1700">
                  <a:latin typeface="Century Gothic" panose="020B0502020202020204" pitchFamily="34" charset="0"/>
                </a:rPr>
                <a:t>48</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lying in bed with a tube on his nose&#10;&#10;Description automatically generated">
            <a:extLst>
              <a:ext uri="{FF2B5EF4-FFF2-40B4-BE49-F238E27FC236}">
                <a16:creationId xmlns:a16="http://schemas.microsoft.com/office/drawing/2014/main" id="{780CB970-A071-77D4-3875-49229586C2EB}"/>
              </a:ext>
            </a:extLst>
          </p:cNvPr>
          <p:cNvPicPr>
            <a:picLocks noChangeAspect="1"/>
          </p:cNvPicPr>
          <p:nvPr/>
        </p:nvPicPr>
        <p:blipFill>
          <a:blip r:embed="rId3"/>
          <a:stretch>
            <a:fillRect/>
          </a:stretch>
        </p:blipFill>
        <p:spPr>
          <a:xfrm>
            <a:off x="6905272" y="2511941"/>
            <a:ext cx="1925364" cy="1667745"/>
          </a:xfrm>
          <a:prstGeom prst="rect">
            <a:avLst/>
          </a:prstGeom>
        </p:spPr>
      </p:pic>
      <p:sp>
        <p:nvSpPr>
          <p:cNvPr id="8" name="Title 1">
            <a:extLst>
              <a:ext uri="{FF2B5EF4-FFF2-40B4-BE49-F238E27FC236}">
                <a16:creationId xmlns:a16="http://schemas.microsoft.com/office/drawing/2014/main" id="{5EFFA164-DA9B-95E9-2857-0B578B6ED128}"/>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Follow-up scenario 2</a:t>
            </a:r>
          </a:p>
        </p:txBody>
      </p:sp>
      <p:graphicFrame>
        <p:nvGraphicFramePr>
          <p:cNvPr id="14" name="Table 13">
            <a:extLst>
              <a:ext uri="{FF2B5EF4-FFF2-40B4-BE49-F238E27FC236}">
                <a16:creationId xmlns:a16="http://schemas.microsoft.com/office/drawing/2014/main" id="{88208233-749F-6D2F-656A-1964E46248B2}"/>
              </a:ext>
            </a:extLst>
          </p:cNvPr>
          <p:cNvGraphicFramePr>
            <a:graphicFrameLocks noGrp="1"/>
          </p:cNvGraphicFramePr>
          <p:nvPr>
            <p:extLst>
              <p:ext uri="{D42A27DB-BD31-4B8C-83A1-F6EECF244321}">
                <p14:modId xmlns:p14="http://schemas.microsoft.com/office/powerpoint/2010/main" val="1624401663"/>
              </p:ext>
            </p:extLst>
          </p:nvPr>
        </p:nvGraphicFramePr>
        <p:xfrm>
          <a:off x="576905" y="1537830"/>
          <a:ext cx="6206956" cy="4429828"/>
        </p:xfrm>
        <a:graphic>
          <a:graphicData uri="http://schemas.openxmlformats.org/drawingml/2006/table">
            <a:tbl>
              <a:tblPr firstRow="1" bandRow="1">
                <a:tableStyleId>{5C22544A-7EE6-4342-B048-85BDC9FD1C3A}</a:tableStyleId>
              </a:tblPr>
              <a:tblGrid>
                <a:gridCol w="1606858">
                  <a:extLst>
                    <a:ext uri="{9D8B030D-6E8A-4147-A177-3AD203B41FA5}">
                      <a16:colId xmlns:a16="http://schemas.microsoft.com/office/drawing/2014/main" val="3889081879"/>
                    </a:ext>
                  </a:extLst>
                </a:gridCol>
                <a:gridCol w="4600098">
                  <a:extLst>
                    <a:ext uri="{9D8B030D-6E8A-4147-A177-3AD203B41FA5}">
                      <a16:colId xmlns:a16="http://schemas.microsoft.com/office/drawing/2014/main" val="600406677"/>
                    </a:ext>
                  </a:extLst>
                </a:gridCol>
              </a:tblGrid>
              <a:tr h="802439">
                <a:tc>
                  <a:txBody>
                    <a:bodyPr/>
                    <a:lstStyle/>
                    <a:p>
                      <a:pPr algn="l">
                        <a:lnSpc>
                          <a:spcPts val="1800"/>
                        </a:lnSpc>
                        <a:spcBef>
                          <a:spcPts val="600"/>
                        </a:spcBef>
                        <a:spcAft>
                          <a:spcPts val="600"/>
                        </a:spcAft>
                      </a:pPr>
                      <a:r>
                        <a:rPr lang="en-US" sz="1400" b="1" i="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mj-lt"/>
                        </a:rPr>
                        <a:t>Breathing difficulties; uncontrolled asthma. Emergency overnight admission. This is his third admission for same.  You are seeing him on day two.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542281">
                <a:tc>
                  <a:txBody>
                    <a:bodyPr/>
                    <a:lstStyle/>
                    <a:p>
                      <a:pPr algn="l">
                        <a:lnSpc>
                          <a:spcPts val="1800"/>
                        </a:lnSpc>
                        <a:spcBef>
                          <a:spcPts val="600"/>
                        </a:spcBef>
                        <a:spcAft>
                          <a:spcPts val="600"/>
                        </a:spcAft>
                      </a:pPr>
                      <a:r>
                        <a:rPr lang="en-US" sz="1400" b="1" i="0">
                          <a:solidFill>
                            <a:schemeClr val="bg1"/>
                          </a:solidFill>
                          <a:latin typeface="+mn-lt"/>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latin typeface="+mj-lt"/>
                        </a:rPr>
                        <a:t>Married, wife also smokes.  Routine/manual occupation.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657907">
                <a:tc>
                  <a:txBody>
                    <a:bodyPr/>
                    <a:lstStyle/>
                    <a:p>
                      <a:pPr algn="l">
                        <a:lnSpc>
                          <a:spcPts val="1800"/>
                        </a:lnSpc>
                        <a:spcBef>
                          <a:spcPts val="600"/>
                        </a:spcBef>
                        <a:spcAft>
                          <a:spcPts val="600"/>
                        </a:spcAft>
                      </a:pPr>
                      <a:r>
                        <a:rPr lang="en-US" sz="1400" b="1" i="0">
                          <a:solidFill>
                            <a:schemeClr val="bg1"/>
                          </a:solidFill>
                          <a:latin typeface="+mn-lt"/>
                        </a:rPr>
                        <a:t>Tobacco use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latin typeface="+mj-lt"/>
                        </a:rPr>
                        <a:t>20 cigarettes/day for 33 years.</a:t>
                      </a:r>
                    </a:p>
                    <a:p>
                      <a:pPr>
                        <a:lnSpc>
                          <a:spcPts val="1800"/>
                        </a:lnSpc>
                        <a:spcBef>
                          <a:spcPts val="400"/>
                        </a:spcBef>
                        <a:spcAft>
                          <a:spcPts val="400"/>
                        </a:spcAft>
                      </a:pPr>
                      <a:r>
                        <a:rPr lang="en-US" sz="1400" b="0" i="0">
                          <a:latin typeface="+mj-lt"/>
                        </a:rPr>
                        <a:t>Wakes at night to smoke and first thing.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940907">
                <a:tc>
                  <a:txBody>
                    <a:bodyPr/>
                    <a:lstStyle/>
                    <a:p>
                      <a:pPr algn="l">
                        <a:lnSpc>
                          <a:spcPts val="1800"/>
                        </a:lnSpc>
                        <a:spcBef>
                          <a:spcPts val="600"/>
                        </a:spcBef>
                        <a:spcAft>
                          <a:spcPts val="600"/>
                        </a:spcAft>
                      </a:pPr>
                      <a:r>
                        <a:rPr lang="en-US" sz="1400" b="1" i="0">
                          <a:solidFill>
                            <a:schemeClr val="bg1"/>
                          </a:solidFill>
                          <a:latin typeface="+mn-lt"/>
                        </a:rPr>
                        <a:t>Treatment plan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lvl="0">
                        <a:lnSpc>
                          <a:spcPts val="1800"/>
                        </a:lnSpc>
                        <a:spcBef>
                          <a:spcPts val="400"/>
                        </a:spcBef>
                        <a:spcAft>
                          <a:spcPts val="400"/>
                        </a:spcAft>
                        <a:buNone/>
                      </a:pPr>
                      <a:r>
                        <a:rPr lang="en-US" sz="1400" b="0" i="0">
                          <a:latin typeface="+mj-lt"/>
                        </a:rPr>
                        <a:t>21mg patch and gum. </a:t>
                      </a:r>
                    </a:p>
                    <a:p>
                      <a:pPr lvl="0">
                        <a:lnSpc>
                          <a:spcPts val="1800"/>
                        </a:lnSpc>
                        <a:spcBef>
                          <a:spcPts val="400"/>
                        </a:spcBef>
                        <a:spcAft>
                          <a:spcPts val="400"/>
                        </a:spcAft>
                        <a:buNone/>
                      </a:pPr>
                      <a:r>
                        <a:rPr lang="en-US" sz="1400" b="0" i="0">
                          <a:latin typeface="+mj-lt"/>
                        </a:rPr>
                        <a:t>Goal: cessation.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42187183"/>
                  </a:ext>
                </a:extLst>
              </a:tr>
              <a:tr h="1486294">
                <a:tc>
                  <a:txBody>
                    <a:bodyPr/>
                    <a:lstStyle/>
                    <a:p>
                      <a:pPr algn="l">
                        <a:lnSpc>
                          <a:spcPts val="1800"/>
                        </a:lnSpc>
                        <a:spcBef>
                          <a:spcPts val="600"/>
                        </a:spcBef>
                        <a:spcAft>
                          <a:spcPts val="600"/>
                        </a:spcAft>
                      </a:pPr>
                      <a:r>
                        <a:rPr lang="en-US" sz="1300" b="1" i="0">
                          <a:solidFill>
                            <a:schemeClr val="bg1"/>
                          </a:solidFill>
                          <a:latin typeface="+mn-lt"/>
                        </a:rPr>
                        <a:t>Follow-up</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solidFill>
                  </a:tcPr>
                </a:tc>
                <a:tc>
                  <a:txBody>
                    <a:bodyPr/>
                    <a:lstStyle/>
                    <a:p>
                      <a:pPr>
                        <a:lnSpc>
                          <a:spcPct val="100000"/>
                        </a:lnSpc>
                        <a:spcBef>
                          <a:spcPts val="400"/>
                        </a:spcBef>
                        <a:spcAft>
                          <a:spcPts val="400"/>
                        </a:spcAft>
                      </a:pPr>
                      <a:r>
                        <a:rPr lang="en-GB" sz="1400" b="0" i="0">
                          <a:effectLst/>
                          <a:latin typeface="+mj-lt"/>
                          <a:ea typeface="Calibri" panose="020F0502020204030204" pitchFamily="34" charset="0"/>
                          <a:cs typeface="Times New Roman" panose="02020603050405020304" pitchFamily="18" charset="0"/>
                        </a:rPr>
                        <a:t>Using NRT patch, but not gum. Does not care for gum</a:t>
                      </a:r>
                    </a:p>
                    <a:p>
                      <a:pPr>
                        <a:lnSpc>
                          <a:spcPct val="100000"/>
                        </a:lnSpc>
                        <a:spcBef>
                          <a:spcPts val="400"/>
                        </a:spcBef>
                        <a:spcAft>
                          <a:spcPts val="400"/>
                        </a:spcAft>
                      </a:pPr>
                      <a:r>
                        <a:rPr lang="en-GB" sz="1400" b="0" i="0">
                          <a:effectLst/>
                          <a:latin typeface="+mj-lt"/>
                          <a:ea typeface="Calibri" panose="020F0502020204030204" pitchFamily="34" charset="0"/>
                          <a:cs typeface="Times New Roman" panose="02020603050405020304" pitchFamily="18" charset="0"/>
                        </a:rPr>
                        <a:t>CO: 2 ppm.</a:t>
                      </a:r>
                    </a:p>
                    <a:p>
                      <a:pPr>
                        <a:lnSpc>
                          <a:spcPct val="100000"/>
                        </a:lnSpc>
                        <a:spcBef>
                          <a:spcPts val="400"/>
                        </a:spcBef>
                        <a:spcAft>
                          <a:spcPts val="400"/>
                        </a:spcAft>
                      </a:pPr>
                      <a:r>
                        <a:rPr lang="en-GB" sz="1400" b="0" i="0">
                          <a:effectLst/>
                          <a:latin typeface="+mj-lt"/>
                          <a:ea typeface="Calibri" panose="020F0502020204030204" pitchFamily="34" charset="0"/>
                          <a:cs typeface="Times New Roman" panose="02020603050405020304" pitchFamily="18" charset="0"/>
                        </a:rPr>
                        <a:t>Continues to experience significant cravings, concerned about coping in days ahead and once he goes home.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lumMod val="40000"/>
                        <a:lumOff val="60000"/>
                        <a:alpha val="20000"/>
                      </a:schemeClr>
                    </a:solidFill>
                  </a:tcPr>
                </a:tc>
                <a:extLst>
                  <a:ext uri="{0D108BD9-81ED-4DB2-BD59-A6C34878D82A}">
                    <a16:rowId xmlns:a16="http://schemas.microsoft.com/office/drawing/2014/main" val="1165269166"/>
                  </a:ext>
                </a:extLst>
              </a:tr>
            </a:tbl>
          </a:graphicData>
        </a:graphic>
      </p:graphicFrame>
      <p:sp>
        <p:nvSpPr>
          <p:cNvPr id="2" name="Footer Placeholder 3">
            <a:extLst>
              <a:ext uri="{FF2B5EF4-FFF2-40B4-BE49-F238E27FC236}">
                <a16:creationId xmlns:a16="http://schemas.microsoft.com/office/drawing/2014/main" id="{787162CF-6F00-3B9F-8348-F56560A3899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649510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rc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a:solidFill>
                  <a:schemeClr val="bg1"/>
                </a:solidFill>
              </a:rPr>
              <a:t>John </a:t>
            </a:r>
            <a:r>
              <a:rPr lang="en-US" sz="2600">
                <a:solidFill>
                  <a:schemeClr val="bg1"/>
                </a:solidFill>
              </a:rPr>
              <a:t>– age 67</a:t>
            </a:r>
          </a:p>
          <a:p>
            <a:pPr marL="0" indent="0">
              <a:buNone/>
            </a:pPr>
            <a:r>
              <a:rPr lang="en-US" sz="2400">
                <a:solidFill>
                  <a:schemeClr val="accent3"/>
                </a:solidFill>
              </a:rPr>
              <a:t>Smokes 50 cigarettes/day; 52 years</a:t>
            </a:r>
          </a:p>
        </p:txBody>
      </p:sp>
    </p:spTree>
    <p:extLst>
      <p:ext uri="{BB962C8B-B14F-4D97-AF65-F5344CB8AC3E}">
        <p14:creationId xmlns:p14="http://schemas.microsoft.com/office/powerpoint/2010/main" val="812146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6653B27A-914B-494C-88B0-429F4EB2C76E}">
  <ds:schemaRefs>
    <ds:schemaRef ds:uri="6f9764a4-8270-4f29-bbff-a467630dd90c"/>
    <ds:schemaRef ds:uri="f08a3a01-a810-4981-84de-513e48da387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4D8B517-8B34-4BB8-8F16-4AB6E8578371}">
  <ds:schemaRefs>
    <ds:schemaRef ds:uri="http://schemas.microsoft.com/sharepoint/v3/contenttype/forms"/>
  </ds:schemaRefs>
</ds:datastoreItem>
</file>

<file path=customXml/itemProps3.xml><?xml version="1.0" encoding="utf-8"?>
<ds:datastoreItem xmlns:ds="http://schemas.openxmlformats.org/officeDocument/2006/customXml" ds:itemID="{58C90600-40EE-4271-BF90-0898D3759EA2}">
  <ds:schemaRefs>
    <ds:schemaRef ds:uri="6f9764a4-8270-4f29-bbff-a467630dd90c"/>
    <ds:schemaRef ds:uri="http://schemas.openxmlformats.org/package/2006/metadata/core-properties"/>
    <ds:schemaRef ds:uri="http://purl.org/dc/dcmitype/"/>
    <ds:schemaRef ds:uri="http://schemas.microsoft.com/office/2006/documentManagement/types"/>
    <ds:schemaRef ds:uri="http://purl.org/dc/terms/"/>
    <ds:schemaRef ds:uri="http://schemas.microsoft.com/office/2006/metadata/properties"/>
    <ds:schemaRef ds:uri="f08a3a01-a810-4981-84de-513e48da387b"/>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{C73B9596-2B94-FE42-A860-BBE8E454E5B3}tf16401378</Template>
  <TotalTime>29</TotalTime>
  <Words>2840</Words>
  <Application>Microsoft Office PowerPoint</Application>
  <PresentationFormat>On-screen Show (4:3)</PresentationFormat>
  <Paragraphs>334</Paragraphs>
  <Slides>16</Slides>
  <Notes>16</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16</vt:i4>
      </vt:variant>
    </vt:vector>
  </HeadingPairs>
  <TitlesOfParts>
    <vt:vector size="29" baseType="lpstr">
      <vt:lpstr>Arial</vt:lpstr>
      <vt:lpstr>Calibri</vt:lpstr>
      <vt:lpstr>Century Gothic</vt:lpstr>
      <vt:lpstr>Courier New</vt:lpstr>
      <vt:lpstr>Helvetica</vt:lpstr>
      <vt:lpstr>Lucida Grande</vt:lpstr>
      <vt:lpstr>Symbol</vt:lpstr>
      <vt:lpstr>System Font Regular</vt:lpstr>
      <vt:lpstr>Times New Roman</vt:lpstr>
      <vt:lpstr>Wingdings</vt:lpstr>
      <vt:lpstr>NCSCT</vt:lpstr>
      <vt:lpstr>1_NCSCT</vt:lpstr>
      <vt:lpstr>2_NCSCT</vt:lpstr>
      <vt:lpstr>PowerPoint Presentation</vt:lpstr>
      <vt:lpstr>PowerPoint Presentation</vt:lpstr>
      <vt:lpstr>PowerPoint Presentation</vt:lpstr>
      <vt:lpstr>Follow-up scenarios </vt:lpstr>
      <vt:lpstr>PowerPoint Presentation</vt:lpstr>
      <vt:lpstr>Follow-up scenario 1 </vt:lpstr>
      <vt:lpstr>PowerPoint Presentation</vt:lpstr>
      <vt:lpstr>PowerPoint Presentation</vt:lpstr>
      <vt:lpstr>PowerPoint Presentation</vt:lpstr>
      <vt:lpstr>PowerPoint Presentation</vt:lpstr>
      <vt:lpstr>Over to you…</vt:lpstr>
      <vt:lpstr>Skills practice: practitioner</vt:lpstr>
      <vt:lpstr>Skills practice: patient</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94</cp:revision>
  <cp:lastPrinted>2021-04-19T06:44:37Z</cp:lastPrinted>
  <dcterms:created xsi:type="dcterms:W3CDTF">2019-04-01T09:21:54Z</dcterms:created>
  <dcterms:modified xsi:type="dcterms:W3CDTF">2024-03-05T12:37:10Z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