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98" r:id="rId5"/>
    <p:sldMasterId id="2147483700" r:id="rId6"/>
  </p:sldMasterIdLst>
  <p:notesMasterIdLst>
    <p:notesMasterId r:id="rId22"/>
  </p:notesMasterIdLst>
  <p:handoutMasterIdLst>
    <p:handoutMasterId r:id="rId23"/>
  </p:handoutMasterIdLst>
  <p:sldIdLst>
    <p:sldId id="2145708319" r:id="rId7"/>
    <p:sldId id="2145708228" r:id="rId8"/>
    <p:sldId id="1539" r:id="rId9"/>
    <p:sldId id="2145708256" r:id="rId10"/>
    <p:sldId id="2145708257" r:id="rId11"/>
    <p:sldId id="468" r:id="rId12"/>
    <p:sldId id="1203" r:id="rId13"/>
    <p:sldId id="2145708321" r:id="rId14"/>
    <p:sldId id="394" r:id="rId15"/>
    <p:sldId id="1141" r:id="rId16"/>
    <p:sldId id="2145708163" r:id="rId17"/>
    <p:sldId id="2145708217" r:id="rId18"/>
    <p:sldId id="473" r:id="rId19"/>
    <p:sldId id="2145708306" r:id="rId20"/>
    <p:sldId id="1103" r:id="rId2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2CF"/>
    <a:srgbClr val="AF2573"/>
    <a:srgbClr val="F65580"/>
    <a:srgbClr val="000000"/>
    <a:srgbClr val="EE8B00"/>
    <a:srgbClr val="00A3DC"/>
    <a:srgbClr val="FFB81B"/>
    <a:srgbClr val="DA2A1B"/>
    <a:srgbClr val="01A599"/>
    <a:srgbClr val="75BA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31FF42-E69F-4625-AA1D-A8CA41B77694}" v="21" dt="2024-03-05T14:50:03.3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63255" autoAdjust="0"/>
  </p:normalViewPr>
  <p:slideViewPr>
    <p:cSldViewPr snapToGrid="0">
      <p:cViewPr varScale="1">
        <p:scale>
          <a:sx n="72" d="100"/>
          <a:sy n="72" d="100"/>
        </p:scale>
        <p:origin x="288" y="66"/>
      </p:cViewPr>
      <p:guideLst>
        <p:guide orient="horz" pos="2160"/>
        <p:guide pos="2880"/>
        <p:guide orient="horz" pos="3113"/>
        <p:guide pos="5321"/>
      </p:guideLst>
    </p:cSldViewPr>
  </p:slideViewPr>
  <p:notesTextViewPr>
    <p:cViewPr>
      <p:scale>
        <a:sx n="1" d="1"/>
        <a:sy n="1" d="1"/>
      </p:scale>
      <p:origin x="0" y="0"/>
    </p:cViewPr>
  </p:notesTextViewPr>
  <p:sorterViewPr>
    <p:cViewPr varScale="1">
      <p:scale>
        <a:sx n="1" d="1"/>
        <a:sy n="1" d="1"/>
      </p:scale>
      <p:origin x="0" y="-792"/>
    </p:cViewPr>
  </p:sorterViewPr>
  <p:notesViewPr>
    <p:cSldViewPr snapToGrid="0">
      <p:cViewPr varScale="1">
        <p:scale>
          <a:sx n="86" d="100"/>
          <a:sy n="86" d="100"/>
        </p:scale>
        <p:origin x="97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8131FF42-E69F-4625-AA1D-A8CA41B77694}"/>
    <pc:docChg chg="custSel modSld">
      <pc:chgData name="Tom Coleman-Haynes" userId="feac02dd-ca1d-495d-907d-e6674be69fc7" providerId="ADAL" clId="{8131FF42-E69F-4625-AA1D-A8CA41B77694}" dt="2024-03-05T14:50:04.953" v="66" actId="1076"/>
      <pc:docMkLst>
        <pc:docMk/>
      </pc:docMkLst>
      <pc:sldChg chg="modSp modNotes modNotesTx">
        <pc:chgData name="Tom Coleman-Haynes" userId="feac02dd-ca1d-495d-907d-e6674be69fc7" providerId="ADAL" clId="{8131FF42-E69F-4625-AA1D-A8CA41B77694}" dt="2024-03-05T14:47:36.407" v="47" actId="20577"/>
        <pc:sldMkLst>
          <pc:docMk/>
          <pc:sldMk cId="3336335991" sldId="468"/>
        </pc:sldMkLst>
        <pc:spChg chg="mod">
          <ac:chgData name="Tom Coleman-Haynes" userId="feac02dd-ca1d-495d-907d-e6674be69fc7" providerId="ADAL" clId="{8131FF42-E69F-4625-AA1D-A8CA41B77694}" dt="2024-03-05T14:47:09.892" v="12" actId="20577"/>
          <ac:spMkLst>
            <pc:docMk/>
            <pc:sldMk cId="3336335991" sldId="468"/>
            <ac:spMk id="6" creationId="{FEE5D73C-E1E9-47E9-3ADC-B970AAB4A759}"/>
          </ac:spMkLst>
        </pc:spChg>
      </pc:sldChg>
      <pc:sldChg chg="addSp modSp mod modAnim modNotes modNotesTx">
        <pc:chgData name="Tom Coleman-Haynes" userId="feac02dd-ca1d-495d-907d-e6674be69fc7" providerId="ADAL" clId="{8131FF42-E69F-4625-AA1D-A8CA41B77694}" dt="2024-03-05T14:50:04.953" v="66" actId="1076"/>
        <pc:sldMkLst>
          <pc:docMk/>
          <pc:sldMk cId="80657018" sldId="2145708163"/>
        </pc:sldMkLst>
        <pc:spChg chg="add mod">
          <ac:chgData name="Tom Coleman-Haynes" userId="feac02dd-ca1d-495d-907d-e6674be69fc7" providerId="ADAL" clId="{8131FF42-E69F-4625-AA1D-A8CA41B77694}" dt="2024-03-05T14:50:04.953" v="66" actId="1076"/>
          <ac:spMkLst>
            <pc:docMk/>
            <pc:sldMk cId="80657018" sldId="2145708163"/>
            <ac:spMk id="3" creationId="{AC60C89F-E76F-1B1D-3E11-4CE5DC03938C}"/>
          </ac:spMkLst>
        </pc:spChg>
      </pc:sldChg>
      <pc:sldChg chg="modSp modNotesTx">
        <pc:chgData name="Tom Coleman-Haynes" userId="feac02dd-ca1d-495d-907d-e6674be69fc7" providerId="ADAL" clId="{8131FF42-E69F-4625-AA1D-A8CA41B77694}" dt="2024-03-05T14:50:01.221" v="64" actId="20577"/>
        <pc:sldMkLst>
          <pc:docMk/>
          <pc:sldMk cId="2772302129" sldId="2145708217"/>
        </pc:sldMkLst>
        <pc:spChg chg="mod">
          <ac:chgData name="Tom Coleman-Haynes" userId="feac02dd-ca1d-495d-907d-e6674be69fc7" providerId="ADAL" clId="{8131FF42-E69F-4625-AA1D-A8CA41B77694}" dt="2024-03-05T14:50:01.221" v="64" actId="20577"/>
          <ac:spMkLst>
            <pc:docMk/>
            <pc:sldMk cId="2772302129" sldId="2145708217"/>
            <ac:spMk id="5" creationId="{6EEF4511-2437-DB22-0296-4597E8D897F4}"/>
          </ac:spMkLst>
        </pc:spChg>
      </pc:sldChg>
      <pc:sldChg chg="modNotes">
        <pc:chgData name="Tom Coleman-Haynes" userId="feac02dd-ca1d-495d-907d-e6674be69fc7" providerId="ADAL" clId="{8131FF42-E69F-4625-AA1D-A8CA41B77694}" dt="2024-03-05T14:47:07.448" v="3" actId="27636"/>
        <pc:sldMkLst>
          <pc:docMk/>
          <pc:sldMk cId="1376788468" sldId="214570832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3/5/2024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F7967-32C7-5FD2-F801-118F347C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615A50-C975-ADAB-77EB-46BC34498C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E90687-F66C-0476-B69B-359B42DE0093}"/>
              </a:ext>
            </a:extLst>
          </p:cNvPr>
          <p:cNvSpPr>
            <a:spLocks noGrp="1"/>
          </p:cNvSpPr>
          <p:nvPr>
            <p:ph type="body" idx="1"/>
          </p:nvPr>
        </p:nvSpPr>
        <p:spPr/>
        <p:txBody>
          <a:bodyPr>
            <a:normAutofit fontScale="85000" lnSpcReduction="20000"/>
          </a:bodyPr>
          <a:lstStyle/>
          <a:p>
            <a:r>
              <a:rPr lang="en-US" sz="1200" b="1" i="0">
                <a:latin typeface="Arial" panose="020B0604020202020204" pitchFamily="34" charset="0"/>
                <a:cs typeface="Arial" panose="020B0604020202020204" pitchFamily="34" charset="0"/>
              </a:rPr>
              <a:t>Discharge planning</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In this next module, we will look at the importance of good discharge planning. </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The risk of relapse to smoking is greatest in the first month after stopping when withdrawal symptoms and urges to smoke are at their peak. The early period post-discharge, when patients return to their regular routines and environments, can add a further challenge.</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Stopping smoking is also more difficult for those who are more dependent on tobacco, and those with mental ill health, co-addictions and other people in the home that smoke.</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Tobacco dependence treatment initiated in hospital will be more successful when follow-up support is provided for a minimum of one-month post-discharge. Some patients will need more intensive and longer support to remain smokefree.]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What should be covered as part of high quality discharge planning? </a:t>
            </a:r>
          </a:p>
          <a:p>
            <a:r>
              <a:rPr lang="en-US" sz="1200" b="1">
                <a:latin typeface="Arial" panose="020B0604020202020204" pitchFamily="34" charset="0"/>
                <a:cs typeface="Arial" panose="020B0604020202020204" pitchFamily="34" charset="0"/>
              </a:rPr>
              <a:t>Method: </a:t>
            </a:r>
            <a:r>
              <a:rPr lang="en-US" sz="1200">
                <a:latin typeface="Arial" panose="020B0604020202020204" pitchFamily="34" charset="0"/>
                <a:cs typeface="Arial" panose="020B0604020202020204" pitchFamily="34" charset="0"/>
              </a:rPr>
              <a:t>Chat or verbal</a:t>
            </a:r>
          </a:p>
          <a:p>
            <a:r>
              <a:rPr lang="en-US" sz="1200" b="1">
                <a:latin typeface="Arial" panose="020B0604020202020204" pitchFamily="34" charset="0"/>
                <a:cs typeface="Arial" panose="020B0604020202020204" pitchFamily="34" charset="0"/>
              </a:rPr>
              <a:t>Time: </a:t>
            </a:r>
            <a:r>
              <a:rPr lang="en-US" sz="1200" b="0">
                <a:latin typeface="Arial" panose="020B0604020202020204" pitchFamily="34" charset="0"/>
                <a:cs typeface="Arial" panose="020B0604020202020204" pitchFamily="34" charset="0"/>
              </a:rPr>
              <a:t>3-</a:t>
            </a:r>
            <a:r>
              <a:rPr lang="en-US" sz="1200">
                <a:latin typeface="Arial" panose="020B0604020202020204" pitchFamily="34" charset="0"/>
                <a:cs typeface="Arial" panose="020B0604020202020204" pitchFamily="34" charset="0"/>
              </a:rPr>
              <a:t>5 minutes</a:t>
            </a:r>
          </a:p>
          <a:p>
            <a:r>
              <a:rPr lang="en-US" sz="1200" b="1">
                <a:latin typeface="Arial" panose="020B0604020202020204" pitchFamily="34" charset="0"/>
                <a:cs typeface="Arial" panose="020B0604020202020204" pitchFamily="34" charset="0"/>
              </a:rPr>
              <a:t>Instruction: </a:t>
            </a:r>
            <a:r>
              <a:rPr lang="en-US" sz="1200">
                <a:latin typeface="Arial" panose="020B0604020202020204" pitchFamily="34" charset="0"/>
                <a:cs typeface="Arial" panose="020B0604020202020204" pitchFamily="34" charset="0"/>
              </a:rPr>
              <a:t>Ask the group to use the whiteboard to respond do the question: </a:t>
            </a:r>
          </a:p>
          <a:p>
            <a:endParaRPr lang="en-US" sz="1200">
              <a:latin typeface="Arial" panose="020B0604020202020204" pitchFamily="34" charset="0"/>
              <a:cs typeface="Arial" panose="020B0604020202020204" pitchFamily="34" charset="0"/>
            </a:endParaRPr>
          </a:p>
          <a:p>
            <a:r>
              <a:rPr lang="en-US" sz="1200">
                <a:latin typeface="Arial" panose="020B0604020202020204" pitchFamily="34" charset="0"/>
                <a:cs typeface="Arial" panose="020B0604020202020204" pitchFamily="34" charset="0"/>
              </a:rPr>
              <a:t>What would we cover as part of discharge planning?</a:t>
            </a:r>
          </a:p>
          <a:p>
            <a:endParaRPr lang="en-US" sz="1200">
              <a:latin typeface="Arial" panose="020B0604020202020204" pitchFamily="34" charset="0"/>
              <a:cs typeface="Arial" panose="020B0604020202020204" pitchFamily="34" charset="0"/>
            </a:endParaRPr>
          </a:p>
          <a:p>
            <a:r>
              <a:rPr lang="en-US" sz="1200">
                <a:latin typeface="Arial" panose="020B0604020202020204" pitchFamily="34" charset="0"/>
                <a:cs typeface="Arial" panose="020B0604020202020204" pitchFamily="34" charset="0"/>
              </a:rPr>
              <a:t>[Trainer can allow some time for responses, and read selected responses aloud, before moving 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400"/>
          </a:p>
        </p:txBody>
      </p:sp>
      <p:sp>
        <p:nvSpPr>
          <p:cNvPr id="4" name="Slide Number Placeholder 3">
            <a:extLst>
              <a:ext uri="{FF2B5EF4-FFF2-40B4-BE49-F238E27FC236}">
                <a16:creationId xmlns:a16="http://schemas.microsoft.com/office/drawing/2014/main" id="{C3F615ED-2884-EDF2-0CD1-9CE339D829FA}"/>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38613024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a:effectLst/>
                <a:latin typeface="Arial" panose="020B0604020202020204" pitchFamily="34" charset="0"/>
                <a:ea typeface="Times New Roman" panose="02020603050405020304" pitchFamily="18" charset="0"/>
                <a:cs typeface="Arial" panose="020B0604020202020204" pitchFamily="34" charset="0"/>
              </a:rPr>
              <a:t>It is important patients hear themselves commit to not smoking after their quit date.</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It is important for the patient to voice their commitment to the ‘not-a-puff’ rule as this will strengthen their motivation.</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Sharing their intention with the practitioner or someone else strengthens commitment </a:t>
            </a:r>
            <a:r>
              <a:rPr lang="en-GB" sz="1200">
                <a:effectLst/>
                <a:latin typeface="Arial" panose="020B0604020202020204" pitchFamily="34" charset="0"/>
                <a:ea typeface="Times New Roman" panose="02020603050405020304" pitchFamily="18" charset="0"/>
                <a:cs typeface="Arial" panose="020B0604020202020204" pitchFamily="34" charset="0"/>
              </a:rPr>
              <a:t>(they would be letting someone else down if they smoked).</a:t>
            </a:r>
          </a:p>
          <a:p>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Declarations contribute to building rapport.</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US" sz="1200">
                <a:effectLst/>
                <a:latin typeface="Arial" panose="020B0604020202020204" pitchFamily="34" charset="0"/>
                <a:ea typeface="Times New Roman" panose="02020603050405020304" pitchFamily="18" charset="0"/>
                <a:cs typeface="Arial" panose="020B0604020202020204" pitchFamily="34" charset="0"/>
              </a:rPr>
              <a:t>Makes sure that the patient understands what the expectations of the service are and that you are both working towards the same goal. </a:t>
            </a:r>
            <a:endParaRPr lang="en-GB" sz="120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501294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b="1" dirty="0">
                <a:latin typeface="Arial" panose="020B0604020202020204" pitchFamily="34" charset="0"/>
                <a:cs typeface="Arial" panose="020B0604020202020204" pitchFamily="34" charset="0"/>
              </a:rPr>
              <a:t>Full instructions: Module 16 Trainer’s guide: Activity 2: Discharge planning skills practice </a:t>
            </a:r>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Activity summary:</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b="1" dirty="0">
                <a:latin typeface="Arial" panose="020B0604020202020204" pitchFamily="34" charset="0"/>
                <a:cs typeface="Arial" panose="020B0604020202020204" pitchFamily="34" charset="0"/>
              </a:rPr>
              <a:t>Method: </a:t>
            </a:r>
            <a:r>
              <a:rPr lang="en-GB" dirty="0">
                <a:latin typeface="Arial" panose="020B0604020202020204" pitchFamily="34" charset="0"/>
                <a:cs typeface="Arial" panose="020B0604020202020204" pitchFamily="34" charset="0"/>
              </a:rPr>
              <a:t>Breakout rooms or trainer demonstration, </a:t>
            </a:r>
            <a:r>
              <a:rPr lang="en-GB" sz="1800" dirty="0">
                <a:effectLst/>
                <a:latin typeface="Arial" panose="020B0604020202020204" pitchFamily="34" charset="0"/>
                <a:ea typeface="Aptos" panose="020B0004020202020204" pitchFamily="34" charset="0"/>
              </a:rPr>
              <a:t>Module 16 Handout 2</a:t>
            </a:r>
          </a:p>
          <a:p>
            <a:pPr marL="171450" indent="-171450">
              <a:buFont typeface="Arial,Sans-Serif"/>
              <a:buChar char="•"/>
            </a:pPr>
            <a:r>
              <a:rPr lang="en-GB" b="1" dirty="0">
                <a:latin typeface="Arial" panose="020B0604020202020204" pitchFamily="34" charset="0"/>
                <a:cs typeface="Arial" panose="020B0604020202020204" pitchFamily="34" charset="0"/>
              </a:rPr>
              <a:t>Number per group</a:t>
            </a:r>
            <a:r>
              <a:rPr lang="en-GB" dirty="0">
                <a:latin typeface="Arial" panose="020B0604020202020204" pitchFamily="34" charset="0"/>
                <a:cs typeface="Arial" panose="020B0604020202020204" pitchFamily="34" charset="0"/>
              </a:rPr>
              <a:t>: 3</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b="1" dirty="0">
                <a:latin typeface="Arial" panose="020B0604020202020204" pitchFamily="34" charset="0"/>
                <a:cs typeface="Arial" panose="020B0604020202020204" pitchFamily="34" charset="0"/>
              </a:rPr>
              <a:t>Duration: </a:t>
            </a:r>
            <a:r>
              <a:rPr lang="en-GB" dirty="0">
                <a:latin typeface="Arial" panose="020B0604020202020204" pitchFamily="34" charset="0"/>
                <a:cs typeface="Arial" panose="020B0604020202020204" pitchFamily="34" charset="0"/>
              </a:rPr>
              <a:t>10 minutes</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You are seeing John on Day 4 of his admission and he is likely to be discharged tomorrow. </a:t>
            </a:r>
            <a:endParaRPr lang="en-CA"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Initial treatment was one 21mg patch and inhalator. On day 3 of admission: second patch and switch to mouth spray. Reports coping better. Feeling more confident about the possibility he can stay smokefree but is nervous about returning home and back to old routines.</a:t>
            </a:r>
            <a:endParaRPr lang="en-CA"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John's agreed to be referred to the local stop smoking service at your previous contact and referral has been made.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latin typeface="Arial" panose="020B0604020202020204" pitchFamily="34" charset="0"/>
                <a:cs typeface="Arial" panose="020B0604020202020204" pitchFamily="34" charset="0"/>
              </a:rPr>
              <a:t>Instructions:</a:t>
            </a:r>
          </a:p>
          <a:p>
            <a:pPr marL="342900" lvl="0" indent="-342900">
              <a:buFont typeface="Symbol" panose="05050102010706020507" pitchFamily="18" charset="2"/>
              <a:buChar char=""/>
            </a:pPr>
            <a:r>
              <a:rPr lang="en-CA" sz="1200" dirty="0">
                <a:effectLst/>
                <a:latin typeface="Arial" panose="020B0604020202020204" pitchFamily="34" charset="0"/>
                <a:ea typeface="Times New Roman" panose="02020603050405020304" pitchFamily="18" charset="0"/>
              </a:rPr>
              <a:t>Explain that you will be dividing participants into groups of three. In your groups agree to who will be the TDA, patient or observer. Swap roles from previous sessions so everyone gets a chance to play the role of TDA. </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TDA</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the TDA’s role involves conducting follow-up assessment.  Participants should use the clinical checklist and practise communication skills</a:t>
            </a:r>
            <a:r>
              <a:rPr lang="en-CA" sz="1200" i="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Patient:</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play a typical patient at initial TDA session using the patient profile in Handout 5, giving information only when asked, keeping in character and supplementing information, without making the consultation too difficult.</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buSzPts val="1400"/>
              <a:buFont typeface="Courier New" panose="02070309020205020404" pitchFamily="49" charset="0"/>
              <a:buChar char="­"/>
            </a:pPr>
            <a:r>
              <a:rPr lang="en-CA" sz="1200" b="1" dirty="0">
                <a:effectLst/>
                <a:latin typeface="Arial" panose="020B0604020202020204" pitchFamily="34" charset="0"/>
                <a:ea typeface="Times New Roman" panose="02020603050405020304" pitchFamily="18" charset="0"/>
                <a:cs typeface="Times New Roman" panose="02020603050405020304" pitchFamily="18" charset="0"/>
              </a:rPr>
              <a:t>Observer:</a:t>
            </a:r>
            <a:r>
              <a:rPr lang="en-CA" sz="1200" dirty="0">
                <a:effectLst/>
                <a:latin typeface="Arial" panose="020B0604020202020204" pitchFamily="34" charset="0"/>
                <a:ea typeface="Times New Roman" panose="02020603050405020304" pitchFamily="18" charset="0"/>
                <a:cs typeface="Times New Roman" panose="02020603050405020304" pitchFamily="18" charset="0"/>
              </a:rPr>
              <a:t> use checklist and verify that all points were covered by TDA. Provide feedback to TDA at end of session and offer assistance when it’s needed. </a:t>
            </a:r>
            <a:endParaRPr lang="en-GB"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882053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Full instructions: Module 16 Trainer’s guide: Activity 2: Discharge planning skills practice </a:t>
            </a:r>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encourage you to use your checklist to conduct the discharge planning contact. </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Consider during this session:</a:t>
            </a:r>
          </a:p>
          <a:p>
            <a:r>
              <a:rPr lang="en-US" dirty="0">
                <a:latin typeface="Arial" panose="020B0604020202020204" pitchFamily="34" charset="0"/>
                <a:cs typeface="Arial" panose="020B0604020202020204" pitchFamily="34" charset="0"/>
              </a:rPr>
              <a:t> </a:t>
            </a:r>
          </a:p>
          <a:p>
            <a:pPr marL="171450" indent="-171450">
              <a:lnSpc>
                <a:spcPct val="90000"/>
              </a:lnSpc>
              <a:buFont typeface="Arial,Sans-Serif"/>
              <a:buChar char="•"/>
            </a:pPr>
            <a:r>
              <a:rPr lang="en-US" b="1" dirty="0">
                <a:latin typeface="Arial" panose="020B0604020202020204" pitchFamily="34" charset="0"/>
                <a:cs typeface="Arial" panose="020B0604020202020204" pitchFamily="34" charset="0"/>
              </a:rPr>
              <a:t>What advise about use of aids will you provide?</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marL="171450" indent="-171450">
              <a:lnSpc>
                <a:spcPct val="90000"/>
              </a:lnSpc>
              <a:buFont typeface="Arial,Sans-Serif"/>
              <a:buChar char="•"/>
            </a:pPr>
            <a:r>
              <a:rPr lang="en-US" b="1" dirty="0">
                <a:latin typeface="Arial" panose="020B0604020202020204" pitchFamily="34" charset="0"/>
                <a:cs typeface="Arial" panose="020B0604020202020204" pitchFamily="34" charset="0"/>
              </a:rPr>
              <a:t>What advice and planning will you provide in preparation for discharge?</a:t>
            </a:r>
            <a:endParaRPr lang="en-US" dirty="0">
              <a:latin typeface="Arial" panose="020B0604020202020204" pitchFamily="34" charset="0"/>
              <a:cs typeface="Arial" panose="020B0604020202020204" pitchFamily="34" charset="0"/>
            </a:endParaRPr>
          </a:p>
          <a:p>
            <a:pPr marL="628650" lvl="1" indent="-171450">
              <a:lnSpc>
                <a:spcPct val="90000"/>
              </a:lnSpc>
              <a:buFont typeface="Arial,Sans-Serif"/>
              <a:buChar char="•"/>
            </a:pPr>
            <a:r>
              <a:rPr lang="en-US" dirty="0">
                <a:latin typeface="Arial" panose="020B0604020202020204" pitchFamily="34" charset="0"/>
                <a:cs typeface="Arial" panose="020B0604020202020204" pitchFamily="34" charset="0"/>
              </a:rPr>
              <a:t>Review options for follow-up support</a:t>
            </a:r>
          </a:p>
          <a:p>
            <a:pPr marL="628650" lvl="1" indent="-171450">
              <a:lnSpc>
                <a:spcPct val="90000"/>
              </a:lnSpc>
              <a:buFont typeface="Arial,Sans-Serif"/>
              <a:buChar char="•"/>
            </a:pPr>
            <a:endParaRPr lang="en-US" b="1" dirty="0">
              <a:latin typeface="Arial" panose="020B0604020202020204" pitchFamily="34" charset="0"/>
              <a:cs typeface="Arial" panose="020B0604020202020204" pitchFamily="34" charset="0"/>
            </a:endParaRPr>
          </a:p>
          <a:p>
            <a:pPr marL="171450" indent="-171450">
              <a:lnSpc>
                <a:spcPct val="90000"/>
              </a:lnSpc>
              <a:buFont typeface="Arial,Sans-Serif"/>
              <a:buChar char="•"/>
            </a:pPr>
            <a:r>
              <a:rPr lang="en-US" b="1" dirty="0">
                <a:latin typeface="Arial" panose="020B0604020202020204" pitchFamily="34" charset="0"/>
                <a:cs typeface="Arial" panose="020B0604020202020204" pitchFamily="34" charset="0"/>
              </a:rPr>
              <a:t>What are your “high risk” situations for smoking?</a:t>
            </a:r>
            <a:r>
              <a:rPr lang="en-US" dirty="0">
                <a:latin typeface="Arial" panose="020B0604020202020204" pitchFamily="34" charset="0"/>
                <a:cs typeface="Arial" panose="020B0604020202020204" pitchFamily="34" charset="0"/>
              </a:rPr>
              <a:t> </a:t>
            </a:r>
          </a:p>
          <a:p>
            <a:pPr marL="628650" lvl="1" indent="-171450">
              <a:lnSpc>
                <a:spcPct val="90000"/>
              </a:lnSpc>
              <a:buFont typeface="Arial,Sans-Serif"/>
              <a:buChar char="•"/>
            </a:pPr>
            <a:r>
              <a:rPr lang="en-US" dirty="0">
                <a:latin typeface="Arial" panose="020B0604020202020204" pitchFamily="34" charset="0"/>
                <a:cs typeface="Arial" panose="020B0604020202020204" pitchFamily="34" charset="0"/>
              </a:rPr>
              <a:t>Have the patient identify 1-2 potentially high-risk situations and develop plans to  deal with them</a:t>
            </a:r>
          </a:p>
          <a:p>
            <a:pPr marL="171450" indent="-171450">
              <a:lnSpc>
                <a:spcPct val="90000"/>
              </a:lnSpc>
              <a:buFont typeface="Arial,Sans-Serif"/>
              <a:buChar char="•"/>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2401246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spcBef>
                <a:spcPct val="0"/>
              </a:spcBef>
              <a:buFont typeface="Arial" panose="020B0604020202020204" pitchFamily="34" charset="0"/>
              <a:buNone/>
            </a:pPr>
            <a:r>
              <a:rPr lang="en-GB" altLang="en-US"/>
              <a:t> [Read points on slide]</a:t>
            </a:r>
          </a:p>
          <a:p>
            <a:pPr marL="0" indent="0" eaLnBrk="1" hangingPunct="1">
              <a:spcBef>
                <a:spcPct val="0"/>
              </a:spcBef>
              <a:buFont typeface="Arial" panose="020B0604020202020204" pitchFamily="34" charset="0"/>
              <a:buNone/>
            </a:pPr>
            <a:r>
              <a:rPr lang="en-GB" altLang="en-US"/>
              <a:t> </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1245401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CA" sz="1200" b="1">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i="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40462422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sz="1200" b="1">
                <a:latin typeface="Arial" panose="020B0604020202020204" pitchFamily="34" charset="0"/>
                <a:cs typeface="Arial" panose="020B0604020202020204" pitchFamily="34" charset="0"/>
              </a:rPr>
              <a:t>Activity: Trainer demonstration</a:t>
            </a:r>
            <a:endParaRPr lang="en-US" sz="1200">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Method1 : </a:t>
            </a:r>
            <a:r>
              <a:rPr lang="en-US" sz="1200" b="0">
                <a:latin typeface="Arial" panose="020B0604020202020204" pitchFamily="34" charset="0"/>
                <a:cs typeface="Arial" panose="020B0604020202020204" pitchFamily="34" charset="0"/>
              </a:rPr>
              <a:t>Large group, 2 trainers role play</a:t>
            </a:r>
          </a:p>
          <a:p>
            <a:r>
              <a:rPr lang="en-US" sz="1200" b="0">
                <a:latin typeface="Arial" panose="020B0604020202020204" pitchFamily="34" charset="0"/>
                <a:cs typeface="Arial" panose="020B0604020202020204" pitchFamily="34" charset="0"/>
              </a:rPr>
              <a:t>Method 2: Trainer uses checklist to walk through key points and verbally runs through scripts for key parts of this contact (using scripts below)</a:t>
            </a:r>
            <a:endParaRPr lang="en-US" sz="1200">
              <a:latin typeface="Arial" panose="020B0604020202020204" pitchFamily="34" charset="0"/>
              <a:cs typeface="Arial" panose="020B0604020202020204" pitchFamily="34" charset="0"/>
            </a:endParaRPr>
          </a:p>
          <a:p>
            <a:r>
              <a:rPr lang="en-US" sz="1200" b="1">
                <a:latin typeface="Arial" panose="020B0604020202020204" pitchFamily="34" charset="0"/>
                <a:cs typeface="Arial" panose="020B0604020202020204" pitchFamily="34" charset="0"/>
              </a:rPr>
              <a:t>Time: </a:t>
            </a:r>
            <a:r>
              <a:rPr lang="en-US" sz="1200" b="0">
                <a:latin typeface="Arial" panose="020B0604020202020204" pitchFamily="34" charset="0"/>
                <a:cs typeface="Arial" panose="020B0604020202020204" pitchFamily="34" charset="0"/>
              </a:rPr>
              <a:t>5-10</a:t>
            </a:r>
            <a:r>
              <a:rPr lang="en-US" sz="1200">
                <a:latin typeface="Arial" panose="020B0604020202020204" pitchFamily="34" charset="0"/>
                <a:cs typeface="Arial" panose="020B0604020202020204" pitchFamily="34" charset="0"/>
              </a:rPr>
              <a:t> minutes</a:t>
            </a:r>
          </a:p>
          <a:p>
            <a:endParaRPr lang="en-US" sz="1200" b="0">
              <a:latin typeface="Arial" panose="020B0604020202020204" pitchFamily="34" charset="0"/>
              <a:cs typeface="Arial" panose="020B0604020202020204" pitchFamily="34" charset="0"/>
            </a:endParaRPr>
          </a:p>
          <a:p>
            <a:r>
              <a:rPr lang="en-US" sz="1200" b="0">
                <a:latin typeface="Arial" panose="020B0604020202020204" pitchFamily="34" charset="0"/>
                <a:cs typeface="Arial" panose="020B0604020202020204" pitchFamily="34" charset="0"/>
              </a:rPr>
              <a:t>Review the discharge checklist with group.</a:t>
            </a:r>
          </a:p>
          <a:p>
            <a:endParaRPr lang="en-US" sz="1200" b="0">
              <a:latin typeface="Arial" panose="020B0604020202020204" pitchFamily="34"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Tx/>
              <a:buAutoNum type="arabicPeriod"/>
              <a:tabLst/>
              <a:defRPr/>
            </a:pPr>
            <a:r>
              <a:rPr lang="en-US" sz="1200" b="1">
                <a:latin typeface="Arial" panose="020B0604020202020204" pitchFamily="34" charset="0"/>
                <a:cs typeface="Arial" panose="020B0604020202020204" pitchFamily="34" charset="0"/>
              </a:rPr>
              <a:t>Assess progress, provide positive reinforcement, reassess readiness to stop or reduce</a:t>
            </a:r>
          </a:p>
          <a:p>
            <a:r>
              <a:rPr lang="en-CA" sz="1200" i="0">
                <a:solidFill>
                  <a:srgbClr val="00FFFF"/>
                </a:solidFill>
                <a:effectLst/>
                <a:latin typeface="Arial" panose="020B0604020202020204" pitchFamily="34" charset="0"/>
                <a:cs typeface="Arial" panose="020B0604020202020204" pitchFamily="34" charset="0"/>
              </a:rPr>
              <a:t>■ </a:t>
            </a:r>
            <a:r>
              <a:rPr lang="en-CA" sz="1200" i="0">
                <a:effectLst/>
                <a:latin typeface="Arial" panose="020B0604020202020204" pitchFamily="34" charset="0"/>
                <a:cs typeface="Arial" panose="020B0604020202020204" pitchFamily="34" charset="0"/>
              </a:rPr>
              <a:t>Assess progress and any challenges experienced</a:t>
            </a:r>
          </a:p>
          <a:p>
            <a:r>
              <a:rPr lang="en-CA" sz="1200" i="0">
                <a:solidFill>
                  <a:srgbClr val="00FFFF"/>
                </a:solidFill>
                <a:effectLst/>
                <a:latin typeface="Arial" panose="020B0604020202020204" pitchFamily="34" charset="0"/>
                <a:cs typeface="Arial" panose="020B0604020202020204" pitchFamily="34" charset="0"/>
              </a:rPr>
              <a:t>■ </a:t>
            </a:r>
            <a:r>
              <a:rPr lang="en-CA" sz="1200" i="0">
                <a:effectLst/>
                <a:latin typeface="Arial" panose="020B0604020202020204" pitchFamily="34" charset="0"/>
                <a:cs typeface="Arial" panose="020B0604020202020204" pitchFamily="34" charset="0"/>
              </a:rPr>
              <a:t>Provide positive reinforcement including personal benefits</a:t>
            </a:r>
          </a:p>
          <a:p>
            <a:r>
              <a:rPr lang="en-CA" sz="1200" i="0">
                <a:solidFill>
                  <a:srgbClr val="00FFFF"/>
                </a:solidFill>
                <a:effectLst/>
                <a:latin typeface="Arial" panose="020B0604020202020204" pitchFamily="34" charset="0"/>
                <a:cs typeface="Arial" panose="020B0604020202020204" pitchFamily="34" charset="0"/>
              </a:rPr>
              <a:t>■ </a:t>
            </a:r>
            <a:r>
              <a:rPr lang="en-CA" sz="1200" i="0">
                <a:effectLst/>
                <a:latin typeface="Arial" panose="020B0604020202020204" pitchFamily="34" charset="0"/>
                <a:cs typeface="Arial" panose="020B0604020202020204" pitchFamily="34" charset="0"/>
              </a:rPr>
              <a:t>Reassess readiness to stop or reduce smoking, as appropriate</a:t>
            </a:r>
          </a:p>
          <a:p>
            <a:endParaRPr lang="en-US" sz="1200" b="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latin typeface="Arial" panose="020B0604020202020204" pitchFamily="34" charset="0"/>
                <a:cs typeface="Arial" panose="020B0604020202020204" pitchFamily="34" charset="0"/>
              </a:rPr>
              <a:t>2. </a:t>
            </a:r>
            <a:r>
              <a:rPr lang="en-US" sz="1200" b="1">
                <a:latin typeface="Arial" panose="020B0604020202020204" pitchFamily="34" charset="0"/>
                <a:cs typeface="Arial" panose="020B0604020202020204" pitchFamily="34" charset="0"/>
              </a:rPr>
              <a:t>Discuss continued treatment and ensure supply of tobacco dependence aids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i="1">
                <a:solidFill>
                  <a:srgbClr val="00FFFF"/>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Review instructions for use of tobacco dependence medication following discharge including</a:t>
            </a:r>
            <a:r>
              <a:rPr lang="en-CA" sz="1200" i="0">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products, frequency of use and instructions for use</a:t>
            </a:r>
            <a:endParaRPr lang="en-CA" sz="1200">
              <a:effectLst/>
              <a:latin typeface="Arial" panose="020B0604020202020204" pitchFamily="34" charset="0"/>
              <a:cs typeface="Arial" panose="020B0604020202020204" pitchFamily="34" charset="0"/>
            </a:endParaRPr>
          </a:p>
          <a:p>
            <a:r>
              <a:rPr lang="en-CA" sz="1200" i="1">
                <a:solidFill>
                  <a:srgbClr val="00FFFF"/>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Reinforce the importance of using these medications for the full 10–12 week treatment course</a:t>
            </a:r>
            <a:endParaRPr lang="en-CA" sz="1200">
              <a:effectLst/>
              <a:latin typeface="Arial" panose="020B0604020202020204" pitchFamily="34" charset="0"/>
              <a:cs typeface="Arial" panose="020B0604020202020204" pitchFamily="34" charset="0"/>
            </a:endParaRPr>
          </a:p>
          <a:p>
            <a:r>
              <a:rPr lang="en-CA" sz="1200" i="1">
                <a:solidFill>
                  <a:srgbClr val="00FFFF"/>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Ensure the patient has a supply of medications or aids</a:t>
            </a:r>
            <a:r>
              <a:rPr lang="en-CA" sz="1200" i="0">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Provide a supply of NRT and/or vaping liquids to be used post-discharge and until the next</a:t>
            </a:r>
            <a:r>
              <a:rPr lang="en-CA" sz="1200" i="0">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consultation with a tobacco dependence advisor. The minimum recommended supply is 2 weeks.</a:t>
            </a:r>
            <a:r>
              <a:rPr lang="en-CA" sz="1200" i="0">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Inform patients that the service they have been referred to will be able to continue to supply them</a:t>
            </a:r>
            <a:r>
              <a:rPr lang="en-CA" sz="1200" i="0">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with tobacco dependence medication or aid for the full 10–12-week treatment period.</a:t>
            </a:r>
            <a:endParaRPr lang="en-CA" sz="120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a:latin typeface="Arial" panose="020B0604020202020204" pitchFamily="34" charset="0"/>
              <a:cs typeface="Arial" panose="020B0604020202020204" pitchFamily="34" charset="0"/>
            </a:endParaRPr>
          </a:p>
          <a:p>
            <a:pPr marL="0" indent="0">
              <a:buFontTx/>
              <a:buNone/>
            </a:pPr>
            <a:r>
              <a:rPr lang="en-US" sz="1200" b="1">
                <a:latin typeface="Arial" panose="020B0604020202020204" pitchFamily="34" charset="0"/>
                <a:cs typeface="Arial" panose="020B0604020202020204" pitchFamily="34" charset="0"/>
              </a:rPr>
              <a:t>3. Discuss importance of follow-up support following discharge</a:t>
            </a:r>
            <a:endParaRPr lang="en-US" sz="1200" b="1" i="0">
              <a:effectLst/>
              <a:latin typeface="Arial" panose="020B0604020202020204" pitchFamily="34" charset="0"/>
              <a:cs typeface="Arial" panose="020B0604020202020204" pitchFamily="34" charset="0"/>
            </a:endParaRPr>
          </a:p>
          <a:p>
            <a:r>
              <a:rPr lang="en-CA" sz="1200" i="1">
                <a:solidFill>
                  <a:srgbClr val="00FFFF"/>
                </a:solidFill>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Discuss the importance of referral to post-discharge follow-up support, where they will get</a:t>
            </a:r>
            <a:endParaRPr lang="en-CA" sz="1200">
              <a:effectLst/>
              <a:latin typeface="Arial" panose="020B0604020202020204" pitchFamily="34" charset="0"/>
              <a:cs typeface="Arial" panose="020B0604020202020204" pitchFamily="34" charset="0"/>
            </a:endParaRPr>
          </a:p>
          <a:p>
            <a:r>
              <a:rPr lang="en-CA" sz="1200" i="1">
                <a:effectLst/>
                <a:latin typeface="Arial" panose="020B0604020202020204" pitchFamily="34" charset="0"/>
                <a:cs typeface="Arial" panose="020B0604020202020204" pitchFamily="34" charset="0"/>
              </a:rPr>
              <a:t>expert support with staying smokefree</a:t>
            </a:r>
            <a:endParaRPr lang="en-CA" sz="1200">
              <a:effectLst/>
              <a:latin typeface="Arial" panose="020B0604020202020204" pitchFamily="34" charset="0"/>
              <a:cs typeface="Arial" panose="020B0604020202020204" pitchFamily="34" charset="0"/>
            </a:endParaRPr>
          </a:p>
          <a:p>
            <a:pPr marL="0" indent="0">
              <a:buFontTx/>
              <a:buNone/>
            </a:pPr>
            <a:endParaRPr lang="en-US" sz="1200" b="1" i="0">
              <a:effectLst/>
              <a:latin typeface="Arial" panose="020B0604020202020204" pitchFamily="34" charset="0"/>
              <a:cs typeface="Arial" panose="020B0604020202020204" pitchFamily="34" charset="0"/>
            </a:endParaRPr>
          </a:p>
          <a:p>
            <a:r>
              <a:rPr lang="en-CA" sz="1200" i="1">
                <a:effectLst/>
                <a:latin typeface="Arial" panose="020B0604020202020204" pitchFamily="34" charset="0"/>
                <a:cs typeface="Arial" panose="020B0604020202020204" pitchFamily="34" charset="0"/>
              </a:rPr>
              <a:t>For patients who will be referred to community based or inhouse follow-up support following discharge, remind the patient of the agreed appointment date, time and location. Provide a contact number</a:t>
            </a:r>
            <a:r>
              <a:rPr lang="en-CA" sz="1200" i="0">
                <a:effectLst/>
                <a:latin typeface="Arial" panose="020B0604020202020204" pitchFamily="34" charset="0"/>
                <a:cs typeface="Arial" panose="020B0604020202020204" pitchFamily="34" charset="0"/>
              </a:rPr>
              <a:t> </a:t>
            </a:r>
            <a:r>
              <a:rPr lang="en-CA" sz="1200" i="1">
                <a:effectLst/>
                <a:latin typeface="Arial" panose="020B0604020202020204" pitchFamily="34" charset="0"/>
                <a:cs typeface="Arial" panose="020B0604020202020204" pitchFamily="34" charset="0"/>
              </a:rPr>
              <a:t>for service the patient has been referred to.</a:t>
            </a:r>
            <a:endParaRPr lang="en-CA" sz="1200">
              <a:effectLst/>
              <a:latin typeface="Arial" panose="020B0604020202020204" pitchFamily="34" charset="0"/>
              <a:cs typeface="Arial" panose="020B0604020202020204" pitchFamily="34" charset="0"/>
            </a:endParaRPr>
          </a:p>
          <a:p>
            <a:endParaRPr lang="en-CA" sz="1200" i="1">
              <a:solidFill>
                <a:srgbClr val="00CDCD"/>
              </a:solidFill>
              <a:effectLst/>
              <a:latin typeface="Arial" panose="020B0604020202020204" pitchFamily="34" charset="0"/>
              <a:cs typeface="Arial" panose="020B0604020202020204" pitchFamily="34" charset="0"/>
            </a:endParaRPr>
          </a:p>
          <a:p>
            <a:r>
              <a:rPr lang="en-CA" sz="1200" i="1">
                <a:solidFill>
                  <a:srgbClr val="00CDCD"/>
                </a:solidFill>
                <a:effectLst/>
                <a:latin typeface="Arial" panose="020B0604020202020204" pitchFamily="34" charset="0"/>
                <a:cs typeface="Arial" panose="020B0604020202020204" pitchFamily="34" charset="0"/>
              </a:rPr>
              <a:t>“We have coordinated a referral to the [community pharmacy/stop smoking service] to</a:t>
            </a:r>
            <a:r>
              <a:rPr lang="en-CA" sz="1200" i="0">
                <a:solidFill>
                  <a:srgbClr val="00CDCD"/>
                </a:solidFill>
                <a:effectLst/>
                <a:latin typeface="Arial" panose="020B0604020202020204" pitchFamily="34" charset="0"/>
                <a:cs typeface="Arial" panose="020B0604020202020204" pitchFamily="34" charset="0"/>
              </a:rPr>
              <a:t> </a:t>
            </a:r>
            <a:r>
              <a:rPr lang="en-CA" sz="1200" i="1">
                <a:solidFill>
                  <a:srgbClr val="00CDCD"/>
                </a:solidFill>
                <a:effectLst/>
                <a:latin typeface="Arial" panose="020B0604020202020204" pitchFamily="34" charset="0"/>
                <a:cs typeface="Arial" panose="020B0604020202020204" pitchFamily="34" charset="0"/>
              </a:rPr>
              <a:t>support you with staying smokefree when you return home. You can expect to receive a</a:t>
            </a:r>
            <a:r>
              <a:rPr lang="en-CA" sz="1200" i="0">
                <a:solidFill>
                  <a:srgbClr val="00CDCD"/>
                </a:solidFill>
                <a:effectLst/>
                <a:latin typeface="Arial" panose="020B0604020202020204" pitchFamily="34" charset="0"/>
                <a:cs typeface="Arial" panose="020B0604020202020204" pitchFamily="34" charset="0"/>
              </a:rPr>
              <a:t> </a:t>
            </a:r>
            <a:r>
              <a:rPr lang="en-CA" sz="1200" i="1">
                <a:solidFill>
                  <a:srgbClr val="00CDCD"/>
                </a:solidFill>
                <a:effectLst/>
                <a:latin typeface="Arial" panose="020B0604020202020204" pitchFamily="34" charset="0"/>
                <a:cs typeface="Arial" panose="020B0604020202020204" pitchFamily="34" charset="0"/>
              </a:rPr>
              <a:t>call from them to see how you are doing and also provide you with an additional supply</a:t>
            </a:r>
            <a:r>
              <a:rPr lang="en-CA" sz="1200" i="0">
                <a:solidFill>
                  <a:srgbClr val="00CDCD"/>
                </a:solidFill>
                <a:effectLst/>
                <a:latin typeface="Arial" panose="020B0604020202020204" pitchFamily="34" charset="0"/>
                <a:cs typeface="Arial" panose="020B0604020202020204" pitchFamily="34" charset="0"/>
              </a:rPr>
              <a:t> </a:t>
            </a:r>
            <a:r>
              <a:rPr lang="en-CA" sz="1200" i="1">
                <a:solidFill>
                  <a:srgbClr val="00CDCD"/>
                </a:solidFill>
                <a:effectLst/>
                <a:latin typeface="Arial" panose="020B0604020202020204" pitchFamily="34" charset="0"/>
                <a:cs typeface="Arial" panose="020B0604020202020204" pitchFamily="34" charset="0"/>
              </a:rPr>
              <a:t>of NRT.”</a:t>
            </a:r>
          </a:p>
          <a:p>
            <a:endParaRPr lang="en-CA" sz="1200">
              <a:solidFill>
                <a:srgbClr val="00CDCD"/>
              </a:solidFill>
              <a:effectLst/>
              <a:latin typeface="Arial" panose="020B0604020202020204" pitchFamily="34" charset="0"/>
              <a:cs typeface="Arial" panose="020B0604020202020204" pitchFamily="34" charset="0"/>
            </a:endParaRPr>
          </a:p>
          <a:p>
            <a:r>
              <a:rPr lang="en-CA" sz="1200" i="1">
                <a:solidFill>
                  <a:srgbClr val="00CDCD"/>
                </a:solidFill>
                <a:effectLst/>
                <a:latin typeface="Arial" panose="020B0604020202020204" pitchFamily="34" charset="0"/>
                <a:cs typeface="Arial" panose="020B0604020202020204" pitchFamily="34" charset="0"/>
              </a:rPr>
              <a:t>“If you have any questions or concerns before that time, you can always call X at ________.</a:t>
            </a:r>
            <a:r>
              <a:rPr lang="en-CA" sz="1200" i="0">
                <a:solidFill>
                  <a:srgbClr val="00CDCD"/>
                </a:solidFill>
                <a:effectLst/>
                <a:latin typeface="Arial" panose="020B0604020202020204" pitchFamily="34" charset="0"/>
                <a:cs typeface="Arial" panose="020B0604020202020204" pitchFamily="34" charset="0"/>
              </a:rPr>
              <a:t> </a:t>
            </a:r>
            <a:r>
              <a:rPr lang="en-CA" sz="1200" i="1">
                <a:solidFill>
                  <a:srgbClr val="00CDCD"/>
                </a:solidFill>
                <a:effectLst/>
                <a:latin typeface="Arial" panose="020B0604020202020204" pitchFamily="34" charset="0"/>
                <a:cs typeface="Arial" panose="020B0604020202020204" pitchFamily="34" charset="0"/>
              </a:rPr>
              <a:t>Likewise, if you can’t keep your appointment please give them a call. Don’t worry if you</a:t>
            </a:r>
            <a:r>
              <a:rPr lang="en-CA" sz="1200" i="0">
                <a:solidFill>
                  <a:srgbClr val="00CDCD"/>
                </a:solidFill>
                <a:effectLst/>
                <a:latin typeface="Arial" panose="020B0604020202020204" pitchFamily="34" charset="0"/>
                <a:cs typeface="Arial" panose="020B0604020202020204" pitchFamily="34" charset="0"/>
              </a:rPr>
              <a:t> </a:t>
            </a:r>
            <a:r>
              <a:rPr lang="en-CA" sz="1200" i="1">
                <a:solidFill>
                  <a:srgbClr val="00CDCD"/>
                </a:solidFill>
                <a:effectLst/>
                <a:latin typeface="Arial" panose="020B0604020202020204" pitchFamily="34" charset="0"/>
                <a:cs typeface="Arial" panose="020B0604020202020204" pitchFamily="34" charset="0"/>
              </a:rPr>
              <a:t>struggle at all with staying smokefree – the advisers at the service are friendly and I</a:t>
            </a:r>
            <a:r>
              <a:rPr lang="en-CA" sz="1200" i="0">
                <a:solidFill>
                  <a:srgbClr val="00CDCD"/>
                </a:solidFill>
                <a:effectLst/>
                <a:latin typeface="Arial" panose="020B0604020202020204" pitchFamily="34" charset="0"/>
                <a:cs typeface="Arial" panose="020B0604020202020204" pitchFamily="34" charset="0"/>
              </a:rPr>
              <a:t> </a:t>
            </a:r>
            <a:r>
              <a:rPr lang="en-CA" sz="1200" i="1">
                <a:solidFill>
                  <a:srgbClr val="00CDCD"/>
                </a:solidFill>
                <a:effectLst/>
                <a:latin typeface="Arial" panose="020B0604020202020204" pitchFamily="34" charset="0"/>
                <a:cs typeface="Arial" panose="020B0604020202020204" pitchFamily="34" charset="0"/>
              </a:rPr>
              <a:t>think you will find their support will be really helpful.”</a:t>
            </a:r>
            <a:endParaRPr lang="en-CA" sz="1200">
              <a:solidFill>
                <a:srgbClr val="00CDCD"/>
              </a:solidFill>
              <a:effectLst/>
              <a:latin typeface="Arial" panose="020B0604020202020204" pitchFamily="34" charset="0"/>
              <a:cs typeface="Arial" panose="020B0604020202020204" pitchFamily="34" charset="0"/>
            </a:endParaRPr>
          </a:p>
          <a:p>
            <a:pPr marL="0" indent="0">
              <a:buFontTx/>
              <a:buNone/>
            </a:pPr>
            <a:endParaRPr lang="en-CA" sz="1200" b="0" i="0">
              <a:effectLst/>
              <a:latin typeface="Arial" panose="020B0604020202020204" pitchFamily="34" charset="0"/>
              <a:cs typeface="Arial" panose="020B0604020202020204" pitchFamily="34" charset="0"/>
            </a:endParaRPr>
          </a:p>
          <a:p>
            <a:pPr marL="0" indent="0">
              <a:buFontTx/>
              <a:buNone/>
            </a:pPr>
            <a:r>
              <a:rPr lang="en-CA" sz="1200" b="1" i="0">
                <a:effectLst/>
                <a:latin typeface="Arial" panose="020B0604020202020204" pitchFamily="34" charset="0"/>
                <a:cs typeface="Arial" panose="020B0604020202020204" pitchFamily="34" charset="0"/>
              </a:rPr>
              <a:t>Inform the patient about follow-up calls that will take place 7–14 days and one month post-discharge.</a:t>
            </a:r>
          </a:p>
          <a:p>
            <a:pPr marL="0" indent="0">
              <a:buFontTx/>
              <a:buNone/>
            </a:pPr>
            <a:endParaRPr lang="en-CA" sz="1200" b="1" i="0">
              <a:solidFill>
                <a:srgbClr val="00CDCD"/>
              </a:solidFill>
              <a:effectLst/>
              <a:latin typeface="Arial" panose="020B0604020202020204" pitchFamily="34" charset="0"/>
              <a:cs typeface="Arial" panose="020B0604020202020204" pitchFamily="34" charset="0"/>
            </a:endParaRPr>
          </a:p>
          <a:p>
            <a:r>
              <a:rPr lang="en-CA" sz="1200" i="1">
                <a:solidFill>
                  <a:srgbClr val="00CDCD"/>
                </a:solidFill>
                <a:effectLst/>
                <a:latin typeface="Arial" panose="020B0604020202020204" pitchFamily="34" charset="0"/>
                <a:cs typeface="Arial" panose="020B0604020202020204" pitchFamily="34" charset="0"/>
              </a:rPr>
              <a:t>“We follow-up with all patients following discharge from hospital. We will plan to give you a quick check-in call next week or the following. Can I just verify the number</a:t>
            </a:r>
          </a:p>
          <a:p>
            <a:r>
              <a:rPr lang="en-CA" sz="1200" i="1">
                <a:solidFill>
                  <a:srgbClr val="00CDCD"/>
                </a:solidFill>
                <a:effectLst/>
                <a:latin typeface="Arial" panose="020B0604020202020204" pitchFamily="34" charset="0"/>
                <a:cs typeface="Arial" panose="020B0604020202020204" pitchFamily="34" charset="0"/>
              </a:rPr>
              <a:t>you would like us to use to reach you? We will also schedule a time to see you back here at the hospital.”</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Confirm the best contact number and time of day to contact the patient, noting this in the t</a:t>
            </a:r>
            <a:r>
              <a:rPr lang="en-CA" sz="1200" i="0">
                <a:solidFill>
                  <a:srgbClr val="00CDCD"/>
                </a:solidFill>
                <a:effectLst/>
                <a:latin typeface="Arial" panose="020B0604020202020204" pitchFamily="34" charset="0"/>
                <a:cs typeface="Arial" panose="020B0604020202020204" pitchFamily="34" charset="0"/>
              </a:rPr>
              <a:t>o </a:t>
            </a:r>
            <a:r>
              <a:rPr lang="en-CA" sz="1200" i="0">
                <a:effectLst/>
                <a:latin typeface="Arial" panose="020B0604020202020204" pitchFamily="34" charset="0"/>
                <a:cs typeface="Arial" panose="020B0604020202020204" pitchFamily="34" charset="0"/>
              </a:rPr>
              <a:t>patient record.</a:t>
            </a:r>
          </a:p>
          <a:p>
            <a:endParaRPr lang="en-US" sz="1200" b="0" i="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a:latin typeface="Arial" panose="020B0604020202020204" pitchFamily="34" charset="0"/>
                <a:cs typeface="Arial" panose="020B0604020202020204" pitchFamily="34" charset="0"/>
              </a:rPr>
              <a:t>4. </a:t>
            </a:r>
            <a:r>
              <a:rPr lang="en-CA" sz="1200" b="1" i="0">
                <a:effectLst/>
                <a:latin typeface="Arial" panose="020B0604020202020204" pitchFamily="34" charset="0"/>
                <a:cs typeface="Arial" panose="020B0604020202020204" pitchFamily="34" charset="0"/>
              </a:rPr>
              <a:t>Discuss plan/tips for staying smokefree following discharge</a:t>
            </a:r>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Time permitting, provide guidance to all patients:</a:t>
            </a:r>
            <a:r>
              <a:rPr lang="en-CA" sz="1200" i="0">
                <a:solidFill>
                  <a:srgbClr val="00CDCD"/>
                </a:solidFill>
                <a:effectLst/>
                <a:latin typeface="Arial" panose="020B0604020202020204" pitchFamily="34" charset="0"/>
                <a:cs typeface="Arial" panose="020B0604020202020204" pitchFamily="34" charset="0"/>
              </a:rPr>
              <a:t> </a:t>
            </a:r>
          </a:p>
          <a:p>
            <a:r>
              <a:rPr lang="en-CA" sz="1200" i="0">
                <a:solidFill>
                  <a:srgbClr val="00CDCD"/>
                </a:solidFill>
                <a:effectLst/>
                <a:latin typeface="Arial" panose="020B0604020202020204" pitchFamily="34" charset="0"/>
                <a:cs typeface="Arial" panose="020B0604020202020204" pitchFamily="34" charset="0"/>
              </a:rPr>
              <a:t>“There are a few things that other patients have found really helped to keep them</a:t>
            </a:r>
          </a:p>
          <a:p>
            <a:r>
              <a:rPr lang="en-CA" sz="1200" i="0">
                <a:solidFill>
                  <a:srgbClr val="00CDCD"/>
                </a:solidFill>
                <a:effectLst/>
                <a:latin typeface="Arial" panose="020B0604020202020204" pitchFamily="34" charset="0"/>
                <a:cs typeface="Arial" panose="020B0604020202020204" pitchFamily="34" charset="0"/>
              </a:rPr>
              <a:t>on track, could I share some of these with you?:</a:t>
            </a:r>
          </a:p>
          <a:p>
            <a:r>
              <a:rPr lang="en-CA" sz="1200" i="1">
                <a:solidFill>
                  <a:srgbClr val="00FFFF"/>
                </a:solidFill>
                <a:effectLst/>
                <a:latin typeface="Arial" panose="020B0604020202020204" pitchFamily="34" charset="0"/>
                <a:cs typeface="Arial" panose="020B0604020202020204" pitchFamily="34" charset="0"/>
              </a:rPr>
              <a:t>■ </a:t>
            </a:r>
            <a:r>
              <a:rPr lang="en-CA" sz="1200" i="0">
                <a:solidFill>
                  <a:srgbClr val="00CDCD"/>
                </a:solidFill>
                <a:effectLst/>
                <a:latin typeface="Arial" panose="020B0604020202020204" pitchFamily="34" charset="0"/>
                <a:cs typeface="Arial" panose="020B0604020202020204" pitchFamily="34" charset="0"/>
              </a:rPr>
              <a:t>throw out all of your cigarettes, lighters and ashtrays</a:t>
            </a:r>
          </a:p>
          <a:p>
            <a:r>
              <a:rPr lang="en-CA" sz="1200" i="1">
                <a:solidFill>
                  <a:srgbClr val="00FFFF"/>
                </a:solidFill>
                <a:effectLst/>
                <a:latin typeface="Arial" panose="020B0604020202020204" pitchFamily="34" charset="0"/>
                <a:cs typeface="Arial" panose="020B0604020202020204" pitchFamily="34" charset="0"/>
              </a:rPr>
              <a:t>■ </a:t>
            </a:r>
            <a:r>
              <a:rPr lang="en-CA" sz="1200" i="0">
                <a:solidFill>
                  <a:srgbClr val="00CDCD"/>
                </a:solidFill>
                <a:effectLst/>
                <a:latin typeface="Arial" panose="020B0604020202020204" pitchFamily="34" charset="0"/>
                <a:cs typeface="Arial" panose="020B0604020202020204" pitchFamily="34" charset="0"/>
              </a:rPr>
              <a:t>make a conscious effort to avoid people who smoke, especially in the first few weeks</a:t>
            </a:r>
          </a:p>
          <a:p>
            <a:r>
              <a:rPr lang="en-CA" sz="1200" i="1">
                <a:solidFill>
                  <a:srgbClr val="00FFFF"/>
                </a:solidFill>
                <a:effectLst/>
                <a:latin typeface="Arial" panose="020B0604020202020204" pitchFamily="34" charset="0"/>
                <a:cs typeface="Arial" panose="020B0604020202020204" pitchFamily="34" charset="0"/>
              </a:rPr>
              <a:t>■ </a:t>
            </a:r>
            <a:r>
              <a:rPr lang="en-CA" sz="1200" i="0">
                <a:solidFill>
                  <a:srgbClr val="00CDCD"/>
                </a:solidFill>
                <a:effectLst/>
                <a:latin typeface="Arial" panose="020B0604020202020204" pitchFamily="34" charset="0"/>
                <a:cs typeface="Arial" panose="020B0604020202020204" pitchFamily="34" charset="0"/>
              </a:rPr>
              <a:t>try  keep yourself busy during the times when you would normally smoke</a:t>
            </a:r>
          </a:p>
          <a:p>
            <a:endParaRPr lang="en-CA" sz="1200" b="1" i="0">
              <a:solidFill>
                <a:srgbClr val="00CDCD"/>
              </a:solidFill>
              <a:effectLst/>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Discuss plan for dealing with urges to smoke</a:t>
            </a:r>
          </a:p>
          <a:p>
            <a:pPr marL="0" indent="0">
              <a:buFontTx/>
              <a:buNone/>
            </a:pPr>
            <a:r>
              <a:rPr lang="en-CA" sz="1200" i="1">
                <a:solidFill>
                  <a:srgbClr val="00FFFF"/>
                </a:solidFill>
                <a:effectLst/>
                <a:latin typeface="Arial" panose="020B0604020202020204" pitchFamily="34" charset="0"/>
                <a:cs typeface="Arial" panose="020B0604020202020204" pitchFamily="34" charset="0"/>
              </a:rPr>
              <a:t>■ Review 4Ds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i="1">
                <a:solidFill>
                  <a:srgbClr val="00FFFF"/>
                </a:solidFill>
                <a:effectLst/>
                <a:latin typeface="Arial" panose="020B0604020202020204" pitchFamily="34" charset="0"/>
                <a:cs typeface="Arial" panose="020B0604020202020204" pitchFamily="34" charset="0"/>
              </a:rPr>
              <a:t>■ </a:t>
            </a:r>
            <a:r>
              <a:rPr lang="en-CA" sz="1200" i="0">
                <a:solidFill>
                  <a:srgbClr val="00CDCD"/>
                </a:solidFill>
                <a:effectLst/>
                <a:latin typeface="Arial" panose="020B0604020202020204" pitchFamily="34" charset="0"/>
                <a:cs typeface="Arial" panose="020B0604020202020204" pitchFamily="34" charset="0"/>
              </a:rPr>
              <a:t>If you do get the urge to smoke, use the [faster-acting NRT product, e.g. inhalator or spray] to help the craving pass, or distract yourself until the urges to smoke pass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1" i="0">
              <a:solidFill>
                <a:srgbClr val="00CDCD"/>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i="0">
                <a:effectLst/>
                <a:latin typeface="Arial" panose="020B0604020202020204" pitchFamily="34" charset="0"/>
                <a:cs typeface="Arial" panose="020B0604020202020204" pitchFamily="34" charset="0"/>
              </a:rPr>
              <a:t>Reinforce the importance of abrupt cessation and dealing with any lapses</a:t>
            </a:r>
          </a:p>
          <a:p>
            <a:pPr marL="457200" indent="-457200">
              <a:buFont typeface="Arial" panose="020B0604020202020204" pitchFamily="34" charset="0"/>
              <a:buChar char="•"/>
            </a:pPr>
            <a:endParaRPr lang="en-CA" sz="1200" i="0">
              <a:effectLst/>
              <a:latin typeface="Arial" panose="020B0604020202020204" pitchFamily="34" charset="0"/>
              <a:cs typeface="Arial" panose="020B0604020202020204" pitchFamily="34" charset="0"/>
            </a:endParaRPr>
          </a:p>
          <a:p>
            <a:r>
              <a:rPr lang="en-CA" sz="1200" b="1" i="0">
                <a:solidFill>
                  <a:srgbClr val="00FFFF"/>
                </a:solidFill>
                <a:effectLst/>
                <a:latin typeface="Arial" panose="020B0604020202020204" pitchFamily="34" charset="0"/>
                <a:cs typeface="Arial" panose="020B0604020202020204" pitchFamily="34" charset="0"/>
              </a:rPr>
              <a:t>■ </a:t>
            </a:r>
            <a:r>
              <a:rPr lang="en-CA" sz="1200" b="1" i="0">
                <a:effectLst/>
                <a:latin typeface="Arial" panose="020B0604020202020204" pitchFamily="34" charset="0"/>
                <a:cs typeface="Arial" panose="020B0604020202020204" pitchFamily="34" charset="0"/>
              </a:rPr>
              <a:t>Ask about other people who smoke in the home and signpost to local stop smoking support</a:t>
            </a:r>
          </a:p>
          <a:p>
            <a:r>
              <a:rPr lang="en-CA" sz="1200" b="1" i="0">
                <a:effectLst/>
                <a:latin typeface="Arial" panose="020B0604020202020204" pitchFamily="34" charset="0"/>
                <a:cs typeface="Arial" panose="020B0604020202020204" pitchFamily="34" charset="0"/>
              </a:rPr>
              <a:t>as appropriate</a:t>
            </a:r>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For patients who identify having other people who smoke in the home or significant others;</a:t>
            </a:r>
          </a:p>
          <a:p>
            <a:r>
              <a:rPr lang="en-CA" sz="1200" i="0">
                <a:effectLst/>
                <a:latin typeface="Arial" panose="020B0604020202020204" pitchFamily="34" charset="0"/>
                <a:cs typeface="Arial" panose="020B0604020202020204" pitchFamily="34" charset="0"/>
              </a:rPr>
              <a:t>identify strategies for coping.</a:t>
            </a:r>
          </a:p>
          <a:p>
            <a:endParaRPr lang="en-CA" sz="1200" b="1" i="0">
              <a:effectLst/>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Identify support persons and plan ahead for patients with other people who smoke in the home</a:t>
            </a:r>
            <a:endParaRPr lang="en-US" sz="1200" b="1" i="0">
              <a:latin typeface="Arial" panose="020B0604020202020204" pitchFamily="34" charset="0"/>
              <a:cs typeface="Arial" panose="020B0604020202020204" pitchFamily="34" charset="0"/>
            </a:endParaRPr>
          </a:p>
          <a:p>
            <a:r>
              <a:rPr lang="en-CA" sz="1200" i="0">
                <a:solidFill>
                  <a:srgbClr val="00CDCD"/>
                </a:solidFill>
                <a:effectLst/>
                <a:latin typeface="Arial" panose="020B0604020202020204" pitchFamily="34" charset="0"/>
                <a:cs typeface="Arial" panose="020B0604020202020204" pitchFamily="34" charset="0"/>
              </a:rPr>
              <a:t>“Is there someone that will be able to support you with your goal to stop smoking? Someone who can lend you support and encouragement or be there for you in any difficult times as you make this important change?”</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Be prepared for situations in which there is no ‘support person’ and provide reassurance that this is ok.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latin typeface="Arial" panose="020B0604020202020204" pitchFamily="34" charset="0"/>
                <a:cs typeface="Arial" panose="020B0604020202020204" pitchFamily="34" charset="0"/>
              </a:rPr>
              <a:t>5. </a:t>
            </a:r>
            <a:r>
              <a:rPr lang="en-US" sz="1200" b="1">
                <a:latin typeface="Arial" panose="020B0604020202020204" pitchFamily="34" charset="0"/>
                <a:cs typeface="Arial" panose="020B0604020202020204" pitchFamily="34" charset="0"/>
              </a:rPr>
              <a:t>Provide summary and address questions or concerns</a:t>
            </a:r>
          </a:p>
          <a:p>
            <a:pPr marL="457200" indent="-457200">
              <a:buFont typeface="Arial" panose="020B0604020202020204" pitchFamily="34" charset="0"/>
              <a:buChar char="•"/>
            </a:pPr>
            <a:r>
              <a:rPr lang="en-CA" sz="1200" i="0">
                <a:effectLst/>
                <a:latin typeface="Arial" panose="020B0604020202020204" pitchFamily="34" charset="0"/>
                <a:cs typeface="Arial" panose="020B0604020202020204" pitchFamily="34" charset="0"/>
              </a:rPr>
              <a:t>Verbally and ideally in written form summarize the plan following discharge from hospital. </a:t>
            </a:r>
          </a:p>
          <a:p>
            <a:pPr marL="457200" indent="-457200">
              <a:buFont typeface="Arial" panose="020B0604020202020204" pitchFamily="34" charset="0"/>
              <a:buChar char="•"/>
            </a:pPr>
            <a:r>
              <a:rPr lang="en-CA" sz="1200" i="0">
                <a:effectLst/>
                <a:latin typeface="Arial" panose="020B0604020202020204" pitchFamily="34" charset="0"/>
                <a:cs typeface="Arial" panose="020B0604020202020204" pitchFamily="34" charset="0"/>
              </a:rPr>
              <a:t>Allow time for patients to ask any questions. </a:t>
            </a:r>
          </a:p>
          <a:p>
            <a:pPr marL="457200" indent="-457200">
              <a:buFont typeface="Arial" panose="020B0604020202020204" pitchFamily="34" charset="0"/>
              <a:buChar char="•"/>
            </a:pPr>
            <a:r>
              <a:rPr lang="en-CA" sz="1200" i="0">
                <a:effectLst/>
                <a:latin typeface="Arial" panose="020B0604020202020204" pitchFamily="34" charset="0"/>
                <a:cs typeface="Arial" panose="020B0604020202020204" pitchFamily="34" charset="0"/>
              </a:rPr>
              <a:t>Prompt commitment from patient to staying smokefree or achieving harm reduction goals. Have patient repeat aloud the plan. </a:t>
            </a:r>
          </a:p>
          <a:p>
            <a:pPr marL="457200" indent="-457200">
              <a:buFont typeface="Arial" panose="020B0604020202020204" pitchFamily="34" charset="0"/>
              <a:buChar char="•"/>
            </a:pPr>
            <a:r>
              <a:rPr lang="en-CA" sz="1200" i="0">
                <a:effectLst/>
                <a:latin typeface="Arial" panose="020B0604020202020204" pitchFamily="34" charset="0"/>
                <a:cs typeface="Arial" panose="020B0604020202020204" pitchFamily="34" charset="0"/>
              </a:rPr>
              <a:t>Provide positive reinforcement and that you will look forward to hearing how they are doing. </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196368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sz="1200" i="0">
                <a:effectLst/>
                <a:latin typeface="Arial" panose="020B0604020202020204" pitchFamily="34" charset="0"/>
                <a:cs typeface="Arial" panose="020B0604020202020204" pitchFamily="34" charset="0"/>
              </a:rPr>
              <a:t>Tobacco dependence treatment initiated in hospital will be more successful when follow-up support is provided for a minimum of one-month post-discharge. Some patients will need more intensive and longer support to remain smokefree.</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Trained community providers will provide follow-up support to patients following discharge from hospital. The follow-up support available differs across the country and it is important for TDAs to be aware of options available locally and have effective referral pathways and strong working relationships with community providers. Figure 5 depicts the transfer of care to post-discharge follow-up support.</a:t>
            </a:r>
          </a:p>
          <a:p>
            <a:r>
              <a:rPr lang="en-CA" sz="1200" i="0">
                <a:effectLst/>
                <a:latin typeface="Arial" panose="020B0604020202020204" pitchFamily="34" charset="0"/>
                <a:cs typeface="Arial" panose="020B0604020202020204" pitchFamily="34" charset="0"/>
              </a:rPr>
              <a:t>At present there are five options for patients to receive support:</a:t>
            </a:r>
          </a:p>
          <a:p>
            <a:endParaRPr lang="en-CA" sz="1200" i="0">
              <a:effectLst/>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1. Local Authority Stop Smoking Services (LA SSSs) </a:t>
            </a:r>
            <a:r>
              <a:rPr lang="en-CA" sz="1200" i="0">
                <a:effectLst/>
                <a:latin typeface="Arial" panose="020B0604020202020204" pitchFamily="34" charset="0"/>
                <a:cs typeface="Arial" panose="020B0604020202020204" pitchFamily="34" charset="0"/>
              </a:rPr>
              <a:t>– LA SSSs should be prepared to receive referrals and provide ongoing support post discharge from the acute trust.</a:t>
            </a:r>
          </a:p>
          <a:p>
            <a:endParaRPr lang="en-CA" sz="1200" i="0">
              <a:effectLst/>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2. NHS Community Pharmacy Smoking Cessation Service (SCS) – </a:t>
            </a:r>
            <a:r>
              <a:rPr lang="en-CA" sz="1200" i="0">
                <a:effectLst/>
                <a:latin typeface="Arial" panose="020B0604020202020204" pitchFamily="34" charset="0"/>
                <a:cs typeface="Arial" panose="020B0604020202020204" pitchFamily="34" charset="0"/>
              </a:rPr>
              <a:t>The NHS Community Pharmacy SCS has been designed to enable NHS trusts to undertake a transfer of care on patient discharge, referring patients, where they consent, to a participating community pharmacy of their choice. The service specification for the Community Pharmacy SCS indicates that patients who relapse between weeks 4–12 will not be eligible to continue in the service and may be referred to a LA SSSs.</a:t>
            </a:r>
          </a:p>
          <a:p>
            <a:endParaRPr lang="en-US" sz="1200" i="0">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3. Trust Tobacco Dependence Teams </a:t>
            </a:r>
            <a:r>
              <a:rPr lang="en-CA" sz="1200" i="0">
                <a:effectLst/>
                <a:latin typeface="Arial" panose="020B0604020202020204" pitchFamily="34" charset="0"/>
                <a:cs typeface="Arial" panose="020B0604020202020204" pitchFamily="34" charset="0"/>
              </a:rPr>
              <a:t>– Some trusts will have capacity to offer patients post discharge support from the trust Tobacco Dependence Team. Where this capacity exists, trusts may follow patients for 3–12 months following discharge.</a:t>
            </a:r>
          </a:p>
          <a:p>
            <a:endParaRPr lang="en-CA" sz="1200" i="0">
              <a:effectLst/>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4. Community Mental Health (CMH) Tobacco Dependence Teams </a:t>
            </a:r>
            <a:r>
              <a:rPr lang="en-CA" sz="1200" i="0">
                <a:effectLst/>
                <a:latin typeface="Arial" panose="020B0604020202020204" pitchFamily="34" charset="0"/>
                <a:cs typeface="Arial" panose="020B0604020202020204" pitchFamily="34" charset="0"/>
              </a:rPr>
              <a:t>– Some localities will have CMH Tobacco Dependence Teams that have received specialised training and will provide</a:t>
            </a:r>
          </a:p>
          <a:p>
            <a:r>
              <a:rPr lang="en-CA" sz="1200" i="0">
                <a:effectLst/>
                <a:latin typeface="Arial" panose="020B0604020202020204" pitchFamily="34" charset="0"/>
                <a:cs typeface="Arial" panose="020B0604020202020204" pitchFamily="34" charset="0"/>
              </a:rPr>
              <a:t>follow-up support to patients with severe mental health illness in the community setting. A national training standard has been developed for CMH Tobacco Dependence Advisers.</a:t>
            </a:r>
          </a:p>
          <a:p>
            <a:endParaRPr lang="en-CA" sz="1200" i="0">
              <a:effectLst/>
              <a:latin typeface="Arial" panose="020B0604020202020204" pitchFamily="34" charset="0"/>
              <a:cs typeface="Arial" panose="020B0604020202020204" pitchFamily="34" charset="0"/>
            </a:endParaRPr>
          </a:p>
          <a:p>
            <a:r>
              <a:rPr lang="en-CA" sz="1200" b="1" i="0">
                <a:effectLst/>
                <a:latin typeface="Arial" panose="020B0604020202020204" pitchFamily="34" charset="0"/>
                <a:cs typeface="Arial" panose="020B0604020202020204" pitchFamily="34" charset="0"/>
              </a:rPr>
              <a:t>5. Digital support </a:t>
            </a:r>
            <a:r>
              <a:rPr lang="en-CA" sz="1200" i="0">
                <a:effectLst/>
                <a:latin typeface="Arial" panose="020B0604020202020204" pitchFamily="34" charset="0"/>
                <a:cs typeface="Arial" panose="020B0604020202020204" pitchFamily="34" charset="0"/>
              </a:rPr>
              <a:t>– Some localities offer digital post-discharge follow-up via one of the available smartphone digital applications.</a:t>
            </a: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249096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a:latin typeface="Arial" panose="020B0604020202020204" pitchFamily="34" charset="0"/>
                <a:cs typeface="Arial" panose="020B0604020202020204" pitchFamily="34" charset="0"/>
              </a:rPr>
              <a:t>We know that the  </a:t>
            </a:r>
            <a:r>
              <a:rPr lang="en-CA" sz="1200" i="0">
                <a:effectLst/>
                <a:latin typeface="Arial" panose="020B0604020202020204" pitchFamily="34" charset="0"/>
                <a:cs typeface="Arial" panose="020B0604020202020204" pitchFamily="34" charset="0"/>
              </a:rPr>
              <a:t>risk of relapse to smoking is greatest in the first month after stopping when withdrawal symptoms and urges to smoke are at their peak.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i="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i="0">
                <a:effectLst/>
                <a:latin typeface="Arial" panose="020B0604020202020204" pitchFamily="34" charset="0"/>
                <a:cs typeface="Arial" panose="020B0604020202020204" pitchFamily="34" charset="0"/>
              </a:rPr>
              <a:t>The early period post-discharge, when patients return to their regular routines and environments, can add a further challenge.</a:t>
            </a:r>
          </a:p>
          <a:p>
            <a:endParaRPr lang="en-US" sz="1200">
              <a:latin typeface="Arial" panose="020B0604020202020204" pitchFamily="34" charset="0"/>
              <a:cs typeface="Arial" panose="020B0604020202020204" pitchFamily="34" charset="0"/>
            </a:endParaRPr>
          </a:p>
          <a:p>
            <a:r>
              <a:rPr lang="en-CA" sz="1200" b="1">
                <a:latin typeface="Arial" panose="020B0604020202020204" pitchFamily="34" charset="0"/>
                <a:cs typeface="Arial" panose="020B0604020202020204" pitchFamily="34" charset="0"/>
              </a:rPr>
              <a:t>Discuss with patients the plan for when they return home and plan ahead with key strategies: </a:t>
            </a:r>
          </a:p>
          <a:p>
            <a:pPr>
              <a:lnSpc>
                <a:spcPct val="130000"/>
              </a:lnSpc>
              <a:spcBef>
                <a:spcPts val="0"/>
              </a:spcBef>
              <a:spcAft>
                <a:spcPts val="0"/>
              </a:spcAft>
            </a:pPr>
            <a:r>
              <a:rPr lang="en-CA" sz="1200">
                <a:latin typeface="Arial" panose="020B0604020202020204" pitchFamily="34" charset="0"/>
                <a:cs typeface="Arial" panose="020B0604020202020204" pitchFamily="34" charset="0"/>
              </a:rPr>
              <a:t>“Which cigarettes are you going to miss most?”</a:t>
            </a:r>
            <a:endParaRPr lang="en-US" sz="1200">
              <a:latin typeface="Arial" panose="020B0604020202020204" pitchFamily="34" charset="0"/>
              <a:cs typeface="Arial" panose="020B0604020202020204" pitchFamily="34" charset="0"/>
            </a:endParaRPr>
          </a:p>
          <a:p>
            <a:pPr>
              <a:lnSpc>
                <a:spcPct val="130000"/>
              </a:lnSpc>
              <a:spcBef>
                <a:spcPts val="0"/>
              </a:spcBef>
              <a:spcAft>
                <a:spcPts val="0"/>
              </a:spcAft>
            </a:pPr>
            <a:r>
              <a:rPr lang="en-CA" sz="1200">
                <a:latin typeface="Arial" panose="020B0604020202020204" pitchFamily="34" charset="0"/>
                <a:cs typeface="Arial" panose="020B0604020202020204" pitchFamily="34" charset="0"/>
              </a:rPr>
              <a:t>“What might you do instead”?</a:t>
            </a:r>
          </a:p>
          <a:p>
            <a:pPr>
              <a:lnSpc>
                <a:spcPct val="130000"/>
              </a:lnSpc>
              <a:spcBef>
                <a:spcPts val="0"/>
              </a:spcBef>
              <a:spcAft>
                <a:spcPts val="0"/>
              </a:spcAft>
            </a:pPr>
            <a:r>
              <a:rPr lang="en-CA" sz="1200">
                <a:latin typeface="Arial" panose="020B0604020202020204" pitchFamily="34" charset="0"/>
                <a:cs typeface="Arial" panose="020B0604020202020204" pitchFamily="34" charset="0"/>
              </a:rPr>
              <a:t>“How could you cope with stress without smoking?”</a:t>
            </a:r>
            <a:br>
              <a:rPr lang="en-CA" sz="1200">
                <a:latin typeface="Arial" panose="020B0604020202020204" pitchFamily="34" charset="0"/>
                <a:cs typeface="Arial" panose="020B0604020202020204" pitchFamily="34" charset="0"/>
              </a:rPr>
            </a:br>
            <a:r>
              <a:rPr lang="en-CA" sz="1200">
                <a:latin typeface="Arial" panose="020B0604020202020204" pitchFamily="34" charset="0"/>
                <a:cs typeface="Arial" panose="020B0604020202020204" pitchFamily="34" charset="0"/>
              </a:rPr>
              <a:t>“What can you do to avoid triggers?”</a:t>
            </a:r>
            <a:br>
              <a:rPr lang="en-CA" sz="1200">
                <a:latin typeface="Arial" panose="020B0604020202020204" pitchFamily="34" charset="0"/>
                <a:cs typeface="Arial" panose="020B0604020202020204" pitchFamily="34" charset="0"/>
              </a:rPr>
            </a:br>
            <a:r>
              <a:rPr lang="en-CA" sz="1200">
                <a:latin typeface="Arial" panose="020B0604020202020204" pitchFamily="34" charset="0"/>
                <a:cs typeface="Arial" panose="020B0604020202020204" pitchFamily="34" charset="0"/>
              </a:rPr>
              <a:t>“Who can you call or visit when you want a cigarette?”</a:t>
            </a:r>
            <a:endParaRPr lang="en-US" sz="1200">
              <a:latin typeface="Arial" panose="020B0604020202020204" pitchFamily="34" charset="0"/>
              <a:cs typeface="Arial" panose="020B0604020202020204" pitchFamily="34" charset="0"/>
            </a:endParaRPr>
          </a:p>
          <a:p>
            <a:pPr marL="287655" indent="-288290">
              <a:lnSpc>
                <a:spcPct val="90000"/>
              </a:lnSpc>
              <a:spcBef>
                <a:spcPts val="500"/>
              </a:spcBef>
              <a:spcAft>
                <a:spcPts val="500"/>
              </a:spcAft>
            </a:pPr>
            <a:endParaRPr lang="en-US" sz="1200">
              <a:latin typeface="Arial" panose="020B0604020202020204" pitchFamily="34" charset="0"/>
              <a:cs typeface="Arial" panose="020B0604020202020204" pitchFamily="34" charset="0"/>
            </a:endParaRPr>
          </a:p>
          <a:p>
            <a:endParaRPr lang="en-US" sz="12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2636522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Planning head is key. Having the patient identify 1 to 3 potentially high-risk situation in the next day or week can be useful and you can work with patient to develop a plan to the scenarios the patients identified when possible.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are some common high-risk situations. Its not uncommon for someone to be triggered to smoke when the have:</a:t>
            </a: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Arguments with others</a:t>
            </a:r>
            <a:endParaRPr lang="en-US">
              <a:latin typeface="Arial" panose="020B0604020202020204" pitchFamily="34" charset="0"/>
              <a:cs typeface="Arial" panose="020B0604020202020204" pitchFamily="34" charset="0"/>
            </a:endParaRP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Financial pressures / bills</a:t>
            </a: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Being with other people who smoke</a:t>
            </a: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Lack of structure / boredom </a:t>
            </a: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Feeling stressed / anxious in social situations </a:t>
            </a:r>
          </a:p>
          <a:p>
            <a:pPr marL="171450" indent="-171450">
              <a:lnSpc>
                <a:spcPct val="90000"/>
              </a:lnSpc>
              <a:buFont typeface="Arial,Sans-Serif"/>
              <a:buChar char="•"/>
            </a:pPr>
            <a:r>
              <a:rPr lang="en-CA">
                <a:latin typeface="Arial" panose="020B0604020202020204" pitchFamily="34" charset="0"/>
                <a:cs typeface="Arial" panose="020B0604020202020204" pitchFamily="34" charset="0"/>
              </a:rPr>
              <a:t>Feeling self-conscious (such as standing at bus stop)</a:t>
            </a:r>
          </a:p>
          <a:p>
            <a:endParaRPr lang="en-GB">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3588911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dirty="0">
                <a:latin typeface="Arial" panose="020B0604020202020204" pitchFamily="34" charset="0"/>
                <a:cs typeface="Arial" panose="020B0604020202020204" pitchFamily="34" charset="0"/>
              </a:rPr>
              <a:t>[Trainer: </a:t>
            </a:r>
            <a:r>
              <a:rPr lang="en-GB" altLang="en-US" sz="1200" b="0" dirty="0">
                <a:latin typeface="Arial" panose="020B0604020202020204" pitchFamily="34" charset="0"/>
                <a:cs typeface="Arial" panose="020B0604020202020204" pitchFamily="34" charset="0"/>
              </a:rPr>
              <a:t>The slide is animated and each box will clear on mouse click.]</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Full instructions: Module 16 Trainer’s guide: Activity 1: Risk identification and problem solving.</a:t>
            </a:r>
            <a:endParaRPr lang="en-GB" dirty="0">
              <a:latin typeface="Arial" panose="020B0604020202020204" pitchFamily="34" charset="0"/>
              <a:cs typeface="Arial" panose="020B0604020202020204" pitchFamily="34" charset="0"/>
            </a:endParaRPr>
          </a:p>
          <a:p>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Activity summary:</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Method: </a:t>
            </a:r>
            <a:r>
              <a:rPr lang="en-GB" b="0" dirty="0">
                <a:latin typeface="Arial" panose="020B0604020202020204" pitchFamily="34" charset="0"/>
                <a:cs typeface="Arial" panose="020B0604020202020204" pitchFamily="34" charset="0"/>
              </a:rPr>
              <a:t>Breakout </a:t>
            </a:r>
            <a:r>
              <a:rPr lang="en-GB" dirty="0">
                <a:latin typeface="Arial" panose="020B0604020202020204" pitchFamily="34" charset="0"/>
                <a:cs typeface="Arial" panose="020B0604020202020204" pitchFamily="34" charset="0"/>
              </a:rPr>
              <a:t>rooms, Module 16 Handout 1</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Number per group</a:t>
            </a:r>
            <a:r>
              <a:rPr lang="en-GB" dirty="0">
                <a:latin typeface="Arial" panose="020B0604020202020204" pitchFamily="34" charset="0"/>
                <a:cs typeface="Arial" panose="020B0604020202020204" pitchFamily="34" charset="0"/>
              </a:rPr>
              <a:t> 5</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Duration: </a:t>
            </a:r>
            <a:r>
              <a:rPr lang="en-GB" b="0" dirty="0">
                <a:latin typeface="Arial" panose="020B0604020202020204" pitchFamily="34" charset="0"/>
                <a:cs typeface="Arial" panose="020B0604020202020204" pitchFamily="34" charset="0"/>
              </a:rPr>
              <a:t>7-10</a:t>
            </a:r>
            <a:r>
              <a:rPr lang="en-GB" dirty="0">
                <a:latin typeface="Arial" panose="020B0604020202020204" pitchFamily="34" charset="0"/>
                <a:cs typeface="Arial" panose="020B0604020202020204" pitchFamily="34" charset="0"/>
              </a:rPr>
              <a:t> minutes</a:t>
            </a:r>
          </a:p>
          <a:p>
            <a:endParaRPr lang="en-GB" altLang="en-US" dirty="0">
              <a:latin typeface="Arial" panose="020B0604020202020204" pitchFamily="34" charset="0"/>
              <a:cs typeface="Arial" panose="020B0604020202020204" pitchFamily="34" charset="0"/>
            </a:endParaRPr>
          </a:p>
          <a:p>
            <a:r>
              <a:rPr lang="en-GB" altLang="en-US" b="1" dirty="0">
                <a:latin typeface="Arial" panose="020B0604020202020204" pitchFamily="34" charset="0"/>
                <a:cs typeface="Arial" panose="020B0604020202020204" pitchFamily="34" charset="0"/>
              </a:rPr>
              <a:t>Instructions</a:t>
            </a:r>
            <a:r>
              <a:rPr lang="en-GB" altLang="en-US" dirty="0">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GB" altLang="en-US" dirty="0">
                <a:latin typeface="Arial" panose="020B0604020202020204" pitchFamily="34" charset="0"/>
                <a:cs typeface="Arial" panose="020B0604020202020204" pitchFamily="34" charset="0"/>
              </a:rPr>
              <a:t>Explain to participants that they are going to split into groups of 5 and they will have 10 minutes for this activity.</a:t>
            </a:r>
          </a:p>
          <a:p>
            <a:pPr marL="171450" indent="-171450">
              <a:buFont typeface="Arial"/>
              <a:buChar char="•"/>
            </a:pPr>
            <a:r>
              <a:rPr lang="en-GB" altLang="en-US" dirty="0">
                <a:latin typeface="Arial" panose="020B0604020202020204" pitchFamily="34" charset="0"/>
                <a:cs typeface="Arial" panose="020B0604020202020204" pitchFamily="34" charset="0"/>
              </a:rPr>
              <a:t>Ask participants to consider each of the below areas in relation to the post quit sessions and note their responses on </a:t>
            </a:r>
            <a:r>
              <a:rPr lang="en-GB" dirty="0">
                <a:latin typeface="Arial" panose="020B0604020202020204" pitchFamily="34" charset="0"/>
                <a:cs typeface="Arial" panose="020B0604020202020204" pitchFamily="34" charset="0"/>
              </a:rPr>
              <a:t>Handout 1.</a:t>
            </a:r>
            <a:endParaRPr lang="en-US" dirty="0">
              <a:latin typeface="Arial" panose="020B0604020202020204" pitchFamily="34" charset="0"/>
              <a:cs typeface="Arial" panose="020B0604020202020204" pitchFamily="34" charset="0"/>
            </a:endParaRPr>
          </a:p>
          <a:p>
            <a:endParaRPr lang="en-GB" alt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Planning head is key. Having the patient identify 1 to 3 potentially high-risk situation in the next day or week can be useful and you can work with patient to develop a plan to the scenarios the patients identified when possible.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There are some common high-risk situations. Its not uncommon for someone to be triggered to smoke when the have:</a:t>
            </a: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Arguments with others</a:t>
            </a: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Financial pressures / bills</a:t>
            </a:r>
            <a:endParaRPr lang="en-CA" dirty="0">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Being with other people who smoke</a:t>
            </a:r>
            <a:endParaRPr lang="en-CA" dirty="0">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Lack of structure / boredom </a:t>
            </a:r>
            <a:endParaRPr lang="en-CA" dirty="0">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Feeling stressed / anxious in social situations </a:t>
            </a:r>
            <a:endParaRPr lang="en-CA" dirty="0">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CA" altLang="en-US" dirty="0">
                <a:latin typeface="Arial" panose="020B0604020202020204" pitchFamily="34" charset="0"/>
                <a:cs typeface="Arial" panose="020B0604020202020204" pitchFamily="34" charset="0"/>
              </a:rPr>
              <a:t>Feeling self-conscious (such as standing at bus stop)</a:t>
            </a:r>
            <a:endParaRPr lang="en-CA" dirty="0">
              <a:latin typeface="Arial" panose="020B0604020202020204" pitchFamily="34" charset="0"/>
              <a:cs typeface="Arial" panose="020B0604020202020204" pitchFamily="34" charset="0"/>
            </a:endParaRPr>
          </a:p>
          <a:p>
            <a:endParaRPr lang="en-GB" alt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2261273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dirty="0">
                <a:effectLst/>
                <a:latin typeface="Arial" panose="020B0604020202020204" pitchFamily="34" charset="0"/>
                <a:ea typeface="Calibri" panose="020F0502020204030204" pitchFamily="34" charset="0"/>
                <a:cs typeface="Arial" panose="020B0604020202020204" pitchFamily="34" charset="0"/>
              </a:rPr>
              <a:t>It can be helpful when working with patients to keep in mind that solutions they generate themselves are the most likely to work.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Having said that, some patients, and this is particularly true in the SMI population, may be challenged either initially or throughout your work together to generate solutions. You will want to be prepared to assist with developing a coping plan and can view the support you provide as a hierarchy of support.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Identify</a:t>
            </a:r>
            <a:r>
              <a:rPr lang="en-CA" sz="1200" dirty="0">
                <a:effectLst/>
                <a:latin typeface="Arial" panose="020B0604020202020204" pitchFamily="34" charset="0"/>
                <a:ea typeface="Calibri" panose="020F0502020204030204" pitchFamily="34" charset="0"/>
                <a:cs typeface="Arial" panose="020B0604020202020204" pitchFamily="34" charset="0"/>
              </a:rPr>
              <a:t> – times of day, situations, people, moods where they perceive difficulty staying smokefree.</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Consider alternatives</a:t>
            </a:r>
            <a:r>
              <a:rPr lang="en-CA" sz="1200" dirty="0">
                <a:effectLst/>
                <a:latin typeface="Arial" panose="020B0604020202020204" pitchFamily="34" charset="0"/>
                <a:ea typeface="Calibri" panose="020F0502020204030204" pitchFamily="34" charset="0"/>
                <a:cs typeface="Arial" panose="020B0604020202020204" pitchFamily="34" charset="0"/>
              </a:rPr>
              <a:t> – have the patient generate solutions, refine ideas, use the activity ideas tool.</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Agree to the Plan</a:t>
            </a:r>
            <a:r>
              <a:rPr lang="en-CA" sz="1200" dirty="0">
                <a:effectLst/>
                <a:latin typeface="Arial" panose="020B0604020202020204" pitchFamily="34" charset="0"/>
                <a:ea typeface="Calibri" panose="020F0502020204030204" pitchFamily="34" charset="0"/>
                <a:cs typeface="Arial" panose="020B0604020202020204" pitchFamily="34" charset="0"/>
              </a:rPr>
              <a:t> – put this in writing if appropriate.</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Practice</a:t>
            </a:r>
            <a:r>
              <a:rPr lang="en-CA" sz="1200" dirty="0">
                <a:effectLst/>
                <a:latin typeface="Arial" panose="020B0604020202020204" pitchFamily="34" charset="0"/>
                <a:ea typeface="Calibri" panose="020F0502020204030204" pitchFamily="34" charset="0"/>
                <a:cs typeface="Arial" panose="020B0604020202020204" pitchFamily="34" charset="0"/>
              </a:rPr>
              <a:t> – make use of visualisation and roleplay to build confidence in how the patient will address challenging situations.</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Commit</a:t>
            </a:r>
            <a:r>
              <a:rPr lang="en-CA" sz="1200" dirty="0">
                <a:effectLst/>
                <a:latin typeface="Arial" panose="020B0604020202020204" pitchFamily="34" charset="0"/>
                <a:ea typeface="Calibri" panose="020F0502020204030204" pitchFamily="34" charset="0"/>
                <a:cs typeface="Arial" panose="020B0604020202020204" pitchFamily="34" charset="0"/>
              </a:rPr>
              <a:t> – Have the patient repeat and commit aloud.</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Revisit</a:t>
            </a:r>
            <a:r>
              <a:rPr lang="en-CA" sz="1200" dirty="0">
                <a:effectLst/>
                <a:latin typeface="Arial" panose="020B0604020202020204" pitchFamily="34" charset="0"/>
                <a:ea typeface="Calibri" panose="020F0502020204030204" pitchFamily="34" charset="0"/>
                <a:cs typeface="Arial" panose="020B0604020202020204" pitchFamily="34" charset="0"/>
              </a:rPr>
              <a:t> – revisit the plan, review how it’s working/not working, make adjustments, use visualisation/roleplay to address problem areas.</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For patients who struggle you will need to be prepared to support them with identifying situations and alternatives that might work for them and asking questions about what they might do instead.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For some patients you may find you will need to play a greater role in their coping plan, assisting with both identifying high risk situations and ideas for alternatives.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Some patients may need support in facilitating solutions, e.g. helping with signing up for activities, arranging for a family member to play a specific role, helping them arrange transport, finding something they can do with their hands instead of smoking, etc.</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There are a variety of techniques that you have in your toolkit to help patients with developing their coping plan. For those of you working in smoking cessation or mental health these will be familiar to you. These include: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Calibri" panose="020F0502020204030204" pitchFamily="34" charset="0"/>
                <a:cs typeface="Arial" panose="020B0604020202020204" pitchFamily="34" charset="0"/>
              </a:rPr>
              <a:t>Generating a list situations and possible solutions</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Calibri" panose="020F0502020204030204" pitchFamily="34" charset="0"/>
                <a:cs typeface="Arial" panose="020B0604020202020204" pitchFamily="34" charset="0"/>
              </a:rPr>
              <a:t>Making “if, then” plans: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Courier New" panose="02070309020205020404" pitchFamily="49" charset="0"/>
              <a:buChar char="­"/>
            </a:pPr>
            <a:r>
              <a:rPr lang="en-US" sz="1200" dirty="0">
                <a:effectLst/>
                <a:latin typeface="Arial" panose="020B0604020202020204" pitchFamily="34" charset="0"/>
                <a:ea typeface="Calibri" panose="020F0502020204030204" pitchFamily="34" charset="0"/>
                <a:cs typeface="Arial" panose="020B0604020202020204" pitchFamily="34" charset="0"/>
              </a:rPr>
              <a:t>“When I [X], I will [Y] instead of smoking” (e.g. When I am at work and others go out to smoke, I will do _____ instead)</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457200"/>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A word on the value of visualisation and roleplaying the plans that have been generated: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Calibri" panose="020F0502020204030204" pitchFamily="34" charset="0"/>
                <a:cs typeface="Arial" panose="020B0604020202020204" pitchFamily="34" charset="0"/>
              </a:rPr>
              <a:t>Visualization and roleplaying scenarios can be important for generating patients’ confidence and skills in terms of responding to various situations where they may be tempted to smoke.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Calibri" panose="020F0502020204030204" pitchFamily="34" charset="0"/>
                <a:cs typeface="Arial" panose="020B0604020202020204" pitchFamily="34" charset="0"/>
              </a:rPr>
              <a:t>Working with patients to either visualise or roleplay these scenarios, both initially and at various points during follow-up support, can help with building confidence. This can include roleplaying how patients will respond to urges to smoke, high risk situations including daily routines, interactions with others, when bored, down, celebrating, etc., focusing on </a:t>
            </a:r>
            <a:r>
              <a:rPr lang="en-CA" sz="1200" dirty="0">
                <a:effectLst/>
                <a:latin typeface="Arial" panose="020B0604020202020204" pitchFamily="34" charset="0"/>
                <a:ea typeface="Calibri" panose="020F0502020204030204" pitchFamily="34" charset="0"/>
                <a:cs typeface="Arial" panose="020B0604020202020204" pitchFamily="34" charset="0"/>
              </a:rPr>
              <a:t>what the patient will you do and say when in a particular situation and revisiting these as needed.  </a:t>
            </a:r>
            <a:endParaRPr lang="en-GB" sz="12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3857587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dirty="0">
                <a:effectLst/>
                <a:latin typeface="Arial" panose="020B0604020202020204" pitchFamily="34" charset="0"/>
                <a:ea typeface="Calibri" panose="020F0502020204030204" pitchFamily="34" charset="0"/>
                <a:cs typeface="Arial" panose="020B0604020202020204" pitchFamily="34" charset="0"/>
              </a:rPr>
              <a:t>We can assist patients with cultivating a variety of interests and activities. Rather than just staying busy it can be helpful to specifically seek out activities that the individual finds meaningful or rewarding. Ideally this would include spending time with other people who do not smokes and making meaningful connections.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a:ea typeface="Calibri" panose="020F0502020204030204" pitchFamily="34" charset="0"/>
                <a:cs typeface="Arial"/>
              </a:rPr>
              <a:t>Given that </a:t>
            </a:r>
            <a:r>
              <a:rPr lang="en-CA" dirty="0">
                <a:latin typeface="Arial"/>
                <a:ea typeface="Calibri" panose="020F0502020204030204" pitchFamily="34" charset="0"/>
                <a:cs typeface="Arial"/>
              </a:rPr>
              <a:t>many patients will have limited </a:t>
            </a:r>
            <a:r>
              <a:rPr lang="en-CA" sz="1200" dirty="0">
                <a:effectLst/>
                <a:latin typeface="Arial"/>
                <a:ea typeface="Calibri" panose="020F0502020204030204" pitchFamily="34" charset="0"/>
                <a:cs typeface="Arial"/>
              </a:rPr>
              <a:t>disposable income, it can be important that when planning activities </a:t>
            </a:r>
            <a:r>
              <a:rPr lang="en-CA" dirty="0">
                <a:latin typeface="Arial"/>
                <a:ea typeface="Calibri" panose="020F0502020204030204" pitchFamily="34" charset="0"/>
                <a:cs typeface="Arial"/>
              </a:rPr>
              <a:t>they be</a:t>
            </a:r>
            <a:r>
              <a:rPr lang="en-CA" sz="1200" dirty="0">
                <a:effectLst/>
                <a:latin typeface="Arial"/>
                <a:ea typeface="Calibri" panose="020F0502020204030204" pitchFamily="34" charset="0"/>
                <a:cs typeface="Arial"/>
              </a:rPr>
              <a:t> low cost. It may not be realistic for example for some patients to sign up for art or yoga lessons or obtain a gym membership to start up a new exercise routine. Having low-cost activities such as a trip to the library, listening to music, completing a puzzle or taking a daily walk can be useful for addressing boredom and can also offer </a:t>
            </a:r>
            <a:r>
              <a:rPr lang="en-CA" dirty="0">
                <a:latin typeface="Arial"/>
                <a:ea typeface="Calibri" panose="020F0502020204030204" pitchFamily="34" charset="0"/>
                <a:cs typeface="Arial"/>
              </a:rPr>
              <a:t>distraction to patients that will assist with keeping their mind of smoking.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endParaRPr lang="en-US" sz="1200">
              <a:effectLst/>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3395063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b="1">
                <a:effectLst/>
                <a:latin typeface="Century Gothic" panose="020B0502020202020204" pitchFamily="34" charset="0"/>
                <a:ea typeface="Times New Roman" panose="02020603050405020304" pitchFamily="18" charset="0"/>
                <a:cs typeface="Arial" panose="020B0604020202020204" pitchFamily="34" charset="0"/>
              </a:rPr>
              <a:t>[</a:t>
            </a:r>
            <a:r>
              <a:rPr lang="en-GB" sz="1200" b="1">
                <a:effectLst/>
                <a:latin typeface="Arial" panose="020B0604020202020204" pitchFamily="34" charset="0"/>
                <a:ea typeface="Times New Roman" panose="02020603050405020304" pitchFamily="18" charset="0"/>
                <a:cs typeface="Arial" panose="020B0604020202020204" pitchFamily="34" charset="0"/>
              </a:rPr>
              <a:t>Animated slide: 4 clicks to reveal all content]</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CA" sz="1200">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a:effectLst/>
                <a:latin typeface="Arial" panose="020B0604020202020204" pitchFamily="34" charset="0"/>
                <a:ea typeface="Times New Roman" panose="02020603050405020304" pitchFamily="18" charset="0"/>
                <a:cs typeface="Arial" panose="020B0604020202020204" pitchFamily="34" charset="0"/>
              </a:rPr>
              <a:t>The not a puff rule means that the treatment programme is built around the patient setting a quit date and not smoking at all after that date, not even a single puff.</a:t>
            </a:r>
          </a:p>
          <a:p>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Why is the not a puff rule important? </a:t>
            </a:r>
            <a:r>
              <a:rPr lang="en-GB" sz="1200">
                <a:effectLst/>
                <a:latin typeface="Arial" panose="020B0604020202020204" pitchFamily="34" charset="0"/>
                <a:ea typeface="Times New Roman" panose="02020603050405020304" pitchFamily="18" charset="0"/>
                <a:cs typeface="Arial" panose="020B0604020202020204" pitchFamily="34" charset="0"/>
              </a:rPr>
              <a:t>[Trainer: you could invite participants to answer this question before moving on to the explanation]</a:t>
            </a:r>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a:effectLst/>
                <a:latin typeface="Arial" panose="020B0604020202020204" pitchFamily="34" charset="0"/>
                <a:ea typeface="Times New Roman" panose="02020603050405020304" pitchFamily="18" charset="0"/>
                <a:cs typeface="Arial" panose="020B0604020202020204" pitchFamily="34" charset="0"/>
              </a:rPr>
              <a:t>Research indicates that </a:t>
            </a:r>
            <a:r>
              <a:rPr lang="en-GB" sz="1200">
                <a:effectLst/>
                <a:latin typeface="Arial" panose="020B0604020202020204" pitchFamily="34" charset="0"/>
                <a:ea typeface="Times New Roman" panose="02020603050405020304" pitchFamily="18" charset="0"/>
                <a:cs typeface="Arial" panose="020B0604020202020204" pitchFamily="34" charset="0"/>
              </a:rPr>
              <a:t>between 75% and 95% of quitters who have a single cigarette resume regular smoking. One study (Brandon et al 1990) found that 94% of ‘lapsers’ had a second cigarette and that half of these did so within 24 hours.</a:t>
            </a:r>
          </a:p>
          <a:p>
            <a:pPr marL="342900" lvl="0" indent="-342900">
              <a:buSzPts val="1400"/>
              <a:buFont typeface="Symbol" panose="05050102010706020507" pitchFamily="18" charset="2"/>
              <a:buChar char=""/>
              <a:tabLst>
                <a:tab pos="457200" algn="l"/>
              </a:tabLst>
            </a:pPr>
            <a:r>
              <a:rPr lang="en-GB" sz="1200">
                <a:effectLst/>
                <a:latin typeface="Arial" panose="020B0604020202020204" pitchFamily="34" charset="0"/>
                <a:ea typeface="Times New Roman" panose="02020603050405020304" pitchFamily="18" charset="0"/>
                <a:cs typeface="Arial" panose="020B0604020202020204" pitchFamily="34" charset="0"/>
              </a:rPr>
              <a:t>Even a single puff on a cigarette reminds the patient’s mind and body what they are missing by not smoking. Withdrawal symptoms are not going to ease if the patient smokes, however little, after their quit date.</a:t>
            </a:r>
          </a:p>
          <a:p>
            <a:pPr marL="342900" lvl="0" indent="-342900">
              <a:buSzPts val="1400"/>
              <a:buFont typeface="Symbol" panose="05050102010706020507" pitchFamily="18" charset="2"/>
              <a:buChar char=""/>
              <a:tabLst>
                <a:tab pos="457200" algn="l"/>
              </a:tabLst>
            </a:pPr>
            <a:r>
              <a:rPr lang="en-US" sz="1200">
                <a:effectLst/>
                <a:latin typeface="Arial" panose="020B0604020202020204" pitchFamily="34" charset="0"/>
                <a:ea typeface="Times New Roman" panose="02020603050405020304" pitchFamily="18" charset="0"/>
                <a:cs typeface="Arial" panose="020B0604020202020204" pitchFamily="34" charset="0"/>
              </a:rPr>
              <a:t>Stopping completely allows the ‘habit’ element of smoking to be weakened and new habits to be developed.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a:effectLst/>
                <a:latin typeface="Arial" panose="020B0604020202020204" pitchFamily="34" charset="0"/>
                <a:ea typeface="Times New Roman" panose="02020603050405020304" pitchFamily="18" charset="0"/>
                <a:cs typeface="Arial" panose="020B0604020202020204" pitchFamily="34" charset="0"/>
              </a:rPr>
              <a:t>Self-control and self-efficacy increase through continued abstinence.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Ask participants how they feel about discussing the not a puff rule with patients.</a:t>
            </a:r>
            <a:endParaRPr lang="en-GB" altLang="en-US" sz="12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19153679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NHSE Inpatient Training – Needs assessment and scoping</a:t>
            </a:r>
            <a:endParaRPr lang="en-US"/>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1800626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39093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3087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1307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2563551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064504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74" r:id="rId13"/>
    <p:sldLayoutId id="2147483677" r:id="rId14"/>
    <p:sldLayoutId id="2147483684" r:id="rId15"/>
    <p:sldLayoutId id="2147483688" r:id="rId16"/>
    <p:sldLayoutId id="2147483697" r:id="rId17"/>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816208256"/>
      </p:ext>
    </p:extLst>
  </p:cSld>
  <p:clrMap bg1="lt1" tx1="dk1" bg2="lt2" tx2="dk2" accent1="accent1" accent2="accent2" accent3="accent3" accent4="accent4" accent5="accent5" accent6="accent6" hlink="hlink" folHlink="folHlink"/>
  <p:sldLayoutIdLst>
    <p:sldLayoutId id="2147483699"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4260529852"/>
      </p:ext>
    </p:extLst>
  </p:cSld>
  <p:clrMap bg1="lt1" tx1="dk1" bg2="lt2" tx2="dk2" accent1="accent1" accent2="accent2" accent3="accent3" accent4="accent4" accent5="accent5" accent6="accent6" hlink="hlink" folHlink="folHlink"/>
  <p:sldLayoutIdLst>
    <p:sldLayoutId id="2147483701"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F5D58-5367-127B-2E77-9CF4C93D10D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D85E645B-CDC8-277A-39C3-61836ADCC7C6}"/>
              </a:ext>
            </a:extLst>
          </p:cNvPr>
          <p:cNvSpPr>
            <a:spLocks noGrp="1"/>
          </p:cNvSpPr>
          <p:nvPr>
            <p:ph type="subTitle" idx="1"/>
          </p:nvPr>
        </p:nvSpPr>
        <p:spPr/>
        <p:txBody>
          <a:bodyPr/>
          <a:lstStyle/>
          <a:p>
            <a:r>
              <a:rPr lang="en-GB" dirty="0"/>
              <a:t>Discharge planning </a:t>
            </a:r>
          </a:p>
          <a:p>
            <a:endParaRPr lang="en-GB" dirty="0"/>
          </a:p>
        </p:txBody>
      </p:sp>
    </p:spTree>
    <p:extLst>
      <p:ext uri="{BB962C8B-B14F-4D97-AF65-F5344CB8AC3E}">
        <p14:creationId xmlns:p14="http://schemas.microsoft.com/office/powerpoint/2010/main" val="3284950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A5352-3A60-5B6D-ED09-649E728B9CEB}"/>
              </a:ext>
            </a:extLst>
          </p:cNvPr>
          <p:cNvSpPr>
            <a:spLocks noGrp="1"/>
          </p:cNvSpPr>
          <p:nvPr>
            <p:ph type="title"/>
          </p:nvPr>
        </p:nvSpPr>
        <p:spPr/>
        <p:txBody>
          <a:bodyPr/>
          <a:lstStyle/>
          <a:p>
            <a:r>
              <a:rPr lang="en-US"/>
              <a:t>Eliciting a commitment</a:t>
            </a:r>
          </a:p>
        </p:txBody>
      </p:sp>
      <p:sp>
        <p:nvSpPr>
          <p:cNvPr id="3" name="Text Placeholder 2">
            <a:extLst>
              <a:ext uri="{FF2B5EF4-FFF2-40B4-BE49-F238E27FC236}">
                <a16:creationId xmlns:a16="http://schemas.microsoft.com/office/drawing/2014/main" id="{AA247466-BB55-EA72-FBD4-8B6D54B7B01F}"/>
              </a:ext>
            </a:extLst>
          </p:cNvPr>
          <p:cNvSpPr>
            <a:spLocks noGrp="1"/>
          </p:cNvSpPr>
          <p:nvPr>
            <p:ph type="body" idx="12"/>
          </p:nvPr>
        </p:nvSpPr>
        <p:spPr/>
        <p:txBody>
          <a:bodyPr/>
          <a:lstStyle/>
          <a:p>
            <a:pPr>
              <a:lnSpc>
                <a:spcPts val="2400"/>
              </a:lnSpc>
              <a:spcBef>
                <a:spcPts val="1000"/>
              </a:spcBef>
              <a:spcAft>
                <a:spcPts val="1000"/>
              </a:spcAft>
            </a:pPr>
            <a:r>
              <a:rPr lang="en-US"/>
              <a:t>It is important that the patient </a:t>
            </a:r>
            <a:r>
              <a:rPr lang="en-US" b="1">
                <a:solidFill>
                  <a:schemeClr val="accent1"/>
                </a:solidFill>
              </a:rPr>
              <a:t>hear themselves commit</a:t>
            </a:r>
            <a:r>
              <a:rPr lang="en-US"/>
              <a:t> to:</a:t>
            </a:r>
          </a:p>
          <a:p>
            <a:pPr marL="0" indent="0">
              <a:lnSpc>
                <a:spcPts val="2400"/>
              </a:lnSpc>
              <a:spcBef>
                <a:spcPts val="1000"/>
              </a:spcBef>
              <a:spcAft>
                <a:spcPts val="1000"/>
              </a:spcAft>
              <a:buNone/>
              <a:tabLst>
                <a:tab pos="309563" algn="l"/>
                <a:tab pos="620713" algn="l"/>
              </a:tabLst>
            </a:pPr>
            <a:r>
              <a:rPr lang="en-US">
                <a:solidFill>
                  <a:schemeClr val="accent1"/>
                </a:solidFill>
              </a:rPr>
              <a:t>	–	Not smoking after their quit date (Abrupt quit)</a:t>
            </a:r>
          </a:p>
          <a:p>
            <a:pPr marL="0" indent="0">
              <a:lnSpc>
                <a:spcPts val="2400"/>
              </a:lnSpc>
              <a:spcBef>
                <a:spcPts val="1000"/>
              </a:spcBef>
              <a:spcAft>
                <a:spcPts val="1000"/>
              </a:spcAft>
              <a:buNone/>
              <a:tabLst>
                <a:tab pos="309563" algn="l"/>
                <a:tab pos="620713" algn="l"/>
              </a:tabLst>
            </a:pPr>
            <a:r>
              <a:rPr lang="en-US">
                <a:solidFill>
                  <a:schemeClr val="accent1"/>
                </a:solidFill>
              </a:rPr>
              <a:t>	–	Agreed upon reduction goals (CDTS)</a:t>
            </a:r>
          </a:p>
          <a:p>
            <a:pPr>
              <a:lnSpc>
                <a:spcPts val="2400"/>
              </a:lnSpc>
              <a:spcBef>
                <a:spcPts val="1000"/>
              </a:spcBef>
              <a:spcAft>
                <a:spcPts val="1000"/>
              </a:spcAft>
            </a:pPr>
            <a:r>
              <a:rPr lang="en-US"/>
              <a:t>Sharing their intention with the practitioner (or someone else) </a:t>
            </a:r>
            <a:br>
              <a:rPr lang="en-US"/>
            </a:br>
            <a:r>
              <a:rPr lang="en-US" b="1">
                <a:solidFill>
                  <a:schemeClr val="accent1"/>
                </a:solidFill>
              </a:rPr>
              <a:t>strengthens commitment</a:t>
            </a:r>
          </a:p>
          <a:p>
            <a:pPr>
              <a:lnSpc>
                <a:spcPts val="2400"/>
              </a:lnSpc>
              <a:spcBef>
                <a:spcPts val="1000"/>
              </a:spcBef>
              <a:spcAft>
                <a:spcPts val="1000"/>
              </a:spcAft>
            </a:pPr>
            <a:r>
              <a:rPr lang="en-US"/>
              <a:t>Declarations contribute to </a:t>
            </a:r>
            <a:r>
              <a:rPr lang="en-US" b="1">
                <a:solidFill>
                  <a:schemeClr val="accent1"/>
                </a:solidFill>
              </a:rPr>
              <a:t>building rapport</a:t>
            </a:r>
          </a:p>
          <a:p>
            <a:pPr>
              <a:lnSpc>
                <a:spcPts val="2400"/>
              </a:lnSpc>
              <a:spcBef>
                <a:spcPts val="1000"/>
              </a:spcBef>
              <a:spcAft>
                <a:spcPts val="1000"/>
              </a:spcAft>
            </a:pPr>
            <a:r>
              <a:rPr lang="en-US"/>
              <a:t>Reduces any misunderstandings</a:t>
            </a:r>
          </a:p>
        </p:txBody>
      </p:sp>
      <p:sp>
        <p:nvSpPr>
          <p:cNvPr id="5" name="Footer Placeholder 3">
            <a:extLst>
              <a:ext uri="{FF2B5EF4-FFF2-40B4-BE49-F238E27FC236}">
                <a16:creationId xmlns:a16="http://schemas.microsoft.com/office/drawing/2014/main" id="{9711EA02-6AA0-0FB0-2BC3-77FDEF256F6D}"/>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19427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a:latin typeface="Arial"/>
                <a:cs typeface="Arial"/>
              </a:rPr>
              <a:t>Discharge planning </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1034042054"/>
              </p:ext>
            </p:extLst>
          </p:nvPr>
        </p:nvGraphicFramePr>
        <p:xfrm>
          <a:off x="654069" y="1429322"/>
          <a:ext cx="5991766" cy="4699696"/>
        </p:xfrm>
        <a:graphic>
          <a:graphicData uri="http://schemas.openxmlformats.org/drawingml/2006/table">
            <a:tbl>
              <a:tblPr firstRow="1" bandRow="1">
                <a:tableStyleId>{5C22544A-7EE6-4342-B048-85BDC9FD1C3A}</a:tableStyleId>
              </a:tblPr>
              <a:tblGrid>
                <a:gridCol w="1756474">
                  <a:extLst>
                    <a:ext uri="{9D8B030D-6E8A-4147-A177-3AD203B41FA5}">
                      <a16:colId xmlns:a16="http://schemas.microsoft.com/office/drawing/2014/main" val="3889081879"/>
                    </a:ext>
                  </a:extLst>
                </a:gridCol>
                <a:gridCol w="4235292">
                  <a:extLst>
                    <a:ext uri="{9D8B030D-6E8A-4147-A177-3AD203B41FA5}">
                      <a16:colId xmlns:a16="http://schemas.microsoft.com/office/drawing/2014/main" val="600406677"/>
                    </a:ext>
                  </a:extLst>
                </a:gridCol>
              </a:tblGrid>
              <a:tr h="826576">
                <a:tc>
                  <a:txBody>
                    <a:bodyPr/>
                    <a:lstStyle/>
                    <a:p>
                      <a:pPr algn="l">
                        <a:lnSpc>
                          <a:spcPts val="1800"/>
                        </a:lnSpc>
                        <a:spcBef>
                          <a:spcPts val="600"/>
                        </a:spcBef>
                        <a:spcAft>
                          <a:spcPts val="600"/>
                        </a:spcAft>
                      </a:pPr>
                      <a:r>
                        <a:rPr lang="en-US" sz="1600" b="1" i="0">
                          <a:latin typeface="Arial"/>
                          <a:cs typeface="Arial"/>
                        </a:rPr>
                        <a:t>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600" b="0" i="0">
                          <a:solidFill>
                            <a:schemeClr val="tx1"/>
                          </a:solidFill>
                          <a:latin typeface="Arial"/>
                          <a:cs typeface="Arial"/>
                        </a:rPr>
                        <a:t>Double cardiac bypass. Had previous angioplasty.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594101">
                <a:tc>
                  <a:txBody>
                    <a:bodyPr/>
                    <a:lstStyle/>
                    <a:p>
                      <a:pPr algn="l">
                        <a:lnSpc>
                          <a:spcPts val="1800"/>
                        </a:lnSpc>
                        <a:spcBef>
                          <a:spcPts val="600"/>
                        </a:spcBef>
                        <a:spcAft>
                          <a:spcPts val="600"/>
                        </a:spcAft>
                      </a:pPr>
                      <a:r>
                        <a:rPr lang="en-US" sz="1600" b="1" i="0">
                          <a:solidFill>
                            <a:schemeClr val="bg1"/>
                          </a:solidFill>
                          <a:latin typeface="Arial"/>
                          <a:cs typeface="Arial"/>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600" b="0" i="0">
                          <a:latin typeface="Arial"/>
                          <a:cs typeface="Arial"/>
                        </a:rPr>
                        <a:t>Lives </a:t>
                      </a:r>
                      <a:r>
                        <a:rPr lang="en-US" sz="1600" b="0" i="0">
                          <a:solidFill>
                            <a:srgbClr val="000000"/>
                          </a:solidFill>
                          <a:latin typeface="Arial"/>
                          <a:cs typeface="Arial"/>
                        </a:rPr>
                        <a:t>alone in social housing. Retired.</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594101">
                <a:tc>
                  <a:txBody>
                    <a:bodyPr/>
                    <a:lstStyle/>
                    <a:p>
                      <a:pPr algn="l">
                        <a:lnSpc>
                          <a:spcPts val="1800"/>
                        </a:lnSpc>
                        <a:spcBef>
                          <a:spcPts val="600"/>
                        </a:spcBef>
                        <a:spcAft>
                          <a:spcPts val="600"/>
                        </a:spcAft>
                      </a:pPr>
                      <a:r>
                        <a:rPr lang="en-US" sz="1600" b="1" i="0">
                          <a:solidFill>
                            <a:schemeClr val="bg1"/>
                          </a:solidFill>
                          <a:latin typeface="Arial"/>
                          <a:cs typeface="Arial"/>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600" b="0" i="0">
                          <a:latin typeface="Arial"/>
                          <a:cs typeface="Arial"/>
                        </a:rPr>
                        <a:t>Would rather stop smoking after surgery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331932257"/>
                  </a:ext>
                </a:extLst>
              </a:tr>
              <a:tr h="1963118">
                <a:tc>
                  <a:txBody>
                    <a:bodyPr/>
                    <a:lstStyle/>
                    <a:p>
                      <a:pPr algn="l">
                        <a:lnSpc>
                          <a:spcPts val="1800"/>
                        </a:lnSpc>
                        <a:spcBef>
                          <a:spcPts val="600"/>
                        </a:spcBef>
                        <a:spcAft>
                          <a:spcPts val="600"/>
                        </a:spcAft>
                      </a:pPr>
                      <a:r>
                        <a:rPr lang="en-US" sz="1600" b="1" i="0">
                          <a:solidFill>
                            <a:schemeClr val="bg1"/>
                          </a:solidFill>
                          <a:latin typeface="Arial"/>
                          <a:cs typeface="Arial"/>
                        </a:rPr>
                        <a:t>Smoking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400"/>
                        </a:spcBef>
                        <a:spcAft>
                          <a:spcPts val="400"/>
                        </a:spcAft>
                      </a:pPr>
                      <a:r>
                        <a:rPr lang="en-US" sz="1600" b="0" i="0">
                          <a:latin typeface="Arial"/>
                          <a:cs typeface="Arial"/>
                        </a:rPr>
                        <a:t>40-50 cigarettes/day for 52 years. HSI = 6</a:t>
                      </a:r>
                    </a:p>
                    <a:p>
                      <a:pPr>
                        <a:lnSpc>
                          <a:spcPts val="1800"/>
                        </a:lnSpc>
                        <a:spcBef>
                          <a:spcPts val="400"/>
                        </a:spcBef>
                        <a:spcAft>
                          <a:spcPts val="400"/>
                        </a:spcAft>
                      </a:pPr>
                      <a:r>
                        <a:rPr lang="en-US" sz="1600" b="0" i="0">
                          <a:latin typeface="Arial"/>
                          <a:cs typeface="Arial"/>
                        </a:rPr>
                        <a:t>Wakes in evenings to smoke. Smokes within 5 minutes of waking.</a:t>
                      </a:r>
                    </a:p>
                    <a:p>
                      <a:pPr marL="0" marR="0" lvl="0" indent="0" algn="l" rtl="0" eaLnBrk="1" fontAlgn="auto" latinLnBrk="0" hangingPunct="1">
                        <a:lnSpc>
                          <a:spcPts val="1800"/>
                        </a:lnSpc>
                        <a:spcBef>
                          <a:spcPts val="400"/>
                        </a:spcBef>
                        <a:spcAft>
                          <a:spcPts val="400"/>
                        </a:spcAft>
                        <a:buClrTx/>
                        <a:buSzTx/>
                        <a:buFontTx/>
                        <a:buNone/>
                      </a:pPr>
                      <a:r>
                        <a:rPr lang="en-GB" sz="1600" b="0" i="0">
                          <a:effectLst/>
                          <a:latin typeface="Arial"/>
                          <a:ea typeface="Calibri" panose="020F0502020204030204" pitchFamily="34" charset="0"/>
                          <a:cs typeface="Arial"/>
                        </a:rPr>
                        <a:t>Has tried to quit many times. Believes is its down to will power and so has not used support.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572063">
                <a:tc>
                  <a:txBody>
                    <a:bodyPr/>
                    <a:lstStyle/>
                    <a:p>
                      <a:pPr algn="l">
                        <a:lnSpc>
                          <a:spcPts val="1800"/>
                        </a:lnSpc>
                        <a:spcBef>
                          <a:spcPts val="600"/>
                        </a:spcBef>
                        <a:spcAft>
                          <a:spcPts val="600"/>
                        </a:spcAft>
                      </a:pPr>
                      <a:r>
                        <a:rPr lang="en-US" sz="1600" b="1" i="0">
                          <a:solidFill>
                            <a:schemeClr val="bg1"/>
                          </a:solidFill>
                          <a:latin typeface="Arial"/>
                          <a:cs typeface="Arial"/>
                        </a:rPr>
                        <a:t>Treatment plan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marL="0" marR="0" lvl="0" indent="0" algn="l" rtl="0" eaLnBrk="1" fontAlgn="auto" latinLnBrk="0" hangingPunct="1">
                        <a:lnSpc>
                          <a:spcPts val="1800"/>
                        </a:lnSpc>
                        <a:spcBef>
                          <a:spcPts val="400"/>
                        </a:spcBef>
                        <a:spcAft>
                          <a:spcPts val="400"/>
                        </a:spcAft>
                        <a:buClrTx/>
                        <a:buSzTx/>
                        <a:buFontTx/>
                        <a:buNone/>
                      </a:pPr>
                      <a:r>
                        <a:rPr lang="en-GB" sz="1600" b="0" i="0">
                          <a:effectLst/>
                          <a:latin typeface="Arial"/>
                          <a:ea typeface="Calibri" panose="020F0502020204030204" pitchFamily="34" charset="0"/>
                          <a:cs typeface="Arial"/>
                        </a:rPr>
                        <a:t>Patch and inhalator. Added second patch and switched to mouth spray on day three of admission. Reports coping better.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1749863975"/>
                  </a:ext>
                </a:extLst>
              </a:tr>
            </a:tbl>
          </a:graphicData>
        </a:graphic>
      </p:graphicFrame>
      <p:grpSp>
        <p:nvGrpSpPr>
          <p:cNvPr id="8" name="Group 7">
            <a:extLst>
              <a:ext uri="{FF2B5EF4-FFF2-40B4-BE49-F238E27FC236}">
                <a16:creationId xmlns:a16="http://schemas.microsoft.com/office/drawing/2014/main" id="{A3FDD598-5931-1714-A223-10635513831C}"/>
              </a:ext>
            </a:extLst>
          </p:cNvPr>
          <p:cNvGrpSpPr/>
          <p:nvPr/>
        </p:nvGrpSpPr>
        <p:grpSpPr>
          <a:xfrm>
            <a:off x="6651053" y="4218234"/>
            <a:ext cx="2335696" cy="836307"/>
            <a:chOff x="6563267" y="4482929"/>
            <a:chExt cx="2335696" cy="836307"/>
          </a:xfrm>
        </p:grpSpPr>
        <p:sp>
          <p:nvSpPr>
            <p:cNvPr id="10" name="TextBox 9">
              <a:extLst>
                <a:ext uri="{FF2B5EF4-FFF2-40B4-BE49-F238E27FC236}">
                  <a16:creationId xmlns:a16="http://schemas.microsoft.com/office/drawing/2014/main" id="{86064E48-7CFB-84EE-9550-58E6CC7FA16A}"/>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Century Gothic" panose="020B0502020202020204" pitchFamily="34" charset="0"/>
                </a:rPr>
                <a:t>John, </a:t>
              </a:r>
              <a:r>
                <a:rPr lang="en-US" sz="1700">
                  <a:latin typeface="Century Gothic" panose="020B0502020202020204" pitchFamily="34" charset="0"/>
                </a:rPr>
                <a:t>67</a:t>
              </a:r>
              <a:endParaRPr kumimoji="0" lang="en-US" sz="1700" u="none" strike="noStrike" kern="1200" cap="none" spc="0" normalizeH="0" baseline="0" noProof="0">
                <a:ln>
                  <a:noFill/>
                </a:ln>
                <a:effectLst/>
                <a:uLnTx/>
                <a:uFillTx/>
                <a:latin typeface="Century Gothic" panose="020B0502020202020204" pitchFamily="34" charset="0"/>
              </a:endParaRPr>
            </a:p>
          </p:txBody>
        </p:sp>
        <p:cxnSp>
          <p:nvCxnSpPr>
            <p:cNvPr id="12" name="Straight Connector 11">
              <a:extLst>
                <a:ext uri="{FF2B5EF4-FFF2-40B4-BE49-F238E27FC236}">
                  <a16:creationId xmlns:a16="http://schemas.microsoft.com/office/drawing/2014/main" id="{67BF7BFE-25EA-9D3E-F24C-9EF36B0E7DD0}"/>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C702EF8A-1444-C2E0-1DDD-E0283D13BD4C}"/>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14" name="Picture 13" descr="A person sitting in a chair with a tube attached to his neck&#10;&#10;Description automatically generated">
            <a:extLst>
              <a:ext uri="{FF2B5EF4-FFF2-40B4-BE49-F238E27FC236}">
                <a16:creationId xmlns:a16="http://schemas.microsoft.com/office/drawing/2014/main" id="{A6E5A839-97F7-C4CB-2755-1D68BCEA7046}"/>
              </a:ext>
            </a:extLst>
          </p:cNvPr>
          <p:cNvPicPr>
            <a:picLocks noChangeAspect="1"/>
          </p:cNvPicPr>
          <p:nvPr/>
        </p:nvPicPr>
        <p:blipFill>
          <a:blip r:embed="rId3"/>
          <a:stretch>
            <a:fillRect/>
          </a:stretch>
        </p:blipFill>
        <p:spPr>
          <a:xfrm>
            <a:off x="7042363" y="2550769"/>
            <a:ext cx="1628382" cy="1547331"/>
          </a:xfrm>
          <a:prstGeom prst="rect">
            <a:avLst/>
          </a:prstGeom>
        </p:spPr>
      </p:pic>
      <p:sp>
        <p:nvSpPr>
          <p:cNvPr id="15" name="Footer Placeholder 3">
            <a:extLst>
              <a:ext uri="{FF2B5EF4-FFF2-40B4-BE49-F238E27FC236}">
                <a16:creationId xmlns:a16="http://schemas.microsoft.com/office/drawing/2014/main" id="{CD41170D-2F17-A159-B449-9230CEA0ACBB}"/>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
        <p:nvSpPr>
          <p:cNvPr id="3" name="TextBox 2">
            <a:extLst>
              <a:ext uri="{FF2B5EF4-FFF2-40B4-BE49-F238E27FC236}">
                <a16:creationId xmlns:a16="http://schemas.microsoft.com/office/drawing/2014/main" id="{AC60C89F-E76F-1B1D-3E11-4CE5DC03938C}"/>
              </a:ext>
            </a:extLst>
          </p:cNvPr>
          <p:cNvSpPr txBox="1"/>
          <p:nvPr/>
        </p:nvSpPr>
        <p:spPr bwMode="auto">
          <a:xfrm>
            <a:off x="6954578" y="152400"/>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dirty="0">
                <a:ln>
                  <a:noFill/>
                </a:ln>
                <a:solidFill>
                  <a:schemeClr val="bg2"/>
                </a:solidFill>
                <a:effectLst/>
                <a:uLnTx/>
                <a:uFillTx/>
                <a:latin typeface="+mn-lt"/>
              </a:rPr>
              <a:t>Module 16</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Handout </a:t>
            </a:r>
            <a:r>
              <a:rPr lang="en-US" sz="2000" dirty="0">
                <a:solidFill>
                  <a:schemeClr val="bg2"/>
                </a:solidFill>
                <a:latin typeface="+mn-lt"/>
              </a:rPr>
              <a:t>2</a:t>
            </a:r>
            <a:endParaRPr lang="en-US" dirty="0">
              <a:solidFill>
                <a:schemeClr val="bg2"/>
              </a:solidFill>
            </a:endParaRPr>
          </a:p>
        </p:txBody>
      </p:sp>
    </p:spTree>
    <p:extLst>
      <p:ext uri="{BB962C8B-B14F-4D97-AF65-F5344CB8AC3E}">
        <p14:creationId xmlns:p14="http://schemas.microsoft.com/office/powerpoint/2010/main" val="8065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952FC-05D7-CCDE-50D3-25AAEBB25432}"/>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27083"/>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1245515" y="1695158"/>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1. </a:t>
            </a:r>
            <a:r>
              <a:rPr lang="en-US" sz="1600" b="1">
                <a:latin typeface="Arial" panose="020B0604020202020204" pitchFamily="34" charset="0"/>
                <a:cs typeface="Arial" panose="020B0604020202020204" pitchFamily="34" charset="0"/>
              </a:rPr>
              <a:t>Reassess readiness to stop or reduce</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a:solidFill>
                  <a:srgbClr val="F65580"/>
                </a:solidFill>
              </a:rPr>
              <a:t>Discharge planning</a:t>
            </a:r>
            <a:endParaRPr lang="en-US" sz="2100">
              <a:solidFill>
                <a:srgbClr val="F65580"/>
              </a:solidFill>
            </a:endParaRP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696808" y="2615861"/>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245515" y="2583936"/>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2. </a:t>
            </a:r>
            <a:r>
              <a:rPr lang="en-US" sz="1600" b="1">
                <a:latin typeface="Arial" panose="020B0604020202020204" pitchFamily="34" charset="0"/>
                <a:cs typeface="Arial" panose="020B0604020202020204" pitchFamily="34" charset="0"/>
              </a:rPr>
              <a:t>Discuss continued treatment and ensure supply of stop smoking aids</a:t>
            </a:r>
          </a:p>
        </p:txBody>
      </p:sp>
      <p:pic>
        <p:nvPicPr>
          <p:cNvPr id="26" name="Picture 25">
            <a:extLst>
              <a:ext uri="{FF2B5EF4-FFF2-40B4-BE49-F238E27FC236}">
                <a16:creationId xmlns:a16="http://schemas.microsoft.com/office/drawing/2014/main" id="{3E57B5B4-4EA3-510A-CFB6-18C9285836F9}"/>
              </a:ext>
            </a:extLst>
          </p:cNvPr>
          <p:cNvPicPr>
            <a:picLocks noChangeAspect="1"/>
          </p:cNvPicPr>
          <p:nvPr/>
        </p:nvPicPr>
        <p:blipFill>
          <a:blip r:embed="rId6"/>
          <a:srcRect/>
          <a:stretch/>
        </p:blipFill>
        <p:spPr>
          <a:xfrm>
            <a:off x="696808" y="3504639"/>
            <a:ext cx="495300" cy="495300"/>
          </a:xfrm>
          <a:prstGeom prst="rect">
            <a:avLst/>
          </a:prstGeom>
          <a:effectLst>
            <a:outerShdw blurRad="190500" dist="50800" dir="5400000" algn="ctr" rotWithShape="0">
              <a:srgbClr val="000000">
                <a:alpha val="15000"/>
              </a:srgbClr>
            </a:outerShdw>
          </a:effectLst>
        </p:spPr>
      </p:pic>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245515" y="3472714"/>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3. </a:t>
            </a:r>
            <a:r>
              <a:rPr lang="en-US" sz="1600" b="1">
                <a:latin typeface="Arial" panose="020B0604020202020204" pitchFamily="34" charset="0"/>
                <a:cs typeface="Arial" panose="020B0604020202020204" pitchFamily="34" charset="0"/>
              </a:rPr>
              <a:t>Discuss importance of follow-up support following discharge</a:t>
            </a:r>
            <a:endParaRPr lang="en-US" sz="160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6262026E-4D69-EBC2-3DAE-6BEAD58A6E39}"/>
              </a:ext>
            </a:extLst>
          </p:cNvPr>
          <p:cNvPicPr>
            <a:picLocks noChangeAspect="1"/>
          </p:cNvPicPr>
          <p:nvPr/>
        </p:nvPicPr>
        <p:blipFill>
          <a:blip r:embed="rId7"/>
          <a:srcRect/>
          <a:stretch/>
        </p:blipFill>
        <p:spPr>
          <a:xfrm>
            <a:off x="696808" y="4393417"/>
            <a:ext cx="495300" cy="495300"/>
          </a:xfrm>
          <a:prstGeom prst="rect">
            <a:avLst/>
          </a:prstGeom>
          <a:effectLst>
            <a:outerShdw blurRad="190500" dist="50800" dir="5400000" algn="ctr" rotWithShape="0">
              <a:srgbClr val="000000">
                <a:alpha val="15000"/>
              </a:srgbClr>
            </a:outerShdw>
          </a:effectLst>
        </p:spPr>
      </p:pic>
      <p:sp>
        <p:nvSpPr>
          <p:cNvPr id="33" name="Text Placeholder 3">
            <a:extLst>
              <a:ext uri="{FF2B5EF4-FFF2-40B4-BE49-F238E27FC236}">
                <a16:creationId xmlns:a16="http://schemas.microsoft.com/office/drawing/2014/main" id="{76CCB1B0-5F37-A2B6-B06B-4E74175E5885}"/>
              </a:ext>
            </a:extLst>
          </p:cNvPr>
          <p:cNvSpPr txBox="1">
            <a:spLocks/>
          </p:cNvSpPr>
          <p:nvPr/>
        </p:nvSpPr>
        <p:spPr bwMode="auto">
          <a:xfrm>
            <a:off x="1245515" y="4361492"/>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4. </a:t>
            </a:r>
            <a:r>
              <a:rPr lang="en-US" sz="1600" b="1">
                <a:latin typeface="Arial" panose="020B0604020202020204" pitchFamily="34" charset="0"/>
                <a:cs typeface="Arial" panose="020B0604020202020204" pitchFamily="34" charset="0"/>
              </a:rPr>
              <a:t>Provide guidance staying smokefree/reducing following discharge</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8"/>
          <a:srcRect/>
          <a:stretch/>
        </p:blipFill>
        <p:spPr>
          <a:xfrm>
            <a:off x="696808" y="5282194"/>
            <a:ext cx="495300" cy="495300"/>
          </a:xfrm>
          <a:prstGeom prst="rect">
            <a:avLst/>
          </a:prstGeom>
          <a:effectLst>
            <a:outerShdw blurRad="190500" dist="50800" dir="5400000" algn="ctr" rotWithShape="0">
              <a:srgbClr val="000000">
                <a:alpha val="15000"/>
              </a:srgbClr>
            </a:outerShdw>
          </a:effectLst>
        </p:spPr>
      </p:pic>
      <p:sp>
        <p:nvSpPr>
          <p:cNvPr id="37" name="Text Placeholder 3">
            <a:extLst>
              <a:ext uri="{FF2B5EF4-FFF2-40B4-BE49-F238E27FC236}">
                <a16:creationId xmlns:a16="http://schemas.microsoft.com/office/drawing/2014/main" id="{3425F9D5-C4C4-F442-EBFD-D42AD2C92B67}"/>
              </a:ext>
            </a:extLst>
          </p:cNvPr>
          <p:cNvSpPr txBox="1">
            <a:spLocks/>
          </p:cNvSpPr>
          <p:nvPr/>
        </p:nvSpPr>
        <p:spPr bwMode="auto">
          <a:xfrm>
            <a:off x="1245515" y="5250269"/>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5. </a:t>
            </a:r>
            <a:r>
              <a:rPr lang="en-US" sz="1600" b="1">
                <a:latin typeface="Arial" panose="020B0604020202020204" pitchFamily="34" charset="0"/>
                <a:cs typeface="Arial" panose="020B0604020202020204" pitchFamily="34" charset="0"/>
              </a:rPr>
              <a:t>Provide summary and address questions or concerns</a:t>
            </a:r>
          </a:p>
        </p:txBody>
      </p:sp>
      <p:sp>
        <p:nvSpPr>
          <p:cNvPr id="5" name="TextBox 4">
            <a:extLst>
              <a:ext uri="{FF2B5EF4-FFF2-40B4-BE49-F238E27FC236}">
                <a16:creationId xmlns:a16="http://schemas.microsoft.com/office/drawing/2014/main" id="{6EEF4511-2437-DB22-0296-4597E8D897F4}"/>
              </a:ext>
            </a:extLst>
          </p:cNvPr>
          <p:cNvSpPr txBox="1"/>
          <p:nvPr/>
        </p:nvSpPr>
        <p:spPr bwMode="auto">
          <a:xfrm>
            <a:off x="6612412" y="453966"/>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dirty="0">
                <a:ln>
                  <a:noFill/>
                </a:ln>
                <a:solidFill>
                  <a:schemeClr val="bg2"/>
                </a:solidFill>
                <a:effectLst/>
                <a:uLnTx/>
                <a:uFillTx/>
                <a:latin typeface="+mn-lt"/>
              </a:rPr>
              <a:t>Module 16</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Handout </a:t>
            </a:r>
            <a:r>
              <a:rPr lang="en-US" sz="2000" dirty="0">
                <a:solidFill>
                  <a:schemeClr val="bg2"/>
                </a:solidFill>
                <a:latin typeface="+mn-lt"/>
              </a:rPr>
              <a:t>2</a:t>
            </a:r>
            <a:endParaRPr lang="en-US" dirty="0">
              <a:solidFill>
                <a:schemeClr val="bg2"/>
              </a:solidFill>
            </a:endParaRPr>
          </a:p>
        </p:txBody>
      </p:sp>
    </p:spTree>
    <p:extLst>
      <p:ext uri="{BB962C8B-B14F-4D97-AF65-F5344CB8AC3E}">
        <p14:creationId xmlns:p14="http://schemas.microsoft.com/office/powerpoint/2010/main" val="277230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6FC75-2244-C144-81B5-90BE60E6E1C6}"/>
              </a:ext>
            </a:extLst>
          </p:cNvPr>
          <p:cNvSpPr>
            <a:spLocks noGrp="1"/>
          </p:cNvSpPr>
          <p:nvPr>
            <p:ph type="title"/>
          </p:nvPr>
        </p:nvSpPr>
        <p:spPr/>
        <p:txBody>
          <a:bodyPr/>
          <a:lstStyle/>
          <a:p>
            <a:r>
              <a:rPr lang="en-US"/>
              <a:t>Summary</a:t>
            </a:r>
          </a:p>
        </p:txBody>
      </p:sp>
      <p:sp>
        <p:nvSpPr>
          <p:cNvPr id="4" name="Text Placeholder 3">
            <a:extLst>
              <a:ext uri="{FF2B5EF4-FFF2-40B4-BE49-F238E27FC236}">
                <a16:creationId xmlns:a16="http://schemas.microsoft.com/office/drawing/2014/main" id="{1A285E5D-878A-354A-AD39-0FAE5ED5FDB4}"/>
              </a:ext>
            </a:extLst>
          </p:cNvPr>
          <p:cNvSpPr>
            <a:spLocks noGrp="1"/>
          </p:cNvSpPr>
          <p:nvPr>
            <p:ph type="body" idx="12"/>
          </p:nvPr>
        </p:nvSpPr>
        <p:spPr/>
        <p:txBody>
          <a:bodyPr/>
          <a:lstStyle/>
          <a:p>
            <a:pPr marL="285750" indent="-285750">
              <a:spcBef>
                <a:spcPts val="1400"/>
              </a:spcBef>
              <a:spcAft>
                <a:spcPts val="1400"/>
              </a:spcAft>
              <a:buFont typeface="Arial" panose="020B0604020202020204" pitchFamily="34" charset="0"/>
              <a:buChar char="■"/>
            </a:pPr>
            <a:r>
              <a:rPr lang="en-US"/>
              <a:t>Provide </a:t>
            </a:r>
            <a:r>
              <a:rPr lang="en-US" b="1">
                <a:solidFill>
                  <a:srgbClr val="0072CF"/>
                </a:solidFill>
              </a:rPr>
              <a:t>genuine praise and encourage </a:t>
            </a:r>
            <a:r>
              <a:rPr lang="en-US">
                <a:solidFill>
                  <a:srgbClr val="000000"/>
                </a:solidFill>
              </a:rPr>
              <a:t>pati</a:t>
            </a:r>
            <a:r>
              <a:rPr lang="en-US"/>
              <a:t>ents’ achievements.</a:t>
            </a:r>
          </a:p>
          <a:p>
            <a:pPr marL="285750" indent="-285750">
              <a:spcBef>
                <a:spcPts val="1400"/>
              </a:spcBef>
              <a:spcAft>
                <a:spcPts val="1400"/>
              </a:spcAft>
              <a:buFont typeface="Arial" panose="020B0604020202020204" pitchFamily="34" charset="0"/>
              <a:buChar char="■"/>
            </a:pPr>
            <a:r>
              <a:rPr lang="en-US"/>
              <a:t>Ensure the patient is </a:t>
            </a:r>
            <a:r>
              <a:rPr lang="en-US" b="1">
                <a:solidFill>
                  <a:srgbClr val="0072CF"/>
                </a:solidFill>
              </a:rPr>
              <a:t>optimising their stop smoking </a:t>
            </a:r>
            <a:r>
              <a:rPr lang="en-US"/>
              <a:t>medication </a:t>
            </a:r>
            <a:br>
              <a:rPr lang="en-US"/>
            </a:br>
            <a:r>
              <a:rPr lang="en-US"/>
              <a:t>and dispel any myths e.g. cutting down on NRT too soon etc.</a:t>
            </a:r>
          </a:p>
          <a:p>
            <a:pPr marL="285750" indent="-285750">
              <a:spcBef>
                <a:spcPts val="1400"/>
              </a:spcBef>
              <a:spcAft>
                <a:spcPts val="1400"/>
              </a:spcAft>
              <a:buFont typeface="Arial" panose="020B0604020202020204" pitchFamily="34" charset="0"/>
              <a:buChar char="■"/>
            </a:pPr>
            <a:r>
              <a:rPr lang="en-US"/>
              <a:t>Identify </a:t>
            </a:r>
            <a:r>
              <a:rPr lang="en-US" b="1">
                <a:solidFill>
                  <a:srgbClr val="0072CF"/>
                </a:solidFill>
              </a:rPr>
              <a:t>high</a:t>
            </a:r>
            <a:r>
              <a:rPr lang="en-US">
                <a:solidFill>
                  <a:srgbClr val="0072CF"/>
                </a:solidFill>
              </a:rPr>
              <a:t>-</a:t>
            </a:r>
            <a:r>
              <a:rPr lang="en-US" b="1">
                <a:solidFill>
                  <a:srgbClr val="0072CF"/>
                </a:solidFill>
              </a:rPr>
              <a:t>risk situations </a:t>
            </a:r>
            <a:r>
              <a:rPr lang="en-US"/>
              <a:t>and discuss how to</a:t>
            </a:r>
            <a:r>
              <a:rPr lang="en-US" b="1">
                <a:solidFill>
                  <a:srgbClr val="00B1FF"/>
                </a:solidFill>
              </a:rPr>
              <a:t> </a:t>
            </a:r>
            <a:r>
              <a:rPr lang="en-US" b="1">
                <a:solidFill>
                  <a:srgbClr val="0072CF"/>
                </a:solidFill>
              </a:rPr>
              <a:t>avoid</a:t>
            </a:r>
            <a:r>
              <a:rPr lang="en-US" b="1">
                <a:solidFill>
                  <a:srgbClr val="00B1FF"/>
                </a:solidFill>
              </a:rPr>
              <a:t> </a:t>
            </a:r>
            <a:r>
              <a:rPr lang="en-US"/>
              <a:t>or establish </a:t>
            </a:r>
            <a:br>
              <a:rPr lang="en-US"/>
            </a:br>
            <a:r>
              <a:rPr lang="en-US" b="1">
                <a:solidFill>
                  <a:srgbClr val="0072CF"/>
                </a:solidFill>
              </a:rPr>
              <a:t>coping strategies </a:t>
            </a:r>
          </a:p>
          <a:p>
            <a:pPr marL="285750" indent="-285750">
              <a:spcBef>
                <a:spcPts val="1400"/>
              </a:spcBef>
              <a:spcAft>
                <a:spcPts val="1400"/>
              </a:spcAft>
              <a:buFont typeface="Arial" panose="020B0604020202020204" pitchFamily="34" charset="0"/>
              <a:buChar char="■"/>
            </a:pPr>
            <a:r>
              <a:rPr lang="en-US"/>
              <a:t>Enquire about any </a:t>
            </a:r>
            <a:r>
              <a:rPr lang="en-US" b="1">
                <a:solidFill>
                  <a:srgbClr val="0072CF"/>
                </a:solidFill>
              </a:rPr>
              <a:t>withdrawal symptoms/cravings </a:t>
            </a:r>
            <a:r>
              <a:rPr lang="en-US"/>
              <a:t>– how strong, when they happen, ways of coping, medication etc.</a:t>
            </a:r>
          </a:p>
        </p:txBody>
      </p:sp>
      <p:sp>
        <p:nvSpPr>
          <p:cNvPr id="3" name="Footer Placeholder 3">
            <a:extLst>
              <a:ext uri="{FF2B5EF4-FFF2-40B4-BE49-F238E27FC236}">
                <a16:creationId xmlns:a16="http://schemas.microsoft.com/office/drawing/2014/main" id="{2AB0D94B-0218-5D17-BB43-9A4FCB39D3B7}"/>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48668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3715451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952FC-05D7-CCDE-50D3-25AAEBB25432}"/>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27083"/>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1245515" y="1695158"/>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1. </a:t>
            </a:r>
            <a:r>
              <a:rPr lang="en-US" sz="1600" b="1">
                <a:latin typeface="Arial" panose="020B0604020202020204" pitchFamily="34" charset="0"/>
                <a:cs typeface="Arial" panose="020B0604020202020204" pitchFamily="34" charset="0"/>
              </a:rPr>
              <a:t>Reassess readiness to stop or reduce</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a:solidFill>
                  <a:srgbClr val="F65580"/>
                </a:solidFill>
              </a:rPr>
              <a:t>Discharge planning</a:t>
            </a:r>
            <a:endParaRPr lang="en-US" sz="2100">
              <a:solidFill>
                <a:srgbClr val="F65580"/>
              </a:solidFill>
            </a:endParaRP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696808" y="2615861"/>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245515" y="2583936"/>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2. </a:t>
            </a:r>
            <a:r>
              <a:rPr lang="en-US" sz="1600" b="1">
                <a:latin typeface="Arial" panose="020B0604020202020204" pitchFamily="34" charset="0"/>
                <a:cs typeface="Arial" panose="020B0604020202020204" pitchFamily="34" charset="0"/>
              </a:rPr>
              <a:t>Discuss continued treatment and ensure supply of stop smoking aids</a:t>
            </a:r>
          </a:p>
        </p:txBody>
      </p:sp>
      <p:pic>
        <p:nvPicPr>
          <p:cNvPr id="26" name="Picture 25">
            <a:extLst>
              <a:ext uri="{FF2B5EF4-FFF2-40B4-BE49-F238E27FC236}">
                <a16:creationId xmlns:a16="http://schemas.microsoft.com/office/drawing/2014/main" id="{3E57B5B4-4EA3-510A-CFB6-18C9285836F9}"/>
              </a:ext>
            </a:extLst>
          </p:cNvPr>
          <p:cNvPicPr>
            <a:picLocks noChangeAspect="1"/>
          </p:cNvPicPr>
          <p:nvPr/>
        </p:nvPicPr>
        <p:blipFill>
          <a:blip r:embed="rId6"/>
          <a:srcRect/>
          <a:stretch/>
        </p:blipFill>
        <p:spPr>
          <a:xfrm>
            <a:off x="696808" y="3504639"/>
            <a:ext cx="495300" cy="495300"/>
          </a:xfrm>
          <a:prstGeom prst="rect">
            <a:avLst/>
          </a:prstGeom>
          <a:effectLst>
            <a:outerShdw blurRad="190500" dist="50800" dir="5400000" algn="ctr" rotWithShape="0">
              <a:srgbClr val="000000">
                <a:alpha val="15000"/>
              </a:srgbClr>
            </a:outerShdw>
          </a:effectLst>
        </p:spPr>
      </p:pic>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245515" y="3472714"/>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3. </a:t>
            </a:r>
            <a:r>
              <a:rPr lang="en-US" sz="1600" b="1">
                <a:latin typeface="Arial" panose="020B0604020202020204" pitchFamily="34" charset="0"/>
                <a:cs typeface="Arial" panose="020B0604020202020204" pitchFamily="34" charset="0"/>
              </a:rPr>
              <a:t>Discuss importance of follow-up support following discharge</a:t>
            </a:r>
            <a:endParaRPr lang="en-US" sz="160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6262026E-4D69-EBC2-3DAE-6BEAD58A6E39}"/>
              </a:ext>
            </a:extLst>
          </p:cNvPr>
          <p:cNvPicPr>
            <a:picLocks noChangeAspect="1"/>
          </p:cNvPicPr>
          <p:nvPr/>
        </p:nvPicPr>
        <p:blipFill>
          <a:blip r:embed="rId7"/>
          <a:srcRect/>
          <a:stretch/>
        </p:blipFill>
        <p:spPr>
          <a:xfrm>
            <a:off x="696808" y="4393417"/>
            <a:ext cx="495300" cy="495300"/>
          </a:xfrm>
          <a:prstGeom prst="rect">
            <a:avLst/>
          </a:prstGeom>
          <a:effectLst>
            <a:outerShdw blurRad="190500" dist="50800" dir="5400000" algn="ctr" rotWithShape="0">
              <a:srgbClr val="000000">
                <a:alpha val="15000"/>
              </a:srgbClr>
            </a:outerShdw>
          </a:effectLst>
        </p:spPr>
      </p:pic>
      <p:sp>
        <p:nvSpPr>
          <p:cNvPr id="33" name="Text Placeholder 3">
            <a:extLst>
              <a:ext uri="{FF2B5EF4-FFF2-40B4-BE49-F238E27FC236}">
                <a16:creationId xmlns:a16="http://schemas.microsoft.com/office/drawing/2014/main" id="{76CCB1B0-5F37-A2B6-B06B-4E74175E5885}"/>
              </a:ext>
            </a:extLst>
          </p:cNvPr>
          <p:cNvSpPr txBox="1">
            <a:spLocks/>
          </p:cNvSpPr>
          <p:nvPr/>
        </p:nvSpPr>
        <p:spPr bwMode="auto">
          <a:xfrm>
            <a:off x="1245515" y="4361492"/>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4. </a:t>
            </a:r>
            <a:r>
              <a:rPr lang="en-US" sz="1600" b="1">
                <a:latin typeface="Arial" panose="020B0604020202020204" pitchFamily="34" charset="0"/>
                <a:cs typeface="Arial" panose="020B0604020202020204" pitchFamily="34" charset="0"/>
              </a:rPr>
              <a:t>Provide guidance staying smokefree/reducing following discharge</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8"/>
          <a:srcRect/>
          <a:stretch/>
        </p:blipFill>
        <p:spPr>
          <a:xfrm>
            <a:off x="696808" y="5282194"/>
            <a:ext cx="495300" cy="495300"/>
          </a:xfrm>
          <a:prstGeom prst="rect">
            <a:avLst/>
          </a:prstGeom>
          <a:effectLst>
            <a:outerShdw blurRad="190500" dist="50800" dir="5400000" algn="ctr" rotWithShape="0">
              <a:srgbClr val="000000">
                <a:alpha val="15000"/>
              </a:srgbClr>
            </a:outerShdw>
          </a:effectLst>
        </p:spPr>
      </p:pic>
      <p:sp>
        <p:nvSpPr>
          <p:cNvPr id="37" name="Text Placeholder 3">
            <a:extLst>
              <a:ext uri="{FF2B5EF4-FFF2-40B4-BE49-F238E27FC236}">
                <a16:creationId xmlns:a16="http://schemas.microsoft.com/office/drawing/2014/main" id="{3425F9D5-C4C4-F442-EBFD-D42AD2C92B67}"/>
              </a:ext>
            </a:extLst>
          </p:cNvPr>
          <p:cNvSpPr txBox="1">
            <a:spLocks/>
          </p:cNvSpPr>
          <p:nvPr/>
        </p:nvSpPr>
        <p:spPr bwMode="auto">
          <a:xfrm>
            <a:off x="1245515" y="5250269"/>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5. </a:t>
            </a:r>
            <a:r>
              <a:rPr lang="en-US" sz="1600" b="1">
                <a:latin typeface="Arial" panose="020B0604020202020204" pitchFamily="34" charset="0"/>
                <a:cs typeface="Arial" panose="020B0604020202020204" pitchFamily="34" charset="0"/>
              </a:rPr>
              <a:t>Provide summary and address questions or concerns</a:t>
            </a:r>
          </a:p>
        </p:txBody>
      </p:sp>
      <p:sp>
        <p:nvSpPr>
          <p:cNvPr id="5" name="TextBox 4">
            <a:extLst>
              <a:ext uri="{FF2B5EF4-FFF2-40B4-BE49-F238E27FC236}">
                <a16:creationId xmlns:a16="http://schemas.microsoft.com/office/drawing/2014/main" id="{E56C3D3F-63FB-3856-7C2D-43AB7583D0FD}"/>
              </a:ext>
            </a:extLst>
          </p:cNvPr>
          <p:cNvSpPr txBox="1"/>
          <p:nvPr/>
        </p:nvSpPr>
        <p:spPr bwMode="auto">
          <a:xfrm>
            <a:off x="6612412" y="453966"/>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a:ln>
                  <a:noFill/>
                </a:ln>
                <a:solidFill>
                  <a:schemeClr val="bg2"/>
                </a:solidFill>
                <a:effectLst/>
                <a:uLnTx/>
                <a:uFillTx/>
                <a:latin typeface="+mn-lt"/>
              </a:rPr>
              <a:t>Day 2</a:t>
            </a:r>
            <a:r>
              <a:rPr lang="en-US" sz="2000">
                <a:solidFill>
                  <a:schemeClr val="bg2"/>
                </a:solidFill>
                <a:latin typeface="+mn-lt"/>
              </a:rPr>
              <a:t> </a:t>
            </a:r>
            <a:endParaRPr kumimoji="0" lang="en-US" sz="2000" b="0" i="0" u="none" strike="noStrike" kern="1200" cap="none" spc="0" normalizeH="0" baseline="0" noProof="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a:ln>
                  <a:noFill/>
                </a:ln>
                <a:solidFill>
                  <a:schemeClr val="bg2"/>
                </a:solidFill>
                <a:effectLst/>
                <a:uLnTx/>
                <a:uFillTx/>
                <a:latin typeface="+mn-lt"/>
              </a:rPr>
              <a:t>Handout </a:t>
            </a:r>
            <a:r>
              <a:rPr lang="en-US" sz="2000">
                <a:solidFill>
                  <a:schemeClr val="bg2"/>
                </a:solidFill>
                <a:latin typeface="+mn-lt"/>
              </a:rPr>
              <a:t>2</a:t>
            </a:r>
            <a:endParaRPr lang="en-US"/>
          </a:p>
        </p:txBody>
      </p:sp>
    </p:spTree>
    <p:extLst>
      <p:ext uri="{BB962C8B-B14F-4D97-AF65-F5344CB8AC3E}">
        <p14:creationId xmlns:p14="http://schemas.microsoft.com/office/powerpoint/2010/main" val="4051943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medical support program&#10;&#10;Description automatically generated">
            <a:extLst>
              <a:ext uri="{FF2B5EF4-FFF2-40B4-BE49-F238E27FC236}">
                <a16:creationId xmlns:a16="http://schemas.microsoft.com/office/drawing/2014/main" id="{F72F7555-8BCF-A348-D951-40B47D5F34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8491" y="366931"/>
            <a:ext cx="6349413" cy="6233163"/>
          </a:xfrm>
          <a:prstGeom prst="rect">
            <a:avLst/>
          </a:prstGeom>
        </p:spPr>
      </p:pic>
    </p:spTree>
    <p:extLst>
      <p:ext uri="{BB962C8B-B14F-4D97-AF65-F5344CB8AC3E}">
        <p14:creationId xmlns:p14="http://schemas.microsoft.com/office/powerpoint/2010/main" val="1821846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5" name="Rectangle 3"/>
          <p:cNvSpPr>
            <a:spLocks noGrp="1" noChangeArrowheads="1"/>
          </p:cNvSpPr>
          <p:nvPr>
            <p:ph type="body" idx="4294967295"/>
          </p:nvPr>
        </p:nvSpPr>
        <p:spPr>
          <a:xfrm>
            <a:off x="713301" y="1712809"/>
            <a:ext cx="8118231" cy="4267200"/>
          </a:xfrm>
        </p:spPr>
        <p:txBody>
          <a:bodyPr/>
          <a:lstStyle/>
          <a:p>
            <a:pPr marL="287655" indent="-288290">
              <a:lnSpc>
                <a:spcPct val="114000"/>
              </a:lnSpc>
              <a:spcBef>
                <a:spcPts val="600"/>
              </a:spcBef>
              <a:spcAft>
                <a:spcPts val="600"/>
              </a:spcAft>
            </a:pPr>
            <a:r>
              <a:rPr lang="en-CA" altLang="en-US"/>
              <a:t>Return home from hospital </a:t>
            </a:r>
            <a:r>
              <a:rPr lang="en-CA" altLang="en-US" b="1">
                <a:solidFill>
                  <a:srgbClr val="0072CF"/>
                </a:solidFill>
              </a:rPr>
              <a:t>= back to routines and situations where patient has smoke in past</a:t>
            </a:r>
            <a:endParaRPr lang="en-US">
              <a:solidFill>
                <a:srgbClr val="0072CF"/>
              </a:solidFill>
            </a:endParaRPr>
          </a:p>
          <a:p>
            <a:pPr marL="287655" indent="-288290">
              <a:lnSpc>
                <a:spcPct val="114000"/>
              </a:lnSpc>
              <a:spcBef>
                <a:spcPts val="600"/>
              </a:spcBef>
              <a:spcAft>
                <a:spcPts val="600"/>
              </a:spcAft>
            </a:pPr>
            <a:r>
              <a:rPr lang="en-CA" altLang="en-US"/>
              <a:t>The first few weeks are the most challenging in learning to adjust to life without smoking</a:t>
            </a:r>
            <a:r>
              <a:rPr lang="en-CA" altLang="en-US" b="1"/>
              <a:t> </a:t>
            </a:r>
            <a:r>
              <a:rPr lang="en-CA" altLang="en-US" b="1">
                <a:solidFill>
                  <a:srgbClr val="0072CF"/>
                </a:solidFill>
              </a:rPr>
              <a:t>= developing new routines and habits to not include smoking</a:t>
            </a:r>
          </a:p>
          <a:p>
            <a:pPr marL="287655" indent="-288290">
              <a:lnSpc>
                <a:spcPct val="114000"/>
              </a:lnSpc>
              <a:spcBef>
                <a:spcPts val="600"/>
              </a:spcBef>
              <a:spcAft>
                <a:spcPts val="600"/>
              </a:spcAft>
            </a:pPr>
            <a:r>
              <a:rPr lang="en-CA" altLang="en-US" b="1"/>
              <a:t>Prepare and plan ahead: </a:t>
            </a:r>
          </a:p>
          <a:p>
            <a:pPr marL="291438" lvl="5" indent="0">
              <a:lnSpc>
                <a:spcPct val="114000"/>
              </a:lnSpc>
              <a:spcBef>
                <a:spcPts val="0"/>
              </a:spcBef>
              <a:spcAft>
                <a:spcPts val="0"/>
              </a:spcAft>
              <a:buNone/>
            </a:pPr>
            <a:r>
              <a:rPr lang="en-CA" altLang="en-US">
                <a:solidFill>
                  <a:srgbClr val="0072CF"/>
                </a:solidFill>
              </a:rPr>
              <a:t>“Which cigarettes are you going to miss most?”</a:t>
            </a:r>
          </a:p>
          <a:p>
            <a:pPr marL="291438" lvl="5" indent="0">
              <a:lnSpc>
                <a:spcPct val="114000"/>
              </a:lnSpc>
              <a:spcBef>
                <a:spcPts val="0"/>
              </a:spcBef>
              <a:spcAft>
                <a:spcPts val="0"/>
              </a:spcAft>
              <a:buNone/>
            </a:pPr>
            <a:r>
              <a:rPr lang="en-CA" altLang="en-US">
                <a:solidFill>
                  <a:srgbClr val="0072CF"/>
                </a:solidFill>
              </a:rPr>
              <a:t>“What might you do instead”?</a:t>
            </a:r>
          </a:p>
          <a:p>
            <a:pPr marL="291438" lvl="5" indent="0">
              <a:lnSpc>
                <a:spcPct val="114000"/>
              </a:lnSpc>
              <a:spcBef>
                <a:spcPts val="0"/>
              </a:spcBef>
              <a:spcAft>
                <a:spcPts val="0"/>
              </a:spcAft>
              <a:buNone/>
            </a:pPr>
            <a:r>
              <a:rPr lang="en-CA" altLang="en-US">
                <a:solidFill>
                  <a:srgbClr val="0072CF"/>
                </a:solidFill>
                <a:latin typeface="Arial"/>
                <a:cs typeface="Arial"/>
              </a:rPr>
              <a:t>“How could you cope with stress without smoking?”</a:t>
            </a:r>
            <a:endParaRPr lang="en-US" altLang="en-US">
              <a:solidFill>
                <a:srgbClr val="0072CF"/>
              </a:solidFill>
              <a:latin typeface="Arial"/>
              <a:cs typeface="Arial"/>
            </a:endParaRPr>
          </a:p>
          <a:p>
            <a:pPr marL="291438" lvl="5" indent="0">
              <a:lnSpc>
                <a:spcPct val="114000"/>
              </a:lnSpc>
              <a:spcBef>
                <a:spcPts val="0"/>
              </a:spcBef>
              <a:spcAft>
                <a:spcPts val="0"/>
              </a:spcAft>
              <a:buNone/>
            </a:pPr>
            <a:r>
              <a:rPr lang="en-CA" altLang="en-US">
                <a:solidFill>
                  <a:srgbClr val="0072CF"/>
                </a:solidFill>
                <a:latin typeface="Arial"/>
                <a:cs typeface="Arial"/>
              </a:rPr>
              <a:t>“What can you do to avoid triggers?”</a:t>
            </a:r>
            <a:br>
              <a:rPr lang="en-CA" altLang="en-US">
                <a:solidFill>
                  <a:srgbClr val="0072CF"/>
                </a:solidFill>
              </a:rPr>
            </a:br>
            <a:r>
              <a:rPr lang="en-CA" altLang="en-US">
                <a:solidFill>
                  <a:srgbClr val="0072CF"/>
                </a:solidFill>
                <a:latin typeface="Arial"/>
                <a:cs typeface="Arial"/>
              </a:rPr>
              <a:t>“Who can you call or visit when you want a cigarette?”</a:t>
            </a:r>
            <a:endParaRPr lang="en-US" altLang="en-US">
              <a:solidFill>
                <a:srgbClr val="0072CF"/>
              </a:solidFill>
              <a:latin typeface="Arial"/>
              <a:cs typeface="Arial"/>
            </a:endParaRPr>
          </a:p>
          <a:p>
            <a:pPr marL="287655" indent="-288290">
              <a:lnSpc>
                <a:spcPct val="90000"/>
              </a:lnSpc>
              <a:buFontTx/>
              <a:buNone/>
            </a:pPr>
            <a:endParaRPr lang="en-US" altLang="en-US" sz="2400"/>
          </a:p>
        </p:txBody>
      </p:sp>
      <p:sp>
        <p:nvSpPr>
          <p:cNvPr id="4" name="Slide Number Placeholder 3"/>
          <p:cNvSpPr>
            <a:spLocks noGrp="1"/>
          </p:cNvSpPr>
          <p:nvPr>
            <p:ph type="sldNum" sz="quarter" idx="12"/>
          </p:nvPr>
        </p:nvSpPr>
        <p:spPr/>
        <p:txBody>
          <a:bodyPr/>
          <a:lstStyle/>
          <a:p>
            <a:pPr>
              <a:defRPr/>
            </a:pPr>
            <a:fld id="{EF8212AC-249A-43F8-9851-2F17B6502D5C}" type="slidenum">
              <a:rPr lang="en-US" dirty="0" smtClean="0"/>
              <a:pPr>
                <a:defRPr/>
              </a:pPr>
              <a:t>4</a:t>
            </a:fld>
            <a:endParaRPr lang="en-US">
              <a:solidFill>
                <a:srgbClr val="000000"/>
              </a:solidFill>
              <a:latin typeface="Times" pitchFamily="18" charset="0"/>
            </a:endParaRPr>
          </a:p>
        </p:txBody>
      </p:sp>
      <p:sp>
        <p:nvSpPr>
          <p:cNvPr id="3" name="Title 1">
            <a:extLst>
              <a:ext uri="{FF2B5EF4-FFF2-40B4-BE49-F238E27FC236}">
                <a16:creationId xmlns:a16="http://schemas.microsoft.com/office/drawing/2014/main" id="{2B949C5F-96A0-C3E1-45D8-1816134C6D1C}"/>
              </a:ext>
            </a:extLst>
          </p:cNvPr>
          <p:cNvSpPr>
            <a:spLocks noGrp="1"/>
          </p:cNvSpPr>
          <p:nvPr>
            <p:ph type="title"/>
          </p:nvPr>
        </p:nvSpPr>
        <p:spPr>
          <a:xfrm>
            <a:off x="571500" y="152400"/>
            <a:ext cx="7962900" cy="1066800"/>
          </a:xfrm>
        </p:spPr>
        <p:txBody>
          <a:bodyPr/>
          <a:lstStyle/>
          <a:p>
            <a:r>
              <a:rPr lang="en-US"/>
              <a:t>Preparing for a return home…</a:t>
            </a:r>
          </a:p>
        </p:txBody>
      </p:sp>
      <p:sp>
        <p:nvSpPr>
          <p:cNvPr id="6" name="Footer Placeholder 3">
            <a:extLst>
              <a:ext uri="{FF2B5EF4-FFF2-40B4-BE49-F238E27FC236}">
                <a16:creationId xmlns:a16="http://schemas.microsoft.com/office/drawing/2014/main" id="{8079F7FE-AC79-F3D6-8847-312B7A73B04D}"/>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05968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9" name="Rectangle 3"/>
          <p:cNvSpPr>
            <a:spLocks noGrp="1" noChangeArrowheads="1"/>
          </p:cNvSpPr>
          <p:nvPr>
            <p:ph type="body" idx="4294967295"/>
          </p:nvPr>
        </p:nvSpPr>
        <p:spPr>
          <a:xfrm>
            <a:off x="637882" y="1572126"/>
            <a:ext cx="7917395" cy="4267200"/>
          </a:xfrm>
        </p:spPr>
        <p:txBody>
          <a:bodyPr/>
          <a:lstStyle/>
          <a:p>
            <a:pPr marL="0" indent="-288290">
              <a:lnSpc>
                <a:spcPct val="90000"/>
              </a:lnSpc>
              <a:buFontTx/>
              <a:buNone/>
            </a:pPr>
            <a:r>
              <a:rPr lang="en-US" altLang="en-US" sz="2000" b="1">
                <a:solidFill>
                  <a:srgbClr val="0072CF"/>
                </a:solidFill>
              </a:rPr>
              <a:t>What are your high-risk situations for smoking?</a:t>
            </a:r>
            <a:endParaRPr lang="en-US">
              <a:solidFill>
                <a:srgbClr val="0072CF"/>
              </a:solidFill>
            </a:endParaRPr>
          </a:p>
          <a:p>
            <a:pPr marL="0" indent="-10795">
              <a:lnSpc>
                <a:spcPct val="90000"/>
              </a:lnSpc>
              <a:buFontTx/>
              <a:buNone/>
            </a:pPr>
            <a:r>
              <a:rPr lang="en-US" altLang="en-US" sz="2000"/>
              <a:t>Have the patient identify 1-3 potentially high-risk situations and develop plans to deal with them</a:t>
            </a:r>
          </a:p>
          <a:p>
            <a:pPr marL="287655" indent="-288290">
              <a:lnSpc>
                <a:spcPct val="90000"/>
              </a:lnSpc>
              <a:buFontTx/>
              <a:buNone/>
            </a:pPr>
            <a:endParaRPr lang="en-US" altLang="en-US" sz="2400"/>
          </a:p>
          <a:p>
            <a:pPr marL="287655" indent="-288290">
              <a:lnSpc>
                <a:spcPct val="90000"/>
              </a:lnSpc>
              <a:buFontTx/>
              <a:buNone/>
            </a:pPr>
            <a:r>
              <a:rPr lang="en-CA" altLang="en-US" sz="2000" b="1">
                <a:solidFill>
                  <a:srgbClr val="0072CF"/>
                </a:solidFill>
              </a:rPr>
              <a:t>Common high-risk situations:</a:t>
            </a:r>
          </a:p>
          <a:p>
            <a:pPr marL="287655" indent="-288290">
              <a:lnSpc>
                <a:spcPct val="90000"/>
              </a:lnSpc>
            </a:pPr>
            <a:r>
              <a:rPr lang="en-CA" altLang="en-US" sz="2000">
                <a:latin typeface="Arial"/>
                <a:cs typeface="Arial"/>
              </a:rPr>
              <a:t>Arguments with others</a:t>
            </a:r>
          </a:p>
          <a:p>
            <a:pPr marL="287655" indent="-288290">
              <a:lnSpc>
                <a:spcPct val="90000"/>
              </a:lnSpc>
            </a:pPr>
            <a:r>
              <a:rPr lang="en-CA" altLang="en-US" sz="2000">
                <a:latin typeface="Arial"/>
                <a:cs typeface="Arial"/>
              </a:rPr>
              <a:t>Financial pressures / bills</a:t>
            </a:r>
            <a:endParaRPr lang="en-CA"/>
          </a:p>
          <a:p>
            <a:pPr marL="287655" indent="-288290">
              <a:lnSpc>
                <a:spcPct val="90000"/>
              </a:lnSpc>
            </a:pPr>
            <a:r>
              <a:rPr lang="en-CA" altLang="en-US" sz="2000">
                <a:latin typeface="Arial"/>
                <a:cs typeface="Arial"/>
              </a:rPr>
              <a:t>Being with other people who smoke</a:t>
            </a:r>
            <a:endParaRPr lang="en-CA"/>
          </a:p>
          <a:p>
            <a:pPr marL="287655" indent="-288290">
              <a:lnSpc>
                <a:spcPct val="90000"/>
              </a:lnSpc>
            </a:pPr>
            <a:r>
              <a:rPr lang="en-CA" altLang="en-US" sz="2000">
                <a:latin typeface="Arial"/>
                <a:cs typeface="Arial"/>
              </a:rPr>
              <a:t>Lack of structure / boredom </a:t>
            </a:r>
            <a:endParaRPr lang="en-CA"/>
          </a:p>
          <a:p>
            <a:pPr marL="287655" indent="-288290">
              <a:lnSpc>
                <a:spcPct val="90000"/>
              </a:lnSpc>
            </a:pPr>
            <a:r>
              <a:rPr lang="en-CA" altLang="en-US" sz="2000">
                <a:latin typeface="Arial"/>
                <a:cs typeface="Arial"/>
              </a:rPr>
              <a:t>Feeling stressed / anxious in social situations </a:t>
            </a:r>
            <a:endParaRPr lang="en-CA"/>
          </a:p>
          <a:p>
            <a:pPr marL="287655" indent="-288290">
              <a:lnSpc>
                <a:spcPct val="90000"/>
              </a:lnSpc>
            </a:pPr>
            <a:r>
              <a:rPr lang="en-CA" altLang="en-US" sz="2000">
                <a:latin typeface="Arial"/>
                <a:cs typeface="Arial"/>
              </a:rPr>
              <a:t>Feeling self-conscious (such as standing at bus stop)</a:t>
            </a:r>
            <a:endParaRPr lang="en-CA"/>
          </a:p>
        </p:txBody>
      </p:sp>
      <p:sp>
        <p:nvSpPr>
          <p:cNvPr id="4" name="Slide Number Placeholder 3"/>
          <p:cNvSpPr>
            <a:spLocks noGrp="1"/>
          </p:cNvSpPr>
          <p:nvPr>
            <p:ph type="sldNum" sz="quarter" idx="12"/>
          </p:nvPr>
        </p:nvSpPr>
        <p:spPr/>
        <p:txBody>
          <a:bodyPr/>
          <a:lstStyle/>
          <a:p>
            <a:pPr>
              <a:defRPr/>
            </a:pPr>
            <a:fld id="{EF8212AC-249A-43F8-9851-2F17B6502D5C}" type="slidenum">
              <a:rPr lang="en-US" smtClean="0"/>
              <a:pPr>
                <a:defRPr/>
              </a:pPr>
              <a:t>5</a:t>
            </a:fld>
            <a:endParaRPr lang="en-US">
              <a:solidFill>
                <a:srgbClr val="000000"/>
              </a:solidFill>
              <a:latin typeface="Times" pitchFamily="18" charset="0"/>
            </a:endParaRPr>
          </a:p>
        </p:txBody>
      </p:sp>
      <p:sp>
        <p:nvSpPr>
          <p:cNvPr id="3" name="Title 1">
            <a:extLst>
              <a:ext uri="{FF2B5EF4-FFF2-40B4-BE49-F238E27FC236}">
                <a16:creationId xmlns:a16="http://schemas.microsoft.com/office/drawing/2014/main" id="{22B16AB8-4404-7BF1-04E9-9678AE2E4CDA}"/>
              </a:ext>
            </a:extLst>
          </p:cNvPr>
          <p:cNvSpPr>
            <a:spLocks noGrp="1"/>
          </p:cNvSpPr>
          <p:nvPr>
            <p:ph type="title"/>
          </p:nvPr>
        </p:nvSpPr>
        <p:spPr>
          <a:xfrm>
            <a:off x="571500" y="152400"/>
            <a:ext cx="7962900" cy="1066800"/>
          </a:xfrm>
        </p:spPr>
        <p:txBody>
          <a:bodyPr/>
          <a:lstStyle/>
          <a:p>
            <a:r>
              <a:rPr lang="en-US"/>
              <a:t>Planning ahead</a:t>
            </a:r>
          </a:p>
        </p:txBody>
      </p:sp>
      <p:sp>
        <p:nvSpPr>
          <p:cNvPr id="5" name="Footer Placeholder 3">
            <a:extLst>
              <a:ext uri="{FF2B5EF4-FFF2-40B4-BE49-F238E27FC236}">
                <a16:creationId xmlns:a16="http://schemas.microsoft.com/office/drawing/2014/main" id="{80A94A84-15F9-597F-A0FC-A1A72FEC4C60}"/>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72709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E445A-B2EC-9B44-8228-3826A8BAD846}"/>
              </a:ext>
            </a:extLst>
          </p:cNvPr>
          <p:cNvSpPr>
            <a:spLocks noGrp="1"/>
          </p:cNvSpPr>
          <p:nvPr>
            <p:ph type="title"/>
          </p:nvPr>
        </p:nvSpPr>
        <p:spPr/>
        <p:txBody>
          <a:bodyPr/>
          <a:lstStyle/>
          <a:p>
            <a:r>
              <a:rPr lang="en-US"/>
              <a:t>Addressing risk situations</a:t>
            </a:r>
          </a:p>
        </p:txBody>
      </p:sp>
      <p:sp>
        <p:nvSpPr>
          <p:cNvPr id="12" name="_s2233352">
            <a:extLst>
              <a:ext uri="{FF2B5EF4-FFF2-40B4-BE49-F238E27FC236}">
                <a16:creationId xmlns:a16="http://schemas.microsoft.com/office/drawing/2014/main" id="{935A438E-FD71-5F46-B954-1DAB8261DE08}"/>
              </a:ext>
            </a:extLst>
          </p:cNvPr>
          <p:cNvSpPr>
            <a:spLocks noChangeArrowheads="1"/>
          </p:cNvSpPr>
          <p:nvPr/>
        </p:nvSpPr>
        <p:spPr bwMode="auto">
          <a:xfrm>
            <a:off x="3118250" y="1896481"/>
            <a:ext cx="2907500" cy="1403309"/>
          </a:xfrm>
          <a:prstGeom prst="roundRect">
            <a:avLst>
              <a:gd name="adj" fmla="val 16667"/>
            </a:avLst>
          </a:prstGeom>
          <a:solidFill>
            <a:srgbClr val="FF262B"/>
          </a:solidFill>
          <a:ln w="57150">
            <a:solidFill>
              <a:srgbClr val="FF262B"/>
            </a:solidFill>
            <a:round/>
            <a:headEnd/>
            <a:tailEnd/>
          </a:ln>
          <a:effectLst>
            <a:outerShdw blurRad="254000" dist="63500" dir="5400000" algn="ctr" rotWithShape="0">
              <a:srgbClr val="000000">
                <a:alpha val="15000"/>
              </a:srgbClr>
            </a:outerShdw>
          </a:effectLst>
        </p:spPr>
        <p:txBody>
          <a:bodyPr wrap="square" lIns="0" tIns="0" rIns="0" bIns="0" anchor="ctr"/>
          <a:lstStyle/>
          <a:p>
            <a:pPr algn="ctr" eaLnBrk="1" hangingPunct="1"/>
            <a:r>
              <a:rPr lang="en-GB" b="1">
                <a:solidFill>
                  <a:schemeClr val="bg1"/>
                </a:solidFill>
                <a:latin typeface="Century Gothic" panose="020B0502020202020204" pitchFamily="34" charset="0"/>
                <a:cs typeface="Arial" charset="0"/>
              </a:rPr>
              <a:t>Identify risk </a:t>
            </a:r>
            <a:br>
              <a:rPr lang="en-GB" b="1">
                <a:solidFill>
                  <a:schemeClr val="bg1"/>
                </a:solidFill>
                <a:latin typeface="Century Gothic" panose="020B0502020202020204" pitchFamily="34" charset="0"/>
                <a:cs typeface="Arial" charset="0"/>
              </a:rPr>
            </a:br>
            <a:r>
              <a:rPr lang="en-GB" b="1">
                <a:solidFill>
                  <a:schemeClr val="bg1"/>
                </a:solidFill>
                <a:latin typeface="Century Gothic" panose="020B0502020202020204" pitchFamily="34" charset="0"/>
                <a:cs typeface="Arial" charset="0"/>
              </a:rPr>
              <a:t>situations</a:t>
            </a:r>
          </a:p>
        </p:txBody>
      </p:sp>
      <p:sp>
        <p:nvSpPr>
          <p:cNvPr id="13" name="_s2233352">
            <a:extLst>
              <a:ext uri="{FF2B5EF4-FFF2-40B4-BE49-F238E27FC236}">
                <a16:creationId xmlns:a16="http://schemas.microsoft.com/office/drawing/2014/main" id="{815B5B17-9CD2-CC43-9EEB-31B66FCB5571}"/>
              </a:ext>
            </a:extLst>
          </p:cNvPr>
          <p:cNvSpPr>
            <a:spLocks noChangeArrowheads="1"/>
          </p:cNvSpPr>
          <p:nvPr/>
        </p:nvSpPr>
        <p:spPr bwMode="auto">
          <a:xfrm>
            <a:off x="822465" y="4268348"/>
            <a:ext cx="2907500" cy="1403309"/>
          </a:xfrm>
          <a:prstGeom prst="roundRect">
            <a:avLst>
              <a:gd name="adj" fmla="val 16667"/>
            </a:avLst>
          </a:prstGeom>
          <a:solidFill>
            <a:srgbClr val="FF7E00"/>
          </a:solidFill>
          <a:ln w="57150">
            <a:solidFill>
              <a:srgbClr val="FF7E00"/>
            </a:solidFill>
            <a:round/>
            <a:headEnd/>
            <a:tailEnd/>
          </a:ln>
          <a:effectLst>
            <a:outerShdw blurRad="254000" dist="63500" dir="5400000" algn="ctr" rotWithShape="0">
              <a:srgbClr val="000000">
                <a:alpha val="15000"/>
              </a:srgbClr>
            </a:outerShdw>
          </a:effectLst>
        </p:spPr>
        <p:txBody>
          <a:bodyPr wrap="square" lIns="0" tIns="0" rIns="0" bIns="0" anchor="ctr"/>
          <a:lstStyle/>
          <a:p>
            <a:pPr algn="ctr" eaLnBrk="1" hangingPunct="1"/>
            <a:r>
              <a:rPr lang="en-GB" b="1">
                <a:solidFill>
                  <a:schemeClr val="bg1"/>
                </a:solidFill>
                <a:latin typeface="Century Gothic" panose="020B0502020202020204" pitchFamily="34" charset="0"/>
                <a:cs typeface="Arial" charset="0"/>
              </a:rPr>
              <a:t>Problem solve, </a:t>
            </a:r>
            <a:br>
              <a:rPr lang="en-GB" b="1">
                <a:solidFill>
                  <a:schemeClr val="bg1"/>
                </a:solidFill>
                <a:latin typeface="Century Gothic" panose="020B0502020202020204" pitchFamily="34" charset="0"/>
                <a:cs typeface="Arial" charset="0"/>
              </a:rPr>
            </a:br>
            <a:r>
              <a:rPr lang="en-GB" b="1">
                <a:solidFill>
                  <a:schemeClr val="bg1"/>
                </a:solidFill>
                <a:latin typeface="Century Gothic" panose="020B0502020202020204" pitchFamily="34" charset="0"/>
                <a:cs typeface="Arial" charset="0"/>
              </a:rPr>
              <a:t>consider a menu </a:t>
            </a:r>
            <a:br>
              <a:rPr lang="en-GB" b="1">
                <a:solidFill>
                  <a:schemeClr val="bg1"/>
                </a:solidFill>
                <a:latin typeface="Century Gothic" panose="020B0502020202020204" pitchFamily="34" charset="0"/>
                <a:cs typeface="Arial" charset="0"/>
              </a:rPr>
            </a:br>
            <a:r>
              <a:rPr lang="en-GB" b="1">
                <a:solidFill>
                  <a:schemeClr val="bg1"/>
                </a:solidFill>
                <a:latin typeface="Century Gothic" panose="020B0502020202020204" pitchFamily="34" charset="0"/>
                <a:cs typeface="Arial" charset="0"/>
              </a:rPr>
              <a:t>of options</a:t>
            </a:r>
          </a:p>
        </p:txBody>
      </p:sp>
      <p:sp>
        <p:nvSpPr>
          <p:cNvPr id="14" name="_s2233352">
            <a:extLst>
              <a:ext uri="{FF2B5EF4-FFF2-40B4-BE49-F238E27FC236}">
                <a16:creationId xmlns:a16="http://schemas.microsoft.com/office/drawing/2014/main" id="{58DF8B88-49CE-044D-AD74-648198BD41B3}"/>
              </a:ext>
            </a:extLst>
          </p:cNvPr>
          <p:cNvSpPr>
            <a:spLocks noChangeArrowheads="1"/>
          </p:cNvSpPr>
          <p:nvPr/>
        </p:nvSpPr>
        <p:spPr bwMode="auto">
          <a:xfrm>
            <a:off x="5433763" y="4268348"/>
            <a:ext cx="2907500" cy="1403309"/>
          </a:xfrm>
          <a:prstGeom prst="roundRect">
            <a:avLst>
              <a:gd name="adj" fmla="val 16667"/>
            </a:avLst>
          </a:prstGeom>
          <a:solidFill>
            <a:srgbClr val="6EBF00"/>
          </a:solidFill>
          <a:ln w="57150">
            <a:solidFill>
              <a:srgbClr val="6EBF00"/>
            </a:solidFill>
            <a:round/>
            <a:headEnd/>
            <a:tailEnd/>
          </a:ln>
          <a:effectLst>
            <a:outerShdw blurRad="254000" dist="63500" dir="5400000" algn="ctr" rotWithShape="0">
              <a:srgbClr val="000000">
                <a:alpha val="15000"/>
              </a:srgbClr>
            </a:outerShdw>
          </a:effectLst>
        </p:spPr>
        <p:txBody>
          <a:bodyPr wrap="square" lIns="0" tIns="0" rIns="0" bIns="0" anchor="ctr"/>
          <a:lstStyle/>
          <a:p>
            <a:pPr algn="ctr" eaLnBrk="1" hangingPunct="1"/>
            <a:r>
              <a:rPr lang="en-GB" b="1">
                <a:solidFill>
                  <a:schemeClr val="bg1"/>
                </a:solidFill>
                <a:latin typeface="Century Gothic" panose="020B0502020202020204" pitchFamily="34" charset="0"/>
                <a:cs typeface="Arial" charset="0"/>
              </a:rPr>
              <a:t>Elicit patient views, </a:t>
            </a:r>
            <a:br>
              <a:rPr lang="en-GB" b="1">
                <a:solidFill>
                  <a:schemeClr val="bg1"/>
                </a:solidFill>
                <a:latin typeface="Century Gothic" panose="020B0502020202020204" pitchFamily="34" charset="0"/>
                <a:cs typeface="Arial" charset="0"/>
              </a:rPr>
            </a:br>
            <a:r>
              <a:rPr lang="en-GB" b="1">
                <a:solidFill>
                  <a:schemeClr val="bg1"/>
                </a:solidFill>
                <a:latin typeface="Century Gothic" panose="020B0502020202020204" pitchFamily="34" charset="0"/>
                <a:cs typeface="Arial" charset="0"/>
              </a:rPr>
              <a:t>boost motivation and support self efficacy</a:t>
            </a:r>
          </a:p>
        </p:txBody>
      </p:sp>
      <p:sp>
        <p:nvSpPr>
          <p:cNvPr id="22" name="Left-right Arrow 21">
            <a:extLst>
              <a:ext uri="{FF2B5EF4-FFF2-40B4-BE49-F238E27FC236}">
                <a16:creationId xmlns:a16="http://schemas.microsoft.com/office/drawing/2014/main" id="{2643BEA0-A30F-A44B-91FA-3071A5B7FC05}"/>
              </a:ext>
            </a:extLst>
          </p:cNvPr>
          <p:cNvSpPr/>
          <p:nvPr/>
        </p:nvSpPr>
        <p:spPr bwMode="auto">
          <a:xfrm>
            <a:off x="4062078" y="4777244"/>
            <a:ext cx="1019843" cy="385517"/>
          </a:xfrm>
          <a:prstGeom prst="leftRightArrow">
            <a:avLst/>
          </a:prstGeom>
          <a:solidFill>
            <a:schemeClr val="tx2">
              <a:lumMod val="40000"/>
              <a:lumOff val="60000"/>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1" name="Left-right Arrow 20">
            <a:extLst>
              <a:ext uri="{FF2B5EF4-FFF2-40B4-BE49-F238E27FC236}">
                <a16:creationId xmlns:a16="http://schemas.microsoft.com/office/drawing/2014/main" id="{4CA66C4B-8C9C-0346-AE48-4B771B5AE842}"/>
              </a:ext>
            </a:extLst>
          </p:cNvPr>
          <p:cNvSpPr/>
          <p:nvPr/>
        </p:nvSpPr>
        <p:spPr bwMode="auto">
          <a:xfrm rot="18900000">
            <a:off x="2205081" y="3528391"/>
            <a:ext cx="1019843" cy="385517"/>
          </a:xfrm>
          <a:prstGeom prst="leftRightArrow">
            <a:avLst/>
          </a:prstGeom>
          <a:solidFill>
            <a:schemeClr val="tx2">
              <a:lumMod val="40000"/>
              <a:lumOff val="60000"/>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3" name="Left-right Arrow 22">
            <a:extLst>
              <a:ext uri="{FF2B5EF4-FFF2-40B4-BE49-F238E27FC236}">
                <a16:creationId xmlns:a16="http://schemas.microsoft.com/office/drawing/2014/main" id="{277499E6-FA2B-5440-B1A9-B5ED8DBEA543}"/>
              </a:ext>
            </a:extLst>
          </p:cNvPr>
          <p:cNvSpPr/>
          <p:nvPr/>
        </p:nvSpPr>
        <p:spPr bwMode="auto">
          <a:xfrm rot="2700000">
            <a:off x="5898311" y="3528391"/>
            <a:ext cx="1019843" cy="385517"/>
          </a:xfrm>
          <a:prstGeom prst="leftRightArrow">
            <a:avLst/>
          </a:prstGeom>
          <a:solidFill>
            <a:schemeClr val="tx2">
              <a:lumMod val="40000"/>
              <a:lumOff val="60000"/>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5" name="_s2233352">
            <a:extLst>
              <a:ext uri="{FF2B5EF4-FFF2-40B4-BE49-F238E27FC236}">
                <a16:creationId xmlns:a16="http://schemas.microsoft.com/office/drawing/2014/main" id="{347769B3-2979-494A-A666-8096FAF24871}"/>
              </a:ext>
            </a:extLst>
          </p:cNvPr>
          <p:cNvSpPr>
            <a:spLocks noChangeArrowheads="1"/>
          </p:cNvSpPr>
          <p:nvPr/>
        </p:nvSpPr>
        <p:spPr bwMode="auto">
          <a:xfrm>
            <a:off x="3118250" y="1896481"/>
            <a:ext cx="2907500" cy="1403309"/>
          </a:xfrm>
          <a:prstGeom prst="roundRect">
            <a:avLst>
              <a:gd name="adj" fmla="val 16667"/>
            </a:avLst>
          </a:prstGeom>
          <a:solidFill>
            <a:srgbClr val="FF262B"/>
          </a:solidFill>
          <a:ln w="57150">
            <a:solidFill>
              <a:srgbClr val="FF262B"/>
            </a:solidFill>
            <a:round/>
            <a:headEnd/>
            <a:tailEnd/>
          </a:ln>
          <a:effectLst/>
        </p:spPr>
        <p:txBody>
          <a:bodyPr wrap="square" lIns="0" tIns="0" rIns="0" bIns="0" anchor="ctr"/>
          <a:lstStyle/>
          <a:p>
            <a:pPr algn="ctr" eaLnBrk="1" hangingPunct="1"/>
            <a:endParaRPr lang="en-GB" b="1">
              <a:solidFill>
                <a:schemeClr val="bg1"/>
              </a:solidFill>
              <a:latin typeface="Century Gothic" panose="020B0502020202020204" pitchFamily="34" charset="0"/>
              <a:cs typeface="Arial" charset="0"/>
            </a:endParaRPr>
          </a:p>
        </p:txBody>
      </p:sp>
      <p:sp>
        <p:nvSpPr>
          <p:cNvPr id="26" name="_s2233352">
            <a:extLst>
              <a:ext uri="{FF2B5EF4-FFF2-40B4-BE49-F238E27FC236}">
                <a16:creationId xmlns:a16="http://schemas.microsoft.com/office/drawing/2014/main" id="{F4B6EF2E-EABF-8A4C-8DA4-B51E9E3BFDAD}"/>
              </a:ext>
            </a:extLst>
          </p:cNvPr>
          <p:cNvSpPr>
            <a:spLocks noChangeArrowheads="1"/>
          </p:cNvSpPr>
          <p:nvPr/>
        </p:nvSpPr>
        <p:spPr bwMode="auto">
          <a:xfrm>
            <a:off x="822465" y="4268348"/>
            <a:ext cx="2907500" cy="1403309"/>
          </a:xfrm>
          <a:prstGeom prst="roundRect">
            <a:avLst>
              <a:gd name="adj" fmla="val 16667"/>
            </a:avLst>
          </a:prstGeom>
          <a:solidFill>
            <a:srgbClr val="FF7E00"/>
          </a:solidFill>
          <a:ln w="57150">
            <a:solidFill>
              <a:srgbClr val="FF7E00"/>
            </a:solidFill>
            <a:round/>
            <a:headEnd/>
            <a:tailEnd/>
          </a:ln>
          <a:effectLst/>
        </p:spPr>
        <p:txBody>
          <a:bodyPr wrap="square" lIns="0" tIns="0" rIns="0" bIns="0" anchor="ctr"/>
          <a:lstStyle/>
          <a:p>
            <a:pPr algn="ctr" eaLnBrk="1" hangingPunct="1"/>
            <a:endParaRPr lang="en-GB" b="1">
              <a:solidFill>
                <a:schemeClr val="bg1"/>
              </a:solidFill>
              <a:latin typeface="Century Gothic" panose="020B0502020202020204" pitchFamily="34" charset="0"/>
              <a:cs typeface="Arial" charset="0"/>
            </a:endParaRPr>
          </a:p>
        </p:txBody>
      </p:sp>
      <p:sp>
        <p:nvSpPr>
          <p:cNvPr id="27" name="_s2233352">
            <a:extLst>
              <a:ext uri="{FF2B5EF4-FFF2-40B4-BE49-F238E27FC236}">
                <a16:creationId xmlns:a16="http://schemas.microsoft.com/office/drawing/2014/main" id="{5042FEBF-7E4A-2B45-BCAF-0C14D2FA68E4}"/>
              </a:ext>
            </a:extLst>
          </p:cNvPr>
          <p:cNvSpPr>
            <a:spLocks noChangeArrowheads="1"/>
          </p:cNvSpPr>
          <p:nvPr/>
        </p:nvSpPr>
        <p:spPr bwMode="auto">
          <a:xfrm>
            <a:off x="5413884" y="4250165"/>
            <a:ext cx="2907500" cy="1403309"/>
          </a:xfrm>
          <a:prstGeom prst="roundRect">
            <a:avLst>
              <a:gd name="adj" fmla="val 16667"/>
            </a:avLst>
          </a:prstGeom>
          <a:solidFill>
            <a:srgbClr val="6EBF00"/>
          </a:solidFill>
          <a:ln w="57150">
            <a:solidFill>
              <a:srgbClr val="6EBF00"/>
            </a:solidFill>
            <a:round/>
            <a:headEnd/>
            <a:tailEnd/>
          </a:ln>
          <a:effectLst/>
        </p:spPr>
        <p:txBody>
          <a:bodyPr wrap="square" lIns="0" tIns="0" rIns="0" bIns="0" anchor="ctr"/>
          <a:lstStyle/>
          <a:p>
            <a:pPr algn="ctr" eaLnBrk="1" hangingPunct="1"/>
            <a:endParaRPr lang="en-GB" b="1">
              <a:solidFill>
                <a:schemeClr val="bg1"/>
              </a:solidFill>
              <a:latin typeface="Century Gothic" panose="020B0502020202020204" pitchFamily="34" charset="0"/>
              <a:cs typeface="Arial" charset="0"/>
            </a:endParaRPr>
          </a:p>
        </p:txBody>
      </p:sp>
      <p:sp>
        <p:nvSpPr>
          <p:cNvPr id="6" name="TextBox 5">
            <a:extLst>
              <a:ext uri="{FF2B5EF4-FFF2-40B4-BE49-F238E27FC236}">
                <a16:creationId xmlns:a16="http://schemas.microsoft.com/office/drawing/2014/main" id="{FEE5D73C-E1E9-47E9-3ADC-B970AAB4A759}"/>
              </a:ext>
            </a:extLst>
          </p:cNvPr>
          <p:cNvSpPr txBox="1"/>
          <p:nvPr/>
        </p:nvSpPr>
        <p:spPr bwMode="auto">
          <a:xfrm>
            <a:off x="6993231" y="152400"/>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Module 16</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1</a:t>
            </a:r>
          </a:p>
        </p:txBody>
      </p:sp>
      <p:sp>
        <p:nvSpPr>
          <p:cNvPr id="3" name="Footer Placeholder 3">
            <a:extLst>
              <a:ext uri="{FF2B5EF4-FFF2-40B4-BE49-F238E27FC236}">
                <a16:creationId xmlns:a16="http://schemas.microsoft.com/office/drawing/2014/main" id="{941D0488-34FE-0E9B-4F0A-05935D407736}"/>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3633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5"/>
                                        </p:tgtEl>
                                      </p:cBhvr>
                                    </p:animEffect>
                                    <p:set>
                                      <p:cBhvr>
                                        <p:cTn id="7" dur="1" fill="hold">
                                          <p:stCondLst>
                                            <p:cond delay="499"/>
                                          </p:stCondLst>
                                        </p:cTn>
                                        <p:tgtEl>
                                          <p:spTgt spid="2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6"/>
                                        </p:tgtEl>
                                      </p:cBhvr>
                                    </p:animEffect>
                                    <p:set>
                                      <p:cBhvr>
                                        <p:cTn id="17" dur="1" fill="hold">
                                          <p:stCondLst>
                                            <p:cond delay="499"/>
                                          </p:stCondLst>
                                        </p:cTn>
                                        <p:tgtEl>
                                          <p:spTgt spid="26"/>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1B834-B19B-716B-E9B3-8CA351245AF5}"/>
              </a:ext>
            </a:extLst>
          </p:cNvPr>
          <p:cNvSpPr>
            <a:spLocks noGrp="1"/>
          </p:cNvSpPr>
          <p:nvPr>
            <p:ph type="title"/>
          </p:nvPr>
        </p:nvSpPr>
        <p:spPr/>
        <p:txBody>
          <a:bodyPr/>
          <a:lstStyle/>
          <a:p>
            <a:r>
              <a:rPr lang="en-US" b="1"/>
              <a:t>Adviser tools</a:t>
            </a:r>
            <a:r>
              <a:rPr lang="en-US"/>
              <a:t> – Your coping plan</a:t>
            </a:r>
          </a:p>
        </p:txBody>
      </p:sp>
      <p:sp>
        <p:nvSpPr>
          <p:cNvPr id="3" name="Text Placeholder 2">
            <a:extLst>
              <a:ext uri="{FF2B5EF4-FFF2-40B4-BE49-F238E27FC236}">
                <a16:creationId xmlns:a16="http://schemas.microsoft.com/office/drawing/2014/main" id="{BB100BD7-B317-2DB6-E83D-122060AEED6A}"/>
              </a:ext>
            </a:extLst>
          </p:cNvPr>
          <p:cNvSpPr>
            <a:spLocks noGrp="1"/>
          </p:cNvSpPr>
          <p:nvPr>
            <p:ph type="body" idx="12"/>
          </p:nvPr>
        </p:nvSpPr>
        <p:spPr>
          <a:xfrm>
            <a:off x="571500" y="1902223"/>
            <a:ext cx="3820290" cy="3791086"/>
          </a:xfrm>
        </p:spPr>
        <p:txBody>
          <a:bodyPr/>
          <a:lstStyle/>
          <a:p>
            <a:pPr>
              <a:lnSpc>
                <a:spcPts val="2400"/>
              </a:lnSpc>
              <a:spcBef>
                <a:spcPts val="400"/>
              </a:spcBef>
              <a:spcAft>
                <a:spcPts val="400"/>
              </a:spcAft>
            </a:pPr>
            <a:r>
              <a:rPr lang="en-US" sz="1700"/>
              <a:t>Identify Situations</a:t>
            </a:r>
          </a:p>
          <a:p>
            <a:pPr>
              <a:lnSpc>
                <a:spcPts val="2400"/>
              </a:lnSpc>
              <a:spcBef>
                <a:spcPts val="400"/>
              </a:spcBef>
              <a:spcAft>
                <a:spcPts val="400"/>
              </a:spcAft>
            </a:pPr>
            <a:r>
              <a:rPr lang="en-US" sz="1700"/>
              <a:t>Consider alternatives </a:t>
            </a:r>
          </a:p>
          <a:p>
            <a:pPr>
              <a:lnSpc>
                <a:spcPts val="2400"/>
              </a:lnSpc>
              <a:spcBef>
                <a:spcPts val="400"/>
              </a:spcBef>
              <a:spcAft>
                <a:spcPts val="400"/>
              </a:spcAft>
            </a:pPr>
            <a:r>
              <a:rPr lang="en-US" sz="1700"/>
              <a:t>Agree to Plan </a:t>
            </a:r>
          </a:p>
          <a:p>
            <a:pPr>
              <a:lnSpc>
                <a:spcPts val="2400"/>
              </a:lnSpc>
              <a:spcBef>
                <a:spcPts val="400"/>
              </a:spcBef>
              <a:spcAft>
                <a:spcPts val="400"/>
              </a:spcAft>
            </a:pPr>
            <a:r>
              <a:rPr lang="en-US" sz="1700"/>
              <a:t>Practice </a:t>
            </a:r>
          </a:p>
          <a:p>
            <a:pPr>
              <a:lnSpc>
                <a:spcPts val="2400"/>
              </a:lnSpc>
              <a:spcBef>
                <a:spcPts val="400"/>
              </a:spcBef>
              <a:spcAft>
                <a:spcPts val="400"/>
              </a:spcAft>
            </a:pPr>
            <a:r>
              <a:rPr lang="en-US" sz="1700"/>
              <a:t>Commit </a:t>
            </a:r>
          </a:p>
          <a:p>
            <a:pPr>
              <a:lnSpc>
                <a:spcPts val="2400"/>
              </a:lnSpc>
              <a:spcBef>
                <a:spcPts val="400"/>
              </a:spcBef>
              <a:spcAft>
                <a:spcPts val="400"/>
              </a:spcAft>
            </a:pPr>
            <a:r>
              <a:rPr lang="en-US" sz="1700"/>
              <a:t>Revisit the Plan </a:t>
            </a:r>
          </a:p>
          <a:p>
            <a:pPr>
              <a:lnSpc>
                <a:spcPts val="2400"/>
              </a:lnSpc>
              <a:spcBef>
                <a:spcPts val="400"/>
              </a:spcBef>
              <a:spcAft>
                <a:spcPts val="400"/>
              </a:spcAft>
            </a:pPr>
            <a:r>
              <a:rPr lang="en-US" sz="1700"/>
              <a:t>Course Correct</a:t>
            </a:r>
          </a:p>
          <a:p>
            <a:pPr marL="0" indent="0">
              <a:lnSpc>
                <a:spcPts val="4800"/>
              </a:lnSpc>
              <a:spcBef>
                <a:spcPts val="0"/>
              </a:spcBef>
              <a:spcAft>
                <a:spcPts val="0"/>
              </a:spcAft>
              <a:buNone/>
            </a:pPr>
            <a:r>
              <a:rPr lang="en-US" b="1">
                <a:solidFill>
                  <a:schemeClr val="accent1"/>
                </a:solidFill>
              </a:rPr>
              <a:t>Focus on short intervals…</a:t>
            </a:r>
          </a:p>
          <a:p>
            <a:pPr marL="0" indent="0">
              <a:lnSpc>
                <a:spcPts val="1500"/>
              </a:lnSpc>
              <a:spcBef>
                <a:spcPts val="0"/>
              </a:spcBef>
              <a:spcAft>
                <a:spcPts val="0"/>
              </a:spcAft>
              <a:buNone/>
            </a:pPr>
            <a:r>
              <a:rPr lang="en-US" sz="1700"/>
              <a:t>Today, next day, this week</a:t>
            </a:r>
            <a:br>
              <a:rPr lang="en-US"/>
            </a:br>
            <a:endParaRPr lang="en-US"/>
          </a:p>
        </p:txBody>
      </p:sp>
      <p:grpSp>
        <p:nvGrpSpPr>
          <p:cNvPr id="13" name="Group 12">
            <a:extLst>
              <a:ext uri="{FF2B5EF4-FFF2-40B4-BE49-F238E27FC236}">
                <a16:creationId xmlns:a16="http://schemas.microsoft.com/office/drawing/2014/main" id="{0D7ED0E2-3503-6187-77D4-EC77F5C33B71}"/>
              </a:ext>
            </a:extLst>
          </p:cNvPr>
          <p:cNvGrpSpPr/>
          <p:nvPr/>
        </p:nvGrpSpPr>
        <p:grpSpPr>
          <a:xfrm>
            <a:off x="4478557" y="1902222"/>
            <a:ext cx="3917903" cy="3791086"/>
            <a:chOff x="4478557" y="1928918"/>
            <a:chExt cx="3917903" cy="3791086"/>
          </a:xfrm>
        </p:grpSpPr>
        <p:sp>
          <p:nvSpPr>
            <p:cNvPr id="10" name="Rectangle 9">
              <a:extLst>
                <a:ext uri="{FF2B5EF4-FFF2-40B4-BE49-F238E27FC236}">
                  <a16:creationId xmlns:a16="http://schemas.microsoft.com/office/drawing/2014/main" id="{DC6D30D9-37E9-9B26-2B35-D1A285325F30}"/>
                </a:ext>
              </a:extLst>
            </p:cNvPr>
            <p:cNvSpPr/>
            <p:nvPr/>
          </p:nvSpPr>
          <p:spPr bwMode="auto">
            <a:xfrm>
              <a:off x="4478557" y="2460445"/>
              <a:ext cx="3917903" cy="3259559"/>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1" name="box">
              <a:extLst>
                <a:ext uri="{FF2B5EF4-FFF2-40B4-BE49-F238E27FC236}">
                  <a16:creationId xmlns:a16="http://schemas.microsoft.com/office/drawing/2014/main" id="{12B389EF-CE96-D3B5-85F5-808A13EDC411}"/>
                </a:ext>
              </a:extLst>
            </p:cNvPr>
            <p:cNvSpPr txBox="1">
              <a:spLocks/>
            </p:cNvSpPr>
            <p:nvPr/>
          </p:nvSpPr>
          <p:spPr bwMode="auto">
            <a:xfrm>
              <a:off x="4478557" y="1928918"/>
              <a:ext cx="3917903" cy="531528"/>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a:solidFill>
                    <a:schemeClr val="bg1"/>
                  </a:solidFill>
                  <a:latin typeface="Arial" panose="020B0604020202020204" pitchFamily="34" charset="0"/>
                  <a:cs typeface="Arial" panose="020B0604020202020204" pitchFamily="34" charset="0"/>
                </a:rPr>
                <a:t>Tools</a:t>
              </a:r>
            </a:p>
          </p:txBody>
        </p:sp>
      </p:grpSp>
      <p:sp>
        <p:nvSpPr>
          <p:cNvPr id="12" name="Text Placeholder 2">
            <a:extLst>
              <a:ext uri="{FF2B5EF4-FFF2-40B4-BE49-F238E27FC236}">
                <a16:creationId xmlns:a16="http://schemas.microsoft.com/office/drawing/2014/main" id="{C8BCCAF1-3DE4-8AF1-5BF0-C0991FCC5347}"/>
              </a:ext>
            </a:extLst>
          </p:cNvPr>
          <p:cNvSpPr txBox="1">
            <a:spLocks/>
          </p:cNvSpPr>
          <p:nvPr/>
        </p:nvSpPr>
        <p:spPr bwMode="auto">
          <a:xfrm>
            <a:off x="4585348" y="2617714"/>
            <a:ext cx="3644252" cy="29554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71463" indent="-271463">
              <a:lnSpc>
                <a:spcPts val="1900"/>
              </a:lnSpc>
              <a:spcBef>
                <a:spcPts val="100"/>
              </a:spcBef>
              <a:spcAft>
                <a:spcPts val="100"/>
              </a:spcAft>
              <a:buSzPct val="140000"/>
            </a:pPr>
            <a:r>
              <a:rPr lang="en-US" sz="1400" b="1"/>
              <a:t>List situations and possible solutions</a:t>
            </a:r>
          </a:p>
          <a:p>
            <a:pPr marL="271463" indent="-271463">
              <a:lnSpc>
                <a:spcPts val="1900"/>
              </a:lnSpc>
              <a:spcBef>
                <a:spcPts val="100"/>
              </a:spcBef>
              <a:spcAft>
                <a:spcPts val="100"/>
              </a:spcAft>
              <a:buSzPct val="140000"/>
            </a:pPr>
            <a:endParaRPr lang="en-US" sz="1400" b="1"/>
          </a:p>
          <a:p>
            <a:pPr marL="271463" indent="-271463">
              <a:lnSpc>
                <a:spcPts val="1900"/>
              </a:lnSpc>
              <a:spcBef>
                <a:spcPts val="100"/>
              </a:spcBef>
              <a:spcAft>
                <a:spcPts val="100"/>
              </a:spcAft>
              <a:buSzPct val="140000"/>
            </a:pPr>
            <a:r>
              <a:rPr lang="en-US" sz="1400" b="1"/>
              <a:t>Activity ideas sheet</a:t>
            </a:r>
            <a:r>
              <a:rPr lang="en-US" sz="1400"/>
              <a:t> (other tools)</a:t>
            </a:r>
          </a:p>
          <a:p>
            <a:pPr marL="271463" indent="-271463">
              <a:lnSpc>
                <a:spcPts val="1900"/>
              </a:lnSpc>
              <a:spcBef>
                <a:spcPts val="100"/>
              </a:spcBef>
              <a:spcAft>
                <a:spcPts val="100"/>
              </a:spcAft>
              <a:buSzPct val="140000"/>
            </a:pPr>
            <a:endParaRPr lang="en-US" sz="1400" b="1"/>
          </a:p>
          <a:p>
            <a:pPr marL="271463" indent="-271463">
              <a:lnSpc>
                <a:spcPts val="1900"/>
              </a:lnSpc>
              <a:spcBef>
                <a:spcPts val="100"/>
              </a:spcBef>
              <a:spcAft>
                <a:spcPts val="100"/>
              </a:spcAft>
              <a:buSzPct val="140000"/>
            </a:pPr>
            <a:r>
              <a:rPr lang="en-US" sz="1400" b="1"/>
              <a:t>When I </a:t>
            </a:r>
            <a:r>
              <a:rPr lang="en-US" sz="1400"/>
              <a:t> ………. </a:t>
            </a:r>
            <a:r>
              <a:rPr lang="en-US" sz="1400" b="1"/>
              <a:t>, I will instead </a:t>
            </a:r>
            <a:r>
              <a:rPr lang="en-US" sz="1400"/>
              <a:t> ………. </a:t>
            </a:r>
            <a:endParaRPr lang="en-US" sz="1400" b="1"/>
          </a:p>
          <a:p>
            <a:pPr marL="271463" indent="-271463">
              <a:lnSpc>
                <a:spcPts val="1900"/>
              </a:lnSpc>
              <a:spcBef>
                <a:spcPts val="100"/>
              </a:spcBef>
              <a:spcAft>
                <a:spcPts val="100"/>
              </a:spcAft>
              <a:buSzPct val="140000"/>
            </a:pPr>
            <a:endParaRPr lang="en-US" sz="1400" b="1"/>
          </a:p>
          <a:p>
            <a:pPr marL="271463" indent="-271463">
              <a:lnSpc>
                <a:spcPts val="1900"/>
              </a:lnSpc>
              <a:spcBef>
                <a:spcPts val="100"/>
              </a:spcBef>
              <a:spcAft>
                <a:spcPts val="100"/>
              </a:spcAft>
              <a:buSzPct val="140000"/>
            </a:pPr>
            <a:r>
              <a:rPr lang="en-US" sz="1400" b="1"/>
              <a:t>“If</a:t>
            </a:r>
            <a:r>
              <a:rPr lang="en-US" sz="1400"/>
              <a:t> ……….  </a:t>
            </a:r>
            <a:r>
              <a:rPr lang="en-US" sz="1400" b="1"/>
              <a:t>then </a:t>
            </a:r>
            <a:r>
              <a:rPr lang="en-US" sz="1400"/>
              <a:t> ………. </a:t>
            </a:r>
            <a:r>
              <a:rPr lang="en-US" sz="1400" b="1"/>
              <a:t>” plans</a:t>
            </a:r>
          </a:p>
          <a:p>
            <a:pPr marL="271463" indent="-271463">
              <a:lnSpc>
                <a:spcPts val="1900"/>
              </a:lnSpc>
              <a:spcBef>
                <a:spcPts val="100"/>
              </a:spcBef>
              <a:spcAft>
                <a:spcPts val="100"/>
              </a:spcAft>
              <a:buSzPct val="140000"/>
            </a:pPr>
            <a:endParaRPr lang="en-US" sz="1400" b="1"/>
          </a:p>
          <a:p>
            <a:pPr marL="271463" indent="-271463">
              <a:lnSpc>
                <a:spcPts val="1900"/>
              </a:lnSpc>
              <a:spcBef>
                <a:spcPts val="100"/>
              </a:spcBef>
              <a:spcAft>
                <a:spcPts val="100"/>
              </a:spcAft>
              <a:buSzPct val="140000"/>
            </a:pPr>
            <a:r>
              <a:rPr lang="en-US" sz="1400" b="1" err="1"/>
              <a:t>Visualisation</a:t>
            </a:r>
            <a:r>
              <a:rPr lang="en-US" sz="1400" b="1"/>
              <a:t> and role play scenarios </a:t>
            </a:r>
            <a:r>
              <a:rPr lang="en-US" sz="1400"/>
              <a:t>(what will you do and say)</a:t>
            </a:r>
          </a:p>
        </p:txBody>
      </p:sp>
    </p:spTree>
    <p:extLst>
      <p:ext uri="{BB962C8B-B14F-4D97-AF65-F5344CB8AC3E}">
        <p14:creationId xmlns:p14="http://schemas.microsoft.com/office/powerpoint/2010/main" val="172904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par>
                          <p:cTn id="20" fill="hold">
                            <p:stCondLst>
                              <p:cond delay="3500"/>
                            </p:stCondLst>
                            <p:childTnLst>
                              <p:par>
                                <p:cTn id="21" presetID="10" presetClass="entr" presetSubtype="0" fill="hold" nodeType="afterEffect">
                                  <p:stCondLst>
                                    <p:cond delay="500"/>
                                  </p:stCondLst>
                                  <p:childTnLst>
                                    <p:set>
                                      <p:cBhvr>
                                        <p:cTn id="22" dur="1" fill="hold">
                                          <p:stCondLst>
                                            <p:cond delay="0"/>
                                          </p:stCondLst>
                                        </p:cTn>
                                        <p:tgtEl>
                                          <p:spTgt spid="12">
                                            <p:txEl>
                                              <p:pRg st="6" end="6"/>
                                            </p:txEl>
                                          </p:spTgt>
                                        </p:tgtEl>
                                        <p:attrNameLst>
                                          <p:attrName>style.visibility</p:attrName>
                                        </p:attrNameLst>
                                      </p:cBhvr>
                                      <p:to>
                                        <p:strVal val="visible"/>
                                      </p:to>
                                    </p:set>
                                    <p:animEffect transition="in" filter="fade">
                                      <p:cBhvr>
                                        <p:cTn id="23" dur="500"/>
                                        <p:tgtEl>
                                          <p:spTgt spid="12">
                                            <p:txEl>
                                              <p:pRg st="6" end="6"/>
                                            </p:txEl>
                                          </p:spTgt>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fade">
                                      <p:cBhvr>
                                        <p:cTn id="27"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7BB3A-A071-2A0A-8401-33DB171CCF8E}"/>
              </a:ext>
            </a:extLst>
          </p:cNvPr>
          <p:cNvSpPr>
            <a:spLocks noGrp="1"/>
          </p:cNvSpPr>
          <p:nvPr>
            <p:ph type="title"/>
          </p:nvPr>
        </p:nvSpPr>
        <p:spPr/>
        <p:txBody>
          <a:bodyPr/>
          <a:lstStyle/>
          <a:p>
            <a:r>
              <a:rPr lang="en-US"/>
              <a:t>Alternative activities </a:t>
            </a:r>
          </a:p>
        </p:txBody>
      </p:sp>
      <p:sp>
        <p:nvSpPr>
          <p:cNvPr id="3" name="Text Placeholder 2">
            <a:extLst>
              <a:ext uri="{FF2B5EF4-FFF2-40B4-BE49-F238E27FC236}">
                <a16:creationId xmlns:a16="http://schemas.microsoft.com/office/drawing/2014/main" id="{2A269BF8-0E32-04A2-61AF-96DF1E89832A}"/>
              </a:ext>
            </a:extLst>
          </p:cNvPr>
          <p:cNvSpPr>
            <a:spLocks noGrp="1"/>
          </p:cNvSpPr>
          <p:nvPr>
            <p:ph type="body" idx="12"/>
          </p:nvPr>
        </p:nvSpPr>
        <p:spPr>
          <a:xfrm>
            <a:off x="571500" y="1752600"/>
            <a:ext cx="4839486" cy="4106333"/>
          </a:xfrm>
        </p:spPr>
        <p:txBody>
          <a:bodyPr anchor="ctr"/>
          <a:lstStyle/>
          <a:p>
            <a:pPr>
              <a:lnSpc>
                <a:spcPts val="2000"/>
              </a:lnSpc>
              <a:spcBef>
                <a:spcPts val="400"/>
              </a:spcBef>
              <a:spcAft>
                <a:spcPts val="1000"/>
              </a:spcAft>
            </a:pPr>
            <a:r>
              <a:rPr lang="en-US" sz="1600" dirty="0"/>
              <a:t>Cultivate a </a:t>
            </a:r>
            <a:r>
              <a:rPr lang="en-US" sz="1600" b="1" dirty="0">
                <a:solidFill>
                  <a:srgbClr val="005EB8"/>
                </a:solidFill>
              </a:rPr>
              <a:t>variety of interests </a:t>
            </a:r>
            <a:br>
              <a:rPr lang="en-US" sz="1600" b="1" dirty="0">
                <a:solidFill>
                  <a:srgbClr val="005EB8"/>
                </a:solidFill>
              </a:rPr>
            </a:br>
            <a:r>
              <a:rPr lang="en-US" sz="1600" b="1" dirty="0">
                <a:solidFill>
                  <a:srgbClr val="005EB8"/>
                </a:solidFill>
              </a:rPr>
              <a:t>and activities</a:t>
            </a:r>
          </a:p>
          <a:p>
            <a:pPr>
              <a:lnSpc>
                <a:spcPts val="2000"/>
              </a:lnSpc>
              <a:spcBef>
                <a:spcPts val="400"/>
              </a:spcBef>
              <a:spcAft>
                <a:spcPts val="1000"/>
              </a:spcAft>
            </a:pPr>
            <a:r>
              <a:rPr lang="en-US" sz="1600" dirty="0"/>
              <a:t>Create environments which </a:t>
            </a:r>
            <a:br>
              <a:rPr lang="en-US" sz="1600" dirty="0"/>
            </a:br>
            <a:r>
              <a:rPr lang="en-US" sz="1600" b="1" dirty="0">
                <a:solidFill>
                  <a:srgbClr val="005EB8"/>
                </a:solidFill>
              </a:rPr>
              <a:t>offer options for staying busy</a:t>
            </a:r>
          </a:p>
          <a:p>
            <a:pPr>
              <a:lnSpc>
                <a:spcPts val="2000"/>
              </a:lnSpc>
              <a:spcBef>
                <a:spcPts val="400"/>
              </a:spcBef>
              <a:spcAft>
                <a:spcPts val="600"/>
              </a:spcAft>
            </a:pPr>
            <a:r>
              <a:rPr lang="en-US" sz="1600" dirty="0"/>
              <a:t>Access to </a:t>
            </a:r>
            <a:r>
              <a:rPr lang="en-US" sz="1600" b="1" dirty="0">
                <a:solidFill>
                  <a:srgbClr val="005EB8"/>
                </a:solidFill>
              </a:rPr>
              <a:t>meaningful activities</a:t>
            </a:r>
          </a:p>
          <a:p>
            <a:pPr marL="290513" lvl="5" indent="0">
              <a:lnSpc>
                <a:spcPts val="2000"/>
              </a:lnSpc>
              <a:spcBef>
                <a:spcPts val="400"/>
              </a:spcBef>
              <a:spcAft>
                <a:spcPts val="600"/>
              </a:spcAft>
              <a:buNone/>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	Activities with others</a:t>
            </a:r>
          </a:p>
          <a:p>
            <a:pPr marL="290513" lvl="5" indent="0">
              <a:lnSpc>
                <a:spcPts val="2000"/>
              </a:lnSpc>
              <a:spcBef>
                <a:spcPts val="400"/>
              </a:spcBef>
              <a:spcAft>
                <a:spcPts val="600"/>
              </a:spcAft>
              <a:buNone/>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	Walking / exercise</a:t>
            </a:r>
          </a:p>
          <a:p>
            <a:pPr marL="290513" lvl="5" indent="0">
              <a:lnSpc>
                <a:spcPts val="2000"/>
              </a:lnSpc>
              <a:spcBef>
                <a:spcPts val="400"/>
              </a:spcBef>
              <a:spcAft>
                <a:spcPts val="1000"/>
              </a:spcAft>
              <a:buNone/>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	Activities they enjoy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		(e.g. reading, games, puzzles)</a:t>
            </a:r>
          </a:p>
          <a:p>
            <a:pPr>
              <a:lnSpc>
                <a:spcPts val="2000"/>
              </a:lnSpc>
              <a:spcBef>
                <a:spcPts val="400"/>
              </a:spcBef>
              <a:spcAft>
                <a:spcPts val="600"/>
              </a:spcAft>
            </a:pPr>
            <a:r>
              <a:rPr lang="en-US" sz="1600" dirty="0"/>
              <a:t>Spending time with people who </a:t>
            </a:r>
            <a:r>
              <a:rPr lang="en-US" sz="1600" b="1" dirty="0">
                <a:solidFill>
                  <a:srgbClr val="005EB8"/>
                </a:solidFill>
              </a:rPr>
              <a:t>do not </a:t>
            </a:r>
            <a:br>
              <a:rPr lang="en-US" sz="1600" b="1" dirty="0">
                <a:solidFill>
                  <a:srgbClr val="005EB8"/>
                </a:solidFill>
              </a:rPr>
            </a:br>
            <a:r>
              <a:rPr lang="en-US" sz="1600" b="1" dirty="0">
                <a:solidFill>
                  <a:srgbClr val="005EB8"/>
                </a:solidFill>
              </a:rPr>
              <a:t>smoke / meaningful connections</a:t>
            </a:r>
          </a:p>
        </p:txBody>
      </p:sp>
      <p:sp>
        <p:nvSpPr>
          <p:cNvPr id="8" name="Footer Placeholder 3">
            <a:extLst>
              <a:ext uri="{FF2B5EF4-FFF2-40B4-BE49-F238E27FC236}">
                <a16:creationId xmlns:a16="http://schemas.microsoft.com/office/drawing/2014/main" id="{DC578F81-80AB-3C46-3A2A-DBDD45D2777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pic>
        <p:nvPicPr>
          <p:cNvPr id="10" name="Picture 9">
            <a:extLst>
              <a:ext uri="{FF2B5EF4-FFF2-40B4-BE49-F238E27FC236}">
                <a16:creationId xmlns:a16="http://schemas.microsoft.com/office/drawing/2014/main" id="{B7014E85-5C5E-EEB8-BF91-7CC9CF6AD1C8}"/>
              </a:ext>
            </a:extLst>
          </p:cNvPr>
          <p:cNvPicPr>
            <a:picLocks noChangeAspect="1"/>
          </p:cNvPicPr>
          <p:nvPr/>
        </p:nvPicPr>
        <p:blipFill>
          <a:blip r:embed="rId3"/>
          <a:srcRect/>
          <a:stretch/>
        </p:blipFill>
        <p:spPr>
          <a:xfrm>
            <a:off x="6849699" y="2117102"/>
            <a:ext cx="1597389" cy="1597389"/>
          </a:xfrm>
          <a:prstGeom prst="rect">
            <a:avLst/>
          </a:prstGeom>
          <a:effectLst>
            <a:outerShdw blurRad="254000" dist="63500" dir="5400000" algn="ctr" rotWithShape="0">
              <a:srgbClr val="000000">
                <a:alpha val="25000"/>
              </a:srgbClr>
            </a:outerShdw>
          </a:effectLst>
        </p:spPr>
      </p:pic>
      <p:pic>
        <p:nvPicPr>
          <p:cNvPr id="13" name="Picture 12">
            <a:extLst>
              <a:ext uri="{FF2B5EF4-FFF2-40B4-BE49-F238E27FC236}">
                <a16:creationId xmlns:a16="http://schemas.microsoft.com/office/drawing/2014/main" id="{F23F64C5-2F82-0129-08B5-3CA92166BEEC}"/>
              </a:ext>
            </a:extLst>
          </p:cNvPr>
          <p:cNvPicPr>
            <a:picLocks noChangeAspect="1"/>
          </p:cNvPicPr>
          <p:nvPr/>
        </p:nvPicPr>
        <p:blipFill>
          <a:blip r:embed="rId4"/>
          <a:srcRect/>
          <a:stretch/>
        </p:blipFill>
        <p:spPr>
          <a:xfrm>
            <a:off x="5088467" y="2117102"/>
            <a:ext cx="1597389" cy="1597389"/>
          </a:xfrm>
          <a:prstGeom prst="rect">
            <a:avLst/>
          </a:prstGeom>
          <a:effectLst>
            <a:outerShdw blurRad="254000" dist="63500" dir="5400000" algn="ctr" rotWithShape="0">
              <a:srgbClr val="000000">
                <a:alpha val="25000"/>
              </a:srgbClr>
            </a:outerShdw>
          </a:effectLst>
        </p:spPr>
      </p:pic>
      <p:pic>
        <p:nvPicPr>
          <p:cNvPr id="14" name="Picture 13">
            <a:extLst>
              <a:ext uri="{FF2B5EF4-FFF2-40B4-BE49-F238E27FC236}">
                <a16:creationId xmlns:a16="http://schemas.microsoft.com/office/drawing/2014/main" id="{8FF95BF5-B44A-80E0-E54C-D1AF64AEE696}"/>
              </a:ext>
            </a:extLst>
          </p:cNvPr>
          <p:cNvPicPr>
            <a:picLocks noChangeAspect="1"/>
          </p:cNvPicPr>
          <p:nvPr/>
        </p:nvPicPr>
        <p:blipFill>
          <a:blip r:embed="rId5"/>
          <a:srcRect/>
          <a:stretch/>
        </p:blipFill>
        <p:spPr>
          <a:xfrm>
            <a:off x="6849699" y="3905039"/>
            <a:ext cx="1597389" cy="1597389"/>
          </a:xfrm>
          <a:prstGeom prst="rect">
            <a:avLst/>
          </a:prstGeom>
          <a:effectLst>
            <a:outerShdw blurRad="254000" dist="63500" dir="5400000" algn="ctr" rotWithShape="0">
              <a:srgbClr val="000000">
                <a:alpha val="25000"/>
              </a:srgbClr>
            </a:outerShdw>
          </a:effectLst>
        </p:spPr>
      </p:pic>
      <p:pic>
        <p:nvPicPr>
          <p:cNvPr id="15" name="Picture 14">
            <a:extLst>
              <a:ext uri="{FF2B5EF4-FFF2-40B4-BE49-F238E27FC236}">
                <a16:creationId xmlns:a16="http://schemas.microsoft.com/office/drawing/2014/main" id="{A52C9F84-CAB1-5874-A7FB-AE03CDA3C8DE}"/>
              </a:ext>
            </a:extLst>
          </p:cNvPr>
          <p:cNvPicPr>
            <a:picLocks noChangeAspect="1"/>
          </p:cNvPicPr>
          <p:nvPr/>
        </p:nvPicPr>
        <p:blipFill>
          <a:blip r:embed="rId6"/>
          <a:srcRect/>
          <a:stretch/>
        </p:blipFill>
        <p:spPr>
          <a:xfrm>
            <a:off x="5088467" y="3905039"/>
            <a:ext cx="1597389" cy="1597389"/>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1376788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9324F-AC01-FC4D-863F-A28F44610B95}"/>
              </a:ext>
            </a:extLst>
          </p:cNvPr>
          <p:cNvSpPr>
            <a:spLocks noGrp="1"/>
          </p:cNvSpPr>
          <p:nvPr>
            <p:ph type="title"/>
          </p:nvPr>
        </p:nvSpPr>
        <p:spPr/>
        <p:txBody>
          <a:bodyPr/>
          <a:lstStyle/>
          <a:p>
            <a:r>
              <a:rPr lang="en-US"/>
              <a:t>Relapse prevention…. </a:t>
            </a:r>
          </a:p>
        </p:txBody>
      </p:sp>
      <p:pic>
        <p:nvPicPr>
          <p:cNvPr id="8" name="Picture 7">
            <a:extLst>
              <a:ext uri="{FF2B5EF4-FFF2-40B4-BE49-F238E27FC236}">
                <a16:creationId xmlns:a16="http://schemas.microsoft.com/office/drawing/2014/main" id="{7E452D0D-9DC0-0B4B-ADA8-0E334FA1FBE7}"/>
              </a:ext>
            </a:extLst>
          </p:cNvPr>
          <p:cNvPicPr>
            <a:picLocks noChangeAspect="1"/>
          </p:cNvPicPr>
          <p:nvPr/>
        </p:nvPicPr>
        <p:blipFill>
          <a:blip r:embed="rId3"/>
          <a:srcRect/>
          <a:stretch/>
        </p:blipFill>
        <p:spPr>
          <a:xfrm>
            <a:off x="451444" y="2001189"/>
            <a:ext cx="1958853" cy="1958853"/>
          </a:xfrm>
          <a:prstGeom prst="rect">
            <a:avLst/>
          </a:prstGeom>
          <a:effectLst>
            <a:outerShdw blurRad="254000" dist="63500" dir="5400000" algn="ctr" rotWithShape="0">
              <a:srgbClr val="000000">
                <a:alpha val="20000"/>
              </a:srgbClr>
            </a:outerShdw>
          </a:effectLst>
        </p:spPr>
      </p:pic>
      <p:pic>
        <p:nvPicPr>
          <p:cNvPr id="17" name="Picture 16">
            <a:extLst>
              <a:ext uri="{FF2B5EF4-FFF2-40B4-BE49-F238E27FC236}">
                <a16:creationId xmlns:a16="http://schemas.microsoft.com/office/drawing/2014/main" id="{5A9777CC-0B8F-234A-A68B-CB425FBE8B3B}"/>
              </a:ext>
            </a:extLst>
          </p:cNvPr>
          <p:cNvPicPr>
            <a:picLocks noChangeAspect="1"/>
          </p:cNvPicPr>
          <p:nvPr/>
        </p:nvPicPr>
        <p:blipFill>
          <a:blip r:embed="rId4"/>
          <a:srcRect/>
          <a:stretch/>
        </p:blipFill>
        <p:spPr>
          <a:xfrm>
            <a:off x="2544329" y="2001189"/>
            <a:ext cx="1958853" cy="1958853"/>
          </a:xfrm>
          <a:prstGeom prst="rect">
            <a:avLst/>
          </a:prstGeom>
          <a:effectLst>
            <a:outerShdw blurRad="254000" dist="63500" dir="5400000" algn="ctr" rotWithShape="0">
              <a:srgbClr val="000000">
                <a:alpha val="20000"/>
              </a:srgbClr>
            </a:outerShdw>
          </a:effectLst>
        </p:spPr>
      </p:pic>
      <p:pic>
        <p:nvPicPr>
          <p:cNvPr id="18" name="Picture 17">
            <a:extLst>
              <a:ext uri="{FF2B5EF4-FFF2-40B4-BE49-F238E27FC236}">
                <a16:creationId xmlns:a16="http://schemas.microsoft.com/office/drawing/2014/main" id="{0DA92890-1128-9140-8E2B-EF76149F8D1F}"/>
              </a:ext>
            </a:extLst>
          </p:cNvPr>
          <p:cNvPicPr>
            <a:picLocks noChangeAspect="1"/>
          </p:cNvPicPr>
          <p:nvPr/>
        </p:nvPicPr>
        <p:blipFill>
          <a:blip r:embed="rId5"/>
          <a:srcRect/>
          <a:stretch/>
        </p:blipFill>
        <p:spPr>
          <a:xfrm>
            <a:off x="4637214" y="2001189"/>
            <a:ext cx="1958853" cy="1958853"/>
          </a:xfrm>
          <a:prstGeom prst="rect">
            <a:avLst/>
          </a:prstGeom>
          <a:effectLst>
            <a:outerShdw blurRad="254000" dist="63500" dir="5400000" algn="ctr" rotWithShape="0">
              <a:srgbClr val="000000">
                <a:alpha val="20000"/>
              </a:srgbClr>
            </a:outerShdw>
          </a:effectLst>
        </p:spPr>
      </p:pic>
      <p:pic>
        <p:nvPicPr>
          <p:cNvPr id="19" name="Picture 18">
            <a:extLst>
              <a:ext uri="{FF2B5EF4-FFF2-40B4-BE49-F238E27FC236}">
                <a16:creationId xmlns:a16="http://schemas.microsoft.com/office/drawing/2014/main" id="{653351AB-3987-AD4D-A073-94390D220812}"/>
              </a:ext>
            </a:extLst>
          </p:cNvPr>
          <p:cNvPicPr>
            <a:picLocks noChangeAspect="1"/>
          </p:cNvPicPr>
          <p:nvPr/>
        </p:nvPicPr>
        <p:blipFill>
          <a:blip r:embed="rId6"/>
          <a:srcRect/>
          <a:stretch/>
        </p:blipFill>
        <p:spPr>
          <a:xfrm>
            <a:off x="6730098" y="2001189"/>
            <a:ext cx="1958853" cy="1958853"/>
          </a:xfrm>
          <a:prstGeom prst="rect">
            <a:avLst/>
          </a:prstGeom>
          <a:effectLst>
            <a:outerShdw blurRad="254000" dist="63500" dir="5400000" algn="ctr" rotWithShape="0">
              <a:srgbClr val="000000">
                <a:alpha val="20000"/>
              </a:srgbClr>
            </a:outerShdw>
          </a:effectLst>
        </p:spPr>
      </p:pic>
      <p:sp>
        <p:nvSpPr>
          <p:cNvPr id="7" name="TextBox 6">
            <a:extLst>
              <a:ext uri="{FF2B5EF4-FFF2-40B4-BE49-F238E27FC236}">
                <a16:creationId xmlns:a16="http://schemas.microsoft.com/office/drawing/2014/main" id="{D57F9070-222C-1A49-9B62-5009F63E18FC}"/>
              </a:ext>
            </a:extLst>
          </p:cNvPr>
          <p:cNvSpPr txBox="1"/>
          <p:nvPr/>
        </p:nvSpPr>
        <p:spPr>
          <a:xfrm>
            <a:off x="6903803" y="4152275"/>
            <a:ext cx="1611443" cy="1229632"/>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Increased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self control </a:t>
            </a:r>
          </a:p>
          <a:p>
            <a:pPr algn="ctr">
              <a:lnSpc>
                <a:spcPts val="1800"/>
              </a:lnSpc>
            </a:pPr>
            <a:r>
              <a:rPr lang="en-US" sz="1400">
                <a:latin typeface="Arial" panose="020B0604020202020204" pitchFamily="34" charset="0"/>
                <a:cs typeface="Arial" panose="020B0604020202020204" pitchFamily="34" charset="0"/>
              </a:rPr>
              <a:t>and self-</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efficacy </a:t>
            </a:r>
          </a:p>
          <a:p>
            <a:pPr algn="ctr">
              <a:lnSpc>
                <a:spcPts val="1800"/>
              </a:lnSpc>
            </a:pPr>
            <a:endParaRPr lang="en-US" sz="140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DA63865F-B1BC-D84E-8A6E-CF5B25727495}"/>
              </a:ext>
            </a:extLst>
          </p:cNvPr>
          <p:cNvSpPr txBox="1"/>
          <p:nvPr/>
        </p:nvSpPr>
        <p:spPr>
          <a:xfrm>
            <a:off x="4589588" y="4152275"/>
            <a:ext cx="2066045" cy="1459438"/>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The ‘habit’ element </a:t>
            </a:r>
          </a:p>
          <a:p>
            <a:pPr algn="ctr">
              <a:lnSpc>
                <a:spcPts val="1800"/>
              </a:lnSpc>
            </a:pPr>
            <a:r>
              <a:rPr lang="en-US" sz="1400">
                <a:latin typeface="Arial" panose="020B0604020202020204" pitchFamily="34" charset="0"/>
                <a:cs typeface="Arial" panose="020B0604020202020204" pitchFamily="34" charset="0"/>
              </a:rPr>
              <a:t>of smoking is weakened, allowing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new habits to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be developed</a:t>
            </a:r>
          </a:p>
          <a:p>
            <a:pPr algn="ctr">
              <a:lnSpc>
                <a:spcPts val="1800"/>
              </a:lnSpc>
            </a:pPr>
            <a:endParaRPr lang="en-US" sz="140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1859E8E2-5760-3C44-AD6F-A278A47C6EB3}"/>
              </a:ext>
            </a:extLst>
          </p:cNvPr>
          <p:cNvSpPr txBox="1"/>
          <p:nvPr/>
        </p:nvSpPr>
        <p:spPr>
          <a:xfrm>
            <a:off x="2718034" y="4152275"/>
            <a:ext cx="1611443" cy="1229632"/>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Continued smoking results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in prolonged withdrawal symptoms</a:t>
            </a:r>
          </a:p>
        </p:txBody>
      </p:sp>
      <p:sp>
        <p:nvSpPr>
          <p:cNvPr id="16" name="TextBox 15">
            <a:extLst>
              <a:ext uri="{FF2B5EF4-FFF2-40B4-BE49-F238E27FC236}">
                <a16:creationId xmlns:a16="http://schemas.microsoft.com/office/drawing/2014/main" id="{87AB162C-16A0-6349-A2EB-D655310EC460}"/>
              </a:ext>
            </a:extLst>
          </p:cNvPr>
          <p:cNvSpPr txBox="1"/>
          <p:nvPr/>
        </p:nvSpPr>
        <p:spPr>
          <a:xfrm>
            <a:off x="625149" y="4152275"/>
            <a:ext cx="1611443" cy="998800"/>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Lapse leads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to relapse </a:t>
            </a:r>
          </a:p>
          <a:p>
            <a:pPr algn="ctr">
              <a:lnSpc>
                <a:spcPts val="1800"/>
              </a:lnSpc>
            </a:pPr>
            <a:r>
              <a:rPr lang="en-US" sz="1400">
                <a:latin typeface="Arial" panose="020B0604020202020204" pitchFamily="34" charset="0"/>
                <a:cs typeface="Arial" panose="020B0604020202020204" pitchFamily="34" charset="0"/>
              </a:rPr>
              <a:t>in 75 – 95%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of cases</a:t>
            </a:r>
          </a:p>
        </p:txBody>
      </p:sp>
      <p:sp>
        <p:nvSpPr>
          <p:cNvPr id="4" name="Footer Placeholder 3">
            <a:extLst>
              <a:ext uri="{FF2B5EF4-FFF2-40B4-BE49-F238E27FC236}">
                <a16:creationId xmlns:a16="http://schemas.microsoft.com/office/drawing/2014/main" id="{C6A2059C-3747-4C4C-7F39-33B7153F17A8}"/>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9199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5" grpId="0"/>
      <p:bldP spid="16" grpId="0"/>
    </p:bldLst>
  </p:timing>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4196C781-30BF-46B1-B8ED-A8942A57913F}">
  <ds:schemaRefs>
    <ds:schemaRef ds:uri="http://schemas.microsoft.com/sharepoint/v3/contenttype/forms"/>
  </ds:schemaRefs>
</ds:datastoreItem>
</file>

<file path=customXml/itemProps2.xml><?xml version="1.0" encoding="utf-8"?>
<ds:datastoreItem xmlns:ds="http://schemas.openxmlformats.org/officeDocument/2006/customXml" ds:itemID="{B96BC8B8-C6D7-49E4-9AD7-150624B5BBA1}">
  <ds:schemaRefs>
    <ds:schemaRef ds:uri="6f9764a4-8270-4f29-bbff-a467630dd90c"/>
    <ds:schemaRef ds:uri="f08a3a01-a810-4981-84de-513e48da387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82040F5-4519-4CE0-A50D-5EB38D4D60D3}">
  <ds:schemaRefs>
    <ds:schemaRef ds:uri="http://schemas.openxmlformats.org/package/2006/metadata/core-properties"/>
    <ds:schemaRef ds:uri="f08a3a01-a810-4981-84de-513e48da387b"/>
    <ds:schemaRef ds:uri="http://schemas.microsoft.com/office/2006/documentManagement/types"/>
    <ds:schemaRef ds:uri="http://purl.org/dc/dcmitype/"/>
    <ds:schemaRef ds:uri="6f9764a4-8270-4f29-bbff-a467630dd90c"/>
    <ds:schemaRef ds:uri="http://purl.org/dc/elements/1.1/"/>
    <ds:schemaRef ds:uri="http://purl.org/dc/terms/"/>
    <ds:schemaRef ds:uri="http://schemas.microsoft.com/office/2006/metadata/properti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153</TotalTime>
  <Words>3968</Words>
  <Application>Microsoft Office PowerPoint</Application>
  <PresentationFormat>On-screen Show (4:3)</PresentationFormat>
  <Paragraphs>360</Paragraphs>
  <Slides>15</Slides>
  <Notes>15</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15</vt:i4>
      </vt:variant>
    </vt:vector>
  </HeadingPairs>
  <TitlesOfParts>
    <vt:vector size="28" baseType="lpstr">
      <vt:lpstr>Arial</vt:lpstr>
      <vt:lpstr>Arial,Sans-Serif</vt:lpstr>
      <vt:lpstr>Calibri</vt:lpstr>
      <vt:lpstr>Century Gothic</vt:lpstr>
      <vt:lpstr>Courier New</vt:lpstr>
      <vt:lpstr>Lucida Grande</vt:lpstr>
      <vt:lpstr>Symbol</vt:lpstr>
      <vt:lpstr>System Font Regular</vt:lpstr>
      <vt:lpstr>Times</vt:lpstr>
      <vt:lpstr>Times New Roman</vt:lpstr>
      <vt:lpstr>NCSCT</vt:lpstr>
      <vt:lpstr>1_NCSCT</vt:lpstr>
      <vt:lpstr>2_NCSCT</vt:lpstr>
      <vt:lpstr>PowerPoint Presentation</vt:lpstr>
      <vt:lpstr>PowerPoint Presentation</vt:lpstr>
      <vt:lpstr>PowerPoint Presentation</vt:lpstr>
      <vt:lpstr>Preparing for a return home…</vt:lpstr>
      <vt:lpstr>Planning ahead</vt:lpstr>
      <vt:lpstr>Addressing risk situations</vt:lpstr>
      <vt:lpstr>Adviser tools – Your coping plan</vt:lpstr>
      <vt:lpstr>Alternative activities </vt:lpstr>
      <vt:lpstr>Relapse prevention…. </vt:lpstr>
      <vt:lpstr>Eliciting a commitment</vt:lpstr>
      <vt:lpstr>Discharge planning </vt:lpstr>
      <vt:lpstr>PowerPoint Presentation</vt:lpstr>
      <vt:lpstr>Summary</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18</cp:revision>
  <cp:lastPrinted>2023-12-05T12:54:44Z</cp:lastPrinted>
  <dcterms:created xsi:type="dcterms:W3CDTF">2019-04-01T09:21:54Z</dcterms:created>
  <dcterms:modified xsi:type="dcterms:W3CDTF">2024-03-05T14:50:06Z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