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9"/>
  </p:notesMasterIdLst>
  <p:handoutMasterIdLst>
    <p:handoutMasterId r:id="rId20"/>
  </p:handoutMasterIdLst>
  <p:sldIdLst>
    <p:sldId id="2145708186" r:id="rId5"/>
    <p:sldId id="959" r:id="rId6"/>
    <p:sldId id="2145708236" r:id="rId7"/>
    <p:sldId id="2145708240" r:id="rId8"/>
    <p:sldId id="2145708320" r:id="rId9"/>
    <p:sldId id="601" r:id="rId10"/>
    <p:sldId id="2145708237" r:id="rId11"/>
    <p:sldId id="2145708235" r:id="rId12"/>
    <p:sldId id="2145708249" r:id="rId13"/>
    <p:sldId id="2145708231" r:id="rId14"/>
    <p:sldId id="2145708250" r:id="rId15"/>
    <p:sldId id="2145708234" r:id="rId16"/>
    <p:sldId id="2145708239" r:id="rId17"/>
    <p:sldId id="1103" r:id="rId1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7C7175-5F2F-E2D5-4985-25EEA6287334}" name="Guest User" initials="GU" userId="S::urn:spo:anon#b971dad0427b23b39fd780c7c4de61bd70b4843022e4f10b9dc280b96114cf3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EE8B00"/>
    <a:srgbClr val="00A3DC"/>
    <a:srgbClr val="FFB81B"/>
    <a:srgbClr val="000000"/>
    <a:srgbClr val="DA2A1B"/>
    <a:srgbClr val="AF2573"/>
    <a:srgbClr val="01A599"/>
    <a:srgbClr val="75BA1F"/>
    <a:srgbClr val="007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6287DB-8151-414C-9C0B-0492D28D0051}" v="9" dt="2024-03-04T14:56:52.0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70" autoAdjust="0"/>
    <p:restoredTop sz="57958" autoAdjust="0"/>
  </p:normalViewPr>
  <p:slideViewPr>
    <p:cSldViewPr snapToGrid="0" snapToObjects="1">
      <p:cViewPr varScale="1">
        <p:scale>
          <a:sx n="66" d="100"/>
          <a:sy n="66" d="100"/>
        </p:scale>
        <p:origin x="2784" y="72"/>
      </p:cViewPr>
      <p:guideLst>
        <p:guide orient="horz" pos="2160"/>
        <p:guide pos="2880"/>
        <p:guide orient="horz" pos="3113"/>
        <p:guide pos="5321"/>
      </p:guideLst>
    </p:cSldViewPr>
  </p:slideViewPr>
  <p:outlineViewPr>
    <p:cViewPr>
      <p:scale>
        <a:sx n="33" d="100"/>
        <a:sy n="33" d="100"/>
      </p:scale>
      <p:origin x="0" y="-6552"/>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576287DB-8151-414C-9C0B-0492D28D0051}"/>
    <pc:docChg chg="modSld sldOrd">
      <pc:chgData name="Tom Coleman-Haynes" userId="feac02dd-ca1d-495d-907d-e6674be69fc7" providerId="ADAL" clId="{576287DB-8151-414C-9C0B-0492D28D0051}" dt="2024-03-04T15:35:35.293" v="50" actId="20577"/>
      <pc:docMkLst>
        <pc:docMk/>
      </pc:docMkLst>
      <pc:sldChg chg="modSp">
        <pc:chgData name="Tom Coleman-Haynes" userId="feac02dd-ca1d-495d-907d-e6674be69fc7" providerId="ADAL" clId="{576287DB-8151-414C-9C0B-0492D28D0051}" dt="2024-03-04T14:56:52.038" v="9" actId="20577"/>
        <pc:sldMkLst>
          <pc:docMk/>
          <pc:sldMk cId="2830800535" sldId="959"/>
        </pc:sldMkLst>
        <pc:spChg chg="mod">
          <ac:chgData name="Tom Coleman-Haynes" userId="feac02dd-ca1d-495d-907d-e6674be69fc7" providerId="ADAL" clId="{576287DB-8151-414C-9C0B-0492D28D0051}" dt="2024-03-04T14:56:52.038" v="9" actId="20577"/>
          <ac:spMkLst>
            <pc:docMk/>
            <pc:sldMk cId="2830800535" sldId="959"/>
            <ac:spMk id="6" creationId="{C2F21323-5C5F-7FC5-E4CC-00CBF9C80780}"/>
          </ac:spMkLst>
        </pc:spChg>
      </pc:sldChg>
      <pc:sldChg chg="modNotesTx">
        <pc:chgData name="Tom Coleman-Haynes" userId="feac02dd-ca1d-495d-907d-e6674be69fc7" providerId="ADAL" clId="{576287DB-8151-414C-9C0B-0492D28D0051}" dt="2024-03-04T14:59:39.127" v="37" actId="20577"/>
        <pc:sldMkLst>
          <pc:docMk/>
          <pc:sldMk cId="3672310250" sldId="2145708231"/>
        </pc:sldMkLst>
      </pc:sldChg>
      <pc:sldChg chg="modNotesTx">
        <pc:chgData name="Tom Coleman-Haynes" userId="feac02dd-ca1d-495d-907d-e6674be69fc7" providerId="ADAL" clId="{576287DB-8151-414C-9C0B-0492D28D0051}" dt="2024-03-04T14:58:41.356" v="31"/>
        <pc:sldMkLst>
          <pc:docMk/>
          <pc:sldMk cId="982529676" sldId="2145708234"/>
        </pc:sldMkLst>
      </pc:sldChg>
      <pc:sldChg chg="modNotesTx">
        <pc:chgData name="Tom Coleman-Haynes" userId="feac02dd-ca1d-495d-907d-e6674be69fc7" providerId="ADAL" clId="{576287DB-8151-414C-9C0B-0492D28D0051}" dt="2024-03-04T14:58:18.682" v="25"/>
        <pc:sldMkLst>
          <pc:docMk/>
          <pc:sldMk cId="2370604722" sldId="2145708235"/>
        </pc:sldMkLst>
      </pc:sldChg>
      <pc:sldChg chg="ord">
        <pc:chgData name="Tom Coleman-Haynes" userId="feac02dd-ca1d-495d-907d-e6674be69fc7" providerId="ADAL" clId="{576287DB-8151-414C-9C0B-0492D28D0051}" dt="2024-03-04T14:54:22.570" v="0" actId="20578"/>
        <pc:sldMkLst>
          <pc:docMk/>
          <pc:sldMk cId="83498397" sldId="2145708239"/>
        </pc:sldMkLst>
      </pc:sldChg>
      <pc:sldChg chg="modSp mod modNotesTx">
        <pc:chgData name="Tom Coleman-Haynes" userId="feac02dd-ca1d-495d-907d-e6674be69fc7" providerId="ADAL" clId="{576287DB-8151-414C-9C0B-0492D28D0051}" dt="2024-03-04T15:35:35.293" v="50" actId="20577"/>
        <pc:sldMkLst>
          <pc:docMk/>
          <pc:sldMk cId="3116136683" sldId="2145708250"/>
        </pc:sldMkLst>
        <pc:spChg chg="mod">
          <ac:chgData name="Tom Coleman-Haynes" userId="feac02dd-ca1d-495d-907d-e6674be69fc7" providerId="ADAL" clId="{576287DB-8151-414C-9C0B-0492D28D0051}" dt="2024-03-04T15:35:35.293" v="50" actId="20577"/>
          <ac:spMkLst>
            <pc:docMk/>
            <pc:sldMk cId="3116136683" sldId="2145708250"/>
            <ac:spMk id="2" creationId="{06636462-46E1-91D4-04C1-6FEDC09F5700}"/>
          </ac:spMkLst>
        </pc:spChg>
      </pc:sldChg>
      <pc:sldChg chg="modNotesTx">
        <pc:chgData name="Tom Coleman-Haynes" userId="feac02dd-ca1d-495d-907d-e6674be69fc7" providerId="ADAL" clId="{576287DB-8151-414C-9C0B-0492D28D0051}" dt="2024-03-04T14:59:57.421" v="39" actId="20577"/>
        <pc:sldMkLst>
          <pc:docMk/>
          <pc:sldMk cId="1376788468" sldId="214570832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4572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9144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3716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288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Follow-up scenarios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We will be focusing on follow-up support provided during inpatient stay, the key BCTs utilised in these contacts and key issues that may arise.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Full instructions: Trainer’s guide Day 2, page 11: Activity 4: What is covered during follow-up contacts?</a:t>
            </a:r>
          </a:p>
          <a:p>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lang="en-GB" b="1" dirty="0">
                <a:latin typeface="Arial" panose="020B0604020202020204" pitchFamily="34" charset="0"/>
                <a:cs typeface="Arial" panose="020B0604020202020204" pitchFamily="34" charset="0"/>
              </a:rPr>
              <a:t>Method: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Jamboard (virtual) or sicky notes/flip chart (in-person)</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Duration: </a:t>
            </a:r>
            <a:r>
              <a:rPr lang="en-GB" b="0" dirty="0">
                <a:latin typeface="Arial" panose="020B0604020202020204" pitchFamily="34" charset="0"/>
                <a:cs typeface="Arial" panose="020B0604020202020204" pitchFamily="34" charset="0"/>
              </a:rPr>
              <a:t>3-5 minutes</a:t>
            </a: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Instruction: </a:t>
            </a:r>
            <a:r>
              <a:rPr lang="en-GB" b="0" dirty="0">
                <a:latin typeface="Arial" panose="020B0604020202020204" pitchFamily="34" charset="0"/>
                <a:cs typeface="Arial" panose="020B0604020202020204" pitchFamily="34" charset="0"/>
              </a:rPr>
              <a:t>Ask the group to use the Jamboard/sticky notes/flip chart to respond to the question: </a:t>
            </a:r>
          </a:p>
          <a:p>
            <a:r>
              <a:rPr lang="en-GB" b="0" dirty="0">
                <a:latin typeface="Arial" panose="020B0604020202020204" pitchFamily="34" charset="0"/>
                <a:cs typeface="Arial" panose="020B0604020202020204" pitchFamily="34" charset="0"/>
              </a:rPr>
              <a:t>What would cover as part of follow-up contacts?</a:t>
            </a:r>
          </a:p>
          <a:p>
            <a:r>
              <a:rPr lang="en-GB" b="1" dirty="0">
                <a:latin typeface="Arial" panose="020B0604020202020204" pitchFamily="34" charset="0"/>
                <a:cs typeface="Arial" panose="020B0604020202020204" pitchFamily="34" charset="0"/>
              </a:rPr>
              <a:t>Or</a:t>
            </a:r>
            <a:r>
              <a:rPr lang="en-GB" b="0" dirty="0">
                <a:latin typeface="Arial" panose="020B0604020202020204" pitchFamily="34" charset="0"/>
                <a:cs typeface="Arial" panose="020B0604020202020204" pitchFamily="34" charset="0"/>
              </a:rPr>
              <a:t>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What are some scenarios that you have or can imagine you may encounter in working with patients during inpatient stay?</a:t>
            </a: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Trainer can allow some time for responses, and read selected responses aloud, before moving 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648669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b="1" dirty="0">
                <a:latin typeface="Arial" panose="020B0604020202020204" pitchFamily="34" charset="0"/>
                <a:cs typeface="Arial" panose="020B0604020202020204" pitchFamily="34" charset="0"/>
              </a:rPr>
              <a:t>Full instructions: Module 19 Trainer's guide, Activity 2: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Activity summary:</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b="1" dirty="0">
                <a:latin typeface="Arial" panose="020B0604020202020204" pitchFamily="34" charset="0"/>
                <a:cs typeface="Arial" panose="020B0604020202020204" pitchFamily="34" charset="0"/>
              </a:rPr>
              <a:t>Method: </a:t>
            </a:r>
            <a:r>
              <a:rPr lang="en-GB" sz="1200" b="0" dirty="0">
                <a:latin typeface="Arial" panose="020B0604020202020204" pitchFamily="34" charset="0"/>
                <a:cs typeface="Arial" panose="020B0604020202020204" pitchFamily="34" charset="0"/>
              </a:rPr>
              <a:t>Breakout </a:t>
            </a:r>
            <a:r>
              <a:rPr lang="en-GB" sz="1200" dirty="0">
                <a:latin typeface="Arial" panose="020B0604020202020204" pitchFamily="34" charset="0"/>
                <a:cs typeface="Arial" panose="020B0604020202020204" pitchFamily="34" charset="0"/>
              </a:rPr>
              <a:t>rooms</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b="1" dirty="0">
                <a:latin typeface="Arial" panose="020B0604020202020204" pitchFamily="34" charset="0"/>
                <a:cs typeface="Arial" panose="020B0604020202020204" pitchFamily="34" charset="0"/>
              </a:rPr>
              <a:t>Number per group</a:t>
            </a:r>
            <a:r>
              <a:rPr lang="en-GB" sz="1200" dirty="0">
                <a:latin typeface="Arial" panose="020B0604020202020204" pitchFamily="34" charset="0"/>
                <a:cs typeface="Arial" panose="020B0604020202020204" pitchFamily="34" charset="0"/>
              </a:rPr>
              <a:t>: pairs</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b="1" dirty="0">
                <a:latin typeface="Arial" panose="020B0604020202020204" pitchFamily="34" charset="0"/>
                <a:cs typeface="Arial" panose="020B0604020202020204" pitchFamily="34" charset="0"/>
              </a:rPr>
              <a:t>Duration: </a:t>
            </a:r>
            <a:r>
              <a:rPr lang="en-GB" sz="1200" b="0" dirty="0">
                <a:latin typeface="Arial" panose="020B0604020202020204" pitchFamily="34" charset="0"/>
                <a:cs typeface="Arial" panose="020B0604020202020204" pitchFamily="34" charset="0"/>
              </a:rPr>
              <a:t>10</a:t>
            </a:r>
            <a:r>
              <a:rPr lang="en-GB" sz="1200" dirty="0">
                <a:latin typeface="Arial" panose="020B0604020202020204" pitchFamily="34" charset="0"/>
                <a:cs typeface="Arial" panose="020B0604020202020204" pitchFamily="34" charset="0"/>
              </a:rPr>
              <a:t> minutes</a:t>
            </a:r>
          </a:p>
          <a:p>
            <a:pPr marL="171450" marR="304165" indent="-171450">
              <a:lnSpc>
                <a:spcPct val="107000"/>
              </a:lnSpc>
              <a:spcAft>
                <a:spcPts val="820"/>
              </a:spcAft>
              <a:buFont typeface="Arial" panose="020B0604020202020204" pitchFamily="34" charset="0"/>
              <a:buChar char="•"/>
            </a:pPr>
            <a:r>
              <a:rPr lang="en-GB" sz="1200" b="1" dirty="0">
                <a:latin typeface="Arial" panose="020B0604020202020204" pitchFamily="34" charset="0"/>
                <a:cs typeface="Arial" panose="020B0604020202020204" pitchFamily="34" charset="0"/>
              </a:rPr>
              <a:t>Handout: </a:t>
            </a:r>
            <a:r>
              <a:rPr lang="en-GB" sz="1800" kern="0" dirty="0">
                <a:solidFill>
                  <a:srgbClr val="000000"/>
                </a:solidFill>
                <a:effectLst/>
                <a:latin typeface="Arial" panose="020B0604020202020204" pitchFamily="34" charset="0"/>
                <a:ea typeface="Times New Roman" panose="02020603050405020304" pitchFamily="18" charset="0"/>
              </a:rPr>
              <a:t>Module 19</a:t>
            </a:r>
            <a:r>
              <a:rPr lang="en-GB" sz="1800" kern="0" dirty="0">
                <a:solidFill>
                  <a:srgbClr val="181717"/>
                </a:solidFill>
                <a:effectLst/>
                <a:latin typeface="Arial" panose="020B0604020202020204" pitchFamily="34" charset="0"/>
                <a:ea typeface="Times New Roman" panose="02020603050405020304" pitchFamily="18" charset="0"/>
              </a:rPr>
              <a:t> </a:t>
            </a:r>
            <a:r>
              <a:rPr lang="en-GB" sz="1800" kern="0" dirty="0">
                <a:solidFill>
                  <a:srgbClr val="000000"/>
                </a:solidFill>
                <a:effectLst/>
                <a:latin typeface="Arial" panose="020B0604020202020204" pitchFamily="34" charset="0"/>
                <a:ea typeface="Times New Roman" panose="02020603050405020304" pitchFamily="18" charset="0"/>
              </a:rPr>
              <a:t>Handout 1: Clinical checklist</a:t>
            </a:r>
            <a:r>
              <a:rPr lang="en-GB" sz="1800" kern="100" dirty="0">
                <a:solidFill>
                  <a:srgbClr val="181717"/>
                </a:solidFill>
                <a:effectLst/>
                <a:latin typeface="Calibri" panose="020F0502020204030204" pitchFamily="34" charset="0"/>
                <a:ea typeface="Times New Roman" panose="02020603050405020304" pitchFamily="18" charset="0"/>
              </a:rPr>
              <a:t>; </a:t>
            </a:r>
            <a:r>
              <a:rPr lang="en-GB" sz="1800" kern="0" dirty="0">
                <a:solidFill>
                  <a:srgbClr val="000000"/>
                </a:solidFill>
                <a:effectLst/>
                <a:latin typeface="Arial" panose="020B0604020202020204" pitchFamily="34" charset="0"/>
                <a:ea typeface="Times New Roman" panose="02020603050405020304" pitchFamily="18" charset="0"/>
              </a:rPr>
              <a:t>Module 19</a:t>
            </a:r>
            <a:r>
              <a:rPr lang="en-GB" sz="1800" kern="0" dirty="0">
                <a:effectLst/>
                <a:latin typeface="Arial" panose="020B0604020202020204" pitchFamily="34" charset="0"/>
                <a:ea typeface="Times New Roman" panose="02020603050405020304" pitchFamily="18" charset="0"/>
              </a:rPr>
              <a:t> </a:t>
            </a:r>
            <a:r>
              <a:rPr lang="en-GB" sz="1800" kern="0" dirty="0">
                <a:solidFill>
                  <a:srgbClr val="000000"/>
                </a:solidFill>
                <a:effectLst/>
                <a:latin typeface="Arial" panose="020B0604020202020204" pitchFamily="34" charset="0"/>
                <a:ea typeface="Times New Roman" panose="02020603050405020304" pitchFamily="18" charset="0"/>
              </a:rPr>
              <a:t>Handout 2: Patient profiles </a:t>
            </a:r>
            <a:endParaRPr lang="en-US" sz="1200" dirty="0">
              <a:latin typeface="Arial" panose="020B0604020202020204" pitchFamily="34" charset="0"/>
              <a:cs typeface="Arial" panose="020B0604020202020204" pitchFamily="34" charset="0"/>
            </a:endParaRPr>
          </a:p>
          <a:p>
            <a:endParaRPr lang="en-US" sz="1200" b="0" dirty="0">
              <a:latin typeface="Arial" panose="020B0604020202020204" pitchFamily="34" charset="0"/>
              <a:cs typeface="Arial" panose="020B0604020202020204" pitchFamily="34" charset="0"/>
            </a:endParaRPr>
          </a:p>
          <a:p>
            <a:pPr>
              <a:defRPr/>
            </a:pPr>
            <a:r>
              <a:rPr lang="en-US" sz="1200" b="1" dirty="0">
                <a:latin typeface="Arial" panose="020B0604020202020204" pitchFamily="34" charset="0"/>
                <a:cs typeface="Arial" panose="020B0604020202020204" pitchFamily="34" charset="0"/>
              </a:rPr>
              <a:t>Task:</a:t>
            </a:r>
          </a:p>
          <a:p>
            <a:pPr marL="285750" indent="-285750">
              <a:buFont typeface="Arial"/>
              <a:buChar char="•"/>
              <a:defRPr/>
            </a:pPr>
            <a:r>
              <a:rPr lang="en-US" sz="1200" dirty="0">
                <a:latin typeface="Arial" panose="020B0604020202020204" pitchFamily="34" charset="0"/>
                <a:cs typeface="Arial" panose="020B0604020202020204" pitchFamily="34" charset="0"/>
              </a:rPr>
              <a:t>Skills practice to practice preparing for leave from facility. </a:t>
            </a:r>
          </a:p>
          <a:p>
            <a:pPr marL="285750" indent="-285750">
              <a:buFont typeface="Arial"/>
              <a:buChar char="•"/>
              <a:defRPr/>
            </a:pPr>
            <a:r>
              <a:rPr lang="en-US" sz="1200" dirty="0">
                <a:latin typeface="Arial" panose="020B0604020202020204" pitchFamily="34" charset="0"/>
                <a:cs typeface="Arial" panose="020B0604020202020204" pitchFamily="34" charset="0"/>
              </a:rPr>
              <a:t>Handout 3 which has the follow-up checklist and Kerri’s profile.</a:t>
            </a:r>
          </a:p>
          <a:p>
            <a:pPr marL="285750" indent="-285750">
              <a:buFont typeface="Arial"/>
              <a:buChar char="•"/>
              <a:defRPr/>
            </a:pPr>
            <a:r>
              <a:rPr lang="en-US" sz="1200" dirty="0">
                <a:latin typeface="Arial" panose="020B0604020202020204" pitchFamily="34" charset="0"/>
                <a:cs typeface="Arial" panose="020B0604020202020204" pitchFamily="34" charset="0"/>
              </a:rPr>
              <a:t>We are seeing Kerri 3 weeks into her inpatient stay. </a:t>
            </a:r>
          </a:p>
          <a:p>
            <a:pPr marL="285750" indent="-285750">
              <a:buFont typeface="Arial"/>
              <a:buChar char="•"/>
              <a:defRPr/>
            </a:pPr>
            <a:r>
              <a:rPr lang="en-US" sz="1200" dirty="0">
                <a:latin typeface="Arial" panose="020B0604020202020204" pitchFamily="34" charset="0"/>
                <a:cs typeface="Arial" panose="020B0604020202020204" pitchFamily="34" charset="0"/>
              </a:rPr>
              <a:t>She has been granted a 24-hour leave. </a:t>
            </a:r>
          </a:p>
          <a:p>
            <a:endParaRPr lang="en-CA" sz="1200" dirty="0">
              <a:latin typeface="Arial" panose="020B0604020202020204" pitchFamily="34" charset="0"/>
              <a:cs typeface="Arial" panose="020B0604020202020204" pitchFamily="34" charset="0"/>
            </a:endParaRPr>
          </a:p>
          <a:p>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Risk of release to smoking is greatest when leave periods are being </a:t>
            </a:r>
            <a:r>
              <a:rPr lang="en-US" sz="12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utilised</a:t>
            </a: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 Helping patients to recognise health gains achieved following a smokefree period can have a powerful impact on building their confidence and ability to remain smokefree outside of the ward. One way to achieve this is to regularly test carbon monoxide as this can help patients see the health improvements they have achieved. </a:t>
            </a:r>
            <a:endParaRPr lang="en-CA"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endParaRPr lang="en-CA"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r>
              <a:rPr lang="en-US" sz="1200" b="1" dirty="0">
                <a:solidFill>
                  <a:srgbClr val="000000"/>
                </a:solidFill>
                <a:effectLst/>
                <a:latin typeface="Arial" panose="020B0604020202020204" pitchFamily="34" charset="0"/>
                <a:ea typeface="Calibri"/>
                <a:cs typeface="Arial" panose="020B0604020202020204" pitchFamily="34" charset="0"/>
              </a:rPr>
              <a:t>It is recommended that TDAs work with patients to develop a collaborative plan for smokefree leave. Some patients may need assistance to explore and engage in alternative activities. They may also need support to establish new routines and find ways to manage their finances.</a:t>
            </a:r>
            <a:r>
              <a:rPr lang="en-US" sz="1200" b="1" dirty="0">
                <a:solidFill>
                  <a:srgbClr val="000000"/>
                </a:solidFill>
                <a:latin typeface="Arial" panose="020B0604020202020204" pitchFamily="34" charset="0"/>
                <a:ea typeface="Calibri"/>
                <a:cs typeface="Arial" panose="020B0604020202020204" pitchFamily="34" charset="0"/>
              </a:rPr>
              <a:t>  </a:t>
            </a:r>
            <a:endParaRPr lang="en-US" sz="1200" b="1" dirty="0">
              <a:solidFill>
                <a:srgbClr val="000000"/>
              </a:solidFill>
              <a:effectLst/>
              <a:latin typeface="Arial" panose="020B0604020202020204" pitchFamily="34" charset="0"/>
              <a:ea typeface="Calibri"/>
              <a:cs typeface="Arial" panose="020B0604020202020204" pitchFamily="34" charset="0"/>
            </a:endParaRPr>
          </a:p>
          <a:p>
            <a:pPr>
              <a:defRPr/>
            </a:pPr>
            <a:endParaRPr lang="en-US" sz="120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864206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Full instructions: Module 19 Trainer's guide, Activity 2: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GB" dirty="0"/>
          </a:p>
          <a:p>
            <a:r>
              <a:rPr lang="en-GB" dirty="0"/>
              <a:t>For this activity we will be using Kerri. Kerri’s full profile is found in Handout 2.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860959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latin typeface="Arial" panose="020B0604020202020204" pitchFamily="34" charset="0"/>
                <a:cs typeface="Arial" panose="020B0604020202020204" pitchFamily="34" charset="0"/>
              </a:rPr>
              <a:t>Full instructions: Module 19 Trainer's guide, Activity 2: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During your role play we encourage you to consider the following:</a:t>
            </a:r>
          </a:p>
          <a:p>
            <a:pPr marL="171450" indent="-171450">
              <a:lnSpc>
                <a:spcPct val="90000"/>
              </a:lnSpc>
              <a:buFont typeface="Arial" panose="020B0604020202020204" pitchFamily="34" charset="0"/>
              <a:buChar char="•"/>
            </a:pPr>
            <a:endParaRPr lang="en-US" altLang="en-US" sz="1200"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will you want to learn about? </a:t>
            </a:r>
          </a:p>
          <a:p>
            <a:pPr marL="171450" indent="-171450">
              <a:lnSpc>
                <a:spcPct val="90000"/>
              </a:lnSpc>
              <a:buFont typeface="Arial" panose="020B0604020202020204" pitchFamily="34" charset="0"/>
              <a:buChar char="•"/>
            </a:pPr>
            <a:endParaRPr lang="en-US" altLang="en-US" sz="1200" b="1" i="0" dirty="0">
              <a:solidFill>
                <a:schemeClr val="accent4">
                  <a:lumMod val="60000"/>
                  <a:lumOff val="40000"/>
                </a:schemeClr>
              </a:solidFill>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advice and planning will you provide in preparation for leave?</a:t>
            </a:r>
          </a:p>
          <a:p>
            <a:pPr marL="171450" indent="-171450">
              <a:lnSpc>
                <a:spcPct val="90000"/>
              </a:lnSpc>
              <a:buFont typeface="Arial" panose="020B0604020202020204" pitchFamily="34" charset="0"/>
              <a:buChar char="•"/>
            </a:pPr>
            <a:endParaRPr lang="en-US" altLang="en-US" sz="1200" b="1" i="0" dirty="0">
              <a:solidFill>
                <a:schemeClr val="accent4">
                  <a:lumMod val="60000"/>
                  <a:lumOff val="40000"/>
                </a:schemeClr>
              </a:solidFill>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advise about use of aids will you provide?</a:t>
            </a:r>
          </a:p>
          <a:p>
            <a:pPr marL="171450" indent="-171450">
              <a:lnSpc>
                <a:spcPct val="90000"/>
              </a:lnSpc>
              <a:buFont typeface="Arial" panose="020B0604020202020204" pitchFamily="34" charset="0"/>
              <a:buChar char="•"/>
            </a:pPr>
            <a:endParaRPr lang="en-US" altLang="en-US" sz="1200" b="1" i="0" dirty="0">
              <a:solidFill>
                <a:schemeClr val="accent4">
                  <a:lumMod val="60000"/>
                  <a:lumOff val="40000"/>
                </a:schemeClr>
              </a:solidFill>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are your “high risk” situations for smoking?</a:t>
            </a:r>
            <a:r>
              <a:rPr lang="en-US" altLang="en-US" sz="1200" i="0" dirty="0">
                <a:latin typeface="Arial" panose="020B0604020202020204" pitchFamily="34" charset="0"/>
                <a:cs typeface="Arial" panose="020B0604020202020204" pitchFamily="34" charset="0"/>
              </a:rPr>
              <a:t> </a:t>
            </a:r>
          </a:p>
          <a:p>
            <a:pPr marL="628650" marR="0" lvl="1" indent="-1714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US" altLang="en-US" sz="1200" i="0" dirty="0">
                <a:latin typeface="Arial" panose="020B0604020202020204" pitchFamily="34" charset="0"/>
                <a:cs typeface="Arial" panose="020B0604020202020204" pitchFamily="34" charset="0"/>
              </a:rPr>
              <a:t>Have the patient identify 1-3 potentially high-risk situations and develop plans to       deal with them</a:t>
            </a:r>
          </a:p>
          <a:p>
            <a:pPr marL="171450" indent="-171450">
              <a:lnSpc>
                <a:spcPct val="90000"/>
              </a:lnSpc>
              <a:buFont typeface="Arial" panose="020B0604020202020204" pitchFamily="34" charset="0"/>
              <a:buChar char="•"/>
            </a:pPr>
            <a:endParaRPr lang="en-US" sz="1200" b="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1984514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latin typeface="Arial" panose="020B0604020202020204" pitchFamily="34" charset="0"/>
                <a:cs typeface="Arial" panose="020B0604020202020204" pitchFamily="34" charset="0"/>
              </a:rPr>
              <a:t>Full instructions: Trainer guide Day 2, page 12: Activity 5: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[Use this slide after the breakout room to debrief with participants]</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Discussion questions: </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For those of you in the role of the TDA role, What did you discuss?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What went well?</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For those of you in the role of the patient, how did the conversation go?</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Points to be made: </a:t>
            </a:r>
          </a:p>
          <a:p>
            <a:pPr marL="171450"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Having the patient commit to remaining smokefree during leave, reviewing benefits of so doing </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Having patient think ahead and practice with you how they will manage challenging situations</a:t>
            </a:r>
            <a:endParaRPr lang="en-US" sz="12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Having an agreed upon plan that reflects the realities for the patient</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Having an exit plan that incudes medication for when the patient finds themselves in a position where they will find it difficult to not smoke</a:t>
            </a:r>
          </a:p>
          <a:p>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2222177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Handout: </a:t>
            </a:r>
            <a:r>
              <a:rPr lang="en-US" sz="1200" b="0" dirty="0">
                <a:latin typeface="Arial" panose="020B0604020202020204" pitchFamily="34" charset="0"/>
                <a:cs typeface="Arial" panose="020B0604020202020204" pitchFamily="34" charset="0"/>
              </a:rPr>
              <a:t>Day 2, Handout 1</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clinical checklist for guiding follow-up consultations with patients is shown on the screen. The checklist can also be found in the STP and checklist quick reference (Day 2 Handout 1). Read out each point on the slide – elaborating where needed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1. Check progress</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Provide genuine praise and encouragement for any achievements.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Explore any lapse, the circumstances surrounding it and establish future planning</a:t>
            </a:r>
          </a:p>
          <a:p>
            <a:pPr marL="171450" indent="-171450">
              <a:buFont typeface="Arial" panose="020B0604020202020204" pitchFamily="34" charset="0"/>
              <a:buChar cha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2. CO testing</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Repeat CO test, discuss results and use as a tool to motivate patient around important effects on not smoking</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For those smoking, use to reinforce benefits that will come from going completely smokefree, and that there is no safe level of smoking</a:t>
            </a:r>
          </a:p>
          <a:p>
            <a:pPr marL="0" indent="0">
              <a:buFontTx/>
              <a:buNone/>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3. Assess treatment response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Ensure the patient is optimising their stop smoking medication and dispel any myths e.g. cutting down on NRT too soon etc. Enquire about how much they are using, how often, any side effects.</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Enquire about any withdrawal symptoms/cravings – how strong, when they happen, ways of coping, medication etc. Reassure that urges and withdrawal symptoms are normal and will pass</a:t>
            </a:r>
          </a:p>
          <a:p>
            <a:pPr marL="171450" indent="-171450">
              <a:buFont typeface="Arial" panose="020B0604020202020204" pitchFamily="34" charset="0"/>
              <a:buChar cha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4. Review and revise treatment plan</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Discuss how routine changes and coping strategies are going, encourage the patient to anticipate difficult times and establish a plan</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Encourage patient to reflect on achievements and remember their reasons for stopping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Encourage small goals breaking down the week into a day at a time if that helps the patient</a:t>
            </a:r>
          </a:p>
          <a:p>
            <a:pPr marL="0" indent="0">
              <a:buFontTx/>
              <a:buNone/>
            </a:pPr>
            <a:endParaRPr lang="en-GB" altLang="en-US" sz="1200" b="1"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5. Provide summary and prompt commitment</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latin typeface="Arial" panose="020B0604020202020204" pitchFamily="34" charset="0"/>
                <a:cs typeface="Arial" panose="020B0604020202020204" pitchFamily="34" charset="0"/>
              </a:rPr>
              <a:t>[Let participants know we will now look at a few scenarios that you are likely to encounter during follow-up consultations. For each scenario we will discuss how you might respond to the situation.]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4177406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b="1" dirty="0"/>
              <a:t>Activity: </a:t>
            </a:r>
            <a:r>
              <a:rPr lang="en-US" dirty="0"/>
              <a:t>Follow-up scenario 1 </a:t>
            </a:r>
          </a:p>
          <a:p>
            <a:r>
              <a:rPr lang="en-US" b="1" dirty="0"/>
              <a:t>Method: </a:t>
            </a:r>
            <a:r>
              <a:rPr lang="en-US" dirty="0"/>
              <a:t>Whole group, using scenarios on slides </a:t>
            </a:r>
          </a:p>
          <a:p>
            <a:r>
              <a:rPr lang="en-US" b="1" dirty="0"/>
              <a:t>Time: </a:t>
            </a:r>
            <a:r>
              <a:rPr lang="en-US" b="0" noProof="0" dirty="0"/>
              <a:t>3-5</a:t>
            </a:r>
            <a:r>
              <a:rPr lang="en-US" dirty="0"/>
              <a:t> minutes per scenario</a:t>
            </a:r>
          </a:p>
          <a:p>
            <a:endParaRPr lang="en-US" b="1" dirty="0"/>
          </a:p>
          <a:p>
            <a:r>
              <a:rPr lang="en-US" b="1" dirty="0"/>
              <a:t>Instructions: </a:t>
            </a:r>
          </a:p>
          <a:p>
            <a:r>
              <a:rPr lang="en-US" b="0" dirty="0"/>
              <a:t>Let participants know we will now look at a few scenarios that you are likely to encounter during follow-up consultations. For each scenario we will discuss how you might respond to the situation.</a:t>
            </a:r>
          </a:p>
          <a:p>
            <a:endParaRPr lang="en-US" b="0" dirty="0"/>
          </a:p>
          <a:p>
            <a:r>
              <a:rPr lang="en-US" b="0" dirty="0"/>
              <a:t>Scenario 1: our patient, Gemma, is seen at follow-up and she lets us know that she is having a really difficult time coping with urges to smoke. </a:t>
            </a:r>
          </a:p>
          <a:p>
            <a:endParaRPr lang="en-US" b="0" dirty="0"/>
          </a:p>
          <a:p>
            <a:r>
              <a:rPr lang="en-US" b="1" dirty="0"/>
              <a:t>Discussion questions:</a:t>
            </a:r>
          </a:p>
          <a:p>
            <a:pPr marL="171450" indent="-171450">
              <a:buFont typeface="Arial" panose="020B0604020202020204" pitchFamily="34" charset="0"/>
              <a:buChar char="•"/>
            </a:pPr>
            <a:r>
              <a:rPr lang="en-US" b="1" dirty="0"/>
              <a:t>What pieces of information might be useful to learn about?</a:t>
            </a:r>
          </a:p>
          <a:p>
            <a:pPr marL="628650" lvl="1" indent="-171450">
              <a:buFont typeface="Arial" panose="020B0604020202020204" pitchFamily="34" charset="0"/>
              <a:buChar char="•"/>
            </a:pPr>
            <a:r>
              <a:rPr lang="en-US" b="0" dirty="0"/>
              <a:t>Assess severity and frequency of cravings?</a:t>
            </a:r>
          </a:p>
          <a:p>
            <a:pPr marL="628650" lvl="1" indent="-171450">
              <a:buFont typeface="Arial" panose="020B0604020202020204" pitchFamily="34" charset="0"/>
              <a:buChar char="•"/>
            </a:pPr>
            <a:r>
              <a:rPr lang="en-US" b="0" dirty="0"/>
              <a:t>When are the cravings/urges to smoke occurring? Where is she?</a:t>
            </a:r>
          </a:p>
          <a:p>
            <a:pPr marL="628650" lvl="1" indent="-171450">
              <a:buFont typeface="Arial" panose="020B0604020202020204" pitchFamily="34" charset="0"/>
              <a:buChar char="•"/>
            </a:pPr>
            <a:r>
              <a:rPr lang="en-US" b="0" dirty="0"/>
              <a:t>Is she exposed to smoking triggers that account in part for the urges?</a:t>
            </a:r>
          </a:p>
          <a:p>
            <a:pPr marL="628650" lvl="1" indent="-171450">
              <a:buFont typeface="Arial" panose="020B0604020202020204" pitchFamily="34" charset="0"/>
              <a:buChar char="•"/>
            </a:pPr>
            <a:r>
              <a:rPr lang="en-US" b="0" dirty="0"/>
              <a:t>Is Gemma using her medication?</a:t>
            </a:r>
          </a:p>
          <a:p>
            <a:pPr marL="628650" lvl="1" indent="-171450">
              <a:buFont typeface="Arial" panose="020B0604020202020204" pitchFamily="34" charset="0"/>
              <a:buChar char="•"/>
            </a:pPr>
            <a:r>
              <a:rPr lang="en-US" b="0" dirty="0"/>
              <a:t>What does strategies is she using to cope when she experiences these strong urges to smoke?</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How would we respond?</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Review strategies for addressing urges to smoke (Delay, Distract, Avoid, Deep Breaths), use medication</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If urges to smoke are linked to triggers, discuss plan for reducing or avoiding these triggers (e.g. other people who smoke, boredom)</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Review use of medication to assist, reinforcing need to use faster acting products regular (ion the hour every hour, and increase as needed to assist with urges to smoke)</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Discuss Gemma’s plan going forward</a:t>
            </a:r>
          </a:p>
          <a:p>
            <a:pPr marL="171450" indent="-171450">
              <a:buFont typeface="Arial" panose="020B0604020202020204" pitchFamily="34" charset="0"/>
              <a:buChar char="•"/>
            </a:pPr>
            <a:r>
              <a:rPr lang="en-US" b="1" dirty="0"/>
              <a:t>How does Gemma’s psychiatric presentation factor into our approach?</a:t>
            </a:r>
          </a:p>
          <a:p>
            <a:pPr marL="628650" lvl="1" indent="-171450">
              <a:buFont typeface="Arial" panose="020B0604020202020204" pitchFamily="34" charset="0"/>
              <a:buChar char="•"/>
            </a:pPr>
            <a:r>
              <a:rPr lang="en-US" b="0" dirty="0"/>
              <a:t>Gemma has issues with short term memory, and ensuring there are ways to assist her with remembering her plan may be valuable. </a:t>
            </a:r>
          </a:p>
          <a:p>
            <a:pPr marL="628650" lvl="1" indent="-171450">
              <a:buFont typeface="Wingdings" pitchFamily="2" charset="2"/>
              <a:buChar char="§"/>
            </a:pPr>
            <a:endParaRPr lang="en-US" b="0" dirty="0"/>
          </a:p>
          <a:p>
            <a:pPr marL="0" indent="0">
              <a:lnSpc>
                <a:spcPts val="2400"/>
              </a:lnSpc>
              <a:buNone/>
            </a:pPr>
            <a:r>
              <a:rPr lang="en-CA" b="1" dirty="0">
                <a:solidFill>
                  <a:schemeClr val="accent1"/>
                </a:solidFill>
              </a:rPr>
              <a:t>Indications for increasing nicotine dose or adjusting treatment are: </a:t>
            </a:r>
          </a:p>
          <a:p>
            <a:pPr marL="228600" lvl="0" indent="-228600">
              <a:lnSpc>
                <a:spcPts val="2400"/>
              </a:lnSpc>
              <a:spcAft>
                <a:spcPts val="0"/>
              </a:spcAft>
              <a:buFont typeface="+mj-lt"/>
              <a:buAutoNum type="arabicPeriod"/>
            </a:pPr>
            <a:r>
              <a:rPr lang="en-CA" sz="1200" dirty="0"/>
              <a:t>Patient is experiencing significant withdrawal symptoms and/or urges to smoke </a:t>
            </a:r>
            <a:r>
              <a:rPr lang="en-CA" sz="1200" dirty="0">
                <a:solidFill>
                  <a:schemeClr val="accent1"/>
                </a:solidFill>
              </a:rPr>
              <a:t>(be mindful of overlap between common mental health symptoms and withdrawal)</a:t>
            </a:r>
          </a:p>
          <a:p>
            <a:pPr marL="228600" lvl="0" indent="-228600">
              <a:lnSpc>
                <a:spcPts val="2400"/>
              </a:lnSpc>
              <a:spcAft>
                <a:spcPts val="0"/>
              </a:spcAft>
              <a:buFont typeface="+mj-lt"/>
              <a:buAutoNum type="arabicPeriod"/>
            </a:pPr>
            <a:r>
              <a:rPr lang="en-CA" sz="1200" dirty="0"/>
              <a:t>Currently smoking, including those who have reduced but not achieved complete cessation or are at risk of relapse</a:t>
            </a:r>
          </a:p>
          <a:p>
            <a:pPr marL="0" lvl="0" indent="0">
              <a:lnSpc>
                <a:spcPts val="2400"/>
              </a:lnSpc>
              <a:spcAft>
                <a:spcPts val="0"/>
              </a:spcAft>
              <a:buFont typeface="+mj-lt"/>
              <a:buNone/>
            </a:pPr>
            <a:endParaRPr lang="en-CA" sz="1200" b="1" dirty="0">
              <a:solidFill>
                <a:schemeClr val="accent1"/>
              </a:solidFill>
            </a:endParaRPr>
          </a:p>
          <a:p>
            <a:pPr marL="0" indent="0">
              <a:lnSpc>
                <a:spcPts val="2400"/>
              </a:lnSpc>
              <a:buNone/>
            </a:pPr>
            <a:r>
              <a:rPr lang="en-CA" b="1" dirty="0">
                <a:solidFill>
                  <a:schemeClr val="accent1"/>
                </a:solidFill>
              </a:rPr>
              <a:t>Action: </a:t>
            </a:r>
          </a:p>
          <a:p>
            <a:pPr marL="171450" lvl="0" indent="-171450">
              <a:lnSpc>
                <a:spcPts val="2400"/>
              </a:lnSpc>
              <a:buFont typeface="Arial" panose="020B0604020202020204" pitchFamily="34" charset="0"/>
              <a:buChar char="•"/>
            </a:pPr>
            <a:r>
              <a:rPr lang="en-US" sz="1200" b="0" dirty="0">
                <a:solidFill>
                  <a:schemeClr val="accent1"/>
                </a:solidFill>
              </a:rPr>
              <a:t>Increase dose of NRT: </a:t>
            </a:r>
            <a:r>
              <a:rPr lang="en-US" sz="1200" b="0" dirty="0"/>
              <a:t>Use HSI to individualise dose – increase in 7mg increments after 24 hours without relief</a:t>
            </a:r>
          </a:p>
          <a:p>
            <a:pPr marL="171450" lvl="0" indent="-171450">
              <a:lnSpc>
                <a:spcPts val="2400"/>
              </a:lnSpc>
              <a:buFont typeface="Arial" panose="020B0604020202020204" pitchFamily="34" charset="0"/>
              <a:buChar char="•"/>
            </a:pPr>
            <a:r>
              <a:rPr lang="en-US" sz="1200" b="0" dirty="0">
                <a:solidFill>
                  <a:schemeClr val="accent1"/>
                </a:solidFill>
              </a:rPr>
              <a:t>Consider addition of nicotine vape to NRT patch</a:t>
            </a:r>
          </a:p>
          <a:p>
            <a:pPr marL="171450" indent="-171450">
              <a:lnSpc>
                <a:spcPts val="2400"/>
              </a:lnSpc>
              <a:buFont typeface="Arial" panose="020B0604020202020204" pitchFamily="34" charset="0"/>
              <a:buChar char="•"/>
            </a:pPr>
            <a:r>
              <a:rPr lang="en-US" sz="1200" b="0" dirty="0">
                <a:solidFill>
                  <a:schemeClr val="accent1"/>
                </a:solidFill>
              </a:rPr>
              <a:t>Consider addition of nicotine analogue medication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3239318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a:t>Activity: </a:t>
            </a:r>
            <a:r>
              <a:rPr lang="en-US" dirty="0"/>
              <a:t>Follow-up scenario 2 </a:t>
            </a:r>
          </a:p>
          <a:p>
            <a:r>
              <a:rPr lang="en-US" b="1" dirty="0"/>
              <a:t>Method: </a:t>
            </a:r>
            <a:r>
              <a:rPr lang="en-US" dirty="0"/>
              <a:t>Whole group, using scenarios on slides </a:t>
            </a:r>
          </a:p>
          <a:p>
            <a:r>
              <a:rPr lang="en-US" b="1" dirty="0"/>
              <a:t>Time: </a:t>
            </a:r>
            <a:r>
              <a:rPr lang="en-US" b="0" noProof="0" dirty="0"/>
              <a:t>3-5</a:t>
            </a:r>
            <a:r>
              <a:rPr lang="en-US" dirty="0"/>
              <a:t> minutes per scenario</a:t>
            </a:r>
          </a:p>
          <a:p>
            <a:endParaRPr lang="en-US" dirty="0"/>
          </a:p>
          <a:p>
            <a:r>
              <a:rPr lang="en-US" b="1" dirty="0"/>
              <a:t>Discussion questions:</a:t>
            </a:r>
          </a:p>
          <a:p>
            <a:pPr marL="171450" indent="-171450">
              <a:buFont typeface="Arial" panose="020B0604020202020204" pitchFamily="34" charset="0"/>
              <a:buChar char="•"/>
            </a:pPr>
            <a:r>
              <a:rPr lang="en-US" b="1" dirty="0"/>
              <a:t>What pieces of information might be useful to learn about?</a:t>
            </a:r>
          </a:p>
          <a:p>
            <a:pPr marL="628650" lvl="1" indent="-171450">
              <a:buFont typeface="Arial" panose="020B0604020202020204" pitchFamily="34" charset="0"/>
              <a:buChar char="•"/>
            </a:pPr>
            <a:r>
              <a:rPr lang="en-US" b="0" dirty="0"/>
              <a:t>How re things going with their recovery, how is Kerri feeling?</a:t>
            </a:r>
          </a:p>
          <a:p>
            <a:pPr marL="628650" lvl="1" indent="-171450">
              <a:buFont typeface="Arial" panose="020B0604020202020204" pitchFamily="34" charset="0"/>
              <a:buChar char="•"/>
            </a:pPr>
            <a:r>
              <a:rPr lang="en-US" b="0" dirty="0"/>
              <a:t>How much is she smoking?</a:t>
            </a:r>
          </a:p>
          <a:p>
            <a:pPr marL="628650" lvl="1" indent="-171450">
              <a:buFont typeface="Arial" panose="020B0604020202020204" pitchFamily="34" charset="0"/>
              <a:buChar char="•"/>
            </a:pPr>
            <a:r>
              <a:rPr lang="en-US" b="0" dirty="0"/>
              <a:t>When is she smoking? Is there something that may be acting as a trigger? </a:t>
            </a:r>
          </a:p>
          <a:p>
            <a:pPr marL="628650" lvl="1" indent="-171450">
              <a:buFont typeface="Arial" panose="020B0604020202020204" pitchFamily="34" charset="0"/>
              <a:buChar char="•"/>
            </a:pPr>
            <a:r>
              <a:rPr lang="en-US" b="0" dirty="0"/>
              <a:t>Where is she getting the cigarettes?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How would we respond?</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Spend some time building rapport and finding out what is going on</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Conduct CO Test and use reading to motivate patient to set a goal to reduce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How does she feel about her smoking?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Find out what patient wants to do about their smoking?</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Discuss modifying daily routines to address filling time with smoking,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Discus a plan to reduce or stop completely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990718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b="1" dirty="0">
                <a:effectLst/>
                <a:latin typeface="Arial" panose="020B0604020202020204" pitchFamily="34" charset="0"/>
                <a:ea typeface="Calibri" panose="020F0502020204030204" pitchFamily="34" charset="0"/>
                <a:cs typeface="Arial" panose="020B0604020202020204" pitchFamily="34" charset="0"/>
              </a:rPr>
              <a:t>Admission to an inpatient MH hospital can be challenging with limited options for alternatives.  </a:t>
            </a:r>
          </a:p>
          <a:p>
            <a:endParaRPr lang="en-CA" sz="1200" b="1"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We can develop skills to plan their own time in a meaningful, individual way. These skills will be of use during their admission but also following discharge.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We can assist patients with cultivating a variety of interests and activities. Rather than just staying busy it can be helpful to specifically seek out activities that the individual finds meaningful or rewarding. Ideally this would include spending time with other people who do not smokes and making meaningful connections.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Given that many patients with SMI have limited disposable income, it can be important that when planning activities for addressing boredom or stress that these be low cost. It may not be realistic for example for some patients to sign up for art or yoga lessons or obtain a gym membership to start up a new exercise routine. Having low-cost activities such as a trip to the library, listening to music, completing a puzzle or taking a daily walk can be useful for addressing boredom and can also offer structure for patients.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In your Day 2 handouts you will find the “activity and interest ideas” planning tool. This tool can be used to help discuss with patients activities they may enjoy. Patients can independently review at other activities and check off those that would interest them, or this can be facilitated through a conversation:</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Calibri" panose="020F0502020204030204" pitchFamily="34" charset="0"/>
                <a:cs typeface="Arial" panose="020B0604020202020204" pitchFamily="34" charset="0"/>
              </a:rPr>
              <a:t>“Here is a list of activities that you might find of interest, check those that appeal to you.”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We know that some MH trusts have organised regular walking or exercise groups that provide alternative activities for people with SMI who smoke, and this may be something your trusts wish to consider.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395063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Activity: </a:t>
            </a:r>
            <a:r>
              <a:rPr lang="en-US" dirty="0"/>
              <a:t>Follow-up scenario 3 </a:t>
            </a:r>
          </a:p>
          <a:p>
            <a:r>
              <a:rPr lang="en-US" b="1" dirty="0"/>
              <a:t>Method: </a:t>
            </a:r>
            <a:r>
              <a:rPr lang="en-US" dirty="0"/>
              <a:t>Whole group, using scenarios on slides </a:t>
            </a:r>
          </a:p>
          <a:p>
            <a:r>
              <a:rPr lang="en-US" b="1" dirty="0"/>
              <a:t>Time: </a:t>
            </a:r>
            <a:r>
              <a:rPr lang="en-US" b="0" noProof="0" dirty="0"/>
              <a:t>3-5</a:t>
            </a:r>
            <a:r>
              <a:rPr lang="en-US" dirty="0"/>
              <a:t> minutes per scenario</a:t>
            </a:r>
          </a:p>
          <a:p>
            <a:endParaRPr lang="en-US" dirty="0"/>
          </a:p>
          <a:p>
            <a:r>
              <a:rPr lang="en-US" b="1" dirty="0"/>
              <a:t>Discussion questions:</a:t>
            </a:r>
          </a:p>
          <a:p>
            <a:pPr marL="171450" indent="-171450">
              <a:buFont typeface="Arial" panose="020B0604020202020204" pitchFamily="34" charset="0"/>
              <a:buChar char="•"/>
            </a:pPr>
            <a:r>
              <a:rPr lang="en-US" b="0" dirty="0"/>
              <a:t>What did you think about the interaction?</a:t>
            </a:r>
          </a:p>
          <a:p>
            <a:pPr marL="171450" indent="-171450">
              <a:buFont typeface="Arial" panose="020B0604020202020204" pitchFamily="34" charset="0"/>
              <a:buChar char="•"/>
            </a:pPr>
            <a:r>
              <a:rPr lang="en-US" b="0" dirty="0"/>
              <a:t>Did anything standout</a:t>
            </a:r>
          </a:p>
          <a:p>
            <a:pPr marL="171450" indent="-171450">
              <a:buFont typeface="Wingdings" pitchFamily="2" charset="2"/>
              <a:buChar char="§"/>
            </a:pPr>
            <a:endParaRPr lang="en-US" b="0" dirty="0"/>
          </a:p>
          <a:p>
            <a:pPr marL="0" indent="0">
              <a:buFont typeface="Wingdings" pitchFamily="2" charset="2"/>
              <a:buNone/>
            </a:pPr>
            <a:r>
              <a:rPr lang="en-US" b="1" dirty="0"/>
              <a:t>Trainer debrief:</a:t>
            </a:r>
          </a:p>
          <a:p>
            <a:pPr marL="171450" indent="-171450">
              <a:buFont typeface="Arial" panose="020B0604020202020204" pitchFamily="34" charset="0"/>
              <a:buChar char="•"/>
            </a:pPr>
            <a:r>
              <a:rPr lang="en-US" b="0" dirty="0"/>
              <a:t>Emphasise the importance of positive reinforcement, while getting patient on track</a:t>
            </a:r>
          </a:p>
          <a:p>
            <a:pPr marL="171450" indent="-171450">
              <a:buFont typeface="Arial" panose="020B0604020202020204" pitchFamily="34" charset="0"/>
              <a:buChar char="•"/>
            </a:pPr>
            <a:r>
              <a:rPr lang="en-US" b="0" dirty="0"/>
              <a:t>Acknowledging the stressful period (argument with neighbouring patient)</a:t>
            </a:r>
          </a:p>
          <a:p>
            <a:pPr marL="171450" indent="-171450">
              <a:buFont typeface="Arial" panose="020B0604020202020204" pitchFamily="34" charset="0"/>
              <a:buChar char="•"/>
            </a:pPr>
            <a:r>
              <a:rPr lang="en-US" b="0" dirty="0"/>
              <a:t>Reinforce her progress so far and the achievement </a:t>
            </a:r>
          </a:p>
          <a:p>
            <a:pPr marL="171450" indent="-171450">
              <a:buFont typeface="Arial" panose="020B0604020202020204" pitchFamily="34" charset="0"/>
              <a:buChar char="•"/>
            </a:pPr>
            <a:r>
              <a:rPr lang="en-US" b="0" dirty="0"/>
              <a:t>Communicate your support </a:t>
            </a:r>
          </a:p>
          <a:p>
            <a:pPr marL="171450" indent="-171450">
              <a:buFont typeface="Arial" panose="020B0604020202020204" pitchFamily="34" charset="0"/>
              <a:buChar char="•"/>
            </a:pPr>
            <a:r>
              <a:rPr lang="en-US" b="0" dirty="0"/>
              <a:t>Bring patient back on track, discuss a plan for today’s session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192387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a:t>[Optional] Activity: </a:t>
            </a:r>
            <a:r>
              <a:rPr lang="en-US" dirty="0"/>
              <a:t>Follow-up scenario 4 </a:t>
            </a:r>
          </a:p>
          <a:p>
            <a:r>
              <a:rPr lang="en-US" b="1" dirty="0"/>
              <a:t>Method: </a:t>
            </a:r>
            <a:r>
              <a:rPr lang="en-US" dirty="0"/>
              <a:t>Whole group, using scenarios on slides </a:t>
            </a:r>
          </a:p>
          <a:p>
            <a:r>
              <a:rPr lang="en-US" b="1" dirty="0"/>
              <a:t>Time: </a:t>
            </a:r>
            <a:r>
              <a:rPr lang="en-US" b="0" noProof="0" dirty="0"/>
              <a:t>3-5</a:t>
            </a:r>
            <a:r>
              <a:rPr lang="en-US" dirty="0"/>
              <a:t> minutes per scenario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Discussion questions:</a:t>
            </a:r>
          </a:p>
          <a:p>
            <a:pPr marL="171450"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What pieces of information might be useful to learn about?</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Find out where, when, why (cues and triggers)</a:t>
            </a:r>
            <a:endParaRPr lang="en-US" sz="1200" b="0"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b="0"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How would we respond?</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Use the opportunity to congratulate on achievement, Michael had been smoking about 50 cigarettes per day</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How have things been going otherwise with his recovery and inpatient stay</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Discuss and find out what Michael’s goal is for his smoking</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dirty="0">
                <a:effectLst/>
                <a:latin typeface="Arial" panose="020B0604020202020204" pitchFamily="34" charset="0"/>
                <a:cs typeface="Arial" panose="020B0604020202020204" pitchFamily="34" charset="0"/>
              </a:rPr>
              <a:t>Provide space/time as appropriate, and explore what additional support could be provided</a:t>
            </a:r>
            <a:endParaRPr lang="el-GR" sz="1200" dirty="0">
              <a:effectLst/>
              <a:latin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dirty="0">
                <a:effectLst/>
                <a:latin typeface="Arial" panose="020B0604020202020204" pitchFamily="34" charset="0"/>
                <a:cs typeface="Arial" panose="020B0604020202020204" pitchFamily="34" charset="0"/>
              </a:rPr>
              <a:t>Increase medication as appropriate, </a:t>
            </a:r>
            <a:r>
              <a:rPr lang="en-GB" sz="1200" dirty="0">
                <a:effectLst/>
                <a:latin typeface="Arial" panose="020B0604020202020204" pitchFamily="34" charset="0"/>
                <a:cs typeface="Arial" panose="020B0604020202020204" pitchFamily="34" charset="0"/>
              </a:rPr>
              <a:t>Addition of nicotine containing product (</a:t>
            </a:r>
            <a:r>
              <a:rPr lang="en-CA" sz="1200" dirty="0">
                <a:solidFill>
                  <a:srgbClr val="3F3F3F"/>
                </a:solidFill>
                <a:effectLst/>
                <a:latin typeface="Arial" panose="020B0604020202020204" pitchFamily="34" charset="0"/>
                <a:cs typeface="Arial" panose="020B0604020202020204" pitchFamily="34" charset="0"/>
              </a:rPr>
              <a:t>cytisine or varenicline when its available) would be discussed as an option when the TDA establishes </a:t>
            </a:r>
            <a:endParaRPr lang="el-GR" sz="1200" dirty="0">
              <a:effectLst/>
              <a:latin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For the last 5 cigarettes, we will want to have a plan for each cigarette, perhaps addressing one at a time as a series of goals.</a:t>
            </a:r>
          </a:p>
          <a:p>
            <a:endParaRPr lang="en-GB"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2276990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Breach of policy trainer demonstration </a:t>
            </a:r>
            <a:r>
              <a:rPr lang="en-US" sz="1200" dirty="0"/>
              <a:t>(see Module 19 Trainer’s guide, Appendix 1)</a:t>
            </a:r>
          </a:p>
          <a:p>
            <a:endParaRPr lang="en-US" sz="1200" dirty="0"/>
          </a:p>
          <a:p>
            <a:r>
              <a:rPr lang="en-US" sz="1200" b="1" dirty="0"/>
              <a:t>Method: </a:t>
            </a:r>
            <a:r>
              <a:rPr lang="en-US" sz="1200" dirty="0"/>
              <a:t>Whole group, two trainers demonstrate conversation with Gemma who has brought cigarettes back to ward</a:t>
            </a:r>
          </a:p>
          <a:p>
            <a:r>
              <a:rPr lang="en-US" sz="1200" b="1" dirty="0"/>
              <a:t>Time: </a:t>
            </a:r>
            <a:r>
              <a:rPr lang="en-US" sz="1200" b="0" dirty="0"/>
              <a:t>5</a:t>
            </a:r>
            <a:r>
              <a:rPr lang="en-US" sz="1200" dirty="0"/>
              <a:t> minutes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t>Instructions: </a:t>
            </a:r>
            <a:r>
              <a:rPr lang="en-US" sz="1200" dirty="0"/>
              <a:t>Trainers to role play scenario using scripted scenario in trainer’s guide (Module 19 Trainer’s guide, Appendix 1)</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987295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According to the MHA Code of Practice (2015) detained patients may have leave for specific occasions or for specific or indefinite periods of time. Leave is subject to conditions which the team consider necessary in the interests of patient safety or for the protection of others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We know that when people who smoke are granted leave after a period in a smokefree hospital, this is a high-risk time for relapse back to smoking. It is vital that we strengthen the support at this time, and discuss and agree how to manage this risk with the patient. By getting their full involvement in developing a smoke free leave plan, we can increase the chance of success. Here we look at the stages of developing such a plan. It is sometimes the case that patients need help to think of alternative activities to do instead of smoking, we can say “another patient in a similar situation to do started to use his leave to go to the outdoor gym, or to go to the computer café or to walk in the park, or do some food shopping etc. </a:t>
            </a: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031363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027F3A-BEB6-C840-A85F-41C011236E4B}"/>
              </a:ext>
            </a:extLst>
          </p:cNvPr>
          <p:cNvSpPr/>
          <p:nvPr userDrawn="1"/>
        </p:nvSpPr>
        <p:spPr>
          <a:xfrm>
            <a:off x="0" y="0"/>
            <a:ext cx="9144000" cy="6858000"/>
          </a:xfrm>
          <a:prstGeom prst="rect">
            <a:avLst/>
          </a:prstGeom>
          <a:gradFill flip="none" rotWithShape="1">
            <a:gsLst>
              <a:gs pos="0">
                <a:schemeClr val="accent3"/>
              </a:gs>
              <a:gs pos="70000">
                <a:schemeClr val="accent2"/>
              </a:gs>
            </a:gsLst>
            <a:lin ang="178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ctrTitle"/>
          </p:nvPr>
        </p:nvSpPr>
        <p:spPr>
          <a:xfrm>
            <a:off x="952500" y="956961"/>
            <a:ext cx="7200900" cy="502567"/>
          </a:xfrm>
        </p:spPr>
        <p:txBody>
          <a:bodyPr>
            <a:normAutofit/>
          </a:bodyPr>
          <a:lstStyle>
            <a:lvl1pPr>
              <a:defRPr sz="2400" b="0">
                <a:solidFill>
                  <a:srgbClr val="04B6EC"/>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501406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5370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804938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9546538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73704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88" r:id="rId13"/>
    <p:sldLayoutId id="2147483689" r:id="rId14"/>
    <p:sldLayoutId id="2147483692" r:id="rId15"/>
    <p:sldLayoutId id="2147483693" r:id="rId16"/>
    <p:sldLayoutId id="2147483694" r:id="rId17"/>
    <p:sldLayoutId id="2147483695" r:id="rId18"/>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05AB01A-82CE-C807-E396-0C8419F8BB43}"/>
              </a:ext>
            </a:extLst>
          </p:cNvPr>
          <p:cNvSpPr>
            <a:spLocks noGrp="1"/>
          </p:cNvSpPr>
          <p:nvPr>
            <p:ph type="body" sz="quarter" idx="10"/>
          </p:nvPr>
        </p:nvSpPr>
        <p:spPr/>
        <p:txBody>
          <a:bodyPr/>
          <a:lstStyle/>
          <a:p>
            <a:pPr algn="ctr"/>
            <a:r>
              <a:rPr lang="en-GB" dirty="0"/>
              <a:t>Follow-up scenarios</a:t>
            </a:r>
          </a:p>
          <a:p>
            <a:endParaRPr lang="en-GB" dirty="0"/>
          </a:p>
        </p:txBody>
      </p:sp>
    </p:spTree>
    <p:extLst>
      <p:ext uri="{BB962C8B-B14F-4D97-AF65-F5344CB8AC3E}">
        <p14:creationId xmlns:p14="http://schemas.microsoft.com/office/powerpoint/2010/main" val="85552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5720F-9256-BE45-B68F-F75C95E7A3C1}"/>
              </a:ext>
            </a:extLst>
          </p:cNvPr>
          <p:cNvPicPr>
            <a:picLocks noChangeAspect="1"/>
          </p:cNvPicPr>
          <p:nvPr/>
        </p:nvPicPr>
        <p:blipFill>
          <a:blip r:embed="rId3"/>
          <a:srcRect/>
          <a:stretch/>
        </p:blipFill>
        <p:spPr>
          <a:xfrm>
            <a:off x="0" y="0"/>
            <a:ext cx="9144000" cy="6858000"/>
          </a:xfrm>
          <a:prstGeom prst="rect">
            <a:avLst/>
          </a:prstGeom>
        </p:spPr>
      </p:pic>
      <p:sp>
        <p:nvSpPr>
          <p:cNvPr id="5" name="Title 1">
            <a:extLst>
              <a:ext uri="{FF2B5EF4-FFF2-40B4-BE49-F238E27FC236}">
                <a16:creationId xmlns:a16="http://schemas.microsoft.com/office/drawing/2014/main" id="{09A17DC5-DC8E-F2C8-DCCF-296A5A424D8C}"/>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3672310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36462-46E1-91D4-04C1-6FEDC09F5700}"/>
              </a:ext>
            </a:extLst>
          </p:cNvPr>
          <p:cNvSpPr>
            <a:spLocks noGrp="1"/>
          </p:cNvSpPr>
          <p:nvPr>
            <p:ph type="title"/>
          </p:nvPr>
        </p:nvSpPr>
        <p:spPr/>
        <p:txBody>
          <a:bodyPr/>
          <a:lstStyle/>
          <a:p>
            <a:r>
              <a:rPr lang="en-US" dirty="0"/>
              <a:t>Skills practice: </a:t>
            </a:r>
            <a:r>
              <a:rPr lang="en-US" b="0" dirty="0"/>
              <a:t>Follow-up contact </a:t>
            </a:r>
            <a:endParaRPr lang="en-US" dirty="0"/>
          </a:p>
        </p:txBody>
      </p:sp>
      <p:graphicFrame>
        <p:nvGraphicFramePr>
          <p:cNvPr id="5" name="Table 4">
            <a:extLst>
              <a:ext uri="{FF2B5EF4-FFF2-40B4-BE49-F238E27FC236}">
                <a16:creationId xmlns:a16="http://schemas.microsoft.com/office/drawing/2014/main" id="{91AAED71-E544-1B52-FE1F-5588BFD3A41D}"/>
              </a:ext>
            </a:extLst>
          </p:cNvPr>
          <p:cNvGraphicFramePr>
            <a:graphicFrameLocks noGrp="1"/>
          </p:cNvGraphicFramePr>
          <p:nvPr>
            <p:extLst>
              <p:ext uri="{D42A27DB-BD31-4B8C-83A1-F6EECF244321}">
                <p14:modId xmlns:p14="http://schemas.microsoft.com/office/powerpoint/2010/main" val="1445205575"/>
              </p:ext>
            </p:extLst>
          </p:nvPr>
        </p:nvGraphicFramePr>
        <p:xfrm>
          <a:off x="593184" y="1457331"/>
          <a:ext cx="6402898" cy="4679587"/>
        </p:xfrm>
        <a:graphic>
          <a:graphicData uri="http://schemas.openxmlformats.org/drawingml/2006/table">
            <a:tbl>
              <a:tblPr firstRow="1" bandRow="1">
                <a:tableStyleId>{5C22544A-7EE6-4342-B048-85BDC9FD1C3A}</a:tableStyleId>
              </a:tblPr>
              <a:tblGrid>
                <a:gridCol w="1707104">
                  <a:extLst>
                    <a:ext uri="{9D8B030D-6E8A-4147-A177-3AD203B41FA5}">
                      <a16:colId xmlns:a16="http://schemas.microsoft.com/office/drawing/2014/main" val="3889081879"/>
                    </a:ext>
                  </a:extLst>
                </a:gridCol>
                <a:gridCol w="4695794">
                  <a:extLst>
                    <a:ext uri="{9D8B030D-6E8A-4147-A177-3AD203B41FA5}">
                      <a16:colId xmlns:a16="http://schemas.microsoft.com/office/drawing/2014/main" val="600406677"/>
                    </a:ext>
                  </a:extLst>
                </a:gridCol>
              </a:tblGrid>
              <a:tr h="469767">
                <a:tc>
                  <a:txBody>
                    <a:bodyPr/>
                    <a:lstStyle/>
                    <a:p>
                      <a:pPr algn="l">
                        <a:lnSpc>
                          <a:spcPts val="1800"/>
                        </a:lnSpc>
                        <a:spcBef>
                          <a:spcPts val="400"/>
                        </a:spcBef>
                        <a:spcAft>
                          <a:spcPts val="400"/>
                        </a:spcAft>
                      </a:pPr>
                      <a:r>
                        <a:rPr lang="en-US" sz="130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55-year-old mother. Daughter Jane (30) is pregnant. Has bi-polar disorder. Started smoking at age 16.</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2430505993"/>
                  </a:ext>
                </a:extLst>
              </a:tr>
              <a:tr h="1070207">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endParaRPr lang="en-US" sz="1300" b="1" i="0" dirty="0">
                        <a:solidFill>
                          <a:schemeClr val="bg1"/>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dirty="0">
                          <a:solidFill>
                            <a:schemeClr val="bg1"/>
                          </a:solidFill>
                          <a:latin typeface="Arial" panose="020B0604020202020204" pitchFamily="34" charset="0"/>
                          <a:cs typeface="Arial" panose="020B0604020202020204" pitchFamily="34" charset="0"/>
                        </a:rPr>
                        <a:t>Current situation </a:t>
                      </a:r>
                    </a:p>
                    <a:p>
                      <a:pPr marL="0" marR="0" lvl="0" indent="0" algn="l" defTabSz="457200" rtl="0" eaLnBrk="1" fontAlgn="auto" latinLnBrk="0" hangingPunct="1">
                        <a:lnSpc>
                          <a:spcPts val="1800"/>
                        </a:lnSpc>
                        <a:spcBef>
                          <a:spcPts val="400"/>
                        </a:spcBef>
                        <a:spcAft>
                          <a:spcPts val="400"/>
                        </a:spcAft>
                        <a:buClrTx/>
                        <a:buSzTx/>
                        <a:buFontTx/>
                        <a:buNone/>
                        <a:tabLst/>
                        <a:defRPr/>
                      </a:pPr>
                      <a:endParaRPr lang="en-US" sz="1300" b="1" i="0" dirty="0">
                        <a:solidFill>
                          <a:schemeClr val="bg1"/>
                        </a:solidFill>
                        <a:latin typeface="Arial" panose="020B060402020202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Admitted to the PICU on S136, after she had been found partially clothed, vulnerable, had given large sums of money to strangers </a:t>
                      </a:r>
                      <a:endPar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150809623"/>
                  </a:ext>
                </a:extLst>
              </a:tr>
              <a:tr h="406783">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300" b="0" i="0" dirty="0">
                          <a:solidFill>
                            <a:schemeClr val="tx1"/>
                          </a:solidFill>
                          <a:effectLst/>
                          <a:latin typeface="Arial" panose="020B0604020202020204" pitchFamily="34" charset="0"/>
                          <a:cs typeface="Arial" panose="020B0604020202020204" pitchFamily="34" charset="0"/>
                        </a:rPr>
                        <a:t>Smokes around 15 a day, more when socialising.</a:t>
                      </a:r>
                      <a:endPar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076630346"/>
                  </a:ext>
                </a:extLst>
              </a:tr>
              <a:tr h="610898">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Readiness 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dirty="0">
                          <a:solidFill>
                            <a:schemeClr val="tx1"/>
                          </a:solidFill>
                          <a:latin typeface="Arial" panose="020B0604020202020204" pitchFamily="34" charset="0"/>
                          <a:cs typeface="Arial" panose="020B0604020202020204" pitchFamily="34" charset="0"/>
                        </a:rPr>
                        <a:t>Several quit attempts, relapses when mental state deteriorates and in the past smoking increased when admitted to hospital.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107125779"/>
                  </a:ext>
                </a:extLst>
              </a:tr>
              <a:tr h="656117">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Really wants to quit – feels guilty about the impact of her smoking on her daughter and does not want to repeat the same mistakes for grand-child.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476263633"/>
                  </a:ext>
                </a:extLst>
              </a:tr>
              <a:tr h="457686">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Established daily routines will need to change. Fluctuating mood affects resolve and behaviour.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206747704"/>
                  </a:ext>
                </a:extLst>
              </a:tr>
              <a:tr h="436893">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Treatment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NRT patch and inhalator</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88929341"/>
                  </a:ext>
                </a:extLst>
              </a:tr>
              <a:tr h="469767">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a few times but relapsed when admitted to hospital.</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119161721"/>
                  </a:ext>
                </a:extLst>
              </a:tr>
            </a:tbl>
          </a:graphicData>
        </a:graphic>
      </p:graphicFrame>
      <p:pic>
        <p:nvPicPr>
          <p:cNvPr id="6" name="Picture 5">
            <a:extLst>
              <a:ext uri="{FF2B5EF4-FFF2-40B4-BE49-F238E27FC236}">
                <a16:creationId xmlns:a16="http://schemas.microsoft.com/office/drawing/2014/main" id="{0B2AA3C3-26F3-B171-F3CC-F9C96DC00103}"/>
              </a:ext>
            </a:extLst>
          </p:cNvPr>
          <p:cNvPicPr>
            <a:picLocks noChangeAspect="1"/>
          </p:cNvPicPr>
          <p:nvPr/>
        </p:nvPicPr>
        <p:blipFill rotWithShape="1">
          <a:blip r:embed="rId3"/>
          <a:srcRect l="7198"/>
          <a:stretch/>
        </p:blipFill>
        <p:spPr>
          <a:xfrm>
            <a:off x="7140271" y="1907594"/>
            <a:ext cx="1781670" cy="2026122"/>
          </a:xfrm>
          <a:prstGeom prst="rect">
            <a:avLst/>
          </a:prstGeom>
        </p:spPr>
      </p:pic>
      <p:sp>
        <p:nvSpPr>
          <p:cNvPr id="8" name="TextBox 7">
            <a:extLst>
              <a:ext uri="{FF2B5EF4-FFF2-40B4-BE49-F238E27FC236}">
                <a16:creationId xmlns:a16="http://schemas.microsoft.com/office/drawing/2014/main" id="{B61140EE-0D41-0B7A-B397-C1AB31605B0F}"/>
              </a:ext>
            </a:extLst>
          </p:cNvPr>
          <p:cNvSpPr txBox="1"/>
          <p:nvPr/>
        </p:nvSpPr>
        <p:spPr>
          <a:xfrm>
            <a:off x="7464507" y="4263073"/>
            <a:ext cx="995007" cy="369332"/>
          </a:xfrm>
          <a:prstGeom prst="rect">
            <a:avLst/>
          </a:prstGeom>
          <a:noFill/>
        </p:spPr>
        <p:txBody>
          <a:bodyPr wrap="square" rtlCol="0">
            <a:spAutoFit/>
          </a:bodyPr>
          <a:lstStyle/>
          <a:p>
            <a:r>
              <a:rPr lang="en-GB" dirty="0"/>
              <a:t>Kerri 55</a:t>
            </a:r>
          </a:p>
        </p:txBody>
      </p:sp>
      <p:cxnSp>
        <p:nvCxnSpPr>
          <p:cNvPr id="9" name="Straight Connector 8">
            <a:extLst>
              <a:ext uri="{FF2B5EF4-FFF2-40B4-BE49-F238E27FC236}">
                <a16:creationId xmlns:a16="http://schemas.microsoft.com/office/drawing/2014/main" id="{A5FAF943-6EA3-49A0-3EBD-AF3607CB68DD}"/>
              </a:ext>
            </a:extLst>
          </p:cNvPr>
          <p:cNvCxnSpPr>
            <a:cxnSpLocks/>
          </p:cNvCxnSpPr>
          <p:nvPr/>
        </p:nvCxnSpPr>
        <p:spPr>
          <a:xfrm>
            <a:off x="7140271" y="412838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8A0654C-C180-E31E-546C-3767A3CE6290}"/>
              </a:ext>
            </a:extLst>
          </p:cNvPr>
          <p:cNvCxnSpPr>
            <a:cxnSpLocks/>
          </p:cNvCxnSpPr>
          <p:nvPr/>
        </p:nvCxnSpPr>
        <p:spPr>
          <a:xfrm>
            <a:off x="7140271" y="4964694"/>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Footer Placeholder 3">
            <a:extLst>
              <a:ext uri="{FF2B5EF4-FFF2-40B4-BE49-F238E27FC236}">
                <a16:creationId xmlns:a16="http://schemas.microsoft.com/office/drawing/2014/main" id="{2F358B16-4072-B1B7-FA49-57A98B4999F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116136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AD443-15E6-F065-A14C-F7306BF02A80}"/>
              </a:ext>
            </a:extLst>
          </p:cNvPr>
          <p:cNvSpPr>
            <a:spLocks noGrp="1"/>
          </p:cNvSpPr>
          <p:nvPr>
            <p:ph type="title"/>
          </p:nvPr>
        </p:nvSpPr>
        <p:spPr>
          <a:xfrm>
            <a:off x="571500" y="399490"/>
            <a:ext cx="7962900" cy="1066800"/>
          </a:xfrm>
        </p:spPr>
        <p:txBody>
          <a:bodyPr/>
          <a:lstStyle/>
          <a:p>
            <a:r>
              <a:rPr lang="en-US" dirty="0"/>
              <a:t>Follow-up scenario</a:t>
            </a:r>
            <a:br>
              <a:rPr lang="en-US" dirty="0"/>
            </a:br>
            <a:endParaRPr lang="en-US" b="0" dirty="0"/>
          </a:p>
        </p:txBody>
      </p:sp>
      <p:sp>
        <p:nvSpPr>
          <p:cNvPr id="3" name="Text Placeholder 2">
            <a:extLst>
              <a:ext uri="{FF2B5EF4-FFF2-40B4-BE49-F238E27FC236}">
                <a16:creationId xmlns:a16="http://schemas.microsoft.com/office/drawing/2014/main" id="{BE9F06FA-8870-D149-DB9A-BA8AEFBE3197}"/>
              </a:ext>
            </a:extLst>
          </p:cNvPr>
          <p:cNvSpPr>
            <a:spLocks noGrp="1"/>
          </p:cNvSpPr>
          <p:nvPr>
            <p:ph type="body" idx="12"/>
          </p:nvPr>
        </p:nvSpPr>
        <p:spPr>
          <a:xfrm>
            <a:off x="588698" y="1712925"/>
            <a:ext cx="7966604" cy="4191000"/>
          </a:xfrm>
        </p:spPr>
        <p:txBody>
          <a:bodyPr/>
          <a:lstStyle/>
          <a:p>
            <a:pPr marL="287655" indent="-288290">
              <a:lnSpc>
                <a:spcPct val="90000"/>
              </a:lnSpc>
              <a:buNone/>
            </a:pPr>
            <a:r>
              <a:rPr lang="en-US" altLang="en-US" sz="2000" b="1" dirty="0">
                <a:solidFill>
                  <a:schemeClr val="accent1"/>
                </a:solidFill>
                <a:latin typeface="Arial"/>
                <a:cs typeface="Arial"/>
              </a:rPr>
              <a:t>Scenario:</a:t>
            </a:r>
            <a:r>
              <a:rPr lang="en-US" altLang="en-US" sz="2000" b="1" i="1" dirty="0">
                <a:solidFill>
                  <a:schemeClr val="accent1"/>
                </a:solidFill>
                <a:latin typeface="Arial"/>
                <a:cs typeface="Arial"/>
              </a:rPr>
              <a:t>  </a:t>
            </a:r>
            <a:r>
              <a:rPr lang="en-US" sz="2000" b="1" dirty="0">
                <a:solidFill>
                  <a:schemeClr val="accent1"/>
                </a:solidFill>
                <a:latin typeface="Arial"/>
                <a:cs typeface="Arial"/>
              </a:rPr>
              <a:t>Preparing for leave from facility</a:t>
            </a:r>
            <a:endParaRPr lang="en-US" altLang="en-US" sz="2000" b="1" i="1" dirty="0">
              <a:solidFill>
                <a:schemeClr val="accent1"/>
              </a:solidFill>
              <a:latin typeface="Arial"/>
              <a:cs typeface="Arial"/>
            </a:endParaRPr>
          </a:p>
          <a:p>
            <a:pPr marL="287655" indent="-288290">
              <a:lnSpc>
                <a:spcPct val="90000"/>
              </a:lnSpc>
              <a:buFontTx/>
              <a:buNone/>
            </a:pPr>
            <a:endParaRPr lang="en-US" altLang="en-US" b="1" i="1" dirty="0">
              <a:solidFill>
                <a:schemeClr val="accent4">
                  <a:lumMod val="60000"/>
                  <a:lumOff val="40000"/>
                </a:schemeClr>
              </a:solidFill>
            </a:endParaRPr>
          </a:p>
          <a:p>
            <a:pPr marL="287655" indent="-288290">
              <a:lnSpc>
                <a:spcPct val="90000"/>
              </a:lnSpc>
            </a:pPr>
            <a:r>
              <a:rPr lang="en-US" altLang="en-US" sz="1600" b="1" i="1" dirty="0">
                <a:solidFill>
                  <a:srgbClr val="005EB8"/>
                </a:solidFill>
                <a:latin typeface="Arial"/>
                <a:cs typeface="Arial"/>
              </a:rPr>
              <a:t>What will you want to learn about? </a:t>
            </a:r>
            <a:endParaRPr lang="en-US" altLang="en-US" sz="1600" b="1" i="1" dirty="0">
              <a:solidFill>
                <a:srgbClr val="005EB8"/>
              </a:solidFill>
            </a:endParaRPr>
          </a:p>
          <a:p>
            <a:pPr marL="287655" indent="-288290">
              <a:lnSpc>
                <a:spcPct val="90000"/>
              </a:lnSpc>
            </a:pPr>
            <a:r>
              <a:rPr lang="en-US" altLang="en-US" sz="1600" b="1" i="1" dirty="0">
                <a:solidFill>
                  <a:srgbClr val="005EB8"/>
                </a:solidFill>
                <a:latin typeface="Arial"/>
                <a:cs typeface="Arial"/>
              </a:rPr>
              <a:t>What advice and planning will you provide in preparation for leave?</a:t>
            </a:r>
          </a:p>
          <a:p>
            <a:pPr marL="287655" indent="-288290">
              <a:lnSpc>
                <a:spcPct val="90000"/>
              </a:lnSpc>
            </a:pPr>
            <a:r>
              <a:rPr lang="en-US" altLang="en-US" sz="1600" b="1" i="1" dirty="0">
                <a:solidFill>
                  <a:srgbClr val="005EB8"/>
                </a:solidFill>
                <a:latin typeface="Arial"/>
                <a:cs typeface="Arial"/>
              </a:rPr>
              <a:t>What advice about use of aids will you provide?</a:t>
            </a:r>
          </a:p>
          <a:p>
            <a:pPr marL="287655" indent="-288290">
              <a:lnSpc>
                <a:spcPct val="90000"/>
              </a:lnSpc>
            </a:pPr>
            <a:r>
              <a:rPr lang="en-US" altLang="en-US" sz="1600" b="1" i="1" dirty="0">
                <a:solidFill>
                  <a:srgbClr val="005EB8"/>
                </a:solidFill>
              </a:rPr>
              <a:t>What are their high-risk situations for smoking?</a:t>
            </a:r>
          </a:p>
          <a:p>
            <a:pPr marL="271145" indent="0">
              <a:lnSpc>
                <a:spcPct val="90000"/>
              </a:lnSpc>
              <a:buNone/>
            </a:pPr>
            <a:r>
              <a:rPr lang="en-US" altLang="en-US" sz="1600" dirty="0">
                <a:latin typeface="Arial"/>
                <a:cs typeface="Arial"/>
              </a:rPr>
              <a:t>Have the patient identify 1‒3 potentially high-risk situations and develop plans to deal with them</a:t>
            </a:r>
          </a:p>
        </p:txBody>
      </p:sp>
      <p:sp>
        <p:nvSpPr>
          <p:cNvPr id="5" name="Footer Placeholder 3">
            <a:extLst>
              <a:ext uri="{FF2B5EF4-FFF2-40B4-BE49-F238E27FC236}">
                <a16:creationId xmlns:a16="http://schemas.microsoft.com/office/drawing/2014/main" id="{4EC68CF0-69EE-D0AD-B922-CFB67508E99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825296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414DF6F5-6F51-DC44-BB26-6B5D013DAC27}"/>
              </a:ext>
            </a:extLst>
          </p:cNvPr>
          <p:cNvSpPr>
            <a:spLocks noGrp="1"/>
          </p:cNvSpPr>
          <p:nvPr>
            <p:ph type="subTitle" idx="1"/>
          </p:nvPr>
        </p:nvSpPr>
        <p:spPr>
          <a:xfrm>
            <a:off x="0" y="2410276"/>
            <a:ext cx="9144000" cy="1680499"/>
          </a:xfrm>
        </p:spPr>
        <p:txBody>
          <a:bodyPr anchor="t"/>
          <a:lstStyle/>
          <a:p>
            <a:pPr algn="ctr">
              <a:spcBef>
                <a:spcPts val="0"/>
              </a:spcBef>
              <a:spcAft>
                <a:spcPts val="0"/>
              </a:spcAft>
            </a:pPr>
            <a:r>
              <a:rPr lang="en-US" sz="2200" b="0" dirty="0">
                <a:effectLst>
                  <a:outerShdw blurRad="254000" dist="76200" dir="5400000" algn="ctr" rotWithShape="0">
                    <a:srgbClr val="000000">
                      <a:alpha val="0"/>
                    </a:srgbClr>
                  </a:outerShdw>
                </a:effectLst>
              </a:rPr>
              <a:t>Skills practice </a:t>
            </a: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83498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1. </a:t>
            </a:r>
            <a:r>
              <a:rPr lang="en-US" sz="1600" b="1" dirty="0">
                <a:latin typeface="Arial" panose="020B0604020202020204" pitchFamily="34" charset="0"/>
                <a:cs typeface="Arial" panose="020B0604020202020204" pitchFamily="34" charset="0"/>
              </a:rPr>
              <a:t>Check progress</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dirty="0">
                <a:solidFill>
                  <a:srgbClr val="005EB8"/>
                </a:solidFill>
              </a:rPr>
              <a:t>Follow-up checklist</a:t>
            </a:r>
            <a:endParaRPr lang="en-US" sz="2100" dirty="0">
              <a:solidFill>
                <a:srgbClr val="005EB8"/>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2. </a:t>
            </a:r>
            <a:r>
              <a:rPr lang="en-US" sz="1600" b="1" dirty="0">
                <a:latin typeface="Arial" panose="020B0604020202020204" pitchFamily="34" charset="0"/>
                <a:cs typeface="Arial" panose="020B0604020202020204" pitchFamily="34" charset="0"/>
              </a:rPr>
              <a:t>CO testing</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3507903"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3. </a:t>
            </a:r>
            <a:r>
              <a:rPr lang="en-US" sz="1600" b="1" dirty="0">
                <a:latin typeface="Arial" panose="020B0604020202020204" pitchFamily="34" charset="0"/>
                <a:cs typeface="Arial" panose="020B0604020202020204" pitchFamily="34" charset="0"/>
              </a:rPr>
              <a:t>Assess treatment response</a:t>
            </a:r>
            <a:endParaRPr lang="en-US" sz="1600" dirty="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364236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4. </a:t>
            </a:r>
            <a:r>
              <a:rPr lang="en-US" sz="1600" b="1" dirty="0">
                <a:latin typeface="Arial" panose="020B0604020202020204" pitchFamily="34" charset="0"/>
                <a:cs typeface="Arial" panose="020B0604020202020204" pitchFamily="34" charset="0"/>
              </a:rPr>
              <a:t>Review and revise treatment plan</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4880965"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5. </a:t>
            </a:r>
            <a:r>
              <a:rPr lang="en-US" sz="1600" b="1" dirty="0">
                <a:latin typeface="Arial" panose="020B0604020202020204" pitchFamily="34" charset="0"/>
                <a:cs typeface="Arial" panose="020B0604020202020204" pitchFamily="34" charset="0"/>
              </a:rPr>
              <a:t>Provide summary and prompt commitment</a:t>
            </a:r>
          </a:p>
        </p:txBody>
      </p:sp>
      <p:sp>
        <p:nvSpPr>
          <p:cNvPr id="6" name="TextBox 5">
            <a:extLst>
              <a:ext uri="{FF2B5EF4-FFF2-40B4-BE49-F238E27FC236}">
                <a16:creationId xmlns:a16="http://schemas.microsoft.com/office/drawing/2014/main" id="{C2F21323-5C5F-7FC5-E4CC-00CBF9C80780}"/>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19</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Tree>
    <p:extLst>
      <p:ext uri="{BB962C8B-B14F-4D97-AF65-F5344CB8AC3E}">
        <p14:creationId xmlns:p14="http://schemas.microsoft.com/office/powerpoint/2010/main" val="283080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Follow-up scenario 1</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571500" y="866137"/>
            <a:ext cx="8215421" cy="419100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buNone/>
            </a:pPr>
            <a:endParaRPr lang="en-GB" sz="2400" b="1" dirty="0">
              <a:latin typeface="Calibri" panose="020F0502020204030204" pitchFamily="34" charset="0"/>
              <a:ea typeface="Calibri" panose="020F0502020204030204" pitchFamily="34" charset="0"/>
            </a:endParaRPr>
          </a:p>
          <a:p>
            <a:pPr marL="0" indent="0">
              <a:buNone/>
            </a:pPr>
            <a:r>
              <a:rPr lang="en-CA" sz="2000" b="1" i="1" dirty="0">
                <a:solidFill>
                  <a:srgbClr val="005EB8"/>
                </a:solidFill>
                <a:effectLst/>
                <a:ea typeface="Calibri" panose="020F0502020204030204" pitchFamily="34" charset="0"/>
              </a:rPr>
              <a:t>“I’m </a:t>
            </a:r>
            <a:r>
              <a:rPr lang="en-CA" sz="2000" b="1" i="1" dirty="0">
                <a:solidFill>
                  <a:srgbClr val="005EB8"/>
                </a:solidFill>
                <a:ea typeface="Calibri" panose="020F0502020204030204" pitchFamily="34" charset="0"/>
              </a:rPr>
              <a:t>having a really difficult time dealing with these </a:t>
            </a:r>
            <a:r>
              <a:rPr lang="en-CA" sz="2000" b="1" i="1" dirty="0">
                <a:solidFill>
                  <a:srgbClr val="005EB8"/>
                </a:solidFill>
                <a:effectLst/>
                <a:ea typeface="Calibri" panose="020F0502020204030204" pitchFamily="34" charset="0"/>
              </a:rPr>
              <a:t>strong urges to smoke”</a:t>
            </a:r>
          </a:p>
          <a:p>
            <a:endParaRPr lang="en-US" dirty="0"/>
          </a:p>
        </p:txBody>
      </p:sp>
      <p:pic>
        <p:nvPicPr>
          <p:cNvPr id="7" name="Picture 6" descr="A person in a grey sweatshirt&#10;&#10;Description automatically generated with low confidence">
            <a:extLst>
              <a:ext uri="{FF2B5EF4-FFF2-40B4-BE49-F238E27FC236}">
                <a16:creationId xmlns:a16="http://schemas.microsoft.com/office/drawing/2014/main" id="{A5D1AE34-552A-630B-71FF-64E19D618F8F}"/>
              </a:ext>
            </a:extLst>
          </p:cNvPr>
          <p:cNvPicPr>
            <a:picLocks noChangeAspect="1"/>
          </p:cNvPicPr>
          <p:nvPr/>
        </p:nvPicPr>
        <p:blipFill rotWithShape="1">
          <a:blip r:embed="rId3"/>
          <a:srcRect l="5662" t="2156" r="32048" b="5290"/>
          <a:stretch/>
        </p:blipFill>
        <p:spPr>
          <a:xfrm>
            <a:off x="764478" y="2940657"/>
            <a:ext cx="1711120" cy="1711120"/>
          </a:xfrm>
          <a:prstGeom prst="rect">
            <a:avLst/>
          </a:prstGeom>
        </p:spPr>
      </p:pic>
      <p:grpSp>
        <p:nvGrpSpPr>
          <p:cNvPr id="8" name="Group 7">
            <a:extLst>
              <a:ext uri="{FF2B5EF4-FFF2-40B4-BE49-F238E27FC236}">
                <a16:creationId xmlns:a16="http://schemas.microsoft.com/office/drawing/2014/main" id="{0DCA1684-78F0-542D-F43F-C31D917126F1}"/>
              </a:ext>
            </a:extLst>
          </p:cNvPr>
          <p:cNvGrpSpPr/>
          <p:nvPr/>
        </p:nvGrpSpPr>
        <p:grpSpPr>
          <a:xfrm>
            <a:off x="649488" y="4792482"/>
            <a:ext cx="1826110" cy="736916"/>
            <a:chOff x="6563267" y="4482929"/>
            <a:chExt cx="2335696" cy="836307"/>
          </a:xfrm>
        </p:grpSpPr>
        <p:sp>
          <p:nvSpPr>
            <p:cNvPr id="9" name="TextBox 8">
              <a:extLst>
                <a:ext uri="{FF2B5EF4-FFF2-40B4-BE49-F238E27FC236}">
                  <a16:creationId xmlns:a16="http://schemas.microsoft.com/office/drawing/2014/main" id="{A622A700-B4C8-1276-5D81-7C9093C0499D}"/>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5" name="Straight Connector 14">
              <a:extLst>
                <a:ext uri="{FF2B5EF4-FFF2-40B4-BE49-F238E27FC236}">
                  <a16:creationId xmlns:a16="http://schemas.microsoft.com/office/drawing/2014/main" id="{4FD8C7EF-40F1-0334-7150-255AF3F0F3AC}"/>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DE49F63B-183F-5CA0-8143-59318FE614D4}"/>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aphicFrame>
        <p:nvGraphicFramePr>
          <p:cNvPr id="17" name="Table 16">
            <a:extLst>
              <a:ext uri="{FF2B5EF4-FFF2-40B4-BE49-F238E27FC236}">
                <a16:creationId xmlns:a16="http://schemas.microsoft.com/office/drawing/2014/main" id="{5628878E-AC0B-1184-E205-4C49091F7A6F}"/>
              </a:ext>
            </a:extLst>
          </p:cNvPr>
          <p:cNvGraphicFramePr>
            <a:graphicFrameLocks noGrp="1"/>
          </p:cNvGraphicFramePr>
          <p:nvPr>
            <p:extLst>
              <p:ext uri="{D42A27DB-BD31-4B8C-83A1-F6EECF244321}">
                <p14:modId xmlns:p14="http://schemas.microsoft.com/office/powerpoint/2010/main" val="288675365"/>
              </p:ext>
            </p:extLst>
          </p:nvPr>
        </p:nvGraphicFramePr>
        <p:xfrm>
          <a:off x="2855226" y="3176787"/>
          <a:ext cx="5679174" cy="2015861"/>
        </p:xfrm>
        <a:graphic>
          <a:graphicData uri="http://schemas.openxmlformats.org/drawingml/2006/table">
            <a:tbl>
              <a:tblPr firstRow="1" bandRow="1">
                <a:tableStyleId>{5C22544A-7EE6-4342-B048-85BDC9FD1C3A}</a:tableStyleId>
              </a:tblPr>
              <a:tblGrid>
                <a:gridCol w="2045500">
                  <a:extLst>
                    <a:ext uri="{9D8B030D-6E8A-4147-A177-3AD203B41FA5}">
                      <a16:colId xmlns:a16="http://schemas.microsoft.com/office/drawing/2014/main" val="3889081879"/>
                    </a:ext>
                  </a:extLst>
                </a:gridCol>
                <a:gridCol w="3633674">
                  <a:extLst>
                    <a:ext uri="{9D8B030D-6E8A-4147-A177-3AD203B41FA5}">
                      <a16:colId xmlns:a16="http://schemas.microsoft.com/office/drawing/2014/main" val="600406677"/>
                    </a:ext>
                  </a:extLst>
                </a:gridCol>
              </a:tblGrid>
              <a:tr h="1005961">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Past smoking</a:t>
                      </a: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a:lnSpc>
                          <a:spcPts val="1800"/>
                        </a:lnSpc>
                        <a:spcBef>
                          <a:spcPts val="400"/>
                        </a:spcBef>
                        <a:spcAft>
                          <a:spcPts val="400"/>
                        </a:spcAft>
                      </a:pPr>
                      <a:r>
                        <a:rPr lang="en-US" sz="1400" b="0" i="0" baseline="0" dirty="0">
                          <a:solidFill>
                            <a:schemeClr val="tx1"/>
                          </a:solidFill>
                          <a:latin typeface="Arial"/>
                          <a:cs typeface="Arial"/>
                        </a:rPr>
                        <a:t>Prior to admission was smoking 20-30 cigarettes/day. Smoked since 11 years old. Smoked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3476263633"/>
                  </a:ext>
                </a:extLst>
              </a:tr>
              <a:tr h="448735">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endParaRPr lang="en-GB" sz="1400" b="1" i="0" kern="1200" baseline="0" dirty="0">
                        <a:solidFill>
                          <a:schemeClr val="bg2"/>
                        </a:solidFill>
                        <a:effectLst/>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kern="1200" baseline="0" dirty="0">
                          <a:solidFill>
                            <a:schemeClr val="bg2"/>
                          </a:solidFill>
                          <a:effectLst/>
                          <a:latin typeface="Arial" panose="020B0604020202020204" pitchFamily="34" charset="0"/>
                          <a:ea typeface="+mn-ea"/>
                          <a:cs typeface="Arial" panose="020B0604020202020204" pitchFamily="34" charset="0"/>
                        </a:rPr>
                        <a:t>Treatment choice</a:t>
                      </a:r>
                      <a:r>
                        <a:rPr lang="en-CA" sz="1400" b="1" i="0" baseline="0" dirty="0">
                          <a:solidFill>
                            <a:schemeClr val="bg2"/>
                          </a:solidFill>
                          <a:effectLst/>
                          <a:latin typeface="Arial" panose="020B0604020202020204" pitchFamily="34" charset="0"/>
                          <a:cs typeface="Arial" panose="020B0604020202020204" pitchFamily="34" charset="0"/>
                        </a:rPr>
                        <a:t> </a:t>
                      </a:r>
                    </a:p>
                    <a:p>
                      <a:pPr marL="0" marR="0" lvl="0" indent="0" algn="l" defTabSz="457200" rtl="0" eaLnBrk="1" fontAlgn="auto" latinLnBrk="0" hangingPunct="1">
                        <a:lnSpc>
                          <a:spcPts val="1800"/>
                        </a:lnSpc>
                        <a:spcBef>
                          <a:spcPts val="600"/>
                        </a:spcBef>
                        <a:spcAft>
                          <a:spcPts val="600"/>
                        </a:spcAft>
                        <a:buClrTx/>
                        <a:buSzTx/>
                        <a:buFontTx/>
                        <a:buNone/>
                        <a:tabLst/>
                        <a:defRPr/>
                      </a:pPr>
                      <a:endParaRPr lang="en-CA" sz="1400" b="1" i="0" baseline="0"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kern="1200" baseline="0" dirty="0">
                          <a:solidFill>
                            <a:schemeClr val="dk1"/>
                          </a:solidFill>
                          <a:effectLst/>
                          <a:latin typeface="Arial" panose="020B0604020202020204" pitchFamily="34" charset="0"/>
                          <a:ea typeface="+mn-ea"/>
                          <a:cs typeface="Arial" panose="020B0604020202020204" pitchFamily="34" charset="0"/>
                        </a:rPr>
                        <a:t>Patches and mouth spray</a:t>
                      </a:r>
                      <a:endParaRPr lang="en-CA" sz="1400" b="0" i="0" baseline="0" dirty="0">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2780533004"/>
                  </a:ext>
                </a:extLst>
              </a:tr>
            </a:tbl>
          </a:graphicData>
        </a:graphic>
      </p:graphicFrame>
      <p:sp>
        <p:nvSpPr>
          <p:cNvPr id="5" name="Footer Placeholder 3">
            <a:extLst>
              <a:ext uri="{FF2B5EF4-FFF2-40B4-BE49-F238E27FC236}">
                <a16:creationId xmlns:a16="http://schemas.microsoft.com/office/drawing/2014/main" id="{279CA426-FBF4-1E0A-2756-6CF2C144D8D9}"/>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12413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Follow-up scenario 2</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3566911" y="2085970"/>
            <a:ext cx="4969028" cy="128656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lgn="ctr">
              <a:buNone/>
            </a:pPr>
            <a:r>
              <a:rPr lang="en-CA" sz="2400" b="1" i="1" dirty="0">
                <a:solidFill>
                  <a:srgbClr val="005EB8"/>
                </a:solidFill>
                <a:effectLst/>
                <a:latin typeface="+mj-lt"/>
                <a:ea typeface="Calibri" panose="020F0502020204030204" pitchFamily="34" charset="0"/>
              </a:rPr>
              <a:t>“Smoking helps me pass the time</a:t>
            </a:r>
            <a:r>
              <a:rPr lang="en-CA" sz="2400" b="1" i="1" dirty="0">
                <a:solidFill>
                  <a:srgbClr val="005EB8"/>
                </a:solidFill>
                <a:latin typeface="+mj-lt"/>
                <a:ea typeface="Calibri" panose="020F0502020204030204" pitchFamily="34" charset="0"/>
              </a:rPr>
              <a:t> while in here”</a:t>
            </a:r>
            <a:endParaRPr lang="en-CA" sz="2400" i="1" dirty="0">
              <a:solidFill>
                <a:srgbClr val="005EB8"/>
              </a:solidFill>
              <a:effectLst/>
              <a:latin typeface="+mj-lt"/>
              <a:ea typeface="Calibri" panose="020F0502020204030204" pitchFamily="34" charset="0"/>
            </a:endParaRPr>
          </a:p>
          <a:p>
            <a:endParaRPr lang="en-US" dirty="0"/>
          </a:p>
        </p:txBody>
      </p:sp>
      <p:sp>
        <p:nvSpPr>
          <p:cNvPr id="5" name="Footer Placeholder 3">
            <a:extLst>
              <a:ext uri="{FF2B5EF4-FFF2-40B4-BE49-F238E27FC236}">
                <a16:creationId xmlns:a16="http://schemas.microsoft.com/office/drawing/2014/main" id="{D9634B97-DA35-831C-84EE-BC0EEDE582B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4" name="Picture 3" descr="A person in a blue sweater&#10;&#10;Description automatically generated">
            <a:extLst>
              <a:ext uri="{FF2B5EF4-FFF2-40B4-BE49-F238E27FC236}">
                <a16:creationId xmlns:a16="http://schemas.microsoft.com/office/drawing/2014/main" id="{4963F290-80AF-AB33-354C-8B517AC69A87}"/>
              </a:ext>
            </a:extLst>
          </p:cNvPr>
          <p:cNvPicPr>
            <a:picLocks noChangeAspect="1"/>
          </p:cNvPicPr>
          <p:nvPr/>
        </p:nvPicPr>
        <p:blipFill>
          <a:blip r:embed="rId3"/>
          <a:stretch>
            <a:fillRect/>
          </a:stretch>
        </p:blipFill>
        <p:spPr>
          <a:xfrm>
            <a:off x="610203" y="1962874"/>
            <a:ext cx="2686050" cy="3048000"/>
          </a:xfrm>
          <a:prstGeom prst="rect">
            <a:avLst/>
          </a:prstGeom>
        </p:spPr>
      </p:pic>
    </p:spTree>
    <p:extLst>
      <p:ext uri="{BB962C8B-B14F-4D97-AF65-F5344CB8AC3E}">
        <p14:creationId xmlns:p14="http://schemas.microsoft.com/office/powerpoint/2010/main" val="226148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7BB3A-A071-2A0A-8401-33DB171CCF8E}"/>
              </a:ext>
            </a:extLst>
          </p:cNvPr>
          <p:cNvSpPr>
            <a:spLocks noGrp="1"/>
          </p:cNvSpPr>
          <p:nvPr>
            <p:ph type="title"/>
          </p:nvPr>
        </p:nvSpPr>
        <p:spPr/>
        <p:txBody>
          <a:bodyPr/>
          <a:lstStyle/>
          <a:p>
            <a:r>
              <a:rPr lang="en-US"/>
              <a:t>Alternative activities </a:t>
            </a:r>
          </a:p>
        </p:txBody>
      </p:sp>
      <p:sp>
        <p:nvSpPr>
          <p:cNvPr id="3" name="Text Placeholder 2">
            <a:extLst>
              <a:ext uri="{FF2B5EF4-FFF2-40B4-BE49-F238E27FC236}">
                <a16:creationId xmlns:a16="http://schemas.microsoft.com/office/drawing/2014/main" id="{2A269BF8-0E32-04A2-61AF-96DF1E89832A}"/>
              </a:ext>
            </a:extLst>
          </p:cNvPr>
          <p:cNvSpPr>
            <a:spLocks noGrp="1"/>
          </p:cNvSpPr>
          <p:nvPr>
            <p:ph type="body" idx="12"/>
          </p:nvPr>
        </p:nvSpPr>
        <p:spPr>
          <a:xfrm>
            <a:off x="571500" y="1752600"/>
            <a:ext cx="4839486" cy="4106333"/>
          </a:xfrm>
        </p:spPr>
        <p:txBody>
          <a:bodyPr anchor="ctr"/>
          <a:lstStyle/>
          <a:p>
            <a:pPr>
              <a:lnSpc>
                <a:spcPts val="2000"/>
              </a:lnSpc>
              <a:spcBef>
                <a:spcPts val="400"/>
              </a:spcBef>
              <a:spcAft>
                <a:spcPts val="1000"/>
              </a:spcAft>
            </a:pPr>
            <a:r>
              <a:rPr lang="en-US" sz="1600" dirty="0"/>
              <a:t>Cultivate a </a:t>
            </a:r>
            <a:r>
              <a:rPr lang="en-US" sz="1600" b="1" dirty="0">
                <a:solidFill>
                  <a:srgbClr val="005EB8"/>
                </a:solidFill>
              </a:rPr>
              <a:t>variety of interests </a:t>
            </a:r>
            <a:br>
              <a:rPr lang="en-US" sz="1600" b="1" dirty="0">
                <a:solidFill>
                  <a:srgbClr val="005EB8"/>
                </a:solidFill>
              </a:rPr>
            </a:br>
            <a:r>
              <a:rPr lang="en-US" sz="1600" b="1" dirty="0">
                <a:solidFill>
                  <a:srgbClr val="005EB8"/>
                </a:solidFill>
              </a:rPr>
              <a:t>and activities</a:t>
            </a:r>
          </a:p>
          <a:p>
            <a:pPr>
              <a:lnSpc>
                <a:spcPts val="2000"/>
              </a:lnSpc>
              <a:spcBef>
                <a:spcPts val="400"/>
              </a:spcBef>
              <a:spcAft>
                <a:spcPts val="1000"/>
              </a:spcAft>
            </a:pPr>
            <a:r>
              <a:rPr lang="en-US" sz="1600" dirty="0"/>
              <a:t>Create environments which </a:t>
            </a:r>
            <a:br>
              <a:rPr lang="en-US" sz="1600" dirty="0"/>
            </a:br>
            <a:r>
              <a:rPr lang="en-US" sz="1600" b="1" dirty="0">
                <a:solidFill>
                  <a:srgbClr val="005EB8"/>
                </a:solidFill>
              </a:rPr>
              <a:t>offer options for staying busy</a:t>
            </a:r>
          </a:p>
          <a:p>
            <a:pPr>
              <a:lnSpc>
                <a:spcPts val="2000"/>
              </a:lnSpc>
              <a:spcBef>
                <a:spcPts val="400"/>
              </a:spcBef>
              <a:spcAft>
                <a:spcPts val="600"/>
              </a:spcAft>
            </a:pPr>
            <a:r>
              <a:rPr lang="en-US" sz="1600" dirty="0"/>
              <a:t>Access to </a:t>
            </a:r>
            <a:r>
              <a:rPr lang="en-US" sz="1600" b="1" dirty="0">
                <a:solidFill>
                  <a:srgbClr val="005EB8"/>
                </a:solidFill>
              </a:rPr>
              <a:t>meaningful activities</a:t>
            </a:r>
          </a:p>
          <a:p>
            <a:pPr marL="290513" lvl="5" indent="0">
              <a:lnSpc>
                <a:spcPts val="2000"/>
              </a:lnSpc>
              <a:spcBef>
                <a:spcPts val="400"/>
              </a:spcBef>
              <a:spcAft>
                <a:spcPts val="6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Activities with others</a:t>
            </a:r>
          </a:p>
          <a:p>
            <a:pPr marL="290513" lvl="5" indent="0">
              <a:lnSpc>
                <a:spcPts val="2000"/>
              </a:lnSpc>
              <a:spcBef>
                <a:spcPts val="400"/>
              </a:spcBef>
              <a:spcAft>
                <a:spcPts val="6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Walking / exercise</a:t>
            </a:r>
          </a:p>
          <a:p>
            <a:pPr marL="290513" lvl="5" indent="0">
              <a:lnSpc>
                <a:spcPts val="2000"/>
              </a:lnSpc>
              <a:spcBef>
                <a:spcPts val="400"/>
              </a:spcBef>
              <a:spcAft>
                <a:spcPts val="1000"/>
              </a:spcAft>
              <a:buNone/>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	Activities they enjoy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		(e.g. reading, games, puzzles)</a:t>
            </a:r>
          </a:p>
          <a:p>
            <a:pPr>
              <a:lnSpc>
                <a:spcPts val="2000"/>
              </a:lnSpc>
              <a:spcBef>
                <a:spcPts val="400"/>
              </a:spcBef>
              <a:spcAft>
                <a:spcPts val="600"/>
              </a:spcAft>
            </a:pPr>
            <a:r>
              <a:rPr lang="en-US" sz="1600" dirty="0"/>
              <a:t>Spending time with people who </a:t>
            </a:r>
            <a:r>
              <a:rPr lang="en-US" sz="1600" b="1" dirty="0">
                <a:solidFill>
                  <a:srgbClr val="005EB8"/>
                </a:solidFill>
              </a:rPr>
              <a:t>do not </a:t>
            </a:r>
            <a:br>
              <a:rPr lang="en-US" sz="1600" b="1" dirty="0">
                <a:solidFill>
                  <a:srgbClr val="005EB8"/>
                </a:solidFill>
              </a:rPr>
            </a:br>
            <a:r>
              <a:rPr lang="en-US" sz="1600" b="1" dirty="0">
                <a:solidFill>
                  <a:srgbClr val="005EB8"/>
                </a:solidFill>
              </a:rPr>
              <a:t>smoke / meaningful connections</a:t>
            </a:r>
          </a:p>
        </p:txBody>
      </p:sp>
      <p:sp>
        <p:nvSpPr>
          <p:cNvPr id="8" name="Footer Placeholder 3">
            <a:extLst>
              <a:ext uri="{FF2B5EF4-FFF2-40B4-BE49-F238E27FC236}">
                <a16:creationId xmlns:a16="http://schemas.microsoft.com/office/drawing/2014/main" id="{DC578F81-80AB-3C46-3A2A-DBDD45D2777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10" name="Picture 9">
            <a:extLst>
              <a:ext uri="{FF2B5EF4-FFF2-40B4-BE49-F238E27FC236}">
                <a16:creationId xmlns:a16="http://schemas.microsoft.com/office/drawing/2014/main" id="{B7014E85-5C5E-EEB8-BF91-7CC9CF6AD1C8}"/>
              </a:ext>
            </a:extLst>
          </p:cNvPr>
          <p:cNvPicPr>
            <a:picLocks noChangeAspect="1"/>
          </p:cNvPicPr>
          <p:nvPr/>
        </p:nvPicPr>
        <p:blipFill>
          <a:blip r:embed="rId3"/>
          <a:srcRect/>
          <a:stretch/>
        </p:blipFill>
        <p:spPr>
          <a:xfrm>
            <a:off x="6849699" y="2117102"/>
            <a:ext cx="1597389" cy="1597389"/>
          </a:xfrm>
          <a:prstGeom prst="rect">
            <a:avLst/>
          </a:prstGeom>
          <a:effectLst>
            <a:outerShdw blurRad="254000" dist="63500" dir="5400000" algn="ctr" rotWithShape="0">
              <a:srgbClr val="000000">
                <a:alpha val="25000"/>
              </a:srgbClr>
            </a:outerShdw>
          </a:effectLst>
        </p:spPr>
      </p:pic>
      <p:pic>
        <p:nvPicPr>
          <p:cNvPr id="13" name="Picture 12">
            <a:extLst>
              <a:ext uri="{FF2B5EF4-FFF2-40B4-BE49-F238E27FC236}">
                <a16:creationId xmlns:a16="http://schemas.microsoft.com/office/drawing/2014/main" id="{F23F64C5-2F82-0129-08B5-3CA92166BEEC}"/>
              </a:ext>
            </a:extLst>
          </p:cNvPr>
          <p:cNvPicPr>
            <a:picLocks noChangeAspect="1"/>
          </p:cNvPicPr>
          <p:nvPr/>
        </p:nvPicPr>
        <p:blipFill>
          <a:blip r:embed="rId4"/>
          <a:srcRect/>
          <a:stretch/>
        </p:blipFill>
        <p:spPr>
          <a:xfrm>
            <a:off x="5088467" y="2117102"/>
            <a:ext cx="1597389" cy="1597389"/>
          </a:xfrm>
          <a:prstGeom prst="rect">
            <a:avLst/>
          </a:prstGeom>
          <a:effectLst>
            <a:outerShdw blurRad="254000" dist="63500" dir="5400000" algn="ctr" rotWithShape="0">
              <a:srgbClr val="000000">
                <a:alpha val="25000"/>
              </a:srgbClr>
            </a:outerShdw>
          </a:effectLst>
        </p:spPr>
      </p:pic>
      <p:pic>
        <p:nvPicPr>
          <p:cNvPr id="14" name="Picture 13">
            <a:extLst>
              <a:ext uri="{FF2B5EF4-FFF2-40B4-BE49-F238E27FC236}">
                <a16:creationId xmlns:a16="http://schemas.microsoft.com/office/drawing/2014/main" id="{8FF95BF5-B44A-80E0-E54C-D1AF64AEE696}"/>
              </a:ext>
            </a:extLst>
          </p:cNvPr>
          <p:cNvPicPr>
            <a:picLocks noChangeAspect="1"/>
          </p:cNvPicPr>
          <p:nvPr/>
        </p:nvPicPr>
        <p:blipFill>
          <a:blip r:embed="rId5"/>
          <a:srcRect/>
          <a:stretch/>
        </p:blipFill>
        <p:spPr>
          <a:xfrm>
            <a:off x="6849699" y="3905039"/>
            <a:ext cx="1597389" cy="1597389"/>
          </a:xfrm>
          <a:prstGeom prst="rect">
            <a:avLst/>
          </a:prstGeom>
          <a:effectLst>
            <a:outerShdw blurRad="254000" dist="63500" dir="5400000" algn="ctr" rotWithShape="0">
              <a:srgbClr val="000000">
                <a:alpha val="25000"/>
              </a:srgbClr>
            </a:outerShdw>
          </a:effectLst>
        </p:spPr>
      </p:pic>
      <p:pic>
        <p:nvPicPr>
          <p:cNvPr id="15" name="Picture 14">
            <a:extLst>
              <a:ext uri="{FF2B5EF4-FFF2-40B4-BE49-F238E27FC236}">
                <a16:creationId xmlns:a16="http://schemas.microsoft.com/office/drawing/2014/main" id="{A52C9F84-CAB1-5874-A7FB-AE03CDA3C8DE}"/>
              </a:ext>
            </a:extLst>
          </p:cNvPr>
          <p:cNvPicPr>
            <a:picLocks noChangeAspect="1"/>
          </p:cNvPicPr>
          <p:nvPr/>
        </p:nvPicPr>
        <p:blipFill>
          <a:blip r:embed="rId6"/>
          <a:srcRect/>
          <a:stretch/>
        </p:blipFill>
        <p:spPr>
          <a:xfrm>
            <a:off x="5088467" y="3905039"/>
            <a:ext cx="1597389" cy="1597389"/>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376788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6378D-1376-DD4B-EFF2-0CB1E7DC08B1}"/>
              </a:ext>
            </a:extLst>
          </p:cNvPr>
          <p:cNvSpPr>
            <a:spLocks noGrp="1"/>
          </p:cNvSpPr>
          <p:nvPr>
            <p:ph type="title"/>
          </p:nvPr>
        </p:nvSpPr>
        <p:spPr/>
        <p:txBody>
          <a:bodyPr/>
          <a:lstStyle/>
          <a:p>
            <a:r>
              <a:rPr lang="en-GB" dirty="0"/>
              <a:t>Follow-up scenario 3: CDTS follow-up</a:t>
            </a:r>
            <a:endParaRPr lang="en-US" dirty="0"/>
          </a:p>
        </p:txBody>
      </p:sp>
      <p:pic>
        <p:nvPicPr>
          <p:cNvPr id="4" name="CDTS_7">
            <a:hlinkClick r:id="" action="ppaction://media"/>
            <a:extLst>
              <a:ext uri="{FF2B5EF4-FFF2-40B4-BE49-F238E27FC236}">
                <a16:creationId xmlns:a16="http://schemas.microsoft.com/office/drawing/2014/main" id="{86AB8FA5-F902-BC92-50D5-19E5CABBBB2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92300"/>
            <a:ext cx="9144000" cy="5143500"/>
          </a:xfrm>
          <a:prstGeom prst="rect">
            <a:avLst/>
          </a:prstGeom>
        </p:spPr>
      </p:pic>
    </p:spTree>
    <p:extLst>
      <p:ext uri="{BB962C8B-B14F-4D97-AF65-F5344CB8AC3E}">
        <p14:creationId xmlns:p14="http://schemas.microsoft.com/office/powerpoint/2010/main" val="355460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0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Follow-up scenario 4</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825840" y="1946243"/>
            <a:ext cx="5507725" cy="419100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buNone/>
            </a:pPr>
            <a:endParaRPr lang="en-GB" sz="2400" b="1" dirty="0">
              <a:latin typeface="Calibri" panose="020F0502020204030204" pitchFamily="34" charset="0"/>
              <a:ea typeface="Calibri" panose="020F0502020204030204" pitchFamily="34" charset="0"/>
            </a:endParaRPr>
          </a:p>
          <a:p>
            <a:pPr marL="0" indent="0">
              <a:buNone/>
            </a:pPr>
            <a:r>
              <a:rPr lang="en-CA" sz="2400" b="1" dirty="0">
                <a:effectLst/>
                <a:latin typeface="Calibri" panose="020F0502020204030204" pitchFamily="34" charset="0"/>
                <a:ea typeface="Calibri" panose="020F0502020204030204" pitchFamily="34" charset="0"/>
              </a:rPr>
              <a:t>Down to less than 5 cigarettes per day</a:t>
            </a:r>
          </a:p>
          <a:p>
            <a:pPr marL="0" indent="0">
              <a:buNone/>
            </a:pPr>
            <a:r>
              <a:rPr lang="en-CA" sz="2800" b="1" i="1" dirty="0">
                <a:solidFill>
                  <a:srgbClr val="005EB8"/>
                </a:solidFill>
                <a:effectLst/>
                <a:latin typeface="Calibri" panose="020F0502020204030204" pitchFamily="34" charset="0"/>
                <a:ea typeface="Calibri" panose="020F0502020204030204" pitchFamily="34" charset="0"/>
              </a:rPr>
              <a:t>“I can’t cut those out”</a:t>
            </a:r>
            <a:endParaRPr lang="en-CA" sz="2800" i="1" dirty="0">
              <a:solidFill>
                <a:srgbClr val="005EB8"/>
              </a:solidFill>
              <a:effectLst/>
              <a:latin typeface="Calibri" panose="020F0502020204030204" pitchFamily="34" charset="0"/>
              <a:ea typeface="Calibri" panose="020F0502020204030204" pitchFamily="34" charset="0"/>
            </a:endParaRPr>
          </a:p>
          <a:p>
            <a:endParaRPr lang="en-US" dirty="0"/>
          </a:p>
        </p:txBody>
      </p:sp>
      <p:sp>
        <p:nvSpPr>
          <p:cNvPr id="10" name="Footer Placeholder 3">
            <a:extLst>
              <a:ext uri="{FF2B5EF4-FFF2-40B4-BE49-F238E27FC236}">
                <a16:creationId xmlns:a16="http://schemas.microsoft.com/office/drawing/2014/main" id="{37162CF9-EA1D-2368-E83B-3596041320C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grpSp>
        <p:nvGrpSpPr>
          <p:cNvPr id="4" name="Group 3">
            <a:extLst>
              <a:ext uri="{FF2B5EF4-FFF2-40B4-BE49-F238E27FC236}">
                <a16:creationId xmlns:a16="http://schemas.microsoft.com/office/drawing/2014/main" id="{8EE73EE4-DD62-5193-5735-A763BF26E4E8}"/>
              </a:ext>
            </a:extLst>
          </p:cNvPr>
          <p:cNvGrpSpPr/>
          <p:nvPr/>
        </p:nvGrpSpPr>
        <p:grpSpPr>
          <a:xfrm>
            <a:off x="6210682" y="2496686"/>
            <a:ext cx="2335696" cy="2385175"/>
            <a:chOff x="6563267" y="2934061"/>
            <a:chExt cx="2335696" cy="2385175"/>
          </a:xfrm>
        </p:grpSpPr>
        <p:sp>
          <p:nvSpPr>
            <p:cNvPr id="11" name="TextBox 10">
              <a:extLst>
                <a:ext uri="{FF2B5EF4-FFF2-40B4-BE49-F238E27FC236}">
                  <a16:creationId xmlns:a16="http://schemas.microsoft.com/office/drawing/2014/main" id="{F1F50C96-16E7-0970-344D-8FFC85FD66CD}"/>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Michael, </a:t>
              </a:r>
              <a:r>
                <a:rPr lang="en-US" sz="1700" dirty="0">
                  <a:latin typeface="Arial" panose="020B0604020202020204" pitchFamily="34" charset="0"/>
                  <a:cs typeface="Arial" panose="020B0604020202020204" pitchFamily="34" charset="0"/>
                </a:rPr>
                <a:t>62</a:t>
              </a:r>
            </a:p>
          </p:txBody>
        </p:sp>
        <p:pic>
          <p:nvPicPr>
            <p:cNvPr id="12" name="Picture 11">
              <a:extLst>
                <a:ext uri="{FF2B5EF4-FFF2-40B4-BE49-F238E27FC236}">
                  <a16:creationId xmlns:a16="http://schemas.microsoft.com/office/drawing/2014/main" id="{853C3238-B8C9-12E1-94B9-5D598BD52A57}"/>
                </a:ext>
              </a:extLst>
            </p:cNvPr>
            <p:cNvPicPr>
              <a:picLocks noChangeAspect="1"/>
            </p:cNvPicPr>
            <p:nvPr/>
          </p:nvPicPr>
          <p:blipFill>
            <a:blip r:embed="rId3"/>
            <a:srcRect/>
            <a:stretch/>
          </p:blipFill>
          <p:spPr>
            <a:xfrm>
              <a:off x="6919631" y="2934061"/>
              <a:ext cx="1730753" cy="1545057"/>
            </a:xfrm>
            <a:prstGeom prst="rect">
              <a:avLst/>
            </a:prstGeom>
          </p:spPr>
        </p:pic>
        <p:cxnSp>
          <p:nvCxnSpPr>
            <p:cNvPr id="13" name="Straight Connector 12">
              <a:extLst>
                <a:ext uri="{FF2B5EF4-FFF2-40B4-BE49-F238E27FC236}">
                  <a16:creationId xmlns:a16="http://schemas.microsoft.com/office/drawing/2014/main" id="{AE6E9E5F-6A50-5D2C-2CA5-03E3B94AB0B1}"/>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6063ABE-D76B-BE8D-4508-4D5E44BF31B3}"/>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63652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Demonstration: breach of policy</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546518" y="1112559"/>
            <a:ext cx="5313955" cy="419100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buNone/>
            </a:pPr>
            <a:endParaRPr lang="en-GB" sz="2400" b="1" dirty="0">
              <a:latin typeface="Calibri" panose="020F0502020204030204" pitchFamily="34" charset="0"/>
              <a:ea typeface="Calibri" panose="020F0502020204030204" pitchFamily="34" charset="0"/>
            </a:endParaRPr>
          </a:p>
          <a:p>
            <a:pPr marL="0" indent="0">
              <a:buNone/>
            </a:pPr>
            <a:endParaRPr lang="en-GB" sz="2400" b="1" dirty="0">
              <a:solidFill>
                <a:schemeClr val="accent5">
                  <a:lumMod val="75000"/>
                </a:schemeClr>
              </a:solidFill>
              <a:latin typeface="Calibri" panose="020F0502020204030204" pitchFamily="34" charset="0"/>
              <a:ea typeface="Calibri" panose="020F0502020204030204" pitchFamily="34" charset="0"/>
            </a:endParaRPr>
          </a:p>
          <a:p>
            <a:pPr marL="0" indent="0">
              <a:buNone/>
            </a:pPr>
            <a:r>
              <a:rPr lang="en-GB" sz="2400" b="1" dirty="0">
                <a:solidFill>
                  <a:schemeClr val="accent1"/>
                </a:solidFill>
                <a:effectLst/>
                <a:latin typeface="Arial"/>
                <a:ea typeface="Calibri" panose="020F0502020204030204" pitchFamily="34" charset="0"/>
                <a:cs typeface="Arial"/>
              </a:rPr>
              <a:t>Patient has leave and brings cigarettes back to the ward</a:t>
            </a:r>
          </a:p>
          <a:p>
            <a:pPr marL="0" indent="0">
              <a:buNone/>
            </a:pPr>
            <a:endParaRPr lang="en-GB" sz="2400" b="1" dirty="0">
              <a:solidFill>
                <a:schemeClr val="accent5">
                  <a:lumMod val="75000"/>
                </a:schemeClr>
              </a:solidFill>
              <a:latin typeface="Calibri" panose="020F0502020204030204" pitchFamily="34" charset="0"/>
              <a:ea typeface="Calibri" panose="020F0502020204030204" pitchFamily="34" charset="0"/>
            </a:endParaRPr>
          </a:p>
          <a:p>
            <a:pPr marL="0" indent="0">
              <a:buNone/>
            </a:pPr>
            <a:endParaRPr lang="en-CA" sz="2400" dirty="0">
              <a:solidFill>
                <a:schemeClr val="accent5">
                  <a:lumMod val="75000"/>
                </a:schemeClr>
              </a:solidFill>
              <a:effectLst/>
              <a:latin typeface="Calibri" panose="020F0502020204030204" pitchFamily="34" charset="0"/>
              <a:ea typeface="Calibri" panose="020F0502020204030204" pitchFamily="34" charset="0"/>
            </a:endParaRPr>
          </a:p>
        </p:txBody>
      </p:sp>
      <p:pic>
        <p:nvPicPr>
          <p:cNvPr id="10" name="Picture 9" descr="A person in a grey sweatshirt&#10;&#10;Description automatically generated with low confidence">
            <a:extLst>
              <a:ext uri="{FF2B5EF4-FFF2-40B4-BE49-F238E27FC236}">
                <a16:creationId xmlns:a16="http://schemas.microsoft.com/office/drawing/2014/main" id="{CDCB17EC-2758-FD7F-5404-2BF30E1C5D04}"/>
              </a:ext>
            </a:extLst>
          </p:cNvPr>
          <p:cNvPicPr>
            <a:picLocks noChangeAspect="1"/>
          </p:cNvPicPr>
          <p:nvPr/>
        </p:nvPicPr>
        <p:blipFill rotWithShape="1">
          <a:blip r:embed="rId3"/>
          <a:srcRect l="5662" t="2156" r="32048" b="5290"/>
          <a:stretch/>
        </p:blipFill>
        <p:spPr>
          <a:xfrm>
            <a:off x="6151406" y="2323619"/>
            <a:ext cx="2234743" cy="2234743"/>
          </a:xfrm>
          <a:prstGeom prst="rect">
            <a:avLst/>
          </a:prstGeom>
        </p:spPr>
      </p:pic>
      <p:grpSp>
        <p:nvGrpSpPr>
          <p:cNvPr id="11" name="Group 10">
            <a:extLst>
              <a:ext uri="{FF2B5EF4-FFF2-40B4-BE49-F238E27FC236}">
                <a16:creationId xmlns:a16="http://schemas.microsoft.com/office/drawing/2014/main" id="{DAEFC850-4935-D969-0A6A-1E39F09F8150}"/>
              </a:ext>
            </a:extLst>
          </p:cNvPr>
          <p:cNvGrpSpPr/>
          <p:nvPr/>
        </p:nvGrpSpPr>
        <p:grpSpPr>
          <a:xfrm>
            <a:off x="6355723" y="4832702"/>
            <a:ext cx="1826110" cy="736916"/>
            <a:chOff x="6563267" y="4482929"/>
            <a:chExt cx="2335696" cy="836307"/>
          </a:xfrm>
        </p:grpSpPr>
        <p:sp>
          <p:nvSpPr>
            <p:cNvPr id="12" name="TextBox 11">
              <a:extLst>
                <a:ext uri="{FF2B5EF4-FFF2-40B4-BE49-F238E27FC236}">
                  <a16:creationId xmlns:a16="http://schemas.microsoft.com/office/drawing/2014/main" id="{1355999F-F568-C591-7109-3BFB12E8C5E9}"/>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411DD0C7-6BF7-3EF6-3BEB-FF06F8805001}"/>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F4EC02F-0DC8-B587-BB3B-CBF9AD9EB3E0}"/>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 name="Footer Placeholder 3">
            <a:extLst>
              <a:ext uri="{FF2B5EF4-FFF2-40B4-BE49-F238E27FC236}">
                <a16:creationId xmlns:a16="http://schemas.microsoft.com/office/drawing/2014/main" id="{67FAC5EC-31A8-E003-C544-72EAD9F72FC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70604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F750CFD9-026D-F348-E623-49CAD338854A}"/>
              </a:ext>
            </a:extLst>
          </p:cNvPr>
          <p:cNvGrpSpPr/>
          <p:nvPr/>
        </p:nvGrpSpPr>
        <p:grpSpPr>
          <a:xfrm>
            <a:off x="684212" y="1587746"/>
            <a:ext cx="1834032" cy="4561506"/>
            <a:chOff x="684212" y="1558627"/>
            <a:chExt cx="1834032" cy="4561506"/>
          </a:xfrm>
        </p:grpSpPr>
        <p:sp>
          <p:nvSpPr>
            <p:cNvPr id="35" name="Rectangle 34">
              <a:extLst>
                <a:ext uri="{FF2B5EF4-FFF2-40B4-BE49-F238E27FC236}">
                  <a16:creationId xmlns:a16="http://schemas.microsoft.com/office/drawing/2014/main" id="{B5715ED5-0B52-92B1-86DF-ABA6BF15B948}"/>
                </a:ext>
              </a:extLst>
            </p:cNvPr>
            <p:cNvSpPr/>
            <p:nvPr/>
          </p:nvSpPr>
          <p:spPr bwMode="auto">
            <a:xfrm>
              <a:off x="684213"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Rectangle 2">
              <a:extLst>
                <a:ext uri="{FF2B5EF4-FFF2-40B4-BE49-F238E27FC236}">
                  <a16:creationId xmlns:a16="http://schemas.microsoft.com/office/drawing/2014/main" id="{ADF1FDED-A154-E155-BF91-0B6DF7269D16}"/>
                </a:ext>
              </a:extLst>
            </p:cNvPr>
            <p:cNvSpPr/>
            <p:nvPr/>
          </p:nvSpPr>
          <p:spPr bwMode="auto">
            <a:xfrm>
              <a:off x="684213" y="1558628"/>
              <a:ext cx="1834031" cy="4561505"/>
            </a:xfrm>
            <a:prstGeom prst="rect">
              <a:avLst/>
            </a:prstGeom>
            <a:solidFill>
              <a:schemeClr val="accent6">
                <a:alpha val="25012"/>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1" name="Rectangle 20">
              <a:extLst>
                <a:ext uri="{FF2B5EF4-FFF2-40B4-BE49-F238E27FC236}">
                  <a16:creationId xmlns:a16="http://schemas.microsoft.com/office/drawing/2014/main" id="{D490092E-2E45-6DAA-ABFE-4799C2F5E110}"/>
                </a:ext>
              </a:extLst>
            </p:cNvPr>
            <p:cNvSpPr/>
            <p:nvPr/>
          </p:nvSpPr>
          <p:spPr bwMode="auto">
            <a:xfrm>
              <a:off x="684212" y="1558627"/>
              <a:ext cx="1834031" cy="1283317"/>
            </a:xfrm>
            <a:prstGeom prst="rect">
              <a:avLst/>
            </a:prstGeom>
            <a:solidFill>
              <a:schemeClr val="accent6"/>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Text Placeholder 2">
              <a:extLst>
                <a:ext uri="{FF2B5EF4-FFF2-40B4-BE49-F238E27FC236}">
                  <a16:creationId xmlns:a16="http://schemas.microsoft.com/office/drawing/2014/main" id="{0B8C9437-C576-3107-E835-89EC33085323}"/>
                </a:ext>
              </a:extLst>
            </p:cNvPr>
            <p:cNvSpPr txBox="1">
              <a:spLocks/>
            </p:cNvSpPr>
            <p:nvPr/>
          </p:nvSpPr>
          <p:spPr bwMode="auto">
            <a:xfrm>
              <a:off x="815944"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buClr>
                  <a:schemeClr val="accent6"/>
                </a:buClr>
              </a:pPr>
              <a:r>
                <a:rPr lang="en-US" sz="1200" dirty="0"/>
                <a:t>Agree </a:t>
              </a:r>
              <a:br>
                <a:rPr lang="en-US" sz="1200" dirty="0"/>
              </a:br>
              <a:r>
                <a:rPr lang="en-US" sz="1200" dirty="0"/>
                <a:t>therapeutic goal </a:t>
              </a:r>
            </a:p>
            <a:p>
              <a:pPr marL="177800" indent="-177800">
                <a:lnSpc>
                  <a:spcPts val="1500"/>
                </a:lnSpc>
                <a:spcBef>
                  <a:spcPts val="0"/>
                </a:spcBef>
                <a:spcAft>
                  <a:spcPts val="1100"/>
                </a:spcAft>
                <a:buClr>
                  <a:schemeClr val="accent6"/>
                </a:buClr>
              </a:pPr>
              <a:r>
                <a:rPr lang="en-US" sz="1200" dirty="0"/>
                <a:t>Inform the patient that smoking is not permitted during escorted leave</a:t>
              </a:r>
            </a:p>
            <a:p>
              <a:pPr marL="177800" indent="-177800">
                <a:lnSpc>
                  <a:spcPts val="1500"/>
                </a:lnSpc>
                <a:spcBef>
                  <a:spcPts val="0"/>
                </a:spcBef>
                <a:spcAft>
                  <a:spcPts val="1100"/>
                </a:spcAft>
                <a:buClr>
                  <a:schemeClr val="accent6"/>
                </a:buClr>
              </a:pPr>
              <a:r>
                <a:rPr lang="en-US" sz="1200" dirty="0"/>
                <a:t>Reflect on the health gains achieved from being smokefree</a:t>
              </a:r>
            </a:p>
            <a:p>
              <a:pPr marL="177800" indent="-177800">
                <a:lnSpc>
                  <a:spcPts val="1500"/>
                </a:lnSpc>
                <a:spcBef>
                  <a:spcPts val="0"/>
                </a:spcBef>
                <a:spcAft>
                  <a:spcPts val="1100"/>
                </a:spcAft>
                <a:buClr>
                  <a:schemeClr val="accent6"/>
                </a:buClr>
              </a:pPr>
              <a:r>
                <a:rPr lang="en-US" sz="1200" dirty="0"/>
                <a:t>Highlight the benefits of staying smokefree</a:t>
              </a:r>
              <a:endParaRPr lang="en-US" sz="1200" b="1" dirty="0"/>
            </a:p>
          </p:txBody>
        </p:sp>
        <p:sp>
          <p:nvSpPr>
            <p:cNvPr id="6" name="Text Placeholder 2">
              <a:extLst>
                <a:ext uri="{FF2B5EF4-FFF2-40B4-BE49-F238E27FC236}">
                  <a16:creationId xmlns:a16="http://schemas.microsoft.com/office/drawing/2014/main" id="{3A9F056B-4A71-C68C-769C-6CF22E1F5001}"/>
                </a:ext>
              </a:extLst>
            </p:cNvPr>
            <p:cNvSpPr txBox="1">
              <a:spLocks/>
            </p:cNvSpPr>
            <p:nvPr/>
          </p:nvSpPr>
          <p:spPr bwMode="auto">
            <a:xfrm>
              <a:off x="805477"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Approval of </a:t>
              </a:r>
              <a:br>
                <a:rPr lang="en-US" sz="1400" b="1" dirty="0">
                  <a:solidFill>
                    <a:schemeClr val="bg1"/>
                  </a:solidFill>
                </a:rPr>
              </a:br>
              <a:r>
                <a:rPr lang="en-US" sz="1400" b="1" dirty="0">
                  <a:solidFill>
                    <a:schemeClr val="bg1"/>
                  </a:solidFill>
                </a:rPr>
                <a:t>leave in the ward round / clinical review meeting</a:t>
              </a:r>
            </a:p>
          </p:txBody>
        </p:sp>
      </p:grpSp>
      <p:grpSp>
        <p:nvGrpSpPr>
          <p:cNvPr id="37" name="Group 36">
            <a:extLst>
              <a:ext uri="{FF2B5EF4-FFF2-40B4-BE49-F238E27FC236}">
                <a16:creationId xmlns:a16="http://schemas.microsoft.com/office/drawing/2014/main" id="{457B39D8-03E6-4090-B5C5-C8E5F4161F45}"/>
              </a:ext>
            </a:extLst>
          </p:cNvPr>
          <p:cNvGrpSpPr/>
          <p:nvPr/>
        </p:nvGrpSpPr>
        <p:grpSpPr>
          <a:xfrm>
            <a:off x="2663032" y="1587746"/>
            <a:ext cx="1834031" cy="4561506"/>
            <a:chOff x="2663032" y="1558627"/>
            <a:chExt cx="1834031" cy="4561506"/>
          </a:xfrm>
        </p:grpSpPr>
        <p:sp>
          <p:nvSpPr>
            <p:cNvPr id="33" name="Rectangle 32">
              <a:extLst>
                <a:ext uri="{FF2B5EF4-FFF2-40B4-BE49-F238E27FC236}">
                  <a16:creationId xmlns:a16="http://schemas.microsoft.com/office/drawing/2014/main" id="{42B9F9A0-B686-7B01-6E94-1417A56FFAFB}"/>
                </a:ext>
              </a:extLst>
            </p:cNvPr>
            <p:cNvSpPr/>
            <p:nvPr/>
          </p:nvSpPr>
          <p:spPr bwMode="auto">
            <a:xfrm>
              <a:off x="2663032"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Rectangle 11">
              <a:extLst>
                <a:ext uri="{FF2B5EF4-FFF2-40B4-BE49-F238E27FC236}">
                  <a16:creationId xmlns:a16="http://schemas.microsoft.com/office/drawing/2014/main" id="{2257466A-A1C6-E778-EFD6-73F2DD9EDE45}"/>
                </a:ext>
              </a:extLst>
            </p:cNvPr>
            <p:cNvSpPr/>
            <p:nvPr/>
          </p:nvSpPr>
          <p:spPr bwMode="auto">
            <a:xfrm>
              <a:off x="2663032" y="1558628"/>
              <a:ext cx="1834031" cy="4561505"/>
            </a:xfrm>
            <a:prstGeom prst="rect">
              <a:avLst/>
            </a:prstGeom>
            <a:solidFill>
              <a:srgbClr val="92D050">
                <a:alpha val="25227"/>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6" name="Rectangle 25">
              <a:extLst>
                <a:ext uri="{FF2B5EF4-FFF2-40B4-BE49-F238E27FC236}">
                  <a16:creationId xmlns:a16="http://schemas.microsoft.com/office/drawing/2014/main" id="{4824642E-8E49-3B82-7BE8-B45437C35C16}"/>
                </a:ext>
              </a:extLst>
            </p:cNvPr>
            <p:cNvSpPr/>
            <p:nvPr/>
          </p:nvSpPr>
          <p:spPr bwMode="auto">
            <a:xfrm>
              <a:off x="2663032" y="1558627"/>
              <a:ext cx="1834031" cy="1283317"/>
            </a:xfrm>
            <a:prstGeom prst="rect">
              <a:avLst/>
            </a:prstGeom>
            <a:solidFill>
              <a:srgbClr val="92D05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3" name="Text Placeholder 2">
              <a:extLst>
                <a:ext uri="{FF2B5EF4-FFF2-40B4-BE49-F238E27FC236}">
                  <a16:creationId xmlns:a16="http://schemas.microsoft.com/office/drawing/2014/main" id="{6A23DA49-56CD-6BB4-71AE-980DC31B2624}"/>
                </a:ext>
              </a:extLst>
            </p:cNvPr>
            <p:cNvSpPr txBox="1">
              <a:spLocks/>
            </p:cNvSpPr>
            <p:nvPr/>
          </p:nvSpPr>
          <p:spPr bwMode="auto">
            <a:xfrm>
              <a:off x="2794763"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buClr>
                  <a:srgbClr val="92D050"/>
                </a:buClr>
              </a:pPr>
              <a:r>
                <a:rPr lang="en-US" sz="1200" dirty="0"/>
                <a:t>Clarify the purpose of the leave</a:t>
              </a:r>
            </a:p>
            <a:p>
              <a:pPr marL="177800" indent="-177800">
                <a:lnSpc>
                  <a:spcPts val="1500"/>
                </a:lnSpc>
                <a:spcBef>
                  <a:spcPts val="0"/>
                </a:spcBef>
                <a:spcAft>
                  <a:spcPts val="1100"/>
                </a:spcAft>
                <a:buClr>
                  <a:srgbClr val="92D050"/>
                </a:buClr>
              </a:pPr>
              <a:r>
                <a:rPr lang="en-US" sz="1200" dirty="0"/>
                <a:t>Check what support is needed to stay smokefree</a:t>
              </a:r>
            </a:p>
            <a:p>
              <a:pPr marL="177800" indent="-177800">
                <a:lnSpc>
                  <a:spcPts val="1500"/>
                </a:lnSpc>
                <a:spcBef>
                  <a:spcPts val="0"/>
                </a:spcBef>
                <a:spcAft>
                  <a:spcPts val="1100"/>
                </a:spcAft>
                <a:buClr>
                  <a:srgbClr val="92D050"/>
                </a:buClr>
              </a:pPr>
              <a:r>
                <a:rPr lang="en-US" sz="1200" dirty="0"/>
                <a:t>Identify high risk situations during the leave and agree a smokefree plan</a:t>
              </a:r>
              <a:endParaRPr lang="en-US" sz="1200" b="1" dirty="0"/>
            </a:p>
          </p:txBody>
        </p:sp>
        <p:sp>
          <p:nvSpPr>
            <p:cNvPr id="14" name="Text Placeholder 2">
              <a:extLst>
                <a:ext uri="{FF2B5EF4-FFF2-40B4-BE49-F238E27FC236}">
                  <a16:creationId xmlns:a16="http://schemas.microsoft.com/office/drawing/2014/main" id="{93F2819B-4740-EB60-8F12-48FA69AD4ED7}"/>
                </a:ext>
              </a:extLst>
            </p:cNvPr>
            <p:cNvSpPr txBox="1">
              <a:spLocks/>
            </p:cNvSpPr>
            <p:nvPr/>
          </p:nvSpPr>
          <p:spPr bwMode="auto">
            <a:xfrm>
              <a:off x="2784297"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Meet with </a:t>
              </a:r>
              <a:br>
                <a:rPr lang="en-US" sz="1400" b="1" dirty="0">
                  <a:solidFill>
                    <a:schemeClr val="bg1"/>
                  </a:solidFill>
                </a:rPr>
              </a:br>
              <a:r>
                <a:rPr lang="en-US" sz="1400" b="1" dirty="0">
                  <a:solidFill>
                    <a:schemeClr val="bg1"/>
                  </a:solidFill>
                </a:rPr>
                <a:t>escorting staff</a:t>
              </a:r>
            </a:p>
          </p:txBody>
        </p:sp>
      </p:grpSp>
      <p:grpSp>
        <p:nvGrpSpPr>
          <p:cNvPr id="38" name="Group 37">
            <a:extLst>
              <a:ext uri="{FF2B5EF4-FFF2-40B4-BE49-F238E27FC236}">
                <a16:creationId xmlns:a16="http://schemas.microsoft.com/office/drawing/2014/main" id="{7EA6ACB1-6C55-55E9-98BE-E818523B7112}"/>
              </a:ext>
            </a:extLst>
          </p:cNvPr>
          <p:cNvGrpSpPr/>
          <p:nvPr/>
        </p:nvGrpSpPr>
        <p:grpSpPr>
          <a:xfrm>
            <a:off x="4648994" y="1587746"/>
            <a:ext cx="1834031" cy="4561506"/>
            <a:chOff x="4648994" y="1558627"/>
            <a:chExt cx="1834031" cy="4561506"/>
          </a:xfrm>
        </p:grpSpPr>
        <p:sp>
          <p:nvSpPr>
            <p:cNvPr id="34" name="Rectangle 33">
              <a:extLst>
                <a:ext uri="{FF2B5EF4-FFF2-40B4-BE49-F238E27FC236}">
                  <a16:creationId xmlns:a16="http://schemas.microsoft.com/office/drawing/2014/main" id="{0F4A2277-E837-AC84-363E-C5D9723C368B}"/>
                </a:ext>
              </a:extLst>
            </p:cNvPr>
            <p:cNvSpPr/>
            <p:nvPr/>
          </p:nvSpPr>
          <p:spPr bwMode="auto">
            <a:xfrm>
              <a:off x="4648994"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Rectangle 14">
              <a:extLst>
                <a:ext uri="{FF2B5EF4-FFF2-40B4-BE49-F238E27FC236}">
                  <a16:creationId xmlns:a16="http://schemas.microsoft.com/office/drawing/2014/main" id="{3E086626-F846-F625-B286-2A04D98A5E05}"/>
                </a:ext>
              </a:extLst>
            </p:cNvPr>
            <p:cNvSpPr/>
            <p:nvPr/>
          </p:nvSpPr>
          <p:spPr bwMode="auto">
            <a:xfrm>
              <a:off x="4648994" y="1558628"/>
              <a:ext cx="1834031" cy="4561505"/>
            </a:xfrm>
            <a:prstGeom prst="rect">
              <a:avLst/>
            </a:prstGeom>
            <a:solidFill>
              <a:schemeClr val="accent3">
                <a:alpha val="24837"/>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9576E6FC-9780-68C5-0377-C77EEEE65686}"/>
                </a:ext>
              </a:extLst>
            </p:cNvPr>
            <p:cNvSpPr/>
            <p:nvPr/>
          </p:nvSpPr>
          <p:spPr bwMode="auto">
            <a:xfrm>
              <a:off x="4648994" y="1558627"/>
              <a:ext cx="1834031" cy="1283317"/>
            </a:xfrm>
            <a:prstGeom prst="rect">
              <a:avLst/>
            </a:prstGeom>
            <a:solidFill>
              <a:schemeClr val="accent3"/>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ext Placeholder 2">
              <a:extLst>
                <a:ext uri="{FF2B5EF4-FFF2-40B4-BE49-F238E27FC236}">
                  <a16:creationId xmlns:a16="http://schemas.microsoft.com/office/drawing/2014/main" id="{5BA0074E-884E-0016-02C9-3AF0F04E1F66}"/>
                </a:ext>
              </a:extLst>
            </p:cNvPr>
            <p:cNvSpPr txBox="1">
              <a:spLocks/>
            </p:cNvSpPr>
            <p:nvPr/>
          </p:nvSpPr>
          <p:spPr bwMode="auto">
            <a:xfrm>
              <a:off x="4780725"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pPr>
              <a:r>
                <a:rPr lang="en-US" sz="1200" dirty="0"/>
                <a:t>Stick to the plan</a:t>
              </a:r>
            </a:p>
            <a:p>
              <a:pPr marL="177800" indent="-177800">
                <a:lnSpc>
                  <a:spcPts val="1500"/>
                </a:lnSpc>
                <a:spcBef>
                  <a:spcPts val="0"/>
                </a:spcBef>
                <a:spcAft>
                  <a:spcPts val="1100"/>
                </a:spcAft>
              </a:pPr>
              <a:r>
                <a:rPr lang="en-US" sz="1200" dirty="0"/>
                <a:t>Provide encouragement, support, distraction</a:t>
              </a:r>
            </a:p>
            <a:p>
              <a:pPr marL="177800" indent="-177800">
                <a:lnSpc>
                  <a:spcPts val="1500"/>
                </a:lnSpc>
                <a:spcBef>
                  <a:spcPts val="0"/>
                </a:spcBef>
                <a:spcAft>
                  <a:spcPts val="1100"/>
                </a:spcAft>
              </a:pPr>
              <a:r>
                <a:rPr lang="en-US" sz="1200" dirty="0"/>
                <a:t>Do not confront </a:t>
              </a:r>
              <a:br>
                <a:rPr lang="en-US" sz="1200" dirty="0"/>
              </a:br>
              <a:r>
                <a:rPr lang="en-US" sz="1200" dirty="0"/>
                <a:t>in public if the patient deviates from the plan</a:t>
              </a:r>
              <a:endParaRPr lang="en-US" sz="1200" b="1" dirty="0"/>
            </a:p>
          </p:txBody>
        </p:sp>
        <p:sp>
          <p:nvSpPr>
            <p:cNvPr id="17" name="Text Placeholder 2">
              <a:extLst>
                <a:ext uri="{FF2B5EF4-FFF2-40B4-BE49-F238E27FC236}">
                  <a16:creationId xmlns:a16="http://schemas.microsoft.com/office/drawing/2014/main" id="{E31E9BFB-1B02-B4BD-31B1-DD723EC6E95C}"/>
                </a:ext>
              </a:extLst>
            </p:cNvPr>
            <p:cNvSpPr txBox="1">
              <a:spLocks/>
            </p:cNvSpPr>
            <p:nvPr/>
          </p:nvSpPr>
          <p:spPr bwMode="auto">
            <a:xfrm>
              <a:off x="4770259"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During </a:t>
              </a:r>
              <a:br>
                <a:rPr lang="en-US" sz="1400" b="1" dirty="0">
                  <a:solidFill>
                    <a:schemeClr val="bg1"/>
                  </a:solidFill>
                </a:rPr>
              </a:br>
              <a:r>
                <a:rPr lang="en-US" sz="1400" b="1" dirty="0">
                  <a:solidFill>
                    <a:schemeClr val="bg1"/>
                  </a:solidFill>
                </a:rPr>
                <a:t>the leave</a:t>
              </a:r>
            </a:p>
          </p:txBody>
        </p:sp>
      </p:grpSp>
      <p:grpSp>
        <p:nvGrpSpPr>
          <p:cNvPr id="39" name="Group 38">
            <a:extLst>
              <a:ext uri="{FF2B5EF4-FFF2-40B4-BE49-F238E27FC236}">
                <a16:creationId xmlns:a16="http://schemas.microsoft.com/office/drawing/2014/main" id="{8CF14452-8D66-CCA9-4CD0-B7DD2EF91101}"/>
              </a:ext>
            </a:extLst>
          </p:cNvPr>
          <p:cNvGrpSpPr/>
          <p:nvPr/>
        </p:nvGrpSpPr>
        <p:grpSpPr>
          <a:xfrm>
            <a:off x="6620669" y="1587746"/>
            <a:ext cx="1834031" cy="4561506"/>
            <a:chOff x="6620669" y="1558627"/>
            <a:chExt cx="1834031" cy="4561506"/>
          </a:xfrm>
        </p:grpSpPr>
        <p:sp>
          <p:nvSpPr>
            <p:cNvPr id="32" name="Rectangle 31">
              <a:extLst>
                <a:ext uri="{FF2B5EF4-FFF2-40B4-BE49-F238E27FC236}">
                  <a16:creationId xmlns:a16="http://schemas.microsoft.com/office/drawing/2014/main" id="{53B973E7-50D3-5602-1832-ECAC406083C6}"/>
                </a:ext>
              </a:extLst>
            </p:cNvPr>
            <p:cNvSpPr/>
            <p:nvPr/>
          </p:nvSpPr>
          <p:spPr bwMode="auto">
            <a:xfrm>
              <a:off x="6620669"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8" name="Rectangle 17">
              <a:extLst>
                <a:ext uri="{FF2B5EF4-FFF2-40B4-BE49-F238E27FC236}">
                  <a16:creationId xmlns:a16="http://schemas.microsoft.com/office/drawing/2014/main" id="{5580A1C9-5E03-BA91-34C2-A9AF39777978}"/>
                </a:ext>
              </a:extLst>
            </p:cNvPr>
            <p:cNvSpPr/>
            <p:nvPr/>
          </p:nvSpPr>
          <p:spPr bwMode="auto">
            <a:xfrm>
              <a:off x="6620669" y="1558628"/>
              <a:ext cx="1834031" cy="4561505"/>
            </a:xfrm>
            <a:prstGeom prst="rect">
              <a:avLst/>
            </a:prstGeom>
            <a:solidFill>
              <a:srgbClr val="EA4300">
                <a:alpha val="24817"/>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Rectangle 27">
              <a:extLst>
                <a:ext uri="{FF2B5EF4-FFF2-40B4-BE49-F238E27FC236}">
                  <a16:creationId xmlns:a16="http://schemas.microsoft.com/office/drawing/2014/main" id="{94E8F384-95F0-77F0-39E4-09F9C39D3DED}"/>
                </a:ext>
              </a:extLst>
            </p:cNvPr>
            <p:cNvSpPr/>
            <p:nvPr/>
          </p:nvSpPr>
          <p:spPr bwMode="auto">
            <a:xfrm>
              <a:off x="6620669" y="1558627"/>
              <a:ext cx="1834031" cy="1283317"/>
            </a:xfrm>
            <a:prstGeom prst="rect">
              <a:avLst/>
            </a:prstGeom>
            <a:solidFill>
              <a:srgbClr val="EA43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Text Placeholder 2">
              <a:extLst>
                <a:ext uri="{FF2B5EF4-FFF2-40B4-BE49-F238E27FC236}">
                  <a16:creationId xmlns:a16="http://schemas.microsoft.com/office/drawing/2014/main" id="{D20F2406-2340-2963-3B05-3168B1F2AD9F}"/>
                </a:ext>
              </a:extLst>
            </p:cNvPr>
            <p:cNvSpPr txBox="1">
              <a:spLocks/>
            </p:cNvSpPr>
            <p:nvPr/>
          </p:nvSpPr>
          <p:spPr bwMode="auto">
            <a:xfrm>
              <a:off x="6752400"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buClr>
                  <a:srgbClr val="EC0127"/>
                </a:buClr>
              </a:pPr>
              <a:r>
                <a:rPr lang="en-US" sz="1200" dirty="0"/>
                <a:t>CO test and discuss and </a:t>
              </a:r>
              <a:br>
                <a:rPr lang="en-US" sz="1200" dirty="0"/>
              </a:br>
              <a:r>
                <a:rPr lang="en-US" sz="1200" dirty="0"/>
                <a:t>record results</a:t>
              </a:r>
            </a:p>
            <a:p>
              <a:pPr marL="177800" indent="-177800">
                <a:lnSpc>
                  <a:spcPts val="1500"/>
                </a:lnSpc>
                <a:spcBef>
                  <a:spcPts val="0"/>
                </a:spcBef>
                <a:spcAft>
                  <a:spcPts val="1100"/>
                </a:spcAft>
                <a:buClr>
                  <a:srgbClr val="EC0127"/>
                </a:buClr>
              </a:pPr>
              <a:r>
                <a:rPr lang="en-US" sz="1200" dirty="0"/>
                <a:t>What went well?</a:t>
              </a:r>
            </a:p>
            <a:p>
              <a:pPr marL="177800" indent="-177800">
                <a:lnSpc>
                  <a:spcPts val="1500"/>
                </a:lnSpc>
                <a:spcBef>
                  <a:spcPts val="0"/>
                </a:spcBef>
                <a:spcAft>
                  <a:spcPts val="1100"/>
                </a:spcAft>
                <a:buClr>
                  <a:srgbClr val="EC0127"/>
                </a:buClr>
              </a:pPr>
              <a:r>
                <a:rPr lang="en-US" sz="1200" dirty="0"/>
                <a:t>Discuss any problems</a:t>
              </a:r>
            </a:p>
            <a:p>
              <a:pPr marL="177800" indent="-177800">
                <a:lnSpc>
                  <a:spcPts val="1500"/>
                </a:lnSpc>
                <a:spcBef>
                  <a:spcPts val="0"/>
                </a:spcBef>
                <a:spcAft>
                  <a:spcPts val="1100"/>
                </a:spcAft>
                <a:buClr>
                  <a:srgbClr val="EC0127"/>
                </a:buClr>
              </a:pPr>
              <a:r>
                <a:rPr lang="en-US" sz="1200" dirty="0"/>
                <a:t>What might help next time?</a:t>
              </a:r>
            </a:p>
            <a:p>
              <a:pPr marL="177800" indent="-177800">
                <a:lnSpc>
                  <a:spcPts val="1500"/>
                </a:lnSpc>
                <a:spcBef>
                  <a:spcPts val="0"/>
                </a:spcBef>
                <a:spcAft>
                  <a:spcPts val="1100"/>
                </a:spcAft>
                <a:buClr>
                  <a:srgbClr val="EC0127"/>
                </a:buClr>
              </a:pPr>
              <a:r>
                <a:rPr lang="en-US" sz="1200" dirty="0"/>
                <a:t>Feedback </a:t>
              </a:r>
              <a:br>
                <a:rPr lang="en-US" sz="1200" dirty="0"/>
              </a:br>
              <a:r>
                <a:rPr lang="en-US" sz="1200" dirty="0"/>
                <a:t>to the team</a:t>
              </a:r>
              <a:endParaRPr lang="en-US" sz="1200" b="1" dirty="0"/>
            </a:p>
          </p:txBody>
        </p:sp>
        <p:sp>
          <p:nvSpPr>
            <p:cNvPr id="20" name="Text Placeholder 2">
              <a:extLst>
                <a:ext uri="{FF2B5EF4-FFF2-40B4-BE49-F238E27FC236}">
                  <a16:creationId xmlns:a16="http://schemas.microsoft.com/office/drawing/2014/main" id="{19032E34-F15F-8DB4-B655-07F1ACE71EB1}"/>
                </a:ext>
              </a:extLst>
            </p:cNvPr>
            <p:cNvSpPr txBox="1">
              <a:spLocks/>
            </p:cNvSpPr>
            <p:nvPr/>
          </p:nvSpPr>
          <p:spPr bwMode="auto">
            <a:xfrm>
              <a:off x="6741934"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Reflection </a:t>
              </a:r>
              <a:br>
                <a:rPr lang="en-US" sz="1400" b="1" dirty="0">
                  <a:solidFill>
                    <a:schemeClr val="bg1"/>
                  </a:solidFill>
                </a:rPr>
              </a:br>
              <a:r>
                <a:rPr lang="en-US" sz="1400" b="1" dirty="0">
                  <a:solidFill>
                    <a:schemeClr val="bg1"/>
                  </a:solidFill>
                </a:rPr>
                <a:t>on leave</a:t>
              </a:r>
            </a:p>
          </p:txBody>
        </p:sp>
      </p:grpSp>
      <p:sp>
        <p:nvSpPr>
          <p:cNvPr id="31" name="Title 1">
            <a:extLst>
              <a:ext uri="{FF2B5EF4-FFF2-40B4-BE49-F238E27FC236}">
                <a16:creationId xmlns:a16="http://schemas.microsoft.com/office/drawing/2014/main" id="{2B7980A4-6FFB-0942-3992-E09B12DFFE66}"/>
              </a:ext>
            </a:extLst>
          </p:cNvPr>
          <p:cNvSpPr txBox="1">
            <a:spLocks/>
          </p:cNvSpPr>
          <p:nvPr/>
        </p:nvSpPr>
        <p:spPr>
          <a:xfrm>
            <a:off x="571500" y="501741"/>
            <a:ext cx="7962900" cy="579120"/>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dirty="0"/>
              <a:t>Facilitating smokefree leave</a:t>
            </a:r>
          </a:p>
        </p:txBody>
      </p:sp>
    </p:spTree>
    <p:extLst>
      <p:ext uri="{BB962C8B-B14F-4D97-AF65-F5344CB8AC3E}">
        <p14:creationId xmlns:p14="http://schemas.microsoft.com/office/powerpoint/2010/main" val="366868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521A2C-C9F7-4BBD-B093-F8F659DA7092}">
  <ds:schemaRefs>
    <ds:schemaRef ds:uri="http://schemas.microsoft.com/office/2006/documentManagement/types"/>
    <ds:schemaRef ds:uri="http://www.w3.org/XML/1998/namespace"/>
    <ds:schemaRef ds:uri="http://purl.org/dc/term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6f9764a4-8270-4f29-bbff-a467630dd90c"/>
    <ds:schemaRef ds:uri="f08a3a01-a810-4981-84de-513e48da387b"/>
    <ds:schemaRef ds:uri="http://purl.org/dc/dcmitype/"/>
  </ds:schemaRefs>
</ds:datastoreItem>
</file>

<file path=customXml/itemProps2.xml><?xml version="1.0" encoding="utf-8"?>
<ds:datastoreItem xmlns:ds="http://schemas.openxmlformats.org/officeDocument/2006/customXml" ds:itemID="{4196C781-30BF-46B1-B8ED-A8942A57913F}">
  <ds:schemaRefs>
    <ds:schemaRef ds:uri="http://schemas.microsoft.com/sharepoint/v3/contenttype/forms"/>
  </ds:schemaRefs>
</ds:datastoreItem>
</file>

<file path=customXml/itemProps3.xml><?xml version="1.0" encoding="utf-8"?>
<ds:datastoreItem xmlns:ds="http://schemas.openxmlformats.org/officeDocument/2006/customXml" ds:itemID="{8B0CDE11-ACC2-440D-BC64-F32F2D11D7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13409</TotalTime>
  <Words>2891</Words>
  <Application>Microsoft Office PowerPoint</Application>
  <PresentationFormat>On-screen Show (4:3)</PresentationFormat>
  <Paragraphs>300</Paragraphs>
  <Slides>14</Slides>
  <Notes>14</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vt:lpstr>
      <vt:lpstr>Arial,Sans-Serif</vt:lpstr>
      <vt:lpstr>Calibri</vt:lpstr>
      <vt:lpstr>Century Gothic</vt:lpstr>
      <vt:lpstr>Lucida Grande</vt:lpstr>
      <vt:lpstr>Symbol</vt:lpstr>
      <vt:lpstr>System Font Regular</vt:lpstr>
      <vt:lpstr>Wingdings</vt:lpstr>
      <vt:lpstr>NCSCT</vt:lpstr>
      <vt:lpstr>PowerPoint Presentation</vt:lpstr>
      <vt:lpstr>PowerPoint Presentation</vt:lpstr>
      <vt:lpstr>Follow-up scenario 1</vt:lpstr>
      <vt:lpstr>Follow-up scenario 2</vt:lpstr>
      <vt:lpstr>Alternative activities </vt:lpstr>
      <vt:lpstr>Follow-up scenario 3: CDTS follow-up</vt:lpstr>
      <vt:lpstr>Follow-up scenario 4</vt:lpstr>
      <vt:lpstr>Demonstration: breach of policy</vt:lpstr>
      <vt:lpstr>PowerPoint Presentation</vt:lpstr>
      <vt:lpstr>PowerPoint Presentation</vt:lpstr>
      <vt:lpstr>Skills practice: Follow-up contact </vt:lpstr>
      <vt:lpstr>Follow-up scenario </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2156</cp:revision>
  <cp:lastPrinted>2023-12-05T12:54:44Z</cp:lastPrinted>
  <dcterms:created xsi:type="dcterms:W3CDTF">2019-04-01T09:21:54Z</dcterms:created>
  <dcterms:modified xsi:type="dcterms:W3CDTF">2024-03-04T15:35:37Z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