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 id="2147483696" r:id="rId5"/>
    <p:sldMasterId id="2147483698" r:id="rId6"/>
  </p:sldMasterIdLst>
  <p:notesMasterIdLst>
    <p:notesMasterId r:id="rId18"/>
  </p:notesMasterIdLst>
  <p:handoutMasterIdLst>
    <p:handoutMasterId r:id="rId19"/>
  </p:handoutMasterIdLst>
  <p:sldIdLst>
    <p:sldId id="2145708317" r:id="rId7"/>
    <p:sldId id="2145708285" r:id="rId8"/>
    <p:sldId id="1548" r:id="rId9"/>
    <p:sldId id="1549" r:id="rId10"/>
    <p:sldId id="1551" r:id="rId11"/>
    <p:sldId id="2145708284" r:id="rId12"/>
    <p:sldId id="864" r:id="rId13"/>
    <p:sldId id="1541" r:id="rId14"/>
    <p:sldId id="2145708283" r:id="rId15"/>
    <p:sldId id="1552" r:id="rId16"/>
    <p:sldId id="1103" r:id="rId17"/>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3113" userDrawn="1">
          <p15:clr>
            <a:srgbClr val="A4A3A4"/>
          </p15:clr>
        </p15:guide>
        <p15:guide id="4" pos="5321"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347647C-82DF-3714-D566-1F297C5840CD}" name="SOPHIA PAPADAKIS" initials="SP" userId="341674e120739e96"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72CF"/>
    <a:srgbClr val="F65580"/>
    <a:srgbClr val="AF2573"/>
    <a:srgbClr val="000000"/>
    <a:srgbClr val="75BA1F"/>
    <a:srgbClr val="EE8B00"/>
    <a:srgbClr val="00A3DC"/>
    <a:srgbClr val="FFB81B"/>
    <a:srgbClr val="DA2A1B"/>
    <a:srgbClr val="01A5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65704" autoAdjust="0"/>
  </p:normalViewPr>
  <p:slideViewPr>
    <p:cSldViewPr snapToGrid="0">
      <p:cViewPr varScale="1">
        <p:scale>
          <a:sx n="74" d="100"/>
          <a:sy n="74" d="100"/>
        </p:scale>
        <p:origin x="2624" y="176"/>
      </p:cViewPr>
      <p:guideLst>
        <p:guide orient="horz" pos="2160"/>
        <p:guide pos="2880"/>
        <p:guide orient="horz" pos="3113"/>
        <p:guide pos="5321"/>
      </p:guideLst>
    </p:cSldViewPr>
  </p:slideViewPr>
  <p:notesTextViewPr>
    <p:cViewPr>
      <p:scale>
        <a:sx n="1" d="1"/>
        <a:sy n="1" d="1"/>
      </p:scale>
      <p:origin x="0" y="0"/>
    </p:cViewPr>
  </p:notesTextViewPr>
  <p:sorterViewPr>
    <p:cViewPr>
      <p:scale>
        <a:sx n="1" d="1"/>
        <a:sy n="1" d="1"/>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microsoft.com/office/2018/10/relationships/authors" Target="author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tableStyles" Target="tableStyles.xml"/><Relationship Id="rId10" Type="http://schemas.openxmlformats.org/officeDocument/2006/relationships/slide" Target="slides/slide4.xml"/><Relationship Id="rId19"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a:latin typeface="Century Gothic" panose="020B0502020202020204"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cs typeface="+mn-cs"/>
              </a:defRPr>
            </a:lvl1pPr>
          </a:lstStyle>
          <a:p>
            <a:pPr>
              <a:defRPr/>
            </a:pPr>
            <a:fld id="{166CA80A-42B6-8E41-9525-2A086360CB33}" type="datetime1">
              <a:rPr lang="en-US">
                <a:latin typeface="Century Gothic" panose="020B0502020202020204" pitchFamily="34" charset="0"/>
              </a:rPr>
              <a:pPr>
                <a:defRPr/>
              </a:pPr>
              <a:t>3/3/24</a:t>
            </a:fld>
            <a:endParaRPr lang="en-US">
              <a:latin typeface="Century Gothic" panose="020B0502020202020204" pitchFamily="34"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a:latin typeface="Century Gothic" panose="020B0502020202020204"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cs typeface="+mn-cs"/>
              </a:defRPr>
            </a:lvl1pPr>
          </a:lstStyle>
          <a:p>
            <a:pPr>
              <a:defRPr/>
            </a:pPr>
            <a:fld id="{A21D9719-0090-5543-A777-ABB8C070B7A9}" type="slidenum">
              <a:rPr lang="en-US">
                <a:latin typeface="Century Gothic" panose="020B0502020202020204" pitchFamily="34" charset="0"/>
              </a:rPr>
              <a:pPr>
                <a:defRPr/>
              </a:pPr>
              <a:t>‹#›</a:t>
            </a:fld>
            <a:endParaRPr lang="en-US">
              <a:latin typeface="Century Gothic" panose="020B0502020202020204" pitchFamily="34" charset="0"/>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b="0" i="0">
                <a:latin typeface="Century Gothic" panose="020B0502020202020204" pitchFamily="34" charset="0"/>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b="0" i="0">
                <a:latin typeface="Century Gothic" panose="020B0502020202020204" pitchFamily="34" charset="0"/>
                <a:ea typeface="+mn-ea"/>
                <a:cs typeface="+mn-cs"/>
              </a:defRPr>
            </a:lvl1pPr>
          </a:lstStyle>
          <a:p>
            <a:pPr>
              <a:defRPr/>
            </a:pPr>
            <a:fld id="{3C4B8611-C51B-8D42-9529-83F35716B3F2}" type="datetime1">
              <a:rPr lang="en-US" smtClean="0"/>
              <a:pPr>
                <a:defRPr/>
              </a:pPr>
              <a:t>3/3/24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b="0" i="0">
                <a:latin typeface="Century Gothic" panose="020B0502020202020204" pitchFamily="34" charset="0"/>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b="0" i="0">
                <a:latin typeface="Century Gothic" panose="020B0502020202020204" pitchFamily="34" charset="0"/>
                <a:ea typeface="+mn-ea"/>
                <a:cs typeface="+mn-cs"/>
              </a:defRPr>
            </a:lvl1pPr>
          </a:lstStyle>
          <a:p>
            <a:pPr>
              <a:defRPr/>
            </a:pPr>
            <a:fld id="{242A2382-4541-B845-B6D5-E8B5A330E247}" type="slidenum">
              <a:rPr lang="en-US" smtClean="0"/>
              <a:pPr>
                <a:defRPr/>
              </a:pPr>
              <a:t>‹#›</a:t>
            </a:fld>
            <a:endParaRPr lang="en-US"/>
          </a:p>
        </p:txBody>
      </p:sp>
    </p:spTree>
  </p:cSld>
  <p:clrMap bg1="lt1" tx1="dk1" bg2="lt2" tx2="dk2" accent1="accent1" accent2="accent2" accent3="accent3" accent4="accent4" accent5="accent5" accent6="accent6" hlink="hlink" folHlink="folHlink"/>
  <p:hf hdr="0" ftr="0" dt="0"/>
  <p:notesStyle>
    <a:lvl1pPr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1pPr>
    <a:lvl2pPr marL="4572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2pPr>
    <a:lvl3pPr marL="9144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3pPr>
    <a:lvl4pPr marL="13716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4pPr>
    <a:lvl5pPr marL="18288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96AD55-2A0A-FCEF-98BE-1695916B43E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70C0137-896A-4468-0D0F-2D2E74997C9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3C2CDF5-2EE6-F410-48FC-40E3526CF1D8}"/>
              </a:ext>
            </a:extLst>
          </p:cNvPr>
          <p:cNvSpPr>
            <a:spLocks noGrp="1"/>
          </p:cNvSpPr>
          <p:nvPr>
            <p:ph type="body" idx="1"/>
          </p:nvPr>
        </p:nvSpPr>
        <p:spPr/>
        <p:txBody>
          <a:bodyPr/>
          <a:lstStyle/>
          <a:p>
            <a:r>
              <a:rPr lang="en-GB" b="1" i="0">
                <a:latin typeface="Arial" panose="020B0604020202020204" pitchFamily="34" charset="0"/>
                <a:cs typeface="Arial" panose="020B0604020202020204" pitchFamily="34" charset="0"/>
              </a:rPr>
              <a:t>Quiz: Myths and Facts</a:t>
            </a:r>
          </a:p>
          <a:p>
            <a:endParaRPr lang="en-GB" b="1" i="0">
              <a:latin typeface="Arial" panose="020B0604020202020204" pitchFamily="34" charset="0"/>
              <a:cs typeface="Arial" panose="020B0604020202020204" pitchFamily="34" charset="0"/>
            </a:endParaRPr>
          </a:p>
          <a:p>
            <a:r>
              <a:rPr lang="en-GB" i="0">
                <a:latin typeface="Arial" panose="020B0604020202020204" pitchFamily="34" charset="0"/>
                <a:cs typeface="Arial" panose="020B0604020202020204" pitchFamily="34" charset="0"/>
              </a:rPr>
              <a:t>We are going to start the day with a quiz on myths and facts. </a:t>
            </a:r>
          </a:p>
          <a:p>
            <a:endParaRPr lang="en-GB" i="0">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a:latin typeface="Arial" panose="020B0604020202020204" pitchFamily="34" charset="0"/>
                <a:cs typeface="Arial" panose="020B0604020202020204" pitchFamily="34" charset="0"/>
              </a:rPr>
              <a:t>[Trainer should provide instructions to participants for using the pooling tool or chat for the quiz]</a:t>
            </a:r>
          </a:p>
          <a:p>
            <a:endParaRPr lang="en-GB" i="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889E7885-D397-8F71-5D67-7969FE29D198}"/>
              </a:ext>
            </a:extLst>
          </p:cNvPr>
          <p:cNvSpPr>
            <a:spLocks noGrp="1"/>
          </p:cNvSpPr>
          <p:nvPr>
            <p:ph type="sldNum" sz="quarter" idx="5"/>
          </p:nvPr>
        </p:nvSpPr>
        <p:spPr/>
        <p:txBody>
          <a:bodyPr/>
          <a:lstStyle/>
          <a:p>
            <a:pPr>
              <a:defRPr/>
            </a:pPr>
            <a:fld id="{242A2382-4541-B845-B6D5-E8B5A330E247}" type="slidenum">
              <a:rPr lang="en-US" smtClean="0"/>
              <a:pPr>
                <a:defRPr/>
              </a:pPr>
              <a:t>1</a:t>
            </a:fld>
            <a:endParaRPr lang="en-US"/>
          </a:p>
        </p:txBody>
      </p:sp>
    </p:spTree>
    <p:extLst>
      <p:ext uri="{BB962C8B-B14F-4D97-AF65-F5344CB8AC3E}">
        <p14:creationId xmlns:p14="http://schemas.microsoft.com/office/powerpoint/2010/main" val="24538237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sz="1200" b="1" i="0" kern="1200" dirty="0">
                <a:solidFill>
                  <a:schemeClr val="tx1"/>
                </a:solidFill>
                <a:effectLst/>
                <a:latin typeface="Century Gothic" panose="020B0502020202020204" pitchFamily="34" charset="0"/>
                <a:ea typeface="Geneva" pitchFamily="-109" charset="0"/>
                <a:cs typeface="Geneva" pitchFamily="-109" charset="0"/>
              </a:rPr>
              <a:t>[</a:t>
            </a:r>
            <a:r>
              <a:rPr lang="en-US" sz="1200" b="1" i="0" kern="1200" dirty="0">
                <a:solidFill>
                  <a:schemeClr val="tx1"/>
                </a:solidFill>
                <a:effectLst/>
                <a:latin typeface="Arial" panose="020B0604020202020204" pitchFamily="34" charset="0"/>
                <a:ea typeface="Geneva" pitchFamily="-109" charset="0"/>
                <a:cs typeface="Arial" panose="020B0604020202020204" pitchFamily="34" charset="0"/>
              </a:rPr>
              <a:t>Read the question aloud] </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CA" sz="1200" b="1" i="0" kern="1200" dirty="0">
                <a:solidFill>
                  <a:schemeClr val="tx1"/>
                </a:solidFill>
                <a:effectLst/>
                <a:latin typeface="Arial" panose="020B0604020202020204" pitchFamily="34" charset="0"/>
                <a:ea typeface="Geneva" pitchFamily="-109" charset="0"/>
                <a:cs typeface="Arial" panose="020B0604020202020204" pitchFamily="34" charset="0"/>
              </a:rPr>
              <a:t> </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US" sz="1200" b="0" i="0" kern="1200" dirty="0">
                <a:solidFill>
                  <a:schemeClr val="tx1"/>
                </a:solidFill>
                <a:effectLst/>
                <a:latin typeface="Arial" panose="020B0604020202020204" pitchFamily="34" charset="0"/>
                <a:ea typeface="Geneva" pitchFamily="-109" charset="0"/>
                <a:cs typeface="Arial" panose="020B0604020202020204" pitchFamily="34" charset="0"/>
              </a:rPr>
              <a:t>Click to display correct response: Myth</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We know that many patients will stop smoking as a result of a health event. </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We also know that many patients who might initially stop smoking following a </a:t>
            </a:r>
            <a:r>
              <a:rPr lang="en-US">
                <a:latin typeface="Arial" panose="020B0604020202020204" pitchFamily="34" charset="0"/>
                <a:cs typeface="Arial" panose="020B0604020202020204" pitchFamily="34" charset="0"/>
              </a:rPr>
              <a:t>hospitalisation</a:t>
            </a:r>
            <a:r>
              <a:rPr lang="en-US" dirty="0">
                <a:latin typeface="Arial" panose="020B0604020202020204" pitchFamily="34" charset="0"/>
                <a:cs typeface="Arial" panose="020B0604020202020204" pitchFamily="34" charset="0"/>
              </a:rPr>
              <a:t> or serious health event like heart surgery, heart attack will return to smoking in the first year after stopping.  We know approximately half of patients who have a cardiac event (surgery, heart attack, angioplasty) will return to smoking in the first year. </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Sometimes this occurs as the initial fear associated with their hospitalization or health event dissipates over time and they decide in a particular stressful moment or celebration to start again. </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However, often even patients who are motivated to stop initially return to smoking as they were not </a:t>
            </a:r>
            <a:r>
              <a:rPr lang="en-US" dirty="0" err="1">
                <a:latin typeface="Arial" panose="020B0604020202020204" pitchFamily="34" charset="0"/>
                <a:cs typeface="Arial" panose="020B0604020202020204" pitchFamily="34" charset="0"/>
              </a:rPr>
              <a:t>not</a:t>
            </a:r>
            <a:r>
              <a:rPr lang="en-US" dirty="0">
                <a:latin typeface="Arial" panose="020B0604020202020204" pitchFamily="34" charset="0"/>
                <a:cs typeface="Arial" panose="020B0604020202020204" pitchFamily="34" charset="0"/>
              </a:rPr>
              <a:t> supported with stopping and were not able to do so on their own. </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Which is why we want to ensure every patient has access to evidence based support and follow-up. In particular as some motivated patients may not realize the difficulty they may encounter in the early period following stopping. </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10</a:t>
            </a:fld>
            <a:endParaRPr lang="en-US"/>
          </a:p>
        </p:txBody>
      </p:sp>
    </p:spTree>
    <p:extLst>
      <p:ext uri="{BB962C8B-B14F-4D97-AF65-F5344CB8AC3E}">
        <p14:creationId xmlns:p14="http://schemas.microsoft.com/office/powerpoint/2010/main" val="26652950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11</a:t>
            </a:fld>
            <a:endParaRPr lang="en-US"/>
          </a:p>
        </p:txBody>
      </p:sp>
    </p:spTree>
    <p:extLst>
      <p:ext uri="{BB962C8B-B14F-4D97-AF65-F5344CB8AC3E}">
        <p14:creationId xmlns:p14="http://schemas.microsoft.com/office/powerpoint/2010/main" val="16370596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dirty="0">
                <a:latin typeface="Arial" panose="020B0604020202020204" pitchFamily="34" charset="0"/>
                <a:cs typeface="Arial" panose="020B0604020202020204" pitchFamily="34" charset="0"/>
              </a:rPr>
              <a:t>[</a:t>
            </a:r>
            <a:r>
              <a:rPr lang="en-US" sz="1200" b="1" dirty="0">
                <a:latin typeface="Arial" panose="020B0604020202020204" pitchFamily="34" charset="0"/>
                <a:cs typeface="Arial" panose="020B0604020202020204" pitchFamily="34" charset="0"/>
              </a:rPr>
              <a:t>Animated slide]</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dirty="0">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dirty="0">
                <a:latin typeface="Arial" panose="020B0604020202020204" pitchFamily="34" charset="0"/>
                <a:cs typeface="Arial" panose="020B0604020202020204" pitchFamily="34" charset="0"/>
              </a:rPr>
              <a:t>[Trainer should read question aloud and invite trainees to respond using the pooling tool or chat. Allow 15-40 seconds for responses before sharing correct response. The correct response appears with animation when you click on slide.]</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dirty="0">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dirty="0">
                <a:latin typeface="Arial" panose="020B0604020202020204" pitchFamily="34" charset="0"/>
                <a:cs typeface="Arial" panose="020B0604020202020204" pitchFamily="34" charset="0"/>
              </a:rPr>
              <a:t>The correct response is carbon monoxide, tar and carcinogens. </a:t>
            </a:r>
            <a:endParaRPr lang="en-GB" sz="1200" dirty="0">
              <a:latin typeface="Arial" panose="020B0604020202020204" pitchFamily="34" charset="0"/>
              <a:cs typeface="Arial" panose="020B0604020202020204" pitchFamily="34" charset="0"/>
            </a:endParaRPr>
          </a:p>
          <a:p>
            <a:endParaRPr lang="en-GB" sz="1200" dirty="0">
              <a:latin typeface="Arial" panose="020B0604020202020204" pitchFamily="34" charset="0"/>
              <a:cs typeface="Arial" panose="020B0604020202020204" pitchFamily="34" charset="0"/>
            </a:endParaRPr>
          </a:p>
          <a:p>
            <a:r>
              <a:rPr lang="en-GB" sz="1200" dirty="0">
                <a:latin typeface="Arial" panose="020B0604020202020204" pitchFamily="34" charset="0"/>
                <a:cs typeface="Arial" panose="020B0604020202020204" pitchFamily="34" charset="0"/>
              </a:rPr>
              <a:t>Nicotine is the addictive chemical found in cigarettes and is the primary reason why people smoke.</a:t>
            </a:r>
          </a:p>
          <a:p>
            <a:endParaRPr lang="en-GB" sz="1200" dirty="0">
              <a:latin typeface="Arial" panose="020B0604020202020204" pitchFamily="34" charset="0"/>
              <a:cs typeface="Arial" panose="020B0604020202020204" pitchFamily="34" charset="0"/>
            </a:endParaRPr>
          </a:p>
          <a:p>
            <a:r>
              <a:rPr lang="en-GB" sz="1200" dirty="0">
                <a:latin typeface="Arial" panose="020B0604020202020204" pitchFamily="34" charset="0"/>
                <a:cs typeface="Arial" panose="020B0604020202020204" pitchFamily="34" charset="0"/>
              </a:rPr>
              <a:t>Although nicotine slightly increases heart rate and blood pressure, it is not responsible for smoking related illness. </a:t>
            </a:r>
          </a:p>
          <a:p>
            <a:endParaRPr lang="en-GB" sz="1200" dirty="0">
              <a:latin typeface="Arial" panose="020B060402020202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a:t>
            </a:fld>
            <a:endParaRPr lang="en-US"/>
          </a:p>
        </p:txBody>
      </p:sp>
    </p:spTree>
    <p:extLst>
      <p:ext uri="{BB962C8B-B14F-4D97-AF65-F5344CB8AC3E}">
        <p14:creationId xmlns:p14="http://schemas.microsoft.com/office/powerpoint/2010/main" val="11657278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1" dirty="0">
                <a:latin typeface="Arial" panose="020B0604020202020204" pitchFamily="34" charset="0"/>
                <a:cs typeface="Arial" panose="020B0604020202020204" pitchFamily="34" charset="0"/>
              </a:rPr>
              <a:t>[Animated slide]</a:t>
            </a:r>
          </a:p>
          <a:p>
            <a:endParaRPr lang="en-GB" sz="1200" dirty="0">
              <a:effectLst/>
              <a:latin typeface="Arial" panose="020B0604020202020204" pitchFamily="34" charset="0"/>
              <a:ea typeface="Calibri" panose="020F0502020204030204" pitchFamily="34" charset="0"/>
              <a:cs typeface="Arial" panose="020B0604020202020204" pitchFamily="34" charset="0"/>
            </a:endParaRPr>
          </a:p>
          <a:p>
            <a:r>
              <a:rPr lang="en-GB" sz="1200" dirty="0">
                <a:effectLst/>
                <a:latin typeface="Arial" panose="020B0604020202020204" pitchFamily="34" charset="0"/>
                <a:ea typeface="Calibri" panose="020F0502020204030204" pitchFamily="34" charset="0"/>
                <a:cs typeface="Arial" panose="020B0604020202020204" pitchFamily="34" charset="0"/>
              </a:rPr>
              <a:t>All smoking cessation</a:t>
            </a:r>
            <a:r>
              <a:rPr lang="en-GB" sz="1200" i="1" dirty="0">
                <a:effectLst/>
                <a:latin typeface="Arial" panose="020B0604020202020204" pitchFamily="34" charset="0"/>
                <a:ea typeface="Calibri" panose="020F0502020204030204" pitchFamily="34" charset="0"/>
                <a:cs typeface="Arial" panose="020B0604020202020204" pitchFamily="34" charset="0"/>
              </a:rPr>
              <a:t> </a:t>
            </a:r>
            <a:r>
              <a:rPr lang="en-GB" sz="1200" dirty="0">
                <a:effectLst/>
                <a:latin typeface="Arial" panose="020B0604020202020204" pitchFamily="34" charset="0"/>
                <a:ea typeface="Calibri" panose="020F0502020204030204" pitchFamily="34" charset="0"/>
                <a:cs typeface="Arial" panose="020B0604020202020204" pitchFamily="34" charset="0"/>
              </a:rPr>
              <a:t>medications are safe to use while smoking. Most patients will ‘slip’ and smoke during treatment</a:t>
            </a:r>
            <a:r>
              <a:rPr lang="en-GB" sz="1200" i="1" dirty="0">
                <a:effectLst/>
                <a:latin typeface="Arial" panose="020B0604020202020204" pitchFamily="34" charset="0"/>
                <a:ea typeface="Calibri" panose="020F0502020204030204" pitchFamily="34" charset="0"/>
                <a:cs typeface="Arial" panose="020B0604020202020204" pitchFamily="34" charset="0"/>
              </a:rPr>
              <a:t> </a:t>
            </a:r>
            <a:r>
              <a:rPr lang="en-GB" sz="1200" dirty="0">
                <a:effectLst/>
                <a:latin typeface="Arial" panose="020B0604020202020204" pitchFamily="34" charset="0"/>
                <a:ea typeface="Calibri" panose="020F0502020204030204" pitchFamily="34" charset="0"/>
                <a:cs typeface="Arial" panose="020B0604020202020204" pitchFamily="34" charset="0"/>
              </a:rPr>
              <a:t>which does not cause any serious side effects. In fact, NRT is used for ‘Cut Down to Stop’ programs for</a:t>
            </a:r>
            <a:r>
              <a:rPr lang="en-GB" sz="1200" i="1" dirty="0">
                <a:effectLst/>
                <a:latin typeface="Arial" panose="020B0604020202020204" pitchFamily="34" charset="0"/>
                <a:ea typeface="Calibri" panose="020F0502020204030204" pitchFamily="34" charset="0"/>
                <a:cs typeface="Arial" panose="020B0604020202020204" pitchFamily="34" charset="0"/>
              </a:rPr>
              <a:t> </a:t>
            </a:r>
            <a:r>
              <a:rPr lang="en-GB" sz="1200" dirty="0">
                <a:effectLst/>
                <a:latin typeface="Arial" panose="020B0604020202020204" pitchFamily="34" charset="0"/>
                <a:ea typeface="Calibri" panose="020F0502020204030204" pitchFamily="34" charset="0"/>
                <a:cs typeface="Arial" panose="020B0604020202020204" pitchFamily="34" charset="0"/>
              </a:rPr>
              <a:t>patients not ready to set a quit date. The fact that a patient is smoking while on medication should provide a signal that titrating the medication or combining therapies is required to support the</a:t>
            </a:r>
            <a:r>
              <a:rPr lang="en-GB" sz="1200" i="1" dirty="0">
                <a:effectLst/>
                <a:latin typeface="Arial" panose="020B0604020202020204" pitchFamily="34" charset="0"/>
                <a:ea typeface="Calibri" panose="020F0502020204030204" pitchFamily="34" charset="0"/>
                <a:cs typeface="Arial" panose="020B0604020202020204" pitchFamily="34" charset="0"/>
              </a:rPr>
              <a:t> </a:t>
            </a:r>
            <a:r>
              <a:rPr lang="en-GB" sz="1200" dirty="0">
                <a:effectLst/>
                <a:latin typeface="Arial" panose="020B0604020202020204" pitchFamily="34" charset="0"/>
                <a:ea typeface="Calibri" panose="020F0502020204030204" pitchFamily="34" charset="0"/>
                <a:cs typeface="Arial" panose="020B0604020202020204" pitchFamily="34" charset="0"/>
              </a:rPr>
              <a:t>patient more.</a:t>
            </a:r>
            <a:r>
              <a:rPr lang="en-CA" sz="1200" dirty="0">
                <a:effectLst/>
                <a:latin typeface="Arial" panose="020B0604020202020204" pitchFamily="34" charset="0"/>
                <a:cs typeface="Arial" panose="020B0604020202020204" pitchFamily="34" charset="0"/>
              </a:rPr>
              <a:t> </a:t>
            </a:r>
            <a:endParaRPr lang="en-US"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a:t>
            </a:fld>
            <a:endParaRPr lang="en-US"/>
          </a:p>
        </p:txBody>
      </p:sp>
    </p:spTree>
    <p:extLst>
      <p:ext uri="{BB962C8B-B14F-4D97-AF65-F5344CB8AC3E}">
        <p14:creationId xmlns:p14="http://schemas.microsoft.com/office/powerpoint/2010/main" val="11657278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1" dirty="0">
                <a:latin typeface="Arial" panose="020B0604020202020204" pitchFamily="34" charset="0"/>
                <a:cs typeface="Arial" panose="020B0604020202020204" pitchFamily="34" charset="0"/>
              </a:rPr>
              <a:t>[Animated slide]</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dirty="0">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dirty="0">
                <a:latin typeface="Arial" panose="020B0604020202020204" pitchFamily="34" charset="0"/>
                <a:cs typeface="Arial" panose="020B0604020202020204" pitchFamily="34" charset="0"/>
              </a:rPr>
              <a:t>[Trainer should read question aloud and invite trainees to respond using the pooling tool or chat. Allow 15-40 seconds for responses before sharing correct response. The correct response appears with animation when you click on slide.]</a:t>
            </a:r>
          </a:p>
          <a:p>
            <a:pPr>
              <a:lnSpc>
                <a:spcPct val="107000"/>
              </a:lnSpc>
              <a:spcAft>
                <a:spcPts val="800"/>
              </a:spcAft>
            </a:pPr>
            <a:endParaRPr lang="en-GB" sz="1200" dirty="0">
              <a:effectLst/>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r>
              <a:rPr lang="en-GB" sz="1200" dirty="0">
                <a:effectLst/>
                <a:latin typeface="Arial" panose="020B0604020202020204" pitchFamily="34" charset="0"/>
                <a:ea typeface="Calibri" panose="020F0502020204030204" pitchFamily="34" charset="0"/>
                <a:cs typeface="Arial" panose="020B0604020202020204" pitchFamily="34" charset="0"/>
              </a:rPr>
              <a:t>It is very uncommon for patients to become addicted to NRT. This is because nicotine is only addictive when it is delivered rapidly to the centres of the brain as is the case with combustible tobacco. NRT provides a slower delivery of NRT and therefore has a minimal risk of long-term addiction. Some patients use NRT for extended periods and these tend to be individuals who smoked heavily for many years. These individuals are often using a short acting NRT product and typically when they have urges to smoke. It is safe to use NRT for many years and NRT delivers a clean form of nicotine absent of the 4,000+ harmful chemicals and so it does not cause smoking related illness. Encouraging patients to use NRT for as long as they need to remain smokefree is best practice. When risk of relapse is small then patients can be supported with discontinuing NRT. This is generally done slowly (step wise reduction) but can also be done in one step of appropriate. Again, NRT can be safely used for extended periods of time, and this is shown to improve long term success rates. </a:t>
            </a:r>
            <a:endParaRPr lang="en-CA" sz="1200" dirty="0">
              <a:effectLst/>
              <a:latin typeface="Arial" panose="020B0604020202020204" pitchFamily="34" charset="0"/>
              <a:ea typeface="Calibri" panose="020F050202020403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4</a:t>
            </a:fld>
            <a:endParaRPr lang="en-US"/>
          </a:p>
        </p:txBody>
      </p:sp>
    </p:spTree>
    <p:extLst>
      <p:ext uri="{BB962C8B-B14F-4D97-AF65-F5344CB8AC3E}">
        <p14:creationId xmlns:p14="http://schemas.microsoft.com/office/powerpoint/2010/main" val="5967660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Arial" panose="020B0604020202020204" pitchFamily="34" charset="0"/>
                <a:ea typeface="Geneva" pitchFamily="-109" charset="0"/>
                <a:cs typeface="Arial" panose="020B0604020202020204" pitchFamily="34" charset="0"/>
              </a:rPr>
              <a:t>[Animated slide, Read the question aloud] </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CA" sz="1200" b="1" i="0" kern="1200" dirty="0">
                <a:solidFill>
                  <a:schemeClr val="tx1"/>
                </a:solidFill>
                <a:effectLst/>
                <a:latin typeface="Arial" panose="020B0604020202020204" pitchFamily="34" charset="0"/>
                <a:ea typeface="Geneva" pitchFamily="-109" charset="0"/>
                <a:cs typeface="Arial" panose="020B0604020202020204" pitchFamily="34" charset="0"/>
              </a:rPr>
              <a:t> </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US" sz="1200" b="0" i="0" kern="1200" dirty="0">
                <a:solidFill>
                  <a:schemeClr val="tx1"/>
                </a:solidFill>
                <a:effectLst/>
                <a:latin typeface="Arial" panose="020B0604020202020204" pitchFamily="34" charset="0"/>
                <a:ea typeface="Geneva" pitchFamily="-109" charset="0"/>
                <a:cs typeface="Arial" panose="020B0604020202020204" pitchFamily="34" charset="0"/>
              </a:rPr>
              <a:t>Click to display correct response: False</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endParaRPr lang="en-US" dirty="0"/>
          </a:p>
          <a:p>
            <a:r>
              <a:rPr lang="en-US" dirty="0"/>
              <a:t>[next slide]</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5</a:t>
            </a:fld>
            <a:endParaRPr lang="en-US"/>
          </a:p>
        </p:txBody>
      </p:sp>
    </p:spTree>
    <p:extLst>
      <p:ext uri="{BB962C8B-B14F-4D97-AF65-F5344CB8AC3E}">
        <p14:creationId xmlns:p14="http://schemas.microsoft.com/office/powerpoint/2010/main" val="8187431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8435" name="Rectangle 3"/>
          <p:cNvSpPr>
            <a:spLocks noGrp="1" noChangeArrowheads="1"/>
          </p:cNvSpPr>
          <p:nvPr>
            <p:ph type="body" idx="1"/>
          </p:nvPr>
        </p:nvSpPr>
        <p:spPr bwMode="auto">
          <a:xfrm>
            <a:off x="928229" y="4501330"/>
            <a:ext cx="5608320" cy="4183380"/>
          </a:xfrm>
          <a:noFill/>
        </p:spPr>
        <p:txBody>
          <a:bodyPr wrap="square" numCol="1" anchor="t" anchorCtr="0" compatLnSpc="1">
            <a:prstTxWarp prst="textNoShape">
              <a:avLst/>
            </a:prstTxWarp>
            <a:normAutofit/>
          </a:bodyPr>
          <a:lstStyle/>
          <a:p>
            <a:r>
              <a:rPr lang="en-CA" sz="1200" b="0" i="0" dirty="0">
                <a:effectLst/>
                <a:latin typeface="Arial" panose="020B0604020202020204" pitchFamily="34" charset="0"/>
                <a:cs typeface="Arial" panose="020B0604020202020204" pitchFamily="34" charset="0"/>
              </a:rPr>
              <a:t>Many people report that they smoke because it helps them cope with stress. </a:t>
            </a:r>
          </a:p>
          <a:p>
            <a:endParaRPr lang="en-CA" sz="1200" b="0" i="0" dirty="0">
              <a:effectLst/>
              <a:latin typeface="Arial" panose="020B0604020202020204" pitchFamily="34" charset="0"/>
              <a:cs typeface="Arial" panose="020B0604020202020204" pitchFamily="34" charset="0"/>
            </a:endParaRPr>
          </a:p>
          <a:p>
            <a:r>
              <a:rPr lang="en-CA" sz="1200" b="0" i="0" dirty="0">
                <a:effectLst/>
                <a:latin typeface="Arial" panose="020B0604020202020204" pitchFamily="34" charset="0"/>
                <a:cs typeface="Arial" panose="020B0604020202020204" pitchFamily="34" charset="0"/>
              </a:rPr>
              <a:t>We know however that this is myth or perhaps more precisely how the person who smokes may incorrectly perceive smoking to be alleviate stress. </a:t>
            </a:r>
          </a:p>
          <a:p>
            <a:endParaRPr lang="en-CA" sz="1200" b="0" i="0" dirty="0">
              <a:effectLst/>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CA" sz="1200" b="0" i="0" dirty="0">
                <a:effectLst/>
                <a:latin typeface="Arial" panose="020B0604020202020204" pitchFamily="34" charset="0"/>
                <a:cs typeface="Arial" panose="020B0604020202020204" pitchFamily="34" charset="0"/>
              </a:rPr>
              <a:t>Nicotine is in fact a stimulant and does not have a calming effect.</a:t>
            </a:r>
          </a:p>
          <a:p>
            <a:endParaRPr lang="en-CA" sz="1200" b="0" i="0" dirty="0">
              <a:effectLst/>
              <a:latin typeface="Arial" panose="020B0604020202020204" pitchFamily="34" charset="0"/>
              <a:cs typeface="Arial" panose="020B0604020202020204" pitchFamily="34" charset="0"/>
            </a:endParaRPr>
          </a:p>
          <a:p>
            <a:r>
              <a:rPr lang="en-CA" sz="1200" b="0" i="0" dirty="0">
                <a:effectLst/>
                <a:latin typeface="Arial" panose="020B0604020202020204" pitchFamily="34" charset="0"/>
                <a:cs typeface="Arial" panose="020B0604020202020204" pitchFamily="34" charset="0"/>
              </a:rPr>
              <a:t>We know that that after four weeks of stopping people report significantly less stress, anxiety and improved mood and this can be one of the benefits of stopping.</a:t>
            </a:r>
          </a:p>
          <a:p>
            <a:endParaRPr lang="en-CA" sz="1200" b="0" i="0" dirty="0">
              <a:effectLst/>
              <a:latin typeface="Arial" panose="020B0604020202020204" pitchFamily="34" charset="0"/>
              <a:cs typeface="Arial" panose="020B0604020202020204" pitchFamily="34" charset="0"/>
            </a:endParaRPr>
          </a:p>
          <a:p>
            <a:r>
              <a:rPr lang="en-CA" sz="1200" b="0" i="0" dirty="0">
                <a:effectLst/>
                <a:latin typeface="Arial" panose="020B0604020202020204" pitchFamily="34" charset="0"/>
                <a:cs typeface="Arial" panose="020B0604020202020204" pitchFamily="34" charset="0"/>
              </a:rPr>
              <a:t>Given coping with stress is a commonly reported barrier to stopping, it can be useful to understand why a person who smokes perceives their smoking to help with stress. The next slide will help us have a closer look at his. </a:t>
            </a:r>
          </a:p>
          <a:p>
            <a:pPr>
              <a:spcBef>
                <a:spcPct val="0"/>
              </a:spcBef>
            </a:pPr>
            <a:endParaRPr lang="en-US" altLang="en-US" sz="1200" dirty="0">
              <a:latin typeface="Arial" panose="020B0604020202020204" pitchFamily="34" charset="0"/>
              <a:cs typeface="Arial" panose="020B0604020202020204" pitchFamily="34" charset="0"/>
            </a:endParaRPr>
          </a:p>
          <a:p>
            <a:pPr>
              <a:lnSpc>
                <a:spcPct val="90000"/>
              </a:lnSpc>
              <a:spcBef>
                <a:spcPct val="0"/>
              </a:spcBef>
            </a:pPr>
            <a:r>
              <a:rPr lang="fr-CA" altLang="en-US" sz="1200" b="1" dirty="0">
                <a:latin typeface="Arial" panose="020B0604020202020204" pitchFamily="34" charset="0"/>
                <a:cs typeface="Arial" panose="020B0604020202020204" pitchFamily="34" charset="0"/>
              </a:rPr>
              <a:t>Source:</a:t>
            </a:r>
          </a:p>
          <a:p>
            <a:pPr>
              <a:lnSpc>
                <a:spcPct val="90000"/>
              </a:lnSpc>
              <a:spcBef>
                <a:spcPct val="0"/>
              </a:spcBef>
            </a:pPr>
            <a:r>
              <a:rPr lang="en-CA" sz="1200" b="0" i="0" dirty="0">
                <a:solidFill>
                  <a:srgbClr val="000000"/>
                </a:solidFill>
                <a:effectLst/>
                <a:latin typeface="Arial" panose="020B0604020202020204" pitchFamily="34" charset="0"/>
                <a:cs typeface="Arial" panose="020B0604020202020204" pitchFamily="34" charset="0"/>
              </a:rPr>
              <a:t>Taylor GMJ, Lindson N, Farley A, </a:t>
            </a:r>
            <a:r>
              <a:rPr lang="en-CA" sz="1200" b="0" i="0" dirty="0" err="1">
                <a:solidFill>
                  <a:srgbClr val="000000"/>
                </a:solidFill>
                <a:effectLst/>
                <a:latin typeface="Arial" panose="020B0604020202020204" pitchFamily="34" charset="0"/>
                <a:cs typeface="Arial" panose="020B0604020202020204" pitchFamily="34" charset="0"/>
              </a:rPr>
              <a:t>Leinberger</a:t>
            </a:r>
            <a:r>
              <a:rPr lang="en-CA" sz="1200" b="0" i="0" dirty="0">
                <a:solidFill>
                  <a:srgbClr val="000000"/>
                </a:solidFill>
                <a:effectLst/>
                <a:latin typeface="Arial" panose="020B0604020202020204" pitchFamily="34" charset="0"/>
                <a:cs typeface="Arial" panose="020B0604020202020204" pitchFamily="34" charset="0"/>
              </a:rPr>
              <a:t>-Jabari A, Sawyer K, </a:t>
            </a:r>
            <a:r>
              <a:rPr lang="en-CA" sz="1200" b="0" i="0" dirty="0" err="1">
                <a:solidFill>
                  <a:srgbClr val="000000"/>
                </a:solidFill>
                <a:effectLst/>
                <a:latin typeface="Arial" panose="020B0604020202020204" pitchFamily="34" charset="0"/>
                <a:cs typeface="Arial" panose="020B0604020202020204" pitchFamily="34" charset="0"/>
              </a:rPr>
              <a:t>te</a:t>
            </a:r>
            <a:r>
              <a:rPr lang="en-CA" sz="1200" b="0" i="0" dirty="0">
                <a:solidFill>
                  <a:srgbClr val="000000"/>
                </a:solidFill>
                <a:effectLst/>
                <a:latin typeface="Arial" panose="020B0604020202020204" pitchFamily="34" charset="0"/>
                <a:cs typeface="Arial" panose="020B0604020202020204" pitchFamily="34" charset="0"/>
              </a:rPr>
              <a:t> Water Naudé R, </a:t>
            </a:r>
            <a:r>
              <a:rPr lang="en-CA" sz="1200" b="0" i="0" dirty="0" err="1">
                <a:solidFill>
                  <a:srgbClr val="000000"/>
                </a:solidFill>
                <a:effectLst/>
                <a:latin typeface="Arial" panose="020B0604020202020204" pitchFamily="34" charset="0"/>
                <a:cs typeface="Arial" panose="020B0604020202020204" pitchFamily="34" charset="0"/>
              </a:rPr>
              <a:t>Theodoulou</a:t>
            </a:r>
            <a:r>
              <a:rPr lang="en-CA" sz="1200" b="0" i="0" dirty="0">
                <a:solidFill>
                  <a:srgbClr val="000000"/>
                </a:solidFill>
                <a:effectLst/>
                <a:latin typeface="Arial" panose="020B0604020202020204" pitchFamily="34" charset="0"/>
                <a:cs typeface="Arial" panose="020B0604020202020204" pitchFamily="34" charset="0"/>
              </a:rPr>
              <a:t> A, King N, Burke C, Aveyard P. Smoking cessation for improving mental health. Cochrane Database of Systematic Reviews 2021, Issue 3. Art. No.: CD013522. DOI: 10.1002/14651858.CD013522.pub2</a:t>
            </a:r>
            <a:endParaRPr lang="fr-CA" altLang="en-US" sz="4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116480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pPr eaLnBrk="1" hangingPunct="1"/>
            <a:r>
              <a:rPr lang="en-US" sz="1200" b="1" i="0" kern="1200">
                <a:solidFill>
                  <a:schemeClr val="tx1"/>
                </a:solidFill>
                <a:effectLst/>
                <a:latin typeface="Arial" panose="020B0604020202020204" pitchFamily="34" charset="0"/>
                <a:ea typeface="Geneva" pitchFamily="-109" charset="0"/>
                <a:cs typeface="Arial" panose="020B0604020202020204" pitchFamily="34" charset="0"/>
              </a:rPr>
              <a:t>[Animated slide: 5 clicks to reveal all content]</a:t>
            </a:r>
          </a:p>
          <a:p>
            <a:pPr eaLnBrk="1" hangingPunct="1"/>
            <a:endParaRPr lang="en-US" sz="1200" b="1" i="0" kern="1200">
              <a:solidFill>
                <a:schemeClr val="tx1"/>
              </a:solidFill>
              <a:effectLst/>
              <a:latin typeface="Arial" panose="020B0604020202020204" pitchFamily="34" charset="0"/>
              <a:ea typeface="Geneva" pitchFamily="-109" charset="0"/>
              <a:cs typeface="Arial" panose="020B0604020202020204" pitchFamily="34" charset="0"/>
            </a:endParaRPr>
          </a:p>
          <a:p>
            <a:pPr eaLnBrk="1" hangingPunct="1"/>
            <a:r>
              <a:rPr lang="en-US" sz="1200" b="1" i="0" kern="1200">
                <a:solidFill>
                  <a:schemeClr val="tx1"/>
                </a:solidFill>
                <a:effectLst/>
                <a:latin typeface="Arial" panose="020B0604020202020204" pitchFamily="34" charset="0"/>
                <a:ea typeface="Geneva" pitchFamily="-109" charset="0"/>
                <a:cs typeface="Arial" panose="020B0604020202020204" pitchFamily="34" charset="0"/>
              </a:rPr>
              <a:t>“</a:t>
            </a:r>
            <a:r>
              <a:rPr lang="en-US" sz="1200" b="0" i="0" kern="1200">
                <a:solidFill>
                  <a:schemeClr val="tx1"/>
                </a:solidFill>
                <a:effectLst/>
                <a:latin typeface="Arial" panose="020B0604020202020204" pitchFamily="34" charset="0"/>
                <a:ea typeface="Geneva" pitchFamily="-109" charset="0"/>
                <a:cs typeface="Arial" panose="020B0604020202020204" pitchFamily="34" charset="0"/>
              </a:rPr>
              <a:t>Smoking not a means of stress control – the reverse”. </a:t>
            </a:r>
            <a:endParaRPr lang="en-GB" sz="1200">
              <a:latin typeface="Arial" panose="020B0604020202020204" pitchFamily="34" charset="0"/>
              <a:cs typeface="Arial" panose="020B0604020202020204" pitchFamily="34" charset="0"/>
            </a:endParaRPr>
          </a:p>
          <a:p>
            <a:pPr eaLnBrk="1" hangingPunct="1"/>
            <a:endParaRPr lang="en-GB" sz="1200">
              <a:latin typeface="Arial" panose="020B0604020202020204" pitchFamily="34" charset="0"/>
              <a:cs typeface="Arial" panose="020B0604020202020204" pitchFamily="34" charset="0"/>
            </a:endParaRPr>
          </a:p>
          <a:p>
            <a:pPr eaLnBrk="1" hangingPunct="1"/>
            <a:r>
              <a:rPr lang="en-GB" sz="1200">
                <a:latin typeface="Arial" panose="020B0604020202020204" pitchFamily="34" charset="0"/>
                <a:cs typeface="Arial" panose="020B0604020202020204" pitchFamily="34" charset="0"/>
              </a:rPr>
              <a:t>A lot of smokers (mentally well and unwell) will tell you they smoke because it helps with stress, it calms my nerves. </a:t>
            </a:r>
          </a:p>
          <a:p>
            <a:pPr eaLnBrk="1" hangingPunct="1"/>
            <a:endParaRPr lang="en-GB" sz="1200">
              <a:latin typeface="Arial" panose="020B0604020202020204" pitchFamily="34" charset="0"/>
              <a:cs typeface="Arial" panose="020B0604020202020204" pitchFamily="34" charset="0"/>
            </a:endParaRPr>
          </a:p>
          <a:p>
            <a:pPr eaLnBrk="1" hangingPunct="1"/>
            <a:r>
              <a:rPr lang="en-GB" sz="1200">
                <a:latin typeface="Arial" panose="020B0604020202020204" pitchFamily="34" charset="0"/>
                <a:cs typeface="Arial" panose="020B0604020202020204" pitchFamily="34" charset="0"/>
              </a:rPr>
              <a:t>While life stress can be challenging for smokers and non smokers alike. The link made between stress relief and smoking that is so prevalent among smokers is one that can be helpful to unpack further and address with the patients you work with.  </a:t>
            </a:r>
          </a:p>
          <a:p>
            <a:pPr eaLnBrk="1" hangingPunct="1"/>
            <a:endParaRPr lang="en-GB" sz="1200">
              <a:latin typeface="Arial" panose="020B0604020202020204" pitchFamily="34" charset="0"/>
              <a:cs typeface="Arial" panose="020B0604020202020204" pitchFamily="34" charset="0"/>
            </a:endParaRPr>
          </a:p>
          <a:p>
            <a:pPr eaLnBrk="1" hangingPunct="1"/>
            <a:r>
              <a:rPr lang="en-GB" sz="1200">
                <a:latin typeface="Arial" panose="020B0604020202020204" pitchFamily="34" charset="0"/>
                <a:cs typeface="Arial" panose="020B0604020202020204" pitchFamily="34" charset="0"/>
              </a:rPr>
              <a:t>[Note: Review information on slide]</a:t>
            </a:r>
          </a:p>
          <a:p>
            <a:pPr eaLnBrk="1" hangingPunct="1"/>
            <a:r>
              <a:rPr lang="en-GB" sz="1200">
                <a:latin typeface="Arial" panose="020B0604020202020204" pitchFamily="34" charset="0"/>
                <a:cs typeface="Arial" panose="020B0604020202020204" pitchFamily="34" charset="0"/>
              </a:rPr>
              <a:t>Click 1 - Does smoking reduce stress? </a:t>
            </a:r>
          </a:p>
          <a:p>
            <a:pPr marL="0" marR="0" lvl="0" indent="0" algn="l" defTabSz="457200" rtl="0" eaLnBrk="1" fontAlgn="base" latinLnBrk="0" hangingPunct="1">
              <a:lnSpc>
                <a:spcPct val="100000"/>
              </a:lnSpc>
              <a:spcBef>
                <a:spcPct val="30000"/>
              </a:spcBef>
              <a:spcAft>
                <a:spcPct val="0"/>
              </a:spcAft>
              <a:buClrTx/>
              <a:buSzTx/>
              <a:buFontTx/>
              <a:buNone/>
              <a:tabLst/>
              <a:defRPr/>
            </a:pPr>
            <a:r>
              <a:rPr lang="en-US" sz="1200">
                <a:solidFill>
                  <a:schemeClr val="bg1"/>
                </a:solidFill>
                <a:latin typeface="Arial" panose="020B0604020202020204" pitchFamily="34" charset="0"/>
                <a:cs typeface="Arial" panose="020B0604020202020204" pitchFamily="34" charset="0"/>
              </a:rPr>
              <a:t>When you smoke, it tops up the level  of nicotine in your body</a:t>
            </a:r>
            <a:endParaRPr lang="en-US" sz="1200" b="1">
              <a:solidFill>
                <a:schemeClr val="bg1"/>
              </a:solidFill>
              <a:latin typeface="Arial" panose="020B0604020202020204" pitchFamily="34" charset="0"/>
              <a:cs typeface="Arial" panose="020B0604020202020204" pitchFamily="34" charset="0"/>
            </a:endParaRPr>
          </a:p>
          <a:p>
            <a:pPr marL="0" marR="0" lvl="0" indent="0" algn="l" defTabSz="457200" rtl="0" eaLnBrk="1" fontAlgn="base" latinLnBrk="0" hangingPunct="1">
              <a:lnSpc>
                <a:spcPct val="100000"/>
              </a:lnSpc>
              <a:spcBef>
                <a:spcPct val="30000"/>
              </a:spcBef>
              <a:spcAft>
                <a:spcPct val="0"/>
              </a:spcAft>
              <a:buClrTx/>
              <a:buSzTx/>
              <a:buFontTx/>
              <a:buNone/>
              <a:tabLst/>
              <a:defRPr/>
            </a:pPr>
            <a:r>
              <a:rPr lang="en-GB" sz="1200">
                <a:latin typeface="Arial" panose="020B0604020202020204" pitchFamily="34" charset="0"/>
                <a:cs typeface="Arial" panose="020B0604020202020204" pitchFamily="34" charset="0"/>
              </a:rPr>
              <a:t>Click 2 - </a:t>
            </a:r>
            <a:r>
              <a:rPr lang="en-US" sz="1200">
                <a:solidFill>
                  <a:schemeClr val="bg1"/>
                </a:solidFill>
                <a:latin typeface="Arial" panose="020B0604020202020204" pitchFamily="34" charset="0"/>
                <a:cs typeface="Arial" panose="020B0604020202020204" pitchFamily="34" charset="0"/>
              </a:rPr>
              <a:t>Nicotine withdrawal symptoms are relieved, making you feel more relaxed… but it’s only temporary</a:t>
            </a:r>
            <a:endParaRPr lang="en-GB" sz="1200">
              <a:latin typeface="Arial" panose="020B0604020202020204" pitchFamily="34" charset="0"/>
              <a:cs typeface="Arial" panose="020B0604020202020204" pitchFamily="34" charset="0"/>
            </a:endParaRPr>
          </a:p>
          <a:p>
            <a:pPr marL="0" marR="0" lvl="0" indent="0" algn="l" defTabSz="457200" rtl="0" eaLnBrk="1" fontAlgn="base" latinLnBrk="0" hangingPunct="1">
              <a:lnSpc>
                <a:spcPct val="100000"/>
              </a:lnSpc>
              <a:spcBef>
                <a:spcPct val="30000"/>
              </a:spcBef>
              <a:spcAft>
                <a:spcPct val="0"/>
              </a:spcAft>
              <a:buClrTx/>
              <a:buSzTx/>
              <a:buFontTx/>
              <a:buNone/>
              <a:tabLst/>
              <a:defRPr/>
            </a:pPr>
            <a:r>
              <a:rPr lang="en-GB" sz="1200">
                <a:latin typeface="Arial" panose="020B0604020202020204" pitchFamily="34" charset="0"/>
                <a:cs typeface="Arial" panose="020B0604020202020204" pitchFamily="34" charset="0"/>
              </a:rPr>
              <a:t>Click 3 - </a:t>
            </a:r>
            <a:r>
              <a:rPr lang="en-US" sz="1200">
                <a:solidFill>
                  <a:schemeClr val="bg1"/>
                </a:solidFill>
                <a:latin typeface="Arial" panose="020B0604020202020204" pitchFamily="34" charset="0"/>
                <a:cs typeface="Arial" panose="020B0604020202020204" pitchFamily="34" charset="0"/>
              </a:rPr>
              <a:t>Soon after you’ve finished smoking, your nicotine levels start to fall… leaving you craving another </a:t>
            </a:r>
            <a:endParaRPr lang="en-GB" sz="1200">
              <a:latin typeface="Arial" panose="020B0604020202020204" pitchFamily="34" charset="0"/>
              <a:cs typeface="Arial" panose="020B0604020202020204" pitchFamily="34" charset="0"/>
            </a:endParaRPr>
          </a:p>
          <a:p>
            <a:pPr marL="0" marR="0" lvl="0" indent="0" algn="l" defTabSz="457200" rtl="0" eaLnBrk="1" fontAlgn="base" latinLnBrk="0" hangingPunct="1">
              <a:lnSpc>
                <a:spcPct val="100000"/>
              </a:lnSpc>
              <a:spcBef>
                <a:spcPct val="30000"/>
              </a:spcBef>
              <a:spcAft>
                <a:spcPct val="0"/>
              </a:spcAft>
              <a:buClrTx/>
              <a:buSzTx/>
              <a:buFontTx/>
              <a:buNone/>
              <a:tabLst/>
              <a:defRPr/>
            </a:pPr>
            <a:r>
              <a:rPr lang="en-US" sz="1200">
                <a:solidFill>
                  <a:schemeClr val="bg1"/>
                </a:solidFill>
                <a:latin typeface="Arial" panose="020B0604020202020204" pitchFamily="34" charset="0"/>
                <a:cs typeface="Arial" panose="020B0604020202020204" pitchFamily="34" charset="0"/>
              </a:rPr>
              <a:t>Click 4 - When your nicotine levels are low you  get withdrawal symptoms, making you feel tense, irritable, anxious… </a:t>
            </a:r>
            <a:r>
              <a:rPr lang="en-US" sz="1200" b="1">
                <a:solidFill>
                  <a:schemeClr val="bg1"/>
                </a:solidFill>
                <a:latin typeface="Arial" panose="020B0604020202020204" pitchFamily="34" charset="0"/>
                <a:cs typeface="Arial" panose="020B0604020202020204" pitchFamily="34" charset="0"/>
              </a:rPr>
              <a:t>stressed</a:t>
            </a:r>
            <a:r>
              <a:rPr lang="en-GB" sz="1200">
                <a:latin typeface="Arial" panose="020B0604020202020204" pitchFamily="34" charset="0"/>
                <a:cs typeface="Arial" panose="020B0604020202020204" pitchFamily="34" charset="0"/>
              </a:rPr>
              <a:t> </a:t>
            </a:r>
          </a:p>
          <a:p>
            <a:pPr eaLnBrk="1" hangingPunct="1"/>
            <a:endParaRPr lang="en-GB" sz="1200">
              <a:latin typeface="Arial" panose="020B0604020202020204" pitchFamily="34" charset="0"/>
              <a:cs typeface="Arial" panose="020B0604020202020204" pitchFamily="34" charset="0"/>
            </a:endParaRPr>
          </a:p>
          <a:p>
            <a:pPr eaLnBrk="1" hangingPunct="1"/>
            <a:r>
              <a:rPr lang="en-GB" sz="1200">
                <a:latin typeface="Arial" panose="020B0604020202020204" pitchFamily="34" charset="0"/>
                <a:cs typeface="Arial" panose="020B0604020202020204" pitchFamily="34" charset="0"/>
              </a:rPr>
              <a:t>If you get a group of people together who have never smoked, a group of ex-smokers and a group of current smokers and get them to rate their current stress levels, it’s the smokers who will score the highest, followed by the ex-smokers and the least stressed will be the people who have never smoked. </a:t>
            </a:r>
          </a:p>
          <a:p>
            <a:pPr eaLnBrk="1" hangingPunct="1"/>
            <a:endParaRPr lang="en-GB" sz="1200">
              <a:latin typeface="Arial" panose="020B0604020202020204" pitchFamily="34" charset="0"/>
              <a:cs typeface="Arial" panose="020B0604020202020204" pitchFamily="34" charset="0"/>
            </a:endParaRPr>
          </a:p>
          <a:p>
            <a:pPr eaLnBrk="1" hangingPunct="1"/>
            <a:r>
              <a:rPr lang="en-GB" sz="1200">
                <a:latin typeface="Arial" panose="020B0604020202020204" pitchFamily="34" charset="0"/>
                <a:cs typeface="Arial" panose="020B0604020202020204" pitchFamily="34" charset="0"/>
              </a:rPr>
              <a:t>So smoking does not alleviate stress, it alleviates withdrawal symptoms, the irritability, the restlessness the low mood that falling nicotine levels cause. </a:t>
            </a:r>
          </a:p>
          <a:p>
            <a:pPr eaLnBrk="1" hangingPunct="1"/>
            <a:endParaRPr lang="en-GB" sz="1200">
              <a:latin typeface="Arial" panose="020B0604020202020204" pitchFamily="34" charset="0"/>
              <a:cs typeface="Arial" panose="020B0604020202020204" pitchFamily="34" charset="0"/>
            </a:endParaRPr>
          </a:p>
          <a:p>
            <a:pPr eaLnBrk="1" hangingPunct="1"/>
            <a:r>
              <a:rPr lang="en-GB" sz="1200">
                <a:latin typeface="Arial" panose="020B0604020202020204" pitchFamily="34" charset="0"/>
                <a:cs typeface="Arial" panose="020B0604020202020204" pitchFamily="34" charset="0"/>
              </a:rPr>
              <a:t>Smokers (and clinicians) often attribute improved mood and reduced anxiety to the effects of smoking rather than the reality that smoking simply medicates the effects of nicotine withdrawal that occur several times throughout the day </a:t>
            </a:r>
          </a:p>
          <a:p>
            <a:pPr eaLnBrk="1" hangingPunct="1"/>
            <a:endParaRPr lang="en-GB" sz="1200">
              <a:latin typeface="Arial" panose="020B0604020202020204" pitchFamily="34" charset="0"/>
              <a:cs typeface="Arial" panose="020B0604020202020204" pitchFamily="34" charset="0"/>
            </a:endParaRPr>
          </a:p>
          <a:p>
            <a:pPr eaLnBrk="1" hangingPunct="1"/>
            <a:r>
              <a:rPr lang="en-GB" sz="1200">
                <a:latin typeface="Arial" panose="020B0604020202020204" pitchFamily="34" charset="0"/>
                <a:cs typeface="Arial" panose="020B0604020202020204" pitchFamily="34" charset="0"/>
              </a:rPr>
              <a:t>This belief becomes so ingrained in smokers and needs addressing if the smoker is going to be successful in stopping </a:t>
            </a:r>
          </a:p>
          <a:p>
            <a:pPr eaLnBrk="1" hangingPunct="1"/>
            <a:r>
              <a:rPr lang="en-GB" sz="1200">
                <a:latin typeface="Arial" panose="020B0604020202020204" pitchFamily="34" charset="0"/>
                <a:cs typeface="Arial" panose="020B0604020202020204" pitchFamily="34" charset="0"/>
              </a:rPr>
              <a:t>If a smoker comes to rely on smoking for the perceived stress relief, they are less likely to learn more healthy coping skills. </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7</a:t>
            </a:fld>
            <a:endParaRPr lang="en-US"/>
          </a:p>
        </p:txBody>
      </p:sp>
    </p:spTree>
    <p:extLst>
      <p:ext uri="{BB962C8B-B14F-4D97-AF65-F5344CB8AC3E}">
        <p14:creationId xmlns:p14="http://schemas.microsoft.com/office/powerpoint/2010/main" val="11827578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Century Gothic" panose="020B0502020202020204" pitchFamily="34" charset="0"/>
                <a:ea typeface="Geneva" pitchFamily="-109" charset="0"/>
                <a:cs typeface="Geneva" pitchFamily="-109" charset="0"/>
              </a:rPr>
              <a:t>[</a:t>
            </a:r>
            <a:r>
              <a:rPr lang="en-US" sz="1200" b="1" i="0" kern="1200" dirty="0">
                <a:solidFill>
                  <a:schemeClr val="tx1"/>
                </a:solidFill>
                <a:effectLst/>
                <a:latin typeface="Arial" panose="020B0604020202020204" pitchFamily="34" charset="0"/>
                <a:ea typeface="Geneva" pitchFamily="-109" charset="0"/>
                <a:cs typeface="Arial" panose="020B0604020202020204" pitchFamily="34" charset="0"/>
              </a:rPr>
              <a:t>Read the question aloud] </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CA" sz="1200" b="1" i="0" kern="1200" dirty="0">
                <a:solidFill>
                  <a:schemeClr val="tx1"/>
                </a:solidFill>
                <a:effectLst/>
                <a:latin typeface="Arial" panose="020B0604020202020204" pitchFamily="34" charset="0"/>
                <a:ea typeface="Geneva" pitchFamily="-109" charset="0"/>
                <a:cs typeface="Arial" panose="020B0604020202020204" pitchFamily="34" charset="0"/>
              </a:rPr>
              <a:t> </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US" sz="1200" b="0" i="0" kern="1200" dirty="0">
                <a:solidFill>
                  <a:schemeClr val="tx1"/>
                </a:solidFill>
                <a:effectLst/>
                <a:latin typeface="Arial" panose="020B0604020202020204" pitchFamily="34" charset="0"/>
                <a:ea typeface="Geneva" pitchFamily="-109" charset="0"/>
                <a:cs typeface="Arial" panose="020B0604020202020204" pitchFamily="34" charset="0"/>
              </a:rPr>
              <a:t>Click to display correct response: False</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8</a:t>
            </a:fld>
            <a:endParaRPr lang="en-US"/>
          </a:p>
        </p:txBody>
      </p:sp>
    </p:spTree>
    <p:extLst>
      <p:ext uri="{BB962C8B-B14F-4D97-AF65-F5344CB8AC3E}">
        <p14:creationId xmlns:p14="http://schemas.microsoft.com/office/powerpoint/2010/main" val="12734954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pPr>
              <a:spcBef>
                <a:spcPct val="0"/>
              </a:spcBef>
            </a:pPr>
            <a:r>
              <a:rPr lang="en-US" altLang="en-US" sz="1200" dirty="0">
                <a:latin typeface="Arial" panose="020B0604020202020204" pitchFamily="34" charset="0"/>
                <a:cs typeface="Arial" panose="020B0604020202020204" pitchFamily="34" charset="0"/>
              </a:rPr>
              <a:t>Fear of gaining weight is one of the most common reasons for not trying to quit smoking.  While it’s true that some people put on a few pounds after they quit, there are ways </a:t>
            </a:r>
            <a:r>
              <a:rPr lang="fr-CA" altLang="en-US" sz="1200" dirty="0">
                <a:latin typeface="Arial" panose="020B0604020202020204" pitchFamily="34" charset="0"/>
                <a:cs typeface="Arial" panose="020B0604020202020204" pitchFamily="34" charset="0"/>
              </a:rPr>
              <a:t>— </a:t>
            </a:r>
            <a:r>
              <a:rPr lang="fr-CA" altLang="en-US" sz="1200" dirty="0" err="1">
                <a:latin typeface="Arial" panose="020B0604020202020204" pitchFamily="34" charset="0"/>
                <a:cs typeface="Arial" panose="020B0604020202020204" pitchFamily="34" charset="0"/>
              </a:rPr>
              <a:t>such</a:t>
            </a:r>
            <a:r>
              <a:rPr lang="fr-CA" altLang="en-US" sz="1200" dirty="0">
                <a:latin typeface="Arial" panose="020B0604020202020204" pitchFamily="34" charset="0"/>
                <a:cs typeface="Arial" panose="020B0604020202020204" pitchFamily="34" charset="0"/>
              </a:rPr>
              <a:t> as </a:t>
            </a:r>
            <a:r>
              <a:rPr lang="en-US" altLang="en-US" sz="1200" dirty="0">
                <a:latin typeface="Arial" panose="020B0604020202020204" pitchFamily="34" charset="0"/>
                <a:cs typeface="Arial" panose="020B0604020202020204" pitchFamily="34" charset="0"/>
              </a:rPr>
              <a:t>diet</a:t>
            </a:r>
            <a:r>
              <a:rPr lang="fr-CA" altLang="en-US" sz="1200" dirty="0">
                <a:latin typeface="Arial" panose="020B0604020202020204" pitchFamily="34" charset="0"/>
                <a:cs typeface="Arial" panose="020B0604020202020204" pitchFamily="34" charset="0"/>
              </a:rPr>
              <a:t> and p</a:t>
            </a:r>
            <a:r>
              <a:rPr lang="en-US" altLang="en-US" sz="1200" dirty="0" err="1">
                <a:latin typeface="Arial" panose="020B0604020202020204" pitchFamily="34" charset="0"/>
                <a:cs typeface="Arial" panose="020B0604020202020204" pitchFamily="34" charset="0"/>
              </a:rPr>
              <a:t>hysical</a:t>
            </a:r>
            <a:r>
              <a:rPr lang="en-US" altLang="en-US" sz="1200" dirty="0">
                <a:latin typeface="Arial" panose="020B0604020202020204" pitchFamily="34" charset="0"/>
                <a:cs typeface="Arial" panose="020B0604020202020204" pitchFamily="34" charset="0"/>
              </a:rPr>
              <a:t> activity</a:t>
            </a:r>
            <a:r>
              <a:rPr lang="fr-CA" altLang="en-US" sz="1200" dirty="0">
                <a:latin typeface="Arial" panose="020B0604020202020204" pitchFamily="34" charset="0"/>
                <a:cs typeface="Arial" panose="020B0604020202020204" pitchFamily="34" charset="0"/>
              </a:rPr>
              <a:t> — </a:t>
            </a:r>
            <a:r>
              <a:rPr lang="en-US" altLang="en-US" sz="1200" dirty="0">
                <a:latin typeface="Arial" panose="020B0604020202020204" pitchFamily="34" charset="0"/>
                <a:cs typeface="Arial" panose="020B0604020202020204" pitchFamily="34" charset="0"/>
              </a:rPr>
              <a:t>to achieve or maintain a healthy weight as a non-smoker. Remember that the health benefits of not smoking by far exceed the risk of gaining a few pounds.  Not only that, you can drop these unwanted pounds in a few months by following some common-sense advice</a:t>
            </a:r>
            <a:r>
              <a:rPr lang="fr-CA" altLang="en-US" sz="1200" dirty="0">
                <a:latin typeface="Arial" panose="020B0604020202020204" pitchFamily="34" charset="0"/>
                <a:cs typeface="Arial" panose="020B0604020202020204" pitchFamily="34" charset="0"/>
              </a:rPr>
              <a:t>.</a:t>
            </a:r>
          </a:p>
          <a:p>
            <a:pPr>
              <a:spcBef>
                <a:spcPct val="0"/>
              </a:spcBef>
            </a:pPr>
            <a:endParaRPr lang="fr-CA" altLang="en-US" sz="1200" dirty="0">
              <a:latin typeface="Arial" panose="020B0604020202020204" pitchFamily="34" charset="0"/>
              <a:cs typeface="Arial" panose="020B0604020202020204" pitchFamily="34" charset="0"/>
            </a:endParaRPr>
          </a:p>
          <a:p>
            <a:pPr>
              <a:spcBef>
                <a:spcPct val="0"/>
              </a:spcBef>
            </a:pPr>
            <a:r>
              <a:rPr lang="en-US" altLang="en-US" sz="1200" dirty="0">
                <a:latin typeface="Arial" panose="020B0604020202020204" pitchFamily="34" charset="0"/>
                <a:cs typeface="Arial" panose="020B0604020202020204" pitchFamily="34" charset="0"/>
              </a:rPr>
              <a:t>Food tastes better after you quit smoking, so you may be tempted to eat more.  </a:t>
            </a:r>
          </a:p>
          <a:p>
            <a:pPr>
              <a:spcBef>
                <a:spcPct val="0"/>
              </a:spcBef>
            </a:pPr>
            <a:endParaRPr lang="en-US" altLang="en-US" sz="1200" dirty="0">
              <a:latin typeface="Arial" panose="020B0604020202020204" pitchFamily="34" charset="0"/>
              <a:cs typeface="Arial" panose="020B0604020202020204" pitchFamily="34" charset="0"/>
            </a:endParaRPr>
          </a:p>
          <a:p>
            <a:pPr>
              <a:spcBef>
                <a:spcPct val="0"/>
              </a:spcBef>
            </a:pPr>
            <a:r>
              <a:rPr lang="en-US" altLang="en-US" sz="1200" dirty="0">
                <a:latin typeface="Arial" panose="020B0604020202020204" pitchFamily="34" charset="0"/>
                <a:cs typeface="Arial" panose="020B0604020202020204" pitchFamily="34" charset="0"/>
              </a:rPr>
              <a:t>Advice we can provide to patients is:</a:t>
            </a:r>
          </a:p>
          <a:p>
            <a:pPr marL="171450" indent="-171450">
              <a:spcBef>
                <a:spcPct val="0"/>
              </a:spcBef>
              <a:buFont typeface="Arial" panose="020B0604020202020204" pitchFamily="34" charset="0"/>
              <a:buChar char="•"/>
            </a:pPr>
            <a:r>
              <a:rPr lang="en-US" altLang="en-US" sz="1200" dirty="0">
                <a:latin typeface="Arial" panose="020B0604020202020204" pitchFamily="34" charset="0"/>
                <a:cs typeface="Arial" panose="020B0604020202020204" pitchFamily="34" charset="0"/>
              </a:rPr>
              <a:t>Try to stay active, walking can be great to manage weight but also can assist in other ways like realizing, staying busy, staying positive. A 30 minute walk each day should offset any changes in weight you might experience after stopping. </a:t>
            </a:r>
          </a:p>
          <a:p>
            <a:pPr marL="171450" indent="-171450">
              <a:spcBef>
                <a:spcPct val="0"/>
              </a:spcBef>
              <a:buFont typeface="Arial" panose="020B0604020202020204" pitchFamily="34" charset="0"/>
              <a:buChar char="•"/>
            </a:pPr>
            <a:r>
              <a:rPr lang="en-US" altLang="en-US" sz="1200" dirty="0">
                <a:latin typeface="Arial" panose="020B0604020202020204" pitchFamily="34" charset="0"/>
                <a:cs typeface="Arial" panose="020B0604020202020204" pitchFamily="34" charset="0"/>
              </a:rPr>
              <a:t>Listen to your body and its hunger signals and stop eating before you are full.  It takes at least twenty minutes for the brain to receive the “full” signal, so take your time and really </a:t>
            </a:r>
            <a:r>
              <a:rPr lang="en-US" altLang="en-US" sz="1200" dirty="0" err="1">
                <a:latin typeface="Arial" panose="020B0604020202020204" pitchFamily="34" charset="0"/>
                <a:cs typeface="Arial" panose="020B0604020202020204" pitchFamily="34" charset="0"/>
              </a:rPr>
              <a:t>savour</a:t>
            </a:r>
            <a:r>
              <a:rPr lang="en-US" altLang="en-US" sz="1200" dirty="0">
                <a:latin typeface="Arial" panose="020B0604020202020204" pitchFamily="34" charset="0"/>
                <a:cs typeface="Arial" panose="020B0604020202020204" pitchFamily="34" charset="0"/>
              </a:rPr>
              <a:t> each mouthful. </a:t>
            </a:r>
          </a:p>
          <a:p>
            <a:pPr marL="171450" indent="-171450">
              <a:spcBef>
                <a:spcPct val="0"/>
              </a:spcBef>
              <a:buFont typeface="Arial" panose="020B0604020202020204" pitchFamily="34" charset="0"/>
              <a:buChar char="•"/>
            </a:pPr>
            <a:r>
              <a:rPr lang="en-US" altLang="en-US" sz="1200" dirty="0">
                <a:latin typeface="Arial" panose="020B0604020202020204" pitchFamily="34" charset="0"/>
                <a:cs typeface="Arial" panose="020B0604020202020204" pitchFamily="34" charset="0"/>
              </a:rPr>
              <a:t>If you find you miss the hand to mouth action of smoking and are replacing with food, find an alternative</a:t>
            </a:r>
          </a:p>
          <a:p>
            <a:pPr marL="171450" indent="-171450">
              <a:spcBef>
                <a:spcPct val="0"/>
              </a:spcBef>
              <a:buFont typeface="Arial" panose="020B0604020202020204" pitchFamily="34" charset="0"/>
              <a:buChar char="•"/>
            </a:pPr>
            <a:r>
              <a:rPr lang="en-US" altLang="en-US" sz="1200" dirty="0">
                <a:latin typeface="Arial" panose="020B0604020202020204" pitchFamily="34" charset="0"/>
                <a:cs typeface="Arial" panose="020B0604020202020204" pitchFamily="34" charset="0"/>
              </a:rPr>
              <a:t>Choose healthy foods. </a:t>
            </a:r>
          </a:p>
          <a:p>
            <a:pPr marL="171450" indent="-171450">
              <a:spcBef>
                <a:spcPct val="0"/>
              </a:spcBef>
              <a:buFont typeface="Arial" panose="020B0604020202020204" pitchFamily="34" charset="0"/>
              <a:buChar char="•"/>
            </a:pPr>
            <a:r>
              <a:rPr lang="en-US" altLang="en-US" sz="1200" dirty="0">
                <a:latin typeface="Arial" panose="020B0604020202020204" pitchFamily="34" charset="0"/>
                <a:cs typeface="Arial" panose="020B0604020202020204" pitchFamily="34" charset="0"/>
              </a:rPr>
              <a:t>Use your NRT and vape</a:t>
            </a:r>
          </a:p>
          <a:p>
            <a:pPr marL="171450" indent="-171450">
              <a:spcBef>
                <a:spcPct val="0"/>
              </a:spcBef>
              <a:buFont typeface="Arial" panose="020B0604020202020204" pitchFamily="34" charset="0"/>
              <a:buChar char="•"/>
            </a:pPr>
            <a:r>
              <a:rPr lang="en-US" altLang="en-US" sz="1200" dirty="0">
                <a:latin typeface="Arial" panose="020B0604020202020204" pitchFamily="34" charset="0"/>
                <a:cs typeface="Arial" panose="020B0604020202020204" pitchFamily="34" charset="0"/>
              </a:rPr>
              <a:t>Remember: eat better, move more</a:t>
            </a:r>
            <a:r>
              <a:rPr lang="fr-CA" altLang="en-US" sz="1200" dirty="0">
                <a:latin typeface="Arial" panose="020B0604020202020204" pitchFamily="34" charset="0"/>
                <a:cs typeface="Arial" panose="020B0604020202020204" pitchFamily="34" charset="0"/>
              </a:rPr>
              <a:t>!</a:t>
            </a:r>
          </a:p>
          <a:p>
            <a:pPr>
              <a:spcBef>
                <a:spcPct val="0"/>
              </a:spcBef>
            </a:pPr>
            <a:endParaRPr lang="fr-CA" altLang="en-US" sz="1200" dirty="0">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0"/>
              </a:spcBef>
              <a:spcAft>
                <a:spcPct val="0"/>
              </a:spcAft>
              <a:buClrTx/>
              <a:buSzTx/>
              <a:buFontTx/>
              <a:buNone/>
              <a:tabLst/>
              <a:defRPr/>
            </a:pPr>
            <a:r>
              <a:rPr lang="en-US" altLang="en-US" sz="1200" dirty="0">
                <a:latin typeface="Arial" panose="020B0604020202020204" pitchFamily="34" charset="0"/>
                <a:cs typeface="Arial" panose="020B0604020202020204" pitchFamily="34" charset="0"/>
              </a:rPr>
              <a:t>The health damage of 1ppd is the same as carrying and extra 60 lbs.  Nicotine affects metabolism, also sense of taste, smell, and appetite.</a:t>
            </a:r>
          </a:p>
          <a:p>
            <a:pPr>
              <a:spcBef>
                <a:spcPct val="0"/>
              </a:spcBef>
            </a:pPr>
            <a:endParaRPr lang="fr-CA" altLang="en-US" sz="1200" dirty="0">
              <a:latin typeface="Arial" panose="020B0604020202020204" pitchFamily="34" charset="0"/>
              <a:cs typeface="Arial" panose="020B0604020202020204" pitchFamily="34" charset="0"/>
            </a:endParaRPr>
          </a:p>
          <a:p>
            <a:pPr>
              <a:spcBef>
                <a:spcPct val="0"/>
              </a:spcBef>
            </a:pPr>
            <a:r>
              <a:rPr lang="fr-CA" altLang="en-US" sz="1200" b="1" dirty="0">
                <a:latin typeface="Arial" panose="020B0604020202020204" pitchFamily="34" charset="0"/>
                <a:cs typeface="Arial" panose="020B0604020202020204" pitchFamily="34" charset="0"/>
              </a:rPr>
              <a:t>Source:</a:t>
            </a:r>
          </a:p>
          <a:p>
            <a:pPr>
              <a:spcBef>
                <a:spcPct val="0"/>
              </a:spcBef>
            </a:pPr>
            <a:r>
              <a:rPr lang="en-CA" altLang="en-US" sz="1200" dirty="0" err="1">
                <a:latin typeface="Arial" panose="020B0604020202020204" pitchFamily="34" charset="0"/>
                <a:cs typeface="Arial" panose="020B0604020202020204" pitchFamily="34" charset="0"/>
              </a:rPr>
              <a:t>Filozof</a:t>
            </a:r>
            <a:r>
              <a:rPr lang="en-CA" altLang="en-US" sz="1200" dirty="0">
                <a:latin typeface="Arial" panose="020B0604020202020204" pitchFamily="34" charset="0"/>
                <a:cs typeface="Arial" panose="020B0604020202020204" pitchFamily="34" charset="0"/>
              </a:rPr>
              <a:t> C, Fernandez Pinilla MC, Fernandez-Cruz A. Smoking cessation and weight gain. </a:t>
            </a:r>
            <a:r>
              <a:rPr lang="fr-CA" altLang="en-US" sz="1200" dirty="0" err="1">
                <a:latin typeface="Arial" panose="020B0604020202020204" pitchFamily="34" charset="0"/>
                <a:cs typeface="Arial" panose="020B0604020202020204" pitchFamily="34" charset="0"/>
              </a:rPr>
              <a:t>Obes</a:t>
            </a:r>
            <a:r>
              <a:rPr lang="fr-CA" altLang="en-US" sz="1200" dirty="0">
                <a:latin typeface="Arial" panose="020B0604020202020204" pitchFamily="34" charset="0"/>
                <a:cs typeface="Arial" panose="020B0604020202020204" pitchFamily="34" charset="0"/>
              </a:rPr>
              <a:t> </a:t>
            </a:r>
            <a:r>
              <a:rPr lang="fr-CA" altLang="en-US" sz="1200" dirty="0" err="1">
                <a:latin typeface="Arial" panose="020B0604020202020204" pitchFamily="34" charset="0"/>
                <a:cs typeface="Arial" panose="020B0604020202020204" pitchFamily="34" charset="0"/>
              </a:rPr>
              <a:t>Rev</a:t>
            </a:r>
            <a:r>
              <a:rPr lang="fr-CA" altLang="en-US" sz="1200" dirty="0">
                <a:latin typeface="Arial" panose="020B0604020202020204" pitchFamily="34" charset="0"/>
                <a:cs typeface="Arial" panose="020B0604020202020204" pitchFamily="34" charset="0"/>
              </a:rPr>
              <a:t>. 2004;5(2):95-103.</a:t>
            </a: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9</a:t>
            </a:fld>
            <a:endParaRPr lang="en-US"/>
          </a:p>
        </p:txBody>
      </p:sp>
    </p:spTree>
    <p:extLst>
      <p:ext uri="{BB962C8B-B14F-4D97-AF65-F5344CB8AC3E}">
        <p14:creationId xmlns:p14="http://schemas.microsoft.com/office/powerpoint/2010/main" val="50703856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 Id="rId4" Type="http://schemas.openxmlformats.org/officeDocument/2006/relationships/image" Target="../media/image12.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Main title + logo">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ED2A448-2BE6-2D8B-C70E-4866EF89F491}"/>
              </a:ext>
            </a:extLst>
          </p:cNvPr>
          <p:cNvSpPr/>
          <p:nvPr userDrawn="1"/>
        </p:nvSpPr>
        <p:spPr bwMode="auto">
          <a:xfrm>
            <a:off x="0" y="5340653"/>
            <a:ext cx="9144000" cy="1512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2" name="Rectangle 1">
            <a:extLst>
              <a:ext uri="{FF2B5EF4-FFF2-40B4-BE49-F238E27FC236}">
                <a16:creationId xmlns:a16="http://schemas.microsoft.com/office/drawing/2014/main" id="{229D63E2-8305-0DBA-40A2-290A31382CC6}"/>
              </a:ext>
            </a:extLst>
          </p:cNvPr>
          <p:cNvSpPr/>
          <p:nvPr userDrawn="1"/>
        </p:nvSpPr>
        <p:spPr bwMode="auto">
          <a:xfrm>
            <a:off x="0" y="1"/>
            <a:ext cx="9144000" cy="5400000"/>
          </a:xfrm>
          <a:prstGeom prst="rect">
            <a:avLst/>
          </a:prstGeom>
          <a:solidFill>
            <a:schemeClr val="accent1"/>
          </a:solidFill>
          <a:ln w="9525">
            <a:noFill/>
            <a:miter lim="800000"/>
            <a:headEnd/>
            <a:tailEnd/>
          </a:ln>
          <a:effectLst>
            <a:outerShdw blurRad="317500" dist="76200" dir="5400000" algn="ctr" rotWithShape="0">
              <a:srgbClr val="000000">
                <a:alpha val="25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6" name="Picture 5">
            <a:extLst>
              <a:ext uri="{FF2B5EF4-FFF2-40B4-BE49-F238E27FC236}">
                <a16:creationId xmlns:a16="http://schemas.microsoft.com/office/drawing/2014/main" id="{F65C6D71-4CDA-1609-1D25-CA6E7A6B2825}"/>
              </a:ext>
            </a:extLst>
          </p:cNvPr>
          <p:cNvPicPr>
            <a:picLocks noChangeAspect="1"/>
          </p:cNvPicPr>
          <p:nvPr userDrawn="1"/>
        </p:nvPicPr>
        <p:blipFill>
          <a:blip r:embed="rId2"/>
          <a:srcRect/>
          <a:stretch/>
        </p:blipFill>
        <p:spPr>
          <a:xfrm>
            <a:off x="0" y="0"/>
            <a:ext cx="9144000" cy="5400000"/>
          </a:xfrm>
          <a:prstGeom prst="rect">
            <a:avLst/>
          </a:prstGeom>
          <a:effectLst/>
        </p:spPr>
      </p:pic>
      <p:sp>
        <p:nvSpPr>
          <p:cNvPr id="3" name="Subtitle 2"/>
          <p:cNvSpPr>
            <a:spLocks noGrp="1"/>
          </p:cNvSpPr>
          <p:nvPr>
            <p:ph type="subTitle" idx="1"/>
          </p:nvPr>
        </p:nvSpPr>
        <p:spPr>
          <a:xfrm>
            <a:off x="971550" y="818745"/>
            <a:ext cx="7181850" cy="2302767"/>
          </a:xfrm>
        </p:spPr>
        <p:txBody>
          <a:bodyPr>
            <a:noAutofit/>
          </a:bodyPr>
          <a:lstStyle>
            <a:lvl1pPr marL="0" indent="0" algn="l">
              <a:lnSpc>
                <a:spcPts val="4800"/>
              </a:lnSpc>
              <a:spcBef>
                <a:spcPts val="0"/>
              </a:spcBef>
              <a:spcAft>
                <a:spcPts val="0"/>
              </a:spcAft>
              <a:buNone/>
              <a:defRPr sz="35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7" name="Text Placeholder 8">
            <a:extLst>
              <a:ext uri="{FF2B5EF4-FFF2-40B4-BE49-F238E27FC236}">
                <a16:creationId xmlns:a16="http://schemas.microsoft.com/office/drawing/2014/main" id="{D1F9E7F3-AABB-0241-87AB-30AAECBA3F69}"/>
              </a:ext>
            </a:extLst>
          </p:cNvPr>
          <p:cNvSpPr>
            <a:spLocks noGrp="1"/>
          </p:cNvSpPr>
          <p:nvPr>
            <p:ph type="body" sz="quarter" idx="11"/>
          </p:nvPr>
        </p:nvSpPr>
        <p:spPr>
          <a:xfrm>
            <a:off x="971550" y="3980827"/>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8" name="Text Placeholder 8">
            <a:extLst>
              <a:ext uri="{FF2B5EF4-FFF2-40B4-BE49-F238E27FC236}">
                <a16:creationId xmlns:a16="http://schemas.microsoft.com/office/drawing/2014/main" id="{C68751F8-1D78-5A4E-9D45-B1F88A88994B}"/>
              </a:ext>
            </a:extLst>
          </p:cNvPr>
          <p:cNvSpPr>
            <a:spLocks noGrp="1"/>
          </p:cNvSpPr>
          <p:nvPr>
            <p:ph type="body" sz="quarter" idx="12"/>
          </p:nvPr>
        </p:nvSpPr>
        <p:spPr>
          <a:xfrm>
            <a:off x="971550" y="4349995"/>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10" name="Text Placeholder 8">
            <a:extLst>
              <a:ext uri="{FF2B5EF4-FFF2-40B4-BE49-F238E27FC236}">
                <a16:creationId xmlns:a16="http://schemas.microsoft.com/office/drawing/2014/main" id="{4F296190-872A-034A-97D8-F4D34666EADD}"/>
              </a:ext>
            </a:extLst>
          </p:cNvPr>
          <p:cNvSpPr>
            <a:spLocks noGrp="1"/>
          </p:cNvSpPr>
          <p:nvPr>
            <p:ph type="body" sz="quarter" idx="13"/>
          </p:nvPr>
        </p:nvSpPr>
        <p:spPr>
          <a:xfrm>
            <a:off x="971550" y="3611659"/>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pic>
        <p:nvPicPr>
          <p:cNvPr id="4" name="Picture 3">
            <a:extLst>
              <a:ext uri="{FF2B5EF4-FFF2-40B4-BE49-F238E27FC236}">
                <a16:creationId xmlns:a16="http://schemas.microsoft.com/office/drawing/2014/main" id="{52EA54C4-4DA0-CB44-B942-08E2F0B9293D}"/>
              </a:ext>
            </a:extLst>
          </p:cNvPr>
          <p:cNvPicPr>
            <a:picLocks noChangeAspect="1"/>
          </p:cNvPicPr>
          <p:nvPr userDrawn="1"/>
        </p:nvPicPr>
        <p:blipFill>
          <a:blip r:embed="rId3"/>
          <a:srcRect/>
          <a:stretch/>
        </p:blipFill>
        <p:spPr>
          <a:xfrm>
            <a:off x="923924" y="5804440"/>
            <a:ext cx="1411761" cy="615261"/>
          </a:xfrm>
          <a:prstGeom prst="rect">
            <a:avLst/>
          </a:prstGeom>
        </p:spPr>
      </p:pic>
      <p:pic>
        <p:nvPicPr>
          <p:cNvPr id="5" name="Picture 4">
            <a:extLst>
              <a:ext uri="{FF2B5EF4-FFF2-40B4-BE49-F238E27FC236}">
                <a16:creationId xmlns:a16="http://schemas.microsoft.com/office/drawing/2014/main" id="{F0E8B671-5659-3982-1D72-58006092B0B1}"/>
              </a:ext>
            </a:extLst>
          </p:cNvPr>
          <p:cNvPicPr>
            <a:picLocks noChangeAspect="1"/>
          </p:cNvPicPr>
          <p:nvPr userDrawn="1"/>
        </p:nvPicPr>
        <p:blipFill>
          <a:blip r:embed="rId4"/>
          <a:srcRect/>
          <a:stretch/>
        </p:blipFill>
        <p:spPr>
          <a:xfrm>
            <a:off x="7008173" y="5836286"/>
            <a:ext cx="1211903" cy="558364"/>
          </a:xfrm>
          <a:prstGeom prst="rect">
            <a:avLst/>
          </a:prstGeom>
        </p:spPr>
      </p:pic>
    </p:spTree>
    <p:extLst>
      <p:ext uri="{BB962C8B-B14F-4D97-AF65-F5344CB8AC3E}">
        <p14:creationId xmlns:p14="http://schemas.microsoft.com/office/powerpoint/2010/main" val="18968255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NCSCT + NCSCT en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rgbClr val="005EB8"/>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grpSp>
        <p:nvGrpSpPr>
          <p:cNvPr id="4" name="Group 3">
            <a:extLst>
              <a:ext uri="{FF2B5EF4-FFF2-40B4-BE49-F238E27FC236}">
                <a16:creationId xmlns:a16="http://schemas.microsoft.com/office/drawing/2014/main" id="{6B67B0FA-1C05-0F9C-ED6B-7E115BC9482B}"/>
              </a:ext>
            </a:extLst>
          </p:cNvPr>
          <p:cNvGrpSpPr/>
          <p:nvPr userDrawn="1"/>
        </p:nvGrpSpPr>
        <p:grpSpPr>
          <a:xfrm>
            <a:off x="1542807" y="2936603"/>
            <a:ext cx="6058386" cy="1215330"/>
            <a:chOff x="1542807" y="2936603"/>
            <a:chExt cx="6058386" cy="1215330"/>
          </a:xfrm>
        </p:grpSpPr>
        <p:pic>
          <p:nvPicPr>
            <p:cNvPr id="9" name="Picture 8">
              <a:extLst>
                <a:ext uri="{FF2B5EF4-FFF2-40B4-BE49-F238E27FC236}">
                  <a16:creationId xmlns:a16="http://schemas.microsoft.com/office/drawing/2014/main" id="{D54B14C4-61E0-B29A-84B8-972B696E1B62}"/>
                </a:ext>
              </a:extLst>
            </p:cNvPr>
            <p:cNvPicPr>
              <a:picLocks noChangeAspect="1"/>
            </p:cNvPicPr>
            <p:nvPr userDrawn="1"/>
          </p:nvPicPr>
          <p:blipFill>
            <a:blip r:embed="rId2"/>
            <a:srcRect/>
            <a:stretch/>
          </p:blipFill>
          <p:spPr>
            <a:xfrm>
              <a:off x="5860676" y="2936603"/>
              <a:ext cx="1740517" cy="801914"/>
            </a:xfrm>
            <a:prstGeom prst="rect">
              <a:avLst/>
            </a:prstGeom>
          </p:spPr>
        </p:pic>
        <p:pic>
          <p:nvPicPr>
            <p:cNvPr id="5" name="Picture 4">
              <a:extLst>
                <a:ext uri="{FF2B5EF4-FFF2-40B4-BE49-F238E27FC236}">
                  <a16:creationId xmlns:a16="http://schemas.microsoft.com/office/drawing/2014/main" id="{2E8F9232-4F04-FACE-A1B2-BA0F1D4E6907}"/>
                </a:ext>
              </a:extLst>
            </p:cNvPr>
            <p:cNvPicPr>
              <a:picLocks noChangeAspect="1"/>
            </p:cNvPicPr>
            <p:nvPr userDrawn="1"/>
          </p:nvPicPr>
          <p:blipFill>
            <a:blip r:embed="rId3"/>
            <a:stretch>
              <a:fillRect/>
            </a:stretch>
          </p:blipFill>
          <p:spPr>
            <a:xfrm>
              <a:off x="1542807" y="2990578"/>
              <a:ext cx="2664814" cy="1161355"/>
            </a:xfrm>
            <a:prstGeom prst="rect">
              <a:avLst/>
            </a:prstGeom>
          </p:spPr>
        </p:pic>
      </p:grpSp>
    </p:spTree>
    <p:extLst>
      <p:ext uri="{BB962C8B-B14F-4D97-AF65-F5344CB8AC3E}">
        <p14:creationId xmlns:p14="http://schemas.microsoft.com/office/powerpoint/2010/main" val="22348504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NCSCT + NCSCT end whit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grpSp>
        <p:nvGrpSpPr>
          <p:cNvPr id="4" name="Group 3">
            <a:extLst>
              <a:ext uri="{FF2B5EF4-FFF2-40B4-BE49-F238E27FC236}">
                <a16:creationId xmlns:a16="http://schemas.microsoft.com/office/drawing/2014/main" id="{6B67B0FA-1C05-0F9C-ED6B-7E115BC9482B}"/>
              </a:ext>
            </a:extLst>
          </p:cNvPr>
          <p:cNvGrpSpPr/>
          <p:nvPr userDrawn="1"/>
        </p:nvGrpSpPr>
        <p:grpSpPr>
          <a:xfrm>
            <a:off x="1542807" y="2936603"/>
            <a:ext cx="6058386" cy="1215329"/>
            <a:chOff x="1542807" y="2936603"/>
            <a:chExt cx="6058386" cy="1215329"/>
          </a:xfrm>
        </p:grpSpPr>
        <p:pic>
          <p:nvPicPr>
            <p:cNvPr id="9" name="Picture 8">
              <a:extLst>
                <a:ext uri="{FF2B5EF4-FFF2-40B4-BE49-F238E27FC236}">
                  <a16:creationId xmlns:a16="http://schemas.microsoft.com/office/drawing/2014/main" id="{D54B14C4-61E0-B29A-84B8-972B696E1B62}"/>
                </a:ext>
              </a:extLst>
            </p:cNvPr>
            <p:cNvPicPr>
              <a:picLocks noChangeAspect="1"/>
            </p:cNvPicPr>
            <p:nvPr userDrawn="1"/>
          </p:nvPicPr>
          <p:blipFill>
            <a:blip r:embed="rId2"/>
            <a:srcRect/>
            <a:stretch/>
          </p:blipFill>
          <p:spPr>
            <a:xfrm>
              <a:off x="5860676" y="2936603"/>
              <a:ext cx="1740517" cy="801913"/>
            </a:xfrm>
            <a:prstGeom prst="rect">
              <a:avLst/>
            </a:prstGeom>
          </p:spPr>
        </p:pic>
        <p:pic>
          <p:nvPicPr>
            <p:cNvPr id="5" name="Picture 4">
              <a:extLst>
                <a:ext uri="{FF2B5EF4-FFF2-40B4-BE49-F238E27FC236}">
                  <a16:creationId xmlns:a16="http://schemas.microsoft.com/office/drawing/2014/main" id="{2E8F9232-4F04-FACE-A1B2-BA0F1D4E6907}"/>
                </a:ext>
              </a:extLst>
            </p:cNvPr>
            <p:cNvPicPr>
              <a:picLocks noChangeAspect="1"/>
            </p:cNvPicPr>
            <p:nvPr userDrawn="1"/>
          </p:nvPicPr>
          <p:blipFill>
            <a:blip r:embed="rId3"/>
            <a:srcRect/>
            <a:stretch/>
          </p:blipFill>
          <p:spPr>
            <a:xfrm>
              <a:off x="1542807" y="2990578"/>
              <a:ext cx="2664814" cy="1161354"/>
            </a:xfrm>
            <a:prstGeom prst="rect">
              <a:avLst/>
            </a:prstGeom>
          </p:spPr>
        </p:pic>
      </p:grpSp>
    </p:spTree>
    <p:extLst>
      <p:ext uri="{BB962C8B-B14F-4D97-AF65-F5344CB8AC3E}">
        <p14:creationId xmlns:p14="http://schemas.microsoft.com/office/powerpoint/2010/main" val="242555183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29BF0720-F72B-8B46-A819-48D30C8A2406}" type="slidenum">
              <a:rPr lang="en-US" altLang="en-US"/>
              <a:pPr>
                <a:defRPr/>
              </a:pPr>
              <a:t>‹#›</a:t>
            </a:fld>
            <a:endParaRPr lang="en-US" altLang="en-US"/>
          </a:p>
        </p:txBody>
      </p:sp>
    </p:spTree>
    <p:extLst>
      <p:ext uri="{BB962C8B-B14F-4D97-AF65-F5344CB8AC3E}">
        <p14:creationId xmlns:p14="http://schemas.microsoft.com/office/powerpoint/2010/main" val="180062696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blank whit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C715FEF-457E-AC89-C71E-16076653ABA4}"/>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Tree>
    <p:extLst>
      <p:ext uri="{BB962C8B-B14F-4D97-AF65-F5344CB8AC3E}">
        <p14:creationId xmlns:p14="http://schemas.microsoft.com/office/powerpoint/2010/main" val="283909373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NHS en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rgbClr val="005EB8"/>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grpSp>
        <p:nvGrpSpPr>
          <p:cNvPr id="13" name="Group 12">
            <a:extLst>
              <a:ext uri="{FF2B5EF4-FFF2-40B4-BE49-F238E27FC236}">
                <a16:creationId xmlns:a16="http://schemas.microsoft.com/office/drawing/2014/main" id="{B09B9844-7748-7647-2554-87D55F04CF58}"/>
              </a:ext>
            </a:extLst>
          </p:cNvPr>
          <p:cNvGrpSpPr/>
          <p:nvPr userDrawn="1"/>
        </p:nvGrpSpPr>
        <p:grpSpPr>
          <a:xfrm>
            <a:off x="1899002" y="2904674"/>
            <a:ext cx="5539281" cy="801914"/>
            <a:chOff x="1853603" y="3028043"/>
            <a:chExt cx="5539281" cy="801914"/>
          </a:xfrm>
        </p:grpSpPr>
        <p:pic>
          <p:nvPicPr>
            <p:cNvPr id="9" name="Picture 8">
              <a:extLst>
                <a:ext uri="{FF2B5EF4-FFF2-40B4-BE49-F238E27FC236}">
                  <a16:creationId xmlns:a16="http://schemas.microsoft.com/office/drawing/2014/main" id="{D54B14C4-61E0-B29A-84B8-972B696E1B62}"/>
                </a:ext>
              </a:extLst>
            </p:cNvPr>
            <p:cNvPicPr>
              <a:picLocks noChangeAspect="1"/>
            </p:cNvPicPr>
            <p:nvPr userDrawn="1"/>
          </p:nvPicPr>
          <p:blipFill>
            <a:blip r:embed="rId2"/>
            <a:stretch>
              <a:fillRect/>
            </a:stretch>
          </p:blipFill>
          <p:spPr>
            <a:xfrm>
              <a:off x="1853603" y="3028043"/>
              <a:ext cx="1740518" cy="801914"/>
            </a:xfrm>
            <a:prstGeom prst="rect">
              <a:avLst/>
            </a:prstGeom>
          </p:spPr>
        </p:pic>
        <p:pic>
          <p:nvPicPr>
            <p:cNvPr id="11" name="Picture 10">
              <a:extLst>
                <a:ext uri="{FF2B5EF4-FFF2-40B4-BE49-F238E27FC236}">
                  <a16:creationId xmlns:a16="http://schemas.microsoft.com/office/drawing/2014/main" id="{87F065BB-FFBF-E954-8424-005EB4EDBD83}"/>
                </a:ext>
              </a:extLst>
            </p:cNvPr>
            <p:cNvPicPr>
              <a:picLocks noChangeAspect="1"/>
            </p:cNvPicPr>
            <p:nvPr userDrawn="1"/>
          </p:nvPicPr>
          <p:blipFill>
            <a:blip r:embed="rId3"/>
            <a:stretch>
              <a:fillRect/>
            </a:stretch>
          </p:blipFill>
          <p:spPr>
            <a:xfrm>
              <a:off x="4722875" y="3028043"/>
              <a:ext cx="2670009" cy="801914"/>
            </a:xfrm>
            <a:prstGeom prst="rect">
              <a:avLst/>
            </a:prstGeom>
          </p:spPr>
        </p:pic>
      </p:grpSp>
    </p:spTree>
    <p:extLst>
      <p:ext uri="{BB962C8B-B14F-4D97-AF65-F5344CB8AC3E}">
        <p14:creationId xmlns:p14="http://schemas.microsoft.com/office/powerpoint/2010/main" val="307383375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blank dark smoke fade i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339F14AF-FF68-3A3C-0326-D37D91A63CA8}"/>
              </a:ext>
            </a:extLst>
          </p:cNvPr>
          <p:cNvPicPr>
            <a:picLocks noChangeAspect="1"/>
          </p:cNvPicPr>
          <p:nvPr userDrawn="1"/>
        </p:nvPicPr>
        <p:blipFill>
          <a:blip r:embed="rId3"/>
          <a:srcRect/>
          <a:stretch/>
        </p:blipFill>
        <p:spPr>
          <a:xfrm>
            <a:off x="0" y="0"/>
            <a:ext cx="9144000" cy="6858000"/>
          </a:xfrm>
          <a:prstGeom prst="rect">
            <a:avLst/>
          </a:prstGeom>
        </p:spPr>
      </p:pic>
    </p:spTree>
    <p:extLst>
      <p:ext uri="{BB962C8B-B14F-4D97-AF65-F5344CB8AC3E}">
        <p14:creationId xmlns:p14="http://schemas.microsoft.com/office/powerpoint/2010/main" val="24355353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green smoke fa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5336C75-3CE7-1F88-30B8-FB8A67917D43}"/>
              </a:ext>
            </a:extLst>
          </p:cNvPr>
          <p:cNvSpPr/>
          <p:nvPr userDrawn="1"/>
        </p:nvSpPr>
        <p:spPr bwMode="auto">
          <a:xfrm>
            <a:off x="0" y="0"/>
            <a:ext cx="9144000" cy="6858000"/>
          </a:xfrm>
          <a:prstGeom prst="rect">
            <a:avLst/>
          </a:prstGeom>
          <a:solidFill>
            <a:schemeClr val="accent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2" name="Picture 1">
            <a:extLst>
              <a:ext uri="{FF2B5EF4-FFF2-40B4-BE49-F238E27FC236}">
                <a16:creationId xmlns:a16="http://schemas.microsoft.com/office/drawing/2014/main" id="{918F4EAF-8D5D-85DA-EAC1-E4668A92C62A}"/>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12847824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NCSCT + NHSE en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marL="0" marR="0" lvl="0" indent="0" algn="ctr" defTabSz="457200" rtl="0" eaLnBrk="1" fontAlgn="base" latinLnBrk="0" hangingPunct="1">
              <a:lnSpc>
                <a:spcPts val="2500"/>
              </a:lnSpc>
              <a:spcBef>
                <a:spcPct val="0"/>
              </a:spcBef>
              <a:spcAft>
                <a:spcPts val="1250"/>
              </a:spcAft>
              <a:buClrTx/>
              <a:buSzTx/>
              <a:buFontTx/>
              <a:buNone/>
              <a:tabLst/>
              <a:defRPr/>
            </a:pPr>
            <a:endParaRPr kumimoji="0" lang="en-US" sz="2100" b="0" i="1" u="none" strike="noStrike" kern="1200" cap="none" spc="0" normalizeH="0" baseline="0" noProof="0" dirty="0">
              <a:ln>
                <a:noFill/>
              </a:ln>
              <a:solidFill>
                <a:srgbClr val="DD0000"/>
              </a:solidFill>
              <a:effectLst/>
              <a:uLnTx/>
              <a:uFillTx/>
              <a:latin typeface="Calibri"/>
              <a:ea typeface="Calibri"/>
              <a:cs typeface="Times New Roman"/>
            </a:endParaRPr>
          </a:p>
        </p:txBody>
      </p:sp>
      <p:pic>
        <p:nvPicPr>
          <p:cNvPr id="6" name="Picture 5">
            <a:extLst>
              <a:ext uri="{FF2B5EF4-FFF2-40B4-BE49-F238E27FC236}">
                <a16:creationId xmlns:a16="http://schemas.microsoft.com/office/drawing/2014/main" id="{6E443056-19F4-F436-8471-25850C4EAF0E}"/>
              </a:ext>
            </a:extLst>
          </p:cNvPr>
          <p:cNvPicPr>
            <a:picLocks noChangeAspect="1"/>
          </p:cNvPicPr>
          <p:nvPr userDrawn="1"/>
        </p:nvPicPr>
        <p:blipFill>
          <a:blip r:embed="rId2"/>
          <a:srcRect/>
          <a:stretch/>
        </p:blipFill>
        <p:spPr>
          <a:xfrm>
            <a:off x="5698944" y="2729376"/>
            <a:ext cx="2008158" cy="1510562"/>
          </a:xfrm>
          <a:prstGeom prst="rect">
            <a:avLst/>
          </a:prstGeom>
        </p:spPr>
      </p:pic>
      <p:pic>
        <p:nvPicPr>
          <p:cNvPr id="7" name="Picture 6">
            <a:extLst>
              <a:ext uri="{FF2B5EF4-FFF2-40B4-BE49-F238E27FC236}">
                <a16:creationId xmlns:a16="http://schemas.microsoft.com/office/drawing/2014/main" id="{09DAAAA2-1272-83DA-9C87-9C8764379B9D}"/>
              </a:ext>
            </a:extLst>
          </p:cNvPr>
          <p:cNvPicPr>
            <a:picLocks noChangeAspect="1"/>
          </p:cNvPicPr>
          <p:nvPr userDrawn="1"/>
        </p:nvPicPr>
        <p:blipFill>
          <a:blip r:embed="rId3"/>
          <a:srcRect/>
          <a:stretch/>
        </p:blipFill>
        <p:spPr>
          <a:xfrm>
            <a:off x="1369444" y="2862864"/>
            <a:ext cx="2664814" cy="1161354"/>
          </a:xfrm>
          <a:prstGeom prst="rect">
            <a:avLst/>
          </a:prstGeom>
        </p:spPr>
      </p:pic>
    </p:spTree>
    <p:extLst>
      <p:ext uri="{BB962C8B-B14F-4D97-AF65-F5344CB8AC3E}">
        <p14:creationId xmlns:p14="http://schemas.microsoft.com/office/powerpoint/2010/main" val="77152405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NCSCT + NHSE title">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CE5D580A-4E70-625F-8F36-16540D768B27}"/>
              </a:ext>
            </a:extLst>
          </p:cNvPr>
          <p:cNvSpPr/>
          <p:nvPr userDrawn="1"/>
        </p:nvSpPr>
        <p:spPr bwMode="auto">
          <a:xfrm>
            <a:off x="0" y="0"/>
            <a:ext cx="9144000" cy="6858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marL="0" marR="0" lvl="0" indent="0" algn="ctr" defTabSz="457200" rtl="0" eaLnBrk="1" fontAlgn="base" latinLnBrk="0" hangingPunct="1">
              <a:lnSpc>
                <a:spcPts val="2500"/>
              </a:lnSpc>
              <a:spcBef>
                <a:spcPct val="0"/>
              </a:spcBef>
              <a:spcAft>
                <a:spcPts val="1250"/>
              </a:spcAft>
              <a:buClrTx/>
              <a:buSzTx/>
              <a:buFontTx/>
              <a:buNone/>
              <a:tabLst/>
              <a:defRPr/>
            </a:pPr>
            <a:endParaRPr kumimoji="0" lang="en-US" sz="2100" b="0" i="1" u="none" strike="noStrike" kern="1200" cap="none" spc="0" normalizeH="0" baseline="0" noProof="0" dirty="0">
              <a:ln>
                <a:noFill/>
              </a:ln>
              <a:solidFill>
                <a:srgbClr val="DD0000"/>
              </a:solidFill>
              <a:effectLst/>
              <a:uLnTx/>
              <a:uFillTx/>
              <a:latin typeface="Calibri"/>
              <a:ea typeface="Calibri"/>
              <a:cs typeface="Times New Roman"/>
            </a:endParaRPr>
          </a:p>
        </p:txBody>
      </p:sp>
      <p:pic>
        <p:nvPicPr>
          <p:cNvPr id="12" name="Picture 11">
            <a:extLst>
              <a:ext uri="{FF2B5EF4-FFF2-40B4-BE49-F238E27FC236}">
                <a16:creationId xmlns:a16="http://schemas.microsoft.com/office/drawing/2014/main" id="{D1C4D80A-E147-6159-C734-5814B586BD68}"/>
              </a:ext>
            </a:extLst>
          </p:cNvPr>
          <p:cNvPicPr>
            <a:picLocks noChangeAspect="1"/>
          </p:cNvPicPr>
          <p:nvPr userDrawn="1"/>
        </p:nvPicPr>
        <p:blipFill>
          <a:blip r:embed="rId2"/>
          <a:srcRect/>
          <a:stretch/>
        </p:blipFill>
        <p:spPr>
          <a:xfrm>
            <a:off x="0" y="1458000"/>
            <a:ext cx="9144000" cy="5400000"/>
          </a:xfrm>
          <a:prstGeom prst="rect">
            <a:avLst/>
          </a:prstGeom>
          <a:effectLst/>
        </p:spPr>
      </p:pic>
      <p:sp>
        <p:nvSpPr>
          <p:cNvPr id="13" name="Rectangle 12">
            <a:extLst>
              <a:ext uri="{FF2B5EF4-FFF2-40B4-BE49-F238E27FC236}">
                <a16:creationId xmlns:a16="http://schemas.microsoft.com/office/drawing/2014/main" id="{CA67E64D-3541-7F39-24B5-D8832BF08004}"/>
              </a:ext>
            </a:extLst>
          </p:cNvPr>
          <p:cNvSpPr/>
          <p:nvPr userDrawn="1"/>
        </p:nvSpPr>
        <p:spPr bwMode="auto">
          <a:xfrm>
            <a:off x="0" y="0"/>
            <a:ext cx="9144000" cy="1512000"/>
          </a:xfrm>
          <a:prstGeom prst="rect">
            <a:avLst/>
          </a:prstGeom>
          <a:solidFill>
            <a:schemeClr val="bg2"/>
          </a:solidFill>
          <a:ln w="9525">
            <a:noFill/>
            <a:miter lim="800000"/>
            <a:headEnd/>
            <a:tailEnd/>
          </a:ln>
          <a:effectLst>
            <a:outerShdw blurRad="317500" dist="76200" dir="5400000" algn="ctr" rotWithShape="0">
              <a:srgbClr val="000000">
                <a:alpha val="39597"/>
              </a:srgbClr>
            </a:outerShdw>
          </a:effectLst>
        </p:spPr>
        <p:txBody>
          <a:bodyPr rot="0" vert="horz" wrap="square" lIns="360000" tIns="288000" rIns="360000" bIns="432000" rtlCol="0" anchor="ctr" anchorCtr="0" upright="1">
            <a:spAutoFit/>
          </a:bodyPr>
          <a:lstStyle/>
          <a:p>
            <a:pPr marL="0" marR="0" lvl="0" indent="0" algn="ctr" defTabSz="457200" rtl="0" eaLnBrk="1" fontAlgn="base" latinLnBrk="0" hangingPunct="1">
              <a:lnSpc>
                <a:spcPts val="2500"/>
              </a:lnSpc>
              <a:spcBef>
                <a:spcPct val="0"/>
              </a:spcBef>
              <a:spcAft>
                <a:spcPts val="1250"/>
              </a:spcAft>
              <a:buClrTx/>
              <a:buSzTx/>
              <a:buFontTx/>
              <a:buNone/>
              <a:tabLst/>
              <a:defRPr/>
            </a:pPr>
            <a:endParaRPr kumimoji="0" lang="en-US" sz="2100" b="0" i="1" u="none" strike="noStrike" kern="1200" cap="none" spc="0" normalizeH="0" baseline="0" noProof="0" dirty="0">
              <a:ln>
                <a:noFill/>
              </a:ln>
              <a:solidFill>
                <a:srgbClr val="DD0000"/>
              </a:solidFill>
              <a:effectLst/>
              <a:uLnTx/>
              <a:uFillTx/>
              <a:latin typeface="Calibri"/>
              <a:ea typeface="Calibri"/>
              <a:cs typeface="Times New Roman"/>
            </a:endParaRPr>
          </a:p>
        </p:txBody>
      </p:sp>
      <p:pic>
        <p:nvPicPr>
          <p:cNvPr id="14" name="Picture 13">
            <a:extLst>
              <a:ext uri="{FF2B5EF4-FFF2-40B4-BE49-F238E27FC236}">
                <a16:creationId xmlns:a16="http://schemas.microsoft.com/office/drawing/2014/main" id="{205B58A3-8723-623A-1E91-38A0CF6B2174}"/>
              </a:ext>
            </a:extLst>
          </p:cNvPr>
          <p:cNvPicPr>
            <a:picLocks noChangeAspect="1"/>
          </p:cNvPicPr>
          <p:nvPr userDrawn="1"/>
        </p:nvPicPr>
        <p:blipFill>
          <a:blip r:embed="rId3"/>
          <a:srcRect/>
          <a:stretch/>
        </p:blipFill>
        <p:spPr>
          <a:xfrm>
            <a:off x="386038" y="465810"/>
            <a:ext cx="1471653" cy="641363"/>
          </a:xfrm>
          <a:prstGeom prst="rect">
            <a:avLst/>
          </a:prstGeom>
        </p:spPr>
      </p:pic>
      <p:pic>
        <p:nvPicPr>
          <p:cNvPr id="15" name="Picture 14">
            <a:extLst>
              <a:ext uri="{FF2B5EF4-FFF2-40B4-BE49-F238E27FC236}">
                <a16:creationId xmlns:a16="http://schemas.microsoft.com/office/drawing/2014/main" id="{DA9265C1-152C-D61C-318C-550049D39E84}"/>
              </a:ext>
            </a:extLst>
          </p:cNvPr>
          <p:cNvPicPr>
            <a:picLocks noChangeAspect="1"/>
          </p:cNvPicPr>
          <p:nvPr userDrawn="1"/>
        </p:nvPicPr>
        <p:blipFill>
          <a:blip r:embed="rId4"/>
          <a:srcRect/>
          <a:stretch/>
        </p:blipFill>
        <p:spPr>
          <a:xfrm>
            <a:off x="7677150" y="386439"/>
            <a:ext cx="1080812" cy="813001"/>
          </a:xfrm>
          <a:prstGeom prst="rect">
            <a:avLst/>
          </a:prstGeom>
        </p:spPr>
      </p:pic>
      <p:sp>
        <p:nvSpPr>
          <p:cNvPr id="3" name="Subtitle 2"/>
          <p:cNvSpPr>
            <a:spLocks noGrp="1"/>
          </p:cNvSpPr>
          <p:nvPr>
            <p:ph type="subTitle" idx="1"/>
          </p:nvPr>
        </p:nvSpPr>
        <p:spPr>
          <a:xfrm>
            <a:off x="971550" y="2119402"/>
            <a:ext cx="7181850" cy="2302767"/>
          </a:xfrm>
        </p:spPr>
        <p:txBody>
          <a:bodyPr>
            <a:noAutofit/>
          </a:bodyPr>
          <a:lstStyle>
            <a:lvl1pPr marL="0" indent="0" algn="l">
              <a:lnSpc>
                <a:spcPts val="4800"/>
              </a:lnSpc>
              <a:spcBef>
                <a:spcPts val="0"/>
              </a:spcBef>
              <a:spcAft>
                <a:spcPts val="0"/>
              </a:spcAft>
              <a:buNone/>
              <a:defRPr sz="35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7" name="Text Placeholder 8">
            <a:extLst>
              <a:ext uri="{FF2B5EF4-FFF2-40B4-BE49-F238E27FC236}">
                <a16:creationId xmlns:a16="http://schemas.microsoft.com/office/drawing/2014/main" id="{D1F9E7F3-AABB-0241-87AB-30AAECBA3F69}"/>
              </a:ext>
            </a:extLst>
          </p:cNvPr>
          <p:cNvSpPr>
            <a:spLocks noGrp="1"/>
          </p:cNvSpPr>
          <p:nvPr>
            <p:ph type="body" sz="quarter" idx="11"/>
          </p:nvPr>
        </p:nvSpPr>
        <p:spPr>
          <a:xfrm>
            <a:off x="971550" y="5202654"/>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8" name="Text Placeholder 8">
            <a:extLst>
              <a:ext uri="{FF2B5EF4-FFF2-40B4-BE49-F238E27FC236}">
                <a16:creationId xmlns:a16="http://schemas.microsoft.com/office/drawing/2014/main" id="{C68751F8-1D78-5A4E-9D45-B1F88A88994B}"/>
              </a:ext>
            </a:extLst>
          </p:cNvPr>
          <p:cNvSpPr>
            <a:spLocks noGrp="1"/>
          </p:cNvSpPr>
          <p:nvPr>
            <p:ph type="body" sz="quarter" idx="12"/>
          </p:nvPr>
        </p:nvSpPr>
        <p:spPr>
          <a:xfrm>
            <a:off x="971550" y="5571822"/>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10" name="Text Placeholder 8">
            <a:extLst>
              <a:ext uri="{FF2B5EF4-FFF2-40B4-BE49-F238E27FC236}">
                <a16:creationId xmlns:a16="http://schemas.microsoft.com/office/drawing/2014/main" id="{4F296190-872A-034A-97D8-F4D34666EADD}"/>
              </a:ext>
            </a:extLst>
          </p:cNvPr>
          <p:cNvSpPr>
            <a:spLocks noGrp="1"/>
          </p:cNvSpPr>
          <p:nvPr>
            <p:ph type="body" sz="quarter" idx="13"/>
          </p:nvPr>
        </p:nvSpPr>
        <p:spPr>
          <a:xfrm>
            <a:off x="971550" y="4833486"/>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Tree>
    <p:extLst>
      <p:ext uri="{BB962C8B-B14F-4D97-AF65-F5344CB8AC3E}">
        <p14:creationId xmlns:p14="http://schemas.microsoft.com/office/powerpoint/2010/main" val="124056089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NCSCT + NHSE en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marL="0" marR="0" lvl="0" indent="0" algn="ctr" defTabSz="457200" rtl="0" eaLnBrk="1" fontAlgn="base" latinLnBrk="0" hangingPunct="1">
              <a:lnSpc>
                <a:spcPts val="2500"/>
              </a:lnSpc>
              <a:spcBef>
                <a:spcPct val="0"/>
              </a:spcBef>
              <a:spcAft>
                <a:spcPts val="1250"/>
              </a:spcAft>
              <a:buClrTx/>
              <a:buSzTx/>
              <a:buFontTx/>
              <a:buNone/>
              <a:tabLst/>
              <a:defRPr/>
            </a:pPr>
            <a:endParaRPr kumimoji="0" lang="en-US" sz="2100" b="0" i="1" u="none" strike="noStrike" kern="1200" cap="none" spc="0" normalizeH="0" baseline="0" noProof="0" dirty="0">
              <a:ln>
                <a:noFill/>
              </a:ln>
              <a:solidFill>
                <a:srgbClr val="DD0000"/>
              </a:solidFill>
              <a:effectLst/>
              <a:uLnTx/>
              <a:uFillTx/>
              <a:latin typeface="Calibri"/>
              <a:ea typeface="Calibri"/>
              <a:cs typeface="Times New Roman"/>
            </a:endParaRPr>
          </a:p>
        </p:txBody>
      </p:sp>
      <p:pic>
        <p:nvPicPr>
          <p:cNvPr id="6" name="Picture 5">
            <a:extLst>
              <a:ext uri="{FF2B5EF4-FFF2-40B4-BE49-F238E27FC236}">
                <a16:creationId xmlns:a16="http://schemas.microsoft.com/office/drawing/2014/main" id="{6E443056-19F4-F436-8471-25850C4EAF0E}"/>
              </a:ext>
            </a:extLst>
          </p:cNvPr>
          <p:cNvPicPr>
            <a:picLocks noChangeAspect="1"/>
          </p:cNvPicPr>
          <p:nvPr userDrawn="1"/>
        </p:nvPicPr>
        <p:blipFill>
          <a:blip r:embed="rId2"/>
          <a:srcRect/>
          <a:stretch/>
        </p:blipFill>
        <p:spPr>
          <a:xfrm>
            <a:off x="5698944" y="2729376"/>
            <a:ext cx="2008158" cy="1510562"/>
          </a:xfrm>
          <a:prstGeom prst="rect">
            <a:avLst/>
          </a:prstGeom>
        </p:spPr>
      </p:pic>
      <p:pic>
        <p:nvPicPr>
          <p:cNvPr id="7" name="Picture 6">
            <a:extLst>
              <a:ext uri="{FF2B5EF4-FFF2-40B4-BE49-F238E27FC236}">
                <a16:creationId xmlns:a16="http://schemas.microsoft.com/office/drawing/2014/main" id="{09DAAAA2-1272-83DA-9C87-9C8764379B9D}"/>
              </a:ext>
            </a:extLst>
          </p:cNvPr>
          <p:cNvPicPr>
            <a:picLocks noChangeAspect="1"/>
          </p:cNvPicPr>
          <p:nvPr userDrawn="1"/>
        </p:nvPicPr>
        <p:blipFill>
          <a:blip r:embed="rId3"/>
          <a:srcRect/>
          <a:stretch/>
        </p:blipFill>
        <p:spPr>
          <a:xfrm>
            <a:off x="1369444" y="2862864"/>
            <a:ext cx="2664814" cy="1161354"/>
          </a:xfrm>
          <a:prstGeom prst="rect">
            <a:avLst/>
          </a:prstGeom>
        </p:spPr>
      </p:pic>
    </p:spTree>
    <p:extLst>
      <p:ext uri="{BB962C8B-B14F-4D97-AF65-F5344CB8AC3E}">
        <p14:creationId xmlns:p14="http://schemas.microsoft.com/office/powerpoint/2010/main" val="17550800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ullet li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a:t>Click to edit Master title style</a:t>
            </a:r>
            <a:endParaRPr lang="en-US"/>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6" name="Footer Placeholder 4">
            <a:extLst>
              <a:ext uri="{FF2B5EF4-FFF2-40B4-BE49-F238E27FC236}">
                <a16:creationId xmlns:a16="http://schemas.microsoft.com/office/drawing/2014/main" id="{2F66A359-2EB5-79D1-501D-D4450357F8E7}"/>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a:t>National Tobacco Dependency Treatment Training for Acute and Acute MH</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number li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a:t>Click to edit Master title style</a:t>
            </a:r>
            <a:endParaRPr lang="en-US"/>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lvl1pPr marL="0" indent="0">
              <a:tabLst>
                <a:tab pos="301625" algn="l"/>
              </a:tabLst>
              <a:defRPr/>
            </a:lvl1pPr>
          </a:lstStyle>
          <a:p>
            <a:pPr marL="0" indent="0">
              <a:buNone/>
            </a:pPr>
            <a:endParaRPr lang="en-US"/>
          </a:p>
        </p:txBody>
      </p:sp>
      <p:sp>
        <p:nvSpPr>
          <p:cNvPr id="6" name="Footer Placeholder 4">
            <a:extLst>
              <a:ext uri="{FF2B5EF4-FFF2-40B4-BE49-F238E27FC236}">
                <a16:creationId xmlns:a16="http://schemas.microsoft.com/office/drawing/2014/main" id="{F8C9E131-FD36-23EA-0889-758842A3F37F}"/>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a:t>National Tobacco Dependency Treatment Training for Acute and Acute MH</a:t>
            </a:r>
          </a:p>
        </p:txBody>
      </p:sp>
    </p:spTree>
    <p:extLst>
      <p:ext uri="{BB962C8B-B14F-4D97-AF65-F5344CB8AC3E}">
        <p14:creationId xmlns:p14="http://schemas.microsoft.com/office/powerpoint/2010/main" val="34523062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lum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571500" y="1752601"/>
            <a:ext cx="3771900" cy="42672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4" name="Content Placeholder 3"/>
          <p:cNvSpPr>
            <a:spLocks noGrp="1"/>
          </p:cNvSpPr>
          <p:nvPr>
            <p:ph sz="half" idx="2"/>
          </p:nvPr>
        </p:nvSpPr>
        <p:spPr>
          <a:xfrm>
            <a:off x="4800600" y="1752600"/>
            <a:ext cx="3733800" cy="4267201"/>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7" name="Footer Placeholder 4">
            <a:extLst>
              <a:ext uri="{FF2B5EF4-FFF2-40B4-BE49-F238E27FC236}">
                <a16:creationId xmlns:a16="http://schemas.microsoft.com/office/drawing/2014/main" id="{25C028FF-DAD1-C1E6-F56C-27E08618806C}"/>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a:t>National Tobacco Dependency Treatment Training for Acute and Acute MH</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161FE70-3A0E-6BC9-49AD-BF3E53826940}"/>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Tree>
    <p:extLst>
      <p:ext uri="{BB962C8B-B14F-4D97-AF65-F5344CB8AC3E}">
        <p14:creationId xmlns:p14="http://schemas.microsoft.com/office/powerpoint/2010/main" val="4354162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092AF3A-EA40-604F-97D6-F4C65EC870CE}"/>
              </a:ext>
            </a:extLst>
          </p:cNvPr>
          <p:cNvSpPr/>
          <p:nvPr userDrawn="1"/>
        </p:nvSpPr>
        <p:spPr>
          <a:xfrm>
            <a:off x="0" y="0"/>
            <a:ext cx="9144000" cy="6858000"/>
          </a:xfrm>
          <a:prstGeom prst="rect">
            <a:avLst/>
          </a:prstGeom>
          <a:solidFill>
            <a:schemeClr val="tx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a:latin typeface="Century Gothic" panose="020B0502020202020204" pitchFamily="34" charset="0"/>
            </a:endParaRPr>
          </a:p>
        </p:txBody>
      </p:sp>
      <p:sp>
        <p:nvSpPr>
          <p:cNvPr id="2" name="Title 1"/>
          <p:cNvSpPr>
            <a:spLocks noGrp="1"/>
          </p:cNvSpPr>
          <p:nvPr>
            <p:ph type="title"/>
          </p:nvPr>
        </p:nvSpPr>
        <p:spPr/>
        <p:txBody>
          <a:bodyPr/>
          <a:lstStyle>
            <a:lvl1pPr marL="0" algn="l">
              <a:defRPr baseline="0"/>
            </a:lvl1pPr>
          </a:lstStyle>
          <a:p>
            <a:r>
              <a:rPr lang="en-GB"/>
              <a:t>Click to edit Master title style</a:t>
            </a:r>
            <a:endParaRPr lang="en-US"/>
          </a:p>
        </p:txBody>
      </p:sp>
    </p:spTree>
    <p:extLst>
      <p:ext uri="{BB962C8B-B14F-4D97-AF65-F5344CB8AC3E}">
        <p14:creationId xmlns:p14="http://schemas.microsoft.com/office/powerpoint/2010/main" val="3599011965"/>
      </p:ext>
    </p:extLst>
  </p:cSld>
  <p:clrMapOvr>
    <a:masterClrMapping/>
  </p:clrMapOvr>
  <p:extLst>
    <p:ext uri="{DCECCB84-F9BA-43D5-87BE-67443E8EF086}">
      <p15:sldGuideLst xmlns:p15="http://schemas.microsoft.com/office/powerpoint/2012/main">
        <p15:guide id="1" orient="horz" pos="867" userDrawn="1">
          <p15:clr>
            <a:srgbClr val="FBAE40"/>
          </p15:clr>
        </p15:guide>
        <p15:guide id="2" orient="horz" pos="411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ivide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8D2B4D8-2250-93EC-0123-26464BD0F4C8}"/>
              </a:ext>
            </a:extLst>
          </p:cNvPr>
          <p:cNvSpPr/>
          <p:nvPr userDrawn="1"/>
        </p:nvSpPr>
        <p:spPr bwMode="auto">
          <a:xfrm>
            <a:off x="0" y="0"/>
            <a:ext cx="9144000" cy="6858000"/>
          </a:xfrm>
          <a:prstGeom prst="rect">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5" name="Subtitle 2">
            <a:extLst>
              <a:ext uri="{FF2B5EF4-FFF2-40B4-BE49-F238E27FC236}">
                <a16:creationId xmlns:a16="http://schemas.microsoft.com/office/drawing/2014/main" id="{9899109D-217D-F041-A2C0-B8AE13CD4563}"/>
              </a:ext>
            </a:extLst>
          </p:cNvPr>
          <p:cNvSpPr>
            <a:spLocks noGrp="1"/>
          </p:cNvSpPr>
          <p:nvPr>
            <p:ph type="subTitle" idx="1"/>
          </p:nvPr>
        </p:nvSpPr>
        <p:spPr>
          <a:xfrm>
            <a:off x="971550" y="1772816"/>
            <a:ext cx="7200900" cy="3168352"/>
          </a:xfrm>
        </p:spPr>
        <p:txBody>
          <a:bodyPr anchor="ctr">
            <a:noAutofit/>
          </a:bodyPr>
          <a:lstStyle>
            <a:lvl1pPr marL="0" indent="0" algn="ctr">
              <a:lnSpc>
                <a:spcPts val="4500"/>
              </a:lnSpc>
              <a:spcBef>
                <a:spcPts val="500"/>
              </a:spcBef>
              <a:spcAft>
                <a:spcPts val="500"/>
              </a:spcAft>
              <a:buNone/>
              <a:defRPr sz="40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Tree>
    <p:extLst>
      <p:ext uri="{BB962C8B-B14F-4D97-AF65-F5344CB8AC3E}">
        <p14:creationId xmlns:p14="http://schemas.microsoft.com/office/powerpoint/2010/main" val="3899808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dark smok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6475621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NCSCT en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DD82250-A925-49A5-A344-EE361C53C6D3}"/>
              </a:ext>
            </a:extLst>
          </p:cNvPr>
          <p:cNvSpPr/>
          <p:nvPr userDrawn="1"/>
        </p:nvSpPr>
        <p:spPr bwMode="auto">
          <a:xfrm>
            <a:off x="0" y="0"/>
            <a:ext cx="9144000" cy="6858000"/>
          </a:xfrm>
          <a:prstGeom prst="rect">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5" name="Picture 4">
            <a:extLst>
              <a:ext uri="{FF2B5EF4-FFF2-40B4-BE49-F238E27FC236}">
                <a16:creationId xmlns:a16="http://schemas.microsoft.com/office/drawing/2014/main" id="{0F094CBC-1CBE-7BB7-E8BF-F3241C6A7794}"/>
              </a:ext>
            </a:extLst>
          </p:cNvPr>
          <p:cNvPicPr>
            <a:picLocks noChangeAspect="1"/>
          </p:cNvPicPr>
          <p:nvPr userDrawn="1"/>
        </p:nvPicPr>
        <p:blipFill>
          <a:blip r:embed="rId2"/>
          <a:stretch>
            <a:fillRect/>
          </a:stretch>
        </p:blipFill>
        <p:spPr>
          <a:xfrm>
            <a:off x="2775939" y="2527413"/>
            <a:ext cx="3592122" cy="1565486"/>
          </a:xfrm>
          <a:prstGeom prst="rect">
            <a:avLst/>
          </a:prstGeom>
        </p:spPr>
      </p:pic>
    </p:spTree>
    <p:extLst>
      <p:ext uri="{BB962C8B-B14F-4D97-AF65-F5344CB8AC3E}">
        <p14:creationId xmlns:p14="http://schemas.microsoft.com/office/powerpoint/2010/main" val="37569650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8.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rot="10800000">
            <a:off x="0" y="0"/>
            <a:ext cx="9144000" cy="1371600"/>
          </a:xfrm>
          <a:prstGeom prst="rect">
            <a:avLst/>
          </a:prstGeom>
          <a:gradFill flip="none" rotWithShape="1">
            <a:gsLst>
              <a:gs pos="13000">
                <a:schemeClr val="accent2"/>
              </a:gs>
              <a:gs pos="99000">
                <a:schemeClr val="accent1"/>
              </a:gs>
            </a:gsLst>
            <a:lin ang="5400000" scaled="0"/>
            <a:tileRect/>
          </a:gradFill>
          <a:ln>
            <a:noFill/>
          </a:ln>
          <a:effectLst>
            <a:outerShdw blurRad="317500" dist="76200" dir="5400000" algn="ctr" rotWithShape="0">
              <a:srgbClr val="000000">
                <a:alpha val="2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a:latin typeface="Century Gothic" panose="020B0502020202020204" pitchFamily="34" charset="0"/>
            </a:endParaRPr>
          </a:p>
        </p:txBody>
      </p:sp>
      <p:sp>
        <p:nvSpPr>
          <p:cNvPr id="8" name="Rectangle 7"/>
          <p:cNvSpPr/>
          <p:nvPr userDrawn="1"/>
        </p:nvSpPr>
        <p:spPr>
          <a:xfrm>
            <a:off x="0" y="6248400"/>
            <a:ext cx="9144000" cy="609600"/>
          </a:xfrm>
          <a:prstGeom prst="rect">
            <a:avLst/>
          </a:prstGeom>
          <a:solidFill>
            <a:schemeClr val="accent1">
              <a:lumMod val="40000"/>
              <a:lumOff val="60000"/>
              <a:alpha val="24572"/>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a:solidFill>
                <a:schemeClr val="accent1"/>
              </a:solidFill>
              <a:latin typeface="Century Gothic" panose="020B0502020202020204" pitchFamily="34" charset="0"/>
            </a:endParaRPr>
          </a:p>
        </p:txBody>
      </p:sp>
      <p:sp>
        <p:nvSpPr>
          <p:cNvPr id="1029" name="Text Placeholder 2"/>
          <p:cNvSpPr>
            <a:spLocks noGrp="1"/>
          </p:cNvSpPr>
          <p:nvPr>
            <p:ph type="body" idx="1"/>
          </p:nvPr>
        </p:nvSpPr>
        <p:spPr bwMode="auto">
          <a:xfrm>
            <a:off x="571500" y="1752600"/>
            <a:ext cx="7962900" cy="4191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1028" name="Title Placeholder 1"/>
          <p:cNvSpPr>
            <a:spLocks noGrp="1"/>
          </p:cNvSpPr>
          <p:nvPr>
            <p:ph type="title"/>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endParaRPr lang="en-US"/>
          </a:p>
        </p:txBody>
      </p:sp>
      <p:sp>
        <p:nvSpPr>
          <p:cNvPr id="10" name="Footer Placeholder 4">
            <a:extLst>
              <a:ext uri="{FF2B5EF4-FFF2-40B4-BE49-F238E27FC236}">
                <a16:creationId xmlns:a16="http://schemas.microsoft.com/office/drawing/2014/main" id="{41353DF8-2EB9-54F6-12C0-71869652BF3E}"/>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a:t>National Tobacco Dependency Treatment Training for Acute and Acute MH</a:t>
            </a:r>
          </a:p>
        </p:txBody>
      </p:sp>
    </p:spTree>
  </p:cSld>
  <p:clrMap bg1="lt1" tx1="dk1" bg2="lt2" tx2="dk2" accent1="accent1" accent2="accent2" accent3="accent3" accent4="accent4" accent5="accent5" accent6="accent6" hlink="hlink" folHlink="folHlink"/>
  <p:sldLayoutIdLst>
    <p:sldLayoutId id="2147483662" r:id="rId1"/>
    <p:sldLayoutId id="2147483650" r:id="rId2"/>
    <p:sldLayoutId id="2147483658" r:id="rId3"/>
    <p:sldLayoutId id="2147483652" r:id="rId4"/>
    <p:sldLayoutId id="2147483671" r:id="rId5"/>
    <p:sldLayoutId id="2147483657" r:id="rId6"/>
    <p:sldLayoutId id="2147483656" r:id="rId7"/>
    <p:sldLayoutId id="2147483665" r:id="rId8"/>
    <p:sldLayoutId id="2147483659" r:id="rId9"/>
    <p:sldLayoutId id="2147483670" r:id="rId10"/>
    <p:sldLayoutId id="2147483672" r:id="rId11"/>
    <p:sldLayoutId id="2147483674" r:id="rId12"/>
    <p:sldLayoutId id="2147483677" r:id="rId13"/>
    <p:sldLayoutId id="2147483688" r:id="rId14"/>
    <p:sldLayoutId id="2147483693" r:id="rId15"/>
    <p:sldLayoutId id="2147483695" r:id="rId16"/>
    <p:sldLayoutId id="2147483700" r:id="rId17"/>
  </p:sldLayoutIdLst>
  <p:hf hdr="0" dt="0"/>
  <p:txStyles>
    <p:title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p:titleStyle>
    <p:body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12">
          <p15:clr>
            <a:srgbClr val="F26B43"/>
          </p15:clr>
        </p15:guide>
        <p15:guide id="2" pos="43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rot="10800000">
            <a:off x="0" y="0"/>
            <a:ext cx="9144000" cy="1371600"/>
          </a:xfrm>
          <a:prstGeom prst="rect">
            <a:avLst/>
          </a:prstGeom>
          <a:gradFill flip="none" rotWithShape="1">
            <a:gsLst>
              <a:gs pos="13000">
                <a:schemeClr val="accent2"/>
              </a:gs>
              <a:gs pos="99000">
                <a:schemeClr val="accent1"/>
              </a:gs>
            </a:gsLst>
            <a:lin ang="5400000" scaled="0"/>
            <a:tileRect/>
          </a:gradFill>
          <a:ln>
            <a:noFill/>
          </a:ln>
          <a:effectLst>
            <a:outerShdw blurRad="317500" dist="76200" dir="5400000" algn="ctr" rotWithShape="0">
              <a:srgbClr val="000000">
                <a:alpha val="2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entury Gothic" panose="020B0502020202020204" pitchFamily="34" charset="0"/>
              <a:ea typeface="+mn-ea"/>
              <a:cs typeface="+mn-cs"/>
            </a:endParaRPr>
          </a:p>
        </p:txBody>
      </p:sp>
      <p:sp>
        <p:nvSpPr>
          <p:cNvPr id="8" name="Rectangle 7"/>
          <p:cNvSpPr/>
          <p:nvPr userDrawn="1"/>
        </p:nvSpPr>
        <p:spPr>
          <a:xfrm>
            <a:off x="0" y="6248400"/>
            <a:ext cx="9144000" cy="609600"/>
          </a:xfrm>
          <a:prstGeom prst="rect">
            <a:avLst/>
          </a:prstGeom>
          <a:solidFill>
            <a:schemeClr val="accent1">
              <a:lumMod val="40000"/>
              <a:lumOff val="60000"/>
              <a:alpha val="24572"/>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5EB8"/>
              </a:solidFill>
              <a:effectLst/>
              <a:uLnTx/>
              <a:uFillTx/>
              <a:latin typeface="Century Gothic" panose="020B0502020202020204" pitchFamily="34" charset="0"/>
              <a:ea typeface="+mn-ea"/>
              <a:cs typeface="+mn-cs"/>
            </a:endParaRPr>
          </a:p>
        </p:txBody>
      </p:sp>
      <p:sp>
        <p:nvSpPr>
          <p:cNvPr id="1029" name="Text Placeholder 2"/>
          <p:cNvSpPr>
            <a:spLocks noGrp="1"/>
          </p:cNvSpPr>
          <p:nvPr>
            <p:ph type="body" idx="1"/>
          </p:nvPr>
        </p:nvSpPr>
        <p:spPr bwMode="auto">
          <a:xfrm>
            <a:off x="571500" y="1752600"/>
            <a:ext cx="7962900" cy="4191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1028" name="Title Placeholder 1"/>
          <p:cNvSpPr>
            <a:spLocks noGrp="1"/>
          </p:cNvSpPr>
          <p:nvPr>
            <p:ph type="title"/>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endParaRPr lang="en-US"/>
          </a:p>
        </p:txBody>
      </p:sp>
      <p:sp>
        <p:nvSpPr>
          <p:cNvPr id="10" name="Footer Placeholder 4">
            <a:extLst>
              <a:ext uri="{FF2B5EF4-FFF2-40B4-BE49-F238E27FC236}">
                <a16:creationId xmlns:a16="http://schemas.microsoft.com/office/drawing/2014/main" id="{41353DF8-2EB9-54F6-12C0-71869652BF3E}"/>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srgbClr val="414141"/>
                </a:solidFill>
                <a:effectLst/>
                <a:uLnTx/>
                <a:uFillTx/>
                <a:latin typeface="Arial" panose="020B0604020202020204" pitchFamily="34" charset="0"/>
                <a:cs typeface="Arial" panose="020B0604020202020204" pitchFamily="34" charset="0"/>
              </a:rPr>
              <a:t>National Inpatient Tobacco Dependency Treatment Training</a:t>
            </a:r>
          </a:p>
        </p:txBody>
      </p:sp>
    </p:spTree>
    <p:extLst>
      <p:ext uri="{BB962C8B-B14F-4D97-AF65-F5344CB8AC3E}">
        <p14:creationId xmlns:p14="http://schemas.microsoft.com/office/powerpoint/2010/main" val="746232742"/>
      </p:ext>
    </p:extLst>
  </p:cSld>
  <p:clrMap bg1="lt1" tx1="dk1" bg2="lt2" tx2="dk2" accent1="accent1" accent2="accent2" accent3="accent3" accent4="accent4" accent5="accent5" accent6="accent6" hlink="hlink" folHlink="folHlink"/>
  <p:sldLayoutIdLst>
    <p:sldLayoutId id="2147483697" r:id="rId1"/>
  </p:sldLayoutIdLst>
  <p:hf hdr="0" dt="0"/>
  <p:txStyles>
    <p:title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p:titleStyle>
    <p:body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12">
          <p15:clr>
            <a:srgbClr val="F26B43"/>
          </p15:clr>
        </p15:guide>
        <p15:guide id="2" pos="43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rot="10800000">
            <a:off x="0" y="0"/>
            <a:ext cx="9144000" cy="1371600"/>
          </a:xfrm>
          <a:prstGeom prst="rect">
            <a:avLst/>
          </a:prstGeom>
          <a:gradFill flip="none" rotWithShape="1">
            <a:gsLst>
              <a:gs pos="13000">
                <a:schemeClr val="accent2"/>
              </a:gs>
              <a:gs pos="99000">
                <a:schemeClr val="accent1"/>
              </a:gs>
            </a:gsLst>
            <a:lin ang="5400000" scaled="0"/>
            <a:tileRect/>
          </a:gradFill>
          <a:ln>
            <a:noFill/>
          </a:ln>
          <a:effectLst>
            <a:outerShdw blurRad="317500" dist="76200" dir="5400000" algn="ctr" rotWithShape="0">
              <a:srgbClr val="000000">
                <a:alpha val="2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entury Gothic" panose="020B0502020202020204" pitchFamily="34" charset="0"/>
              <a:ea typeface="+mn-ea"/>
              <a:cs typeface="+mn-cs"/>
            </a:endParaRPr>
          </a:p>
        </p:txBody>
      </p:sp>
      <p:sp>
        <p:nvSpPr>
          <p:cNvPr id="8" name="Rectangle 7"/>
          <p:cNvSpPr/>
          <p:nvPr userDrawn="1"/>
        </p:nvSpPr>
        <p:spPr>
          <a:xfrm>
            <a:off x="0" y="6248400"/>
            <a:ext cx="9144000" cy="609600"/>
          </a:xfrm>
          <a:prstGeom prst="rect">
            <a:avLst/>
          </a:prstGeom>
          <a:solidFill>
            <a:schemeClr val="accent1">
              <a:lumMod val="40000"/>
              <a:lumOff val="60000"/>
              <a:alpha val="24572"/>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5EB8"/>
              </a:solidFill>
              <a:effectLst/>
              <a:uLnTx/>
              <a:uFillTx/>
              <a:latin typeface="Century Gothic" panose="020B0502020202020204" pitchFamily="34" charset="0"/>
              <a:ea typeface="+mn-ea"/>
              <a:cs typeface="+mn-cs"/>
            </a:endParaRPr>
          </a:p>
        </p:txBody>
      </p:sp>
      <p:sp>
        <p:nvSpPr>
          <p:cNvPr id="1029" name="Text Placeholder 2"/>
          <p:cNvSpPr>
            <a:spLocks noGrp="1"/>
          </p:cNvSpPr>
          <p:nvPr>
            <p:ph type="body" idx="1"/>
          </p:nvPr>
        </p:nvSpPr>
        <p:spPr bwMode="auto">
          <a:xfrm>
            <a:off x="571500" y="1752600"/>
            <a:ext cx="7962900" cy="4191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1028" name="Title Placeholder 1"/>
          <p:cNvSpPr>
            <a:spLocks noGrp="1"/>
          </p:cNvSpPr>
          <p:nvPr>
            <p:ph type="title"/>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endParaRPr lang="en-US"/>
          </a:p>
        </p:txBody>
      </p:sp>
      <p:sp>
        <p:nvSpPr>
          <p:cNvPr id="10" name="Footer Placeholder 4">
            <a:extLst>
              <a:ext uri="{FF2B5EF4-FFF2-40B4-BE49-F238E27FC236}">
                <a16:creationId xmlns:a16="http://schemas.microsoft.com/office/drawing/2014/main" id="{41353DF8-2EB9-54F6-12C0-71869652BF3E}"/>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srgbClr val="414141"/>
                </a:solidFill>
                <a:effectLst/>
                <a:uLnTx/>
                <a:uFillTx/>
                <a:latin typeface="Arial" panose="020B0604020202020204" pitchFamily="34" charset="0"/>
                <a:cs typeface="Arial" panose="020B0604020202020204" pitchFamily="34" charset="0"/>
              </a:rPr>
              <a:t>National Inpatient Tobacco Dependency Treatment Training</a:t>
            </a:r>
          </a:p>
        </p:txBody>
      </p:sp>
    </p:spTree>
    <p:extLst>
      <p:ext uri="{BB962C8B-B14F-4D97-AF65-F5344CB8AC3E}">
        <p14:creationId xmlns:p14="http://schemas.microsoft.com/office/powerpoint/2010/main" val="2282877938"/>
      </p:ext>
    </p:extLst>
  </p:cSld>
  <p:clrMap bg1="lt1" tx1="dk1" bg2="lt2" tx2="dk2" accent1="accent1" accent2="accent2" accent3="accent3" accent4="accent4" accent5="accent5" accent6="accent6" hlink="hlink" folHlink="folHlink"/>
  <p:sldLayoutIdLst>
    <p:sldLayoutId id="2147483699" r:id="rId1"/>
  </p:sldLayoutIdLst>
  <p:hf hdr="0" dt="0"/>
  <p:txStyles>
    <p:title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p:titleStyle>
    <p:body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12">
          <p15:clr>
            <a:srgbClr val="F26B43"/>
          </p15:clr>
        </p15:guide>
        <p15:guide id="2" pos="43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13.xml"/><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13.xml"/><Relationship Id="rId4" Type="http://schemas.openxmlformats.org/officeDocument/2006/relationships/image" Target="../media/image14.png"/></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13.xml"/><Relationship Id="rId4" Type="http://schemas.openxmlformats.org/officeDocument/2006/relationships/image" Target="../media/image14.png"/></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13.xml"/><Relationship Id="rId4" Type="http://schemas.openxmlformats.org/officeDocument/2006/relationships/image" Target="../media/image14.png"/></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13.xml"/><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8.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13.xml"/><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C4096B-772C-1357-4342-AC6AF11282C8}"/>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2A97BCCA-2BF4-4F26-94A7-DE9B6DD6E054}"/>
              </a:ext>
            </a:extLst>
          </p:cNvPr>
          <p:cNvSpPr>
            <a:spLocks noGrp="1"/>
          </p:cNvSpPr>
          <p:nvPr>
            <p:ph type="subTitle" idx="1"/>
          </p:nvPr>
        </p:nvSpPr>
        <p:spPr/>
        <p:txBody>
          <a:bodyPr/>
          <a:lstStyle/>
          <a:p>
            <a:pPr algn="ctr"/>
            <a:r>
              <a:rPr lang="en-US" b="0"/>
              <a:t>Quiz</a:t>
            </a:r>
          </a:p>
          <a:p>
            <a:pPr algn="ctr"/>
            <a:r>
              <a:rPr lang="en-US"/>
              <a:t>Myths and Facts</a:t>
            </a:r>
          </a:p>
        </p:txBody>
      </p:sp>
    </p:spTree>
    <p:extLst>
      <p:ext uri="{BB962C8B-B14F-4D97-AF65-F5344CB8AC3E}">
        <p14:creationId xmlns:p14="http://schemas.microsoft.com/office/powerpoint/2010/main" val="9713576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6ED19373-3657-03AF-64AB-9C2919FD4ADE}"/>
              </a:ext>
            </a:extLst>
          </p:cNvPr>
          <p:cNvGrpSpPr/>
          <p:nvPr/>
        </p:nvGrpSpPr>
        <p:grpSpPr>
          <a:xfrm>
            <a:off x="0" y="0"/>
            <a:ext cx="9144001" cy="6858000"/>
            <a:chOff x="0" y="0"/>
            <a:chExt cx="9144001" cy="6858000"/>
          </a:xfrm>
        </p:grpSpPr>
        <p:pic>
          <p:nvPicPr>
            <p:cNvPr id="6" name="smoke">
              <a:extLst>
                <a:ext uri="{FF2B5EF4-FFF2-40B4-BE49-F238E27FC236}">
                  <a16:creationId xmlns:a16="http://schemas.microsoft.com/office/drawing/2014/main" id="{BD29F92D-1A33-8270-87F2-B4400D7EBB14}"/>
                </a:ext>
              </a:extLst>
            </p:cNvPr>
            <p:cNvPicPr>
              <a:picLocks noChangeAspect="1"/>
            </p:cNvPicPr>
            <p:nvPr/>
          </p:nvPicPr>
          <p:blipFill rotWithShape="1">
            <a:blip r:embed="rId3">
              <a:alphaModFix amt="25000"/>
            </a:blip>
            <a:srcRect t="8839" r="44809" b="50707"/>
            <a:stretch/>
          </p:blipFill>
          <p:spPr>
            <a:xfrm>
              <a:off x="3906983" y="0"/>
              <a:ext cx="5237018" cy="6858000"/>
            </a:xfrm>
            <a:prstGeom prst="rect">
              <a:avLst/>
            </a:prstGeom>
          </p:spPr>
        </p:pic>
        <p:pic>
          <p:nvPicPr>
            <p:cNvPr id="23" name="smoke">
              <a:extLst>
                <a:ext uri="{FF2B5EF4-FFF2-40B4-BE49-F238E27FC236}">
                  <a16:creationId xmlns:a16="http://schemas.microsoft.com/office/drawing/2014/main" id="{3F2177CC-1700-5D1E-C206-7EFFC30D50B4}"/>
                </a:ext>
              </a:extLst>
            </p:cNvPr>
            <p:cNvPicPr>
              <a:picLocks noChangeAspect="1"/>
            </p:cNvPicPr>
            <p:nvPr/>
          </p:nvPicPr>
          <p:blipFill rotWithShape="1">
            <a:blip r:embed="rId3">
              <a:alphaModFix amt="25000"/>
            </a:blip>
            <a:srcRect l="292" t="46268" r="67645" b="42405"/>
            <a:stretch/>
          </p:blipFill>
          <p:spPr>
            <a:xfrm rot="10800000">
              <a:off x="0" y="4937756"/>
              <a:ext cx="3042458" cy="1920243"/>
            </a:xfrm>
            <a:prstGeom prst="rect">
              <a:avLst/>
            </a:prstGeom>
          </p:spPr>
        </p:pic>
      </p:grpSp>
      <p:sp>
        <p:nvSpPr>
          <p:cNvPr id="12" name="answers">
            <a:extLst>
              <a:ext uri="{FF2B5EF4-FFF2-40B4-BE49-F238E27FC236}">
                <a16:creationId xmlns:a16="http://schemas.microsoft.com/office/drawing/2014/main" id="{87E2A2AB-BF10-518B-0272-D4D00CF691F3}"/>
              </a:ext>
            </a:extLst>
          </p:cNvPr>
          <p:cNvSpPr txBox="1">
            <a:spLocks/>
          </p:cNvSpPr>
          <p:nvPr/>
        </p:nvSpPr>
        <p:spPr bwMode="auto">
          <a:xfrm>
            <a:off x="708356" y="2810272"/>
            <a:ext cx="6721929" cy="128564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4200"/>
              </a:lnSpc>
              <a:spcBef>
                <a:spcPts val="0"/>
              </a:spcBef>
              <a:spcAft>
                <a:spcPts val="0"/>
              </a:spcAft>
              <a:buNone/>
              <a:tabLst>
                <a:tab pos="485775" algn="l"/>
                <a:tab pos="531813" algn="l"/>
              </a:tabLst>
            </a:pPr>
            <a:r>
              <a:rPr lang="en-US" sz="2400">
                <a:solidFill>
                  <a:schemeClr val="bg1">
                    <a:lumMod val="85000"/>
                  </a:schemeClr>
                </a:solidFill>
                <a:latin typeface="Arial" panose="020B0604020202020204" pitchFamily="34" charset="0"/>
                <a:cs typeface="Arial" panose="020B0604020202020204" pitchFamily="34" charset="0"/>
              </a:rPr>
              <a:t>☐</a:t>
            </a:r>
            <a:r>
              <a:rPr lang="en-GB" sz="2400" b="1">
                <a:latin typeface="Arial" panose="020B0604020202020204" pitchFamily="34" charset="0"/>
                <a:cs typeface="Arial" panose="020B0604020202020204" pitchFamily="34" charset="0"/>
                <a:sym typeface="Wingdings" panose="05000000000000000000" pitchFamily="2" charset="2"/>
              </a:rPr>
              <a:t>	</a:t>
            </a:r>
            <a:r>
              <a:rPr lang="en-US" sz="2800">
                <a:latin typeface="Arial" panose="020B0604020202020204" pitchFamily="34" charset="0"/>
                <a:cs typeface="Arial" panose="020B0604020202020204" pitchFamily="34" charset="0"/>
              </a:rPr>
              <a:t>Myth</a:t>
            </a:r>
          </a:p>
          <a:p>
            <a:pPr marL="0" indent="0">
              <a:lnSpc>
                <a:spcPts val="4200"/>
              </a:lnSpc>
              <a:spcBef>
                <a:spcPts val="0"/>
              </a:spcBef>
              <a:spcAft>
                <a:spcPts val="0"/>
              </a:spcAft>
              <a:buNone/>
              <a:tabLst>
                <a:tab pos="485775" algn="l"/>
                <a:tab pos="531813" algn="l"/>
              </a:tabLst>
            </a:pPr>
            <a:r>
              <a:rPr lang="en-US" sz="2800">
                <a:solidFill>
                  <a:schemeClr val="bg1">
                    <a:lumMod val="85000"/>
                  </a:schemeClr>
                </a:solidFill>
                <a:latin typeface="Arial" panose="020B0604020202020204" pitchFamily="34" charset="0"/>
                <a:cs typeface="Arial" panose="020B0604020202020204" pitchFamily="34" charset="0"/>
              </a:rPr>
              <a:t>☐</a:t>
            </a:r>
            <a:r>
              <a:rPr lang="en-US" sz="2800">
                <a:latin typeface="Arial" panose="020B0604020202020204" pitchFamily="34" charset="0"/>
                <a:cs typeface="Arial" panose="020B0604020202020204" pitchFamily="34" charset="0"/>
              </a:rPr>
              <a:t>	Fact </a:t>
            </a:r>
            <a:endParaRPr lang="en-US" sz="2800">
              <a:solidFill>
                <a:schemeClr val="accent5">
                  <a:lumMod val="75000"/>
                </a:schemeClr>
              </a:solidFill>
              <a:latin typeface="Arial" panose="020B0604020202020204" pitchFamily="34" charset="0"/>
              <a:cs typeface="Arial" panose="020B0604020202020204" pitchFamily="34" charset="0"/>
            </a:endParaRPr>
          </a:p>
        </p:txBody>
      </p:sp>
      <p:sp>
        <p:nvSpPr>
          <p:cNvPr id="15" name="tick">
            <a:extLst>
              <a:ext uri="{FF2B5EF4-FFF2-40B4-BE49-F238E27FC236}">
                <a16:creationId xmlns:a16="http://schemas.microsoft.com/office/drawing/2014/main" id="{74A99DEB-3A68-94BD-E4A5-A7B870FF56FC}"/>
              </a:ext>
            </a:extLst>
          </p:cNvPr>
          <p:cNvSpPr/>
          <p:nvPr/>
        </p:nvSpPr>
        <p:spPr>
          <a:xfrm>
            <a:off x="814246" y="2871190"/>
            <a:ext cx="363664" cy="380593"/>
          </a:xfrm>
          <a:custGeom>
            <a:avLst/>
            <a:gdLst>
              <a:gd name="connsiteX0" fmla="*/ 975426 w 975426"/>
              <a:gd name="connsiteY0" fmla="*/ 24080 h 1020836"/>
              <a:gd name="connsiteX1" fmla="*/ 753967 w 975426"/>
              <a:gd name="connsiteY1" fmla="*/ 293889 h 1020836"/>
              <a:gd name="connsiteX2" fmla="*/ 529663 w 975426"/>
              <a:gd name="connsiteY2" fmla="*/ 601998 h 1020836"/>
              <a:gd name="connsiteX3" fmla="*/ 401869 w 975426"/>
              <a:gd name="connsiteY3" fmla="*/ 797861 h 1020836"/>
              <a:gd name="connsiteX4" fmla="*/ 268387 w 975426"/>
              <a:gd name="connsiteY4" fmla="*/ 1008038 h 1020836"/>
              <a:gd name="connsiteX5" fmla="*/ 161828 w 975426"/>
              <a:gd name="connsiteY5" fmla="*/ 1020837 h 1020836"/>
              <a:gd name="connsiteX6" fmla="*/ 119262 w 975426"/>
              <a:gd name="connsiteY6" fmla="*/ 1012304 h 1020836"/>
              <a:gd name="connsiteX7" fmla="*/ 0 w 975426"/>
              <a:gd name="connsiteY7" fmla="*/ 687131 h 1020836"/>
              <a:gd name="connsiteX8" fmla="*/ 137654 w 975426"/>
              <a:gd name="connsiteY8" fmla="*/ 587683 h 1020836"/>
              <a:gd name="connsiteX9" fmla="*/ 194441 w 975426"/>
              <a:gd name="connsiteY9" fmla="*/ 671488 h 1020836"/>
              <a:gd name="connsiteX10" fmla="*/ 239851 w 975426"/>
              <a:gd name="connsiteY10" fmla="*/ 753872 h 1020836"/>
              <a:gd name="connsiteX11" fmla="*/ 302326 w 975426"/>
              <a:gd name="connsiteY11" fmla="*/ 687131 h 1020836"/>
              <a:gd name="connsiteX12" fmla="*/ 520942 w 975426"/>
              <a:gd name="connsiteY12" fmla="*/ 366223 h 1020836"/>
              <a:gd name="connsiteX13" fmla="*/ 744013 w 975426"/>
              <a:gd name="connsiteY13" fmla="*/ 62475 h 1020836"/>
              <a:gd name="connsiteX14" fmla="*/ 965472 w 975426"/>
              <a:gd name="connsiteY14" fmla="*/ 0 h 1020836"/>
              <a:gd name="connsiteX15" fmla="*/ 975426 w 975426"/>
              <a:gd name="connsiteY15" fmla="*/ 24080 h 1020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75426" h="1020836">
                <a:moveTo>
                  <a:pt x="975426" y="24080"/>
                </a:moveTo>
                <a:cubicBezTo>
                  <a:pt x="928594" y="73757"/>
                  <a:pt x="854742" y="164578"/>
                  <a:pt x="753967" y="293889"/>
                </a:cubicBezTo>
                <a:cubicBezTo>
                  <a:pt x="653191" y="423200"/>
                  <a:pt x="579340" y="526724"/>
                  <a:pt x="529663" y="601998"/>
                </a:cubicBezTo>
                <a:lnTo>
                  <a:pt x="401869" y="797861"/>
                </a:lnTo>
                <a:cubicBezTo>
                  <a:pt x="340721" y="891621"/>
                  <a:pt x="364896" y="861852"/>
                  <a:pt x="268387" y="1008038"/>
                </a:cubicBezTo>
                <a:cubicBezTo>
                  <a:pt x="258432" y="1015149"/>
                  <a:pt x="222976" y="1020837"/>
                  <a:pt x="161828" y="1020837"/>
                </a:cubicBezTo>
                <a:cubicBezTo>
                  <a:pt x="142015" y="1020837"/>
                  <a:pt x="127794" y="1017993"/>
                  <a:pt x="119262" y="1012304"/>
                </a:cubicBezTo>
                <a:cubicBezTo>
                  <a:pt x="97931" y="999506"/>
                  <a:pt x="0" y="776625"/>
                  <a:pt x="0" y="687131"/>
                </a:cubicBezTo>
                <a:cubicBezTo>
                  <a:pt x="0" y="637359"/>
                  <a:pt x="89399" y="587683"/>
                  <a:pt x="137654" y="587683"/>
                </a:cubicBezTo>
                <a:cubicBezTo>
                  <a:pt x="153296" y="587683"/>
                  <a:pt x="171783" y="616029"/>
                  <a:pt x="194441" y="671488"/>
                </a:cubicBezTo>
                <a:cubicBezTo>
                  <a:pt x="217193" y="726853"/>
                  <a:pt x="232836" y="753872"/>
                  <a:pt x="239851" y="753872"/>
                </a:cubicBezTo>
                <a:cubicBezTo>
                  <a:pt x="251227" y="753872"/>
                  <a:pt x="273885" y="728275"/>
                  <a:pt x="302326" y="687131"/>
                </a:cubicBezTo>
                <a:lnTo>
                  <a:pt x="520942" y="366223"/>
                </a:lnTo>
                <a:cubicBezTo>
                  <a:pt x="629017" y="208661"/>
                  <a:pt x="708556" y="92243"/>
                  <a:pt x="744013" y="62475"/>
                </a:cubicBezTo>
                <a:cubicBezTo>
                  <a:pt x="779469" y="32612"/>
                  <a:pt x="847632" y="9859"/>
                  <a:pt x="965472" y="0"/>
                </a:cubicBezTo>
                <a:lnTo>
                  <a:pt x="975426" y="24080"/>
                </a:lnTo>
                <a:close/>
              </a:path>
            </a:pathLst>
          </a:custGeom>
          <a:solidFill>
            <a:schemeClr val="accent1"/>
          </a:solidFill>
          <a:ln w="9458" cap="flat">
            <a:noFill/>
            <a:prstDash val="solid"/>
            <a:miter/>
          </a:ln>
        </p:spPr>
        <p:txBody>
          <a:bodyPr rtlCol="0" anchor="ctr"/>
          <a:lstStyle/>
          <a:p>
            <a:endParaRPr lang="en-US"/>
          </a:p>
        </p:txBody>
      </p:sp>
      <p:sp>
        <p:nvSpPr>
          <p:cNvPr id="19" name="question">
            <a:extLst>
              <a:ext uri="{FF2B5EF4-FFF2-40B4-BE49-F238E27FC236}">
                <a16:creationId xmlns:a16="http://schemas.microsoft.com/office/drawing/2014/main" id="{F6E81A5A-9F0A-9893-3C91-F386CDE0D94F}"/>
              </a:ext>
            </a:extLst>
          </p:cNvPr>
          <p:cNvSpPr txBox="1">
            <a:spLocks/>
          </p:cNvSpPr>
          <p:nvPr/>
        </p:nvSpPr>
        <p:spPr>
          <a:xfrm>
            <a:off x="544008" y="1044924"/>
            <a:ext cx="6886277" cy="1805484"/>
          </a:xfrm>
          <a:prstGeom prst="rect">
            <a:avLst/>
          </a:prstGeom>
          <a:effectLst>
            <a:glow rad="381000">
              <a:schemeClr val="accent1">
                <a:alpha val="55000"/>
              </a:schemeClr>
            </a:glow>
          </a:effectLst>
        </p:spPr>
        <p:txBody>
          <a:bodyPr anchor="t"/>
          <a:lstStyle>
            <a:lvl1pPr marL="355600" indent="-355600" algn="l" defTabSz="457200" rtl="0" eaLnBrk="0" fontAlgn="base" hangingPunct="0">
              <a:spcBef>
                <a:spcPct val="0"/>
              </a:spcBef>
              <a:spcAft>
                <a:spcPct val="0"/>
              </a:spcAft>
              <a:defRPr sz="2300" b="0" i="0" kern="1200">
                <a:solidFill>
                  <a:schemeClr val="bg1"/>
                </a:solidFill>
                <a:latin typeface="Century Gothic" panose="020B0502020202020204" pitchFamily="34" charset="0"/>
                <a:ea typeface="Geneva" pitchFamily="-109" charset="0"/>
                <a:cs typeface="Century Gothic" panose="020B0502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marL="6350" indent="-6350"/>
            <a:r>
              <a:rPr lang="en-US" sz="2400" b="1">
                <a:solidFill>
                  <a:schemeClr val="accent1"/>
                </a:solidFill>
                <a:effectLst>
                  <a:glow rad="381000">
                    <a:schemeClr val="bg1">
                      <a:alpha val="55000"/>
                    </a:schemeClr>
                  </a:glow>
                </a:effectLst>
                <a:latin typeface="Arial" panose="020B0604020202020204" pitchFamily="34" charset="0"/>
                <a:cs typeface="Arial" panose="020B0604020202020204" pitchFamily="34" charset="0"/>
              </a:rPr>
              <a:t>Patients seen in hospital for cardiac events, cancer and respiratory symptoms will automatically want to stop smoking</a:t>
            </a:r>
          </a:p>
        </p:txBody>
      </p:sp>
      <p:pic>
        <p:nvPicPr>
          <p:cNvPr id="20" name="question icon">
            <a:extLst>
              <a:ext uri="{FF2B5EF4-FFF2-40B4-BE49-F238E27FC236}">
                <a16:creationId xmlns:a16="http://schemas.microsoft.com/office/drawing/2014/main" id="{42CDAA1C-8F07-6839-4248-3B1A437C9BE4}"/>
              </a:ext>
            </a:extLst>
          </p:cNvPr>
          <p:cNvPicPr>
            <a:picLocks noChangeAspect="1"/>
          </p:cNvPicPr>
          <p:nvPr/>
        </p:nvPicPr>
        <p:blipFill>
          <a:blip r:embed="rId4"/>
          <a:srcRect/>
          <a:stretch/>
        </p:blipFill>
        <p:spPr>
          <a:xfrm>
            <a:off x="5818909" y="2502095"/>
            <a:ext cx="2615235" cy="2633587"/>
          </a:xfrm>
          <a:prstGeom prst="rect">
            <a:avLst/>
          </a:prstGeom>
          <a:effectLst>
            <a:outerShdw blurRad="508000" dist="76200" dir="5400000" algn="ctr" rotWithShape="0">
              <a:srgbClr val="000000">
                <a:alpha val="30000"/>
              </a:srgbClr>
            </a:outerShdw>
          </a:effectLst>
        </p:spPr>
      </p:pic>
    </p:spTree>
    <p:extLst>
      <p:ext uri="{BB962C8B-B14F-4D97-AF65-F5344CB8AC3E}">
        <p14:creationId xmlns:p14="http://schemas.microsoft.com/office/powerpoint/2010/main" val="28689272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596616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6ED19373-3657-03AF-64AB-9C2919FD4ADE}"/>
              </a:ext>
            </a:extLst>
          </p:cNvPr>
          <p:cNvGrpSpPr/>
          <p:nvPr/>
        </p:nvGrpSpPr>
        <p:grpSpPr>
          <a:xfrm>
            <a:off x="0" y="0"/>
            <a:ext cx="9144001" cy="6858000"/>
            <a:chOff x="0" y="0"/>
            <a:chExt cx="9144001" cy="6858000"/>
          </a:xfrm>
        </p:grpSpPr>
        <p:pic>
          <p:nvPicPr>
            <p:cNvPr id="6" name="smoke">
              <a:extLst>
                <a:ext uri="{FF2B5EF4-FFF2-40B4-BE49-F238E27FC236}">
                  <a16:creationId xmlns:a16="http://schemas.microsoft.com/office/drawing/2014/main" id="{BD29F92D-1A33-8270-87F2-B4400D7EBB14}"/>
                </a:ext>
              </a:extLst>
            </p:cNvPr>
            <p:cNvPicPr>
              <a:picLocks noChangeAspect="1"/>
            </p:cNvPicPr>
            <p:nvPr/>
          </p:nvPicPr>
          <p:blipFill rotWithShape="1">
            <a:blip r:embed="rId3">
              <a:alphaModFix amt="25000"/>
            </a:blip>
            <a:srcRect t="8839" r="44809" b="50707"/>
            <a:stretch/>
          </p:blipFill>
          <p:spPr>
            <a:xfrm>
              <a:off x="3906983" y="0"/>
              <a:ext cx="5237018" cy="6858000"/>
            </a:xfrm>
            <a:prstGeom prst="rect">
              <a:avLst/>
            </a:prstGeom>
          </p:spPr>
        </p:pic>
        <p:pic>
          <p:nvPicPr>
            <p:cNvPr id="23" name="smoke">
              <a:extLst>
                <a:ext uri="{FF2B5EF4-FFF2-40B4-BE49-F238E27FC236}">
                  <a16:creationId xmlns:a16="http://schemas.microsoft.com/office/drawing/2014/main" id="{3F2177CC-1700-5D1E-C206-7EFFC30D50B4}"/>
                </a:ext>
              </a:extLst>
            </p:cNvPr>
            <p:cNvPicPr>
              <a:picLocks noChangeAspect="1"/>
            </p:cNvPicPr>
            <p:nvPr/>
          </p:nvPicPr>
          <p:blipFill rotWithShape="1">
            <a:blip r:embed="rId3">
              <a:alphaModFix amt="25000"/>
            </a:blip>
            <a:srcRect l="292" t="46268" r="67645" b="42405"/>
            <a:stretch/>
          </p:blipFill>
          <p:spPr>
            <a:xfrm rot="10800000">
              <a:off x="0" y="4937756"/>
              <a:ext cx="3042458" cy="1920243"/>
            </a:xfrm>
            <a:prstGeom prst="rect">
              <a:avLst/>
            </a:prstGeom>
          </p:spPr>
        </p:pic>
      </p:grpSp>
      <p:sp>
        <p:nvSpPr>
          <p:cNvPr id="12" name="answers">
            <a:extLst>
              <a:ext uri="{FF2B5EF4-FFF2-40B4-BE49-F238E27FC236}">
                <a16:creationId xmlns:a16="http://schemas.microsoft.com/office/drawing/2014/main" id="{87E2A2AB-BF10-518B-0272-D4D00CF691F3}"/>
              </a:ext>
            </a:extLst>
          </p:cNvPr>
          <p:cNvSpPr txBox="1">
            <a:spLocks/>
          </p:cNvSpPr>
          <p:nvPr/>
        </p:nvSpPr>
        <p:spPr bwMode="auto">
          <a:xfrm>
            <a:off x="791262" y="2159493"/>
            <a:ext cx="6721929" cy="128564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4200"/>
              </a:lnSpc>
              <a:spcBef>
                <a:spcPts val="0"/>
              </a:spcBef>
              <a:spcAft>
                <a:spcPts val="0"/>
              </a:spcAft>
              <a:buNone/>
              <a:tabLst>
                <a:tab pos="485775" algn="l"/>
                <a:tab pos="531813" algn="l"/>
              </a:tabLst>
            </a:pPr>
            <a:r>
              <a:rPr lang="en-US" sz="2000">
                <a:solidFill>
                  <a:schemeClr val="bg1">
                    <a:lumMod val="85000"/>
                  </a:schemeClr>
                </a:solidFill>
                <a:latin typeface="Arial" panose="020B0604020202020204" pitchFamily="34" charset="0"/>
                <a:cs typeface="Arial" panose="020B0604020202020204" pitchFamily="34" charset="0"/>
              </a:rPr>
              <a:t>☐</a:t>
            </a:r>
            <a:r>
              <a:rPr lang="en-GB" sz="2000" b="1">
                <a:latin typeface="Arial" panose="020B0604020202020204" pitchFamily="34" charset="0"/>
                <a:cs typeface="Arial" panose="020B0604020202020204" pitchFamily="34" charset="0"/>
                <a:sym typeface="Wingdings" panose="05000000000000000000" pitchFamily="2" charset="2"/>
              </a:rPr>
              <a:t>	</a:t>
            </a:r>
            <a:r>
              <a:rPr lang="en-US" sz="2000">
                <a:latin typeface="Arial" panose="020B0604020202020204" pitchFamily="34" charset="0"/>
                <a:cs typeface="Arial" panose="020B0604020202020204" pitchFamily="34" charset="0"/>
                <a:sym typeface="Wingdings" panose="05000000000000000000" pitchFamily="2" charset="2"/>
              </a:rPr>
              <a:t>Carbon monoxide</a:t>
            </a:r>
            <a:endParaRPr lang="en-US" sz="2000">
              <a:latin typeface="Arial" panose="020B0604020202020204" pitchFamily="34" charset="0"/>
              <a:cs typeface="Arial" panose="020B0604020202020204" pitchFamily="34" charset="0"/>
            </a:endParaRPr>
          </a:p>
          <a:p>
            <a:pPr marL="0" indent="0">
              <a:lnSpc>
                <a:spcPts val="4200"/>
              </a:lnSpc>
              <a:spcBef>
                <a:spcPts val="0"/>
              </a:spcBef>
              <a:spcAft>
                <a:spcPts val="0"/>
              </a:spcAft>
              <a:buNone/>
              <a:tabLst>
                <a:tab pos="485775" algn="l"/>
                <a:tab pos="531813" algn="l"/>
              </a:tabLst>
            </a:pPr>
            <a:r>
              <a:rPr lang="en-US" sz="2000">
                <a:solidFill>
                  <a:schemeClr val="bg1">
                    <a:lumMod val="85000"/>
                  </a:schemeClr>
                </a:solidFill>
                <a:latin typeface="Arial" panose="020B0604020202020204" pitchFamily="34" charset="0"/>
                <a:cs typeface="Arial" panose="020B0604020202020204" pitchFamily="34" charset="0"/>
              </a:rPr>
              <a:t>☐</a:t>
            </a:r>
            <a:r>
              <a:rPr lang="en-US" sz="2000">
                <a:latin typeface="Arial" panose="020B0604020202020204" pitchFamily="34" charset="0"/>
                <a:cs typeface="Arial" panose="020B0604020202020204" pitchFamily="34" charset="0"/>
              </a:rPr>
              <a:t>	Nicotine</a:t>
            </a:r>
          </a:p>
          <a:p>
            <a:pPr marL="0" indent="0">
              <a:lnSpc>
                <a:spcPts val="4200"/>
              </a:lnSpc>
              <a:spcBef>
                <a:spcPts val="0"/>
              </a:spcBef>
              <a:spcAft>
                <a:spcPts val="0"/>
              </a:spcAft>
              <a:buNone/>
              <a:tabLst>
                <a:tab pos="485775" algn="l"/>
                <a:tab pos="531813" algn="l"/>
              </a:tabLst>
            </a:pPr>
            <a:r>
              <a:rPr lang="en-US" sz="2000">
                <a:solidFill>
                  <a:schemeClr val="bg1">
                    <a:lumMod val="85000"/>
                  </a:schemeClr>
                </a:solidFill>
                <a:latin typeface="Arial" panose="020B0604020202020204" pitchFamily="34" charset="0"/>
                <a:cs typeface="Arial" panose="020B0604020202020204" pitchFamily="34" charset="0"/>
              </a:rPr>
              <a:t>☐</a:t>
            </a:r>
            <a:r>
              <a:rPr lang="en-US" sz="2000">
                <a:latin typeface="Arial" panose="020B0604020202020204" pitchFamily="34" charset="0"/>
                <a:cs typeface="Arial" panose="020B0604020202020204" pitchFamily="34" charset="0"/>
              </a:rPr>
              <a:t>	Tar</a:t>
            </a:r>
          </a:p>
          <a:p>
            <a:pPr marL="0" indent="0">
              <a:lnSpc>
                <a:spcPts val="4200"/>
              </a:lnSpc>
              <a:spcBef>
                <a:spcPts val="0"/>
              </a:spcBef>
              <a:spcAft>
                <a:spcPts val="0"/>
              </a:spcAft>
              <a:buNone/>
              <a:tabLst>
                <a:tab pos="485775" algn="l"/>
                <a:tab pos="531813" algn="l"/>
              </a:tabLst>
            </a:pPr>
            <a:r>
              <a:rPr lang="en-US" sz="2000">
                <a:solidFill>
                  <a:schemeClr val="bg1">
                    <a:lumMod val="85000"/>
                  </a:schemeClr>
                </a:solidFill>
                <a:latin typeface="Arial" panose="020B0604020202020204" pitchFamily="34" charset="0"/>
                <a:cs typeface="Arial" panose="020B0604020202020204" pitchFamily="34" charset="0"/>
              </a:rPr>
              <a:t>☐</a:t>
            </a:r>
            <a:r>
              <a:rPr lang="en-US" sz="2000">
                <a:latin typeface="Arial" panose="020B0604020202020204" pitchFamily="34" charset="0"/>
                <a:cs typeface="Arial" panose="020B0604020202020204" pitchFamily="34" charset="0"/>
              </a:rPr>
              <a:t>	Carcinogens</a:t>
            </a:r>
          </a:p>
          <a:p>
            <a:pPr marL="0" indent="0">
              <a:lnSpc>
                <a:spcPts val="4200"/>
              </a:lnSpc>
              <a:spcBef>
                <a:spcPts val="0"/>
              </a:spcBef>
              <a:spcAft>
                <a:spcPts val="0"/>
              </a:spcAft>
              <a:buNone/>
              <a:tabLst>
                <a:tab pos="485775" algn="l"/>
                <a:tab pos="531813" algn="l"/>
              </a:tabLst>
            </a:pPr>
            <a:r>
              <a:rPr lang="en-US" sz="2000">
                <a:solidFill>
                  <a:schemeClr val="bg1">
                    <a:lumMod val="85000"/>
                  </a:schemeClr>
                </a:solidFill>
                <a:latin typeface="Arial" panose="020B0604020202020204" pitchFamily="34" charset="0"/>
                <a:cs typeface="Arial" panose="020B0604020202020204" pitchFamily="34" charset="0"/>
              </a:rPr>
              <a:t>☐</a:t>
            </a:r>
            <a:r>
              <a:rPr lang="en-US" sz="2000">
                <a:latin typeface="Arial" panose="020B0604020202020204" pitchFamily="34" charset="0"/>
                <a:cs typeface="Arial" panose="020B0604020202020204" pitchFamily="34" charset="0"/>
              </a:rPr>
              <a:t>	All of the above</a:t>
            </a:r>
          </a:p>
          <a:p>
            <a:pPr marL="0" indent="0">
              <a:lnSpc>
                <a:spcPts val="4200"/>
              </a:lnSpc>
              <a:spcBef>
                <a:spcPts val="0"/>
              </a:spcBef>
              <a:spcAft>
                <a:spcPts val="0"/>
              </a:spcAft>
              <a:buNone/>
              <a:tabLst>
                <a:tab pos="485775" algn="l"/>
                <a:tab pos="531813" algn="l"/>
              </a:tabLst>
            </a:pPr>
            <a:endParaRPr lang="en-US" sz="2800">
              <a:latin typeface="Arial" panose="020B0604020202020204" pitchFamily="34" charset="0"/>
              <a:cs typeface="Arial" panose="020B0604020202020204" pitchFamily="34" charset="0"/>
            </a:endParaRPr>
          </a:p>
          <a:p>
            <a:pPr marL="0" indent="0">
              <a:lnSpc>
                <a:spcPts val="4200"/>
              </a:lnSpc>
              <a:spcBef>
                <a:spcPts val="0"/>
              </a:spcBef>
              <a:spcAft>
                <a:spcPts val="0"/>
              </a:spcAft>
              <a:buNone/>
              <a:tabLst>
                <a:tab pos="485775" algn="l"/>
                <a:tab pos="531813" algn="l"/>
              </a:tabLst>
            </a:pPr>
            <a:endParaRPr lang="en-US" sz="2800">
              <a:latin typeface="Arial" panose="020B0604020202020204" pitchFamily="34" charset="0"/>
              <a:cs typeface="Arial" panose="020B0604020202020204" pitchFamily="34" charset="0"/>
            </a:endParaRPr>
          </a:p>
          <a:p>
            <a:pPr marL="0" indent="0">
              <a:lnSpc>
                <a:spcPts val="4200"/>
              </a:lnSpc>
              <a:spcBef>
                <a:spcPts val="0"/>
              </a:spcBef>
              <a:spcAft>
                <a:spcPts val="0"/>
              </a:spcAft>
              <a:buNone/>
              <a:tabLst>
                <a:tab pos="485775" algn="l"/>
                <a:tab pos="531813" algn="l"/>
              </a:tabLst>
            </a:pPr>
            <a:endParaRPr lang="en-US" sz="2800">
              <a:latin typeface="Arial" panose="020B0604020202020204" pitchFamily="34" charset="0"/>
              <a:cs typeface="Arial" panose="020B0604020202020204" pitchFamily="34" charset="0"/>
            </a:endParaRPr>
          </a:p>
          <a:p>
            <a:pPr marL="0" indent="0">
              <a:lnSpc>
                <a:spcPts val="4200"/>
              </a:lnSpc>
              <a:spcBef>
                <a:spcPts val="0"/>
              </a:spcBef>
              <a:spcAft>
                <a:spcPts val="0"/>
              </a:spcAft>
              <a:buNone/>
              <a:tabLst>
                <a:tab pos="485775" algn="l"/>
                <a:tab pos="531813" algn="l"/>
              </a:tabLst>
            </a:pPr>
            <a:endParaRPr lang="en-US" sz="2800">
              <a:latin typeface="Arial" panose="020B0604020202020204" pitchFamily="34" charset="0"/>
              <a:cs typeface="Arial" panose="020B0604020202020204" pitchFamily="34" charset="0"/>
            </a:endParaRPr>
          </a:p>
          <a:p>
            <a:pPr marL="0" indent="0">
              <a:lnSpc>
                <a:spcPts val="4200"/>
              </a:lnSpc>
              <a:spcBef>
                <a:spcPts val="0"/>
              </a:spcBef>
              <a:spcAft>
                <a:spcPts val="0"/>
              </a:spcAft>
              <a:buNone/>
              <a:tabLst>
                <a:tab pos="485775" algn="l"/>
                <a:tab pos="531813" algn="l"/>
              </a:tabLst>
            </a:pPr>
            <a:endParaRPr lang="en-US" sz="2800">
              <a:latin typeface="Arial" panose="020B0604020202020204" pitchFamily="34" charset="0"/>
              <a:cs typeface="Arial" panose="020B0604020202020204" pitchFamily="34" charset="0"/>
            </a:endParaRPr>
          </a:p>
          <a:p>
            <a:pPr marL="0" indent="0">
              <a:lnSpc>
                <a:spcPts val="4200"/>
              </a:lnSpc>
              <a:spcBef>
                <a:spcPts val="0"/>
              </a:spcBef>
              <a:spcAft>
                <a:spcPts val="0"/>
              </a:spcAft>
              <a:buNone/>
              <a:tabLst>
                <a:tab pos="485775" algn="l"/>
                <a:tab pos="531813" algn="l"/>
              </a:tabLst>
            </a:pPr>
            <a:endParaRPr lang="en-US" sz="2800">
              <a:latin typeface="Arial" panose="020B0604020202020204" pitchFamily="34" charset="0"/>
              <a:cs typeface="Arial" panose="020B0604020202020204" pitchFamily="34" charset="0"/>
            </a:endParaRPr>
          </a:p>
          <a:p>
            <a:pPr marL="0" indent="0">
              <a:lnSpc>
                <a:spcPts val="4200"/>
              </a:lnSpc>
              <a:spcBef>
                <a:spcPts val="0"/>
              </a:spcBef>
              <a:spcAft>
                <a:spcPts val="0"/>
              </a:spcAft>
              <a:buNone/>
              <a:tabLst>
                <a:tab pos="485775" algn="l"/>
                <a:tab pos="531813" algn="l"/>
              </a:tabLst>
            </a:pPr>
            <a:endParaRPr lang="en-US" sz="2800">
              <a:latin typeface="Arial" panose="020B0604020202020204" pitchFamily="34" charset="0"/>
              <a:cs typeface="Arial" panose="020B0604020202020204" pitchFamily="34" charset="0"/>
            </a:endParaRPr>
          </a:p>
        </p:txBody>
      </p:sp>
      <p:sp>
        <p:nvSpPr>
          <p:cNvPr id="15" name="tick">
            <a:extLst>
              <a:ext uri="{FF2B5EF4-FFF2-40B4-BE49-F238E27FC236}">
                <a16:creationId xmlns:a16="http://schemas.microsoft.com/office/drawing/2014/main" id="{74A99DEB-3A68-94BD-E4A5-A7B870FF56FC}"/>
              </a:ext>
            </a:extLst>
          </p:cNvPr>
          <p:cNvSpPr/>
          <p:nvPr/>
        </p:nvSpPr>
        <p:spPr>
          <a:xfrm>
            <a:off x="974551" y="2159493"/>
            <a:ext cx="363664" cy="380593"/>
          </a:xfrm>
          <a:custGeom>
            <a:avLst/>
            <a:gdLst>
              <a:gd name="connsiteX0" fmla="*/ 975426 w 975426"/>
              <a:gd name="connsiteY0" fmla="*/ 24080 h 1020836"/>
              <a:gd name="connsiteX1" fmla="*/ 753967 w 975426"/>
              <a:gd name="connsiteY1" fmla="*/ 293889 h 1020836"/>
              <a:gd name="connsiteX2" fmla="*/ 529663 w 975426"/>
              <a:gd name="connsiteY2" fmla="*/ 601998 h 1020836"/>
              <a:gd name="connsiteX3" fmla="*/ 401869 w 975426"/>
              <a:gd name="connsiteY3" fmla="*/ 797861 h 1020836"/>
              <a:gd name="connsiteX4" fmla="*/ 268387 w 975426"/>
              <a:gd name="connsiteY4" fmla="*/ 1008038 h 1020836"/>
              <a:gd name="connsiteX5" fmla="*/ 161828 w 975426"/>
              <a:gd name="connsiteY5" fmla="*/ 1020837 h 1020836"/>
              <a:gd name="connsiteX6" fmla="*/ 119262 w 975426"/>
              <a:gd name="connsiteY6" fmla="*/ 1012304 h 1020836"/>
              <a:gd name="connsiteX7" fmla="*/ 0 w 975426"/>
              <a:gd name="connsiteY7" fmla="*/ 687131 h 1020836"/>
              <a:gd name="connsiteX8" fmla="*/ 137654 w 975426"/>
              <a:gd name="connsiteY8" fmla="*/ 587683 h 1020836"/>
              <a:gd name="connsiteX9" fmla="*/ 194441 w 975426"/>
              <a:gd name="connsiteY9" fmla="*/ 671488 h 1020836"/>
              <a:gd name="connsiteX10" fmla="*/ 239851 w 975426"/>
              <a:gd name="connsiteY10" fmla="*/ 753872 h 1020836"/>
              <a:gd name="connsiteX11" fmla="*/ 302326 w 975426"/>
              <a:gd name="connsiteY11" fmla="*/ 687131 h 1020836"/>
              <a:gd name="connsiteX12" fmla="*/ 520942 w 975426"/>
              <a:gd name="connsiteY12" fmla="*/ 366223 h 1020836"/>
              <a:gd name="connsiteX13" fmla="*/ 744013 w 975426"/>
              <a:gd name="connsiteY13" fmla="*/ 62475 h 1020836"/>
              <a:gd name="connsiteX14" fmla="*/ 965472 w 975426"/>
              <a:gd name="connsiteY14" fmla="*/ 0 h 1020836"/>
              <a:gd name="connsiteX15" fmla="*/ 975426 w 975426"/>
              <a:gd name="connsiteY15" fmla="*/ 24080 h 1020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75426" h="1020836">
                <a:moveTo>
                  <a:pt x="975426" y="24080"/>
                </a:moveTo>
                <a:cubicBezTo>
                  <a:pt x="928594" y="73757"/>
                  <a:pt x="854742" y="164578"/>
                  <a:pt x="753967" y="293889"/>
                </a:cubicBezTo>
                <a:cubicBezTo>
                  <a:pt x="653191" y="423200"/>
                  <a:pt x="579340" y="526724"/>
                  <a:pt x="529663" y="601998"/>
                </a:cubicBezTo>
                <a:lnTo>
                  <a:pt x="401869" y="797861"/>
                </a:lnTo>
                <a:cubicBezTo>
                  <a:pt x="340721" y="891621"/>
                  <a:pt x="364896" y="861852"/>
                  <a:pt x="268387" y="1008038"/>
                </a:cubicBezTo>
                <a:cubicBezTo>
                  <a:pt x="258432" y="1015149"/>
                  <a:pt x="222976" y="1020837"/>
                  <a:pt x="161828" y="1020837"/>
                </a:cubicBezTo>
                <a:cubicBezTo>
                  <a:pt x="142015" y="1020837"/>
                  <a:pt x="127794" y="1017993"/>
                  <a:pt x="119262" y="1012304"/>
                </a:cubicBezTo>
                <a:cubicBezTo>
                  <a:pt x="97931" y="999506"/>
                  <a:pt x="0" y="776625"/>
                  <a:pt x="0" y="687131"/>
                </a:cubicBezTo>
                <a:cubicBezTo>
                  <a:pt x="0" y="637359"/>
                  <a:pt x="89399" y="587683"/>
                  <a:pt x="137654" y="587683"/>
                </a:cubicBezTo>
                <a:cubicBezTo>
                  <a:pt x="153296" y="587683"/>
                  <a:pt x="171783" y="616029"/>
                  <a:pt x="194441" y="671488"/>
                </a:cubicBezTo>
                <a:cubicBezTo>
                  <a:pt x="217193" y="726853"/>
                  <a:pt x="232836" y="753872"/>
                  <a:pt x="239851" y="753872"/>
                </a:cubicBezTo>
                <a:cubicBezTo>
                  <a:pt x="251227" y="753872"/>
                  <a:pt x="273885" y="728275"/>
                  <a:pt x="302326" y="687131"/>
                </a:cubicBezTo>
                <a:lnTo>
                  <a:pt x="520942" y="366223"/>
                </a:lnTo>
                <a:cubicBezTo>
                  <a:pt x="629017" y="208661"/>
                  <a:pt x="708556" y="92243"/>
                  <a:pt x="744013" y="62475"/>
                </a:cubicBezTo>
                <a:cubicBezTo>
                  <a:pt x="779469" y="32612"/>
                  <a:pt x="847632" y="9859"/>
                  <a:pt x="965472" y="0"/>
                </a:cubicBezTo>
                <a:lnTo>
                  <a:pt x="975426" y="24080"/>
                </a:lnTo>
                <a:close/>
              </a:path>
            </a:pathLst>
          </a:custGeom>
          <a:solidFill>
            <a:schemeClr val="accent1"/>
          </a:solidFill>
          <a:ln w="9458" cap="flat">
            <a:noFill/>
            <a:prstDash val="solid"/>
            <a:miter/>
          </a:ln>
        </p:spPr>
        <p:txBody>
          <a:bodyPr rtlCol="0" anchor="ctr"/>
          <a:lstStyle/>
          <a:p>
            <a:endParaRPr lang="en-US"/>
          </a:p>
        </p:txBody>
      </p:sp>
      <p:sp>
        <p:nvSpPr>
          <p:cNvPr id="19" name="question">
            <a:extLst>
              <a:ext uri="{FF2B5EF4-FFF2-40B4-BE49-F238E27FC236}">
                <a16:creationId xmlns:a16="http://schemas.microsoft.com/office/drawing/2014/main" id="{F6E81A5A-9F0A-9893-3C91-F386CDE0D94F}"/>
              </a:ext>
            </a:extLst>
          </p:cNvPr>
          <p:cNvSpPr txBox="1">
            <a:spLocks/>
          </p:cNvSpPr>
          <p:nvPr/>
        </p:nvSpPr>
        <p:spPr>
          <a:xfrm>
            <a:off x="590550" y="779777"/>
            <a:ext cx="7962900" cy="1805484"/>
          </a:xfrm>
          <a:prstGeom prst="rect">
            <a:avLst/>
          </a:prstGeom>
          <a:effectLst>
            <a:glow rad="381000">
              <a:schemeClr val="accent1">
                <a:alpha val="55000"/>
              </a:schemeClr>
            </a:glow>
          </a:effectLst>
        </p:spPr>
        <p:txBody>
          <a:bodyPr anchor="t"/>
          <a:lstStyle>
            <a:lvl1pPr marL="355600" indent="-355600" algn="l" defTabSz="457200" rtl="0" eaLnBrk="0" fontAlgn="base" hangingPunct="0">
              <a:spcBef>
                <a:spcPct val="0"/>
              </a:spcBef>
              <a:spcAft>
                <a:spcPct val="0"/>
              </a:spcAft>
              <a:defRPr sz="2300" b="0" i="0" kern="1200">
                <a:solidFill>
                  <a:schemeClr val="bg1"/>
                </a:solidFill>
                <a:latin typeface="Century Gothic" panose="020B0502020202020204" pitchFamily="34" charset="0"/>
                <a:ea typeface="Geneva" pitchFamily="-109" charset="0"/>
                <a:cs typeface="Century Gothic" panose="020B0502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marL="6350" indent="-6350"/>
            <a:endParaRPr lang="en-US" sz="1000" b="1">
              <a:solidFill>
                <a:schemeClr val="accent1"/>
              </a:solidFill>
              <a:effectLst>
                <a:glow rad="381000">
                  <a:schemeClr val="bg1">
                    <a:alpha val="55000"/>
                  </a:schemeClr>
                </a:glow>
              </a:effectLst>
              <a:latin typeface="Arial" panose="020B0604020202020204" pitchFamily="34" charset="0"/>
              <a:cs typeface="Arial" panose="020B0604020202020204" pitchFamily="34" charset="0"/>
            </a:endParaRPr>
          </a:p>
          <a:p>
            <a:pPr marL="6350" indent="-6350"/>
            <a:r>
              <a:rPr lang="en-US" sz="2800" b="1">
                <a:solidFill>
                  <a:schemeClr val="accent1"/>
                </a:solidFill>
                <a:effectLst>
                  <a:glow rad="381000">
                    <a:schemeClr val="bg1">
                      <a:alpha val="55000"/>
                    </a:schemeClr>
                  </a:glow>
                </a:effectLst>
                <a:latin typeface="Arial" panose="020B0604020202020204" pitchFamily="34" charset="0"/>
                <a:cs typeface="Arial" panose="020B0604020202020204" pitchFamily="34" charset="0"/>
              </a:rPr>
              <a:t>Which of the following is responsible for smoking related illness?</a:t>
            </a:r>
          </a:p>
        </p:txBody>
      </p:sp>
      <p:pic>
        <p:nvPicPr>
          <p:cNvPr id="20" name="question icon">
            <a:extLst>
              <a:ext uri="{FF2B5EF4-FFF2-40B4-BE49-F238E27FC236}">
                <a16:creationId xmlns:a16="http://schemas.microsoft.com/office/drawing/2014/main" id="{42CDAA1C-8F07-6839-4248-3B1A437C9BE4}"/>
              </a:ext>
            </a:extLst>
          </p:cNvPr>
          <p:cNvPicPr>
            <a:picLocks noChangeAspect="1"/>
          </p:cNvPicPr>
          <p:nvPr/>
        </p:nvPicPr>
        <p:blipFill>
          <a:blip r:embed="rId4"/>
          <a:srcRect/>
          <a:stretch/>
        </p:blipFill>
        <p:spPr>
          <a:xfrm>
            <a:off x="5818909" y="2502095"/>
            <a:ext cx="2615235" cy="2633587"/>
          </a:xfrm>
          <a:prstGeom prst="rect">
            <a:avLst/>
          </a:prstGeom>
          <a:effectLst>
            <a:outerShdw blurRad="508000" dist="76200" dir="5400000" algn="ctr" rotWithShape="0">
              <a:srgbClr val="000000">
                <a:alpha val="30000"/>
              </a:srgbClr>
            </a:outerShdw>
          </a:effectLst>
        </p:spPr>
      </p:pic>
      <p:sp>
        <p:nvSpPr>
          <p:cNvPr id="2" name="tick">
            <a:extLst>
              <a:ext uri="{FF2B5EF4-FFF2-40B4-BE49-F238E27FC236}">
                <a16:creationId xmlns:a16="http://schemas.microsoft.com/office/drawing/2014/main" id="{8DDFA8E6-4E40-2C9B-7011-FCED85B2A71D}"/>
              </a:ext>
            </a:extLst>
          </p:cNvPr>
          <p:cNvSpPr/>
          <p:nvPr/>
        </p:nvSpPr>
        <p:spPr>
          <a:xfrm>
            <a:off x="955498" y="3326311"/>
            <a:ext cx="363664" cy="380593"/>
          </a:xfrm>
          <a:custGeom>
            <a:avLst/>
            <a:gdLst>
              <a:gd name="connsiteX0" fmla="*/ 975426 w 975426"/>
              <a:gd name="connsiteY0" fmla="*/ 24080 h 1020836"/>
              <a:gd name="connsiteX1" fmla="*/ 753967 w 975426"/>
              <a:gd name="connsiteY1" fmla="*/ 293889 h 1020836"/>
              <a:gd name="connsiteX2" fmla="*/ 529663 w 975426"/>
              <a:gd name="connsiteY2" fmla="*/ 601998 h 1020836"/>
              <a:gd name="connsiteX3" fmla="*/ 401869 w 975426"/>
              <a:gd name="connsiteY3" fmla="*/ 797861 h 1020836"/>
              <a:gd name="connsiteX4" fmla="*/ 268387 w 975426"/>
              <a:gd name="connsiteY4" fmla="*/ 1008038 h 1020836"/>
              <a:gd name="connsiteX5" fmla="*/ 161828 w 975426"/>
              <a:gd name="connsiteY5" fmla="*/ 1020837 h 1020836"/>
              <a:gd name="connsiteX6" fmla="*/ 119262 w 975426"/>
              <a:gd name="connsiteY6" fmla="*/ 1012304 h 1020836"/>
              <a:gd name="connsiteX7" fmla="*/ 0 w 975426"/>
              <a:gd name="connsiteY7" fmla="*/ 687131 h 1020836"/>
              <a:gd name="connsiteX8" fmla="*/ 137654 w 975426"/>
              <a:gd name="connsiteY8" fmla="*/ 587683 h 1020836"/>
              <a:gd name="connsiteX9" fmla="*/ 194441 w 975426"/>
              <a:gd name="connsiteY9" fmla="*/ 671488 h 1020836"/>
              <a:gd name="connsiteX10" fmla="*/ 239851 w 975426"/>
              <a:gd name="connsiteY10" fmla="*/ 753872 h 1020836"/>
              <a:gd name="connsiteX11" fmla="*/ 302326 w 975426"/>
              <a:gd name="connsiteY11" fmla="*/ 687131 h 1020836"/>
              <a:gd name="connsiteX12" fmla="*/ 520942 w 975426"/>
              <a:gd name="connsiteY12" fmla="*/ 366223 h 1020836"/>
              <a:gd name="connsiteX13" fmla="*/ 744013 w 975426"/>
              <a:gd name="connsiteY13" fmla="*/ 62475 h 1020836"/>
              <a:gd name="connsiteX14" fmla="*/ 965472 w 975426"/>
              <a:gd name="connsiteY14" fmla="*/ 0 h 1020836"/>
              <a:gd name="connsiteX15" fmla="*/ 975426 w 975426"/>
              <a:gd name="connsiteY15" fmla="*/ 24080 h 1020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75426" h="1020836">
                <a:moveTo>
                  <a:pt x="975426" y="24080"/>
                </a:moveTo>
                <a:cubicBezTo>
                  <a:pt x="928594" y="73757"/>
                  <a:pt x="854742" y="164578"/>
                  <a:pt x="753967" y="293889"/>
                </a:cubicBezTo>
                <a:cubicBezTo>
                  <a:pt x="653191" y="423200"/>
                  <a:pt x="579340" y="526724"/>
                  <a:pt x="529663" y="601998"/>
                </a:cubicBezTo>
                <a:lnTo>
                  <a:pt x="401869" y="797861"/>
                </a:lnTo>
                <a:cubicBezTo>
                  <a:pt x="340721" y="891621"/>
                  <a:pt x="364896" y="861852"/>
                  <a:pt x="268387" y="1008038"/>
                </a:cubicBezTo>
                <a:cubicBezTo>
                  <a:pt x="258432" y="1015149"/>
                  <a:pt x="222976" y="1020837"/>
                  <a:pt x="161828" y="1020837"/>
                </a:cubicBezTo>
                <a:cubicBezTo>
                  <a:pt x="142015" y="1020837"/>
                  <a:pt x="127794" y="1017993"/>
                  <a:pt x="119262" y="1012304"/>
                </a:cubicBezTo>
                <a:cubicBezTo>
                  <a:pt x="97931" y="999506"/>
                  <a:pt x="0" y="776625"/>
                  <a:pt x="0" y="687131"/>
                </a:cubicBezTo>
                <a:cubicBezTo>
                  <a:pt x="0" y="637359"/>
                  <a:pt x="89399" y="587683"/>
                  <a:pt x="137654" y="587683"/>
                </a:cubicBezTo>
                <a:cubicBezTo>
                  <a:pt x="153296" y="587683"/>
                  <a:pt x="171783" y="616029"/>
                  <a:pt x="194441" y="671488"/>
                </a:cubicBezTo>
                <a:cubicBezTo>
                  <a:pt x="217193" y="726853"/>
                  <a:pt x="232836" y="753872"/>
                  <a:pt x="239851" y="753872"/>
                </a:cubicBezTo>
                <a:cubicBezTo>
                  <a:pt x="251227" y="753872"/>
                  <a:pt x="273885" y="728275"/>
                  <a:pt x="302326" y="687131"/>
                </a:cubicBezTo>
                <a:lnTo>
                  <a:pt x="520942" y="366223"/>
                </a:lnTo>
                <a:cubicBezTo>
                  <a:pt x="629017" y="208661"/>
                  <a:pt x="708556" y="92243"/>
                  <a:pt x="744013" y="62475"/>
                </a:cubicBezTo>
                <a:cubicBezTo>
                  <a:pt x="779469" y="32612"/>
                  <a:pt x="847632" y="9859"/>
                  <a:pt x="965472" y="0"/>
                </a:cubicBezTo>
                <a:lnTo>
                  <a:pt x="975426" y="24080"/>
                </a:lnTo>
                <a:close/>
              </a:path>
            </a:pathLst>
          </a:custGeom>
          <a:solidFill>
            <a:schemeClr val="accent1"/>
          </a:solidFill>
          <a:ln w="9458" cap="flat">
            <a:noFill/>
            <a:prstDash val="solid"/>
            <a:miter/>
          </a:ln>
        </p:spPr>
        <p:txBody>
          <a:bodyPr rtlCol="0" anchor="ctr"/>
          <a:lstStyle/>
          <a:p>
            <a:endParaRPr lang="en-US"/>
          </a:p>
        </p:txBody>
      </p:sp>
      <p:sp>
        <p:nvSpPr>
          <p:cNvPr id="3" name="tick">
            <a:extLst>
              <a:ext uri="{FF2B5EF4-FFF2-40B4-BE49-F238E27FC236}">
                <a16:creationId xmlns:a16="http://schemas.microsoft.com/office/drawing/2014/main" id="{952E24E8-D956-12D5-3372-3423648BE98E}"/>
              </a:ext>
            </a:extLst>
          </p:cNvPr>
          <p:cNvSpPr/>
          <p:nvPr/>
        </p:nvSpPr>
        <p:spPr>
          <a:xfrm>
            <a:off x="926921" y="3812085"/>
            <a:ext cx="363664" cy="380593"/>
          </a:xfrm>
          <a:custGeom>
            <a:avLst/>
            <a:gdLst>
              <a:gd name="connsiteX0" fmla="*/ 975426 w 975426"/>
              <a:gd name="connsiteY0" fmla="*/ 24080 h 1020836"/>
              <a:gd name="connsiteX1" fmla="*/ 753967 w 975426"/>
              <a:gd name="connsiteY1" fmla="*/ 293889 h 1020836"/>
              <a:gd name="connsiteX2" fmla="*/ 529663 w 975426"/>
              <a:gd name="connsiteY2" fmla="*/ 601998 h 1020836"/>
              <a:gd name="connsiteX3" fmla="*/ 401869 w 975426"/>
              <a:gd name="connsiteY3" fmla="*/ 797861 h 1020836"/>
              <a:gd name="connsiteX4" fmla="*/ 268387 w 975426"/>
              <a:gd name="connsiteY4" fmla="*/ 1008038 h 1020836"/>
              <a:gd name="connsiteX5" fmla="*/ 161828 w 975426"/>
              <a:gd name="connsiteY5" fmla="*/ 1020837 h 1020836"/>
              <a:gd name="connsiteX6" fmla="*/ 119262 w 975426"/>
              <a:gd name="connsiteY6" fmla="*/ 1012304 h 1020836"/>
              <a:gd name="connsiteX7" fmla="*/ 0 w 975426"/>
              <a:gd name="connsiteY7" fmla="*/ 687131 h 1020836"/>
              <a:gd name="connsiteX8" fmla="*/ 137654 w 975426"/>
              <a:gd name="connsiteY8" fmla="*/ 587683 h 1020836"/>
              <a:gd name="connsiteX9" fmla="*/ 194441 w 975426"/>
              <a:gd name="connsiteY9" fmla="*/ 671488 h 1020836"/>
              <a:gd name="connsiteX10" fmla="*/ 239851 w 975426"/>
              <a:gd name="connsiteY10" fmla="*/ 753872 h 1020836"/>
              <a:gd name="connsiteX11" fmla="*/ 302326 w 975426"/>
              <a:gd name="connsiteY11" fmla="*/ 687131 h 1020836"/>
              <a:gd name="connsiteX12" fmla="*/ 520942 w 975426"/>
              <a:gd name="connsiteY12" fmla="*/ 366223 h 1020836"/>
              <a:gd name="connsiteX13" fmla="*/ 744013 w 975426"/>
              <a:gd name="connsiteY13" fmla="*/ 62475 h 1020836"/>
              <a:gd name="connsiteX14" fmla="*/ 965472 w 975426"/>
              <a:gd name="connsiteY14" fmla="*/ 0 h 1020836"/>
              <a:gd name="connsiteX15" fmla="*/ 975426 w 975426"/>
              <a:gd name="connsiteY15" fmla="*/ 24080 h 1020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75426" h="1020836">
                <a:moveTo>
                  <a:pt x="975426" y="24080"/>
                </a:moveTo>
                <a:cubicBezTo>
                  <a:pt x="928594" y="73757"/>
                  <a:pt x="854742" y="164578"/>
                  <a:pt x="753967" y="293889"/>
                </a:cubicBezTo>
                <a:cubicBezTo>
                  <a:pt x="653191" y="423200"/>
                  <a:pt x="579340" y="526724"/>
                  <a:pt x="529663" y="601998"/>
                </a:cubicBezTo>
                <a:lnTo>
                  <a:pt x="401869" y="797861"/>
                </a:lnTo>
                <a:cubicBezTo>
                  <a:pt x="340721" y="891621"/>
                  <a:pt x="364896" y="861852"/>
                  <a:pt x="268387" y="1008038"/>
                </a:cubicBezTo>
                <a:cubicBezTo>
                  <a:pt x="258432" y="1015149"/>
                  <a:pt x="222976" y="1020837"/>
                  <a:pt x="161828" y="1020837"/>
                </a:cubicBezTo>
                <a:cubicBezTo>
                  <a:pt x="142015" y="1020837"/>
                  <a:pt x="127794" y="1017993"/>
                  <a:pt x="119262" y="1012304"/>
                </a:cubicBezTo>
                <a:cubicBezTo>
                  <a:pt x="97931" y="999506"/>
                  <a:pt x="0" y="776625"/>
                  <a:pt x="0" y="687131"/>
                </a:cubicBezTo>
                <a:cubicBezTo>
                  <a:pt x="0" y="637359"/>
                  <a:pt x="89399" y="587683"/>
                  <a:pt x="137654" y="587683"/>
                </a:cubicBezTo>
                <a:cubicBezTo>
                  <a:pt x="153296" y="587683"/>
                  <a:pt x="171783" y="616029"/>
                  <a:pt x="194441" y="671488"/>
                </a:cubicBezTo>
                <a:cubicBezTo>
                  <a:pt x="217193" y="726853"/>
                  <a:pt x="232836" y="753872"/>
                  <a:pt x="239851" y="753872"/>
                </a:cubicBezTo>
                <a:cubicBezTo>
                  <a:pt x="251227" y="753872"/>
                  <a:pt x="273885" y="728275"/>
                  <a:pt x="302326" y="687131"/>
                </a:cubicBezTo>
                <a:lnTo>
                  <a:pt x="520942" y="366223"/>
                </a:lnTo>
                <a:cubicBezTo>
                  <a:pt x="629017" y="208661"/>
                  <a:pt x="708556" y="92243"/>
                  <a:pt x="744013" y="62475"/>
                </a:cubicBezTo>
                <a:cubicBezTo>
                  <a:pt x="779469" y="32612"/>
                  <a:pt x="847632" y="9859"/>
                  <a:pt x="965472" y="0"/>
                </a:cubicBezTo>
                <a:lnTo>
                  <a:pt x="975426" y="24080"/>
                </a:lnTo>
                <a:close/>
              </a:path>
            </a:pathLst>
          </a:custGeom>
          <a:solidFill>
            <a:schemeClr val="accent1"/>
          </a:solidFill>
          <a:ln w="9458" cap="flat">
            <a:noFill/>
            <a:prstDash val="solid"/>
            <a:miter/>
          </a:ln>
        </p:spPr>
        <p:txBody>
          <a:bodyPr rtlCol="0" anchor="ctr"/>
          <a:lstStyle/>
          <a:p>
            <a:endParaRPr lang="en-US"/>
          </a:p>
        </p:txBody>
      </p:sp>
    </p:spTree>
    <p:extLst>
      <p:ext uri="{BB962C8B-B14F-4D97-AF65-F5344CB8AC3E}">
        <p14:creationId xmlns:p14="http://schemas.microsoft.com/office/powerpoint/2010/main" val="14206615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2" grpId="0" animBg="1"/>
      <p:bldP spid="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9C8C793-C26D-B94C-AD18-2EB13DBBF998}"/>
              </a:ext>
            </a:extLst>
          </p:cNvPr>
          <p:cNvGrpSpPr/>
          <p:nvPr/>
        </p:nvGrpSpPr>
        <p:grpSpPr>
          <a:xfrm>
            <a:off x="0" y="0"/>
            <a:ext cx="9144001" cy="6858000"/>
            <a:chOff x="0" y="0"/>
            <a:chExt cx="9144001" cy="6858000"/>
          </a:xfrm>
        </p:grpSpPr>
        <p:pic>
          <p:nvPicPr>
            <p:cNvPr id="3" name="smoke">
              <a:extLst>
                <a:ext uri="{FF2B5EF4-FFF2-40B4-BE49-F238E27FC236}">
                  <a16:creationId xmlns:a16="http://schemas.microsoft.com/office/drawing/2014/main" id="{6FB2789E-1E1A-EAAA-4996-C5B2DBBE9FF8}"/>
                </a:ext>
              </a:extLst>
            </p:cNvPr>
            <p:cNvPicPr>
              <a:picLocks noChangeAspect="1"/>
            </p:cNvPicPr>
            <p:nvPr/>
          </p:nvPicPr>
          <p:blipFill rotWithShape="1">
            <a:blip r:embed="rId3">
              <a:alphaModFix amt="25000"/>
            </a:blip>
            <a:srcRect t="8839" r="44809" b="50707"/>
            <a:stretch/>
          </p:blipFill>
          <p:spPr>
            <a:xfrm>
              <a:off x="3906983" y="0"/>
              <a:ext cx="5237018" cy="6858000"/>
            </a:xfrm>
            <a:prstGeom prst="rect">
              <a:avLst/>
            </a:prstGeom>
          </p:spPr>
        </p:pic>
        <p:pic>
          <p:nvPicPr>
            <p:cNvPr id="4" name="smoke">
              <a:extLst>
                <a:ext uri="{FF2B5EF4-FFF2-40B4-BE49-F238E27FC236}">
                  <a16:creationId xmlns:a16="http://schemas.microsoft.com/office/drawing/2014/main" id="{919A2AF5-C231-21F8-7E8E-8BBCF481B1AA}"/>
                </a:ext>
              </a:extLst>
            </p:cNvPr>
            <p:cNvPicPr>
              <a:picLocks noChangeAspect="1"/>
            </p:cNvPicPr>
            <p:nvPr/>
          </p:nvPicPr>
          <p:blipFill rotWithShape="1">
            <a:blip r:embed="rId3">
              <a:alphaModFix amt="25000"/>
            </a:blip>
            <a:srcRect l="292" t="46268" r="67645" b="42405"/>
            <a:stretch/>
          </p:blipFill>
          <p:spPr>
            <a:xfrm rot="10800000">
              <a:off x="0" y="4937756"/>
              <a:ext cx="3042458" cy="1920243"/>
            </a:xfrm>
            <a:prstGeom prst="rect">
              <a:avLst/>
            </a:prstGeom>
          </p:spPr>
        </p:pic>
      </p:grpSp>
      <p:sp>
        <p:nvSpPr>
          <p:cNvPr id="12" name="answers">
            <a:extLst>
              <a:ext uri="{FF2B5EF4-FFF2-40B4-BE49-F238E27FC236}">
                <a16:creationId xmlns:a16="http://schemas.microsoft.com/office/drawing/2014/main" id="{87E2A2AB-BF10-518B-0272-D4D00CF691F3}"/>
              </a:ext>
            </a:extLst>
          </p:cNvPr>
          <p:cNvSpPr txBox="1">
            <a:spLocks/>
          </p:cNvSpPr>
          <p:nvPr/>
        </p:nvSpPr>
        <p:spPr bwMode="auto">
          <a:xfrm>
            <a:off x="791262" y="2159493"/>
            <a:ext cx="6721929" cy="128564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4200"/>
              </a:lnSpc>
              <a:spcBef>
                <a:spcPts val="0"/>
              </a:spcBef>
              <a:spcAft>
                <a:spcPts val="0"/>
              </a:spcAft>
              <a:buNone/>
              <a:tabLst>
                <a:tab pos="485775" algn="l"/>
                <a:tab pos="531813" algn="l"/>
              </a:tabLst>
            </a:pPr>
            <a:r>
              <a:rPr lang="en-US" sz="2400">
                <a:solidFill>
                  <a:schemeClr val="bg1">
                    <a:lumMod val="85000"/>
                  </a:schemeClr>
                </a:solidFill>
                <a:latin typeface="Arial" panose="020B0604020202020204" pitchFamily="34" charset="0"/>
                <a:cs typeface="Arial" panose="020B0604020202020204" pitchFamily="34" charset="0"/>
              </a:rPr>
              <a:t>☐</a:t>
            </a:r>
            <a:r>
              <a:rPr lang="en-GB" sz="2400" b="1">
                <a:latin typeface="Arial" panose="020B0604020202020204" pitchFamily="34" charset="0"/>
                <a:cs typeface="Arial" panose="020B0604020202020204" pitchFamily="34" charset="0"/>
                <a:sym typeface="Wingdings" panose="05000000000000000000" pitchFamily="2" charset="2"/>
              </a:rPr>
              <a:t>	</a:t>
            </a:r>
            <a:r>
              <a:rPr lang="en-US" sz="2800">
                <a:latin typeface="Arial" panose="020B0604020202020204" pitchFamily="34" charset="0"/>
                <a:cs typeface="Arial" panose="020B0604020202020204" pitchFamily="34" charset="0"/>
              </a:rPr>
              <a:t>Myth</a:t>
            </a:r>
          </a:p>
          <a:p>
            <a:pPr marL="0" indent="0">
              <a:lnSpc>
                <a:spcPts val="4200"/>
              </a:lnSpc>
              <a:spcBef>
                <a:spcPts val="0"/>
              </a:spcBef>
              <a:spcAft>
                <a:spcPts val="0"/>
              </a:spcAft>
              <a:buNone/>
              <a:tabLst>
                <a:tab pos="485775" algn="l"/>
                <a:tab pos="531813" algn="l"/>
              </a:tabLst>
            </a:pPr>
            <a:r>
              <a:rPr lang="en-US" sz="2800">
                <a:solidFill>
                  <a:schemeClr val="bg1">
                    <a:lumMod val="85000"/>
                  </a:schemeClr>
                </a:solidFill>
                <a:latin typeface="Arial" panose="020B0604020202020204" pitchFamily="34" charset="0"/>
                <a:cs typeface="Arial" panose="020B0604020202020204" pitchFamily="34" charset="0"/>
              </a:rPr>
              <a:t>☐</a:t>
            </a:r>
            <a:r>
              <a:rPr lang="en-US" sz="2800">
                <a:latin typeface="Arial" panose="020B0604020202020204" pitchFamily="34" charset="0"/>
                <a:cs typeface="Arial" panose="020B0604020202020204" pitchFamily="34" charset="0"/>
              </a:rPr>
              <a:t>	Fact</a:t>
            </a:r>
          </a:p>
        </p:txBody>
      </p:sp>
      <p:sp>
        <p:nvSpPr>
          <p:cNvPr id="15" name="tick">
            <a:extLst>
              <a:ext uri="{FF2B5EF4-FFF2-40B4-BE49-F238E27FC236}">
                <a16:creationId xmlns:a16="http://schemas.microsoft.com/office/drawing/2014/main" id="{74A99DEB-3A68-94BD-E4A5-A7B870FF56FC}"/>
              </a:ext>
            </a:extLst>
          </p:cNvPr>
          <p:cNvSpPr/>
          <p:nvPr/>
        </p:nvSpPr>
        <p:spPr>
          <a:xfrm>
            <a:off x="974551" y="2159493"/>
            <a:ext cx="363664" cy="380593"/>
          </a:xfrm>
          <a:custGeom>
            <a:avLst/>
            <a:gdLst>
              <a:gd name="connsiteX0" fmla="*/ 975426 w 975426"/>
              <a:gd name="connsiteY0" fmla="*/ 24080 h 1020836"/>
              <a:gd name="connsiteX1" fmla="*/ 753967 w 975426"/>
              <a:gd name="connsiteY1" fmla="*/ 293889 h 1020836"/>
              <a:gd name="connsiteX2" fmla="*/ 529663 w 975426"/>
              <a:gd name="connsiteY2" fmla="*/ 601998 h 1020836"/>
              <a:gd name="connsiteX3" fmla="*/ 401869 w 975426"/>
              <a:gd name="connsiteY3" fmla="*/ 797861 h 1020836"/>
              <a:gd name="connsiteX4" fmla="*/ 268387 w 975426"/>
              <a:gd name="connsiteY4" fmla="*/ 1008038 h 1020836"/>
              <a:gd name="connsiteX5" fmla="*/ 161828 w 975426"/>
              <a:gd name="connsiteY5" fmla="*/ 1020837 h 1020836"/>
              <a:gd name="connsiteX6" fmla="*/ 119262 w 975426"/>
              <a:gd name="connsiteY6" fmla="*/ 1012304 h 1020836"/>
              <a:gd name="connsiteX7" fmla="*/ 0 w 975426"/>
              <a:gd name="connsiteY7" fmla="*/ 687131 h 1020836"/>
              <a:gd name="connsiteX8" fmla="*/ 137654 w 975426"/>
              <a:gd name="connsiteY8" fmla="*/ 587683 h 1020836"/>
              <a:gd name="connsiteX9" fmla="*/ 194441 w 975426"/>
              <a:gd name="connsiteY9" fmla="*/ 671488 h 1020836"/>
              <a:gd name="connsiteX10" fmla="*/ 239851 w 975426"/>
              <a:gd name="connsiteY10" fmla="*/ 753872 h 1020836"/>
              <a:gd name="connsiteX11" fmla="*/ 302326 w 975426"/>
              <a:gd name="connsiteY11" fmla="*/ 687131 h 1020836"/>
              <a:gd name="connsiteX12" fmla="*/ 520942 w 975426"/>
              <a:gd name="connsiteY12" fmla="*/ 366223 h 1020836"/>
              <a:gd name="connsiteX13" fmla="*/ 744013 w 975426"/>
              <a:gd name="connsiteY13" fmla="*/ 62475 h 1020836"/>
              <a:gd name="connsiteX14" fmla="*/ 965472 w 975426"/>
              <a:gd name="connsiteY14" fmla="*/ 0 h 1020836"/>
              <a:gd name="connsiteX15" fmla="*/ 975426 w 975426"/>
              <a:gd name="connsiteY15" fmla="*/ 24080 h 1020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75426" h="1020836">
                <a:moveTo>
                  <a:pt x="975426" y="24080"/>
                </a:moveTo>
                <a:cubicBezTo>
                  <a:pt x="928594" y="73757"/>
                  <a:pt x="854742" y="164578"/>
                  <a:pt x="753967" y="293889"/>
                </a:cubicBezTo>
                <a:cubicBezTo>
                  <a:pt x="653191" y="423200"/>
                  <a:pt x="579340" y="526724"/>
                  <a:pt x="529663" y="601998"/>
                </a:cubicBezTo>
                <a:lnTo>
                  <a:pt x="401869" y="797861"/>
                </a:lnTo>
                <a:cubicBezTo>
                  <a:pt x="340721" y="891621"/>
                  <a:pt x="364896" y="861852"/>
                  <a:pt x="268387" y="1008038"/>
                </a:cubicBezTo>
                <a:cubicBezTo>
                  <a:pt x="258432" y="1015149"/>
                  <a:pt x="222976" y="1020837"/>
                  <a:pt x="161828" y="1020837"/>
                </a:cubicBezTo>
                <a:cubicBezTo>
                  <a:pt x="142015" y="1020837"/>
                  <a:pt x="127794" y="1017993"/>
                  <a:pt x="119262" y="1012304"/>
                </a:cubicBezTo>
                <a:cubicBezTo>
                  <a:pt x="97931" y="999506"/>
                  <a:pt x="0" y="776625"/>
                  <a:pt x="0" y="687131"/>
                </a:cubicBezTo>
                <a:cubicBezTo>
                  <a:pt x="0" y="637359"/>
                  <a:pt x="89399" y="587683"/>
                  <a:pt x="137654" y="587683"/>
                </a:cubicBezTo>
                <a:cubicBezTo>
                  <a:pt x="153296" y="587683"/>
                  <a:pt x="171783" y="616029"/>
                  <a:pt x="194441" y="671488"/>
                </a:cubicBezTo>
                <a:cubicBezTo>
                  <a:pt x="217193" y="726853"/>
                  <a:pt x="232836" y="753872"/>
                  <a:pt x="239851" y="753872"/>
                </a:cubicBezTo>
                <a:cubicBezTo>
                  <a:pt x="251227" y="753872"/>
                  <a:pt x="273885" y="728275"/>
                  <a:pt x="302326" y="687131"/>
                </a:cubicBezTo>
                <a:lnTo>
                  <a:pt x="520942" y="366223"/>
                </a:lnTo>
                <a:cubicBezTo>
                  <a:pt x="629017" y="208661"/>
                  <a:pt x="708556" y="92243"/>
                  <a:pt x="744013" y="62475"/>
                </a:cubicBezTo>
                <a:cubicBezTo>
                  <a:pt x="779469" y="32612"/>
                  <a:pt x="847632" y="9859"/>
                  <a:pt x="965472" y="0"/>
                </a:cubicBezTo>
                <a:lnTo>
                  <a:pt x="975426" y="24080"/>
                </a:lnTo>
                <a:close/>
              </a:path>
            </a:pathLst>
          </a:custGeom>
          <a:solidFill>
            <a:schemeClr val="accent1"/>
          </a:solidFill>
          <a:ln w="9458" cap="flat">
            <a:noFill/>
            <a:prstDash val="solid"/>
            <a:miter/>
          </a:ln>
        </p:spPr>
        <p:txBody>
          <a:bodyPr rtlCol="0" anchor="ctr"/>
          <a:lstStyle/>
          <a:p>
            <a:endParaRPr lang="en-US"/>
          </a:p>
        </p:txBody>
      </p:sp>
      <p:sp>
        <p:nvSpPr>
          <p:cNvPr id="19" name="question">
            <a:extLst>
              <a:ext uri="{FF2B5EF4-FFF2-40B4-BE49-F238E27FC236}">
                <a16:creationId xmlns:a16="http://schemas.microsoft.com/office/drawing/2014/main" id="{F6E81A5A-9F0A-9893-3C91-F386CDE0D94F}"/>
              </a:ext>
            </a:extLst>
          </p:cNvPr>
          <p:cNvSpPr txBox="1">
            <a:spLocks/>
          </p:cNvSpPr>
          <p:nvPr/>
        </p:nvSpPr>
        <p:spPr>
          <a:xfrm>
            <a:off x="590550" y="1230081"/>
            <a:ext cx="7962900" cy="1805484"/>
          </a:xfrm>
          <a:prstGeom prst="rect">
            <a:avLst/>
          </a:prstGeom>
          <a:effectLst>
            <a:glow rad="381000">
              <a:schemeClr val="accent1">
                <a:alpha val="55000"/>
              </a:schemeClr>
            </a:glow>
          </a:effectLst>
        </p:spPr>
        <p:txBody>
          <a:bodyPr anchor="t"/>
          <a:lstStyle>
            <a:lvl1pPr marL="355600" indent="-355600" algn="l" defTabSz="457200" rtl="0" eaLnBrk="0" fontAlgn="base" hangingPunct="0">
              <a:spcBef>
                <a:spcPct val="0"/>
              </a:spcBef>
              <a:spcAft>
                <a:spcPct val="0"/>
              </a:spcAft>
              <a:defRPr sz="2300" b="0" i="0" kern="1200">
                <a:solidFill>
                  <a:schemeClr val="bg1"/>
                </a:solidFill>
                <a:latin typeface="Century Gothic" panose="020B0502020202020204" pitchFamily="34" charset="0"/>
                <a:ea typeface="Geneva" pitchFamily="-109" charset="0"/>
                <a:cs typeface="Century Gothic" panose="020B0502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marL="6350" indent="-6350"/>
            <a:endParaRPr lang="en-US" sz="1000" b="1">
              <a:solidFill>
                <a:schemeClr val="accent1"/>
              </a:solidFill>
              <a:effectLst>
                <a:glow rad="381000">
                  <a:schemeClr val="bg1">
                    <a:alpha val="55000"/>
                  </a:schemeClr>
                </a:glow>
              </a:effectLst>
              <a:latin typeface="Arial" panose="020B0604020202020204" pitchFamily="34" charset="0"/>
              <a:cs typeface="Arial" panose="020B0604020202020204" pitchFamily="34" charset="0"/>
            </a:endParaRPr>
          </a:p>
          <a:p>
            <a:pPr marL="6350" indent="-6350"/>
            <a:r>
              <a:rPr lang="en-US" sz="3000" b="1">
                <a:solidFill>
                  <a:schemeClr val="accent1"/>
                </a:solidFill>
                <a:effectLst>
                  <a:glow rad="381000">
                    <a:schemeClr val="bg1">
                      <a:alpha val="55000"/>
                    </a:schemeClr>
                  </a:glow>
                </a:effectLst>
                <a:latin typeface="Arial" panose="020B0604020202020204" pitchFamily="34" charset="0"/>
                <a:cs typeface="Arial" panose="020B0604020202020204" pitchFamily="34" charset="0"/>
              </a:rPr>
              <a:t>You cannot use NRT and smoke</a:t>
            </a:r>
          </a:p>
        </p:txBody>
      </p:sp>
      <p:pic>
        <p:nvPicPr>
          <p:cNvPr id="20" name="question icon">
            <a:extLst>
              <a:ext uri="{FF2B5EF4-FFF2-40B4-BE49-F238E27FC236}">
                <a16:creationId xmlns:a16="http://schemas.microsoft.com/office/drawing/2014/main" id="{42CDAA1C-8F07-6839-4248-3B1A437C9BE4}"/>
              </a:ext>
            </a:extLst>
          </p:cNvPr>
          <p:cNvPicPr>
            <a:picLocks noChangeAspect="1"/>
          </p:cNvPicPr>
          <p:nvPr/>
        </p:nvPicPr>
        <p:blipFill>
          <a:blip r:embed="rId4"/>
          <a:srcRect/>
          <a:stretch/>
        </p:blipFill>
        <p:spPr>
          <a:xfrm>
            <a:off x="5818909" y="2502095"/>
            <a:ext cx="2615235" cy="2633587"/>
          </a:xfrm>
          <a:prstGeom prst="rect">
            <a:avLst/>
          </a:prstGeom>
          <a:effectLst>
            <a:outerShdw blurRad="508000" dist="76200" dir="5400000" algn="ctr" rotWithShape="0">
              <a:srgbClr val="000000">
                <a:alpha val="30000"/>
              </a:srgbClr>
            </a:outerShdw>
          </a:effectLst>
        </p:spPr>
      </p:pic>
    </p:spTree>
    <p:extLst>
      <p:ext uri="{BB962C8B-B14F-4D97-AF65-F5344CB8AC3E}">
        <p14:creationId xmlns:p14="http://schemas.microsoft.com/office/powerpoint/2010/main" val="42900747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E4AC3D0-B728-8A32-923B-392BFB92887D}"/>
              </a:ext>
            </a:extLst>
          </p:cNvPr>
          <p:cNvGrpSpPr/>
          <p:nvPr/>
        </p:nvGrpSpPr>
        <p:grpSpPr>
          <a:xfrm>
            <a:off x="0" y="0"/>
            <a:ext cx="9144001" cy="6858000"/>
            <a:chOff x="0" y="0"/>
            <a:chExt cx="9144001" cy="6858000"/>
          </a:xfrm>
        </p:grpSpPr>
        <p:pic>
          <p:nvPicPr>
            <p:cNvPr id="3" name="smoke">
              <a:extLst>
                <a:ext uri="{FF2B5EF4-FFF2-40B4-BE49-F238E27FC236}">
                  <a16:creationId xmlns:a16="http://schemas.microsoft.com/office/drawing/2014/main" id="{3076385D-E544-88C6-59A4-DF98FCE0B841}"/>
                </a:ext>
              </a:extLst>
            </p:cNvPr>
            <p:cNvPicPr>
              <a:picLocks noChangeAspect="1"/>
            </p:cNvPicPr>
            <p:nvPr/>
          </p:nvPicPr>
          <p:blipFill rotWithShape="1">
            <a:blip r:embed="rId3">
              <a:alphaModFix amt="25000"/>
            </a:blip>
            <a:srcRect t="8839" r="44809" b="50707"/>
            <a:stretch/>
          </p:blipFill>
          <p:spPr>
            <a:xfrm>
              <a:off x="3906983" y="0"/>
              <a:ext cx="5237018" cy="6858000"/>
            </a:xfrm>
            <a:prstGeom prst="rect">
              <a:avLst/>
            </a:prstGeom>
          </p:spPr>
        </p:pic>
        <p:pic>
          <p:nvPicPr>
            <p:cNvPr id="4" name="smoke">
              <a:extLst>
                <a:ext uri="{FF2B5EF4-FFF2-40B4-BE49-F238E27FC236}">
                  <a16:creationId xmlns:a16="http://schemas.microsoft.com/office/drawing/2014/main" id="{FA99863F-6530-14AB-F0B8-162154D9E370}"/>
                </a:ext>
              </a:extLst>
            </p:cNvPr>
            <p:cNvPicPr>
              <a:picLocks noChangeAspect="1"/>
            </p:cNvPicPr>
            <p:nvPr/>
          </p:nvPicPr>
          <p:blipFill rotWithShape="1">
            <a:blip r:embed="rId3">
              <a:alphaModFix amt="25000"/>
            </a:blip>
            <a:srcRect l="292" t="46268" r="67645" b="42405"/>
            <a:stretch/>
          </p:blipFill>
          <p:spPr>
            <a:xfrm rot="10800000">
              <a:off x="0" y="4937756"/>
              <a:ext cx="3042458" cy="1920243"/>
            </a:xfrm>
            <a:prstGeom prst="rect">
              <a:avLst/>
            </a:prstGeom>
          </p:spPr>
        </p:pic>
      </p:grpSp>
      <p:sp>
        <p:nvSpPr>
          <p:cNvPr id="12" name="answers">
            <a:extLst>
              <a:ext uri="{FF2B5EF4-FFF2-40B4-BE49-F238E27FC236}">
                <a16:creationId xmlns:a16="http://schemas.microsoft.com/office/drawing/2014/main" id="{87E2A2AB-BF10-518B-0272-D4D00CF691F3}"/>
              </a:ext>
            </a:extLst>
          </p:cNvPr>
          <p:cNvSpPr txBox="1">
            <a:spLocks/>
          </p:cNvSpPr>
          <p:nvPr/>
        </p:nvSpPr>
        <p:spPr bwMode="auto">
          <a:xfrm>
            <a:off x="791262" y="2159493"/>
            <a:ext cx="6721929" cy="128564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4200"/>
              </a:lnSpc>
              <a:spcBef>
                <a:spcPts val="0"/>
              </a:spcBef>
              <a:spcAft>
                <a:spcPts val="0"/>
              </a:spcAft>
              <a:buNone/>
              <a:tabLst>
                <a:tab pos="485775" algn="l"/>
                <a:tab pos="531813" algn="l"/>
              </a:tabLst>
            </a:pPr>
            <a:r>
              <a:rPr lang="en-US" sz="2400">
                <a:solidFill>
                  <a:schemeClr val="bg1">
                    <a:lumMod val="85000"/>
                  </a:schemeClr>
                </a:solidFill>
                <a:latin typeface="Arial" panose="020B0604020202020204" pitchFamily="34" charset="0"/>
                <a:cs typeface="Arial" panose="020B0604020202020204" pitchFamily="34" charset="0"/>
              </a:rPr>
              <a:t>☐</a:t>
            </a:r>
            <a:r>
              <a:rPr lang="en-GB" sz="2400" b="1">
                <a:latin typeface="Arial" panose="020B0604020202020204" pitchFamily="34" charset="0"/>
                <a:cs typeface="Arial" panose="020B0604020202020204" pitchFamily="34" charset="0"/>
                <a:sym typeface="Wingdings" panose="05000000000000000000" pitchFamily="2" charset="2"/>
              </a:rPr>
              <a:t>	</a:t>
            </a:r>
            <a:r>
              <a:rPr lang="en-US" sz="2800">
                <a:latin typeface="Arial" panose="020B0604020202020204" pitchFamily="34" charset="0"/>
                <a:cs typeface="Arial" panose="020B0604020202020204" pitchFamily="34" charset="0"/>
              </a:rPr>
              <a:t>Myth</a:t>
            </a:r>
          </a:p>
          <a:p>
            <a:pPr marL="0" indent="0">
              <a:lnSpc>
                <a:spcPts val="4200"/>
              </a:lnSpc>
              <a:spcBef>
                <a:spcPts val="0"/>
              </a:spcBef>
              <a:spcAft>
                <a:spcPts val="0"/>
              </a:spcAft>
              <a:buNone/>
              <a:tabLst>
                <a:tab pos="485775" algn="l"/>
                <a:tab pos="531813" algn="l"/>
              </a:tabLst>
            </a:pPr>
            <a:r>
              <a:rPr lang="en-US" sz="2800">
                <a:solidFill>
                  <a:schemeClr val="bg1">
                    <a:lumMod val="85000"/>
                  </a:schemeClr>
                </a:solidFill>
                <a:latin typeface="Arial" panose="020B0604020202020204" pitchFamily="34" charset="0"/>
                <a:cs typeface="Arial" panose="020B0604020202020204" pitchFamily="34" charset="0"/>
              </a:rPr>
              <a:t>☐</a:t>
            </a:r>
            <a:r>
              <a:rPr lang="en-US" sz="2800">
                <a:latin typeface="Arial" panose="020B0604020202020204" pitchFamily="34" charset="0"/>
                <a:cs typeface="Arial" panose="020B0604020202020204" pitchFamily="34" charset="0"/>
              </a:rPr>
              <a:t>	Fact</a:t>
            </a:r>
          </a:p>
        </p:txBody>
      </p:sp>
      <p:sp>
        <p:nvSpPr>
          <p:cNvPr id="15" name="tick">
            <a:extLst>
              <a:ext uri="{FF2B5EF4-FFF2-40B4-BE49-F238E27FC236}">
                <a16:creationId xmlns:a16="http://schemas.microsoft.com/office/drawing/2014/main" id="{74A99DEB-3A68-94BD-E4A5-A7B870FF56FC}"/>
              </a:ext>
            </a:extLst>
          </p:cNvPr>
          <p:cNvSpPr/>
          <p:nvPr/>
        </p:nvSpPr>
        <p:spPr>
          <a:xfrm>
            <a:off x="974551" y="2159493"/>
            <a:ext cx="363664" cy="380593"/>
          </a:xfrm>
          <a:custGeom>
            <a:avLst/>
            <a:gdLst>
              <a:gd name="connsiteX0" fmla="*/ 975426 w 975426"/>
              <a:gd name="connsiteY0" fmla="*/ 24080 h 1020836"/>
              <a:gd name="connsiteX1" fmla="*/ 753967 w 975426"/>
              <a:gd name="connsiteY1" fmla="*/ 293889 h 1020836"/>
              <a:gd name="connsiteX2" fmla="*/ 529663 w 975426"/>
              <a:gd name="connsiteY2" fmla="*/ 601998 h 1020836"/>
              <a:gd name="connsiteX3" fmla="*/ 401869 w 975426"/>
              <a:gd name="connsiteY3" fmla="*/ 797861 h 1020836"/>
              <a:gd name="connsiteX4" fmla="*/ 268387 w 975426"/>
              <a:gd name="connsiteY4" fmla="*/ 1008038 h 1020836"/>
              <a:gd name="connsiteX5" fmla="*/ 161828 w 975426"/>
              <a:gd name="connsiteY5" fmla="*/ 1020837 h 1020836"/>
              <a:gd name="connsiteX6" fmla="*/ 119262 w 975426"/>
              <a:gd name="connsiteY6" fmla="*/ 1012304 h 1020836"/>
              <a:gd name="connsiteX7" fmla="*/ 0 w 975426"/>
              <a:gd name="connsiteY7" fmla="*/ 687131 h 1020836"/>
              <a:gd name="connsiteX8" fmla="*/ 137654 w 975426"/>
              <a:gd name="connsiteY8" fmla="*/ 587683 h 1020836"/>
              <a:gd name="connsiteX9" fmla="*/ 194441 w 975426"/>
              <a:gd name="connsiteY9" fmla="*/ 671488 h 1020836"/>
              <a:gd name="connsiteX10" fmla="*/ 239851 w 975426"/>
              <a:gd name="connsiteY10" fmla="*/ 753872 h 1020836"/>
              <a:gd name="connsiteX11" fmla="*/ 302326 w 975426"/>
              <a:gd name="connsiteY11" fmla="*/ 687131 h 1020836"/>
              <a:gd name="connsiteX12" fmla="*/ 520942 w 975426"/>
              <a:gd name="connsiteY12" fmla="*/ 366223 h 1020836"/>
              <a:gd name="connsiteX13" fmla="*/ 744013 w 975426"/>
              <a:gd name="connsiteY13" fmla="*/ 62475 h 1020836"/>
              <a:gd name="connsiteX14" fmla="*/ 965472 w 975426"/>
              <a:gd name="connsiteY14" fmla="*/ 0 h 1020836"/>
              <a:gd name="connsiteX15" fmla="*/ 975426 w 975426"/>
              <a:gd name="connsiteY15" fmla="*/ 24080 h 1020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75426" h="1020836">
                <a:moveTo>
                  <a:pt x="975426" y="24080"/>
                </a:moveTo>
                <a:cubicBezTo>
                  <a:pt x="928594" y="73757"/>
                  <a:pt x="854742" y="164578"/>
                  <a:pt x="753967" y="293889"/>
                </a:cubicBezTo>
                <a:cubicBezTo>
                  <a:pt x="653191" y="423200"/>
                  <a:pt x="579340" y="526724"/>
                  <a:pt x="529663" y="601998"/>
                </a:cubicBezTo>
                <a:lnTo>
                  <a:pt x="401869" y="797861"/>
                </a:lnTo>
                <a:cubicBezTo>
                  <a:pt x="340721" y="891621"/>
                  <a:pt x="364896" y="861852"/>
                  <a:pt x="268387" y="1008038"/>
                </a:cubicBezTo>
                <a:cubicBezTo>
                  <a:pt x="258432" y="1015149"/>
                  <a:pt x="222976" y="1020837"/>
                  <a:pt x="161828" y="1020837"/>
                </a:cubicBezTo>
                <a:cubicBezTo>
                  <a:pt x="142015" y="1020837"/>
                  <a:pt x="127794" y="1017993"/>
                  <a:pt x="119262" y="1012304"/>
                </a:cubicBezTo>
                <a:cubicBezTo>
                  <a:pt x="97931" y="999506"/>
                  <a:pt x="0" y="776625"/>
                  <a:pt x="0" y="687131"/>
                </a:cubicBezTo>
                <a:cubicBezTo>
                  <a:pt x="0" y="637359"/>
                  <a:pt x="89399" y="587683"/>
                  <a:pt x="137654" y="587683"/>
                </a:cubicBezTo>
                <a:cubicBezTo>
                  <a:pt x="153296" y="587683"/>
                  <a:pt x="171783" y="616029"/>
                  <a:pt x="194441" y="671488"/>
                </a:cubicBezTo>
                <a:cubicBezTo>
                  <a:pt x="217193" y="726853"/>
                  <a:pt x="232836" y="753872"/>
                  <a:pt x="239851" y="753872"/>
                </a:cubicBezTo>
                <a:cubicBezTo>
                  <a:pt x="251227" y="753872"/>
                  <a:pt x="273885" y="728275"/>
                  <a:pt x="302326" y="687131"/>
                </a:cubicBezTo>
                <a:lnTo>
                  <a:pt x="520942" y="366223"/>
                </a:lnTo>
                <a:cubicBezTo>
                  <a:pt x="629017" y="208661"/>
                  <a:pt x="708556" y="92243"/>
                  <a:pt x="744013" y="62475"/>
                </a:cubicBezTo>
                <a:cubicBezTo>
                  <a:pt x="779469" y="32612"/>
                  <a:pt x="847632" y="9859"/>
                  <a:pt x="965472" y="0"/>
                </a:cubicBezTo>
                <a:lnTo>
                  <a:pt x="975426" y="24080"/>
                </a:lnTo>
                <a:close/>
              </a:path>
            </a:pathLst>
          </a:custGeom>
          <a:solidFill>
            <a:schemeClr val="accent1"/>
          </a:solidFill>
          <a:ln w="9458" cap="flat">
            <a:noFill/>
            <a:prstDash val="solid"/>
            <a:miter/>
          </a:ln>
        </p:spPr>
        <p:txBody>
          <a:bodyPr rtlCol="0" anchor="ctr"/>
          <a:lstStyle/>
          <a:p>
            <a:endParaRPr lang="en-US"/>
          </a:p>
        </p:txBody>
      </p:sp>
      <p:sp>
        <p:nvSpPr>
          <p:cNvPr id="19" name="question">
            <a:extLst>
              <a:ext uri="{FF2B5EF4-FFF2-40B4-BE49-F238E27FC236}">
                <a16:creationId xmlns:a16="http://schemas.microsoft.com/office/drawing/2014/main" id="{F6E81A5A-9F0A-9893-3C91-F386CDE0D94F}"/>
              </a:ext>
            </a:extLst>
          </p:cNvPr>
          <p:cNvSpPr txBox="1">
            <a:spLocks/>
          </p:cNvSpPr>
          <p:nvPr/>
        </p:nvSpPr>
        <p:spPr>
          <a:xfrm>
            <a:off x="590550" y="1230081"/>
            <a:ext cx="7962900" cy="1805484"/>
          </a:xfrm>
          <a:prstGeom prst="rect">
            <a:avLst/>
          </a:prstGeom>
          <a:effectLst>
            <a:glow rad="381000">
              <a:schemeClr val="accent1">
                <a:alpha val="55000"/>
              </a:schemeClr>
            </a:glow>
          </a:effectLst>
        </p:spPr>
        <p:txBody>
          <a:bodyPr anchor="t"/>
          <a:lstStyle>
            <a:lvl1pPr marL="355600" indent="-355600" algn="l" defTabSz="457200" rtl="0" eaLnBrk="0" fontAlgn="base" hangingPunct="0">
              <a:spcBef>
                <a:spcPct val="0"/>
              </a:spcBef>
              <a:spcAft>
                <a:spcPct val="0"/>
              </a:spcAft>
              <a:defRPr sz="2300" b="0" i="0" kern="1200">
                <a:solidFill>
                  <a:schemeClr val="bg1"/>
                </a:solidFill>
                <a:latin typeface="Century Gothic" panose="020B0502020202020204" pitchFamily="34" charset="0"/>
                <a:ea typeface="Geneva" pitchFamily="-109" charset="0"/>
                <a:cs typeface="Century Gothic" panose="020B0502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marL="6350" indent="-6350"/>
            <a:endParaRPr lang="en-US" sz="1000" b="1">
              <a:solidFill>
                <a:schemeClr val="accent1"/>
              </a:solidFill>
              <a:effectLst>
                <a:glow rad="381000">
                  <a:schemeClr val="bg1">
                    <a:alpha val="55000"/>
                  </a:schemeClr>
                </a:glow>
              </a:effectLst>
              <a:latin typeface="Arial" panose="020B0604020202020204" pitchFamily="34" charset="0"/>
              <a:cs typeface="Arial" panose="020B0604020202020204" pitchFamily="34" charset="0"/>
            </a:endParaRPr>
          </a:p>
          <a:p>
            <a:pPr marL="6350" indent="-6350"/>
            <a:r>
              <a:rPr lang="en-US" sz="3000" b="1">
                <a:solidFill>
                  <a:schemeClr val="accent1"/>
                </a:solidFill>
                <a:effectLst>
                  <a:glow rad="381000">
                    <a:schemeClr val="bg1">
                      <a:alpha val="55000"/>
                    </a:schemeClr>
                  </a:glow>
                </a:effectLst>
                <a:latin typeface="Arial" panose="020B0604020202020204" pitchFamily="34" charset="0"/>
                <a:cs typeface="Arial" panose="020B0604020202020204" pitchFamily="34" charset="0"/>
              </a:rPr>
              <a:t>Patients become addicted to NRT</a:t>
            </a:r>
          </a:p>
        </p:txBody>
      </p:sp>
      <p:pic>
        <p:nvPicPr>
          <p:cNvPr id="20" name="question icon">
            <a:extLst>
              <a:ext uri="{FF2B5EF4-FFF2-40B4-BE49-F238E27FC236}">
                <a16:creationId xmlns:a16="http://schemas.microsoft.com/office/drawing/2014/main" id="{42CDAA1C-8F07-6839-4248-3B1A437C9BE4}"/>
              </a:ext>
            </a:extLst>
          </p:cNvPr>
          <p:cNvPicPr>
            <a:picLocks noChangeAspect="1"/>
          </p:cNvPicPr>
          <p:nvPr/>
        </p:nvPicPr>
        <p:blipFill>
          <a:blip r:embed="rId4"/>
          <a:srcRect/>
          <a:stretch/>
        </p:blipFill>
        <p:spPr>
          <a:xfrm>
            <a:off x="5818909" y="2502095"/>
            <a:ext cx="2615235" cy="2633587"/>
          </a:xfrm>
          <a:prstGeom prst="rect">
            <a:avLst/>
          </a:prstGeom>
          <a:effectLst>
            <a:outerShdw blurRad="508000" dist="76200" dir="5400000" algn="ctr" rotWithShape="0">
              <a:srgbClr val="000000">
                <a:alpha val="30000"/>
              </a:srgbClr>
            </a:outerShdw>
          </a:effectLst>
        </p:spPr>
      </p:pic>
    </p:spTree>
    <p:extLst>
      <p:ext uri="{BB962C8B-B14F-4D97-AF65-F5344CB8AC3E}">
        <p14:creationId xmlns:p14="http://schemas.microsoft.com/office/powerpoint/2010/main" val="16093906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1043F63E-4173-2F60-EF50-B2A10008AEAB}"/>
              </a:ext>
            </a:extLst>
          </p:cNvPr>
          <p:cNvGrpSpPr/>
          <p:nvPr/>
        </p:nvGrpSpPr>
        <p:grpSpPr>
          <a:xfrm>
            <a:off x="0" y="0"/>
            <a:ext cx="9144001" cy="6858000"/>
            <a:chOff x="0" y="0"/>
            <a:chExt cx="9144001" cy="6858000"/>
          </a:xfrm>
        </p:grpSpPr>
        <p:pic>
          <p:nvPicPr>
            <p:cNvPr id="3" name="smoke">
              <a:extLst>
                <a:ext uri="{FF2B5EF4-FFF2-40B4-BE49-F238E27FC236}">
                  <a16:creationId xmlns:a16="http://schemas.microsoft.com/office/drawing/2014/main" id="{0B718229-C9F4-157B-9CDD-F0A74BEA3BF0}"/>
                </a:ext>
              </a:extLst>
            </p:cNvPr>
            <p:cNvPicPr>
              <a:picLocks noChangeAspect="1"/>
            </p:cNvPicPr>
            <p:nvPr/>
          </p:nvPicPr>
          <p:blipFill rotWithShape="1">
            <a:blip r:embed="rId3">
              <a:alphaModFix amt="25000"/>
            </a:blip>
            <a:srcRect t="8839" r="44809" b="50707"/>
            <a:stretch/>
          </p:blipFill>
          <p:spPr>
            <a:xfrm>
              <a:off x="3906983" y="0"/>
              <a:ext cx="5237018" cy="6858000"/>
            </a:xfrm>
            <a:prstGeom prst="rect">
              <a:avLst/>
            </a:prstGeom>
          </p:spPr>
        </p:pic>
        <p:pic>
          <p:nvPicPr>
            <p:cNvPr id="4" name="smoke">
              <a:extLst>
                <a:ext uri="{FF2B5EF4-FFF2-40B4-BE49-F238E27FC236}">
                  <a16:creationId xmlns:a16="http://schemas.microsoft.com/office/drawing/2014/main" id="{98590B7F-FCC8-2BF1-38EA-3798F5FBE231}"/>
                </a:ext>
              </a:extLst>
            </p:cNvPr>
            <p:cNvPicPr>
              <a:picLocks noChangeAspect="1"/>
            </p:cNvPicPr>
            <p:nvPr/>
          </p:nvPicPr>
          <p:blipFill rotWithShape="1">
            <a:blip r:embed="rId3">
              <a:alphaModFix amt="25000"/>
            </a:blip>
            <a:srcRect l="292" t="46268" r="67645" b="42405"/>
            <a:stretch/>
          </p:blipFill>
          <p:spPr>
            <a:xfrm rot="10800000">
              <a:off x="0" y="4937756"/>
              <a:ext cx="3042458" cy="1920243"/>
            </a:xfrm>
            <a:prstGeom prst="rect">
              <a:avLst/>
            </a:prstGeom>
          </p:spPr>
        </p:pic>
      </p:grpSp>
      <p:sp>
        <p:nvSpPr>
          <p:cNvPr id="12" name="answers">
            <a:extLst>
              <a:ext uri="{FF2B5EF4-FFF2-40B4-BE49-F238E27FC236}">
                <a16:creationId xmlns:a16="http://schemas.microsoft.com/office/drawing/2014/main" id="{87E2A2AB-BF10-518B-0272-D4D00CF691F3}"/>
              </a:ext>
            </a:extLst>
          </p:cNvPr>
          <p:cNvSpPr txBox="1">
            <a:spLocks/>
          </p:cNvSpPr>
          <p:nvPr/>
        </p:nvSpPr>
        <p:spPr bwMode="auto">
          <a:xfrm>
            <a:off x="791262" y="2159493"/>
            <a:ext cx="6721929" cy="128564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4200"/>
              </a:lnSpc>
              <a:spcBef>
                <a:spcPts val="0"/>
              </a:spcBef>
              <a:spcAft>
                <a:spcPts val="0"/>
              </a:spcAft>
              <a:buNone/>
              <a:tabLst>
                <a:tab pos="485775" algn="l"/>
                <a:tab pos="531813" algn="l"/>
              </a:tabLst>
            </a:pPr>
            <a:r>
              <a:rPr lang="en-US" sz="2400">
                <a:solidFill>
                  <a:schemeClr val="bg1">
                    <a:lumMod val="85000"/>
                  </a:schemeClr>
                </a:solidFill>
                <a:latin typeface="Arial" panose="020B0604020202020204" pitchFamily="34" charset="0"/>
                <a:cs typeface="Arial" panose="020B0604020202020204" pitchFamily="34" charset="0"/>
              </a:rPr>
              <a:t>☐</a:t>
            </a:r>
            <a:r>
              <a:rPr lang="en-GB" sz="2400" b="1">
                <a:latin typeface="Arial" panose="020B0604020202020204" pitchFamily="34" charset="0"/>
                <a:cs typeface="Arial" panose="020B0604020202020204" pitchFamily="34" charset="0"/>
                <a:sym typeface="Wingdings" panose="05000000000000000000" pitchFamily="2" charset="2"/>
              </a:rPr>
              <a:t>	</a:t>
            </a:r>
            <a:r>
              <a:rPr lang="en-US" sz="2800">
                <a:latin typeface="Arial" panose="020B0604020202020204" pitchFamily="34" charset="0"/>
                <a:cs typeface="Arial" panose="020B0604020202020204" pitchFamily="34" charset="0"/>
              </a:rPr>
              <a:t>Myth</a:t>
            </a:r>
          </a:p>
          <a:p>
            <a:pPr marL="0" indent="0">
              <a:lnSpc>
                <a:spcPts val="4200"/>
              </a:lnSpc>
              <a:spcBef>
                <a:spcPts val="0"/>
              </a:spcBef>
              <a:spcAft>
                <a:spcPts val="0"/>
              </a:spcAft>
              <a:buNone/>
              <a:tabLst>
                <a:tab pos="485775" algn="l"/>
                <a:tab pos="531813" algn="l"/>
              </a:tabLst>
            </a:pPr>
            <a:r>
              <a:rPr lang="en-US" sz="2800">
                <a:solidFill>
                  <a:schemeClr val="bg1">
                    <a:lumMod val="85000"/>
                  </a:schemeClr>
                </a:solidFill>
                <a:latin typeface="Arial" panose="020B0604020202020204" pitchFamily="34" charset="0"/>
                <a:cs typeface="Arial" panose="020B0604020202020204" pitchFamily="34" charset="0"/>
              </a:rPr>
              <a:t>☐</a:t>
            </a:r>
            <a:r>
              <a:rPr lang="en-US" sz="2800">
                <a:latin typeface="Arial" panose="020B0604020202020204" pitchFamily="34" charset="0"/>
                <a:cs typeface="Arial" panose="020B0604020202020204" pitchFamily="34" charset="0"/>
              </a:rPr>
              <a:t>	Fact</a:t>
            </a:r>
          </a:p>
        </p:txBody>
      </p:sp>
      <p:sp>
        <p:nvSpPr>
          <p:cNvPr id="15" name="tick">
            <a:extLst>
              <a:ext uri="{FF2B5EF4-FFF2-40B4-BE49-F238E27FC236}">
                <a16:creationId xmlns:a16="http://schemas.microsoft.com/office/drawing/2014/main" id="{74A99DEB-3A68-94BD-E4A5-A7B870FF56FC}"/>
              </a:ext>
            </a:extLst>
          </p:cNvPr>
          <p:cNvSpPr/>
          <p:nvPr/>
        </p:nvSpPr>
        <p:spPr>
          <a:xfrm>
            <a:off x="974551" y="2159493"/>
            <a:ext cx="363664" cy="380593"/>
          </a:xfrm>
          <a:custGeom>
            <a:avLst/>
            <a:gdLst>
              <a:gd name="connsiteX0" fmla="*/ 975426 w 975426"/>
              <a:gd name="connsiteY0" fmla="*/ 24080 h 1020836"/>
              <a:gd name="connsiteX1" fmla="*/ 753967 w 975426"/>
              <a:gd name="connsiteY1" fmla="*/ 293889 h 1020836"/>
              <a:gd name="connsiteX2" fmla="*/ 529663 w 975426"/>
              <a:gd name="connsiteY2" fmla="*/ 601998 h 1020836"/>
              <a:gd name="connsiteX3" fmla="*/ 401869 w 975426"/>
              <a:gd name="connsiteY3" fmla="*/ 797861 h 1020836"/>
              <a:gd name="connsiteX4" fmla="*/ 268387 w 975426"/>
              <a:gd name="connsiteY4" fmla="*/ 1008038 h 1020836"/>
              <a:gd name="connsiteX5" fmla="*/ 161828 w 975426"/>
              <a:gd name="connsiteY5" fmla="*/ 1020837 h 1020836"/>
              <a:gd name="connsiteX6" fmla="*/ 119262 w 975426"/>
              <a:gd name="connsiteY6" fmla="*/ 1012304 h 1020836"/>
              <a:gd name="connsiteX7" fmla="*/ 0 w 975426"/>
              <a:gd name="connsiteY7" fmla="*/ 687131 h 1020836"/>
              <a:gd name="connsiteX8" fmla="*/ 137654 w 975426"/>
              <a:gd name="connsiteY8" fmla="*/ 587683 h 1020836"/>
              <a:gd name="connsiteX9" fmla="*/ 194441 w 975426"/>
              <a:gd name="connsiteY9" fmla="*/ 671488 h 1020836"/>
              <a:gd name="connsiteX10" fmla="*/ 239851 w 975426"/>
              <a:gd name="connsiteY10" fmla="*/ 753872 h 1020836"/>
              <a:gd name="connsiteX11" fmla="*/ 302326 w 975426"/>
              <a:gd name="connsiteY11" fmla="*/ 687131 h 1020836"/>
              <a:gd name="connsiteX12" fmla="*/ 520942 w 975426"/>
              <a:gd name="connsiteY12" fmla="*/ 366223 h 1020836"/>
              <a:gd name="connsiteX13" fmla="*/ 744013 w 975426"/>
              <a:gd name="connsiteY13" fmla="*/ 62475 h 1020836"/>
              <a:gd name="connsiteX14" fmla="*/ 965472 w 975426"/>
              <a:gd name="connsiteY14" fmla="*/ 0 h 1020836"/>
              <a:gd name="connsiteX15" fmla="*/ 975426 w 975426"/>
              <a:gd name="connsiteY15" fmla="*/ 24080 h 1020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75426" h="1020836">
                <a:moveTo>
                  <a:pt x="975426" y="24080"/>
                </a:moveTo>
                <a:cubicBezTo>
                  <a:pt x="928594" y="73757"/>
                  <a:pt x="854742" y="164578"/>
                  <a:pt x="753967" y="293889"/>
                </a:cubicBezTo>
                <a:cubicBezTo>
                  <a:pt x="653191" y="423200"/>
                  <a:pt x="579340" y="526724"/>
                  <a:pt x="529663" y="601998"/>
                </a:cubicBezTo>
                <a:lnTo>
                  <a:pt x="401869" y="797861"/>
                </a:lnTo>
                <a:cubicBezTo>
                  <a:pt x="340721" y="891621"/>
                  <a:pt x="364896" y="861852"/>
                  <a:pt x="268387" y="1008038"/>
                </a:cubicBezTo>
                <a:cubicBezTo>
                  <a:pt x="258432" y="1015149"/>
                  <a:pt x="222976" y="1020837"/>
                  <a:pt x="161828" y="1020837"/>
                </a:cubicBezTo>
                <a:cubicBezTo>
                  <a:pt x="142015" y="1020837"/>
                  <a:pt x="127794" y="1017993"/>
                  <a:pt x="119262" y="1012304"/>
                </a:cubicBezTo>
                <a:cubicBezTo>
                  <a:pt x="97931" y="999506"/>
                  <a:pt x="0" y="776625"/>
                  <a:pt x="0" y="687131"/>
                </a:cubicBezTo>
                <a:cubicBezTo>
                  <a:pt x="0" y="637359"/>
                  <a:pt x="89399" y="587683"/>
                  <a:pt x="137654" y="587683"/>
                </a:cubicBezTo>
                <a:cubicBezTo>
                  <a:pt x="153296" y="587683"/>
                  <a:pt x="171783" y="616029"/>
                  <a:pt x="194441" y="671488"/>
                </a:cubicBezTo>
                <a:cubicBezTo>
                  <a:pt x="217193" y="726853"/>
                  <a:pt x="232836" y="753872"/>
                  <a:pt x="239851" y="753872"/>
                </a:cubicBezTo>
                <a:cubicBezTo>
                  <a:pt x="251227" y="753872"/>
                  <a:pt x="273885" y="728275"/>
                  <a:pt x="302326" y="687131"/>
                </a:cubicBezTo>
                <a:lnTo>
                  <a:pt x="520942" y="366223"/>
                </a:lnTo>
                <a:cubicBezTo>
                  <a:pt x="629017" y="208661"/>
                  <a:pt x="708556" y="92243"/>
                  <a:pt x="744013" y="62475"/>
                </a:cubicBezTo>
                <a:cubicBezTo>
                  <a:pt x="779469" y="32612"/>
                  <a:pt x="847632" y="9859"/>
                  <a:pt x="965472" y="0"/>
                </a:cubicBezTo>
                <a:lnTo>
                  <a:pt x="975426" y="24080"/>
                </a:lnTo>
                <a:close/>
              </a:path>
            </a:pathLst>
          </a:custGeom>
          <a:solidFill>
            <a:schemeClr val="accent1"/>
          </a:solidFill>
          <a:ln w="9458" cap="flat">
            <a:noFill/>
            <a:prstDash val="solid"/>
            <a:miter/>
          </a:ln>
        </p:spPr>
        <p:txBody>
          <a:bodyPr rtlCol="0" anchor="ctr"/>
          <a:lstStyle/>
          <a:p>
            <a:endParaRPr lang="en-US"/>
          </a:p>
        </p:txBody>
      </p:sp>
      <p:sp>
        <p:nvSpPr>
          <p:cNvPr id="19" name="question">
            <a:extLst>
              <a:ext uri="{FF2B5EF4-FFF2-40B4-BE49-F238E27FC236}">
                <a16:creationId xmlns:a16="http://schemas.microsoft.com/office/drawing/2014/main" id="{F6E81A5A-9F0A-9893-3C91-F386CDE0D94F}"/>
              </a:ext>
            </a:extLst>
          </p:cNvPr>
          <p:cNvSpPr txBox="1">
            <a:spLocks/>
          </p:cNvSpPr>
          <p:nvPr/>
        </p:nvSpPr>
        <p:spPr>
          <a:xfrm>
            <a:off x="590550" y="1230081"/>
            <a:ext cx="7962900" cy="1805484"/>
          </a:xfrm>
          <a:prstGeom prst="rect">
            <a:avLst/>
          </a:prstGeom>
          <a:effectLst>
            <a:glow rad="381000">
              <a:schemeClr val="accent1">
                <a:alpha val="55000"/>
              </a:schemeClr>
            </a:glow>
          </a:effectLst>
        </p:spPr>
        <p:txBody>
          <a:bodyPr anchor="t"/>
          <a:lstStyle>
            <a:lvl1pPr marL="355600" indent="-355600" algn="l" defTabSz="457200" rtl="0" eaLnBrk="0" fontAlgn="base" hangingPunct="0">
              <a:spcBef>
                <a:spcPct val="0"/>
              </a:spcBef>
              <a:spcAft>
                <a:spcPct val="0"/>
              </a:spcAft>
              <a:defRPr sz="2300" b="0" i="0" kern="1200">
                <a:solidFill>
                  <a:schemeClr val="bg1"/>
                </a:solidFill>
                <a:latin typeface="Century Gothic" panose="020B0502020202020204" pitchFamily="34" charset="0"/>
                <a:ea typeface="Geneva" pitchFamily="-109" charset="0"/>
                <a:cs typeface="Century Gothic" panose="020B0502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marL="6350" indent="-6350"/>
            <a:endParaRPr lang="en-US" sz="1000" b="1">
              <a:solidFill>
                <a:schemeClr val="accent1"/>
              </a:solidFill>
              <a:effectLst>
                <a:glow rad="381000">
                  <a:schemeClr val="bg1">
                    <a:alpha val="55000"/>
                  </a:schemeClr>
                </a:glow>
              </a:effectLst>
              <a:latin typeface="Arial" panose="020B0604020202020204" pitchFamily="34" charset="0"/>
              <a:cs typeface="Arial" panose="020B0604020202020204" pitchFamily="34" charset="0"/>
            </a:endParaRPr>
          </a:p>
          <a:p>
            <a:pPr marL="6350" indent="-6350"/>
            <a:r>
              <a:rPr lang="en-US" sz="3000" b="1">
                <a:solidFill>
                  <a:schemeClr val="accent1"/>
                </a:solidFill>
                <a:effectLst>
                  <a:glow rad="381000">
                    <a:schemeClr val="bg1">
                      <a:alpha val="55000"/>
                    </a:schemeClr>
                  </a:glow>
                </a:effectLst>
                <a:latin typeface="Arial" panose="020B0604020202020204" pitchFamily="34" charset="0"/>
                <a:cs typeface="Arial" panose="020B0604020202020204" pitchFamily="34" charset="0"/>
              </a:rPr>
              <a:t>Smoking helps you to relax</a:t>
            </a:r>
          </a:p>
        </p:txBody>
      </p:sp>
      <p:pic>
        <p:nvPicPr>
          <p:cNvPr id="20" name="question icon">
            <a:extLst>
              <a:ext uri="{FF2B5EF4-FFF2-40B4-BE49-F238E27FC236}">
                <a16:creationId xmlns:a16="http://schemas.microsoft.com/office/drawing/2014/main" id="{42CDAA1C-8F07-6839-4248-3B1A437C9BE4}"/>
              </a:ext>
            </a:extLst>
          </p:cNvPr>
          <p:cNvPicPr>
            <a:picLocks noChangeAspect="1"/>
          </p:cNvPicPr>
          <p:nvPr/>
        </p:nvPicPr>
        <p:blipFill>
          <a:blip r:embed="rId4"/>
          <a:srcRect/>
          <a:stretch/>
        </p:blipFill>
        <p:spPr>
          <a:xfrm>
            <a:off x="5818909" y="2502095"/>
            <a:ext cx="2615235" cy="2633587"/>
          </a:xfrm>
          <a:prstGeom prst="rect">
            <a:avLst/>
          </a:prstGeom>
          <a:effectLst>
            <a:outerShdw blurRad="508000" dist="76200" dir="5400000" algn="ctr" rotWithShape="0">
              <a:srgbClr val="000000">
                <a:alpha val="30000"/>
              </a:srgbClr>
            </a:outerShdw>
          </a:effectLst>
        </p:spPr>
      </p:pic>
    </p:spTree>
    <p:extLst>
      <p:ext uri="{BB962C8B-B14F-4D97-AF65-F5344CB8AC3E}">
        <p14:creationId xmlns:p14="http://schemas.microsoft.com/office/powerpoint/2010/main" val="7765459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7" name="Rectangle 3"/>
          <p:cNvSpPr>
            <a:spLocks noGrp="1" noChangeArrowheads="1"/>
          </p:cNvSpPr>
          <p:nvPr>
            <p:ph idx="4294967295"/>
          </p:nvPr>
        </p:nvSpPr>
        <p:spPr>
          <a:xfrm>
            <a:off x="3833988" y="1624127"/>
            <a:ext cx="4958614" cy="4114800"/>
          </a:xfrm>
        </p:spPr>
        <p:txBody>
          <a:bodyPr/>
          <a:lstStyle/>
          <a:p>
            <a:pPr>
              <a:spcBef>
                <a:spcPts val="0"/>
              </a:spcBef>
              <a:spcAft>
                <a:spcPts val="0"/>
              </a:spcAft>
              <a:buFontTx/>
              <a:buNone/>
              <a:defRPr/>
            </a:pPr>
            <a:r>
              <a:rPr lang="fr-CA" sz="2400" b="1">
                <a:solidFill>
                  <a:srgbClr val="0099FF"/>
                </a:solidFill>
                <a:ea typeface="MS PGothic" pitchFamily="34" charset="-128"/>
              </a:rPr>
              <a:t>MYTH</a:t>
            </a:r>
            <a:endParaRPr lang="fr-CA" sz="2400"/>
          </a:p>
          <a:p>
            <a:pPr>
              <a:spcBef>
                <a:spcPts val="0"/>
              </a:spcBef>
              <a:spcAft>
                <a:spcPts val="0"/>
              </a:spcAft>
              <a:buFontTx/>
              <a:buNone/>
              <a:defRPr/>
            </a:pPr>
            <a:r>
              <a:rPr lang="fr-CA" sz="2000"/>
              <a:t>Smoking helps you to relax </a:t>
            </a:r>
          </a:p>
          <a:p>
            <a:pPr>
              <a:spcBef>
                <a:spcPts val="0"/>
              </a:spcBef>
              <a:spcAft>
                <a:spcPts val="0"/>
              </a:spcAft>
              <a:buFontTx/>
              <a:buNone/>
              <a:defRPr/>
            </a:pPr>
            <a:endParaRPr lang="fr-CA" sz="2000" b="1">
              <a:solidFill>
                <a:srgbClr val="0099FF"/>
              </a:solidFill>
              <a:latin typeface="Arial" pitchFamily="34" charset="0"/>
              <a:ea typeface="MS PGothic" pitchFamily="34" charset="-128"/>
              <a:cs typeface="Arial" pitchFamily="34" charset="0"/>
            </a:endParaRPr>
          </a:p>
          <a:p>
            <a:pPr>
              <a:buFontTx/>
              <a:buNone/>
              <a:defRPr/>
            </a:pPr>
            <a:r>
              <a:rPr lang="fr-CA" sz="2400" b="1">
                <a:solidFill>
                  <a:srgbClr val="0099FF"/>
                </a:solidFill>
                <a:latin typeface="Arial" pitchFamily="34" charset="0"/>
                <a:ea typeface="MS PGothic" pitchFamily="34" charset="-128"/>
                <a:cs typeface="Arial" pitchFamily="34" charset="0"/>
              </a:rPr>
              <a:t>FACT</a:t>
            </a:r>
          </a:p>
          <a:p>
            <a:pPr marL="0">
              <a:spcBef>
                <a:spcPts val="0"/>
              </a:spcBef>
              <a:buFontTx/>
              <a:buNone/>
              <a:defRPr/>
            </a:pPr>
            <a:r>
              <a:rPr lang="en-US" sz="2000">
                <a:latin typeface="Arial" pitchFamily="34" charset="0"/>
                <a:ea typeface="MS PGothic" pitchFamily="34" charset="-128"/>
                <a:cs typeface="Arial" pitchFamily="34" charset="0"/>
              </a:rPr>
              <a:t>Nicotine is a stimulant</a:t>
            </a:r>
          </a:p>
          <a:p>
            <a:pPr marL="0">
              <a:spcBef>
                <a:spcPts val="0"/>
              </a:spcBef>
              <a:spcAft>
                <a:spcPts val="1200"/>
              </a:spcAft>
              <a:buFontTx/>
              <a:buNone/>
              <a:defRPr/>
            </a:pPr>
            <a:r>
              <a:rPr lang="en-US" sz="2000">
                <a:ea typeface="MS PGothic" pitchFamily="34" charset="-128"/>
              </a:rPr>
              <a:t>For most, the stress relief felt is in fact relief from withdrawal symptoms</a:t>
            </a:r>
            <a:endParaRPr lang="en-US" sz="2000">
              <a:latin typeface="Arial" pitchFamily="34" charset="0"/>
              <a:ea typeface="MS PGothic" pitchFamily="34" charset="-128"/>
              <a:cs typeface="Arial" pitchFamily="34" charset="0"/>
            </a:endParaRPr>
          </a:p>
          <a:p>
            <a:pPr marL="0">
              <a:spcBef>
                <a:spcPts val="0"/>
              </a:spcBef>
              <a:buFontTx/>
              <a:buNone/>
              <a:defRPr/>
            </a:pPr>
            <a:r>
              <a:rPr lang="en-US" sz="2000" b="1">
                <a:solidFill>
                  <a:srgbClr val="0072CF"/>
                </a:solidFill>
                <a:ea typeface="MS PGothic" pitchFamily="34" charset="-128"/>
              </a:rPr>
              <a:t>People who stop smoking report feeling less stress than those that continue smoking</a:t>
            </a:r>
            <a:endParaRPr lang="fr-CA" sz="2400" b="1">
              <a:solidFill>
                <a:schemeClr val="accent5">
                  <a:lumMod val="75000"/>
                </a:schemeClr>
              </a:solidFill>
              <a:ea typeface="MS PGothic" pitchFamily="34" charset="-128"/>
            </a:endParaRPr>
          </a:p>
        </p:txBody>
      </p:sp>
      <p:sp>
        <p:nvSpPr>
          <p:cNvPr id="6" name="Slide Number Placeholder 5"/>
          <p:cNvSpPr>
            <a:spLocks noGrp="1"/>
          </p:cNvSpPr>
          <p:nvPr>
            <p:ph type="sldNum" sz="quarter" idx="12"/>
          </p:nvPr>
        </p:nvSpPr>
        <p:spPr/>
        <p:txBody>
          <a:bodyPr/>
          <a:lstStyle/>
          <a:p>
            <a:pPr>
              <a:defRPr/>
            </a:pPr>
            <a:fld id="{ED9DB7B9-6F5F-45AB-8A2F-74BC209C821D}" type="slidenum">
              <a:rPr lang="en-US" smtClean="0"/>
              <a:pPr>
                <a:defRPr/>
              </a:pPr>
              <a:t>6</a:t>
            </a:fld>
            <a:endParaRPr lang="en-US">
              <a:solidFill>
                <a:srgbClr val="000000"/>
              </a:solidFill>
              <a:latin typeface="Times" pitchFamily="18" charset="0"/>
            </a:endParaRPr>
          </a:p>
        </p:txBody>
      </p:sp>
      <p:sp>
        <p:nvSpPr>
          <p:cNvPr id="3" name="TextBox 2">
            <a:extLst>
              <a:ext uri="{FF2B5EF4-FFF2-40B4-BE49-F238E27FC236}">
                <a16:creationId xmlns:a16="http://schemas.microsoft.com/office/drawing/2014/main" id="{AEE724CE-6B94-3DCC-65E8-2A83B946BA81}"/>
              </a:ext>
            </a:extLst>
          </p:cNvPr>
          <p:cNvSpPr txBox="1"/>
          <p:nvPr/>
        </p:nvSpPr>
        <p:spPr bwMode="auto">
          <a:xfrm>
            <a:off x="140383" y="5913073"/>
            <a:ext cx="8060585" cy="246221"/>
          </a:xfrm>
          <a:prstGeom prst="rect">
            <a:avLst/>
          </a:prstGeom>
          <a:noFill/>
          <a:ln w="9525">
            <a:noFill/>
            <a:miter lim="800000"/>
            <a:headEnd/>
            <a:tailEnd/>
          </a:ln>
        </p:spPr>
        <p:txBody>
          <a:bodyPr wrap="square">
            <a:spAutoFit/>
          </a:bodyPr>
          <a:lstStyle/>
          <a:p>
            <a:r>
              <a:rPr lang="en-CA" sz="1000" b="0" i="0">
                <a:solidFill>
                  <a:srgbClr val="000000"/>
                </a:solidFill>
                <a:effectLst/>
                <a:latin typeface="+mn-lt"/>
              </a:rPr>
              <a:t>Source: Taylor GMJ, et al. Smoking cessation for improving mental health. Cochrane Database of Systematic Reviews 2021</a:t>
            </a:r>
            <a:r>
              <a:rPr lang="en-CA" sz="1000">
                <a:solidFill>
                  <a:srgbClr val="000000"/>
                </a:solidFill>
                <a:latin typeface="+mn-lt"/>
              </a:rPr>
              <a:t>.</a:t>
            </a:r>
            <a:endParaRPr lang="en-US" sz="1000">
              <a:latin typeface="+mn-lt"/>
            </a:endParaRPr>
          </a:p>
        </p:txBody>
      </p:sp>
      <p:sp>
        <p:nvSpPr>
          <p:cNvPr id="2" name="Footer Placeholder 3">
            <a:extLst>
              <a:ext uri="{FF2B5EF4-FFF2-40B4-BE49-F238E27FC236}">
                <a16:creationId xmlns:a16="http://schemas.microsoft.com/office/drawing/2014/main" id="{EF1A73D7-FB34-FF38-ED60-82857DF7B893}"/>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a:solidFill>
                  <a:schemeClr val="accent1"/>
                </a:solidFill>
                <a:latin typeface="Century Gothic" panose="020B0502020202020204" pitchFamily="34" charset="0"/>
              </a:rPr>
              <a:t>Inpatient Tobacco Dependence Treatment Training Programme</a:t>
            </a:r>
          </a:p>
        </p:txBody>
      </p:sp>
      <p:pic>
        <p:nvPicPr>
          <p:cNvPr id="5" name="Picture 2" descr="shutterstock_7029844">
            <a:extLst>
              <a:ext uri="{FF2B5EF4-FFF2-40B4-BE49-F238E27FC236}">
                <a16:creationId xmlns:a16="http://schemas.microsoft.com/office/drawing/2014/main" id="{369A4734-D23F-9044-65F8-49DCB318BC6B}"/>
              </a:ext>
            </a:extLst>
          </p:cNvPr>
          <p:cNvPicPr>
            <a:picLocks noChangeAspect="1" noChangeArrowheads="1"/>
          </p:cNvPicPr>
          <p:nvPr/>
        </p:nvPicPr>
        <p:blipFill>
          <a:blip r:embed="rId3" cstate="print"/>
          <a:srcRect t="12665" r="32530"/>
          <a:stretch>
            <a:fillRect/>
          </a:stretch>
        </p:blipFill>
        <p:spPr bwMode="auto">
          <a:xfrm>
            <a:off x="0" y="2269664"/>
            <a:ext cx="3185796" cy="2746090"/>
          </a:xfrm>
          <a:prstGeom prst="rect">
            <a:avLst/>
          </a:prstGeom>
          <a:noFill/>
          <a:ln w="9525">
            <a:noFill/>
            <a:miter lim="800000"/>
            <a:headEnd/>
            <a:tailEnd/>
          </a:ln>
        </p:spPr>
      </p:pic>
      <p:sp>
        <p:nvSpPr>
          <p:cNvPr id="4" name="Title 1">
            <a:extLst>
              <a:ext uri="{FF2B5EF4-FFF2-40B4-BE49-F238E27FC236}">
                <a16:creationId xmlns:a16="http://schemas.microsoft.com/office/drawing/2014/main" id="{1BE65502-68B9-DC5E-D02A-1D4ED7A6C317}"/>
              </a:ext>
            </a:extLst>
          </p:cNvPr>
          <p:cNvSpPr>
            <a:spLocks noGrp="1"/>
          </p:cNvSpPr>
          <p:nvPr>
            <p:ph type="title"/>
          </p:nvPr>
        </p:nvSpPr>
        <p:spPr>
          <a:xfrm>
            <a:off x="571500" y="152400"/>
            <a:ext cx="7962900" cy="1066800"/>
          </a:xfrm>
        </p:spPr>
        <p:txBody>
          <a:bodyPr/>
          <a:lstStyle/>
          <a:p>
            <a:r>
              <a:rPr lang="en-US" altLang="en-US">
                <a:latin typeface="Arial"/>
                <a:cs typeface="Arial"/>
              </a:rPr>
              <a:t>Stress</a:t>
            </a:r>
            <a:endParaRPr lang="en-US"/>
          </a:p>
        </p:txBody>
      </p:sp>
    </p:spTree>
    <p:extLst>
      <p:ext uri="{BB962C8B-B14F-4D97-AF65-F5344CB8AC3E}">
        <p14:creationId xmlns:p14="http://schemas.microsoft.com/office/powerpoint/2010/main" val="336589939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nodeType="clickEffect">
                                  <p:stCondLst>
                                    <p:cond delay="0"/>
                                  </p:stCondLst>
                                  <p:childTnLst>
                                    <p:set>
                                      <p:cBhvr>
                                        <p:cTn id="6" dur="1" fill="hold">
                                          <p:stCondLst>
                                            <p:cond delay="0"/>
                                          </p:stCondLst>
                                        </p:cTn>
                                        <p:tgtEl>
                                          <p:spTgt spid="118787">
                                            <p:txEl>
                                              <p:pRg st="0" end="0"/>
                                            </p:txEl>
                                          </p:spTgt>
                                        </p:tgtEl>
                                        <p:attrNameLst>
                                          <p:attrName>style.visibility</p:attrName>
                                        </p:attrNameLst>
                                      </p:cBhvr>
                                      <p:to>
                                        <p:strVal val="visible"/>
                                      </p:to>
                                    </p:set>
                                    <p:animEffect transition="in" filter="checkerboard(across)">
                                      <p:cBhvr>
                                        <p:cTn id="7" dur="500"/>
                                        <p:tgtEl>
                                          <p:spTgt spid="11878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18787">
                                            <p:txEl>
                                              <p:pRg st="1" end="1"/>
                                            </p:txEl>
                                          </p:spTgt>
                                        </p:tgtEl>
                                        <p:attrNameLst>
                                          <p:attrName>style.visibility</p:attrName>
                                        </p:attrNameLst>
                                      </p:cBhvr>
                                      <p:to>
                                        <p:strVal val="visible"/>
                                      </p:to>
                                    </p:set>
                                    <p:animEffect transition="in" filter="checkerboard(across)">
                                      <p:cBhvr>
                                        <p:cTn id="12" dur="500"/>
                                        <p:tgtEl>
                                          <p:spTgt spid="11878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118787">
                                            <p:txEl>
                                              <p:pRg st="3" end="3"/>
                                            </p:txEl>
                                          </p:spTgt>
                                        </p:tgtEl>
                                        <p:attrNameLst>
                                          <p:attrName>style.visibility</p:attrName>
                                        </p:attrNameLst>
                                      </p:cBhvr>
                                      <p:to>
                                        <p:strVal val="visible"/>
                                      </p:to>
                                    </p:set>
                                    <p:animEffect transition="in" filter="checkerboard(across)">
                                      <p:cBhvr>
                                        <p:cTn id="17" dur="500"/>
                                        <p:tgtEl>
                                          <p:spTgt spid="118787">
                                            <p:txEl>
                                              <p:pRg st="3" end="3"/>
                                            </p:txEl>
                                          </p:spTgt>
                                        </p:tgtEl>
                                      </p:cBhvr>
                                    </p:animEffect>
                                  </p:childTnLst>
                                </p:cTn>
                              </p:par>
                              <p:par>
                                <p:cTn id="18" presetID="5" presetClass="entr" presetSubtype="10" fill="hold" nodeType="withEffect">
                                  <p:stCondLst>
                                    <p:cond delay="0"/>
                                  </p:stCondLst>
                                  <p:childTnLst>
                                    <p:set>
                                      <p:cBhvr>
                                        <p:cTn id="19" dur="1" fill="hold">
                                          <p:stCondLst>
                                            <p:cond delay="0"/>
                                          </p:stCondLst>
                                        </p:cTn>
                                        <p:tgtEl>
                                          <p:spTgt spid="118787">
                                            <p:txEl>
                                              <p:pRg st="4" end="4"/>
                                            </p:txEl>
                                          </p:spTgt>
                                        </p:tgtEl>
                                        <p:attrNameLst>
                                          <p:attrName>style.visibility</p:attrName>
                                        </p:attrNameLst>
                                      </p:cBhvr>
                                      <p:to>
                                        <p:strVal val="visible"/>
                                      </p:to>
                                    </p:set>
                                    <p:animEffect transition="in" filter="checkerboard(across)">
                                      <p:cBhvr>
                                        <p:cTn id="20" dur="500"/>
                                        <p:tgtEl>
                                          <p:spTgt spid="118787">
                                            <p:txEl>
                                              <p:pRg st="4" end="4"/>
                                            </p:txEl>
                                          </p:spTgt>
                                        </p:tgtEl>
                                      </p:cBhvr>
                                    </p:animEffect>
                                  </p:childTnLst>
                                </p:cTn>
                              </p:par>
                              <p:par>
                                <p:cTn id="21" presetID="5" presetClass="entr" presetSubtype="10" fill="hold" nodeType="withEffect">
                                  <p:stCondLst>
                                    <p:cond delay="0"/>
                                  </p:stCondLst>
                                  <p:childTnLst>
                                    <p:set>
                                      <p:cBhvr>
                                        <p:cTn id="22" dur="1" fill="hold">
                                          <p:stCondLst>
                                            <p:cond delay="0"/>
                                          </p:stCondLst>
                                        </p:cTn>
                                        <p:tgtEl>
                                          <p:spTgt spid="118787">
                                            <p:txEl>
                                              <p:pRg st="5" end="5"/>
                                            </p:txEl>
                                          </p:spTgt>
                                        </p:tgtEl>
                                        <p:attrNameLst>
                                          <p:attrName>style.visibility</p:attrName>
                                        </p:attrNameLst>
                                      </p:cBhvr>
                                      <p:to>
                                        <p:strVal val="visible"/>
                                      </p:to>
                                    </p:set>
                                    <p:animEffect transition="in" filter="checkerboard(across)">
                                      <p:cBhvr>
                                        <p:cTn id="23" dur="500"/>
                                        <p:tgtEl>
                                          <p:spTgt spid="118787">
                                            <p:txEl>
                                              <p:pRg st="5" end="5"/>
                                            </p:txEl>
                                          </p:spTgt>
                                        </p:tgtEl>
                                      </p:cBhvr>
                                    </p:animEffect>
                                  </p:childTnLst>
                                </p:cTn>
                              </p:par>
                              <p:par>
                                <p:cTn id="24" presetID="5" presetClass="entr" presetSubtype="10" fill="hold" nodeType="withEffect">
                                  <p:stCondLst>
                                    <p:cond delay="0"/>
                                  </p:stCondLst>
                                  <p:childTnLst>
                                    <p:set>
                                      <p:cBhvr>
                                        <p:cTn id="25" dur="1" fill="hold">
                                          <p:stCondLst>
                                            <p:cond delay="0"/>
                                          </p:stCondLst>
                                        </p:cTn>
                                        <p:tgtEl>
                                          <p:spTgt spid="118787">
                                            <p:txEl>
                                              <p:pRg st="6" end="6"/>
                                            </p:txEl>
                                          </p:spTgt>
                                        </p:tgtEl>
                                        <p:attrNameLst>
                                          <p:attrName>style.visibility</p:attrName>
                                        </p:attrNameLst>
                                      </p:cBhvr>
                                      <p:to>
                                        <p:strVal val="visible"/>
                                      </p:to>
                                    </p:set>
                                    <p:animEffect transition="in" filter="checkerboard(across)">
                                      <p:cBhvr>
                                        <p:cTn id="26" dur="500"/>
                                        <p:tgtEl>
                                          <p:spTgt spid="118787">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arrow 4">
            <a:extLst>
              <a:ext uri="{FF2B5EF4-FFF2-40B4-BE49-F238E27FC236}">
                <a16:creationId xmlns:a16="http://schemas.microsoft.com/office/drawing/2014/main" id="{6D55BCF1-5D4F-2332-442F-02F4B3B3A912}"/>
              </a:ext>
            </a:extLst>
          </p:cNvPr>
          <p:cNvSpPr>
            <a:spLocks noChangeArrowheads="1"/>
          </p:cNvSpPr>
          <p:nvPr/>
        </p:nvSpPr>
        <p:spPr bwMode="auto">
          <a:xfrm rot="16200000">
            <a:off x="2050997" y="3438570"/>
            <a:ext cx="1910631" cy="326843"/>
          </a:xfrm>
          <a:prstGeom prst="rightArrow">
            <a:avLst>
              <a:gd name="adj1" fmla="val 50000"/>
              <a:gd name="adj2" fmla="val 143359"/>
            </a:avLst>
          </a:prstGeom>
          <a:solidFill>
            <a:srgbClr val="00848A"/>
          </a:solidFill>
          <a:ln w="9525">
            <a:noFill/>
            <a:miter lim="800000"/>
            <a:headEnd/>
            <a:tailEnd/>
          </a:ln>
          <a:effectLst>
            <a:outerShdw blurRad="317500" dist="50800" dir="5400000" algn="ctr" rotWithShape="0">
              <a:srgbClr val="000000">
                <a:alpha val="30000"/>
              </a:srgbClr>
            </a:outerShdw>
          </a:effectLst>
        </p:spPr>
        <p:txBody>
          <a:bodyPr wrap="none" lIns="91440" tIns="45720" rIns="91440" bIns="45720" anchor="ctr"/>
          <a:lstStyle/>
          <a:p>
            <a:endParaRPr lang="en-GB" sz="2400"/>
          </a:p>
        </p:txBody>
      </p:sp>
      <p:sp>
        <p:nvSpPr>
          <p:cNvPr id="14" name="arrow 3">
            <a:extLst>
              <a:ext uri="{FF2B5EF4-FFF2-40B4-BE49-F238E27FC236}">
                <a16:creationId xmlns:a16="http://schemas.microsoft.com/office/drawing/2014/main" id="{019129EF-B744-9C88-D52E-6AF86D67D6F3}"/>
              </a:ext>
            </a:extLst>
          </p:cNvPr>
          <p:cNvSpPr>
            <a:spLocks noChangeArrowheads="1"/>
          </p:cNvSpPr>
          <p:nvPr/>
        </p:nvSpPr>
        <p:spPr bwMode="auto">
          <a:xfrm rot="10800000">
            <a:off x="3932574" y="5015096"/>
            <a:ext cx="1631318" cy="326843"/>
          </a:xfrm>
          <a:prstGeom prst="rightArrow">
            <a:avLst>
              <a:gd name="adj1" fmla="val 50000"/>
              <a:gd name="adj2" fmla="val 143359"/>
            </a:avLst>
          </a:prstGeom>
          <a:solidFill>
            <a:srgbClr val="00848A"/>
          </a:solidFill>
          <a:ln w="9525">
            <a:noFill/>
            <a:miter lim="800000"/>
            <a:headEnd/>
            <a:tailEnd/>
          </a:ln>
          <a:effectLst>
            <a:outerShdw blurRad="317500" dist="50800" dir="5400000" algn="ctr" rotWithShape="0">
              <a:srgbClr val="000000">
                <a:alpha val="30000"/>
              </a:srgbClr>
            </a:outerShdw>
          </a:effectLst>
        </p:spPr>
        <p:txBody>
          <a:bodyPr wrap="none" lIns="91440" tIns="45720" rIns="91440" bIns="45720" anchor="ctr"/>
          <a:lstStyle/>
          <a:p>
            <a:endParaRPr lang="en-GB" sz="2400"/>
          </a:p>
        </p:txBody>
      </p:sp>
      <p:sp>
        <p:nvSpPr>
          <p:cNvPr id="16" name="arrow 2">
            <a:extLst>
              <a:ext uri="{FF2B5EF4-FFF2-40B4-BE49-F238E27FC236}">
                <a16:creationId xmlns:a16="http://schemas.microsoft.com/office/drawing/2014/main" id="{A51A0DF5-7207-8C54-8416-332FCD4AF21A}"/>
              </a:ext>
            </a:extLst>
          </p:cNvPr>
          <p:cNvSpPr>
            <a:spLocks noChangeArrowheads="1"/>
          </p:cNvSpPr>
          <p:nvPr/>
        </p:nvSpPr>
        <p:spPr bwMode="auto">
          <a:xfrm rot="5400000">
            <a:off x="5166419" y="3108544"/>
            <a:ext cx="1942541" cy="326843"/>
          </a:xfrm>
          <a:prstGeom prst="rightArrow">
            <a:avLst>
              <a:gd name="adj1" fmla="val 50000"/>
              <a:gd name="adj2" fmla="val 143359"/>
            </a:avLst>
          </a:prstGeom>
          <a:solidFill>
            <a:srgbClr val="00848A"/>
          </a:solidFill>
          <a:ln w="9525">
            <a:noFill/>
            <a:miter lim="800000"/>
            <a:headEnd/>
            <a:tailEnd/>
          </a:ln>
          <a:effectLst>
            <a:outerShdw blurRad="317500" dist="50800" dir="5400000" algn="ctr" rotWithShape="0">
              <a:srgbClr val="000000">
                <a:alpha val="30000"/>
              </a:srgbClr>
            </a:outerShdw>
          </a:effectLst>
        </p:spPr>
        <p:txBody>
          <a:bodyPr wrap="none" lIns="91440" tIns="45720" rIns="91440" bIns="45720" anchor="ctr"/>
          <a:lstStyle/>
          <a:p>
            <a:endParaRPr lang="en-GB" sz="2400"/>
          </a:p>
        </p:txBody>
      </p:sp>
      <p:sp>
        <p:nvSpPr>
          <p:cNvPr id="17" name="arrow 1">
            <a:extLst>
              <a:ext uri="{FF2B5EF4-FFF2-40B4-BE49-F238E27FC236}">
                <a16:creationId xmlns:a16="http://schemas.microsoft.com/office/drawing/2014/main" id="{AB3D398C-D5E0-77A0-7FB2-96D63DF7D257}"/>
              </a:ext>
            </a:extLst>
          </p:cNvPr>
          <p:cNvSpPr>
            <a:spLocks noChangeArrowheads="1"/>
          </p:cNvSpPr>
          <p:nvPr/>
        </p:nvSpPr>
        <p:spPr bwMode="auto">
          <a:xfrm>
            <a:off x="3549112" y="1516060"/>
            <a:ext cx="1662314" cy="326843"/>
          </a:xfrm>
          <a:prstGeom prst="rightArrow">
            <a:avLst>
              <a:gd name="adj1" fmla="val 50000"/>
              <a:gd name="adj2" fmla="val 143359"/>
            </a:avLst>
          </a:prstGeom>
          <a:solidFill>
            <a:srgbClr val="00848A"/>
          </a:solidFill>
          <a:ln w="9525">
            <a:noFill/>
            <a:miter lim="800000"/>
            <a:headEnd/>
            <a:tailEnd/>
          </a:ln>
          <a:effectLst>
            <a:outerShdw blurRad="317500" dist="50800" dir="5400000" algn="ctr" rotWithShape="0">
              <a:srgbClr val="000000">
                <a:alpha val="30000"/>
              </a:srgbClr>
            </a:outerShdw>
          </a:effectLst>
        </p:spPr>
        <p:txBody>
          <a:bodyPr wrap="none" lIns="91440" tIns="45720" rIns="91440" bIns="45720" anchor="ctr"/>
          <a:lstStyle/>
          <a:p>
            <a:endParaRPr lang="en-GB" sz="2400"/>
          </a:p>
        </p:txBody>
      </p:sp>
      <p:sp>
        <p:nvSpPr>
          <p:cNvPr id="6" name="T4">
            <a:extLst>
              <a:ext uri="{FF2B5EF4-FFF2-40B4-BE49-F238E27FC236}">
                <a16:creationId xmlns:a16="http://schemas.microsoft.com/office/drawing/2014/main" id="{E5CF3497-77F0-0C26-0E7E-88C7BF21205F}"/>
              </a:ext>
            </a:extLst>
          </p:cNvPr>
          <p:cNvSpPr txBox="1"/>
          <p:nvPr/>
        </p:nvSpPr>
        <p:spPr>
          <a:xfrm>
            <a:off x="506973" y="4063400"/>
            <a:ext cx="1615936" cy="2230238"/>
          </a:xfrm>
          <a:prstGeom prst="rect">
            <a:avLst/>
          </a:prstGeom>
          <a:noFill/>
        </p:spPr>
        <p:txBody>
          <a:bodyPr wrap="square" rtlCol="0" anchor="ctr">
            <a:noAutofit/>
          </a:bodyPr>
          <a:lstStyle/>
          <a:p>
            <a:pPr>
              <a:lnSpc>
                <a:spcPts val="1800"/>
              </a:lnSpc>
            </a:pPr>
            <a:r>
              <a:rPr lang="en-US" sz="1400">
                <a:solidFill>
                  <a:schemeClr val="bg1"/>
                </a:solidFill>
                <a:latin typeface="Arial" panose="020B0604020202020204" pitchFamily="34" charset="0"/>
                <a:cs typeface="Arial" panose="020B0604020202020204" pitchFamily="34" charset="0"/>
              </a:rPr>
              <a:t>When your nicotine levels </a:t>
            </a:r>
            <a:br>
              <a:rPr lang="en-US" sz="1400">
                <a:solidFill>
                  <a:schemeClr val="bg1"/>
                </a:solidFill>
                <a:latin typeface="Arial" panose="020B0604020202020204" pitchFamily="34" charset="0"/>
                <a:cs typeface="Arial" panose="020B0604020202020204" pitchFamily="34" charset="0"/>
              </a:rPr>
            </a:br>
            <a:r>
              <a:rPr lang="en-US" sz="1400">
                <a:solidFill>
                  <a:schemeClr val="bg1"/>
                </a:solidFill>
                <a:latin typeface="Arial" panose="020B0604020202020204" pitchFamily="34" charset="0"/>
                <a:cs typeface="Arial" panose="020B0604020202020204" pitchFamily="34" charset="0"/>
              </a:rPr>
              <a:t>are low you </a:t>
            </a:r>
            <a:br>
              <a:rPr lang="en-US" sz="1400">
                <a:solidFill>
                  <a:schemeClr val="bg1"/>
                </a:solidFill>
                <a:latin typeface="Arial" panose="020B0604020202020204" pitchFamily="34" charset="0"/>
                <a:cs typeface="Arial" panose="020B0604020202020204" pitchFamily="34" charset="0"/>
              </a:rPr>
            </a:br>
            <a:r>
              <a:rPr lang="en-US" sz="1400">
                <a:solidFill>
                  <a:schemeClr val="bg1"/>
                </a:solidFill>
                <a:latin typeface="Arial" panose="020B0604020202020204" pitchFamily="34" charset="0"/>
                <a:cs typeface="Arial" panose="020B0604020202020204" pitchFamily="34" charset="0"/>
              </a:rPr>
              <a:t>get withdrawal symptoms, making you feel tense, irritable, anxious… </a:t>
            </a:r>
            <a:r>
              <a:rPr lang="en-US" sz="1500" b="1">
                <a:solidFill>
                  <a:schemeClr val="bg1"/>
                </a:solidFill>
                <a:latin typeface="Arial" panose="020B0604020202020204" pitchFamily="34" charset="0"/>
                <a:cs typeface="Arial" panose="020B0604020202020204" pitchFamily="34" charset="0"/>
              </a:rPr>
              <a:t>stressed</a:t>
            </a:r>
          </a:p>
        </p:txBody>
      </p:sp>
      <p:sp>
        <p:nvSpPr>
          <p:cNvPr id="11" name="T3">
            <a:extLst>
              <a:ext uri="{FF2B5EF4-FFF2-40B4-BE49-F238E27FC236}">
                <a16:creationId xmlns:a16="http://schemas.microsoft.com/office/drawing/2014/main" id="{1BCDA6FE-F0AA-0A86-7643-62F4C1DBDE06}"/>
              </a:ext>
            </a:extLst>
          </p:cNvPr>
          <p:cNvSpPr txBox="1"/>
          <p:nvPr/>
        </p:nvSpPr>
        <p:spPr>
          <a:xfrm>
            <a:off x="7021092" y="4063400"/>
            <a:ext cx="1615936" cy="2230238"/>
          </a:xfrm>
          <a:prstGeom prst="rect">
            <a:avLst/>
          </a:prstGeom>
          <a:noFill/>
        </p:spPr>
        <p:txBody>
          <a:bodyPr wrap="square" rtlCol="0" anchor="ctr">
            <a:noAutofit/>
          </a:bodyPr>
          <a:lstStyle/>
          <a:p>
            <a:pPr>
              <a:lnSpc>
                <a:spcPts val="1800"/>
              </a:lnSpc>
            </a:pPr>
            <a:r>
              <a:rPr lang="en-US" sz="1400">
                <a:solidFill>
                  <a:schemeClr val="bg1"/>
                </a:solidFill>
                <a:latin typeface="Arial" panose="020B0604020202020204" pitchFamily="34" charset="0"/>
                <a:cs typeface="Arial" panose="020B0604020202020204" pitchFamily="34" charset="0"/>
              </a:rPr>
              <a:t>Soon after </a:t>
            </a:r>
            <a:br>
              <a:rPr lang="en-US" sz="1400">
                <a:solidFill>
                  <a:schemeClr val="bg1"/>
                </a:solidFill>
                <a:latin typeface="Arial" panose="020B0604020202020204" pitchFamily="34" charset="0"/>
                <a:cs typeface="Arial" panose="020B0604020202020204" pitchFamily="34" charset="0"/>
              </a:rPr>
            </a:br>
            <a:r>
              <a:rPr lang="en-US" sz="1400">
                <a:solidFill>
                  <a:schemeClr val="bg1"/>
                </a:solidFill>
                <a:latin typeface="Arial" panose="020B0604020202020204" pitchFamily="34" charset="0"/>
                <a:cs typeface="Arial" panose="020B0604020202020204" pitchFamily="34" charset="0"/>
              </a:rPr>
              <a:t>you’ve finished smoking, your nicotine levels start to fall… leaving you craving another </a:t>
            </a:r>
            <a:endParaRPr lang="en-US" sz="1400" b="1">
              <a:solidFill>
                <a:schemeClr val="bg1"/>
              </a:solidFill>
              <a:latin typeface="Arial" panose="020B0604020202020204" pitchFamily="34" charset="0"/>
              <a:cs typeface="Arial" panose="020B0604020202020204" pitchFamily="34" charset="0"/>
            </a:endParaRPr>
          </a:p>
        </p:txBody>
      </p:sp>
      <p:sp>
        <p:nvSpPr>
          <p:cNvPr id="12" name="T2">
            <a:extLst>
              <a:ext uri="{FF2B5EF4-FFF2-40B4-BE49-F238E27FC236}">
                <a16:creationId xmlns:a16="http://schemas.microsoft.com/office/drawing/2014/main" id="{71F28CE1-858C-80C0-4042-1DBCF4049EAA}"/>
              </a:ext>
            </a:extLst>
          </p:cNvPr>
          <p:cNvSpPr txBox="1"/>
          <p:nvPr/>
        </p:nvSpPr>
        <p:spPr>
          <a:xfrm>
            <a:off x="7021092" y="564362"/>
            <a:ext cx="1615936" cy="2230238"/>
          </a:xfrm>
          <a:prstGeom prst="rect">
            <a:avLst/>
          </a:prstGeom>
          <a:noFill/>
        </p:spPr>
        <p:txBody>
          <a:bodyPr wrap="square" rtlCol="0" anchor="ctr">
            <a:noAutofit/>
          </a:bodyPr>
          <a:lstStyle/>
          <a:p>
            <a:pPr>
              <a:lnSpc>
                <a:spcPts val="1800"/>
              </a:lnSpc>
            </a:pPr>
            <a:r>
              <a:rPr lang="en-US" sz="1400">
                <a:solidFill>
                  <a:schemeClr val="bg1"/>
                </a:solidFill>
                <a:latin typeface="Arial" panose="020B0604020202020204" pitchFamily="34" charset="0"/>
                <a:cs typeface="Arial" panose="020B0604020202020204" pitchFamily="34" charset="0"/>
              </a:rPr>
              <a:t>Nicotine withdrawal symptoms are relieved, making you feel more relaxed… </a:t>
            </a:r>
            <a:br>
              <a:rPr lang="en-US" sz="1400">
                <a:solidFill>
                  <a:schemeClr val="bg1"/>
                </a:solidFill>
                <a:latin typeface="Arial" panose="020B0604020202020204" pitchFamily="34" charset="0"/>
                <a:cs typeface="Arial" panose="020B0604020202020204" pitchFamily="34" charset="0"/>
              </a:rPr>
            </a:br>
            <a:r>
              <a:rPr lang="en-US" sz="1400">
                <a:solidFill>
                  <a:schemeClr val="bg1"/>
                </a:solidFill>
                <a:latin typeface="Arial" panose="020B0604020202020204" pitchFamily="34" charset="0"/>
                <a:cs typeface="Arial" panose="020B0604020202020204" pitchFamily="34" charset="0"/>
              </a:rPr>
              <a:t>but it’s only temporary</a:t>
            </a:r>
          </a:p>
          <a:p>
            <a:pPr>
              <a:lnSpc>
                <a:spcPts val="1800"/>
              </a:lnSpc>
            </a:pPr>
            <a:endParaRPr lang="en-US" sz="1400">
              <a:solidFill>
                <a:schemeClr val="bg1"/>
              </a:solidFill>
              <a:latin typeface="Arial" panose="020B0604020202020204" pitchFamily="34" charset="0"/>
              <a:cs typeface="Arial" panose="020B0604020202020204" pitchFamily="34" charset="0"/>
            </a:endParaRPr>
          </a:p>
        </p:txBody>
      </p:sp>
      <p:sp>
        <p:nvSpPr>
          <p:cNvPr id="8" name="T1">
            <a:extLst>
              <a:ext uri="{FF2B5EF4-FFF2-40B4-BE49-F238E27FC236}">
                <a16:creationId xmlns:a16="http://schemas.microsoft.com/office/drawing/2014/main" id="{78F60D0A-1069-2CE3-DAF5-D32A75098CCF}"/>
              </a:ext>
            </a:extLst>
          </p:cNvPr>
          <p:cNvSpPr txBox="1"/>
          <p:nvPr/>
        </p:nvSpPr>
        <p:spPr>
          <a:xfrm>
            <a:off x="506973" y="564362"/>
            <a:ext cx="1615936" cy="2230238"/>
          </a:xfrm>
          <a:prstGeom prst="rect">
            <a:avLst/>
          </a:prstGeom>
          <a:noFill/>
        </p:spPr>
        <p:txBody>
          <a:bodyPr wrap="square" rtlCol="0" anchor="ctr">
            <a:noAutofit/>
          </a:bodyPr>
          <a:lstStyle/>
          <a:p>
            <a:pPr>
              <a:lnSpc>
                <a:spcPts val="1800"/>
              </a:lnSpc>
            </a:pPr>
            <a:r>
              <a:rPr lang="en-US" sz="1400">
                <a:solidFill>
                  <a:schemeClr val="bg1"/>
                </a:solidFill>
                <a:latin typeface="+mj-lt"/>
              </a:rPr>
              <a:t>When you </a:t>
            </a:r>
            <a:r>
              <a:rPr lang="en-US" sz="1400">
                <a:solidFill>
                  <a:schemeClr val="bg1"/>
                </a:solidFill>
                <a:latin typeface="+mj-lt"/>
                <a:cs typeface="Arial" panose="020B0604020202020204" pitchFamily="34" charset="0"/>
              </a:rPr>
              <a:t>smoke</a:t>
            </a:r>
            <a:r>
              <a:rPr lang="en-US" sz="1400">
                <a:solidFill>
                  <a:schemeClr val="bg1"/>
                </a:solidFill>
                <a:latin typeface="+mj-lt"/>
              </a:rPr>
              <a:t>, it tops </a:t>
            </a:r>
            <a:br>
              <a:rPr lang="en-US" sz="1400">
                <a:solidFill>
                  <a:schemeClr val="bg1"/>
                </a:solidFill>
                <a:latin typeface="+mj-lt"/>
              </a:rPr>
            </a:br>
            <a:r>
              <a:rPr lang="en-US" sz="1400">
                <a:solidFill>
                  <a:schemeClr val="bg1"/>
                </a:solidFill>
                <a:latin typeface="+mj-lt"/>
              </a:rPr>
              <a:t>up the level </a:t>
            </a:r>
            <a:br>
              <a:rPr lang="en-US" sz="1400">
                <a:solidFill>
                  <a:schemeClr val="bg1"/>
                </a:solidFill>
                <a:latin typeface="+mj-lt"/>
              </a:rPr>
            </a:br>
            <a:r>
              <a:rPr lang="en-US" sz="1400">
                <a:solidFill>
                  <a:schemeClr val="bg1"/>
                </a:solidFill>
                <a:latin typeface="+mj-lt"/>
              </a:rPr>
              <a:t>of nicotine in your body</a:t>
            </a:r>
            <a:endParaRPr lang="en-US" sz="1400" b="1">
              <a:solidFill>
                <a:schemeClr val="bg1"/>
              </a:solidFill>
              <a:latin typeface="+mj-lt"/>
            </a:endParaRPr>
          </a:p>
        </p:txBody>
      </p:sp>
      <p:grpSp>
        <p:nvGrpSpPr>
          <p:cNvPr id="33" name="circle 4">
            <a:extLst>
              <a:ext uri="{FF2B5EF4-FFF2-40B4-BE49-F238E27FC236}">
                <a16:creationId xmlns:a16="http://schemas.microsoft.com/office/drawing/2014/main" id="{2C176020-5AA0-A85A-334C-80354BB54DDF}"/>
              </a:ext>
            </a:extLst>
          </p:cNvPr>
          <p:cNvGrpSpPr/>
          <p:nvPr/>
        </p:nvGrpSpPr>
        <p:grpSpPr>
          <a:xfrm>
            <a:off x="2239144" y="4411353"/>
            <a:ext cx="1534332" cy="1534332"/>
            <a:chOff x="2239144" y="4411353"/>
            <a:chExt cx="1534332" cy="1534332"/>
          </a:xfrm>
        </p:grpSpPr>
        <p:sp>
          <p:nvSpPr>
            <p:cNvPr id="4" name="Oval 3">
              <a:extLst>
                <a:ext uri="{FF2B5EF4-FFF2-40B4-BE49-F238E27FC236}">
                  <a16:creationId xmlns:a16="http://schemas.microsoft.com/office/drawing/2014/main" id="{0384604E-665D-DAC8-ED0B-D6CF19888088}"/>
                </a:ext>
              </a:extLst>
            </p:cNvPr>
            <p:cNvSpPr/>
            <p:nvPr/>
          </p:nvSpPr>
          <p:spPr bwMode="auto">
            <a:xfrm>
              <a:off x="2239144" y="4411353"/>
              <a:ext cx="1534332" cy="1534332"/>
            </a:xfrm>
            <a:prstGeom prst="ellipse">
              <a:avLst/>
            </a:prstGeom>
            <a:solidFill>
              <a:schemeClr val="accent1"/>
            </a:solidFill>
            <a:ln w="9525">
              <a:noFill/>
              <a:miter lim="800000"/>
              <a:headEnd/>
              <a:tailEnd/>
            </a:ln>
            <a:effectLst>
              <a:outerShdw blurRad="317500" dist="38100" dir="5400000" algn="ctr" rotWithShape="0">
                <a:srgbClr val="000000">
                  <a:alpha val="70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27" name="Picture 26">
              <a:extLst>
                <a:ext uri="{FF2B5EF4-FFF2-40B4-BE49-F238E27FC236}">
                  <a16:creationId xmlns:a16="http://schemas.microsoft.com/office/drawing/2014/main" id="{189E69A8-CF47-F688-19AB-CB90911B3681}"/>
                </a:ext>
              </a:extLst>
            </p:cNvPr>
            <p:cNvPicPr>
              <a:picLocks noChangeAspect="1"/>
            </p:cNvPicPr>
            <p:nvPr/>
          </p:nvPicPr>
          <p:blipFill>
            <a:blip r:embed="rId3"/>
            <a:srcRect/>
            <a:stretch/>
          </p:blipFill>
          <p:spPr>
            <a:xfrm>
              <a:off x="2423844" y="4596053"/>
              <a:ext cx="1164933" cy="1164933"/>
            </a:xfrm>
            <a:prstGeom prst="rect">
              <a:avLst/>
            </a:prstGeom>
          </p:spPr>
        </p:pic>
      </p:grpSp>
      <p:grpSp>
        <p:nvGrpSpPr>
          <p:cNvPr id="32" name="circle 3">
            <a:extLst>
              <a:ext uri="{FF2B5EF4-FFF2-40B4-BE49-F238E27FC236}">
                <a16:creationId xmlns:a16="http://schemas.microsoft.com/office/drawing/2014/main" id="{F6228292-A5AF-4EC9-F9F2-1EB14F3C3D90}"/>
              </a:ext>
            </a:extLst>
          </p:cNvPr>
          <p:cNvGrpSpPr/>
          <p:nvPr/>
        </p:nvGrpSpPr>
        <p:grpSpPr>
          <a:xfrm>
            <a:off x="5370525" y="4411353"/>
            <a:ext cx="1534332" cy="1534332"/>
            <a:chOff x="5370525" y="4411353"/>
            <a:chExt cx="1534332" cy="1534332"/>
          </a:xfrm>
        </p:grpSpPr>
        <p:sp>
          <p:nvSpPr>
            <p:cNvPr id="9" name="Oval 8">
              <a:extLst>
                <a:ext uri="{FF2B5EF4-FFF2-40B4-BE49-F238E27FC236}">
                  <a16:creationId xmlns:a16="http://schemas.microsoft.com/office/drawing/2014/main" id="{5C67E0A7-F0D1-771D-9E87-52E675492B78}"/>
                </a:ext>
              </a:extLst>
            </p:cNvPr>
            <p:cNvSpPr/>
            <p:nvPr/>
          </p:nvSpPr>
          <p:spPr bwMode="auto">
            <a:xfrm>
              <a:off x="5370525" y="4411353"/>
              <a:ext cx="1534332" cy="1534332"/>
            </a:xfrm>
            <a:prstGeom prst="ellipse">
              <a:avLst/>
            </a:prstGeom>
            <a:solidFill>
              <a:schemeClr val="accent1"/>
            </a:solidFill>
            <a:ln w="9525">
              <a:noFill/>
              <a:miter lim="800000"/>
              <a:headEnd/>
              <a:tailEnd/>
            </a:ln>
            <a:effectLst>
              <a:outerShdw blurRad="317500" dist="38100" dir="5400000" algn="ctr" rotWithShape="0">
                <a:srgbClr val="000000">
                  <a:alpha val="70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28" name="Picture 27">
              <a:extLst>
                <a:ext uri="{FF2B5EF4-FFF2-40B4-BE49-F238E27FC236}">
                  <a16:creationId xmlns:a16="http://schemas.microsoft.com/office/drawing/2014/main" id="{A1ED7A5D-D04D-29AD-0764-21E4892ABD64}"/>
                </a:ext>
              </a:extLst>
            </p:cNvPr>
            <p:cNvPicPr>
              <a:picLocks noChangeAspect="1"/>
            </p:cNvPicPr>
            <p:nvPr/>
          </p:nvPicPr>
          <p:blipFill>
            <a:blip r:embed="rId4"/>
            <a:srcRect/>
            <a:stretch/>
          </p:blipFill>
          <p:spPr>
            <a:xfrm>
              <a:off x="5555225" y="4596053"/>
              <a:ext cx="1164933" cy="1164933"/>
            </a:xfrm>
            <a:prstGeom prst="rect">
              <a:avLst/>
            </a:prstGeom>
          </p:spPr>
        </p:pic>
      </p:grpSp>
      <p:grpSp>
        <p:nvGrpSpPr>
          <p:cNvPr id="31" name="circle 2">
            <a:extLst>
              <a:ext uri="{FF2B5EF4-FFF2-40B4-BE49-F238E27FC236}">
                <a16:creationId xmlns:a16="http://schemas.microsoft.com/office/drawing/2014/main" id="{B8EEBD5C-CB95-A727-1D4B-D8780F7FD835}"/>
              </a:ext>
            </a:extLst>
          </p:cNvPr>
          <p:cNvGrpSpPr/>
          <p:nvPr/>
        </p:nvGrpSpPr>
        <p:grpSpPr>
          <a:xfrm>
            <a:off x="5370525" y="912315"/>
            <a:ext cx="1534332" cy="1534332"/>
            <a:chOff x="5370525" y="912315"/>
            <a:chExt cx="1534332" cy="1534332"/>
          </a:xfrm>
        </p:grpSpPr>
        <p:sp>
          <p:nvSpPr>
            <p:cNvPr id="10" name="Oval 9">
              <a:extLst>
                <a:ext uri="{FF2B5EF4-FFF2-40B4-BE49-F238E27FC236}">
                  <a16:creationId xmlns:a16="http://schemas.microsoft.com/office/drawing/2014/main" id="{ACFF6FC0-00D8-D8D6-A296-40F0C7A0093E}"/>
                </a:ext>
              </a:extLst>
            </p:cNvPr>
            <p:cNvSpPr/>
            <p:nvPr/>
          </p:nvSpPr>
          <p:spPr bwMode="auto">
            <a:xfrm>
              <a:off x="5370525" y="912315"/>
              <a:ext cx="1534332" cy="1534332"/>
            </a:xfrm>
            <a:prstGeom prst="ellipse">
              <a:avLst/>
            </a:prstGeom>
            <a:solidFill>
              <a:schemeClr val="accent1"/>
            </a:solidFill>
            <a:ln w="9525">
              <a:noFill/>
              <a:miter lim="800000"/>
              <a:headEnd/>
              <a:tailEnd/>
            </a:ln>
            <a:effectLst>
              <a:outerShdw blurRad="317500" dist="38100" dir="5400000" algn="ctr" rotWithShape="0">
                <a:srgbClr val="000000">
                  <a:alpha val="70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26" name="Picture 25">
              <a:extLst>
                <a:ext uri="{FF2B5EF4-FFF2-40B4-BE49-F238E27FC236}">
                  <a16:creationId xmlns:a16="http://schemas.microsoft.com/office/drawing/2014/main" id="{165DDD44-65AF-43C1-3388-441A0AB7A7F1}"/>
                </a:ext>
              </a:extLst>
            </p:cNvPr>
            <p:cNvPicPr>
              <a:picLocks noChangeAspect="1"/>
            </p:cNvPicPr>
            <p:nvPr/>
          </p:nvPicPr>
          <p:blipFill>
            <a:blip r:embed="rId5"/>
            <a:stretch>
              <a:fillRect/>
            </a:stretch>
          </p:blipFill>
          <p:spPr>
            <a:xfrm>
              <a:off x="5555225" y="1097015"/>
              <a:ext cx="1164933" cy="1164933"/>
            </a:xfrm>
            <a:prstGeom prst="rect">
              <a:avLst/>
            </a:prstGeom>
          </p:spPr>
        </p:pic>
      </p:grpSp>
      <p:grpSp>
        <p:nvGrpSpPr>
          <p:cNvPr id="30" name="circle 1">
            <a:extLst>
              <a:ext uri="{FF2B5EF4-FFF2-40B4-BE49-F238E27FC236}">
                <a16:creationId xmlns:a16="http://schemas.microsoft.com/office/drawing/2014/main" id="{1E2C429F-1065-94F1-23BD-9FE94F45B5E7}"/>
              </a:ext>
            </a:extLst>
          </p:cNvPr>
          <p:cNvGrpSpPr/>
          <p:nvPr/>
        </p:nvGrpSpPr>
        <p:grpSpPr>
          <a:xfrm>
            <a:off x="2239144" y="912315"/>
            <a:ext cx="1534332" cy="1534332"/>
            <a:chOff x="2239144" y="912315"/>
            <a:chExt cx="1534332" cy="1534332"/>
          </a:xfrm>
        </p:grpSpPr>
        <p:sp>
          <p:nvSpPr>
            <p:cNvPr id="7" name="Oval 6">
              <a:extLst>
                <a:ext uri="{FF2B5EF4-FFF2-40B4-BE49-F238E27FC236}">
                  <a16:creationId xmlns:a16="http://schemas.microsoft.com/office/drawing/2014/main" id="{D08445F1-CC06-08DF-1554-A7C77972C6F9}"/>
                </a:ext>
              </a:extLst>
            </p:cNvPr>
            <p:cNvSpPr/>
            <p:nvPr/>
          </p:nvSpPr>
          <p:spPr bwMode="auto">
            <a:xfrm>
              <a:off x="2239144" y="912315"/>
              <a:ext cx="1534332" cy="1534332"/>
            </a:xfrm>
            <a:prstGeom prst="ellipse">
              <a:avLst/>
            </a:prstGeom>
            <a:solidFill>
              <a:schemeClr val="accent1"/>
            </a:solidFill>
            <a:ln w="9525">
              <a:noFill/>
              <a:miter lim="800000"/>
              <a:headEnd/>
              <a:tailEnd/>
            </a:ln>
            <a:effectLst>
              <a:outerShdw blurRad="317500" dist="38100" dir="5400000" algn="ctr" rotWithShape="0">
                <a:srgbClr val="000000">
                  <a:alpha val="70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25" name="Picture 24">
              <a:extLst>
                <a:ext uri="{FF2B5EF4-FFF2-40B4-BE49-F238E27FC236}">
                  <a16:creationId xmlns:a16="http://schemas.microsoft.com/office/drawing/2014/main" id="{AA02BB2B-9DFD-2E24-C471-98BAC3AC508E}"/>
                </a:ext>
              </a:extLst>
            </p:cNvPr>
            <p:cNvPicPr>
              <a:picLocks noChangeAspect="1"/>
            </p:cNvPicPr>
            <p:nvPr/>
          </p:nvPicPr>
          <p:blipFill>
            <a:blip r:embed="rId6"/>
            <a:srcRect/>
            <a:stretch/>
          </p:blipFill>
          <p:spPr>
            <a:xfrm>
              <a:off x="2423844" y="1097015"/>
              <a:ext cx="1164933" cy="1164933"/>
            </a:xfrm>
            <a:prstGeom prst="rect">
              <a:avLst/>
            </a:prstGeom>
          </p:spPr>
        </p:pic>
      </p:grpSp>
      <p:sp>
        <p:nvSpPr>
          <p:cNvPr id="19" name="stress">
            <a:extLst>
              <a:ext uri="{FF2B5EF4-FFF2-40B4-BE49-F238E27FC236}">
                <a16:creationId xmlns:a16="http://schemas.microsoft.com/office/drawing/2014/main" id="{0E9A3CF0-A6A1-3E0D-87B0-39945A3C5B2B}"/>
              </a:ext>
            </a:extLst>
          </p:cNvPr>
          <p:cNvSpPr txBox="1">
            <a:spLocks/>
          </p:cNvSpPr>
          <p:nvPr/>
        </p:nvSpPr>
        <p:spPr>
          <a:xfrm>
            <a:off x="3382909" y="3496431"/>
            <a:ext cx="2378182" cy="844658"/>
          </a:xfrm>
          <a:prstGeom prst="rect">
            <a:avLst/>
          </a:prstGeom>
        </p:spPr>
        <p:txBody>
          <a:bodyPr anchor="ctr"/>
          <a:lstStyle>
            <a:lvl1pPr marL="355600" indent="-355600" algn="l" defTabSz="457200" rtl="0" eaLnBrk="0" fontAlgn="base" hangingPunct="0">
              <a:spcBef>
                <a:spcPct val="0"/>
              </a:spcBef>
              <a:spcAft>
                <a:spcPct val="0"/>
              </a:spcAft>
              <a:defRPr sz="2300" b="0" i="0" kern="1200">
                <a:solidFill>
                  <a:schemeClr val="bg1"/>
                </a:solidFill>
                <a:latin typeface="Century Gothic" panose="020B0502020202020204" pitchFamily="34" charset="0"/>
                <a:ea typeface="Geneva" pitchFamily="-109" charset="0"/>
                <a:cs typeface="Century Gothic" panose="020B0502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marL="6350" indent="-6350" algn="ctr">
              <a:lnSpc>
                <a:spcPts val="3000"/>
              </a:lnSpc>
            </a:pPr>
            <a:r>
              <a:rPr lang="en-US" sz="4200" b="1">
                <a:latin typeface="Arial" panose="020B0604020202020204" pitchFamily="34" charset="0"/>
                <a:cs typeface="Arial" panose="020B0604020202020204" pitchFamily="34" charset="0"/>
              </a:rPr>
              <a:t>stress?</a:t>
            </a:r>
          </a:p>
        </p:txBody>
      </p:sp>
      <p:sp>
        <p:nvSpPr>
          <p:cNvPr id="2" name="does smoking">
            <a:extLst>
              <a:ext uri="{FF2B5EF4-FFF2-40B4-BE49-F238E27FC236}">
                <a16:creationId xmlns:a16="http://schemas.microsoft.com/office/drawing/2014/main" id="{D91E1699-E630-A2BE-54B6-62B634337576}"/>
              </a:ext>
            </a:extLst>
          </p:cNvPr>
          <p:cNvSpPr txBox="1">
            <a:spLocks/>
          </p:cNvSpPr>
          <p:nvPr/>
        </p:nvSpPr>
        <p:spPr>
          <a:xfrm>
            <a:off x="3382909" y="2650208"/>
            <a:ext cx="2378182" cy="968037"/>
          </a:xfrm>
          <a:prstGeom prst="rect">
            <a:avLst/>
          </a:prstGeom>
        </p:spPr>
        <p:txBody>
          <a:bodyPr anchor="ctr"/>
          <a:lstStyle>
            <a:lvl1pPr marL="355600" indent="-355600" algn="l" defTabSz="457200" rtl="0" eaLnBrk="0" fontAlgn="base" hangingPunct="0">
              <a:spcBef>
                <a:spcPct val="0"/>
              </a:spcBef>
              <a:spcAft>
                <a:spcPct val="0"/>
              </a:spcAft>
              <a:defRPr sz="2300" b="0" i="0" kern="1200">
                <a:solidFill>
                  <a:schemeClr val="bg1"/>
                </a:solidFill>
                <a:latin typeface="Century Gothic" panose="020B0502020202020204" pitchFamily="34" charset="0"/>
                <a:ea typeface="Geneva" pitchFamily="-109" charset="0"/>
                <a:cs typeface="Century Gothic" panose="020B0502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marL="6350" indent="-6350" algn="ctr">
              <a:lnSpc>
                <a:spcPts val="2800"/>
              </a:lnSpc>
            </a:pPr>
            <a:r>
              <a:rPr lang="en-US" sz="2200">
                <a:solidFill>
                  <a:schemeClr val="accent3"/>
                </a:solidFill>
                <a:latin typeface="Arial" panose="020B0604020202020204" pitchFamily="34" charset="0"/>
                <a:cs typeface="Arial" panose="020B0604020202020204" pitchFamily="34" charset="0"/>
              </a:rPr>
              <a:t>Does smoking </a:t>
            </a:r>
            <a:br>
              <a:rPr lang="en-US" sz="2200">
                <a:solidFill>
                  <a:schemeClr val="accent3"/>
                </a:solidFill>
                <a:latin typeface="Arial" panose="020B0604020202020204" pitchFamily="34" charset="0"/>
                <a:cs typeface="Arial" panose="020B0604020202020204" pitchFamily="34" charset="0"/>
              </a:rPr>
            </a:br>
            <a:r>
              <a:rPr lang="en-US" sz="2200">
                <a:solidFill>
                  <a:schemeClr val="accent3"/>
                </a:solidFill>
                <a:latin typeface="Arial" panose="020B0604020202020204" pitchFamily="34" charset="0"/>
                <a:cs typeface="Arial" panose="020B0604020202020204" pitchFamily="34" charset="0"/>
              </a:rPr>
              <a:t>really reduce</a:t>
            </a:r>
            <a:r>
              <a:rPr lang="en-US" sz="2200" b="1">
                <a:solidFill>
                  <a:schemeClr val="accent3"/>
                </a:solidFill>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19105353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1000"/>
                            </p:stCondLst>
                            <p:childTnLst>
                              <p:par>
                                <p:cTn id="9" presetID="10" presetClass="entr" presetSubtype="0" fill="hold" grpId="0" nodeType="afterEffect">
                                  <p:stCondLst>
                                    <p:cond delay="50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500"/>
                                        <p:tgtEl>
                                          <p:spTgt spid="19"/>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30"/>
                                        </p:tgtEl>
                                        <p:attrNameLst>
                                          <p:attrName>style.visibility</p:attrName>
                                        </p:attrNameLst>
                                      </p:cBhvr>
                                      <p:to>
                                        <p:strVal val="visible"/>
                                      </p:to>
                                    </p:set>
                                    <p:animEffect transition="in" filter="fade">
                                      <p:cBhvr>
                                        <p:cTn id="16" dur="500"/>
                                        <p:tgtEl>
                                          <p:spTgt spid="30"/>
                                        </p:tgtEl>
                                      </p:cBhvr>
                                    </p:animEffect>
                                  </p:childTnLst>
                                </p:cTn>
                              </p:par>
                            </p:childTnLst>
                          </p:cTn>
                        </p:par>
                        <p:par>
                          <p:cTn id="17" fill="hold">
                            <p:stCondLst>
                              <p:cond delay="500"/>
                            </p:stCondLst>
                            <p:childTnLst>
                              <p:par>
                                <p:cTn id="18" presetID="10" presetClass="entr" presetSubtype="0" fill="hold" grpId="0" nodeType="afterEffect">
                                  <p:stCondLst>
                                    <p:cond delay="50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childTnLst>
                                </p:cTn>
                              </p:par>
                            </p:childTnLst>
                          </p:cTn>
                        </p:par>
                        <p:par>
                          <p:cTn id="26" fill="hold">
                            <p:stCondLst>
                              <p:cond delay="500"/>
                            </p:stCondLst>
                            <p:childTnLst>
                              <p:par>
                                <p:cTn id="27" presetID="10" presetClass="entr" presetSubtype="0" fill="hold" nodeType="afterEffect">
                                  <p:stCondLst>
                                    <p:cond delay="500"/>
                                  </p:stCondLst>
                                  <p:childTnLst>
                                    <p:set>
                                      <p:cBhvr>
                                        <p:cTn id="28" dur="1" fill="hold">
                                          <p:stCondLst>
                                            <p:cond delay="0"/>
                                          </p:stCondLst>
                                        </p:cTn>
                                        <p:tgtEl>
                                          <p:spTgt spid="31"/>
                                        </p:tgtEl>
                                        <p:attrNameLst>
                                          <p:attrName>style.visibility</p:attrName>
                                        </p:attrNameLst>
                                      </p:cBhvr>
                                      <p:to>
                                        <p:strVal val="visible"/>
                                      </p:to>
                                    </p:set>
                                    <p:animEffect transition="in" filter="fade">
                                      <p:cBhvr>
                                        <p:cTn id="29" dur="500"/>
                                        <p:tgtEl>
                                          <p:spTgt spid="31"/>
                                        </p:tgtEl>
                                      </p:cBhvr>
                                    </p:animEffect>
                                  </p:childTnLst>
                                </p:cTn>
                              </p:par>
                            </p:childTnLst>
                          </p:cTn>
                        </p:par>
                        <p:par>
                          <p:cTn id="30" fill="hold">
                            <p:stCondLst>
                              <p:cond delay="1500"/>
                            </p:stCondLst>
                            <p:childTnLst>
                              <p:par>
                                <p:cTn id="31" presetID="10" presetClass="entr" presetSubtype="0" fill="hold" grpId="0" nodeType="afterEffect">
                                  <p:stCondLst>
                                    <p:cond delay="50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fade">
                                      <p:cBhvr>
                                        <p:cTn id="38" dur="500"/>
                                        <p:tgtEl>
                                          <p:spTgt spid="16"/>
                                        </p:tgtEl>
                                      </p:cBhvr>
                                    </p:animEffect>
                                  </p:childTnLst>
                                </p:cTn>
                              </p:par>
                            </p:childTnLst>
                          </p:cTn>
                        </p:par>
                        <p:par>
                          <p:cTn id="39" fill="hold">
                            <p:stCondLst>
                              <p:cond delay="500"/>
                            </p:stCondLst>
                            <p:childTnLst>
                              <p:par>
                                <p:cTn id="40" presetID="10" presetClass="entr" presetSubtype="0" fill="hold" nodeType="afterEffect">
                                  <p:stCondLst>
                                    <p:cond delay="500"/>
                                  </p:stCondLst>
                                  <p:childTnLst>
                                    <p:set>
                                      <p:cBhvr>
                                        <p:cTn id="41" dur="1" fill="hold">
                                          <p:stCondLst>
                                            <p:cond delay="0"/>
                                          </p:stCondLst>
                                        </p:cTn>
                                        <p:tgtEl>
                                          <p:spTgt spid="32"/>
                                        </p:tgtEl>
                                        <p:attrNameLst>
                                          <p:attrName>style.visibility</p:attrName>
                                        </p:attrNameLst>
                                      </p:cBhvr>
                                      <p:to>
                                        <p:strVal val="visible"/>
                                      </p:to>
                                    </p:set>
                                    <p:animEffect transition="in" filter="fade">
                                      <p:cBhvr>
                                        <p:cTn id="42" dur="500"/>
                                        <p:tgtEl>
                                          <p:spTgt spid="32"/>
                                        </p:tgtEl>
                                      </p:cBhvr>
                                    </p:animEffect>
                                  </p:childTnLst>
                                </p:cTn>
                              </p:par>
                            </p:childTnLst>
                          </p:cTn>
                        </p:par>
                        <p:par>
                          <p:cTn id="43" fill="hold">
                            <p:stCondLst>
                              <p:cond delay="1500"/>
                            </p:stCondLst>
                            <p:childTnLst>
                              <p:par>
                                <p:cTn id="44" presetID="10" presetClass="entr" presetSubtype="0" fill="hold" grpId="0" nodeType="afterEffect">
                                  <p:stCondLst>
                                    <p:cond delay="500"/>
                                  </p:stCondLst>
                                  <p:childTnLst>
                                    <p:set>
                                      <p:cBhvr>
                                        <p:cTn id="45" dur="1" fill="hold">
                                          <p:stCondLst>
                                            <p:cond delay="0"/>
                                          </p:stCondLst>
                                        </p:cTn>
                                        <p:tgtEl>
                                          <p:spTgt spid="11"/>
                                        </p:tgtEl>
                                        <p:attrNameLst>
                                          <p:attrName>style.visibility</p:attrName>
                                        </p:attrNameLst>
                                      </p:cBhvr>
                                      <p:to>
                                        <p:strVal val="visible"/>
                                      </p:to>
                                    </p:set>
                                    <p:animEffect transition="in" filter="fade">
                                      <p:cBhvr>
                                        <p:cTn id="46" dur="500"/>
                                        <p:tgtEl>
                                          <p:spTgt spid="11"/>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fade">
                                      <p:cBhvr>
                                        <p:cTn id="51" dur="500"/>
                                        <p:tgtEl>
                                          <p:spTgt spid="14"/>
                                        </p:tgtEl>
                                      </p:cBhvr>
                                    </p:animEffect>
                                  </p:childTnLst>
                                </p:cTn>
                              </p:par>
                            </p:childTnLst>
                          </p:cTn>
                        </p:par>
                        <p:par>
                          <p:cTn id="52" fill="hold">
                            <p:stCondLst>
                              <p:cond delay="500"/>
                            </p:stCondLst>
                            <p:childTnLst>
                              <p:par>
                                <p:cTn id="53" presetID="10" presetClass="entr" presetSubtype="0" fill="hold" nodeType="afterEffect">
                                  <p:stCondLst>
                                    <p:cond delay="500"/>
                                  </p:stCondLst>
                                  <p:childTnLst>
                                    <p:set>
                                      <p:cBhvr>
                                        <p:cTn id="54" dur="1" fill="hold">
                                          <p:stCondLst>
                                            <p:cond delay="0"/>
                                          </p:stCondLst>
                                        </p:cTn>
                                        <p:tgtEl>
                                          <p:spTgt spid="33"/>
                                        </p:tgtEl>
                                        <p:attrNameLst>
                                          <p:attrName>style.visibility</p:attrName>
                                        </p:attrNameLst>
                                      </p:cBhvr>
                                      <p:to>
                                        <p:strVal val="visible"/>
                                      </p:to>
                                    </p:set>
                                    <p:animEffect transition="in" filter="fade">
                                      <p:cBhvr>
                                        <p:cTn id="55" dur="500"/>
                                        <p:tgtEl>
                                          <p:spTgt spid="33"/>
                                        </p:tgtEl>
                                      </p:cBhvr>
                                    </p:animEffect>
                                  </p:childTnLst>
                                </p:cTn>
                              </p:par>
                            </p:childTnLst>
                          </p:cTn>
                        </p:par>
                        <p:par>
                          <p:cTn id="56" fill="hold">
                            <p:stCondLst>
                              <p:cond delay="1500"/>
                            </p:stCondLst>
                            <p:childTnLst>
                              <p:par>
                                <p:cTn id="57" presetID="10" presetClass="entr" presetSubtype="0" fill="hold" grpId="0" nodeType="afterEffect">
                                  <p:stCondLst>
                                    <p:cond delay="500"/>
                                  </p:stCondLst>
                                  <p:childTnLst>
                                    <p:set>
                                      <p:cBhvr>
                                        <p:cTn id="58" dur="1" fill="hold">
                                          <p:stCondLst>
                                            <p:cond delay="0"/>
                                          </p:stCondLst>
                                        </p:cTn>
                                        <p:tgtEl>
                                          <p:spTgt spid="6"/>
                                        </p:tgtEl>
                                        <p:attrNameLst>
                                          <p:attrName>style.visibility</p:attrName>
                                        </p:attrNameLst>
                                      </p:cBhvr>
                                      <p:to>
                                        <p:strVal val="visible"/>
                                      </p:to>
                                    </p:set>
                                    <p:animEffect transition="in" filter="fade">
                                      <p:cBhvr>
                                        <p:cTn id="59" dur="500"/>
                                        <p:tgtEl>
                                          <p:spTgt spid="6"/>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grpId="0" nodeType="clickEffect">
                                  <p:stCondLst>
                                    <p:cond delay="0"/>
                                  </p:stCondLst>
                                  <p:childTnLst>
                                    <p:set>
                                      <p:cBhvr>
                                        <p:cTn id="63" dur="1" fill="hold">
                                          <p:stCondLst>
                                            <p:cond delay="0"/>
                                          </p:stCondLst>
                                        </p:cTn>
                                        <p:tgtEl>
                                          <p:spTgt spid="18"/>
                                        </p:tgtEl>
                                        <p:attrNameLst>
                                          <p:attrName>style.visibility</p:attrName>
                                        </p:attrNameLst>
                                      </p:cBhvr>
                                      <p:to>
                                        <p:strVal val="visible"/>
                                      </p:to>
                                    </p:set>
                                    <p:animEffect transition="in" filter="fade">
                                      <p:cBhvr>
                                        <p:cTn id="6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4" grpId="0" animBg="1"/>
      <p:bldP spid="16" grpId="0" animBg="1"/>
      <p:bldP spid="17" grpId="0" animBg="1"/>
      <p:bldP spid="6" grpId="0"/>
      <p:bldP spid="11" grpId="0"/>
      <p:bldP spid="12" grpId="0"/>
      <p:bldP spid="8" grpId="0"/>
      <p:bldP spid="19" grpId="0"/>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6ED19373-3657-03AF-64AB-9C2919FD4ADE}"/>
              </a:ext>
            </a:extLst>
          </p:cNvPr>
          <p:cNvGrpSpPr/>
          <p:nvPr/>
        </p:nvGrpSpPr>
        <p:grpSpPr>
          <a:xfrm>
            <a:off x="0" y="-7772"/>
            <a:ext cx="9144001" cy="6858000"/>
            <a:chOff x="0" y="0"/>
            <a:chExt cx="9144001" cy="6858000"/>
          </a:xfrm>
        </p:grpSpPr>
        <p:pic>
          <p:nvPicPr>
            <p:cNvPr id="6" name="smoke">
              <a:extLst>
                <a:ext uri="{FF2B5EF4-FFF2-40B4-BE49-F238E27FC236}">
                  <a16:creationId xmlns:a16="http://schemas.microsoft.com/office/drawing/2014/main" id="{BD29F92D-1A33-8270-87F2-B4400D7EBB14}"/>
                </a:ext>
              </a:extLst>
            </p:cNvPr>
            <p:cNvPicPr>
              <a:picLocks noChangeAspect="1"/>
            </p:cNvPicPr>
            <p:nvPr/>
          </p:nvPicPr>
          <p:blipFill rotWithShape="1">
            <a:blip r:embed="rId3">
              <a:alphaModFix amt="25000"/>
            </a:blip>
            <a:srcRect t="8839" r="44809" b="50707"/>
            <a:stretch/>
          </p:blipFill>
          <p:spPr>
            <a:xfrm>
              <a:off x="3906983" y="0"/>
              <a:ext cx="5237018" cy="6858000"/>
            </a:xfrm>
            <a:prstGeom prst="rect">
              <a:avLst/>
            </a:prstGeom>
          </p:spPr>
        </p:pic>
        <p:pic>
          <p:nvPicPr>
            <p:cNvPr id="23" name="smoke">
              <a:extLst>
                <a:ext uri="{FF2B5EF4-FFF2-40B4-BE49-F238E27FC236}">
                  <a16:creationId xmlns:a16="http://schemas.microsoft.com/office/drawing/2014/main" id="{3F2177CC-1700-5D1E-C206-7EFFC30D50B4}"/>
                </a:ext>
              </a:extLst>
            </p:cNvPr>
            <p:cNvPicPr>
              <a:picLocks noChangeAspect="1"/>
            </p:cNvPicPr>
            <p:nvPr/>
          </p:nvPicPr>
          <p:blipFill rotWithShape="1">
            <a:blip r:embed="rId3">
              <a:alphaModFix amt="25000"/>
            </a:blip>
            <a:srcRect l="292" t="46268" r="67645" b="42405"/>
            <a:stretch/>
          </p:blipFill>
          <p:spPr>
            <a:xfrm rot="10800000">
              <a:off x="0" y="4937756"/>
              <a:ext cx="3042458" cy="1920243"/>
            </a:xfrm>
            <a:prstGeom prst="rect">
              <a:avLst/>
            </a:prstGeom>
          </p:spPr>
        </p:pic>
      </p:grpSp>
      <p:sp>
        <p:nvSpPr>
          <p:cNvPr id="12" name="answers">
            <a:extLst>
              <a:ext uri="{FF2B5EF4-FFF2-40B4-BE49-F238E27FC236}">
                <a16:creationId xmlns:a16="http://schemas.microsoft.com/office/drawing/2014/main" id="{87E2A2AB-BF10-518B-0272-D4D00CF691F3}"/>
              </a:ext>
            </a:extLst>
          </p:cNvPr>
          <p:cNvSpPr txBox="1">
            <a:spLocks/>
          </p:cNvSpPr>
          <p:nvPr/>
        </p:nvSpPr>
        <p:spPr bwMode="auto">
          <a:xfrm>
            <a:off x="791262" y="2159493"/>
            <a:ext cx="6721929" cy="128564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4200"/>
              </a:lnSpc>
              <a:spcBef>
                <a:spcPts val="0"/>
              </a:spcBef>
              <a:spcAft>
                <a:spcPts val="0"/>
              </a:spcAft>
              <a:buNone/>
              <a:tabLst>
                <a:tab pos="485775" algn="l"/>
                <a:tab pos="531813" algn="l"/>
              </a:tabLst>
            </a:pPr>
            <a:r>
              <a:rPr lang="en-US" sz="2400">
                <a:solidFill>
                  <a:schemeClr val="bg1">
                    <a:lumMod val="85000"/>
                  </a:schemeClr>
                </a:solidFill>
                <a:latin typeface="Arial" panose="020B0604020202020204" pitchFamily="34" charset="0"/>
                <a:cs typeface="Arial" panose="020B0604020202020204" pitchFamily="34" charset="0"/>
              </a:rPr>
              <a:t>☐</a:t>
            </a:r>
            <a:r>
              <a:rPr lang="en-GB" sz="2400" b="1">
                <a:latin typeface="Arial" panose="020B0604020202020204" pitchFamily="34" charset="0"/>
                <a:cs typeface="Arial" panose="020B0604020202020204" pitchFamily="34" charset="0"/>
                <a:sym typeface="Wingdings" panose="05000000000000000000" pitchFamily="2" charset="2"/>
              </a:rPr>
              <a:t>	</a:t>
            </a:r>
            <a:r>
              <a:rPr lang="en-US" sz="2800">
                <a:latin typeface="Arial" panose="020B0604020202020204" pitchFamily="34" charset="0"/>
                <a:cs typeface="Arial" panose="020B0604020202020204" pitchFamily="34" charset="0"/>
              </a:rPr>
              <a:t>Myth</a:t>
            </a:r>
          </a:p>
          <a:p>
            <a:pPr marL="0" indent="0">
              <a:lnSpc>
                <a:spcPts val="4200"/>
              </a:lnSpc>
              <a:spcBef>
                <a:spcPts val="0"/>
              </a:spcBef>
              <a:spcAft>
                <a:spcPts val="0"/>
              </a:spcAft>
              <a:buNone/>
              <a:tabLst>
                <a:tab pos="485775" algn="l"/>
                <a:tab pos="531813" algn="l"/>
              </a:tabLst>
            </a:pPr>
            <a:r>
              <a:rPr lang="en-US" sz="2800">
                <a:solidFill>
                  <a:schemeClr val="bg1">
                    <a:lumMod val="85000"/>
                  </a:schemeClr>
                </a:solidFill>
                <a:latin typeface="Arial" panose="020B0604020202020204" pitchFamily="34" charset="0"/>
                <a:cs typeface="Arial" panose="020B0604020202020204" pitchFamily="34" charset="0"/>
              </a:rPr>
              <a:t>☐</a:t>
            </a:r>
            <a:r>
              <a:rPr lang="en-US" sz="2800">
                <a:latin typeface="Arial" panose="020B0604020202020204" pitchFamily="34" charset="0"/>
                <a:cs typeface="Arial" panose="020B0604020202020204" pitchFamily="34" charset="0"/>
              </a:rPr>
              <a:t>	Fact</a:t>
            </a:r>
            <a:endParaRPr lang="en-US" sz="2800" b="1">
              <a:solidFill>
                <a:schemeClr val="accent4"/>
              </a:solidFill>
              <a:latin typeface="Arial" panose="020B0604020202020204" pitchFamily="34" charset="0"/>
              <a:cs typeface="Arial" panose="020B0604020202020204" pitchFamily="34" charset="0"/>
            </a:endParaRPr>
          </a:p>
        </p:txBody>
      </p:sp>
      <p:sp>
        <p:nvSpPr>
          <p:cNvPr id="15" name="tick">
            <a:extLst>
              <a:ext uri="{FF2B5EF4-FFF2-40B4-BE49-F238E27FC236}">
                <a16:creationId xmlns:a16="http://schemas.microsoft.com/office/drawing/2014/main" id="{74A99DEB-3A68-94BD-E4A5-A7B870FF56FC}"/>
              </a:ext>
            </a:extLst>
          </p:cNvPr>
          <p:cNvSpPr/>
          <p:nvPr/>
        </p:nvSpPr>
        <p:spPr>
          <a:xfrm>
            <a:off x="791262" y="2798878"/>
            <a:ext cx="363664" cy="380593"/>
          </a:xfrm>
          <a:custGeom>
            <a:avLst/>
            <a:gdLst>
              <a:gd name="connsiteX0" fmla="*/ 975426 w 975426"/>
              <a:gd name="connsiteY0" fmla="*/ 24080 h 1020836"/>
              <a:gd name="connsiteX1" fmla="*/ 753967 w 975426"/>
              <a:gd name="connsiteY1" fmla="*/ 293889 h 1020836"/>
              <a:gd name="connsiteX2" fmla="*/ 529663 w 975426"/>
              <a:gd name="connsiteY2" fmla="*/ 601998 h 1020836"/>
              <a:gd name="connsiteX3" fmla="*/ 401869 w 975426"/>
              <a:gd name="connsiteY3" fmla="*/ 797861 h 1020836"/>
              <a:gd name="connsiteX4" fmla="*/ 268387 w 975426"/>
              <a:gd name="connsiteY4" fmla="*/ 1008038 h 1020836"/>
              <a:gd name="connsiteX5" fmla="*/ 161828 w 975426"/>
              <a:gd name="connsiteY5" fmla="*/ 1020837 h 1020836"/>
              <a:gd name="connsiteX6" fmla="*/ 119262 w 975426"/>
              <a:gd name="connsiteY6" fmla="*/ 1012304 h 1020836"/>
              <a:gd name="connsiteX7" fmla="*/ 0 w 975426"/>
              <a:gd name="connsiteY7" fmla="*/ 687131 h 1020836"/>
              <a:gd name="connsiteX8" fmla="*/ 137654 w 975426"/>
              <a:gd name="connsiteY8" fmla="*/ 587683 h 1020836"/>
              <a:gd name="connsiteX9" fmla="*/ 194441 w 975426"/>
              <a:gd name="connsiteY9" fmla="*/ 671488 h 1020836"/>
              <a:gd name="connsiteX10" fmla="*/ 239851 w 975426"/>
              <a:gd name="connsiteY10" fmla="*/ 753872 h 1020836"/>
              <a:gd name="connsiteX11" fmla="*/ 302326 w 975426"/>
              <a:gd name="connsiteY11" fmla="*/ 687131 h 1020836"/>
              <a:gd name="connsiteX12" fmla="*/ 520942 w 975426"/>
              <a:gd name="connsiteY12" fmla="*/ 366223 h 1020836"/>
              <a:gd name="connsiteX13" fmla="*/ 744013 w 975426"/>
              <a:gd name="connsiteY13" fmla="*/ 62475 h 1020836"/>
              <a:gd name="connsiteX14" fmla="*/ 965472 w 975426"/>
              <a:gd name="connsiteY14" fmla="*/ 0 h 1020836"/>
              <a:gd name="connsiteX15" fmla="*/ 975426 w 975426"/>
              <a:gd name="connsiteY15" fmla="*/ 24080 h 1020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75426" h="1020836">
                <a:moveTo>
                  <a:pt x="975426" y="24080"/>
                </a:moveTo>
                <a:cubicBezTo>
                  <a:pt x="928594" y="73757"/>
                  <a:pt x="854742" y="164578"/>
                  <a:pt x="753967" y="293889"/>
                </a:cubicBezTo>
                <a:cubicBezTo>
                  <a:pt x="653191" y="423200"/>
                  <a:pt x="579340" y="526724"/>
                  <a:pt x="529663" y="601998"/>
                </a:cubicBezTo>
                <a:lnTo>
                  <a:pt x="401869" y="797861"/>
                </a:lnTo>
                <a:cubicBezTo>
                  <a:pt x="340721" y="891621"/>
                  <a:pt x="364896" y="861852"/>
                  <a:pt x="268387" y="1008038"/>
                </a:cubicBezTo>
                <a:cubicBezTo>
                  <a:pt x="258432" y="1015149"/>
                  <a:pt x="222976" y="1020837"/>
                  <a:pt x="161828" y="1020837"/>
                </a:cubicBezTo>
                <a:cubicBezTo>
                  <a:pt x="142015" y="1020837"/>
                  <a:pt x="127794" y="1017993"/>
                  <a:pt x="119262" y="1012304"/>
                </a:cubicBezTo>
                <a:cubicBezTo>
                  <a:pt x="97931" y="999506"/>
                  <a:pt x="0" y="776625"/>
                  <a:pt x="0" y="687131"/>
                </a:cubicBezTo>
                <a:cubicBezTo>
                  <a:pt x="0" y="637359"/>
                  <a:pt x="89399" y="587683"/>
                  <a:pt x="137654" y="587683"/>
                </a:cubicBezTo>
                <a:cubicBezTo>
                  <a:pt x="153296" y="587683"/>
                  <a:pt x="171783" y="616029"/>
                  <a:pt x="194441" y="671488"/>
                </a:cubicBezTo>
                <a:cubicBezTo>
                  <a:pt x="217193" y="726853"/>
                  <a:pt x="232836" y="753872"/>
                  <a:pt x="239851" y="753872"/>
                </a:cubicBezTo>
                <a:cubicBezTo>
                  <a:pt x="251227" y="753872"/>
                  <a:pt x="273885" y="728275"/>
                  <a:pt x="302326" y="687131"/>
                </a:cubicBezTo>
                <a:lnTo>
                  <a:pt x="520942" y="366223"/>
                </a:lnTo>
                <a:cubicBezTo>
                  <a:pt x="629017" y="208661"/>
                  <a:pt x="708556" y="92243"/>
                  <a:pt x="744013" y="62475"/>
                </a:cubicBezTo>
                <a:cubicBezTo>
                  <a:pt x="779469" y="32612"/>
                  <a:pt x="847632" y="9859"/>
                  <a:pt x="965472" y="0"/>
                </a:cubicBezTo>
                <a:lnTo>
                  <a:pt x="975426" y="24080"/>
                </a:lnTo>
                <a:close/>
              </a:path>
            </a:pathLst>
          </a:custGeom>
          <a:solidFill>
            <a:schemeClr val="accent1"/>
          </a:solidFill>
          <a:ln w="9458" cap="flat">
            <a:noFill/>
            <a:prstDash val="solid"/>
            <a:miter/>
          </a:ln>
        </p:spPr>
        <p:txBody>
          <a:bodyPr rtlCol="0" anchor="ctr"/>
          <a:lstStyle/>
          <a:p>
            <a:endParaRPr lang="en-US"/>
          </a:p>
        </p:txBody>
      </p:sp>
      <p:sp>
        <p:nvSpPr>
          <p:cNvPr id="19" name="question">
            <a:extLst>
              <a:ext uri="{FF2B5EF4-FFF2-40B4-BE49-F238E27FC236}">
                <a16:creationId xmlns:a16="http://schemas.microsoft.com/office/drawing/2014/main" id="{F6E81A5A-9F0A-9893-3C91-F386CDE0D94F}"/>
              </a:ext>
            </a:extLst>
          </p:cNvPr>
          <p:cNvSpPr txBox="1">
            <a:spLocks/>
          </p:cNvSpPr>
          <p:nvPr/>
        </p:nvSpPr>
        <p:spPr>
          <a:xfrm>
            <a:off x="590550" y="1230081"/>
            <a:ext cx="7962900" cy="1805484"/>
          </a:xfrm>
          <a:prstGeom prst="rect">
            <a:avLst/>
          </a:prstGeom>
          <a:effectLst>
            <a:glow rad="381000">
              <a:schemeClr val="accent1">
                <a:alpha val="55000"/>
              </a:schemeClr>
            </a:glow>
          </a:effectLst>
        </p:spPr>
        <p:txBody>
          <a:bodyPr anchor="t"/>
          <a:lstStyle>
            <a:lvl1pPr marL="355600" indent="-355600" algn="l" defTabSz="457200" rtl="0" eaLnBrk="0" fontAlgn="base" hangingPunct="0">
              <a:spcBef>
                <a:spcPct val="0"/>
              </a:spcBef>
              <a:spcAft>
                <a:spcPct val="0"/>
              </a:spcAft>
              <a:defRPr sz="2300" b="0" i="0" kern="1200">
                <a:solidFill>
                  <a:schemeClr val="bg1"/>
                </a:solidFill>
                <a:latin typeface="Century Gothic" panose="020B0502020202020204" pitchFamily="34" charset="0"/>
                <a:ea typeface="Geneva" pitchFamily="-109" charset="0"/>
                <a:cs typeface="Century Gothic" panose="020B0502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marL="6350" indent="-6350"/>
            <a:r>
              <a:rPr lang="en-US" sz="3600" b="1">
                <a:solidFill>
                  <a:schemeClr val="accent1"/>
                </a:solidFill>
                <a:effectLst>
                  <a:glow rad="381000">
                    <a:schemeClr val="bg1">
                      <a:alpha val="55000"/>
                    </a:schemeClr>
                  </a:glow>
                </a:effectLst>
                <a:latin typeface="Arial" panose="020B0604020202020204" pitchFamily="34" charset="0"/>
                <a:cs typeface="Arial" panose="020B0604020202020204" pitchFamily="34" charset="0"/>
              </a:rPr>
              <a:t>If I stop smoking I will gain weight </a:t>
            </a:r>
          </a:p>
        </p:txBody>
      </p:sp>
      <p:pic>
        <p:nvPicPr>
          <p:cNvPr id="20" name="question icon">
            <a:extLst>
              <a:ext uri="{FF2B5EF4-FFF2-40B4-BE49-F238E27FC236}">
                <a16:creationId xmlns:a16="http://schemas.microsoft.com/office/drawing/2014/main" id="{42CDAA1C-8F07-6839-4248-3B1A437C9BE4}"/>
              </a:ext>
            </a:extLst>
          </p:cNvPr>
          <p:cNvPicPr>
            <a:picLocks noChangeAspect="1"/>
          </p:cNvPicPr>
          <p:nvPr/>
        </p:nvPicPr>
        <p:blipFill>
          <a:blip r:embed="rId4"/>
          <a:srcRect/>
          <a:stretch/>
        </p:blipFill>
        <p:spPr>
          <a:xfrm>
            <a:off x="5818909" y="2502095"/>
            <a:ext cx="2615235" cy="2633587"/>
          </a:xfrm>
          <a:prstGeom prst="rect">
            <a:avLst/>
          </a:prstGeom>
          <a:effectLst>
            <a:outerShdw blurRad="508000" dist="76200" dir="5400000" algn="ctr" rotWithShape="0">
              <a:srgbClr val="000000">
                <a:alpha val="30000"/>
              </a:srgbClr>
            </a:outerShdw>
          </a:effectLst>
        </p:spPr>
      </p:pic>
      <p:sp>
        <p:nvSpPr>
          <p:cNvPr id="2" name="TextBox 1">
            <a:extLst>
              <a:ext uri="{FF2B5EF4-FFF2-40B4-BE49-F238E27FC236}">
                <a16:creationId xmlns:a16="http://schemas.microsoft.com/office/drawing/2014/main" id="{08470F1C-D3C9-EDB8-7EC8-325EF18B9C18}"/>
              </a:ext>
            </a:extLst>
          </p:cNvPr>
          <p:cNvSpPr txBox="1"/>
          <p:nvPr/>
        </p:nvSpPr>
        <p:spPr bwMode="auto">
          <a:xfrm>
            <a:off x="2128059" y="2559975"/>
            <a:ext cx="914400" cy="914400"/>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a:bodyPr>
          <a:lstStyle/>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2200" b="1" i="0" u="none" strike="noStrike" kern="1200" cap="none" spc="0" normalizeH="0" baseline="0" noProof="0">
                <a:ln>
                  <a:noFill/>
                </a:ln>
                <a:solidFill>
                  <a:schemeClr val="accent1">
                    <a:lumMod val="75000"/>
                  </a:schemeClr>
                </a:solidFill>
                <a:effectLst/>
                <a:uLnTx/>
                <a:uFillTx/>
                <a:latin typeface="+mn-lt"/>
                <a:ea typeface="Geneva" pitchFamily="-109" charset="0"/>
                <a:cs typeface="Geneva" pitchFamily="-109" charset="0"/>
              </a:rPr>
              <a:t>- with a caveat</a:t>
            </a:r>
          </a:p>
        </p:txBody>
      </p:sp>
    </p:spTree>
    <p:extLst>
      <p:ext uri="{BB962C8B-B14F-4D97-AF65-F5344CB8AC3E}">
        <p14:creationId xmlns:p14="http://schemas.microsoft.com/office/powerpoint/2010/main" val="19613760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AD149C-E0D4-7B1B-8B49-F368FE307551}"/>
              </a:ext>
            </a:extLst>
          </p:cNvPr>
          <p:cNvSpPr>
            <a:spLocks noGrp="1"/>
          </p:cNvSpPr>
          <p:nvPr>
            <p:ph type="title"/>
          </p:nvPr>
        </p:nvSpPr>
        <p:spPr/>
        <p:txBody>
          <a:bodyPr/>
          <a:lstStyle/>
          <a:p>
            <a:r>
              <a:rPr lang="en-US" altLang="en-US">
                <a:latin typeface="Arial"/>
                <a:cs typeface="Arial"/>
              </a:rPr>
              <a:t>If I stop smoking I will gain weight</a:t>
            </a:r>
            <a:endParaRPr lang="en-US"/>
          </a:p>
        </p:txBody>
      </p:sp>
      <p:sp>
        <p:nvSpPr>
          <p:cNvPr id="3" name="Text Placeholder 2">
            <a:extLst>
              <a:ext uri="{FF2B5EF4-FFF2-40B4-BE49-F238E27FC236}">
                <a16:creationId xmlns:a16="http://schemas.microsoft.com/office/drawing/2014/main" id="{8D9DD6CE-A139-189E-5834-C22033795AED}"/>
              </a:ext>
            </a:extLst>
          </p:cNvPr>
          <p:cNvSpPr>
            <a:spLocks noGrp="1"/>
          </p:cNvSpPr>
          <p:nvPr>
            <p:ph type="body" idx="12"/>
          </p:nvPr>
        </p:nvSpPr>
        <p:spPr>
          <a:xfrm>
            <a:off x="571500" y="1752600"/>
            <a:ext cx="4606787" cy="3992217"/>
          </a:xfrm>
        </p:spPr>
        <p:txBody>
          <a:bodyPr anchor="ctr"/>
          <a:lstStyle/>
          <a:p>
            <a:pPr marL="0" indent="0">
              <a:lnSpc>
                <a:spcPts val="2400"/>
              </a:lnSpc>
              <a:spcBef>
                <a:spcPts val="0"/>
              </a:spcBef>
              <a:spcAft>
                <a:spcPts val="1000"/>
              </a:spcAft>
              <a:buNone/>
            </a:pPr>
            <a:r>
              <a:rPr lang="en-US" sz="1700" b="1">
                <a:solidFill>
                  <a:srgbClr val="0072CF"/>
                </a:solidFill>
              </a:rPr>
              <a:t>Reasons for post-cessation </a:t>
            </a:r>
            <a:br>
              <a:rPr lang="en-US" sz="1700" b="1">
                <a:solidFill>
                  <a:srgbClr val="0072CF"/>
                </a:solidFill>
              </a:rPr>
            </a:br>
            <a:r>
              <a:rPr lang="en-US" sz="1700" b="1">
                <a:solidFill>
                  <a:srgbClr val="0072CF"/>
                </a:solidFill>
              </a:rPr>
              <a:t>weight gain:</a:t>
            </a:r>
          </a:p>
          <a:p>
            <a:pPr>
              <a:lnSpc>
                <a:spcPts val="2400"/>
              </a:lnSpc>
              <a:spcBef>
                <a:spcPts val="0"/>
              </a:spcBef>
              <a:spcAft>
                <a:spcPts val="1000"/>
              </a:spcAft>
            </a:pPr>
            <a:r>
              <a:rPr lang="en-US" sz="1700"/>
              <a:t>Decreased metabolism</a:t>
            </a:r>
          </a:p>
          <a:p>
            <a:pPr>
              <a:lnSpc>
                <a:spcPts val="2400"/>
              </a:lnSpc>
              <a:spcBef>
                <a:spcPts val="0"/>
              </a:spcBef>
              <a:spcAft>
                <a:spcPts val="1000"/>
              </a:spcAft>
            </a:pPr>
            <a:r>
              <a:rPr lang="en-US" sz="1700"/>
              <a:t>Increased appetite</a:t>
            </a:r>
          </a:p>
          <a:p>
            <a:pPr>
              <a:lnSpc>
                <a:spcPts val="2400"/>
              </a:lnSpc>
              <a:spcBef>
                <a:spcPts val="0"/>
              </a:spcBef>
              <a:spcAft>
                <a:spcPts val="1000"/>
              </a:spcAft>
            </a:pPr>
            <a:r>
              <a:rPr lang="en-US" sz="1700"/>
              <a:t>Taste, and smell return, </a:t>
            </a:r>
            <a:br>
              <a:rPr lang="en-US" sz="1700"/>
            </a:br>
            <a:r>
              <a:rPr lang="en-US" sz="1700"/>
              <a:t>making food taste better</a:t>
            </a:r>
          </a:p>
          <a:p>
            <a:pPr>
              <a:lnSpc>
                <a:spcPts val="2400"/>
              </a:lnSpc>
              <a:spcBef>
                <a:spcPts val="0"/>
              </a:spcBef>
              <a:spcAft>
                <a:spcPts val="1000"/>
              </a:spcAft>
            </a:pPr>
            <a:r>
              <a:rPr lang="en-US" sz="1700"/>
              <a:t>Replacing hand-to-mouth </a:t>
            </a:r>
            <a:br>
              <a:rPr lang="en-US" sz="1700"/>
            </a:br>
            <a:r>
              <a:rPr lang="en-US" sz="1700"/>
              <a:t>action of a cigarette with food</a:t>
            </a:r>
          </a:p>
          <a:p>
            <a:pPr>
              <a:lnSpc>
                <a:spcPts val="2400"/>
              </a:lnSpc>
              <a:spcBef>
                <a:spcPts val="0"/>
              </a:spcBef>
              <a:spcAft>
                <a:spcPts val="1000"/>
              </a:spcAft>
            </a:pPr>
            <a:r>
              <a:rPr lang="en-US" sz="1700"/>
              <a:t>Lack of physical activity </a:t>
            </a:r>
          </a:p>
          <a:p>
            <a:pPr>
              <a:lnSpc>
                <a:spcPts val="2400"/>
              </a:lnSpc>
              <a:spcBef>
                <a:spcPts val="0"/>
              </a:spcBef>
              <a:spcAft>
                <a:spcPts val="1000"/>
              </a:spcAft>
            </a:pPr>
            <a:r>
              <a:rPr lang="en-US" sz="1700"/>
              <a:t>Poor diet</a:t>
            </a:r>
          </a:p>
        </p:txBody>
      </p:sp>
      <p:pic>
        <p:nvPicPr>
          <p:cNvPr id="5" name="Picture 2">
            <a:extLst>
              <a:ext uri="{FF2B5EF4-FFF2-40B4-BE49-F238E27FC236}">
                <a16:creationId xmlns:a16="http://schemas.microsoft.com/office/drawing/2014/main" id="{60834005-6E16-CDD3-7E1A-53008E33BF1D}"/>
              </a:ext>
            </a:extLst>
          </p:cNvPr>
          <p:cNvPicPr>
            <a:picLocks noChangeAspect="1" noChangeArrowheads="1"/>
          </p:cNvPicPr>
          <p:nvPr/>
        </p:nvPicPr>
        <p:blipFill>
          <a:blip r:embed="rId3"/>
          <a:srcRect t="4401" b="4401"/>
          <a:stretch/>
        </p:blipFill>
        <p:spPr bwMode="auto">
          <a:xfrm>
            <a:off x="4307303" y="2253636"/>
            <a:ext cx="4139785" cy="3104840"/>
          </a:xfrm>
          <a:prstGeom prst="rect">
            <a:avLst/>
          </a:prstGeom>
          <a:noFill/>
          <a:ln w="9525">
            <a:noFill/>
            <a:miter lim="800000"/>
            <a:headEnd/>
            <a:tailEnd/>
          </a:ln>
        </p:spPr>
      </p:pic>
      <p:sp>
        <p:nvSpPr>
          <p:cNvPr id="6" name="TextBox 5">
            <a:extLst>
              <a:ext uri="{FF2B5EF4-FFF2-40B4-BE49-F238E27FC236}">
                <a16:creationId xmlns:a16="http://schemas.microsoft.com/office/drawing/2014/main" id="{A9975DF8-E39D-4A86-4CE0-9A0993C8EAF5}"/>
              </a:ext>
            </a:extLst>
          </p:cNvPr>
          <p:cNvSpPr txBox="1"/>
          <p:nvPr/>
        </p:nvSpPr>
        <p:spPr bwMode="auto">
          <a:xfrm>
            <a:off x="4307303" y="2253636"/>
            <a:ext cx="4152211" cy="3122493"/>
          </a:xfrm>
          <a:prstGeom prst="rect">
            <a:avLst/>
          </a:prstGeom>
          <a:solidFill>
            <a:srgbClr val="000000">
              <a:alpha val="81624"/>
            </a:srgbClr>
          </a:solidFill>
          <a:ln w="9525">
            <a:noFill/>
            <a:miter lim="800000"/>
            <a:headEnd/>
            <a:tailEnd/>
          </a:ln>
          <a:effectLst/>
        </p:spPr>
        <p:txBody>
          <a:bodyPr vert="horz" wrap="square" lIns="0" tIns="0" rIns="0" bIns="144000" numCol="1" rtlCol="0" anchor="ctr" anchorCtr="0" compatLnSpc="1">
            <a:prstTxWarp prst="textNoShape">
              <a:avLst/>
            </a:prstTxWarp>
            <a:noAutofit/>
          </a:bodyPr>
          <a:lstStyle/>
          <a:p>
            <a:pPr marL="0" marR="0" indent="0" algn="ctr" defTabSz="457200" rtl="0" eaLnBrk="1" fontAlgn="base" latinLnBrk="0" hangingPunct="1">
              <a:lnSpc>
                <a:spcPts val="2800"/>
              </a:lnSpc>
              <a:spcBef>
                <a:spcPts val="500"/>
              </a:spcBef>
              <a:spcAft>
                <a:spcPts val="500"/>
              </a:spcAft>
              <a:buClr>
                <a:srgbClr val="C10C21"/>
              </a:buClr>
              <a:buSzTx/>
              <a:buFont typeface="Lucida Grande" pitchFamily="-109" charset="0"/>
              <a:buNone/>
              <a:tabLst/>
            </a:pPr>
            <a:r>
              <a:rPr kumimoji="0" lang="en-US" sz="2400" b="1" i="0" u="none" strike="noStrike" kern="1200" cap="none" spc="0" normalizeH="0" baseline="0" noProof="0">
                <a:ln>
                  <a:noFill/>
                </a:ln>
                <a:solidFill>
                  <a:schemeClr val="accent3"/>
                </a:solidFill>
                <a:effectLst/>
                <a:uLnTx/>
                <a:uFillTx/>
                <a:latin typeface="+mn-lt"/>
                <a:ea typeface="Geneva" pitchFamily="-109" charset="0"/>
                <a:cs typeface="Geneva" pitchFamily="-109" charset="0"/>
              </a:rPr>
              <a:t>FACT</a:t>
            </a:r>
          </a:p>
          <a:p>
            <a:pPr marL="0" marR="0" indent="0" algn="ctr" defTabSz="457200" rtl="0" eaLnBrk="1" fontAlgn="base" latinLnBrk="0" hangingPunct="1">
              <a:lnSpc>
                <a:spcPts val="2800"/>
              </a:lnSpc>
              <a:spcBef>
                <a:spcPts val="0"/>
              </a:spcBef>
              <a:spcAft>
                <a:spcPts val="500"/>
              </a:spcAft>
              <a:buClr>
                <a:srgbClr val="C10C21"/>
              </a:buClr>
              <a:buSzTx/>
              <a:buFont typeface="Lucida Grande" pitchFamily="-109" charset="0"/>
              <a:buNone/>
              <a:tabLst/>
            </a:pPr>
            <a:r>
              <a:rPr kumimoji="0" lang="en-US" i="0" u="none" strike="noStrike" kern="1200" cap="none" spc="0" normalizeH="0" baseline="0" noProof="0">
                <a:ln>
                  <a:noFill/>
                </a:ln>
                <a:solidFill>
                  <a:schemeClr val="bg1"/>
                </a:solidFill>
                <a:effectLst/>
                <a:uLnTx/>
                <a:uFillTx/>
                <a:latin typeface="+mn-lt"/>
                <a:ea typeface="Geneva" pitchFamily="-109" charset="0"/>
                <a:cs typeface="Geneva" pitchFamily="-109" charset="0"/>
              </a:rPr>
              <a:t>On average weight gain </a:t>
            </a:r>
            <a:br>
              <a:rPr kumimoji="0" lang="en-US" i="0" u="none" strike="noStrike" kern="1200" cap="none" spc="0" normalizeH="0" baseline="0" noProof="0">
                <a:ln>
                  <a:noFill/>
                </a:ln>
                <a:solidFill>
                  <a:schemeClr val="bg1"/>
                </a:solidFill>
                <a:effectLst/>
                <a:uLnTx/>
                <a:uFillTx/>
                <a:latin typeface="+mn-lt"/>
                <a:ea typeface="Geneva" pitchFamily="-109" charset="0"/>
                <a:cs typeface="Geneva" pitchFamily="-109" charset="0"/>
              </a:rPr>
            </a:br>
            <a:r>
              <a:rPr kumimoji="0" lang="en-US" i="0" u="none" strike="noStrike" kern="1200" cap="none" spc="0" normalizeH="0" baseline="0" noProof="0">
                <a:ln>
                  <a:noFill/>
                </a:ln>
                <a:solidFill>
                  <a:schemeClr val="bg1"/>
                </a:solidFill>
                <a:effectLst/>
                <a:uLnTx/>
                <a:uFillTx/>
                <a:latin typeface="+mn-lt"/>
                <a:ea typeface="Geneva" pitchFamily="-109" charset="0"/>
                <a:cs typeface="Geneva" pitchFamily="-109" charset="0"/>
              </a:rPr>
              <a:t>is 5 – 10lbs and preferable </a:t>
            </a:r>
            <a:br>
              <a:rPr kumimoji="0" lang="en-US" i="0" u="none" strike="noStrike" kern="1200" cap="none" spc="0" normalizeH="0" baseline="0" noProof="0">
                <a:ln>
                  <a:noFill/>
                </a:ln>
                <a:solidFill>
                  <a:schemeClr val="bg1"/>
                </a:solidFill>
                <a:effectLst/>
                <a:uLnTx/>
                <a:uFillTx/>
                <a:latin typeface="+mn-lt"/>
                <a:ea typeface="Geneva" pitchFamily="-109" charset="0"/>
                <a:cs typeface="Geneva" pitchFamily="-109" charset="0"/>
              </a:rPr>
            </a:br>
            <a:r>
              <a:rPr kumimoji="0" lang="en-US" i="0" u="none" strike="noStrike" kern="1200" cap="none" spc="0" normalizeH="0" baseline="0" noProof="0">
                <a:ln>
                  <a:noFill/>
                </a:ln>
                <a:solidFill>
                  <a:schemeClr val="bg1"/>
                </a:solidFill>
                <a:effectLst/>
                <a:uLnTx/>
                <a:uFillTx/>
                <a:latin typeface="+mn-lt"/>
                <a:ea typeface="Geneva" pitchFamily="-109" charset="0"/>
                <a:cs typeface="Geneva" pitchFamily="-109" charset="0"/>
              </a:rPr>
              <a:t>to the significant health issues associated with smoking</a:t>
            </a:r>
          </a:p>
        </p:txBody>
      </p:sp>
      <p:sp>
        <p:nvSpPr>
          <p:cNvPr id="7" name="Footer Placeholder 3">
            <a:extLst>
              <a:ext uri="{FF2B5EF4-FFF2-40B4-BE49-F238E27FC236}">
                <a16:creationId xmlns:a16="http://schemas.microsoft.com/office/drawing/2014/main" id="{582F21D9-6C8C-9E80-A3DE-6C3F9F507AEF}"/>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8805645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theme/theme1.xml><?xml version="1.0" encoding="utf-8"?>
<a:theme xmlns:a="http://schemas.openxmlformats.org/drawingml/2006/main" name="NCSCT">
  <a:themeElements>
    <a:clrScheme name="Custom 11">
      <a:dk1>
        <a:srgbClr val="414141"/>
      </a:dk1>
      <a:lt1>
        <a:srgbClr val="FFFFFF"/>
      </a:lt1>
      <a:dk2>
        <a:srgbClr val="676767"/>
      </a:dk2>
      <a:lt2>
        <a:srgbClr val="FFFFFF"/>
      </a:lt2>
      <a:accent1>
        <a:srgbClr val="005EB8"/>
      </a:accent1>
      <a:accent2>
        <a:srgbClr val="003087"/>
      </a:accent2>
      <a:accent3>
        <a:srgbClr val="00BDFF"/>
      </a:accent3>
      <a:accent4>
        <a:srgbClr val="0071CE"/>
      </a:accent4>
      <a:accent5>
        <a:srgbClr val="00A9CE"/>
      </a:accent5>
      <a:accent6>
        <a:srgbClr val="ED8B00"/>
      </a:accent6>
      <a:hlink>
        <a:srgbClr val="AE2473"/>
      </a:hlink>
      <a:folHlink>
        <a:srgbClr val="8A153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FFBEBD"/>
        </a:solidFill>
        <a:ln w="9525">
          <a:noFill/>
          <a:miter lim="800000"/>
          <a:headEnd/>
          <a:tailEnd/>
        </a:ln>
        <a:effectLst/>
      </a:spPr>
      <a:bodyPr rot="0" vert="horz" wrap="square" lIns="360000" tIns="288000" rIns="360000" bIns="432000" anchor="ctr" anchorCtr="0" upright="1">
        <a:spAutoFit/>
      </a:bodyPr>
      <a:lstStyle>
        <a:defPPr>
          <a:lnSpc>
            <a:spcPts val="2500"/>
          </a:lnSpc>
          <a:spcAft>
            <a:spcPts val="1250"/>
          </a:spcAft>
          <a:defRPr sz="2100" i="1" dirty="0" smtClean="0">
            <a:solidFill>
              <a:srgbClr val="DD0000"/>
            </a:solidFill>
            <a:effectLst/>
            <a:latin typeface="Calibri"/>
            <a:ea typeface="Calibri"/>
            <a:cs typeface="Times New Roman"/>
          </a:defRPr>
        </a:defPPr>
      </a:lstStyle>
    </a:spDef>
    <a:lnDef>
      <a:spPr/>
      <a:bodyPr/>
      <a:lstStyle/>
      <a:style>
        <a:lnRef idx="2">
          <a:schemeClr val="accent1"/>
        </a:lnRef>
        <a:fillRef idx="0">
          <a:schemeClr val="accent1"/>
        </a:fillRef>
        <a:effectRef idx="1">
          <a:schemeClr val="accent1"/>
        </a:effectRef>
        <a:fontRef idx="minor">
          <a:schemeClr val="tx1"/>
        </a:fontRef>
      </a:style>
    </a:lnDef>
    <a:txDef>
      <a:spPr bwMode="auto">
        <a:noFill/>
        <a:ln w="9525">
          <a:noFill/>
          <a:miter lim="800000"/>
          <a:headEnd/>
          <a:tailEnd/>
        </a:ln>
      </a:spPr>
      <a:bodyPr vert="horz" wrap="square" lIns="91440" tIns="45720" rIns="91440" bIns="45720" numCol="1" anchor="ctr" anchorCtr="0" compatLnSpc="1">
        <a:prstTxWarp prst="textNoShape">
          <a:avLst/>
        </a:prstTxWarp>
        <a:normAutofit/>
      </a:bodyPr>
      <a:lstStyle>
        <a:def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defRPr kumimoji="0"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defRPr>
        </a:defPPr>
      </a:lstStyle>
    </a:txDef>
  </a:objectDefaults>
  <a:extraClrSchemeLst/>
</a:theme>
</file>

<file path=ppt/theme/theme2.xml><?xml version="1.0" encoding="utf-8"?>
<a:theme xmlns:a="http://schemas.openxmlformats.org/drawingml/2006/main" name="1_NCSCT">
  <a:themeElements>
    <a:clrScheme name="Custom 11">
      <a:dk1>
        <a:srgbClr val="414141"/>
      </a:dk1>
      <a:lt1>
        <a:srgbClr val="FFFFFF"/>
      </a:lt1>
      <a:dk2>
        <a:srgbClr val="676767"/>
      </a:dk2>
      <a:lt2>
        <a:srgbClr val="FFFFFF"/>
      </a:lt2>
      <a:accent1>
        <a:srgbClr val="005EB8"/>
      </a:accent1>
      <a:accent2>
        <a:srgbClr val="003087"/>
      </a:accent2>
      <a:accent3>
        <a:srgbClr val="00BDFF"/>
      </a:accent3>
      <a:accent4>
        <a:srgbClr val="0071CE"/>
      </a:accent4>
      <a:accent5>
        <a:srgbClr val="00A9CE"/>
      </a:accent5>
      <a:accent6>
        <a:srgbClr val="ED8B00"/>
      </a:accent6>
      <a:hlink>
        <a:srgbClr val="AE2473"/>
      </a:hlink>
      <a:folHlink>
        <a:srgbClr val="8A153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FFBEBD"/>
        </a:solidFill>
        <a:ln w="9525">
          <a:noFill/>
          <a:miter lim="800000"/>
          <a:headEnd/>
          <a:tailEnd/>
        </a:ln>
        <a:effectLst/>
      </a:spPr>
      <a:bodyPr rot="0" vert="horz" wrap="square" lIns="360000" tIns="288000" rIns="360000" bIns="432000" anchor="ctr" anchorCtr="0" upright="1">
        <a:spAutoFit/>
      </a:bodyPr>
      <a:lstStyle>
        <a:defPPr>
          <a:lnSpc>
            <a:spcPts val="2500"/>
          </a:lnSpc>
          <a:spcAft>
            <a:spcPts val="1250"/>
          </a:spcAft>
          <a:defRPr sz="2100" i="1" dirty="0" smtClean="0">
            <a:solidFill>
              <a:srgbClr val="DD0000"/>
            </a:solidFill>
            <a:effectLst/>
            <a:latin typeface="Calibri"/>
            <a:ea typeface="Calibri"/>
            <a:cs typeface="Times New Roman"/>
          </a:defRPr>
        </a:defPPr>
      </a:lstStyle>
    </a:spDef>
    <a:lnDef>
      <a:spPr/>
      <a:bodyPr/>
      <a:lstStyle/>
      <a:style>
        <a:lnRef idx="2">
          <a:schemeClr val="accent1"/>
        </a:lnRef>
        <a:fillRef idx="0">
          <a:schemeClr val="accent1"/>
        </a:fillRef>
        <a:effectRef idx="1">
          <a:schemeClr val="accent1"/>
        </a:effectRef>
        <a:fontRef idx="minor">
          <a:schemeClr val="tx1"/>
        </a:fontRef>
      </a:style>
    </a:lnDef>
    <a:txDef>
      <a:spPr bwMode="auto">
        <a:noFill/>
        <a:ln w="9525">
          <a:noFill/>
          <a:miter lim="800000"/>
          <a:headEnd/>
          <a:tailEnd/>
        </a:ln>
      </a:spPr>
      <a:bodyPr vert="horz" wrap="square" lIns="91440" tIns="45720" rIns="91440" bIns="45720" numCol="1" anchor="ctr" anchorCtr="0" compatLnSpc="1">
        <a:prstTxWarp prst="textNoShape">
          <a:avLst/>
        </a:prstTxWarp>
        <a:normAutofit/>
      </a:bodyPr>
      <a:lstStyle>
        <a:def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defRPr kumimoji="0"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defRPr>
        </a:defPPr>
      </a:lstStyle>
    </a:txDef>
  </a:objectDefaults>
  <a:extraClrSchemeLst/>
</a:theme>
</file>

<file path=ppt/theme/theme3.xml><?xml version="1.0" encoding="utf-8"?>
<a:theme xmlns:a="http://schemas.openxmlformats.org/drawingml/2006/main" name="2_NCSCT">
  <a:themeElements>
    <a:clrScheme name="Custom 11">
      <a:dk1>
        <a:srgbClr val="414141"/>
      </a:dk1>
      <a:lt1>
        <a:srgbClr val="FFFFFF"/>
      </a:lt1>
      <a:dk2>
        <a:srgbClr val="676767"/>
      </a:dk2>
      <a:lt2>
        <a:srgbClr val="FFFFFF"/>
      </a:lt2>
      <a:accent1>
        <a:srgbClr val="005EB8"/>
      </a:accent1>
      <a:accent2>
        <a:srgbClr val="003087"/>
      </a:accent2>
      <a:accent3>
        <a:srgbClr val="00BDFF"/>
      </a:accent3>
      <a:accent4>
        <a:srgbClr val="0071CE"/>
      </a:accent4>
      <a:accent5>
        <a:srgbClr val="00A9CE"/>
      </a:accent5>
      <a:accent6>
        <a:srgbClr val="ED8B00"/>
      </a:accent6>
      <a:hlink>
        <a:srgbClr val="AE2473"/>
      </a:hlink>
      <a:folHlink>
        <a:srgbClr val="8A153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FFBEBD"/>
        </a:solidFill>
        <a:ln w="9525">
          <a:noFill/>
          <a:miter lim="800000"/>
          <a:headEnd/>
          <a:tailEnd/>
        </a:ln>
        <a:effectLst/>
      </a:spPr>
      <a:bodyPr rot="0" vert="horz" wrap="square" lIns="360000" tIns="288000" rIns="360000" bIns="432000" anchor="ctr" anchorCtr="0" upright="1">
        <a:spAutoFit/>
      </a:bodyPr>
      <a:lstStyle>
        <a:defPPr>
          <a:lnSpc>
            <a:spcPts val="2500"/>
          </a:lnSpc>
          <a:spcAft>
            <a:spcPts val="1250"/>
          </a:spcAft>
          <a:defRPr sz="2100" i="1" dirty="0" smtClean="0">
            <a:solidFill>
              <a:srgbClr val="DD0000"/>
            </a:solidFill>
            <a:effectLst/>
            <a:latin typeface="Calibri"/>
            <a:ea typeface="Calibri"/>
            <a:cs typeface="Times New Roman"/>
          </a:defRPr>
        </a:defPPr>
      </a:lstStyle>
    </a:spDef>
    <a:lnDef>
      <a:spPr/>
      <a:bodyPr/>
      <a:lstStyle/>
      <a:style>
        <a:lnRef idx="2">
          <a:schemeClr val="accent1"/>
        </a:lnRef>
        <a:fillRef idx="0">
          <a:schemeClr val="accent1"/>
        </a:fillRef>
        <a:effectRef idx="1">
          <a:schemeClr val="accent1"/>
        </a:effectRef>
        <a:fontRef idx="minor">
          <a:schemeClr val="tx1"/>
        </a:fontRef>
      </a:style>
    </a:lnDef>
    <a:txDef>
      <a:spPr bwMode="auto">
        <a:noFill/>
        <a:ln w="9525">
          <a:noFill/>
          <a:miter lim="800000"/>
          <a:headEnd/>
          <a:tailEnd/>
        </a:ln>
      </a:spPr>
      <a:bodyPr vert="horz" wrap="square" lIns="91440" tIns="45720" rIns="91440" bIns="45720" numCol="1" anchor="ctr" anchorCtr="0" compatLnSpc="1">
        <a:prstTxWarp prst="textNoShape">
          <a:avLst/>
        </a:prstTxWarp>
        <a:normAutofit/>
      </a:bodyPr>
      <a:lstStyle>
        <a:def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defRPr kumimoji="0"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defRPr>
        </a:defPPr>
      </a:lstStyle>
    </a:tx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f08a3a01-a810-4981-84de-513e48da387b">
      <Terms xmlns="http://schemas.microsoft.com/office/infopath/2007/PartnerControls"/>
    </lcf76f155ced4ddcb4097134ff3c332f>
    <TaxCatchAll xmlns="6f9764a4-8270-4f29-bbff-a467630dd90c"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D96BEACA2F2FD04D9CF8C0C2AD81FE20" ma:contentTypeVersion="14" ma:contentTypeDescription="Create a new document." ma:contentTypeScope="" ma:versionID="e21ab03133499e5edaa8e5f1aeb5a2cd">
  <xsd:schema xmlns:xsd="http://www.w3.org/2001/XMLSchema" xmlns:xs="http://www.w3.org/2001/XMLSchema" xmlns:p="http://schemas.microsoft.com/office/2006/metadata/properties" xmlns:ns2="f08a3a01-a810-4981-84de-513e48da387b" xmlns:ns3="6f9764a4-8270-4f29-bbff-a467630dd90c" targetNamespace="http://schemas.microsoft.com/office/2006/metadata/properties" ma:root="true" ma:fieldsID="a605b1831acf3ca42085371145770ccb" ns2:_="" ns3:_="">
    <xsd:import namespace="f08a3a01-a810-4981-84de-513e48da387b"/>
    <xsd:import namespace="6f9764a4-8270-4f29-bbff-a467630dd90c"/>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08a3a01-a810-4981-84de-513e48da387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dexed="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fd85d53d-afa2-41ae-870b-875e92731b70"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MediaServiceSearchProperties" ma:index="21"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f9764a4-8270-4f29-bbff-a467630dd90c"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86f4df2a-fb7f-403e-9547-acf1b9f2f5fe}" ma:internalName="TaxCatchAll" ma:showField="CatchAllData" ma:web="6f9764a4-8270-4f29-bbff-a467630dd90c">
      <xsd:complexType>
        <xsd:complexContent>
          <xsd:extension base="dms:MultiChoiceLookup">
            <xsd:sequence>
              <xsd:element name="Value" type="dms:Lookup" maxOccurs="unbounded" minOccurs="0" nillable="true"/>
            </xsd:sequence>
          </xsd:extension>
        </xsd:complexContent>
      </xsd:complexType>
    </xsd:element>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4D8B517-8B34-4BB8-8F16-4AB6E8578371}">
  <ds:schemaRefs>
    <ds:schemaRef ds:uri="http://schemas.microsoft.com/sharepoint/v3/contenttype/forms"/>
  </ds:schemaRefs>
</ds:datastoreItem>
</file>

<file path=customXml/itemProps2.xml><?xml version="1.0" encoding="utf-8"?>
<ds:datastoreItem xmlns:ds="http://schemas.openxmlformats.org/officeDocument/2006/customXml" ds:itemID="{58C90600-40EE-4271-BF90-0898D3759EA2}">
  <ds:schemaRefs>
    <ds:schemaRef ds:uri="http://schemas.microsoft.com/office/2006/metadata/properties"/>
    <ds:schemaRef ds:uri="http://schemas.microsoft.com/office/infopath/2007/PartnerControls"/>
    <ds:schemaRef ds:uri="f08a3a01-a810-4981-84de-513e48da387b"/>
    <ds:schemaRef ds:uri="6f9764a4-8270-4f29-bbff-a467630dd90c"/>
  </ds:schemaRefs>
</ds:datastoreItem>
</file>

<file path=customXml/itemProps3.xml><?xml version="1.0" encoding="utf-8"?>
<ds:datastoreItem xmlns:ds="http://schemas.openxmlformats.org/officeDocument/2006/customXml" ds:itemID="{6653B27A-914B-494C-88B0-429F4EB2C76E}">
  <ds:schemaRefs>
    <ds:schemaRef ds:uri="6f9764a4-8270-4f29-bbff-a467630dd90c"/>
    <ds:schemaRef ds:uri="f08a3a01-a810-4981-84de-513e48da387b"/>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{C73B9596-2B94-FE42-A860-BBE8E454E5B3}tf16401378</Template>
  <TotalTime>24</TotalTime>
  <Words>1884</Words>
  <Application>Microsoft Macintosh PowerPoint</Application>
  <PresentationFormat>On-screen Show (4:3)</PresentationFormat>
  <Paragraphs>165</Paragraphs>
  <Slides>11</Slides>
  <Notes>11</Notes>
  <HiddenSlides>0</HiddenSlides>
  <MMClips>0</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11</vt:i4>
      </vt:variant>
    </vt:vector>
  </HeadingPairs>
  <TitlesOfParts>
    <vt:vector size="21" baseType="lpstr">
      <vt:lpstr>MS PGothic</vt:lpstr>
      <vt:lpstr>Arial</vt:lpstr>
      <vt:lpstr>Calibri</vt:lpstr>
      <vt:lpstr>Century Gothic</vt:lpstr>
      <vt:lpstr>Lucida Grande</vt:lpstr>
      <vt:lpstr>System Font Regular</vt:lpstr>
      <vt:lpstr>Times</vt:lpstr>
      <vt:lpstr>NCSCT</vt:lpstr>
      <vt:lpstr>1_NCSCT</vt:lpstr>
      <vt:lpstr>2_NCSCT</vt:lpstr>
      <vt:lpstr>PowerPoint Presentation</vt:lpstr>
      <vt:lpstr>PowerPoint Presentation</vt:lpstr>
      <vt:lpstr>PowerPoint Presentation</vt:lpstr>
      <vt:lpstr>PowerPoint Presentation</vt:lpstr>
      <vt:lpstr>PowerPoint Presentation</vt:lpstr>
      <vt:lpstr>Stress</vt:lpstr>
      <vt:lpstr>PowerPoint Presentation</vt:lpstr>
      <vt:lpstr>PowerPoint Presentation</vt:lpstr>
      <vt:lpstr>If I stop smoking I will gain weight</vt:lpstr>
      <vt:lpstr>PowerPoint Presentation</vt:lpstr>
      <vt:lpstr>PowerPoint Presentation</vt:lpstr>
    </vt:vector>
  </TitlesOfParts>
  <Company>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Mark Bunegar</dc:creator>
  <cp:lastModifiedBy>SOPHIA PAPADAKIS</cp:lastModifiedBy>
  <cp:revision>95</cp:revision>
  <cp:lastPrinted>2021-04-19T06:44:37Z</cp:lastPrinted>
  <dcterms:created xsi:type="dcterms:W3CDTF">2019-04-01T09:21:54Z</dcterms:created>
  <dcterms:modified xsi:type="dcterms:W3CDTF">2024-03-03T21:39:49Z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0x010100D96BEACA2F2FD04D9CF8C0C2AD81FE20</vt:lpwstr>
  </property>
  <property fmtid="{D5CDD505-2E9C-101B-9397-08002B2CF9AE}" pid="3" name="MediaServiceImageTags">
    <vt:lpwstr/>
  </property>
</Properties>
</file>