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2" r:id="rId5"/>
  </p:sldMasterIdLst>
  <p:notesMasterIdLst>
    <p:notesMasterId r:id="rId16"/>
  </p:notesMasterIdLst>
  <p:handoutMasterIdLst>
    <p:handoutMasterId r:id="rId17"/>
  </p:handoutMasterIdLst>
  <p:sldIdLst>
    <p:sldId id="1538" r:id="rId6"/>
    <p:sldId id="1548" r:id="rId7"/>
    <p:sldId id="2145708261" r:id="rId8"/>
    <p:sldId id="2145708260" r:id="rId9"/>
    <p:sldId id="2145708262" r:id="rId10"/>
    <p:sldId id="784" r:id="rId11"/>
    <p:sldId id="864" r:id="rId12"/>
    <p:sldId id="1541" r:id="rId13"/>
    <p:sldId id="2145708283" r:id="rId14"/>
    <p:sldId id="1103" r:id="rId1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C347647C-82DF-3714-D566-1F297C5840CD}" name="SOPHIA PAPADAKIS" initials="SP" userId="341674e120739e96" providerId="Windows Live"/>
  <p188:author id="{086D8E98-FA0D-C492-9381-00334F0C0A39}" name="Guest User" initials="GU" userId="S::urn:spo:anon#b28b147cd72f5a235e5b757cb7ebb26a5d04a33aac1893dd3f201c1778504785::"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75BA1F"/>
    <a:srgbClr val="00A3DC"/>
    <a:srgbClr val="FFB81B"/>
    <a:srgbClr val="000000"/>
    <a:srgbClr val="DA2A1B"/>
    <a:srgbClr val="AF2573"/>
    <a:srgbClr val="01A599"/>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75" autoAdjust="0"/>
    <p:restoredTop sz="66056" autoAdjust="0"/>
  </p:normalViewPr>
  <p:slideViewPr>
    <p:cSldViewPr snapToGrid="0">
      <p:cViewPr varScale="1">
        <p:scale>
          <a:sx n="79" d="100"/>
          <a:sy n="79" d="100"/>
        </p:scale>
        <p:origin x="2600" y="192"/>
      </p:cViewPr>
      <p:guideLst>
        <p:guide orient="horz" pos="2160"/>
        <p:guide pos="2880"/>
        <p:guide orient="horz" pos="3113"/>
        <p:guide pos="5321"/>
      </p:guideLst>
    </p:cSldViewPr>
  </p:slideViewPr>
  <p:outlineViewPr>
    <p:cViewPr>
      <p:scale>
        <a:sx n="33" d="100"/>
        <a:sy n="33" d="100"/>
      </p:scale>
      <p:origin x="0" y="-5736"/>
    </p:cViewPr>
  </p:outlineViewPr>
  <p:notesTextViewPr>
    <p:cViewPr>
      <p:scale>
        <a:sx n="1" d="1"/>
        <a:sy n="1" d="1"/>
      </p:scale>
      <p:origin x="0" y="0"/>
    </p:cViewPr>
  </p:notesTextViewPr>
  <p:sorterViewPr>
    <p:cViewPr>
      <p:scale>
        <a:sx n="1" d="1"/>
        <a:sy n="1" d="1"/>
      </p:scale>
      <p:origin x="0" y="0"/>
    </p:cViewPr>
  </p:sorterViewPr>
  <p:notesViewPr>
    <p:cSldViewPr snapToGrid="0">
      <p:cViewPr>
        <p:scale>
          <a:sx n="1" d="2"/>
          <a:sy n="1" d="2"/>
        </p:scale>
        <p:origin x="4632" y="113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latin typeface="Arial" panose="020B0604020202020204" pitchFamily="34" charset="0"/>
                <a:cs typeface="Arial" panose="020B0604020202020204" pitchFamily="34" charset="0"/>
              </a:rPr>
              <a:t>Activity: </a:t>
            </a:r>
            <a:r>
              <a:rPr lang="en-US" sz="1200" dirty="0">
                <a:latin typeface="Arial" panose="020B0604020202020204" pitchFamily="34" charset="0"/>
                <a:cs typeface="Arial" panose="020B0604020202020204" pitchFamily="34" charset="0"/>
              </a:rPr>
              <a:t>Myths and facts quiz</a:t>
            </a:r>
          </a:p>
          <a:p>
            <a:r>
              <a:rPr lang="en-US" sz="1200" b="1" dirty="0">
                <a:latin typeface="Arial" panose="020B0604020202020204" pitchFamily="34" charset="0"/>
                <a:cs typeface="Arial" panose="020B0604020202020204" pitchFamily="34" charset="0"/>
              </a:rPr>
              <a:t>Method: </a:t>
            </a:r>
            <a:r>
              <a:rPr lang="en-US" sz="1200" dirty="0">
                <a:latin typeface="Arial" panose="020B0604020202020204" pitchFamily="34" charset="0"/>
                <a:cs typeface="Arial" panose="020B0604020202020204" pitchFamily="34" charset="0"/>
              </a:rPr>
              <a:t>Polling tool or participants can respond in chat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Instructions for polling: </a:t>
            </a:r>
          </a:p>
          <a:p>
            <a:r>
              <a:rPr lang="en-US" sz="1200" dirty="0">
                <a:latin typeface="Arial" panose="020B0604020202020204" pitchFamily="34" charset="0"/>
                <a:cs typeface="Arial" panose="020B0604020202020204" pitchFamily="34" charset="0"/>
              </a:rPr>
              <a:t>We will start the day with a quiz. In a moment you will have window appear on your screen, you can respond to quiz questions using this polling tool.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Instructions for chat: </a:t>
            </a:r>
          </a:p>
          <a:p>
            <a:r>
              <a:rPr lang="en-US" sz="1200" b="0" dirty="0">
                <a:latin typeface="Arial" panose="020B0604020202020204" pitchFamily="34" charset="0"/>
                <a:cs typeface="Arial" panose="020B0604020202020204" pitchFamily="34" charset="0"/>
              </a:rPr>
              <a:t>You can indicate the correct response(s) in the chat.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33211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a:cs typeface="Arial"/>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a:cs typeface="Arial"/>
              </a:rPr>
              <a:t>[Trainer should read question aloud and invite trainees to respond using the pooling tool or chat. Allow 15-40 seconds for responses before sharing correct response. The correct response appears with animation when you click on slide]</a:t>
            </a:r>
          </a:p>
          <a:p>
            <a:pPr>
              <a:defRPr/>
            </a:pPr>
            <a:endParaRPr lang="en-US" dirty="0">
              <a:latin typeface="Arial"/>
              <a:cs typeface="Arial"/>
            </a:endParaRPr>
          </a:p>
          <a:p>
            <a:pPr>
              <a:defRPr/>
            </a:pPr>
            <a:r>
              <a:rPr lang="en-US" sz="1200" dirty="0">
                <a:latin typeface="Arial"/>
                <a:cs typeface="Arial"/>
              </a:rPr>
              <a:t>The correct response is carbon monoxide, tar and carcinogens.</a:t>
            </a:r>
            <a:r>
              <a:rPr lang="en-US" dirty="0">
                <a:latin typeface="Arial"/>
                <a:cs typeface="Arial"/>
              </a:rPr>
              <a:t> </a:t>
            </a:r>
            <a:endParaRPr lang="en-GB" sz="1200" dirty="0">
              <a:latin typeface="Arial" panose="020B0604020202020204" pitchFamily="34" charset="0"/>
              <a:cs typeface="Arial" panose="020B0604020202020204" pitchFamily="34" charset="0"/>
            </a:endParaRPr>
          </a:p>
          <a:p>
            <a:endParaRPr lang="en-GB" dirty="0">
              <a:latin typeface="Arial"/>
              <a:cs typeface="Arial"/>
            </a:endParaRPr>
          </a:p>
          <a:p>
            <a:r>
              <a:rPr lang="en-GB" sz="1200" dirty="0">
                <a:latin typeface="Arial"/>
                <a:cs typeface="Arial"/>
              </a:rPr>
              <a:t>Nicotine is the addictive chemical found in cigarettes and is the primary reason why people smoke.</a:t>
            </a:r>
            <a:endParaRPr lang="en-GB" dirty="0">
              <a:latin typeface="Arial"/>
              <a:cs typeface="Arial"/>
            </a:endParaRPr>
          </a:p>
          <a:p>
            <a:r>
              <a:rPr lang="en-GB" sz="1200" dirty="0">
                <a:latin typeface="Arial"/>
                <a:cs typeface="Arial"/>
              </a:rPr>
              <a:t>Although nicotine slightly increases heart rate and blood pressure, it is not responsible for smoking related illness. </a:t>
            </a:r>
          </a:p>
          <a:p>
            <a:endParaRPr lang="en-GB" sz="1200" dirty="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165727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a:cs typeface="Arial"/>
              </a:rPr>
              <a:t>[Animated slide]</a:t>
            </a:r>
          </a:p>
          <a:p>
            <a:endParaRPr lang="en-CA" sz="1200" dirty="0">
              <a:latin typeface="Arial" panose="020B0604020202020204" pitchFamily="34" charset="0"/>
              <a:cs typeface="Arial" panose="020B0604020202020204" pitchFamily="34" charset="0"/>
            </a:endParaRPr>
          </a:p>
          <a:p>
            <a:r>
              <a:rPr lang="en-CA" sz="1200" dirty="0">
                <a:latin typeface="Arial"/>
                <a:cs typeface="Arial"/>
              </a:rPr>
              <a:t>People with SMI can use all of the above medications.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4026298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a:cs typeface="Arial"/>
              </a:rPr>
              <a:t>[Animated slide]</a:t>
            </a:r>
          </a:p>
          <a:p>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GB" sz="1200" dirty="0">
                <a:effectLst/>
                <a:latin typeface="Arial"/>
                <a:ea typeface="Calibri" panose="020F0502020204030204" pitchFamily="34" charset="0"/>
                <a:cs typeface="Arial"/>
              </a:rPr>
              <a:t>All smoking cessation</a:t>
            </a:r>
            <a:r>
              <a:rPr lang="en-GB" sz="1200" i="1" dirty="0">
                <a:effectLst/>
                <a:latin typeface="Arial"/>
                <a:ea typeface="Calibri" panose="020F0502020204030204" pitchFamily="34" charset="0"/>
                <a:cs typeface="Arial"/>
              </a:rPr>
              <a:t> </a:t>
            </a:r>
            <a:r>
              <a:rPr lang="en-GB" sz="1200" dirty="0">
                <a:effectLst/>
                <a:latin typeface="Arial"/>
                <a:ea typeface="Calibri" panose="020F0502020204030204" pitchFamily="34" charset="0"/>
                <a:cs typeface="Arial"/>
              </a:rPr>
              <a:t>medications are safe to use while smoking. </a:t>
            </a:r>
            <a:endParaRPr lang="en-US" sz="1200" dirty="0">
              <a:latin typeface="Arial"/>
              <a:ea typeface="Calibri" panose="020F0502020204030204" pitchFamily="34" charset="0"/>
              <a:cs typeface="Arial"/>
            </a:endParaRPr>
          </a:p>
          <a:p>
            <a:endParaRPr lang="en-GB" sz="1200" dirty="0">
              <a:latin typeface="Arial"/>
              <a:ea typeface="Calibri" panose="020F0502020204030204" pitchFamily="34" charset="0"/>
              <a:cs typeface="Arial"/>
            </a:endParaRPr>
          </a:p>
          <a:p>
            <a:r>
              <a:rPr lang="en-GB" sz="1200" dirty="0">
                <a:effectLst/>
                <a:latin typeface="Arial"/>
                <a:ea typeface="Calibri" panose="020F0502020204030204" pitchFamily="34" charset="0"/>
                <a:cs typeface="Arial"/>
              </a:rPr>
              <a:t>Most patients will ‘slip’ and smoke during treatment</a:t>
            </a:r>
            <a:r>
              <a:rPr lang="en-GB" sz="1200" i="1" dirty="0">
                <a:effectLst/>
                <a:latin typeface="Arial"/>
                <a:ea typeface="Calibri" panose="020F0502020204030204" pitchFamily="34" charset="0"/>
                <a:cs typeface="Arial"/>
              </a:rPr>
              <a:t> </a:t>
            </a:r>
            <a:r>
              <a:rPr lang="en-GB" sz="1200" dirty="0">
                <a:effectLst/>
                <a:latin typeface="Arial"/>
                <a:ea typeface="Calibri" panose="020F0502020204030204" pitchFamily="34" charset="0"/>
                <a:cs typeface="Arial"/>
              </a:rPr>
              <a:t>which does not cause any serious side effects. </a:t>
            </a:r>
            <a:endParaRPr lang="en-US" sz="1200" dirty="0">
              <a:latin typeface="Arial" panose="020B0604020202020204" pitchFamily="34" charset="0"/>
              <a:ea typeface="Calibri" panose="020F0502020204030204" pitchFamily="34" charset="0"/>
              <a:cs typeface="Arial" panose="020B0604020202020204" pitchFamily="34" charset="0"/>
            </a:endParaRPr>
          </a:p>
          <a:p>
            <a:endParaRPr lang="en-GB" sz="1200" dirty="0">
              <a:latin typeface="Arial"/>
              <a:ea typeface="Calibri" panose="020F0502020204030204" pitchFamily="34" charset="0"/>
              <a:cs typeface="Arial"/>
            </a:endParaRPr>
          </a:p>
          <a:p>
            <a:r>
              <a:rPr lang="en-GB" sz="1200" dirty="0">
                <a:effectLst/>
                <a:latin typeface="Arial"/>
                <a:ea typeface="Calibri" panose="020F0502020204030204" pitchFamily="34" charset="0"/>
                <a:cs typeface="Arial"/>
              </a:rPr>
              <a:t>In fact, NRT is used for Cut Down to and Then Stop programmes for</a:t>
            </a:r>
            <a:r>
              <a:rPr lang="en-GB" sz="1200" i="1" dirty="0">
                <a:effectLst/>
                <a:latin typeface="Arial"/>
                <a:ea typeface="Calibri" panose="020F0502020204030204" pitchFamily="34" charset="0"/>
                <a:cs typeface="Arial"/>
              </a:rPr>
              <a:t> </a:t>
            </a:r>
            <a:r>
              <a:rPr lang="en-GB" sz="1200" dirty="0">
                <a:effectLst/>
                <a:latin typeface="Arial"/>
                <a:ea typeface="Calibri" panose="020F0502020204030204" pitchFamily="34" charset="0"/>
                <a:cs typeface="Arial"/>
              </a:rPr>
              <a:t>patients not ready to set a quit date. </a:t>
            </a:r>
            <a:endParaRPr lang="en-US" sz="1200" dirty="0">
              <a:latin typeface="Arial" panose="020B0604020202020204" pitchFamily="34" charset="0"/>
              <a:ea typeface="Calibri" panose="020F0502020204030204" pitchFamily="34" charset="0"/>
              <a:cs typeface="Arial" panose="020B0604020202020204" pitchFamily="34" charset="0"/>
            </a:endParaRPr>
          </a:p>
          <a:p>
            <a:endParaRPr lang="en-GB" sz="1200" dirty="0">
              <a:latin typeface="Arial"/>
              <a:ea typeface="Calibri" panose="020F0502020204030204" pitchFamily="34" charset="0"/>
              <a:cs typeface="Arial"/>
            </a:endParaRPr>
          </a:p>
          <a:p>
            <a:r>
              <a:rPr lang="en-GB" sz="1200" dirty="0">
                <a:effectLst/>
                <a:latin typeface="Arial"/>
                <a:ea typeface="Calibri" panose="020F0502020204030204" pitchFamily="34" charset="0"/>
                <a:cs typeface="Arial"/>
              </a:rPr>
              <a:t>The fact that a patient is smoking while on medication should provide a signal that titrating the medication or combining therapies is required to support the</a:t>
            </a:r>
            <a:r>
              <a:rPr lang="en-GB" sz="1200" i="1" dirty="0">
                <a:effectLst/>
                <a:latin typeface="Arial"/>
                <a:ea typeface="Calibri" panose="020F0502020204030204" pitchFamily="34" charset="0"/>
                <a:cs typeface="Arial"/>
              </a:rPr>
              <a:t> </a:t>
            </a:r>
            <a:r>
              <a:rPr lang="en-GB" sz="1200" dirty="0">
                <a:effectLst/>
                <a:latin typeface="Arial"/>
                <a:ea typeface="Calibri" panose="020F0502020204030204" pitchFamily="34" charset="0"/>
                <a:cs typeface="Arial"/>
              </a:rPr>
              <a:t>patient more.</a:t>
            </a:r>
            <a:r>
              <a:rPr lang="en-CA" sz="1200" dirty="0">
                <a:latin typeface="Arial"/>
                <a:cs typeface="Arial"/>
              </a:rPr>
              <a:t>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2219790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latin typeface="Arial" panose="020B0604020202020204" pitchFamily="34" charset="0"/>
                <a:cs typeface="Arial" panose="020B0604020202020204" pitchFamily="34" charset="0"/>
              </a:rPr>
              <a:t>[Animated slide]</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The correct answer is Myth</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Let’s have a look at why… [move to 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347459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bwMode="auto">
          <a:xfrm>
            <a:off x="928229" y="4501330"/>
            <a:ext cx="5608320" cy="4183380"/>
          </a:xfrm>
          <a:noFill/>
        </p:spPr>
        <p:txBody>
          <a:bodyPr wrap="square" numCol="1" anchor="t" anchorCtr="0" compatLnSpc="1">
            <a:prstTxWarp prst="textNoShape">
              <a:avLst/>
            </a:prstTxWarp>
            <a:normAutofit/>
          </a:bodyPr>
          <a:lstStyle/>
          <a:p>
            <a:r>
              <a:rPr lang="en-CA" sz="1200" b="0" i="0" dirty="0">
                <a:effectLst/>
                <a:latin typeface="Arial" panose="020B0604020202020204" pitchFamily="34" charset="0"/>
                <a:cs typeface="Arial" panose="020B0604020202020204" pitchFamily="34" charset="0"/>
              </a:rPr>
              <a:t>Many people report that they smoke because it helps them cope with stress.</a:t>
            </a:r>
            <a:r>
              <a:rPr lang="en-CA" dirty="0">
                <a:latin typeface="Arial" panose="020B0604020202020204" pitchFamily="34" charset="0"/>
                <a:cs typeface="Arial" panose="020B0604020202020204" pitchFamily="34" charset="0"/>
              </a:rPr>
              <a:t> </a:t>
            </a:r>
            <a:endParaRPr lang="en-CA" sz="1200" b="0" i="0" dirty="0">
              <a:effectLst/>
              <a:latin typeface="Arial" panose="020B0604020202020204" pitchFamily="34" charset="0"/>
              <a:cs typeface="Arial" panose="020B0604020202020204" pitchFamily="34" charset="0"/>
            </a:endParaRP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however that this is myth or perhaps more precisely how the person who smokes may incorrectly perceive smoking to be alleviate stress.</a:t>
            </a:r>
            <a:r>
              <a:rPr lang="en-CA" dirty="0">
                <a:latin typeface="Arial" panose="020B0604020202020204" pitchFamily="34" charset="0"/>
                <a:cs typeface="Arial" panose="020B0604020202020204" pitchFamily="34" charset="0"/>
              </a:rPr>
              <a:t> </a:t>
            </a:r>
            <a:endParaRPr lang="en-CA" sz="1200" b="0" i="0" dirty="0">
              <a:effectLst/>
              <a:latin typeface="Arial" panose="020B0604020202020204" pitchFamily="34" charset="0"/>
              <a:cs typeface="Arial" panose="020B0604020202020204" pitchFamily="34" charset="0"/>
            </a:endParaRPr>
          </a:p>
          <a:p>
            <a:endParaRPr lang="en-CA" sz="1200" b="0" i="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dirty="0">
                <a:effectLst/>
                <a:latin typeface="Arial" panose="020B0604020202020204" pitchFamily="34" charset="0"/>
                <a:cs typeface="Arial" panose="020B0604020202020204" pitchFamily="34" charset="0"/>
              </a:rPr>
              <a:t>Nicotine is in fact a stimulant and does not have a calming effect.</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that that after four weeks of stopping people report significantly less stress, anxiety and improved mood and this can be one of the benefits of stopping.</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Given coping with stress is a commonly reported barrier to stopping, it can be useful to understand why a person who smokes perceives their smoking to help with stress. The next slide will help us have a closer look at </a:t>
            </a:r>
            <a:r>
              <a:rPr lang="en-CA" dirty="0">
                <a:latin typeface="Arial" panose="020B0604020202020204" pitchFamily="34" charset="0"/>
                <a:cs typeface="Arial" panose="020B0604020202020204" pitchFamily="34" charset="0"/>
              </a:rPr>
              <a:t>this</a:t>
            </a:r>
            <a:r>
              <a:rPr lang="en-CA" sz="1200" b="0" i="0" dirty="0">
                <a:effectLst/>
                <a:latin typeface="Arial" panose="020B0604020202020204" pitchFamily="34" charset="0"/>
                <a:cs typeface="Arial" panose="020B0604020202020204" pitchFamily="34" charset="0"/>
              </a:rPr>
              <a:t>.</a:t>
            </a:r>
            <a:r>
              <a:rPr lang="en-CA" dirty="0">
                <a:latin typeface="Arial" panose="020B0604020202020204" pitchFamily="34" charset="0"/>
                <a:cs typeface="Arial" panose="020B0604020202020204" pitchFamily="34" charset="0"/>
              </a:rPr>
              <a:t> </a:t>
            </a:r>
            <a:endParaRPr lang="en-CA" sz="1200" b="0" i="0" dirty="0">
              <a:effectLst/>
              <a:latin typeface="Arial" panose="020B0604020202020204" pitchFamily="34" charset="0"/>
              <a:cs typeface="Arial" panose="020B0604020202020204" pitchFamily="34" charset="0"/>
            </a:endParaRPr>
          </a:p>
          <a:p>
            <a:pPr>
              <a:spcBef>
                <a:spcPct val="0"/>
              </a:spcBef>
            </a:pPr>
            <a:endParaRPr lang="en-US" altLang="en-US" sz="1200" dirty="0">
              <a:latin typeface="Arial" panose="020B0604020202020204" pitchFamily="34" charset="0"/>
              <a:cs typeface="Arial" panose="020B0604020202020204" pitchFamily="34" charset="0"/>
            </a:endParaRPr>
          </a:p>
          <a:p>
            <a:pPr>
              <a:lnSpc>
                <a:spcPct val="90000"/>
              </a:lnSpc>
              <a:spcBef>
                <a:spcPct val="0"/>
              </a:spcBef>
            </a:pPr>
            <a:r>
              <a:rPr lang="fr-CA" altLang="en-US" sz="1200" b="1" dirty="0">
                <a:latin typeface="Arial" panose="020B0604020202020204" pitchFamily="34" charset="0"/>
                <a:cs typeface="Arial" panose="020B0604020202020204" pitchFamily="34" charset="0"/>
              </a:rPr>
              <a:t>Sources:</a:t>
            </a:r>
          </a:p>
          <a:p>
            <a:pPr marL="171450" indent="-171450">
              <a:lnSpc>
                <a:spcPct val="90000"/>
              </a:lnSpc>
              <a:spcBef>
                <a:spcPct val="0"/>
              </a:spcBef>
              <a:buFont typeface="Arial" panose="020B0604020202020204" pitchFamily="34" charset="0"/>
              <a:buChar char="•"/>
            </a:pPr>
            <a:r>
              <a:rPr lang="en-CA" sz="1200" b="0" i="0" dirty="0">
                <a:solidFill>
                  <a:srgbClr val="000000"/>
                </a:solidFill>
                <a:effectLst/>
                <a:latin typeface="Arial" panose="020B0604020202020204" pitchFamily="34" charset="0"/>
                <a:cs typeface="Arial" panose="020B0604020202020204" pitchFamily="34" charset="0"/>
              </a:rPr>
              <a:t>Taylor GMJ, Lindson N, Farley A, Leinberger-Jabari A, Sawyer K, te Water Naudé R, Theodoulou A, King N, Burke C, Aveyard P. Smoking cessation for improving mental health. Cochrane Database of Systematic Reviews 2021, Issue 3. Art. No.: CD013522. DOI: 10.1002/14651858.CD013522.pub2. </a:t>
            </a:r>
            <a:endParaRPr lang="fr-CA"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164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r>
              <a:rPr lang="en-US" sz="1200" b="1" i="0" kern="1200" dirty="0">
                <a:solidFill>
                  <a:schemeClr val="tx1"/>
                </a:solidFill>
                <a:effectLst/>
                <a:latin typeface="Arial" panose="020B0604020202020204" pitchFamily="34" charset="0"/>
                <a:cs typeface="Arial" panose="020B0604020202020204" pitchFamily="34" charset="0"/>
              </a:rPr>
              <a:t>[Animated slide: 5 clicks to reveal all content]</a:t>
            </a:r>
          </a:p>
          <a:p>
            <a:pPr eaLnBrk="1" hangingPunct="1"/>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eaLnBrk="1" hangingPunct="1"/>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Note: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This slide is courtesy of Pete Stewart, Sheffield Health and Social Care Trust and Member of National Training Course Advisory Group </a:t>
            </a:r>
          </a:p>
          <a:p>
            <a:pPr eaLnBrk="1" hangingPunct="1"/>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eaLnBrk="1" hangingPunct="1"/>
            <a:r>
              <a:rPr lang="en-US" sz="1200" b="1" i="0" kern="1200" dirty="0">
                <a:solidFill>
                  <a:schemeClr val="tx1"/>
                </a:solidFill>
                <a:effectLst/>
                <a:latin typeface="Arial" panose="020B0604020202020204" pitchFamily="34" charset="0"/>
                <a:cs typeface="Arial" panose="020B0604020202020204" pitchFamily="34" charset="0"/>
              </a:rPr>
              <a:t>“</a:t>
            </a:r>
            <a:r>
              <a:rPr lang="en-US" sz="1200" b="0" i="0" kern="1200" dirty="0">
                <a:solidFill>
                  <a:schemeClr val="tx1"/>
                </a:solidFill>
                <a:effectLst/>
                <a:latin typeface="Arial" panose="020B0604020202020204" pitchFamily="34" charset="0"/>
                <a:cs typeface="Arial" panose="020B0604020202020204" pitchFamily="34" charset="0"/>
              </a:rPr>
              <a:t>Smoking not a means of stress control – in fact just the the reverse is true”.</a:t>
            </a:r>
            <a:r>
              <a:rPr lang="en-US" sz="1200" dirty="0">
                <a:latin typeface="Arial" panose="020B0604020202020204" pitchFamily="34" charset="0"/>
                <a:cs typeface="Arial" panose="020B0604020202020204" pitchFamily="34" charset="0"/>
              </a:rPr>
              <a:t> </a:t>
            </a:r>
            <a:endParaRPr lang="en-GB" sz="1200" dirty="0">
              <a:latin typeface="Arial" panose="020B0604020202020204" pitchFamily="34" charset="0"/>
              <a:cs typeface="Arial" panose="020B0604020202020204" pitchFamily="34" charset="0"/>
            </a:endParaRP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A lot of people who smoke (mentally well and unwell) will tell you they smoke because it helps with stress, it calms my nerves.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While life stress can be challenging for both people who smoke and don’t smoke alike. The link made between stress relief and smoking that is so prevalent among people who smoke is one that can be helpful to unpack further and address with the patients you work with.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[Note: Review information on slide]</a:t>
            </a:r>
          </a:p>
          <a:p>
            <a:pPr eaLnBrk="1" hangingPunct="1"/>
            <a:r>
              <a:rPr lang="en-GB" sz="1200" dirty="0">
                <a:latin typeface="Arial"/>
                <a:cs typeface="Arial"/>
              </a:rPr>
              <a:t>Click 1 - Does smoking reduce stress? </a:t>
            </a:r>
          </a:p>
          <a:p>
            <a:pPr eaLnBrk="1" hangingPunct="1"/>
            <a:r>
              <a:rPr lang="en-US" sz="1200" dirty="0">
                <a:solidFill>
                  <a:schemeClr val="bg1"/>
                </a:solidFill>
                <a:latin typeface="Arial" panose="020B0604020202020204" pitchFamily="34" charset="0"/>
                <a:cs typeface="Arial" panose="020B0604020202020204" pitchFamily="34" charset="0"/>
              </a:rPr>
              <a:t>When you smoke, it tops up the level  of nicotine in your body</a:t>
            </a:r>
            <a:endParaRPr lang="en-US" sz="1200" b="1" dirty="0">
              <a:solidFill>
                <a:schemeClr val="bg1"/>
              </a:solidFill>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dirty="0">
                <a:latin typeface="Arial" panose="020B0604020202020204" pitchFamily="34" charset="0"/>
                <a:cs typeface="Arial" panose="020B0604020202020204" pitchFamily="34" charset="0"/>
              </a:rPr>
              <a:t>Click 2 - </a:t>
            </a:r>
            <a:r>
              <a:rPr lang="en-US" sz="1200" dirty="0">
                <a:solidFill>
                  <a:schemeClr val="bg1"/>
                </a:solidFill>
                <a:latin typeface="Arial" panose="020B0604020202020204" pitchFamily="34" charset="0"/>
                <a:cs typeface="Arial" panose="020B0604020202020204" pitchFamily="34" charset="0"/>
              </a:rPr>
              <a:t>Nicotine withdrawal symptoms are relieved, making you feel more relaxed… but it’s only temporary</a:t>
            </a:r>
            <a:endParaRPr lang="en-GB" sz="1200" dirty="0">
              <a:latin typeface="Arial" panose="020B0604020202020204" pitchFamily="34" charset="0"/>
              <a:cs typeface="Arial" panose="020B0604020202020204" pitchFamily="34" charset="0"/>
            </a:endParaRPr>
          </a:p>
          <a:p>
            <a:pPr eaLnBrk="1" hangingPunct="1">
              <a:defRPr/>
            </a:pPr>
            <a:r>
              <a:rPr lang="en-GB" sz="1200" dirty="0">
                <a:latin typeface="Arial" panose="020B0604020202020204" pitchFamily="34" charset="0"/>
                <a:cs typeface="Arial" panose="020B0604020202020204" pitchFamily="34" charset="0"/>
              </a:rPr>
              <a:t>Click 3 - </a:t>
            </a:r>
            <a:r>
              <a:rPr lang="en-US" sz="1200" dirty="0">
                <a:solidFill>
                  <a:schemeClr val="bg1"/>
                </a:solidFill>
                <a:latin typeface="Arial" panose="020B0604020202020204" pitchFamily="34" charset="0"/>
                <a:cs typeface="Arial" panose="020B0604020202020204" pitchFamily="34" charset="0"/>
              </a:rPr>
              <a:t>Soon after you’ve finished smoking, your nicotine levels start to fall… leaving you craving another </a:t>
            </a:r>
            <a:endParaRPr lang="en-GB" sz="1200" dirty="0">
              <a:latin typeface="Arial" panose="020B0604020202020204" pitchFamily="34" charset="0"/>
              <a:cs typeface="Arial" panose="020B0604020202020204" pitchFamily="34" charset="0"/>
            </a:endParaRPr>
          </a:p>
          <a:p>
            <a:pPr eaLnBrk="1" hangingPunct="1">
              <a:defRPr/>
            </a:pPr>
            <a:r>
              <a:rPr lang="en-US" sz="1200" dirty="0">
                <a:solidFill>
                  <a:schemeClr val="bg1"/>
                </a:solidFill>
                <a:latin typeface="Arial" panose="020B0604020202020204" pitchFamily="34" charset="0"/>
                <a:cs typeface="Arial" panose="020B0604020202020204" pitchFamily="34" charset="0"/>
              </a:rPr>
              <a:t>Click 4 - When your nicotine levels are low you  get withdrawal symptoms, making you feel tense, irritable, anxious… </a:t>
            </a:r>
            <a:r>
              <a:rPr lang="en-US" sz="1200" b="1" dirty="0">
                <a:solidFill>
                  <a:schemeClr val="bg1"/>
                </a:solidFill>
                <a:latin typeface="Arial" panose="020B0604020202020204" pitchFamily="34" charset="0"/>
                <a:cs typeface="Arial" panose="020B0604020202020204" pitchFamily="34" charset="0"/>
              </a:rPr>
              <a:t>stressed</a:t>
            </a:r>
            <a:r>
              <a:rPr lang="en-GB" sz="1200" dirty="0">
                <a:latin typeface="Arial" panose="020B0604020202020204" pitchFamily="34" charset="0"/>
                <a:cs typeface="Arial" panose="020B0604020202020204" pitchFamily="34" charset="0"/>
              </a:rPr>
              <a:t>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If you get a group of people together who have never smoked, a group of ex-smokers and a group who currently smoke and get them to rate their current stress levels, it’s the people who smoke who will score the highest, followed by the ex-smokers and the least stressed will be the people who have never smoked.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So, smoking does not alleviate stress, it alleviates withdrawal symptoms, the irritability, the restlessness the low mood that falling nicotine levels cause.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People who smoke (and clinicians) often attribute improved mood and reduced anxiety to the effects of smoking rather than the reality that smoking simply medicates the effects of nicotine withdrawal that occur several times throughout the day </a:t>
            </a:r>
          </a:p>
          <a:p>
            <a:pPr eaLnBrk="1" hangingPunct="1"/>
            <a:endParaRPr lang="en-GB" sz="1200" dirty="0">
              <a:latin typeface="Arial" panose="020B0604020202020204" pitchFamily="34" charset="0"/>
              <a:cs typeface="Arial" panose="020B0604020202020204" pitchFamily="34" charset="0"/>
            </a:endParaRPr>
          </a:p>
          <a:p>
            <a:pPr eaLnBrk="1" hangingPunct="1"/>
            <a:r>
              <a:rPr lang="en-GB" sz="1200" dirty="0">
                <a:latin typeface="Arial" panose="020B0604020202020204" pitchFamily="34" charset="0"/>
                <a:cs typeface="Arial" panose="020B0604020202020204" pitchFamily="34" charset="0"/>
              </a:rPr>
              <a:t>This belief becomes so ingrained in the person who smokes mind and needs addressing if the patient is going to be successful in stopping </a:t>
            </a:r>
          </a:p>
          <a:p>
            <a:pPr eaLnBrk="1" hangingPunct="1"/>
            <a:r>
              <a:rPr lang="en-GB" sz="1200" dirty="0">
                <a:latin typeface="Arial" panose="020B0604020202020204" pitchFamily="34" charset="0"/>
                <a:cs typeface="Arial" panose="020B0604020202020204" pitchFamily="34" charset="0"/>
              </a:rPr>
              <a:t>If a person who smokes comes to rely on smoking for the perceived stress relief, they are less likely to learn more healthy coping skills.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182757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[Animated slide]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The correct answer is</a:t>
            </a:r>
            <a:r>
              <a:rPr lang="en-US" sz="1200" b="0" i="0" kern="1200" dirty="0">
                <a:solidFill>
                  <a:schemeClr val="tx1"/>
                </a:solidFill>
                <a:effectLst/>
                <a:latin typeface="Arial" panose="020B0604020202020204" pitchFamily="34" charset="0"/>
                <a:cs typeface="Arial" panose="020B0604020202020204" pitchFamily="34" charset="0"/>
              </a:rPr>
              <a:t>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Fact, with a caveat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273495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spcBef>
                <a:spcPct val="0"/>
              </a:spcBef>
            </a:pPr>
            <a:r>
              <a:rPr lang="en-US" altLang="en-US" sz="1200" dirty="0">
                <a:latin typeface="Arial" panose="020B0604020202020204" pitchFamily="34" charset="0"/>
                <a:cs typeface="Arial" panose="020B0604020202020204" pitchFamily="34" charset="0"/>
              </a:rPr>
              <a:t>Fear of gaining weight is one of the most common reasons for not trying to quit smoking.  While it’s true that some people put on a few pounds after they quit, there are ways </a:t>
            </a:r>
            <a:r>
              <a:rPr lang="fr-CA" altLang="en-US" sz="1200" dirty="0">
                <a:latin typeface="Arial" panose="020B0604020202020204" pitchFamily="34" charset="0"/>
                <a:cs typeface="Arial" panose="020B0604020202020204" pitchFamily="34" charset="0"/>
              </a:rPr>
              <a:t>— such as </a:t>
            </a:r>
            <a:r>
              <a:rPr lang="en-US" altLang="en-US" sz="1200" dirty="0">
                <a:latin typeface="Arial" panose="020B0604020202020204" pitchFamily="34" charset="0"/>
                <a:cs typeface="Arial" panose="020B0604020202020204" pitchFamily="34" charset="0"/>
              </a:rPr>
              <a:t>diet</a:t>
            </a:r>
            <a:r>
              <a:rPr lang="fr-CA" altLang="en-US" sz="1200" dirty="0">
                <a:latin typeface="Arial" panose="020B0604020202020204" pitchFamily="34" charset="0"/>
                <a:cs typeface="Arial" panose="020B0604020202020204" pitchFamily="34" charset="0"/>
              </a:rPr>
              <a:t> and p</a:t>
            </a:r>
            <a:r>
              <a:rPr lang="en-US" altLang="en-US" sz="1200" dirty="0">
                <a:latin typeface="Arial" panose="020B0604020202020204" pitchFamily="34" charset="0"/>
                <a:cs typeface="Arial" panose="020B0604020202020204" pitchFamily="34" charset="0"/>
              </a:rPr>
              <a:t>hysical activity</a:t>
            </a:r>
            <a:r>
              <a:rPr lang="fr-CA" altLang="en-US" sz="1200" dirty="0">
                <a:latin typeface="Arial" panose="020B0604020202020204" pitchFamily="34" charset="0"/>
                <a:cs typeface="Arial" panose="020B0604020202020204" pitchFamily="34" charset="0"/>
              </a:rPr>
              <a:t> — </a:t>
            </a:r>
            <a:r>
              <a:rPr lang="en-US" altLang="en-US" sz="1200" dirty="0">
                <a:latin typeface="Arial" panose="020B0604020202020204" pitchFamily="34" charset="0"/>
                <a:cs typeface="Arial" panose="020B0604020202020204" pitchFamily="34" charset="0"/>
              </a:rPr>
              <a:t>to achieve or maintain a healthy weight as a non-smoker. Remember that the health benefits of not smoking by far exceed the risk of gaining a few pounds.  Not only that, you can drop these unwanted pounds in a few months by following some common-sense advice</a:t>
            </a:r>
            <a:r>
              <a:rPr lang="fr-CA" altLang="en-US" sz="1200" dirty="0">
                <a:latin typeface="Arial" panose="020B0604020202020204" pitchFamily="34" charset="0"/>
                <a:cs typeface="Arial" panose="020B0604020202020204" pitchFamily="34" charset="0"/>
              </a:rPr>
              <a:t>.</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Food tastes better after you quit smoking, so you may be tempted to eat more.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Advice we can provide to patients is:</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Try to stay active, walking can be great to manage weight but also can assist in other ways like realizing, staying busy, staying positive. A 30 minute walk each day should offset any changes in weight you might experience after stopping.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Listen to your body and its hunger signals and stop eating before you are full.  It takes at least twenty minutes for the brain to receive the “full” signal, so take your time and really savour each mouthful.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If you find you miss the hand to mouth action of smoking and are replacing with food, find an alternative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Choose healthy foods.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Use your NRT and vape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Remember: eat better, move more</a:t>
            </a:r>
            <a:r>
              <a:rPr lang="fr-CA" altLang="en-US" sz="1200" dirty="0">
                <a:latin typeface="Arial" panose="020B0604020202020204" pitchFamily="34" charset="0"/>
                <a:cs typeface="Arial" panose="020B0604020202020204" pitchFamily="34" charset="0"/>
              </a:rPr>
              <a:t>!</a:t>
            </a:r>
          </a:p>
          <a:p>
            <a:pPr>
              <a:spcBef>
                <a:spcPct val="0"/>
              </a:spcBef>
            </a:pPr>
            <a:endParaRPr lang="fr-CA"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altLang="en-US" sz="1200" dirty="0">
                <a:latin typeface="Arial" panose="020B0604020202020204" pitchFamily="34" charset="0"/>
                <a:cs typeface="Arial" panose="020B0604020202020204" pitchFamily="34" charset="0"/>
              </a:rPr>
              <a:t>The health damage of 1cpd is the same as carrying an extra 60 lbs. Nicotine affects metabolism, sense of taste, smell, and appetite.</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fr-CA" altLang="en-US" sz="1200" b="1" dirty="0">
                <a:latin typeface="Arial" panose="020B0604020202020204" pitchFamily="34" charset="0"/>
                <a:cs typeface="Arial" panose="020B0604020202020204" pitchFamily="34" charset="0"/>
              </a:rPr>
              <a:t>Sources:</a:t>
            </a:r>
          </a:p>
          <a:p>
            <a:pPr marL="171450" indent="-171450">
              <a:spcBef>
                <a:spcPct val="0"/>
              </a:spcBef>
              <a:buFont typeface="Arial" panose="020B0604020202020204" pitchFamily="34" charset="0"/>
              <a:buChar char="•"/>
            </a:pPr>
            <a:r>
              <a:rPr lang="en-CA" altLang="en-US" sz="1200" dirty="0">
                <a:latin typeface="Arial" panose="020B0604020202020204" pitchFamily="34" charset="0"/>
                <a:cs typeface="Arial" panose="020B0604020202020204" pitchFamily="34" charset="0"/>
              </a:rPr>
              <a:t>Filozof C, Fernandez Pinilla MC, Fernandez-Cruz A. Smoking cessation and weight gain. </a:t>
            </a:r>
            <a:r>
              <a:rPr lang="fr-CA" altLang="en-US" sz="1200" dirty="0">
                <a:latin typeface="Arial" panose="020B0604020202020204" pitchFamily="34" charset="0"/>
                <a:cs typeface="Arial" panose="020B0604020202020204" pitchFamily="34" charset="0"/>
              </a:rPr>
              <a:t>Obes Rev. 2004;5(2):95-103.</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507038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800626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6141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29822354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592940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436743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01528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71856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597502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474183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174509449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4287334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59761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2304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4055733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1817929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3235815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879375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931878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174835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1675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7014731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31989949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8367218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6825299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2171785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28039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Dependence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4" r:id="rId12"/>
    <p:sldLayoutId id="2147483677" r:id="rId13"/>
    <p:sldLayoutId id="2147483688" r:id="rId14"/>
    <p:sldLayoutId id="2147483693" r:id="rId15"/>
    <p:sldLayoutId id="2147483697" r:id="rId16"/>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04734548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F7CA72B-6B2E-ECBD-CE63-FE4C0004185C}"/>
              </a:ext>
            </a:extLst>
          </p:cNvPr>
          <p:cNvSpPr>
            <a:spLocks noGrp="1"/>
          </p:cNvSpPr>
          <p:nvPr>
            <p:ph type="body" sz="quarter" idx="10"/>
          </p:nvPr>
        </p:nvSpPr>
        <p:spPr/>
        <p:txBody>
          <a:bodyPr/>
          <a:lstStyle/>
          <a:p>
            <a:pPr algn="ctr"/>
            <a:r>
              <a:rPr lang="en-GB" b="0" dirty="0"/>
              <a:t>Quiz</a:t>
            </a:r>
          </a:p>
          <a:p>
            <a:pPr algn="ctr"/>
            <a:r>
              <a:rPr lang="en-GB" dirty="0"/>
              <a:t>Myths and Facts</a:t>
            </a:r>
          </a:p>
          <a:p>
            <a:endParaRPr lang="en-GB" dirty="0"/>
          </a:p>
        </p:txBody>
      </p:sp>
    </p:spTree>
    <p:extLst>
      <p:ext uri="{BB962C8B-B14F-4D97-AF65-F5344CB8AC3E}">
        <p14:creationId xmlns:p14="http://schemas.microsoft.com/office/powerpoint/2010/main" val="2192409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44102" y="-5200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sym typeface="Wingdings" panose="05000000000000000000" pitchFamily="2" charset="2"/>
              </a:rPr>
              <a:t>	</a:t>
            </a:r>
            <a:r>
              <a:rPr lang="en-US" sz="2000" dirty="0">
                <a:latin typeface="Arial" panose="020B0604020202020204" pitchFamily="34" charset="0"/>
                <a:cs typeface="Arial" panose="020B0604020202020204" pitchFamily="34" charset="0"/>
                <a:sym typeface="Wingdings" panose="05000000000000000000" pitchFamily="2" charset="2"/>
              </a:rPr>
              <a:t>Carbon monoxide</a:t>
            </a:r>
            <a:endParaRPr lang="en-US" sz="20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Nicotine</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Tar</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Carcinogens</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779777"/>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Which of the following are responsible for smoking related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ick">
            <a:extLst>
              <a:ext uri="{FF2B5EF4-FFF2-40B4-BE49-F238E27FC236}">
                <a16:creationId xmlns:a16="http://schemas.microsoft.com/office/drawing/2014/main" id="{8DDFA8E6-4E40-2C9B-7011-FCED85B2A71D}"/>
              </a:ext>
            </a:extLst>
          </p:cNvPr>
          <p:cNvSpPr/>
          <p:nvPr/>
        </p:nvSpPr>
        <p:spPr>
          <a:xfrm>
            <a:off x="955498" y="3326311"/>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3" name="tick">
            <a:extLst>
              <a:ext uri="{FF2B5EF4-FFF2-40B4-BE49-F238E27FC236}">
                <a16:creationId xmlns:a16="http://schemas.microsoft.com/office/drawing/2014/main" id="{952E24E8-D956-12D5-3372-3423648BE98E}"/>
              </a:ext>
            </a:extLst>
          </p:cNvPr>
          <p:cNvSpPr/>
          <p:nvPr/>
        </p:nvSpPr>
        <p:spPr>
          <a:xfrm>
            <a:off x="926921" y="3812085"/>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Tree>
    <p:extLst>
      <p:ext uri="{BB962C8B-B14F-4D97-AF65-F5344CB8AC3E}">
        <p14:creationId xmlns:p14="http://schemas.microsoft.com/office/powerpoint/2010/main" val="429007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1F172E6-7F36-72CE-A2C0-E91867C97BB2}"/>
              </a:ext>
            </a:extLst>
          </p:cNvPr>
          <p:cNvGrpSpPr/>
          <p:nvPr/>
        </p:nvGrpSpPr>
        <p:grpSpPr>
          <a:xfrm>
            <a:off x="44102" y="-52000"/>
            <a:ext cx="9144001" cy="6858000"/>
            <a:chOff x="0" y="0"/>
            <a:chExt cx="9144001" cy="6858000"/>
          </a:xfrm>
        </p:grpSpPr>
        <p:pic>
          <p:nvPicPr>
            <p:cNvPr id="5" name="smoke">
              <a:extLst>
                <a:ext uri="{FF2B5EF4-FFF2-40B4-BE49-F238E27FC236}">
                  <a16:creationId xmlns:a16="http://schemas.microsoft.com/office/drawing/2014/main" id="{95F7C390-C29E-047D-9F3E-70411595D481}"/>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pic>
          <p:nvPicPr>
            <p:cNvPr id="4" name="smoke">
              <a:extLst>
                <a:ext uri="{FF2B5EF4-FFF2-40B4-BE49-F238E27FC236}">
                  <a16:creationId xmlns:a16="http://schemas.microsoft.com/office/drawing/2014/main" id="{36D4A42A-E27B-F58A-2014-79B9CBF8B420}"/>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grpSp>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sp>
        <p:nvSpPr>
          <p:cNvPr id="19" name="question">
            <a:extLst>
              <a:ext uri="{FF2B5EF4-FFF2-40B4-BE49-F238E27FC236}">
                <a16:creationId xmlns:a16="http://schemas.microsoft.com/office/drawing/2014/main" id="{F6E81A5A-9F0A-9893-3C91-F386CDE0D94F}"/>
              </a:ext>
            </a:extLst>
          </p:cNvPr>
          <p:cNvSpPr txBox="1">
            <a:spLocks/>
          </p:cNvSpPr>
          <p:nvPr/>
        </p:nvSpPr>
        <p:spPr>
          <a:xfrm>
            <a:off x="955498" y="945406"/>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26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p:txBody>
      </p:sp>
      <p:pic>
        <p:nvPicPr>
          <p:cNvPr id="8" name="question icon">
            <a:extLst>
              <a:ext uri="{FF2B5EF4-FFF2-40B4-BE49-F238E27FC236}">
                <a16:creationId xmlns:a16="http://schemas.microsoft.com/office/drawing/2014/main" id="{6B07D3E7-6BB9-5945-B964-DD66643C5F59}"/>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9" name="question">
            <a:extLst>
              <a:ext uri="{FF2B5EF4-FFF2-40B4-BE49-F238E27FC236}">
                <a16:creationId xmlns:a16="http://schemas.microsoft.com/office/drawing/2014/main" id="{C92D343E-78F2-1F48-9708-75F837D85C5F}"/>
              </a:ext>
            </a:extLst>
          </p:cNvPr>
          <p:cNvSpPr txBox="1">
            <a:spLocks/>
          </p:cNvSpPr>
          <p:nvPr/>
        </p:nvSpPr>
        <p:spPr>
          <a:xfrm>
            <a:off x="590550" y="779777"/>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Which of the following stop smoking aids is not recommended for people with SMI?</a:t>
            </a:r>
          </a:p>
        </p:txBody>
      </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77677" y="1630632"/>
            <a:ext cx="6721929" cy="48019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GB" sz="2400" b="1" dirty="0">
                <a:latin typeface="Arial" panose="020B0604020202020204" pitchFamily="34" charset="0"/>
                <a:cs typeface="Arial" panose="020B0604020202020204" pitchFamily="34" charset="0"/>
                <a:sym typeface="Wingdings" panose="05000000000000000000" pitchFamily="2" charset="2"/>
              </a:rPr>
              <a:t>	</a:t>
            </a:r>
            <a:endParaRPr lang="en-GB" sz="2000" b="1" dirty="0">
              <a:latin typeface="Arial" panose="020B0604020202020204" pitchFamily="34" charset="0"/>
              <a:cs typeface="Arial" panose="020B0604020202020204" pitchFamily="34" charset="0"/>
              <a:sym typeface="Wingdings" panose="05000000000000000000" pitchFamily="2" charset="2"/>
            </a:endParaRP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Nicotine replacement therapy</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Nicotine vapes</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Varenicline</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sym typeface="Wingdings" panose="05000000000000000000" pitchFamily="2" charset="2"/>
              </a:rPr>
              <a:t>	</a:t>
            </a:r>
            <a:r>
              <a:rPr lang="en-GB" sz="2000" dirty="0">
                <a:latin typeface="Arial" panose="020B0604020202020204" pitchFamily="34" charset="0"/>
                <a:cs typeface="Arial" panose="020B0604020202020204" pitchFamily="34" charset="0"/>
                <a:sym typeface="Wingdings" panose="05000000000000000000" pitchFamily="2" charset="2"/>
              </a:rPr>
              <a:t>Bupropion</a:t>
            </a:r>
            <a:endParaRPr lang="en-US" sz="20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r>
              <a:rPr lang="en-US" sz="2000" dirty="0">
                <a:solidFill>
                  <a:schemeClr val="bg1">
                    <a:lumMod val="85000"/>
                  </a:schemeClr>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None of the above</a:t>
            </a: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dirty="0">
              <a:latin typeface="Arial" panose="020B0604020202020204" pitchFamily="34" charset="0"/>
              <a:cs typeface="Arial" panose="020B0604020202020204" pitchFamily="34" charset="0"/>
            </a:endParaRPr>
          </a:p>
        </p:txBody>
      </p:sp>
      <p:sp>
        <p:nvSpPr>
          <p:cNvPr id="2" name="tick">
            <a:extLst>
              <a:ext uri="{FF2B5EF4-FFF2-40B4-BE49-F238E27FC236}">
                <a16:creationId xmlns:a16="http://schemas.microsoft.com/office/drawing/2014/main" id="{8DDFA8E6-4E40-2C9B-7011-FCED85B2A71D}"/>
              </a:ext>
            </a:extLst>
          </p:cNvPr>
          <p:cNvSpPr/>
          <p:nvPr/>
        </p:nvSpPr>
        <p:spPr>
          <a:xfrm>
            <a:off x="955498" y="4833756"/>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Tree>
    <p:extLst>
      <p:ext uri="{BB962C8B-B14F-4D97-AF65-F5344CB8AC3E}">
        <p14:creationId xmlns:p14="http://schemas.microsoft.com/office/powerpoint/2010/main" val="4642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0508780-7B0B-0CAE-EE2F-6988B141D75B}"/>
              </a:ext>
            </a:extLst>
          </p:cNvPr>
          <p:cNvGrpSpPr/>
          <p:nvPr/>
        </p:nvGrpSpPr>
        <p:grpSpPr>
          <a:xfrm>
            <a:off x="44102" y="-52000"/>
            <a:ext cx="9144001" cy="6858000"/>
            <a:chOff x="0" y="0"/>
            <a:chExt cx="9144001" cy="6858000"/>
          </a:xfrm>
        </p:grpSpPr>
        <p:pic>
          <p:nvPicPr>
            <p:cNvPr id="3" name="smoke">
              <a:extLst>
                <a:ext uri="{FF2B5EF4-FFF2-40B4-BE49-F238E27FC236}">
                  <a16:creationId xmlns:a16="http://schemas.microsoft.com/office/drawing/2014/main" id="{CCD22498-A96C-ABCE-51C4-9914AFF0ECD7}"/>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E1C8A490-8B67-9953-BE2E-6E00C98DAC2D}"/>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800" dirty="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dirty="0">
                <a:solidFill>
                  <a:schemeClr val="bg1">
                    <a:lumMod val="85000"/>
                  </a:schemeClr>
                </a:solidFill>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p:txBody>
      </p:sp>
      <p:pic>
        <p:nvPicPr>
          <p:cNvPr id="5" name="question icon">
            <a:extLst>
              <a:ext uri="{FF2B5EF4-FFF2-40B4-BE49-F238E27FC236}">
                <a16:creationId xmlns:a16="http://schemas.microsoft.com/office/drawing/2014/main" id="{5F5226A9-489A-2575-23EB-ABF5170B3FE5}"/>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8" name="question">
            <a:extLst>
              <a:ext uri="{FF2B5EF4-FFF2-40B4-BE49-F238E27FC236}">
                <a16:creationId xmlns:a16="http://schemas.microsoft.com/office/drawing/2014/main" id="{3548F44F-A5A6-A423-CAD6-240996618F57}"/>
              </a:ext>
            </a:extLst>
          </p:cNvPr>
          <p:cNvSpPr txBox="1">
            <a:spLocks/>
          </p:cNvSpPr>
          <p:nvPr/>
        </p:nvSpPr>
        <p:spPr>
          <a:xfrm>
            <a:off x="791262" y="666873"/>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You cannot use NRT and smoke</a:t>
            </a:r>
          </a:p>
        </p:txBody>
      </p:sp>
    </p:spTree>
    <p:extLst>
      <p:ext uri="{BB962C8B-B14F-4D97-AF65-F5344CB8AC3E}">
        <p14:creationId xmlns:p14="http://schemas.microsoft.com/office/powerpoint/2010/main" val="338032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800" dirty="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dirty="0">
                <a:solidFill>
                  <a:schemeClr val="bg1">
                    <a:lumMod val="85000"/>
                  </a:schemeClr>
                </a:solidFill>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grpSp>
        <p:nvGrpSpPr>
          <p:cNvPr id="2" name="Group 1">
            <a:extLst>
              <a:ext uri="{FF2B5EF4-FFF2-40B4-BE49-F238E27FC236}">
                <a16:creationId xmlns:a16="http://schemas.microsoft.com/office/drawing/2014/main" id="{5C609BBD-9851-6782-4973-39CC32B9A338}"/>
              </a:ext>
            </a:extLst>
          </p:cNvPr>
          <p:cNvGrpSpPr/>
          <p:nvPr/>
        </p:nvGrpSpPr>
        <p:grpSpPr>
          <a:xfrm>
            <a:off x="44102" y="-52000"/>
            <a:ext cx="9144001" cy="6858000"/>
            <a:chOff x="0" y="0"/>
            <a:chExt cx="9144001" cy="6858000"/>
          </a:xfrm>
        </p:grpSpPr>
        <p:pic>
          <p:nvPicPr>
            <p:cNvPr id="3" name="smoke">
              <a:extLst>
                <a:ext uri="{FF2B5EF4-FFF2-40B4-BE49-F238E27FC236}">
                  <a16:creationId xmlns:a16="http://schemas.microsoft.com/office/drawing/2014/main" id="{BF29FF6C-7694-3198-A9B5-D8FA393AFE9B}"/>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23C8DFEC-104D-5CDF-D637-DA9A692F71C7}"/>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pic>
        <p:nvPicPr>
          <p:cNvPr id="5" name="question icon">
            <a:extLst>
              <a:ext uri="{FF2B5EF4-FFF2-40B4-BE49-F238E27FC236}">
                <a16:creationId xmlns:a16="http://schemas.microsoft.com/office/drawing/2014/main" id="{DEC1E2CA-48D9-E6F4-CAF7-FD0C98101BC5}"/>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19" name="question">
            <a:extLst>
              <a:ext uri="{FF2B5EF4-FFF2-40B4-BE49-F238E27FC236}">
                <a16:creationId xmlns:a16="http://schemas.microsoft.com/office/drawing/2014/main" id="{F6E81A5A-9F0A-9893-3C91-F386CDE0D94F}"/>
              </a:ext>
            </a:extLst>
          </p:cNvPr>
          <p:cNvSpPr txBox="1">
            <a:spLocks/>
          </p:cNvSpPr>
          <p:nvPr/>
        </p:nvSpPr>
        <p:spPr>
          <a:xfrm>
            <a:off x="791262" y="666873"/>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Smoking reduces symptoms of depression and anxiety and stress levels</a:t>
            </a:r>
          </a:p>
        </p:txBody>
      </p:sp>
    </p:spTree>
    <p:extLst>
      <p:ext uri="{BB962C8B-B14F-4D97-AF65-F5344CB8AC3E}">
        <p14:creationId xmlns:p14="http://schemas.microsoft.com/office/powerpoint/2010/main" val="41177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4294967295"/>
          </p:nvPr>
        </p:nvSpPr>
        <p:spPr>
          <a:xfrm>
            <a:off x="4552950" y="2077714"/>
            <a:ext cx="3770127" cy="3542967"/>
          </a:xfrm>
        </p:spPr>
        <p:txBody>
          <a:bodyPr/>
          <a:lstStyle/>
          <a:p>
            <a:pPr>
              <a:buFontTx/>
              <a:buNone/>
              <a:defRPr/>
            </a:pPr>
            <a:r>
              <a:rPr lang="fr-CA" sz="2000" b="1" dirty="0">
                <a:solidFill>
                  <a:srgbClr val="0099FF"/>
                </a:solidFill>
                <a:latin typeface="Arial" pitchFamily="34" charset="0"/>
                <a:ea typeface="MS PGothic" pitchFamily="34" charset="-128"/>
                <a:cs typeface="Arial" pitchFamily="34" charset="0"/>
              </a:rPr>
              <a:t>FACT</a:t>
            </a:r>
          </a:p>
          <a:p>
            <a:pPr marL="0">
              <a:spcBef>
                <a:spcPts val="0"/>
              </a:spcBef>
              <a:buFontTx/>
              <a:buNone/>
              <a:defRPr/>
            </a:pPr>
            <a:r>
              <a:rPr lang="en-US" sz="2000" dirty="0">
                <a:latin typeface="Arial" pitchFamily="34" charset="0"/>
                <a:ea typeface="MS PGothic" pitchFamily="34" charset="-128"/>
                <a:cs typeface="Arial" pitchFamily="34" charset="0"/>
              </a:rPr>
              <a:t>Nicotine is a stimulant. </a:t>
            </a:r>
          </a:p>
          <a:p>
            <a:pPr marL="0">
              <a:spcBef>
                <a:spcPts val="0"/>
              </a:spcBef>
              <a:buFontTx/>
              <a:buNone/>
              <a:defRPr/>
            </a:pPr>
            <a:r>
              <a:rPr lang="en-US" sz="2000" dirty="0">
                <a:ea typeface="MS PGothic" pitchFamily="34" charset="-128"/>
              </a:rPr>
              <a:t>For most, the stress relief felt is in fact relief from withdrawal symptoms</a:t>
            </a:r>
            <a:endParaRPr lang="en-US" sz="2000" dirty="0">
              <a:latin typeface="Arial" pitchFamily="34" charset="0"/>
              <a:ea typeface="MS PGothic" pitchFamily="34" charset="-128"/>
              <a:cs typeface="Arial" pitchFamily="34" charset="0"/>
            </a:endParaRPr>
          </a:p>
          <a:p>
            <a:pPr marL="0">
              <a:spcBef>
                <a:spcPts val="0"/>
              </a:spcBef>
              <a:buFontTx/>
              <a:buNone/>
              <a:defRPr/>
            </a:pPr>
            <a:r>
              <a:rPr lang="en-US" sz="2000" b="1" dirty="0">
                <a:solidFill>
                  <a:schemeClr val="accent5">
                    <a:lumMod val="75000"/>
                  </a:schemeClr>
                </a:solidFill>
                <a:ea typeface="MS PGothic" pitchFamily="34" charset="-128"/>
              </a:rPr>
              <a:t>People who stop smoking report feeling less stress than those that continue smoking</a:t>
            </a:r>
            <a:endParaRPr lang="fr-CA" sz="2400" b="1" dirty="0">
              <a:solidFill>
                <a:schemeClr val="accent5">
                  <a:lumMod val="75000"/>
                </a:schemeClr>
              </a:solidFill>
              <a:ea typeface="MS PGothic" pitchFamily="34" charset="-128"/>
            </a:endParaRPr>
          </a:p>
        </p:txBody>
      </p:sp>
      <p:sp>
        <p:nvSpPr>
          <p:cNvPr id="6" name="Slide Number Placeholder 5"/>
          <p:cNvSpPr>
            <a:spLocks noGrp="1"/>
          </p:cNvSpPr>
          <p:nvPr>
            <p:ph type="sldNum" sz="quarter" idx="12"/>
          </p:nvPr>
        </p:nvSpPr>
        <p:spPr/>
        <p:txBody>
          <a:bodyPr/>
          <a:lstStyle/>
          <a:p>
            <a:pPr>
              <a:defRPr/>
            </a:pPr>
            <a:fld id="{ED9DB7B9-6F5F-45AB-8A2F-74BC209C821D}" type="slidenum">
              <a:rPr lang="en-US" smtClean="0"/>
              <a:pPr>
                <a:defRPr/>
              </a:pPr>
              <a:t>6</a:t>
            </a:fld>
            <a:endParaRPr lang="en-US" dirty="0">
              <a:solidFill>
                <a:srgbClr val="000000"/>
              </a:solidFill>
              <a:latin typeface="Times" pitchFamily="18" charset="0"/>
            </a:endParaRPr>
          </a:p>
        </p:txBody>
      </p:sp>
      <p:sp>
        <p:nvSpPr>
          <p:cNvPr id="3" name="TextBox 2">
            <a:extLst>
              <a:ext uri="{FF2B5EF4-FFF2-40B4-BE49-F238E27FC236}">
                <a16:creationId xmlns:a16="http://schemas.microsoft.com/office/drawing/2014/main" id="{AEE724CE-6B94-3DCC-65E8-2A83B946BA81}"/>
              </a:ext>
            </a:extLst>
          </p:cNvPr>
          <p:cNvSpPr txBox="1"/>
          <p:nvPr/>
        </p:nvSpPr>
        <p:spPr bwMode="auto">
          <a:xfrm>
            <a:off x="1083415" y="5823173"/>
            <a:ext cx="8060585" cy="307777"/>
          </a:xfrm>
          <a:prstGeom prst="rect">
            <a:avLst/>
          </a:prstGeom>
          <a:noFill/>
          <a:ln w="9525">
            <a:noFill/>
            <a:miter lim="800000"/>
            <a:headEnd/>
            <a:tailEnd/>
          </a:ln>
        </p:spPr>
        <p:txBody>
          <a:bodyPr wrap="square">
            <a:spAutoFit/>
          </a:bodyPr>
          <a:lstStyle/>
          <a:p>
            <a:pPr algn="r"/>
            <a:r>
              <a:rPr lang="en-CA" sz="1000" b="0" i="0" dirty="0">
                <a:solidFill>
                  <a:srgbClr val="000000"/>
                </a:solidFill>
                <a:effectLst/>
                <a:latin typeface="+mn-lt"/>
              </a:rPr>
              <a:t>Source: Taylor GMJ, et al. Smoking cessation for improving mental health. Cochrane Database of Systematic Reviews 2021</a:t>
            </a:r>
            <a:r>
              <a:rPr lang="en-CA" sz="1400" dirty="0">
                <a:solidFill>
                  <a:srgbClr val="000000"/>
                </a:solidFill>
                <a:latin typeface="+mn-lt"/>
              </a:rPr>
              <a:t>.</a:t>
            </a:r>
            <a:endParaRPr lang="en-US" sz="1400" dirty="0">
              <a:latin typeface="+mn-lt"/>
            </a:endParaRPr>
          </a:p>
        </p:txBody>
      </p:sp>
      <p:sp>
        <p:nvSpPr>
          <p:cNvPr id="4" name="TextBox 3">
            <a:extLst>
              <a:ext uri="{FF2B5EF4-FFF2-40B4-BE49-F238E27FC236}">
                <a16:creationId xmlns:a16="http://schemas.microsoft.com/office/drawing/2014/main" id="{087C1BAE-F152-A1B8-88A3-38102DCDEAC8}"/>
              </a:ext>
            </a:extLst>
          </p:cNvPr>
          <p:cNvSpPr txBox="1"/>
          <p:nvPr/>
        </p:nvSpPr>
        <p:spPr bwMode="auto">
          <a:xfrm>
            <a:off x="1114330" y="2447907"/>
            <a:ext cx="3099725" cy="2802583"/>
          </a:xfrm>
          <a:prstGeom prst="rect">
            <a:avLst/>
          </a:prstGeom>
          <a:solidFill>
            <a:srgbClr val="000000">
              <a:alpha val="81624"/>
            </a:srgbClr>
          </a:solidFill>
          <a:ln w="9525">
            <a:noFill/>
            <a:miter lim="800000"/>
            <a:headEnd/>
            <a:tailEnd/>
          </a:ln>
          <a:effectLst/>
        </p:spPr>
        <p:txBody>
          <a:bodyPr vert="horz" wrap="square" lIns="0" tIns="0" rIns="0" bIns="144000" numCol="1" rtlCol="0" anchor="ctr" anchorCtr="0" compatLnSpc="1">
            <a:prstTxWarp prst="textNoShape">
              <a:avLst/>
            </a:prstTxWarp>
            <a:noAutofit/>
          </a:bodyPr>
          <a:lstStyle/>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endParaRPr kumimoji="0" lang="en-US" sz="24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endParaRPr>
          </a:p>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endParaRPr kumimoji="0" lang="en-US" sz="24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endParaRPr>
          </a:p>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r>
              <a:rPr kumimoji="0" lang="en-US" sz="24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MYTH</a:t>
            </a: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Smoking helps</a:t>
            </a:r>
            <a:r>
              <a:rPr kumimoji="0" lang="en-US" i="0" u="none" strike="noStrike" kern="1200" cap="none" spc="0" normalizeH="0" noProof="0" dirty="0">
                <a:ln>
                  <a:noFill/>
                </a:ln>
                <a:solidFill>
                  <a:schemeClr val="bg1"/>
                </a:solidFill>
                <a:effectLst/>
                <a:uLnTx/>
                <a:uFillTx/>
                <a:latin typeface="+mn-lt"/>
                <a:ea typeface="Geneva" pitchFamily="-109" charset="0"/>
                <a:cs typeface="Geneva" pitchFamily="-109" charset="0"/>
              </a:rPr>
              <a:t> you to relax and cope with stress</a:t>
            </a: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endParaRPr kumimoji="0" lang="en-US" i="0" u="none" strike="noStrike" kern="1200" cap="none" spc="0" normalizeH="0" noProof="0" dirty="0">
              <a:ln>
                <a:noFill/>
              </a:ln>
              <a:solidFill>
                <a:schemeClr val="tx2">
                  <a:lumMod val="40000"/>
                  <a:lumOff val="60000"/>
                </a:schemeClr>
              </a:solidFill>
              <a:effectLst/>
              <a:uLnTx/>
              <a:uFillTx/>
              <a:latin typeface="+mn-lt"/>
              <a:ea typeface="Geneva" pitchFamily="-109" charset="0"/>
              <a:cs typeface="Geneva" pitchFamily="-109" charset="0"/>
            </a:endParaRP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endPar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endParaRPr>
          </a:p>
        </p:txBody>
      </p:sp>
      <p:sp>
        <p:nvSpPr>
          <p:cNvPr id="5" name="Footer Placeholder 3">
            <a:extLst>
              <a:ext uri="{FF2B5EF4-FFF2-40B4-BE49-F238E27FC236}">
                <a16:creationId xmlns:a16="http://schemas.microsoft.com/office/drawing/2014/main" id="{5AE2CD0B-EE6C-640C-CBDD-8A2CB420BED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7" name="Title 1">
            <a:extLst>
              <a:ext uri="{FF2B5EF4-FFF2-40B4-BE49-F238E27FC236}">
                <a16:creationId xmlns:a16="http://schemas.microsoft.com/office/drawing/2014/main" id="{5080F78C-0E11-7E7F-B693-FCEDEB696462}"/>
              </a:ext>
            </a:extLst>
          </p:cNvPr>
          <p:cNvSpPr>
            <a:spLocks noGrp="1"/>
          </p:cNvSpPr>
          <p:nvPr>
            <p:ph type="title"/>
          </p:nvPr>
        </p:nvSpPr>
        <p:spPr>
          <a:xfrm>
            <a:off x="571500" y="152400"/>
            <a:ext cx="7962900" cy="1066800"/>
          </a:xfrm>
        </p:spPr>
        <p:txBody>
          <a:bodyPr/>
          <a:lstStyle/>
          <a:p>
            <a:r>
              <a:rPr lang="en-US" altLang="en-US" dirty="0">
                <a:latin typeface="Arial"/>
                <a:cs typeface="Arial"/>
              </a:rPr>
              <a:t>Stress</a:t>
            </a:r>
            <a:endParaRPr lang="en-US" dirty="0"/>
          </a:p>
        </p:txBody>
      </p:sp>
    </p:spTree>
    <p:extLst>
      <p:ext uri="{BB962C8B-B14F-4D97-AF65-F5344CB8AC3E}">
        <p14:creationId xmlns:p14="http://schemas.microsoft.com/office/powerpoint/2010/main" val="19160318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checkerboard(across)">
                                      <p:cBhvr>
                                        <p:cTn id="7" dur="500"/>
                                        <p:tgtEl>
                                          <p:spTgt spid="118787">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18787">
                                            <p:txEl>
                                              <p:pRg st="1" end="1"/>
                                            </p:txEl>
                                          </p:spTgt>
                                        </p:tgtEl>
                                        <p:attrNameLst>
                                          <p:attrName>style.visibility</p:attrName>
                                        </p:attrNameLst>
                                      </p:cBhvr>
                                      <p:to>
                                        <p:strVal val="visible"/>
                                      </p:to>
                                    </p:set>
                                    <p:animEffect transition="in" filter="checkerboard(across)">
                                      <p:cBhvr>
                                        <p:cTn id="10" dur="500"/>
                                        <p:tgtEl>
                                          <p:spTgt spid="118787">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18787">
                                            <p:txEl>
                                              <p:pRg st="2" end="2"/>
                                            </p:txEl>
                                          </p:spTgt>
                                        </p:tgtEl>
                                        <p:attrNameLst>
                                          <p:attrName>style.visibility</p:attrName>
                                        </p:attrNameLst>
                                      </p:cBhvr>
                                      <p:to>
                                        <p:strVal val="visible"/>
                                      </p:to>
                                    </p:set>
                                    <p:animEffect transition="in" filter="checkerboard(across)">
                                      <p:cBhvr>
                                        <p:cTn id="13" dur="500"/>
                                        <p:tgtEl>
                                          <p:spTgt spid="118787">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118787">
                                            <p:txEl>
                                              <p:pRg st="3" end="3"/>
                                            </p:txEl>
                                          </p:spTgt>
                                        </p:tgtEl>
                                        <p:attrNameLst>
                                          <p:attrName>style.visibility</p:attrName>
                                        </p:attrNameLst>
                                      </p:cBhvr>
                                      <p:to>
                                        <p:strVal val="visible"/>
                                      </p:to>
                                    </p:set>
                                    <p:animEffect transition="in" filter="checkerboard(across)">
                                      <p:cBhvr>
                                        <p:cTn id="16" dur="500"/>
                                        <p:tgtEl>
                                          <p:spTgt spid="11878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4">
            <a:extLst>
              <a:ext uri="{FF2B5EF4-FFF2-40B4-BE49-F238E27FC236}">
                <a16:creationId xmlns:a16="http://schemas.microsoft.com/office/drawing/2014/main" id="{6D55BCF1-5D4F-2332-442F-02F4B3B3A912}"/>
              </a:ext>
            </a:extLst>
          </p:cNvPr>
          <p:cNvSpPr>
            <a:spLocks noChangeArrowheads="1"/>
          </p:cNvSpPr>
          <p:nvPr/>
        </p:nvSpPr>
        <p:spPr bwMode="auto">
          <a:xfrm rot="16200000">
            <a:off x="2050997" y="3438570"/>
            <a:ext cx="191063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dirty="0"/>
          </a:p>
        </p:txBody>
      </p:sp>
      <p:sp>
        <p:nvSpPr>
          <p:cNvPr id="14" name="arrow 3">
            <a:extLst>
              <a:ext uri="{FF2B5EF4-FFF2-40B4-BE49-F238E27FC236}">
                <a16:creationId xmlns:a16="http://schemas.microsoft.com/office/drawing/2014/main" id="{019129EF-B744-9C88-D52E-6AF86D67D6F3}"/>
              </a:ext>
            </a:extLst>
          </p:cNvPr>
          <p:cNvSpPr>
            <a:spLocks noChangeArrowheads="1"/>
          </p:cNvSpPr>
          <p:nvPr/>
        </p:nvSpPr>
        <p:spPr bwMode="auto">
          <a:xfrm rot="10800000">
            <a:off x="3932574" y="5015096"/>
            <a:ext cx="1631318"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dirty="0"/>
          </a:p>
        </p:txBody>
      </p:sp>
      <p:sp>
        <p:nvSpPr>
          <p:cNvPr id="16" name="arrow 2">
            <a:extLst>
              <a:ext uri="{FF2B5EF4-FFF2-40B4-BE49-F238E27FC236}">
                <a16:creationId xmlns:a16="http://schemas.microsoft.com/office/drawing/2014/main" id="{A51A0DF5-7207-8C54-8416-332FCD4AF21A}"/>
              </a:ext>
            </a:extLst>
          </p:cNvPr>
          <p:cNvSpPr>
            <a:spLocks noChangeArrowheads="1"/>
          </p:cNvSpPr>
          <p:nvPr/>
        </p:nvSpPr>
        <p:spPr bwMode="auto">
          <a:xfrm rot="5400000">
            <a:off x="5166419" y="3108544"/>
            <a:ext cx="194254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dirty="0"/>
          </a:p>
        </p:txBody>
      </p:sp>
      <p:sp>
        <p:nvSpPr>
          <p:cNvPr id="17" name="arrow 1">
            <a:extLst>
              <a:ext uri="{FF2B5EF4-FFF2-40B4-BE49-F238E27FC236}">
                <a16:creationId xmlns:a16="http://schemas.microsoft.com/office/drawing/2014/main" id="{AB3D398C-D5E0-77A0-7FB2-96D63DF7D257}"/>
              </a:ext>
            </a:extLst>
          </p:cNvPr>
          <p:cNvSpPr>
            <a:spLocks noChangeArrowheads="1"/>
          </p:cNvSpPr>
          <p:nvPr/>
        </p:nvSpPr>
        <p:spPr bwMode="auto">
          <a:xfrm>
            <a:off x="3549112" y="1516060"/>
            <a:ext cx="1662314"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dirty="0"/>
          </a:p>
        </p:txBody>
      </p:sp>
      <p:sp>
        <p:nvSpPr>
          <p:cNvPr id="6" name="T4">
            <a:extLst>
              <a:ext uri="{FF2B5EF4-FFF2-40B4-BE49-F238E27FC236}">
                <a16:creationId xmlns:a16="http://schemas.microsoft.com/office/drawing/2014/main" id="{E5CF3497-77F0-0C26-0E7E-88C7BF21205F}"/>
              </a:ext>
            </a:extLst>
          </p:cNvPr>
          <p:cNvSpPr txBox="1"/>
          <p:nvPr/>
        </p:nvSpPr>
        <p:spPr>
          <a:xfrm>
            <a:off x="506973" y="4063400"/>
            <a:ext cx="1615936" cy="2230238"/>
          </a:xfrm>
          <a:prstGeom prst="rect">
            <a:avLst/>
          </a:prstGeom>
          <a:noFill/>
        </p:spPr>
        <p:txBody>
          <a:bodyPr wrap="square" rtlCol="0" anchor="ctr">
            <a:noAutofit/>
          </a:bodyPr>
          <a:lstStyle/>
          <a:p>
            <a:pPr>
              <a:lnSpc>
                <a:spcPts val="1800"/>
              </a:lnSpc>
            </a:pPr>
            <a:r>
              <a:rPr lang="en-US" sz="1400" dirty="0">
                <a:solidFill>
                  <a:schemeClr val="bg1"/>
                </a:solidFill>
                <a:latin typeface="Arial" panose="020B0604020202020204" pitchFamily="34" charset="0"/>
                <a:cs typeface="Arial" panose="020B0604020202020204" pitchFamily="34" charset="0"/>
              </a:rPr>
              <a:t>When your nicotine levels </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are low you </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get withdrawal symptoms, making you feel tense, irritable, anxious… </a:t>
            </a:r>
            <a:r>
              <a:rPr lang="en-US" sz="1500" b="1" dirty="0">
                <a:solidFill>
                  <a:schemeClr val="bg1"/>
                </a:solidFill>
                <a:latin typeface="Arial" panose="020B0604020202020204" pitchFamily="34" charset="0"/>
                <a:cs typeface="Arial" panose="020B0604020202020204" pitchFamily="34" charset="0"/>
              </a:rPr>
              <a:t>stressed</a:t>
            </a:r>
          </a:p>
        </p:txBody>
      </p:sp>
      <p:sp>
        <p:nvSpPr>
          <p:cNvPr id="11" name="T3">
            <a:extLst>
              <a:ext uri="{FF2B5EF4-FFF2-40B4-BE49-F238E27FC236}">
                <a16:creationId xmlns:a16="http://schemas.microsoft.com/office/drawing/2014/main" id="{1BCDA6FE-F0AA-0A86-7643-62F4C1DBDE06}"/>
              </a:ext>
            </a:extLst>
          </p:cNvPr>
          <p:cNvSpPr txBox="1"/>
          <p:nvPr/>
        </p:nvSpPr>
        <p:spPr>
          <a:xfrm>
            <a:off x="7021092" y="4063400"/>
            <a:ext cx="1615936" cy="2230238"/>
          </a:xfrm>
          <a:prstGeom prst="rect">
            <a:avLst/>
          </a:prstGeom>
          <a:noFill/>
        </p:spPr>
        <p:txBody>
          <a:bodyPr wrap="square" rtlCol="0" anchor="ctr">
            <a:noAutofit/>
          </a:bodyPr>
          <a:lstStyle/>
          <a:p>
            <a:pPr>
              <a:lnSpc>
                <a:spcPts val="1800"/>
              </a:lnSpc>
            </a:pPr>
            <a:r>
              <a:rPr lang="en-US" sz="1400" dirty="0">
                <a:solidFill>
                  <a:schemeClr val="bg1"/>
                </a:solidFill>
                <a:latin typeface="Arial" panose="020B0604020202020204" pitchFamily="34" charset="0"/>
                <a:cs typeface="Arial" panose="020B0604020202020204" pitchFamily="34" charset="0"/>
              </a:rPr>
              <a:t>Soon after </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you’ve finished smoking, your nicotine levels start to fall… leaving you craving another </a:t>
            </a:r>
            <a:endParaRPr lang="en-US" sz="1400" b="1" dirty="0">
              <a:solidFill>
                <a:schemeClr val="bg1"/>
              </a:solidFill>
              <a:latin typeface="Arial" panose="020B0604020202020204" pitchFamily="34" charset="0"/>
              <a:cs typeface="Arial" panose="020B0604020202020204" pitchFamily="34" charset="0"/>
            </a:endParaRPr>
          </a:p>
        </p:txBody>
      </p:sp>
      <p:sp>
        <p:nvSpPr>
          <p:cNvPr id="12" name="T2">
            <a:extLst>
              <a:ext uri="{FF2B5EF4-FFF2-40B4-BE49-F238E27FC236}">
                <a16:creationId xmlns:a16="http://schemas.microsoft.com/office/drawing/2014/main" id="{71F28CE1-858C-80C0-4042-1DBCF4049EAA}"/>
              </a:ext>
            </a:extLst>
          </p:cNvPr>
          <p:cNvSpPr txBox="1"/>
          <p:nvPr/>
        </p:nvSpPr>
        <p:spPr>
          <a:xfrm>
            <a:off x="7021092" y="564362"/>
            <a:ext cx="1615936" cy="2230238"/>
          </a:xfrm>
          <a:prstGeom prst="rect">
            <a:avLst/>
          </a:prstGeom>
          <a:noFill/>
        </p:spPr>
        <p:txBody>
          <a:bodyPr wrap="square" rtlCol="0" anchor="ctr">
            <a:noAutofit/>
          </a:bodyPr>
          <a:lstStyle/>
          <a:p>
            <a:pPr>
              <a:lnSpc>
                <a:spcPts val="1800"/>
              </a:lnSpc>
            </a:pPr>
            <a:r>
              <a:rPr lang="en-US" sz="1400" dirty="0">
                <a:solidFill>
                  <a:schemeClr val="bg1"/>
                </a:solidFill>
                <a:latin typeface="Arial" panose="020B0604020202020204" pitchFamily="34" charset="0"/>
                <a:cs typeface="Arial" panose="020B0604020202020204" pitchFamily="34" charset="0"/>
              </a:rPr>
              <a:t>Nicotine withdrawal symptoms are relieved, making you feel more relaxed… </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but it’s only temporary</a:t>
            </a:r>
          </a:p>
          <a:p>
            <a:pPr>
              <a:lnSpc>
                <a:spcPts val="1800"/>
              </a:lnSpc>
            </a:pPr>
            <a:endParaRPr lang="en-US" sz="1400" dirty="0">
              <a:solidFill>
                <a:schemeClr val="bg1"/>
              </a:solidFill>
              <a:latin typeface="Arial" panose="020B0604020202020204" pitchFamily="34" charset="0"/>
              <a:cs typeface="Arial" panose="020B0604020202020204" pitchFamily="34" charset="0"/>
            </a:endParaRPr>
          </a:p>
        </p:txBody>
      </p:sp>
      <p:sp>
        <p:nvSpPr>
          <p:cNvPr id="8" name="T1">
            <a:extLst>
              <a:ext uri="{FF2B5EF4-FFF2-40B4-BE49-F238E27FC236}">
                <a16:creationId xmlns:a16="http://schemas.microsoft.com/office/drawing/2014/main" id="{78F60D0A-1069-2CE3-DAF5-D32A75098CCF}"/>
              </a:ext>
            </a:extLst>
          </p:cNvPr>
          <p:cNvSpPr txBox="1"/>
          <p:nvPr/>
        </p:nvSpPr>
        <p:spPr>
          <a:xfrm>
            <a:off x="506973" y="564362"/>
            <a:ext cx="1615936" cy="2230238"/>
          </a:xfrm>
          <a:prstGeom prst="rect">
            <a:avLst/>
          </a:prstGeom>
          <a:noFill/>
        </p:spPr>
        <p:txBody>
          <a:bodyPr wrap="square" rtlCol="0" anchor="ctr">
            <a:noAutofit/>
          </a:bodyPr>
          <a:lstStyle/>
          <a:p>
            <a:pPr>
              <a:lnSpc>
                <a:spcPts val="1800"/>
              </a:lnSpc>
            </a:pPr>
            <a:r>
              <a:rPr lang="en-US" sz="1400" dirty="0">
                <a:solidFill>
                  <a:schemeClr val="bg1"/>
                </a:solidFill>
                <a:latin typeface="+mj-lt"/>
              </a:rPr>
              <a:t>When you </a:t>
            </a:r>
            <a:r>
              <a:rPr lang="en-US" sz="1400" dirty="0">
                <a:solidFill>
                  <a:schemeClr val="bg1"/>
                </a:solidFill>
                <a:latin typeface="+mj-lt"/>
                <a:cs typeface="Arial" panose="020B0604020202020204" pitchFamily="34" charset="0"/>
              </a:rPr>
              <a:t>smoke</a:t>
            </a:r>
            <a:r>
              <a:rPr lang="en-US" sz="1400" dirty="0">
                <a:solidFill>
                  <a:schemeClr val="bg1"/>
                </a:solidFill>
                <a:latin typeface="+mj-lt"/>
              </a:rPr>
              <a:t>, it tops </a:t>
            </a:r>
            <a:br>
              <a:rPr lang="en-US" sz="1400" dirty="0">
                <a:solidFill>
                  <a:schemeClr val="bg1"/>
                </a:solidFill>
                <a:latin typeface="+mj-lt"/>
              </a:rPr>
            </a:br>
            <a:r>
              <a:rPr lang="en-US" sz="1400" dirty="0">
                <a:solidFill>
                  <a:schemeClr val="bg1"/>
                </a:solidFill>
                <a:latin typeface="+mj-lt"/>
              </a:rPr>
              <a:t>up the level </a:t>
            </a:r>
            <a:br>
              <a:rPr lang="en-US" sz="1400" dirty="0">
                <a:solidFill>
                  <a:schemeClr val="bg1"/>
                </a:solidFill>
                <a:latin typeface="+mj-lt"/>
              </a:rPr>
            </a:br>
            <a:r>
              <a:rPr lang="en-US" sz="1400" dirty="0">
                <a:solidFill>
                  <a:schemeClr val="bg1"/>
                </a:solidFill>
                <a:latin typeface="+mj-lt"/>
              </a:rPr>
              <a:t>of nicotine in your body</a:t>
            </a:r>
            <a:endParaRPr lang="en-US" sz="1400" b="1" dirty="0">
              <a:solidFill>
                <a:schemeClr val="bg1"/>
              </a:solidFill>
              <a:latin typeface="+mj-lt"/>
            </a:endParaRPr>
          </a:p>
        </p:txBody>
      </p:sp>
      <p:grpSp>
        <p:nvGrpSpPr>
          <p:cNvPr id="33" name="circle 4">
            <a:extLst>
              <a:ext uri="{FF2B5EF4-FFF2-40B4-BE49-F238E27FC236}">
                <a16:creationId xmlns:a16="http://schemas.microsoft.com/office/drawing/2014/main" id="{2C176020-5AA0-A85A-334C-80354BB54DDF}"/>
              </a:ext>
            </a:extLst>
          </p:cNvPr>
          <p:cNvGrpSpPr/>
          <p:nvPr/>
        </p:nvGrpSpPr>
        <p:grpSpPr>
          <a:xfrm>
            <a:off x="2239144" y="4411353"/>
            <a:ext cx="1534332" cy="1534332"/>
            <a:chOff x="2239144" y="4411353"/>
            <a:chExt cx="1534332" cy="1534332"/>
          </a:xfrm>
        </p:grpSpPr>
        <p:sp>
          <p:nvSpPr>
            <p:cNvPr id="4" name="Oval 3">
              <a:extLst>
                <a:ext uri="{FF2B5EF4-FFF2-40B4-BE49-F238E27FC236}">
                  <a16:creationId xmlns:a16="http://schemas.microsoft.com/office/drawing/2014/main" id="{0384604E-665D-DAC8-ED0B-D6CF19888088}"/>
                </a:ext>
              </a:extLst>
            </p:cNvPr>
            <p:cNvSpPr/>
            <p:nvPr/>
          </p:nvSpPr>
          <p:spPr bwMode="auto">
            <a:xfrm>
              <a:off x="2239144"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7" name="Picture 26">
              <a:extLst>
                <a:ext uri="{FF2B5EF4-FFF2-40B4-BE49-F238E27FC236}">
                  <a16:creationId xmlns:a16="http://schemas.microsoft.com/office/drawing/2014/main" id="{189E69A8-CF47-F688-19AB-CB90911B3681}"/>
                </a:ext>
              </a:extLst>
            </p:cNvPr>
            <p:cNvPicPr>
              <a:picLocks noChangeAspect="1"/>
            </p:cNvPicPr>
            <p:nvPr/>
          </p:nvPicPr>
          <p:blipFill>
            <a:blip r:embed="rId3"/>
            <a:srcRect/>
            <a:stretch/>
          </p:blipFill>
          <p:spPr>
            <a:xfrm>
              <a:off x="2423844" y="4596053"/>
              <a:ext cx="1164933" cy="1164933"/>
            </a:xfrm>
            <a:prstGeom prst="rect">
              <a:avLst/>
            </a:prstGeom>
          </p:spPr>
        </p:pic>
      </p:grpSp>
      <p:grpSp>
        <p:nvGrpSpPr>
          <p:cNvPr id="32" name="circle 3">
            <a:extLst>
              <a:ext uri="{FF2B5EF4-FFF2-40B4-BE49-F238E27FC236}">
                <a16:creationId xmlns:a16="http://schemas.microsoft.com/office/drawing/2014/main" id="{F6228292-A5AF-4EC9-F9F2-1EB14F3C3D90}"/>
              </a:ext>
            </a:extLst>
          </p:cNvPr>
          <p:cNvGrpSpPr/>
          <p:nvPr/>
        </p:nvGrpSpPr>
        <p:grpSpPr>
          <a:xfrm>
            <a:off x="5370525" y="4411353"/>
            <a:ext cx="1534332" cy="1534332"/>
            <a:chOff x="5370525" y="4411353"/>
            <a:chExt cx="1534332" cy="1534332"/>
          </a:xfrm>
        </p:grpSpPr>
        <p:sp>
          <p:nvSpPr>
            <p:cNvPr id="9" name="Oval 8">
              <a:extLst>
                <a:ext uri="{FF2B5EF4-FFF2-40B4-BE49-F238E27FC236}">
                  <a16:creationId xmlns:a16="http://schemas.microsoft.com/office/drawing/2014/main" id="{5C67E0A7-F0D1-771D-9E87-52E675492B78}"/>
                </a:ext>
              </a:extLst>
            </p:cNvPr>
            <p:cNvSpPr/>
            <p:nvPr/>
          </p:nvSpPr>
          <p:spPr bwMode="auto">
            <a:xfrm>
              <a:off x="5370525"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8" name="Picture 27">
              <a:extLst>
                <a:ext uri="{FF2B5EF4-FFF2-40B4-BE49-F238E27FC236}">
                  <a16:creationId xmlns:a16="http://schemas.microsoft.com/office/drawing/2014/main" id="{A1ED7A5D-D04D-29AD-0764-21E4892ABD64}"/>
                </a:ext>
              </a:extLst>
            </p:cNvPr>
            <p:cNvPicPr>
              <a:picLocks noChangeAspect="1"/>
            </p:cNvPicPr>
            <p:nvPr/>
          </p:nvPicPr>
          <p:blipFill>
            <a:blip r:embed="rId4"/>
            <a:srcRect/>
            <a:stretch/>
          </p:blipFill>
          <p:spPr>
            <a:xfrm>
              <a:off x="5555225" y="4596053"/>
              <a:ext cx="1164933" cy="1164933"/>
            </a:xfrm>
            <a:prstGeom prst="rect">
              <a:avLst/>
            </a:prstGeom>
          </p:spPr>
        </p:pic>
      </p:grpSp>
      <p:grpSp>
        <p:nvGrpSpPr>
          <p:cNvPr id="31" name="circle 2">
            <a:extLst>
              <a:ext uri="{FF2B5EF4-FFF2-40B4-BE49-F238E27FC236}">
                <a16:creationId xmlns:a16="http://schemas.microsoft.com/office/drawing/2014/main" id="{B8EEBD5C-CB95-A727-1D4B-D8780F7FD835}"/>
              </a:ext>
            </a:extLst>
          </p:cNvPr>
          <p:cNvGrpSpPr/>
          <p:nvPr/>
        </p:nvGrpSpPr>
        <p:grpSpPr>
          <a:xfrm>
            <a:off x="5370525" y="912315"/>
            <a:ext cx="1534332" cy="1534332"/>
            <a:chOff x="5370525" y="912315"/>
            <a:chExt cx="1534332" cy="1534332"/>
          </a:xfrm>
        </p:grpSpPr>
        <p:sp>
          <p:nvSpPr>
            <p:cNvPr id="10" name="Oval 9">
              <a:extLst>
                <a:ext uri="{FF2B5EF4-FFF2-40B4-BE49-F238E27FC236}">
                  <a16:creationId xmlns:a16="http://schemas.microsoft.com/office/drawing/2014/main" id="{ACFF6FC0-00D8-D8D6-A296-40F0C7A0093E}"/>
                </a:ext>
              </a:extLst>
            </p:cNvPr>
            <p:cNvSpPr/>
            <p:nvPr/>
          </p:nvSpPr>
          <p:spPr bwMode="auto">
            <a:xfrm>
              <a:off x="5370525"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65DDD44-65AF-43C1-3388-441A0AB7A7F1}"/>
                </a:ext>
              </a:extLst>
            </p:cNvPr>
            <p:cNvPicPr>
              <a:picLocks noChangeAspect="1"/>
            </p:cNvPicPr>
            <p:nvPr/>
          </p:nvPicPr>
          <p:blipFill>
            <a:blip r:embed="rId5"/>
            <a:stretch>
              <a:fillRect/>
            </a:stretch>
          </p:blipFill>
          <p:spPr>
            <a:xfrm>
              <a:off x="5555225" y="1097015"/>
              <a:ext cx="1164933" cy="1164933"/>
            </a:xfrm>
            <a:prstGeom prst="rect">
              <a:avLst/>
            </a:prstGeom>
          </p:spPr>
        </p:pic>
      </p:grpSp>
      <p:grpSp>
        <p:nvGrpSpPr>
          <p:cNvPr id="30" name="circle 1">
            <a:extLst>
              <a:ext uri="{FF2B5EF4-FFF2-40B4-BE49-F238E27FC236}">
                <a16:creationId xmlns:a16="http://schemas.microsoft.com/office/drawing/2014/main" id="{1E2C429F-1065-94F1-23BD-9FE94F45B5E7}"/>
              </a:ext>
            </a:extLst>
          </p:cNvPr>
          <p:cNvGrpSpPr/>
          <p:nvPr/>
        </p:nvGrpSpPr>
        <p:grpSpPr>
          <a:xfrm>
            <a:off x="2239144" y="912315"/>
            <a:ext cx="1534332" cy="1534332"/>
            <a:chOff x="2239144" y="912315"/>
            <a:chExt cx="1534332" cy="1534332"/>
          </a:xfrm>
        </p:grpSpPr>
        <p:sp>
          <p:nvSpPr>
            <p:cNvPr id="7" name="Oval 6">
              <a:extLst>
                <a:ext uri="{FF2B5EF4-FFF2-40B4-BE49-F238E27FC236}">
                  <a16:creationId xmlns:a16="http://schemas.microsoft.com/office/drawing/2014/main" id="{D08445F1-CC06-08DF-1554-A7C77972C6F9}"/>
                </a:ext>
              </a:extLst>
            </p:cNvPr>
            <p:cNvSpPr/>
            <p:nvPr/>
          </p:nvSpPr>
          <p:spPr bwMode="auto">
            <a:xfrm>
              <a:off x="2239144"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5" name="Picture 24">
              <a:extLst>
                <a:ext uri="{FF2B5EF4-FFF2-40B4-BE49-F238E27FC236}">
                  <a16:creationId xmlns:a16="http://schemas.microsoft.com/office/drawing/2014/main" id="{AA02BB2B-9DFD-2E24-C471-98BAC3AC508E}"/>
                </a:ext>
              </a:extLst>
            </p:cNvPr>
            <p:cNvPicPr>
              <a:picLocks noChangeAspect="1"/>
            </p:cNvPicPr>
            <p:nvPr/>
          </p:nvPicPr>
          <p:blipFill>
            <a:blip r:embed="rId6"/>
            <a:srcRect/>
            <a:stretch/>
          </p:blipFill>
          <p:spPr>
            <a:xfrm>
              <a:off x="2423844" y="1097015"/>
              <a:ext cx="1164933" cy="1164933"/>
            </a:xfrm>
            <a:prstGeom prst="rect">
              <a:avLst/>
            </a:prstGeom>
          </p:spPr>
        </p:pic>
      </p:grpSp>
      <p:sp>
        <p:nvSpPr>
          <p:cNvPr id="19" name="stress">
            <a:extLst>
              <a:ext uri="{FF2B5EF4-FFF2-40B4-BE49-F238E27FC236}">
                <a16:creationId xmlns:a16="http://schemas.microsoft.com/office/drawing/2014/main" id="{0E9A3CF0-A6A1-3E0D-87B0-39945A3C5B2B}"/>
              </a:ext>
            </a:extLst>
          </p:cNvPr>
          <p:cNvSpPr txBox="1">
            <a:spLocks/>
          </p:cNvSpPr>
          <p:nvPr/>
        </p:nvSpPr>
        <p:spPr>
          <a:xfrm>
            <a:off x="3382909" y="3496431"/>
            <a:ext cx="2378182" cy="844658"/>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3000"/>
              </a:lnSpc>
            </a:pPr>
            <a:r>
              <a:rPr lang="en-US" sz="4200" b="1" dirty="0">
                <a:latin typeface="Arial" panose="020B0604020202020204" pitchFamily="34" charset="0"/>
                <a:cs typeface="Arial" panose="020B0604020202020204" pitchFamily="34" charset="0"/>
              </a:rPr>
              <a:t>stress?</a:t>
            </a:r>
          </a:p>
        </p:txBody>
      </p:sp>
      <p:sp>
        <p:nvSpPr>
          <p:cNvPr id="2" name="does smoking">
            <a:extLst>
              <a:ext uri="{FF2B5EF4-FFF2-40B4-BE49-F238E27FC236}">
                <a16:creationId xmlns:a16="http://schemas.microsoft.com/office/drawing/2014/main" id="{D91E1699-E630-A2BE-54B6-62B634337576}"/>
              </a:ext>
            </a:extLst>
          </p:cNvPr>
          <p:cNvSpPr txBox="1">
            <a:spLocks/>
          </p:cNvSpPr>
          <p:nvPr/>
        </p:nvSpPr>
        <p:spPr>
          <a:xfrm>
            <a:off x="3382909" y="2650208"/>
            <a:ext cx="2378182" cy="968037"/>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2800"/>
              </a:lnSpc>
            </a:pPr>
            <a:r>
              <a:rPr lang="en-US" sz="2200" dirty="0">
                <a:solidFill>
                  <a:schemeClr val="accent3"/>
                </a:solidFill>
                <a:latin typeface="Arial" panose="020B0604020202020204" pitchFamily="34" charset="0"/>
                <a:cs typeface="Arial" panose="020B0604020202020204" pitchFamily="34" charset="0"/>
              </a:rPr>
              <a:t>Does smoking </a:t>
            </a:r>
            <a:br>
              <a:rPr lang="en-US" sz="2200" dirty="0">
                <a:solidFill>
                  <a:schemeClr val="accent3"/>
                </a:solidFill>
                <a:latin typeface="Arial" panose="020B0604020202020204" pitchFamily="34" charset="0"/>
                <a:cs typeface="Arial" panose="020B0604020202020204" pitchFamily="34" charset="0"/>
              </a:rPr>
            </a:br>
            <a:r>
              <a:rPr lang="en-US" sz="2200" dirty="0">
                <a:solidFill>
                  <a:schemeClr val="accent3"/>
                </a:solidFill>
                <a:latin typeface="Arial" panose="020B0604020202020204" pitchFamily="34" charset="0"/>
                <a:cs typeface="Arial" panose="020B0604020202020204" pitchFamily="34" charset="0"/>
              </a:rPr>
              <a:t>really reduce</a:t>
            </a:r>
            <a:r>
              <a:rPr lang="en-US" sz="2200" b="1" dirty="0">
                <a:solidFill>
                  <a:schemeClr val="accent3"/>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1053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1500"/>
                            </p:stCondLst>
                            <p:childTnLst>
                              <p:par>
                                <p:cTn id="31" presetID="10" presetClass="entr" presetSubtype="0" fill="hold" grpId="0" nodeType="after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500"/>
                            </p:stCondLst>
                            <p:childTnLst>
                              <p:par>
                                <p:cTn id="40" presetID="10" presetClass="entr" presetSubtype="0" fill="hold" nodeType="afterEffect">
                                  <p:stCondLst>
                                    <p:cond delay="5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1500"/>
                            </p:stCondLst>
                            <p:childTnLst>
                              <p:par>
                                <p:cTn id="44" presetID="10" presetClass="entr" presetSubtype="0" fill="hold" grpId="0" nodeType="after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5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1500"/>
                            </p:stCondLst>
                            <p:childTnLst>
                              <p:par>
                                <p:cTn id="57" presetID="10" presetClass="entr" presetSubtype="0" fill="hold" grpId="0" nodeType="afterEffect">
                                  <p:stCondLst>
                                    <p:cond delay="5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6" grpId="0" animBg="1"/>
      <p:bldP spid="17" grpId="0" animBg="1"/>
      <p:bldP spid="6" grpId="0"/>
      <p:bldP spid="11" grpId="0"/>
      <p:bldP spid="12" grpId="0"/>
      <p:bldP spid="8" grpId="0"/>
      <p:bldP spid="1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7772"/>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800" dirty="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dirty="0">
                <a:solidFill>
                  <a:schemeClr val="bg1">
                    <a:lumMod val="85000"/>
                  </a:schemeClr>
                </a:solidFill>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	Fact</a:t>
            </a:r>
            <a:endParaRPr lang="en-US" sz="2800" b="1" dirty="0">
              <a:solidFill>
                <a:schemeClr val="accent4"/>
              </a:solidFill>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791262" y="2798878"/>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extBox 1">
            <a:extLst>
              <a:ext uri="{FF2B5EF4-FFF2-40B4-BE49-F238E27FC236}">
                <a16:creationId xmlns:a16="http://schemas.microsoft.com/office/drawing/2014/main" id="{08470F1C-D3C9-EDB8-7EC8-325EF18B9C18}"/>
              </a:ext>
            </a:extLst>
          </p:cNvPr>
          <p:cNvSpPr txBox="1"/>
          <p:nvPr/>
        </p:nvSpPr>
        <p:spPr bwMode="auto">
          <a:xfrm>
            <a:off x="2128059" y="2559975"/>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accent1">
                    <a:lumMod val="75000"/>
                  </a:schemeClr>
                </a:solidFill>
                <a:effectLst/>
                <a:uLnTx/>
                <a:uFillTx/>
                <a:latin typeface="+mn-lt"/>
                <a:ea typeface="Geneva" pitchFamily="-109" charset="0"/>
                <a:cs typeface="Geneva" pitchFamily="-109" charset="0"/>
              </a:rPr>
              <a:t>- with a caveat</a:t>
            </a:r>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863791" y="1314030"/>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3000" b="1" dirty="0">
                <a:solidFill>
                  <a:srgbClr val="005EB8"/>
                </a:solidFill>
                <a:effectLst>
                  <a:glow rad="381000">
                    <a:schemeClr val="bg1">
                      <a:alpha val="55000"/>
                    </a:schemeClr>
                  </a:glow>
                </a:effectLst>
                <a:latin typeface="Arial" panose="020B0604020202020204" pitchFamily="34" charset="0"/>
                <a:cs typeface="Arial" panose="020B0604020202020204" pitchFamily="34" charset="0"/>
              </a:rPr>
              <a:t>If I stop smoking, I will gain weight </a:t>
            </a:r>
          </a:p>
        </p:txBody>
      </p:sp>
    </p:spTree>
    <p:extLst>
      <p:ext uri="{BB962C8B-B14F-4D97-AF65-F5344CB8AC3E}">
        <p14:creationId xmlns:p14="http://schemas.microsoft.com/office/powerpoint/2010/main" val="196137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D149C-E0D4-7B1B-8B49-F368FE307551}"/>
              </a:ext>
            </a:extLst>
          </p:cNvPr>
          <p:cNvSpPr>
            <a:spLocks noGrp="1"/>
          </p:cNvSpPr>
          <p:nvPr>
            <p:ph type="title"/>
          </p:nvPr>
        </p:nvSpPr>
        <p:spPr/>
        <p:txBody>
          <a:bodyPr/>
          <a:lstStyle/>
          <a:p>
            <a:r>
              <a:rPr lang="en-US" altLang="en-US" dirty="0">
                <a:latin typeface="Arial"/>
                <a:cs typeface="Arial"/>
              </a:rPr>
              <a:t>Weight gain</a:t>
            </a:r>
            <a:endParaRPr lang="en-US" dirty="0"/>
          </a:p>
        </p:txBody>
      </p:sp>
      <p:sp>
        <p:nvSpPr>
          <p:cNvPr id="3" name="Text Placeholder 2">
            <a:extLst>
              <a:ext uri="{FF2B5EF4-FFF2-40B4-BE49-F238E27FC236}">
                <a16:creationId xmlns:a16="http://schemas.microsoft.com/office/drawing/2014/main" id="{8D9DD6CE-A139-189E-5834-C22033795AED}"/>
              </a:ext>
            </a:extLst>
          </p:cNvPr>
          <p:cNvSpPr>
            <a:spLocks noGrp="1"/>
          </p:cNvSpPr>
          <p:nvPr>
            <p:ph type="body" idx="12"/>
          </p:nvPr>
        </p:nvSpPr>
        <p:spPr>
          <a:xfrm>
            <a:off x="571500" y="1752600"/>
            <a:ext cx="4606787" cy="3992217"/>
          </a:xfrm>
        </p:spPr>
        <p:txBody>
          <a:bodyPr anchor="ctr"/>
          <a:lstStyle/>
          <a:p>
            <a:pPr marL="0" indent="0">
              <a:lnSpc>
                <a:spcPts val="2400"/>
              </a:lnSpc>
              <a:spcBef>
                <a:spcPts val="0"/>
              </a:spcBef>
              <a:spcAft>
                <a:spcPts val="1000"/>
              </a:spcAft>
              <a:buNone/>
            </a:pPr>
            <a:r>
              <a:rPr lang="en-US" sz="1700" b="1" dirty="0"/>
              <a:t>Reasons for post-cessation </a:t>
            </a:r>
            <a:br>
              <a:rPr lang="en-US" sz="1700" b="1" dirty="0"/>
            </a:br>
            <a:r>
              <a:rPr lang="en-US" sz="1700" b="1" dirty="0"/>
              <a:t>weight gain:</a:t>
            </a:r>
          </a:p>
          <a:p>
            <a:pPr>
              <a:lnSpc>
                <a:spcPts val="2400"/>
              </a:lnSpc>
              <a:spcBef>
                <a:spcPts val="0"/>
              </a:spcBef>
              <a:spcAft>
                <a:spcPts val="1000"/>
              </a:spcAft>
            </a:pPr>
            <a:r>
              <a:rPr lang="en-US" sz="1700" dirty="0"/>
              <a:t>Decreased metabolism</a:t>
            </a:r>
          </a:p>
          <a:p>
            <a:pPr>
              <a:lnSpc>
                <a:spcPts val="2400"/>
              </a:lnSpc>
              <a:spcBef>
                <a:spcPts val="0"/>
              </a:spcBef>
              <a:spcAft>
                <a:spcPts val="1000"/>
              </a:spcAft>
            </a:pPr>
            <a:r>
              <a:rPr lang="en-US" sz="1700" dirty="0"/>
              <a:t>Increased appetite</a:t>
            </a:r>
          </a:p>
          <a:p>
            <a:pPr>
              <a:lnSpc>
                <a:spcPts val="2400"/>
              </a:lnSpc>
              <a:spcBef>
                <a:spcPts val="0"/>
              </a:spcBef>
              <a:spcAft>
                <a:spcPts val="1000"/>
              </a:spcAft>
            </a:pPr>
            <a:r>
              <a:rPr lang="en-US" sz="1700" dirty="0"/>
              <a:t>Taste, and smell return, </a:t>
            </a:r>
            <a:br>
              <a:rPr lang="en-US" sz="1700" dirty="0"/>
            </a:br>
            <a:r>
              <a:rPr lang="en-US" sz="1700" dirty="0"/>
              <a:t>making food taste better</a:t>
            </a:r>
          </a:p>
          <a:p>
            <a:pPr>
              <a:lnSpc>
                <a:spcPts val="2400"/>
              </a:lnSpc>
              <a:spcBef>
                <a:spcPts val="0"/>
              </a:spcBef>
              <a:spcAft>
                <a:spcPts val="1000"/>
              </a:spcAft>
            </a:pPr>
            <a:r>
              <a:rPr lang="en-US" sz="1700" dirty="0"/>
              <a:t>Replacing hand-to-mouth </a:t>
            </a:r>
            <a:br>
              <a:rPr lang="en-US" sz="1700" dirty="0"/>
            </a:br>
            <a:r>
              <a:rPr lang="en-US" sz="1700" dirty="0"/>
              <a:t>action of a cigarette with food</a:t>
            </a:r>
          </a:p>
          <a:p>
            <a:pPr>
              <a:lnSpc>
                <a:spcPts val="2400"/>
              </a:lnSpc>
              <a:spcBef>
                <a:spcPts val="0"/>
              </a:spcBef>
              <a:spcAft>
                <a:spcPts val="1000"/>
              </a:spcAft>
            </a:pPr>
            <a:r>
              <a:rPr lang="en-US" sz="1700" dirty="0"/>
              <a:t>Lack of physical activity </a:t>
            </a:r>
          </a:p>
          <a:p>
            <a:pPr>
              <a:lnSpc>
                <a:spcPts val="2400"/>
              </a:lnSpc>
              <a:spcBef>
                <a:spcPts val="0"/>
              </a:spcBef>
              <a:spcAft>
                <a:spcPts val="1000"/>
              </a:spcAft>
            </a:pPr>
            <a:r>
              <a:rPr lang="en-US" sz="1700" dirty="0"/>
              <a:t>Poor diet</a:t>
            </a:r>
          </a:p>
        </p:txBody>
      </p:sp>
      <p:pic>
        <p:nvPicPr>
          <p:cNvPr id="5" name="Picture 2">
            <a:extLst>
              <a:ext uri="{FF2B5EF4-FFF2-40B4-BE49-F238E27FC236}">
                <a16:creationId xmlns:a16="http://schemas.microsoft.com/office/drawing/2014/main" id="{60834005-6E16-CDD3-7E1A-53008E33BF1D}"/>
              </a:ext>
            </a:extLst>
          </p:cNvPr>
          <p:cNvPicPr>
            <a:picLocks noChangeAspect="1" noChangeArrowheads="1"/>
          </p:cNvPicPr>
          <p:nvPr/>
        </p:nvPicPr>
        <p:blipFill>
          <a:blip r:embed="rId3"/>
          <a:srcRect t="4401" b="4401"/>
          <a:stretch/>
        </p:blipFill>
        <p:spPr bwMode="auto">
          <a:xfrm>
            <a:off x="4307303" y="2253636"/>
            <a:ext cx="4139785" cy="3104840"/>
          </a:xfrm>
          <a:prstGeom prst="rect">
            <a:avLst/>
          </a:prstGeom>
          <a:noFill/>
          <a:ln w="9525">
            <a:noFill/>
            <a:miter lim="800000"/>
            <a:headEnd/>
            <a:tailEnd/>
          </a:ln>
        </p:spPr>
      </p:pic>
      <p:sp>
        <p:nvSpPr>
          <p:cNvPr id="6" name="TextBox 5">
            <a:extLst>
              <a:ext uri="{FF2B5EF4-FFF2-40B4-BE49-F238E27FC236}">
                <a16:creationId xmlns:a16="http://schemas.microsoft.com/office/drawing/2014/main" id="{A9975DF8-E39D-4A86-4CE0-9A0993C8EAF5}"/>
              </a:ext>
            </a:extLst>
          </p:cNvPr>
          <p:cNvSpPr txBox="1"/>
          <p:nvPr/>
        </p:nvSpPr>
        <p:spPr bwMode="auto">
          <a:xfrm>
            <a:off x="4307303" y="2253636"/>
            <a:ext cx="4152211" cy="3122493"/>
          </a:xfrm>
          <a:prstGeom prst="rect">
            <a:avLst/>
          </a:prstGeom>
          <a:solidFill>
            <a:srgbClr val="000000">
              <a:alpha val="81624"/>
            </a:srgbClr>
          </a:solidFill>
          <a:ln w="9525">
            <a:noFill/>
            <a:miter lim="800000"/>
            <a:headEnd/>
            <a:tailEnd/>
          </a:ln>
          <a:effectLst/>
        </p:spPr>
        <p:txBody>
          <a:bodyPr vert="horz" wrap="square" lIns="0" tIns="0" rIns="0" bIns="144000" numCol="1" rtlCol="0" anchor="ctr" anchorCtr="0" compatLnSpc="1">
            <a:prstTxWarp prst="textNoShape">
              <a:avLst/>
            </a:prstTxWarp>
            <a:noAutofit/>
          </a:bodyPr>
          <a:lstStyle/>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r>
              <a:rPr kumimoji="0" lang="en-US" sz="24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FACT</a:t>
            </a: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On average weight gain </a:t>
            </a:r>
            <a:b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is 5 – 10lbs and preferable </a:t>
            </a:r>
            <a:b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to the significant health issues associated with smoking</a:t>
            </a:r>
          </a:p>
        </p:txBody>
      </p:sp>
      <p:sp>
        <p:nvSpPr>
          <p:cNvPr id="8" name="Footer Placeholder 3">
            <a:extLst>
              <a:ext uri="{FF2B5EF4-FFF2-40B4-BE49-F238E27FC236}">
                <a16:creationId xmlns:a16="http://schemas.microsoft.com/office/drawing/2014/main" id="{4751A9FD-E381-B8B8-335A-5CE4679B087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005EB8"/>
                </a:solidFill>
                <a:effectLst/>
                <a:uLnTx/>
                <a:uFillTx/>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056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1B94CB7F-780D-46AB-ACB4-2D0C3DB6F418}">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3.xml><?xml version="1.0" encoding="utf-8"?>
<ds:datastoreItem xmlns:ds="http://schemas.openxmlformats.org/officeDocument/2006/customXml" ds:itemID="{15A587F9-DBFE-4CE8-A36E-E2AE254404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1118</TotalTime>
  <Words>1545</Words>
  <Application>Microsoft Macintosh PowerPoint</Application>
  <PresentationFormat>On-screen Show (4:3)</PresentationFormat>
  <Paragraphs>167</Paragraphs>
  <Slides>10</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MS PGothic</vt:lpstr>
      <vt:lpstr>Arial</vt:lpstr>
      <vt:lpstr>Calibri</vt:lpstr>
      <vt:lpstr>Century Gothic</vt:lpstr>
      <vt:lpstr>Lucida Grande</vt:lpstr>
      <vt:lpstr>System Font Regular</vt:lpstr>
      <vt:lpstr>Times</vt:lpstr>
      <vt:lpstr>NCSCT</vt:lpstr>
      <vt:lpstr>1_NCSCT</vt:lpstr>
      <vt:lpstr>PowerPoint Presentation</vt:lpstr>
      <vt:lpstr>PowerPoint Presentation</vt:lpstr>
      <vt:lpstr>PowerPoint Presentation</vt:lpstr>
      <vt:lpstr>PowerPoint Presentation</vt:lpstr>
      <vt:lpstr>PowerPoint Presentation</vt:lpstr>
      <vt:lpstr>Stress</vt:lpstr>
      <vt:lpstr>PowerPoint Presentation</vt:lpstr>
      <vt:lpstr>PowerPoint Presentation</vt:lpstr>
      <vt:lpstr>Weight gain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36</cp:revision>
  <cp:lastPrinted>2021-04-19T06:44:37Z</cp:lastPrinted>
  <dcterms:created xsi:type="dcterms:W3CDTF">2019-04-01T09:21:54Z</dcterms:created>
  <dcterms:modified xsi:type="dcterms:W3CDTF">2024-03-03T17:23:34Z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