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7"/>
  </p:notesMasterIdLst>
  <p:handoutMasterIdLst>
    <p:handoutMasterId r:id="rId18"/>
  </p:handoutMasterIdLst>
  <p:sldIdLst>
    <p:sldId id="898" r:id="rId5"/>
    <p:sldId id="924" r:id="rId6"/>
    <p:sldId id="980" r:id="rId7"/>
    <p:sldId id="973" r:id="rId8"/>
    <p:sldId id="930" r:id="rId9"/>
    <p:sldId id="2145708206" r:id="rId10"/>
    <p:sldId id="983" r:id="rId11"/>
    <p:sldId id="931" r:id="rId12"/>
    <p:sldId id="933" r:id="rId13"/>
    <p:sldId id="2145708291" r:id="rId14"/>
    <p:sldId id="935" r:id="rId15"/>
    <p:sldId id="2145708194" r:id="rId1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3113" userDrawn="1">
          <p15:clr>
            <a:srgbClr val="A4A3A4"/>
          </p15:clr>
        </p15:guide>
        <p15:guide id="4" pos="5321"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0193948-45ED-21AF-191D-7021DDA6FE57}" name="Guest User" initials="GU" userId="S::urn:spo:anon#5f095e55b8a67667420fc4c86593ceaaab17fc00eb36cc1ad0d3af1be105367e::" providerId="AD"/>
  <p188:author id="{FBD5507C-A371-E2E6-D1DA-7A21576B8FD0}" name="Guest User" initials="GU" userId="S::urn:spo:anon#295c83efffe5083574ed21625641f9b7475b3ccc32d9decb57ea7a552ba70852::" providerId="AD"/>
  <p188:author id="{C347647C-82DF-3714-D566-1F297C5840CD}" name="SOPHIA PAPADAKIS" initials="SP" userId="341674e120739e96" providerId="Windows Live"/>
  <p188:author id="{8D0B97B9-7721-1BC1-654C-901BAC989CCE}" name="Guest User" initials="GU" userId="S::urn:spo:anon#d904136b9fb956cb14335d5d16412b1c2f3a914225a82b133a01c9f1ee1f2d9d::" providerId="AD"/>
  <p188:author id="{74D313C6-59A6-FE4C-4A62-327BBF48BE08}" name="Guest User" initials="GU" userId="S::urn:spo:anon#40f9abbb86226b50c2f2ed30ca9e9c5f4256d02f55925a568763d94b333d3398::" providerId="AD"/>
  <p188:author id="{0F1856C8-F57A-9F3E-84F0-70A0EB23FFF5}" name="Guest User" initials="GU" userId="S::urn:spo:anon#7030134245bd16b84066394ad1b9db803ecc38bc2b3977094f04c623831eb07d::" providerId="AD"/>
  <p188:author id="{261EB2C8-27FD-A859-CA0D-ADB62167BE41}" name="Tom Coleman-Haynes" initials="TCH" userId="S::tom@ncsct.co.uk::feac02dd-ca1d-495d-907d-e6674be69fc7" providerId="AD"/>
  <p188:author id="{1E1CE6F1-31B4-A8F2-E696-2958A6EE8827}" name="Sophia Papadakis" initials="SP" userId="S::sophia@ncsct.co.uk::b95f17c4-d9c4-4e13-899b-4e888ddd5376" providerId="AD"/>
  <p188:author id="{86520EF7-4688-0A30-ACD2-9C216CA4ABDC}" name="Guest User" initials="GU" userId="S::urn:spo:anon#8568165eb13b5596d4ad53a21fcfbc5a9a232e64f2cf3ebc851d97d7481d7a7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EB8"/>
    <a:srgbClr val="008F00"/>
    <a:srgbClr val="051D39"/>
    <a:srgbClr val="02366A"/>
    <a:srgbClr val="00294F"/>
    <a:srgbClr val="DAE4F3"/>
    <a:srgbClr val="FF7700"/>
    <a:srgbClr val="E3D9B2"/>
    <a:srgbClr val="C69D96"/>
    <a:srgbClr val="934FC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34599" autoAdjust="0"/>
    <p:restoredTop sz="86408" autoAdjust="0"/>
  </p:normalViewPr>
  <p:slideViewPr>
    <p:cSldViewPr snapToGrid="0">
      <p:cViewPr varScale="1">
        <p:scale>
          <a:sx n="106" d="100"/>
          <a:sy n="106" d="100"/>
        </p:scale>
        <p:origin x="712" y="168"/>
      </p:cViewPr>
      <p:guideLst>
        <p:guide orient="horz" pos="2160"/>
        <p:guide pos="2880"/>
        <p:guide orient="horz" pos="3113"/>
        <p:guide pos="5321"/>
      </p:guideLst>
    </p:cSldViewPr>
  </p:slideViewPr>
  <p:outlineViewPr>
    <p:cViewPr>
      <p:scale>
        <a:sx n="33" d="100"/>
        <a:sy n="33" d="100"/>
      </p:scale>
      <p:origin x="0" y="-7668"/>
    </p:cViewPr>
  </p:outlin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8/10/relationships/authors" Target="authors.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a Papadakis" userId="S::sophia@ncsct.co.uk::b95f17c4-d9c4-4e13-899b-4e888ddd5376" providerId="AD" clId="Web-{A2487F96-E08C-0790-4797-581FDC36044D}"/>
    <pc:docChg chg="modSld">
      <pc:chgData name="Sophia Papadakis" userId="S::sophia@ncsct.co.uk::b95f17c4-d9c4-4e13-899b-4e888ddd5376" providerId="AD" clId="Web-{A2487F96-E08C-0790-4797-581FDC36044D}" dt="2024-03-04T15:38:02.004" v="1"/>
      <pc:docMkLst>
        <pc:docMk/>
      </pc:docMkLst>
      <pc:sldChg chg="modNotes">
        <pc:chgData name="Sophia Papadakis" userId="S::sophia@ncsct.co.uk::b95f17c4-d9c4-4e13-899b-4e888ddd5376" providerId="AD" clId="Web-{A2487F96-E08C-0790-4797-581FDC36044D}" dt="2024-03-04T15:38:02.004" v="1"/>
        <pc:sldMkLst>
          <pc:docMk/>
          <pc:sldMk cId="1035247241" sldId="980"/>
        </pc:sldMkLst>
      </pc:sldChg>
    </pc:docChg>
  </pc:docChgLst>
  <pc:docChgLst>
    <pc:chgData name="Sophia Papadakis" userId="S::sophia@ncsct.co.uk::b95f17c4-d9c4-4e13-899b-4e888ddd5376" providerId="AD" clId="Web-{E893EA90-B8F8-5572-2472-FDB6B11D55F1}"/>
    <pc:docChg chg="modSld">
      <pc:chgData name="Sophia Papadakis" userId="S::sophia@ncsct.co.uk::b95f17c4-d9c4-4e13-899b-4e888ddd5376" providerId="AD" clId="Web-{E893EA90-B8F8-5572-2472-FDB6B11D55F1}" dt="2024-03-04T15:34:57.841" v="5"/>
      <pc:docMkLst>
        <pc:docMk/>
      </pc:docMkLst>
      <pc:sldChg chg="modNotes">
        <pc:chgData name="Sophia Papadakis" userId="S::sophia@ncsct.co.uk::b95f17c4-d9c4-4e13-899b-4e888ddd5376" providerId="AD" clId="Web-{E893EA90-B8F8-5572-2472-FDB6B11D55F1}" dt="2024-03-04T15:34:57.841" v="5"/>
        <pc:sldMkLst>
          <pc:docMk/>
          <pc:sldMk cId="1035247241" sldId="980"/>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66CA80A-42B6-8E41-9525-2A086360CB33}" type="datetime1">
              <a:rPr lang="en-US">
                <a:latin typeface="Century Gothic" panose="020B0502020202020204" pitchFamily="34" charset="0"/>
              </a:rPr>
              <a:pPr>
                <a:defRPr/>
              </a:pPr>
              <a:t>3/4/2024</a:t>
            </a:fld>
            <a:endParaRPr lang="en-US" dirty="0">
              <a:latin typeface="Century Gothic" panose="020B0502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dirty="0">
              <a:latin typeface="Century Gothic" panose="020B0502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1D9719-0090-5543-A777-ABB8C070B7A9}" type="slidenum">
              <a:rPr lang="en-US">
                <a:latin typeface="Century Gothic" panose="020B0502020202020204" pitchFamily="34" charset="0"/>
              </a:rPr>
              <a:pPr>
                <a:defRPr/>
              </a:pPr>
              <a:t>‹#›</a:t>
            </a:fld>
            <a:endParaRPr lang="en-US" dirty="0">
              <a:latin typeface="Century Gothic" panose="020B0502020202020204" pitchFamily="34" charset="0"/>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3C4B8611-C51B-8D42-9529-83F35716B3F2}" type="datetime1">
              <a:rPr lang="en-US" smtClean="0"/>
              <a:pPr>
                <a:defRPr/>
              </a:pPr>
              <a:t>3/4/2024</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b="0" i="0">
                <a:latin typeface="Century Gothic" panose="020B0502020202020204" pitchFamily="34" charset="0"/>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b="0" i="0">
                <a:latin typeface="Century Gothic" panose="020B0502020202020204" pitchFamily="34" charset="0"/>
                <a:ea typeface="+mn-ea"/>
                <a:cs typeface="+mn-cs"/>
              </a:defRPr>
            </a:lvl1pPr>
          </a:lstStyle>
          <a:p>
            <a:pPr>
              <a:defRPr/>
            </a:pPr>
            <a:fld id="{242A2382-4541-B845-B6D5-E8B5A330E247}" type="slidenum">
              <a:rPr lang="en-US" smtClean="0"/>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1pPr>
    <a:lvl2pPr marL="4572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2pPr>
    <a:lvl3pPr marL="9144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3pPr>
    <a:lvl4pPr marL="13716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4pPr>
    <a:lvl5pPr marL="1828800" algn="l" defTabSz="457200" rtl="0" eaLnBrk="0" fontAlgn="base" hangingPunct="0">
      <a:spcBef>
        <a:spcPct val="30000"/>
      </a:spcBef>
      <a:spcAft>
        <a:spcPct val="0"/>
      </a:spcAft>
      <a:defRPr sz="1200" b="0" i="0" kern="1200">
        <a:solidFill>
          <a:schemeClr val="tx1"/>
        </a:solidFill>
        <a:latin typeface="+mn-lt"/>
        <a:ea typeface="Geneva" pitchFamily="-109" charset="0"/>
        <a:cs typeface="Geneva" pitchFamily="-109"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primetheory.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rPr>
              <a:t>Understanding tobacco dependence in people with SMI</a:t>
            </a:r>
          </a:p>
          <a:p>
            <a:endParaRPr lang="en-US" b="1" dirty="0">
              <a:latin typeface="+mn-lt"/>
            </a:endParaRPr>
          </a:p>
          <a:p>
            <a:r>
              <a:rPr lang="en-US" b="0" dirty="0">
                <a:latin typeface="+mn-lt"/>
              </a:rPr>
              <a:t>In this section of the course we will spend some time understanding tobacco dependence and how it presents in people with SMI</a:t>
            </a:r>
            <a:r>
              <a:rPr lang="en-US" dirty="0">
                <a:latin typeface="+mn-lt"/>
              </a:rPr>
              <a:t> and in inpatient mental health settings. </a:t>
            </a:r>
            <a:endParaRPr lang="en-US" b="0" dirty="0">
              <a:latin typeface="+mn-lt"/>
            </a:endParaRPr>
          </a:p>
          <a:p>
            <a:endParaRPr lang="en-US" b="0" dirty="0">
              <a:latin typeface="+mn-lt"/>
            </a:endParaRPr>
          </a:p>
          <a:p>
            <a:r>
              <a:rPr lang="en-CA" b="0" i="0" dirty="0">
                <a:solidFill>
                  <a:srgbClr val="000000"/>
                </a:solidFill>
                <a:effectLst/>
                <a:latin typeface="+mn-lt"/>
              </a:rPr>
              <a:t> </a:t>
            </a:r>
            <a:endParaRPr lang="en-US" b="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a:t>
            </a:fld>
            <a:endParaRPr lang="en-US" dirty="0"/>
          </a:p>
        </p:txBody>
      </p:sp>
    </p:spTree>
    <p:extLst>
      <p:ext uri="{BB962C8B-B14F-4D97-AF65-F5344CB8AC3E}">
        <p14:creationId xmlns:p14="http://schemas.microsoft.com/office/powerpoint/2010/main" val="930707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29366-0ACC-E27D-CD52-45A6B595788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8862121-FE4D-07DA-34A0-D4FE40A6360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9A5689B-A095-E145-9835-2B87C518B1B6}"/>
              </a:ext>
            </a:extLst>
          </p:cNvPr>
          <p:cNvSpPr>
            <a:spLocks noGrp="1"/>
          </p:cNvSpPr>
          <p:nvPr>
            <p:ph type="body" idx="1"/>
          </p:nvPr>
        </p:nvSpPr>
        <p:spPr/>
        <p:txBody>
          <a:bodyPr>
            <a:normAutofit fontScale="40000" lnSpcReduction="20000"/>
          </a:bodyPr>
          <a:lstStyle/>
          <a:p>
            <a:r>
              <a:rPr lang="en-GB">
                <a:solidFill>
                  <a:srgbClr val="444444"/>
                </a:solidFill>
              </a:rPr>
              <a:t>This slide can be used to show how addressing social and environmental cues, (e.g. not storing tobacco, managing withdrawal, assisting with developing a non-smoker identity, providing social and peer support) we can set the patient up to be successful. </a:t>
            </a:r>
            <a:endParaRPr lang="en-US">
              <a:solidFill>
                <a:srgbClr val="444444"/>
              </a:solidFill>
            </a:endParaRPr>
          </a:p>
          <a:p>
            <a:endParaRPr lang="en-GB" dirty="0">
              <a:solidFill>
                <a:srgbClr val="444444"/>
              </a:solidFill>
            </a:endParaRPr>
          </a:p>
          <a:p>
            <a:r>
              <a:rPr lang="en-GB">
                <a:solidFill>
                  <a:srgbClr val="444444"/>
                </a:solidFill>
              </a:rPr>
              <a:t>West's Prime Theory of Motivation clarifies why people smoke. Motivation is more than just our reasons for doing things. It includes our innate reactions, habits, drives, desires, goals, plans etc. </a:t>
            </a:r>
            <a:endParaRPr lang="en-CA">
              <a:solidFill>
                <a:srgbClr val="444444"/>
              </a:solidFill>
            </a:endParaRPr>
          </a:p>
          <a:p>
            <a:r>
              <a:rPr lang="en-GB">
                <a:solidFill>
                  <a:srgbClr val="444444"/>
                </a:solidFill>
              </a:rPr>
              <a:t>According to West’s PRIME Theory the four primary reasons why people smoke are: </a:t>
            </a:r>
            <a:endParaRPr lang="en-CA">
              <a:solidFill>
                <a:srgbClr val="444444"/>
              </a:solidFill>
            </a:endParaRPr>
          </a:p>
          <a:p>
            <a:r>
              <a:rPr lang="en-GB">
                <a:solidFill>
                  <a:srgbClr val="444444"/>
                </a:solidFill>
              </a:rPr>
              <a:t>1 - Responding to impulses (cues, triggers) </a:t>
            </a:r>
            <a:endParaRPr lang="en-CA">
              <a:solidFill>
                <a:srgbClr val="444444"/>
              </a:solidFill>
            </a:endParaRPr>
          </a:p>
          <a:p>
            <a:r>
              <a:rPr lang="en-GB">
                <a:solidFill>
                  <a:srgbClr val="444444"/>
                </a:solidFill>
              </a:rPr>
              <a:t>2 - Wants - Anticipated pleasure or satisfaction </a:t>
            </a:r>
            <a:endParaRPr lang="en-CA">
              <a:solidFill>
                <a:srgbClr val="444444"/>
              </a:solidFill>
            </a:endParaRPr>
          </a:p>
          <a:p>
            <a:r>
              <a:rPr lang="en-GB">
                <a:solidFill>
                  <a:srgbClr val="444444"/>
                </a:solidFill>
              </a:rPr>
              <a:t>3 - Needs - Relief from discomfort, social interaction/acceptance </a:t>
            </a:r>
            <a:endParaRPr lang="en-CA">
              <a:solidFill>
                <a:srgbClr val="444444"/>
              </a:solidFill>
            </a:endParaRPr>
          </a:p>
          <a:p>
            <a:r>
              <a:rPr lang="en-GB">
                <a:solidFill>
                  <a:srgbClr val="444444"/>
                </a:solidFill>
              </a:rPr>
              <a:t>4 - Positive evaluation of smoking (smoker identity) </a:t>
            </a:r>
            <a:endParaRPr lang="en-CA">
              <a:solidFill>
                <a:srgbClr val="444444"/>
              </a:solidFill>
            </a:endParaRPr>
          </a:p>
          <a:p>
            <a:endParaRPr lang="en-GB" dirty="0">
              <a:solidFill>
                <a:srgbClr val="444444"/>
              </a:solidFill>
            </a:endParaRPr>
          </a:p>
          <a:p>
            <a:r>
              <a:rPr lang="en-GB" dirty="0">
                <a:solidFill>
                  <a:srgbClr val="444444"/>
                </a:solidFill>
                <a:cs typeface="Arial"/>
              </a:rPr>
              <a:t>Understanding why people smoke helps us to disrupt these established patterns of behaviour. For staff in MH services making it harder for people to smoke is a key priority. This means removing all the cues to smoke, to reduce the impulses. </a:t>
            </a:r>
            <a:endParaRPr lang="en-CA" dirty="0">
              <a:solidFill>
                <a:srgbClr val="444444"/>
              </a:solidFill>
              <a:cs typeface="Arial"/>
            </a:endParaRPr>
          </a:p>
          <a:p>
            <a:endParaRPr lang="en-GB" dirty="0">
              <a:solidFill>
                <a:srgbClr val="444444"/>
              </a:solidFill>
            </a:endParaRPr>
          </a:p>
          <a:p>
            <a:r>
              <a:rPr lang="en-GB" b="1" i="1" dirty="0">
                <a:solidFill>
                  <a:srgbClr val="444444"/>
                </a:solidFill>
                <a:cs typeface="Arial"/>
              </a:rPr>
              <a:t>Supplemental explanation: </a:t>
            </a:r>
            <a:endParaRPr lang="en-CA" dirty="0">
              <a:solidFill>
                <a:srgbClr val="444444"/>
              </a:solidFill>
              <a:cs typeface="Arial"/>
            </a:endParaRPr>
          </a:p>
          <a:p>
            <a:r>
              <a:rPr lang="en-GB" dirty="0">
                <a:solidFill>
                  <a:srgbClr val="444444"/>
                </a:solidFill>
                <a:cs typeface="Arial"/>
              </a:rPr>
              <a:t>For someone who is tobacco dependent their wants in the moment might be: </a:t>
            </a:r>
            <a:endParaRPr lang="en-CA" dirty="0">
              <a:solidFill>
                <a:srgbClr val="444444"/>
              </a:solidFill>
              <a:cs typeface="Arial"/>
            </a:endParaRPr>
          </a:p>
          <a:p>
            <a:r>
              <a:rPr lang="en-GB" dirty="0">
                <a:solidFill>
                  <a:srgbClr val="444444"/>
                </a:solidFill>
                <a:cs typeface="Arial"/>
              </a:rPr>
              <a:t>1) Impulses to smoke refers to the cues and triggers to smoke, in inpatient environment there can be many cues and triggers that can make not smoking difficult. Smoking breaks, the sight of cigarettes butts in outdoor areas, the smell of smoke, emotional triggers. </a:t>
            </a:r>
            <a:endParaRPr lang="en-CA" dirty="0">
              <a:solidFill>
                <a:srgbClr val="444444"/>
              </a:solidFill>
              <a:cs typeface="Arial"/>
            </a:endParaRPr>
          </a:p>
          <a:p>
            <a:r>
              <a:rPr lang="en-GB" dirty="0">
                <a:solidFill>
                  <a:srgbClr val="444444"/>
                </a:solidFill>
                <a:cs typeface="Arial"/>
              </a:rPr>
              <a:t>2) relief from discomfort they are feeling from nicotine withdrawal or cravings to smoke, </a:t>
            </a:r>
            <a:endParaRPr lang="en-CA" dirty="0">
              <a:solidFill>
                <a:srgbClr val="444444"/>
              </a:solidFill>
              <a:cs typeface="Arial"/>
            </a:endParaRPr>
          </a:p>
          <a:p>
            <a:r>
              <a:rPr lang="en-GB" dirty="0">
                <a:solidFill>
                  <a:srgbClr val="444444"/>
                </a:solidFill>
                <a:cs typeface="Arial"/>
              </a:rPr>
              <a:t>3) the anticipated pleasure or satisfaction of smoking, or even </a:t>
            </a:r>
            <a:endParaRPr lang="en-CA" dirty="0">
              <a:solidFill>
                <a:srgbClr val="444444"/>
              </a:solidFill>
              <a:cs typeface="Arial"/>
            </a:endParaRPr>
          </a:p>
          <a:p>
            <a:r>
              <a:rPr lang="en-GB" dirty="0">
                <a:solidFill>
                  <a:srgbClr val="444444"/>
                </a:solidFill>
                <a:cs typeface="Arial"/>
              </a:rPr>
              <a:t>4) underlying psychological needs such as the need to feel accepted or part of a group or to ease discomfort . (Patients in hospital are vulnerable and can follow the group if they are smoking, even if they have a desire to quit). Staff can help here by co-developing smoke free leave plans.</a:t>
            </a:r>
            <a:endParaRPr lang="en-CA" dirty="0">
              <a:solidFill>
                <a:srgbClr val="444444"/>
              </a:solidFill>
              <a:cs typeface="Arial"/>
            </a:endParaRPr>
          </a:p>
          <a:p>
            <a:endParaRPr lang="en-GB" dirty="0">
              <a:solidFill>
                <a:srgbClr val="444444"/>
              </a:solidFill>
            </a:endParaRPr>
          </a:p>
          <a:p>
            <a:r>
              <a:rPr lang="en-GB" b="1" i="1" dirty="0">
                <a:solidFill>
                  <a:srgbClr val="444444"/>
                </a:solidFill>
                <a:cs typeface="Arial"/>
              </a:rPr>
              <a:t>Supplemental notes how PRIME can guide treatment: </a:t>
            </a:r>
            <a:endParaRPr lang="en-CA" dirty="0">
              <a:solidFill>
                <a:srgbClr val="444444"/>
              </a:solidFill>
              <a:cs typeface="Arial"/>
            </a:endParaRPr>
          </a:p>
          <a:p>
            <a:r>
              <a:rPr lang="en-GB" dirty="0">
                <a:solidFill>
                  <a:srgbClr val="444444"/>
                </a:solidFill>
                <a:cs typeface="Arial"/>
              </a:rPr>
              <a:t>PRIME Theory proposes that our responses at every moment are governed by potentially competing impulses and inhibitions. Implementing behaviour change in the face of conflicting wants, needs and urges, requires effort but ‘deep’ identity change and rules with clear boundaries reduce the effort required. This is why smoke free policies are so important, especially when they are communicated clearly and consistently. A strong, coherent, deeply entrenched identity that places clear boundaries around a category of behaviour and which anticipates potential challenges will provide strong stability to that behaviour and yield a powerful predictive measure </a:t>
            </a:r>
            <a:endParaRPr lang="en-CA" dirty="0">
              <a:solidFill>
                <a:srgbClr val="444444"/>
              </a:solidFill>
              <a:cs typeface="Arial"/>
            </a:endParaRPr>
          </a:p>
          <a:p>
            <a:endParaRPr lang="en-GB" dirty="0">
              <a:solidFill>
                <a:srgbClr val="444444"/>
              </a:solidFill>
            </a:endParaRPr>
          </a:p>
          <a:p>
            <a:r>
              <a:rPr lang="en-GB" dirty="0">
                <a:solidFill>
                  <a:srgbClr val="444444"/>
                </a:solidFill>
                <a:cs typeface="Arial"/>
              </a:rPr>
              <a:t>Self-consciously stopping doing something typically means: </a:t>
            </a:r>
            <a:endParaRPr lang="en-CA" dirty="0">
              <a:solidFill>
                <a:srgbClr val="444444"/>
              </a:solidFill>
              <a:cs typeface="Arial"/>
            </a:endParaRPr>
          </a:p>
          <a:p>
            <a:r>
              <a:rPr lang="en-GB" dirty="0">
                <a:solidFill>
                  <a:srgbClr val="444444"/>
                </a:solidFill>
                <a:cs typeface="Arial"/>
              </a:rPr>
              <a:t>1- forming a rule (plan) not to do it, or </a:t>
            </a:r>
            <a:endParaRPr lang="en-CA" dirty="0">
              <a:solidFill>
                <a:srgbClr val="444444"/>
              </a:solidFill>
              <a:cs typeface="Arial"/>
            </a:endParaRPr>
          </a:p>
          <a:p>
            <a:r>
              <a:rPr lang="en-GB" dirty="0">
                <a:solidFill>
                  <a:srgbClr val="444444"/>
                </a:solidFill>
                <a:cs typeface="Arial"/>
              </a:rPr>
              <a:t>2- forming a rule (plan) that one will ‘try’ not to do it </a:t>
            </a:r>
            <a:endParaRPr lang="en-CA" dirty="0">
              <a:solidFill>
                <a:srgbClr val="444444"/>
              </a:solidFill>
              <a:cs typeface="Arial"/>
            </a:endParaRPr>
          </a:p>
          <a:p>
            <a:r>
              <a:rPr lang="en-GB" dirty="0">
                <a:solidFill>
                  <a:srgbClr val="444444"/>
                </a:solidFill>
                <a:cs typeface="Arial"/>
              </a:rPr>
              <a:t>3- Applying that rule in relevant situations which generates a want or need not to do it which adds to those that led to the rule.</a:t>
            </a:r>
            <a:endParaRPr lang="en-CA" dirty="0">
              <a:solidFill>
                <a:srgbClr val="444444"/>
              </a:solidFill>
              <a:cs typeface="Arial"/>
            </a:endParaRPr>
          </a:p>
          <a:p>
            <a:r>
              <a:rPr lang="en-GB" dirty="0">
                <a:solidFill>
                  <a:srgbClr val="444444"/>
                </a:solidFill>
                <a:cs typeface="Arial"/>
              </a:rPr>
              <a:t> </a:t>
            </a:r>
            <a:endParaRPr lang="en-CA" dirty="0">
              <a:solidFill>
                <a:srgbClr val="444444"/>
              </a:solidFill>
              <a:cs typeface="Arial"/>
            </a:endParaRPr>
          </a:p>
          <a:p>
            <a:r>
              <a:rPr lang="en-GB" b="1" dirty="0">
                <a:solidFill>
                  <a:srgbClr val="444444"/>
                </a:solidFill>
                <a:cs typeface="Arial"/>
              </a:rPr>
              <a:t>Source:</a:t>
            </a:r>
            <a:r>
              <a:rPr lang="en-GB" dirty="0">
                <a:solidFill>
                  <a:srgbClr val="444444"/>
                </a:solidFill>
                <a:cs typeface="Arial"/>
              </a:rPr>
              <a:t> </a:t>
            </a:r>
            <a:endParaRPr lang="en-CA" dirty="0">
              <a:solidFill>
                <a:srgbClr val="444444"/>
              </a:solidFill>
              <a:cs typeface="Arial"/>
            </a:endParaRPr>
          </a:p>
          <a:p>
            <a:r>
              <a:rPr lang="en-GB" dirty="0">
                <a:solidFill>
                  <a:srgbClr val="444444"/>
                </a:solidFill>
                <a:cs typeface="Arial"/>
              </a:rPr>
              <a:t>West R, Brown J (2014) Theory of Addiction. Oxford: Wiley. </a:t>
            </a:r>
            <a:r>
              <a:rPr lang="en-GB" dirty="0">
                <a:solidFill>
                  <a:srgbClr val="444444"/>
                </a:solidFill>
                <a:cs typeface="Arial"/>
                <a:hlinkClick r:id="rId3"/>
              </a:rPr>
              <a:t>www.primetheory.com</a:t>
            </a:r>
            <a:r>
              <a:rPr lang="en-GB" dirty="0">
                <a:solidFill>
                  <a:srgbClr val="444444"/>
                </a:solidFill>
                <a:cs typeface="Arial"/>
              </a:rPr>
              <a:t> </a:t>
            </a:r>
            <a:endParaRPr lang="en-US" dirty="0">
              <a:cs typeface="Arial"/>
            </a:endParaRPr>
          </a:p>
          <a:p>
            <a:pPr algn="l" rtl="0" fontAlgn="base"/>
            <a:r>
              <a:rPr lang="en-CA" b="0" i="0" u="none" strike="noStrike" dirty="0">
                <a:solidFill>
                  <a:srgbClr val="333333"/>
                </a:solidFill>
                <a:effectLst/>
                <a:latin typeface="Arial" panose="020B0604020202020204" pitchFamily="34" charset="0"/>
              </a:rPr>
              <a:t> </a:t>
            </a:r>
            <a:endParaRPr lang="en-CA" b="0" i="0" dirty="0">
              <a:solidFill>
                <a:srgbClr val="444444"/>
              </a:solidFill>
              <a:effectLst/>
              <a:latin typeface="Calibri" panose="020F0502020204030204" pitchFamily="34" charset="0"/>
            </a:endParaRPr>
          </a:p>
          <a:p>
            <a:endParaRPr lang="en-CA" sz="1200" b="0" i="0" kern="1200" dirty="0">
              <a:solidFill>
                <a:schemeClr val="tx1"/>
              </a:solidFill>
              <a:effectLst/>
              <a:latin typeface="Arial" panose="020B0604020202020204" pitchFamily="34" charset="0"/>
              <a:ea typeface="Geneva" pitchFamily="-109" charset="0"/>
              <a:cs typeface="Arial" panose="020B0604020202020204" pitchFamily="34" charset="0"/>
            </a:endParaRPr>
          </a:p>
        </p:txBody>
      </p:sp>
      <p:sp>
        <p:nvSpPr>
          <p:cNvPr id="4" name="Slide Number Placeholder 3">
            <a:extLst>
              <a:ext uri="{FF2B5EF4-FFF2-40B4-BE49-F238E27FC236}">
                <a16:creationId xmlns:a16="http://schemas.microsoft.com/office/drawing/2014/main" id="{25F4CF31-C8E1-5659-1915-49F87D585E56}"/>
              </a:ext>
            </a:extLst>
          </p:cNvPr>
          <p:cNvSpPr>
            <a:spLocks noGrp="1"/>
          </p:cNvSpPr>
          <p:nvPr>
            <p:ph type="sldNum" sz="quarter" idx="5"/>
          </p:nvPr>
        </p:nvSpPr>
        <p:spPr/>
        <p:txBody>
          <a:bodyPr/>
          <a:lstStyle/>
          <a:p>
            <a:pPr>
              <a:defRPr/>
            </a:pPr>
            <a:fld id="{242A2382-4541-B845-B6D5-E8B5A330E247}" type="slidenum">
              <a:rPr lang="en-US" smtClean="0"/>
              <a:pPr>
                <a:defRPr/>
              </a:pPr>
              <a:t>10</a:t>
            </a:fld>
            <a:endParaRPr lang="en-US" dirty="0"/>
          </a:p>
        </p:txBody>
      </p:sp>
    </p:spTree>
    <p:extLst>
      <p:ext uri="{BB962C8B-B14F-4D97-AF65-F5344CB8AC3E}">
        <p14:creationId xmlns:p14="http://schemas.microsoft.com/office/powerpoint/2010/main" val="1033630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CA" sz="1200" b="1" dirty="0">
                <a:latin typeface="+mn-lt"/>
              </a:rPr>
              <a:t>[Read out bullet points from slide]</a:t>
            </a:r>
          </a:p>
          <a:p>
            <a:endParaRPr lang="en-US"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11</a:t>
            </a:fld>
            <a:endParaRPr lang="en-US" dirty="0"/>
          </a:p>
        </p:txBody>
      </p:sp>
    </p:spTree>
    <p:extLst>
      <p:ext uri="{BB962C8B-B14F-4D97-AF65-F5344CB8AC3E}">
        <p14:creationId xmlns:p14="http://schemas.microsoft.com/office/powerpoint/2010/main" val="15942019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CA" b="1" i="0" dirty="0">
                <a:effectLst/>
                <a:latin typeface="+mn-lt"/>
              </a:rPr>
              <a:t>Why is it so difficult to stop smoking? </a:t>
            </a:r>
            <a:r>
              <a:rPr lang="en-CA" i="0" dirty="0">
                <a:effectLst/>
                <a:latin typeface="+mn-lt"/>
              </a:rPr>
              <a:t>The majority of people who smoke are dependent on tobacco. </a:t>
            </a:r>
            <a:endParaRPr lang="en-GB" altLang="en-US" sz="1200" i="0" dirty="0">
              <a:latin typeface="+mn-lt"/>
              <a:ea typeface="ＭＳ Ｐゴシック" charset="-128"/>
            </a:endParaRPr>
          </a:p>
          <a:p>
            <a:endParaRPr lang="en-GB" altLang="en-US" sz="1200" dirty="0">
              <a:latin typeface="+mn-lt"/>
              <a:ea typeface="ＭＳ Ｐゴシック" charset="-128"/>
            </a:endParaRPr>
          </a:p>
          <a:p>
            <a:r>
              <a:rPr lang="en-GB" altLang="en-US" sz="1200" dirty="0">
                <a:latin typeface="+mn-lt"/>
                <a:ea typeface="ＭＳ Ｐゴシック" charset="-128"/>
              </a:rPr>
              <a:t>There is a habit element to tobacco dependence, but it is not simply a bad habit. We know the majority of people who smoke are addicted. </a:t>
            </a:r>
          </a:p>
          <a:p>
            <a:endParaRPr lang="en-GB" altLang="en-US" sz="1200" dirty="0">
              <a:latin typeface="+mn-lt"/>
              <a:ea typeface="ＭＳ Ｐゴシック" charset="-128"/>
            </a:endParaRPr>
          </a:p>
          <a:p>
            <a:pPr marL="0" indent="0">
              <a:lnSpc>
                <a:spcPts val="3500"/>
              </a:lnSpc>
              <a:spcAft>
                <a:spcPts val="1500"/>
              </a:spcAft>
              <a:buNone/>
            </a:pPr>
            <a:r>
              <a:rPr lang="en-US" sz="1200" b="0" dirty="0">
                <a:latin typeface="+mn-lt"/>
              </a:rPr>
              <a:t>Addictions are activities that are given an unhealthy priority because of a disordered motivational system</a:t>
            </a:r>
          </a:p>
          <a:p>
            <a:pPr marL="0" indent="0">
              <a:lnSpc>
                <a:spcPts val="3500"/>
              </a:lnSpc>
              <a:spcAft>
                <a:spcPts val="1500"/>
              </a:spcAft>
              <a:buNone/>
            </a:pPr>
            <a:endParaRPr lang="en-US" sz="1200" b="0" dirty="0">
              <a:latin typeface="+mn-lt"/>
            </a:endParaRPr>
          </a:p>
          <a:p>
            <a:pPr marL="0" indent="0">
              <a:lnSpc>
                <a:spcPts val="3500"/>
              </a:lnSpc>
              <a:spcAft>
                <a:spcPts val="1500"/>
              </a:spcAft>
              <a:buNone/>
            </a:pPr>
            <a:r>
              <a:rPr lang="en-US" sz="1200" b="0" dirty="0">
                <a:latin typeface="+mn-lt"/>
              </a:rPr>
              <a:t>Patients who smoke are addicted to the nicotine in cigarettes. </a:t>
            </a:r>
          </a:p>
          <a:p>
            <a:pPr marL="0" indent="0">
              <a:lnSpc>
                <a:spcPts val="3500"/>
              </a:lnSpc>
              <a:spcAft>
                <a:spcPts val="1500"/>
              </a:spcAft>
              <a:buNone/>
            </a:pPr>
            <a:endParaRPr lang="en-US" sz="1200" b="0" i="1" dirty="0">
              <a:solidFill>
                <a:schemeClr val="accent1"/>
              </a:solidFill>
              <a:latin typeface="+mn-lt"/>
            </a:endParaRPr>
          </a:p>
          <a:p>
            <a:pPr marL="0" indent="0">
              <a:lnSpc>
                <a:spcPts val="3500"/>
              </a:lnSpc>
              <a:spcAft>
                <a:spcPts val="1500"/>
              </a:spcAft>
              <a:buNone/>
            </a:pPr>
            <a:r>
              <a:rPr lang="en-US" sz="1200" b="1" i="0" dirty="0">
                <a:solidFill>
                  <a:schemeClr val="accent1"/>
                </a:solidFill>
                <a:latin typeface="+mn-lt"/>
              </a:rPr>
              <a:t>“Nicotine delivered through tobacco smoke should be regarded as an addictive drug, and tobacco use the means of self-administration”</a:t>
            </a:r>
          </a:p>
          <a:p>
            <a:endParaRPr lang="en-GB" altLang="en-US" sz="1200" b="0" dirty="0">
              <a:latin typeface="+mn-lt"/>
              <a:ea typeface="ＭＳ Ｐゴシック" charset="-128"/>
            </a:endParaRPr>
          </a:p>
          <a:p>
            <a:r>
              <a:rPr lang="en-CA" i="0" dirty="0">
                <a:effectLst/>
                <a:latin typeface="+mn-lt"/>
              </a:rPr>
              <a:t>Understanding tobacco dependence is helpful when treating a patient. This dependence to tobacco can make achieving abstinence difficult.</a:t>
            </a:r>
            <a:endParaRPr lang="en-GB" altLang="en-US" sz="1200" i="0" dirty="0">
              <a:latin typeface="+mn-lt"/>
              <a:ea typeface="ＭＳ Ｐゴシック" charset="-128"/>
            </a:endParaRPr>
          </a:p>
          <a:p>
            <a:endParaRPr lang="en-GB" altLang="en-US" sz="1200" b="0" dirty="0">
              <a:latin typeface="+mn-lt"/>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2</a:t>
            </a:fld>
            <a:endParaRPr lang="en-US" dirty="0"/>
          </a:p>
        </p:txBody>
      </p:sp>
    </p:spTree>
    <p:extLst>
      <p:ext uri="{BB962C8B-B14F-4D97-AF65-F5344CB8AC3E}">
        <p14:creationId xmlns:p14="http://schemas.microsoft.com/office/powerpoint/2010/main" val="361401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Cigarettes are far from hollow tubes. They have been engineered to deliver nicotine as rapidly as possible to users.</a:t>
            </a:r>
          </a:p>
          <a:p>
            <a:pPr eaLnBrk="1" hangingPunct="1">
              <a:lnSpc>
                <a:spcPct val="90000"/>
              </a:lnSpc>
              <a:spcBef>
                <a:spcPct val="0"/>
              </a:spcBef>
              <a:defRPr/>
            </a:pPr>
            <a:endParaRPr lang="en-GB" sz="1200" b="0" dirty="0">
              <a:latin typeface="Arial" panose="020B0604020202020204" pitchFamily="34" charset="0"/>
              <a:cs typeface="Arial" panose="020B0604020202020204" pitchFamily="34" charset="0"/>
            </a:endParaRPr>
          </a:p>
          <a:p>
            <a:pPr eaLnBrk="1" hangingPunct="1">
              <a:lnSpc>
                <a:spcPct val="90000"/>
              </a:lnSpc>
              <a:spcBef>
                <a:spcPct val="0"/>
              </a:spcBef>
              <a:defRPr/>
            </a:pPr>
            <a:r>
              <a:rPr lang="en-GB" sz="1200" b="0" dirty="0">
                <a:latin typeface="Arial" panose="020B0604020202020204" pitchFamily="34" charset="0"/>
                <a:cs typeface="Arial" panose="020B0604020202020204" pitchFamily="34" charset="0"/>
              </a:rPr>
              <a:t>They </a:t>
            </a:r>
            <a:r>
              <a:rPr lang="en-US" sz="1200" b="0" dirty="0">
                <a:latin typeface="Arial" panose="020B0604020202020204" pitchFamily="34" charset="0"/>
                <a:cs typeface="Arial" panose="020B0604020202020204" pitchFamily="34" charset="0"/>
              </a:rPr>
              <a:t>contain more than 5,000 chemicals and toxins, just of few of the ingredients found in cigarettes are listed on this slide. </a:t>
            </a:r>
            <a:endParaRPr lang="en-US" sz="1200" dirty="0">
              <a:latin typeface="Arial" panose="020B0604020202020204" pitchFamily="34" charset="0"/>
              <a:cs typeface="Arial" panose="020B0604020202020204" pitchFamily="34" charset="0"/>
            </a:endParaRPr>
          </a:p>
          <a:p>
            <a:pPr marL="0" indent="0">
              <a:lnSpc>
                <a:spcPts val="2500"/>
              </a:lnSpc>
              <a:spcAft>
                <a:spcPts val="1500"/>
              </a:spcAft>
              <a:buNone/>
            </a:pPr>
            <a:endParaRPr lang="en-US" sz="1200" b="0" dirty="0">
              <a:solidFill>
                <a:schemeClr val="tx1"/>
              </a:solidFill>
              <a:latin typeface="Arial" panose="020B0604020202020204" pitchFamily="34" charset="0"/>
              <a:cs typeface="Arial" panose="020B0604020202020204" pitchFamily="34" charset="0"/>
            </a:endParaRPr>
          </a:p>
          <a:p>
            <a:pPr marL="0" indent="0">
              <a:lnSpc>
                <a:spcPts val="2500"/>
              </a:lnSpc>
              <a:spcAft>
                <a:spcPts val="1500"/>
              </a:spcAft>
              <a:buNone/>
            </a:pPr>
            <a:r>
              <a:rPr lang="en-US" sz="1200" b="1" dirty="0">
                <a:solidFill>
                  <a:schemeClr val="accent1"/>
                </a:solidFill>
                <a:latin typeface="Arial"/>
                <a:cs typeface="Arial"/>
              </a:rPr>
              <a:t>Tobacco is considered to be </a:t>
            </a:r>
            <a:r>
              <a:rPr lang="en-US" sz="1200" b="1" dirty="0">
                <a:latin typeface="Arial"/>
                <a:cs typeface="Arial"/>
              </a:rPr>
              <a:t>as addictive as heroin.</a:t>
            </a:r>
          </a:p>
          <a:p>
            <a:pPr marL="0" indent="0">
              <a:lnSpc>
                <a:spcPts val="2500"/>
              </a:lnSpc>
              <a:spcAft>
                <a:spcPts val="1500"/>
              </a:spcAft>
              <a:buNone/>
            </a:pPr>
            <a:endParaRPr lang="en-US" sz="1200" b="1" dirty="0">
              <a:solidFill>
                <a:schemeClr val="accent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GB" b="1" dirty="0">
                <a:solidFill>
                  <a:srgbClr val="000000"/>
                </a:solidFill>
                <a:cs typeface="Arial"/>
              </a:rPr>
              <a:t>Nicotine in cigarettes </a:t>
            </a:r>
            <a:r>
              <a:rPr lang="en-GB">
                <a:solidFill>
                  <a:srgbClr val="000000"/>
                </a:solidFill>
                <a:cs typeface="Arial"/>
              </a:rPr>
              <a:t>is a highly addictive drug. After inhalation, nicotine enters bloodstream immediately &amp; reaches brain in  seconds. It is worth remembering that although it is the nicotine in cigarettes that is addictive and keeps you smoking, compared to other components of tobacco, nicotine is relatively harmless to health. </a:t>
            </a:r>
            <a:endParaRPr lang="en-US">
              <a:solidFill>
                <a:srgbClr val="000000"/>
              </a:solidFill>
              <a:cs typeface="Arial"/>
            </a:endParaRPr>
          </a:p>
          <a:p>
            <a:pPr marL="171450" indent="-171450">
              <a:buFont typeface="Arial" panose="020B0604020202020204" pitchFamily="34" charset="0"/>
              <a:buChar char="•"/>
              <a:defRPr/>
            </a:pPr>
            <a:endParaRPr lang="en-GB" dirty="0">
              <a:solidFill>
                <a:srgbClr val="000000"/>
              </a:solidFill>
            </a:endParaRPr>
          </a:p>
          <a:p>
            <a:pPr>
              <a:defRPr/>
            </a:pPr>
            <a:r>
              <a:rPr lang="en-GB" b="1" i="1">
                <a:solidFill>
                  <a:srgbClr val="000000"/>
                </a:solidFill>
              </a:rPr>
              <a:t>It is the tar, carbon monoxide and other substances in tobacco smoke that cause harm.</a:t>
            </a:r>
            <a:endParaRPr lang="en-GB" dirty="0">
              <a:solidFill>
                <a:srgbClr val="000000"/>
              </a:solidFill>
            </a:endParaRPr>
          </a:p>
          <a:p>
            <a:pPr marL="171450" marR="0" lvl="0" indent="-171450" algn="l" defTabSz="457200">
              <a:lnSpc>
                <a:spcPct val="100000"/>
              </a:lnSpc>
              <a:spcBef>
                <a:spcPct val="30000"/>
              </a:spcBef>
              <a:spcAft>
                <a:spcPct val="0"/>
              </a:spcAft>
              <a:buClrTx/>
              <a:buSzTx/>
              <a:buFont typeface="Arial" panose="020B0604020202020204" pitchFamily="34" charset="0"/>
              <a:buChar char="•"/>
              <a:tabLst/>
              <a:defRPr/>
            </a:pPr>
            <a:endParaRPr lang="en-GB" altLang="en-US" sz="1200" b="1" i="0" dirty="0">
              <a:solidFill>
                <a:srgbClr val="000000"/>
              </a:solidFill>
              <a:effectLst/>
              <a:latin typeface="Arial" panose="020B0604020202020204" pitchFamily="34" charset="0"/>
              <a:ea typeface="Calibri" panose="020F0502020204030204" pitchFamily="34" charset="0"/>
              <a:cs typeface="Arial" panose="020B0604020202020204" pitchFamily="34" charset="0"/>
            </a:endParaRPr>
          </a:p>
          <a:p>
            <a:pPr marL="171450" indent="-171450">
              <a:buFont typeface="Arial" panose="020B0604020202020204" pitchFamily="34" charset="0"/>
              <a:buChar char="•"/>
            </a:pPr>
            <a:r>
              <a:rPr lang="en-GB" altLang="en-US" sz="1200" b="1" dirty="0">
                <a:latin typeface="Arial" panose="020B0604020202020204" pitchFamily="34" charset="0"/>
                <a:cs typeface="Arial" panose="020B0604020202020204" pitchFamily="34" charset="0"/>
              </a:rPr>
              <a:t>Carbon monoxide</a:t>
            </a:r>
            <a:r>
              <a:rPr lang="en-GB" altLang="en-US" sz="1200" dirty="0">
                <a:latin typeface="Arial" panose="020B0604020202020204" pitchFamily="34" charset="0"/>
                <a:cs typeface="Arial" panose="020B0604020202020204" pitchFamily="34" charset="0"/>
              </a:rPr>
              <a:t> is a poisonous gas found in relatively high concentration in cigarette smoke. It can also be found in car exhaust fumes and faulty boilers. </a:t>
            </a:r>
            <a:r>
              <a:rPr lang="en-GB" sz="1200" b="1" i="0" dirty="0">
                <a:solidFill>
                  <a:srgbClr val="767676"/>
                </a:solidFill>
                <a:effectLst/>
                <a:latin typeface="Arial" panose="020B0604020202020204" pitchFamily="34" charset="0"/>
                <a:cs typeface="Arial" panose="020B0604020202020204" pitchFamily="34" charset="0"/>
              </a:rPr>
              <a:t>It binds to haemoglobin much more readily than oxygen, thus taking the place of oxygen in the blood.</a:t>
            </a:r>
            <a:endParaRPr lang="en-US" sz="12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GB" altLang="en-US" sz="1200" b="1" dirty="0">
                <a:latin typeface="Arial" panose="020B0604020202020204" pitchFamily="34" charset="0"/>
                <a:cs typeface="Arial" panose="020B0604020202020204" pitchFamily="34" charset="0"/>
              </a:rPr>
              <a:t>Tar</a:t>
            </a:r>
            <a:r>
              <a:rPr lang="en-GB" altLang="en-US" sz="1200" dirty="0">
                <a:latin typeface="Arial" panose="020B0604020202020204" pitchFamily="34" charset="0"/>
                <a:cs typeface="Arial" panose="020B0604020202020204" pitchFamily="34" charset="0"/>
              </a:rPr>
              <a:t> is not a simple substance but is the collective name for the many chemicals that form the thick, sticky residue of tobacco smoke. </a:t>
            </a:r>
            <a:endParaRPr lang="en-US" sz="1200" b="1" dirty="0">
              <a:solidFill>
                <a:schemeClr val="accent1"/>
              </a:solidFill>
              <a:latin typeface="Arial" panose="020B0604020202020204" pitchFamily="34" charset="0"/>
              <a:cs typeface="Arial" panose="020B0604020202020204" pitchFamily="34" charset="0"/>
            </a:endParaRPr>
          </a:p>
          <a:p>
            <a:pPr marL="0" indent="0">
              <a:lnSpc>
                <a:spcPts val="2500"/>
              </a:lnSpc>
              <a:buNone/>
            </a:pPr>
            <a:endParaRPr lang="en-US" sz="1200" b="1" dirty="0">
              <a:latin typeface="Arial" panose="020B0604020202020204" pitchFamily="34" charset="0"/>
              <a:cs typeface="Arial" panose="020B0604020202020204" pitchFamily="34" charset="0"/>
            </a:endParaRPr>
          </a:p>
          <a:p>
            <a:pPr marL="0" indent="0">
              <a:lnSpc>
                <a:spcPts val="2500"/>
              </a:lnSpc>
              <a:buNone/>
            </a:pPr>
            <a:r>
              <a:rPr lang="en-US" sz="1200" b="0" dirty="0">
                <a:latin typeface="Arial" panose="020B0604020202020204" pitchFamily="34" charset="0"/>
                <a:cs typeface="Arial" panose="020B0604020202020204" pitchFamily="34" charset="0"/>
              </a:rPr>
              <a:t>Many of the chemicals added to cigarettes play a role in speeding up the delivery of nicotine, so you get a rapid hit of nicotine when you draw on the cigarette. </a:t>
            </a:r>
          </a:p>
          <a:p>
            <a:pPr marL="0" indent="0">
              <a:lnSpc>
                <a:spcPts val="2500"/>
              </a:lnSpc>
              <a:buNone/>
            </a:pPr>
            <a:endParaRPr lang="en-US" sz="1200" b="1" dirty="0">
              <a:latin typeface="Arial" panose="020B0604020202020204" pitchFamily="34" charset="0"/>
              <a:cs typeface="Arial" panose="020B0604020202020204" pitchFamily="34" charset="0"/>
            </a:endParaRPr>
          </a:p>
          <a:p>
            <a:pPr marL="0" indent="0">
              <a:lnSpc>
                <a:spcPts val="2500"/>
              </a:lnSpc>
              <a:buNone/>
            </a:pPr>
            <a:r>
              <a:rPr lang="en-US" sz="1200" b="1" dirty="0">
                <a:latin typeface="Arial" panose="020B0604020202020204" pitchFamily="34" charset="0"/>
                <a:cs typeface="Arial" panose="020B0604020202020204" pitchFamily="34" charset="0"/>
              </a:rPr>
              <a:t>This constant intake of a fast-acting drug (which affects mood, concentration and performance) eventually produces dependence.</a:t>
            </a:r>
          </a:p>
          <a:p>
            <a:endParaRPr lang="en-US" sz="1200" dirty="0"/>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3</a:t>
            </a:fld>
            <a:endParaRPr lang="en-US" dirty="0"/>
          </a:p>
        </p:txBody>
      </p:sp>
    </p:spTree>
    <p:extLst>
      <p:ext uri="{BB962C8B-B14F-4D97-AF65-F5344CB8AC3E}">
        <p14:creationId xmlns:p14="http://schemas.microsoft.com/office/powerpoint/2010/main" val="2956618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GB" sz="1200" b="1" i="0" kern="1200" dirty="0">
                <a:solidFill>
                  <a:schemeClr val="tx1"/>
                </a:solidFill>
                <a:effectLst/>
                <a:latin typeface="+mn-lt"/>
                <a:ea typeface="Geneva" pitchFamily="-109" charset="0"/>
                <a:cs typeface="Geneva" pitchFamily="-109" charset="0"/>
              </a:rPr>
              <a:t>[Animated slide: Each click show reveals an additional step (5 total) in the tobacco-dopamine reward cycle]</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Let’s look at how cigarettes lead to tobacco dependence. Following the inhalation of tobacco smoke, nicotine is delivered within seconds to the addiction centres in the forebrain where it attaches to the specific acetylcholine nicotine receptors. There are thought to be seven different types of nicotine receptors; however, we know that the receptor most involved in nicotine addiction is the alpha4beta2 nicotinic acetylcholine receptor.</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The activation of these receptors stimulates the release of neurotransmitters, such as dopamine and noradrenaline. This results in the perception of pleasure or calmness by the smoker.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These feelings are short-lived, however. When nicotine and dopamine levels decline, symptoms of withdrawal and urges to smoke emerge.  </a:t>
            </a:r>
          </a:p>
          <a:p>
            <a:r>
              <a:rPr lang="en-GB" sz="1200" b="0" i="0" kern="1200" dirty="0">
                <a:solidFill>
                  <a:schemeClr val="tx1"/>
                </a:solidFill>
                <a:effectLst/>
                <a:latin typeface="+mn-lt"/>
                <a:ea typeface="Geneva" pitchFamily="-109" charset="0"/>
                <a:cs typeface="Geneva" pitchFamily="-109" charset="0"/>
              </a:rPr>
              <a:t> </a:t>
            </a:r>
          </a:p>
          <a:p>
            <a:r>
              <a:rPr lang="en-GB" sz="1200" b="0" i="0" kern="1200" dirty="0">
                <a:solidFill>
                  <a:schemeClr val="tx1"/>
                </a:solidFill>
                <a:effectLst/>
                <a:latin typeface="+mn-lt"/>
                <a:ea typeface="Geneva" pitchFamily="-109" charset="0"/>
                <a:cs typeface="Geneva" pitchFamily="-109" charset="0"/>
              </a:rPr>
              <a:t>Over time smokers require regular re-administration of nicotine to feel comfortable. This is what is known as physical dependence. Once addicted, an individual needs the on-going administration of nicotine to maintain that positive state and to prevent withdrawal symptoms. </a:t>
            </a:r>
          </a:p>
          <a:p>
            <a:endParaRPr lang="en-GB" sz="1200" b="0" i="0" kern="1200" dirty="0">
              <a:solidFill>
                <a:schemeClr val="tx1"/>
              </a:solidFill>
              <a:effectLst/>
              <a:latin typeface="+mn-lt"/>
              <a:ea typeface="Geneva" pitchFamily="-109" charset="0"/>
              <a:cs typeface="Geneva" pitchFamily="-109" charset="0"/>
            </a:endParaRPr>
          </a:p>
          <a:p>
            <a:r>
              <a:rPr lang="en-GB" sz="1200" b="1" i="0" kern="1200" dirty="0">
                <a:solidFill>
                  <a:schemeClr val="tx1"/>
                </a:solidFill>
                <a:effectLst/>
                <a:latin typeface="+mn-lt"/>
                <a:ea typeface="Geneva" pitchFamily="-109" charset="0"/>
                <a:cs typeface="Geneva" pitchFamily="-109" charset="0"/>
              </a:rPr>
              <a:t>Positive Reinforcement:</a:t>
            </a:r>
          </a:p>
          <a:p>
            <a:r>
              <a:rPr lang="en-GB" sz="1200" b="0" i="0" kern="1200" dirty="0">
                <a:solidFill>
                  <a:schemeClr val="tx1"/>
                </a:solidFill>
                <a:effectLst/>
                <a:latin typeface="+mn-lt"/>
                <a:ea typeface="Geneva" pitchFamily="-109" charset="0"/>
                <a:cs typeface="Geneva" pitchFamily="-109" charset="0"/>
              </a:rPr>
              <a:t>Involves seeking out rewarding stimuli (such as eating or drinking).</a:t>
            </a:r>
          </a:p>
          <a:p>
            <a:endParaRPr lang="en-GB" sz="1200" b="0" i="0" kern="1200" dirty="0">
              <a:solidFill>
                <a:schemeClr val="tx1"/>
              </a:solidFill>
              <a:effectLst/>
              <a:latin typeface="+mn-lt"/>
              <a:ea typeface="Geneva" pitchFamily="-109" charset="0"/>
              <a:cs typeface="Geneva" pitchFamily="-109" charset="0"/>
            </a:endParaRPr>
          </a:p>
          <a:p>
            <a:r>
              <a:rPr lang="en-GB" sz="1200" b="1" i="0" kern="1200" dirty="0">
                <a:solidFill>
                  <a:schemeClr val="tx1"/>
                </a:solidFill>
                <a:effectLst/>
                <a:latin typeface="+mn-lt"/>
                <a:ea typeface="Geneva" pitchFamily="-109" charset="0"/>
                <a:cs typeface="Geneva" pitchFamily="-109" charset="0"/>
              </a:rPr>
              <a:t>Negative Reinforcement:</a:t>
            </a:r>
          </a:p>
          <a:p>
            <a:r>
              <a:rPr lang="en-GB" sz="1200" b="0" i="0" kern="1200" dirty="0">
                <a:solidFill>
                  <a:schemeClr val="tx1"/>
                </a:solidFill>
                <a:effectLst/>
                <a:latin typeface="+mn-lt"/>
                <a:ea typeface="Geneva" pitchFamily="-109" charset="0"/>
                <a:cs typeface="Geneva" pitchFamily="-109" charset="0"/>
              </a:rPr>
              <a:t>Involves avoiding or escaping unpleasant stimuli (such as withdrawal symptoms/pain).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Many clinicians and patients believe that smoking helps people with negative symptoms of schizophrenia (anhedonia, lack of motivation) and cognitive symptoms (difficulty in concentrating, poor memory) because the nicotine from tobacco smoke boosts dopamine in the part of the brain where there is not enough dopamine. </a:t>
            </a:r>
          </a:p>
          <a:p>
            <a:endParaRPr lang="en-GB" sz="1200" b="0" i="0" kern="1200" dirty="0">
              <a:solidFill>
                <a:schemeClr val="tx1"/>
              </a:solidFill>
              <a:effectLst/>
              <a:latin typeface="+mn-lt"/>
              <a:ea typeface="Geneva" pitchFamily="-109" charset="0"/>
              <a:cs typeface="Geneva" pitchFamily="-109" charset="0"/>
            </a:endParaRPr>
          </a:p>
          <a:p>
            <a:r>
              <a:rPr lang="en-GB" sz="1200" b="0" i="0" kern="1200" dirty="0">
                <a:solidFill>
                  <a:schemeClr val="tx1"/>
                </a:solidFill>
                <a:effectLst/>
                <a:latin typeface="+mn-lt"/>
                <a:ea typeface="Geneva" pitchFamily="-109" charset="0"/>
                <a:cs typeface="Geneva" pitchFamily="-109" charset="0"/>
              </a:rPr>
              <a:t>Nicotine may also help some of the sensory problems patients with psychosis experience – you’ll know from working with patients with schizophrenia that they find it difficult to concentrate on a task, they get easily distracted and find it difficult to concentrate on one thing and get over stimulated easily. Nicotine, in the very short term, might help to correct this, but chronic use of nicotine in the case of tobacco smoking causes lots of other issues, so it’s not a good drug to help with such sensory problems, whereas antipsychotic medicines are. The good news (as you’ll hear later) is you can get nicotine in much cleaner delivery systems than in a tobacco cigarette. </a:t>
            </a:r>
          </a:p>
          <a:p>
            <a:pPr fontAlgn="base">
              <a:spcBef>
                <a:spcPts val="800"/>
              </a:spcBef>
              <a:spcAft>
                <a:spcPct val="0"/>
              </a:spcAft>
              <a:buFontTx/>
              <a:buNone/>
            </a:pPr>
            <a:endParaRPr lang="en-GB" sz="1200" b="0" dirty="0">
              <a:cs typeface="+mn-lt"/>
            </a:endParaRPr>
          </a:p>
          <a:p>
            <a:endParaRPr lang="en-US" sz="1200" b="0" i="0" kern="1200" dirty="0">
              <a:solidFill>
                <a:schemeClr val="tx1"/>
              </a:solidFill>
              <a:effectLst/>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4</a:t>
            </a:fld>
            <a:endParaRPr lang="en-US" dirty="0"/>
          </a:p>
        </p:txBody>
      </p:sp>
    </p:spTree>
    <p:extLst>
      <p:ext uri="{BB962C8B-B14F-4D97-AF65-F5344CB8AC3E}">
        <p14:creationId xmlns:p14="http://schemas.microsoft.com/office/powerpoint/2010/main" val="34422008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pPr>
              <a:lnSpc>
                <a:spcPts val="2500"/>
              </a:lnSpc>
              <a:spcAft>
                <a:spcPts val="1000"/>
              </a:spcAft>
            </a:pPr>
            <a:r>
              <a:rPr lang="en-US" dirty="0">
                <a:latin typeface="+mn-lt"/>
              </a:rPr>
              <a:t>Withdrawal symptoms and cravings are the main reasons why people return to smoking in the early stages of going smokefree and can range from mild to severe</a:t>
            </a:r>
          </a:p>
          <a:p>
            <a:endParaRPr lang="en-CA" sz="1200" dirty="0">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The most common withdrawal symptoms are listed on this slide. The second column shows how long these symptoms typically last and the third column shows the rough proportion of people who typically experience these withdrawal symptoms. </a:t>
            </a:r>
            <a:endParaRPr lang="en-GB" sz="1200" dirty="0">
              <a:effectLst/>
              <a:latin typeface="+mn-lt"/>
              <a:ea typeface="Times New Roman" panose="02020603050405020304" pitchFamily="18" charset="0"/>
              <a:cs typeface="Arial" panose="020B0604020202020204" pitchFamily="34" charset="0"/>
            </a:endParaRPr>
          </a:p>
          <a:p>
            <a:pPr marL="0" indent="0" algn="l" rtl="0" fontAlgn="base">
              <a:buFont typeface="Arial" panose="020B0604020202020204" pitchFamily="34" charset="0"/>
              <a:buNone/>
            </a:pPr>
            <a:endParaRPr lang="en-CA" sz="1200" b="0" i="0" u="none" strike="noStrike" dirty="0">
              <a:solidFill>
                <a:schemeClr val="tx1"/>
              </a:solidFill>
              <a:effectLst/>
              <a:latin typeface="+mn-lt"/>
              <a:cs typeface="Arial" panose="020B0604020202020204" pitchFamily="34" charset="0"/>
            </a:endParaRPr>
          </a:p>
          <a:p>
            <a:pPr marL="0" indent="0" algn="l" rtl="0" fontAlgn="base">
              <a:buFont typeface="Arial" panose="020B0604020202020204" pitchFamily="34" charset="0"/>
              <a:buNone/>
            </a:pPr>
            <a:r>
              <a:rPr lang="en-US" sz="1200" b="0" i="0" u="none" strike="noStrike" dirty="0">
                <a:solidFill>
                  <a:srgbClr val="414141"/>
                </a:solidFill>
                <a:effectLst/>
                <a:latin typeface="+mn-lt"/>
                <a:cs typeface="Arial" panose="020B0604020202020204" pitchFamily="34" charset="0"/>
              </a:rPr>
              <a:t>Symptoms are usually </a:t>
            </a:r>
            <a:r>
              <a:rPr lang="en-US" sz="1200" b="1" i="0" u="none" strike="noStrike" dirty="0">
                <a:solidFill>
                  <a:srgbClr val="005EB8"/>
                </a:solidFill>
                <a:effectLst/>
                <a:latin typeface="+mn-lt"/>
                <a:cs typeface="Arial" panose="020B0604020202020204" pitchFamily="34" charset="0"/>
              </a:rPr>
              <a:t>strongest in the first few weeks of stopping </a:t>
            </a:r>
            <a:r>
              <a:rPr lang="en-US" sz="1200" b="0" i="0" dirty="0">
                <a:solidFill>
                  <a:srgbClr val="005EB8"/>
                </a:solidFill>
                <a:effectLst/>
                <a:latin typeface="+mn-lt"/>
                <a:cs typeface="Arial" panose="020B0604020202020204" pitchFamily="34" charset="0"/>
              </a:rPr>
              <a:t>​</a:t>
            </a:r>
            <a:r>
              <a:rPr lang="en-US" sz="1200" b="0" i="0" u="none" strike="noStrike" dirty="0">
                <a:solidFill>
                  <a:srgbClr val="414141"/>
                </a:solidFill>
                <a:effectLst/>
                <a:latin typeface="+mn-lt"/>
                <a:cs typeface="Arial" panose="020B0604020202020204" pitchFamily="34" charset="0"/>
              </a:rPr>
              <a:t>and decline after that, but </a:t>
            </a:r>
            <a:r>
              <a:rPr lang="en-US" sz="1200" b="1" i="0" u="none" strike="noStrike" dirty="0">
                <a:solidFill>
                  <a:srgbClr val="005EB8"/>
                </a:solidFill>
                <a:effectLst/>
                <a:latin typeface="+mn-lt"/>
                <a:cs typeface="Arial" panose="020B0604020202020204" pitchFamily="34" charset="0"/>
              </a:rPr>
              <a:t>sometimes they persist</a:t>
            </a:r>
            <a:r>
              <a:rPr lang="en-US" sz="1200" b="0" i="0" u="none" strike="noStrike" dirty="0">
                <a:solidFill>
                  <a:srgbClr val="414141"/>
                </a:solidFill>
                <a:effectLst/>
                <a:latin typeface="+mn-lt"/>
                <a:cs typeface="Arial" panose="020B0604020202020204" pitchFamily="34" charset="0"/>
              </a:rPr>
              <a:t> and the desire and </a:t>
            </a:r>
            <a:r>
              <a:rPr lang="en-US" sz="1200" b="0" i="0" dirty="0">
                <a:solidFill>
                  <a:srgbClr val="414141"/>
                </a:solidFill>
                <a:effectLst/>
                <a:latin typeface="+mn-lt"/>
                <a:cs typeface="Arial" panose="020B0604020202020204" pitchFamily="34" charset="0"/>
              </a:rPr>
              <a:t>​</a:t>
            </a:r>
            <a:r>
              <a:rPr lang="en-US" sz="1200" b="0" i="0" u="none" strike="noStrike" dirty="0">
                <a:solidFill>
                  <a:srgbClr val="414141"/>
                </a:solidFill>
                <a:effectLst/>
                <a:latin typeface="+mn-lt"/>
                <a:cs typeface="Arial" panose="020B0604020202020204" pitchFamily="34" charset="0"/>
              </a:rPr>
              <a:t>urge to smoke can be triggered months or years after stopping.</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 </a:t>
            </a:r>
            <a:endParaRPr lang="en-GB" sz="1200" dirty="0">
              <a:effectLst/>
              <a:latin typeface="+mn-lt"/>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dirty="0">
                <a:effectLst/>
                <a:latin typeface="+mn-lt"/>
                <a:ea typeface="Geneva" panose="020B0503030404040204"/>
                <a:cs typeface="Arial" panose="020B0604020202020204" pitchFamily="34" charset="0"/>
              </a:rPr>
              <a:t>Urges to smoke aren’t strictly speaking a withdrawal symptom but, as you can see, are experienced by the vast majority of smokers who make a quit attempt and are predictive of relapse.</a:t>
            </a:r>
            <a:r>
              <a:rPr lang="en-GB" sz="1200" dirty="0">
                <a:effectLst/>
                <a:latin typeface="+mn-lt"/>
                <a:ea typeface="Geneva" panose="020B0503030404040204"/>
                <a:cs typeface="Arial" panose="020B0604020202020204" pitchFamily="34" charset="0"/>
              </a:rPr>
              <a:t> They are experienced as a kind of gnawing hunger for a cigarette or craving/urge to smoke.</a:t>
            </a:r>
          </a:p>
          <a:p>
            <a:endParaRPr lang="en-US" sz="1200" b="0" i="0" u="none" strike="noStrike" dirty="0">
              <a:solidFill>
                <a:srgbClr val="414141"/>
              </a:solidFill>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Poor concentration is reported by approximately 60% of people making a quit attempt and typically lasts about two weeks from stopping. One-in-four tobacco users report night wakening or disturbed sleep, but these typically subside quickly. The majority (50%-60%) will experience irritability, restlessness, and depression, which will typically last for less than four weeks. Constipation can be expected in less than 20% of tobacco users but can last for more than a month.</a:t>
            </a:r>
            <a:endParaRPr lang="en-US" sz="1200" b="1" dirty="0">
              <a:effectLst/>
              <a:latin typeface="+mn-lt"/>
              <a:ea typeface="Times New Roman" panose="02020603050405020304" pitchFamily="18" charset="0"/>
              <a:cs typeface="Arial" panose="020B0604020202020204" pitchFamily="34" charset="0"/>
            </a:endParaRPr>
          </a:p>
          <a:p>
            <a:r>
              <a:rPr lang="en-US" sz="1200" b="1" dirty="0">
                <a:effectLst/>
                <a:latin typeface="+mn-lt"/>
                <a:ea typeface="Times New Roman" panose="02020603050405020304" pitchFamily="18" charset="0"/>
                <a:cs typeface="Arial" panose="020B0604020202020204" pitchFamily="34" charset="0"/>
              </a:rPr>
              <a:t> </a:t>
            </a:r>
            <a:endParaRPr lang="en-GB" sz="1200" dirty="0">
              <a:effectLst/>
              <a:latin typeface="+mn-lt"/>
              <a:ea typeface="Times New Roman" panose="02020603050405020304" pitchFamily="18" charset="0"/>
              <a:cs typeface="Arial" panose="020B0604020202020204" pitchFamily="34" charset="0"/>
            </a:endParaRPr>
          </a:p>
          <a:p>
            <a:r>
              <a:rPr lang="en-US" sz="1200" b="1" dirty="0">
                <a:effectLst/>
                <a:latin typeface="+mn-lt"/>
                <a:ea typeface="Geneva" panose="020B0503030404040204"/>
                <a:cs typeface="Arial" panose="020B0604020202020204" pitchFamily="34" charset="0"/>
              </a:rPr>
              <a:t>We know that people with SMI tend to experience greater withdrawal symptoms than the general population of smokers. A key part of our role is to ensure we assist them with coping with withdrawal and cravings.</a:t>
            </a:r>
            <a:endParaRPr lang="en-GB" sz="1200" dirty="0">
              <a:effectLst/>
              <a:latin typeface="+mn-lt"/>
              <a:ea typeface="Times New Roman" panose="02020603050405020304" pitchFamily="18" charset="0"/>
              <a:cs typeface="Arial" panose="020B0604020202020204" pitchFamily="34" charset="0"/>
            </a:endParaRPr>
          </a:p>
          <a:p>
            <a:endParaRPr lang="en-CA" sz="1200" dirty="0">
              <a:effectLst/>
              <a:latin typeface="+mn-lt"/>
              <a:ea typeface="Geneva" panose="020B0503030404040204"/>
              <a:cs typeface="Arial" panose="020B0604020202020204" pitchFamily="34" charset="0"/>
            </a:endParaRPr>
          </a:p>
          <a:p>
            <a:r>
              <a:rPr lang="en-CA" sz="1200" dirty="0">
                <a:effectLst/>
                <a:latin typeface="+mn-lt"/>
                <a:ea typeface="Geneva" panose="020B0503030404040204"/>
                <a:cs typeface="Arial" panose="020B0604020202020204" pitchFamily="34" charset="0"/>
              </a:rPr>
              <a:t>It can be helpful to inform patients of these withdrawal symptoms are:</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normal</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are typically more severe in the first few days and gradually reduce as long as they don’t have even one puff on a cigarette</a:t>
            </a:r>
            <a:endParaRPr lang="en-GB" sz="1200" dirty="0">
              <a:effectLst/>
              <a:latin typeface="+mn-lt"/>
              <a:ea typeface="Times New Roman" panose="02020603050405020304" pitchFamily="18" charset="0"/>
              <a:cs typeface="Arial" panose="020B0604020202020204" pitchFamily="34" charset="0"/>
            </a:endParaRPr>
          </a:p>
          <a:p>
            <a:pPr marL="171450" lvl="0" indent="-171450">
              <a:buFont typeface="Arial" panose="020B0604020202020204" pitchFamily="34" charset="0"/>
              <a:buChar char="•"/>
            </a:pPr>
            <a:r>
              <a:rPr lang="en-CA" sz="1200" dirty="0">
                <a:effectLst/>
                <a:latin typeface="+mn-lt"/>
                <a:ea typeface="Geneva" panose="020B0503030404040204"/>
                <a:cs typeface="Arial" panose="020B0604020202020204" pitchFamily="34" charset="0"/>
              </a:rPr>
              <a:t>will usually disappear within four weeks of stopping </a:t>
            </a:r>
            <a:endParaRPr lang="en-GB" sz="1200" dirty="0">
              <a:effectLst/>
              <a:latin typeface="+mn-lt"/>
              <a:ea typeface="Times New Roman" panose="02020603050405020304" pitchFamily="18" charset="0"/>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latin typeface="+mn-lt"/>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latin typeface="+mn-lt"/>
                <a:ea typeface="Geneva" pitchFamily="-109" charset="0"/>
                <a:cs typeface="Arial" panose="020B0604020202020204" pitchFamily="34" charset="0"/>
              </a:rPr>
              <a:t>withdrawal symptoms can be managed with use of NRT or a vape and, </a:t>
            </a:r>
            <a:r>
              <a:rPr lang="en-US" sz="1200" kern="1200" dirty="0">
                <a:solidFill>
                  <a:schemeClr val="tx1"/>
                </a:solidFill>
                <a:latin typeface="+mn-lt"/>
                <a:ea typeface="Geneva" pitchFamily="-109" charset="0"/>
                <a:cs typeface="Arial" panose="020B0604020202020204" pitchFamily="34" charset="0"/>
              </a:rPr>
              <a:t>i</a:t>
            </a:r>
            <a:r>
              <a:rPr lang="en-US" dirty="0">
                <a:latin typeface="+mn-lt"/>
                <a:cs typeface="Arial" panose="020B0604020202020204" pitchFamily="34" charset="0"/>
              </a:rPr>
              <a:t>f the patient can remain </a:t>
            </a:r>
            <a:r>
              <a:rPr lang="en-US" b="1" dirty="0">
                <a:solidFill>
                  <a:schemeClr val="accent1"/>
                </a:solidFill>
                <a:latin typeface="+mn-lt"/>
                <a:cs typeface="Arial" panose="020B0604020202020204" pitchFamily="34" charset="0"/>
              </a:rPr>
              <a:t>totally abstinent and stay smokefree,</a:t>
            </a:r>
            <a:r>
              <a:rPr lang="en-US" dirty="0">
                <a:latin typeface="+mn-lt"/>
                <a:cs typeface="Arial" panose="020B0604020202020204" pitchFamily="34" charset="0"/>
              </a:rPr>
              <a:t> symptoms will become less severe and frequent. Most disappear by four weeks after stopping</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sz="1200" b="1" dirty="0">
              <a:effectLst/>
              <a:latin typeface="+mn-lt"/>
              <a:ea typeface="Geneva" panose="020B0503030404040204"/>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sz="1200" b="1" dirty="0">
                <a:effectLst/>
                <a:latin typeface="+mn-lt"/>
                <a:ea typeface="Geneva" panose="020B0503030404040204"/>
                <a:cs typeface="Arial" panose="020B0604020202020204" pitchFamily="34" charset="0"/>
              </a:rPr>
              <a:t>Suggested group discussion question: </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What do these symptoms remind you of? Generate a discussion about how tobacco withdrawal symptoms can get confused with mental health symptoms/mental health relapse – it’s therefore important to know about patients' mental health relapse signatures and plan before they stop smoking.</a:t>
            </a:r>
            <a:endParaRPr lang="en-GB" sz="1200" dirty="0">
              <a:effectLst/>
              <a:latin typeface="+mn-lt"/>
              <a:ea typeface="Times New Roman" panose="02020603050405020304" pitchFamily="18" charset="0"/>
              <a:cs typeface="Arial" panose="020B0604020202020204" pitchFamily="34" charset="0"/>
            </a:endParaRPr>
          </a:p>
          <a:p>
            <a:r>
              <a:rPr lang="en-CA" sz="1200" dirty="0">
                <a:effectLst/>
                <a:latin typeface="+mn-lt"/>
                <a:ea typeface="Geneva" panose="020B0503030404040204"/>
                <a:cs typeface="Arial" panose="020B0604020202020204" pitchFamily="34" charset="0"/>
              </a:rPr>
              <a:t> </a:t>
            </a:r>
            <a:endParaRPr lang="en-GB" sz="1200" kern="1200" dirty="0">
              <a:solidFill>
                <a:schemeClr val="tx1"/>
              </a:solidFill>
              <a:latin typeface="+mn-lt"/>
              <a:ea typeface="Geneva" pitchFamily="-109" charset="0"/>
              <a:cs typeface="Arial" panose="020B0604020202020204" pitchFamily="34" charset="0"/>
            </a:endParaRPr>
          </a:p>
          <a:p>
            <a:r>
              <a:rPr lang="en-GB" sz="1200" b="1" dirty="0">
                <a:effectLst/>
                <a:latin typeface="+mn-lt"/>
                <a:ea typeface="Times New Roman" panose="02020603050405020304" pitchFamily="18" charset="0"/>
                <a:cs typeface="Arial" panose="020B0604020202020204" pitchFamily="34" charset="0"/>
              </a:rPr>
              <a:t>List of symptoms </a:t>
            </a: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Urges to smoke: </a:t>
            </a:r>
            <a:r>
              <a:rPr lang="en-GB" sz="1200" dirty="0">
                <a:effectLst/>
                <a:latin typeface="+mn-lt"/>
                <a:ea typeface="Geneva" panose="020B0503030404040204"/>
                <a:cs typeface="Arial" panose="020B0604020202020204" pitchFamily="34" charset="0"/>
              </a:rPr>
              <a:t>This is often the most troublesome symptom. Early on the quitter may feel that they are craving continuously, but after a week or so they are usually able to identify specific craving attacks or episodes. These cravings can be triggered by certain situations (cues).</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Increased appetite/weight gain: </a:t>
            </a:r>
            <a:r>
              <a:rPr lang="en-GB" sz="1200" dirty="0">
                <a:effectLst/>
                <a:latin typeface="+mn-lt"/>
                <a:ea typeface="Geneva" panose="020B0503030404040204"/>
                <a:cs typeface="Arial" panose="020B0604020202020204" pitchFamily="34" charset="0"/>
              </a:rPr>
              <a:t>Smoking increases metabolism and supresses appetite; therefore, when a smoker stops their metabolism slows and they experience increased appetite. There is also an increase in taste and smell once quit.</a:t>
            </a:r>
            <a:r>
              <a:rPr lang="en-GB" sz="1200" dirty="0">
                <a:effectLst/>
                <a:latin typeface="+mn-lt"/>
                <a:ea typeface="Times New Roman" panose="02020603050405020304" pitchFamily="18" charset="0"/>
                <a:cs typeface="Arial" panose="020B0604020202020204" pitchFamily="34" charset="0"/>
              </a:rPr>
              <a:t> </a:t>
            </a:r>
            <a:r>
              <a:rPr lang="en-GB" sz="1200" dirty="0">
                <a:effectLst/>
                <a:latin typeface="+mn-lt"/>
                <a:ea typeface="Geneva" panose="020B0503030404040204"/>
                <a:cs typeface="Arial" panose="020B0604020202020204" pitchFamily="34" charset="0"/>
              </a:rPr>
              <a:t>The risk of continuing to smoke far outweighs the risk of some extra weight gain, but for some putting on weight is a serious personal barrier to stopping and it’s therefore important we consider how to respond – more on this one later.</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Depression: </a:t>
            </a:r>
            <a:r>
              <a:rPr lang="en-GB" sz="1200" dirty="0">
                <a:effectLst/>
                <a:latin typeface="+mn-lt"/>
                <a:ea typeface="Geneva" panose="020B0503030404040204"/>
                <a:cs typeface="Arial" panose="020B0604020202020204" pitchFamily="34" charset="0"/>
              </a:rPr>
              <a:t>Some people go through a grieving process/reduced dopamine levels as the body readjusts.</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Restlessness: </a:t>
            </a:r>
            <a:r>
              <a:rPr lang="en-GB" sz="1200" dirty="0">
                <a:effectLst/>
                <a:latin typeface="+mn-lt"/>
                <a:ea typeface="Geneva" panose="020B0503030404040204"/>
                <a:cs typeface="Arial" panose="020B0604020202020204" pitchFamily="34" charset="0"/>
              </a:rPr>
              <a:t>Some quitters find that they don’t know what to do with themselves – keeping busy and absorbed in activities may help.</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Poor concentration: </a:t>
            </a:r>
            <a:r>
              <a:rPr lang="en-GB" sz="1200" dirty="0">
                <a:effectLst/>
                <a:latin typeface="+mn-lt"/>
                <a:ea typeface="Geneva" panose="020B0503030404040204"/>
                <a:cs typeface="Arial" panose="020B0604020202020204" pitchFamily="34" charset="0"/>
              </a:rPr>
              <a:t>Mainly due to lack of nicotine but they are also distracted by their quit attempt.</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Irritability: </a:t>
            </a:r>
            <a:r>
              <a:rPr lang="en-GB" sz="1200" dirty="0">
                <a:effectLst/>
                <a:latin typeface="+mn-lt"/>
                <a:ea typeface="Geneva" panose="020B0503030404040204"/>
                <a:cs typeface="Arial" panose="020B0604020202020204" pitchFamily="34" charset="0"/>
              </a:rPr>
              <a:t>Due to loss of nicotine. </a:t>
            </a:r>
            <a:endParaRPr lang="en-GB" sz="1200" dirty="0">
              <a:effectLst/>
              <a:latin typeface="+mn-lt"/>
              <a:ea typeface="Times New Roman" panose="02020603050405020304" pitchFamily="18" charset="0"/>
              <a:cs typeface="Arial" panose="020B0604020202020204" pitchFamily="34" charset="0"/>
            </a:endParaRPr>
          </a:p>
          <a:p>
            <a:pPr marL="342900" marR="0" lvl="0" indent="-342900" algn="l" defTabSz="457200" rtl="0" eaLnBrk="0" fontAlgn="base" latinLnBrk="0" hangingPunct="0">
              <a:lnSpc>
                <a:spcPct val="100000"/>
              </a:lnSpc>
              <a:spcBef>
                <a:spcPct val="30000"/>
              </a:spcBef>
              <a:spcAft>
                <a:spcPct val="0"/>
              </a:spcAft>
              <a:buClrTx/>
              <a:buSzTx/>
              <a:buFont typeface="+mj-lt"/>
              <a:buAutoNum type="arabicPeriod"/>
              <a:tabLst/>
              <a:defRPr/>
            </a:pPr>
            <a:r>
              <a:rPr lang="en-GB" sz="1200" b="1" dirty="0">
                <a:effectLst/>
                <a:latin typeface="+mn-lt"/>
                <a:ea typeface="Geneva" panose="020B0503030404040204"/>
                <a:cs typeface="Arial" panose="020B0604020202020204" pitchFamily="34" charset="0"/>
              </a:rPr>
              <a:t>Night-time awakenings: </a:t>
            </a:r>
            <a:r>
              <a:rPr lang="en-GB" sz="1200" dirty="0">
                <a:effectLst/>
                <a:latin typeface="+mn-lt"/>
                <a:ea typeface="Geneva" panose="020B0503030404040204"/>
                <a:cs typeface="Arial" panose="020B0604020202020204" pitchFamily="34" charset="0"/>
              </a:rPr>
              <a:t>The smoker’s bodily rhythms have to adapt to their new smokefree status. Those who were heavy smokers often wake during the night craving nicotine as this was part of their smoking routine. Some quitters have ‘smoking dreams’.</a:t>
            </a:r>
            <a:endParaRPr lang="en-GB" sz="1200" dirty="0">
              <a:effectLst/>
              <a:latin typeface="+mn-lt"/>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mn-lt"/>
                <a:ea typeface="Geneva" panose="020B0503030404040204"/>
                <a:cs typeface="Arial" panose="020B0604020202020204" pitchFamily="34" charset="0"/>
              </a:rPr>
              <a:t>Light headedness: </a:t>
            </a:r>
            <a:r>
              <a:rPr lang="en-GB" sz="1200" dirty="0">
                <a:effectLst/>
                <a:latin typeface="+mn-lt"/>
                <a:ea typeface="Geneva" panose="020B0503030404040204"/>
                <a:cs typeface="Arial" panose="020B0604020202020204" pitchFamily="34" charset="0"/>
              </a:rPr>
              <a:t>Increase in oxygen to the brain after carbon monoxide has left the body.</a:t>
            </a:r>
            <a:endParaRPr lang="en-GB" sz="1200" dirty="0">
              <a:effectLst/>
              <a:latin typeface="+mn-lt"/>
              <a:ea typeface="Times New Roman" panose="02020603050405020304" pitchFamily="18" charset="0"/>
              <a:cs typeface="Arial" panose="020B0604020202020204" pitchFamily="34" charset="0"/>
            </a:endParaRPr>
          </a:p>
          <a:p>
            <a:pPr marL="342900" lvl="0" indent="-342900">
              <a:buFont typeface="+mj-lt"/>
              <a:buAutoNum type="arabicPeriod"/>
            </a:pPr>
            <a:r>
              <a:rPr lang="en-GB" sz="1200" b="1" dirty="0">
                <a:effectLst/>
                <a:latin typeface="+mn-lt"/>
                <a:ea typeface="Geneva" panose="020B0503030404040204"/>
                <a:cs typeface="Arial" panose="020B0604020202020204" pitchFamily="34" charset="0"/>
              </a:rPr>
              <a:t>Other withdrawal symptoms include</a:t>
            </a:r>
            <a:r>
              <a:rPr lang="en-GB" sz="1200" dirty="0">
                <a:effectLst/>
                <a:latin typeface="+mn-lt"/>
                <a:ea typeface="Geneva" panose="020B0503030404040204"/>
                <a:cs typeface="Arial" panose="020B0604020202020204" pitchFamily="34" charset="0"/>
              </a:rPr>
              <a:t> mouth ulcers, constipation.</a:t>
            </a:r>
            <a:endParaRPr lang="en-GB" sz="1200" dirty="0">
              <a:effectLst/>
              <a:latin typeface="+mn-lt"/>
              <a:ea typeface="Times New Roman" panose="02020603050405020304" pitchFamily="18" charset="0"/>
              <a:cs typeface="Arial" panose="020B0604020202020204" pitchFamily="34" charset="0"/>
            </a:endParaRPr>
          </a:p>
          <a:p>
            <a:endParaRPr lang="en-US"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5</a:t>
            </a:fld>
            <a:endParaRPr lang="en-US" dirty="0"/>
          </a:p>
        </p:txBody>
      </p:sp>
    </p:spTree>
    <p:extLst>
      <p:ext uri="{BB962C8B-B14F-4D97-AF65-F5344CB8AC3E}">
        <p14:creationId xmlns:p14="http://schemas.microsoft.com/office/powerpoint/2010/main" val="26430935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nSpc>
                <a:spcPct val="107000"/>
              </a:lnSpc>
              <a:spcAft>
                <a:spcPts val="800"/>
              </a:spcAft>
            </a:pPr>
            <a:r>
              <a:rPr lang="en-GB" sz="1200" dirty="0">
                <a:solidFill>
                  <a:srgbClr val="414141"/>
                </a:solidFill>
                <a:latin typeface="+mn-lt"/>
              </a:rPr>
              <a:t>Patients with psychiatric disorders are more likely to experience severe withdrawal symptoms when stopping smoking.</a:t>
            </a:r>
            <a:endParaRPr lang="en-CA" sz="1200" dirty="0">
              <a:solidFill>
                <a:srgbClr val="414141"/>
              </a:solidFill>
              <a:latin typeface="+mn-lt"/>
            </a:endParaRPr>
          </a:p>
          <a:p>
            <a:pPr>
              <a:lnSpc>
                <a:spcPct val="107000"/>
              </a:lnSpc>
              <a:spcAft>
                <a:spcPts val="800"/>
              </a:spcAft>
            </a:pPr>
            <a:r>
              <a:rPr lang="en-GB" sz="1200" dirty="0">
                <a:solidFill>
                  <a:srgbClr val="414141"/>
                </a:solidFill>
                <a:latin typeface="+mn-lt"/>
              </a:rPr>
              <a:t> </a:t>
            </a:r>
            <a:endParaRPr lang="en-CA" sz="1200" dirty="0">
              <a:solidFill>
                <a:srgbClr val="414141"/>
              </a:solidFill>
              <a:latin typeface="+mn-lt"/>
            </a:endParaRPr>
          </a:p>
          <a:p>
            <a:pPr>
              <a:lnSpc>
                <a:spcPct val="107000"/>
              </a:lnSpc>
              <a:spcAft>
                <a:spcPts val="800"/>
              </a:spcAft>
            </a:pPr>
            <a:r>
              <a:rPr lang="en-GB" sz="1200" dirty="0">
                <a:solidFill>
                  <a:srgbClr val="414141"/>
                </a:solidFill>
                <a:latin typeface="+mn-lt"/>
              </a:rPr>
              <a:t>This is in part due to higher rates of dependence, but it can also be due to the effects of the illness. </a:t>
            </a:r>
            <a:endParaRPr lang="en-CA" sz="1200" dirty="0">
              <a:solidFill>
                <a:srgbClr val="414141"/>
              </a:solidFill>
              <a:latin typeface="+mn-lt"/>
            </a:endParaRPr>
          </a:p>
          <a:p>
            <a:pPr>
              <a:lnSpc>
                <a:spcPct val="107000"/>
              </a:lnSpc>
              <a:spcAft>
                <a:spcPts val="800"/>
              </a:spcAft>
            </a:pPr>
            <a:endParaRPr lang="en-GB" sz="1200" dirty="0">
              <a:solidFill>
                <a:srgbClr val="414141"/>
              </a:solidFill>
              <a:latin typeface="+mn-lt"/>
              <a:ea typeface="Calibri" panose="020F0502020204030204" pitchFamily="34" charset="0"/>
              <a:cs typeface="Calibri"/>
            </a:endParaRPr>
          </a:p>
          <a:p>
            <a:pPr>
              <a:lnSpc>
                <a:spcPct val="107000"/>
              </a:lnSpc>
              <a:spcAft>
                <a:spcPts val="800"/>
              </a:spcAft>
            </a:pPr>
            <a:r>
              <a:rPr lang="en-GB" sz="1200" dirty="0">
                <a:solidFill>
                  <a:srgbClr val="414141"/>
                </a:solidFill>
                <a:effectLst/>
                <a:latin typeface="+mn-lt"/>
                <a:ea typeface="Calibri" panose="020F0502020204030204" pitchFamily="34" charset="0"/>
                <a:cs typeface="Calibri"/>
              </a:rPr>
              <a:t>N</a:t>
            </a:r>
            <a:r>
              <a:rPr lang="en-GB" sz="1200" dirty="0">
                <a:solidFill>
                  <a:srgbClr val="414141"/>
                </a:solidFill>
                <a:effectLst/>
                <a:latin typeface="+mn-lt"/>
                <a:ea typeface="Arial Nova" panose="020B0504020202020204" pitchFamily="34" charset="0"/>
                <a:cs typeface="Arial Nova" panose="020B0504020202020204" pitchFamily="34" charset="0"/>
              </a:rPr>
              <a:t>icotine withdrawal can mimic or exacerbate symptoms of mental illness.</a:t>
            </a:r>
            <a:br>
              <a:rPr lang="en-GB" sz="1200" dirty="0">
                <a:effectLst/>
                <a:latin typeface="+mn-lt"/>
                <a:ea typeface="Calibri" panose="020F0502020204030204" pitchFamily="34" charset="0"/>
                <a:cs typeface="Calibri"/>
              </a:rPr>
            </a:br>
            <a:endParaRPr lang="en-CA" sz="1200" dirty="0">
              <a:effectLst/>
              <a:latin typeface="+mn-lt"/>
              <a:ea typeface="Calibri" panose="020F0502020204030204" pitchFamily="34" charset="0"/>
              <a:cs typeface="Calibri"/>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It is not uncommon for symptoms of untreated nicotine withdrawal to be confused with symptoms of mental ill health. </a:t>
            </a:r>
            <a:endParaRPr lang="en-CA" sz="1200" dirty="0">
              <a:effectLst/>
              <a:latin typeface="+mn-lt"/>
              <a:ea typeface="Calibri" panose="020F0502020204030204" pitchFamily="34" charset="0"/>
              <a:cs typeface="Arial" panose="020B0604020202020204" pitchFamily="34" charset="0"/>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 </a:t>
            </a:r>
            <a:endParaRPr lang="en-CA" sz="1200" dirty="0">
              <a:effectLst/>
              <a:latin typeface="+mn-lt"/>
              <a:ea typeface="Calibri" panose="020F0502020204030204" pitchFamily="34" charset="0"/>
              <a:cs typeface="Arial" panose="020B0604020202020204" pitchFamily="34" charset="0"/>
            </a:endParaRPr>
          </a:p>
          <a:p>
            <a:pPr>
              <a:lnSpc>
                <a:spcPct val="107000"/>
              </a:lnSpc>
              <a:spcAft>
                <a:spcPts val="800"/>
              </a:spcAft>
            </a:pPr>
            <a:r>
              <a:rPr lang="en-GB" sz="1200" dirty="0">
                <a:solidFill>
                  <a:srgbClr val="414141"/>
                </a:solidFill>
                <a:effectLst/>
                <a:latin typeface="+mn-lt"/>
                <a:ea typeface="Arial Nova" panose="020B0504020202020204" pitchFamily="34" charset="0"/>
                <a:cs typeface="Arial Nova" panose="020B0504020202020204" pitchFamily="34" charset="0"/>
              </a:rPr>
              <a:t>It is therefore vital to ensure that adequate tobacco dependence support is offered to patients to avoid abstinence-related withdrawal symptoms such as depression, irritability, difficulty concentrating, and insomnia.</a:t>
            </a:r>
            <a:br>
              <a:rPr lang="en-GB" sz="1200" dirty="0">
                <a:effectLst/>
                <a:latin typeface="+mn-lt"/>
                <a:ea typeface="Calibri" panose="020F0502020204030204" pitchFamily="34" charset="0"/>
                <a:cs typeface="Calibri"/>
              </a:rPr>
            </a:br>
            <a:r>
              <a:rPr lang="en-GB" sz="1200" dirty="0">
                <a:effectLst/>
                <a:latin typeface="+mn-lt"/>
                <a:ea typeface="Arial Nova" panose="020B0504020202020204" pitchFamily="34" charset="0"/>
                <a:cs typeface="Arial Nova" panose="020B0504020202020204" pitchFamily="34" charset="0"/>
              </a:rPr>
              <a:t> </a:t>
            </a:r>
            <a:endParaRPr lang="en-CA" sz="1200" dirty="0">
              <a:effectLst/>
              <a:latin typeface="+mn-lt"/>
              <a:ea typeface="Calibri" panose="020F0502020204030204" pitchFamily="34" charset="0"/>
              <a:cs typeface="Arial" panose="020B0604020202020204" pitchFamily="34" charset="0"/>
            </a:endParaRPr>
          </a:p>
          <a:p>
            <a:pPr>
              <a:spcAft>
                <a:spcPts val="800"/>
              </a:spcAft>
            </a:pPr>
            <a:r>
              <a:rPr lang="en-GB" sz="1200" dirty="0">
                <a:latin typeface="+mn-lt"/>
                <a:ea typeface="Arial Nova" panose="020B0504020202020204" pitchFamily="34" charset="0"/>
                <a:cs typeface="Arial Nova" panose="020B0504020202020204" pitchFamily="34" charset="0"/>
              </a:rPr>
              <a:t>Stopping smoking can also have an effect on management of symptoms of mental illness. For example, </a:t>
            </a:r>
            <a:r>
              <a:rPr lang="en-GB" sz="1200" dirty="0">
                <a:effectLst/>
                <a:latin typeface="+mn-lt"/>
                <a:ea typeface="Arial Nova" panose="020B0504020202020204" pitchFamily="34" charset="0"/>
                <a:cs typeface="Arial Nova" panose="020B0504020202020204" pitchFamily="34" charset="0"/>
              </a:rPr>
              <a:t>schizophrenic patients who stop smoking </a:t>
            </a:r>
            <a:r>
              <a:rPr lang="en-GB" sz="1200" dirty="0">
                <a:latin typeface="+mn-lt"/>
                <a:ea typeface="Arial Nova" panose="020B0504020202020204" pitchFamily="34" charset="0"/>
                <a:cs typeface="Arial Nova" panose="020B0504020202020204" pitchFamily="34" charset="0"/>
              </a:rPr>
              <a:t>may experience</a:t>
            </a:r>
            <a:r>
              <a:rPr lang="en-GB" sz="1200" dirty="0">
                <a:effectLst/>
                <a:latin typeface="+mn-lt"/>
                <a:ea typeface="Arial Nova" panose="020B0504020202020204" pitchFamily="34" charset="0"/>
                <a:cs typeface="Arial Nova" panose="020B0504020202020204" pitchFamily="34" charset="0"/>
              </a:rPr>
              <a:t> impairments in </a:t>
            </a:r>
            <a:r>
              <a:rPr lang="en-GB" sz="1200" b="1" dirty="0">
                <a:effectLst/>
                <a:latin typeface="+mn-lt"/>
                <a:ea typeface="Arial Nova" panose="020B0504020202020204" pitchFamily="34" charset="0"/>
                <a:cs typeface="Arial Nova" panose="020B0504020202020204" pitchFamily="34" charset="0"/>
              </a:rPr>
              <a:t>visuospatial</a:t>
            </a:r>
            <a:r>
              <a:rPr lang="en-GB" sz="1200" dirty="0">
                <a:effectLst/>
                <a:latin typeface="+mn-lt"/>
                <a:ea typeface="Calibri" panose="020F0502020204030204" pitchFamily="34" charset="0"/>
                <a:cs typeface="Calibri"/>
              </a:rPr>
              <a:t> </a:t>
            </a:r>
            <a:r>
              <a:rPr lang="en-GB" sz="1200" b="1" dirty="0">
                <a:effectLst/>
                <a:latin typeface="+mn-lt"/>
                <a:ea typeface="Arial Nova" panose="020B0504020202020204" pitchFamily="34" charset="0"/>
                <a:cs typeface="Arial Nova" panose="020B0504020202020204" pitchFamily="34" charset="0"/>
              </a:rPr>
              <a:t>working </a:t>
            </a:r>
            <a:r>
              <a:rPr lang="en-GB" sz="1200" b="1" dirty="0">
                <a:latin typeface="+mn-lt"/>
                <a:ea typeface="Arial Nova" panose="020B0504020202020204" pitchFamily="34" charset="0"/>
                <a:cs typeface="Arial Nova" panose="020B0504020202020204" pitchFamily="34" charset="0"/>
              </a:rPr>
              <a:t>memory </a:t>
            </a:r>
            <a:r>
              <a:rPr lang="en-GB" sz="1200" b="0" dirty="0">
                <a:latin typeface="+mn-lt"/>
                <a:ea typeface="Arial Nova" panose="020B0504020202020204" pitchFamily="34" charset="0"/>
                <a:cs typeface="Arial Nova" panose="020B0504020202020204" pitchFamily="34" charset="0"/>
              </a:rPr>
              <a:t>(</a:t>
            </a:r>
            <a:r>
              <a:rPr lang="en-GB" sz="1200" dirty="0">
                <a:latin typeface="+mn-lt"/>
                <a:ea typeface="Arial Nova" panose="020B0504020202020204" pitchFamily="34" charset="0"/>
                <a:cs typeface="Calibri"/>
              </a:rPr>
              <a:t>the</a:t>
            </a:r>
            <a:r>
              <a:rPr lang="en-GB" sz="1200" dirty="0">
                <a:effectLst/>
                <a:latin typeface="+mn-lt"/>
                <a:ea typeface="Calibri" panose="020F0502020204030204" pitchFamily="34" charset="0"/>
                <a:cs typeface="Calibri"/>
              </a:rPr>
              <a:t> ability to retain and process an object's identity and spatial location).</a:t>
            </a:r>
            <a:endParaRPr lang="en-GB" sz="1200" b="1" dirty="0">
              <a:effectLst/>
              <a:latin typeface="+mn-lt"/>
              <a:ea typeface="Calibri" panose="020F0502020204030204" pitchFamily="34" charset="0"/>
              <a:cs typeface="Arial" panose="020B0604020202020204" pitchFamily="34" charset="0"/>
            </a:endParaRPr>
          </a:p>
          <a:p>
            <a:pPr>
              <a:spcAft>
                <a:spcPts val="800"/>
              </a:spcAft>
            </a:pPr>
            <a:endParaRPr lang="en-GB" sz="1200" dirty="0">
              <a:effectLst/>
              <a:latin typeface="+mn-lt"/>
              <a:ea typeface="Calibri" panose="020F0502020204030204" pitchFamily="34" charset="0"/>
              <a:cs typeface="Arial" panose="020B0604020202020204" pitchFamily="34" charset="0"/>
            </a:endParaRPr>
          </a:p>
          <a:p>
            <a:pPr>
              <a:spcAft>
                <a:spcPts val="800"/>
              </a:spcAft>
            </a:pPr>
            <a:endParaRPr lang="en-CA" sz="1200" dirty="0">
              <a:effectLst/>
              <a:latin typeface="+mn-lt"/>
              <a:ea typeface="Calibri" panose="020F050202020403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6</a:t>
            </a:fld>
            <a:endParaRPr lang="en-US" dirty="0"/>
          </a:p>
        </p:txBody>
      </p:sp>
    </p:spTree>
    <p:extLst>
      <p:ext uri="{BB962C8B-B14F-4D97-AF65-F5344CB8AC3E}">
        <p14:creationId xmlns:p14="http://schemas.microsoft.com/office/powerpoint/2010/main" val="35085455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CA" dirty="0">
                <a:solidFill>
                  <a:srgbClr val="3F3F3F"/>
                </a:solidFill>
                <a:effectLst/>
                <a:latin typeface="+mn-lt"/>
                <a:cs typeface="Helvetica"/>
              </a:rPr>
              <a:t>This </a:t>
            </a:r>
            <a:r>
              <a:rPr lang="en-CA" dirty="0">
                <a:solidFill>
                  <a:srgbClr val="3F3F3F"/>
                </a:solidFill>
                <a:latin typeface="+mn-lt"/>
                <a:cs typeface="Helvetica"/>
              </a:rPr>
              <a:t>is a great slide as it shows</a:t>
            </a:r>
            <a:r>
              <a:rPr lang="en-CA" dirty="0">
                <a:solidFill>
                  <a:srgbClr val="3F3F3F"/>
                </a:solidFill>
                <a:effectLst/>
                <a:latin typeface="+mn-lt"/>
                <a:cs typeface="Helvetica"/>
              </a:rPr>
              <a:t> </a:t>
            </a:r>
            <a:r>
              <a:rPr lang="en-CA" dirty="0">
                <a:solidFill>
                  <a:srgbClr val="3F3F3F"/>
                </a:solidFill>
                <a:latin typeface="+mn-lt"/>
                <a:cs typeface="Helvetica"/>
              </a:rPr>
              <a:t>in very simple terms nicotine</a:t>
            </a:r>
            <a:r>
              <a:rPr lang="en-CA" dirty="0">
                <a:solidFill>
                  <a:srgbClr val="3F3F3F"/>
                </a:solidFill>
                <a:effectLst/>
                <a:latin typeface="+mn-lt"/>
                <a:cs typeface="Helvetica"/>
              </a:rPr>
              <a:t> levels in the blood stream over the course of a day for a patient who smokes. Each time the patient smokes they get a hit of nicotine and the associated nicotine high. Very quickly they experience a drop and begin to experience withdrawal symptoms and urges to smoke. These spikes and valleys are what the patient experiences all day and what drives them to smoke again.</a:t>
            </a:r>
            <a:r>
              <a:rPr lang="en-CA" dirty="0">
                <a:solidFill>
                  <a:srgbClr val="3F3F3F"/>
                </a:solidFill>
                <a:latin typeface="+mn-lt"/>
                <a:cs typeface="Helvetica"/>
              </a:rPr>
              <a:t> </a:t>
            </a:r>
            <a:endParaRPr lang="en-CA" dirty="0">
              <a:solidFill>
                <a:srgbClr val="3F3F3F"/>
              </a:solidFill>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CA" dirty="0">
                <a:solidFill>
                  <a:srgbClr val="3F3F3F"/>
                </a:solidFill>
                <a:effectLst/>
                <a:latin typeface="+mn-lt"/>
              </a:rPr>
              <a:t>A very important point to make here is that, although healthcare professionals may feel that facilitating smoking in mental health settings is the kind thing to do, it is repeatedly driving smokers into withdrawal. It would be kinder to provide prompt and plentiful replacement of clean nicotine through NRT or nicotine vapes.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CA" dirty="0">
              <a:solidFill>
                <a:srgbClr val="3F3F3F"/>
              </a:solidFill>
              <a:effectLst/>
              <a:latin typeface="+mn-lt"/>
            </a:endParaRPr>
          </a:p>
          <a:p>
            <a:r>
              <a:rPr lang="en-GB" sz="1200" dirty="0">
                <a:effectLst/>
                <a:latin typeface="+mn-lt"/>
                <a:ea typeface="Geneva" panose="020B0503030404040204"/>
                <a:cs typeface="Arial" panose="020B0604020202020204" pitchFamily="34" charset="0"/>
              </a:rPr>
              <a:t>Now let’s have a closer look at withdrawal symptoms.</a:t>
            </a:r>
            <a:endParaRPr lang="en-GB" sz="1200" dirty="0">
              <a:effectLst/>
              <a:latin typeface="+mn-lt"/>
              <a:ea typeface="Times New Roman" panose="02020603050405020304" pitchFamily="18" charset="0"/>
            </a:endParaRPr>
          </a:p>
          <a:p>
            <a:endParaRPr lang="en-US" sz="1200" dirty="0">
              <a:latin typeface="+mn-lt"/>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7</a:t>
            </a:fld>
            <a:endParaRPr lang="en-US" dirty="0"/>
          </a:p>
        </p:txBody>
      </p:sp>
    </p:spTree>
    <p:extLst>
      <p:ext uri="{BB962C8B-B14F-4D97-AF65-F5344CB8AC3E}">
        <p14:creationId xmlns:p14="http://schemas.microsoft.com/office/powerpoint/2010/main" val="381270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GB" altLang="en-US" sz="1200" dirty="0">
                <a:latin typeface="Arial" panose="020B0604020202020204" pitchFamily="34" charset="0"/>
                <a:ea typeface="ＭＳ Ｐゴシック" charset="-128"/>
                <a:cs typeface="Arial" panose="020B0604020202020204" pitchFamily="34" charset="0"/>
              </a:rPr>
              <a:t>Many people who smoke have done so since they were teenagers. </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For many, smoking has become a deeply entrenched behaviour that is tied to many aspects of their life and daily routines.</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Patients will share with you they have regular times of day, places, and people they smoke with. The act of smoking has become a part of their daily routines and social relationships. Smoking is often associated with stress, celebration, boredom and other moods. </a:t>
            </a:r>
          </a:p>
          <a:p>
            <a:endParaRPr lang="en-GB" altLang="en-US" sz="1200" dirty="0">
              <a:latin typeface="Arial" panose="020B0604020202020204" pitchFamily="34" charset="0"/>
              <a:ea typeface="ＭＳ Ｐゴシック" charset="-128"/>
              <a:cs typeface="Arial" panose="020B0604020202020204" pitchFamily="34" charset="0"/>
            </a:endParaRPr>
          </a:p>
          <a:p>
            <a:r>
              <a:rPr lang="en-GB" altLang="en-US" sz="1200" dirty="0">
                <a:latin typeface="Arial" panose="020B0604020202020204" pitchFamily="34" charset="0"/>
                <a:ea typeface="ＭＳ Ｐゴシック" charset="-128"/>
                <a:cs typeface="Arial" panose="020B0604020202020204" pitchFamily="34" charset="0"/>
              </a:rPr>
              <a:t>Patients will have situations and places where they have always smoked and this will need to be considered in their treatment plan. </a:t>
            </a:r>
          </a:p>
          <a:p>
            <a:endParaRPr lang="en-GB" sz="1200" dirty="0">
              <a:latin typeface="Arial" panose="020B0604020202020204" pitchFamily="34" charset="0"/>
              <a:ea typeface="ＭＳ Ｐゴシック" charset="-128"/>
              <a:cs typeface="Arial" panose="020B0604020202020204" pitchFamily="34" charset="0"/>
            </a:endParaRPr>
          </a:p>
          <a:p>
            <a:r>
              <a:rPr lang="en-CA" i="1" dirty="0">
                <a:effectLst/>
                <a:latin typeface="Arial" panose="020B0604020202020204" pitchFamily="34" charset="0"/>
                <a:cs typeface="Arial" panose="020B0604020202020204" pitchFamily="34" charset="0"/>
              </a:rPr>
              <a:t>In addition to addiction, tobacco use becomes integral to individuals’ daily routines, and this</a:t>
            </a:r>
            <a:r>
              <a:rPr lang="en-CA" i="0" dirty="0">
                <a:effectLst/>
                <a:latin typeface="Arial" panose="020B0604020202020204" pitchFamily="34" charset="0"/>
                <a:cs typeface="Arial" panose="020B0604020202020204" pitchFamily="34" charset="0"/>
              </a:rPr>
              <a:t> </a:t>
            </a:r>
            <a:r>
              <a:rPr lang="en-CA" i="1" dirty="0">
                <a:effectLst/>
                <a:latin typeface="Arial" panose="020B0604020202020204" pitchFamily="34" charset="0"/>
                <a:cs typeface="Arial" panose="020B0604020202020204" pitchFamily="34" charset="0"/>
              </a:rPr>
              <a:t>further reinforces tobacco dependence. Smoking can often be used as a method of coping with</a:t>
            </a:r>
            <a:endParaRPr lang="en-CA" dirty="0">
              <a:effectLst/>
              <a:latin typeface="Arial" panose="020B0604020202020204" pitchFamily="34" charset="0"/>
              <a:cs typeface="Arial" panose="020B0604020202020204" pitchFamily="34" charset="0"/>
            </a:endParaRPr>
          </a:p>
          <a:p>
            <a:r>
              <a:rPr lang="en-CA" i="1" dirty="0">
                <a:effectLst/>
                <a:latin typeface="Arial" panose="020B0604020202020204" pitchFamily="34" charset="0"/>
                <a:cs typeface="Arial" panose="020B0604020202020204" pitchFamily="34" charset="0"/>
              </a:rPr>
              <a:t>stress, when socialising, and in the management of some underlying mental health disorders.</a:t>
            </a:r>
            <a:endParaRPr lang="en-CA" dirty="0">
              <a:effectLst/>
              <a:latin typeface="Arial" panose="020B0604020202020204" pitchFamily="34" charset="0"/>
              <a:cs typeface="Arial" panose="020B0604020202020204" pitchFamily="34" charset="0"/>
            </a:endParaRPr>
          </a:p>
          <a:p>
            <a:endParaRPr lang="en-CA" i="1" dirty="0">
              <a:effectLst/>
              <a:latin typeface="Arial" panose="020B0604020202020204" pitchFamily="34" charset="0"/>
              <a:cs typeface="Arial" panose="020B0604020202020204" pitchFamily="34" charset="0"/>
            </a:endParaRPr>
          </a:p>
          <a:p>
            <a:r>
              <a:rPr lang="en-GB" altLang="en-US" sz="1200" dirty="0">
                <a:latin typeface="Arial" panose="020B0604020202020204" pitchFamily="34" charset="0"/>
                <a:ea typeface="ＭＳ Ｐゴシック"/>
                <a:cs typeface="Arial" panose="020B0604020202020204" pitchFamily="34" charset="0"/>
              </a:rPr>
              <a:t>What does this mean? </a:t>
            </a:r>
            <a:r>
              <a:rPr lang="en-CA" i="1" dirty="0">
                <a:effectLst/>
                <a:latin typeface="Arial" panose="020B0604020202020204" pitchFamily="34" charset="0"/>
                <a:cs typeface="Arial" panose="020B0604020202020204" pitchFamily="34" charset="0"/>
              </a:rPr>
              <a:t>In addition to addressing the tobacco dependence, support is necessary to change routines and</a:t>
            </a:r>
            <a:r>
              <a:rPr lang="en-CA" i="0" dirty="0">
                <a:effectLst/>
                <a:latin typeface="Arial" panose="020B0604020202020204" pitchFamily="34" charset="0"/>
                <a:cs typeface="Arial" panose="020B0604020202020204" pitchFamily="34" charset="0"/>
              </a:rPr>
              <a:t> </a:t>
            </a:r>
            <a:r>
              <a:rPr lang="en-CA" i="1" dirty="0">
                <a:effectLst/>
                <a:latin typeface="Arial" panose="020B0604020202020204" pitchFamily="34" charset="0"/>
                <a:cs typeface="Arial" panose="020B0604020202020204" pitchFamily="34" charset="0"/>
              </a:rPr>
              <a:t>behaviours to support a smokefree lifestyle.</a:t>
            </a:r>
            <a:endParaRPr lang="en-CA" dirty="0">
              <a:effectLst/>
              <a:latin typeface="Arial" panose="020B0604020202020204" pitchFamily="34" charset="0"/>
              <a:cs typeface="Arial" panose="020B0604020202020204" pitchFamily="34" charset="0"/>
            </a:endParaRPr>
          </a:p>
          <a:p>
            <a:endParaRPr lang="en-GB" altLang="en-US" sz="1200" dirty="0">
              <a:ea typeface="ＭＳ Ｐゴシック" charset="-128"/>
            </a:endParaRP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8</a:t>
            </a:fld>
            <a:endParaRPr lang="en-US" dirty="0"/>
          </a:p>
        </p:txBody>
      </p:sp>
    </p:spTree>
    <p:extLst>
      <p:ext uri="{BB962C8B-B14F-4D97-AF65-F5344CB8AC3E}">
        <p14:creationId xmlns:p14="http://schemas.microsoft.com/office/powerpoint/2010/main" val="1618495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mn-lt"/>
                <a:ea typeface="Calibri"/>
                <a:cs typeface="Calibri"/>
              </a:rPr>
              <a:t>[Animated slide]</a:t>
            </a:r>
          </a:p>
          <a:p>
            <a:endParaRPr lang="en-US" dirty="0">
              <a:latin typeface="+mn-lt"/>
              <a:ea typeface="Calibri"/>
              <a:cs typeface="Calibri"/>
            </a:endParaRPr>
          </a:p>
          <a:p>
            <a:r>
              <a:rPr lang="en-US" dirty="0">
                <a:latin typeface="+mn-lt"/>
                <a:ea typeface="Calibri"/>
                <a:cs typeface="Calibri"/>
              </a:rPr>
              <a:t>Now that we have reviewed tobacco dependence, we want to make a shared promise with one another. </a:t>
            </a:r>
          </a:p>
          <a:p>
            <a:endParaRPr lang="en-US" dirty="0">
              <a:latin typeface="+mn-lt"/>
              <a:ea typeface="Calibri"/>
              <a:cs typeface="Calibri"/>
            </a:endParaRPr>
          </a:p>
          <a:p>
            <a:r>
              <a:rPr lang="en-US" dirty="0">
                <a:latin typeface="+mn-lt"/>
                <a:ea typeface="Calibri"/>
                <a:cs typeface="Calibri"/>
              </a:rPr>
              <a:t>That is that we will never again refer to tobacco dependence as a ’lifestyle choice’ or ‘bad habit’ or even a ‘personal freedom’ as we often hear.</a:t>
            </a:r>
          </a:p>
          <a:p>
            <a:endParaRPr lang="en-US" dirty="0">
              <a:latin typeface="+mn-lt"/>
              <a:ea typeface="Calibri"/>
              <a:cs typeface="Calibri"/>
            </a:endParaRPr>
          </a:p>
          <a:p>
            <a:r>
              <a:rPr lang="en-US" dirty="0">
                <a:latin typeface="+mn-lt"/>
                <a:ea typeface="Calibri"/>
                <a:cs typeface="Calibri"/>
              </a:rPr>
              <a:t>It is a powerful addiction and a chronic relapsing clinical condition. </a:t>
            </a:r>
          </a:p>
          <a:p>
            <a:endParaRPr lang="en-US" dirty="0">
              <a:latin typeface="+mn-lt"/>
              <a:ea typeface="Calibri"/>
              <a:cs typeface="Calibri"/>
            </a:endParaRPr>
          </a:p>
          <a:p>
            <a:r>
              <a:rPr lang="en-US" dirty="0">
                <a:latin typeface="+mn-lt"/>
                <a:ea typeface="Calibri"/>
                <a:cs typeface="Calibri"/>
              </a:rPr>
              <a:t>This reframing is key to ensuring we treat tobacco dependence as we would any other clinical condition – ensuring patients have access to treatment and support. </a:t>
            </a:r>
          </a:p>
        </p:txBody>
      </p:sp>
      <p:sp>
        <p:nvSpPr>
          <p:cNvPr id="4" name="Slide Number Placeholder 3"/>
          <p:cNvSpPr>
            <a:spLocks noGrp="1"/>
          </p:cNvSpPr>
          <p:nvPr>
            <p:ph type="sldNum" sz="quarter" idx="5"/>
          </p:nvPr>
        </p:nvSpPr>
        <p:spPr/>
        <p:txBody>
          <a:bodyPr/>
          <a:lstStyle/>
          <a:p>
            <a:pPr>
              <a:defRPr/>
            </a:pPr>
            <a:fld id="{242A2382-4541-B845-B6D5-E8B5A330E247}" type="slidenum">
              <a:rPr lang="en-US" smtClean="0"/>
              <a:pPr>
                <a:defRPr/>
              </a:pPr>
              <a:t>9</a:t>
            </a:fld>
            <a:endParaRPr lang="en-US" dirty="0"/>
          </a:p>
        </p:txBody>
      </p:sp>
    </p:spTree>
    <p:extLst>
      <p:ext uri="{BB962C8B-B14F-4D97-AF65-F5344CB8AC3E}">
        <p14:creationId xmlns:p14="http://schemas.microsoft.com/office/powerpoint/2010/main" val="233832134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ain title + logo">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5"/>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3980827"/>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4349995"/>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3611659"/>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Tree>
    <p:extLst>
      <p:ext uri="{BB962C8B-B14F-4D97-AF65-F5344CB8AC3E}">
        <p14:creationId xmlns:p14="http://schemas.microsoft.com/office/powerpoint/2010/main" val="18968255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dark smok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0363FA2-6F1A-0A0D-EABF-6B03CA907417}"/>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6475621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blank dark smoke fad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B5336C75-3CE7-1F88-30B8-FB8A67917D43}"/>
              </a:ext>
            </a:extLst>
          </p:cNvPr>
          <p:cNvSpPr/>
          <p:nvPr userDrawn="1"/>
        </p:nvSpPr>
        <p:spPr bwMode="auto">
          <a:xfrm>
            <a:off x="0" y="0"/>
            <a:ext cx="9144000" cy="6858000"/>
          </a:xfrm>
          <a:prstGeom prst="rect">
            <a:avLst/>
          </a:prstGeom>
          <a:solidFill>
            <a:srgbClr val="012E57"/>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2" name="Picture 1">
            <a:extLst>
              <a:ext uri="{FF2B5EF4-FFF2-40B4-BE49-F238E27FC236}">
                <a16:creationId xmlns:a16="http://schemas.microsoft.com/office/drawing/2014/main" id="{918F4EAF-8D5D-85DA-EAC1-E4668A92C62A}"/>
              </a:ext>
            </a:extLst>
          </p:cNvPr>
          <p:cNvPicPr>
            <a:picLocks noChangeAspect="1"/>
          </p:cNvPicPr>
          <p:nvPr userDrawn="1"/>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11110472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NCSCT en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DD82250-A925-49A5-A344-EE361C53C6D3}"/>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5" name="Picture 4">
            <a:extLst>
              <a:ext uri="{FF2B5EF4-FFF2-40B4-BE49-F238E27FC236}">
                <a16:creationId xmlns:a16="http://schemas.microsoft.com/office/drawing/2014/main" id="{0F094CBC-1CBE-7BB7-E8BF-F3241C6A7794}"/>
              </a:ext>
            </a:extLst>
          </p:cNvPr>
          <p:cNvPicPr>
            <a:picLocks noChangeAspect="1"/>
          </p:cNvPicPr>
          <p:nvPr userDrawn="1"/>
        </p:nvPicPr>
        <p:blipFill>
          <a:blip r:embed="rId2"/>
          <a:stretch>
            <a:fillRect/>
          </a:stretch>
        </p:blipFill>
        <p:spPr>
          <a:xfrm>
            <a:off x="2775939" y="2527413"/>
            <a:ext cx="3592122" cy="1565486"/>
          </a:xfrm>
          <a:prstGeom prst="rect">
            <a:avLst/>
          </a:prstGeom>
        </p:spPr>
      </p:pic>
    </p:spTree>
    <p:extLst>
      <p:ext uri="{BB962C8B-B14F-4D97-AF65-F5344CB8AC3E}">
        <p14:creationId xmlns:p14="http://schemas.microsoft.com/office/powerpoint/2010/main" val="375696500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NCSCT + NCSCT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rgbClr val="005EB8"/>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30"/>
            <a:chOff x="1542807" y="2936603"/>
            <a:chExt cx="6058386" cy="1215330"/>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4"/>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tretch>
              <a:fillRect/>
            </a:stretch>
          </p:blipFill>
          <p:spPr>
            <a:xfrm>
              <a:off x="1542807" y="2990578"/>
              <a:ext cx="2664814" cy="1161355"/>
            </a:xfrm>
            <a:prstGeom prst="rect">
              <a:avLst/>
            </a:prstGeom>
          </p:spPr>
        </p:pic>
      </p:grpSp>
    </p:spTree>
    <p:extLst>
      <p:ext uri="{BB962C8B-B14F-4D97-AF65-F5344CB8AC3E}">
        <p14:creationId xmlns:p14="http://schemas.microsoft.com/office/powerpoint/2010/main" val="223485040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NCSCT + NCSCT end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grpSp>
        <p:nvGrpSpPr>
          <p:cNvPr id="4" name="Group 3">
            <a:extLst>
              <a:ext uri="{FF2B5EF4-FFF2-40B4-BE49-F238E27FC236}">
                <a16:creationId xmlns:a16="http://schemas.microsoft.com/office/drawing/2014/main" id="{6B67B0FA-1C05-0F9C-ED6B-7E115BC9482B}"/>
              </a:ext>
            </a:extLst>
          </p:cNvPr>
          <p:cNvGrpSpPr/>
          <p:nvPr userDrawn="1"/>
        </p:nvGrpSpPr>
        <p:grpSpPr>
          <a:xfrm>
            <a:off x="1542807" y="2936603"/>
            <a:ext cx="6058386" cy="1215329"/>
            <a:chOff x="1542807" y="2936603"/>
            <a:chExt cx="6058386" cy="1215329"/>
          </a:xfrm>
        </p:grpSpPr>
        <p:pic>
          <p:nvPicPr>
            <p:cNvPr id="9" name="Picture 8">
              <a:extLst>
                <a:ext uri="{FF2B5EF4-FFF2-40B4-BE49-F238E27FC236}">
                  <a16:creationId xmlns:a16="http://schemas.microsoft.com/office/drawing/2014/main" id="{D54B14C4-61E0-B29A-84B8-972B696E1B62}"/>
                </a:ext>
              </a:extLst>
            </p:cNvPr>
            <p:cNvPicPr>
              <a:picLocks noChangeAspect="1"/>
            </p:cNvPicPr>
            <p:nvPr userDrawn="1"/>
          </p:nvPicPr>
          <p:blipFill>
            <a:blip r:embed="rId2"/>
            <a:srcRect/>
            <a:stretch/>
          </p:blipFill>
          <p:spPr>
            <a:xfrm>
              <a:off x="5860676" y="2936603"/>
              <a:ext cx="1740517" cy="801913"/>
            </a:xfrm>
            <a:prstGeom prst="rect">
              <a:avLst/>
            </a:prstGeom>
          </p:spPr>
        </p:pic>
        <p:pic>
          <p:nvPicPr>
            <p:cNvPr id="5" name="Picture 4">
              <a:extLst>
                <a:ext uri="{FF2B5EF4-FFF2-40B4-BE49-F238E27FC236}">
                  <a16:creationId xmlns:a16="http://schemas.microsoft.com/office/drawing/2014/main" id="{2E8F9232-4F04-FACE-A1B2-BA0F1D4E6907}"/>
                </a:ext>
              </a:extLst>
            </p:cNvPr>
            <p:cNvPicPr>
              <a:picLocks noChangeAspect="1"/>
            </p:cNvPicPr>
            <p:nvPr userDrawn="1"/>
          </p:nvPicPr>
          <p:blipFill>
            <a:blip r:embed="rId3"/>
            <a:srcRect/>
            <a:stretch/>
          </p:blipFill>
          <p:spPr>
            <a:xfrm>
              <a:off x="1542807" y="2990578"/>
              <a:ext cx="2664814" cy="1161354"/>
            </a:xfrm>
            <a:prstGeom prst="rect">
              <a:avLst/>
            </a:prstGeom>
          </p:spPr>
        </p:pic>
      </p:grpSp>
    </p:spTree>
    <p:extLst>
      <p:ext uri="{BB962C8B-B14F-4D97-AF65-F5344CB8AC3E}">
        <p14:creationId xmlns:p14="http://schemas.microsoft.com/office/powerpoint/2010/main" val="242555183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Gener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35635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pPr>
              <a:defRPr/>
            </a:pPr>
            <a:r>
              <a:rPr lang="en-US" b="1" dirty="0"/>
              <a:t>NHSE Inpatient Training – Needs assessment and scoping</a:t>
            </a:r>
            <a:endParaRPr lang="en-US" dirty="0"/>
          </a:p>
        </p:txBody>
      </p:sp>
    </p:spTree>
    <p:extLst>
      <p:ext uri="{BB962C8B-B14F-4D97-AF65-F5344CB8AC3E}">
        <p14:creationId xmlns:p14="http://schemas.microsoft.com/office/powerpoint/2010/main" val="2658196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blank dar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spTree>
    <p:extLst>
      <p:ext uri="{BB962C8B-B14F-4D97-AF65-F5344CB8AC3E}">
        <p14:creationId xmlns:p14="http://schemas.microsoft.com/office/powerpoint/2010/main" val="9488448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blank dark smoke fade in">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706F22E-C7AB-6540-AFC5-35FC5F1C9016}"/>
              </a:ext>
            </a:extLst>
          </p:cNvPr>
          <p:cNvPicPr>
            <a:picLocks noChangeAspect="1"/>
          </p:cNvPicPr>
          <p:nvPr userDrawn="1"/>
        </p:nvPicPr>
        <p:blipFill>
          <a:blip r:embed="rId2"/>
          <a:srcRect/>
          <a:stretch/>
        </p:blipFill>
        <p:spPr>
          <a:xfrm>
            <a:off x="0" y="0"/>
            <a:ext cx="9144000" cy="6858000"/>
          </a:xfrm>
          <a:prstGeom prst="rect">
            <a:avLst/>
          </a:prstGeom>
        </p:spPr>
      </p:pic>
      <p:pic>
        <p:nvPicPr>
          <p:cNvPr id="4" name="Picture 3">
            <a:extLst>
              <a:ext uri="{FF2B5EF4-FFF2-40B4-BE49-F238E27FC236}">
                <a16:creationId xmlns:a16="http://schemas.microsoft.com/office/drawing/2014/main" id="{339F14AF-FF68-3A3C-0326-D37D91A63CA8}"/>
              </a:ext>
            </a:extLst>
          </p:cNvPr>
          <p:cNvPicPr>
            <a:picLocks noChangeAspect="1"/>
          </p:cNvPicPr>
          <p:nvPr userDrawn="1"/>
        </p:nvPicPr>
        <p:blipFill>
          <a:blip r:embed="rId3"/>
          <a:srcRect/>
          <a:stretch/>
        </p:blipFill>
        <p:spPr>
          <a:xfrm>
            <a:off x="0" y="0"/>
            <a:ext cx="9144000" cy="6858000"/>
          </a:xfrm>
          <a:prstGeom prst="rect">
            <a:avLst/>
          </a:prstGeom>
        </p:spPr>
      </p:pic>
    </p:spTree>
    <p:extLst>
      <p:ext uri="{BB962C8B-B14F-4D97-AF65-F5344CB8AC3E}">
        <p14:creationId xmlns:p14="http://schemas.microsoft.com/office/powerpoint/2010/main" val="41533421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NCSCT + NHSE titl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E5D580A-4E70-625F-8F36-16540D768B27}"/>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2" name="Picture 11">
            <a:extLst>
              <a:ext uri="{FF2B5EF4-FFF2-40B4-BE49-F238E27FC236}">
                <a16:creationId xmlns:a16="http://schemas.microsoft.com/office/drawing/2014/main" id="{D1C4D80A-E147-6159-C734-5814B586BD68}"/>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3" name="Rectangle 12">
            <a:extLst>
              <a:ext uri="{FF2B5EF4-FFF2-40B4-BE49-F238E27FC236}">
                <a16:creationId xmlns:a16="http://schemas.microsoft.com/office/drawing/2014/main" id="{CA67E64D-3541-7F39-24B5-D8832BF08004}"/>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4" name="Picture 13">
            <a:extLst>
              <a:ext uri="{FF2B5EF4-FFF2-40B4-BE49-F238E27FC236}">
                <a16:creationId xmlns:a16="http://schemas.microsoft.com/office/drawing/2014/main" id="{205B58A3-8723-623A-1E91-38A0CF6B2174}"/>
              </a:ext>
            </a:extLst>
          </p:cNvPr>
          <p:cNvPicPr>
            <a:picLocks noChangeAspect="1"/>
          </p:cNvPicPr>
          <p:nvPr userDrawn="1"/>
        </p:nvPicPr>
        <p:blipFill>
          <a:blip r:embed="rId3"/>
          <a:srcRect/>
          <a:stretch/>
        </p:blipFill>
        <p:spPr>
          <a:xfrm>
            <a:off x="386038" y="465810"/>
            <a:ext cx="1471653" cy="641363"/>
          </a:xfrm>
          <a:prstGeom prst="rect">
            <a:avLst/>
          </a:prstGeom>
        </p:spPr>
      </p:pic>
      <p:pic>
        <p:nvPicPr>
          <p:cNvPr id="15" name="Picture 14">
            <a:extLst>
              <a:ext uri="{FF2B5EF4-FFF2-40B4-BE49-F238E27FC236}">
                <a16:creationId xmlns:a16="http://schemas.microsoft.com/office/drawing/2014/main" id="{DA9265C1-152C-D61C-318C-550049D39E84}"/>
              </a:ext>
            </a:extLst>
          </p:cNvPr>
          <p:cNvPicPr>
            <a:picLocks noChangeAspect="1"/>
          </p:cNvPicPr>
          <p:nvPr userDrawn="1"/>
        </p:nvPicPr>
        <p:blipFill>
          <a:blip r:embed="rId4"/>
          <a:srcRect/>
          <a:stretch/>
        </p:blipFill>
        <p:spPr>
          <a:xfrm>
            <a:off x="7677150" y="386439"/>
            <a:ext cx="1080812" cy="813001"/>
          </a:xfrm>
          <a:prstGeom prst="rect">
            <a:avLst/>
          </a:prstGeom>
        </p:spPr>
      </p:pic>
      <p:sp>
        <p:nvSpPr>
          <p:cNvPr id="3" name="Subtitle 2"/>
          <p:cNvSpPr>
            <a:spLocks noGrp="1"/>
          </p:cNvSpPr>
          <p:nvPr>
            <p:ph type="subTitle" idx="1"/>
          </p:nvPr>
        </p:nvSpPr>
        <p:spPr>
          <a:xfrm>
            <a:off x="971550" y="2119402"/>
            <a:ext cx="7181850" cy="2302767"/>
          </a:xfrm>
        </p:spPr>
        <p:txBody>
          <a:bodyPr>
            <a:noAutofit/>
          </a:bodyPr>
          <a:lstStyle>
            <a:lvl1pPr marL="0" indent="0" algn="l">
              <a:lnSpc>
                <a:spcPts val="4800"/>
              </a:lnSpc>
              <a:spcBef>
                <a:spcPts val="0"/>
              </a:spcBef>
              <a:spcAft>
                <a:spcPts val="0"/>
              </a:spcAft>
              <a:buNone/>
              <a:defRPr sz="35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7" name="Text Placeholder 8">
            <a:extLst>
              <a:ext uri="{FF2B5EF4-FFF2-40B4-BE49-F238E27FC236}">
                <a16:creationId xmlns:a16="http://schemas.microsoft.com/office/drawing/2014/main" id="{D1F9E7F3-AABB-0241-87AB-30AAECBA3F69}"/>
              </a:ext>
            </a:extLst>
          </p:cNvPr>
          <p:cNvSpPr>
            <a:spLocks noGrp="1"/>
          </p:cNvSpPr>
          <p:nvPr>
            <p:ph type="body" sz="quarter" idx="11"/>
          </p:nvPr>
        </p:nvSpPr>
        <p:spPr>
          <a:xfrm>
            <a:off x="971550" y="5202654"/>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8" name="Text Placeholder 8">
            <a:extLst>
              <a:ext uri="{FF2B5EF4-FFF2-40B4-BE49-F238E27FC236}">
                <a16:creationId xmlns:a16="http://schemas.microsoft.com/office/drawing/2014/main" id="{C68751F8-1D78-5A4E-9D45-B1F88A88994B}"/>
              </a:ext>
            </a:extLst>
          </p:cNvPr>
          <p:cNvSpPr>
            <a:spLocks noGrp="1"/>
          </p:cNvSpPr>
          <p:nvPr>
            <p:ph type="body" sz="quarter" idx="12"/>
          </p:nvPr>
        </p:nvSpPr>
        <p:spPr>
          <a:xfrm>
            <a:off x="971550" y="5571822"/>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
        <p:nvSpPr>
          <p:cNvPr id="10" name="Text Placeholder 8">
            <a:extLst>
              <a:ext uri="{FF2B5EF4-FFF2-40B4-BE49-F238E27FC236}">
                <a16:creationId xmlns:a16="http://schemas.microsoft.com/office/drawing/2014/main" id="{4F296190-872A-034A-97D8-F4D34666EADD}"/>
              </a:ext>
            </a:extLst>
          </p:cNvPr>
          <p:cNvSpPr>
            <a:spLocks noGrp="1"/>
          </p:cNvSpPr>
          <p:nvPr>
            <p:ph type="body" sz="quarter" idx="13"/>
          </p:nvPr>
        </p:nvSpPr>
        <p:spPr>
          <a:xfrm>
            <a:off x="971550" y="4833486"/>
            <a:ext cx="7181849" cy="347599"/>
          </a:xfrm>
        </p:spPr>
        <p:txBody>
          <a:bodyPr/>
          <a:lstStyle>
            <a:lvl1pPr algn="l">
              <a:buNone/>
              <a:defRPr sz="1600">
                <a:solidFill>
                  <a:schemeClr val="accent3"/>
                </a:solidFill>
              </a:defRPr>
            </a:lvl1pPr>
            <a:lvl2pPr algn="l">
              <a:buNone/>
              <a:defRPr/>
            </a:lvl2pPr>
            <a:lvl3pPr algn="l">
              <a:buNone/>
              <a:defRPr/>
            </a:lvl3pPr>
            <a:lvl4pPr algn="l">
              <a:buNone/>
              <a:defRPr/>
            </a:lvl4pPr>
            <a:lvl5pPr algn="l">
              <a:buNone/>
              <a:defRPr/>
            </a:lvl5pPr>
          </a:lstStyle>
          <a:p>
            <a:pPr lvl="0"/>
            <a:r>
              <a:rPr lang="en-GB"/>
              <a:t>Click to edit Master text styles</a:t>
            </a:r>
          </a:p>
        </p:txBody>
      </p:sp>
    </p:spTree>
    <p:extLst>
      <p:ext uri="{BB962C8B-B14F-4D97-AF65-F5344CB8AC3E}">
        <p14:creationId xmlns:p14="http://schemas.microsoft.com/office/powerpoint/2010/main" val="13297517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NCSCT + NHSE en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6479C98-12C9-EBC6-2BD2-71ED51D3349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6E443056-19F4-F436-8471-25850C4EAF0E}"/>
              </a:ext>
            </a:extLst>
          </p:cNvPr>
          <p:cNvPicPr>
            <a:picLocks noChangeAspect="1"/>
          </p:cNvPicPr>
          <p:nvPr userDrawn="1"/>
        </p:nvPicPr>
        <p:blipFill>
          <a:blip r:embed="rId2"/>
          <a:srcRect/>
          <a:stretch/>
        </p:blipFill>
        <p:spPr>
          <a:xfrm>
            <a:off x="5698944" y="2729376"/>
            <a:ext cx="2008158" cy="1510562"/>
          </a:xfrm>
          <a:prstGeom prst="rect">
            <a:avLst/>
          </a:prstGeom>
        </p:spPr>
      </p:pic>
      <p:pic>
        <p:nvPicPr>
          <p:cNvPr id="7" name="Picture 6">
            <a:extLst>
              <a:ext uri="{FF2B5EF4-FFF2-40B4-BE49-F238E27FC236}">
                <a16:creationId xmlns:a16="http://schemas.microsoft.com/office/drawing/2014/main" id="{09DAAAA2-1272-83DA-9C87-9C8764379B9D}"/>
              </a:ext>
            </a:extLst>
          </p:cNvPr>
          <p:cNvPicPr>
            <a:picLocks noChangeAspect="1"/>
          </p:cNvPicPr>
          <p:nvPr userDrawn="1"/>
        </p:nvPicPr>
        <p:blipFill>
          <a:blip r:embed="rId3"/>
          <a:srcRect/>
          <a:stretch/>
        </p:blipFill>
        <p:spPr>
          <a:xfrm>
            <a:off x="1369444" y="2862864"/>
            <a:ext cx="2664814" cy="1161354"/>
          </a:xfrm>
          <a:prstGeom prst="rect">
            <a:avLst/>
          </a:prstGeom>
        </p:spPr>
      </p:pic>
    </p:spTree>
    <p:extLst>
      <p:ext uri="{BB962C8B-B14F-4D97-AF65-F5344CB8AC3E}">
        <p14:creationId xmlns:p14="http://schemas.microsoft.com/office/powerpoint/2010/main" val="993522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odul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ED2A448-2BE6-2D8B-C70E-4866EF89F491}"/>
              </a:ext>
            </a:extLst>
          </p:cNvPr>
          <p:cNvSpPr/>
          <p:nvPr userDrawn="1"/>
        </p:nvSpPr>
        <p:spPr bwMode="auto">
          <a:xfrm>
            <a:off x="0" y="5340653"/>
            <a:ext cx="9144000" cy="1512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2" name="Rectangle 1">
            <a:extLst>
              <a:ext uri="{FF2B5EF4-FFF2-40B4-BE49-F238E27FC236}">
                <a16:creationId xmlns:a16="http://schemas.microsoft.com/office/drawing/2014/main" id="{229D63E2-8305-0DBA-40A2-290A31382CC6}"/>
              </a:ext>
            </a:extLst>
          </p:cNvPr>
          <p:cNvSpPr/>
          <p:nvPr userDrawn="1"/>
        </p:nvSpPr>
        <p:spPr bwMode="auto">
          <a:xfrm>
            <a:off x="0" y="1"/>
            <a:ext cx="9144000" cy="5400000"/>
          </a:xfrm>
          <a:prstGeom prst="rect">
            <a:avLst/>
          </a:prstGeom>
          <a:solidFill>
            <a:schemeClr val="accent1"/>
          </a:solidFill>
          <a:ln w="9525">
            <a:noFill/>
            <a:miter lim="800000"/>
            <a:headEnd/>
            <a:tailEnd/>
          </a:ln>
          <a:effectLst>
            <a:outerShdw blurRad="317500" dist="76200" dir="5400000" algn="ctr" rotWithShape="0">
              <a:srgbClr val="000000">
                <a:alpha val="25000"/>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6" name="Picture 5">
            <a:extLst>
              <a:ext uri="{FF2B5EF4-FFF2-40B4-BE49-F238E27FC236}">
                <a16:creationId xmlns:a16="http://schemas.microsoft.com/office/drawing/2014/main" id="{F65C6D71-4CDA-1609-1D25-CA6E7A6B2825}"/>
              </a:ext>
            </a:extLst>
          </p:cNvPr>
          <p:cNvPicPr>
            <a:picLocks noChangeAspect="1"/>
          </p:cNvPicPr>
          <p:nvPr userDrawn="1"/>
        </p:nvPicPr>
        <p:blipFill>
          <a:blip r:embed="rId2"/>
          <a:srcRect/>
          <a:stretch/>
        </p:blipFill>
        <p:spPr>
          <a:xfrm>
            <a:off x="0" y="0"/>
            <a:ext cx="9144000" cy="5400000"/>
          </a:xfrm>
          <a:prstGeom prst="rect">
            <a:avLst/>
          </a:prstGeom>
          <a:effectLst/>
        </p:spPr>
      </p:pic>
      <p:sp>
        <p:nvSpPr>
          <p:cNvPr id="3" name="Subtitle 2"/>
          <p:cNvSpPr>
            <a:spLocks noGrp="1"/>
          </p:cNvSpPr>
          <p:nvPr>
            <p:ph type="subTitle" idx="1"/>
          </p:nvPr>
        </p:nvSpPr>
        <p:spPr>
          <a:xfrm>
            <a:off x="971550" y="818746"/>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pic>
        <p:nvPicPr>
          <p:cNvPr id="4" name="Picture 3">
            <a:extLst>
              <a:ext uri="{FF2B5EF4-FFF2-40B4-BE49-F238E27FC236}">
                <a16:creationId xmlns:a16="http://schemas.microsoft.com/office/drawing/2014/main" id="{52EA54C4-4DA0-CB44-B942-08E2F0B9293D}"/>
              </a:ext>
            </a:extLst>
          </p:cNvPr>
          <p:cNvPicPr>
            <a:picLocks noChangeAspect="1"/>
          </p:cNvPicPr>
          <p:nvPr userDrawn="1"/>
        </p:nvPicPr>
        <p:blipFill>
          <a:blip r:embed="rId3"/>
          <a:srcRect/>
          <a:stretch/>
        </p:blipFill>
        <p:spPr>
          <a:xfrm>
            <a:off x="923924" y="5804440"/>
            <a:ext cx="1411761" cy="615261"/>
          </a:xfrm>
          <a:prstGeom prst="rect">
            <a:avLst/>
          </a:prstGeom>
        </p:spPr>
      </p:pic>
      <p:pic>
        <p:nvPicPr>
          <p:cNvPr id="5" name="Picture 4">
            <a:extLst>
              <a:ext uri="{FF2B5EF4-FFF2-40B4-BE49-F238E27FC236}">
                <a16:creationId xmlns:a16="http://schemas.microsoft.com/office/drawing/2014/main" id="{F0E8B671-5659-3982-1D72-58006092B0B1}"/>
              </a:ext>
            </a:extLst>
          </p:cNvPr>
          <p:cNvPicPr>
            <a:picLocks noChangeAspect="1"/>
          </p:cNvPicPr>
          <p:nvPr userDrawn="1"/>
        </p:nvPicPr>
        <p:blipFill>
          <a:blip r:embed="rId4"/>
          <a:srcRect/>
          <a:stretch/>
        </p:blipFill>
        <p:spPr>
          <a:xfrm>
            <a:off x="7008173" y="5836286"/>
            <a:ext cx="1211903" cy="558364"/>
          </a:xfrm>
          <a:prstGeom prst="rect">
            <a:avLst/>
          </a:prstGeom>
        </p:spPr>
      </p:pic>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1457924"/>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spTree>
    <p:extLst>
      <p:ext uri="{BB962C8B-B14F-4D97-AF65-F5344CB8AC3E}">
        <p14:creationId xmlns:p14="http://schemas.microsoft.com/office/powerpoint/2010/main" val="8269066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NCSCT + NHSE section">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6BD778D-DFD8-5BFC-D364-756C057E5581}"/>
              </a:ext>
            </a:extLst>
          </p:cNvPr>
          <p:cNvSpPr/>
          <p:nvPr userDrawn="1"/>
        </p:nvSpPr>
        <p:spPr bwMode="auto">
          <a:xfrm>
            <a:off x="0" y="0"/>
            <a:ext cx="9144000" cy="6858000"/>
          </a:xfrm>
          <a:prstGeom prst="rect">
            <a:avLst/>
          </a:prstGeom>
          <a:solidFill>
            <a:schemeClr val="bg2"/>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pic>
        <p:nvPicPr>
          <p:cNvPr id="10" name="Picture 9">
            <a:extLst>
              <a:ext uri="{FF2B5EF4-FFF2-40B4-BE49-F238E27FC236}">
                <a16:creationId xmlns:a16="http://schemas.microsoft.com/office/drawing/2014/main" id="{EDF591C5-2BDF-185D-F69D-9551E784CDF2}"/>
              </a:ext>
            </a:extLst>
          </p:cNvPr>
          <p:cNvPicPr>
            <a:picLocks noChangeAspect="1"/>
          </p:cNvPicPr>
          <p:nvPr userDrawn="1"/>
        </p:nvPicPr>
        <p:blipFill>
          <a:blip r:embed="rId2"/>
          <a:srcRect/>
          <a:stretch/>
        </p:blipFill>
        <p:spPr>
          <a:xfrm>
            <a:off x="0" y="1458000"/>
            <a:ext cx="9144000" cy="5400000"/>
          </a:xfrm>
          <a:prstGeom prst="rect">
            <a:avLst/>
          </a:prstGeom>
          <a:effectLst/>
        </p:spPr>
      </p:pic>
      <p:sp>
        <p:nvSpPr>
          <p:cNvPr id="11" name="Rectangle 10">
            <a:extLst>
              <a:ext uri="{FF2B5EF4-FFF2-40B4-BE49-F238E27FC236}">
                <a16:creationId xmlns:a16="http://schemas.microsoft.com/office/drawing/2014/main" id="{5EF4307B-ED34-A57F-A9BD-F0507519AEAD}"/>
              </a:ext>
            </a:extLst>
          </p:cNvPr>
          <p:cNvSpPr/>
          <p:nvPr userDrawn="1"/>
        </p:nvSpPr>
        <p:spPr bwMode="auto">
          <a:xfrm>
            <a:off x="0" y="0"/>
            <a:ext cx="9144000" cy="1512000"/>
          </a:xfrm>
          <a:prstGeom prst="rect">
            <a:avLst/>
          </a:prstGeom>
          <a:solidFill>
            <a:schemeClr val="bg2"/>
          </a:solidFill>
          <a:ln w="9525">
            <a:noFill/>
            <a:miter lim="800000"/>
            <a:headEnd/>
            <a:tailEnd/>
          </a:ln>
          <a:effectLst>
            <a:outerShdw blurRad="317500" dist="76200" dir="5400000" algn="ctr" rotWithShape="0">
              <a:srgbClr val="000000">
                <a:alpha val="39597"/>
              </a:srgbClr>
            </a:outerShdw>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3" name="Subtitle 2"/>
          <p:cNvSpPr>
            <a:spLocks noGrp="1"/>
          </p:cNvSpPr>
          <p:nvPr>
            <p:ph type="subTitle" idx="1"/>
          </p:nvPr>
        </p:nvSpPr>
        <p:spPr>
          <a:xfrm>
            <a:off x="971550" y="2119402"/>
            <a:ext cx="7181850" cy="619995"/>
          </a:xfrm>
        </p:spPr>
        <p:txBody>
          <a:bodyPr>
            <a:noAutofit/>
          </a:bodyPr>
          <a:lstStyle>
            <a:lvl1pPr marL="0" indent="0" algn="l">
              <a:lnSpc>
                <a:spcPts val="4800"/>
              </a:lnSpc>
              <a:spcBef>
                <a:spcPts val="0"/>
              </a:spcBef>
              <a:spcAft>
                <a:spcPts val="0"/>
              </a:spcAft>
              <a:buNone/>
              <a:defRPr sz="2600" b="0" i="0">
                <a:solidFill>
                  <a:schemeClr val="accent3"/>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endParaRPr lang="en-US"/>
          </a:p>
        </p:txBody>
      </p:sp>
      <p:sp>
        <p:nvSpPr>
          <p:cNvPr id="15" name="Text Placeholder 14">
            <a:extLst>
              <a:ext uri="{FF2B5EF4-FFF2-40B4-BE49-F238E27FC236}">
                <a16:creationId xmlns:a16="http://schemas.microsoft.com/office/drawing/2014/main" id="{90B9E4DC-3526-3E13-E3C6-4105B8BAF0D3}"/>
              </a:ext>
            </a:extLst>
          </p:cNvPr>
          <p:cNvSpPr>
            <a:spLocks noGrp="1"/>
          </p:cNvSpPr>
          <p:nvPr>
            <p:ph type="body" sz="quarter" idx="10"/>
          </p:nvPr>
        </p:nvSpPr>
        <p:spPr>
          <a:xfrm>
            <a:off x="971550" y="2758580"/>
            <a:ext cx="7181849" cy="3523318"/>
          </a:xfrm>
        </p:spPr>
        <p:txBody>
          <a:bodyPr/>
          <a:lstStyle>
            <a:lvl1pPr marL="0" indent="0">
              <a:lnSpc>
                <a:spcPts val="4000"/>
              </a:lnSpc>
              <a:spcBef>
                <a:spcPts val="0"/>
              </a:spcBef>
              <a:spcAft>
                <a:spcPts val="0"/>
              </a:spcAft>
              <a:buNone/>
              <a:defRPr sz="3000" b="1">
                <a:solidFill>
                  <a:schemeClr val="bg1"/>
                </a:solidFill>
              </a:defRPr>
            </a:lvl1pPr>
            <a:lvl2pPr marL="0" indent="0">
              <a:buNone/>
              <a:defRPr sz="2800">
                <a:solidFill>
                  <a:schemeClr val="bg1"/>
                </a:solidFill>
              </a:defRPr>
            </a:lvl2pPr>
            <a:lvl3pPr marL="0" indent="0">
              <a:buNone/>
              <a:defRPr sz="2800">
                <a:solidFill>
                  <a:schemeClr val="bg1"/>
                </a:solidFill>
              </a:defRPr>
            </a:lvl3pPr>
            <a:lvl4pPr marL="0" indent="0">
              <a:buNone/>
              <a:defRPr sz="2800">
                <a:solidFill>
                  <a:schemeClr val="bg1"/>
                </a:solidFill>
              </a:defRPr>
            </a:lvl4pPr>
            <a:lvl5pPr marL="0" indent="0">
              <a:buNone/>
              <a:defRPr sz="2800">
                <a:solidFill>
                  <a:schemeClr val="bg1"/>
                </a:solidFill>
              </a:defRPr>
            </a:lvl5pPr>
          </a:lstStyle>
          <a:p>
            <a:pPr lvl="0"/>
            <a:endParaRPr lang="en-US"/>
          </a:p>
        </p:txBody>
      </p:sp>
      <p:pic>
        <p:nvPicPr>
          <p:cNvPr id="6" name="Picture 5">
            <a:extLst>
              <a:ext uri="{FF2B5EF4-FFF2-40B4-BE49-F238E27FC236}">
                <a16:creationId xmlns:a16="http://schemas.microsoft.com/office/drawing/2014/main" id="{D2B569F1-70D2-971A-DB38-C2DB35B96505}"/>
              </a:ext>
            </a:extLst>
          </p:cNvPr>
          <p:cNvPicPr>
            <a:picLocks noChangeAspect="1"/>
          </p:cNvPicPr>
          <p:nvPr userDrawn="1"/>
        </p:nvPicPr>
        <p:blipFill>
          <a:blip r:embed="rId3"/>
          <a:srcRect/>
          <a:stretch/>
        </p:blipFill>
        <p:spPr>
          <a:xfrm>
            <a:off x="7677150" y="386439"/>
            <a:ext cx="1080812" cy="813001"/>
          </a:xfrm>
          <a:prstGeom prst="rect">
            <a:avLst/>
          </a:prstGeom>
        </p:spPr>
      </p:pic>
      <p:pic>
        <p:nvPicPr>
          <p:cNvPr id="7" name="Picture 6">
            <a:extLst>
              <a:ext uri="{FF2B5EF4-FFF2-40B4-BE49-F238E27FC236}">
                <a16:creationId xmlns:a16="http://schemas.microsoft.com/office/drawing/2014/main" id="{251A0833-A7A3-CEB5-448B-F70BEE1EC38C}"/>
              </a:ext>
            </a:extLst>
          </p:cNvPr>
          <p:cNvPicPr>
            <a:picLocks noChangeAspect="1"/>
          </p:cNvPicPr>
          <p:nvPr userDrawn="1"/>
        </p:nvPicPr>
        <p:blipFill>
          <a:blip r:embed="rId4"/>
          <a:srcRect/>
          <a:stretch/>
        </p:blipFill>
        <p:spPr>
          <a:xfrm>
            <a:off x="386038" y="465810"/>
            <a:ext cx="1471653" cy="641363"/>
          </a:xfrm>
          <a:prstGeom prst="rect">
            <a:avLst/>
          </a:prstGeom>
        </p:spPr>
      </p:pic>
    </p:spTree>
    <p:extLst>
      <p:ext uri="{BB962C8B-B14F-4D97-AF65-F5344CB8AC3E}">
        <p14:creationId xmlns:p14="http://schemas.microsoft.com/office/powerpoint/2010/main" val="317692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6" name="Footer Placeholder 4">
            <a:extLst>
              <a:ext uri="{FF2B5EF4-FFF2-40B4-BE49-F238E27FC236}">
                <a16:creationId xmlns:a16="http://schemas.microsoft.com/office/drawing/2014/main" id="{2F66A359-2EB5-79D1-501D-D4450357F8E7}"/>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number li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baseline="0"/>
            </a:lvl1pPr>
          </a:lstStyle>
          <a:p>
            <a:r>
              <a:rPr lang="en-GB"/>
              <a:t>Click to edit Master title style</a:t>
            </a:r>
            <a:endParaRPr lang="en-US"/>
          </a:p>
        </p:txBody>
      </p:sp>
      <p:sp>
        <p:nvSpPr>
          <p:cNvPr id="10" name="Text Placeholder 8">
            <a:extLst>
              <a:ext uri="{FF2B5EF4-FFF2-40B4-BE49-F238E27FC236}">
                <a16:creationId xmlns:a16="http://schemas.microsoft.com/office/drawing/2014/main" id="{C656846D-9FA0-9042-A669-BD77AC2B01FD}"/>
              </a:ext>
            </a:extLst>
          </p:cNvPr>
          <p:cNvSpPr>
            <a:spLocks noGrp="1"/>
          </p:cNvSpPr>
          <p:nvPr>
            <p:ph type="body" idx="12"/>
          </p:nvPr>
        </p:nvSpPr>
        <p:spPr>
          <a:xfrm>
            <a:off x="571500" y="1752600"/>
            <a:ext cx="7966604" cy="4191000"/>
          </a:xfrm>
        </p:spPr>
        <p:txBody>
          <a:bodyPr/>
          <a:lstStyle>
            <a:lvl1pPr marL="0" indent="0">
              <a:tabLst>
                <a:tab pos="301625" algn="l"/>
              </a:tabLst>
              <a:defRPr/>
            </a:lvl1pPr>
          </a:lstStyle>
          <a:p>
            <a:pPr marL="0" indent="0">
              <a:buNone/>
            </a:pPr>
            <a:endParaRPr lang="en-US"/>
          </a:p>
        </p:txBody>
      </p:sp>
      <p:sp>
        <p:nvSpPr>
          <p:cNvPr id="6" name="Footer Placeholder 4">
            <a:extLst>
              <a:ext uri="{FF2B5EF4-FFF2-40B4-BE49-F238E27FC236}">
                <a16:creationId xmlns:a16="http://schemas.microsoft.com/office/drawing/2014/main" id="{F8C9E131-FD36-23EA-0889-758842A3F37F}"/>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extLst>
      <p:ext uri="{BB962C8B-B14F-4D97-AF65-F5344CB8AC3E}">
        <p14:creationId xmlns:p14="http://schemas.microsoft.com/office/powerpoint/2010/main" val="34523062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571500" y="1752601"/>
            <a:ext cx="3771900" cy="4267200"/>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4" name="Content Placeholder 3"/>
          <p:cNvSpPr>
            <a:spLocks noGrp="1"/>
          </p:cNvSpPr>
          <p:nvPr>
            <p:ph sz="half" idx="2"/>
          </p:nvPr>
        </p:nvSpPr>
        <p:spPr>
          <a:xfrm>
            <a:off x="4800600" y="1752600"/>
            <a:ext cx="3733800" cy="4267201"/>
          </a:xfrm>
        </p:spPr>
        <p:txBody>
          <a:bodyPr>
            <a:normAutofit/>
          </a:bodyPr>
          <a:lstStyle>
            <a:lvl1pPr>
              <a:defRPr sz="18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7" name="Footer Placeholder 4">
            <a:extLst>
              <a:ext uri="{FF2B5EF4-FFF2-40B4-BE49-F238E27FC236}">
                <a16:creationId xmlns:a16="http://schemas.microsoft.com/office/drawing/2014/main" id="{25C028FF-DAD1-C1E6-F56C-27E08618806C}"/>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chemeClr val="bg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435416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en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161FE70-3A0E-6BC9-49AD-BF3E53826940}"/>
              </a:ext>
            </a:extLst>
          </p:cNvPr>
          <p:cNvSpPr/>
          <p:nvPr userDrawn="1"/>
        </p:nvSpPr>
        <p:spPr bwMode="auto">
          <a:xfrm>
            <a:off x="0" y="0"/>
            <a:ext cx="9144000" cy="6858000"/>
          </a:xfrm>
          <a:prstGeom prst="rect">
            <a:avLst/>
          </a:prstGeom>
          <a:solidFill>
            <a:srgbClr val="FF0000"/>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Tree>
    <p:extLst>
      <p:ext uri="{BB962C8B-B14F-4D97-AF65-F5344CB8AC3E}">
        <p14:creationId xmlns:p14="http://schemas.microsoft.com/office/powerpoint/2010/main" val="19340460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092AF3A-EA40-604F-97D6-F4C65EC870CE}"/>
              </a:ext>
            </a:extLst>
          </p:cNvPr>
          <p:cNvSpPr/>
          <p:nvPr userDrawn="1"/>
        </p:nvSpPr>
        <p:spPr>
          <a:xfrm>
            <a:off x="0" y="0"/>
            <a:ext cx="9144000" cy="6858000"/>
          </a:xfrm>
          <a:prstGeom prst="rect">
            <a:avLst/>
          </a:prstGeom>
          <a:solidFill>
            <a:schemeClr val="tx1">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p:cNvSpPr>
            <a:spLocks noGrp="1"/>
          </p:cNvSpPr>
          <p:nvPr>
            <p:ph type="title"/>
          </p:nvPr>
        </p:nvSpPr>
        <p:spPr/>
        <p:txBody>
          <a:bodyPr/>
          <a:lstStyle>
            <a:lvl1pPr marL="0" algn="l">
              <a:defRPr baseline="0"/>
            </a:lvl1pPr>
          </a:lstStyle>
          <a:p>
            <a:r>
              <a:rPr lang="en-GB"/>
              <a:t>Click to edit Master title style</a:t>
            </a:r>
            <a:endParaRPr lang="en-US"/>
          </a:p>
        </p:txBody>
      </p:sp>
    </p:spTree>
    <p:extLst>
      <p:ext uri="{BB962C8B-B14F-4D97-AF65-F5344CB8AC3E}">
        <p14:creationId xmlns:p14="http://schemas.microsoft.com/office/powerpoint/2010/main" val="3599011965"/>
      </p:ext>
    </p:extLst>
  </p:cSld>
  <p:clrMapOvr>
    <a:masterClrMapping/>
  </p:clrMapOvr>
  <p:extLst>
    <p:ext uri="{DCECCB84-F9BA-43D5-87BE-67443E8EF086}">
      <p15:sldGuideLst xmlns:p15="http://schemas.microsoft.com/office/powerpoint/2012/main">
        <p15:guide id="1" orient="horz" pos="867" userDrawn="1">
          <p15:clr>
            <a:srgbClr val="FBAE40"/>
          </p15:clr>
        </p15:guide>
        <p15:guide id="2" orient="horz" pos="4110"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D2B4D8-2250-93EC-0123-26464BD0F4C8}"/>
              </a:ext>
            </a:extLst>
          </p:cNvPr>
          <p:cNvSpPr/>
          <p:nvPr userDrawn="1"/>
        </p:nvSpPr>
        <p:spPr bwMode="auto">
          <a:xfrm>
            <a:off x="0" y="0"/>
            <a:ext cx="9144000" cy="6858000"/>
          </a:xfrm>
          <a:prstGeom prst="rect">
            <a:avLst/>
          </a:prstGeom>
          <a:solidFill>
            <a:schemeClr val="accent1"/>
          </a:solidFill>
          <a:ln w="9525">
            <a:noFill/>
            <a:miter lim="800000"/>
            <a:headEnd/>
            <a:tailEnd/>
          </a:ln>
          <a:effectLst/>
        </p:spPr>
        <p:txBody>
          <a:bodyPr rot="0" vert="horz" wrap="square" lIns="360000" tIns="288000" rIns="360000" bIns="432000" rtlCol="0" anchor="ctr" anchorCtr="0" upright="1">
            <a:spAutoFit/>
          </a:bodyPr>
          <a:lstStyle/>
          <a:p>
            <a:pPr algn="ctr">
              <a:lnSpc>
                <a:spcPts val="2500"/>
              </a:lnSpc>
              <a:spcAft>
                <a:spcPts val="1250"/>
              </a:spcAft>
            </a:pPr>
            <a:endParaRPr lang="en-US" sz="2100" i="1" dirty="0">
              <a:solidFill>
                <a:srgbClr val="DD0000"/>
              </a:solidFill>
              <a:effectLst/>
              <a:latin typeface="Calibri"/>
              <a:ea typeface="Calibri"/>
              <a:cs typeface="Times New Roman"/>
            </a:endParaRPr>
          </a:p>
        </p:txBody>
      </p:sp>
      <p:sp>
        <p:nvSpPr>
          <p:cNvPr id="5" name="Subtitle 2">
            <a:extLst>
              <a:ext uri="{FF2B5EF4-FFF2-40B4-BE49-F238E27FC236}">
                <a16:creationId xmlns:a16="http://schemas.microsoft.com/office/drawing/2014/main" id="{9899109D-217D-F041-A2C0-B8AE13CD4563}"/>
              </a:ext>
            </a:extLst>
          </p:cNvPr>
          <p:cNvSpPr>
            <a:spLocks noGrp="1"/>
          </p:cNvSpPr>
          <p:nvPr>
            <p:ph type="subTitle" idx="1"/>
          </p:nvPr>
        </p:nvSpPr>
        <p:spPr>
          <a:xfrm>
            <a:off x="971550" y="1772816"/>
            <a:ext cx="7200900" cy="3168352"/>
          </a:xfrm>
        </p:spPr>
        <p:txBody>
          <a:bodyPr anchor="ctr">
            <a:noAutofit/>
          </a:bodyPr>
          <a:lstStyle>
            <a:lvl1pPr marL="0" indent="0" algn="ctr">
              <a:lnSpc>
                <a:spcPts val="4500"/>
              </a:lnSpc>
              <a:spcBef>
                <a:spcPts val="500"/>
              </a:spcBef>
              <a:spcAft>
                <a:spcPts val="500"/>
              </a:spcAft>
              <a:buNone/>
              <a:defRPr sz="5000" b="1" i="0">
                <a:solidFill>
                  <a:schemeClr val="bg1"/>
                </a:solidFill>
                <a:effectLst>
                  <a:outerShdw blurRad="254000" dist="38100" dir="5400000" algn="ctr" rotWithShape="0">
                    <a:srgbClr val="000000">
                      <a:alpha val="25000"/>
                    </a:srgbClr>
                  </a:outerShdw>
                </a:effectLst>
                <a:latin typeface="Arial" panose="020B0604020202020204" pitchFamily="34" charset="0"/>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Tree>
    <p:extLst>
      <p:ext uri="{BB962C8B-B14F-4D97-AF65-F5344CB8AC3E}">
        <p14:creationId xmlns:p14="http://schemas.microsoft.com/office/powerpoint/2010/main" val="3899808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rot="10800000">
            <a:off x="0" y="0"/>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8" name="Rectangle 7"/>
          <p:cNvSpPr/>
          <p:nvPr userDrawn="1"/>
        </p:nvSpPr>
        <p:spPr>
          <a:xfrm>
            <a:off x="0" y="6248400"/>
            <a:ext cx="9144000" cy="609600"/>
          </a:xfrm>
          <a:prstGeom prst="rect">
            <a:avLst/>
          </a:prstGeom>
          <a:solidFill>
            <a:schemeClr val="accent1">
              <a:lumMod val="40000"/>
              <a:lumOff val="60000"/>
              <a:alpha val="24572"/>
            </a:scheme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solidFill>
                <a:schemeClr val="accent1"/>
              </a:solidFill>
              <a:latin typeface="Century Gothic" panose="020B0502020202020204" pitchFamily="34" charset="0"/>
            </a:endParaRPr>
          </a:p>
        </p:txBody>
      </p:sp>
      <p:sp>
        <p:nvSpPr>
          <p:cNvPr id="1029" name="Text Placeholder 2"/>
          <p:cNvSpPr>
            <a:spLocks noGrp="1"/>
          </p:cNvSpPr>
          <p:nvPr>
            <p:ph type="body" idx="1"/>
          </p:nvPr>
        </p:nvSpPr>
        <p:spPr bwMode="auto">
          <a:xfrm>
            <a:off x="571500" y="1752600"/>
            <a:ext cx="7962900" cy="41910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a:t>Click to edit Master text styles</a:t>
            </a:r>
          </a:p>
          <a:p>
            <a:pPr lvl="5"/>
            <a:r>
              <a:rPr lang="en-GB"/>
              <a:t>Second level</a:t>
            </a:r>
          </a:p>
          <a:p>
            <a:pPr lvl="5"/>
            <a:r>
              <a:rPr lang="en-GB"/>
              <a:t>Third level</a:t>
            </a:r>
          </a:p>
          <a:p>
            <a:pPr lvl="5"/>
            <a:r>
              <a:rPr lang="en-GB"/>
              <a:t>Fourth level</a:t>
            </a:r>
          </a:p>
          <a:p>
            <a:pPr lvl="5"/>
            <a:r>
              <a:rPr lang="en-GB"/>
              <a:t>Fifth level</a:t>
            </a:r>
            <a:endParaRPr lang="en-US"/>
          </a:p>
        </p:txBody>
      </p:sp>
      <p:sp>
        <p:nvSpPr>
          <p:cNvPr id="1028" name="Title Placeholder 1"/>
          <p:cNvSpPr>
            <a:spLocks noGrp="1"/>
          </p:cNvSpPr>
          <p:nvPr>
            <p:ph type="title"/>
          </p:nvPr>
        </p:nvSpPr>
        <p:spPr bwMode="auto">
          <a:xfrm>
            <a:off x="571500" y="152400"/>
            <a:ext cx="7962900" cy="1066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endParaRPr lang="en-US"/>
          </a:p>
        </p:txBody>
      </p:sp>
      <p:sp>
        <p:nvSpPr>
          <p:cNvPr id="10" name="Footer Placeholder 4">
            <a:extLst>
              <a:ext uri="{FF2B5EF4-FFF2-40B4-BE49-F238E27FC236}">
                <a16:creationId xmlns:a16="http://schemas.microsoft.com/office/drawing/2014/main" id="{41353DF8-2EB9-54F6-12C0-71869652BF3E}"/>
              </a:ext>
            </a:extLst>
          </p:cNvPr>
          <p:cNvSpPr>
            <a:spLocks noGrp="1"/>
          </p:cNvSpPr>
          <p:nvPr>
            <p:ph type="ftr" sz="quarter" idx="3"/>
          </p:nvPr>
        </p:nvSpPr>
        <p:spPr>
          <a:xfrm>
            <a:off x="593184" y="6412790"/>
            <a:ext cx="7866330" cy="365125"/>
          </a:xfrm>
          <a:prstGeom prst="rect">
            <a:avLst/>
          </a:prstGeom>
        </p:spPr>
        <p:txBody>
          <a:bodyPr/>
          <a:lstStyle>
            <a:lvl1pPr>
              <a:defRPr sz="1000" b="0" i="0">
                <a:latin typeface="Arial" panose="020B0604020202020204" pitchFamily="34" charset="0"/>
                <a:cs typeface="Arial" panose="020B0604020202020204" pitchFamily="34" charset="0"/>
              </a:defRPr>
            </a:lvl1pPr>
          </a:lstStyle>
          <a:p>
            <a:r>
              <a:rPr lang="en-US" dirty="0"/>
              <a:t>National Inpatient Tobacco Dependency Treatment Training</a:t>
            </a:r>
          </a:p>
        </p:txBody>
      </p:sp>
    </p:spTree>
  </p:cSld>
  <p:clrMap bg1="lt1" tx1="dk1" bg2="lt2" tx2="dk2" accent1="accent1" accent2="accent2" accent3="accent3" accent4="accent4" accent5="accent5" accent6="accent6" hlink="hlink" folHlink="folHlink"/>
  <p:sldLayoutIdLst>
    <p:sldLayoutId id="2147483662" r:id="rId1"/>
    <p:sldLayoutId id="2147483673" r:id="rId2"/>
    <p:sldLayoutId id="2147483650" r:id="rId3"/>
    <p:sldLayoutId id="2147483658" r:id="rId4"/>
    <p:sldLayoutId id="2147483652" r:id="rId5"/>
    <p:sldLayoutId id="2147483671" r:id="rId6"/>
    <p:sldLayoutId id="2147483676" r:id="rId7"/>
    <p:sldLayoutId id="2147483657" r:id="rId8"/>
    <p:sldLayoutId id="2147483656" r:id="rId9"/>
    <p:sldLayoutId id="2147483665" r:id="rId10"/>
    <p:sldLayoutId id="2147483674" r:id="rId11"/>
    <p:sldLayoutId id="2147483659" r:id="rId12"/>
    <p:sldLayoutId id="2147483670" r:id="rId13"/>
    <p:sldLayoutId id="2147483672" r:id="rId14"/>
    <p:sldLayoutId id="2147483679" r:id="rId15"/>
    <p:sldLayoutId id="2147483681" r:id="rId16"/>
    <p:sldLayoutId id="2147483682" r:id="rId17"/>
    <p:sldLayoutId id="2147483689" r:id="rId18"/>
    <p:sldLayoutId id="2147483690" r:id="rId19"/>
    <p:sldLayoutId id="2147483691" r:id="rId20"/>
  </p:sldLayoutIdLst>
  <p:hf hdr="0" dt="0"/>
  <p:txStyles>
    <p:titleStyle>
      <a:lvl1pPr marL="355600" indent="-355600" algn="l" defTabSz="457200" rtl="0" eaLnBrk="0" fontAlgn="base" hangingPunct="0">
        <a:spcBef>
          <a:spcPct val="0"/>
        </a:spcBef>
        <a:spcAft>
          <a:spcPct val="0"/>
        </a:spcAft>
        <a:defRPr sz="2300" b="1" i="0" kern="1200">
          <a:solidFill>
            <a:schemeClr val="bg1"/>
          </a:solidFill>
          <a:latin typeface="Arial" panose="020B0604020202020204" pitchFamily="34" charset="0"/>
          <a:ea typeface="Geneva" pitchFamily="-109" charset="0"/>
          <a:cs typeface="Arial" panose="020B0604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p:titleStyle>
    <p:body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612" userDrawn="1">
          <p15:clr>
            <a:srgbClr val="F26B43"/>
          </p15:clr>
        </p15:guide>
        <p15:guide id="2" pos="431"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png"/><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0.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D16E56A7-D0BC-0EAB-D2AE-D1A56EDD3208}"/>
              </a:ext>
            </a:extLst>
          </p:cNvPr>
          <p:cNvSpPr>
            <a:spLocks noGrp="1"/>
          </p:cNvSpPr>
          <p:nvPr>
            <p:ph type="body" sz="quarter" idx="10"/>
          </p:nvPr>
        </p:nvSpPr>
        <p:spPr/>
        <p:txBody>
          <a:bodyPr/>
          <a:lstStyle/>
          <a:p>
            <a:r>
              <a:rPr lang="en-US" dirty="0"/>
              <a:t>Understanding tobacco dependence in people with SMI</a:t>
            </a:r>
          </a:p>
        </p:txBody>
      </p:sp>
    </p:spTree>
    <p:extLst>
      <p:ext uri="{BB962C8B-B14F-4D97-AF65-F5344CB8AC3E}">
        <p14:creationId xmlns:p14="http://schemas.microsoft.com/office/powerpoint/2010/main" val="149474289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73FDCD-60A0-982B-EB16-E331650726BC}"/>
            </a:ext>
          </a:extLst>
        </p:cNvPr>
        <p:cNvGrpSpPr/>
        <p:nvPr/>
      </p:nvGrpSpPr>
      <p:grpSpPr>
        <a:xfrm>
          <a:off x="0" y="0"/>
          <a:ext cx="0" cy="0"/>
          <a:chOff x="0" y="0"/>
          <a:chExt cx="0" cy="0"/>
        </a:xfrm>
      </p:grpSpPr>
      <p:pic>
        <p:nvPicPr>
          <p:cNvPr id="7" name="Picture 6">
            <a:extLst>
              <a:ext uri="{FF2B5EF4-FFF2-40B4-BE49-F238E27FC236}">
                <a16:creationId xmlns:a16="http://schemas.microsoft.com/office/drawing/2014/main" id="{D8454BEF-B49C-EB3B-D989-65269D537356}"/>
              </a:ext>
            </a:extLst>
          </p:cNvPr>
          <p:cNvPicPr>
            <a:picLocks noChangeAspect="1"/>
          </p:cNvPicPr>
          <p:nvPr/>
        </p:nvPicPr>
        <p:blipFill rotWithShape="1">
          <a:blip r:embed="rId3">
            <a:alphaModFix amt="36000"/>
          </a:blip>
          <a:srcRect t="-62" b="802"/>
          <a:stretch/>
        </p:blipFill>
        <p:spPr>
          <a:xfrm>
            <a:off x="0" y="-2101"/>
            <a:ext cx="9144001" cy="6860101"/>
          </a:xfrm>
          <a:prstGeom prst="rect">
            <a:avLst/>
          </a:prstGeom>
        </p:spPr>
      </p:pic>
      <p:sp>
        <p:nvSpPr>
          <p:cNvPr id="6" name="question">
            <a:extLst>
              <a:ext uri="{FF2B5EF4-FFF2-40B4-BE49-F238E27FC236}">
                <a16:creationId xmlns:a16="http://schemas.microsoft.com/office/drawing/2014/main" id="{E2AB6272-0092-4CBE-1464-A41E508DFB35}"/>
              </a:ext>
            </a:extLst>
          </p:cNvPr>
          <p:cNvSpPr txBox="1">
            <a:spLocks/>
          </p:cNvSpPr>
          <p:nvPr/>
        </p:nvSpPr>
        <p:spPr>
          <a:xfrm>
            <a:off x="1593645" y="318806"/>
            <a:ext cx="5956710" cy="813888"/>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endParaRPr lang="en-US" sz="10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endParaRPr>
          </a:p>
          <a:p>
            <a:pPr marL="6350" indent="-6350" algn="ctr"/>
            <a:r>
              <a:rPr lang="en-US" sz="2800" b="1" dirty="0">
                <a:solidFill>
                  <a:schemeClr val="accent1"/>
                </a:solidFill>
                <a:effectLst>
                  <a:glow rad="381000">
                    <a:schemeClr val="bg1">
                      <a:alpha val="55000"/>
                    </a:schemeClr>
                  </a:glow>
                </a:effectLst>
                <a:latin typeface="Arial" panose="020B0604020202020204" pitchFamily="34" charset="0"/>
                <a:cs typeface="Arial" panose="020B0604020202020204" pitchFamily="34" charset="0"/>
              </a:rPr>
              <a:t>PRIME Theory of Motivation</a:t>
            </a:r>
          </a:p>
        </p:txBody>
      </p:sp>
      <p:sp>
        <p:nvSpPr>
          <p:cNvPr id="2" name="TextBox 1">
            <a:extLst>
              <a:ext uri="{FF2B5EF4-FFF2-40B4-BE49-F238E27FC236}">
                <a16:creationId xmlns:a16="http://schemas.microsoft.com/office/drawing/2014/main" id="{206EFA7F-AC66-B1F9-C205-8C6687B8F3C5}"/>
              </a:ext>
            </a:extLst>
          </p:cNvPr>
          <p:cNvSpPr txBox="1"/>
          <p:nvPr/>
        </p:nvSpPr>
        <p:spPr bwMode="auto">
          <a:xfrm>
            <a:off x="1415955" y="1134757"/>
            <a:ext cx="6312090" cy="769441"/>
          </a:xfrm>
          <a:prstGeom prst="rect">
            <a:avLst/>
          </a:prstGeom>
          <a:noFill/>
          <a:ln w="9525">
            <a:noFill/>
            <a:miter lim="800000"/>
            <a:headEnd/>
            <a:tailEnd/>
          </a:ln>
        </p:spPr>
        <p:txBody>
          <a:bodyPr wrap="square">
            <a:noAutofit/>
          </a:bodyPr>
          <a:lstStyle/>
          <a:p>
            <a:pPr marL="0" marR="0" indent="0" algn="ctr"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r>
              <a:rPr kumimoji="0" lang="en-US" sz="2200" b="1" i="0" u="none" strike="noStrike" kern="1200" cap="none" spc="0" normalizeH="0" baseline="0" noProof="0" dirty="0">
                <a:ln>
                  <a:noFill/>
                </a:ln>
                <a:solidFill>
                  <a:schemeClr val="accent3"/>
                </a:solidFill>
                <a:effectLst/>
                <a:uLnTx/>
                <a:uFillTx/>
                <a:latin typeface="+mn-lt"/>
              </a:rPr>
              <a:t>“At every moment we act in pursuit of </a:t>
            </a:r>
            <a:br>
              <a:rPr kumimoji="0" lang="en-US" sz="2200" b="1" i="0" u="none" strike="noStrike" kern="1200" cap="none" spc="0" normalizeH="0" baseline="0" noProof="0" dirty="0">
                <a:ln>
                  <a:noFill/>
                </a:ln>
                <a:solidFill>
                  <a:schemeClr val="accent3"/>
                </a:solidFill>
                <a:effectLst/>
                <a:uLnTx/>
                <a:uFillTx/>
                <a:latin typeface="+mn-lt"/>
              </a:rPr>
            </a:br>
            <a:r>
              <a:rPr kumimoji="0" lang="en-US" sz="2200" b="1" i="0" u="none" strike="noStrike" kern="1200" cap="none" spc="0" normalizeH="0" baseline="0" noProof="0" dirty="0">
                <a:ln>
                  <a:noFill/>
                </a:ln>
                <a:solidFill>
                  <a:schemeClr val="accent3"/>
                </a:solidFill>
                <a:effectLst/>
                <a:uLnTx/>
                <a:uFillTx/>
                <a:latin typeface="+mn-lt"/>
              </a:rPr>
              <a:t>what we want or need in that moment”</a:t>
            </a:r>
            <a:endParaRPr kumimoji="0" lang="en-US" i="0" u="none" strike="noStrike" kern="1200" cap="none" spc="0" normalizeH="0" baseline="0" noProof="0" dirty="0">
              <a:ln>
                <a:noFill/>
              </a:ln>
              <a:solidFill>
                <a:schemeClr val="accent3"/>
              </a:solidFill>
              <a:effectLst/>
              <a:uLnTx/>
              <a:uFillTx/>
              <a:latin typeface="+mn-lt"/>
            </a:endParaRPr>
          </a:p>
        </p:txBody>
      </p:sp>
      <p:pic>
        <p:nvPicPr>
          <p:cNvPr id="3" name="Picture 2">
            <a:extLst>
              <a:ext uri="{FF2B5EF4-FFF2-40B4-BE49-F238E27FC236}">
                <a16:creationId xmlns:a16="http://schemas.microsoft.com/office/drawing/2014/main" id="{1BFCCFB5-21DC-83A2-8004-5EBEE81BBCDE}"/>
              </a:ext>
            </a:extLst>
          </p:cNvPr>
          <p:cNvPicPr>
            <a:picLocks noChangeAspect="1"/>
          </p:cNvPicPr>
          <p:nvPr/>
        </p:nvPicPr>
        <p:blipFill>
          <a:blip r:embed="rId4"/>
          <a:srcRect t="52" b="52"/>
          <a:stretch/>
        </p:blipFill>
        <p:spPr>
          <a:xfrm>
            <a:off x="2088971" y="3722027"/>
            <a:ext cx="4733778" cy="2437385"/>
          </a:xfrm>
          <a:prstGeom prst="rect">
            <a:avLst/>
          </a:prstGeom>
        </p:spPr>
      </p:pic>
      <p:sp>
        <p:nvSpPr>
          <p:cNvPr id="5" name="TextBox 4">
            <a:extLst>
              <a:ext uri="{FF2B5EF4-FFF2-40B4-BE49-F238E27FC236}">
                <a16:creationId xmlns:a16="http://schemas.microsoft.com/office/drawing/2014/main" id="{920A9F2D-995D-89A4-A92A-4973072CB86C}"/>
              </a:ext>
            </a:extLst>
          </p:cNvPr>
          <p:cNvSpPr txBox="1"/>
          <p:nvPr/>
        </p:nvSpPr>
        <p:spPr bwMode="auto">
          <a:xfrm>
            <a:off x="1895532" y="2121960"/>
            <a:ext cx="5352936" cy="1451988"/>
          </a:xfrm>
          <a:prstGeom prst="rect">
            <a:avLst/>
          </a:prstGeom>
          <a:noFill/>
          <a:ln w="9525">
            <a:noFill/>
            <a:miter lim="800000"/>
            <a:headEnd/>
            <a:tailEnd/>
          </a:ln>
        </p:spPr>
        <p:txBody>
          <a:bodyPr wrap="square" lIns="91440" tIns="45720" rIns="91440" bIns="45720" anchor="t">
            <a:noAutofit/>
          </a:bodyPr>
          <a:lstStyle/>
          <a:p>
            <a:pPr algn="ctr">
              <a:lnSpc>
                <a:spcPts val="1600"/>
              </a:lnSpc>
              <a:spcBef>
                <a:spcPts val="500"/>
              </a:spcBef>
              <a:spcAft>
                <a:spcPts val="500"/>
              </a:spcAft>
              <a:buClr>
                <a:srgbClr val="C10C21"/>
              </a:buClr>
            </a:pPr>
            <a:r>
              <a:rPr kumimoji="0" lang="en-US" sz="1700" b="1" i="0" u="none" strike="noStrike" kern="1200" cap="none" spc="0" normalizeH="0" baseline="0" noProof="0" dirty="0">
                <a:ln>
                  <a:noFill/>
                </a:ln>
                <a:solidFill>
                  <a:srgbClr val="0070C0"/>
                </a:solidFill>
                <a:effectLst/>
                <a:uLnTx/>
                <a:uFillTx/>
                <a:latin typeface="+mn-lt"/>
              </a:rPr>
              <a:t>Impulse to smoke</a:t>
            </a:r>
            <a:r>
              <a:rPr lang="en-US" sz="1700" b="1" dirty="0">
                <a:latin typeface="+mn-lt"/>
              </a:rPr>
              <a:t> </a:t>
            </a:r>
            <a:r>
              <a:rPr lang="en-US" sz="1700" dirty="0">
                <a:latin typeface="+mn-lt"/>
              </a:rPr>
              <a:t>(</a:t>
            </a:r>
            <a:r>
              <a:rPr kumimoji="0" lang="en-US" sz="1700" i="0" u="none" strike="noStrike" kern="1200" cap="none" spc="0" normalizeH="0" baseline="0" noProof="0" dirty="0">
                <a:ln>
                  <a:noFill/>
                </a:ln>
                <a:effectLst/>
                <a:uLnTx/>
                <a:uFillTx/>
                <a:latin typeface="+mn-lt"/>
              </a:rPr>
              <a:t>cues, triggers</a:t>
            </a:r>
            <a:r>
              <a:rPr lang="en-US" sz="1700" dirty="0">
                <a:latin typeface="+mn-lt"/>
              </a:rPr>
              <a:t>)</a:t>
            </a:r>
            <a:endParaRPr kumimoji="0"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kumimoji="0" lang="en-US" sz="1700" b="1" i="0" u="none" strike="noStrike" kern="1200" cap="none" spc="0" normalizeH="0" baseline="0" noProof="0" dirty="0">
                <a:ln>
                  <a:noFill/>
                </a:ln>
                <a:solidFill>
                  <a:srgbClr val="0070C0"/>
                </a:solidFill>
                <a:effectLst/>
                <a:uLnTx/>
                <a:uFillTx/>
                <a:latin typeface="+mn-lt"/>
              </a:rPr>
              <a:t>Wants</a:t>
            </a:r>
            <a:r>
              <a:rPr lang="en-US" sz="1700" b="1" dirty="0">
                <a:latin typeface="+mn-lt"/>
              </a:rPr>
              <a:t> </a:t>
            </a:r>
            <a:r>
              <a:rPr lang="en-US" sz="1700" dirty="0">
                <a:latin typeface="+mn-lt"/>
              </a:rPr>
              <a:t>(anticipated</a:t>
            </a:r>
            <a:r>
              <a:rPr kumimoji="0" lang="en-US" sz="1700" i="0" u="none" strike="noStrike" kern="1200" cap="none" spc="0" normalizeH="0" baseline="0" noProof="0" dirty="0">
                <a:ln>
                  <a:noFill/>
                </a:ln>
                <a:effectLst/>
                <a:uLnTx/>
                <a:uFillTx/>
                <a:latin typeface="+mn-lt"/>
              </a:rPr>
              <a:t> pleasure or satisfaction</a:t>
            </a:r>
            <a:r>
              <a:rPr lang="en-US" sz="1700" dirty="0">
                <a:latin typeface="+mn-lt"/>
              </a:rPr>
              <a:t>)</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Needs </a:t>
            </a:r>
            <a:r>
              <a:rPr lang="en-US" sz="1700" dirty="0">
                <a:latin typeface="+mn-lt"/>
              </a:rPr>
              <a:t>(relief</a:t>
            </a:r>
            <a:r>
              <a:rPr kumimoji="0" lang="en-US" sz="1700" i="0" u="none" strike="noStrike" kern="1200" cap="none" spc="0" normalizeH="0" baseline="0" noProof="0" dirty="0">
                <a:ln>
                  <a:noFill/>
                </a:ln>
                <a:effectLst/>
                <a:uLnTx/>
                <a:uFillTx/>
                <a:latin typeface="+mn-lt"/>
              </a:rPr>
              <a:t> from discomfort or drive state</a:t>
            </a:r>
            <a:r>
              <a:rPr lang="en-US" sz="1700" dirty="0">
                <a:latin typeface="+mn-lt"/>
              </a:rPr>
              <a:t>) </a:t>
            </a:r>
            <a:endParaRPr lang="en-US" sz="1700" i="0" u="none" strike="noStrike" kern="1200" cap="none" spc="0" normalizeH="0" baseline="0" noProof="0" dirty="0">
              <a:ln>
                <a:noFill/>
              </a:ln>
              <a:effectLst/>
              <a:uLnTx/>
              <a:uFillTx/>
              <a:latin typeface="+mn-lt"/>
            </a:endParaRPr>
          </a:p>
          <a:p>
            <a:pPr algn="ctr">
              <a:lnSpc>
                <a:spcPts val="1600"/>
              </a:lnSpc>
              <a:spcBef>
                <a:spcPts val="500"/>
              </a:spcBef>
              <a:spcAft>
                <a:spcPts val="500"/>
              </a:spcAft>
              <a:buClr>
                <a:srgbClr val="C10C21"/>
              </a:buClr>
            </a:pPr>
            <a:r>
              <a:rPr lang="en-US" sz="1700" b="1" dirty="0">
                <a:solidFill>
                  <a:srgbClr val="0070C0"/>
                </a:solidFill>
                <a:latin typeface="+mn-lt"/>
              </a:rPr>
              <a:t>Positive evaluation of smoking</a:t>
            </a:r>
            <a:r>
              <a:rPr lang="en-US" sz="1700" dirty="0">
                <a:latin typeface="+mn-lt"/>
              </a:rPr>
              <a:t> (identity)</a:t>
            </a:r>
            <a:endParaRPr lang="en-US" sz="1700" i="0" u="none" strike="noStrike" kern="1200" cap="none" spc="0" normalizeH="0" baseline="0" noProof="0" dirty="0">
              <a:ln>
                <a:noFill/>
              </a:ln>
              <a:effectLst/>
              <a:uLnTx/>
              <a:uFillTx/>
              <a:latin typeface="+mn-lt"/>
            </a:endParaRPr>
          </a:p>
        </p:txBody>
      </p:sp>
      <p:sp>
        <p:nvSpPr>
          <p:cNvPr id="4" name="TextBox 3">
            <a:extLst>
              <a:ext uri="{FF2B5EF4-FFF2-40B4-BE49-F238E27FC236}">
                <a16:creationId xmlns:a16="http://schemas.microsoft.com/office/drawing/2014/main" id="{22A89809-736C-DD82-B588-EB3A7D04A78A}"/>
              </a:ext>
            </a:extLst>
          </p:cNvPr>
          <p:cNvSpPr txBox="1"/>
          <p:nvPr/>
        </p:nvSpPr>
        <p:spPr bwMode="auto">
          <a:xfrm flipH="1">
            <a:off x="0" y="6176062"/>
            <a:ext cx="9144000" cy="451522"/>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a:bodyPr>
          <a:lstStyle/>
          <a:p>
            <a:pPr algn="ctr">
              <a:lnSpc>
                <a:spcPct val="110000"/>
              </a:lnSpc>
              <a:spcBef>
                <a:spcPts val="0"/>
              </a:spcBef>
              <a:spcAft>
                <a:spcPts val="0"/>
              </a:spcAft>
              <a:buClr>
                <a:srgbClr val="C10C21"/>
              </a:buClr>
            </a:pPr>
            <a:r>
              <a:rPr kumimoji="0" lang="en-US" sz="1100" b="0" i="0" u="none" strike="noStrike" kern="1200" cap="none" spc="0" normalizeH="0" baseline="0" noProof="0" dirty="0">
                <a:ln>
                  <a:noFill/>
                </a:ln>
                <a:effectLst/>
                <a:uLnTx/>
                <a:uFillTx/>
                <a:latin typeface="+mn-lt"/>
                <a:ea typeface="Geneva" pitchFamily="-109" charset="0"/>
                <a:cs typeface="Geneva" pitchFamily="-109" charset="0"/>
              </a:rPr>
              <a:t>Source: West R, Brown J (2014) Theory of Addiction. Oxford: Wiley. www.primetheory.com</a:t>
            </a:r>
            <a:endParaRPr kumimoji="0" lang="en-US" sz="11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Tree>
    <p:extLst>
      <p:ext uri="{BB962C8B-B14F-4D97-AF65-F5344CB8AC3E}">
        <p14:creationId xmlns:p14="http://schemas.microsoft.com/office/powerpoint/2010/main" val="14601315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29CC2-F270-0EAA-1099-3D1E5FF11364}"/>
              </a:ext>
            </a:extLst>
          </p:cNvPr>
          <p:cNvSpPr>
            <a:spLocks noGrp="1"/>
          </p:cNvSpPr>
          <p:nvPr>
            <p:ph type="title"/>
          </p:nvPr>
        </p:nvSpPr>
        <p:spPr/>
        <p:txBody>
          <a:bodyPr/>
          <a:lstStyle/>
          <a:p>
            <a:r>
              <a:rPr lang="en-US" dirty="0"/>
              <a:t>Summ</a:t>
            </a:r>
            <a:r>
              <a:rPr lang="en-CA" dirty="0"/>
              <a:t>ary</a:t>
            </a:r>
            <a:endParaRPr lang="en-US" dirty="0"/>
          </a:p>
        </p:txBody>
      </p:sp>
      <p:sp>
        <p:nvSpPr>
          <p:cNvPr id="3" name="Text Placeholder 2">
            <a:extLst>
              <a:ext uri="{FF2B5EF4-FFF2-40B4-BE49-F238E27FC236}">
                <a16:creationId xmlns:a16="http://schemas.microsoft.com/office/drawing/2014/main" id="{200202AA-9E77-CFCD-C772-C14393EDA10B}"/>
              </a:ext>
            </a:extLst>
          </p:cNvPr>
          <p:cNvSpPr>
            <a:spLocks noGrp="1"/>
          </p:cNvSpPr>
          <p:nvPr>
            <p:ph type="body" idx="12"/>
          </p:nvPr>
        </p:nvSpPr>
        <p:spPr>
          <a:xfrm>
            <a:off x="571500" y="1752600"/>
            <a:ext cx="8711045" cy="4191000"/>
          </a:xfrm>
        </p:spPr>
        <p:txBody>
          <a:bodyPr/>
          <a:lstStyle/>
          <a:p>
            <a:pPr marL="287655" indent="-288290">
              <a:spcAft>
                <a:spcPts val="1000"/>
              </a:spcAft>
            </a:pPr>
            <a:r>
              <a:rPr lang="en-US" dirty="0">
                <a:latin typeface="Arial"/>
                <a:cs typeface="Arial"/>
              </a:rPr>
              <a:t>Withdrawal symptoms and cravings are a </a:t>
            </a:r>
            <a:r>
              <a:rPr lang="en-US" b="1" dirty="0">
                <a:solidFill>
                  <a:srgbClr val="005EB8"/>
                </a:solidFill>
                <a:latin typeface="Arial"/>
                <a:cs typeface="Arial"/>
              </a:rPr>
              <a:t>normal part </a:t>
            </a:r>
            <a:br>
              <a:rPr lang="en-US" dirty="0"/>
            </a:br>
            <a:r>
              <a:rPr lang="en-US" dirty="0">
                <a:latin typeface="Arial"/>
                <a:cs typeface="Arial"/>
              </a:rPr>
              <a:t>of the stopping process</a:t>
            </a:r>
          </a:p>
          <a:p>
            <a:pPr marL="287655" indent="-288290">
              <a:spcAft>
                <a:spcPts val="1000"/>
              </a:spcAft>
            </a:pPr>
            <a:r>
              <a:rPr lang="en-US" dirty="0">
                <a:latin typeface="Arial"/>
                <a:cs typeface="Arial"/>
              </a:rPr>
              <a:t>They are often </a:t>
            </a:r>
            <a:r>
              <a:rPr lang="en-US" b="1" dirty="0">
                <a:solidFill>
                  <a:srgbClr val="005EB8"/>
                </a:solidFill>
                <a:latin typeface="Arial"/>
                <a:cs typeface="Arial"/>
              </a:rPr>
              <a:t>confused with symptoms of mental illness</a:t>
            </a:r>
          </a:p>
          <a:p>
            <a:pPr marL="287655" indent="-288290">
              <a:spcAft>
                <a:spcPts val="1000"/>
              </a:spcAft>
            </a:pPr>
            <a:r>
              <a:rPr lang="en-US" dirty="0">
                <a:latin typeface="Arial"/>
                <a:cs typeface="Arial"/>
              </a:rPr>
              <a:t>They are typically more severe when patients first going smokefree, but </a:t>
            </a:r>
            <a:br>
              <a:rPr lang="en-US" dirty="0"/>
            </a:br>
            <a:r>
              <a:rPr lang="en-US" dirty="0">
                <a:latin typeface="Arial"/>
                <a:cs typeface="Arial"/>
              </a:rPr>
              <a:t>will subside and </a:t>
            </a:r>
            <a:r>
              <a:rPr lang="en-US" b="1" dirty="0">
                <a:solidFill>
                  <a:srgbClr val="005EB8"/>
                </a:solidFill>
                <a:latin typeface="Arial"/>
                <a:cs typeface="Arial"/>
              </a:rPr>
              <a:t>most will disappear by four weeks</a:t>
            </a:r>
          </a:p>
          <a:p>
            <a:pPr marL="287655" indent="-288290">
              <a:spcAft>
                <a:spcPts val="1000"/>
              </a:spcAft>
            </a:pPr>
            <a:r>
              <a:rPr lang="en-US" dirty="0">
                <a:latin typeface="Arial"/>
                <a:cs typeface="Arial"/>
              </a:rPr>
              <a:t>Work collaboratively with patients to help </a:t>
            </a:r>
            <a:r>
              <a:rPr lang="en-US" b="1" dirty="0">
                <a:solidFill>
                  <a:srgbClr val="005EB8"/>
                </a:solidFill>
                <a:latin typeface="Arial"/>
                <a:cs typeface="Arial"/>
              </a:rPr>
              <a:t>plan how </a:t>
            </a:r>
            <a:br>
              <a:rPr lang="en-US" b="1" dirty="0">
                <a:solidFill>
                  <a:srgbClr val="005EB8"/>
                </a:solidFill>
              </a:rPr>
            </a:br>
            <a:r>
              <a:rPr lang="en-US" b="1" dirty="0">
                <a:solidFill>
                  <a:srgbClr val="005EB8"/>
                </a:solidFill>
                <a:latin typeface="Arial"/>
                <a:cs typeface="Arial"/>
              </a:rPr>
              <a:t>to manage</a:t>
            </a:r>
            <a:r>
              <a:rPr lang="en-US" dirty="0">
                <a:solidFill>
                  <a:srgbClr val="005EB8"/>
                </a:solidFill>
                <a:latin typeface="Arial"/>
                <a:cs typeface="Arial"/>
              </a:rPr>
              <a:t> </a:t>
            </a:r>
            <a:r>
              <a:rPr lang="en-US" dirty="0">
                <a:latin typeface="Arial"/>
                <a:cs typeface="Arial"/>
              </a:rPr>
              <a:t>withdrawal symptoms and urges to smoke</a:t>
            </a:r>
          </a:p>
        </p:txBody>
      </p:sp>
      <p:sp>
        <p:nvSpPr>
          <p:cNvPr id="4" name="Footer Placeholder 3">
            <a:extLst>
              <a:ext uri="{FF2B5EF4-FFF2-40B4-BE49-F238E27FC236}">
                <a16:creationId xmlns:a16="http://schemas.microsoft.com/office/drawing/2014/main" id="{2475FB16-22C5-94B1-4091-7366B101103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54451006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19742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B1C4A9-54EC-445B-18C8-C37550F1FB7A}"/>
              </a:ext>
            </a:extLst>
          </p:cNvPr>
          <p:cNvPicPr>
            <a:picLocks noChangeAspect="1"/>
          </p:cNvPicPr>
          <p:nvPr/>
        </p:nvPicPr>
        <p:blipFill rotWithShape="1">
          <a:blip r:embed="rId3">
            <a:alphaModFix amt="50000"/>
          </a:blip>
          <a:srcRect t="8865" b="-1"/>
          <a:stretch/>
        </p:blipFill>
        <p:spPr>
          <a:xfrm>
            <a:off x="-19051" y="41016"/>
            <a:ext cx="9163051" cy="6292424"/>
          </a:xfrm>
          <a:prstGeom prst="rect">
            <a:avLst/>
          </a:prstGeom>
        </p:spPr>
      </p:pic>
      <p:sp>
        <p:nvSpPr>
          <p:cNvPr id="10" name="Rectangle 9">
            <a:extLst>
              <a:ext uri="{FF2B5EF4-FFF2-40B4-BE49-F238E27FC236}">
                <a16:creationId xmlns:a16="http://schemas.microsoft.com/office/drawing/2014/main" id="{E7694CB5-B564-6F9D-B233-49B72B56B2E8}"/>
              </a:ext>
            </a:extLst>
          </p:cNvPr>
          <p:cNvSpPr/>
          <p:nvPr/>
        </p:nvSpPr>
        <p:spPr>
          <a:xfrm rot="10800000">
            <a:off x="-19051" y="-1321"/>
            <a:ext cx="9144000" cy="1371600"/>
          </a:xfrm>
          <a:prstGeom prst="rect">
            <a:avLst/>
          </a:prstGeom>
          <a:gradFill flip="none" rotWithShape="1">
            <a:gsLst>
              <a:gs pos="13000">
                <a:schemeClr val="accent2"/>
              </a:gs>
              <a:gs pos="99000">
                <a:schemeClr val="accent1"/>
              </a:gs>
            </a:gsLst>
            <a:lin ang="5400000" scaled="0"/>
            <a:tileRect/>
          </a:gradFill>
          <a:ln>
            <a:noFill/>
          </a:ln>
          <a:effectLst>
            <a:outerShdw blurRad="317500" dist="76200" dir="5400000" algn="ctr" rotWithShape="0">
              <a:srgbClr val="000000">
                <a:alpha val="25000"/>
              </a:srgbClr>
            </a:outerShdw>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b="0" i="0" dirty="0">
              <a:latin typeface="Century Gothic" panose="020B0502020202020204" pitchFamily="34" charset="0"/>
            </a:endParaRPr>
          </a:p>
        </p:txBody>
      </p:sp>
      <p:sp>
        <p:nvSpPr>
          <p:cNvPr id="2" name="Title 1">
            <a:extLst>
              <a:ext uri="{FF2B5EF4-FFF2-40B4-BE49-F238E27FC236}">
                <a16:creationId xmlns:a16="http://schemas.microsoft.com/office/drawing/2014/main" id="{BCBD58D3-8C3E-D63C-762F-B4EBE867AC69}"/>
              </a:ext>
            </a:extLst>
          </p:cNvPr>
          <p:cNvSpPr>
            <a:spLocks noGrp="1"/>
          </p:cNvSpPr>
          <p:nvPr>
            <p:ph type="title"/>
          </p:nvPr>
        </p:nvSpPr>
        <p:spPr/>
        <p:txBody>
          <a:bodyPr/>
          <a:lstStyle/>
          <a:p>
            <a:r>
              <a:rPr lang="en-US" dirty="0"/>
              <a:t>What is tobacco dependence?</a:t>
            </a:r>
          </a:p>
        </p:txBody>
      </p:sp>
      <p:sp>
        <p:nvSpPr>
          <p:cNvPr id="3" name="Text Placeholder 2">
            <a:extLst>
              <a:ext uri="{FF2B5EF4-FFF2-40B4-BE49-F238E27FC236}">
                <a16:creationId xmlns:a16="http://schemas.microsoft.com/office/drawing/2014/main" id="{D27AEEE6-4D00-029D-53A3-86BE8ED873EB}"/>
              </a:ext>
            </a:extLst>
          </p:cNvPr>
          <p:cNvSpPr>
            <a:spLocks noGrp="1"/>
          </p:cNvSpPr>
          <p:nvPr>
            <p:ph type="body" idx="12"/>
          </p:nvPr>
        </p:nvSpPr>
        <p:spPr/>
        <p:txBody>
          <a:bodyPr/>
          <a:lstStyle/>
          <a:p>
            <a:pPr marL="0" indent="0">
              <a:lnSpc>
                <a:spcPts val="3500"/>
              </a:lnSpc>
              <a:spcAft>
                <a:spcPts val="1500"/>
              </a:spcAft>
              <a:buNone/>
            </a:pPr>
            <a:r>
              <a:rPr lang="en-US" sz="2200" b="1" dirty="0"/>
              <a:t>Addictions are activities that are given an unhealthy </a:t>
            </a:r>
            <a:br>
              <a:rPr lang="en-US" sz="2200" b="1" dirty="0"/>
            </a:br>
            <a:r>
              <a:rPr lang="en-US" sz="2200" b="1" dirty="0"/>
              <a:t>priority because of a disordered motivational system</a:t>
            </a:r>
          </a:p>
          <a:p>
            <a:pPr marL="0" indent="0">
              <a:lnSpc>
                <a:spcPts val="3500"/>
              </a:lnSpc>
              <a:spcAft>
                <a:spcPts val="1500"/>
              </a:spcAft>
              <a:buNone/>
            </a:pPr>
            <a:r>
              <a:rPr lang="en-US" sz="2200" b="1" i="1" dirty="0">
                <a:solidFill>
                  <a:schemeClr val="accent1"/>
                </a:solidFill>
              </a:rPr>
              <a:t>“Nicotine delivered through tobacco smoke </a:t>
            </a:r>
            <a:br>
              <a:rPr lang="en-US" sz="2200" b="1" i="1" dirty="0">
                <a:solidFill>
                  <a:schemeClr val="accent1"/>
                </a:solidFill>
              </a:rPr>
            </a:br>
            <a:r>
              <a:rPr lang="en-US" sz="2200" b="1" i="1" dirty="0">
                <a:solidFill>
                  <a:schemeClr val="accent1"/>
                </a:solidFill>
              </a:rPr>
              <a:t>should be regarded as an addictive drug, and </a:t>
            </a:r>
            <a:br>
              <a:rPr lang="en-US" sz="2200" b="1" i="1" dirty="0">
                <a:solidFill>
                  <a:schemeClr val="accent1"/>
                </a:solidFill>
              </a:rPr>
            </a:br>
            <a:r>
              <a:rPr lang="en-US" sz="2200" b="1" i="1" dirty="0">
                <a:solidFill>
                  <a:schemeClr val="accent1"/>
                </a:solidFill>
              </a:rPr>
              <a:t>tobacco use the means of self-administration”</a:t>
            </a:r>
          </a:p>
        </p:txBody>
      </p:sp>
      <p:sp>
        <p:nvSpPr>
          <p:cNvPr id="6" name="Footer Placeholder 3">
            <a:extLst>
              <a:ext uri="{FF2B5EF4-FFF2-40B4-BE49-F238E27FC236}">
                <a16:creationId xmlns:a16="http://schemas.microsoft.com/office/drawing/2014/main" id="{21C07431-BE2D-6F27-BA6B-28EA10D7DE00}"/>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48811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0" y="287617"/>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dirty="0">
                <a:solidFill>
                  <a:schemeClr val="bg1"/>
                </a:solidFill>
              </a:rPr>
              <a:t>Engineered to rapidly deliver nicotine</a:t>
            </a:r>
            <a:endParaRPr lang="en-US" sz="2000" b="1" dirty="0">
              <a:solidFill>
                <a:schemeClr val="bg1"/>
              </a:solidFill>
            </a:endParaRPr>
          </a:p>
        </p:txBody>
      </p:sp>
      <p:sp>
        <p:nvSpPr>
          <p:cNvPr id="5" name="Text Placeholder 2">
            <a:extLst>
              <a:ext uri="{FF2B5EF4-FFF2-40B4-BE49-F238E27FC236}">
                <a16:creationId xmlns:a16="http://schemas.microsoft.com/office/drawing/2014/main" id="{D9B08FA7-DCD5-C87B-A9BD-6A3D71435401}"/>
              </a:ext>
            </a:extLst>
          </p:cNvPr>
          <p:cNvSpPr txBox="1">
            <a:spLocks/>
          </p:cNvSpPr>
          <p:nvPr/>
        </p:nvSpPr>
        <p:spPr>
          <a:xfrm>
            <a:off x="0" y="5199796"/>
            <a:ext cx="914400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300"/>
              </a:spcAft>
              <a:buFont typeface="Lucida Grande" panose="020B0600040502020204" pitchFamily="34" charset="0"/>
              <a:buNone/>
            </a:pPr>
            <a:r>
              <a:rPr lang="en-US" sz="2000" dirty="0">
                <a:solidFill>
                  <a:schemeClr val="bg1"/>
                </a:solidFill>
              </a:rPr>
              <a:t>*Nicotine </a:t>
            </a:r>
            <a:r>
              <a:rPr lang="en-US" sz="2000" dirty="0">
                <a:solidFill>
                  <a:schemeClr val="accent3"/>
                </a:solidFill>
              </a:rPr>
              <a:t>– Addictive but not harmful    </a:t>
            </a:r>
          </a:p>
          <a:p>
            <a:pPr marL="0" indent="0" algn="ctr">
              <a:lnSpc>
                <a:spcPts val="3500"/>
              </a:lnSpc>
              <a:spcAft>
                <a:spcPts val="300"/>
              </a:spcAft>
              <a:buFont typeface="Lucida Grande" panose="020B0600040502020204" pitchFamily="34" charset="0"/>
              <a:buNone/>
            </a:pPr>
            <a:r>
              <a:rPr lang="en-US" sz="2000" dirty="0">
                <a:solidFill>
                  <a:schemeClr val="bg1"/>
                </a:solidFill>
              </a:rPr>
              <a:t>*Carbon monoxide – *Tar</a:t>
            </a:r>
          </a:p>
        </p:txBody>
      </p:sp>
      <p:sp>
        <p:nvSpPr>
          <p:cNvPr id="8" name="TextBox 7">
            <a:extLst>
              <a:ext uri="{FF2B5EF4-FFF2-40B4-BE49-F238E27FC236}">
                <a16:creationId xmlns:a16="http://schemas.microsoft.com/office/drawing/2014/main" id="{FECDBF2F-D60C-323D-C9B1-ABD8000E3134}"/>
              </a:ext>
            </a:extLst>
          </p:cNvPr>
          <p:cNvSpPr txBox="1"/>
          <p:nvPr/>
        </p:nvSpPr>
        <p:spPr bwMode="auto">
          <a:xfrm>
            <a:off x="1458549" y="1442189"/>
            <a:ext cx="6226902" cy="462004"/>
          </a:xfrm>
          <a:prstGeom prst="rect">
            <a:avLst/>
          </a:prstGeom>
          <a:noFill/>
          <a:ln w="9525">
            <a:noFill/>
            <a:miter lim="800000"/>
            <a:headEnd/>
            <a:tailEnd/>
          </a:ln>
        </p:spPr>
        <p:txBody>
          <a:bodyPr vert="horz" wrap="square" lIns="0" tIns="0" rIns="0" bIns="0" numCol="1" rtlCol="0" anchor="ctr" anchorCtr="0" compatLnSpc="1">
            <a:prstTxWarp prst="textNoShape">
              <a:avLst/>
            </a:prstTxWarp>
            <a:noAutofit/>
          </a:bodyPr>
          <a:lstStyle/>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kumimoji="0" lang="en-US" sz="2200"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Cigarette ingredients include:</a:t>
            </a:r>
          </a:p>
          <a:p>
            <a:pPr marL="0" marR="0" indent="0" algn="ctr" defTabSz="457200" rtl="0" eaLnBrk="1" fontAlgn="base" latinLnBrk="0" hangingPunct="1">
              <a:lnSpc>
                <a:spcPts val="1400"/>
              </a:lnSpc>
              <a:spcBef>
                <a:spcPts val="1100"/>
              </a:spcBef>
              <a:spcAft>
                <a:spcPts val="500"/>
              </a:spcAft>
              <a:buClr>
                <a:srgbClr val="C10C21"/>
              </a:buClr>
              <a:buSzTx/>
              <a:buFont typeface="Lucida Grande" pitchFamily="-109" charset="0"/>
              <a:buNone/>
              <a:tabLst/>
            </a:pPr>
            <a:r>
              <a:rPr lang="en-US" sz="2000" b="1" dirty="0">
                <a:solidFill>
                  <a:schemeClr val="accent3"/>
                </a:solidFill>
                <a:latin typeface="+mn-lt"/>
              </a:rPr>
              <a:t>5000+ </a:t>
            </a:r>
            <a:r>
              <a:rPr lang="en-US" sz="2000" dirty="0">
                <a:solidFill>
                  <a:schemeClr val="bg1"/>
                </a:solidFill>
                <a:latin typeface="+mn-lt"/>
              </a:rPr>
              <a:t>toxins and other chemicals, </a:t>
            </a:r>
            <a:r>
              <a:rPr kumimoji="0" lang="en-US" sz="2000" b="1" i="0" u="none" strike="noStrike" kern="1200" cap="none" spc="0" normalizeH="0" baseline="0" noProof="0" dirty="0">
                <a:ln>
                  <a:noFill/>
                </a:ln>
                <a:solidFill>
                  <a:schemeClr val="accent3"/>
                </a:solidFill>
                <a:effectLst/>
                <a:uLnTx/>
                <a:uFillTx/>
                <a:latin typeface="+mn-lt"/>
                <a:ea typeface="Geneva" pitchFamily="-109" charset="0"/>
                <a:cs typeface="Geneva" pitchFamily="-109" charset="0"/>
              </a:rPr>
              <a:t>69</a:t>
            </a:r>
            <a:r>
              <a:rPr kumimoji="0" lang="en-US" sz="2000" i="0" u="none" strike="noStrike" kern="1200" cap="none" spc="0" normalizeH="0" baseline="0" noProof="0" dirty="0">
                <a:ln>
                  <a:noFill/>
                </a:ln>
                <a:solidFill>
                  <a:schemeClr val="accent5"/>
                </a:solidFill>
                <a:effectLst/>
                <a:uLnTx/>
                <a:uFillTx/>
                <a:latin typeface="+mn-lt"/>
                <a:ea typeface="Geneva" pitchFamily="-109" charset="0"/>
                <a:cs typeface="Geneva" pitchFamily="-109" charset="0"/>
              </a:rPr>
              <a:t> </a:t>
            </a:r>
            <a:r>
              <a:rPr kumimoji="0" lang="en-US" sz="20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cancer causing</a:t>
            </a:r>
          </a:p>
        </p:txBody>
      </p:sp>
      <p:sp>
        <p:nvSpPr>
          <p:cNvPr id="6" name="TextBox 5">
            <a:extLst>
              <a:ext uri="{FF2B5EF4-FFF2-40B4-BE49-F238E27FC236}">
                <a16:creationId xmlns:a16="http://schemas.microsoft.com/office/drawing/2014/main" id="{41E7E12E-1DD4-ED3B-C04E-F8DB6993E5A1}"/>
              </a:ext>
            </a:extLst>
          </p:cNvPr>
          <p:cNvSpPr txBox="1"/>
          <p:nvPr/>
        </p:nvSpPr>
        <p:spPr bwMode="auto">
          <a:xfrm>
            <a:off x="9384224" y="3142815"/>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7" name="TextBox 6">
            <a:extLst>
              <a:ext uri="{FF2B5EF4-FFF2-40B4-BE49-F238E27FC236}">
                <a16:creationId xmlns:a16="http://schemas.microsoft.com/office/drawing/2014/main" id="{CC8A2E4C-CDB9-8837-2513-94B5C6BD07D9}"/>
              </a:ext>
            </a:extLst>
          </p:cNvPr>
          <p:cNvSpPr txBox="1"/>
          <p:nvPr/>
        </p:nvSpPr>
        <p:spPr bwMode="auto">
          <a:xfrm>
            <a:off x="3240767" y="2535135"/>
            <a:ext cx="964299"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Lead</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T</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oxic metal</a:t>
            </a:r>
          </a:p>
        </p:txBody>
      </p:sp>
      <p:sp>
        <p:nvSpPr>
          <p:cNvPr id="9" name="TextBox 8">
            <a:extLst>
              <a:ext uri="{FF2B5EF4-FFF2-40B4-BE49-F238E27FC236}">
                <a16:creationId xmlns:a16="http://schemas.microsoft.com/office/drawing/2014/main" id="{574D97D9-46B2-EF37-AC18-484A51BDAA04}"/>
              </a:ext>
            </a:extLst>
          </p:cNvPr>
          <p:cNvSpPr txBox="1"/>
          <p:nvPr/>
        </p:nvSpPr>
        <p:spPr bwMode="auto">
          <a:xfrm>
            <a:off x="4663891" y="2535135"/>
            <a:ext cx="1665543"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Formaldehyde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C</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arcinogenic chemical</a:t>
            </a:r>
          </a:p>
        </p:txBody>
      </p:sp>
      <p:sp>
        <p:nvSpPr>
          <p:cNvPr id="10" name="TextBox 9">
            <a:extLst>
              <a:ext uri="{FF2B5EF4-FFF2-40B4-BE49-F238E27FC236}">
                <a16:creationId xmlns:a16="http://schemas.microsoft.com/office/drawing/2014/main" id="{B716E5D5-1D4E-E8F2-2141-3B732F3173AF}"/>
              </a:ext>
            </a:extLst>
          </p:cNvPr>
          <p:cNvSpPr txBox="1"/>
          <p:nvPr/>
        </p:nvSpPr>
        <p:spPr bwMode="auto">
          <a:xfrm>
            <a:off x="6788256" y="2535135"/>
            <a:ext cx="147234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Carbon monoxide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P</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oisonous gas</a:t>
            </a:r>
          </a:p>
        </p:txBody>
      </p:sp>
      <p:sp>
        <p:nvSpPr>
          <p:cNvPr id="11" name="TextBox 10">
            <a:extLst>
              <a:ext uri="{FF2B5EF4-FFF2-40B4-BE49-F238E27FC236}">
                <a16:creationId xmlns:a16="http://schemas.microsoft.com/office/drawing/2014/main" id="{67C82720-CA2B-6578-5ADA-B82E10C0A0CF}"/>
              </a:ext>
            </a:extLst>
          </p:cNvPr>
          <p:cNvSpPr txBox="1"/>
          <p:nvPr/>
        </p:nvSpPr>
        <p:spPr bwMode="auto">
          <a:xfrm>
            <a:off x="973511" y="4377877"/>
            <a:ext cx="179412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Benzene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C</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arcinogenic chemical</a:t>
            </a:r>
          </a:p>
        </p:txBody>
      </p:sp>
      <p:sp>
        <p:nvSpPr>
          <p:cNvPr id="12" name="TextBox 11">
            <a:extLst>
              <a:ext uri="{FF2B5EF4-FFF2-40B4-BE49-F238E27FC236}">
                <a16:creationId xmlns:a16="http://schemas.microsoft.com/office/drawing/2014/main" id="{723139A4-4E7A-0F58-3EDC-1CDB478EDBEF}"/>
              </a:ext>
            </a:extLst>
          </p:cNvPr>
          <p:cNvSpPr txBox="1"/>
          <p:nvPr/>
        </p:nvSpPr>
        <p:spPr bwMode="auto">
          <a:xfrm>
            <a:off x="3240768" y="4370128"/>
            <a:ext cx="874031"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Arsenic</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T</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oxic metal</a:t>
            </a:r>
          </a:p>
        </p:txBody>
      </p:sp>
      <p:sp>
        <p:nvSpPr>
          <p:cNvPr id="13" name="TextBox 12">
            <a:extLst>
              <a:ext uri="{FF2B5EF4-FFF2-40B4-BE49-F238E27FC236}">
                <a16:creationId xmlns:a16="http://schemas.microsoft.com/office/drawing/2014/main" id="{1B3F28F7-115E-7924-AECC-400FB7B7B3CA}"/>
              </a:ext>
            </a:extLst>
          </p:cNvPr>
          <p:cNvSpPr txBox="1"/>
          <p:nvPr/>
        </p:nvSpPr>
        <p:spPr bwMode="auto">
          <a:xfrm>
            <a:off x="4663891" y="4370128"/>
            <a:ext cx="1510560"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Hydrogen cyanide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P</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oisonous gas</a:t>
            </a:r>
          </a:p>
        </p:txBody>
      </p:sp>
      <p:sp>
        <p:nvSpPr>
          <p:cNvPr id="14" name="TextBox 13">
            <a:extLst>
              <a:ext uri="{FF2B5EF4-FFF2-40B4-BE49-F238E27FC236}">
                <a16:creationId xmlns:a16="http://schemas.microsoft.com/office/drawing/2014/main" id="{C67C139E-A9FA-F5B3-834F-987946F73336}"/>
              </a:ext>
            </a:extLst>
          </p:cNvPr>
          <p:cNvSpPr txBox="1"/>
          <p:nvPr/>
        </p:nvSpPr>
        <p:spPr bwMode="auto">
          <a:xfrm>
            <a:off x="6788256" y="4370128"/>
            <a:ext cx="1389982" cy="499910"/>
          </a:xfrm>
          <a:prstGeom prst="rect">
            <a:avLst/>
          </a:prstGeom>
          <a:noFill/>
          <a:ln w="9525">
            <a:noFill/>
            <a:miter lim="800000"/>
            <a:headEnd/>
            <a:tailEnd/>
          </a:ln>
        </p:spPr>
        <p:txBody>
          <a:bodyPr vert="horz" wrap="square" lIns="0" tIns="0" rIns="0" bIns="0" numCol="1" rtlCol="0" anchor="t" anchorCtr="0" compatLnSpc="1">
            <a:prstTxWarp prst="textNoShape">
              <a:avLst/>
            </a:prstTxWarp>
            <a:noAutofit/>
          </a:bodyPr>
          <a:lstStyle/>
          <a:p>
            <a:pPr marL="0" marR="0" indent="0" defTabSz="457200" rtl="0" eaLnBrk="1" fontAlgn="base" latinLnBrk="0" hangingPunct="1">
              <a:lnSpc>
                <a:spcPts val="1600"/>
              </a:lnSpc>
              <a:spcBef>
                <a:spcPts val="500"/>
              </a:spcBef>
              <a:spcAft>
                <a:spcPts val="500"/>
              </a:spcAft>
              <a:buClr>
                <a:srgbClr val="C10C21"/>
              </a:buClr>
              <a:buSzTx/>
              <a:buFont typeface="Lucida Grande" pitchFamily="-109" charset="0"/>
              <a:buNone/>
              <a:tabLst/>
            </a:pPr>
            <a: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Nicotine</a:t>
            </a:r>
            <a:br>
              <a:rPr kumimoji="0" lang="en-US" sz="1300" b="1"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br>
            <a:r>
              <a:rPr lang="en-US" sz="1300" dirty="0">
                <a:solidFill>
                  <a:schemeClr val="bg1"/>
                </a:solidFill>
                <a:latin typeface="+mn-lt"/>
              </a:rPr>
              <a:t>A</a:t>
            </a:r>
            <a:r>
              <a:rPr kumimoji="0" lang="en-US" sz="1300" i="0" u="none" strike="noStrike" kern="1200" cap="none" spc="0" normalizeH="0" baseline="0" noProof="0" dirty="0">
                <a:ln>
                  <a:noFill/>
                </a:ln>
                <a:solidFill>
                  <a:schemeClr val="bg1"/>
                </a:solidFill>
                <a:effectLst/>
                <a:uLnTx/>
                <a:uFillTx/>
                <a:latin typeface="+mn-lt"/>
                <a:ea typeface="Geneva" pitchFamily="-109" charset="0"/>
                <a:cs typeface="Geneva" pitchFamily="-109" charset="0"/>
              </a:rPr>
              <a:t>ddictive chemical</a:t>
            </a:r>
          </a:p>
        </p:txBody>
      </p:sp>
      <p:cxnSp>
        <p:nvCxnSpPr>
          <p:cNvPr id="16" name="Straight Connector 15">
            <a:extLst>
              <a:ext uri="{FF2B5EF4-FFF2-40B4-BE49-F238E27FC236}">
                <a16:creationId xmlns:a16="http://schemas.microsoft.com/office/drawing/2014/main" id="{EC62F95A-704C-02C7-AF75-79D283153CB5}"/>
              </a:ext>
            </a:extLst>
          </p:cNvPr>
          <p:cNvCxnSpPr>
            <a:cxnSpLocks/>
          </p:cNvCxnSpPr>
          <p:nvPr/>
        </p:nvCxnSpPr>
        <p:spPr>
          <a:xfrm>
            <a:off x="3100098" y="2546991"/>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26F59959-D758-C265-F053-C040E2719FA7}"/>
              </a:ext>
            </a:extLst>
          </p:cNvPr>
          <p:cNvCxnSpPr>
            <a:cxnSpLocks/>
          </p:cNvCxnSpPr>
          <p:nvPr/>
        </p:nvCxnSpPr>
        <p:spPr>
          <a:xfrm>
            <a:off x="4523221"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71764394-68EA-77B1-26AE-C1AC2B3B263D}"/>
              </a:ext>
            </a:extLst>
          </p:cNvPr>
          <p:cNvCxnSpPr>
            <a:cxnSpLocks/>
          </p:cNvCxnSpPr>
          <p:nvPr/>
        </p:nvCxnSpPr>
        <p:spPr>
          <a:xfrm>
            <a:off x="6647586" y="2562866"/>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0" name="Straight Connector 29">
            <a:extLst>
              <a:ext uri="{FF2B5EF4-FFF2-40B4-BE49-F238E27FC236}">
                <a16:creationId xmlns:a16="http://schemas.microsoft.com/office/drawing/2014/main" id="{8E5DB340-A1DF-D04E-48C7-F2D7EBA475E2}"/>
              </a:ext>
            </a:extLst>
          </p:cNvPr>
          <p:cNvCxnSpPr>
            <a:cxnSpLocks/>
          </p:cNvCxnSpPr>
          <p:nvPr/>
        </p:nvCxnSpPr>
        <p:spPr>
          <a:xfrm>
            <a:off x="3100098" y="3987506"/>
            <a:ext cx="0" cy="743058"/>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1" name="Straight Connector 30">
            <a:extLst>
              <a:ext uri="{FF2B5EF4-FFF2-40B4-BE49-F238E27FC236}">
                <a16:creationId xmlns:a16="http://schemas.microsoft.com/office/drawing/2014/main" id="{009D3A57-74EE-DA27-EC93-FAB7CFD66633}"/>
              </a:ext>
            </a:extLst>
          </p:cNvPr>
          <p:cNvCxnSpPr>
            <a:cxnSpLocks/>
          </p:cNvCxnSpPr>
          <p:nvPr/>
        </p:nvCxnSpPr>
        <p:spPr>
          <a:xfrm>
            <a:off x="4523221"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2" name="Straight Connector 31">
            <a:extLst>
              <a:ext uri="{FF2B5EF4-FFF2-40B4-BE49-F238E27FC236}">
                <a16:creationId xmlns:a16="http://schemas.microsoft.com/office/drawing/2014/main" id="{B3F21C65-99FE-2704-01F1-07DA393285D0}"/>
              </a:ext>
            </a:extLst>
          </p:cNvPr>
          <p:cNvCxnSpPr>
            <a:cxnSpLocks/>
          </p:cNvCxnSpPr>
          <p:nvPr/>
        </p:nvCxnSpPr>
        <p:spPr>
          <a:xfrm>
            <a:off x="6647586" y="4003381"/>
            <a:ext cx="0" cy="727183"/>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BB4E07A2-C802-D0BE-ED9A-ED6077EF71C2}"/>
              </a:ext>
            </a:extLst>
          </p:cNvPr>
          <p:cNvCxnSpPr>
            <a:cxnSpLocks/>
          </p:cNvCxnSpPr>
          <p:nvPr/>
        </p:nvCxnSpPr>
        <p:spPr>
          <a:xfrm>
            <a:off x="832842" y="3637237"/>
            <a:ext cx="0" cy="1093327"/>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cxnSp>
        <p:nvCxnSpPr>
          <p:cNvPr id="34" name="Straight Connector 33">
            <a:extLst>
              <a:ext uri="{FF2B5EF4-FFF2-40B4-BE49-F238E27FC236}">
                <a16:creationId xmlns:a16="http://schemas.microsoft.com/office/drawing/2014/main" id="{63366026-2228-AA26-5B9B-8D8DA3607113}"/>
              </a:ext>
            </a:extLst>
          </p:cNvPr>
          <p:cNvCxnSpPr>
            <a:cxnSpLocks/>
          </p:cNvCxnSpPr>
          <p:nvPr/>
        </p:nvCxnSpPr>
        <p:spPr>
          <a:xfrm flipH="1">
            <a:off x="828675" y="3637617"/>
            <a:ext cx="1024401" cy="0"/>
          </a:xfrm>
          <a:prstGeom prst="line">
            <a:avLst/>
          </a:prstGeom>
          <a:ln w="12700">
            <a:solidFill>
              <a:schemeClr val="accent3"/>
            </a:solidFill>
          </a:ln>
        </p:spPr>
        <p:style>
          <a:lnRef idx="2">
            <a:schemeClr val="accent1"/>
          </a:lnRef>
          <a:fillRef idx="0">
            <a:schemeClr val="accent1"/>
          </a:fillRef>
          <a:effectRef idx="1">
            <a:schemeClr val="accent1"/>
          </a:effectRef>
          <a:fontRef idx="minor">
            <a:schemeClr val="tx1"/>
          </a:fontRef>
        </p:style>
      </p:cxnSp>
      <p:pic>
        <p:nvPicPr>
          <p:cNvPr id="17" name="Picture 16">
            <a:extLst>
              <a:ext uri="{FF2B5EF4-FFF2-40B4-BE49-F238E27FC236}">
                <a16:creationId xmlns:a16="http://schemas.microsoft.com/office/drawing/2014/main" id="{14F622E0-FD8F-CF11-23E8-7D2819FAA947}"/>
              </a:ext>
            </a:extLst>
          </p:cNvPr>
          <p:cNvPicPr>
            <a:picLocks noChangeAspect="1"/>
          </p:cNvPicPr>
          <p:nvPr/>
        </p:nvPicPr>
        <p:blipFill>
          <a:blip r:embed="rId3"/>
          <a:srcRect/>
          <a:stretch/>
        </p:blipFill>
        <p:spPr>
          <a:xfrm>
            <a:off x="1312701" y="2993214"/>
            <a:ext cx="6518599" cy="1261665"/>
          </a:xfrm>
          <a:prstGeom prst="rect">
            <a:avLst/>
          </a:prstGeom>
          <a:effectLst>
            <a:outerShdw blurRad="317500" dist="63500" dir="5400000" algn="ctr" rotWithShape="0">
              <a:srgbClr val="000000">
                <a:alpha val="50000"/>
              </a:srgbClr>
            </a:outerShdw>
          </a:effectLst>
        </p:spPr>
      </p:pic>
    </p:spTree>
    <p:extLst>
      <p:ext uri="{BB962C8B-B14F-4D97-AF65-F5344CB8AC3E}">
        <p14:creationId xmlns:p14="http://schemas.microsoft.com/office/powerpoint/2010/main" val="10352472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E6F5A5-5A71-74B7-C66D-C8F85C59CE2E}"/>
              </a:ext>
            </a:extLst>
          </p:cNvPr>
          <p:cNvSpPr>
            <a:spLocks noGrp="1"/>
          </p:cNvSpPr>
          <p:nvPr>
            <p:ph type="title"/>
          </p:nvPr>
        </p:nvSpPr>
        <p:spPr/>
        <p:txBody>
          <a:bodyPr/>
          <a:lstStyle/>
          <a:p>
            <a:r>
              <a:rPr lang="en-US" dirty="0"/>
              <a:t>Tobacco dependence</a:t>
            </a:r>
          </a:p>
        </p:txBody>
      </p:sp>
      <p:sp>
        <p:nvSpPr>
          <p:cNvPr id="7" name="text 4">
            <a:extLst>
              <a:ext uri="{FF2B5EF4-FFF2-40B4-BE49-F238E27FC236}">
                <a16:creationId xmlns:a16="http://schemas.microsoft.com/office/drawing/2014/main" id="{4CF83531-54F6-F2EA-4436-DAC71BD9B17E}"/>
              </a:ext>
            </a:extLst>
          </p:cNvPr>
          <p:cNvSpPr txBox="1">
            <a:spLocks/>
          </p:cNvSpPr>
          <p:nvPr/>
        </p:nvSpPr>
        <p:spPr bwMode="auto">
          <a:xfrm>
            <a:off x="571501" y="4776709"/>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Any prolonged period of abstinence results in withdrawal symptoms </a:t>
            </a:r>
            <a:br>
              <a:rPr lang="en-US" sz="1400" dirty="0"/>
            </a:br>
            <a:r>
              <a:rPr lang="en-US" sz="1400" dirty="0"/>
              <a:t>and cravings to smoke</a:t>
            </a:r>
          </a:p>
        </p:txBody>
      </p:sp>
      <p:sp>
        <p:nvSpPr>
          <p:cNvPr id="8" name="text 3">
            <a:extLst>
              <a:ext uri="{FF2B5EF4-FFF2-40B4-BE49-F238E27FC236}">
                <a16:creationId xmlns:a16="http://schemas.microsoft.com/office/drawing/2014/main" id="{E40FB649-1D0A-3EC3-5AF7-423D2FCA2890}"/>
              </a:ext>
            </a:extLst>
          </p:cNvPr>
          <p:cNvSpPr txBox="1">
            <a:spLocks/>
          </p:cNvSpPr>
          <p:nvPr/>
        </p:nvSpPr>
        <p:spPr bwMode="auto">
          <a:xfrm>
            <a:off x="571501" y="3778338"/>
            <a:ext cx="3605388" cy="83358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A smoker’s brain and body </a:t>
            </a:r>
            <a:br>
              <a:rPr lang="en-US" sz="1400" dirty="0"/>
            </a:br>
            <a:r>
              <a:rPr lang="en-US" sz="1400" dirty="0"/>
              <a:t>gets used to regular doses </a:t>
            </a:r>
            <a:br>
              <a:rPr lang="en-US" sz="1400" dirty="0"/>
            </a:br>
            <a:r>
              <a:rPr lang="en-US" sz="1400" dirty="0"/>
              <a:t>of nicotine throughout the day </a:t>
            </a:r>
          </a:p>
        </p:txBody>
      </p:sp>
      <p:sp>
        <p:nvSpPr>
          <p:cNvPr id="9" name="text 2">
            <a:extLst>
              <a:ext uri="{FF2B5EF4-FFF2-40B4-BE49-F238E27FC236}">
                <a16:creationId xmlns:a16="http://schemas.microsoft.com/office/drawing/2014/main" id="{85FAF685-6610-D1A0-3132-A3885A4CAAA2}"/>
              </a:ext>
            </a:extLst>
          </p:cNvPr>
          <p:cNvSpPr txBox="1">
            <a:spLocks/>
          </p:cNvSpPr>
          <p:nvPr/>
        </p:nvSpPr>
        <p:spPr bwMode="auto">
          <a:xfrm>
            <a:off x="571501" y="2999330"/>
            <a:ext cx="3605388" cy="61421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23838" indent="-223838">
              <a:lnSpc>
                <a:spcPts val="1800"/>
              </a:lnSpc>
              <a:spcBef>
                <a:spcPts val="1000"/>
              </a:spcBef>
              <a:spcAft>
                <a:spcPts val="1000"/>
              </a:spcAft>
              <a:buClr>
                <a:schemeClr val="accent3"/>
              </a:buClr>
            </a:pPr>
            <a:r>
              <a:rPr lang="en-US" sz="1400" dirty="0"/>
              <a:t>This results in the satisfaction </a:t>
            </a:r>
            <a:br>
              <a:rPr lang="en-US" sz="1400" dirty="0"/>
            </a:br>
            <a:r>
              <a:rPr lang="en-US" sz="1400" dirty="0"/>
              <a:t>associated with smoking</a:t>
            </a:r>
          </a:p>
        </p:txBody>
      </p:sp>
      <p:sp>
        <p:nvSpPr>
          <p:cNvPr id="10" name="text 1">
            <a:extLst>
              <a:ext uri="{FF2B5EF4-FFF2-40B4-BE49-F238E27FC236}">
                <a16:creationId xmlns:a16="http://schemas.microsoft.com/office/drawing/2014/main" id="{855BC36D-81FD-FB97-8272-ADCD1C0F8FA6}"/>
              </a:ext>
            </a:extLst>
          </p:cNvPr>
          <p:cNvSpPr>
            <a:spLocks noGrp="1"/>
          </p:cNvSpPr>
          <p:nvPr>
            <p:ph type="body" idx="12"/>
          </p:nvPr>
        </p:nvSpPr>
        <p:spPr>
          <a:xfrm>
            <a:off x="571501" y="2000958"/>
            <a:ext cx="3605388" cy="833582"/>
          </a:xfrm>
        </p:spPr>
        <p:txBody>
          <a:bodyPr/>
          <a:lstStyle/>
          <a:p>
            <a:pPr marL="223838" indent="-223838">
              <a:lnSpc>
                <a:spcPts val="1800"/>
              </a:lnSpc>
              <a:spcBef>
                <a:spcPts val="1000"/>
              </a:spcBef>
              <a:spcAft>
                <a:spcPts val="1000"/>
              </a:spcAft>
            </a:pPr>
            <a:r>
              <a:rPr lang="en-US" sz="1400" dirty="0"/>
              <a:t>Nicotine binds to nicotinic </a:t>
            </a:r>
            <a:br>
              <a:rPr lang="en-US" sz="1400" dirty="0"/>
            </a:br>
            <a:r>
              <a:rPr lang="en-US" sz="1400" dirty="0"/>
              <a:t>acetylcholine receptor </a:t>
            </a:r>
            <a:br>
              <a:rPr lang="en-US" sz="1400" dirty="0"/>
            </a:br>
            <a:r>
              <a:rPr lang="en-US" sz="1400" dirty="0"/>
              <a:t>stimulating dopamine release</a:t>
            </a:r>
          </a:p>
        </p:txBody>
      </p:sp>
      <p:pic>
        <p:nvPicPr>
          <p:cNvPr id="11" name="0">
            <a:extLst>
              <a:ext uri="{FF2B5EF4-FFF2-40B4-BE49-F238E27FC236}">
                <a16:creationId xmlns:a16="http://schemas.microsoft.com/office/drawing/2014/main" id="{94991252-44BA-82FF-A71A-F85427E90D75}"/>
              </a:ext>
            </a:extLst>
          </p:cNvPr>
          <p:cNvPicPr>
            <a:picLocks noChangeAspect="1"/>
          </p:cNvPicPr>
          <p:nvPr/>
        </p:nvPicPr>
        <p:blipFill>
          <a:blip r:embed="rId3"/>
          <a:srcRect/>
          <a:stretch/>
        </p:blipFill>
        <p:spPr>
          <a:xfrm>
            <a:off x="3688401" y="1575679"/>
            <a:ext cx="5455597" cy="4424191"/>
          </a:xfrm>
          <a:prstGeom prst="rect">
            <a:avLst/>
          </a:prstGeom>
        </p:spPr>
      </p:pic>
      <p:pic>
        <p:nvPicPr>
          <p:cNvPr id="12" name="1">
            <a:extLst>
              <a:ext uri="{FF2B5EF4-FFF2-40B4-BE49-F238E27FC236}">
                <a16:creationId xmlns:a16="http://schemas.microsoft.com/office/drawing/2014/main" id="{56914917-A057-97A0-A246-4646786A3AF0}"/>
              </a:ext>
            </a:extLst>
          </p:cNvPr>
          <p:cNvPicPr>
            <a:picLocks noChangeAspect="1"/>
          </p:cNvPicPr>
          <p:nvPr/>
        </p:nvPicPr>
        <p:blipFill>
          <a:blip r:embed="rId4"/>
          <a:stretch>
            <a:fillRect/>
          </a:stretch>
        </p:blipFill>
        <p:spPr>
          <a:xfrm>
            <a:off x="3688401" y="1575679"/>
            <a:ext cx="5455599" cy="4424191"/>
          </a:xfrm>
          <a:prstGeom prst="rect">
            <a:avLst/>
          </a:prstGeom>
        </p:spPr>
      </p:pic>
      <p:pic>
        <p:nvPicPr>
          <p:cNvPr id="13" name="2">
            <a:extLst>
              <a:ext uri="{FF2B5EF4-FFF2-40B4-BE49-F238E27FC236}">
                <a16:creationId xmlns:a16="http://schemas.microsoft.com/office/drawing/2014/main" id="{371939CB-6567-88FD-4433-3F282665F013}"/>
              </a:ext>
            </a:extLst>
          </p:cNvPr>
          <p:cNvPicPr>
            <a:picLocks noChangeAspect="1"/>
          </p:cNvPicPr>
          <p:nvPr/>
        </p:nvPicPr>
        <p:blipFill>
          <a:blip r:embed="rId5"/>
          <a:srcRect/>
          <a:stretch/>
        </p:blipFill>
        <p:spPr>
          <a:xfrm>
            <a:off x="3688401" y="1575679"/>
            <a:ext cx="5455597" cy="4424191"/>
          </a:xfrm>
          <a:prstGeom prst="rect">
            <a:avLst/>
          </a:prstGeom>
        </p:spPr>
      </p:pic>
      <p:pic>
        <p:nvPicPr>
          <p:cNvPr id="14" name="3">
            <a:extLst>
              <a:ext uri="{FF2B5EF4-FFF2-40B4-BE49-F238E27FC236}">
                <a16:creationId xmlns:a16="http://schemas.microsoft.com/office/drawing/2014/main" id="{A93A2FD5-49D8-D4ED-0953-2EC4086B2E6C}"/>
              </a:ext>
            </a:extLst>
          </p:cNvPr>
          <p:cNvPicPr>
            <a:picLocks noChangeAspect="1"/>
          </p:cNvPicPr>
          <p:nvPr/>
        </p:nvPicPr>
        <p:blipFill>
          <a:blip r:embed="rId6"/>
          <a:srcRect/>
          <a:stretch/>
        </p:blipFill>
        <p:spPr>
          <a:xfrm>
            <a:off x="3688401" y="1575679"/>
            <a:ext cx="5455597" cy="4424191"/>
          </a:xfrm>
          <a:prstGeom prst="rect">
            <a:avLst/>
          </a:prstGeom>
        </p:spPr>
      </p:pic>
      <p:pic>
        <p:nvPicPr>
          <p:cNvPr id="15" name="4">
            <a:extLst>
              <a:ext uri="{FF2B5EF4-FFF2-40B4-BE49-F238E27FC236}">
                <a16:creationId xmlns:a16="http://schemas.microsoft.com/office/drawing/2014/main" id="{1FC7E7AE-9FC2-E39D-9C0F-4173437C1699}"/>
              </a:ext>
            </a:extLst>
          </p:cNvPr>
          <p:cNvPicPr>
            <a:picLocks noChangeAspect="1"/>
          </p:cNvPicPr>
          <p:nvPr/>
        </p:nvPicPr>
        <p:blipFill>
          <a:blip r:embed="rId7"/>
          <a:srcRect/>
          <a:stretch/>
        </p:blipFill>
        <p:spPr>
          <a:xfrm>
            <a:off x="3688401" y="1575679"/>
            <a:ext cx="5455597" cy="4424191"/>
          </a:xfrm>
          <a:prstGeom prst="rect">
            <a:avLst/>
          </a:prstGeom>
        </p:spPr>
      </p:pic>
      <p:pic>
        <p:nvPicPr>
          <p:cNvPr id="16" name="5">
            <a:extLst>
              <a:ext uri="{FF2B5EF4-FFF2-40B4-BE49-F238E27FC236}">
                <a16:creationId xmlns:a16="http://schemas.microsoft.com/office/drawing/2014/main" id="{396677B3-5BCE-1930-BD70-AE7F42A688B4}"/>
              </a:ext>
            </a:extLst>
          </p:cNvPr>
          <p:cNvPicPr>
            <a:picLocks noChangeAspect="1"/>
          </p:cNvPicPr>
          <p:nvPr/>
        </p:nvPicPr>
        <p:blipFill>
          <a:blip r:embed="rId8"/>
          <a:srcRect/>
          <a:stretch/>
        </p:blipFill>
        <p:spPr>
          <a:xfrm>
            <a:off x="3688401" y="1575679"/>
            <a:ext cx="5455597" cy="4424191"/>
          </a:xfrm>
          <a:prstGeom prst="rect">
            <a:avLst/>
          </a:prstGeom>
        </p:spPr>
      </p:pic>
      <p:pic>
        <p:nvPicPr>
          <p:cNvPr id="17" name="6">
            <a:extLst>
              <a:ext uri="{FF2B5EF4-FFF2-40B4-BE49-F238E27FC236}">
                <a16:creationId xmlns:a16="http://schemas.microsoft.com/office/drawing/2014/main" id="{CEBB08AB-3EC1-16CB-2D72-6A89CA581598}"/>
              </a:ext>
            </a:extLst>
          </p:cNvPr>
          <p:cNvPicPr>
            <a:picLocks noChangeAspect="1"/>
          </p:cNvPicPr>
          <p:nvPr/>
        </p:nvPicPr>
        <p:blipFill>
          <a:blip r:embed="rId9"/>
          <a:srcRect/>
          <a:stretch/>
        </p:blipFill>
        <p:spPr>
          <a:xfrm>
            <a:off x="3688401" y="1575679"/>
            <a:ext cx="5455597" cy="4424191"/>
          </a:xfrm>
          <a:prstGeom prst="rect">
            <a:avLst/>
          </a:prstGeom>
        </p:spPr>
      </p:pic>
      <p:pic>
        <p:nvPicPr>
          <p:cNvPr id="18" name="7">
            <a:extLst>
              <a:ext uri="{FF2B5EF4-FFF2-40B4-BE49-F238E27FC236}">
                <a16:creationId xmlns:a16="http://schemas.microsoft.com/office/drawing/2014/main" id="{2EB84EF0-681C-E9CD-C9EC-4304CF3151F8}"/>
              </a:ext>
            </a:extLst>
          </p:cNvPr>
          <p:cNvPicPr>
            <a:picLocks noChangeAspect="1"/>
          </p:cNvPicPr>
          <p:nvPr/>
        </p:nvPicPr>
        <p:blipFill>
          <a:blip r:embed="rId10"/>
          <a:srcRect/>
          <a:stretch/>
        </p:blipFill>
        <p:spPr>
          <a:xfrm>
            <a:off x="3688401" y="1575679"/>
            <a:ext cx="5455597" cy="4424191"/>
          </a:xfrm>
          <a:prstGeom prst="rect">
            <a:avLst/>
          </a:prstGeom>
        </p:spPr>
      </p:pic>
      <p:pic>
        <p:nvPicPr>
          <p:cNvPr id="19" name="8">
            <a:extLst>
              <a:ext uri="{FF2B5EF4-FFF2-40B4-BE49-F238E27FC236}">
                <a16:creationId xmlns:a16="http://schemas.microsoft.com/office/drawing/2014/main" id="{395F78A0-4B29-1074-B3C8-F50C5B002C55}"/>
              </a:ext>
            </a:extLst>
          </p:cNvPr>
          <p:cNvPicPr>
            <a:picLocks noChangeAspect="1"/>
          </p:cNvPicPr>
          <p:nvPr/>
        </p:nvPicPr>
        <p:blipFill>
          <a:blip r:embed="rId11"/>
          <a:srcRect/>
          <a:stretch/>
        </p:blipFill>
        <p:spPr>
          <a:xfrm>
            <a:off x="3688401" y="1575679"/>
            <a:ext cx="5455597" cy="4424191"/>
          </a:xfrm>
          <a:prstGeom prst="rect">
            <a:avLst/>
          </a:prstGeom>
        </p:spPr>
      </p:pic>
      <p:pic>
        <p:nvPicPr>
          <p:cNvPr id="20" name="9">
            <a:extLst>
              <a:ext uri="{FF2B5EF4-FFF2-40B4-BE49-F238E27FC236}">
                <a16:creationId xmlns:a16="http://schemas.microsoft.com/office/drawing/2014/main" id="{C273D7ED-5205-03F9-9CD8-A185D8FB5672}"/>
              </a:ext>
            </a:extLst>
          </p:cNvPr>
          <p:cNvPicPr>
            <a:picLocks noChangeAspect="1"/>
          </p:cNvPicPr>
          <p:nvPr/>
        </p:nvPicPr>
        <p:blipFill>
          <a:blip r:embed="rId12"/>
          <a:srcRect/>
          <a:stretch/>
        </p:blipFill>
        <p:spPr>
          <a:xfrm>
            <a:off x="3688401" y="1575679"/>
            <a:ext cx="5455597" cy="4424191"/>
          </a:xfrm>
          <a:prstGeom prst="rect">
            <a:avLst/>
          </a:prstGeom>
        </p:spPr>
      </p:pic>
      <p:pic>
        <p:nvPicPr>
          <p:cNvPr id="21" name="10">
            <a:extLst>
              <a:ext uri="{FF2B5EF4-FFF2-40B4-BE49-F238E27FC236}">
                <a16:creationId xmlns:a16="http://schemas.microsoft.com/office/drawing/2014/main" id="{8DA9270B-D42E-16A5-D939-9644A03AFBC3}"/>
              </a:ext>
            </a:extLst>
          </p:cNvPr>
          <p:cNvPicPr>
            <a:picLocks noChangeAspect="1"/>
          </p:cNvPicPr>
          <p:nvPr/>
        </p:nvPicPr>
        <p:blipFill>
          <a:blip r:embed="rId13"/>
          <a:srcRect/>
          <a:stretch/>
        </p:blipFill>
        <p:spPr>
          <a:xfrm>
            <a:off x="3688401" y="1575679"/>
            <a:ext cx="5455597" cy="4424191"/>
          </a:xfrm>
          <a:prstGeom prst="rect">
            <a:avLst/>
          </a:prstGeom>
        </p:spPr>
      </p:pic>
      <p:sp>
        <p:nvSpPr>
          <p:cNvPr id="5" name="Footer Placeholder 3">
            <a:extLst>
              <a:ext uri="{FF2B5EF4-FFF2-40B4-BE49-F238E27FC236}">
                <a16:creationId xmlns:a16="http://schemas.microsoft.com/office/drawing/2014/main" id="{D64FB23D-0E83-36A4-2A46-3C772EA9526D}"/>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1907457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nodeType="after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par>
                          <p:cTn id="17" fill="hold">
                            <p:stCondLst>
                              <p:cond delay="500"/>
                            </p:stCondLst>
                            <p:childTnLst>
                              <p:par>
                                <p:cTn id="18" presetID="10" presetClass="entr" presetSubtype="0" fill="hold" nodeType="afterEffect">
                                  <p:stCondLst>
                                    <p:cond delay="50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childTnLst>
                          </p:cTn>
                        </p:par>
                        <p:par>
                          <p:cTn id="21" fill="hold">
                            <p:stCondLst>
                              <p:cond delay="1500"/>
                            </p:stCondLst>
                            <p:childTnLst>
                              <p:par>
                                <p:cTn id="22" presetID="10" presetClass="entr" presetSubtype="0" fill="hold" grpId="0" nodeType="afterEffect">
                                  <p:stCondLst>
                                    <p:cond delay="1000"/>
                                  </p:stCondLst>
                                  <p:childTnLst>
                                    <p:set>
                                      <p:cBhvr>
                                        <p:cTn id="23" dur="1" fill="hold">
                                          <p:stCondLst>
                                            <p:cond delay="0"/>
                                          </p:stCondLst>
                                        </p:cTn>
                                        <p:tgtEl>
                                          <p:spTgt spid="10">
                                            <p:txEl>
                                              <p:pRg st="0" end="0"/>
                                            </p:txEl>
                                          </p:spTgt>
                                        </p:tgtEl>
                                        <p:attrNameLst>
                                          <p:attrName>style.visibility</p:attrName>
                                        </p:attrNameLst>
                                      </p:cBhvr>
                                      <p:to>
                                        <p:strVal val="visible"/>
                                      </p:to>
                                    </p:set>
                                    <p:animEffect transition="in" filter="fade">
                                      <p:cBhvr>
                                        <p:cTn id="24" dur="500"/>
                                        <p:tgtEl>
                                          <p:spTgt spid="10">
                                            <p:txEl>
                                              <p:pRg st="0" end="0"/>
                                            </p:txEl>
                                          </p:spTgt>
                                        </p:tgtEl>
                                      </p:cBhvr>
                                    </p:animEffect>
                                  </p:childTnLst>
                                </p:cTn>
                              </p:par>
                            </p:childTnLst>
                          </p:cTn>
                        </p:par>
                        <p:par>
                          <p:cTn id="25" fill="hold">
                            <p:stCondLst>
                              <p:cond delay="3000"/>
                            </p:stCondLst>
                            <p:childTnLst>
                              <p:par>
                                <p:cTn id="26" presetID="10" presetClass="entr" presetSubtype="0" fill="hold" nodeType="afterEffect">
                                  <p:stCondLst>
                                    <p:cond delay="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childTnLst>
                          </p:cTn>
                        </p:par>
                        <p:par>
                          <p:cTn id="29" fill="hold">
                            <p:stCondLst>
                              <p:cond delay="4000"/>
                            </p:stCondLst>
                            <p:childTnLst>
                              <p:par>
                                <p:cTn id="30" presetID="10" presetClass="entr" presetSubtype="0" fill="hold" nodeType="afterEffect">
                                  <p:stCondLst>
                                    <p:cond delay="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par>
                          <p:cTn id="33" fill="hold">
                            <p:stCondLst>
                              <p:cond delay="5000"/>
                            </p:stCondLst>
                            <p:childTnLst>
                              <p:par>
                                <p:cTn id="34" presetID="10" presetClass="entr" presetSubtype="0" fill="hold" grpId="0" nodeType="afterEffect">
                                  <p:stCondLst>
                                    <p:cond delay="100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6500"/>
                            </p:stCondLst>
                            <p:childTnLst>
                              <p:par>
                                <p:cTn id="38" presetID="10" presetClass="entr" presetSubtype="0" fill="hold" grpId="0" nodeType="afterEffect">
                                  <p:stCondLst>
                                    <p:cond delay="100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nodeType="click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childTnLst>
                          </p:cTn>
                        </p:par>
                        <p:par>
                          <p:cTn id="46" fill="hold">
                            <p:stCondLst>
                              <p:cond delay="500"/>
                            </p:stCondLst>
                            <p:childTnLst>
                              <p:par>
                                <p:cTn id="47" presetID="10" presetClass="entr" presetSubtype="0" fill="hold" nodeType="afterEffect">
                                  <p:stCondLst>
                                    <p:cond delay="500"/>
                                  </p:stCondLst>
                                  <p:childTnLst>
                                    <p:set>
                                      <p:cBhvr>
                                        <p:cTn id="48" dur="1" fill="hold">
                                          <p:stCondLst>
                                            <p:cond delay="0"/>
                                          </p:stCondLst>
                                        </p:cTn>
                                        <p:tgtEl>
                                          <p:spTgt spid="18"/>
                                        </p:tgtEl>
                                        <p:attrNameLst>
                                          <p:attrName>style.visibility</p:attrName>
                                        </p:attrNameLst>
                                      </p:cBhvr>
                                      <p:to>
                                        <p:strVal val="visible"/>
                                      </p:to>
                                    </p:set>
                                    <p:animEffect transition="in" filter="fade">
                                      <p:cBhvr>
                                        <p:cTn id="49" dur="500"/>
                                        <p:tgtEl>
                                          <p:spTgt spid="18"/>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500"/>
                                        <p:tgtEl>
                                          <p:spTgt spid="7"/>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19"/>
                                        </p:tgtEl>
                                        <p:attrNameLst>
                                          <p:attrName>style.visibility</p:attrName>
                                        </p:attrNameLst>
                                      </p:cBhvr>
                                      <p:to>
                                        <p:strVal val="visible"/>
                                      </p:to>
                                    </p:set>
                                    <p:animEffect transition="in" filter="fade">
                                      <p:cBhvr>
                                        <p:cTn id="58" dur="500"/>
                                        <p:tgtEl>
                                          <p:spTgt spid="19"/>
                                        </p:tgtEl>
                                      </p:cBhvr>
                                    </p:animEffect>
                                  </p:childTnLst>
                                </p:cTn>
                              </p:par>
                            </p:childTnLst>
                          </p:cTn>
                        </p:par>
                        <p:par>
                          <p:cTn id="59" fill="hold">
                            <p:stCondLst>
                              <p:cond delay="500"/>
                            </p:stCondLst>
                            <p:childTnLst>
                              <p:par>
                                <p:cTn id="60" presetID="10" presetClass="entr" presetSubtype="0" fill="hold" nodeType="afterEffect">
                                  <p:stCondLst>
                                    <p:cond delay="5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childTnLst>
                          </p:cTn>
                        </p:par>
                        <p:par>
                          <p:cTn id="63" fill="hold">
                            <p:stCondLst>
                              <p:cond delay="1500"/>
                            </p:stCondLst>
                            <p:childTnLst>
                              <p:par>
                                <p:cTn id="64" presetID="10" presetClass="entr" presetSubtype="0" fill="hold" nodeType="afterEffect">
                                  <p:stCondLst>
                                    <p:cond delay="500"/>
                                  </p:stCondLst>
                                  <p:childTnLst>
                                    <p:set>
                                      <p:cBhvr>
                                        <p:cTn id="65" dur="1" fill="hold">
                                          <p:stCondLst>
                                            <p:cond delay="0"/>
                                          </p:stCondLst>
                                        </p:cTn>
                                        <p:tgtEl>
                                          <p:spTgt spid="21"/>
                                        </p:tgtEl>
                                        <p:attrNameLst>
                                          <p:attrName>style.visibility</p:attrName>
                                        </p:attrNameLst>
                                      </p:cBhvr>
                                      <p:to>
                                        <p:strVal val="visible"/>
                                      </p:to>
                                    </p:set>
                                    <p:animEffect transition="in" filter="fade">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7FD4DF-667D-BB4F-EFC4-FEDFD02A3D5E}"/>
              </a:ext>
            </a:extLst>
          </p:cNvPr>
          <p:cNvSpPr>
            <a:spLocks noGrp="1"/>
          </p:cNvSpPr>
          <p:nvPr>
            <p:ph type="title"/>
          </p:nvPr>
        </p:nvSpPr>
        <p:spPr/>
        <p:txBody>
          <a:bodyPr/>
          <a:lstStyle/>
          <a:p>
            <a:r>
              <a:rPr lang="en-US" dirty="0"/>
              <a:t>What dependence looks like: </a:t>
            </a:r>
            <a:br>
              <a:rPr lang="en-US" dirty="0"/>
            </a:br>
            <a:r>
              <a:rPr lang="en-US" dirty="0"/>
              <a:t>withdrawal symptoms and urges to smoke</a:t>
            </a:r>
          </a:p>
        </p:txBody>
      </p:sp>
      <p:graphicFrame>
        <p:nvGraphicFramePr>
          <p:cNvPr id="5" name="Group 55">
            <a:extLst>
              <a:ext uri="{FF2B5EF4-FFF2-40B4-BE49-F238E27FC236}">
                <a16:creationId xmlns:a16="http://schemas.microsoft.com/office/drawing/2014/main" id="{05D8D39C-FDE4-CC21-1FC8-84834BC44F97}"/>
              </a:ext>
            </a:extLst>
          </p:cNvPr>
          <p:cNvGraphicFramePr>
            <a:graphicFrameLocks/>
          </p:cNvGraphicFramePr>
          <p:nvPr>
            <p:extLst>
              <p:ext uri="{D42A27DB-BD31-4B8C-83A1-F6EECF244321}">
                <p14:modId xmlns:p14="http://schemas.microsoft.com/office/powerpoint/2010/main" val="858695076"/>
              </p:ext>
            </p:extLst>
          </p:nvPr>
        </p:nvGraphicFramePr>
        <p:xfrm>
          <a:off x="684214" y="1882774"/>
          <a:ext cx="7762874" cy="3869355"/>
        </p:xfrm>
        <a:graphic>
          <a:graphicData uri="http://schemas.openxmlformats.org/drawingml/2006/table">
            <a:tbl>
              <a:tblPr firstRow="1" bandRow="1">
                <a:tableStyleId>{F5AB1C69-6EDB-4FF4-983F-18BD219EF322}</a:tableStyleId>
              </a:tblPr>
              <a:tblGrid>
                <a:gridCol w="3493785">
                  <a:extLst>
                    <a:ext uri="{9D8B030D-6E8A-4147-A177-3AD203B41FA5}">
                      <a16:colId xmlns:a16="http://schemas.microsoft.com/office/drawing/2014/main" val="20000"/>
                    </a:ext>
                  </a:extLst>
                </a:gridCol>
                <a:gridCol w="2216643">
                  <a:extLst>
                    <a:ext uri="{9D8B030D-6E8A-4147-A177-3AD203B41FA5}">
                      <a16:colId xmlns:a16="http://schemas.microsoft.com/office/drawing/2014/main" val="20001"/>
                    </a:ext>
                  </a:extLst>
                </a:gridCol>
                <a:gridCol w="2052446">
                  <a:extLst>
                    <a:ext uri="{9D8B030D-6E8A-4147-A177-3AD203B41FA5}">
                      <a16:colId xmlns:a16="http://schemas.microsoft.com/office/drawing/2014/main" val="20002"/>
                    </a:ext>
                  </a:extLst>
                </a:gridCol>
              </a:tblGrid>
              <a:tr h="407272">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Tobacco withdrawal symptoms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Duration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Prevalence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solidFill>
                      <a:schemeClr val="accent1"/>
                    </a:solidFill>
                  </a:tcPr>
                </a:tc>
                <a:extLst>
                  <a:ext uri="{0D108BD9-81ED-4DB2-BD59-A6C34878D82A}">
                    <a16:rowId xmlns:a16="http://schemas.microsoft.com/office/drawing/2014/main" val="10000"/>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Urges to smoke</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10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70%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1"/>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Increased appetite </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10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70%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2"/>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Depression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3"/>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Restlessness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4"/>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Poor concentration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2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60%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5"/>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Irritability / aggression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50%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6"/>
                  </a:ext>
                </a:extLst>
              </a:tr>
              <a:tr h="345068">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Mouth ulcers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40%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7"/>
                  </a:ext>
                </a:extLst>
              </a:tr>
              <a:tr h="346493">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Night-time awakenings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1 week</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25%</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8"/>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Constipation</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&gt; 4 weeks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17%</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09"/>
                  </a:ext>
                </a:extLst>
              </a:tr>
              <a:tr h="347919">
                <a:tc>
                  <a:txBody>
                    <a:bodyPr/>
                    <a:lstStyle/>
                    <a:p>
                      <a:pPr marL="0" marR="0" lvl="0" indent="0" algn="l" defTabSz="914400" rtl="0" eaLnBrk="1" fontAlgn="base" latinLnBrk="0" hangingPunct="1">
                        <a:lnSpc>
                          <a:spcPct val="90000"/>
                        </a:lnSpc>
                        <a:spcBef>
                          <a:spcPct val="40000"/>
                        </a:spcBef>
                        <a:spcAft>
                          <a:spcPct val="0"/>
                        </a:spcAft>
                        <a:buClrTx/>
                        <a:buSzTx/>
                        <a:buFontTx/>
                        <a:buNone/>
                        <a:tabLst/>
                      </a:pPr>
                      <a:r>
                        <a:rPr kumimoji="0" lang="en-US" sz="1300" b="1" u="none" strike="noStrike" cap="none" normalizeH="0" baseline="0" dirty="0">
                          <a:ln>
                            <a:noFill/>
                          </a:ln>
                          <a:effectLst/>
                        </a:rPr>
                        <a:t>Light-headedness</a:t>
                      </a:r>
                      <a:endParaRPr kumimoji="0" lang="en-US" sz="1300" b="1"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&lt; 48 hours</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tc>
                  <a:txBody>
                    <a:bodyPr/>
                    <a:lstStyle/>
                    <a:p>
                      <a:pPr marL="0" marR="0" lvl="0" indent="0" algn="ctr" defTabSz="914400" rtl="0" eaLnBrk="1" fontAlgn="base" latinLnBrk="0" hangingPunct="1">
                        <a:lnSpc>
                          <a:spcPct val="90000"/>
                        </a:lnSpc>
                        <a:spcBef>
                          <a:spcPct val="40000"/>
                        </a:spcBef>
                        <a:spcAft>
                          <a:spcPct val="0"/>
                        </a:spcAft>
                        <a:buClrTx/>
                        <a:buSzTx/>
                        <a:buFontTx/>
                        <a:buNone/>
                        <a:tabLst/>
                      </a:pPr>
                      <a:r>
                        <a:rPr kumimoji="0" lang="en-US" sz="1300" u="none" strike="noStrike" cap="none" normalizeH="0" baseline="0" dirty="0">
                          <a:ln>
                            <a:noFill/>
                          </a:ln>
                          <a:effectLst/>
                        </a:rPr>
                        <a:t>10%</a:t>
                      </a:r>
                      <a:endParaRPr kumimoji="0" lang="en-US" sz="1300" b="0" i="0" u="none" strike="noStrike" cap="none" normalizeH="0" baseline="0" dirty="0">
                        <a:ln>
                          <a:noFill/>
                        </a:ln>
                        <a:solidFill>
                          <a:schemeClr val="bg1"/>
                        </a:solidFill>
                        <a:effectLst/>
                        <a:latin typeface="Arial" pitchFamily="34" charset="0"/>
                        <a:ea typeface="ヒラギノ角ゴ Pro W3" charset="-128"/>
                      </a:endParaRPr>
                    </a:p>
                  </a:txBody>
                  <a:tcPr anchor="ctr" horzOverflow="overflow"/>
                </a:tc>
                <a:extLst>
                  <a:ext uri="{0D108BD9-81ED-4DB2-BD59-A6C34878D82A}">
                    <a16:rowId xmlns:a16="http://schemas.microsoft.com/office/drawing/2014/main" val="10010"/>
                  </a:ext>
                </a:extLst>
              </a:tr>
            </a:tbl>
          </a:graphicData>
        </a:graphic>
      </p:graphicFrame>
      <p:sp>
        <p:nvSpPr>
          <p:cNvPr id="6" name="Footer Placeholder 3">
            <a:extLst>
              <a:ext uri="{FF2B5EF4-FFF2-40B4-BE49-F238E27FC236}">
                <a16:creationId xmlns:a16="http://schemas.microsoft.com/office/drawing/2014/main" id="{27471E46-A2E5-6641-BF24-A0715FF8088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526659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737D3F-881B-30E4-DE0E-B5807CB6B8B5}"/>
              </a:ext>
            </a:extLst>
          </p:cNvPr>
          <p:cNvSpPr>
            <a:spLocks noGrp="1"/>
          </p:cNvSpPr>
          <p:nvPr>
            <p:ph type="title"/>
          </p:nvPr>
        </p:nvSpPr>
        <p:spPr/>
        <p:txBody>
          <a:bodyPr/>
          <a:lstStyle/>
          <a:p>
            <a:r>
              <a:rPr lang="en-US" sz="2200" dirty="0"/>
              <a:t>What does withdrawal look like for people with SMI?</a:t>
            </a:r>
          </a:p>
        </p:txBody>
      </p:sp>
      <p:sp>
        <p:nvSpPr>
          <p:cNvPr id="3" name="Text Placeholder 2">
            <a:extLst>
              <a:ext uri="{FF2B5EF4-FFF2-40B4-BE49-F238E27FC236}">
                <a16:creationId xmlns:a16="http://schemas.microsoft.com/office/drawing/2014/main" id="{C4BC7DAA-0909-CED9-5521-0336B70E8A1E}"/>
              </a:ext>
            </a:extLst>
          </p:cNvPr>
          <p:cNvSpPr>
            <a:spLocks noGrp="1"/>
          </p:cNvSpPr>
          <p:nvPr>
            <p:ph type="body" idx="12"/>
          </p:nvPr>
        </p:nvSpPr>
        <p:spPr>
          <a:xfrm>
            <a:off x="593184" y="1692275"/>
            <a:ext cx="7966604" cy="4191000"/>
          </a:xfrm>
        </p:spPr>
        <p:txBody>
          <a:bodyPr/>
          <a:lstStyle/>
          <a:p>
            <a:pPr marL="375920" lvl="2" indent="-353695">
              <a:lnSpc>
                <a:spcPct val="107000"/>
              </a:lnSpc>
              <a:spcAft>
                <a:spcPts val="800"/>
              </a:spcAft>
            </a:pPr>
            <a:r>
              <a:rPr lang="en-GB" dirty="0">
                <a:effectLst/>
                <a:latin typeface="Arial Nova"/>
                <a:ea typeface="Arial Nova" panose="020B0504020202020204" pitchFamily="34" charset="0"/>
                <a:cs typeface="Arial Nova" panose="020B0504020202020204" pitchFamily="34" charset="0"/>
              </a:rPr>
              <a:t>Patients with psychiatric disorders are more likely to experience severe withdrawal symptoms from smoking tobacco</a:t>
            </a:r>
          </a:p>
          <a:p>
            <a:pPr marL="667358" lvl="5" indent="-353695">
              <a:lnSpc>
                <a:spcPct val="107000"/>
              </a:lnSpc>
              <a:spcAft>
                <a:spcPts val="800"/>
              </a:spcAft>
              <a:buFont typeface="Courier New" panose="02070309020205020404" pitchFamily="49" charset="0"/>
              <a:buChar char="o"/>
            </a:pPr>
            <a:r>
              <a:rPr lang="en-GB" dirty="0">
                <a:solidFill>
                  <a:srgbClr val="005EB8"/>
                </a:solidFill>
                <a:effectLst/>
                <a:latin typeface="Arial Nova"/>
                <a:ea typeface="Arial Nova" panose="020B0504020202020204" pitchFamily="34" charset="0"/>
                <a:cs typeface="Arial Nova" panose="020B0504020202020204" pitchFamily="34" charset="0"/>
              </a:rPr>
              <a:t>Higher rates of dependence, but it can also be due to the effects of the illness</a:t>
            </a:r>
            <a:endParaRPr lang="en-CA" dirty="0">
              <a:solidFill>
                <a:srgbClr val="005EB8"/>
              </a:solidFill>
              <a:effectLst/>
              <a:latin typeface="Calibri" panose="020F0502020204030204" pitchFamily="34" charset="0"/>
              <a:ea typeface="Calibri" panose="020F0502020204030204" pitchFamily="34" charset="0"/>
            </a:endParaRPr>
          </a:p>
          <a:p>
            <a:pPr marL="287655" indent="-288290">
              <a:lnSpc>
                <a:spcPct val="107000"/>
              </a:lnSpc>
              <a:spcAft>
                <a:spcPts val="800"/>
              </a:spcAft>
            </a:pPr>
            <a:r>
              <a:rPr lang="en-GB" dirty="0">
                <a:solidFill>
                  <a:srgbClr val="414141"/>
                </a:solidFill>
                <a:effectLst/>
                <a:latin typeface="Arial Nova"/>
                <a:ea typeface="Arial Nova" panose="020B0504020202020204" pitchFamily="34" charset="0"/>
                <a:cs typeface="Arial Nova" panose="020B0504020202020204" pitchFamily="34" charset="0"/>
              </a:rPr>
              <a:t>It is not uncommon for symptoms of untreated nicotine withdrawal to be confused with symptoms of mental </a:t>
            </a:r>
            <a:r>
              <a:rPr lang="en-GB" dirty="0">
                <a:solidFill>
                  <a:srgbClr val="414141"/>
                </a:solidFill>
                <a:latin typeface="Arial Nova"/>
                <a:ea typeface="Arial Nova" panose="020B0504020202020204" pitchFamily="34" charset="0"/>
                <a:cs typeface="Arial Nova" panose="020B0504020202020204" pitchFamily="34" charset="0"/>
              </a:rPr>
              <a:t>illness </a:t>
            </a:r>
            <a:endParaRPr lang="en-US" dirty="0">
              <a:latin typeface="Century Gothic" panose="020B0502020202020204" pitchFamily="34" charset="0"/>
              <a:ea typeface="Arial Nova" panose="020B0504020202020204" pitchFamily="34" charset="0"/>
              <a:cs typeface="Arial Nova" panose="020B0504020202020204" pitchFamily="34" charset="0"/>
            </a:endParaRPr>
          </a:p>
          <a:p>
            <a:pPr marL="579093" lvl="5" indent="-288290">
              <a:lnSpc>
                <a:spcPct val="107000"/>
              </a:lnSpc>
              <a:spcAft>
                <a:spcPts val="800"/>
              </a:spcAft>
              <a:buFont typeface="Courier New" panose="02070309020205020404" pitchFamily="49" charset="0"/>
              <a:buChar char="o"/>
            </a:pPr>
            <a:r>
              <a:rPr lang="en-GB" dirty="0">
                <a:solidFill>
                  <a:srgbClr val="005EB8"/>
                </a:solidFill>
                <a:effectLst/>
                <a:latin typeface="Calibri"/>
                <a:ea typeface="Calibri" panose="020F0502020204030204" pitchFamily="34" charset="0"/>
                <a:cs typeface="Arial"/>
              </a:rPr>
              <a:t>N</a:t>
            </a:r>
            <a:r>
              <a:rPr lang="en-GB" dirty="0">
                <a:solidFill>
                  <a:srgbClr val="005EB8"/>
                </a:solidFill>
                <a:effectLst/>
                <a:latin typeface="Arial Nova"/>
                <a:ea typeface="Arial Nova" panose="020B0504020202020204" pitchFamily="34" charset="0"/>
                <a:cs typeface="Arial Nova" panose="020B0504020202020204" pitchFamily="34" charset="0"/>
              </a:rPr>
              <a:t>icotine withdrawal can mimic or exacerbate symptoms of mental illness</a:t>
            </a:r>
            <a:endParaRPr lang="en-GB" dirty="0">
              <a:solidFill>
                <a:srgbClr val="005EB8"/>
              </a:solidFill>
              <a:latin typeface="Arial Nova"/>
              <a:ea typeface="Calibri" panose="020F0502020204030204" pitchFamily="34" charset="0"/>
              <a:cs typeface="Arial" panose="020B0604020202020204" pitchFamily="34" charset="0"/>
            </a:endParaRPr>
          </a:p>
          <a:p>
            <a:pPr marL="287655" indent="-288290">
              <a:lnSpc>
                <a:spcPct val="107000"/>
              </a:lnSpc>
              <a:spcAft>
                <a:spcPts val="800"/>
              </a:spcAft>
            </a:pPr>
            <a:endParaRPr lang="en-CA" dirty="0">
              <a:effectLst/>
              <a:latin typeface="Calibri" panose="020F0502020204030204" pitchFamily="34" charset="0"/>
              <a:ea typeface="Calibri" panose="020F0502020204030204" pitchFamily="34" charset="0"/>
            </a:endParaRPr>
          </a:p>
          <a:p>
            <a:pPr marL="287655" indent="-288290"/>
            <a:endParaRPr lang="en-US" dirty="0"/>
          </a:p>
        </p:txBody>
      </p:sp>
      <p:sp>
        <p:nvSpPr>
          <p:cNvPr id="4" name="Footer Placeholder 3">
            <a:extLst>
              <a:ext uri="{FF2B5EF4-FFF2-40B4-BE49-F238E27FC236}">
                <a16:creationId xmlns:a16="http://schemas.microsoft.com/office/drawing/2014/main" id="{CCF98A90-6274-3EB3-EE0C-B6899A4532A4}"/>
              </a:ext>
            </a:extLst>
          </p:cNvPr>
          <p:cNvSpPr>
            <a:spLocks noGrp="1"/>
          </p:cNvSpPr>
          <p:nvPr>
            <p:ph type="ftr" sz="quarter" idx="3"/>
          </p:nvPr>
        </p:nvSpPr>
        <p:spPr>
          <a:xfrm>
            <a:off x="518007" y="6333440"/>
            <a:ext cx="4292373" cy="365125"/>
          </a:xfrm>
        </p:spPr>
        <p:txBody>
          <a:bodyPr anchor="ctr">
            <a:normAutofit/>
          </a:bodyPr>
          <a:lstStyle/>
          <a:p>
            <a:pPr>
              <a:spcAft>
                <a:spcPts val="600"/>
              </a:spcAft>
              <a:defRPr/>
            </a:pPr>
            <a:r>
              <a:rPr lang="en-US"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0332656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B9BB35-22A0-088D-367B-10599B6A2B84}"/>
              </a:ext>
            </a:extLst>
          </p:cNvPr>
          <p:cNvSpPr>
            <a:spLocks noGrp="1"/>
          </p:cNvSpPr>
          <p:nvPr>
            <p:ph type="title"/>
          </p:nvPr>
        </p:nvSpPr>
        <p:spPr/>
        <p:txBody>
          <a:bodyPr/>
          <a:lstStyle/>
          <a:p>
            <a:r>
              <a:rPr lang="en-US" dirty="0"/>
              <a:t>Nicotine levels over the course of day….</a:t>
            </a:r>
          </a:p>
        </p:txBody>
      </p:sp>
      <p:pic>
        <p:nvPicPr>
          <p:cNvPr id="8" name="Picture 7">
            <a:extLst>
              <a:ext uri="{FF2B5EF4-FFF2-40B4-BE49-F238E27FC236}">
                <a16:creationId xmlns:a16="http://schemas.microsoft.com/office/drawing/2014/main" id="{BF52ACBA-60BD-6D62-6781-FB826D94881F}"/>
              </a:ext>
            </a:extLst>
          </p:cNvPr>
          <p:cNvPicPr>
            <a:picLocks noChangeAspect="1"/>
          </p:cNvPicPr>
          <p:nvPr/>
        </p:nvPicPr>
        <p:blipFill>
          <a:blip r:embed="rId3"/>
          <a:stretch>
            <a:fillRect/>
          </a:stretch>
        </p:blipFill>
        <p:spPr>
          <a:xfrm>
            <a:off x="1098550" y="1775922"/>
            <a:ext cx="6946900" cy="3987800"/>
          </a:xfrm>
          <a:prstGeom prst="rect">
            <a:avLst/>
          </a:prstGeom>
        </p:spPr>
      </p:pic>
      <p:sp>
        <p:nvSpPr>
          <p:cNvPr id="5" name="Footer Placeholder 3">
            <a:extLst>
              <a:ext uri="{FF2B5EF4-FFF2-40B4-BE49-F238E27FC236}">
                <a16:creationId xmlns:a16="http://schemas.microsoft.com/office/drawing/2014/main" id="{0B7BF5F3-FE4C-4C23-099A-A44B5899B5B8}"/>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accent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28335737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911444B4-211F-DAA8-B557-CD5397F0E14D}"/>
              </a:ext>
            </a:extLst>
          </p:cNvPr>
          <p:cNvSpPr txBox="1">
            <a:spLocks/>
          </p:cNvSpPr>
          <p:nvPr/>
        </p:nvSpPr>
        <p:spPr>
          <a:xfrm>
            <a:off x="2199790" y="542705"/>
            <a:ext cx="4744420" cy="815702"/>
          </a:xfrm>
          <a:prstGeom prst="rect">
            <a:avLst/>
          </a:prstGeom>
        </p:spPr>
        <p:txBody>
          <a:bodyPr anchor="ctr"/>
          <a:lstStyle>
            <a:lvl1pPr marL="288000" indent="-288363" algn="l" defTabSz="457200" rtl="0" eaLnBrk="0" fontAlgn="base" hangingPunct="0">
              <a:lnSpc>
                <a:spcPts val="2800"/>
              </a:lnSpc>
              <a:spcBef>
                <a:spcPts val="500"/>
              </a:spcBef>
              <a:spcAft>
                <a:spcPts val="500"/>
              </a:spcAft>
              <a:buClr>
                <a:schemeClr val="accent3"/>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accent3"/>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Aft>
                <a:spcPts val="1500"/>
              </a:spcAft>
              <a:buFont typeface="Lucida Grande" panose="020B0600040502020204" pitchFamily="34" charset="0"/>
              <a:buNone/>
            </a:pPr>
            <a:r>
              <a:rPr lang="en-US" sz="3000" b="1" dirty="0">
                <a:solidFill>
                  <a:schemeClr val="bg1"/>
                </a:solidFill>
              </a:rPr>
              <a:t>When do you smoke?</a:t>
            </a:r>
            <a:endParaRPr lang="en-US" sz="2000" b="1" dirty="0">
              <a:solidFill>
                <a:schemeClr val="bg1"/>
              </a:solidFill>
            </a:endParaRPr>
          </a:p>
        </p:txBody>
      </p:sp>
      <p:pic>
        <p:nvPicPr>
          <p:cNvPr id="4" name="Picture 3">
            <a:extLst>
              <a:ext uri="{FF2B5EF4-FFF2-40B4-BE49-F238E27FC236}">
                <a16:creationId xmlns:a16="http://schemas.microsoft.com/office/drawing/2014/main" id="{7CC31D14-AD2B-47EF-631C-92F89B0D9A70}"/>
              </a:ext>
            </a:extLst>
          </p:cNvPr>
          <p:cNvPicPr>
            <a:picLocks noChangeAspect="1"/>
          </p:cNvPicPr>
          <p:nvPr/>
        </p:nvPicPr>
        <p:blipFill>
          <a:blip r:embed="rId3"/>
          <a:stretch>
            <a:fillRect/>
          </a:stretch>
        </p:blipFill>
        <p:spPr>
          <a:xfrm>
            <a:off x="2308531" y="1502680"/>
            <a:ext cx="4526938" cy="4691324"/>
          </a:xfrm>
          <a:prstGeom prst="rect">
            <a:avLst/>
          </a:prstGeom>
          <a:effectLst>
            <a:outerShdw blurRad="254000" dist="50800" dir="5400000" algn="ctr" rotWithShape="0">
              <a:srgbClr val="000000">
                <a:alpha val="25000"/>
              </a:srgbClr>
            </a:outerShdw>
          </a:effectLst>
        </p:spPr>
      </p:pic>
      <p:sp>
        <p:nvSpPr>
          <p:cNvPr id="2" name="Footer Placeholder 3">
            <a:extLst>
              <a:ext uri="{FF2B5EF4-FFF2-40B4-BE49-F238E27FC236}">
                <a16:creationId xmlns:a16="http://schemas.microsoft.com/office/drawing/2014/main" id="{F27D68B7-4F4A-4FE2-F4A8-D3DCFAB6DFFF}"/>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
        <p:nvSpPr>
          <p:cNvPr id="5" name="Rectangle 1">
            <a:extLst>
              <a:ext uri="{FF2B5EF4-FFF2-40B4-BE49-F238E27FC236}">
                <a16:creationId xmlns:a16="http://schemas.microsoft.com/office/drawing/2014/main" id="{E936DF46-0367-5410-C3C8-DE6C9CED09F2}"/>
              </a:ext>
            </a:extLst>
          </p:cNvPr>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en-US" sz="1200" b="0" i="0" u="none" strike="noStrike" cap="none" normalizeH="0" baseline="0" dirty="0">
                <a:ln>
                  <a:noFill/>
                </a:ln>
                <a:solidFill>
                  <a:schemeClr val="tx1"/>
                </a:solidFill>
                <a:effectLst/>
                <a:latin typeface="Century Gothic" panose="020B0502020202020204" pitchFamily="34" charset="0"/>
                <a:ea typeface="ＭＳ Ｐゴシック" panose="020B0600070205080204" pitchFamily="34" charset="-128"/>
                <a:cs typeface="Geneva" panose="020B0503030404040204" pitchFamily="34" charset="0"/>
              </a:rPr>
              <a:t>Smoking has b</a:t>
            </a:r>
            <a:r>
              <a:rPr kumimoji="0" lang="en-GB" altLang="en-US" sz="800" b="0" i="0" u="none" strike="noStrike" cap="none" normalizeH="0" baseline="0" dirty="0">
                <a:ln>
                  <a:noFill/>
                </a:ln>
                <a:solidFill>
                  <a:schemeClr val="tx1"/>
                </a:solidFill>
                <a:effectLst/>
              </a:rPr>
              <a:t> </a:t>
            </a: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90023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question">
            <a:extLst>
              <a:ext uri="{FF2B5EF4-FFF2-40B4-BE49-F238E27FC236}">
                <a16:creationId xmlns:a16="http://schemas.microsoft.com/office/drawing/2014/main" id="{1787F93D-877B-66AD-401D-7BB25C2934A3}"/>
              </a:ext>
            </a:extLst>
          </p:cNvPr>
          <p:cNvSpPr txBox="1">
            <a:spLocks/>
          </p:cNvSpPr>
          <p:nvPr/>
        </p:nvSpPr>
        <p:spPr>
          <a:xfrm>
            <a:off x="765175" y="1564266"/>
            <a:ext cx="7613650" cy="615735"/>
          </a:xfrm>
          <a:prstGeom prst="rect">
            <a:avLst/>
          </a:prstGeom>
          <a:effectLst>
            <a:glow rad="381000">
              <a:schemeClr val="accent1">
                <a:alpha val="55000"/>
              </a:schemeClr>
            </a:glow>
          </a:effectLst>
        </p:spPr>
        <p:txBody>
          <a:bodyPr anchor="t"/>
          <a:lstStyle>
            <a:lvl1pPr marL="355600" indent="-355600" algn="l" defTabSz="457200" rtl="0" eaLnBrk="0" fontAlgn="base" hangingPunct="0">
              <a:spcBef>
                <a:spcPct val="0"/>
              </a:spcBef>
              <a:spcAft>
                <a:spcPct val="0"/>
              </a:spcAft>
              <a:defRPr sz="2300" b="0" i="0" kern="1200">
                <a:solidFill>
                  <a:schemeClr val="bg1"/>
                </a:solidFill>
                <a:latin typeface="Century Gothic" panose="020B0502020202020204" pitchFamily="34" charset="0"/>
                <a:ea typeface="Geneva" pitchFamily="-109" charset="0"/>
                <a:cs typeface="Century Gothic" panose="020B0502020202020204" pitchFamily="34" charset="0"/>
              </a:defRPr>
            </a:lvl1pPr>
            <a:lvl2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2pPr>
            <a:lvl3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3pPr>
            <a:lvl4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4pPr>
            <a:lvl5pPr algn="l" defTabSz="457200" rtl="0" eaLnBrk="0" fontAlgn="base" hangingPunct="0">
              <a:spcBef>
                <a:spcPct val="0"/>
              </a:spcBef>
              <a:spcAft>
                <a:spcPct val="0"/>
              </a:spcAft>
              <a:defRPr sz="2600">
                <a:solidFill>
                  <a:schemeClr val="bg1"/>
                </a:solidFill>
                <a:latin typeface="Calibri" pitchFamily="-109" charset="0"/>
                <a:ea typeface="Geneva" pitchFamily="-109" charset="0"/>
                <a:cs typeface="Geneva" pitchFamily="-109" charset="0"/>
              </a:defRPr>
            </a:lvl5pPr>
            <a:lvl6pPr marL="4572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6pPr>
            <a:lvl7pPr marL="9144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7pPr>
            <a:lvl8pPr marL="13716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8pPr>
            <a:lvl9pPr marL="1828800" algn="l" defTabSz="457200" rtl="0" fontAlgn="base">
              <a:spcBef>
                <a:spcPct val="0"/>
              </a:spcBef>
              <a:spcAft>
                <a:spcPct val="0"/>
              </a:spcAft>
              <a:defRPr sz="2600" b="1">
                <a:solidFill>
                  <a:schemeClr val="bg1"/>
                </a:solidFill>
                <a:latin typeface="Calibri" pitchFamily="-109" charset="0"/>
                <a:ea typeface="Geneva" pitchFamily="-109" charset="0"/>
                <a:cs typeface="Geneva" pitchFamily="-109" charset="0"/>
              </a:defRPr>
            </a:lvl9pPr>
          </a:lstStyle>
          <a:p>
            <a:pPr marL="6350" indent="-6350" algn="ctr"/>
            <a:r>
              <a:rPr lang="en-US" sz="3000" b="1" dirty="0">
                <a:effectLst/>
                <a:latin typeface="Arial" panose="020B0604020202020204" pitchFamily="34" charset="0"/>
                <a:cs typeface="Arial" panose="020B0604020202020204" pitchFamily="34" charset="0"/>
              </a:rPr>
              <a:t>A shared promise:</a:t>
            </a:r>
            <a:endParaRPr lang="en-US" sz="1000" b="1" dirty="0">
              <a:effectLst/>
            </a:endParaRPr>
          </a:p>
        </p:txBody>
      </p:sp>
      <p:sp>
        <p:nvSpPr>
          <p:cNvPr id="4" name="Subtitle 2">
            <a:extLst>
              <a:ext uri="{FF2B5EF4-FFF2-40B4-BE49-F238E27FC236}">
                <a16:creationId xmlns:a16="http://schemas.microsoft.com/office/drawing/2014/main" id="{236EB38A-14E1-C41A-A641-51E294CEFF61}"/>
              </a:ext>
            </a:extLst>
          </p:cNvPr>
          <p:cNvSpPr txBox="1">
            <a:spLocks/>
          </p:cNvSpPr>
          <p:nvPr/>
        </p:nvSpPr>
        <p:spPr>
          <a:xfrm>
            <a:off x="619653" y="2441604"/>
            <a:ext cx="8040158" cy="1088799"/>
          </a:xfrm>
          <a:prstGeom prst="rect">
            <a:avLst/>
          </a:prstGeom>
          <a:effectLst/>
        </p:spPr>
        <p:txBody>
          <a:bodyPr anchor="ctr"/>
          <a:lstStyle>
            <a:lvl1pPr marL="288000" indent="-288363" algn="l" defTabSz="457200" rtl="0" eaLnBrk="0" fontAlgn="base" hangingPunct="0">
              <a:lnSpc>
                <a:spcPts val="2800"/>
              </a:lnSpc>
              <a:spcBef>
                <a:spcPts val="500"/>
              </a:spcBef>
              <a:spcAft>
                <a:spcPts val="500"/>
              </a:spcAft>
              <a:buClr>
                <a:schemeClr val="accent1"/>
              </a:buClr>
              <a:buSzPct val="120000"/>
              <a:buFont typeface="Lucida Grande" panose="020B0600040502020204" pitchFamily="34" charset="0"/>
              <a:buChar char="■"/>
              <a:defRPr sz="1800" b="0" i="0" kern="1200">
                <a:solidFill>
                  <a:schemeClr val="tx1"/>
                </a:solidFill>
                <a:latin typeface="Arial" panose="020B0604020202020204" pitchFamily="34" charset="0"/>
                <a:ea typeface="Geneva" pitchFamily="-109" charset="0"/>
                <a:cs typeface="Arial" panose="020B0604020202020204" pitchFamily="34" charset="0"/>
              </a:defRPr>
            </a:lvl1pPr>
            <a:lvl2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2pPr>
            <a:lvl3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3pPr>
            <a:lvl4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4pPr>
            <a:lvl5pPr marL="288000" indent="-288363" algn="l" defTabSz="457200" rtl="0" eaLnBrk="0" fontAlgn="base" hangingPunct="0">
              <a:lnSpc>
                <a:spcPts val="2200"/>
              </a:lnSpc>
              <a:spcBef>
                <a:spcPts val="500"/>
              </a:spcBef>
              <a:spcAft>
                <a:spcPts val="500"/>
              </a:spcAft>
              <a:buClr>
                <a:srgbClr val="00B1FF"/>
              </a:buClr>
              <a:buSzPct val="120000"/>
              <a:buFont typeface="Lucida Grande" pitchFamily="-109" charset="0"/>
              <a:buChar char="■"/>
              <a:defRPr sz="1800" b="0" i="0" kern="1200">
                <a:solidFill>
                  <a:schemeClr val="tx1"/>
                </a:solidFill>
                <a:latin typeface="Century Gothic" panose="020B0502020202020204" pitchFamily="34" charset="0"/>
                <a:ea typeface="Geneva" pitchFamily="-109" charset="0"/>
                <a:cs typeface="Century Gothic" panose="020B0502020202020204" pitchFamily="34" charset="0"/>
              </a:defRPr>
            </a:lvl5pPr>
            <a:lvl6pPr marL="579438" indent="-263525" algn="l" defTabSz="313200" rtl="0" eaLnBrk="1" latinLnBrk="0" hangingPunct="1">
              <a:lnSpc>
                <a:spcPts val="2800"/>
              </a:lnSpc>
              <a:spcBef>
                <a:spcPts val="500"/>
              </a:spcBef>
              <a:spcAft>
                <a:spcPts val="500"/>
              </a:spcAft>
              <a:buClr>
                <a:schemeClr val="tx1"/>
              </a:buClr>
              <a:buFont typeface="System Font Regular"/>
              <a:buChar char="–"/>
              <a:tabLst>
                <a:tab pos="287338" algn="l"/>
              </a:tabLst>
              <a:defRPr sz="1800" b="0" i="0" kern="1200">
                <a:solidFill>
                  <a:schemeClr val="tx1"/>
                </a:solidFill>
                <a:latin typeface="Arial" panose="020B0604020202020204" pitchFamily="34" charset="0"/>
                <a:ea typeface="+mn-ea"/>
                <a:cs typeface="Arial" panose="020B0604020202020204" pitchFamily="34" charset="0"/>
              </a:defRPr>
            </a:lvl6pPr>
            <a:lvl7pPr marL="2971800" indent="-228600" algn="l" defTabSz="313200" rtl="0" eaLnBrk="1" latinLnBrk="0" hangingPunct="1">
              <a:spcBef>
                <a:spcPct val="20000"/>
              </a:spcBef>
              <a:buFont typeface="System Font Regular"/>
              <a:buChar char="–"/>
              <a:tabLst>
                <a:tab pos="288000" algn="l"/>
              </a:tabLst>
              <a:defRPr sz="2000" b="0" i="0" kern="1200">
                <a:solidFill>
                  <a:schemeClr val="tx1"/>
                </a:solidFill>
                <a:latin typeface="Century Gothic" panose="020B0502020202020204" pitchFamily="34" charset="0"/>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lnSpc>
                <a:spcPts val="3500"/>
              </a:lnSpc>
              <a:spcBef>
                <a:spcPts val="0"/>
              </a:spcBef>
              <a:spcAft>
                <a:spcPts val="0"/>
              </a:spcAft>
              <a:buNone/>
            </a:pPr>
            <a:r>
              <a:rPr lang="en-GB" altLang="en-US" sz="2800" dirty="0">
                <a:solidFill>
                  <a:schemeClr val="accent3"/>
                </a:solidFill>
              </a:rPr>
              <a:t>We will never again refer to tobacco dependence as a </a:t>
            </a:r>
            <a:r>
              <a:rPr lang="en-GB" altLang="en-US" sz="2800" b="1" dirty="0">
                <a:solidFill>
                  <a:schemeClr val="bg1"/>
                </a:solidFill>
              </a:rPr>
              <a:t>‘lifestyle choice’,</a:t>
            </a:r>
            <a:r>
              <a:rPr lang="en-GB" altLang="en-US" sz="2800" b="1" dirty="0">
                <a:solidFill>
                  <a:schemeClr val="accent3"/>
                </a:solidFill>
              </a:rPr>
              <a:t> </a:t>
            </a:r>
            <a:r>
              <a:rPr lang="en-GB" altLang="en-US" sz="2800" b="1" dirty="0">
                <a:solidFill>
                  <a:schemeClr val="bg1"/>
                </a:solidFill>
              </a:rPr>
              <a:t>‘bad habit’ </a:t>
            </a:r>
            <a:r>
              <a:rPr lang="en-GB" altLang="en-US" sz="2800" dirty="0">
                <a:solidFill>
                  <a:schemeClr val="accent3"/>
                </a:solidFill>
              </a:rPr>
              <a:t>or </a:t>
            </a:r>
            <a:r>
              <a:rPr lang="en-GB" altLang="en-US" sz="2800" b="1" dirty="0">
                <a:solidFill>
                  <a:schemeClr val="bg1"/>
                </a:solidFill>
              </a:rPr>
              <a:t>‘personal freedom’</a:t>
            </a:r>
          </a:p>
        </p:txBody>
      </p:sp>
      <p:sp>
        <p:nvSpPr>
          <p:cNvPr id="5" name="Subtitle 2">
            <a:extLst>
              <a:ext uri="{FF2B5EF4-FFF2-40B4-BE49-F238E27FC236}">
                <a16:creationId xmlns:a16="http://schemas.microsoft.com/office/drawing/2014/main" id="{453A8792-C8A6-EFFF-4F40-8D0D37BA8822}"/>
              </a:ext>
            </a:extLst>
          </p:cNvPr>
          <p:cNvSpPr txBox="1">
            <a:spLocks/>
          </p:cNvSpPr>
          <p:nvPr/>
        </p:nvSpPr>
        <p:spPr bwMode="auto">
          <a:xfrm>
            <a:off x="765175" y="3792006"/>
            <a:ext cx="7613650" cy="1085359"/>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noAutofit/>
          </a:bodyPr>
          <a:lstStyle>
            <a:lvl1pPr marL="0" indent="0" algn="l" defTabSz="457200" rtl="0" eaLnBrk="0" fontAlgn="base" hangingPunct="0">
              <a:lnSpc>
                <a:spcPts val="3800"/>
              </a:lnSpc>
              <a:spcBef>
                <a:spcPts val="1500"/>
              </a:spcBef>
              <a:spcAft>
                <a:spcPts val="1500"/>
              </a:spcAft>
              <a:buClr>
                <a:srgbClr val="00B8EC"/>
              </a:buClr>
              <a:buSzPct val="120000"/>
              <a:buFont typeface="Lucida Grande" panose="020B0600040502020204" pitchFamily="34" charset="0"/>
              <a:buNone/>
              <a:defRPr sz="2800" b="1" i="0" kern="1200">
                <a:solidFill>
                  <a:schemeClr val="bg1"/>
                </a:solidFill>
                <a:effectLst>
                  <a:outerShdw blurRad="254000" dist="38100" dir="5400000" algn="ctr" rotWithShape="0">
                    <a:srgbClr val="000000">
                      <a:alpha val="25000"/>
                    </a:srgbClr>
                  </a:outerShdw>
                </a:effectLst>
                <a:latin typeface="Century Gothic" panose="020B0502020202020204" pitchFamily="34" charset="0"/>
                <a:ea typeface="Geneva" pitchFamily="-109" charset="0"/>
                <a:cs typeface="Century Gothic" panose="020B0502020202020204" pitchFamily="34" charset="0"/>
              </a:defRPr>
            </a:lvl1pPr>
            <a:lvl2pPr marL="4572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2pPr>
            <a:lvl3pPr marL="9144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3pPr>
            <a:lvl4pPr marL="13716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4pPr>
            <a:lvl5pPr marL="1828800" indent="0" algn="ctr" defTabSz="457200" rtl="0" eaLnBrk="0" fontAlgn="base" hangingPunct="0">
              <a:lnSpc>
                <a:spcPts val="2200"/>
              </a:lnSpc>
              <a:spcBef>
                <a:spcPts val="500"/>
              </a:spcBef>
              <a:spcAft>
                <a:spcPts val="500"/>
              </a:spcAft>
              <a:buClr>
                <a:srgbClr val="00B1FF"/>
              </a:buClr>
              <a:buSzPct val="120000"/>
              <a:buFont typeface="Lucida Grande" pitchFamily="-109" charset="0"/>
              <a:buNone/>
              <a:defRPr sz="1800" b="0" i="0" kern="1200">
                <a:solidFill>
                  <a:schemeClr val="tx1">
                    <a:tint val="75000"/>
                  </a:schemeClr>
                </a:solidFill>
                <a:latin typeface="Century Gothic" panose="020B0502020202020204" pitchFamily="34" charset="0"/>
                <a:ea typeface="Geneva" pitchFamily="-109" charset="0"/>
                <a:cs typeface="Century Gothic" panose="020B0502020202020204" pitchFamily="34" charset="0"/>
              </a:defRPr>
            </a:lvl5pPr>
            <a:lvl6pPr marL="2286000" indent="0" algn="ctr" defTabSz="313200" rtl="0" eaLnBrk="1" latinLnBrk="0" hangingPunct="1">
              <a:lnSpc>
                <a:spcPts val="2800"/>
              </a:lnSpc>
              <a:spcBef>
                <a:spcPts val="500"/>
              </a:spcBef>
              <a:spcAft>
                <a:spcPts val="500"/>
              </a:spcAft>
              <a:buClr>
                <a:schemeClr val="tx1"/>
              </a:buClr>
              <a:buFont typeface="System Font Regular"/>
              <a:buNone/>
              <a:tabLst>
                <a:tab pos="287338" algn="l"/>
              </a:tabLst>
              <a:defRPr sz="1800" b="0" i="0" kern="1200">
                <a:solidFill>
                  <a:schemeClr val="tx1">
                    <a:tint val="75000"/>
                  </a:schemeClr>
                </a:solidFill>
                <a:latin typeface="Century Gothic" panose="020B0502020202020204" pitchFamily="34" charset="0"/>
                <a:ea typeface="+mn-ea"/>
                <a:cs typeface="+mn-cs"/>
              </a:defRPr>
            </a:lvl6pPr>
            <a:lvl7pPr marL="2743200" indent="0" algn="ctr" defTabSz="313200" rtl="0" eaLnBrk="1" latinLnBrk="0" hangingPunct="1">
              <a:spcBef>
                <a:spcPct val="20000"/>
              </a:spcBef>
              <a:buFont typeface="System Font Regular"/>
              <a:buNone/>
              <a:tabLst>
                <a:tab pos="288000" algn="l"/>
              </a:tabLst>
              <a:defRPr sz="2000" b="0" i="0" kern="1200">
                <a:solidFill>
                  <a:schemeClr val="tx1">
                    <a:tint val="75000"/>
                  </a:schemeClr>
                </a:solidFill>
                <a:latin typeface="Century Gothic" panose="020B0502020202020204" pitchFamily="34" charset="0"/>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lgn="ctr">
              <a:lnSpc>
                <a:spcPts val="3500"/>
              </a:lnSpc>
              <a:spcBef>
                <a:spcPts val="0"/>
              </a:spcBef>
              <a:spcAft>
                <a:spcPts val="0"/>
              </a:spcAft>
            </a:pPr>
            <a:r>
              <a:rPr lang="en-GB" altLang="en-US" dirty="0">
                <a:effectLst/>
                <a:latin typeface="Arial" panose="020B0604020202020204" pitchFamily="34" charset="0"/>
                <a:cs typeface="Arial" panose="020B0604020202020204" pitchFamily="34" charset="0"/>
              </a:rPr>
              <a:t>It is a powerful addiction and chronic relapsing clinical condition</a:t>
            </a:r>
          </a:p>
        </p:txBody>
      </p:sp>
      <p:sp>
        <p:nvSpPr>
          <p:cNvPr id="2" name="TextBox 1">
            <a:extLst>
              <a:ext uri="{FF2B5EF4-FFF2-40B4-BE49-F238E27FC236}">
                <a16:creationId xmlns:a16="http://schemas.microsoft.com/office/drawing/2014/main" id="{D0AC78B4-15AC-BB06-8A1E-7099E106D0D6}"/>
              </a:ext>
            </a:extLst>
          </p:cNvPr>
          <p:cNvSpPr txBox="1"/>
          <p:nvPr/>
        </p:nvSpPr>
        <p:spPr bwMode="auto">
          <a:xfrm>
            <a:off x="-2279561" y="-1725769"/>
            <a:ext cx="0" cy="0"/>
          </a:xfrm>
          <a:prstGeom prst="rect">
            <a:avLst/>
          </a:prstGeom>
          <a:noFill/>
          <a:ln w="9525">
            <a:noFill/>
            <a:miter lim="800000"/>
            <a:headEnd/>
            <a:tailEnd/>
          </a:ln>
        </p:spPr>
        <p:txBody>
          <a:bodyPr vert="horz" wrap="none" lIns="91440" tIns="45720" rIns="91440" bIns="45720" numCol="1" rtlCol="0" anchor="ctr" anchorCtr="0" compatLnSpc="1">
            <a:prstTxWarp prst="textNoShape">
              <a:avLst/>
            </a:prstTxWarp>
            <a:normAutofit fontScale="25000" lnSpcReduction="20000"/>
          </a:bodyPr>
          <a:lstStyle/>
          <a:p>
            <a: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pPr>
            <a:endParaRPr kumimoji="0" lang="en-US"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endParaRPr>
          </a:p>
        </p:txBody>
      </p:sp>
      <p:sp>
        <p:nvSpPr>
          <p:cNvPr id="9" name="Footer Placeholder 3">
            <a:extLst>
              <a:ext uri="{FF2B5EF4-FFF2-40B4-BE49-F238E27FC236}">
                <a16:creationId xmlns:a16="http://schemas.microsoft.com/office/drawing/2014/main" id="{B713DF16-30E2-1323-F5E1-014F93094592}"/>
              </a:ext>
            </a:extLst>
          </p:cNvPr>
          <p:cNvSpPr txBox="1">
            <a:spLocks/>
          </p:cNvSpPr>
          <p:nvPr/>
        </p:nvSpPr>
        <p:spPr>
          <a:xfrm>
            <a:off x="518007" y="6333440"/>
            <a:ext cx="4292373" cy="365125"/>
          </a:xfrm>
          <a:prstGeom prst="rect">
            <a:avLst/>
          </a:prstGeom>
        </p:spPr>
        <p:txBody>
          <a:bodyPr anchor="ctr">
            <a:normAutofit/>
          </a:bodyPr>
          <a:lstStyle>
            <a:defPPr>
              <a:defRPr lang="en-US"/>
            </a:defPPr>
            <a:lvl1pPr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1pPr>
            <a:lvl2pPr marL="4572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2pPr>
            <a:lvl3pPr marL="9144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3pPr>
            <a:lvl4pPr marL="13716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4pPr>
            <a:lvl5pPr marL="1828800" algn="l" defTabSz="457200" rtl="0" fontAlgn="base">
              <a:spcBef>
                <a:spcPct val="0"/>
              </a:spcBef>
              <a:spcAft>
                <a:spcPct val="0"/>
              </a:spcAft>
              <a:defRPr kern="1200">
                <a:solidFill>
                  <a:schemeClr val="tx1"/>
                </a:solidFill>
                <a:latin typeface="Arial" pitchFamily="-109" charset="0"/>
                <a:ea typeface="Geneva" pitchFamily="-109" charset="0"/>
                <a:cs typeface="Geneva" pitchFamily="-109" charset="0"/>
              </a:defRPr>
            </a:lvl5pPr>
            <a:lvl6pPr marL="2286000" algn="l" defTabSz="457200" rtl="0" eaLnBrk="1" latinLnBrk="0" hangingPunct="1">
              <a:defRPr kern="1200">
                <a:solidFill>
                  <a:schemeClr val="tx1"/>
                </a:solidFill>
                <a:latin typeface="Arial" pitchFamily="-109" charset="0"/>
                <a:ea typeface="Geneva" pitchFamily="-109" charset="0"/>
                <a:cs typeface="Geneva" pitchFamily="-109" charset="0"/>
              </a:defRPr>
            </a:lvl6pPr>
            <a:lvl7pPr marL="2743200" algn="l" defTabSz="457200" rtl="0" eaLnBrk="1" latinLnBrk="0" hangingPunct="1">
              <a:defRPr kern="1200">
                <a:solidFill>
                  <a:schemeClr val="tx1"/>
                </a:solidFill>
                <a:latin typeface="Arial" pitchFamily="-109" charset="0"/>
                <a:ea typeface="Geneva" pitchFamily="-109" charset="0"/>
                <a:cs typeface="Geneva" pitchFamily="-109" charset="0"/>
              </a:defRPr>
            </a:lvl7pPr>
            <a:lvl8pPr marL="3200400" algn="l" defTabSz="457200" rtl="0" eaLnBrk="1" latinLnBrk="0" hangingPunct="1">
              <a:defRPr kern="1200">
                <a:solidFill>
                  <a:schemeClr val="tx1"/>
                </a:solidFill>
                <a:latin typeface="Arial" pitchFamily="-109" charset="0"/>
                <a:ea typeface="Geneva" pitchFamily="-109" charset="0"/>
                <a:cs typeface="Geneva" pitchFamily="-109" charset="0"/>
              </a:defRPr>
            </a:lvl8pPr>
            <a:lvl9pPr marL="3657600" algn="l" defTabSz="457200" rtl="0" eaLnBrk="1" latinLnBrk="0" hangingPunct="1">
              <a:defRPr kern="1200">
                <a:solidFill>
                  <a:schemeClr val="tx1"/>
                </a:solidFill>
                <a:latin typeface="Arial" pitchFamily="-109" charset="0"/>
                <a:ea typeface="Geneva" pitchFamily="-109" charset="0"/>
                <a:cs typeface="Geneva" pitchFamily="-109" charset="0"/>
              </a:defRPr>
            </a:lvl9pPr>
          </a:lstStyle>
          <a:p>
            <a:pPr>
              <a:spcAft>
                <a:spcPts val="600"/>
              </a:spcAft>
              <a:defRPr/>
            </a:pPr>
            <a:r>
              <a:rPr lang="en-US" sz="1000" i="1" dirty="0">
                <a:solidFill>
                  <a:schemeClr val="bg1"/>
                </a:solidFill>
                <a:latin typeface="Century Gothic" panose="020B0502020202020204" pitchFamily="34" charset="0"/>
              </a:rPr>
              <a:t>Inpatient Tobacco Dependence Treatment Training Programme</a:t>
            </a:r>
          </a:p>
        </p:txBody>
      </p:sp>
    </p:spTree>
    <p:extLst>
      <p:ext uri="{BB962C8B-B14F-4D97-AF65-F5344CB8AC3E}">
        <p14:creationId xmlns:p14="http://schemas.microsoft.com/office/powerpoint/2010/main" val="1742684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50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1000"/>
                            </p:stCondLst>
                            <p:childTnLst>
                              <p:par>
                                <p:cTn id="9" presetID="10" presetClass="entr" presetSubtype="0" fill="hold" grpId="0" nodeType="afterEffect">
                                  <p:stCondLst>
                                    <p:cond delay="50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2000"/>
                            </p:stCondLst>
                            <p:childTnLst>
                              <p:par>
                                <p:cTn id="13" presetID="10" presetClass="entr" presetSubtype="0" fill="hold" grpId="0" nodeType="afterEffect">
                                  <p:stCondLst>
                                    <p:cond delay="50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theme/theme1.xml><?xml version="1.0" encoding="utf-8"?>
<a:theme xmlns:a="http://schemas.openxmlformats.org/drawingml/2006/main" name="NCSCT">
  <a:themeElements>
    <a:clrScheme name="Custom 11">
      <a:dk1>
        <a:srgbClr val="414141"/>
      </a:dk1>
      <a:lt1>
        <a:srgbClr val="FFFFFF"/>
      </a:lt1>
      <a:dk2>
        <a:srgbClr val="676767"/>
      </a:dk2>
      <a:lt2>
        <a:srgbClr val="FFFFFF"/>
      </a:lt2>
      <a:accent1>
        <a:srgbClr val="005EB8"/>
      </a:accent1>
      <a:accent2>
        <a:srgbClr val="003087"/>
      </a:accent2>
      <a:accent3>
        <a:srgbClr val="00BDFF"/>
      </a:accent3>
      <a:accent4>
        <a:srgbClr val="0071CE"/>
      </a:accent4>
      <a:accent5>
        <a:srgbClr val="00A9CE"/>
      </a:accent5>
      <a:accent6>
        <a:srgbClr val="ED8B00"/>
      </a:accent6>
      <a:hlink>
        <a:srgbClr val="AE2473"/>
      </a:hlink>
      <a:folHlink>
        <a:srgbClr val="8A1538"/>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BEBD"/>
        </a:solidFill>
        <a:ln w="9525">
          <a:noFill/>
          <a:miter lim="800000"/>
          <a:headEnd/>
          <a:tailEnd/>
        </a:ln>
        <a:effectLst/>
      </a:spPr>
      <a:bodyPr rot="0" vert="horz" wrap="square" lIns="360000" tIns="288000" rIns="360000" bIns="432000" anchor="ctr" anchorCtr="0" upright="1">
        <a:spAutoFit/>
      </a:bodyPr>
      <a:lstStyle>
        <a:defPPr>
          <a:lnSpc>
            <a:spcPts val="2500"/>
          </a:lnSpc>
          <a:spcAft>
            <a:spcPts val="1250"/>
          </a:spcAft>
          <a:defRPr sz="2100" i="1" dirty="0" smtClean="0">
            <a:solidFill>
              <a:srgbClr val="DD0000"/>
            </a:solidFill>
            <a:effectLst/>
            <a:latin typeface="Calibri"/>
            <a:ea typeface="Calibri"/>
            <a:cs typeface="Times New Roman"/>
          </a:defRPr>
        </a:defPPr>
      </a:lst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spPr>
      <a:bodyPr vert="horz" wrap="square" lIns="91440" tIns="45720" rIns="91440" bIns="45720" numCol="1" anchor="ctr" anchorCtr="0" compatLnSpc="1">
        <a:prstTxWarp prst="textNoShape">
          <a:avLst/>
        </a:prstTxWarp>
        <a:normAutofit/>
      </a:bodyPr>
      <a:lstStyle>
        <a:defPPr marL="0" marR="0" indent="0" algn="l" defTabSz="457200" rtl="0" eaLnBrk="1" fontAlgn="base" latinLnBrk="0" hangingPunct="1">
          <a:lnSpc>
            <a:spcPct val="100000"/>
          </a:lnSpc>
          <a:spcBef>
            <a:spcPts val="500"/>
          </a:spcBef>
          <a:spcAft>
            <a:spcPts val="500"/>
          </a:spcAft>
          <a:buClr>
            <a:srgbClr val="C10C21"/>
          </a:buClr>
          <a:buSzTx/>
          <a:buFont typeface="Lucida Grande" pitchFamily="-109" charset="0"/>
          <a:buNone/>
          <a:tabLst/>
          <a:defRPr kumimoji="0" sz="2200" b="0" i="0" u="none" strike="noStrike" kern="1200" cap="none" spc="0" normalizeH="0" baseline="0" noProof="0" dirty="0">
            <a:ln>
              <a:noFill/>
            </a:ln>
            <a:solidFill>
              <a:srgbClr val="EEAB91"/>
            </a:solidFill>
            <a:effectLst/>
            <a:uLnTx/>
            <a:uFillTx/>
            <a:latin typeface="+mn-lt"/>
            <a:ea typeface="Geneva" pitchFamily="-109" charset="0"/>
            <a:cs typeface="Geneva" pitchFamily="-109"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D96BEACA2F2FD04D9CF8C0C2AD81FE20" ma:contentTypeVersion="14" ma:contentTypeDescription="Create a new document." ma:contentTypeScope="" ma:versionID="e21ab03133499e5edaa8e5f1aeb5a2cd">
  <xsd:schema xmlns:xsd="http://www.w3.org/2001/XMLSchema" xmlns:xs="http://www.w3.org/2001/XMLSchema" xmlns:p="http://schemas.microsoft.com/office/2006/metadata/properties" xmlns:ns2="f08a3a01-a810-4981-84de-513e48da387b" xmlns:ns3="6f9764a4-8270-4f29-bbff-a467630dd90c" targetNamespace="http://schemas.microsoft.com/office/2006/metadata/properties" ma:root="true" ma:fieldsID="a605b1831acf3ca42085371145770ccb" ns2:_="" ns3:_="">
    <xsd:import namespace="f08a3a01-a810-4981-84de-513e48da387b"/>
    <xsd:import namespace="6f9764a4-8270-4f29-bbff-a467630dd90c"/>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08a3a01-a810-4981-84de-513e48da387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d85d53d-afa2-41ae-870b-875e92731b70"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ObjectDetectorVersions" ma:index="20" nillable="true" ma:displayName="MediaServiceObjectDetectorVersions" ma:hidden="true" ma:indexed="true" ma:internalName="MediaServiceObjectDetectorVersions"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6f9764a4-8270-4f29-bbff-a467630dd90c"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86f4df2a-fb7f-403e-9547-acf1b9f2f5fe}" ma:internalName="TaxCatchAll" ma:showField="CatchAllData" ma:web="6f9764a4-8270-4f29-bbff-a467630dd90c">
      <xsd:complexType>
        <xsd:complexContent>
          <xsd:extension base="dms:MultiChoiceLookup">
            <xsd:sequence>
              <xsd:element name="Value" type="dms:Lookup" maxOccurs="unbounded" minOccurs="0" nillable="true"/>
            </xsd:sequence>
          </xsd:extension>
        </xsd:complexContent>
      </xsd:complexType>
    </xsd:element>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f08a3a01-a810-4981-84de-513e48da387b">
      <Terms xmlns="http://schemas.microsoft.com/office/infopath/2007/PartnerControls"/>
    </lcf76f155ced4ddcb4097134ff3c332f>
    <TaxCatchAll xmlns="6f9764a4-8270-4f29-bbff-a467630dd90c" xsi:nil="true"/>
  </documentManagement>
</p:properties>
</file>

<file path=customXml/itemProps1.xml><?xml version="1.0" encoding="utf-8"?>
<ds:datastoreItem xmlns:ds="http://schemas.openxmlformats.org/officeDocument/2006/customXml" ds:itemID="{5B0F4E2F-5FF2-41A8-9876-E11730B021AE}">
  <ds:schemaRefs>
    <ds:schemaRef ds:uri="http://schemas.microsoft.com/sharepoint/v3/contenttype/forms"/>
  </ds:schemaRefs>
</ds:datastoreItem>
</file>

<file path=customXml/itemProps2.xml><?xml version="1.0" encoding="utf-8"?>
<ds:datastoreItem xmlns:ds="http://schemas.openxmlformats.org/officeDocument/2006/customXml" ds:itemID="{898BBB81-6AEA-4426-8E76-71D6865F0A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08a3a01-a810-4981-84de-513e48da387b"/>
    <ds:schemaRef ds:uri="6f9764a4-8270-4f29-bbff-a467630dd90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217EB30-09B1-4979-B1A1-B37845726F0F}">
  <ds:schemaRefs>
    <ds:schemaRef ds:uri="http://schemas.microsoft.com/office/2006/metadata/properties"/>
    <ds:schemaRef ds:uri="http://schemas.microsoft.com/office/infopath/2007/PartnerControls"/>
    <ds:schemaRef ds:uri="f08a3a01-a810-4981-84de-513e48da387b"/>
    <ds:schemaRef ds:uri="6f9764a4-8270-4f29-bbff-a467630dd90c"/>
  </ds:schemaRefs>
</ds:datastoreItem>
</file>

<file path=docProps/app.xml><?xml version="1.0" encoding="utf-8"?>
<Properties xmlns="http://schemas.openxmlformats.org/officeDocument/2006/extended-properties" xmlns:vt="http://schemas.openxmlformats.org/officeDocument/2006/docPropsVTypes">
  <TotalTime>140</TotalTime>
  <Words>3214</Words>
  <Application>Microsoft Office PowerPoint</Application>
  <PresentationFormat>On-screen Show (4:3)</PresentationFormat>
  <Paragraphs>246</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NCSCT</vt:lpstr>
      <vt:lpstr>PowerPoint Presentation</vt:lpstr>
      <vt:lpstr>What is tobacco dependence?</vt:lpstr>
      <vt:lpstr>PowerPoint Presentation</vt:lpstr>
      <vt:lpstr>Tobacco dependence</vt:lpstr>
      <vt:lpstr>What dependence looks like:  withdrawal symptoms and urges to smoke</vt:lpstr>
      <vt:lpstr>What does withdrawal look like for people with SMI?</vt:lpstr>
      <vt:lpstr>Nicotine levels over the course of day….</vt:lpstr>
      <vt:lpstr>PowerPoint Presentation</vt:lpstr>
      <vt:lpstr>PowerPoint Presentation</vt:lpstr>
      <vt:lpstr>PowerPoint Presentation</vt:lpstr>
      <vt:lpstr>Summary</vt:lpstr>
      <vt:lpstr>PowerPoint Presentation</vt:lpstr>
    </vt:vector>
  </TitlesOfParts>
  <Company>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Mark Bunegar</dc:creator>
  <cp:lastModifiedBy>SOPHIA PAPADAKIS</cp:lastModifiedBy>
  <cp:revision>588</cp:revision>
  <cp:lastPrinted>2021-04-19T06:44:37Z</cp:lastPrinted>
  <dcterms:created xsi:type="dcterms:W3CDTF">2019-04-01T09:21:54Z</dcterms:created>
  <dcterms:modified xsi:type="dcterms:W3CDTF">2024-03-04T15:38:08Z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0x010100D96BEACA2F2FD04D9CF8C0C2AD81FE20</vt:lpwstr>
  </property>
  <property fmtid="{D5CDD505-2E9C-101B-9397-08002B2CF9AE}" pid="3" name="MediaServiceImageTags">
    <vt:lpwstr/>
  </property>
</Properties>
</file>