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83" r:id="rId5"/>
    <p:sldMasterId id="2147483685" r:id="rId6"/>
  </p:sldMasterIdLst>
  <p:notesMasterIdLst>
    <p:notesMasterId r:id="rId23"/>
  </p:notesMasterIdLst>
  <p:handoutMasterIdLst>
    <p:handoutMasterId r:id="rId24"/>
  </p:handoutMasterIdLst>
  <p:sldIdLst>
    <p:sldId id="898" r:id="rId7"/>
    <p:sldId id="989" r:id="rId8"/>
    <p:sldId id="924" r:id="rId9"/>
    <p:sldId id="925" r:id="rId10"/>
    <p:sldId id="2145708284" r:id="rId11"/>
    <p:sldId id="973" r:id="rId12"/>
    <p:sldId id="928" r:id="rId13"/>
    <p:sldId id="2145708286" r:id="rId14"/>
    <p:sldId id="983" r:id="rId15"/>
    <p:sldId id="931" r:id="rId16"/>
    <p:sldId id="932" r:id="rId17"/>
    <p:sldId id="1023" r:id="rId18"/>
    <p:sldId id="2145708285" r:id="rId19"/>
    <p:sldId id="937" r:id="rId20"/>
    <p:sldId id="2145708305" r:id="rId21"/>
    <p:sldId id="1020" r:id="rId2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47647C-82DF-3714-D566-1F297C5840CD}" name="SOPHIA PAPADAKIS" initials="SP" userId="341674e120739e96" providerId="Windows Live"/>
  <p188:author id="{74D313C6-59A6-FE4C-4A62-327BBF48BE08}" name="Guest User" initials="GU" userId="S::urn:spo:anon#40f9abbb86226b50c2f2ed30ca9e9c5f4256d02f55925a568763d94b333d33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a:srgbClr val="0092C8"/>
    <a:srgbClr val="00294F"/>
    <a:srgbClr val="02366A"/>
    <a:srgbClr val="051D39"/>
    <a:srgbClr val="DAE4F3"/>
    <a:srgbClr val="FF7700"/>
    <a:srgbClr val="E3D9B2"/>
    <a:srgbClr val="C69D96"/>
    <a:srgbClr val="934F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173B96-4241-6F12-7E9C-A690BA9BB558}" v="4" dt="2024-03-04T15:32:55.9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031" autoAdjust="0"/>
    <p:restoredTop sz="76901" autoAdjust="0"/>
  </p:normalViewPr>
  <p:slideViewPr>
    <p:cSldViewPr snapToGrid="0">
      <p:cViewPr varScale="1">
        <p:scale>
          <a:sx n="93" d="100"/>
          <a:sy n="93" d="100"/>
        </p:scale>
        <p:origin x="2352" y="208"/>
      </p:cViewPr>
      <p:guideLst>
        <p:guide orient="horz" pos="2160"/>
        <p:guide pos="2880"/>
        <p:guide orient="horz" pos="3113"/>
        <p:guide pos="5321"/>
      </p:guideLst>
    </p:cSldViewPr>
  </p:slideViewPr>
  <p:outlineViewPr>
    <p:cViewPr>
      <p:scale>
        <a:sx n="33" d="100"/>
        <a:sy n="33" d="100"/>
      </p:scale>
      <p:origin x="0" y="-1911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Papadakis" userId="S::sophia@ncsct.co.uk::b95f17c4-d9c4-4e13-899b-4e888ddd5376" providerId="AD" clId="Web-{4F173B96-4241-6F12-7E9C-A690BA9BB558}"/>
    <pc:docChg chg="delSld modSld">
      <pc:chgData name="Sophia Papadakis" userId="S::sophia@ncsct.co.uk::b95f17c4-d9c4-4e13-899b-4e888ddd5376" providerId="AD" clId="Web-{4F173B96-4241-6F12-7E9C-A690BA9BB558}" dt="2024-03-04T15:33:20.263" v="11"/>
      <pc:docMkLst>
        <pc:docMk/>
      </pc:docMkLst>
      <pc:sldChg chg="del">
        <pc:chgData name="Sophia Papadakis" userId="S::sophia@ncsct.co.uk::b95f17c4-d9c4-4e13-899b-4e888ddd5376" providerId="AD" clId="Web-{4F173B96-4241-6F12-7E9C-A690BA9BB558}" dt="2024-03-04T15:32:38.168" v="0"/>
        <pc:sldMkLst>
          <pc:docMk/>
          <pc:sldMk cId="4107022151" sldId="926"/>
        </pc:sldMkLst>
      </pc:sldChg>
      <pc:sldChg chg="addSp delSp modSp modNotes">
        <pc:chgData name="Sophia Papadakis" userId="S::sophia@ncsct.co.uk::b95f17c4-d9c4-4e13-899b-4e888ddd5376" providerId="AD" clId="Web-{4F173B96-4241-6F12-7E9C-A690BA9BB558}" dt="2024-03-04T15:33:20.263" v="11"/>
        <pc:sldMkLst>
          <pc:docMk/>
          <pc:sldMk cId="1035247241" sldId="2145708284"/>
        </pc:sldMkLst>
        <pc:spChg chg="add del mod">
          <ac:chgData name="Sophia Papadakis" userId="S::sophia@ncsct.co.uk::b95f17c4-d9c4-4e13-899b-4e888ddd5376" providerId="AD" clId="Web-{4F173B96-4241-6F12-7E9C-A690BA9BB558}" dt="2024-03-04T15:32:55.918" v="4"/>
          <ac:spMkLst>
            <pc:docMk/>
            <pc:sldMk cId="1035247241" sldId="2145708284"/>
            <ac:spMk id="2" creationId="{B31B997E-671E-1F20-037C-9980A39A2AC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3/4/2024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3/4/2024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Understanding tobacco dependence</a:t>
            </a:r>
          </a:p>
          <a:p>
            <a:endParaRPr lang="en-US" b="1" dirty="0">
              <a:latin typeface="Arial" panose="020B0604020202020204" pitchFamily="34" charset="0"/>
              <a:cs typeface="Arial" panose="020B0604020202020204" pitchFamily="34" charset="0"/>
            </a:endParaRPr>
          </a:p>
          <a:p>
            <a:pPr algn="l" rtl="0" fontAlgn="base"/>
            <a:r>
              <a:rPr lang="en-US" b="0" i="0" u="none" strike="noStrike" dirty="0">
                <a:solidFill>
                  <a:srgbClr val="000000"/>
                </a:solidFill>
                <a:effectLst/>
                <a:latin typeface="Arial" panose="020B0604020202020204" pitchFamily="34" charset="0"/>
              </a:rPr>
              <a:t>In this section of the course we will spend some time understanding tobacco dependence and how it presents in people in the inpatient setting. </a:t>
            </a:r>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808080"/>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42427699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i="0" dirty="0">
                <a:latin typeface="Arial" panose="020B0604020202020204" pitchFamily="34" charset="0"/>
                <a:cs typeface="Arial" panose="020B0604020202020204" pitchFamily="34" charset="0"/>
              </a:rPr>
              <a:t>Many people who smoke have done so since they were teenagers. </a:t>
            </a:r>
            <a:endParaRPr lang="en-US" i="0" dirty="0">
              <a:latin typeface="Arial" panose="020B0604020202020204" pitchFamily="34" charset="0"/>
              <a:cs typeface="Arial" panose="020B0604020202020204" pitchFamily="34" charset="0"/>
            </a:endParaRPr>
          </a:p>
          <a:p>
            <a:endParaRPr lang="en-GB" i="0" dirty="0">
              <a:latin typeface="Arial" panose="020B0604020202020204" pitchFamily="34" charset="0"/>
              <a:cs typeface="Arial" panose="020B0604020202020204" pitchFamily="34" charset="0"/>
            </a:endParaRPr>
          </a:p>
          <a:p>
            <a:r>
              <a:rPr lang="en-GB" i="0" dirty="0">
                <a:latin typeface="Arial" panose="020B0604020202020204" pitchFamily="34" charset="0"/>
                <a:cs typeface="Arial" panose="020B0604020202020204" pitchFamily="34" charset="0"/>
              </a:rPr>
              <a:t>For many people who smoke, smoking has become a deeply entrenched behaviour that is tied to many aspects of their life and daily routines.</a:t>
            </a:r>
          </a:p>
          <a:p>
            <a:endParaRPr lang="en-GB" i="0" dirty="0">
              <a:latin typeface="Arial" panose="020B0604020202020204" pitchFamily="34" charset="0"/>
              <a:cs typeface="Arial" panose="020B0604020202020204" pitchFamily="34" charset="0"/>
            </a:endParaRPr>
          </a:p>
          <a:p>
            <a:r>
              <a:rPr lang="en-GB" i="0" dirty="0">
                <a:latin typeface="Arial" panose="020B0604020202020204" pitchFamily="34" charset="0"/>
                <a:cs typeface="Arial" panose="020B0604020202020204" pitchFamily="34" charset="0"/>
              </a:rPr>
              <a:t>Patients will share with you they have regular times of day, places, and people they smoke with. The act of smoking has for many become a part of their daily routines and social relationships. Smoking is often associated with stress, celebration, boredom other moods. </a:t>
            </a:r>
          </a:p>
          <a:p>
            <a:endParaRPr lang="en-GB" i="0" dirty="0">
              <a:latin typeface="Arial" panose="020B0604020202020204" pitchFamily="34" charset="0"/>
              <a:cs typeface="Arial" panose="020B0604020202020204" pitchFamily="34" charset="0"/>
            </a:endParaRPr>
          </a:p>
          <a:p>
            <a:r>
              <a:rPr lang="en-GB" i="0" dirty="0">
                <a:latin typeface="Arial" panose="020B0604020202020204" pitchFamily="34" charset="0"/>
                <a:cs typeface="Arial" panose="020B0604020202020204" pitchFamily="34" charset="0"/>
              </a:rPr>
              <a:t>Patients will have situations and places where they have always smoked that they will be challenged and will need to be considered in their treatment plan. </a:t>
            </a:r>
          </a:p>
          <a:p>
            <a:endParaRPr lang="en-GB" i="0" dirty="0">
              <a:latin typeface="Arial" panose="020B0604020202020204" pitchFamily="34" charset="0"/>
              <a:cs typeface="Arial" panose="020B0604020202020204" pitchFamily="34" charset="0"/>
            </a:endParaRPr>
          </a:p>
          <a:p>
            <a:r>
              <a:rPr lang="en-GB" i="0" dirty="0">
                <a:latin typeface="Arial" panose="020B0604020202020204" pitchFamily="34" charset="0"/>
                <a:cs typeface="Arial" panose="020B0604020202020204" pitchFamily="34" charset="0"/>
              </a:rPr>
              <a:t>In addition to addiction, tobacco use becomes integral to individuals’ daily routines, and this further reinforces tobacco dependence. Smoking can often be used as a method of coping with</a:t>
            </a:r>
          </a:p>
          <a:p>
            <a:r>
              <a:rPr lang="en-GB" i="0" dirty="0">
                <a:latin typeface="Arial" panose="020B0604020202020204" pitchFamily="34" charset="0"/>
                <a:cs typeface="Arial" panose="020B0604020202020204" pitchFamily="34" charset="0"/>
              </a:rPr>
              <a:t>stress, when socialising, and in the management of some underlying mental health disorders.</a:t>
            </a:r>
          </a:p>
          <a:p>
            <a:endParaRPr lang="en-GB" i="0" dirty="0">
              <a:latin typeface="Arial" panose="020B0604020202020204" pitchFamily="34" charset="0"/>
              <a:cs typeface="Arial" panose="020B0604020202020204" pitchFamily="34" charset="0"/>
            </a:endParaRPr>
          </a:p>
          <a:p>
            <a:r>
              <a:rPr lang="en-GB" i="0" dirty="0">
                <a:latin typeface="Arial" panose="020B0604020202020204" pitchFamily="34" charset="0"/>
                <a:cs typeface="Arial" panose="020B0604020202020204" pitchFamily="34" charset="0"/>
              </a:rPr>
              <a:t>What does this mean? In addition to addressing the tobacco dependence, support is necessary to change routines and behaviours to support a smokefree lifestyle.</a:t>
            </a:r>
          </a:p>
          <a:p>
            <a:endParaRPr lang="en-GB" altLang="en-US" dirty="0">
              <a:ea typeface="ＭＳ Ｐゴシック"/>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1583529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a:latin typeface="Arial" panose="020B0604020202020204" pitchFamily="34" charset="0"/>
                <a:cs typeface="Arial" panose="020B0604020202020204" pitchFamily="34" charset="0"/>
              </a:rPr>
              <a:t>There is also a genetic component to how easily someone can become dependent on smoking, how much they smoke per day, and how easy it is to stop smoking. </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Research has shown that there are many genetic factors that contribute to tobacco dependence. </a:t>
            </a:r>
          </a:p>
          <a:p>
            <a:pPr>
              <a:spcBef>
                <a:spcPct val="0"/>
              </a:spcBef>
            </a:pPr>
            <a:endParaRPr lang="en-US" dirty="0">
              <a:latin typeface="Arial" panose="020B0604020202020204" pitchFamily="34" charset="0"/>
              <a:cs typeface="Arial" panose="020B0604020202020204" pitchFamily="34" charset="0"/>
            </a:endParaRPr>
          </a:p>
          <a:p>
            <a:pPr>
              <a:spcBef>
                <a:spcPct val="0"/>
              </a:spcBef>
            </a:pPr>
            <a:r>
              <a:rPr lang="en-US" dirty="0">
                <a:latin typeface="Arial" panose="020B0604020202020204" pitchFamily="34" charset="0"/>
                <a:cs typeface="Arial" panose="020B0604020202020204" pitchFamily="34" charset="0"/>
              </a:rPr>
              <a:t>For example the speed at which nicotine is </a:t>
            </a:r>
            <a:r>
              <a:rPr lang="en-US" dirty="0" err="1">
                <a:latin typeface="Arial" panose="020B0604020202020204" pitchFamily="34" charset="0"/>
                <a:cs typeface="Arial" panose="020B0604020202020204" pitchFamily="34" charset="0"/>
              </a:rPr>
              <a:t>metabolised</a:t>
            </a:r>
            <a:r>
              <a:rPr lang="en-US" dirty="0">
                <a:latin typeface="Arial" panose="020B0604020202020204" pitchFamily="34" charset="0"/>
                <a:cs typeface="Arial" panose="020B0604020202020204" pitchFamily="34" charset="0"/>
              </a:rPr>
              <a:t> is  genetically determined. There are fast and slow nicotine </a:t>
            </a:r>
            <a:r>
              <a:rPr lang="en-US" dirty="0" err="1">
                <a:latin typeface="Arial" panose="020B0604020202020204" pitchFamily="34" charset="0"/>
                <a:cs typeface="Arial" panose="020B0604020202020204" pitchFamily="34" charset="0"/>
              </a:rPr>
              <a:t>metabolisers</a:t>
            </a:r>
            <a:r>
              <a:rPr lang="en-US" dirty="0">
                <a:latin typeface="Arial" panose="020B0604020202020204" pitchFamily="34" charset="0"/>
                <a:cs typeface="Arial" panose="020B0604020202020204" pitchFamily="34" charset="0"/>
              </a:rPr>
              <a:t>. Slow nicotine nicotine </a:t>
            </a:r>
            <a:r>
              <a:rPr lang="en-US" dirty="0" err="1">
                <a:latin typeface="Arial" panose="020B0604020202020204" pitchFamily="34" charset="0"/>
                <a:cs typeface="Arial" panose="020B0604020202020204" pitchFamily="34" charset="0"/>
              </a:rPr>
              <a:t>metabolisers</a:t>
            </a:r>
            <a:r>
              <a:rPr lang="en-US" dirty="0">
                <a:latin typeface="Arial" panose="020B0604020202020204" pitchFamily="34" charset="0"/>
                <a:cs typeface="Arial" panose="020B0604020202020204" pitchFamily="34" charset="0"/>
              </a:rPr>
              <a:t> will typically smoke fewer cigarettes, have fewer withdrawal symptoms when they quit, more success with stopping and better response to treatment. Fast nicotine </a:t>
            </a:r>
            <a:r>
              <a:rPr lang="en-US" dirty="0" err="1">
                <a:latin typeface="Arial" panose="020B0604020202020204" pitchFamily="34" charset="0"/>
                <a:cs typeface="Arial" panose="020B0604020202020204" pitchFamily="34" charset="0"/>
              </a:rPr>
              <a:t>metabolisers</a:t>
            </a:r>
            <a:r>
              <a:rPr lang="en-US" dirty="0">
                <a:latin typeface="Arial" panose="020B0604020202020204" pitchFamily="34" charset="0"/>
                <a:cs typeface="Arial" panose="020B0604020202020204" pitchFamily="34" charset="0"/>
              </a:rPr>
              <a:t> on the other hand will smoke more heavily, experience greater withdrawal symptoms and have greater difficulty with stopping successfully.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3821748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[Play film clip]</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Ask participants if they have any comments following the film clip.</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2825726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ea typeface="Calibri"/>
                <a:cs typeface="Arial" panose="020B0604020202020204" pitchFamily="34" charset="0"/>
              </a:rPr>
              <a:t>[Animated slide]</a:t>
            </a:r>
          </a:p>
          <a:p>
            <a:endParaRPr lang="en-US" dirty="0">
              <a:latin typeface="Arial" panose="020B0604020202020204" pitchFamily="34" charset="0"/>
              <a:ea typeface="Calibri"/>
              <a:cs typeface="Arial" panose="020B0604020202020204" pitchFamily="34" charset="0"/>
            </a:endParaRPr>
          </a:p>
          <a:p>
            <a:r>
              <a:rPr lang="en-US" dirty="0">
                <a:latin typeface="Arial" panose="020B0604020202020204" pitchFamily="34" charset="0"/>
                <a:ea typeface="Calibri"/>
                <a:cs typeface="Arial" panose="020B0604020202020204" pitchFamily="34" charset="0"/>
              </a:rPr>
              <a:t>Now that we have reviewed tobacco dependence, we want to make a shared promise with one another. </a:t>
            </a:r>
          </a:p>
          <a:p>
            <a:endParaRPr lang="en-US" dirty="0">
              <a:latin typeface="Arial" panose="020B0604020202020204" pitchFamily="34" charset="0"/>
              <a:ea typeface="Calibri"/>
              <a:cs typeface="Arial" panose="020B0604020202020204" pitchFamily="34" charset="0"/>
            </a:endParaRPr>
          </a:p>
          <a:p>
            <a:r>
              <a:rPr lang="en-US" dirty="0">
                <a:latin typeface="Arial" panose="020B0604020202020204" pitchFamily="34" charset="0"/>
                <a:ea typeface="Calibri"/>
                <a:cs typeface="Arial" panose="020B0604020202020204" pitchFamily="34" charset="0"/>
              </a:rPr>
              <a:t>That is that we will never again refer to tobacco dependence as a ’lifestyle choice’ or ‘bad habit’ or even ‘a personal freedom’ as we often hear.</a:t>
            </a:r>
          </a:p>
          <a:p>
            <a:endParaRPr lang="en-US" dirty="0">
              <a:latin typeface="Arial" panose="020B0604020202020204" pitchFamily="34" charset="0"/>
              <a:ea typeface="Calibri"/>
              <a:cs typeface="Arial" panose="020B0604020202020204" pitchFamily="34" charset="0"/>
            </a:endParaRPr>
          </a:p>
          <a:p>
            <a:r>
              <a:rPr lang="en-US" dirty="0">
                <a:latin typeface="Arial" panose="020B0604020202020204" pitchFamily="34" charset="0"/>
                <a:ea typeface="Calibri"/>
                <a:cs typeface="Arial" panose="020B0604020202020204" pitchFamily="34" charset="0"/>
              </a:rPr>
              <a:t>It is a powerful addiction and it is a chronic relapsing clinical condition. </a:t>
            </a:r>
          </a:p>
          <a:p>
            <a:endParaRPr lang="en-US" dirty="0">
              <a:latin typeface="Arial" panose="020B0604020202020204" pitchFamily="34" charset="0"/>
              <a:ea typeface="Calibri"/>
              <a:cs typeface="Arial" panose="020B0604020202020204" pitchFamily="34" charset="0"/>
            </a:endParaRPr>
          </a:p>
          <a:p>
            <a:r>
              <a:rPr lang="en-US" dirty="0">
                <a:latin typeface="Arial" panose="020B0604020202020204" pitchFamily="34" charset="0"/>
                <a:ea typeface="Calibri"/>
                <a:cs typeface="Arial" panose="020B0604020202020204" pitchFamily="34" charset="0"/>
              </a:rPr>
              <a:t>This reframing is key to ensuring as we would in treating any other clinical condition ensure patients have access to treatment and support.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2338321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Geneva" pitchFamily="-109" charset="0"/>
                <a:cs typeface="Geneva" pitchFamily="-109" charset="0"/>
              </a:rPr>
              <a:t>[</a:t>
            </a:r>
            <a:r>
              <a:rPr lang="en-US" sz="1200" kern="1200" dirty="0">
                <a:solidFill>
                  <a:schemeClr val="tx1"/>
                </a:solidFill>
                <a:latin typeface="Arial" panose="020B0604020202020204" pitchFamily="34" charset="0"/>
                <a:ea typeface="Geneva" pitchFamily="-109" charset="0"/>
                <a:cs typeface="Arial" panose="020B0604020202020204" pitchFamily="34" charset="0"/>
              </a:rPr>
              <a:t>Read out the summary points.]</a:t>
            </a:r>
          </a:p>
          <a:p>
            <a:endParaRPr lang="en-US" sz="1200" kern="1200" dirty="0">
              <a:solidFill>
                <a:schemeClr val="tx1"/>
              </a:solidFill>
              <a:latin typeface="Arial" panose="020B0604020202020204" pitchFamily="34" charset="0"/>
              <a:ea typeface="Geneva" pitchFamily="-109" charset="0"/>
              <a:cs typeface="Arial" panose="020B0604020202020204" pitchFamily="34" charset="0"/>
            </a:endParaRPr>
          </a:p>
          <a:p>
            <a:pPr eaLnBrk="1" fontAlgn="auto" hangingPunct="1">
              <a:spcBef>
                <a:spcPts val="0"/>
              </a:spcBef>
              <a:spcAft>
                <a:spcPts val="0"/>
              </a:spcAft>
              <a:defRPr/>
            </a:pPr>
            <a:r>
              <a:rPr lang="en-GB" dirty="0">
                <a:latin typeface="Arial" panose="020B0604020202020204" pitchFamily="34" charset="0"/>
                <a:ea typeface="+mn-ea"/>
                <a:cs typeface="Arial" panose="020B0604020202020204" pitchFamily="34" charset="0"/>
              </a:rPr>
              <a:t>It is </a:t>
            </a:r>
            <a:r>
              <a:rPr lang="en-GB" sz="1200" kern="1200" dirty="0">
                <a:solidFill>
                  <a:schemeClr val="tx1"/>
                </a:solidFill>
                <a:effectLst/>
                <a:latin typeface="Arial" panose="020B0604020202020204" pitchFamily="34" charset="0"/>
                <a:ea typeface="+mn-ea"/>
                <a:cs typeface="Arial" panose="020B0604020202020204" pitchFamily="34" charset="0"/>
              </a:rPr>
              <a:t>important for all</a:t>
            </a:r>
            <a:r>
              <a:rPr lang="en-GB" sz="1200" kern="1200" baseline="0" dirty="0">
                <a:solidFill>
                  <a:schemeClr val="tx1"/>
                </a:solidFill>
                <a:effectLst/>
                <a:latin typeface="Arial" panose="020B0604020202020204" pitchFamily="34" charset="0"/>
                <a:ea typeface="+mn-ea"/>
                <a:cs typeface="Arial" panose="020B0604020202020204" pitchFamily="34" charset="0"/>
              </a:rPr>
              <a:t> clinicians to have a understand the </a:t>
            </a:r>
            <a:r>
              <a:rPr lang="en-GB" sz="1200" kern="1200" baseline="0" dirty="0" err="1">
                <a:solidFill>
                  <a:schemeClr val="tx1"/>
                </a:solidFill>
                <a:effectLst/>
                <a:latin typeface="Arial" panose="020B0604020202020204" pitchFamily="34" charset="0"/>
                <a:ea typeface="+mn-ea"/>
                <a:cs typeface="Arial" panose="020B0604020202020204" pitchFamily="34" charset="0"/>
              </a:rPr>
              <a:t>patho</a:t>
            </a:r>
            <a:r>
              <a:rPr lang="en-GB" sz="1200" kern="1200" baseline="0" dirty="0">
                <a:solidFill>
                  <a:schemeClr val="tx1"/>
                </a:solidFill>
                <a:effectLst/>
                <a:latin typeface="Arial" panose="020B0604020202020204" pitchFamily="34" charset="0"/>
                <a:ea typeface="+mn-ea"/>
                <a:cs typeface="Arial" panose="020B0604020202020204" pitchFamily="34" charset="0"/>
              </a:rPr>
              <a:t>-physiology of </a:t>
            </a:r>
            <a:r>
              <a:rPr lang="en-GB" sz="1200" kern="1200" dirty="0">
                <a:solidFill>
                  <a:schemeClr val="tx1"/>
                </a:solidFill>
                <a:effectLst/>
                <a:latin typeface="Arial" panose="020B0604020202020204" pitchFamily="34" charset="0"/>
                <a:ea typeface="+mn-ea"/>
                <a:cs typeface="Arial" panose="020B0604020202020204" pitchFamily="34" charset="0"/>
              </a:rPr>
              <a:t>nicotine addiction and the other aspects, which make it difficult for patients to quit smoking so that we can provide the best support</a:t>
            </a:r>
            <a:r>
              <a:rPr lang="en-GB" sz="1200" kern="1200" baseline="0" dirty="0">
                <a:solidFill>
                  <a:schemeClr val="tx1"/>
                </a:solidFill>
                <a:effectLst/>
                <a:latin typeface="Arial" panose="020B0604020202020204" pitchFamily="34" charset="0"/>
                <a:ea typeface="+mn-ea"/>
                <a:cs typeface="Arial" panose="020B0604020202020204" pitchFamily="34" charset="0"/>
              </a:rPr>
              <a:t> to our patients</a:t>
            </a:r>
            <a:r>
              <a:rPr lang="en-GB" sz="1200" kern="1200" dirty="0">
                <a:solidFill>
                  <a:schemeClr val="tx1"/>
                </a:solidFill>
                <a:effectLst/>
                <a:latin typeface="Arial" panose="020B0604020202020204" pitchFamily="34" charset="0"/>
                <a:ea typeface="+mn-ea"/>
                <a:cs typeface="Arial" panose="020B0604020202020204" pitchFamily="34" charset="0"/>
              </a:rPr>
              <a:t>. The more sensitive we can be to the very real physical and psychological challenges stopping smoking poses for most individuals who try to quit smoking will make it easier for you to offer your support and assistance. Many </a:t>
            </a:r>
            <a:r>
              <a:rPr lang="en-GB" dirty="0">
                <a:latin typeface="Arial" panose="020B0604020202020204" pitchFamily="34" charset="0"/>
                <a:ea typeface="+mn-ea"/>
                <a:cs typeface="Arial" panose="020B0604020202020204" pitchFamily="34" charset="0"/>
              </a:rPr>
              <a:t>people who have stopped smoking </a:t>
            </a:r>
            <a:r>
              <a:rPr lang="en-GB" sz="1200" kern="1200" dirty="0">
                <a:solidFill>
                  <a:schemeClr val="tx1"/>
                </a:solidFill>
                <a:effectLst/>
                <a:latin typeface="Arial" panose="020B0604020202020204" pitchFamily="34" charset="0"/>
                <a:ea typeface="+mn-ea"/>
                <a:cs typeface="Arial" panose="020B0604020202020204" pitchFamily="34" charset="0"/>
              </a:rPr>
              <a:t>will say that </a:t>
            </a:r>
            <a:r>
              <a:rPr lang="en-GB" dirty="0">
                <a:latin typeface="Arial" panose="020B0604020202020204" pitchFamily="34" charset="0"/>
                <a:ea typeface="+mn-ea"/>
                <a:cs typeface="Arial" panose="020B0604020202020204" pitchFamily="34" charset="0"/>
              </a:rPr>
              <a:t>it</a:t>
            </a:r>
            <a:r>
              <a:rPr lang="en-GB" sz="1200" kern="1200" dirty="0">
                <a:solidFill>
                  <a:schemeClr val="tx1"/>
                </a:solidFill>
                <a:effectLst/>
                <a:latin typeface="Arial" panose="020B0604020202020204" pitchFamily="34" charset="0"/>
                <a:ea typeface="+mn-ea"/>
                <a:cs typeface="Arial" panose="020B0604020202020204" pitchFamily="34" charset="0"/>
              </a:rPr>
              <a:t> was one of the most difficult things they have had to do in their life. The good news is that almost all </a:t>
            </a:r>
            <a:r>
              <a:rPr lang="en-GB" dirty="0">
                <a:latin typeface="Arial" panose="020B0604020202020204" pitchFamily="34" charset="0"/>
                <a:ea typeface="+mn-ea"/>
                <a:cs typeface="Arial" panose="020B0604020202020204" pitchFamily="34" charset="0"/>
              </a:rPr>
              <a:t>will </a:t>
            </a:r>
            <a:r>
              <a:rPr lang="en-GB" sz="1200" kern="1200" dirty="0">
                <a:solidFill>
                  <a:schemeClr val="tx1"/>
                </a:solidFill>
                <a:effectLst/>
                <a:latin typeface="Arial" panose="020B0604020202020204" pitchFamily="34" charset="0"/>
                <a:ea typeface="+mn-ea"/>
                <a:cs typeface="Arial" panose="020B0604020202020204" pitchFamily="34" charset="0"/>
              </a:rPr>
              <a:t>feel better,</a:t>
            </a:r>
            <a:r>
              <a:rPr lang="en-GB" dirty="0">
                <a:latin typeface="Arial" panose="020B0604020202020204" pitchFamily="34" charset="0"/>
                <a:ea typeface="+mn-ea"/>
                <a:cs typeface="Arial" panose="020B0604020202020204" pitchFamily="34" charset="0"/>
              </a:rPr>
              <a:t> </a:t>
            </a:r>
            <a:r>
              <a:rPr lang="en-GB" sz="1200" kern="1200" dirty="0">
                <a:solidFill>
                  <a:schemeClr val="tx1"/>
                </a:solidFill>
                <a:effectLst/>
                <a:latin typeface="Arial" panose="020B0604020202020204" pitchFamily="34" charset="0"/>
                <a:ea typeface="+mn-ea"/>
                <a:cs typeface="Arial" panose="020B0604020202020204" pitchFamily="34" charset="0"/>
              </a:rPr>
              <a:t>healthier, and can be proud of overcoming something as important as stopping smoking.</a:t>
            </a:r>
            <a:r>
              <a:rPr lang="en-GB" dirty="0">
                <a:latin typeface="Arial" panose="020B0604020202020204" pitchFamily="34" charset="0"/>
                <a:ea typeface="+mn-ea"/>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36017253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[Large group debrief]: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GB" altLang="en-US" i="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2716341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dirty="0">
                <a:latin typeface="Century Gothic"/>
              </a:rPr>
              <a:t>[</a:t>
            </a:r>
            <a:r>
              <a:rPr lang="en-US" dirty="0">
                <a:latin typeface="Arial" panose="020B0604020202020204" pitchFamily="34" charset="0"/>
                <a:cs typeface="Arial" panose="020B0604020202020204" pitchFamily="34" charset="0"/>
              </a:rPr>
              <a:t>Trainer can ask the group what is the first thing that comes to mind when you see these images?]</a:t>
            </a:r>
          </a:p>
          <a:p>
            <a:pPr>
              <a:spcBef>
                <a:spcPct val="0"/>
              </a:spcBef>
            </a:pPr>
            <a:endParaRPr lang="en-US" b="1" dirty="0">
              <a:latin typeface="Arial" panose="020B0604020202020204" pitchFamily="34" charset="0"/>
              <a:cs typeface="Arial" panose="020B0604020202020204" pitchFamily="34" charset="0"/>
            </a:endParaRPr>
          </a:p>
          <a:p>
            <a:pPr>
              <a:spcBef>
                <a:spcPct val="0"/>
              </a:spcBef>
            </a:pPr>
            <a:r>
              <a:rPr lang="en-US" b="1" dirty="0">
                <a:latin typeface="Arial" panose="020B0604020202020204" pitchFamily="34" charset="0"/>
                <a:cs typeface="Arial" panose="020B0604020202020204" pitchFamily="34" charset="0"/>
              </a:rPr>
              <a:t>Discussion points:</a:t>
            </a:r>
          </a:p>
          <a:p>
            <a:pPr marL="171450" indent="-171450">
              <a:spcBef>
                <a:spcPct val="0"/>
              </a:spcBef>
              <a:buFont typeface="Calibri"/>
              <a:buChar char="-"/>
            </a:pPr>
            <a:r>
              <a:rPr lang="en-US" dirty="0">
                <a:latin typeface="Arial" panose="020B0604020202020204" pitchFamily="34" charset="0"/>
                <a:cs typeface="Arial" panose="020B0604020202020204" pitchFamily="34" charset="0"/>
              </a:rPr>
              <a:t>These are not images of people engaging in a lifestyle choice </a:t>
            </a:r>
          </a:p>
          <a:p>
            <a:pPr marL="171450" indent="-171450">
              <a:spcBef>
                <a:spcPct val="0"/>
              </a:spcBef>
              <a:buFont typeface="Calibri"/>
              <a:buChar char="-"/>
            </a:pPr>
            <a:r>
              <a:rPr lang="en-US" dirty="0">
                <a:latin typeface="Arial" panose="020B0604020202020204" pitchFamily="34" charset="0"/>
                <a:cs typeface="Arial" panose="020B0604020202020204" pitchFamily="34" charset="0"/>
              </a:rPr>
              <a:t>Stigma and negative attitudes about smoking in the past have not understood the addictive nature of tobacco use</a:t>
            </a:r>
          </a:p>
          <a:p>
            <a:pPr marL="171450" indent="-171450">
              <a:spcBef>
                <a:spcPct val="0"/>
              </a:spcBef>
              <a:buFont typeface="Calibri"/>
              <a:buChar char="-"/>
            </a:pPr>
            <a:r>
              <a:rPr lang="en-US" dirty="0">
                <a:latin typeface="Arial" panose="020B0604020202020204" pitchFamily="34" charset="0"/>
                <a:cs typeface="Arial" panose="020B0604020202020204" pitchFamily="34" charset="0"/>
              </a:rPr>
              <a:t>This individuals are dependent on nicotine and need support in treating their dependence</a:t>
            </a:r>
          </a:p>
          <a:p>
            <a:pPr marL="171450" indent="-171450">
              <a:spcBef>
                <a:spcPct val="0"/>
              </a:spcBef>
              <a:buFont typeface="Calibri"/>
              <a:buChar char="-"/>
            </a:pPr>
            <a:r>
              <a:rPr lang="en-US" dirty="0">
                <a:latin typeface="Arial" panose="020B0604020202020204" pitchFamily="34" charset="0"/>
                <a:cs typeface="Arial" panose="020B0604020202020204" pitchFamily="34" charset="0"/>
              </a:rPr>
              <a:t>The role of a TDA is to understand the nature of the disease and to promote and support HCP's to treat like any other treatable condition</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22397432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latin typeface="Arial" panose="020B0604020202020204" pitchFamily="34" charset="0"/>
                <a:ea typeface="ＭＳ Ｐゴシック"/>
                <a:cs typeface="Arial" panose="020B0604020202020204" pitchFamily="34" charset="0"/>
              </a:rPr>
              <a:t>There is a habit element to tobacco dependence, but it is not simply a bad habit.</a:t>
            </a:r>
            <a:r>
              <a:rPr lang="en-GB" altLang="en-US" dirty="0">
                <a:latin typeface="Arial" panose="020B0604020202020204" pitchFamily="34" charset="0"/>
                <a:ea typeface="ＭＳ Ｐゴシック"/>
                <a:cs typeface="Arial" panose="020B0604020202020204" pitchFamily="34" charset="0"/>
              </a:rPr>
              <a:t> </a:t>
            </a:r>
            <a:endParaRPr lang="en-GB" altLang="en-US" sz="1200" dirty="0">
              <a:latin typeface="Arial" panose="020B0604020202020204" pitchFamily="34" charset="0"/>
              <a:ea typeface="ＭＳ Ｐゴシック" charset="-128"/>
              <a:cs typeface="Arial" panose="020B0604020202020204" pitchFamily="34" charset="0"/>
            </a:endParaRPr>
          </a:p>
          <a:p>
            <a:endParaRPr lang="en-GB" altLang="en-US" sz="1200" dirty="0">
              <a:latin typeface="Arial" panose="020B0604020202020204" pitchFamily="34" charset="0"/>
              <a:ea typeface="ＭＳ Ｐゴシック" charset="-128"/>
              <a:cs typeface="Arial" panose="020B0604020202020204" pitchFamily="34" charset="0"/>
            </a:endParaRPr>
          </a:p>
          <a:p>
            <a:r>
              <a:rPr lang="en-GB" altLang="en-US" sz="1200" dirty="0">
                <a:latin typeface="Arial" panose="020B0604020202020204" pitchFamily="34" charset="0"/>
                <a:ea typeface="ＭＳ Ｐゴシック"/>
                <a:cs typeface="Arial" panose="020B0604020202020204" pitchFamily="34" charset="0"/>
              </a:rPr>
              <a:t>How can we tell that </a:t>
            </a:r>
            <a:r>
              <a:rPr lang="en-GB" altLang="en-US" dirty="0">
                <a:latin typeface="Arial" panose="020B0604020202020204" pitchFamily="34" charset="0"/>
                <a:ea typeface="ＭＳ Ｐゴシック"/>
                <a:cs typeface="Arial" panose="020B0604020202020204" pitchFamily="34" charset="0"/>
              </a:rPr>
              <a:t>those who smoke </a:t>
            </a:r>
            <a:r>
              <a:rPr lang="en-GB" altLang="en-US" sz="1200" dirty="0">
                <a:latin typeface="Arial" panose="020B0604020202020204" pitchFamily="34" charset="0"/>
                <a:ea typeface="ＭＳ Ｐゴシック"/>
                <a:cs typeface="Arial" panose="020B0604020202020204" pitchFamily="34" charset="0"/>
              </a:rPr>
              <a:t>are tobacco dependent? Well, most </a:t>
            </a:r>
            <a:r>
              <a:rPr lang="en-GB" altLang="en-US" dirty="0">
                <a:latin typeface="Arial" panose="020B0604020202020204" pitchFamily="34" charset="0"/>
                <a:ea typeface="ＭＳ Ｐゴシック"/>
                <a:cs typeface="Arial" panose="020B0604020202020204" pitchFamily="34" charset="0"/>
              </a:rPr>
              <a:t>people </a:t>
            </a:r>
            <a:r>
              <a:rPr lang="en-GB" altLang="en-US" sz="1200" dirty="0">
                <a:latin typeface="Arial" panose="020B0604020202020204" pitchFamily="34" charset="0"/>
                <a:ea typeface="ＭＳ Ｐゴシック"/>
                <a:cs typeface="Arial" panose="020B0604020202020204" pitchFamily="34" charset="0"/>
              </a:rPr>
              <a:t>(70%) say that they want to stop and yet less than 5% of quit attempts last 12 months and most don’t even last four weeks.</a:t>
            </a:r>
            <a:r>
              <a:rPr lang="en-GB" altLang="en-US" dirty="0">
                <a:latin typeface="Arial" panose="020B0604020202020204" pitchFamily="34" charset="0"/>
                <a:ea typeface="ＭＳ Ｐゴシック"/>
                <a:cs typeface="Arial" panose="020B0604020202020204" pitchFamily="34" charset="0"/>
              </a:rPr>
              <a:t> </a:t>
            </a:r>
            <a:endParaRPr lang="en-GB" altLang="en-US" sz="1200" dirty="0">
              <a:latin typeface="Arial" panose="020B0604020202020204" pitchFamily="34" charset="0"/>
              <a:ea typeface="ＭＳ Ｐゴシック"/>
              <a:cs typeface="Arial" panose="020B0604020202020204" pitchFamily="34" charset="0"/>
            </a:endParaRPr>
          </a:p>
          <a:p>
            <a:endParaRPr lang="en-GB" altLang="en-US" sz="1200" dirty="0">
              <a:latin typeface="Arial" panose="020B0604020202020204" pitchFamily="34" charset="0"/>
              <a:ea typeface="ＭＳ Ｐゴシック"/>
              <a:cs typeface="Arial" panose="020B0604020202020204" pitchFamily="34" charset="0"/>
            </a:endParaRPr>
          </a:p>
          <a:p>
            <a:r>
              <a:rPr lang="en-GB" altLang="en-US" sz="1200" dirty="0">
                <a:latin typeface="Arial" panose="020B0604020202020204" pitchFamily="34" charset="0"/>
                <a:ea typeface="ＭＳ Ｐゴシック"/>
                <a:cs typeface="Arial" panose="020B0604020202020204" pitchFamily="34" charset="0"/>
              </a:rPr>
              <a:t>What does this mean? Well, it means that smoking is a deeply entrenched behaviour that is very difficult to abstain from, even if abstinence can be achieved in the short term and most of the withdrawal symptoms have disappeared.</a:t>
            </a:r>
            <a:r>
              <a:rPr lang="en-GB" altLang="en-US" dirty="0">
                <a:latin typeface="Arial" panose="020B0604020202020204" pitchFamily="34" charset="0"/>
                <a:ea typeface="ＭＳ Ｐゴシック"/>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3285704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Arial" panose="020B0604020202020204" pitchFamily="34" charset="0"/>
                <a:cs typeface="Arial" panose="020B0604020202020204" pitchFamily="34" charset="0"/>
              </a:rPr>
              <a:t>[Read the question aloud]</a:t>
            </a:r>
            <a:r>
              <a:rPr lang="en-US" b="1" dirty="0">
                <a:latin typeface="Arial" panose="020B0604020202020204" pitchFamily="34"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cs typeface="Arial" panose="020B0604020202020204" pitchFamily="34" charset="0"/>
              </a:rPr>
              <a:t> </a:t>
            </a:r>
          </a:p>
          <a:p>
            <a:r>
              <a:rPr lang="en-US" sz="1200" b="0" i="0" kern="1200" dirty="0">
                <a:solidFill>
                  <a:schemeClr val="tx1"/>
                </a:solidFill>
                <a:effectLst/>
                <a:latin typeface="Arial" panose="020B0604020202020204" pitchFamily="34" charset="0"/>
                <a:cs typeface="Arial" panose="020B0604020202020204" pitchFamily="34" charset="0"/>
              </a:rPr>
              <a:t>Click to display correct response: True</a:t>
            </a:r>
            <a:endParaRPr lang="en-CA"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Royal College of Physicians suggest that nicotine is as addictive as heroin and cocaine.</a:t>
            </a:r>
            <a:endParaRPr lang="en-CA" dirty="0">
              <a:latin typeface="Arial" panose="020B0604020202020204" pitchFamily="34" charset="0"/>
              <a:cs typeface="Arial" panose="020B0604020202020204" pitchFamily="34" charset="0"/>
            </a:endParaRPr>
          </a:p>
          <a:p>
            <a:endParaRPr lang="en-CA" sz="1200" b="0" i="0" kern="1200" dirty="0">
              <a:solidFill>
                <a:schemeClr val="tx1"/>
              </a:solidFill>
              <a:effectLst/>
              <a:latin typeface="Century Gothic" panose="020B0502020202020204" pitchFamily="34" charset="0"/>
              <a:ea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1600144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eaLnBrk="1" hangingPunct="1">
              <a:lnSpc>
                <a:spcPct val="90000"/>
              </a:lnSpc>
              <a:spcBef>
                <a:spcPct val="0"/>
              </a:spcBef>
              <a:defRPr/>
            </a:pPr>
            <a:r>
              <a:rPr lang="en-GB" sz="1200" b="0" dirty="0">
                <a:latin typeface="Arial" panose="020B0604020202020204" pitchFamily="34" charset="0"/>
                <a:cs typeface="Arial" panose="020B0604020202020204" pitchFamily="34" charset="0"/>
              </a:rPr>
              <a:t>Cigarettes are far from hollow tubes. They have been engineered to deliver nicotine as rapidly as possible to users.</a:t>
            </a:r>
          </a:p>
          <a:p>
            <a:pPr eaLnBrk="1" hangingPunct="1">
              <a:lnSpc>
                <a:spcPct val="90000"/>
              </a:lnSpc>
              <a:spcBef>
                <a:spcPct val="0"/>
              </a:spcBef>
              <a:defRPr/>
            </a:pPr>
            <a:endParaRPr lang="en-GB" sz="1200" b="0" dirty="0">
              <a:latin typeface="Arial" panose="020B0604020202020204" pitchFamily="34" charset="0"/>
              <a:cs typeface="Arial" panose="020B0604020202020204" pitchFamily="34" charset="0"/>
            </a:endParaRPr>
          </a:p>
          <a:p>
            <a:pPr eaLnBrk="1" hangingPunct="1">
              <a:lnSpc>
                <a:spcPct val="90000"/>
              </a:lnSpc>
              <a:spcBef>
                <a:spcPct val="0"/>
              </a:spcBef>
              <a:defRPr/>
            </a:pPr>
            <a:r>
              <a:rPr lang="en-GB" sz="1200" b="0" dirty="0">
                <a:latin typeface="Arial" panose="020B0604020202020204" pitchFamily="34" charset="0"/>
                <a:cs typeface="Arial" panose="020B0604020202020204" pitchFamily="34" charset="0"/>
              </a:rPr>
              <a:t>They </a:t>
            </a:r>
            <a:r>
              <a:rPr lang="en-US" sz="1200" b="0" dirty="0">
                <a:latin typeface="Arial" panose="020B0604020202020204" pitchFamily="34" charset="0"/>
                <a:cs typeface="Arial" panose="020B0604020202020204" pitchFamily="34" charset="0"/>
              </a:rPr>
              <a:t>contain more than 5,000 chemicals and toxins, just of few of the ingredients found in cigarettes are listed on this slide. </a:t>
            </a:r>
            <a:endParaRPr 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GB" b="1">
                <a:latin typeface="Century Gothic"/>
              </a:rPr>
              <a:t>Nicotine in cigarettes </a:t>
            </a:r>
            <a:r>
              <a:rPr lang="en-GB">
                <a:latin typeface="Century Gothic"/>
              </a:rPr>
              <a:t>is a highly addictive drug. After inhalation, nicotine enters bloodstream immediately &amp; reaches brain in  seconds. It is worth remembering that although it is the nicotine in cigarettes that is addictive and keeps you smoking.  However, compared to other components of tobacco, nicotine is relatively harmless to health. </a:t>
            </a:r>
          </a:p>
          <a:p>
            <a:endParaRPr lang="en-GB" dirty="0"/>
          </a:p>
          <a:p>
            <a:r>
              <a:rPr lang="en-GB" b="1" i="1"/>
              <a:t>It is the tar, carbon monoxide and other substances in tobacco smoke that cause harm.</a:t>
            </a:r>
            <a:endParaRPr lang="en-GB" dirty="0"/>
          </a:p>
          <a:p>
            <a:endParaRPr lang="en-GB" dirty="0"/>
          </a:p>
          <a:p>
            <a:r>
              <a:rPr lang="en-GB" altLang="en-US" sz="1200" b="1" dirty="0">
                <a:latin typeface="Arial" panose="020B0604020202020204" pitchFamily="34" charset="0"/>
                <a:cs typeface="Arial" panose="020B0604020202020204" pitchFamily="34" charset="0"/>
              </a:rPr>
              <a:t>Carbon Monoxide</a:t>
            </a:r>
            <a:r>
              <a:rPr lang="en-GB" altLang="en-US" sz="1200" dirty="0">
                <a:latin typeface="Arial" panose="020B0604020202020204" pitchFamily="34" charset="0"/>
                <a:cs typeface="Arial" panose="020B0604020202020204" pitchFamily="34" charset="0"/>
              </a:rPr>
              <a:t> is a poisonous gas found in relatively high concentration in cigarette smoke. It can also be found in car exhaust fumes and faulty boilers. </a:t>
            </a:r>
            <a:r>
              <a:rPr lang="en-GB" sz="1200" b="1" i="0" dirty="0">
                <a:solidFill>
                  <a:srgbClr val="767676"/>
                </a:solidFill>
                <a:effectLst/>
                <a:latin typeface="Arial" panose="020B0604020202020204" pitchFamily="34" charset="0"/>
                <a:cs typeface="Arial" panose="020B0604020202020204" pitchFamily="34" charset="0"/>
              </a:rPr>
              <a:t>It binds to haemoglobin much more readily than oxygen, thus taking the place of oxygen in the blood.</a:t>
            </a:r>
            <a:endParaRPr lang="en-GB" alt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r>
              <a:rPr lang="en-GB" altLang="en-US" sz="1200" b="1" dirty="0">
                <a:latin typeface="Arial" panose="020B0604020202020204" pitchFamily="34" charset="0"/>
                <a:cs typeface="Arial" panose="020B0604020202020204" pitchFamily="34" charset="0"/>
              </a:rPr>
              <a:t>Tar</a:t>
            </a:r>
            <a:r>
              <a:rPr lang="en-GB" altLang="en-US" sz="1200" dirty="0">
                <a:latin typeface="Arial" panose="020B0604020202020204" pitchFamily="34" charset="0"/>
                <a:cs typeface="Arial" panose="020B0604020202020204" pitchFamily="34" charset="0"/>
              </a:rPr>
              <a:t> is not a simple substance but is the collective name for the many chemicals that form the thick, sticky residue of tobacco smoke. </a:t>
            </a:r>
            <a:endParaRPr lang="en-US" sz="1200" b="1" dirty="0">
              <a:solidFill>
                <a:schemeClr val="accent1"/>
              </a:solidFill>
              <a:latin typeface="Arial" panose="020B0604020202020204" pitchFamily="34" charset="0"/>
              <a:cs typeface="Arial" panose="020B0604020202020204" pitchFamily="34" charset="0"/>
            </a:endParaRPr>
          </a:p>
          <a:p>
            <a:pPr marL="0" indent="0">
              <a:lnSpc>
                <a:spcPts val="2500"/>
              </a:lnSpc>
              <a:buNone/>
            </a:pPr>
            <a:endParaRPr lang="en-US" sz="1200" b="1" dirty="0">
              <a:latin typeface="Arial" panose="020B0604020202020204" pitchFamily="34" charset="0"/>
              <a:cs typeface="Arial" panose="020B0604020202020204" pitchFamily="34" charset="0"/>
            </a:endParaRPr>
          </a:p>
          <a:p>
            <a:pPr>
              <a:lnSpc>
                <a:spcPts val="2500"/>
              </a:lnSpc>
            </a:pPr>
            <a:r>
              <a:rPr lang="en-US" sz="1200" b="1" dirty="0">
                <a:latin typeface="Arial"/>
                <a:cs typeface="Arial"/>
              </a:rPr>
              <a:t>Many of the chemicals added to </a:t>
            </a:r>
            <a:r>
              <a:rPr lang="en-US" b="1" dirty="0">
                <a:latin typeface="Arial"/>
                <a:cs typeface="Arial"/>
              </a:rPr>
              <a:t>cigarettes</a:t>
            </a:r>
            <a:r>
              <a:rPr lang="en-US" sz="1200" b="1" dirty="0">
                <a:latin typeface="Arial"/>
                <a:cs typeface="Arial"/>
              </a:rPr>
              <a:t> play a role</a:t>
            </a:r>
            <a:r>
              <a:rPr lang="en-US" b="1" dirty="0">
                <a:latin typeface="Arial"/>
                <a:cs typeface="Arial"/>
              </a:rPr>
              <a:t> </a:t>
            </a:r>
            <a:r>
              <a:rPr lang="en-US" sz="1200" b="1" dirty="0">
                <a:latin typeface="Arial"/>
                <a:cs typeface="Arial"/>
              </a:rPr>
              <a:t>in speeding up the delivery of nicotine, so you get a rapid hit of nicotine when you draw on the cigarette.</a:t>
            </a:r>
            <a:r>
              <a:rPr lang="en-US" b="1" dirty="0">
                <a:latin typeface="Arial"/>
                <a:cs typeface="Arial"/>
              </a:rPr>
              <a:t> </a:t>
            </a:r>
            <a:endParaRPr lang="en-US" dirty="0"/>
          </a:p>
          <a:p>
            <a:pPr marL="0" indent="0">
              <a:lnSpc>
                <a:spcPts val="2500"/>
              </a:lnSpc>
              <a:buNone/>
            </a:pPr>
            <a:endParaRPr lang="en-US" sz="1200" b="1" dirty="0">
              <a:latin typeface="Arial" panose="020B0604020202020204" pitchFamily="34" charset="0"/>
              <a:cs typeface="Arial" panose="020B0604020202020204" pitchFamily="34" charset="0"/>
            </a:endParaRPr>
          </a:p>
          <a:p>
            <a:endParaRPr lang="en-GB" dirty="0">
              <a:cs typeface="Arial"/>
            </a:endParaRPr>
          </a:p>
          <a:p>
            <a:pPr marL="0" indent="0">
              <a:lnSpc>
                <a:spcPts val="2500"/>
              </a:lnSpc>
              <a:buNone/>
            </a:pPr>
            <a:r>
              <a:rPr lang="en-US" sz="1200" b="1" dirty="0">
                <a:latin typeface="Arial" panose="020B0604020202020204" pitchFamily="34" charset="0"/>
                <a:cs typeface="Arial" panose="020B0604020202020204" pitchFamily="34" charset="0"/>
              </a:rPr>
              <a:t>This constant intake of a fast-acting drug (which affects mood, concentration and performance) eventually produces dependence</a:t>
            </a:r>
          </a:p>
          <a:p>
            <a:pPr>
              <a:lnSpc>
                <a:spcPts val="2500"/>
              </a:lnSpc>
              <a:spcBef>
                <a:spcPts val="500"/>
              </a:spcBef>
              <a:spcAft>
                <a:spcPts val="1500"/>
              </a:spcAft>
            </a:pPr>
            <a:r>
              <a:rPr lang="en-US" b="1" dirty="0">
                <a:latin typeface="Arial" panose="020B0604020202020204" pitchFamily="34" charset="0"/>
                <a:cs typeface="Arial" panose="020B0604020202020204" pitchFamily="34" charset="0"/>
              </a:rPr>
              <a:t>Nicotine delivered via combustible cigarettes is as addictive as heroin (as a mood and behaviour altering agent)</a:t>
            </a:r>
            <a:endParaRPr lang="en-US" dirty="0">
              <a:latin typeface="Arial" panose="020B0604020202020204" pitchFamily="34" charset="0"/>
              <a:cs typeface="Arial" panose="020B0604020202020204" pitchFamily="34" charset="0"/>
            </a:endParaRPr>
          </a:p>
          <a:p>
            <a:pPr>
              <a:lnSpc>
                <a:spcPts val="2500"/>
              </a:lnSpc>
              <a:spcBef>
                <a:spcPts val="500"/>
              </a:spcBef>
              <a:spcAft>
                <a:spcPts val="500"/>
              </a:spcAft>
            </a:pPr>
            <a:endParaRPr lang="en-US" b="1" dirty="0">
              <a:latin typeface="Arial" panose="020B0604020202020204" pitchFamily="34" charset="0"/>
              <a:cs typeface="Arial" panose="020B0604020202020204" pitchFamily="34" charset="0"/>
            </a:endParaRPr>
          </a:p>
          <a:p>
            <a:pPr>
              <a:lnSpc>
                <a:spcPts val="2500"/>
              </a:lnSpc>
              <a:spcBef>
                <a:spcPts val="500"/>
              </a:spcBef>
              <a:spcAft>
                <a:spcPts val="500"/>
              </a:spcAft>
            </a:pPr>
            <a:endParaRPr lang="en-US" b="1" dirty="0">
              <a:latin typeface="Arial" panose="020B0604020202020204" pitchFamily="34" charset="0"/>
              <a:cs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2956618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b="1" i="0" kern="1200" dirty="0">
                <a:solidFill>
                  <a:schemeClr val="tx1"/>
                </a:solidFill>
                <a:effectLst/>
                <a:latin typeface="Arial" panose="020B0604020202020204" pitchFamily="34" charset="0"/>
                <a:cs typeface="Arial" panose="020B0604020202020204" pitchFamily="34" charset="0"/>
              </a:rPr>
              <a:t>[Animated slide: Each click show reveals an additional step (5 total) in the tobacco-dopamine reward cycle]</a:t>
            </a: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cs typeface="Arial" panose="020B0604020202020204" pitchFamily="34" charset="0"/>
              </a:rPr>
              <a:t>Cigarettes have been engineered to rapidly deliver nicotine to smokers. Following the inhalation of tobacco smoke, nicotine is delivered within seconds to the addiction centres in the forebrain where it attaches to the specific acetylcholine nicotine receptors. There are thought to be seven different types of nicotine receptors; however, we know that the receptor most involved in nicotine addiction is the alpha4beta2 nicotinic acetylcholine receptor.</a:t>
            </a: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cs typeface="Arial" panose="020B0604020202020204" pitchFamily="34" charset="0"/>
              </a:rPr>
              <a:t>The activation of these receptors stimulates the release of neurotransmitters, such as dopamine and noradrenaline. This results in the perception of pleasure or calmness</a:t>
            </a:r>
            <a:r>
              <a:rPr lang="en-GB" dirty="0">
                <a:latin typeface="Arial" panose="020B0604020202020204" pitchFamily="34" charset="0"/>
                <a:cs typeface="Arial" panose="020B0604020202020204" pitchFamily="34" charset="0"/>
              </a:rPr>
              <a:t>.</a:t>
            </a:r>
            <a:endParaRPr lang="en-GB" sz="1200" b="0" i="0" kern="1200" dirty="0">
              <a:solidFill>
                <a:schemeClr val="tx1"/>
              </a:solidFill>
              <a:effectLst/>
              <a:latin typeface="Arial" panose="020B0604020202020204" pitchFamily="34"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cs typeface="Arial" panose="020B0604020202020204" pitchFamily="34" charset="0"/>
              </a:rPr>
              <a:t>These feelings are short-lived, however. When nicotine and dopamine levels decline, symptoms of withdrawal and urges to smoke emerge.</a:t>
            </a:r>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 </a:t>
            </a:r>
          </a:p>
          <a:p>
            <a:r>
              <a:rPr lang="en-GB" sz="1200" b="0" i="0" kern="1200" dirty="0">
                <a:solidFill>
                  <a:schemeClr val="tx1"/>
                </a:solidFill>
                <a:effectLst/>
                <a:latin typeface="Arial" panose="020B0604020202020204" pitchFamily="34" charset="0"/>
                <a:cs typeface="Arial" panose="020B0604020202020204" pitchFamily="34" charset="0"/>
              </a:rPr>
              <a:t>Over time </a:t>
            </a:r>
            <a:r>
              <a:rPr lang="en-GB" dirty="0">
                <a:latin typeface="Arial" panose="020B0604020202020204" pitchFamily="34" charset="0"/>
                <a:cs typeface="Arial" panose="020B0604020202020204" pitchFamily="34" charset="0"/>
              </a:rPr>
              <a:t>they will </a:t>
            </a:r>
            <a:r>
              <a:rPr lang="en-GB" sz="1200" b="0" i="0" kern="1200" dirty="0">
                <a:solidFill>
                  <a:schemeClr val="tx1"/>
                </a:solidFill>
                <a:effectLst/>
                <a:latin typeface="Arial" panose="020B0604020202020204" pitchFamily="34" charset="0"/>
                <a:cs typeface="Arial" panose="020B0604020202020204" pitchFamily="34" charset="0"/>
              </a:rPr>
              <a:t>require regular re-administration of nicotine in order to feel comfortable. This is what is known as physical dependence. Once addicted, an individual needs the on-going administration of nicotine in order to maintain that positive state and to prevent withdrawal symptoms.</a:t>
            </a:r>
            <a:r>
              <a:rPr lang="en-GB" dirty="0">
                <a:latin typeface="Arial" panose="020B0604020202020204" pitchFamily="34" charset="0"/>
                <a:cs typeface="Arial" panose="020B0604020202020204" pitchFamily="34" charset="0"/>
              </a:rPr>
              <a:t> </a:t>
            </a:r>
            <a:endParaRPr lang="en-GB" sz="1200" b="0" i="0" kern="1200" dirty="0">
              <a:solidFill>
                <a:schemeClr val="tx1"/>
              </a:solidFill>
              <a:effectLst/>
              <a:latin typeface="Arial" panose="020B0604020202020204" pitchFamily="34"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dirty="0">
                <a:solidFill>
                  <a:schemeClr val="tx1"/>
                </a:solidFill>
                <a:effectLst/>
                <a:latin typeface="Arial" panose="020B0604020202020204" pitchFamily="34" charset="0"/>
                <a:cs typeface="Arial" panose="020B0604020202020204" pitchFamily="34" charset="0"/>
              </a:rPr>
              <a:t>Positive Reinforcement:</a:t>
            </a:r>
          </a:p>
          <a:p>
            <a:r>
              <a:rPr lang="en-GB" sz="1200" b="0" i="0" kern="1200" dirty="0">
                <a:solidFill>
                  <a:schemeClr val="tx1"/>
                </a:solidFill>
                <a:effectLst/>
                <a:latin typeface="Arial" panose="020B0604020202020204" pitchFamily="34" charset="0"/>
                <a:cs typeface="Arial" panose="020B0604020202020204" pitchFamily="34" charset="0"/>
              </a:rPr>
              <a:t>Involves seeking out rewarding stimuli (such as eating or drinking).</a:t>
            </a: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1" i="0" kern="1200" dirty="0">
                <a:solidFill>
                  <a:schemeClr val="tx1"/>
                </a:solidFill>
                <a:effectLst/>
                <a:latin typeface="Arial" panose="020B0604020202020204" pitchFamily="34" charset="0"/>
                <a:cs typeface="Arial" panose="020B0604020202020204" pitchFamily="34" charset="0"/>
              </a:rPr>
              <a:t>Negative Reinforcement:</a:t>
            </a:r>
          </a:p>
          <a:p>
            <a:r>
              <a:rPr lang="en-GB" sz="1200" b="0" i="0" kern="1200" dirty="0">
                <a:solidFill>
                  <a:schemeClr val="tx1"/>
                </a:solidFill>
                <a:effectLst/>
                <a:latin typeface="Arial" panose="020B0604020202020204" pitchFamily="34" charset="0"/>
                <a:cs typeface="Arial" panose="020B0604020202020204" pitchFamily="34" charset="0"/>
              </a:rPr>
              <a:t>Involves avoiding or escaping unpleasant stimuli (such as withdrawal symptoms/pain).</a:t>
            </a:r>
            <a:r>
              <a:rPr lang="en-GB" dirty="0">
                <a:latin typeface="Arial" panose="020B0604020202020204" pitchFamily="34" charset="0"/>
                <a:cs typeface="Arial" panose="020B0604020202020204" pitchFamily="34" charset="0"/>
              </a:rPr>
              <a:t> </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cs typeface="Arial" panose="020B0604020202020204" pitchFamily="34" charset="0"/>
              </a:rPr>
              <a:t>Many clinicians and </a:t>
            </a:r>
            <a:r>
              <a:rPr lang="en-GB" dirty="0">
                <a:latin typeface="Arial" panose="020B0604020202020204" pitchFamily="34" charset="0"/>
                <a:cs typeface="Arial" panose="020B0604020202020204" pitchFamily="34" charset="0"/>
              </a:rPr>
              <a:t>patients </a:t>
            </a:r>
            <a:r>
              <a:rPr lang="en-GB" sz="1200" b="0" i="0" kern="1200" dirty="0">
                <a:solidFill>
                  <a:schemeClr val="tx1"/>
                </a:solidFill>
                <a:effectLst/>
                <a:latin typeface="Arial" panose="020B0604020202020204" pitchFamily="34" charset="0"/>
                <a:cs typeface="Arial" panose="020B0604020202020204" pitchFamily="34" charset="0"/>
              </a:rPr>
              <a:t>believe that smoking helps people with negative symptoms of schizophrenia (anhedonia, lack of motivation) and </a:t>
            </a:r>
            <a:r>
              <a:rPr lang="en-GB" dirty="0" err="1">
                <a:latin typeface="Arial" panose="020B0604020202020204" pitchFamily="34" charset="0"/>
                <a:cs typeface="Arial" panose="020B0604020202020204" pitchFamily="34" charset="0"/>
              </a:rPr>
              <a:t>cognitivesymptoms</a:t>
            </a:r>
            <a:r>
              <a:rPr lang="en-GB" dirty="0">
                <a:latin typeface="Arial" panose="020B0604020202020204" pitchFamily="34" charset="0"/>
                <a:cs typeface="Arial" panose="020B0604020202020204" pitchFamily="34" charset="0"/>
              </a:rPr>
              <a:t> </a:t>
            </a:r>
            <a:r>
              <a:rPr lang="en-GB" sz="1200" b="0" i="0" kern="1200" dirty="0">
                <a:solidFill>
                  <a:schemeClr val="tx1"/>
                </a:solidFill>
                <a:effectLst/>
                <a:latin typeface="Arial" panose="020B0604020202020204" pitchFamily="34" charset="0"/>
                <a:cs typeface="Arial" panose="020B0604020202020204" pitchFamily="34" charset="0"/>
              </a:rPr>
              <a:t>(difficulty in concentrating, poor memory) because the nicotine from tobacco smoke boosts dopamine in the part of the brain where there is not enough dopamine.</a:t>
            </a:r>
            <a:r>
              <a:rPr lang="en-GB" dirty="0">
                <a:latin typeface="Arial" panose="020B0604020202020204" pitchFamily="34" charset="0"/>
                <a:cs typeface="Arial" panose="020B0604020202020204" pitchFamily="34" charset="0"/>
              </a:rPr>
              <a:t> </a:t>
            </a:r>
            <a:endParaRPr lang="en-GB" sz="1200" b="0" i="0" kern="1200" dirty="0">
              <a:solidFill>
                <a:schemeClr val="tx1"/>
              </a:solidFill>
              <a:effectLst/>
              <a:latin typeface="Arial" panose="020B0604020202020204" pitchFamily="34" charset="0"/>
              <a:cs typeface="Arial" panose="020B0604020202020204" pitchFamily="34" charset="0"/>
            </a:endParaRPr>
          </a:p>
          <a:p>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cs typeface="Arial" panose="020B0604020202020204" pitchFamily="34" charset="0"/>
              </a:rPr>
              <a:t>Nicotine may also help some of the sensory problems patients with psychosis experience – you’ll know from working with patients with schizophrenia that they find it difficult to concentrate on a task, they get easily distracted and find it difficult to concentrate on one thing and get over stimulated easily. Nicotine, in the very short term, might help to correct this, but chronic use of nicotine in the case of tobacco smoking causes lots of other issues, so it’s not a good drug to help with such sensory problems, whereas antipsychotic medicines are. The good news (as you’ll hear later) is you can get nicotine in much cleaner delivery systems than in a tobacco cigarette.</a:t>
            </a:r>
            <a:r>
              <a:rPr lang="en-GB" dirty="0">
                <a:latin typeface="Arial" panose="020B0604020202020204" pitchFamily="34" charset="0"/>
                <a:cs typeface="Arial" panose="020B0604020202020204" pitchFamily="34" charset="0"/>
              </a:rPr>
              <a:t> </a:t>
            </a: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fontAlgn="base">
              <a:spcBef>
                <a:spcPts val="800"/>
              </a:spcBef>
              <a:spcAft>
                <a:spcPct val="0"/>
              </a:spcAft>
              <a:buFontTx/>
              <a:buNone/>
            </a:pPr>
            <a:br>
              <a:rPr lang="en-GB" sz="1200" b="0" dirty="0">
                <a:latin typeface="Arial" panose="020B0604020202020204" pitchFamily="34" charset="0"/>
                <a:cs typeface="Arial" panose="020B0604020202020204" pitchFamily="34" charset="0"/>
              </a:rPr>
            </a:br>
            <a:endParaRPr lang="en-GB" sz="1200" b="0" dirty="0">
              <a:latin typeface="Arial" panose="020B0604020202020204" pitchFamily="34" charset="0"/>
              <a:cs typeface="Arial" panose="020B0604020202020204" pitchFamily="34" charset="0"/>
            </a:endParaRP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952734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It is experienced as a kind of gnawing hunger for a cigarette or ‘craving’/urge to smoke.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u="none" strike="noStrike"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Optional Group Discussion: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Some of you may be familiar with nicotine withdrawal symptoms. Can I ask you to call out some of the symptoms that you know about?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[Allow 1-2 minutes for participants to call out their thoughts]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Thank you for sharing your knowledge. </a:t>
            </a:r>
          </a:p>
          <a:p>
            <a:endParaRPr lang="en-GB" sz="1200" dirty="0">
              <a:effectLst/>
              <a:latin typeface="Arial" panose="020B0604020202020204" pitchFamily="34" charset="0"/>
              <a:ea typeface="Geneva" panose="020B0503030404040204"/>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Now let’s have a closer look at withdrawal symptoms.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3897994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pPr>
              <a:lnSpc>
                <a:spcPts val="2500"/>
              </a:lnSpc>
              <a:spcAft>
                <a:spcPts val="1000"/>
              </a:spcAft>
            </a:pPr>
            <a:r>
              <a:rPr lang="en-US" dirty="0">
                <a:latin typeface="Arial" panose="020B0604020202020204" pitchFamily="34" charset="0"/>
                <a:cs typeface="Arial" panose="020B0604020202020204" pitchFamily="34" charset="0"/>
              </a:rPr>
              <a:t>Withdrawal symptoms and cravings are the main reasons why people return to smoking in the early stages of going smokefree</a:t>
            </a:r>
          </a:p>
          <a:p>
            <a:pPr>
              <a:lnSpc>
                <a:spcPts val="2500"/>
              </a:lnSpc>
              <a:spcAft>
                <a:spcPts val="1000"/>
              </a:spcAft>
            </a:pPr>
            <a:endParaRPr lang="en-US" dirty="0">
              <a:latin typeface="Arial" panose="020B0604020202020204" pitchFamily="34" charset="0"/>
              <a:cs typeface="Arial" panose="020B0604020202020204" pitchFamily="34" charset="0"/>
            </a:endParaRPr>
          </a:p>
          <a:p>
            <a:pPr>
              <a:lnSpc>
                <a:spcPts val="2500"/>
              </a:lnSpc>
              <a:spcAft>
                <a:spcPts val="1000"/>
              </a:spcAft>
            </a:pPr>
            <a:r>
              <a:rPr lang="en-US" dirty="0">
                <a:latin typeface="Arial" panose="020B0604020202020204" pitchFamily="34" charset="0"/>
                <a:cs typeface="Arial" panose="020B0604020202020204" pitchFamily="34" charset="0"/>
              </a:rPr>
              <a:t>Withdrawal symptoms can range from mild to severe</a:t>
            </a:r>
          </a:p>
          <a:p>
            <a:endParaRPr lang="en-CA" sz="1200" dirty="0">
              <a:effectLst/>
              <a:latin typeface="Arial" panose="020B0604020202020204" pitchFamily="34" charset="0"/>
              <a:ea typeface="Geneva" panose="020B0503030404040204"/>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The most common withdrawal symptoms are listed on this slide. The second column shows how long these symptoms typically last and the third column shows the rough proportion of people who typically experience these withdrawal symptoms.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dirty="0">
              <a:effectLst/>
              <a:latin typeface="Arial" panose="020B0604020202020204" pitchFamily="34" charset="0"/>
              <a:ea typeface="Geneva" panose="020B0503030404040204"/>
              <a:cs typeface="Arial" panose="020B0604020202020204" pitchFamily="34" charset="0"/>
            </a:endParaRPr>
          </a:p>
          <a:p>
            <a:pPr algn="l" rtl="0" fontAlgn="base">
              <a:buFont typeface="Arial" panose="020B0604020202020204" pitchFamily="34" charset="0"/>
              <a:buChar char="•"/>
            </a:pPr>
            <a:r>
              <a:rPr lang="en-US" sz="1200" b="0" i="0" u="none" strike="noStrike" dirty="0">
                <a:solidFill>
                  <a:srgbClr val="414141"/>
                </a:solidFill>
                <a:effectLst/>
                <a:latin typeface="Arial" panose="020B0604020202020204" pitchFamily="34" charset="0"/>
                <a:cs typeface="Arial" panose="020B0604020202020204" pitchFamily="34" charset="0"/>
              </a:rPr>
              <a:t>Symptoms are usually </a:t>
            </a:r>
            <a:r>
              <a:rPr lang="en-US" sz="1200" b="1" i="0" u="none" strike="noStrike" dirty="0">
                <a:solidFill>
                  <a:srgbClr val="005EB8"/>
                </a:solidFill>
                <a:effectLst/>
                <a:latin typeface="Arial" panose="020B0604020202020204" pitchFamily="34" charset="0"/>
                <a:cs typeface="Arial" panose="020B0604020202020204" pitchFamily="34" charset="0"/>
              </a:rPr>
              <a:t>strongest in the first few weeks of stopping </a:t>
            </a:r>
            <a:r>
              <a:rPr lang="en-US" sz="1200" b="0" i="0" dirty="0">
                <a:solidFill>
                  <a:srgbClr val="005EB8"/>
                </a:solidFill>
                <a:effectLst/>
                <a:latin typeface="Arial" panose="020B0604020202020204" pitchFamily="34" charset="0"/>
                <a:cs typeface="Arial" panose="020B0604020202020204" pitchFamily="34" charset="0"/>
              </a:rPr>
              <a:t>​ </a:t>
            </a:r>
            <a:r>
              <a:rPr lang="en-US" sz="1200" b="0" i="0" u="none" strike="noStrike" dirty="0">
                <a:solidFill>
                  <a:srgbClr val="414141"/>
                </a:solidFill>
                <a:effectLst/>
                <a:latin typeface="Arial" panose="020B0604020202020204" pitchFamily="34" charset="0"/>
                <a:cs typeface="Arial" panose="020B0604020202020204" pitchFamily="34" charset="0"/>
              </a:rPr>
              <a:t>and declines after that, but </a:t>
            </a:r>
            <a:r>
              <a:rPr lang="en-US" sz="1200" b="1" i="0" u="none" strike="noStrike" dirty="0">
                <a:solidFill>
                  <a:srgbClr val="005EB8"/>
                </a:solidFill>
                <a:effectLst/>
                <a:latin typeface="Arial" panose="020B0604020202020204" pitchFamily="34" charset="0"/>
                <a:cs typeface="Arial" panose="020B0604020202020204" pitchFamily="34" charset="0"/>
              </a:rPr>
              <a:t>sometimes it persists</a:t>
            </a:r>
            <a:r>
              <a:rPr lang="en-US" sz="1200" b="0" i="0" u="none" strike="noStrike" dirty="0">
                <a:solidFill>
                  <a:srgbClr val="414141"/>
                </a:solidFill>
                <a:effectLst/>
                <a:latin typeface="Arial" panose="020B0604020202020204" pitchFamily="34" charset="0"/>
                <a:cs typeface="Arial" panose="020B0604020202020204" pitchFamily="34" charset="0"/>
              </a:rPr>
              <a:t> and the desire and </a:t>
            </a:r>
            <a:r>
              <a:rPr lang="en-US" sz="1200" b="0" i="0" dirty="0">
                <a:solidFill>
                  <a:srgbClr val="414141"/>
                </a:solidFill>
                <a:effectLst/>
                <a:latin typeface="Arial" panose="020B0604020202020204" pitchFamily="34" charset="0"/>
                <a:cs typeface="Arial" panose="020B0604020202020204" pitchFamily="34" charset="0"/>
              </a:rPr>
              <a:t>​ </a:t>
            </a:r>
            <a:r>
              <a:rPr lang="en-US" sz="1200" b="0" i="0" u="none" strike="noStrike" dirty="0">
                <a:solidFill>
                  <a:srgbClr val="414141"/>
                </a:solidFill>
                <a:effectLst/>
                <a:latin typeface="Arial" panose="020B0604020202020204" pitchFamily="34" charset="0"/>
                <a:cs typeface="Arial" panose="020B0604020202020204" pitchFamily="34" charset="0"/>
              </a:rPr>
              <a:t>urge to smoke can be triggered months or years after stopping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Urges to smoke aren’t strictly speaking a withdrawal symptom but, as you can see, are experienced by the vast majority of smokers who make a quit attempt and are predictive of relapse</a:t>
            </a:r>
            <a:endParaRPr lang="en-US" sz="1200" b="0" i="0" u="none" strike="noStrike" dirty="0">
              <a:solidFill>
                <a:srgbClr val="414141"/>
              </a:solidFill>
              <a:effectLst/>
              <a:latin typeface="Arial" panose="020B0604020202020204" pitchFamily="34" charset="0"/>
              <a:ea typeface="Geneva" panose="020B0503030404040204"/>
              <a:cs typeface="Arial" panose="020B0604020202020204" pitchFamily="34" charset="0"/>
            </a:endParaRPr>
          </a:p>
          <a:p>
            <a:endParaRPr lang="en-US" sz="1200" b="0" i="0" u="none" strike="noStrike" dirty="0">
              <a:solidFill>
                <a:srgbClr val="414141"/>
              </a:solidFill>
              <a:effectLst/>
              <a:latin typeface="Arial" panose="020B0604020202020204" pitchFamily="34" charset="0"/>
              <a:ea typeface="Geneva" panose="020B0503030404040204"/>
              <a:cs typeface="Arial" panose="020B0604020202020204" pitchFamily="34" charset="0"/>
            </a:endParaRPr>
          </a:p>
          <a:p>
            <a:r>
              <a:rPr lang="en-US" sz="1200" b="0" i="0" u="none" strike="noStrike" dirty="0">
                <a:solidFill>
                  <a:srgbClr val="414141"/>
                </a:solidFill>
                <a:effectLst/>
                <a:latin typeface="Arial" panose="020B0604020202020204" pitchFamily="34" charset="0"/>
                <a:ea typeface="Geneva" panose="020B0503030404040204"/>
                <a:cs typeface="Arial" panose="020B0604020202020204" pitchFamily="34" charset="0"/>
              </a:rPr>
              <a:t>Individuals can experience </a:t>
            </a:r>
            <a:r>
              <a:rPr lang="en-US" sz="1200" b="0" i="0" u="none" strike="noStrike" dirty="0">
                <a:solidFill>
                  <a:srgbClr val="414141"/>
                </a:solidFill>
                <a:effectLst/>
                <a:latin typeface="Arial" panose="020B0604020202020204" pitchFamily="34" charset="0"/>
                <a:cs typeface="Arial" panose="020B0604020202020204" pitchFamily="34" charset="0"/>
              </a:rPr>
              <a:t>as </a:t>
            </a:r>
            <a:r>
              <a:rPr lang="en-US" sz="1200" b="1" i="0" u="none" strike="noStrike" dirty="0">
                <a:solidFill>
                  <a:srgbClr val="005EB8"/>
                </a:solidFill>
                <a:effectLst/>
                <a:latin typeface="Arial" panose="020B0604020202020204" pitchFamily="34" charset="0"/>
                <a:cs typeface="Arial" panose="020B0604020202020204" pitchFamily="34" charset="0"/>
              </a:rPr>
              <a:t>powerful desires and urges </a:t>
            </a:r>
            <a:r>
              <a:rPr lang="en-US" sz="1200" b="0" i="0" dirty="0">
                <a:solidFill>
                  <a:srgbClr val="005EB8"/>
                </a:solidFill>
                <a:effectLst/>
                <a:latin typeface="Arial" panose="020B0604020202020204" pitchFamily="34" charset="0"/>
                <a:cs typeface="Arial" panose="020B0604020202020204" pitchFamily="34" charset="0"/>
              </a:rPr>
              <a:t>​ </a:t>
            </a:r>
            <a:r>
              <a:rPr lang="en-US" sz="1200" b="1" i="0" u="none" strike="noStrike" dirty="0">
                <a:solidFill>
                  <a:srgbClr val="005EB8"/>
                </a:solidFill>
                <a:effectLst/>
                <a:latin typeface="Arial" panose="020B0604020202020204" pitchFamily="34" charset="0"/>
                <a:cs typeface="Arial" panose="020B0604020202020204" pitchFamily="34" charset="0"/>
              </a:rPr>
              <a:t>to smoke</a:t>
            </a:r>
            <a:r>
              <a:rPr lang="en-US" sz="1200" b="0" i="0" u="none" strike="noStrike" dirty="0">
                <a:solidFill>
                  <a:srgbClr val="414141"/>
                </a:solidFill>
                <a:effectLst/>
                <a:latin typeface="Arial" panose="020B0604020202020204" pitchFamily="34" charset="0"/>
                <a:cs typeface="Arial" panose="020B0604020202020204" pitchFamily="34" charset="0"/>
              </a:rPr>
              <a:t> when they stop or are unable to smoke</a:t>
            </a:r>
            <a:r>
              <a:rPr lang="en-US" sz="1200" b="0" i="0" dirty="0">
                <a:solidFill>
                  <a:srgbClr val="414141"/>
                </a:solidFill>
                <a:effectLst/>
                <a:latin typeface="Arial" panose="020B0604020202020204" pitchFamily="34" charset="0"/>
                <a:cs typeface="Arial" panose="020B0604020202020204" pitchFamily="34" charset="0"/>
              </a:rPr>
              <a:t>​. </a:t>
            </a:r>
            <a:r>
              <a:rPr lang="en-GB" sz="1200" dirty="0">
                <a:effectLst/>
                <a:latin typeface="Arial" panose="020B0604020202020204" pitchFamily="34" charset="0"/>
                <a:ea typeface="Geneva" panose="020B0503030404040204"/>
                <a:cs typeface="Arial" panose="020B0604020202020204" pitchFamily="34" charset="0"/>
              </a:rPr>
              <a:t>It is experienced as a kind of gnawing hunger for a cigarette or ‘craving’/urge to smoke.</a:t>
            </a:r>
          </a:p>
          <a:p>
            <a:pPr algn="l" rtl="0" fontAlgn="base">
              <a:buFont typeface="Arial" panose="020B0604020202020204" pitchFamily="34" charset="0"/>
              <a:buChar char="•"/>
            </a:pPr>
            <a:endParaRPr lang="en-US" sz="1200" b="0" i="0" u="none" strike="noStrike" dirty="0">
              <a:solidFill>
                <a:srgbClr val="414141"/>
              </a:solidFill>
              <a:effectLst/>
              <a:latin typeface="Arial" panose="020B0604020202020204" pitchFamily="34"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Poor concentration for example is reported by approximately 60% of people making a quit attempt and typically lasts about two weeks from stopping. One-in-four tobacco users reports night wakening or disturbed sleep, but these typically subside quickly. The majority (50%-60%) will experience irritability, restlessness, and depression which will typically last for less than four weeks. Constipation can be expected in less than 20% of tobacco users but can last for more than a month.</a:t>
            </a:r>
            <a:endParaRPr lang="en-US" sz="1200" b="1"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We know that people with SMI tend to experience greater withdrawal symptoms than the general population of smokers. A key part of our role is to ensure we assist them with coping with withdrawal and cravings.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br>
              <a:rPr lang="en-CA" sz="1200" b="1" dirty="0">
                <a:effectLst/>
                <a:latin typeface="Arial" panose="020B0604020202020204" pitchFamily="34" charset="0"/>
                <a:ea typeface="Geneva" panose="020B0503030404040204"/>
                <a:cs typeface="Arial" panose="020B0604020202020204" pitchFamily="34" charset="0"/>
              </a:rPr>
            </a:br>
            <a:r>
              <a:rPr lang="en-CA" sz="1200" b="1" dirty="0">
                <a:effectLst/>
                <a:latin typeface="Arial" panose="020B0604020202020204" pitchFamily="34" charset="0"/>
                <a:ea typeface="Geneva" panose="020B0503030404040204"/>
                <a:cs typeface="Arial" panose="020B0604020202020204" pitchFamily="34" charset="0"/>
              </a:rPr>
              <a:t>Suggested group discussion question: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What do these symptoms remind you of?  Generate a discussion about how tobacco withdrawal symptoms can get confused with mental health symptoms/ mental health relapse – it’s therefore important to know about patients' mental health relapse signatures and plan before they stop smoking.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It can be helpful to inform patients of these withdrawal symptoms are: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Normal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Are typically more severe in the first few days and gradually reduce as long as they don’t have even one puff on a cigarette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Will usually disappear within four weeks of stopping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pPr>
              <a:lnSpc>
                <a:spcPts val="2500"/>
              </a:lnSpc>
              <a:spcAft>
                <a:spcPts val="1000"/>
              </a:spcAft>
            </a:pPr>
            <a:r>
              <a:rPr lang="en-US" dirty="0">
                <a:latin typeface="Arial" panose="020B0604020202020204" pitchFamily="34" charset="0"/>
                <a:cs typeface="Arial" panose="020B0604020202020204" pitchFamily="34" charset="0"/>
              </a:rPr>
              <a:t>If the person can remain </a:t>
            </a:r>
            <a:r>
              <a:rPr lang="en-US" b="1" dirty="0">
                <a:solidFill>
                  <a:schemeClr val="accent1"/>
                </a:solidFill>
                <a:latin typeface="Arial" panose="020B0604020202020204" pitchFamily="34" charset="0"/>
                <a:cs typeface="Arial" panose="020B0604020202020204" pitchFamily="34" charset="0"/>
              </a:rPr>
              <a:t>totally abstinent and stay smokefree,</a:t>
            </a:r>
            <a:r>
              <a:rPr lang="en-US" dirty="0">
                <a:latin typeface="Arial" panose="020B0604020202020204" pitchFamily="34" charset="0"/>
                <a:cs typeface="Arial" panose="020B0604020202020204" pitchFamily="34" charset="0"/>
              </a:rPr>
              <a:t> symptoms will become less severe and frequent, most disappear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by four weeks after stopping</a:t>
            </a:r>
          </a:p>
          <a:p>
            <a:pPr eaLnBrk="1" hangingPunct="1"/>
            <a:endParaRPr lang="en-GB" sz="1200" kern="1200" dirty="0">
              <a:solidFill>
                <a:schemeClr val="tx1"/>
              </a:solidFill>
              <a:latin typeface="Arial" panose="020B0604020202020204" pitchFamily="34" charset="0"/>
              <a:ea typeface="Geneva" pitchFamily="-109" charset="0"/>
              <a:cs typeface="Arial" panose="020B0604020202020204" pitchFamily="34" charset="0"/>
            </a:endParaRPr>
          </a:p>
          <a:p>
            <a:pPr eaLnBrk="1" hangingPunct="1"/>
            <a:r>
              <a:rPr lang="en-GB" sz="1200" kern="1200" dirty="0">
                <a:solidFill>
                  <a:schemeClr val="tx1"/>
                </a:solidFill>
                <a:latin typeface="Arial" panose="020B0604020202020204" pitchFamily="34" charset="0"/>
                <a:ea typeface="Geneva" pitchFamily="-109" charset="0"/>
                <a:cs typeface="Arial" panose="020B0604020202020204" pitchFamily="34" charset="0"/>
              </a:rPr>
              <a:t>These withdrawal symptoms can be managed with use of NRT. Most of the withdrawal symptoms, as long as the person does not smoke, will reduce during the four weeks following her quit date.  </a:t>
            </a:r>
          </a:p>
          <a:p>
            <a:endParaRPr lang="en-CA"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Light headedness </a:t>
            </a:r>
            <a:r>
              <a:rPr lang="en-GB" sz="1200" dirty="0">
                <a:effectLst/>
                <a:latin typeface="Arial" panose="020B0604020202020204" pitchFamily="34" charset="0"/>
                <a:ea typeface="Geneva" panose="020B0503030404040204"/>
                <a:cs typeface="Arial" panose="020B0604020202020204" pitchFamily="34" charset="0"/>
              </a:rPr>
              <a:t>Increase in oxygen to the brain after carbon monoxide has left the body.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Night-time awakenings </a:t>
            </a:r>
            <a:r>
              <a:rPr lang="en-GB" sz="1200" dirty="0">
                <a:effectLst/>
                <a:latin typeface="Arial" panose="020B0604020202020204" pitchFamily="34" charset="0"/>
                <a:ea typeface="Geneva" panose="020B0503030404040204"/>
                <a:cs typeface="Arial" panose="020B0604020202020204" pitchFamily="34" charset="0"/>
              </a:rPr>
              <a:t>The smoker’s bodily rhythms have to adapt to their new smoke-free status. Heavy smokers often wake during the night craving nicotine as this was part of their smoking routine. Some quitters have ‘smoking dreams’.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Urges to smoke </a:t>
            </a:r>
            <a:r>
              <a:rPr lang="en-GB" sz="1200" dirty="0">
                <a:effectLst/>
                <a:latin typeface="Arial" panose="020B0604020202020204" pitchFamily="34" charset="0"/>
                <a:ea typeface="Geneva" panose="020B0503030404040204"/>
                <a:cs typeface="Arial" panose="020B0604020202020204" pitchFamily="34" charset="0"/>
              </a:rPr>
              <a:t>This is often the most troublesome symptom. Early on the quitter may feel that they are craving continuously but after a week or so they are usually able to identify specific craving attacks or episodes. These cravings can be triggered by certain situations (cues).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Poor concentration </a:t>
            </a:r>
            <a:r>
              <a:rPr lang="en-GB" sz="1200" dirty="0">
                <a:effectLst/>
                <a:latin typeface="Arial" panose="020B0604020202020204" pitchFamily="34" charset="0"/>
                <a:ea typeface="Geneva" panose="020B0503030404040204"/>
                <a:cs typeface="Arial" panose="020B0604020202020204" pitchFamily="34" charset="0"/>
              </a:rPr>
              <a:t>Mainly due to lack of nicotine but they are also distracted by their quit attempt.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Restlessness </a:t>
            </a:r>
            <a:r>
              <a:rPr lang="en-GB" sz="1200" dirty="0">
                <a:effectLst/>
                <a:latin typeface="Arial" panose="020B0604020202020204" pitchFamily="34" charset="0"/>
                <a:ea typeface="Geneva" panose="020B0503030404040204"/>
                <a:cs typeface="Arial" panose="020B0604020202020204" pitchFamily="34" charset="0"/>
              </a:rPr>
              <a:t>Some quitters find that they don’t know what to do with themselves – keeping busy and absorbed in activities may help.</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Irritability </a:t>
            </a:r>
            <a:r>
              <a:rPr lang="en-GB" sz="1200" dirty="0">
                <a:effectLst/>
                <a:latin typeface="Arial" panose="020B0604020202020204" pitchFamily="34" charset="0"/>
                <a:ea typeface="Geneva" panose="020B0503030404040204"/>
                <a:cs typeface="Arial" panose="020B0604020202020204" pitchFamily="34" charset="0"/>
              </a:rPr>
              <a:t>Due to loss of nicotine.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Depression </a:t>
            </a:r>
            <a:r>
              <a:rPr lang="en-GB" sz="1200" dirty="0">
                <a:effectLst/>
                <a:latin typeface="Arial" panose="020B0604020202020204" pitchFamily="34" charset="0"/>
                <a:ea typeface="Geneva" panose="020B0503030404040204"/>
                <a:cs typeface="Arial" panose="020B0604020202020204" pitchFamily="34" charset="0"/>
              </a:rPr>
              <a:t>Some people go through a grieving process/reduced dopamine levels as the body readjusts.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Increased appetite/weight gain </a:t>
            </a:r>
            <a:r>
              <a:rPr lang="en-GB" sz="1200" dirty="0">
                <a:effectLst/>
                <a:latin typeface="Arial" panose="020B0604020202020204" pitchFamily="34" charset="0"/>
                <a:ea typeface="Geneva" panose="020B0503030404040204"/>
                <a:cs typeface="Arial" panose="020B0604020202020204" pitchFamily="34" charset="0"/>
              </a:rPr>
              <a:t>Smoking increases metabolism and supresses appetite; therefore, when a smoker stops their metabolism slows and they experience increased appetite. There is also an increase in taste and smell once quit.</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a:effectLst/>
                <a:latin typeface="Arial" panose="020B0604020202020204" pitchFamily="34" charset="0"/>
                <a:ea typeface="Geneva" panose="020B0503030404040204"/>
                <a:cs typeface="Arial" panose="020B0604020202020204" pitchFamily="34" charset="0"/>
              </a:rPr>
              <a:t>The risk of continuing to smoke far outweighs the risk of some extra weight gain, but for some putting on weight is a serious personal barrier to stopping and it’s therefore important we consider how to respond – more on this one later.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Arial" panose="020B0604020202020204" pitchFamily="34" charset="0"/>
                <a:ea typeface="Geneva" panose="020B0503030404040204"/>
                <a:cs typeface="Arial" panose="020B0604020202020204" pitchFamily="34" charset="0"/>
              </a:rPr>
              <a:t>Other withdrawal symptoms include:</a:t>
            </a:r>
            <a:r>
              <a:rPr lang="en-GB" sz="1200" dirty="0">
                <a:effectLst/>
                <a:latin typeface="Arial" panose="020B0604020202020204" pitchFamily="34" charset="0"/>
                <a:ea typeface="Geneva" panose="020B0503030404040204"/>
                <a:cs typeface="Arial" panose="020B0604020202020204" pitchFamily="34" charset="0"/>
              </a:rPr>
              <a:t> mouth ulcers, constipation.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2643093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r>
              <a:rPr lang="en-US" dirty="0">
                <a:latin typeface="Arial" panose="020B0604020202020204" pitchFamily="34" charset="0"/>
                <a:cs typeface="Arial" panose="020B0604020202020204" pitchFamily="34" charset="0"/>
              </a:rPr>
              <a:t>This is a great slide as it shows in very simple terms nicotine levels in the blood stream over the course of a day for a person who smokes. </a:t>
            </a:r>
          </a:p>
          <a:p>
            <a:pPr>
              <a:spcBef>
                <a:spcPts val="0"/>
              </a:spcBef>
              <a:spcAft>
                <a:spcPts val="0"/>
              </a:spcAft>
            </a:pPr>
            <a:endParaRPr lang="en-US" dirty="0">
              <a:latin typeface="Arial" panose="020B0604020202020204" pitchFamily="34" charset="0"/>
              <a:cs typeface="Arial" panose="020B0604020202020204" pitchFamily="34" charset="0"/>
            </a:endParaRPr>
          </a:p>
          <a:p>
            <a:pPr>
              <a:spcBef>
                <a:spcPts val="0"/>
              </a:spcBef>
              <a:spcAft>
                <a:spcPts val="0"/>
              </a:spcAft>
            </a:pPr>
            <a:r>
              <a:rPr lang="en-US" dirty="0">
                <a:latin typeface="Arial" panose="020B0604020202020204" pitchFamily="34" charset="0"/>
                <a:cs typeface="Arial" panose="020B0604020202020204" pitchFamily="34" charset="0"/>
              </a:rPr>
              <a:t>Each time the patient smokes they receive a hit of nicotine and the associated high, however, very quickly they experience a drop and begin to experience withdrawal symptoms and urges to spikes. These spikes and troughs are what the individuals experiences all day and what drives them to smoke again. </a:t>
            </a:r>
          </a:p>
          <a:p>
            <a:pPr>
              <a:spcBef>
                <a:spcPts val="0"/>
              </a:spcBef>
              <a:spcAft>
                <a:spcPts val="0"/>
              </a:spcAft>
            </a:pPr>
            <a:endParaRPr lang="en-US" dirty="0">
              <a:latin typeface="Arial" panose="020B0604020202020204" pitchFamily="34" charset="0"/>
              <a:cs typeface="Arial" panose="020B0604020202020204" pitchFamily="34" charset="0"/>
            </a:endParaRPr>
          </a:p>
          <a:p>
            <a:pPr>
              <a:spcBef>
                <a:spcPts val="0"/>
              </a:spcBef>
              <a:spcAft>
                <a:spcPts val="0"/>
              </a:spcAft>
            </a:pPr>
            <a:r>
              <a:rPr lang="en-US" dirty="0">
                <a:latin typeface="Arial" panose="020B0604020202020204" pitchFamily="34" charset="0"/>
                <a:cs typeface="Arial" panose="020B0604020202020204" pitchFamily="34" charset="0"/>
              </a:rPr>
              <a:t>A very important point to make here is that when HCP facilitate smoking in MH settings, this can feel like the kind thing to do but actually what we are doing is repeatedly driving patients into withdrawal. It would be kinder to provide prompt and plentiful replacement of clean nicotine through NRT or nicotine vapes</a:t>
            </a:r>
          </a:p>
          <a:p>
            <a:pPr>
              <a:spcBef>
                <a:spcPts val="0"/>
              </a:spcBef>
              <a:spcAft>
                <a:spcPts val="0"/>
              </a:spcAft>
            </a:pPr>
            <a:endParaRPr lang="en-US" dirty="0">
              <a:latin typeface="Arial" panose="020B0604020202020204" pitchFamily="34" charset="0"/>
              <a:cs typeface="Arial" panose="020B0604020202020204" pitchFamily="34" charset="0"/>
            </a:endParaRP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1321116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1104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658623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23297050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3743808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826906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452306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934046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1">
                <a:solidFill>
                  <a:srgbClr val="0070C0"/>
                </a:solidFill>
                <a:latin typeface="Arial" panose="020B0604020202020204" pitchFamily="34" charset="0"/>
                <a:cs typeface="Arial" panose="020B0604020202020204" pitchFamily="34" charset="0"/>
              </a:defRPr>
            </a:lvl1p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2" name="TextBox 1">
            <a:extLst>
              <a:ext uri="{FF2B5EF4-FFF2-40B4-BE49-F238E27FC236}">
                <a16:creationId xmlns:a16="http://schemas.microsoft.com/office/drawing/2014/main" id="{D3E3E3AE-07EC-F3C0-6E54-F37063E34EA2}"/>
              </a:ext>
            </a:extLst>
          </p:cNvPr>
          <p:cNvSpPr txBox="1"/>
          <p:nvPr userDrawn="1"/>
        </p:nvSpPr>
        <p:spPr bwMode="auto">
          <a:xfrm>
            <a:off x="-446567" y="248801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GB"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cSld>
  <p:clrMap bg1="lt1" tx1="dk1" bg2="lt2" tx2="dk2" accent1="accent1" accent2="accent2" accent3="accent3" accent4="accent4" accent5="accent5" accent6="accent6" hlink="hlink" folHlink="folHlink"/>
  <p:sldLayoutIdLst>
    <p:sldLayoutId id="2147483662" r:id="rId1"/>
    <p:sldLayoutId id="2147483673" r:id="rId2"/>
    <p:sldLayoutId id="2147483650" r:id="rId3"/>
    <p:sldLayoutId id="2147483658" r:id="rId4"/>
    <p:sldLayoutId id="2147483652" r:id="rId5"/>
    <p:sldLayoutId id="2147483671" r:id="rId6"/>
    <p:sldLayoutId id="2147483676" r:id="rId7"/>
    <p:sldLayoutId id="2147483657" r:id="rId8"/>
    <p:sldLayoutId id="2147483656" r:id="rId9"/>
    <p:sldLayoutId id="2147483665" r:id="rId10"/>
    <p:sldLayoutId id="2147483674" r:id="rId11"/>
    <p:sldLayoutId id="2147483659" r:id="rId12"/>
    <p:sldLayoutId id="2147483670" r:id="rId13"/>
    <p:sldLayoutId id="2147483672" r:id="rId14"/>
    <p:sldLayoutId id="2147483682" r:id="rId15"/>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3467935140"/>
      </p:ext>
    </p:extLst>
  </p:cSld>
  <p:clrMap bg1="lt1" tx1="dk1" bg2="lt2" tx2="dk2" accent1="accent1" accent2="accent2" accent3="accent3" accent4="accent4" accent5="accent5" accent6="accent6" hlink="hlink" folHlink="folHlink"/>
  <p:sldLayoutIdLst>
    <p:sldLayoutId id="2147483684"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3134531564"/>
      </p:ext>
    </p:extLst>
  </p:cSld>
  <p:clrMap bg1="lt1" tx1="dk1" bg2="lt2" tx2="dk2" accent1="accent1" accent2="accent2" accent3="accent3" accent4="accent4" accent5="accent5" accent6="accent6" hlink="hlink" folHlink="folHlink"/>
  <p:sldLayoutIdLst>
    <p:sldLayoutId id="2147483686"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8.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1.xml"/><Relationship Id="rId5" Type="http://schemas.openxmlformats.org/officeDocument/2006/relationships/image" Target="../media/image11.jpeg"/><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5DFE4B65-D620-79D2-8244-BA9B8E8BC634}"/>
              </a:ext>
            </a:extLst>
          </p:cNvPr>
          <p:cNvSpPr>
            <a:spLocks noGrp="1"/>
          </p:cNvSpPr>
          <p:nvPr>
            <p:ph type="subTitle" idx="1"/>
          </p:nvPr>
        </p:nvSpPr>
        <p:spPr/>
        <p:txBody>
          <a:bodyPr/>
          <a:lstStyle/>
          <a:p>
            <a:r>
              <a:rPr lang="en-GB" dirty="0"/>
              <a:t>Understanding tobacco dependence</a:t>
            </a:r>
          </a:p>
          <a:p>
            <a:endParaRPr lang="en-GB" dirty="0"/>
          </a:p>
        </p:txBody>
      </p:sp>
    </p:spTree>
    <p:extLst>
      <p:ext uri="{BB962C8B-B14F-4D97-AF65-F5344CB8AC3E}">
        <p14:creationId xmlns:p14="http://schemas.microsoft.com/office/powerpoint/2010/main" val="29495037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11444B4-211F-DAA8-B557-CD5397F0E14D}"/>
              </a:ext>
            </a:extLst>
          </p:cNvPr>
          <p:cNvSpPr txBox="1">
            <a:spLocks/>
          </p:cNvSpPr>
          <p:nvPr/>
        </p:nvSpPr>
        <p:spPr>
          <a:xfrm>
            <a:off x="2199790" y="542705"/>
            <a:ext cx="4744420" cy="81570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Aft>
                <a:spcPts val="1500"/>
              </a:spcAft>
              <a:buFont typeface="Lucida Grande" panose="020B0600040502020204" pitchFamily="34" charset="0"/>
              <a:buNone/>
            </a:pPr>
            <a:r>
              <a:rPr lang="en-US" sz="3000" b="1">
                <a:solidFill>
                  <a:schemeClr val="bg1"/>
                </a:solidFill>
              </a:rPr>
              <a:t>When do you smoke?</a:t>
            </a:r>
            <a:endParaRPr lang="en-US" sz="2000" b="1">
              <a:solidFill>
                <a:schemeClr val="bg1"/>
              </a:solidFill>
            </a:endParaRPr>
          </a:p>
        </p:txBody>
      </p:sp>
      <p:pic>
        <p:nvPicPr>
          <p:cNvPr id="4" name="Picture 3">
            <a:extLst>
              <a:ext uri="{FF2B5EF4-FFF2-40B4-BE49-F238E27FC236}">
                <a16:creationId xmlns:a16="http://schemas.microsoft.com/office/drawing/2014/main" id="{7CC31D14-AD2B-47EF-631C-92F89B0D9A70}"/>
              </a:ext>
            </a:extLst>
          </p:cNvPr>
          <p:cNvPicPr>
            <a:picLocks noChangeAspect="1"/>
          </p:cNvPicPr>
          <p:nvPr/>
        </p:nvPicPr>
        <p:blipFill>
          <a:blip r:embed="rId3"/>
          <a:stretch>
            <a:fillRect/>
          </a:stretch>
        </p:blipFill>
        <p:spPr>
          <a:xfrm>
            <a:off x="2308531" y="1502680"/>
            <a:ext cx="4526938" cy="4691324"/>
          </a:xfrm>
          <a:prstGeom prst="rect">
            <a:avLst/>
          </a:prstGeom>
          <a:effectLst>
            <a:outerShdw blurRad="254000" dist="50800" dir="5400000" algn="ctr" rotWithShape="0">
              <a:srgbClr val="000000">
                <a:alpha val="25000"/>
              </a:srgbClr>
            </a:outerShdw>
          </a:effectLst>
        </p:spPr>
      </p:pic>
    </p:spTree>
    <p:extLst>
      <p:ext uri="{BB962C8B-B14F-4D97-AF65-F5344CB8AC3E}">
        <p14:creationId xmlns:p14="http://schemas.microsoft.com/office/powerpoint/2010/main" val="2405166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8E0FB-96D4-8E53-4F14-35838C5AA235}"/>
              </a:ext>
            </a:extLst>
          </p:cNvPr>
          <p:cNvSpPr>
            <a:spLocks noGrp="1"/>
          </p:cNvSpPr>
          <p:nvPr>
            <p:ph type="title"/>
          </p:nvPr>
        </p:nvSpPr>
        <p:spPr/>
        <p:txBody>
          <a:bodyPr/>
          <a:lstStyle/>
          <a:p>
            <a:r>
              <a:rPr lang="en-US" dirty="0"/>
              <a:t>Genetics: nicotine metabolism</a:t>
            </a:r>
          </a:p>
        </p:txBody>
      </p:sp>
      <p:sp>
        <p:nvSpPr>
          <p:cNvPr id="3" name="Text Placeholder 2">
            <a:extLst>
              <a:ext uri="{FF2B5EF4-FFF2-40B4-BE49-F238E27FC236}">
                <a16:creationId xmlns:a16="http://schemas.microsoft.com/office/drawing/2014/main" id="{1CE19432-67E0-5A47-BEDB-353468898092}"/>
              </a:ext>
            </a:extLst>
          </p:cNvPr>
          <p:cNvSpPr>
            <a:spLocks noGrp="1"/>
          </p:cNvSpPr>
          <p:nvPr>
            <p:ph type="body" idx="12"/>
          </p:nvPr>
        </p:nvSpPr>
        <p:spPr>
          <a:xfrm>
            <a:off x="588698" y="1817528"/>
            <a:ext cx="7966604" cy="3584510"/>
          </a:xfrm>
        </p:spPr>
        <p:txBody>
          <a:bodyPr/>
          <a:lstStyle/>
          <a:p>
            <a:pPr marL="0" indent="0">
              <a:lnSpc>
                <a:spcPts val="2600"/>
              </a:lnSpc>
              <a:buNone/>
            </a:pPr>
            <a:r>
              <a:rPr lang="en-US" sz="1900" b="1" dirty="0">
                <a:solidFill>
                  <a:schemeClr val="accent1"/>
                </a:solidFill>
              </a:rPr>
              <a:t>Nicotine metabolism</a:t>
            </a:r>
          </a:p>
          <a:p>
            <a:pPr marL="0" indent="0">
              <a:lnSpc>
                <a:spcPts val="2600"/>
              </a:lnSpc>
              <a:buNone/>
              <a:tabLst>
                <a:tab pos="304800" algn="l"/>
              </a:tabLst>
            </a:pPr>
            <a:r>
              <a:rPr lang="en-US" dirty="0"/>
              <a:t>–	Large variations exist in nicotine metabolism affecting quit efforts</a:t>
            </a:r>
          </a:p>
          <a:p>
            <a:pPr marL="0" indent="0">
              <a:lnSpc>
                <a:spcPts val="2600"/>
              </a:lnSpc>
              <a:buNone/>
              <a:tabLst>
                <a:tab pos="304800" algn="l"/>
              </a:tabLst>
            </a:pPr>
            <a:r>
              <a:rPr lang="en-US" dirty="0"/>
              <a:t>–	Slower metabolism allows brain and body to meet nicotine needs with:</a:t>
            </a:r>
          </a:p>
          <a:p>
            <a:pPr marL="630238" indent="-315913">
              <a:lnSpc>
                <a:spcPts val="2600"/>
              </a:lnSpc>
            </a:pPr>
            <a:r>
              <a:rPr lang="en-US" dirty="0"/>
              <a:t>Reduced smoking intensity</a:t>
            </a:r>
          </a:p>
          <a:p>
            <a:pPr marL="630238" indent="-315913">
              <a:lnSpc>
                <a:spcPts val="2600"/>
              </a:lnSpc>
            </a:pPr>
            <a:r>
              <a:rPr lang="en-US" dirty="0"/>
              <a:t>Reduced withdrawal symptoms</a:t>
            </a:r>
          </a:p>
          <a:p>
            <a:pPr marL="630238" indent="-315913">
              <a:lnSpc>
                <a:spcPts val="2600"/>
              </a:lnSpc>
            </a:pPr>
            <a:r>
              <a:rPr lang="en-US" dirty="0"/>
              <a:t>Higher stopping rates</a:t>
            </a:r>
          </a:p>
          <a:p>
            <a:pPr marL="630238" indent="-315913">
              <a:lnSpc>
                <a:spcPts val="2600"/>
              </a:lnSpc>
            </a:pPr>
            <a:r>
              <a:rPr lang="en-US" dirty="0"/>
              <a:t>Response to treatment</a:t>
            </a:r>
          </a:p>
        </p:txBody>
      </p:sp>
      <p:pic>
        <p:nvPicPr>
          <p:cNvPr id="6" name="Picture 5">
            <a:extLst>
              <a:ext uri="{FF2B5EF4-FFF2-40B4-BE49-F238E27FC236}">
                <a16:creationId xmlns:a16="http://schemas.microsoft.com/office/drawing/2014/main" id="{52A6A99E-21D9-AAFB-5300-E1631EEDA9EB}"/>
              </a:ext>
            </a:extLst>
          </p:cNvPr>
          <p:cNvPicPr>
            <a:picLocks noChangeAspect="1"/>
          </p:cNvPicPr>
          <p:nvPr/>
        </p:nvPicPr>
        <p:blipFill>
          <a:blip r:embed="rId3">
            <a:alphaModFix/>
          </a:blip>
          <a:stretch>
            <a:fillRect/>
          </a:stretch>
        </p:blipFill>
        <p:spPr>
          <a:xfrm>
            <a:off x="5309144" y="3570735"/>
            <a:ext cx="2889138" cy="1813620"/>
          </a:xfrm>
          <a:prstGeom prst="rect">
            <a:avLst/>
          </a:prstGeom>
          <a:effectLst/>
        </p:spPr>
      </p:pic>
      <p:sp>
        <p:nvSpPr>
          <p:cNvPr id="7" name="TextBox 6">
            <a:extLst>
              <a:ext uri="{FF2B5EF4-FFF2-40B4-BE49-F238E27FC236}">
                <a16:creationId xmlns:a16="http://schemas.microsoft.com/office/drawing/2014/main" id="{7C8080D9-4E6B-4FA1-EA29-A6CFD9372227}"/>
              </a:ext>
            </a:extLst>
          </p:cNvPr>
          <p:cNvSpPr txBox="1"/>
          <p:nvPr/>
        </p:nvSpPr>
        <p:spPr bwMode="auto">
          <a:xfrm>
            <a:off x="571500" y="5725767"/>
            <a:ext cx="7417836" cy="513183"/>
          </a:xfrm>
          <a:prstGeom prst="rect">
            <a:avLst/>
          </a:prstGeom>
          <a:noFill/>
          <a:ln w="9525">
            <a:noFill/>
            <a:miter lim="800000"/>
            <a:headEnd/>
            <a:tailEnd/>
          </a:ln>
        </p:spPr>
        <p:txBody>
          <a:bodyPr vert="horz" wrap="square" lIns="90000" tIns="45720" rIns="91440" bIns="45720" numCol="1" rtlCol="0" anchor="ctr" anchorCtr="0" compatLnSpc="1">
            <a:prstTxWarp prst="textNoShape">
              <a:avLst/>
            </a:prstTxWarp>
            <a:no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100" b="0" i="0" u="none" strike="noStrike" kern="1200" cap="none" spc="0" normalizeH="0" baseline="0" noProof="0" dirty="0">
                <a:ln>
                  <a:noFill/>
                </a:ln>
                <a:effectLst/>
                <a:uLnTx/>
                <a:uFillTx/>
                <a:latin typeface="+mn-lt"/>
                <a:ea typeface="Geneva" pitchFamily="-109" charset="0"/>
                <a:cs typeface="Geneva" pitchFamily="-109" charset="0"/>
              </a:rPr>
              <a:t>Source: Ho et al., 2009. Clinical pharmacology &amp; Therapeutics 85(6), 635–643</a:t>
            </a:r>
          </a:p>
        </p:txBody>
      </p:sp>
      <p:sp>
        <p:nvSpPr>
          <p:cNvPr id="4" name="Footer Placeholder 3">
            <a:extLst>
              <a:ext uri="{FF2B5EF4-FFF2-40B4-BE49-F238E27FC236}">
                <a16:creationId xmlns:a16="http://schemas.microsoft.com/office/drawing/2014/main" id="{E7907798-17F8-1E1A-C4DA-E528AC3C896B}"/>
              </a:ext>
            </a:extLst>
          </p:cNvPr>
          <p:cNvSpPr>
            <a:spLocks noGrp="1"/>
          </p:cNvSpPr>
          <p:nvPr>
            <p:ph type="ftr" sz="quarter" idx="3"/>
          </p:nvPr>
        </p:nvSpPr>
        <p:spPr>
          <a:xfrm>
            <a:off x="593184" y="6412790"/>
            <a:ext cx="7866330" cy="365125"/>
          </a:xfrm>
        </p:spPr>
        <p:txBody>
          <a:bodyPr/>
          <a:lstStyle/>
          <a:p>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116687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moking Survivors campaign - Sue TV advert.mp4">
            <a:hlinkClick r:id="" action="ppaction://media"/>
            <a:extLst>
              <a:ext uri="{FF2B5EF4-FFF2-40B4-BE49-F238E27FC236}">
                <a16:creationId xmlns:a16="http://schemas.microsoft.com/office/drawing/2014/main" id="{2F09A9A5-3E38-36AE-8492-496520467D4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857250"/>
            <a:ext cx="9144000" cy="5143500"/>
          </a:xfrm>
          <a:prstGeom prst="rect">
            <a:avLst/>
          </a:prstGeom>
        </p:spPr>
      </p:pic>
    </p:spTree>
    <p:extLst>
      <p:ext uri="{BB962C8B-B14F-4D97-AF65-F5344CB8AC3E}">
        <p14:creationId xmlns:p14="http://schemas.microsoft.com/office/powerpoint/2010/main" val="638713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30303">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uestion">
            <a:extLst>
              <a:ext uri="{FF2B5EF4-FFF2-40B4-BE49-F238E27FC236}">
                <a16:creationId xmlns:a16="http://schemas.microsoft.com/office/drawing/2014/main" id="{1787F93D-877B-66AD-401D-7BB25C2934A3}"/>
              </a:ext>
            </a:extLst>
          </p:cNvPr>
          <p:cNvSpPr txBox="1">
            <a:spLocks/>
          </p:cNvSpPr>
          <p:nvPr/>
        </p:nvSpPr>
        <p:spPr>
          <a:xfrm>
            <a:off x="765175" y="1564266"/>
            <a:ext cx="7613650" cy="615735"/>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000" b="1">
                <a:effectLst/>
                <a:latin typeface="Arial" panose="020B0604020202020204" pitchFamily="34" charset="0"/>
                <a:cs typeface="Arial" panose="020B0604020202020204" pitchFamily="34" charset="0"/>
              </a:rPr>
              <a:t>A shared promise:</a:t>
            </a:r>
            <a:endParaRPr lang="en-US" sz="1000" b="1">
              <a:effectLst/>
            </a:endParaRPr>
          </a:p>
        </p:txBody>
      </p:sp>
      <p:sp>
        <p:nvSpPr>
          <p:cNvPr id="4" name="Subtitle 2">
            <a:extLst>
              <a:ext uri="{FF2B5EF4-FFF2-40B4-BE49-F238E27FC236}">
                <a16:creationId xmlns:a16="http://schemas.microsoft.com/office/drawing/2014/main" id="{236EB38A-14E1-C41A-A641-51E294CEFF61}"/>
              </a:ext>
            </a:extLst>
          </p:cNvPr>
          <p:cNvSpPr txBox="1">
            <a:spLocks/>
          </p:cNvSpPr>
          <p:nvPr/>
        </p:nvSpPr>
        <p:spPr>
          <a:xfrm>
            <a:off x="619653" y="2441604"/>
            <a:ext cx="8040158" cy="1088799"/>
          </a:xfrm>
          <a:prstGeom prst="rect">
            <a:avLst/>
          </a:prstGeom>
          <a:effectLst/>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Bef>
                <a:spcPts val="0"/>
              </a:spcBef>
              <a:spcAft>
                <a:spcPts val="0"/>
              </a:spcAft>
              <a:buNone/>
            </a:pPr>
            <a:r>
              <a:rPr lang="en-GB" altLang="en-US" sz="2400" dirty="0">
                <a:solidFill>
                  <a:schemeClr val="accent3"/>
                </a:solidFill>
              </a:rPr>
              <a:t>We will never again refer to tobacco dependence as a </a:t>
            </a:r>
            <a:r>
              <a:rPr lang="en-GB" altLang="en-US" sz="2400" b="1" dirty="0">
                <a:solidFill>
                  <a:schemeClr val="bg1"/>
                </a:solidFill>
              </a:rPr>
              <a:t>‘lifestyle choice’ </a:t>
            </a:r>
            <a:r>
              <a:rPr lang="en-GB" altLang="en-US" sz="2400" dirty="0">
                <a:solidFill>
                  <a:schemeClr val="accent3"/>
                </a:solidFill>
              </a:rPr>
              <a:t>or</a:t>
            </a:r>
            <a:r>
              <a:rPr lang="en-GB" altLang="en-US" sz="2400" b="1" dirty="0">
                <a:solidFill>
                  <a:schemeClr val="accent3"/>
                </a:solidFill>
              </a:rPr>
              <a:t> </a:t>
            </a:r>
            <a:r>
              <a:rPr lang="en-GB" altLang="en-US" sz="2400" b="1" dirty="0">
                <a:solidFill>
                  <a:schemeClr val="bg1"/>
                </a:solidFill>
              </a:rPr>
              <a:t>‘bad habit’ </a:t>
            </a:r>
            <a:r>
              <a:rPr lang="en-GB" altLang="en-US" sz="2400" dirty="0">
                <a:solidFill>
                  <a:schemeClr val="accent3"/>
                </a:solidFill>
              </a:rPr>
              <a:t>or </a:t>
            </a:r>
            <a:r>
              <a:rPr lang="en-GB" altLang="en-US" sz="2400" b="1" dirty="0">
                <a:solidFill>
                  <a:schemeClr val="bg1"/>
                </a:solidFill>
              </a:rPr>
              <a:t> ‘personal freedom’</a:t>
            </a:r>
          </a:p>
        </p:txBody>
      </p:sp>
      <p:sp>
        <p:nvSpPr>
          <p:cNvPr id="5" name="Subtitle 2">
            <a:extLst>
              <a:ext uri="{FF2B5EF4-FFF2-40B4-BE49-F238E27FC236}">
                <a16:creationId xmlns:a16="http://schemas.microsoft.com/office/drawing/2014/main" id="{453A8792-C8A6-EFFF-4F40-8D0D37BA8822}"/>
              </a:ext>
            </a:extLst>
          </p:cNvPr>
          <p:cNvSpPr txBox="1">
            <a:spLocks/>
          </p:cNvSpPr>
          <p:nvPr/>
        </p:nvSpPr>
        <p:spPr bwMode="auto">
          <a:xfrm>
            <a:off x="765175" y="3792006"/>
            <a:ext cx="7613650" cy="108535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8EC"/>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3500"/>
              </a:lnSpc>
              <a:spcBef>
                <a:spcPts val="0"/>
              </a:spcBef>
              <a:spcAft>
                <a:spcPts val="0"/>
              </a:spcAft>
            </a:pPr>
            <a:r>
              <a:rPr lang="en-GB" altLang="en-US" sz="2400" dirty="0">
                <a:effectLst/>
                <a:latin typeface="Arial" panose="020B0604020202020204" pitchFamily="34" charset="0"/>
                <a:cs typeface="Arial" panose="020B0604020202020204" pitchFamily="34" charset="0"/>
              </a:rPr>
              <a:t>It is a powerful addiction and chronic relapsing clinical condition</a:t>
            </a:r>
          </a:p>
        </p:txBody>
      </p:sp>
      <p:sp>
        <p:nvSpPr>
          <p:cNvPr id="2" name="TextBox 1">
            <a:extLst>
              <a:ext uri="{FF2B5EF4-FFF2-40B4-BE49-F238E27FC236}">
                <a16:creationId xmlns:a16="http://schemas.microsoft.com/office/drawing/2014/main" id="{D0AC78B4-15AC-BB06-8A1E-7099E106D0D6}"/>
              </a:ext>
            </a:extLst>
          </p:cNvPr>
          <p:cNvSpPr txBox="1"/>
          <p:nvPr/>
        </p:nvSpPr>
        <p:spPr bwMode="auto">
          <a:xfrm>
            <a:off x="-2279561" y="-172576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1742684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8328F-F72D-4AEE-84BF-1411BD63A3B5}"/>
              </a:ext>
            </a:extLst>
          </p:cNvPr>
          <p:cNvSpPr>
            <a:spLocks noGrp="1"/>
          </p:cNvSpPr>
          <p:nvPr>
            <p:ph type="title"/>
          </p:nvPr>
        </p:nvSpPr>
        <p:spPr/>
        <p:txBody>
          <a:bodyPr/>
          <a:lstStyle/>
          <a:p>
            <a:r>
              <a:rPr lang="en-US"/>
              <a:t>Summary</a:t>
            </a:r>
          </a:p>
        </p:txBody>
      </p:sp>
      <p:sp>
        <p:nvSpPr>
          <p:cNvPr id="3" name="Text Placeholder 2">
            <a:extLst>
              <a:ext uri="{FF2B5EF4-FFF2-40B4-BE49-F238E27FC236}">
                <a16:creationId xmlns:a16="http://schemas.microsoft.com/office/drawing/2014/main" id="{3376BBA1-E55C-2A96-2171-42025461FD21}"/>
              </a:ext>
            </a:extLst>
          </p:cNvPr>
          <p:cNvSpPr>
            <a:spLocks noGrp="1"/>
          </p:cNvSpPr>
          <p:nvPr>
            <p:ph type="body" idx="12"/>
          </p:nvPr>
        </p:nvSpPr>
        <p:spPr/>
        <p:txBody>
          <a:bodyPr/>
          <a:lstStyle/>
          <a:p>
            <a:pPr>
              <a:spcAft>
                <a:spcPts val="1000"/>
              </a:spcAft>
            </a:pPr>
            <a:r>
              <a:rPr lang="en-US" b="1" dirty="0">
                <a:solidFill>
                  <a:schemeClr val="accent1"/>
                </a:solidFill>
              </a:rPr>
              <a:t>Nicotine is a highly addictive drug</a:t>
            </a:r>
            <a:r>
              <a:rPr lang="en-US" dirty="0"/>
              <a:t> and cessation is associated </a:t>
            </a:r>
            <a:br>
              <a:rPr lang="en-US" dirty="0"/>
            </a:br>
            <a:r>
              <a:rPr lang="en-US" dirty="0"/>
              <a:t>with a variety of </a:t>
            </a:r>
            <a:r>
              <a:rPr lang="en-US" b="1" dirty="0">
                <a:solidFill>
                  <a:schemeClr val="accent1"/>
                </a:solidFill>
              </a:rPr>
              <a:t>withdrawal symptoms</a:t>
            </a:r>
          </a:p>
          <a:p>
            <a:pPr>
              <a:spcAft>
                <a:spcPts val="1000"/>
              </a:spcAft>
            </a:pPr>
            <a:r>
              <a:rPr lang="en-US" dirty="0"/>
              <a:t>Level of tobacco dependence </a:t>
            </a:r>
            <a:r>
              <a:rPr lang="en-US" b="1" dirty="0">
                <a:solidFill>
                  <a:schemeClr val="accent1"/>
                </a:solidFill>
              </a:rPr>
              <a:t>can affect capability to quit</a:t>
            </a:r>
          </a:p>
          <a:p>
            <a:pPr>
              <a:spcAft>
                <a:spcPts val="1000"/>
              </a:spcAft>
            </a:pPr>
            <a:r>
              <a:rPr lang="en-US" b="1" dirty="0">
                <a:solidFill>
                  <a:schemeClr val="accent1"/>
                </a:solidFill>
              </a:rPr>
              <a:t>Assessing dependence</a:t>
            </a:r>
            <a:r>
              <a:rPr lang="en-US" dirty="0"/>
              <a:t> is important to ensure appropriate </a:t>
            </a:r>
            <a:br>
              <a:rPr lang="en-US" dirty="0"/>
            </a:br>
            <a:r>
              <a:rPr lang="en-US" dirty="0"/>
              <a:t>behavioural support and medication is provided</a:t>
            </a:r>
          </a:p>
          <a:p>
            <a:pPr>
              <a:spcAft>
                <a:spcPts val="1000"/>
              </a:spcAft>
            </a:pPr>
            <a:r>
              <a:rPr lang="en-US" b="1" dirty="0">
                <a:solidFill>
                  <a:schemeClr val="accent1"/>
                </a:solidFill>
              </a:rPr>
              <a:t>Providing information on tobacco dependence, withdrawal symptoms and urges to smoke can better prepare patients </a:t>
            </a:r>
            <a:br>
              <a:rPr lang="en-US" b="1" dirty="0">
                <a:solidFill>
                  <a:schemeClr val="accent1"/>
                </a:solidFill>
              </a:rPr>
            </a:br>
            <a:r>
              <a:rPr lang="en-US" b="1" dirty="0">
                <a:solidFill>
                  <a:schemeClr val="accent1"/>
                </a:solidFill>
              </a:rPr>
              <a:t>for their quit journey</a:t>
            </a:r>
          </a:p>
        </p:txBody>
      </p:sp>
      <p:sp>
        <p:nvSpPr>
          <p:cNvPr id="4" name="Footer Placeholder 3">
            <a:extLst>
              <a:ext uri="{FF2B5EF4-FFF2-40B4-BE49-F238E27FC236}">
                <a16:creationId xmlns:a16="http://schemas.microsoft.com/office/drawing/2014/main" id="{77300D47-E1A4-96D8-D1B3-9B415CC0D435}"/>
              </a:ext>
            </a:extLst>
          </p:cNvPr>
          <p:cNvSpPr>
            <a:spLocks noGrp="1"/>
          </p:cNvSpPr>
          <p:nvPr>
            <p:ph type="ftr" sz="quarter" idx="3"/>
          </p:nvPr>
        </p:nvSpPr>
        <p:spPr>
          <a:xfrm>
            <a:off x="593184" y="6412790"/>
            <a:ext cx="7866330" cy="365125"/>
          </a:xfrm>
        </p:spPr>
        <p:txBody>
          <a:bodyPr/>
          <a:lstStyle/>
          <a:p>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318681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B7DF5F-A3F3-FF43-9935-370203870F7E}"/>
              </a:ext>
            </a:extLst>
          </p:cNvPr>
          <p:cNvPicPr>
            <a:picLocks noChangeAspect="1"/>
          </p:cNvPicPr>
          <p:nvPr/>
        </p:nvPicPr>
        <p:blipFill>
          <a:blip r:embed="rId3"/>
          <a:srcRect/>
          <a:stretch/>
        </p:blipFill>
        <p:spPr>
          <a:xfrm>
            <a:off x="0" y="19880"/>
            <a:ext cx="9144000" cy="6858000"/>
          </a:xfrm>
          <a:prstGeom prst="rect">
            <a:avLst/>
          </a:prstGeom>
        </p:spPr>
      </p:pic>
      <p:sp>
        <p:nvSpPr>
          <p:cNvPr id="6" name="Subtitle 1">
            <a:extLst>
              <a:ext uri="{FF2B5EF4-FFF2-40B4-BE49-F238E27FC236}">
                <a16:creationId xmlns:a16="http://schemas.microsoft.com/office/drawing/2014/main" id="{55D77C6F-B99B-8A01-D42A-734C5957B203}"/>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32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62681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5767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548375"/>
            <a:ext cx="7597685" cy="584510"/>
          </a:xfrm>
          <a:prstGeom prst="rect">
            <a:avLst/>
          </a:prstGeom>
          <a:noFill/>
          <a:ln w="9525">
            <a:noFill/>
            <a:miter lim="800000"/>
            <a:headEnd/>
            <a:tailEnd/>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lnSpc>
                <a:spcPts val="4400"/>
              </a:lnSpc>
              <a:spcBef>
                <a:spcPts val="0"/>
              </a:spcBef>
              <a:spcAft>
                <a:spcPts val="300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This is not a lifestyle choice</a:t>
            </a:r>
            <a:endParaRPr lang="en-US" sz="3000" dirty="0">
              <a:solidFill>
                <a:schemeClr val="accent3"/>
              </a:solidFill>
              <a:effectLst>
                <a:outerShdw blurRad="254000" dist="63500" dir="5400000" algn="ctr" rotWithShape="0">
                  <a:srgbClr val="000000">
                    <a:alpha val="25000"/>
                  </a:srgbClr>
                </a:outerShdw>
              </a:effectLst>
              <a:latin typeface="+mn-lt"/>
              <a:cs typeface="Segoe UI"/>
            </a:endParaRPr>
          </a:p>
        </p:txBody>
      </p:sp>
      <p:sp>
        <p:nvSpPr>
          <p:cNvPr id="15" name="TextBox 14">
            <a:extLst>
              <a:ext uri="{FF2B5EF4-FFF2-40B4-BE49-F238E27FC236}">
                <a16:creationId xmlns:a16="http://schemas.microsoft.com/office/drawing/2014/main" id="{0CC036B8-6164-F1F6-9AD7-0951B97EBACB}"/>
              </a:ext>
            </a:extLst>
          </p:cNvPr>
          <p:cNvSpPr txBox="1"/>
          <p:nvPr/>
        </p:nvSpPr>
        <p:spPr bwMode="auto">
          <a:xfrm>
            <a:off x="773158" y="1092425"/>
            <a:ext cx="7597685" cy="497461"/>
          </a:xfrm>
          <a:prstGeom prst="rect">
            <a:avLst/>
          </a:prstGeom>
          <a:noFill/>
          <a:ln w="9525">
            <a:noFill/>
            <a:miter lim="800000"/>
            <a:headEnd/>
            <a:tailEnd/>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lnSpc>
                <a:spcPts val="4400"/>
              </a:lnSpc>
              <a:spcBef>
                <a:spcPts val="0"/>
              </a:spcBef>
              <a:spcAft>
                <a:spcPts val="3000"/>
              </a:spcAft>
              <a:buClr>
                <a:srgbClr val="C10C21"/>
              </a:buClr>
            </a:pPr>
            <a:r>
              <a:rPr lang="en-US" sz="3000" dirty="0">
                <a:solidFill>
                  <a:schemeClr val="accent3"/>
                </a:solidFill>
                <a:effectLst>
                  <a:outerShdw blurRad="254000" dist="63500" dir="5400000" algn="ctr" rotWithShape="0">
                    <a:srgbClr val="000000">
                      <a:alpha val="25000"/>
                    </a:srgbClr>
                  </a:outerShdw>
                </a:effectLst>
                <a:latin typeface="+mn-lt"/>
                <a:cs typeface="Segoe UI"/>
              </a:rPr>
              <a:t>Dated attitudes about tobacco use </a:t>
            </a:r>
          </a:p>
        </p:txBody>
      </p:sp>
      <p:sp>
        <p:nvSpPr>
          <p:cNvPr id="3" name="TextBox 2">
            <a:extLst>
              <a:ext uri="{FF2B5EF4-FFF2-40B4-BE49-F238E27FC236}">
                <a16:creationId xmlns:a16="http://schemas.microsoft.com/office/drawing/2014/main" id="{45EC0EA3-9CCE-5B16-CE24-1DC637DA1FD0}"/>
              </a:ext>
            </a:extLst>
          </p:cNvPr>
          <p:cNvSpPr txBox="1"/>
          <p:nvPr/>
        </p:nvSpPr>
        <p:spPr bwMode="auto">
          <a:xfrm>
            <a:off x="9621430" y="275938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pic>
        <p:nvPicPr>
          <p:cNvPr id="5" name="Picture 4">
            <a:extLst>
              <a:ext uri="{FF2B5EF4-FFF2-40B4-BE49-F238E27FC236}">
                <a16:creationId xmlns:a16="http://schemas.microsoft.com/office/drawing/2014/main" id="{6BB39BEA-8100-DA0F-6C31-CCB173039642}"/>
              </a:ext>
            </a:extLst>
          </p:cNvPr>
          <p:cNvPicPr>
            <a:picLocks noChangeAspect="1"/>
          </p:cNvPicPr>
          <p:nvPr/>
        </p:nvPicPr>
        <p:blipFill>
          <a:blip r:embed="rId3"/>
          <a:stretch>
            <a:fillRect/>
          </a:stretch>
        </p:blipFill>
        <p:spPr>
          <a:xfrm>
            <a:off x="684213" y="2605635"/>
            <a:ext cx="2252732" cy="2252732"/>
          </a:xfrm>
          <a:prstGeom prst="rect">
            <a:avLst/>
          </a:prstGeom>
          <a:effectLst>
            <a:outerShdw blurRad="317500" dist="76200" dir="5400000" algn="ctr" rotWithShape="0">
              <a:srgbClr val="000000">
                <a:alpha val="50000"/>
              </a:srgbClr>
            </a:outerShdw>
          </a:effectLst>
        </p:spPr>
      </p:pic>
      <p:pic>
        <p:nvPicPr>
          <p:cNvPr id="16" name="Picture 15">
            <a:extLst>
              <a:ext uri="{FF2B5EF4-FFF2-40B4-BE49-F238E27FC236}">
                <a16:creationId xmlns:a16="http://schemas.microsoft.com/office/drawing/2014/main" id="{B97383FC-D7BC-1C1B-A725-8076C8C8A521}"/>
              </a:ext>
            </a:extLst>
          </p:cNvPr>
          <p:cNvPicPr>
            <a:picLocks noChangeAspect="1"/>
          </p:cNvPicPr>
          <p:nvPr/>
        </p:nvPicPr>
        <p:blipFill>
          <a:blip r:embed="rId4"/>
          <a:srcRect/>
          <a:stretch/>
        </p:blipFill>
        <p:spPr>
          <a:xfrm>
            <a:off x="3439284" y="2605635"/>
            <a:ext cx="2252732" cy="2252732"/>
          </a:xfrm>
          <a:prstGeom prst="rect">
            <a:avLst/>
          </a:prstGeom>
          <a:effectLst>
            <a:outerShdw blurRad="317500" dist="76200" dir="5400000" algn="ctr" rotWithShape="0">
              <a:srgbClr val="000000">
                <a:alpha val="50000"/>
              </a:srgbClr>
            </a:outerShdw>
          </a:effectLst>
        </p:spPr>
      </p:pic>
      <p:pic>
        <p:nvPicPr>
          <p:cNvPr id="17" name="Picture 16">
            <a:extLst>
              <a:ext uri="{FF2B5EF4-FFF2-40B4-BE49-F238E27FC236}">
                <a16:creationId xmlns:a16="http://schemas.microsoft.com/office/drawing/2014/main" id="{E2A09031-F05A-70D1-F642-919C60810A28}"/>
              </a:ext>
            </a:extLst>
          </p:cNvPr>
          <p:cNvPicPr>
            <a:picLocks noChangeAspect="1"/>
          </p:cNvPicPr>
          <p:nvPr/>
        </p:nvPicPr>
        <p:blipFill>
          <a:blip r:embed="rId5"/>
          <a:srcRect/>
          <a:stretch/>
        </p:blipFill>
        <p:spPr>
          <a:xfrm>
            <a:off x="6194356" y="2605635"/>
            <a:ext cx="2252732" cy="2252732"/>
          </a:xfrm>
          <a:prstGeom prst="rect">
            <a:avLst/>
          </a:prstGeom>
          <a:effectLst>
            <a:outerShdw blurRad="317500" dist="76200" dir="5400000" algn="ctr" rotWithShape="0">
              <a:srgbClr val="000000">
                <a:alpha val="50000"/>
              </a:srgbClr>
            </a:outerShdw>
          </a:effectLst>
        </p:spPr>
      </p:pic>
    </p:spTree>
    <p:extLst>
      <p:ext uri="{BB962C8B-B14F-4D97-AF65-F5344CB8AC3E}">
        <p14:creationId xmlns:p14="http://schemas.microsoft.com/office/powerpoint/2010/main" val="366147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B1C4A9-54EC-445B-18C8-C37550F1FB7A}"/>
              </a:ext>
            </a:extLst>
          </p:cNvPr>
          <p:cNvPicPr>
            <a:picLocks noChangeAspect="1"/>
          </p:cNvPicPr>
          <p:nvPr/>
        </p:nvPicPr>
        <p:blipFill rotWithShape="1">
          <a:blip r:embed="rId3">
            <a:alphaModFix amt="50000"/>
          </a:blip>
          <a:srcRect t="8865" b="-1"/>
          <a:stretch/>
        </p:blipFill>
        <p:spPr>
          <a:xfrm>
            <a:off x="0" y="0"/>
            <a:ext cx="9144001" cy="6250087"/>
          </a:xfrm>
          <a:prstGeom prst="rect">
            <a:avLst/>
          </a:prstGeom>
        </p:spPr>
      </p:pic>
      <p:sp>
        <p:nvSpPr>
          <p:cNvPr id="10" name="Rectangle 9">
            <a:extLst>
              <a:ext uri="{FF2B5EF4-FFF2-40B4-BE49-F238E27FC236}">
                <a16:creationId xmlns:a16="http://schemas.microsoft.com/office/drawing/2014/main" id="{E7694CB5-B564-6F9D-B233-49B72B56B2E8}"/>
              </a:ext>
            </a:extLst>
          </p:cNvPr>
          <p:cNvSpPr/>
          <p:nvPr/>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a:extLst>
              <a:ext uri="{FF2B5EF4-FFF2-40B4-BE49-F238E27FC236}">
                <a16:creationId xmlns:a16="http://schemas.microsoft.com/office/drawing/2014/main" id="{BCBD58D3-8C3E-D63C-762F-B4EBE867AC69}"/>
              </a:ext>
            </a:extLst>
          </p:cNvPr>
          <p:cNvSpPr>
            <a:spLocks noGrp="1"/>
          </p:cNvSpPr>
          <p:nvPr>
            <p:ph type="title"/>
          </p:nvPr>
        </p:nvSpPr>
        <p:spPr/>
        <p:txBody>
          <a:bodyPr/>
          <a:lstStyle/>
          <a:p>
            <a:r>
              <a:rPr lang="en-US"/>
              <a:t>What is tobacco dependence?</a:t>
            </a:r>
          </a:p>
        </p:txBody>
      </p:sp>
      <p:sp>
        <p:nvSpPr>
          <p:cNvPr id="3" name="Text Placeholder 2">
            <a:extLst>
              <a:ext uri="{FF2B5EF4-FFF2-40B4-BE49-F238E27FC236}">
                <a16:creationId xmlns:a16="http://schemas.microsoft.com/office/drawing/2014/main" id="{D27AEEE6-4D00-029D-53A3-86BE8ED873EB}"/>
              </a:ext>
            </a:extLst>
          </p:cNvPr>
          <p:cNvSpPr>
            <a:spLocks noGrp="1"/>
          </p:cNvSpPr>
          <p:nvPr>
            <p:ph type="body" idx="12"/>
          </p:nvPr>
        </p:nvSpPr>
        <p:spPr/>
        <p:txBody>
          <a:bodyPr/>
          <a:lstStyle/>
          <a:p>
            <a:pPr marL="0" indent="0">
              <a:lnSpc>
                <a:spcPts val="3500"/>
              </a:lnSpc>
              <a:spcAft>
                <a:spcPts val="1500"/>
              </a:spcAft>
              <a:buNone/>
            </a:pPr>
            <a:r>
              <a:rPr lang="en-US" sz="2200" b="1"/>
              <a:t>Addictions are activities that are given an unhealthy </a:t>
            </a:r>
            <a:br>
              <a:rPr lang="en-US" sz="2200" b="1"/>
            </a:br>
            <a:r>
              <a:rPr lang="en-US" sz="2200" b="1"/>
              <a:t>priority because of a disordered motivational system</a:t>
            </a:r>
          </a:p>
          <a:p>
            <a:pPr marL="0" indent="0">
              <a:lnSpc>
                <a:spcPts val="3500"/>
              </a:lnSpc>
              <a:spcAft>
                <a:spcPts val="1500"/>
              </a:spcAft>
              <a:buNone/>
            </a:pPr>
            <a:r>
              <a:rPr lang="en-US" sz="2200" b="1" i="1">
                <a:solidFill>
                  <a:schemeClr val="accent1"/>
                </a:solidFill>
              </a:rPr>
              <a:t>“Nicotine delivered through tobacco smoke </a:t>
            </a:r>
            <a:br>
              <a:rPr lang="en-US" sz="2200" b="1" i="1">
                <a:solidFill>
                  <a:schemeClr val="accent1"/>
                </a:solidFill>
              </a:rPr>
            </a:br>
            <a:r>
              <a:rPr lang="en-US" sz="2200" b="1" i="1">
                <a:solidFill>
                  <a:schemeClr val="accent1"/>
                </a:solidFill>
              </a:rPr>
              <a:t>should be regarded as an addictive drug, and </a:t>
            </a:r>
            <a:br>
              <a:rPr lang="en-US" sz="2200" b="1" i="1">
                <a:solidFill>
                  <a:schemeClr val="accent1"/>
                </a:solidFill>
              </a:rPr>
            </a:br>
            <a:r>
              <a:rPr lang="en-US" sz="2200" b="1" i="1">
                <a:solidFill>
                  <a:schemeClr val="accent1"/>
                </a:solidFill>
              </a:rPr>
              <a:t>tobacco use the means of self-administration”</a:t>
            </a:r>
          </a:p>
        </p:txBody>
      </p:sp>
      <p:sp>
        <p:nvSpPr>
          <p:cNvPr id="4" name="Footer Placeholder 3">
            <a:extLst>
              <a:ext uri="{FF2B5EF4-FFF2-40B4-BE49-F238E27FC236}">
                <a16:creationId xmlns:a16="http://schemas.microsoft.com/office/drawing/2014/main" id="{1D533137-E010-6979-0F4F-91A78ED4AE95}"/>
              </a:ext>
            </a:extLst>
          </p:cNvPr>
          <p:cNvSpPr>
            <a:spLocks noGrp="1"/>
          </p:cNvSpPr>
          <p:nvPr>
            <p:ph type="ftr" sz="quarter" idx="3"/>
          </p:nvPr>
        </p:nvSpPr>
        <p:spPr/>
        <p:txBody>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701688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2FDF3BF-C3BC-64C9-2688-8E2924B5C67D}"/>
              </a:ext>
            </a:extLst>
          </p:cNvPr>
          <p:cNvPicPr>
            <a:picLocks noChangeAspect="1"/>
          </p:cNvPicPr>
          <p:nvPr/>
        </p:nvPicPr>
        <p:blipFill>
          <a:blip r:embed="rId3"/>
          <a:stretch>
            <a:fillRect/>
          </a:stretch>
        </p:blipFill>
        <p:spPr>
          <a:xfrm>
            <a:off x="0" y="0"/>
            <a:ext cx="9144000" cy="6858000"/>
          </a:xfrm>
          <a:prstGeom prst="rect">
            <a:avLst/>
          </a:prstGeom>
        </p:spPr>
      </p:pic>
      <p:sp>
        <p:nvSpPr>
          <p:cNvPr id="4" name="answers">
            <a:extLst>
              <a:ext uri="{FF2B5EF4-FFF2-40B4-BE49-F238E27FC236}">
                <a16:creationId xmlns:a16="http://schemas.microsoft.com/office/drawing/2014/main" id="{91434413-1EF1-91E1-963D-032AD65E96AE}"/>
              </a:ext>
            </a:extLst>
          </p:cNvPr>
          <p:cNvSpPr txBox="1">
            <a:spLocks/>
          </p:cNvSpPr>
          <p:nvPr/>
        </p:nvSpPr>
        <p:spPr bwMode="auto">
          <a:xfrm>
            <a:off x="820833" y="2580014"/>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40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US" sz="2400">
                <a:latin typeface="Arial" panose="020B0604020202020204" pitchFamily="34" charset="0"/>
                <a:cs typeface="Arial" panose="020B0604020202020204" pitchFamily="34" charset="0"/>
              </a:rPr>
              <a:t>	False </a:t>
            </a:r>
          </a:p>
        </p:txBody>
      </p:sp>
      <p:sp>
        <p:nvSpPr>
          <p:cNvPr id="5" name="tick">
            <a:extLst>
              <a:ext uri="{FF2B5EF4-FFF2-40B4-BE49-F238E27FC236}">
                <a16:creationId xmlns:a16="http://schemas.microsoft.com/office/drawing/2014/main" id="{7BA9F048-0BEC-1829-280B-7B4DFDF8F3A6}"/>
              </a:ext>
            </a:extLst>
          </p:cNvPr>
          <p:cNvSpPr/>
          <p:nvPr/>
        </p:nvSpPr>
        <p:spPr>
          <a:xfrm>
            <a:off x="844832" y="2691404"/>
            <a:ext cx="431165" cy="380269"/>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6" name="question">
            <a:extLst>
              <a:ext uri="{FF2B5EF4-FFF2-40B4-BE49-F238E27FC236}">
                <a16:creationId xmlns:a16="http://schemas.microsoft.com/office/drawing/2014/main" id="{6F7A957D-8E45-B11C-2A9E-653E368509B8}"/>
              </a:ext>
            </a:extLst>
          </p:cNvPr>
          <p:cNvSpPr txBox="1">
            <a:spLocks/>
          </p:cNvSpPr>
          <p:nvPr/>
        </p:nvSpPr>
        <p:spPr>
          <a:xfrm>
            <a:off x="590550" y="880256"/>
            <a:ext cx="7962900" cy="1699757"/>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28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Nicotine delivered via tobacco is more addictive than alcohol, heroin, and cocaine</a:t>
            </a:r>
          </a:p>
        </p:txBody>
      </p:sp>
      <p:grpSp>
        <p:nvGrpSpPr>
          <p:cNvPr id="11" name="Group 10">
            <a:extLst>
              <a:ext uri="{FF2B5EF4-FFF2-40B4-BE49-F238E27FC236}">
                <a16:creationId xmlns:a16="http://schemas.microsoft.com/office/drawing/2014/main" id="{A78E842A-8075-8949-CE54-5F08618BA323}"/>
              </a:ext>
            </a:extLst>
          </p:cNvPr>
          <p:cNvGrpSpPr/>
          <p:nvPr/>
        </p:nvGrpSpPr>
        <p:grpSpPr>
          <a:xfrm>
            <a:off x="5880844" y="3071673"/>
            <a:ext cx="2442323" cy="2442323"/>
            <a:chOff x="5880844" y="3290789"/>
            <a:chExt cx="2442323" cy="2442323"/>
          </a:xfrm>
        </p:grpSpPr>
        <p:sp>
          <p:nvSpPr>
            <p:cNvPr id="8" name="Oval 7">
              <a:extLst>
                <a:ext uri="{FF2B5EF4-FFF2-40B4-BE49-F238E27FC236}">
                  <a16:creationId xmlns:a16="http://schemas.microsoft.com/office/drawing/2014/main" id="{385C03B1-0042-EA8D-48B0-C27496FF7843}"/>
                </a:ext>
              </a:extLst>
            </p:cNvPr>
            <p:cNvSpPr/>
            <p:nvPr/>
          </p:nvSpPr>
          <p:spPr bwMode="auto">
            <a:xfrm>
              <a:off x="5880844" y="3290789"/>
              <a:ext cx="2442323" cy="2442323"/>
            </a:xfrm>
            <a:prstGeom prst="ellipse">
              <a:avLst/>
            </a:prstGeom>
            <a:solidFill>
              <a:schemeClr val="bg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9" name="Graphic 5">
              <a:extLst>
                <a:ext uri="{FF2B5EF4-FFF2-40B4-BE49-F238E27FC236}">
                  <a16:creationId xmlns:a16="http://schemas.microsoft.com/office/drawing/2014/main" id="{49448178-A6CB-D6BB-E6DD-AEC4A8796EFF}"/>
                </a:ext>
              </a:extLst>
            </p:cNvPr>
            <p:cNvSpPr/>
            <p:nvPr/>
          </p:nvSpPr>
          <p:spPr>
            <a:xfrm>
              <a:off x="6592831" y="3828577"/>
              <a:ext cx="1018350" cy="1422359"/>
            </a:xfrm>
            <a:custGeom>
              <a:avLst/>
              <a:gdLst>
                <a:gd name="connsiteX0" fmla="*/ 127090 w 414671"/>
                <a:gd name="connsiteY0" fmla="*/ 256564 h 579183"/>
                <a:gd name="connsiteX1" fmla="*/ 134422 w 414671"/>
                <a:gd name="connsiteY1" fmla="*/ 250048 h 579183"/>
                <a:gd name="connsiteX2" fmla="*/ 262326 w 414671"/>
                <a:gd name="connsiteY2" fmla="*/ 184889 h 579183"/>
                <a:gd name="connsiteX3" fmla="*/ 262326 w 414671"/>
                <a:gd name="connsiteY3" fmla="*/ 183260 h 579183"/>
                <a:gd name="connsiteX4" fmla="*/ 200411 w 414671"/>
                <a:gd name="connsiteY4" fmla="*/ 138463 h 579183"/>
                <a:gd name="connsiteX5" fmla="*/ 81468 w 414671"/>
                <a:gd name="connsiteY5" fmla="*/ 192220 h 579183"/>
                <a:gd name="connsiteX6" fmla="*/ 0 w 414671"/>
                <a:gd name="connsiteY6" fmla="*/ 85521 h 579183"/>
                <a:gd name="connsiteX7" fmla="*/ 211002 w 414671"/>
                <a:gd name="connsiteY7" fmla="*/ 0 h 579183"/>
                <a:gd name="connsiteX8" fmla="*/ 414671 w 414671"/>
                <a:gd name="connsiteY8" fmla="*/ 171043 h 579183"/>
                <a:gd name="connsiteX9" fmla="*/ 414671 w 414671"/>
                <a:gd name="connsiteY9" fmla="*/ 172672 h 579183"/>
                <a:gd name="connsiteX10" fmla="*/ 255809 w 414671"/>
                <a:gd name="connsiteY10" fmla="*/ 341271 h 579183"/>
                <a:gd name="connsiteX11" fmla="*/ 246033 w 414671"/>
                <a:gd name="connsiteY11" fmla="*/ 393398 h 579183"/>
                <a:gd name="connsiteX12" fmla="*/ 148271 w 414671"/>
                <a:gd name="connsiteY12" fmla="*/ 393398 h 579183"/>
                <a:gd name="connsiteX13" fmla="*/ 127090 w 414671"/>
                <a:gd name="connsiteY13" fmla="*/ 256564 h 579183"/>
                <a:gd name="connsiteX14" fmla="*/ 114055 w 414671"/>
                <a:gd name="connsiteY14" fmla="*/ 440720 h 579183"/>
                <a:gd name="connsiteX15" fmla="*/ 274546 w 414671"/>
                <a:gd name="connsiteY15" fmla="*/ 440720 h 579183"/>
                <a:gd name="connsiteX16" fmla="*/ 274546 w 414671"/>
                <a:gd name="connsiteY16" fmla="*/ 579183 h 579183"/>
                <a:gd name="connsiteX17" fmla="*/ 114055 w 414671"/>
                <a:gd name="connsiteY17" fmla="*/ 579183 h 579183"/>
                <a:gd name="connsiteX18" fmla="*/ 114055 w 414671"/>
                <a:gd name="connsiteY18" fmla="*/ 440720 h 57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4671" h="579183">
                  <a:moveTo>
                    <a:pt x="127090" y="256564"/>
                  </a:moveTo>
                  <a:lnTo>
                    <a:pt x="134422" y="250048"/>
                  </a:lnTo>
                  <a:cubicBezTo>
                    <a:pt x="228924" y="241903"/>
                    <a:pt x="262326" y="219098"/>
                    <a:pt x="262326" y="184889"/>
                  </a:cubicBezTo>
                  <a:lnTo>
                    <a:pt x="262326" y="183260"/>
                  </a:lnTo>
                  <a:cubicBezTo>
                    <a:pt x="262326" y="155567"/>
                    <a:pt x="239515" y="138463"/>
                    <a:pt x="200411" y="138463"/>
                  </a:cubicBezTo>
                  <a:cubicBezTo>
                    <a:pt x="162121" y="138463"/>
                    <a:pt x="120572" y="158011"/>
                    <a:pt x="81468" y="192220"/>
                  </a:cubicBezTo>
                  <a:lnTo>
                    <a:pt x="0" y="85521"/>
                  </a:lnTo>
                  <a:cubicBezTo>
                    <a:pt x="49695" y="35837"/>
                    <a:pt x="117314" y="0"/>
                    <a:pt x="211002" y="0"/>
                  </a:cubicBezTo>
                  <a:cubicBezTo>
                    <a:pt x="330759" y="0"/>
                    <a:pt x="414671" y="64345"/>
                    <a:pt x="414671" y="171043"/>
                  </a:cubicBezTo>
                  <a:lnTo>
                    <a:pt x="414671" y="172672"/>
                  </a:lnTo>
                  <a:cubicBezTo>
                    <a:pt x="414671" y="275297"/>
                    <a:pt x="346238" y="318465"/>
                    <a:pt x="255809" y="341271"/>
                  </a:cubicBezTo>
                  <a:lnTo>
                    <a:pt x="246033" y="393398"/>
                  </a:lnTo>
                  <a:lnTo>
                    <a:pt x="148271" y="393398"/>
                  </a:lnTo>
                  <a:lnTo>
                    <a:pt x="127090" y="256564"/>
                  </a:lnTo>
                  <a:close/>
                  <a:moveTo>
                    <a:pt x="114055" y="440720"/>
                  </a:moveTo>
                  <a:lnTo>
                    <a:pt x="274546" y="440720"/>
                  </a:lnTo>
                  <a:lnTo>
                    <a:pt x="274546" y="579183"/>
                  </a:lnTo>
                  <a:lnTo>
                    <a:pt x="114055" y="579183"/>
                  </a:lnTo>
                  <a:lnTo>
                    <a:pt x="114055" y="440720"/>
                  </a:lnTo>
                  <a:close/>
                </a:path>
              </a:pathLst>
            </a:custGeom>
            <a:solidFill>
              <a:schemeClr val="accent1"/>
            </a:solidFill>
            <a:ln w="8132" cap="flat">
              <a:noFill/>
              <a:prstDash val="solid"/>
              <a:miter/>
            </a:ln>
            <a:effectLst>
              <a:outerShdw blurRad="254000" dist="63500" dir="5400000" algn="ctr" rotWithShape="0">
                <a:srgbClr val="000000">
                  <a:alpha val="14863"/>
                </a:srgbClr>
              </a:outerShdw>
            </a:effectLst>
          </p:spPr>
          <p:txBody>
            <a:bodyPr rtlCol="0" anchor="ctr"/>
            <a:lstStyle/>
            <a:p>
              <a:endParaRPr lang="en-US"/>
            </a:p>
          </p:txBody>
        </p:sp>
      </p:grpSp>
    </p:spTree>
    <p:extLst>
      <p:ext uri="{BB962C8B-B14F-4D97-AF65-F5344CB8AC3E}">
        <p14:creationId xmlns:p14="http://schemas.microsoft.com/office/powerpoint/2010/main" val="1332159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11444B4-211F-DAA8-B557-CD5397F0E14D}"/>
              </a:ext>
            </a:extLst>
          </p:cNvPr>
          <p:cNvSpPr txBox="1">
            <a:spLocks/>
          </p:cNvSpPr>
          <p:nvPr/>
        </p:nvSpPr>
        <p:spPr>
          <a:xfrm>
            <a:off x="0" y="287617"/>
            <a:ext cx="9144000" cy="81570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Aft>
                <a:spcPts val="1500"/>
              </a:spcAft>
              <a:buFont typeface="Lucida Grande" panose="020B0600040502020204" pitchFamily="34" charset="0"/>
              <a:buNone/>
            </a:pPr>
            <a:r>
              <a:rPr lang="en-US" sz="3000" b="1">
                <a:solidFill>
                  <a:schemeClr val="bg1"/>
                </a:solidFill>
              </a:rPr>
              <a:t>Engineered to rapidly deliver nicotine</a:t>
            </a:r>
            <a:endParaRPr lang="en-US" sz="2000" b="1">
              <a:solidFill>
                <a:schemeClr val="bg1"/>
              </a:solidFill>
            </a:endParaRPr>
          </a:p>
        </p:txBody>
      </p:sp>
      <p:sp>
        <p:nvSpPr>
          <p:cNvPr id="5" name="Text Placeholder 2">
            <a:extLst>
              <a:ext uri="{FF2B5EF4-FFF2-40B4-BE49-F238E27FC236}">
                <a16:creationId xmlns:a16="http://schemas.microsoft.com/office/drawing/2014/main" id="{D9B08FA7-DCD5-C87B-A9BD-6A3D71435401}"/>
              </a:ext>
            </a:extLst>
          </p:cNvPr>
          <p:cNvSpPr txBox="1">
            <a:spLocks/>
          </p:cNvSpPr>
          <p:nvPr/>
        </p:nvSpPr>
        <p:spPr>
          <a:xfrm>
            <a:off x="0" y="5199796"/>
            <a:ext cx="9144000" cy="81570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Aft>
                <a:spcPts val="300"/>
              </a:spcAft>
              <a:buFont typeface="Lucida Grande" panose="020B0600040502020204" pitchFamily="34" charset="0"/>
              <a:buNone/>
            </a:pPr>
            <a:r>
              <a:rPr lang="en-US" sz="2000">
                <a:solidFill>
                  <a:schemeClr val="bg1"/>
                </a:solidFill>
              </a:rPr>
              <a:t>*Nicotine </a:t>
            </a:r>
            <a:r>
              <a:rPr lang="en-US" sz="2000">
                <a:solidFill>
                  <a:schemeClr val="accent3"/>
                </a:solidFill>
              </a:rPr>
              <a:t>– Addictive but not harmful    </a:t>
            </a:r>
          </a:p>
          <a:p>
            <a:pPr marL="0" indent="0" algn="ctr">
              <a:lnSpc>
                <a:spcPts val="3500"/>
              </a:lnSpc>
              <a:spcAft>
                <a:spcPts val="300"/>
              </a:spcAft>
              <a:buFont typeface="Lucida Grande" panose="020B0600040502020204" pitchFamily="34" charset="0"/>
              <a:buNone/>
            </a:pPr>
            <a:r>
              <a:rPr lang="en-US" sz="2000">
                <a:solidFill>
                  <a:schemeClr val="bg1"/>
                </a:solidFill>
              </a:rPr>
              <a:t>*Carbon monoxide – *Tar</a:t>
            </a:r>
          </a:p>
        </p:txBody>
      </p:sp>
      <p:sp>
        <p:nvSpPr>
          <p:cNvPr id="8" name="TextBox 7">
            <a:extLst>
              <a:ext uri="{FF2B5EF4-FFF2-40B4-BE49-F238E27FC236}">
                <a16:creationId xmlns:a16="http://schemas.microsoft.com/office/drawing/2014/main" id="{FECDBF2F-D60C-323D-C9B1-ABD8000E3134}"/>
              </a:ext>
            </a:extLst>
          </p:cNvPr>
          <p:cNvSpPr txBox="1"/>
          <p:nvPr/>
        </p:nvSpPr>
        <p:spPr bwMode="auto">
          <a:xfrm>
            <a:off x="1458549" y="1442189"/>
            <a:ext cx="6226902" cy="462004"/>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400"/>
              </a:lnSpc>
              <a:spcBef>
                <a:spcPts val="1100"/>
              </a:spcBef>
              <a:spcAft>
                <a:spcPts val="500"/>
              </a:spcAft>
              <a:buClr>
                <a:srgbClr val="C10C21"/>
              </a:buClr>
              <a:buSzTx/>
              <a:buFont typeface="Lucida Grande" pitchFamily="-109" charset="0"/>
              <a:buNone/>
              <a:tabLst/>
            </a:pPr>
            <a:r>
              <a:rPr kumimoji="0" lang="en-US" sz="2200" i="0" u="none" strike="noStrike" kern="1200" cap="none" spc="0" normalizeH="0" baseline="0" noProof="0">
                <a:ln>
                  <a:noFill/>
                </a:ln>
                <a:solidFill>
                  <a:schemeClr val="accent3"/>
                </a:solidFill>
                <a:effectLst/>
                <a:uLnTx/>
                <a:uFillTx/>
                <a:latin typeface="+mn-lt"/>
                <a:ea typeface="Geneva" pitchFamily="-109" charset="0"/>
                <a:cs typeface="Geneva" pitchFamily="-109" charset="0"/>
              </a:rPr>
              <a:t>Cigarette ingredients include:</a:t>
            </a:r>
          </a:p>
          <a:p>
            <a:pPr marL="0" marR="0" indent="0" algn="ctr" defTabSz="457200" rtl="0" eaLnBrk="1" fontAlgn="base" latinLnBrk="0" hangingPunct="1">
              <a:lnSpc>
                <a:spcPts val="1400"/>
              </a:lnSpc>
              <a:spcBef>
                <a:spcPts val="1100"/>
              </a:spcBef>
              <a:spcAft>
                <a:spcPts val="500"/>
              </a:spcAft>
              <a:buClr>
                <a:srgbClr val="C10C21"/>
              </a:buClr>
              <a:buSzTx/>
              <a:buFont typeface="Lucida Grande" pitchFamily="-109" charset="0"/>
              <a:buNone/>
              <a:tabLst/>
            </a:pPr>
            <a:r>
              <a:rPr lang="en-US" sz="2000" b="1">
                <a:solidFill>
                  <a:schemeClr val="accent3"/>
                </a:solidFill>
                <a:latin typeface="+mn-lt"/>
              </a:rPr>
              <a:t>5000+ </a:t>
            </a:r>
            <a:r>
              <a:rPr lang="en-US" sz="2000">
                <a:solidFill>
                  <a:schemeClr val="bg1"/>
                </a:solidFill>
                <a:latin typeface="+mn-lt"/>
              </a:rPr>
              <a:t>toxins and other chemicals, </a:t>
            </a:r>
            <a:r>
              <a:rPr kumimoji="0" lang="en-US" sz="2000" b="1" i="0" u="none" strike="noStrike" kern="1200" cap="none" spc="0" normalizeH="0" baseline="0" noProof="0">
                <a:ln>
                  <a:noFill/>
                </a:ln>
                <a:solidFill>
                  <a:schemeClr val="accent3"/>
                </a:solidFill>
                <a:effectLst/>
                <a:uLnTx/>
                <a:uFillTx/>
                <a:latin typeface="+mn-lt"/>
                <a:ea typeface="Geneva" pitchFamily="-109" charset="0"/>
                <a:cs typeface="Geneva" pitchFamily="-109" charset="0"/>
              </a:rPr>
              <a:t>69</a:t>
            </a:r>
            <a:r>
              <a:rPr kumimoji="0" lang="en-US" sz="2000" i="0" u="none" strike="noStrike" kern="1200" cap="none" spc="0" normalizeH="0" baseline="0" noProof="0">
                <a:ln>
                  <a:noFill/>
                </a:ln>
                <a:solidFill>
                  <a:schemeClr val="accent5"/>
                </a:solidFill>
                <a:effectLst/>
                <a:uLnTx/>
                <a:uFillTx/>
                <a:latin typeface="+mn-lt"/>
                <a:ea typeface="Geneva" pitchFamily="-109" charset="0"/>
                <a:cs typeface="Geneva" pitchFamily="-109" charset="0"/>
              </a:rPr>
              <a:t> </a:t>
            </a:r>
            <a:r>
              <a:rPr kumimoji="0" lang="en-US" sz="2000" i="0" u="none" strike="noStrike" kern="1200" cap="none" spc="0" normalizeH="0" baseline="0" noProof="0">
                <a:ln>
                  <a:noFill/>
                </a:ln>
                <a:solidFill>
                  <a:schemeClr val="bg1"/>
                </a:solidFill>
                <a:effectLst/>
                <a:uLnTx/>
                <a:uFillTx/>
                <a:latin typeface="+mn-lt"/>
                <a:ea typeface="Geneva" pitchFamily="-109" charset="0"/>
                <a:cs typeface="Geneva" pitchFamily="-109" charset="0"/>
              </a:rPr>
              <a:t>cancer causing</a:t>
            </a:r>
          </a:p>
        </p:txBody>
      </p:sp>
      <p:sp>
        <p:nvSpPr>
          <p:cNvPr id="6" name="TextBox 5">
            <a:extLst>
              <a:ext uri="{FF2B5EF4-FFF2-40B4-BE49-F238E27FC236}">
                <a16:creationId xmlns:a16="http://schemas.microsoft.com/office/drawing/2014/main" id="{41E7E12E-1DD4-ED3B-C04E-F8DB6993E5A1}"/>
              </a:ext>
            </a:extLst>
          </p:cNvPr>
          <p:cNvSpPr txBox="1"/>
          <p:nvPr/>
        </p:nvSpPr>
        <p:spPr bwMode="auto">
          <a:xfrm>
            <a:off x="9384224" y="3142815"/>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a:ln>
                <a:noFill/>
              </a:ln>
              <a:solidFill>
                <a:srgbClr val="EEAB91"/>
              </a:solidFill>
              <a:effectLst/>
              <a:uLnTx/>
              <a:uFillTx/>
              <a:latin typeface="+mn-lt"/>
              <a:ea typeface="Geneva" pitchFamily="-109" charset="0"/>
              <a:cs typeface="Geneva" pitchFamily="-109" charset="0"/>
            </a:endParaRPr>
          </a:p>
        </p:txBody>
      </p:sp>
      <p:sp>
        <p:nvSpPr>
          <p:cNvPr id="7" name="TextBox 6">
            <a:extLst>
              <a:ext uri="{FF2B5EF4-FFF2-40B4-BE49-F238E27FC236}">
                <a16:creationId xmlns:a16="http://schemas.microsoft.com/office/drawing/2014/main" id="{CC8A2E4C-CDB9-8837-2513-94B5C6BD07D9}"/>
              </a:ext>
            </a:extLst>
          </p:cNvPr>
          <p:cNvSpPr txBox="1"/>
          <p:nvPr/>
        </p:nvSpPr>
        <p:spPr bwMode="auto">
          <a:xfrm>
            <a:off x="3240767" y="2535135"/>
            <a:ext cx="964299"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Lead</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T</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oxic metal</a:t>
            </a:r>
          </a:p>
        </p:txBody>
      </p:sp>
      <p:sp>
        <p:nvSpPr>
          <p:cNvPr id="9" name="TextBox 8">
            <a:extLst>
              <a:ext uri="{FF2B5EF4-FFF2-40B4-BE49-F238E27FC236}">
                <a16:creationId xmlns:a16="http://schemas.microsoft.com/office/drawing/2014/main" id="{574D97D9-46B2-EF37-AC18-484A51BDAA04}"/>
              </a:ext>
            </a:extLst>
          </p:cNvPr>
          <p:cNvSpPr txBox="1"/>
          <p:nvPr/>
        </p:nvSpPr>
        <p:spPr bwMode="auto">
          <a:xfrm>
            <a:off x="4663891" y="2535135"/>
            <a:ext cx="1665543"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Formaldehyde</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C</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arcinogenic chemical</a:t>
            </a:r>
          </a:p>
        </p:txBody>
      </p:sp>
      <p:sp>
        <p:nvSpPr>
          <p:cNvPr id="10" name="TextBox 9">
            <a:extLst>
              <a:ext uri="{FF2B5EF4-FFF2-40B4-BE49-F238E27FC236}">
                <a16:creationId xmlns:a16="http://schemas.microsoft.com/office/drawing/2014/main" id="{B716E5D5-1D4E-E8F2-2141-3B732F3173AF}"/>
              </a:ext>
            </a:extLst>
          </p:cNvPr>
          <p:cNvSpPr txBox="1"/>
          <p:nvPr/>
        </p:nvSpPr>
        <p:spPr bwMode="auto">
          <a:xfrm>
            <a:off x="6788256" y="2535135"/>
            <a:ext cx="1472340"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Carbon monoxide</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P</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oisonous gas</a:t>
            </a:r>
          </a:p>
        </p:txBody>
      </p:sp>
      <p:sp>
        <p:nvSpPr>
          <p:cNvPr id="11" name="TextBox 10">
            <a:extLst>
              <a:ext uri="{FF2B5EF4-FFF2-40B4-BE49-F238E27FC236}">
                <a16:creationId xmlns:a16="http://schemas.microsoft.com/office/drawing/2014/main" id="{67C82720-CA2B-6578-5ADA-B82E10C0A0CF}"/>
              </a:ext>
            </a:extLst>
          </p:cNvPr>
          <p:cNvSpPr txBox="1"/>
          <p:nvPr/>
        </p:nvSpPr>
        <p:spPr bwMode="auto">
          <a:xfrm>
            <a:off x="973511" y="4377877"/>
            <a:ext cx="1794121"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Benzene</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C</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arcinogenic chemical</a:t>
            </a:r>
          </a:p>
        </p:txBody>
      </p:sp>
      <p:sp>
        <p:nvSpPr>
          <p:cNvPr id="12" name="TextBox 11">
            <a:extLst>
              <a:ext uri="{FF2B5EF4-FFF2-40B4-BE49-F238E27FC236}">
                <a16:creationId xmlns:a16="http://schemas.microsoft.com/office/drawing/2014/main" id="{723139A4-4E7A-0F58-3EDC-1CDB478EDBEF}"/>
              </a:ext>
            </a:extLst>
          </p:cNvPr>
          <p:cNvSpPr txBox="1"/>
          <p:nvPr/>
        </p:nvSpPr>
        <p:spPr bwMode="auto">
          <a:xfrm>
            <a:off x="3240768" y="4370128"/>
            <a:ext cx="874031"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Arsenic</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T</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oxic metal</a:t>
            </a:r>
          </a:p>
        </p:txBody>
      </p:sp>
      <p:sp>
        <p:nvSpPr>
          <p:cNvPr id="13" name="TextBox 12">
            <a:extLst>
              <a:ext uri="{FF2B5EF4-FFF2-40B4-BE49-F238E27FC236}">
                <a16:creationId xmlns:a16="http://schemas.microsoft.com/office/drawing/2014/main" id="{1B3F28F7-115E-7924-AECC-400FB7B7B3CA}"/>
              </a:ext>
            </a:extLst>
          </p:cNvPr>
          <p:cNvSpPr txBox="1"/>
          <p:nvPr/>
        </p:nvSpPr>
        <p:spPr bwMode="auto">
          <a:xfrm>
            <a:off x="4663891" y="4370128"/>
            <a:ext cx="1510560"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Hydrogen cyanide</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P</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oisonous gas</a:t>
            </a:r>
          </a:p>
        </p:txBody>
      </p:sp>
      <p:sp>
        <p:nvSpPr>
          <p:cNvPr id="14" name="TextBox 13">
            <a:extLst>
              <a:ext uri="{FF2B5EF4-FFF2-40B4-BE49-F238E27FC236}">
                <a16:creationId xmlns:a16="http://schemas.microsoft.com/office/drawing/2014/main" id="{C67C139E-A9FA-F5B3-834F-987946F73336}"/>
              </a:ext>
            </a:extLst>
          </p:cNvPr>
          <p:cNvSpPr txBox="1"/>
          <p:nvPr/>
        </p:nvSpPr>
        <p:spPr bwMode="auto">
          <a:xfrm>
            <a:off x="6788256" y="4370128"/>
            <a:ext cx="1389982"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t>Nicotine</a:t>
            </a:r>
            <a:br>
              <a:rPr kumimoji="0" lang="en-US" sz="1300" b="1"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lang="en-US" sz="1300">
                <a:solidFill>
                  <a:schemeClr val="bg1"/>
                </a:solidFill>
                <a:latin typeface="+mn-lt"/>
              </a:rPr>
              <a:t>A</a:t>
            </a:r>
            <a:r>
              <a:rPr kumimoji="0" lang="en-US" sz="1300" i="0" u="none" strike="noStrike" kern="1200" cap="none" spc="0" normalizeH="0" baseline="0" noProof="0">
                <a:ln>
                  <a:noFill/>
                </a:ln>
                <a:solidFill>
                  <a:schemeClr val="bg1"/>
                </a:solidFill>
                <a:effectLst/>
                <a:uLnTx/>
                <a:uFillTx/>
                <a:latin typeface="+mn-lt"/>
                <a:ea typeface="Geneva" pitchFamily="-109" charset="0"/>
                <a:cs typeface="Geneva" pitchFamily="-109" charset="0"/>
              </a:rPr>
              <a:t>ddictive chemical</a:t>
            </a:r>
          </a:p>
        </p:txBody>
      </p:sp>
      <p:cxnSp>
        <p:nvCxnSpPr>
          <p:cNvPr id="16" name="Straight Connector 15">
            <a:extLst>
              <a:ext uri="{FF2B5EF4-FFF2-40B4-BE49-F238E27FC236}">
                <a16:creationId xmlns:a16="http://schemas.microsoft.com/office/drawing/2014/main" id="{EC62F95A-704C-02C7-AF75-79D283153CB5}"/>
              </a:ext>
            </a:extLst>
          </p:cNvPr>
          <p:cNvCxnSpPr>
            <a:cxnSpLocks/>
          </p:cNvCxnSpPr>
          <p:nvPr/>
        </p:nvCxnSpPr>
        <p:spPr>
          <a:xfrm>
            <a:off x="3100098" y="2546991"/>
            <a:ext cx="0" cy="743058"/>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26F59959-D758-C265-F053-C040E2719FA7}"/>
              </a:ext>
            </a:extLst>
          </p:cNvPr>
          <p:cNvCxnSpPr>
            <a:cxnSpLocks/>
          </p:cNvCxnSpPr>
          <p:nvPr/>
        </p:nvCxnSpPr>
        <p:spPr>
          <a:xfrm>
            <a:off x="4523221" y="2562866"/>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1764394-68EA-77B1-26AE-C1AC2B3B263D}"/>
              </a:ext>
            </a:extLst>
          </p:cNvPr>
          <p:cNvCxnSpPr>
            <a:cxnSpLocks/>
          </p:cNvCxnSpPr>
          <p:nvPr/>
        </p:nvCxnSpPr>
        <p:spPr>
          <a:xfrm>
            <a:off x="6647586" y="2562866"/>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8E5DB340-A1DF-D04E-48C7-F2D7EBA475E2}"/>
              </a:ext>
            </a:extLst>
          </p:cNvPr>
          <p:cNvCxnSpPr>
            <a:cxnSpLocks/>
          </p:cNvCxnSpPr>
          <p:nvPr/>
        </p:nvCxnSpPr>
        <p:spPr>
          <a:xfrm>
            <a:off x="3100098" y="3987506"/>
            <a:ext cx="0" cy="743058"/>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009D3A57-74EE-DA27-EC93-FAB7CFD66633}"/>
              </a:ext>
            </a:extLst>
          </p:cNvPr>
          <p:cNvCxnSpPr>
            <a:cxnSpLocks/>
          </p:cNvCxnSpPr>
          <p:nvPr/>
        </p:nvCxnSpPr>
        <p:spPr>
          <a:xfrm>
            <a:off x="4523221" y="4003381"/>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3F21C65-99FE-2704-01F1-07DA393285D0}"/>
              </a:ext>
            </a:extLst>
          </p:cNvPr>
          <p:cNvCxnSpPr>
            <a:cxnSpLocks/>
          </p:cNvCxnSpPr>
          <p:nvPr/>
        </p:nvCxnSpPr>
        <p:spPr>
          <a:xfrm>
            <a:off x="6647586" y="4003381"/>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B4E07A2-C802-D0BE-ED9A-ED6077EF71C2}"/>
              </a:ext>
            </a:extLst>
          </p:cNvPr>
          <p:cNvCxnSpPr>
            <a:cxnSpLocks/>
          </p:cNvCxnSpPr>
          <p:nvPr/>
        </p:nvCxnSpPr>
        <p:spPr>
          <a:xfrm>
            <a:off x="832842" y="3637237"/>
            <a:ext cx="0" cy="1093327"/>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63366026-2228-AA26-5B9B-8D8DA3607113}"/>
              </a:ext>
            </a:extLst>
          </p:cNvPr>
          <p:cNvCxnSpPr>
            <a:cxnSpLocks/>
          </p:cNvCxnSpPr>
          <p:nvPr/>
        </p:nvCxnSpPr>
        <p:spPr>
          <a:xfrm flipH="1">
            <a:off x="828675" y="3637617"/>
            <a:ext cx="1024401" cy="0"/>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pic>
        <p:nvPicPr>
          <p:cNvPr id="17" name="Picture 16">
            <a:extLst>
              <a:ext uri="{FF2B5EF4-FFF2-40B4-BE49-F238E27FC236}">
                <a16:creationId xmlns:a16="http://schemas.microsoft.com/office/drawing/2014/main" id="{14F622E0-FD8F-CF11-23E8-7D2819FAA947}"/>
              </a:ext>
            </a:extLst>
          </p:cNvPr>
          <p:cNvPicPr>
            <a:picLocks noChangeAspect="1"/>
          </p:cNvPicPr>
          <p:nvPr/>
        </p:nvPicPr>
        <p:blipFill>
          <a:blip r:embed="rId3"/>
          <a:srcRect/>
          <a:stretch/>
        </p:blipFill>
        <p:spPr>
          <a:xfrm>
            <a:off x="1312701" y="2993214"/>
            <a:ext cx="6518599" cy="1261665"/>
          </a:xfrm>
          <a:prstGeom prst="rect">
            <a:avLst/>
          </a:prstGeom>
          <a:effectLst>
            <a:outerShdw blurRad="317500" dist="63500" dir="5400000" algn="ctr" rotWithShape="0">
              <a:srgbClr val="000000">
                <a:alpha val="50000"/>
              </a:srgbClr>
            </a:outerShdw>
          </a:effectLst>
        </p:spPr>
      </p:pic>
    </p:spTree>
    <p:extLst>
      <p:ext uri="{BB962C8B-B14F-4D97-AF65-F5344CB8AC3E}">
        <p14:creationId xmlns:p14="http://schemas.microsoft.com/office/powerpoint/2010/main" val="1035247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6F5A5-5A71-74B7-C66D-C8F85C59CE2E}"/>
              </a:ext>
            </a:extLst>
          </p:cNvPr>
          <p:cNvSpPr>
            <a:spLocks noGrp="1"/>
          </p:cNvSpPr>
          <p:nvPr>
            <p:ph type="title"/>
          </p:nvPr>
        </p:nvSpPr>
        <p:spPr/>
        <p:txBody>
          <a:bodyPr/>
          <a:lstStyle/>
          <a:p>
            <a:r>
              <a:rPr lang="en-US"/>
              <a:t>Tobacco dependence</a:t>
            </a:r>
          </a:p>
        </p:txBody>
      </p:sp>
      <p:sp>
        <p:nvSpPr>
          <p:cNvPr id="4" name="Footer Placeholder 3">
            <a:extLst>
              <a:ext uri="{FF2B5EF4-FFF2-40B4-BE49-F238E27FC236}">
                <a16:creationId xmlns:a16="http://schemas.microsoft.com/office/drawing/2014/main" id="{BA89B69B-899A-20AB-35B4-E5026F55920E}"/>
              </a:ext>
            </a:extLst>
          </p:cNvPr>
          <p:cNvSpPr>
            <a:spLocks noGrp="1"/>
          </p:cNvSpPr>
          <p:nvPr>
            <p:ph type="ftr" sz="quarter" idx="3"/>
          </p:nvPr>
        </p:nvSpPr>
        <p:spPr/>
        <p:txBody>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
        <p:nvSpPr>
          <p:cNvPr id="7" name="text 4">
            <a:extLst>
              <a:ext uri="{FF2B5EF4-FFF2-40B4-BE49-F238E27FC236}">
                <a16:creationId xmlns:a16="http://schemas.microsoft.com/office/drawing/2014/main" id="{4CF83531-54F6-F2EA-4436-DAC71BD9B17E}"/>
              </a:ext>
            </a:extLst>
          </p:cNvPr>
          <p:cNvSpPr txBox="1">
            <a:spLocks/>
          </p:cNvSpPr>
          <p:nvPr/>
        </p:nvSpPr>
        <p:spPr bwMode="auto">
          <a:xfrm>
            <a:off x="571501" y="4776709"/>
            <a:ext cx="3605388" cy="8335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buClr>
                <a:schemeClr val="accent3"/>
              </a:buClr>
            </a:pPr>
            <a:r>
              <a:rPr lang="en-US" sz="1400"/>
              <a:t>Any prolonged period of abstinence results in withdrawal symptoms </a:t>
            </a:r>
            <a:br>
              <a:rPr lang="en-US" sz="1400"/>
            </a:br>
            <a:r>
              <a:rPr lang="en-US" sz="1400"/>
              <a:t>and cravings to smoke</a:t>
            </a:r>
          </a:p>
        </p:txBody>
      </p:sp>
      <p:sp>
        <p:nvSpPr>
          <p:cNvPr id="8" name="text 3">
            <a:extLst>
              <a:ext uri="{FF2B5EF4-FFF2-40B4-BE49-F238E27FC236}">
                <a16:creationId xmlns:a16="http://schemas.microsoft.com/office/drawing/2014/main" id="{E40FB649-1D0A-3EC3-5AF7-423D2FCA2890}"/>
              </a:ext>
            </a:extLst>
          </p:cNvPr>
          <p:cNvSpPr txBox="1">
            <a:spLocks/>
          </p:cNvSpPr>
          <p:nvPr/>
        </p:nvSpPr>
        <p:spPr bwMode="auto">
          <a:xfrm>
            <a:off x="571501" y="3778338"/>
            <a:ext cx="3605388" cy="8335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buClr>
                <a:schemeClr val="accent3"/>
              </a:buClr>
            </a:pPr>
            <a:r>
              <a:rPr lang="en-US" sz="1400" dirty="0"/>
              <a:t>A smoker’s brain and body </a:t>
            </a:r>
            <a:br>
              <a:rPr lang="en-US" sz="1400" dirty="0"/>
            </a:br>
            <a:r>
              <a:rPr lang="en-US" sz="1400" dirty="0"/>
              <a:t>gets used to regular doses </a:t>
            </a:r>
            <a:br>
              <a:rPr lang="en-US" sz="1400" dirty="0"/>
            </a:br>
            <a:r>
              <a:rPr lang="en-US" sz="1400" dirty="0"/>
              <a:t>of nicotine throughout the day </a:t>
            </a:r>
          </a:p>
        </p:txBody>
      </p:sp>
      <p:sp>
        <p:nvSpPr>
          <p:cNvPr id="9" name="text 2">
            <a:extLst>
              <a:ext uri="{FF2B5EF4-FFF2-40B4-BE49-F238E27FC236}">
                <a16:creationId xmlns:a16="http://schemas.microsoft.com/office/drawing/2014/main" id="{85FAF685-6610-D1A0-3132-A3885A4CAAA2}"/>
              </a:ext>
            </a:extLst>
          </p:cNvPr>
          <p:cNvSpPr txBox="1">
            <a:spLocks/>
          </p:cNvSpPr>
          <p:nvPr/>
        </p:nvSpPr>
        <p:spPr bwMode="auto">
          <a:xfrm>
            <a:off x="571501" y="2999330"/>
            <a:ext cx="3605388" cy="6142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buClr>
                <a:schemeClr val="accent3"/>
              </a:buClr>
            </a:pPr>
            <a:r>
              <a:rPr lang="en-US" sz="1400" dirty="0"/>
              <a:t>This results in the satisfaction </a:t>
            </a:r>
            <a:br>
              <a:rPr lang="en-US" sz="1400" dirty="0"/>
            </a:br>
            <a:r>
              <a:rPr lang="en-US" sz="1400" dirty="0"/>
              <a:t>associated with smoking</a:t>
            </a:r>
          </a:p>
        </p:txBody>
      </p:sp>
      <p:sp>
        <p:nvSpPr>
          <p:cNvPr id="10" name="text 1">
            <a:extLst>
              <a:ext uri="{FF2B5EF4-FFF2-40B4-BE49-F238E27FC236}">
                <a16:creationId xmlns:a16="http://schemas.microsoft.com/office/drawing/2014/main" id="{855BC36D-81FD-FB97-8272-ADCD1C0F8FA6}"/>
              </a:ext>
            </a:extLst>
          </p:cNvPr>
          <p:cNvSpPr>
            <a:spLocks noGrp="1"/>
          </p:cNvSpPr>
          <p:nvPr>
            <p:ph type="body" idx="12"/>
          </p:nvPr>
        </p:nvSpPr>
        <p:spPr>
          <a:xfrm>
            <a:off x="571501" y="2000958"/>
            <a:ext cx="3605388" cy="833582"/>
          </a:xfrm>
        </p:spPr>
        <p:txBody>
          <a:bodyPr/>
          <a:lstStyle/>
          <a:p>
            <a:pPr marL="223838" indent="-223838">
              <a:lnSpc>
                <a:spcPts val="1800"/>
              </a:lnSpc>
              <a:spcBef>
                <a:spcPts val="1000"/>
              </a:spcBef>
              <a:spcAft>
                <a:spcPts val="1000"/>
              </a:spcAft>
            </a:pPr>
            <a:r>
              <a:rPr lang="en-US" sz="1400" dirty="0"/>
              <a:t>Nicotine binds to nicotinic </a:t>
            </a:r>
            <a:br>
              <a:rPr lang="en-US" sz="1400" dirty="0"/>
            </a:br>
            <a:r>
              <a:rPr lang="en-US" sz="1400" dirty="0"/>
              <a:t>acetylcholine receptor </a:t>
            </a:r>
            <a:br>
              <a:rPr lang="en-US" sz="1400" dirty="0"/>
            </a:br>
            <a:r>
              <a:rPr lang="en-US" sz="1400" dirty="0"/>
              <a:t>stimulating dopamine release</a:t>
            </a:r>
          </a:p>
        </p:txBody>
      </p:sp>
      <p:pic>
        <p:nvPicPr>
          <p:cNvPr id="11" name="0">
            <a:extLst>
              <a:ext uri="{FF2B5EF4-FFF2-40B4-BE49-F238E27FC236}">
                <a16:creationId xmlns:a16="http://schemas.microsoft.com/office/drawing/2014/main" id="{94991252-44BA-82FF-A71A-F85427E90D75}"/>
              </a:ext>
            </a:extLst>
          </p:cNvPr>
          <p:cNvPicPr>
            <a:picLocks noChangeAspect="1"/>
          </p:cNvPicPr>
          <p:nvPr/>
        </p:nvPicPr>
        <p:blipFill>
          <a:blip r:embed="rId3"/>
          <a:srcRect/>
          <a:stretch/>
        </p:blipFill>
        <p:spPr>
          <a:xfrm>
            <a:off x="3688401" y="1575679"/>
            <a:ext cx="5455597" cy="4424191"/>
          </a:xfrm>
          <a:prstGeom prst="rect">
            <a:avLst/>
          </a:prstGeom>
        </p:spPr>
      </p:pic>
      <p:pic>
        <p:nvPicPr>
          <p:cNvPr id="12" name="1">
            <a:extLst>
              <a:ext uri="{FF2B5EF4-FFF2-40B4-BE49-F238E27FC236}">
                <a16:creationId xmlns:a16="http://schemas.microsoft.com/office/drawing/2014/main" id="{56914917-A057-97A0-A246-4646786A3AF0}"/>
              </a:ext>
            </a:extLst>
          </p:cNvPr>
          <p:cNvPicPr>
            <a:picLocks noChangeAspect="1"/>
          </p:cNvPicPr>
          <p:nvPr/>
        </p:nvPicPr>
        <p:blipFill>
          <a:blip r:embed="rId4"/>
          <a:stretch>
            <a:fillRect/>
          </a:stretch>
        </p:blipFill>
        <p:spPr>
          <a:xfrm>
            <a:off x="3688401" y="1575679"/>
            <a:ext cx="5455599" cy="4424191"/>
          </a:xfrm>
          <a:prstGeom prst="rect">
            <a:avLst/>
          </a:prstGeom>
        </p:spPr>
      </p:pic>
      <p:pic>
        <p:nvPicPr>
          <p:cNvPr id="13" name="2">
            <a:extLst>
              <a:ext uri="{FF2B5EF4-FFF2-40B4-BE49-F238E27FC236}">
                <a16:creationId xmlns:a16="http://schemas.microsoft.com/office/drawing/2014/main" id="{371939CB-6567-88FD-4433-3F282665F013}"/>
              </a:ext>
            </a:extLst>
          </p:cNvPr>
          <p:cNvPicPr>
            <a:picLocks noChangeAspect="1"/>
          </p:cNvPicPr>
          <p:nvPr/>
        </p:nvPicPr>
        <p:blipFill>
          <a:blip r:embed="rId5"/>
          <a:srcRect/>
          <a:stretch/>
        </p:blipFill>
        <p:spPr>
          <a:xfrm>
            <a:off x="3688401" y="1575679"/>
            <a:ext cx="5455597" cy="4424191"/>
          </a:xfrm>
          <a:prstGeom prst="rect">
            <a:avLst/>
          </a:prstGeom>
        </p:spPr>
      </p:pic>
      <p:pic>
        <p:nvPicPr>
          <p:cNvPr id="14" name="3">
            <a:extLst>
              <a:ext uri="{FF2B5EF4-FFF2-40B4-BE49-F238E27FC236}">
                <a16:creationId xmlns:a16="http://schemas.microsoft.com/office/drawing/2014/main" id="{A93A2FD5-49D8-D4ED-0953-2EC4086B2E6C}"/>
              </a:ext>
            </a:extLst>
          </p:cNvPr>
          <p:cNvPicPr>
            <a:picLocks noChangeAspect="1"/>
          </p:cNvPicPr>
          <p:nvPr/>
        </p:nvPicPr>
        <p:blipFill>
          <a:blip r:embed="rId6"/>
          <a:srcRect/>
          <a:stretch/>
        </p:blipFill>
        <p:spPr>
          <a:xfrm>
            <a:off x="3688401" y="1575679"/>
            <a:ext cx="5455597" cy="4424191"/>
          </a:xfrm>
          <a:prstGeom prst="rect">
            <a:avLst/>
          </a:prstGeom>
        </p:spPr>
      </p:pic>
      <p:pic>
        <p:nvPicPr>
          <p:cNvPr id="15" name="4">
            <a:extLst>
              <a:ext uri="{FF2B5EF4-FFF2-40B4-BE49-F238E27FC236}">
                <a16:creationId xmlns:a16="http://schemas.microsoft.com/office/drawing/2014/main" id="{1FC7E7AE-9FC2-E39D-9C0F-4173437C1699}"/>
              </a:ext>
            </a:extLst>
          </p:cNvPr>
          <p:cNvPicPr>
            <a:picLocks noChangeAspect="1"/>
          </p:cNvPicPr>
          <p:nvPr/>
        </p:nvPicPr>
        <p:blipFill>
          <a:blip r:embed="rId7"/>
          <a:srcRect/>
          <a:stretch/>
        </p:blipFill>
        <p:spPr>
          <a:xfrm>
            <a:off x="3688401" y="1575679"/>
            <a:ext cx="5455597" cy="4424191"/>
          </a:xfrm>
          <a:prstGeom prst="rect">
            <a:avLst/>
          </a:prstGeom>
        </p:spPr>
      </p:pic>
      <p:pic>
        <p:nvPicPr>
          <p:cNvPr id="16" name="5">
            <a:extLst>
              <a:ext uri="{FF2B5EF4-FFF2-40B4-BE49-F238E27FC236}">
                <a16:creationId xmlns:a16="http://schemas.microsoft.com/office/drawing/2014/main" id="{396677B3-5BCE-1930-BD70-AE7F42A688B4}"/>
              </a:ext>
            </a:extLst>
          </p:cNvPr>
          <p:cNvPicPr>
            <a:picLocks noChangeAspect="1"/>
          </p:cNvPicPr>
          <p:nvPr/>
        </p:nvPicPr>
        <p:blipFill>
          <a:blip r:embed="rId8"/>
          <a:srcRect/>
          <a:stretch/>
        </p:blipFill>
        <p:spPr>
          <a:xfrm>
            <a:off x="3688401" y="1575679"/>
            <a:ext cx="5455597" cy="4424191"/>
          </a:xfrm>
          <a:prstGeom prst="rect">
            <a:avLst/>
          </a:prstGeom>
        </p:spPr>
      </p:pic>
      <p:pic>
        <p:nvPicPr>
          <p:cNvPr id="17" name="6">
            <a:extLst>
              <a:ext uri="{FF2B5EF4-FFF2-40B4-BE49-F238E27FC236}">
                <a16:creationId xmlns:a16="http://schemas.microsoft.com/office/drawing/2014/main" id="{CEBB08AB-3EC1-16CB-2D72-6A89CA581598}"/>
              </a:ext>
            </a:extLst>
          </p:cNvPr>
          <p:cNvPicPr>
            <a:picLocks noChangeAspect="1"/>
          </p:cNvPicPr>
          <p:nvPr/>
        </p:nvPicPr>
        <p:blipFill>
          <a:blip r:embed="rId9"/>
          <a:srcRect/>
          <a:stretch/>
        </p:blipFill>
        <p:spPr>
          <a:xfrm>
            <a:off x="3688401" y="1575679"/>
            <a:ext cx="5455597" cy="4424191"/>
          </a:xfrm>
          <a:prstGeom prst="rect">
            <a:avLst/>
          </a:prstGeom>
        </p:spPr>
      </p:pic>
      <p:pic>
        <p:nvPicPr>
          <p:cNvPr id="18" name="7">
            <a:extLst>
              <a:ext uri="{FF2B5EF4-FFF2-40B4-BE49-F238E27FC236}">
                <a16:creationId xmlns:a16="http://schemas.microsoft.com/office/drawing/2014/main" id="{2EB84EF0-681C-E9CD-C9EC-4304CF3151F8}"/>
              </a:ext>
            </a:extLst>
          </p:cNvPr>
          <p:cNvPicPr>
            <a:picLocks noChangeAspect="1"/>
          </p:cNvPicPr>
          <p:nvPr/>
        </p:nvPicPr>
        <p:blipFill>
          <a:blip r:embed="rId10"/>
          <a:srcRect/>
          <a:stretch/>
        </p:blipFill>
        <p:spPr>
          <a:xfrm>
            <a:off x="3688401" y="1575679"/>
            <a:ext cx="5455597" cy="4424191"/>
          </a:xfrm>
          <a:prstGeom prst="rect">
            <a:avLst/>
          </a:prstGeom>
        </p:spPr>
      </p:pic>
      <p:pic>
        <p:nvPicPr>
          <p:cNvPr id="19" name="8">
            <a:extLst>
              <a:ext uri="{FF2B5EF4-FFF2-40B4-BE49-F238E27FC236}">
                <a16:creationId xmlns:a16="http://schemas.microsoft.com/office/drawing/2014/main" id="{395F78A0-4B29-1074-B3C8-F50C5B002C55}"/>
              </a:ext>
            </a:extLst>
          </p:cNvPr>
          <p:cNvPicPr>
            <a:picLocks noChangeAspect="1"/>
          </p:cNvPicPr>
          <p:nvPr/>
        </p:nvPicPr>
        <p:blipFill>
          <a:blip r:embed="rId11"/>
          <a:srcRect/>
          <a:stretch/>
        </p:blipFill>
        <p:spPr>
          <a:xfrm>
            <a:off x="3688401" y="1575679"/>
            <a:ext cx="5455597" cy="4424191"/>
          </a:xfrm>
          <a:prstGeom prst="rect">
            <a:avLst/>
          </a:prstGeom>
        </p:spPr>
      </p:pic>
      <p:pic>
        <p:nvPicPr>
          <p:cNvPr id="20" name="9">
            <a:extLst>
              <a:ext uri="{FF2B5EF4-FFF2-40B4-BE49-F238E27FC236}">
                <a16:creationId xmlns:a16="http://schemas.microsoft.com/office/drawing/2014/main" id="{C273D7ED-5205-03F9-9CD8-A185D8FB5672}"/>
              </a:ext>
            </a:extLst>
          </p:cNvPr>
          <p:cNvPicPr>
            <a:picLocks noChangeAspect="1"/>
          </p:cNvPicPr>
          <p:nvPr/>
        </p:nvPicPr>
        <p:blipFill>
          <a:blip r:embed="rId12"/>
          <a:srcRect/>
          <a:stretch/>
        </p:blipFill>
        <p:spPr>
          <a:xfrm>
            <a:off x="3688401" y="1575679"/>
            <a:ext cx="5455597" cy="4424191"/>
          </a:xfrm>
          <a:prstGeom prst="rect">
            <a:avLst/>
          </a:prstGeom>
        </p:spPr>
      </p:pic>
      <p:pic>
        <p:nvPicPr>
          <p:cNvPr id="21" name="10">
            <a:extLst>
              <a:ext uri="{FF2B5EF4-FFF2-40B4-BE49-F238E27FC236}">
                <a16:creationId xmlns:a16="http://schemas.microsoft.com/office/drawing/2014/main" id="{8DA9270B-D42E-16A5-D939-9644A03AFBC3}"/>
              </a:ext>
            </a:extLst>
          </p:cNvPr>
          <p:cNvPicPr>
            <a:picLocks noChangeAspect="1"/>
          </p:cNvPicPr>
          <p:nvPr/>
        </p:nvPicPr>
        <p:blipFill>
          <a:blip r:embed="rId13"/>
          <a:srcRect/>
          <a:stretch/>
        </p:blipFill>
        <p:spPr>
          <a:xfrm>
            <a:off x="3688401" y="1575679"/>
            <a:ext cx="5455597" cy="4424191"/>
          </a:xfrm>
          <a:prstGeom prst="rect">
            <a:avLst/>
          </a:prstGeom>
        </p:spPr>
      </p:pic>
    </p:spTree>
    <p:extLst>
      <p:ext uri="{BB962C8B-B14F-4D97-AF65-F5344CB8AC3E}">
        <p14:creationId xmlns:p14="http://schemas.microsoft.com/office/powerpoint/2010/main" val="3242114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500"/>
                            </p:stCondLst>
                            <p:childTnLst>
                              <p:par>
                                <p:cTn id="18" presetID="10" presetClass="entr" presetSubtype="0" fill="hold" nodeType="afterEffect">
                                  <p:stCondLst>
                                    <p:cond delay="50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500"/>
                            </p:stCondLst>
                            <p:childTnLst>
                              <p:par>
                                <p:cTn id="22" presetID="10" presetClass="entr" presetSubtype="0" fill="hold" grpId="0" nodeType="afterEffect">
                                  <p:stCondLst>
                                    <p:cond delay="100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3000"/>
                            </p:stCondLst>
                            <p:childTnLst>
                              <p:par>
                                <p:cTn id="26" presetID="10" presetClass="entr" presetSubtype="0" fill="hold" nodeType="afterEffect">
                                  <p:stCondLst>
                                    <p:cond delay="5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4000"/>
                            </p:stCondLst>
                            <p:childTnLst>
                              <p:par>
                                <p:cTn id="30" presetID="10" presetClass="entr" presetSubtype="0" fill="hold" nodeType="after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5000"/>
                            </p:stCondLst>
                            <p:childTnLst>
                              <p:par>
                                <p:cTn id="34" presetID="10" presetClass="entr" presetSubtype="0" fill="hold" grpId="0" nodeType="afterEffect">
                                  <p:stCondLst>
                                    <p:cond delay="10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6500"/>
                            </p:stCondLst>
                            <p:childTnLst>
                              <p:par>
                                <p:cTn id="38" presetID="10" presetClass="entr" presetSubtype="0" fill="hold" grpId="0" nodeType="afterEffect">
                                  <p:stCondLst>
                                    <p:cond delay="10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par>
                          <p:cTn id="46" fill="hold">
                            <p:stCondLst>
                              <p:cond delay="500"/>
                            </p:stCondLst>
                            <p:childTnLst>
                              <p:par>
                                <p:cTn id="47" presetID="10" presetClass="entr" presetSubtype="0" fill="hold" nodeType="afterEffect">
                                  <p:stCondLst>
                                    <p:cond delay="5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500"/>
                            </p:stCondLst>
                            <p:childTnLst>
                              <p:par>
                                <p:cTn id="60" presetID="10" presetClass="entr" presetSubtype="0" fill="hold" nodeType="afterEffect">
                                  <p:stCondLst>
                                    <p:cond delay="50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1500"/>
                            </p:stCondLst>
                            <p:childTnLst>
                              <p:par>
                                <p:cTn id="64" presetID="10" presetClass="entr" presetSubtype="0" fill="hold" nodeType="afterEffect">
                                  <p:stCondLst>
                                    <p:cond delay="50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60D84-9759-BA1D-9175-5AE61D2F6BD5}"/>
              </a:ext>
            </a:extLst>
          </p:cNvPr>
          <p:cNvSpPr>
            <a:spLocks noGrp="1"/>
          </p:cNvSpPr>
          <p:nvPr>
            <p:ph type="title"/>
          </p:nvPr>
        </p:nvSpPr>
        <p:spPr/>
        <p:txBody>
          <a:bodyPr/>
          <a:lstStyle/>
          <a:p>
            <a:r>
              <a:rPr lang="en-US"/>
              <a:t>What dependence looks like: </a:t>
            </a:r>
            <a:br>
              <a:rPr lang="en-US"/>
            </a:br>
            <a:r>
              <a:rPr lang="en-US"/>
              <a:t>withdrawal symptoms and urges to smoke</a:t>
            </a:r>
          </a:p>
        </p:txBody>
      </p:sp>
      <p:sp>
        <p:nvSpPr>
          <p:cNvPr id="3" name="Text Placeholder 2">
            <a:extLst>
              <a:ext uri="{FF2B5EF4-FFF2-40B4-BE49-F238E27FC236}">
                <a16:creationId xmlns:a16="http://schemas.microsoft.com/office/drawing/2014/main" id="{CF8760E7-6F0B-702C-447C-36F7FF67A098}"/>
              </a:ext>
            </a:extLst>
          </p:cNvPr>
          <p:cNvSpPr>
            <a:spLocks noGrp="1"/>
          </p:cNvSpPr>
          <p:nvPr>
            <p:ph type="body" idx="12"/>
          </p:nvPr>
        </p:nvSpPr>
        <p:spPr/>
        <p:txBody>
          <a:bodyPr/>
          <a:lstStyle/>
          <a:p>
            <a:pPr>
              <a:spcAft>
                <a:spcPts val="1500"/>
              </a:spcAft>
            </a:pPr>
            <a:r>
              <a:rPr lang="en-US" dirty="0"/>
              <a:t>Tobacco dependence reveals itself as </a:t>
            </a:r>
            <a:r>
              <a:rPr lang="en-US" b="1" dirty="0">
                <a:solidFill>
                  <a:schemeClr val="accent1"/>
                </a:solidFill>
              </a:rPr>
              <a:t>powerful desires and urges </a:t>
            </a:r>
            <a:br>
              <a:rPr lang="en-US" b="1" dirty="0">
                <a:solidFill>
                  <a:schemeClr val="accent1"/>
                </a:solidFill>
              </a:rPr>
            </a:br>
            <a:r>
              <a:rPr lang="en-US" b="1" dirty="0">
                <a:solidFill>
                  <a:schemeClr val="accent1"/>
                </a:solidFill>
              </a:rPr>
              <a:t>to smoke</a:t>
            </a:r>
            <a:r>
              <a:rPr lang="en-US" dirty="0"/>
              <a:t> when people try to stop</a:t>
            </a:r>
          </a:p>
          <a:p>
            <a:pPr>
              <a:spcAft>
                <a:spcPts val="1500"/>
              </a:spcAft>
            </a:pPr>
            <a:r>
              <a:rPr lang="en-US" dirty="0"/>
              <a:t>These go alongside feelings of </a:t>
            </a:r>
            <a:r>
              <a:rPr lang="en-US" b="1" dirty="0">
                <a:solidFill>
                  <a:schemeClr val="accent1"/>
                </a:solidFill>
              </a:rPr>
              <a:t>aggression, depressed mood, increased appetite, restlessness and difficulty concentrating</a:t>
            </a:r>
            <a:r>
              <a:rPr lang="en-US" dirty="0"/>
              <a:t> </a:t>
            </a:r>
            <a:br>
              <a:rPr lang="en-US" dirty="0"/>
            </a:br>
            <a:r>
              <a:rPr lang="en-US" dirty="0"/>
              <a:t>which weaken the resolve not to smoke </a:t>
            </a:r>
          </a:p>
          <a:p>
            <a:pPr>
              <a:spcAft>
                <a:spcPts val="1500"/>
              </a:spcAft>
            </a:pPr>
            <a:r>
              <a:rPr lang="en-US" dirty="0"/>
              <a:t>Symptoms are usually </a:t>
            </a:r>
            <a:r>
              <a:rPr lang="en-US" b="1" dirty="0">
                <a:solidFill>
                  <a:schemeClr val="accent1"/>
                </a:solidFill>
              </a:rPr>
              <a:t>strongest in the first few weeks of stopping </a:t>
            </a:r>
            <a:br>
              <a:rPr lang="en-US" dirty="0"/>
            </a:br>
            <a:r>
              <a:rPr lang="en-US" dirty="0"/>
              <a:t>and declines after that, but </a:t>
            </a:r>
            <a:r>
              <a:rPr lang="en-US" b="1" dirty="0">
                <a:solidFill>
                  <a:schemeClr val="accent1"/>
                </a:solidFill>
              </a:rPr>
              <a:t>sometimes it persists</a:t>
            </a:r>
            <a:r>
              <a:rPr lang="en-US" dirty="0"/>
              <a:t> and the desire and </a:t>
            </a:r>
            <a:br>
              <a:rPr lang="en-US" dirty="0"/>
            </a:br>
            <a:r>
              <a:rPr lang="en-US" dirty="0"/>
              <a:t>urge to smoke can be triggered months or years after stopping</a:t>
            </a:r>
          </a:p>
        </p:txBody>
      </p:sp>
      <p:sp>
        <p:nvSpPr>
          <p:cNvPr id="4" name="Footer Placeholder 3">
            <a:extLst>
              <a:ext uri="{FF2B5EF4-FFF2-40B4-BE49-F238E27FC236}">
                <a16:creationId xmlns:a16="http://schemas.microsoft.com/office/drawing/2014/main" id="{04507739-397C-45A9-3D74-E116A5C16538}"/>
              </a:ext>
            </a:extLst>
          </p:cNvPr>
          <p:cNvSpPr>
            <a:spLocks noGrp="1"/>
          </p:cNvSpPr>
          <p:nvPr>
            <p:ph type="ftr" sz="quarter" idx="3"/>
          </p:nvPr>
        </p:nvSpPr>
        <p:spPr/>
        <p:txBody>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614721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FD4DF-667D-BB4F-EFC4-FEDFD02A3D5E}"/>
              </a:ext>
            </a:extLst>
          </p:cNvPr>
          <p:cNvSpPr>
            <a:spLocks noGrp="1"/>
          </p:cNvSpPr>
          <p:nvPr>
            <p:ph type="title"/>
          </p:nvPr>
        </p:nvSpPr>
        <p:spPr/>
        <p:txBody>
          <a:bodyPr/>
          <a:lstStyle/>
          <a:p>
            <a:r>
              <a:rPr lang="en-US"/>
              <a:t>What dependence looks like: </a:t>
            </a:r>
            <a:br>
              <a:rPr lang="en-US"/>
            </a:br>
            <a:r>
              <a:rPr lang="en-US"/>
              <a:t>withdrawal symptoms and urges to smoke</a:t>
            </a:r>
          </a:p>
        </p:txBody>
      </p:sp>
      <p:graphicFrame>
        <p:nvGraphicFramePr>
          <p:cNvPr id="5" name="Group 55">
            <a:extLst>
              <a:ext uri="{FF2B5EF4-FFF2-40B4-BE49-F238E27FC236}">
                <a16:creationId xmlns:a16="http://schemas.microsoft.com/office/drawing/2014/main" id="{05D8D39C-FDE4-CC21-1FC8-84834BC44F97}"/>
              </a:ext>
            </a:extLst>
          </p:cNvPr>
          <p:cNvGraphicFramePr>
            <a:graphicFrameLocks/>
          </p:cNvGraphicFramePr>
          <p:nvPr/>
        </p:nvGraphicFramePr>
        <p:xfrm>
          <a:off x="684214" y="1882774"/>
          <a:ext cx="7762874" cy="3869355"/>
        </p:xfrm>
        <a:graphic>
          <a:graphicData uri="http://schemas.openxmlformats.org/drawingml/2006/table">
            <a:tbl>
              <a:tblPr firstRow="1" bandRow="1">
                <a:tableStyleId>{F5AB1C69-6EDB-4FF4-983F-18BD219EF322}</a:tableStyleId>
              </a:tblPr>
              <a:tblGrid>
                <a:gridCol w="3493785">
                  <a:extLst>
                    <a:ext uri="{9D8B030D-6E8A-4147-A177-3AD203B41FA5}">
                      <a16:colId xmlns:a16="http://schemas.microsoft.com/office/drawing/2014/main" val="20000"/>
                    </a:ext>
                  </a:extLst>
                </a:gridCol>
                <a:gridCol w="2216643">
                  <a:extLst>
                    <a:ext uri="{9D8B030D-6E8A-4147-A177-3AD203B41FA5}">
                      <a16:colId xmlns:a16="http://schemas.microsoft.com/office/drawing/2014/main" val="20001"/>
                    </a:ext>
                  </a:extLst>
                </a:gridCol>
                <a:gridCol w="2052446">
                  <a:extLst>
                    <a:ext uri="{9D8B030D-6E8A-4147-A177-3AD203B41FA5}">
                      <a16:colId xmlns:a16="http://schemas.microsoft.com/office/drawing/2014/main" val="20002"/>
                    </a:ext>
                  </a:extLst>
                </a:gridCol>
              </a:tblGrid>
              <a:tr h="407272">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Tobacco withdrawal symptoms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solidFill>
                      <a:schemeClr val="accent1"/>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Duration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solidFill>
                      <a:schemeClr val="accent1"/>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Prevalence</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solidFill>
                      <a:schemeClr val="accent1"/>
                    </a:solidFill>
                  </a:tcPr>
                </a:tc>
                <a:extLst>
                  <a:ext uri="{0D108BD9-81ED-4DB2-BD59-A6C34878D82A}">
                    <a16:rowId xmlns:a16="http://schemas.microsoft.com/office/drawing/2014/main" val="10000"/>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Urges to smoke</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&gt; 10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70%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1"/>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Increased appetite </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&gt; 10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70%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2"/>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Depression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60%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3"/>
                  </a:ext>
                </a:extLst>
              </a:tr>
              <a:tr h="34649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Restlessness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60%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4"/>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Poor concentration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2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60%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5"/>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Irritability / aggression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50%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6"/>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Mouth ulcers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&gt;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40%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7"/>
                  </a:ext>
                </a:extLst>
              </a:tr>
              <a:tr h="34649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Night-time awakenings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1 week</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25%</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8"/>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Constipation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&gt;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17%</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9"/>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Light-headedness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48 hours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10%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10"/>
                  </a:ext>
                </a:extLst>
              </a:tr>
            </a:tbl>
          </a:graphicData>
        </a:graphic>
      </p:graphicFrame>
      <p:sp>
        <p:nvSpPr>
          <p:cNvPr id="3" name="Footer Placeholder 3">
            <a:extLst>
              <a:ext uri="{FF2B5EF4-FFF2-40B4-BE49-F238E27FC236}">
                <a16:creationId xmlns:a16="http://schemas.microsoft.com/office/drawing/2014/main" id="{BF8D20A2-7E64-7D30-FB06-9E2BBC112836}"/>
              </a:ext>
            </a:extLst>
          </p:cNvPr>
          <p:cNvSpPr>
            <a:spLocks noGrp="1"/>
          </p:cNvSpPr>
          <p:nvPr>
            <p:ph type="ftr" sz="quarter" idx="3"/>
          </p:nvPr>
        </p:nvSpPr>
        <p:spPr>
          <a:xfrm>
            <a:off x="593184" y="6412790"/>
            <a:ext cx="7866330" cy="365125"/>
          </a:xfrm>
        </p:spPr>
        <p:txBody>
          <a:bodyPr/>
          <a:lstStyle/>
          <a:p>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526659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9BB35-22A0-088D-367B-10599B6A2B84}"/>
              </a:ext>
            </a:extLst>
          </p:cNvPr>
          <p:cNvSpPr>
            <a:spLocks noGrp="1"/>
          </p:cNvSpPr>
          <p:nvPr>
            <p:ph type="title"/>
          </p:nvPr>
        </p:nvSpPr>
        <p:spPr/>
        <p:txBody>
          <a:bodyPr/>
          <a:lstStyle/>
          <a:p>
            <a:r>
              <a:rPr lang="en-US"/>
              <a:t>Nicotine levels</a:t>
            </a:r>
          </a:p>
        </p:txBody>
      </p:sp>
      <p:sp>
        <p:nvSpPr>
          <p:cNvPr id="4" name="Footer Placeholder 3">
            <a:extLst>
              <a:ext uri="{FF2B5EF4-FFF2-40B4-BE49-F238E27FC236}">
                <a16:creationId xmlns:a16="http://schemas.microsoft.com/office/drawing/2014/main" id="{441EEE87-FE01-28E1-E327-76B5D49A51EC}"/>
              </a:ext>
            </a:extLst>
          </p:cNvPr>
          <p:cNvSpPr>
            <a:spLocks noGrp="1"/>
          </p:cNvSpPr>
          <p:nvPr>
            <p:ph type="ftr" sz="quarter" idx="3"/>
          </p:nvPr>
        </p:nvSpPr>
        <p:spPr/>
        <p:txBody>
          <a:bodyPr/>
          <a:lstStyle/>
          <a:p>
            <a:r>
              <a:rPr lang="en-US" i="1" dirty="0">
                <a:solidFill>
                  <a:schemeClr val="accent1"/>
                </a:solidFill>
                <a:latin typeface="Century Gothic" panose="020B0502020202020204" pitchFamily="34" charset="0"/>
              </a:rPr>
              <a:t>Inpatient Tobacco Dependence Treatment Training Programme</a:t>
            </a:r>
          </a:p>
        </p:txBody>
      </p:sp>
      <p:pic>
        <p:nvPicPr>
          <p:cNvPr id="8" name="Picture 7">
            <a:extLst>
              <a:ext uri="{FF2B5EF4-FFF2-40B4-BE49-F238E27FC236}">
                <a16:creationId xmlns:a16="http://schemas.microsoft.com/office/drawing/2014/main" id="{BF52ACBA-60BD-6D62-6781-FB826D94881F}"/>
              </a:ext>
            </a:extLst>
          </p:cNvPr>
          <p:cNvPicPr>
            <a:picLocks noChangeAspect="1"/>
          </p:cNvPicPr>
          <p:nvPr/>
        </p:nvPicPr>
        <p:blipFill>
          <a:blip r:embed="rId3"/>
          <a:stretch>
            <a:fillRect/>
          </a:stretch>
        </p:blipFill>
        <p:spPr>
          <a:xfrm>
            <a:off x="1098550" y="1775922"/>
            <a:ext cx="6946900" cy="3987800"/>
          </a:xfrm>
          <a:prstGeom prst="rect">
            <a:avLst/>
          </a:prstGeom>
        </p:spPr>
      </p:pic>
    </p:spTree>
    <p:extLst>
      <p:ext uri="{BB962C8B-B14F-4D97-AF65-F5344CB8AC3E}">
        <p14:creationId xmlns:p14="http://schemas.microsoft.com/office/powerpoint/2010/main" val="2432691320"/>
      </p:ext>
    </p:extLst>
  </p:cSld>
  <p:clrMapOvr>
    <a:masterClrMapping/>
  </p:clrMapOvr>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D8F5D3A8-97DF-4CD9-9B6D-33E8A1AE7A8C}">
  <ds:schemaRefs>
    <ds:schemaRef ds:uri="http://schemas.microsoft.com/sharepoint/v3/contenttype/forms"/>
  </ds:schemaRefs>
</ds:datastoreItem>
</file>

<file path=customXml/itemProps2.xml><?xml version="1.0" encoding="utf-8"?>
<ds:datastoreItem xmlns:ds="http://schemas.openxmlformats.org/officeDocument/2006/customXml" ds:itemID="{27317BB1-5055-4EF9-9442-97C9008ED1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E152DD1-E027-461E-8BAE-7CE84F240647}">
  <ds:schemaRefs>
    <ds:schemaRef ds:uri="http://schemas.microsoft.com/office/2006/metadata/properties"/>
    <ds:schemaRef ds:uri="http://schemas.microsoft.com/office/infopath/2007/PartnerControls"/>
    <ds:schemaRef ds:uri="f08a3a01-a810-4981-84de-513e48da387b"/>
    <ds:schemaRef ds:uri="6f9764a4-8270-4f29-bbff-a467630dd90c"/>
  </ds:schemaRefs>
</ds:datastoreItem>
</file>

<file path=docProps/app.xml><?xml version="1.0" encoding="utf-8"?>
<Properties xmlns="http://schemas.openxmlformats.org/officeDocument/2006/extended-properties" xmlns:vt="http://schemas.openxmlformats.org/officeDocument/2006/docPropsVTypes">
  <TotalTime>1004</TotalTime>
  <Words>3292</Words>
  <Application>Microsoft Office PowerPoint</Application>
  <PresentationFormat>On-screen Show (4:3)</PresentationFormat>
  <Paragraphs>277</Paragraphs>
  <Slides>16</Slides>
  <Notes>15</Notes>
  <HiddenSlides>0</HiddenSlides>
  <MMClips>1</MMClips>
  <ScaleCrop>false</ScaleCrop>
  <HeadingPairs>
    <vt:vector size="4" baseType="variant">
      <vt:variant>
        <vt:lpstr>Theme</vt:lpstr>
      </vt:variant>
      <vt:variant>
        <vt:i4>3</vt:i4>
      </vt:variant>
      <vt:variant>
        <vt:lpstr>Slide Titles</vt:lpstr>
      </vt:variant>
      <vt:variant>
        <vt:i4>16</vt:i4>
      </vt:variant>
    </vt:vector>
  </HeadingPairs>
  <TitlesOfParts>
    <vt:vector size="19" baseType="lpstr">
      <vt:lpstr>NCSCT</vt:lpstr>
      <vt:lpstr>1_NCSCT</vt:lpstr>
      <vt:lpstr>2_NCSCT</vt:lpstr>
      <vt:lpstr>PowerPoint Presentation</vt:lpstr>
      <vt:lpstr>PowerPoint Presentation</vt:lpstr>
      <vt:lpstr>What is tobacco dependence?</vt:lpstr>
      <vt:lpstr>PowerPoint Presentation</vt:lpstr>
      <vt:lpstr>PowerPoint Presentation</vt:lpstr>
      <vt:lpstr>Tobacco dependence</vt:lpstr>
      <vt:lpstr>What dependence looks like:  withdrawal symptoms and urges to smoke</vt:lpstr>
      <vt:lpstr>What dependence looks like:  withdrawal symptoms and urges to smoke</vt:lpstr>
      <vt:lpstr>Nicotine levels</vt:lpstr>
      <vt:lpstr>PowerPoint Presentation</vt:lpstr>
      <vt:lpstr>Genetics: nicotine metabolism</vt:lpstr>
      <vt:lpstr>PowerPoint Presentation</vt:lpstr>
      <vt:lpstr>PowerPoint Presentation</vt:lpstr>
      <vt:lpstr>Summary</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162</cp:revision>
  <cp:lastPrinted>2021-04-19T06:44:37Z</cp:lastPrinted>
  <dcterms:created xsi:type="dcterms:W3CDTF">2019-04-01T09:21:54Z</dcterms:created>
  <dcterms:modified xsi:type="dcterms:W3CDTF">2024-03-04T15:33:22Z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