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7" r:id="rId5"/>
    <p:sldMasterId id="2147483679" r:id="rId6"/>
  </p:sldMasterIdLst>
  <p:notesMasterIdLst>
    <p:notesMasterId r:id="rId20"/>
  </p:notesMasterIdLst>
  <p:handoutMasterIdLst>
    <p:handoutMasterId r:id="rId21"/>
  </p:handoutMasterIdLst>
  <p:sldIdLst>
    <p:sldId id="870" r:id="rId7"/>
    <p:sldId id="437" r:id="rId8"/>
    <p:sldId id="440" r:id="rId9"/>
    <p:sldId id="438" r:id="rId10"/>
    <p:sldId id="439" r:id="rId11"/>
    <p:sldId id="2145708164" r:id="rId12"/>
    <p:sldId id="1528" r:id="rId13"/>
    <p:sldId id="1529" r:id="rId14"/>
    <p:sldId id="2145708316" r:id="rId15"/>
    <p:sldId id="2145708169" r:id="rId16"/>
    <p:sldId id="2145708231" r:id="rId17"/>
    <p:sldId id="2145708230" r:id="rId18"/>
    <p:sldId id="1103" r:id="rId1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9E"/>
    <a:srgbClr val="007072"/>
    <a:srgbClr val="00A3DC"/>
    <a:srgbClr val="BFBFBF"/>
    <a:srgbClr val="FF2F92"/>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1A25E1-3BC9-4431-9671-7D4B765D42D8}" v="19" dt="2024-03-05T11:24:37.9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568"/>
    <p:restoredTop sz="54648" autoAdjust="0"/>
  </p:normalViewPr>
  <p:slideViewPr>
    <p:cSldViewPr snapToGrid="0">
      <p:cViewPr varScale="1">
        <p:scale>
          <a:sx n="60" d="100"/>
          <a:sy n="60" d="100"/>
        </p:scale>
        <p:origin x="192" y="72"/>
      </p:cViewPr>
      <p:guideLst>
        <p:guide orient="horz" pos="2160"/>
        <p:guide pos="2880"/>
        <p:guide orient="horz" pos="311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AD1A25E1-3BC9-4431-9671-7D4B765D42D8}"/>
    <pc:docChg chg="modSld">
      <pc:chgData name="Tom Coleman-Haynes" userId="feac02dd-ca1d-495d-907d-e6674be69fc7" providerId="ADAL" clId="{AD1A25E1-3BC9-4431-9671-7D4B765D42D8}" dt="2024-03-05T11:24:37.913" v="18" actId="20577"/>
      <pc:docMkLst>
        <pc:docMk/>
      </pc:docMkLst>
      <pc:sldChg chg="modSp">
        <pc:chgData name="Tom Coleman-Haynes" userId="feac02dd-ca1d-495d-907d-e6674be69fc7" providerId="ADAL" clId="{AD1A25E1-3BC9-4431-9671-7D4B765D42D8}" dt="2024-03-05T11:24:37.913" v="18" actId="20577"/>
        <pc:sldMkLst>
          <pc:docMk/>
          <pc:sldMk cId="2358229501" sldId="1529"/>
        </pc:sldMkLst>
        <pc:spChg chg="mod">
          <ac:chgData name="Tom Coleman-Haynes" userId="feac02dd-ca1d-495d-907d-e6674be69fc7" providerId="ADAL" clId="{AD1A25E1-3BC9-4431-9671-7D4B765D42D8}" dt="2024-03-05T11:24:37.913" v="18" actId="20577"/>
          <ac:spMkLst>
            <pc:docMk/>
            <pc:sldMk cId="2358229501" sldId="1529"/>
            <ac:spMk id="12" creationId="{F49BCFA1-77F2-6F3B-58F1-293D7852915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dx.doi.org/10.1002/14651858.CD009329.pub2"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dirty="0">
                <a:effectLst/>
                <a:latin typeface="Arial" panose="020B0604020202020204" pitchFamily="34" charset="0"/>
                <a:ea typeface="MS PGothic" panose="020B0600070205080204" pitchFamily="34" charset="-128"/>
                <a:cs typeface="Arial" panose="020B0604020202020204" pitchFamily="34" charset="0"/>
              </a:rPr>
              <a:t>Stop smoking medications: overview </a:t>
            </a:r>
          </a:p>
          <a:p>
            <a:endParaRPr lang="en-US" sz="1200" dirty="0">
              <a:effectLst/>
              <a:latin typeface="Arial" panose="020B0604020202020204" pitchFamily="34" charset="0"/>
              <a:ea typeface="MS PGothic"/>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We will now look at how </a:t>
            </a:r>
            <a:r>
              <a:rPr lang="en-US" dirty="0">
                <a:latin typeface="Arial" panose="020B0604020202020204" pitchFamily="34" charset="0"/>
                <a:ea typeface="MS PGothic"/>
                <a:cs typeface="Arial" panose="020B0604020202020204" pitchFamily="34" charset="0"/>
              </a:rPr>
              <a:t>tobacco dependence aids (stop</a:t>
            </a:r>
            <a:r>
              <a:rPr lang="en-US" sz="1200" dirty="0">
                <a:effectLst/>
                <a:latin typeface="Arial" panose="020B0604020202020204" pitchFamily="34" charset="0"/>
                <a:ea typeface="MS PGothic"/>
                <a:cs typeface="Arial" panose="020B0604020202020204" pitchFamily="34" charset="0"/>
              </a:rPr>
              <a:t> smoking medications</a:t>
            </a:r>
            <a:r>
              <a:rPr lang="en-US" dirty="0">
                <a:latin typeface="Arial" panose="020B0604020202020204" pitchFamily="34" charset="0"/>
                <a:ea typeface="MS PGothic"/>
                <a:cs typeface="Arial" panose="020B0604020202020204" pitchFamily="34" charset="0"/>
              </a:rPr>
              <a:t>)</a:t>
            </a:r>
            <a:r>
              <a:rPr lang="en-US" sz="1200" dirty="0">
                <a:effectLst/>
                <a:latin typeface="Arial" panose="020B0604020202020204" pitchFamily="34" charset="0"/>
                <a:ea typeface="MS PGothic"/>
                <a:cs typeface="Arial" panose="020B0604020202020204" pitchFamily="34" charset="0"/>
              </a:rPr>
              <a:t> work, methods of administration, common side effects, key issues and communicating with patients about </a:t>
            </a:r>
            <a:r>
              <a:rPr lang="en-US" dirty="0">
                <a:latin typeface="Arial" panose="020B0604020202020204" pitchFamily="34" charset="0"/>
                <a:ea typeface="MS PGothic"/>
                <a:cs typeface="Arial" panose="020B0604020202020204" pitchFamily="34" charset="0"/>
              </a:rPr>
              <a:t>tobacco dependence aids</a:t>
            </a:r>
            <a:r>
              <a:rPr lang="en-US" sz="1200" dirty="0">
                <a:effectLst/>
                <a:latin typeface="Arial" panose="020B0604020202020204" pitchFamily="34" charset="0"/>
                <a:ea typeface="MS PGothic"/>
                <a:cs typeface="Arial" panose="020B0604020202020204" pitchFamily="34" charset="0"/>
              </a:rPr>
              <a:t>.</a:t>
            </a:r>
            <a:endParaRPr lang="en-GB" sz="1200" dirty="0">
              <a:effectLst/>
              <a:latin typeface="Arial" panose="020B0604020202020204" pitchFamily="34" charset="0"/>
              <a:ea typeface="MS PGothic"/>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Pharmacological treatment is a fundamental component of treating tobacco use. There is strong evidence to show that </a:t>
            </a:r>
            <a:r>
              <a:rPr lang="en-US" dirty="0">
                <a:latin typeface="Arial" panose="020B0604020202020204" pitchFamily="34" charset="0"/>
                <a:ea typeface="MS PGothic"/>
                <a:cs typeface="Arial" panose="020B0604020202020204" pitchFamily="34" charset="0"/>
              </a:rPr>
              <a:t>tobacco dependence aids </a:t>
            </a:r>
            <a:r>
              <a:rPr lang="en-US" sz="1200" dirty="0">
                <a:effectLst/>
                <a:latin typeface="Arial" panose="020B0604020202020204" pitchFamily="34" charset="0"/>
                <a:ea typeface="MS PGothic"/>
                <a:cs typeface="Arial" panose="020B0604020202020204" pitchFamily="34" charset="0"/>
              </a:rPr>
              <a:t>can double or triple the odds of successful</a:t>
            </a:r>
            <a:r>
              <a:rPr lang="en-US" dirty="0">
                <a:latin typeface="Arial" panose="020B0604020202020204" pitchFamily="34" charset="0"/>
                <a:ea typeface="MS PGothic"/>
                <a:cs typeface="Arial" panose="020B0604020202020204" pitchFamily="34" charset="0"/>
              </a:rPr>
              <a:t> long term abstinence</a:t>
            </a:r>
            <a:r>
              <a:rPr lang="en-US" sz="1200" dirty="0">
                <a:effectLst/>
                <a:latin typeface="Arial" panose="020B0604020202020204" pitchFamily="34" charset="0"/>
                <a:ea typeface="MS PGothic"/>
                <a:cs typeface="Arial" panose="020B0604020202020204" pitchFamily="34" charset="0"/>
              </a:rPr>
              <a:t>.</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These products are safe to use with adults who smoke with just a few exceptions. </a:t>
            </a:r>
          </a:p>
          <a:p>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We want you at the end of this afternoon session: </a:t>
            </a:r>
          </a:p>
          <a:p>
            <a:pPr marL="342900" indent="-342900">
              <a:buFont typeface="Arial" panose="020B0604020202020204" pitchFamily="34" charset="0"/>
              <a:buChar char="•"/>
            </a:pPr>
            <a:r>
              <a:rPr lang="en-CA" dirty="0">
                <a:latin typeface="Arial" panose="020B0604020202020204" pitchFamily="34" charset="0"/>
                <a:ea typeface="Calibri"/>
                <a:cs typeface="Arial" panose="020B0604020202020204" pitchFamily="34" charset="0"/>
              </a:rPr>
              <a:t>Be familiar with latest evidence on first line tobacco dependence aids </a:t>
            </a:r>
            <a:endParaRPr lang="en-CA" dirty="0">
              <a:latin typeface="Arial" panose="020B0604020202020204" pitchFamily="34" charset="0"/>
              <a:ea typeface="Calibri" panose="020F0502020204030204" pitchFamily="34" charset="0"/>
              <a:cs typeface="Arial" panose="020B0604020202020204" pitchFamily="34" charset="0"/>
            </a:endParaRPr>
          </a:p>
          <a:p>
            <a:pPr marL="342900" lvl="0" indent="-342900">
              <a:buFont typeface="Arial" panose="020B0604020202020204" pitchFamily="34" charset="0"/>
              <a:buChar char="•"/>
            </a:pPr>
            <a:r>
              <a:rPr lang="en-CA" dirty="0">
                <a:latin typeface="Arial" panose="020B0604020202020204" pitchFamily="34" charset="0"/>
                <a:ea typeface="Calibri" panose="020F0502020204030204" pitchFamily="34" charset="0"/>
                <a:cs typeface="Arial" panose="020B0604020202020204" pitchFamily="34" charset="0"/>
              </a:rPr>
              <a:t>Feel confident adjusting NRT treatment to address patients’ needs</a:t>
            </a:r>
          </a:p>
          <a:p>
            <a:pPr marL="342900" indent="-342900">
              <a:buFont typeface="Arial" panose="020B0604020202020204" pitchFamily="34" charset="0"/>
              <a:buChar char="•"/>
            </a:pPr>
            <a:r>
              <a:rPr lang="en-CA" dirty="0">
                <a:latin typeface="Arial" panose="020B0604020202020204" pitchFamily="34" charset="0"/>
                <a:ea typeface="Calibri"/>
                <a:cs typeface="Arial" panose="020B0604020202020204" pitchFamily="34" charset="0"/>
              </a:rPr>
              <a:t>Know how to provide patients with instruction on correct use of fist line aids</a:t>
            </a:r>
            <a:endParaRPr lang="en-CA" dirty="0">
              <a:latin typeface="Arial" panose="020B0604020202020204" pitchFamily="34" charset="0"/>
              <a:ea typeface="Calibri" panose="020F0502020204030204" pitchFamily="34" charset="0"/>
              <a:cs typeface="Arial" panose="020B0604020202020204" pitchFamily="34" charset="0"/>
            </a:endParaRPr>
          </a:p>
          <a:p>
            <a:pPr marL="342900" lvl="0" indent="-342900">
              <a:buFont typeface="Arial" panose="020B0604020202020204" pitchFamily="34" charset="0"/>
              <a:buChar char="•"/>
            </a:pPr>
            <a:r>
              <a:rPr lang="en-CA" dirty="0">
                <a:latin typeface="Arial" panose="020B0604020202020204" pitchFamily="34" charset="0"/>
                <a:ea typeface="Calibri" panose="020F0502020204030204" pitchFamily="34" charset="0"/>
                <a:cs typeface="Arial" panose="020B0604020202020204" pitchFamily="34" charset="0"/>
              </a:rPr>
              <a:t>Learn about effective strategies for addressing possible side effects </a:t>
            </a:r>
          </a:p>
          <a:p>
            <a:pPr marL="342900" lvl="0" indent="-342900">
              <a:buFont typeface="Arial" panose="020B0604020202020204" pitchFamily="34" charset="0"/>
              <a:buChar char="•"/>
            </a:pPr>
            <a:r>
              <a:rPr lang="en-CA" dirty="0">
                <a:latin typeface="Arial" panose="020B0604020202020204" pitchFamily="34" charset="0"/>
                <a:ea typeface="Calibri" panose="020F0502020204030204" pitchFamily="34" charset="0"/>
                <a:cs typeface="Arial" panose="020B0604020202020204" pitchFamily="34" charset="0"/>
              </a:rPr>
              <a:t>Address special groups (pregnancy, CVD, surgical patients)</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ea typeface="MS P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8671196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solidFill>
                  <a:srgbClr val="3F3F3F"/>
                </a:solidFill>
                <a:latin typeface="Arial" panose="020B0604020202020204" pitchFamily="34" charset="0"/>
                <a:cs typeface="Arial" panose="020B0604020202020204" pitchFamily="34" charset="0"/>
              </a:rPr>
              <a:t>One of the biggest problems with NRT use for people admitted to MH hospital is the fact that administration is delayed.</a:t>
            </a:r>
            <a:endParaRPr lang="en-US" dirty="0">
              <a:latin typeface="Arial" panose="020B0604020202020204" pitchFamily="34" charset="0"/>
              <a:cs typeface="Arial" panose="020B0604020202020204" pitchFamily="34" charset="0"/>
            </a:endParaRPr>
          </a:p>
          <a:p>
            <a:endParaRPr lang="en-CA" dirty="0">
              <a:solidFill>
                <a:srgbClr val="3F3F3F"/>
              </a:solidFill>
              <a:latin typeface="Arial" panose="020B0604020202020204" pitchFamily="34" charset="0"/>
              <a:cs typeface="Arial" panose="020B0604020202020204" pitchFamily="34" charset="0"/>
            </a:endParaRPr>
          </a:p>
          <a:p>
            <a:r>
              <a:rPr lang="en-CA" dirty="0">
                <a:solidFill>
                  <a:srgbClr val="3F3F3F"/>
                </a:solidFill>
                <a:latin typeface="Arial" panose="020B0604020202020204" pitchFamily="34" charset="0"/>
                <a:cs typeface="Arial" panose="020B0604020202020204" pitchFamily="34" charset="0"/>
              </a:rPr>
              <a:t>Patients who smoke will need to get / be treated with NRT  </a:t>
            </a:r>
            <a:r>
              <a:rPr lang="en-CA" dirty="0">
                <a:solidFill>
                  <a:srgbClr val="3F3F3F"/>
                </a:solidFill>
                <a:effectLst/>
                <a:latin typeface="Arial" panose="020B0604020202020204" pitchFamily="34" charset="0"/>
                <a:cs typeface="Arial" panose="020B0604020202020204" pitchFamily="34" charset="0"/>
              </a:rPr>
              <a:t>on arrival </a:t>
            </a:r>
            <a:r>
              <a:rPr lang="en-CA" dirty="0">
                <a:solidFill>
                  <a:srgbClr val="3F3F3F"/>
                </a:solidFill>
                <a:latin typeface="Arial" panose="020B0604020202020204" pitchFamily="34" charset="0"/>
                <a:cs typeface="Arial" panose="020B0604020202020204" pitchFamily="34" charset="0"/>
              </a:rPr>
              <a:t>before</a:t>
            </a:r>
            <a:r>
              <a:rPr lang="en-CA" dirty="0">
                <a:solidFill>
                  <a:srgbClr val="3F3F3F"/>
                </a:solidFill>
                <a:effectLst/>
                <a:latin typeface="Arial" panose="020B0604020202020204" pitchFamily="34" charset="0"/>
                <a:cs typeface="Arial" panose="020B0604020202020204" pitchFamily="34" charset="0"/>
              </a:rPr>
              <a:t> the admission process is started. Admission processes take about 2 hours to complete, if NRT is not given immediately on arrival by the time the individual gets to the end of the admission process they are already in withdrawal. </a:t>
            </a:r>
            <a:r>
              <a:rPr lang="en-CA" dirty="0">
                <a:solidFill>
                  <a:srgbClr val="3F3F3F"/>
                </a:solidFill>
                <a:latin typeface="Arial" panose="020B0604020202020204" pitchFamily="34" charset="0"/>
                <a:cs typeface="Arial" panose="020B0604020202020204" pitchFamily="34" charset="0"/>
              </a:rPr>
              <a:t>NRT </a:t>
            </a:r>
            <a:r>
              <a:rPr lang="en-CA" dirty="0">
                <a:solidFill>
                  <a:srgbClr val="3F3F3F"/>
                </a:solidFill>
                <a:effectLst/>
                <a:latin typeface="Arial" panose="020B0604020202020204" pitchFamily="34" charset="0"/>
                <a:cs typeface="Arial" panose="020B0604020202020204" pitchFamily="34" charset="0"/>
              </a:rPr>
              <a:t>can be given as an over the counter medication and at the end of the admission process when the doctor has attended the ward, </a:t>
            </a:r>
            <a:r>
              <a:rPr lang="en-CA" dirty="0">
                <a:solidFill>
                  <a:srgbClr val="3F3F3F"/>
                </a:solidFill>
                <a:latin typeface="Arial" panose="020B0604020202020204" pitchFamily="34" charset="0"/>
                <a:cs typeface="Arial" panose="020B0604020202020204" pitchFamily="34" charset="0"/>
              </a:rPr>
              <a:t>regular</a:t>
            </a:r>
            <a:r>
              <a:rPr lang="en-CA" dirty="0">
                <a:solidFill>
                  <a:srgbClr val="3F3F3F"/>
                </a:solidFill>
                <a:effectLst/>
                <a:latin typeface="Arial" panose="020B0604020202020204" pitchFamily="34" charset="0"/>
                <a:cs typeface="Arial" panose="020B0604020202020204" pitchFamily="34" charset="0"/>
              </a:rPr>
              <a:t> NRT can be prescribed. </a:t>
            </a:r>
            <a:endParaRPr lang="en-CA" dirty="0">
              <a:latin typeface="Arial" panose="020B0604020202020204" pitchFamily="34" charset="0"/>
              <a:cs typeface="Arial" panose="020B0604020202020204" pitchFamily="34" charset="0"/>
            </a:endParaRPr>
          </a:p>
          <a:p>
            <a:endParaRPr lang="en-CA" dirty="0">
              <a:solidFill>
                <a:srgbClr val="3F3F3F"/>
              </a:solidFill>
              <a:effectLst/>
              <a:latin typeface="Arial" panose="020B0604020202020204" pitchFamily="34" charset="0"/>
              <a:cs typeface="Arial" panose="020B0604020202020204" pitchFamily="34" charset="0"/>
            </a:endParaRPr>
          </a:p>
          <a:p>
            <a:endParaRPr lang="en-CA" sz="1200" dirty="0">
              <a:solidFill>
                <a:srgbClr val="3F3F3F"/>
              </a:solidFill>
              <a:effectLst/>
              <a:latin typeface="Helvetica"/>
              <a:ea typeface="Times New Roman" panose="02020603050405020304" pitchFamily="18" charset="0"/>
              <a:cs typeface="Helvetica"/>
            </a:endParaRPr>
          </a:p>
          <a:p>
            <a:endParaRPr lang="en-GB"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704267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200" dirty="0">
                <a:solidFill>
                  <a:srgbClr val="333333"/>
                </a:solidFill>
                <a:effectLst/>
                <a:latin typeface="Arial"/>
                <a:ea typeface="Arial Nova" panose="020B0504020202020204" pitchFamily="34" charset="0"/>
                <a:cs typeface="Arial"/>
              </a:rPr>
              <a:t>The second challenge is that people often do not use the nicotine replacement products and vapes correctly. </a:t>
            </a:r>
            <a:endParaRPr lang="en-US"/>
          </a:p>
          <a:p>
            <a:pPr>
              <a:lnSpc>
                <a:spcPct val="107000"/>
              </a:lnSpc>
              <a:spcAft>
                <a:spcPts val="800"/>
              </a:spcAft>
            </a:pPr>
            <a:endParaRPr lang="en-CA" dirty="0">
              <a:solidFill>
                <a:srgbClr val="333333"/>
              </a:solidFill>
              <a:latin typeface="Arial"/>
              <a:ea typeface="Arial Nova" panose="020B0504020202020204" pitchFamily="34" charset="0"/>
              <a:cs typeface="Arial"/>
            </a:endParaRPr>
          </a:p>
          <a:p>
            <a:pPr>
              <a:lnSpc>
                <a:spcPct val="107000"/>
              </a:lnSpc>
              <a:spcAft>
                <a:spcPts val="800"/>
              </a:spcAft>
            </a:pPr>
            <a:r>
              <a:rPr lang="en-CA" sz="1200" dirty="0">
                <a:solidFill>
                  <a:srgbClr val="333333"/>
                </a:solidFill>
                <a:effectLst/>
                <a:latin typeface="Arial"/>
                <a:ea typeface="Arial Nova" panose="020B0504020202020204" pitchFamily="34" charset="0"/>
                <a:cs typeface="Arial"/>
              </a:rPr>
              <a:t>It is important to demonstrate correct use, see patient demonstrate correct use and </a:t>
            </a:r>
            <a:r>
              <a:rPr lang="en-CA" sz="1200" dirty="0">
                <a:solidFill>
                  <a:srgbClr val="333333"/>
                </a:solidFill>
                <a:latin typeface="Arial"/>
                <a:ea typeface="Arial Nova" panose="020B0504020202020204" pitchFamily="34" charset="0"/>
                <a:cs typeface="Arial"/>
              </a:rPr>
              <a:t>give </a:t>
            </a:r>
            <a:r>
              <a:rPr lang="en-CA" sz="1200" dirty="0">
                <a:solidFill>
                  <a:srgbClr val="333333"/>
                </a:solidFill>
                <a:effectLst/>
                <a:latin typeface="Arial"/>
                <a:ea typeface="Arial Nova" panose="020B0504020202020204" pitchFamily="34" charset="0"/>
                <a:cs typeface="Arial"/>
              </a:rPr>
              <a:t>regular prompts.</a:t>
            </a:r>
            <a:r>
              <a:rPr lang="en-CA" sz="1200" dirty="0">
                <a:solidFill>
                  <a:srgbClr val="333333"/>
                </a:solidFill>
                <a:latin typeface="Arial"/>
                <a:ea typeface="Arial Nova" panose="020B0504020202020204" pitchFamily="34" charset="0"/>
                <a:cs typeface="Arial"/>
              </a:rPr>
              <a:t> </a:t>
            </a:r>
            <a:endParaRPr lang="en-CA" dirty="0"/>
          </a:p>
          <a:p>
            <a:pPr>
              <a:lnSpc>
                <a:spcPct val="107000"/>
              </a:lnSpc>
              <a:spcAft>
                <a:spcPts val="800"/>
              </a:spcAft>
            </a:pPr>
            <a:endParaRPr lang="en-US"/>
          </a:p>
          <a:p>
            <a:pPr>
              <a:lnSpc>
                <a:spcPct val="107000"/>
              </a:lnSpc>
              <a:spcAft>
                <a:spcPts val="800"/>
              </a:spcAft>
            </a:pPr>
            <a:r>
              <a:rPr lang="en-US" dirty="0">
                <a:solidFill>
                  <a:srgbClr val="333333"/>
                </a:solidFill>
                <a:latin typeface="Century Gothic"/>
              </a:rPr>
              <a:t>Patients should be advised and prompted to use NRT/nicotine vape regularly. Which means at least 'on the hour every hour' before withdrawal symptoms and urges to smoke become problematic AND as needed to address 'breakthrough' urges to smoke.</a:t>
            </a:r>
          </a:p>
          <a:p>
            <a:pPr>
              <a:lnSpc>
                <a:spcPct val="107000"/>
              </a:lnSpc>
              <a:spcAft>
                <a:spcPts val="800"/>
              </a:spcAft>
            </a:pPr>
            <a:endParaRPr lang="en-US" dirty="0">
              <a:solidFill>
                <a:srgbClr val="333333"/>
              </a:solidFill>
            </a:endParaRPr>
          </a:p>
          <a:p>
            <a:pPr>
              <a:lnSpc>
                <a:spcPct val="107000"/>
              </a:lnSpc>
              <a:spcAft>
                <a:spcPts val="800"/>
              </a:spcAft>
            </a:pPr>
            <a:r>
              <a:rPr lang="en-US" dirty="0">
                <a:solidFill>
                  <a:srgbClr val="333333"/>
                </a:solidFill>
                <a:latin typeface="Century Gothic"/>
                <a:ea typeface="Calibri" panose="020F0502020204030204" pitchFamily="34" charset="0"/>
                <a:cs typeface="Arial" panose="020B0604020202020204" pitchFamily="34" charset="0"/>
              </a:rPr>
              <a:t>For vapes frequent use is recommended, we will look at correct technique in more detail in a few moments. </a:t>
            </a:r>
            <a:endParaRPr lang="en-US" dirty="0">
              <a:solidFill>
                <a:srgbClr val="333333"/>
              </a:solidFill>
              <a:ea typeface="Calibri" panose="020F0502020204030204" pitchFamily="34" charset="0"/>
              <a:cs typeface="Arial" panose="020B0604020202020204" pitchFamily="34" charset="0"/>
            </a:endParaRPr>
          </a:p>
          <a:p>
            <a:pPr algn="ctr">
              <a:lnSpc>
                <a:spcPts val="3000"/>
              </a:lnSpc>
              <a:spcBef>
                <a:spcPts val="0"/>
              </a:spcBef>
              <a:spcAft>
                <a:spcPts val="0"/>
              </a:spcAft>
            </a:pPr>
            <a:endParaRPr lang="en-US" dirty="0">
              <a:solidFill>
                <a:srgbClr val="333333"/>
              </a:solidFill>
              <a:ea typeface="Calibri" panose="020F0502020204030204" pitchFamily="34" charset="0"/>
              <a:cs typeface="Arial" panose="020B0604020202020204" pitchFamily="34" charset="0"/>
            </a:endParaRPr>
          </a:p>
          <a:p>
            <a:pPr>
              <a:lnSpc>
                <a:spcPct val="107000"/>
              </a:lnSpc>
              <a:spcAft>
                <a:spcPts val="800"/>
              </a:spcAft>
            </a:pPr>
            <a:endParaRPr lang="en-CA" dirty="0">
              <a:solidFill>
                <a:srgbClr val="333333"/>
              </a:solidFill>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3565448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400" b="0" dirty="0">
                <a:solidFill>
                  <a:srgbClr val="333333"/>
                </a:solidFill>
                <a:effectLst/>
                <a:latin typeface="Arial Nova" panose="020B0504020202020204" pitchFamily="34" charset="0"/>
                <a:ea typeface="Arial Nova" panose="020B0504020202020204" pitchFamily="34" charset="0"/>
                <a:cs typeface="Arial Nova" panose="020B0504020202020204" pitchFamily="34" charset="0"/>
              </a:rPr>
              <a:t>The third challenge is that </a:t>
            </a:r>
            <a:r>
              <a:rPr lang="en-US" sz="1400" b="0" dirty="0">
                <a:solidFill>
                  <a:srgbClr val="333333"/>
                </a:solidFill>
                <a:effectLst/>
                <a:latin typeface="Arial Nova" panose="020B0504020202020204" pitchFamily="34" charset="0"/>
                <a:ea typeface="Arial Nova" panose="020B0504020202020204" pitchFamily="34" charset="0"/>
                <a:cs typeface="Arial Nova" panose="020B0504020202020204" pitchFamily="34" charset="0"/>
              </a:rPr>
              <a:t>People do not use enough nicotine for long enough.  It is important the care team support patients with using enough of the medication as needed to effectively manage withdrawal symptoms and urges to smoke and to use these products for as long as needed. With the extended therapy being necessary for some patients to ensure they remain smokefree.</a:t>
            </a:r>
            <a:endParaRPr lang="en-CA" sz="1400" b="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1351843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All </a:t>
            </a:r>
            <a:r>
              <a:rPr lang="en-GB" dirty="0">
                <a:latin typeface="Arial" panose="020B0604020202020204" pitchFamily="34" charset="0"/>
                <a:ea typeface="Geneva" panose="020B0503030404040204"/>
                <a:cs typeface="Arial" panose="020B0604020202020204" pitchFamily="34" charset="0"/>
              </a:rPr>
              <a:t>tobacco dependence aids </a:t>
            </a:r>
            <a:r>
              <a:rPr lang="en-GB" sz="1200" dirty="0">
                <a:effectLst/>
                <a:latin typeface="Arial" panose="020B0604020202020204" pitchFamily="34" charset="0"/>
                <a:ea typeface="Geneva" panose="020B0503030404040204"/>
                <a:cs typeface="Arial" panose="020B0604020202020204" pitchFamily="34" charset="0"/>
              </a:rPr>
              <a:t>reduce nicotine withdrawal symptoms and reduce urges to smoke, and they do this in three ways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4278148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Firstly, they reduce “nicotine hunger” – in other words they reduce the need to smoke caused by reduced nicotine concentrations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1405892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dirty="0">
                <a:effectLst/>
                <a:latin typeface="Arial" panose="020B0604020202020204" pitchFamily="34" charset="0"/>
                <a:ea typeface="Geneva" panose="020B0503030404040204"/>
                <a:cs typeface="Arial" panose="020B0604020202020204" pitchFamily="34" charset="0"/>
              </a:rPr>
              <a:t>Secondly, they reduce acute urges to smoke driven by smoking cues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3613692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And thirdly, and this is particularly the case with specific </a:t>
            </a:r>
            <a:r>
              <a:rPr lang="en-GB" dirty="0">
                <a:latin typeface="Arial" panose="020B0604020202020204" pitchFamily="34" charset="0"/>
                <a:ea typeface="Geneva" panose="020B0503030404040204"/>
                <a:cs typeface="Arial" panose="020B0604020202020204" pitchFamily="34" charset="0"/>
              </a:rPr>
              <a:t>tobacco dependence </a:t>
            </a:r>
            <a:r>
              <a:rPr lang="en-GB" sz="1200" dirty="0">
                <a:effectLst/>
                <a:latin typeface="Arial" panose="020B0604020202020204" pitchFamily="34" charset="0"/>
                <a:ea typeface="Geneva" panose="020B0503030404040204"/>
                <a:cs typeface="Arial" panose="020B0604020202020204" pitchFamily="34" charset="0"/>
              </a:rPr>
              <a:t>medications, they reduce the reward from nicotine if a person does smoke – by blocking nicotine reward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3984383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Arial"/>
                <a:ea typeface="MS PGothic"/>
                <a:cs typeface="Arial"/>
              </a:rPr>
              <a:t>The three</a:t>
            </a:r>
            <a:r>
              <a:rPr lang="en-US" dirty="0">
                <a:latin typeface="Arial"/>
                <a:ea typeface="MS PGothic"/>
                <a:cs typeface="Arial"/>
              </a:rPr>
              <a:t> tobacco dependence</a:t>
            </a:r>
            <a:r>
              <a:rPr lang="en-US" sz="1200" dirty="0">
                <a:effectLst/>
                <a:latin typeface="Arial"/>
                <a:ea typeface="MS PGothic"/>
                <a:cs typeface="Arial"/>
              </a:rPr>
              <a:t> aids with greatest efficacy on long term abstinence rates are:</a:t>
            </a:r>
            <a:r>
              <a:rPr lang="en-US" dirty="0">
                <a:latin typeface="Arial"/>
                <a:ea typeface="MS PGothic"/>
                <a:cs typeface="Arial"/>
              </a:rPr>
              <a:t> </a:t>
            </a:r>
            <a:endParaRPr lang="en-GB" dirty="0">
              <a:latin typeface="Arial"/>
              <a:ea typeface="MS PGothic" panose="020B0600070205080204" pitchFamily="34" charset="-128"/>
              <a:cs typeface="Arial"/>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Combination NRT (2 products)</a:t>
            </a:r>
            <a:r>
              <a:rPr lang="en-CA" sz="1200" dirty="0">
                <a:effectLst/>
                <a:latin typeface="Arial" panose="020B0604020202020204" pitchFamily="34" charset="0"/>
                <a:ea typeface="MS PGothic"/>
                <a:cs typeface="Arial" panose="020B0604020202020204" pitchFamily="34" charset="0"/>
              </a:rPr>
              <a:t> – 2.5 times more likely to quit.</a:t>
            </a:r>
            <a:endParaRPr lang="en-GB" sz="1200" b="0" dirty="0">
              <a:effectLst/>
              <a:latin typeface="Arial" panose="020B0604020202020204" pitchFamily="34" charset="0"/>
              <a:ea typeface="MS PGothic"/>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Nicotine analogues (Varenicline and cytisine)</a:t>
            </a:r>
            <a:r>
              <a:rPr lang="en-CA" sz="1200" dirty="0">
                <a:effectLst/>
                <a:latin typeface="Arial" panose="020B0604020202020204" pitchFamily="34" charset="0"/>
                <a:ea typeface="MS PGothic"/>
                <a:cs typeface="Arial" panose="020B0604020202020204" pitchFamily="34" charset="0"/>
              </a:rPr>
              <a:t> – 3 times more likely to quit (at present varenicline is not available in the UK).</a:t>
            </a:r>
            <a:endParaRPr lang="en-GB" sz="1200" b="0" dirty="0">
              <a:effectLst/>
              <a:latin typeface="Arial" panose="020B0604020202020204" pitchFamily="34" charset="0"/>
              <a:ea typeface="MS PGothic"/>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Nicotine-containing vapes</a:t>
            </a:r>
            <a:r>
              <a:rPr lang="en-CA" sz="1200" dirty="0">
                <a:effectLst/>
                <a:latin typeface="Arial" panose="020B0604020202020204" pitchFamily="34" charset="0"/>
                <a:ea typeface="MS PGothic"/>
                <a:cs typeface="Arial" panose="020B0604020202020204" pitchFamily="34" charset="0"/>
              </a:rPr>
              <a:t> </a:t>
            </a:r>
            <a:r>
              <a:rPr lang="en-CA" sz="1200" b="1" dirty="0">
                <a:effectLst/>
                <a:latin typeface="Arial" panose="020B0604020202020204" pitchFamily="34" charset="0"/>
                <a:ea typeface="MS PGothic"/>
                <a:cs typeface="Arial" panose="020B0604020202020204" pitchFamily="34" charset="0"/>
              </a:rPr>
              <a:t>(also known as electronic cigarettes or e-cigarettes)</a:t>
            </a:r>
            <a:r>
              <a:rPr lang="en-CA" sz="1200" dirty="0">
                <a:effectLst/>
                <a:latin typeface="Arial" panose="020B0604020202020204" pitchFamily="34" charset="0"/>
                <a:ea typeface="MS PGothic"/>
                <a:cs typeface="Arial" panose="020B0604020202020204" pitchFamily="34" charset="0"/>
              </a:rPr>
              <a:t> – </a:t>
            </a:r>
            <a:r>
              <a:rPr lang="en-US" sz="1200" dirty="0">
                <a:effectLst/>
                <a:latin typeface="Arial" panose="020B0604020202020204" pitchFamily="34" charset="0"/>
                <a:ea typeface="Geneva" panose="020B0503030404040204"/>
                <a:cs typeface="Arial" panose="020B0604020202020204" pitchFamily="34" charset="0"/>
              </a:rPr>
              <a:t>Vapes are a first line tobacco dependence aid</a:t>
            </a:r>
            <a:r>
              <a:rPr lang="en-US" dirty="0">
                <a:latin typeface="Arial" panose="020B0604020202020204" pitchFamily="34" charset="0"/>
                <a:ea typeface="Geneva" panose="020B0503030404040204"/>
                <a:cs typeface="Arial" panose="020B0604020202020204" pitchFamily="34" charset="0"/>
              </a:rPr>
              <a:t> FOR ADULTS WHO SMOKE</a:t>
            </a:r>
            <a:r>
              <a:rPr lang="en-US" sz="1200" dirty="0">
                <a:effectLst/>
                <a:latin typeface="Arial" panose="020B0604020202020204" pitchFamily="34" charset="0"/>
                <a:ea typeface="Geneva" panose="020B0503030404040204"/>
                <a:cs typeface="Arial" panose="020B0604020202020204" pitchFamily="34" charset="0"/>
              </a:rPr>
              <a:t>. This addition was made as part of the 2021 NICE update and a reflection of evidence reviews looking at the safety and efficacy of vapes as a TD aid which have been conducted by numerous authorities, including the Office of Health Improvement and Disparities (formerly Public Health England).</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latin typeface="Arial" panose="020B0604020202020204" pitchFamily="34" charset="0"/>
                <a:cs typeface="Arial" panose="020B0604020202020204" pitchFamily="34" charset="0"/>
              </a:rPr>
              <a:t>Cytisine is a new nicotine </a:t>
            </a:r>
            <a:r>
              <a:rPr lang="en-CA" dirty="0">
                <a:solidFill>
                  <a:srgbClr val="3F3F3F"/>
                </a:solidFill>
                <a:latin typeface="Arial" panose="020B0604020202020204" pitchFamily="34" charset="0"/>
                <a:cs typeface="Arial" panose="020B0604020202020204" pitchFamily="34" charset="0"/>
              </a:rPr>
              <a:t>analogue</a:t>
            </a:r>
            <a:r>
              <a:rPr lang="en-CA" dirty="0">
                <a:solidFill>
                  <a:srgbClr val="3F3F3F"/>
                </a:solidFill>
                <a:effectLst/>
                <a:latin typeface="Arial" panose="020B0604020202020204" pitchFamily="34" charset="0"/>
                <a:cs typeface="Arial" panose="020B0604020202020204" pitchFamily="34" charset="0"/>
              </a:rPr>
              <a:t> that was not considered by NG209 (currently under review), but has just been approved by MHRA from Jan 2024 </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a:cs typeface="Arial" panose="020B0604020202020204" pitchFamily="34" charset="0"/>
              </a:rPr>
              <a:t>Products that are less effective and would normally be your second choice include:</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Single NRT (1 product)</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1.6 to 2 times more likely to quit</a:t>
            </a:r>
            <a:endParaRPr lang="en-GB" sz="1200" dirty="0">
              <a:effectLst/>
              <a:latin typeface="Arial" panose="020B0604020202020204" pitchFamily="34" charset="0"/>
              <a:ea typeface="MS PGothic"/>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Bupropion</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2 times more likely to quit</a:t>
            </a:r>
            <a:endParaRPr lang="en-GB" sz="1200" dirty="0">
              <a:effectLst/>
              <a:latin typeface="Arial" panose="020B0604020202020204" pitchFamily="34" charset="0"/>
              <a:ea typeface="MS PGothic"/>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a:cs typeface="Arial" panose="020B0604020202020204" pitchFamily="34" charset="0"/>
              </a:rPr>
              <a:t>All of these products are safe to use with adults who smoke with just a few exceptions.</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Importantly, the first choice TD aids (combination NRT or nicotine-containing vapes) have been shown to be most effective in increasing rates of long-term smoking abstinence, and both outperform NRT monotherapy or bupropion.</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a:cs typeface="Arial" panose="020B0604020202020204" pitchFamily="34" charset="0"/>
              </a:rPr>
              <a:t>Combining TD medications and vapes with behavioural counselling further increases success with stopping.</a:t>
            </a:r>
            <a:r>
              <a:rPr lang="en-US" sz="1200" dirty="0">
                <a:effectLst/>
                <a:latin typeface="Arial" panose="020B0604020202020204" pitchFamily="34" charset="0"/>
                <a:ea typeface="Geneva" panose="020B0503030404040204"/>
                <a:cs typeface="Arial" panose="020B0604020202020204" pitchFamily="34" charset="0"/>
              </a:rPr>
              <a:t> Behavioural support can help patients have a realistic expectation of the medication, select the right medication and dose, use it properly, use enough of it for long enough, be aware of side effects and how to deal with them.</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Deciding which TD aid is used should generally be based on efficacy, patient preference or past experience, and clinical history. Cost may also be a factor.</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Varenicline, bupropion, and nicotine patch are well tolerated and effective in adults with psychotic, anxiety, and mood disorders. The relative effectiveness of varenicline, bupropion, and NRT versus placebo did not vary across psychiatric diagnoses.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National Centre for Healthcare Excellence. NICE Guidance (NG 209): </a:t>
            </a:r>
            <a:r>
              <a:rPr lang="en-CA" sz="1200" dirty="0">
                <a:effectLst/>
                <a:latin typeface="Arial" panose="020B0604020202020204" pitchFamily="34" charset="0"/>
                <a:ea typeface="Geneva" panose="020B0503030404040204"/>
                <a:cs typeface="Arial" panose="020B0604020202020204" pitchFamily="34" charset="0"/>
              </a:rPr>
              <a:t>Tobacco: preventing uptake, promoting stopping and treating dependence. November 2021. </a:t>
            </a:r>
            <a:r>
              <a:rPr lang="en-CA"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https://www.nice.org.uk/guidance/ng209</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Cahill K, Stevens S, Perera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4"/>
              </a:rPr>
              <a:t>http://dx.doi.org/10.1002/14651858.CD009329.pub2</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Hartmann-Boyce J, McRobbie H, Butler AR, Lindson N, Bullen C, Begh R, Theodoulou A, Notley C, Rigotti NA, Turner T, Fanshawe TR, Hajek P. Electronic cigarettes for smoking cessation. Cochrane Database of Systematic Reviews 2021, Issue 9. Art. No.: CD010216. DOI: 10.1002/14651858.CD010216.pub6. Accessed 21 June 2022.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Evins AE, Benowitz NL, West R, Russ C, McRae T, Lawrence D, Krishen A, St Aubin L, Maravic MC, Anthenelli RM. Neuropsychiatric Safety and Efficacy of Varenicline, Bupropion, and Nicotine Patch in Smokers With Psychotic, Anxiety, and Mood Disorders in the EAGLES Trial. J Clin Psychopharmacol. 2019 Mar/Apr;39(2):108-116. doi: 10.1097/JCP.0000000000001015. PMID: 30811371; PMCID: PMC6488024.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28325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slide shows the relative efficacy of tobacco dependence treatments. </a:t>
            </a:r>
          </a:p>
          <a:p>
            <a:r>
              <a:rPr lang="en-US" dirty="0">
                <a:latin typeface="Arial"/>
                <a:cs typeface="Arial"/>
              </a:rPr>
              <a:t>Success rate without support is typically 5%. Brief advice alone is known to have a modest effect. The darker green bars at the top show the efficacy of brief advice when combined with tobacco dependence treatments. Here we see the most effective are nicotine analogues or combination NRT.  The lighter green bars show efficacy of these medications when combined with specialist support. We see when we combined specialist support with first choice medication we see about 3 to 4 fold higher rates of stopping.</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Source: </a:t>
            </a:r>
          </a:p>
          <a:p>
            <a:r>
              <a:rPr lang="en-GB" dirty="0">
                <a:latin typeface="Arial" panose="020B0604020202020204" pitchFamily="34" charset="0"/>
                <a:cs typeface="Arial" panose="020B0604020202020204" pitchFamily="34" charset="0"/>
              </a:rPr>
              <a:t>Lindson N, Theodoulou A, Ordonez-Mena JM, et al. Pharmacological and electronic cigarette interventions for smoking cessation in adults: component network meta-analyses. </a:t>
            </a:r>
            <a:r>
              <a:rPr lang="en-GB" i="1" dirty="0">
                <a:latin typeface="Arial" panose="020B0604020202020204" pitchFamily="34" charset="0"/>
                <a:cs typeface="Arial" panose="020B0604020202020204" pitchFamily="34" charset="0"/>
              </a:rPr>
              <a:t>Cochrane Database Syst Rev</a:t>
            </a:r>
            <a:r>
              <a:rPr lang="en-GB" dirty="0">
                <a:latin typeface="Arial" panose="020B0604020202020204" pitchFamily="34" charset="0"/>
                <a:cs typeface="Arial" panose="020B0604020202020204" pitchFamily="34" charset="0"/>
              </a:rPr>
              <a:t> 2023;9(9):CD015226. doi: 10.1002/14651858.CD015226.pub2</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070597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latin typeface="Arial" panose="020B0604020202020204" pitchFamily="34" charset="0"/>
                <a:cs typeface="Arial" panose="020B0604020202020204" pitchFamily="34" charset="0"/>
              </a:rPr>
              <a:t>Refer to handout to use as a reference for all stop smoking aids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2142394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a:buFont typeface="Symbol" panose="05050102010706020507" pitchFamily="18" charset="2"/>
              <a:buNone/>
            </a:pPr>
            <a:r>
              <a:rPr lang="en-US" b="1" dirty="0">
                <a:latin typeface="Arial" panose="020B0604020202020204" pitchFamily="34" charset="0"/>
                <a:ea typeface="Geneva" panose="020B0503030404040204"/>
                <a:cs typeface="Arial" panose="020B0604020202020204" pitchFamily="34" charset="0"/>
              </a:rPr>
              <a:t>Let’s have a closer look at the medications. </a:t>
            </a:r>
          </a:p>
          <a:p>
            <a:pPr marL="0" lvl="0" indent="0">
              <a:buFont typeface="Symbol" panose="05050102010706020507" pitchFamily="18" charset="2"/>
              <a:buNone/>
            </a:pPr>
            <a:endParaRPr lang="en-US" sz="1200" b="1" dirty="0">
              <a:effectLst/>
              <a:latin typeface="Arial" panose="020B0604020202020204" pitchFamily="34" charset="0"/>
              <a:ea typeface="Geneva" panose="020B0503030404040204"/>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Provides a clean form of nicotine in lower and slower doses</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CA" sz="1200" dirty="0">
                <a:effectLst/>
                <a:latin typeface="Arial" panose="020B0604020202020204" pitchFamily="34" charset="0"/>
                <a:ea typeface="Geneva" panose="020B0503030404040204"/>
                <a:cs typeface="Arial" panose="020B0604020202020204" pitchFamily="34" charset="0"/>
              </a:rPr>
              <a:t>NRT works by delivering small doses of nicotine to the person who smokes and in so doing reduces urges to smoke and other withdrawal symptoms, thereby making stopping smoking a bit easier.</a:t>
            </a:r>
            <a:r>
              <a:rPr lang="en-CA" b="1" dirty="0">
                <a:latin typeface="Arial" panose="020B0604020202020204" pitchFamily="34" charset="0"/>
                <a:ea typeface="Geneva" panose="020B0503030404040204"/>
                <a:cs typeface="Arial" panose="020B0604020202020204" pitchFamily="34" charset="0"/>
              </a:rPr>
              <a:t> </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US" sz="1200" dirty="0">
                <a:effectLst/>
                <a:latin typeface="Arial" panose="020B0604020202020204" pitchFamily="34" charset="0"/>
                <a:ea typeface="MS PGothic"/>
                <a:cs typeface="Arial" panose="020B0604020202020204" pitchFamily="34" charset="0"/>
              </a:rPr>
              <a:t>There is strong evidence to support the safety of NRT and as such there should be absolutely no concerns in recommending its use. NRT delivers nicotine to tobacco users without the hundreds toxins contained in tobacco smoke and constitutes an overall health benefit compared to continued tobacco use.</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MS PGothic"/>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Reduces nicotine withdrawal symptoms and cravings, making stopping easier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Effective in helping people who smoke to quit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use of NRT has been shown to significantly increase the chances of stopping smoking.</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It can be prescribed to people who smoke over the age of 12 and so can be used in CAMHS services</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50-65% of tobacco users will need increased dosing of NRT to manage withdrawal and urges to smoke effectively. </a:t>
            </a:r>
            <a:r>
              <a:rPr lang="en-US" sz="1200" dirty="0">
                <a:effectLst/>
                <a:latin typeface="Arial" panose="020B0604020202020204" pitchFamily="34" charset="0"/>
                <a:ea typeface="MS PGothic"/>
                <a:cs typeface="Arial" panose="020B0604020202020204" pitchFamily="34" charset="0"/>
              </a:rPr>
              <a:t>Selecting an NRT treatment plan to match a patient’s unique needs is required to enhance success with smoking cessation.</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Used for 8-12 weeks (or longer). Reduced over time or full dose can be maintained.</a:t>
            </a:r>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NRT is generally prescribed for a 12-week period, but it can be used for longer periods if required.</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endParaRPr lang="en-CA" sz="1200" dirty="0">
              <a:effectLst/>
              <a:latin typeface="Arial" panose="020B0604020202020204" pitchFamily="34" charset="0"/>
              <a:ea typeface="Geneva" panose="020B0503030404040204"/>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dose of NRT can be reduced over time for a gradual reduction of nicotine </a:t>
            </a:r>
            <a:r>
              <a:rPr lang="el-GR" sz="1200" dirty="0">
                <a:effectLst/>
                <a:latin typeface="Arial" panose="020B0604020202020204" pitchFamily="34" charset="0"/>
                <a:ea typeface="Geneva" panose="020B0503030404040204"/>
                <a:cs typeface="Arial" panose="020B0604020202020204" pitchFamily="34" charset="0"/>
              </a:rPr>
              <a:t>ο</a:t>
            </a:r>
            <a:r>
              <a:rPr lang="en-CA" sz="1200" dirty="0">
                <a:effectLst/>
                <a:latin typeface="Arial" panose="020B0604020202020204" pitchFamily="34" charset="0"/>
                <a:ea typeface="Geneva" panose="020B0503030404040204"/>
                <a:cs typeface="Arial" panose="020B0604020202020204" pitchFamily="34" charset="0"/>
              </a:rPr>
              <a:t>r full dose can be maintained for the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Long term use is safe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MS PGothic"/>
                <a:cs typeface="Arial" panose="020B0604020202020204" pitchFamily="34" charset="0"/>
              </a:rPr>
              <a:t>Those who experience exposure to environmental cues to smoke, those who have experienced difficulty with withdrawal when stopping in the past, or those who smoke within 30 minutes of waking will require more NRT than other people who smoke. </a:t>
            </a:r>
            <a:r>
              <a:rPr lang="en-US" sz="1200" dirty="0">
                <a:effectLst/>
                <a:latin typeface="Arial" panose="020B0604020202020204" pitchFamily="34" charset="0"/>
                <a:ea typeface="Geneva" panose="020B0503030404040204"/>
                <a:cs typeface="Arial" panose="020B0604020202020204" pitchFamily="34" charset="0"/>
              </a:rPr>
              <a:t>Heaviness of smoking (cigarettes per day and time to first cigarette) will assist with guiding use of NRT.</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Many patients will benefit from use for six months or longer; this is safe and has been shown to prevent relapse back to smoking. Patients often use a single product long-term to manage urges to smoke. For SMI patients, this can often be to assist with replacing smoking rituals, helping deal with stressful situations, social anxiety,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lvl="1"/>
            <a:r>
              <a:rPr lang="en-US" sz="1200" dirty="0">
                <a:effectLst/>
                <a:latin typeface="Arial" panose="020B0604020202020204" pitchFamily="34" charset="0"/>
                <a:ea typeface="Geneva" panose="020B0503030404040204"/>
                <a:cs typeface="Arial" panose="020B0604020202020204" pitchFamily="34" charset="0"/>
              </a:rPr>
              <a:t>We sometimes hear of concerns from healthcare professionals about long-term use of NRT among patients with SMI. The 2022 NICE guidance is a great resource which specifically addresses extended use of NRT for those stopping, Cutting Down to Stop or reducing as being both safe and effective.</a:t>
            </a:r>
          </a:p>
          <a:p>
            <a:pPr lvl="1"/>
            <a:endParaRPr lang="en-US" sz="1200" dirty="0">
              <a:effectLst/>
              <a:latin typeface="Arial" panose="020B0604020202020204" pitchFamily="34" charset="0"/>
              <a:ea typeface="Geneva" panose="020B0503030404040204"/>
              <a:cs typeface="Arial" panose="020B0604020202020204" pitchFamily="34" charset="0"/>
            </a:endParaRPr>
          </a:p>
          <a:p>
            <a:pPr lvl="1"/>
            <a:endParaRPr lang="en-GB" sz="1200"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9389860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53056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1716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669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076535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390041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5"/>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2" r:id="rId21"/>
    <p:sldLayoutId id="2147483674" r:id="rId22"/>
    <p:sldLayoutId id="2147483676" r:id="rId23"/>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092736978"/>
      </p:ext>
    </p:extLst>
  </p:cSld>
  <p:clrMap bg1="lt1" tx1="dk1" bg2="lt2" tx2="dk2" accent1="accent1" accent2="accent2" accent3="accent3" accent4="accent4" accent5="accent5" accent6="accent6" hlink="hlink" folHlink="folHlink"/>
  <p:sldLayoutIdLst>
    <p:sldLayoutId id="2147483678"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961207224"/>
      </p:ext>
    </p:extLst>
  </p:cSld>
  <p:clrMap bg1="lt1" tx1="dk1" bg2="lt2" tx2="dk2" accent1="accent1" accent2="accent2" accent3="accent3" accent4="accent4" accent5="accent5" accent6="accent6" hlink="hlink" folHlink="folHlink"/>
  <p:sldLayoutIdLst>
    <p:sldLayoutId id="2147483680"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BA0F14-785B-8BC3-08D4-8E96B30E8B07}"/>
              </a:ext>
            </a:extLst>
          </p:cNvPr>
          <p:cNvPicPr>
            <a:picLocks noChangeAspect="1"/>
          </p:cNvPicPr>
          <p:nvPr/>
        </p:nvPicPr>
        <p:blipFill rotWithShape="1">
          <a:blip r:embed="rId3"/>
          <a:srcRect t="22147"/>
          <a:stretch/>
        </p:blipFill>
        <p:spPr>
          <a:xfrm>
            <a:off x="0" y="1518834"/>
            <a:ext cx="9144000" cy="5339166"/>
          </a:xfrm>
          <a:prstGeom prst="rect">
            <a:avLst/>
          </a:prstGeom>
        </p:spPr>
      </p:pic>
      <p:sp>
        <p:nvSpPr>
          <p:cNvPr id="2" name="Subtitle 1">
            <a:extLst>
              <a:ext uri="{FF2B5EF4-FFF2-40B4-BE49-F238E27FC236}">
                <a16:creationId xmlns:a16="http://schemas.microsoft.com/office/drawing/2014/main" id="{F44BC2D9-6E49-2077-B0CB-CC10E1BF8346}"/>
              </a:ext>
            </a:extLst>
          </p:cNvPr>
          <p:cNvSpPr>
            <a:spLocks noGrp="1"/>
          </p:cNvSpPr>
          <p:nvPr>
            <p:ph type="subTitle" idx="1"/>
          </p:nvPr>
        </p:nvSpPr>
        <p:spPr/>
        <p:txBody>
          <a:bodyPr/>
          <a:lstStyle/>
          <a:p>
            <a:pPr>
              <a:lnSpc>
                <a:spcPct val="100000"/>
              </a:lnSpc>
            </a:pPr>
            <a:r>
              <a:rPr lang="en-US" sz="2800" dirty="0"/>
              <a:t>Effective use of tobacco dependence aids</a:t>
            </a:r>
          </a:p>
          <a:p>
            <a:pPr>
              <a:lnSpc>
                <a:spcPct val="100000"/>
              </a:lnSpc>
            </a:pPr>
            <a:endParaRPr lang="en-US" sz="2800" b="0" dirty="0"/>
          </a:p>
          <a:p>
            <a:pPr>
              <a:lnSpc>
                <a:spcPct val="100000"/>
              </a:lnSpc>
            </a:pPr>
            <a:r>
              <a:rPr lang="en-US" sz="2800" b="0" dirty="0"/>
              <a:t>(NRT, vapes, nicotine analogues)</a:t>
            </a:r>
            <a:br>
              <a:rPr lang="en-US" sz="2800" b="0" dirty="0"/>
            </a:br>
            <a:endParaRPr lang="en-US" sz="2800" b="0" dirty="0"/>
          </a:p>
        </p:txBody>
      </p:sp>
    </p:spTree>
    <p:extLst>
      <p:ext uri="{BB962C8B-B14F-4D97-AF65-F5344CB8AC3E}">
        <p14:creationId xmlns:p14="http://schemas.microsoft.com/office/powerpoint/2010/main" val="4245921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96017" y="853921"/>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#1:</a:t>
            </a:r>
          </a:p>
          <a:p>
            <a:pPr algn="ctr">
              <a:lnSpc>
                <a:spcPts val="4000"/>
              </a:lnSpc>
              <a:spcBef>
                <a:spcPts val="0"/>
              </a:spcBef>
              <a:spcAft>
                <a:spcPts val="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Delayed administration of treatment </a:t>
            </a:r>
            <a:br>
              <a:rPr lang="en-US" sz="3000" b="1" dirty="0">
                <a:solidFill>
                  <a:schemeClr val="bg1"/>
                </a:solidFill>
                <a:effectLst>
                  <a:outerShdw blurRad="254000" dist="63500" dir="5400000" algn="ctr" rotWithShape="0">
                    <a:srgbClr val="000000">
                      <a:alpha val="25000"/>
                    </a:srgbClr>
                  </a:outerShdw>
                </a:effectLst>
                <a:latin typeface="+mn-lt"/>
                <a:cs typeface="Segoe UI"/>
              </a:rPr>
            </a:b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1116057" y="3295246"/>
            <a:ext cx="7597685" cy="217482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 </a:t>
            </a:r>
            <a:r>
              <a:rPr lang="en-CA" sz="2400" dirty="0">
                <a:solidFill>
                  <a:schemeClr val="bg1"/>
                </a:solidFill>
              </a:rPr>
              <a:t>Patients need to be treated on arrival before the admission process is started. </a:t>
            </a:r>
          </a:p>
          <a:p>
            <a:endParaRPr lang="en-CA" sz="2400" dirty="0">
              <a:solidFill>
                <a:schemeClr val="bg1"/>
              </a:solidFill>
            </a:endParaRPr>
          </a:p>
          <a:p>
            <a:r>
              <a:rPr lang="en-CA" sz="2400" dirty="0">
                <a:solidFill>
                  <a:schemeClr val="bg1"/>
                </a:solidFill>
              </a:rPr>
              <a:t>Remember, you are not giving a new drug to the patient who smokes ‒ most have been using this drug since they were children.</a:t>
            </a:r>
          </a:p>
          <a:p>
            <a:pPr algn="ctr">
              <a:lnSpc>
                <a:spcPts val="3000"/>
              </a:lnSpc>
              <a:spcBef>
                <a:spcPts val="0"/>
              </a:spcBef>
              <a:spcAft>
                <a:spcPts val="0"/>
              </a:spcAft>
              <a:buClr>
                <a:srgbClr val="C10C21"/>
              </a:buClr>
            </a:pP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44688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45045" y="100709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#2:</a:t>
            </a:r>
            <a:br>
              <a:rPr lang="en-US" sz="3000" b="1" dirty="0">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correctly</a:t>
            </a:r>
            <a:endParaRPr lang="en-US" dirty="0">
              <a:solidFill>
                <a:schemeClr val="bg1"/>
              </a:solidFill>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764409" y="3579055"/>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Demonstrate correct use, have patient demonstrate and give regular prompts.</a:t>
            </a:r>
          </a:p>
          <a:p>
            <a:pPr algn="ctr">
              <a:lnSpc>
                <a:spcPts val="3000"/>
              </a:lnSpc>
              <a:spcBef>
                <a:spcPts val="0"/>
              </a:spcBef>
              <a:spcAft>
                <a:spcPts val="0"/>
              </a:spcAft>
            </a:pPr>
            <a:endPar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endParaRPr>
          </a:p>
          <a:p>
            <a:pPr algn="ctr"/>
            <a:r>
              <a:rPr lang="en-US" sz="2200" b="1" dirty="0">
                <a:solidFill>
                  <a:schemeClr val="accent1"/>
                </a:solidFill>
                <a:effectLst>
                  <a:glow>
                    <a:srgbClr val="FFFFFF">
                      <a:alpha val="70000"/>
                    </a:srgbClr>
                  </a:glow>
                  <a:outerShdw blurRad="254000" dist="38100" dir="5400000" algn="ctr" rotWithShape="0">
                    <a:srgbClr val="000000">
                      <a:alpha val="25000"/>
                    </a:srgbClr>
                  </a:outerShdw>
                </a:effectLst>
                <a:latin typeface="+mn-lt"/>
                <a:cs typeface="Arial"/>
              </a:rPr>
              <a:t>Principle: Principle: </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rPr>
              <a:t>Use NRT/nicotine vape regularly before withdrawal symptoms and urges to smoke become problematic AND as needed to address 'breakthrough' urges to smoke.</a:t>
            </a:r>
          </a:p>
        </p:txBody>
      </p:sp>
    </p:spTree>
    <p:extLst>
      <p:ext uri="{BB962C8B-B14F-4D97-AF65-F5344CB8AC3E}">
        <p14:creationId xmlns:p14="http://schemas.microsoft.com/office/powerpoint/2010/main" val="252919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#3:</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enough nicotine for long enough</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773158" y="367472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Use as much as you need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for as long as you need to manage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withdrawal and urges to smoke.</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963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sp>
        <p:nvSpPr>
          <p:cNvPr id="4" name="Footer Placeholder 3">
            <a:extLst>
              <a:ext uri="{FF2B5EF4-FFF2-40B4-BE49-F238E27FC236}">
                <a16:creationId xmlns:a16="http://schemas.microsoft.com/office/drawing/2014/main" id="{7F1816B9-B66F-6E36-D960-D4BBAB42CF28}"/>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31064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rgbClr val="FF262B"/>
            </a:solidFill>
            <a:ln w="57150">
              <a:solidFill>
                <a:schemeClr val="bg1"/>
              </a:solidFill>
              <a:round/>
              <a:headEnd/>
              <a:tailEnd/>
            </a:ln>
            <a:effectLst>
              <a:glow rad="203200">
                <a:srgbClr val="FF262B">
                  <a:alpha val="40000"/>
                </a:srgbClr>
              </a:glow>
            </a:effectLst>
          </p:spPr>
          <p:txBody>
            <a:bodyPr wrap="none" lIns="0" tIns="0" rIns="0" bIns="0" anchor="ctr"/>
            <a:lstStyle/>
            <a:p>
              <a:pPr algn="ctr" eaLnBrk="1" hangingPunct="1"/>
              <a:r>
                <a:rPr lang="en-GB" sz="1500">
                  <a:solidFill>
                    <a:schemeClr val="bg1"/>
                  </a:solidFill>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25637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need to smoke caused by reduced nicotine concentrations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262B"/>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3" name="Footer Placeholder 3">
            <a:extLst>
              <a:ext uri="{FF2B5EF4-FFF2-40B4-BE49-F238E27FC236}">
                <a16:creationId xmlns:a16="http://schemas.microsoft.com/office/drawing/2014/main" id="{CED86A84-CFA0-8E29-D29E-D36D59FC5592}"/>
              </a:ext>
            </a:extLst>
          </p:cNvPr>
          <p:cNvSpPr>
            <a:spLocks noGrp="1"/>
          </p:cNvSpPr>
          <p:nvPr>
            <p:ph type="ftr" sz="quarter" idx="3"/>
          </p:nvPr>
        </p:nvSpPr>
        <p:spPr>
          <a:xfrm>
            <a:off x="689457" y="631439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62292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rgbClr val="FF7E00"/>
            </a:solidFill>
            <a:ln w="57150">
              <a:solidFill>
                <a:schemeClr val="bg1"/>
              </a:solidFill>
              <a:round/>
              <a:headEnd/>
              <a:tailEnd/>
            </a:ln>
            <a:effectLst>
              <a:glow rad="203200">
                <a:srgbClr val="FF7E00">
                  <a:alpha val="40000"/>
                </a:srgbClr>
              </a:glow>
            </a:effectLst>
          </p:spPr>
          <p:txBody>
            <a:bodyPr wrap="none" lIns="0" tIns="0" rIns="0" bIns="0" anchor="ctr"/>
            <a:lstStyle/>
            <a:p>
              <a:pPr algn="ctr" eaLnBrk="1" hangingPunct="1"/>
              <a:r>
                <a:rPr lang="en-GB" sz="1500">
                  <a:solidFill>
                    <a:schemeClr val="bg1"/>
                  </a:solidFill>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34781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acute urge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to smoke driven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by smoking cues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7E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4" name="Footer Placeholder 3">
            <a:extLst>
              <a:ext uri="{FF2B5EF4-FFF2-40B4-BE49-F238E27FC236}">
                <a16:creationId xmlns:a16="http://schemas.microsoft.com/office/drawing/2014/main" id="{D6369BD4-75EA-4C2E-947C-A2E59F5DC3E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39559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a:t>Pharmacological treatment</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4"/>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rgbClr val="6EBF00"/>
            </a:solidFill>
            <a:ln w="57150">
              <a:solidFill>
                <a:schemeClr val="bg1"/>
              </a:solidFill>
              <a:round/>
              <a:headEnd/>
              <a:tailEnd/>
            </a:ln>
            <a:effectLst>
              <a:glow rad="190500">
                <a:srgbClr val="6EBF00">
                  <a:alpha val="40000"/>
                </a:srgbClr>
              </a:glow>
            </a:effectLst>
          </p:spPr>
          <p:txBody>
            <a:bodyPr wrap="none" lIns="0" tIns="0" rIns="0" bIns="0" anchor="ctr" anchorCtr="1"/>
            <a:lstStyle/>
            <a:p>
              <a:pPr algn="ctr" eaLnBrk="1" hangingPunct="1"/>
              <a:r>
                <a:rPr lang="en-GB" sz="1500">
                  <a:solidFill>
                    <a:schemeClr val="bg1"/>
                  </a:solidFill>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4383991"/>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a:solidFill>
                    <a:schemeClr val="bg1"/>
                  </a:solidFill>
                  <a:latin typeface="Arial" panose="020B0604020202020204" pitchFamily="34" charset="0"/>
                  <a:cs typeface="Arial" panose="020B0604020202020204" pitchFamily="34" charset="0"/>
                </a:rPr>
                <a:t>Reduce the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reward from nicotine </a:t>
              </a:r>
              <a:br>
                <a:rPr lang="en-GB" sz="1500" b="1">
                  <a:solidFill>
                    <a:schemeClr val="bg1"/>
                  </a:solidFill>
                  <a:latin typeface="Arial" panose="020B0604020202020204" pitchFamily="34" charset="0"/>
                  <a:cs typeface="Arial" panose="020B0604020202020204" pitchFamily="34" charset="0"/>
                </a:rPr>
              </a:br>
              <a:r>
                <a:rPr lang="en-GB" sz="1500" b="1">
                  <a:solidFill>
                    <a:schemeClr val="bg1"/>
                  </a:solidFill>
                  <a:latin typeface="Arial" panose="020B0604020202020204" pitchFamily="34" charset="0"/>
                  <a:cs typeface="Arial" panose="020B0604020202020204" pitchFamily="34" charset="0"/>
                </a:rPr>
                <a:t>if smoking does occur</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6EBF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4" name="Footer Placeholder 3">
            <a:extLst>
              <a:ext uri="{FF2B5EF4-FFF2-40B4-BE49-F238E27FC236}">
                <a16:creationId xmlns:a16="http://schemas.microsoft.com/office/drawing/2014/main" id="{4E830567-C83E-2A5B-3D60-44EB181B31F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1910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15B-B703-FE94-C7A0-FD74BEBF2E84}"/>
              </a:ext>
            </a:extLst>
          </p:cNvPr>
          <p:cNvSpPr>
            <a:spLocks noGrp="1"/>
          </p:cNvSpPr>
          <p:nvPr>
            <p:ph type="title"/>
          </p:nvPr>
        </p:nvSpPr>
        <p:spPr/>
        <p:txBody>
          <a:bodyPr/>
          <a:lstStyle/>
          <a:p>
            <a:r>
              <a:rPr lang="en-US" dirty="0">
                <a:latin typeface="Arial"/>
                <a:cs typeface="Arial"/>
              </a:rPr>
              <a:t>Tobacco dependence aids</a:t>
            </a:r>
            <a:endParaRPr lang="en-US" dirty="0"/>
          </a:p>
        </p:txBody>
      </p:sp>
      <p:sp>
        <p:nvSpPr>
          <p:cNvPr id="5" name="Rectangle 4">
            <a:extLst>
              <a:ext uri="{FF2B5EF4-FFF2-40B4-BE49-F238E27FC236}">
                <a16:creationId xmlns:a16="http://schemas.microsoft.com/office/drawing/2014/main" id="{0E274655-70B2-A299-0953-77B154830212}"/>
              </a:ext>
            </a:extLst>
          </p:cNvPr>
          <p:cNvSpPr/>
          <p:nvPr/>
        </p:nvSpPr>
        <p:spPr bwMode="auto">
          <a:xfrm>
            <a:off x="684213" y="1710157"/>
            <a:ext cx="4575060"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979389D5-4D9B-BD16-BAFD-437094F62998}"/>
              </a:ext>
            </a:extLst>
          </p:cNvPr>
          <p:cNvSpPr/>
          <p:nvPr/>
        </p:nvSpPr>
        <p:spPr bwMode="auto">
          <a:xfrm>
            <a:off x="5384582" y="1710157"/>
            <a:ext cx="3084049"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1" name="Group 40">
            <a:extLst>
              <a:ext uri="{FF2B5EF4-FFF2-40B4-BE49-F238E27FC236}">
                <a16:creationId xmlns:a16="http://schemas.microsoft.com/office/drawing/2014/main" id="{81E7DA9E-7D59-7FD9-7407-A02DDBFC3BFA}"/>
              </a:ext>
            </a:extLst>
          </p:cNvPr>
          <p:cNvGrpSpPr/>
          <p:nvPr/>
        </p:nvGrpSpPr>
        <p:grpSpPr>
          <a:xfrm>
            <a:off x="684212" y="3851743"/>
            <a:ext cx="4575059" cy="1216548"/>
            <a:chOff x="684212" y="3927943"/>
            <a:chExt cx="4575059" cy="1216548"/>
          </a:xfrm>
        </p:grpSpPr>
        <p:sp>
          <p:nvSpPr>
            <p:cNvPr id="8" name="Rectangle 7">
              <a:extLst>
                <a:ext uri="{FF2B5EF4-FFF2-40B4-BE49-F238E27FC236}">
                  <a16:creationId xmlns:a16="http://schemas.microsoft.com/office/drawing/2014/main" id="{D0AB2E46-2849-E69F-8B99-CFB5AEC11FB4}"/>
                </a:ext>
              </a:extLst>
            </p:cNvPr>
            <p:cNvSpPr/>
            <p:nvPr/>
          </p:nvSpPr>
          <p:spPr bwMode="auto">
            <a:xfrm>
              <a:off x="684212" y="4346676"/>
              <a:ext cx="4575059"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 Placeholder 3">
              <a:extLst>
                <a:ext uri="{FF2B5EF4-FFF2-40B4-BE49-F238E27FC236}">
                  <a16:creationId xmlns:a16="http://schemas.microsoft.com/office/drawing/2014/main" id="{3C044A29-192C-AE26-1FEA-5E0451EFC150}"/>
                </a:ext>
              </a:extLst>
            </p:cNvPr>
            <p:cNvSpPr txBox="1">
              <a:spLocks/>
            </p:cNvSpPr>
            <p:nvPr/>
          </p:nvSpPr>
          <p:spPr bwMode="auto">
            <a:xfrm>
              <a:off x="1468945" y="4374675"/>
              <a:ext cx="3005593"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First choice </a:t>
              </a:r>
              <a:r>
                <a:rPr lang="en-US" sz="2000" dirty="0">
                  <a:solidFill>
                    <a:schemeClr val="bg1"/>
                  </a:solidFill>
                  <a:latin typeface="Arial" panose="020B0604020202020204" pitchFamily="34" charset="0"/>
                  <a:cs typeface="Arial" panose="020B0604020202020204" pitchFamily="34" charset="0"/>
                </a:rPr>
                <a:t>(3x)</a:t>
              </a:r>
            </a:p>
          </p:txBody>
        </p:sp>
        <p:sp>
          <p:nvSpPr>
            <p:cNvPr id="14" name="Rectangle 13">
              <a:extLst>
                <a:ext uri="{FF2B5EF4-FFF2-40B4-BE49-F238E27FC236}">
                  <a16:creationId xmlns:a16="http://schemas.microsoft.com/office/drawing/2014/main" id="{C92DA8E5-9596-9EAE-8696-839D31C5A9CA}"/>
                </a:ext>
              </a:extLst>
            </p:cNvPr>
            <p:cNvSpPr/>
            <p:nvPr/>
          </p:nvSpPr>
          <p:spPr bwMode="auto">
            <a:xfrm rot="13500000">
              <a:off x="2745129"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42" name="Group 41">
            <a:extLst>
              <a:ext uri="{FF2B5EF4-FFF2-40B4-BE49-F238E27FC236}">
                <a16:creationId xmlns:a16="http://schemas.microsoft.com/office/drawing/2014/main" id="{428C4C78-08A6-175B-B983-6D184058AD3B}"/>
              </a:ext>
            </a:extLst>
          </p:cNvPr>
          <p:cNvGrpSpPr/>
          <p:nvPr/>
        </p:nvGrpSpPr>
        <p:grpSpPr>
          <a:xfrm>
            <a:off x="5384582" y="3851743"/>
            <a:ext cx="3084050" cy="1216548"/>
            <a:chOff x="5384582" y="3927943"/>
            <a:chExt cx="3084050" cy="1216548"/>
          </a:xfrm>
        </p:grpSpPr>
        <p:sp>
          <p:nvSpPr>
            <p:cNvPr id="11" name="Rectangle 10">
              <a:extLst>
                <a:ext uri="{FF2B5EF4-FFF2-40B4-BE49-F238E27FC236}">
                  <a16:creationId xmlns:a16="http://schemas.microsoft.com/office/drawing/2014/main" id="{4620BD7C-D021-B7ED-DCB4-394A8D5262D1}"/>
                </a:ext>
              </a:extLst>
            </p:cNvPr>
            <p:cNvSpPr/>
            <p:nvPr/>
          </p:nvSpPr>
          <p:spPr bwMode="auto">
            <a:xfrm>
              <a:off x="5384582" y="4346676"/>
              <a:ext cx="3084050"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Text Placeholder 3">
              <a:extLst>
                <a:ext uri="{FF2B5EF4-FFF2-40B4-BE49-F238E27FC236}">
                  <a16:creationId xmlns:a16="http://schemas.microsoft.com/office/drawing/2014/main" id="{03644384-7CC7-665F-999C-59A07CE9DC03}"/>
                </a:ext>
              </a:extLst>
            </p:cNvPr>
            <p:cNvSpPr txBox="1">
              <a:spLocks/>
            </p:cNvSpPr>
            <p:nvPr/>
          </p:nvSpPr>
          <p:spPr bwMode="auto">
            <a:xfrm>
              <a:off x="5596047" y="4374675"/>
              <a:ext cx="2661120"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Second choice </a:t>
              </a:r>
              <a:r>
                <a:rPr lang="en-US" sz="2000" dirty="0">
                  <a:solidFill>
                    <a:schemeClr val="bg1"/>
                  </a:solidFill>
                  <a:latin typeface="Arial" panose="020B0604020202020204" pitchFamily="34" charset="0"/>
                  <a:cs typeface="Arial" panose="020B0604020202020204" pitchFamily="34" charset="0"/>
                </a:rPr>
                <a:t>(2x)</a:t>
              </a:r>
            </a:p>
          </p:txBody>
        </p:sp>
        <p:sp>
          <p:nvSpPr>
            <p:cNvPr id="15" name="Rectangle 14">
              <a:extLst>
                <a:ext uri="{FF2B5EF4-FFF2-40B4-BE49-F238E27FC236}">
                  <a16:creationId xmlns:a16="http://schemas.microsoft.com/office/drawing/2014/main" id="{91FCCBD2-AD5E-F7D1-F11D-A8E7728EB5DD}"/>
                </a:ext>
              </a:extLst>
            </p:cNvPr>
            <p:cNvSpPr/>
            <p:nvPr/>
          </p:nvSpPr>
          <p:spPr bwMode="auto">
            <a:xfrm rot="13500000">
              <a:off x="6699995"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pic>
        <p:nvPicPr>
          <p:cNvPr id="17" name="Picture 16">
            <a:extLst>
              <a:ext uri="{FF2B5EF4-FFF2-40B4-BE49-F238E27FC236}">
                <a16:creationId xmlns:a16="http://schemas.microsoft.com/office/drawing/2014/main" id="{9E2005DD-C6C6-8867-CA04-E367CF58462D}"/>
              </a:ext>
            </a:extLst>
          </p:cNvPr>
          <p:cNvPicPr>
            <a:picLocks noChangeAspect="1"/>
          </p:cNvPicPr>
          <p:nvPr/>
        </p:nvPicPr>
        <p:blipFill>
          <a:blip r:embed="rId3"/>
          <a:stretch>
            <a:fillRect/>
          </a:stretch>
        </p:blipFill>
        <p:spPr>
          <a:xfrm>
            <a:off x="5742143" y="2598438"/>
            <a:ext cx="929036" cy="580140"/>
          </a:xfrm>
          <a:prstGeom prst="rect">
            <a:avLst/>
          </a:prstGeom>
        </p:spPr>
      </p:pic>
      <p:pic>
        <p:nvPicPr>
          <p:cNvPr id="20" name="Picture 19">
            <a:extLst>
              <a:ext uri="{FF2B5EF4-FFF2-40B4-BE49-F238E27FC236}">
                <a16:creationId xmlns:a16="http://schemas.microsoft.com/office/drawing/2014/main" id="{3D2E0F61-95C4-79FD-AC69-AEEEA6FDAB93}"/>
              </a:ext>
            </a:extLst>
          </p:cNvPr>
          <p:cNvPicPr>
            <a:picLocks noChangeAspect="1"/>
          </p:cNvPicPr>
          <p:nvPr/>
        </p:nvPicPr>
        <p:blipFill>
          <a:blip r:embed="rId4"/>
          <a:stretch>
            <a:fillRect/>
          </a:stretch>
        </p:blipFill>
        <p:spPr>
          <a:xfrm>
            <a:off x="6825016" y="2185850"/>
            <a:ext cx="1511305" cy="1121889"/>
          </a:xfrm>
          <a:prstGeom prst="rect">
            <a:avLst/>
          </a:prstGeom>
        </p:spPr>
      </p:pic>
      <p:pic>
        <p:nvPicPr>
          <p:cNvPr id="23" name="Picture 22">
            <a:extLst>
              <a:ext uri="{FF2B5EF4-FFF2-40B4-BE49-F238E27FC236}">
                <a16:creationId xmlns:a16="http://schemas.microsoft.com/office/drawing/2014/main" id="{FD007139-BE6F-B503-1F91-422CB6EBB112}"/>
              </a:ext>
            </a:extLst>
          </p:cNvPr>
          <p:cNvPicPr>
            <a:picLocks noChangeAspect="1"/>
          </p:cNvPicPr>
          <p:nvPr/>
        </p:nvPicPr>
        <p:blipFill>
          <a:blip r:embed="rId5"/>
          <a:stretch>
            <a:fillRect/>
          </a:stretch>
        </p:blipFill>
        <p:spPr>
          <a:xfrm>
            <a:off x="3254377" y="2733589"/>
            <a:ext cx="447590" cy="872959"/>
          </a:xfrm>
          <a:prstGeom prst="rect">
            <a:avLst/>
          </a:prstGeom>
        </p:spPr>
      </p:pic>
      <p:grpSp>
        <p:nvGrpSpPr>
          <p:cNvPr id="40" name="Group 39">
            <a:extLst>
              <a:ext uri="{FF2B5EF4-FFF2-40B4-BE49-F238E27FC236}">
                <a16:creationId xmlns:a16="http://schemas.microsoft.com/office/drawing/2014/main" id="{C6F19FA8-2DD1-386F-AB4C-2D8621861D57}"/>
              </a:ext>
            </a:extLst>
          </p:cNvPr>
          <p:cNvGrpSpPr/>
          <p:nvPr/>
        </p:nvGrpSpPr>
        <p:grpSpPr>
          <a:xfrm>
            <a:off x="823501" y="2045372"/>
            <a:ext cx="1668674" cy="1484070"/>
            <a:chOff x="823501" y="2045372"/>
            <a:chExt cx="1668674" cy="1484070"/>
          </a:xfrm>
        </p:grpSpPr>
        <p:pic>
          <p:nvPicPr>
            <p:cNvPr id="26" name="Picture 25">
              <a:extLst>
                <a:ext uri="{FF2B5EF4-FFF2-40B4-BE49-F238E27FC236}">
                  <a16:creationId xmlns:a16="http://schemas.microsoft.com/office/drawing/2014/main" id="{1EFEB0D5-09B9-920A-2EE5-C8F8588ADAEC}"/>
                </a:ext>
              </a:extLst>
            </p:cNvPr>
            <p:cNvPicPr>
              <a:picLocks noChangeAspect="1"/>
            </p:cNvPicPr>
            <p:nvPr/>
          </p:nvPicPr>
          <p:blipFill>
            <a:blip r:embed="rId3"/>
            <a:stretch>
              <a:fillRect/>
            </a:stretch>
          </p:blipFill>
          <p:spPr>
            <a:xfrm rot="667031">
              <a:off x="823501" y="2045372"/>
              <a:ext cx="774106" cy="483393"/>
            </a:xfrm>
            <a:prstGeom prst="rect">
              <a:avLst/>
            </a:prstGeom>
          </p:spPr>
        </p:pic>
        <p:pic>
          <p:nvPicPr>
            <p:cNvPr id="27" name="Picture 26">
              <a:extLst>
                <a:ext uri="{FF2B5EF4-FFF2-40B4-BE49-F238E27FC236}">
                  <a16:creationId xmlns:a16="http://schemas.microsoft.com/office/drawing/2014/main" id="{E622A7DF-5362-8FE6-7F77-EFC489C2ED1E}"/>
                </a:ext>
              </a:extLst>
            </p:cNvPr>
            <p:cNvPicPr>
              <a:picLocks noChangeAspect="1"/>
            </p:cNvPicPr>
            <p:nvPr/>
          </p:nvPicPr>
          <p:blipFill>
            <a:blip r:embed="rId6"/>
            <a:srcRect/>
            <a:stretch/>
          </p:blipFill>
          <p:spPr>
            <a:xfrm rot="21008355">
              <a:off x="859992" y="2959424"/>
              <a:ext cx="920343" cy="570018"/>
            </a:xfrm>
            <a:prstGeom prst="rect">
              <a:avLst/>
            </a:prstGeom>
          </p:spPr>
        </p:pic>
        <p:pic>
          <p:nvPicPr>
            <p:cNvPr id="28" name="Picture 27">
              <a:extLst>
                <a:ext uri="{FF2B5EF4-FFF2-40B4-BE49-F238E27FC236}">
                  <a16:creationId xmlns:a16="http://schemas.microsoft.com/office/drawing/2014/main" id="{47C5A5DA-B88E-D491-A814-739754D4AA0E}"/>
                </a:ext>
              </a:extLst>
            </p:cNvPr>
            <p:cNvPicPr>
              <a:picLocks noChangeAspect="1"/>
            </p:cNvPicPr>
            <p:nvPr/>
          </p:nvPicPr>
          <p:blipFill>
            <a:blip r:embed="rId7"/>
            <a:srcRect/>
            <a:stretch/>
          </p:blipFill>
          <p:spPr>
            <a:xfrm>
              <a:off x="1618075" y="2465896"/>
              <a:ext cx="874100" cy="535386"/>
            </a:xfrm>
            <a:prstGeom prst="rect">
              <a:avLst/>
            </a:prstGeom>
          </p:spPr>
        </p:pic>
        <p:grpSp>
          <p:nvGrpSpPr>
            <p:cNvPr id="29" name="Group 28">
              <a:extLst>
                <a:ext uri="{FF2B5EF4-FFF2-40B4-BE49-F238E27FC236}">
                  <a16:creationId xmlns:a16="http://schemas.microsoft.com/office/drawing/2014/main" id="{AF85A022-5E96-EB50-F64F-712B1F24975E}"/>
                </a:ext>
              </a:extLst>
            </p:cNvPr>
            <p:cNvGrpSpPr/>
            <p:nvPr/>
          </p:nvGrpSpPr>
          <p:grpSpPr>
            <a:xfrm>
              <a:off x="1202138" y="2520549"/>
              <a:ext cx="372393" cy="461665"/>
              <a:chOff x="5957054" y="2304246"/>
              <a:chExt cx="372393" cy="461665"/>
            </a:xfrm>
          </p:grpSpPr>
          <p:sp>
            <p:nvSpPr>
              <p:cNvPr id="31" name="Oval 30">
                <a:extLst>
                  <a:ext uri="{FF2B5EF4-FFF2-40B4-BE49-F238E27FC236}">
                    <a16:creationId xmlns:a16="http://schemas.microsoft.com/office/drawing/2014/main" id="{B3867E3F-515E-48A3-3FA2-256DE535A54B}"/>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A604BD67-BBFD-5A5E-4910-74685FED31D7}"/>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sp>
        <p:nvSpPr>
          <p:cNvPr id="30" name="Text Placeholder 3">
            <a:extLst>
              <a:ext uri="{FF2B5EF4-FFF2-40B4-BE49-F238E27FC236}">
                <a16:creationId xmlns:a16="http://schemas.microsoft.com/office/drawing/2014/main" id="{1C1FCE2C-4B07-8875-3FDD-CF9C5458F4B6}"/>
              </a:ext>
            </a:extLst>
          </p:cNvPr>
          <p:cNvSpPr txBox="1">
            <a:spLocks/>
          </p:cNvSpPr>
          <p:nvPr/>
        </p:nvSpPr>
        <p:spPr bwMode="auto">
          <a:xfrm>
            <a:off x="79598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Combination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NRT</a:t>
            </a:r>
            <a:endParaRPr lang="en-US" sz="1400" dirty="0">
              <a:solidFill>
                <a:schemeClr val="accent5"/>
              </a:solidFill>
              <a:latin typeface="Arial" panose="020B0604020202020204" pitchFamily="34" charset="0"/>
              <a:cs typeface="Arial" panose="020B0604020202020204" pitchFamily="34" charset="0"/>
            </a:endParaRPr>
          </a:p>
        </p:txBody>
      </p:sp>
      <p:sp>
        <p:nvSpPr>
          <p:cNvPr id="34" name="Text Placeholder 3">
            <a:extLst>
              <a:ext uri="{FF2B5EF4-FFF2-40B4-BE49-F238E27FC236}">
                <a16:creationId xmlns:a16="http://schemas.microsoft.com/office/drawing/2014/main" id="{883BA098-2ACD-98E8-6EA5-8424021A6A74}"/>
              </a:ext>
            </a:extLst>
          </p:cNvPr>
          <p:cNvSpPr txBox="1">
            <a:spLocks/>
          </p:cNvSpPr>
          <p:nvPr/>
        </p:nvSpPr>
        <p:spPr bwMode="auto">
          <a:xfrm>
            <a:off x="2206310" y="3587331"/>
            <a:ext cx="197573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300" b="1" dirty="0">
                <a:solidFill>
                  <a:schemeClr val="accent5"/>
                </a:solidFill>
                <a:latin typeface="Arial"/>
                <a:cs typeface="Arial"/>
              </a:rPr>
              <a:t>Varenicline/cytisine</a:t>
            </a:r>
            <a:br>
              <a:rPr lang="en-US" sz="1400" b="1" dirty="0">
                <a:latin typeface="Arial"/>
                <a:cs typeface="Arial"/>
              </a:rPr>
            </a:br>
            <a:r>
              <a:rPr lang="en-US" sz="1200" b="1" dirty="0">
                <a:latin typeface="Arial"/>
                <a:cs typeface="Arial"/>
              </a:rPr>
              <a:t>(nicotine analogue)</a:t>
            </a:r>
            <a:endParaRPr lang="en-US" sz="1200" b="1" dirty="0">
              <a:latin typeface="Arial" panose="020B0604020202020204" pitchFamily="34" charset="0"/>
              <a:cs typeface="Arial" panose="020B0604020202020204" pitchFamily="34" charset="0"/>
            </a:endParaRPr>
          </a:p>
        </p:txBody>
      </p:sp>
      <p:sp>
        <p:nvSpPr>
          <p:cNvPr id="35" name="Text Placeholder 3">
            <a:extLst>
              <a:ext uri="{FF2B5EF4-FFF2-40B4-BE49-F238E27FC236}">
                <a16:creationId xmlns:a16="http://schemas.microsoft.com/office/drawing/2014/main" id="{74E16FE1-002C-45E2-B518-5A7DC2A80805}"/>
              </a:ext>
            </a:extLst>
          </p:cNvPr>
          <p:cNvSpPr txBox="1">
            <a:spLocks/>
          </p:cNvSpPr>
          <p:nvPr/>
        </p:nvSpPr>
        <p:spPr bwMode="auto">
          <a:xfrm>
            <a:off x="3893949" y="3547196"/>
            <a:ext cx="1246909" cy="75127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Nicotine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vape</a:t>
            </a:r>
            <a:br>
              <a:rPr lang="en-US" sz="1400" b="1" dirty="0">
                <a:solidFill>
                  <a:schemeClr val="accent5"/>
                </a:solidFill>
                <a:latin typeface="Arial" panose="020B0604020202020204" pitchFamily="34" charset="0"/>
                <a:cs typeface="Arial" panose="020B0604020202020204" pitchFamily="34" charset="0"/>
              </a:rPr>
            </a:br>
            <a:endParaRPr lang="en-US" sz="1400" dirty="0">
              <a:solidFill>
                <a:schemeClr val="accent5"/>
              </a:solidFill>
              <a:latin typeface="Arial" panose="020B0604020202020204" pitchFamily="34" charset="0"/>
              <a:cs typeface="Arial" panose="020B0604020202020204" pitchFamily="34" charset="0"/>
            </a:endParaRPr>
          </a:p>
        </p:txBody>
      </p:sp>
      <p:sp>
        <p:nvSpPr>
          <p:cNvPr id="36" name="Text Placeholder 3">
            <a:extLst>
              <a:ext uri="{FF2B5EF4-FFF2-40B4-BE49-F238E27FC236}">
                <a16:creationId xmlns:a16="http://schemas.microsoft.com/office/drawing/2014/main" id="{3591C994-AB43-282B-548A-48EE4571B46C}"/>
              </a:ext>
            </a:extLst>
          </p:cNvPr>
          <p:cNvSpPr txBox="1">
            <a:spLocks/>
          </p:cNvSpPr>
          <p:nvPr/>
        </p:nvSpPr>
        <p:spPr bwMode="auto">
          <a:xfrm>
            <a:off x="5650658" y="3670360"/>
            <a:ext cx="1112007"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Single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NRT</a:t>
            </a:r>
            <a:endParaRPr lang="en-US" sz="1400" dirty="0">
              <a:latin typeface="Arial" panose="020B0604020202020204" pitchFamily="34" charset="0"/>
              <a:cs typeface="Arial" panose="020B0604020202020204" pitchFamily="34" charset="0"/>
            </a:endParaRPr>
          </a:p>
        </p:txBody>
      </p:sp>
      <p:sp>
        <p:nvSpPr>
          <p:cNvPr id="38" name="Text Placeholder 3">
            <a:extLst>
              <a:ext uri="{FF2B5EF4-FFF2-40B4-BE49-F238E27FC236}">
                <a16:creationId xmlns:a16="http://schemas.microsoft.com/office/drawing/2014/main" id="{A0A33789-C637-61CA-17F0-5700F24CD501}"/>
              </a:ext>
            </a:extLst>
          </p:cNvPr>
          <p:cNvSpPr txBox="1">
            <a:spLocks/>
          </p:cNvSpPr>
          <p:nvPr/>
        </p:nvSpPr>
        <p:spPr bwMode="auto">
          <a:xfrm>
            <a:off x="6950328" y="3670360"/>
            <a:ext cx="1260681"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Bupropion</a:t>
            </a:r>
            <a:endParaRPr lang="en-US" sz="1400" dirty="0">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A6435F01-C434-08EB-760E-80853DA61D13}"/>
              </a:ext>
            </a:extLst>
          </p:cNvPr>
          <p:cNvPicPr>
            <a:picLocks noChangeAspect="1"/>
          </p:cNvPicPr>
          <p:nvPr/>
        </p:nvPicPr>
        <p:blipFill>
          <a:blip r:embed="rId8"/>
          <a:stretch>
            <a:fillRect/>
          </a:stretch>
        </p:blipFill>
        <p:spPr>
          <a:xfrm>
            <a:off x="4346203" y="2233207"/>
            <a:ext cx="307169" cy="1228675"/>
          </a:xfrm>
          <a:prstGeom prst="rect">
            <a:avLst/>
          </a:prstGeom>
          <a:effectLst/>
        </p:spPr>
      </p:pic>
      <p:sp>
        <p:nvSpPr>
          <p:cNvPr id="37" name="Oval 36">
            <a:extLst>
              <a:ext uri="{FF2B5EF4-FFF2-40B4-BE49-F238E27FC236}">
                <a16:creationId xmlns:a16="http://schemas.microsoft.com/office/drawing/2014/main" id="{86380D2E-083E-E61B-3A3A-BF2A00F2E601}"/>
              </a:ext>
            </a:extLst>
          </p:cNvPr>
          <p:cNvSpPr/>
          <p:nvPr/>
        </p:nvSpPr>
        <p:spPr bwMode="auto">
          <a:xfrm>
            <a:off x="4622181" y="2149475"/>
            <a:ext cx="488159" cy="488950"/>
          </a:xfrm>
          <a:prstGeom prst="ellipse">
            <a:avLst/>
          </a:prstGeom>
          <a:solidFill>
            <a:srgbClr val="FFBEBD"/>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3" name="Rectangle 42">
            <a:extLst>
              <a:ext uri="{FF2B5EF4-FFF2-40B4-BE49-F238E27FC236}">
                <a16:creationId xmlns:a16="http://schemas.microsoft.com/office/drawing/2014/main" id="{687DE9E7-3863-E995-B174-1D2E0E4CA282}"/>
              </a:ext>
            </a:extLst>
          </p:cNvPr>
          <p:cNvSpPr/>
          <p:nvPr/>
        </p:nvSpPr>
        <p:spPr>
          <a:xfrm flipV="1">
            <a:off x="4708584" y="2192255"/>
            <a:ext cx="302030" cy="400110"/>
          </a:xfrm>
          <a:prstGeom prst="rect">
            <a:avLst/>
          </a:prstGeom>
        </p:spPr>
        <p:txBody>
          <a:bodyPr wrap="square">
            <a:spAutoFit/>
          </a:bodyPr>
          <a:lstStyle/>
          <a:p>
            <a:pPr algn="ctr"/>
            <a:r>
              <a:rPr lang="en-US" sz="2000" b="1" dirty="0">
                <a:solidFill>
                  <a:srgbClr val="C00000"/>
                </a:solidFill>
              </a:rPr>
              <a:t>N</a:t>
            </a:r>
            <a:endParaRPr lang="en-US" sz="2000" dirty="0">
              <a:solidFill>
                <a:srgbClr val="C00000"/>
              </a:solidFill>
            </a:endParaRPr>
          </a:p>
        </p:txBody>
      </p:sp>
      <p:sp>
        <p:nvSpPr>
          <p:cNvPr id="13" name="Text Placeholder 3">
            <a:extLst>
              <a:ext uri="{FF2B5EF4-FFF2-40B4-BE49-F238E27FC236}">
                <a16:creationId xmlns:a16="http://schemas.microsoft.com/office/drawing/2014/main" id="{FE32FAAD-A4FF-8136-C6D8-B0A179C11D4E}"/>
              </a:ext>
            </a:extLst>
          </p:cNvPr>
          <p:cNvSpPr txBox="1">
            <a:spLocks/>
          </p:cNvSpPr>
          <p:nvPr/>
        </p:nvSpPr>
        <p:spPr bwMode="auto">
          <a:xfrm>
            <a:off x="1661369" y="5220822"/>
            <a:ext cx="5541819" cy="8382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300"/>
              </a:spcBef>
              <a:spcAft>
                <a:spcPts val="300"/>
              </a:spcAft>
              <a:buNone/>
            </a:pPr>
            <a:r>
              <a:rPr lang="en-US" sz="1500" b="1" dirty="0">
                <a:solidFill>
                  <a:schemeClr val="accent4">
                    <a:lumMod val="75000"/>
                    <a:lumOff val="25000"/>
                  </a:schemeClr>
                </a:solidFill>
                <a:latin typeface="Arial" panose="020B0604020202020204" pitchFamily="34" charset="0"/>
                <a:cs typeface="Arial" panose="020B0604020202020204" pitchFamily="34" charset="0"/>
              </a:rPr>
              <a:t>Combining tobacco dependence aids with behavioural support further increases success with stopping long-term</a:t>
            </a:r>
            <a:endParaRPr lang="en-US" sz="1500" dirty="0">
              <a:solidFill>
                <a:schemeClr val="accent4">
                  <a:lumMod val="75000"/>
                  <a:lumOff val="25000"/>
                </a:schemeClr>
              </a:solidFill>
              <a:latin typeface="Arial" panose="020B0604020202020204" pitchFamily="34" charset="0"/>
              <a:cs typeface="Arial" panose="020B0604020202020204" pitchFamily="34" charset="0"/>
            </a:endParaRPr>
          </a:p>
        </p:txBody>
      </p:sp>
      <p:pic>
        <p:nvPicPr>
          <p:cNvPr id="3" name="Picture 2" descr="A white box with blue text and a white pill&#10;&#10;Description automatically generated">
            <a:extLst>
              <a:ext uri="{FF2B5EF4-FFF2-40B4-BE49-F238E27FC236}">
                <a16:creationId xmlns:a16="http://schemas.microsoft.com/office/drawing/2014/main" id="{274D1E14-DF45-898D-CD82-5129AF54BF66}"/>
              </a:ext>
            </a:extLst>
          </p:cNvPr>
          <p:cNvPicPr>
            <a:picLocks noChangeAspect="1"/>
          </p:cNvPicPr>
          <p:nvPr/>
        </p:nvPicPr>
        <p:blipFill rotWithShape="1">
          <a:blip r:embed="rId9"/>
          <a:srcRect r="13482" b="2456"/>
          <a:stretch/>
        </p:blipFill>
        <p:spPr>
          <a:xfrm>
            <a:off x="2492175" y="2997385"/>
            <a:ext cx="748068" cy="539779"/>
          </a:xfrm>
          <a:prstGeom prst="rect">
            <a:avLst/>
          </a:prstGeom>
          <a:noFill/>
        </p:spPr>
      </p:pic>
      <p:sp>
        <p:nvSpPr>
          <p:cNvPr id="7" name="Footer Placeholder 3">
            <a:extLst>
              <a:ext uri="{FF2B5EF4-FFF2-40B4-BE49-F238E27FC236}">
                <a16:creationId xmlns:a16="http://schemas.microsoft.com/office/drawing/2014/main" id="{ACF7C41F-354E-2FCE-998A-8BD2B025486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18662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nodeType="afterEffect">
                                  <p:stCondLst>
                                    <p:cond delay="5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1500"/>
                            </p:stCondLst>
                            <p:childTnLst>
                              <p:par>
                                <p:cTn id="52" presetID="10" presetClass="entr" presetSubtype="0" fill="hold" grpId="0" nodeType="after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2500"/>
                            </p:stCondLst>
                            <p:childTnLst>
                              <p:par>
                                <p:cTn id="56" presetID="10"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par>
                          <p:cTn id="59" fill="hold">
                            <p:stCondLst>
                              <p:cond delay="3500"/>
                            </p:stCondLst>
                            <p:childTnLst>
                              <p:par>
                                <p:cTn id="60" presetID="10" presetClass="entr" presetSubtype="0" fill="hold" grpId="0" nodeType="after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par>
                          <p:cTn id="63" fill="hold">
                            <p:stCondLst>
                              <p:cond delay="4500"/>
                            </p:stCondLst>
                            <p:childTnLst>
                              <p:par>
                                <p:cTn id="64" presetID="10" presetClass="entr" presetSubtype="0" fill="hold" nodeType="after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0" grpId="0"/>
      <p:bldP spid="34" grpId="0"/>
      <p:bldP spid="35" grpId="0"/>
      <p:bldP spid="36" grpId="0"/>
      <p:bldP spid="38" grpId="0"/>
      <p:bldP spid="37" grpId="0" animBg="1"/>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0421B78-3721-CDF5-F68A-42B7BCCAE8D7}"/>
              </a:ext>
            </a:extLst>
          </p:cNvPr>
          <p:cNvSpPr>
            <a:spLocks noGrp="1"/>
          </p:cNvSpPr>
          <p:nvPr>
            <p:ph type="title"/>
          </p:nvPr>
        </p:nvSpPr>
        <p:spPr>
          <a:xfrm>
            <a:off x="571500" y="152400"/>
            <a:ext cx="7962900" cy="1066800"/>
          </a:xfrm>
        </p:spPr>
        <p:txBody>
          <a:bodyPr/>
          <a:lstStyle/>
          <a:p>
            <a:r>
              <a:rPr lang="en-US" dirty="0"/>
              <a:t>How effective are tobacco dependence aids?</a:t>
            </a:r>
          </a:p>
        </p:txBody>
      </p:sp>
      <p:pic>
        <p:nvPicPr>
          <p:cNvPr id="5" name="Picture 4">
            <a:extLst>
              <a:ext uri="{FF2B5EF4-FFF2-40B4-BE49-F238E27FC236}">
                <a16:creationId xmlns:a16="http://schemas.microsoft.com/office/drawing/2014/main" id="{555637C7-729F-E38E-C496-C87A7D177026}"/>
              </a:ext>
            </a:extLst>
          </p:cNvPr>
          <p:cNvPicPr>
            <a:picLocks noChangeAspect="1"/>
          </p:cNvPicPr>
          <p:nvPr/>
        </p:nvPicPr>
        <p:blipFill>
          <a:blip r:embed="rId3"/>
          <a:srcRect/>
          <a:stretch/>
        </p:blipFill>
        <p:spPr>
          <a:xfrm>
            <a:off x="719862" y="1686745"/>
            <a:ext cx="7704277" cy="4354591"/>
          </a:xfrm>
          <a:prstGeom prst="rect">
            <a:avLst/>
          </a:prstGeom>
        </p:spPr>
      </p:pic>
      <p:sp>
        <p:nvSpPr>
          <p:cNvPr id="6" name="TextBox 5">
            <a:extLst>
              <a:ext uri="{FF2B5EF4-FFF2-40B4-BE49-F238E27FC236}">
                <a16:creationId xmlns:a16="http://schemas.microsoft.com/office/drawing/2014/main" id="{74FB8898-1F46-4CA4-E8DD-D3D22E78E436}"/>
              </a:ext>
            </a:extLst>
          </p:cNvPr>
          <p:cNvSpPr txBox="1"/>
          <p:nvPr/>
        </p:nvSpPr>
        <p:spPr bwMode="auto">
          <a:xfrm>
            <a:off x="571500" y="5841281"/>
            <a:ext cx="8030496" cy="40011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0"/>
              </a:spcBef>
              <a:spcAft>
                <a:spcPts val="0"/>
              </a:spcAft>
              <a:buClr>
                <a:srgbClr val="C10C21"/>
              </a:buClr>
            </a:pPr>
            <a:r>
              <a:rPr lang="en-GB" sz="1000" kern="0" dirty="0">
                <a:latin typeface="+mn-lt"/>
                <a:cs typeface="Times New Roman"/>
              </a:rPr>
              <a:t>Source: Pharmacological and electronic cigarette interventions for smoking cessation in adults: component network meta-analyses. </a:t>
            </a:r>
            <a:r>
              <a:rPr lang="en-GB" sz="1000" i="1" kern="0" dirty="0">
                <a:latin typeface="+mn-lt"/>
                <a:cs typeface="Times New Roman"/>
              </a:rPr>
              <a:t>Cochrane Database Syst Rev</a:t>
            </a:r>
            <a:r>
              <a:rPr lang="en-GB" sz="1000" kern="0" dirty="0">
                <a:latin typeface="+mn-lt"/>
                <a:cs typeface="Times New Roman"/>
              </a:rPr>
              <a:t> 2023</a:t>
            </a:r>
            <a:r>
              <a:rPr lang="en-US" sz="1000" dirty="0">
                <a:latin typeface="+mn-lt"/>
              </a:rPr>
              <a:t> </a:t>
            </a:r>
          </a:p>
        </p:txBody>
      </p:sp>
      <p:sp>
        <p:nvSpPr>
          <p:cNvPr id="2" name="Footer Placeholder 3">
            <a:extLst>
              <a:ext uri="{FF2B5EF4-FFF2-40B4-BE49-F238E27FC236}">
                <a16:creationId xmlns:a16="http://schemas.microsoft.com/office/drawing/2014/main" id="{BB8E6F54-8190-5C89-6B79-EAEF8951257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27997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4A65B362-890E-CC6B-B089-86A3E6157966}"/>
              </a:ext>
            </a:extLst>
          </p:cNvPr>
          <p:cNvPicPr>
            <a:picLocks noChangeAspect="1"/>
          </p:cNvPicPr>
          <p:nvPr/>
        </p:nvPicPr>
        <p:blipFill>
          <a:blip r:embed="rId3"/>
          <a:srcRect/>
          <a:stretch/>
        </p:blipFill>
        <p:spPr bwMode="auto">
          <a:xfrm>
            <a:off x="2702982"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187024A0-9EF9-4B0E-F1B9-778E47A305C8}"/>
              </a:ext>
            </a:extLst>
          </p:cNvPr>
          <p:cNvPicPr>
            <a:picLocks noChangeAspect="1"/>
          </p:cNvPicPr>
          <p:nvPr/>
        </p:nvPicPr>
        <p:blipFill>
          <a:blip r:embed="rId4"/>
          <a:stretch>
            <a:fillRect/>
          </a:stretch>
        </p:blipFill>
        <p:spPr>
          <a:xfrm>
            <a:off x="5883191"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0">
            <a:schemeClr val="dk1"/>
          </a:lnRef>
          <a:fillRef idx="3">
            <a:schemeClr val="dk1"/>
          </a:fillRef>
          <a:effectRef idx="3">
            <a:schemeClr val="dk1"/>
          </a:effectRef>
          <a:fontRef idx="minor">
            <a:schemeClr val="lt1"/>
          </a:fontRef>
        </p:style>
      </p:pic>
      <p:sp>
        <p:nvSpPr>
          <p:cNvPr id="5" name="Footer Placeholder 3">
            <a:extLst>
              <a:ext uri="{FF2B5EF4-FFF2-40B4-BE49-F238E27FC236}">
                <a16:creationId xmlns:a16="http://schemas.microsoft.com/office/drawing/2014/main" id="{0F5A106C-3A0A-E65A-3DB6-1261EDA1318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7" name="Title 1">
            <a:extLst>
              <a:ext uri="{FF2B5EF4-FFF2-40B4-BE49-F238E27FC236}">
                <a16:creationId xmlns:a16="http://schemas.microsoft.com/office/drawing/2014/main" id="{B7E9B619-227E-B3B5-F8AF-32649E72805B}"/>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0"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dirty="0"/>
              <a:t>Tobacco dependence aids ‒ quick reference</a:t>
            </a:r>
            <a:endParaRPr lang="en-US" dirty="0"/>
          </a:p>
        </p:txBody>
      </p:sp>
      <p:sp>
        <p:nvSpPr>
          <p:cNvPr id="12" name="TextBox 11">
            <a:extLst>
              <a:ext uri="{FF2B5EF4-FFF2-40B4-BE49-F238E27FC236}">
                <a16:creationId xmlns:a16="http://schemas.microsoft.com/office/drawing/2014/main" id="{F49BCFA1-77F2-6F3B-58F1-293D78529150}"/>
              </a:ext>
            </a:extLst>
          </p:cNvPr>
          <p:cNvSpPr txBox="1"/>
          <p:nvPr/>
        </p:nvSpPr>
        <p:spPr bwMode="auto">
          <a:xfrm>
            <a:off x="455431" y="1753830"/>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rPr>
              <a:t>Module</a:t>
            </a:r>
            <a:r>
              <a:rPr kumimoji="0" lang="en-US" sz="2000" b="0" i="0" u="none" strike="noStrike" kern="1200" cap="none" spc="0" normalizeH="0" noProof="0">
                <a:ln>
                  <a:noFill/>
                </a:ln>
                <a:solidFill>
                  <a:schemeClr val="bg2"/>
                </a:solidFill>
                <a:effectLst/>
                <a:uLnTx/>
                <a:uFillTx/>
                <a:latin typeface="+mn-lt"/>
                <a:ea typeface="Geneva" pitchFamily="-109" charset="0"/>
                <a:cs typeface="Geneva" pitchFamily="-109" charset="0"/>
              </a:rPr>
              <a:t> 5</a:t>
            </a:r>
            <a:endPar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Tree>
    <p:extLst>
      <p:ext uri="{BB962C8B-B14F-4D97-AF65-F5344CB8AC3E}">
        <p14:creationId xmlns:p14="http://schemas.microsoft.com/office/powerpoint/2010/main" val="235822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E8CD-8802-5349-B386-D523F1024DD8}"/>
              </a:ext>
            </a:extLst>
          </p:cNvPr>
          <p:cNvSpPr>
            <a:spLocks noGrp="1"/>
          </p:cNvSpPr>
          <p:nvPr>
            <p:ph type="title"/>
          </p:nvPr>
        </p:nvSpPr>
        <p:spPr/>
        <p:txBody>
          <a:bodyPr/>
          <a:lstStyle/>
          <a:p>
            <a:r>
              <a:rPr lang="en-US" b="1" dirty="0">
                <a:latin typeface="Arial"/>
                <a:cs typeface="Arial"/>
              </a:rPr>
              <a:t>Key Facts: </a:t>
            </a:r>
            <a:r>
              <a:rPr lang="en-US" b="0" dirty="0">
                <a:latin typeface="Arial"/>
                <a:cs typeface="Arial"/>
              </a:rPr>
              <a:t>Tobacco dependence aids</a:t>
            </a:r>
          </a:p>
        </p:txBody>
      </p:sp>
      <p:pic>
        <p:nvPicPr>
          <p:cNvPr id="4" name="Picture 3">
            <a:extLst>
              <a:ext uri="{FF2B5EF4-FFF2-40B4-BE49-F238E27FC236}">
                <a16:creationId xmlns:a16="http://schemas.microsoft.com/office/drawing/2014/main" id="{BED2CFCC-8843-494F-92E8-94353637AE9A}"/>
              </a:ext>
            </a:extLst>
          </p:cNvPr>
          <p:cNvPicPr>
            <a:picLocks noChangeAspect="1"/>
          </p:cNvPicPr>
          <p:nvPr/>
        </p:nvPicPr>
        <p:blipFill>
          <a:blip r:embed="rId3"/>
          <a:srcRect/>
          <a:stretch/>
        </p:blipFill>
        <p:spPr>
          <a:xfrm>
            <a:off x="329632" y="4653772"/>
            <a:ext cx="1293042" cy="1293042"/>
          </a:xfrm>
          <a:prstGeom prst="rect">
            <a:avLst/>
          </a:prstGeom>
          <a:effectLst>
            <a:outerShdw blurRad="254000" dist="63500" dir="5400000" algn="ctr" rotWithShape="0">
              <a:srgbClr val="000000">
                <a:alpha val="20000"/>
              </a:srgbClr>
            </a:outerShdw>
          </a:effectLst>
        </p:spPr>
      </p:pic>
      <p:sp>
        <p:nvSpPr>
          <p:cNvPr id="5" name="TextBox 4">
            <a:extLst>
              <a:ext uri="{FF2B5EF4-FFF2-40B4-BE49-F238E27FC236}">
                <a16:creationId xmlns:a16="http://schemas.microsoft.com/office/drawing/2014/main" id="{46078A44-92BE-B848-84EA-7C9548594732}"/>
              </a:ext>
            </a:extLst>
          </p:cNvPr>
          <p:cNvSpPr txBox="1"/>
          <p:nvPr/>
        </p:nvSpPr>
        <p:spPr>
          <a:xfrm>
            <a:off x="1690943" y="4750711"/>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Provide a </a:t>
            </a:r>
            <a:r>
              <a:rPr lang="en-US" sz="1400" b="1" dirty="0">
                <a:solidFill>
                  <a:srgbClr val="009A9E"/>
                </a:solidFill>
                <a:latin typeface="Arial" panose="020B0604020202020204" pitchFamily="34" charset="0"/>
                <a:cs typeface="Arial" panose="020B0604020202020204" pitchFamily="34" charset="0"/>
              </a:rPr>
              <a:t>cleaner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form of </a:t>
            </a:r>
            <a:r>
              <a:rPr lang="en-US" sz="1400" b="1" dirty="0">
                <a:solidFill>
                  <a:srgbClr val="009A9E"/>
                </a:solidFill>
                <a:latin typeface="Arial" panose="020B0604020202020204" pitchFamily="34" charset="0"/>
                <a:cs typeface="Arial" panose="020B0604020202020204" pitchFamily="34" charset="0"/>
              </a:rPr>
              <a:t>nicotine</a:t>
            </a:r>
            <a:r>
              <a:rPr lang="en-US" sz="1400" dirty="0">
                <a:latin typeface="Arial" panose="020B0604020202020204" pitchFamily="34" charset="0"/>
                <a:cs typeface="Arial" panose="020B0604020202020204" pitchFamily="34" charset="0"/>
              </a:rPr>
              <a:t> in lower and slower doses than cigarettes</a:t>
            </a:r>
          </a:p>
        </p:txBody>
      </p:sp>
      <p:pic>
        <p:nvPicPr>
          <p:cNvPr id="6" name="Picture 5">
            <a:extLst>
              <a:ext uri="{FF2B5EF4-FFF2-40B4-BE49-F238E27FC236}">
                <a16:creationId xmlns:a16="http://schemas.microsoft.com/office/drawing/2014/main" id="{E1B04B01-F89D-934D-95C3-BDF8C82D3DD7}"/>
              </a:ext>
            </a:extLst>
          </p:cNvPr>
          <p:cNvPicPr>
            <a:picLocks noChangeAspect="1"/>
          </p:cNvPicPr>
          <p:nvPr/>
        </p:nvPicPr>
        <p:blipFill>
          <a:blip r:embed="rId4"/>
          <a:srcRect/>
          <a:stretch/>
        </p:blipFill>
        <p:spPr>
          <a:xfrm>
            <a:off x="329632" y="1633344"/>
            <a:ext cx="1293042" cy="1293042"/>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B951FC34-30B7-7248-BA4C-D48987A1F0AC}"/>
              </a:ext>
            </a:extLst>
          </p:cNvPr>
          <p:cNvSpPr txBox="1"/>
          <p:nvPr/>
        </p:nvSpPr>
        <p:spPr>
          <a:xfrm>
            <a:off x="1622674" y="1760525"/>
            <a:ext cx="2736118" cy="1049865"/>
          </a:xfrm>
          <a:prstGeom prst="rect">
            <a:avLst/>
          </a:prstGeom>
          <a:noFill/>
        </p:spPr>
        <p:txBody>
          <a:bodyPr wrap="square" rtlCol="0" anchor="ctr">
            <a:noAutofit/>
          </a:bodyPr>
          <a:lstStyle/>
          <a:p>
            <a:pPr>
              <a:lnSpc>
                <a:spcPts val="1800"/>
              </a:lnSpc>
            </a:pPr>
            <a:r>
              <a:rPr lang="en-US" sz="1400" b="1" dirty="0">
                <a:solidFill>
                  <a:srgbClr val="009A9E"/>
                </a:solidFill>
                <a:latin typeface="Arial" panose="020B0604020202020204" pitchFamily="34" charset="0"/>
                <a:cs typeface="Arial" panose="020B0604020202020204" pitchFamily="34" charset="0"/>
              </a:rPr>
              <a:t>Reduce</a:t>
            </a:r>
            <a:r>
              <a:rPr lang="en-US" sz="1400" b="1"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nicotine </a:t>
            </a:r>
            <a:r>
              <a:rPr lang="en-US" sz="1400" b="1" dirty="0">
                <a:solidFill>
                  <a:srgbClr val="009A9E"/>
                </a:solidFill>
                <a:latin typeface="Arial" panose="020B0604020202020204" pitchFamily="34" charset="0"/>
                <a:cs typeface="Arial" panose="020B0604020202020204" pitchFamily="34" charset="0"/>
              </a:rPr>
              <a:t>withdrawal</a:t>
            </a:r>
            <a:r>
              <a:rPr lang="en-US" sz="1400" b="1"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symptoms and urges to smoke,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making stopping easier</a:t>
            </a:r>
          </a:p>
        </p:txBody>
      </p:sp>
      <p:pic>
        <p:nvPicPr>
          <p:cNvPr id="8" name="Picture 7">
            <a:extLst>
              <a:ext uri="{FF2B5EF4-FFF2-40B4-BE49-F238E27FC236}">
                <a16:creationId xmlns:a16="http://schemas.microsoft.com/office/drawing/2014/main" id="{94C73713-AEDF-C44A-B91C-BC5293420983}"/>
              </a:ext>
            </a:extLst>
          </p:cNvPr>
          <p:cNvPicPr>
            <a:picLocks noChangeAspect="1"/>
          </p:cNvPicPr>
          <p:nvPr/>
        </p:nvPicPr>
        <p:blipFill>
          <a:blip r:embed="rId5"/>
          <a:srcRect/>
          <a:stretch/>
        </p:blipFill>
        <p:spPr>
          <a:xfrm>
            <a:off x="329632" y="3182020"/>
            <a:ext cx="1293042" cy="1293042"/>
          </a:xfrm>
          <a:prstGeom prst="rect">
            <a:avLst/>
          </a:prstGeom>
          <a:effectLst>
            <a:outerShdw blurRad="254000" dist="63500" dir="5400000" algn="ctr" rotWithShape="0">
              <a:srgbClr val="000000">
                <a:alpha val="20000"/>
              </a:srgbClr>
            </a:outerShdw>
          </a:effectLst>
        </p:spPr>
      </p:pic>
      <p:sp>
        <p:nvSpPr>
          <p:cNvPr id="9" name="TextBox 8">
            <a:extLst>
              <a:ext uri="{FF2B5EF4-FFF2-40B4-BE49-F238E27FC236}">
                <a16:creationId xmlns:a16="http://schemas.microsoft.com/office/drawing/2014/main" id="{F55441A1-21D5-A342-B341-0CBDFA172389}"/>
              </a:ext>
            </a:extLst>
          </p:cNvPr>
          <p:cNvSpPr txBox="1"/>
          <p:nvPr/>
        </p:nvSpPr>
        <p:spPr>
          <a:xfrm>
            <a:off x="1690943" y="3284830"/>
            <a:ext cx="2736118" cy="1049865"/>
          </a:xfrm>
          <a:prstGeom prst="rect">
            <a:avLst/>
          </a:prstGeom>
          <a:noFill/>
        </p:spPr>
        <p:txBody>
          <a:bodyPr wrap="square" lIns="91440" tIns="45720" rIns="91440" bIns="45720" rtlCol="0" anchor="ctr">
            <a:noAutofit/>
          </a:bodyPr>
          <a:lstStyle/>
          <a:p>
            <a:pPr>
              <a:lnSpc>
                <a:spcPts val="1800"/>
              </a:lnSpc>
            </a:pPr>
            <a:r>
              <a:rPr lang="en-US" sz="1400" b="1" dirty="0">
                <a:solidFill>
                  <a:srgbClr val="009A9E"/>
                </a:solidFill>
                <a:latin typeface="Arial"/>
                <a:cs typeface="Arial"/>
              </a:rPr>
              <a:t>Effective</a:t>
            </a:r>
            <a:r>
              <a:rPr lang="en-US" sz="1400" dirty="0">
                <a:latin typeface="Arial"/>
                <a:cs typeface="Arial"/>
              </a:rPr>
              <a:t> in helping </a:t>
            </a:r>
            <a:br>
              <a:rPr lang="en-US" sz="1400" dirty="0">
                <a:latin typeface="Arial" panose="020B0604020202020204" pitchFamily="34" charset="0"/>
                <a:cs typeface="Arial" panose="020B0604020202020204" pitchFamily="34" charset="0"/>
              </a:rPr>
            </a:br>
            <a:r>
              <a:rPr lang="en-US" sz="1400" dirty="0">
                <a:latin typeface="Arial"/>
                <a:cs typeface="Arial"/>
              </a:rPr>
              <a:t>people to quit</a:t>
            </a:r>
          </a:p>
        </p:txBody>
      </p:sp>
      <p:pic>
        <p:nvPicPr>
          <p:cNvPr id="12" name="Picture 11">
            <a:extLst>
              <a:ext uri="{FF2B5EF4-FFF2-40B4-BE49-F238E27FC236}">
                <a16:creationId xmlns:a16="http://schemas.microsoft.com/office/drawing/2014/main" id="{64781648-FA99-3E47-A161-6ADD0542FE30}"/>
              </a:ext>
            </a:extLst>
          </p:cNvPr>
          <p:cNvPicPr>
            <a:picLocks noChangeAspect="1"/>
          </p:cNvPicPr>
          <p:nvPr/>
        </p:nvPicPr>
        <p:blipFill>
          <a:blip r:embed="rId6"/>
          <a:srcRect/>
          <a:stretch/>
        </p:blipFill>
        <p:spPr>
          <a:xfrm>
            <a:off x="4660538" y="2163869"/>
            <a:ext cx="1293042" cy="1293042"/>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4A770C4-2B45-9F4E-ADF1-AF3AF2E6C250}"/>
              </a:ext>
            </a:extLst>
          </p:cNvPr>
          <p:cNvSpPr txBox="1"/>
          <p:nvPr/>
        </p:nvSpPr>
        <p:spPr>
          <a:xfrm>
            <a:off x="6078250" y="2301491"/>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Used for </a:t>
            </a:r>
            <a:r>
              <a:rPr lang="en-US" sz="1400" b="1" dirty="0">
                <a:solidFill>
                  <a:srgbClr val="009A9E"/>
                </a:solidFill>
                <a:latin typeface="Arial" panose="020B0604020202020204" pitchFamily="34" charset="0"/>
                <a:cs typeface="Arial" panose="020B0604020202020204" pitchFamily="34" charset="0"/>
              </a:rPr>
              <a:t>8–12 weeks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(or longer)</a:t>
            </a:r>
            <a:r>
              <a:rPr lang="en-US" sz="1400" dirty="0">
                <a:latin typeface="Arial" panose="020B0604020202020204" pitchFamily="34" charset="0"/>
                <a:cs typeface="Arial" panose="020B0604020202020204" pitchFamily="34" charset="0"/>
              </a:rPr>
              <a:t>. </a:t>
            </a:r>
          </a:p>
          <a:p>
            <a:pPr>
              <a:lnSpc>
                <a:spcPts val="1800"/>
              </a:lnSpc>
            </a:pPr>
            <a:endParaRPr lang="en-US" sz="1400" dirty="0">
              <a:latin typeface="Arial" panose="020B0604020202020204" pitchFamily="34" charset="0"/>
              <a:cs typeface="Arial" panose="020B0604020202020204" pitchFamily="34" charset="0"/>
            </a:endParaRPr>
          </a:p>
          <a:p>
            <a:pPr>
              <a:lnSpc>
                <a:spcPts val="1800"/>
              </a:lnSpc>
            </a:pPr>
            <a:r>
              <a:rPr lang="en-US" sz="1400" dirty="0">
                <a:latin typeface="Arial" panose="020B0604020202020204" pitchFamily="34" charset="0"/>
                <a:cs typeface="Arial" panose="020B0604020202020204" pitchFamily="34" charset="0"/>
              </a:rPr>
              <a:t>Can be </a:t>
            </a:r>
            <a:r>
              <a:rPr lang="en-US" sz="1400" b="1" dirty="0">
                <a:solidFill>
                  <a:srgbClr val="009A9E"/>
                </a:solidFill>
                <a:latin typeface="Arial" panose="020B0604020202020204" pitchFamily="34" charset="0"/>
                <a:cs typeface="Arial" panose="020B0604020202020204" pitchFamily="34" charset="0"/>
              </a:rPr>
              <a:t>reduced</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over time or </a:t>
            </a:r>
            <a:r>
              <a:rPr lang="en-US" sz="1400" b="1" dirty="0">
                <a:solidFill>
                  <a:srgbClr val="009A9E"/>
                </a:solidFill>
                <a:latin typeface="Arial" panose="020B0604020202020204" pitchFamily="34" charset="0"/>
                <a:cs typeface="Arial" panose="020B0604020202020204" pitchFamily="34" charset="0"/>
              </a:rPr>
              <a:t>full dose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maintained</a:t>
            </a:r>
          </a:p>
        </p:txBody>
      </p:sp>
      <p:pic>
        <p:nvPicPr>
          <p:cNvPr id="14" name="Picture 13">
            <a:extLst>
              <a:ext uri="{FF2B5EF4-FFF2-40B4-BE49-F238E27FC236}">
                <a16:creationId xmlns:a16="http://schemas.microsoft.com/office/drawing/2014/main" id="{41295533-6549-B040-9229-52DC661F0137}"/>
              </a:ext>
            </a:extLst>
          </p:cNvPr>
          <p:cNvPicPr>
            <a:picLocks noChangeAspect="1"/>
          </p:cNvPicPr>
          <p:nvPr/>
        </p:nvPicPr>
        <p:blipFill>
          <a:blip r:embed="rId7"/>
          <a:srcRect/>
          <a:stretch/>
        </p:blipFill>
        <p:spPr>
          <a:xfrm>
            <a:off x="4678276" y="4095729"/>
            <a:ext cx="1293042" cy="1293042"/>
          </a:xfrm>
          <a:prstGeom prst="rect">
            <a:avLst/>
          </a:prstGeom>
          <a:effectLst>
            <a:outerShdw blurRad="254000" dist="63500" dir="5400000" algn="ctr" rotWithShape="0">
              <a:srgbClr val="000000">
                <a:alpha val="20000"/>
              </a:srgbClr>
            </a:outerShdw>
          </a:effectLst>
        </p:spPr>
      </p:pic>
      <p:sp>
        <p:nvSpPr>
          <p:cNvPr id="15" name="TextBox 14">
            <a:extLst>
              <a:ext uri="{FF2B5EF4-FFF2-40B4-BE49-F238E27FC236}">
                <a16:creationId xmlns:a16="http://schemas.microsoft.com/office/drawing/2014/main" id="{319DCF7A-1888-0D41-B76A-80F4F5EA2CB9}"/>
              </a:ext>
            </a:extLst>
          </p:cNvPr>
          <p:cNvSpPr txBox="1"/>
          <p:nvPr/>
        </p:nvSpPr>
        <p:spPr>
          <a:xfrm>
            <a:off x="6078250" y="4013099"/>
            <a:ext cx="2736118" cy="1606746"/>
          </a:xfrm>
          <a:prstGeom prst="rect">
            <a:avLst/>
          </a:prstGeom>
          <a:noFill/>
        </p:spPr>
        <p:txBody>
          <a:bodyPr wrap="square" rtlCol="0" anchor="ctr">
            <a:noAutofit/>
          </a:bodyPr>
          <a:lstStyle/>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Long term use is safe</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r>
              <a:rPr lang="en-US" sz="1400" dirty="0">
                <a:latin typeface="Arial" panose="020B0604020202020204" pitchFamily="34" charset="0"/>
                <a:cs typeface="Arial" panose="020B0604020202020204" pitchFamily="34" charset="0"/>
              </a:rPr>
              <a:t>Many patients will benefit from use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six months or longer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endParaRPr lang="en-US" sz="1400" dirty="0">
              <a:solidFill>
                <a:schemeClr val="accent4">
                  <a:lumMod val="75000"/>
                  <a:lumOff val="25000"/>
                </a:schemeClr>
              </a:solidFill>
              <a:latin typeface="Arial" panose="020B0604020202020204" pitchFamily="34" charset="0"/>
              <a:cs typeface="Arial" panose="020B0604020202020204" pitchFamily="34" charset="0"/>
            </a:endParaRPr>
          </a:p>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Vapes</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could/should be used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longer than 8‒12 weeks  </a:t>
            </a:r>
          </a:p>
        </p:txBody>
      </p:sp>
      <p:sp>
        <p:nvSpPr>
          <p:cNvPr id="3" name="Footer Placeholder 3">
            <a:extLst>
              <a:ext uri="{FF2B5EF4-FFF2-40B4-BE49-F238E27FC236}">
                <a16:creationId xmlns:a16="http://schemas.microsoft.com/office/drawing/2014/main" id="{DFF7C3BF-7DD5-AA79-B9E2-15C9DA81C294}"/>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4039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3" grpId="0"/>
      <p:bldP spid="15"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918755-5CCB-41FC-B672-7D0477E5BFBE}">
  <ds:schemaRefs>
    <ds:schemaRef ds:uri="http://schemas.microsoft.com/office/2006/metadata/properties"/>
    <ds:schemaRef ds:uri="http://purl.org/dc/elements/1.1/"/>
    <ds:schemaRef ds:uri="http://www.w3.org/XML/1998/namespace"/>
    <ds:schemaRef ds:uri="6f9764a4-8270-4f29-bbff-a467630dd90c"/>
    <ds:schemaRef ds:uri="http://schemas.microsoft.com/office/2006/documentManagement/types"/>
    <ds:schemaRef ds:uri="f08a3a01-a810-4981-84de-513e48da387b"/>
    <ds:schemaRef ds:uri="http://purl.org/dc/terms/"/>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E20CC568-9E52-4CAB-A6F8-928FF0C63FCE}">
  <ds:schemaRefs>
    <ds:schemaRef ds:uri="http://schemas.microsoft.com/sharepoint/v3/contenttype/forms"/>
  </ds:schemaRefs>
</ds:datastoreItem>
</file>

<file path=customXml/itemProps3.xml><?xml version="1.0" encoding="utf-8"?>
<ds:datastoreItem xmlns:ds="http://schemas.openxmlformats.org/officeDocument/2006/customXml" ds:itemID="{50BBD8D8-3E63-4094-ABDE-75F2D9CE73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1977</TotalTime>
  <Words>2325</Words>
  <Application>Microsoft Office PowerPoint</Application>
  <PresentationFormat>On-screen Show (4:3)</PresentationFormat>
  <Paragraphs>179</Paragraphs>
  <Slides>13</Slides>
  <Notes>13</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13</vt:i4>
      </vt:variant>
    </vt:vector>
  </HeadingPairs>
  <TitlesOfParts>
    <vt:vector size="26" baseType="lpstr">
      <vt:lpstr>MS PGothic</vt:lpstr>
      <vt:lpstr>Arial</vt:lpstr>
      <vt:lpstr>Arial Nova</vt:lpstr>
      <vt:lpstr>Calibri</vt:lpstr>
      <vt:lpstr>Century Gothic</vt:lpstr>
      <vt:lpstr>Helvetica</vt:lpstr>
      <vt:lpstr>Lucida Grande</vt:lpstr>
      <vt:lpstr>Symbol</vt:lpstr>
      <vt:lpstr>System Font Regular</vt:lpstr>
      <vt:lpstr>Times New Roman</vt:lpstr>
      <vt:lpstr>NCSCT</vt:lpstr>
      <vt:lpstr>1_NCSCT</vt:lpstr>
      <vt:lpstr>2_NCSCT</vt:lpstr>
      <vt:lpstr>PowerPoint Presentation</vt:lpstr>
      <vt:lpstr>Pharmacological treatment</vt:lpstr>
      <vt:lpstr>Pharmacological treatment</vt:lpstr>
      <vt:lpstr>Pharmacological treatment</vt:lpstr>
      <vt:lpstr>Pharmacological treatment</vt:lpstr>
      <vt:lpstr>Tobacco dependence aids</vt:lpstr>
      <vt:lpstr>How effective are tobacco dependence aids?</vt:lpstr>
      <vt:lpstr>PowerPoint Presentation</vt:lpstr>
      <vt:lpstr>Key Facts: Tobacco dependence aids</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1543</cp:revision>
  <cp:lastPrinted>2021-04-19T06:44:37Z</cp:lastPrinted>
  <dcterms:created xsi:type="dcterms:W3CDTF">2019-04-01T09:21:54Z</dcterms:created>
  <dcterms:modified xsi:type="dcterms:W3CDTF">2024-03-05T11:24:48Z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