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7"/>
  </p:notesMasterIdLst>
  <p:handoutMasterIdLst>
    <p:handoutMasterId r:id="rId18"/>
  </p:handoutMasterIdLst>
  <p:sldIdLst>
    <p:sldId id="897" r:id="rId5"/>
    <p:sldId id="851" r:id="rId6"/>
    <p:sldId id="2145708288" r:id="rId7"/>
    <p:sldId id="954" r:id="rId8"/>
    <p:sldId id="912" r:id="rId9"/>
    <p:sldId id="2145708279" r:id="rId10"/>
    <p:sldId id="922" r:id="rId11"/>
    <p:sldId id="914" r:id="rId12"/>
    <p:sldId id="2145708281" r:id="rId13"/>
    <p:sldId id="2145708280" r:id="rId14"/>
    <p:sldId id="975" r:id="rId15"/>
    <p:sldId id="2145708194" r:id="rId1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8D0B97B9-7721-1BC1-654C-901BAC989CCE}" name="Guest User" initials="GU" userId="S::urn:spo:anon#d904136b9fb956cb14335d5d16412b1c2f3a914225a82b133a01c9f1ee1f2d9d::" providerId="AD"/>
  <p188:author id="{74D313C6-59A6-FE4C-4A62-327BBF48BE08}" name="Guest User" initials="GU" userId="S::urn:spo:anon#40f9abbb86226b50c2f2ed30ca9e9c5f4256d02f55925a568763d94b333d3398::" providerId="AD"/>
  <p188:author id="{0F1856C8-F57A-9F3E-84F0-70A0EB23FFF5}" name="Guest User" initials="GU" userId="S::urn:spo:anon#7030134245bd16b84066394ad1b9db803ecc38bc2b3977094f04c623831eb07d::" providerId="AD"/>
  <p188:author id="{261EB2C8-27FD-A859-CA0D-ADB62167BE41}" name="Tom Coleman-Haynes" initials="TCH"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8F00"/>
    <a:srgbClr val="051D39"/>
    <a:srgbClr val="02366A"/>
    <a:srgbClr val="00294F"/>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9" autoAdjust="0"/>
    <p:restoredTop sz="86408" autoAdjust="0"/>
  </p:normalViewPr>
  <p:slideViewPr>
    <p:cSldViewPr snapToGrid="0">
      <p:cViewPr varScale="1">
        <p:scale>
          <a:sx n="101" d="100"/>
          <a:sy n="101" d="100"/>
        </p:scale>
        <p:origin x="776" y="200"/>
      </p:cViewPr>
      <p:guideLst>
        <p:guide orient="horz" pos="2160"/>
        <p:guide pos="2880"/>
        <p:guide orient="horz" pos="3113"/>
        <p:guide pos="5321"/>
      </p:guideLst>
    </p:cSldViewPr>
  </p:slideViewPr>
  <p:outlineViewPr>
    <p:cViewPr>
      <p:scale>
        <a:sx n="33" d="100"/>
        <a:sy n="33" d="100"/>
      </p:scale>
      <p:origin x="0" y="-7668"/>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ash.org.uk/wp-content/uploads/2022/06/Public-mental-health-and-smoking.pdf" TargetMode="External"/><Relationship Id="rId3" Type="http://schemas.openxmlformats.org/officeDocument/2006/relationships/hyperlink" Target="https://ash.org.uk/information-and-resources/reports-submissions/reports/the-stolen-years/" TargetMode="External"/><Relationship Id="rId7" Type="http://schemas.openxmlformats.org/officeDocument/2006/relationships/hyperlink" Target="https://www.nice.org.uk/guidance/ng209"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www.longtermplan.nhs.uk/" TargetMode="External"/><Relationship Id="rId5" Type="http://schemas.openxmlformats.org/officeDocument/2006/relationships/hyperlink" Target="https://www.health.org.uk/publications/reports/the-marmot-review-10-years-on?gclid=CjwKCAjw2rmWBhB4EiwAiJ0mtV9F3Twbf3SRqrrdXO1cmSxLM7kgrkKpKVPjZDnO8vD_XPxjsawrShoCmJ0QAvD_BwE" TargetMode="External"/><Relationship Id="rId4" Type="http://schemas.openxmlformats.org/officeDocument/2006/relationships/hyperlink" Target="https://www.rcplondon.ac.uk/projects/outputs/smoking-and-mental-health"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Treating tobacco dependence: A new standard of care </a:t>
            </a:r>
            <a:br>
              <a:rPr lang="en-US" dirty="0"/>
            </a:b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4166256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defRPr/>
            </a:pPr>
            <a:r>
              <a:rPr lang="en-US" dirty="0">
                <a:effectLst>
                  <a:glow>
                    <a:prstClr val="white">
                      <a:alpha val="70000"/>
                    </a:prstClr>
                  </a:glow>
                  <a:outerShdw blurRad="254000" dist="38100" dir="5400000" algn="ctr" rotWithShape="0">
                    <a:srgbClr val="000000">
                      <a:alpha val="25000"/>
                    </a:srgbClr>
                  </a:outerShdw>
                </a:effectLst>
                <a:cs typeface="Arial"/>
              </a:rPr>
              <a:t>During an admission to hospital a smoker has three options:</a:t>
            </a:r>
          </a:p>
          <a:p>
            <a:pPr>
              <a:defRPr/>
            </a:pPr>
            <a:endParaRPr lang="en-US" dirty="0">
              <a:effectLst>
                <a:glow>
                  <a:prstClr val="white">
                    <a:alpha val="70000"/>
                  </a:prstClr>
                </a:glow>
                <a:outerShdw blurRad="254000" dist="38100" dir="5400000" algn="ctr" rotWithShape="0">
                  <a:srgbClr val="000000">
                    <a:alpha val="25000"/>
                  </a:srgbClr>
                </a:outerShdw>
              </a:effectLst>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OPTION 1: to temporarily abstain from smoking whilst in buildings and on the grounds, without using evidence-based aids pharmacological and/or  support.</a:t>
            </a:r>
          </a:p>
          <a:p>
            <a:pPr>
              <a:defRPr/>
            </a:pPr>
            <a:r>
              <a:rPr lang="en-US" dirty="0">
                <a:effectLst>
                  <a:glow>
                    <a:prstClr val="white">
                      <a:alpha val="70000"/>
                    </a:prstClr>
                  </a:glow>
                  <a:outerShdw blurRad="254000" dist="38100" dir="5400000" algn="ctr" rotWithShape="0">
                    <a:srgbClr val="000000">
                      <a:alpha val="25000"/>
                    </a:srgbClr>
                  </a:outerShdw>
                </a:effectLst>
                <a:cs typeface="Arial"/>
              </a:rPr>
              <a:t>OPTION 2: to temporarily abstain from smoking whilst in buildings and on the grounds, with evidence-based aids including vapes, pharmacological and/or </a:t>
            </a:r>
            <a:r>
              <a:rPr lang="en-US" dirty="0" err="1">
                <a:effectLst>
                  <a:glow>
                    <a:prstClr val="white">
                      <a:alpha val="70000"/>
                    </a:prstClr>
                  </a:glow>
                  <a:outerShdw blurRad="254000" dist="38100" dir="5400000" algn="ctr" rotWithShape="0">
                    <a:srgbClr val="000000">
                      <a:alpha val="25000"/>
                    </a:srgbClr>
                  </a:outerShdw>
                </a:effectLst>
                <a:cs typeface="Arial"/>
              </a:rPr>
              <a:t>behavioural</a:t>
            </a:r>
            <a:r>
              <a:rPr lang="en-US" dirty="0">
                <a:effectLst>
                  <a:glow>
                    <a:prstClr val="white">
                      <a:alpha val="70000"/>
                    </a:prstClr>
                  </a:glow>
                  <a:outerShdw blurRad="254000" dist="38100" dir="5400000" algn="ctr" rotWithShape="0">
                    <a:srgbClr val="000000">
                      <a:alpha val="25000"/>
                    </a:srgbClr>
                  </a:outerShdw>
                </a:effectLst>
                <a:cs typeface="Arial"/>
              </a:rPr>
              <a:t> support.</a:t>
            </a:r>
            <a:endParaRPr lang="en-US" dirty="0">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OPTION 3: to use the opportunity to make a sustained quit attempt, with evidence-based aids including vapes, pharmacological and/or </a:t>
            </a:r>
            <a:r>
              <a:rPr lang="en-US" dirty="0" err="1">
                <a:effectLst>
                  <a:glow>
                    <a:prstClr val="white">
                      <a:alpha val="70000"/>
                    </a:prstClr>
                  </a:glow>
                  <a:outerShdw blurRad="254000" dist="38100" dir="5400000" algn="ctr" rotWithShape="0">
                    <a:srgbClr val="000000">
                      <a:alpha val="25000"/>
                    </a:srgbClr>
                  </a:outerShdw>
                </a:effectLst>
                <a:cs typeface="Arial"/>
              </a:rPr>
              <a:t>behavioural</a:t>
            </a:r>
            <a:r>
              <a:rPr lang="en-US" dirty="0">
                <a:effectLst>
                  <a:glow>
                    <a:prstClr val="white">
                      <a:alpha val="70000"/>
                    </a:prstClr>
                  </a:glow>
                  <a:outerShdw blurRad="254000" dist="38100" dir="5400000" algn="ctr" rotWithShape="0">
                    <a:srgbClr val="000000">
                      <a:alpha val="25000"/>
                    </a:srgbClr>
                  </a:outerShdw>
                </a:effectLst>
                <a:cs typeface="Arial"/>
              </a:rPr>
              <a:t> support.</a:t>
            </a:r>
            <a:endParaRPr lang="en-US" dirty="0">
              <a:cs typeface="Arial"/>
            </a:endParaRPr>
          </a:p>
          <a:p>
            <a:pPr>
              <a:defRPr/>
            </a:pPr>
            <a:endParaRPr lang="en-US" dirty="0">
              <a:effectLst>
                <a:glow>
                  <a:prstClr val="white">
                    <a:alpha val="70000"/>
                  </a:prstClr>
                </a:glow>
                <a:outerShdw blurRad="254000" dist="38100" dir="5400000" algn="ctr" rotWithShape="0">
                  <a:srgbClr val="000000">
                    <a:alpha val="25000"/>
                  </a:srgbClr>
                </a:outerShdw>
              </a:effectLst>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Regardless of which option the patient chooses, every smoker should be offered comprehensive tobacco dependence treatment and support by trained Tobacco</a:t>
            </a:r>
            <a:r>
              <a:rPr lang="en-US">
                <a:effectLst>
                  <a:glow>
                    <a:prstClr val="white">
                      <a:alpha val="70000"/>
                    </a:prstClr>
                  </a:glow>
                  <a:outerShdw blurRad="254000" dist="38100" dir="5400000" algn="ctr" rotWithShape="0">
                    <a:srgbClr val="000000">
                      <a:alpha val="25000"/>
                    </a:srgbClr>
                  </a:outerShdw>
                </a:effectLst>
                <a:cs typeface="Arial"/>
              </a:rPr>
              <a:t> Dependence Advisor.</a:t>
            </a:r>
            <a:endParaRPr lang="en-US" dirty="0">
              <a:cs typeface="Arial"/>
            </a:endParaRPr>
          </a:p>
          <a:p>
            <a:pPr>
              <a:defRPr/>
            </a:pPr>
            <a:endParaRPr lang="en-US" b="1" dirty="0">
              <a:effectLst>
                <a:glow>
                  <a:prstClr val="white">
                    <a:alpha val="70000"/>
                  </a:prstClr>
                </a:glow>
                <a:outerShdw blurRad="254000" dist="38100" dir="5400000" algn="ctr" rotWithShape="0">
                  <a:srgbClr val="000000">
                    <a:alpha val="25000"/>
                  </a:srgbClr>
                </a:outerShdw>
              </a:effectLst>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Patients may also decide to progress from abstaining temporarily to a longer-term abstinence during their stay once they have experienced the </a:t>
            </a:r>
            <a:r>
              <a:rPr lang="en-US" dirty="0" err="1">
                <a:effectLst>
                  <a:glow>
                    <a:prstClr val="white">
                      <a:alpha val="70000"/>
                    </a:prstClr>
                  </a:glow>
                  <a:outerShdw blurRad="254000" dist="38100" dir="5400000" algn="ctr" rotWithShape="0">
                    <a:srgbClr val="000000">
                      <a:alpha val="25000"/>
                    </a:srgbClr>
                  </a:outerShdw>
                </a:effectLst>
                <a:cs typeface="Arial"/>
              </a:rPr>
              <a:t>specialised</a:t>
            </a:r>
            <a:r>
              <a:rPr lang="en-US" dirty="0">
                <a:effectLst>
                  <a:glow>
                    <a:prstClr val="white">
                      <a:alpha val="70000"/>
                    </a:prstClr>
                  </a:glow>
                  <a:outerShdw blurRad="254000" dist="38100" dir="5400000" algn="ctr" rotWithShape="0">
                    <a:srgbClr val="000000">
                      <a:alpha val="25000"/>
                    </a:srgbClr>
                  </a:outerShdw>
                </a:effectLst>
                <a:cs typeface="Arial"/>
              </a:rPr>
              <a:t> support and treatment – this is why it is important to establish how they feel at each visit and encourage along the way.</a:t>
            </a:r>
          </a:p>
          <a:p>
            <a:pPr>
              <a:defRPr/>
            </a:pPr>
            <a:endParaRPr lang="en-US" dirty="0">
              <a:effectLst>
                <a:glow>
                  <a:prstClr val="white">
                    <a:alpha val="70000"/>
                  </a:prstClr>
                </a:glow>
                <a:outerShdw blurRad="254000" dist="38100" dir="5400000" algn="ctr" rotWithShape="0">
                  <a:srgbClr val="000000">
                    <a:alpha val="25000"/>
                  </a:srgbClr>
                </a:outerShdw>
              </a:effectLst>
            </a:endParaRPr>
          </a:p>
          <a:p>
            <a:pPr>
              <a:defRPr/>
            </a:pPr>
            <a:endParaRPr lang="en-US" b="1" dirty="0">
              <a:effectLst>
                <a:glow>
                  <a:prstClr val="white">
                    <a:alpha val="70000"/>
                  </a:prstClr>
                </a:glow>
                <a:outerShdw blurRad="254000" dist="38100" dir="5400000" algn="ctr" rotWithShape="0">
                  <a:srgbClr val="000000">
                    <a:alpha val="25000"/>
                  </a:srgbClr>
                </a:outerShdw>
              </a:effectLst>
              <a:cs typeface="Arial"/>
            </a:endParaRPr>
          </a:p>
          <a:p>
            <a:pPr>
              <a:defRPr/>
            </a:pPr>
            <a:r>
              <a:rPr lang="en-US" b="1" dirty="0">
                <a:effectLst>
                  <a:glow>
                    <a:prstClr val="white">
                      <a:alpha val="70000"/>
                    </a:prstClr>
                  </a:glow>
                  <a:outerShdw blurRad="254000" dist="38100" dir="5400000" algn="ctr" rotWithShape="0">
                    <a:srgbClr val="000000">
                      <a:alpha val="25000"/>
                    </a:srgbClr>
                  </a:outerShdw>
                </a:effectLst>
                <a:latin typeface="+mn-lt"/>
              </a:rPr>
              <a:t>Source: </a:t>
            </a:r>
          </a:p>
          <a:p>
            <a:pPr>
              <a:defRPr/>
            </a:pPr>
            <a:r>
              <a:rPr lang="en-US" dirty="0">
                <a:effectLst>
                  <a:glow>
                    <a:prstClr val="white">
                      <a:alpha val="70000"/>
                    </a:prstClr>
                  </a:glow>
                  <a:outerShdw blurRad="254000" dist="38100" dir="5400000" algn="ctr" rotWithShape="0">
                    <a:srgbClr val="000000">
                      <a:alpha val="25000"/>
                    </a:srgbClr>
                  </a:outerShdw>
                </a:effectLst>
                <a:latin typeface="+mn-lt"/>
              </a:rPr>
              <a:t>SLAM smokefree policy. </a:t>
            </a:r>
          </a:p>
          <a:p>
            <a:pPr>
              <a:defRPr/>
            </a:pPr>
            <a:endParaRPr lang="en-US" dirty="0">
              <a:effectLst>
                <a:glow>
                  <a:prstClr val="white">
                    <a:alpha val="70000"/>
                  </a:prstClr>
                </a:glow>
                <a:outerShdw blurRad="254000" dist="38100" dir="5400000" algn="ctr" rotWithShape="0">
                  <a:srgbClr val="000000">
                    <a:alpha val="25000"/>
                  </a:srgbClr>
                </a:outerShdw>
              </a:effectLst>
              <a:latin typeface="Century Gothic"/>
            </a:endParaRPr>
          </a:p>
          <a:p>
            <a:pPr>
              <a:defRPr/>
            </a:pPr>
            <a:endParaRPr lang="en-US" dirty="0">
              <a:effectLst>
                <a:glow>
                  <a:prstClr val="white">
                    <a:alpha val="70000"/>
                  </a:prstClr>
                </a:glow>
                <a:outerShdw blurRad="254000" dist="38100" dir="5400000" algn="ctr" rotWithShape="0">
                  <a:srgbClr val="000000">
                    <a:alpha val="25000"/>
                  </a:srgbClr>
                </a:outerShdw>
              </a:effectLst>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3049136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In your pre-course materials you will have seen the best practices and key messages document. This document attempts to ensure we are framing tobacco dependence treatment correctly and consistently, including developing new language to support our work. </a:t>
            </a:r>
          </a:p>
          <a:p>
            <a:endParaRPr lang="en-US" dirty="0">
              <a:latin typeface="+mn-lt"/>
            </a:endParaRPr>
          </a:p>
          <a:p>
            <a:r>
              <a:rPr lang="en-US" dirty="0">
                <a:latin typeface="+mn-lt"/>
              </a:rPr>
              <a:t>Over the years we have moved away from some of the previously referred to terms and attitudes used when speaking to, or supporting, someone who smokes.</a:t>
            </a:r>
          </a:p>
          <a:p>
            <a:endParaRPr lang="en-US" dirty="0">
              <a:latin typeface="+mn-lt"/>
            </a:endParaRPr>
          </a:p>
          <a:p>
            <a:r>
              <a:rPr lang="en-US" dirty="0">
                <a:cs typeface="Arial"/>
              </a:rPr>
              <a:t>On screen</a:t>
            </a:r>
            <a:r>
              <a:rPr lang="en-US" dirty="0">
                <a:latin typeface="+mn-lt"/>
                <a:cs typeface="Arial"/>
              </a:rPr>
              <a:t> you can see examples of how shifts in language can frame conversations in a more positive, optimistic way.</a:t>
            </a:r>
          </a:p>
          <a:p>
            <a:endParaRPr lang="en-US" dirty="0">
              <a:latin typeface="+mn-lt"/>
            </a:endParaRPr>
          </a:p>
          <a:p>
            <a:r>
              <a:rPr lang="en-US" dirty="0">
                <a:latin typeface="+mn-lt"/>
              </a:rPr>
              <a:t>For example, rather than telling the patient they “must stop” smoking, we can explain how we are going to treat them for a relapsing clinical condition. We move away from focusing on terms like “willpower alone” and instead focus on the medical management of tobacco dependence as a disease.</a:t>
            </a:r>
          </a:p>
          <a:p>
            <a:endParaRPr lang="en-US" dirty="0">
              <a:latin typeface="+mn-lt"/>
            </a:endParaRPr>
          </a:p>
          <a:p>
            <a:r>
              <a:rPr lang="en-US" dirty="0">
                <a:latin typeface="+mn-lt"/>
              </a:rPr>
              <a:t>This will, over time, create a safer, less judgmental approach to talking about tobacco dependence and the need to treat this like any other chronic disease.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433495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sz="1200" b="1" i="0" kern="1200" dirty="0">
                <a:solidFill>
                  <a:schemeClr val="tx1"/>
                </a:solidFill>
                <a:effectLst/>
                <a:latin typeface="+mn-lt"/>
                <a:ea typeface="Geneva" pitchFamily="-109" charset="0"/>
                <a:cs typeface="Geneva" pitchFamily="-109" charset="0"/>
              </a:rPr>
              <a:t>[Note: Animated slide, first click will start timed presentation of each report’s cover]</a:t>
            </a:r>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rPr>
              <a:t>There have been numerous calls to action to prioritise tobacco dependence treatment for people with SMI. All of these speak to the need to prioritise addressing tobacco use in mental health settings.</a:t>
            </a:r>
          </a:p>
          <a:p>
            <a:r>
              <a:rPr lang="en-CA" sz="1200" b="1" i="0" u="none" strike="noStrike"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Sources:</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Stolen Years Report (2016): </a:t>
            </a:r>
            <a:r>
              <a:rPr lang="en-CA" sz="1200" b="0" i="0" u="sng" kern="1200" dirty="0">
                <a:solidFill>
                  <a:schemeClr val="tx1"/>
                </a:solidFill>
                <a:effectLst/>
                <a:latin typeface="+mn-lt"/>
                <a:ea typeface="Geneva" pitchFamily="-109" charset="0"/>
                <a:cs typeface="Geneva" pitchFamily="-109" charset="0"/>
                <a:hlinkClick r:id="rId3"/>
              </a:rPr>
              <a:t>https://ash.org.uk/information-and-resources/reports-submissions/reports/the-stolen-years/</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RCP Report on Smoking and Mental Health (2019): </a:t>
            </a:r>
            <a:r>
              <a:rPr lang="en-CA" sz="1200" b="0" i="0" u="sng" kern="1200" dirty="0">
                <a:solidFill>
                  <a:schemeClr val="tx1"/>
                </a:solidFill>
                <a:effectLst/>
                <a:latin typeface="+mn-lt"/>
                <a:ea typeface="Geneva" pitchFamily="-109" charset="0"/>
                <a:cs typeface="Geneva" pitchFamily="-109" charset="0"/>
                <a:hlinkClick r:id="rId4"/>
              </a:rPr>
              <a:t>https://www.rcplondon.ac.uk/projects/outputs/smoking-and-mental-health</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Marmot report on heath equity in England (2020): </a:t>
            </a:r>
            <a:r>
              <a:rPr lang="en-CA" sz="1200" b="0" i="0" u="sng" kern="1200" dirty="0">
                <a:solidFill>
                  <a:schemeClr val="tx1"/>
                </a:solidFill>
                <a:effectLst/>
                <a:latin typeface="+mn-lt"/>
                <a:ea typeface="Geneva" pitchFamily="-109" charset="0"/>
                <a:cs typeface="Geneva" pitchFamily="-109" charset="0"/>
                <a:hlinkClick r:id="rId5"/>
              </a:rPr>
              <a:t>https://www.health.org.uk/publications/reports/the-marmot-review-10-years-on?gclid=CjwKCAjw2rmWBhB4EiwAiJ0mtV9F3Twbf3SRqrrdXO1cmSxLM7kgrkKpKVPjZDnO8vD_XPxjsawrShoCmJ0QAvD_BwE</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The NHS Long Term Plan (2019): </a:t>
            </a:r>
            <a:r>
              <a:rPr lang="en-CA" sz="1200" b="0" i="0" u="sng" kern="1200" dirty="0">
                <a:solidFill>
                  <a:schemeClr val="tx1"/>
                </a:solidFill>
                <a:effectLst/>
                <a:latin typeface="+mn-lt"/>
                <a:ea typeface="Geneva" pitchFamily="-109" charset="0"/>
                <a:cs typeface="Geneva" pitchFamily="-109" charset="0"/>
                <a:hlinkClick r:id="rId6"/>
              </a:rPr>
              <a:t>https://www.longtermplan.nhs.uk/</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NICE (National Institute for Health and Care Excellence) NG 209 Guidance (2021): </a:t>
            </a:r>
            <a:r>
              <a:rPr lang="en-CA" sz="1200" b="0" i="0" u="sng" kern="1200" dirty="0">
                <a:solidFill>
                  <a:schemeClr val="tx1"/>
                </a:solidFill>
                <a:effectLst/>
                <a:latin typeface="+mn-lt"/>
                <a:ea typeface="Geneva" pitchFamily="-109" charset="0"/>
                <a:cs typeface="Geneva" pitchFamily="-109" charset="0"/>
                <a:hlinkClick r:id="rId7"/>
              </a:rPr>
              <a:t>https://www.nice.org.uk/guidance/ng209</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Public mental health and smoking (2022): </a:t>
            </a:r>
            <a:r>
              <a:rPr lang="en-CA" sz="1200" b="0" i="0" u="sng" kern="1200" dirty="0">
                <a:solidFill>
                  <a:schemeClr val="tx1"/>
                </a:solidFill>
                <a:effectLst/>
                <a:latin typeface="+mn-lt"/>
                <a:ea typeface="Geneva" pitchFamily="-109" charset="0"/>
                <a:cs typeface="Geneva" pitchFamily="-109" charset="0"/>
                <a:hlinkClick r:id="rId8"/>
              </a:rPr>
              <a:t>https://ash.org.uk/wp-content/uploads/2022/06/Public-mental-health-and-smoking.pdf</a:t>
            </a:r>
            <a:r>
              <a:rPr lang="en-CA" sz="1200" b="0" i="0" kern="1200" dirty="0">
                <a:solidFill>
                  <a:schemeClr val="tx1"/>
                </a:solidFill>
                <a:effectLst/>
                <a:latin typeface="+mn-lt"/>
                <a:ea typeface="Geneva" pitchFamily="-109" charset="0"/>
                <a:cs typeface="Geneva" pitchFamily="-109"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3652281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Arial"/>
              </a:rPr>
              <a:t>[Read aloud]</a:t>
            </a:r>
          </a:p>
          <a:p>
            <a:endParaRPr lang="en-US" dirty="0"/>
          </a:p>
          <a:p>
            <a:r>
              <a:rPr lang="en-US" dirty="0">
                <a:cs typeface="Arial"/>
              </a:rPr>
              <a:t>We know that treating tobacco dependence is one of the most important intervention that can be provided to patients in a mental health setting....with direct impacts on their physical AND mental health and importantly their quality of life.</a:t>
            </a:r>
          </a:p>
          <a:p>
            <a:endParaRPr lang="en-US" dirty="0">
              <a:cs typeface="Arial"/>
            </a:endParaRPr>
          </a:p>
          <a:p>
            <a:r>
              <a:rPr lang="en-US" dirty="0">
                <a:cs typeface="Arial"/>
              </a:rPr>
              <a:t> </a:t>
            </a: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3159652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cs typeface="Arial"/>
              </a:rPr>
              <a:t>For these reasons, treating tobacco dependence in patients admitted to hospital is now a standard of care in NHS acute trusts. The NHS Long Term Plan has committed to delivering tobacco dependence treatment to all people admitted to hospital who smoke</a:t>
            </a:r>
            <a:endParaRPr lang="en-US" dirty="0">
              <a:cs typeface="Arial"/>
            </a:endParaRPr>
          </a:p>
          <a:p>
            <a:endParaRPr lang="en-CA" dirty="0">
              <a:cs typeface="Arial"/>
            </a:endParaRPr>
          </a:p>
          <a:p>
            <a:r>
              <a:rPr lang="en-CA" i="0" dirty="0">
                <a:effectLst/>
                <a:latin typeface="+mn-lt"/>
                <a:cs typeface="Arial"/>
              </a:rPr>
              <a:t>Admission to hospital is a ‘teachable moment’ in which patients may be more likely to accept treatment and support for tobacco dependence or at least willing to attempt temporary abstinence during the hospital admission, potentially leading to a future goal of long-term abstinence.</a:t>
            </a:r>
            <a:endParaRPr lang="en-CA" dirty="0"/>
          </a:p>
          <a:p>
            <a:endParaRPr lang="en-US" i="0" dirty="0">
              <a:effectLst/>
              <a:latin typeface="+mn-lt"/>
            </a:endParaRPr>
          </a:p>
          <a:p>
            <a:endParaRPr lang="en-CA" i="0" dirty="0">
              <a:effectLst/>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62720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CA" dirty="0">
                <a:solidFill>
                  <a:srgbClr val="3F3F3F"/>
                </a:solidFill>
                <a:effectLst/>
                <a:latin typeface="+mn-lt"/>
              </a:rPr>
              <a:t>The NHS Long Term Plan states that treatment will consist of:</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CA" dirty="0">
              <a:solidFill>
                <a:srgbClr val="3F3F3F"/>
              </a:solidFill>
              <a:effectLst/>
              <a:latin typeface="+mn-lt"/>
            </a:endParaRPr>
          </a:p>
          <a:p>
            <a:pPr marL="171450" indent="-171450">
              <a:buFont typeface="Arial" panose="020B0604020202020204" pitchFamily="34" charset="0"/>
              <a:buChar char="•"/>
            </a:pPr>
            <a:r>
              <a:rPr lang="en-CA" b="1" dirty="0">
                <a:solidFill>
                  <a:srgbClr val="231F20"/>
                </a:solidFill>
                <a:effectLst/>
                <a:latin typeface="+mn-lt"/>
              </a:rPr>
              <a:t>Identifying the smoking status </a:t>
            </a:r>
            <a:r>
              <a:rPr lang="en-CA" dirty="0">
                <a:solidFill>
                  <a:srgbClr val="231F20"/>
                </a:solidFill>
                <a:effectLst/>
                <a:latin typeface="+mn-lt"/>
              </a:rPr>
              <a:t>for every patient admitted to acute inpatient settings and documenting in the disease history/admission notes</a:t>
            </a:r>
          </a:p>
          <a:p>
            <a:pPr marL="171450" indent="-171450">
              <a:buFont typeface="Arial" panose="020B0604020202020204" pitchFamily="34" charset="0"/>
              <a:buChar char="•"/>
            </a:pPr>
            <a:r>
              <a:rPr lang="en-CA" b="1" dirty="0">
                <a:solidFill>
                  <a:srgbClr val="231F20"/>
                </a:solidFill>
                <a:effectLst/>
                <a:latin typeface="+mn-lt"/>
              </a:rPr>
              <a:t>Early access </a:t>
            </a:r>
            <a:r>
              <a:rPr lang="en-CA" dirty="0">
                <a:solidFill>
                  <a:srgbClr val="231F20"/>
                </a:solidFill>
                <a:effectLst/>
                <a:latin typeface="+mn-lt"/>
              </a:rPr>
              <a:t>to appropriate </a:t>
            </a:r>
            <a:r>
              <a:rPr lang="en-CA" b="1" dirty="0">
                <a:solidFill>
                  <a:srgbClr val="231F20"/>
                </a:solidFill>
                <a:effectLst/>
                <a:latin typeface="+mn-lt"/>
              </a:rPr>
              <a:t>NRT </a:t>
            </a:r>
            <a:r>
              <a:rPr lang="en-CA" dirty="0">
                <a:solidFill>
                  <a:srgbClr val="231F20"/>
                </a:solidFill>
                <a:effectLst/>
                <a:latin typeface="+mn-lt"/>
              </a:rPr>
              <a:t>and/or </a:t>
            </a:r>
            <a:r>
              <a:rPr lang="en-CA" b="1" dirty="0">
                <a:solidFill>
                  <a:srgbClr val="231F20"/>
                </a:solidFill>
                <a:effectLst/>
                <a:latin typeface="+mn-lt"/>
              </a:rPr>
              <a:t>pharmacotherapy</a:t>
            </a:r>
          </a:p>
          <a:p>
            <a:pPr marL="171450" indent="-171450">
              <a:buFont typeface="Arial" panose="020B0604020202020204" pitchFamily="34" charset="0"/>
              <a:buChar char="•"/>
            </a:pPr>
            <a:r>
              <a:rPr lang="en-CA" b="1" dirty="0">
                <a:solidFill>
                  <a:srgbClr val="231F20"/>
                </a:solidFill>
                <a:effectLst/>
                <a:latin typeface="+mn-lt"/>
              </a:rPr>
              <a:t>Opt-out referral to </a:t>
            </a:r>
            <a:r>
              <a:rPr lang="en-CA" dirty="0">
                <a:solidFill>
                  <a:srgbClr val="231F20"/>
                </a:solidFill>
                <a:effectLst/>
                <a:latin typeface="+mn-lt"/>
              </a:rPr>
              <a:t>an appropriately trained in-house </a:t>
            </a:r>
            <a:r>
              <a:rPr lang="en-CA" b="1" dirty="0">
                <a:solidFill>
                  <a:srgbClr val="231F20"/>
                </a:solidFill>
                <a:effectLst/>
                <a:latin typeface="+mn-lt"/>
              </a:rPr>
              <a:t>TDA</a:t>
            </a:r>
            <a:endParaRPr lang="en-CA" dirty="0">
              <a:solidFill>
                <a:srgbClr val="231F20"/>
              </a:solidFill>
              <a:effectLst/>
              <a:latin typeface="+mn-lt"/>
            </a:endParaRPr>
          </a:p>
          <a:p>
            <a:pPr marL="171450" indent="-171450">
              <a:buFont typeface="Arial" panose="020B0604020202020204" pitchFamily="34" charset="0"/>
              <a:buChar char="•"/>
            </a:pPr>
            <a:r>
              <a:rPr lang="en-CA" b="1" dirty="0">
                <a:solidFill>
                  <a:srgbClr val="231F20"/>
                </a:solidFill>
                <a:effectLst/>
                <a:latin typeface="+mn-lt"/>
              </a:rPr>
              <a:t>Personalised plan </a:t>
            </a:r>
            <a:r>
              <a:rPr lang="en-CA" dirty="0">
                <a:solidFill>
                  <a:srgbClr val="231F20"/>
                </a:solidFill>
                <a:effectLst/>
                <a:latin typeface="+mn-lt"/>
              </a:rPr>
              <a:t>to support a smokefree admission/long term goal of abstinence whilst in contact with NHS services</a:t>
            </a:r>
          </a:p>
          <a:p>
            <a:pPr marL="171450" indent="-171450">
              <a:buFont typeface="Arial" panose="020B0604020202020204" pitchFamily="34" charset="0"/>
              <a:buChar char="•"/>
            </a:pPr>
            <a:r>
              <a:rPr lang="en-CA" b="1" dirty="0">
                <a:solidFill>
                  <a:srgbClr val="231F20"/>
                </a:solidFill>
                <a:effectLst/>
                <a:latin typeface="+mn-lt"/>
              </a:rPr>
              <a:t>Ongoing referral</a:t>
            </a:r>
            <a:r>
              <a:rPr lang="en-CA" dirty="0">
                <a:solidFill>
                  <a:srgbClr val="231F20"/>
                </a:solidFill>
                <a:effectLst/>
                <a:latin typeface="+mn-lt"/>
              </a:rPr>
              <a:t> to specialist stop smoking support following discharge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dirty="0">
              <a:solidFill>
                <a:srgbClr val="3F3F3F"/>
              </a:solidFill>
              <a:effectLst/>
              <a:latin typeface="+mn-lt"/>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dirty="0">
                <a:solidFill>
                  <a:srgbClr val="3F3F3F"/>
                </a:solidFill>
                <a:effectLst/>
                <a:latin typeface="+mn-lt"/>
              </a:rPr>
              <a:t>Specialist mental health services will include the option for those that smoke to switch to vapes while in inpatient settings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dirty="0">
                <a:solidFill>
                  <a:srgbClr val="3F3F3F"/>
                </a:solidFill>
                <a:effectLst/>
                <a:latin typeface="+mn-lt"/>
              </a:rPr>
              <a:t>Treatment will be adapted for expectant mothers and their partners</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1133423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36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en-GB" altLang="en-US" dirty="0">
                <a:ea typeface="ＭＳ Ｐゴシック" charset="-128"/>
              </a:rPr>
              <a:t>This pathway demonstrates the support and treatment that a patient with a tobacco dependence should receive during their admission to an acute inpatient setting in-line with the LTP and STP</a:t>
            </a:r>
          </a:p>
          <a:p>
            <a:endParaRPr lang="en-GB" altLang="en-US" dirty="0">
              <a:ea typeface="ＭＳ Ｐゴシック" charset="-128"/>
              <a:cs typeface="Arial"/>
            </a:endParaRPr>
          </a:p>
          <a:p>
            <a:endParaRPr lang="en-GB" altLang="en-US" dirty="0">
              <a:ea typeface="ＭＳ Ｐゴシック" charset="-128"/>
              <a:cs typeface="Arial"/>
            </a:endParaRPr>
          </a:p>
          <a:p>
            <a:endParaRPr lang="en-GB" altLang="en-US" dirty="0">
              <a:ea typeface="ＭＳ Ｐゴシック" charset="-128"/>
              <a:cs typeface="Arial"/>
            </a:endParaRPr>
          </a:p>
        </p:txBody>
      </p:sp>
      <p:sp>
        <p:nvSpPr>
          <p:cNvPr id="1136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fld id="{886461A9-EF81-9D41-8C3F-90B9C3345D25}" type="slidenum">
              <a:rPr lang="en-GB" altLang="en-US"/>
              <a:pPr/>
              <a:t>6</a:t>
            </a:fld>
            <a:endParaRPr lang="en-GB" altLang="en-US" dirty="0"/>
          </a:p>
        </p:txBody>
      </p:sp>
    </p:spTree>
    <p:extLst>
      <p:ext uri="{BB962C8B-B14F-4D97-AF65-F5344CB8AC3E}">
        <p14:creationId xmlns:p14="http://schemas.microsoft.com/office/powerpoint/2010/main" val="2960831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important to explain to the patient that they can benefit from the hospital’s smokefree policy as they can use it as an opportunity to go smokefree, with substantial benefits to their health.</a:t>
            </a:r>
          </a:p>
          <a:p>
            <a:endParaRPr lang="en-GB" dirty="0"/>
          </a:p>
          <a:p>
            <a:r>
              <a:rPr lang="en-GB" dirty="0"/>
              <a:t>If a trust can encourage all those visiting and accessing healthcare to respect the smokefree policy this by default creates a smokefree site. </a:t>
            </a:r>
          </a:p>
          <a:p>
            <a:endParaRPr lang="en-GB" dirty="0"/>
          </a:p>
          <a:p>
            <a:r>
              <a:rPr lang="en-GB" dirty="0"/>
              <a: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689127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GB" altLang="en-US" sz="1200" b="0" i="0" kern="1200" dirty="0">
                <a:solidFill>
                  <a:schemeClr val="tx1"/>
                </a:solidFill>
                <a:latin typeface="+mn-lt"/>
                <a:ea typeface="Geneva" pitchFamily="-109" charset="0"/>
                <a:cs typeface="Geneva" pitchFamily="-109" charset="0"/>
              </a:rPr>
              <a:t>The NHS-NCSCT standard treatment Plan (STP) for inpatient tobacco dependence treatment is grounded in evidence-based behaviour change techniques. </a:t>
            </a:r>
          </a:p>
          <a:p>
            <a:pPr>
              <a:lnSpc>
                <a:spcPct val="80000"/>
              </a:lnSpc>
            </a:pPr>
            <a:endParaRPr lang="en-GB" altLang="en-US" sz="1200" b="0" i="0" kern="1200" dirty="0">
              <a:solidFill>
                <a:schemeClr val="tx1"/>
              </a:solidFill>
              <a:latin typeface="+mn-lt"/>
              <a:ea typeface="Geneva" pitchFamily="-109" charset="0"/>
              <a:cs typeface="Geneva" pitchFamily="-109" charset="0"/>
            </a:endParaRPr>
          </a:p>
          <a:p>
            <a:pPr marL="0" marR="0" lvl="0" indent="0" algn="l" defTabSz="914400" rtl="0" eaLnBrk="0" fontAlgn="base" latinLnBrk="0" hangingPunct="0">
              <a:lnSpc>
                <a:spcPct val="80000"/>
              </a:lnSpc>
              <a:spcBef>
                <a:spcPct val="30000"/>
              </a:spcBef>
              <a:spcAft>
                <a:spcPct val="0"/>
              </a:spcAft>
              <a:buClrTx/>
              <a:buSzTx/>
              <a:buFontTx/>
              <a:buNone/>
              <a:tabLst/>
              <a:defRPr/>
            </a:pPr>
            <a:r>
              <a:rPr lang="en-GB" altLang="en-US" sz="1200" b="0" i="0" kern="1200" dirty="0">
                <a:solidFill>
                  <a:schemeClr val="tx1"/>
                </a:solidFill>
                <a:latin typeface="+mn-lt"/>
                <a:ea typeface="Geneva" pitchFamily="-109" charset="0"/>
                <a:cs typeface="Geneva" pitchFamily="-109" charset="0"/>
              </a:rPr>
              <a:t>The STP is designed to guide you through delivery of the inpatient tobacco dependence Treatment Care Bundle. Follow the STP and you will be maximising the effectiveness of the support that you give.</a:t>
            </a:r>
          </a:p>
          <a:p>
            <a:pPr>
              <a:lnSpc>
                <a:spcPct val="80000"/>
              </a:lnSpc>
            </a:pPr>
            <a:endParaRPr lang="en-GB" altLang="en-US" sz="1200" b="0" i="0" kern="1200" dirty="0">
              <a:solidFill>
                <a:schemeClr val="tx1"/>
              </a:solidFill>
              <a:latin typeface="+mn-lt"/>
              <a:ea typeface="Geneva" pitchFamily="-109" charset="0"/>
              <a:cs typeface="Geneva" pitchFamily="-109" charset="0"/>
            </a:endParaRPr>
          </a:p>
          <a:p>
            <a:pPr>
              <a:lnSpc>
                <a:spcPct val="80000"/>
              </a:lnSpc>
            </a:pPr>
            <a:r>
              <a:rPr lang="en-GB" altLang="en-US" sz="1200" b="0" i="0" kern="1200" dirty="0">
                <a:solidFill>
                  <a:schemeClr val="tx1"/>
                </a:solidFill>
                <a:latin typeface="+mn-lt"/>
                <a:ea typeface="Geneva" pitchFamily="-109" charset="0"/>
                <a:cs typeface="Geneva" pitchFamily="-109" charset="0"/>
              </a:rPr>
              <a:t>An electronic version of the STP is included within your participant pack and is also available for download on the NCSCT website.</a:t>
            </a:r>
          </a:p>
          <a:p>
            <a:pPr>
              <a:lnSpc>
                <a:spcPct val="80000"/>
              </a:lnSpc>
            </a:pPr>
            <a:endParaRPr lang="en-GB" altLang="en-US" sz="1200" b="0" i="0" kern="1200" dirty="0">
              <a:solidFill>
                <a:schemeClr val="tx1"/>
              </a:solidFill>
              <a:latin typeface="+mn-lt"/>
              <a:ea typeface="Geneva" pitchFamily="-109" charset="0"/>
              <a:cs typeface="Geneva" pitchFamily="-109" charset="0"/>
            </a:endParaRPr>
          </a:p>
          <a:p>
            <a:pPr>
              <a:lnSpc>
                <a:spcPct val="80000"/>
              </a:lnSpc>
            </a:pPr>
            <a:r>
              <a:rPr lang="en-GB" altLang="en-US" sz="1200" b="0" i="0" kern="1200" dirty="0">
                <a:solidFill>
                  <a:schemeClr val="tx1"/>
                </a:solidFill>
                <a:latin typeface="+mn-lt"/>
                <a:ea typeface="Geneva" pitchFamily="-109" charset="0"/>
                <a:cs typeface="Geneva" pitchFamily="-109" charset="0"/>
              </a:rPr>
              <a:t>We recommend taking time to read through the STP – we will refer to sections throughout the course.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108606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i="1" dirty="0">
                <a:effectLst/>
                <a:latin typeface="Helvetica"/>
                <a:cs typeface="Helvetica"/>
              </a:rPr>
              <a:t>The Standard Treatment Plan outlines the three tobacco dependence treatment care bundles.</a:t>
            </a:r>
            <a:r>
              <a:rPr lang="en-CA" i="1" dirty="0">
                <a:latin typeface="Helvetica"/>
                <a:cs typeface="Helvetica"/>
              </a:rPr>
              <a:t> </a:t>
            </a:r>
            <a:endParaRPr lang="en-CA" i="1" dirty="0">
              <a:effectLst/>
              <a:latin typeface="Helvetica" pitchFamily="2" charset="0"/>
            </a:endParaRPr>
          </a:p>
          <a:p>
            <a:endParaRPr lang="en-CA" i="1" dirty="0">
              <a:effectLst/>
              <a:latin typeface="Helvetica" pitchFamily="2" charset="0"/>
            </a:endParaRPr>
          </a:p>
          <a:p>
            <a:r>
              <a:rPr lang="en-CA" i="1" dirty="0">
                <a:effectLst/>
                <a:latin typeface="Helvetica"/>
                <a:cs typeface="Helvetica"/>
              </a:rPr>
              <a:t>The three bundles are:</a:t>
            </a:r>
          </a:p>
          <a:p>
            <a:endParaRPr lang="en-CA" dirty="0">
              <a:effectLst/>
              <a:latin typeface="Helvetica" pitchFamily="2" charset="0"/>
            </a:endParaRPr>
          </a:p>
          <a:p>
            <a:r>
              <a:rPr lang="en-CA" i="1" dirty="0">
                <a:solidFill>
                  <a:srgbClr val="FF6600"/>
                </a:solidFill>
                <a:effectLst/>
                <a:latin typeface="Helvetica"/>
                <a:cs typeface="Helvetica"/>
              </a:rPr>
              <a:t>■ </a:t>
            </a:r>
            <a:r>
              <a:rPr lang="en-CA" i="1" dirty="0">
                <a:effectLst/>
                <a:latin typeface="Helvetica"/>
                <a:cs typeface="Helvetica"/>
              </a:rPr>
              <a:t>Admission Care Bundle: Identify smoking status of all patients early in admission process. For patents reporting current pr recent smoking, provide immediate brief advice, acute management of tobacco</a:t>
            </a:r>
            <a:r>
              <a:rPr lang="en-CA" i="0" dirty="0">
                <a:effectLst/>
                <a:latin typeface="Helvetica"/>
                <a:cs typeface="Helvetica"/>
              </a:rPr>
              <a:t> </a:t>
            </a:r>
            <a:r>
              <a:rPr lang="en-CA" i="1" dirty="0">
                <a:effectLst/>
                <a:latin typeface="Helvetica"/>
                <a:cs typeface="Helvetica"/>
              </a:rPr>
              <a:t>withdrawal and </a:t>
            </a:r>
            <a:r>
              <a:rPr lang="en-CA" i="1" dirty="0">
                <a:latin typeface="Helvetica"/>
                <a:cs typeface="Helvetica"/>
              </a:rPr>
              <a:t>referral</a:t>
            </a:r>
            <a:r>
              <a:rPr lang="en-CA" i="1" dirty="0">
                <a:effectLst/>
                <a:latin typeface="Helvetica"/>
                <a:cs typeface="Helvetica"/>
              </a:rPr>
              <a:t> to a specialist Tobacco Dependence Team at the point of admission.</a:t>
            </a:r>
            <a:endParaRPr lang="en-CA" dirty="0">
              <a:effectLst/>
              <a:latin typeface="Helvetica"/>
              <a:cs typeface="Helvetica"/>
            </a:endParaRPr>
          </a:p>
          <a:p>
            <a:endParaRPr lang="en-CA" i="1" dirty="0">
              <a:solidFill>
                <a:srgbClr val="00FFFF"/>
              </a:solidFill>
              <a:effectLst/>
              <a:latin typeface="Helvetica" pitchFamily="2" charset="0"/>
            </a:endParaRPr>
          </a:p>
          <a:p>
            <a:r>
              <a:rPr lang="en-CA" i="1" dirty="0">
                <a:solidFill>
                  <a:srgbClr val="00FFFF"/>
                </a:solidFill>
                <a:effectLst/>
                <a:latin typeface="Helvetica"/>
                <a:cs typeface="Helvetica"/>
              </a:rPr>
              <a:t>■ </a:t>
            </a:r>
            <a:r>
              <a:rPr lang="en-CA" i="1" dirty="0">
                <a:effectLst/>
                <a:latin typeface="Helvetica"/>
                <a:cs typeface="Helvetica"/>
              </a:rPr>
              <a:t>Inpatient Care Bundle: Providing personalised bedside tobacco dependence support from</a:t>
            </a:r>
            <a:endParaRPr lang="en-CA" dirty="0">
              <a:effectLst/>
              <a:latin typeface="Helvetica"/>
              <a:cs typeface="Helvetica"/>
            </a:endParaRPr>
          </a:p>
          <a:p>
            <a:r>
              <a:rPr lang="en-CA" i="1" dirty="0">
                <a:effectLst/>
                <a:latin typeface="Helvetica"/>
                <a:cs typeface="Helvetica"/>
              </a:rPr>
              <a:t>a specialist tobacco dependence adviser, including assessment of response to treatment and</a:t>
            </a:r>
            <a:endParaRPr lang="en-CA" dirty="0">
              <a:effectLst/>
              <a:latin typeface="Helvetica"/>
              <a:cs typeface="Helvetica"/>
            </a:endParaRPr>
          </a:p>
          <a:p>
            <a:r>
              <a:rPr lang="en-CA" i="1" dirty="0">
                <a:effectLst/>
                <a:latin typeface="Helvetica"/>
                <a:cs typeface="Helvetica"/>
              </a:rPr>
              <a:t>development of treatment plan.</a:t>
            </a:r>
            <a:endParaRPr lang="en-CA" dirty="0">
              <a:effectLst/>
              <a:latin typeface="Helvetica"/>
              <a:cs typeface="Helvetica"/>
            </a:endParaRPr>
          </a:p>
          <a:p>
            <a:endParaRPr lang="en-CA" i="1" dirty="0">
              <a:solidFill>
                <a:srgbClr val="FF33CD"/>
              </a:solidFill>
              <a:effectLst/>
              <a:latin typeface="Helvetica" pitchFamily="2" charset="0"/>
            </a:endParaRPr>
          </a:p>
          <a:p>
            <a:r>
              <a:rPr lang="en-CA" i="1" dirty="0">
                <a:solidFill>
                  <a:srgbClr val="FF33CD"/>
                </a:solidFill>
                <a:effectLst/>
                <a:latin typeface="Helvetica"/>
                <a:cs typeface="Helvetica"/>
              </a:rPr>
              <a:t>■ </a:t>
            </a:r>
            <a:r>
              <a:rPr lang="en-CA" i="1" dirty="0">
                <a:effectLst/>
                <a:latin typeface="Helvetica"/>
                <a:cs typeface="Helvetica"/>
              </a:rPr>
              <a:t>Post-Discharge Care Bundle: The offer of a post-discharge treatment and support package</a:t>
            </a:r>
            <a:endParaRPr lang="en-CA" dirty="0">
              <a:effectLst/>
              <a:latin typeface="Helvetica"/>
              <a:cs typeface="Helvetica"/>
            </a:endParaRPr>
          </a:p>
          <a:p>
            <a:r>
              <a:rPr lang="en-CA" i="1" dirty="0">
                <a:effectLst/>
                <a:latin typeface="Helvetica"/>
                <a:cs typeface="Helvetica"/>
              </a:rPr>
              <a:t>as part of care, including stop smoking aids and referral to specialist support.</a:t>
            </a:r>
            <a:endParaRPr lang="en-CA" dirty="0">
              <a:effectLst/>
              <a:latin typeface="Helvetica"/>
              <a:cs typeface="Helvetica"/>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3164343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948844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5334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13469966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329751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993522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317692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81" r:id="rId15"/>
    <p:sldLayoutId id="2147483682" r:id="rId16"/>
    <p:sldLayoutId id="2147483688" r:id="rId17"/>
    <p:sldLayoutId id="2147483689" r:id="rId18"/>
    <p:sldLayoutId id="2147483690" r:id="rId19"/>
    <p:sldLayoutId id="2147483691" r:id="rId20"/>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27.sv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33C355-53C8-9979-BED2-5DF8C2C35006}"/>
              </a:ext>
            </a:extLst>
          </p:cNvPr>
          <p:cNvSpPr>
            <a:spLocks noGrp="1"/>
          </p:cNvSpPr>
          <p:nvPr>
            <p:ph type="body" sz="quarter" idx="10"/>
          </p:nvPr>
        </p:nvSpPr>
        <p:spPr/>
        <p:txBody>
          <a:bodyPr/>
          <a:lstStyle/>
          <a:p>
            <a:r>
              <a:rPr lang="en-US" dirty="0"/>
              <a:t>Treating tobacco dependence: A new standard of care </a:t>
            </a:r>
            <a:br>
              <a:rPr lang="en-US" dirty="0"/>
            </a:br>
            <a:endParaRPr lang="en-US" dirty="0"/>
          </a:p>
        </p:txBody>
      </p:sp>
    </p:spTree>
    <p:extLst>
      <p:ext uri="{BB962C8B-B14F-4D97-AF65-F5344CB8AC3E}">
        <p14:creationId xmlns:p14="http://schemas.microsoft.com/office/powerpoint/2010/main" val="2817009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C3FD1-3880-B797-8B9D-0337FE1967E6}"/>
              </a:ext>
            </a:extLst>
          </p:cNvPr>
          <p:cNvSpPr>
            <a:spLocks noGrp="1"/>
          </p:cNvSpPr>
          <p:nvPr>
            <p:ph type="title"/>
          </p:nvPr>
        </p:nvSpPr>
        <p:spPr/>
        <p:txBody>
          <a:bodyPr/>
          <a:lstStyle/>
          <a:p>
            <a:r>
              <a:rPr lang="en-US" dirty="0"/>
              <a:t>What are the support options for people </a:t>
            </a:r>
            <a:br>
              <a:rPr lang="en-US" dirty="0"/>
            </a:br>
            <a:r>
              <a:rPr lang="en-US" dirty="0"/>
              <a:t>who smoke in inpatient settings?</a:t>
            </a:r>
          </a:p>
        </p:txBody>
      </p:sp>
      <p:sp>
        <p:nvSpPr>
          <p:cNvPr id="5" name="Footer Placeholder 3">
            <a:extLst>
              <a:ext uri="{FF2B5EF4-FFF2-40B4-BE49-F238E27FC236}">
                <a16:creationId xmlns:a16="http://schemas.microsoft.com/office/drawing/2014/main" id="{37D4E9EF-55AB-C5CA-804B-3C46FAFE2C24}"/>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9" name="TextBox 8">
            <a:extLst>
              <a:ext uri="{FF2B5EF4-FFF2-40B4-BE49-F238E27FC236}">
                <a16:creationId xmlns:a16="http://schemas.microsoft.com/office/drawing/2014/main" id="{5EAB75D4-BFC0-C83B-2948-621754B7801A}"/>
              </a:ext>
            </a:extLst>
          </p:cNvPr>
          <p:cNvSpPr txBox="1"/>
          <p:nvPr/>
        </p:nvSpPr>
        <p:spPr bwMode="auto">
          <a:xfrm flipH="1">
            <a:off x="608805" y="5681505"/>
            <a:ext cx="5164667" cy="365125"/>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300" b="0" i="0" u="none" strike="noStrike" kern="1200" cap="none" spc="0" normalizeH="0" baseline="0" noProof="0" dirty="0">
                <a:ln>
                  <a:noFill/>
                </a:ln>
                <a:solidFill>
                  <a:srgbClr val="051D39"/>
                </a:solidFill>
                <a:effectLst/>
                <a:uLnTx/>
                <a:uFillTx/>
                <a:latin typeface="+mn-lt"/>
                <a:ea typeface="Geneva" pitchFamily="-109" charset="0"/>
                <a:cs typeface="Geneva" pitchFamily="-109" charset="0"/>
              </a:rPr>
              <a:t>Source: SLAM Smokefree </a:t>
            </a:r>
            <a:r>
              <a:rPr lang="en-US" sz="1300" dirty="0">
                <a:solidFill>
                  <a:srgbClr val="051D39"/>
                </a:solidFill>
                <a:latin typeface="+mn-lt"/>
              </a:rPr>
              <a:t>P</a:t>
            </a:r>
            <a:r>
              <a:rPr kumimoji="0" lang="en-US" sz="1300" b="0" i="0" u="none" strike="noStrike" kern="1200" cap="none" spc="0" normalizeH="0" baseline="0" noProof="0" dirty="0">
                <a:ln>
                  <a:noFill/>
                </a:ln>
                <a:solidFill>
                  <a:srgbClr val="051D39"/>
                </a:solidFill>
                <a:effectLst/>
                <a:uLnTx/>
                <a:uFillTx/>
                <a:latin typeface="+mn-lt"/>
                <a:ea typeface="Geneva" pitchFamily="-109" charset="0"/>
                <a:cs typeface="Geneva" pitchFamily="-109" charset="0"/>
              </a:rPr>
              <a:t>olicy.</a:t>
            </a:r>
          </a:p>
        </p:txBody>
      </p:sp>
      <p:sp>
        <p:nvSpPr>
          <p:cNvPr id="10" name="Rounded Rectangle 9">
            <a:extLst>
              <a:ext uri="{FF2B5EF4-FFF2-40B4-BE49-F238E27FC236}">
                <a16:creationId xmlns:a16="http://schemas.microsoft.com/office/drawing/2014/main" id="{661B7FB6-2BFE-150F-216E-E32FCCDFCB44}"/>
              </a:ext>
            </a:extLst>
          </p:cNvPr>
          <p:cNvSpPr/>
          <p:nvPr/>
        </p:nvSpPr>
        <p:spPr bwMode="auto">
          <a:xfrm>
            <a:off x="684212" y="2008224"/>
            <a:ext cx="2402945" cy="3066820"/>
          </a:xfrm>
          <a:prstGeom prst="roundRect">
            <a:avLst>
              <a:gd name="adj" fmla="val 8334"/>
            </a:avLst>
          </a:prstGeom>
          <a:solidFill>
            <a:srgbClr val="EA43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Temporarily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abstain from smoking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without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support</a:t>
            </a:r>
          </a:p>
        </p:txBody>
      </p:sp>
      <p:sp>
        <p:nvSpPr>
          <p:cNvPr id="11" name="Rounded Rectangle 10">
            <a:extLst>
              <a:ext uri="{FF2B5EF4-FFF2-40B4-BE49-F238E27FC236}">
                <a16:creationId xmlns:a16="http://schemas.microsoft.com/office/drawing/2014/main" id="{76B20CB5-3436-AEA7-A7C0-11C7586831E0}"/>
              </a:ext>
            </a:extLst>
          </p:cNvPr>
          <p:cNvSpPr/>
          <p:nvPr/>
        </p:nvSpPr>
        <p:spPr bwMode="auto">
          <a:xfrm>
            <a:off x="3370527" y="2008224"/>
            <a:ext cx="2402945" cy="3066820"/>
          </a:xfrm>
          <a:prstGeom prst="roundRect">
            <a:avLst>
              <a:gd name="adj" fmla="val 8334"/>
            </a:avLst>
          </a:prstGeom>
          <a:solidFill>
            <a:srgbClr val="FF9E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Temporarily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abstain from smoking with pharmacological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&amp; psychological support </a:t>
            </a:r>
          </a:p>
        </p:txBody>
      </p:sp>
      <p:sp>
        <p:nvSpPr>
          <p:cNvPr id="12" name="Rounded Rectangle 11">
            <a:extLst>
              <a:ext uri="{FF2B5EF4-FFF2-40B4-BE49-F238E27FC236}">
                <a16:creationId xmlns:a16="http://schemas.microsoft.com/office/drawing/2014/main" id="{CDD29CA9-FFC0-3C80-FB82-726DCAA218A4}"/>
              </a:ext>
            </a:extLst>
          </p:cNvPr>
          <p:cNvSpPr/>
          <p:nvPr/>
        </p:nvSpPr>
        <p:spPr bwMode="auto">
          <a:xfrm>
            <a:off x="6056843" y="2008224"/>
            <a:ext cx="2402945" cy="3066820"/>
          </a:xfrm>
          <a:prstGeom prst="roundRect">
            <a:avLst>
              <a:gd name="adj" fmla="val 8334"/>
            </a:avLst>
          </a:prstGeom>
          <a:solidFill>
            <a:srgbClr val="92D23A"/>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Take the opportunity to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stop smoking using pharmacological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&amp; behavioural support</a:t>
            </a:r>
          </a:p>
        </p:txBody>
      </p:sp>
    </p:spTree>
    <p:extLst>
      <p:ext uri="{BB962C8B-B14F-4D97-AF65-F5344CB8AC3E}">
        <p14:creationId xmlns:p14="http://schemas.microsoft.com/office/powerpoint/2010/main" val="2740694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9C16B49-4E24-1C33-1BDC-DFDA9314162A}"/>
              </a:ext>
            </a:extLst>
          </p:cNvPr>
          <p:cNvSpPr/>
          <p:nvPr/>
        </p:nvSpPr>
        <p:spPr bwMode="auto">
          <a:xfrm>
            <a:off x="4842850" y="1796432"/>
            <a:ext cx="3604238" cy="4046018"/>
          </a:xfrm>
          <a:prstGeom prst="rect">
            <a:avLst/>
          </a:prstGeom>
          <a:solidFill>
            <a:schemeClr val="bg1"/>
          </a:solidFill>
          <a:ln w="9525">
            <a:noFill/>
            <a:miter lim="800000"/>
            <a:headEnd/>
            <a:tailEnd/>
          </a:ln>
          <a:effectLst>
            <a:outerShdw blurRad="317500" dist="63500" dir="5400000" algn="ctr" rotWithShape="0">
              <a:srgbClr val="000000">
                <a:alpha val="1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6" name="Rectangle 25">
            <a:extLst>
              <a:ext uri="{FF2B5EF4-FFF2-40B4-BE49-F238E27FC236}">
                <a16:creationId xmlns:a16="http://schemas.microsoft.com/office/drawing/2014/main" id="{B0948A2A-62A5-B0F4-6830-E9A664DDD98E}"/>
              </a:ext>
            </a:extLst>
          </p:cNvPr>
          <p:cNvSpPr/>
          <p:nvPr/>
        </p:nvSpPr>
        <p:spPr bwMode="auto">
          <a:xfrm>
            <a:off x="684213" y="1796433"/>
            <a:ext cx="3604238" cy="4046018"/>
          </a:xfrm>
          <a:prstGeom prst="rect">
            <a:avLst/>
          </a:prstGeom>
          <a:solidFill>
            <a:schemeClr val="bg1"/>
          </a:solidFill>
          <a:ln w="9525">
            <a:noFill/>
            <a:miter lim="800000"/>
            <a:headEnd/>
            <a:tailEnd/>
          </a:ln>
          <a:effectLst>
            <a:outerShdw blurRad="317500" dist="63500" dir="5400000" algn="ctr" rotWithShape="0">
              <a:srgbClr val="000000">
                <a:alpha val="1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 name="Rectangle 6">
            <a:extLst>
              <a:ext uri="{FF2B5EF4-FFF2-40B4-BE49-F238E27FC236}">
                <a16:creationId xmlns:a16="http://schemas.microsoft.com/office/drawing/2014/main" id="{B2B1176C-4E24-DA1A-24BA-3863E08908C3}"/>
              </a:ext>
            </a:extLst>
          </p:cNvPr>
          <p:cNvSpPr/>
          <p:nvPr/>
        </p:nvSpPr>
        <p:spPr bwMode="auto">
          <a:xfrm>
            <a:off x="4842850" y="1796433"/>
            <a:ext cx="3604238" cy="4046018"/>
          </a:xfrm>
          <a:prstGeom prst="rect">
            <a:avLst/>
          </a:prstGeom>
          <a:solidFill>
            <a:srgbClr val="94D23A">
              <a:alpha val="15000"/>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Rectangle 18">
            <a:extLst>
              <a:ext uri="{FF2B5EF4-FFF2-40B4-BE49-F238E27FC236}">
                <a16:creationId xmlns:a16="http://schemas.microsoft.com/office/drawing/2014/main" id="{C3706811-B65E-2365-669E-4E395F0DEA6A}"/>
              </a:ext>
            </a:extLst>
          </p:cNvPr>
          <p:cNvSpPr/>
          <p:nvPr/>
        </p:nvSpPr>
        <p:spPr bwMode="auto">
          <a:xfrm>
            <a:off x="684213" y="1796433"/>
            <a:ext cx="3604238" cy="4046018"/>
          </a:xfrm>
          <a:prstGeom prst="rect">
            <a:avLst/>
          </a:prstGeom>
          <a:solidFill>
            <a:srgbClr val="EC0127">
              <a:alpha val="15000"/>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Rectangle 13">
            <a:extLst>
              <a:ext uri="{FF2B5EF4-FFF2-40B4-BE49-F238E27FC236}">
                <a16:creationId xmlns:a16="http://schemas.microsoft.com/office/drawing/2014/main" id="{2F7E2FF0-7967-3AEE-BFF1-D99156950AED}"/>
              </a:ext>
            </a:extLst>
          </p:cNvPr>
          <p:cNvSpPr/>
          <p:nvPr/>
        </p:nvSpPr>
        <p:spPr bwMode="auto">
          <a:xfrm>
            <a:off x="4842850" y="1796432"/>
            <a:ext cx="3604238" cy="648872"/>
          </a:xfrm>
          <a:prstGeom prst="rect">
            <a:avLst/>
          </a:prstGeom>
          <a:solidFill>
            <a:srgbClr val="94D23A"/>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9E61C35E-313A-798D-E40C-174F4FD35DEF}"/>
              </a:ext>
            </a:extLst>
          </p:cNvPr>
          <p:cNvSpPr>
            <a:spLocks noGrp="1"/>
          </p:cNvSpPr>
          <p:nvPr>
            <p:ph type="title"/>
          </p:nvPr>
        </p:nvSpPr>
        <p:spPr/>
        <p:txBody>
          <a:bodyPr/>
          <a:lstStyle/>
          <a:p>
            <a:r>
              <a:rPr lang="en-US" dirty="0"/>
              <a:t>Changing the stigma, attitudes and culture</a:t>
            </a:r>
          </a:p>
        </p:txBody>
      </p:sp>
      <p:sp>
        <p:nvSpPr>
          <p:cNvPr id="5" name="Text Placeholder 2">
            <a:extLst>
              <a:ext uri="{FF2B5EF4-FFF2-40B4-BE49-F238E27FC236}">
                <a16:creationId xmlns:a16="http://schemas.microsoft.com/office/drawing/2014/main" id="{DA6D4E56-3151-18DA-9C0B-98C1BAF51A65}"/>
              </a:ext>
            </a:extLst>
          </p:cNvPr>
          <p:cNvSpPr txBox="1">
            <a:spLocks/>
          </p:cNvSpPr>
          <p:nvPr/>
        </p:nvSpPr>
        <p:spPr bwMode="auto">
          <a:xfrm>
            <a:off x="4974581" y="2588967"/>
            <a:ext cx="3313124" cy="3179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Aft>
                <a:spcPts val="300"/>
              </a:spcAft>
              <a:buClr>
                <a:srgbClr val="94D23A"/>
              </a:buClr>
            </a:pPr>
            <a:r>
              <a:rPr lang="en-US" sz="1600" dirty="0"/>
              <a:t>Medical management</a:t>
            </a:r>
          </a:p>
          <a:p>
            <a:pPr marL="285750" indent="-285750">
              <a:lnSpc>
                <a:spcPts val="2000"/>
              </a:lnSpc>
              <a:spcAft>
                <a:spcPts val="300"/>
              </a:spcAft>
              <a:buClr>
                <a:srgbClr val="94D23A"/>
              </a:buClr>
            </a:pPr>
            <a:r>
              <a:rPr lang="en-US" sz="1600" dirty="0"/>
              <a:t>Clinical condition</a:t>
            </a:r>
          </a:p>
          <a:p>
            <a:pPr marL="285750" indent="-285750">
              <a:lnSpc>
                <a:spcPts val="2000"/>
              </a:lnSpc>
              <a:spcAft>
                <a:spcPts val="300"/>
              </a:spcAft>
              <a:buClr>
                <a:srgbClr val="94D23A"/>
              </a:buClr>
            </a:pPr>
            <a:r>
              <a:rPr lang="en-US" sz="1600" dirty="0"/>
              <a:t>Chronic disease management/ maintenance</a:t>
            </a:r>
          </a:p>
          <a:p>
            <a:pPr marL="285750" indent="-285750">
              <a:lnSpc>
                <a:spcPts val="2000"/>
              </a:lnSpc>
              <a:spcAft>
                <a:spcPts val="300"/>
              </a:spcAft>
              <a:buClr>
                <a:srgbClr val="94D23A"/>
              </a:buClr>
            </a:pPr>
            <a:r>
              <a:rPr lang="en-US" sz="1600" dirty="0"/>
              <a:t>Nicotine is safe</a:t>
            </a:r>
          </a:p>
          <a:p>
            <a:pPr marL="285750" indent="-285750">
              <a:lnSpc>
                <a:spcPts val="2000"/>
              </a:lnSpc>
              <a:spcAft>
                <a:spcPts val="300"/>
              </a:spcAft>
              <a:buClr>
                <a:srgbClr val="94D23A"/>
              </a:buClr>
            </a:pPr>
            <a:r>
              <a:rPr lang="en-US" sz="1600" dirty="0"/>
              <a:t>Treatments work</a:t>
            </a:r>
          </a:p>
          <a:p>
            <a:pPr marL="285750" indent="-285750">
              <a:lnSpc>
                <a:spcPts val="2000"/>
              </a:lnSpc>
              <a:spcAft>
                <a:spcPts val="300"/>
              </a:spcAft>
              <a:buClr>
                <a:srgbClr val="94D23A"/>
              </a:buClr>
            </a:pPr>
            <a:r>
              <a:rPr lang="en-US" sz="1600" dirty="0"/>
              <a:t>Never give up on giving up</a:t>
            </a:r>
          </a:p>
          <a:p>
            <a:pPr marL="285750" indent="-285750">
              <a:lnSpc>
                <a:spcPts val="2000"/>
              </a:lnSpc>
              <a:spcAft>
                <a:spcPts val="300"/>
              </a:spcAft>
              <a:buClr>
                <a:srgbClr val="94D23A"/>
              </a:buClr>
            </a:pPr>
            <a:r>
              <a:rPr lang="en-US" sz="1600" dirty="0"/>
              <a:t>Every clinicians’ </a:t>
            </a:r>
            <a:r>
              <a:rPr lang="en-US" sz="1600" b="1" dirty="0"/>
              <a:t>responsibility </a:t>
            </a:r>
            <a:br>
              <a:rPr lang="en-US" sz="1600" b="1" dirty="0"/>
            </a:br>
            <a:r>
              <a:rPr lang="en-US" sz="1600" b="1" dirty="0"/>
              <a:t>to treat tobacco dependence</a:t>
            </a:r>
          </a:p>
        </p:txBody>
      </p:sp>
      <p:sp>
        <p:nvSpPr>
          <p:cNvPr id="13" name="Text Placeholder 2">
            <a:extLst>
              <a:ext uri="{FF2B5EF4-FFF2-40B4-BE49-F238E27FC236}">
                <a16:creationId xmlns:a16="http://schemas.microsoft.com/office/drawing/2014/main" id="{0D508D07-FE04-BC8B-6BE6-538646B664C3}"/>
              </a:ext>
            </a:extLst>
          </p:cNvPr>
          <p:cNvSpPr txBox="1">
            <a:spLocks/>
          </p:cNvSpPr>
          <p:nvPr/>
        </p:nvSpPr>
        <p:spPr bwMode="auto">
          <a:xfrm>
            <a:off x="4974581" y="1932195"/>
            <a:ext cx="2897972" cy="4387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Aft>
                <a:spcPts val="300"/>
              </a:spcAft>
              <a:buFont typeface="Lucida Grande" panose="020B0600040502020204" pitchFamily="34" charset="0"/>
              <a:buNone/>
            </a:pPr>
            <a:r>
              <a:rPr lang="en-US" b="1" dirty="0">
                <a:solidFill>
                  <a:schemeClr val="bg1"/>
                </a:solidFill>
              </a:rPr>
              <a:t>Positive message</a:t>
            </a:r>
            <a:endParaRPr lang="en-US" sz="1600" b="1" dirty="0">
              <a:solidFill>
                <a:schemeClr val="bg1"/>
              </a:solidFill>
            </a:endParaRPr>
          </a:p>
        </p:txBody>
      </p:sp>
      <p:sp>
        <p:nvSpPr>
          <p:cNvPr id="20" name="Rectangle 19">
            <a:extLst>
              <a:ext uri="{FF2B5EF4-FFF2-40B4-BE49-F238E27FC236}">
                <a16:creationId xmlns:a16="http://schemas.microsoft.com/office/drawing/2014/main" id="{AA754268-BCA5-D08A-6B24-4F45B5EF89FB}"/>
              </a:ext>
            </a:extLst>
          </p:cNvPr>
          <p:cNvSpPr/>
          <p:nvPr/>
        </p:nvSpPr>
        <p:spPr bwMode="auto">
          <a:xfrm>
            <a:off x="684213" y="1796433"/>
            <a:ext cx="3604238" cy="648872"/>
          </a:xfrm>
          <a:prstGeom prst="rect">
            <a:avLst/>
          </a:prstGeom>
          <a:solidFill>
            <a:srgbClr val="EC012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1" name="Text Placeholder 2">
            <a:extLst>
              <a:ext uri="{FF2B5EF4-FFF2-40B4-BE49-F238E27FC236}">
                <a16:creationId xmlns:a16="http://schemas.microsoft.com/office/drawing/2014/main" id="{1B17FEC6-C3F9-7440-CA87-34ADD16B1591}"/>
              </a:ext>
            </a:extLst>
          </p:cNvPr>
          <p:cNvSpPr txBox="1">
            <a:spLocks/>
          </p:cNvSpPr>
          <p:nvPr/>
        </p:nvSpPr>
        <p:spPr bwMode="auto">
          <a:xfrm>
            <a:off x="815944" y="2588967"/>
            <a:ext cx="3313124" cy="3179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000"/>
              </a:lnSpc>
              <a:spcAft>
                <a:spcPts val="300"/>
              </a:spcAft>
              <a:buClr>
                <a:srgbClr val="EC0127"/>
              </a:buClr>
            </a:pPr>
            <a:r>
              <a:rPr lang="en-US" sz="1600" dirty="0"/>
              <a:t>You </a:t>
            </a:r>
            <a:r>
              <a:rPr lang="en-US" sz="1600" b="1" dirty="0"/>
              <a:t>must</a:t>
            </a:r>
            <a:r>
              <a:rPr lang="en-US" sz="1600" dirty="0"/>
              <a:t> stop</a:t>
            </a:r>
          </a:p>
          <a:p>
            <a:pPr>
              <a:lnSpc>
                <a:spcPts val="2000"/>
              </a:lnSpc>
              <a:spcAft>
                <a:spcPts val="300"/>
              </a:spcAft>
              <a:buClr>
                <a:srgbClr val="EC0127"/>
              </a:buClr>
            </a:pPr>
            <a:r>
              <a:rPr lang="en-US" sz="1600" dirty="0"/>
              <a:t>Willpower alone</a:t>
            </a:r>
          </a:p>
          <a:p>
            <a:pPr>
              <a:lnSpc>
                <a:spcPts val="2000"/>
              </a:lnSpc>
              <a:spcAft>
                <a:spcPts val="300"/>
              </a:spcAft>
              <a:buClr>
                <a:srgbClr val="EC0127"/>
              </a:buClr>
            </a:pPr>
            <a:r>
              <a:rPr lang="en-US" sz="1600" dirty="0"/>
              <a:t>Too late to treat</a:t>
            </a:r>
          </a:p>
          <a:p>
            <a:pPr>
              <a:lnSpc>
                <a:spcPts val="2000"/>
              </a:lnSpc>
              <a:spcAft>
                <a:spcPts val="300"/>
              </a:spcAft>
              <a:buClr>
                <a:srgbClr val="EC0127"/>
              </a:buClr>
            </a:pPr>
            <a:r>
              <a:rPr lang="en-US" sz="1600" dirty="0"/>
              <a:t>Your fault if you fail</a:t>
            </a:r>
          </a:p>
          <a:p>
            <a:pPr>
              <a:lnSpc>
                <a:spcPts val="2000"/>
              </a:lnSpc>
              <a:spcAft>
                <a:spcPts val="300"/>
              </a:spcAft>
              <a:buClr>
                <a:srgbClr val="EC0127"/>
              </a:buClr>
            </a:pPr>
            <a:r>
              <a:rPr lang="en-US" sz="1600" dirty="0"/>
              <a:t>Nicotine is harmful</a:t>
            </a:r>
          </a:p>
          <a:p>
            <a:pPr>
              <a:lnSpc>
                <a:spcPts val="2000"/>
              </a:lnSpc>
              <a:spcAft>
                <a:spcPts val="300"/>
              </a:spcAft>
              <a:buClr>
                <a:srgbClr val="EC0127"/>
              </a:buClr>
            </a:pPr>
            <a:r>
              <a:rPr lang="en-US" sz="1600" dirty="0"/>
              <a:t>Lifestyle choice</a:t>
            </a:r>
          </a:p>
          <a:p>
            <a:pPr>
              <a:lnSpc>
                <a:spcPts val="2000"/>
              </a:lnSpc>
              <a:spcAft>
                <a:spcPts val="300"/>
              </a:spcAft>
              <a:buClr>
                <a:srgbClr val="EC0127"/>
              </a:buClr>
            </a:pPr>
            <a:r>
              <a:rPr lang="en-US" sz="1600" dirty="0"/>
              <a:t>Behavioural change</a:t>
            </a:r>
          </a:p>
          <a:p>
            <a:pPr>
              <a:lnSpc>
                <a:spcPts val="2000"/>
              </a:lnSpc>
              <a:spcAft>
                <a:spcPts val="300"/>
              </a:spcAft>
              <a:buClr>
                <a:srgbClr val="EC0127"/>
              </a:buClr>
            </a:pPr>
            <a:r>
              <a:rPr lang="en-US" sz="1600" b="1" dirty="0"/>
              <a:t>Someone else’s role</a:t>
            </a:r>
          </a:p>
        </p:txBody>
      </p:sp>
      <p:sp>
        <p:nvSpPr>
          <p:cNvPr id="22" name="Text Placeholder 2">
            <a:extLst>
              <a:ext uri="{FF2B5EF4-FFF2-40B4-BE49-F238E27FC236}">
                <a16:creationId xmlns:a16="http://schemas.microsoft.com/office/drawing/2014/main" id="{C7AC25B8-4A04-D7FC-0D1B-0522373E0651}"/>
              </a:ext>
            </a:extLst>
          </p:cNvPr>
          <p:cNvSpPr txBox="1">
            <a:spLocks/>
          </p:cNvSpPr>
          <p:nvPr/>
        </p:nvSpPr>
        <p:spPr bwMode="auto">
          <a:xfrm>
            <a:off x="815944" y="1932195"/>
            <a:ext cx="2897972" cy="4387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Aft>
                <a:spcPts val="300"/>
              </a:spcAft>
              <a:buFont typeface="Lucida Grande" panose="020B0600040502020204" pitchFamily="34" charset="0"/>
              <a:buNone/>
            </a:pPr>
            <a:r>
              <a:rPr lang="en-US" b="1" dirty="0">
                <a:solidFill>
                  <a:schemeClr val="bg1"/>
                </a:solidFill>
              </a:rPr>
              <a:t>Negative message</a:t>
            </a:r>
            <a:endParaRPr lang="en-US" sz="1600" b="1" dirty="0">
              <a:solidFill>
                <a:schemeClr val="bg1"/>
              </a:solidFill>
            </a:endParaRPr>
          </a:p>
        </p:txBody>
      </p:sp>
      <p:pic>
        <p:nvPicPr>
          <p:cNvPr id="24" name="Picture 23">
            <a:extLst>
              <a:ext uri="{FF2B5EF4-FFF2-40B4-BE49-F238E27FC236}">
                <a16:creationId xmlns:a16="http://schemas.microsoft.com/office/drawing/2014/main" id="{7ABAD3A4-76E5-32A5-00EE-AF255D2CAEEF}"/>
              </a:ext>
            </a:extLst>
          </p:cNvPr>
          <p:cNvPicPr>
            <a:picLocks noChangeAspect="1"/>
          </p:cNvPicPr>
          <p:nvPr/>
        </p:nvPicPr>
        <p:blipFill>
          <a:blip r:embed="rId3"/>
          <a:srcRect/>
          <a:stretch/>
        </p:blipFill>
        <p:spPr>
          <a:xfrm>
            <a:off x="7818763" y="1713525"/>
            <a:ext cx="810705" cy="810705"/>
          </a:xfrm>
          <a:prstGeom prst="rect">
            <a:avLst/>
          </a:prstGeom>
          <a:effectLst>
            <a:outerShdw blurRad="254000" dist="63500" dir="5400000" algn="ctr" rotWithShape="0">
              <a:srgbClr val="000000">
                <a:alpha val="25000"/>
              </a:srgbClr>
            </a:outerShdw>
          </a:effectLst>
        </p:spPr>
      </p:pic>
      <p:pic>
        <p:nvPicPr>
          <p:cNvPr id="28" name="Picture 27">
            <a:extLst>
              <a:ext uri="{FF2B5EF4-FFF2-40B4-BE49-F238E27FC236}">
                <a16:creationId xmlns:a16="http://schemas.microsoft.com/office/drawing/2014/main" id="{DE69EA9E-37B1-CEDD-3873-E7E3636BD54E}"/>
              </a:ext>
            </a:extLst>
          </p:cNvPr>
          <p:cNvPicPr>
            <a:picLocks noChangeAspect="1"/>
          </p:cNvPicPr>
          <p:nvPr/>
        </p:nvPicPr>
        <p:blipFill>
          <a:blip r:embed="rId4"/>
          <a:srcRect/>
          <a:stretch/>
        </p:blipFill>
        <p:spPr>
          <a:xfrm>
            <a:off x="3660126" y="1713525"/>
            <a:ext cx="810705" cy="810705"/>
          </a:xfrm>
          <a:prstGeom prst="rect">
            <a:avLst/>
          </a:prstGeom>
          <a:effectLst>
            <a:outerShdw blurRad="2540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4F7C89FA-AEBF-E0A7-BE8C-44B26D6251E1}"/>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03491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974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CE0C9E-8050-7B44-22DF-F0A0D7CECC6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Rectangle 10">
            <a:extLst>
              <a:ext uri="{FF2B5EF4-FFF2-40B4-BE49-F238E27FC236}">
                <a16:creationId xmlns:a16="http://schemas.microsoft.com/office/drawing/2014/main" id="{F20A744F-B6C2-4CD5-A68D-6C51F6AFB262}"/>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itle 1">
            <a:extLst>
              <a:ext uri="{FF2B5EF4-FFF2-40B4-BE49-F238E27FC236}">
                <a16:creationId xmlns:a16="http://schemas.microsoft.com/office/drawing/2014/main" id="{6006FD2C-F79F-3B2F-B0FC-DFDF5B4992BD}"/>
              </a:ext>
            </a:extLst>
          </p:cNvPr>
          <p:cNvSpPr txBox="1">
            <a:spLocks/>
          </p:cNvSpPr>
          <p:nvPr/>
        </p:nvSpPr>
        <p:spPr bwMode="auto">
          <a:xfrm>
            <a:off x="971550" y="453569"/>
            <a:ext cx="7200900" cy="7216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BCBF"/>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solidFill>
                  <a:schemeClr val="bg1"/>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The calls to action have been numerous…</a:t>
            </a:r>
          </a:p>
        </p:txBody>
      </p:sp>
      <p:pic>
        <p:nvPicPr>
          <p:cNvPr id="3" name="Picture 2">
            <a:extLst>
              <a:ext uri="{FF2B5EF4-FFF2-40B4-BE49-F238E27FC236}">
                <a16:creationId xmlns:a16="http://schemas.microsoft.com/office/drawing/2014/main" id="{AD77F19E-4BC7-7548-C0AF-90901CEA96C3}"/>
              </a:ext>
            </a:extLst>
          </p:cNvPr>
          <p:cNvPicPr>
            <a:picLocks noChangeAspect="1"/>
          </p:cNvPicPr>
          <p:nvPr/>
        </p:nvPicPr>
        <p:blipFill>
          <a:blip r:embed="rId3"/>
          <a:stretch>
            <a:fillRect/>
          </a:stretch>
        </p:blipFill>
        <p:spPr>
          <a:xfrm>
            <a:off x="863695" y="1654382"/>
            <a:ext cx="1630284" cy="2307057"/>
          </a:xfrm>
          <a:prstGeom prst="rect">
            <a:avLst/>
          </a:prstGeom>
          <a:effectLst>
            <a:outerShdw blurRad="317500" dist="76200" dir="5400000" algn="ctr" rotWithShape="0">
              <a:srgbClr val="000000">
                <a:alpha val="30000"/>
              </a:srgbClr>
            </a:outerShdw>
          </a:effectLst>
        </p:spPr>
      </p:pic>
      <p:pic>
        <p:nvPicPr>
          <p:cNvPr id="4" name="Picture 3">
            <a:extLst>
              <a:ext uri="{FF2B5EF4-FFF2-40B4-BE49-F238E27FC236}">
                <a16:creationId xmlns:a16="http://schemas.microsoft.com/office/drawing/2014/main" id="{11427676-C66E-2204-74B0-A0195C700591}"/>
              </a:ext>
            </a:extLst>
          </p:cNvPr>
          <p:cNvPicPr>
            <a:picLocks noChangeAspect="1"/>
          </p:cNvPicPr>
          <p:nvPr/>
        </p:nvPicPr>
        <p:blipFill>
          <a:blip r:embed="rId4"/>
          <a:srcRect/>
          <a:stretch/>
        </p:blipFill>
        <p:spPr>
          <a:xfrm>
            <a:off x="4721248" y="1654382"/>
            <a:ext cx="1630283" cy="2307057"/>
          </a:xfrm>
          <a:prstGeom prst="rect">
            <a:avLst/>
          </a:prstGeom>
          <a:effectLst>
            <a:outerShdw blurRad="317500" dist="76200" dir="5400000" algn="ctr" rotWithShape="0">
              <a:srgbClr val="000000">
                <a:alpha val="30000"/>
              </a:srgbClr>
            </a:outerShdw>
          </a:effectLst>
        </p:spPr>
      </p:pic>
      <p:pic>
        <p:nvPicPr>
          <p:cNvPr id="5" name="Picture 4">
            <a:extLst>
              <a:ext uri="{FF2B5EF4-FFF2-40B4-BE49-F238E27FC236}">
                <a16:creationId xmlns:a16="http://schemas.microsoft.com/office/drawing/2014/main" id="{AC2051DB-9658-028D-AE49-42C79B7BDBAF}"/>
              </a:ext>
            </a:extLst>
          </p:cNvPr>
          <p:cNvPicPr>
            <a:picLocks noChangeAspect="1"/>
          </p:cNvPicPr>
          <p:nvPr/>
        </p:nvPicPr>
        <p:blipFill>
          <a:blip r:embed="rId5"/>
          <a:srcRect/>
          <a:stretch/>
        </p:blipFill>
        <p:spPr>
          <a:xfrm>
            <a:off x="6650023" y="1654382"/>
            <a:ext cx="1630283" cy="2307057"/>
          </a:xfrm>
          <a:prstGeom prst="rect">
            <a:avLst/>
          </a:prstGeom>
          <a:effectLst>
            <a:outerShdw blurRad="317500" dist="76200" dir="5400000" algn="ctr" rotWithShape="0">
              <a:srgbClr val="000000">
                <a:alpha val="30000"/>
              </a:srgbClr>
            </a:outerShdw>
          </a:effectLst>
        </p:spPr>
      </p:pic>
      <p:pic>
        <p:nvPicPr>
          <p:cNvPr id="15" name="Picture 14">
            <a:extLst>
              <a:ext uri="{FF2B5EF4-FFF2-40B4-BE49-F238E27FC236}">
                <a16:creationId xmlns:a16="http://schemas.microsoft.com/office/drawing/2014/main" id="{546B61E3-9D00-6841-68EF-3FD0F173EA72}"/>
              </a:ext>
            </a:extLst>
          </p:cNvPr>
          <p:cNvPicPr>
            <a:picLocks noChangeAspect="1"/>
          </p:cNvPicPr>
          <p:nvPr/>
        </p:nvPicPr>
        <p:blipFill>
          <a:blip r:embed="rId6"/>
          <a:srcRect/>
          <a:stretch/>
        </p:blipFill>
        <p:spPr>
          <a:xfrm>
            <a:off x="2792472" y="1654382"/>
            <a:ext cx="1630283" cy="2307057"/>
          </a:xfrm>
          <a:prstGeom prst="rect">
            <a:avLst/>
          </a:prstGeom>
          <a:effectLst>
            <a:outerShdw blurRad="317500" dist="76200" dir="5400000" algn="ctr" rotWithShape="0">
              <a:srgbClr val="000000">
                <a:alpha val="30000"/>
              </a:srgbClr>
            </a:outerShdw>
          </a:effectLst>
        </p:spPr>
      </p:pic>
      <p:pic>
        <p:nvPicPr>
          <p:cNvPr id="8" name="Picture 7" descr="Graphical user interface, text, application&#10;&#10;Description automatically generated">
            <a:extLst>
              <a:ext uri="{FF2B5EF4-FFF2-40B4-BE49-F238E27FC236}">
                <a16:creationId xmlns:a16="http://schemas.microsoft.com/office/drawing/2014/main" id="{313E407A-DC4D-F716-2DA6-73A0070CE487}"/>
              </a:ext>
            </a:extLst>
          </p:cNvPr>
          <p:cNvPicPr>
            <a:picLocks noChangeAspect="1"/>
          </p:cNvPicPr>
          <p:nvPr/>
        </p:nvPicPr>
        <p:blipFill rotWithShape="1">
          <a:blip r:embed="rId7"/>
          <a:srcRect l="3734"/>
          <a:stretch/>
        </p:blipFill>
        <p:spPr>
          <a:xfrm>
            <a:off x="5713945" y="3398005"/>
            <a:ext cx="1601972" cy="2307057"/>
          </a:xfrm>
          <a:prstGeom prst="rect">
            <a:avLst/>
          </a:prstGeom>
          <a:effectLst>
            <a:outerShdw blurRad="317500" dist="76200" dir="5400000" algn="ctr" rotWithShape="0">
              <a:srgbClr val="000000">
                <a:alpha val="30000"/>
              </a:srgbClr>
            </a:outerShdw>
          </a:effectLst>
        </p:spPr>
      </p:pic>
      <p:pic>
        <p:nvPicPr>
          <p:cNvPr id="9" name="long term plan">
            <a:extLst>
              <a:ext uri="{FF2B5EF4-FFF2-40B4-BE49-F238E27FC236}">
                <a16:creationId xmlns:a16="http://schemas.microsoft.com/office/drawing/2014/main" id="{67EA70B6-4E16-A25C-49A0-14AAEA5A00B9}"/>
              </a:ext>
            </a:extLst>
          </p:cNvPr>
          <p:cNvPicPr>
            <a:picLocks noChangeAspect="1"/>
          </p:cNvPicPr>
          <p:nvPr/>
        </p:nvPicPr>
        <p:blipFill>
          <a:blip r:embed="rId8"/>
          <a:srcRect/>
          <a:stretch/>
        </p:blipFill>
        <p:spPr>
          <a:xfrm>
            <a:off x="1828083" y="3398004"/>
            <a:ext cx="1630283" cy="2307057"/>
          </a:xfrm>
          <a:prstGeom prst="rect">
            <a:avLst/>
          </a:prstGeom>
          <a:effectLst>
            <a:outerShdw blurRad="317500" dist="76200" dir="5400000" algn="ctr" rotWithShape="0">
              <a:srgbClr val="000000">
                <a:alpha val="30000"/>
              </a:srgbClr>
            </a:outerShdw>
          </a:effectLst>
        </p:spPr>
      </p:pic>
      <p:pic>
        <p:nvPicPr>
          <p:cNvPr id="10" name="Picture 9">
            <a:extLst>
              <a:ext uri="{FF2B5EF4-FFF2-40B4-BE49-F238E27FC236}">
                <a16:creationId xmlns:a16="http://schemas.microsoft.com/office/drawing/2014/main" id="{AFD5ED25-FEA4-101B-7E57-3E67412FE361}"/>
              </a:ext>
            </a:extLst>
          </p:cNvPr>
          <p:cNvPicPr>
            <a:picLocks noChangeAspect="1"/>
          </p:cNvPicPr>
          <p:nvPr/>
        </p:nvPicPr>
        <p:blipFill>
          <a:blip r:embed="rId9"/>
          <a:srcRect/>
          <a:stretch/>
        </p:blipFill>
        <p:spPr>
          <a:xfrm>
            <a:off x="3756859" y="3398004"/>
            <a:ext cx="1630283" cy="2307057"/>
          </a:xfrm>
          <a:prstGeom prst="rect">
            <a:avLst/>
          </a:prstGeom>
          <a:effectLst>
            <a:outerShdw blurRad="317500" dist="76200" dir="5400000" algn="ctr" rotWithShape="0">
              <a:srgbClr val="000000">
                <a:alpha val="30000"/>
              </a:srgbClr>
            </a:outerShdw>
          </a:effectLst>
        </p:spPr>
      </p:pic>
    </p:spTree>
    <p:extLst>
      <p:ext uri="{BB962C8B-B14F-4D97-AF65-F5344CB8AC3E}">
        <p14:creationId xmlns:p14="http://schemas.microsoft.com/office/powerpoint/2010/main" val="136536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6000"/>
                            </p:stCondLst>
                            <p:childTnLst>
                              <p:par>
                                <p:cTn id="29" presetID="10" presetClass="entr" presetSubtype="0" fill="hold" nodeType="after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7000"/>
                            </p:stCondLst>
                            <p:childTnLst>
                              <p:par>
                                <p:cTn id="33" presetID="10" presetClass="entr" presetSubtype="0" fill="hold" nodeType="after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Treating tobacco dependence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is one of the most important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interventions that can be provided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to patients in mental health settings</a:t>
            </a:r>
            <a:endParaRPr lang="en-US" sz="2800" i="0" u="none" strike="noStrike" baseline="0" dirty="0">
              <a:solidFill>
                <a:schemeClr val="bg2"/>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701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95D5D98-535E-B389-AC6A-D41965328373}"/>
              </a:ext>
            </a:extLst>
          </p:cNvPr>
          <p:cNvGrpSpPr/>
          <p:nvPr/>
        </p:nvGrpSpPr>
        <p:grpSpPr>
          <a:xfrm>
            <a:off x="2607733" y="0"/>
            <a:ext cx="6536267" cy="6858000"/>
            <a:chOff x="0" y="0"/>
            <a:chExt cx="6536267" cy="6858000"/>
          </a:xfrm>
        </p:grpSpPr>
        <p:pic>
          <p:nvPicPr>
            <p:cNvPr id="3" name="smoke">
              <a:extLst>
                <a:ext uri="{FF2B5EF4-FFF2-40B4-BE49-F238E27FC236}">
                  <a16:creationId xmlns:a16="http://schemas.microsoft.com/office/drawing/2014/main" id="{385F029A-5A3E-3136-C1AE-DDFEF973648D}"/>
                </a:ext>
              </a:extLst>
            </p:cNvPr>
            <p:cNvPicPr>
              <a:picLocks noChangeAspect="1"/>
            </p:cNvPicPr>
            <p:nvPr/>
          </p:nvPicPr>
          <p:blipFill rotWithShape="1">
            <a:blip r:embed="rId3">
              <a:alphaModFix amt="25000"/>
            </a:blip>
            <a:srcRect l="1" t="8839" r="72290" b="50707"/>
            <a:stretch/>
          </p:blipFill>
          <p:spPr>
            <a:xfrm>
              <a:off x="3906983" y="0"/>
              <a:ext cx="2629284" cy="6858000"/>
            </a:xfrm>
            <a:prstGeom prst="rect">
              <a:avLst/>
            </a:prstGeom>
          </p:spPr>
        </p:pic>
        <p:pic>
          <p:nvPicPr>
            <p:cNvPr id="5" name="smoke">
              <a:extLst>
                <a:ext uri="{FF2B5EF4-FFF2-40B4-BE49-F238E27FC236}">
                  <a16:creationId xmlns:a16="http://schemas.microsoft.com/office/drawing/2014/main" id="{D56F6D2E-76BE-AC16-9AEA-E1183BE7CF69}"/>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4" name="Subtitle 6">
            <a:extLst>
              <a:ext uri="{FF2B5EF4-FFF2-40B4-BE49-F238E27FC236}">
                <a16:creationId xmlns:a16="http://schemas.microsoft.com/office/drawing/2014/main" id="{E26932D2-7FC7-2057-54EE-AA4550B2CCC0}"/>
              </a:ext>
            </a:extLst>
          </p:cNvPr>
          <p:cNvSpPr txBox="1">
            <a:spLocks/>
          </p:cNvSpPr>
          <p:nvPr/>
        </p:nvSpPr>
        <p:spPr>
          <a:xfrm>
            <a:off x="297180" y="2397588"/>
            <a:ext cx="8355753" cy="2406112"/>
          </a:xfrm>
          <a:prstGeom prst="rect">
            <a:avLst/>
          </a:prstGeom>
          <a:noFill/>
        </p:spPr>
        <p:txBody>
          <a:bodyPr lIns="91440" tIns="45720" rIns="91440" bIns="45720"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buNone/>
            </a:pPr>
            <a:endParaRPr lang="en-US" sz="3000" b="1" dirty="0">
              <a:solidFill>
                <a:schemeClr val="accent1"/>
              </a:solidFill>
              <a:effectLst>
                <a:glow rad="635000">
                  <a:schemeClr val="bg1">
                    <a:alpha val="50000"/>
                  </a:schemeClr>
                </a:glow>
              </a:effectLst>
              <a:latin typeface="Arial"/>
              <a:cs typeface="Arial"/>
            </a:endParaRPr>
          </a:p>
          <a:p>
            <a:pPr marL="0" indent="0" algn="ctr">
              <a:lnSpc>
                <a:spcPts val="3000"/>
              </a:lnSpc>
              <a:buNone/>
            </a:pPr>
            <a:r>
              <a:rPr lang="en-US" sz="3000" b="1" dirty="0">
                <a:solidFill>
                  <a:schemeClr val="accent1"/>
                </a:solidFill>
                <a:effectLst>
                  <a:glow rad="635000">
                    <a:schemeClr val="bg1">
                      <a:alpha val="50000"/>
                    </a:schemeClr>
                  </a:glow>
                </a:effectLst>
                <a:latin typeface="Arial"/>
                <a:cs typeface="Arial"/>
              </a:rPr>
              <a:t>A new standard of care</a:t>
            </a:r>
            <a:r>
              <a:rPr lang="en-US" sz="2400" b="1" dirty="0">
                <a:effectLst>
                  <a:glow rad="635000">
                    <a:schemeClr val="bg1">
                      <a:alpha val="50000"/>
                    </a:schemeClr>
                  </a:glow>
                </a:effectLst>
                <a:latin typeface="Arial"/>
                <a:cs typeface="Arial"/>
              </a:rPr>
              <a:t> </a:t>
            </a:r>
            <a:endParaRPr lang="en-US" sz="2400" b="1" dirty="0">
              <a:effectLst>
                <a:glow rad="635000">
                  <a:srgbClr val="FFFFFF">
                    <a:alpha val="50000"/>
                  </a:srgbClr>
                </a:glow>
              </a:effectLst>
            </a:endParaRPr>
          </a:p>
          <a:p>
            <a:pPr marL="0" indent="0" algn="ctr">
              <a:lnSpc>
                <a:spcPts val="3000"/>
              </a:lnSpc>
              <a:buNone/>
            </a:pPr>
            <a:r>
              <a:rPr lang="en-US" sz="2400" dirty="0">
                <a:effectLst>
                  <a:glow rad="635000">
                    <a:schemeClr val="bg1">
                      <a:alpha val="50000"/>
                    </a:schemeClr>
                  </a:glow>
                </a:effectLst>
                <a:latin typeface="Arial"/>
                <a:cs typeface="Arial"/>
              </a:rPr>
              <a:t>Treating tobacco dependence in patients admitted </a:t>
            </a:r>
            <a:br>
              <a:rPr lang="en-US" sz="2400" dirty="0">
                <a:effectLst>
                  <a:glow rad="635000">
                    <a:schemeClr val="bg1">
                      <a:alpha val="50000"/>
                    </a:schemeClr>
                  </a:glow>
                </a:effectLst>
              </a:rPr>
            </a:br>
            <a:r>
              <a:rPr lang="en-US" sz="2400" dirty="0">
                <a:effectLst>
                  <a:glow rad="635000">
                    <a:schemeClr val="bg1">
                      <a:alpha val="50000"/>
                    </a:schemeClr>
                  </a:glow>
                </a:effectLst>
                <a:latin typeface="Arial"/>
                <a:cs typeface="Arial"/>
              </a:rPr>
              <a:t>to hospital leads to substantial benefits for both </a:t>
            </a:r>
            <a:br>
              <a:rPr lang="en-US" sz="2400" dirty="0">
                <a:effectLst>
                  <a:glow rad="635000">
                    <a:schemeClr val="bg1">
                      <a:alpha val="50000"/>
                    </a:schemeClr>
                  </a:glow>
                </a:effectLst>
              </a:rPr>
            </a:br>
            <a:r>
              <a:rPr lang="en-US" sz="2400" dirty="0">
                <a:effectLst>
                  <a:glow rad="635000">
                    <a:schemeClr val="bg1">
                      <a:alpha val="50000"/>
                    </a:schemeClr>
                  </a:glow>
                </a:effectLst>
                <a:latin typeface="Arial"/>
                <a:cs typeface="Arial"/>
              </a:rPr>
              <a:t>the individual and the healthcare system and is now </a:t>
            </a:r>
            <a:br>
              <a:rPr lang="en-US" sz="2400" dirty="0">
                <a:effectLst>
                  <a:glow rad="635000">
                    <a:schemeClr val="bg1">
                      <a:alpha val="50000"/>
                    </a:schemeClr>
                  </a:glow>
                </a:effectLst>
              </a:rPr>
            </a:br>
            <a:r>
              <a:rPr lang="en-US" sz="2500" b="1" dirty="0">
                <a:solidFill>
                  <a:schemeClr val="accent1"/>
                </a:solidFill>
                <a:effectLst>
                  <a:glow rad="635000">
                    <a:schemeClr val="bg1">
                      <a:alpha val="50000"/>
                    </a:schemeClr>
                  </a:glow>
                </a:effectLst>
                <a:latin typeface="Arial"/>
                <a:cs typeface="Arial"/>
              </a:rPr>
              <a:t>a standard of care in the NHS</a:t>
            </a:r>
          </a:p>
          <a:p>
            <a:pPr marL="0" indent="0" algn="ctr">
              <a:lnSpc>
                <a:spcPts val="3000"/>
              </a:lnSpc>
              <a:buNone/>
            </a:pPr>
            <a:endParaRPr lang="en-US" sz="2500" b="1" dirty="0">
              <a:solidFill>
                <a:schemeClr val="accent1"/>
              </a:solidFill>
              <a:effectLst>
                <a:glow rad="635000">
                  <a:schemeClr val="bg1">
                    <a:alpha val="50000"/>
                  </a:schemeClr>
                </a:glow>
              </a:effectLst>
              <a:latin typeface="Arial"/>
              <a:cs typeface="Arial"/>
            </a:endParaRPr>
          </a:p>
          <a:p>
            <a:pPr marL="0" indent="0" algn="ctr">
              <a:lnSpc>
                <a:spcPts val="3000"/>
              </a:lnSpc>
              <a:buNone/>
            </a:pPr>
            <a:r>
              <a:rPr lang="en-CA" sz="2800" dirty="0">
                <a:solidFill>
                  <a:srgbClr val="3F3F3F"/>
                </a:solidFill>
                <a:effectLst/>
                <a:latin typeface="Helvetica" pitchFamily="2" charset="0"/>
              </a:rPr>
              <a:t>A new ambition to be </a:t>
            </a:r>
            <a:r>
              <a:rPr lang="en-CA" sz="2800" b="1" dirty="0">
                <a:solidFill>
                  <a:srgbClr val="0070C0"/>
                </a:solidFill>
                <a:effectLst/>
                <a:latin typeface="Helvetica" pitchFamily="2" charset="0"/>
              </a:rPr>
              <a:t>completely smokefree by 2030 </a:t>
            </a:r>
            <a:r>
              <a:rPr lang="en-CA" sz="2800" dirty="0">
                <a:effectLst/>
                <a:latin typeface="Helvetica" pitchFamily="2" charset="0"/>
              </a:rPr>
              <a:t>–</a:t>
            </a:r>
            <a:r>
              <a:rPr lang="en-CA" sz="2800" b="1" dirty="0">
                <a:solidFill>
                  <a:srgbClr val="0070C0"/>
                </a:solidFill>
                <a:effectLst/>
                <a:latin typeface="Helvetica" pitchFamily="2" charset="0"/>
              </a:rPr>
              <a:t> </a:t>
            </a:r>
            <a:r>
              <a:rPr lang="en-CA" sz="2800" dirty="0">
                <a:solidFill>
                  <a:srgbClr val="3F3F3F"/>
                </a:solidFill>
                <a:effectLst/>
                <a:latin typeface="Helvetica" pitchFamily="2" charset="0"/>
              </a:rPr>
              <a:t>this means a smoking prevalence of 5%</a:t>
            </a:r>
          </a:p>
          <a:p>
            <a:pPr marL="0" indent="0" algn="ctr">
              <a:lnSpc>
                <a:spcPts val="3000"/>
              </a:lnSpc>
              <a:buNone/>
            </a:pPr>
            <a:endParaRPr lang="en-US" sz="2500" b="1" dirty="0">
              <a:solidFill>
                <a:schemeClr val="accent1"/>
              </a:solidFill>
              <a:effectLst>
                <a:glow rad="635000">
                  <a:schemeClr val="bg1">
                    <a:alpha val="50000"/>
                  </a:schemeClr>
                </a:glow>
              </a:effectLst>
              <a:latin typeface="Arial"/>
              <a:cs typeface="Arial"/>
            </a:endParaRPr>
          </a:p>
          <a:p>
            <a:pPr marL="0" indent="0" algn="ctr">
              <a:lnSpc>
                <a:spcPts val="3000"/>
              </a:lnSpc>
              <a:buNone/>
            </a:pPr>
            <a:endParaRPr lang="en-US" sz="2500" b="1" dirty="0">
              <a:solidFill>
                <a:schemeClr val="accent1"/>
              </a:solidFill>
              <a:effectLst>
                <a:glow rad="635000">
                  <a:srgbClr val="FFFFFF">
                    <a:alpha val="50000"/>
                  </a:srgbClr>
                </a:glow>
              </a:effectLst>
              <a:latin typeface="Arial"/>
              <a:cs typeface="Arial"/>
            </a:endParaRPr>
          </a:p>
          <a:p>
            <a:pPr marL="0" indent="0" algn="ctr">
              <a:lnSpc>
                <a:spcPts val="3000"/>
              </a:lnSpc>
              <a:buNone/>
            </a:pPr>
            <a:endParaRPr lang="en-US" sz="2500" b="1" dirty="0">
              <a:solidFill>
                <a:schemeClr val="accent1"/>
              </a:solidFill>
              <a:effectLst>
                <a:glow rad="635000">
                  <a:srgbClr val="FFFFFF">
                    <a:alpha val="50000"/>
                  </a:srgbClr>
                </a:glow>
              </a:effectLst>
            </a:endParaRPr>
          </a:p>
          <a:p>
            <a:pPr marL="0" indent="0" algn="ctr">
              <a:lnSpc>
                <a:spcPts val="3000"/>
              </a:lnSpc>
              <a:buNone/>
            </a:pPr>
            <a:endParaRPr lang="en-US" sz="2500" b="1" dirty="0">
              <a:solidFill>
                <a:schemeClr val="accent1"/>
              </a:solidFill>
              <a:effectLst>
                <a:glow rad="635000">
                  <a:srgbClr val="FFFFFF">
                    <a:alpha val="50000"/>
                  </a:srgbClr>
                </a:glow>
              </a:effectLst>
            </a:endParaRPr>
          </a:p>
        </p:txBody>
      </p:sp>
      <p:sp>
        <p:nvSpPr>
          <p:cNvPr id="6" name="Footer Placeholder 3">
            <a:extLst>
              <a:ext uri="{FF2B5EF4-FFF2-40B4-BE49-F238E27FC236}">
                <a16:creationId xmlns:a16="http://schemas.microsoft.com/office/drawing/2014/main" id="{E496081B-E62D-1D0E-FEC2-6E30F0EE448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60859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538E8-CB24-179F-2A24-9AC1EA922157}"/>
              </a:ext>
            </a:extLst>
          </p:cNvPr>
          <p:cNvSpPr>
            <a:spLocks noGrp="1"/>
          </p:cNvSpPr>
          <p:nvPr>
            <p:ph type="title"/>
          </p:nvPr>
        </p:nvSpPr>
        <p:spPr/>
        <p:txBody>
          <a:bodyPr/>
          <a:lstStyle/>
          <a:p>
            <a:r>
              <a:rPr lang="en-US" dirty="0"/>
              <a:t>The NHS Long Term Plan</a:t>
            </a:r>
          </a:p>
        </p:txBody>
      </p:sp>
      <p:sp>
        <p:nvSpPr>
          <p:cNvPr id="3" name="Text Placeholder 2">
            <a:extLst>
              <a:ext uri="{FF2B5EF4-FFF2-40B4-BE49-F238E27FC236}">
                <a16:creationId xmlns:a16="http://schemas.microsoft.com/office/drawing/2014/main" id="{0148DE1D-81EF-609D-EBFD-7151532F3AB9}"/>
              </a:ext>
            </a:extLst>
          </p:cNvPr>
          <p:cNvSpPr>
            <a:spLocks noGrp="1"/>
          </p:cNvSpPr>
          <p:nvPr>
            <p:ph type="body" idx="12"/>
          </p:nvPr>
        </p:nvSpPr>
        <p:spPr>
          <a:xfrm>
            <a:off x="517104" y="1519750"/>
            <a:ext cx="8309904" cy="4307632"/>
          </a:xfrm>
        </p:spPr>
        <p:txBody>
          <a:bodyPr/>
          <a:lstStyle/>
          <a:p>
            <a:pPr>
              <a:lnSpc>
                <a:spcPts val="2600"/>
              </a:lnSpc>
              <a:spcAft>
                <a:spcPts val="1200"/>
              </a:spcAft>
              <a:buNone/>
            </a:pPr>
            <a:r>
              <a:rPr lang="en-US" b="1" dirty="0">
                <a:latin typeface="Arial"/>
                <a:cs typeface="Arial"/>
              </a:rPr>
              <a:t>Important that every patient admitted </a:t>
            </a:r>
            <a:br>
              <a:rPr lang="en-US" b="1" dirty="0"/>
            </a:br>
            <a:r>
              <a:rPr lang="en-US" b="1" dirty="0">
                <a:latin typeface="Arial"/>
                <a:cs typeface="Arial"/>
              </a:rPr>
              <a:t>to acute, mental health and maternity settings are:</a:t>
            </a:r>
            <a:endParaRPr lang="en-US" dirty="0">
              <a:latin typeface="Arial"/>
              <a:cs typeface="Arial"/>
            </a:endParaRPr>
          </a:p>
          <a:p>
            <a:pPr marL="285750" indent="-285750">
              <a:lnSpc>
                <a:spcPts val="2600"/>
              </a:lnSpc>
            </a:pPr>
            <a:r>
              <a:rPr lang="en-US" dirty="0">
                <a:latin typeface="Arial"/>
                <a:cs typeface="Arial"/>
              </a:rPr>
              <a:t>Have smoking status identified and documented</a:t>
            </a:r>
          </a:p>
          <a:p>
            <a:pPr marL="285750" indent="-285750">
              <a:lnSpc>
                <a:spcPts val="2600"/>
              </a:lnSpc>
            </a:pPr>
            <a:r>
              <a:rPr lang="en-US" dirty="0">
                <a:latin typeface="Arial"/>
                <a:cs typeface="Arial"/>
              </a:rPr>
              <a:t>Given an opt-out referral to the tobacco dependence team</a:t>
            </a:r>
          </a:p>
          <a:p>
            <a:pPr marL="285750" indent="-285750">
              <a:lnSpc>
                <a:spcPts val="2600"/>
              </a:lnSpc>
            </a:pPr>
            <a:r>
              <a:rPr lang="en-US" dirty="0">
                <a:latin typeface="Arial"/>
                <a:cs typeface="Arial"/>
              </a:rPr>
              <a:t>Provided tailored behavioural support and prompt access to pharmacotherapy</a:t>
            </a:r>
          </a:p>
          <a:p>
            <a:pPr marL="285750" indent="-285750">
              <a:lnSpc>
                <a:spcPts val="2600"/>
              </a:lnSpc>
              <a:spcAft>
                <a:spcPts val="1200"/>
              </a:spcAft>
            </a:pPr>
            <a:r>
              <a:rPr lang="en-US" dirty="0">
                <a:latin typeface="Arial"/>
                <a:cs typeface="Arial"/>
              </a:rPr>
              <a:t>Provided with a discharge package, including Transfer of Care </a:t>
            </a:r>
            <a:br>
              <a:rPr lang="en-US" dirty="0"/>
            </a:br>
            <a:r>
              <a:rPr lang="en-US" dirty="0">
                <a:latin typeface="Arial"/>
                <a:cs typeface="Arial"/>
              </a:rPr>
              <a:t>	to receive continued support</a:t>
            </a:r>
          </a:p>
          <a:p>
            <a:pPr>
              <a:spcBef>
                <a:spcPts val="1200"/>
              </a:spcBef>
              <a:buNone/>
            </a:pPr>
            <a:r>
              <a:rPr lang="en-CA" b="1" dirty="0">
                <a:solidFill>
                  <a:srgbClr val="005EB8"/>
                </a:solidFill>
                <a:effectLst/>
                <a:latin typeface="Helvetica" pitchFamily="2" charset="0"/>
              </a:rPr>
              <a:t>Specialist mental health services will include the option for those who smoke to switch to vapes while in mental health inpatient settings.</a:t>
            </a:r>
          </a:p>
        </p:txBody>
      </p:sp>
      <p:pic>
        <p:nvPicPr>
          <p:cNvPr id="5" name="Picture 4">
            <a:extLst>
              <a:ext uri="{FF2B5EF4-FFF2-40B4-BE49-F238E27FC236}">
                <a16:creationId xmlns:a16="http://schemas.microsoft.com/office/drawing/2014/main" id="{2F92D0C4-45D9-30AB-FBBC-84C53FF21A72}"/>
              </a:ext>
            </a:extLst>
          </p:cNvPr>
          <p:cNvPicPr>
            <a:picLocks noChangeAspect="1"/>
          </p:cNvPicPr>
          <p:nvPr/>
        </p:nvPicPr>
        <p:blipFill>
          <a:blip r:embed="rId3"/>
          <a:srcRect/>
          <a:stretch/>
        </p:blipFill>
        <p:spPr>
          <a:xfrm>
            <a:off x="7290680" y="1812909"/>
            <a:ext cx="1211903" cy="558364"/>
          </a:xfrm>
          <a:prstGeom prst="rect">
            <a:avLst/>
          </a:prstGeom>
        </p:spPr>
      </p:pic>
      <p:sp>
        <p:nvSpPr>
          <p:cNvPr id="4" name="Footer Placeholder 3">
            <a:extLst>
              <a:ext uri="{FF2B5EF4-FFF2-40B4-BE49-F238E27FC236}">
                <a16:creationId xmlns:a16="http://schemas.microsoft.com/office/drawing/2014/main" id="{C8AE94A1-6B96-5A14-A4DC-D79E99BBC9E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4891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29600" cy="865188"/>
          </a:xfrm>
        </p:spPr>
        <p:txBody>
          <a:bodyPr/>
          <a:lstStyle/>
          <a:p>
            <a:pPr algn="ctr"/>
            <a:r>
              <a:rPr lang="en-GB" altLang="en-US" sz="2800" dirty="0">
                <a:latin typeface="Calibri"/>
                <a:ea typeface="ＭＳ Ｐゴシック"/>
                <a:cs typeface="Arial"/>
              </a:rPr>
              <a:t>Inpatient pathway</a:t>
            </a:r>
            <a:endParaRPr lang="en-GB" altLang="en-US" sz="2800" b="0" dirty="0">
              <a:latin typeface="Calibri"/>
              <a:ea typeface="ＭＳ Ｐゴシック"/>
              <a:cs typeface="Arial"/>
            </a:endParaRPr>
          </a:p>
        </p:txBody>
      </p:sp>
      <p:sp>
        <p:nvSpPr>
          <p:cNvPr id="3" name="Footer Placeholder 3">
            <a:extLst>
              <a:ext uri="{FF2B5EF4-FFF2-40B4-BE49-F238E27FC236}">
                <a16:creationId xmlns:a16="http://schemas.microsoft.com/office/drawing/2014/main" id="{CE2B1FFB-405A-1F42-AD83-6340B55E63F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4" name="Picture 3">
            <a:extLst>
              <a:ext uri="{FF2B5EF4-FFF2-40B4-BE49-F238E27FC236}">
                <a16:creationId xmlns:a16="http://schemas.microsoft.com/office/drawing/2014/main" id="{093D9980-2D6C-C12A-83F3-5E2B3FDC6750}"/>
              </a:ext>
            </a:extLst>
          </p:cNvPr>
          <p:cNvPicPr>
            <a:picLocks noChangeAspect="1"/>
          </p:cNvPicPr>
          <p:nvPr/>
        </p:nvPicPr>
        <p:blipFill>
          <a:blip r:embed="rId3"/>
          <a:srcRect/>
          <a:stretch/>
        </p:blipFill>
        <p:spPr>
          <a:xfrm>
            <a:off x="515823" y="2478837"/>
            <a:ext cx="8050362" cy="2321714"/>
          </a:xfrm>
          <a:prstGeom prst="rect">
            <a:avLst/>
          </a:prstGeom>
        </p:spPr>
      </p:pic>
      <p:pic>
        <p:nvPicPr>
          <p:cNvPr id="6" name="Picture 5">
            <a:extLst>
              <a:ext uri="{FF2B5EF4-FFF2-40B4-BE49-F238E27FC236}">
                <a16:creationId xmlns:a16="http://schemas.microsoft.com/office/drawing/2014/main" id="{D3AB6067-434C-366B-80C8-070593C03AE4}"/>
              </a:ext>
            </a:extLst>
          </p:cNvPr>
          <p:cNvPicPr>
            <a:picLocks noChangeAspect="1"/>
          </p:cNvPicPr>
          <p:nvPr/>
        </p:nvPicPr>
        <p:blipFill>
          <a:blip r:embed="rId4"/>
          <a:srcRect/>
          <a:stretch/>
        </p:blipFill>
        <p:spPr>
          <a:xfrm>
            <a:off x="515823" y="2478837"/>
            <a:ext cx="8050362" cy="2321713"/>
          </a:xfrm>
          <a:prstGeom prst="rect">
            <a:avLst/>
          </a:prstGeom>
        </p:spPr>
      </p:pic>
      <p:pic>
        <p:nvPicPr>
          <p:cNvPr id="7" name="Picture 6">
            <a:extLst>
              <a:ext uri="{FF2B5EF4-FFF2-40B4-BE49-F238E27FC236}">
                <a16:creationId xmlns:a16="http://schemas.microsoft.com/office/drawing/2014/main" id="{A061DC47-DD40-1D33-30DC-9F6DE0E3356F}"/>
              </a:ext>
            </a:extLst>
          </p:cNvPr>
          <p:cNvPicPr>
            <a:picLocks noChangeAspect="1"/>
          </p:cNvPicPr>
          <p:nvPr/>
        </p:nvPicPr>
        <p:blipFill>
          <a:blip r:embed="rId5"/>
          <a:srcRect/>
          <a:stretch/>
        </p:blipFill>
        <p:spPr>
          <a:xfrm>
            <a:off x="515823" y="2478837"/>
            <a:ext cx="8050362" cy="2321713"/>
          </a:xfrm>
          <a:prstGeom prst="rect">
            <a:avLst/>
          </a:prstGeom>
        </p:spPr>
      </p:pic>
      <p:pic>
        <p:nvPicPr>
          <p:cNvPr id="8" name="Picture 7">
            <a:extLst>
              <a:ext uri="{FF2B5EF4-FFF2-40B4-BE49-F238E27FC236}">
                <a16:creationId xmlns:a16="http://schemas.microsoft.com/office/drawing/2014/main" id="{FD954EDC-D5E7-CF71-C81E-9C5E6D7A47FC}"/>
              </a:ext>
            </a:extLst>
          </p:cNvPr>
          <p:cNvPicPr>
            <a:picLocks noChangeAspect="1"/>
          </p:cNvPicPr>
          <p:nvPr/>
        </p:nvPicPr>
        <p:blipFill>
          <a:blip r:embed="rId6"/>
          <a:srcRect/>
          <a:stretch/>
        </p:blipFill>
        <p:spPr>
          <a:xfrm>
            <a:off x="515823" y="2478837"/>
            <a:ext cx="8050362" cy="2321713"/>
          </a:xfrm>
          <a:prstGeom prst="rect">
            <a:avLst/>
          </a:prstGeom>
        </p:spPr>
      </p:pic>
      <p:pic>
        <p:nvPicPr>
          <p:cNvPr id="9" name="Picture 8">
            <a:extLst>
              <a:ext uri="{FF2B5EF4-FFF2-40B4-BE49-F238E27FC236}">
                <a16:creationId xmlns:a16="http://schemas.microsoft.com/office/drawing/2014/main" id="{69723A69-6DBE-0F50-19AA-35EABC0F21CD}"/>
              </a:ext>
            </a:extLst>
          </p:cNvPr>
          <p:cNvPicPr>
            <a:picLocks noChangeAspect="1"/>
          </p:cNvPicPr>
          <p:nvPr/>
        </p:nvPicPr>
        <p:blipFill>
          <a:blip r:embed="rId7"/>
          <a:srcRect/>
          <a:stretch/>
        </p:blipFill>
        <p:spPr>
          <a:xfrm>
            <a:off x="515823" y="2478837"/>
            <a:ext cx="8050362" cy="2321713"/>
          </a:xfrm>
          <a:prstGeom prst="rect">
            <a:avLst/>
          </a:prstGeom>
        </p:spPr>
      </p:pic>
      <p:pic>
        <p:nvPicPr>
          <p:cNvPr id="10" name="Picture 9">
            <a:extLst>
              <a:ext uri="{FF2B5EF4-FFF2-40B4-BE49-F238E27FC236}">
                <a16:creationId xmlns:a16="http://schemas.microsoft.com/office/drawing/2014/main" id="{AAD6C141-592C-6CB4-45AF-45276D5210F3}"/>
              </a:ext>
            </a:extLst>
          </p:cNvPr>
          <p:cNvPicPr>
            <a:picLocks noChangeAspect="1"/>
          </p:cNvPicPr>
          <p:nvPr/>
        </p:nvPicPr>
        <p:blipFill>
          <a:blip r:embed="rId8"/>
          <a:srcRect/>
          <a:stretch/>
        </p:blipFill>
        <p:spPr>
          <a:xfrm>
            <a:off x="515823" y="2478837"/>
            <a:ext cx="8050362" cy="2321713"/>
          </a:xfrm>
          <a:prstGeom prst="rect">
            <a:avLst/>
          </a:prstGeom>
        </p:spPr>
      </p:pic>
    </p:spTree>
    <p:extLst>
      <p:ext uri="{BB962C8B-B14F-4D97-AF65-F5344CB8AC3E}">
        <p14:creationId xmlns:p14="http://schemas.microsoft.com/office/powerpoint/2010/main" val="194955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0C5A3-A4F6-2FCD-8DDC-B3B442E9E4A3}"/>
              </a:ext>
            </a:extLst>
          </p:cNvPr>
          <p:cNvSpPr>
            <a:spLocks noGrp="1"/>
          </p:cNvSpPr>
          <p:nvPr>
            <p:ph type="title"/>
          </p:nvPr>
        </p:nvSpPr>
        <p:spPr/>
        <p:txBody>
          <a:bodyPr/>
          <a:lstStyle/>
          <a:p>
            <a:r>
              <a:rPr lang="en-US" dirty="0"/>
              <a:t>Smokefree sites</a:t>
            </a:r>
          </a:p>
        </p:txBody>
      </p:sp>
      <p:sp>
        <p:nvSpPr>
          <p:cNvPr id="3" name="Text Placeholder 2">
            <a:extLst>
              <a:ext uri="{FF2B5EF4-FFF2-40B4-BE49-F238E27FC236}">
                <a16:creationId xmlns:a16="http://schemas.microsoft.com/office/drawing/2014/main" id="{BD3636F8-4F4A-2A27-CE63-5BE2CC68E1C8}"/>
              </a:ext>
            </a:extLst>
          </p:cNvPr>
          <p:cNvSpPr>
            <a:spLocks noGrp="1"/>
          </p:cNvSpPr>
          <p:nvPr>
            <p:ph type="body" idx="12"/>
          </p:nvPr>
        </p:nvSpPr>
        <p:spPr>
          <a:xfrm>
            <a:off x="567796" y="1680820"/>
            <a:ext cx="7966604" cy="4191000"/>
          </a:xfrm>
        </p:spPr>
        <p:txBody>
          <a:bodyPr/>
          <a:lstStyle/>
          <a:p>
            <a:pPr marL="287655" indent="-288290"/>
            <a:r>
              <a:rPr lang="en-US" dirty="0">
                <a:latin typeface="Arial"/>
                <a:cs typeface="Arial"/>
              </a:rPr>
              <a:t>Absence of smoking triggers </a:t>
            </a:r>
          </a:p>
          <a:p>
            <a:pPr marL="287655" indent="-288290"/>
            <a:r>
              <a:rPr lang="en-US" dirty="0">
                <a:latin typeface="Arial"/>
                <a:cs typeface="Arial"/>
              </a:rPr>
              <a:t>A focus on recovery and concern for personal health </a:t>
            </a:r>
          </a:p>
          <a:p>
            <a:pPr marL="287655" indent="-288290"/>
            <a:r>
              <a:rPr lang="en-US" dirty="0">
                <a:latin typeface="Arial"/>
                <a:cs typeface="Arial"/>
              </a:rPr>
              <a:t>Availability of specialist tobacco dependence support </a:t>
            </a:r>
          </a:p>
          <a:p>
            <a:pPr marL="287655" indent="-288290"/>
            <a:r>
              <a:rPr lang="en-US" dirty="0">
                <a:latin typeface="Arial"/>
                <a:cs typeface="Arial"/>
              </a:rPr>
              <a:t>Access to free tobacco dependence aids, including nicotine vapes and support to use them correctly </a:t>
            </a:r>
          </a:p>
          <a:p>
            <a:pPr marL="287655" indent="-288290">
              <a:spcBef>
                <a:spcPts val="600"/>
              </a:spcBef>
              <a:spcAft>
                <a:spcPts val="1200"/>
              </a:spcAft>
            </a:pPr>
            <a:r>
              <a:rPr lang="en-US" dirty="0">
                <a:latin typeface="Arial"/>
                <a:cs typeface="Arial"/>
              </a:rPr>
              <a:t>Support the use of digital support (smokefree apps)</a:t>
            </a:r>
            <a:endParaRPr lang="en-US" dirty="0"/>
          </a:p>
          <a:p>
            <a:pPr marL="0" indent="0">
              <a:buNone/>
            </a:pPr>
            <a:r>
              <a:rPr lang="en-US" sz="2400" dirty="0">
                <a:solidFill>
                  <a:schemeClr val="accent1"/>
                </a:solidFill>
                <a:latin typeface="Arial"/>
                <a:cs typeface="Arial"/>
              </a:rPr>
              <a:t>Smokefree patients, staff, visitors, contractors</a:t>
            </a:r>
            <a:r>
              <a:rPr lang="en-US" sz="2400" b="1" dirty="0">
                <a:solidFill>
                  <a:schemeClr val="accent1"/>
                </a:solidFill>
                <a:latin typeface="Arial"/>
                <a:cs typeface="Arial"/>
              </a:rPr>
              <a:t> = Smokefree site </a:t>
            </a:r>
          </a:p>
        </p:txBody>
      </p:sp>
      <p:sp>
        <p:nvSpPr>
          <p:cNvPr id="5" name="Footer Placeholder 3">
            <a:extLst>
              <a:ext uri="{FF2B5EF4-FFF2-40B4-BE49-F238E27FC236}">
                <a16:creationId xmlns:a16="http://schemas.microsoft.com/office/drawing/2014/main" id="{1BF01B52-8723-749E-3EFE-7DD17227C966}"/>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62902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35F3E-BFC5-DCBD-AE58-D1E458109304}"/>
              </a:ext>
            </a:extLst>
          </p:cNvPr>
          <p:cNvSpPr>
            <a:spLocks noGrp="1"/>
          </p:cNvSpPr>
          <p:nvPr>
            <p:ph type="title"/>
          </p:nvPr>
        </p:nvSpPr>
        <p:spPr>
          <a:xfrm>
            <a:off x="591730" y="152400"/>
            <a:ext cx="7962900" cy="1066800"/>
          </a:xfrm>
        </p:spPr>
        <p:txBody>
          <a:bodyPr/>
          <a:lstStyle/>
          <a:p>
            <a:r>
              <a:rPr lang="en-US" dirty="0"/>
              <a:t>NHS Standard Treatment </a:t>
            </a:r>
            <a:r>
              <a:rPr lang="en-US" b="0" dirty="0"/>
              <a:t>Plan (STP)</a:t>
            </a:r>
          </a:p>
        </p:txBody>
      </p:sp>
      <p:sp>
        <p:nvSpPr>
          <p:cNvPr id="3" name="Text Placeholder 2">
            <a:extLst>
              <a:ext uri="{FF2B5EF4-FFF2-40B4-BE49-F238E27FC236}">
                <a16:creationId xmlns:a16="http://schemas.microsoft.com/office/drawing/2014/main" id="{6E598211-BA7A-6070-8F95-0D0613E6696A}"/>
              </a:ext>
            </a:extLst>
          </p:cNvPr>
          <p:cNvSpPr>
            <a:spLocks noGrp="1"/>
          </p:cNvSpPr>
          <p:nvPr>
            <p:ph type="body" idx="12"/>
          </p:nvPr>
        </p:nvSpPr>
        <p:spPr>
          <a:xfrm>
            <a:off x="571499" y="1752600"/>
            <a:ext cx="4612683" cy="3912031"/>
          </a:xfrm>
        </p:spPr>
        <p:txBody>
          <a:bodyPr anchor="ctr"/>
          <a:lstStyle/>
          <a:p>
            <a:pPr marL="0" indent="0">
              <a:spcAft>
                <a:spcPts val="1500"/>
              </a:spcAft>
              <a:buNone/>
            </a:pPr>
            <a:r>
              <a:rPr lang="en-US" sz="2200" b="1" dirty="0">
                <a:solidFill>
                  <a:schemeClr val="accent1"/>
                </a:solidFill>
              </a:rPr>
              <a:t>Clinical tool to support delivery </a:t>
            </a:r>
            <a:br>
              <a:rPr lang="en-US" sz="2200" b="1" dirty="0">
                <a:solidFill>
                  <a:schemeClr val="accent1"/>
                </a:solidFill>
              </a:rPr>
            </a:br>
            <a:r>
              <a:rPr lang="en-US" sz="2200" b="1" dirty="0">
                <a:solidFill>
                  <a:schemeClr val="accent1"/>
                </a:solidFill>
              </a:rPr>
              <a:t>of the Inpatient Tobacco </a:t>
            </a:r>
            <a:br>
              <a:rPr lang="en-US" sz="2200" b="1" dirty="0">
                <a:solidFill>
                  <a:schemeClr val="accent1"/>
                </a:solidFill>
              </a:rPr>
            </a:br>
            <a:r>
              <a:rPr lang="en-US" sz="2200" b="1" dirty="0">
                <a:solidFill>
                  <a:schemeClr val="accent1"/>
                </a:solidFill>
              </a:rPr>
              <a:t>Dependence Treatment Bundle</a:t>
            </a:r>
            <a:r>
              <a:rPr lang="en-US" b="1" dirty="0">
                <a:solidFill>
                  <a:schemeClr val="accent1"/>
                </a:solidFill>
              </a:rPr>
              <a:t> </a:t>
            </a:r>
          </a:p>
          <a:p>
            <a:pPr marL="0" indent="0">
              <a:spcAft>
                <a:spcPts val="1500"/>
              </a:spcAft>
              <a:buNone/>
            </a:pPr>
            <a:br>
              <a:rPr lang="en-US" dirty="0"/>
            </a:br>
            <a:r>
              <a:rPr lang="en-US" sz="2000" b="1" dirty="0">
                <a:solidFill>
                  <a:schemeClr val="accent1"/>
                </a:solidFill>
              </a:rPr>
              <a:t>www.ncsct.co.uk </a:t>
            </a:r>
            <a:br>
              <a:rPr lang="en-US" sz="2000" b="1" dirty="0"/>
            </a:br>
            <a:r>
              <a:rPr lang="en-US" dirty="0"/>
              <a:t>[via NHS section of website]</a:t>
            </a:r>
          </a:p>
        </p:txBody>
      </p:sp>
      <p:pic>
        <p:nvPicPr>
          <p:cNvPr id="6" name="Picture 5">
            <a:extLst>
              <a:ext uri="{FF2B5EF4-FFF2-40B4-BE49-F238E27FC236}">
                <a16:creationId xmlns:a16="http://schemas.microsoft.com/office/drawing/2014/main" id="{34C6F401-64C6-F999-E448-CC8D481CC09B}"/>
              </a:ext>
            </a:extLst>
          </p:cNvPr>
          <p:cNvPicPr>
            <a:picLocks noChangeAspect="1"/>
          </p:cNvPicPr>
          <p:nvPr/>
        </p:nvPicPr>
        <p:blipFill>
          <a:blip r:embed="rId3"/>
          <a:stretch>
            <a:fillRect/>
          </a:stretch>
        </p:blipFill>
        <p:spPr>
          <a:xfrm>
            <a:off x="5890434" y="1996698"/>
            <a:ext cx="2556654" cy="3613689"/>
          </a:xfrm>
          <a:prstGeom prst="rect">
            <a:avLst/>
          </a:prstGeom>
          <a:effectLst>
            <a:outerShdw blurRad="254000" dist="63500" dir="5400000" algn="ctr" rotWithShape="0">
              <a:srgbClr val="000000">
                <a:alpha val="15000"/>
              </a:srgbClr>
            </a:outerShdw>
          </a:effectLst>
        </p:spPr>
      </p:pic>
      <p:sp>
        <p:nvSpPr>
          <p:cNvPr id="4" name="Footer Placeholder 3">
            <a:extLst>
              <a:ext uri="{FF2B5EF4-FFF2-40B4-BE49-F238E27FC236}">
                <a16:creationId xmlns:a16="http://schemas.microsoft.com/office/drawing/2014/main" id="{6448D4A3-6413-F7F4-8173-555853DF428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2350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AA584A-22DD-E9BF-5232-17464A27F8B3}"/>
              </a:ext>
            </a:extLst>
          </p:cNvPr>
          <p:cNvPicPr>
            <a:picLocks noChangeAspect="1"/>
          </p:cNvPicPr>
          <p:nvPr/>
        </p:nvPicPr>
        <p:blipFill>
          <a:blip r:embed="rId3"/>
          <a:srcRect/>
          <a:stretch/>
        </p:blipFill>
        <p:spPr>
          <a:xfrm>
            <a:off x="0" y="88900"/>
            <a:ext cx="9144000" cy="6858000"/>
          </a:xfrm>
          <a:prstGeom prst="rect">
            <a:avLst/>
          </a:prstGeom>
        </p:spPr>
      </p:pic>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0" y="88900"/>
            <a:ext cx="9144000" cy="1131888"/>
          </a:xfrm>
        </p:spPr>
        <p:txBody>
          <a:bodyPr/>
          <a:lstStyle/>
          <a:p>
            <a:pPr algn="ctr"/>
            <a:r>
              <a:rPr lang="en-US" b="1" dirty="0">
                <a:solidFill>
                  <a:schemeClr val="accent1"/>
                </a:solidFill>
              </a:rPr>
              <a:t>Tobacco Dependence Treatment Care Bundles</a:t>
            </a:r>
            <a:endParaRPr lang="en-US" dirty="0">
              <a:solidFill>
                <a:schemeClr val="accent1"/>
              </a:solidFill>
            </a:endParaRPr>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0" y="0"/>
            <a:ext cx="9144000" cy="6858000"/>
          </a:xfrm>
          <a:prstGeom prst="rect">
            <a:avLst/>
          </a:prstGeom>
          <a:effectLst>
            <a:outerShdw blurRad="317500" dist="76200" dir="5400000" algn="ctr" rotWithShape="0">
              <a:srgbClr val="000000">
                <a:alpha val="25000"/>
              </a:srgbClr>
            </a:outerShdw>
          </a:effectLst>
        </p:spPr>
      </p:pic>
      <p:sp>
        <p:nvSpPr>
          <p:cNvPr id="3" name="TextBox 2">
            <a:extLst>
              <a:ext uri="{FF2B5EF4-FFF2-40B4-BE49-F238E27FC236}">
                <a16:creationId xmlns:a16="http://schemas.microsoft.com/office/drawing/2014/main" id="{14418601-CFFD-C535-A799-2AAF21DCAE30}"/>
              </a:ext>
            </a:extLst>
          </p:cNvPr>
          <p:cNvSpPr txBox="1"/>
          <p:nvPr/>
        </p:nvSpPr>
        <p:spPr bwMode="auto">
          <a:xfrm>
            <a:off x="932466" y="3090446"/>
            <a:ext cx="2320740" cy="338554"/>
          </a:xfrm>
          <a:prstGeom prst="rect">
            <a:avLst/>
          </a:prstGeom>
          <a:solidFill>
            <a:schemeClr val="accent6">
              <a:lumMod val="20000"/>
              <a:lumOff val="80000"/>
            </a:schemeClr>
          </a:solid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r>
              <a:rPr lang="en-US" sz="1600" b="1" dirty="0">
                <a:solidFill>
                  <a:srgbClr val="C00000"/>
                </a:solidFill>
                <a:latin typeface="+mn-lt"/>
              </a:rPr>
              <a:t>(within 30 minutes)</a:t>
            </a:r>
            <a:endParaRPr lang="en-US" sz="1600" b="1" i="0" u="none" strike="noStrike" kern="1200" cap="none" spc="0" normalizeH="0" baseline="0" noProof="0" dirty="0">
              <a:ln>
                <a:noFill/>
              </a:ln>
              <a:solidFill>
                <a:srgbClr val="C00000"/>
              </a:solidFill>
              <a:effectLst/>
              <a:uLnTx/>
              <a:uFillTx/>
              <a:latin typeface="+mn-lt"/>
            </a:endParaRPr>
          </a:p>
        </p:txBody>
      </p:sp>
    </p:spTree>
    <p:extLst>
      <p:ext uri="{BB962C8B-B14F-4D97-AF65-F5344CB8AC3E}">
        <p14:creationId xmlns:p14="http://schemas.microsoft.com/office/powerpoint/2010/main" val="2580827332"/>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17EB30-09B1-4979-B1A1-B37845726F0F}">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customXml/itemProps2.xml><?xml version="1.0" encoding="utf-8"?>
<ds:datastoreItem xmlns:ds="http://schemas.openxmlformats.org/officeDocument/2006/customXml" ds:itemID="{898BBB81-6AEA-4426-8E76-71D6865F0A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B0F4E2F-5FF2-41A8-9876-E11730B021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142</TotalTime>
  <Words>1578</Words>
  <Application>Microsoft Macintosh PowerPoint</Application>
  <PresentationFormat>On-screen Show (4:3)</PresentationFormat>
  <Paragraphs>152</Paragraphs>
  <Slides>12</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ＭＳ Ｐゴシック</vt:lpstr>
      <vt:lpstr>Arial</vt:lpstr>
      <vt:lpstr>Calibri</vt:lpstr>
      <vt:lpstr>Century Gothic</vt:lpstr>
      <vt:lpstr>Helvetica</vt:lpstr>
      <vt:lpstr>Lucida Grande</vt:lpstr>
      <vt:lpstr>System Font Regular</vt:lpstr>
      <vt:lpstr>NCSCT</vt:lpstr>
      <vt:lpstr>PowerPoint Presentation</vt:lpstr>
      <vt:lpstr>PowerPoint Presentation</vt:lpstr>
      <vt:lpstr>PowerPoint Presentation</vt:lpstr>
      <vt:lpstr>PowerPoint Presentation</vt:lpstr>
      <vt:lpstr>The NHS Long Term Plan</vt:lpstr>
      <vt:lpstr>Inpatient pathway</vt:lpstr>
      <vt:lpstr>Smokefree sites</vt:lpstr>
      <vt:lpstr>NHS Standard Treatment Plan (STP)</vt:lpstr>
      <vt:lpstr>Tobacco Dependence Treatment Care Bundles</vt:lpstr>
      <vt:lpstr>What are the support options for people  who smoke in inpatient settings?</vt:lpstr>
      <vt:lpstr>Changing the stigma, attitudes and culture</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585</cp:revision>
  <cp:lastPrinted>2021-04-19T06:44:37Z</cp:lastPrinted>
  <dcterms:created xsi:type="dcterms:W3CDTF">2019-04-01T09:21:54Z</dcterms:created>
  <dcterms:modified xsi:type="dcterms:W3CDTF">2024-03-03T20:46:07Z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