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26"/>
  </p:notesMasterIdLst>
  <p:handoutMasterIdLst>
    <p:handoutMasterId r:id="rId27"/>
  </p:handoutMasterIdLst>
  <p:sldIdLst>
    <p:sldId id="1530" r:id="rId7"/>
    <p:sldId id="404" r:id="rId8"/>
    <p:sldId id="405" r:id="rId9"/>
    <p:sldId id="447" r:id="rId10"/>
    <p:sldId id="1531" r:id="rId11"/>
    <p:sldId id="2145708296" r:id="rId12"/>
    <p:sldId id="2145708256" r:id="rId13"/>
    <p:sldId id="433" r:id="rId14"/>
    <p:sldId id="855" r:id="rId15"/>
    <p:sldId id="512" r:id="rId16"/>
    <p:sldId id="513" r:id="rId17"/>
    <p:sldId id="858" r:id="rId18"/>
    <p:sldId id="859" r:id="rId19"/>
    <p:sldId id="860" r:id="rId20"/>
    <p:sldId id="521" r:id="rId21"/>
    <p:sldId id="1565" r:id="rId22"/>
    <p:sldId id="1540" r:id="rId23"/>
    <p:sldId id="1083" r:id="rId24"/>
    <p:sldId id="1103" r:id="rId2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2669C3-1613-4C14-B4DA-E7235F914CB4}" v="46" dt="2024-03-05T11:28:36.0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568"/>
    <p:restoredTop sz="54648" autoAdjust="0"/>
  </p:normalViewPr>
  <p:slideViewPr>
    <p:cSldViewPr snapToGrid="0">
      <p:cViewPr varScale="1">
        <p:scale>
          <a:sx n="60" d="100"/>
          <a:sy n="60" d="100"/>
        </p:scale>
        <p:origin x="192" y="72"/>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FB2669C3-1613-4C14-B4DA-E7235F914CB4}"/>
    <pc:docChg chg="custSel modSld">
      <pc:chgData name="Tom Coleman-Haynes" userId="feac02dd-ca1d-495d-907d-e6674be69fc7" providerId="ADAL" clId="{FB2669C3-1613-4C14-B4DA-E7235F914CB4}" dt="2024-03-05T11:30:07.853" v="77" actId="20577"/>
      <pc:docMkLst>
        <pc:docMk/>
      </pc:docMkLst>
      <pc:sldChg chg="modSp modNotesTx">
        <pc:chgData name="Tom Coleman-Haynes" userId="feac02dd-ca1d-495d-907d-e6674be69fc7" providerId="ADAL" clId="{FB2669C3-1613-4C14-B4DA-E7235F914CB4}" dt="2024-03-05T11:30:07.853" v="77" actId="20577"/>
        <pc:sldMkLst>
          <pc:docMk/>
          <pc:sldMk cId="1239174002" sldId="2145708256"/>
        </pc:sldMkLst>
        <pc:spChg chg="mod">
          <ac:chgData name="Tom Coleman-Haynes" userId="feac02dd-ca1d-495d-907d-e6674be69fc7" providerId="ADAL" clId="{FB2669C3-1613-4C14-B4DA-E7235F914CB4}" dt="2024-03-05T11:28:25.223" v="22" actId="20577"/>
          <ac:spMkLst>
            <pc:docMk/>
            <pc:sldMk cId="1239174002" sldId="2145708256"/>
            <ac:spMk id="4" creationId="{7DDFE757-5C41-3FE5-9386-E3A65360A828}"/>
          </ac:spMkLst>
        </pc:spChg>
      </pc:sldChg>
      <pc:sldChg chg="modSp">
        <pc:chgData name="Tom Coleman-Haynes" userId="feac02dd-ca1d-495d-907d-e6674be69fc7" providerId="ADAL" clId="{FB2669C3-1613-4C14-B4DA-E7235F914CB4}" dt="2024-03-05T11:28:36.012" v="45" actId="20577"/>
        <pc:sldMkLst>
          <pc:docMk/>
          <pc:sldMk cId="3358015902" sldId="2145708296"/>
        </pc:sldMkLst>
        <pc:spChg chg="mod">
          <ac:chgData name="Tom Coleman-Haynes" userId="feac02dd-ca1d-495d-907d-e6674be69fc7" providerId="ADAL" clId="{FB2669C3-1613-4C14-B4DA-E7235F914CB4}" dt="2024-03-05T11:28:36.012" v="45" actId="20577"/>
          <ac:spMkLst>
            <pc:docMk/>
            <pc:sldMk cId="3358015902" sldId="2145708296"/>
            <ac:spMk id="2" creationId="{4EFDCEE4-6446-FCAE-A63C-FD954074200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x.doi.org/10.1002/14651858.CD009329.pub2"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sz="1200" b="1" baseline="0" dirty="0">
                <a:latin typeface="Arial" panose="020B0604020202020204" pitchFamily="34" charset="0"/>
                <a:cs typeface="Arial" panose="020B0604020202020204" pitchFamily="34" charset="0"/>
              </a:rPr>
              <a:t>Nicotine replacement therapy</a:t>
            </a:r>
          </a:p>
          <a:p>
            <a:r>
              <a:rPr lang="en-US" altLang="en-US" sz="1200" baseline="0" dirty="0">
                <a:latin typeface="Arial" panose="020B0604020202020204" pitchFamily="34" charset="0"/>
                <a:cs typeface="Arial" panose="020B0604020202020204" pitchFamily="34" charset="0"/>
              </a:rPr>
              <a:t>Let’s have a closer look at nicotine replacement therapy and how it is used to </a:t>
            </a:r>
            <a:r>
              <a:rPr lang="en-US" altLang="en-US" dirty="0">
                <a:latin typeface="Arial" panose="020B0604020202020204" pitchFamily="34" charset="0"/>
                <a:cs typeface="Arial" panose="020B0604020202020204" pitchFamily="34" charset="0"/>
              </a:rPr>
              <a:t>treat tobacco dependence</a:t>
            </a:r>
            <a:endParaRPr lang="en-US" altLang="en-US" sz="1200" dirty="0">
              <a:latin typeface="Arial" panose="020B0604020202020204" pitchFamily="34" charset="0"/>
              <a:cs typeface="Arial" panose="020B0604020202020204" pitchFamily="34" charset="0"/>
            </a:endParaRP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84803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Arial" panose="020B0604020202020204" pitchFamily="34" charset="0"/>
                <a:ea typeface="Geneva" panose="020B0503030404040204"/>
                <a:cs typeface="Arial" panose="020B0604020202020204" pitchFamily="34" charset="0"/>
              </a:rPr>
              <a:t>All of the oral, fast acting NRT products can be used in combination with the patch.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The patient should not wait for cravings to start before using their product; the key is to use the oral products regularly – on the hour, every hour – to keep nicotine levels at a level that effectively manages urges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Nicotine isn’t absorbed very well in an acidic environment and so avoid drinking fruit juice for 15 minutes before or during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It is important for stop smoking advisers to have an understanding of stop smoking medication side effects to help an individual distinguish between what may be a nicotine withdrawal symptom, side effect of medication or something else to ensure appropriate advice can then be given.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Warning patients of the initial effects beforehand and getting them to practice using the product before their quit date can be helpful.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Side-effects usually become less troublesome with continued and correct use (e.g., people get used to the taste).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are often caused by incorrect technique and so it is important to discuss with the patient how they are using their stop smoking medication to ensure correct use and that they are getting the most out of it.</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509114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gum comes in several </a:t>
            </a:r>
            <a:r>
              <a:rPr lang="en-US" sz="1200" dirty="0" err="1">
                <a:effectLst/>
                <a:latin typeface="Arial" panose="020B0604020202020204" pitchFamily="34" charset="0"/>
                <a:ea typeface="Geneva" panose="020B0503030404040204"/>
                <a:cs typeface="Arial" panose="020B0604020202020204" pitchFamily="34" charset="0"/>
              </a:rPr>
              <a:t>flavours</a:t>
            </a:r>
            <a:r>
              <a:rPr lang="en-US" sz="1200" dirty="0">
                <a:effectLst/>
                <a:latin typeface="Arial" panose="020B0604020202020204" pitchFamily="34" charset="0"/>
                <a:ea typeface="Geneva" panose="020B0503030404040204"/>
                <a:cs typeface="Arial" panose="020B0604020202020204" pitchFamily="34" charset="0"/>
              </a:rPr>
              <a:t> (fruit, mint, </a:t>
            </a:r>
            <a:r>
              <a:rPr lang="en-US" sz="1200" dirty="0" err="1">
                <a:effectLst/>
                <a:latin typeface="Arial" panose="020B0604020202020204" pitchFamily="34" charset="0"/>
                <a:ea typeface="Geneva" panose="020B0503030404040204"/>
                <a:cs typeface="Arial" panose="020B0604020202020204" pitchFamily="34" charset="0"/>
              </a:rPr>
              <a:t>liquorice</a:t>
            </a:r>
            <a:r>
              <a:rPr lang="en-US" sz="1200" dirty="0">
                <a:effectLst/>
                <a:latin typeface="Arial" panose="020B0604020202020204" pitchFamily="34" charset="0"/>
                <a:ea typeface="Geneva" panose="020B0503030404040204"/>
                <a:cs typeface="Arial" panose="020B0604020202020204" pitchFamily="34" charset="0"/>
              </a:rPr>
              <a:t> or plain) and in 2mg and 4mg strengths; the 4mg gum is recommended for people who are more heavily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buccal mucosa </a:t>
            </a:r>
            <a:r>
              <a:rPr lang="en-GB" sz="1200" dirty="0">
                <a:effectLst/>
                <a:latin typeface="Arial" panose="020B0604020202020204" pitchFamily="34" charset="0"/>
                <a:ea typeface="MS PGothic"/>
                <a:cs typeface="Arial" panose="020B0604020202020204" pitchFamily="34" charset="0"/>
              </a:rPr>
              <a:t>(the lining of mouth and throat)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Absorption rates: approx. 0.9mg per 2mg piece &amp; 1.2mg per 4mg piece.</a:t>
            </a:r>
            <a:r>
              <a:rPr lang="en-GB" dirty="0">
                <a:latin typeface="Arial" panose="020B0604020202020204" pitchFamily="34" charset="0"/>
                <a:ea typeface="Geneva" panose="020B0503030404040204"/>
                <a:cs typeface="Arial" panose="020B0604020202020204" pitchFamily="34" charset="0"/>
              </a:rPr>
              <a:t>  </a:t>
            </a:r>
          </a:p>
          <a:p>
            <a:pPr marL="457200">
              <a:tabLst>
                <a:tab pos="457200" algn="l"/>
              </a:tabLst>
            </a:pPr>
            <a:r>
              <a:rPr lang="en-CA"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b="1" dirty="0">
                <a:effectLst/>
                <a:latin typeface="Arial" panose="020B0604020202020204" pitchFamily="34" charset="0"/>
                <a:ea typeface="Geneva" panose="020B0503030404040204"/>
                <a:cs typeface="Arial" panose="020B0604020202020204" pitchFamily="34" charset="0"/>
              </a:rPr>
              <a:t>Absorption rates:</a:t>
            </a:r>
            <a:r>
              <a:rPr lang="en-US"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0.9 mg per 2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1.2 mg per 4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Used regularly throughout the day to maintain blood-nicotine levels and ad hoc in anticipation of high-risk times.</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 is recommended that up to 15 pieces of gum should be used per day.</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Special ‘chew and park’ technique.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The gum tends to stick to dentures and may not be appropriate for use in people with complicated dental work.</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a:cs typeface="Arial" panose="020B0604020202020204" pitchFamily="34" charset="0"/>
              </a:rPr>
              <a:t>Mouth ulcers are a consequence of stopping smoking and not a side effect of using nicotine gum.</a:t>
            </a: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1 box of 105 (Nicorette) or 96 (</a:t>
            </a:r>
            <a:r>
              <a:rPr lang="en-GB" sz="1200" dirty="0" err="1">
                <a:effectLst/>
                <a:latin typeface="Arial" panose="020B0604020202020204" pitchFamily="34" charset="0"/>
                <a:ea typeface="Geneva" panose="020B0503030404040204"/>
                <a:cs typeface="Arial" panose="020B0604020202020204" pitchFamily="34" charset="0"/>
              </a:rPr>
              <a:t>Nicotinell</a:t>
            </a:r>
            <a:r>
              <a:rPr lang="en-GB"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4133494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a:t>
            </a:r>
            <a:r>
              <a:rPr lang="en-US" b="1" dirty="0" err="1">
                <a:latin typeface="Arial" panose="020B0604020202020204" pitchFamily="34" charset="0"/>
                <a:ea typeface="Geneva" panose="020B0503030404040204"/>
                <a:cs typeface="Arial" panose="020B0604020202020204" pitchFamily="34" charset="0"/>
              </a:rPr>
              <a:t>mouthspray</a:t>
            </a:r>
            <a:r>
              <a:rPr lang="en-US" b="1" dirty="0">
                <a:latin typeface="Arial" panose="020B0604020202020204" pitchFamily="34" charset="0"/>
                <a:ea typeface="Geneva" panose="020B0503030404040204"/>
                <a:cs typeface="Arial" panose="020B0604020202020204" pitchFamily="34" charset="0"/>
              </a:rPr>
              <a:t> in</a:t>
            </a:r>
            <a:r>
              <a:rPr lang="en-US" sz="1200" b="1" dirty="0">
                <a:effectLst/>
                <a:latin typeface="Arial" panose="020B0604020202020204" pitchFamily="34" charset="0"/>
                <a:ea typeface="Geneva" panose="020B0503030404040204"/>
                <a:cs typeface="Arial" panose="020B0604020202020204" pitchFamily="34" charset="0"/>
              </a:rPr>
              <a:t>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A 1mg/spray mouth spray: brand name </a:t>
            </a:r>
            <a:r>
              <a:rPr lang="en-CA" sz="1200" dirty="0" err="1">
                <a:effectLst/>
                <a:latin typeface="Arial" panose="020B0604020202020204" pitchFamily="34" charset="0"/>
                <a:ea typeface="Geneva" panose="020B0503030404040204"/>
                <a:cs typeface="Arial" panose="020B0604020202020204" pitchFamily="34" charset="0"/>
              </a:rPr>
              <a:t>QuickMist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dirty="0">
                <a:latin typeface="Arial" panose="020B0604020202020204" pitchFamily="34" charset="0"/>
                <a:cs typeface="Arial" panose="020B0604020202020204" pitchFamily="34" charset="0"/>
              </a:rPr>
              <a:t>Contains negligible amounts of medicinal alcohol (7mg/spray) and will not have any noticeable effects. Although negligible, the presence of alcohol in these products may be an issue for some people because of their cultural and religious beliefs, or because of issues with alcohol.</a:t>
            </a:r>
            <a:endParaRPr lang="en-CA" dirty="0">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nicotine mouth spray is a faster-acting product that takes only a few minutes to reach the bloodstream; 1 to 2 sprays are recommended every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to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to 2 sprays every 30 minutes to 1 hour, up to a maximum of 4 sprays/hour and 64 sprays/day.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Try to avoid inhalation while spraying or </a:t>
            </a:r>
            <a:r>
              <a:rPr lang="en-US" sz="1200" dirty="0">
                <a:effectLst/>
                <a:latin typeface="Arial" panose="020B0604020202020204" pitchFamily="34" charset="0"/>
                <a:ea typeface="Geneva" panose="020B0503030404040204"/>
                <a:cs typeface="Arial" panose="020B0604020202020204" pitchFamily="34" charset="0"/>
              </a:rPr>
              <a:t>swallowing for a few seconds after administration as nicotine isn’t absorbed particularly well from the stomach, and it causes wind and hiccups.</a:t>
            </a:r>
            <a:r>
              <a:rPr lang="en-US"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Direct spray into side of mouth.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Avoid inhalation as the mouth spray is being administered.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Maximum dose leads to higher average nicotine plasma concentrations than one 4mg gum or lozenge hourly (i.e. 28.8ng/mL vs 23.3ng/mL and 25.5ng/mL respectively).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r>
              <a:rPr lang="en-CA"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1 week’s supply =</a:t>
            </a:r>
            <a:r>
              <a:rPr lang="en-CA" dirty="0">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 1 to 3 bottles of spray (each bottle is min 150 sprays).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240328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Lozenges are available as regular lozenges and mini lozenges in different dosages and </a:t>
            </a:r>
            <a:r>
              <a:rPr lang="en-US" sz="1200" dirty="0" err="1">
                <a:effectLst/>
                <a:latin typeface="Arial" panose="020B0604020202020204" pitchFamily="34" charset="0"/>
                <a:ea typeface="Geneva" panose="020B0503030404040204"/>
                <a:cs typeface="Arial" panose="020B0604020202020204" pitchFamily="34" charset="0"/>
              </a:rPr>
              <a:t>flavours</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4mg lozenge or mini lozenge is recommended for individuals with greater nicotine dependence (i.e. smoke within 30 minutes of waking in the morning).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Some patients worry that the product has more nicotine than their cigarettes; they can be reassured that the method of delivery is different meaning that nicotine is delivered much more slowly and in lower doses than in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Delivers nicotine to bloodstream through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Peak levels reached within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oral absorption of the lozenge is better than the NRT gum.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MS PGothic" panose="020B0600070205080204" pitchFamily="34" charset="-128"/>
                <a:cs typeface="Arial" panose="020B0604020202020204" pitchFamily="34" charset="0"/>
              </a:rPr>
              <a:t>Initially 1 lozenge is used every 1-2 hours = 9-15 lozenges a day (then reduced gradually).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lozenges are placed in the mouth and allowed to dissolve, they can be rolled and parked against the gum (roll – park – roll technique).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 should not be chewed or swallowed.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week’s supply = 1 x box of 72 &amp; 1 box of 36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739333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b="1" dirty="0">
              <a:effectLst/>
              <a:latin typeface="Arial" panose="020B0604020202020204" pitchFamily="34" charset="0"/>
              <a:ea typeface="Geneva" panose="020B0503030404040204"/>
              <a:cs typeface="Arial" panose="020B0604020202020204" pitchFamily="34" charset="0"/>
            </a:endParaRPr>
          </a:p>
          <a:p>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NRT </a:t>
            </a:r>
            <a:r>
              <a:rPr lang="en-GB" sz="1200" dirty="0" err="1">
                <a:effectLst/>
                <a:latin typeface="Arial" panose="020B0604020202020204" pitchFamily="34" charset="0"/>
                <a:ea typeface="Geneva" panose="020B0503030404040204"/>
                <a:cs typeface="Arial" panose="020B0604020202020204" pitchFamily="34" charset="0"/>
              </a:rPr>
              <a:t>microtab</a:t>
            </a:r>
            <a:r>
              <a:rPr lang="en-GB" sz="1200" dirty="0">
                <a:effectLst/>
                <a:latin typeface="Arial" panose="020B0604020202020204" pitchFamily="34" charset="0"/>
                <a:ea typeface="Geneva" panose="020B0503030404040204"/>
                <a:cs typeface="Arial" panose="020B0604020202020204" pitchFamily="34" charset="0"/>
              </a:rPr>
              <a:t> is a small tablet containing nicotine (2mg).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Each tablet delivers nicotine to the bloodstream via the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Used sub-lingually:  held until dissolved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16-40 tablets are used per day and gradually reduced between 6 and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a:t>
            </a:r>
            <a:r>
              <a:rPr lang="en-GB" sz="1200" dirty="0" err="1">
                <a:effectLst/>
                <a:latin typeface="Arial" panose="020B0604020202020204" pitchFamily="34" charset="0"/>
                <a:ea typeface="Geneva" panose="020B0503030404040204"/>
                <a:cs typeface="Arial" panose="020B0604020202020204" pitchFamily="34" charset="0"/>
              </a:rPr>
              <a:t>microtab</a:t>
            </a:r>
            <a:r>
              <a:rPr lang="en-GB" sz="1200" dirty="0">
                <a:effectLst/>
                <a:latin typeface="Arial" panose="020B0604020202020204" pitchFamily="34" charset="0"/>
                <a:ea typeface="Geneva" panose="020B0503030404040204"/>
                <a:cs typeface="Arial" panose="020B0604020202020204" pitchFamily="34" charset="0"/>
              </a:rPr>
              <a:t> should not be chewed or swallowed.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228600" algn="l"/>
              </a:tabLst>
            </a:pPr>
            <a:r>
              <a:rPr lang="en-GB" sz="1200" dirty="0">
                <a:effectLst/>
                <a:latin typeface="Arial" panose="020B0604020202020204" pitchFamily="34" charset="0"/>
                <a:ea typeface="Geneva" panose="020B0503030404040204"/>
                <a:cs typeface="Arial" panose="020B0604020202020204" pitchFamily="34" charset="0"/>
              </a:rPr>
              <a:t>1 week’s supply = 2 boxes of 100 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eaLnBrk="1" hangingPunct="1">
              <a:buFont typeface="Arial" panose="020B0604020202020204" pitchFamily="34" charset="0"/>
              <a:buChar char="•"/>
            </a:pPr>
            <a:endParaRPr lang="en-GB" altLang="en-US" sz="8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403917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Ask participants to note any important points to tell patients in the chat or respond verbally.</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What it is</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en-US" sz="1200" dirty="0">
                <a:latin typeface="Arial" panose="020B0604020202020204" pitchFamily="34" charset="0"/>
                <a:ea typeface="Geneva" panose="020B0503030404040204" pitchFamily="34" charset="0"/>
                <a:cs typeface="Arial" panose="020B0604020202020204" pitchFamily="34" charset="0"/>
              </a:rPr>
              <a:t>The cartridges contain 15mg of nicotine, however only small amount of nicotine (2-4 mg) is typically absorbed from each cartridge. </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sz="1200" b="1" dirty="0">
                <a:latin typeface="Arial" panose="020B0604020202020204" pitchFamily="34" charset="0"/>
                <a:ea typeface="Geneva" panose="020B0503030404040204" pitchFamily="34" charset="0"/>
                <a:cs typeface="Arial" panose="020B0604020202020204" pitchFamily="34" charset="0"/>
              </a:rPr>
              <a:t>How it works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Puffing on inhalator vaporises nicotine: absorbed into bloodstream through mouth &amp; throat</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Peak levels reached 15/20 minutes</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altLang="en-US" sz="1200" dirty="0">
                <a:latin typeface="Arial" panose="020B0604020202020204" pitchFamily="34" charset="0"/>
                <a:ea typeface="Geneva" panose="020B0503030404040204" pitchFamily="34" charset="0"/>
                <a:cs typeface="Arial" panose="020B0604020202020204" pitchFamily="34" charset="0"/>
              </a:rPr>
              <a:t>The inhalator does not deliver nicotine to the lungs – it is an oral device.</a:t>
            </a: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0" indent="0" eaLnBrk="1" hangingPunct="1">
              <a:spcBef>
                <a:spcPct val="0"/>
              </a:spcBef>
              <a:buFont typeface="Arial" panose="020B0604020202020204" pitchFamily="34" charset="0"/>
              <a:buNone/>
            </a:pPr>
            <a:r>
              <a:rPr lang="en-US" altLang="en-US" sz="1200" b="1" dirty="0">
                <a:latin typeface="Arial" panose="020B0604020202020204" pitchFamily="34" charset="0"/>
                <a:ea typeface="Geneva" panose="020B0503030404040204" pitchFamily="34" charset="0"/>
                <a:cs typeface="Arial" panose="020B0604020202020204" pitchFamily="34" charset="0"/>
              </a:rPr>
              <a:t>How it is used</a:t>
            </a:r>
          </a:p>
          <a:p>
            <a:pPr marL="171450" indent="-171450">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Each cartridge lasts approximately 40 minutes of</a:t>
            </a:r>
            <a:r>
              <a:rPr lang="en-GB" altLang="en-US" sz="1200" b="1" dirty="0">
                <a:latin typeface="Arial" panose="020B0604020202020204" pitchFamily="34" charset="0"/>
                <a:cs typeface="Arial" panose="020B0604020202020204" pitchFamily="34" charset="0"/>
              </a:rPr>
              <a:t> </a:t>
            </a:r>
            <a:r>
              <a:rPr lang="en-GB" altLang="en-US" sz="1200" dirty="0">
                <a:latin typeface="Arial" panose="020B0604020202020204" pitchFamily="34" charset="0"/>
                <a:cs typeface="Arial" panose="020B0604020202020204" pitchFamily="34" charset="0"/>
              </a:rPr>
              <a:t>intense use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6 cartridges a day</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Special puffing technique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Duration of treatment: up to 12 weeks</a:t>
            </a:r>
          </a:p>
          <a:p>
            <a:pPr eaLnBrk="1" hangingPunct="1"/>
            <a:endParaRPr lang="en-GB" altLang="en-US" sz="1200" dirty="0">
              <a:latin typeface="Arial" panose="020B0604020202020204" pitchFamily="34" charset="0"/>
              <a:cs typeface="Arial" panose="020B0604020202020204" pitchFamily="34" charset="0"/>
            </a:endParaRPr>
          </a:p>
          <a:p>
            <a:pPr eaLnBrk="1" hangingPunct="1">
              <a:buFont typeface="Wingdings" pitchFamily="2" charset="2"/>
              <a:buNone/>
            </a:pPr>
            <a:r>
              <a:rPr lang="en-GB" altLang="en-US" sz="1200" b="1" dirty="0">
                <a:latin typeface="Arial" panose="020B0604020202020204" pitchFamily="34" charset="0"/>
                <a:cs typeface="Arial" panose="020B0604020202020204" pitchFamily="34" charset="0"/>
              </a:rPr>
              <a:t>Prescribing guidelines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1 week’s supply = 2 boxes of 42 cartridges (84 total)</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4093162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How do we know which product to choose for a patient? Some of the factors that you can use to guide the decision include: </a:t>
            </a:r>
          </a:p>
          <a:p>
            <a:endParaRPr lang="en-US" sz="1200" dirty="0">
              <a:latin typeface="Arial" panose="020B0604020202020204" pitchFamily="34" charset="0"/>
              <a:cs typeface="Arial" panose="020B0604020202020204" pitchFamily="34" charset="0"/>
            </a:endParaRPr>
          </a:p>
          <a:p>
            <a:pPr marL="287655" indent="-288290">
              <a:buFont typeface="Arial" panose="020B0604020202020204" pitchFamily="34" charset="0"/>
              <a:buChar char="•"/>
            </a:pPr>
            <a:r>
              <a:rPr lang="en-US" sz="1200" dirty="0">
                <a:latin typeface="Arial" panose="020B0604020202020204" pitchFamily="34" charset="0"/>
                <a:cs typeface="Arial" panose="020B0604020202020204" pitchFamily="34" charset="0"/>
              </a:rPr>
              <a:t>What</a:t>
            </a:r>
            <a:r>
              <a:rPr lang="en-US" sz="1200" strike="sngStrike" dirty="0">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 you have access to (ideally all products but you may only have access some at your trust, good to be aware of what you do have access to)</a:t>
            </a:r>
          </a:p>
          <a:p>
            <a:pPr marL="287655" indent="-288290">
              <a:buFont typeface="Arial" panose="020B0604020202020204" pitchFamily="34" charset="0"/>
              <a:buChar char="•"/>
            </a:pPr>
            <a:r>
              <a:rPr lang="en-US" sz="1200" dirty="0">
                <a:latin typeface="Arial" panose="020B0604020202020204" pitchFamily="34" charset="0"/>
                <a:cs typeface="Arial" panose="020B0604020202020204" pitchFamily="34" charset="0"/>
              </a:rPr>
              <a:t>Contraindications or sensitivities (e.g. dentures)</a:t>
            </a:r>
          </a:p>
          <a:p>
            <a:pPr marL="287655" indent="-288290">
              <a:buFont typeface="Arial" panose="020B0604020202020204" pitchFamily="34" charset="0"/>
              <a:buChar char="•"/>
            </a:pPr>
            <a:r>
              <a:rPr lang="en-US" sz="1200" dirty="0">
                <a:latin typeface="Arial"/>
                <a:cs typeface="Arial"/>
              </a:rPr>
              <a:t>Patient needs</a:t>
            </a:r>
          </a:p>
          <a:p>
            <a:pPr marL="645795" lvl="3" indent="-285750">
              <a:spcAft>
                <a:spcPts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 Do they need </a:t>
            </a:r>
            <a:r>
              <a:rPr lang="en-US" sz="1200" dirty="0">
                <a:solidFill>
                  <a:schemeClr val="accent4">
                    <a:lumMod val="75000"/>
                    <a:lumOff val="25000"/>
                  </a:schemeClr>
                </a:solidFill>
                <a:latin typeface="Arial" panose="020B0604020202020204" pitchFamily="34" charset="0"/>
                <a:cs typeface="Arial" panose="020B0604020202020204" pitchFamily="34" charset="0"/>
              </a:rPr>
              <a:t>rapid relief of urges to smoke (speed of delivery)</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645795" indent="-285750">
              <a:spcAft>
                <a:spcPts val="0"/>
              </a:spcAft>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 Would they like a products to assist with replacing the ‘hand to mouth’ action of smoking? </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645795" indent="-285750">
              <a:spcAft>
                <a:spcPts val="0"/>
              </a:spcAft>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 Do they have the ability to use correctly</a:t>
            </a:r>
            <a:endParaRPr lang="en-US" sz="1200">
              <a:solidFill>
                <a:schemeClr val="accent4">
                  <a:lumMod val="75000"/>
                  <a:lumOff val="25000"/>
                </a:schemeClr>
              </a:solidFill>
              <a:latin typeface="Arial" panose="020B0604020202020204" pitchFamily="34" charset="0"/>
              <a:cs typeface="Arial" panose="020B0604020202020204" pitchFamily="34" charset="0"/>
            </a:endParaRPr>
          </a:p>
          <a:p>
            <a:pPr marL="287655" indent="-288290">
              <a:buFont typeface="Arial" panose="020B0604020202020204" pitchFamily="34" charset="0"/>
              <a:buChar char="•"/>
            </a:pPr>
            <a:r>
              <a:rPr lang="en-US" sz="1200" dirty="0">
                <a:latin typeface="Arial"/>
                <a:cs typeface="Arial"/>
              </a:rPr>
              <a:t>Any past experience with the product (either positive or negative)</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   Patient preference </a:t>
            </a:r>
          </a:p>
          <a:p>
            <a:endParaRPr lang="en-US" sz="1200" b="1" dirty="0">
              <a:solidFill>
                <a:schemeClr val="accent4">
                  <a:lumMod val="75000"/>
                  <a:lumOff val="25000"/>
                </a:schemeClr>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2799848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Arial" panose="020B0604020202020204" pitchFamily="34" charset="0"/>
                <a:cs typeface="Arial" panose="020B0604020202020204" pitchFamily="34" charset="0"/>
              </a:rPr>
              <a:t>Health care professionals and patients worry about side effects of NRTs.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Really important to highlight is that most side effects or mild to moderate and can be managed using some simple strategies.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Other than an allergic reaction, rarely are side effects a reason to discontinue the treatment, and if a patient does need to discontinue NRT , they should be supported to switching to another product or aid.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 mentioned earlier many side effects occur because of incorrect use and so reviewing how the products are being used and provide some advise can be really helpful.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helpful to have good working knowledge of how we can address side effects should they occur, so that patients can continue treatment.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review the frequency and strategies that can be used. [Trainer’s review strategies on slide]</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There are a few side effects such as difficulty sleeping which are also nicotine withdrawal symptoms, It can be helpful to be aware of this and alongside exploring strategies like removing patch at bedtime, advise patient that it a common occurrence in the early period of stopping and sleep tends to improve in the first couple of weeks after stopping.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Importantly NRT products are very safe, and there is little concern about effects on patient MH recovery.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2650135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264164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The slide shows the seven NRT products available, including the long-acting nicotine patch and faster acting products: nicotine gum, inhalator, nasal spray, mouth spray, </a:t>
            </a:r>
            <a:r>
              <a:rPr lang="en-US" sz="1200" dirty="0" err="1">
                <a:effectLst/>
                <a:latin typeface="Arial" panose="020B0604020202020204" pitchFamily="34" charset="0"/>
                <a:ea typeface="Geneva" panose="020B0503030404040204"/>
                <a:cs typeface="Arial" panose="020B0604020202020204" pitchFamily="34" charset="0"/>
              </a:rPr>
              <a:t>microtab</a:t>
            </a:r>
            <a:r>
              <a:rPr lang="en-US" sz="1200" dirty="0">
                <a:effectLst/>
                <a:latin typeface="Arial" panose="020B0604020202020204" pitchFamily="34" charset="0"/>
                <a:ea typeface="Geneva" panose="020B0503030404040204"/>
                <a:cs typeface="Arial" panose="020B0604020202020204" pitchFamily="34" charset="0"/>
              </a:rPr>
              <a:t>, and lozenge and mini lozenge.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These products differ in the way they are used and in how much, and how rapidly, they deliver nicotine to the brain. We will look in detail at each NRT product in a few moments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78509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Arial" panose="020B0604020202020204" pitchFamily="34" charset="0"/>
                <a:ea typeface="Geneva" panose="020B0503030404040204"/>
                <a:cs typeface="Arial" panose="020B0604020202020204" pitchFamily="34" charset="0"/>
              </a:rPr>
              <a:t>Firstly, how much nicotine does nicotine replacement deliver versus nicotine delivery via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graph shows nicotine blood concentration levels one hour following the smoking of a cigarette or administration of various forms of NRT. It illustrates the different speed of delivery and elimination of nicotine delivered in cigarettes compared with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Black line: </a:t>
            </a:r>
            <a:r>
              <a:rPr lang="en-CA" sz="1200" b="1" dirty="0">
                <a:effectLst/>
                <a:latin typeface="Arial" panose="020B0604020202020204" pitchFamily="34" charset="0"/>
                <a:ea typeface="Geneva" panose="020B0503030404040204"/>
                <a:cs typeface="Arial" panose="020B0604020202020204" pitchFamily="34" charset="0"/>
              </a:rPr>
              <a:t>cigarettes</a:t>
            </a:r>
            <a:r>
              <a:rPr lang="en-CA" sz="1200" dirty="0">
                <a:effectLst/>
                <a:latin typeface="Arial" panose="020B0604020202020204" pitchFamily="34" charset="0"/>
                <a:ea typeface="Geneva" panose="020B0503030404040204"/>
                <a:cs typeface="Arial" panose="020B0604020202020204" pitchFamily="34" charset="0"/>
              </a:rPr>
              <a:t> are very efficient in delivering nicotine to the brain. Nicotine contained in tobacco smoke is rapidly absorbed through the lining of the lungs and reaches the brain in about 10 seconds. </a:t>
            </a:r>
            <a:r>
              <a:rPr lang="en-US" sz="1200" dirty="0">
                <a:effectLst/>
                <a:latin typeface="Arial" panose="020B0604020202020204" pitchFamily="34" charset="0"/>
                <a:ea typeface="Geneva" panose="020B0503030404040204"/>
                <a:cs typeface="Arial" panose="020B0604020202020204" pitchFamily="34" charset="0"/>
              </a:rPr>
              <a:t>Peak levels of nicotine are reached after about 10 minutes after smoking a cigarette and fall rapidly after that.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Blue line</a:t>
            </a:r>
            <a:r>
              <a:rPr lang="en-US" sz="1200" dirty="0">
                <a:effectLst/>
                <a:latin typeface="Arial" panose="020B0604020202020204" pitchFamily="34" charset="0"/>
                <a:ea typeface="Geneva" panose="020B0503030404040204"/>
                <a:cs typeface="Arial" panose="020B0604020202020204" pitchFamily="34" charset="0"/>
              </a:rPr>
              <a:t>: with </a:t>
            </a:r>
            <a:r>
              <a:rPr lang="en-CA" sz="1200" b="1" dirty="0">
                <a:effectLst/>
                <a:latin typeface="Arial" panose="020B0604020202020204" pitchFamily="34" charset="0"/>
                <a:ea typeface="Geneva" panose="020B0503030404040204"/>
                <a:cs typeface="Arial" panose="020B0604020202020204" pitchFamily="34" charset="0"/>
              </a:rPr>
              <a:t>patches </a:t>
            </a:r>
            <a:r>
              <a:rPr lang="en-CA" sz="1200" dirty="0">
                <a:effectLst/>
                <a:latin typeface="Arial" panose="020B0604020202020204" pitchFamily="34" charset="0"/>
                <a:ea typeface="Geneva" panose="020B0503030404040204"/>
                <a:cs typeface="Arial" panose="020B0604020202020204" pitchFamily="34" charset="0"/>
              </a:rPr>
              <a:t>nicotine is absorbed through the skin and peak blood nicotine concentrations can take 2-3 hours to reach.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Green, yellow and red lines</a:t>
            </a:r>
            <a:r>
              <a:rPr lang="en-US" sz="1200" dirty="0">
                <a:effectLst/>
                <a:latin typeface="Arial" panose="020B0604020202020204" pitchFamily="34" charset="0"/>
                <a:ea typeface="Geneva" panose="020B0503030404040204"/>
                <a:cs typeface="Arial" panose="020B0604020202020204" pitchFamily="34" charset="0"/>
              </a:rPr>
              <a:t>: Fast-acting NRT products (e.g. </a:t>
            </a:r>
            <a:r>
              <a:rPr lang="en-US" sz="1200" b="1" dirty="0">
                <a:effectLst/>
                <a:latin typeface="Arial" panose="020B0604020202020204" pitchFamily="34" charset="0"/>
                <a:ea typeface="Geneva" panose="020B0503030404040204"/>
                <a:cs typeface="Arial" panose="020B0604020202020204" pitchFamily="34" charset="0"/>
              </a:rPr>
              <a:t>gum, inhalator, </a:t>
            </a:r>
            <a:r>
              <a:rPr lang="en-US" sz="1200" b="1" dirty="0" err="1">
                <a:effectLst/>
                <a:latin typeface="Arial" panose="020B0604020202020204" pitchFamily="34" charset="0"/>
                <a:ea typeface="Geneva" panose="020B0503030404040204"/>
                <a:cs typeface="Arial" panose="020B0604020202020204" pitchFamily="34" charset="0"/>
              </a:rPr>
              <a:t>microtabs</a:t>
            </a:r>
            <a:r>
              <a:rPr lang="en-US" sz="1200" b="1" dirty="0">
                <a:effectLst/>
                <a:latin typeface="Arial" panose="020B0604020202020204" pitchFamily="34" charset="0"/>
                <a:ea typeface="Geneva" panose="020B0503030404040204"/>
                <a:cs typeface="Arial" panose="020B0604020202020204" pitchFamily="34" charset="0"/>
              </a:rPr>
              <a:t>, lozenges, mouth spray </a:t>
            </a:r>
            <a:r>
              <a:rPr lang="en-US" sz="1200" dirty="0">
                <a:effectLst/>
                <a:latin typeface="Arial" panose="020B0604020202020204" pitchFamily="34" charset="0"/>
                <a:ea typeface="Geneva" panose="020B0503030404040204"/>
                <a:cs typeface="Arial" panose="020B0604020202020204" pitchFamily="34" charset="0"/>
              </a:rPr>
              <a:t>and </a:t>
            </a:r>
            <a:r>
              <a:rPr lang="en-US" sz="1200" b="1" dirty="0">
                <a:effectLst/>
                <a:latin typeface="Arial" panose="020B0604020202020204" pitchFamily="34" charset="0"/>
                <a:ea typeface="Geneva" panose="020B0503030404040204"/>
                <a:cs typeface="Arial" panose="020B0604020202020204" pitchFamily="34" charset="0"/>
              </a:rPr>
              <a:t>nasal spray</a:t>
            </a:r>
            <a:r>
              <a:rPr lang="en-US" sz="1200" dirty="0">
                <a:effectLst/>
                <a:latin typeface="Arial" panose="020B0604020202020204" pitchFamily="34" charset="0"/>
                <a:ea typeface="Geneva" panose="020B0503030404040204"/>
                <a:cs typeface="Arial" panose="020B0604020202020204" pitchFamily="34" charset="0"/>
              </a:rPr>
              <a:t>) fall somewhere between the peak nicotine doses delivered by cigarettes and the steady dose delivery of patches. The fastest delivery is from the nasal spray and mouth spray.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will be necessary to manage patient expectations of what NRT can do for them and how NRT can never get nicotine to brain as fast as when it’s attached to tobacco smoke. Patients often complain or feel dissatisfied that NRT doesn’t take away cravings straight away, underscoring the importance of getting ahead of the urge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u="none" kern="1200" baseline="0" dirty="0">
                <a:solidFill>
                  <a:schemeClr val="tx1"/>
                </a:solidFill>
                <a:effectLst/>
                <a:latin typeface="Arial" panose="020B0604020202020204" pitchFamily="34" charset="0"/>
                <a:cs typeface="Arial" panose="020B0604020202020204" pitchFamily="34" charset="0"/>
              </a:rPr>
              <a:t>Source:</a:t>
            </a:r>
            <a:r>
              <a:rPr lang="en-US" b="1" dirty="0">
                <a:latin typeface="Arial" panose="020B0604020202020204" pitchFamily="34" charset="0"/>
                <a:cs typeface="Arial" panose="020B0604020202020204" pitchFamily="34" charset="0"/>
              </a:rPr>
              <a:t> </a:t>
            </a:r>
            <a:endParaRPr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dirty="0">
                <a:solidFill>
                  <a:schemeClr val="tx1"/>
                </a:solidFill>
                <a:latin typeface="Arial" panose="020B0604020202020204" pitchFamily="34" charset="0"/>
                <a:cs typeface="Arial" panose="020B0604020202020204" pitchFamily="34" charset="0"/>
              </a:rPr>
              <a:t>Royal College of Physicians, </a:t>
            </a:r>
            <a:r>
              <a:rPr lang="en-GB" sz="1200" i="1" dirty="0">
                <a:solidFill>
                  <a:schemeClr val="tx1"/>
                </a:solidFill>
                <a:latin typeface="Arial" panose="020B0604020202020204" pitchFamily="34" charset="0"/>
                <a:cs typeface="Arial" panose="020B0604020202020204" pitchFamily="34" charset="0"/>
              </a:rPr>
              <a:t>Nicotine Addiction in Britain. </a:t>
            </a:r>
            <a:r>
              <a:rPr lang="en-GB" sz="1200" dirty="0">
                <a:solidFill>
                  <a:schemeClr val="tx1"/>
                </a:solidFill>
                <a:latin typeface="Arial" panose="020B0604020202020204" pitchFamily="34" charset="0"/>
                <a:cs typeface="Arial" panose="020B0604020202020204" pitchFamily="34" charset="0"/>
              </a:rPr>
              <a:t>A report of the Tobacco </a:t>
            </a:r>
            <a:r>
              <a:rPr lang="en-CA" b="0" i="0" dirty="0">
                <a:solidFill>
                  <a:srgbClr val="000000"/>
                </a:solidFill>
                <a:effectLst/>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y Group of the Royal College of Physicians. London, RCP</a:t>
            </a:r>
            <a:r>
              <a:rPr lang="en-GB" sz="1200" i="1" dirty="0">
                <a:solidFill>
                  <a:schemeClr val="tx1"/>
                </a:solidFill>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2000</a:t>
            </a:r>
          </a:p>
          <a:p>
            <a:endParaRPr lang="en-US" sz="1200" dirty="0">
              <a:latin typeface="Arial" panose="020B0604020202020204" pitchFamily="34"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464465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By combining two forms of NRT we can achieve a therapeutic dose of nicotine to assist with urges to smoke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Meta-analyses have shown that while NRT monotherapy approximately doubles the abstinence rates compared to placebo, </a:t>
            </a:r>
            <a:r>
              <a:rPr lang="en-CA" sz="1200" dirty="0">
                <a:effectLst/>
                <a:latin typeface="Arial" panose="020B0604020202020204" pitchFamily="34" charset="0"/>
                <a:ea typeface="MS PGothic" panose="020B0600070205080204" pitchFamily="34" charset="-128"/>
                <a:cs typeface="Arial" panose="020B0604020202020204" pitchFamily="34" charset="0"/>
              </a:rPr>
              <a:t>combining NRT products has been shown to significantly increase 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A 16-hour or 24-hour NRT patch and oral NRT (i.e., combination NRT) is generally recommended.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a:t>
            </a:r>
            <a:r>
              <a:rPr lang="en-US" sz="1200" b="1" dirty="0">
                <a:effectLst/>
                <a:latin typeface="Arial" panose="020B0604020202020204" pitchFamily="34" charset="0"/>
                <a:ea typeface="Geneva" panose="020B0503030404040204"/>
                <a:cs typeface="Arial" panose="020B0604020202020204" pitchFamily="34" charset="0"/>
              </a:rPr>
              <a:t>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Cahill K, Stevens S, </a:t>
            </a:r>
            <a:r>
              <a:rPr lang="en-US" sz="1200" dirty="0" err="1">
                <a:effectLst/>
                <a:latin typeface="Arial" panose="020B0604020202020204" pitchFamily="34" charset="0"/>
                <a:ea typeface="Geneva" panose="020B0503030404040204"/>
                <a:cs typeface="Arial" panose="020B0604020202020204" pitchFamily="34" charset="0"/>
              </a:rPr>
              <a:t>Perera</a:t>
            </a:r>
            <a:r>
              <a:rPr lang="en-US" sz="1200" dirty="0">
                <a:effectLst/>
                <a:latin typeface="Arial" panose="020B0604020202020204" pitchFamily="34" charset="0"/>
                <a:ea typeface="Geneva" panose="020B0503030404040204"/>
                <a:cs typeface="Arial" panose="020B0604020202020204" pitchFamily="34" charset="0"/>
              </a:rPr>
              <a:t>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http://dx.doi.org/10.1002/14651858.CD009329.pub2</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err="1">
                <a:effectLst/>
                <a:latin typeface="Arial" panose="020B0604020202020204" pitchFamily="34" charset="0"/>
                <a:ea typeface="MS PGothic" panose="020B0600070205080204" pitchFamily="34" charset="-128"/>
                <a:cs typeface="Arial" panose="020B0604020202020204" pitchFamily="34" charset="0"/>
              </a:rPr>
              <a:t>Lindson</a:t>
            </a:r>
            <a:r>
              <a:rPr lang="en-US" sz="1200" dirty="0">
                <a:effectLst/>
                <a:latin typeface="Arial" panose="020B0604020202020204" pitchFamily="34" charset="0"/>
                <a:ea typeface="MS PGothic" panose="020B0600070205080204" pitchFamily="34" charset="-128"/>
                <a:cs typeface="Arial" panose="020B0604020202020204" pitchFamily="34" charset="0"/>
              </a:rPr>
              <a:t> N, </a:t>
            </a:r>
            <a:r>
              <a:rPr lang="en-US" sz="1200" dirty="0" err="1">
                <a:effectLst/>
                <a:latin typeface="Arial" panose="020B0604020202020204" pitchFamily="34" charset="0"/>
                <a:ea typeface="MS PGothic" panose="020B0600070205080204" pitchFamily="34" charset="-128"/>
                <a:cs typeface="Arial" panose="020B0604020202020204" pitchFamily="34" charset="0"/>
              </a:rPr>
              <a:t>Chepkin</a:t>
            </a:r>
            <a:r>
              <a:rPr lang="en-US" sz="1200" dirty="0">
                <a:effectLst/>
                <a:latin typeface="Arial" panose="020B0604020202020204" pitchFamily="34" charset="0"/>
                <a:ea typeface="MS PGothic" panose="020B0600070205080204" pitchFamily="34" charset="-128"/>
                <a:cs typeface="Arial" panose="020B0604020202020204" pitchFamily="34" charset="0"/>
              </a:rPr>
              <a:t> SC, Ye W, et al. Different doses, duration, and modes of delivery of nicotine replacement therapy for smoking cessation. Cochrane Database Syst </a:t>
            </a:r>
            <a:r>
              <a:rPr lang="pt-BR" sz="1200" dirty="0">
                <a:effectLst/>
                <a:latin typeface="Arial" panose="020B0604020202020204" pitchFamily="34" charset="0"/>
                <a:ea typeface="MS PGothic" panose="020B0600070205080204" pitchFamily="34" charset="-128"/>
                <a:cs typeface="Arial" panose="020B0604020202020204" pitchFamily="34" charset="0"/>
              </a:rPr>
              <a:t>Rev. 2019, </a:t>
            </a:r>
            <a:r>
              <a:rPr lang="pt-BR" sz="1200" dirty="0" err="1">
                <a:effectLst/>
                <a:latin typeface="Arial" panose="020B0604020202020204" pitchFamily="34" charset="0"/>
                <a:ea typeface="MS PGothic" panose="020B0600070205080204" pitchFamily="34" charset="-128"/>
                <a:cs typeface="Arial" panose="020B0604020202020204" pitchFamily="34" charset="0"/>
              </a:rPr>
              <a:t>Issue</a:t>
            </a:r>
            <a:r>
              <a:rPr lang="pt-BR" sz="1200" dirty="0">
                <a:effectLst/>
                <a:latin typeface="Arial" panose="020B0604020202020204" pitchFamily="34" charset="0"/>
                <a:ea typeface="MS PGothic" panose="020B0600070205080204" pitchFamily="34" charset="-128"/>
                <a:cs typeface="Arial" panose="020B0604020202020204" pitchFamily="34" charset="0"/>
              </a:rPr>
              <a:t> 4. Art. No.: CD013308.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081832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have a closer look at each of the NRT products.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2102286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3E0C-1C25-628C-FC3C-7D8BE9A7F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51D6F-D2D0-9E9E-E116-96AE38A09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9CA340-2DA9-BEC8-65A4-B52D0C7E1C18}"/>
              </a:ext>
            </a:extLst>
          </p:cNvPr>
          <p:cNvSpPr>
            <a:spLocks noGrp="1"/>
          </p:cNvSpPr>
          <p:nvPr>
            <p:ph type="body" idx="1"/>
          </p:nvPr>
        </p:nvSpPr>
        <p:spPr/>
        <p:txBody>
          <a:bodyPr>
            <a:normAutofit/>
          </a:bodyPr>
          <a:lstStyle/>
          <a:p>
            <a:r>
              <a:rPr lang="en-US" b="0" dirty="0">
                <a:latin typeface="Arial" panose="020B0604020202020204" pitchFamily="34" charset="0"/>
                <a:cs typeface="Arial" panose="020B0604020202020204" pitchFamily="34" charset="0"/>
              </a:rPr>
              <a:t>Tobacco dependence aids quick reference – Day 1 Handout 4.</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It can also be found in Appendix 4 to 6 in the STP.</a:t>
            </a:r>
            <a:endParaRPr lang="en-US" dirty="0">
              <a:latin typeface="Arial" panose="020B0604020202020204" pitchFamily="34" charset="0"/>
              <a:cs typeface="Arial" panose="020B0604020202020204" pitchFamily="34" charset="0"/>
            </a:endParaRPr>
          </a:p>
          <a:p>
            <a:endParaRPr lang="en-US" b="1" dirty="0"/>
          </a:p>
        </p:txBody>
      </p:sp>
      <p:sp>
        <p:nvSpPr>
          <p:cNvPr id="4" name="Slide Number Placeholder 3">
            <a:extLst>
              <a:ext uri="{FF2B5EF4-FFF2-40B4-BE49-F238E27FC236}">
                <a16:creationId xmlns:a16="http://schemas.microsoft.com/office/drawing/2014/main" id="{9540B853-DDD4-96FA-A470-8A1E9DEF54C7}"/>
              </a:ext>
            </a:extLst>
          </p:cNvPr>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4178288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B4ED7-0D1A-3E65-0799-15DB5D8DBD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AB46C-C6F3-3C12-D756-D768984CA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B96AE-B925-59EF-3FE3-77E2C44F07CC}"/>
              </a:ext>
            </a:extLst>
          </p:cNvPr>
          <p:cNvSpPr>
            <a:spLocks noGrp="1"/>
          </p:cNvSpPr>
          <p:nvPr>
            <p:ph type="body" idx="1"/>
          </p:nvPr>
        </p:nvSpPr>
        <p:spPr/>
        <p:txBody>
          <a:bodyPr>
            <a:normAutofit fontScale="85000" lnSpcReduction="20000"/>
          </a:bodyPr>
          <a:lstStyle/>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Full instructions: Module 6 Trainer’s guide: Activity 1: Presenting NRT products and addressing barriers to use</a:t>
            </a:r>
          </a:p>
          <a:p>
            <a:pPr marL="6350" indent="-6350" eaLnBrk="0" fontAlgn="base" hangingPunct="0">
              <a:lnSpc>
                <a:spcPct val="112000"/>
              </a:lnSpc>
              <a:spcBef>
                <a:spcPts val="430"/>
              </a:spcBef>
              <a:spcAft>
                <a:spcPts val="820"/>
              </a:spcAft>
            </a:pP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Activity summary:</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Method: </a:t>
            </a:r>
            <a:r>
              <a:rPr lang="en-GB" sz="1200" kern="1200" dirty="0">
                <a:solidFill>
                  <a:srgbClr val="000000"/>
                </a:solidFill>
                <a:effectLst/>
                <a:latin typeface="Arial" panose="020B0604020202020204" pitchFamily="34" charset="0"/>
                <a:ea typeface="Geneva" panose="020B0503030404040204"/>
              </a:rPr>
              <a:t>Breakout rooms, Module 6 Handout 1, Module 6 Handout 2</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Number per group: </a:t>
            </a:r>
            <a:r>
              <a:rPr lang="en-GB" sz="1200" kern="1200" dirty="0">
                <a:solidFill>
                  <a:srgbClr val="000000"/>
                </a:solidFill>
                <a:effectLst/>
                <a:latin typeface="Arial" panose="020B0604020202020204" pitchFamily="34" charset="0"/>
                <a:ea typeface="Geneva" panose="020B0503030404040204"/>
              </a:rPr>
              <a:t>5</a:t>
            </a:r>
            <a:endParaRPr lang="en-GB" sz="1200" kern="100" dirty="0">
              <a:solidFill>
                <a:srgbClr val="181717"/>
              </a:solidFill>
              <a:effectLst/>
              <a:latin typeface="Calibri" panose="020F0502020204030204" pitchFamily="34" charset="0"/>
              <a:ea typeface="Calibri" panose="020F0502020204030204" pitchFamily="34" charset="0"/>
            </a:endParaRPr>
          </a:p>
          <a:p>
            <a:pPr marL="6350" indent="-6350" eaLnBrk="0" fontAlgn="base" hangingPunct="0">
              <a:lnSpc>
                <a:spcPct val="112000"/>
              </a:lnSpc>
              <a:spcBef>
                <a:spcPts val="430"/>
              </a:spcBef>
              <a:spcAft>
                <a:spcPts val="820"/>
              </a:spcAft>
            </a:pPr>
            <a:r>
              <a:rPr lang="en-GB" sz="1200" b="1" kern="1200" dirty="0">
                <a:solidFill>
                  <a:srgbClr val="000000"/>
                </a:solidFill>
                <a:effectLst/>
                <a:latin typeface="Arial" panose="020B0604020202020204" pitchFamily="34" charset="0"/>
                <a:ea typeface="Geneva" panose="020B0503030404040204"/>
              </a:rPr>
              <a:t>Duration: </a:t>
            </a:r>
            <a:r>
              <a:rPr lang="en-GB" sz="1200" kern="1200" dirty="0">
                <a:solidFill>
                  <a:srgbClr val="000000"/>
                </a:solidFill>
                <a:effectLst/>
                <a:latin typeface="Arial" panose="020B0604020202020204" pitchFamily="34" charset="0"/>
                <a:ea typeface="Geneva" panose="020B0503030404040204"/>
              </a:rPr>
              <a:t>10 minutes</a:t>
            </a:r>
            <a:endParaRPr lang="en-GB" sz="1200" kern="100" dirty="0">
              <a:solidFill>
                <a:srgbClr val="181717"/>
              </a:solidFill>
              <a:effectLst/>
              <a:latin typeface="Calibri" panose="020F0502020204030204" pitchFamily="34" charset="0"/>
              <a:ea typeface="Calibri" panose="020F050202020403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Method:</a:t>
            </a:r>
          </a:p>
          <a:p>
            <a:pPr marL="0" indent="0">
              <a:buFont typeface="Arial" panose="020B0604020202020204" pitchFamily="34" charset="0"/>
              <a:buNone/>
            </a:pPr>
            <a:r>
              <a:rPr lang="en-GB" dirty="0">
                <a:latin typeface="Arial" panose="020B0604020202020204" pitchFamily="34" charset="0"/>
                <a:cs typeface="Arial" panose="020B0604020202020204" pitchFamily="34" charset="0"/>
              </a:rPr>
              <a:t>Each group has 10 minutes to answer the following questions about their allocated NRT product:</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How would you present this product to a patient?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­What barriers might there be for a patient using this product? And strategies for dealing with these?</a:t>
            </a:r>
          </a:p>
          <a:p>
            <a:pPr marL="171450" indent="-1714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171450" lvl="0" indent="-171450" fontAlgn="base">
              <a:lnSpc>
                <a:spcPct val="115000"/>
              </a:lnSpc>
              <a:buSzPts val="1400"/>
              <a:buFont typeface="Arial" panose="020B0604020202020204" pitchFamily="34" charset="0"/>
              <a:buChar char="•"/>
            </a:pPr>
            <a:r>
              <a:rPr lang="en-US" sz="1200" b="1" dirty="0">
                <a:effectLst/>
                <a:latin typeface="Arial" panose="020B0604020202020204" pitchFamily="34" charset="0"/>
                <a:ea typeface="Calibri" panose="020F0502020204030204" pitchFamily="34" charset="0"/>
                <a:cs typeface="Arial" panose="020B0604020202020204" pitchFamily="34" charset="0"/>
              </a:rPr>
              <a:t>Ask participants to discuss, note down their answers and nominate one person from their group to give feedback</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fontAlgn="base">
              <a:lnSpc>
                <a:spcPct val="115000"/>
              </a:lnSpc>
              <a:buSzPts val="140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Ask each group in turn to give feedback on their medication</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marL="171450" lvl="0" indent="-171450" fontAlgn="base">
              <a:lnSpc>
                <a:spcPct val="115000"/>
              </a:lnSpc>
              <a:buSzPts val="1400"/>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Use the slides on each NRT as a background to feedback and add anything groups have missed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dirty="0">
              <a:latin typeface="+mn-lt"/>
            </a:endParaRPr>
          </a:p>
        </p:txBody>
      </p:sp>
      <p:sp>
        <p:nvSpPr>
          <p:cNvPr id="4" name="Slide Number Placeholder 3">
            <a:extLst>
              <a:ext uri="{FF2B5EF4-FFF2-40B4-BE49-F238E27FC236}">
                <a16:creationId xmlns:a16="http://schemas.microsoft.com/office/drawing/2014/main" id="{4305F703-8332-3EF8-BF11-98E56CB3152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941119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The Nicotine Patch is the only long-acting nicotine replacement therapy. The patch comes in both 16-hour and 24-hour formulations. There is no difference in efficacy between the 16- and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16-hour formulation comes in 10, 15 and 25 mg. The 24-hour patch comes in 7, 14 and 21mg.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Pregnant women should only use the 16-hour </a:t>
            </a:r>
            <a:r>
              <a:rPr lang="en-CA" sz="1200" dirty="0">
                <a:effectLst/>
                <a:latin typeface="Arial" panose="020B0604020202020204" pitchFamily="34" charset="0"/>
                <a:ea typeface="Geneva" panose="020B0503030404040204"/>
                <a:cs typeface="Arial" panose="020B0604020202020204" pitchFamily="34" charset="0"/>
              </a:rPr>
              <a:t>patch.</a:t>
            </a:r>
          </a:p>
          <a:p>
            <a:pPr marL="0" lvl="0" indent="0">
              <a:buSzPts val="1400"/>
              <a:buFont typeface="Symbol" panose="05050102010706020507" pitchFamily="18" charset="2"/>
              <a:buNone/>
              <a:tabLst>
                <a:tab pos="457200" algn="l"/>
              </a:tabLst>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Delivers a steady dose of nicotine to bloodstream via skin.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Peak levels reached 2-6 hours after applying the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Absorption rate:  approx. 1 mg per hour.</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One patch a day, on a dry and hairless spot.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Rotate site daily.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Duration of treatment: </a:t>
            </a:r>
            <a:r>
              <a:rPr lang="en-US" sz="1200" dirty="0">
                <a:effectLst/>
                <a:latin typeface="Arial" panose="020B0604020202020204" pitchFamily="34" charset="0"/>
                <a:ea typeface="Geneva" panose="020B0503030404040204"/>
                <a:cs typeface="Arial" panose="020B0604020202020204" pitchFamily="34" charset="0"/>
              </a:rPr>
              <a:t>Patch dosage is usually titrated down after 6-8 weeks or patients can remain at the full dose for 12 weeks. The duration of treatment is 12 weeks and this can be extended as needed. Some patients benefit from using NRT over an extended period of time. </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Redness and rash from adhesive is common; ensure rotation of site</a:t>
            </a:r>
            <a:r>
              <a:rPr lang="en-GB" sz="1200" dirty="0">
                <a:effectLst/>
                <a:latin typeface="Arial" panose="020B0604020202020204" pitchFamily="34" charset="0"/>
                <a:ea typeface="MS PGothic" panose="020B0600070205080204" pitchFamily="34" charset="-128"/>
                <a:cs typeface="Arial" panose="020B0604020202020204" pitchFamily="34" charset="0"/>
              </a:rPr>
              <a:t>; topical creams may be applied</a:t>
            </a:r>
            <a:r>
              <a:rPr lang="en-CA" sz="1200" dirty="0">
                <a:effectLst/>
                <a:latin typeface="Arial" panose="020B0604020202020204" pitchFamily="34" charset="0"/>
                <a:ea typeface="MS PGothic" panose="020B0600070205080204" pitchFamily="34" charset="-128"/>
                <a:cs typeface="Arial" panose="020B0604020202020204" pitchFamily="34" charset="0"/>
              </a:rPr>
              <a:t>.</a:t>
            </a:r>
            <a:r>
              <a:rPr lang="en-US" sz="1200" dirty="0">
                <a:effectLst/>
                <a:latin typeface="Arial" panose="020B0604020202020204" pitchFamily="34" charset="0"/>
                <a:ea typeface="Geneva" panose="020B0503030404040204"/>
                <a:cs typeface="Arial" panose="020B0604020202020204" pitchFamily="34" charset="0"/>
              </a:rPr>
              <a:t> If rash is raised or broken you may wish to discontinue and switch to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Itching (usually disappears within a few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Disturbed sleep (remember, disturbed sleep is also a withdrawal symptom).</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MS PGothic" panose="020B0600070205080204" pitchFamily="34" charset="-128"/>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 week’s supply = 1 box of 7 patches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Initial dose of nicotine based on heaviness of smoking index (number of cigarettes and time to first cigarette).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4039768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Bottled nicotine solution 10mg/ml (Nicorette)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nasal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about 10 minutes after each shot – the</a:t>
            </a:r>
            <a:r>
              <a:rPr lang="en-US" sz="1200" dirty="0">
                <a:effectLst/>
                <a:latin typeface="Arial" panose="020B0604020202020204" pitchFamily="34" charset="0"/>
                <a:ea typeface="Geneva" panose="020B0503030404040204"/>
                <a:cs typeface="Arial" panose="020B0604020202020204" pitchFamily="34" charset="0"/>
              </a:rPr>
              <a:t> nasal spray has the advantage of delivering a relatively high dose of nicotine, helping to suppress withdrawal symptoms relatively quickly (useful in response to breakthrough urges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Remove the protective cap.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Prime the spray by placing the nozzle between first and second finger with the thumb on the bottom of the bottle.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Press firmly and quickly until a fine spray appears; this can take a few ‘pumps’.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Insert the spray tip into one nostril, pointing the top towards the side and back of the nose. Press firmly and quickly.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Give a spray into the other nostril.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1–2 shots of spray in each nostril every hour, initially at least 30 shots a 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During the first two days of treatment, nasal irritation, sneezing, running nose, watering eyes, cough. Both the frequency and severity declines with continued use. Other possible side effects include nausea, headache.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2 x 10ml bottles (Each bottle – 200 sprays – 6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GB" altLang="en-US" sz="800" dirty="0">
              <a:solidFill>
                <a:schemeClr val="tx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306524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6"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p:txBody>
          <a:bodyPr/>
          <a:lstStyle/>
          <a:p>
            <a:endParaRPr lang="en-US">
              <a:solidFill>
                <a:schemeClr val="accent3"/>
              </a:solidFill>
            </a:endParaRP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0" y="2271057"/>
            <a:ext cx="9144000" cy="4586943"/>
          </a:xfrm>
        </p:spPr>
        <p:txBody>
          <a:bodyPr/>
          <a:lstStyle/>
          <a:p>
            <a:pPr algn="ctr"/>
            <a:r>
              <a:rPr lang="en-GB" dirty="0">
                <a:effectLst/>
                <a:latin typeface="Arial"/>
                <a:cs typeface="Arial"/>
              </a:rPr>
              <a:t>Nicotine Replacement Therapy (NRT)</a:t>
            </a:r>
          </a:p>
        </p:txBody>
      </p:sp>
    </p:spTree>
    <p:extLst>
      <p:ext uri="{BB962C8B-B14F-4D97-AF65-F5344CB8AC3E}">
        <p14:creationId xmlns:p14="http://schemas.microsoft.com/office/powerpoint/2010/main" val="656258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8F03-146B-8249-A4C6-D7813DCB4790}"/>
              </a:ext>
            </a:extLst>
          </p:cNvPr>
          <p:cNvSpPr>
            <a:spLocks noGrp="1"/>
          </p:cNvSpPr>
          <p:nvPr>
            <p:ph type="title"/>
          </p:nvPr>
        </p:nvSpPr>
        <p:spPr/>
        <p:txBody>
          <a:bodyPr/>
          <a:lstStyle/>
          <a:p>
            <a:r>
              <a:rPr lang="en-US"/>
              <a:t>Oral products</a:t>
            </a:r>
          </a:p>
        </p:txBody>
      </p:sp>
      <p:grpSp>
        <p:nvGrpSpPr>
          <p:cNvPr id="22" name="Group 21">
            <a:extLst>
              <a:ext uri="{FF2B5EF4-FFF2-40B4-BE49-F238E27FC236}">
                <a16:creationId xmlns:a16="http://schemas.microsoft.com/office/drawing/2014/main" id="{5A287B0E-80B1-4349-B7EE-8B1C5E3960DD}"/>
              </a:ext>
            </a:extLst>
          </p:cNvPr>
          <p:cNvGrpSpPr/>
          <p:nvPr/>
        </p:nvGrpSpPr>
        <p:grpSpPr>
          <a:xfrm>
            <a:off x="689963" y="3197712"/>
            <a:ext cx="4855432" cy="1223869"/>
            <a:chOff x="689963" y="3140968"/>
            <a:chExt cx="4855432" cy="1223869"/>
          </a:xfrm>
        </p:grpSpPr>
        <p:pic>
          <p:nvPicPr>
            <p:cNvPr id="5" name="Graphic 4" descr="Watch outline">
              <a:extLst>
                <a:ext uri="{FF2B5EF4-FFF2-40B4-BE49-F238E27FC236}">
                  <a16:creationId xmlns:a16="http://schemas.microsoft.com/office/drawing/2014/main" id="{8A0D4C55-940C-6F40-B8DE-99BB595032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127" y="3348486"/>
              <a:ext cx="808832" cy="808832"/>
            </a:xfrm>
            <a:prstGeom prst="rect">
              <a:avLst/>
            </a:prstGeom>
          </p:spPr>
        </p:pic>
        <p:sp>
          <p:nvSpPr>
            <p:cNvPr id="12" name="Text Placeholder 3">
              <a:extLst>
                <a:ext uri="{FF2B5EF4-FFF2-40B4-BE49-F238E27FC236}">
                  <a16:creationId xmlns:a16="http://schemas.microsoft.com/office/drawing/2014/main" id="{17DE7A65-1178-194A-8076-555D5D0FF249}"/>
                </a:ext>
              </a:extLst>
            </p:cNvPr>
            <p:cNvSpPr txBox="1">
              <a:spLocks/>
            </p:cNvSpPr>
            <p:nvPr/>
          </p:nvSpPr>
          <p:spPr bwMode="auto">
            <a:xfrm>
              <a:off x="1828799" y="3233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Usage: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Use on the hour, every hour</a:t>
              </a:r>
            </a:p>
          </p:txBody>
        </p:sp>
        <p:sp>
          <p:nvSpPr>
            <p:cNvPr id="13" name="Rectangle 12">
              <a:extLst>
                <a:ext uri="{FF2B5EF4-FFF2-40B4-BE49-F238E27FC236}">
                  <a16:creationId xmlns:a16="http://schemas.microsoft.com/office/drawing/2014/main" id="{F5D4B6C4-0A35-A147-844C-86CA24066E0F}"/>
                </a:ext>
              </a:extLst>
            </p:cNvPr>
            <p:cNvSpPr/>
            <p:nvPr/>
          </p:nvSpPr>
          <p:spPr bwMode="auto">
            <a:xfrm>
              <a:off x="689963" y="3140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3" name="Group 22">
            <a:extLst>
              <a:ext uri="{FF2B5EF4-FFF2-40B4-BE49-F238E27FC236}">
                <a16:creationId xmlns:a16="http://schemas.microsoft.com/office/drawing/2014/main" id="{50012DAE-006C-1344-8CAB-ADAC03E92123}"/>
              </a:ext>
            </a:extLst>
          </p:cNvPr>
          <p:cNvGrpSpPr/>
          <p:nvPr/>
        </p:nvGrpSpPr>
        <p:grpSpPr>
          <a:xfrm>
            <a:off x="689963" y="4620456"/>
            <a:ext cx="4855432" cy="1223869"/>
            <a:chOff x="689963" y="4581128"/>
            <a:chExt cx="4855432" cy="1223869"/>
          </a:xfrm>
        </p:grpSpPr>
        <p:pic>
          <p:nvPicPr>
            <p:cNvPr id="6" name="Graphic 5" descr="Bubble Tea outline">
              <a:extLst>
                <a:ext uri="{FF2B5EF4-FFF2-40B4-BE49-F238E27FC236}">
                  <a16:creationId xmlns:a16="http://schemas.microsoft.com/office/drawing/2014/main" id="{2EF60973-DBD3-C540-BD49-4EDE4ACC0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630" y="4759149"/>
              <a:ext cx="867826" cy="867826"/>
            </a:xfrm>
            <a:prstGeom prst="rect">
              <a:avLst/>
            </a:prstGeom>
          </p:spPr>
        </p:pic>
        <p:sp>
          <p:nvSpPr>
            <p:cNvPr id="14" name="Text Placeholder 3">
              <a:extLst>
                <a:ext uri="{FF2B5EF4-FFF2-40B4-BE49-F238E27FC236}">
                  <a16:creationId xmlns:a16="http://schemas.microsoft.com/office/drawing/2014/main" id="{DEA13316-D7F8-C04C-B4A0-79527D39F6DE}"/>
                </a:ext>
              </a:extLst>
            </p:cNvPr>
            <p:cNvSpPr txBox="1">
              <a:spLocks/>
            </p:cNvSpPr>
            <p:nvPr/>
          </p:nvSpPr>
          <p:spPr bwMode="auto">
            <a:xfrm>
              <a:off x="1828799" y="4673182"/>
              <a:ext cx="3618272"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Absorption: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Avoid drinking fruit juice for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15 minutes before or during use.</a:t>
              </a:r>
              <a:endParaRPr lang="en-US" sz="1700" b="1">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DF4CF55-AFB0-8349-8CCD-E834BFE78513}"/>
                </a:ext>
              </a:extLst>
            </p:cNvPr>
            <p:cNvSpPr/>
            <p:nvPr/>
          </p:nvSpPr>
          <p:spPr bwMode="auto">
            <a:xfrm>
              <a:off x="689963" y="458112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225AB304-74B0-B649-81FF-10205D86F1B0}"/>
              </a:ext>
            </a:extLst>
          </p:cNvPr>
          <p:cNvGrpSpPr/>
          <p:nvPr/>
        </p:nvGrpSpPr>
        <p:grpSpPr>
          <a:xfrm>
            <a:off x="689963" y="1774968"/>
            <a:ext cx="4855432" cy="1223869"/>
            <a:chOff x="689963" y="1774968"/>
            <a:chExt cx="4855432" cy="1223869"/>
          </a:xfrm>
        </p:grpSpPr>
        <p:pic>
          <p:nvPicPr>
            <p:cNvPr id="7" name="Graphic 6" descr="Lips outline">
              <a:extLst>
                <a:ext uri="{FF2B5EF4-FFF2-40B4-BE49-F238E27FC236}">
                  <a16:creationId xmlns:a16="http://schemas.microsoft.com/office/drawing/2014/main" id="{46BE7116-C725-6441-9720-C96E1EF28C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6879" y="1975238"/>
              <a:ext cx="823329" cy="823329"/>
            </a:xfrm>
            <a:prstGeom prst="rect">
              <a:avLst/>
            </a:prstGeom>
          </p:spPr>
        </p:pic>
        <p:sp>
          <p:nvSpPr>
            <p:cNvPr id="10" name="Rectangle 9">
              <a:extLst>
                <a:ext uri="{FF2B5EF4-FFF2-40B4-BE49-F238E27FC236}">
                  <a16:creationId xmlns:a16="http://schemas.microsoft.com/office/drawing/2014/main" id="{1F68CDDB-165E-5F4F-9DE8-C12D3DEC55A4}"/>
                </a:ext>
              </a:extLst>
            </p:cNvPr>
            <p:cNvSpPr/>
            <p:nvPr/>
          </p:nvSpPr>
          <p:spPr bwMode="auto">
            <a:xfrm>
              <a:off x="689963" y="1774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8" name="Text Placeholder 3">
              <a:extLst>
                <a:ext uri="{FF2B5EF4-FFF2-40B4-BE49-F238E27FC236}">
                  <a16:creationId xmlns:a16="http://schemas.microsoft.com/office/drawing/2014/main" id="{A4408574-B2BA-894B-AD9B-C9A7B55AA25B}"/>
                </a:ext>
              </a:extLst>
            </p:cNvPr>
            <p:cNvSpPr txBox="1">
              <a:spLocks/>
            </p:cNvSpPr>
            <p:nvPr/>
          </p:nvSpPr>
          <p:spPr bwMode="auto">
            <a:xfrm>
              <a:off x="1828799" y="1867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Nicotine absorption: </a:t>
              </a:r>
              <a:r>
                <a:rPr lang="en-US" sz="1700">
                  <a:latin typeface="Arial" panose="020B0604020202020204" pitchFamily="34" charset="0"/>
                  <a:cs typeface="Arial" panose="020B0604020202020204" pitchFamily="34" charset="0"/>
                </a:rPr>
                <a:t>bloodstream via the buccal mucosa (mouth and throat)</a:t>
              </a:r>
            </a:p>
          </p:txBody>
        </p:sp>
      </p:grpSp>
      <p:grpSp>
        <p:nvGrpSpPr>
          <p:cNvPr id="29" name="Group 28">
            <a:extLst>
              <a:ext uri="{FF2B5EF4-FFF2-40B4-BE49-F238E27FC236}">
                <a16:creationId xmlns:a16="http://schemas.microsoft.com/office/drawing/2014/main" id="{8E415B2A-2F5A-3D49-A236-1D3B4C2506CB}"/>
              </a:ext>
            </a:extLst>
          </p:cNvPr>
          <p:cNvGrpSpPr/>
          <p:nvPr/>
        </p:nvGrpSpPr>
        <p:grpSpPr>
          <a:xfrm>
            <a:off x="5925902" y="1774968"/>
            <a:ext cx="2478627" cy="4071399"/>
            <a:chOff x="5822535" y="1774968"/>
            <a:chExt cx="2478627" cy="4071399"/>
          </a:xfrm>
        </p:grpSpPr>
        <p:sp>
          <p:nvSpPr>
            <p:cNvPr id="11" name="Text Placeholder 3">
              <a:extLst>
                <a:ext uri="{FF2B5EF4-FFF2-40B4-BE49-F238E27FC236}">
                  <a16:creationId xmlns:a16="http://schemas.microsoft.com/office/drawing/2014/main" id="{43BE41CC-9843-BF42-85B2-70A25CA41216}"/>
                </a:ext>
              </a:extLst>
            </p:cNvPr>
            <p:cNvSpPr txBox="1">
              <a:spLocks/>
            </p:cNvSpPr>
            <p:nvPr/>
          </p:nvSpPr>
          <p:spPr bwMode="auto">
            <a:xfrm>
              <a:off x="6057958" y="2028025"/>
              <a:ext cx="2007780" cy="35592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Clr>
                  <a:schemeClr val="accent1"/>
                </a:buClr>
                <a:buNone/>
              </a:pPr>
              <a:r>
                <a:rPr lang="en-US" sz="1700" b="1">
                  <a:latin typeface="Arial" panose="020B0604020202020204" pitchFamily="34" charset="0"/>
                  <a:cs typeface="Arial" panose="020B0604020202020204" pitchFamily="34" charset="0"/>
                </a:rPr>
                <a:t>Common </a:t>
              </a:r>
              <a:br>
                <a:rPr lang="en-US" sz="1700" b="1">
                  <a:latin typeface="Arial" panose="020B0604020202020204" pitchFamily="34" charset="0"/>
                  <a:cs typeface="Arial" panose="020B0604020202020204" pitchFamily="34" charset="0"/>
                </a:rPr>
              </a:br>
              <a:r>
                <a:rPr lang="en-US" sz="1700" b="1">
                  <a:latin typeface="Arial" panose="020B0604020202020204" pitchFamily="34" charset="0"/>
                  <a:cs typeface="Arial" panose="020B0604020202020204" pitchFamily="34" charset="0"/>
                </a:rPr>
                <a:t>side effects: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Taste</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Mouth and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throat irritation</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Hiccups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Nausea</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Headache</a:t>
              </a:r>
              <a:endParaRPr lang="en-US" sz="1700" b="1">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99A72B4D-0020-1E46-A937-845635860F1A}"/>
                </a:ext>
              </a:extLst>
            </p:cNvPr>
            <p:cNvSpPr/>
            <p:nvPr/>
          </p:nvSpPr>
          <p:spPr bwMode="auto">
            <a:xfrm>
              <a:off x="5822535" y="1774968"/>
              <a:ext cx="2478627" cy="407139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4" name="Footer Placeholder 3">
            <a:extLst>
              <a:ext uri="{FF2B5EF4-FFF2-40B4-BE49-F238E27FC236}">
                <a16:creationId xmlns:a16="http://schemas.microsoft.com/office/drawing/2014/main" id="{371C878C-7A65-FBAE-215E-A1BBA190EF9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6759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chewing gum</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27796"/>
            <a:ext cx="4205600"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2mg and 4mg</a:t>
            </a:r>
          </a:p>
          <a:p>
            <a:pPr marL="223838" indent="-223838">
              <a:lnSpc>
                <a:spcPts val="2200"/>
              </a:lnSpc>
              <a:spcBef>
                <a:spcPts val="400"/>
              </a:spcBef>
              <a:spcAft>
                <a:spcPts val="400"/>
              </a:spcAft>
              <a:buClr>
                <a:schemeClr val="accent1"/>
              </a:buClr>
            </a:pPr>
            <a:r>
              <a:rPr lang="en-US" sz="1600" b="1" dirty="0" err="1">
                <a:solidFill>
                  <a:schemeClr val="accent4">
                    <a:lumMod val="75000"/>
                    <a:lumOff val="25000"/>
                  </a:schemeClr>
                </a:solidFill>
                <a:latin typeface="Arial" panose="020B0604020202020204" pitchFamily="34" charset="0"/>
                <a:cs typeface="Arial" panose="020B0604020202020204" pitchFamily="34" charset="0"/>
              </a:rPr>
              <a:t>Flavours</a:t>
            </a:r>
            <a:r>
              <a:rPr lang="en-US" sz="1600" b="1" dirty="0">
                <a:solidFill>
                  <a:schemeClr val="accent4">
                    <a:lumMod val="75000"/>
                    <a:lumOff val="25000"/>
                  </a:schemeClr>
                </a:solidFill>
                <a:latin typeface="Arial" panose="020B0604020202020204" pitchFamily="34" charset="0"/>
                <a:cs typeface="Arial" panose="020B0604020202020204" pitchFamily="34" charset="0"/>
              </a:rPr>
              <a:t>: </a:t>
            </a:r>
          </a:p>
          <a:p>
            <a:pPr marL="0" indent="0">
              <a:lnSpc>
                <a:spcPts val="2200"/>
              </a:lnSpc>
              <a:spcBef>
                <a:spcPts val="400"/>
              </a:spcBef>
              <a:spcAft>
                <a:spcPts val="400"/>
              </a:spcAft>
              <a:buClr>
                <a:schemeClr val="accent1"/>
              </a:buClr>
              <a:buNone/>
            </a:pPr>
            <a:r>
              <a:rPr lang="en-US" sz="1600" dirty="0">
                <a:solidFill>
                  <a:schemeClr val="accent1"/>
                </a:solidFill>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plain, fruit, mint, icy white</a:t>
            </a: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13F5B82-58AA-7543-ACAC-D4EE69B9CC98}"/>
              </a:ext>
            </a:extLst>
          </p:cNvPr>
          <p:cNvPicPr>
            <a:picLocks noChangeAspect="1"/>
          </p:cNvPicPr>
          <p:nvPr/>
        </p:nvPicPr>
        <p:blipFill>
          <a:blip r:embed="rId3"/>
          <a:srcRect/>
          <a:stretch/>
        </p:blipFill>
        <p:spPr>
          <a:xfrm>
            <a:off x="426327" y="3902052"/>
            <a:ext cx="3159212" cy="1956672"/>
          </a:xfrm>
          <a:prstGeom prst="rect">
            <a:avLst/>
          </a:prstGeom>
        </p:spPr>
      </p:pic>
      <p:sp>
        <p:nvSpPr>
          <p:cNvPr id="3" name="Graphic 14">
            <a:extLst>
              <a:ext uri="{FF2B5EF4-FFF2-40B4-BE49-F238E27FC236}">
                <a16:creationId xmlns:a16="http://schemas.microsoft.com/office/drawing/2014/main" id="{5BCD90A6-5E45-9A09-A6C3-196743B52A08}"/>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4" name="TextBox 3">
            <a:extLst>
              <a:ext uri="{FF2B5EF4-FFF2-40B4-BE49-F238E27FC236}">
                <a16:creationId xmlns:a16="http://schemas.microsoft.com/office/drawing/2014/main" id="{A48FC7E0-8121-72A5-CDEA-1423823216CD}"/>
              </a:ext>
            </a:extLst>
          </p:cNvPr>
          <p:cNvSpPr txBox="1"/>
          <p:nvPr/>
        </p:nvSpPr>
        <p:spPr bwMode="auto">
          <a:xfrm>
            <a:off x="6885432" y="258668"/>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5 – 7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E131C8EC-CB07-47E0-6AFE-D26F648CAC8B}"/>
              </a:ext>
            </a:extLst>
          </p:cNvPr>
          <p:cNvSpPr txBox="1">
            <a:spLocks/>
          </p:cNvSpPr>
          <p:nvPr/>
        </p:nvSpPr>
        <p:spPr bwMode="auto">
          <a:xfrm>
            <a:off x="3868817" y="1562213"/>
            <a:ext cx="3960734"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Special chewing technique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t>
            </a:r>
            <a:r>
              <a:rPr lang="en-US" sz="1600" b="1" dirty="0">
                <a:solidFill>
                  <a:schemeClr val="accent1"/>
                </a:solidFill>
                <a:latin typeface="Arial" panose="020B0604020202020204" pitchFamily="34" charset="0"/>
                <a:cs typeface="Arial" panose="020B0604020202020204" pitchFamily="34" charset="0"/>
              </a:rPr>
              <a:t>Chew and Park</a:t>
            </a:r>
            <a:r>
              <a:rPr lang="en-US" sz="1600" dirty="0">
                <a:latin typeface="Arial" panose="020B0604020202020204" pitchFamily="34" charset="0"/>
                <a:cs typeface="Arial" panose="020B0604020202020204" pitchFamily="34" charset="0"/>
              </a:rPr>
              <a:t>”</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for about 30 minutes</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one piece per hour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Max 15 pieces day;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Sticks to dentures; not appropriate for people with complicated dental work</a:t>
            </a:r>
          </a:p>
        </p:txBody>
      </p:sp>
      <p:sp>
        <p:nvSpPr>
          <p:cNvPr id="7" name="Footer Placeholder 3">
            <a:extLst>
              <a:ext uri="{FF2B5EF4-FFF2-40B4-BE49-F238E27FC236}">
                <a16:creationId xmlns:a16="http://schemas.microsoft.com/office/drawing/2014/main" id="{1F7F9F6D-6EC6-D2FF-1BEF-5298B87CEA2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887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50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mouth spray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16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44E18582-B864-91B5-05A4-24BF4D10782A}"/>
              </a:ext>
            </a:extLst>
          </p:cNvPr>
          <p:cNvSpPr txBox="1">
            <a:spLocks/>
          </p:cNvSpPr>
          <p:nvPr/>
        </p:nvSpPr>
        <p:spPr bwMode="auto">
          <a:xfrm>
            <a:off x="571500" y="1627796"/>
            <a:ext cx="5147376"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 1mg/spray mouth spray  </a:t>
            </a:r>
          </a:p>
          <a:p>
            <a:pPr marL="223838" indent="-223838">
              <a:lnSpc>
                <a:spcPts val="2200"/>
              </a:lnSpc>
              <a:spcBef>
                <a:spcPts val="400"/>
              </a:spcBef>
              <a:spcAft>
                <a:spcPts val="0"/>
              </a:spcAft>
              <a:buClr>
                <a:schemeClr val="accent1"/>
              </a:buClr>
            </a:pPr>
            <a:r>
              <a:rPr lang="en-US" sz="1600">
                <a:latin typeface="Arial" panose="020B0604020202020204" pitchFamily="34" charset="0"/>
                <a:cs typeface="Arial" panose="020B0604020202020204" pitchFamily="34" charset="0"/>
              </a:rPr>
              <a:t>Brand name </a:t>
            </a:r>
            <a:r>
              <a:rPr lang="en-US" sz="1600" err="1">
                <a:latin typeface="Arial" panose="020B0604020202020204" pitchFamily="34" charset="0"/>
                <a:cs typeface="Arial" panose="020B0604020202020204" pitchFamily="34" charset="0"/>
              </a:rPr>
              <a:t>QuickMist</a:t>
            </a:r>
            <a:r>
              <a:rPr lang="en-US" sz="1600">
                <a:latin typeface="Arial" panose="020B0604020202020204" pitchFamily="34" charset="0"/>
                <a:cs typeface="Arial" panose="020B0604020202020204" pitchFamily="34" charset="0"/>
              </a:rPr>
              <a:t> </a:t>
            </a:r>
          </a:p>
          <a:p>
            <a:pPr marL="0" indent="0">
              <a:lnSpc>
                <a:spcPts val="2200"/>
              </a:lnSpc>
              <a:spcBef>
                <a:spcPts val="400"/>
              </a:spcBef>
              <a:spcAft>
                <a:spcPts val="0"/>
              </a:spcAft>
              <a:buClr>
                <a:schemeClr val="accent1"/>
              </a:buClr>
              <a:buNone/>
            </a:pPr>
            <a:r>
              <a:rPr lang="en-US" sz="1600">
                <a:latin typeface="Arial" panose="020B0604020202020204" pitchFamily="34" charset="0"/>
                <a:cs typeface="Arial" panose="020B0604020202020204" pitchFamily="34" charset="0"/>
              </a:rPr>
              <a:t>    (Fresh mint, Cool Berry)</a:t>
            </a:r>
          </a:p>
        </p:txBody>
      </p:sp>
      <p:sp>
        <p:nvSpPr>
          <p:cNvPr id="6" name="Text Placeholder 3">
            <a:extLst>
              <a:ext uri="{FF2B5EF4-FFF2-40B4-BE49-F238E27FC236}">
                <a16:creationId xmlns:a16="http://schemas.microsoft.com/office/drawing/2014/main" id="{F0245E9B-0B32-59B0-28AC-096C36ED3AA5}"/>
              </a:ext>
            </a:extLst>
          </p:cNvPr>
          <p:cNvSpPr txBox="1">
            <a:spLocks/>
          </p:cNvSpPr>
          <p:nvPr/>
        </p:nvSpPr>
        <p:spPr bwMode="auto">
          <a:xfrm>
            <a:off x="4095745" y="1627796"/>
            <a:ext cx="4207235"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Child-proof lock (push lever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and slide up or down)</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First use: </a:t>
            </a:r>
            <a:r>
              <a:rPr lang="en-US" sz="1600" b="1">
                <a:solidFill>
                  <a:schemeClr val="accent1"/>
                </a:solidFill>
                <a:latin typeface="Arial" panose="020B0604020202020204" pitchFamily="34" charset="0"/>
                <a:cs typeface="Arial" panose="020B0604020202020204" pitchFamily="34" charset="0"/>
              </a:rPr>
              <a:t>prime the pump</a:t>
            </a:r>
            <a:r>
              <a:rPr lang="en-US" sz="1600" b="1">
                <a:solidFill>
                  <a:srgbClr val="00B1FF"/>
                </a:solidFill>
                <a:latin typeface="Arial" panose="020B0604020202020204" pitchFamily="34" charset="0"/>
                <a:cs typeface="Arial" panose="020B0604020202020204" pitchFamily="34" charset="0"/>
              </a:rPr>
              <a:t> </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Point and spray (firmly) inside of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mouth against the cheek, repeat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on other side of mouth</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1 to 2 sprays every 30 minutes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 an hour  </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Hold spray in the mouth and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avoid swallowing for a few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seconds after spraying</a:t>
            </a: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061003F-FE66-38D2-0BA7-1E1C820DE9A6}"/>
              </a:ext>
            </a:extLst>
          </p:cNvPr>
          <p:cNvPicPr>
            <a:picLocks noChangeAspect="1"/>
          </p:cNvPicPr>
          <p:nvPr/>
        </p:nvPicPr>
        <p:blipFill>
          <a:blip r:embed="rId3"/>
          <a:srcRect/>
          <a:stretch/>
        </p:blipFill>
        <p:spPr>
          <a:xfrm rot="493706">
            <a:off x="464966" y="3725693"/>
            <a:ext cx="3242892" cy="1816864"/>
          </a:xfrm>
          <a:prstGeom prst="rect">
            <a:avLst/>
          </a:prstGeom>
        </p:spPr>
      </p:pic>
      <p:sp>
        <p:nvSpPr>
          <p:cNvPr id="4" name="Footer Placeholder 3">
            <a:extLst>
              <a:ext uri="{FF2B5EF4-FFF2-40B4-BE49-F238E27FC236}">
                <a16:creationId xmlns:a16="http://schemas.microsoft.com/office/drawing/2014/main" id="{2076C4A8-DB0B-368C-C1C4-E8D28663193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635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E3A8EC-5B55-B720-7E8C-05DBD498E10D}"/>
              </a:ext>
            </a:extLst>
          </p:cNvPr>
          <p:cNvPicPr>
            <a:picLocks noChangeAspect="1"/>
          </p:cNvPicPr>
          <p:nvPr/>
        </p:nvPicPr>
        <p:blipFill>
          <a:blip r:embed="rId3"/>
          <a:srcRect/>
          <a:stretch/>
        </p:blipFill>
        <p:spPr>
          <a:xfrm>
            <a:off x="5610080" y="2437370"/>
            <a:ext cx="2319516" cy="3191015"/>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lozenges and mini lozenges</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5388C581-8A62-5A53-407C-C362CBCF80CE}"/>
              </a:ext>
            </a:extLst>
          </p:cNvPr>
          <p:cNvSpPr txBox="1">
            <a:spLocks/>
          </p:cNvSpPr>
          <p:nvPr/>
        </p:nvSpPr>
        <p:spPr bwMode="auto">
          <a:xfrm>
            <a:off x="571500" y="1627796"/>
            <a:ext cx="4205600"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Sugar-free tablet</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Lozenges 1mg, 1.5mg, 2mg &amp; 4mg</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(Original and mini)</a:t>
            </a:r>
          </a:p>
        </p:txBody>
      </p:sp>
      <p:sp>
        <p:nvSpPr>
          <p:cNvPr id="6" name="Text Placeholder 3">
            <a:extLst>
              <a:ext uri="{FF2B5EF4-FFF2-40B4-BE49-F238E27FC236}">
                <a16:creationId xmlns:a16="http://schemas.microsoft.com/office/drawing/2014/main" id="{11D7FD83-2AFD-35D7-45A8-DE704D664BFB}"/>
              </a:ext>
            </a:extLst>
          </p:cNvPr>
          <p:cNvSpPr txBox="1">
            <a:spLocks/>
          </p:cNvSpPr>
          <p:nvPr/>
        </p:nvSpPr>
        <p:spPr bwMode="auto">
          <a:xfrm>
            <a:off x="571500" y="3495749"/>
            <a:ext cx="4207235" cy="2022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1 lozenge every hour or as required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 manage cravings/urges to smoke</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Placed in mouth, allow to dissolve by moving around mouth periodically;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avoid crushing or chewing</a:t>
            </a:r>
          </a:p>
        </p:txBody>
      </p:sp>
      <p:sp>
        <p:nvSpPr>
          <p:cNvPr id="7" name="Footer Placeholder 3">
            <a:extLst>
              <a:ext uri="{FF2B5EF4-FFF2-40B4-BE49-F238E27FC236}">
                <a16:creationId xmlns:a16="http://schemas.microsoft.com/office/drawing/2014/main" id="{A29A7D96-4446-DE80-28BC-1711E2AA0A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131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CC7226-DB87-4D4F-9F01-465A3CE79AFB}"/>
              </a:ext>
            </a:extLst>
          </p:cNvPr>
          <p:cNvPicPr>
            <a:picLocks noChangeAspect="1"/>
          </p:cNvPicPr>
          <p:nvPr/>
        </p:nvPicPr>
        <p:blipFill>
          <a:blip r:embed="rId3"/>
          <a:srcRect/>
          <a:stretch/>
        </p:blipFill>
        <p:spPr>
          <a:xfrm>
            <a:off x="5051480" y="2921867"/>
            <a:ext cx="3482920" cy="2154804"/>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sublingual tablet (</a:t>
            </a:r>
            <a:r>
              <a:rPr lang="en-US" err="1"/>
              <a:t>microtab</a:t>
            </a:r>
            <a:r>
              <a:rPr lang="en-US"/>
              <a:t>)</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38FA0466-EC04-AAEA-2017-36E75E20F1FE}"/>
              </a:ext>
            </a:extLst>
          </p:cNvPr>
          <p:cNvSpPr txBox="1">
            <a:spLocks/>
          </p:cNvSpPr>
          <p:nvPr/>
        </p:nvSpPr>
        <p:spPr bwMode="auto">
          <a:xfrm>
            <a:off x="571500" y="1627796"/>
            <a:ext cx="525586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Nicorette: small white tablet – 2mg nicotine </a:t>
            </a:r>
          </a:p>
        </p:txBody>
      </p:sp>
      <p:sp>
        <p:nvSpPr>
          <p:cNvPr id="6" name="Text Placeholder 3">
            <a:extLst>
              <a:ext uri="{FF2B5EF4-FFF2-40B4-BE49-F238E27FC236}">
                <a16:creationId xmlns:a16="http://schemas.microsoft.com/office/drawing/2014/main" id="{6C471A1C-DB8E-8130-4D44-7253C46BC9C7}"/>
              </a:ext>
            </a:extLst>
          </p:cNvPr>
          <p:cNvSpPr txBox="1">
            <a:spLocks/>
          </p:cNvSpPr>
          <p:nvPr/>
        </p:nvSpPr>
        <p:spPr bwMode="auto">
          <a:xfrm>
            <a:off x="571500" y="2921867"/>
            <a:ext cx="4572569" cy="21548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sub-lingually: held until dissolved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(30 minutes); should not be chewed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 swallowed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1 – 2 per hour; 16 – 40  tablets a day</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sp>
        <p:nvSpPr>
          <p:cNvPr id="7" name="Footer Placeholder 3">
            <a:extLst>
              <a:ext uri="{FF2B5EF4-FFF2-40B4-BE49-F238E27FC236}">
                <a16:creationId xmlns:a16="http://schemas.microsoft.com/office/drawing/2014/main" id="{C983818A-98C9-577B-9B0C-D467982D9AF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763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inhalator</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20423" y="1833866"/>
            <a:ext cx="4151577" cy="23446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Plastic holder containing cartridge impregnated with 15mg nicotine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menthol</a:t>
            </a:r>
          </a:p>
          <a:p>
            <a:pPr marL="223838" indent="-223838">
              <a:lnSpc>
                <a:spcPts val="2200"/>
              </a:lnSpc>
              <a:spcBef>
                <a:spcPts val="400"/>
              </a:spcBef>
              <a:spcAft>
                <a:spcPts val="400"/>
              </a:spcAft>
              <a:buClr>
                <a:schemeClr val="accent1"/>
              </a:buClr>
            </a:pPr>
            <a:r>
              <a:rPr lang="en-US" sz="1600" b="1" dirty="0">
                <a:latin typeface="Arial" panose="020B0604020202020204" pitchFamily="34" charset="0"/>
                <a:cs typeface="Arial" panose="020B0604020202020204" pitchFamily="34" charset="0"/>
              </a:rPr>
              <a:t>Average amount of nicotine absorbed from 15mg inhalator: </a:t>
            </a:r>
            <a:r>
              <a:rPr lang="en-US" sz="1600" dirty="0">
                <a:latin typeface="Arial" panose="020B0604020202020204" pitchFamily="34" charset="0"/>
                <a:cs typeface="Arial" panose="020B0604020202020204" pitchFamily="34" charset="0"/>
              </a:rPr>
              <a:t>20 minutes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puffing for 1mg nicotine</a:t>
            </a:r>
            <a:endParaRPr lang="en-US" sz="1600" b="1"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517968D-51AA-294A-B0C6-F579EEF69EDC}"/>
              </a:ext>
            </a:extLst>
          </p:cNvPr>
          <p:cNvPicPr>
            <a:picLocks noChangeAspect="1"/>
          </p:cNvPicPr>
          <p:nvPr/>
        </p:nvPicPr>
        <p:blipFill>
          <a:blip r:embed="rId3"/>
          <a:srcRect/>
          <a:stretch/>
        </p:blipFill>
        <p:spPr>
          <a:xfrm>
            <a:off x="4171951" y="1550952"/>
            <a:ext cx="2838450" cy="1738550"/>
          </a:xfrm>
          <a:prstGeom prst="rect">
            <a:avLst/>
          </a:prstGeom>
        </p:spPr>
      </p:pic>
      <p:sp>
        <p:nvSpPr>
          <p:cNvPr id="12" name="Text Placeholder 3">
            <a:extLst>
              <a:ext uri="{FF2B5EF4-FFF2-40B4-BE49-F238E27FC236}">
                <a16:creationId xmlns:a16="http://schemas.microsoft.com/office/drawing/2014/main" id="{87D13C02-9E5B-7380-0398-4FF4AA10DF49}"/>
              </a:ext>
            </a:extLst>
          </p:cNvPr>
          <p:cNvSpPr txBox="1">
            <a:spLocks/>
          </p:cNvSpPr>
          <p:nvPr/>
        </p:nvSpPr>
        <p:spPr bwMode="auto">
          <a:xfrm>
            <a:off x="4790824" y="3454141"/>
            <a:ext cx="4151577" cy="30016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Line up ridges of plastic holder to open </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Special puffing technique – </a:t>
            </a:r>
            <a:r>
              <a:rPr lang="en-GB" sz="1600" b="1" dirty="0">
                <a:solidFill>
                  <a:schemeClr val="accent1"/>
                </a:solidFill>
                <a:latin typeface="Arial" panose="020B0604020202020204" pitchFamily="34" charset="0"/>
                <a:cs typeface="Arial" panose="020B0604020202020204" pitchFamily="34" charset="0"/>
              </a:rPr>
              <a:t>take slow shallow puffs to avoid throat burn</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Use every hour for about 20 minutes. Puff as needed to manage cravings. </a:t>
            </a:r>
          </a:p>
        </p:txBody>
      </p:sp>
      <p:sp>
        <p:nvSpPr>
          <p:cNvPr id="3" name="Graphic 14">
            <a:extLst>
              <a:ext uri="{FF2B5EF4-FFF2-40B4-BE49-F238E27FC236}">
                <a16:creationId xmlns:a16="http://schemas.microsoft.com/office/drawing/2014/main" id="{830767C8-BD69-5A34-A677-12BD5C145BD0}"/>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10" name="TextBox 9">
            <a:extLst>
              <a:ext uri="{FF2B5EF4-FFF2-40B4-BE49-F238E27FC236}">
                <a16:creationId xmlns:a16="http://schemas.microsoft.com/office/drawing/2014/main" id="{1DE68721-B7BF-A5E9-7514-58D066EE2777}"/>
              </a:ext>
            </a:extLst>
          </p:cNvPr>
          <p:cNvSpPr txBox="1"/>
          <p:nvPr/>
        </p:nvSpPr>
        <p:spPr bwMode="auto">
          <a:xfrm>
            <a:off x="6961634" y="243235"/>
            <a:ext cx="2077279" cy="1440814"/>
          </a:xfrm>
          <a:prstGeom prst="rect">
            <a:avLst/>
          </a:prstGeom>
          <a:solidFill>
            <a:schemeClr val="accent2"/>
          </a:solid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200"/>
              </a:spcBef>
              <a:spcAft>
                <a:spcPts val="200"/>
              </a:spcAft>
              <a:buClr>
                <a:srgbClr val="C10C21"/>
              </a:buClr>
            </a:pPr>
            <a:r>
              <a:rPr lang="en-US" b="1">
                <a:solidFill>
                  <a:schemeClr val="bg1"/>
                </a:solidFill>
                <a:latin typeface="Arial Narrow" panose="020B0604020202020204" pitchFamily="34" charset="0"/>
                <a:cs typeface="Arial Narrow" panose="020B0604020202020204" pitchFamily="34" charset="0"/>
              </a:rPr>
              <a:t>2 – 3 mins</a:t>
            </a:r>
          </a:p>
          <a:p>
            <a:pPr algn="ctr">
              <a:spcBef>
                <a:spcPts val="200"/>
              </a:spcBef>
              <a:spcAft>
                <a:spcPts val="200"/>
              </a:spcAft>
              <a:buClr>
                <a:srgbClr val="C10C21"/>
              </a:buClr>
            </a:pPr>
            <a:r>
              <a:rPr lang="en-US" sz="1400">
                <a:solidFill>
                  <a:schemeClr val="accent5">
                    <a:lumMod val="60000"/>
                    <a:lumOff val="40000"/>
                  </a:schemeClr>
                </a:solidFill>
                <a:latin typeface="Arial Narrow" panose="020B0604020202020204" pitchFamily="34" charset="0"/>
                <a:cs typeface="Arial Narrow" panose="020B0604020202020204" pitchFamily="34" charset="0"/>
              </a:rPr>
              <a:t>STARTS WORKING</a:t>
            </a:r>
          </a:p>
          <a:p>
            <a:pPr algn="ctr">
              <a:spcBef>
                <a:spcPts val="200"/>
              </a:spcBef>
              <a:spcAft>
                <a:spcPts val="200"/>
              </a:spcAft>
              <a:buClr>
                <a:srgbClr val="C10C21"/>
              </a:buClr>
            </a:pPr>
            <a:r>
              <a:rPr lang="en-US" b="1">
                <a:solidFill>
                  <a:schemeClr val="bg1"/>
                </a:solidFill>
                <a:latin typeface="Arial Narrow" panose="020B0604020202020204" pitchFamily="34" charset="0"/>
                <a:cs typeface="Arial Narrow" panose="020B0604020202020204" pitchFamily="34" charset="0"/>
              </a:rPr>
              <a:t>15 – 20 mins</a:t>
            </a:r>
          </a:p>
          <a:p>
            <a:pPr algn="ctr">
              <a:spcBef>
                <a:spcPts val="200"/>
              </a:spcBef>
              <a:spcAft>
                <a:spcPts val="200"/>
              </a:spcAft>
              <a:buClr>
                <a:srgbClr val="C10C21"/>
              </a:buClr>
            </a:pPr>
            <a:r>
              <a:rPr lang="en-US" sz="1400">
                <a:solidFill>
                  <a:schemeClr val="accent5">
                    <a:lumMod val="60000"/>
                    <a:lumOff val="40000"/>
                  </a:schemeClr>
                </a:solidFill>
                <a:latin typeface="Arial Narrow" panose="020B0604020202020204" pitchFamily="34" charset="0"/>
                <a:cs typeface="Arial Narrow" panose="020B0604020202020204" pitchFamily="34" charset="0"/>
              </a:rPr>
              <a:t>PEAK LEVELS</a:t>
            </a:r>
            <a:endParaRPr kumimoji="0" lang="en-US" sz="1400" u="none" strike="noStrike" kern="1200" cap="none" spc="0" normalizeH="0" baseline="0" noProof="0">
              <a:ln>
                <a:noFill/>
              </a:ln>
              <a:solidFill>
                <a:schemeClr val="accent5">
                  <a:lumMod val="60000"/>
                  <a:lumOff val="40000"/>
                </a:schemeClr>
              </a:solidFill>
              <a:effectLst/>
              <a:uLnTx/>
              <a:uFillTx/>
              <a:latin typeface="Arial Narrow" panose="020B0604020202020204" pitchFamily="34" charset="0"/>
              <a:cs typeface="Arial Narrow" panose="020B0604020202020204" pitchFamily="34" charset="0"/>
            </a:endParaRPr>
          </a:p>
        </p:txBody>
      </p:sp>
      <p:sp>
        <p:nvSpPr>
          <p:cNvPr id="5" name="Footer Placeholder 3">
            <a:extLst>
              <a:ext uri="{FF2B5EF4-FFF2-40B4-BE49-F238E27FC236}">
                <a16:creationId xmlns:a16="http://schemas.microsoft.com/office/drawing/2014/main" id="{E6E3198E-46D1-F424-83DA-3DB48688A09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6701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3"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74282-FC5A-F59B-7401-72CD62274237}"/>
              </a:ext>
            </a:extLst>
          </p:cNvPr>
          <p:cNvSpPr>
            <a:spLocks noGrp="1"/>
          </p:cNvSpPr>
          <p:nvPr>
            <p:ph type="title"/>
          </p:nvPr>
        </p:nvSpPr>
        <p:spPr/>
        <p:txBody>
          <a:bodyPr/>
          <a:lstStyle/>
          <a:p>
            <a:r>
              <a:rPr lang="en-US"/>
              <a:t>Choosing the best product for your patient</a:t>
            </a:r>
          </a:p>
        </p:txBody>
      </p:sp>
      <p:sp>
        <p:nvSpPr>
          <p:cNvPr id="3" name="Text Placeholder 2">
            <a:extLst>
              <a:ext uri="{FF2B5EF4-FFF2-40B4-BE49-F238E27FC236}">
                <a16:creationId xmlns:a16="http://schemas.microsoft.com/office/drawing/2014/main" id="{8F722226-8417-305A-9C06-4BF8C1E66CCF}"/>
              </a:ext>
            </a:extLst>
          </p:cNvPr>
          <p:cNvSpPr>
            <a:spLocks noGrp="1"/>
          </p:cNvSpPr>
          <p:nvPr>
            <p:ph type="body" idx="12"/>
          </p:nvPr>
        </p:nvSpPr>
        <p:spPr>
          <a:xfrm>
            <a:off x="571500" y="1847170"/>
            <a:ext cx="7966604" cy="3929743"/>
          </a:xfrm>
        </p:spPr>
        <p:txBody>
          <a:bodyPr/>
          <a:lstStyle/>
          <a:p>
            <a:pPr marL="287655" indent="-288290">
              <a:lnSpc>
                <a:spcPts val="2000"/>
              </a:lnSpc>
              <a:spcBef>
                <a:spcPts val="0"/>
              </a:spcBef>
              <a:spcAft>
                <a:spcPts val="1200"/>
              </a:spcAft>
            </a:pPr>
            <a:r>
              <a:rPr lang="en-US" sz="1600" dirty="0">
                <a:latin typeface="Arial"/>
                <a:cs typeface="Arial"/>
              </a:rPr>
              <a:t>What you have access to (ideally all products)</a:t>
            </a:r>
            <a:endParaRPr lang="en-US" dirty="0">
              <a:latin typeface="Arial"/>
              <a:cs typeface="Arial"/>
            </a:endParaRPr>
          </a:p>
          <a:p>
            <a:pPr marL="287655" indent="-288290">
              <a:lnSpc>
                <a:spcPts val="2000"/>
              </a:lnSpc>
              <a:spcBef>
                <a:spcPts val="0"/>
              </a:spcBef>
              <a:spcAft>
                <a:spcPts val="1200"/>
              </a:spcAft>
            </a:pPr>
            <a:r>
              <a:rPr lang="en-US" sz="1600" dirty="0">
                <a:latin typeface="Arial"/>
                <a:cs typeface="Arial"/>
              </a:rPr>
              <a:t>Contraindications or sensitivities (e.g. dentures)</a:t>
            </a:r>
          </a:p>
          <a:p>
            <a:pPr marL="287655" indent="-288290">
              <a:lnSpc>
                <a:spcPts val="2000"/>
              </a:lnSpc>
              <a:spcBef>
                <a:spcPts val="0"/>
              </a:spcBef>
              <a:spcAft>
                <a:spcPts val="700"/>
              </a:spcAft>
            </a:pPr>
            <a:r>
              <a:rPr lang="en-US" sz="1600" dirty="0"/>
              <a:t>Patient needs</a:t>
            </a:r>
          </a:p>
          <a:p>
            <a:pPr marL="358775" lvl="3" indent="0">
              <a:lnSpc>
                <a:spcPts val="2000"/>
              </a:lnSpc>
              <a:spcBef>
                <a:spcPts val="0"/>
              </a:spcBef>
              <a:spcAft>
                <a:spcPts val="700"/>
              </a:spcAft>
              <a:buNone/>
              <a:tabLst>
                <a:tab pos="658813" algn="l"/>
              </a:tabLst>
            </a:pPr>
            <a:r>
              <a:rPr lang="en-US" sz="1600" dirty="0">
                <a:solidFill>
                  <a:schemeClr val="accent4">
                    <a:lumMod val="75000"/>
                    <a:lumOff val="25000"/>
                  </a:schemeClr>
                </a:solidFill>
                <a:latin typeface="+mn-lt"/>
              </a:rPr>
              <a:t>–	Rapid relief of urges to smoke (speed of delivery)</a:t>
            </a:r>
          </a:p>
          <a:p>
            <a:pPr marL="358775" indent="0">
              <a:lnSpc>
                <a:spcPts val="2000"/>
              </a:lnSpc>
              <a:spcBef>
                <a:spcPts val="0"/>
              </a:spcBef>
              <a:spcAft>
                <a:spcPts val="700"/>
              </a:spcAft>
              <a:buNone/>
              <a:tabLst>
                <a:tab pos="658813" algn="l"/>
              </a:tabLst>
            </a:pPr>
            <a:r>
              <a:rPr lang="en-US" sz="1600" dirty="0">
                <a:solidFill>
                  <a:schemeClr val="accent4">
                    <a:lumMod val="75000"/>
                    <a:lumOff val="25000"/>
                  </a:schemeClr>
                </a:solidFill>
                <a:latin typeface="+mn-lt"/>
              </a:rPr>
              <a:t>–	Hand to mouth? </a:t>
            </a:r>
          </a:p>
          <a:p>
            <a:pPr marL="358775" indent="0">
              <a:lnSpc>
                <a:spcPts val="2000"/>
              </a:lnSpc>
              <a:spcBef>
                <a:spcPts val="0"/>
              </a:spcBef>
              <a:spcAft>
                <a:spcPts val="1200"/>
              </a:spcAft>
              <a:buNone/>
              <a:tabLst>
                <a:tab pos="658813" algn="l"/>
              </a:tabLst>
            </a:pPr>
            <a:r>
              <a:rPr lang="en-US" sz="1600" dirty="0">
                <a:solidFill>
                  <a:schemeClr val="accent4">
                    <a:lumMod val="75000"/>
                    <a:lumOff val="25000"/>
                  </a:schemeClr>
                </a:solidFill>
                <a:latin typeface="+mn-lt"/>
              </a:rPr>
              <a:t> –	Ability to use correctly</a:t>
            </a:r>
          </a:p>
          <a:p>
            <a:pPr marL="287655" indent="-288290">
              <a:lnSpc>
                <a:spcPts val="2000"/>
              </a:lnSpc>
              <a:spcBef>
                <a:spcPts val="0"/>
              </a:spcBef>
              <a:spcAft>
                <a:spcPts val="1200"/>
              </a:spcAft>
            </a:pPr>
            <a:r>
              <a:rPr lang="en-US" sz="1600" dirty="0">
                <a:latin typeface="Arial"/>
                <a:cs typeface="Arial"/>
              </a:rPr>
              <a:t>Any past experience </a:t>
            </a:r>
          </a:p>
          <a:p>
            <a:pPr marL="287655" indent="-288290">
              <a:lnSpc>
                <a:spcPts val="2000"/>
              </a:lnSpc>
              <a:spcBef>
                <a:spcPts val="0"/>
              </a:spcBef>
              <a:spcAft>
                <a:spcPts val="1200"/>
              </a:spcAft>
            </a:pPr>
            <a:r>
              <a:rPr lang="en-US" sz="1600" dirty="0">
                <a:latin typeface="Arial"/>
                <a:cs typeface="Arial"/>
              </a:rPr>
              <a:t>Patient preference </a:t>
            </a:r>
            <a:endParaRPr lang="en-US" sz="1600" dirty="0"/>
          </a:p>
          <a:p>
            <a:pPr marL="0" indent="0">
              <a:lnSpc>
                <a:spcPts val="2000"/>
              </a:lnSpc>
              <a:spcBef>
                <a:spcPts val="0"/>
              </a:spcBef>
              <a:spcAft>
                <a:spcPts val="1200"/>
              </a:spcAft>
              <a:buNone/>
            </a:pPr>
            <a:endParaRPr lang="en-US" sz="1600" b="1" dirty="0">
              <a:solidFill>
                <a:schemeClr val="accent4">
                  <a:lumMod val="75000"/>
                  <a:lumOff val="25000"/>
                </a:schemeClr>
              </a:solidFill>
            </a:endParaRPr>
          </a:p>
        </p:txBody>
      </p:sp>
      <p:sp>
        <p:nvSpPr>
          <p:cNvPr id="8" name="Rectangle 7">
            <a:extLst>
              <a:ext uri="{FF2B5EF4-FFF2-40B4-BE49-F238E27FC236}">
                <a16:creationId xmlns:a16="http://schemas.microsoft.com/office/drawing/2014/main" id="{FDEC3F3E-57E4-C61A-8BD5-84A68AA622D2}"/>
              </a:ext>
            </a:extLst>
          </p:cNvPr>
          <p:cNvSpPr/>
          <p:nvPr/>
        </p:nvSpPr>
        <p:spPr bwMode="auto">
          <a:xfrm>
            <a:off x="6466115" y="2080533"/>
            <a:ext cx="2676500" cy="346301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C929CEA-6017-F6DD-CEBC-45B4CA752355}"/>
              </a:ext>
            </a:extLst>
          </p:cNvPr>
          <p:cNvPicPr>
            <a:picLocks noChangeAspect="1"/>
          </p:cNvPicPr>
          <p:nvPr/>
        </p:nvPicPr>
        <p:blipFill>
          <a:blip r:embed="rId3"/>
          <a:srcRect/>
          <a:stretch/>
        </p:blipFill>
        <p:spPr>
          <a:xfrm>
            <a:off x="6527347" y="2526860"/>
            <a:ext cx="2570364" cy="2570364"/>
          </a:xfrm>
          <a:prstGeom prst="rect">
            <a:avLst/>
          </a:prstGeom>
          <a:effectLst>
            <a:outerShdw blurRad="317500" dist="63500" dir="5400000" algn="ctr" rotWithShape="0">
              <a:srgbClr val="000000">
                <a:alpha val="35000"/>
              </a:srgbClr>
            </a:outerShdw>
          </a:effectLst>
        </p:spPr>
      </p:pic>
      <p:sp>
        <p:nvSpPr>
          <p:cNvPr id="5" name="Footer Placeholder 3">
            <a:extLst>
              <a:ext uri="{FF2B5EF4-FFF2-40B4-BE49-F238E27FC236}">
                <a16:creationId xmlns:a16="http://schemas.microsoft.com/office/drawing/2014/main" id="{9BAF5311-9156-4701-7832-D0640DCFE66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21665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0DE861-4A3F-18F8-F7B9-732435FEAB1A}"/>
              </a:ext>
            </a:extLst>
          </p:cNvPr>
          <p:cNvSpPr>
            <a:spLocks noGrp="1"/>
          </p:cNvSpPr>
          <p:nvPr>
            <p:ph type="title"/>
          </p:nvPr>
        </p:nvSpPr>
        <p:spPr>
          <a:xfrm>
            <a:off x="571500" y="152400"/>
            <a:ext cx="7962900" cy="1066800"/>
          </a:xfrm>
        </p:spPr>
        <p:txBody>
          <a:bodyPr wrap="square" anchor="ctr">
            <a:normAutofit/>
          </a:bodyPr>
          <a:lstStyle/>
          <a:p>
            <a:r>
              <a:rPr lang="en-US" b="1" dirty="0"/>
              <a:t>NRT side effects: </a:t>
            </a:r>
            <a:r>
              <a:rPr lang="en-US" dirty="0"/>
              <a:t>Frequency and strategies</a:t>
            </a:r>
          </a:p>
        </p:txBody>
      </p:sp>
      <p:graphicFrame>
        <p:nvGraphicFramePr>
          <p:cNvPr id="3" name="Group 55">
            <a:extLst>
              <a:ext uri="{FF2B5EF4-FFF2-40B4-BE49-F238E27FC236}">
                <a16:creationId xmlns:a16="http://schemas.microsoft.com/office/drawing/2014/main" id="{F155E800-16AF-4EB3-1B98-46EA3624BE6A}"/>
              </a:ext>
            </a:extLst>
          </p:cNvPr>
          <p:cNvGraphicFramePr>
            <a:graphicFrameLocks/>
          </p:cNvGraphicFramePr>
          <p:nvPr/>
        </p:nvGraphicFramePr>
        <p:xfrm>
          <a:off x="684212" y="1607873"/>
          <a:ext cx="7775575" cy="4025648"/>
        </p:xfrm>
        <a:graphic>
          <a:graphicData uri="http://schemas.openxmlformats.org/drawingml/2006/table">
            <a:tbl>
              <a:tblPr firstRow="1" bandRow="1">
                <a:effectLst/>
                <a:tableStyleId>{F5AB1C69-6EDB-4FF4-983F-18BD219EF322}</a:tableStyleId>
              </a:tblPr>
              <a:tblGrid>
                <a:gridCol w="1655787">
                  <a:extLst>
                    <a:ext uri="{9D8B030D-6E8A-4147-A177-3AD203B41FA5}">
                      <a16:colId xmlns:a16="http://schemas.microsoft.com/office/drawing/2014/main" val="20000"/>
                    </a:ext>
                  </a:extLst>
                </a:gridCol>
                <a:gridCol w="1922400">
                  <a:extLst>
                    <a:ext uri="{9D8B030D-6E8A-4147-A177-3AD203B41FA5}">
                      <a16:colId xmlns:a16="http://schemas.microsoft.com/office/drawing/2014/main" val="20001"/>
                    </a:ext>
                  </a:extLst>
                </a:gridCol>
                <a:gridCol w="4197388">
                  <a:extLst>
                    <a:ext uri="{9D8B030D-6E8A-4147-A177-3AD203B41FA5}">
                      <a16:colId xmlns:a16="http://schemas.microsoft.com/office/drawing/2014/main" val="20002"/>
                    </a:ext>
                  </a:extLst>
                </a:gridCol>
              </a:tblGrid>
              <a:tr h="3474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Product</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 who experience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Strategies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extLst>
                  <a:ext uri="{0D108BD9-81ED-4DB2-BD59-A6C34878D82A}">
                    <a16:rowId xmlns:a16="http://schemas.microsoft.com/office/drawing/2014/main" val="10000"/>
                  </a:ext>
                </a:extLst>
              </a:tr>
              <a:tr h="382265">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Skin irritation</a:t>
                      </a:r>
                      <a:endParaRPr kumimoji="0" lang="en-US" sz="1200" b="1" i="0" u="none" strike="noStrike" cap="none" normalizeH="0" baseline="0" dirty="0">
                        <a:ln>
                          <a:noFill/>
                        </a:ln>
                        <a:solidFill>
                          <a:schemeClr val="accent5"/>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35%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Rotate sites, use clear patch, or use cortisone cream.</a:t>
                      </a:r>
                    </a:p>
                  </a:txBody>
                  <a:tcPr anchor="ctr" horzOverflow="overflow"/>
                </a:tc>
                <a:extLst>
                  <a:ext uri="{0D108BD9-81ED-4DB2-BD59-A6C34878D82A}">
                    <a16:rowId xmlns:a16="http://schemas.microsoft.com/office/drawing/2014/main" val="10001"/>
                  </a:ext>
                </a:extLst>
              </a:tr>
              <a:tr h="906251">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Nausea</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18% (gum)</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(spray)</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swallowing for 15 seconds after.</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use more than recommended dose </a:t>
                      </a:r>
                      <a:br>
                        <a:rPr kumimoji="0" lang="en-US" sz="1200" u="none" strike="noStrike" cap="none" normalizeH="0" baseline="0" dirty="0">
                          <a:ln>
                            <a:noFill/>
                          </a:ln>
                          <a:effectLst/>
                        </a:rPr>
                      </a:br>
                      <a:r>
                        <a:rPr kumimoji="0" lang="en-US" sz="1200" u="none" strike="noStrike" cap="none" normalizeH="0" baseline="0" dirty="0">
                          <a:ln>
                            <a:noFill/>
                          </a:ln>
                          <a:effectLst/>
                        </a:rPr>
                        <a:t>(increase patch dose instead)</a:t>
                      </a:r>
                    </a:p>
                  </a:txBody>
                  <a:tcPr anchor="ctr" horzOverflow="overflow"/>
                </a:tc>
                <a:extLst>
                  <a:ext uri="{0D108BD9-81ED-4DB2-BD59-A6C34878D82A}">
                    <a16:rowId xmlns:a16="http://schemas.microsoft.com/office/drawing/2014/main" val="10002"/>
                  </a:ext>
                </a:extLst>
              </a:tr>
              <a:tr h="35655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Dizziness</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53438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Difficulty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sleeping</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7%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Remove patch at bedtime. </a:t>
                      </a:r>
                      <a:br>
                        <a:rPr kumimoji="0" lang="en-US" sz="1200" u="none" strike="noStrike" cap="none" normalizeH="0" baseline="0" dirty="0">
                          <a:ln>
                            <a:noFill/>
                          </a:ln>
                          <a:effectLst/>
                        </a:rPr>
                      </a:br>
                      <a:endParaRPr kumimoji="0" lang="en-US" sz="1200" u="none" strike="noStrike" cap="none" normalizeH="0" baseline="0" dirty="0">
                        <a:ln>
                          <a:noFill/>
                        </a:ln>
                        <a:effectLst/>
                      </a:endParaRPr>
                    </a:p>
                  </a:txBody>
                  <a:tcPr anchor="ctr" horzOverflow="overflow"/>
                </a:tc>
                <a:extLst>
                  <a:ext uri="{0D108BD9-81ED-4DB2-BD59-A6C34878D82A}">
                    <a16:rowId xmlns:a16="http://schemas.microsoft.com/office/drawing/2014/main" val="10004"/>
                  </a:ext>
                </a:extLst>
              </a:tr>
              <a:tr h="602000">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Mouth or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throat irritation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17% (inhalator)</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Take slow puffs of inhaler to avoid throat burn. </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inhaling mist.</a:t>
                      </a:r>
                    </a:p>
                  </a:txBody>
                  <a:tcPr anchor="ctr" horzOverflow="overflow"/>
                </a:tc>
                <a:extLst>
                  <a:ext uri="{0D108BD9-81ED-4DB2-BD59-A6C34878D82A}">
                    <a16:rowId xmlns:a16="http://schemas.microsoft.com/office/drawing/2014/main" val="10005"/>
                  </a:ext>
                </a:extLst>
              </a:tr>
              <a:tr h="52774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Headache</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30%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Drink plenty of water, use over the counter medication.</a:t>
                      </a: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6897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Allergic reactions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2%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Switch to another stop smoking aid.</a:t>
                      </a:r>
                    </a:p>
                  </a:txBody>
                  <a:tcPr anchor="ctr" horzOverflow="overflow"/>
                </a:tc>
                <a:extLst>
                  <a:ext uri="{0D108BD9-81ED-4DB2-BD59-A6C34878D82A}">
                    <a16:rowId xmlns:a16="http://schemas.microsoft.com/office/drawing/2014/main" val="10007"/>
                  </a:ext>
                </a:extLst>
              </a:tr>
            </a:tbl>
          </a:graphicData>
        </a:graphic>
      </p:graphicFrame>
      <p:sp>
        <p:nvSpPr>
          <p:cNvPr id="4" name="Footer Placeholder 3">
            <a:extLst>
              <a:ext uri="{FF2B5EF4-FFF2-40B4-BE49-F238E27FC236}">
                <a16:creationId xmlns:a16="http://schemas.microsoft.com/office/drawing/2014/main" id="{B8BA1458-6181-631D-6C0F-C3AE2A483A6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8112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95189-1CE0-2F47-8A1B-91FCC268A5F9}"/>
              </a:ext>
            </a:extLst>
          </p:cNvPr>
          <p:cNvSpPr>
            <a:spLocks noGrp="1"/>
          </p:cNvSpPr>
          <p:nvPr>
            <p:ph type="title"/>
          </p:nvPr>
        </p:nvSpPr>
        <p:spPr/>
        <p:txBody>
          <a:bodyPr/>
          <a:lstStyle/>
          <a:p>
            <a:r>
              <a:rPr lang="en-US"/>
              <a:t>Nicotine replacement therapy: products</a:t>
            </a:r>
          </a:p>
        </p:txBody>
      </p:sp>
      <p:pic>
        <p:nvPicPr>
          <p:cNvPr id="6" name="Picture 5">
            <a:extLst>
              <a:ext uri="{FF2B5EF4-FFF2-40B4-BE49-F238E27FC236}">
                <a16:creationId xmlns:a16="http://schemas.microsoft.com/office/drawing/2014/main" id="{DDFFDAAD-DE62-CE4C-A08C-5E1DF3473D41}"/>
              </a:ext>
            </a:extLst>
          </p:cNvPr>
          <p:cNvPicPr>
            <a:picLocks noChangeAspect="1"/>
          </p:cNvPicPr>
          <p:nvPr/>
        </p:nvPicPr>
        <p:blipFill>
          <a:blip r:embed="rId3"/>
          <a:stretch>
            <a:fillRect/>
          </a:stretch>
        </p:blipFill>
        <p:spPr>
          <a:xfrm>
            <a:off x="544425" y="1723869"/>
            <a:ext cx="1860404" cy="1161737"/>
          </a:xfrm>
          <a:prstGeom prst="rect">
            <a:avLst/>
          </a:prstGeom>
        </p:spPr>
      </p:pic>
      <p:pic>
        <p:nvPicPr>
          <p:cNvPr id="7" name="Picture 6">
            <a:extLst>
              <a:ext uri="{FF2B5EF4-FFF2-40B4-BE49-F238E27FC236}">
                <a16:creationId xmlns:a16="http://schemas.microsoft.com/office/drawing/2014/main" id="{09DFA8A0-D66C-9140-8295-BC07A9956D01}"/>
              </a:ext>
            </a:extLst>
          </p:cNvPr>
          <p:cNvPicPr>
            <a:picLocks noChangeAspect="1"/>
          </p:cNvPicPr>
          <p:nvPr/>
        </p:nvPicPr>
        <p:blipFill>
          <a:blip r:embed="rId4"/>
          <a:srcRect/>
          <a:stretch/>
        </p:blipFill>
        <p:spPr>
          <a:xfrm>
            <a:off x="3482909" y="1708880"/>
            <a:ext cx="2020940" cy="1251678"/>
          </a:xfrm>
          <a:prstGeom prst="rect">
            <a:avLst/>
          </a:prstGeom>
        </p:spPr>
      </p:pic>
      <p:pic>
        <p:nvPicPr>
          <p:cNvPr id="8" name="Picture 7">
            <a:extLst>
              <a:ext uri="{FF2B5EF4-FFF2-40B4-BE49-F238E27FC236}">
                <a16:creationId xmlns:a16="http://schemas.microsoft.com/office/drawing/2014/main" id="{903A1AF4-B8EA-7849-B76A-DA45FAC647C8}"/>
              </a:ext>
            </a:extLst>
          </p:cNvPr>
          <p:cNvPicPr>
            <a:picLocks noChangeAspect="1"/>
          </p:cNvPicPr>
          <p:nvPr/>
        </p:nvPicPr>
        <p:blipFill>
          <a:blip r:embed="rId5"/>
          <a:srcRect/>
          <a:stretch/>
        </p:blipFill>
        <p:spPr>
          <a:xfrm>
            <a:off x="6362428" y="1693889"/>
            <a:ext cx="2031320" cy="1244183"/>
          </a:xfrm>
          <a:prstGeom prst="rect">
            <a:avLst/>
          </a:prstGeom>
        </p:spPr>
      </p:pic>
      <p:pic>
        <p:nvPicPr>
          <p:cNvPr id="9" name="Picture 8">
            <a:extLst>
              <a:ext uri="{FF2B5EF4-FFF2-40B4-BE49-F238E27FC236}">
                <a16:creationId xmlns:a16="http://schemas.microsoft.com/office/drawing/2014/main" id="{59933057-6625-9543-84D2-0B29FEFD494D}"/>
              </a:ext>
            </a:extLst>
          </p:cNvPr>
          <p:cNvPicPr>
            <a:picLocks noChangeAspect="1"/>
          </p:cNvPicPr>
          <p:nvPr/>
        </p:nvPicPr>
        <p:blipFill>
          <a:blip r:embed="rId6"/>
          <a:srcRect/>
          <a:stretch/>
        </p:blipFill>
        <p:spPr>
          <a:xfrm>
            <a:off x="762594" y="3638057"/>
            <a:ext cx="1425971" cy="1523197"/>
          </a:xfrm>
          <a:prstGeom prst="rect">
            <a:avLst/>
          </a:prstGeom>
        </p:spPr>
      </p:pic>
      <p:pic>
        <p:nvPicPr>
          <p:cNvPr id="10" name="Picture 9">
            <a:extLst>
              <a:ext uri="{FF2B5EF4-FFF2-40B4-BE49-F238E27FC236}">
                <a16:creationId xmlns:a16="http://schemas.microsoft.com/office/drawing/2014/main" id="{8D31AB25-BB1A-7F4D-9E24-8FEC0FC6E17C}"/>
              </a:ext>
            </a:extLst>
          </p:cNvPr>
          <p:cNvPicPr>
            <a:picLocks noChangeAspect="1"/>
          </p:cNvPicPr>
          <p:nvPr/>
        </p:nvPicPr>
        <p:blipFill>
          <a:blip r:embed="rId7"/>
          <a:srcRect/>
          <a:stretch/>
        </p:blipFill>
        <p:spPr>
          <a:xfrm>
            <a:off x="2556604" y="4024860"/>
            <a:ext cx="1846145" cy="1034322"/>
          </a:xfrm>
          <a:prstGeom prst="rect">
            <a:avLst/>
          </a:prstGeom>
        </p:spPr>
      </p:pic>
      <p:pic>
        <p:nvPicPr>
          <p:cNvPr id="11" name="Picture 10">
            <a:extLst>
              <a:ext uri="{FF2B5EF4-FFF2-40B4-BE49-F238E27FC236}">
                <a16:creationId xmlns:a16="http://schemas.microsoft.com/office/drawing/2014/main" id="{86B84A50-0DCA-5649-A7E0-9B8D285F36CF}"/>
              </a:ext>
            </a:extLst>
          </p:cNvPr>
          <p:cNvPicPr>
            <a:picLocks noChangeAspect="1"/>
          </p:cNvPicPr>
          <p:nvPr/>
        </p:nvPicPr>
        <p:blipFill>
          <a:blip r:embed="rId8"/>
          <a:srcRect/>
          <a:stretch/>
        </p:blipFill>
        <p:spPr>
          <a:xfrm>
            <a:off x="5117890" y="3822492"/>
            <a:ext cx="971039" cy="1335882"/>
          </a:xfrm>
          <a:prstGeom prst="rect">
            <a:avLst/>
          </a:prstGeom>
        </p:spPr>
      </p:pic>
      <p:pic>
        <p:nvPicPr>
          <p:cNvPr id="12" name="Picture 11">
            <a:extLst>
              <a:ext uri="{FF2B5EF4-FFF2-40B4-BE49-F238E27FC236}">
                <a16:creationId xmlns:a16="http://schemas.microsoft.com/office/drawing/2014/main" id="{53FB5C65-C05B-BC47-9172-4CB71D7C37C1}"/>
              </a:ext>
            </a:extLst>
          </p:cNvPr>
          <p:cNvPicPr>
            <a:picLocks noChangeAspect="1"/>
          </p:cNvPicPr>
          <p:nvPr/>
        </p:nvPicPr>
        <p:blipFill>
          <a:blip r:embed="rId9"/>
          <a:srcRect/>
          <a:stretch/>
        </p:blipFill>
        <p:spPr>
          <a:xfrm>
            <a:off x="6682241" y="4077325"/>
            <a:ext cx="1614092" cy="998602"/>
          </a:xfrm>
          <a:prstGeom prst="rect">
            <a:avLst/>
          </a:prstGeom>
        </p:spPr>
      </p:pic>
      <p:sp>
        <p:nvSpPr>
          <p:cNvPr id="13" name="TextBox 12">
            <a:extLst>
              <a:ext uri="{FF2B5EF4-FFF2-40B4-BE49-F238E27FC236}">
                <a16:creationId xmlns:a16="http://schemas.microsoft.com/office/drawing/2014/main" id="{11DC7949-A92A-8145-AD7B-D31E40010E2B}"/>
              </a:ext>
            </a:extLst>
          </p:cNvPr>
          <p:cNvSpPr txBox="1"/>
          <p:nvPr/>
        </p:nvSpPr>
        <p:spPr>
          <a:xfrm>
            <a:off x="607889"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Patches</a:t>
            </a:r>
          </a:p>
        </p:txBody>
      </p:sp>
      <p:sp>
        <p:nvSpPr>
          <p:cNvPr id="14" name="TextBox 13">
            <a:extLst>
              <a:ext uri="{FF2B5EF4-FFF2-40B4-BE49-F238E27FC236}">
                <a16:creationId xmlns:a16="http://schemas.microsoft.com/office/drawing/2014/main" id="{A9708BA7-08E7-5B4C-BAEF-B23BC379DF19}"/>
              </a:ext>
            </a:extLst>
          </p:cNvPr>
          <p:cNvSpPr txBox="1"/>
          <p:nvPr/>
        </p:nvSpPr>
        <p:spPr>
          <a:xfrm>
            <a:off x="3636451"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Gum</a:t>
            </a:r>
          </a:p>
        </p:txBody>
      </p:sp>
      <p:sp>
        <p:nvSpPr>
          <p:cNvPr id="15" name="TextBox 14">
            <a:extLst>
              <a:ext uri="{FF2B5EF4-FFF2-40B4-BE49-F238E27FC236}">
                <a16:creationId xmlns:a16="http://schemas.microsoft.com/office/drawing/2014/main" id="{5348AA9B-F22B-3143-A2E2-7901AD18307A}"/>
              </a:ext>
            </a:extLst>
          </p:cNvPr>
          <p:cNvSpPr txBox="1"/>
          <p:nvPr/>
        </p:nvSpPr>
        <p:spPr>
          <a:xfrm>
            <a:off x="6665013" y="3011465"/>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Inhalator</a:t>
            </a:r>
          </a:p>
        </p:txBody>
      </p:sp>
      <p:sp>
        <p:nvSpPr>
          <p:cNvPr id="16" name="TextBox 15">
            <a:extLst>
              <a:ext uri="{FF2B5EF4-FFF2-40B4-BE49-F238E27FC236}">
                <a16:creationId xmlns:a16="http://schemas.microsoft.com/office/drawing/2014/main" id="{5072EB0F-7F67-9049-BF9A-981AE086B391}"/>
              </a:ext>
            </a:extLst>
          </p:cNvPr>
          <p:cNvSpPr txBox="1"/>
          <p:nvPr/>
        </p:nvSpPr>
        <p:spPr>
          <a:xfrm>
            <a:off x="607889"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Nasal spray</a:t>
            </a:r>
          </a:p>
        </p:txBody>
      </p:sp>
      <p:sp>
        <p:nvSpPr>
          <p:cNvPr id="17" name="TextBox 16">
            <a:extLst>
              <a:ext uri="{FF2B5EF4-FFF2-40B4-BE49-F238E27FC236}">
                <a16:creationId xmlns:a16="http://schemas.microsoft.com/office/drawing/2014/main" id="{0F2475DD-E650-D346-9EC3-51E50B80B056}"/>
              </a:ext>
            </a:extLst>
          </p:cNvPr>
          <p:cNvSpPr txBox="1"/>
          <p:nvPr/>
        </p:nvSpPr>
        <p:spPr>
          <a:xfrm>
            <a:off x="2626930"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Mouth spray</a:t>
            </a:r>
          </a:p>
        </p:txBody>
      </p:sp>
      <p:sp>
        <p:nvSpPr>
          <p:cNvPr id="18" name="TextBox 17">
            <a:extLst>
              <a:ext uri="{FF2B5EF4-FFF2-40B4-BE49-F238E27FC236}">
                <a16:creationId xmlns:a16="http://schemas.microsoft.com/office/drawing/2014/main" id="{9BAF39DC-F3A0-0045-8DB2-D828B9525F27}"/>
              </a:ext>
            </a:extLst>
          </p:cNvPr>
          <p:cNvSpPr txBox="1"/>
          <p:nvPr/>
        </p:nvSpPr>
        <p:spPr>
          <a:xfrm>
            <a:off x="6665013" y="5264010"/>
            <a:ext cx="1624272"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Microtab</a:t>
            </a:r>
          </a:p>
        </p:txBody>
      </p:sp>
      <p:sp>
        <p:nvSpPr>
          <p:cNvPr id="19" name="TextBox 18">
            <a:extLst>
              <a:ext uri="{FF2B5EF4-FFF2-40B4-BE49-F238E27FC236}">
                <a16:creationId xmlns:a16="http://schemas.microsoft.com/office/drawing/2014/main" id="{F9D35C25-AB37-1F4B-A8C2-0F7D0BE157BD}"/>
              </a:ext>
            </a:extLst>
          </p:cNvPr>
          <p:cNvSpPr txBox="1"/>
          <p:nvPr/>
        </p:nvSpPr>
        <p:spPr>
          <a:xfrm>
            <a:off x="4645971" y="5264010"/>
            <a:ext cx="1624272" cy="553998"/>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Lozenges &amp; </a:t>
            </a:r>
            <a:br>
              <a:rPr lang="en-US" sz="1500" b="1" dirty="0">
                <a:latin typeface="Arial" panose="020B0604020202020204" pitchFamily="34" charset="0"/>
                <a:cs typeface="Arial" panose="020B0604020202020204" pitchFamily="34" charset="0"/>
              </a:rPr>
            </a:br>
            <a:r>
              <a:rPr lang="en-US" sz="1500" b="1" dirty="0">
                <a:latin typeface="Arial" panose="020B0604020202020204" pitchFamily="34" charset="0"/>
                <a:cs typeface="Arial" panose="020B0604020202020204" pitchFamily="34" charset="0"/>
              </a:rPr>
              <a:t>mini lozenges</a:t>
            </a:r>
          </a:p>
        </p:txBody>
      </p:sp>
      <p:sp>
        <p:nvSpPr>
          <p:cNvPr id="4" name="Footer Placeholder 3">
            <a:extLst>
              <a:ext uri="{FF2B5EF4-FFF2-40B4-BE49-F238E27FC236}">
                <a16:creationId xmlns:a16="http://schemas.microsoft.com/office/drawing/2014/main" id="{28E69392-5965-6734-E348-1D4599D0262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20155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04EA-D882-D14F-8331-65B021A586A7}"/>
              </a:ext>
            </a:extLst>
          </p:cNvPr>
          <p:cNvSpPr>
            <a:spLocks noGrp="1"/>
          </p:cNvSpPr>
          <p:nvPr>
            <p:ph type="title"/>
          </p:nvPr>
        </p:nvSpPr>
        <p:spPr/>
        <p:txBody>
          <a:bodyPr/>
          <a:lstStyle/>
          <a:p>
            <a:r>
              <a:rPr lang="en-US"/>
              <a:t>NRT: action and effectiveness</a:t>
            </a:r>
          </a:p>
        </p:txBody>
      </p:sp>
      <p:sp>
        <p:nvSpPr>
          <p:cNvPr id="6" name="Text Placeholder 3">
            <a:extLst>
              <a:ext uri="{FF2B5EF4-FFF2-40B4-BE49-F238E27FC236}">
                <a16:creationId xmlns:a16="http://schemas.microsoft.com/office/drawing/2014/main" id="{E0CE6AEE-61AF-6543-B37D-D94C6E73F809}"/>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buNone/>
            </a:pPr>
            <a:r>
              <a:rPr lang="en-US" sz="1100" dirty="0">
                <a:latin typeface="Arial" panose="020B0604020202020204" pitchFamily="34" charset="0"/>
                <a:cs typeface="Arial" panose="020B0604020202020204" pitchFamily="34" charset="0"/>
              </a:rPr>
              <a:t>Source:  Hughes 2002 &amp; Royal College of Physicians, </a:t>
            </a:r>
            <a:r>
              <a:rPr lang="en-US" sz="1100" i="1" dirty="0">
                <a:latin typeface="Arial" panose="020B0604020202020204" pitchFamily="34" charset="0"/>
                <a:cs typeface="Arial" panose="020B0604020202020204" pitchFamily="34" charset="0"/>
              </a:rPr>
              <a:t>Nicotine Addiction in Britain</a:t>
            </a:r>
            <a:r>
              <a:rPr lang="en-US" sz="1100" dirty="0">
                <a:latin typeface="Arial" panose="020B0604020202020204" pitchFamily="34" charset="0"/>
                <a:cs typeface="Arial" panose="020B0604020202020204" pitchFamily="34" charset="0"/>
              </a:rPr>
              <a:t>.</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 report of the Tobacco Advisory Group of the Royal College of Physicians. London, RCP, 2000</a:t>
            </a:r>
          </a:p>
        </p:txBody>
      </p:sp>
      <p:pic>
        <p:nvPicPr>
          <p:cNvPr id="8" name="Picture 7">
            <a:extLst>
              <a:ext uri="{FF2B5EF4-FFF2-40B4-BE49-F238E27FC236}">
                <a16:creationId xmlns:a16="http://schemas.microsoft.com/office/drawing/2014/main" id="{FF2BA223-E24A-4F4B-81E0-46356682B814}"/>
              </a:ext>
            </a:extLst>
          </p:cNvPr>
          <p:cNvPicPr>
            <a:picLocks noChangeAspect="1"/>
          </p:cNvPicPr>
          <p:nvPr/>
        </p:nvPicPr>
        <p:blipFill>
          <a:blip r:embed="rId3"/>
          <a:stretch>
            <a:fillRect/>
          </a:stretch>
        </p:blipFill>
        <p:spPr>
          <a:xfrm>
            <a:off x="1555697" y="1844326"/>
            <a:ext cx="6032605" cy="3447203"/>
          </a:xfrm>
          <a:prstGeom prst="rect">
            <a:avLst/>
          </a:prstGeom>
        </p:spPr>
      </p:pic>
      <p:sp>
        <p:nvSpPr>
          <p:cNvPr id="7" name="TextBox 6">
            <a:extLst>
              <a:ext uri="{FF2B5EF4-FFF2-40B4-BE49-F238E27FC236}">
                <a16:creationId xmlns:a16="http://schemas.microsoft.com/office/drawing/2014/main" id="{23FAD166-4CD5-1D29-AFC0-6117BB602419}"/>
              </a:ext>
            </a:extLst>
          </p:cNvPr>
          <p:cNvSpPr txBox="1"/>
          <p:nvPr/>
        </p:nvSpPr>
        <p:spPr bwMode="auto">
          <a:xfrm>
            <a:off x="2124075" y="3120509"/>
            <a:ext cx="4895850" cy="369332"/>
          </a:xfrm>
          <a:prstGeom prst="rect">
            <a:avLst/>
          </a:prstGeom>
          <a:noFill/>
          <a:ln w="9525">
            <a:noFill/>
            <a:miter lim="800000"/>
            <a:headEnd/>
            <a:tailEnd/>
          </a:ln>
        </p:spPr>
        <p:txBody>
          <a:bodyPr wrap="square">
            <a:spAutoFit/>
          </a:bodyPr>
          <a:lstStyle/>
          <a:p>
            <a:r>
              <a:rPr lang="en-CA" b="0" i="0" dirty="0">
                <a:solidFill>
                  <a:srgbClr val="000000"/>
                </a:solidFill>
                <a:effectLst/>
                <a:latin typeface="Times"/>
              </a:rPr>
              <a:t> </a:t>
            </a:r>
            <a:endParaRPr lang="en-GB" dirty="0"/>
          </a:p>
        </p:txBody>
      </p:sp>
      <p:sp>
        <p:nvSpPr>
          <p:cNvPr id="11" name="Footer Placeholder 3">
            <a:extLst>
              <a:ext uri="{FF2B5EF4-FFF2-40B4-BE49-F238E27FC236}">
                <a16:creationId xmlns:a16="http://schemas.microsoft.com/office/drawing/2014/main" id="{BF62974C-44F5-737B-FCCA-5279BE8AFB8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101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C8270-F8DE-0C4A-8E34-AB9ECE0779F9}"/>
              </a:ext>
            </a:extLst>
          </p:cNvPr>
          <p:cNvSpPr>
            <a:spLocks noGrp="1"/>
          </p:cNvSpPr>
          <p:nvPr>
            <p:ph type="title"/>
          </p:nvPr>
        </p:nvSpPr>
        <p:spPr/>
        <p:txBody>
          <a:bodyPr/>
          <a:lstStyle/>
          <a:p>
            <a:r>
              <a:rPr lang="en-US"/>
              <a:t>NRT combination therapy</a:t>
            </a:r>
          </a:p>
        </p:txBody>
      </p:sp>
      <p:sp>
        <p:nvSpPr>
          <p:cNvPr id="6" name="Text Placeholder 3">
            <a:extLst>
              <a:ext uri="{FF2B5EF4-FFF2-40B4-BE49-F238E27FC236}">
                <a16:creationId xmlns:a16="http://schemas.microsoft.com/office/drawing/2014/main" id="{65A46C67-32B6-104A-8ACF-21210C817E95}"/>
              </a:ext>
            </a:extLst>
          </p:cNvPr>
          <p:cNvSpPr txBox="1">
            <a:spLocks/>
          </p:cNvSpPr>
          <p:nvPr/>
        </p:nvSpPr>
        <p:spPr bwMode="auto">
          <a:xfrm>
            <a:off x="588698" y="5373216"/>
            <a:ext cx="7966604" cy="7951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buNone/>
            </a:pPr>
            <a:r>
              <a:rPr lang="en-US" sz="1100">
                <a:latin typeface="Arial" panose="020B0604020202020204" pitchFamily="34" charset="0"/>
                <a:cs typeface="Arial" panose="020B0604020202020204" pitchFamily="34" charset="0"/>
              </a:rPr>
              <a:t>Cahill K, et al. Pharmacological interventions for smoking cessation: an overview and network meta‐analysis.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Cochrane Database of Systematic Reviews 2013. Lindson N, et al. Different doses, duration, and modes of delivery </a:t>
            </a:r>
            <a:br>
              <a:rPr lang="en-US" sz="1100">
                <a:latin typeface="Arial" panose="020B0604020202020204" pitchFamily="34" charset="0"/>
                <a:cs typeface="Arial" panose="020B0604020202020204" pitchFamily="34" charset="0"/>
              </a:rPr>
            </a:br>
            <a:r>
              <a:rPr lang="en-US" sz="1100">
                <a:latin typeface="Arial" panose="020B0604020202020204" pitchFamily="34" charset="0"/>
                <a:cs typeface="Arial" panose="020B0604020202020204" pitchFamily="34" charset="0"/>
              </a:rPr>
              <a:t>of nicotine replacement therapy for smoking cessation. Cochrane Database Syst Rev. 2019</a:t>
            </a:r>
          </a:p>
        </p:txBody>
      </p:sp>
      <p:sp>
        <p:nvSpPr>
          <p:cNvPr id="7" name="TextBox 6">
            <a:extLst>
              <a:ext uri="{FF2B5EF4-FFF2-40B4-BE49-F238E27FC236}">
                <a16:creationId xmlns:a16="http://schemas.microsoft.com/office/drawing/2014/main" id="{3E702AD6-FF24-4049-90EE-E6EDFC14F9D7}"/>
              </a:ext>
            </a:extLst>
          </p:cNvPr>
          <p:cNvSpPr txBox="1"/>
          <p:nvPr/>
        </p:nvSpPr>
        <p:spPr>
          <a:xfrm>
            <a:off x="1078537" y="1702487"/>
            <a:ext cx="2169731"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NRT patch</a:t>
            </a:r>
          </a:p>
        </p:txBody>
      </p:sp>
      <p:sp>
        <p:nvSpPr>
          <p:cNvPr id="8" name="TextBox 7">
            <a:extLst>
              <a:ext uri="{FF2B5EF4-FFF2-40B4-BE49-F238E27FC236}">
                <a16:creationId xmlns:a16="http://schemas.microsoft.com/office/drawing/2014/main" id="{9A9F330A-912E-6849-9AC8-D125F455EBA7}"/>
              </a:ext>
            </a:extLst>
          </p:cNvPr>
          <p:cNvSpPr txBox="1"/>
          <p:nvPr/>
        </p:nvSpPr>
        <p:spPr>
          <a:xfrm>
            <a:off x="4430364" y="1702487"/>
            <a:ext cx="3887788" cy="369332"/>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Faster-acting NRT</a:t>
            </a:r>
          </a:p>
        </p:txBody>
      </p:sp>
      <p:pic>
        <p:nvPicPr>
          <p:cNvPr id="9" name="Picture 8">
            <a:extLst>
              <a:ext uri="{FF2B5EF4-FFF2-40B4-BE49-F238E27FC236}">
                <a16:creationId xmlns:a16="http://schemas.microsoft.com/office/drawing/2014/main" id="{96C9E5FA-5ADC-524F-8CEF-FA9504345438}"/>
              </a:ext>
            </a:extLst>
          </p:cNvPr>
          <p:cNvPicPr>
            <a:picLocks noChangeAspect="1"/>
          </p:cNvPicPr>
          <p:nvPr/>
        </p:nvPicPr>
        <p:blipFill>
          <a:blip r:embed="rId3"/>
          <a:stretch>
            <a:fillRect/>
          </a:stretch>
        </p:blipFill>
        <p:spPr>
          <a:xfrm>
            <a:off x="1119085" y="2209840"/>
            <a:ext cx="2088635" cy="1304257"/>
          </a:xfrm>
          <a:prstGeom prst="rect">
            <a:avLst/>
          </a:prstGeom>
        </p:spPr>
      </p:pic>
      <p:pic>
        <p:nvPicPr>
          <p:cNvPr id="10" name="Picture 9">
            <a:extLst>
              <a:ext uri="{FF2B5EF4-FFF2-40B4-BE49-F238E27FC236}">
                <a16:creationId xmlns:a16="http://schemas.microsoft.com/office/drawing/2014/main" id="{9877ED11-F40E-0844-AFF0-20F3B424A488}"/>
              </a:ext>
            </a:extLst>
          </p:cNvPr>
          <p:cNvPicPr>
            <a:picLocks noChangeAspect="1"/>
          </p:cNvPicPr>
          <p:nvPr/>
        </p:nvPicPr>
        <p:blipFill>
          <a:blip r:embed="rId4"/>
          <a:srcRect/>
          <a:stretch/>
        </p:blipFill>
        <p:spPr>
          <a:xfrm>
            <a:off x="4551134" y="2246125"/>
            <a:ext cx="2020940" cy="1251678"/>
          </a:xfrm>
          <a:prstGeom prst="rect">
            <a:avLst/>
          </a:prstGeom>
        </p:spPr>
      </p:pic>
      <p:pic>
        <p:nvPicPr>
          <p:cNvPr id="11" name="Picture 10">
            <a:extLst>
              <a:ext uri="{FF2B5EF4-FFF2-40B4-BE49-F238E27FC236}">
                <a16:creationId xmlns:a16="http://schemas.microsoft.com/office/drawing/2014/main" id="{E7A81044-1138-254E-A2D5-5317C4CA8857}"/>
              </a:ext>
            </a:extLst>
          </p:cNvPr>
          <p:cNvPicPr>
            <a:picLocks noChangeAspect="1"/>
          </p:cNvPicPr>
          <p:nvPr/>
        </p:nvPicPr>
        <p:blipFill>
          <a:blip r:embed="rId5"/>
          <a:srcRect/>
          <a:stretch/>
        </p:blipFill>
        <p:spPr>
          <a:xfrm>
            <a:off x="6593165" y="2254950"/>
            <a:ext cx="1894770" cy="1160546"/>
          </a:xfrm>
          <a:prstGeom prst="rect">
            <a:avLst/>
          </a:prstGeom>
        </p:spPr>
      </p:pic>
      <p:sp>
        <p:nvSpPr>
          <p:cNvPr id="12" name="TextBox 11">
            <a:extLst>
              <a:ext uri="{FF2B5EF4-FFF2-40B4-BE49-F238E27FC236}">
                <a16:creationId xmlns:a16="http://schemas.microsoft.com/office/drawing/2014/main" id="{367AF97D-15AD-B045-A897-A9BB002C09CD}"/>
              </a:ext>
            </a:extLst>
          </p:cNvPr>
          <p:cNvSpPr txBox="1"/>
          <p:nvPr/>
        </p:nvSpPr>
        <p:spPr>
          <a:xfrm>
            <a:off x="404285" y="3745148"/>
            <a:ext cx="3518235" cy="1200588"/>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steady dose of nicotine throughout the day to help with withdrawal symptoms and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‘background’ urges to smoke</a:t>
            </a:r>
          </a:p>
        </p:txBody>
      </p:sp>
      <p:sp>
        <p:nvSpPr>
          <p:cNvPr id="13" name="TextBox 12">
            <a:extLst>
              <a:ext uri="{FF2B5EF4-FFF2-40B4-BE49-F238E27FC236}">
                <a16:creationId xmlns:a16="http://schemas.microsoft.com/office/drawing/2014/main" id="{2F437147-F812-294A-B79D-0ACF79083511}"/>
              </a:ext>
            </a:extLst>
          </p:cNvPr>
          <p:cNvSpPr txBox="1"/>
          <p:nvPr/>
        </p:nvSpPr>
        <p:spPr>
          <a:xfrm>
            <a:off x="4720921" y="3745148"/>
            <a:ext cx="3518235" cy="1012580"/>
          </a:xfrm>
          <a:prstGeom prst="rect">
            <a:avLst/>
          </a:prstGeom>
          <a:noFill/>
        </p:spPr>
        <p:txBody>
          <a:bodyPr wrap="square" rtlCol="0">
            <a:noAutofit/>
          </a:bodyPr>
          <a:lstStyle/>
          <a:p>
            <a:pPr algn="ctr">
              <a:lnSpc>
                <a:spcPts val="2100"/>
              </a:lnSpc>
            </a:pPr>
            <a:r>
              <a:rPr lang="en-US" sz="1500">
                <a:latin typeface="Arial" panose="020B0604020202020204" pitchFamily="34" charset="0"/>
                <a:cs typeface="Arial" panose="020B0604020202020204" pitchFamily="34" charset="0"/>
              </a:rPr>
              <a:t>Provides relief from ‘breakthrough’ urges to smoke and other </a:t>
            </a:r>
            <a:br>
              <a:rPr lang="en-US" sz="1500">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withdrawal symptoms</a:t>
            </a:r>
          </a:p>
          <a:p>
            <a:pPr algn="ctr">
              <a:lnSpc>
                <a:spcPts val="2100"/>
              </a:lnSpc>
            </a:pPr>
            <a:endParaRPr lang="en-US" sz="150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360FED0B-07F0-904F-8766-7D89E032CA5D}"/>
              </a:ext>
            </a:extLst>
          </p:cNvPr>
          <p:cNvGrpSpPr/>
          <p:nvPr/>
        </p:nvGrpSpPr>
        <p:grpSpPr>
          <a:xfrm>
            <a:off x="3578589" y="2331606"/>
            <a:ext cx="606751" cy="769441"/>
            <a:chOff x="4142469" y="1950606"/>
            <a:chExt cx="606751" cy="769441"/>
          </a:xfrm>
        </p:grpSpPr>
        <p:sp>
          <p:nvSpPr>
            <p:cNvPr id="15" name="Oval 14">
              <a:extLst>
                <a:ext uri="{FF2B5EF4-FFF2-40B4-BE49-F238E27FC236}">
                  <a16:creationId xmlns:a16="http://schemas.microsoft.com/office/drawing/2014/main" id="{2D67F47A-6B3B-EE4B-AC17-C96FB5DB7814}"/>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5473E47A-6862-1B4E-BBAA-08AFCFDCB6C9}"/>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a:solidFill>
                    <a:schemeClr val="bg1"/>
                  </a:solidFill>
                  <a:latin typeface="Century Gothic" panose="020B0502020202020204" pitchFamily="34" charset="0"/>
                </a:rPr>
                <a:t>+</a:t>
              </a:r>
            </a:p>
          </p:txBody>
        </p:sp>
      </p:grpSp>
      <p:sp>
        <p:nvSpPr>
          <p:cNvPr id="4" name="Footer Placeholder 3">
            <a:extLst>
              <a:ext uri="{FF2B5EF4-FFF2-40B4-BE49-F238E27FC236}">
                <a16:creationId xmlns:a16="http://schemas.microsoft.com/office/drawing/2014/main" id="{7FB459D7-01CC-F541-1341-8ABB7BD589E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44635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A3CADC4-AB95-35F9-5231-CFE0D73E2F7B}"/>
              </a:ext>
            </a:extLst>
          </p:cNvPr>
          <p:cNvSpPr>
            <a:spLocks/>
          </p:cNvSpPr>
          <p:nvPr/>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6D6C02DF-E081-15AA-B46F-C6A4A701E1D8}"/>
              </a:ext>
            </a:extLst>
          </p:cNvPr>
          <p:cNvSpPr>
            <a:spLocks noGrp="1"/>
          </p:cNvSpPr>
          <p:nvPr>
            <p:ph type="title"/>
          </p:nvPr>
        </p:nvSpPr>
        <p:spPr/>
        <p:txBody>
          <a:bodyPr/>
          <a:lstStyle/>
          <a:p>
            <a:endParaRPr lang="en-US" dirty="0"/>
          </a:p>
        </p:txBody>
      </p:sp>
      <p:pic>
        <p:nvPicPr>
          <p:cNvPr id="5" name="Picture 4" descr="A close-up of various medicines&#10;&#10;Description automatically generated">
            <a:extLst>
              <a:ext uri="{FF2B5EF4-FFF2-40B4-BE49-F238E27FC236}">
                <a16:creationId xmlns:a16="http://schemas.microsoft.com/office/drawing/2014/main" id="{57D07BAF-6012-0CE9-03A2-306986BF22BC}"/>
              </a:ext>
            </a:extLst>
          </p:cNvPr>
          <p:cNvPicPr>
            <a:picLocks noChangeAspect="1"/>
          </p:cNvPicPr>
          <p:nvPr/>
        </p:nvPicPr>
        <p:blipFill>
          <a:blip r:embed="rId3"/>
          <a:stretch>
            <a:fillRect/>
          </a:stretch>
        </p:blipFill>
        <p:spPr>
          <a:xfrm>
            <a:off x="225577" y="1771650"/>
            <a:ext cx="8654745" cy="4343400"/>
          </a:xfrm>
          <a:prstGeom prst="rect">
            <a:avLst/>
          </a:prstGeom>
        </p:spPr>
      </p:pic>
      <p:sp>
        <p:nvSpPr>
          <p:cNvPr id="9" name="Content Placeholder 8">
            <a:extLst>
              <a:ext uri="{FF2B5EF4-FFF2-40B4-BE49-F238E27FC236}">
                <a16:creationId xmlns:a16="http://schemas.microsoft.com/office/drawing/2014/main" id="{BB1D8537-0834-EB82-36B1-3197219D3FA3}"/>
              </a:ext>
            </a:extLst>
          </p:cNvPr>
          <p:cNvSpPr>
            <a:spLocks noGrp="1"/>
          </p:cNvSpPr>
          <p:nvPr>
            <p:ph sz="half" idx="1"/>
          </p:nvPr>
        </p:nvSpPr>
        <p:spPr>
          <a:xfrm>
            <a:off x="1044735" y="742950"/>
            <a:ext cx="7054525" cy="4267200"/>
          </a:xfrm>
        </p:spPr>
        <p:txBody>
          <a:bodyPr>
            <a:normAutofit/>
          </a:bodyPr>
          <a:lstStyle/>
          <a:p>
            <a:pPr marL="0" indent="0" algn="ctr">
              <a:buNone/>
            </a:pPr>
            <a:r>
              <a:rPr lang="en-US" sz="3200" b="1" dirty="0">
                <a:solidFill>
                  <a:schemeClr val="accent4">
                    <a:lumMod val="75000"/>
                    <a:lumOff val="25000"/>
                  </a:schemeClr>
                </a:solidFill>
              </a:rPr>
              <a:t>NRT PRODUCTS </a:t>
            </a:r>
          </a:p>
        </p:txBody>
      </p:sp>
    </p:spTree>
    <p:extLst>
      <p:ext uri="{BB962C8B-B14F-4D97-AF65-F5344CB8AC3E}">
        <p14:creationId xmlns:p14="http://schemas.microsoft.com/office/powerpoint/2010/main" val="3704744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0E64-9B6D-4092-F750-55CAB75C4A60}"/>
            </a:ext>
          </a:extLst>
        </p:cNvPr>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72C6DA20-27E9-A955-4CF9-985D3FDAB8CE}"/>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3186E380-1A84-621E-6E08-9D04D0BA2E5A}"/>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Title 1">
            <a:extLst>
              <a:ext uri="{FF2B5EF4-FFF2-40B4-BE49-F238E27FC236}">
                <a16:creationId xmlns:a16="http://schemas.microsoft.com/office/drawing/2014/main" id="{9ED693E4-A023-61C8-7C81-F889E3BAF9B6}"/>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b="0" dirty="0"/>
              <a:t>Tobacco dependence aids ‒ quick reference</a:t>
            </a:r>
          </a:p>
        </p:txBody>
      </p:sp>
      <p:sp>
        <p:nvSpPr>
          <p:cNvPr id="2" name="TextBox 1">
            <a:extLst>
              <a:ext uri="{FF2B5EF4-FFF2-40B4-BE49-F238E27FC236}">
                <a16:creationId xmlns:a16="http://schemas.microsoft.com/office/drawing/2014/main" id="{4EFDCEE4-6446-FCAE-A63C-FD954074200F}"/>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6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2000" dirty="0">
                <a:solidFill>
                  <a:schemeClr val="bg2"/>
                </a:solidFill>
                <a:latin typeface="+mn-lt"/>
              </a:rPr>
              <a:t>Handout 1</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
        <p:nvSpPr>
          <p:cNvPr id="8" name="Footer Placeholder 3">
            <a:extLst>
              <a:ext uri="{FF2B5EF4-FFF2-40B4-BE49-F238E27FC236}">
                <a16:creationId xmlns:a16="http://schemas.microsoft.com/office/drawing/2014/main" id="{9F31F00C-7096-3131-F3B7-B5E10C329C2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5801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7017-4924-56AE-E3E8-1A5B675C5C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98267-0112-B059-DA9B-61BE7ECD926A}"/>
              </a:ext>
            </a:extLst>
          </p:cNvPr>
          <p:cNvSpPr>
            <a:spLocks noGrp="1"/>
          </p:cNvSpPr>
          <p:nvPr>
            <p:ph type="title"/>
          </p:nvPr>
        </p:nvSpPr>
        <p:spPr/>
        <p:txBody>
          <a:bodyPr/>
          <a:lstStyle/>
          <a:p>
            <a:r>
              <a:rPr lang="en-US" dirty="0"/>
              <a:t>Tobacco dependence aids: groups and questions</a:t>
            </a:r>
          </a:p>
        </p:txBody>
      </p:sp>
      <p:graphicFrame>
        <p:nvGraphicFramePr>
          <p:cNvPr id="8" name="Table 7">
            <a:extLst>
              <a:ext uri="{FF2B5EF4-FFF2-40B4-BE49-F238E27FC236}">
                <a16:creationId xmlns:a16="http://schemas.microsoft.com/office/drawing/2014/main" id="{E25BB65B-FDAA-E871-C6AD-35DF4A9051A4}"/>
              </a:ext>
            </a:extLst>
          </p:cNvPr>
          <p:cNvGraphicFramePr>
            <a:graphicFrameLocks noGrp="1"/>
          </p:cNvGraphicFramePr>
          <p:nvPr>
            <p:extLst>
              <p:ext uri="{D42A27DB-BD31-4B8C-83A1-F6EECF244321}">
                <p14:modId xmlns:p14="http://schemas.microsoft.com/office/powerpoint/2010/main" val="3356124798"/>
              </p:ext>
            </p:extLst>
          </p:nvPr>
        </p:nvGraphicFramePr>
        <p:xfrm>
          <a:off x="706170" y="2880038"/>
          <a:ext cx="5607081" cy="2987868"/>
        </p:xfrm>
        <a:graphic>
          <a:graphicData uri="http://schemas.openxmlformats.org/drawingml/2006/table">
            <a:tbl>
              <a:tblPr>
                <a:tableStyleId>{9DCAF9ED-07DC-4A11-8D7F-57B35C25682E}</a:tableStyleId>
              </a:tblPr>
              <a:tblGrid>
                <a:gridCol w="1059012">
                  <a:extLst>
                    <a:ext uri="{9D8B030D-6E8A-4147-A177-3AD203B41FA5}">
                      <a16:colId xmlns:a16="http://schemas.microsoft.com/office/drawing/2014/main" val="3136363467"/>
                    </a:ext>
                  </a:extLst>
                </a:gridCol>
                <a:gridCol w="2421374">
                  <a:extLst>
                    <a:ext uri="{9D8B030D-6E8A-4147-A177-3AD203B41FA5}">
                      <a16:colId xmlns:a16="http://schemas.microsoft.com/office/drawing/2014/main" val="1108254513"/>
                    </a:ext>
                  </a:extLst>
                </a:gridCol>
                <a:gridCol w="2126695">
                  <a:extLst>
                    <a:ext uri="{9D8B030D-6E8A-4147-A177-3AD203B41FA5}">
                      <a16:colId xmlns:a16="http://schemas.microsoft.com/office/drawing/2014/main" val="1433948520"/>
                    </a:ext>
                  </a:extLst>
                </a:gridCol>
              </a:tblGrid>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1</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GB" sz="1600" b="1" u="none" strike="noStrike" dirty="0">
                          <a:solidFill>
                            <a:srgbClr val="009A9E"/>
                          </a:solidFill>
                          <a:effectLst/>
                          <a:latin typeface="Arial" panose="020B0604020202020204" pitchFamily="34" charset="0"/>
                          <a:cs typeface="Arial" panose="020B0604020202020204" pitchFamily="34" charset="0"/>
                        </a:rPr>
                        <a:t>Patch</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0436688"/>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2</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Mouth spray</a:t>
                      </a:r>
                      <a:endParaRPr lang="en-US" sz="1600" dirty="0">
                        <a:solidFill>
                          <a:srgbClr val="009A9E"/>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7623582"/>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3</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i="0" u="none" strike="noStrike" dirty="0">
                          <a:solidFill>
                            <a:srgbClr val="009A9E"/>
                          </a:solidFill>
                          <a:effectLst/>
                          <a:latin typeface="Arial"/>
                          <a:cs typeface="Arial"/>
                        </a:rPr>
                        <a:t>Inhalator</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7118084"/>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4</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Gum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1620357"/>
                  </a:ext>
                </a:extLst>
              </a:tr>
              <a:tr h="497978">
                <a:tc>
                  <a:txBody>
                    <a:bodyPr/>
                    <a:lstStyle/>
                    <a:p>
                      <a:pPr lvl="0" algn="l">
                        <a:buNone/>
                      </a:pPr>
                      <a:r>
                        <a:rPr lang="en-GB" sz="1600" b="1" u="none" strike="noStrike" dirty="0">
                          <a:effectLst/>
                          <a:latin typeface="Arial"/>
                          <a:cs typeface="Arial"/>
                        </a:rPr>
                        <a:t>Group 5</a:t>
                      </a:r>
                      <a:endParaRPr lang="en-GB" sz="1600" b="1"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endParaRPr lang="en-GB" sz="1600" b="0"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Nasal spray</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41615169"/>
                  </a:ext>
                </a:extLst>
              </a:tr>
              <a:tr h="497978">
                <a:tc>
                  <a:txBody>
                    <a:bodyPr/>
                    <a:lstStyle/>
                    <a:p>
                      <a:pPr lvl="0" algn="l">
                        <a:buNone/>
                      </a:pPr>
                      <a:r>
                        <a:rPr lang="en-GB" sz="1600" b="1" u="none" strike="noStrike" dirty="0">
                          <a:effectLst/>
                          <a:latin typeface="Arial"/>
                          <a:cs typeface="Arial"/>
                        </a:rPr>
                        <a:t>Group 6</a:t>
                      </a:r>
                      <a:endParaRPr lang="en-GB" sz="1600" b="1"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endParaRPr lang="en-GB" sz="1600" b="0" i="0" u="none" strike="noStrike" dirty="0">
                        <a:solidFill>
                          <a:srgbClr val="000000"/>
                        </a:solidFill>
                        <a:effectLst/>
                        <a:latin typeface="Arial"/>
                        <a:cs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GB" sz="1600" b="1" u="none" strike="noStrike" dirty="0">
                          <a:solidFill>
                            <a:srgbClr val="009A9E"/>
                          </a:solidFill>
                          <a:effectLst/>
                          <a:latin typeface="Arial"/>
                          <a:cs typeface="Arial"/>
                        </a:rPr>
                        <a:t>Vape</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0121835"/>
                  </a:ext>
                </a:extLst>
              </a:tr>
            </a:tbl>
          </a:graphicData>
        </a:graphic>
      </p:graphicFrame>
      <p:sp>
        <p:nvSpPr>
          <p:cNvPr id="7" name="Text Placeholder 3">
            <a:extLst>
              <a:ext uri="{FF2B5EF4-FFF2-40B4-BE49-F238E27FC236}">
                <a16:creationId xmlns:a16="http://schemas.microsoft.com/office/drawing/2014/main" id="{D1859BC4-602F-232C-223E-82C90FF30C10}"/>
              </a:ext>
            </a:extLst>
          </p:cNvPr>
          <p:cNvSpPr txBox="1">
            <a:spLocks/>
          </p:cNvSpPr>
          <p:nvPr/>
        </p:nvSpPr>
        <p:spPr bwMode="auto">
          <a:xfrm>
            <a:off x="571500" y="1608450"/>
            <a:ext cx="7866330" cy="16962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800"/>
              </a:lnSpc>
              <a:spcBef>
                <a:spcPts val="600"/>
              </a:spcBef>
              <a:spcAft>
                <a:spcPts val="6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How would you present this product to a patient?</a:t>
            </a:r>
          </a:p>
          <a:p>
            <a:pPr marL="342900" marR="0" lvl="0" indent="-342900" algn="l" defTabSz="457200" rtl="0" eaLnBrk="0" fontAlgn="base" latinLnBrk="0" hangingPunct="0">
              <a:lnSpc>
                <a:spcPts val="2800"/>
              </a:lnSpc>
              <a:spcBef>
                <a:spcPts val="600"/>
              </a:spcBef>
              <a:spcAft>
                <a:spcPts val="6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What consideration might there be for a patient using this product?</a:t>
            </a:r>
          </a:p>
        </p:txBody>
      </p:sp>
      <p:sp>
        <p:nvSpPr>
          <p:cNvPr id="4" name="TextBox 3">
            <a:extLst>
              <a:ext uri="{FF2B5EF4-FFF2-40B4-BE49-F238E27FC236}">
                <a16:creationId xmlns:a16="http://schemas.microsoft.com/office/drawing/2014/main" id="{7DDFE757-5C41-3FE5-9386-E3A65360A828}"/>
              </a:ext>
            </a:extLst>
          </p:cNvPr>
          <p:cNvSpPr txBox="1"/>
          <p:nvPr/>
        </p:nvSpPr>
        <p:spPr bwMode="auto">
          <a:xfrm>
            <a:off x="6768865" y="3622499"/>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6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2000" dirty="0">
                <a:solidFill>
                  <a:schemeClr val="bg2"/>
                </a:solidFill>
                <a:latin typeface="+mn-lt"/>
              </a:rPr>
              <a:t>Handout 2</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
        <p:nvSpPr>
          <p:cNvPr id="3" name="Footer Placeholder 3">
            <a:extLst>
              <a:ext uri="{FF2B5EF4-FFF2-40B4-BE49-F238E27FC236}">
                <a16:creationId xmlns:a16="http://schemas.microsoft.com/office/drawing/2014/main" id="{4A8BDDBC-424A-E8E3-3FFD-AC0C3118C04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23917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a:t>
            </a:r>
            <a:r>
              <a:rPr lang="en-US" dirty="0" err="1"/>
              <a:t>patche</a:t>
            </a:r>
            <a:endParaRPr lang="en-US" dirty="0"/>
          </a:p>
        </p:txBody>
      </p:sp>
      <p:pic>
        <p:nvPicPr>
          <p:cNvPr id="13" name="Picture 12">
            <a:extLst>
              <a:ext uri="{FF2B5EF4-FFF2-40B4-BE49-F238E27FC236}">
                <a16:creationId xmlns:a16="http://schemas.microsoft.com/office/drawing/2014/main" id="{F80F0B87-DCB1-7E41-B9C7-A07E554FB18F}"/>
              </a:ext>
            </a:extLst>
          </p:cNvPr>
          <p:cNvPicPr>
            <a:picLocks noChangeAspect="1"/>
          </p:cNvPicPr>
          <p:nvPr/>
        </p:nvPicPr>
        <p:blipFill rotWithShape="1">
          <a:blip r:embed="rId3"/>
          <a:srcRect r="901" b="5769"/>
          <a:stretch/>
        </p:blipFill>
        <p:spPr>
          <a:xfrm>
            <a:off x="895148" y="3694288"/>
            <a:ext cx="3440476" cy="2042878"/>
          </a:xfrm>
          <a:prstGeom prst="rect">
            <a:avLst/>
          </a:prstGeom>
        </p:spPr>
      </p:pic>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500" y="1530527"/>
            <a:ext cx="42056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16-hour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25mg, 15mg &amp; 10mg</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24-hour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21mg, 14mg &amp; 7mg</a:t>
            </a:r>
          </a:p>
        </p:txBody>
      </p:sp>
      <p:sp>
        <p:nvSpPr>
          <p:cNvPr id="7" name="Text Placeholder 3">
            <a:extLst>
              <a:ext uri="{FF2B5EF4-FFF2-40B4-BE49-F238E27FC236}">
                <a16:creationId xmlns:a16="http://schemas.microsoft.com/office/drawing/2014/main" id="{2AF92AB8-DA71-E24B-8DD8-1A0927472D88}"/>
              </a:ext>
            </a:extLst>
          </p:cNvPr>
          <p:cNvSpPr>
            <a:spLocks noGrp="1"/>
          </p:cNvSpPr>
          <p:nvPr>
            <p:ph type="body" idx="12"/>
          </p:nvPr>
        </p:nvSpPr>
        <p:spPr>
          <a:xfrm>
            <a:off x="4582841" y="2095626"/>
            <a:ext cx="7979318" cy="4443286"/>
          </a:xfrm>
        </p:spPr>
        <p:txBody>
          <a:bodyPr/>
          <a:lstStyle/>
          <a:p>
            <a:pPr marL="223838" indent="-223838">
              <a:lnSpc>
                <a:spcPts val="2200"/>
              </a:lnSpc>
              <a:buNone/>
            </a:pPr>
            <a:r>
              <a:rPr lang="en-US" sz="1700" b="1" dirty="0">
                <a:solidFill>
                  <a:schemeClr val="accent1"/>
                </a:solidFill>
              </a:rPr>
              <a:t>How it is used</a:t>
            </a:r>
          </a:p>
          <a:p>
            <a:pPr marL="223838" indent="-223838">
              <a:lnSpc>
                <a:spcPts val="2200"/>
              </a:lnSpc>
            </a:pPr>
            <a:r>
              <a:rPr lang="en-US" sz="1600" dirty="0"/>
              <a:t>Apply to clean, dry, non-hairy area</a:t>
            </a:r>
          </a:p>
          <a:p>
            <a:pPr marL="223838" indent="-223838">
              <a:lnSpc>
                <a:spcPts val="2200"/>
              </a:lnSpc>
            </a:pPr>
            <a:r>
              <a:rPr lang="en-US" sz="1600" dirty="0"/>
              <a:t>Ensure sticks well to skin </a:t>
            </a:r>
          </a:p>
          <a:p>
            <a:pPr marL="223838" indent="-223838">
              <a:lnSpc>
                <a:spcPts val="2200"/>
              </a:lnSpc>
            </a:pPr>
            <a:r>
              <a:rPr lang="en-US" sz="1600" dirty="0"/>
              <a:t>Replace every 24 hours. Rotate site daily </a:t>
            </a:r>
          </a:p>
          <a:p>
            <a:pPr marL="223838" indent="-223838">
              <a:lnSpc>
                <a:spcPts val="2200"/>
              </a:lnSpc>
            </a:pPr>
            <a:r>
              <a:rPr lang="en-US" sz="1600" dirty="0"/>
              <a:t>Rash from adhesive is common; </a:t>
            </a:r>
          </a:p>
          <a:p>
            <a:pPr marL="0" indent="0">
              <a:lnSpc>
                <a:spcPts val="2200"/>
              </a:lnSpc>
              <a:buNone/>
            </a:pPr>
            <a:r>
              <a:rPr lang="en-US" sz="1600" dirty="0"/>
              <a:t>    topical creams may be applied</a:t>
            </a:r>
          </a:p>
          <a:p>
            <a:pPr marL="223838" indent="-223838">
              <a:lnSpc>
                <a:spcPts val="2200"/>
              </a:lnSpc>
            </a:pPr>
            <a:endParaRPr lang="en-US" sz="1700" dirty="0"/>
          </a:p>
        </p:txBody>
      </p:sp>
      <p:sp>
        <p:nvSpPr>
          <p:cNvPr id="5" name="Footer Placeholder 3">
            <a:extLst>
              <a:ext uri="{FF2B5EF4-FFF2-40B4-BE49-F238E27FC236}">
                <a16:creationId xmlns:a16="http://schemas.microsoft.com/office/drawing/2014/main" id="{F4408AD1-6BF7-8494-F131-429EBB6F1D0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81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500"/>
                                        <p:tgtEl>
                                          <p:spTgt spid="7">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a:t>Nicotine nasal spray</a:t>
            </a:r>
          </a:p>
        </p:txBody>
      </p:sp>
      <p:pic>
        <p:nvPicPr>
          <p:cNvPr id="5" name="Picture 4">
            <a:extLst>
              <a:ext uri="{FF2B5EF4-FFF2-40B4-BE49-F238E27FC236}">
                <a16:creationId xmlns:a16="http://schemas.microsoft.com/office/drawing/2014/main" id="{B4BA4947-F9CB-0B2D-B476-20C60829519C}"/>
              </a:ext>
            </a:extLst>
          </p:cNvPr>
          <p:cNvPicPr>
            <a:picLocks noChangeAspect="1"/>
          </p:cNvPicPr>
          <p:nvPr/>
        </p:nvPicPr>
        <p:blipFill>
          <a:blip r:embed="rId3"/>
          <a:srcRect/>
          <a:stretch/>
        </p:blipFill>
        <p:spPr>
          <a:xfrm>
            <a:off x="5694745" y="2012426"/>
            <a:ext cx="2894519" cy="3091873"/>
          </a:xfrm>
          <a:prstGeom prst="rect">
            <a:avLst/>
          </a:prstGeom>
        </p:spPr>
      </p:pic>
      <p:sp>
        <p:nvSpPr>
          <p:cNvPr id="6" name="Text Placeholder 3">
            <a:extLst>
              <a:ext uri="{FF2B5EF4-FFF2-40B4-BE49-F238E27FC236}">
                <a16:creationId xmlns:a16="http://schemas.microsoft.com/office/drawing/2014/main" id="{DA314BD8-A389-9BAB-57E0-379D1D2DB098}"/>
              </a:ext>
            </a:extLst>
          </p:cNvPr>
          <p:cNvSpPr txBox="1">
            <a:spLocks/>
          </p:cNvSpPr>
          <p:nvPr/>
        </p:nvSpPr>
        <p:spPr bwMode="auto">
          <a:xfrm>
            <a:off x="571500" y="1637623"/>
            <a:ext cx="4138011" cy="32151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Nicotine delivery: </a:t>
            </a:r>
            <a:r>
              <a:rPr lang="en-US" sz="1600">
                <a:latin typeface="Arial" panose="020B0604020202020204" pitchFamily="34" charset="0"/>
                <a:cs typeface="Arial" panose="020B0604020202020204" pitchFamily="34" charset="0"/>
              </a:rPr>
              <a:t>Via the nasal mucosa</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Absorption rate: </a:t>
            </a:r>
            <a:r>
              <a:rPr lang="en-US" sz="1600">
                <a:latin typeface="Arial" panose="020B0604020202020204" pitchFamily="34" charset="0"/>
                <a:cs typeface="Arial" panose="020B0604020202020204" pitchFamily="34" charset="0"/>
              </a:rPr>
              <a:t>0.5mg each shot</a:t>
            </a:r>
          </a:p>
        </p:txBody>
      </p:sp>
      <p:sp>
        <p:nvSpPr>
          <p:cNvPr id="7" name="Text Placeholder 3">
            <a:extLst>
              <a:ext uri="{FF2B5EF4-FFF2-40B4-BE49-F238E27FC236}">
                <a16:creationId xmlns:a16="http://schemas.microsoft.com/office/drawing/2014/main" id="{5C6A4D15-832A-8755-EE95-ED74CAC7C4B4}"/>
              </a:ext>
            </a:extLst>
          </p:cNvPr>
          <p:cNvSpPr txBox="1">
            <a:spLocks/>
          </p:cNvSpPr>
          <p:nvPr/>
        </p:nvSpPr>
        <p:spPr bwMode="auto">
          <a:xfrm>
            <a:off x="571500" y="5071622"/>
            <a:ext cx="8693230" cy="9405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Possible side effects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Nasal irritation, sneezing, running nose, watering eyes, cough, nausea, headache.</a:t>
            </a:r>
            <a:endParaRPr lang="en-US" sz="1600" b="1">
              <a:latin typeface="Arial" panose="020B0604020202020204" pitchFamily="34" charset="0"/>
              <a:cs typeface="Arial" panose="020B0604020202020204" pitchFamily="34" charset="0"/>
            </a:endParaRPr>
          </a:p>
        </p:txBody>
      </p:sp>
      <p:sp>
        <p:nvSpPr>
          <p:cNvPr id="8" name="Text Placeholder 3">
            <a:extLst>
              <a:ext uri="{FF2B5EF4-FFF2-40B4-BE49-F238E27FC236}">
                <a16:creationId xmlns:a16="http://schemas.microsoft.com/office/drawing/2014/main" id="{F94C72EE-1F66-EC38-D446-B0EABFDE0CA7}"/>
              </a:ext>
            </a:extLst>
          </p:cNvPr>
          <p:cNvSpPr txBox="1">
            <a:spLocks/>
          </p:cNvSpPr>
          <p:nvPr/>
        </p:nvSpPr>
        <p:spPr bwMode="auto">
          <a:xfrm>
            <a:off x="571500" y="2996643"/>
            <a:ext cx="4779128" cy="1924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Prime the pump</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1-2 shots of spray in each nostril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every hour (45-degree angle)</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At least 30 shots a day (up to 64 sprays / day)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a:solidFill>
                  <a:schemeClr val="bg1"/>
                </a:solidFill>
                <a:latin typeface="Arial Narrow" panose="020B0604020202020204" pitchFamily="34" charset="0"/>
                <a:cs typeface="Arial Narrow" panose="020B0604020202020204" pitchFamily="34" charset="0"/>
              </a:rPr>
              <a:t>10 mins</a:t>
            </a:r>
          </a:p>
          <a:p>
            <a:pPr algn="ctr">
              <a:spcBef>
                <a:spcPts val="0"/>
              </a:spcBef>
              <a:spcAft>
                <a:spcPts val="0"/>
              </a:spcAft>
              <a:buClr>
                <a:srgbClr val="C10C21"/>
              </a:buClr>
            </a:pPr>
            <a:r>
              <a:rPr lang="en-US" sz="160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3">
            <a:extLst>
              <a:ext uri="{FF2B5EF4-FFF2-40B4-BE49-F238E27FC236}">
                <a16:creationId xmlns:a16="http://schemas.microsoft.com/office/drawing/2014/main" id="{C3826BA1-E72C-8DA8-5143-DD4A170AC24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555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animBg="1"/>
      <p:bldP spid="9"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2.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918755-5CCB-41FC-B672-7D0477E5BFBE}">
  <ds:schemaRefs>
    <ds:schemaRef ds:uri="http://schemas.microsoft.com/office/2006/documentManagement/types"/>
    <ds:schemaRef ds:uri="http://purl.org/dc/elements/1.1/"/>
    <ds:schemaRef ds:uri="f08a3a01-a810-4981-84de-513e48da387b"/>
    <ds:schemaRef ds:uri="http://purl.org/dc/dcmitype/"/>
    <ds:schemaRef ds:uri="http://purl.org/dc/terms/"/>
    <ds:schemaRef ds:uri="http://schemas.microsoft.com/office/2006/metadata/properties"/>
    <ds:schemaRef ds:uri="http://schemas.microsoft.com/office/infopath/2007/PartnerControls"/>
    <ds:schemaRef ds:uri="http://schemas.openxmlformats.org/package/2006/metadata/core-properties"/>
    <ds:schemaRef ds:uri="6f9764a4-8270-4f29-bbff-a467630dd90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1976</TotalTime>
  <Words>3947</Words>
  <Application>Microsoft Office PowerPoint</Application>
  <PresentationFormat>On-screen Show (4:3)</PresentationFormat>
  <Paragraphs>440</Paragraphs>
  <Slides>19</Slides>
  <Notes>19</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19</vt:i4>
      </vt:variant>
    </vt:vector>
  </HeadingPairs>
  <TitlesOfParts>
    <vt:vector size="31" baseType="lpstr">
      <vt:lpstr>Arial</vt:lpstr>
      <vt:lpstr>Arial Narrow</vt:lpstr>
      <vt:lpstr>Calibri</vt:lpstr>
      <vt:lpstr>Century Gothic</vt:lpstr>
      <vt:lpstr>Lucida Grande</vt:lpstr>
      <vt:lpstr>Symbol</vt:lpstr>
      <vt:lpstr>System Font Regular</vt:lpstr>
      <vt:lpstr>Times</vt:lpstr>
      <vt:lpstr>Wingdings</vt:lpstr>
      <vt:lpstr>NCSCT</vt:lpstr>
      <vt:lpstr>1_NCSCT</vt:lpstr>
      <vt:lpstr>2_NCSCT</vt:lpstr>
      <vt:lpstr>PowerPoint Presentation</vt:lpstr>
      <vt:lpstr>Nicotine replacement therapy: products</vt:lpstr>
      <vt:lpstr>NRT: action and effectiveness</vt:lpstr>
      <vt:lpstr>NRT combination therapy</vt:lpstr>
      <vt:lpstr>PowerPoint Presentation</vt:lpstr>
      <vt:lpstr>PowerPoint Presentation</vt:lpstr>
      <vt:lpstr>Tobacco dependence aids: groups and questions</vt:lpstr>
      <vt:lpstr>Nicotine patche</vt:lpstr>
      <vt:lpstr>Nicotine nasal spray</vt:lpstr>
      <vt:lpstr>Oral products</vt:lpstr>
      <vt:lpstr>Nicotine chewing gum</vt:lpstr>
      <vt:lpstr>Nicotine mouth spray</vt:lpstr>
      <vt:lpstr>Nicotine lozenges and mini lozenges</vt:lpstr>
      <vt:lpstr>Nicotine sublingual tablet (microtab)</vt:lpstr>
      <vt:lpstr>Nicotine inhalator</vt:lpstr>
      <vt:lpstr>Choosing the best product for your patient</vt:lpstr>
      <vt:lpstr>NRT side effects: Frequency and strategies</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1542</cp:revision>
  <cp:lastPrinted>2021-04-19T06:44:37Z</cp:lastPrinted>
  <dcterms:created xsi:type="dcterms:W3CDTF">2019-04-01T09:21:54Z</dcterms:created>
  <dcterms:modified xsi:type="dcterms:W3CDTF">2024-03-05T11:30:12Z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