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3677" r:id="rId5"/>
    <p:sldMasterId id="2147483679" r:id="rId6"/>
  </p:sldMasterIdLst>
  <p:notesMasterIdLst>
    <p:notesMasterId r:id="rId24"/>
  </p:notesMasterIdLst>
  <p:handoutMasterIdLst>
    <p:handoutMasterId r:id="rId25"/>
  </p:handoutMasterIdLst>
  <p:sldIdLst>
    <p:sldId id="1149" r:id="rId7"/>
    <p:sldId id="1527" r:id="rId8"/>
    <p:sldId id="1150" r:id="rId9"/>
    <p:sldId id="2145708300" r:id="rId10"/>
    <p:sldId id="1146" r:id="rId11"/>
    <p:sldId id="2145708234" r:id="rId12"/>
    <p:sldId id="484" r:id="rId13"/>
    <p:sldId id="1213" r:id="rId14"/>
    <p:sldId id="1214" r:id="rId15"/>
    <p:sldId id="2145708152" r:id="rId16"/>
    <p:sldId id="2145708163" r:id="rId17"/>
    <p:sldId id="1151" r:id="rId18"/>
    <p:sldId id="1147" r:id="rId19"/>
    <p:sldId id="1152" r:id="rId20"/>
    <p:sldId id="1560" r:id="rId21"/>
    <p:sldId id="1551" r:id="rId22"/>
    <p:sldId id="1103" r:id="rId23"/>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113"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ED73E6A-C562-2E8F-AB2E-36CF2CC4CB43}" name="Tom Coleman-Haynes" initials="TCH" userId="Tom Coleman-Haynes" providerId="None"/>
  <p188:author id="{22AE0279-544D-3D7A-B819-9C133E6180C0}" name="Guest User" initials="GU" userId="S::urn:spo:anon#69593b742a457a197859df540c59b88cc62c3f96bce1e701a9fb6b6abc4dbcaa::" providerId="AD"/>
  <p188:author id="{C347647C-82DF-3714-D566-1F297C5840CD}" name="SOPHIA PAPADAKIS" initials="SP" userId="341674e120739e96" providerId="Windows Live"/>
  <p188:author id="{71413D82-31CA-FCC6-6538-D63CEEBA9C3D}" name="Susan Montgomery" initials="SM" userId="e6e415be2107f65b" providerId="Windows Live"/>
  <p188:author id="{C7669399-CBEC-E3B7-27C4-27F0218BECA7}" name="Guest User" initials="GU" userId="S::urn:spo:anon#aa203dcd9963cc12e3f89c4613b9a9e77a1cbbcc190e411ba201ed5264dc585a::" providerId="AD"/>
  <p188:author id="{74D313C6-59A6-FE4C-4A62-327BBF48BE08}" name="Guest User" initials="GU" userId="S::urn:spo:anon#40f9abbb86226b50c2f2ed30ca9e9c5f4256d02f55925a568763d94b333d339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A9E"/>
    <a:srgbClr val="007072"/>
    <a:srgbClr val="00A3DC"/>
    <a:srgbClr val="BFBFBF"/>
    <a:srgbClr val="FF2F92"/>
    <a:srgbClr val="DAF2F4"/>
    <a:srgbClr val="8B6DAD"/>
    <a:srgbClr val="008489"/>
    <a:srgbClr val="CBEFF0"/>
    <a:srgbClr val="E7F8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568"/>
    <p:restoredTop sz="54648" autoAdjust="0"/>
  </p:normalViewPr>
  <p:slideViewPr>
    <p:cSldViewPr snapToGrid="0">
      <p:cViewPr varScale="1">
        <p:scale>
          <a:sx n="60" d="100"/>
          <a:sy n="60" d="100"/>
        </p:scale>
        <p:origin x="192" y="72"/>
      </p:cViewPr>
      <p:guideLst>
        <p:guide orient="horz" pos="2160"/>
        <p:guide pos="2880"/>
        <p:guide orient="horz" pos="3113"/>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m Coleman-Haynes" userId="feac02dd-ca1d-495d-907d-e6674be69fc7" providerId="ADAL" clId="{449AD6EC-F303-4D0F-861E-204EE26B2E08}"/>
    <pc:docChg chg="custSel modSld">
      <pc:chgData name="Tom Coleman-Haynes" userId="feac02dd-ca1d-495d-907d-e6674be69fc7" providerId="ADAL" clId="{449AD6EC-F303-4D0F-861E-204EE26B2E08}" dt="2024-03-05T12:03:15.742" v="24" actId="20577"/>
      <pc:docMkLst>
        <pc:docMk/>
      </pc:docMkLst>
      <pc:sldChg chg="modNotesTx">
        <pc:chgData name="Tom Coleman-Haynes" userId="feac02dd-ca1d-495d-907d-e6674be69fc7" providerId="ADAL" clId="{449AD6EC-F303-4D0F-861E-204EE26B2E08}" dt="2024-03-05T12:03:15.742" v="24" actId="20577"/>
        <pc:sldMkLst>
          <pc:docMk/>
          <pc:sldMk cId="3574094423" sldId="1146"/>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latin typeface="Century Gothic" panose="020B0502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66CA80A-42B6-8E41-9525-2A086360CB33}" type="datetime1">
              <a:rPr lang="en-US">
                <a:latin typeface="Century Gothic" panose="020B0502020202020204" pitchFamily="34" charset="0"/>
              </a:rPr>
              <a:pPr>
                <a:defRPr/>
              </a:pPr>
              <a:t>3/5/2024</a:t>
            </a:fld>
            <a:endParaRPr lang="en-US">
              <a:latin typeface="Century Gothic" panose="020B0502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latin typeface="Century Gothic" panose="020B0502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A21D9719-0090-5543-A777-ABB8C070B7A9}" type="slidenum">
              <a:rPr lang="en-US">
                <a:latin typeface="Century Gothic" panose="020B0502020202020204" pitchFamily="34" charset="0"/>
              </a:rPr>
              <a:pPr>
                <a:defRPr/>
              </a:pPr>
              <a:t>‹#›</a:t>
            </a:fld>
            <a:endParaRPr lang="en-US">
              <a:latin typeface="Century Gothic" panose="020B0502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3C4B8611-C51B-8D42-9529-83F35716B3F2}" type="datetime1">
              <a:rPr lang="en-US" smtClean="0"/>
              <a:pPr>
                <a:defRPr/>
              </a:pPr>
              <a:t>3/5/2024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242A2382-4541-B845-B6D5-E8B5A330E247}" type="slidenum">
              <a:rPr lang="en-US" smtClean="0"/>
              <a:pPr>
                <a:defRPr/>
              </a:pPr>
              <a:t>‹#›</a:t>
            </a:fld>
            <a:endParaRPr lang="en-US"/>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1pPr>
    <a:lvl2pPr marL="4572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2pPr>
    <a:lvl3pPr marL="9144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3pPr>
    <a:lvl4pPr marL="13716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4pPr>
    <a:lvl5pPr marL="18288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8" Type="http://schemas.openxmlformats.org/officeDocument/2006/relationships/hyperlink" Target="https://pubmed.ncbi.nlm.nih.gov/8748390/" TargetMode="External"/><Relationship Id="rId3" Type="http://schemas.openxmlformats.org/officeDocument/2006/relationships/hyperlink" Target="https://pubmed.ncbi.nlm.nih.gov/23781531/" TargetMode="External"/><Relationship Id="rId7" Type="http://schemas.openxmlformats.org/officeDocument/2006/relationships/hyperlink" Target="https://doi.org/10.1186/s12916-016-0626-2" TargetMode="External"/><Relationship Id="rId12" Type="http://schemas.openxmlformats.org/officeDocument/2006/relationships/hyperlink" Target="https://psycnet.apa.org/record/2006-03679-040" TargetMode="External"/><Relationship Id="rId2" Type="http://schemas.openxmlformats.org/officeDocument/2006/relationships/slide" Target="../slides/slide3.xml"/><Relationship Id="rId1" Type="http://schemas.openxmlformats.org/officeDocument/2006/relationships/notesMaster" Target="../notesMasters/notesMaster1.xml"/><Relationship Id="rId6" Type="http://schemas.openxmlformats.org/officeDocument/2006/relationships/hyperlink" Target="https://bmcmedicine.biomedcentral.com/articles/10.1186/s12916-016-0626-2" TargetMode="External"/><Relationship Id="rId11" Type="http://schemas.openxmlformats.org/officeDocument/2006/relationships/hyperlink" Target="https://pubmed.ncbi.nlm.nih.gov/9864279/" TargetMode="External"/><Relationship Id="rId5" Type="http://schemas.openxmlformats.org/officeDocument/2006/relationships/hyperlink" Target="https://www.cochranelibrary.com/cdsr/doi/10.1002/14651858.CD013308/full" TargetMode="External"/><Relationship Id="rId10" Type="http://schemas.openxmlformats.org/officeDocument/2006/relationships/hyperlink" Target="https://pubmed.ncbi.nlm.nih.gov/7563559/" TargetMode="External"/><Relationship Id="rId4" Type="http://schemas.openxmlformats.org/officeDocument/2006/relationships/hyperlink" Target="https://www.tandfonline.com/doi/full/10.3109/07853890.2012.705016" TargetMode="External"/><Relationship Id="rId9" Type="http://schemas.openxmlformats.org/officeDocument/2006/relationships/hyperlink" Target="https://pubmed.ncbi.nlm.nih.gov/30997928/"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We are now going to consider in more detail how to assess nicotine dependence and ensure patients receive effective doses of nicotine via NRT and vaping.</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a:t>
            </a:fld>
            <a:endParaRPr lang="en-US"/>
          </a:p>
        </p:txBody>
      </p:sp>
    </p:spTree>
    <p:extLst>
      <p:ext uri="{BB962C8B-B14F-4D97-AF65-F5344CB8AC3E}">
        <p14:creationId xmlns:p14="http://schemas.microsoft.com/office/powerpoint/2010/main" val="3712414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Let's now have a look at our second patient, John. </a:t>
            </a:r>
          </a:p>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10</a:t>
            </a:fld>
            <a:endParaRPr lang="en-US"/>
          </a:p>
        </p:txBody>
      </p:sp>
    </p:spTree>
    <p:extLst>
      <p:ext uri="{BB962C8B-B14F-4D97-AF65-F5344CB8AC3E}">
        <p14:creationId xmlns:p14="http://schemas.microsoft.com/office/powerpoint/2010/main" val="29949621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latin typeface="Arial" panose="020B0604020202020204" pitchFamily="34" charset="0"/>
                <a:cs typeface="Arial" panose="020B0604020202020204" pitchFamily="34" charset="0"/>
              </a:rPr>
              <a:t>[Review John's profile]</a:t>
            </a:r>
          </a:p>
          <a:p>
            <a:pPr>
              <a:defRPr/>
            </a:pPr>
            <a:endParaRPr lang="en-US" dirty="0">
              <a:latin typeface="Arial" panose="020B0604020202020204" pitchFamily="34" charset="0"/>
              <a:cs typeface="Arial" panose="020B0604020202020204" pitchFamily="34" charset="0"/>
            </a:endParaRPr>
          </a:p>
          <a:p>
            <a:pPr>
              <a:defRPr/>
            </a:pPr>
            <a:r>
              <a:rPr lang="en-US" dirty="0">
                <a:latin typeface="Arial" panose="020B0604020202020204" pitchFamily="34" charset="0"/>
                <a:cs typeface="Arial" panose="020B0604020202020204" pitchFamily="34" charset="0"/>
              </a:rPr>
              <a:t>Instruct participants that they will be placed in breakout rooms, switch role (person playing patient will play role of TDA and vice versa) and will repeat this skills practice exercise. </a:t>
            </a:r>
          </a:p>
          <a:p>
            <a:pPr>
              <a:defRPr/>
            </a:pP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11</a:t>
            </a:fld>
            <a:endParaRPr lang="en-US"/>
          </a:p>
        </p:txBody>
      </p:sp>
    </p:spTree>
    <p:extLst>
      <p:ext uri="{BB962C8B-B14F-4D97-AF65-F5344CB8AC3E}">
        <p14:creationId xmlns:p14="http://schemas.microsoft.com/office/powerpoint/2010/main" val="8820533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dirty="0">
                <a:effectLst/>
                <a:latin typeface="Arial" panose="020B0604020202020204" pitchFamily="34" charset="0"/>
                <a:ea typeface="Times New Roman" panose="02020603050405020304" pitchFamily="18" charset="0"/>
                <a:cs typeface="Arial" panose="020B0604020202020204" pitchFamily="34" charset="0"/>
              </a:rPr>
              <a:t> These three pieces of information will provide the information we need to individually tailor our guidance on NRT to John’s needs.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So, let’s look at each of these pieces of information:</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mj-lt"/>
              <a:buAutoNum type="arabicPeriod"/>
            </a:pPr>
            <a:r>
              <a:rPr lang="en-US" sz="1200" b="1" dirty="0">
                <a:effectLst/>
                <a:latin typeface="Arial" panose="020B0604020202020204" pitchFamily="34" charset="0"/>
                <a:ea typeface="Times New Roman" panose="02020603050405020304" pitchFamily="18" charset="0"/>
                <a:cs typeface="Arial" panose="020B0604020202020204" pitchFamily="34" charset="0"/>
              </a:rPr>
              <a:t>Assessing John’s level of nicotine dependence.</a:t>
            </a:r>
            <a:r>
              <a:rPr lang="en-US" sz="1200" dirty="0">
                <a:effectLst/>
                <a:latin typeface="Arial" panose="020B0604020202020204" pitchFamily="34" charset="0"/>
                <a:ea typeface="Times New Roman" panose="02020603050405020304" pitchFamily="18" charset="0"/>
                <a:cs typeface="Arial" panose="020B0604020202020204" pitchFamily="34" charset="0"/>
              </a:rPr>
              <a:t> As we saw earlier, two questions are used to assess level of dependence: time to first cigarette in the morning and number of cigarettes smoked per day. John has shared that he smokes first thing after waking in the morning and 50 cigarettes a day and so his score would be 6 (heavily dependent).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mj-lt"/>
              <a:buAutoNum type="arabicPeriod"/>
            </a:pPr>
            <a:r>
              <a:rPr lang="en-US" sz="1200" b="1" dirty="0">
                <a:effectLst/>
                <a:latin typeface="Arial" panose="020B0604020202020204" pitchFamily="34" charset="0"/>
                <a:ea typeface="Times New Roman" panose="02020603050405020304" pitchFamily="18" charset="0"/>
                <a:cs typeface="Arial" panose="020B0604020202020204" pitchFamily="34" charset="0"/>
              </a:rPr>
              <a:t>We asked John about his past experience with NRT/vaping</a:t>
            </a:r>
            <a:r>
              <a:rPr lang="en-US" sz="1200" dirty="0">
                <a:effectLst/>
                <a:latin typeface="Arial" panose="020B0604020202020204" pitchFamily="34" charset="0"/>
                <a:ea typeface="Times New Roman" panose="02020603050405020304" pitchFamily="18" charset="0"/>
                <a:cs typeface="Arial" panose="020B0604020202020204" pitchFamily="34" charset="0"/>
              </a:rPr>
              <a:t>. He’s shared that he tried patch and gum and neither really worked for him and that he returned to smoking within a day or a few days, although one time he was able to stay quit for a week.</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mj-lt"/>
              <a:buAutoNum type="arabicPeriod"/>
            </a:pPr>
            <a:r>
              <a:rPr lang="en-US" sz="1200" b="1" dirty="0">
                <a:effectLst/>
                <a:latin typeface="Arial" panose="020B0604020202020204" pitchFamily="34" charset="0"/>
                <a:ea typeface="Times New Roman" panose="02020603050405020304" pitchFamily="18" charset="0"/>
                <a:cs typeface="Arial" panose="020B0604020202020204" pitchFamily="34" charset="0"/>
              </a:rPr>
              <a:t>A patient’s past experience with withdrawal can be useful to understanding what we can expect with this quit attempt</a:t>
            </a:r>
            <a:r>
              <a:rPr lang="en-US" sz="1200" dirty="0">
                <a:effectLst/>
                <a:latin typeface="Arial" panose="020B0604020202020204" pitchFamily="34" charset="0"/>
                <a:ea typeface="Times New Roman" panose="02020603050405020304" pitchFamily="18" charset="0"/>
                <a:cs typeface="Arial" panose="020B0604020202020204" pitchFamily="34" charset="0"/>
              </a:rPr>
              <a:t>. John has shared that he experienced very strong cravings and significant withdrawal symptoms, including irritability and difficulty concentrating during past quit attempts.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In short, John is heavily dependent and when he has attempted to quit before he experienced severe cravings and withdrawal which were not relieved with single forms of NRT.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sz="1200" baseline="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42A2382-4541-B845-B6D5-E8B5A330E247}" type="slidenum">
              <a:rPr lang="en-US" smtClean="0"/>
              <a:pPr>
                <a:defRPr/>
              </a:pPr>
              <a:t>12</a:t>
            </a:fld>
            <a:endParaRPr lang="en-US"/>
          </a:p>
        </p:txBody>
      </p:sp>
    </p:spTree>
    <p:extLst>
      <p:ext uri="{BB962C8B-B14F-4D97-AF65-F5344CB8AC3E}">
        <p14:creationId xmlns:p14="http://schemas.microsoft.com/office/powerpoint/2010/main" val="7127177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CA" sz="1200" dirty="0">
                <a:effectLst/>
                <a:latin typeface="Arial" panose="020B0604020202020204" pitchFamily="34" charset="0"/>
                <a:ea typeface="Times New Roman" panose="02020603050405020304" pitchFamily="18" charset="0"/>
                <a:cs typeface="Arial" panose="020B0604020202020204" pitchFamily="34" charset="0"/>
              </a:rPr>
              <a:t> For all smokers we recommend combination NRT. We have a couple of options we can offer to a heavy smoker like John:</a:t>
            </a:r>
            <a:r>
              <a:rPr lang="en-CA" dirty="0">
                <a:latin typeface="Arial" panose="020B0604020202020204" pitchFamily="34" charset="0"/>
                <a:ea typeface="Times New Roman" panose="02020603050405020304" pitchFamily="18" charset="0"/>
                <a:cs typeface="Arial" panose="020B0604020202020204" pitchFamily="34" charset="0"/>
              </a:rPr>
              <a:t> </a:t>
            </a:r>
            <a:endParaRPr lang="en-GB" dirty="0">
              <a:latin typeface="Arial" panose="020B0604020202020204" pitchFamily="34" charset="0"/>
              <a:ea typeface="Times New Roman" panose="02020603050405020304" pitchFamily="18" charset="0"/>
              <a:cs typeface="Arial" panose="020B0604020202020204" pitchFamily="34" charset="0"/>
            </a:endParaRPr>
          </a:p>
          <a:p>
            <a:endParaRPr lang="en-CA"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mj-lt"/>
              <a:buAutoNum type="arabicPeriod"/>
            </a:pPr>
            <a:r>
              <a:rPr lang="en-CA" sz="1200" b="1" dirty="0">
                <a:effectLst/>
                <a:latin typeface="Arial" panose="020B0604020202020204" pitchFamily="34" charset="0"/>
                <a:ea typeface="Times New Roman" panose="02020603050405020304" pitchFamily="18" charset="0"/>
                <a:cs typeface="Arial" panose="020B0604020202020204" pitchFamily="34" charset="0"/>
              </a:rPr>
              <a:t>Combination therapy with a 21 or 25 mg patch and one of the faster acting NRT products.</a:t>
            </a:r>
            <a:r>
              <a:rPr lang="en-CA" sz="1200" dirty="0">
                <a:effectLst/>
                <a:latin typeface="Arial" panose="020B0604020202020204" pitchFamily="34" charset="0"/>
                <a:ea typeface="Times New Roman" panose="02020603050405020304" pitchFamily="18" charset="0"/>
                <a:cs typeface="Arial" panose="020B0604020202020204" pitchFamily="34" charset="0"/>
              </a:rPr>
              <a:t> We would recommend very regular use of the faster acting NRT of his choice, whilst smoking at night provides a good rationale for use of a 24-hour patch.</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indent="-342900">
              <a:buFont typeface="+mj-lt"/>
              <a:buAutoNum type="arabicPeriod"/>
            </a:pPr>
            <a:r>
              <a:rPr lang="en-CA" sz="1200" b="1" dirty="0">
                <a:effectLst/>
                <a:latin typeface="Arial" panose="020B0604020202020204" pitchFamily="34" charset="0"/>
                <a:ea typeface="Times New Roman" panose="02020603050405020304" pitchFamily="18" charset="0"/>
                <a:cs typeface="Arial" panose="020B0604020202020204" pitchFamily="34" charset="0"/>
              </a:rPr>
              <a:t>NRT patch and a nicotine-containing vape.</a:t>
            </a:r>
            <a:r>
              <a:rPr lang="en-CA" sz="1200" dirty="0">
                <a:effectLst/>
                <a:latin typeface="Arial" panose="020B0604020202020204" pitchFamily="34" charset="0"/>
                <a:ea typeface="Times New Roman" panose="02020603050405020304" pitchFamily="18" charset="0"/>
                <a:cs typeface="Arial" panose="020B0604020202020204" pitchFamily="34" charset="0"/>
              </a:rPr>
              <a:t> An analysis of smokers who attempted to quit smoking through English local stop smoking services found the most effective combination of products for increasing quit rates was the combination of NRT patch and a vape(PHE Vaping in England, 2021).</a:t>
            </a:r>
            <a:r>
              <a:rPr lang="en-CA" dirty="0">
                <a:latin typeface="Arial" panose="020B0604020202020204" pitchFamily="34" charset="0"/>
                <a:ea typeface="Times New Roman" panose="02020603050405020304" pitchFamily="18" charset="0"/>
                <a:cs typeface="Arial" panose="020B0604020202020204" pitchFamily="34" charset="0"/>
              </a:rPr>
              <a:t> Using</a:t>
            </a:r>
            <a:r>
              <a:rPr lang="en-CA" sz="1200" dirty="0">
                <a:effectLst/>
                <a:latin typeface="Arial" panose="020B0604020202020204" pitchFamily="34" charset="0"/>
                <a:ea typeface="Times New Roman" panose="02020603050405020304" pitchFamily="18" charset="0"/>
                <a:cs typeface="Arial" panose="020B0604020202020204" pitchFamily="34" charset="0"/>
              </a:rPr>
              <a:t> a nicotine-containing vape device as the short acting nicotine product in combination with NRT patch can assist with maximising the nicotine delivered to </a:t>
            </a:r>
            <a:r>
              <a:rPr lang="en-CA" dirty="0">
                <a:latin typeface="Arial" panose="020B0604020202020204" pitchFamily="34" charset="0"/>
                <a:ea typeface="Times New Roman" panose="02020603050405020304" pitchFamily="18" charset="0"/>
                <a:cs typeface="Arial" panose="020B0604020202020204" pitchFamily="34" charset="0"/>
              </a:rPr>
              <a:t>patients</a:t>
            </a:r>
            <a:r>
              <a:rPr lang="en-CA" sz="1200" dirty="0">
                <a:effectLst/>
                <a:latin typeface="Arial" panose="020B0604020202020204" pitchFamily="34" charset="0"/>
                <a:ea typeface="Times New Roman" panose="02020603050405020304" pitchFamily="18" charset="0"/>
                <a:cs typeface="Arial" panose="020B0604020202020204" pitchFamily="34" charset="0"/>
              </a:rPr>
              <a:t> and will be particularly valuable to patients who are more dependent.</a:t>
            </a:r>
            <a:r>
              <a:rPr lang="en-CA" dirty="0">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u="none" strike="noStrike"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Source: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Public Health England. Vaping in England: evidence update, 2021. </a:t>
            </a:r>
            <a:r>
              <a:rPr lang="en-GB" sz="1200" dirty="0">
                <a:effectLst/>
                <a:latin typeface="Arial" panose="020B0604020202020204" pitchFamily="34" charset="0"/>
                <a:ea typeface="Times New Roman" panose="02020603050405020304" pitchFamily="18" charset="0"/>
                <a:cs typeface="Arial" panose="020B0604020202020204" pitchFamily="34" charset="0"/>
              </a:rPr>
              <a:t>Vaping in England: evidence update, 2021</a:t>
            </a:r>
            <a:r>
              <a:rPr lang="en-CA" sz="1200" dirty="0">
                <a:effectLst/>
                <a:latin typeface="Arial" panose="020B0604020202020204" pitchFamily="34" charset="0"/>
                <a:ea typeface="Times New Roman" panose="02020603050405020304" pitchFamily="18" charset="0"/>
                <a:cs typeface="Arial" panose="020B0604020202020204" pitchFamily="34" charset="0"/>
              </a:rPr>
              <a: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13</a:t>
            </a:fld>
            <a:endParaRPr lang="en-US"/>
          </a:p>
        </p:txBody>
      </p:sp>
    </p:spTree>
    <p:extLst>
      <p:ext uri="{BB962C8B-B14F-4D97-AF65-F5344CB8AC3E}">
        <p14:creationId xmlns:p14="http://schemas.microsoft.com/office/powerpoint/2010/main" val="6120326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CA" dirty="0">
                <a:latin typeface="Arial" panose="020B0604020202020204" pitchFamily="34" charset="0"/>
                <a:ea typeface="Times New Roman" panose="02020603050405020304" pitchFamily="18" charset="0"/>
                <a:cs typeface="Arial" panose="020B0604020202020204" pitchFamily="34" charset="0"/>
              </a:rPr>
              <a:t>Patients</a:t>
            </a:r>
            <a:r>
              <a:rPr lang="en-CA" b="1" dirty="0">
                <a:latin typeface="Arial" panose="020B0604020202020204" pitchFamily="34" charset="0"/>
                <a:ea typeface="Times New Roman" panose="02020603050405020304" pitchFamily="18" charset="0"/>
                <a:cs typeface="Arial" panose="020B0604020202020204" pitchFamily="34" charset="0"/>
              </a:rPr>
              <a:t> </a:t>
            </a:r>
            <a:r>
              <a:rPr lang="en-CA" sz="1200" dirty="0">
                <a:effectLst/>
                <a:latin typeface="Arial" panose="020B0604020202020204" pitchFamily="34" charset="0"/>
                <a:ea typeface="Times New Roman" panose="02020603050405020304" pitchFamily="18" charset="0"/>
                <a:cs typeface="Arial" panose="020B0604020202020204" pitchFamily="34" charset="0"/>
              </a:rPr>
              <a:t>like John </a:t>
            </a:r>
            <a:r>
              <a:rPr lang="en-CA" dirty="0">
                <a:latin typeface="Arial" panose="020B0604020202020204" pitchFamily="34" charset="0"/>
                <a:ea typeface="Times New Roman" panose="02020603050405020304" pitchFamily="18" charset="0"/>
                <a:cs typeface="Arial" panose="020B0604020202020204" pitchFamily="34" charset="0"/>
              </a:rPr>
              <a:t>who smoke heavily </a:t>
            </a:r>
            <a:r>
              <a:rPr lang="en-CA" sz="1200" dirty="0">
                <a:effectLst/>
                <a:latin typeface="Arial" panose="020B0604020202020204" pitchFamily="34" charset="0"/>
                <a:ea typeface="Times New Roman" panose="02020603050405020304" pitchFamily="18" charset="0"/>
                <a:cs typeface="Arial" panose="020B0604020202020204" pitchFamily="34" charset="0"/>
              </a:rPr>
              <a:t>may benefit from high dose NRT (&gt;42mg) to address withdrawal symptoms more effectively than standard doses. </a:t>
            </a:r>
            <a:r>
              <a:rPr lang="en-CA" dirty="0">
                <a:latin typeface="Arial" panose="020B0604020202020204" pitchFamily="34" charset="0"/>
                <a:ea typeface="Times New Roman" panose="02020603050405020304" pitchFamily="18" charset="0"/>
                <a:cs typeface="Arial" panose="020B0604020202020204" pitchFamily="34" charset="0"/>
              </a:rPr>
              <a:t>Those</a:t>
            </a:r>
            <a:r>
              <a:rPr lang="en-US" dirty="0">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who are more dependent generally benefit from higher doses of NRT and </a:t>
            </a:r>
            <a:r>
              <a:rPr lang="en-CA" sz="1200" dirty="0">
                <a:effectLst/>
                <a:latin typeface="Arial" panose="020B0604020202020204" pitchFamily="34" charset="0"/>
                <a:ea typeface="Times New Roman" panose="02020603050405020304" pitchFamily="18" charset="0"/>
                <a:cs typeface="Arial" panose="020B0604020202020204" pitchFamily="34" charset="0"/>
              </a:rPr>
              <a:t>combination therapy (patch + fast-acting product) is recommended for all </a:t>
            </a:r>
            <a:r>
              <a:rPr lang="en-CA" dirty="0">
                <a:latin typeface="Arial" panose="020B0604020202020204" pitchFamily="34" charset="0"/>
                <a:ea typeface="Times New Roman" panose="02020603050405020304" pitchFamily="18" charset="0"/>
                <a:cs typeface="Arial" panose="020B0604020202020204" pitchFamily="34" charset="0"/>
              </a:rPr>
              <a:t>those who smoke heavily.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The use of more than one patch may assist with better managing withdrawal and cravings among heavy smokers. The use of a second patch may serve as a more feasible method for achieving higher nicotine given it does not require frequent administration, as is the case with the fast-acting products. High dose NRT has been found to be well tolerated and safe among </a:t>
            </a:r>
            <a:r>
              <a:rPr lang="en-CA" dirty="0">
                <a:latin typeface="Arial" panose="020B0604020202020204" pitchFamily="34" charset="0"/>
                <a:ea typeface="Times New Roman" panose="02020603050405020304" pitchFamily="18" charset="0"/>
                <a:cs typeface="Arial" panose="020B0604020202020204" pitchFamily="34" charset="0"/>
              </a:rPr>
              <a:t>those who smoke heavily</a:t>
            </a:r>
            <a:r>
              <a:rPr lang="en-CA" sz="1200" dirty="0">
                <a:effectLst/>
                <a:latin typeface="Arial" panose="020B0604020202020204" pitchFamily="34" charset="0"/>
                <a:ea typeface="Times New Roman" panose="02020603050405020304" pitchFamily="18" charset="0"/>
                <a:cs typeface="Arial" panose="020B0604020202020204" pitchFamily="34" charset="0"/>
              </a:rPr>
              <a:t>. Two patches (21mg or 25mg) would deliver similar nicotine concentrations to what a </a:t>
            </a:r>
            <a:r>
              <a:rPr lang="en-CA" dirty="0">
                <a:latin typeface="Arial" panose="020B0604020202020204" pitchFamily="34" charset="0"/>
                <a:ea typeface="Times New Roman" panose="02020603050405020304" pitchFamily="18" charset="0"/>
                <a:cs typeface="Arial" panose="020B0604020202020204" pitchFamily="34" charset="0"/>
              </a:rPr>
              <a:t>patient </a:t>
            </a:r>
            <a:r>
              <a:rPr lang="en-CA" sz="1200" dirty="0">
                <a:effectLst/>
                <a:latin typeface="Arial" panose="020B0604020202020204" pitchFamily="34" charset="0"/>
                <a:ea typeface="Times New Roman" panose="02020603050405020304" pitchFamily="18" charset="0"/>
                <a:cs typeface="Arial" panose="020B0604020202020204" pitchFamily="34" charset="0"/>
              </a:rPr>
              <a:t>would otherwise get from smoking 40-60 cigarettes per day.</a:t>
            </a:r>
            <a:r>
              <a:rPr lang="en-CA" baseline="30000" dirty="0">
                <a:latin typeface="Arial" panose="020B0604020202020204" pitchFamily="34" charset="0"/>
                <a:ea typeface="Times New Roman" panose="02020603050405020304" pitchFamily="18" charset="0"/>
                <a:cs typeface="Arial" panose="020B0604020202020204" pitchFamily="34" charset="0"/>
              </a:rPr>
              <a:t> </a:t>
            </a:r>
            <a:r>
              <a:rPr lang="en-CA" sz="1200" baseline="30000" dirty="0">
                <a:effectLst/>
                <a:latin typeface="Arial" panose="020B0604020202020204" pitchFamily="34" charset="0"/>
                <a:ea typeface="Times New Roman" panose="02020603050405020304" pitchFamily="18" charset="0"/>
                <a:cs typeface="Arial" panose="020B0604020202020204" pitchFamily="34" charset="0"/>
              </a:rPr>
              <a:t> </a:t>
            </a:r>
            <a:r>
              <a:rPr lang="en-CA" sz="1200" dirty="0">
                <a:effectLst/>
                <a:latin typeface="Arial" panose="020B0604020202020204" pitchFamily="34" charset="0"/>
                <a:ea typeface="Times New Roman" panose="02020603050405020304" pitchFamily="18" charset="0"/>
                <a:cs typeface="Arial" panose="020B0604020202020204" pitchFamily="34" charset="0"/>
              </a:rPr>
              <a:t>As such, the use of a second patch is a strategy that could be </a:t>
            </a:r>
            <a:r>
              <a:rPr lang="en-CA" dirty="0">
                <a:latin typeface="Arial" panose="020B0604020202020204" pitchFamily="34" charset="0"/>
                <a:ea typeface="Times New Roman" panose="02020603050405020304" pitchFamily="18" charset="0"/>
                <a:cs typeface="Arial" panose="020B0604020202020204" pitchFamily="34" charset="0"/>
              </a:rPr>
              <a:t>considered.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The second patch can be removed at bedtime (it is not typically needed overnight) to avoid difficulty with sleeping. If patients find they smoke late into the evening or wake during the night, then the second patch can be kept on.</a:t>
            </a:r>
            <a:r>
              <a:rPr lang="en-CA" dirty="0">
                <a:latin typeface="Arial" panose="020B0604020202020204" pitchFamily="34" charset="0"/>
                <a:ea typeface="Times New Roman" panose="02020603050405020304" pitchFamily="18" charset="0"/>
                <a:cs typeface="Arial" panose="020B0604020202020204" pitchFamily="34" charset="0"/>
              </a:rPr>
              <a:t> </a:t>
            </a:r>
            <a:endParaRPr lang="en-GB" dirty="0">
              <a:latin typeface="Arial" panose="020B0604020202020204" pitchFamily="34" charset="0"/>
              <a:ea typeface="Times New Roman" panose="02020603050405020304" pitchFamily="18" charset="0"/>
              <a:cs typeface="Arial" panose="020B0604020202020204" pitchFamily="34" charset="0"/>
            </a:endParaRPr>
          </a:p>
          <a:p>
            <a:r>
              <a:rPr lang="en-CA" b="1" dirty="0">
                <a:latin typeface="Arial" panose="020B0604020202020204" pitchFamily="34" charset="0"/>
                <a:ea typeface="Times New Roman" panose="02020603050405020304" pitchFamily="18" charset="0"/>
                <a:cs typeface="Arial" panose="020B0604020202020204" pitchFamily="34" charset="0"/>
              </a:rPr>
              <a:t> </a:t>
            </a:r>
            <a:endParaRPr lang="en-GB" dirty="0">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Higher doses of NRT are particularly useful for patients who have past experience with stopping and: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742950" lvl="1" indent="-285750">
              <a:buSzPts val="1400"/>
              <a:buFont typeface="Symbol" panose="05050102010706020507" pitchFamily="18" charset="2"/>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High daily cigarette consumption</a:t>
            </a:r>
            <a:r>
              <a:rPr lang="en-CA" dirty="0">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742950" lvl="1" indent="-285750">
              <a:buSzPts val="1400"/>
              <a:buFont typeface="Symbol" panose="05050102010706020507" pitchFamily="18" charset="2"/>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Failed past quit attempts with lower NRT doses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742950" lvl="1" indent="-285750">
              <a:buSzPts val="1400"/>
              <a:buFont typeface="Symbol" panose="05050102010706020507" pitchFamily="18" charset="2"/>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High severity of withdrawal and cravings</a:t>
            </a:r>
            <a:r>
              <a:rPr lang="en-CA" dirty="0">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9144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Approaches:</a:t>
            </a:r>
            <a:r>
              <a:rPr lang="en-CA" b="1" dirty="0">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742950" lvl="1" indent="-285750">
              <a:buSzPts val="1400"/>
              <a:buFont typeface="Symbol" panose="05050102010706020507" pitchFamily="18" charset="2"/>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Start higher (closely matched to nicotine from cigarettes)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742950" lvl="1" indent="-285750">
              <a:buSzPts val="1400"/>
              <a:buFont typeface="Symbol" panose="05050102010706020507" pitchFamily="18" charset="2"/>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Start lower and be ready to increase the dose based on patient response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The combination NRT NC</a:t>
            </a:r>
            <a:r>
              <a:rPr lang="en-CA" sz="1200" b="1" dirty="0">
                <a:effectLst/>
                <a:latin typeface="Arial" panose="020B0604020202020204" pitchFamily="34" charset="0"/>
                <a:ea typeface="Times New Roman" panose="02020603050405020304" pitchFamily="18" charset="0"/>
                <a:cs typeface="Arial" panose="020B0604020202020204" pitchFamily="34" charset="0"/>
              </a:rPr>
              <a:t>SCT briefing has been updated to include guidance and evidence on higher dose NRT.</a:t>
            </a:r>
            <a:endParaRPr lang="en-GB" sz="1200" b="1"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 </a:t>
            </a:r>
            <a:endParaRPr lang="en-GB" sz="1200" b="1"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Note: the use of varenicline for this patient, if available, would also be a very appropriate choice.</a:t>
            </a:r>
            <a:r>
              <a:rPr lang="en-CA" b="1" dirty="0">
                <a:latin typeface="Arial" panose="020B0604020202020204" pitchFamily="34" charset="0"/>
                <a:ea typeface="Times New Roman" panose="02020603050405020304" pitchFamily="18" charset="0"/>
                <a:cs typeface="Arial" panose="020B0604020202020204" pitchFamily="34" charset="0"/>
              </a:rPr>
              <a:t> </a:t>
            </a:r>
            <a:endParaRPr lang="en-GB" sz="1200" b="1" dirty="0">
              <a:effectLst/>
              <a:latin typeface="Arial" panose="020B0604020202020204" pitchFamily="34" charset="0"/>
              <a:ea typeface="Times New Roman" panose="02020603050405020304" pitchFamily="18" charset="0"/>
              <a:cs typeface="Arial" panose="020B0604020202020204" pitchFamily="34" charset="0"/>
            </a:endParaRPr>
          </a:p>
          <a:p>
            <a:endParaRPr lang="en-US" sz="1200" b="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14</a:t>
            </a:fld>
            <a:endParaRPr lang="en-US"/>
          </a:p>
        </p:txBody>
      </p:sp>
    </p:spTree>
    <p:extLst>
      <p:ext uri="{BB962C8B-B14F-4D97-AF65-F5344CB8AC3E}">
        <p14:creationId xmlns:p14="http://schemas.microsoft.com/office/powerpoint/2010/main" val="35145356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r>
              <a:rPr lang="en-US" dirty="0">
                <a:latin typeface="Arial" panose="020B0604020202020204" pitchFamily="34" charset="0"/>
                <a:cs typeface="Arial" panose="020B0604020202020204" pitchFamily="34" charset="0"/>
              </a:rPr>
              <a:t>Common concerns surrounding these clinical groups can be explained </a:t>
            </a:r>
          </a:p>
          <a:p>
            <a:endParaRPr lang="en-US" dirty="0">
              <a:latin typeface="Arial" panose="020B0604020202020204" pitchFamily="34" charset="0"/>
              <a:cs typeface="Arial" panose="020B0604020202020204" pitchFamily="34" charset="0"/>
            </a:endParaRPr>
          </a:p>
          <a:p>
            <a:pPr marL="171450" indent="-171450">
              <a:lnSpc>
                <a:spcPts val="2800"/>
              </a:lnSpc>
              <a:spcBef>
                <a:spcPts val="0"/>
              </a:spcBef>
              <a:spcAft>
                <a:spcPts val="1200"/>
              </a:spcAft>
              <a:buFont typeface="Arial"/>
              <a:buChar char="•"/>
            </a:pPr>
            <a:r>
              <a:rPr lang="en-US" b="1" dirty="0">
                <a:latin typeface="Arial" panose="020B0604020202020204" pitchFamily="34" charset="0"/>
                <a:cs typeface="Arial" panose="020B0604020202020204" pitchFamily="34" charset="0"/>
              </a:rPr>
              <a:t>Cardiac patients </a:t>
            </a:r>
            <a:endParaRPr lang="en-US" dirty="0">
              <a:latin typeface="Arial" panose="020B0604020202020204" pitchFamily="34" charset="0"/>
              <a:cs typeface="Arial" panose="020B0604020202020204" pitchFamily="34" charset="0"/>
            </a:endParaRPr>
          </a:p>
          <a:p>
            <a:pPr marL="714375" lvl="1" indent="-302895">
              <a:lnSpc>
                <a:spcPts val="2200"/>
              </a:lnSpc>
              <a:spcBef>
                <a:spcPts val="0"/>
              </a:spcBef>
              <a:spcAft>
                <a:spcPts val="1200"/>
              </a:spcAft>
              <a:buFont typeface="Wingdings,Sans-Serif"/>
              <a:buChar char="§"/>
            </a:pPr>
            <a:r>
              <a:rPr lang="en-US" dirty="0">
                <a:latin typeface="Arial" panose="020B0604020202020204" pitchFamily="34" charset="0"/>
                <a:cs typeface="Arial" panose="020B0604020202020204" pitchFamily="34" charset="0"/>
              </a:rPr>
              <a:t>Clear, high-quality evidence of safety and efficacy (stable patients)</a:t>
            </a:r>
          </a:p>
          <a:p>
            <a:pPr marL="714375" lvl="1" indent="-302895">
              <a:lnSpc>
                <a:spcPts val="2200"/>
              </a:lnSpc>
              <a:spcBef>
                <a:spcPts val="0"/>
              </a:spcBef>
              <a:spcAft>
                <a:spcPts val="1200"/>
              </a:spcAft>
              <a:buFont typeface="Wingdings,Sans-Serif"/>
              <a:buChar char="§"/>
            </a:pPr>
            <a:r>
              <a:rPr lang="en-US" dirty="0">
                <a:latin typeface="Arial" panose="020B0604020202020204" pitchFamily="34" charset="0"/>
                <a:cs typeface="Arial" panose="020B0604020202020204" pitchFamily="34" charset="0"/>
              </a:rPr>
              <a:t>First 48 hours after event (less research); available research shows no negative (risk-benefit analysis)</a:t>
            </a:r>
          </a:p>
          <a:p>
            <a:pPr marL="171450" indent="-171450">
              <a:lnSpc>
                <a:spcPts val="2800"/>
              </a:lnSpc>
              <a:spcBef>
                <a:spcPts val="0"/>
              </a:spcBef>
              <a:spcAft>
                <a:spcPts val="1200"/>
              </a:spcAft>
              <a:buFont typeface="Wingdings,Sans-Serif"/>
              <a:buChar char="§"/>
            </a:pPr>
            <a:endParaRPr lang="en-US" b="1" dirty="0">
              <a:latin typeface="Arial" panose="020B0604020202020204" pitchFamily="34" charset="0"/>
              <a:cs typeface="Arial" panose="020B0604020202020204" pitchFamily="34" charset="0"/>
            </a:endParaRPr>
          </a:p>
          <a:p>
            <a:pPr marL="171450" indent="-171450">
              <a:lnSpc>
                <a:spcPts val="2800"/>
              </a:lnSpc>
              <a:spcBef>
                <a:spcPts val="0"/>
              </a:spcBef>
              <a:spcAft>
                <a:spcPts val="1200"/>
              </a:spcAft>
              <a:buFont typeface="Wingdings,Sans-Serif"/>
              <a:buChar char="§"/>
            </a:pPr>
            <a:r>
              <a:rPr lang="en-US" b="1" dirty="0">
                <a:latin typeface="Arial" panose="020B0604020202020204" pitchFamily="34" charset="0"/>
                <a:cs typeface="Arial" panose="020B0604020202020204" pitchFamily="34" charset="0"/>
              </a:rPr>
              <a:t>Surgical patients &amp; wound healing </a:t>
            </a:r>
            <a:endParaRPr lang="en-US" dirty="0">
              <a:latin typeface="Arial" panose="020B0604020202020204" pitchFamily="34" charset="0"/>
              <a:cs typeface="Arial" panose="020B0604020202020204" pitchFamily="34" charset="0"/>
            </a:endParaRPr>
          </a:p>
          <a:p>
            <a:pPr marL="768350" lvl="1" indent="-356870">
              <a:lnSpc>
                <a:spcPts val="2200"/>
              </a:lnSpc>
              <a:spcBef>
                <a:spcPts val="0"/>
              </a:spcBef>
              <a:spcAft>
                <a:spcPts val="1200"/>
              </a:spcAft>
              <a:buFont typeface="Wingdings,Sans-Serif"/>
              <a:buChar char="§"/>
            </a:pPr>
            <a:r>
              <a:rPr lang="en-US" dirty="0">
                <a:latin typeface="Arial" panose="020B0604020202020204" pitchFamily="34" charset="0"/>
                <a:cs typeface="Arial" panose="020B0604020202020204" pitchFamily="34" charset="0"/>
              </a:rPr>
              <a:t>NRT safe to use, no evidence of effect on surgical outcomes</a:t>
            </a:r>
          </a:p>
          <a:p>
            <a:pPr marL="768350" lvl="1" indent="-356870">
              <a:lnSpc>
                <a:spcPts val="2200"/>
              </a:lnSpc>
              <a:spcBef>
                <a:spcPts val="0"/>
              </a:spcBef>
              <a:spcAft>
                <a:spcPts val="1200"/>
              </a:spcAft>
              <a:buFont typeface="Wingdings,Sans-Serif"/>
              <a:buChar char="§"/>
            </a:pPr>
            <a:r>
              <a:rPr lang="en-US" dirty="0">
                <a:latin typeface="Arial" panose="020B0604020202020204" pitchFamily="34" charset="0"/>
                <a:cs typeface="Arial" panose="020B0604020202020204" pitchFamily="34" charset="0"/>
              </a:rPr>
              <a:t>Less research facial-cranial surgery</a:t>
            </a:r>
          </a:p>
          <a:p>
            <a:pPr marL="171450" indent="-171450">
              <a:lnSpc>
                <a:spcPts val="2800"/>
              </a:lnSpc>
              <a:spcBef>
                <a:spcPts val="0"/>
              </a:spcBef>
              <a:spcAft>
                <a:spcPts val="1200"/>
              </a:spcAft>
              <a:buFont typeface="Wingdings,Sans-Serif"/>
              <a:buChar char="§"/>
            </a:pPr>
            <a:endParaRPr lang="en-US" b="1" dirty="0">
              <a:latin typeface="Arial" panose="020B0604020202020204" pitchFamily="34" charset="0"/>
              <a:cs typeface="Arial" panose="020B0604020202020204" pitchFamily="34" charset="0"/>
            </a:endParaRPr>
          </a:p>
          <a:p>
            <a:pPr marL="171450" indent="-171450">
              <a:lnSpc>
                <a:spcPts val="2800"/>
              </a:lnSpc>
              <a:spcBef>
                <a:spcPts val="0"/>
              </a:spcBef>
              <a:spcAft>
                <a:spcPts val="1200"/>
              </a:spcAft>
              <a:buFont typeface="Wingdings,Sans-Serif"/>
              <a:buChar char="§"/>
            </a:pPr>
            <a:r>
              <a:rPr lang="en-US" b="1" dirty="0">
                <a:latin typeface="Arial" panose="020B0604020202020204" pitchFamily="34" charset="0"/>
                <a:cs typeface="Arial" panose="020B0604020202020204" pitchFamily="34" charset="0"/>
              </a:rPr>
              <a:t>Pregnant and breast-feeding women </a:t>
            </a:r>
            <a:endParaRPr lang="en-US" dirty="0">
              <a:latin typeface="Arial" panose="020B0604020202020204" pitchFamily="34" charset="0"/>
              <a:cs typeface="Arial" panose="020B0604020202020204" pitchFamily="34" charset="0"/>
            </a:endParaRPr>
          </a:p>
          <a:p>
            <a:pPr marL="536575" lvl="1" indent="-215900">
              <a:lnSpc>
                <a:spcPts val="2200"/>
              </a:lnSpc>
              <a:spcBef>
                <a:spcPts val="0"/>
              </a:spcBef>
              <a:spcAft>
                <a:spcPts val="1200"/>
              </a:spcAft>
              <a:buFont typeface="Wingdings,Sans-Serif"/>
              <a:buChar char="§"/>
            </a:pPr>
            <a:r>
              <a:rPr lang="en-US" dirty="0">
                <a:latin typeface="Arial" panose="020B0604020202020204" pitchFamily="34" charset="0"/>
                <a:cs typeface="Arial" panose="020B0604020202020204" pitchFamily="34" charset="0"/>
              </a:rPr>
              <a:t>Combination NRT recommended </a:t>
            </a:r>
          </a:p>
          <a:p>
            <a:pPr marL="536575" lvl="1" indent="-215900">
              <a:lnSpc>
                <a:spcPts val="2200"/>
              </a:lnSpc>
              <a:spcBef>
                <a:spcPts val="0"/>
              </a:spcBef>
              <a:spcAft>
                <a:spcPts val="1200"/>
              </a:spcAft>
              <a:buFont typeface="Wingdings,Sans-Serif"/>
              <a:buChar char="§"/>
            </a:pPr>
            <a:r>
              <a:rPr lang="en-US" dirty="0">
                <a:latin typeface="Arial" panose="020B0604020202020204" pitchFamily="34" charset="0"/>
                <a:cs typeface="Arial" panose="020B0604020202020204" pitchFamily="34" charset="0"/>
              </a:rPr>
              <a:t>16-hour patch + faster acting (remove at night)</a:t>
            </a:r>
          </a:p>
          <a:p>
            <a:pPr marL="285750" indent="-285750">
              <a:lnSpc>
                <a:spcPts val="2800"/>
              </a:lnSpc>
              <a:spcBef>
                <a:spcPts val="500"/>
              </a:spcBef>
              <a:spcAft>
                <a:spcPts val="500"/>
              </a:spcAft>
              <a:buFont typeface="Wingdings,Sans-Serif"/>
              <a:buChar char="§"/>
            </a:pPr>
            <a:endParaRPr lang="en-US" b="1" dirty="0">
              <a:latin typeface="Arial" panose="020B0604020202020204" pitchFamily="34" charset="0"/>
              <a:cs typeface="Arial" panose="020B0604020202020204" pitchFamily="34" charset="0"/>
            </a:endParaRPr>
          </a:p>
          <a:p>
            <a:pPr marL="285750" indent="-285750">
              <a:lnSpc>
                <a:spcPts val="2800"/>
              </a:lnSpc>
              <a:spcBef>
                <a:spcPts val="500"/>
              </a:spcBef>
              <a:spcAft>
                <a:spcPts val="500"/>
              </a:spcAft>
              <a:buFont typeface="Wingdings,Sans-Serif"/>
              <a:buChar char="§"/>
            </a:pPr>
            <a:r>
              <a:rPr lang="en-US" b="1" dirty="0">
                <a:latin typeface="Arial" panose="020B0604020202020204" pitchFamily="34" charset="0"/>
                <a:cs typeface="Arial" panose="020B0604020202020204" pitchFamily="34" charset="0"/>
              </a:rPr>
              <a:t> Body weight</a:t>
            </a:r>
            <a:endParaRPr lang="en-US" dirty="0">
              <a:latin typeface="Arial" panose="020B0604020202020204" pitchFamily="34" charset="0"/>
              <a:cs typeface="Arial" panose="020B0604020202020204" pitchFamily="34" charset="0"/>
            </a:endParaRPr>
          </a:p>
          <a:p>
            <a:pPr marL="742950" lvl="1" indent="-285750">
              <a:lnSpc>
                <a:spcPts val="2800"/>
              </a:lnSpc>
              <a:spcBef>
                <a:spcPts val="500"/>
              </a:spcBef>
              <a:spcAft>
                <a:spcPts val="500"/>
              </a:spcAft>
              <a:buFont typeface="Wingdings,Sans-Serif"/>
              <a:buChar char="§"/>
            </a:pPr>
            <a:r>
              <a:rPr lang="en-US" dirty="0">
                <a:latin typeface="Arial" panose="020B0604020202020204" pitchFamily="34" charset="0"/>
                <a:cs typeface="Arial" panose="020B0604020202020204" pitchFamily="34" charset="0"/>
              </a:rPr>
              <a:t>Persons with higher body weight will often require higher doses of NRT </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15</a:t>
            </a:fld>
            <a:endParaRPr lang="en-US"/>
          </a:p>
        </p:txBody>
      </p:sp>
    </p:spTree>
    <p:extLst>
      <p:ext uri="{BB962C8B-B14F-4D97-AF65-F5344CB8AC3E}">
        <p14:creationId xmlns:p14="http://schemas.microsoft.com/office/powerpoint/2010/main" val="11071409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Arial" panose="020B0604020202020204" pitchFamily="34" charset="0"/>
                <a:cs typeface="Arial" panose="020B0604020202020204" pitchFamily="34" charset="0"/>
              </a:rPr>
              <a:t>[Read through bullet points]</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16</a:t>
            </a:fld>
            <a:endParaRPr lang="en-US"/>
          </a:p>
        </p:txBody>
      </p:sp>
    </p:spTree>
    <p:extLst>
      <p:ext uri="{BB962C8B-B14F-4D97-AF65-F5344CB8AC3E}">
        <p14:creationId xmlns:p14="http://schemas.microsoft.com/office/powerpoint/2010/main" val="32294061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17</a:t>
            </a:fld>
            <a:endParaRPr lang="en-US"/>
          </a:p>
        </p:txBody>
      </p:sp>
    </p:spTree>
    <p:extLst>
      <p:ext uri="{BB962C8B-B14F-4D97-AF65-F5344CB8AC3E}">
        <p14:creationId xmlns:p14="http://schemas.microsoft.com/office/powerpoint/2010/main" val="16370596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[Optional slide, describing 2024 BTS Clinical Statement Rapid NRT Protocol for first 24 hours following admission to hospital]</a:t>
            </a:r>
            <a:br>
              <a:rPr lang="en-US" dirty="0">
                <a:latin typeface="Arial" panose="020B0604020202020204" pitchFamily="34" charset="0"/>
                <a:cs typeface="Arial" panose="020B0604020202020204" pitchFamily="34" charset="0"/>
              </a:rPr>
            </a:br>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This is the rapid NRT prescribing protocol as developed by the BTS in their clinical statement and the recommended protocol for the admission team as part of the admission care bundle in the STP</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This protocol has been recommended by BTS as it generally appropriate for the majority of persons who smoke as an initial treatment, with TDAs and clinical staff adjusting treatment as part of the initial assessment and treatment plan.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[Explain the two steps and the products within them]</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a:t>
            </a:fld>
            <a:endParaRPr lang="en-US"/>
          </a:p>
        </p:txBody>
      </p:sp>
    </p:spTree>
    <p:extLst>
      <p:ext uri="{BB962C8B-B14F-4D97-AF65-F5344CB8AC3E}">
        <p14:creationId xmlns:p14="http://schemas.microsoft.com/office/powerpoint/2010/main" val="12796058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32500" lnSpcReduction="20000"/>
          </a:bodyPr>
          <a:lstStyle/>
          <a:p>
            <a:r>
              <a:rPr lang="en-CA" sz="1200" dirty="0">
                <a:effectLst/>
                <a:latin typeface="Arial" panose="020B0604020202020204" pitchFamily="34" charset="0"/>
                <a:ea typeface="Times New Roman" panose="02020603050405020304" pitchFamily="18" charset="0"/>
                <a:cs typeface="Arial" panose="020B0604020202020204" pitchFamily="34" charset="0"/>
              </a:rPr>
              <a:t>Not all patients will have the same response/success to stop smoking medication. You may find some patients respond really well to a particular medications and others less so.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For several years now researchers have been looking to better understand smoking related factors. We now know that genetic factors influence a variety of smoking related factors including:</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742950" lvl="1" indent="-285750">
              <a:buSzPts val="1400"/>
              <a:buFont typeface="Symbol" panose="05050102010706020507" pitchFamily="18" charset="2"/>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Intensity of smoking</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742950" lvl="1" indent="-285750">
              <a:buSzPts val="1400"/>
              <a:buFont typeface="Symbol" panose="05050102010706020507" pitchFamily="18" charset="2"/>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Severity of withdrawal symptoms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742950" lvl="1" indent="-285750">
              <a:buSzPts val="1400"/>
              <a:buFont typeface="Symbol" panose="05050102010706020507" pitchFamily="18" charset="2"/>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Success with stopping</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742950" lvl="1" indent="-285750">
              <a:buSzPts val="1400"/>
              <a:buFont typeface="Symbol" panose="05050102010706020507" pitchFamily="18" charset="2"/>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Response to medication</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742950" lvl="1" indent="-285750">
              <a:buSzPts val="1400"/>
              <a:buFont typeface="Symbol" panose="05050102010706020507" pitchFamily="18" charset="2"/>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A variety of genetic links to smoking behaviours and success with stopping are being examined and this may help improve treatments in the future.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For example, nicotine metabolism (how quickly nicotine is cleared from your system) is genetically determined. We know fast nicotine metabolisers tend to smoke more, have more withdrawal symptoms and less success with stopping.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There is emerging evidence that fast nicotine metabolisers respond better to varenicline compared to NRT and slow nicotine metabolisers tend to respond better to NRT.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So, let’s have a look at the heaviness of smoking index (HIS) which helps with estimating how dependent a person is to tobacco.</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The HIS consists of two simple questions, seen on the screen:</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mj-lt"/>
              <a:buAutoNum type="arabicPeriod"/>
            </a:pPr>
            <a:r>
              <a:rPr lang="en-US" sz="1200" dirty="0">
                <a:effectLst/>
                <a:latin typeface="Arial" panose="020B0604020202020204" pitchFamily="34" charset="0"/>
                <a:ea typeface="Times New Roman" panose="02020603050405020304" pitchFamily="18" charset="0"/>
                <a:cs typeface="Arial" panose="020B0604020202020204" pitchFamily="34" charset="0"/>
              </a:rPr>
              <a:t>How soon after waking in the morning the person smokes and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mj-lt"/>
              <a:buAutoNum type="arabicPeriod"/>
            </a:pPr>
            <a:r>
              <a:rPr lang="en-US" sz="1200" dirty="0">
                <a:effectLst/>
                <a:latin typeface="Arial" panose="020B0604020202020204" pitchFamily="34" charset="0"/>
                <a:ea typeface="Times New Roman" panose="02020603050405020304" pitchFamily="18" charset="0"/>
                <a:cs typeface="Arial" panose="020B0604020202020204" pitchFamily="34" charset="0"/>
              </a:rPr>
              <a:t>How many cigarettes per day they smoke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There is a score assigned to each response and a scoring system as you see on the screen which </a:t>
            </a:r>
            <a:r>
              <a:rPr lang="en-US" sz="1200" dirty="0" err="1">
                <a:effectLst/>
                <a:latin typeface="Arial" panose="020B0604020202020204" pitchFamily="34" charset="0"/>
                <a:ea typeface="Times New Roman" panose="02020603050405020304" pitchFamily="18" charset="0"/>
                <a:cs typeface="Arial" panose="020B0604020202020204" pitchFamily="34" charset="0"/>
              </a:rPr>
              <a:t>categorises</a:t>
            </a:r>
            <a:r>
              <a:rPr lang="en-US" sz="1200" dirty="0">
                <a:effectLst/>
                <a:latin typeface="Arial" panose="020B0604020202020204" pitchFamily="34" charset="0"/>
                <a:ea typeface="Times New Roman" panose="02020603050405020304" pitchFamily="18" charset="0"/>
                <a:cs typeface="Arial" panose="020B0604020202020204" pitchFamily="34" charset="0"/>
              </a:rPr>
              <a:t> individuals as low, moderate or highly dependent.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How is this helpful to us?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A person’s level of dependence gives us information about how likely they are to experience more severe withdrawal and cravings. In the early period of stopping, more severe withdrawal symptoms and cravings/urges to smoke are associated with lower chances of success with stopping.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Patients with higher rates of dependence will benefit from increased doses of NRT.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The HSI can be helpful, but it gives us just one important part of the picture. Some heavy smokers will surprise you with having modest levels of cravings and so whilst it is useful as a guide it is best used in combination with the patient’s past experience with withdrawal and cravings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Sources: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U.S. Department of Health and Human Services. Smoking cessation: a report of the surgeon general. Atlanta, GA: U.S. Department of Health and Human Services,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Centers for Disease Control and Prevention, National Center for Chronic Disease Prevention and Health Promotion, Office of Smoking and Health; 2020.</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CA" sz="1200" dirty="0" err="1">
                <a:effectLst/>
                <a:latin typeface="Arial" panose="020B0604020202020204" pitchFamily="34" charset="0"/>
                <a:ea typeface="Times New Roman" panose="02020603050405020304" pitchFamily="18" charset="0"/>
                <a:cs typeface="Arial" panose="020B0604020202020204" pitchFamily="34" charset="0"/>
              </a:rPr>
              <a:t>Schuit</a:t>
            </a:r>
            <a:r>
              <a:rPr lang="en-CA" sz="1200" dirty="0">
                <a:effectLst/>
                <a:latin typeface="Arial" panose="020B0604020202020204" pitchFamily="34" charset="0"/>
                <a:ea typeface="Times New Roman" panose="02020603050405020304" pitchFamily="18" charset="0"/>
                <a:cs typeface="Arial" panose="020B0604020202020204" pitchFamily="34" charset="0"/>
              </a:rPr>
              <a:t>  E, </a:t>
            </a:r>
            <a:r>
              <a:rPr lang="en-CA" sz="1200" dirty="0" err="1">
                <a:effectLst/>
                <a:latin typeface="Arial" panose="020B0604020202020204" pitchFamily="34" charset="0"/>
                <a:ea typeface="Times New Roman" panose="02020603050405020304" pitchFamily="18" charset="0"/>
                <a:cs typeface="Arial" panose="020B0604020202020204" pitchFamily="34" charset="0"/>
              </a:rPr>
              <a:t>Panagiotou</a:t>
            </a:r>
            <a:r>
              <a:rPr lang="en-CA" sz="1200" dirty="0">
                <a:effectLst/>
                <a:latin typeface="Arial" panose="020B0604020202020204" pitchFamily="34" charset="0"/>
                <a:ea typeface="Times New Roman" panose="02020603050405020304" pitchFamily="18" charset="0"/>
                <a:cs typeface="Arial" panose="020B0604020202020204" pitchFamily="34" charset="0"/>
              </a:rPr>
              <a:t>  OA, </a:t>
            </a:r>
            <a:r>
              <a:rPr lang="en-CA" sz="1200" dirty="0" err="1">
                <a:effectLst/>
                <a:latin typeface="Arial" panose="020B0604020202020204" pitchFamily="34" charset="0"/>
                <a:ea typeface="Times New Roman" panose="02020603050405020304" pitchFamily="18" charset="0"/>
                <a:cs typeface="Arial" panose="020B0604020202020204" pitchFamily="34" charset="0"/>
              </a:rPr>
              <a:t>Munafò</a:t>
            </a:r>
            <a:r>
              <a:rPr lang="en-CA" sz="1200" dirty="0">
                <a:effectLst/>
                <a:latin typeface="Arial" panose="020B0604020202020204" pitchFamily="34" charset="0"/>
                <a:ea typeface="Times New Roman" panose="02020603050405020304" pitchFamily="18" charset="0"/>
                <a:cs typeface="Arial" panose="020B0604020202020204" pitchFamily="34" charset="0"/>
              </a:rPr>
              <a:t>  MR, Bennett  DA, Bergen  AW, David  SP. Pharmacotherapy for smoking cessation: effects by subgroup defined by genetically informed biomarkers. Cochrane Database of Systematic Reviews 2017, Issue 9.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cs typeface="Arial" panose="020B0604020202020204" pitchFamily="34" charset="0"/>
              </a:rPr>
              <a:t>Optimising nicotine replacement therapy in clinical practice. </a:t>
            </a:r>
            <a:r>
              <a:rPr lang="en-US"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3"/>
              </a:rPr>
              <a:t>https://pubmed.ncbi.nlm.nih.gov/23781531/</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indent="381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Two reviews: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Comparisons of high-dose and combination nicotine replacement therapy, varenicline, and bupropion for smoking cessation: A systematic review and multiple treatment meta-analysis. </a:t>
            </a:r>
            <a:r>
              <a:rPr lang="en-GB"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4"/>
              </a:rPr>
              <a:t>https://www.tandfonline.com/doi/full/10.3109/07853890.2012.705016</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Different doses, durations and modes of delivery of nicotine replacement therapy for smoking cessation. </a:t>
            </a:r>
            <a:r>
              <a:rPr lang="en-GB"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5"/>
              </a:rPr>
              <a:t>https://www.cochranelibrary.com/cdsr/doi/10.1002/14651858.CD013308/full</a:t>
            </a:r>
            <a:r>
              <a:rPr lang="en-GB" sz="1200" u="sng"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br>
              <a:rPr lang="en-CA" sz="1200" dirty="0">
                <a:effectLst/>
                <a:latin typeface="Arial" panose="020B0604020202020204" pitchFamily="34" charset="0"/>
                <a:ea typeface="Times New Roman" panose="02020603050405020304" pitchFamily="18" charset="0"/>
                <a:cs typeface="Arial" panose="020B0604020202020204" pitchFamily="34" charset="0"/>
              </a:rPr>
            </a:br>
            <a:r>
              <a:rPr lang="en-CA" sz="1200" dirty="0">
                <a:effectLst/>
                <a:latin typeface="Arial" panose="020B0604020202020204" pitchFamily="34" charset="0"/>
                <a:ea typeface="Times New Roman" panose="02020603050405020304" pitchFamily="18" charset="0"/>
                <a:cs typeface="Arial" panose="020B0604020202020204" pitchFamily="34" charset="0"/>
              </a:rPr>
              <a:t>Studies looking at high dose NRT efficacy in managing withdrawal and supporting cessation:</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6"/>
              </a:rPr>
              <a:t>https://bmcmedicine.biomedcentral.com/articles/10.1186/s12916-016-0626-2</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7"/>
              </a:rPr>
              <a:t>https://doi.org/10.1186/s12916-016-0626-2</a:t>
            </a:r>
            <a:r>
              <a:rPr lang="en-CA"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6"/>
              </a:rPr>
              <a:t>https://bmcmedicine.biomedcentral.com/articles/10.1186/s12916-016-0626-2</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8"/>
              </a:rPr>
              <a:t>https://pubmed.ncbi.nlm.nih.gov/8748390/</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9"/>
              </a:rPr>
              <a:t>https://pubmed.ncbi.nlm.nih.gov/30997928/</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10"/>
              </a:rPr>
              <a:t>https://pubmed.ncbi.nlm.nih.gov/7563559/</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11"/>
              </a:rPr>
              <a:t>https://pubmed.ncbi.nlm.nih.gov/9864279/</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12"/>
              </a:rPr>
              <a:t>https://psycnet.apa.org/record/2006-03679-040</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4"/>
              </a:rPr>
              <a:t>https://www.tandfonline.com/doi/full/10.3109/07853890.2012.705016</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Tx/>
              <a:buChar char="-"/>
            </a:pPr>
            <a:endParaRPr lang="en-US" sz="1200" baseline="0"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a:t>
            </a:fld>
            <a:endParaRPr lang="en-US"/>
          </a:p>
        </p:txBody>
      </p:sp>
    </p:spTree>
    <p:extLst>
      <p:ext uri="{BB962C8B-B14F-4D97-AF65-F5344CB8AC3E}">
        <p14:creationId xmlns:p14="http://schemas.microsoft.com/office/powerpoint/2010/main" val="7649522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BD1C56-8CC8-E311-CBAC-5BA5C20BABED}"/>
            </a:ext>
          </a:extLst>
        </p:cNvPr>
        <p:cNvGrpSpPr/>
        <p:nvPr/>
      </p:nvGrpSpPr>
      <p:grpSpPr>
        <a:xfrm>
          <a:off x="0" y="0"/>
          <a:ext cx="0" cy="0"/>
          <a:chOff x="0" y="0"/>
          <a:chExt cx="0" cy="0"/>
        </a:xfrm>
      </p:grpSpPr>
      <p:sp>
        <p:nvSpPr>
          <p:cNvPr id="482306" name="Rectangle 7">
            <a:extLst>
              <a:ext uri="{FF2B5EF4-FFF2-40B4-BE49-F238E27FC236}">
                <a16:creationId xmlns:a16="http://schemas.microsoft.com/office/drawing/2014/main" id="{5A505162-A081-94DE-0286-920B11773F25}"/>
              </a:ext>
            </a:extLst>
          </p:cNvPr>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7" tIns="46589" rIns="93177" bIns="46589" anchor="b"/>
          <a:lstStyle/>
          <a:p>
            <a:pPr algn="r" eaLnBrk="0" hangingPunct="0"/>
            <a:fld id="{0D84E35D-0F08-4222-8782-E42F8BD9A63D}" type="slidenum">
              <a:rPr lang="en-US" altLang="en-US" sz="1200">
                <a:solidFill>
                  <a:srgbClr val="000000"/>
                </a:solidFill>
                <a:latin typeface="Times" pitchFamily="18" charset="0"/>
              </a:rPr>
              <a:pPr algn="r" eaLnBrk="0" hangingPunct="0"/>
              <a:t>4</a:t>
            </a:fld>
            <a:endParaRPr lang="en-US" altLang="en-US" sz="1200" dirty="0">
              <a:solidFill>
                <a:srgbClr val="000000"/>
              </a:solidFill>
              <a:latin typeface="Times" pitchFamily="18" charset="0"/>
            </a:endParaRPr>
          </a:p>
        </p:txBody>
      </p:sp>
      <p:sp>
        <p:nvSpPr>
          <p:cNvPr id="482307" name="Rectangle 2">
            <a:extLst>
              <a:ext uri="{FF2B5EF4-FFF2-40B4-BE49-F238E27FC236}">
                <a16:creationId xmlns:a16="http://schemas.microsoft.com/office/drawing/2014/main" id="{C6578803-5C31-0F6A-B6C4-849997700729}"/>
              </a:ext>
            </a:extLst>
          </p:cNvPr>
          <p:cNvSpPr>
            <a:spLocks noGrp="1" noRot="1" noChangeAspect="1" noChangeArrowheads="1" noTextEdit="1"/>
          </p:cNvSpPr>
          <p:nvPr>
            <p:ph type="sldImg"/>
          </p:nvPr>
        </p:nvSpPr>
        <p:spPr bwMode="auto">
          <a:noFill/>
          <a:ln>
            <a:solidFill>
              <a:srgbClr val="000000"/>
            </a:solidFill>
            <a:miter lim="800000"/>
            <a:headEnd/>
            <a:tailEnd/>
          </a:ln>
        </p:spPr>
      </p:sp>
      <p:sp>
        <p:nvSpPr>
          <p:cNvPr id="482308" name="Rectangle 3">
            <a:extLst>
              <a:ext uri="{FF2B5EF4-FFF2-40B4-BE49-F238E27FC236}">
                <a16:creationId xmlns:a16="http://schemas.microsoft.com/office/drawing/2014/main" id="{A2D1B8DD-B532-1574-7B5E-1DEC0F05F8BA}"/>
              </a:ext>
            </a:extLst>
          </p:cNvPr>
          <p:cNvSpPr>
            <a:spLocks noGrp="1" noChangeArrowheads="1"/>
          </p:cNvSpPr>
          <p:nvPr>
            <p:ph type="body" idx="1"/>
          </p:nvPr>
        </p:nvSpPr>
        <p:spPr bwMode="auto">
          <a:xfrm>
            <a:off x="935038" y="4416425"/>
            <a:ext cx="5140325" cy="4183063"/>
          </a:xfrm>
          <a:noFill/>
        </p:spPr>
        <p:txBody>
          <a:bodyPr wrap="square" numCol="1" anchor="t" anchorCtr="0" compatLnSpc="1">
            <a:prstTxWarp prst="textNoShape">
              <a:avLst/>
            </a:prstTxWarp>
          </a:bodyPr>
          <a:lstStyle/>
          <a:p>
            <a:pPr eaLnBrk="1" hangingPunct="1">
              <a:spcBef>
                <a:spcPct val="0"/>
              </a:spcBef>
            </a:pPr>
            <a:r>
              <a:rPr lang="en-US" altLang="en-US" sz="1200" dirty="0">
                <a:latin typeface="Arial" panose="020B0604020202020204" pitchFamily="34" charset="0"/>
                <a:cs typeface="Arial" panose="020B0604020202020204" pitchFamily="34" charset="0"/>
              </a:rPr>
              <a:t>This slide shows the Ottawa Model for Smoking Cessation Guidelines for nicotine dosing, you can see there is an attempt to have the dose of the NRT patch approximate the number of cigarettes smoked per day, with higher doses provided to patients who smoke within 30 minutes of waking. In all cases the patch is supplemented by use of a fast acting NRT product. </a:t>
            </a:r>
          </a:p>
          <a:p>
            <a:pPr>
              <a:spcBef>
                <a:spcPct val="0"/>
              </a:spcBef>
            </a:pPr>
            <a:endParaRPr lang="en-US" altLang="en-US" sz="1200" dirty="0">
              <a:latin typeface="Arial" panose="020B0604020202020204" pitchFamily="34" charset="0"/>
              <a:cs typeface="Arial" panose="020B0604020202020204" pitchFamily="34" charset="0"/>
            </a:endParaRPr>
          </a:p>
          <a:p>
            <a:pPr>
              <a:spcBef>
                <a:spcPct val="0"/>
              </a:spcBef>
            </a:pPr>
            <a:r>
              <a:rPr lang="en-US" altLang="en-US" sz="1200" dirty="0">
                <a:latin typeface="Arial" panose="020B0604020202020204" pitchFamily="34" charset="0"/>
                <a:cs typeface="Arial" panose="020B0604020202020204" pitchFamily="34" charset="0"/>
              </a:rPr>
              <a:t>If after 24 hours of use with withdrawal symptoms or urges to smoke are not well managed  the dose is increased by 7mg increments. </a:t>
            </a:r>
          </a:p>
          <a:p>
            <a:pPr>
              <a:spcBef>
                <a:spcPct val="0"/>
              </a:spcBef>
            </a:pPr>
            <a:endParaRPr lang="en-US" altLang="en-US" sz="1200"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0"/>
              </a:spcBef>
              <a:spcAft>
                <a:spcPct val="0"/>
              </a:spcAft>
              <a:buClrTx/>
              <a:buSzTx/>
              <a:buFontTx/>
              <a:buNone/>
              <a:tabLst/>
              <a:defRPr/>
            </a:pPr>
            <a:r>
              <a:rPr lang="en-US" sz="1200" kern="100" dirty="0">
                <a:effectLst/>
                <a:latin typeface="Arial" panose="020B0604020202020204" pitchFamily="34" charset="0"/>
                <a:ea typeface="Calibri" panose="020F0502020204030204" pitchFamily="34" charset="0"/>
                <a:cs typeface="Arial" panose="020B0604020202020204" pitchFamily="34" charset="0"/>
              </a:rPr>
              <a:t>‘After 24 hours: if withdrawal symptoms or urges to smoke are not well managed, increase dosage by 7-10mg</a:t>
            </a:r>
            <a:endParaRPr lang="en-CA" sz="1200" kern="100" dirty="0">
              <a:effectLst/>
              <a:latin typeface="Arial" panose="020B0604020202020204" pitchFamily="34" charset="0"/>
              <a:ea typeface="Calibri" panose="020F0502020204030204" pitchFamily="34" charset="0"/>
              <a:cs typeface="Arial" panose="020B0604020202020204" pitchFamily="34" charset="0"/>
            </a:endParaRPr>
          </a:p>
          <a:p>
            <a:pPr>
              <a:spcBef>
                <a:spcPct val="0"/>
              </a:spcBef>
            </a:pPr>
            <a:r>
              <a:rPr lang="en-US" altLang="en-US" sz="1200" dirty="0">
                <a:latin typeface="Arial" panose="020B0604020202020204" pitchFamily="34" charset="0"/>
                <a:cs typeface="Arial" panose="020B0604020202020204" pitchFamily="34" charset="0"/>
              </a:rPr>
              <a:t>This always upon confirmation that the products are being used correctly. </a:t>
            </a:r>
          </a:p>
          <a:p>
            <a:pPr>
              <a:spcBef>
                <a:spcPct val="0"/>
              </a:spcBef>
            </a:pPr>
            <a:endParaRPr lang="en-US" altLang="en-US" sz="1200" dirty="0">
              <a:latin typeface="Arial" panose="020B0604020202020204" pitchFamily="34" charset="0"/>
              <a:cs typeface="Arial" panose="020B0604020202020204" pitchFamily="34" charset="0"/>
            </a:endParaRPr>
          </a:p>
          <a:p>
            <a:pPr>
              <a:spcBef>
                <a:spcPct val="0"/>
              </a:spcBef>
            </a:pPr>
            <a:r>
              <a:rPr lang="en-US" altLang="en-US" sz="1200" dirty="0">
                <a:latin typeface="Arial" panose="020B0604020202020204" pitchFamily="34" charset="0"/>
                <a:cs typeface="Arial" panose="020B0604020202020204" pitchFamily="34" charset="0"/>
              </a:rPr>
              <a:t>The key here is ensuring sufficient dose, assessing patient response and making adjustments as needed. </a:t>
            </a:r>
          </a:p>
        </p:txBody>
      </p:sp>
    </p:spTree>
    <p:extLst>
      <p:ext uri="{BB962C8B-B14F-4D97-AF65-F5344CB8AC3E}">
        <p14:creationId xmlns:p14="http://schemas.microsoft.com/office/powerpoint/2010/main" val="37416164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728955-74E9-1ED0-3EED-F8B7FF31A1A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2469A7-44FD-0CEB-402F-873DF8519A0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BA57D2C-874E-2087-211C-A42D8B1C08DD}"/>
              </a:ext>
            </a:extLst>
          </p:cNvPr>
          <p:cNvSpPr>
            <a:spLocks noGrp="1"/>
          </p:cNvSpPr>
          <p:nvPr>
            <p:ph type="body" idx="1"/>
          </p:nvPr>
        </p:nvSpPr>
        <p:spPr/>
        <p:txBody>
          <a:bodyPr>
            <a:normAutofit fontScale="925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Full instructions: Module 8 Trainer’s guide: </a:t>
            </a:r>
            <a:r>
              <a:rPr kumimoji="0" lang="en-GB" sz="1200" b="1"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Activity 1: </a:t>
            </a:r>
            <a:r>
              <a:rPr lang="en-GB" sz="1200" b="1" dirty="0">
                <a:solidFill>
                  <a:srgbClr val="FFFEFD"/>
                </a:solidFill>
                <a:effectLst/>
                <a:latin typeface="Arial"/>
                <a:ea typeface="Calibri"/>
                <a:cs typeface="Arial"/>
              </a:rPr>
              <a:t>Individualised dosing of nicotine-containing products</a:t>
            </a:r>
            <a:endParaRPr lang="en-GB" sz="1200" b="1" i="0" kern="1200" dirty="0">
              <a:solidFill>
                <a:schemeClr val="tx1"/>
              </a:solidFill>
              <a:effectLst/>
              <a:latin typeface="Arial"/>
              <a:cs typeface="Arial"/>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b="1"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b="1" i="0" kern="1200" dirty="0">
                <a:solidFill>
                  <a:schemeClr val="tx1"/>
                </a:solidFill>
                <a:effectLst/>
                <a:latin typeface="Arial" panose="020B0604020202020204" pitchFamily="34" charset="0"/>
                <a:ea typeface="Geneva" pitchFamily="-109" charset="0"/>
                <a:cs typeface="Arial" panose="020B0604020202020204" pitchFamily="34" charset="0"/>
              </a:rPr>
              <a:t>Option 1: </a:t>
            </a:r>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Whole group trainer-facilitated discussion</a:t>
            </a:r>
            <a:endParaRPr lang="en-GB" sz="1200" b="1"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b="1" i="0" kern="1200" dirty="0">
                <a:solidFill>
                  <a:schemeClr val="tx1"/>
                </a:solidFill>
                <a:effectLst/>
                <a:latin typeface="Arial" panose="020B0604020202020204" pitchFamily="34" charset="0"/>
                <a:ea typeface="Geneva" pitchFamily="-109" charset="0"/>
                <a:cs typeface="Arial" panose="020B0604020202020204" pitchFamily="34" charset="0"/>
              </a:rPr>
              <a:t>Option 2: </a:t>
            </a:r>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Breakout room exercise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Activity summary (option 2):</a:t>
            </a: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171450" marR="0" lvl="0" indent="-171450" algn="l" defTabSz="457200" rtl="0" eaLnBrk="0" fontAlgn="base" latinLnBrk="0" hangingPunct="0">
              <a:lnSpc>
                <a:spcPct val="100000"/>
              </a:lnSpc>
              <a:spcBef>
                <a:spcPct val="30000"/>
              </a:spcBef>
              <a:spcAft>
                <a:spcPct val="0"/>
              </a:spcAft>
              <a:buClrTx/>
              <a:buSzTx/>
              <a:buFont typeface="Arial,Sans-Serif"/>
              <a:buChar char="•"/>
              <a:tabLst/>
              <a:defRPr/>
            </a:pPr>
            <a:r>
              <a:rPr lang="en-GB" sz="1200" b="0" dirty="0">
                <a:solidFill>
                  <a:srgbClr val="0C7FFF"/>
                </a:solidFill>
                <a:effectLst/>
                <a:latin typeface="Arial"/>
                <a:cs typeface="Arial"/>
              </a:rPr>
              <a:t>Method: Breakout rooms, Module 8 Handout 1</a:t>
            </a:r>
          </a:p>
          <a:p>
            <a:pPr marL="171450" marR="0" lvl="0" indent="-171450" algn="l" defTabSz="457200" rtl="0" eaLnBrk="0" fontAlgn="base" latinLnBrk="0" hangingPunct="0">
              <a:lnSpc>
                <a:spcPct val="100000"/>
              </a:lnSpc>
              <a:spcBef>
                <a:spcPct val="30000"/>
              </a:spcBef>
              <a:spcAft>
                <a:spcPct val="0"/>
              </a:spcAft>
              <a:buClrTx/>
              <a:buSzTx/>
              <a:buFont typeface="Arial,Sans-Serif"/>
              <a:buChar char="•"/>
              <a:tabLst/>
              <a:defRPr/>
            </a:pPr>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Number per group</a:t>
            </a:r>
            <a:r>
              <a:rPr kumimoji="0" lang="en-GB"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2-3</a:t>
            </a: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171450" marR="0" lvl="0" indent="-171450" algn="l" defTabSz="457200" rtl="0" eaLnBrk="0" fontAlgn="base" latinLnBrk="0" hangingPunct="0">
              <a:lnSpc>
                <a:spcPct val="100000"/>
              </a:lnSpc>
              <a:spcBef>
                <a:spcPct val="30000"/>
              </a:spcBef>
              <a:spcAft>
                <a:spcPct val="0"/>
              </a:spcAft>
              <a:buClrTx/>
              <a:buSzTx/>
              <a:buFont typeface="Arial,Sans-Serif"/>
              <a:buChar char="•"/>
              <a:tabLst/>
              <a:defRPr/>
            </a:pPr>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Duration: </a:t>
            </a:r>
            <a:r>
              <a:rPr kumimoji="0" lang="en-GB"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7 minutes</a:t>
            </a:r>
            <a:endParaRPr lang="en-GB" sz="1200" b="0" dirty="0">
              <a:solidFill>
                <a:srgbClr val="0C7FFF"/>
              </a:solidFill>
              <a:effectLst/>
              <a:latin typeface="Arial"/>
              <a:cs typeface="Arial"/>
            </a:endParaRPr>
          </a:p>
          <a:p>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r>
              <a:rPr lang="en-GB" altLang="en-US" sz="1200" b="1" i="0" kern="1200" dirty="0">
                <a:solidFill>
                  <a:schemeClr val="tx1"/>
                </a:solidFill>
                <a:latin typeface="Arial" panose="020B0604020202020204" pitchFamily="34" charset="0"/>
                <a:ea typeface="Geneva" pitchFamily="-109" charset="0"/>
                <a:cs typeface="Arial" panose="020B0604020202020204" pitchFamily="34" charset="0"/>
              </a:rPr>
              <a:t>Method:</a:t>
            </a:r>
          </a:p>
          <a:p>
            <a:pPr marL="342900" lvl="0" indent="-342900" fontAlgn="base">
              <a:buSzPts val="1400"/>
              <a:buFont typeface="Symbol" panose="05050102010706020507" pitchFamily="18" charset="2"/>
              <a:buChar char=""/>
            </a:pPr>
            <a:r>
              <a:rPr lang="en-GB" sz="1200" dirty="0">
                <a:solidFill>
                  <a:srgbClr val="181717"/>
                </a:solidFill>
                <a:effectLst/>
                <a:latin typeface="Arial" panose="020B0604020202020204" pitchFamily="34" charset="0"/>
                <a:ea typeface="Times New Roman" panose="02020603050405020304" pitchFamily="18" charset="0"/>
              </a:rPr>
              <a:t>Advise participants that they will now, in pairs, have an opportunity to practice discussing stop smoking aids with case studies </a:t>
            </a:r>
            <a:r>
              <a:rPr lang="en-GB" sz="1200" b="1" dirty="0">
                <a:solidFill>
                  <a:srgbClr val="181717"/>
                </a:solidFill>
                <a:effectLst/>
                <a:latin typeface="Arial" panose="020B0604020202020204" pitchFamily="34" charset="0"/>
                <a:ea typeface="Times New Roman" panose="02020603050405020304" pitchFamily="18" charset="0"/>
              </a:rPr>
              <a:t>Melina and John. </a:t>
            </a:r>
            <a:endParaRPr lang="en-GB" sz="1200" dirty="0">
              <a:effectLst/>
              <a:latin typeface="Times New Roman" panose="02020603050405020304" pitchFamily="18" charset="0"/>
              <a:ea typeface="Times New Roman" panose="02020603050405020304" pitchFamily="18" charset="0"/>
            </a:endParaRPr>
          </a:p>
          <a:p>
            <a:pPr marL="342900" lvl="0" indent="-342900" fontAlgn="base">
              <a:buSzPts val="1400"/>
              <a:buFont typeface="Symbol" panose="05050102010706020507" pitchFamily="18" charset="2"/>
              <a:buChar char=""/>
            </a:pPr>
            <a:r>
              <a:rPr lang="en-GB" sz="1200" dirty="0">
                <a:solidFill>
                  <a:srgbClr val="181717"/>
                </a:solidFill>
                <a:effectLst/>
                <a:latin typeface="Arial" panose="020B0604020202020204" pitchFamily="34" charset="0"/>
                <a:ea typeface="Times New Roman" panose="02020603050405020304" pitchFamily="18" charset="0"/>
              </a:rPr>
              <a:t>One participant will play the practitioner and the other the patient. </a:t>
            </a:r>
            <a:endParaRPr lang="en-GB" sz="1200" dirty="0">
              <a:effectLst/>
              <a:latin typeface="Times New Roman" panose="02020603050405020304" pitchFamily="18" charset="0"/>
              <a:ea typeface="Times New Roman" panose="02020603050405020304" pitchFamily="18" charset="0"/>
            </a:endParaRPr>
          </a:p>
          <a:p>
            <a:pPr marL="342900" lvl="0" indent="-342900" fontAlgn="base">
              <a:buSzPts val="1400"/>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Participants should practice the following elements:</a:t>
            </a:r>
            <a:endParaRPr lang="en-GB" sz="1200" dirty="0">
              <a:effectLst/>
              <a:latin typeface="Times New Roman" panose="02020603050405020304" pitchFamily="18" charset="0"/>
              <a:ea typeface="Times New Roman" panose="02020603050405020304" pitchFamily="18" charset="0"/>
            </a:endParaRPr>
          </a:p>
          <a:p>
            <a:pPr marL="800100" lvl="1" indent="-342900" fontAlgn="base">
              <a:buSzPts val="1400"/>
              <a:buFont typeface="Courier New" panose="02070309020205020404" pitchFamily="49" charset="0"/>
              <a:buChar char="­"/>
            </a:pPr>
            <a:r>
              <a:rPr lang="en-US" sz="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Explain role of NRT and combination NRT, address any concerns​</a:t>
            </a:r>
            <a:endParaRPr lang="en-GB"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800100" lvl="1" indent="-342900" fontAlgn="base">
              <a:buSzPts val="1400"/>
              <a:buFont typeface="Courier New" panose="02070309020205020404" pitchFamily="49" charset="0"/>
              <a:buChar char="­"/>
            </a:pPr>
            <a:r>
              <a:rPr lang="en-US" sz="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Select treatment plan (product and dose)​</a:t>
            </a:r>
            <a:endParaRPr lang="en-GB"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1200150" lvl="2" indent="-285750" fontAlgn="base">
              <a:buFont typeface="Courier New" panose="02070309020205020404" pitchFamily="49" charset="0"/>
              <a:buChar char="o"/>
            </a:pPr>
            <a:r>
              <a:rPr lang="en-US" sz="1200" dirty="0">
                <a:solidFill>
                  <a:srgbClr val="000000"/>
                </a:solidFill>
                <a:effectLst/>
                <a:latin typeface="Arial" panose="020B0604020202020204" pitchFamily="34" charset="0"/>
                <a:ea typeface="Times New Roman" panose="02020603050405020304" pitchFamily="18" charset="0"/>
              </a:rPr>
              <a:t>Heaviness of Smoking Index (HSI) ​</a:t>
            </a:r>
            <a:endParaRPr lang="en-GB" sz="1200" dirty="0">
              <a:effectLst/>
              <a:latin typeface="Times New Roman" panose="02020603050405020304" pitchFamily="18" charset="0"/>
              <a:ea typeface="Times New Roman" panose="02020603050405020304" pitchFamily="18" charset="0"/>
            </a:endParaRPr>
          </a:p>
          <a:p>
            <a:pPr marL="1200150" lvl="2" indent="-285750" fontAlgn="base">
              <a:buFont typeface="Courier New" panose="02070309020205020404" pitchFamily="49" charset="0"/>
              <a:buChar char="o"/>
            </a:pPr>
            <a:r>
              <a:rPr lang="en-US" sz="1200" dirty="0">
                <a:solidFill>
                  <a:srgbClr val="000000"/>
                </a:solidFill>
                <a:effectLst/>
                <a:latin typeface="Arial" panose="020B0604020202020204" pitchFamily="34" charset="0"/>
                <a:ea typeface="Times New Roman" panose="02020603050405020304" pitchFamily="18" charset="0"/>
              </a:rPr>
              <a:t>History of stopping, history of medication use ​</a:t>
            </a:r>
            <a:endParaRPr lang="en-GB" sz="1200" dirty="0">
              <a:effectLst/>
              <a:latin typeface="Times New Roman" panose="02020603050405020304" pitchFamily="18" charset="0"/>
              <a:ea typeface="Times New Roman" panose="02020603050405020304" pitchFamily="18" charset="0"/>
            </a:endParaRPr>
          </a:p>
          <a:p>
            <a:pPr marL="800100" lvl="1" indent="-342900" fontAlgn="base">
              <a:buSzPts val="1400"/>
              <a:buFont typeface="Courier New" panose="02070309020205020404" pitchFamily="49" charset="0"/>
              <a:buChar char="­"/>
            </a:pPr>
            <a:r>
              <a:rPr lang="en-US" sz="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Provide instructions for use</a:t>
            </a:r>
            <a:endParaRPr lang="en-GB"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200" dirty="0">
              <a:solidFill>
                <a:srgbClr val="0C7FFF"/>
              </a:solidFill>
              <a:effectLst/>
              <a:latin typeface="+mn-lt"/>
            </a:endParaRPr>
          </a:p>
          <a:p>
            <a:pPr marL="0" indent="0">
              <a:buFont typeface="Arial" panose="020B0604020202020204" pitchFamily="34" charset="0"/>
              <a:buNone/>
            </a:pPr>
            <a:endParaRPr lang="en-GB" sz="1200" b="1" i="0" kern="1200" baseline="0" dirty="0">
              <a:solidFill>
                <a:schemeClr val="tx1"/>
              </a:solidFill>
              <a:latin typeface="+mn-lt"/>
              <a:ea typeface="Geneva" pitchFamily="-109" charset="0"/>
              <a:cs typeface="Geneva" pitchFamily="-109" charset="0"/>
            </a:endParaRPr>
          </a:p>
        </p:txBody>
      </p:sp>
      <p:sp>
        <p:nvSpPr>
          <p:cNvPr id="4" name="Slide Number Placeholder 3">
            <a:extLst>
              <a:ext uri="{FF2B5EF4-FFF2-40B4-BE49-F238E27FC236}">
                <a16:creationId xmlns:a16="http://schemas.microsoft.com/office/drawing/2014/main" id="{B6D56157-0725-4C6B-81A2-52AA5529CE95}"/>
              </a:ext>
            </a:extLst>
          </p:cNvPr>
          <p:cNvSpPr>
            <a:spLocks noGrp="1"/>
          </p:cNvSpPr>
          <p:nvPr>
            <p:ph type="sldNum" sz="quarter" idx="10"/>
          </p:nvPr>
        </p:nvSpPr>
        <p:spPr/>
        <p:txBody>
          <a:bodyPr/>
          <a:lstStyle/>
          <a:p>
            <a:pPr>
              <a:defRPr/>
            </a:pPr>
            <a:fld id="{242A2382-4541-B845-B6D5-E8B5A330E247}" type="slidenum">
              <a:rPr lang="en-US" smtClean="0"/>
              <a:pPr>
                <a:defRPr/>
              </a:pPr>
              <a:t>5</a:t>
            </a:fld>
            <a:endParaRPr lang="en-US" dirty="0"/>
          </a:p>
        </p:txBody>
      </p:sp>
    </p:spTree>
    <p:extLst>
      <p:ext uri="{BB962C8B-B14F-4D97-AF65-F5344CB8AC3E}">
        <p14:creationId xmlns:p14="http://schemas.microsoft.com/office/powerpoint/2010/main" val="22732294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Arial" panose="020B0604020202020204" pitchFamily="34" charset="0"/>
                <a:cs typeface="Arial" panose="020B0604020202020204" pitchFamily="34" charset="0"/>
              </a:rPr>
              <a:t>[We met Milena earlier]</a:t>
            </a:r>
          </a:p>
          <a:p>
            <a:endParaRPr lang="en-US" b="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a:t>
            </a:fld>
            <a:endParaRPr lang="en-US"/>
          </a:p>
        </p:txBody>
      </p:sp>
    </p:spTree>
    <p:extLst>
      <p:ext uri="{BB962C8B-B14F-4D97-AF65-F5344CB8AC3E}">
        <p14:creationId xmlns:p14="http://schemas.microsoft.com/office/powerpoint/2010/main" val="38617775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Arial" panose="020B0604020202020204" pitchFamily="34" charset="0"/>
                <a:cs typeface="Arial" panose="020B0604020202020204" pitchFamily="34" charset="0"/>
              </a:rPr>
              <a:t>[Run through Milena's admission details]</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a:t>
            </a:fld>
            <a:endParaRPr lang="en-US" dirty="0"/>
          </a:p>
        </p:txBody>
      </p:sp>
    </p:spTree>
    <p:extLst>
      <p:ext uri="{BB962C8B-B14F-4D97-AF65-F5344CB8AC3E}">
        <p14:creationId xmlns:p14="http://schemas.microsoft.com/office/powerpoint/2010/main" val="18073623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US" sz="1200" b="1" dirty="0">
                <a:effectLst/>
                <a:latin typeface="Arial" panose="020B0604020202020204" pitchFamily="34" charset="0"/>
                <a:ea typeface="Times New Roman" panose="02020603050405020304" pitchFamily="18" charset="0"/>
                <a:cs typeface="Arial" panose="020B0604020202020204" pitchFamily="34" charset="0"/>
              </a:rPr>
              <a:t>[Use this slide to support the debrief from Activity</a:t>
            </a:r>
            <a:r>
              <a:rPr lang="en-US" b="1" dirty="0">
                <a:latin typeface="Arial" panose="020B0604020202020204" pitchFamily="34" charset="0"/>
                <a:ea typeface="Times New Roman" panose="02020603050405020304" pitchFamily="18" charset="0"/>
                <a:cs typeface="Arial" panose="020B0604020202020204" pitchFamily="34" charset="0"/>
              </a:rPr>
              <a: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These three pieces of information will provide the information we need to individually tailor our guidance on NRT to Milena’s needs.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So, let’s look at each of these pieces of information:</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228600" indent="-228600">
              <a:buFont typeface="+mj-lt"/>
              <a:buAutoNum type="arabicPeriod"/>
            </a:pP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mj-lt"/>
              <a:buAutoNum type="arabicPeriod"/>
            </a:pPr>
            <a:r>
              <a:rPr lang="en-US" sz="1200" b="1" dirty="0">
                <a:effectLst/>
                <a:latin typeface="Arial" panose="020B0604020202020204" pitchFamily="34" charset="0"/>
                <a:ea typeface="Times New Roman" panose="02020603050405020304" pitchFamily="18" charset="0"/>
                <a:cs typeface="Arial" panose="020B0604020202020204" pitchFamily="34" charset="0"/>
              </a:rPr>
              <a:t>Assessing Milena’s level of nicotine dependence.</a:t>
            </a:r>
            <a:r>
              <a:rPr lang="en-US" sz="1200" dirty="0">
                <a:effectLst/>
                <a:latin typeface="Arial" panose="020B0604020202020204" pitchFamily="34" charset="0"/>
                <a:ea typeface="Times New Roman" panose="02020603050405020304" pitchFamily="18" charset="0"/>
                <a:cs typeface="Arial" panose="020B0604020202020204" pitchFamily="34" charset="0"/>
              </a:rPr>
              <a:t> As we saw earlier, two questions are used to assess level of dependence: time to first cigarette in the morning and number of cigarettes smoked per day. Milena smokes within 30 minutes of waking in the morning and 15 cigarettes a day and so her score would be 3 (moderately dependent).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228600" indent="-228600">
              <a:buFont typeface="+mj-lt"/>
              <a:buAutoNum type="arabicPeriod"/>
            </a:pP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mj-lt"/>
              <a:buAutoNum type="arabicPeriod"/>
            </a:pPr>
            <a:r>
              <a:rPr lang="en-US" sz="1200" b="1" dirty="0">
                <a:effectLst/>
                <a:latin typeface="Arial" panose="020B0604020202020204" pitchFamily="34" charset="0"/>
                <a:ea typeface="Times New Roman" panose="02020603050405020304" pitchFamily="18" charset="0"/>
                <a:cs typeface="Arial" panose="020B0604020202020204" pitchFamily="34" charset="0"/>
              </a:rPr>
              <a:t>We asked Milena about his past experience with NRT/vaping</a:t>
            </a:r>
            <a:r>
              <a:rPr lang="en-US" sz="1200" dirty="0">
                <a:effectLst/>
                <a:latin typeface="Arial" panose="020B0604020202020204" pitchFamily="34" charset="0"/>
                <a:ea typeface="Times New Roman" panose="02020603050405020304" pitchFamily="18" charset="0"/>
                <a:cs typeface="Arial" panose="020B0604020202020204" pitchFamily="34" charset="0"/>
              </a:rPr>
              <a:t>. She’s used the patch previously and managed to stop for a month. She tried a vape a couple of years ago but found it didn’t work.</a:t>
            </a:r>
          </a:p>
          <a:p>
            <a:pPr marL="342900" lvl="0" indent="-342900">
              <a:buFont typeface="+mj-lt"/>
              <a:buAutoNum type="arabicPeriod"/>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lvl="0"/>
            <a:r>
              <a:rPr lang="en-US" sz="1200" b="1" dirty="0">
                <a:effectLst/>
                <a:latin typeface="Arial" panose="020B0604020202020204" pitchFamily="34" charset="0"/>
                <a:ea typeface="Times New Roman" panose="02020603050405020304" pitchFamily="18" charset="0"/>
                <a:cs typeface="Arial" panose="020B0604020202020204" pitchFamily="34" charset="0"/>
              </a:rPr>
              <a:t>A patient’s past experience with withdrawal can be useful to understanding what we can expect with this quit attempt</a:t>
            </a:r>
            <a:r>
              <a:rPr lang="en-US" sz="1200" dirty="0">
                <a:effectLst/>
                <a:latin typeface="Arial" panose="020B0604020202020204" pitchFamily="34" charset="0"/>
                <a:ea typeface="Times New Roman" panose="02020603050405020304" pitchFamily="18" charset="0"/>
                <a:cs typeface="Arial" panose="020B0604020202020204" pitchFamily="34" charset="0"/>
              </a:rPr>
              <a:t>. Milena has shared that although she describes experiencing quite strong cravings, she coped ok with them when she quit previously. She advises feeling irritable and a little low the last time she tried to quit. She fell out with a family member and that advises she returned to smoking at that point.</a:t>
            </a:r>
          </a:p>
          <a:p>
            <a:pPr marL="0" lvl="0" indent="0">
              <a:buFont typeface="+mj-lt"/>
              <a:buNone/>
            </a:pP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In short, Milena is moderately dependent and when she has attempted to quit before she had strong cravings but coped ok, she used the patch. However, found it difficult to cope with irritability, low mood and unexpected stressors like fall out with family member.</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sz="1200" baseline="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42A2382-4541-B845-B6D5-E8B5A330E247}" type="slidenum">
              <a:rPr lang="en-US" smtClean="0"/>
              <a:pPr>
                <a:defRPr/>
              </a:pPr>
              <a:t>8</a:t>
            </a:fld>
            <a:endParaRPr lang="en-US"/>
          </a:p>
        </p:txBody>
      </p:sp>
    </p:spTree>
    <p:extLst>
      <p:ext uri="{BB962C8B-B14F-4D97-AF65-F5344CB8AC3E}">
        <p14:creationId xmlns:p14="http://schemas.microsoft.com/office/powerpoint/2010/main" val="38541172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dirty="0">
                <a:effectLst/>
                <a:latin typeface="Arial" panose="020B0604020202020204" pitchFamily="34" charset="0"/>
                <a:ea typeface="Times New Roman" panose="02020603050405020304" pitchFamily="18" charset="0"/>
                <a:cs typeface="Arial" panose="020B0604020202020204" pitchFamily="34" charset="0"/>
              </a:rPr>
              <a:t>[</a:t>
            </a:r>
            <a:r>
              <a:rPr lang="en-US" b="1" dirty="0">
                <a:latin typeface="Arial" panose="020B0604020202020204" pitchFamily="34" charset="0"/>
                <a:ea typeface="Times New Roman" panose="02020603050405020304" pitchFamily="18" charset="0"/>
                <a:cs typeface="Arial" panose="020B0604020202020204" pitchFamily="34" charset="0"/>
              </a:rPr>
              <a:t>Question</a:t>
            </a:r>
            <a:r>
              <a:rPr lang="en-US" sz="1200" b="1" dirty="0">
                <a:effectLst/>
                <a:latin typeface="Arial" panose="020B0604020202020204" pitchFamily="34" charset="0"/>
                <a:ea typeface="Times New Roman" panose="02020603050405020304" pitchFamily="18" charset="0"/>
                <a:cs typeface="Arial" panose="020B0604020202020204" pitchFamily="34" charset="0"/>
              </a:rPr>
              <a:t> 3: So what would we recommend to Milena?]</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For all </a:t>
            </a:r>
            <a:r>
              <a:rPr lang="en-CA" dirty="0">
                <a:latin typeface="Arial" panose="020B0604020202020204" pitchFamily="34" charset="0"/>
                <a:ea typeface="Times New Roman" panose="02020603050405020304" pitchFamily="18" charset="0"/>
                <a:cs typeface="Arial" panose="020B0604020202020204" pitchFamily="34" charset="0"/>
              </a:rPr>
              <a:t>patients </a:t>
            </a:r>
            <a:r>
              <a:rPr lang="en-CA" sz="1200" dirty="0">
                <a:effectLst/>
                <a:latin typeface="Arial" panose="020B0604020202020204" pitchFamily="34" charset="0"/>
                <a:ea typeface="Times New Roman" panose="02020603050405020304" pitchFamily="18" charset="0"/>
                <a:cs typeface="Arial" panose="020B0604020202020204" pitchFamily="34" charset="0"/>
              </a:rPr>
              <a:t>we recommend combination NRT. We have a couple of options we can offer to a moderate smoker like Milena:</a:t>
            </a:r>
            <a:r>
              <a:rPr lang="en-CA" dirty="0">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indent="-342900">
              <a:buFont typeface="+mj-lt"/>
              <a:buAutoNum type="arabicPeriod"/>
            </a:pPr>
            <a:r>
              <a:rPr lang="en-CA" sz="1200" b="1" dirty="0">
                <a:effectLst/>
                <a:latin typeface="Arial" panose="020B0604020202020204" pitchFamily="34" charset="0"/>
                <a:ea typeface="Times New Roman" panose="02020603050405020304" pitchFamily="18" charset="0"/>
                <a:cs typeface="Arial" panose="020B0604020202020204" pitchFamily="34" charset="0"/>
              </a:rPr>
              <a:t>Combination therapy with a 21 or 25 mg patch and one of the faster acting NRT products.</a:t>
            </a:r>
            <a:r>
              <a:rPr lang="en-CA" sz="1200" dirty="0">
                <a:effectLst/>
                <a:latin typeface="Arial" panose="020B0604020202020204" pitchFamily="34" charset="0"/>
                <a:ea typeface="Times New Roman" panose="02020603050405020304" pitchFamily="18" charset="0"/>
                <a:cs typeface="Arial" panose="020B0604020202020204" pitchFamily="34" charset="0"/>
              </a:rPr>
              <a:t> Remember 1mg of nicotine per cigarette is an absolute minimum, Milena smokes 15 cigarettes per day (on occasion up to 20 a day) and within 30 minutes of wakening, given that Milena smokes within 30 minutes of wakening, better to go up nicotine strength than down with a 14mg patch.</a:t>
            </a:r>
            <a:r>
              <a:rPr lang="en-CA" dirty="0">
                <a:latin typeface="Arial" panose="020B0604020202020204" pitchFamily="34" charset="0"/>
                <a:ea typeface="Times New Roman" panose="02020603050405020304" pitchFamily="18" charset="0"/>
                <a:cs typeface="Arial" panose="020B0604020202020204" pitchFamily="34" charset="0"/>
              </a:rPr>
              <a:t> </a:t>
            </a:r>
          </a:p>
          <a:p>
            <a:pPr marL="342900" indent="-342900">
              <a:buFont typeface="+mj-lt"/>
              <a:buAutoNum type="arabicPeriod"/>
            </a:pPr>
            <a:endParaRPr lang="en-GB" dirty="0">
              <a:latin typeface="Arial" panose="020B0604020202020204" pitchFamily="34" charset="0"/>
              <a:ea typeface="Times New Roman" panose="02020603050405020304" pitchFamily="18" charset="0"/>
              <a:cs typeface="Arial" panose="020B0604020202020204" pitchFamily="34" charset="0"/>
            </a:endParaRPr>
          </a:p>
          <a:p>
            <a:pPr marL="342900" indent="-342900">
              <a:buFont typeface="+mj-lt"/>
              <a:buAutoNum type="arabicPeriod"/>
            </a:pPr>
            <a:r>
              <a:rPr lang="en-CA" sz="1200" b="1" dirty="0">
                <a:effectLst/>
                <a:latin typeface="Arial" panose="020B0604020202020204" pitchFamily="34" charset="0"/>
                <a:ea typeface="Times New Roman" panose="02020603050405020304" pitchFamily="18" charset="0"/>
                <a:cs typeface="Arial" panose="020B0604020202020204" pitchFamily="34" charset="0"/>
              </a:rPr>
              <a:t>Nicotine Vape.</a:t>
            </a:r>
            <a:r>
              <a:rPr lang="en-CA" sz="1200" dirty="0">
                <a:effectLst/>
                <a:latin typeface="Arial" panose="020B0604020202020204" pitchFamily="34" charset="0"/>
                <a:ea typeface="Times New Roman" panose="02020603050405020304" pitchFamily="18" charset="0"/>
                <a:cs typeface="Arial" panose="020B0604020202020204" pitchFamily="34" charset="0"/>
              </a:rPr>
              <a:t>  Milena had recently tried to stop with the use of a vape and may do fine using a vape alone if she wishes after discharge from hospital and this could be discussed as part of her discharge plan, given advice around the nicotine concentration to use and how to use correctly. </a:t>
            </a:r>
          </a:p>
          <a:p>
            <a:r>
              <a:rPr lang="en-CA" dirty="0">
                <a:latin typeface="Arial" panose="020B0604020202020204" pitchFamily="34" charset="0"/>
                <a:ea typeface="Times New Roman" panose="02020603050405020304" pitchFamily="18" charset="0"/>
                <a:cs typeface="Arial" panose="020B0604020202020204" pitchFamily="34" charset="0"/>
              </a:rPr>
              <a:t>      </a:t>
            </a:r>
          </a:p>
          <a:p>
            <a:r>
              <a:rPr lang="en-CA" b="1" dirty="0">
                <a:latin typeface="Arial" panose="020B0604020202020204" pitchFamily="34" charset="0"/>
                <a:ea typeface="Times New Roman" panose="02020603050405020304" pitchFamily="18" charset="0"/>
                <a:cs typeface="Arial" panose="020B0604020202020204" pitchFamily="34" charset="0"/>
              </a:rPr>
              <a:t>Source</a:t>
            </a:r>
            <a:r>
              <a:rPr lang="en-CA" sz="1200" b="1" dirty="0">
                <a:effectLst/>
                <a:latin typeface="Arial" panose="020B0604020202020204" pitchFamily="34" charset="0"/>
                <a:ea typeface="Times New Roman" panose="02020603050405020304" pitchFamily="18" charset="0"/>
                <a:cs typeface="Arial" panose="020B0604020202020204" pitchFamily="34" charset="0"/>
              </a:rPr>
              <a: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Public Health England. Vaping in England: evidence update, 2021. </a:t>
            </a:r>
            <a:r>
              <a:rPr lang="en-GB" sz="1200" dirty="0">
                <a:effectLst/>
                <a:latin typeface="Arial" panose="020B0604020202020204" pitchFamily="34" charset="0"/>
                <a:ea typeface="Times New Roman" panose="02020603050405020304" pitchFamily="18" charset="0"/>
                <a:cs typeface="Arial" panose="020B0604020202020204" pitchFamily="34" charset="0"/>
              </a:rPr>
              <a:t>Vaping in England: evidence update, 2021</a:t>
            </a:r>
            <a:r>
              <a:rPr lang="en-CA" sz="1200" dirty="0">
                <a:effectLst/>
                <a:latin typeface="Arial" panose="020B0604020202020204" pitchFamily="34" charset="0"/>
                <a:ea typeface="Times New Roman" panose="02020603050405020304" pitchFamily="18" charset="0"/>
                <a:cs typeface="Arial" panose="020B0604020202020204" pitchFamily="34" charset="0"/>
              </a:rPr>
              <a: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9</a:t>
            </a:fld>
            <a:endParaRPr lang="en-US"/>
          </a:p>
        </p:txBody>
      </p:sp>
    </p:spTree>
    <p:extLst>
      <p:ext uri="{BB962C8B-B14F-4D97-AF65-F5344CB8AC3E}">
        <p14:creationId xmlns:p14="http://schemas.microsoft.com/office/powerpoint/2010/main" val="1082423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4.jpeg"/><Relationship Id="rId1" Type="http://schemas.openxmlformats.org/officeDocument/2006/relationships/slideMaster" Target="../slideMasters/slideMaster3.xml"/><Relationship Id="rId4" Type="http://schemas.openxmlformats.org/officeDocument/2006/relationships/image" Target="../media/image12.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956961"/>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5139778"/>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5508946"/>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4770610"/>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D424426-9EA0-2F80-518F-B1E6C04AF998}"/>
              </a:ext>
            </a:extLst>
          </p:cNvPr>
          <p:cNvPicPr>
            <a:picLocks noChangeAspect="1"/>
          </p:cNvPicPr>
          <p:nvPr userDrawn="1"/>
        </p:nvPicPr>
        <p:blipFill>
          <a:blip r:embed="rId2"/>
          <a:srcRect/>
          <a:stretch/>
        </p:blipFill>
        <p:spPr>
          <a:xfrm>
            <a:off x="0" y="0"/>
            <a:ext cx="9144000" cy="6858000"/>
          </a:xfrm>
          <a:prstGeom prst="rect">
            <a:avLst/>
          </a:prstGeom>
        </p:spPr>
      </p:pic>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52500" y="1772816"/>
            <a:ext cx="7200900" cy="3168352"/>
          </a:xfrm>
        </p:spPr>
        <p:txBody>
          <a:bodyPr anchor="ctr">
            <a:noAutofit/>
          </a:bodyPr>
          <a:lstStyle>
            <a:lvl1pPr marL="0" indent="0" algn="ctr">
              <a:lnSpc>
                <a:spcPts val="4500"/>
              </a:lnSpc>
              <a:spcBef>
                <a:spcPts val="500"/>
              </a:spcBef>
              <a:spcAft>
                <a:spcPts val="500"/>
              </a:spcAft>
              <a:buNone/>
              <a:defRPr sz="4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3899808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3849757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715FEF-457E-AC89-C71E-16076653ABA4}"/>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28573945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dar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2484453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3286173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right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4093457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6475621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right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5087424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nd divider">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
        <p:nvSpPr>
          <p:cNvPr id="4" name="Subtitle 2">
            <a:extLst>
              <a:ext uri="{FF2B5EF4-FFF2-40B4-BE49-F238E27FC236}">
                <a16:creationId xmlns:a16="http://schemas.microsoft.com/office/drawing/2014/main" id="{5D5354D8-9E79-F53A-AE4D-8476D4C51D42}"/>
              </a:ext>
            </a:extLst>
          </p:cNvPr>
          <p:cNvSpPr>
            <a:spLocks noGrp="1"/>
          </p:cNvSpPr>
          <p:nvPr>
            <p:ph type="subTitle" idx="1"/>
          </p:nvPr>
        </p:nvSpPr>
        <p:spPr>
          <a:xfrm>
            <a:off x="952500" y="1239656"/>
            <a:ext cx="7200900" cy="4344935"/>
          </a:xfrm>
        </p:spPr>
        <p:txBody>
          <a:bodyPr anchor="ctr">
            <a:noAutofit/>
          </a:bodyPr>
          <a:lstStyle>
            <a:lvl1pPr marL="0" indent="0" algn="ctr">
              <a:lnSpc>
                <a:spcPts val="15000"/>
              </a:lnSpc>
              <a:spcBef>
                <a:spcPts val="0"/>
              </a:spcBef>
              <a:spcAft>
                <a:spcPts val="0"/>
              </a:spcAft>
              <a:buNone/>
              <a:defRPr sz="15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5992069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2CDCA11-03B8-6646-AE16-91CB8EE8D86C}"/>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CB023386-0522-9942-AAAD-B5EDFBC1B607}"/>
              </a:ext>
            </a:extLst>
          </p:cNvPr>
          <p:cNvPicPr>
            <a:picLocks noChangeAspect="1"/>
          </p:cNvPicPr>
          <p:nvPr userDrawn="1"/>
        </p:nvPicPr>
        <p:blipFill>
          <a:blip r:embed="rId3"/>
          <a:stretch>
            <a:fillRect/>
          </a:stretch>
        </p:blipFill>
        <p:spPr>
          <a:xfrm>
            <a:off x="2520225" y="2133600"/>
            <a:ext cx="4103550" cy="2274794"/>
          </a:xfrm>
          <a:prstGeom prst="rect">
            <a:avLst/>
          </a:prstGeom>
          <a:effectLst>
            <a:outerShdw blurRad="254000" dist="38100" dir="5400000" algn="ctr" rotWithShape="0">
              <a:srgbClr val="000000">
                <a:alpha val="25000"/>
              </a:srgbClr>
            </a:outerShdw>
          </a:effectLst>
        </p:spPr>
      </p:pic>
    </p:spTree>
    <p:extLst>
      <p:ext uri="{BB962C8B-B14F-4D97-AF65-F5344CB8AC3E}">
        <p14:creationId xmlns:p14="http://schemas.microsoft.com/office/powerpoint/2010/main" val="3756965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rotWithShape="1">
          <a:blip r:embed="rId2"/>
          <a:srcRect t="-4" b="21262"/>
          <a:stretch/>
        </p:blipFill>
        <p:spPr>
          <a:xfrm>
            <a:off x="0" y="0"/>
            <a:ext cx="9144000" cy="5400000"/>
          </a:xfrm>
          <a:prstGeom prst="rect">
            <a:avLst/>
          </a:prstGeom>
          <a:effectLst>
            <a:outerShdw blurRad="328814" dist="76200" dir="5400000" algn="ctr" rotWithShape="0">
              <a:srgbClr val="000000">
                <a:alpha val="20000"/>
              </a:srgbClr>
            </a:outerShdw>
          </a:effectLst>
        </p:spPr>
      </p:pic>
      <p:sp>
        <p:nvSpPr>
          <p:cNvPr id="3" name="Subtitle 2"/>
          <p:cNvSpPr>
            <a:spLocks noGrp="1"/>
          </p:cNvSpPr>
          <p:nvPr>
            <p:ph type="subTitle" idx="1"/>
          </p:nvPr>
        </p:nvSpPr>
        <p:spPr>
          <a:xfrm>
            <a:off x="952500" y="818745"/>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3980827"/>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4349995"/>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3611659"/>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extLst>
      <p:ext uri="{BB962C8B-B14F-4D97-AF65-F5344CB8AC3E}">
        <p14:creationId xmlns:p14="http://schemas.microsoft.com/office/powerpoint/2010/main" val="18968255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HS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nvGrpSpPr>
          <p:cNvPr id="13" name="Group 12">
            <a:extLst>
              <a:ext uri="{FF2B5EF4-FFF2-40B4-BE49-F238E27FC236}">
                <a16:creationId xmlns:a16="http://schemas.microsoft.com/office/drawing/2014/main" id="{B09B9844-7748-7647-2554-87D55F04CF58}"/>
              </a:ext>
            </a:extLst>
          </p:cNvPr>
          <p:cNvGrpSpPr/>
          <p:nvPr userDrawn="1"/>
        </p:nvGrpSpPr>
        <p:grpSpPr>
          <a:xfrm>
            <a:off x="1899002" y="2904674"/>
            <a:ext cx="5539281" cy="801914"/>
            <a:chOff x="1853603" y="3028043"/>
            <a:chExt cx="5539281" cy="801914"/>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tretch>
              <a:fillRect/>
            </a:stretch>
          </p:blipFill>
          <p:spPr>
            <a:xfrm>
              <a:off x="1853603" y="3028043"/>
              <a:ext cx="1740518" cy="801914"/>
            </a:xfrm>
            <a:prstGeom prst="rect">
              <a:avLst/>
            </a:prstGeom>
          </p:spPr>
        </p:pic>
        <p:pic>
          <p:nvPicPr>
            <p:cNvPr id="11" name="Picture 10">
              <a:extLst>
                <a:ext uri="{FF2B5EF4-FFF2-40B4-BE49-F238E27FC236}">
                  <a16:creationId xmlns:a16="http://schemas.microsoft.com/office/drawing/2014/main" id="{87F065BB-FFBF-E954-8424-005EB4EDBD83}"/>
                </a:ext>
              </a:extLst>
            </p:cNvPr>
            <p:cNvPicPr>
              <a:picLocks noChangeAspect="1"/>
            </p:cNvPicPr>
            <p:nvPr userDrawn="1"/>
          </p:nvPicPr>
          <p:blipFill>
            <a:blip r:embed="rId3"/>
            <a:stretch>
              <a:fillRect/>
            </a:stretch>
          </p:blipFill>
          <p:spPr>
            <a:xfrm>
              <a:off x="4722875" y="3028043"/>
              <a:ext cx="2670009" cy="801914"/>
            </a:xfrm>
            <a:prstGeom prst="rect">
              <a:avLst/>
            </a:prstGeom>
          </p:spPr>
        </p:pic>
      </p:grpSp>
    </p:spTree>
    <p:extLst>
      <p:ext uri="{BB962C8B-B14F-4D97-AF65-F5344CB8AC3E}">
        <p14:creationId xmlns:p14="http://schemas.microsoft.com/office/powerpoint/2010/main" val="15405901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9BF0720-F72B-8B46-A819-48D30C8A2406}" type="slidenum">
              <a:rPr lang="en-US" altLang="en-US"/>
              <a:pPr>
                <a:defRPr/>
              </a:pPr>
              <a:t>‹#›</a:t>
            </a:fld>
            <a:endParaRPr lang="en-US" altLang="en-US"/>
          </a:p>
        </p:txBody>
      </p:sp>
    </p:spTree>
    <p:extLst>
      <p:ext uri="{BB962C8B-B14F-4D97-AF65-F5344CB8AC3E}">
        <p14:creationId xmlns:p14="http://schemas.microsoft.com/office/powerpoint/2010/main" val="75305647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green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chemeClr val="accent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2417165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blank dark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rgbClr val="012E57"/>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46694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NCSCT + NHSE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6" name="Picture 5">
            <a:extLst>
              <a:ext uri="{FF2B5EF4-FFF2-40B4-BE49-F238E27FC236}">
                <a16:creationId xmlns:a16="http://schemas.microsoft.com/office/drawing/2014/main" id="{6E443056-19F4-F436-8471-25850C4EAF0E}"/>
              </a:ext>
            </a:extLst>
          </p:cNvPr>
          <p:cNvPicPr>
            <a:picLocks noChangeAspect="1"/>
          </p:cNvPicPr>
          <p:nvPr userDrawn="1"/>
        </p:nvPicPr>
        <p:blipFill>
          <a:blip r:embed="rId2"/>
          <a:srcRect/>
          <a:stretch/>
        </p:blipFill>
        <p:spPr>
          <a:xfrm>
            <a:off x="5698944" y="2729376"/>
            <a:ext cx="2008158" cy="1510562"/>
          </a:xfrm>
          <a:prstGeom prst="rect">
            <a:avLst/>
          </a:prstGeom>
        </p:spPr>
      </p:pic>
      <p:pic>
        <p:nvPicPr>
          <p:cNvPr id="7" name="Picture 6">
            <a:extLst>
              <a:ext uri="{FF2B5EF4-FFF2-40B4-BE49-F238E27FC236}">
                <a16:creationId xmlns:a16="http://schemas.microsoft.com/office/drawing/2014/main" id="{09DAAAA2-1272-83DA-9C87-9C8764379B9D}"/>
              </a:ext>
            </a:extLst>
          </p:cNvPr>
          <p:cNvPicPr>
            <a:picLocks noChangeAspect="1"/>
          </p:cNvPicPr>
          <p:nvPr userDrawn="1"/>
        </p:nvPicPr>
        <p:blipFill>
          <a:blip r:embed="rId3"/>
          <a:srcRect/>
          <a:stretch/>
        </p:blipFill>
        <p:spPr>
          <a:xfrm>
            <a:off x="1369444" y="2862864"/>
            <a:ext cx="2664814" cy="1161354"/>
          </a:xfrm>
          <a:prstGeom prst="rect">
            <a:avLst/>
          </a:prstGeom>
        </p:spPr>
      </p:pic>
    </p:spTree>
    <p:extLst>
      <p:ext uri="{BB962C8B-B14F-4D97-AF65-F5344CB8AC3E}">
        <p14:creationId xmlns:p14="http://schemas.microsoft.com/office/powerpoint/2010/main" val="207653590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NCSCT + NHSE titl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E5D580A-4E70-625F-8F36-16540D768B27}"/>
              </a:ext>
            </a:extLst>
          </p:cNvPr>
          <p:cNvSpPr/>
          <p:nvPr userDrawn="1"/>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12" name="Picture 11">
            <a:extLst>
              <a:ext uri="{FF2B5EF4-FFF2-40B4-BE49-F238E27FC236}">
                <a16:creationId xmlns:a16="http://schemas.microsoft.com/office/drawing/2014/main" id="{D1C4D80A-E147-6159-C734-5814B586BD68}"/>
              </a:ext>
            </a:extLst>
          </p:cNvPr>
          <p:cNvPicPr>
            <a:picLocks noChangeAspect="1"/>
          </p:cNvPicPr>
          <p:nvPr userDrawn="1"/>
        </p:nvPicPr>
        <p:blipFill>
          <a:blip r:embed="rId2"/>
          <a:srcRect/>
          <a:stretch/>
        </p:blipFill>
        <p:spPr>
          <a:xfrm>
            <a:off x="0" y="1458000"/>
            <a:ext cx="9144000" cy="5400000"/>
          </a:xfrm>
          <a:prstGeom prst="rect">
            <a:avLst/>
          </a:prstGeom>
          <a:effectLst/>
        </p:spPr>
      </p:pic>
      <p:sp>
        <p:nvSpPr>
          <p:cNvPr id="13" name="Rectangle 12">
            <a:extLst>
              <a:ext uri="{FF2B5EF4-FFF2-40B4-BE49-F238E27FC236}">
                <a16:creationId xmlns:a16="http://schemas.microsoft.com/office/drawing/2014/main" id="{CA67E64D-3541-7F39-24B5-D8832BF08004}"/>
              </a:ext>
            </a:extLst>
          </p:cNvPr>
          <p:cNvSpPr/>
          <p:nvPr userDrawn="1"/>
        </p:nvSpPr>
        <p:spPr bwMode="auto">
          <a:xfrm>
            <a:off x="0" y="0"/>
            <a:ext cx="9144000" cy="1512000"/>
          </a:xfrm>
          <a:prstGeom prst="rect">
            <a:avLst/>
          </a:prstGeom>
          <a:solidFill>
            <a:schemeClr val="bg2"/>
          </a:solidFill>
          <a:ln w="9525">
            <a:noFill/>
            <a:miter lim="800000"/>
            <a:headEnd/>
            <a:tailEnd/>
          </a:ln>
          <a:effectLst>
            <a:outerShdw blurRad="317500" dist="76200" dir="5400000" algn="ctr" rotWithShape="0">
              <a:srgbClr val="000000">
                <a:alpha val="39597"/>
              </a:srgbClr>
            </a:outerShdw>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14" name="Picture 13">
            <a:extLst>
              <a:ext uri="{FF2B5EF4-FFF2-40B4-BE49-F238E27FC236}">
                <a16:creationId xmlns:a16="http://schemas.microsoft.com/office/drawing/2014/main" id="{205B58A3-8723-623A-1E91-38A0CF6B2174}"/>
              </a:ext>
            </a:extLst>
          </p:cNvPr>
          <p:cNvPicPr>
            <a:picLocks noChangeAspect="1"/>
          </p:cNvPicPr>
          <p:nvPr userDrawn="1"/>
        </p:nvPicPr>
        <p:blipFill>
          <a:blip r:embed="rId3"/>
          <a:srcRect/>
          <a:stretch/>
        </p:blipFill>
        <p:spPr>
          <a:xfrm>
            <a:off x="386038" y="465810"/>
            <a:ext cx="1471653" cy="641363"/>
          </a:xfrm>
          <a:prstGeom prst="rect">
            <a:avLst/>
          </a:prstGeom>
        </p:spPr>
      </p:pic>
      <p:pic>
        <p:nvPicPr>
          <p:cNvPr id="15" name="Picture 14">
            <a:extLst>
              <a:ext uri="{FF2B5EF4-FFF2-40B4-BE49-F238E27FC236}">
                <a16:creationId xmlns:a16="http://schemas.microsoft.com/office/drawing/2014/main" id="{DA9265C1-152C-D61C-318C-550049D39E84}"/>
              </a:ext>
            </a:extLst>
          </p:cNvPr>
          <p:cNvPicPr>
            <a:picLocks noChangeAspect="1"/>
          </p:cNvPicPr>
          <p:nvPr userDrawn="1"/>
        </p:nvPicPr>
        <p:blipFill>
          <a:blip r:embed="rId4"/>
          <a:srcRect/>
          <a:stretch/>
        </p:blipFill>
        <p:spPr>
          <a:xfrm>
            <a:off x="7677150" y="386439"/>
            <a:ext cx="1080812" cy="813001"/>
          </a:xfrm>
          <a:prstGeom prst="rect">
            <a:avLst/>
          </a:prstGeom>
        </p:spPr>
      </p:pic>
      <p:sp>
        <p:nvSpPr>
          <p:cNvPr id="3" name="Subtitle 2"/>
          <p:cNvSpPr>
            <a:spLocks noGrp="1"/>
          </p:cNvSpPr>
          <p:nvPr>
            <p:ph type="subTitle" idx="1"/>
          </p:nvPr>
        </p:nvSpPr>
        <p:spPr>
          <a:xfrm>
            <a:off x="971550" y="2119402"/>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5202654"/>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5571822"/>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4833486"/>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extLst>
      <p:ext uri="{BB962C8B-B14F-4D97-AF65-F5344CB8AC3E}">
        <p14:creationId xmlns:p14="http://schemas.microsoft.com/office/powerpoint/2010/main" val="3900412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68CBAB-1FD6-6E01-67D8-6BF934FE5EAF}"/>
              </a:ext>
            </a:extLst>
          </p:cNvPr>
          <p:cNvPicPr>
            <a:picLocks noChangeAspect="1"/>
          </p:cNvPicPr>
          <p:nvPr userDrawn="1"/>
        </p:nvPicPr>
        <p:blipFill>
          <a:blip r:embed="rId2"/>
          <a:srcRect/>
          <a:stretch/>
        </p:blipFill>
        <p:spPr>
          <a:xfrm>
            <a:off x="0" y="0"/>
            <a:ext cx="9144000" cy="6858000"/>
          </a:xfrm>
          <a:prstGeom prst="rect">
            <a:avLst/>
          </a:prstGeom>
        </p:spPr>
      </p:pic>
      <p:sp>
        <p:nvSpPr>
          <p:cNvPr id="2" name="Title 1"/>
          <p:cNvSpPr>
            <a:spLocks noGrp="1"/>
          </p:cNvSpPr>
          <p:nvPr>
            <p:ph type="ctrTitle"/>
          </p:nvPr>
        </p:nvSpPr>
        <p:spPr>
          <a:xfrm>
            <a:off x="952500" y="956961"/>
            <a:ext cx="7200900" cy="502567"/>
          </a:xfrm>
        </p:spPr>
        <p:txBody>
          <a:bodyPr>
            <a:normAutofit/>
          </a:bodyPr>
          <a:lstStyle>
            <a:lvl1pPr>
              <a:defRPr sz="2400" b="0">
                <a:solidFill>
                  <a:srgbClr val="00D5D9"/>
                </a:solidFill>
                <a:effectLst>
                  <a:outerShdw blurRad="254000" dist="38100" dir="5400000" algn="ctr" rotWithShape="0">
                    <a:srgbClr val="000000">
                      <a:alpha val="25000"/>
                    </a:srgbClr>
                  </a:outerShdw>
                </a:effectLst>
              </a:defRPr>
            </a:lvl1pPr>
          </a:lstStyle>
          <a:p>
            <a:endParaRPr lang="en-US"/>
          </a:p>
        </p:txBody>
      </p:sp>
      <p:sp>
        <p:nvSpPr>
          <p:cNvPr id="3" name="Subtitle 2"/>
          <p:cNvSpPr>
            <a:spLocks noGrp="1"/>
          </p:cNvSpPr>
          <p:nvPr>
            <p:ph type="subTitle" idx="1"/>
          </p:nvPr>
        </p:nvSpPr>
        <p:spPr>
          <a:xfrm>
            <a:off x="952500" y="1481097"/>
            <a:ext cx="7200900" cy="4586943"/>
          </a:xfrm>
        </p:spPr>
        <p:txBody>
          <a:bodyPr>
            <a:noAutofit/>
          </a:bodyPr>
          <a:lstStyle>
            <a:lvl1pPr marL="0" indent="0" algn="l">
              <a:lnSpc>
                <a:spcPts val="3800"/>
              </a:lnSpc>
              <a:spcBef>
                <a:spcPts val="1500"/>
              </a:spcBef>
              <a:spcAft>
                <a:spcPts val="1500"/>
              </a:spcAft>
              <a:buNone/>
              <a:defRPr sz="2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8328106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Gener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extLst>
      <p:ext uri="{BB962C8B-B14F-4D97-AF65-F5344CB8AC3E}">
        <p14:creationId xmlns:p14="http://schemas.microsoft.com/office/powerpoint/2010/main" val="34523062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571500" y="1747520"/>
            <a:ext cx="3771900"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571500" y="2438400"/>
            <a:ext cx="3771900" cy="35814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5" name="Text Placeholder 4"/>
          <p:cNvSpPr>
            <a:spLocks noGrp="1"/>
          </p:cNvSpPr>
          <p:nvPr>
            <p:ph type="body" sz="quarter" idx="3"/>
          </p:nvPr>
        </p:nvSpPr>
        <p:spPr>
          <a:xfrm>
            <a:off x="4797425" y="1747520"/>
            <a:ext cx="3736975"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797425" y="2438399"/>
            <a:ext cx="3736975" cy="35814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9" name="Footer Placeholder 4">
            <a:extLst>
              <a:ext uri="{FF2B5EF4-FFF2-40B4-BE49-F238E27FC236}">
                <a16:creationId xmlns:a16="http://schemas.microsoft.com/office/drawing/2014/main" id="{3D4D72FC-B28E-CCBB-C752-F3C5195CB0F0}"/>
              </a:ext>
            </a:extLst>
          </p:cNvPr>
          <p:cNvSpPr>
            <a:spLocks noGrp="1"/>
          </p:cNvSpPr>
          <p:nvPr>
            <p:ph type="ftr" sz="quarter" idx="10"/>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a:t>Click to edit Master title style</a:t>
            </a:r>
            <a:endParaRPr lang="en-US"/>
          </a:p>
        </p:txBody>
      </p:sp>
    </p:spTree>
    <p:extLst>
      <p:ext uri="{BB962C8B-B14F-4D97-AF65-F5344CB8AC3E}">
        <p14:creationId xmlns:p14="http://schemas.microsoft.com/office/powerpoint/2010/main" val="3599011965"/>
      </p:ext>
    </p:extLst>
  </p:cSld>
  <p:clrMapOvr>
    <a:masterClrMapping/>
  </p:clrMapOvr>
  <p:extLst>
    <p:ext uri="{DCECCB84-F9BA-43D5-87BE-67443E8EF086}">
      <p15:sldGuideLst xmlns:p15="http://schemas.microsoft.com/office/powerpoint/2012/main">
        <p15:guide id="1" orient="horz" pos="867" userDrawn="1">
          <p15:clr>
            <a:srgbClr val="FBAE40"/>
          </p15:clr>
        </p15:guide>
        <p15:guide id="2" orient="horz" pos="411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iz">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A4AF809-039D-21B8-03A5-8265304F04EF}"/>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4797636"/>
            <a:ext cx="7200900" cy="1344372"/>
          </a:xfrm>
        </p:spPr>
        <p:txBody>
          <a:bodyPr anchor="ctr">
            <a:noAutofit/>
          </a:bodyPr>
          <a:lstStyle>
            <a:lvl1pPr marL="0" indent="0" algn="ctr">
              <a:lnSpc>
                <a:spcPts val="4800"/>
              </a:lnSpc>
              <a:spcBef>
                <a:spcPts val="0"/>
              </a:spcBef>
              <a:spcAft>
                <a:spcPts val="0"/>
              </a:spcAft>
              <a:buNone/>
              <a:defRPr sz="4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21319123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0"/>
            <a:ext cx="9144000" cy="1371600"/>
          </a:xfrm>
          <a:prstGeom prst="rect">
            <a:avLst/>
          </a:prstGeom>
          <a:gradFill flip="none" rotWithShape="1">
            <a:gsLst>
              <a:gs pos="13000">
                <a:srgbClr val="00B1FF"/>
              </a:gs>
              <a:gs pos="100000">
                <a:srgbClr val="0070C0">
                  <a:lumMod val="97000"/>
                </a:srgbClr>
              </a:gs>
            </a:gsLst>
            <a:lin ang="5400000" scaled="0"/>
            <a:tileRect/>
          </a:gradFill>
          <a:ln>
            <a:noFill/>
          </a:ln>
          <a:effectLst>
            <a:outerShdw blurRad="317500" dist="76200" dir="5400000" algn="ctr" rotWithShape="0">
              <a:srgbClr val="000000">
                <a:alpha val="20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pic>
        <p:nvPicPr>
          <p:cNvPr id="3" name="Picture 2">
            <a:extLst>
              <a:ext uri="{FF2B5EF4-FFF2-40B4-BE49-F238E27FC236}">
                <a16:creationId xmlns:a16="http://schemas.microsoft.com/office/drawing/2014/main" id="{627806B2-50AB-E041-B28D-8AAC3767974D}"/>
              </a:ext>
            </a:extLst>
          </p:cNvPr>
          <p:cNvPicPr>
            <a:picLocks noChangeAspect="1"/>
          </p:cNvPicPr>
          <p:nvPr userDrawn="1"/>
        </p:nvPicPr>
        <p:blipFill>
          <a:blip r:embed="rId25"/>
          <a:srcRect/>
          <a:stretch/>
        </p:blipFill>
        <p:spPr>
          <a:xfrm>
            <a:off x="3300" y="0"/>
            <a:ext cx="9137400" cy="1370610"/>
          </a:xfrm>
          <a:prstGeom prst="rect">
            <a:avLst/>
          </a:prstGeom>
        </p:spPr>
      </p:pic>
      <p:sp>
        <p:nvSpPr>
          <p:cNvPr id="8" name="Rectangle 7"/>
          <p:cNvSpPr/>
          <p:nvPr userDrawn="1"/>
        </p:nvSpPr>
        <p:spPr>
          <a:xfrm>
            <a:off x="0" y="6248400"/>
            <a:ext cx="9144000" cy="609600"/>
          </a:xfrm>
          <a:prstGeom prst="rect">
            <a:avLst/>
          </a:prstGeom>
          <a:solidFill>
            <a:srgbClr val="00BCBF">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cSld>
  <p:clrMap bg1="lt1" tx1="dk1" bg2="lt2" tx2="dk2" accent1="accent1" accent2="accent2" accent3="accent3" accent4="accent4" accent5="accent5" accent6="accent6" hlink="hlink" folHlink="folHlink"/>
  <p:sldLayoutIdLst>
    <p:sldLayoutId id="2147483649" r:id="rId1"/>
    <p:sldLayoutId id="2147483662" r:id="rId2"/>
    <p:sldLayoutId id="2147483654" r:id="rId3"/>
    <p:sldLayoutId id="2147483650" r:id="rId4"/>
    <p:sldLayoutId id="2147483658" r:id="rId5"/>
    <p:sldLayoutId id="2147483652" r:id="rId6"/>
    <p:sldLayoutId id="2147483653" r:id="rId7"/>
    <p:sldLayoutId id="2147483657" r:id="rId8"/>
    <p:sldLayoutId id="2147483655" r:id="rId9"/>
    <p:sldLayoutId id="2147483656" r:id="rId10"/>
    <p:sldLayoutId id="2147483660" r:id="rId11"/>
    <p:sldLayoutId id="2147483666" r:id="rId12"/>
    <p:sldLayoutId id="2147483663" r:id="rId13"/>
    <p:sldLayoutId id="2147483664" r:id="rId14"/>
    <p:sldLayoutId id="2147483667" r:id="rId15"/>
    <p:sldLayoutId id="2147483665" r:id="rId16"/>
    <p:sldLayoutId id="2147483668" r:id="rId17"/>
    <p:sldLayoutId id="2147483661" r:id="rId18"/>
    <p:sldLayoutId id="2147483659" r:id="rId19"/>
    <p:sldLayoutId id="2147483669" r:id="rId20"/>
    <p:sldLayoutId id="2147483672" r:id="rId21"/>
    <p:sldLayoutId id="2147483674" r:id="rId22"/>
    <p:sldLayoutId id="2147483676" r:id="rId23"/>
  </p:sldLayoutIdLst>
  <p:hf hdr="0" dt="0"/>
  <p:txStyles>
    <p:titleStyle>
      <a:lvl1pPr marL="355600" indent="-355600" algn="l" defTabSz="457200" rtl="0" eaLnBrk="0" fontAlgn="base" hangingPunct="0">
        <a:spcBef>
          <a:spcPct val="0"/>
        </a:spcBef>
        <a:spcAft>
          <a:spcPct val="0"/>
        </a:spcAft>
        <a:defRPr sz="2300" b="0"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userDrawn="1">
          <p15:clr>
            <a:srgbClr val="F26B43"/>
          </p15:clr>
        </p15:guide>
        <p15:guide id="2" pos="431"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5EB8"/>
              </a:solidFill>
              <a:effectLst/>
              <a:uLnTx/>
              <a:uFillTx/>
              <a:latin typeface="Century Gothic" panose="020B0502020202020204" pitchFamily="34" charset="0"/>
              <a:ea typeface="+mn-ea"/>
              <a:cs typeface="+mn-cs"/>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National Inpatient Tobacco Dependency Treatment Training</a:t>
            </a:r>
          </a:p>
        </p:txBody>
      </p:sp>
    </p:spTree>
    <p:extLst>
      <p:ext uri="{BB962C8B-B14F-4D97-AF65-F5344CB8AC3E}">
        <p14:creationId xmlns:p14="http://schemas.microsoft.com/office/powerpoint/2010/main" val="4092736978"/>
      </p:ext>
    </p:extLst>
  </p:cSld>
  <p:clrMap bg1="lt1" tx1="dk1" bg2="lt2" tx2="dk2" accent1="accent1" accent2="accent2" accent3="accent3" accent4="accent4" accent5="accent5" accent6="accent6" hlink="hlink" folHlink="folHlink"/>
  <p:sldLayoutIdLst>
    <p:sldLayoutId id="2147483678" r:id="rId1"/>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5EB8"/>
              </a:solidFill>
              <a:effectLst/>
              <a:uLnTx/>
              <a:uFillTx/>
              <a:latin typeface="Century Gothic" panose="020B0502020202020204" pitchFamily="34" charset="0"/>
              <a:ea typeface="+mn-ea"/>
              <a:cs typeface="+mn-cs"/>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National Inpatient Tobacco Dependency Treatment Training</a:t>
            </a:r>
          </a:p>
        </p:txBody>
      </p:sp>
    </p:spTree>
    <p:extLst>
      <p:ext uri="{BB962C8B-B14F-4D97-AF65-F5344CB8AC3E}">
        <p14:creationId xmlns:p14="http://schemas.microsoft.com/office/powerpoint/2010/main" val="961207224"/>
      </p:ext>
    </p:extLst>
  </p:cSld>
  <p:clrMap bg1="lt1" tx1="dk1" bg2="lt2" tx2="dk2" accent1="accent1" accent2="accent2" accent3="accent3" accent4="accent4" accent5="accent5" accent6="accent6" hlink="hlink" folHlink="folHlink"/>
  <p:sldLayoutIdLst>
    <p:sldLayoutId id="2147483680" r:id="rId1"/>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20.jpeg"/><Relationship Id="rId7"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26.jpeg"/><Relationship Id="rId5" Type="http://schemas.openxmlformats.org/officeDocument/2006/relationships/image" Target="../media/image22.jpeg"/><Relationship Id="rId4" Type="http://schemas.openxmlformats.org/officeDocument/2006/relationships/image" Target="../media/image21.jpeg"/></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26.jpeg"/><Relationship Id="rId5" Type="http://schemas.openxmlformats.org/officeDocument/2006/relationships/image" Target="../media/image22.jpeg"/><Relationship Id="rId4" Type="http://schemas.openxmlformats.org/officeDocument/2006/relationships/image" Target="../media/image21.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0.jpeg"/><Relationship Id="rId7"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106815F6-778E-A941-8EDB-C09211E9C650}"/>
              </a:ext>
            </a:extLst>
          </p:cNvPr>
          <p:cNvSpPr>
            <a:spLocks noGrp="1"/>
          </p:cNvSpPr>
          <p:nvPr>
            <p:ph type="subTitle" idx="1"/>
          </p:nvPr>
        </p:nvSpPr>
        <p:spPr>
          <a:xfrm>
            <a:off x="971550" y="2045554"/>
            <a:ext cx="7200900" cy="2255264"/>
          </a:xfrm>
        </p:spPr>
        <p:txBody>
          <a:bodyPr anchor="ctr"/>
          <a:lstStyle/>
          <a:p>
            <a:pPr algn="ctr">
              <a:lnSpc>
                <a:spcPts val="4200"/>
              </a:lnSpc>
            </a:pPr>
            <a:r>
              <a:rPr lang="en-US" sz="3200">
                <a:effectLst>
                  <a:outerShdw blurRad="165100" dist="38100" dir="5400000" algn="ctr" rotWithShape="0">
                    <a:srgbClr val="000000">
                      <a:alpha val="40000"/>
                    </a:srgbClr>
                  </a:outerShdw>
                </a:effectLst>
              </a:rPr>
              <a:t>Individualised dosing of nicotine-containing products</a:t>
            </a:r>
          </a:p>
        </p:txBody>
      </p:sp>
    </p:spTree>
    <p:extLst>
      <p:ext uri="{BB962C8B-B14F-4D97-AF65-F5344CB8AC3E}">
        <p14:creationId xmlns:p14="http://schemas.microsoft.com/office/powerpoint/2010/main" val="2887154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A59075C-3362-9C44-D264-2172E4E26766}"/>
              </a:ext>
            </a:extLst>
          </p:cNvPr>
          <p:cNvPicPr>
            <a:picLocks noChangeAspect="1"/>
          </p:cNvPicPr>
          <p:nvPr/>
        </p:nvPicPr>
        <p:blipFill>
          <a:blip r:embed="rId3"/>
          <a:srcRect/>
          <a:stretch/>
        </p:blipFill>
        <p:spPr>
          <a:xfrm>
            <a:off x="0" y="0"/>
            <a:ext cx="9144000" cy="6858000"/>
          </a:xfrm>
          <a:prstGeom prst="rect">
            <a:avLst/>
          </a:prstGeom>
        </p:spPr>
      </p:pic>
      <p:sp>
        <p:nvSpPr>
          <p:cNvPr id="8" name="Text Placeholder 3">
            <a:extLst>
              <a:ext uri="{FF2B5EF4-FFF2-40B4-BE49-F238E27FC236}">
                <a16:creationId xmlns:a16="http://schemas.microsoft.com/office/drawing/2014/main" id="{BE86D53E-02D7-4F31-4D26-DA4C11B785A1}"/>
              </a:ext>
            </a:extLst>
          </p:cNvPr>
          <p:cNvSpPr txBox="1">
            <a:spLocks/>
          </p:cNvSpPr>
          <p:nvPr/>
        </p:nvSpPr>
        <p:spPr bwMode="auto">
          <a:xfrm>
            <a:off x="0" y="4378037"/>
            <a:ext cx="9144000" cy="1567511"/>
          </a:xfrm>
          <a:prstGeom prst="rect">
            <a:avLst/>
          </a:prstGeom>
          <a:solidFill>
            <a:schemeClr val="accent2">
              <a:alpha val="80000"/>
            </a:schemeClr>
          </a:solidFill>
          <a:ln w="9525">
            <a:noFill/>
            <a:miter lim="800000"/>
            <a:headEnd/>
            <a:tailEnd/>
          </a:ln>
        </p:spPr>
        <p:txBody>
          <a:bodyPr vert="horz" wrap="square" lIns="1080000" tIns="45720" rIns="108000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Lucida Grande" panose="020B0600040502020204" pitchFamily="34" charset="0"/>
              <a:buNone/>
            </a:pPr>
            <a:r>
              <a:rPr lang="en-US" sz="2800" b="1" dirty="0">
                <a:solidFill>
                  <a:schemeClr val="bg1"/>
                </a:solidFill>
              </a:rPr>
              <a:t>John </a:t>
            </a:r>
            <a:r>
              <a:rPr lang="en-US" sz="2600" dirty="0">
                <a:solidFill>
                  <a:schemeClr val="bg1"/>
                </a:solidFill>
              </a:rPr>
              <a:t>– age 67</a:t>
            </a:r>
          </a:p>
          <a:p>
            <a:pPr marL="0" indent="0">
              <a:buNone/>
            </a:pPr>
            <a:r>
              <a:rPr lang="en-US" sz="2400" dirty="0">
                <a:solidFill>
                  <a:schemeClr val="accent3"/>
                </a:solidFill>
              </a:rPr>
              <a:t>Smokes 50 cigarettes/day; 52 years</a:t>
            </a:r>
          </a:p>
        </p:txBody>
      </p:sp>
    </p:spTree>
    <p:extLst>
      <p:ext uri="{BB962C8B-B14F-4D97-AF65-F5344CB8AC3E}">
        <p14:creationId xmlns:p14="http://schemas.microsoft.com/office/powerpoint/2010/main" val="812146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50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E97A36-A89B-8540-AD69-6D7715F3FCA9}"/>
              </a:ext>
            </a:extLst>
          </p:cNvPr>
          <p:cNvSpPr>
            <a:spLocks noGrp="1"/>
          </p:cNvSpPr>
          <p:nvPr>
            <p:ph type="title"/>
          </p:nvPr>
        </p:nvSpPr>
        <p:spPr/>
        <p:txBody>
          <a:bodyPr/>
          <a:lstStyle/>
          <a:p>
            <a:r>
              <a:rPr lang="en-US" dirty="0"/>
              <a:t>Individualised dosing: John</a:t>
            </a:r>
            <a:endParaRPr lang="en-US" dirty="0">
              <a:latin typeface="Arial"/>
              <a:cs typeface="Arial"/>
            </a:endParaRPr>
          </a:p>
        </p:txBody>
      </p:sp>
      <p:graphicFrame>
        <p:nvGraphicFramePr>
          <p:cNvPr id="6" name="Table 5">
            <a:extLst>
              <a:ext uri="{FF2B5EF4-FFF2-40B4-BE49-F238E27FC236}">
                <a16:creationId xmlns:a16="http://schemas.microsoft.com/office/drawing/2014/main" id="{64E65701-1F13-6E41-B28C-EF936BC9883C}"/>
              </a:ext>
            </a:extLst>
          </p:cNvPr>
          <p:cNvGraphicFramePr>
            <a:graphicFrameLocks noGrp="1"/>
          </p:cNvGraphicFramePr>
          <p:nvPr>
            <p:extLst>
              <p:ext uri="{D42A27DB-BD31-4B8C-83A1-F6EECF244321}">
                <p14:modId xmlns:p14="http://schemas.microsoft.com/office/powerpoint/2010/main" val="3316914293"/>
              </p:ext>
            </p:extLst>
          </p:nvPr>
        </p:nvGraphicFramePr>
        <p:xfrm>
          <a:off x="473255" y="2321713"/>
          <a:ext cx="6321600" cy="2909213"/>
        </p:xfrm>
        <a:graphic>
          <a:graphicData uri="http://schemas.openxmlformats.org/drawingml/2006/table">
            <a:tbl>
              <a:tblPr firstRow="1" bandRow="1">
                <a:tableStyleId>{5C22544A-7EE6-4342-B048-85BDC9FD1C3A}</a:tableStyleId>
              </a:tblPr>
              <a:tblGrid>
                <a:gridCol w="1910981">
                  <a:extLst>
                    <a:ext uri="{9D8B030D-6E8A-4147-A177-3AD203B41FA5}">
                      <a16:colId xmlns:a16="http://schemas.microsoft.com/office/drawing/2014/main" val="3889081879"/>
                    </a:ext>
                  </a:extLst>
                </a:gridCol>
                <a:gridCol w="4410619">
                  <a:extLst>
                    <a:ext uri="{9D8B030D-6E8A-4147-A177-3AD203B41FA5}">
                      <a16:colId xmlns:a16="http://schemas.microsoft.com/office/drawing/2014/main" val="600406677"/>
                    </a:ext>
                  </a:extLst>
                </a:gridCol>
              </a:tblGrid>
              <a:tr h="846550">
                <a:tc>
                  <a:txBody>
                    <a:bodyPr/>
                    <a:lstStyle/>
                    <a:p>
                      <a:pPr algn="l">
                        <a:lnSpc>
                          <a:spcPts val="1800"/>
                        </a:lnSpc>
                        <a:spcBef>
                          <a:spcPts val="600"/>
                        </a:spcBef>
                        <a:spcAft>
                          <a:spcPts val="600"/>
                        </a:spcAft>
                      </a:pPr>
                      <a:r>
                        <a:rPr lang="en-US" sz="1300" b="1" i="0">
                          <a:latin typeface="+mn-lt"/>
                        </a:rPr>
                        <a:t>Reason for admission</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400"/>
                        </a:spcBef>
                        <a:spcAft>
                          <a:spcPts val="400"/>
                        </a:spcAft>
                      </a:pPr>
                      <a:r>
                        <a:rPr lang="en-US" sz="1400" b="0" i="0" dirty="0">
                          <a:solidFill>
                            <a:schemeClr val="tx1"/>
                          </a:solidFill>
                          <a:latin typeface="+mn-lt"/>
                        </a:rPr>
                        <a:t>Double cardiac bypass. Had previous angioplasty.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4107125779"/>
                  </a:ext>
                </a:extLst>
              </a:tr>
              <a:tr h="713567">
                <a:tc>
                  <a:txBody>
                    <a:bodyPr/>
                    <a:lstStyle/>
                    <a:p>
                      <a:pPr algn="l">
                        <a:lnSpc>
                          <a:spcPts val="1800"/>
                        </a:lnSpc>
                        <a:spcBef>
                          <a:spcPts val="600"/>
                        </a:spcBef>
                        <a:spcAft>
                          <a:spcPts val="600"/>
                        </a:spcAft>
                      </a:pPr>
                      <a:r>
                        <a:rPr lang="en-US" sz="1300" b="1" i="0">
                          <a:solidFill>
                            <a:schemeClr val="bg1"/>
                          </a:solidFill>
                          <a:latin typeface="+mn-lt"/>
                        </a:rPr>
                        <a:t>History</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400"/>
                        </a:spcBef>
                        <a:spcAft>
                          <a:spcPts val="400"/>
                        </a:spcAft>
                      </a:pPr>
                      <a:r>
                        <a:rPr lang="en-US" sz="1400" b="0" i="0" dirty="0">
                          <a:latin typeface="+mn-lt"/>
                        </a:rPr>
                        <a:t>Lives </a:t>
                      </a:r>
                      <a:r>
                        <a:rPr lang="en-US" sz="1400" b="0" i="0" dirty="0">
                          <a:solidFill>
                            <a:srgbClr val="000000"/>
                          </a:solidFill>
                          <a:latin typeface="+mn-lt"/>
                        </a:rPr>
                        <a:t>alone in social housing.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476263633"/>
                  </a:ext>
                </a:extLst>
              </a:tr>
              <a:tr h="1349096">
                <a:tc>
                  <a:txBody>
                    <a:bodyPr/>
                    <a:lstStyle/>
                    <a:p>
                      <a:pPr algn="l">
                        <a:lnSpc>
                          <a:spcPts val="1800"/>
                        </a:lnSpc>
                        <a:spcBef>
                          <a:spcPts val="600"/>
                        </a:spcBef>
                        <a:spcAft>
                          <a:spcPts val="600"/>
                        </a:spcAft>
                      </a:pPr>
                      <a:r>
                        <a:rPr lang="en-US" sz="1300" b="1" i="0" dirty="0">
                          <a:solidFill>
                            <a:schemeClr val="bg1"/>
                          </a:solidFill>
                          <a:latin typeface="+mn-lt"/>
                        </a:rPr>
                        <a:t>Tobacco use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400"/>
                        </a:spcBef>
                        <a:spcAft>
                          <a:spcPts val="400"/>
                        </a:spcAft>
                      </a:pPr>
                      <a:r>
                        <a:rPr lang="en-US" sz="1400" b="0" i="0" dirty="0">
                          <a:latin typeface="+mn-lt"/>
                        </a:rPr>
                        <a:t>40-50 cigarettes/day for 52 years</a:t>
                      </a:r>
                    </a:p>
                    <a:p>
                      <a:pPr>
                        <a:lnSpc>
                          <a:spcPts val="1800"/>
                        </a:lnSpc>
                        <a:spcBef>
                          <a:spcPts val="400"/>
                        </a:spcBef>
                        <a:spcAft>
                          <a:spcPts val="400"/>
                        </a:spcAft>
                      </a:pPr>
                      <a:r>
                        <a:rPr lang="en-US" sz="1400" b="0" i="0" dirty="0">
                          <a:latin typeface="+mn-lt"/>
                        </a:rPr>
                        <a:t>Smokes within minutes of waking in morning.</a:t>
                      </a:r>
                    </a:p>
                    <a:p>
                      <a:pPr lvl="0">
                        <a:lnSpc>
                          <a:spcPts val="1800"/>
                        </a:lnSpc>
                        <a:spcBef>
                          <a:spcPts val="400"/>
                        </a:spcBef>
                        <a:spcAft>
                          <a:spcPts val="400"/>
                        </a:spcAft>
                        <a:buNone/>
                      </a:pPr>
                      <a:r>
                        <a:rPr lang="en-US" sz="1400" b="0" i="0" dirty="0">
                          <a:latin typeface="+mn-lt"/>
                        </a:rPr>
                        <a:t>NRT has yet to be prescribed</a:t>
                      </a:r>
                    </a:p>
                    <a:p>
                      <a:pPr lvl="0">
                        <a:lnSpc>
                          <a:spcPts val="1800"/>
                        </a:lnSpc>
                        <a:spcBef>
                          <a:spcPts val="400"/>
                        </a:spcBef>
                        <a:spcAft>
                          <a:spcPts val="400"/>
                        </a:spcAft>
                        <a:buNone/>
                      </a:pPr>
                      <a:r>
                        <a:rPr lang="en-US" sz="1400" b="0" i="0" dirty="0">
                          <a:latin typeface="+mn-lt"/>
                        </a:rPr>
                        <a:t>Withdrawal symptoms: restless, difficulty sleeping</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206747704"/>
                  </a:ext>
                </a:extLst>
              </a:tr>
            </a:tbl>
          </a:graphicData>
        </a:graphic>
      </p:graphicFrame>
      <p:grpSp>
        <p:nvGrpSpPr>
          <p:cNvPr id="4" name="Group 3">
            <a:extLst>
              <a:ext uri="{FF2B5EF4-FFF2-40B4-BE49-F238E27FC236}">
                <a16:creationId xmlns:a16="http://schemas.microsoft.com/office/drawing/2014/main" id="{90C9FB40-01AC-D24B-81F9-40FCAD715BD5}"/>
              </a:ext>
            </a:extLst>
          </p:cNvPr>
          <p:cNvGrpSpPr/>
          <p:nvPr/>
        </p:nvGrpSpPr>
        <p:grpSpPr>
          <a:xfrm>
            <a:off x="6797804" y="4394619"/>
            <a:ext cx="2335696" cy="836307"/>
            <a:chOff x="6563267" y="4482929"/>
            <a:chExt cx="2335696" cy="836307"/>
          </a:xfrm>
        </p:grpSpPr>
        <p:sp>
          <p:nvSpPr>
            <p:cNvPr id="7" name="TextBox 6">
              <a:extLst>
                <a:ext uri="{FF2B5EF4-FFF2-40B4-BE49-F238E27FC236}">
                  <a16:creationId xmlns:a16="http://schemas.microsoft.com/office/drawing/2014/main" id="{260481DE-252C-C448-B8E9-B1F99CCB3710}"/>
                </a:ext>
              </a:extLst>
            </p:cNvPr>
            <p:cNvSpPr txBox="1"/>
            <p:nvPr/>
          </p:nvSpPr>
          <p:spPr bwMode="auto">
            <a:xfrm>
              <a:off x="6563267" y="4582320"/>
              <a:ext cx="2335696" cy="622726"/>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b="1">
                  <a:latin typeface="Century Gothic" panose="020B0502020202020204" pitchFamily="34" charset="0"/>
                </a:rPr>
                <a:t>John, </a:t>
              </a:r>
              <a:r>
                <a:rPr lang="en-US" sz="1700">
                  <a:latin typeface="Century Gothic" panose="020B0502020202020204" pitchFamily="34" charset="0"/>
                </a:rPr>
                <a:t>67</a:t>
              </a:r>
              <a:endParaRPr kumimoji="0" lang="en-US" sz="1700" u="none" strike="noStrike" kern="1200" cap="none" spc="0" normalizeH="0" baseline="0" noProof="0">
                <a:ln>
                  <a:noFill/>
                </a:ln>
                <a:effectLst/>
                <a:uLnTx/>
                <a:uFillTx/>
                <a:latin typeface="Century Gothic" panose="020B0502020202020204" pitchFamily="34" charset="0"/>
              </a:endParaRPr>
            </a:p>
          </p:txBody>
        </p:sp>
        <p:cxnSp>
          <p:nvCxnSpPr>
            <p:cNvPr id="9" name="Straight Connector 8">
              <a:extLst>
                <a:ext uri="{FF2B5EF4-FFF2-40B4-BE49-F238E27FC236}">
                  <a16:creationId xmlns:a16="http://schemas.microsoft.com/office/drawing/2014/main" id="{99DE2AC5-A1EB-A54D-B635-8BF1F91F2C17}"/>
                </a:ext>
              </a:extLst>
            </p:cNvPr>
            <p:cNvCxnSpPr>
              <a:cxnSpLocks/>
            </p:cNvCxnSpPr>
            <p:nvPr/>
          </p:nvCxnSpPr>
          <p:spPr>
            <a:xfrm>
              <a:off x="6866792" y="4482929"/>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FF0439A0-3F80-844E-A35F-E93532BD31B6}"/>
                </a:ext>
              </a:extLst>
            </p:cNvPr>
            <p:cNvCxnSpPr>
              <a:cxnSpLocks/>
            </p:cNvCxnSpPr>
            <p:nvPr/>
          </p:nvCxnSpPr>
          <p:spPr>
            <a:xfrm>
              <a:off x="6866792" y="5319236"/>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pic>
        <p:nvPicPr>
          <p:cNvPr id="5" name="Picture 4" descr="A person sitting in a chair with a tube attached to his neck&#10;&#10;Description automatically generated">
            <a:extLst>
              <a:ext uri="{FF2B5EF4-FFF2-40B4-BE49-F238E27FC236}">
                <a16:creationId xmlns:a16="http://schemas.microsoft.com/office/drawing/2014/main" id="{A3430FE3-352A-3C50-29FA-6E0B2A74F4F6}"/>
              </a:ext>
            </a:extLst>
          </p:cNvPr>
          <p:cNvPicPr>
            <a:picLocks noChangeAspect="1"/>
          </p:cNvPicPr>
          <p:nvPr/>
        </p:nvPicPr>
        <p:blipFill>
          <a:blip r:embed="rId3"/>
          <a:stretch>
            <a:fillRect/>
          </a:stretch>
        </p:blipFill>
        <p:spPr>
          <a:xfrm>
            <a:off x="7189114" y="2511838"/>
            <a:ext cx="1628382" cy="1547331"/>
          </a:xfrm>
          <a:prstGeom prst="rect">
            <a:avLst/>
          </a:prstGeom>
        </p:spPr>
      </p:pic>
      <p:sp>
        <p:nvSpPr>
          <p:cNvPr id="8" name="Footer Placeholder 3">
            <a:extLst>
              <a:ext uri="{FF2B5EF4-FFF2-40B4-BE49-F238E27FC236}">
                <a16:creationId xmlns:a16="http://schemas.microsoft.com/office/drawing/2014/main" id="{62B82879-3D34-42A2-1180-C3882D973BA2}"/>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806570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E3332-6127-D24A-B457-6504E1E4F5EF}"/>
              </a:ext>
            </a:extLst>
          </p:cNvPr>
          <p:cNvSpPr>
            <a:spLocks noGrp="1"/>
          </p:cNvSpPr>
          <p:nvPr>
            <p:ph type="title"/>
          </p:nvPr>
        </p:nvSpPr>
        <p:spPr/>
        <p:txBody>
          <a:bodyPr/>
          <a:lstStyle/>
          <a:p>
            <a:r>
              <a:rPr lang="en-US" dirty="0"/>
              <a:t>Individualised dosing: John</a:t>
            </a:r>
          </a:p>
        </p:txBody>
      </p:sp>
      <p:sp>
        <p:nvSpPr>
          <p:cNvPr id="4" name="Text Placeholder 3">
            <a:extLst>
              <a:ext uri="{FF2B5EF4-FFF2-40B4-BE49-F238E27FC236}">
                <a16:creationId xmlns:a16="http://schemas.microsoft.com/office/drawing/2014/main" id="{8BE9378D-BC05-794A-B8DD-11AA03F81EB8}"/>
              </a:ext>
            </a:extLst>
          </p:cNvPr>
          <p:cNvSpPr>
            <a:spLocks noGrp="1"/>
          </p:cNvSpPr>
          <p:nvPr>
            <p:ph type="body" idx="12"/>
          </p:nvPr>
        </p:nvSpPr>
        <p:spPr>
          <a:xfrm>
            <a:off x="349295" y="1687059"/>
            <a:ext cx="3769912" cy="489668"/>
          </a:xfrm>
        </p:spPr>
        <p:txBody>
          <a:bodyPr/>
          <a:lstStyle/>
          <a:p>
            <a:pPr marL="0" indent="0">
              <a:buNone/>
            </a:pPr>
            <a:r>
              <a:rPr lang="en-US" sz="1700" b="1"/>
              <a:t>Heaviness of Smoking Index</a:t>
            </a:r>
          </a:p>
        </p:txBody>
      </p:sp>
      <p:pic>
        <p:nvPicPr>
          <p:cNvPr id="5" name="Picture 4">
            <a:extLst>
              <a:ext uri="{FF2B5EF4-FFF2-40B4-BE49-F238E27FC236}">
                <a16:creationId xmlns:a16="http://schemas.microsoft.com/office/drawing/2014/main" id="{9DB6FC0F-47E7-7240-94E5-375DD2D1653B}"/>
              </a:ext>
            </a:extLst>
          </p:cNvPr>
          <p:cNvPicPr>
            <a:picLocks noChangeAspect="1"/>
          </p:cNvPicPr>
          <p:nvPr/>
        </p:nvPicPr>
        <p:blipFill>
          <a:blip r:embed="rId3"/>
          <a:srcRect/>
          <a:stretch/>
        </p:blipFill>
        <p:spPr>
          <a:xfrm>
            <a:off x="3647821" y="1561852"/>
            <a:ext cx="5146884" cy="2907842"/>
          </a:xfrm>
          <a:prstGeom prst="rect">
            <a:avLst/>
          </a:prstGeom>
          <a:effectLst>
            <a:outerShdw blurRad="152400" dist="50800" dir="5400000" algn="tl" rotWithShape="0">
              <a:prstClr val="black">
                <a:alpha val="15000"/>
              </a:prstClr>
            </a:outerShdw>
          </a:effectLst>
        </p:spPr>
      </p:pic>
      <p:sp>
        <p:nvSpPr>
          <p:cNvPr id="6" name="Rectangle 5">
            <a:extLst>
              <a:ext uri="{FF2B5EF4-FFF2-40B4-BE49-F238E27FC236}">
                <a16:creationId xmlns:a16="http://schemas.microsoft.com/office/drawing/2014/main" id="{FCBC4B1E-3C2E-AF47-8DB4-DA23C5799C64}"/>
              </a:ext>
            </a:extLst>
          </p:cNvPr>
          <p:cNvSpPr/>
          <p:nvPr/>
        </p:nvSpPr>
        <p:spPr>
          <a:xfrm>
            <a:off x="3897003" y="2143120"/>
            <a:ext cx="222204" cy="345865"/>
          </a:xfrm>
          <a:prstGeom prst="rect">
            <a:avLst/>
          </a:prstGeom>
        </p:spPr>
        <p:txBody>
          <a:bodyPr wrap="square">
            <a:spAutoFit/>
          </a:bodyPr>
          <a:lstStyle/>
          <a:p>
            <a:pPr algn="ctr"/>
            <a:r>
              <a:rPr lang="en-US" sz="2000" dirty="0">
                <a:solidFill>
                  <a:srgbClr val="C00000"/>
                </a:solidFill>
                <a:latin typeface="Zapf Dingbats"/>
                <a:ea typeface="Zapf Dingbats"/>
                <a:cs typeface="Zapf Dingbats"/>
              </a:rPr>
              <a:t>✗</a:t>
            </a:r>
            <a:endParaRPr lang="en-US" sz="2000" dirty="0">
              <a:solidFill>
                <a:srgbClr val="C00000"/>
              </a:solidFill>
            </a:endParaRPr>
          </a:p>
        </p:txBody>
      </p:sp>
      <p:sp>
        <p:nvSpPr>
          <p:cNvPr id="7" name="Rectangle 6">
            <a:extLst>
              <a:ext uri="{FF2B5EF4-FFF2-40B4-BE49-F238E27FC236}">
                <a16:creationId xmlns:a16="http://schemas.microsoft.com/office/drawing/2014/main" id="{D41DEA97-E643-3144-9C52-22D0ECE30203}"/>
              </a:ext>
            </a:extLst>
          </p:cNvPr>
          <p:cNvSpPr/>
          <p:nvPr/>
        </p:nvSpPr>
        <p:spPr>
          <a:xfrm flipV="1">
            <a:off x="6313224" y="3172365"/>
            <a:ext cx="87913" cy="400110"/>
          </a:xfrm>
          <a:prstGeom prst="rect">
            <a:avLst/>
          </a:prstGeom>
        </p:spPr>
        <p:txBody>
          <a:bodyPr wrap="square">
            <a:spAutoFit/>
          </a:bodyPr>
          <a:lstStyle/>
          <a:p>
            <a:pPr algn="ctr"/>
            <a:r>
              <a:rPr lang="en-US" sz="2000" dirty="0">
                <a:solidFill>
                  <a:srgbClr val="C00000"/>
                </a:solidFill>
                <a:latin typeface="Zapf Dingbats"/>
                <a:ea typeface="Zapf Dingbats"/>
                <a:cs typeface="Zapf Dingbats"/>
              </a:rPr>
              <a:t>✗</a:t>
            </a:r>
            <a:endParaRPr lang="en-US" sz="2000" dirty="0">
              <a:solidFill>
                <a:srgbClr val="C00000"/>
              </a:solidFill>
            </a:endParaRPr>
          </a:p>
        </p:txBody>
      </p:sp>
      <p:sp>
        <p:nvSpPr>
          <p:cNvPr id="8" name="Rectangle 7">
            <a:extLst>
              <a:ext uri="{FF2B5EF4-FFF2-40B4-BE49-F238E27FC236}">
                <a16:creationId xmlns:a16="http://schemas.microsoft.com/office/drawing/2014/main" id="{1A9FC1F0-68A7-124C-B7E3-AF7F66D51B70}"/>
              </a:ext>
            </a:extLst>
          </p:cNvPr>
          <p:cNvSpPr/>
          <p:nvPr/>
        </p:nvSpPr>
        <p:spPr>
          <a:xfrm flipH="1">
            <a:off x="8371601" y="3651652"/>
            <a:ext cx="87913" cy="400110"/>
          </a:xfrm>
          <a:prstGeom prst="rect">
            <a:avLst/>
          </a:prstGeom>
        </p:spPr>
        <p:txBody>
          <a:bodyPr wrap="square">
            <a:spAutoFit/>
          </a:bodyPr>
          <a:lstStyle/>
          <a:p>
            <a:pPr algn="ctr"/>
            <a:r>
              <a:rPr lang="en-US" sz="2000" dirty="0">
                <a:solidFill>
                  <a:srgbClr val="C00000"/>
                </a:solidFill>
                <a:latin typeface="Zapf Dingbats"/>
                <a:ea typeface="Zapf Dingbats"/>
                <a:cs typeface="Zapf Dingbats"/>
              </a:rPr>
              <a:t>✗</a:t>
            </a:r>
            <a:endParaRPr lang="en-US" sz="2000" dirty="0">
              <a:solidFill>
                <a:srgbClr val="C00000"/>
              </a:solidFill>
            </a:endParaRPr>
          </a:p>
        </p:txBody>
      </p:sp>
      <p:sp>
        <p:nvSpPr>
          <p:cNvPr id="12" name="Text Placeholder 3">
            <a:extLst>
              <a:ext uri="{FF2B5EF4-FFF2-40B4-BE49-F238E27FC236}">
                <a16:creationId xmlns:a16="http://schemas.microsoft.com/office/drawing/2014/main" id="{2A80FE14-BEDB-5647-8EF1-D89D617F05D8}"/>
              </a:ext>
            </a:extLst>
          </p:cNvPr>
          <p:cNvSpPr txBox="1">
            <a:spLocks/>
          </p:cNvSpPr>
          <p:nvPr/>
        </p:nvSpPr>
        <p:spPr bwMode="auto">
          <a:xfrm>
            <a:off x="356296" y="4668104"/>
            <a:ext cx="4231089" cy="48966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700" b="1" dirty="0">
                <a:latin typeface="Arial" panose="020B0604020202020204" pitchFamily="34" charset="0"/>
                <a:cs typeface="Arial" panose="020B0604020202020204" pitchFamily="34" charset="0"/>
              </a:rPr>
              <a:t>Past and in hospital experience with withdrawal and urges to smoke</a:t>
            </a:r>
          </a:p>
        </p:txBody>
      </p:sp>
      <p:grpSp>
        <p:nvGrpSpPr>
          <p:cNvPr id="17" name="Group 16">
            <a:extLst>
              <a:ext uri="{FF2B5EF4-FFF2-40B4-BE49-F238E27FC236}">
                <a16:creationId xmlns:a16="http://schemas.microsoft.com/office/drawing/2014/main" id="{B8F61BB9-A72E-8C4A-B10B-FE67ACE14C70}"/>
              </a:ext>
            </a:extLst>
          </p:cNvPr>
          <p:cNvGrpSpPr/>
          <p:nvPr/>
        </p:nvGrpSpPr>
        <p:grpSpPr>
          <a:xfrm>
            <a:off x="4476591" y="4923374"/>
            <a:ext cx="4839070" cy="365125"/>
            <a:chOff x="4786479" y="5779942"/>
            <a:chExt cx="4839070" cy="365125"/>
          </a:xfrm>
        </p:grpSpPr>
        <p:sp>
          <p:nvSpPr>
            <p:cNvPr id="13" name="Text Placeholder 3">
              <a:extLst>
                <a:ext uri="{FF2B5EF4-FFF2-40B4-BE49-F238E27FC236}">
                  <a16:creationId xmlns:a16="http://schemas.microsoft.com/office/drawing/2014/main" id="{EBC63254-9540-3E48-9D90-89C69FB64D2F}"/>
                </a:ext>
              </a:extLst>
            </p:cNvPr>
            <p:cNvSpPr txBox="1">
              <a:spLocks/>
            </p:cNvSpPr>
            <p:nvPr/>
          </p:nvSpPr>
          <p:spPr bwMode="auto">
            <a:xfrm>
              <a:off x="5061509" y="5779942"/>
              <a:ext cx="4564040" cy="3651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buNone/>
              </a:pPr>
              <a:r>
                <a:rPr lang="en-US" sz="1500" b="1" dirty="0">
                  <a:latin typeface="Arial" panose="020B0604020202020204" pitchFamily="34" charset="0"/>
                  <a:cs typeface="Arial" panose="020B0604020202020204" pitchFamily="34" charset="0"/>
                </a:rPr>
                <a:t>urges to smoke </a:t>
              </a:r>
              <a:r>
                <a:rPr lang="en-US" sz="1600" b="1" dirty="0">
                  <a:latin typeface="Arial" panose="020B0604020202020204" pitchFamily="34" charset="0"/>
                  <a:cs typeface="Arial" panose="020B0604020202020204" pitchFamily="34" charset="0"/>
                </a:rPr>
                <a:t> </a:t>
              </a:r>
              <a:r>
                <a:rPr lang="en-US" sz="1600" b="1" dirty="0">
                  <a:latin typeface="Arial" panose="020B0604020202020204" pitchFamily="34" charset="0"/>
                  <a:ea typeface="Wingdings"/>
                  <a:cs typeface="Arial" panose="020B0604020202020204" pitchFamily="34" charset="0"/>
                </a:rPr>
                <a:t>     </a:t>
              </a:r>
              <a:r>
                <a:rPr lang="en-US" sz="1500" b="1" dirty="0">
                  <a:latin typeface="Arial" panose="020B0604020202020204" pitchFamily="34" charset="0"/>
                  <a:cs typeface="Arial" panose="020B0604020202020204" pitchFamily="34" charset="0"/>
                </a:rPr>
                <a:t>withdrawal symptoms</a:t>
              </a:r>
            </a:p>
          </p:txBody>
        </p:sp>
        <p:sp>
          <p:nvSpPr>
            <p:cNvPr id="15" name="Up Arrow 14">
              <a:extLst>
                <a:ext uri="{FF2B5EF4-FFF2-40B4-BE49-F238E27FC236}">
                  <a16:creationId xmlns:a16="http://schemas.microsoft.com/office/drawing/2014/main" id="{6D3F7C84-7057-A44F-B39D-DE3C4FC97673}"/>
                </a:ext>
              </a:extLst>
            </p:cNvPr>
            <p:cNvSpPr/>
            <p:nvPr/>
          </p:nvSpPr>
          <p:spPr bwMode="auto">
            <a:xfrm>
              <a:off x="4786479" y="5804371"/>
              <a:ext cx="221588" cy="245078"/>
            </a:xfrm>
            <a:prstGeom prst="upArrow">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sp>
        <p:nvSpPr>
          <p:cNvPr id="19" name="Up Arrow 18">
            <a:extLst>
              <a:ext uri="{FF2B5EF4-FFF2-40B4-BE49-F238E27FC236}">
                <a16:creationId xmlns:a16="http://schemas.microsoft.com/office/drawing/2014/main" id="{28D5D9B4-725E-B07F-21AE-6EB0A4CC85CC}"/>
              </a:ext>
            </a:extLst>
          </p:cNvPr>
          <p:cNvSpPr/>
          <p:nvPr/>
        </p:nvSpPr>
        <p:spPr bwMode="auto">
          <a:xfrm>
            <a:off x="6313224" y="5035813"/>
            <a:ext cx="221588" cy="245078"/>
          </a:xfrm>
          <a:prstGeom prst="upArrow">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3" name="Picture 2" descr="A person sitting in a chair with a tube attached to his neck&#10;&#10;Description automatically generated">
            <a:extLst>
              <a:ext uri="{FF2B5EF4-FFF2-40B4-BE49-F238E27FC236}">
                <a16:creationId xmlns:a16="http://schemas.microsoft.com/office/drawing/2014/main" id="{166D5268-2AEB-23F9-3A78-464D09929095}"/>
              </a:ext>
            </a:extLst>
          </p:cNvPr>
          <p:cNvPicPr>
            <a:picLocks noChangeAspect="1"/>
          </p:cNvPicPr>
          <p:nvPr/>
        </p:nvPicPr>
        <p:blipFill>
          <a:blip r:embed="rId4"/>
          <a:stretch>
            <a:fillRect/>
          </a:stretch>
        </p:blipFill>
        <p:spPr>
          <a:xfrm>
            <a:off x="593184" y="2188094"/>
            <a:ext cx="2424900" cy="2304203"/>
          </a:xfrm>
          <a:prstGeom prst="rect">
            <a:avLst/>
          </a:prstGeom>
        </p:spPr>
      </p:pic>
      <p:sp>
        <p:nvSpPr>
          <p:cNvPr id="10" name="Footer Placeholder 3">
            <a:extLst>
              <a:ext uri="{FF2B5EF4-FFF2-40B4-BE49-F238E27FC236}">
                <a16:creationId xmlns:a16="http://schemas.microsoft.com/office/drawing/2014/main" id="{EC6112EA-34C8-F52D-0266-6A70D1F37EA4}"/>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747709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6" grpId="0"/>
      <p:bldP spid="7" grpId="0"/>
      <p:bldP spid="1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849E61-E60A-6B4D-A54C-A7B79DFDFAC8}"/>
              </a:ext>
            </a:extLst>
          </p:cNvPr>
          <p:cNvSpPr>
            <a:spLocks noGrp="1"/>
          </p:cNvSpPr>
          <p:nvPr>
            <p:ph type="title"/>
          </p:nvPr>
        </p:nvSpPr>
        <p:spPr/>
        <p:txBody>
          <a:bodyPr/>
          <a:lstStyle/>
          <a:p>
            <a:r>
              <a:rPr lang="en-US"/>
              <a:t>What would you recommend for John?</a:t>
            </a:r>
          </a:p>
        </p:txBody>
      </p:sp>
      <p:sp>
        <p:nvSpPr>
          <p:cNvPr id="4" name="Text Placeholder 3">
            <a:extLst>
              <a:ext uri="{FF2B5EF4-FFF2-40B4-BE49-F238E27FC236}">
                <a16:creationId xmlns:a16="http://schemas.microsoft.com/office/drawing/2014/main" id="{581E6BE1-B35E-6347-9391-4F8CF60C75D7}"/>
              </a:ext>
            </a:extLst>
          </p:cNvPr>
          <p:cNvSpPr>
            <a:spLocks noGrp="1"/>
          </p:cNvSpPr>
          <p:nvPr>
            <p:ph type="body" idx="12"/>
          </p:nvPr>
        </p:nvSpPr>
        <p:spPr>
          <a:xfrm>
            <a:off x="571500" y="4135301"/>
            <a:ext cx="2990684" cy="1727616"/>
          </a:xfrm>
        </p:spPr>
        <p:txBody>
          <a:bodyPr/>
          <a:lstStyle/>
          <a:p>
            <a:pPr marL="0" indent="0">
              <a:lnSpc>
                <a:spcPts val="3000"/>
              </a:lnSpc>
              <a:spcBef>
                <a:spcPts val="0"/>
              </a:spcBef>
              <a:spcAft>
                <a:spcPts val="0"/>
              </a:spcAft>
              <a:buNone/>
            </a:pPr>
            <a:r>
              <a:rPr lang="en-US" sz="2200" b="1">
                <a:solidFill>
                  <a:schemeClr val="accent1"/>
                </a:solidFill>
              </a:rPr>
              <a:t>HSI = High</a:t>
            </a:r>
          </a:p>
          <a:p>
            <a:pPr marL="0" indent="0">
              <a:lnSpc>
                <a:spcPts val="3000"/>
              </a:lnSpc>
              <a:spcBef>
                <a:spcPts val="0"/>
              </a:spcBef>
              <a:spcAft>
                <a:spcPts val="0"/>
              </a:spcAft>
              <a:buNone/>
            </a:pPr>
            <a:r>
              <a:rPr lang="en-US" sz="1700" b="1"/>
              <a:t>50 cigarettes per day = </a:t>
            </a:r>
          </a:p>
          <a:p>
            <a:pPr marL="0" indent="0">
              <a:lnSpc>
                <a:spcPts val="3000"/>
              </a:lnSpc>
              <a:spcBef>
                <a:spcPts val="0"/>
              </a:spcBef>
              <a:spcAft>
                <a:spcPts val="0"/>
              </a:spcAft>
              <a:buNone/>
            </a:pPr>
            <a:r>
              <a:rPr lang="en-US" sz="1700"/>
              <a:t>~50mg of nicotine</a:t>
            </a:r>
            <a:r>
              <a:rPr lang="en-US" sz="1700">
                <a:solidFill>
                  <a:schemeClr val="accent1"/>
                </a:solidFill>
              </a:rPr>
              <a:t>*</a:t>
            </a:r>
          </a:p>
          <a:p>
            <a:pPr marL="0" indent="0">
              <a:lnSpc>
                <a:spcPts val="3000"/>
              </a:lnSpc>
              <a:spcBef>
                <a:spcPts val="0"/>
              </a:spcBef>
              <a:spcAft>
                <a:spcPts val="0"/>
              </a:spcAft>
              <a:buNone/>
            </a:pPr>
            <a:r>
              <a:rPr lang="en-GB" sz="1400">
                <a:solidFill>
                  <a:schemeClr val="accent1"/>
                </a:solidFill>
              </a:rPr>
              <a:t>*1 cig = 1mg nicotine (minimum)</a:t>
            </a:r>
            <a:endParaRPr lang="en-US" sz="1400">
              <a:solidFill>
                <a:schemeClr val="accent1"/>
              </a:solidFill>
            </a:endParaRPr>
          </a:p>
        </p:txBody>
      </p:sp>
      <p:grpSp>
        <p:nvGrpSpPr>
          <p:cNvPr id="23" name="Group 22">
            <a:extLst>
              <a:ext uri="{FF2B5EF4-FFF2-40B4-BE49-F238E27FC236}">
                <a16:creationId xmlns:a16="http://schemas.microsoft.com/office/drawing/2014/main" id="{CC095BB3-651C-1941-86C8-D360431741EC}"/>
              </a:ext>
            </a:extLst>
          </p:cNvPr>
          <p:cNvGrpSpPr/>
          <p:nvPr/>
        </p:nvGrpSpPr>
        <p:grpSpPr>
          <a:xfrm>
            <a:off x="6011803" y="2716534"/>
            <a:ext cx="372393" cy="461665"/>
            <a:chOff x="5957054" y="2304246"/>
            <a:chExt cx="372393" cy="461665"/>
          </a:xfrm>
        </p:grpSpPr>
        <p:sp>
          <p:nvSpPr>
            <p:cNvPr id="15" name="Oval 14">
              <a:extLst>
                <a:ext uri="{FF2B5EF4-FFF2-40B4-BE49-F238E27FC236}">
                  <a16:creationId xmlns:a16="http://schemas.microsoft.com/office/drawing/2014/main" id="{BDB6E9AA-880D-F84B-A55D-48344E3D055D}"/>
                </a:ext>
              </a:extLst>
            </p:cNvPr>
            <p:cNvSpPr/>
            <p:nvPr/>
          </p:nvSpPr>
          <p:spPr bwMode="auto">
            <a:xfrm>
              <a:off x="5957054" y="2358644"/>
              <a:ext cx="372393" cy="372393"/>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16" name="TextBox 15">
              <a:extLst>
                <a:ext uri="{FF2B5EF4-FFF2-40B4-BE49-F238E27FC236}">
                  <a16:creationId xmlns:a16="http://schemas.microsoft.com/office/drawing/2014/main" id="{77046D80-92FB-E346-841B-7B89A5AADD78}"/>
                </a:ext>
              </a:extLst>
            </p:cNvPr>
            <p:cNvSpPr txBox="1"/>
            <p:nvPr/>
          </p:nvSpPr>
          <p:spPr>
            <a:xfrm>
              <a:off x="6008770" y="2304246"/>
              <a:ext cx="268960" cy="461665"/>
            </a:xfrm>
            <a:prstGeom prst="rect">
              <a:avLst/>
            </a:prstGeom>
            <a:noFill/>
          </p:spPr>
          <p:txBody>
            <a:bodyPr wrap="square" lIns="0" tIns="0" rIns="0" bIns="0" rtlCol="0" anchor="ctr">
              <a:spAutoFit/>
            </a:bodyPr>
            <a:lstStyle/>
            <a:p>
              <a:pPr algn="ctr"/>
              <a:r>
                <a:rPr lang="en-US" sz="3000">
                  <a:solidFill>
                    <a:schemeClr val="bg1"/>
                  </a:solidFill>
                  <a:latin typeface="Century Gothic" panose="020B0502020202020204" pitchFamily="34" charset="0"/>
                </a:rPr>
                <a:t>+</a:t>
              </a:r>
            </a:p>
          </p:txBody>
        </p:sp>
      </p:grpSp>
      <p:grpSp>
        <p:nvGrpSpPr>
          <p:cNvPr id="57" name="Group 56">
            <a:extLst>
              <a:ext uri="{FF2B5EF4-FFF2-40B4-BE49-F238E27FC236}">
                <a16:creationId xmlns:a16="http://schemas.microsoft.com/office/drawing/2014/main" id="{530A95E7-9512-9341-8121-54CF4103FED3}"/>
              </a:ext>
            </a:extLst>
          </p:cNvPr>
          <p:cNvGrpSpPr/>
          <p:nvPr/>
        </p:nvGrpSpPr>
        <p:grpSpPr>
          <a:xfrm>
            <a:off x="3621437" y="2287535"/>
            <a:ext cx="2224503" cy="1276370"/>
            <a:chOff x="3663450" y="1679951"/>
            <a:chExt cx="2224503" cy="1293807"/>
          </a:xfrm>
        </p:grpSpPr>
        <p:sp>
          <p:nvSpPr>
            <p:cNvPr id="12" name="TextBox 11">
              <a:extLst>
                <a:ext uri="{FF2B5EF4-FFF2-40B4-BE49-F238E27FC236}">
                  <a16:creationId xmlns:a16="http://schemas.microsoft.com/office/drawing/2014/main" id="{E09B0D54-9F28-F64D-8352-A6DD337E7ACC}"/>
                </a:ext>
              </a:extLst>
            </p:cNvPr>
            <p:cNvSpPr txBox="1"/>
            <p:nvPr/>
          </p:nvSpPr>
          <p:spPr bwMode="auto">
            <a:xfrm>
              <a:off x="4158664" y="2630460"/>
              <a:ext cx="1234074" cy="303542"/>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a:latin typeface="Arial" panose="020B0604020202020204" pitchFamily="34" charset="0"/>
                  <a:cs typeface="Arial" panose="020B0604020202020204" pitchFamily="34" charset="0"/>
                </a:rPr>
                <a:t>21mg, 25mg</a:t>
              </a:r>
              <a:endParaRPr kumimoji="0" lang="en-US" sz="100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sp>
          <p:nvSpPr>
            <p:cNvPr id="13" name="Rectangle 12">
              <a:extLst>
                <a:ext uri="{FF2B5EF4-FFF2-40B4-BE49-F238E27FC236}">
                  <a16:creationId xmlns:a16="http://schemas.microsoft.com/office/drawing/2014/main" id="{04738D5E-0A9A-F243-B285-09536C45DC60}"/>
                </a:ext>
              </a:extLst>
            </p:cNvPr>
            <p:cNvSpPr/>
            <p:nvPr/>
          </p:nvSpPr>
          <p:spPr bwMode="auto">
            <a:xfrm>
              <a:off x="3663450" y="1679951"/>
              <a:ext cx="2224503" cy="1293807"/>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chemeClr val="accent1"/>
                </a:solidFill>
                <a:effectLst/>
                <a:latin typeface="Calibri"/>
                <a:ea typeface="Calibri"/>
                <a:cs typeface="Times New Roman"/>
              </a:endParaRPr>
            </a:p>
          </p:txBody>
        </p:sp>
        <p:pic>
          <p:nvPicPr>
            <p:cNvPr id="24" name="Picture 23">
              <a:extLst>
                <a:ext uri="{FF2B5EF4-FFF2-40B4-BE49-F238E27FC236}">
                  <a16:creationId xmlns:a16="http://schemas.microsoft.com/office/drawing/2014/main" id="{6E524EEB-0B1A-E141-B871-6C7C670EC848}"/>
                </a:ext>
              </a:extLst>
            </p:cNvPr>
            <p:cNvPicPr>
              <a:picLocks noChangeAspect="1"/>
            </p:cNvPicPr>
            <p:nvPr/>
          </p:nvPicPr>
          <p:blipFill>
            <a:blip r:embed="rId3"/>
            <a:stretch>
              <a:fillRect/>
            </a:stretch>
          </p:blipFill>
          <p:spPr>
            <a:xfrm>
              <a:off x="4367569" y="1945335"/>
              <a:ext cx="816265" cy="509720"/>
            </a:xfrm>
            <a:prstGeom prst="rect">
              <a:avLst/>
            </a:prstGeom>
          </p:spPr>
        </p:pic>
      </p:grpSp>
      <p:grpSp>
        <p:nvGrpSpPr>
          <p:cNvPr id="58" name="Group 57">
            <a:extLst>
              <a:ext uri="{FF2B5EF4-FFF2-40B4-BE49-F238E27FC236}">
                <a16:creationId xmlns:a16="http://schemas.microsoft.com/office/drawing/2014/main" id="{128544DC-C6F3-BB4F-A9BD-50965AD8D3C3}"/>
              </a:ext>
            </a:extLst>
          </p:cNvPr>
          <p:cNvGrpSpPr/>
          <p:nvPr/>
        </p:nvGrpSpPr>
        <p:grpSpPr>
          <a:xfrm>
            <a:off x="6509950" y="2287535"/>
            <a:ext cx="2176850" cy="1293807"/>
            <a:chOff x="6462298" y="1679951"/>
            <a:chExt cx="2224503" cy="1293807"/>
          </a:xfrm>
        </p:grpSpPr>
        <p:sp>
          <p:nvSpPr>
            <p:cNvPr id="18" name="Rectangle 17">
              <a:extLst>
                <a:ext uri="{FF2B5EF4-FFF2-40B4-BE49-F238E27FC236}">
                  <a16:creationId xmlns:a16="http://schemas.microsoft.com/office/drawing/2014/main" id="{7B6CB4B4-00DA-B64A-9524-53B0038CE801}"/>
                </a:ext>
              </a:extLst>
            </p:cNvPr>
            <p:cNvSpPr/>
            <p:nvPr/>
          </p:nvSpPr>
          <p:spPr bwMode="auto">
            <a:xfrm>
              <a:off x="6462298" y="1679951"/>
              <a:ext cx="2224503" cy="1293807"/>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chemeClr val="accent1"/>
                </a:solidFill>
                <a:effectLst/>
                <a:latin typeface="Calibri"/>
                <a:ea typeface="Calibri"/>
                <a:cs typeface="Times New Roman"/>
              </a:endParaRPr>
            </a:p>
          </p:txBody>
        </p:sp>
        <p:pic>
          <p:nvPicPr>
            <p:cNvPr id="26" name="Picture 25">
              <a:extLst>
                <a:ext uri="{FF2B5EF4-FFF2-40B4-BE49-F238E27FC236}">
                  <a16:creationId xmlns:a16="http://schemas.microsoft.com/office/drawing/2014/main" id="{A6275F2C-F4A1-2047-BEC4-9CA6F950FA2B}"/>
                </a:ext>
              </a:extLst>
            </p:cNvPr>
            <p:cNvPicPr>
              <a:picLocks noChangeAspect="1"/>
            </p:cNvPicPr>
            <p:nvPr/>
          </p:nvPicPr>
          <p:blipFill>
            <a:blip r:embed="rId4"/>
            <a:srcRect/>
            <a:stretch/>
          </p:blipFill>
          <p:spPr>
            <a:xfrm>
              <a:off x="6593664" y="2322804"/>
              <a:ext cx="837973" cy="519002"/>
            </a:xfrm>
            <a:prstGeom prst="rect">
              <a:avLst/>
            </a:prstGeom>
          </p:spPr>
        </p:pic>
        <p:pic>
          <p:nvPicPr>
            <p:cNvPr id="27" name="Picture 26">
              <a:extLst>
                <a:ext uri="{FF2B5EF4-FFF2-40B4-BE49-F238E27FC236}">
                  <a16:creationId xmlns:a16="http://schemas.microsoft.com/office/drawing/2014/main" id="{3FB4B2BB-D5E5-5B49-A830-99CD311395AC}"/>
                </a:ext>
              </a:extLst>
            </p:cNvPr>
            <p:cNvPicPr>
              <a:picLocks noChangeAspect="1"/>
            </p:cNvPicPr>
            <p:nvPr/>
          </p:nvPicPr>
          <p:blipFill>
            <a:blip r:embed="rId5"/>
            <a:srcRect/>
            <a:stretch/>
          </p:blipFill>
          <p:spPr>
            <a:xfrm>
              <a:off x="7025819" y="1846723"/>
              <a:ext cx="804997" cy="493060"/>
            </a:xfrm>
            <a:prstGeom prst="rect">
              <a:avLst/>
            </a:prstGeom>
          </p:spPr>
        </p:pic>
        <p:pic>
          <p:nvPicPr>
            <p:cNvPr id="28" name="Picture 27">
              <a:extLst>
                <a:ext uri="{FF2B5EF4-FFF2-40B4-BE49-F238E27FC236}">
                  <a16:creationId xmlns:a16="http://schemas.microsoft.com/office/drawing/2014/main" id="{4DEA55B3-166D-F747-BFE2-60DAE26F0ECD}"/>
                </a:ext>
              </a:extLst>
            </p:cNvPr>
            <p:cNvPicPr>
              <a:picLocks noChangeAspect="1"/>
            </p:cNvPicPr>
            <p:nvPr/>
          </p:nvPicPr>
          <p:blipFill>
            <a:blip r:embed="rId6"/>
            <a:srcRect/>
            <a:stretch/>
          </p:blipFill>
          <p:spPr>
            <a:xfrm>
              <a:off x="7868175" y="2043946"/>
              <a:ext cx="727881" cy="777511"/>
            </a:xfrm>
            <a:prstGeom prst="rect">
              <a:avLst/>
            </a:prstGeom>
          </p:spPr>
        </p:pic>
      </p:grpSp>
      <p:grpSp>
        <p:nvGrpSpPr>
          <p:cNvPr id="45" name="Group 44">
            <a:extLst>
              <a:ext uri="{FF2B5EF4-FFF2-40B4-BE49-F238E27FC236}">
                <a16:creationId xmlns:a16="http://schemas.microsoft.com/office/drawing/2014/main" id="{32558565-20BE-E74D-AB5F-B79D2A83B8CE}"/>
              </a:ext>
            </a:extLst>
          </p:cNvPr>
          <p:cNvGrpSpPr/>
          <p:nvPr/>
        </p:nvGrpSpPr>
        <p:grpSpPr>
          <a:xfrm>
            <a:off x="5987980" y="4344338"/>
            <a:ext cx="372393" cy="461665"/>
            <a:chOff x="5957054" y="2304246"/>
            <a:chExt cx="372393" cy="461665"/>
          </a:xfrm>
        </p:grpSpPr>
        <p:sp>
          <p:nvSpPr>
            <p:cNvPr id="46" name="Oval 45">
              <a:extLst>
                <a:ext uri="{FF2B5EF4-FFF2-40B4-BE49-F238E27FC236}">
                  <a16:creationId xmlns:a16="http://schemas.microsoft.com/office/drawing/2014/main" id="{2D266F9C-19EB-D340-A130-6CA435EEC54E}"/>
                </a:ext>
              </a:extLst>
            </p:cNvPr>
            <p:cNvSpPr/>
            <p:nvPr/>
          </p:nvSpPr>
          <p:spPr bwMode="auto">
            <a:xfrm>
              <a:off x="5957054" y="2358644"/>
              <a:ext cx="372393" cy="372393"/>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47" name="TextBox 46">
              <a:extLst>
                <a:ext uri="{FF2B5EF4-FFF2-40B4-BE49-F238E27FC236}">
                  <a16:creationId xmlns:a16="http://schemas.microsoft.com/office/drawing/2014/main" id="{0F847004-768D-DC4A-80A2-9FEA10D76DA6}"/>
                </a:ext>
              </a:extLst>
            </p:cNvPr>
            <p:cNvSpPr txBox="1"/>
            <p:nvPr/>
          </p:nvSpPr>
          <p:spPr>
            <a:xfrm>
              <a:off x="6008770" y="2304246"/>
              <a:ext cx="268960" cy="461665"/>
            </a:xfrm>
            <a:prstGeom prst="rect">
              <a:avLst/>
            </a:prstGeom>
            <a:noFill/>
          </p:spPr>
          <p:txBody>
            <a:bodyPr wrap="square" lIns="0" tIns="0" rIns="0" bIns="0" rtlCol="0" anchor="ctr">
              <a:spAutoFit/>
            </a:bodyPr>
            <a:lstStyle/>
            <a:p>
              <a:pPr algn="ctr"/>
              <a:r>
                <a:rPr lang="en-US" sz="3000">
                  <a:solidFill>
                    <a:schemeClr val="bg1"/>
                  </a:solidFill>
                  <a:latin typeface="Century Gothic" panose="020B0502020202020204" pitchFamily="34" charset="0"/>
                </a:rPr>
                <a:t>+</a:t>
              </a:r>
            </a:p>
          </p:txBody>
        </p:sp>
      </p:grpSp>
      <p:grpSp>
        <p:nvGrpSpPr>
          <p:cNvPr id="65" name="Group 64">
            <a:extLst>
              <a:ext uri="{FF2B5EF4-FFF2-40B4-BE49-F238E27FC236}">
                <a16:creationId xmlns:a16="http://schemas.microsoft.com/office/drawing/2014/main" id="{CDC52034-2180-DA48-9E2A-28CC74D73125}"/>
              </a:ext>
            </a:extLst>
          </p:cNvPr>
          <p:cNvGrpSpPr/>
          <p:nvPr/>
        </p:nvGrpSpPr>
        <p:grpSpPr>
          <a:xfrm>
            <a:off x="3613900" y="3921039"/>
            <a:ext cx="2224503" cy="1293807"/>
            <a:chOff x="3663450" y="4645035"/>
            <a:chExt cx="2224503" cy="1293807"/>
          </a:xfrm>
        </p:grpSpPr>
        <p:sp>
          <p:nvSpPr>
            <p:cNvPr id="43" name="TextBox 42">
              <a:extLst>
                <a:ext uri="{FF2B5EF4-FFF2-40B4-BE49-F238E27FC236}">
                  <a16:creationId xmlns:a16="http://schemas.microsoft.com/office/drawing/2014/main" id="{74AEEFE0-74A9-354F-BE8D-FD5A5F09AC16}"/>
                </a:ext>
              </a:extLst>
            </p:cNvPr>
            <p:cNvSpPr txBox="1"/>
            <p:nvPr/>
          </p:nvSpPr>
          <p:spPr bwMode="auto">
            <a:xfrm>
              <a:off x="4330411" y="5595544"/>
              <a:ext cx="816265" cy="267373"/>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a:latin typeface="Arial" panose="020B0604020202020204" pitchFamily="34" charset="0"/>
                  <a:cs typeface="Arial" panose="020B0604020202020204" pitchFamily="34" charset="0"/>
                </a:rPr>
                <a:t>21mg, 25mg</a:t>
              </a:r>
              <a:endParaRPr kumimoji="0" lang="en-US" sz="100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sp>
          <p:nvSpPr>
            <p:cNvPr id="44" name="Rectangle 43">
              <a:extLst>
                <a:ext uri="{FF2B5EF4-FFF2-40B4-BE49-F238E27FC236}">
                  <a16:creationId xmlns:a16="http://schemas.microsoft.com/office/drawing/2014/main" id="{250C1E70-F8F2-154D-883C-330534F6C9A6}"/>
                </a:ext>
              </a:extLst>
            </p:cNvPr>
            <p:cNvSpPr/>
            <p:nvPr/>
          </p:nvSpPr>
          <p:spPr bwMode="auto">
            <a:xfrm>
              <a:off x="3663450" y="4645035"/>
              <a:ext cx="2224503" cy="1293807"/>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50" name="Picture 49">
              <a:extLst>
                <a:ext uri="{FF2B5EF4-FFF2-40B4-BE49-F238E27FC236}">
                  <a16:creationId xmlns:a16="http://schemas.microsoft.com/office/drawing/2014/main" id="{A22C220E-B02A-0D42-A2DF-70A564DC43A5}"/>
                </a:ext>
              </a:extLst>
            </p:cNvPr>
            <p:cNvPicPr>
              <a:picLocks noChangeAspect="1"/>
            </p:cNvPicPr>
            <p:nvPr/>
          </p:nvPicPr>
          <p:blipFill>
            <a:blip r:embed="rId3"/>
            <a:stretch>
              <a:fillRect/>
            </a:stretch>
          </p:blipFill>
          <p:spPr>
            <a:xfrm>
              <a:off x="4367569" y="4910419"/>
              <a:ext cx="816265" cy="509720"/>
            </a:xfrm>
            <a:prstGeom prst="rect">
              <a:avLst/>
            </a:prstGeom>
          </p:spPr>
        </p:pic>
      </p:grpSp>
      <p:grpSp>
        <p:nvGrpSpPr>
          <p:cNvPr id="62" name="Group 61">
            <a:extLst>
              <a:ext uri="{FF2B5EF4-FFF2-40B4-BE49-F238E27FC236}">
                <a16:creationId xmlns:a16="http://schemas.microsoft.com/office/drawing/2014/main" id="{E89D04D2-139A-4949-AE09-776AECF107BE}"/>
              </a:ext>
            </a:extLst>
          </p:cNvPr>
          <p:cNvGrpSpPr/>
          <p:nvPr/>
        </p:nvGrpSpPr>
        <p:grpSpPr>
          <a:xfrm>
            <a:off x="6509951" y="3926061"/>
            <a:ext cx="2176850" cy="1309723"/>
            <a:chOff x="6462298" y="4689860"/>
            <a:chExt cx="2224503" cy="1293807"/>
          </a:xfrm>
        </p:grpSpPr>
        <p:sp>
          <p:nvSpPr>
            <p:cNvPr id="49" name="Rectangle 48">
              <a:extLst>
                <a:ext uri="{FF2B5EF4-FFF2-40B4-BE49-F238E27FC236}">
                  <a16:creationId xmlns:a16="http://schemas.microsoft.com/office/drawing/2014/main" id="{76BAD8C5-8D3B-174B-A267-C1202F80A281}"/>
                </a:ext>
              </a:extLst>
            </p:cNvPr>
            <p:cNvSpPr/>
            <p:nvPr/>
          </p:nvSpPr>
          <p:spPr bwMode="auto">
            <a:xfrm>
              <a:off x="6462298" y="4689860"/>
              <a:ext cx="2224503" cy="1293807"/>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55" name="Picture 54">
              <a:extLst>
                <a:ext uri="{FF2B5EF4-FFF2-40B4-BE49-F238E27FC236}">
                  <a16:creationId xmlns:a16="http://schemas.microsoft.com/office/drawing/2014/main" id="{F216B8E8-4DA6-A14C-9F9E-7B24C086781B}"/>
                </a:ext>
              </a:extLst>
            </p:cNvPr>
            <p:cNvPicPr>
              <a:picLocks noChangeAspect="1"/>
            </p:cNvPicPr>
            <p:nvPr/>
          </p:nvPicPr>
          <p:blipFill>
            <a:blip r:embed="rId7"/>
            <a:stretch>
              <a:fillRect/>
            </a:stretch>
          </p:blipFill>
          <p:spPr>
            <a:xfrm>
              <a:off x="6911974" y="4845014"/>
              <a:ext cx="245875" cy="983499"/>
            </a:xfrm>
            <a:prstGeom prst="rect">
              <a:avLst/>
            </a:prstGeom>
            <a:effectLst/>
          </p:spPr>
        </p:pic>
        <p:sp>
          <p:nvSpPr>
            <p:cNvPr id="56" name="TextBox 55">
              <a:extLst>
                <a:ext uri="{FF2B5EF4-FFF2-40B4-BE49-F238E27FC236}">
                  <a16:creationId xmlns:a16="http://schemas.microsoft.com/office/drawing/2014/main" id="{9D4F3B86-957E-E04E-95E0-649CD3565392}"/>
                </a:ext>
              </a:extLst>
            </p:cNvPr>
            <p:cNvSpPr txBox="1"/>
            <p:nvPr/>
          </p:nvSpPr>
          <p:spPr bwMode="auto">
            <a:xfrm>
              <a:off x="7279341" y="5127045"/>
              <a:ext cx="1023376" cy="419436"/>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a:latin typeface="Arial" panose="020B0604020202020204" pitchFamily="34" charset="0"/>
                  <a:cs typeface="Arial" panose="020B0604020202020204" pitchFamily="34" charset="0"/>
                </a:rPr>
                <a:t>20mg nicotine containing vape</a:t>
              </a:r>
              <a:endParaRPr kumimoji="0" lang="en-US" sz="100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grpSp>
      <p:pic>
        <p:nvPicPr>
          <p:cNvPr id="6" name="Picture 5" descr="A person sitting in a chair with a tube attached to his neck&#10;&#10;Description automatically generated">
            <a:extLst>
              <a:ext uri="{FF2B5EF4-FFF2-40B4-BE49-F238E27FC236}">
                <a16:creationId xmlns:a16="http://schemas.microsoft.com/office/drawing/2014/main" id="{93B979E3-3B53-F748-4A7B-72C5BB80AFA4}"/>
              </a:ext>
            </a:extLst>
          </p:cNvPr>
          <p:cNvPicPr>
            <a:picLocks noChangeAspect="1"/>
          </p:cNvPicPr>
          <p:nvPr/>
        </p:nvPicPr>
        <p:blipFill>
          <a:blip r:embed="rId8"/>
          <a:stretch>
            <a:fillRect/>
          </a:stretch>
        </p:blipFill>
        <p:spPr>
          <a:xfrm>
            <a:off x="530786" y="1719690"/>
            <a:ext cx="2484635" cy="2360964"/>
          </a:xfrm>
          <a:prstGeom prst="rect">
            <a:avLst/>
          </a:prstGeom>
        </p:spPr>
      </p:pic>
      <p:sp>
        <p:nvSpPr>
          <p:cNvPr id="5" name="Footer Placeholder 3">
            <a:extLst>
              <a:ext uri="{FF2B5EF4-FFF2-40B4-BE49-F238E27FC236}">
                <a16:creationId xmlns:a16="http://schemas.microsoft.com/office/drawing/2014/main" id="{D408B75B-6387-CBD6-B6D9-755909027B65}"/>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659086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fade">
                                      <p:cBhvr>
                                        <p:cTn id="11" dur="500"/>
                                        <p:tgtEl>
                                          <p:spTgt spid="4">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fade">
                                      <p:cBhvr>
                                        <p:cTn id="19" dur="500"/>
                                        <p:tgtEl>
                                          <p:spTgt spid="4">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57"/>
                                        </p:tgtEl>
                                        <p:attrNameLst>
                                          <p:attrName>style.visibility</p:attrName>
                                        </p:attrNameLst>
                                      </p:cBhvr>
                                      <p:to>
                                        <p:strVal val="visible"/>
                                      </p:to>
                                    </p:set>
                                    <p:animEffect transition="in" filter="fade">
                                      <p:cBhvr>
                                        <p:cTn id="24" dur="500"/>
                                        <p:tgtEl>
                                          <p:spTgt spid="57"/>
                                        </p:tgtEl>
                                      </p:cBhvr>
                                    </p:animEffect>
                                  </p:childTnLst>
                                </p:cTn>
                              </p:par>
                            </p:childTnLst>
                          </p:cTn>
                        </p:par>
                        <p:par>
                          <p:cTn id="25" fill="hold">
                            <p:stCondLst>
                              <p:cond delay="500"/>
                            </p:stCondLst>
                            <p:childTnLst>
                              <p:par>
                                <p:cTn id="26" presetID="10" presetClass="entr" presetSubtype="0" fill="hold" nodeType="afterEffect">
                                  <p:stCondLst>
                                    <p:cond delay="50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childTnLst>
                          </p:cTn>
                        </p:par>
                        <p:par>
                          <p:cTn id="29" fill="hold">
                            <p:stCondLst>
                              <p:cond delay="1500"/>
                            </p:stCondLst>
                            <p:childTnLst>
                              <p:par>
                                <p:cTn id="30" presetID="10" presetClass="entr" presetSubtype="0" fill="hold" nodeType="afterEffect">
                                  <p:stCondLst>
                                    <p:cond delay="500"/>
                                  </p:stCondLst>
                                  <p:childTnLst>
                                    <p:set>
                                      <p:cBhvr>
                                        <p:cTn id="31" dur="1" fill="hold">
                                          <p:stCondLst>
                                            <p:cond delay="0"/>
                                          </p:stCondLst>
                                        </p:cTn>
                                        <p:tgtEl>
                                          <p:spTgt spid="58"/>
                                        </p:tgtEl>
                                        <p:attrNameLst>
                                          <p:attrName>style.visibility</p:attrName>
                                        </p:attrNameLst>
                                      </p:cBhvr>
                                      <p:to>
                                        <p:strVal val="visible"/>
                                      </p:to>
                                    </p:set>
                                    <p:animEffect transition="in" filter="fade">
                                      <p:cBhvr>
                                        <p:cTn id="32" dur="500"/>
                                        <p:tgtEl>
                                          <p:spTgt spid="5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5"/>
                                        </p:tgtEl>
                                        <p:attrNameLst>
                                          <p:attrName>style.visibility</p:attrName>
                                        </p:attrNameLst>
                                      </p:cBhvr>
                                      <p:to>
                                        <p:strVal val="visible"/>
                                      </p:to>
                                    </p:set>
                                    <p:animEffect transition="in" filter="fade">
                                      <p:cBhvr>
                                        <p:cTn id="37" dur="500"/>
                                        <p:tgtEl>
                                          <p:spTgt spid="65"/>
                                        </p:tgtEl>
                                      </p:cBhvr>
                                    </p:animEffect>
                                  </p:childTnLst>
                                </p:cTn>
                              </p:par>
                            </p:childTnLst>
                          </p:cTn>
                        </p:par>
                        <p:par>
                          <p:cTn id="38" fill="hold">
                            <p:stCondLst>
                              <p:cond delay="500"/>
                            </p:stCondLst>
                            <p:childTnLst>
                              <p:par>
                                <p:cTn id="39" presetID="10" presetClass="entr" presetSubtype="0" fill="hold" nodeType="afterEffect">
                                  <p:stCondLst>
                                    <p:cond delay="500"/>
                                  </p:stCondLst>
                                  <p:childTnLst>
                                    <p:set>
                                      <p:cBhvr>
                                        <p:cTn id="40" dur="1" fill="hold">
                                          <p:stCondLst>
                                            <p:cond delay="0"/>
                                          </p:stCondLst>
                                        </p:cTn>
                                        <p:tgtEl>
                                          <p:spTgt spid="45"/>
                                        </p:tgtEl>
                                        <p:attrNameLst>
                                          <p:attrName>style.visibility</p:attrName>
                                        </p:attrNameLst>
                                      </p:cBhvr>
                                      <p:to>
                                        <p:strVal val="visible"/>
                                      </p:to>
                                    </p:set>
                                    <p:animEffect transition="in" filter="fade">
                                      <p:cBhvr>
                                        <p:cTn id="41" dur="500"/>
                                        <p:tgtEl>
                                          <p:spTgt spid="45"/>
                                        </p:tgtEl>
                                      </p:cBhvr>
                                    </p:animEffect>
                                  </p:childTnLst>
                                </p:cTn>
                              </p:par>
                            </p:childTnLst>
                          </p:cTn>
                        </p:par>
                        <p:par>
                          <p:cTn id="42" fill="hold">
                            <p:stCondLst>
                              <p:cond delay="1500"/>
                            </p:stCondLst>
                            <p:childTnLst>
                              <p:par>
                                <p:cTn id="43" presetID="10" presetClass="entr" presetSubtype="0" fill="hold" nodeType="afterEffect">
                                  <p:stCondLst>
                                    <p:cond delay="500"/>
                                  </p:stCondLst>
                                  <p:childTnLst>
                                    <p:set>
                                      <p:cBhvr>
                                        <p:cTn id="44" dur="1" fill="hold">
                                          <p:stCondLst>
                                            <p:cond delay="0"/>
                                          </p:stCondLst>
                                        </p:cTn>
                                        <p:tgtEl>
                                          <p:spTgt spid="62"/>
                                        </p:tgtEl>
                                        <p:attrNameLst>
                                          <p:attrName>style.visibility</p:attrName>
                                        </p:attrNameLst>
                                      </p:cBhvr>
                                      <p:to>
                                        <p:strVal val="visible"/>
                                      </p:to>
                                    </p:set>
                                    <p:animEffect transition="in" filter="fade">
                                      <p:cBhvr>
                                        <p:cTn id="45"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849E61-E60A-6B4D-A54C-A7B79DFDFAC8}"/>
              </a:ext>
            </a:extLst>
          </p:cNvPr>
          <p:cNvSpPr>
            <a:spLocks noGrp="1"/>
          </p:cNvSpPr>
          <p:nvPr>
            <p:ph type="title"/>
          </p:nvPr>
        </p:nvSpPr>
        <p:spPr/>
        <p:txBody>
          <a:bodyPr/>
          <a:lstStyle/>
          <a:p>
            <a:r>
              <a:rPr lang="en-US" dirty="0"/>
              <a:t>High nicotine dependence</a:t>
            </a:r>
          </a:p>
        </p:txBody>
      </p:sp>
      <p:grpSp>
        <p:nvGrpSpPr>
          <p:cNvPr id="48" name="Group 47">
            <a:extLst>
              <a:ext uri="{FF2B5EF4-FFF2-40B4-BE49-F238E27FC236}">
                <a16:creationId xmlns:a16="http://schemas.microsoft.com/office/drawing/2014/main" id="{C1FF943B-8F0F-9F43-AE0F-EFEBBF8FD8E0}"/>
              </a:ext>
            </a:extLst>
          </p:cNvPr>
          <p:cNvGrpSpPr/>
          <p:nvPr/>
        </p:nvGrpSpPr>
        <p:grpSpPr>
          <a:xfrm>
            <a:off x="4228941" y="4305545"/>
            <a:ext cx="686118" cy="850598"/>
            <a:chOff x="5957054" y="2304246"/>
            <a:chExt cx="372393" cy="461665"/>
          </a:xfrm>
        </p:grpSpPr>
        <p:sp>
          <p:nvSpPr>
            <p:cNvPr id="51" name="Oval 50">
              <a:extLst>
                <a:ext uri="{FF2B5EF4-FFF2-40B4-BE49-F238E27FC236}">
                  <a16:creationId xmlns:a16="http://schemas.microsoft.com/office/drawing/2014/main" id="{A2F93337-BB76-5344-83A9-BFCB515CFD18}"/>
                </a:ext>
              </a:extLst>
            </p:cNvPr>
            <p:cNvSpPr/>
            <p:nvPr/>
          </p:nvSpPr>
          <p:spPr bwMode="auto">
            <a:xfrm>
              <a:off x="5957054" y="2358644"/>
              <a:ext cx="372393" cy="372393"/>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52" name="TextBox 51">
              <a:extLst>
                <a:ext uri="{FF2B5EF4-FFF2-40B4-BE49-F238E27FC236}">
                  <a16:creationId xmlns:a16="http://schemas.microsoft.com/office/drawing/2014/main" id="{4CB2BC7A-7B9C-0146-A671-E305BB3C1AE9}"/>
                </a:ext>
              </a:extLst>
            </p:cNvPr>
            <p:cNvSpPr txBox="1"/>
            <p:nvPr/>
          </p:nvSpPr>
          <p:spPr>
            <a:xfrm>
              <a:off x="6008770" y="2304246"/>
              <a:ext cx="268960" cy="461665"/>
            </a:xfrm>
            <a:prstGeom prst="rect">
              <a:avLst/>
            </a:prstGeom>
            <a:noFill/>
          </p:spPr>
          <p:txBody>
            <a:bodyPr wrap="square" lIns="0" tIns="0" rIns="0" bIns="0" rtlCol="0" anchor="ctr">
              <a:spAutoFit/>
            </a:bodyPr>
            <a:lstStyle/>
            <a:p>
              <a:pPr algn="ctr"/>
              <a:r>
                <a:rPr lang="en-US" sz="3000">
                  <a:solidFill>
                    <a:schemeClr val="bg1"/>
                  </a:solidFill>
                  <a:latin typeface="Century Gothic" panose="020B0502020202020204" pitchFamily="34" charset="0"/>
                </a:rPr>
                <a:t>+</a:t>
              </a:r>
            </a:p>
          </p:txBody>
        </p:sp>
      </p:grpSp>
      <p:grpSp>
        <p:nvGrpSpPr>
          <p:cNvPr id="53" name="Group 52">
            <a:extLst>
              <a:ext uri="{FF2B5EF4-FFF2-40B4-BE49-F238E27FC236}">
                <a16:creationId xmlns:a16="http://schemas.microsoft.com/office/drawing/2014/main" id="{8D863772-E520-4C4C-A073-DD509CB6AE47}"/>
              </a:ext>
            </a:extLst>
          </p:cNvPr>
          <p:cNvGrpSpPr/>
          <p:nvPr/>
        </p:nvGrpSpPr>
        <p:grpSpPr>
          <a:xfrm>
            <a:off x="860613" y="3760136"/>
            <a:ext cx="2769566" cy="1941417"/>
            <a:chOff x="3663450" y="3177692"/>
            <a:chExt cx="2224503" cy="1293807"/>
          </a:xfrm>
        </p:grpSpPr>
        <p:sp>
          <p:nvSpPr>
            <p:cNvPr id="54" name="TextBox 53">
              <a:extLst>
                <a:ext uri="{FF2B5EF4-FFF2-40B4-BE49-F238E27FC236}">
                  <a16:creationId xmlns:a16="http://schemas.microsoft.com/office/drawing/2014/main" id="{5A93D73C-A9CC-9845-97DF-6F1FDDE3712C}"/>
                </a:ext>
              </a:extLst>
            </p:cNvPr>
            <p:cNvSpPr txBox="1"/>
            <p:nvPr/>
          </p:nvSpPr>
          <p:spPr bwMode="auto">
            <a:xfrm>
              <a:off x="3827461" y="4128201"/>
              <a:ext cx="741950" cy="303542"/>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a:latin typeface="Arial" panose="020B0604020202020204" pitchFamily="34" charset="0"/>
                  <a:cs typeface="Arial" panose="020B0604020202020204" pitchFamily="34" charset="0"/>
                </a:rPr>
                <a:t>25mg</a:t>
              </a:r>
              <a:endParaRPr kumimoji="0" lang="en-US" sz="100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sp>
          <p:nvSpPr>
            <p:cNvPr id="61" name="Rectangle 60">
              <a:extLst>
                <a:ext uri="{FF2B5EF4-FFF2-40B4-BE49-F238E27FC236}">
                  <a16:creationId xmlns:a16="http://schemas.microsoft.com/office/drawing/2014/main" id="{98452B26-7196-5447-9A3C-ED82680D54A8}"/>
                </a:ext>
              </a:extLst>
            </p:cNvPr>
            <p:cNvSpPr/>
            <p:nvPr/>
          </p:nvSpPr>
          <p:spPr bwMode="auto">
            <a:xfrm>
              <a:off x="3663450" y="3177692"/>
              <a:ext cx="2224503" cy="1293807"/>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63" name="TextBox 62">
              <a:extLst>
                <a:ext uri="{FF2B5EF4-FFF2-40B4-BE49-F238E27FC236}">
                  <a16:creationId xmlns:a16="http://schemas.microsoft.com/office/drawing/2014/main" id="{203249C4-5F1F-4A4C-9D0F-420706AD1899}"/>
                </a:ext>
              </a:extLst>
            </p:cNvPr>
            <p:cNvSpPr txBox="1"/>
            <p:nvPr/>
          </p:nvSpPr>
          <p:spPr bwMode="auto">
            <a:xfrm>
              <a:off x="4606441" y="4128201"/>
              <a:ext cx="1193717" cy="303542"/>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a:latin typeface="Arial" panose="020B0604020202020204" pitchFamily="34" charset="0"/>
                  <a:cs typeface="Arial" panose="020B0604020202020204" pitchFamily="34" charset="0"/>
                </a:rPr>
                <a:t>25mg, 15mg, 10mg</a:t>
              </a:r>
              <a:endParaRPr kumimoji="0" lang="en-US" sz="100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pic>
          <p:nvPicPr>
            <p:cNvPr id="66" name="Picture 65">
              <a:extLst>
                <a:ext uri="{FF2B5EF4-FFF2-40B4-BE49-F238E27FC236}">
                  <a16:creationId xmlns:a16="http://schemas.microsoft.com/office/drawing/2014/main" id="{091E673F-60B6-5D41-90D0-9F3EA96D5B53}"/>
                </a:ext>
              </a:extLst>
            </p:cNvPr>
            <p:cNvPicPr>
              <a:picLocks noChangeAspect="1"/>
            </p:cNvPicPr>
            <p:nvPr/>
          </p:nvPicPr>
          <p:blipFill>
            <a:blip r:embed="rId3"/>
            <a:stretch>
              <a:fillRect/>
            </a:stretch>
          </p:blipFill>
          <p:spPr>
            <a:xfrm>
              <a:off x="3790304" y="3443076"/>
              <a:ext cx="816265" cy="509720"/>
            </a:xfrm>
            <a:prstGeom prst="rect">
              <a:avLst/>
            </a:prstGeom>
          </p:spPr>
        </p:pic>
        <p:pic>
          <p:nvPicPr>
            <p:cNvPr id="67" name="Picture 66">
              <a:extLst>
                <a:ext uri="{FF2B5EF4-FFF2-40B4-BE49-F238E27FC236}">
                  <a16:creationId xmlns:a16="http://schemas.microsoft.com/office/drawing/2014/main" id="{DBB19F89-7C2B-8D4C-8C50-7DEC0E081CF7}"/>
                </a:ext>
              </a:extLst>
            </p:cNvPr>
            <p:cNvPicPr>
              <a:picLocks noChangeAspect="1"/>
            </p:cNvPicPr>
            <p:nvPr/>
          </p:nvPicPr>
          <p:blipFill>
            <a:blip r:embed="rId3"/>
            <a:stretch>
              <a:fillRect/>
            </a:stretch>
          </p:blipFill>
          <p:spPr>
            <a:xfrm>
              <a:off x="4795167" y="3443076"/>
              <a:ext cx="816265" cy="509720"/>
            </a:xfrm>
            <a:prstGeom prst="rect">
              <a:avLst/>
            </a:prstGeom>
          </p:spPr>
        </p:pic>
      </p:grpSp>
      <p:grpSp>
        <p:nvGrpSpPr>
          <p:cNvPr id="68" name="Group 67">
            <a:extLst>
              <a:ext uri="{FF2B5EF4-FFF2-40B4-BE49-F238E27FC236}">
                <a16:creationId xmlns:a16="http://schemas.microsoft.com/office/drawing/2014/main" id="{EB328C93-6B7C-E342-BB93-5DDBF98142BF}"/>
              </a:ext>
            </a:extLst>
          </p:cNvPr>
          <p:cNvGrpSpPr/>
          <p:nvPr/>
        </p:nvGrpSpPr>
        <p:grpSpPr>
          <a:xfrm>
            <a:off x="5462103" y="3760136"/>
            <a:ext cx="2854067" cy="1964127"/>
            <a:chOff x="6462298" y="3177692"/>
            <a:chExt cx="2224503" cy="1293807"/>
          </a:xfrm>
        </p:grpSpPr>
        <p:sp>
          <p:nvSpPr>
            <p:cNvPr id="69" name="Rectangle 68">
              <a:extLst>
                <a:ext uri="{FF2B5EF4-FFF2-40B4-BE49-F238E27FC236}">
                  <a16:creationId xmlns:a16="http://schemas.microsoft.com/office/drawing/2014/main" id="{A19429FF-B9BB-354D-8FAA-6FEAE6D853A2}"/>
                </a:ext>
              </a:extLst>
            </p:cNvPr>
            <p:cNvSpPr/>
            <p:nvPr/>
          </p:nvSpPr>
          <p:spPr bwMode="auto">
            <a:xfrm>
              <a:off x="6462298" y="3177692"/>
              <a:ext cx="2224503" cy="1293807"/>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70" name="Picture 69">
              <a:extLst>
                <a:ext uri="{FF2B5EF4-FFF2-40B4-BE49-F238E27FC236}">
                  <a16:creationId xmlns:a16="http://schemas.microsoft.com/office/drawing/2014/main" id="{B42F856C-7584-C94F-A976-15F17C52A44F}"/>
                </a:ext>
              </a:extLst>
            </p:cNvPr>
            <p:cNvPicPr>
              <a:picLocks noChangeAspect="1"/>
            </p:cNvPicPr>
            <p:nvPr/>
          </p:nvPicPr>
          <p:blipFill>
            <a:blip r:embed="rId4"/>
            <a:srcRect/>
            <a:stretch/>
          </p:blipFill>
          <p:spPr>
            <a:xfrm>
              <a:off x="6553287" y="3869101"/>
              <a:ext cx="837973" cy="519002"/>
            </a:xfrm>
            <a:prstGeom prst="rect">
              <a:avLst/>
            </a:prstGeom>
          </p:spPr>
        </p:pic>
        <p:pic>
          <p:nvPicPr>
            <p:cNvPr id="71" name="Picture 70">
              <a:extLst>
                <a:ext uri="{FF2B5EF4-FFF2-40B4-BE49-F238E27FC236}">
                  <a16:creationId xmlns:a16="http://schemas.microsoft.com/office/drawing/2014/main" id="{95623D92-BC22-1C45-A4DE-E36F9009B87B}"/>
                </a:ext>
              </a:extLst>
            </p:cNvPr>
            <p:cNvPicPr>
              <a:picLocks noChangeAspect="1"/>
            </p:cNvPicPr>
            <p:nvPr/>
          </p:nvPicPr>
          <p:blipFill>
            <a:blip r:embed="rId5"/>
            <a:srcRect/>
            <a:stretch/>
          </p:blipFill>
          <p:spPr>
            <a:xfrm>
              <a:off x="6899303" y="3257074"/>
              <a:ext cx="804997" cy="493060"/>
            </a:xfrm>
            <a:prstGeom prst="rect">
              <a:avLst/>
            </a:prstGeom>
          </p:spPr>
        </p:pic>
        <p:pic>
          <p:nvPicPr>
            <p:cNvPr id="72" name="Picture 71">
              <a:extLst>
                <a:ext uri="{FF2B5EF4-FFF2-40B4-BE49-F238E27FC236}">
                  <a16:creationId xmlns:a16="http://schemas.microsoft.com/office/drawing/2014/main" id="{656F6BEA-ED39-F940-9A5B-E6C0DAB098D0}"/>
                </a:ext>
              </a:extLst>
            </p:cNvPr>
            <p:cNvPicPr>
              <a:picLocks noChangeAspect="1"/>
            </p:cNvPicPr>
            <p:nvPr/>
          </p:nvPicPr>
          <p:blipFill>
            <a:blip r:embed="rId6"/>
            <a:srcRect/>
            <a:stretch/>
          </p:blipFill>
          <p:spPr>
            <a:xfrm>
              <a:off x="7730459" y="3610592"/>
              <a:ext cx="727881" cy="777511"/>
            </a:xfrm>
            <a:prstGeom prst="rect">
              <a:avLst/>
            </a:prstGeom>
          </p:spPr>
        </p:pic>
      </p:grpSp>
      <p:sp>
        <p:nvSpPr>
          <p:cNvPr id="9" name="TextBox 8">
            <a:extLst>
              <a:ext uri="{FF2B5EF4-FFF2-40B4-BE49-F238E27FC236}">
                <a16:creationId xmlns:a16="http://schemas.microsoft.com/office/drawing/2014/main" id="{E58B3A30-8342-3C48-B38D-7FA458959773}"/>
              </a:ext>
            </a:extLst>
          </p:cNvPr>
          <p:cNvSpPr txBox="1"/>
          <p:nvPr/>
        </p:nvSpPr>
        <p:spPr bwMode="auto">
          <a:xfrm>
            <a:off x="449840" y="1846576"/>
            <a:ext cx="8084560" cy="1552354"/>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defTabSz="914400" eaLnBrk="0" hangingPunct="0">
              <a:spcBef>
                <a:spcPct val="30000"/>
              </a:spcBef>
              <a:defRPr/>
            </a:pPr>
            <a:r>
              <a:rPr lang="en-CA" sz="2400" b="1" dirty="0">
                <a:latin typeface="Arial"/>
                <a:ea typeface="ＭＳ Ｐゴシック"/>
                <a:cs typeface="Arial"/>
              </a:rPr>
              <a:t>More dependant patients </a:t>
            </a:r>
            <a:r>
              <a:rPr lang="en-CA" sz="2400" dirty="0">
                <a:latin typeface="Arial"/>
                <a:ea typeface="ＭＳ Ｐゴシック"/>
                <a:cs typeface="Arial"/>
              </a:rPr>
              <a:t>may benefit from </a:t>
            </a:r>
            <a:br>
              <a:rPr lang="en-CA" sz="2400" dirty="0">
                <a:latin typeface="Arial" panose="020B0604020202020204" pitchFamily="34" charset="0"/>
                <a:ea typeface="ＭＳ Ｐゴシック" panose="020B0600070205080204" pitchFamily="34" charset="-128"/>
                <a:cs typeface="Arial" panose="020B0604020202020204" pitchFamily="34" charset="0"/>
              </a:rPr>
            </a:br>
            <a:r>
              <a:rPr lang="en-CA" sz="2400" dirty="0">
                <a:latin typeface="Arial"/>
                <a:ea typeface="ＭＳ Ｐゴシック"/>
                <a:cs typeface="Arial"/>
              </a:rPr>
              <a:t>high dose NRT (&gt;42mg) to address withdrawal symptoms more effectively than standard doses. </a:t>
            </a:r>
            <a:endParaRPr lang="en-CA" sz="2400">
              <a:latin typeface="Arial" panose="020B0604020202020204" pitchFamily="34" charset="0"/>
              <a:ea typeface="ＭＳ Ｐゴシック" panose="020B0600070205080204" pitchFamily="34" charset="-128"/>
              <a:cs typeface="Arial" panose="020B0604020202020204" pitchFamily="34" charset="0"/>
            </a:endParaRPr>
          </a:p>
        </p:txBody>
      </p:sp>
      <p:pic>
        <p:nvPicPr>
          <p:cNvPr id="3" name="Picture 2">
            <a:extLst>
              <a:ext uri="{FF2B5EF4-FFF2-40B4-BE49-F238E27FC236}">
                <a16:creationId xmlns:a16="http://schemas.microsoft.com/office/drawing/2014/main" id="{8773D15B-6D55-FA91-A255-D8FC82D7B2AB}"/>
              </a:ext>
            </a:extLst>
          </p:cNvPr>
          <p:cNvPicPr>
            <a:picLocks noChangeAspect="1"/>
          </p:cNvPicPr>
          <p:nvPr/>
        </p:nvPicPr>
        <p:blipFill>
          <a:blip r:embed="rId7"/>
          <a:stretch>
            <a:fillRect/>
          </a:stretch>
        </p:blipFill>
        <p:spPr>
          <a:xfrm>
            <a:off x="7799611" y="3876841"/>
            <a:ext cx="245875" cy="983499"/>
          </a:xfrm>
          <a:prstGeom prst="rect">
            <a:avLst/>
          </a:prstGeom>
          <a:effectLst/>
        </p:spPr>
      </p:pic>
      <p:sp>
        <p:nvSpPr>
          <p:cNvPr id="5" name="Footer Placeholder 3">
            <a:extLst>
              <a:ext uri="{FF2B5EF4-FFF2-40B4-BE49-F238E27FC236}">
                <a16:creationId xmlns:a16="http://schemas.microsoft.com/office/drawing/2014/main" id="{2F996D80-7A76-B685-3BA3-D6DC36476FBE}"/>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227529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fade">
                                      <p:cBhvr>
                                        <p:cTn id="12" dur="500"/>
                                        <p:tgtEl>
                                          <p:spTgt spid="53"/>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48"/>
                                        </p:tgtEl>
                                        <p:attrNameLst>
                                          <p:attrName>style.visibility</p:attrName>
                                        </p:attrNameLst>
                                      </p:cBhvr>
                                      <p:to>
                                        <p:strVal val="visible"/>
                                      </p:to>
                                    </p:set>
                                    <p:animEffect transition="in" filter="fade">
                                      <p:cBhvr>
                                        <p:cTn id="16" dur="500"/>
                                        <p:tgtEl>
                                          <p:spTgt spid="48"/>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68"/>
                                        </p:tgtEl>
                                        <p:attrNameLst>
                                          <p:attrName>style.visibility</p:attrName>
                                        </p:attrNameLst>
                                      </p:cBhvr>
                                      <p:to>
                                        <p:strVal val="visible"/>
                                      </p:to>
                                    </p:set>
                                    <p:animEffect transition="in" filter="fade">
                                      <p:cBhvr>
                                        <p:cTn id="20" dur="500"/>
                                        <p:tgtEl>
                                          <p:spTgt spid="68"/>
                                        </p:tgtEl>
                                      </p:cBhvr>
                                    </p:animEffect>
                                  </p:childTnLst>
                                </p:cTn>
                              </p:par>
                              <p:par>
                                <p:cTn id="21" presetID="10"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577DF3-01AA-31C2-5185-AFB60D4D989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0DF3705-D9C1-9EB2-6CFD-7BAB4C27808A}"/>
              </a:ext>
            </a:extLst>
          </p:cNvPr>
          <p:cNvSpPr>
            <a:spLocks noGrp="1"/>
          </p:cNvSpPr>
          <p:nvPr>
            <p:ph type="title"/>
          </p:nvPr>
        </p:nvSpPr>
        <p:spPr/>
        <p:txBody>
          <a:bodyPr/>
          <a:lstStyle/>
          <a:p>
            <a:r>
              <a:rPr lang="en-US" dirty="0"/>
              <a:t>Clinical groups: safety and guidance on NRT</a:t>
            </a:r>
          </a:p>
        </p:txBody>
      </p:sp>
      <p:sp>
        <p:nvSpPr>
          <p:cNvPr id="3" name="Text Placeholder 2">
            <a:extLst>
              <a:ext uri="{FF2B5EF4-FFF2-40B4-BE49-F238E27FC236}">
                <a16:creationId xmlns:a16="http://schemas.microsoft.com/office/drawing/2014/main" id="{152FFACD-C4E4-83E2-5C83-82A72D3AE2DA}"/>
              </a:ext>
            </a:extLst>
          </p:cNvPr>
          <p:cNvSpPr>
            <a:spLocks noGrp="1"/>
          </p:cNvSpPr>
          <p:nvPr>
            <p:ph type="body" idx="12"/>
          </p:nvPr>
        </p:nvSpPr>
        <p:spPr>
          <a:xfrm>
            <a:off x="571500" y="1465006"/>
            <a:ext cx="7962900" cy="4114402"/>
          </a:xfrm>
        </p:spPr>
        <p:txBody>
          <a:bodyPr/>
          <a:lstStyle/>
          <a:p>
            <a:pPr>
              <a:spcBef>
                <a:spcPts val="0"/>
              </a:spcBef>
              <a:spcAft>
                <a:spcPts val="1200"/>
              </a:spcAft>
            </a:pPr>
            <a:r>
              <a:rPr lang="en-US" b="1" dirty="0">
                <a:solidFill>
                  <a:schemeClr val="accent5"/>
                </a:solidFill>
                <a:latin typeface="+mn-lt"/>
              </a:rPr>
              <a:t>Cardiac patients </a:t>
            </a:r>
          </a:p>
          <a:p>
            <a:pPr marL="714375" lvl="1" indent="-303213">
              <a:lnSpc>
                <a:spcPct val="100000"/>
              </a:lnSpc>
              <a:spcBef>
                <a:spcPts val="0"/>
              </a:spcBef>
              <a:spcAft>
                <a:spcPts val="1200"/>
              </a:spcAft>
              <a:buClr>
                <a:schemeClr val="accent1"/>
              </a:buClr>
              <a:buFont typeface="Arial" panose="020B0604020202020204" pitchFamily="34" charset="0"/>
              <a:buChar char="‒"/>
            </a:pPr>
            <a:r>
              <a:rPr lang="en-US" sz="1700" dirty="0">
                <a:latin typeface="+mn-lt"/>
              </a:rPr>
              <a:t>Clear, high-quality evidence of safety and efficacy (stable patients)</a:t>
            </a:r>
          </a:p>
          <a:p>
            <a:pPr marL="714375" lvl="1" indent="-303213">
              <a:lnSpc>
                <a:spcPct val="100000"/>
              </a:lnSpc>
              <a:spcBef>
                <a:spcPts val="0"/>
              </a:spcBef>
              <a:spcAft>
                <a:spcPts val="1200"/>
              </a:spcAft>
              <a:buClr>
                <a:schemeClr val="accent1"/>
              </a:buClr>
              <a:buFont typeface="Arial" panose="020B0604020202020204" pitchFamily="34" charset="0"/>
              <a:buChar char="‒"/>
            </a:pPr>
            <a:r>
              <a:rPr lang="en-US" sz="1700" dirty="0">
                <a:latin typeface="+mn-lt"/>
              </a:rPr>
              <a:t>First 48 hours after event (less research); available research shows no negative effect (risk-benefit analysis)</a:t>
            </a:r>
            <a:endParaRPr lang="en-US" sz="1700" dirty="0">
              <a:solidFill>
                <a:schemeClr val="accent5"/>
              </a:solidFill>
              <a:latin typeface="+mn-lt"/>
            </a:endParaRPr>
          </a:p>
          <a:p>
            <a:pPr>
              <a:spcBef>
                <a:spcPts val="0"/>
              </a:spcBef>
              <a:spcAft>
                <a:spcPts val="1200"/>
              </a:spcAft>
            </a:pPr>
            <a:r>
              <a:rPr lang="en-US" b="1" dirty="0">
                <a:solidFill>
                  <a:schemeClr val="accent5"/>
                </a:solidFill>
                <a:latin typeface="+mn-lt"/>
              </a:rPr>
              <a:t>Surgical patients &amp; wound healing </a:t>
            </a:r>
          </a:p>
          <a:p>
            <a:pPr marL="768350" lvl="1" indent="-357188">
              <a:lnSpc>
                <a:spcPct val="100000"/>
              </a:lnSpc>
              <a:spcBef>
                <a:spcPts val="0"/>
              </a:spcBef>
              <a:spcAft>
                <a:spcPts val="1200"/>
              </a:spcAft>
              <a:buClr>
                <a:schemeClr val="accent1"/>
              </a:buClr>
              <a:buFont typeface="Arial" panose="020B0604020202020204" pitchFamily="34" charset="0"/>
              <a:buChar char="‒"/>
            </a:pPr>
            <a:r>
              <a:rPr lang="en-US" sz="1700" dirty="0">
                <a:latin typeface="+mn-lt"/>
              </a:rPr>
              <a:t>NRT safe to use, no evidence of effect on surgical outcomes</a:t>
            </a:r>
          </a:p>
          <a:p>
            <a:pPr marL="768350" lvl="1" indent="-357188">
              <a:lnSpc>
                <a:spcPct val="100000"/>
              </a:lnSpc>
              <a:spcBef>
                <a:spcPts val="0"/>
              </a:spcBef>
              <a:spcAft>
                <a:spcPts val="1200"/>
              </a:spcAft>
              <a:buClr>
                <a:schemeClr val="accent1"/>
              </a:buClr>
              <a:buFont typeface="Arial" panose="020B0604020202020204" pitchFamily="34" charset="0"/>
              <a:buChar char="‒"/>
            </a:pPr>
            <a:r>
              <a:rPr lang="en-US" sz="1700" dirty="0">
                <a:latin typeface="+mn-lt"/>
              </a:rPr>
              <a:t>Less research facial-cranial surgery</a:t>
            </a:r>
            <a:endParaRPr lang="en-US" sz="1700" dirty="0">
              <a:solidFill>
                <a:schemeClr val="accent5"/>
              </a:solidFill>
              <a:latin typeface="+mn-lt"/>
            </a:endParaRPr>
          </a:p>
          <a:p>
            <a:pPr>
              <a:spcBef>
                <a:spcPts val="0"/>
              </a:spcBef>
              <a:spcAft>
                <a:spcPts val="1200"/>
              </a:spcAft>
            </a:pPr>
            <a:r>
              <a:rPr lang="en-US" b="1" dirty="0">
                <a:solidFill>
                  <a:srgbClr val="007072"/>
                </a:solidFill>
                <a:latin typeface="+mn-lt"/>
              </a:rPr>
              <a:t>Pregnant</a:t>
            </a:r>
            <a:r>
              <a:rPr lang="en-US" b="1" dirty="0">
                <a:solidFill>
                  <a:schemeClr val="accent5"/>
                </a:solidFill>
                <a:latin typeface="+mn-lt"/>
              </a:rPr>
              <a:t> and breast-feeding women </a:t>
            </a:r>
          </a:p>
          <a:p>
            <a:pPr marL="766800" lvl="3" indent="-285750">
              <a:lnSpc>
                <a:spcPct val="100000"/>
              </a:lnSpc>
              <a:spcBef>
                <a:spcPts val="0"/>
              </a:spcBef>
              <a:spcAft>
                <a:spcPts val="1200"/>
              </a:spcAft>
              <a:buClr>
                <a:schemeClr val="accent1"/>
              </a:buClr>
              <a:buFont typeface="Arial" panose="020B0604020202020204" pitchFamily="34" charset="0"/>
              <a:buChar char="‒"/>
            </a:pPr>
            <a:r>
              <a:rPr lang="en-US" sz="1700" dirty="0">
                <a:latin typeface="+mn-lt"/>
              </a:rPr>
              <a:t>Combination NRT recommended </a:t>
            </a:r>
          </a:p>
          <a:p>
            <a:pPr marL="766800" lvl="3" indent="-285750">
              <a:lnSpc>
                <a:spcPct val="100000"/>
              </a:lnSpc>
              <a:spcBef>
                <a:spcPts val="0"/>
              </a:spcBef>
              <a:spcAft>
                <a:spcPts val="1200"/>
              </a:spcAft>
              <a:buClr>
                <a:schemeClr val="accent1"/>
              </a:buClr>
              <a:buFont typeface="Arial" panose="020B0604020202020204" pitchFamily="34" charset="0"/>
              <a:buChar char="‒"/>
            </a:pPr>
            <a:r>
              <a:rPr lang="en-US" sz="1700" dirty="0">
                <a:latin typeface="+mn-lt"/>
              </a:rPr>
              <a:t>16-hour patch (remove at night) and faster-acting product </a:t>
            </a:r>
          </a:p>
          <a:p>
            <a:pPr>
              <a:spcBef>
                <a:spcPts val="0"/>
              </a:spcBef>
              <a:spcAft>
                <a:spcPts val="1200"/>
              </a:spcAft>
            </a:pPr>
            <a:r>
              <a:rPr lang="en-US" b="1" dirty="0">
                <a:solidFill>
                  <a:srgbClr val="007072"/>
                </a:solidFill>
                <a:latin typeface="+mn-lt"/>
              </a:rPr>
              <a:t>Body weight</a:t>
            </a:r>
            <a:endParaRPr lang="en-US" b="1" dirty="0">
              <a:solidFill>
                <a:schemeClr val="accent5"/>
              </a:solidFill>
              <a:latin typeface="+mn-lt"/>
            </a:endParaRPr>
          </a:p>
          <a:p>
            <a:endParaRPr lang="en-US" dirty="0"/>
          </a:p>
        </p:txBody>
      </p:sp>
      <p:sp>
        <p:nvSpPr>
          <p:cNvPr id="5" name="Footer Placeholder 3">
            <a:extLst>
              <a:ext uri="{FF2B5EF4-FFF2-40B4-BE49-F238E27FC236}">
                <a16:creationId xmlns:a16="http://schemas.microsoft.com/office/drawing/2014/main" id="{1596FBEF-4E0C-1216-2F29-9DFB4BAB0FDE}"/>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4818496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0929F0-075B-577D-6746-079A22403029}"/>
              </a:ext>
            </a:extLst>
          </p:cNvPr>
          <p:cNvSpPr>
            <a:spLocks noGrp="1"/>
          </p:cNvSpPr>
          <p:nvPr>
            <p:ph type="title"/>
          </p:nvPr>
        </p:nvSpPr>
        <p:spPr/>
        <p:txBody>
          <a:bodyPr/>
          <a:lstStyle/>
          <a:p>
            <a:r>
              <a:rPr lang="en-US" dirty="0">
                <a:latin typeface="Arial"/>
                <a:cs typeface="Arial"/>
              </a:rPr>
              <a:t>Be open to making adjustments...</a:t>
            </a:r>
            <a:endParaRPr lang="en-US" dirty="0"/>
          </a:p>
        </p:txBody>
      </p:sp>
      <p:sp>
        <p:nvSpPr>
          <p:cNvPr id="3" name="Text Placeholder 2">
            <a:extLst>
              <a:ext uri="{FF2B5EF4-FFF2-40B4-BE49-F238E27FC236}">
                <a16:creationId xmlns:a16="http://schemas.microsoft.com/office/drawing/2014/main" id="{0FEE2865-7998-1309-1BB8-7A5F96EA7781}"/>
              </a:ext>
            </a:extLst>
          </p:cNvPr>
          <p:cNvSpPr>
            <a:spLocks noGrp="1"/>
          </p:cNvSpPr>
          <p:nvPr>
            <p:ph type="body" idx="12"/>
          </p:nvPr>
        </p:nvSpPr>
        <p:spPr/>
        <p:txBody>
          <a:bodyPr/>
          <a:lstStyle/>
          <a:p>
            <a:pPr marL="285750" indent="-285750"/>
            <a:r>
              <a:rPr lang="en-US" sz="1800" dirty="0">
                <a:solidFill>
                  <a:srgbClr val="000000"/>
                </a:solidFill>
                <a:effectLst/>
                <a:latin typeface="Arial"/>
                <a:ea typeface="Calibri" panose="020F0502020204030204" pitchFamily="34" charset="0"/>
                <a:cs typeface="Arial"/>
              </a:rPr>
              <a:t>Some patients may benefit from experimenting with different</a:t>
            </a:r>
            <a:r>
              <a:rPr lang="en-US" dirty="0">
                <a:solidFill>
                  <a:srgbClr val="000000"/>
                </a:solidFill>
                <a:latin typeface="Arial"/>
                <a:ea typeface="Calibri" panose="020F0502020204030204" pitchFamily="34" charset="0"/>
                <a:cs typeface="Arial"/>
              </a:rPr>
              <a:t> faster</a:t>
            </a:r>
            <a:r>
              <a:rPr lang="en-CA" dirty="0">
                <a:latin typeface="Calibri"/>
                <a:ea typeface="Calibri" panose="020F0502020204030204" pitchFamily="34" charset="0"/>
                <a:cs typeface="Arial"/>
              </a:rPr>
              <a:t> </a:t>
            </a:r>
            <a:r>
              <a:rPr lang="en-US" sz="1800" dirty="0">
                <a:solidFill>
                  <a:srgbClr val="000000"/>
                </a:solidFill>
                <a:effectLst/>
                <a:latin typeface="Arial"/>
                <a:ea typeface="Calibri" panose="020F0502020204030204" pitchFamily="34" charset="0"/>
                <a:cs typeface="Arial"/>
              </a:rPr>
              <a:t>acting NRT products</a:t>
            </a:r>
            <a:endParaRPr lang="en-CA" sz="1800" dirty="0">
              <a:effectLst/>
              <a:latin typeface="Arial"/>
              <a:ea typeface="Calibri" panose="020F0502020204030204" pitchFamily="34" charset="0"/>
              <a:cs typeface="Arial"/>
            </a:endParaRPr>
          </a:p>
          <a:p>
            <a:r>
              <a:rPr lang="en-US" sz="1800" dirty="0">
                <a:effectLst/>
                <a:latin typeface="Arial" panose="020B0604020202020204" pitchFamily="34" charset="0"/>
                <a:ea typeface="Calibri" panose="020F0502020204030204" pitchFamily="34" charset="0"/>
              </a:rPr>
              <a:t>Adjusting the nicotine dose (up or down) is often required to tailor the treatment plan. </a:t>
            </a:r>
          </a:p>
          <a:p>
            <a:pPr marL="287655" indent="-288290"/>
            <a:r>
              <a:rPr lang="en-US" sz="1800" dirty="0">
                <a:effectLst/>
                <a:latin typeface="Arial"/>
                <a:ea typeface="Calibri" panose="020F0502020204030204" pitchFamily="34" charset="0"/>
                <a:cs typeface="Arial"/>
              </a:rPr>
              <a:t>The most common situation is that the patient does not receive sufficient NRT to effectively manage nicotine withdrawal symptoms and cravings to smoke</a:t>
            </a:r>
            <a:endParaRPr lang="en-CA" sz="1800" dirty="0">
              <a:effectLst/>
              <a:latin typeface="Arial"/>
              <a:ea typeface="Calibri" panose="020F0502020204030204" pitchFamily="34" charset="0"/>
              <a:cs typeface="Arial"/>
            </a:endParaRPr>
          </a:p>
          <a:p>
            <a:endParaRPr lang="en-US" dirty="0"/>
          </a:p>
        </p:txBody>
      </p:sp>
      <p:sp>
        <p:nvSpPr>
          <p:cNvPr id="5" name="Footer Placeholder 3">
            <a:extLst>
              <a:ext uri="{FF2B5EF4-FFF2-40B4-BE49-F238E27FC236}">
                <a16:creationId xmlns:a16="http://schemas.microsoft.com/office/drawing/2014/main" id="{29972D62-D5E7-DF0E-0BDD-5F0FBE434151}"/>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0440721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96616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34582688-B3C5-7233-6E2D-C39E9FDC840E}"/>
              </a:ext>
            </a:extLst>
          </p:cNvPr>
          <p:cNvSpPr>
            <a:spLocks noGrp="1"/>
          </p:cNvSpPr>
          <p:nvPr>
            <p:ph type="title"/>
          </p:nvPr>
        </p:nvSpPr>
        <p:spPr>
          <a:xfrm>
            <a:off x="571500" y="152400"/>
            <a:ext cx="7962900" cy="1066800"/>
          </a:xfrm>
        </p:spPr>
        <p:txBody>
          <a:bodyPr wrap="square" anchor="ctr">
            <a:normAutofit/>
          </a:bodyPr>
          <a:lstStyle/>
          <a:p>
            <a:r>
              <a:rPr lang="en-US" dirty="0"/>
              <a:t>Rapid NRT Prescribing Protocol (BTS 2024)</a:t>
            </a:r>
          </a:p>
        </p:txBody>
      </p:sp>
      <p:pic>
        <p:nvPicPr>
          <p:cNvPr id="5" name="Picture 4" descr="A diagram of steps to smoking&#10;&#10;Description automatically generated">
            <a:extLst>
              <a:ext uri="{FF2B5EF4-FFF2-40B4-BE49-F238E27FC236}">
                <a16:creationId xmlns:a16="http://schemas.microsoft.com/office/drawing/2014/main" id="{862E155C-82A1-FEAE-0FE1-7A89C2FA68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3184" y="1445895"/>
            <a:ext cx="7585041" cy="4683760"/>
          </a:xfrm>
          <a:prstGeom prst="rect">
            <a:avLst/>
          </a:prstGeom>
          <a:noFill/>
        </p:spPr>
      </p:pic>
      <p:sp>
        <p:nvSpPr>
          <p:cNvPr id="2" name="Footer Placeholder 3">
            <a:extLst>
              <a:ext uri="{FF2B5EF4-FFF2-40B4-BE49-F238E27FC236}">
                <a16:creationId xmlns:a16="http://schemas.microsoft.com/office/drawing/2014/main" id="{42940052-B5D3-26A0-F730-4BD61B128BEC}"/>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endParaRPr lang="en-US" sz="1000" i="1" dirty="0">
              <a:solidFill>
                <a:schemeClr val="accent4">
                  <a:lumMod val="75000"/>
                  <a:lumOff val="25000"/>
                </a:schemeClr>
              </a:solidFill>
              <a:latin typeface="Century Gothic" panose="020B0502020202020204" pitchFamily="34" charset="0"/>
            </a:endParaRPr>
          </a:p>
        </p:txBody>
      </p:sp>
    </p:spTree>
    <p:extLst>
      <p:ext uri="{BB962C8B-B14F-4D97-AF65-F5344CB8AC3E}">
        <p14:creationId xmlns:p14="http://schemas.microsoft.com/office/powerpoint/2010/main" val="16190101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9F9427-28E3-CA4E-9A45-C2A33645BB3F}"/>
              </a:ext>
            </a:extLst>
          </p:cNvPr>
          <p:cNvSpPr>
            <a:spLocks noGrp="1"/>
          </p:cNvSpPr>
          <p:nvPr>
            <p:ph type="title"/>
          </p:nvPr>
        </p:nvSpPr>
        <p:spPr/>
        <p:txBody>
          <a:bodyPr/>
          <a:lstStyle/>
          <a:p>
            <a:r>
              <a:rPr lang="en-US"/>
              <a:t>Guidelines for individualised dosing of NRT</a:t>
            </a:r>
          </a:p>
        </p:txBody>
      </p:sp>
      <p:sp>
        <p:nvSpPr>
          <p:cNvPr id="4" name="Text Placeholder 3">
            <a:extLst>
              <a:ext uri="{FF2B5EF4-FFF2-40B4-BE49-F238E27FC236}">
                <a16:creationId xmlns:a16="http://schemas.microsoft.com/office/drawing/2014/main" id="{06D9B44E-29E1-4B4E-93CD-355B20C19EE2}"/>
              </a:ext>
            </a:extLst>
          </p:cNvPr>
          <p:cNvSpPr>
            <a:spLocks noGrp="1"/>
          </p:cNvSpPr>
          <p:nvPr>
            <p:ph type="body" idx="12"/>
          </p:nvPr>
        </p:nvSpPr>
        <p:spPr>
          <a:xfrm>
            <a:off x="571500" y="2458843"/>
            <a:ext cx="3030441" cy="2079929"/>
          </a:xfrm>
        </p:spPr>
        <p:txBody>
          <a:bodyPr anchor="ctr"/>
          <a:lstStyle/>
          <a:p>
            <a:pPr marL="0" indent="0">
              <a:lnSpc>
                <a:spcPts val="2200"/>
              </a:lnSpc>
              <a:spcBef>
                <a:spcPts val="900"/>
              </a:spcBef>
              <a:spcAft>
                <a:spcPts val="900"/>
              </a:spcAft>
              <a:buNone/>
            </a:pPr>
            <a:r>
              <a:rPr lang="en-US" sz="1550" b="1">
                <a:solidFill>
                  <a:schemeClr val="accent1"/>
                </a:solidFill>
              </a:rPr>
              <a:t>The initial dose of NRT can </a:t>
            </a:r>
            <a:br>
              <a:rPr lang="en-US" sz="1550" b="1">
                <a:solidFill>
                  <a:schemeClr val="accent1"/>
                </a:solidFill>
              </a:rPr>
            </a:br>
            <a:r>
              <a:rPr lang="en-US" sz="1550" b="1">
                <a:solidFill>
                  <a:schemeClr val="accent1"/>
                </a:solidFill>
              </a:rPr>
              <a:t>determined based on:</a:t>
            </a:r>
          </a:p>
          <a:p>
            <a:pPr marL="0" indent="0">
              <a:lnSpc>
                <a:spcPts val="2200"/>
              </a:lnSpc>
              <a:spcBef>
                <a:spcPts val="900"/>
              </a:spcBef>
              <a:spcAft>
                <a:spcPts val="900"/>
              </a:spcAft>
              <a:buNone/>
              <a:tabLst>
                <a:tab pos="220663" algn="l"/>
              </a:tabLst>
            </a:pPr>
            <a:r>
              <a:rPr lang="en-US" sz="1550"/>
              <a:t>–	Heaviness of smoking index</a:t>
            </a:r>
          </a:p>
          <a:p>
            <a:pPr marL="0" indent="0">
              <a:lnSpc>
                <a:spcPts val="2200"/>
              </a:lnSpc>
              <a:spcBef>
                <a:spcPts val="900"/>
              </a:spcBef>
              <a:spcAft>
                <a:spcPts val="900"/>
              </a:spcAft>
              <a:buNone/>
              <a:tabLst>
                <a:tab pos="220663" algn="l"/>
              </a:tabLst>
            </a:pPr>
            <a:r>
              <a:rPr lang="en-US" sz="1550"/>
              <a:t>–	patient experience with </a:t>
            </a:r>
            <a:br>
              <a:rPr lang="en-US" sz="1550"/>
            </a:br>
            <a:r>
              <a:rPr lang="en-US" sz="1550"/>
              <a:t>	withdrawal and cravings</a:t>
            </a:r>
          </a:p>
        </p:txBody>
      </p:sp>
      <p:pic>
        <p:nvPicPr>
          <p:cNvPr id="6" name="Picture 5">
            <a:extLst>
              <a:ext uri="{FF2B5EF4-FFF2-40B4-BE49-F238E27FC236}">
                <a16:creationId xmlns:a16="http://schemas.microsoft.com/office/drawing/2014/main" id="{4ACF4937-5913-B141-8536-84111B4B99B5}"/>
              </a:ext>
            </a:extLst>
          </p:cNvPr>
          <p:cNvPicPr>
            <a:picLocks noChangeAspect="1"/>
          </p:cNvPicPr>
          <p:nvPr/>
        </p:nvPicPr>
        <p:blipFill>
          <a:blip r:embed="rId3"/>
          <a:srcRect/>
          <a:stretch/>
        </p:blipFill>
        <p:spPr>
          <a:xfrm>
            <a:off x="3882333" y="2236365"/>
            <a:ext cx="4786685" cy="2704341"/>
          </a:xfrm>
          <a:prstGeom prst="rect">
            <a:avLst/>
          </a:prstGeom>
          <a:effectLst>
            <a:outerShdw blurRad="254000" dist="50800" dir="5400000" algn="tl" rotWithShape="0">
              <a:prstClr val="black">
                <a:alpha val="15000"/>
              </a:prstClr>
            </a:outerShdw>
          </a:effectLst>
        </p:spPr>
      </p:pic>
      <p:sp>
        <p:nvSpPr>
          <p:cNvPr id="5" name="Footer Placeholder 3">
            <a:extLst>
              <a:ext uri="{FF2B5EF4-FFF2-40B4-BE49-F238E27FC236}">
                <a16:creationId xmlns:a16="http://schemas.microsoft.com/office/drawing/2014/main" id="{CBED8545-0935-6495-B4E1-2005E369F12A}"/>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514237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fade">
                                      <p:cBhvr>
                                        <p:cTn id="11" dur="500"/>
                                        <p:tgtEl>
                                          <p:spTgt spid="4">
                                            <p:txEl>
                                              <p:pRg st="1" end="1"/>
                                            </p:txEl>
                                          </p:spTgt>
                                        </p:tgtEl>
                                      </p:cBhvr>
                                    </p:animEffect>
                                  </p:childTnLst>
                                </p:cTn>
                              </p:par>
                            </p:childTnLst>
                          </p:cTn>
                        </p:par>
                        <p:par>
                          <p:cTn id="12" fill="hold">
                            <p:stCondLst>
                              <p:cond delay="1500"/>
                            </p:stCondLst>
                            <p:childTnLst>
                              <p:par>
                                <p:cTn id="13" presetID="10" presetClass="entr" presetSubtype="0" fill="hold" nodeType="afterEffect">
                                  <p:stCondLst>
                                    <p:cond delay="50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78595C-704D-A2E4-F957-5EE5E3E6A9E6}"/>
            </a:ext>
          </a:extLst>
        </p:cNvPr>
        <p:cNvGrpSpPr/>
        <p:nvPr/>
      </p:nvGrpSpPr>
      <p:grpSpPr>
        <a:xfrm>
          <a:off x="0" y="0"/>
          <a:ext cx="0" cy="0"/>
          <a:chOff x="0" y="0"/>
          <a:chExt cx="0" cy="0"/>
        </a:xfrm>
      </p:grpSpPr>
      <p:sp>
        <p:nvSpPr>
          <p:cNvPr id="281603" name="Text Box 2">
            <a:extLst>
              <a:ext uri="{FF2B5EF4-FFF2-40B4-BE49-F238E27FC236}">
                <a16:creationId xmlns:a16="http://schemas.microsoft.com/office/drawing/2014/main" id="{E7B5429F-22D0-6330-8AB7-64C412459180}"/>
              </a:ext>
            </a:extLst>
          </p:cNvPr>
          <p:cNvSpPr txBox="1">
            <a:spLocks noChangeArrowheads="1"/>
          </p:cNvSpPr>
          <p:nvPr/>
        </p:nvSpPr>
        <p:spPr bwMode="auto">
          <a:xfrm>
            <a:off x="990600" y="2362200"/>
            <a:ext cx="7315200" cy="457200"/>
          </a:xfrm>
          <a:prstGeom prst="rect">
            <a:avLst/>
          </a:prstGeom>
          <a:noFill/>
          <a:ln w="9525">
            <a:noFill/>
            <a:miter lim="800000"/>
            <a:headEnd/>
            <a:tailEnd/>
          </a:ln>
        </p:spPr>
        <p:txBody>
          <a:bodyPr>
            <a:spAutoFit/>
          </a:bodyPr>
          <a:lstStyle/>
          <a:p>
            <a:pPr eaLnBrk="0" hangingPunct="0">
              <a:spcBef>
                <a:spcPct val="50000"/>
              </a:spcBef>
            </a:pPr>
            <a:endParaRPr lang="en-CA" altLang="en-US" sz="2400" dirty="0">
              <a:solidFill>
                <a:srgbClr val="000000"/>
              </a:solidFill>
              <a:ea typeface="ＭＳ Ｐゴシック" pitchFamily="34" charset="-128"/>
            </a:endParaRPr>
          </a:p>
        </p:txBody>
      </p:sp>
      <p:sp>
        <p:nvSpPr>
          <p:cNvPr id="281604" name="Rectangle 3">
            <a:extLst>
              <a:ext uri="{FF2B5EF4-FFF2-40B4-BE49-F238E27FC236}">
                <a16:creationId xmlns:a16="http://schemas.microsoft.com/office/drawing/2014/main" id="{9F2A8B2D-C113-D2B6-09AD-04E3757DB89D}"/>
              </a:ext>
            </a:extLst>
          </p:cNvPr>
          <p:cNvSpPr>
            <a:spLocks noGrp="1" noChangeArrowheads="1"/>
          </p:cNvSpPr>
          <p:nvPr>
            <p:ph type="title" idx="4294967295"/>
          </p:nvPr>
        </p:nvSpPr>
        <p:spPr>
          <a:xfrm>
            <a:off x="-1" y="152400"/>
            <a:ext cx="9143999" cy="1066800"/>
          </a:xfrm>
        </p:spPr>
        <p:txBody>
          <a:bodyPr/>
          <a:lstStyle/>
          <a:p>
            <a:pPr marL="6350" indent="-6350" algn="ctr"/>
            <a:r>
              <a:rPr lang="en-US" altLang="en-US" dirty="0"/>
              <a:t>‘Ottawa Model’ NRT dosing guidelines</a:t>
            </a:r>
          </a:p>
        </p:txBody>
      </p:sp>
      <p:sp>
        <p:nvSpPr>
          <p:cNvPr id="323704" name="Rectangle 120">
            <a:extLst>
              <a:ext uri="{FF2B5EF4-FFF2-40B4-BE49-F238E27FC236}">
                <a16:creationId xmlns:a16="http://schemas.microsoft.com/office/drawing/2014/main" id="{8E08B6F2-78D0-8B21-6200-0DEE39815E2A}"/>
              </a:ext>
            </a:extLst>
          </p:cNvPr>
          <p:cNvSpPr>
            <a:spLocks noChangeArrowheads="1"/>
          </p:cNvSpPr>
          <p:nvPr/>
        </p:nvSpPr>
        <p:spPr bwMode="auto">
          <a:xfrm>
            <a:off x="0" y="5116513"/>
            <a:ext cx="9144000" cy="0"/>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nchor="ctr">
            <a:spAutoFit/>
          </a:bodyPr>
          <a:lstStyle/>
          <a:p>
            <a:pPr algn="ctr" eaLnBrk="0" hangingPunct="0">
              <a:defRPr/>
            </a:pPr>
            <a:endParaRPr lang="en-US" sz="2400" b="1" dirty="0">
              <a:solidFill>
                <a:srgbClr val="000000"/>
              </a:solidFill>
              <a:latin typeface="+mn-lt"/>
            </a:endParaRPr>
          </a:p>
        </p:txBody>
      </p:sp>
      <p:sp>
        <p:nvSpPr>
          <p:cNvPr id="2" name="Text Placeholder 6">
            <a:extLst>
              <a:ext uri="{FF2B5EF4-FFF2-40B4-BE49-F238E27FC236}">
                <a16:creationId xmlns:a16="http://schemas.microsoft.com/office/drawing/2014/main" id="{27D1B70A-8C49-A50F-5E95-0E4BE6177373}"/>
              </a:ext>
            </a:extLst>
          </p:cNvPr>
          <p:cNvSpPr txBox="1">
            <a:spLocks/>
          </p:cNvSpPr>
          <p:nvPr/>
        </p:nvSpPr>
        <p:spPr>
          <a:xfrm>
            <a:off x="1603169" y="5459597"/>
            <a:ext cx="6008914" cy="875576"/>
          </a:xfrm>
          <a:prstGeom prst="rect">
            <a:avLst/>
          </a:prstGeom>
        </p:spPr>
        <p:txBody>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Lucida Grande" panose="020B0600040502020204" pitchFamily="34" charset="0"/>
              <a:buNone/>
            </a:pPr>
            <a:r>
              <a:rPr lang="en-US" dirty="0">
                <a:solidFill>
                  <a:schemeClr val="bg1"/>
                </a:solidFill>
              </a:rPr>
              <a:t>After 24 hours: if withdrawal symptoms or urges to smoke are not well managed, increase dosage by 7-10mg</a:t>
            </a:r>
          </a:p>
        </p:txBody>
      </p:sp>
      <p:grpSp>
        <p:nvGrpSpPr>
          <p:cNvPr id="55" name="Group 54">
            <a:extLst>
              <a:ext uri="{FF2B5EF4-FFF2-40B4-BE49-F238E27FC236}">
                <a16:creationId xmlns:a16="http://schemas.microsoft.com/office/drawing/2014/main" id="{C6E5F0EB-EAA0-4658-0C78-65C71982B0BC}"/>
              </a:ext>
            </a:extLst>
          </p:cNvPr>
          <p:cNvGrpSpPr/>
          <p:nvPr/>
        </p:nvGrpSpPr>
        <p:grpSpPr>
          <a:xfrm>
            <a:off x="988326" y="1364580"/>
            <a:ext cx="7614472" cy="3751923"/>
            <a:chOff x="982029" y="1364580"/>
            <a:chExt cx="7179943" cy="3751923"/>
          </a:xfrm>
          <a:effectLst>
            <a:outerShdw blurRad="254000" dist="63500" dir="5400000" algn="ctr" rotWithShape="0">
              <a:srgbClr val="000000">
                <a:alpha val="50000"/>
              </a:srgbClr>
            </a:outerShdw>
          </a:effectLst>
        </p:grpSpPr>
        <p:sp>
          <p:nvSpPr>
            <p:cNvPr id="5" name="Rounded Rectangle 4">
              <a:extLst>
                <a:ext uri="{FF2B5EF4-FFF2-40B4-BE49-F238E27FC236}">
                  <a16:creationId xmlns:a16="http://schemas.microsoft.com/office/drawing/2014/main" id="{5DEE290F-C77C-A44A-586B-03E7D3A4F7D3}"/>
                </a:ext>
              </a:extLst>
            </p:cNvPr>
            <p:cNvSpPr/>
            <p:nvPr/>
          </p:nvSpPr>
          <p:spPr bwMode="auto">
            <a:xfrm>
              <a:off x="982030" y="1662372"/>
              <a:ext cx="7179942" cy="3454131"/>
            </a:xfrm>
            <a:prstGeom prst="roundRect">
              <a:avLst>
                <a:gd name="adj" fmla="val 4163"/>
              </a:avLst>
            </a:prstGeom>
            <a:solidFill>
              <a:srgbClr val="DAF2F3"/>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6" name="Freeform 5">
              <a:extLst>
                <a:ext uri="{FF2B5EF4-FFF2-40B4-BE49-F238E27FC236}">
                  <a16:creationId xmlns:a16="http://schemas.microsoft.com/office/drawing/2014/main" id="{EC1CD6F2-3715-93D4-FA80-75BDDCEEE187}"/>
                </a:ext>
              </a:extLst>
            </p:cNvPr>
            <p:cNvSpPr/>
            <p:nvPr/>
          </p:nvSpPr>
          <p:spPr bwMode="auto">
            <a:xfrm>
              <a:off x="982029" y="1364580"/>
              <a:ext cx="7179942" cy="609848"/>
            </a:xfrm>
            <a:custGeom>
              <a:avLst/>
              <a:gdLst>
                <a:gd name="connsiteX0" fmla="*/ 135200 w 7179942"/>
                <a:gd name="connsiteY0" fmla="*/ 0 h 609848"/>
                <a:gd name="connsiteX1" fmla="*/ 7044742 w 7179942"/>
                <a:gd name="connsiteY1" fmla="*/ 0 h 609848"/>
                <a:gd name="connsiteX2" fmla="*/ 7179942 w 7179942"/>
                <a:gd name="connsiteY2" fmla="*/ 135200 h 609848"/>
                <a:gd name="connsiteX3" fmla="*/ 7179942 w 7179942"/>
                <a:gd name="connsiteY3" fmla="*/ 609848 h 609848"/>
                <a:gd name="connsiteX4" fmla="*/ 0 w 7179942"/>
                <a:gd name="connsiteY4" fmla="*/ 609848 h 609848"/>
                <a:gd name="connsiteX5" fmla="*/ 0 w 7179942"/>
                <a:gd name="connsiteY5" fmla="*/ 135200 h 609848"/>
                <a:gd name="connsiteX6" fmla="*/ 135200 w 7179942"/>
                <a:gd name="connsiteY6" fmla="*/ 0 h 60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79942" h="609848">
                  <a:moveTo>
                    <a:pt x="135200" y="0"/>
                  </a:moveTo>
                  <a:lnTo>
                    <a:pt x="7044742" y="0"/>
                  </a:lnTo>
                  <a:cubicBezTo>
                    <a:pt x="7119411" y="0"/>
                    <a:pt x="7179942" y="60531"/>
                    <a:pt x="7179942" y="135200"/>
                  </a:cubicBezTo>
                  <a:lnTo>
                    <a:pt x="7179942" y="609848"/>
                  </a:lnTo>
                  <a:lnTo>
                    <a:pt x="0" y="609848"/>
                  </a:lnTo>
                  <a:lnTo>
                    <a:pt x="0" y="135200"/>
                  </a:lnTo>
                  <a:cubicBezTo>
                    <a:pt x="0" y="60531"/>
                    <a:pt x="60531" y="0"/>
                    <a:pt x="135200" y="0"/>
                  </a:cubicBezTo>
                  <a:close/>
                </a:path>
              </a:pathLst>
            </a:custGeom>
            <a:solidFill>
              <a:schemeClr val="accent1"/>
            </a:solidFill>
            <a:ln w="9525">
              <a:no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sp>
        <p:nvSpPr>
          <p:cNvPr id="7" name="TextBox 6">
            <a:extLst>
              <a:ext uri="{FF2B5EF4-FFF2-40B4-BE49-F238E27FC236}">
                <a16:creationId xmlns:a16="http://schemas.microsoft.com/office/drawing/2014/main" id="{1118929F-0433-1C11-A4D8-2FD012593F2A}"/>
              </a:ext>
            </a:extLst>
          </p:cNvPr>
          <p:cNvSpPr txBox="1"/>
          <p:nvPr/>
        </p:nvSpPr>
        <p:spPr bwMode="auto">
          <a:xfrm>
            <a:off x="1168400" y="1526986"/>
            <a:ext cx="6807201" cy="35923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indent="0" algn="ctr">
              <a:buNone/>
            </a:pPr>
            <a:r>
              <a:rPr lang="en-US" b="1" dirty="0">
                <a:solidFill>
                  <a:schemeClr val="bg1"/>
                </a:solidFill>
              </a:rPr>
              <a:t>Nicotine replacement therapy  |  Patch</a:t>
            </a:r>
          </a:p>
        </p:txBody>
      </p:sp>
      <p:sp>
        <p:nvSpPr>
          <p:cNvPr id="9" name="TextBox 8">
            <a:extLst>
              <a:ext uri="{FF2B5EF4-FFF2-40B4-BE49-F238E27FC236}">
                <a16:creationId xmlns:a16="http://schemas.microsoft.com/office/drawing/2014/main" id="{B2212868-3056-AD4A-EE9E-26B13370BE9D}"/>
              </a:ext>
            </a:extLst>
          </p:cNvPr>
          <p:cNvSpPr txBox="1"/>
          <p:nvPr/>
        </p:nvSpPr>
        <p:spPr bwMode="auto">
          <a:xfrm>
            <a:off x="1518383" y="2270781"/>
            <a:ext cx="3249253" cy="295466"/>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500" dirty="0">
                <a:latin typeface="Arial" panose="020B0604020202020204" pitchFamily="34" charset="0"/>
                <a:cs typeface="Arial" panose="020B0604020202020204" pitchFamily="34" charset="0"/>
              </a:rPr>
              <a:t>Less than 10 cigarettes/day</a:t>
            </a:r>
            <a:endParaRPr kumimoji="0" lang="en-US" sz="15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54BF3F53-300F-12B3-F296-8F3D1BC9BEF6}"/>
              </a:ext>
            </a:extLst>
          </p:cNvPr>
          <p:cNvSpPr txBox="1"/>
          <p:nvPr/>
        </p:nvSpPr>
        <p:spPr bwMode="auto">
          <a:xfrm>
            <a:off x="5995407" y="2262268"/>
            <a:ext cx="716279" cy="295466"/>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500" b="1" dirty="0">
                <a:latin typeface="Arial" panose="020B0604020202020204" pitchFamily="34" charset="0"/>
                <a:cs typeface="Arial" panose="020B0604020202020204" pitchFamily="34" charset="0"/>
              </a:rPr>
              <a:t>7mg</a:t>
            </a:r>
            <a:endParaRPr kumimoji="0" lang="en-US" sz="1500" b="1"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cxnSp>
        <p:nvCxnSpPr>
          <p:cNvPr id="12" name="Straight Arrow Connector 11">
            <a:extLst>
              <a:ext uri="{FF2B5EF4-FFF2-40B4-BE49-F238E27FC236}">
                <a16:creationId xmlns:a16="http://schemas.microsoft.com/office/drawing/2014/main" id="{69D8FC3D-C7FF-9817-F7AD-99821E8CF940}"/>
              </a:ext>
            </a:extLst>
          </p:cNvPr>
          <p:cNvCxnSpPr>
            <a:cxnSpLocks/>
          </p:cNvCxnSpPr>
          <p:nvPr/>
        </p:nvCxnSpPr>
        <p:spPr>
          <a:xfrm>
            <a:off x="3984756" y="2418514"/>
            <a:ext cx="2116381" cy="0"/>
          </a:xfrm>
          <a:prstGeom prst="straightConnector1">
            <a:avLst/>
          </a:prstGeom>
          <a:ln w="44450">
            <a:tailEnd type="triangle"/>
          </a:ln>
          <a:effectLst/>
        </p:spPr>
        <p:style>
          <a:lnRef idx="2">
            <a:schemeClr val="accent1"/>
          </a:lnRef>
          <a:fillRef idx="0">
            <a:schemeClr val="accent1"/>
          </a:fillRef>
          <a:effectRef idx="1">
            <a:schemeClr val="accent1"/>
          </a:effectRef>
          <a:fontRef idx="minor">
            <a:schemeClr val="tx1"/>
          </a:fontRef>
        </p:style>
      </p:cxnSp>
      <p:sp>
        <p:nvSpPr>
          <p:cNvPr id="14" name="TextBox 13">
            <a:extLst>
              <a:ext uri="{FF2B5EF4-FFF2-40B4-BE49-F238E27FC236}">
                <a16:creationId xmlns:a16="http://schemas.microsoft.com/office/drawing/2014/main" id="{2C48CC53-23C5-0A13-3D20-1B4355DA3FAB}"/>
              </a:ext>
            </a:extLst>
          </p:cNvPr>
          <p:cNvSpPr txBox="1"/>
          <p:nvPr/>
        </p:nvSpPr>
        <p:spPr bwMode="auto">
          <a:xfrm>
            <a:off x="982028" y="4551741"/>
            <a:ext cx="7179942" cy="295466"/>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500" b="1" dirty="0">
                <a:latin typeface="Arial" panose="020B0604020202020204" pitchFamily="34" charset="0"/>
                <a:cs typeface="Arial" panose="020B0604020202020204" pitchFamily="34" charset="0"/>
              </a:rPr>
              <a:t>**Recommend using NRT for at least 12 weeks</a:t>
            </a:r>
            <a:endParaRPr kumimoji="0" lang="en-US" sz="15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sp>
        <p:nvSpPr>
          <p:cNvPr id="35" name="TextBox 34">
            <a:extLst>
              <a:ext uri="{FF2B5EF4-FFF2-40B4-BE49-F238E27FC236}">
                <a16:creationId xmlns:a16="http://schemas.microsoft.com/office/drawing/2014/main" id="{E91D9D12-4CED-383C-0846-1D6212405EB6}"/>
              </a:ext>
            </a:extLst>
          </p:cNvPr>
          <p:cNvSpPr txBox="1"/>
          <p:nvPr/>
        </p:nvSpPr>
        <p:spPr bwMode="auto">
          <a:xfrm>
            <a:off x="1518383" y="2712550"/>
            <a:ext cx="3249253" cy="295466"/>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500" dirty="0">
                <a:latin typeface="Arial"/>
                <a:cs typeface="Arial"/>
              </a:rPr>
              <a:t>10 – 15 cigarettes/day</a:t>
            </a:r>
            <a:endParaRPr kumimoji="0" lang="en-US" sz="1500" u="none" strike="noStrike" kern="1200" cap="none" spc="0" normalizeH="0" baseline="0" noProof="0" dirty="0">
              <a:ln>
                <a:noFill/>
              </a:ln>
              <a:effectLst/>
              <a:uLnTx/>
              <a:uFillTx/>
              <a:latin typeface="Arial"/>
              <a:cs typeface="Arial"/>
            </a:endParaRPr>
          </a:p>
        </p:txBody>
      </p:sp>
      <p:sp>
        <p:nvSpPr>
          <p:cNvPr id="36" name="TextBox 35">
            <a:extLst>
              <a:ext uri="{FF2B5EF4-FFF2-40B4-BE49-F238E27FC236}">
                <a16:creationId xmlns:a16="http://schemas.microsoft.com/office/drawing/2014/main" id="{953F6361-9E63-D9FE-715E-9181AB17D238}"/>
              </a:ext>
            </a:extLst>
          </p:cNvPr>
          <p:cNvSpPr txBox="1"/>
          <p:nvPr/>
        </p:nvSpPr>
        <p:spPr bwMode="auto">
          <a:xfrm>
            <a:off x="5995407" y="2704037"/>
            <a:ext cx="716279" cy="295466"/>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500" b="1" dirty="0">
                <a:latin typeface="Arial" panose="020B0604020202020204" pitchFamily="34" charset="0"/>
                <a:cs typeface="Arial" panose="020B0604020202020204" pitchFamily="34" charset="0"/>
              </a:rPr>
              <a:t>14mg</a:t>
            </a:r>
            <a:endParaRPr kumimoji="0" lang="en-US" sz="1500" b="1"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cxnSp>
        <p:nvCxnSpPr>
          <p:cNvPr id="37" name="Straight Arrow Connector 36">
            <a:extLst>
              <a:ext uri="{FF2B5EF4-FFF2-40B4-BE49-F238E27FC236}">
                <a16:creationId xmlns:a16="http://schemas.microsoft.com/office/drawing/2014/main" id="{92496525-7F16-A152-FA2A-8F235CC85CDF}"/>
              </a:ext>
            </a:extLst>
          </p:cNvPr>
          <p:cNvCxnSpPr>
            <a:cxnSpLocks/>
          </p:cNvCxnSpPr>
          <p:nvPr/>
        </p:nvCxnSpPr>
        <p:spPr>
          <a:xfrm>
            <a:off x="3565656" y="2860283"/>
            <a:ext cx="2535481" cy="0"/>
          </a:xfrm>
          <a:prstGeom prst="straightConnector1">
            <a:avLst/>
          </a:prstGeom>
          <a:ln w="44450">
            <a:tailEnd type="triangle"/>
          </a:ln>
          <a:effectLst/>
        </p:spPr>
        <p:style>
          <a:lnRef idx="2">
            <a:schemeClr val="accent1"/>
          </a:lnRef>
          <a:fillRef idx="0">
            <a:schemeClr val="accent1"/>
          </a:fillRef>
          <a:effectRef idx="1">
            <a:schemeClr val="accent1"/>
          </a:effectRef>
          <a:fontRef idx="minor">
            <a:schemeClr val="tx1"/>
          </a:fontRef>
        </p:style>
      </p:cxnSp>
      <p:sp>
        <p:nvSpPr>
          <p:cNvPr id="39" name="TextBox 38">
            <a:extLst>
              <a:ext uri="{FF2B5EF4-FFF2-40B4-BE49-F238E27FC236}">
                <a16:creationId xmlns:a16="http://schemas.microsoft.com/office/drawing/2014/main" id="{4CB0BBDF-E548-78D9-0DA5-22ECA5071005}"/>
              </a:ext>
            </a:extLst>
          </p:cNvPr>
          <p:cNvSpPr txBox="1"/>
          <p:nvPr/>
        </p:nvSpPr>
        <p:spPr bwMode="auto">
          <a:xfrm>
            <a:off x="1518383" y="3154320"/>
            <a:ext cx="3249253" cy="295466"/>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500" dirty="0">
                <a:latin typeface="Arial"/>
                <a:cs typeface="Arial"/>
              </a:rPr>
              <a:t>16– 25 cigarettes/day</a:t>
            </a:r>
            <a:endParaRPr kumimoji="0" lang="en-US" sz="1500" u="none" strike="noStrike" kern="1200" cap="none" spc="0" normalizeH="0" baseline="0" noProof="0" dirty="0">
              <a:ln>
                <a:noFill/>
              </a:ln>
              <a:effectLst/>
              <a:uLnTx/>
              <a:uFillTx/>
              <a:latin typeface="Arial"/>
              <a:cs typeface="Arial"/>
            </a:endParaRPr>
          </a:p>
        </p:txBody>
      </p:sp>
      <p:sp>
        <p:nvSpPr>
          <p:cNvPr id="40" name="TextBox 39">
            <a:extLst>
              <a:ext uri="{FF2B5EF4-FFF2-40B4-BE49-F238E27FC236}">
                <a16:creationId xmlns:a16="http://schemas.microsoft.com/office/drawing/2014/main" id="{BB580748-AF7A-1C3E-9F0D-F4E850A93ECC}"/>
              </a:ext>
            </a:extLst>
          </p:cNvPr>
          <p:cNvSpPr txBox="1"/>
          <p:nvPr/>
        </p:nvSpPr>
        <p:spPr bwMode="auto">
          <a:xfrm>
            <a:off x="5957622" y="3145807"/>
            <a:ext cx="716279" cy="295466"/>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500" b="1" dirty="0">
                <a:latin typeface="Arial" panose="020B0604020202020204" pitchFamily="34" charset="0"/>
                <a:cs typeface="Arial" panose="020B0604020202020204" pitchFamily="34" charset="0"/>
              </a:rPr>
              <a:t>21mg</a:t>
            </a:r>
            <a:endParaRPr kumimoji="0" lang="en-US" sz="1500" b="1"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cxnSp>
        <p:nvCxnSpPr>
          <p:cNvPr id="41" name="Straight Arrow Connector 40">
            <a:extLst>
              <a:ext uri="{FF2B5EF4-FFF2-40B4-BE49-F238E27FC236}">
                <a16:creationId xmlns:a16="http://schemas.microsoft.com/office/drawing/2014/main" id="{2719BBB3-EEF0-5EED-1022-663E1C5F6BCF}"/>
              </a:ext>
            </a:extLst>
          </p:cNvPr>
          <p:cNvCxnSpPr>
            <a:cxnSpLocks/>
          </p:cNvCxnSpPr>
          <p:nvPr/>
        </p:nvCxnSpPr>
        <p:spPr>
          <a:xfrm>
            <a:off x="3565656" y="3302053"/>
            <a:ext cx="2535481" cy="0"/>
          </a:xfrm>
          <a:prstGeom prst="straightConnector1">
            <a:avLst/>
          </a:prstGeom>
          <a:ln w="44450">
            <a:tailEnd type="triangle"/>
          </a:ln>
          <a:effectLst/>
        </p:spPr>
        <p:style>
          <a:lnRef idx="2">
            <a:schemeClr val="accent1"/>
          </a:lnRef>
          <a:fillRef idx="0">
            <a:schemeClr val="accent1"/>
          </a:fillRef>
          <a:effectRef idx="1">
            <a:schemeClr val="accent1"/>
          </a:effectRef>
          <a:fontRef idx="minor">
            <a:schemeClr val="tx1"/>
          </a:fontRef>
        </p:style>
      </p:cxnSp>
      <p:sp>
        <p:nvSpPr>
          <p:cNvPr id="43" name="TextBox 42">
            <a:extLst>
              <a:ext uri="{FF2B5EF4-FFF2-40B4-BE49-F238E27FC236}">
                <a16:creationId xmlns:a16="http://schemas.microsoft.com/office/drawing/2014/main" id="{E9F9E398-5A56-AAF2-D2A0-9D296C77095B}"/>
              </a:ext>
            </a:extLst>
          </p:cNvPr>
          <p:cNvSpPr txBox="1"/>
          <p:nvPr/>
        </p:nvSpPr>
        <p:spPr bwMode="auto">
          <a:xfrm>
            <a:off x="1518383" y="3596090"/>
            <a:ext cx="3249253" cy="295466"/>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a:lnSpc>
                <a:spcPts val="1500"/>
              </a:lnSpc>
              <a:spcBef>
                <a:spcPts val="0"/>
              </a:spcBef>
              <a:spcAft>
                <a:spcPts val="0"/>
              </a:spcAft>
              <a:buClr>
                <a:srgbClr val="C10C21"/>
              </a:buClr>
            </a:pPr>
            <a:r>
              <a:rPr lang="en-US" sz="1500" dirty="0">
                <a:latin typeface="Arial"/>
                <a:cs typeface="Arial"/>
              </a:rPr>
              <a:t>26 – 39 cigarettes/day</a:t>
            </a:r>
            <a:endParaRPr kumimoji="0" lang="en-US" sz="1500" u="none" strike="noStrike" kern="1200" cap="none" spc="0" normalizeH="0" baseline="0" noProof="0" dirty="0">
              <a:ln>
                <a:noFill/>
              </a:ln>
              <a:effectLst/>
              <a:uLnTx/>
              <a:uFillTx/>
              <a:latin typeface="Arial"/>
              <a:cs typeface="Arial"/>
            </a:endParaRPr>
          </a:p>
        </p:txBody>
      </p:sp>
      <p:sp>
        <p:nvSpPr>
          <p:cNvPr id="44" name="TextBox 43">
            <a:extLst>
              <a:ext uri="{FF2B5EF4-FFF2-40B4-BE49-F238E27FC236}">
                <a16:creationId xmlns:a16="http://schemas.microsoft.com/office/drawing/2014/main" id="{D61B7CBA-58BF-4CBE-8B42-1E6FD532C4D4}"/>
              </a:ext>
            </a:extLst>
          </p:cNvPr>
          <p:cNvSpPr txBox="1"/>
          <p:nvPr/>
        </p:nvSpPr>
        <p:spPr bwMode="auto">
          <a:xfrm>
            <a:off x="5995407" y="3587577"/>
            <a:ext cx="716279" cy="295466"/>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500" b="1" dirty="0">
                <a:latin typeface="Arial" panose="020B0604020202020204" pitchFamily="34" charset="0"/>
                <a:cs typeface="Arial" panose="020B0604020202020204" pitchFamily="34" charset="0"/>
              </a:rPr>
              <a:t>35mg</a:t>
            </a:r>
            <a:endParaRPr kumimoji="0" lang="en-US" sz="1500" b="1"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cxnSp>
        <p:nvCxnSpPr>
          <p:cNvPr id="45" name="Straight Arrow Connector 44">
            <a:extLst>
              <a:ext uri="{FF2B5EF4-FFF2-40B4-BE49-F238E27FC236}">
                <a16:creationId xmlns:a16="http://schemas.microsoft.com/office/drawing/2014/main" id="{4C6F5DD1-8172-0F18-FFF4-426849DD6FD4}"/>
              </a:ext>
            </a:extLst>
          </p:cNvPr>
          <p:cNvCxnSpPr>
            <a:cxnSpLocks/>
          </p:cNvCxnSpPr>
          <p:nvPr/>
        </p:nvCxnSpPr>
        <p:spPr>
          <a:xfrm>
            <a:off x="3565656" y="3743823"/>
            <a:ext cx="2535481" cy="0"/>
          </a:xfrm>
          <a:prstGeom prst="straightConnector1">
            <a:avLst/>
          </a:prstGeom>
          <a:ln w="44450">
            <a:tailEnd type="triangle"/>
          </a:ln>
          <a:effectLst/>
        </p:spPr>
        <p:style>
          <a:lnRef idx="2">
            <a:schemeClr val="accent1"/>
          </a:lnRef>
          <a:fillRef idx="0">
            <a:schemeClr val="accent1"/>
          </a:fillRef>
          <a:effectRef idx="1">
            <a:schemeClr val="accent1"/>
          </a:effectRef>
          <a:fontRef idx="minor">
            <a:schemeClr val="tx1"/>
          </a:fontRef>
        </p:style>
      </p:cxnSp>
      <p:sp>
        <p:nvSpPr>
          <p:cNvPr id="47" name="TextBox 46">
            <a:extLst>
              <a:ext uri="{FF2B5EF4-FFF2-40B4-BE49-F238E27FC236}">
                <a16:creationId xmlns:a16="http://schemas.microsoft.com/office/drawing/2014/main" id="{5F54003B-947D-A05E-3E2C-9F98A2E61B59}"/>
              </a:ext>
            </a:extLst>
          </p:cNvPr>
          <p:cNvSpPr txBox="1"/>
          <p:nvPr/>
        </p:nvSpPr>
        <p:spPr bwMode="auto">
          <a:xfrm>
            <a:off x="1518383" y="4037859"/>
            <a:ext cx="3249253" cy="295466"/>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a:lnSpc>
                <a:spcPts val="1500"/>
              </a:lnSpc>
              <a:spcBef>
                <a:spcPts val="0"/>
              </a:spcBef>
              <a:spcAft>
                <a:spcPts val="0"/>
              </a:spcAft>
              <a:buClr>
                <a:srgbClr val="C10C21"/>
              </a:buClr>
            </a:pPr>
            <a:r>
              <a:rPr lang="en-US" sz="1500" dirty="0">
                <a:latin typeface="Arial"/>
                <a:cs typeface="Arial"/>
              </a:rPr>
              <a:t>40 cigarettes/day or more</a:t>
            </a:r>
            <a:endParaRPr kumimoji="0" lang="en-US" sz="1500" u="none" strike="noStrike" kern="1200" cap="none" spc="0" normalizeH="0" baseline="0" noProof="0" dirty="0">
              <a:ln>
                <a:noFill/>
              </a:ln>
              <a:effectLst/>
              <a:uLnTx/>
              <a:uFillTx/>
              <a:latin typeface="Arial"/>
              <a:cs typeface="Arial"/>
            </a:endParaRPr>
          </a:p>
        </p:txBody>
      </p:sp>
      <p:sp>
        <p:nvSpPr>
          <p:cNvPr id="48" name="TextBox 47">
            <a:extLst>
              <a:ext uri="{FF2B5EF4-FFF2-40B4-BE49-F238E27FC236}">
                <a16:creationId xmlns:a16="http://schemas.microsoft.com/office/drawing/2014/main" id="{A1F83633-5B3B-D3A4-4659-AD14E7154E8F}"/>
              </a:ext>
            </a:extLst>
          </p:cNvPr>
          <p:cNvSpPr txBox="1"/>
          <p:nvPr/>
        </p:nvSpPr>
        <p:spPr bwMode="auto">
          <a:xfrm>
            <a:off x="5995407" y="4029346"/>
            <a:ext cx="716279" cy="295466"/>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500" b="1" dirty="0">
                <a:latin typeface="Arial" panose="020B0604020202020204" pitchFamily="34" charset="0"/>
                <a:cs typeface="Arial" panose="020B0604020202020204" pitchFamily="34" charset="0"/>
              </a:rPr>
              <a:t>42mg</a:t>
            </a:r>
            <a:endParaRPr kumimoji="0" lang="en-US" sz="1500" b="1"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cxnSp>
        <p:nvCxnSpPr>
          <p:cNvPr id="49" name="Straight Arrow Connector 48">
            <a:extLst>
              <a:ext uri="{FF2B5EF4-FFF2-40B4-BE49-F238E27FC236}">
                <a16:creationId xmlns:a16="http://schemas.microsoft.com/office/drawing/2014/main" id="{F9377B5D-753F-4BD3-CB16-AF6831B47E87}"/>
              </a:ext>
            </a:extLst>
          </p:cNvPr>
          <p:cNvCxnSpPr>
            <a:cxnSpLocks/>
          </p:cNvCxnSpPr>
          <p:nvPr/>
        </p:nvCxnSpPr>
        <p:spPr>
          <a:xfrm>
            <a:off x="3824736" y="4185592"/>
            <a:ext cx="2276401" cy="0"/>
          </a:xfrm>
          <a:prstGeom prst="straightConnector1">
            <a:avLst/>
          </a:prstGeom>
          <a:ln w="44450">
            <a:tailEnd type="triangle"/>
          </a:ln>
          <a:effectLst/>
        </p:spPr>
        <p:style>
          <a:lnRef idx="2">
            <a:schemeClr val="accent1"/>
          </a:lnRef>
          <a:fillRef idx="0">
            <a:schemeClr val="accent1"/>
          </a:fillRef>
          <a:effectRef idx="1">
            <a:schemeClr val="accent1"/>
          </a:effectRef>
          <a:fontRef idx="minor">
            <a:schemeClr val="tx1"/>
          </a:fontRef>
        </p:style>
      </p:cxnSp>
      <p:sp>
        <p:nvSpPr>
          <p:cNvPr id="3" name="TextBox 2">
            <a:extLst>
              <a:ext uri="{FF2B5EF4-FFF2-40B4-BE49-F238E27FC236}">
                <a16:creationId xmlns:a16="http://schemas.microsoft.com/office/drawing/2014/main" id="{E4053550-53CF-6CA1-3F91-9D46B3C23A98}"/>
              </a:ext>
            </a:extLst>
          </p:cNvPr>
          <p:cNvSpPr txBox="1"/>
          <p:nvPr/>
        </p:nvSpPr>
        <p:spPr bwMode="auto">
          <a:xfrm>
            <a:off x="7033944" y="2826219"/>
            <a:ext cx="1272869" cy="868540"/>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algn="ctr">
              <a:lnSpc>
                <a:spcPts val="1500"/>
              </a:lnSpc>
              <a:spcBef>
                <a:spcPts val="0"/>
              </a:spcBef>
              <a:spcAft>
                <a:spcPts val="0"/>
              </a:spcAft>
              <a:buClr>
                <a:srgbClr val="C10C21"/>
              </a:buClr>
            </a:pPr>
            <a:r>
              <a:rPr lang="en-US" sz="1500" b="1" dirty="0">
                <a:solidFill>
                  <a:schemeClr val="accent4">
                    <a:lumMod val="75000"/>
                    <a:lumOff val="25000"/>
                  </a:schemeClr>
                </a:solidFill>
                <a:latin typeface="Arial"/>
                <a:cs typeface="Arial"/>
              </a:rPr>
              <a:t>+ Fast Acting NRT </a:t>
            </a:r>
            <a:endParaRPr lang="en-US" sz="1500" u="none" strike="noStrike" kern="1200" cap="none" spc="0" normalizeH="0" baseline="0" noProof="0" dirty="0">
              <a:ln>
                <a:noFill/>
              </a:ln>
              <a:solidFill>
                <a:schemeClr val="accent4">
                  <a:lumMod val="75000"/>
                  <a:lumOff val="25000"/>
                </a:schemeClr>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999234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ACBFF2-6645-B6AE-09B5-7DE8AF905E4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1C08C5C-81B3-E75C-4BB5-ACDC1878ED8A}"/>
              </a:ext>
            </a:extLst>
          </p:cNvPr>
          <p:cNvSpPr>
            <a:spLocks noGrp="1"/>
          </p:cNvSpPr>
          <p:nvPr>
            <p:ph type="title"/>
          </p:nvPr>
        </p:nvSpPr>
        <p:spPr/>
        <p:txBody>
          <a:bodyPr/>
          <a:lstStyle/>
          <a:p>
            <a:r>
              <a:rPr lang="en-US" dirty="0"/>
              <a:t>Individualised dosing</a:t>
            </a:r>
          </a:p>
        </p:txBody>
      </p:sp>
      <p:sp>
        <p:nvSpPr>
          <p:cNvPr id="4" name="Text Placeholder 3">
            <a:extLst>
              <a:ext uri="{FF2B5EF4-FFF2-40B4-BE49-F238E27FC236}">
                <a16:creationId xmlns:a16="http://schemas.microsoft.com/office/drawing/2014/main" id="{F4114E57-BC94-BC3B-80F9-40F04482D89A}"/>
              </a:ext>
            </a:extLst>
          </p:cNvPr>
          <p:cNvSpPr>
            <a:spLocks noGrp="1"/>
          </p:cNvSpPr>
          <p:nvPr>
            <p:ph type="body" idx="12"/>
          </p:nvPr>
        </p:nvSpPr>
        <p:spPr>
          <a:xfrm>
            <a:off x="2615517" y="3542808"/>
            <a:ext cx="6217920" cy="1837313"/>
          </a:xfrm>
        </p:spPr>
        <p:txBody>
          <a:bodyPr anchor="ctr"/>
          <a:lstStyle/>
          <a:p>
            <a:pPr marL="0" indent="0">
              <a:buNone/>
            </a:pPr>
            <a:endParaRPr lang="en-US" sz="2500" b="1" dirty="0">
              <a:solidFill>
                <a:schemeClr val="accent1"/>
              </a:solidFill>
            </a:endParaRPr>
          </a:p>
          <a:p>
            <a:pPr marL="0" indent="0">
              <a:buNone/>
            </a:pPr>
            <a:r>
              <a:rPr lang="en-US" sz="2500" b="1" dirty="0">
                <a:solidFill>
                  <a:srgbClr val="009A9E"/>
                </a:solidFill>
              </a:rPr>
              <a:t>John</a:t>
            </a:r>
            <a:r>
              <a:rPr lang="en-US" sz="2400" b="1" dirty="0">
                <a:solidFill>
                  <a:srgbClr val="009A9E"/>
                </a:solidFill>
              </a:rPr>
              <a:t> </a:t>
            </a:r>
            <a:r>
              <a:rPr lang="en-US" sz="2300" dirty="0">
                <a:solidFill>
                  <a:srgbClr val="009A9E"/>
                </a:solidFill>
              </a:rPr>
              <a:t>– age 67</a:t>
            </a:r>
          </a:p>
          <a:p>
            <a:pPr marL="0" indent="0">
              <a:buNone/>
            </a:pPr>
            <a:r>
              <a:rPr lang="en-US" dirty="0">
                <a:latin typeface="Arial"/>
                <a:cs typeface="Arial"/>
              </a:rPr>
              <a:t>Smokes 50 cigarettes/day; 52 years</a:t>
            </a:r>
          </a:p>
          <a:p>
            <a:pPr marL="0" indent="0">
              <a:buNone/>
            </a:pPr>
            <a:endParaRPr lang="en-US" dirty="0"/>
          </a:p>
        </p:txBody>
      </p:sp>
      <p:sp>
        <p:nvSpPr>
          <p:cNvPr id="6" name="Text Placeholder 3">
            <a:extLst>
              <a:ext uri="{FF2B5EF4-FFF2-40B4-BE49-F238E27FC236}">
                <a16:creationId xmlns:a16="http://schemas.microsoft.com/office/drawing/2014/main" id="{6063299F-9C77-B5FC-1B65-1474AEAA105A}"/>
              </a:ext>
            </a:extLst>
          </p:cNvPr>
          <p:cNvSpPr txBox="1">
            <a:spLocks/>
          </p:cNvSpPr>
          <p:nvPr/>
        </p:nvSpPr>
        <p:spPr bwMode="auto">
          <a:xfrm>
            <a:off x="2642752" y="1618759"/>
            <a:ext cx="6217920" cy="183731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Lucida Grande" panose="020B0600040502020204" pitchFamily="34" charset="0"/>
              <a:buNone/>
            </a:pPr>
            <a:endParaRPr lang="en-US" sz="2500" b="1" dirty="0">
              <a:solidFill>
                <a:schemeClr val="accent1"/>
              </a:solidFill>
            </a:endParaRPr>
          </a:p>
          <a:p>
            <a:pPr marL="0" indent="0">
              <a:buFont typeface="Lucida Grande" panose="020B0600040502020204" pitchFamily="34" charset="0"/>
              <a:buNone/>
            </a:pPr>
            <a:r>
              <a:rPr lang="en-US" sz="2500" b="1" dirty="0">
                <a:solidFill>
                  <a:srgbClr val="009A9E"/>
                </a:solidFill>
              </a:rPr>
              <a:t>Milena</a:t>
            </a:r>
            <a:r>
              <a:rPr lang="en-US" sz="2400" b="1" dirty="0">
                <a:solidFill>
                  <a:srgbClr val="009A9E"/>
                </a:solidFill>
              </a:rPr>
              <a:t> </a:t>
            </a:r>
            <a:r>
              <a:rPr lang="en-US" sz="2300" dirty="0">
                <a:solidFill>
                  <a:srgbClr val="009A9E"/>
                </a:solidFill>
              </a:rPr>
              <a:t>– age 38</a:t>
            </a:r>
          </a:p>
          <a:p>
            <a:pPr marL="0" indent="0">
              <a:buNone/>
            </a:pPr>
            <a:r>
              <a:rPr lang="en-US" dirty="0">
                <a:latin typeface="Arial"/>
                <a:cs typeface="Arial"/>
              </a:rPr>
              <a:t>Smokes 15 cigarettes/day; 22 years</a:t>
            </a:r>
          </a:p>
          <a:p>
            <a:pPr marL="0" indent="0">
              <a:buFont typeface="Lucida Grande" panose="020B0600040502020204" pitchFamily="34" charset="0"/>
              <a:buNone/>
            </a:pPr>
            <a:endParaRPr lang="en-US" dirty="0"/>
          </a:p>
        </p:txBody>
      </p:sp>
      <p:sp>
        <p:nvSpPr>
          <p:cNvPr id="5" name="TextBox 4">
            <a:extLst>
              <a:ext uri="{FF2B5EF4-FFF2-40B4-BE49-F238E27FC236}">
                <a16:creationId xmlns:a16="http://schemas.microsoft.com/office/drawing/2014/main" id="{F4BEC89B-52C8-4AE8-71A3-6293E2417BF1}"/>
              </a:ext>
            </a:extLst>
          </p:cNvPr>
          <p:cNvSpPr txBox="1"/>
          <p:nvPr/>
        </p:nvSpPr>
        <p:spPr bwMode="auto">
          <a:xfrm>
            <a:off x="6873349" y="1630244"/>
            <a:ext cx="1960088" cy="907171"/>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Day 1</a:t>
            </a:r>
          </a:p>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Handout 5</a:t>
            </a:r>
          </a:p>
        </p:txBody>
      </p:sp>
      <p:pic>
        <p:nvPicPr>
          <p:cNvPr id="7" name="Picture 6" descr="A person in a blue shirt&#10;&#10;Description automatically generated">
            <a:extLst>
              <a:ext uri="{FF2B5EF4-FFF2-40B4-BE49-F238E27FC236}">
                <a16:creationId xmlns:a16="http://schemas.microsoft.com/office/drawing/2014/main" id="{A52E028A-5879-CD5C-42F1-73257CBB4DD3}"/>
              </a:ext>
            </a:extLst>
          </p:cNvPr>
          <p:cNvPicPr>
            <a:picLocks noChangeAspect="1"/>
          </p:cNvPicPr>
          <p:nvPr/>
        </p:nvPicPr>
        <p:blipFill>
          <a:blip r:embed="rId3"/>
          <a:stretch>
            <a:fillRect/>
          </a:stretch>
        </p:blipFill>
        <p:spPr>
          <a:xfrm>
            <a:off x="822683" y="1769814"/>
            <a:ext cx="1716634" cy="1535202"/>
          </a:xfrm>
          <a:prstGeom prst="rect">
            <a:avLst/>
          </a:prstGeom>
        </p:spPr>
      </p:pic>
      <p:pic>
        <p:nvPicPr>
          <p:cNvPr id="10" name="Picture 9" descr="A person sitting in a chair with a tube attached to his neck&#10;&#10;Description automatically generated">
            <a:extLst>
              <a:ext uri="{FF2B5EF4-FFF2-40B4-BE49-F238E27FC236}">
                <a16:creationId xmlns:a16="http://schemas.microsoft.com/office/drawing/2014/main" id="{74D0E62A-7000-C691-037F-79DD138BDC89}"/>
              </a:ext>
            </a:extLst>
          </p:cNvPr>
          <p:cNvPicPr>
            <a:picLocks noChangeAspect="1"/>
          </p:cNvPicPr>
          <p:nvPr/>
        </p:nvPicPr>
        <p:blipFill>
          <a:blip r:embed="rId4"/>
          <a:stretch>
            <a:fillRect/>
          </a:stretch>
        </p:blipFill>
        <p:spPr>
          <a:xfrm>
            <a:off x="872835" y="3773770"/>
            <a:ext cx="1628382" cy="1547331"/>
          </a:xfrm>
          <a:prstGeom prst="rect">
            <a:avLst/>
          </a:prstGeom>
        </p:spPr>
      </p:pic>
      <p:sp>
        <p:nvSpPr>
          <p:cNvPr id="8" name="Footer Placeholder 3">
            <a:extLst>
              <a:ext uri="{FF2B5EF4-FFF2-40B4-BE49-F238E27FC236}">
                <a16:creationId xmlns:a16="http://schemas.microsoft.com/office/drawing/2014/main" id="{3FBAEF97-A4FB-2A05-C122-EE0719F3159F}"/>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574094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6" grpId="0"/>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A59075C-3362-9C44-D264-2172E4E26766}"/>
              </a:ext>
            </a:extLst>
          </p:cNvPr>
          <p:cNvPicPr>
            <a:picLocks noChangeAspect="1"/>
          </p:cNvPicPr>
          <p:nvPr/>
        </p:nvPicPr>
        <p:blipFill>
          <a:blip r:embed="rId3"/>
          <a:stretch>
            <a:fillRect/>
          </a:stretch>
        </p:blipFill>
        <p:spPr>
          <a:xfrm>
            <a:off x="0" y="0"/>
            <a:ext cx="9144000" cy="6858000"/>
          </a:xfrm>
          <a:prstGeom prst="rect">
            <a:avLst/>
          </a:prstGeom>
        </p:spPr>
      </p:pic>
      <p:sp>
        <p:nvSpPr>
          <p:cNvPr id="8" name="Text Placeholder 3">
            <a:extLst>
              <a:ext uri="{FF2B5EF4-FFF2-40B4-BE49-F238E27FC236}">
                <a16:creationId xmlns:a16="http://schemas.microsoft.com/office/drawing/2014/main" id="{BE86D53E-02D7-4F31-4D26-DA4C11B785A1}"/>
              </a:ext>
            </a:extLst>
          </p:cNvPr>
          <p:cNvSpPr txBox="1">
            <a:spLocks/>
          </p:cNvSpPr>
          <p:nvPr/>
        </p:nvSpPr>
        <p:spPr bwMode="auto">
          <a:xfrm>
            <a:off x="0" y="4378037"/>
            <a:ext cx="9144000" cy="1567511"/>
          </a:xfrm>
          <a:prstGeom prst="rect">
            <a:avLst/>
          </a:prstGeom>
          <a:solidFill>
            <a:schemeClr val="accent2">
              <a:alpha val="80000"/>
            </a:schemeClr>
          </a:solidFill>
          <a:ln w="9525">
            <a:noFill/>
            <a:miter lim="800000"/>
            <a:headEnd/>
            <a:tailEnd/>
          </a:ln>
        </p:spPr>
        <p:txBody>
          <a:bodyPr vert="horz" wrap="square" lIns="1080000" tIns="45720" rIns="108000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Lucida Grande" panose="020B0600040502020204" pitchFamily="34" charset="0"/>
              <a:buNone/>
            </a:pPr>
            <a:r>
              <a:rPr lang="en-US" sz="2800" b="1" dirty="0">
                <a:solidFill>
                  <a:schemeClr val="bg1"/>
                </a:solidFill>
              </a:rPr>
              <a:t>Milena </a:t>
            </a:r>
            <a:r>
              <a:rPr lang="en-US" sz="2600" dirty="0">
                <a:solidFill>
                  <a:schemeClr val="bg1"/>
                </a:solidFill>
              </a:rPr>
              <a:t>– age 38</a:t>
            </a:r>
          </a:p>
          <a:p>
            <a:pPr marL="0" indent="0">
              <a:buFont typeface="Lucida Grande" panose="020B0600040502020204" pitchFamily="34" charset="0"/>
              <a:buNone/>
            </a:pPr>
            <a:r>
              <a:rPr lang="en-US" sz="2400" dirty="0">
                <a:solidFill>
                  <a:schemeClr val="accent3"/>
                </a:solidFill>
              </a:rPr>
              <a:t>Smokes 15 cigarettes/day; 22 years</a:t>
            </a:r>
          </a:p>
        </p:txBody>
      </p:sp>
    </p:spTree>
    <p:extLst>
      <p:ext uri="{BB962C8B-B14F-4D97-AF65-F5344CB8AC3E}">
        <p14:creationId xmlns:p14="http://schemas.microsoft.com/office/powerpoint/2010/main" val="3702426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50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E97A36-A89B-8540-AD69-6D7715F3FCA9}"/>
              </a:ext>
            </a:extLst>
          </p:cNvPr>
          <p:cNvSpPr>
            <a:spLocks noGrp="1"/>
          </p:cNvSpPr>
          <p:nvPr>
            <p:ph type="title"/>
          </p:nvPr>
        </p:nvSpPr>
        <p:spPr/>
        <p:txBody>
          <a:bodyPr/>
          <a:lstStyle/>
          <a:p>
            <a:r>
              <a:rPr lang="en-US" dirty="0"/>
              <a:t>Individualised dosing: Milena</a:t>
            </a:r>
          </a:p>
        </p:txBody>
      </p:sp>
      <p:graphicFrame>
        <p:nvGraphicFramePr>
          <p:cNvPr id="6" name="Table 5">
            <a:extLst>
              <a:ext uri="{FF2B5EF4-FFF2-40B4-BE49-F238E27FC236}">
                <a16:creationId xmlns:a16="http://schemas.microsoft.com/office/drawing/2014/main" id="{64E65701-1F13-6E41-B28C-EF936BC9883C}"/>
              </a:ext>
            </a:extLst>
          </p:cNvPr>
          <p:cNvGraphicFramePr>
            <a:graphicFrameLocks noGrp="1"/>
          </p:cNvGraphicFramePr>
          <p:nvPr>
            <p:extLst>
              <p:ext uri="{D42A27DB-BD31-4B8C-83A1-F6EECF244321}">
                <p14:modId xmlns:p14="http://schemas.microsoft.com/office/powerpoint/2010/main" val="2474368294"/>
              </p:ext>
            </p:extLst>
          </p:nvPr>
        </p:nvGraphicFramePr>
        <p:xfrm>
          <a:off x="419100" y="1648302"/>
          <a:ext cx="6321380" cy="4329709"/>
        </p:xfrm>
        <a:graphic>
          <a:graphicData uri="http://schemas.openxmlformats.org/drawingml/2006/table">
            <a:tbl>
              <a:tblPr firstRow="1" bandRow="1">
                <a:tableStyleId>{5C22544A-7EE6-4342-B048-85BDC9FD1C3A}</a:tableStyleId>
              </a:tblPr>
              <a:tblGrid>
                <a:gridCol w="1582232">
                  <a:extLst>
                    <a:ext uri="{9D8B030D-6E8A-4147-A177-3AD203B41FA5}">
                      <a16:colId xmlns:a16="http://schemas.microsoft.com/office/drawing/2014/main" val="3889081879"/>
                    </a:ext>
                  </a:extLst>
                </a:gridCol>
                <a:gridCol w="4739148">
                  <a:extLst>
                    <a:ext uri="{9D8B030D-6E8A-4147-A177-3AD203B41FA5}">
                      <a16:colId xmlns:a16="http://schemas.microsoft.com/office/drawing/2014/main" val="600406677"/>
                    </a:ext>
                  </a:extLst>
                </a:gridCol>
              </a:tblGrid>
              <a:tr h="880333">
                <a:tc>
                  <a:txBody>
                    <a:bodyPr/>
                    <a:lstStyle/>
                    <a:p>
                      <a:pPr algn="l">
                        <a:lnSpc>
                          <a:spcPts val="1800"/>
                        </a:lnSpc>
                        <a:spcBef>
                          <a:spcPts val="600"/>
                        </a:spcBef>
                        <a:spcAft>
                          <a:spcPts val="600"/>
                        </a:spcAft>
                      </a:pPr>
                      <a:r>
                        <a:rPr lang="en-US" sz="1400" b="1" i="0" dirty="0">
                          <a:latin typeface="+mn-lt"/>
                        </a:rPr>
                        <a:t>Reason for admission</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400"/>
                        </a:spcBef>
                        <a:spcAft>
                          <a:spcPts val="400"/>
                        </a:spcAft>
                      </a:pPr>
                      <a:r>
                        <a:rPr lang="en-US" sz="1400" b="0" i="0" dirty="0">
                          <a:solidFill>
                            <a:schemeClr val="tx1"/>
                          </a:solidFill>
                          <a:latin typeface="+mn-lt"/>
                        </a:rPr>
                        <a:t>Planned surgery (gynecology). Expected stay 24-28 hours (bed-rest). You are seeing her one day post-op. She is in some discomfort.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4107125779"/>
                  </a:ext>
                </a:extLst>
              </a:tr>
              <a:tr h="737336">
                <a:tc>
                  <a:txBody>
                    <a:bodyPr/>
                    <a:lstStyle/>
                    <a:p>
                      <a:pPr algn="l">
                        <a:lnSpc>
                          <a:spcPts val="1800"/>
                        </a:lnSpc>
                        <a:spcBef>
                          <a:spcPts val="600"/>
                        </a:spcBef>
                        <a:spcAft>
                          <a:spcPts val="600"/>
                        </a:spcAft>
                      </a:pPr>
                      <a:r>
                        <a:rPr lang="en-US" sz="1400" b="1" i="0" dirty="0">
                          <a:solidFill>
                            <a:schemeClr val="bg1"/>
                          </a:solidFill>
                          <a:latin typeface="+mn-lt"/>
                        </a:rPr>
                        <a:t>History</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400"/>
                        </a:spcBef>
                        <a:spcAft>
                          <a:spcPts val="400"/>
                        </a:spcAft>
                      </a:pPr>
                      <a:r>
                        <a:rPr lang="en-US" sz="1400" b="0" i="0" dirty="0">
                          <a:latin typeface="+mn-lt"/>
                        </a:rPr>
                        <a:t>Married, mother of two. </a:t>
                      </a:r>
                      <a:r>
                        <a:rPr lang="en-CA" sz="1400" kern="1200" dirty="0">
                          <a:solidFill>
                            <a:schemeClr val="dk1"/>
                          </a:solidFill>
                          <a:effectLst/>
                          <a:latin typeface="+mn-lt"/>
                          <a:ea typeface="+mn-ea"/>
                          <a:cs typeface="+mn-cs"/>
                        </a:rPr>
                        <a:t>Hospitalisation planned but difficult to be away from home and work. </a:t>
                      </a:r>
                      <a:endParaRPr lang="en-US" sz="1400" b="0" i="0" dirty="0">
                        <a:latin typeface="+mn-lt"/>
                      </a:endParaRP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476263633"/>
                  </a:ext>
                </a:extLst>
              </a:tr>
              <a:tr h="1292595">
                <a:tc>
                  <a:txBody>
                    <a:bodyPr/>
                    <a:lstStyle/>
                    <a:p>
                      <a:pPr algn="l">
                        <a:lnSpc>
                          <a:spcPts val="1800"/>
                        </a:lnSpc>
                        <a:spcBef>
                          <a:spcPts val="600"/>
                        </a:spcBef>
                        <a:spcAft>
                          <a:spcPts val="600"/>
                        </a:spcAft>
                      </a:pPr>
                      <a:r>
                        <a:rPr lang="en-US" sz="1400" b="1" i="0" dirty="0">
                          <a:solidFill>
                            <a:schemeClr val="bg1"/>
                          </a:solidFill>
                          <a:latin typeface="+mn-lt"/>
                        </a:rPr>
                        <a:t>Tobacco use</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400"/>
                        </a:spcBef>
                        <a:spcAft>
                          <a:spcPts val="400"/>
                        </a:spcAft>
                      </a:pPr>
                      <a:r>
                        <a:rPr lang="en-US" sz="1400" b="0" i="0" dirty="0">
                          <a:latin typeface="+mn-lt"/>
                        </a:rPr>
                        <a:t>15 cigarettes/day for 22 years; smokes after 30 minutes of waking.</a:t>
                      </a:r>
                    </a:p>
                    <a:p>
                      <a:pPr lvl="0">
                        <a:lnSpc>
                          <a:spcPts val="1800"/>
                        </a:lnSpc>
                        <a:spcBef>
                          <a:spcPts val="400"/>
                        </a:spcBef>
                        <a:spcAft>
                          <a:spcPts val="400"/>
                        </a:spcAft>
                        <a:buNone/>
                      </a:pPr>
                      <a:r>
                        <a:rPr lang="en-US" sz="1400" b="0" i="0" dirty="0">
                          <a:latin typeface="+mn-lt"/>
                        </a:rPr>
                        <a:t>Stopped during pregnancies and had tried about a month ago, but wasn’t able to.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331932257"/>
                  </a:ext>
                </a:extLst>
              </a:tr>
              <a:tr h="1419445">
                <a:tc>
                  <a:txBody>
                    <a:bodyPr/>
                    <a:lstStyle/>
                    <a:p>
                      <a:pPr algn="l">
                        <a:lnSpc>
                          <a:spcPts val="1800"/>
                        </a:lnSpc>
                        <a:spcBef>
                          <a:spcPts val="600"/>
                        </a:spcBef>
                        <a:spcAft>
                          <a:spcPts val="600"/>
                        </a:spcAft>
                      </a:pPr>
                      <a:r>
                        <a:rPr lang="en-US" sz="1400" b="1" i="0" dirty="0">
                          <a:solidFill>
                            <a:schemeClr val="bg1"/>
                          </a:solidFill>
                          <a:latin typeface="+mn-lt"/>
                        </a:rPr>
                        <a:t>Initial assessment</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400"/>
                        </a:spcBef>
                        <a:spcAft>
                          <a:spcPts val="400"/>
                        </a:spcAft>
                      </a:pPr>
                      <a:r>
                        <a:rPr lang="en-US" sz="1400" b="0" i="0" dirty="0">
                          <a:latin typeface="+mn-lt"/>
                        </a:rPr>
                        <a:t>Not interested in stopping at this time but agreed to support in hospital.</a:t>
                      </a:r>
                    </a:p>
                    <a:p>
                      <a:pPr>
                        <a:lnSpc>
                          <a:spcPts val="1800"/>
                        </a:lnSpc>
                        <a:spcBef>
                          <a:spcPts val="400"/>
                        </a:spcBef>
                        <a:spcAft>
                          <a:spcPts val="400"/>
                        </a:spcAft>
                      </a:pPr>
                      <a:r>
                        <a:rPr lang="en-US" sz="1400" b="0" i="0" dirty="0">
                          <a:latin typeface="+mn-lt"/>
                        </a:rPr>
                        <a:t>Cravings: moderate</a:t>
                      </a:r>
                    </a:p>
                    <a:p>
                      <a:pPr>
                        <a:lnSpc>
                          <a:spcPts val="1800"/>
                        </a:lnSpc>
                        <a:spcBef>
                          <a:spcPts val="400"/>
                        </a:spcBef>
                        <a:spcAft>
                          <a:spcPts val="400"/>
                        </a:spcAft>
                      </a:pPr>
                      <a:r>
                        <a:rPr lang="en-US" sz="1400" b="0" i="0" dirty="0">
                          <a:latin typeface="+mn-lt"/>
                        </a:rPr>
                        <a:t>Withdrawal symptoms: poor mood, headache, anxious.</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242187183"/>
                  </a:ext>
                </a:extLst>
              </a:tr>
            </a:tbl>
          </a:graphicData>
        </a:graphic>
      </p:graphicFrame>
      <p:grpSp>
        <p:nvGrpSpPr>
          <p:cNvPr id="4" name="Group 3">
            <a:extLst>
              <a:ext uri="{FF2B5EF4-FFF2-40B4-BE49-F238E27FC236}">
                <a16:creationId xmlns:a16="http://schemas.microsoft.com/office/drawing/2014/main" id="{90C9FB40-01AC-D24B-81F9-40FCAD715BD5}"/>
              </a:ext>
            </a:extLst>
          </p:cNvPr>
          <p:cNvGrpSpPr/>
          <p:nvPr/>
        </p:nvGrpSpPr>
        <p:grpSpPr>
          <a:xfrm>
            <a:off x="6740480" y="4287720"/>
            <a:ext cx="2335696" cy="836307"/>
            <a:chOff x="6563267" y="4482929"/>
            <a:chExt cx="2335696" cy="836307"/>
          </a:xfrm>
        </p:grpSpPr>
        <p:sp>
          <p:nvSpPr>
            <p:cNvPr id="7" name="TextBox 6">
              <a:extLst>
                <a:ext uri="{FF2B5EF4-FFF2-40B4-BE49-F238E27FC236}">
                  <a16:creationId xmlns:a16="http://schemas.microsoft.com/office/drawing/2014/main" id="{260481DE-252C-C448-B8E9-B1F99CCB3710}"/>
                </a:ext>
              </a:extLst>
            </p:cNvPr>
            <p:cNvSpPr txBox="1"/>
            <p:nvPr/>
          </p:nvSpPr>
          <p:spPr bwMode="auto">
            <a:xfrm>
              <a:off x="6563267" y="4582320"/>
              <a:ext cx="2335696" cy="622726"/>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b="1" dirty="0">
                  <a:latin typeface="Century Gothic" panose="020B0502020202020204" pitchFamily="34" charset="0"/>
                </a:rPr>
                <a:t>Milena, </a:t>
              </a:r>
              <a:r>
                <a:rPr lang="en-US" sz="1700" dirty="0">
                  <a:latin typeface="Century Gothic" panose="020B0502020202020204" pitchFamily="34" charset="0"/>
                </a:rPr>
                <a:t>38</a:t>
              </a:r>
              <a:endParaRPr kumimoji="0" lang="en-US" sz="1700" u="none" strike="noStrike" kern="1200" cap="none" spc="0" normalizeH="0" baseline="0" noProof="0" dirty="0">
                <a:ln>
                  <a:noFill/>
                </a:ln>
                <a:effectLst/>
                <a:uLnTx/>
                <a:uFillTx/>
                <a:latin typeface="Century Gothic" panose="020B0502020202020204" pitchFamily="34" charset="0"/>
              </a:endParaRPr>
            </a:p>
          </p:txBody>
        </p:sp>
        <p:cxnSp>
          <p:nvCxnSpPr>
            <p:cNvPr id="9" name="Straight Connector 8">
              <a:extLst>
                <a:ext uri="{FF2B5EF4-FFF2-40B4-BE49-F238E27FC236}">
                  <a16:creationId xmlns:a16="http://schemas.microsoft.com/office/drawing/2014/main" id="{99DE2AC5-A1EB-A54D-B635-8BF1F91F2C17}"/>
                </a:ext>
              </a:extLst>
            </p:cNvPr>
            <p:cNvCxnSpPr>
              <a:cxnSpLocks/>
            </p:cNvCxnSpPr>
            <p:nvPr/>
          </p:nvCxnSpPr>
          <p:spPr>
            <a:xfrm>
              <a:off x="6866792" y="4482929"/>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FF0439A0-3F80-844E-A35F-E93532BD31B6}"/>
                </a:ext>
              </a:extLst>
            </p:cNvPr>
            <p:cNvCxnSpPr>
              <a:cxnSpLocks/>
            </p:cNvCxnSpPr>
            <p:nvPr/>
          </p:nvCxnSpPr>
          <p:spPr>
            <a:xfrm>
              <a:off x="6866792" y="5319236"/>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pic>
        <p:nvPicPr>
          <p:cNvPr id="3" name="Picture 2" descr="A person in a blue shirt&#10;&#10;Description automatically generated">
            <a:extLst>
              <a:ext uri="{FF2B5EF4-FFF2-40B4-BE49-F238E27FC236}">
                <a16:creationId xmlns:a16="http://schemas.microsoft.com/office/drawing/2014/main" id="{EB55F418-EF33-C0C1-F4C5-557227869471}"/>
              </a:ext>
            </a:extLst>
          </p:cNvPr>
          <p:cNvPicPr>
            <a:picLocks noChangeAspect="1"/>
          </p:cNvPicPr>
          <p:nvPr/>
        </p:nvPicPr>
        <p:blipFill>
          <a:blip r:embed="rId3"/>
          <a:stretch>
            <a:fillRect/>
          </a:stretch>
        </p:blipFill>
        <p:spPr>
          <a:xfrm>
            <a:off x="7050011" y="2562702"/>
            <a:ext cx="1716634" cy="1535202"/>
          </a:xfrm>
          <a:prstGeom prst="rect">
            <a:avLst/>
          </a:prstGeom>
        </p:spPr>
      </p:pic>
      <p:sp>
        <p:nvSpPr>
          <p:cNvPr id="8" name="Footer Placeholder 3">
            <a:extLst>
              <a:ext uri="{FF2B5EF4-FFF2-40B4-BE49-F238E27FC236}">
                <a16:creationId xmlns:a16="http://schemas.microsoft.com/office/drawing/2014/main" id="{4FF0268C-5A24-59ED-94B1-CD88E71FAC80}"/>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6440135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E3332-6127-D24A-B457-6504E1E4F5EF}"/>
              </a:ext>
            </a:extLst>
          </p:cNvPr>
          <p:cNvSpPr>
            <a:spLocks noGrp="1"/>
          </p:cNvSpPr>
          <p:nvPr>
            <p:ph type="title"/>
          </p:nvPr>
        </p:nvSpPr>
        <p:spPr/>
        <p:txBody>
          <a:bodyPr/>
          <a:lstStyle/>
          <a:p>
            <a:r>
              <a:rPr lang="en-US" dirty="0"/>
              <a:t>Individualised dosing: Milena</a:t>
            </a:r>
          </a:p>
        </p:txBody>
      </p:sp>
      <p:sp>
        <p:nvSpPr>
          <p:cNvPr id="4" name="Text Placeholder 3">
            <a:extLst>
              <a:ext uri="{FF2B5EF4-FFF2-40B4-BE49-F238E27FC236}">
                <a16:creationId xmlns:a16="http://schemas.microsoft.com/office/drawing/2014/main" id="{8BE9378D-BC05-794A-B8DD-11AA03F81EB8}"/>
              </a:ext>
            </a:extLst>
          </p:cNvPr>
          <p:cNvSpPr>
            <a:spLocks noGrp="1"/>
          </p:cNvSpPr>
          <p:nvPr>
            <p:ph type="body" idx="12"/>
          </p:nvPr>
        </p:nvSpPr>
        <p:spPr>
          <a:xfrm>
            <a:off x="571499" y="1637593"/>
            <a:ext cx="3769912" cy="489668"/>
          </a:xfrm>
        </p:spPr>
        <p:txBody>
          <a:bodyPr/>
          <a:lstStyle/>
          <a:p>
            <a:pPr marL="0" indent="0">
              <a:buNone/>
            </a:pPr>
            <a:r>
              <a:rPr lang="en-US" sz="1700" b="1" dirty="0">
                <a:solidFill>
                  <a:schemeClr val="accent4">
                    <a:lumMod val="75000"/>
                    <a:lumOff val="25000"/>
                  </a:schemeClr>
                </a:solidFill>
              </a:rPr>
              <a:t>Heaviness of Smoking Index</a:t>
            </a:r>
          </a:p>
        </p:txBody>
      </p:sp>
      <p:pic>
        <p:nvPicPr>
          <p:cNvPr id="5" name="Picture 4">
            <a:extLst>
              <a:ext uri="{FF2B5EF4-FFF2-40B4-BE49-F238E27FC236}">
                <a16:creationId xmlns:a16="http://schemas.microsoft.com/office/drawing/2014/main" id="{9DB6FC0F-47E7-7240-94E5-375DD2D1653B}"/>
              </a:ext>
            </a:extLst>
          </p:cNvPr>
          <p:cNvPicPr>
            <a:picLocks noChangeAspect="1"/>
          </p:cNvPicPr>
          <p:nvPr/>
        </p:nvPicPr>
        <p:blipFill>
          <a:blip r:embed="rId3"/>
          <a:srcRect/>
          <a:stretch/>
        </p:blipFill>
        <p:spPr>
          <a:xfrm>
            <a:off x="4476591" y="1699262"/>
            <a:ext cx="3586038" cy="2026009"/>
          </a:xfrm>
          <a:prstGeom prst="rect">
            <a:avLst/>
          </a:prstGeom>
          <a:effectLst>
            <a:outerShdw blurRad="152400" dist="50800" dir="5400000" algn="tl" rotWithShape="0">
              <a:prstClr val="black">
                <a:alpha val="15000"/>
              </a:prstClr>
            </a:outerShdw>
          </a:effectLst>
        </p:spPr>
      </p:pic>
      <p:sp>
        <p:nvSpPr>
          <p:cNvPr id="6" name="Rectangle 5">
            <a:extLst>
              <a:ext uri="{FF2B5EF4-FFF2-40B4-BE49-F238E27FC236}">
                <a16:creationId xmlns:a16="http://schemas.microsoft.com/office/drawing/2014/main" id="{FCBC4B1E-3C2E-AF47-8DB4-DA23C5799C64}"/>
              </a:ext>
            </a:extLst>
          </p:cNvPr>
          <p:cNvSpPr/>
          <p:nvPr/>
        </p:nvSpPr>
        <p:spPr>
          <a:xfrm>
            <a:off x="4631080" y="2238770"/>
            <a:ext cx="222204" cy="345865"/>
          </a:xfrm>
          <a:prstGeom prst="rect">
            <a:avLst/>
          </a:prstGeom>
        </p:spPr>
        <p:txBody>
          <a:bodyPr wrap="square">
            <a:spAutoFit/>
          </a:bodyPr>
          <a:lstStyle/>
          <a:p>
            <a:pPr algn="ctr"/>
            <a:r>
              <a:rPr lang="en-US" sz="2000" dirty="0">
                <a:solidFill>
                  <a:srgbClr val="C00000"/>
                </a:solidFill>
                <a:latin typeface="Zapf Dingbats"/>
                <a:ea typeface="Zapf Dingbats"/>
                <a:cs typeface="Zapf Dingbats"/>
              </a:rPr>
              <a:t>✗</a:t>
            </a:r>
            <a:endParaRPr lang="en-US" sz="2000" dirty="0">
              <a:solidFill>
                <a:srgbClr val="C00000"/>
              </a:solidFill>
            </a:endParaRPr>
          </a:p>
        </p:txBody>
      </p:sp>
      <p:sp>
        <p:nvSpPr>
          <p:cNvPr id="7" name="Rectangle 6">
            <a:extLst>
              <a:ext uri="{FF2B5EF4-FFF2-40B4-BE49-F238E27FC236}">
                <a16:creationId xmlns:a16="http://schemas.microsoft.com/office/drawing/2014/main" id="{D41DEA97-E643-3144-9C52-22D0ECE30203}"/>
              </a:ext>
            </a:extLst>
          </p:cNvPr>
          <p:cNvSpPr/>
          <p:nvPr/>
        </p:nvSpPr>
        <p:spPr>
          <a:xfrm>
            <a:off x="6269380" y="2557971"/>
            <a:ext cx="222204" cy="342409"/>
          </a:xfrm>
          <a:prstGeom prst="rect">
            <a:avLst/>
          </a:prstGeom>
        </p:spPr>
        <p:txBody>
          <a:bodyPr wrap="square">
            <a:spAutoFit/>
          </a:bodyPr>
          <a:lstStyle/>
          <a:p>
            <a:pPr algn="ctr"/>
            <a:r>
              <a:rPr lang="en-US" sz="2000">
                <a:solidFill>
                  <a:srgbClr val="C00000"/>
                </a:solidFill>
                <a:latin typeface="Zapf Dingbats"/>
                <a:ea typeface="Zapf Dingbats"/>
                <a:cs typeface="Zapf Dingbats"/>
              </a:rPr>
              <a:t>✗</a:t>
            </a:r>
            <a:endParaRPr lang="en-US" sz="2000">
              <a:solidFill>
                <a:srgbClr val="C00000"/>
              </a:solidFill>
            </a:endParaRPr>
          </a:p>
        </p:txBody>
      </p:sp>
      <p:sp>
        <p:nvSpPr>
          <p:cNvPr id="8" name="Rectangle 7">
            <a:extLst>
              <a:ext uri="{FF2B5EF4-FFF2-40B4-BE49-F238E27FC236}">
                <a16:creationId xmlns:a16="http://schemas.microsoft.com/office/drawing/2014/main" id="{1A9FC1F0-68A7-124C-B7E3-AF7F66D51B70}"/>
              </a:ext>
            </a:extLst>
          </p:cNvPr>
          <p:cNvSpPr/>
          <p:nvPr/>
        </p:nvSpPr>
        <p:spPr>
          <a:xfrm>
            <a:off x="5904232" y="3064471"/>
            <a:ext cx="222204" cy="345866"/>
          </a:xfrm>
          <a:prstGeom prst="rect">
            <a:avLst/>
          </a:prstGeom>
        </p:spPr>
        <p:txBody>
          <a:bodyPr wrap="square">
            <a:spAutoFit/>
          </a:bodyPr>
          <a:lstStyle/>
          <a:p>
            <a:pPr algn="ctr"/>
            <a:r>
              <a:rPr lang="en-US" sz="2000" dirty="0">
                <a:solidFill>
                  <a:srgbClr val="C00000"/>
                </a:solidFill>
                <a:latin typeface="Zapf Dingbats"/>
                <a:ea typeface="Zapf Dingbats"/>
                <a:cs typeface="Zapf Dingbats"/>
              </a:rPr>
              <a:t>✗</a:t>
            </a:r>
            <a:endParaRPr lang="en-US" sz="2000" dirty="0">
              <a:solidFill>
                <a:srgbClr val="C00000"/>
              </a:solidFill>
            </a:endParaRPr>
          </a:p>
        </p:txBody>
      </p:sp>
      <p:sp>
        <p:nvSpPr>
          <p:cNvPr id="10" name="Text Placeholder 3">
            <a:extLst>
              <a:ext uri="{FF2B5EF4-FFF2-40B4-BE49-F238E27FC236}">
                <a16:creationId xmlns:a16="http://schemas.microsoft.com/office/drawing/2014/main" id="{3F03CE19-129C-204D-BC6E-D8E04EA1B712}"/>
              </a:ext>
            </a:extLst>
          </p:cNvPr>
          <p:cNvSpPr txBox="1">
            <a:spLocks/>
          </p:cNvSpPr>
          <p:nvPr/>
        </p:nvSpPr>
        <p:spPr bwMode="auto">
          <a:xfrm>
            <a:off x="543845" y="5155545"/>
            <a:ext cx="3769912" cy="48966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700" b="1" dirty="0">
                <a:solidFill>
                  <a:schemeClr val="accent4">
                    <a:lumMod val="75000"/>
                    <a:lumOff val="25000"/>
                  </a:schemeClr>
                </a:solidFill>
                <a:latin typeface="Arial" panose="020B0604020202020204" pitchFamily="34" charset="0"/>
                <a:cs typeface="Arial" panose="020B0604020202020204" pitchFamily="34" charset="0"/>
              </a:rPr>
              <a:t>Past experience with nicotine- containing products</a:t>
            </a:r>
          </a:p>
        </p:txBody>
      </p:sp>
      <p:sp>
        <p:nvSpPr>
          <p:cNvPr id="11" name="Text Placeholder 3">
            <a:extLst>
              <a:ext uri="{FF2B5EF4-FFF2-40B4-BE49-F238E27FC236}">
                <a16:creationId xmlns:a16="http://schemas.microsoft.com/office/drawing/2014/main" id="{9928A8B3-CD40-E142-A1C0-83663938727C}"/>
              </a:ext>
            </a:extLst>
          </p:cNvPr>
          <p:cNvSpPr txBox="1">
            <a:spLocks/>
          </p:cNvSpPr>
          <p:nvPr/>
        </p:nvSpPr>
        <p:spPr bwMode="auto">
          <a:xfrm>
            <a:off x="4472172" y="5155951"/>
            <a:ext cx="4061743" cy="145090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900"/>
              </a:lnSpc>
              <a:spcBef>
                <a:spcPts val="200"/>
              </a:spcBef>
              <a:spcAft>
                <a:spcPts val="200"/>
              </a:spcAft>
              <a:buClrTx/>
              <a:buNone/>
              <a:tabLst>
                <a:tab pos="220663" algn="l"/>
              </a:tabLst>
            </a:pPr>
            <a:r>
              <a:rPr lang="en-US" sz="1600" dirty="0">
                <a:latin typeface="Arial"/>
                <a:cs typeface="Arial"/>
              </a:rPr>
              <a:t>Tried patch and using a vape on and off a couple of years ago. Has quit during pregnancies and tried about a month ag</a:t>
            </a:r>
            <a:endParaRPr lang="en-US" sz="1600" dirty="0">
              <a:latin typeface="Arial" panose="020B0604020202020204" pitchFamily="34" charset="0"/>
              <a:cs typeface="Arial" panose="020B0604020202020204" pitchFamily="34" charset="0"/>
            </a:endParaRPr>
          </a:p>
        </p:txBody>
      </p:sp>
      <p:sp>
        <p:nvSpPr>
          <p:cNvPr id="12" name="Text Placeholder 3">
            <a:extLst>
              <a:ext uri="{FF2B5EF4-FFF2-40B4-BE49-F238E27FC236}">
                <a16:creationId xmlns:a16="http://schemas.microsoft.com/office/drawing/2014/main" id="{2A80FE14-BEDB-5647-8EF1-D89D617F05D8}"/>
              </a:ext>
            </a:extLst>
          </p:cNvPr>
          <p:cNvSpPr txBox="1">
            <a:spLocks/>
          </p:cNvSpPr>
          <p:nvPr/>
        </p:nvSpPr>
        <p:spPr bwMode="auto">
          <a:xfrm>
            <a:off x="543845" y="3980077"/>
            <a:ext cx="3418555" cy="48966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700" b="1" dirty="0">
                <a:solidFill>
                  <a:schemeClr val="accent4">
                    <a:lumMod val="75000"/>
                    <a:lumOff val="25000"/>
                  </a:schemeClr>
                </a:solidFill>
                <a:latin typeface="Arial" panose="020B0604020202020204" pitchFamily="34" charset="0"/>
                <a:cs typeface="Arial" panose="020B0604020202020204" pitchFamily="34" charset="0"/>
              </a:rPr>
              <a:t>Assessment or withdrawal symptoms and urges to smoke</a:t>
            </a:r>
          </a:p>
        </p:txBody>
      </p:sp>
      <p:pic>
        <p:nvPicPr>
          <p:cNvPr id="14" name="Picture 13" descr="A person in a blue shirt&#10;&#10;Description automatically generated">
            <a:extLst>
              <a:ext uri="{FF2B5EF4-FFF2-40B4-BE49-F238E27FC236}">
                <a16:creationId xmlns:a16="http://schemas.microsoft.com/office/drawing/2014/main" id="{76FD83C2-69C9-95F1-3CFC-AF6E064060D3}"/>
              </a:ext>
            </a:extLst>
          </p:cNvPr>
          <p:cNvPicPr>
            <a:picLocks noChangeAspect="1"/>
          </p:cNvPicPr>
          <p:nvPr/>
        </p:nvPicPr>
        <p:blipFill>
          <a:blip r:embed="rId4"/>
          <a:stretch>
            <a:fillRect/>
          </a:stretch>
        </p:blipFill>
        <p:spPr>
          <a:xfrm>
            <a:off x="593184" y="2122770"/>
            <a:ext cx="1716634" cy="1535202"/>
          </a:xfrm>
          <a:prstGeom prst="rect">
            <a:avLst/>
          </a:prstGeom>
        </p:spPr>
      </p:pic>
      <p:grpSp>
        <p:nvGrpSpPr>
          <p:cNvPr id="16" name="Group 15">
            <a:extLst>
              <a:ext uri="{FF2B5EF4-FFF2-40B4-BE49-F238E27FC236}">
                <a16:creationId xmlns:a16="http://schemas.microsoft.com/office/drawing/2014/main" id="{10E615FD-FF17-D19E-5D47-81581E429B6C}"/>
              </a:ext>
            </a:extLst>
          </p:cNvPr>
          <p:cNvGrpSpPr/>
          <p:nvPr/>
        </p:nvGrpSpPr>
        <p:grpSpPr>
          <a:xfrm>
            <a:off x="4552950" y="4177335"/>
            <a:ext cx="4914900" cy="713710"/>
            <a:chOff x="4552950" y="4177335"/>
            <a:chExt cx="4914900" cy="713710"/>
          </a:xfrm>
        </p:grpSpPr>
        <p:grpSp>
          <p:nvGrpSpPr>
            <p:cNvPr id="17" name="Group 16">
              <a:extLst>
                <a:ext uri="{FF2B5EF4-FFF2-40B4-BE49-F238E27FC236}">
                  <a16:creationId xmlns:a16="http://schemas.microsoft.com/office/drawing/2014/main" id="{B8F61BB9-A72E-8C4A-B10B-FE67ACE14C70}"/>
                </a:ext>
              </a:extLst>
            </p:cNvPr>
            <p:cNvGrpSpPr/>
            <p:nvPr/>
          </p:nvGrpSpPr>
          <p:grpSpPr>
            <a:xfrm>
              <a:off x="4577155" y="4177335"/>
              <a:ext cx="4850483" cy="365125"/>
              <a:chOff x="4775066" y="5717427"/>
              <a:chExt cx="4850483" cy="365125"/>
            </a:xfrm>
          </p:grpSpPr>
          <p:sp>
            <p:nvSpPr>
              <p:cNvPr id="13" name="Text Placeholder 3">
                <a:extLst>
                  <a:ext uri="{FF2B5EF4-FFF2-40B4-BE49-F238E27FC236}">
                    <a16:creationId xmlns:a16="http://schemas.microsoft.com/office/drawing/2014/main" id="{EBC63254-9540-3E48-9D90-89C69FB64D2F}"/>
                  </a:ext>
                </a:extLst>
              </p:cNvPr>
              <p:cNvSpPr txBox="1">
                <a:spLocks/>
              </p:cNvSpPr>
              <p:nvPr/>
            </p:nvSpPr>
            <p:spPr bwMode="auto">
              <a:xfrm>
                <a:off x="5061509" y="5717427"/>
                <a:ext cx="4564040" cy="3651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buNone/>
                </a:pPr>
                <a:r>
                  <a:rPr lang="en-US" sz="1700" b="1" dirty="0">
                    <a:latin typeface="Arial" panose="020B0604020202020204" pitchFamily="34" charset="0"/>
                    <a:cs typeface="Arial" panose="020B0604020202020204" pitchFamily="34" charset="0"/>
                  </a:rPr>
                  <a:t>Moderate urges to smoke (2 or 3)</a:t>
                </a:r>
              </a:p>
            </p:txBody>
          </p:sp>
          <p:sp>
            <p:nvSpPr>
              <p:cNvPr id="15" name="Up Arrow 14">
                <a:extLst>
                  <a:ext uri="{FF2B5EF4-FFF2-40B4-BE49-F238E27FC236}">
                    <a16:creationId xmlns:a16="http://schemas.microsoft.com/office/drawing/2014/main" id="{6D3F7C84-7057-A44F-B39D-DE3C4FC97673}"/>
                  </a:ext>
                </a:extLst>
              </p:cNvPr>
              <p:cNvSpPr/>
              <p:nvPr/>
            </p:nvSpPr>
            <p:spPr bwMode="auto">
              <a:xfrm>
                <a:off x="4775066" y="5736472"/>
                <a:ext cx="221588" cy="245078"/>
              </a:xfrm>
              <a:prstGeom prst="upArrow">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sp>
          <p:nvSpPr>
            <p:cNvPr id="9" name="TextBox 8">
              <a:extLst>
                <a:ext uri="{FF2B5EF4-FFF2-40B4-BE49-F238E27FC236}">
                  <a16:creationId xmlns:a16="http://schemas.microsoft.com/office/drawing/2014/main" id="{A6E03BCA-AFAA-74A7-501F-E86BD0DDE945}"/>
                </a:ext>
              </a:extLst>
            </p:cNvPr>
            <p:cNvSpPr txBox="1"/>
            <p:nvPr/>
          </p:nvSpPr>
          <p:spPr bwMode="auto">
            <a:xfrm>
              <a:off x="4552950" y="4521713"/>
              <a:ext cx="4914900" cy="369332"/>
            </a:xfrm>
            <a:prstGeom prst="rect">
              <a:avLst/>
            </a:prstGeom>
            <a:noFill/>
            <a:ln w="9525">
              <a:noFill/>
              <a:miter lim="800000"/>
              <a:headEnd/>
              <a:tailEnd/>
            </a:ln>
          </p:spPr>
          <p:txBody>
            <a:bodyPr wrap="square">
              <a:spAutoFit/>
            </a:bodyPr>
            <a:lstStyle/>
            <a:p>
              <a:r>
                <a:rPr lang="en-US" b="1" dirty="0">
                  <a:latin typeface="+mn-lt"/>
                </a:rPr>
                <a:t>     </a:t>
              </a:r>
              <a:r>
                <a:rPr lang="en-US" sz="1700" b="1" dirty="0">
                  <a:latin typeface="+mn-lt"/>
                </a:rPr>
                <a:t>P</a:t>
              </a:r>
              <a:r>
                <a:rPr lang="en-US" sz="1700" b="1" i="0" dirty="0">
                  <a:latin typeface="+mn-lt"/>
                </a:rPr>
                <a:t>oor mood, headache, anxious</a:t>
              </a:r>
              <a:endParaRPr lang="en-GB" sz="1700" b="1" dirty="0">
                <a:latin typeface="+mn-lt"/>
              </a:endParaRPr>
            </a:p>
          </p:txBody>
        </p:sp>
      </p:grpSp>
      <p:sp>
        <p:nvSpPr>
          <p:cNvPr id="3" name="Footer Placeholder 3">
            <a:extLst>
              <a:ext uri="{FF2B5EF4-FFF2-40B4-BE49-F238E27FC236}">
                <a16:creationId xmlns:a16="http://schemas.microsoft.com/office/drawing/2014/main" id="{6BAD5682-3D43-B154-4C9E-948C3E07FDA1}"/>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126824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6" grpId="0"/>
      <p:bldP spid="7"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849E61-E60A-6B4D-A54C-A7B79DFDFAC8}"/>
              </a:ext>
            </a:extLst>
          </p:cNvPr>
          <p:cNvSpPr>
            <a:spLocks noGrp="1"/>
          </p:cNvSpPr>
          <p:nvPr>
            <p:ph type="title"/>
          </p:nvPr>
        </p:nvSpPr>
        <p:spPr/>
        <p:txBody>
          <a:bodyPr/>
          <a:lstStyle/>
          <a:p>
            <a:r>
              <a:rPr lang="en-US"/>
              <a:t>What would you recommend for Milena?</a:t>
            </a:r>
          </a:p>
        </p:txBody>
      </p:sp>
      <p:sp>
        <p:nvSpPr>
          <p:cNvPr id="4" name="Text Placeholder 3">
            <a:extLst>
              <a:ext uri="{FF2B5EF4-FFF2-40B4-BE49-F238E27FC236}">
                <a16:creationId xmlns:a16="http://schemas.microsoft.com/office/drawing/2014/main" id="{581E6BE1-B35E-6347-9391-4F8CF60C75D7}"/>
              </a:ext>
            </a:extLst>
          </p:cNvPr>
          <p:cNvSpPr>
            <a:spLocks noGrp="1"/>
          </p:cNvSpPr>
          <p:nvPr>
            <p:ph type="body" idx="12"/>
          </p:nvPr>
        </p:nvSpPr>
        <p:spPr>
          <a:xfrm>
            <a:off x="571500" y="4135301"/>
            <a:ext cx="2990684" cy="1727616"/>
          </a:xfrm>
        </p:spPr>
        <p:txBody>
          <a:bodyPr/>
          <a:lstStyle/>
          <a:p>
            <a:pPr marL="0" indent="0">
              <a:lnSpc>
                <a:spcPts val="3000"/>
              </a:lnSpc>
              <a:spcBef>
                <a:spcPts val="0"/>
              </a:spcBef>
              <a:spcAft>
                <a:spcPts val="0"/>
              </a:spcAft>
              <a:buNone/>
            </a:pPr>
            <a:r>
              <a:rPr lang="en-US" sz="2200" b="1" dirty="0">
                <a:solidFill>
                  <a:schemeClr val="accent1"/>
                </a:solidFill>
              </a:rPr>
              <a:t>HSI = Moderate</a:t>
            </a:r>
          </a:p>
          <a:p>
            <a:pPr marL="0" indent="0">
              <a:lnSpc>
                <a:spcPts val="3000"/>
              </a:lnSpc>
              <a:spcBef>
                <a:spcPts val="0"/>
              </a:spcBef>
              <a:spcAft>
                <a:spcPts val="0"/>
              </a:spcAft>
              <a:buNone/>
            </a:pPr>
            <a:r>
              <a:rPr lang="en-US" sz="1700" b="1" dirty="0"/>
              <a:t>15 cigarettes per day = </a:t>
            </a:r>
          </a:p>
          <a:p>
            <a:pPr marL="0" indent="0">
              <a:lnSpc>
                <a:spcPts val="3000"/>
              </a:lnSpc>
              <a:spcBef>
                <a:spcPts val="0"/>
              </a:spcBef>
              <a:spcAft>
                <a:spcPts val="0"/>
              </a:spcAft>
              <a:buNone/>
            </a:pPr>
            <a:r>
              <a:rPr lang="en-US" sz="1700" dirty="0"/>
              <a:t>~15mg of nicotine</a:t>
            </a:r>
            <a:r>
              <a:rPr lang="en-US" sz="1700" dirty="0">
                <a:solidFill>
                  <a:schemeClr val="accent1"/>
                </a:solidFill>
              </a:rPr>
              <a:t>*</a:t>
            </a:r>
          </a:p>
          <a:p>
            <a:pPr marL="0" indent="0">
              <a:lnSpc>
                <a:spcPts val="3000"/>
              </a:lnSpc>
              <a:spcBef>
                <a:spcPts val="0"/>
              </a:spcBef>
              <a:spcAft>
                <a:spcPts val="0"/>
              </a:spcAft>
              <a:buNone/>
            </a:pPr>
            <a:r>
              <a:rPr lang="en-GB" sz="1400" dirty="0">
                <a:solidFill>
                  <a:schemeClr val="accent1"/>
                </a:solidFill>
              </a:rPr>
              <a:t>*1 cig = 1mg nicotine (minimum)</a:t>
            </a:r>
            <a:endParaRPr lang="en-US" sz="1400" dirty="0">
              <a:solidFill>
                <a:schemeClr val="accent1"/>
              </a:solidFill>
            </a:endParaRPr>
          </a:p>
        </p:txBody>
      </p:sp>
      <p:grpSp>
        <p:nvGrpSpPr>
          <p:cNvPr id="23" name="Group 22">
            <a:extLst>
              <a:ext uri="{FF2B5EF4-FFF2-40B4-BE49-F238E27FC236}">
                <a16:creationId xmlns:a16="http://schemas.microsoft.com/office/drawing/2014/main" id="{CC095BB3-651C-1941-86C8-D360431741EC}"/>
              </a:ext>
            </a:extLst>
          </p:cNvPr>
          <p:cNvGrpSpPr/>
          <p:nvPr/>
        </p:nvGrpSpPr>
        <p:grpSpPr>
          <a:xfrm>
            <a:off x="5987128" y="2688914"/>
            <a:ext cx="372393" cy="461665"/>
            <a:chOff x="5957054" y="2304246"/>
            <a:chExt cx="372393" cy="461665"/>
          </a:xfrm>
        </p:grpSpPr>
        <p:sp>
          <p:nvSpPr>
            <p:cNvPr id="15" name="Oval 14">
              <a:extLst>
                <a:ext uri="{FF2B5EF4-FFF2-40B4-BE49-F238E27FC236}">
                  <a16:creationId xmlns:a16="http://schemas.microsoft.com/office/drawing/2014/main" id="{BDB6E9AA-880D-F84B-A55D-48344E3D055D}"/>
                </a:ext>
              </a:extLst>
            </p:cNvPr>
            <p:cNvSpPr/>
            <p:nvPr/>
          </p:nvSpPr>
          <p:spPr bwMode="auto">
            <a:xfrm>
              <a:off x="5957054" y="2358644"/>
              <a:ext cx="372393" cy="372393"/>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16" name="TextBox 15">
              <a:extLst>
                <a:ext uri="{FF2B5EF4-FFF2-40B4-BE49-F238E27FC236}">
                  <a16:creationId xmlns:a16="http://schemas.microsoft.com/office/drawing/2014/main" id="{77046D80-92FB-E346-841B-7B89A5AADD78}"/>
                </a:ext>
              </a:extLst>
            </p:cNvPr>
            <p:cNvSpPr txBox="1"/>
            <p:nvPr/>
          </p:nvSpPr>
          <p:spPr>
            <a:xfrm>
              <a:off x="6008770" y="2304246"/>
              <a:ext cx="268960" cy="461665"/>
            </a:xfrm>
            <a:prstGeom prst="rect">
              <a:avLst/>
            </a:prstGeom>
            <a:noFill/>
          </p:spPr>
          <p:txBody>
            <a:bodyPr wrap="square" lIns="0" tIns="0" rIns="0" bIns="0" rtlCol="0" anchor="ctr">
              <a:spAutoFit/>
            </a:bodyPr>
            <a:lstStyle/>
            <a:p>
              <a:pPr algn="ctr"/>
              <a:r>
                <a:rPr lang="en-US" sz="3000">
                  <a:solidFill>
                    <a:schemeClr val="bg1"/>
                  </a:solidFill>
                  <a:latin typeface="Century Gothic" panose="020B0502020202020204" pitchFamily="34" charset="0"/>
                </a:rPr>
                <a:t>+</a:t>
              </a:r>
            </a:p>
          </p:txBody>
        </p:sp>
      </p:grpSp>
      <p:grpSp>
        <p:nvGrpSpPr>
          <p:cNvPr id="57" name="Group 56">
            <a:extLst>
              <a:ext uri="{FF2B5EF4-FFF2-40B4-BE49-F238E27FC236}">
                <a16:creationId xmlns:a16="http://schemas.microsoft.com/office/drawing/2014/main" id="{530A95E7-9512-9341-8121-54CF4103FED3}"/>
              </a:ext>
            </a:extLst>
          </p:cNvPr>
          <p:cNvGrpSpPr/>
          <p:nvPr/>
        </p:nvGrpSpPr>
        <p:grpSpPr>
          <a:xfrm>
            <a:off x="3621437" y="2270098"/>
            <a:ext cx="2224503" cy="1293807"/>
            <a:chOff x="3663450" y="1679951"/>
            <a:chExt cx="2224503" cy="1293807"/>
          </a:xfrm>
        </p:grpSpPr>
        <p:sp>
          <p:nvSpPr>
            <p:cNvPr id="12" name="TextBox 11">
              <a:extLst>
                <a:ext uri="{FF2B5EF4-FFF2-40B4-BE49-F238E27FC236}">
                  <a16:creationId xmlns:a16="http://schemas.microsoft.com/office/drawing/2014/main" id="{E09B0D54-9F28-F64D-8352-A6DD337E7ACC}"/>
                </a:ext>
              </a:extLst>
            </p:cNvPr>
            <p:cNvSpPr txBox="1"/>
            <p:nvPr/>
          </p:nvSpPr>
          <p:spPr bwMode="auto">
            <a:xfrm>
              <a:off x="4158664" y="2630460"/>
              <a:ext cx="1234074" cy="303542"/>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dirty="0">
                  <a:latin typeface="Arial" panose="020B0604020202020204" pitchFamily="34" charset="0"/>
                  <a:cs typeface="Arial" panose="020B0604020202020204" pitchFamily="34" charset="0"/>
                </a:rPr>
                <a:t>21mg, 25mg</a:t>
              </a:r>
              <a:endParaRPr kumimoji="0" lang="en-US" sz="10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sp>
          <p:nvSpPr>
            <p:cNvPr id="13" name="Rectangle 12">
              <a:extLst>
                <a:ext uri="{FF2B5EF4-FFF2-40B4-BE49-F238E27FC236}">
                  <a16:creationId xmlns:a16="http://schemas.microsoft.com/office/drawing/2014/main" id="{04738D5E-0A9A-F243-B285-09536C45DC60}"/>
                </a:ext>
              </a:extLst>
            </p:cNvPr>
            <p:cNvSpPr/>
            <p:nvPr/>
          </p:nvSpPr>
          <p:spPr bwMode="auto">
            <a:xfrm>
              <a:off x="3663450" y="1679951"/>
              <a:ext cx="2224503" cy="1293807"/>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chemeClr val="accent1"/>
                </a:solidFill>
                <a:effectLst/>
                <a:latin typeface="Calibri"/>
                <a:ea typeface="Calibri"/>
                <a:cs typeface="Times New Roman"/>
              </a:endParaRPr>
            </a:p>
          </p:txBody>
        </p:sp>
        <p:pic>
          <p:nvPicPr>
            <p:cNvPr id="24" name="Picture 23">
              <a:extLst>
                <a:ext uri="{FF2B5EF4-FFF2-40B4-BE49-F238E27FC236}">
                  <a16:creationId xmlns:a16="http://schemas.microsoft.com/office/drawing/2014/main" id="{6E524EEB-0B1A-E141-B871-6C7C670EC848}"/>
                </a:ext>
              </a:extLst>
            </p:cNvPr>
            <p:cNvPicPr>
              <a:picLocks noChangeAspect="1"/>
            </p:cNvPicPr>
            <p:nvPr/>
          </p:nvPicPr>
          <p:blipFill>
            <a:blip r:embed="rId3"/>
            <a:stretch>
              <a:fillRect/>
            </a:stretch>
          </p:blipFill>
          <p:spPr>
            <a:xfrm>
              <a:off x="4367569" y="1945335"/>
              <a:ext cx="816265" cy="509720"/>
            </a:xfrm>
            <a:prstGeom prst="rect">
              <a:avLst/>
            </a:prstGeom>
          </p:spPr>
        </p:pic>
      </p:grpSp>
      <p:grpSp>
        <p:nvGrpSpPr>
          <p:cNvPr id="58" name="Group 57">
            <a:extLst>
              <a:ext uri="{FF2B5EF4-FFF2-40B4-BE49-F238E27FC236}">
                <a16:creationId xmlns:a16="http://schemas.microsoft.com/office/drawing/2014/main" id="{128544DC-C6F3-BB4F-A9BD-50965AD8D3C3}"/>
              </a:ext>
            </a:extLst>
          </p:cNvPr>
          <p:cNvGrpSpPr/>
          <p:nvPr/>
        </p:nvGrpSpPr>
        <p:grpSpPr>
          <a:xfrm>
            <a:off x="6509952" y="2270098"/>
            <a:ext cx="2160418" cy="1288926"/>
            <a:chOff x="6462298" y="1589504"/>
            <a:chExt cx="2224503" cy="1293807"/>
          </a:xfrm>
        </p:grpSpPr>
        <p:sp>
          <p:nvSpPr>
            <p:cNvPr id="18" name="Rectangle 17">
              <a:extLst>
                <a:ext uri="{FF2B5EF4-FFF2-40B4-BE49-F238E27FC236}">
                  <a16:creationId xmlns:a16="http://schemas.microsoft.com/office/drawing/2014/main" id="{7B6CB4B4-00DA-B64A-9524-53B0038CE801}"/>
                </a:ext>
              </a:extLst>
            </p:cNvPr>
            <p:cNvSpPr/>
            <p:nvPr/>
          </p:nvSpPr>
          <p:spPr bwMode="auto">
            <a:xfrm>
              <a:off x="6462298" y="1589504"/>
              <a:ext cx="2224503" cy="1293807"/>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chemeClr val="accent1"/>
                </a:solidFill>
                <a:effectLst/>
                <a:latin typeface="Calibri"/>
                <a:ea typeface="Calibri"/>
                <a:cs typeface="Times New Roman"/>
              </a:endParaRPr>
            </a:p>
          </p:txBody>
        </p:sp>
        <p:pic>
          <p:nvPicPr>
            <p:cNvPr id="26" name="Picture 25">
              <a:extLst>
                <a:ext uri="{FF2B5EF4-FFF2-40B4-BE49-F238E27FC236}">
                  <a16:creationId xmlns:a16="http://schemas.microsoft.com/office/drawing/2014/main" id="{A6275F2C-F4A1-2047-BEC4-9CA6F950FA2B}"/>
                </a:ext>
              </a:extLst>
            </p:cNvPr>
            <p:cNvPicPr>
              <a:picLocks noChangeAspect="1"/>
            </p:cNvPicPr>
            <p:nvPr/>
          </p:nvPicPr>
          <p:blipFill>
            <a:blip r:embed="rId4"/>
            <a:srcRect/>
            <a:stretch/>
          </p:blipFill>
          <p:spPr>
            <a:xfrm>
              <a:off x="6673346" y="1829533"/>
              <a:ext cx="582457" cy="360747"/>
            </a:xfrm>
            <a:prstGeom prst="rect">
              <a:avLst/>
            </a:prstGeom>
          </p:spPr>
        </p:pic>
        <p:pic>
          <p:nvPicPr>
            <p:cNvPr id="27" name="Picture 26">
              <a:extLst>
                <a:ext uri="{FF2B5EF4-FFF2-40B4-BE49-F238E27FC236}">
                  <a16:creationId xmlns:a16="http://schemas.microsoft.com/office/drawing/2014/main" id="{3FB4B2BB-D5E5-5B49-A830-99CD311395AC}"/>
                </a:ext>
              </a:extLst>
            </p:cNvPr>
            <p:cNvPicPr>
              <a:picLocks noChangeAspect="1"/>
            </p:cNvPicPr>
            <p:nvPr/>
          </p:nvPicPr>
          <p:blipFill>
            <a:blip r:embed="rId5"/>
            <a:srcRect/>
            <a:stretch/>
          </p:blipFill>
          <p:spPr>
            <a:xfrm>
              <a:off x="7742865" y="1776499"/>
              <a:ext cx="582458" cy="356755"/>
            </a:xfrm>
            <a:prstGeom prst="rect">
              <a:avLst/>
            </a:prstGeom>
          </p:spPr>
        </p:pic>
      </p:grpSp>
      <p:pic>
        <p:nvPicPr>
          <p:cNvPr id="5" name="Picture 4">
            <a:extLst>
              <a:ext uri="{FF2B5EF4-FFF2-40B4-BE49-F238E27FC236}">
                <a16:creationId xmlns:a16="http://schemas.microsoft.com/office/drawing/2014/main" id="{F91DDC89-C3EB-3746-DB72-C7818A9B9DCC}"/>
              </a:ext>
            </a:extLst>
          </p:cNvPr>
          <p:cNvPicPr>
            <a:picLocks noChangeAspect="1"/>
          </p:cNvPicPr>
          <p:nvPr/>
        </p:nvPicPr>
        <p:blipFill>
          <a:blip r:embed="rId6"/>
          <a:srcRect/>
          <a:stretch/>
        </p:blipFill>
        <p:spPr>
          <a:xfrm>
            <a:off x="7408055" y="2949923"/>
            <a:ext cx="364209" cy="501051"/>
          </a:xfrm>
          <a:prstGeom prst="rect">
            <a:avLst/>
          </a:prstGeom>
        </p:spPr>
      </p:pic>
      <p:pic>
        <p:nvPicPr>
          <p:cNvPr id="7" name="Picture 6" descr="A person in a blue shirt&#10;&#10;Description automatically generated">
            <a:extLst>
              <a:ext uri="{FF2B5EF4-FFF2-40B4-BE49-F238E27FC236}">
                <a16:creationId xmlns:a16="http://schemas.microsoft.com/office/drawing/2014/main" id="{E5290618-B91A-791E-3DB7-B0A38CBA7773}"/>
              </a:ext>
            </a:extLst>
          </p:cNvPr>
          <p:cNvPicPr>
            <a:picLocks noChangeAspect="1"/>
          </p:cNvPicPr>
          <p:nvPr/>
        </p:nvPicPr>
        <p:blipFill>
          <a:blip r:embed="rId7"/>
          <a:stretch>
            <a:fillRect/>
          </a:stretch>
        </p:blipFill>
        <p:spPr>
          <a:xfrm>
            <a:off x="571500" y="1676434"/>
            <a:ext cx="2385925" cy="2133755"/>
          </a:xfrm>
          <a:prstGeom prst="rect">
            <a:avLst/>
          </a:prstGeom>
        </p:spPr>
      </p:pic>
      <p:sp>
        <p:nvSpPr>
          <p:cNvPr id="3" name="TextBox 2">
            <a:extLst>
              <a:ext uri="{FF2B5EF4-FFF2-40B4-BE49-F238E27FC236}">
                <a16:creationId xmlns:a16="http://schemas.microsoft.com/office/drawing/2014/main" id="{21552784-4A8B-C737-9438-15F2C7435440}"/>
              </a:ext>
            </a:extLst>
          </p:cNvPr>
          <p:cNvSpPr txBox="1"/>
          <p:nvPr/>
        </p:nvSpPr>
        <p:spPr bwMode="auto">
          <a:xfrm>
            <a:off x="5391150" y="4457700"/>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GB"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grpSp>
        <p:nvGrpSpPr>
          <p:cNvPr id="6" name="Group 5">
            <a:extLst>
              <a:ext uri="{FF2B5EF4-FFF2-40B4-BE49-F238E27FC236}">
                <a16:creationId xmlns:a16="http://schemas.microsoft.com/office/drawing/2014/main" id="{95B481E2-C50F-C2D2-43C8-2A85925DC17F}"/>
              </a:ext>
            </a:extLst>
          </p:cNvPr>
          <p:cNvGrpSpPr/>
          <p:nvPr/>
        </p:nvGrpSpPr>
        <p:grpSpPr>
          <a:xfrm>
            <a:off x="3881051" y="3926061"/>
            <a:ext cx="2176850" cy="1309723"/>
            <a:chOff x="6462298" y="4689860"/>
            <a:chExt cx="2224503" cy="1293807"/>
          </a:xfrm>
        </p:grpSpPr>
        <p:sp>
          <p:nvSpPr>
            <p:cNvPr id="8" name="Rectangle 7">
              <a:extLst>
                <a:ext uri="{FF2B5EF4-FFF2-40B4-BE49-F238E27FC236}">
                  <a16:creationId xmlns:a16="http://schemas.microsoft.com/office/drawing/2014/main" id="{6D0C314B-1B23-F93D-D758-BDC11EF7D3F9}"/>
                </a:ext>
              </a:extLst>
            </p:cNvPr>
            <p:cNvSpPr/>
            <p:nvPr/>
          </p:nvSpPr>
          <p:spPr bwMode="auto">
            <a:xfrm>
              <a:off x="6462298" y="4689860"/>
              <a:ext cx="2224503" cy="1293807"/>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9" name="Picture 8">
              <a:extLst>
                <a:ext uri="{FF2B5EF4-FFF2-40B4-BE49-F238E27FC236}">
                  <a16:creationId xmlns:a16="http://schemas.microsoft.com/office/drawing/2014/main" id="{035E52FB-D16A-B6BF-3488-DB1F26931602}"/>
                </a:ext>
              </a:extLst>
            </p:cNvPr>
            <p:cNvPicPr>
              <a:picLocks noChangeAspect="1"/>
            </p:cNvPicPr>
            <p:nvPr/>
          </p:nvPicPr>
          <p:blipFill>
            <a:blip r:embed="rId8"/>
            <a:stretch>
              <a:fillRect/>
            </a:stretch>
          </p:blipFill>
          <p:spPr>
            <a:xfrm>
              <a:off x="6911974" y="4845014"/>
              <a:ext cx="245875" cy="983499"/>
            </a:xfrm>
            <a:prstGeom prst="rect">
              <a:avLst/>
            </a:prstGeom>
            <a:effectLst/>
          </p:spPr>
        </p:pic>
        <p:sp>
          <p:nvSpPr>
            <p:cNvPr id="10" name="TextBox 9">
              <a:extLst>
                <a:ext uri="{FF2B5EF4-FFF2-40B4-BE49-F238E27FC236}">
                  <a16:creationId xmlns:a16="http://schemas.microsoft.com/office/drawing/2014/main" id="{D209AC61-63D3-627C-F2E4-D40037304E60}"/>
                </a:ext>
              </a:extLst>
            </p:cNvPr>
            <p:cNvSpPr txBox="1"/>
            <p:nvPr/>
          </p:nvSpPr>
          <p:spPr bwMode="auto">
            <a:xfrm>
              <a:off x="7279341" y="5127045"/>
              <a:ext cx="1023376" cy="419436"/>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a:latin typeface="Arial" panose="020B0604020202020204" pitchFamily="34" charset="0"/>
                  <a:cs typeface="Arial" panose="020B0604020202020204" pitchFamily="34" charset="0"/>
                </a:rPr>
                <a:t>20mg nicotine containing vape</a:t>
              </a:r>
              <a:endParaRPr kumimoji="0" lang="en-US" sz="100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grpSp>
      <p:sp>
        <p:nvSpPr>
          <p:cNvPr id="14" name="Footer Placeholder 3">
            <a:extLst>
              <a:ext uri="{FF2B5EF4-FFF2-40B4-BE49-F238E27FC236}">
                <a16:creationId xmlns:a16="http://schemas.microsoft.com/office/drawing/2014/main" id="{566BB09A-A68B-DD83-1F49-47EE4BF0D24B}"/>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609067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fade">
                                      <p:cBhvr>
                                        <p:cTn id="11" dur="500"/>
                                        <p:tgtEl>
                                          <p:spTgt spid="4">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fade">
                                      <p:cBhvr>
                                        <p:cTn id="19" dur="500"/>
                                        <p:tgtEl>
                                          <p:spTgt spid="4">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57"/>
                                        </p:tgtEl>
                                        <p:attrNameLst>
                                          <p:attrName>style.visibility</p:attrName>
                                        </p:attrNameLst>
                                      </p:cBhvr>
                                      <p:to>
                                        <p:strVal val="visible"/>
                                      </p:to>
                                    </p:set>
                                    <p:animEffect transition="in" filter="fade">
                                      <p:cBhvr>
                                        <p:cTn id="24" dur="500"/>
                                        <p:tgtEl>
                                          <p:spTgt spid="57"/>
                                        </p:tgtEl>
                                      </p:cBhvr>
                                    </p:animEffec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childTnLst>
                          </p:cTn>
                        </p:par>
                        <p:par>
                          <p:cTn id="29" fill="hold">
                            <p:stCondLst>
                              <p:cond delay="1000"/>
                            </p:stCondLst>
                            <p:childTnLst>
                              <p:par>
                                <p:cTn id="30" presetID="10" presetClass="entr" presetSubtype="0" fill="hold" nodeType="afterEffect">
                                  <p:stCondLst>
                                    <p:cond delay="0"/>
                                  </p:stCondLst>
                                  <p:childTnLst>
                                    <p:set>
                                      <p:cBhvr>
                                        <p:cTn id="31" dur="1" fill="hold">
                                          <p:stCondLst>
                                            <p:cond delay="0"/>
                                          </p:stCondLst>
                                        </p:cTn>
                                        <p:tgtEl>
                                          <p:spTgt spid="58"/>
                                        </p:tgtEl>
                                        <p:attrNameLst>
                                          <p:attrName>style.visibility</p:attrName>
                                        </p:attrNameLst>
                                      </p:cBhvr>
                                      <p:to>
                                        <p:strVal val="visible"/>
                                      </p:to>
                                    </p:set>
                                    <p:animEffect transition="in" filter="fade">
                                      <p:cBhvr>
                                        <p:cTn id="32" dur="500"/>
                                        <p:tgtEl>
                                          <p:spTgt spid="58"/>
                                        </p:tgtEl>
                                      </p:cBhvr>
                                    </p:animEffect>
                                  </p:childTnLst>
                                </p:cTn>
                              </p:par>
                              <p:par>
                                <p:cTn id="33" presetID="10" presetClass="entr" presetSubtype="0" fill="hold" nodeType="with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childTnLst>
                          </p:cTn>
                        </p:par>
                        <p:par>
                          <p:cTn id="36" fill="hold">
                            <p:stCondLst>
                              <p:cond delay="1500"/>
                            </p:stCondLst>
                            <p:childTnLst>
                              <p:par>
                                <p:cTn id="37" presetID="10" presetClass="entr" presetSubtype="0" fill="hold" nodeType="afterEffect">
                                  <p:stCondLst>
                                    <p:cond delay="50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theme/theme1.xml><?xml version="1.0" encoding="utf-8"?>
<a:theme xmlns:a="http://schemas.openxmlformats.org/drawingml/2006/main" name="NCSCT">
  <a:themeElements>
    <a:clrScheme name="SMI green">
      <a:dk1>
        <a:srgbClr val="333333"/>
      </a:dk1>
      <a:lt1>
        <a:srgbClr val="FFFFFF"/>
      </a:lt1>
      <a:dk2>
        <a:srgbClr val="676767"/>
      </a:dk2>
      <a:lt2>
        <a:srgbClr val="FFFFFF"/>
      </a:lt2>
      <a:accent1>
        <a:srgbClr val="00BCBF"/>
      </a:accent1>
      <a:accent2>
        <a:srgbClr val="00393A"/>
      </a:accent2>
      <a:accent3>
        <a:srgbClr val="00D5D8"/>
      </a:accent3>
      <a:accent4>
        <a:srgbClr val="002728"/>
      </a:accent4>
      <a:accent5>
        <a:srgbClr val="007072"/>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2.xml><?xml version="1.0" encoding="utf-8"?>
<a:theme xmlns:a="http://schemas.openxmlformats.org/drawingml/2006/main" name="1_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3.xml><?xml version="1.0" encoding="utf-8"?>
<a:theme xmlns:a="http://schemas.openxmlformats.org/drawingml/2006/main" name="2_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96BEACA2F2FD04D9CF8C0C2AD81FE20" ma:contentTypeVersion="14" ma:contentTypeDescription="Create a new document." ma:contentTypeScope="" ma:versionID="e21ab03133499e5edaa8e5f1aeb5a2cd">
  <xsd:schema xmlns:xsd="http://www.w3.org/2001/XMLSchema" xmlns:xs="http://www.w3.org/2001/XMLSchema" xmlns:p="http://schemas.microsoft.com/office/2006/metadata/properties" xmlns:ns2="f08a3a01-a810-4981-84de-513e48da387b" xmlns:ns3="6f9764a4-8270-4f29-bbff-a467630dd90c" targetNamespace="http://schemas.microsoft.com/office/2006/metadata/properties" ma:root="true" ma:fieldsID="a605b1831acf3ca42085371145770ccb" ns2:_="" ns3:_="">
    <xsd:import namespace="f08a3a01-a810-4981-84de-513e48da387b"/>
    <xsd:import namespace="6f9764a4-8270-4f29-bbff-a467630dd90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08a3a01-a810-4981-84de-513e48da387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d85d53d-afa2-41ae-870b-875e92731b70"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f9764a4-8270-4f29-bbff-a467630dd90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6f4df2a-fb7f-403e-9547-acf1b9f2f5fe}" ma:internalName="TaxCatchAll" ma:showField="CatchAllData" ma:web="6f9764a4-8270-4f29-bbff-a467630dd90c">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08a3a01-a810-4981-84de-513e48da387b">
      <Terms xmlns="http://schemas.microsoft.com/office/infopath/2007/PartnerControls"/>
    </lcf76f155ced4ddcb4097134ff3c332f>
    <TaxCatchAll xmlns="6f9764a4-8270-4f29-bbff-a467630dd90c" xsi:nil="true"/>
  </documentManagement>
</p:properties>
</file>

<file path=customXml/itemProps1.xml><?xml version="1.0" encoding="utf-8"?>
<ds:datastoreItem xmlns:ds="http://schemas.openxmlformats.org/officeDocument/2006/customXml" ds:itemID="{50BBD8D8-3E63-4094-ABDE-75F2D9CE73E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08a3a01-a810-4981-84de-513e48da387b"/>
    <ds:schemaRef ds:uri="6f9764a4-8270-4f29-bbff-a467630dd90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20CC568-9E52-4CAB-A6F8-928FF0C63FCE}">
  <ds:schemaRefs>
    <ds:schemaRef ds:uri="http://schemas.microsoft.com/sharepoint/v3/contenttype/forms"/>
  </ds:schemaRefs>
</ds:datastoreItem>
</file>

<file path=customXml/itemProps3.xml><?xml version="1.0" encoding="utf-8"?>
<ds:datastoreItem xmlns:ds="http://schemas.openxmlformats.org/officeDocument/2006/customXml" ds:itemID="{0D918755-5CCB-41FC-B672-7D0477E5BFBE}">
  <ds:schemaRefs>
    <ds:schemaRef ds:uri="f08a3a01-a810-4981-84de-513e48da387b"/>
    <ds:schemaRef ds:uri="http://schemas.microsoft.com/office/infopath/2007/PartnerControls"/>
    <ds:schemaRef ds:uri="http://purl.org/dc/terms/"/>
    <ds:schemaRef ds:uri="http://schemas.microsoft.com/office/2006/documentManagement/types"/>
    <ds:schemaRef ds:uri="http://purl.org/dc/dcmitype/"/>
    <ds:schemaRef ds:uri="http://schemas.microsoft.com/office/2006/metadata/properties"/>
    <ds:schemaRef ds:uri="6f9764a4-8270-4f29-bbff-a467630dd90c"/>
    <ds:schemaRef ds:uri="http://purl.org/dc/elements/1.1/"/>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1974</TotalTime>
  <Words>3291</Words>
  <Application>Microsoft Office PowerPoint</Application>
  <PresentationFormat>On-screen Show (4:3)</PresentationFormat>
  <Paragraphs>301</Paragraphs>
  <Slides>17</Slides>
  <Notes>17</Notes>
  <HiddenSlides>0</HiddenSlides>
  <MMClips>0</MMClips>
  <ScaleCrop>false</ScaleCrop>
  <HeadingPairs>
    <vt:vector size="6" baseType="variant">
      <vt:variant>
        <vt:lpstr>Fonts Used</vt:lpstr>
      </vt:variant>
      <vt:variant>
        <vt:i4>13</vt:i4>
      </vt:variant>
      <vt:variant>
        <vt:lpstr>Theme</vt:lpstr>
      </vt:variant>
      <vt:variant>
        <vt:i4>3</vt:i4>
      </vt:variant>
      <vt:variant>
        <vt:lpstr>Slide Titles</vt:lpstr>
      </vt:variant>
      <vt:variant>
        <vt:i4>17</vt:i4>
      </vt:variant>
    </vt:vector>
  </HeadingPairs>
  <TitlesOfParts>
    <vt:vector size="33" baseType="lpstr">
      <vt:lpstr>ＭＳ Ｐゴシック</vt:lpstr>
      <vt:lpstr>Arial</vt:lpstr>
      <vt:lpstr>Arial,Sans-Serif</vt:lpstr>
      <vt:lpstr>Calibri</vt:lpstr>
      <vt:lpstr>Century Gothic</vt:lpstr>
      <vt:lpstr>Courier New</vt:lpstr>
      <vt:lpstr>Lucida Grande</vt:lpstr>
      <vt:lpstr>Symbol</vt:lpstr>
      <vt:lpstr>System Font Regular</vt:lpstr>
      <vt:lpstr>Times</vt:lpstr>
      <vt:lpstr>Times New Roman</vt:lpstr>
      <vt:lpstr>Wingdings,Sans-Serif</vt:lpstr>
      <vt:lpstr>Zapf Dingbats</vt:lpstr>
      <vt:lpstr>NCSCT</vt:lpstr>
      <vt:lpstr>1_NCSCT</vt:lpstr>
      <vt:lpstr>2_NCSCT</vt:lpstr>
      <vt:lpstr>PowerPoint Presentation</vt:lpstr>
      <vt:lpstr>Rapid NRT Prescribing Protocol (BTS 2024)</vt:lpstr>
      <vt:lpstr>Guidelines for individualised dosing of NRT</vt:lpstr>
      <vt:lpstr>‘Ottawa Model’ NRT dosing guidelines</vt:lpstr>
      <vt:lpstr>Individualised dosing</vt:lpstr>
      <vt:lpstr>PowerPoint Presentation</vt:lpstr>
      <vt:lpstr>Individualised dosing: Milena</vt:lpstr>
      <vt:lpstr>Individualised dosing: Milena</vt:lpstr>
      <vt:lpstr>What would you recommend for Milena?</vt:lpstr>
      <vt:lpstr>PowerPoint Presentation</vt:lpstr>
      <vt:lpstr>Individualised dosing: John</vt:lpstr>
      <vt:lpstr>Individualised dosing: John</vt:lpstr>
      <vt:lpstr>What would you recommend for John?</vt:lpstr>
      <vt:lpstr>High nicotine dependence</vt:lpstr>
      <vt:lpstr>Clinical groups: safety and guidance on NRT</vt:lpstr>
      <vt:lpstr>Be open to making adjustments...</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Bunegar</dc:creator>
  <cp:lastModifiedBy>Tom Coleman-Haynes</cp:lastModifiedBy>
  <cp:revision>1541</cp:revision>
  <cp:lastPrinted>2021-04-19T06:44:37Z</cp:lastPrinted>
  <dcterms:created xsi:type="dcterms:W3CDTF">2019-04-01T09:21:54Z</dcterms:created>
  <dcterms:modified xsi:type="dcterms:W3CDTF">2024-03-05T12:03:17Z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0x010100D96BEACA2F2FD04D9CF8C0C2AD81FE20</vt:lpwstr>
  </property>
  <property fmtid="{D5CDD505-2E9C-101B-9397-08002B2CF9AE}" pid="3" name="MediaServiceImageTags">
    <vt:lpwstr/>
  </property>
</Properties>
</file>