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79" r:id="rId5"/>
  </p:sldMasterIdLst>
  <p:notesMasterIdLst>
    <p:notesMasterId r:id="rId33"/>
  </p:notesMasterIdLst>
  <p:handoutMasterIdLst>
    <p:handoutMasterId r:id="rId34"/>
  </p:handoutMasterIdLst>
  <p:sldIdLst>
    <p:sldId id="2145708293" r:id="rId6"/>
    <p:sldId id="437" r:id="rId7"/>
    <p:sldId id="440" r:id="rId8"/>
    <p:sldId id="438" r:id="rId9"/>
    <p:sldId id="439" r:id="rId10"/>
    <p:sldId id="1079" r:id="rId11"/>
    <p:sldId id="1528" r:id="rId12"/>
    <p:sldId id="1529" r:id="rId13"/>
    <p:sldId id="444" r:id="rId14"/>
    <p:sldId id="1565" r:id="rId15"/>
    <p:sldId id="2145708169" r:id="rId16"/>
    <p:sldId id="2145708231" r:id="rId17"/>
    <p:sldId id="2145708230" r:id="rId18"/>
    <p:sldId id="1109" r:id="rId19"/>
    <p:sldId id="2145708170" r:id="rId20"/>
    <p:sldId id="1150" r:id="rId21"/>
    <p:sldId id="547" r:id="rId22"/>
    <p:sldId id="1146" r:id="rId23"/>
    <p:sldId id="1213" r:id="rId24"/>
    <p:sldId id="1214" r:id="rId25"/>
    <p:sldId id="2145708154" r:id="rId26"/>
    <p:sldId id="2145708249" r:id="rId27"/>
    <p:sldId id="1152" r:id="rId28"/>
    <p:sldId id="1083" r:id="rId29"/>
    <p:sldId id="538" r:id="rId30"/>
    <p:sldId id="539" r:id="rId31"/>
    <p:sldId id="1103" r:id="rId32"/>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22AE0279-544D-3D7A-B819-9C133E6180C0}" name="Guest User" initials="GU" userId="S::urn:spo:anon#69593b742a457a197859df540c59b88cc62c3f96bce1e701a9fb6b6abc4dbcaa::" providerId="AD"/>
  <p188:author id="{FBD5507C-A371-E2E6-D1DA-7A21576B8FD0}" name="Guest User" initials="GU" userId="S::urn:spo:anon#295c83efffe5083574ed21625641f9b7475b3ccc32d9decb57ea7a552ba70852::" providerId="AD"/>
  <p188:author id="{C347647C-82DF-3714-D566-1F297C5840CD}" name="SOPHIA PAPADAKIS" initials="SP" userId="341674e120739e96" providerId="Windows Live"/>
  <p188:author id="{71413D82-31CA-FCC6-6538-D63CEEBA9C3D}" name="Susan Montgomery" initials="SM" userId="e6e415be2107f65b" providerId="Windows Live"/>
  <p188:author id="{C7669399-CBEC-E3B7-27C4-27F0218BECA7}" name="Guest User" initials="GU" userId="S::urn:spo:anon#aa203dcd9963cc12e3f89c4613b9a9e77a1cbbcc190e411ba201ed5264dc585a::" providerId="AD"/>
  <p188:author id="{0F1856C8-F57A-9F3E-84F0-70A0EB23FFF5}" name="Guest User" initials="GU" userId="S::urn:spo:anon#7030134245bd16b84066394ad1b9db803ecc38bc2b3977094f04c623831eb07d::" providerId="AD"/>
  <p188:author id="{261EB2C8-27FD-A859-CA0D-ADB62167BE41}" name="Tom Coleman-Haynes" initials="TC" userId="S::tom@ncsct.co.uk::feac02dd-ca1d-495d-907d-e6674be69fc7" providerId="AD"/>
  <p188:author id="{1E1CE6F1-31B4-A8F2-E696-2958A6EE8827}" name="Sophia Papadakis" initials="SP" userId="S::sophia@ncsct.co.uk::b95f17c4-d9c4-4e13-899b-4e888ddd5376" providerId="AD"/>
  <p188:author id="{86520EF7-4688-0A30-ACD2-9C216CA4ABDC}" name="Guest User" initials="GU" userId="S::urn:spo:anon#8568165eb13b5596d4ad53a21fcfbc5a9a232e64f2cf3ebc851d97d7481d7a7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A9E"/>
    <a:srgbClr val="DAF2F3"/>
    <a:srgbClr val="BFBFBF"/>
    <a:srgbClr val="FF2F92"/>
    <a:srgbClr val="00A3DC"/>
    <a:srgbClr val="DAF2F4"/>
    <a:srgbClr val="8B6DAD"/>
    <a:srgbClr val="008489"/>
    <a:srgbClr val="CBEFF0"/>
    <a:srgbClr val="E7F8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A47D44-DA61-4ED2-9D51-1718986B0BF3}" v="11" dt="2024-03-04T13:42:27.5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519" autoAdjust="0"/>
    <p:restoredTop sz="90717" autoAdjust="0"/>
  </p:normalViewPr>
  <p:slideViewPr>
    <p:cSldViewPr snapToGrid="0">
      <p:cViewPr varScale="1">
        <p:scale>
          <a:sx n="103" d="100"/>
          <a:sy n="103" d="100"/>
        </p:scale>
        <p:origin x="1452" y="156"/>
      </p:cViewPr>
      <p:guideLst>
        <p:guide orient="horz" pos="2160"/>
        <p:guide pos="2880"/>
        <p:guide orient="horz" pos="3113"/>
      </p:guideLst>
    </p:cSldViewPr>
  </p:slideViewPr>
  <p:outlineViewPr>
    <p:cViewPr>
      <p:scale>
        <a:sx n="33" d="100"/>
        <a:sy n="33" d="100"/>
      </p:scale>
      <p:origin x="0" y="-24552"/>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6/11/relationships/changesInfo" Target="changesInfos/changesInfo1.xml"/><Relationship Id="rId21" Type="http://schemas.openxmlformats.org/officeDocument/2006/relationships/slide" Target="slides/slide16.xml"/><Relationship Id="rId34" Type="http://schemas.openxmlformats.org/officeDocument/2006/relationships/handoutMaster" Target="handoutMasters/handout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 Coleman-Haynes" userId="feac02dd-ca1d-495d-907d-e6674be69fc7" providerId="ADAL" clId="{12A47D44-DA61-4ED2-9D51-1718986B0BF3}"/>
    <pc:docChg chg="custSel modSld">
      <pc:chgData name="Tom Coleman-Haynes" userId="feac02dd-ca1d-495d-907d-e6674be69fc7" providerId="ADAL" clId="{12A47D44-DA61-4ED2-9D51-1718986B0BF3}" dt="2024-03-04T13:42:27.575" v="78" actId="20577"/>
      <pc:docMkLst>
        <pc:docMk/>
      </pc:docMkLst>
      <pc:sldChg chg="modNotesTx">
        <pc:chgData name="Tom Coleman-Haynes" userId="feac02dd-ca1d-495d-907d-e6674be69fc7" providerId="ADAL" clId="{12A47D44-DA61-4ED2-9D51-1718986B0BF3}" dt="2024-03-04T13:41:38.588" v="42" actId="20577"/>
        <pc:sldMkLst>
          <pc:docMk/>
          <pc:sldMk cId="3574094423" sldId="1146"/>
        </pc:sldMkLst>
      </pc:sldChg>
      <pc:sldChg chg="modNotesTx">
        <pc:chgData name="Tom Coleman-Haynes" userId="feac02dd-ca1d-495d-907d-e6674be69fc7" providerId="ADAL" clId="{12A47D44-DA61-4ED2-9D51-1718986B0BF3}" dt="2024-03-04T13:41:47.919" v="44" actId="20577"/>
        <pc:sldMkLst>
          <pc:docMk/>
          <pc:sldMk cId="2766840646" sldId="1213"/>
        </pc:sldMkLst>
      </pc:sldChg>
      <pc:sldChg chg="modSp modNotesTx">
        <pc:chgData name="Tom Coleman-Haynes" userId="feac02dd-ca1d-495d-907d-e6674be69fc7" providerId="ADAL" clId="{12A47D44-DA61-4ED2-9D51-1718986B0BF3}" dt="2024-03-04T13:42:27.575" v="78" actId="20577"/>
        <pc:sldMkLst>
          <pc:docMk/>
          <pc:sldMk cId="2358229501" sldId="1529"/>
        </pc:sldMkLst>
        <pc:spChg chg="mod">
          <ac:chgData name="Tom Coleman-Haynes" userId="feac02dd-ca1d-495d-907d-e6674be69fc7" providerId="ADAL" clId="{12A47D44-DA61-4ED2-9D51-1718986B0BF3}" dt="2024-03-04T13:42:27.575" v="78" actId="20577"/>
          <ac:spMkLst>
            <pc:docMk/>
            <pc:sldMk cId="2358229501" sldId="1529"/>
            <ac:spMk id="3" creationId="{B2D5F057-86BB-B144-2871-A515AD8865DE}"/>
          </ac:spMkLst>
        </pc:spChg>
      </pc:sldChg>
      <pc:sldChg chg="modNotesTx">
        <pc:chgData name="Tom Coleman-Haynes" userId="feac02dd-ca1d-495d-907d-e6674be69fc7" providerId="ADAL" clId="{12A47D44-DA61-4ED2-9D51-1718986B0BF3}" dt="2024-03-04T13:41:55.502" v="46" actId="20577"/>
        <pc:sldMkLst>
          <pc:docMk/>
          <pc:sldMk cId="996442612" sldId="214570815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3/4/2024</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3/4/2024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8" Type="http://schemas.openxmlformats.org/officeDocument/2006/relationships/hyperlink" Target="https://pubmed.ncbi.nlm.nih.gov/8748390/" TargetMode="External"/><Relationship Id="rId3" Type="http://schemas.openxmlformats.org/officeDocument/2006/relationships/hyperlink" Target="https://pubmed.ncbi.nlm.nih.gov/23781531/" TargetMode="External"/><Relationship Id="rId7" Type="http://schemas.openxmlformats.org/officeDocument/2006/relationships/hyperlink" Target="https://doi.org/10.1186/s12916-016-0626-2" TargetMode="External"/><Relationship Id="rId12" Type="http://schemas.openxmlformats.org/officeDocument/2006/relationships/hyperlink" Target="https://psycnet.apa.org/record/2006-03679-040"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s://bmcmedicine.biomedcentral.com/articles/10.1186/s12916-016-0626-2" TargetMode="External"/><Relationship Id="rId11" Type="http://schemas.openxmlformats.org/officeDocument/2006/relationships/hyperlink" Target="https://pubmed.ncbi.nlm.nih.gov/9864279/" TargetMode="External"/><Relationship Id="rId5" Type="http://schemas.openxmlformats.org/officeDocument/2006/relationships/hyperlink" Target="https://www.cochranelibrary.com/cdsr/doi/10.1002/14651858.CD013308/full" TargetMode="External"/><Relationship Id="rId10" Type="http://schemas.openxmlformats.org/officeDocument/2006/relationships/hyperlink" Target="https://pubmed.ncbi.nlm.nih.gov/7563559/" TargetMode="External"/><Relationship Id="rId4" Type="http://schemas.openxmlformats.org/officeDocument/2006/relationships/hyperlink" Target="https://www.tandfonline.com/doi/full/10.3109/07853890.2012.705016" TargetMode="External"/><Relationship Id="rId9" Type="http://schemas.openxmlformats.org/officeDocument/2006/relationships/hyperlink" Target="https://pubmed.ncbi.nlm.nih.gov/30997928/"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nice.org.uk/guidance/ng209"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dx.doi.org/10.1002/14651858.CD009329.pub2"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7F4C5E-55CA-6494-3461-42E7E139EA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B3DE2F-19A9-3325-B171-2607904BA4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A1F0B7-3F0A-E2B6-BF9E-699FE8A3CFCD}"/>
              </a:ext>
            </a:extLst>
          </p:cNvPr>
          <p:cNvSpPr>
            <a:spLocks noGrp="1"/>
          </p:cNvSpPr>
          <p:nvPr>
            <p:ph type="body" idx="1"/>
          </p:nvPr>
        </p:nvSpPr>
        <p:spPr/>
        <p:txBody>
          <a:bodyPr/>
          <a:lstStyle/>
          <a:p>
            <a:r>
              <a:rPr lang="en-US" sz="1200" b="1" dirty="0">
                <a:effectLst/>
                <a:latin typeface="Arial" panose="020B0604020202020204" pitchFamily="34" charset="0"/>
                <a:ea typeface="MS PGothic" panose="020B0600070205080204" pitchFamily="34" charset="-128"/>
                <a:cs typeface="Arial" panose="020B0604020202020204" pitchFamily="34" charset="0"/>
              </a:rPr>
              <a:t>Effective use of tobacco dependence medications and aids</a:t>
            </a:r>
          </a:p>
          <a:p>
            <a:endParaRPr lang="en-US" sz="1200" b="1" dirty="0">
              <a:effectLst/>
              <a:latin typeface="Arial" panose="020B0604020202020204" pitchFamily="34" charset="0"/>
              <a:ea typeface="MS PGothic" panose="020B0600070205080204" pitchFamily="34" charset="-128"/>
              <a:cs typeface="Arial" panose="020B0604020202020204" pitchFamily="34" charset="0"/>
            </a:endParaRPr>
          </a:p>
          <a:p>
            <a:r>
              <a:rPr lang="en-US" sz="1200" dirty="0">
                <a:effectLst/>
                <a:latin typeface="Arial" panose="020B0604020202020204" pitchFamily="34" charset="0"/>
                <a:ea typeface="MS PGothic" panose="020B0600070205080204" pitchFamily="34" charset="-128"/>
                <a:cs typeface="Arial" panose="020B0604020202020204" pitchFamily="34" charset="0"/>
              </a:rPr>
              <a:t>Pharmacological treatment is a fundamental component of treating tobacco use. There is strong evidence to show that medications and aids can double or triple – and in some cases quadruple – the odds of successful cessation. </a:t>
            </a:r>
            <a:endParaRPr lang="en-CA" sz="1200" dirty="0">
              <a:effectLst/>
              <a:latin typeface="Arial" panose="020B0604020202020204" pitchFamily="34" charset="0"/>
              <a:ea typeface="MS PGothic" panose="020B0600070205080204" pitchFamily="34" charset="-128"/>
              <a:cs typeface="Arial" panose="020B0604020202020204" pitchFamily="34" charset="0"/>
            </a:endParaRPr>
          </a:p>
          <a:p>
            <a:endParaRPr lang="en-CA" sz="1200" dirty="0">
              <a:effectLst/>
              <a:latin typeface="Arial" panose="020B0604020202020204" pitchFamily="34" charset="0"/>
              <a:ea typeface="MS PGothic" panose="020B0600070205080204" pitchFamily="34" charset="-128"/>
              <a:cs typeface="Arial" panose="020B0604020202020204" pitchFamily="34" charset="0"/>
            </a:endParaRPr>
          </a:p>
          <a:p>
            <a:r>
              <a:rPr lang="en-CA" sz="1200" dirty="0">
                <a:effectLst/>
                <a:latin typeface="Arial" panose="020B0604020202020204" pitchFamily="34" charset="0"/>
                <a:ea typeface="MS PGothic" panose="020B0600070205080204" pitchFamily="34" charset="-128"/>
                <a:cs typeface="Arial" panose="020B0604020202020204" pitchFamily="34" charset="0"/>
              </a:rPr>
              <a:t>These products are safe to use with adults who smoke with just a few exceptions.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p>
          <a:p>
            <a:r>
              <a:rPr lang="en-US" dirty="0">
                <a:latin typeface="Arial" panose="020B0604020202020204" pitchFamily="34" charset="0"/>
                <a:cs typeface="Arial" panose="020B0604020202020204" pitchFamily="34" charset="0"/>
              </a:rPr>
              <a:t>At the end of this module you should be familiar with latest evidence on first choice tobacco dependence aids </a:t>
            </a:r>
          </a:p>
          <a:p>
            <a:r>
              <a:rPr lang="en-US" dirty="0">
                <a:latin typeface="Arial" panose="020B0604020202020204" pitchFamily="34" charset="0"/>
                <a:cs typeface="Arial" panose="020B0604020202020204" pitchFamily="34" charset="0"/>
              </a:rPr>
              <a:t>Feel confidence in supporting adults who smoke to effectively use aids</a:t>
            </a:r>
          </a:p>
          <a:p>
            <a:pPr marL="646112" indent="-285750">
              <a:buFont typeface="Courier New" panose="02070309020205020404" pitchFamily="49" charset="0"/>
              <a:buChar char="o"/>
            </a:pPr>
            <a:r>
              <a:rPr lang="en-US" dirty="0">
                <a:latin typeface="Arial" panose="020B0604020202020204" pitchFamily="34" charset="0"/>
                <a:cs typeface="Arial" panose="020B0604020202020204" pitchFamily="34" charset="0"/>
              </a:rPr>
              <a:t>Know how to provide patients with instruction on correct use </a:t>
            </a:r>
          </a:p>
          <a:p>
            <a:pPr marL="646112" indent="-285750">
              <a:buFont typeface="Courier New" panose="02070309020205020404" pitchFamily="49" charset="0"/>
              <a:buChar char="o"/>
            </a:pPr>
            <a:r>
              <a:rPr lang="en-US" dirty="0">
                <a:latin typeface="Arial" panose="020B0604020202020204" pitchFamily="34" charset="0"/>
                <a:cs typeface="Arial" panose="020B0604020202020204" pitchFamily="34" charset="0"/>
              </a:rPr>
              <a:t>Effective strategies for addressing possible side effects </a:t>
            </a:r>
          </a:p>
          <a:p>
            <a:pPr marL="646112" indent="-285750">
              <a:buFont typeface="Courier New" panose="02070309020205020404" pitchFamily="49" charset="0"/>
              <a:buChar char="o"/>
            </a:pPr>
            <a:r>
              <a:rPr lang="en-US" dirty="0">
                <a:latin typeface="Arial" panose="020B0604020202020204" pitchFamily="34" charset="0"/>
                <a:cs typeface="Arial" panose="020B0604020202020204" pitchFamily="34" charset="0"/>
              </a:rPr>
              <a:t>Adjusting treatment to address patients’ needs</a:t>
            </a: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1" dirty="0">
              <a:effectLst/>
              <a:latin typeface="Arial" panose="020B0604020202020204" pitchFamily="34" charset="0"/>
              <a:ea typeface="MS PGothic" panose="020B0600070205080204" pitchFamily="34" charset="-128"/>
              <a:cs typeface="Arial" panose="020B0604020202020204" pitchFamily="34" charset="0"/>
            </a:endParaRPr>
          </a:p>
          <a:p>
            <a:endParaRPr lang="en-US" sz="1200" b="1" dirty="0">
              <a:effectLst/>
              <a:latin typeface="Arial" panose="020B0604020202020204" pitchFamily="34" charset="0"/>
              <a:ea typeface="MS PGothic" panose="020B0600070205080204" pitchFamily="34" charset="-128"/>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E7339527-511F-3515-DAFB-FB33C50BA668}"/>
              </a:ext>
            </a:extLst>
          </p:cNvPr>
          <p:cNvSpPr>
            <a:spLocks noGrp="1"/>
          </p:cNvSpPr>
          <p:nvPr>
            <p:ph type="sldNum" sz="quarter" idx="5"/>
          </p:nvPr>
        </p:nvSpPr>
        <p:spPr/>
        <p:txBody>
          <a:bodyPr/>
          <a:lstStyle/>
          <a:p>
            <a:pPr>
              <a:defRPr/>
            </a:pPr>
            <a:fld id="{242A2382-4541-B845-B6D5-E8B5A330E247}" type="slidenum">
              <a:rPr lang="en-US" smtClean="0"/>
              <a:pPr>
                <a:defRPr/>
              </a:pPr>
              <a:t>1</a:t>
            </a:fld>
            <a:endParaRPr lang="en-US" dirty="0"/>
          </a:p>
        </p:txBody>
      </p:sp>
    </p:spTree>
    <p:extLst>
      <p:ext uri="{BB962C8B-B14F-4D97-AF65-F5344CB8AC3E}">
        <p14:creationId xmlns:p14="http://schemas.microsoft.com/office/powerpoint/2010/main" val="17347164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dirty="0">
                <a:latin typeface="Arial"/>
                <a:cs typeface="Arial"/>
              </a:rPr>
              <a:t>How do we know which product to choose for a patient? </a:t>
            </a:r>
            <a:endParaRPr lang="en-US" dirty="0">
              <a:latin typeface="Arial"/>
              <a:cs typeface="Arial"/>
            </a:endParaRPr>
          </a:p>
          <a:p>
            <a:endParaRPr lang="en-US" dirty="0">
              <a:latin typeface="Arial"/>
              <a:cs typeface="Arial"/>
            </a:endParaRPr>
          </a:p>
          <a:p>
            <a:r>
              <a:rPr lang="en-US" dirty="0">
                <a:latin typeface="Arial"/>
                <a:cs typeface="Arial"/>
              </a:rPr>
              <a:t>Efficacy of treatment and patient preference, and any clinical considerations can generally be used to decide which of the available tobacco dependence aids is best for the patient.</a:t>
            </a:r>
          </a:p>
          <a:p>
            <a:endParaRPr lang="en-US" dirty="0">
              <a:latin typeface="Arial"/>
              <a:cs typeface="Arial"/>
            </a:endParaRPr>
          </a:p>
          <a:p>
            <a:r>
              <a:rPr lang="en-US" sz="1200" dirty="0">
                <a:latin typeface="Arial"/>
                <a:cs typeface="Arial"/>
              </a:rPr>
              <a:t>Some of the factors that you can use to guide the decision include:</a:t>
            </a:r>
            <a:r>
              <a:rPr lang="en-US" dirty="0">
                <a:latin typeface="Arial"/>
                <a:cs typeface="Arial"/>
              </a:rPr>
              <a:t> </a:t>
            </a:r>
            <a:endParaRPr lang="en-US" dirty="0"/>
          </a:p>
          <a:p>
            <a:endParaRPr lang="en-US" sz="12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What you have access to (ideally all products, but you may only have access to some at your trust; however, it’s good to be aware of what you do have access to)</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Contraindications or sensitivities (e.g. dentures)</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Patient needs</a:t>
            </a:r>
          </a:p>
          <a:p>
            <a:pPr marL="645795" lvl="3" indent="-285750">
              <a:spcAft>
                <a:spcPts val="0"/>
              </a:spcAft>
              <a:buFont typeface="Courier New" panose="02070309020205020404" pitchFamily="49" charset="0"/>
              <a:buChar char="o"/>
            </a:pPr>
            <a:r>
              <a:rPr lang="en-US" sz="1200" dirty="0">
                <a:latin typeface="Arial" panose="020B0604020202020204" pitchFamily="34" charset="0"/>
                <a:cs typeface="Arial" panose="020B0604020202020204" pitchFamily="34" charset="0"/>
              </a:rPr>
              <a:t>Do they need </a:t>
            </a:r>
            <a:r>
              <a:rPr lang="en-US" sz="1200" dirty="0">
                <a:solidFill>
                  <a:schemeClr val="accent4">
                    <a:lumMod val="75000"/>
                    <a:lumOff val="25000"/>
                  </a:schemeClr>
                </a:solidFill>
                <a:latin typeface="Arial" panose="020B0604020202020204" pitchFamily="34" charset="0"/>
                <a:cs typeface="Arial" panose="020B0604020202020204" pitchFamily="34" charset="0"/>
              </a:rPr>
              <a:t>rapid relief of urges to smoke (speed of delivery)</a:t>
            </a:r>
          </a:p>
          <a:p>
            <a:pPr marL="645795" indent="-285750">
              <a:spcAft>
                <a:spcPts val="0"/>
              </a:spcAft>
              <a:buFont typeface="Courier New" panose="02070309020205020404" pitchFamily="49" charset="0"/>
              <a:buChar char="o"/>
            </a:pPr>
            <a:r>
              <a:rPr lang="en-US" sz="1200" dirty="0">
                <a:solidFill>
                  <a:schemeClr val="accent4">
                    <a:lumMod val="75000"/>
                    <a:lumOff val="25000"/>
                  </a:schemeClr>
                </a:solidFill>
                <a:latin typeface="Arial" panose="020B0604020202020204" pitchFamily="34" charset="0"/>
                <a:cs typeface="Arial" panose="020B0604020202020204" pitchFamily="34" charset="0"/>
              </a:rPr>
              <a:t>Would they like a products to assist with replacing the ‘hand to mouth’ action of smoking? </a:t>
            </a:r>
          </a:p>
          <a:p>
            <a:pPr marL="645795" indent="-285750">
              <a:spcAft>
                <a:spcPts val="0"/>
              </a:spcAft>
              <a:buFont typeface="Courier New" panose="02070309020205020404" pitchFamily="49" charset="0"/>
              <a:buChar char="o"/>
            </a:pPr>
            <a:r>
              <a:rPr lang="en-US" sz="1200" dirty="0">
                <a:solidFill>
                  <a:schemeClr val="accent4">
                    <a:lumMod val="75000"/>
                    <a:lumOff val="25000"/>
                  </a:schemeClr>
                </a:solidFill>
                <a:latin typeface="Arial" panose="020B0604020202020204" pitchFamily="34" charset="0"/>
                <a:cs typeface="Arial" panose="020B0604020202020204" pitchFamily="34" charset="0"/>
              </a:rPr>
              <a:t>Do they have the ability to use correctly</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Any past experience with the product (either positive or negative)</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Patient preference </a:t>
            </a:r>
          </a:p>
          <a:p>
            <a:pPr marL="171450" indent="-171450">
              <a:buFont typeface="Arial" panose="020B0604020202020204" pitchFamily="34" charset="0"/>
              <a:buChar char="•"/>
            </a:pPr>
            <a:r>
              <a:rPr lang="en-US" sz="1200" b="1" dirty="0">
                <a:solidFill>
                  <a:schemeClr val="accent4">
                    <a:lumMod val="75000"/>
                    <a:lumOff val="25000"/>
                  </a:schemeClr>
                </a:solidFill>
                <a:latin typeface="Arial" panose="020B0604020202020204" pitchFamily="34" charset="0"/>
                <a:cs typeface="Arial" panose="020B0604020202020204" pitchFamily="34" charset="0"/>
              </a:rPr>
              <a:t>Vapes are most popular and may be first choice!</a:t>
            </a:r>
          </a:p>
          <a:p>
            <a:pPr marL="171450" indent="-171450">
              <a:buFont typeface="Arial" panose="020B0604020202020204" pitchFamily="34" charset="0"/>
              <a:buChar char="•"/>
            </a:pPr>
            <a:r>
              <a:rPr lang="en-US" sz="1200" b="1" dirty="0">
                <a:solidFill>
                  <a:schemeClr val="accent4">
                    <a:lumMod val="75000"/>
                    <a:lumOff val="25000"/>
                  </a:schemeClr>
                </a:solidFill>
                <a:latin typeface="Arial" panose="020B0604020202020204" pitchFamily="34" charset="0"/>
                <a:cs typeface="Arial" panose="020B0604020202020204" pitchFamily="34" charset="0"/>
              </a:rPr>
              <a:t>Gum and nasal spray (less likely to be used due to hospitals policies)</a:t>
            </a:r>
          </a:p>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dirty="0"/>
          </a:p>
        </p:txBody>
      </p:sp>
    </p:spTree>
    <p:extLst>
      <p:ext uri="{BB962C8B-B14F-4D97-AF65-F5344CB8AC3E}">
        <p14:creationId xmlns:p14="http://schemas.microsoft.com/office/powerpoint/2010/main" val="27998485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solidFill>
                  <a:srgbClr val="3F3F3F"/>
                </a:solidFill>
                <a:latin typeface="Arial" panose="020B0604020202020204" pitchFamily="34" charset="0"/>
                <a:cs typeface="Arial" panose="020B0604020202020204" pitchFamily="34" charset="0"/>
              </a:rPr>
              <a:t>One of the biggest problems with NRT use for people admitted to mental health hospitals is the fact that administration is delayed.</a:t>
            </a:r>
            <a:endParaRPr lang="en-US" dirty="0">
              <a:latin typeface="Arial" panose="020B0604020202020204" pitchFamily="34" charset="0"/>
              <a:cs typeface="Arial" panose="020B0604020202020204" pitchFamily="34" charset="0"/>
            </a:endParaRPr>
          </a:p>
          <a:p>
            <a:endParaRPr lang="en-CA" dirty="0">
              <a:solidFill>
                <a:srgbClr val="3F3F3F"/>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CA" dirty="0">
                <a:solidFill>
                  <a:srgbClr val="3F3F3F"/>
                </a:solidFill>
                <a:latin typeface="Arial" panose="020B0604020202020204" pitchFamily="34" charset="0"/>
                <a:cs typeface="Arial" panose="020B0604020202020204" pitchFamily="34" charset="0"/>
              </a:rPr>
              <a:t>Patients who smoke will need to receive or be treated with NRT </a:t>
            </a:r>
            <a:r>
              <a:rPr lang="en-CA" dirty="0">
                <a:solidFill>
                  <a:srgbClr val="3F3F3F"/>
                </a:solidFill>
                <a:effectLst/>
                <a:latin typeface="Arial" panose="020B0604020202020204" pitchFamily="34" charset="0"/>
                <a:cs typeface="Arial" panose="020B0604020202020204" pitchFamily="34" charset="0"/>
              </a:rPr>
              <a:t>on arrival, </a:t>
            </a:r>
            <a:r>
              <a:rPr lang="en-CA" dirty="0">
                <a:solidFill>
                  <a:srgbClr val="3F3F3F"/>
                </a:solidFill>
                <a:latin typeface="Arial" panose="020B0604020202020204" pitchFamily="34" charset="0"/>
                <a:cs typeface="Arial" panose="020B0604020202020204" pitchFamily="34" charset="0"/>
              </a:rPr>
              <a:t>before</a:t>
            </a:r>
            <a:r>
              <a:rPr lang="en-CA" dirty="0">
                <a:solidFill>
                  <a:srgbClr val="3F3F3F"/>
                </a:solidFill>
                <a:effectLst/>
                <a:latin typeface="Arial" panose="020B0604020202020204" pitchFamily="34" charset="0"/>
                <a:cs typeface="Arial" panose="020B0604020202020204" pitchFamily="34" charset="0"/>
              </a:rPr>
              <a:t> the admission process is started. Admission processes take about two hours to complete and so, if NRT is not given immediately on arrival, the individual will already be in withdrawal when the process ends. </a:t>
            </a:r>
            <a:r>
              <a:rPr lang="en-CA" dirty="0">
                <a:solidFill>
                  <a:srgbClr val="3F3F3F"/>
                </a:solidFill>
                <a:latin typeface="Arial" panose="020B0604020202020204" pitchFamily="34" charset="0"/>
                <a:cs typeface="Arial" panose="020B0604020202020204" pitchFamily="34" charset="0"/>
              </a:rPr>
              <a:t>NRT </a:t>
            </a:r>
            <a:r>
              <a:rPr lang="en-CA" dirty="0">
                <a:solidFill>
                  <a:srgbClr val="3F3F3F"/>
                </a:solidFill>
                <a:effectLst/>
                <a:latin typeface="Arial" panose="020B0604020202020204" pitchFamily="34" charset="0"/>
                <a:cs typeface="Arial" panose="020B0604020202020204" pitchFamily="34" charset="0"/>
              </a:rPr>
              <a:t>can be given as an over-the-counter medication and, at the end of the admission process when the doctor has attended the ward, </a:t>
            </a:r>
            <a:r>
              <a:rPr lang="en-CA" dirty="0">
                <a:solidFill>
                  <a:srgbClr val="3F3F3F"/>
                </a:solidFill>
                <a:latin typeface="Arial" panose="020B0604020202020204" pitchFamily="34" charset="0"/>
                <a:cs typeface="Arial" panose="020B0604020202020204" pitchFamily="34" charset="0"/>
              </a:rPr>
              <a:t>regular</a:t>
            </a:r>
            <a:r>
              <a:rPr lang="en-CA" dirty="0">
                <a:solidFill>
                  <a:srgbClr val="3F3F3F"/>
                </a:solidFill>
                <a:effectLst/>
                <a:latin typeface="Arial" panose="020B0604020202020204" pitchFamily="34" charset="0"/>
                <a:cs typeface="Arial" panose="020B0604020202020204" pitchFamily="34" charset="0"/>
              </a:rPr>
              <a:t> NRT can be prescribed. </a:t>
            </a:r>
            <a:endParaRPr lang="en-CA"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CA" dirty="0">
                <a:solidFill>
                  <a:srgbClr val="3F3F3F"/>
                </a:solidFill>
                <a:latin typeface="Arial" panose="020B0604020202020204" pitchFamily="34" charset="0"/>
                <a:cs typeface="Arial" panose="020B0604020202020204" pitchFamily="34" charset="0"/>
              </a:rPr>
              <a:t>If vapes containing nicotine are available, they can be offered to </a:t>
            </a:r>
            <a:r>
              <a:rPr lang="en-CA" b="1" dirty="0">
                <a:solidFill>
                  <a:srgbClr val="3F3F3F"/>
                </a:solidFill>
                <a:latin typeface="Arial" panose="020B0604020202020204" pitchFamily="34" charset="0"/>
                <a:cs typeface="Arial" panose="020B0604020202020204" pitchFamily="34" charset="0"/>
              </a:rPr>
              <a:t>adults</a:t>
            </a:r>
            <a:r>
              <a:rPr lang="en-CA" dirty="0">
                <a:solidFill>
                  <a:srgbClr val="3F3F3F"/>
                </a:solidFill>
                <a:latin typeface="Arial" panose="020B0604020202020204" pitchFamily="34" charset="0"/>
                <a:cs typeface="Arial" panose="020B0604020202020204" pitchFamily="34" charset="0"/>
              </a:rPr>
              <a:t> who smoke. </a:t>
            </a:r>
          </a:p>
          <a:p>
            <a:pPr marL="171450" indent="-171450">
              <a:buFont typeface="Arial" panose="020B0604020202020204" pitchFamily="34" charset="0"/>
              <a:buChar char="•"/>
            </a:pPr>
            <a:r>
              <a:rPr lang="en-CA" dirty="0">
                <a:solidFill>
                  <a:srgbClr val="3F3F3F"/>
                </a:solidFill>
                <a:effectLst/>
                <a:latin typeface="Arial" panose="020B0604020202020204" pitchFamily="34" charset="0"/>
                <a:cs typeface="Arial" panose="020B0604020202020204" pitchFamily="34" charset="0"/>
              </a:rPr>
              <a:t>Remember, you are not giving a new drug to the patient – most have been using this drug since they were children.</a:t>
            </a:r>
          </a:p>
          <a:p>
            <a:pPr marL="171450" indent="-171450">
              <a:buFont typeface="Arial" panose="020B0604020202020204" pitchFamily="34" charset="0"/>
              <a:buChar char="•"/>
            </a:pPr>
            <a:endParaRPr lang="en-CA" sz="1200" dirty="0">
              <a:solidFill>
                <a:srgbClr val="3F3F3F"/>
              </a:solidFill>
              <a:effectLst/>
              <a:latin typeface="Helvetica"/>
              <a:ea typeface="Times New Roman" panose="02020603050405020304" pitchFamily="18" charset="0"/>
              <a:cs typeface="Helvetica"/>
            </a:endParaRPr>
          </a:p>
          <a:p>
            <a:endParaRPr lang="en-GB" dirty="0">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27042670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CA" sz="1200" dirty="0">
                <a:solidFill>
                  <a:srgbClr val="333333"/>
                </a:solidFill>
                <a:effectLst/>
                <a:latin typeface="Arial"/>
                <a:ea typeface="Arial Nova" panose="020B0504020202020204" pitchFamily="34" charset="0"/>
                <a:cs typeface="Arial"/>
              </a:rPr>
              <a:t>The second challenge is that people often do not use NRT products and vapes correctly. It is important to demonstrate correct use, see the patient demonstrate correct use and provide regular prompts.</a:t>
            </a:r>
            <a:r>
              <a:rPr lang="en-CA" dirty="0">
                <a:solidFill>
                  <a:srgbClr val="333333"/>
                </a:solidFill>
                <a:latin typeface="Arial"/>
                <a:ea typeface="Arial Nova" panose="020B0504020202020204" pitchFamily="34" charset="0"/>
                <a:cs typeface="Arial"/>
              </a:rPr>
              <a:t> </a:t>
            </a:r>
            <a:endParaRPr lang="en-CA" sz="1200" dirty="0">
              <a:solidFill>
                <a:srgbClr val="000000"/>
              </a:solidFill>
              <a:latin typeface="Arial" panose="020B0604020202020204" pitchFamily="34" charset="0"/>
              <a:ea typeface="Arial Nova" panose="020B0504020202020204" pitchFamily="34" charset="0"/>
              <a:cs typeface="Arial" panose="020B0604020202020204" pitchFamily="34" charset="0"/>
            </a:endParaRPr>
          </a:p>
          <a:p>
            <a:pPr>
              <a:lnSpc>
                <a:spcPct val="107000"/>
              </a:lnSpc>
              <a:spcAft>
                <a:spcPts val="800"/>
              </a:spcAft>
            </a:pPr>
            <a:endParaRPr lang="en-CA" dirty="0">
              <a:solidFill>
                <a:srgbClr val="333333"/>
              </a:solidFill>
              <a:ea typeface="Arial Nova" panose="020B0504020202020204" pitchFamily="34" charset="0"/>
              <a:cs typeface="Arial" panose="020B0604020202020204" pitchFamily="34" charset="0"/>
            </a:endParaRPr>
          </a:p>
          <a:p>
            <a:pPr>
              <a:lnSpc>
                <a:spcPct val="107000"/>
              </a:lnSpc>
              <a:spcAft>
                <a:spcPts val="800"/>
              </a:spcAft>
            </a:pPr>
            <a:r>
              <a:rPr lang="en-US" dirty="0">
                <a:solidFill>
                  <a:srgbClr val="333333"/>
                </a:solidFill>
                <a:latin typeface="Century Gothic"/>
              </a:rPr>
              <a:t>Patients should be advised and prompted to use NRT/nicotine vape regularly. </a:t>
            </a:r>
          </a:p>
          <a:p>
            <a:pPr>
              <a:lnSpc>
                <a:spcPct val="107000"/>
              </a:lnSpc>
              <a:spcAft>
                <a:spcPts val="800"/>
              </a:spcAft>
            </a:pPr>
            <a:endParaRPr lang="en-US" dirty="0">
              <a:solidFill>
                <a:srgbClr val="333333"/>
              </a:solidFill>
              <a:latin typeface="Century Gothic"/>
            </a:endParaRPr>
          </a:p>
          <a:p>
            <a:pPr>
              <a:lnSpc>
                <a:spcPct val="107000"/>
              </a:lnSpc>
              <a:spcAft>
                <a:spcPts val="800"/>
              </a:spcAft>
            </a:pPr>
            <a:r>
              <a:rPr lang="en-US" dirty="0">
                <a:solidFill>
                  <a:srgbClr val="333333"/>
                </a:solidFill>
                <a:latin typeface="Century Gothic"/>
              </a:rPr>
              <a:t>For faster acting NRT products, this means at least 'on the hour every hour' before withdrawal symptoms and urges to smoke become problematic AND as needed to address 'breakthrough' urges to smoke.</a:t>
            </a:r>
          </a:p>
          <a:p>
            <a:pPr>
              <a:lnSpc>
                <a:spcPct val="107000"/>
              </a:lnSpc>
              <a:spcAft>
                <a:spcPts val="800"/>
              </a:spcAft>
            </a:pPr>
            <a:endParaRPr lang="en-US" dirty="0">
              <a:solidFill>
                <a:srgbClr val="333333"/>
              </a:solidFill>
            </a:endParaRPr>
          </a:p>
          <a:p>
            <a:pPr>
              <a:lnSpc>
                <a:spcPct val="107000"/>
              </a:lnSpc>
              <a:spcAft>
                <a:spcPts val="800"/>
              </a:spcAft>
            </a:pPr>
            <a:r>
              <a:rPr lang="en-US" dirty="0">
                <a:solidFill>
                  <a:srgbClr val="333333"/>
                </a:solidFill>
                <a:latin typeface="Century Gothic"/>
              </a:rPr>
              <a:t>For vapes frequent use is recommended. </a:t>
            </a:r>
            <a:endParaRPr lang="en-CA" dirty="0">
              <a:latin typeface="Century Gothic"/>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dirty="0"/>
          </a:p>
        </p:txBody>
      </p:sp>
    </p:spTree>
    <p:extLst>
      <p:ext uri="{BB962C8B-B14F-4D97-AF65-F5344CB8AC3E}">
        <p14:creationId xmlns:p14="http://schemas.microsoft.com/office/powerpoint/2010/main" val="35654488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dirty="0">
                <a:solidFill>
                  <a:srgbClr val="333333"/>
                </a:solidFill>
                <a:effectLst/>
                <a:latin typeface="Arial" panose="020B0604020202020204" pitchFamily="34" charset="0"/>
                <a:ea typeface="Arial Nova" panose="020B0504020202020204" pitchFamily="34" charset="0"/>
                <a:cs typeface="Arial" panose="020B0604020202020204" pitchFamily="34" charset="0"/>
              </a:rPr>
              <a:t>The third challenge is that </a:t>
            </a:r>
            <a:r>
              <a:rPr lang="en-US" sz="1200" b="0" dirty="0">
                <a:solidFill>
                  <a:srgbClr val="333333"/>
                </a:solidFill>
                <a:effectLst/>
                <a:latin typeface="Arial" panose="020B0604020202020204" pitchFamily="34" charset="0"/>
                <a:ea typeface="Arial Nova" panose="020B0504020202020204" pitchFamily="34" charset="0"/>
                <a:cs typeface="Arial" panose="020B0604020202020204" pitchFamily="34" charset="0"/>
              </a:rPr>
              <a:t>people do not use enough nicotine for long enough.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0" dirty="0">
              <a:solidFill>
                <a:srgbClr val="333333"/>
              </a:solidFill>
              <a:effectLst/>
              <a:latin typeface="Arial" panose="020B0604020202020204" pitchFamily="34" charset="0"/>
              <a:ea typeface="Arial Nova" panose="020B05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dirty="0">
                <a:solidFill>
                  <a:srgbClr val="333333"/>
                </a:solidFill>
                <a:effectLst/>
                <a:latin typeface="Arial" panose="020B0604020202020204" pitchFamily="34" charset="0"/>
                <a:ea typeface="Arial Nova" panose="020B0504020202020204" pitchFamily="34" charset="0"/>
                <a:cs typeface="Arial" panose="020B0604020202020204" pitchFamily="34" charset="0"/>
              </a:rPr>
              <a:t>It is important the care team support patients with using enough of the medication to effectively manage withdrawal symptoms and urges to smoke and to use these products for as long as needed. Extended use is necessary for some patients to ensure they remain smokefree.</a:t>
            </a:r>
            <a:endParaRPr lang="en-CA" sz="1200" b="0" dirty="0">
              <a:effectLst/>
              <a:latin typeface="Arial" panose="020B0604020202020204" pitchFamily="34" charset="0"/>
              <a:ea typeface="Calibri" panose="020F0502020204030204" pitchFamily="34" charset="0"/>
              <a:cs typeface="Arial" panose="020B0604020202020204" pitchFamily="34" charset="0"/>
            </a:endParaRPr>
          </a:p>
          <a:p>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dirty="0"/>
          </a:p>
        </p:txBody>
      </p:sp>
    </p:spTree>
    <p:extLst>
      <p:ext uri="{BB962C8B-B14F-4D97-AF65-F5344CB8AC3E}">
        <p14:creationId xmlns:p14="http://schemas.microsoft.com/office/powerpoint/2010/main" val="13518439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GB" sz="1200" dirty="0">
                <a:effectLst/>
                <a:latin typeface="Arial" panose="020B0604020202020204" pitchFamily="34" charset="0"/>
                <a:ea typeface="Geneva" panose="020B0503030404040204"/>
                <a:cs typeface="Arial" panose="020B0604020202020204" pitchFamily="34" charset="0"/>
              </a:rPr>
              <a:t>NRT and nicotine vapes are recommended for people making an abrupt quit attempt as well as those making a structured Cut Down and Then Stop attempt.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An important point of clarification is that you may also have patients engaging in harm reduction (e.g. reducing smoking or replacing some cigarettes with clean forms of nicotine from NRT or vapes) who have not yet made a commitment to quit completely. These patients can use NRT or nicotine vapes as part of their inpatient admission or to replace some of their cigarettes/tobacco.</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 </a:t>
            </a:r>
          </a:p>
          <a:p>
            <a:r>
              <a:rPr lang="en-GB" sz="1200" dirty="0">
                <a:effectLst/>
                <a:latin typeface="Arial" panose="020B0604020202020204" pitchFamily="34" charset="0"/>
                <a:ea typeface="Geneva" panose="020B0503030404040204"/>
                <a:cs typeface="Arial" panose="020B0604020202020204" pitchFamily="34" charset="0"/>
              </a:rPr>
              <a:t>We know that people with SMI are often more dependent. Higher doses of nicotine and extended use of tobacco dependence aids can be anticipated. </a:t>
            </a: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When supporting people with SMI with the use of tobacco dependence aids, our goals should be to: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tabLst>
                <a:tab pos="457200" algn="l"/>
              </a:tabLst>
            </a:pPr>
            <a:r>
              <a:rPr lang="en-GB" sz="1200" b="0" dirty="0">
                <a:effectLst/>
                <a:latin typeface="Arial" panose="020B0604020202020204" pitchFamily="34" charset="0"/>
                <a:ea typeface="Geneva" panose="020B0503030404040204"/>
                <a:cs typeface="Arial" panose="020B0604020202020204" pitchFamily="34" charset="0"/>
              </a:rPr>
              <a:t>Ensuring prompt access to the most effective aids</a:t>
            </a:r>
            <a:r>
              <a:rPr lang="en-GB" sz="1200" dirty="0">
                <a:effectLst/>
                <a:latin typeface="Arial" panose="020B0604020202020204" pitchFamily="34" charset="0"/>
                <a:ea typeface="Geneva" panose="020B0503030404040204"/>
                <a:cs typeface="Arial" panose="020B0604020202020204" pitchFamily="34" charset="0"/>
              </a:rPr>
              <a:t>: there are often barriers to accessing NRT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tabLst>
                <a:tab pos="457200" algn="l"/>
              </a:tabLst>
            </a:pPr>
            <a:r>
              <a:rPr lang="en-GB" sz="1200" b="0" dirty="0">
                <a:effectLst/>
                <a:latin typeface="Arial" panose="020B0604020202020204" pitchFamily="34" charset="0"/>
                <a:ea typeface="Geneva" panose="020B0503030404040204"/>
                <a:cs typeface="Arial" panose="020B0604020202020204" pitchFamily="34" charset="0"/>
              </a:rPr>
              <a:t>Supporting the correct use of aids</a:t>
            </a:r>
            <a:r>
              <a:rPr lang="en-GB" sz="1200" dirty="0">
                <a:effectLst/>
                <a:latin typeface="Arial" panose="020B0604020202020204" pitchFamily="34" charset="0"/>
                <a:ea typeface="Geneva" panose="020B0503030404040204"/>
                <a:cs typeface="Arial" panose="020B0604020202020204" pitchFamily="34" charset="0"/>
              </a:rPr>
              <a:t>: for many, this will mean demonstrating correct use, checking the patient has understood correctly, reminding them about this at your contacts, addressing any side effects they may be experiencing (these can often be related to incorrect use) and making adjustments as needed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tabLst>
                <a:tab pos="457200" algn="l"/>
              </a:tabLst>
            </a:pPr>
            <a:r>
              <a:rPr lang="en-GB" sz="1200" dirty="0">
                <a:effectLst/>
                <a:latin typeface="Arial" panose="020B0604020202020204" pitchFamily="34" charset="0"/>
                <a:ea typeface="Geneva" panose="020B0503030404040204"/>
                <a:cs typeface="Arial" panose="020B0604020202020204" pitchFamily="34" charset="0"/>
              </a:rPr>
              <a:t>Supporting adherence to the full course of therapy and extended use as needed</a:t>
            </a:r>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dirty="0"/>
          </a:p>
        </p:txBody>
      </p:sp>
    </p:spTree>
    <p:extLst>
      <p:ext uri="{BB962C8B-B14F-4D97-AF65-F5344CB8AC3E}">
        <p14:creationId xmlns:p14="http://schemas.microsoft.com/office/powerpoint/2010/main" val="21836680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1C9B4-AC63-14E7-ED8E-69176A4951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C1EE1D-A71B-1339-33AE-84074CB4E4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2DFBF6-CBB5-E959-F750-FD4A8DF14F40}"/>
              </a:ext>
            </a:extLst>
          </p:cNvPr>
          <p:cNvSpPr>
            <a:spLocks noGrp="1"/>
          </p:cNvSpPr>
          <p:nvPr>
            <p:ph type="body" idx="1"/>
          </p:nvPr>
        </p:nvSpPr>
        <p:spPr/>
        <p:txBody>
          <a:bodyPr/>
          <a:lstStyle/>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We are now going to consider in more detail how to assess nicotine dependence and ensure patients receive effective doses of nicotine via NRT and vaping.</a:t>
            </a:r>
          </a:p>
        </p:txBody>
      </p:sp>
      <p:sp>
        <p:nvSpPr>
          <p:cNvPr id="4" name="Slide Number Placeholder 3">
            <a:extLst>
              <a:ext uri="{FF2B5EF4-FFF2-40B4-BE49-F238E27FC236}">
                <a16:creationId xmlns:a16="http://schemas.microsoft.com/office/drawing/2014/main" id="{6988AF5A-4DB8-5C9B-4063-F5DFA3C0E82A}"/>
              </a:ext>
            </a:extLst>
          </p:cNvPr>
          <p:cNvSpPr>
            <a:spLocks noGrp="1"/>
          </p:cNvSpPr>
          <p:nvPr>
            <p:ph type="sldNum" sz="quarter" idx="5"/>
          </p:nvPr>
        </p:nvSpPr>
        <p:spPr/>
        <p:txBody>
          <a:bodyPr/>
          <a:lstStyle/>
          <a:p>
            <a:pPr>
              <a:defRPr/>
            </a:pPr>
            <a:fld id="{242A2382-4541-B845-B6D5-E8B5A330E247}" type="slidenum">
              <a:rPr lang="en-US" smtClean="0"/>
              <a:pPr>
                <a:defRPr/>
              </a:pPr>
              <a:t>15</a:t>
            </a:fld>
            <a:endParaRPr lang="en-US" dirty="0"/>
          </a:p>
        </p:txBody>
      </p:sp>
    </p:spTree>
    <p:extLst>
      <p:ext uri="{BB962C8B-B14F-4D97-AF65-F5344CB8AC3E}">
        <p14:creationId xmlns:p14="http://schemas.microsoft.com/office/powerpoint/2010/main" val="216014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F494F-ECCA-9612-55D6-1898150731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1743FF-BC66-B3D5-0CF6-90FD9EB64E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B7AD2B-98F6-3FFC-10C4-04ED6DBE1929}"/>
              </a:ext>
            </a:extLst>
          </p:cNvPr>
          <p:cNvSpPr>
            <a:spLocks noGrp="1"/>
          </p:cNvSpPr>
          <p:nvPr>
            <p:ph type="body" idx="1"/>
          </p:nvPr>
        </p:nvSpPr>
        <p:spPr/>
        <p:txBody>
          <a:bodyPr>
            <a:normAutofit fontScale="32500" lnSpcReduction="20000"/>
          </a:bodyPr>
          <a:lstStyle/>
          <a:p>
            <a:r>
              <a:rPr lang="en-CA" sz="1200" dirty="0">
                <a:effectLst/>
                <a:latin typeface="Arial" panose="020B0604020202020204" pitchFamily="34" charset="0"/>
                <a:ea typeface="Times New Roman" panose="02020603050405020304" pitchFamily="18" charset="0"/>
                <a:cs typeface="Arial" panose="020B0604020202020204" pitchFamily="34" charset="0"/>
              </a:rPr>
              <a:t>Not all patients will have the same response/success to tobacco dependence aids. You may find some patients respond really well to a particular medications and others less so.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We now know that genetic factors influence a variety of smoking-related factors, including: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628650" lvl="1"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intensity of smoking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628650" lvl="1"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severity of withdrawal symptoms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628650" lvl="1"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success with stopping smoking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628650" lvl="1"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response to medication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628650" lvl="1" indent="-171450">
              <a:buSzPts val="1400"/>
              <a:buFont typeface="Arial" panose="020B0604020202020204" pitchFamily="34" charset="0"/>
              <a:buChar char="•"/>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0" lvl="0" indent="0">
              <a:buSzPts val="1400"/>
              <a:buFont typeface="Arial" panose="020B0604020202020204" pitchFamily="34" charset="0"/>
              <a:buNone/>
            </a:pPr>
            <a:r>
              <a:rPr lang="en-CA" sz="1200" dirty="0">
                <a:effectLst/>
                <a:latin typeface="Arial" panose="020B0604020202020204" pitchFamily="34" charset="0"/>
                <a:ea typeface="Times New Roman" panose="02020603050405020304" pitchFamily="18" charset="0"/>
                <a:cs typeface="Arial" panose="020B0604020202020204" pitchFamily="34" charset="0"/>
              </a:rPr>
              <a:t>A variety of genetic links to smoking behaviours and success with stopping smoking are being examined and this may help improve treatments in the future.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For example, nicotine metabolism (how quickly nicotine is cleared from your system) is genetically determined. We know fast nicotine metabolisers tend to smoke more, have more withdrawal symptoms and less success with stopping.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There is emerging evidence that fast nicotine metabolisers respond better to varenicline compared to NRT and slow nicotine metabolisers tend to respond better to NRT.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So, let’s have a look at the Heaviness of Smoking Index (HSI), which helps with estimating how dependent a person is to tobacco.</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The HSI consists of two simple questions, seen on the screen: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how soon after waking in the morning the person smokes, and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how many cigarettes per day they smoke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There is a score assigned to each response and a scoring system which categorises individuals as less, moderately or more dependent.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How is this helpful to us?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A patient’s level of dependence gives us information about how likely they are to experience more severe withdrawal and cravings. In the early period of stopping, more severe withdrawal symptoms and cravings/urges to smoke are associated with lower chances of success with stopping.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Patients with higher rates of dependence will benefit from increased doses of NRT.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The HSI can be helpful, but it gives us just one important part of the picture. Some heavy smokers will surprise you by having modest cravings and so, whilst it is useful as a guide, it is best used in combination with the patient’s past experience with withdrawal and cravings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Sources: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U.S. Department of Health and Human Services. Smoking cessation: a report of the surgeon general. Atlanta, GA: U.S. Department of Health and Human Services,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Centers for Disease Control and Prevention, National Center for Chronic Disease Prevention and Health Promotion, Office of Smoking and Health; 2020.</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Schuit  E, Panagiotou  OA, Munafò  MR, Bennett  DA, Bergen  AW, David  SP. Pharmacotherapy for smoking cessation: effects by subgroup defined by genetically informed biomarkers. Cochrane Database of Systematic Reviews 2017, Issue 9.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GB" sz="1200" dirty="0">
                <a:effectLst/>
                <a:latin typeface="Arial" panose="020B0604020202020204" pitchFamily="34" charset="0"/>
                <a:ea typeface="Times New Roman" panose="02020603050405020304" pitchFamily="18" charset="0"/>
                <a:cs typeface="Arial" panose="020B0604020202020204" pitchFamily="34" charset="0"/>
              </a:rPr>
              <a:t>Optimising nicotine replacement therapy in clinical practice. </a:t>
            </a:r>
            <a:r>
              <a:rPr lang="en-US"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3"/>
              </a:rPr>
              <a:t>https://pubmed.ncbi.nlm.nih.gov/23781531/</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indent="381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Two reviews: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Comparisons of high-dose and combination nicotine replacement therapy, varenicline, and bupropion for smoking cessation: A systematic review and multiple treatment meta-analysis. </a:t>
            </a: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https://www.tandfonline.com/doi/full/10.3109/07853890.2012.705016</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Different doses, durations and modes of delivery of nicotine replacement therapy for smoking cessation. </a:t>
            </a: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5"/>
              </a:rPr>
              <a:t>https://www.cochranelibrary.com/cdsr/doi/10.1002/14651858.CD013308/full</a:t>
            </a:r>
            <a:r>
              <a:rPr lang="en-GB" sz="1200" u="sng"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br>
              <a:rPr lang="en-CA" sz="1200" dirty="0">
                <a:effectLst/>
                <a:latin typeface="Arial" panose="020B0604020202020204" pitchFamily="34" charset="0"/>
                <a:ea typeface="Times New Roman" panose="02020603050405020304" pitchFamily="18" charset="0"/>
                <a:cs typeface="Arial" panose="020B0604020202020204" pitchFamily="34" charset="0"/>
              </a:rPr>
            </a:br>
            <a:r>
              <a:rPr lang="en-CA" sz="1200" b="1" dirty="0">
                <a:effectLst/>
                <a:latin typeface="Arial" panose="020B0604020202020204" pitchFamily="34" charset="0"/>
                <a:ea typeface="Times New Roman" panose="02020603050405020304" pitchFamily="18" charset="0"/>
                <a:cs typeface="Arial" panose="020B0604020202020204" pitchFamily="34" charset="0"/>
              </a:rPr>
              <a:t>Studies looking at high dose NRT efficacy in managing withdrawal and supporting cessation:</a:t>
            </a:r>
            <a:endParaRPr lang="en-GB"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6"/>
              </a:rPr>
              <a:t>https://bmcmedicine.biomedcentral.com/articles/10.1186/s12916-016-0626-2</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7"/>
              </a:rPr>
              <a:t>https://doi.org/10.1186/s12916-016-0626-2</a:t>
            </a:r>
            <a:r>
              <a:rPr lang="en-CA"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6"/>
              </a:rPr>
              <a:t>https://bmcmedicine.biomedcentral.com/articles/10.1186/s12916-016-0626-2</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8"/>
              </a:rPr>
              <a:t>https://pubmed.ncbi.nlm.nih.gov/8748390/</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9"/>
              </a:rPr>
              <a:t>https://pubmed.ncbi.nlm.nih.gov/30997928/</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10"/>
              </a:rPr>
              <a:t>https://pubmed.ncbi.nlm.nih.gov/7563559/</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11"/>
              </a:rPr>
              <a:t>https://pubmed.ncbi.nlm.nih.gov/9864279/</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12"/>
              </a:rPr>
              <a:t>https://psycnet.apa.org/record/2006-03679-040</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https://www.tandfonline.com/doi/full/10.3109/07853890.2012.705016</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Tx/>
              <a:buChar char="-"/>
            </a:pPr>
            <a:endParaRPr lang="en-US" sz="1200" baseline="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4CFE815-FD4B-321E-0E79-FE46911BCF97}"/>
              </a:ext>
            </a:extLst>
          </p:cNvPr>
          <p:cNvSpPr>
            <a:spLocks noGrp="1"/>
          </p:cNvSpPr>
          <p:nvPr>
            <p:ph type="sldNum" sz="quarter" idx="5"/>
          </p:nvPr>
        </p:nvSpPr>
        <p:spPr/>
        <p:txBody>
          <a:bodyPr/>
          <a:lstStyle/>
          <a:p>
            <a:pPr>
              <a:defRPr/>
            </a:pPr>
            <a:fld id="{242A2382-4541-B845-B6D5-E8B5A330E247}" type="slidenum">
              <a:rPr lang="en-US" smtClean="0"/>
              <a:pPr>
                <a:defRPr/>
              </a:pPr>
              <a:t>16</a:t>
            </a:fld>
            <a:endParaRPr lang="en-US" dirty="0"/>
          </a:p>
        </p:txBody>
      </p:sp>
    </p:spTree>
    <p:extLst>
      <p:ext uri="{BB962C8B-B14F-4D97-AF65-F5344CB8AC3E}">
        <p14:creationId xmlns:p14="http://schemas.microsoft.com/office/powerpoint/2010/main" val="37913266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D1C56-8CC8-E311-CBAC-5BA5C20BABED}"/>
            </a:ext>
          </a:extLst>
        </p:cNvPr>
        <p:cNvGrpSpPr/>
        <p:nvPr/>
      </p:nvGrpSpPr>
      <p:grpSpPr>
        <a:xfrm>
          <a:off x="0" y="0"/>
          <a:ext cx="0" cy="0"/>
          <a:chOff x="0" y="0"/>
          <a:chExt cx="0" cy="0"/>
        </a:xfrm>
      </p:grpSpPr>
      <p:sp>
        <p:nvSpPr>
          <p:cNvPr id="482306" name="Rectangle 7">
            <a:extLst>
              <a:ext uri="{FF2B5EF4-FFF2-40B4-BE49-F238E27FC236}">
                <a16:creationId xmlns:a16="http://schemas.microsoft.com/office/drawing/2014/main" id="{5A505162-A081-94DE-0286-920B11773F25}"/>
              </a:ext>
            </a:extLst>
          </p:cNvPr>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eaLnBrk="0" hangingPunct="0"/>
            <a:fld id="{0D84E35D-0F08-4222-8782-E42F8BD9A63D}" type="slidenum">
              <a:rPr lang="en-US" altLang="en-US" sz="1200">
                <a:solidFill>
                  <a:srgbClr val="000000"/>
                </a:solidFill>
                <a:latin typeface="Times" pitchFamily="18" charset="0"/>
              </a:rPr>
              <a:pPr algn="r" eaLnBrk="0" hangingPunct="0"/>
              <a:t>17</a:t>
            </a:fld>
            <a:endParaRPr lang="en-US" altLang="en-US" sz="1200" dirty="0">
              <a:solidFill>
                <a:srgbClr val="000000"/>
              </a:solidFill>
              <a:latin typeface="Times" pitchFamily="18" charset="0"/>
            </a:endParaRPr>
          </a:p>
        </p:txBody>
      </p:sp>
      <p:sp>
        <p:nvSpPr>
          <p:cNvPr id="482307" name="Rectangle 2">
            <a:extLst>
              <a:ext uri="{FF2B5EF4-FFF2-40B4-BE49-F238E27FC236}">
                <a16:creationId xmlns:a16="http://schemas.microsoft.com/office/drawing/2014/main" id="{C6578803-5C31-0F6A-B6C4-849997700729}"/>
              </a:ext>
            </a:extLst>
          </p:cNvPr>
          <p:cNvSpPr>
            <a:spLocks noGrp="1" noRot="1" noChangeAspect="1" noChangeArrowheads="1" noTextEdit="1"/>
          </p:cNvSpPr>
          <p:nvPr>
            <p:ph type="sldImg"/>
          </p:nvPr>
        </p:nvSpPr>
        <p:spPr bwMode="auto">
          <a:noFill/>
          <a:ln>
            <a:solidFill>
              <a:srgbClr val="000000"/>
            </a:solidFill>
            <a:miter lim="800000"/>
            <a:headEnd/>
            <a:tailEnd/>
          </a:ln>
        </p:spPr>
      </p:sp>
      <p:sp>
        <p:nvSpPr>
          <p:cNvPr id="482308" name="Rectangle 3">
            <a:extLst>
              <a:ext uri="{FF2B5EF4-FFF2-40B4-BE49-F238E27FC236}">
                <a16:creationId xmlns:a16="http://schemas.microsoft.com/office/drawing/2014/main" id="{A2D1B8DD-B532-1574-7B5E-1DEC0F05F8BA}"/>
              </a:ext>
            </a:extLst>
          </p:cNvPr>
          <p:cNvSpPr>
            <a:spLocks noGrp="1" noChangeArrowheads="1"/>
          </p:cNvSpPr>
          <p:nvPr>
            <p:ph type="body" idx="1"/>
          </p:nvPr>
        </p:nvSpPr>
        <p:spPr bwMode="auto">
          <a:xfrm>
            <a:off x="935038" y="4416425"/>
            <a:ext cx="5140325" cy="4183063"/>
          </a:xfrm>
          <a:noFill/>
        </p:spPr>
        <p:txBody>
          <a:bodyPr wrap="square" numCol="1" anchor="t" anchorCtr="0" compatLnSpc="1">
            <a:prstTxWarp prst="textNoShape">
              <a:avLst/>
            </a:prstTxWarp>
          </a:bodyPr>
          <a:lstStyle/>
          <a:p>
            <a:pPr eaLnBrk="1" hangingPunct="1">
              <a:spcBef>
                <a:spcPct val="0"/>
              </a:spcBef>
            </a:pPr>
            <a:r>
              <a:rPr lang="en-US" altLang="en-US" sz="1200" dirty="0">
                <a:latin typeface="Arial" panose="020B0604020202020204" pitchFamily="34" charset="0"/>
                <a:cs typeface="Arial" panose="020B0604020202020204" pitchFamily="34" charset="0"/>
              </a:rPr>
              <a:t>This slide shows the Ottawa Model for Smoking Cessation Guidelines for nicotine dosing, you can see there is an attempt to have the dose of the NRT patch approximate the number of cigarettes smoked per day, with higher doses provided to patients who smoke within 30 minutes of waking. In all cases the patch is supplemented by use of a fast acting NRT product. </a:t>
            </a:r>
          </a:p>
          <a:p>
            <a:pPr>
              <a:spcBef>
                <a:spcPct val="0"/>
              </a:spcBef>
            </a:pPr>
            <a:endParaRPr lang="en-US" altLang="en-US" sz="1200" dirty="0">
              <a:latin typeface="Arial" panose="020B0604020202020204" pitchFamily="34" charset="0"/>
              <a:cs typeface="Arial" panose="020B0604020202020204" pitchFamily="34" charset="0"/>
            </a:endParaRPr>
          </a:p>
          <a:p>
            <a:pPr>
              <a:spcBef>
                <a:spcPct val="0"/>
              </a:spcBef>
            </a:pPr>
            <a:r>
              <a:rPr lang="en-US" altLang="en-US" sz="1200" dirty="0">
                <a:latin typeface="Arial" panose="020B0604020202020204" pitchFamily="34" charset="0"/>
                <a:cs typeface="Arial" panose="020B0604020202020204" pitchFamily="34" charset="0"/>
              </a:rPr>
              <a:t>If after 24 hours of use with withdrawal symptoms or urges to smoke are not well managed  the dose is increased by 7mg increments. </a:t>
            </a:r>
          </a:p>
          <a:p>
            <a:pPr>
              <a:spcBef>
                <a:spcPct val="0"/>
              </a:spcBef>
            </a:pPr>
            <a:endParaRPr lang="en-US" altLang="en-US" sz="120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r>
              <a:rPr lang="en-US" sz="1200" kern="100" dirty="0">
                <a:effectLst/>
                <a:latin typeface="Arial" panose="020B0604020202020204" pitchFamily="34" charset="0"/>
                <a:ea typeface="Calibri" panose="020F0502020204030204" pitchFamily="34" charset="0"/>
                <a:cs typeface="Arial" panose="020B0604020202020204" pitchFamily="34" charset="0"/>
              </a:rPr>
              <a:t>‘After 24 hours: if withdrawal symptoms or urges to smoke are not well managed, increase dosage by 7-10mg</a:t>
            </a: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a:p>
            <a:pPr>
              <a:spcBef>
                <a:spcPct val="0"/>
              </a:spcBef>
            </a:pPr>
            <a:r>
              <a:rPr lang="en-US" altLang="en-US" sz="1200" dirty="0">
                <a:latin typeface="Arial" panose="020B0604020202020204" pitchFamily="34" charset="0"/>
                <a:cs typeface="Arial" panose="020B0604020202020204" pitchFamily="34" charset="0"/>
              </a:rPr>
              <a:t>This always upon confirmation that the products are being used correctly. </a:t>
            </a:r>
          </a:p>
          <a:p>
            <a:pPr>
              <a:spcBef>
                <a:spcPct val="0"/>
              </a:spcBef>
            </a:pPr>
            <a:endParaRPr lang="en-US" altLang="en-US" sz="1200" dirty="0">
              <a:latin typeface="Arial" panose="020B0604020202020204" pitchFamily="34" charset="0"/>
              <a:cs typeface="Arial" panose="020B0604020202020204" pitchFamily="34" charset="0"/>
            </a:endParaRPr>
          </a:p>
          <a:p>
            <a:pPr>
              <a:spcBef>
                <a:spcPct val="0"/>
              </a:spcBef>
            </a:pPr>
            <a:r>
              <a:rPr lang="en-US" altLang="en-US" sz="1200" dirty="0">
                <a:latin typeface="Arial" panose="020B0604020202020204" pitchFamily="34" charset="0"/>
                <a:cs typeface="Arial" panose="020B0604020202020204" pitchFamily="34" charset="0"/>
              </a:rPr>
              <a:t>The key here is ensuring sufficient dose, assessing patient response and making adjustments as needed. </a:t>
            </a:r>
          </a:p>
        </p:txBody>
      </p:sp>
    </p:spTree>
    <p:extLst>
      <p:ext uri="{BB962C8B-B14F-4D97-AF65-F5344CB8AC3E}">
        <p14:creationId xmlns:p14="http://schemas.microsoft.com/office/powerpoint/2010/main" val="37416164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728955-74E9-1ED0-3EED-F8B7FF31A1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2469A7-44FD-0CEB-402F-873DF8519A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A57D2C-874E-2087-211C-A42D8B1C08DD}"/>
              </a:ext>
            </a:extLst>
          </p:cNvPr>
          <p:cNvSpPr>
            <a:spLocks noGrp="1"/>
          </p:cNvSpPr>
          <p:nvPr>
            <p:ph type="body" idx="1"/>
          </p:nvPr>
        </p:nvSpPr>
        <p:spPr/>
        <p:txBody>
          <a:bodyPr>
            <a:normAutofit fontScale="92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Full instructions: Module 8 Trainer’s guide Activity 1: </a:t>
            </a:r>
            <a:r>
              <a:rPr lang="en-GB" sz="1200" b="1" dirty="0">
                <a:solidFill>
                  <a:srgbClr val="FFFEFD"/>
                </a:solidFill>
                <a:effectLst/>
                <a:latin typeface="Arial"/>
                <a:ea typeface="Calibri"/>
                <a:cs typeface="Arial"/>
              </a:rPr>
              <a:t>Individualised dosing of nicotine-containing products</a:t>
            </a:r>
            <a:endParaRPr lang="en-GB" sz="1200" b="1" i="0" kern="1200" dirty="0">
              <a:solidFill>
                <a:schemeClr val="tx1"/>
              </a:solidFill>
              <a:effectLst/>
              <a:latin typeface="Arial"/>
              <a:cs typeface="Arial"/>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1"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Option 1: </a:t>
            </a: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Whole group trainer-facilitated discussion</a:t>
            </a:r>
            <a:endParaRPr lang="en-GB" sz="1200" b="1"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Option 2: </a:t>
            </a: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Breakout room exercise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Activity summary (option 2):</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Sans-Serif"/>
              <a:buChar char="•"/>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Number per group</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2-3</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Sans-Serif"/>
              <a:buChar char="•"/>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Duration: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7 minutes</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Handout: </a:t>
            </a:r>
            <a:r>
              <a:rPr lang="en-GB" altLang="en-US" sz="1200" b="1" i="0" kern="1200" dirty="0">
                <a:solidFill>
                  <a:schemeClr val="tx1"/>
                </a:solidFill>
                <a:latin typeface="Arial"/>
                <a:cs typeface="Arial"/>
              </a:rPr>
              <a:t> </a:t>
            </a:r>
            <a:r>
              <a:rPr lang="en-GB" altLang="en-US" sz="1200" b="0" i="0" kern="1200" dirty="0">
                <a:solidFill>
                  <a:schemeClr val="tx1"/>
                </a:solidFill>
                <a:latin typeface="Arial"/>
                <a:cs typeface="Arial"/>
              </a:rPr>
              <a:t>Module 8, Handout 2: </a:t>
            </a:r>
            <a:r>
              <a:rPr lang="en-GB" sz="1200" b="0" dirty="0">
                <a:solidFill>
                  <a:srgbClr val="0C7FFF"/>
                </a:solidFill>
                <a:effectLst/>
                <a:latin typeface="Arial"/>
                <a:cs typeface="Arial"/>
              </a:rPr>
              <a:t>Individualised dosing</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Task:</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b="0" dirty="0">
                <a:solidFill>
                  <a:srgbClr val="0C7FFF"/>
                </a:solidFill>
                <a:effectLst/>
                <a:latin typeface="Arial" panose="020B0604020202020204" pitchFamily="34" charset="0"/>
                <a:cs typeface="Arial" panose="020B0604020202020204" pitchFamily="34" charset="0"/>
              </a:rPr>
              <a:t>Participants are now going to review two case studies and assess the patient’s tobacco dependence aid needs. </a:t>
            </a:r>
            <a:endParaRPr lang="en-GB" sz="1200" b="1" i="0" kern="1200" baseline="0" dirty="0">
              <a:solidFill>
                <a:schemeClr val="tx1"/>
              </a:solidFill>
              <a:latin typeface="Arial" panose="020B0604020202020204" pitchFamily="34" charset="0"/>
              <a:ea typeface="Geneva" pitchFamily="-109"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b="0" dirty="0">
                <a:solidFill>
                  <a:srgbClr val="0C7FFF"/>
                </a:solidFill>
                <a:effectLst/>
                <a:latin typeface="Arial" panose="020B0604020202020204" pitchFamily="34" charset="0"/>
                <a:cs typeface="Arial" panose="020B0604020202020204" pitchFamily="34" charset="0"/>
              </a:rPr>
              <a:t>Advise participants that they will soon split into </a:t>
            </a:r>
            <a:r>
              <a:rPr lang="en-GB" sz="1200" b="1" dirty="0">
                <a:solidFill>
                  <a:srgbClr val="0C7FFF"/>
                </a:solidFill>
                <a:effectLst/>
                <a:latin typeface="Arial" panose="020B0604020202020204" pitchFamily="34" charset="0"/>
                <a:cs typeface="Arial" panose="020B0604020202020204" pitchFamily="34" charset="0"/>
              </a:rPr>
              <a:t>groups of 2-3 and allocated one of the two case studies. </a:t>
            </a:r>
            <a:endParaRPr lang="en-GB" sz="1200" b="1" i="0" kern="1200" baseline="0" dirty="0">
              <a:solidFill>
                <a:schemeClr val="tx1"/>
              </a:solidFill>
              <a:latin typeface="Arial" panose="020B0604020202020204" pitchFamily="34" charset="0"/>
              <a:ea typeface="Geneva" pitchFamily="-109"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b="0" dirty="0">
                <a:solidFill>
                  <a:srgbClr val="0C7FFF"/>
                </a:solidFill>
                <a:effectLst/>
                <a:latin typeface="Arial" panose="020B0604020202020204" pitchFamily="34" charset="0"/>
                <a:cs typeface="Arial" panose="020B0604020202020204" pitchFamily="34" charset="0"/>
              </a:rPr>
              <a:t>As well as information about Gemma and Michael’s current smoking, the handout includes information on past use of aids. Participants are to review these details and discuss the four questions presented at the top of the handout and note answers. </a:t>
            </a:r>
          </a:p>
          <a:p>
            <a:pPr marL="171450" indent="-171450">
              <a:buFont typeface="Arial" panose="020B0604020202020204" pitchFamily="34" charset="0"/>
              <a:buChar char="•"/>
            </a:pPr>
            <a:r>
              <a:rPr lang="en-GB" sz="1200" b="0" dirty="0">
                <a:solidFill>
                  <a:srgbClr val="0C7FFF"/>
                </a:solidFill>
                <a:effectLst/>
                <a:latin typeface="Arial" panose="020B0604020202020204" pitchFamily="34" charset="0"/>
                <a:cs typeface="Arial" panose="020B0604020202020204" pitchFamily="34" charset="0"/>
              </a:rPr>
              <a:t>Advise the groups to nominate one person to feedback to the larger group. </a:t>
            </a:r>
          </a:p>
          <a:p>
            <a:pPr marL="171450" indent="-171450">
              <a:buFont typeface="Arial" panose="020B0604020202020204" pitchFamily="34" charset="0"/>
              <a:buChar char="•"/>
            </a:pPr>
            <a:r>
              <a:rPr lang="en-GB" sz="1200" b="1" dirty="0">
                <a:solidFill>
                  <a:srgbClr val="0C7FFF"/>
                </a:solidFill>
                <a:effectLst/>
                <a:latin typeface="Arial" panose="020B0604020202020204" pitchFamily="34" charset="0"/>
                <a:cs typeface="Arial" panose="020B0604020202020204" pitchFamily="34" charset="0"/>
              </a:rPr>
              <a:t>Use the next few slides to debrief the activity.</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200" dirty="0">
              <a:solidFill>
                <a:srgbClr val="0C7FFF"/>
              </a:solidFill>
              <a:effectLst/>
              <a:latin typeface="+mn-lt"/>
            </a:endParaRPr>
          </a:p>
          <a:p>
            <a:pPr marL="0" indent="0">
              <a:buFont typeface="Arial" panose="020B0604020202020204" pitchFamily="34" charset="0"/>
              <a:buNone/>
            </a:pPr>
            <a:endParaRPr lang="en-GB" sz="1200" b="1" i="0" kern="1200" baseline="0" dirty="0">
              <a:solidFill>
                <a:schemeClr val="tx1"/>
              </a:solidFill>
              <a:latin typeface="+mn-lt"/>
              <a:ea typeface="Geneva" pitchFamily="-109" charset="0"/>
              <a:cs typeface="Geneva" pitchFamily="-109" charset="0"/>
            </a:endParaRPr>
          </a:p>
        </p:txBody>
      </p:sp>
      <p:sp>
        <p:nvSpPr>
          <p:cNvPr id="4" name="Slide Number Placeholder 3">
            <a:extLst>
              <a:ext uri="{FF2B5EF4-FFF2-40B4-BE49-F238E27FC236}">
                <a16:creationId xmlns:a16="http://schemas.microsoft.com/office/drawing/2014/main" id="{B6D56157-0725-4C6B-81A2-52AA5529CE95}"/>
              </a:ext>
            </a:extLst>
          </p:cNvPr>
          <p:cNvSpPr>
            <a:spLocks noGrp="1"/>
          </p:cNvSpPr>
          <p:nvPr>
            <p:ph type="sldNum" sz="quarter" idx="10"/>
          </p:nvPr>
        </p:nvSpPr>
        <p:spPr/>
        <p:txBody>
          <a:bodyPr/>
          <a:lstStyle/>
          <a:p>
            <a:pPr>
              <a:defRPr/>
            </a:pPr>
            <a:fld id="{242A2382-4541-B845-B6D5-E8B5A330E247}" type="slidenum">
              <a:rPr lang="en-US" smtClean="0"/>
              <a:pPr>
                <a:defRPr/>
              </a:pPr>
              <a:t>18</a:t>
            </a:fld>
            <a:endParaRPr lang="en-US" dirty="0"/>
          </a:p>
        </p:txBody>
      </p:sp>
    </p:spTree>
    <p:extLst>
      <p:ext uri="{BB962C8B-B14F-4D97-AF65-F5344CB8AC3E}">
        <p14:creationId xmlns:p14="http://schemas.microsoft.com/office/powerpoint/2010/main" val="22732294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C4D02B-5814-8EBD-A30E-A684FF4F31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0F115A-DF5E-4F01-8830-BA4A00B0C5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44B257-BB47-F996-533A-62B0F9C9D0CD}"/>
              </a:ext>
            </a:extLst>
          </p:cNvPr>
          <p:cNvSpPr>
            <a:spLocks noGrp="1"/>
          </p:cNvSpPr>
          <p:nvPr>
            <p:ph type="body" idx="1"/>
          </p:nvPr>
        </p:nvSpPr>
        <p:spPr/>
        <p:txBody>
          <a:bodyPr>
            <a:normAutofit fontScale="85000" lnSpcReduction="20000"/>
          </a:bodyPr>
          <a:lstStyle/>
          <a:p>
            <a:r>
              <a:rPr lang="en-US" sz="1200" b="1" dirty="0">
                <a:effectLst/>
                <a:latin typeface="Arial"/>
                <a:ea typeface="Times New Roman" panose="02020603050405020304" pitchFamily="18" charset="0"/>
                <a:cs typeface="Arial"/>
              </a:rPr>
              <a:t>[Use this slide to support the debrief from Activity]</a:t>
            </a:r>
            <a:endParaRPr lang="en-GB" sz="1200" dirty="0">
              <a:effectLst/>
              <a:latin typeface="Arial"/>
              <a:ea typeface="Times New Roman" panose="02020603050405020304" pitchFamily="18" charset="0"/>
              <a:cs typeface="Arial"/>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a:ea typeface="Times New Roman" panose="02020603050405020304" pitchFamily="18" charset="0"/>
                <a:cs typeface="Arial"/>
              </a:rPr>
              <a:t>These three pieces of information will provide the information we need to individually tailor our guidance on NRT to </a:t>
            </a:r>
            <a:r>
              <a:rPr lang="en-US" dirty="0">
                <a:latin typeface="Arial"/>
                <a:ea typeface="Times New Roman" panose="02020603050405020304" pitchFamily="18" charset="0"/>
                <a:cs typeface="Arial"/>
              </a:rPr>
              <a:t>Gemma’s </a:t>
            </a:r>
            <a:r>
              <a:rPr lang="en-US" sz="1200" dirty="0">
                <a:effectLst/>
                <a:latin typeface="Arial"/>
                <a:ea typeface="Times New Roman" panose="02020603050405020304" pitchFamily="18" charset="0"/>
                <a:cs typeface="Arial"/>
              </a:rPr>
              <a:t>needs.</a:t>
            </a:r>
            <a:r>
              <a:rPr lang="en-US" dirty="0">
                <a:latin typeface="Arial"/>
                <a:ea typeface="Times New Roman" panose="02020603050405020304" pitchFamily="18" charset="0"/>
                <a:cs typeface="Arial"/>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a:ea typeface="Times New Roman" panose="02020603050405020304" pitchFamily="18" charset="0"/>
                <a:cs typeface="Arial"/>
              </a:rPr>
              <a:t> </a:t>
            </a:r>
            <a:endParaRPr lang="en-GB" sz="1200" dirty="0">
              <a:effectLst/>
              <a:latin typeface="Arial"/>
              <a:ea typeface="Times New Roman" panose="02020603050405020304" pitchFamily="18" charset="0"/>
              <a:cs typeface="Arial"/>
            </a:endParaRPr>
          </a:p>
          <a:p>
            <a:r>
              <a:rPr lang="en-US" sz="1200" dirty="0">
                <a:effectLst/>
                <a:latin typeface="Arial"/>
                <a:ea typeface="Times New Roman" panose="02020603050405020304" pitchFamily="18" charset="0"/>
                <a:cs typeface="Arial"/>
              </a:rPr>
              <a:t>So, let’s look at each of these pieces of information:</a:t>
            </a:r>
            <a:endParaRPr lang="en-GB" sz="1200" dirty="0">
              <a:effectLst/>
              <a:latin typeface="Arial"/>
              <a:ea typeface="Times New Roman" panose="02020603050405020304" pitchFamily="18" charset="0"/>
              <a:cs typeface="Arial"/>
            </a:endParaRPr>
          </a:p>
          <a:p>
            <a:pPr marL="228600" indent="-228600">
              <a:buFont typeface="+mj-lt"/>
              <a:buAutoNum type="arabicPeriod"/>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Font typeface="+mj-lt"/>
              <a:buAutoNum type="arabicPeriod"/>
            </a:pPr>
            <a:r>
              <a:rPr lang="en-US" sz="1200" b="1" dirty="0">
                <a:effectLst/>
                <a:latin typeface="Arial"/>
                <a:ea typeface="Times New Roman" panose="02020603050405020304" pitchFamily="18" charset="0"/>
                <a:cs typeface="Arial"/>
              </a:rPr>
              <a:t>Assessing Gemma’s level of nicotine dependence.</a:t>
            </a:r>
            <a:r>
              <a:rPr lang="en-US" sz="1200" dirty="0">
                <a:effectLst/>
                <a:latin typeface="Arial"/>
                <a:ea typeface="Times New Roman" panose="02020603050405020304" pitchFamily="18" charset="0"/>
                <a:cs typeface="Arial"/>
              </a:rPr>
              <a:t> As we saw earlier, two questions are used to assess level of dependence: time to first cigarette in the morning and number of cigarettes smoked per day. </a:t>
            </a:r>
            <a:r>
              <a:rPr lang="en-US" dirty="0">
                <a:latin typeface="Arial"/>
                <a:ea typeface="Times New Roman" panose="02020603050405020304" pitchFamily="18" charset="0"/>
                <a:cs typeface="Arial"/>
              </a:rPr>
              <a:t>Gemma</a:t>
            </a:r>
            <a:r>
              <a:rPr lang="en-US" sz="1200" dirty="0">
                <a:effectLst/>
                <a:latin typeface="Arial"/>
                <a:ea typeface="Times New Roman" panose="02020603050405020304" pitchFamily="18" charset="0"/>
                <a:cs typeface="Arial"/>
              </a:rPr>
              <a:t> smokes within 30 minutes of waking in the morning and</a:t>
            </a:r>
            <a:r>
              <a:rPr lang="en-US" dirty="0">
                <a:latin typeface="Arial"/>
                <a:ea typeface="Times New Roman" panose="02020603050405020304" pitchFamily="18" charset="0"/>
                <a:cs typeface="Arial"/>
              </a:rPr>
              <a:t> 20-30</a:t>
            </a:r>
            <a:r>
              <a:rPr lang="en-US" sz="1200" dirty="0">
                <a:effectLst/>
                <a:latin typeface="Arial"/>
                <a:ea typeface="Times New Roman" panose="02020603050405020304" pitchFamily="18" charset="0"/>
                <a:cs typeface="Arial"/>
              </a:rPr>
              <a:t> cigarettes a day and so her score would be 3 (moderately dependent).</a:t>
            </a:r>
            <a:endParaRPr lang="en-GB" sz="1200" dirty="0">
              <a:effectLst/>
              <a:latin typeface="Arial"/>
              <a:ea typeface="Times New Roman" panose="02020603050405020304" pitchFamily="18" charset="0"/>
              <a:cs typeface="Arial"/>
            </a:endParaRPr>
          </a:p>
          <a:p>
            <a:pPr marL="228600" indent="-228600">
              <a:buFont typeface="+mj-lt"/>
              <a:buAutoNum type="arabicPeriod"/>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US" sz="1200" b="1" dirty="0">
                <a:effectLst/>
                <a:latin typeface="Arial"/>
                <a:ea typeface="Times New Roman" panose="02020603050405020304" pitchFamily="18" charset="0"/>
                <a:cs typeface="Arial"/>
              </a:rPr>
              <a:t>We asked Gemma about his past experience with NRT/vaping</a:t>
            </a:r>
            <a:r>
              <a:rPr lang="en-US" sz="1200" dirty="0">
                <a:effectLst/>
                <a:latin typeface="Arial"/>
                <a:ea typeface="Times New Roman" panose="02020603050405020304" pitchFamily="18" charset="0"/>
                <a:cs typeface="Arial"/>
              </a:rPr>
              <a:t>. She’s used the patch previously and managed to stop for a month. She tried a vape a couple of years ago but found it didn’t work.</a:t>
            </a:r>
          </a:p>
          <a:p>
            <a:pPr marL="342900" lvl="0" indent="-342900">
              <a:buFont typeface="+mj-lt"/>
              <a:buAutoNum type="arabicPeriod"/>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Font typeface="+mj-lt"/>
              <a:buAutoNum type="arabicPeriod"/>
            </a:pPr>
            <a:r>
              <a:rPr lang="en-US" sz="1200" b="1" dirty="0">
                <a:effectLst/>
                <a:latin typeface="Arial"/>
                <a:ea typeface="Times New Roman" panose="02020603050405020304" pitchFamily="18" charset="0"/>
                <a:cs typeface="Arial"/>
              </a:rPr>
              <a:t>A patient’s past experience with withdrawal can be useful to understanding what we can expect with this quit attempt</a:t>
            </a:r>
            <a:r>
              <a:rPr lang="en-US" sz="1200" dirty="0">
                <a:effectLst/>
                <a:latin typeface="Arial"/>
                <a:ea typeface="Times New Roman" panose="02020603050405020304" pitchFamily="18" charset="0"/>
                <a:cs typeface="Arial"/>
              </a:rPr>
              <a:t>.</a:t>
            </a:r>
            <a:r>
              <a:rPr lang="en-US" dirty="0">
                <a:latin typeface="Arial"/>
                <a:ea typeface="Times New Roman" panose="02020603050405020304" pitchFamily="18" charset="0"/>
                <a:cs typeface="Arial"/>
              </a:rPr>
              <a:t> Gemma</a:t>
            </a:r>
            <a:r>
              <a:rPr lang="en-US" sz="1200" dirty="0">
                <a:effectLst/>
                <a:latin typeface="Arial"/>
                <a:ea typeface="Times New Roman" panose="02020603050405020304" pitchFamily="18" charset="0"/>
                <a:cs typeface="Arial"/>
              </a:rPr>
              <a:t> has shared that although she describes experiencing quite strong cravings, she coped ok with them when she quit previously. She advises feeling irritable and a little low the last time she tried to quit. She fell out with a family member and that advises she returned to smoking at that point.</a:t>
            </a:r>
          </a:p>
          <a:p>
            <a:pPr marL="0" lvl="0" indent="0">
              <a:buFont typeface="+mj-lt"/>
              <a:buNone/>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a:ea typeface="Times New Roman" panose="02020603050405020304" pitchFamily="18" charset="0"/>
                <a:cs typeface="Arial"/>
              </a:rPr>
              <a:t>In short, Gemma is moderately dependent and when she has attempted to quit before she had strong cravings but coped ok, she used the patch. However, found it difficult to cope with irritability, low mood and unexpected stressors like fall out with family member.</a:t>
            </a:r>
            <a:endParaRPr lang="en-GB" sz="1200" dirty="0">
              <a:effectLst/>
              <a:latin typeface="Arial"/>
              <a:ea typeface="Times New Roman" panose="02020603050405020304" pitchFamily="18" charset="0"/>
              <a:cs typeface="Arial"/>
            </a:endParaRPr>
          </a:p>
          <a:p>
            <a:endParaRPr lang="en-US" sz="1200" baseline="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AD813331-4AA8-23F2-05E7-B6B1C841C5B6}"/>
              </a:ext>
            </a:extLst>
          </p:cNvPr>
          <p:cNvSpPr>
            <a:spLocks noGrp="1"/>
          </p:cNvSpPr>
          <p:nvPr>
            <p:ph type="sldNum" sz="quarter" idx="10"/>
          </p:nvPr>
        </p:nvSpPr>
        <p:spPr/>
        <p:txBody>
          <a:bodyPr/>
          <a:lstStyle/>
          <a:p>
            <a:pPr>
              <a:defRPr/>
            </a:pPr>
            <a:fld id="{242A2382-4541-B845-B6D5-E8B5A330E247}" type="slidenum">
              <a:rPr lang="en-US" smtClean="0"/>
              <a:pPr>
                <a:defRPr/>
              </a:pPr>
              <a:t>19</a:t>
            </a:fld>
            <a:endParaRPr lang="en-US" dirty="0"/>
          </a:p>
        </p:txBody>
      </p:sp>
    </p:spTree>
    <p:extLst>
      <p:ext uri="{BB962C8B-B14F-4D97-AF65-F5344CB8AC3E}">
        <p14:creationId xmlns:p14="http://schemas.microsoft.com/office/powerpoint/2010/main" val="32409157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Geneva" panose="020B0503030404040204"/>
                <a:cs typeface="Arial" panose="020B0604020202020204" pitchFamily="34" charset="0"/>
              </a:rPr>
              <a:t>All tobacco dependence aids reduce nicotine withdrawal symptoms and reduce urges to smoke, and they do this in three ways </a:t>
            </a:r>
            <a:r>
              <a:rPr lang="en-GB" sz="1200" b="1" dirty="0">
                <a:effectLst/>
                <a:latin typeface="Arial" panose="020B0604020202020204" pitchFamily="34" charset="0"/>
                <a:ea typeface="Geneva" panose="020B0503030404040204"/>
                <a:cs typeface="Arial" panose="020B0604020202020204" pitchFamily="34" charset="0"/>
              </a:rPr>
              <a:t>[move to next slide]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dirty="0"/>
          </a:p>
        </p:txBody>
      </p:sp>
    </p:spTree>
    <p:extLst>
      <p:ext uri="{BB962C8B-B14F-4D97-AF65-F5344CB8AC3E}">
        <p14:creationId xmlns:p14="http://schemas.microsoft.com/office/powerpoint/2010/main" val="42781485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EC8F7A-59BF-74C4-8609-307502DFF1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30A183-B9A9-FE33-0EAA-2A88B4B0D2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E34B9E-596C-77C0-28BB-5E9F17538A74}"/>
              </a:ext>
            </a:extLst>
          </p:cNvPr>
          <p:cNvSpPr>
            <a:spLocks noGrp="1"/>
          </p:cNvSpPr>
          <p:nvPr>
            <p:ph type="body" idx="1"/>
          </p:nvPr>
        </p:nvSpPr>
        <p:spPr/>
        <p:txBody>
          <a:bodyPr>
            <a:normAutofit fontScale="85000" lnSpcReduction="20000"/>
          </a:bodyPr>
          <a:lstStyle/>
          <a:p>
            <a:r>
              <a:rPr lang="en-US" sz="1200" b="1" dirty="0">
                <a:effectLst/>
                <a:latin typeface="Arial"/>
                <a:ea typeface="Times New Roman" panose="02020603050405020304" pitchFamily="18" charset="0"/>
                <a:cs typeface="Arial"/>
              </a:rPr>
              <a:t>So what would we recommend to </a:t>
            </a:r>
            <a:r>
              <a:rPr lang="en-US" b="1" dirty="0">
                <a:latin typeface="Arial"/>
                <a:ea typeface="Times New Roman" panose="02020603050405020304" pitchFamily="18" charset="0"/>
                <a:cs typeface="Arial"/>
              </a:rPr>
              <a:t>Gemma?</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a:ea typeface="Times New Roman" panose="02020603050405020304" pitchFamily="18" charset="0"/>
                <a:cs typeface="Arial"/>
              </a:rPr>
              <a:t>For all patients who smoke we recommend combination NRT. We have a couple of options we can offer to a moderate smoker like </a:t>
            </a:r>
            <a:r>
              <a:rPr lang="en-CA" dirty="0">
                <a:latin typeface="Arial"/>
                <a:ea typeface="Times New Roman" panose="02020603050405020304" pitchFamily="18" charset="0"/>
                <a:cs typeface="Arial"/>
              </a:rPr>
              <a:t>Gemma</a:t>
            </a:r>
            <a:r>
              <a:rPr lang="en-CA" sz="1200" dirty="0">
                <a:effectLst/>
                <a:latin typeface="Arial"/>
                <a:ea typeface="Times New Roman" panose="02020603050405020304" pitchFamily="18" charset="0"/>
                <a:cs typeface="Arial"/>
              </a:rPr>
              <a:t>:</a:t>
            </a:r>
            <a:r>
              <a:rPr lang="en-CA" dirty="0">
                <a:latin typeface="Arial"/>
                <a:ea typeface="Times New Roman" panose="02020603050405020304" pitchFamily="18" charset="0"/>
                <a:cs typeface="Arial"/>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Font typeface="+mj-lt"/>
              <a:buAutoNum type="arabicPeriod"/>
            </a:pPr>
            <a:r>
              <a:rPr lang="en-CA" sz="1200" b="1" dirty="0">
                <a:effectLst/>
                <a:latin typeface="Arial"/>
                <a:ea typeface="Times New Roman" panose="02020603050405020304" pitchFamily="18" charset="0"/>
                <a:cs typeface="Arial"/>
              </a:rPr>
              <a:t>Combination therapy with a 21 or 25 mg patch and one of the faster acting NRT products.</a:t>
            </a:r>
            <a:r>
              <a:rPr lang="en-CA" sz="1200" dirty="0">
                <a:effectLst/>
                <a:latin typeface="Arial"/>
                <a:ea typeface="Times New Roman" panose="02020603050405020304" pitchFamily="18" charset="0"/>
                <a:cs typeface="Arial"/>
              </a:rPr>
              <a:t> Remember 1mg of nicotine per cigarette is an absolute minimum, </a:t>
            </a:r>
            <a:r>
              <a:rPr lang="en-CA" dirty="0">
                <a:latin typeface="Arial"/>
                <a:ea typeface="Times New Roman" panose="02020603050405020304" pitchFamily="18" charset="0"/>
                <a:cs typeface="Arial"/>
              </a:rPr>
              <a:t>Gemma </a:t>
            </a:r>
            <a:r>
              <a:rPr lang="en-CA" sz="1200" dirty="0">
                <a:effectLst/>
                <a:latin typeface="Arial"/>
                <a:ea typeface="Times New Roman" panose="02020603050405020304" pitchFamily="18" charset="0"/>
                <a:cs typeface="Arial"/>
              </a:rPr>
              <a:t>smokes </a:t>
            </a:r>
            <a:r>
              <a:rPr lang="en-CA" dirty="0">
                <a:latin typeface="Arial"/>
                <a:ea typeface="Times New Roman" panose="02020603050405020304" pitchFamily="18" charset="0"/>
                <a:cs typeface="Arial"/>
              </a:rPr>
              <a:t>20-30</a:t>
            </a:r>
            <a:r>
              <a:rPr lang="en-CA" sz="1200" dirty="0">
                <a:effectLst/>
                <a:latin typeface="Arial"/>
                <a:ea typeface="Times New Roman" panose="02020603050405020304" pitchFamily="18" charset="0"/>
                <a:cs typeface="Arial"/>
              </a:rPr>
              <a:t> cigarettes per </a:t>
            </a:r>
            <a:r>
              <a:rPr lang="en-CA" dirty="0">
                <a:latin typeface="Arial"/>
                <a:ea typeface="Times New Roman" panose="02020603050405020304" pitchFamily="18" charset="0"/>
                <a:cs typeface="Arial"/>
              </a:rPr>
              <a:t>day and</a:t>
            </a:r>
            <a:r>
              <a:rPr lang="en-CA" sz="1200" dirty="0">
                <a:effectLst/>
                <a:latin typeface="Arial"/>
                <a:ea typeface="Times New Roman" panose="02020603050405020304" pitchFamily="18" charset="0"/>
                <a:cs typeface="Arial"/>
              </a:rPr>
              <a:t> within 30 minutes of wakening, given that </a:t>
            </a:r>
            <a:r>
              <a:rPr lang="en-CA" dirty="0">
                <a:latin typeface="Arial"/>
                <a:ea typeface="Times New Roman" panose="02020603050405020304" pitchFamily="18" charset="0"/>
                <a:cs typeface="Arial"/>
              </a:rPr>
              <a:t>Gemma</a:t>
            </a:r>
            <a:r>
              <a:rPr lang="en-CA" sz="1200" dirty="0">
                <a:effectLst/>
                <a:latin typeface="Arial"/>
                <a:ea typeface="Times New Roman" panose="02020603050405020304" pitchFamily="18" charset="0"/>
                <a:cs typeface="Arial"/>
              </a:rPr>
              <a:t> smokes within 30 minutes of wakening, better to go up nicotine strength than down with a 14mg patch.</a:t>
            </a:r>
            <a:r>
              <a:rPr lang="en-CA" dirty="0">
                <a:latin typeface="Arial"/>
                <a:ea typeface="Times New Roman" panose="02020603050405020304" pitchFamily="18" charset="0"/>
                <a:cs typeface="Arial"/>
              </a:rPr>
              <a:t> </a:t>
            </a:r>
            <a:endParaRPr lang="en-CA"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CA" sz="1200" b="1" dirty="0">
                <a:effectLst/>
                <a:latin typeface="Arial" panose="020B0604020202020204" pitchFamily="34" charset="0"/>
                <a:ea typeface="Times New Roman" panose="02020603050405020304" pitchFamily="18" charset="0"/>
                <a:cs typeface="Arial" panose="020B0604020202020204" pitchFamily="34" charset="0"/>
              </a:rPr>
              <a:t>NRT patch and a nicotine-containing vape.</a:t>
            </a:r>
            <a:r>
              <a:rPr lang="en-CA" sz="1200" dirty="0">
                <a:effectLst/>
                <a:latin typeface="Arial" panose="020B0604020202020204" pitchFamily="34" charset="0"/>
                <a:ea typeface="Times New Roman" panose="02020603050405020304" pitchFamily="18" charset="0"/>
                <a:cs typeface="Arial" panose="020B0604020202020204" pitchFamily="34" charset="0"/>
              </a:rPr>
              <a:t> An analysis of smokers who attempted to quit smoking through English local stop smoking services found the most effective combination of products for increasing quit rates was the combination of NRT patch and a vape(PHE Vaping in England, 2021). While more research is needed to support this as the most effective combination, using a nicotine-containing vape device as the short acting nicotine product in combination with NRT patch can assist with maximising the nicotine delivered to patients and will be particularly valuable to patients who are more dependent. </a:t>
            </a:r>
          </a:p>
          <a:p>
            <a:pPr marL="342900" lvl="0" indent="-342900">
              <a:buFont typeface="+mj-lt"/>
              <a:buAutoNum type="arabicPeriod"/>
            </a:pPr>
            <a:endParaRPr lang="en-CA" sz="1200" dirty="0">
              <a:effectLst/>
              <a:latin typeface="Arial" panose="020B0604020202020204" pitchFamily="34" charset="0"/>
              <a:ea typeface="Times New Roman" panose="02020603050405020304" pitchFamily="18" charset="0"/>
              <a:cs typeface="Arial" panose="020B0604020202020204" pitchFamily="34" charset="0"/>
            </a:endParaRPr>
          </a:p>
          <a:p>
            <a:r>
              <a:rPr lang="en-CA" dirty="0">
                <a:latin typeface="Arial"/>
                <a:ea typeface="Times New Roman" panose="02020603050405020304" pitchFamily="18" charset="0"/>
                <a:cs typeface="Arial"/>
              </a:rPr>
              <a:t>Gemma</a:t>
            </a:r>
            <a:r>
              <a:rPr lang="en-CA" sz="1200" dirty="0">
                <a:effectLst/>
                <a:latin typeface="Arial"/>
                <a:ea typeface="Times New Roman" panose="02020603050405020304" pitchFamily="18" charset="0"/>
                <a:cs typeface="Arial"/>
              </a:rPr>
              <a:t> may do fine using a vape alone however given her lack of confidence in vaping from previous use, the patch as consistent background nicotine and then a vape for breakthrough</a:t>
            </a:r>
            <a:r>
              <a:rPr lang="en-CA" dirty="0">
                <a:latin typeface="Arial"/>
                <a:ea typeface="Times New Roman" panose="02020603050405020304" pitchFamily="18" charset="0"/>
                <a:cs typeface="Arial"/>
              </a:rPr>
              <a:t> cravings</a:t>
            </a:r>
            <a:r>
              <a:rPr lang="en-CA" sz="1200" dirty="0">
                <a:effectLst/>
                <a:latin typeface="Arial"/>
                <a:ea typeface="Times New Roman" panose="02020603050405020304" pitchFamily="18" charset="0"/>
                <a:cs typeface="Arial"/>
              </a:rPr>
              <a:t> and withdrawal may be more appropriate.</a:t>
            </a:r>
            <a:endParaRPr lang="en-CA" sz="1200" dirty="0">
              <a:effectLst/>
              <a:latin typeface="Arial" panose="020B0604020202020204" pitchFamily="34" charset="0"/>
              <a:ea typeface="Times New Roman" panose="02020603050405020304" pitchFamily="18" charset="0"/>
              <a:cs typeface="Arial" panose="020B0604020202020204" pitchFamily="34" charset="0"/>
            </a:endParaRPr>
          </a:p>
          <a:p>
            <a:pPr marL="0" lvl="0" indent="0">
              <a:buFont typeface="+mj-lt"/>
              <a:buNone/>
            </a:pPr>
            <a:endParaRPr lang="en-CA" sz="1200" dirty="0">
              <a:effectLst/>
              <a:latin typeface="Arial" panose="020B0604020202020204" pitchFamily="34" charset="0"/>
              <a:ea typeface="Times New Roman" panose="02020603050405020304" pitchFamily="18" charset="0"/>
              <a:cs typeface="Arial" panose="020B0604020202020204" pitchFamily="34" charset="0"/>
            </a:endParaRPr>
          </a:p>
          <a:p>
            <a:pPr marL="0" lvl="0" indent="0">
              <a:buFont typeface="+mj-lt"/>
              <a:buNone/>
            </a:pPr>
            <a:r>
              <a:rPr lang="en-CA" sz="1200" dirty="0">
                <a:effectLst/>
                <a:latin typeface="Arial"/>
                <a:ea typeface="Times New Roman" panose="02020603050405020304" pitchFamily="18" charset="0"/>
                <a:cs typeface="Arial"/>
              </a:rPr>
              <a:t>We could discuss with </a:t>
            </a:r>
            <a:r>
              <a:rPr lang="en-CA" dirty="0">
                <a:latin typeface="Arial"/>
                <a:ea typeface="Times New Roman" panose="02020603050405020304" pitchFamily="18" charset="0"/>
                <a:cs typeface="Arial"/>
              </a:rPr>
              <a:t>Gemma</a:t>
            </a:r>
            <a:r>
              <a:rPr lang="en-CA" sz="1200" dirty="0">
                <a:effectLst/>
                <a:latin typeface="Arial"/>
                <a:ea typeface="Times New Roman" panose="02020603050405020304" pitchFamily="18" charset="0"/>
                <a:cs typeface="Arial"/>
              </a:rPr>
              <a:t> that vapes have moved on in recent years</a:t>
            </a:r>
            <a:r>
              <a:rPr lang="en-CA" dirty="0">
                <a:latin typeface="Arial"/>
                <a:ea typeface="Times New Roman" panose="02020603050405020304" pitchFamily="18" charset="0"/>
                <a:cs typeface="Arial"/>
              </a:rPr>
              <a:t>.</a:t>
            </a:r>
            <a:endParaRPr lang="en-CA" sz="1200" dirty="0">
              <a:effectLst/>
              <a:latin typeface="Arial"/>
              <a:ea typeface="Times New Roman" panose="02020603050405020304" pitchFamily="18" charset="0"/>
              <a:cs typeface="Arial"/>
            </a:endParaRPr>
          </a:p>
          <a:p>
            <a:r>
              <a:rPr lang="en-CA" sz="1200" b="1" u="none" strike="noStrike"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Source: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Public Health England. Vaping in England: evidence update, 2021. </a:t>
            </a:r>
            <a:r>
              <a:rPr lang="en-GB" sz="1200" dirty="0">
                <a:effectLst/>
                <a:latin typeface="Arial" panose="020B0604020202020204" pitchFamily="34" charset="0"/>
                <a:ea typeface="Times New Roman" panose="02020603050405020304" pitchFamily="18" charset="0"/>
                <a:cs typeface="Arial" panose="020B0604020202020204" pitchFamily="34" charset="0"/>
              </a:rPr>
              <a:t>Vaping in England: evidence update, 2021</a:t>
            </a:r>
            <a:r>
              <a:rPr lang="en-CA" sz="1200" dirty="0">
                <a:effectLst/>
                <a:latin typeface="Arial" panose="020B0604020202020204" pitchFamily="34" charset="0"/>
                <a:ea typeface="Times New Roman" panose="02020603050405020304" pitchFamily="18" charset="0"/>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p:txBody>
      </p:sp>
      <p:sp>
        <p:nvSpPr>
          <p:cNvPr id="4" name="Slide Number Placeholder 3">
            <a:extLst>
              <a:ext uri="{FF2B5EF4-FFF2-40B4-BE49-F238E27FC236}">
                <a16:creationId xmlns:a16="http://schemas.microsoft.com/office/drawing/2014/main" id="{394C45C6-921C-A8C6-EE1C-98EAA8028DB4}"/>
              </a:ext>
            </a:extLst>
          </p:cNvPr>
          <p:cNvSpPr>
            <a:spLocks noGrp="1"/>
          </p:cNvSpPr>
          <p:nvPr>
            <p:ph type="sldNum" sz="quarter" idx="5"/>
          </p:nvPr>
        </p:nvSpPr>
        <p:spPr/>
        <p:txBody>
          <a:bodyPr/>
          <a:lstStyle/>
          <a:p>
            <a:pPr>
              <a:defRPr/>
            </a:pPr>
            <a:fld id="{242A2382-4541-B845-B6D5-E8B5A330E247}" type="slidenum">
              <a:rPr lang="en-US" smtClean="0"/>
              <a:pPr>
                <a:defRPr/>
              </a:pPr>
              <a:t>20</a:t>
            </a:fld>
            <a:endParaRPr lang="en-US" dirty="0"/>
          </a:p>
        </p:txBody>
      </p:sp>
    </p:spTree>
    <p:extLst>
      <p:ext uri="{BB962C8B-B14F-4D97-AF65-F5344CB8AC3E}">
        <p14:creationId xmlns:p14="http://schemas.microsoft.com/office/powerpoint/2010/main" val="36831987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74D9A6-77F4-C1A0-11CA-611DE7203B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75D4D5-4385-F9FE-1AD5-0DAF696CD9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5FEF8C-BDA9-6B0A-338B-E0656BFF561B}"/>
              </a:ext>
            </a:extLst>
          </p:cNvPr>
          <p:cNvSpPr>
            <a:spLocks noGrp="1"/>
          </p:cNvSpPr>
          <p:nvPr>
            <p:ph type="body" idx="1"/>
          </p:nvPr>
        </p:nvSpPr>
        <p:spPr/>
        <p:txBody>
          <a:bodyPr>
            <a:normAutofit fontScale="85000" lnSpcReduction="10000"/>
          </a:bodyPr>
          <a:lstStyle/>
          <a:p>
            <a:r>
              <a:rPr lang="en-US" sz="1200" b="1" dirty="0">
                <a:effectLst/>
                <a:latin typeface="Arial" panose="020B0604020202020204" pitchFamily="34" charset="0"/>
                <a:ea typeface="Times New Roman" panose="02020603050405020304" pitchFamily="18" charset="0"/>
                <a:cs typeface="Arial" panose="020B0604020202020204" pitchFamily="34" charset="0"/>
              </a:rPr>
              <a:t>[Use this slide to support the debrief from Activity]</a:t>
            </a: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These three pieces of information will provide the information we need to individually tailor our guidance on NRT to</a:t>
            </a:r>
            <a:r>
              <a:rPr lang="en-US" dirty="0">
                <a:latin typeface="Arial" panose="020B0604020202020204" pitchFamily="34" charset="0"/>
                <a:ea typeface="Times New Roman" panose="02020603050405020304" pitchFamily="18" charset="0"/>
                <a:cs typeface="Arial" panose="020B0604020202020204" pitchFamily="34" charset="0"/>
              </a:rPr>
              <a:t> Michael's</a:t>
            </a:r>
            <a:r>
              <a:rPr lang="en-US" sz="1200" dirty="0">
                <a:effectLst/>
                <a:latin typeface="Arial" panose="020B0604020202020204" pitchFamily="34" charset="0"/>
                <a:ea typeface="Times New Roman" panose="02020603050405020304" pitchFamily="18" charset="0"/>
                <a:cs typeface="Arial" panose="020B0604020202020204" pitchFamily="34" charset="0"/>
              </a:rPr>
              <a:t> needs.</a:t>
            </a:r>
            <a:r>
              <a:rPr lang="en-US"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So, let’s look at each of these pieces of information: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AutoNum type="arabicPeriod"/>
            </a:pPr>
            <a:r>
              <a:rPr lang="en-US" sz="1200" b="1" dirty="0">
                <a:effectLst/>
                <a:latin typeface="Arial" panose="020B0604020202020204" pitchFamily="34" charset="0"/>
                <a:ea typeface="Times New Roman" panose="02020603050405020304" pitchFamily="18" charset="0"/>
                <a:cs typeface="Arial" panose="020B0604020202020204" pitchFamily="34" charset="0"/>
              </a:rPr>
              <a:t>Assessing</a:t>
            </a:r>
            <a:r>
              <a:rPr lang="en-US" b="1" dirty="0">
                <a:latin typeface="Arial" panose="020B0604020202020204" pitchFamily="34" charset="0"/>
                <a:ea typeface="Times New Roman" panose="02020603050405020304" pitchFamily="18" charset="0"/>
                <a:cs typeface="Arial" panose="020B0604020202020204" pitchFamily="34" charset="0"/>
              </a:rPr>
              <a:t> Michael's</a:t>
            </a:r>
            <a:r>
              <a:rPr lang="en-US" sz="1200" b="1" dirty="0">
                <a:effectLst/>
                <a:latin typeface="Arial" panose="020B0604020202020204" pitchFamily="34" charset="0"/>
                <a:ea typeface="Times New Roman" panose="02020603050405020304" pitchFamily="18" charset="0"/>
                <a:cs typeface="Arial" panose="020B0604020202020204" pitchFamily="34" charset="0"/>
              </a:rPr>
              <a:t> level of nicotine dependence.</a:t>
            </a:r>
            <a:r>
              <a:rPr lang="en-US" sz="1200" dirty="0">
                <a:effectLst/>
                <a:latin typeface="Arial" panose="020B0604020202020204" pitchFamily="34" charset="0"/>
                <a:ea typeface="Times New Roman" panose="02020603050405020304" pitchFamily="18" charset="0"/>
                <a:cs typeface="Arial" panose="020B0604020202020204" pitchFamily="34" charset="0"/>
              </a:rPr>
              <a:t> As we saw earlier, two questions are used to assess level of dependence: time to first cigarette in the morning and number of cigarettes smoked per day. </a:t>
            </a:r>
            <a:r>
              <a:rPr lang="en-US" dirty="0">
                <a:latin typeface="Arial" panose="020B0604020202020204" pitchFamily="34" charset="0"/>
                <a:cs typeface="Arial" panose="020B0604020202020204" pitchFamily="34" charset="0"/>
              </a:rPr>
              <a:t>Michael </a:t>
            </a:r>
            <a:r>
              <a:rPr lang="en-US" sz="1200" strike="noStrike" dirty="0">
                <a:effectLst/>
                <a:latin typeface="Arial" panose="020B0604020202020204" pitchFamily="34" charset="0"/>
                <a:ea typeface="Times New Roman" panose="02020603050405020304" pitchFamily="18" charset="0"/>
                <a:cs typeface="Arial" panose="020B0604020202020204" pitchFamily="34" charset="0"/>
              </a:rPr>
              <a:t>has </a:t>
            </a:r>
            <a:r>
              <a:rPr lang="en-US" sz="1200" dirty="0">
                <a:effectLst/>
                <a:latin typeface="Arial" panose="020B0604020202020204" pitchFamily="34" charset="0"/>
                <a:ea typeface="Times New Roman" panose="02020603050405020304" pitchFamily="18" charset="0"/>
                <a:cs typeface="Arial" panose="020B0604020202020204" pitchFamily="34" charset="0"/>
              </a:rPr>
              <a:t>shared that he smokes first thing after waking in the morning and 50 cigarettes a day and so his score would be 6 (heavily dependent).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AutoNum type="arabicPeriod"/>
            </a:pPr>
            <a:r>
              <a:rPr lang="en-US" sz="1200" b="1" dirty="0">
                <a:effectLst/>
                <a:latin typeface="Arial" panose="020B0604020202020204" pitchFamily="34" charset="0"/>
                <a:ea typeface="Times New Roman" panose="02020603050405020304" pitchFamily="18" charset="0"/>
                <a:cs typeface="Arial" panose="020B0604020202020204" pitchFamily="34" charset="0"/>
              </a:rPr>
              <a:t>We asked </a:t>
            </a:r>
            <a:r>
              <a:rPr lang="en-US" b="1" dirty="0">
                <a:latin typeface="Arial" panose="020B0604020202020204" pitchFamily="34" charset="0"/>
                <a:cs typeface="Arial" panose="020B0604020202020204" pitchFamily="34" charset="0"/>
              </a:rPr>
              <a:t>Michael</a:t>
            </a:r>
            <a:r>
              <a:rPr lang="en-US" b="1" strike="sngStrike" dirty="0">
                <a:latin typeface="Arial" panose="020B0604020202020204" pitchFamily="34" charset="0"/>
                <a:cs typeface="Arial" panose="020B0604020202020204" pitchFamily="34" charset="0"/>
              </a:rPr>
              <a:t> </a:t>
            </a:r>
            <a:r>
              <a:rPr lang="en-US" sz="1200" b="1" dirty="0">
                <a:effectLst/>
                <a:latin typeface="Arial" panose="020B0604020202020204" pitchFamily="34" charset="0"/>
                <a:ea typeface="Times New Roman" panose="02020603050405020304" pitchFamily="18" charset="0"/>
                <a:cs typeface="Arial" panose="020B0604020202020204" pitchFamily="34" charset="0"/>
              </a:rPr>
              <a:t>about his past experience with NRT/vaping</a:t>
            </a:r>
            <a:r>
              <a:rPr lang="en-US" sz="1200" dirty="0">
                <a:effectLst/>
                <a:latin typeface="Arial" panose="020B0604020202020204" pitchFamily="34" charset="0"/>
                <a:ea typeface="Times New Roman" panose="02020603050405020304" pitchFamily="18" charset="0"/>
                <a:cs typeface="Arial" panose="020B0604020202020204" pitchFamily="34" charset="0"/>
              </a:rPr>
              <a:t>. He’s shared that he tried patch and gum and neither really worked for him and that he returned to smoking within a day or a few days, although one time he was able to stay quit for a week.</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AutoNum type="arabicPeriod"/>
            </a:pPr>
            <a:r>
              <a:rPr lang="en-US" sz="1200" b="1" dirty="0">
                <a:effectLst/>
                <a:latin typeface="Arial" panose="020B0604020202020204" pitchFamily="34" charset="0"/>
                <a:ea typeface="Times New Roman" panose="02020603050405020304" pitchFamily="18" charset="0"/>
                <a:cs typeface="Arial" panose="020B0604020202020204" pitchFamily="34" charset="0"/>
              </a:rPr>
              <a:t>A patient’s past experience with withdrawal can be useful to understanding what we can expect with this quit attempt</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b="1" dirty="0">
                <a:latin typeface="Arial" panose="020B0604020202020204" pitchFamily="34" charset="0"/>
                <a:cs typeface="Arial" panose="020B0604020202020204" pitchFamily="34" charset="0"/>
              </a:rPr>
              <a:t>Michael </a:t>
            </a:r>
            <a:r>
              <a:rPr lang="en-US" dirty="0">
                <a:latin typeface="Arial" panose="020B0604020202020204" pitchFamily="34" charset="0"/>
                <a:cs typeface="Arial" panose="020B0604020202020204" pitchFamily="34" charset="0"/>
              </a:rPr>
              <a:t>J</a:t>
            </a:r>
            <a:r>
              <a:rPr lang="en-US" strike="sngStrike" dirty="0">
                <a:latin typeface="Arial" panose="020B0604020202020204" pitchFamily="34" charset="0"/>
                <a:cs typeface="Arial" panose="020B0604020202020204" pitchFamily="34" charset="0"/>
              </a:rPr>
              <a:t>ohn</a:t>
            </a:r>
            <a:r>
              <a:rPr lang="en-US" sz="1200" strike="sngStrik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has shared that he experienced very strong cravings and significant withdrawal symptoms, including irritability and difficulty concentrating during past quit attempts.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In short, </a:t>
            </a:r>
            <a:r>
              <a:rPr lang="en-US" dirty="0">
                <a:latin typeface="Arial" panose="020B0604020202020204" pitchFamily="34" charset="0"/>
                <a:ea typeface="Times New Roman" panose="02020603050405020304" pitchFamily="18" charset="0"/>
                <a:cs typeface="Arial" panose="020B0604020202020204" pitchFamily="34" charset="0"/>
              </a:rPr>
              <a:t>Michael</a:t>
            </a:r>
            <a:r>
              <a:rPr lang="en-US" sz="1200" dirty="0">
                <a:effectLst/>
                <a:latin typeface="Arial" panose="020B0604020202020204" pitchFamily="34" charset="0"/>
                <a:ea typeface="Times New Roman" panose="02020603050405020304" pitchFamily="18" charset="0"/>
                <a:cs typeface="Arial" panose="020B0604020202020204" pitchFamily="34" charset="0"/>
              </a:rPr>
              <a:t> is heavily dependent and when he has attempted to quit before he experienced severe cravings and withdrawal which were not relieved with single forms of NRT.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aseline="0" dirty="0">
              <a:latin typeface="Arial" panose="020B0604020202020204" pitchFamily="34" charset="0"/>
              <a:cs typeface="Arial" panose="020B0604020202020204" pitchFamily="34" charset="0"/>
            </a:endParaRPr>
          </a:p>
          <a:p>
            <a:endParaRPr lang="en-US" baseline="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114C85B6-F202-83ED-12A9-49DE9FE73ED5}"/>
              </a:ext>
            </a:extLst>
          </p:cNvPr>
          <p:cNvSpPr>
            <a:spLocks noGrp="1"/>
          </p:cNvSpPr>
          <p:nvPr>
            <p:ph type="sldNum" sz="quarter" idx="10"/>
          </p:nvPr>
        </p:nvSpPr>
        <p:spPr/>
        <p:txBody>
          <a:bodyPr/>
          <a:lstStyle/>
          <a:p>
            <a:pPr>
              <a:defRPr/>
            </a:pPr>
            <a:fld id="{242A2382-4541-B845-B6D5-E8B5A330E247}" type="slidenum">
              <a:rPr lang="en-US" smtClean="0"/>
              <a:pPr>
                <a:defRPr/>
              </a:pPr>
              <a:t>21</a:t>
            </a:fld>
            <a:endParaRPr lang="en-US" dirty="0"/>
          </a:p>
        </p:txBody>
      </p:sp>
    </p:spTree>
    <p:extLst>
      <p:ext uri="{BB962C8B-B14F-4D97-AF65-F5344CB8AC3E}">
        <p14:creationId xmlns:p14="http://schemas.microsoft.com/office/powerpoint/2010/main" val="1308936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493D55-D3E5-4FFC-178C-E4119CED66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48120B-4970-C10B-A56B-88518C9B2C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EA72C9-DBE1-8BF3-FAAF-019A6BB5A2A6}"/>
              </a:ext>
            </a:extLst>
          </p:cNvPr>
          <p:cNvSpPr>
            <a:spLocks noGrp="1"/>
          </p:cNvSpPr>
          <p:nvPr>
            <p:ph type="body" idx="1"/>
          </p:nvPr>
        </p:nvSpPr>
        <p:spPr/>
        <p:txBody>
          <a:bodyPr>
            <a:normAutofit fontScale="85000" lnSpcReduction="20000"/>
          </a:bodyPr>
          <a:lstStyle/>
          <a:p>
            <a:r>
              <a:rPr lang="en-US" sz="1200" b="1" dirty="0">
                <a:effectLst/>
                <a:latin typeface="Arial" panose="020B0604020202020204" pitchFamily="34" charset="0"/>
                <a:ea typeface="Times New Roman" panose="02020603050405020304" pitchFamily="18" charset="0"/>
                <a:cs typeface="Arial" panose="020B0604020202020204" pitchFamily="34" charset="0"/>
              </a:rPr>
              <a:t>So what would we recommend to Michael?</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For all smokers we recommend combination NRT. We have a couple of options we can offer to a heavy smoker like Michael: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228600" lvl="0" indent="-228600">
              <a:buFont typeface="+mj-lt"/>
              <a:buAutoNum type="arabicPeriod"/>
            </a:pPr>
            <a:r>
              <a:rPr lang="en-CA" sz="1200" b="1" dirty="0">
                <a:effectLst/>
                <a:latin typeface="Arial" panose="020B0604020202020204" pitchFamily="34" charset="0"/>
                <a:ea typeface="Times New Roman" panose="02020603050405020304" pitchFamily="18" charset="0"/>
                <a:cs typeface="Arial" panose="020B0604020202020204" pitchFamily="34" charset="0"/>
              </a:rPr>
              <a:t>Combination therapy with a 21 or 25 mg patch and one of the faster-acting NRT products.</a:t>
            </a:r>
            <a:r>
              <a:rPr lang="en-CA" sz="1200" dirty="0">
                <a:effectLst/>
                <a:latin typeface="Arial" panose="020B0604020202020204" pitchFamily="34" charset="0"/>
                <a:ea typeface="Times New Roman" panose="02020603050405020304" pitchFamily="18" charset="0"/>
                <a:cs typeface="Arial" panose="020B0604020202020204" pitchFamily="34" charset="0"/>
              </a:rPr>
              <a:t> We would recommend very regular use of the faster acting NRT of his choice, whilst smoking at night provides a good rationale for use of a 24-hour patch.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228600" lvl="0" indent="-228600">
              <a:buFont typeface="+mj-lt"/>
              <a:buAutoNum type="arabicPeriod"/>
            </a:pPr>
            <a:r>
              <a:rPr lang="en-CA" sz="1200" b="1" dirty="0">
                <a:effectLst/>
                <a:latin typeface="Arial" panose="020B0604020202020204" pitchFamily="34" charset="0"/>
                <a:ea typeface="Times New Roman" panose="02020603050405020304" pitchFamily="18" charset="0"/>
                <a:cs typeface="Arial" panose="020B0604020202020204" pitchFamily="34" charset="0"/>
              </a:rPr>
              <a:t>NRT patch and a nicotine vape.</a:t>
            </a:r>
            <a:r>
              <a:rPr lang="en-CA" sz="1200" dirty="0">
                <a:effectLst/>
                <a:latin typeface="Arial" panose="020B0604020202020204" pitchFamily="34" charset="0"/>
                <a:ea typeface="Times New Roman" panose="02020603050405020304" pitchFamily="18" charset="0"/>
                <a:cs typeface="Arial" panose="020B0604020202020204" pitchFamily="34" charset="0"/>
              </a:rPr>
              <a:t> An analysis of smokers who attempted to quit smoking through English local stop smoking services found the most effective combination of products for increasing quit rates was the NRT patch and a vape (PHE Vaping in England, 2021). While more research is needed to support this as the most effective combination, using a nicotine vape as the faster-acting nicotine product in alongside the NRT patch can assist with maximising the nicotine delivered to patients and will be particularly valuable to those who are more dependent.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u="none" strike="noStrike" dirty="0">
                <a:effectLst/>
                <a:latin typeface="Arial" panose="020B0604020202020204" pitchFamily="34" charset="0"/>
                <a:ea typeface="Times New Roman" panose="02020603050405020304" pitchFamily="18" charset="0"/>
                <a:cs typeface="Arial" panose="020B0604020202020204" pitchFamily="34" charset="0"/>
              </a:rPr>
              <a:t>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1" dirty="0">
                <a:effectLst/>
                <a:latin typeface="Arial" panose="020B0604020202020204" pitchFamily="34" charset="0"/>
                <a:ea typeface="Times New Roman" panose="02020603050405020304" pitchFamily="18" charset="0"/>
                <a:cs typeface="Arial" panose="020B0604020202020204" pitchFamily="34" charset="0"/>
              </a:rPr>
              <a:t>Note: the use of varenicline for this patient, if available, would also be a very appropriate choice</a:t>
            </a:r>
            <a:endParaRPr lang="en-CA" sz="1200" b="1" u="none" strike="noStrike" dirty="0">
              <a:effectLst/>
              <a:latin typeface="Arial" panose="020B0604020202020204" pitchFamily="34" charset="0"/>
              <a:ea typeface="Times New Roman" panose="02020603050405020304" pitchFamily="18" charset="0"/>
              <a:cs typeface="Arial" panose="020B0604020202020204" pitchFamily="34" charset="0"/>
            </a:endParaRPr>
          </a:p>
          <a:p>
            <a:endParaRPr lang="en-CA" sz="1200" b="1" u="none" strike="noStrike" dirty="0">
              <a:effectLst/>
              <a:latin typeface="Arial" panose="020B0604020202020204" pitchFamily="34" charset="0"/>
              <a:ea typeface="Times New Roman" panose="02020603050405020304" pitchFamily="18" charset="0"/>
              <a:cs typeface="Arial" panose="020B0604020202020204" pitchFamily="34" charset="0"/>
            </a:endParaRPr>
          </a:p>
          <a:p>
            <a:r>
              <a:rPr lang="en-US" dirty="0">
                <a:latin typeface="Arial" panose="020B0604020202020204" pitchFamily="34" charset="0"/>
                <a:cs typeface="Arial" panose="020B0604020202020204" pitchFamily="34" charset="0"/>
              </a:rPr>
              <a:t>The most common situation is that the patient does not receive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sufficient NRT to effectively manage nicotine withdrawal symptoms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and cravings to smoke</a:t>
            </a:r>
          </a:p>
          <a:p>
            <a:r>
              <a:rPr lang="en-US" dirty="0">
                <a:latin typeface="Arial" panose="020B0604020202020204" pitchFamily="34" charset="0"/>
                <a:cs typeface="Arial" panose="020B0604020202020204" pitchFamily="34" charset="0"/>
              </a:rPr>
              <a:t>Adjusting the nicotine dose (up or down) is often required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to tailor the treatment plan </a:t>
            </a:r>
          </a:p>
          <a:p>
            <a:endParaRPr lang="en-CA" sz="1200" b="1" u="none" strike="noStrike" dirty="0">
              <a:effectLst/>
              <a:latin typeface="Arial" panose="020B0604020202020204" pitchFamily="34" charset="0"/>
              <a:ea typeface="Times New Roman" panose="02020603050405020304" pitchFamily="18" charset="0"/>
              <a:cs typeface="Arial" panose="020B0604020202020204" pitchFamily="34" charset="0"/>
            </a:endParaRP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Source: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Public Health England. Vaping in England: evidence update, 2021. </a:t>
            </a:r>
            <a:r>
              <a:rPr lang="en-GB" sz="1200" dirty="0">
                <a:effectLst/>
                <a:latin typeface="Arial" panose="020B0604020202020204" pitchFamily="34" charset="0"/>
                <a:ea typeface="Times New Roman" panose="02020603050405020304" pitchFamily="18" charset="0"/>
                <a:cs typeface="Arial" panose="020B0604020202020204" pitchFamily="34" charset="0"/>
              </a:rPr>
              <a:t>Vaping in England: evidence update, 2021</a:t>
            </a:r>
            <a:r>
              <a:rPr lang="en-CA" sz="1200" dirty="0">
                <a:effectLst/>
                <a:latin typeface="Arial" panose="020B0604020202020204" pitchFamily="34" charset="0"/>
                <a:ea typeface="Times New Roman" panose="02020603050405020304" pitchFamily="18" charset="0"/>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p:txBody>
      </p:sp>
      <p:sp>
        <p:nvSpPr>
          <p:cNvPr id="4" name="Slide Number Placeholder 3">
            <a:extLst>
              <a:ext uri="{FF2B5EF4-FFF2-40B4-BE49-F238E27FC236}">
                <a16:creationId xmlns:a16="http://schemas.microsoft.com/office/drawing/2014/main" id="{7C39197F-88D5-6879-E40B-75669970CDB9}"/>
              </a:ext>
            </a:extLst>
          </p:cNvPr>
          <p:cNvSpPr>
            <a:spLocks noGrp="1"/>
          </p:cNvSpPr>
          <p:nvPr>
            <p:ph type="sldNum" sz="quarter" idx="5"/>
          </p:nvPr>
        </p:nvSpPr>
        <p:spPr/>
        <p:txBody>
          <a:bodyPr/>
          <a:lstStyle/>
          <a:p>
            <a:pPr>
              <a:defRPr/>
            </a:pPr>
            <a:fld id="{242A2382-4541-B845-B6D5-E8B5A330E247}" type="slidenum">
              <a:rPr lang="en-US" smtClean="0"/>
              <a:pPr>
                <a:defRPr/>
              </a:pPr>
              <a:t>22</a:t>
            </a:fld>
            <a:endParaRPr lang="en-US" dirty="0"/>
          </a:p>
        </p:txBody>
      </p:sp>
    </p:spTree>
    <p:extLst>
      <p:ext uri="{BB962C8B-B14F-4D97-AF65-F5344CB8AC3E}">
        <p14:creationId xmlns:p14="http://schemas.microsoft.com/office/powerpoint/2010/main" val="4439333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6A01D6-CD8E-ACB2-B5DD-729164697F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0F2C54-68D7-DF80-573E-98DA77C505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B4946B-D56E-038C-6F58-B376B35EF4B8}"/>
              </a:ext>
            </a:extLst>
          </p:cNvPr>
          <p:cNvSpPr>
            <a:spLocks noGrp="1"/>
          </p:cNvSpPr>
          <p:nvPr>
            <p:ph type="body" idx="1"/>
          </p:nvPr>
        </p:nvSpPr>
        <p:spPr/>
        <p:txBody>
          <a:bodyPr>
            <a:normAutofit fontScale="77500" lnSpcReduction="20000"/>
          </a:bodyPr>
          <a:lstStyle/>
          <a:p>
            <a:r>
              <a:rPr lang="en-CA" dirty="0">
                <a:latin typeface="Arial" panose="020B0604020202020204" pitchFamily="34" charset="0"/>
                <a:ea typeface="Times New Roman" panose="02020603050405020304" pitchFamily="18" charset="0"/>
                <a:cs typeface="Arial" panose="020B0604020202020204" pitchFamily="34" charset="0"/>
              </a:rPr>
              <a:t>Heavy </a:t>
            </a:r>
            <a:r>
              <a:rPr lang="en-CA" sz="1200" dirty="0">
                <a:effectLst/>
                <a:latin typeface="Arial" panose="020B0604020202020204" pitchFamily="34" charset="0"/>
                <a:ea typeface="Times New Roman" panose="02020603050405020304" pitchFamily="18" charset="0"/>
                <a:cs typeface="Arial" panose="020B0604020202020204" pitchFamily="34" charset="0"/>
              </a:rPr>
              <a:t>smokers</a:t>
            </a:r>
            <a:r>
              <a:rPr lang="en-CA" sz="1200" b="1" dirty="0">
                <a:effectLst/>
                <a:latin typeface="Arial" panose="020B0604020202020204" pitchFamily="34" charset="0"/>
                <a:ea typeface="Times New Roman" panose="02020603050405020304" pitchFamily="18" charset="0"/>
                <a:cs typeface="Arial" panose="020B0604020202020204" pitchFamily="34" charset="0"/>
              </a:rPr>
              <a:t> </a:t>
            </a:r>
            <a:r>
              <a:rPr lang="en-CA" sz="1200" dirty="0">
                <a:effectLst/>
                <a:latin typeface="Arial" panose="020B0604020202020204" pitchFamily="34" charset="0"/>
                <a:ea typeface="Times New Roman" panose="02020603050405020304" pitchFamily="18" charset="0"/>
                <a:cs typeface="Arial" panose="020B0604020202020204" pitchFamily="34" charset="0"/>
              </a:rPr>
              <a:t>like</a:t>
            </a:r>
            <a:r>
              <a:rPr lang="en-CA" dirty="0">
                <a:latin typeface="Arial" panose="020B0604020202020204" pitchFamily="34" charset="0"/>
                <a:ea typeface="Times New Roman" panose="02020603050405020304" pitchFamily="18" charset="0"/>
                <a:cs typeface="Arial" panose="020B0604020202020204" pitchFamily="34" charset="0"/>
              </a:rPr>
              <a:t> Michael</a:t>
            </a:r>
            <a:r>
              <a:rPr lang="en-CA" sz="1200" dirty="0">
                <a:effectLst/>
                <a:latin typeface="Arial" panose="020B0604020202020204" pitchFamily="34" charset="0"/>
                <a:ea typeface="Times New Roman" panose="02020603050405020304" pitchFamily="18" charset="0"/>
                <a:cs typeface="Arial" panose="020B0604020202020204" pitchFamily="34" charset="0"/>
              </a:rPr>
              <a:t> may benefit from high-dose NRT (&gt;42mg) to address withdrawal symptoms more effectively than standard doses. </a:t>
            </a:r>
            <a:r>
              <a:rPr lang="en-US" sz="1200" dirty="0">
                <a:effectLst/>
                <a:latin typeface="Arial" panose="020B0604020202020204" pitchFamily="34" charset="0"/>
                <a:ea typeface="Times New Roman" panose="02020603050405020304" pitchFamily="18" charset="0"/>
                <a:cs typeface="Arial" panose="020B0604020202020204" pitchFamily="34" charset="0"/>
              </a:rPr>
              <a:t>Smokers who are more dependent generally benefit from higher doses of NRT and </a:t>
            </a:r>
            <a:r>
              <a:rPr lang="en-CA" sz="1200" dirty="0">
                <a:effectLst/>
                <a:latin typeface="Arial" panose="020B0604020202020204" pitchFamily="34" charset="0"/>
                <a:ea typeface="Times New Roman" panose="02020603050405020304" pitchFamily="18" charset="0"/>
                <a:cs typeface="Arial" panose="020B0604020202020204" pitchFamily="34" charset="0"/>
              </a:rPr>
              <a:t>combination therapy (patch plus faster-acting product) is recommended for all heavy smokers.</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 use of a second patch may serve as a more feasible method for achieving higher nicotine given it does not require frequent administration, as is the case with the faster-acting products. High-dose NRT has been found to be well tolerated and safe among heavy smokers. Two patches (21mg or 25mg) would deliver similar nicotine concentrations to what a smoker would otherwise get from smoking 40-60 cigarettes per day.</a:t>
            </a:r>
            <a:r>
              <a:rPr lang="en-CA" baseline="30000" dirty="0">
                <a:latin typeface="Arial" panose="020B0604020202020204" pitchFamily="34" charset="0"/>
                <a:ea typeface="Times New Roman" panose="02020603050405020304" pitchFamily="18" charset="0"/>
                <a:cs typeface="Arial" panose="020B0604020202020204" pitchFamily="34" charset="0"/>
              </a:rPr>
              <a:t> </a:t>
            </a:r>
            <a:r>
              <a:rPr lang="en-CA" sz="1200" baseline="30000" dirty="0">
                <a:effectLst/>
                <a:latin typeface="Arial" panose="020B0604020202020204" pitchFamily="34" charset="0"/>
                <a:ea typeface="Times New Roman" panose="02020603050405020304" pitchFamily="18" charset="0"/>
                <a:cs typeface="Arial" panose="020B0604020202020204" pitchFamily="34" charset="0"/>
              </a:rPr>
              <a:t> </a:t>
            </a:r>
            <a:r>
              <a:rPr lang="en-CA" sz="1200" dirty="0">
                <a:effectLst/>
                <a:latin typeface="Arial" panose="020B0604020202020204" pitchFamily="34" charset="0"/>
                <a:ea typeface="Times New Roman" panose="02020603050405020304" pitchFamily="18" charset="0"/>
                <a:cs typeface="Arial" panose="020B0604020202020204" pitchFamily="34" charset="0"/>
              </a:rPr>
              <a:t>As such, the use of a second patch is a strategy that could be considered among heavy smokers.</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aseline="300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 second patch can be removed at bedtime (it is not typically needed overnight) to avoid difficulty with sleeping. If patients find they smoke late into the evening or wake during the night, then the second patch can be kept on.</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Higher doses of NRT are particularly useful for patients who have past experience with stopping smoking and: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628650" lvl="1"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high daily cigarette consumption</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628650" lvl="1"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failed past quit attempts with lower NRT doses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628650" lvl="1"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high severity of withdrawal and cravings</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914400"/>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Approaches:</a:t>
            </a:r>
            <a:r>
              <a:rPr lang="en-CA" b="1"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628650" lvl="1"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start higher (closely matched to nicotine from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628650" lvl="1"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start lower and be ready to increase the dose based on patient response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 NCSCT Combination NRT briefing has been updated to include guidance and evidence on higher dose NRT.</a:t>
            </a:r>
          </a:p>
          <a:p>
            <a:r>
              <a:rPr lang="en-GB" sz="1200" dirty="0">
                <a:effectLst/>
                <a:latin typeface="Arial" panose="020B0604020202020204" pitchFamily="34" charset="0"/>
                <a:ea typeface="Times New Roman" panose="02020603050405020304" pitchFamily="18" charset="0"/>
                <a:cs typeface="Arial" panose="020B0604020202020204" pitchFamily="34" charset="0"/>
              </a:rPr>
              <a:t>https://www.ncsct.co.uk/library/view/pdf/Combination%20NRT%202021.pdf</a:t>
            </a:r>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68B193FF-AA03-4A7B-41DF-27B995CFEC71}"/>
              </a:ext>
            </a:extLst>
          </p:cNvPr>
          <p:cNvSpPr>
            <a:spLocks noGrp="1"/>
          </p:cNvSpPr>
          <p:nvPr>
            <p:ph type="sldNum" sz="quarter" idx="5"/>
          </p:nvPr>
        </p:nvSpPr>
        <p:spPr/>
        <p:txBody>
          <a:bodyPr/>
          <a:lstStyle/>
          <a:p>
            <a:pPr>
              <a:defRPr/>
            </a:pPr>
            <a:fld id="{242A2382-4541-B845-B6D5-E8B5A330E247}" type="slidenum">
              <a:rPr lang="en-US" smtClean="0"/>
              <a:pPr>
                <a:defRPr/>
              </a:pPr>
              <a:t>23</a:t>
            </a:fld>
            <a:endParaRPr lang="en-US" dirty="0"/>
          </a:p>
        </p:txBody>
      </p:sp>
    </p:spTree>
    <p:extLst>
      <p:ext uri="{BB962C8B-B14F-4D97-AF65-F5344CB8AC3E}">
        <p14:creationId xmlns:p14="http://schemas.microsoft.com/office/powerpoint/2010/main" val="7982706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dirty="0">
                <a:latin typeface="Arial" panose="020B0604020202020204" pitchFamily="34" charset="0"/>
                <a:cs typeface="Arial" panose="020B0604020202020204" pitchFamily="34" charset="0"/>
              </a:rPr>
              <a:t>Invite any questions about content covered so far.</a:t>
            </a:r>
          </a:p>
          <a:p>
            <a:endParaRPr lang="en-GB"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24</a:t>
            </a:fld>
            <a:endParaRPr lang="en-US" dirty="0"/>
          </a:p>
        </p:txBody>
      </p:sp>
    </p:spTree>
    <p:extLst>
      <p:ext uri="{BB962C8B-B14F-4D97-AF65-F5344CB8AC3E}">
        <p14:creationId xmlns:p14="http://schemas.microsoft.com/office/powerpoint/2010/main" val="12641647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sz="1200" b="1" dirty="0">
                <a:latin typeface="Arial" panose="020B0604020202020204" pitchFamily="34" charset="0"/>
                <a:cs typeface="Arial" panose="020B0604020202020204" pitchFamily="34" charset="0"/>
              </a:rPr>
              <a:t>There are NCSCT modules dedicated to learning about stop smoking medications and applying knowledge to practice. There is also a module dedicated to vaping.</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sz="1200" b="1"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sz="1200" b="1"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sz="1200" b="1"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sz="1200" b="1"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25</a:t>
            </a:fld>
            <a:endParaRPr lang="en-US" dirty="0"/>
          </a:p>
        </p:txBody>
      </p:sp>
    </p:spTree>
    <p:extLst>
      <p:ext uri="{BB962C8B-B14F-4D97-AF65-F5344CB8AC3E}">
        <p14:creationId xmlns:p14="http://schemas.microsoft.com/office/powerpoint/2010/main" val="3867473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On screen are supplemental resources on tobacco dependence aids</a:t>
            </a:r>
            <a:r>
              <a:rPr lang="en-US" baseline="0" dirty="0">
                <a:latin typeface="Arial" panose="020B0604020202020204" pitchFamily="34" charset="0"/>
                <a:cs typeface="Arial" panose="020B0604020202020204" pitchFamily="34" charset="0"/>
              </a:rPr>
              <a:t> to signpost you to. </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The NCSCT quick reference sheet.</a:t>
            </a:r>
          </a:p>
          <a:p>
            <a:endParaRPr lang="en-US" baseline="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effectLst/>
                <a:latin typeface="Arial" panose="020B0604020202020204" pitchFamily="34" charset="0"/>
                <a:ea typeface="Times New Roman" panose="02020603050405020304" pitchFamily="18" charset="0"/>
                <a:cs typeface="Arial" panose="020B0604020202020204" pitchFamily="34" charset="0"/>
              </a:rPr>
              <a:t>Additionally, the NCSCT website has a stop smoking medication section with links to the UK medicine product specifications and key reference papers. The UK medicines website is an excellent resource for information on stop smoking medications.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Also refer to the Maudsley Prescribing Guidelines as there should be a copy readily available on most wards </a:t>
            </a:r>
          </a:p>
          <a:p>
            <a:endParaRPr lang="en-US" dirty="0">
              <a:latin typeface="Century Gothic"/>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26</a:t>
            </a:fld>
            <a:endParaRPr lang="en-US" dirty="0"/>
          </a:p>
        </p:txBody>
      </p:sp>
    </p:spTree>
    <p:extLst>
      <p:ext uri="{BB962C8B-B14F-4D97-AF65-F5344CB8AC3E}">
        <p14:creationId xmlns:p14="http://schemas.microsoft.com/office/powerpoint/2010/main" val="15836822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3CB33A-A85B-E4E9-1C2A-AE08F522B2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36B2F7-72BD-C611-0826-E406516A98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37702F-F0B3-2504-B6BA-0FF77EE106C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F9C426B-C118-259F-79EC-0842163D7049}"/>
              </a:ext>
            </a:extLst>
          </p:cNvPr>
          <p:cNvSpPr>
            <a:spLocks noGrp="1"/>
          </p:cNvSpPr>
          <p:nvPr>
            <p:ph type="sldNum" sz="quarter" idx="5"/>
          </p:nvPr>
        </p:nvSpPr>
        <p:spPr/>
        <p:txBody>
          <a:bodyPr/>
          <a:lstStyle/>
          <a:p>
            <a:pPr>
              <a:defRPr/>
            </a:pPr>
            <a:fld id="{242A2382-4541-B845-B6D5-E8B5A330E247}" type="slidenum">
              <a:rPr lang="en-US" smtClean="0"/>
              <a:pPr>
                <a:defRPr/>
              </a:pPr>
              <a:t>27</a:t>
            </a:fld>
            <a:endParaRPr lang="en-US" dirty="0"/>
          </a:p>
        </p:txBody>
      </p:sp>
    </p:spTree>
    <p:extLst>
      <p:ext uri="{BB962C8B-B14F-4D97-AF65-F5344CB8AC3E}">
        <p14:creationId xmlns:p14="http://schemas.microsoft.com/office/powerpoint/2010/main" val="500448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Geneva" panose="020B0503030404040204"/>
                <a:cs typeface="Arial" panose="020B0604020202020204" pitchFamily="34" charset="0"/>
              </a:rPr>
              <a:t>Firstly, they reduce “nicotine hunger” – in other words they reduce the need to smoke caused by reduced nicotine concentrations </a:t>
            </a:r>
            <a:r>
              <a:rPr lang="en-GB" sz="1200" b="1" dirty="0">
                <a:effectLst/>
                <a:latin typeface="Arial" panose="020B0604020202020204" pitchFamily="34" charset="0"/>
                <a:ea typeface="Geneva" panose="020B0503030404040204"/>
                <a:cs typeface="Arial" panose="020B0604020202020204" pitchFamily="34" charset="0"/>
              </a:rPr>
              <a:t>[move to next slide]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dirty="0"/>
          </a:p>
        </p:txBody>
      </p:sp>
    </p:spTree>
    <p:extLst>
      <p:ext uri="{BB962C8B-B14F-4D97-AF65-F5344CB8AC3E}">
        <p14:creationId xmlns:p14="http://schemas.microsoft.com/office/powerpoint/2010/main" val="1405892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dirty="0">
                <a:effectLst/>
                <a:latin typeface="Arial" panose="020B0604020202020204" pitchFamily="34" charset="0"/>
                <a:ea typeface="Geneva" panose="020B0503030404040204"/>
                <a:cs typeface="Arial" panose="020B0604020202020204" pitchFamily="34" charset="0"/>
              </a:rPr>
              <a:t>Secondly, they reduce acute urges to smoke driven by smoking cues </a:t>
            </a:r>
            <a:r>
              <a:rPr lang="en-GB" sz="1200" b="1" dirty="0">
                <a:effectLst/>
                <a:latin typeface="Arial" panose="020B0604020202020204" pitchFamily="34" charset="0"/>
                <a:ea typeface="Geneva" panose="020B0503030404040204"/>
                <a:cs typeface="Arial" panose="020B0604020202020204" pitchFamily="34" charset="0"/>
              </a:rPr>
              <a:t>[move to next slide]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dirty="0"/>
          </a:p>
        </p:txBody>
      </p:sp>
    </p:spTree>
    <p:extLst>
      <p:ext uri="{BB962C8B-B14F-4D97-AF65-F5344CB8AC3E}">
        <p14:creationId xmlns:p14="http://schemas.microsoft.com/office/powerpoint/2010/main" val="36136923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Geneva" panose="020B0503030404040204"/>
                <a:cs typeface="Arial" panose="020B0604020202020204" pitchFamily="34" charset="0"/>
              </a:rPr>
              <a:t>And thirdly, and this is particularly the case with specific stop smoking medications, they reduce the reward from nicotine if a person does smoke – by blocking nicotine reward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39843832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dirty="0">
                <a:effectLst/>
                <a:latin typeface="Arial" panose="020B0604020202020204" pitchFamily="34" charset="0"/>
                <a:ea typeface="MS PGothic"/>
                <a:cs typeface="Arial" panose="020B0604020202020204" pitchFamily="34" charset="0"/>
              </a:rPr>
              <a:t>The three aids with greatest efficacy on long term abstinence rates are:</a:t>
            </a:r>
            <a:r>
              <a:rPr lang="en-US" dirty="0">
                <a:latin typeface="Arial" panose="020B0604020202020204" pitchFamily="34" charset="0"/>
                <a:ea typeface="MS PGothic"/>
                <a:cs typeface="Arial" panose="020B0604020202020204" pitchFamily="34" charset="0"/>
              </a:rPr>
              <a:t> </a:t>
            </a:r>
            <a:endParaRPr lang="en-GB" dirty="0">
              <a:latin typeface="Arial" panose="020B0604020202020204" pitchFamily="34" charset="0"/>
              <a:ea typeface="MS PGothic" panose="020B0600070205080204" pitchFamily="34" charset="-128"/>
              <a:cs typeface="Arial" panose="020B0604020202020204" pitchFamily="34" charset="0"/>
            </a:endParaRPr>
          </a:p>
          <a:p>
            <a:pPr marL="171450" indent="-171450">
              <a:buFont typeface="Arial" panose="020B0604020202020204" pitchFamily="34" charset="0"/>
              <a:buChar char="•"/>
            </a:pPr>
            <a:r>
              <a:rPr lang="en-CA" sz="1200" b="1" dirty="0">
                <a:effectLst/>
                <a:latin typeface="Arial" panose="020B0604020202020204" pitchFamily="34" charset="0"/>
                <a:ea typeface="MS PGothic"/>
                <a:cs typeface="Arial" panose="020B0604020202020204" pitchFamily="34" charset="0"/>
              </a:rPr>
              <a:t>Combination NRT (two products)</a:t>
            </a:r>
            <a:r>
              <a:rPr lang="en-CA" sz="1200" dirty="0">
                <a:effectLst/>
                <a:latin typeface="Arial" panose="020B0604020202020204" pitchFamily="34" charset="0"/>
                <a:ea typeface="MS PGothic"/>
                <a:cs typeface="Arial" panose="020B0604020202020204" pitchFamily="34" charset="0"/>
              </a:rPr>
              <a:t> – 2.5 times more likely to quit</a:t>
            </a:r>
            <a:endParaRPr lang="en-GB" sz="1200" b="0" dirty="0">
              <a:effectLst/>
              <a:latin typeface="Arial" panose="020B0604020202020204" pitchFamily="34" charset="0"/>
              <a:ea typeface="MS PGothic"/>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sz="1200" b="1" dirty="0">
                <a:effectLst/>
                <a:latin typeface="Arial" panose="020B0604020202020204" pitchFamily="34" charset="0"/>
                <a:ea typeface="MS PGothic"/>
                <a:cs typeface="Arial" panose="020B0604020202020204" pitchFamily="34" charset="0"/>
              </a:rPr>
              <a:t>Nicotine analogues (Varenicline and cytisine)</a:t>
            </a:r>
            <a:r>
              <a:rPr lang="en-CA" sz="1200" dirty="0">
                <a:effectLst/>
                <a:latin typeface="Arial" panose="020B0604020202020204" pitchFamily="34" charset="0"/>
                <a:ea typeface="MS PGothic"/>
                <a:cs typeface="Arial" panose="020B0604020202020204" pitchFamily="34" charset="0"/>
              </a:rPr>
              <a:t> – 3 times more likely to quit (at present varenicline is not available in the UK).</a:t>
            </a:r>
            <a:r>
              <a:rPr lang="en-CA" b="1" dirty="0">
                <a:solidFill>
                  <a:srgbClr val="3F3F3F"/>
                </a:solidFill>
                <a:effectLst/>
                <a:latin typeface="Arial" panose="020B0604020202020204" pitchFamily="34" charset="0"/>
                <a:cs typeface="Arial" panose="020B0604020202020204" pitchFamily="34" charset="0"/>
              </a:rPr>
              <a:t> Cytisine</a:t>
            </a:r>
            <a:r>
              <a:rPr lang="en-CA" dirty="0">
                <a:solidFill>
                  <a:srgbClr val="3F3F3F"/>
                </a:solidFill>
                <a:effectLst/>
                <a:latin typeface="Arial" panose="020B0604020202020204" pitchFamily="34" charset="0"/>
                <a:cs typeface="Arial" panose="020B0604020202020204" pitchFamily="34" charset="0"/>
              </a:rPr>
              <a:t> is a new nicotine </a:t>
            </a:r>
            <a:r>
              <a:rPr lang="en-CA" dirty="0">
                <a:solidFill>
                  <a:srgbClr val="3F3F3F"/>
                </a:solidFill>
                <a:latin typeface="Arial" panose="020B0604020202020204" pitchFamily="34" charset="0"/>
                <a:cs typeface="Arial" panose="020B0604020202020204" pitchFamily="34" charset="0"/>
              </a:rPr>
              <a:t>analogue</a:t>
            </a:r>
            <a:r>
              <a:rPr lang="en-CA" dirty="0">
                <a:solidFill>
                  <a:srgbClr val="3F3F3F"/>
                </a:solidFill>
                <a:effectLst/>
                <a:latin typeface="Arial" panose="020B0604020202020204" pitchFamily="34" charset="0"/>
                <a:cs typeface="Arial" panose="020B0604020202020204" pitchFamily="34" charset="0"/>
              </a:rPr>
              <a:t> that was not considered by NG209, but has been approved by MHRA and has been available since January 2024.</a:t>
            </a:r>
            <a:endParaRPr lang="en-GB" sz="1200" b="0" dirty="0">
              <a:effectLst/>
              <a:latin typeface="Arial" panose="020B0604020202020204" pitchFamily="34" charset="0"/>
              <a:ea typeface="MS PGothic"/>
              <a:cs typeface="Arial" panose="020B0604020202020204" pitchFamily="34" charset="0"/>
            </a:endParaRPr>
          </a:p>
          <a:p>
            <a:pPr marL="171450" indent="-171450">
              <a:buFont typeface="Arial" panose="020B0604020202020204" pitchFamily="34" charset="0"/>
              <a:buChar char="•"/>
            </a:pPr>
            <a:r>
              <a:rPr lang="en-CA" sz="1200" b="1" dirty="0">
                <a:effectLst/>
                <a:latin typeface="Arial" panose="020B0604020202020204" pitchFamily="34" charset="0"/>
                <a:ea typeface="MS PGothic"/>
                <a:cs typeface="Arial" panose="020B0604020202020204" pitchFamily="34" charset="0"/>
              </a:rPr>
              <a:t>Nicotine vapes (also known as electronic cigarettes or e-cigarettes)</a:t>
            </a:r>
            <a:r>
              <a:rPr lang="en-CA" sz="1200" dirty="0">
                <a:effectLst/>
                <a:latin typeface="Arial" panose="020B0604020202020204" pitchFamily="34" charset="0"/>
                <a:ea typeface="MS PGothic"/>
                <a:cs typeface="Arial" panose="020B0604020202020204" pitchFamily="34" charset="0"/>
              </a:rPr>
              <a:t> – </a:t>
            </a:r>
            <a:r>
              <a:rPr lang="en-US" sz="1200" dirty="0">
                <a:effectLst/>
                <a:latin typeface="Arial" panose="020B0604020202020204" pitchFamily="34" charset="0"/>
                <a:ea typeface="Geneva" panose="020B0503030404040204"/>
                <a:cs typeface="Arial" panose="020B0604020202020204" pitchFamily="34" charset="0"/>
              </a:rPr>
              <a:t>vapes are a first choice tobacco dependence aid</a:t>
            </a:r>
            <a:r>
              <a:rPr lang="en-US" dirty="0">
                <a:latin typeface="Arial" panose="020B0604020202020204" pitchFamily="34" charset="0"/>
                <a:ea typeface="Geneva" panose="020B0503030404040204"/>
                <a:cs typeface="Arial" panose="020B0604020202020204" pitchFamily="34" charset="0"/>
              </a:rPr>
              <a:t> for adults who smoke</a:t>
            </a:r>
            <a:r>
              <a:rPr lang="en-US" sz="1200" dirty="0">
                <a:effectLst/>
                <a:latin typeface="Arial" panose="020B0604020202020204" pitchFamily="34" charset="0"/>
                <a:ea typeface="Geneva" panose="020B0503030404040204"/>
                <a:cs typeface="Arial" panose="020B0604020202020204" pitchFamily="34" charset="0"/>
              </a:rPr>
              <a:t>. This addition was made as part of the 2021 NICE update and a reflection of evidence reviews looking at the safety and efficacy of vapes as a </a:t>
            </a:r>
            <a:r>
              <a:rPr lang="en-US" sz="1200" dirty="0">
                <a:effectLst/>
                <a:latin typeface="Arial" panose="020B0604020202020204" pitchFamily="34" charset="0"/>
                <a:ea typeface="MS PGothic"/>
                <a:cs typeface="Arial" panose="020B0604020202020204" pitchFamily="34" charset="0"/>
              </a:rPr>
              <a:t>tobacco dependence </a:t>
            </a:r>
            <a:r>
              <a:rPr lang="en-US" sz="1200" dirty="0">
                <a:effectLst/>
                <a:latin typeface="Arial" panose="020B0604020202020204" pitchFamily="34" charset="0"/>
                <a:ea typeface="Geneva" panose="020B0503030404040204"/>
                <a:cs typeface="Arial" panose="020B0604020202020204" pitchFamily="34" charset="0"/>
              </a:rPr>
              <a:t>aid which have been conducted by numerous authorities, including the Office for Health Improvement and Disparities (formerly Public Health England).</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p>
          <a:p>
            <a:r>
              <a:rPr lang="en-CA" sz="1200" dirty="0">
                <a:effectLst/>
                <a:latin typeface="Arial" panose="020B0604020202020204" pitchFamily="34" charset="0"/>
                <a:ea typeface="MS PGothic"/>
                <a:cs typeface="Arial" panose="020B0604020202020204" pitchFamily="34" charset="0"/>
              </a:rPr>
              <a:t>Products that are less effective and would normally be your second choice include:</a:t>
            </a:r>
            <a:r>
              <a:rPr lang="en-CA"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800100" lvl="1" indent="-342900">
              <a:buFont typeface="Symbol" panose="05050102010706020507" pitchFamily="18" charset="2"/>
              <a:buChar char=""/>
            </a:pPr>
            <a:r>
              <a:rPr lang="en-CA" sz="1200" b="1" dirty="0">
                <a:effectLst/>
                <a:latin typeface="Arial" panose="020B0604020202020204" pitchFamily="34" charset="0"/>
                <a:ea typeface="MS PGothic"/>
                <a:cs typeface="Arial" panose="020B0604020202020204" pitchFamily="34" charset="0"/>
              </a:rPr>
              <a:t>Single NRT (one product)</a:t>
            </a:r>
            <a:r>
              <a:rPr lang="en-CA" sz="1200" dirty="0">
                <a:effectLst/>
                <a:latin typeface="Arial" panose="020B0604020202020204" pitchFamily="34" charset="0"/>
                <a:ea typeface="MS PGothic"/>
                <a:cs typeface="Arial" panose="020B0604020202020204" pitchFamily="34" charset="0"/>
              </a:rPr>
              <a:t> </a:t>
            </a:r>
            <a:r>
              <a:rPr lang="en-GB" sz="1200" dirty="0">
                <a:effectLst/>
                <a:latin typeface="Arial" panose="020B0604020202020204" pitchFamily="34" charset="0"/>
                <a:ea typeface="MS PGothic"/>
                <a:cs typeface="Arial" panose="020B0604020202020204" pitchFamily="34" charset="0"/>
              </a:rPr>
              <a:t>–</a:t>
            </a:r>
            <a:r>
              <a:rPr lang="en-CA" sz="1200" dirty="0">
                <a:effectLst/>
                <a:latin typeface="Arial" panose="020B0604020202020204" pitchFamily="34" charset="0"/>
                <a:ea typeface="MS PGothic"/>
                <a:cs typeface="Arial" panose="020B0604020202020204" pitchFamily="34" charset="0"/>
              </a:rPr>
              <a:t> 1.6 to 2 times more likely to quit</a:t>
            </a:r>
            <a:endParaRPr lang="en-GB" sz="1200" dirty="0">
              <a:effectLst/>
              <a:latin typeface="Arial" panose="020B0604020202020204" pitchFamily="34" charset="0"/>
              <a:ea typeface="MS PGothic"/>
              <a:cs typeface="Arial" panose="020B0604020202020204" pitchFamily="34" charset="0"/>
            </a:endParaRPr>
          </a:p>
          <a:p>
            <a:pPr marL="800100" lvl="1" indent="-342900">
              <a:buFont typeface="Symbol" panose="05050102010706020507" pitchFamily="18" charset="2"/>
              <a:buChar char=""/>
            </a:pPr>
            <a:r>
              <a:rPr lang="en-CA" sz="1200" b="1" dirty="0">
                <a:effectLst/>
                <a:latin typeface="Arial" panose="020B0604020202020204" pitchFamily="34" charset="0"/>
                <a:ea typeface="MS PGothic"/>
                <a:cs typeface="Arial" panose="020B0604020202020204" pitchFamily="34" charset="0"/>
              </a:rPr>
              <a:t>Bupropion</a:t>
            </a:r>
            <a:r>
              <a:rPr lang="en-CA" sz="1200" dirty="0">
                <a:effectLst/>
                <a:latin typeface="Arial" panose="020B0604020202020204" pitchFamily="34" charset="0"/>
                <a:ea typeface="MS PGothic"/>
                <a:cs typeface="Arial" panose="020B0604020202020204" pitchFamily="34" charset="0"/>
              </a:rPr>
              <a:t> </a:t>
            </a:r>
            <a:r>
              <a:rPr lang="en-GB" sz="1200" dirty="0">
                <a:effectLst/>
                <a:latin typeface="Arial" panose="020B0604020202020204" pitchFamily="34" charset="0"/>
                <a:ea typeface="MS PGothic"/>
                <a:cs typeface="Arial" panose="020B0604020202020204" pitchFamily="34" charset="0"/>
              </a:rPr>
              <a:t>–</a:t>
            </a:r>
            <a:r>
              <a:rPr lang="en-CA" sz="1200" dirty="0">
                <a:effectLst/>
                <a:latin typeface="Arial" panose="020B0604020202020204" pitchFamily="34" charset="0"/>
                <a:ea typeface="MS PGothic"/>
                <a:cs typeface="Arial" panose="020B0604020202020204" pitchFamily="34" charset="0"/>
              </a:rPr>
              <a:t> 2 times more likely to quit</a:t>
            </a:r>
            <a:endParaRPr lang="en-GB" sz="1200" dirty="0">
              <a:effectLst/>
              <a:latin typeface="Arial" panose="020B0604020202020204" pitchFamily="34" charset="0"/>
              <a:ea typeface="MS PGothic"/>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effectLst/>
                <a:latin typeface="Arial" panose="020B0604020202020204" pitchFamily="34" charset="0"/>
                <a:ea typeface="MS PGothic"/>
                <a:cs typeface="Arial" panose="020B0604020202020204" pitchFamily="34" charset="0"/>
              </a:rPr>
              <a:t>First choice tobacco dependence aids (combination NRT, nicotine vapes and nicotine analogues) have been shown to be most effective in increasing rates of long-term smoking abstinence and outperform NRT monotherapy or bupropion.</a:t>
            </a:r>
            <a:r>
              <a:rPr lang="en-US" dirty="0">
                <a:latin typeface="Arial" panose="020B0604020202020204" pitchFamily="34" charset="0"/>
                <a:ea typeface="MS PGothic"/>
                <a:cs typeface="Arial" panose="020B0604020202020204" pitchFamily="34" charset="0"/>
              </a:rPr>
              <a:t> </a:t>
            </a:r>
            <a:r>
              <a:rPr lang="en-CA" sz="1200" dirty="0">
                <a:effectLst/>
                <a:latin typeface="Arial" panose="020B0604020202020204" pitchFamily="34" charset="0"/>
                <a:ea typeface="MS PGothic"/>
                <a:cs typeface="Arial" panose="020B0604020202020204" pitchFamily="34" charset="0"/>
              </a:rPr>
              <a:t>All of these products are safe to use with adults who smoke with just a few exceptions.</a:t>
            </a:r>
            <a:r>
              <a:rPr lang="en-CA"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a:ea typeface="MS PGothic"/>
                <a:cs typeface="Arial"/>
              </a:rPr>
              <a:t>Combining </a:t>
            </a:r>
            <a:r>
              <a:rPr lang="en-US" sz="1200" dirty="0">
                <a:effectLst/>
                <a:latin typeface="Arial"/>
                <a:ea typeface="MS PGothic"/>
                <a:cs typeface="Arial"/>
              </a:rPr>
              <a:t>tobacco dependence </a:t>
            </a:r>
            <a:r>
              <a:rPr lang="en-CA" sz="1200" dirty="0">
                <a:effectLst/>
                <a:latin typeface="Arial"/>
                <a:ea typeface="MS PGothic"/>
                <a:cs typeface="Arial"/>
              </a:rPr>
              <a:t>medications and vapes with behavioural counselling further increases success with </a:t>
            </a:r>
            <a:r>
              <a:rPr lang="en-CA" dirty="0">
                <a:latin typeface="Arial"/>
                <a:ea typeface="MS PGothic"/>
                <a:cs typeface="Arial"/>
              </a:rPr>
              <a:t>stopping</a:t>
            </a:r>
            <a:r>
              <a:rPr lang="en-CA" sz="1200" dirty="0">
                <a:effectLst/>
                <a:latin typeface="Arial"/>
                <a:ea typeface="MS PGothic"/>
                <a:cs typeface="Arial"/>
              </a:rPr>
              <a:t>.</a:t>
            </a:r>
            <a:r>
              <a:rPr lang="en-US" sz="1200" dirty="0">
                <a:effectLst/>
                <a:latin typeface="Arial"/>
                <a:ea typeface="Geneva" panose="020B0503030404040204"/>
                <a:cs typeface="Arial"/>
              </a:rPr>
              <a:t> Behavioural support can help patients have a realistic expectation of the aids, select the right aid and dose, use it properly, use enough of it for long enough and be aware of side effects and how to deal with them.</a:t>
            </a:r>
            <a:r>
              <a:rPr lang="en-US" dirty="0">
                <a:latin typeface="Arial"/>
                <a:ea typeface="Geneva" panose="020B0503030404040204"/>
                <a:cs typeface="Arial"/>
              </a:rPr>
              <a:t> </a:t>
            </a:r>
            <a:endParaRPr lang="en-GB" sz="1200" dirty="0">
              <a:effectLst/>
              <a:latin typeface="Arial"/>
              <a:ea typeface="Times New Roman" panose="02020603050405020304" pitchFamily="18" charset="0"/>
              <a:cs typeface="Arial"/>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Varenicline, bupropion, and nicotine patch are well tolerated and effective in adults with psychotic, anxiety, and mood disorders. The relative effectiveness of varenicline, bupropion, and NRT versus placebo did not vary across psychiatric diagnoses.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Sources: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SzPts val="1400"/>
              <a:buFont typeface="Arial" panose="020B0604020202020204" pitchFamily="34" charset="0"/>
              <a:buChar char="•"/>
            </a:pPr>
            <a:r>
              <a:rPr lang="en-US" sz="1200" dirty="0">
                <a:effectLst/>
                <a:latin typeface="Arial" panose="020B0604020202020204" pitchFamily="34" charset="0"/>
                <a:ea typeface="Geneva" panose="020B0503030404040204"/>
                <a:cs typeface="Arial" panose="020B0604020202020204" pitchFamily="34" charset="0"/>
              </a:rPr>
              <a:t>National Centre for Healthcare Excellence. NICE Guidance (NG 209): </a:t>
            </a:r>
            <a:r>
              <a:rPr lang="en-CA" sz="1200" dirty="0">
                <a:effectLst/>
                <a:latin typeface="Arial" panose="020B0604020202020204" pitchFamily="34" charset="0"/>
                <a:ea typeface="Geneva" panose="020B0503030404040204"/>
                <a:cs typeface="Arial" panose="020B0604020202020204" pitchFamily="34" charset="0"/>
              </a:rPr>
              <a:t>Tobacco: preventing uptake, promoting stopping and treating dependence. November 2021. </a:t>
            </a:r>
            <a:r>
              <a:rPr lang="en-CA" sz="1200" u="sng" dirty="0">
                <a:solidFill>
                  <a:srgbClr val="0563C1"/>
                </a:solidFill>
                <a:effectLst/>
                <a:latin typeface="Arial" panose="020B0604020202020204" pitchFamily="34" charset="0"/>
                <a:ea typeface="Geneva" panose="020B0503030404040204"/>
                <a:cs typeface="Arial" panose="020B0604020202020204" pitchFamily="34" charset="0"/>
                <a:hlinkClick r:id="rId3"/>
              </a:rPr>
              <a:t>https://www.nice.org.uk/guidance/ng209</a:t>
            </a:r>
            <a:r>
              <a:rPr lang="en-CA"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SzPts val="1400"/>
              <a:buFont typeface="Arial" panose="020B0604020202020204" pitchFamily="34" charset="0"/>
              <a:buChar char="•"/>
            </a:pPr>
            <a:r>
              <a:rPr lang="en-US" sz="1200" dirty="0">
                <a:effectLst/>
                <a:latin typeface="Arial" panose="020B0604020202020204" pitchFamily="34" charset="0"/>
                <a:ea typeface="Geneva" panose="020B0503030404040204"/>
                <a:cs typeface="Arial" panose="020B0604020202020204" pitchFamily="34" charset="0"/>
              </a:rPr>
              <a:t>Cahill K, Stevens S, Perera R, Lancaster T. Pharmacological interventions for smoking cessation: an overview and network meta‐analysis. Cochrane Database of Systematic Reviews 2013, 5. Art. No.: CD009329. DOI: </a:t>
            </a:r>
            <a:r>
              <a:rPr lang="en-US" sz="1200" u="sng" dirty="0">
                <a:solidFill>
                  <a:srgbClr val="0563C1"/>
                </a:solidFill>
                <a:effectLst/>
                <a:latin typeface="Arial" panose="020B0604020202020204" pitchFamily="34" charset="0"/>
                <a:ea typeface="Geneva" panose="020B0503030404040204"/>
                <a:cs typeface="Arial" panose="020B0604020202020204" pitchFamily="34" charset="0"/>
                <a:hlinkClick r:id="rId4"/>
              </a:rPr>
              <a:t>http://dx.doi.org/10.1002/14651858.CD009329.pub2</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CA" sz="1200" dirty="0">
                <a:effectLst/>
                <a:latin typeface="Arial" panose="020B0604020202020204" pitchFamily="34" charset="0"/>
                <a:ea typeface="Geneva" panose="020B0503030404040204"/>
                <a:cs typeface="Arial" panose="020B0604020202020204" pitchFamily="34" charset="0"/>
              </a:rPr>
              <a:t>Hartmann-Boyce J, McRobbie H, Butler AR, Lindson N, Bullen C, Begh R, Theodoulou A, Notley C, Rigotti NA, Turner T, Fanshawe TR, Hajek P. Electronic cigarettes for smoking cessation. Cochrane Database of Systematic Reviews 2021, Issue 9. Art. No.: CD010216. DOI: 10.1002/14651858.CD010216.pub6. Accessed 21 June 2022.</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CA" sz="1200" dirty="0">
                <a:effectLst/>
                <a:latin typeface="Arial" panose="020B0604020202020204" pitchFamily="34" charset="0"/>
                <a:ea typeface="Geneva" panose="020B0503030404040204"/>
                <a:cs typeface="Arial" panose="020B0604020202020204" pitchFamily="34" charset="0"/>
              </a:rPr>
              <a:t>Evins AE, Benowitz NL, West R, Russ C, McRae T, Lawrence D, Krishen A, St Aubin L, Maravic MC, Anthenelli RM. Neuropsychiatric Safety and Efficacy of Varenicline, Bupropion, and Nicotine Patch in Smokers With Psychotic, Anxiety, and Mood Disorders in the EAGLES Trial. J Clin Psychopharmacol. 2019 Mar/Apr;39(2):108-116. doi: 10.1097/JCP.0000000000001015. PMID: 30811371; PMCID: PMC6488024.</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3283252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This slide shows the relative efficacy of tobacco dependence treatments. Success rate without support is typically 5%. Brief advice alone is known to have a modest effect. The darker green bars at the top show the efficacy of brief advice when combined with tobacco dependence treatments. Here we see the most effective are nicotine analogues or combination NRT. The lighter green bars show efficacy of these medications when combined with specialist support. We see that, when specialist support is combined with first choice tobacco dependence medications and aids, we see about threefold higher rates of stopping.</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Source: </a:t>
            </a:r>
          </a:p>
          <a:p>
            <a:r>
              <a:rPr lang="en-GB" dirty="0">
                <a:latin typeface="Arial" panose="020B0604020202020204" pitchFamily="34" charset="0"/>
                <a:cs typeface="Arial" panose="020B0604020202020204" pitchFamily="34" charset="0"/>
              </a:rPr>
              <a:t>Lindson N, Theodoulou A, Ordonez-Mena JM, et al. Pharmacological and electronic cigarette interventions for smoking cessation in adults: component network meta-analyses. </a:t>
            </a:r>
            <a:r>
              <a:rPr lang="en-GB" i="1" dirty="0">
                <a:latin typeface="Arial" panose="020B0604020202020204" pitchFamily="34" charset="0"/>
                <a:cs typeface="Arial" panose="020B0604020202020204" pitchFamily="34" charset="0"/>
              </a:rPr>
              <a:t>Cochrane Database Syst Rev</a:t>
            </a:r>
            <a:r>
              <a:rPr lang="en-GB" dirty="0">
                <a:latin typeface="Arial" panose="020B0604020202020204" pitchFamily="34" charset="0"/>
                <a:cs typeface="Arial" panose="020B0604020202020204" pitchFamily="34" charset="0"/>
              </a:rPr>
              <a:t> 2023;9(9):CD015226. doi: 10.1002/14651858.CD015226.pub2</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10705977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b="1" dirty="0">
                <a:solidFill>
                  <a:schemeClr val="accent1"/>
                </a:solidFill>
              </a:rPr>
              <a:t>Tobacco Dependence Aids Quick Reference: Module 8, Handout 1</a:t>
            </a:r>
          </a:p>
          <a:p>
            <a:endParaRPr lang="en-US" sz="1200" b="0" dirty="0">
              <a:latin typeface="Arial" panose="020B0604020202020204" pitchFamily="34" charset="0"/>
              <a:cs typeface="Arial" panose="020B0604020202020204" pitchFamily="34" charset="0"/>
            </a:endParaRPr>
          </a:p>
          <a:p>
            <a:endParaRPr lang="en-US" sz="1200" b="0" dirty="0">
              <a:latin typeface="Arial" panose="020B0604020202020204" pitchFamily="34" charset="0"/>
              <a:cs typeface="Arial" panose="020B0604020202020204" pitchFamily="34" charset="0"/>
            </a:endParaRPr>
          </a:p>
          <a:p>
            <a:r>
              <a:rPr lang="en-US" sz="1200" b="0" dirty="0">
                <a:latin typeface="Arial" panose="020B0604020202020204" pitchFamily="34" charset="0"/>
                <a:cs typeface="Arial" panose="020B0604020202020204" pitchFamily="34" charset="0"/>
              </a:rPr>
              <a:t>In your participant pack you will find the NCSCT’s Tobacco Dependence Aids Quick Reference. The quick reference serves as a valuable clinical practice tool and provides an overview of the instructions for use for all NRT products, vaping devices, and nicotine analogues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21423949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indent="0">
              <a:buFont typeface="Symbol" panose="05050102010706020507" pitchFamily="18" charset="2"/>
              <a:buNone/>
            </a:pPr>
            <a:r>
              <a:rPr lang="en-US" b="1" dirty="0">
                <a:latin typeface="Arial" panose="020B0604020202020204" pitchFamily="34" charset="0"/>
                <a:ea typeface="Geneva" panose="020B0503030404040204"/>
                <a:cs typeface="Arial" panose="020B0604020202020204" pitchFamily="34" charset="0"/>
              </a:rPr>
              <a:t>Let’s have a closer look at the medications. </a:t>
            </a:r>
          </a:p>
          <a:p>
            <a:pPr marL="0" lvl="0" indent="0">
              <a:buFont typeface="Symbol" panose="05050102010706020507" pitchFamily="18" charset="2"/>
              <a:buNone/>
            </a:pPr>
            <a:endParaRPr lang="en-US" sz="1200" b="1" dirty="0">
              <a:effectLst/>
              <a:latin typeface="Arial" panose="020B0604020202020204" pitchFamily="34" charset="0"/>
              <a:ea typeface="Geneva" panose="020B0503030404040204"/>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Provides a clean form of nicotine in lower and slower doses</a:t>
            </a:r>
            <a:endParaRPr lang="en-GB" sz="1200" b="1" dirty="0">
              <a:effectLst/>
              <a:latin typeface="Arial" panose="020B0604020202020204" pitchFamily="34" charset="0"/>
              <a:ea typeface="Geneva" panose="020B0503030404040204"/>
              <a:cs typeface="Arial" panose="020B0604020202020204" pitchFamily="34" charset="0"/>
            </a:endParaRPr>
          </a:p>
          <a:p>
            <a:pPr marL="457200" lvl="1" indent="0">
              <a:buFont typeface="Symbol" panose="05050102010706020507" pitchFamily="18" charset="2"/>
              <a:buNone/>
            </a:pPr>
            <a:r>
              <a:rPr lang="en-CA" sz="1200" dirty="0">
                <a:effectLst/>
                <a:latin typeface="Arial" panose="020B0604020202020204" pitchFamily="34" charset="0"/>
                <a:ea typeface="Geneva" panose="020B0503030404040204"/>
                <a:cs typeface="Arial" panose="020B0604020202020204" pitchFamily="34" charset="0"/>
              </a:rPr>
              <a:t>NRT works by delivering small doses of nicotine to the person who smokes and in so doing reduces urges to smoke and other withdrawal symptoms, thereby making stopping smoking a bit easier.</a:t>
            </a:r>
            <a:r>
              <a:rPr lang="en-CA" b="1" dirty="0">
                <a:latin typeface="Arial" panose="020B0604020202020204" pitchFamily="34" charset="0"/>
                <a:ea typeface="Geneva" panose="020B0503030404040204"/>
                <a:cs typeface="Arial" panose="020B0604020202020204" pitchFamily="34" charset="0"/>
              </a:rPr>
              <a:t> </a:t>
            </a:r>
            <a:endParaRPr lang="en-GB" sz="1200" b="1" dirty="0">
              <a:effectLst/>
              <a:latin typeface="Arial" panose="020B0604020202020204" pitchFamily="34" charset="0"/>
              <a:ea typeface="Geneva" panose="020B0503030404040204"/>
              <a:cs typeface="Arial" panose="020B0604020202020204" pitchFamily="34" charset="0"/>
            </a:endParaRPr>
          </a:p>
          <a:p>
            <a:pPr marL="457200" lvl="1" indent="0">
              <a:buFont typeface="Symbol" panose="05050102010706020507" pitchFamily="18" charset="2"/>
              <a:buNone/>
            </a:pPr>
            <a:r>
              <a:rPr lang="en-US" sz="1200" dirty="0">
                <a:effectLst/>
                <a:latin typeface="Arial" panose="020B0604020202020204" pitchFamily="34" charset="0"/>
                <a:ea typeface="MS PGothic"/>
                <a:cs typeface="Arial" panose="020B0604020202020204" pitchFamily="34" charset="0"/>
              </a:rPr>
              <a:t>There is strong evidence to support the safety of NRT and as such there should be absolutely no concerns in recommending its use. NRT delivers nicotine to tobacco users without the hundreds toxins contained in tobacco smoke and constitutes an overall health benefit compared to continued tobacco use.</a:t>
            </a:r>
            <a:r>
              <a:rPr lang="en-US"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MS PGothic"/>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Reduces nicotine withdrawal symptoms and cravings, making stopping easier</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Effective in helping people who smoke to quit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Geneva" panose="020B0503030404040204"/>
                <a:cs typeface="Arial" panose="020B0604020202020204" pitchFamily="34" charset="0"/>
              </a:rPr>
              <a:t>The use of NRT has been shown to significantly increase the chances of stopping smoking.</a:t>
            </a:r>
            <a:r>
              <a:rPr lang="en-CA"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Geneva" panose="020B0503030404040204"/>
                <a:cs typeface="Arial" panose="020B0604020202020204" pitchFamily="34" charset="0"/>
              </a:rPr>
              <a:t>It can be prescribed to people who smoke over the age of 12 and so can be used in CAMHS services</a:t>
            </a:r>
            <a:r>
              <a:rPr lang="en-CA"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Single NRT products deliver roughly half the nicotine people who smoke would get from their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sz="1200" dirty="0">
                <a:effectLst/>
                <a:latin typeface="Arial" panose="020B0604020202020204" pitchFamily="34" charset="0"/>
                <a:ea typeface="Geneva" panose="020B0503030404040204"/>
                <a:cs typeface="Arial" panose="020B0604020202020204" pitchFamily="34" charset="0"/>
              </a:rPr>
              <a:t>Single NRT products deliver roughly half the nicotine people who smoke would get from their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sz="1200" dirty="0">
                <a:effectLst/>
                <a:latin typeface="Arial" panose="020B0604020202020204" pitchFamily="34" charset="0"/>
                <a:ea typeface="Geneva" panose="020B0503030404040204"/>
                <a:cs typeface="Arial" panose="020B0604020202020204" pitchFamily="34" charset="0"/>
              </a:rPr>
              <a:t>50-65% of tobacco users will need increased dosing of NRT to manage withdrawal and urges to smoke effectively. </a:t>
            </a:r>
            <a:r>
              <a:rPr lang="en-US" sz="1200" dirty="0">
                <a:effectLst/>
                <a:latin typeface="Arial" panose="020B0604020202020204" pitchFamily="34" charset="0"/>
                <a:ea typeface="MS PGothic"/>
                <a:cs typeface="Arial" panose="020B0604020202020204" pitchFamily="34" charset="0"/>
              </a:rPr>
              <a:t>Selecting an NRT treatment plan to match a patient’s unique needs is required to enhance success with smoking cessation.</a:t>
            </a:r>
            <a:r>
              <a:rPr lang="en-US"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Used for 8-12 weeks (or longer). Reduced over time or full dose can be maintained.</a:t>
            </a:r>
            <a:endParaRPr lang="en-GB" sz="1200" b="1" dirty="0">
              <a:effectLst/>
              <a:latin typeface="Arial" panose="020B0604020202020204" pitchFamily="34" charset="0"/>
              <a:ea typeface="Geneva" panose="020B0503030404040204"/>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	</a:t>
            </a:r>
            <a:r>
              <a:rPr lang="en-CA" sz="1200" dirty="0">
                <a:effectLst/>
                <a:latin typeface="Arial" panose="020B0604020202020204" pitchFamily="34" charset="0"/>
                <a:ea typeface="Geneva" panose="020B0503030404040204"/>
                <a:cs typeface="Arial" panose="020B0604020202020204" pitchFamily="34" charset="0"/>
              </a:rPr>
              <a:t>NRT is generally prescribed for a 12-week period, but it can be used for longer periods if required.</a:t>
            </a:r>
            <a:r>
              <a:rPr lang="en-CA"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endParaRPr lang="en-CA" sz="1200" dirty="0">
              <a:effectLst/>
              <a:latin typeface="Arial" panose="020B0604020202020204" pitchFamily="34" charset="0"/>
              <a:ea typeface="Geneva" panose="020B0503030404040204"/>
              <a:cs typeface="Arial" panose="020B0604020202020204" pitchFamily="34" charset="0"/>
            </a:endParaRPr>
          </a:p>
          <a:p>
            <a:pPr marL="457200"/>
            <a:r>
              <a:rPr lang="en-CA" sz="1200" dirty="0">
                <a:effectLst/>
                <a:latin typeface="Arial" panose="020B0604020202020204" pitchFamily="34" charset="0"/>
                <a:ea typeface="Geneva" panose="020B0503030404040204"/>
                <a:cs typeface="Arial" panose="020B0604020202020204" pitchFamily="34" charset="0"/>
              </a:rPr>
              <a:t>The dose of NRT can be reduced over time for a gradual reduction of nicotine </a:t>
            </a:r>
            <a:r>
              <a:rPr lang="el-GR" sz="1200" dirty="0">
                <a:effectLst/>
                <a:latin typeface="Arial" panose="020B0604020202020204" pitchFamily="34" charset="0"/>
                <a:ea typeface="Geneva" panose="020B0503030404040204"/>
                <a:cs typeface="Arial" panose="020B0604020202020204" pitchFamily="34" charset="0"/>
              </a:rPr>
              <a:t>ο</a:t>
            </a:r>
            <a:r>
              <a:rPr lang="en-CA" sz="1200" dirty="0">
                <a:effectLst/>
                <a:latin typeface="Arial" panose="020B0604020202020204" pitchFamily="34" charset="0"/>
                <a:ea typeface="Geneva" panose="020B0503030404040204"/>
                <a:cs typeface="Arial" panose="020B0604020202020204" pitchFamily="34" charset="0"/>
              </a:rPr>
              <a:t>r full dose can be maintained for the 12 weeks.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Long term use is safe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sz="1200" dirty="0">
                <a:effectLst/>
                <a:latin typeface="Arial" panose="020B0604020202020204" pitchFamily="34" charset="0"/>
                <a:ea typeface="MS PGothic"/>
                <a:cs typeface="Arial" panose="020B0604020202020204" pitchFamily="34" charset="0"/>
              </a:rPr>
              <a:t>Those who experience exposure to environmental cues to smoke, those who have experienced difficulty with withdrawal when stopping in the past, or those who smoke within 30 minutes of waking will require more NRT than other people who smoke. </a:t>
            </a:r>
            <a:r>
              <a:rPr lang="en-US" sz="1200" dirty="0">
                <a:effectLst/>
                <a:latin typeface="Arial" panose="020B0604020202020204" pitchFamily="34" charset="0"/>
                <a:ea typeface="Geneva" panose="020B0503030404040204"/>
                <a:cs typeface="Arial" panose="020B0604020202020204" pitchFamily="34" charset="0"/>
              </a:rPr>
              <a:t>Heaviness of smoking (cigarettes per day and time to first cigarette) will assist with guiding use of NRT.</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sz="1200" dirty="0">
                <a:effectLst/>
                <a:latin typeface="Arial" panose="020B0604020202020204" pitchFamily="34" charset="0"/>
                <a:ea typeface="Geneva" panose="020B0503030404040204"/>
                <a:cs typeface="Arial" panose="020B0604020202020204" pitchFamily="34" charset="0"/>
              </a:rPr>
              <a:t>Many patients will benefit from use for six months or longer; this is safe and has been shown to prevent relapse back to smoking. Patients often use a single product long-term to manage urges to smoke. For SMI patients, this can often be to assist with replacing smoking rituals, helping deal with stressful situations, social anxiety, etc.</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lvl="1"/>
            <a:r>
              <a:rPr lang="en-US" sz="1200" dirty="0">
                <a:effectLst/>
                <a:latin typeface="Arial" panose="020B0604020202020204" pitchFamily="34" charset="0"/>
                <a:ea typeface="Geneva" panose="020B0503030404040204"/>
                <a:cs typeface="Arial" panose="020B0604020202020204" pitchFamily="34" charset="0"/>
              </a:rPr>
              <a:t>We sometimes hear of concerns from healthcare professionals about long-term use of NRT among patients with SMI. The 2022 NICE guidance is a great resource which specifically addresses extended use of NRT for those stopping, Cutting Down to Stop or reducing as being both safe and effective.</a:t>
            </a:r>
          </a:p>
          <a:p>
            <a:pPr lvl="1"/>
            <a:endParaRPr lang="en-US" sz="1200" dirty="0">
              <a:effectLst/>
              <a:latin typeface="Arial" panose="020B0604020202020204" pitchFamily="34" charset="0"/>
              <a:ea typeface="Geneva" panose="020B0503030404040204"/>
              <a:cs typeface="Arial" panose="020B0604020202020204" pitchFamily="34" charset="0"/>
            </a:endParaRPr>
          </a:p>
          <a:p>
            <a:pPr lvl="1"/>
            <a:endParaRPr lang="en-GB" sz="1200" dirty="0">
              <a:latin typeface="Century Gothic"/>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9389860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213191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599206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itle 4">
            <a:extLst>
              <a:ext uri="{FF2B5EF4-FFF2-40B4-BE49-F238E27FC236}">
                <a16:creationId xmlns:a16="http://schemas.microsoft.com/office/drawing/2014/main" id="{711432F1-E5B4-DBB6-971F-BE305A0C4E7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530564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reen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339536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934684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6748280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22648786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25051528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12905725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1282566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8328106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7065322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rgbClr val="FF00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7807378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2424510513"/>
      </p:ext>
    </p:extLst>
  </p:cSld>
  <p:clrMapOvr>
    <a:masterClrMapping/>
  </p:clrMapOvr>
  <p:extLst>
    <p:ext uri="{DCECCB84-F9BA-43D5-87BE-67443E8EF086}">
      <p15:sldGuideLst xmlns:p15="http://schemas.microsoft.com/office/powerpoint/2012/main">
        <p15:guide id="1" orient="horz" pos="867">
          <p15:clr>
            <a:srgbClr val="FBAE40"/>
          </p15:clr>
        </p15:guide>
        <p15:guide id="2" orient="horz" pos="411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29552019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363FA2-6F1A-0A0D-EABF-6B03CA907417}"/>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2797259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540581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189155179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4113677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63014975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873137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262B36C-C99E-D6BA-1EA9-D20F636D0FF6}"/>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Rectangle 5">
            <a:extLst>
              <a:ext uri="{FF2B5EF4-FFF2-40B4-BE49-F238E27FC236}">
                <a16:creationId xmlns:a16="http://schemas.microsoft.com/office/drawing/2014/main" id="{57E69FCC-3433-6261-0CC7-08138068B5CA}"/>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7" name="Picture 6">
            <a:extLst>
              <a:ext uri="{FF2B5EF4-FFF2-40B4-BE49-F238E27FC236}">
                <a16:creationId xmlns:a16="http://schemas.microsoft.com/office/drawing/2014/main" id="{1FC0E9A9-54F5-6FF1-E0A5-49A216FC0E0C}"/>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8" name="Subtitle 2">
            <a:extLst>
              <a:ext uri="{FF2B5EF4-FFF2-40B4-BE49-F238E27FC236}">
                <a16:creationId xmlns:a16="http://schemas.microsoft.com/office/drawing/2014/main" id="{B6513BF3-29CA-9C2D-C752-7D7BB2EE2E33}"/>
              </a:ext>
            </a:extLst>
          </p:cNvPr>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9" name="Picture 8">
            <a:extLst>
              <a:ext uri="{FF2B5EF4-FFF2-40B4-BE49-F238E27FC236}">
                <a16:creationId xmlns:a16="http://schemas.microsoft.com/office/drawing/2014/main" id="{AF68461E-3DE1-EDFF-0426-B56606D4F08C}"/>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10" name="Picture 9">
            <a:extLst>
              <a:ext uri="{FF2B5EF4-FFF2-40B4-BE49-F238E27FC236}">
                <a16:creationId xmlns:a16="http://schemas.microsoft.com/office/drawing/2014/main" id="{53434828-E4CB-AE76-8B08-6F5DB6285A2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1" name="Text Placeholder 14">
            <a:extLst>
              <a:ext uri="{FF2B5EF4-FFF2-40B4-BE49-F238E27FC236}">
                <a16:creationId xmlns:a16="http://schemas.microsoft.com/office/drawing/2014/main" id="{8A845EF3-4680-B117-BE52-11FA459DC007}"/>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7129855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NHSE Inpatient Training – Needs assessment and scoping</a:t>
            </a:r>
            <a:endParaRPr lang="en-US" dirty="0"/>
          </a:p>
        </p:txBody>
      </p:sp>
    </p:spTree>
    <p:extLst>
      <p:ext uri="{BB962C8B-B14F-4D97-AF65-F5344CB8AC3E}">
        <p14:creationId xmlns:p14="http://schemas.microsoft.com/office/powerpoint/2010/main" val="172747433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1642305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39083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light 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82439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6422262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dirty="0"/>
          </a:p>
        </p:txBody>
      </p:sp>
    </p:spTree>
    <p:extLst>
      <p:ext uri="{BB962C8B-B14F-4D97-AF65-F5344CB8AC3E}">
        <p14:creationId xmlns:p14="http://schemas.microsoft.com/office/powerpoint/2010/main" val="5821930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CSCT + NHSE sec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BD778D-DFD8-5BFC-D364-756C057E5581}"/>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0" name="Picture 9">
            <a:extLst>
              <a:ext uri="{FF2B5EF4-FFF2-40B4-BE49-F238E27FC236}">
                <a16:creationId xmlns:a16="http://schemas.microsoft.com/office/drawing/2014/main" id="{EDF591C5-2BDF-185D-F69D-9551E784CDF2}"/>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1" name="Rectangle 10">
            <a:extLst>
              <a:ext uri="{FF2B5EF4-FFF2-40B4-BE49-F238E27FC236}">
                <a16:creationId xmlns:a16="http://schemas.microsoft.com/office/drawing/2014/main" id="{5EF4307B-ED34-A57F-A9BD-F0507519AEAD}"/>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 name="Subtitle 2"/>
          <p:cNvSpPr>
            <a:spLocks noGrp="1"/>
          </p:cNvSpPr>
          <p:nvPr>
            <p:ph type="subTitle" idx="1"/>
          </p:nvPr>
        </p:nvSpPr>
        <p:spPr>
          <a:xfrm>
            <a:off x="971550" y="2119402"/>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2758580"/>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pic>
        <p:nvPicPr>
          <p:cNvPr id="6" name="Picture 5">
            <a:extLst>
              <a:ext uri="{FF2B5EF4-FFF2-40B4-BE49-F238E27FC236}">
                <a16:creationId xmlns:a16="http://schemas.microsoft.com/office/drawing/2014/main" id="{D2B569F1-70D2-971A-DB38-C2DB35B96505}"/>
              </a:ext>
            </a:extLst>
          </p:cNvPr>
          <p:cNvPicPr>
            <a:picLocks noChangeAspect="1"/>
          </p:cNvPicPr>
          <p:nvPr userDrawn="1"/>
        </p:nvPicPr>
        <p:blipFill>
          <a:blip r:embed="rId3"/>
          <a:srcRect/>
          <a:stretch/>
        </p:blipFill>
        <p:spPr>
          <a:xfrm>
            <a:off x="7677150" y="386439"/>
            <a:ext cx="1080812" cy="813001"/>
          </a:xfrm>
          <a:prstGeom prst="rect">
            <a:avLst/>
          </a:prstGeom>
        </p:spPr>
      </p:pic>
      <p:pic>
        <p:nvPicPr>
          <p:cNvPr id="7" name="Picture 6">
            <a:extLst>
              <a:ext uri="{FF2B5EF4-FFF2-40B4-BE49-F238E27FC236}">
                <a16:creationId xmlns:a16="http://schemas.microsoft.com/office/drawing/2014/main" id="{251A0833-A7A3-CEB5-448B-F70BEE1EC38C}"/>
              </a:ext>
            </a:extLst>
          </p:cNvPr>
          <p:cNvPicPr>
            <a:picLocks noChangeAspect="1"/>
          </p:cNvPicPr>
          <p:nvPr userDrawn="1"/>
        </p:nvPicPr>
        <p:blipFill>
          <a:blip r:embed="rId4"/>
          <a:srcRect/>
          <a:stretch/>
        </p:blipFill>
        <p:spPr>
          <a:xfrm>
            <a:off x="386038" y="465810"/>
            <a:ext cx="1471653" cy="641363"/>
          </a:xfrm>
          <a:prstGeom prst="rect">
            <a:avLst/>
          </a:prstGeom>
        </p:spPr>
      </p:pic>
    </p:spTree>
    <p:extLst>
      <p:ext uri="{BB962C8B-B14F-4D97-AF65-F5344CB8AC3E}">
        <p14:creationId xmlns:p14="http://schemas.microsoft.com/office/powerpoint/2010/main" val="1781560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156274551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5708955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3" name="Footer Placeholder 4">
            <a:extLst>
              <a:ext uri="{FF2B5EF4-FFF2-40B4-BE49-F238E27FC236}">
                <a16:creationId xmlns:a16="http://schemas.microsoft.com/office/drawing/2014/main" id="{36044E9D-D9CB-05D4-A94D-5236944F6259}"/>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3" name="Footer Placeholder 4">
            <a:extLst>
              <a:ext uri="{FF2B5EF4-FFF2-40B4-BE49-F238E27FC236}">
                <a16:creationId xmlns:a16="http://schemas.microsoft.com/office/drawing/2014/main" id="{31928916-5B0F-449F-2120-5C5E76E169C2}"/>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extLst>
      <p:ext uri="{BB962C8B-B14F-4D97-AF65-F5344CB8AC3E}">
        <p14:creationId xmlns:p14="http://schemas.microsoft.com/office/powerpoint/2010/main" val="3452306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5" name="Footer Placeholder 4">
            <a:extLst>
              <a:ext uri="{FF2B5EF4-FFF2-40B4-BE49-F238E27FC236}">
                <a16:creationId xmlns:a16="http://schemas.microsoft.com/office/drawing/2014/main" id="{58243CCC-864F-D738-C57B-88E284C157B3}"/>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0EF82C5A-EC1E-B3F4-8C33-726F084732EA}"/>
              </a:ext>
            </a:extLst>
          </p:cNvPr>
          <p:cNvSpPr>
            <a:spLocks noGrp="1"/>
          </p:cNvSpPr>
          <p:nvPr>
            <p:ph type="ftr" sz="quarter" idx="10"/>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theme" Target="../theme/theme2.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6"/>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2" name="Footer Placeholder 4">
            <a:extLst>
              <a:ext uri="{FF2B5EF4-FFF2-40B4-BE49-F238E27FC236}">
                <a16:creationId xmlns:a16="http://schemas.microsoft.com/office/drawing/2014/main" id="{A230F68F-12C2-6AE3-9985-753A70FE7F08}"/>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74" r:id="rId4"/>
    <p:sldLayoutId id="2147483650" r:id="rId5"/>
    <p:sldLayoutId id="2147483658" r:id="rId6"/>
    <p:sldLayoutId id="2147483652" r:id="rId7"/>
    <p:sldLayoutId id="2147483653" r:id="rId8"/>
    <p:sldLayoutId id="2147483657" r:id="rId9"/>
    <p:sldLayoutId id="2147483655" r:id="rId10"/>
    <p:sldLayoutId id="2147483656" r:id="rId11"/>
    <p:sldLayoutId id="2147483660" r:id="rId12"/>
    <p:sldLayoutId id="2147483666" r:id="rId13"/>
    <p:sldLayoutId id="2147483663" r:id="rId14"/>
    <p:sldLayoutId id="2147483664" r:id="rId15"/>
    <p:sldLayoutId id="2147483667" r:id="rId16"/>
    <p:sldLayoutId id="2147483665" r:id="rId17"/>
    <p:sldLayoutId id="2147483668" r:id="rId18"/>
    <p:sldLayoutId id="2147483661" r:id="rId19"/>
    <p:sldLayoutId id="2147483659" r:id="rId20"/>
    <p:sldLayoutId id="2147483669" r:id="rId21"/>
    <p:sldLayoutId id="2147483672" r:id="rId22"/>
    <p:sldLayoutId id="2147483675" r:id="rId23"/>
    <p:sldLayoutId id="2147483677" r:id="rId24"/>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guide id="3" pos="532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632870361"/>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 id="2147483698" r:id="rId19"/>
    <p:sldLayoutId id="2147483699" r:id="rId20"/>
    <p:sldLayoutId id="2147483700" r:id="rId21"/>
    <p:sldLayoutId id="2147483702" r:id="rId22"/>
    <p:sldLayoutId id="2147483703" r:id="rId23"/>
    <p:sldLayoutId id="2147483704" r:id="rId24"/>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20.jpeg"/><Relationship Id="rId7" Type="http://schemas.openxmlformats.org/officeDocument/2006/relationships/image" Target="../media/image40.jpe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0.jpeg"/><Relationship Id="rId7"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image" Target="../media/image41.jpeg"/><Relationship Id="rId5" Type="http://schemas.openxmlformats.org/officeDocument/2006/relationships/image" Target="../media/image24.jpeg"/><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41.jpeg"/><Relationship Id="rId5" Type="http://schemas.openxmlformats.org/officeDocument/2006/relationships/image" Target="../media/image24.jpeg"/><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 Id="rId9" Type="http://schemas.openxmlformats.org/officeDocument/2006/relationships/image" Target="../media/image26.png"/></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16818A-D8F2-784C-9ADE-36E907798D73}"/>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D5F8CE21-FDFD-BEEE-E926-42F243D42DA9}"/>
              </a:ext>
            </a:extLst>
          </p:cNvPr>
          <p:cNvPicPr>
            <a:picLocks noChangeAspect="1"/>
          </p:cNvPicPr>
          <p:nvPr/>
        </p:nvPicPr>
        <p:blipFill rotWithShape="1">
          <a:blip r:embed="rId3"/>
          <a:srcRect t="21986"/>
          <a:stretch/>
        </p:blipFill>
        <p:spPr>
          <a:xfrm>
            <a:off x="0" y="1507786"/>
            <a:ext cx="9144000" cy="5350213"/>
          </a:xfrm>
          <a:prstGeom prst="rect">
            <a:avLst/>
          </a:prstGeom>
        </p:spPr>
      </p:pic>
      <p:sp>
        <p:nvSpPr>
          <p:cNvPr id="3" name="Text Placeholder 2">
            <a:extLst>
              <a:ext uri="{FF2B5EF4-FFF2-40B4-BE49-F238E27FC236}">
                <a16:creationId xmlns:a16="http://schemas.microsoft.com/office/drawing/2014/main" id="{A7FA0FDC-C12A-EFC0-F33F-26EB7A57DDC6}"/>
              </a:ext>
            </a:extLst>
          </p:cNvPr>
          <p:cNvSpPr>
            <a:spLocks noGrp="1"/>
          </p:cNvSpPr>
          <p:nvPr>
            <p:ph type="body" sz="quarter" idx="10"/>
          </p:nvPr>
        </p:nvSpPr>
        <p:spPr/>
        <p:txBody>
          <a:bodyPr/>
          <a:lstStyle/>
          <a:p>
            <a:r>
              <a:rPr lang="en-US" dirty="0"/>
              <a:t>Effective use of tobacco dependence medications and aids</a:t>
            </a:r>
          </a:p>
        </p:txBody>
      </p:sp>
    </p:spTree>
    <p:extLst>
      <p:ext uri="{BB962C8B-B14F-4D97-AF65-F5344CB8AC3E}">
        <p14:creationId xmlns:p14="http://schemas.microsoft.com/office/powerpoint/2010/main" val="429526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74282-FC5A-F59B-7401-72CD62274237}"/>
              </a:ext>
            </a:extLst>
          </p:cNvPr>
          <p:cNvSpPr>
            <a:spLocks noGrp="1"/>
          </p:cNvSpPr>
          <p:nvPr>
            <p:ph type="title"/>
          </p:nvPr>
        </p:nvSpPr>
        <p:spPr/>
        <p:txBody>
          <a:bodyPr/>
          <a:lstStyle/>
          <a:p>
            <a:r>
              <a:rPr lang="en-US" dirty="0"/>
              <a:t>Choosing the best product for your patient</a:t>
            </a:r>
          </a:p>
        </p:txBody>
      </p:sp>
      <p:sp>
        <p:nvSpPr>
          <p:cNvPr id="3" name="Text Placeholder 2">
            <a:extLst>
              <a:ext uri="{FF2B5EF4-FFF2-40B4-BE49-F238E27FC236}">
                <a16:creationId xmlns:a16="http://schemas.microsoft.com/office/drawing/2014/main" id="{8F722226-8417-305A-9C06-4BF8C1E66CCF}"/>
              </a:ext>
            </a:extLst>
          </p:cNvPr>
          <p:cNvSpPr>
            <a:spLocks noGrp="1"/>
          </p:cNvSpPr>
          <p:nvPr>
            <p:ph type="body" idx="12"/>
          </p:nvPr>
        </p:nvSpPr>
        <p:spPr>
          <a:xfrm>
            <a:off x="571500" y="1847170"/>
            <a:ext cx="7966604" cy="3929743"/>
          </a:xfrm>
        </p:spPr>
        <p:txBody>
          <a:bodyPr/>
          <a:lstStyle/>
          <a:p>
            <a:pPr marL="287655" indent="-288290">
              <a:lnSpc>
                <a:spcPts val="2000"/>
              </a:lnSpc>
              <a:spcBef>
                <a:spcPts val="0"/>
              </a:spcBef>
              <a:spcAft>
                <a:spcPts val="1200"/>
              </a:spcAft>
            </a:pPr>
            <a:r>
              <a:rPr lang="en-US" sz="1600" dirty="0">
                <a:latin typeface="Arial"/>
                <a:cs typeface="Arial"/>
              </a:rPr>
              <a:t>What you have access to (ideally all products)</a:t>
            </a:r>
            <a:endParaRPr lang="en-US" dirty="0">
              <a:latin typeface="Arial"/>
              <a:cs typeface="Arial"/>
            </a:endParaRPr>
          </a:p>
          <a:p>
            <a:pPr marL="287655" indent="-288290">
              <a:lnSpc>
                <a:spcPts val="2000"/>
              </a:lnSpc>
              <a:spcBef>
                <a:spcPts val="0"/>
              </a:spcBef>
              <a:spcAft>
                <a:spcPts val="1200"/>
              </a:spcAft>
            </a:pPr>
            <a:r>
              <a:rPr lang="en-US" sz="1600" dirty="0">
                <a:latin typeface="Arial"/>
                <a:cs typeface="Arial"/>
              </a:rPr>
              <a:t>Contraindications or sensitivities (e.g. dentures)</a:t>
            </a:r>
          </a:p>
          <a:p>
            <a:pPr marL="287655" indent="-288290">
              <a:lnSpc>
                <a:spcPts val="2000"/>
              </a:lnSpc>
              <a:spcBef>
                <a:spcPts val="0"/>
              </a:spcBef>
              <a:spcAft>
                <a:spcPts val="700"/>
              </a:spcAft>
            </a:pPr>
            <a:r>
              <a:rPr lang="en-US" sz="1600" dirty="0"/>
              <a:t>Patient needs</a:t>
            </a:r>
          </a:p>
          <a:p>
            <a:pPr marL="644525" lvl="3" indent="-285750">
              <a:lnSpc>
                <a:spcPts val="2000"/>
              </a:lnSpc>
              <a:spcBef>
                <a:spcPts val="0"/>
              </a:spcBef>
              <a:spcAft>
                <a:spcPts val="700"/>
              </a:spcAft>
              <a:buClr>
                <a:srgbClr val="009A9E"/>
              </a:buClr>
              <a:buFont typeface="Courier New" panose="02070309020205020404" pitchFamily="49" charset="0"/>
              <a:buChar char="o"/>
              <a:tabLst>
                <a:tab pos="658813" algn="l"/>
              </a:tabLst>
            </a:pPr>
            <a:r>
              <a:rPr lang="en-US" sz="1600" dirty="0">
                <a:solidFill>
                  <a:schemeClr val="accent4">
                    <a:lumMod val="75000"/>
                    <a:lumOff val="25000"/>
                  </a:schemeClr>
                </a:solidFill>
                <a:latin typeface="+mn-lt"/>
              </a:rPr>
              <a:t>Rapid relief of urges to smoke (speed of delivery)</a:t>
            </a:r>
          </a:p>
          <a:p>
            <a:pPr marL="644525" indent="-285750">
              <a:lnSpc>
                <a:spcPts val="2000"/>
              </a:lnSpc>
              <a:spcBef>
                <a:spcPts val="0"/>
              </a:spcBef>
              <a:spcAft>
                <a:spcPts val="700"/>
              </a:spcAft>
              <a:buFont typeface="Courier New" panose="02070309020205020404" pitchFamily="49" charset="0"/>
              <a:buChar char="o"/>
              <a:tabLst>
                <a:tab pos="658813" algn="l"/>
              </a:tabLst>
            </a:pPr>
            <a:r>
              <a:rPr lang="en-US" sz="1600" dirty="0">
                <a:solidFill>
                  <a:schemeClr val="accent4">
                    <a:lumMod val="75000"/>
                    <a:lumOff val="25000"/>
                  </a:schemeClr>
                </a:solidFill>
                <a:latin typeface="+mn-lt"/>
              </a:rPr>
              <a:t>Hand to mouth? </a:t>
            </a:r>
          </a:p>
          <a:p>
            <a:pPr marL="644525" indent="-285750">
              <a:lnSpc>
                <a:spcPts val="2000"/>
              </a:lnSpc>
              <a:spcBef>
                <a:spcPts val="0"/>
              </a:spcBef>
              <a:spcAft>
                <a:spcPts val="1200"/>
              </a:spcAft>
              <a:buFont typeface="Courier New" panose="02070309020205020404" pitchFamily="49" charset="0"/>
              <a:buChar char="o"/>
              <a:tabLst>
                <a:tab pos="658813" algn="l"/>
              </a:tabLst>
            </a:pPr>
            <a:r>
              <a:rPr lang="en-US" sz="1600" dirty="0">
                <a:solidFill>
                  <a:schemeClr val="accent4">
                    <a:lumMod val="75000"/>
                    <a:lumOff val="25000"/>
                  </a:schemeClr>
                </a:solidFill>
                <a:latin typeface="+mn-lt"/>
              </a:rPr>
              <a:t>Ability to use correctly</a:t>
            </a:r>
          </a:p>
          <a:p>
            <a:pPr marL="287655" indent="-288290">
              <a:lnSpc>
                <a:spcPts val="2000"/>
              </a:lnSpc>
              <a:spcBef>
                <a:spcPts val="0"/>
              </a:spcBef>
              <a:spcAft>
                <a:spcPts val="1200"/>
              </a:spcAft>
            </a:pPr>
            <a:r>
              <a:rPr lang="en-US" sz="1600" dirty="0">
                <a:latin typeface="Arial"/>
                <a:cs typeface="Arial"/>
              </a:rPr>
              <a:t>Any past experience </a:t>
            </a:r>
          </a:p>
          <a:p>
            <a:pPr>
              <a:lnSpc>
                <a:spcPts val="2000"/>
              </a:lnSpc>
              <a:spcBef>
                <a:spcPts val="0"/>
              </a:spcBef>
              <a:spcAft>
                <a:spcPts val="1200"/>
              </a:spcAft>
            </a:pPr>
            <a:r>
              <a:rPr lang="en-US" sz="1600" dirty="0">
                <a:latin typeface="Arial"/>
                <a:cs typeface="Arial"/>
              </a:rPr>
              <a:t>Patient preference </a:t>
            </a:r>
            <a:endParaRPr lang="en-US" sz="1600" dirty="0"/>
          </a:p>
          <a:p>
            <a:pPr marL="287655" indent="-288290">
              <a:lnSpc>
                <a:spcPts val="2000"/>
              </a:lnSpc>
              <a:spcBef>
                <a:spcPts val="0"/>
              </a:spcBef>
              <a:spcAft>
                <a:spcPts val="1200"/>
              </a:spcAft>
            </a:pPr>
            <a:r>
              <a:rPr lang="en-US" sz="1600" b="1" dirty="0">
                <a:solidFill>
                  <a:schemeClr val="accent4">
                    <a:lumMod val="75000"/>
                    <a:lumOff val="25000"/>
                  </a:schemeClr>
                </a:solidFill>
                <a:latin typeface="Arial"/>
                <a:cs typeface="Arial"/>
              </a:rPr>
              <a:t>Vapes most popular and may be first choice!</a:t>
            </a:r>
          </a:p>
          <a:p>
            <a:pPr marL="287655" indent="-288290">
              <a:lnSpc>
                <a:spcPts val="2000"/>
              </a:lnSpc>
              <a:spcBef>
                <a:spcPts val="0"/>
              </a:spcBef>
              <a:spcAft>
                <a:spcPts val="1200"/>
              </a:spcAft>
            </a:pPr>
            <a:r>
              <a:rPr lang="en-US" sz="1600" b="1" dirty="0">
                <a:solidFill>
                  <a:schemeClr val="accent4">
                    <a:lumMod val="75000"/>
                    <a:lumOff val="25000"/>
                  </a:schemeClr>
                </a:solidFill>
                <a:latin typeface="Arial"/>
                <a:cs typeface="Arial"/>
              </a:rPr>
              <a:t>Gum and nasal spray less likely to be used</a:t>
            </a:r>
          </a:p>
          <a:p>
            <a:pPr>
              <a:lnSpc>
                <a:spcPts val="2000"/>
              </a:lnSpc>
              <a:spcBef>
                <a:spcPts val="0"/>
              </a:spcBef>
            </a:pPr>
            <a:endParaRPr lang="en-US" dirty="0"/>
          </a:p>
        </p:txBody>
      </p:sp>
      <p:sp>
        <p:nvSpPr>
          <p:cNvPr id="8" name="Rectangle 7">
            <a:extLst>
              <a:ext uri="{FF2B5EF4-FFF2-40B4-BE49-F238E27FC236}">
                <a16:creationId xmlns:a16="http://schemas.microsoft.com/office/drawing/2014/main" id="{FDEC3F3E-57E4-C61A-8BD5-84A68AA622D2}"/>
              </a:ext>
            </a:extLst>
          </p:cNvPr>
          <p:cNvSpPr/>
          <p:nvPr/>
        </p:nvSpPr>
        <p:spPr bwMode="auto">
          <a:xfrm>
            <a:off x="6466115" y="2080533"/>
            <a:ext cx="2676500" cy="346301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7" name="Picture 6">
            <a:extLst>
              <a:ext uri="{FF2B5EF4-FFF2-40B4-BE49-F238E27FC236}">
                <a16:creationId xmlns:a16="http://schemas.microsoft.com/office/drawing/2014/main" id="{1C929CEA-6017-F6DD-CEBC-45B4CA752355}"/>
              </a:ext>
            </a:extLst>
          </p:cNvPr>
          <p:cNvPicPr>
            <a:picLocks noChangeAspect="1"/>
          </p:cNvPicPr>
          <p:nvPr/>
        </p:nvPicPr>
        <p:blipFill>
          <a:blip r:embed="rId3"/>
          <a:srcRect/>
          <a:stretch/>
        </p:blipFill>
        <p:spPr>
          <a:xfrm>
            <a:off x="6527347" y="2526860"/>
            <a:ext cx="2570364" cy="2570364"/>
          </a:xfrm>
          <a:prstGeom prst="rect">
            <a:avLst/>
          </a:prstGeom>
          <a:effectLst>
            <a:outerShdw blurRad="317500" dist="63500" dir="5400000" algn="ctr" rotWithShape="0">
              <a:srgbClr val="000000">
                <a:alpha val="35000"/>
              </a:srgbClr>
            </a:outerShdw>
          </a:effectLst>
        </p:spPr>
      </p:pic>
      <p:sp>
        <p:nvSpPr>
          <p:cNvPr id="4" name="Footer Placeholder 4">
            <a:extLst>
              <a:ext uri="{FF2B5EF4-FFF2-40B4-BE49-F238E27FC236}">
                <a16:creationId xmlns:a16="http://schemas.microsoft.com/office/drawing/2014/main" id="{8E6BB971-2580-D523-D6B9-52C835669E6D}"/>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9216656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896658" y="537619"/>
            <a:ext cx="7597685" cy="2575079"/>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3000" dirty="0">
                <a:solidFill>
                  <a:schemeClr val="accent1"/>
                </a:solidFill>
                <a:effectLst>
                  <a:outerShdw blurRad="254000" dist="63500" dir="5400000" algn="ctr" rotWithShape="0">
                    <a:srgbClr val="000000">
                      <a:alpha val="25000"/>
                    </a:srgbClr>
                  </a:outerShdw>
                </a:effectLst>
                <a:latin typeface="+mn-lt"/>
                <a:cs typeface="Segoe UI"/>
              </a:rPr>
              <a:t>Challenge #1:</a:t>
            </a:r>
          </a:p>
          <a:p>
            <a:pPr algn="ctr">
              <a:lnSpc>
                <a:spcPts val="4000"/>
              </a:lnSpc>
              <a:spcBef>
                <a:spcPts val="0"/>
              </a:spcBef>
              <a:spcAft>
                <a:spcPts val="0"/>
              </a:spcAft>
              <a:buClr>
                <a:srgbClr val="C10C21"/>
              </a:buClr>
            </a:pPr>
            <a:r>
              <a:rPr lang="en-US" sz="3000" b="1" dirty="0">
                <a:solidFill>
                  <a:schemeClr val="bg1"/>
                </a:solidFill>
                <a:effectLst>
                  <a:outerShdw blurRad="254000" dist="63500" dir="5400000" algn="ctr" rotWithShape="0">
                    <a:srgbClr val="000000">
                      <a:alpha val="25000"/>
                    </a:srgbClr>
                  </a:outerShdw>
                </a:effectLst>
                <a:latin typeface="+mn-lt"/>
                <a:cs typeface="Segoe UI"/>
              </a:rPr>
              <a:t>Delayed administration of treatment </a:t>
            </a:r>
            <a:br>
              <a:rPr lang="en-US" sz="3000" b="1" dirty="0">
                <a:solidFill>
                  <a:schemeClr val="bg1"/>
                </a:solidFill>
                <a:effectLst>
                  <a:outerShdw blurRad="254000" dist="63500" dir="5400000" algn="ctr" rotWithShape="0">
                    <a:srgbClr val="000000">
                      <a:alpha val="25000"/>
                    </a:srgbClr>
                  </a:outerShdw>
                </a:effectLst>
                <a:latin typeface="+mn-lt"/>
                <a:cs typeface="Segoe UI"/>
              </a:rPr>
            </a:br>
            <a:endParaRPr lang="en-US" sz="3000" b="1" dirty="0">
              <a:solidFill>
                <a:schemeClr val="bg1"/>
              </a:solidFill>
              <a:effectLst>
                <a:outerShdw blurRad="254000" dist="63500" dir="5400000" algn="ctr" rotWithShape="0">
                  <a:srgbClr val="000000">
                    <a:alpha val="25000"/>
                  </a:srgbClr>
                </a:outerShdw>
              </a:effectLst>
              <a:latin typeface="+mn-lt"/>
              <a:cs typeface="Segoe UI"/>
            </a:endParaRPr>
          </a:p>
        </p:txBody>
      </p:sp>
      <p:sp>
        <p:nvSpPr>
          <p:cNvPr id="5" name="TextBox 4">
            <a:extLst>
              <a:ext uri="{FF2B5EF4-FFF2-40B4-BE49-F238E27FC236}">
                <a16:creationId xmlns:a16="http://schemas.microsoft.com/office/drawing/2014/main" id="{387231AF-8C46-BF56-2FA8-1EEDB26A2F86}"/>
              </a:ext>
            </a:extLst>
          </p:cNvPr>
          <p:cNvSpPr txBox="1"/>
          <p:nvPr/>
        </p:nvSpPr>
        <p:spPr bwMode="auto">
          <a:xfrm>
            <a:off x="1044170" y="2935812"/>
            <a:ext cx="7597685" cy="2174825"/>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2200" b="1" dirty="0">
                <a:solidFill>
                  <a:schemeClr val="accent1"/>
                </a:solidFill>
                <a:effectLst>
                  <a:glow>
                    <a:schemeClr val="bg1">
                      <a:alpha val="70000"/>
                    </a:schemeClr>
                  </a:glow>
                  <a:outerShdw blurRad="254000" dist="38100" dir="5400000" algn="ctr" rotWithShape="0">
                    <a:srgbClr val="000000">
                      <a:alpha val="25000"/>
                    </a:srgbClr>
                  </a:outerShdw>
                </a:effectLst>
                <a:latin typeface="Arial"/>
                <a:cs typeface="Arial"/>
              </a:rPr>
              <a:t>Principle: </a:t>
            </a:r>
            <a:r>
              <a:rPr lang="en-CA" sz="2400" dirty="0">
                <a:solidFill>
                  <a:schemeClr val="bg1"/>
                </a:solidFill>
              </a:rPr>
              <a:t>Patients need to be treated on arrival before the admission process is started. </a:t>
            </a:r>
          </a:p>
          <a:p>
            <a:endParaRPr lang="en-CA" sz="2400" dirty="0">
              <a:solidFill>
                <a:schemeClr val="bg1"/>
              </a:solidFill>
            </a:endParaRPr>
          </a:p>
          <a:p>
            <a:r>
              <a:rPr lang="en-CA" sz="2400" dirty="0">
                <a:solidFill>
                  <a:schemeClr val="bg1"/>
                </a:solidFill>
              </a:rPr>
              <a:t>Remember, you are not giving a new drug to the patient who smokes ‒ most have been using this drug since they were children.</a:t>
            </a:r>
          </a:p>
          <a:p>
            <a:pPr algn="ctr">
              <a:lnSpc>
                <a:spcPts val="3000"/>
              </a:lnSpc>
              <a:spcBef>
                <a:spcPts val="0"/>
              </a:spcBef>
              <a:spcAft>
                <a:spcPts val="0"/>
              </a:spcAft>
              <a:buClr>
                <a:srgbClr val="C10C21"/>
              </a:buClr>
            </a:pPr>
            <a:endParaRPr lang="en-US" sz="2200" b="1" dirty="0">
              <a:solidFill>
                <a:schemeClr val="bg1"/>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3446883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862645" y="149319"/>
            <a:ext cx="7597685" cy="2575079"/>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3000" dirty="0">
                <a:solidFill>
                  <a:schemeClr val="accent1"/>
                </a:solidFill>
                <a:effectLst>
                  <a:outerShdw blurRad="254000" dist="63500" dir="5400000" algn="ctr" rotWithShape="0">
                    <a:srgbClr val="000000">
                      <a:alpha val="25000"/>
                    </a:srgbClr>
                  </a:outerShdw>
                </a:effectLst>
                <a:latin typeface="+mn-lt"/>
                <a:cs typeface="Segoe UI"/>
              </a:rPr>
              <a:t>Challenge #2:</a:t>
            </a:r>
            <a:br>
              <a:rPr lang="en-US" sz="3000" b="1" dirty="0">
                <a:solidFill>
                  <a:schemeClr val="bg1"/>
                </a:solidFill>
                <a:effectLst>
                  <a:outerShdw blurRad="254000" dist="63500" dir="5400000" algn="ctr" rotWithShape="0">
                    <a:srgbClr val="000000">
                      <a:alpha val="25000"/>
                    </a:srgbClr>
                  </a:outerShdw>
                </a:effectLst>
                <a:latin typeface="+mn-lt"/>
                <a:cs typeface="Segoe UI"/>
              </a:rPr>
            </a:br>
            <a:r>
              <a:rPr lang="en-US" sz="3000" b="1" dirty="0">
                <a:solidFill>
                  <a:schemeClr val="bg1"/>
                </a:solidFill>
                <a:effectLst>
                  <a:outerShdw blurRad="254000" dist="63500" dir="5400000" algn="ctr" rotWithShape="0">
                    <a:srgbClr val="000000">
                      <a:alpha val="25000"/>
                    </a:srgbClr>
                  </a:outerShdw>
                </a:effectLst>
                <a:latin typeface="+mn-lt"/>
                <a:cs typeface="Segoe UI"/>
              </a:rPr>
              <a:t>People do not use correct technique</a:t>
            </a:r>
          </a:p>
          <a:p>
            <a:pPr algn="ctr">
              <a:lnSpc>
                <a:spcPts val="4000"/>
              </a:lnSpc>
              <a:spcBef>
                <a:spcPts val="0"/>
              </a:spcBef>
              <a:spcAft>
                <a:spcPts val="0"/>
              </a:spcAft>
              <a:buClr>
                <a:srgbClr val="C10C21"/>
              </a:buClr>
            </a:pPr>
            <a:endParaRPr lang="en-US" sz="3000" b="1" dirty="0">
              <a:solidFill>
                <a:schemeClr val="bg1"/>
              </a:solidFill>
              <a:effectLst>
                <a:outerShdw blurRad="254000" dist="63500" dir="5400000" algn="ctr" rotWithShape="0">
                  <a:srgbClr val="000000">
                    <a:alpha val="25000"/>
                  </a:srgbClr>
                </a:outerShdw>
              </a:effectLst>
              <a:latin typeface="+mn-lt"/>
              <a:cs typeface="Segoe UI"/>
            </a:endParaRPr>
          </a:p>
        </p:txBody>
      </p:sp>
      <p:sp>
        <p:nvSpPr>
          <p:cNvPr id="5" name="TextBox 4">
            <a:extLst>
              <a:ext uri="{FF2B5EF4-FFF2-40B4-BE49-F238E27FC236}">
                <a16:creationId xmlns:a16="http://schemas.microsoft.com/office/drawing/2014/main" id="{387231AF-8C46-BF56-2FA8-1EEDB26A2F86}"/>
              </a:ext>
            </a:extLst>
          </p:cNvPr>
          <p:cNvSpPr txBox="1"/>
          <p:nvPr/>
        </p:nvSpPr>
        <p:spPr bwMode="auto">
          <a:xfrm>
            <a:off x="921842" y="2107230"/>
            <a:ext cx="7597685" cy="1769735"/>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3000"/>
              </a:lnSpc>
              <a:spcBef>
                <a:spcPts val="0"/>
              </a:spcBef>
              <a:spcAft>
                <a:spcPts val="0"/>
              </a:spcAft>
              <a:buClr>
                <a:srgbClr val="C10C21"/>
              </a:buClr>
            </a:pPr>
            <a:r>
              <a:rPr lang="en-US" sz="2200" b="1" dirty="0">
                <a:solidFill>
                  <a:schemeClr val="accent3"/>
                </a:solidFill>
                <a:effectLst>
                  <a:glow>
                    <a:schemeClr val="bg1">
                      <a:alpha val="70000"/>
                    </a:schemeClr>
                  </a:glow>
                  <a:outerShdw blurRad="254000" dist="38100" dir="5400000" algn="ctr" rotWithShape="0">
                    <a:srgbClr val="000000">
                      <a:alpha val="25000"/>
                    </a:srgbClr>
                  </a:outerShdw>
                </a:effectLst>
                <a:latin typeface="Arial"/>
                <a:cs typeface="Arial"/>
              </a:rPr>
              <a:t>Principle:</a:t>
            </a:r>
            <a:r>
              <a:rPr lang="en-US" sz="2200" b="1"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 </a:t>
            </a:r>
            <a:r>
              <a:rPr lang="en-US" sz="2200"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Demonstrate correct use, have patient demonstrate, and provide regular prompts.</a:t>
            </a:r>
            <a:endParaRPr lang="en-US" sz="2200" b="1" dirty="0">
              <a:solidFill>
                <a:schemeClr val="bg1"/>
              </a:solidFill>
              <a:effectLst>
                <a:outerShdw blurRad="254000" dist="63500" dir="5400000" algn="ctr" rotWithShape="0">
                  <a:srgbClr val="000000">
                    <a:alpha val="25000"/>
                  </a:srgbClr>
                </a:outerShdw>
              </a:effectLst>
              <a:latin typeface="+mn-lt"/>
              <a:cs typeface="Segoe UI"/>
            </a:endParaRPr>
          </a:p>
        </p:txBody>
      </p:sp>
      <p:sp>
        <p:nvSpPr>
          <p:cNvPr id="3" name="TextBox 4">
            <a:extLst>
              <a:ext uri="{FF2B5EF4-FFF2-40B4-BE49-F238E27FC236}">
                <a16:creationId xmlns:a16="http://schemas.microsoft.com/office/drawing/2014/main" id="{387231AF-8C46-BF56-2FA8-1EEDB26A2F86}"/>
              </a:ext>
            </a:extLst>
          </p:cNvPr>
          <p:cNvSpPr txBox="1"/>
          <p:nvPr/>
        </p:nvSpPr>
        <p:spPr bwMode="auto">
          <a:xfrm>
            <a:off x="651540" y="3880981"/>
            <a:ext cx="7605820" cy="1769735"/>
          </a:xfrm>
          <a:prstGeom prst="rect">
            <a:avLst/>
          </a:prstGeom>
          <a:noFill/>
          <a:ln w="9525">
            <a:noFill/>
            <a:miter lim="800000"/>
            <a:headEnd/>
            <a:tailEnd/>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lgn="ctr">
              <a:lnSpc>
                <a:spcPts val="3000"/>
              </a:lnSpc>
              <a:spcBef>
                <a:spcPts val="0"/>
              </a:spcBef>
              <a:spcAft>
                <a:spcPts val="0"/>
              </a:spcAft>
              <a:buClr>
                <a:srgbClr val="C10C21"/>
              </a:buClr>
            </a:pPr>
            <a:r>
              <a:rPr lang="en-US" sz="2200" b="1" dirty="0">
                <a:solidFill>
                  <a:schemeClr val="accent1"/>
                </a:solidFill>
                <a:effectLst>
                  <a:glow>
                    <a:schemeClr val="bg1">
                      <a:alpha val="70000"/>
                    </a:schemeClr>
                  </a:glow>
                  <a:outerShdw blurRad="254000" dist="38100" dir="5400000" algn="ctr" rotWithShape="0">
                    <a:srgbClr val="000000">
                      <a:alpha val="25000"/>
                    </a:srgbClr>
                  </a:outerShdw>
                </a:effectLst>
                <a:latin typeface="Arial"/>
                <a:cs typeface="Arial"/>
              </a:rPr>
              <a:t>Principle</a:t>
            </a:r>
            <a:r>
              <a:rPr lang="en-US" sz="2200" b="1" dirty="0">
                <a:solidFill>
                  <a:schemeClr val="accent1"/>
                </a:solidFill>
                <a:effectLst>
                  <a:glow>
                    <a:srgbClr val="FFFFFF">
                      <a:alpha val="70000"/>
                    </a:srgbClr>
                  </a:glow>
                  <a:outerShdw blurRad="254000" dist="38100" dir="5400000" algn="ctr" rotWithShape="0">
                    <a:srgbClr val="000000">
                      <a:alpha val="25000"/>
                    </a:srgbClr>
                  </a:outerShdw>
                </a:effectLst>
                <a:latin typeface="+mn-lt"/>
                <a:cs typeface="Arial"/>
              </a:rPr>
              <a:t>: </a:t>
            </a:r>
            <a:r>
              <a:rPr lang="en-US" sz="2200" dirty="0">
                <a:solidFill>
                  <a:schemeClr val="bg1"/>
                </a:solidFill>
                <a:effectLst>
                  <a:glow>
                    <a:srgbClr val="FFFFFF">
                      <a:alpha val="70000"/>
                    </a:srgbClr>
                  </a:glow>
                  <a:outerShdw blurRad="254000" dist="38100" dir="5400000" algn="ctr" rotWithShape="0">
                    <a:srgbClr val="000000">
                      <a:alpha val="25000"/>
                    </a:srgbClr>
                  </a:outerShdw>
                </a:effectLst>
                <a:latin typeface="+mn-lt"/>
                <a:cs typeface="Arial"/>
              </a:rPr>
              <a:t>Use NRT/nicotine vape regularly before withdrawal symptoms and urges to smoke become problematic AND as</a:t>
            </a:r>
            <a:r>
              <a:rPr lang="en-US" sz="2200" dirty="0">
                <a:solidFill>
                  <a:schemeClr val="bg1"/>
                </a:solidFill>
                <a:effectLst>
                  <a:glow>
                    <a:srgbClr val="FFFFFF">
                      <a:alpha val="70000"/>
                    </a:srgbClr>
                  </a:glow>
                  <a:outerShdw blurRad="254000" dist="38100" dir="5400000" algn="ctr" rotWithShape="0">
                    <a:srgbClr val="000000">
                      <a:alpha val="25000"/>
                    </a:srgbClr>
                  </a:outerShdw>
                </a:effectLst>
                <a:latin typeface="Arial"/>
                <a:cs typeface="Arial"/>
              </a:rPr>
              <a:t> needed to address 'breakthrough' urges to smoke.</a:t>
            </a:r>
            <a:endParaRPr lang="en-US" dirty="0">
              <a:solidFill>
                <a:schemeClr val="bg1"/>
              </a:solidFill>
              <a:cs typeface="Arial"/>
            </a:endParaRPr>
          </a:p>
          <a:p>
            <a:pPr algn="ctr">
              <a:lnSpc>
                <a:spcPts val="3000"/>
              </a:lnSpc>
              <a:spcBef>
                <a:spcPts val="0"/>
              </a:spcBef>
              <a:spcAft>
                <a:spcPts val="0"/>
              </a:spcAft>
            </a:pPr>
            <a:endParaRPr lang="en-US" sz="2200" dirty="0">
              <a:solidFill>
                <a:schemeClr val="bg1"/>
              </a:solidFill>
              <a:effectLst>
                <a:glow>
                  <a:srgbClr val="FFFFFF">
                    <a:alpha val="70000"/>
                  </a:srgbClr>
                </a:glow>
                <a:outerShdw blurRad="254000" dist="38100" dir="5400000" algn="ctr" rotWithShape="0">
                  <a:srgbClr val="000000">
                    <a:alpha val="25000"/>
                  </a:srgbClr>
                </a:outerShdw>
              </a:effectLst>
              <a:latin typeface="+mn-lt"/>
              <a:cs typeface="Arial"/>
            </a:endParaRPr>
          </a:p>
        </p:txBody>
      </p:sp>
    </p:spTree>
    <p:extLst>
      <p:ext uri="{BB962C8B-B14F-4D97-AF65-F5344CB8AC3E}">
        <p14:creationId xmlns:p14="http://schemas.microsoft.com/office/powerpoint/2010/main" val="2529191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8" y="1309024"/>
            <a:ext cx="7597685" cy="2575079"/>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3000" dirty="0">
                <a:solidFill>
                  <a:schemeClr val="accent1"/>
                </a:solidFill>
                <a:effectLst>
                  <a:outerShdw blurRad="254000" dist="63500" dir="5400000" algn="ctr" rotWithShape="0">
                    <a:srgbClr val="000000">
                      <a:alpha val="25000"/>
                    </a:srgbClr>
                  </a:outerShdw>
                </a:effectLst>
                <a:latin typeface="+mn-lt"/>
                <a:cs typeface="Segoe UI"/>
              </a:rPr>
              <a:t>Challenge #3:</a:t>
            </a:r>
            <a:br>
              <a:rPr lang="en-US" sz="3000" b="1" dirty="0">
                <a:solidFill>
                  <a:schemeClr val="bg1"/>
                </a:solidFill>
                <a:effectLst>
                  <a:outerShdw blurRad="254000" dist="63500" dir="5400000" algn="ctr" rotWithShape="0">
                    <a:srgbClr val="000000">
                      <a:alpha val="25000"/>
                    </a:srgbClr>
                  </a:outerShdw>
                </a:effectLst>
                <a:latin typeface="+mn-lt"/>
                <a:cs typeface="Segoe UI"/>
              </a:rPr>
            </a:br>
            <a:r>
              <a:rPr lang="en-US" sz="3000" b="1" dirty="0">
                <a:solidFill>
                  <a:schemeClr val="bg1"/>
                </a:solidFill>
                <a:effectLst>
                  <a:outerShdw blurRad="254000" dist="63500" dir="5400000" algn="ctr" rotWithShape="0">
                    <a:srgbClr val="000000">
                      <a:alpha val="25000"/>
                    </a:srgbClr>
                  </a:outerShdw>
                </a:effectLst>
                <a:latin typeface="+mn-lt"/>
                <a:cs typeface="Segoe UI"/>
              </a:rPr>
              <a:t>People do not use enough nicotine for long enough</a:t>
            </a:r>
          </a:p>
          <a:p>
            <a:pPr algn="ctr">
              <a:lnSpc>
                <a:spcPts val="4000"/>
              </a:lnSpc>
              <a:spcBef>
                <a:spcPts val="0"/>
              </a:spcBef>
              <a:spcAft>
                <a:spcPts val="0"/>
              </a:spcAft>
              <a:buClr>
                <a:srgbClr val="C10C21"/>
              </a:buClr>
            </a:pPr>
            <a:endParaRPr lang="en-US" sz="3000" b="1" dirty="0">
              <a:solidFill>
                <a:schemeClr val="bg1"/>
              </a:solidFill>
              <a:effectLst>
                <a:outerShdw blurRad="254000" dist="63500" dir="5400000" algn="ctr" rotWithShape="0">
                  <a:srgbClr val="000000">
                    <a:alpha val="25000"/>
                  </a:srgbClr>
                </a:outerShdw>
              </a:effectLst>
              <a:latin typeface="+mn-lt"/>
              <a:cs typeface="Segoe UI"/>
            </a:endParaRPr>
          </a:p>
        </p:txBody>
      </p:sp>
      <p:sp>
        <p:nvSpPr>
          <p:cNvPr id="5" name="TextBox 4">
            <a:extLst>
              <a:ext uri="{FF2B5EF4-FFF2-40B4-BE49-F238E27FC236}">
                <a16:creationId xmlns:a16="http://schemas.microsoft.com/office/drawing/2014/main" id="{387231AF-8C46-BF56-2FA8-1EEDB26A2F86}"/>
              </a:ext>
            </a:extLst>
          </p:cNvPr>
          <p:cNvSpPr txBox="1"/>
          <p:nvPr/>
        </p:nvSpPr>
        <p:spPr bwMode="auto">
          <a:xfrm>
            <a:off x="773158" y="3674720"/>
            <a:ext cx="7597685" cy="1769735"/>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3000"/>
              </a:lnSpc>
              <a:spcBef>
                <a:spcPts val="0"/>
              </a:spcBef>
              <a:spcAft>
                <a:spcPts val="0"/>
              </a:spcAft>
              <a:buClr>
                <a:srgbClr val="C10C21"/>
              </a:buClr>
            </a:pPr>
            <a:r>
              <a:rPr lang="en-US" sz="2200" b="1" dirty="0">
                <a:solidFill>
                  <a:schemeClr val="accent3"/>
                </a:solidFill>
                <a:effectLst>
                  <a:glow>
                    <a:schemeClr val="bg1">
                      <a:alpha val="70000"/>
                    </a:schemeClr>
                  </a:glow>
                  <a:outerShdw blurRad="254000" dist="38100" dir="5400000" algn="ctr" rotWithShape="0">
                    <a:srgbClr val="000000">
                      <a:alpha val="25000"/>
                    </a:srgbClr>
                  </a:outerShdw>
                </a:effectLst>
                <a:latin typeface="Arial"/>
                <a:cs typeface="Arial"/>
              </a:rPr>
              <a:t>Principle:</a:t>
            </a:r>
            <a:r>
              <a:rPr lang="en-US" sz="2200" b="1"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 </a:t>
            </a:r>
            <a:r>
              <a:rPr lang="en-US" sz="2200"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Use as much as you need </a:t>
            </a:r>
            <a:br>
              <a:rPr lang="en-US" sz="2200" dirty="0">
                <a:solidFill>
                  <a:schemeClr val="bg1"/>
                </a:solidFill>
                <a:effectLst>
                  <a:glow>
                    <a:schemeClr val="bg1">
                      <a:alpha val="70000"/>
                    </a:schemeClr>
                  </a:glow>
                  <a:outerShdw blurRad="254000" dist="38100" dir="5400000" algn="ctr" rotWithShape="0">
                    <a:srgbClr val="000000">
                      <a:alpha val="25000"/>
                    </a:srgbClr>
                  </a:outerShdw>
                </a:effectLst>
              </a:rPr>
            </a:br>
            <a:r>
              <a:rPr lang="en-US" sz="2200"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for as long as you need to manage </a:t>
            </a:r>
            <a:br>
              <a:rPr lang="en-US" sz="2200" dirty="0">
                <a:solidFill>
                  <a:schemeClr val="bg1"/>
                </a:solidFill>
                <a:effectLst>
                  <a:glow>
                    <a:schemeClr val="bg1">
                      <a:alpha val="70000"/>
                    </a:schemeClr>
                  </a:glow>
                  <a:outerShdw blurRad="254000" dist="38100" dir="5400000" algn="ctr" rotWithShape="0">
                    <a:srgbClr val="000000">
                      <a:alpha val="25000"/>
                    </a:srgbClr>
                  </a:outerShdw>
                </a:effectLst>
              </a:rPr>
            </a:br>
            <a:r>
              <a:rPr lang="en-US" sz="2200"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withdrawal and urges to smoke</a:t>
            </a:r>
            <a:endParaRPr lang="en-US" sz="2200" b="1" dirty="0">
              <a:solidFill>
                <a:schemeClr val="bg1"/>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3399631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3">
            <a:extLst>
              <a:ext uri="{FF2B5EF4-FFF2-40B4-BE49-F238E27FC236}">
                <a16:creationId xmlns:a16="http://schemas.microsoft.com/office/drawing/2014/main" id="{9D6CE07C-B426-3626-E124-9452CF5342B8}"/>
              </a:ext>
            </a:extLst>
          </p:cNvPr>
          <p:cNvSpPr txBox="1">
            <a:spLocks/>
          </p:cNvSpPr>
          <p:nvPr/>
        </p:nvSpPr>
        <p:spPr bwMode="auto">
          <a:xfrm>
            <a:off x="3373521" y="1727323"/>
            <a:ext cx="2326238" cy="4286105"/>
          </a:xfrm>
          <a:prstGeom prst="rect">
            <a:avLst/>
          </a:prstGeom>
          <a:gradFill>
            <a:gsLst>
              <a:gs pos="0">
                <a:schemeClr val="accent1"/>
              </a:gs>
              <a:gs pos="100000">
                <a:schemeClr val="accent5"/>
              </a:gs>
            </a:gsLst>
            <a:lin ang="5400000" scaled="0"/>
          </a:gradFill>
          <a:ln w="9525">
            <a:noFill/>
            <a:miter lim="800000"/>
            <a:headEnd/>
            <a:tailEnd/>
          </a:ln>
          <a:effectLst/>
        </p:spPr>
        <p:txBody>
          <a:bodyPr vert="horz" wrap="square" lIns="251999" tIns="324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600"/>
              </a:spcBef>
              <a:spcAft>
                <a:spcPts val="1500"/>
              </a:spcAft>
              <a:buNone/>
            </a:pPr>
            <a:r>
              <a:rPr lang="en-US" sz="2000" b="1" dirty="0">
                <a:solidFill>
                  <a:schemeClr val="accent2"/>
                </a:solidFill>
                <a:latin typeface="Arial" panose="020B0604020202020204" pitchFamily="34" charset="0"/>
                <a:cs typeface="Arial" panose="020B0604020202020204" pitchFamily="34" charset="0"/>
              </a:rPr>
              <a:t>People with </a:t>
            </a:r>
            <a:br>
              <a:rPr lang="en-US" sz="2000" b="1" dirty="0">
                <a:solidFill>
                  <a:schemeClr val="accent2"/>
                </a:solidFill>
                <a:latin typeface="Arial" panose="020B0604020202020204" pitchFamily="34" charset="0"/>
                <a:cs typeface="Arial" panose="020B0604020202020204" pitchFamily="34" charset="0"/>
              </a:rPr>
            </a:br>
            <a:r>
              <a:rPr lang="en-US" sz="2000" b="1" dirty="0">
                <a:solidFill>
                  <a:schemeClr val="accent2"/>
                </a:solidFill>
                <a:latin typeface="Arial" panose="020B0604020202020204" pitchFamily="34" charset="0"/>
                <a:cs typeface="Arial" panose="020B0604020202020204" pitchFamily="34" charset="0"/>
              </a:rPr>
              <a:t>SMI often:</a:t>
            </a:r>
            <a:r>
              <a:rPr lang="en-US" dirty="0">
                <a:solidFill>
                  <a:schemeClr val="bg1"/>
                </a:solidFill>
                <a:latin typeface="Arial" panose="020B0604020202020204" pitchFamily="34" charset="0"/>
                <a:cs typeface="Arial" panose="020B0604020202020204" pitchFamily="34" charset="0"/>
              </a:rPr>
              <a:t> </a:t>
            </a:r>
          </a:p>
          <a:p>
            <a:pPr marL="0" indent="0" algn="ctr">
              <a:lnSpc>
                <a:spcPts val="2000"/>
              </a:lnSpc>
              <a:spcBef>
                <a:spcPts val="0"/>
              </a:spcBef>
              <a:spcAft>
                <a:spcPts val="1500"/>
              </a:spcAft>
              <a:buNone/>
            </a:pPr>
            <a:r>
              <a:rPr lang="en-US" sz="1600" dirty="0">
                <a:solidFill>
                  <a:schemeClr val="bg1"/>
                </a:solidFill>
                <a:latin typeface="Arial"/>
                <a:cs typeface="Arial"/>
              </a:rPr>
              <a:t>More dependent </a:t>
            </a:r>
            <a:br>
              <a:rPr lang="en-US" sz="1600" dirty="0">
                <a:latin typeface="Arial" panose="020B0604020202020204" pitchFamily="34" charset="0"/>
                <a:cs typeface="Arial" panose="020B0604020202020204" pitchFamily="34" charset="0"/>
              </a:rPr>
            </a:br>
            <a:r>
              <a:rPr lang="en-US" sz="1600" dirty="0">
                <a:solidFill>
                  <a:schemeClr val="bg1"/>
                </a:solidFill>
                <a:latin typeface="Arial"/>
                <a:cs typeface="Arial"/>
              </a:rPr>
              <a:t>= More nicotine </a:t>
            </a:r>
            <a:endParaRPr lang="en-US" sz="1600" dirty="0">
              <a:solidFill>
                <a:schemeClr val="bg1"/>
              </a:solidFill>
              <a:latin typeface="Arial" panose="020B0604020202020204" pitchFamily="34" charset="0"/>
              <a:cs typeface="Arial" panose="020B0604020202020204" pitchFamily="34" charset="0"/>
            </a:endParaRPr>
          </a:p>
          <a:p>
            <a:pPr marL="0" indent="0" algn="ctr">
              <a:lnSpc>
                <a:spcPts val="2000"/>
              </a:lnSpc>
              <a:spcBef>
                <a:spcPts val="0"/>
              </a:spcBef>
              <a:spcAft>
                <a:spcPts val="1500"/>
              </a:spcAft>
              <a:buNone/>
            </a:pPr>
            <a:r>
              <a:rPr lang="en-US" sz="1600" dirty="0">
                <a:solidFill>
                  <a:schemeClr val="bg1"/>
                </a:solidFill>
                <a:latin typeface="Arial"/>
                <a:cs typeface="Arial"/>
              </a:rPr>
              <a:t>Extended use </a:t>
            </a:r>
            <a:br>
              <a:rPr lang="en-US" sz="1600" dirty="0">
                <a:latin typeface="Arial" panose="020B0604020202020204" pitchFamily="34" charset="0"/>
                <a:cs typeface="Arial" panose="020B0604020202020204" pitchFamily="34" charset="0"/>
              </a:rPr>
            </a:br>
            <a:r>
              <a:rPr lang="en-US" sz="1600" dirty="0">
                <a:solidFill>
                  <a:schemeClr val="bg1"/>
                </a:solidFill>
                <a:latin typeface="Arial"/>
                <a:cs typeface="Arial"/>
              </a:rPr>
              <a:t>of therapy </a:t>
            </a:r>
            <a:br>
              <a:rPr lang="en-US" sz="1600" dirty="0">
                <a:latin typeface="Arial" panose="020B0604020202020204" pitchFamily="34" charset="0"/>
                <a:cs typeface="Arial" panose="020B0604020202020204" pitchFamily="34" charset="0"/>
              </a:rPr>
            </a:br>
            <a:r>
              <a:rPr lang="en-US" sz="1600" dirty="0">
                <a:solidFill>
                  <a:schemeClr val="bg1"/>
                </a:solidFill>
                <a:latin typeface="Arial"/>
                <a:cs typeface="Arial"/>
              </a:rPr>
              <a:t>(beyond 8 to</a:t>
            </a:r>
            <a:br>
              <a:rPr lang="en-US" sz="1600" dirty="0">
                <a:latin typeface="Arial" panose="020B0604020202020204" pitchFamily="34" charset="0"/>
                <a:cs typeface="Arial" panose="020B0604020202020204" pitchFamily="34" charset="0"/>
              </a:rPr>
            </a:br>
            <a:r>
              <a:rPr lang="en-US" sz="1600" dirty="0">
                <a:solidFill>
                  <a:schemeClr val="bg1"/>
                </a:solidFill>
                <a:latin typeface="Arial"/>
                <a:cs typeface="Arial"/>
              </a:rPr>
              <a:t>12 weeks</a:t>
            </a:r>
            <a:r>
              <a:rPr lang="en-US" sz="1700" dirty="0">
                <a:solidFill>
                  <a:schemeClr val="bg1"/>
                </a:solidFill>
                <a:latin typeface="Arial"/>
                <a:cs typeface="Arial"/>
              </a:rPr>
              <a:t>)</a:t>
            </a:r>
          </a:p>
        </p:txBody>
      </p:sp>
      <p:sp>
        <p:nvSpPr>
          <p:cNvPr id="4" name="2">
            <a:extLst>
              <a:ext uri="{FF2B5EF4-FFF2-40B4-BE49-F238E27FC236}">
                <a16:creationId xmlns:a16="http://schemas.microsoft.com/office/drawing/2014/main" id="{E9C9D602-5D30-908C-3F73-84167B43891E}"/>
              </a:ext>
            </a:extLst>
          </p:cNvPr>
          <p:cNvSpPr txBox="1">
            <a:spLocks/>
          </p:cNvSpPr>
          <p:nvPr/>
        </p:nvSpPr>
        <p:spPr bwMode="auto">
          <a:xfrm>
            <a:off x="6075036" y="1734697"/>
            <a:ext cx="2469145" cy="4286106"/>
          </a:xfrm>
          <a:prstGeom prst="rect">
            <a:avLst/>
          </a:prstGeom>
          <a:solidFill>
            <a:schemeClr val="bg2">
              <a:lumMod val="95000"/>
            </a:schemeClr>
          </a:solidFill>
          <a:ln w="9525">
            <a:noFill/>
            <a:miter lim="800000"/>
            <a:headEnd/>
            <a:tailEnd/>
          </a:ln>
          <a:effectLst/>
        </p:spPr>
        <p:txBody>
          <a:bodyPr vert="horz" wrap="square" lIns="251999" tIns="324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600"/>
              </a:spcBef>
              <a:spcAft>
                <a:spcPts val="1500"/>
              </a:spcAft>
              <a:buNone/>
            </a:pPr>
            <a:r>
              <a:rPr lang="en-US" sz="2000" b="1" dirty="0">
                <a:solidFill>
                  <a:schemeClr val="accent2"/>
                </a:solidFill>
                <a:latin typeface="Arial"/>
                <a:cs typeface="Arial"/>
              </a:rPr>
              <a:t>Our goal:</a:t>
            </a:r>
            <a:r>
              <a:rPr lang="en-US" sz="2000" b="1" dirty="0">
                <a:solidFill>
                  <a:schemeClr val="bg1"/>
                </a:solidFill>
                <a:latin typeface="Arial"/>
                <a:cs typeface="Arial"/>
              </a:rPr>
              <a:t> </a:t>
            </a:r>
            <a:endParaRPr lang="en-US" sz="2000" b="1" dirty="0">
              <a:solidFill>
                <a:schemeClr val="bg1"/>
              </a:solidFill>
              <a:latin typeface="Arial" panose="020B0604020202020204" pitchFamily="34" charset="0"/>
              <a:cs typeface="Arial" panose="020B0604020202020204" pitchFamily="34" charset="0"/>
            </a:endParaRPr>
          </a:p>
          <a:p>
            <a:pPr marL="0" indent="0" algn="ctr">
              <a:lnSpc>
                <a:spcPts val="2000"/>
              </a:lnSpc>
              <a:spcBef>
                <a:spcPts val="0"/>
              </a:spcBef>
              <a:spcAft>
                <a:spcPts val="1500"/>
              </a:spcAft>
              <a:buNone/>
            </a:pPr>
            <a:r>
              <a:rPr lang="en-US" sz="1600" dirty="0">
                <a:ln>
                  <a:solidFill>
                    <a:schemeClr val="accent1"/>
                  </a:solidFill>
                </a:ln>
                <a:solidFill>
                  <a:schemeClr val="accent4">
                    <a:lumMod val="75000"/>
                    <a:lumOff val="25000"/>
                  </a:schemeClr>
                </a:solidFill>
                <a:latin typeface="Arial"/>
                <a:cs typeface="Arial"/>
              </a:rPr>
              <a:t>Ensure prompt access to the most effective medications/aids</a:t>
            </a:r>
            <a:endParaRPr lang="en-US" sz="1600" dirty="0">
              <a:ln>
                <a:solidFill>
                  <a:srgbClr val="00BCBF"/>
                </a:solidFill>
              </a:ln>
              <a:solidFill>
                <a:schemeClr val="accent4">
                  <a:lumMod val="75000"/>
                  <a:lumOff val="25000"/>
                </a:schemeClr>
              </a:solidFill>
              <a:latin typeface="Arial"/>
              <a:cs typeface="Arial"/>
            </a:endParaRPr>
          </a:p>
          <a:p>
            <a:pPr marL="0" indent="0" algn="ctr">
              <a:lnSpc>
                <a:spcPts val="2000"/>
              </a:lnSpc>
              <a:spcBef>
                <a:spcPts val="0"/>
              </a:spcBef>
              <a:spcAft>
                <a:spcPts val="1500"/>
              </a:spcAft>
              <a:buNone/>
            </a:pPr>
            <a:r>
              <a:rPr lang="en-US" sz="1600" dirty="0">
                <a:ln>
                  <a:solidFill>
                    <a:schemeClr val="accent1"/>
                  </a:solidFill>
                </a:ln>
                <a:solidFill>
                  <a:schemeClr val="accent4">
                    <a:lumMod val="75000"/>
                    <a:lumOff val="25000"/>
                  </a:schemeClr>
                </a:solidFill>
                <a:latin typeface="Arial"/>
                <a:cs typeface="Arial"/>
              </a:rPr>
              <a:t>Support correct use</a:t>
            </a:r>
            <a:endParaRPr lang="en-US" sz="1600" dirty="0">
              <a:ln>
                <a:solidFill>
                  <a:srgbClr val="00BCBF"/>
                </a:solidFill>
              </a:ln>
              <a:solidFill>
                <a:schemeClr val="accent4">
                  <a:lumMod val="75000"/>
                  <a:lumOff val="25000"/>
                </a:schemeClr>
              </a:solidFill>
              <a:latin typeface="Arial"/>
              <a:cs typeface="Arial"/>
            </a:endParaRPr>
          </a:p>
          <a:p>
            <a:pPr marL="0" indent="0" algn="ctr">
              <a:lnSpc>
                <a:spcPts val="2000"/>
              </a:lnSpc>
              <a:spcBef>
                <a:spcPts val="0"/>
              </a:spcBef>
              <a:spcAft>
                <a:spcPts val="1500"/>
              </a:spcAft>
              <a:buNone/>
            </a:pPr>
            <a:r>
              <a:rPr lang="en-US" sz="1600" dirty="0">
                <a:ln>
                  <a:solidFill>
                    <a:srgbClr val="00BCBF"/>
                  </a:solidFill>
                </a:ln>
                <a:solidFill>
                  <a:schemeClr val="accent4">
                    <a:lumMod val="75000"/>
                    <a:lumOff val="25000"/>
                  </a:schemeClr>
                </a:solidFill>
                <a:latin typeface="Arial"/>
                <a:cs typeface="Arial"/>
              </a:rPr>
              <a:t>Ensure sufficient dose to address withdrawal and urges to smoke</a:t>
            </a:r>
          </a:p>
          <a:p>
            <a:pPr marL="0" indent="0" algn="ctr">
              <a:lnSpc>
                <a:spcPts val="2000"/>
              </a:lnSpc>
              <a:spcBef>
                <a:spcPts val="0"/>
              </a:spcBef>
              <a:spcAft>
                <a:spcPts val="1500"/>
              </a:spcAft>
              <a:buNone/>
            </a:pPr>
            <a:r>
              <a:rPr lang="en-US" sz="1600" dirty="0">
                <a:ln>
                  <a:solidFill>
                    <a:schemeClr val="accent1"/>
                  </a:solidFill>
                </a:ln>
                <a:solidFill>
                  <a:schemeClr val="accent4">
                    <a:lumMod val="75000"/>
                    <a:lumOff val="25000"/>
                  </a:schemeClr>
                </a:solidFill>
                <a:latin typeface="Arial"/>
                <a:cs typeface="Arial"/>
              </a:rPr>
              <a:t>Support adherence and extended use as needed</a:t>
            </a:r>
            <a:endParaRPr lang="en-US" sz="1600" dirty="0">
              <a:ln>
                <a:solidFill>
                  <a:srgbClr val="00BCBF"/>
                </a:solidFill>
              </a:ln>
              <a:solidFill>
                <a:schemeClr val="accent4">
                  <a:lumMod val="75000"/>
                  <a:lumOff val="25000"/>
                </a:schemeClr>
              </a:solidFill>
              <a:latin typeface="Arial"/>
              <a:cs typeface="Arial"/>
            </a:endParaRPr>
          </a:p>
        </p:txBody>
      </p:sp>
      <p:sp>
        <p:nvSpPr>
          <p:cNvPr id="5" name="1">
            <a:extLst>
              <a:ext uri="{FF2B5EF4-FFF2-40B4-BE49-F238E27FC236}">
                <a16:creationId xmlns:a16="http://schemas.microsoft.com/office/drawing/2014/main" id="{B0E7B99E-A749-74FA-FB59-1B2DDC4F4DA0}"/>
              </a:ext>
            </a:extLst>
          </p:cNvPr>
          <p:cNvSpPr txBox="1">
            <a:spLocks/>
          </p:cNvSpPr>
          <p:nvPr/>
        </p:nvSpPr>
        <p:spPr bwMode="auto">
          <a:xfrm>
            <a:off x="514350" y="1734696"/>
            <a:ext cx="2498641" cy="4293480"/>
          </a:xfrm>
          <a:prstGeom prst="rect">
            <a:avLst/>
          </a:prstGeom>
          <a:solidFill>
            <a:schemeClr val="bg2">
              <a:lumMod val="95000"/>
            </a:schemeClr>
          </a:solidFill>
          <a:ln w="9525">
            <a:noFill/>
            <a:miter lim="800000"/>
            <a:headEnd/>
            <a:tailEnd/>
          </a:ln>
          <a:effectLst/>
        </p:spPr>
        <p:txBody>
          <a:bodyPr vert="horz" wrap="square" lIns="251999" tIns="324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600"/>
              </a:spcBef>
              <a:spcAft>
                <a:spcPts val="1500"/>
              </a:spcAft>
              <a:buNone/>
            </a:pPr>
            <a:r>
              <a:rPr lang="en-US" sz="2000" b="1" dirty="0">
                <a:ln>
                  <a:solidFill>
                    <a:schemeClr val="tx1"/>
                  </a:solidFill>
                </a:ln>
                <a:solidFill>
                  <a:schemeClr val="accent2"/>
                </a:solidFill>
                <a:latin typeface="Arial" panose="020B0604020202020204" pitchFamily="34" charset="0"/>
                <a:cs typeface="Arial" panose="020B0604020202020204" pitchFamily="34" charset="0"/>
              </a:rPr>
              <a:t>Use</a:t>
            </a:r>
          </a:p>
          <a:p>
            <a:pPr marL="0" indent="0" algn="ctr">
              <a:lnSpc>
                <a:spcPts val="2000"/>
              </a:lnSpc>
              <a:spcBef>
                <a:spcPts val="0"/>
              </a:spcBef>
              <a:spcAft>
                <a:spcPts val="1500"/>
              </a:spcAft>
              <a:buNone/>
            </a:pPr>
            <a:r>
              <a:rPr lang="en-US" sz="1700" dirty="0">
                <a:ln>
                  <a:solidFill>
                    <a:schemeClr val="accent1"/>
                  </a:solidFill>
                </a:ln>
                <a:solidFill>
                  <a:schemeClr val="accent5">
                    <a:lumMod val="75000"/>
                  </a:schemeClr>
                </a:solidFill>
                <a:latin typeface="Arial"/>
                <a:cs typeface="Arial"/>
              </a:rPr>
              <a:t>A</a:t>
            </a:r>
            <a:r>
              <a:rPr lang="en-US" sz="1600" dirty="0">
                <a:ln>
                  <a:solidFill>
                    <a:schemeClr val="accent1"/>
                  </a:solidFill>
                </a:ln>
                <a:solidFill>
                  <a:schemeClr val="accent5">
                    <a:lumMod val="75000"/>
                  </a:schemeClr>
                </a:solidFill>
                <a:latin typeface="Arial"/>
                <a:cs typeface="Arial"/>
              </a:rPr>
              <a:t>brupt quit </a:t>
            </a:r>
            <a:endParaRPr lang="en-US" sz="1600" dirty="0">
              <a:ln>
                <a:solidFill>
                  <a:srgbClr val="00BCBF"/>
                </a:solidFill>
              </a:ln>
              <a:solidFill>
                <a:schemeClr val="accent5">
                  <a:lumMod val="75000"/>
                </a:schemeClr>
              </a:solidFill>
              <a:latin typeface="Arial" panose="020B0604020202020204" pitchFamily="34" charset="0"/>
              <a:cs typeface="Arial" panose="020B0604020202020204" pitchFamily="34" charset="0"/>
            </a:endParaRPr>
          </a:p>
          <a:p>
            <a:pPr marL="0" indent="0" algn="ctr">
              <a:lnSpc>
                <a:spcPts val="2000"/>
              </a:lnSpc>
              <a:spcBef>
                <a:spcPts val="0"/>
              </a:spcBef>
              <a:spcAft>
                <a:spcPts val="1500"/>
              </a:spcAft>
              <a:buNone/>
            </a:pPr>
            <a:r>
              <a:rPr lang="en-US" sz="1600" dirty="0">
                <a:ln>
                  <a:solidFill>
                    <a:schemeClr val="accent1"/>
                  </a:solidFill>
                </a:ln>
                <a:solidFill>
                  <a:schemeClr val="accent5">
                    <a:lumMod val="75000"/>
                  </a:schemeClr>
                </a:solidFill>
                <a:latin typeface="Arial"/>
                <a:cs typeface="Arial"/>
              </a:rPr>
              <a:t>Cut Down then Stop </a:t>
            </a:r>
            <a:endParaRPr lang="en-US" sz="1600" dirty="0">
              <a:ln>
                <a:solidFill>
                  <a:srgbClr val="00BCBF"/>
                </a:solidFill>
              </a:ln>
              <a:solidFill>
                <a:schemeClr val="accent5">
                  <a:lumMod val="75000"/>
                </a:schemeClr>
              </a:solidFill>
              <a:latin typeface="Arial" panose="020B0604020202020204" pitchFamily="34" charset="0"/>
              <a:cs typeface="Arial" panose="020B0604020202020204" pitchFamily="34" charset="0"/>
            </a:endParaRPr>
          </a:p>
          <a:p>
            <a:pPr marL="0" indent="0" algn="ctr">
              <a:lnSpc>
                <a:spcPts val="2000"/>
              </a:lnSpc>
              <a:spcBef>
                <a:spcPts val="0"/>
              </a:spcBef>
              <a:spcAft>
                <a:spcPts val="1500"/>
              </a:spcAft>
              <a:buNone/>
            </a:pPr>
            <a:r>
              <a:rPr lang="en-US" sz="1600" dirty="0">
                <a:ln>
                  <a:solidFill>
                    <a:schemeClr val="accent1"/>
                  </a:solidFill>
                </a:ln>
                <a:solidFill>
                  <a:schemeClr val="accent5">
                    <a:lumMod val="75000"/>
                  </a:schemeClr>
                </a:solidFill>
                <a:latin typeface="Arial"/>
                <a:cs typeface="Arial"/>
              </a:rPr>
              <a:t>Harm reduction and temporary abstinence </a:t>
            </a:r>
            <a:endParaRPr lang="en-US" sz="1600" dirty="0">
              <a:ln>
                <a:solidFill>
                  <a:srgbClr val="00BCBF"/>
                </a:solidFill>
              </a:ln>
              <a:solidFill>
                <a:schemeClr val="accent5">
                  <a:lumMod val="75000"/>
                </a:schemeClr>
              </a:solidFill>
              <a:latin typeface="Arial" panose="020B0604020202020204" pitchFamily="34" charset="0"/>
              <a:cs typeface="Arial" panose="020B0604020202020204" pitchFamily="34" charset="0"/>
            </a:endParaRPr>
          </a:p>
          <a:p>
            <a:pPr marL="0" indent="0" algn="ctr">
              <a:lnSpc>
                <a:spcPts val="2000"/>
              </a:lnSpc>
              <a:spcBef>
                <a:spcPts val="0"/>
              </a:spcBef>
              <a:spcAft>
                <a:spcPts val="1500"/>
              </a:spcAft>
              <a:buNone/>
            </a:pPr>
            <a:r>
              <a:rPr lang="en-US" sz="1600" dirty="0">
                <a:ln>
                  <a:solidFill>
                    <a:schemeClr val="accent1"/>
                  </a:solidFill>
                </a:ln>
                <a:solidFill>
                  <a:schemeClr val="accent5">
                    <a:lumMod val="75000"/>
                  </a:schemeClr>
                </a:solidFill>
                <a:latin typeface="Arial"/>
                <a:cs typeface="Arial"/>
              </a:rPr>
              <a:t>Relapse prevention</a:t>
            </a:r>
            <a:endParaRPr lang="en-US" sz="1600" dirty="0">
              <a:ln>
                <a:solidFill>
                  <a:srgbClr val="00BCBF"/>
                </a:solidFill>
              </a:ln>
              <a:solidFill>
                <a:schemeClr val="accent5">
                  <a:lumMod val="75000"/>
                </a:schemeClr>
              </a:solidFill>
              <a:latin typeface="Arial"/>
              <a:cs typeface="Arial"/>
            </a:endParaRPr>
          </a:p>
        </p:txBody>
      </p:sp>
      <p:sp>
        <p:nvSpPr>
          <p:cNvPr id="6" name="Title 1">
            <a:extLst>
              <a:ext uri="{FF2B5EF4-FFF2-40B4-BE49-F238E27FC236}">
                <a16:creationId xmlns:a16="http://schemas.microsoft.com/office/drawing/2014/main" id="{BB0821DD-9F2E-2415-A205-54F774C61995}"/>
              </a:ext>
            </a:extLst>
          </p:cNvPr>
          <p:cNvSpPr txBox="1">
            <a:spLocks/>
          </p:cNvSpPr>
          <p:nvPr/>
        </p:nvSpPr>
        <p:spPr>
          <a:xfrm>
            <a:off x="581281" y="694283"/>
            <a:ext cx="7962900" cy="588602"/>
          </a:xfrm>
          <a:prstGeom prst="rect">
            <a:avLst/>
          </a:prstGeom>
        </p:spPr>
        <p:txBody>
          <a:bodyPr lIns="91440" tIns="45720" rIns="91440" bIns="45720" anchor="t"/>
          <a:lst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dirty="0">
                <a:latin typeface="Arial"/>
                <a:cs typeface="Arial"/>
              </a:rPr>
              <a:t>Tobacco dependence aids for people with SMI</a:t>
            </a:r>
          </a:p>
        </p:txBody>
      </p:sp>
      <p:sp>
        <p:nvSpPr>
          <p:cNvPr id="2" name="TextBox 1">
            <a:extLst>
              <a:ext uri="{FF2B5EF4-FFF2-40B4-BE49-F238E27FC236}">
                <a16:creationId xmlns:a16="http://schemas.microsoft.com/office/drawing/2014/main" id="{2BCA9C03-0FC5-EE1A-30B6-52F0C0D907E9}"/>
              </a:ext>
            </a:extLst>
          </p:cNvPr>
          <p:cNvSpPr txBox="1"/>
          <p:nvPr/>
        </p:nvSpPr>
        <p:spPr bwMode="auto">
          <a:xfrm>
            <a:off x="504497" y="252248"/>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7" name="TextBox 6">
            <a:extLst>
              <a:ext uri="{FF2B5EF4-FFF2-40B4-BE49-F238E27FC236}">
                <a16:creationId xmlns:a16="http://schemas.microsoft.com/office/drawing/2014/main" id="{7F302BFF-A1D7-446D-FB7D-9FAF29FC0DA1}"/>
              </a:ext>
            </a:extLst>
          </p:cNvPr>
          <p:cNvSpPr txBox="1"/>
          <p:nvPr/>
        </p:nvSpPr>
        <p:spPr bwMode="auto">
          <a:xfrm>
            <a:off x="9002110" y="7252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Tree>
    <p:extLst>
      <p:ext uri="{BB962C8B-B14F-4D97-AF65-F5344CB8AC3E}">
        <p14:creationId xmlns:p14="http://schemas.microsoft.com/office/powerpoint/2010/main" val="3134344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A7871-393C-747D-C095-41927A490CD4}"/>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5909109-BB9A-BBBD-FA2A-3EBE8C1AD159}"/>
              </a:ext>
            </a:extLst>
          </p:cNvPr>
          <p:cNvSpPr txBox="1"/>
          <p:nvPr/>
        </p:nvSpPr>
        <p:spPr bwMode="auto">
          <a:xfrm>
            <a:off x="773158" y="1309024"/>
            <a:ext cx="7597685" cy="4045403"/>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2800" b="1" dirty="0">
                <a:solidFill>
                  <a:schemeClr val="bg1"/>
                </a:solidFill>
                <a:effectLst>
                  <a:outerShdw blurRad="254000" dist="63500" dir="5400000" algn="ctr" rotWithShape="0">
                    <a:srgbClr val="000000">
                      <a:alpha val="25000"/>
                    </a:srgbClr>
                  </a:outerShdw>
                </a:effectLst>
                <a:latin typeface="+mn-lt"/>
                <a:cs typeface="Segoe UI"/>
              </a:rPr>
              <a:t>Individualised dosing of </a:t>
            </a:r>
            <a:br>
              <a:rPr lang="en-US" sz="2800" b="1" dirty="0">
                <a:solidFill>
                  <a:schemeClr val="bg1"/>
                </a:solidFill>
                <a:effectLst>
                  <a:outerShdw blurRad="254000" dist="63500" dir="5400000" algn="ctr" rotWithShape="0">
                    <a:srgbClr val="000000">
                      <a:alpha val="25000"/>
                    </a:srgbClr>
                  </a:outerShdw>
                </a:effectLst>
                <a:latin typeface="+mn-lt"/>
                <a:cs typeface="Segoe UI"/>
              </a:rPr>
            </a:br>
            <a:r>
              <a:rPr lang="en-US" sz="2800" b="1" dirty="0">
                <a:solidFill>
                  <a:schemeClr val="bg1"/>
                </a:solidFill>
                <a:effectLst>
                  <a:outerShdw blurRad="254000" dist="63500" dir="5400000" algn="ctr" rotWithShape="0">
                    <a:srgbClr val="000000">
                      <a:alpha val="25000"/>
                    </a:srgbClr>
                  </a:outerShdw>
                </a:effectLst>
                <a:latin typeface="+mn-lt"/>
                <a:cs typeface="Segoe UI"/>
              </a:rPr>
              <a:t>nicotine-containing products</a:t>
            </a:r>
          </a:p>
          <a:p>
            <a:pPr algn="ctr">
              <a:lnSpc>
                <a:spcPts val="4000"/>
              </a:lnSpc>
              <a:spcBef>
                <a:spcPts val="0"/>
              </a:spcBef>
              <a:spcAft>
                <a:spcPts val="0"/>
              </a:spcAft>
              <a:buClr>
                <a:srgbClr val="C10C21"/>
              </a:buClr>
            </a:pPr>
            <a:r>
              <a:rPr lang="en-US" sz="2800" b="1" dirty="0">
                <a:solidFill>
                  <a:schemeClr val="accent1"/>
                </a:solidFill>
                <a:effectLst>
                  <a:outerShdw blurRad="254000" dist="63500" dir="5400000" algn="ctr" rotWithShape="0">
                    <a:srgbClr val="000000">
                      <a:alpha val="25000"/>
                    </a:srgbClr>
                  </a:outerShdw>
                </a:effectLst>
                <a:latin typeface="+mn-lt"/>
                <a:cs typeface="Segoe UI"/>
              </a:rPr>
              <a:t>(nicotine vapes &amp; NRT)</a:t>
            </a:r>
          </a:p>
        </p:txBody>
      </p:sp>
    </p:spTree>
    <p:extLst>
      <p:ext uri="{BB962C8B-B14F-4D97-AF65-F5344CB8AC3E}">
        <p14:creationId xmlns:p14="http://schemas.microsoft.com/office/powerpoint/2010/main" val="420869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CF8FE-A551-BFBF-EB91-B00D71866B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E92408-752B-EDC1-ECAD-D00B918E6C5E}"/>
              </a:ext>
            </a:extLst>
          </p:cNvPr>
          <p:cNvSpPr>
            <a:spLocks noGrp="1"/>
          </p:cNvSpPr>
          <p:nvPr>
            <p:ph type="title"/>
          </p:nvPr>
        </p:nvSpPr>
        <p:spPr/>
        <p:txBody>
          <a:bodyPr/>
          <a:lstStyle/>
          <a:p>
            <a:r>
              <a:rPr lang="en-US" dirty="0"/>
              <a:t>Guidelines for individualised dosing of NRT</a:t>
            </a:r>
          </a:p>
        </p:txBody>
      </p:sp>
      <p:sp>
        <p:nvSpPr>
          <p:cNvPr id="4" name="Text Placeholder 3">
            <a:extLst>
              <a:ext uri="{FF2B5EF4-FFF2-40B4-BE49-F238E27FC236}">
                <a16:creationId xmlns:a16="http://schemas.microsoft.com/office/drawing/2014/main" id="{D677AE88-B361-30CF-09FC-513E80422FF9}"/>
              </a:ext>
            </a:extLst>
          </p:cNvPr>
          <p:cNvSpPr>
            <a:spLocks noGrp="1"/>
          </p:cNvSpPr>
          <p:nvPr>
            <p:ph type="body" idx="12"/>
          </p:nvPr>
        </p:nvSpPr>
        <p:spPr>
          <a:xfrm>
            <a:off x="571500" y="2389035"/>
            <a:ext cx="3030441" cy="2079929"/>
          </a:xfrm>
        </p:spPr>
        <p:txBody>
          <a:bodyPr anchor="ctr"/>
          <a:lstStyle/>
          <a:p>
            <a:pPr marL="0" indent="0">
              <a:lnSpc>
                <a:spcPts val="2200"/>
              </a:lnSpc>
              <a:spcBef>
                <a:spcPts val="900"/>
              </a:spcBef>
              <a:spcAft>
                <a:spcPts val="900"/>
              </a:spcAft>
              <a:buNone/>
            </a:pPr>
            <a:r>
              <a:rPr lang="en-US" sz="1650" b="1" dirty="0">
                <a:solidFill>
                  <a:srgbClr val="009A9E"/>
                </a:solidFill>
              </a:rPr>
              <a:t>The initial dose of NRT can </a:t>
            </a:r>
            <a:br>
              <a:rPr lang="en-US" sz="1650" b="1" dirty="0">
                <a:solidFill>
                  <a:srgbClr val="009A9E"/>
                </a:solidFill>
              </a:rPr>
            </a:br>
            <a:r>
              <a:rPr lang="en-US" sz="1650" b="1" dirty="0">
                <a:solidFill>
                  <a:srgbClr val="009A9E"/>
                </a:solidFill>
              </a:rPr>
              <a:t>be determined based on:</a:t>
            </a:r>
          </a:p>
          <a:p>
            <a:pPr marL="0" indent="0">
              <a:lnSpc>
                <a:spcPts val="2200"/>
              </a:lnSpc>
              <a:spcBef>
                <a:spcPts val="900"/>
              </a:spcBef>
              <a:spcAft>
                <a:spcPts val="900"/>
              </a:spcAft>
              <a:buNone/>
              <a:tabLst>
                <a:tab pos="220663" algn="l"/>
              </a:tabLst>
            </a:pPr>
            <a:r>
              <a:rPr lang="en-US" sz="1550" dirty="0"/>
              <a:t>–	Heaviness of smoking index</a:t>
            </a:r>
          </a:p>
          <a:p>
            <a:pPr marL="0" indent="0">
              <a:lnSpc>
                <a:spcPts val="2200"/>
              </a:lnSpc>
              <a:spcBef>
                <a:spcPts val="900"/>
              </a:spcBef>
              <a:spcAft>
                <a:spcPts val="900"/>
              </a:spcAft>
              <a:buNone/>
              <a:tabLst>
                <a:tab pos="220663" algn="l"/>
              </a:tabLst>
            </a:pPr>
            <a:r>
              <a:rPr lang="en-US" sz="1550" dirty="0"/>
              <a:t>–	Patient experience with </a:t>
            </a:r>
            <a:br>
              <a:rPr lang="en-US" sz="1550" dirty="0"/>
            </a:br>
            <a:r>
              <a:rPr lang="en-US" sz="1550" dirty="0"/>
              <a:t>	withdrawal and cravings</a:t>
            </a:r>
          </a:p>
        </p:txBody>
      </p:sp>
      <p:pic>
        <p:nvPicPr>
          <p:cNvPr id="6" name="Picture 5">
            <a:extLst>
              <a:ext uri="{FF2B5EF4-FFF2-40B4-BE49-F238E27FC236}">
                <a16:creationId xmlns:a16="http://schemas.microsoft.com/office/drawing/2014/main" id="{E188CF68-562C-8F3E-B883-6D5D4CB57C7F}"/>
              </a:ext>
            </a:extLst>
          </p:cNvPr>
          <p:cNvPicPr>
            <a:picLocks noChangeAspect="1"/>
          </p:cNvPicPr>
          <p:nvPr/>
        </p:nvPicPr>
        <p:blipFill>
          <a:blip r:embed="rId3"/>
          <a:srcRect/>
          <a:stretch/>
        </p:blipFill>
        <p:spPr>
          <a:xfrm>
            <a:off x="4131273" y="2392772"/>
            <a:ext cx="4321487" cy="2747370"/>
          </a:xfrm>
          <a:prstGeom prst="rect">
            <a:avLst/>
          </a:prstGeom>
          <a:effectLst>
            <a:outerShdw blurRad="254000" dist="50800" dir="5400000" algn="tl" rotWithShape="0">
              <a:prstClr val="black">
                <a:alpha val="15000"/>
              </a:prstClr>
            </a:outerShdw>
          </a:effectLst>
        </p:spPr>
      </p:pic>
      <p:sp>
        <p:nvSpPr>
          <p:cNvPr id="7" name="Footer Placeholder 4">
            <a:extLst>
              <a:ext uri="{FF2B5EF4-FFF2-40B4-BE49-F238E27FC236}">
                <a16:creationId xmlns:a16="http://schemas.microsoft.com/office/drawing/2014/main" id="{09F5764D-2034-89E1-2D08-655EC09E6CCE}"/>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342839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78595C-704D-A2E4-F957-5EE5E3E6A9E6}"/>
            </a:ext>
          </a:extLst>
        </p:cNvPr>
        <p:cNvGrpSpPr/>
        <p:nvPr/>
      </p:nvGrpSpPr>
      <p:grpSpPr>
        <a:xfrm>
          <a:off x="0" y="0"/>
          <a:ext cx="0" cy="0"/>
          <a:chOff x="0" y="0"/>
          <a:chExt cx="0" cy="0"/>
        </a:xfrm>
      </p:grpSpPr>
      <p:sp>
        <p:nvSpPr>
          <p:cNvPr id="281603" name="Text Box 2">
            <a:extLst>
              <a:ext uri="{FF2B5EF4-FFF2-40B4-BE49-F238E27FC236}">
                <a16:creationId xmlns:a16="http://schemas.microsoft.com/office/drawing/2014/main" id="{E7B5429F-22D0-6330-8AB7-64C412459180}"/>
              </a:ext>
            </a:extLst>
          </p:cNvPr>
          <p:cNvSpPr txBox="1">
            <a:spLocks noChangeArrowheads="1"/>
          </p:cNvSpPr>
          <p:nvPr/>
        </p:nvSpPr>
        <p:spPr bwMode="auto">
          <a:xfrm>
            <a:off x="990600" y="2362200"/>
            <a:ext cx="7315200" cy="457200"/>
          </a:xfrm>
          <a:prstGeom prst="rect">
            <a:avLst/>
          </a:prstGeom>
          <a:noFill/>
          <a:ln w="9525">
            <a:noFill/>
            <a:miter lim="800000"/>
            <a:headEnd/>
            <a:tailEnd/>
          </a:ln>
        </p:spPr>
        <p:txBody>
          <a:bodyPr>
            <a:spAutoFit/>
          </a:bodyPr>
          <a:lstStyle/>
          <a:p>
            <a:pPr eaLnBrk="0" hangingPunct="0">
              <a:spcBef>
                <a:spcPct val="50000"/>
              </a:spcBef>
            </a:pPr>
            <a:endParaRPr lang="en-CA" altLang="en-US" sz="2400" dirty="0">
              <a:solidFill>
                <a:srgbClr val="000000"/>
              </a:solidFill>
              <a:ea typeface="ＭＳ Ｐゴシック" pitchFamily="34" charset="-128"/>
            </a:endParaRPr>
          </a:p>
        </p:txBody>
      </p:sp>
      <p:sp>
        <p:nvSpPr>
          <p:cNvPr id="281604" name="Rectangle 3">
            <a:extLst>
              <a:ext uri="{FF2B5EF4-FFF2-40B4-BE49-F238E27FC236}">
                <a16:creationId xmlns:a16="http://schemas.microsoft.com/office/drawing/2014/main" id="{9F2A8B2D-C113-D2B6-09AD-04E3757DB89D}"/>
              </a:ext>
            </a:extLst>
          </p:cNvPr>
          <p:cNvSpPr>
            <a:spLocks noGrp="1" noChangeArrowheads="1"/>
          </p:cNvSpPr>
          <p:nvPr>
            <p:ph type="title" idx="4294967295"/>
          </p:nvPr>
        </p:nvSpPr>
        <p:spPr>
          <a:xfrm>
            <a:off x="-1" y="152400"/>
            <a:ext cx="9143999" cy="1066800"/>
          </a:xfrm>
        </p:spPr>
        <p:txBody>
          <a:bodyPr/>
          <a:lstStyle/>
          <a:p>
            <a:pPr marL="6350" indent="-6350" algn="ctr"/>
            <a:r>
              <a:rPr lang="en-US" altLang="en-US" dirty="0"/>
              <a:t>‘Ottawa Model’ NRT dosing guidelines</a:t>
            </a:r>
          </a:p>
        </p:txBody>
      </p:sp>
      <p:sp>
        <p:nvSpPr>
          <p:cNvPr id="323704" name="Rectangle 120">
            <a:extLst>
              <a:ext uri="{FF2B5EF4-FFF2-40B4-BE49-F238E27FC236}">
                <a16:creationId xmlns:a16="http://schemas.microsoft.com/office/drawing/2014/main" id="{8E08B6F2-78D0-8B21-6200-0DEE39815E2A}"/>
              </a:ext>
            </a:extLst>
          </p:cNvPr>
          <p:cNvSpPr>
            <a:spLocks noChangeArrowheads="1"/>
          </p:cNvSpPr>
          <p:nvPr/>
        </p:nvSpPr>
        <p:spPr bwMode="auto">
          <a:xfrm>
            <a:off x="0" y="5116513"/>
            <a:ext cx="9144000" cy="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algn="ctr" eaLnBrk="0" hangingPunct="0">
              <a:defRPr/>
            </a:pPr>
            <a:endParaRPr lang="en-US" sz="2400" b="1" dirty="0">
              <a:solidFill>
                <a:srgbClr val="000000"/>
              </a:solidFill>
              <a:latin typeface="+mn-lt"/>
            </a:endParaRPr>
          </a:p>
        </p:txBody>
      </p:sp>
      <p:sp>
        <p:nvSpPr>
          <p:cNvPr id="2" name="Text Placeholder 6">
            <a:extLst>
              <a:ext uri="{FF2B5EF4-FFF2-40B4-BE49-F238E27FC236}">
                <a16:creationId xmlns:a16="http://schemas.microsoft.com/office/drawing/2014/main" id="{27D1B70A-8C49-A50F-5E95-0E4BE6177373}"/>
              </a:ext>
            </a:extLst>
          </p:cNvPr>
          <p:cNvSpPr txBox="1">
            <a:spLocks/>
          </p:cNvSpPr>
          <p:nvPr/>
        </p:nvSpPr>
        <p:spPr>
          <a:xfrm>
            <a:off x="1603169" y="5459597"/>
            <a:ext cx="6008914" cy="875576"/>
          </a:xfrm>
          <a:prstGeom prst="rect">
            <a:avLst/>
          </a:prstGeom>
        </p:spPr>
        <p:txBody>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Lucida Grande" panose="020B0600040502020204" pitchFamily="34" charset="0"/>
              <a:buNone/>
            </a:pPr>
            <a:r>
              <a:rPr lang="en-US" dirty="0">
                <a:solidFill>
                  <a:schemeClr val="bg1"/>
                </a:solidFill>
              </a:rPr>
              <a:t>After 24 hours: if withdrawal symptoms or urges to smoke are not well managed, increase dosage by 7-10mg</a:t>
            </a:r>
          </a:p>
        </p:txBody>
      </p:sp>
      <p:grpSp>
        <p:nvGrpSpPr>
          <p:cNvPr id="55" name="Group 54">
            <a:extLst>
              <a:ext uri="{FF2B5EF4-FFF2-40B4-BE49-F238E27FC236}">
                <a16:creationId xmlns:a16="http://schemas.microsoft.com/office/drawing/2014/main" id="{C6E5F0EB-EAA0-4658-0C78-65C71982B0BC}"/>
              </a:ext>
            </a:extLst>
          </p:cNvPr>
          <p:cNvGrpSpPr/>
          <p:nvPr/>
        </p:nvGrpSpPr>
        <p:grpSpPr>
          <a:xfrm>
            <a:off x="988326" y="1364580"/>
            <a:ext cx="7614472" cy="3751923"/>
            <a:chOff x="982029" y="1364580"/>
            <a:chExt cx="7179943" cy="3751923"/>
          </a:xfrm>
          <a:effectLst>
            <a:outerShdw blurRad="254000" dist="63500" dir="5400000" algn="ctr" rotWithShape="0">
              <a:srgbClr val="000000">
                <a:alpha val="50000"/>
              </a:srgbClr>
            </a:outerShdw>
          </a:effectLst>
        </p:grpSpPr>
        <p:sp>
          <p:nvSpPr>
            <p:cNvPr id="5" name="Rounded Rectangle 4">
              <a:extLst>
                <a:ext uri="{FF2B5EF4-FFF2-40B4-BE49-F238E27FC236}">
                  <a16:creationId xmlns:a16="http://schemas.microsoft.com/office/drawing/2014/main" id="{5DEE290F-C77C-A44A-586B-03E7D3A4F7D3}"/>
                </a:ext>
              </a:extLst>
            </p:cNvPr>
            <p:cNvSpPr/>
            <p:nvPr/>
          </p:nvSpPr>
          <p:spPr bwMode="auto">
            <a:xfrm>
              <a:off x="982030" y="1662372"/>
              <a:ext cx="7179942" cy="3454131"/>
            </a:xfrm>
            <a:prstGeom prst="roundRect">
              <a:avLst>
                <a:gd name="adj" fmla="val 4163"/>
              </a:avLst>
            </a:prstGeom>
            <a:solidFill>
              <a:srgbClr val="DAF2F3"/>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Freeform 5">
              <a:extLst>
                <a:ext uri="{FF2B5EF4-FFF2-40B4-BE49-F238E27FC236}">
                  <a16:creationId xmlns:a16="http://schemas.microsoft.com/office/drawing/2014/main" id="{EC1CD6F2-3715-93D4-FA80-75BDDCEEE187}"/>
                </a:ext>
              </a:extLst>
            </p:cNvPr>
            <p:cNvSpPr/>
            <p:nvPr/>
          </p:nvSpPr>
          <p:spPr bwMode="auto">
            <a:xfrm>
              <a:off x="982029" y="1364580"/>
              <a:ext cx="7179942" cy="609848"/>
            </a:xfrm>
            <a:custGeom>
              <a:avLst/>
              <a:gdLst>
                <a:gd name="connsiteX0" fmla="*/ 135200 w 7179942"/>
                <a:gd name="connsiteY0" fmla="*/ 0 h 609848"/>
                <a:gd name="connsiteX1" fmla="*/ 7044742 w 7179942"/>
                <a:gd name="connsiteY1" fmla="*/ 0 h 609848"/>
                <a:gd name="connsiteX2" fmla="*/ 7179942 w 7179942"/>
                <a:gd name="connsiteY2" fmla="*/ 135200 h 609848"/>
                <a:gd name="connsiteX3" fmla="*/ 7179942 w 7179942"/>
                <a:gd name="connsiteY3" fmla="*/ 609848 h 609848"/>
                <a:gd name="connsiteX4" fmla="*/ 0 w 7179942"/>
                <a:gd name="connsiteY4" fmla="*/ 609848 h 609848"/>
                <a:gd name="connsiteX5" fmla="*/ 0 w 7179942"/>
                <a:gd name="connsiteY5" fmla="*/ 135200 h 609848"/>
                <a:gd name="connsiteX6" fmla="*/ 135200 w 7179942"/>
                <a:gd name="connsiteY6" fmla="*/ 0 h 60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79942" h="609848">
                  <a:moveTo>
                    <a:pt x="135200" y="0"/>
                  </a:moveTo>
                  <a:lnTo>
                    <a:pt x="7044742" y="0"/>
                  </a:lnTo>
                  <a:cubicBezTo>
                    <a:pt x="7119411" y="0"/>
                    <a:pt x="7179942" y="60531"/>
                    <a:pt x="7179942" y="135200"/>
                  </a:cubicBezTo>
                  <a:lnTo>
                    <a:pt x="7179942" y="609848"/>
                  </a:lnTo>
                  <a:lnTo>
                    <a:pt x="0" y="609848"/>
                  </a:lnTo>
                  <a:lnTo>
                    <a:pt x="0" y="135200"/>
                  </a:lnTo>
                  <a:cubicBezTo>
                    <a:pt x="0" y="60531"/>
                    <a:pt x="60531" y="0"/>
                    <a:pt x="135200" y="0"/>
                  </a:cubicBezTo>
                  <a:close/>
                </a:path>
              </a:pathLst>
            </a:custGeom>
            <a:solidFill>
              <a:schemeClr val="accent1"/>
            </a:solidFill>
            <a:ln w="9525">
              <a:no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7" name="TextBox 6">
            <a:extLst>
              <a:ext uri="{FF2B5EF4-FFF2-40B4-BE49-F238E27FC236}">
                <a16:creationId xmlns:a16="http://schemas.microsoft.com/office/drawing/2014/main" id="{1118929F-0433-1C11-A4D8-2FD012593F2A}"/>
              </a:ext>
            </a:extLst>
          </p:cNvPr>
          <p:cNvSpPr txBox="1"/>
          <p:nvPr/>
        </p:nvSpPr>
        <p:spPr bwMode="auto">
          <a:xfrm>
            <a:off x="1168400" y="1526986"/>
            <a:ext cx="6807201" cy="35923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indent="0" algn="ctr">
              <a:buNone/>
            </a:pPr>
            <a:r>
              <a:rPr lang="en-US" b="1" dirty="0">
                <a:solidFill>
                  <a:schemeClr val="bg1"/>
                </a:solidFill>
              </a:rPr>
              <a:t>Nicotine replacement therapy  |  Patch</a:t>
            </a:r>
          </a:p>
        </p:txBody>
      </p:sp>
      <p:sp>
        <p:nvSpPr>
          <p:cNvPr id="9" name="TextBox 8">
            <a:extLst>
              <a:ext uri="{FF2B5EF4-FFF2-40B4-BE49-F238E27FC236}">
                <a16:creationId xmlns:a16="http://schemas.microsoft.com/office/drawing/2014/main" id="{B2212868-3056-AD4A-EE9E-26B13370BE9D}"/>
              </a:ext>
            </a:extLst>
          </p:cNvPr>
          <p:cNvSpPr txBox="1"/>
          <p:nvPr/>
        </p:nvSpPr>
        <p:spPr bwMode="auto">
          <a:xfrm>
            <a:off x="1518383" y="2270781"/>
            <a:ext cx="3249253"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dirty="0">
                <a:latin typeface="Arial" panose="020B0604020202020204" pitchFamily="34" charset="0"/>
                <a:cs typeface="Arial" panose="020B0604020202020204" pitchFamily="34" charset="0"/>
              </a:rPr>
              <a:t>Less than 10 cigarettes/day</a:t>
            </a:r>
            <a:endParaRPr kumimoji="0" lang="en-US" sz="15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54BF3F53-300F-12B3-F296-8F3D1BC9BEF6}"/>
              </a:ext>
            </a:extLst>
          </p:cNvPr>
          <p:cNvSpPr txBox="1"/>
          <p:nvPr/>
        </p:nvSpPr>
        <p:spPr bwMode="auto">
          <a:xfrm>
            <a:off x="5995407" y="2262268"/>
            <a:ext cx="716279"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7mg</a:t>
            </a:r>
            <a:endParaRPr kumimoji="0" lang="en-US" sz="15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12" name="Straight Arrow Connector 11">
            <a:extLst>
              <a:ext uri="{FF2B5EF4-FFF2-40B4-BE49-F238E27FC236}">
                <a16:creationId xmlns:a16="http://schemas.microsoft.com/office/drawing/2014/main" id="{69D8FC3D-C7FF-9817-F7AD-99821E8CF940}"/>
              </a:ext>
            </a:extLst>
          </p:cNvPr>
          <p:cNvCxnSpPr>
            <a:cxnSpLocks/>
          </p:cNvCxnSpPr>
          <p:nvPr/>
        </p:nvCxnSpPr>
        <p:spPr>
          <a:xfrm>
            <a:off x="3984756" y="2418514"/>
            <a:ext cx="2116381" cy="0"/>
          </a:xfrm>
          <a:prstGeom prst="straightConnector1">
            <a:avLst/>
          </a:prstGeom>
          <a:ln w="44450">
            <a:tailEnd type="triangle"/>
          </a:ln>
          <a:effectLst/>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2C48CC53-23C5-0A13-3D20-1B4355DA3FAB}"/>
              </a:ext>
            </a:extLst>
          </p:cNvPr>
          <p:cNvSpPr txBox="1"/>
          <p:nvPr/>
        </p:nvSpPr>
        <p:spPr bwMode="auto">
          <a:xfrm>
            <a:off x="982028" y="4551741"/>
            <a:ext cx="7179942"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**Recommend using NRT for at least 12 weeks</a:t>
            </a:r>
            <a:endParaRPr kumimoji="0" lang="en-US" sz="15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35" name="TextBox 34">
            <a:extLst>
              <a:ext uri="{FF2B5EF4-FFF2-40B4-BE49-F238E27FC236}">
                <a16:creationId xmlns:a16="http://schemas.microsoft.com/office/drawing/2014/main" id="{E91D9D12-4CED-383C-0846-1D6212405EB6}"/>
              </a:ext>
            </a:extLst>
          </p:cNvPr>
          <p:cNvSpPr txBox="1"/>
          <p:nvPr/>
        </p:nvSpPr>
        <p:spPr bwMode="auto">
          <a:xfrm>
            <a:off x="1518383" y="2712550"/>
            <a:ext cx="3249253"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dirty="0">
                <a:latin typeface="Arial"/>
                <a:cs typeface="Arial"/>
              </a:rPr>
              <a:t>10 – 15 cigarettes/day</a:t>
            </a:r>
            <a:endParaRPr kumimoji="0" lang="en-US" sz="1500" u="none" strike="noStrike" kern="1200" cap="none" spc="0" normalizeH="0" baseline="0" noProof="0" dirty="0">
              <a:ln>
                <a:noFill/>
              </a:ln>
              <a:effectLst/>
              <a:uLnTx/>
              <a:uFillTx/>
              <a:latin typeface="Arial"/>
              <a:cs typeface="Arial"/>
            </a:endParaRPr>
          </a:p>
        </p:txBody>
      </p:sp>
      <p:sp>
        <p:nvSpPr>
          <p:cNvPr id="36" name="TextBox 35">
            <a:extLst>
              <a:ext uri="{FF2B5EF4-FFF2-40B4-BE49-F238E27FC236}">
                <a16:creationId xmlns:a16="http://schemas.microsoft.com/office/drawing/2014/main" id="{953F6361-9E63-D9FE-715E-9181AB17D238}"/>
              </a:ext>
            </a:extLst>
          </p:cNvPr>
          <p:cNvSpPr txBox="1"/>
          <p:nvPr/>
        </p:nvSpPr>
        <p:spPr bwMode="auto">
          <a:xfrm>
            <a:off x="5995407" y="2704037"/>
            <a:ext cx="716279"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14mg</a:t>
            </a:r>
            <a:endParaRPr kumimoji="0" lang="en-US" sz="15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37" name="Straight Arrow Connector 36">
            <a:extLst>
              <a:ext uri="{FF2B5EF4-FFF2-40B4-BE49-F238E27FC236}">
                <a16:creationId xmlns:a16="http://schemas.microsoft.com/office/drawing/2014/main" id="{92496525-7F16-A152-FA2A-8F235CC85CDF}"/>
              </a:ext>
            </a:extLst>
          </p:cNvPr>
          <p:cNvCxnSpPr>
            <a:cxnSpLocks/>
          </p:cNvCxnSpPr>
          <p:nvPr/>
        </p:nvCxnSpPr>
        <p:spPr>
          <a:xfrm>
            <a:off x="3565656" y="2860283"/>
            <a:ext cx="2535481" cy="0"/>
          </a:xfrm>
          <a:prstGeom prst="straightConnector1">
            <a:avLst/>
          </a:prstGeom>
          <a:ln w="44450">
            <a:tailEnd type="triangle"/>
          </a:ln>
          <a:effectLst/>
        </p:spPr>
        <p:style>
          <a:lnRef idx="2">
            <a:schemeClr val="accent1"/>
          </a:lnRef>
          <a:fillRef idx="0">
            <a:schemeClr val="accent1"/>
          </a:fillRef>
          <a:effectRef idx="1">
            <a:schemeClr val="accent1"/>
          </a:effectRef>
          <a:fontRef idx="minor">
            <a:schemeClr val="tx1"/>
          </a:fontRef>
        </p:style>
      </p:cxnSp>
      <p:sp>
        <p:nvSpPr>
          <p:cNvPr id="39" name="TextBox 38">
            <a:extLst>
              <a:ext uri="{FF2B5EF4-FFF2-40B4-BE49-F238E27FC236}">
                <a16:creationId xmlns:a16="http://schemas.microsoft.com/office/drawing/2014/main" id="{4CB0BBDF-E548-78D9-0DA5-22ECA5071005}"/>
              </a:ext>
            </a:extLst>
          </p:cNvPr>
          <p:cNvSpPr txBox="1"/>
          <p:nvPr/>
        </p:nvSpPr>
        <p:spPr bwMode="auto">
          <a:xfrm>
            <a:off x="1518383" y="3154320"/>
            <a:ext cx="3249253"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dirty="0">
                <a:latin typeface="Arial"/>
                <a:cs typeface="Arial"/>
              </a:rPr>
              <a:t>16– 25 cigarettes/day</a:t>
            </a:r>
            <a:endParaRPr kumimoji="0" lang="en-US" sz="1500" u="none" strike="noStrike" kern="1200" cap="none" spc="0" normalizeH="0" baseline="0" noProof="0" dirty="0">
              <a:ln>
                <a:noFill/>
              </a:ln>
              <a:effectLst/>
              <a:uLnTx/>
              <a:uFillTx/>
              <a:latin typeface="Arial"/>
              <a:cs typeface="Arial"/>
            </a:endParaRPr>
          </a:p>
        </p:txBody>
      </p:sp>
      <p:sp>
        <p:nvSpPr>
          <p:cNvPr id="40" name="TextBox 39">
            <a:extLst>
              <a:ext uri="{FF2B5EF4-FFF2-40B4-BE49-F238E27FC236}">
                <a16:creationId xmlns:a16="http://schemas.microsoft.com/office/drawing/2014/main" id="{BB580748-AF7A-1C3E-9F0D-F4E850A93ECC}"/>
              </a:ext>
            </a:extLst>
          </p:cNvPr>
          <p:cNvSpPr txBox="1"/>
          <p:nvPr/>
        </p:nvSpPr>
        <p:spPr bwMode="auto">
          <a:xfrm>
            <a:off x="5957622" y="3145807"/>
            <a:ext cx="716279"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21mg</a:t>
            </a:r>
            <a:endParaRPr kumimoji="0" lang="en-US" sz="15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41" name="Straight Arrow Connector 40">
            <a:extLst>
              <a:ext uri="{FF2B5EF4-FFF2-40B4-BE49-F238E27FC236}">
                <a16:creationId xmlns:a16="http://schemas.microsoft.com/office/drawing/2014/main" id="{2719BBB3-EEF0-5EED-1022-663E1C5F6BCF}"/>
              </a:ext>
            </a:extLst>
          </p:cNvPr>
          <p:cNvCxnSpPr>
            <a:cxnSpLocks/>
          </p:cNvCxnSpPr>
          <p:nvPr/>
        </p:nvCxnSpPr>
        <p:spPr>
          <a:xfrm>
            <a:off x="3565656" y="3302053"/>
            <a:ext cx="2535481" cy="0"/>
          </a:xfrm>
          <a:prstGeom prst="straightConnector1">
            <a:avLst/>
          </a:prstGeom>
          <a:ln w="44450">
            <a:tailEnd type="triangle"/>
          </a:ln>
          <a:effectLst/>
        </p:spPr>
        <p:style>
          <a:lnRef idx="2">
            <a:schemeClr val="accent1"/>
          </a:lnRef>
          <a:fillRef idx="0">
            <a:schemeClr val="accent1"/>
          </a:fillRef>
          <a:effectRef idx="1">
            <a:schemeClr val="accent1"/>
          </a:effectRef>
          <a:fontRef idx="minor">
            <a:schemeClr val="tx1"/>
          </a:fontRef>
        </p:style>
      </p:cxnSp>
      <p:sp>
        <p:nvSpPr>
          <p:cNvPr id="43" name="TextBox 42">
            <a:extLst>
              <a:ext uri="{FF2B5EF4-FFF2-40B4-BE49-F238E27FC236}">
                <a16:creationId xmlns:a16="http://schemas.microsoft.com/office/drawing/2014/main" id="{E9F9E398-5A56-AAF2-D2A0-9D296C77095B}"/>
              </a:ext>
            </a:extLst>
          </p:cNvPr>
          <p:cNvSpPr txBox="1"/>
          <p:nvPr/>
        </p:nvSpPr>
        <p:spPr bwMode="auto">
          <a:xfrm>
            <a:off x="1518383" y="3596090"/>
            <a:ext cx="3249253"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a:lnSpc>
                <a:spcPts val="1500"/>
              </a:lnSpc>
              <a:spcBef>
                <a:spcPts val="0"/>
              </a:spcBef>
              <a:spcAft>
                <a:spcPts val="0"/>
              </a:spcAft>
              <a:buClr>
                <a:srgbClr val="C10C21"/>
              </a:buClr>
            </a:pPr>
            <a:r>
              <a:rPr lang="en-US" sz="1500" dirty="0">
                <a:latin typeface="Arial"/>
                <a:cs typeface="Arial"/>
              </a:rPr>
              <a:t>26 – 39 cigarettes/day</a:t>
            </a:r>
            <a:endParaRPr kumimoji="0" lang="en-US" sz="1500" u="none" strike="noStrike" kern="1200" cap="none" spc="0" normalizeH="0" baseline="0" noProof="0" dirty="0">
              <a:ln>
                <a:noFill/>
              </a:ln>
              <a:effectLst/>
              <a:uLnTx/>
              <a:uFillTx/>
              <a:latin typeface="Arial"/>
              <a:cs typeface="Arial"/>
            </a:endParaRPr>
          </a:p>
        </p:txBody>
      </p:sp>
      <p:sp>
        <p:nvSpPr>
          <p:cNvPr id="44" name="TextBox 43">
            <a:extLst>
              <a:ext uri="{FF2B5EF4-FFF2-40B4-BE49-F238E27FC236}">
                <a16:creationId xmlns:a16="http://schemas.microsoft.com/office/drawing/2014/main" id="{D61B7CBA-58BF-4CBE-8B42-1E6FD532C4D4}"/>
              </a:ext>
            </a:extLst>
          </p:cNvPr>
          <p:cNvSpPr txBox="1"/>
          <p:nvPr/>
        </p:nvSpPr>
        <p:spPr bwMode="auto">
          <a:xfrm>
            <a:off x="5995407" y="3587577"/>
            <a:ext cx="716279"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35mg</a:t>
            </a:r>
            <a:endParaRPr kumimoji="0" lang="en-US" sz="15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45" name="Straight Arrow Connector 44">
            <a:extLst>
              <a:ext uri="{FF2B5EF4-FFF2-40B4-BE49-F238E27FC236}">
                <a16:creationId xmlns:a16="http://schemas.microsoft.com/office/drawing/2014/main" id="{4C6F5DD1-8172-0F18-FFF4-426849DD6FD4}"/>
              </a:ext>
            </a:extLst>
          </p:cNvPr>
          <p:cNvCxnSpPr>
            <a:cxnSpLocks/>
          </p:cNvCxnSpPr>
          <p:nvPr/>
        </p:nvCxnSpPr>
        <p:spPr>
          <a:xfrm>
            <a:off x="3565656" y="3743823"/>
            <a:ext cx="2535481" cy="0"/>
          </a:xfrm>
          <a:prstGeom prst="straightConnector1">
            <a:avLst/>
          </a:prstGeom>
          <a:ln w="44450">
            <a:tailEnd type="triangle"/>
          </a:ln>
          <a:effectLst/>
        </p:spPr>
        <p:style>
          <a:lnRef idx="2">
            <a:schemeClr val="accent1"/>
          </a:lnRef>
          <a:fillRef idx="0">
            <a:schemeClr val="accent1"/>
          </a:fillRef>
          <a:effectRef idx="1">
            <a:schemeClr val="accent1"/>
          </a:effectRef>
          <a:fontRef idx="minor">
            <a:schemeClr val="tx1"/>
          </a:fontRef>
        </p:style>
      </p:cxnSp>
      <p:sp>
        <p:nvSpPr>
          <p:cNvPr id="47" name="TextBox 46">
            <a:extLst>
              <a:ext uri="{FF2B5EF4-FFF2-40B4-BE49-F238E27FC236}">
                <a16:creationId xmlns:a16="http://schemas.microsoft.com/office/drawing/2014/main" id="{5F54003B-947D-A05E-3E2C-9F98A2E61B59}"/>
              </a:ext>
            </a:extLst>
          </p:cNvPr>
          <p:cNvSpPr txBox="1"/>
          <p:nvPr/>
        </p:nvSpPr>
        <p:spPr bwMode="auto">
          <a:xfrm>
            <a:off x="1518383" y="4037859"/>
            <a:ext cx="3249253"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a:lnSpc>
                <a:spcPts val="1500"/>
              </a:lnSpc>
              <a:spcBef>
                <a:spcPts val="0"/>
              </a:spcBef>
              <a:spcAft>
                <a:spcPts val="0"/>
              </a:spcAft>
              <a:buClr>
                <a:srgbClr val="C10C21"/>
              </a:buClr>
            </a:pPr>
            <a:r>
              <a:rPr lang="en-US" sz="1500" dirty="0">
                <a:latin typeface="Arial"/>
                <a:cs typeface="Arial"/>
              </a:rPr>
              <a:t>40 cigarettes/day or more</a:t>
            </a:r>
            <a:endParaRPr kumimoji="0" lang="en-US" sz="1500" u="none" strike="noStrike" kern="1200" cap="none" spc="0" normalizeH="0" baseline="0" noProof="0" dirty="0">
              <a:ln>
                <a:noFill/>
              </a:ln>
              <a:effectLst/>
              <a:uLnTx/>
              <a:uFillTx/>
              <a:latin typeface="Arial"/>
              <a:cs typeface="Arial"/>
            </a:endParaRPr>
          </a:p>
        </p:txBody>
      </p:sp>
      <p:sp>
        <p:nvSpPr>
          <p:cNvPr id="48" name="TextBox 47">
            <a:extLst>
              <a:ext uri="{FF2B5EF4-FFF2-40B4-BE49-F238E27FC236}">
                <a16:creationId xmlns:a16="http://schemas.microsoft.com/office/drawing/2014/main" id="{A1F83633-5B3B-D3A4-4659-AD14E7154E8F}"/>
              </a:ext>
            </a:extLst>
          </p:cNvPr>
          <p:cNvSpPr txBox="1"/>
          <p:nvPr/>
        </p:nvSpPr>
        <p:spPr bwMode="auto">
          <a:xfrm>
            <a:off x="5995407" y="4029346"/>
            <a:ext cx="716279"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42mg</a:t>
            </a:r>
            <a:endParaRPr kumimoji="0" lang="en-US" sz="15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49" name="Straight Arrow Connector 48">
            <a:extLst>
              <a:ext uri="{FF2B5EF4-FFF2-40B4-BE49-F238E27FC236}">
                <a16:creationId xmlns:a16="http://schemas.microsoft.com/office/drawing/2014/main" id="{F9377B5D-753F-4BD3-CB16-AF6831B47E87}"/>
              </a:ext>
            </a:extLst>
          </p:cNvPr>
          <p:cNvCxnSpPr>
            <a:cxnSpLocks/>
          </p:cNvCxnSpPr>
          <p:nvPr/>
        </p:nvCxnSpPr>
        <p:spPr>
          <a:xfrm>
            <a:off x="3824736" y="4185592"/>
            <a:ext cx="2276401" cy="0"/>
          </a:xfrm>
          <a:prstGeom prst="straightConnector1">
            <a:avLst/>
          </a:prstGeom>
          <a:ln w="44450">
            <a:tailEnd type="triangle"/>
          </a:ln>
          <a:effectLst/>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E4053550-53CF-6CA1-3F91-9D46B3C23A98}"/>
              </a:ext>
            </a:extLst>
          </p:cNvPr>
          <p:cNvSpPr txBox="1"/>
          <p:nvPr/>
        </p:nvSpPr>
        <p:spPr bwMode="auto">
          <a:xfrm>
            <a:off x="7033944" y="2826219"/>
            <a:ext cx="1272869" cy="868540"/>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algn="ctr">
              <a:lnSpc>
                <a:spcPts val="1500"/>
              </a:lnSpc>
              <a:spcBef>
                <a:spcPts val="0"/>
              </a:spcBef>
              <a:spcAft>
                <a:spcPts val="0"/>
              </a:spcAft>
              <a:buClr>
                <a:srgbClr val="C10C21"/>
              </a:buClr>
            </a:pPr>
            <a:r>
              <a:rPr lang="en-US" sz="1500" b="1" dirty="0">
                <a:solidFill>
                  <a:schemeClr val="accent4">
                    <a:lumMod val="75000"/>
                    <a:lumOff val="25000"/>
                  </a:schemeClr>
                </a:solidFill>
                <a:latin typeface="Arial"/>
                <a:cs typeface="Arial"/>
              </a:rPr>
              <a:t>+ Fast Acting NRT </a:t>
            </a:r>
            <a:endParaRPr lang="en-US" sz="1500" u="none" strike="noStrike" kern="1200" cap="none" spc="0" normalizeH="0" baseline="0" noProof="0" dirty="0">
              <a:ln>
                <a:noFill/>
              </a:ln>
              <a:solidFill>
                <a:schemeClr val="accent4">
                  <a:lumMod val="75000"/>
                  <a:lumOff val="25000"/>
                </a:schemeClr>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037810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CBFF2-6645-B6AE-09B5-7DE8AF905E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C08C5C-81B3-E75C-4BB5-ACDC1878ED8A}"/>
              </a:ext>
            </a:extLst>
          </p:cNvPr>
          <p:cNvSpPr>
            <a:spLocks noGrp="1"/>
          </p:cNvSpPr>
          <p:nvPr>
            <p:ph type="title"/>
          </p:nvPr>
        </p:nvSpPr>
        <p:spPr/>
        <p:txBody>
          <a:bodyPr/>
          <a:lstStyle/>
          <a:p>
            <a:r>
              <a:rPr lang="en-US" dirty="0"/>
              <a:t>Individualised dosing</a:t>
            </a:r>
          </a:p>
        </p:txBody>
      </p:sp>
      <p:sp>
        <p:nvSpPr>
          <p:cNvPr id="4" name="Text Placeholder 3">
            <a:extLst>
              <a:ext uri="{FF2B5EF4-FFF2-40B4-BE49-F238E27FC236}">
                <a16:creationId xmlns:a16="http://schemas.microsoft.com/office/drawing/2014/main" id="{F4114E57-BC94-BC3B-80F9-40F04482D89A}"/>
              </a:ext>
            </a:extLst>
          </p:cNvPr>
          <p:cNvSpPr>
            <a:spLocks noGrp="1"/>
          </p:cNvSpPr>
          <p:nvPr>
            <p:ph type="body" idx="12"/>
          </p:nvPr>
        </p:nvSpPr>
        <p:spPr>
          <a:xfrm>
            <a:off x="2615517" y="3737190"/>
            <a:ext cx="6217920" cy="1837313"/>
          </a:xfrm>
        </p:spPr>
        <p:txBody>
          <a:bodyPr anchor="ctr"/>
          <a:lstStyle/>
          <a:p>
            <a:pPr marL="0" indent="0">
              <a:buNone/>
            </a:pPr>
            <a:endParaRPr lang="en-US" sz="2500" b="1" dirty="0">
              <a:solidFill>
                <a:schemeClr val="accent1"/>
              </a:solidFill>
            </a:endParaRPr>
          </a:p>
          <a:p>
            <a:pPr marL="0" indent="0">
              <a:buNone/>
            </a:pPr>
            <a:r>
              <a:rPr lang="en-US" sz="2500" b="1" dirty="0">
                <a:solidFill>
                  <a:srgbClr val="009A9E"/>
                </a:solidFill>
              </a:rPr>
              <a:t>Michael</a:t>
            </a:r>
            <a:r>
              <a:rPr lang="en-US" sz="2400" b="1" dirty="0">
                <a:solidFill>
                  <a:srgbClr val="009A9E"/>
                </a:solidFill>
              </a:rPr>
              <a:t> </a:t>
            </a:r>
            <a:r>
              <a:rPr lang="en-US" sz="2300" dirty="0">
                <a:solidFill>
                  <a:srgbClr val="009A9E"/>
                </a:solidFill>
              </a:rPr>
              <a:t>– age 62</a:t>
            </a:r>
          </a:p>
          <a:p>
            <a:pPr marL="0" indent="0">
              <a:buNone/>
            </a:pPr>
            <a:r>
              <a:rPr lang="en-US" dirty="0">
                <a:latin typeface="Arial"/>
                <a:cs typeface="Arial"/>
              </a:rPr>
              <a:t>Smokes 50 cigarettes/day; 47 years</a:t>
            </a:r>
          </a:p>
          <a:p>
            <a:pPr marL="0" indent="0">
              <a:buNone/>
            </a:pPr>
            <a:endParaRPr lang="en-US" dirty="0"/>
          </a:p>
        </p:txBody>
      </p:sp>
      <p:sp>
        <p:nvSpPr>
          <p:cNvPr id="6" name="Text Placeholder 3">
            <a:extLst>
              <a:ext uri="{FF2B5EF4-FFF2-40B4-BE49-F238E27FC236}">
                <a16:creationId xmlns:a16="http://schemas.microsoft.com/office/drawing/2014/main" id="{6063299F-9C77-B5FC-1B65-1474AEAA105A}"/>
              </a:ext>
            </a:extLst>
          </p:cNvPr>
          <p:cNvSpPr txBox="1">
            <a:spLocks/>
          </p:cNvSpPr>
          <p:nvPr/>
        </p:nvSpPr>
        <p:spPr bwMode="auto">
          <a:xfrm>
            <a:off x="2642752" y="1618759"/>
            <a:ext cx="6217920" cy="183731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Lucida Grande" panose="020B0600040502020204" pitchFamily="34" charset="0"/>
              <a:buNone/>
            </a:pPr>
            <a:endParaRPr lang="en-US" sz="2500" b="1" dirty="0">
              <a:solidFill>
                <a:schemeClr val="accent1"/>
              </a:solidFill>
            </a:endParaRPr>
          </a:p>
          <a:p>
            <a:pPr marL="0" indent="0">
              <a:buFont typeface="Lucida Grande" panose="020B0600040502020204" pitchFamily="34" charset="0"/>
              <a:buNone/>
            </a:pPr>
            <a:r>
              <a:rPr lang="en-US" sz="2500" b="1" dirty="0">
                <a:solidFill>
                  <a:srgbClr val="009A9E"/>
                </a:solidFill>
              </a:rPr>
              <a:t>Gemma</a:t>
            </a:r>
            <a:r>
              <a:rPr lang="en-US" sz="2400" b="1" dirty="0">
                <a:solidFill>
                  <a:srgbClr val="009A9E"/>
                </a:solidFill>
              </a:rPr>
              <a:t> </a:t>
            </a:r>
            <a:r>
              <a:rPr lang="en-US" sz="2300" dirty="0">
                <a:solidFill>
                  <a:srgbClr val="009A9E"/>
                </a:solidFill>
              </a:rPr>
              <a:t>– age 29</a:t>
            </a:r>
          </a:p>
          <a:p>
            <a:pPr marL="0" indent="0">
              <a:buNone/>
            </a:pPr>
            <a:r>
              <a:rPr lang="en-US" dirty="0">
                <a:latin typeface="Arial"/>
                <a:cs typeface="Arial"/>
              </a:rPr>
              <a:t>Smokes 20-30 cigarettes/day; 18 years</a:t>
            </a:r>
          </a:p>
          <a:p>
            <a:pPr marL="0" indent="0">
              <a:buFont typeface="Lucida Grande" panose="020B0600040502020204" pitchFamily="34" charset="0"/>
              <a:buNone/>
            </a:pPr>
            <a:endParaRPr lang="en-US" dirty="0"/>
          </a:p>
        </p:txBody>
      </p:sp>
      <p:pic>
        <p:nvPicPr>
          <p:cNvPr id="8" name="Picture 7">
            <a:extLst>
              <a:ext uri="{FF2B5EF4-FFF2-40B4-BE49-F238E27FC236}">
                <a16:creationId xmlns:a16="http://schemas.microsoft.com/office/drawing/2014/main" id="{F51FAF12-BF64-BCE2-5249-2DC165E5CC9D}"/>
              </a:ext>
            </a:extLst>
          </p:cNvPr>
          <p:cNvPicPr>
            <a:picLocks noChangeAspect="1"/>
          </p:cNvPicPr>
          <p:nvPr/>
        </p:nvPicPr>
        <p:blipFill>
          <a:blip r:embed="rId3"/>
          <a:srcRect/>
          <a:stretch/>
        </p:blipFill>
        <p:spPr>
          <a:xfrm>
            <a:off x="661099" y="3819152"/>
            <a:ext cx="1874510" cy="1673390"/>
          </a:xfrm>
          <a:prstGeom prst="rect">
            <a:avLst/>
          </a:prstGeom>
        </p:spPr>
      </p:pic>
      <p:pic>
        <p:nvPicPr>
          <p:cNvPr id="9" name="Picture 8" descr="A person in a grey sweatshirt&#10;&#10;Description automatically generated with low confidence">
            <a:extLst>
              <a:ext uri="{FF2B5EF4-FFF2-40B4-BE49-F238E27FC236}">
                <a16:creationId xmlns:a16="http://schemas.microsoft.com/office/drawing/2014/main" id="{8C916CFD-F51C-3132-4C17-13DF460EBD16}"/>
              </a:ext>
            </a:extLst>
          </p:cNvPr>
          <p:cNvPicPr>
            <a:picLocks noChangeAspect="1"/>
          </p:cNvPicPr>
          <p:nvPr/>
        </p:nvPicPr>
        <p:blipFill rotWithShape="1">
          <a:blip r:embed="rId4"/>
          <a:srcRect l="5662" t="2156" r="32048" b="5290"/>
          <a:stretch/>
        </p:blipFill>
        <p:spPr>
          <a:xfrm>
            <a:off x="697994" y="1758090"/>
            <a:ext cx="1711120" cy="1711120"/>
          </a:xfrm>
          <a:prstGeom prst="rect">
            <a:avLst/>
          </a:prstGeom>
        </p:spPr>
      </p:pic>
      <p:sp>
        <p:nvSpPr>
          <p:cNvPr id="3" name="Footer Placeholder 4">
            <a:extLst>
              <a:ext uri="{FF2B5EF4-FFF2-40B4-BE49-F238E27FC236}">
                <a16:creationId xmlns:a16="http://schemas.microsoft.com/office/drawing/2014/main" id="{91904151-D363-AC70-BCF2-9C5259C2539B}"/>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
        <p:nvSpPr>
          <p:cNvPr id="5" name="TextBox 4">
            <a:extLst>
              <a:ext uri="{FF2B5EF4-FFF2-40B4-BE49-F238E27FC236}">
                <a16:creationId xmlns:a16="http://schemas.microsoft.com/office/drawing/2014/main" id="{F4BEC89B-52C8-4AE8-71A3-6293E2417BF1}"/>
              </a:ext>
            </a:extLst>
          </p:cNvPr>
          <p:cNvSpPr txBox="1"/>
          <p:nvPr/>
        </p:nvSpPr>
        <p:spPr bwMode="auto">
          <a:xfrm>
            <a:off x="6873349" y="1630244"/>
            <a:ext cx="1960088" cy="907171"/>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1</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5</a:t>
            </a:r>
          </a:p>
        </p:txBody>
      </p:sp>
    </p:spTree>
    <p:extLst>
      <p:ext uri="{BB962C8B-B14F-4D97-AF65-F5344CB8AC3E}">
        <p14:creationId xmlns:p14="http://schemas.microsoft.com/office/powerpoint/2010/main" val="3574094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6" grpId="0"/>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17913-EE7F-9A11-3E06-6F90D0D5F2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A2BDDC-A7DC-A6A0-9E80-CE803C6048BC}"/>
              </a:ext>
            </a:extLst>
          </p:cNvPr>
          <p:cNvSpPr>
            <a:spLocks noGrp="1"/>
          </p:cNvSpPr>
          <p:nvPr>
            <p:ph type="title"/>
          </p:nvPr>
        </p:nvSpPr>
        <p:spPr/>
        <p:txBody>
          <a:bodyPr/>
          <a:lstStyle/>
          <a:p>
            <a:r>
              <a:rPr lang="en-US" dirty="0"/>
              <a:t>Individualised dosing: Gemma</a:t>
            </a:r>
          </a:p>
        </p:txBody>
      </p:sp>
      <p:sp>
        <p:nvSpPr>
          <p:cNvPr id="4" name="Text Placeholder 3">
            <a:extLst>
              <a:ext uri="{FF2B5EF4-FFF2-40B4-BE49-F238E27FC236}">
                <a16:creationId xmlns:a16="http://schemas.microsoft.com/office/drawing/2014/main" id="{78AEC3EE-978D-599F-CD8F-F323D991102A}"/>
              </a:ext>
            </a:extLst>
          </p:cNvPr>
          <p:cNvSpPr>
            <a:spLocks noGrp="1"/>
          </p:cNvSpPr>
          <p:nvPr>
            <p:ph type="body" idx="12"/>
          </p:nvPr>
        </p:nvSpPr>
        <p:spPr>
          <a:xfrm>
            <a:off x="571499" y="1732056"/>
            <a:ext cx="3769912" cy="489668"/>
          </a:xfrm>
        </p:spPr>
        <p:txBody>
          <a:bodyPr/>
          <a:lstStyle/>
          <a:p>
            <a:pPr marL="0" indent="0">
              <a:buNone/>
            </a:pPr>
            <a:r>
              <a:rPr lang="en-US" sz="1700" b="1" dirty="0">
                <a:solidFill>
                  <a:srgbClr val="009A9E"/>
                </a:solidFill>
              </a:rPr>
              <a:t>Heaviness of Smoking Index</a:t>
            </a:r>
          </a:p>
        </p:txBody>
      </p:sp>
      <p:pic>
        <p:nvPicPr>
          <p:cNvPr id="5" name="Picture 4">
            <a:extLst>
              <a:ext uri="{FF2B5EF4-FFF2-40B4-BE49-F238E27FC236}">
                <a16:creationId xmlns:a16="http://schemas.microsoft.com/office/drawing/2014/main" id="{152430E4-9CD9-823F-AC1A-F1F621676CC2}"/>
              </a:ext>
            </a:extLst>
          </p:cNvPr>
          <p:cNvPicPr>
            <a:picLocks noChangeAspect="1"/>
          </p:cNvPicPr>
          <p:nvPr/>
        </p:nvPicPr>
        <p:blipFill>
          <a:blip r:embed="rId3"/>
          <a:srcRect/>
          <a:stretch/>
        </p:blipFill>
        <p:spPr>
          <a:xfrm>
            <a:off x="4476591" y="1699262"/>
            <a:ext cx="3586038" cy="2026009"/>
          </a:xfrm>
          <a:prstGeom prst="rect">
            <a:avLst/>
          </a:prstGeom>
          <a:effectLst>
            <a:outerShdw blurRad="152400" dist="50800" dir="5400000" algn="tl" rotWithShape="0">
              <a:prstClr val="black">
                <a:alpha val="15000"/>
              </a:prstClr>
            </a:outerShdw>
          </a:effectLst>
        </p:spPr>
      </p:pic>
      <p:sp>
        <p:nvSpPr>
          <p:cNvPr id="6" name="Rectangle 5">
            <a:extLst>
              <a:ext uri="{FF2B5EF4-FFF2-40B4-BE49-F238E27FC236}">
                <a16:creationId xmlns:a16="http://schemas.microsoft.com/office/drawing/2014/main" id="{393C25F9-5577-08DA-5517-70728A117471}"/>
              </a:ext>
            </a:extLst>
          </p:cNvPr>
          <p:cNvSpPr/>
          <p:nvPr/>
        </p:nvSpPr>
        <p:spPr>
          <a:xfrm>
            <a:off x="6269380" y="2048270"/>
            <a:ext cx="222204" cy="345865"/>
          </a:xfrm>
          <a:prstGeom prst="rect">
            <a:avLst/>
          </a:prstGeom>
        </p:spPr>
        <p:txBody>
          <a:bodyPr wrap="square">
            <a:spAutoFit/>
          </a:bodyPr>
          <a:lstStyle/>
          <a:p>
            <a:pPr algn="ctr"/>
            <a:r>
              <a:rPr lang="en-US" sz="2000" dirty="0">
                <a:solidFill>
                  <a:srgbClr val="C00000"/>
                </a:solidFill>
                <a:latin typeface="Zapf Dingbats"/>
                <a:ea typeface="Zapf Dingbats"/>
                <a:cs typeface="Zapf Dingbats"/>
              </a:rPr>
              <a:t>✗</a:t>
            </a:r>
            <a:endParaRPr lang="en-US" sz="2000" dirty="0">
              <a:solidFill>
                <a:srgbClr val="C00000"/>
              </a:solidFill>
            </a:endParaRPr>
          </a:p>
        </p:txBody>
      </p:sp>
      <p:sp>
        <p:nvSpPr>
          <p:cNvPr id="7" name="Rectangle 6">
            <a:extLst>
              <a:ext uri="{FF2B5EF4-FFF2-40B4-BE49-F238E27FC236}">
                <a16:creationId xmlns:a16="http://schemas.microsoft.com/office/drawing/2014/main" id="{6C2D1424-2515-BC6E-2AAB-A6152C320117}"/>
              </a:ext>
            </a:extLst>
          </p:cNvPr>
          <p:cNvSpPr/>
          <p:nvPr/>
        </p:nvSpPr>
        <p:spPr>
          <a:xfrm>
            <a:off x="4641690" y="2803933"/>
            <a:ext cx="222204" cy="342409"/>
          </a:xfrm>
          <a:prstGeom prst="rect">
            <a:avLst/>
          </a:prstGeom>
        </p:spPr>
        <p:txBody>
          <a:bodyPr wrap="square">
            <a:spAutoFit/>
          </a:bodyPr>
          <a:lstStyle/>
          <a:p>
            <a:pPr algn="ctr"/>
            <a:r>
              <a:rPr lang="en-US" sz="2000" dirty="0">
                <a:solidFill>
                  <a:srgbClr val="C00000"/>
                </a:solidFill>
                <a:latin typeface="Zapf Dingbats"/>
                <a:ea typeface="Zapf Dingbats"/>
                <a:cs typeface="Zapf Dingbats"/>
              </a:rPr>
              <a:t>✗</a:t>
            </a:r>
            <a:endParaRPr lang="en-US" sz="2000" dirty="0">
              <a:solidFill>
                <a:srgbClr val="C00000"/>
              </a:solidFill>
            </a:endParaRPr>
          </a:p>
        </p:txBody>
      </p:sp>
      <p:sp>
        <p:nvSpPr>
          <p:cNvPr id="8" name="Rectangle 7">
            <a:extLst>
              <a:ext uri="{FF2B5EF4-FFF2-40B4-BE49-F238E27FC236}">
                <a16:creationId xmlns:a16="http://schemas.microsoft.com/office/drawing/2014/main" id="{39069E93-14C2-F09E-7353-D17619FE3ABD}"/>
              </a:ext>
            </a:extLst>
          </p:cNvPr>
          <p:cNvSpPr/>
          <p:nvPr/>
        </p:nvSpPr>
        <p:spPr>
          <a:xfrm>
            <a:off x="6843469" y="3064471"/>
            <a:ext cx="222204" cy="345866"/>
          </a:xfrm>
          <a:prstGeom prst="rect">
            <a:avLst/>
          </a:prstGeom>
        </p:spPr>
        <p:txBody>
          <a:bodyPr wrap="square">
            <a:spAutoFit/>
          </a:bodyPr>
          <a:lstStyle/>
          <a:p>
            <a:pPr algn="ctr"/>
            <a:r>
              <a:rPr lang="en-US" sz="2000" dirty="0">
                <a:solidFill>
                  <a:srgbClr val="C00000"/>
                </a:solidFill>
                <a:latin typeface="Zapf Dingbats"/>
                <a:ea typeface="Zapf Dingbats"/>
                <a:cs typeface="Zapf Dingbats"/>
              </a:rPr>
              <a:t>✗</a:t>
            </a:r>
            <a:endParaRPr lang="en-US" sz="2000" dirty="0">
              <a:solidFill>
                <a:srgbClr val="C00000"/>
              </a:solidFill>
            </a:endParaRPr>
          </a:p>
        </p:txBody>
      </p:sp>
      <p:sp>
        <p:nvSpPr>
          <p:cNvPr id="10" name="Text Placeholder 3">
            <a:extLst>
              <a:ext uri="{FF2B5EF4-FFF2-40B4-BE49-F238E27FC236}">
                <a16:creationId xmlns:a16="http://schemas.microsoft.com/office/drawing/2014/main" id="{BB568A0A-C3CE-03F6-E2DC-76795C20A595}"/>
              </a:ext>
            </a:extLst>
          </p:cNvPr>
          <p:cNvSpPr txBox="1">
            <a:spLocks/>
          </p:cNvSpPr>
          <p:nvPr/>
        </p:nvSpPr>
        <p:spPr bwMode="auto">
          <a:xfrm>
            <a:off x="521119" y="4161005"/>
            <a:ext cx="3769912" cy="4896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700" b="1" dirty="0">
                <a:solidFill>
                  <a:srgbClr val="009A9E"/>
                </a:solidFill>
                <a:latin typeface="Arial" panose="020B0604020202020204" pitchFamily="34" charset="0"/>
                <a:cs typeface="Arial" panose="020B0604020202020204" pitchFamily="34" charset="0"/>
              </a:rPr>
              <a:t>Past experience with nicotine- containing products</a:t>
            </a:r>
          </a:p>
        </p:txBody>
      </p:sp>
      <p:sp>
        <p:nvSpPr>
          <p:cNvPr id="11" name="Text Placeholder 3">
            <a:extLst>
              <a:ext uri="{FF2B5EF4-FFF2-40B4-BE49-F238E27FC236}">
                <a16:creationId xmlns:a16="http://schemas.microsoft.com/office/drawing/2014/main" id="{6E5BB862-C6DB-915F-166B-978A2B1AE5EE}"/>
              </a:ext>
            </a:extLst>
          </p:cNvPr>
          <p:cNvSpPr txBox="1">
            <a:spLocks/>
          </p:cNvSpPr>
          <p:nvPr/>
        </p:nvSpPr>
        <p:spPr bwMode="auto">
          <a:xfrm>
            <a:off x="4390779" y="4136661"/>
            <a:ext cx="4022709" cy="141116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1900"/>
              </a:lnSpc>
              <a:spcBef>
                <a:spcPts val="200"/>
              </a:spcBef>
              <a:spcAft>
                <a:spcPts val="200"/>
              </a:spcAft>
              <a:buClrTx/>
              <a:buFont typeface="Wingdings" panose="020B0604020202020204" pitchFamily="34" charset="0"/>
              <a:buChar char="§"/>
              <a:tabLst>
                <a:tab pos="220663" algn="l"/>
              </a:tabLst>
            </a:pPr>
            <a:r>
              <a:rPr lang="en-US" sz="1500" dirty="0">
                <a:latin typeface="Arial"/>
                <a:cs typeface="Arial"/>
              </a:rPr>
              <a:t>tried patch and using a vape on and off a couple of years ago</a:t>
            </a:r>
            <a:endParaRPr lang="en-US" dirty="0">
              <a:latin typeface="Arial"/>
              <a:cs typeface="Arial"/>
            </a:endParaRPr>
          </a:p>
          <a:p>
            <a:pPr marL="285750" indent="-285750">
              <a:lnSpc>
                <a:spcPts val="1900"/>
              </a:lnSpc>
              <a:spcBef>
                <a:spcPts val="200"/>
              </a:spcBef>
              <a:spcAft>
                <a:spcPts val="200"/>
              </a:spcAft>
              <a:buClrTx/>
              <a:buFont typeface="Wingdings" panose="020B0604020202020204" pitchFamily="34" charset="0"/>
              <a:buChar char="§"/>
              <a:tabLst>
                <a:tab pos="220663" algn="l"/>
              </a:tabLst>
            </a:pPr>
            <a:r>
              <a:rPr lang="en-US" sz="1500" dirty="0">
                <a:latin typeface="Arial"/>
                <a:cs typeface="Arial"/>
              </a:rPr>
              <a:t>Has quit for a month before</a:t>
            </a:r>
          </a:p>
        </p:txBody>
      </p:sp>
      <p:sp>
        <p:nvSpPr>
          <p:cNvPr id="12" name="Text Placeholder 3">
            <a:extLst>
              <a:ext uri="{FF2B5EF4-FFF2-40B4-BE49-F238E27FC236}">
                <a16:creationId xmlns:a16="http://schemas.microsoft.com/office/drawing/2014/main" id="{D120F55E-D9E7-12C6-4AB6-1EC415E02E64}"/>
              </a:ext>
            </a:extLst>
          </p:cNvPr>
          <p:cNvSpPr txBox="1">
            <a:spLocks/>
          </p:cNvSpPr>
          <p:nvPr/>
        </p:nvSpPr>
        <p:spPr bwMode="auto">
          <a:xfrm>
            <a:off x="521289" y="5263753"/>
            <a:ext cx="4231089" cy="4896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700" b="1" dirty="0">
                <a:solidFill>
                  <a:srgbClr val="009A9E"/>
                </a:solidFill>
                <a:latin typeface="Arial" panose="020B0604020202020204" pitchFamily="34" charset="0"/>
                <a:cs typeface="Arial" panose="020B0604020202020204" pitchFamily="34" charset="0"/>
              </a:rPr>
              <a:t>Past experience with withdrawal</a:t>
            </a:r>
          </a:p>
        </p:txBody>
      </p:sp>
      <p:grpSp>
        <p:nvGrpSpPr>
          <p:cNvPr id="17" name="Group 16">
            <a:extLst>
              <a:ext uri="{FF2B5EF4-FFF2-40B4-BE49-F238E27FC236}">
                <a16:creationId xmlns:a16="http://schemas.microsoft.com/office/drawing/2014/main" id="{586548EF-C863-9311-DB42-02364DE5C3ED}"/>
              </a:ext>
            </a:extLst>
          </p:cNvPr>
          <p:cNvGrpSpPr/>
          <p:nvPr/>
        </p:nvGrpSpPr>
        <p:grpSpPr>
          <a:xfrm>
            <a:off x="4295220" y="5311596"/>
            <a:ext cx="4785628" cy="365125"/>
            <a:chOff x="4775066" y="5722212"/>
            <a:chExt cx="4785628" cy="365125"/>
          </a:xfrm>
        </p:grpSpPr>
        <p:sp>
          <p:nvSpPr>
            <p:cNvPr id="13" name="Text Placeholder 3">
              <a:extLst>
                <a:ext uri="{FF2B5EF4-FFF2-40B4-BE49-F238E27FC236}">
                  <a16:creationId xmlns:a16="http://schemas.microsoft.com/office/drawing/2014/main" id="{4B818B1A-DB3B-2ED4-1429-3D3A862FCB53}"/>
                </a:ext>
              </a:extLst>
            </p:cNvPr>
            <p:cNvSpPr txBox="1">
              <a:spLocks/>
            </p:cNvSpPr>
            <p:nvPr/>
          </p:nvSpPr>
          <p:spPr bwMode="auto">
            <a:xfrm>
              <a:off x="4996654" y="5722212"/>
              <a:ext cx="456404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buNone/>
              </a:pPr>
              <a:r>
                <a:rPr lang="en-US" sz="1500" b="1" dirty="0">
                  <a:latin typeface="Arial" panose="020B0604020202020204" pitchFamily="34" charset="0"/>
                  <a:cs typeface="Arial" panose="020B0604020202020204" pitchFamily="34" charset="0"/>
                </a:rPr>
                <a:t>urges to smoke </a:t>
              </a:r>
              <a:r>
                <a:rPr lang="en-US" sz="1600" b="1" dirty="0">
                  <a:latin typeface="Arial" panose="020B0604020202020204" pitchFamily="34" charset="0"/>
                  <a:cs typeface="Arial" panose="020B0604020202020204" pitchFamily="34" charset="0"/>
                </a:rPr>
                <a:t> </a:t>
              </a:r>
              <a:r>
                <a:rPr lang="en-US" sz="1600" b="1" dirty="0">
                  <a:latin typeface="Arial" panose="020B0604020202020204" pitchFamily="34" charset="0"/>
                  <a:ea typeface="Wingdings"/>
                  <a:cs typeface="Arial" panose="020B0604020202020204" pitchFamily="34" charset="0"/>
                </a:rPr>
                <a:t>     </a:t>
              </a:r>
              <a:r>
                <a:rPr lang="en-US" sz="1500" b="1" dirty="0">
                  <a:latin typeface="Arial" panose="020B0604020202020204" pitchFamily="34" charset="0"/>
                  <a:cs typeface="Arial" panose="020B0604020202020204" pitchFamily="34" charset="0"/>
                </a:rPr>
                <a:t>withdrawal symptoms</a:t>
              </a:r>
            </a:p>
          </p:txBody>
        </p:sp>
        <p:sp>
          <p:nvSpPr>
            <p:cNvPr id="15" name="Up Arrow 14">
              <a:extLst>
                <a:ext uri="{FF2B5EF4-FFF2-40B4-BE49-F238E27FC236}">
                  <a16:creationId xmlns:a16="http://schemas.microsoft.com/office/drawing/2014/main" id="{3D1043EE-D3DC-64B9-D4C0-B5D3F9ADB54E}"/>
                </a:ext>
              </a:extLst>
            </p:cNvPr>
            <p:cNvSpPr/>
            <p:nvPr/>
          </p:nvSpPr>
          <p:spPr bwMode="auto">
            <a:xfrm>
              <a:off x="4775066" y="5736472"/>
              <a:ext cx="221588" cy="245078"/>
            </a:xfrm>
            <a:prstGeom prst="upArrow">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19" name="Up Arrow 18">
            <a:extLst>
              <a:ext uri="{FF2B5EF4-FFF2-40B4-BE49-F238E27FC236}">
                <a16:creationId xmlns:a16="http://schemas.microsoft.com/office/drawing/2014/main" id="{588CC01D-7B10-9052-F2B7-A9F319361861}"/>
              </a:ext>
            </a:extLst>
          </p:cNvPr>
          <p:cNvSpPr/>
          <p:nvPr/>
        </p:nvSpPr>
        <p:spPr bwMode="auto">
          <a:xfrm>
            <a:off x="6158894" y="5341098"/>
            <a:ext cx="221588" cy="245078"/>
          </a:xfrm>
          <a:prstGeom prst="upArrow">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4" name="Footer Placeholder 4">
            <a:extLst>
              <a:ext uri="{FF2B5EF4-FFF2-40B4-BE49-F238E27FC236}">
                <a16:creationId xmlns:a16="http://schemas.microsoft.com/office/drawing/2014/main" id="{C73A2251-839A-132D-CBA3-4E4B19925222}"/>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pic>
        <p:nvPicPr>
          <p:cNvPr id="9" name="Picture 8" descr="A person in a grey sweatshirt&#10;&#10;Description automatically generated with low confidence">
            <a:extLst>
              <a:ext uri="{FF2B5EF4-FFF2-40B4-BE49-F238E27FC236}">
                <a16:creationId xmlns:a16="http://schemas.microsoft.com/office/drawing/2014/main" id="{81D9E487-7723-662B-B14F-2B757AEC72EB}"/>
              </a:ext>
            </a:extLst>
          </p:cNvPr>
          <p:cNvPicPr>
            <a:picLocks noChangeAspect="1"/>
          </p:cNvPicPr>
          <p:nvPr/>
        </p:nvPicPr>
        <p:blipFill rotWithShape="1">
          <a:blip r:embed="rId4"/>
          <a:srcRect l="5662" t="2156" r="32048" b="5290"/>
          <a:stretch/>
        </p:blipFill>
        <p:spPr>
          <a:xfrm>
            <a:off x="710634" y="2396114"/>
            <a:ext cx="1573022" cy="1579319"/>
          </a:xfrm>
          <a:prstGeom prst="rect">
            <a:avLst/>
          </a:prstGeom>
        </p:spPr>
      </p:pic>
    </p:spTree>
    <p:extLst>
      <p:ext uri="{BB962C8B-B14F-4D97-AF65-F5344CB8AC3E}">
        <p14:creationId xmlns:p14="http://schemas.microsoft.com/office/powerpoint/2010/main" val="2766840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p:bldP spid="7" grpId="0"/>
      <p:bldP spid="10" grpId="0"/>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dirty="0"/>
              <a:t>Tobacco dependence aids</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5" y="1982623"/>
            <a:ext cx="6523379"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chemeClr val="bg1"/>
            </a:solidFill>
            <a:ln w="57150">
              <a:solidFill>
                <a:srgbClr val="FF262B"/>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chemeClr val="bg1"/>
            </a:solidFill>
            <a:ln w="57150">
              <a:solidFill>
                <a:srgbClr val="FF7F00"/>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chemeClr val="bg1"/>
            </a:solidFill>
            <a:ln w="57150">
              <a:solidFill>
                <a:srgbClr val="6EBF00"/>
              </a:solidFill>
              <a:round/>
              <a:headEnd/>
              <a:tailEnd/>
            </a:ln>
          </p:spPr>
          <p:txBody>
            <a:bodyPr wrap="none" lIns="0" tIns="0" rIns="0" bIns="0" anchor="ctr" anchorCtr="1"/>
            <a:lstStyle/>
            <a:p>
              <a:pPr algn="ctr" eaLnBrk="1" hangingPunct="1"/>
              <a:r>
                <a:rPr lang="en-GB" sz="1500" dirty="0">
                  <a:latin typeface="Arial" panose="020B0604020202020204" pitchFamily="34" charset="0"/>
                  <a:cs typeface="Arial" panose="020B0604020202020204" pitchFamily="34" charset="0"/>
                </a:rPr>
                <a:t>Block nicotine reward</a:t>
              </a:r>
            </a:p>
          </p:txBody>
        </p:sp>
      </p:grpSp>
      <p:sp>
        <p:nvSpPr>
          <p:cNvPr id="4" name="Footer Placeholder 4">
            <a:extLst>
              <a:ext uri="{FF2B5EF4-FFF2-40B4-BE49-F238E27FC236}">
                <a16:creationId xmlns:a16="http://schemas.microsoft.com/office/drawing/2014/main" id="{FE366737-F041-D914-F40A-745DD8383F91}"/>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9310640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CC52A5-8600-5A70-B9D0-5B7E5A09A6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02D6D2-45F4-9A26-2A82-08C4F5F3D553}"/>
              </a:ext>
            </a:extLst>
          </p:cNvPr>
          <p:cNvSpPr>
            <a:spLocks noGrp="1"/>
          </p:cNvSpPr>
          <p:nvPr>
            <p:ph type="title"/>
          </p:nvPr>
        </p:nvSpPr>
        <p:spPr/>
        <p:txBody>
          <a:bodyPr/>
          <a:lstStyle/>
          <a:p>
            <a:r>
              <a:rPr lang="en-US" dirty="0"/>
              <a:t>What would you recommend for Gemma?</a:t>
            </a:r>
          </a:p>
        </p:txBody>
      </p:sp>
      <p:sp>
        <p:nvSpPr>
          <p:cNvPr id="4" name="Text Placeholder 3">
            <a:extLst>
              <a:ext uri="{FF2B5EF4-FFF2-40B4-BE49-F238E27FC236}">
                <a16:creationId xmlns:a16="http://schemas.microsoft.com/office/drawing/2014/main" id="{B5ACE2DA-C7F2-192D-82F9-C19A021D3416}"/>
              </a:ext>
            </a:extLst>
          </p:cNvPr>
          <p:cNvSpPr>
            <a:spLocks noGrp="1"/>
          </p:cNvSpPr>
          <p:nvPr>
            <p:ph type="body" idx="12"/>
          </p:nvPr>
        </p:nvSpPr>
        <p:spPr>
          <a:xfrm>
            <a:off x="571500" y="4135301"/>
            <a:ext cx="2990684" cy="1727616"/>
          </a:xfrm>
        </p:spPr>
        <p:txBody>
          <a:bodyPr/>
          <a:lstStyle/>
          <a:p>
            <a:pPr marL="0" indent="0">
              <a:lnSpc>
                <a:spcPts val="3000"/>
              </a:lnSpc>
              <a:spcBef>
                <a:spcPts val="0"/>
              </a:spcBef>
              <a:spcAft>
                <a:spcPts val="0"/>
              </a:spcAft>
              <a:buNone/>
            </a:pPr>
            <a:r>
              <a:rPr lang="en-US" sz="2200" b="1" dirty="0">
                <a:solidFill>
                  <a:srgbClr val="009A9E"/>
                </a:solidFill>
              </a:rPr>
              <a:t>HSI = Moderate</a:t>
            </a:r>
          </a:p>
          <a:p>
            <a:pPr marL="0" indent="0">
              <a:lnSpc>
                <a:spcPts val="3000"/>
              </a:lnSpc>
              <a:spcBef>
                <a:spcPts val="0"/>
              </a:spcBef>
              <a:spcAft>
                <a:spcPts val="0"/>
              </a:spcAft>
              <a:buNone/>
            </a:pPr>
            <a:r>
              <a:rPr lang="en-US" sz="1700" b="1" dirty="0">
                <a:latin typeface="Arial"/>
                <a:cs typeface="Arial"/>
              </a:rPr>
              <a:t>20-30 cigarettes per day = </a:t>
            </a:r>
            <a:endParaRPr lang="en-US" sz="1700" b="1" dirty="0"/>
          </a:p>
          <a:p>
            <a:pPr marL="0" indent="0">
              <a:lnSpc>
                <a:spcPts val="3000"/>
              </a:lnSpc>
              <a:spcBef>
                <a:spcPts val="0"/>
              </a:spcBef>
              <a:spcAft>
                <a:spcPts val="0"/>
              </a:spcAft>
              <a:buNone/>
            </a:pPr>
            <a:r>
              <a:rPr lang="en-US" sz="1700" dirty="0">
                <a:latin typeface="Arial"/>
                <a:cs typeface="Arial"/>
              </a:rPr>
              <a:t>~20-30 mg of nicotine</a:t>
            </a:r>
            <a:r>
              <a:rPr lang="en-US" sz="1700" dirty="0">
                <a:solidFill>
                  <a:schemeClr val="accent1"/>
                </a:solidFill>
                <a:latin typeface="Arial"/>
                <a:cs typeface="Arial"/>
              </a:rPr>
              <a:t>*</a:t>
            </a:r>
          </a:p>
          <a:p>
            <a:pPr marL="0" indent="0">
              <a:lnSpc>
                <a:spcPts val="3000"/>
              </a:lnSpc>
              <a:spcBef>
                <a:spcPts val="0"/>
              </a:spcBef>
              <a:spcAft>
                <a:spcPts val="0"/>
              </a:spcAft>
              <a:buNone/>
            </a:pPr>
            <a:r>
              <a:rPr lang="en-GB" sz="1400" dirty="0">
                <a:solidFill>
                  <a:srgbClr val="009A9E"/>
                </a:solidFill>
              </a:rPr>
              <a:t>*1 cig = 1mg nicotine (minimum)</a:t>
            </a:r>
            <a:endParaRPr lang="en-US" sz="1400" dirty="0">
              <a:solidFill>
                <a:srgbClr val="009A9E"/>
              </a:solidFill>
            </a:endParaRPr>
          </a:p>
        </p:txBody>
      </p:sp>
      <p:grpSp>
        <p:nvGrpSpPr>
          <p:cNvPr id="23" name="Group 22">
            <a:extLst>
              <a:ext uri="{FF2B5EF4-FFF2-40B4-BE49-F238E27FC236}">
                <a16:creationId xmlns:a16="http://schemas.microsoft.com/office/drawing/2014/main" id="{B10799A2-6394-7BDB-22B2-4498721A413C}"/>
              </a:ext>
            </a:extLst>
          </p:cNvPr>
          <p:cNvGrpSpPr/>
          <p:nvPr/>
        </p:nvGrpSpPr>
        <p:grpSpPr>
          <a:xfrm>
            <a:off x="5987128" y="2688914"/>
            <a:ext cx="372393" cy="461665"/>
            <a:chOff x="5957054" y="2304246"/>
            <a:chExt cx="372393" cy="461665"/>
          </a:xfrm>
        </p:grpSpPr>
        <p:sp>
          <p:nvSpPr>
            <p:cNvPr id="15" name="Oval 14">
              <a:extLst>
                <a:ext uri="{FF2B5EF4-FFF2-40B4-BE49-F238E27FC236}">
                  <a16:creationId xmlns:a16="http://schemas.microsoft.com/office/drawing/2014/main" id="{2B75C3A0-36B7-4FCC-6CEF-9EB6A4562348}"/>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6" name="TextBox 15">
              <a:extLst>
                <a:ext uri="{FF2B5EF4-FFF2-40B4-BE49-F238E27FC236}">
                  <a16:creationId xmlns:a16="http://schemas.microsoft.com/office/drawing/2014/main" id="{DBC11763-05D3-C477-0B9F-C5F3D3C6F993}"/>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dirty="0">
                  <a:solidFill>
                    <a:schemeClr val="bg1"/>
                  </a:solidFill>
                  <a:latin typeface="Century Gothic" panose="020B0502020202020204" pitchFamily="34" charset="0"/>
                </a:rPr>
                <a:t>+</a:t>
              </a:r>
            </a:p>
          </p:txBody>
        </p:sp>
      </p:grpSp>
      <p:grpSp>
        <p:nvGrpSpPr>
          <p:cNvPr id="57" name="Group 56">
            <a:extLst>
              <a:ext uri="{FF2B5EF4-FFF2-40B4-BE49-F238E27FC236}">
                <a16:creationId xmlns:a16="http://schemas.microsoft.com/office/drawing/2014/main" id="{3B89983B-FDB6-85A1-13C8-1E8304B851BE}"/>
              </a:ext>
            </a:extLst>
          </p:cNvPr>
          <p:cNvGrpSpPr/>
          <p:nvPr/>
        </p:nvGrpSpPr>
        <p:grpSpPr>
          <a:xfrm>
            <a:off x="3621437" y="2270098"/>
            <a:ext cx="2224503" cy="1293807"/>
            <a:chOff x="3663450" y="1679951"/>
            <a:chExt cx="2224503" cy="1293807"/>
          </a:xfrm>
        </p:grpSpPr>
        <p:sp>
          <p:nvSpPr>
            <p:cNvPr id="12" name="TextBox 11">
              <a:extLst>
                <a:ext uri="{FF2B5EF4-FFF2-40B4-BE49-F238E27FC236}">
                  <a16:creationId xmlns:a16="http://schemas.microsoft.com/office/drawing/2014/main" id="{DCBD1A32-88DE-5520-1274-3EFF826A223A}"/>
                </a:ext>
              </a:extLst>
            </p:cNvPr>
            <p:cNvSpPr txBox="1"/>
            <p:nvPr/>
          </p:nvSpPr>
          <p:spPr bwMode="auto">
            <a:xfrm>
              <a:off x="4158664" y="2630460"/>
              <a:ext cx="1234074" cy="30354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21mg, 25mg</a:t>
              </a:r>
              <a:endPar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1A671E8E-778E-B573-D20B-A751ADB52BCA}"/>
                </a:ext>
              </a:extLst>
            </p:cNvPr>
            <p:cNvSpPr/>
            <p:nvPr/>
          </p:nvSpPr>
          <p:spPr bwMode="auto">
            <a:xfrm>
              <a:off x="3663450" y="1679951"/>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chemeClr val="accent1"/>
                </a:solidFill>
                <a:effectLst/>
                <a:latin typeface="Calibri"/>
                <a:ea typeface="Calibri"/>
                <a:cs typeface="Times New Roman"/>
              </a:endParaRPr>
            </a:p>
          </p:txBody>
        </p:sp>
        <p:pic>
          <p:nvPicPr>
            <p:cNvPr id="24" name="Picture 23">
              <a:extLst>
                <a:ext uri="{FF2B5EF4-FFF2-40B4-BE49-F238E27FC236}">
                  <a16:creationId xmlns:a16="http://schemas.microsoft.com/office/drawing/2014/main" id="{F6F72E7E-EEDA-96DD-AE4B-63CFBAF4DD2F}"/>
                </a:ext>
              </a:extLst>
            </p:cNvPr>
            <p:cNvPicPr>
              <a:picLocks noChangeAspect="1"/>
            </p:cNvPicPr>
            <p:nvPr/>
          </p:nvPicPr>
          <p:blipFill>
            <a:blip r:embed="rId3"/>
            <a:stretch>
              <a:fillRect/>
            </a:stretch>
          </p:blipFill>
          <p:spPr>
            <a:xfrm>
              <a:off x="4367569" y="1945335"/>
              <a:ext cx="816265" cy="509720"/>
            </a:xfrm>
            <a:prstGeom prst="rect">
              <a:avLst/>
            </a:prstGeom>
          </p:spPr>
        </p:pic>
      </p:grpSp>
      <p:grpSp>
        <p:nvGrpSpPr>
          <p:cNvPr id="58" name="Group 57">
            <a:extLst>
              <a:ext uri="{FF2B5EF4-FFF2-40B4-BE49-F238E27FC236}">
                <a16:creationId xmlns:a16="http://schemas.microsoft.com/office/drawing/2014/main" id="{59E5221D-A0C7-F0B9-30EC-BA5A03916202}"/>
              </a:ext>
            </a:extLst>
          </p:cNvPr>
          <p:cNvGrpSpPr/>
          <p:nvPr/>
        </p:nvGrpSpPr>
        <p:grpSpPr>
          <a:xfrm>
            <a:off x="6509952" y="2270098"/>
            <a:ext cx="2160418" cy="1288926"/>
            <a:chOff x="6462298" y="1589504"/>
            <a:chExt cx="2224503" cy="1293807"/>
          </a:xfrm>
        </p:grpSpPr>
        <p:sp>
          <p:nvSpPr>
            <p:cNvPr id="18" name="Rectangle 17">
              <a:extLst>
                <a:ext uri="{FF2B5EF4-FFF2-40B4-BE49-F238E27FC236}">
                  <a16:creationId xmlns:a16="http://schemas.microsoft.com/office/drawing/2014/main" id="{35124B5B-8167-5BE2-D079-048DC6B9B555}"/>
                </a:ext>
              </a:extLst>
            </p:cNvPr>
            <p:cNvSpPr/>
            <p:nvPr/>
          </p:nvSpPr>
          <p:spPr bwMode="auto">
            <a:xfrm>
              <a:off x="6462298" y="1589504"/>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chemeClr val="accent1"/>
                </a:solidFill>
                <a:effectLst/>
                <a:latin typeface="Calibri"/>
                <a:ea typeface="Calibri"/>
                <a:cs typeface="Times New Roman"/>
              </a:endParaRPr>
            </a:p>
          </p:txBody>
        </p:sp>
        <p:pic>
          <p:nvPicPr>
            <p:cNvPr id="26" name="Picture 25">
              <a:extLst>
                <a:ext uri="{FF2B5EF4-FFF2-40B4-BE49-F238E27FC236}">
                  <a16:creationId xmlns:a16="http://schemas.microsoft.com/office/drawing/2014/main" id="{85112736-32DD-4F70-351E-78420B2D73A4}"/>
                </a:ext>
              </a:extLst>
            </p:cNvPr>
            <p:cNvPicPr>
              <a:picLocks noChangeAspect="1"/>
            </p:cNvPicPr>
            <p:nvPr/>
          </p:nvPicPr>
          <p:blipFill>
            <a:blip r:embed="rId4"/>
            <a:srcRect/>
            <a:stretch/>
          </p:blipFill>
          <p:spPr>
            <a:xfrm>
              <a:off x="6673346" y="1829533"/>
              <a:ext cx="582457" cy="360747"/>
            </a:xfrm>
            <a:prstGeom prst="rect">
              <a:avLst/>
            </a:prstGeom>
          </p:spPr>
        </p:pic>
        <p:pic>
          <p:nvPicPr>
            <p:cNvPr id="27" name="Picture 26">
              <a:extLst>
                <a:ext uri="{FF2B5EF4-FFF2-40B4-BE49-F238E27FC236}">
                  <a16:creationId xmlns:a16="http://schemas.microsoft.com/office/drawing/2014/main" id="{79FC99DB-869C-923C-992A-423AF2C0B2B1}"/>
                </a:ext>
              </a:extLst>
            </p:cNvPr>
            <p:cNvPicPr>
              <a:picLocks noChangeAspect="1"/>
            </p:cNvPicPr>
            <p:nvPr/>
          </p:nvPicPr>
          <p:blipFill>
            <a:blip r:embed="rId5"/>
            <a:srcRect/>
            <a:stretch/>
          </p:blipFill>
          <p:spPr>
            <a:xfrm>
              <a:off x="7742865" y="1776499"/>
              <a:ext cx="582458" cy="356755"/>
            </a:xfrm>
            <a:prstGeom prst="rect">
              <a:avLst/>
            </a:prstGeom>
          </p:spPr>
        </p:pic>
      </p:grpSp>
      <p:grpSp>
        <p:nvGrpSpPr>
          <p:cNvPr id="62" name="Group 61">
            <a:extLst>
              <a:ext uri="{FF2B5EF4-FFF2-40B4-BE49-F238E27FC236}">
                <a16:creationId xmlns:a16="http://schemas.microsoft.com/office/drawing/2014/main" id="{B0567A20-DDD4-0110-CBCE-262721E1C9B8}"/>
              </a:ext>
            </a:extLst>
          </p:cNvPr>
          <p:cNvGrpSpPr/>
          <p:nvPr/>
        </p:nvGrpSpPr>
        <p:grpSpPr>
          <a:xfrm>
            <a:off x="3620635" y="4002063"/>
            <a:ext cx="2160418" cy="1293806"/>
            <a:chOff x="6462298" y="4689860"/>
            <a:chExt cx="2224503" cy="1293807"/>
          </a:xfrm>
        </p:grpSpPr>
        <p:sp>
          <p:nvSpPr>
            <p:cNvPr id="49" name="Rectangle 48">
              <a:extLst>
                <a:ext uri="{FF2B5EF4-FFF2-40B4-BE49-F238E27FC236}">
                  <a16:creationId xmlns:a16="http://schemas.microsoft.com/office/drawing/2014/main" id="{12359378-D3D4-A115-D327-86436BA90839}"/>
                </a:ext>
              </a:extLst>
            </p:cNvPr>
            <p:cNvSpPr/>
            <p:nvPr/>
          </p:nvSpPr>
          <p:spPr bwMode="auto">
            <a:xfrm>
              <a:off x="6462298" y="4689860"/>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5" name="Picture 54">
              <a:extLst>
                <a:ext uri="{FF2B5EF4-FFF2-40B4-BE49-F238E27FC236}">
                  <a16:creationId xmlns:a16="http://schemas.microsoft.com/office/drawing/2014/main" id="{A32892B9-F7AD-BD74-3A15-4448B7F3D2F0}"/>
                </a:ext>
              </a:extLst>
            </p:cNvPr>
            <p:cNvPicPr>
              <a:picLocks noChangeAspect="1"/>
            </p:cNvPicPr>
            <p:nvPr/>
          </p:nvPicPr>
          <p:blipFill>
            <a:blip r:embed="rId6"/>
            <a:stretch>
              <a:fillRect/>
            </a:stretch>
          </p:blipFill>
          <p:spPr>
            <a:xfrm>
              <a:off x="6911974" y="4845014"/>
              <a:ext cx="245875" cy="983499"/>
            </a:xfrm>
            <a:prstGeom prst="rect">
              <a:avLst/>
            </a:prstGeom>
            <a:effectLst/>
          </p:spPr>
        </p:pic>
        <p:sp>
          <p:nvSpPr>
            <p:cNvPr id="56" name="TextBox 55">
              <a:extLst>
                <a:ext uri="{FF2B5EF4-FFF2-40B4-BE49-F238E27FC236}">
                  <a16:creationId xmlns:a16="http://schemas.microsoft.com/office/drawing/2014/main" id="{D1B20D1E-1908-FFA5-AD56-419824B6D590}"/>
                </a:ext>
              </a:extLst>
            </p:cNvPr>
            <p:cNvSpPr txBox="1"/>
            <p:nvPr/>
          </p:nvSpPr>
          <p:spPr bwMode="auto">
            <a:xfrm>
              <a:off x="7279341" y="5127045"/>
              <a:ext cx="1023376" cy="41943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a:cs typeface="Arial"/>
                </a:rPr>
                <a:t>20mg nicotine- containing vape</a:t>
              </a:r>
              <a:endParaRPr kumimoji="0" lang="en-US" sz="1000" u="none" strike="noStrike" kern="1200" cap="none" spc="0" normalizeH="0" baseline="0" noProof="0" dirty="0">
                <a:ln>
                  <a:noFill/>
                </a:ln>
                <a:effectLst/>
                <a:uLnTx/>
                <a:uFillTx/>
                <a:latin typeface="Arial"/>
                <a:cs typeface="Arial"/>
              </a:endParaRPr>
            </a:p>
          </p:txBody>
        </p:sp>
      </p:grpSp>
      <p:pic>
        <p:nvPicPr>
          <p:cNvPr id="5" name="Picture 4">
            <a:extLst>
              <a:ext uri="{FF2B5EF4-FFF2-40B4-BE49-F238E27FC236}">
                <a16:creationId xmlns:a16="http://schemas.microsoft.com/office/drawing/2014/main" id="{6FFD8630-5DE1-D476-84E4-C23E232D77E1}"/>
              </a:ext>
            </a:extLst>
          </p:cNvPr>
          <p:cNvPicPr>
            <a:picLocks noChangeAspect="1"/>
          </p:cNvPicPr>
          <p:nvPr/>
        </p:nvPicPr>
        <p:blipFill>
          <a:blip r:embed="rId7"/>
          <a:srcRect/>
          <a:stretch/>
        </p:blipFill>
        <p:spPr>
          <a:xfrm>
            <a:off x="7408055" y="2949923"/>
            <a:ext cx="364209" cy="501051"/>
          </a:xfrm>
          <a:prstGeom prst="rect">
            <a:avLst/>
          </a:prstGeom>
        </p:spPr>
      </p:pic>
      <p:pic>
        <p:nvPicPr>
          <p:cNvPr id="6" name="Picture 5" descr="A person in a grey sweatshirt&#10;&#10;Description automatically generated with low confidence">
            <a:extLst>
              <a:ext uri="{FF2B5EF4-FFF2-40B4-BE49-F238E27FC236}">
                <a16:creationId xmlns:a16="http://schemas.microsoft.com/office/drawing/2014/main" id="{0E3D73A5-88FA-7C9F-FD6E-067934B51339}"/>
              </a:ext>
            </a:extLst>
          </p:cNvPr>
          <p:cNvPicPr>
            <a:picLocks noChangeAspect="1"/>
          </p:cNvPicPr>
          <p:nvPr/>
        </p:nvPicPr>
        <p:blipFill rotWithShape="1">
          <a:blip r:embed="rId8"/>
          <a:srcRect l="5662" t="2156" r="32048" b="5290"/>
          <a:stretch/>
        </p:blipFill>
        <p:spPr>
          <a:xfrm>
            <a:off x="622469" y="1892312"/>
            <a:ext cx="2183881" cy="2183881"/>
          </a:xfrm>
          <a:prstGeom prst="rect">
            <a:avLst/>
          </a:prstGeom>
        </p:spPr>
      </p:pic>
      <p:sp>
        <p:nvSpPr>
          <p:cNvPr id="3" name="Footer Placeholder 4">
            <a:extLst>
              <a:ext uri="{FF2B5EF4-FFF2-40B4-BE49-F238E27FC236}">
                <a16:creationId xmlns:a16="http://schemas.microsoft.com/office/drawing/2014/main" id="{6E86E3C1-949A-BEC0-0EDF-3464FE86264D}"/>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818390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500"/>
                                        <p:tgtEl>
                                          <p:spTgt spid="4">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7"/>
                                        </p:tgtEl>
                                        <p:attrNameLst>
                                          <p:attrName>style.visibility</p:attrName>
                                        </p:attrNameLst>
                                      </p:cBhvr>
                                      <p:to>
                                        <p:strVal val="visible"/>
                                      </p:to>
                                    </p:set>
                                    <p:animEffect transition="in" filter="fade">
                                      <p:cBhvr>
                                        <p:cTn id="26" dur="500"/>
                                        <p:tgtEl>
                                          <p:spTgt spid="57"/>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par>
                                <p:cTn id="35" presetID="10"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par>
                          <p:cTn id="38" fill="hold">
                            <p:stCondLst>
                              <p:cond delay="1500"/>
                            </p:stCondLst>
                            <p:childTnLst>
                              <p:par>
                                <p:cTn id="39" presetID="10" presetClass="entr" presetSubtype="0" fill="hold"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ADC1DA-6E52-E7EA-D601-85E0D161C9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8968AB-01C8-85E5-CD38-06DFDC92111B}"/>
              </a:ext>
            </a:extLst>
          </p:cNvPr>
          <p:cNvSpPr>
            <a:spLocks noGrp="1"/>
          </p:cNvSpPr>
          <p:nvPr>
            <p:ph type="title"/>
          </p:nvPr>
        </p:nvSpPr>
        <p:spPr/>
        <p:txBody>
          <a:bodyPr/>
          <a:lstStyle/>
          <a:p>
            <a:r>
              <a:rPr lang="en-US" dirty="0"/>
              <a:t>Individualised dosing: Michael</a:t>
            </a:r>
          </a:p>
        </p:txBody>
      </p:sp>
      <p:sp>
        <p:nvSpPr>
          <p:cNvPr id="4" name="Text Placeholder 3">
            <a:extLst>
              <a:ext uri="{FF2B5EF4-FFF2-40B4-BE49-F238E27FC236}">
                <a16:creationId xmlns:a16="http://schemas.microsoft.com/office/drawing/2014/main" id="{10A84916-982E-0D91-59A7-60DC29E7BFA0}"/>
              </a:ext>
            </a:extLst>
          </p:cNvPr>
          <p:cNvSpPr>
            <a:spLocks noGrp="1"/>
          </p:cNvSpPr>
          <p:nvPr>
            <p:ph type="body" idx="12"/>
          </p:nvPr>
        </p:nvSpPr>
        <p:spPr>
          <a:xfrm>
            <a:off x="571500" y="1752600"/>
            <a:ext cx="3769912" cy="489668"/>
          </a:xfrm>
        </p:spPr>
        <p:txBody>
          <a:bodyPr/>
          <a:lstStyle/>
          <a:p>
            <a:pPr marL="0" indent="0">
              <a:buNone/>
            </a:pPr>
            <a:r>
              <a:rPr lang="en-US" sz="1700" b="1" dirty="0">
                <a:solidFill>
                  <a:srgbClr val="009A9E"/>
                </a:solidFill>
              </a:rPr>
              <a:t>Heaviness of Smoking Index</a:t>
            </a:r>
          </a:p>
        </p:txBody>
      </p:sp>
      <p:pic>
        <p:nvPicPr>
          <p:cNvPr id="5" name="Picture 4">
            <a:extLst>
              <a:ext uri="{FF2B5EF4-FFF2-40B4-BE49-F238E27FC236}">
                <a16:creationId xmlns:a16="http://schemas.microsoft.com/office/drawing/2014/main" id="{B0152D5E-FB29-BE9C-2E71-7CA875949140}"/>
              </a:ext>
            </a:extLst>
          </p:cNvPr>
          <p:cNvPicPr>
            <a:picLocks noChangeAspect="1"/>
          </p:cNvPicPr>
          <p:nvPr/>
        </p:nvPicPr>
        <p:blipFill>
          <a:blip r:embed="rId3"/>
          <a:srcRect/>
          <a:stretch/>
        </p:blipFill>
        <p:spPr>
          <a:xfrm>
            <a:off x="4555916" y="1819573"/>
            <a:ext cx="3586037" cy="2026009"/>
          </a:xfrm>
          <a:prstGeom prst="rect">
            <a:avLst/>
          </a:prstGeom>
          <a:effectLst>
            <a:outerShdw blurRad="152400" dist="50800" dir="5400000" algn="tl" rotWithShape="0">
              <a:prstClr val="black">
                <a:alpha val="15000"/>
              </a:prstClr>
            </a:outerShdw>
          </a:effectLst>
        </p:spPr>
      </p:pic>
      <p:sp>
        <p:nvSpPr>
          <p:cNvPr id="6" name="Rectangle 5">
            <a:extLst>
              <a:ext uri="{FF2B5EF4-FFF2-40B4-BE49-F238E27FC236}">
                <a16:creationId xmlns:a16="http://schemas.microsoft.com/office/drawing/2014/main" id="{505397B9-E0B1-27DE-E512-43FFD5A2D47E}"/>
              </a:ext>
            </a:extLst>
          </p:cNvPr>
          <p:cNvSpPr/>
          <p:nvPr/>
        </p:nvSpPr>
        <p:spPr>
          <a:xfrm>
            <a:off x="4719939" y="2175767"/>
            <a:ext cx="222204" cy="400110"/>
          </a:xfrm>
          <a:prstGeom prst="rect">
            <a:avLst/>
          </a:prstGeom>
        </p:spPr>
        <p:txBody>
          <a:bodyPr wrap="square">
            <a:spAutoFit/>
          </a:bodyPr>
          <a:lstStyle/>
          <a:p>
            <a:pPr algn="ctr"/>
            <a:r>
              <a:rPr lang="en-US" sz="2000" dirty="0">
                <a:solidFill>
                  <a:srgbClr val="C00000"/>
                </a:solidFill>
                <a:latin typeface="Zapf Dingbats"/>
                <a:ea typeface="Zapf Dingbats"/>
                <a:cs typeface="Zapf Dingbats"/>
              </a:rPr>
              <a:t>✗</a:t>
            </a:r>
            <a:endParaRPr lang="en-US" sz="2000" dirty="0">
              <a:solidFill>
                <a:srgbClr val="C00000"/>
              </a:solidFill>
            </a:endParaRPr>
          </a:p>
        </p:txBody>
      </p:sp>
      <p:sp>
        <p:nvSpPr>
          <p:cNvPr id="7" name="Rectangle 6">
            <a:extLst>
              <a:ext uri="{FF2B5EF4-FFF2-40B4-BE49-F238E27FC236}">
                <a16:creationId xmlns:a16="http://schemas.microsoft.com/office/drawing/2014/main" id="{39ED4DA3-8554-7AE5-FC20-147EB1B63D56}"/>
              </a:ext>
            </a:extLst>
          </p:cNvPr>
          <p:cNvSpPr/>
          <p:nvPr/>
        </p:nvSpPr>
        <p:spPr>
          <a:xfrm>
            <a:off x="6331686" y="2870948"/>
            <a:ext cx="222204" cy="342409"/>
          </a:xfrm>
          <a:prstGeom prst="rect">
            <a:avLst/>
          </a:prstGeom>
        </p:spPr>
        <p:txBody>
          <a:bodyPr wrap="square">
            <a:spAutoFit/>
          </a:bodyPr>
          <a:lstStyle/>
          <a:p>
            <a:pPr algn="ctr"/>
            <a:r>
              <a:rPr lang="en-US" sz="2000" dirty="0">
                <a:solidFill>
                  <a:srgbClr val="C00000"/>
                </a:solidFill>
                <a:latin typeface="Zapf Dingbats"/>
                <a:ea typeface="Zapf Dingbats"/>
                <a:cs typeface="Zapf Dingbats"/>
              </a:rPr>
              <a:t>✗</a:t>
            </a:r>
            <a:endParaRPr lang="en-US" sz="2000" dirty="0">
              <a:solidFill>
                <a:srgbClr val="C00000"/>
              </a:solidFill>
            </a:endParaRPr>
          </a:p>
        </p:txBody>
      </p:sp>
      <p:sp>
        <p:nvSpPr>
          <p:cNvPr id="8" name="Rectangle 7">
            <a:extLst>
              <a:ext uri="{FF2B5EF4-FFF2-40B4-BE49-F238E27FC236}">
                <a16:creationId xmlns:a16="http://schemas.microsoft.com/office/drawing/2014/main" id="{D9E5F3D7-9BF4-2951-9C9B-E2976099D10A}"/>
              </a:ext>
            </a:extLst>
          </p:cNvPr>
          <p:cNvSpPr/>
          <p:nvPr/>
        </p:nvSpPr>
        <p:spPr>
          <a:xfrm>
            <a:off x="7768206" y="3213357"/>
            <a:ext cx="222204" cy="345866"/>
          </a:xfrm>
          <a:prstGeom prst="rect">
            <a:avLst/>
          </a:prstGeom>
        </p:spPr>
        <p:txBody>
          <a:bodyPr wrap="square">
            <a:spAutoFit/>
          </a:bodyPr>
          <a:lstStyle/>
          <a:p>
            <a:pPr algn="ctr"/>
            <a:r>
              <a:rPr lang="en-US" sz="2000" dirty="0">
                <a:solidFill>
                  <a:srgbClr val="C00000"/>
                </a:solidFill>
                <a:latin typeface="Zapf Dingbats"/>
                <a:ea typeface="Zapf Dingbats"/>
                <a:cs typeface="Zapf Dingbats"/>
              </a:rPr>
              <a:t>✗</a:t>
            </a:r>
            <a:endParaRPr lang="en-US" sz="2000" dirty="0">
              <a:solidFill>
                <a:srgbClr val="C00000"/>
              </a:solidFill>
            </a:endParaRPr>
          </a:p>
        </p:txBody>
      </p:sp>
      <p:sp>
        <p:nvSpPr>
          <p:cNvPr id="12" name="Text Placeholder 3">
            <a:extLst>
              <a:ext uri="{FF2B5EF4-FFF2-40B4-BE49-F238E27FC236}">
                <a16:creationId xmlns:a16="http://schemas.microsoft.com/office/drawing/2014/main" id="{2E3ECB22-A900-CEDB-69F4-9ED3DE33E21E}"/>
              </a:ext>
            </a:extLst>
          </p:cNvPr>
          <p:cNvSpPr txBox="1">
            <a:spLocks/>
          </p:cNvSpPr>
          <p:nvPr/>
        </p:nvSpPr>
        <p:spPr bwMode="auto">
          <a:xfrm>
            <a:off x="571499" y="4494617"/>
            <a:ext cx="4231089" cy="8125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700" b="1" dirty="0">
                <a:solidFill>
                  <a:srgbClr val="009A9E"/>
                </a:solidFill>
                <a:latin typeface="Arial" panose="020B0604020202020204" pitchFamily="34" charset="0"/>
                <a:cs typeface="Arial" panose="020B0604020202020204" pitchFamily="34" charset="0"/>
              </a:rPr>
              <a:t>Past and in-hospital experience </a:t>
            </a:r>
            <a:br>
              <a:rPr lang="en-US" sz="1700" b="1" dirty="0">
                <a:solidFill>
                  <a:srgbClr val="009A9E"/>
                </a:solidFill>
                <a:latin typeface="Arial" panose="020B0604020202020204" pitchFamily="34" charset="0"/>
                <a:cs typeface="Arial" panose="020B0604020202020204" pitchFamily="34" charset="0"/>
              </a:rPr>
            </a:br>
            <a:r>
              <a:rPr lang="en-US" sz="1700" b="1" dirty="0">
                <a:solidFill>
                  <a:srgbClr val="009A9E"/>
                </a:solidFill>
                <a:latin typeface="Arial" panose="020B0604020202020204" pitchFamily="34" charset="0"/>
                <a:cs typeface="Arial" panose="020B0604020202020204" pitchFamily="34" charset="0"/>
              </a:rPr>
              <a:t>with withdrawal and urges to smoke</a:t>
            </a:r>
          </a:p>
        </p:txBody>
      </p:sp>
      <p:grpSp>
        <p:nvGrpSpPr>
          <p:cNvPr id="17" name="Group 16">
            <a:extLst>
              <a:ext uri="{FF2B5EF4-FFF2-40B4-BE49-F238E27FC236}">
                <a16:creationId xmlns:a16="http://schemas.microsoft.com/office/drawing/2014/main" id="{F96DBF2E-86BC-556D-5C56-17C399C9AAA1}"/>
              </a:ext>
            </a:extLst>
          </p:cNvPr>
          <p:cNvGrpSpPr/>
          <p:nvPr/>
        </p:nvGrpSpPr>
        <p:grpSpPr>
          <a:xfrm>
            <a:off x="4759260" y="4526949"/>
            <a:ext cx="4047217" cy="974348"/>
            <a:chOff x="4842343" y="5454595"/>
            <a:chExt cx="4047217" cy="974348"/>
          </a:xfrm>
        </p:grpSpPr>
        <p:sp>
          <p:nvSpPr>
            <p:cNvPr id="13" name="Text Placeholder 3">
              <a:extLst>
                <a:ext uri="{FF2B5EF4-FFF2-40B4-BE49-F238E27FC236}">
                  <a16:creationId xmlns:a16="http://schemas.microsoft.com/office/drawing/2014/main" id="{17C57853-F8E3-10FD-D4E4-5A33B8D3E6C7}"/>
                </a:ext>
              </a:extLst>
            </p:cNvPr>
            <p:cNvSpPr txBox="1">
              <a:spLocks/>
            </p:cNvSpPr>
            <p:nvPr/>
          </p:nvSpPr>
          <p:spPr bwMode="auto">
            <a:xfrm>
              <a:off x="5025226" y="5493826"/>
              <a:ext cx="3864334" cy="93511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buNone/>
              </a:pPr>
              <a:r>
                <a:rPr lang="en-US" sz="1500" b="1" dirty="0">
                  <a:latin typeface="Arial" panose="020B0604020202020204" pitchFamily="34" charset="0"/>
                  <a:cs typeface="Arial" panose="020B0604020202020204" pitchFamily="34" charset="0"/>
                </a:rPr>
                <a:t>urges to smoke </a:t>
              </a:r>
              <a:r>
                <a:rPr lang="en-US" sz="1600" b="1" dirty="0">
                  <a:latin typeface="Arial" panose="020B0604020202020204" pitchFamily="34" charset="0"/>
                  <a:ea typeface="Wingdings"/>
                  <a:cs typeface="Arial" panose="020B0604020202020204" pitchFamily="34" charset="0"/>
                </a:rPr>
                <a:t>        </a:t>
              </a:r>
            </a:p>
            <a:p>
              <a:pPr marL="0" indent="0">
                <a:lnSpc>
                  <a:spcPts val="2000"/>
                </a:lnSpc>
                <a:buNone/>
              </a:pPr>
              <a:r>
                <a:rPr lang="en-US" sz="1500" b="1" dirty="0">
                  <a:latin typeface="Arial" panose="020B0604020202020204" pitchFamily="34" charset="0"/>
                  <a:cs typeface="Arial" panose="020B0604020202020204" pitchFamily="34" charset="0"/>
                </a:rPr>
                <a:t>withdrawal symptoms</a:t>
              </a:r>
            </a:p>
          </p:txBody>
        </p:sp>
        <p:sp>
          <p:nvSpPr>
            <p:cNvPr id="15" name="Up Arrow 14">
              <a:extLst>
                <a:ext uri="{FF2B5EF4-FFF2-40B4-BE49-F238E27FC236}">
                  <a16:creationId xmlns:a16="http://schemas.microsoft.com/office/drawing/2014/main" id="{C80ABF5D-AD9D-D612-A10E-957A1D7C6DC6}"/>
                </a:ext>
              </a:extLst>
            </p:cNvPr>
            <p:cNvSpPr/>
            <p:nvPr/>
          </p:nvSpPr>
          <p:spPr bwMode="auto">
            <a:xfrm>
              <a:off x="4842343" y="5454595"/>
              <a:ext cx="208041" cy="324000"/>
            </a:xfrm>
            <a:prstGeom prst="upArrow">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6" name="Up Arrow 15">
              <a:extLst>
                <a:ext uri="{FF2B5EF4-FFF2-40B4-BE49-F238E27FC236}">
                  <a16:creationId xmlns:a16="http://schemas.microsoft.com/office/drawing/2014/main" id="{2767AD4F-42EA-E0C7-0125-73B5661CF71B}"/>
                </a:ext>
              </a:extLst>
            </p:cNvPr>
            <p:cNvSpPr/>
            <p:nvPr/>
          </p:nvSpPr>
          <p:spPr bwMode="auto">
            <a:xfrm>
              <a:off x="4842343" y="5894832"/>
              <a:ext cx="208041" cy="324000"/>
            </a:xfrm>
            <a:prstGeom prst="upArrow">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9" name="Footer Placeholder 4">
            <a:extLst>
              <a:ext uri="{FF2B5EF4-FFF2-40B4-BE49-F238E27FC236}">
                <a16:creationId xmlns:a16="http://schemas.microsoft.com/office/drawing/2014/main" id="{89BADA4B-7BD8-08ED-2CB3-87D76729402D}"/>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pic>
        <p:nvPicPr>
          <p:cNvPr id="10" name="Picture 9">
            <a:extLst>
              <a:ext uri="{FF2B5EF4-FFF2-40B4-BE49-F238E27FC236}">
                <a16:creationId xmlns:a16="http://schemas.microsoft.com/office/drawing/2014/main" id="{B7BB6926-4048-1A69-A96A-36B4BA627CFC}"/>
              </a:ext>
            </a:extLst>
          </p:cNvPr>
          <p:cNvPicPr>
            <a:picLocks noChangeAspect="1"/>
          </p:cNvPicPr>
          <p:nvPr/>
        </p:nvPicPr>
        <p:blipFill>
          <a:blip r:embed="rId4"/>
          <a:srcRect/>
          <a:stretch/>
        </p:blipFill>
        <p:spPr>
          <a:xfrm>
            <a:off x="708306" y="2301093"/>
            <a:ext cx="2176850" cy="1943291"/>
          </a:xfrm>
          <a:prstGeom prst="rect">
            <a:avLst/>
          </a:prstGeom>
        </p:spPr>
      </p:pic>
    </p:spTree>
    <p:extLst>
      <p:ext uri="{BB962C8B-B14F-4D97-AF65-F5344CB8AC3E}">
        <p14:creationId xmlns:p14="http://schemas.microsoft.com/office/powerpoint/2010/main" val="996442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fade">
                                      <p:cBhvr>
                                        <p:cTn id="12" dur="500"/>
                                        <p:tgtEl>
                                          <p:spTgt spid="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fade">
                                      <p:cBhvr>
                                        <p:cTn id="32" dur="500"/>
                                        <p:tgtEl>
                                          <p:spTgt spid="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E8C3D1-C0E9-E520-C127-F31C400C04E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E38C55-FE94-0034-6493-0BC2AC9CEC4E}"/>
              </a:ext>
            </a:extLst>
          </p:cNvPr>
          <p:cNvSpPr>
            <a:spLocks noGrp="1"/>
          </p:cNvSpPr>
          <p:nvPr>
            <p:ph type="title"/>
          </p:nvPr>
        </p:nvSpPr>
        <p:spPr/>
        <p:txBody>
          <a:bodyPr/>
          <a:lstStyle/>
          <a:p>
            <a:r>
              <a:rPr lang="en-US" dirty="0"/>
              <a:t>What would you recommend for Michael?</a:t>
            </a:r>
          </a:p>
        </p:txBody>
      </p:sp>
      <p:sp>
        <p:nvSpPr>
          <p:cNvPr id="4" name="Text Placeholder 3">
            <a:extLst>
              <a:ext uri="{FF2B5EF4-FFF2-40B4-BE49-F238E27FC236}">
                <a16:creationId xmlns:a16="http://schemas.microsoft.com/office/drawing/2014/main" id="{B294A8D9-B60A-7524-140E-2FC15EE67B53}"/>
              </a:ext>
            </a:extLst>
          </p:cNvPr>
          <p:cNvSpPr>
            <a:spLocks noGrp="1"/>
          </p:cNvSpPr>
          <p:nvPr>
            <p:ph type="body" idx="12"/>
          </p:nvPr>
        </p:nvSpPr>
        <p:spPr>
          <a:xfrm>
            <a:off x="455431" y="4162685"/>
            <a:ext cx="2990684" cy="1727616"/>
          </a:xfrm>
        </p:spPr>
        <p:txBody>
          <a:bodyPr/>
          <a:lstStyle/>
          <a:p>
            <a:pPr marL="0" indent="0">
              <a:lnSpc>
                <a:spcPts val="3000"/>
              </a:lnSpc>
              <a:spcBef>
                <a:spcPts val="0"/>
              </a:spcBef>
              <a:spcAft>
                <a:spcPts val="0"/>
              </a:spcAft>
              <a:buNone/>
            </a:pPr>
            <a:r>
              <a:rPr lang="en-US" sz="2200" b="1" dirty="0">
                <a:solidFill>
                  <a:schemeClr val="accent1"/>
                </a:solidFill>
              </a:rPr>
              <a:t>HSI = High</a:t>
            </a:r>
          </a:p>
          <a:p>
            <a:pPr marL="0" indent="0">
              <a:lnSpc>
                <a:spcPts val="3000"/>
              </a:lnSpc>
              <a:spcBef>
                <a:spcPts val="0"/>
              </a:spcBef>
              <a:spcAft>
                <a:spcPts val="0"/>
              </a:spcAft>
              <a:buNone/>
            </a:pPr>
            <a:r>
              <a:rPr lang="en-US" sz="1700" b="1" dirty="0"/>
              <a:t>50 cigarettes per day = </a:t>
            </a:r>
          </a:p>
          <a:p>
            <a:pPr marL="0" indent="0">
              <a:lnSpc>
                <a:spcPts val="3000"/>
              </a:lnSpc>
              <a:spcBef>
                <a:spcPts val="0"/>
              </a:spcBef>
              <a:spcAft>
                <a:spcPts val="0"/>
              </a:spcAft>
              <a:buNone/>
            </a:pPr>
            <a:r>
              <a:rPr lang="en-US" sz="1700" dirty="0"/>
              <a:t>~50mg of nicotine</a:t>
            </a:r>
            <a:r>
              <a:rPr lang="en-US" sz="1700" dirty="0">
                <a:solidFill>
                  <a:schemeClr val="accent1"/>
                </a:solidFill>
              </a:rPr>
              <a:t>*</a:t>
            </a:r>
          </a:p>
          <a:p>
            <a:pPr marL="0" indent="0">
              <a:lnSpc>
                <a:spcPts val="3000"/>
              </a:lnSpc>
              <a:spcBef>
                <a:spcPts val="0"/>
              </a:spcBef>
              <a:spcAft>
                <a:spcPts val="0"/>
              </a:spcAft>
              <a:buNone/>
            </a:pPr>
            <a:r>
              <a:rPr lang="en-GB" sz="1400" dirty="0">
                <a:solidFill>
                  <a:schemeClr val="accent1"/>
                </a:solidFill>
              </a:rPr>
              <a:t>*1 cig = 1mg nicotine (minimum)</a:t>
            </a:r>
            <a:endParaRPr lang="en-US" sz="1400" dirty="0">
              <a:solidFill>
                <a:schemeClr val="accent1"/>
              </a:solidFill>
            </a:endParaRPr>
          </a:p>
        </p:txBody>
      </p:sp>
      <p:grpSp>
        <p:nvGrpSpPr>
          <p:cNvPr id="23" name="Group 22">
            <a:extLst>
              <a:ext uri="{FF2B5EF4-FFF2-40B4-BE49-F238E27FC236}">
                <a16:creationId xmlns:a16="http://schemas.microsoft.com/office/drawing/2014/main" id="{9AD83DE6-5550-AC3B-877B-6DA107360B08}"/>
              </a:ext>
            </a:extLst>
          </p:cNvPr>
          <p:cNvGrpSpPr/>
          <p:nvPr/>
        </p:nvGrpSpPr>
        <p:grpSpPr>
          <a:xfrm>
            <a:off x="6065324" y="2741170"/>
            <a:ext cx="372393" cy="461665"/>
            <a:chOff x="5957054" y="2304246"/>
            <a:chExt cx="372393" cy="461665"/>
          </a:xfrm>
        </p:grpSpPr>
        <p:sp>
          <p:nvSpPr>
            <p:cNvPr id="15" name="Oval 14">
              <a:extLst>
                <a:ext uri="{FF2B5EF4-FFF2-40B4-BE49-F238E27FC236}">
                  <a16:creationId xmlns:a16="http://schemas.microsoft.com/office/drawing/2014/main" id="{435E9CAA-7B47-9C83-440E-E6A0AF4C0302}"/>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6" name="TextBox 15">
              <a:extLst>
                <a:ext uri="{FF2B5EF4-FFF2-40B4-BE49-F238E27FC236}">
                  <a16:creationId xmlns:a16="http://schemas.microsoft.com/office/drawing/2014/main" id="{1C32BBEB-2EF9-A846-2A06-C867EA11E522}"/>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dirty="0">
                  <a:solidFill>
                    <a:schemeClr val="bg1"/>
                  </a:solidFill>
                  <a:latin typeface="Century Gothic" panose="020B0502020202020204" pitchFamily="34" charset="0"/>
                </a:rPr>
                <a:t>+</a:t>
              </a:r>
            </a:p>
          </p:txBody>
        </p:sp>
      </p:grpSp>
      <p:grpSp>
        <p:nvGrpSpPr>
          <p:cNvPr id="57" name="Group 56">
            <a:extLst>
              <a:ext uri="{FF2B5EF4-FFF2-40B4-BE49-F238E27FC236}">
                <a16:creationId xmlns:a16="http://schemas.microsoft.com/office/drawing/2014/main" id="{3F6967F6-898A-05CD-0196-111FE3950571}"/>
              </a:ext>
            </a:extLst>
          </p:cNvPr>
          <p:cNvGrpSpPr/>
          <p:nvPr/>
        </p:nvGrpSpPr>
        <p:grpSpPr>
          <a:xfrm>
            <a:off x="3655020" y="3744336"/>
            <a:ext cx="2224503" cy="1276370"/>
            <a:chOff x="3663450" y="1679951"/>
            <a:chExt cx="2224503" cy="1293807"/>
          </a:xfrm>
        </p:grpSpPr>
        <p:sp>
          <p:nvSpPr>
            <p:cNvPr id="12" name="TextBox 11">
              <a:extLst>
                <a:ext uri="{FF2B5EF4-FFF2-40B4-BE49-F238E27FC236}">
                  <a16:creationId xmlns:a16="http://schemas.microsoft.com/office/drawing/2014/main" id="{9A028F3F-C974-916F-1E19-13F51673D285}"/>
                </a:ext>
              </a:extLst>
            </p:cNvPr>
            <p:cNvSpPr txBox="1"/>
            <p:nvPr/>
          </p:nvSpPr>
          <p:spPr bwMode="auto">
            <a:xfrm>
              <a:off x="4158664" y="2630460"/>
              <a:ext cx="1234074" cy="30354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21mg, 25mg</a:t>
              </a:r>
              <a:endPar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A431AB76-ADD7-52B3-8321-2530D08F61A7}"/>
                </a:ext>
              </a:extLst>
            </p:cNvPr>
            <p:cNvSpPr/>
            <p:nvPr/>
          </p:nvSpPr>
          <p:spPr bwMode="auto">
            <a:xfrm>
              <a:off x="3663450" y="1679951"/>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chemeClr val="accent1"/>
                </a:solidFill>
                <a:effectLst/>
                <a:latin typeface="Calibri"/>
                <a:ea typeface="Calibri"/>
                <a:cs typeface="Times New Roman"/>
              </a:endParaRPr>
            </a:p>
          </p:txBody>
        </p:sp>
        <p:pic>
          <p:nvPicPr>
            <p:cNvPr id="24" name="Picture 23">
              <a:extLst>
                <a:ext uri="{FF2B5EF4-FFF2-40B4-BE49-F238E27FC236}">
                  <a16:creationId xmlns:a16="http://schemas.microsoft.com/office/drawing/2014/main" id="{D079DBE2-7D78-0C89-3951-FFCC59D75681}"/>
                </a:ext>
              </a:extLst>
            </p:cNvPr>
            <p:cNvPicPr>
              <a:picLocks noChangeAspect="1"/>
            </p:cNvPicPr>
            <p:nvPr/>
          </p:nvPicPr>
          <p:blipFill>
            <a:blip r:embed="rId3"/>
            <a:stretch>
              <a:fillRect/>
            </a:stretch>
          </p:blipFill>
          <p:spPr>
            <a:xfrm>
              <a:off x="4367569" y="1945335"/>
              <a:ext cx="816265" cy="509720"/>
            </a:xfrm>
            <a:prstGeom prst="rect">
              <a:avLst/>
            </a:prstGeom>
          </p:spPr>
        </p:pic>
      </p:grpSp>
      <p:grpSp>
        <p:nvGrpSpPr>
          <p:cNvPr id="58" name="Group 57">
            <a:extLst>
              <a:ext uri="{FF2B5EF4-FFF2-40B4-BE49-F238E27FC236}">
                <a16:creationId xmlns:a16="http://schemas.microsoft.com/office/drawing/2014/main" id="{7E29B273-992C-8C52-058E-52F547981532}"/>
              </a:ext>
            </a:extLst>
          </p:cNvPr>
          <p:cNvGrpSpPr/>
          <p:nvPr/>
        </p:nvGrpSpPr>
        <p:grpSpPr>
          <a:xfrm>
            <a:off x="6701191" y="2265286"/>
            <a:ext cx="2176850" cy="1293807"/>
            <a:chOff x="6462298" y="1679951"/>
            <a:chExt cx="2224503" cy="1293807"/>
          </a:xfrm>
        </p:grpSpPr>
        <p:sp>
          <p:nvSpPr>
            <p:cNvPr id="18" name="Rectangle 17">
              <a:extLst>
                <a:ext uri="{FF2B5EF4-FFF2-40B4-BE49-F238E27FC236}">
                  <a16:creationId xmlns:a16="http://schemas.microsoft.com/office/drawing/2014/main" id="{2820D129-0ED9-86F7-B262-6A0662719FAE}"/>
                </a:ext>
              </a:extLst>
            </p:cNvPr>
            <p:cNvSpPr/>
            <p:nvPr/>
          </p:nvSpPr>
          <p:spPr bwMode="auto">
            <a:xfrm>
              <a:off x="6462298" y="1679951"/>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chemeClr val="accent1"/>
                </a:solidFill>
                <a:effectLst/>
                <a:latin typeface="Calibri"/>
                <a:ea typeface="Calibri"/>
                <a:cs typeface="Times New Roman"/>
              </a:endParaRPr>
            </a:p>
          </p:txBody>
        </p:sp>
        <p:pic>
          <p:nvPicPr>
            <p:cNvPr id="26" name="Picture 25">
              <a:extLst>
                <a:ext uri="{FF2B5EF4-FFF2-40B4-BE49-F238E27FC236}">
                  <a16:creationId xmlns:a16="http://schemas.microsoft.com/office/drawing/2014/main" id="{15EBC005-D01F-4307-0D6F-8FA8F8BBEB2D}"/>
                </a:ext>
              </a:extLst>
            </p:cNvPr>
            <p:cNvPicPr>
              <a:picLocks noChangeAspect="1"/>
            </p:cNvPicPr>
            <p:nvPr/>
          </p:nvPicPr>
          <p:blipFill>
            <a:blip r:embed="rId4"/>
            <a:srcRect/>
            <a:stretch/>
          </p:blipFill>
          <p:spPr>
            <a:xfrm>
              <a:off x="6593664" y="2322804"/>
              <a:ext cx="837973" cy="519002"/>
            </a:xfrm>
            <a:prstGeom prst="rect">
              <a:avLst/>
            </a:prstGeom>
          </p:spPr>
        </p:pic>
        <p:pic>
          <p:nvPicPr>
            <p:cNvPr id="27" name="Picture 26">
              <a:extLst>
                <a:ext uri="{FF2B5EF4-FFF2-40B4-BE49-F238E27FC236}">
                  <a16:creationId xmlns:a16="http://schemas.microsoft.com/office/drawing/2014/main" id="{36C3A2E0-22FA-598C-36DF-72DB205A0909}"/>
                </a:ext>
              </a:extLst>
            </p:cNvPr>
            <p:cNvPicPr>
              <a:picLocks noChangeAspect="1"/>
            </p:cNvPicPr>
            <p:nvPr/>
          </p:nvPicPr>
          <p:blipFill>
            <a:blip r:embed="rId5"/>
            <a:srcRect/>
            <a:stretch/>
          </p:blipFill>
          <p:spPr>
            <a:xfrm>
              <a:off x="7025819" y="1846723"/>
              <a:ext cx="804997" cy="493060"/>
            </a:xfrm>
            <a:prstGeom prst="rect">
              <a:avLst/>
            </a:prstGeom>
          </p:spPr>
        </p:pic>
        <p:pic>
          <p:nvPicPr>
            <p:cNvPr id="28" name="Picture 27">
              <a:extLst>
                <a:ext uri="{FF2B5EF4-FFF2-40B4-BE49-F238E27FC236}">
                  <a16:creationId xmlns:a16="http://schemas.microsoft.com/office/drawing/2014/main" id="{85E7BA13-3B0F-B2D2-5EA6-D0853BF53BD9}"/>
                </a:ext>
              </a:extLst>
            </p:cNvPr>
            <p:cNvPicPr>
              <a:picLocks noChangeAspect="1"/>
            </p:cNvPicPr>
            <p:nvPr/>
          </p:nvPicPr>
          <p:blipFill>
            <a:blip r:embed="rId6"/>
            <a:srcRect/>
            <a:stretch/>
          </p:blipFill>
          <p:spPr>
            <a:xfrm>
              <a:off x="7868175" y="2043946"/>
              <a:ext cx="727881" cy="777511"/>
            </a:xfrm>
            <a:prstGeom prst="rect">
              <a:avLst/>
            </a:prstGeom>
          </p:spPr>
        </p:pic>
      </p:grpSp>
      <p:grpSp>
        <p:nvGrpSpPr>
          <p:cNvPr id="62" name="Group 61">
            <a:extLst>
              <a:ext uri="{FF2B5EF4-FFF2-40B4-BE49-F238E27FC236}">
                <a16:creationId xmlns:a16="http://schemas.microsoft.com/office/drawing/2014/main" id="{202E6CF2-B62F-18C8-BCFF-23936D83A068}"/>
              </a:ext>
            </a:extLst>
          </p:cNvPr>
          <p:cNvGrpSpPr/>
          <p:nvPr/>
        </p:nvGrpSpPr>
        <p:grpSpPr>
          <a:xfrm>
            <a:off x="6712596" y="3760798"/>
            <a:ext cx="2176850" cy="1309723"/>
            <a:chOff x="6462298" y="4689860"/>
            <a:chExt cx="2224503" cy="1293807"/>
          </a:xfrm>
        </p:grpSpPr>
        <p:sp>
          <p:nvSpPr>
            <p:cNvPr id="49" name="Rectangle 48">
              <a:extLst>
                <a:ext uri="{FF2B5EF4-FFF2-40B4-BE49-F238E27FC236}">
                  <a16:creationId xmlns:a16="http://schemas.microsoft.com/office/drawing/2014/main" id="{D98DF9D3-F8EF-0539-0FAD-1B4116412D50}"/>
                </a:ext>
              </a:extLst>
            </p:cNvPr>
            <p:cNvSpPr/>
            <p:nvPr/>
          </p:nvSpPr>
          <p:spPr bwMode="auto">
            <a:xfrm>
              <a:off x="6462298" y="4689860"/>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5" name="Picture 54">
              <a:extLst>
                <a:ext uri="{FF2B5EF4-FFF2-40B4-BE49-F238E27FC236}">
                  <a16:creationId xmlns:a16="http://schemas.microsoft.com/office/drawing/2014/main" id="{13612F1F-46DC-FCEC-79CD-C3BE0152E107}"/>
                </a:ext>
              </a:extLst>
            </p:cNvPr>
            <p:cNvPicPr>
              <a:picLocks noChangeAspect="1"/>
            </p:cNvPicPr>
            <p:nvPr/>
          </p:nvPicPr>
          <p:blipFill>
            <a:blip r:embed="rId7"/>
            <a:stretch>
              <a:fillRect/>
            </a:stretch>
          </p:blipFill>
          <p:spPr>
            <a:xfrm>
              <a:off x="6911974" y="4845014"/>
              <a:ext cx="245875" cy="983499"/>
            </a:xfrm>
            <a:prstGeom prst="rect">
              <a:avLst/>
            </a:prstGeom>
            <a:effectLst/>
          </p:spPr>
        </p:pic>
        <p:sp>
          <p:nvSpPr>
            <p:cNvPr id="56" name="TextBox 55">
              <a:extLst>
                <a:ext uri="{FF2B5EF4-FFF2-40B4-BE49-F238E27FC236}">
                  <a16:creationId xmlns:a16="http://schemas.microsoft.com/office/drawing/2014/main" id="{01AECF36-1AC4-9ED2-6AD0-52168E8788F2}"/>
                </a:ext>
              </a:extLst>
            </p:cNvPr>
            <p:cNvSpPr txBox="1"/>
            <p:nvPr/>
          </p:nvSpPr>
          <p:spPr bwMode="auto">
            <a:xfrm>
              <a:off x="7279341" y="5127045"/>
              <a:ext cx="1023376" cy="41943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20mg nicotine containing vape</a:t>
              </a:r>
              <a:endPar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grpSp>
      <p:grpSp>
        <p:nvGrpSpPr>
          <p:cNvPr id="3" name="Group 2">
            <a:extLst>
              <a:ext uri="{FF2B5EF4-FFF2-40B4-BE49-F238E27FC236}">
                <a16:creationId xmlns:a16="http://schemas.microsoft.com/office/drawing/2014/main" id="{ACD1266B-F29D-1CA7-BB6B-7D4484F92C8B}"/>
              </a:ext>
            </a:extLst>
          </p:cNvPr>
          <p:cNvGrpSpPr/>
          <p:nvPr/>
        </p:nvGrpSpPr>
        <p:grpSpPr>
          <a:xfrm>
            <a:off x="3629063" y="2294924"/>
            <a:ext cx="2224503" cy="1276370"/>
            <a:chOff x="3663450" y="1679951"/>
            <a:chExt cx="2224503" cy="1293807"/>
          </a:xfrm>
        </p:grpSpPr>
        <p:sp>
          <p:nvSpPr>
            <p:cNvPr id="6" name="TextBox 5">
              <a:extLst>
                <a:ext uri="{FF2B5EF4-FFF2-40B4-BE49-F238E27FC236}">
                  <a16:creationId xmlns:a16="http://schemas.microsoft.com/office/drawing/2014/main" id="{07DA7F4D-082A-8316-5479-D97C8E05AFC8}"/>
                </a:ext>
              </a:extLst>
            </p:cNvPr>
            <p:cNvSpPr txBox="1"/>
            <p:nvPr/>
          </p:nvSpPr>
          <p:spPr bwMode="auto">
            <a:xfrm>
              <a:off x="4158664" y="2630460"/>
              <a:ext cx="1234074" cy="30354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21mg, 25mg</a:t>
              </a:r>
              <a:endPar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E5D5FCD7-70B7-673C-B00D-1E828B610BC4}"/>
                </a:ext>
              </a:extLst>
            </p:cNvPr>
            <p:cNvSpPr/>
            <p:nvPr/>
          </p:nvSpPr>
          <p:spPr bwMode="auto">
            <a:xfrm>
              <a:off x="3663450" y="1679951"/>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chemeClr val="accent1"/>
                </a:solidFill>
                <a:effectLst/>
                <a:latin typeface="Calibri"/>
                <a:ea typeface="Calibri"/>
                <a:cs typeface="Times New Roman"/>
              </a:endParaRPr>
            </a:p>
          </p:txBody>
        </p:sp>
        <p:pic>
          <p:nvPicPr>
            <p:cNvPr id="8" name="Picture 7">
              <a:extLst>
                <a:ext uri="{FF2B5EF4-FFF2-40B4-BE49-F238E27FC236}">
                  <a16:creationId xmlns:a16="http://schemas.microsoft.com/office/drawing/2014/main" id="{1BE09CB3-FF0F-3F50-37F5-BCD68E39C2C6}"/>
                </a:ext>
              </a:extLst>
            </p:cNvPr>
            <p:cNvPicPr>
              <a:picLocks noChangeAspect="1"/>
            </p:cNvPicPr>
            <p:nvPr/>
          </p:nvPicPr>
          <p:blipFill>
            <a:blip r:embed="rId3"/>
            <a:stretch>
              <a:fillRect/>
            </a:stretch>
          </p:blipFill>
          <p:spPr>
            <a:xfrm>
              <a:off x="4367569" y="1945335"/>
              <a:ext cx="816265" cy="509720"/>
            </a:xfrm>
            <a:prstGeom prst="rect">
              <a:avLst/>
            </a:prstGeom>
          </p:spPr>
        </p:pic>
      </p:grpSp>
      <p:grpSp>
        <p:nvGrpSpPr>
          <p:cNvPr id="9" name="Group 8">
            <a:extLst>
              <a:ext uri="{FF2B5EF4-FFF2-40B4-BE49-F238E27FC236}">
                <a16:creationId xmlns:a16="http://schemas.microsoft.com/office/drawing/2014/main" id="{8DBD4B64-8ED2-3AD9-D3F9-BCCF2576DE82}"/>
              </a:ext>
            </a:extLst>
          </p:cNvPr>
          <p:cNvGrpSpPr/>
          <p:nvPr/>
        </p:nvGrpSpPr>
        <p:grpSpPr>
          <a:xfrm rot="557532">
            <a:off x="6078779" y="4063623"/>
            <a:ext cx="372393" cy="461665"/>
            <a:chOff x="5957054" y="2304246"/>
            <a:chExt cx="372393" cy="461665"/>
          </a:xfrm>
        </p:grpSpPr>
        <p:sp>
          <p:nvSpPr>
            <p:cNvPr id="10" name="Oval 9">
              <a:extLst>
                <a:ext uri="{FF2B5EF4-FFF2-40B4-BE49-F238E27FC236}">
                  <a16:creationId xmlns:a16="http://schemas.microsoft.com/office/drawing/2014/main" id="{1F05E1F5-2903-D30F-0BFA-A75DB414EE24}"/>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1" name="TextBox 10">
              <a:extLst>
                <a:ext uri="{FF2B5EF4-FFF2-40B4-BE49-F238E27FC236}">
                  <a16:creationId xmlns:a16="http://schemas.microsoft.com/office/drawing/2014/main" id="{AC69A4A7-04BF-EB8E-3796-F30748ADAF9E}"/>
                </a:ext>
              </a:extLst>
            </p:cNvPr>
            <p:cNvSpPr txBox="1"/>
            <p:nvPr/>
          </p:nvSpPr>
          <p:spPr>
            <a:xfrm rot="20906256">
              <a:off x="6008770" y="2304246"/>
              <a:ext cx="268960" cy="461665"/>
            </a:xfrm>
            <a:prstGeom prst="rect">
              <a:avLst/>
            </a:prstGeom>
            <a:noFill/>
          </p:spPr>
          <p:txBody>
            <a:bodyPr wrap="square" lIns="0" tIns="0" rIns="0" bIns="0" rtlCol="0" anchor="ctr">
              <a:spAutoFit/>
            </a:bodyPr>
            <a:lstStyle/>
            <a:p>
              <a:pPr algn="ctr"/>
              <a:r>
                <a:rPr lang="en-US" sz="3000" dirty="0">
                  <a:solidFill>
                    <a:schemeClr val="bg1"/>
                  </a:solidFill>
                  <a:latin typeface="Century Gothic" panose="020B0502020202020204" pitchFamily="34" charset="0"/>
                </a:rPr>
                <a:t>+</a:t>
              </a:r>
            </a:p>
          </p:txBody>
        </p:sp>
      </p:grpSp>
      <p:pic>
        <p:nvPicPr>
          <p:cNvPr id="21" name="Picture 20">
            <a:extLst>
              <a:ext uri="{FF2B5EF4-FFF2-40B4-BE49-F238E27FC236}">
                <a16:creationId xmlns:a16="http://schemas.microsoft.com/office/drawing/2014/main" id="{FA121428-4A25-5C87-BC03-C5856C7CC729}"/>
              </a:ext>
            </a:extLst>
          </p:cNvPr>
          <p:cNvPicPr>
            <a:picLocks noChangeAspect="1"/>
          </p:cNvPicPr>
          <p:nvPr/>
        </p:nvPicPr>
        <p:blipFill>
          <a:blip r:embed="rId8"/>
          <a:srcRect/>
          <a:stretch/>
        </p:blipFill>
        <p:spPr>
          <a:xfrm>
            <a:off x="593184" y="1922834"/>
            <a:ext cx="2176850" cy="1943291"/>
          </a:xfrm>
          <a:prstGeom prst="rect">
            <a:avLst/>
          </a:prstGeom>
        </p:spPr>
      </p:pic>
      <p:sp>
        <p:nvSpPr>
          <p:cNvPr id="22" name="Footer Placeholder 4">
            <a:extLst>
              <a:ext uri="{FF2B5EF4-FFF2-40B4-BE49-F238E27FC236}">
                <a16:creationId xmlns:a16="http://schemas.microsoft.com/office/drawing/2014/main" id="{85A63909-2B6F-A659-D987-71A362744434}"/>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457515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500"/>
                                        <p:tgtEl>
                                          <p:spTgt spid="4">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additive="base">
                                        <p:cTn id="24" dur="500" fill="hold"/>
                                        <p:tgtEl>
                                          <p:spTgt spid="57"/>
                                        </p:tgtEl>
                                        <p:attrNameLst>
                                          <p:attrName>ppt_x</p:attrName>
                                        </p:attrNameLst>
                                      </p:cBhvr>
                                      <p:tavLst>
                                        <p:tav tm="0">
                                          <p:val>
                                            <p:strVal val="#ppt_x"/>
                                          </p:val>
                                        </p:tav>
                                        <p:tav tm="100000">
                                          <p:val>
                                            <p:strVal val="#ppt_x"/>
                                          </p:val>
                                        </p:tav>
                                      </p:tavLst>
                                    </p:anim>
                                    <p:anim calcmode="lin" valueType="num">
                                      <p:cBhvr additive="base">
                                        <p:cTn id="25" dur="500" fill="hold"/>
                                        <p:tgtEl>
                                          <p:spTgt spid="57"/>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62"/>
                                        </p:tgtEl>
                                        <p:attrNameLst>
                                          <p:attrName>style.visibility</p:attrName>
                                        </p:attrNameLst>
                                      </p:cBhvr>
                                      <p:to>
                                        <p:strVal val="visible"/>
                                      </p:to>
                                    </p:set>
                                    <p:anim calcmode="lin" valueType="num">
                                      <p:cBhvr additive="base">
                                        <p:cTn id="32" dur="500" fill="hold"/>
                                        <p:tgtEl>
                                          <p:spTgt spid="62"/>
                                        </p:tgtEl>
                                        <p:attrNameLst>
                                          <p:attrName>ppt_x</p:attrName>
                                        </p:attrNameLst>
                                      </p:cBhvr>
                                      <p:tavLst>
                                        <p:tav tm="0">
                                          <p:val>
                                            <p:strVal val="#ppt_x"/>
                                          </p:val>
                                        </p:tav>
                                        <p:tav tm="100000">
                                          <p:val>
                                            <p:strVal val="#ppt_x"/>
                                          </p:val>
                                        </p:tav>
                                      </p:tavLst>
                                    </p:anim>
                                    <p:anim calcmode="lin" valueType="num">
                                      <p:cBhvr additive="base">
                                        <p:cTn id="33"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ppt_x"/>
                                          </p:val>
                                        </p:tav>
                                        <p:tav tm="100000">
                                          <p:val>
                                            <p:strVal val="#ppt_x"/>
                                          </p:val>
                                        </p:tav>
                                      </p:tavLst>
                                    </p:anim>
                                    <p:anim calcmode="lin" valueType="num">
                                      <p:cBhvr additive="base">
                                        <p:cTn id="39" dur="500" fill="hold"/>
                                        <p:tgtEl>
                                          <p:spTgt spid="3"/>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fill="hold"/>
                                        <p:tgtEl>
                                          <p:spTgt spid="23"/>
                                        </p:tgtEl>
                                        <p:attrNameLst>
                                          <p:attrName>ppt_x</p:attrName>
                                        </p:attrNameLst>
                                      </p:cBhvr>
                                      <p:tavLst>
                                        <p:tav tm="0">
                                          <p:val>
                                            <p:strVal val="#ppt_x"/>
                                          </p:val>
                                        </p:tav>
                                        <p:tav tm="100000">
                                          <p:val>
                                            <p:strVal val="#ppt_x"/>
                                          </p:val>
                                        </p:tav>
                                      </p:tavLst>
                                    </p:anim>
                                    <p:anim calcmode="lin" valueType="num">
                                      <p:cBhvr additive="base">
                                        <p:cTn id="43" dur="500" fill="hold"/>
                                        <p:tgtEl>
                                          <p:spTgt spid="23"/>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58"/>
                                        </p:tgtEl>
                                        <p:attrNameLst>
                                          <p:attrName>style.visibility</p:attrName>
                                        </p:attrNameLst>
                                      </p:cBhvr>
                                      <p:to>
                                        <p:strVal val="visible"/>
                                      </p:to>
                                    </p:set>
                                    <p:anim calcmode="lin" valueType="num">
                                      <p:cBhvr additive="base">
                                        <p:cTn id="46" dur="500" fill="hold"/>
                                        <p:tgtEl>
                                          <p:spTgt spid="58"/>
                                        </p:tgtEl>
                                        <p:attrNameLst>
                                          <p:attrName>ppt_x</p:attrName>
                                        </p:attrNameLst>
                                      </p:cBhvr>
                                      <p:tavLst>
                                        <p:tav tm="0">
                                          <p:val>
                                            <p:strVal val="#ppt_x"/>
                                          </p:val>
                                        </p:tav>
                                        <p:tav tm="100000">
                                          <p:val>
                                            <p:strVal val="#ppt_x"/>
                                          </p:val>
                                        </p:tav>
                                      </p:tavLst>
                                    </p:anim>
                                    <p:anim calcmode="lin" valueType="num">
                                      <p:cBhvr additive="base">
                                        <p:cTn id="47"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4AC74-2932-97BC-9E57-B1B262EE63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26571F-1D98-8AD0-D4F1-EA6BC786E558}"/>
              </a:ext>
            </a:extLst>
          </p:cNvPr>
          <p:cNvSpPr>
            <a:spLocks noGrp="1"/>
          </p:cNvSpPr>
          <p:nvPr>
            <p:ph type="title"/>
          </p:nvPr>
        </p:nvSpPr>
        <p:spPr/>
        <p:txBody>
          <a:bodyPr/>
          <a:lstStyle/>
          <a:p>
            <a:r>
              <a:rPr lang="en-US" dirty="0"/>
              <a:t>High nicotine Dependence</a:t>
            </a:r>
          </a:p>
        </p:txBody>
      </p:sp>
      <p:grpSp>
        <p:nvGrpSpPr>
          <p:cNvPr id="48" name="Group 47">
            <a:extLst>
              <a:ext uri="{FF2B5EF4-FFF2-40B4-BE49-F238E27FC236}">
                <a16:creationId xmlns:a16="http://schemas.microsoft.com/office/drawing/2014/main" id="{DE119DB2-AA66-8CFB-511D-776E71105116}"/>
              </a:ext>
            </a:extLst>
          </p:cNvPr>
          <p:cNvGrpSpPr/>
          <p:nvPr/>
        </p:nvGrpSpPr>
        <p:grpSpPr>
          <a:xfrm>
            <a:off x="4228941" y="4102343"/>
            <a:ext cx="686118" cy="850598"/>
            <a:chOff x="5957054" y="2304246"/>
            <a:chExt cx="372393" cy="461665"/>
          </a:xfrm>
        </p:grpSpPr>
        <p:sp>
          <p:nvSpPr>
            <p:cNvPr id="51" name="Oval 50">
              <a:extLst>
                <a:ext uri="{FF2B5EF4-FFF2-40B4-BE49-F238E27FC236}">
                  <a16:creationId xmlns:a16="http://schemas.microsoft.com/office/drawing/2014/main" id="{CBA76AA5-DD94-BDEB-3902-16855A7EA125}"/>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2" name="TextBox 51">
              <a:extLst>
                <a:ext uri="{FF2B5EF4-FFF2-40B4-BE49-F238E27FC236}">
                  <a16:creationId xmlns:a16="http://schemas.microsoft.com/office/drawing/2014/main" id="{633F41C9-343A-3153-052E-AECEB5B0A06F}"/>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dirty="0">
                  <a:solidFill>
                    <a:schemeClr val="bg1"/>
                  </a:solidFill>
                  <a:latin typeface="Century Gothic" panose="020B0502020202020204" pitchFamily="34" charset="0"/>
                </a:rPr>
                <a:t>+</a:t>
              </a:r>
            </a:p>
          </p:txBody>
        </p:sp>
      </p:grpSp>
      <p:grpSp>
        <p:nvGrpSpPr>
          <p:cNvPr id="53" name="Group 52">
            <a:extLst>
              <a:ext uri="{FF2B5EF4-FFF2-40B4-BE49-F238E27FC236}">
                <a16:creationId xmlns:a16="http://schemas.microsoft.com/office/drawing/2014/main" id="{E01829BD-BB1D-B59A-0161-09614248BA43}"/>
              </a:ext>
            </a:extLst>
          </p:cNvPr>
          <p:cNvGrpSpPr/>
          <p:nvPr/>
        </p:nvGrpSpPr>
        <p:grpSpPr>
          <a:xfrm>
            <a:off x="860613" y="3556934"/>
            <a:ext cx="2769566" cy="1941417"/>
            <a:chOff x="3663450" y="3177692"/>
            <a:chExt cx="2224503" cy="1293807"/>
          </a:xfrm>
        </p:grpSpPr>
        <p:sp>
          <p:nvSpPr>
            <p:cNvPr id="54" name="TextBox 53">
              <a:extLst>
                <a:ext uri="{FF2B5EF4-FFF2-40B4-BE49-F238E27FC236}">
                  <a16:creationId xmlns:a16="http://schemas.microsoft.com/office/drawing/2014/main" id="{F46FFD47-4F5B-D18F-4A55-2B3B26E168AC}"/>
                </a:ext>
              </a:extLst>
            </p:cNvPr>
            <p:cNvSpPr txBox="1"/>
            <p:nvPr/>
          </p:nvSpPr>
          <p:spPr bwMode="auto">
            <a:xfrm>
              <a:off x="3827461" y="4128201"/>
              <a:ext cx="741950" cy="30354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25mg</a:t>
              </a:r>
              <a:endPar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61" name="Rectangle 60">
              <a:extLst>
                <a:ext uri="{FF2B5EF4-FFF2-40B4-BE49-F238E27FC236}">
                  <a16:creationId xmlns:a16="http://schemas.microsoft.com/office/drawing/2014/main" id="{50EB0086-1E45-9ED4-972F-47AEE5AA746B}"/>
                </a:ext>
              </a:extLst>
            </p:cNvPr>
            <p:cNvSpPr/>
            <p:nvPr/>
          </p:nvSpPr>
          <p:spPr bwMode="auto">
            <a:xfrm>
              <a:off x="3663450" y="3177692"/>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3" name="TextBox 62">
              <a:extLst>
                <a:ext uri="{FF2B5EF4-FFF2-40B4-BE49-F238E27FC236}">
                  <a16:creationId xmlns:a16="http://schemas.microsoft.com/office/drawing/2014/main" id="{06F5A8E2-0DC6-A44E-5BFD-CF634DC66CF9}"/>
                </a:ext>
              </a:extLst>
            </p:cNvPr>
            <p:cNvSpPr txBox="1"/>
            <p:nvPr/>
          </p:nvSpPr>
          <p:spPr bwMode="auto">
            <a:xfrm>
              <a:off x="4606441" y="4128201"/>
              <a:ext cx="1193717" cy="30354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25mg, 15mg, 10mg</a:t>
              </a:r>
              <a:endPar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pic>
          <p:nvPicPr>
            <p:cNvPr id="66" name="Picture 65">
              <a:extLst>
                <a:ext uri="{FF2B5EF4-FFF2-40B4-BE49-F238E27FC236}">
                  <a16:creationId xmlns:a16="http://schemas.microsoft.com/office/drawing/2014/main" id="{F8B55148-6E20-B4D7-2292-4363378001A1}"/>
                </a:ext>
              </a:extLst>
            </p:cNvPr>
            <p:cNvPicPr>
              <a:picLocks noChangeAspect="1"/>
            </p:cNvPicPr>
            <p:nvPr/>
          </p:nvPicPr>
          <p:blipFill>
            <a:blip r:embed="rId3"/>
            <a:stretch>
              <a:fillRect/>
            </a:stretch>
          </p:blipFill>
          <p:spPr>
            <a:xfrm>
              <a:off x="3790304" y="3443076"/>
              <a:ext cx="816265" cy="509720"/>
            </a:xfrm>
            <a:prstGeom prst="rect">
              <a:avLst/>
            </a:prstGeom>
          </p:spPr>
        </p:pic>
        <p:pic>
          <p:nvPicPr>
            <p:cNvPr id="67" name="Picture 66">
              <a:extLst>
                <a:ext uri="{FF2B5EF4-FFF2-40B4-BE49-F238E27FC236}">
                  <a16:creationId xmlns:a16="http://schemas.microsoft.com/office/drawing/2014/main" id="{C246BF11-DD04-5617-198E-CA257628C4BB}"/>
                </a:ext>
              </a:extLst>
            </p:cNvPr>
            <p:cNvPicPr>
              <a:picLocks noChangeAspect="1"/>
            </p:cNvPicPr>
            <p:nvPr/>
          </p:nvPicPr>
          <p:blipFill>
            <a:blip r:embed="rId3"/>
            <a:stretch>
              <a:fillRect/>
            </a:stretch>
          </p:blipFill>
          <p:spPr>
            <a:xfrm>
              <a:off x="4795167" y="3443076"/>
              <a:ext cx="816265" cy="509720"/>
            </a:xfrm>
            <a:prstGeom prst="rect">
              <a:avLst/>
            </a:prstGeom>
          </p:spPr>
        </p:pic>
      </p:grpSp>
      <p:grpSp>
        <p:nvGrpSpPr>
          <p:cNvPr id="68" name="Group 67">
            <a:extLst>
              <a:ext uri="{FF2B5EF4-FFF2-40B4-BE49-F238E27FC236}">
                <a16:creationId xmlns:a16="http://schemas.microsoft.com/office/drawing/2014/main" id="{75E24F45-F2FA-4564-31FC-E9E8CAC6E0BC}"/>
              </a:ext>
            </a:extLst>
          </p:cNvPr>
          <p:cNvGrpSpPr/>
          <p:nvPr/>
        </p:nvGrpSpPr>
        <p:grpSpPr>
          <a:xfrm>
            <a:off x="5462103" y="3556934"/>
            <a:ext cx="2854067" cy="1964127"/>
            <a:chOff x="6462298" y="3177692"/>
            <a:chExt cx="2224503" cy="1293807"/>
          </a:xfrm>
        </p:grpSpPr>
        <p:sp>
          <p:nvSpPr>
            <p:cNvPr id="69" name="Rectangle 68">
              <a:extLst>
                <a:ext uri="{FF2B5EF4-FFF2-40B4-BE49-F238E27FC236}">
                  <a16:creationId xmlns:a16="http://schemas.microsoft.com/office/drawing/2014/main" id="{98BACA26-D2CB-66BA-FEE3-D83A1F792FE5}"/>
                </a:ext>
              </a:extLst>
            </p:cNvPr>
            <p:cNvSpPr/>
            <p:nvPr/>
          </p:nvSpPr>
          <p:spPr bwMode="auto">
            <a:xfrm>
              <a:off x="6462298" y="3177692"/>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70" name="Picture 69">
              <a:extLst>
                <a:ext uri="{FF2B5EF4-FFF2-40B4-BE49-F238E27FC236}">
                  <a16:creationId xmlns:a16="http://schemas.microsoft.com/office/drawing/2014/main" id="{0987EF59-FB23-EF2E-336A-ABA5A911067A}"/>
                </a:ext>
              </a:extLst>
            </p:cNvPr>
            <p:cNvPicPr>
              <a:picLocks noChangeAspect="1"/>
            </p:cNvPicPr>
            <p:nvPr/>
          </p:nvPicPr>
          <p:blipFill>
            <a:blip r:embed="rId4"/>
            <a:srcRect/>
            <a:stretch/>
          </p:blipFill>
          <p:spPr>
            <a:xfrm>
              <a:off x="6553287" y="3869101"/>
              <a:ext cx="837973" cy="519002"/>
            </a:xfrm>
            <a:prstGeom prst="rect">
              <a:avLst/>
            </a:prstGeom>
          </p:spPr>
        </p:pic>
        <p:pic>
          <p:nvPicPr>
            <p:cNvPr id="71" name="Picture 70">
              <a:extLst>
                <a:ext uri="{FF2B5EF4-FFF2-40B4-BE49-F238E27FC236}">
                  <a16:creationId xmlns:a16="http://schemas.microsoft.com/office/drawing/2014/main" id="{31FD4320-08C7-563E-7683-40AE8F78AC3C}"/>
                </a:ext>
              </a:extLst>
            </p:cNvPr>
            <p:cNvPicPr>
              <a:picLocks noChangeAspect="1"/>
            </p:cNvPicPr>
            <p:nvPr/>
          </p:nvPicPr>
          <p:blipFill>
            <a:blip r:embed="rId5"/>
            <a:srcRect/>
            <a:stretch/>
          </p:blipFill>
          <p:spPr>
            <a:xfrm>
              <a:off x="6899303" y="3257074"/>
              <a:ext cx="804997" cy="493060"/>
            </a:xfrm>
            <a:prstGeom prst="rect">
              <a:avLst/>
            </a:prstGeom>
          </p:spPr>
        </p:pic>
        <p:pic>
          <p:nvPicPr>
            <p:cNvPr id="72" name="Picture 71">
              <a:extLst>
                <a:ext uri="{FF2B5EF4-FFF2-40B4-BE49-F238E27FC236}">
                  <a16:creationId xmlns:a16="http://schemas.microsoft.com/office/drawing/2014/main" id="{CB419F2E-137C-9FB3-8342-2FDD2619B1E2}"/>
                </a:ext>
              </a:extLst>
            </p:cNvPr>
            <p:cNvPicPr>
              <a:picLocks noChangeAspect="1"/>
            </p:cNvPicPr>
            <p:nvPr/>
          </p:nvPicPr>
          <p:blipFill>
            <a:blip r:embed="rId6"/>
            <a:srcRect/>
            <a:stretch/>
          </p:blipFill>
          <p:spPr>
            <a:xfrm>
              <a:off x="7730459" y="3610592"/>
              <a:ext cx="727881" cy="777511"/>
            </a:xfrm>
            <a:prstGeom prst="rect">
              <a:avLst/>
            </a:prstGeom>
          </p:spPr>
        </p:pic>
      </p:grpSp>
      <p:sp>
        <p:nvSpPr>
          <p:cNvPr id="9" name="TextBox 8">
            <a:extLst>
              <a:ext uri="{FF2B5EF4-FFF2-40B4-BE49-F238E27FC236}">
                <a16:creationId xmlns:a16="http://schemas.microsoft.com/office/drawing/2014/main" id="{FBF1F2F8-BD08-37A7-6D3E-7256FBEB5054}"/>
              </a:ext>
            </a:extLst>
          </p:cNvPr>
          <p:cNvSpPr txBox="1"/>
          <p:nvPr/>
        </p:nvSpPr>
        <p:spPr bwMode="auto">
          <a:xfrm>
            <a:off x="449840" y="1696164"/>
            <a:ext cx="8084560" cy="1352734"/>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defTabSz="914400" eaLnBrk="0" hangingPunct="0">
              <a:lnSpc>
                <a:spcPts val="3200"/>
              </a:lnSpc>
              <a:spcBef>
                <a:spcPts val="0"/>
              </a:spcBef>
              <a:defRPr/>
            </a:pPr>
            <a:r>
              <a:rPr lang="en-CA" sz="2200" b="1" dirty="0">
                <a:solidFill>
                  <a:srgbClr val="009A9E"/>
                </a:solidFill>
                <a:latin typeface="Arial"/>
                <a:ea typeface="ＭＳ Ｐゴシック"/>
                <a:cs typeface="Arial"/>
              </a:rPr>
              <a:t>More dependent patients </a:t>
            </a:r>
            <a:r>
              <a:rPr lang="en-CA" sz="2200" dirty="0">
                <a:latin typeface="Arial"/>
                <a:ea typeface="ＭＳ Ｐゴシック"/>
                <a:cs typeface="Arial"/>
              </a:rPr>
              <a:t>may benefit from </a:t>
            </a:r>
            <a:br>
              <a:rPr lang="en-CA" sz="2200" dirty="0">
                <a:latin typeface="Arial" panose="020B0604020202020204" pitchFamily="34" charset="0"/>
                <a:ea typeface="ＭＳ Ｐゴシック" panose="020B0600070205080204" pitchFamily="34" charset="-128"/>
                <a:cs typeface="Arial" panose="020B0604020202020204" pitchFamily="34" charset="0"/>
              </a:rPr>
            </a:br>
            <a:r>
              <a:rPr lang="en-CA" sz="2200" dirty="0">
                <a:latin typeface="Arial"/>
                <a:ea typeface="ＭＳ Ｐゴシック"/>
                <a:cs typeface="Arial"/>
              </a:rPr>
              <a:t>high-dose NRT (&gt;42mg) to address withdrawal symptoms </a:t>
            </a:r>
            <a:br>
              <a:rPr lang="en-CA" sz="2200" dirty="0">
                <a:latin typeface="Arial"/>
                <a:ea typeface="ＭＳ Ｐゴシック"/>
                <a:cs typeface="Arial"/>
              </a:rPr>
            </a:br>
            <a:r>
              <a:rPr lang="en-CA" sz="2200" dirty="0">
                <a:latin typeface="Arial"/>
                <a:ea typeface="ＭＳ Ｐゴシック"/>
                <a:cs typeface="Arial"/>
              </a:rPr>
              <a:t>more effectively than standard doses. </a:t>
            </a:r>
            <a:endParaRPr lang="en-CA" sz="2200" dirty="0">
              <a:latin typeface="Arial" panose="020B0604020202020204" pitchFamily="34" charset="0"/>
              <a:ea typeface="ＭＳ Ｐゴシック" panose="020B0600070205080204" pitchFamily="34" charset="-128"/>
              <a:cs typeface="Arial" panose="020B0604020202020204" pitchFamily="34" charset="0"/>
            </a:endParaRPr>
          </a:p>
        </p:txBody>
      </p:sp>
      <p:pic>
        <p:nvPicPr>
          <p:cNvPr id="3" name="Picture 2">
            <a:extLst>
              <a:ext uri="{FF2B5EF4-FFF2-40B4-BE49-F238E27FC236}">
                <a16:creationId xmlns:a16="http://schemas.microsoft.com/office/drawing/2014/main" id="{D3724EEE-C46A-1817-5DEF-BA473B22F3EA}"/>
              </a:ext>
            </a:extLst>
          </p:cNvPr>
          <p:cNvPicPr>
            <a:picLocks noChangeAspect="1"/>
          </p:cNvPicPr>
          <p:nvPr/>
        </p:nvPicPr>
        <p:blipFill>
          <a:blip r:embed="rId7"/>
          <a:stretch>
            <a:fillRect/>
          </a:stretch>
        </p:blipFill>
        <p:spPr>
          <a:xfrm>
            <a:off x="7799611" y="3673639"/>
            <a:ext cx="245875" cy="983499"/>
          </a:xfrm>
          <a:prstGeom prst="rect">
            <a:avLst/>
          </a:prstGeom>
          <a:effectLst/>
        </p:spPr>
      </p:pic>
      <p:sp>
        <p:nvSpPr>
          <p:cNvPr id="4" name="Footer Placeholder 4">
            <a:extLst>
              <a:ext uri="{FF2B5EF4-FFF2-40B4-BE49-F238E27FC236}">
                <a16:creationId xmlns:a16="http://schemas.microsoft.com/office/drawing/2014/main" id="{E41C7689-6993-1358-187B-08C9B8D0314C}"/>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004840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500"/>
                                        <p:tgtEl>
                                          <p:spTgt spid="53"/>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5250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42274980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10EFE-4093-3F49-BB85-ED0B1933AE25}"/>
              </a:ext>
            </a:extLst>
          </p:cNvPr>
          <p:cNvSpPr>
            <a:spLocks noGrp="1"/>
          </p:cNvSpPr>
          <p:nvPr>
            <p:ph type="title"/>
          </p:nvPr>
        </p:nvSpPr>
        <p:spPr/>
        <p:txBody>
          <a:bodyPr/>
          <a:lstStyle/>
          <a:p>
            <a:r>
              <a:rPr lang="en-US" dirty="0"/>
              <a:t>Medications online learning</a:t>
            </a:r>
          </a:p>
        </p:txBody>
      </p:sp>
      <p:pic>
        <p:nvPicPr>
          <p:cNvPr id="5" name="Picture 4">
            <a:extLst>
              <a:ext uri="{FF2B5EF4-FFF2-40B4-BE49-F238E27FC236}">
                <a16:creationId xmlns:a16="http://schemas.microsoft.com/office/drawing/2014/main" id="{27104DEA-843C-D04E-B40A-68EADB791D23}"/>
              </a:ext>
            </a:extLst>
          </p:cNvPr>
          <p:cNvPicPr>
            <a:picLocks noChangeAspect="1"/>
          </p:cNvPicPr>
          <p:nvPr/>
        </p:nvPicPr>
        <p:blipFill>
          <a:blip r:embed="rId3"/>
          <a:srcRect/>
          <a:stretch/>
        </p:blipFill>
        <p:spPr>
          <a:xfrm>
            <a:off x="1694543" y="1661822"/>
            <a:ext cx="5754913" cy="4579951"/>
          </a:xfrm>
          <a:prstGeom prst="rect">
            <a:avLst/>
          </a:prstGeom>
        </p:spPr>
      </p:pic>
      <p:sp>
        <p:nvSpPr>
          <p:cNvPr id="3" name="Footer Placeholder 4">
            <a:extLst>
              <a:ext uri="{FF2B5EF4-FFF2-40B4-BE49-F238E27FC236}">
                <a16:creationId xmlns:a16="http://schemas.microsoft.com/office/drawing/2014/main" id="{7E3E1618-3B3D-E0B8-59A5-D514CD1AE832}"/>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6796420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F3FE9-BB92-F540-8296-F666B3D972B9}"/>
              </a:ext>
            </a:extLst>
          </p:cNvPr>
          <p:cNvSpPr>
            <a:spLocks noGrp="1"/>
          </p:cNvSpPr>
          <p:nvPr>
            <p:ph type="title"/>
          </p:nvPr>
        </p:nvSpPr>
        <p:spPr/>
        <p:txBody>
          <a:bodyPr/>
          <a:lstStyle/>
          <a:p>
            <a:r>
              <a:rPr lang="en-US" dirty="0"/>
              <a:t>Useful resources</a:t>
            </a:r>
          </a:p>
        </p:txBody>
      </p:sp>
      <p:sp>
        <p:nvSpPr>
          <p:cNvPr id="4" name="Text Placeholder 3">
            <a:extLst>
              <a:ext uri="{FF2B5EF4-FFF2-40B4-BE49-F238E27FC236}">
                <a16:creationId xmlns:a16="http://schemas.microsoft.com/office/drawing/2014/main" id="{FF19A621-6463-6D43-AF08-D88B0A786451}"/>
              </a:ext>
            </a:extLst>
          </p:cNvPr>
          <p:cNvSpPr>
            <a:spLocks noGrp="1"/>
          </p:cNvSpPr>
          <p:nvPr>
            <p:ph type="body" idx="12"/>
          </p:nvPr>
        </p:nvSpPr>
        <p:spPr>
          <a:xfrm>
            <a:off x="571500" y="1752600"/>
            <a:ext cx="7966604" cy="3622482"/>
          </a:xfrm>
        </p:spPr>
        <p:txBody>
          <a:bodyPr anchor="ctr"/>
          <a:lstStyle/>
          <a:p>
            <a:pPr>
              <a:spcBef>
                <a:spcPts val="1400"/>
              </a:spcBef>
              <a:spcAft>
                <a:spcPts val="1400"/>
              </a:spcAft>
            </a:pPr>
            <a:r>
              <a:rPr lang="en-US" b="1" dirty="0"/>
              <a:t>NCSCT Quick Reference Sheet</a:t>
            </a:r>
          </a:p>
          <a:p>
            <a:pPr>
              <a:spcBef>
                <a:spcPts val="1400"/>
              </a:spcBef>
              <a:spcAft>
                <a:spcPts val="1400"/>
              </a:spcAft>
            </a:pPr>
            <a:r>
              <a:rPr lang="en-US" b="1" dirty="0"/>
              <a:t>NCSCT website</a:t>
            </a:r>
            <a:br>
              <a:rPr lang="en-US" dirty="0"/>
            </a:br>
            <a:r>
              <a:rPr lang="en-US" dirty="0"/>
              <a:t>stop smoking medications</a:t>
            </a:r>
          </a:p>
          <a:p>
            <a:pPr>
              <a:spcBef>
                <a:spcPts val="1400"/>
              </a:spcBef>
              <a:spcAft>
                <a:spcPts val="1400"/>
              </a:spcAft>
            </a:pPr>
            <a:r>
              <a:rPr lang="en-US" b="1" dirty="0"/>
              <a:t>Maudsley Prescribing Guidelines</a:t>
            </a:r>
          </a:p>
          <a:p>
            <a:pPr>
              <a:spcBef>
                <a:spcPts val="1400"/>
              </a:spcBef>
              <a:spcAft>
                <a:spcPts val="1400"/>
              </a:spcAft>
            </a:pPr>
            <a:r>
              <a:rPr lang="en-US" b="1" dirty="0"/>
              <a:t>UK Medicines </a:t>
            </a:r>
            <a:br>
              <a:rPr lang="en-US" dirty="0"/>
            </a:br>
            <a:r>
              <a:rPr lang="en-US" dirty="0"/>
              <a:t>www.medicines.org.uk/emc </a:t>
            </a:r>
          </a:p>
        </p:txBody>
      </p:sp>
      <p:pic>
        <p:nvPicPr>
          <p:cNvPr id="5" name="Picture 4">
            <a:extLst>
              <a:ext uri="{FF2B5EF4-FFF2-40B4-BE49-F238E27FC236}">
                <a16:creationId xmlns:a16="http://schemas.microsoft.com/office/drawing/2014/main" id="{8DEEA7EB-3E0E-E34F-BF56-2BADCCAEA642}"/>
              </a:ext>
            </a:extLst>
          </p:cNvPr>
          <p:cNvPicPr>
            <a:picLocks noChangeAspect="1"/>
          </p:cNvPicPr>
          <p:nvPr/>
        </p:nvPicPr>
        <p:blipFill>
          <a:blip r:embed="rId3"/>
          <a:srcRect/>
          <a:stretch/>
        </p:blipFill>
        <p:spPr>
          <a:xfrm>
            <a:off x="4765169" y="1721595"/>
            <a:ext cx="4060706" cy="4371700"/>
          </a:xfrm>
          <a:prstGeom prst="rect">
            <a:avLst/>
          </a:prstGeom>
        </p:spPr>
      </p:pic>
      <p:sp>
        <p:nvSpPr>
          <p:cNvPr id="3" name="Footer Placeholder 4">
            <a:extLst>
              <a:ext uri="{FF2B5EF4-FFF2-40B4-BE49-F238E27FC236}">
                <a16:creationId xmlns:a16="http://schemas.microsoft.com/office/drawing/2014/main" id="{A47342DA-F956-DA20-303F-7FF2A9FF28B0}"/>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8012856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134A6-252E-DB1E-5255-A732B2C30B4D}"/>
            </a:ext>
          </a:extLst>
        </p:cNvPr>
        <p:cNvGrpSpPr/>
        <p:nvPr/>
      </p:nvGrpSpPr>
      <p:grpSpPr>
        <a:xfrm>
          <a:off x="0" y="0"/>
          <a:ext cx="0" cy="0"/>
          <a:chOff x="0" y="0"/>
          <a:chExt cx="0" cy="0"/>
        </a:xfrm>
      </p:grpSpPr>
    </p:spTree>
    <p:extLst>
      <p:ext uri="{BB962C8B-B14F-4D97-AF65-F5344CB8AC3E}">
        <p14:creationId xmlns:p14="http://schemas.microsoft.com/office/powerpoint/2010/main" val="2018077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dirty="0"/>
              <a:t>Tobacco dependence aids</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5" y="1982623"/>
            <a:ext cx="6523379"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rgbClr val="FF262B"/>
            </a:solidFill>
            <a:ln w="57150">
              <a:solidFill>
                <a:schemeClr val="bg1"/>
              </a:solidFill>
              <a:round/>
              <a:headEnd/>
              <a:tailEnd/>
            </a:ln>
            <a:effectLst>
              <a:glow rad="203200">
                <a:srgbClr val="FF262B">
                  <a:alpha val="40000"/>
                </a:srgbClr>
              </a:glow>
            </a:effectLst>
          </p:spPr>
          <p:txBody>
            <a:bodyPr wrap="none" lIns="0" tIns="0" rIns="0" bIns="0" anchor="ctr"/>
            <a:lstStyle/>
            <a:p>
              <a:pPr algn="ctr" eaLnBrk="1" hangingPunct="1"/>
              <a:r>
                <a:rPr lang="en-GB" sz="1500" dirty="0">
                  <a:solidFill>
                    <a:schemeClr val="bg1"/>
                  </a:solidFill>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chemeClr val="bg1"/>
            </a:solidFill>
            <a:ln w="57150">
              <a:solidFill>
                <a:srgbClr val="FF7F00"/>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chemeClr val="bg1"/>
            </a:solidFill>
            <a:ln w="57150">
              <a:solidFill>
                <a:srgbClr val="6EBF00"/>
              </a:solidFill>
              <a:round/>
              <a:headEnd/>
              <a:tailEnd/>
            </a:ln>
          </p:spPr>
          <p:txBody>
            <a:bodyPr wrap="none" lIns="0" tIns="0" rIns="0" bIns="0" anchor="ctr" anchorCtr="1"/>
            <a:lstStyle/>
            <a:p>
              <a:pPr algn="ctr" eaLnBrk="1" hangingPunct="1"/>
              <a:r>
                <a:rPr lang="en-GB" sz="1500" dirty="0">
                  <a:latin typeface="Arial" panose="020B0604020202020204" pitchFamily="34" charset="0"/>
                  <a:cs typeface="Arial" panose="020B0604020202020204" pitchFamily="34" charset="0"/>
                </a:rPr>
                <a:t>Block nicotine reward</a:t>
              </a:r>
            </a:p>
          </p:txBody>
        </p:sp>
      </p:grpSp>
      <p:grpSp>
        <p:nvGrpSpPr>
          <p:cNvPr id="35" name="Group 34">
            <a:extLst>
              <a:ext uri="{FF2B5EF4-FFF2-40B4-BE49-F238E27FC236}">
                <a16:creationId xmlns:a16="http://schemas.microsoft.com/office/drawing/2014/main" id="{704EB2BE-BF3F-7C45-A6AA-76EA5522737A}"/>
              </a:ext>
            </a:extLst>
          </p:cNvPr>
          <p:cNvGrpSpPr/>
          <p:nvPr/>
        </p:nvGrpSpPr>
        <p:grpSpPr>
          <a:xfrm>
            <a:off x="684213" y="2563737"/>
            <a:ext cx="3255947" cy="1269312"/>
            <a:chOff x="538385" y="2572284"/>
            <a:chExt cx="3255947" cy="1269312"/>
          </a:xfrm>
        </p:grpSpPr>
        <p:sp>
          <p:nvSpPr>
            <p:cNvPr id="29" name="_s2233353">
              <a:extLst>
                <a:ext uri="{FF2B5EF4-FFF2-40B4-BE49-F238E27FC236}">
                  <a16:creationId xmlns:a16="http://schemas.microsoft.com/office/drawing/2014/main" id="{23120195-CD3F-D746-9B3C-9444F48781FF}"/>
                </a:ext>
              </a:extLst>
            </p:cNvPr>
            <p:cNvSpPr>
              <a:spLocks noChangeArrowheads="1"/>
            </p:cNvSpPr>
            <p:nvPr/>
          </p:nvSpPr>
          <p:spPr bwMode="auto">
            <a:xfrm>
              <a:off x="538385" y="2572284"/>
              <a:ext cx="2871388" cy="1269312"/>
            </a:xfrm>
            <a:prstGeom prst="roundRect">
              <a:avLst>
                <a:gd name="adj" fmla="val 16667"/>
              </a:avLst>
            </a:prstGeom>
            <a:solidFill>
              <a:srgbClr val="FF262B"/>
            </a:solidFill>
            <a:ln w="57150">
              <a:solidFill>
                <a:srgbClr val="FF262B"/>
              </a:solidFill>
              <a:round/>
              <a:headEnd/>
              <a:tailEnd/>
            </a:ln>
            <a:effectLst>
              <a:outerShdw blurRad="254000" dist="63500" dir="5400000" algn="ctr" rotWithShape="0">
                <a:srgbClr val="000000">
                  <a:alpha val="40000"/>
                </a:srgbClr>
              </a:outerShdw>
            </a:effectLst>
          </p:spPr>
          <p:txBody>
            <a:bodyPr wrap="square" lIns="0" tIns="0" rIns="0" bIns="0" anchor="ctr"/>
            <a:lstStyle/>
            <a:p>
              <a:pPr algn="ctr" eaLnBrk="1" hangingPunct="1"/>
              <a:r>
                <a:rPr lang="en-GB" sz="1500" b="1" dirty="0">
                  <a:solidFill>
                    <a:schemeClr val="bg1"/>
                  </a:solidFill>
                  <a:latin typeface="Arial" panose="020B0604020202020204" pitchFamily="34" charset="0"/>
                  <a:cs typeface="Arial" panose="020B0604020202020204" pitchFamily="34" charset="0"/>
                </a:rPr>
                <a:t>Reduce need to smoke caused by reduced nicotine concentrations</a:t>
              </a:r>
            </a:p>
          </p:txBody>
        </p:sp>
        <p:sp>
          <p:nvSpPr>
            <p:cNvPr id="33" name="Triangle 32">
              <a:extLst>
                <a:ext uri="{FF2B5EF4-FFF2-40B4-BE49-F238E27FC236}">
                  <a16:creationId xmlns:a16="http://schemas.microsoft.com/office/drawing/2014/main" id="{E671DC6C-024E-4842-9B22-BB8B5C32F0C4}"/>
                </a:ext>
              </a:extLst>
            </p:cNvPr>
            <p:cNvSpPr/>
            <p:nvPr/>
          </p:nvSpPr>
          <p:spPr bwMode="auto">
            <a:xfrm rot="5400000">
              <a:off x="3208814" y="2935867"/>
              <a:ext cx="628889" cy="542146"/>
            </a:xfrm>
            <a:prstGeom prst="triangle">
              <a:avLst/>
            </a:prstGeom>
            <a:solidFill>
              <a:srgbClr val="FF262B"/>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4" name="Footer Placeholder 4">
            <a:extLst>
              <a:ext uri="{FF2B5EF4-FFF2-40B4-BE49-F238E27FC236}">
                <a16:creationId xmlns:a16="http://schemas.microsoft.com/office/drawing/2014/main" id="{FEB2BF0A-FBD6-54B1-065A-D12B146DF8A8}"/>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5622925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dirty="0"/>
              <a:t>Tobacco dependence aids</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5" y="1982623"/>
            <a:ext cx="6523379"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chemeClr val="bg1"/>
            </a:solidFill>
            <a:ln w="57150">
              <a:solidFill>
                <a:srgbClr val="FF262B"/>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rgbClr val="FF7E00"/>
            </a:solidFill>
            <a:ln w="57150">
              <a:solidFill>
                <a:schemeClr val="bg1"/>
              </a:solidFill>
              <a:round/>
              <a:headEnd/>
              <a:tailEnd/>
            </a:ln>
            <a:effectLst>
              <a:glow rad="203200">
                <a:srgbClr val="FF7E00">
                  <a:alpha val="40000"/>
                </a:srgbClr>
              </a:glow>
            </a:effectLst>
          </p:spPr>
          <p:txBody>
            <a:bodyPr wrap="none" lIns="0" tIns="0" rIns="0" bIns="0" anchor="ctr"/>
            <a:lstStyle/>
            <a:p>
              <a:pPr algn="ctr" eaLnBrk="1" hangingPunct="1"/>
              <a:r>
                <a:rPr lang="en-GB" sz="1500" dirty="0">
                  <a:solidFill>
                    <a:schemeClr val="bg1"/>
                  </a:solidFill>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chemeClr val="bg1"/>
            </a:solidFill>
            <a:ln w="57150">
              <a:solidFill>
                <a:srgbClr val="6EBF00"/>
              </a:solidFill>
              <a:round/>
              <a:headEnd/>
              <a:tailEnd/>
            </a:ln>
          </p:spPr>
          <p:txBody>
            <a:bodyPr wrap="none" lIns="0" tIns="0" rIns="0" bIns="0" anchor="ctr" anchorCtr="1"/>
            <a:lstStyle/>
            <a:p>
              <a:pPr algn="ctr" eaLnBrk="1" hangingPunct="1"/>
              <a:r>
                <a:rPr lang="en-GB" sz="1500" dirty="0">
                  <a:latin typeface="Arial" panose="020B0604020202020204" pitchFamily="34" charset="0"/>
                  <a:cs typeface="Arial" panose="020B0604020202020204" pitchFamily="34" charset="0"/>
                </a:rPr>
                <a:t>Block nicotine reward</a:t>
              </a:r>
            </a:p>
          </p:txBody>
        </p:sp>
      </p:grpSp>
      <p:grpSp>
        <p:nvGrpSpPr>
          <p:cNvPr id="35" name="Group 34">
            <a:extLst>
              <a:ext uri="{FF2B5EF4-FFF2-40B4-BE49-F238E27FC236}">
                <a16:creationId xmlns:a16="http://schemas.microsoft.com/office/drawing/2014/main" id="{704EB2BE-BF3F-7C45-A6AA-76EA5522737A}"/>
              </a:ext>
            </a:extLst>
          </p:cNvPr>
          <p:cNvGrpSpPr/>
          <p:nvPr/>
        </p:nvGrpSpPr>
        <p:grpSpPr>
          <a:xfrm>
            <a:off x="684213" y="3478137"/>
            <a:ext cx="3255947" cy="1269312"/>
            <a:chOff x="538385" y="2572284"/>
            <a:chExt cx="3255947" cy="1269312"/>
          </a:xfrm>
        </p:grpSpPr>
        <p:sp>
          <p:nvSpPr>
            <p:cNvPr id="29" name="_s2233353">
              <a:extLst>
                <a:ext uri="{FF2B5EF4-FFF2-40B4-BE49-F238E27FC236}">
                  <a16:creationId xmlns:a16="http://schemas.microsoft.com/office/drawing/2014/main" id="{23120195-CD3F-D746-9B3C-9444F48781FF}"/>
                </a:ext>
              </a:extLst>
            </p:cNvPr>
            <p:cNvSpPr>
              <a:spLocks noChangeArrowheads="1"/>
            </p:cNvSpPr>
            <p:nvPr/>
          </p:nvSpPr>
          <p:spPr bwMode="auto">
            <a:xfrm>
              <a:off x="538385" y="2572284"/>
              <a:ext cx="2871388" cy="1269312"/>
            </a:xfrm>
            <a:prstGeom prst="roundRect">
              <a:avLst>
                <a:gd name="adj" fmla="val 16667"/>
              </a:avLst>
            </a:prstGeom>
            <a:solidFill>
              <a:srgbClr val="FF7E00"/>
            </a:solidFill>
            <a:ln w="57150">
              <a:solidFill>
                <a:srgbClr val="FF7E00"/>
              </a:solidFill>
              <a:round/>
              <a:headEnd/>
              <a:tailEnd/>
            </a:ln>
            <a:effectLst>
              <a:outerShdw blurRad="254000" dist="63500" dir="5400000" algn="ctr" rotWithShape="0">
                <a:srgbClr val="000000">
                  <a:alpha val="40000"/>
                </a:srgbClr>
              </a:outerShdw>
            </a:effectLst>
          </p:spPr>
          <p:txBody>
            <a:bodyPr wrap="square" lIns="0" tIns="0" rIns="0" bIns="0" anchor="ctr"/>
            <a:lstStyle/>
            <a:p>
              <a:pPr algn="ctr" eaLnBrk="1" hangingPunct="1"/>
              <a:r>
                <a:rPr lang="en-GB" sz="1500" b="1" dirty="0">
                  <a:solidFill>
                    <a:schemeClr val="bg1"/>
                  </a:solidFill>
                  <a:latin typeface="Arial" panose="020B0604020202020204" pitchFamily="34" charset="0"/>
                  <a:cs typeface="Arial" panose="020B0604020202020204" pitchFamily="34" charset="0"/>
                </a:rPr>
                <a:t>Reduce acute urge </a:t>
              </a:r>
              <a:br>
                <a:rPr lang="en-GB" sz="1500" b="1" dirty="0">
                  <a:solidFill>
                    <a:schemeClr val="bg1"/>
                  </a:solidFill>
                  <a:latin typeface="Arial" panose="020B0604020202020204" pitchFamily="34" charset="0"/>
                  <a:cs typeface="Arial" panose="020B0604020202020204" pitchFamily="34" charset="0"/>
                </a:rPr>
              </a:br>
              <a:r>
                <a:rPr lang="en-GB" sz="1500" b="1" dirty="0">
                  <a:solidFill>
                    <a:schemeClr val="bg1"/>
                  </a:solidFill>
                  <a:latin typeface="Arial" panose="020B0604020202020204" pitchFamily="34" charset="0"/>
                  <a:cs typeface="Arial" panose="020B0604020202020204" pitchFamily="34" charset="0"/>
                </a:rPr>
                <a:t>to smoke driven </a:t>
              </a:r>
              <a:br>
                <a:rPr lang="en-GB" sz="1500" b="1" dirty="0">
                  <a:solidFill>
                    <a:schemeClr val="bg1"/>
                  </a:solidFill>
                  <a:latin typeface="Arial" panose="020B0604020202020204" pitchFamily="34" charset="0"/>
                  <a:cs typeface="Arial" panose="020B0604020202020204" pitchFamily="34" charset="0"/>
                </a:rPr>
              </a:br>
              <a:r>
                <a:rPr lang="en-GB" sz="1500" b="1" dirty="0">
                  <a:solidFill>
                    <a:schemeClr val="bg1"/>
                  </a:solidFill>
                  <a:latin typeface="Arial" panose="020B0604020202020204" pitchFamily="34" charset="0"/>
                  <a:cs typeface="Arial" panose="020B0604020202020204" pitchFamily="34" charset="0"/>
                </a:rPr>
                <a:t>by smoking cues</a:t>
              </a:r>
            </a:p>
          </p:txBody>
        </p:sp>
        <p:sp>
          <p:nvSpPr>
            <p:cNvPr id="33" name="Triangle 32">
              <a:extLst>
                <a:ext uri="{FF2B5EF4-FFF2-40B4-BE49-F238E27FC236}">
                  <a16:creationId xmlns:a16="http://schemas.microsoft.com/office/drawing/2014/main" id="{E671DC6C-024E-4842-9B22-BB8B5C32F0C4}"/>
                </a:ext>
              </a:extLst>
            </p:cNvPr>
            <p:cNvSpPr/>
            <p:nvPr/>
          </p:nvSpPr>
          <p:spPr bwMode="auto">
            <a:xfrm rot="5400000">
              <a:off x="3208814" y="2935867"/>
              <a:ext cx="628889" cy="542146"/>
            </a:xfrm>
            <a:prstGeom prst="triangle">
              <a:avLst/>
            </a:prstGeom>
            <a:solidFill>
              <a:srgbClr val="FF7E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4" name="Footer Placeholder 4">
            <a:extLst>
              <a:ext uri="{FF2B5EF4-FFF2-40B4-BE49-F238E27FC236}">
                <a16:creationId xmlns:a16="http://schemas.microsoft.com/office/drawing/2014/main" id="{CD91A981-A8F0-64B4-2DA8-B0687BC1A60A}"/>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439559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dirty="0"/>
              <a:t>Tobacco dependence aids</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5" y="1982623"/>
            <a:ext cx="6523379"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chemeClr val="bg1"/>
            </a:solidFill>
            <a:ln w="57150">
              <a:solidFill>
                <a:srgbClr val="FF262B"/>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chemeClr val="bg1"/>
            </a:solidFill>
            <a:ln w="57150">
              <a:solidFill>
                <a:srgbClr val="FF7F00"/>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rgbClr val="6EBF00"/>
            </a:solidFill>
            <a:ln w="57150">
              <a:solidFill>
                <a:schemeClr val="bg1"/>
              </a:solidFill>
              <a:round/>
              <a:headEnd/>
              <a:tailEnd/>
            </a:ln>
            <a:effectLst>
              <a:glow rad="190500">
                <a:srgbClr val="6EBF00">
                  <a:alpha val="40000"/>
                </a:srgbClr>
              </a:glow>
            </a:effectLst>
          </p:spPr>
          <p:txBody>
            <a:bodyPr wrap="none" lIns="0" tIns="0" rIns="0" bIns="0" anchor="ctr" anchorCtr="1"/>
            <a:lstStyle/>
            <a:p>
              <a:pPr algn="ctr" eaLnBrk="1" hangingPunct="1"/>
              <a:r>
                <a:rPr lang="en-GB" sz="1500" dirty="0">
                  <a:solidFill>
                    <a:schemeClr val="bg1"/>
                  </a:solidFill>
                  <a:latin typeface="Arial" panose="020B0604020202020204" pitchFamily="34" charset="0"/>
                  <a:cs typeface="Arial" panose="020B0604020202020204" pitchFamily="34" charset="0"/>
                </a:rPr>
                <a:t>Block nicotine reward</a:t>
              </a:r>
            </a:p>
          </p:txBody>
        </p:sp>
      </p:grpSp>
      <p:grpSp>
        <p:nvGrpSpPr>
          <p:cNvPr id="35" name="Group 34">
            <a:extLst>
              <a:ext uri="{FF2B5EF4-FFF2-40B4-BE49-F238E27FC236}">
                <a16:creationId xmlns:a16="http://schemas.microsoft.com/office/drawing/2014/main" id="{704EB2BE-BF3F-7C45-A6AA-76EA5522737A}"/>
              </a:ext>
            </a:extLst>
          </p:cNvPr>
          <p:cNvGrpSpPr/>
          <p:nvPr/>
        </p:nvGrpSpPr>
        <p:grpSpPr>
          <a:xfrm>
            <a:off x="684213" y="4383991"/>
            <a:ext cx="3255947" cy="1269312"/>
            <a:chOff x="538385" y="2572284"/>
            <a:chExt cx="3255947" cy="1269312"/>
          </a:xfrm>
        </p:grpSpPr>
        <p:sp>
          <p:nvSpPr>
            <p:cNvPr id="29" name="_s2233353">
              <a:extLst>
                <a:ext uri="{FF2B5EF4-FFF2-40B4-BE49-F238E27FC236}">
                  <a16:creationId xmlns:a16="http://schemas.microsoft.com/office/drawing/2014/main" id="{23120195-CD3F-D746-9B3C-9444F48781FF}"/>
                </a:ext>
              </a:extLst>
            </p:cNvPr>
            <p:cNvSpPr>
              <a:spLocks noChangeArrowheads="1"/>
            </p:cNvSpPr>
            <p:nvPr/>
          </p:nvSpPr>
          <p:spPr bwMode="auto">
            <a:xfrm>
              <a:off x="538385" y="2572284"/>
              <a:ext cx="2871388" cy="1269312"/>
            </a:xfrm>
            <a:prstGeom prst="roundRect">
              <a:avLst>
                <a:gd name="adj" fmla="val 16667"/>
              </a:avLst>
            </a:prstGeom>
            <a:solidFill>
              <a:srgbClr val="6EBF00"/>
            </a:solidFill>
            <a:ln w="57150">
              <a:solidFill>
                <a:srgbClr val="6EBF00"/>
              </a:solidFill>
              <a:round/>
              <a:headEnd/>
              <a:tailEnd/>
            </a:ln>
            <a:effectLst>
              <a:outerShdw blurRad="254000" dist="63500" dir="5400000" algn="ctr" rotWithShape="0">
                <a:srgbClr val="000000">
                  <a:alpha val="40000"/>
                </a:srgbClr>
              </a:outerShdw>
            </a:effectLst>
          </p:spPr>
          <p:txBody>
            <a:bodyPr wrap="square" lIns="0" tIns="0" rIns="0" bIns="0" anchor="ctr"/>
            <a:lstStyle/>
            <a:p>
              <a:pPr algn="ctr" eaLnBrk="1" hangingPunct="1"/>
              <a:r>
                <a:rPr lang="en-GB" sz="1500" b="1" dirty="0">
                  <a:solidFill>
                    <a:schemeClr val="bg1"/>
                  </a:solidFill>
                  <a:latin typeface="Arial" panose="020B0604020202020204" pitchFamily="34" charset="0"/>
                  <a:cs typeface="Arial" panose="020B0604020202020204" pitchFamily="34" charset="0"/>
                </a:rPr>
                <a:t>Reduce the </a:t>
              </a:r>
              <a:br>
                <a:rPr lang="en-GB" sz="1500" b="1" dirty="0">
                  <a:solidFill>
                    <a:schemeClr val="bg1"/>
                  </a:solidFill>
                  <a:latin typeface="Arial" panose="020B0604020202020204" pitchFamily="34" charset="0"/>
                  <a:cs typeface="Arial" panose="020B0604020202020204" pitchFamily="34" charset="0"/>
                </a:rPr>
              </a:br>
              <a:r>
                <a:rPr lang="en-GB" sz="1500" b="1" dirty="0">
                  <a:solidFill>
                    <a:schemeClr val="bg1"/>
                  </a:solidFill>
                  <a:latin typeface="Arial" panose="020B0604020202020204" pitchFamily="34" charset="0"/>
                  <a:cs typeface="Arial" panose="020B0604020202020204" pitchFamily="34" charset="0"/>
                </a:rPr>
                <a:t>reward from nicotine </a:t>
              </a:r>
              <a:br>
                <a:rPr lang="en-GB" sz="1500" b="1" dirty="0">
                  <a:solidFill>
                    <a:schemeClr val="bg1"/>
                  </a:solidFill>
                  <a:latin typeface="Arial" panose="020B0604020202020204" pitchFamily="34" charset="0"/>
                  <a:cs typeface="Arial" panose="020B0604020202020204" pitchFamily="34" charset="0"/>
                </a:rPr>
              </a:br>
              <a:r>
                <a:rPr lang="en-GB" sz="1500" b="1" dirty="0">
                  <a:solidFill>
                    <a:schemeClr val="bg1"/>
                  </a:solidFill>
                  <a:latin typeface="Arial" panose="020B0604020202020204" pitchFamily="34" charset="0"/>
                  <a:cs typeface="Arial" panose="020B0604020202020204" pitchFamily="34" charset="0"/>
                </a:rPr>
                <a:t>if smoking does occur</a:t>
              </a:r>
            </a:p>
          </p:txBody>
        </p:sp>
        <p:sp>
          <p:nvSpPr>
            <p:cNvPr id="33" name="Triangle 32">
              <a:extLst>
                <a:ext uri="{FF2B5EF4-FFF2-40B4-BE49-F238E27FC236}">
                  <a16:creationId xmlns:a16="http://schemas.microsoft.com/office/drawing/2014/main" id="{E671DC6C-024E-4842-9B22-BB8B5C32F0C4}"/>
                </a:ext>
              </a:extLst>
            </p:cNvPr>
            <p:cNvSpPr/>
            <p:nvPr/>
          </p:nvSpPr>
          <p:spPr bwMode="auto">
            <a:xfrm rot="5400000">
              <a:off x="3208814" y="2935867"/>
              <a:ext cx="628889" cy="542146"/>
            </a:xfrm>
            <a:prstGeom prst="triangle">
              <a:avLst/>
            </a:prstGeom>
            <a:solidFill>
              <a:srgbClr val="6EBF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4" name="Footer Placeholder 4">
            <a:extLst>
              <a:ext uri="{FF2B5EF4-FFF2-40B4-BE49-F238E27FC236}">
                <a16:creationId xmlns:a16="http://schemas.microsoft.com/office/drawing/2014/main" id="{39A3C77E-F6B5-9ECF-672D-8A98E17D720C}"/>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21910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A15B-B703-FE94-C7A0-FD74BEBF2E84}"/>
              </a:ext>
            </a:extLst>
          </p:cNvPr>
          <p:cNvSpPr>
            <a:spLocks noGrp="1"/>
          </p:cNvSpPr>
          <p:nvPr>
            <p:ph type="title"/>
          </p:nvPr>
        </p:nvSpPr>
        <p:spPr/>
        <p:txBody>
          <a:bodyPr/>
          <a:lstStyle/>
          <a:p>
            <a:r>
              <a:rPr lang="en-US" dirty="0">
                <a:latin typeface="Arial"/>
                <a:cs typeface="Arial"/>
              </a:rPr>
              <a:t>Tobacco dependence aids</a:t>
            </a:r>
            <a:endParaRPr lang="en-US" dirty="0"/>
          </a:p>
        </p:txBody>
      </p:sp>
      <p:sp>
        <p:nvSpPr>
          <p:cNvPr id="5" name="Rectangle 4">
            <a:extLst>
              <a:ext uri="{FF2B5EF4-FFF2-40B4-BE49-F238E27FC236}">
                <a16:creationId xmlns:a16="http://schemas.microsoft.com/office/drawing/2014/main" id="{0E274655-70B2-A299-0953-77B154830212}"/>
              </a:ext>
            </a:extLst>
          </p:cNvPr>
          <p:cNvSpPr/>
          <p:nvPr/>
        </p:nvSpPr>
        <p:spPr bwMode="auto">
          <a:xfrm>
            <a:off x="684213" y="1710157"/>
            <a:ext cx="4575060" cy="335813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Rectangle 5">
            <a:extLst>
              <a:ext uri="{FF2B5EF4-FFF2-40B4-BE49-F238E27FC236}">
                <a16:creationId xmlns:a16="http://schemas.microsoft.com/office/drawing/2014/main" id="{979389D5-4D9B-BD16-BAFD-437094F62998}"/>
              </a:ext>
            </a:extLst>
          </p:cNvPr>
          <p:cNvSpPr/>
          <p:nvPr/>
        </p:nvSpPr>
        <p:spPr bwMode="auto">
          <a:xfrm>
            <a:off x="5384582" y="1710157"/>
            <a:ext cx="3084049" cy="335813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1" name="Group 40">
            <a:extLst>
              <a:ext uri="{FF2B5EF4-FFF2-40B4-BE49-F238E27FC236}">
                <a16:creationId xmlns:a16="http://schemas.microsoft.com/office/drawing/2014/main" id="{81E7DA9E-7D59-7FD9-7407-A02DDBFC3BFA}"/>
              </a:ext>
            </a:extLst>
          </p:cNvPr>
          <p:cNvGrpSpPr/>
          <p:nvPr/>
        </p:nvGrpSpPr>
        <p:grpSpPr>
          <a:xfrm>
            <a:off x="684212" y="3851743"/>
            <a:ext cx="4575059" cy="1216548"/>
            <a:chOff x="684212" y="3927943"/>
            <a:chExt cx="4575059" cy="1216548"/>
          </a:xfrm>
        </p:grpSpPr>
        <p:sp>
          <p:nvSpPr>
            <p:cNvPr id="8" name="Rectangle 7">
              <a:extLst>
                <a:ext uri="{FF2B5EF4-FFF2-40B4-BE49-F238E27FC236}">
                  <a16:creationId xmlns:a16="http://schemas.microsoft.com/office/drawing/2014/main" id="{D0AB2E46-2849-E69F-8B99-CFB5AEC11FB4}"/>
                </a:ext>
              </a:extLst>
            </p:cNvPr>
            <p:cNvSpPr/>
            <p:nvPr/>
          </p:nvSpPr>
          <p:spPr bwMode="auto">
            <a:xfrm>
              <a:off x="684212" y="4346676"/>
              <a:ext cx="4575059" cy="797815"/>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9" name="Text Placeholder 3">
              <a:extLst>
                <a:ext uri="{FF2B5EF4-FFF2-40B4-BE49-F238E27FC236}">
                  <a16:creationId xmlns:a16="http://schemas.microsoft.com/office/drawing/2014/main" id="{3C044A29-192C-AE26-1FEA-5E0451EFC150}"/>
                </a:ext>
              </a:extLst>
            </p:cNvPr>
            <p:cNvSpPr txBox="1">
              <a:spLocks/>
            </p:cNvSpPr>
            <p:nvPr/>
          </p:nvSpPr>
          <p:spPr bwMode="auto">
            <a:xfrm>
              <a:off x="1468945" y="4374675"/>
              <a:ext cx="3005593" cy="69030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Bef>
                  <a:spcPts val="300"/>
                </a:spcBef>
                <a:spcAft>
                  <a:spcPts val="300"/>
                </a:spcAft>
                <a:buNone/>
              </a:pPr>
              <a:r>
                <a:rPr lang="en-US" sz="2000" b="1" dirty="0">
                  <a:solidFill>
                    <a:schemeClr val="bg1"/>
                  </a:solidFill>
                  <a:latin typeface="Arial" panose="020B0604020202020204" pitchFamily="34" charset="0"/>
                  <a:cs typeface="Arial" panose="020B0604020202020204" pitchFamily="34" charset="0"/>
                </a:rPr>
                <a:t>First choice </a:t>
              </a:r>
              <a:r>
                <a:rPr lang="en-US" sz="2000" dirty="0">
                  <a:solidFill>
                    <a:schemeClr val="bg1"/>
                  </a:solidFill>
                  <a:latin typeface="Arial" panose="020B0604020202020204" pitchFamily="34" charset="0"/>
                  <a:cs typeface="Arial" panose="020B0604020202020204" pitchFamily="34" charset="0"/>
                </a:rPr>
                <a:t>(3x)</a:t>
              </a:r>
            </a:p>
          </p:txBody>
        </p:sp>
        <p:sp>
          <p:nvSpPr>
            <p:cNvPr id="14" name="Rectangle 13">
              <a:extLst>
                <a:ext uri="{FF2B5EF4-FFF2-40B4-BE49-F238E27FC236}">
                  <a16:creationId xmlns:a16="http://schemas.microsoft.com/office/drawing/2014/main" id="{C92DA8E5-9596-9EAE-8696-839D31C5A9CA}"/>
                </a:ext>
              </a:extLst>
            </p:cNvPr>
            <p:cNvSpPr/>
            <p:nvPr/>
          </p:nvSpPr>
          <p:spPr bwMode="auto">
            <a:xfrm rot="13500000">
              <a:off x="2745129" y="3927943"/>
              <a:ext cx="453224" cy="453224"/>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grpSp>
        <p:nvGrpSpPr>
          <p:cNvPr id="42" name="Group 41">
            <a:extLst>
              <a:ext uri="{FF2B5EF4-FFF2-40B4-BE49-F238E27FC236}">
                <a16:creationId xmlns:a16="http://schemas.microsoft.com/office/drawing/2014/main" id="{428C4C78-08A6-175B-B983-6D184058AD3B}"/>
              </a:ext>
            </a:extLst>
          </p:cNvPr>
          <p:cNvGrpSpPr/>
          <p:nvPr/>
        </p:nvGrpSpPr>
        <p:grpSpPr>
          <a:xfrm>
            <a:off x="5384582" y="3851743"/>
            <a:ext cx="3084050" cy="1216548"/>
            <a:chOff x="5384582" y="3927943"/>
            <a:chExt cx="3084050" cy="1216548"/>
          </a:xfrm>
        </p:grpSpPr>
        <p:sp>
          <p:nvSpPr>
            <p:cNvPr id="11" name="Rectangle 10">
              <a:extLst>
                <a:ext uri="{FF2B5EF4-FFF2-40B4-BE49-F238E27FC236}">
                  <a16:creationId xmlns:a16="http://schemas.microsoft.com/office/drawing/2014/main" id="{4620BD7C-D021-B7ED-DCB4-394A8D5262D1}"/>
                </a:ext>
              </a:extLst>
            </p:cNvPr>
            <p:cNvSpPr/>
            <p:nvPr/>
          </p:nvSpPr>
          <p:spPr bwMode="auto">
            <a:xfrm>
              <a:off x="5384582" y="4346676"/>
              <a:ext cx="3084050" cy="797815"/>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2" name="Text Placeholder 3">
              <a:extLst>
                <a:ext uri="{FF2B5EF4-FFF2-40B4-BE49-F238E27FC236}">
                  <a16:creationId xmlns:a16="http://schemas.microsoft.com/office/drawing/2014/main" id="{03644384-7CC7-665F-999C-59A07CE9DC03}"/>
                </a:ext>
              </a:extLst>
            </p:cNvPr>
            <p:cNvSpPr txBox="1">
              <a:spLocks/>
            </p:cNvSpPr>
            <p:nvPr/>
          </p:nvSpPr>
          <p:spPr bwMode="auto">
            <a:xfrm>
              <a:off x="5596047" y="4374675"/>
              <a:ext cx="2661120" cy="69030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Bef>
                  <a:spcPts val="300"/>
                </a:spcBef>
                <a:spcAft>
                  <a:spcPts val="300"/>
                </a:spcAft>
                <a:buNone/>
              </a:pPr>
              <a:r>
                <a:rPr lang="en-US" sz="2000" b="1" dirty="0">
                  <a:solidFill>
                    <a:schemeClr val="bg1"/>
                  </a:solidFill>
                  <a:latin typeface="Arial" panose="020B0604020202020204" pitchFamily="34" charset="0"/>
                  <a:cs typeface="Arial" panose="020B0604020202020204" pitchFamily="34" charset="0"/>
                </a:rPr>
                <a:t>Second choice </a:t>
              </a:r>
              <a:r>
                <a:rPr lang="en-US" sz="2000" dirty="0">
                  <a:solidFill>
                    <a:schemeClr val="bg1"/>
                  </a:solidFill>
                  <a:latin typeface="Arial" panose="020B0604020202020204" pitchFamily="34" charset="0"/>
                  <a:cs typeface="Arial" panose="020B0604020202020204" pitchFamily="34" charset="0"/>
                </a:rPr>
                <a:t>(2x)</a:t>
              </a:r>
            </a:p>
          </p:txBody>
        </p:sp>
        <p:sp>
          <p:nvSpPr>
            <p:cNvPr id="15" name="Rectangle 14">
              <a:extLst>
                <a:ext uri="{FF2B5EF4-FFF2-40B4-BE49-F238E27FC236}">
                  <a16:creationId xmlns:a16="http://schemas.microsoft.com/office/drawing/2014/main" id="{91FCCBD2-AD5E-F7D1-F11D-A8E7728EB5DD}"/>
                </a:ext>
              </a:extLst>
            </p:cNvPr>
            <p:cNvSpPr/>
            <p:nvPr/>
          </p:nvSpPr>
          <p:spPr bwMode="auto">
            <a:xfrm rot="13500000">
              <a:off x="6699995" y="3927943"/>
              <a:ext cx="453224" cy="453224"/>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pic>
        <p:nvPicPr>
          <p:cNvPr id="17" name="Picture 16">
            <a:extLst>
              <a:ext uri="{FF2B5EF4-FFF2-40B4-BE49-F238E27FC236}">
                <a16:creationId xmlns:a16="http://schemas.microsoft.com/office/drawing/2014/main" id="{9E2005DD-C6C6-8867-CA04-E367CF58462D}"/>
              </a:ext>
            </a:extLst>
          </p:cNvPr>
          <p:cNvPicPr>
            <a:picLocks noChangeAspect="1"/>
          </p:cNvPicPr>
          <p:nvPr/>
        </p:nvPicPr>
        <p:blipFill>
          <a:blip r:embed="rId3"/>
          <a:stretch>
            <a:fillRect/>
          </a:stretch>
        </p:blipFill>
        <p:spPr>
          <a:xfrm>
            <a:off x="5742143" y="2598438"/>
            <a:ext cx="929036" cy="580140"/>
          </a:xfrm>
          <a:prstGeom prst="rect">
            <a:avLst/>
          </a:prstGeom>
        </p:spPr>
      </p:pic>
      <p:pic>
        <p:nvPicPr>
          <p:cNvPr id="20" name="Picture 19">
            <a:extLst>
              <a:ext uri="{FF2B5EF4-FFF2-40B4-BE49-F238E27FC236}">
                <a16:creationId xmlns:a16="http://schemas.microsoft.com/office/drawing/2014/main" id="{3D2E0F61-95C4-79FD-AC69-AEEEA6FDAB93}"/>
              </a:ext>
            </a:extLst>
          </p:cNvPr>
          <p:cNvPicPr>
            <a:picLocks noChangeAspect="1"/>
          </p:cNvPicPr>
          <p:nvPr/>
        </p:nvPicPr>
        <p:blipFill>
          <a:blip r:embed="rId4"/>
          <a:stretch>
            <a:fillRect/>
          </a:stretch>
        </p:blipFill>
        <p:spPr>
          <a:xfrm>
            <a:off x="6825016" y="2185850"/>
            <a:ext cx="1511305" cy="1121889"/>
          </a:xfrm>
          <a:prstGeom prst="rect">
            <a:avLst/>
          </a:prstGeom>
        </p:spPr>
      </p:pic>
      <p:pic>
        <p:nvPicPr>
          <p:cNvPr id="23" name="Picture 22">
            <a:extLst>
              <a:ext uri="{FF2B5EF4-FFF2-40B4-BE49-F238E27FC236}">
                <a16:creationId xmlns:a16="http://schemas.microsoft.com/office/drawing/2014/main" id="{FD007139-BE6F-B503-1F91-422CB6EBB112}"/>
              </a:ext>
            </a:extLst>
          </p:cNvPr>
          <p:cNvPicPr>
            <a:picLocks noChangeAspect="1"/>
          </p:cNvPicPr>
          <p:nvPr/>
        </p:nvPicPr>
        <p:blipFill>
          <a:blip r:embed="rId5"/>
          <a:stretch>
            <a:fillRect/>
          </a:stretch>
        </p:blipFill>
        <p:spPr>
          <a:xfrm>
            <a:off x="3254377" y="2733589"/>
            <a:ext cx="447590" cy="872959"/>
          </a:xfrm>
          <a:prstGeom prst="rect">
            <a:avLst/>
          </a:prstGeom>
        </p:spPr>
      </p:pic>
      <p:grpSp>
        <p:nvGrpSpPr>
          <p:cNvPr id="40" name="Group 39">
            <a:extLst>
              <a:ext uri="{FF2B5EF4-FFF2-40B4-BE49-F238E27FC236}">
                <a16:creationId xmlns:a16="http://schemas.microsoft.com/office/drawing/2014/main" id="{C6F19FA8-2DD1-386F-AB4C-2D8621861D57}"/>
              </a:ext>
            </a:extLst>
          </p:cNvPr>
          <p:cNvGrpSpPr/>
          <p:nvPr/>
        </p:nvGrpSpPr>
        <p:grpSpPr>
          <a:xfrm>
            <a:off x="823501" y="2045372"/>
            <a:ext cx="1668674" cy="1484070"/>
            <a:chOff x="823501" y="2045372"/>
            <a:chExt cx="1668674" cy="1484070"/>
          </a:xfrm>
        </p:grpSpPr>
        <p:pic>
          <p:nvPicPr>
            <p:cNvPr id="26" name="Picture 25">
              <a:extLst>
                <a:ext uri="{FF2B5EF4-FFF2-40B4-BE49-F238E27FC236}">
                  <a16:creationId xmlns:a16="http://schemas.microsoft.com/office/drawing/2014/main" id="{1EFEB0D5-09B9-920A-2EE5-C8F8588ADAEC}"/>
                </a:ext>
              </a:extLst>
            </p:cNvPr>
            <p:cNvPicPr>
              <a:picLocks noChangeAspect="1"/>
            </p:cNvPicPr>
            <p:nvPr/>
          </p:nvPicPr>
          <p:blipFill>
            <a:blip r:embed="rId3"/>
            <a:stretch>
              <a:fillRect/>
            </a:stretch>
          </p:blipFill>
          <p:spPr>
            <a:xfrm rot="667031">
              <a:off x="823501" y="2045372"/>
              <a:ext cx="774106" cy="483393"/>
            </a:xfrm>
            <a:prstGeom prst="rect">
              <a:avLst/>
            </a:prstGeom>
          </p:spPr>
        </p:pic>
        <p:pic>
          <p:nvPicPr>
            <p:cNvPr id="27" name="Picture 26">
              <a:extLst>
                <a:ext uri="{FF2B5EF4-FFF2-40B4-BE49-F238E27FC236}">
                  <a16:creationId xmlns:a16="http://schemas.microsoft.com/office/drawing/2014/main" id="{E622A7DF-5362-8FE6-7F77-EFC489C2ED1E}"/>
                </a:ext>
              </a:extLst>
            </p:cNvPr>
            <p:cNvPicPr>
              <a:picLocks noChangeAspect="1"/>
            </p:cNvPicPr>
            <p:nvPr/>
          </p:nvPicPr>
          <p:blipFill>
            <a:blip r:embed="rId6"/>
            <a:srcRect/>
            <a:stretch/>
          </p:blipFill>
          <p:spPr>
            <a:xfrm rot="21008355">
              <a:off x="859992" y="2959424"/>
              <a:ext cx="920343" cy="570018"/>
            </a:xfrm>
            <a:prstGeom prst="rect">
              <a:avLst/>
            </a:prstGeom>
          </p:spPr>
        </p:pic>
        <p:pic>
          <p:nvPicPr>
            <p:cNvPr id="28" name="Picture 27">
              <a:extLst>
                <a:ext uri="{FF2B5EF4-FFF2-40B4-BE49-F238E27FC236}">
                  <a16:creationId xmlns:a16="http://schemas.microsoft.com/office/drawing/2014/main" id="{47C5A5DA-B88E-D491-A814-739754D4AA0E}"/>
                </a:ext>
              </a:extLst>
            </p:cNvPr>
            <p:cNvPicPr>
              <a:picLocks noChangeAspect="1"/>
            </p:cNvPicPr>
            <p:nvPr/>
          </p:nvPicPr>
          <p:blipFill>
            <a:blip r:embed="rId7"/>
            <a:srcRect/>
            <a:stretch/>
          </p:blipFill>
          <p:spPr>
            <a:xfrm>
              <a:off x="1618075" y="2465896"/>
              <a:ext cx="874100" cy="535386"/>
            </a:xfrm>
            <a:prstGeom prst="rect">
              <a:avLst/>
            </a:prstGeom>
          </p:spPr>
        </p:pic>
        <p:grpSp>
          <p:nvGrpSpPr>
            <p:cNvPr id="29" name="Group 28">
              <a:extLst>
                <a:ext uri="{FF2B5EF4-FFF2-40B4-BE49-F238E27FC236}">
                  <a16:creationId xmlns:a16="http://schemas.microsoft.com/office/drawing/2014/main" id="{AF85A022-5E96-EB50-F64F-712B1F24975E}"/>
                </a:ext>
              </a:extLst>
            </p:cNvPr>
            <p:cNvGrpSpPr/>
            <p:nvPr/>
          </p:nvGrpSpPr>
          <p:grpSpPr>
            <a:xfrm>
              <a:off x="1202138" y="2520549"/>
              <a:ext cx="372393" cy="461665"/>
              <a:chOff x="5957054" y="2304246"/>
              <a:chExt cx="372393" cy="461665"/>
            </a:xfrm>
          </p:grpSpPr>
          <p:sp>
            <p:nvSpPr>
              <p:cNvPr id="31" name="Oval 30">
                <a:extLst>
                  <a:ext uri="{FF2B5EF4-FFF2-40B4-BE49-F238E27FC236}">
                    <a16:creationId xmlns:a16="http://schemas.microsoft.com/office/drawing/2014/main" id="{B3867E3F-515E-48A3-3FA2-256DE535A54B}"/>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2" name="TextBox 31">
                <a:extLst>
                  <a:ext uri="{FF2B5EF4-FFF2-40B4-BE49-F238E27FC236}">
                    <a16:creationId xmlns:a16="http://schemas.microsoft.com/office/drawing/2014/main" id="{A604BD67-BBFD-5A5E-4910-74685FED31D7}"/>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dirty="0">
                    <a:solidFill>
                      <a:schemeClr val="bg1"/>
                    </a:solidFill>
                    <a:latin typeface="Century Gothic" panose="020B0502020202020204" pitchFamily="34" charset="0"/>
                  </a:rPr>
                  <a:t>+</a:t>
                </a:r>
              </a:p>
            </p:txBody>
          </p:sp>
        </p:grpSp>
      </p:grpSp>
      <p:sp>
        <p:nvSpPr>
          <p:cNvPr id="30" name="Text Placeholder 3">
            <a:extLst>
              <a:ext uri="{FF2B5EF4-FFF2-40B4-BE49-F238E27FC236}">
                <a16:creationId xmlns:a16="http://schemas.microsoft.com/office/drawing/2014/main" id="{1C1FCE2C-4B07-8875-3FDD-CF9C5458F4B6}"/>
              </a:ext>
            </a:extLst>
          </p:cNvPr>
          <p:cNvSpPr txBox="1">
            <a:spLocks/>
          </p:cNvSpPr>
          <p:nvPr/>
        </p:nvSpPr>
        <p:spPr bwMode="auto">
          <a:xfrm>
            <a:off x="795982" y="3670360"/>
            <a:ext cx="1452375"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dirty="0">
                <a:solidFill>
                  <a:schemeClr val="accent5"/>
                </a:solidFill>
                <a:latin typeface="Arial" panose="020B0604020202020204" pitchFamily="34" charset="0"/>
                <a:cs typeface="Arial" panose="020B0604020202020204" pitchFamily="34" charset="0"/>
              </a:rPr>
              <a:t>Combination </a:t>
            </a:r>
            <a:br>
              <a:rPr lang="en-US" sz="1400" b="1" dirty="0">
                <a:solidFill>
                  <a:schemeClr val="accent5"/>
                </a:solidFill>
                <a:latin typeface="Arial" panose="020B0604020202020204" pitchFamily="34" charset="0"/>
                <a:cs typeface="Arial" panose="020B0604020202020204" pitchFamily="34" charset="0"/>
              </a:rPr>
            </a:br>
            <a:r>
              <a:rPr lang="en-US" sz="1400" b="1" dirty="0">
                <a:solidFill>
                  <a:schemeClr val="accent5"/>
                </a:solidFill>
                <a:latin typeface="Arial" panose="020B0604020202020204" pitchFamily="34" charset="0"/>
                <a:cs typeface="Arial" panose="020B0604020202020204" pitchFamily="34" charset="0"/>
              </a:rPr>
              <a:t>NRT</a:t>
            </a:r>
            <a:endParaRPr lang="en-US" sz="1400" dirty="0">
              <a:solidFill>
                <a:schemeClr val="accent5"/>
              </a:solidFill>
              <a:latin typeface="Arial" panose="020B0604020202020204" pitchFamily="34" charset="0"/>
              <a:cs typeface="Arial" panose="020B0604020202020204" pitchFamily="34" charset="0"/>
            </a:endParaRPr>
          </a:p>
        </p:txBody>
      </p:sp>
      <p:sp>
        <p:nvSpPr>
          <p:cNvPr id="34" name="Text Placeholder 3">
            <a:extLst>
              <a:ext uri="{FF2B5EF4-FFF2-40B4-BE49-F238E27FC236}">
                <a16:creationId xmlns:a16="http://schemas.microsoft.com/office/drawing/2014/main" id="{883BA098-2ACD-98E8-6EA5-8424021A6A74}"/>
              </a:ext>
            </a:extLst>
          </p:cNvPr>
          <p:cNvSpPr txBox="1">
            <a:spLocks/>
          </p:cNvSpPr>
          <p:nvPr/>
        </p:nvSpPr>
        <p:spPr bwMode="auto">
          <a:xfrm>
            <a:off x="2206310" y="3587331"/>
            <a:ext cx="1975735"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300" b="1" dirty="0">
                <a:solidFill>
                  <a:schemeClr val="accent5"/>
                </a:solidFill>
                <a:latin typeface="Arial"/>
                <a:cs typeface="Arial"/>
              </a:rPr>
              <a:t>Varenicline/Cytisine</a:t>
            </a:r>
            <a:br>
              <a:rPr lang="en-US" sz="1400" b="1" dirty="0">
                <a:latin typeface="Arial"/>
                <a:cs typeface="Arial"/>
              </a:rPr>
            </a:br>
            <a:r>
              <a:rPr lang="en-US" sz="1200" b="1" dirty="0">
                <a:latin typeface="Arial"/>
                <a:cs typeface="Arial"/>
              </a:rPr>
              <a:t>(Nicotine analogue)</a:t>
            </a:r>
            <a:endParaRPr lang="en-US" sz="1200" b="1" dirty="0">
              <a:latin typeface="Arial" panose="020B0604020202020204" pitchFamily="34" charset="0"/>
              <a:cs typeface="Arial" panose="020B0604020202020204" pitchFamily="34" charset="0"/>
            </a:endParaRPr>
          </a:p>
        </p:txBody>
      </p:sp>
      <p:sp>
        <p:nvSpPr>
          <p:cNvPr id="35" name="Text Placeholder 3">
            <a:extLst>
              <a:ext uri="{FF2B5EF4-FFF2-40B4-BE49-F238E27FC236}">
                <a16:creationId xmlns:a16="http://schemas.microsoft.com/office/drawing/2014/main" id="{74E16FE1-002C-45E2-B518-5A7DC2A80805}"/>
              </a:ext>
            </a:extLst>
          </p:cNvPr>
          <p:cNvSpPr txBox="1">
            <a:spLocks/>
          </p:cNvSpPr>
          <p:nvPr/>
        </p:nvSpPr>
        <p:spPr bwMode="auto">
          <a:xfrm>
            <a:off x="3893949" y="3547196"/>
            <a:ext cx="1246909" cy="75127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dirty="0">
                <a:solidFill>
                  <a:schemeClr val="accent5"/>
                </a:solidFill>
                <a:latin typeface="Arial" panose="020B0604020202020204" pitchFamily="34" charset="0"/>
                <a:cs typeface="Arial" panose="020B0604020202020204" pitchFamily="34" charset="0"/>
              </a:rPr>
              <a:t>Nicotine </a:t>
            </a:r>
            <a:br>
              <a:rPr lang="en-US" sz="1400" b="1" dirty="0">
                <a:solidFill>
                  <a:schemeClr val="accent5"/>
                </a:solidFill>
                <a:latin typeface="Arial" panose="020B0604020202020204" pitchFamily="34" charset="0"/>
                <a:cs typeface="Arial" panose="020B0604020202020204" pitchFamily="34" charset="0"/>
              </a:rPr>
            </a:br>
            <a:r>
              <a:rPr lang="en-US" sz="1400" b="1" dirty="0">
                <a:solidFill>
                  <a:schemeClr val="accent5"/>
                </a:solidFill>
                <a:latin typeface="Arial" panose="020B0604020202020204" pitchFamily="34" charset="0"/>
                <a:cs typeface="Arial" panose="020B0604020202020204" pitchFamily="34" charset="0"/>
              </a:rPr>
              <a:t>vape</a:t>
            </a:r>
            <a:br>
              <a:rPr lang="en-US" sz="1400" b="1" dirty="0">
                <a:solidFill>
                  <a:schemeClr val="accent5"/>
                </a:solidFill>
                <a:latin typeface="Arial" panose="020B0604020202020204" pitchFamily="34" charset="0"/>
                <a:cs typeface="Arial" panose="020B0604020202020204" pitchFamily="34" charset="0"/>
              </a:rPr>
            </a:br>
            <a:endParaRPr lang="en-US" sz="1400" dirty="0">
              <a:solidFill>
                <a:schemeClr val="accent5"/>
              </a:solidFill>
              <a:latin typeface="Arial" panose="020B0604020202020204" pitchFamily="34" charset="0"/>
              <a:cs typeface="Arial" panose="020B0604020202020204" pitchFamily="34" charset="0"/>
            </a:endParaRPr>
          </a:p>
        </p:txBody>
      </p:sp>
      <p:sp>
        <p:nvSpPr>
          <p:cNvPr id="36" name="Text Placeholder 3">
            <a:extLst>
              <a:ext uri="{FF2B5EF4-FFF2-40B4-BE49-F238E27FC236}">
                <a16:creationId xmlns:a16="http://schemas.microsoft.com/office/drawing/2014/main" id="{3591C994-AB43-282B-548A-48EE4571B46C}"/>
              </a:ext>
            </a:extLst>
          </p:cNvPr>
          <p:cNvSpPr txBox="1">
            <a:spLocks/>
          </p:cNvSpPr>
          <p:nvPr/>
        </p:nvSpPr>
        <p:spPr bwMode="auto">
          <a:xfrm>
            <a:off x="5650658" y="3670360"/>
            <a:ext cx="1112007"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dirty="0">
                <a:latin typeface="Arial" panose="020B0604020202020204" pitchFamily="34" charset="0"/>
                <a:cs typeface="Arial" panose="020B0604020202020204" pitchFamily="34" charset="0"/>
              </a:rPr>
              <a:t>Single </a:t>
            </a:r>
            <a:br>
              <a:rPr lang="en-US" sz="1400" b="1"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NRT</a:t>
            </a:r>
            <a:endParaRPr lang="en-US" sz="1400" dirty="0">
              <a:latin typeface="Arial" panose="020B0604020202020204" pitchFamily="34" charset="0"/>
              <a:cs typeface="Arial" panose="020B0604020202020204" pitchFamily="34" charset="0"/>
            </a:endParaRPr>
          </a:p>
        </p:txBody>
      </p:sp>
      <p:sp>
        <p:nvSpPr>
          <p:cNvPr id="38" name="Text Placeholder 3">
            <a:extLst>
              <a:ext uri="{FF2B5EF4-FFF2-40B4-BE49-F238E27FC236}">
                <a16:creationId xmlns:a16="http://schemas.microsoft.com/office/drawing/2014/main" id="{A0A33789-C637-61CA-17F0-5700F24CD501}"/>
              </a:ext>
            </a:extLst>
          </p:cNvPr>
          <p:cNvSpPr txBox="1">
            <a:spLocks/>
          </p:cNvSpPr>
          <p:nvPr/>
        </p:nvSpPr>
        <p:spPr bwMode="auto">
          <a:xfrm>
            <a:off x="6950328" y="3670360"/>
            <a:ext cx="1260681"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dirty="0">
                <a:latin typeface="Arial" panose="020B0604020202020204" pitchFamily="34" charset="0"/>
                <a:cs typeface="Arial" panose="020B0604020202020204" pitchFamily="34" charset="0"/>
              </a:rPr>
              <a:t>Bupropion</a:t>
            </a:r>
            <a:endParaRPr lang="en-US" sz="1400" dirty="0">
              <a:latin typeface="Arial" panose="020B0604020202020204" pitchFamily="34" charset="0"/>
              <a:cs typeface="Arial" panose="020B0604020202020204" pitchFamily="34" charset="0"/>
            </a:endParaRPr>
          </a:p>
        </p:txBody>
      </p:sp>
      <p:pic>
        <p:nvPicPr>
          <p:cNvPr id="39" name="Picture 38">
            <a:extLst>
              <a:ext uri="{FF2B5EF4-FFF2-40B4-BE49-F238E27FC236}">
                <a16:creationId xmlns:a16="http://schemas.microsoft.com/office/drawing/2014/main" id="{A6435F01-C434-08EB-760E-80853DA61D13}"/>
              </a:ext>
            </a:extLst>
          </p:cNvPr>
          <p:cNvPicPr>
            <a:picLocks noChangeAspect="1"/>
          </p:cNvPicPr>
          <p:nvPr/>
        </p:nvPicPr>
        <p:blipFill>
          <a:blip r:embed="rId8"/>
          <a:stretch>
            <a:fillRect/>
          </a:stretch>
        </p:blipFill>
        <p:spPr>
          <a:xfrm>
            <a:off x="4346203" y="2233207"/>
            <a:ext cx="307169" cy="1228675"/>
          </a:xfrm>
          <a:prstGeom prst="rect">
            <a:avLst/>
          </a:prstGeom>
          <a:effectLst/>
        </p:spPr>
      </p:pic>
      <p:sp>
        <p:nvSpPr>
          <p:cNvPr id="37" name="Oval 36">
            <a:extLst>
              <a:ext uri="{FF2B5EF4-FFF2-40B4-BE49-F238E27FC236}">
                <a16:creationId xmlns:a16="http://schemas.microsoft.com/office/drawing/2014/main" id="{86380D2E-083E-E61B-3A3A-BF2A00F2E601}"/>
              </a:ext>
            </a:extLst>
          </p:cNvPr>
          <p:cNvSpPr/>
          <p:nvPr/>
        </p:nvSpPr>
        <p:spPr bwMode="auto">
          <a:xfrm>
            <a:off x="4622181" y="2149475"/>
            <a:ext cx="488159" cy="488950"/>
          </a:xfrm>
          <a:prstGeom prst="ellipse">
            <a:avLst/>
          </a:prstGeom>
          <a:solidFill>
            <a:srgbClr val="FFBEBD"/>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43" name="Rectangle 42">
            <a:extLst>
              <a:ext uri="{FF2B5EF4-FFF2-40B4-BE49-F238E27FC236}">
                <a16:creationId xmlns:a16="http://schemas.microsoft.com/office/drawing/2014/main" id="{687DE9E7-3863-E995-B174-1D2E0E4CA282}"/>
              </a:ext>
            </a:extLst>
          </p:cNvPr>
          <p:cNvSpPr/>
          <p:nvPr/>
        </p:nvSpPr>
        <p:spPr>
          <a:xfrm flipV="1">
            <a:off x="4708584" y="2192255"/>
            <a:ext cx="302030" cy="400110"/>
          </a:xfrm>
          <a:prstGeom prst="rect">
            <a:avLst/>
          </a:prstGeom>
        </p:spPr>
        <p:txBody>
          <a:bodyPr wrap="square">
            <a:spAutoFit/>
          </a:bodyPr>
          <a:lstStyle/>
          <a:p>
            <a:pPr algn="ctr"/>
            <a:r>
              <a:rPr lang="en-US" sz="2000" b="1" dirty="0">
                <a:solidFill>
                  <a:srgbClr val="C00000"/>
                </a:solidFill>
              </a:rPr>
              <a:t>N</a:t>
            </a:r>
            <a:endParaRPr lang="en-US" sz="2000" dirty="0">
              <a:solidFill>
                <a:srgbClr val="C00000"/>
              </a:solidFill>
            </a:endParaRPr>
          </a:p>
        </p:txBody>
      </p:sp>
      <p:sp>
        <p:nvSpPr>
          <p:cNvPr id="13" name="Text Placeholder 3">
            <a:extLst>
              <a:ext uri="{FF2B5EF4-FFF2-40B4-BE49-F238E27FC236}">
                <a16:creationId xmlns:a16="http://schemas.microsoft.com/office/drawing/2014/main" id="{FE32FAAD-A4FF-8136-C6D8-B0A179C11D4E}"/>
              </a:ext>
            </a:extLst>
          </p:cNvPr>
          <p:cNvSpPr txBox="1">
            <a:spLocks/>
          </p:cNvSpPr>
          <p:nvPr/>
        </p:nvSpPr>
        <p:spPr bwMode="auto">
          <a:xfrm>
            <a:off x="1661369" y="5220822"/>
            <a:ext cx="5541819" cy="83823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000"/>
              </a:lnSpc>
              <a:spcBef>
                <a:spcPts val="300"/>
              </a:spcBef>
              <a:spcAft>
                <a:spcPts val="300"/>
              </a:spcAft>
              <a:buNone/>
            </a:pPr>
            <a:r>
              <a:rPr lang="en-US" sz="1500" b="1" dirty="0">
                <a:solidFill>
                  <a:schemeClr val="accent4">
                    <a:lumMod val="75000"/>
                    <a:lumOff val="25000"/>
                  </a:schemeClr>
                </a:solidFill>
                <a:latin typeface="Arial" panose="020B0604020202020204" pitchFamily="34" charset="0"/>
                <a:cs typeface="Arial" panose="020B0604020202020204" pitchFamily="34" charset="0"/>
              </a:rPr>
              <a:t>Combining tobacco dependence aids with behavioural support further increases success with stopping </a:t>
            </a:r>
            <a:endParaRPr lang="en-US" sz="1500" dirty="0">
              <a:solidFill>
                <a:schemeClr val="accent4">
                  <a:lumMod val="75000"/>
                  <a:lumOff val="25000"/>
                </a:schemeClr>
              </a:solidFill>
              <a:latin typeface="Arial" panose="020B0604020202020204" pitchFamily="34" charset="0"/>
              <a:cs typeface="Arial" panose="020B0604020202020204" pitchFamily="34" charset="0"/>
            </a:endParaRPr>
          </a:p>
        </p:txBody>
      </p:sp>
      <p:pic>
        <p:nvPicPr>
          <p:cNvPr id="3" name="Picture 2" descr="A white box with blue text and a white pill&#10;&#10;Description automatically generated">
            <a:extLst>
              <a:ext uri="{FF2B5EF4-FFF2-40B4-BE49-F238E27FC236}">
                <a16:creationId xmlns:a16="http://schemas.microsoft.com/office/drawing/2014/main" id="{274D1E14-DF45-898D-CD82-5129AF54BF66}"/>
              </a:ext>
            </a:extLst>
          </p:cNvPr>
          <p:cNvPicPr>
            <a:picLocks noChangeAspect="1"/>
          </p:cNvPicPr>
          <p:nvPr/>
        </p:nvPicPr>
        <p:blipFill rotWithShape="1">
          <a:blip r:embed="rId9"/>
          <a:srcRect r="13482" b="2456"/>
          <a:stretch/>
        </p:blipFill>
        <p:spPr>
          <a:xfrm>
            <a:off x="2492175" y="2997385"/>
            <a:ext cx="748068" cy="539779"/>
          </a:xfrm>
          <a:prstGeom prst="rect">
            <a:avLst/>
          </a:prstGeom>
          <a:noFill/>
        </p:spPr>
      </p:pic>
      <p:sp>
        <p:nvSpPr>
          <p:cNvPr id="7" name="Footer Placeholder 4">
            <a:extLst>
              <a:ext uri="{FF2B5EF4-FFF2-40B4-BE49-F238E27FC236}">
                <a16:creationId xmlns:a16="http://schemas.microsoft.com/office/drawing/2014/main" id="{E1C7098B-5F80-D916-290F-195583C7E561}"/>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58046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childTnLst>
                                </p:cTn>
                              </p:par>
                            </p:childTnLst>
                          </p:cTn>
                        </p:par>
                        <p:par>
                          <p:cTn id="12" fill="hold">
                            <p:stCondLst>
                              <p:cond delay="1500"/>
                            </p:stCondLst>
                            <p:childTnLst>
                              <p:par>
                                <p:cTn id="13" presetID="10" presetClass="entr" presetSubtype="0" fill="hold" grpId="0" nodeType="afterEffect">
                                  <p:stCondLst>
                                    <p:cond delay="50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3500"/>
                            </p:stCondLst>
                            <p:childTnLst>
                              <p:par>
                                <p:cTn id="21" presetID="10" presetClass="entr" presetSubtype="0" fill="hold" grpId="0" nodeType="afterEffect">
                                  <p:stCondLst>
                                    <p:cond delay="50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4500"/>
                            </p:stCondLst>
                            <p:childTnLst>
                              <p:par>
                                <p:cTn id="25" presetID="10" presetClass="entr" presetSubtype="0" fill="hold" nodeType="afterEffect">
                                  <p:stCondLst>
                                    <p:cond delay="5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par>
                          <p:cTn id="28" fill="hold">
                            <p:stCondLst>
                              <p:cond delay="5500"/>
                            </p:stCondLst>
                            <p:childTnLst>
                              <p:par>
                                <p:cTn id="29" presetID="10" presetClass="entr" presetSubtype="0" fill="hold" grpId="0" nodeType="afterEffect">
                                  <p:stCondLst>
                                    <p:cond delay="50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37"/>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43"/>
                                        </p:tgtEl>
                                        <p:attrNameLst>
                                          <p:attrName>style.visibility</p:attrName>
                                        </p:attrNameLst>
                                      </p:cBhvr>
                                      <p:to>
                                        <p:strVal val="visible"/>
                                      </p:to>
                                    </p:set>
                                  </p:childTnLst>
                                </p:cTn>
                              </p:par>
                            </p:childTnLst>
                          </p:cTn>
                        </p:par>
                        <p:par>
                          <p:cTn id="38" fill="hold">
                            <p:stCondLst>
                              <p:cond delay="0"/>
                            </p:stCondLst>
                            <p:childTnLst>
                              <p:par>
                                <p:cTn id="39" presetID="10" presetClass="entr" presetSubtype="0" fill="hold" nodeType="afterEffect">
                                  <p:stCondLst>
                                    <p:cond delay="50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childTnLst>
                          </p:cTn>
                        </p:par>
                        <p:par>
                          <p:cTn id="47" fill="hold">
                            <p:stCondLst>
                              <p:cond delay="500"/>
                            </p:stCondLst>
                            <p:childTnLst>
                              <p:par>
                                <p:cTn id="48" presetID="10" presetClass="entr" presetSubtype="0" fill="hold" nodeType="afterEffect">
                                  <p:stCondLst>
                                    <p:cond delay="50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par>
                          <p:cTn id="51" fill="hold">
                            <p:stCondLst>
                              <p:cond delay="1500"/>
                            </p:stCondLst>
                            <p:childTnLst>
                              <p:par>
                                <p:cTn id="52" presetID="10" presetClass="entr" presetSubtype="0" fill="hold" grpId="0" nodeType="afterEffect">
                                  <p:stCondLst>
                                    <p:cond delay="50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500"/>
                                        <p:tgtEl>
                                          <p:spTgt spid="36"/>
                                        </p:tgtEl>
                                      </p:cBhvr>
                                    </p:animEffect>
                                  </p:childTnLst>
                                </p:cTn>
                              </p:par>
                            </p:childTnLst>
                          </p:cTn>
                        </p:par>
                        <p:par>
                          <p:cTn id="55" fill="hold">
                            <p:stCondLst>
                              <p:cond delay="2500"/>
                            </p:stCondLst>
                            <p:childTnLst>
                              <p:par>
                                <p:cTn id="56" presetID="10" presetClass="entr" presetSubtype="0" fill="hold" nodeType="afterEffect">
                                  <p:stCondLst>
                                    <p:cond delay="50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childTnLst>
                                </p:cTn>
                              </p:par>
                            </p:childTnLst>
                          </p:cTn>
                        </p:par>
                        <p:par>
                          <p:cTn id="59" fill="hold">
                            <p:stCondLst>
                              <p:cond delay="3500"/>
                            </p:stCondLst>
                            <p:childTnLst>
                              <p:par>
                                <p:cTn id="60" presetID="10" presetClass="entr" presetSubtype="0" fill="hold" grpId="0" nodeType="afterEffect">
                                  <p:stCondLst>
                                    <p:cond delay="50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childTnLst>
                          </p:cTn>
                        </p:par>
                        <p:par>
                          <p:cTn id="63" fill="hold">
                            <p:stCondLst>
                              <p:cond delay="4500"/>
                            </p:stCondLst>
                            <p:childTnLst>
                              <p:par>
                                <p:cTn id="64" presetID="10" presetClass="entr" presetSubtype="0" fill="hold" nodeType="afterEffect">
                                  <p:stCondLst>
                                    <p:cond delay="50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30" grpId="0"/>
      <p:bldP spid="34" grpId="0"/>
      <p:bldP spid="35" grpId="0"/>
      <p:bldP spid="36" grpId="0"/>
      <p:bldP spid="38" grpId="0"/>
      <p:bldP spid="37" grpId="0" animBg="1"/>
      <p:bldP spid="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0421B78-3721-CDF5-F68A-42B7BCCAE8D7}"/>
              </a:ext>
            </a:extLst>
          </p:cNvPr>
          <p:cNvSpPr>
            <a:spLocks noGrp="1"/>
          </p:cNvSpPr>
          <p:nvPr>
            <p:ph type="title"/>
          </p:nvPr>
        </p:nvSpPr>
        <p:spPr>
          <a:xfrm>
            <a:off x="571500" y="152400"/>
            <a:ext cx="7962900" cy="1066800"/>
          </a:xfrm>
        </p:spPr>
        <p:txBody>
          <a:bodyPr/>
          <a:lstStyle/>
          <a:p>
            <a:r>
              <a:rPr lang="en-US" dirty="0"/>
              <a:t>How effective are tobacco dependence aids?</a:t>
            </a:r>
          </a:p>
        </p:txBody>
      </p:sp>
      <p:pic>
        <p:nvPicPr>
          <p:cNvPr id="5" name="Picture 4">
            <a:extLst>
              <a:ext uri="{FF2B5EF4-FFF2-40B4-BE49-F238E27FC236}">
                <a16:creationId xmlns:a16="http://schemas.microsoft.com/office/drawing/2014/main" id="{555637C7-729F-E38E-C496-C87A7D177026}"/>
              </a:ext>
            </a:extLst>
          </p:cNvPr>
          <p:cNvPicPr>
            <a:picLocks noChangeAspect="1"/>
          </p:cNvPicPr>
          <p:nvPr/>
        </p:nvPicPr>
        <p:blipFill>
          <a:blip r:embed="rId3"/>
          <a:srcRect/>
          <a:stretch/>
        </p:blipFill>
        <p:spPr>
          <a:xfrm>
            <a:off x="719862" y="1535999"/>
            <a:ext cx="7704277" cy="4354591"/>
          </a:xfrm>
          <a:prstGeom prst="rect">
            <a:avLst/>
          </a:prstGeom>
        </p:spPr>
      </p:pic>
      <p:sp>
        <p:nvSpPr>
          <p:cNvPr id="6" name="TextBox 5">
            <a:extLst>
              <a:ext uri="{FF2B5EF4-FFF2-40B4-BE49-F238E27FC236}">
                <a16:creationId xmlns:a16="http://schemas.microsoft.com/office/drawing/2014/main" id="{74FB8898-1F46-4CA4-E8DD-D3D22E78E436}"/>
              </a:ext>
            </a:extLst>
          </p:cNvPr>
          <p:cNvSpPr txBox="1"/>
          <p:nvPr/>
        </p:nvSpPr>
        <p:spPr bwMode="auto">
          <a:xfrm>
            <a:off x="571500" y="5807279"/>
            <a:ext cx="8030496" cy="400110"/>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spcBef>
                <a:spcPts val="0"/>
              </a:spcBef>
              <a:spcAft>
                <a:spcPts val="0"/>
              </a:spcAft>
              <a:buClr>
                <a:srgbClr val="C10C21"/>
              </a:buClr>
            </a:pPr>
            <a:r>
              <a:rPr lang="en-GB" sz="1000" kern="0" dirty="0">
                <a:latin typeface="+mn-lt"/>
                <a:cs typeface="Times New Roman"/>
              </a:rPr>
              <a:t>Source: Pharmacological and electronic cigarette interventions for smoking cessation in adults: component network meta-analyses. </a:t>
            </a:r>
            <a:r>
              <a:rPr lang="en-GB" sz="1000" i="1" kern="0" dirty="0">
                <a:latin typeface="+mn-lt"/>
                <a:cs typeface="Times New Roman"/>
              </a:rPr>
              <a:t>Cochrane Database Syst Rev</a:t>
            </a:r>
            <a:r>
              <a:rPr lang="en-GB" sz="1000" kern="0" dirty="0">
                <a:latin typeface="+mn-lt"/>
                <a:cs typeface="Times New Roman"/>
              </a:rPr>
              <a:t> 2023</a:t>
            </a:r>
            <a:r>
              <a:rPr lang="en-US" sz="1000" dirty="0">
                <a:latin typeface="+mn-lt"/>
              </a:rPr>
              <a:t> </a:t>
            </a:r>
          </a:p>
        </p:txBody>
      </p:sp>
      <p:sp>
        <p:nvSpPr>
          <p:cNvPr id="4" name="Footer Placeholder 4">
            <a:extLst>
              <a:ext uri="{FF2B5EF4-FFF2-40B4-BE49-F238E27FC236}">
                <a16:creationId xmlns:a16="http://schemas.microsoft.com/office/drawing/2014/main" id="{42D8F95C-15F2-68DE-4AEC-E78E7986FFE1}"/>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27997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E67B8-CE2B-91E8-8790-E90A7A2CF668}"/>
              </a:ext>
            </a:extLst>
          </p:cNvPr>
          <p:cNvSpPr>
            <a:spLocks noGrp="1"/>
          </p:cNvSpPr>
          <p:nvPr>
            <p:ph type="title"/>
          </p:nvPr>
        </p:nvSpPr>
        <p:spPr>
          <a:xfrm>
            <a:off x="571500" y="152400"/>
            <a:ext cx="7962900" cy="1066800"/>
          </a:xfrm>
        </p:spPr>
        <p:txBody>
          <a:bodyPr/>
          <a:lstStyle/>
          <a:p>
            <a:r>
              <a:rPr lang="en-US" dirty="0"/>
              <a:t>Tobacco Dependence Aids – Quick Reference</a:t>
            </a:r>
          </a:p>
        </p:txBody>
      </p:sp>
      <p:pic>
        <p:nvPicPr>
          <p:cNvPr id="11" name="Content Placeholder 6">
            <a:extLst>
              <a:ext uri="{FF2B5EF4-FFF2-40B4-BE49-F238E27FC236}">
                <a16:creationId xmlns:a16="http://schemas.microsoft.com/office/drawing/2014/main" id="{4A65B362-890E-CC6B-B089-86A3E6157966}"/>
              </a:ext>
            </a:extLst>
          </p:cNvPr>
          <p:cNvPicPr>
            <a:picLocks noChangeAspect="1"/>
          </p:cNvPicPr>
          <p:nvPr/>
        </p:nvPicPr>
        <p:blipFill>
          <a:blip r:embed="rId3"/>
          <a:srcRect/>
          <a:stretch/>
        </p:blipFill>
        <p:spPr bwMode="auto">
          <a:xfrm>
            <a:off x="3080840" y="1958108"/>
            <a:ext cx="2546755" cy="3639129"/>
          </a:xfrm>
          <a:prstGeom prst="rect">
            <a:avLst/>
          </a:prstGeom>
          <a:noFill/>
          <a:ln w="88900" cap="sq">
            <a:noFill/>
            <a:miter lim="800000"/>
          </a:ln>
          <a:effectLst>
            <a:outerShdw blurRad="254000" dist="63500" dir="5400000" algn="tl" rotWithShape="0">
              <a:srgbClr val="000000">
                <a:alpha val="15000"/>
              </a:srgbClr>
            </a:outerShdw>
          </a:effectLst>
          <a:scene3d>
            <a:camera prst="orthographicFront"/>
            <a:lightRig rig="twoPt" dir="t">
              <a:rot lat="0" lon="0" rev="7200000"/>
            </a:lightRig>
          </a:scene3d>
          <a:sp3d>
            <a:contourClr>
              <a:srgbClr val="FFFFFF"/>
            </a:contourClr>
          </a:sp3d>
        </p:spPr>
      </p:pic>
      <p:pic>
        <p:nvPicPr>
          <p:cNvPr id="4" name="Picture 3" descr="Graphical user interface, application&#10;&#10;Description automatically generated">
            <a:extLst>
              <a:ext uri="{FF2B5EF4-FFF2-40B4-BE49-F238E27FC236}">
                <a16:creationId xmlns:a16="http://schemas.microsoft.com/office/drawing/2014/main" id="{187024A0-9EF9-4B0E-F1B9-778E47A305C8}"/>
              </a:ext>
            </a:extLst>
          </p:cNvPr>
          <p:cNvPicPr>
            <a:picLocks noChangeAspect="1"/>
          </p:cNvPicPr>
          <p:nvPr/>
        </p:nvPicPr>
        <p:blipFill>
          <a:blip r:embed="rId4"/>
          <a:stretch>
            <a:fillRect/>
          </a:stretch>
        </p:blipFill>
        <p:spPr>
          <a:xfrm>
            <a:off x="5913033" y="1958108"/>
            <a:ext cx="2546755" cy="3639129"/>
          </a:xfrm>
          <a:prstGeom prst="rect">
            <a:avLst/>
          </a:prstGeom>
          <a:noFill/>
          <a:ln w="88900" cap="sq">
            <a:noFill/>
            <a:miter lim="800000"/>
          </a:ln>
          <a:effectLst>
            <a:outerShdw blurRad="254000" dist="63500" dir="5400000" algn="tl" rotWithShape="0">
              <a:srgbClr val="000000">
                <a:alpha val="15000"/>
              </a:srgbClr>
            </a:outerShdw>
          </a:effectLst>
          <a:scene3d>
            <a:camera prst="orthographicFront"/>
            <a:lightRig rig="twoPt" dir="t">
              <a:rot lat="0" lon="0" rev="7200000"/>
            </a:lightRig>
          </a:scene3d>
          <a:sp3d>
            <a:contourClr>
              <a:srgbClr val="FFFFFF"/>
            </a:contourClr>
          </a:sp3d>
        </p:spPr>
        <p:style>
          <a:lnRef idx="0">
            <a:schemeClr val="dk1"/>
          </a:lnRef>
          <a:fillRef idx="3">
            <a:schemeClr val="dk1"/>
          </a:fillRef>
          <a:effectRef idx="3">
            <a:schemeClr val="dk1"/>
          </a:effectRef>
          <a:fontRef idx="minor">
            <a:schemeClr val="lt1"/>
          </a:fontRef>
        </p:style>
      </p:pic>
      <p:sp>
        <p:nvSpPr>
          <p:cNvPr id="5" name="Footer Placeholder 4">
            <a:extLst>
              <a:ext uri="{FF2B5EF4-FFF2-40B4-BE49-F238E27FC236}">
                <a16:creationId xmlns:a16="http://schemas.microsoft.com/office/drawing/2014/main" id="{0100D1D1-7867-FAD1-2F90-D491BF5719C6}"/>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
        <p:nvSpPr>
          <p:cNvPr id="3" name="TextBox 2">
            <a:extLst>
              <a:ext uri="{FF2B5EF4-FFF2-40B4-BE49-F238E27FC236}">
                <a16:creationId xmlns:a16="http://schemas.microsoft.com/office/drawing/2014/main" id="{B2D5F057-86BB-B144-2871-A515AD8865DE}"/>
              </a:ext>
            </a:extLst>
          </p:cNvPr>
          <p:cNvSpPr txBox="1"/>
          <p:nvPr/>
        </p:nvSpPr>
        <p:spPr bwMode="auto">
          <a:xfrm>
            <a:off x="571500" y="1916823"/>
            <a:ext cx="1960088" cy="12242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Module </a:t>
            </a:r>
            <a:r>
              <a:rPr lang="en-US" sz="2000" dirty="0">
                <a:solidFill>
                  <a:schemeClr val="bg2"/>
                </a:solidFill>
                <a:latin typeface="+mn-lt"/>
              </a:rPr>
              <a:t>8</a:t>
            </a:r>
            <a:endPar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endParaRP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a:t>
            </a:r>
            <a:r>
              <a:rPr lang="en-US" sz="2000" dirty="0">
                <a:solidFill>
                  <a:schemeClr val="bg2"/>
                </a:solidFill>
                <a:latin typeface="+mn-lt"/>
              </a:rPr>
              <a:t>1</a:t>
            </a:r>
            <a:endPar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endParaRPr>
          </a:p>
        </p:txBody>
      </p:sp>
    </p:spTree>
    <p:extLst>
      <p:ext uri="{BB962C8B-B14F-4D97-AF65-F5344CB8AC3E}">
        <p14:creationId xmlns:p14="http://schemas.microsoft.com/office/powerpoint/2010/main" val="2358229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8E8CD-8802-5349-B386-D523F1024DD8}"/>
              </a:ext>
            </a:extLst>
          </p:cNvPr>
          <p:cNvSpPr>
            <a:spLocks noGrp="1"/>
          </p:cNvSpPr>
          <p:nvPr>
            <p:ph type="title"/>
          </p:nvPr>
        </p:nvSpPr>
        <p:spPr/>
        <p:txBody>
          <a:bodyPr/>
          <a:lstStyle/>
          <a:p>
            <a:r>
              <a:rPr lang="en-US" b="1" dirty="0">
                <a:latin typeface="Arial"/>
                <a:cs typeface="Arial"/>
              </a:rPr>
              <a:t>Key Facts: </a:t>
            </a:r>
            <a:r>
              <a:rPr lang="en-US" b="0" dirty="0">
                <a:latin typeface="Arial"/>
                <a:cs typeface="Arial"/>
              </a:rPr>
              <a:t>Tobacco dependence aids</a:t>
            </a:r>
          </a:p>
        </p:txBody>
      </p:sp>
      <p:pic>
        <p:nvPicPr>
          <p:cNvPr id="4" name="Picture 3">
            <a:extLst>
              <a:ext uri="{FF2B5EF4-FFF2-40B4-BE49-F238E27FC236}">
                <a16:creationId xmlns:a16="http://schemas.microsoft.com/office/drawing/2014/main" id="{BED2CFCC-8843-494F-92E8-94353637AE9A}"/>
              </a:ext>
            </a:extLst>
          </p:cNvPr>
          <p:cNvPicPr>
            <a:picLocks noChangeAspect="1"/>
          </p:cNvPicPr>
          <p:nvPr/>
        </p:nvPicPr>
        <p:blipFill>
          <a:blip r:embed="rId3"/>
          <a:srcRect/>
          <a:stretch/>
        </p:blipFill>
        <p:spPr>
          <a:xfrm>
            <a:off x="329632" y="4653772"/>
            <a:ext cx="1293042" cy="1293042"/>
          </a:xfrm>
          <a:prstGeom prst="rect">
            <a:avLst/>
          </a:prstGeom>
          <a:effectLst>
            <a:outerShdw blurRad="254000" dist="63500" dir="5400000" algn="ctr" rotWithShape="0">
              <a:srgbClr val="000000">
                <a:alpha val="20000"/>
              </a:srgbClr>
            </a:outerShdw>
          </a:effectLst>
        </p:spPr>
      </p:pic>
      <p:sp>
        <p:nvSpPr>
          <p:cNvPr id="5" name="TextBox 4">
            <a:extLst>
              <a:ext uri="{FF2B5EF4-FFF2-40B4-BE49-F238E27FC236}">
                <a16:creationId xmlns:a16="http://schemas.microsoft.com/office/drawing/2014/main" id="{46078A44-92BE-B848-84EA-7C9548594732}"/>
              </a:ext>
            </a:extLst>
          </p:cNvPr>
          <p:cNvSpPr txBox="1"/>
          <p:nvPr/>
        </p:nvSpPr>
        <p:spPr>
          <a:xfrm>
            <a:off x="1690943" y="4750711"/>
            <a:ext cx="2736118" cy="1049865"/>
          </a:xfrm>
          <a:prstGeom prst="rect">
            <a:avLst/>
          </a:prstGeom>
          <a:noFill/>
        </p:spPr>
        <p:txBody>
          <a:bodyPr wrap="square" rtlCol="0" anchor="ctr">
            <a:noAutofit/>
          </a:bodyPr>
          <a:lstStyle/>
          <a:p>
            <a:pPr>
              <a:lnSpc>
                <a:spcPts val="1800"/>
              </a:lnSpc>
            </a:pPr>
            <a:r>
              <a:rPr lang="en-US" sz="1400" dirty="0">
                <a:latin typeface="Arial" panose="020B0604020202020204" pitchFamily="34" charset="0"/>
                <a:cs typeface="Arial" panose="020B0604020202020204" pitchFamily="34" charset="0"/>
              </a:rPr>
              <a:t>Provides a </a:t>
            </a:r>
            <a:r>
              <a:rPr lang="en-US" sz="1400" b="1" dirty="0">
                <a:solidFill>
                  <a:srgbClr val="009A9E"/>
                </a:solidFill>
                <a:latin typeface="Arial" panose="020B0604020202020204" pitchFamily="34" charset="0"/>
                <a:cs typeface="Arial" panose="020B0604020202020204" pitchFamily="34" charset="0"/>
              </a:rPr>
              <a:t>cleaner</a:t>
            </a:r>
            <a:r>
              <a:rPr lang="en-US" sz="1400" dirty="0">
                <a:solidFill>
                  <a:schemeClr val="accent4">
                    <a:lumMod val="75000"/>
                    <a:lumOff val="25000"/>
                  </a:schemeClr>
                </a:solidFill>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form of </a:t>
            </a:r>
            <a:r>
              <a:rPr lang="en-US" sz="1400" b="1" dirty="0">
                <a:solidFill>
                  <a:srgbClr val="009A9E"/>
                </a:solidFill>
                <a:latin typeface="Arial" panose="020B0604020202020204" pitchFamily="34" charset="0"/>
                <a:cs typeface="Arial" panose="020B0604020202020204" pitchFamily="34" charset="0"/>
              </a:rPr>
              <a:t>nicotine</a:t>
            </a:r>
            <a:r>
              <a:rPr lang="en-US" sz="1400" dirty="0">
                <a:latin typeface="Arial" panose="020B0604020202020204" pitchFamily="34" charset="0"/>
                <a:cs typeface="Arial" panose="020B0604020202020204" pitchFamily="34" charset="0"/>
              </a:rPr>
              <a:t> in lower and slower doses than cigarettes</a:t>
            </a:r>
          </a:p>
        </p:txBody>
      </p:sp>
      <p:pic>
        <p:nvPicPr>
          <p:cNvPr id="6" name="Picture 5">
            <a:extLst>
              <a:ext uri="{FF2B5EF4-FFF2-40B4-BE49-F238E27FC236}">
                <a16:creationId xmlns:a16="http://schemas.microsoft.com/office/drawing/2014/main" id="{E1B04B01-F89D-934D-95C3-BDF8C82D3DD7}"/>
              </a:ext>
            </a:extLst>
          </p:cNvPr>
          <p:cNvPicPr>
            <a:picLocks noChangeAspect="1"/>
          </p:cNvPicPr>
          <p:nvPr/>
        </p:nvPicPr>
        <p:blipFill>
          <a:blip r:embed="rId4"/>
          <a:srcRect/>
          <a:stretch/>
        </p:blipFill>
        <p:spPr>
          <a:xfrm>
            <a:off x="374204" y="1694967"/>
            <a:ext cx="1293042" cy="1293042"/>
          </a:xfrm>
          <a:prstGeom prst="rect">
            <a:avLst/>
          </a:prstGeom>
          <a:effectLst>
            <a:outerShdw blurRad="254000" dist="63500" dir="5400000" algn="ctr" rotWithShape="0">
              <a:srgbClr val="000000">
                <a:alpha val="20000"/>
              </a:srgbClr>
            </a:outerShdw>
          </a:effectLst>
        </p:spPr>
      </p:pic>
      <p:sp>
        <p:nvSpPr>
          <p:cNvPr id="7" name="TextBox 6">
            <a:extLst>
              <a:ext uri="{FF2B5EF4-FFF2-40B4-BE49-F238E27FC236}">
                <a16:creationId xmlns:a16="http://schemas.microsoft.com/office/drawing/2014/main" id="{B951FC34-30B7-7248-BA4C-D48987A1F0AC}"/>
              </a:ext>
            </a:extLst>
          </p:cNvPr>
          <p:cNvSpPr txBox="1"/>
          <p:nvPr/>
        </p:nvSpPr>
        <p:spPr>
          <a:xfrm>
            <a:off x="1622674" y="1828803"/>
            <a:ext cx="2736118" cy="1049865"/>
          </a:xfrm>
          <a:prstGeom prst="rect">
            <a:avLst/>
          </a:prstGeom>
          <a:noFill/>
        </p:spPr>
        <p:txBody>
          <a:bodyPr wrap="square" rtlCol="0" anchor="ctr">
            <a:noAutofit/>
          </a:bodyPr>
          <a:lstStyle/>
          <a:p>
            <a:pPr>
              <a:lnSpc>
                <a:spcPts val="1800"/>
              </a:lnSpc>
            </a:pPr>
            <a:r>
              <a:rPr lang="en-US" sz="1400" b="1" dirty="0">
                <a:solidFill>
                  <a:srgbClr val="009A9E"/>
                </a:solidFill>
                <a:latin typeface="Arial" panose="020B0604020202020204" pitchFamily="34" charset="0"/>
                <a:cs typeface="Arial" panose="020B0604020202020204" pitchFamily="34" charset="0"/>
              </a:rPr>
              <a:t>Reduces</a:t>
            </a:r>
            <a:r>
              <a:rPr lang="en-US" sz="1400" b="1" dirty="0">
                <a:solidFill>
                  <a:schemeClr val="accent4">
                    <a:lumMod val="75000"/>
                    <a:lumOff val="25000"/>
                  </a:schemeClr>
                </a:solidFill>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nicotine </a:t>
            </a:r>
            <a:r>
              <a:rPr lang="en-US" sz="1400" b="1" dirty="0">
                <a:solidFill>
                  <a:schemeClr val="accent4">
                    <a:lumMod val="75000"/>
                    <a:lumOff val="25000"/>
                  </a:schemeClr>
                </a:solidFill>
                <a:latin typeface="Arial" panose="020B0604020202020204" pitchFamily="34" charset="0"/>
                <a:cs typeface="Arial" panose="020B0604020202020204" pitchFamily="34" charset="0"/>
              </a:rPr>
              <a:t>withdrawal </a:t>
            </a:r>
            <a:r>
              <a:rPr lang="en-US" sz="1400" dirty="0">
                <a:latin typeface="Arial" panose="020B0604020202020204" pitchFamily="34" charset="0"/>
                <a:cs typeface="Arial" panose="020B0604020202020204" pitchFamily="34" charset="0"/>
              </a:rPr>
              <a:t>symptoms and urges to smoke,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making stopping easier</a:t>
            </a:r>
          </a:p>
        </p:txBody>
      </p:sp>
      <p:pic>
        <p:nvPicPr>
          <p:cNvPr id="8" name="Picture 7">
            <a:extLst>
              <a:ext uri="{FF2B5EF4-FFF2-40B4-BE49-F238E27FC236}">
                <a16:creationId xmlns:a16="http://schemas.microsoft.com/office/drawing/2014/main" id="{94C73713-AEDF-C44A-B91C-BC5293420983}"/>
              </a:ext>
            </a:extLst>
          </p:cNvPr>
          <p:cNvPicPr>
            <a:picLocks noChangeAspect="1"/>
          </p:cNvPicPr>
          <p:nvPr/>
        </p:nvPicPr>
        <p:blipFill>
          <a:blip r:embed="rId5"/>
          <a:srcRect/>
          <a:stretch/>
        </p:blipFill>
        <p:spPr>
          <a:xfrm>
            <a:off x="329632" y="3182020"/>
            <a:ext cx="1293042" cy="1293042"/>
          </a:xfrm>
          <a:prstGeom prst="rect">
            <a:avLst/>
          </a:prstGeom>
          <a:effectLst>
            <a:outerShdw blurRad="254000" dist="63500" dir="5400000" algn="ctr" rotWithShape="0">
              <a:srgbClr val="000000">
                <a:alpha val="20000"/>
              </a:srgbClr>
            </a:outerShdw>
          </a:effectLst>
        </p:spPr>
      </p:pic>
      <p:sp>
        <p:nvSpPr>
          <p:cNvPr id="9" name="TextBox 8">
            <a:extLst>
              <a:ext uri="{FF2B5EF4-FFF2-40B4-BE49-F238E27FC236}">
                <a16:creationId xmlns:a16="http://schemas.microsoft.com/office/drawing/2014/main" id="{F55441A1-21D5-A342-B341-0CBDFA172389}"/>
              </a:ext>
            </a:extLst>
          </p:cNvPr>
          <p:cNvSpPr txBox="1"/>
          <p:nvPr/>
        </p:nvSpPr>
        <p:spPr>
          <a:xfrm>
            <a:off x="1690943" y="3284830"/>
            <a:ext cx="2736118" cy="1049865"/>
          </a:xfrm>
          <a:prstGeom prst="rect">
            <a:avLst/>
          </a:prstGeom>
          <a:noFill/>
        </p:spPr>
        <p:txBody>
          <a:bodyPr wrap="square" lIns="91440" tIns="45720" rIns="91440" bIns="45720" rtlCol="0" anchor="ctr">
            <a:noAutofit/>
          </a:bodyPr>
          <a:lstStyle/>
          <a:p>
            <a:pPr>
              <a:lnSpc>
                <a:spcPts val="1800"/>
              </a:lnSpc>
            </a:pPr>
            <a:r>
              <a:rPr lang="en-US" sz="1400" b="1" dirty="0">
                <a:solidFill>
                  <a:srgbClr val="009A9E"/>
                </a:solidFill>
                <a:latin typeface="Arial"/>
                <a:cs typeface="Arial"/>
              </a:rPr>
              <a:t>Effective</a:t>
            </a:r>
            <a:r>
              <a:rPr lang="en-US" sz="1400" dirty="0">
                <a:latin typeface="Arial"/>
                <a:cs typeface="Arial"/>
              </a:rPr>
              <a:t> in helping </a:t>
            </a:r>
            <a:br>
              <a:rPr lang="en-US" sz="1400" dirty="0">
                <a:latin typeface="Arial" panose="020B0604020202020204" pitchFamily="34" charset="0"/>
                <a:cs typeface="Arial" panose="020B0604020202020204" pitchFamily="34" charset="0"/>
              </a:rPr>
            </a:br>
            <a:r>
              <a:rPr lang="en-US" sz="1400" dirty="0">
                <a:latin typeface="Arial"/>
                <a:cs typeface="Arial"/>
              </a:rPr>
              <a:t>people to quit</a:t>
            </a:r>
          </a:p>
        </p:txBody>
      </p:sp>
      <p:pic>
        <p:nvPicPr>
          <p:cNvPr id="12" name="Picture 11">
            <a:extLst>
              <a:ext uri="{FF2B5EF4-FFF2-40B4-BE49-F238E27FC236}">
                <a16:creationId xmlns:a16="http://schemas.microsoft.com/office/drawing/2014/main" id="{64781648-FA99-3E47-A161-6ADD0542FE30}"/>
              </a:ext>
            </a:extLst>
          </p:cNvPr>
          <p:cNvPicPr>
            <a:picLocks noChangeAspect="1"/>
          </p:cNvPicPr>
          <p:nvPr/>
        </p:nvPicPr>
        <p:blipFill>
          <a:blip r:embed="rId6"/>
          <a:srcRect/>
          <a:stretch/>
        </p:blipFill>
        <p:spPr>
          <a:xfrm>
            <a:off x="4660538" y="1694967"/>
            <a:ext cx="1293042" cy="1293042"/>
          </a:xfrm>
          <a:prstGeom prst="rect">
            <a:avLst/>
          </a:prstGeom>
          <a:effectLst>
            <a:outerShdw blurRad="254000" dist="63500" dir="5400000" algn="ctr" rotWithShape="0">
              <a:srgbClr val="000000">
                <a:alpha val="20000"/>
              </a:srgbClr>
            </a:outerShdw>
          </a:effectLst>
        </p:spPr>
      </p:pic>
      <p:sp>
        <p:nvSpPr>
          <p:cNvPr id="13" name="TextBox 12">
            <a:extLst>
              <a:ext uri="{FF2B5EF4-FFF2-40B4-BE49-F238E27FC236}">
                <a16:creationId xmlns:a16="http://schemas.microsoft.com/office/drawing/2014/main" id="{84A770C4-2B45-9F4E-ADF1-AF3AF2E6C250}"/>
              </a:ext>
            </a:extLst>
          </p:cNvPr>
          <p:cNvSpPr txBox="1"/>
          <p:nvPr/>
        </p:nvSpPr>
        <p:spPr>
          <a:xfrm>
            <a:off x="6052255" y="1785294"/>
            <a:ext cx="2736118" cy="1049865"/>
          </a:xfrm>
          <a:prstGeom prst="rect">
            <a:avLst/>
          </a:prstGeom>
          <a:noFill/>
        </p:spPr>
        <p:txBody>
          <a:bodyPr wrap="square" rtlCol="0" anchor="ctr">
            <a:noAutofit/>
          </a:bodyPr>
          <a:lstStyle/>
          <a:p>
            <a:pPr>
              <a:lnSpc>
                <a:spcPts val="1800"/>
              </a:lnSpc>
            </a:pPr>
            <a:r>
              <a:rPr lang="en-US" sz="1400" dirty="0">
                <a:latin typeface="Arial" panose="020B0604020202020204" pitchFamily="34" charset="0"/>
                <a:cs typeface="Arial" panose="020B0604020202020204" pitchFamily="34" charset="0"/>
              </a:rPr>
              <a:t>Used for </a:t>
            </a:r>
            <a:r>
              <a:rPr lang="en-US" sz="1400" b="1" dirty="0">
                <a:solidFill>
                  <a:srgbClr val="009A9E"/>
                </a:solidFill>
                <a:latin typeface="Arial" panose="020B0604020202020204" pitchFamily="34" charset="0"/>
                <a:cs typeface="Arial" panose="020B0604020202020204" pitchFamily="34" charset="0"/>
              </a:rPr>
              <a:t>8–12 weeks </a:t>
            </a:r>
            <a:br>
              <a:rPr lang="en-US" sz="1400" b="1" dirty="0">
                <a:solidFill>
                  <a:srgbClr val="009A9E"/>
                </a:solidFill>
                <a:latin typeface="Arial" panose="020B0604020202020204" pitchFamily="34" charset="0"/>
                <a:cs typeface="Arial" panose="020B0604020202020204" pitchFamily="34" charset="0"/>
              </a:rPr>
            </a:br>
            <a:r>
              <a:rPr lang="en-US" sz="1400" b="1" dirty="0">
                <a:solidFill>
                  <a:srgbClr val="009A9E"/>
                </a:solidFill>
                <a:latin typeface="Arial" panose="020B0604020202020204" pitchFamily="34" charset="0"/>
                <a:cs typeface="Arial" panose="020B0604020202020204" pitchFamily="34" charset="0"/>
              </a:rPr>
              <a:t>(or longer)</a:t>
            </a:r>
            <a:r>
              <a:rPr lang="en-US" sz="1400" dirty="0">
                <a:latin typeface="Arial" panose="020B0604020202020204" pitchFamily="34" charset="0"/>
                <a:cs typeface="Arial" panose="020B0604020202020204" pitchFamily="34" charset="0"/>
              </a:rPr>
              <a:t>. Can be </a:t>
            </a:r>
            <a:r>
              <a:rPr lang="en-US" sz="1400" b="1" dirty="0">
                <a:solidFill>
                  <a:srgbClr val="009A9E"/>
                </a:solidFill>
                <a:latin typeface="Arial" panose="020B0604020202020204" pitchFamily="34" charset="0"/>
                <a:cs typeface="Arial" panose="020B0604020202020204" pitchFamily="34" charset="0"/>
              </a:rPr>
              <a:t>reduced</a:t>
            </a:r>
            <a:r>
              <a:rPr lang="en-US" sz="1400" dirty="0">
                <a:latin typeface="Arial" panose="020B0604020202020204" pitchFamily="34" charset="0"/>
                <a:cs typeface="Arial" panose="020B0604020202020204" pitchFamily="34" charset="0"/>
              </a:rPr>
              <a:t>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over time or </a:t>
            </a:r>
            <a:r>
              <a:rPr lang="en-US" sz="1400" b="1" dirty="0">
                <a:solidFill>
                  <a:srgbClr val="009A9E"/>
                </a:solidFill>
                <a:latin typeface="Arial" panose="020B0604020202020204" pitchFamily="34" charset="0"/>
                <a:cs typeface="Arial" panose="020B0604020202020204" pitchFamily="34" charset="0"/>
              </a:rPr>
              <a:t>full dose </a:t>
            </a:r>
            <a:br>
              <a:rPr lang="en-US" sz="1400" b="1" dirty="0">
                <a:solidFill>
                  <a:srgbClr val="009A9E"/>
                </a:solidFill>
                <a:latin typeface="Arial" panose="020B0604020202020204" pitchFamily="34" charset="0"/>
                <a:cs typeface="Arial" panose="020B0604020202020204" pitchFamily="34" charset="0"/>
              </a:rPr>
            </a:br>
            <a:r>
              <a:rPr lang="en-US" sz="1400" b="1" dirty="0">
                <a:solidFill>
                  <a:srgbClr val="009A9E"/>
                </a:solidFill>
                <a:latin typeface="Arial" panose="020B0604020202020204" pitchFamily="34" charset="0"/>
                <a:cs typeface="Arial" panose="020B0604020202020204" pitchFamily="34" charset="0"/>
              </a:rPr>
              <a:t>maintained</a:t>
            </a:r>
          </a:p>
        </p:txBody>
      </p:sp>
      <p:pic>
        <p:nvPicPr>
          <p:cNvPr id="14" name="Picture 13">
            <a:extLst>
              <a:ext uri="{FF2B5EF4-FFF2-40B4-BE49-F238E27FC236}">
                <a16:creationId xmlns:a16="http://schemas.microsoft.com/office/drawing/2014/main" id="{41295533-6549-B040-9229-52DC661F0137}"/>
              </a:ext>
            </a:extLst>
          </p:cNvPr>
          <p:cNvPicPr>
            <a:picLocks noChangeAspect="1"/>
          </p:cNvPicPr>
          <p:nvPr/>
        </p:nvPicPr>
        <p:blipFill>
          <a:blip r:embed="rId7"/>
          <a:srcRect/>
          <a:stretch/>
        </p:blipFill>
        <p:spPr>
          <a:xfrm>
            <a:off x="4678276" y="3157264"/>
            <a:ext cx="1293042" cy="1293042"/>
          </a:xfrm>
          <a:prstGeom prst="rect">
            <a:avLst/>
          </a:prstGeom>
          <a:effectLst>
            <a:outerShdw blurRad="254000" dist="63500" dir="5400000" algn="ctr" rotWithShape="0">
              <a:srgbClr val="000000">
                <a:alpha val="20000"/>
              </a:srgbClr>
            </a:outerShdw>
          </a:effectLst>
        </p:spPr>
      </p:pic>
      <p:sp>
        <p:nvSpPr>
          <p:cNvPr id="15" name="TextBox 14">
            <a:extLst>
              <a:ext uri="{FF2B5EF4-FFF2-40B4-BE49-F238E27FC236}">
                <a16:creationId xmlns:a16="http://schemas.microsoft.com/office/drawing/2014/main" id="{319DCF7A-1888-0D41-B76A-80F4F5EA2CB9}"/>
              </a:ext>
            </a:extLst>
          </p:cNvPr>
          <p:cNvSpPr txBox="1"/>
          <p:nvPr/>
        </p:nvSpPr>
        <p:spPr>
          <a:xfrm>
            <a:off x="6078250" y="3117956"/>
            <a:ext cx="2736118" cy="1606746"/>
          </a:xfrm>
          <a:prstGeom prst="rect">
            <a:avLst/>
          </a:prstGeom>
          <a:noFill/>
        </p:spPr>
        <p:txBody>
          <a:bodyPr wrap="square" rtlCol="0" anchor="ctr">
            <a:noAutofit/>
          </a:bodyPr>
          <a:lstStyle/>
          <a:p>
            <a:pPr>
              <a:lnSpc>
                <a:spcPts val="1800"/>
              </a:lnSpc>
            </a:pPr>
            <a:r>
              <a:rPr lang="en-US" sz="1400" b="1" dirty="0">
                <a:solidFill>
                  <a:schemeClr val="accent4">
                    <a:lumMod val="75000"/>
                    <a:lumOff val="25000"/>
                  </a:schemeClr>
                </a:solidFill>
                <a:latin typeface="Arial" panose="020B0604020202020204" pitchFamily="34" charset="0"/>
                <a:cs typeface="Arial" panose="020B0604020202020204" pitchFamily="34" charset="0"/>
              </a:rPr>
              <a:t>Long term use is safe</a:t>
            </a:r>
            <a:r>
              <a:rPr lang="en-US" sz="1400" dirty="0">
                <a:solidFill>
                  <a:schemeClr val="accent4">
                    <a:lumMod val="75000"/>
                    <a:lumOff val="25000"/>
                  </a:schemeClr>
                </a:solidFill>
                <a:latin typeface="Arial" panose="020B0604020202020204" pitchFamily="34" charset="0"/>
                <a:cs typeface="Arial" panose="020B0604020202020204" pitchFamily="34" charset="0"/>
              </a:rPr>
              <a:t>. </a:t>
            </a:r>
          </a:p>
          <a:p>
            <a:pPr>
              <a:lnSpc>
                <a:spcPts val="1800"/>
              </a:lnSpc>
            </a:pPr>
            <a:r>
              <a:rPr lang="en-US" sz="1400" dirty="0">
                <a:latin typeface="Arial" panose="020B0604020202020204" pitchFamily="34" charset="0"/>
                <a:cs typeface="Arial" panose="020B0604020202020204" pitchFamily="34" charset="0"/>
              </a:rPr>
              <a:t>Many patients will benefit from use for </a:t>
            </a:r>
            <a:r>
              <a:rPr lang="en-US" sz="1400" b="1" dirty="0">
                <a:solidFill>
                  <a:schemeClr val="accent4">
                    <a:lumMod val="75000"/>
                    <a:lumOff val="25000"/>
                  </a:schemeClr>
                </a:solidFill>
                <a:latin typeface="Arial" panose="020B0604020202020204" pitchFamily="34" charset="0"/>
                <a:cs typeface="Arial" panose="020B0604020202020204" pitchFamily="34" charset="0"/>
              </a:rPr>
              <a:t>6 months or longer</a:t>
            </a:r>
            <a:r>
              <a:rPr lang="en-US" sz="1400" dirty="0">
                <a:solidFill>
                  <a:schemeClr val="accent4">
                    <a:lumMod val="75000"/>
                    <a:lumOff val="25000"/>
                  </a:schemeClr>
                </a:solidFill>
                <a:latin typeface="Arial" panose="020B0604020202020204" pitchFamily="34" charset="0"/>
                <a:cs typeface="Arial" panose="020B0604020202020204" pitchFamily="34" charset="0"/>
              </a:rPr>
              <a:t>. </a:t>
            </a:r>
          </a:p>
          <a:p>
            <a:pPr>
              <a:lnSpc>
                <a:spcPts val="1800"/>
              </a:lnSpc>
            </a:pPr>
            <a:endParaRPr lang="en-US" sz="1400" dirty="0">
              <a:solidFill>
                <a:schemeClr val="accent4">
                  <a:lumMod val="75000"/>
                  <a:lumOff val="25000"/>
                </a:schemeClr>
              </a:solidFill>
              <a:latin typeface="Arial" panose="020B0604020202020204" pitchFamily="34" charset="0"/>
              <a:cs typeface="Arial" panose="020B0604020202020204" pitchFamily="34" charset="0"/>
            </a:endParaRPr>
          </a:p>
          <a:p>
            <a:pPr>
              <a:lnSpc>
                <a:spcPts val="1800"/>
              </a:lnSpc>
            </a:pPr>
            <a:r>
              <a:rPr lang="en-US" sz="1400" b="1" dirty="0">
                <a:solidFill>
                  <a:schemeClr val="accent4">
                    <a:lumMod val="75000"/>
                    <a:lumOff val="25000"/>
                  </a:schemeClr>
                </a:solidFill>
                <a:latin typeface="Arial" panose="020B0604020202020204" pitchFamily="34" charset="0"/>
                <a:cs typeface="Arial" panose="020B0604020202020204" pitchFamily="34" charset="0"/>
              </a:rPr>
              <a:t>Vapes</a:t>
            </a:r>
            <a:r>
              <a:rPr lang="en-US" sz="1400" dirty="0">
                <a:solidFill>
                  <a:schemeClr val="accent4">
                    <a:lumMod val="75000"/>
                    <a:lumOff val="25000"/>
                  </a:schemeClr>
                </a:solidFill>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could/should be used for </a:t>
            </a:r>
            <a:r>
              <a:rPr lang="en-US" sz="1400" b="1" dirty="0">
                <a:solidFill>
                  <a:schemeClr val="accent4">
                    <a:lumMod val="75000"/>
                    <a:lumOff val="25000"/>
                  </a:schemeClr>
                </a:solidFill>
                <a:latin typeface="Arial" panose="020B0604020202020204" pitchFamily="34" charset="0"/>
                <a:cs typeface="Arial" panose="020B0604020202020204" pitchFamily="34" charset="0"/>
              </a:rPr>
              <a:t>longer than 8‒12 weeks.  </a:t>
            </a:r>
          </a:p>
        </p:txBody>
      </p:sp>
      <p:sp>
        <p:nvSpPr>
          <p:cNvPr id="10" name="Footer Placeholder 4">
            <a:extLst>
              <a:ext uri="{FF2B5EF4-FFF2-40B4-BE49-F238E27FC236}">
                <a16:creationId xmlns:a16="http://schemas.microsoft.com/office/drawing/2014/main" id="{72EA5915-8E3F-2345-118B-6FF9AAFBDA8A}"/>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948723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3" grpId="0"/>
      <p:bldP spid="15" grpId="0"/>
    </p:bldLst>
  </p:timing>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D918755-5CCB-41FC-B672-7D0477E5BFBE}">
  <ds:schemaRefs>
    <ds:schemaRef ds:uri="http://schemas.microsoft.com/office/2006/metadata/properties"/>
    <ds:schemaRef ds:uri="http://schemas.microsoft.com/office/2006/documentManagement/types"/>
    <ds:schemaRef ds:uri="6f9764a4-8270-4f29-bbff-a467630dd90c"/>
    <ds:schemaRef ds:uri="http://purl.org/dc/terms/"/>
    <ds:schemaRef ds:uri="http://www.w3.org/XML/1998/namespace"/>
    <ds:schemaRef ds:uri="http://schemas.openxmlformats.org/package/2006/metadata/core-properties"/>
    <ds:schemaRef ds:uri="http://purl.org/dc/elements/1.1/"/>
    <ds:schemaRef ds:uri="f08a3a01-a810-4981-84de-513e48da387b"/>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E20CC568-9E52-4CAB-A6F8-928FF0C63FCE}">
  <ds:schemaRefs>
    <ds:schemaRef ds:uri="http://schemas.microsoft.com/sharepoint/v3/contenttype/forms"/>
  </ds:schemaRefs>
</ds:datastoreItem>
</file>

<file path=customXml/itemProps3.xml><?xml version="1.0" encoding="utf-8"?>
<ds:datastoreItem xmlns:ds="http://schemas.openxmlformats.org/officeDocument/2006/customXml" ds:itemID="{1CD0E624-5263-4121-BE30-6A511EBF56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411</TotalTime>
  <Words>5837</Words>
  <Application>Microsoft Office PowerPoint</Application>
  <PresentationFormat>On-screen Show (4:3)</PresentationFormat>
  <Paragraphs>477</Paragraphs>
  <Slides>27</Slides>
  <Notes>27</Notes>
  <HiddenSlides>0</HiddenSlides>
  <MMClips>0</MMClips>
  <ScaleCrop>false</ScaleCrop>
  <HeadingPairs>
    <vt:vector size="6" baseType="variant">
      <vt:variant>
        <vt:lpstr>Fonts Used</vt:lpstr>
      </vt:variant>
      <vt:variant>
        <vt:i4>15</vt:i4>
      </vt:variant>
      <vt:variant>
        <vt:lpstr>Theme</vt:lpstr>
      </vt:variant>
      <vt:variant>
        <vt:i4>2</vt:i4>
      </vt:variant>
      <vt:variant>
        <vt:lpstr>Slide Titles</vt:lpstr>
      </vt:variant>
      <vt:variant>
        <vt:i4>27</vt:i4>
      </vt:variant>
    </vt:vector>
  </HeadingPairs>
  <TitlesOfParts>
    <vt:vector size="44" baseType="lpstr">
      <vt:lpstr>ＭＳ Ｐゴシック</vt:lpstr>
      <vt:lpstr>Arial</vt:lpstr>
      <vt:lpstr>Arial Nova</vt:lpstr>
      <vt:lpstr>Arial,Sans-Serif</vt:lpstr>
      <vt:lpstr>Calibri</vt:lpstr>
      <vt:lpstr>Century Gothic</vt:lpstr>
      <vt:lpstr>Courier New</vt:lpstr>
      <vt:lpstr>Helvetica</vt:lpstr>
      <vt:lpstr>Lucida Grande</vt:lpstr>
      <vt:lpstr>Symbol</vt:lpstr>
      <vt:lpstr>System Font Regular</vt:lpstr>
      <vt:lpstr>Times</vt:lpstr>
      <vt:lpstr>Times New Roman</vt:lpstr>
      <vt:lpstr>Wingdings</vt:lpstr>
      <vt:lpstr>Zapf Dingbats</vt:lpstr>
      <vt:lpstr>NCSCT</vt:lpstr>
      <vt:lpstr>1_NCSCT</vt:lpstr>
      <vt:lpstr>PowerPoint Presentation</vt:lpstr>
      <vt:lpstr>Tobacco dependence aids</vt:lpstr>
      <vt:lpstr>Tobacco dependence aids</vt:lpstr>
      <vt:lpstr>Tobacco dependence aids</vt:lpstr>
      <vt:lpstr>Tobacco dependence aids</vt:lpstr>
      <vt:lpstr>Tobacco dependence aids</vt:lpstr>
      <vt:lpstr>How effective are tobacco dependence aids?</vt:lpstr>
      <vt:lpstr>Tobacco Dependence Aids – Quick Reference</vt:lpstr>
      <vt:lpstr>Key Facts: Tobacco dependence aids</vt:lpstr>
      <vt:lpstr>Choosing the best product for your patient</vt:lpstr>
      <vt:lpstr>PowerPoint Presentation</vt:lpstr>
      <vt:lpstr>PowerPoint Presentation</vt:lpstr>
      <vt:lpstr>PowerPoint Presentation</vt:lpstr>
      <vt:lpstr>PowerPoint Presentation</vt:lpstr>
      <vt:lpstr>PowerPoint Presentation</vt:lpstr>
      <vt:lpstr>Guidelines for individualised dosing of NRT</vt:lpstr>
      <vt:lpstr>‘Ottawa Model’ NRT dosing guidelines</vt:lpstr>
      <vt:lpstr>Individualised dosing</vt:lpstr>
      <vt:lpstr>Individualised dosing: Gemma</vt:lpstr>
      <vt:lpstr>What would you recommend for Gemma?</vt:lpstr>
      <vt:lpstr>Individualised dosing: Michael</vt:lpstr>
      <vt:lpstr>What would you recommend for Michael?</vt:lpstr>
      <vt:lpstr>High nicotine Dependence</vt:lpstr>
      <vt:lpstr>PowerPoint Presentation</vt:lpstr>
      <vt:lpstr>Medications online learning</vt:lpstr>
      <vt:lpstr>Useful resources</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384</cp:revision>
  <cp:lastPrinted>2021-04-19T06:44:37Z</cp:lastPrinted>
  <dcterms:created xsi:type="dcterms:W3CDTF">2019-04-01T09:21:54Z</dcterms:created>
  <dcterms:modified xsi:type="dcterms:W3CDTF">2024-03-04T13:42:30Z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