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21"/>
  </p:notesMasterIdLst>
  <p:handoutMasterIdLst>
    <p:handoutMasterId r:id="rId22"/>
  </p:handoutMasterIdLst>
  <p:sldIdLst>
    <p:sldId id="2145708168" r:id="rId7"/>
    <p:sldId id="2145708270" r:id="rId8"/>
    <p:sldId id="2145708271" r:id="rId9"/>
    <p:sldId id="936" r:id="rId10"/>
    <p:sldId id="2145708272" r:id="rId11"/>
    <p:sldId id="1559" r:id="rId12"/>
    <p:sldId id="491" r:id="rId13"/>
    <p:sldId id="492" r:id="rId14"/>
    <p:sldId id="2145708328" r:id="rId15"/>
    <p:sldId id="2145708327" r:id="rId16"/>
    <p:sldId id="2145708326" r:id="rId17"/>
    <p:sldId id="2145708325" r:id="rId18"/>
    <p:sldId id="2145708166" r:id="rId19"/>
    <p:sldId id="1103" r:id="rId2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568"/>
    <p:restoredTop sz="54648" autoAdjust="0"/>
  </p:normalViewPr>
  <p:slideViewPr>
    <p:cSldViewPr snapToGrid="0">
      <p:cViewPr varScale="1">
        <p:scale>
          <a:sx n="60" d="100"/>
          <a:sy n="60" d="100"/>
        </p:scale>
        <p:origin x="192" y="72"/>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2034"/>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D1A96076-9C90-4737-9549-3C7ED01737F0}"/>
    <pc:docChg chg="custSel modSld">
      <pc:chgData name="Tom Coleman-Haynes" userId="feac02dd-ca1d-495d-907d-e6674be69fc7" providerId="ADAL" clId="{D1A96076-9C90-4737-9549-3C7ED01737F0}" dt="2024-03-05T12:08:53.532" v="13" actId="20577"/>
      <pc:docMkLst>
        <pc:docMk/>
      </pc:docMkLst>
      <pc:sldChg chg="modNotesTx">
        <pc:chgData name="Tom Coleman-Haynes" userId="feac02dd-ca1d-495d-907d-e6674be69fc7" providerId="ADAL" clId="{D1A96076-9C90-4737-9549-3C7ED01737F0}" dt="2024-03-05T12:08:53.532" v="13" actId="20577"/>
        <pc:sldMkLst>
          <pc:docMk/>
          <pc:sldMk cId="1544010367" sldId="214570832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3/5/2024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38A88-A274-F6DE-003A-DDC7AB8B3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ED4F93-CF5F-41BB-AE16-FBF3C4840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0D415-ADE2-C9C1-3CB7-8E26352C2033}"/>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In this next section we will be looking at how we discuss tobacco dependence aids with patients.</a:t>
            </a:r>
          </a:p>
        </p:txBody>
      </p:sp>
      <p:sp>
        <p:nvSpPr>
          <p:cNvPr id="4" name="Slide Number Placeholder 3">
            <a:extLst>
              <a:ext uri="{FF2B5EF4-FFF2-40B4-BE49-F238E27FC236}">
                <a16:creationId xmlns:a16="http://schemas.microsoft.com/office/drawing/2014/main" id="{4113C8B0-3E71-6592-D7D6-461BA34B5A97}"/>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426863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[Meet Gregory, case study for skills practice]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223904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[Introduce details of case study. Spend a few minutes verbally introducing Gregory’s profile and details]</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GB" b="0" i="0" dirty="0">
                <a:solidFill>
                  <a:srgbClr val="444444"/>
                </a:solidFill>
                <a:effectLst/>
                <a:latin typeface="Arial" panose="020B0604020202020204" pitchFamily="34" charset="0"/>
              </a:rPr>
              <a:t>​</a:t>
            </a:r>
            <a:endParaRPr lang="en-GB" b="0" i="0"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rial" panose="020B0604020202020204" pitchFamily="34" charset="0"/>
              </a:rPr>
              <a:t>We are going to meet Gregory. Gregory is a 48-year old man admitted to hospital for breathing difficulties….</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807362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Trainer guide Day 1, page 23: Activity 6: Applying skills to practice (Case: Gregory)</a:t>
            </a: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0" i="0" u="none" strike="noStrike" dirty="0">
                <a:solidFill>
                  <a:srgbClr val="000000"/>
                </a:solidFill>
                <a:effectLst/>
                <a:latin typeface="Arial" panose="020B0604020202020204" pitchFamily="34" charset="0"/>
              </a:rPr>
              <a:t>[Use this slide to debrief following breakout room skills practice]</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CA" b="1" i="0" u="none" strike="noStrike" dirty="0">
                <a:solidFill>
                  <a:srgbClr val="000000"/>
                </a:solidFill>
                <a:effectLst/>
                <a:latin typeface="Arial" panose="020B0604020202020204" pitchFamily="34" charset="0"/>
              </a:rPr>
              <a:t>Discuss questions to use for </a:t>
            </a:r>
            <a:r>
              <a:rPr lang="en-GB" b="1" i="0" u="none" strike="noStrike" dirty="0">
                <a:solidFill>
                  <a:srgbClr val="0C7FFF"/>
                </a:solidFill>
                <a:effectLst/>
                <a:latin typeface="Arial" panose="020B0604020202020204" pitchFamily="34" charset="0"/>
              </a:rPr>
              <a:t>Debrief: </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Ask for general feedback, comments or questions participants have regarding the initial assessment session. </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focus on building rapport, boosting motivation and confidence? Identifying Gregory’s personal reasons for stopping?</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conduct an assessment (level of dependence, withdrawal symptoms, urges to smoke, any side effects)</a:t>
            </a:r>
            <a:r>
              <a:rPr lang="en-US" sz="1200" b="0" i="0" dirty="0">
                <a:solidFill>
                  <a:srgbClr val="444444"/>
                </a:solidFill>
                <a:effectLst/>
                <a:latin typeface="Arial" panose="020B0604020202020204" pitchFamily="34" charset="0"/>
              </a:rPr>
              <a:t>​</a:t>
            </a:r>
          </a:p>
          <a:p>
            <a:pPr algn="l" rtl="0" fontAlgn="base">
              <a:buFont typeface="Arial" panose="020B0604020202020204" pitchFamily="34" charset="0"/>
              <a:buChar char="•"/>
            </a:pPr>
            <a:r>
              <a:rPr lang="en-GB" sz="1200" b="0" i="0" u="none" strike="noStrike" dirty="0">
                <a:solidFill>
                  <a:srgbClr val="0C7FFF"/>
                </a:solidFill>
                <a:effectLst/>
                <a:latin typeface="Arial" panose="020B0604020202020204" pitchFamily="34" charset="0"/>
              </a:rPr>
              <a:t>Did you identify any challenges Gregory feels he may have while in hospital and beyond. </a:t>
            </a:r>
            <a:r>
              <a:rPr lang="en-US" sz="1200" b="0" i="0" dirty="0">
                <a:solidFill>
                  <a:srgbClr val="444444"/>
                </a:solidFill>
                <a:effectLst/>
                <a:latin typeface="Arial" panose="020B0604020202020204" pitchFamily="34" charset="0"/>
              </a:rPr>
              <a:t>​</a:t>
            </a:r>
          </a:p>
          <a:p>
            <a:endParaRPr lang="en-US"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67131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latin typeface="Arial" panose="020B0604020202020204" pitchFamily="34" charset="0"/>
                <a:cs typeface="Arial" panose="020B0604020202020204" pitchFamily="34" charset="0"/>
              </a:rPr>
              <a:t>[Invite any questions about content covered so far]</a:t>
            </a:r>
          </a:p>
          <a:p>
            <a:endParaRPr lang="en-GB" alt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605710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C0DD9-0596-36BC-1138-ABEB9C38EA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59D553-1956-B08D-1F12-D61FD8B5C3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B76E7-A82E-15E9-37BB-64CCF3E34DA7}"/>
              </a:ext>
            </a:extLst>
          </p:cNvPr>
          <p:cNvSpPr>
            <a:spLocks noGrp="1"/>
          </p:cNvSpPr>
          <p:nvPr>
            <p:ph type="body" idx="1"/>
          </p:nvPr>
        </p:nvSpPr>
        <p:spPr/>
        <p:txBody>
          <a:bodyPr/>
          <a:lstStyle/>
          <a:p>
            <a:r>
              <a:rPr lang="en-US" dirty="0">
                <a:latin typeface="Arial"/>
                <a:cs typeface="Arial"/>
              </a:rPr>
              <a:t>We are looking to support the</a:t>
            </a:r>
            <a:r>
              <a:rPr lang="en-US" b="1" dirty="0">
                <a:latin typeface="Arial"/>
                <a:cs typeface="Arial"/>
              </a:rPr>
              <a:t> 4Ps</a:t>
            </a:r>
            <a:r>
              <a:rPr lang="en-US" dirty="0">
                <a:latin typeface="Arial"/>
                <a:cs typeface="Arial"/>
              </a:rPr>
              <a:t> for nicotine vape or NRT use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Prompt</a:t>
            </a:r>
            <a:r>
              <a:rPr lang="en-CA" b="1" dirty="0">
                <a:solidFill>
                  <a:srgbClr val="333333"/>
                </a:solidFill>
                <a:latin typeface="Arial" panose="020B0604020202020204" pitchFamily="34" charset="0"/>
                <a:ea typeface="Times New Roman" panose="02020603050405020304" pitchFamily="18" charset="0"/>
                <a:cs typeface="Arial" panose="020B0604020202020204" pitchFamily="34" charset="0"/>
              </a:rPr>
              <a:t> </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administration (as soon as possible; ideally within 2 hours)</a:t>
            </a:r>
            <a:endParaRPr lang="en-CA" dirty="0">
              <a:latin typeface="Arial" panose="020B0604020202020204" pitchFamily="34" charset="0"/>
              <a:ea typeface="Times New Roman" panose="02020603050405020304" pitchFamily="18" charset="0"/>
              <a:cs typeface="Arial" panose="020B0604020202020204" pitchFamily="34" charset="0"/>
            </a:endParaRPr>
          </a:p>
          <a:p>
            <a:pPr marL="0" indent="0">
              <a:buNone/>
            </a:pPr>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Plentiful</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 supply (at least 2 NRT products combined) </a:t>
            </a:r>
            <a:endParaRPr lang="en-CA" dirty="0">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Practice</a:t>
            </a:r>
            <a:r>
              <a:rPr lang="en-CA"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 </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use to get the correct technique and </a:t>
            </a:r>
            <a:endParaRPr lang="en-CA" dirty="0">
              <a:latin typeface="Arial" panose="020B0604020202020204" pitchFamily="34" charset="0"/>
              <a:ea typeface="Times New Roman" panose="02020603050405020304" pitchFamily="18" charset="0"/>
              <a:cs typeface="Arial" panose="020B0604020202020204" pitchFamily="34" charset="0"/>
            </a:endParaRPr>
          </a:p>
          <a:p>
            <a:pPr marL="287655" indent="-288290"/>
            <a:endPar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endParaRPr>
          </a:p>
          <a:p>
            <a:pPr marL="287655" indent="-288290"/>
            <a:r>
              <a:rPr lang="en-CA" b="1" dirty="0">
                <a:solidFill>
                  <a:schemeClr val="accent4">
                    <a:lumMod val="75000"/>
                    <a:lumOff val="25000"/>
                  </a:schemeClr>
                </a:solidFill>
                <a:latin typeface="Arial" panose="020B0604020202020204" pitchFamily="34" charset="0"/>
                <a:ea typeface="Times New Roman" panose="02020603050405020304" pitchFamily="18" charset="0"/>
                <a:cs typeface="Arial" panose="020B0604020202020204" pitchFamily="34" charset="0"/>
              </a:rPr>
              <a:t>Prolonged</a:t>
            </a:r>
            <a:r>
              <a:rPr lang="en-CA" dirty="0">
                <a:solidFill>
                  <a:srgbClr val="333333"/>
                </a:solidFill>
                <a:latin typeface="Arial" panose="020B0604020202020204" pitchFamily="34" charset="0"/>
                <a:ea typeface="Times New Roman" panose="02020603050405020304" pitchFamily="18" charset="0"/>
                <a:cs typeface="Arial" panose="020B0604020202020204" pitchFamily="34" charset="0"/>
              </a:rPr>
              <a:t> (extended use to prevent relapse)</a:t>
            </a:r>
            <a:endParaRPr lang="en-CA" dirty="0">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4A0554F7-E258-FA80-1868-7787CF9817F0}"/>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308069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A499F-6298-06D8-8C28-5F769E6125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8FF04A-B530-2A6F-9465-5893505E9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01CA8-A921-2055-1116-E078095A1775}"/>
              </a:ext>
            </a:extLst>
          </p:cNvPr>
          <p:cNvSpPr>
            <a:spLocks noGrp="1"/>
          </p:cNvSpPr>
          <p:nvPr>
            <p:ph type="body" idx="1"/>
          </p:nvPr>
        </p:nvSpPr>
        <p:spPr/>
        <p:txBody>
          <a:bodyPr>
            <a:normAutofit lnSpcReduction="10000"/>
          </a:bodyPr>
          <a:lstStyle/>
          <a:p>
            <a:r>
              <a:rPr lang="en-GB" dirty="0">
                <a:latin typeface="Arial" panose="020B0604020202020204" pitchFamily="34" charset="0"/>
                <a:ea typeface="Times New Roman" panose="02020603050405020304" pitchFamily="18" charset="0"/>
                <a:cs typeface="Arial" panose="020B0604020202020204" pitchFamily="34" charset="0"/>
              </a:rPr>
              <a:t>When advising patient it can be useful to...</a:t>
            </a:r>
          </a:p>
          <a:p>
            <a:endParaRPr lang="en-GB" dirty="0">
              <a:latin typeface="Arial" panose="020B0604020202020204" pitchFamily="34" charset="0"/>
              <a:ea typeface="Times New Roman" panose="02020603050405020304" pitchFamily="18" charset="0"/>
              <a:cs typeface="Arial" panose="020B0604020202020204" pitchFamily="34" charset="0"/>
            </a:endParaRPr>
          </a:p>
          <a:p>
            <a:r>
              <a:rPr lang="en-GB" b="1" dirty="0">
                <a:latin typeface="Arial" panose="020B0604020202020204" pitchFamily="34" charset="0"/>
                <a:ea typeface="Times New Roman" panose="02020603050405020304" pitchFamily="18" charset="0"/>
                <a:cs typeface="Arial" panose="020B0604020202020204" pitchFamily="34" charset="0"/>
              </a:rPr>
              <a:t>Address misconceptions about harm from nicotine:</a:t>
            </a:r>
            <a:endParaRPr lang="en-GB" dirty="0">
              <a:latin typeface="Arial" panose="020B0604020202020204" pitchFamily="34"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It can be helpful when speaking to patients and their family members or carers to address any misperceptions about harm from the nicotine contained in these products. Explain that it is a clean form of nicotine that is both safe and effective in helping people quit smoking (by assisting with cravings/urges to smoke and withdrawal symptoms).</a:t>
            </a:r>
            <a:r>
              <a:rPr lang="en-GB"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Manage expectations of nicotine-containing products:</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lvl="0">
              <a:buSzPts val="1400"/>
              <a:tabLst>
                <a:tab pos="457200" algn="l"/>
              </a:tabLst>
            </a:pPr>
            <a:r>
              <a:rPr lang="en-US" sz="1200" b="1" dirty="0">
                <a:effectLst/>
                <a:latin typeface="Arial" panose="020B0604020202020204" pitchFamily="34" charset="0"/>
                <a:ea typeface="Times New Roman" panose="02020603050405020304" pitchFamily="18" charset="0"/>
                <a:cs typeface="Arial" panose="020B0604020202020204" pitchFamily="34" charset="0"/>
              </a:rPr>
              <a:t>“</a:t>
            </a:r>
            <a:r>
              <a:rPr lang="en-US" sz="1200" dirty="0">
                <a:effectLst/>
                <a:latin typeface="Arial" panose="020B0604020202020204" pitchFamily="34" charset="0"/>
                <a:ea typeface="Times New Roman" panose="02020603050405020304" pitchFamily="18" charset="0"/>
                <a:cs typeface="Arial" panose="020B0604020202020204" pitchFamily="34" charset="0"/>
              </a:rPr>
              <a:t>These are not magic bullets, but NRT/vapes will help with stopping</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in particular with withdrawal symptoms and urges to smoke. You may want to try one product and if you find it’s not working for you, we can try another</a:t>
            </a:r>
            <a:r>
              <a:rPr lang="en-CA" sz="1200" dirty="0">
                <a:effectLst/>
                <a:latin typeface="Arial" panose="020B0604020202020204" pitchFamily="34" charset="0"/>
                <a:ea typeface="Times New Roman" panose="02020603050405020304" pitchFamily="18" charset="0"/>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b="1"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It is important to assist with correct use of NRT and vapes.</a:t>
            </a:r>
            <a:r>
              <a:rPr lang="en-US" sz="1200" dirty="0">
                <a:effectLst/>
                <a:latin typeface="Arial" panose="020B0604020202020204" pitchFamily="34" charset="0"/>
                <a:ea typeface="Times New Roman" panose="02020603050405020304" pitchFamily="18" charset="0"/>
                <a:cs typeface="Arial" panose="020B0604020202020204" pitchFamily="34" charset="0"/>
              </a:rPr>
              <a:t> This can be done by demonstrating correct use, having patients demonstrate how they are using their NRT or vape, and repeatedly remind them of correct technique for faster-acting NRT and vapes. Assisting patients with correct use of NRT or vapes can assist with minimizing side effects and improve the overall experience of taking medication.</a:t>
            </a:r>
            <a:r>
              <a:rPr lang="en-US" dirty="0">
                <a:latin typeface="Arial" panose="020B0604020202020204" pitchFamily="34" charset="0"/>
                <a:ea typeface="Times New Roman" panose="02020603050405020304" pitchFamily="18" charset="0"/>
                <a:cs typeface="Arial" panose="020B0604020202020204" pitchFamily="34" charset="0"/>
              </a:rPr>
              <a:t> </a:t>
            </a:r>
            <a:endParaRPr lang="en-US" alt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A094A6B-1346-A5CD-724E-7319803292FD}"/>
              </a:ext>
            </a:extLst>
          </p:cNvPr>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4255422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9C9FA-CE76-04E9-C6AC-771A4C90EB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EE245-E126-1478-5D27-8A1A0281FD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F2A7A-0C88-BB76-BD0A-A034CC311CBB}"/>
              </a:ext>
            </a:extLst>
          </p:cNvPr>
          <p:cNvSpPr>
            <a:spLocks noGrp="1"/>
          </p:cNvSpPr>
          <p:nvPr>
            <p:ph type="body" idx="1"/>
          </p:nvPr>
        </p:nvSpPr>
        <p:spPr/>
        <p:txBody>
          <a:bodyPr/>
          <a:lstStyle/>
          <a:p>
            <a:pPr>
              <a:spcBef>
                <a:spcPts val="0"/>
              </a:spcBef>
              <a:spcAft>
                <a:spcPts val="0"/>
              </a:spcAft>
              <a:defRPr/>
            </a:pPr>
            <a:r>
              <a:rPr lang="en-CA" dirty="0">
                <a:latin typeface="Arial" panose="020B0604020202020204" pitchFamily="34" charset="0"/>
                <a:cs typeface="Arial" panose="020B0604020202020204" pitchFamily="34" charset="0"/>
              </a:rPr>
              <a:t>Here </a:t>
            </a:r>
            <a:r>
              <a:rPr lang="en-CA" sz="1200" kern="1200" dirty="0">
                <a:solidFill>
                  <a:schemeClr val="tx1"/>
                </a:solidFill>
                <a:effectLst/>
                <a:latin typeface="Arial" panose="020B0604020202020204" pitchFamily="34" charset="0"/>
                <a:cs typeface="Arial" panose="020B0604020202020204" pitchFamily="34" charset="0"/>
              </a:rPr>
              <a:t>is an</a:t>
            </a:r>
            <a:r>
              <a:rPr lang="en-CA" sz="1200" kern="1200" baseline="0" dirty="0">
                <a:solidFill>
                  <a:schemeClr val="tx1"/>
                </a:solidFill>
                <a:effectLst/>
                <a:latin typeface="Arial" panose="020B0604020202020204" pitchFamily="34" charset="0"/>
                <a:cs typeface="Arial" panose="020B0604020202020204" pitchFamily="34" charset="0"/>
              </a:rPr>
              <a:t> example of how you might explain nicotine addiction and withdrawal symptoms to people/patients who smoke.</a:t>
            </a:r>
            <a:r>
              <a:rPr lang="en-CA" dirty="0">
                <a:latin typeface="Arial" panose="020B0604020202020204" pitchFamily="34" charset="0"/>
                <a:cs typeface="Arial" panose="020B0604020202020204" pitchFamily="34" charset="0"/>
              </a:rPr>
              <a:t> </a:t>
            </a:r>
            <a:endParaRPr lang="en-CA" sz="1200" kern="1200" baseline="0" dirty="0">
              <a:solidFill>
                <a:schemeClr val="tx1"/>
              </a:solidFill>
              <a:effectLst/>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CA" sz="120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[Read out slide content]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It is important to go on to say that use of nicotine replacement therapy (NRT) can help alleviate withdrawal symptoms.</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5F9DD60-9590-0EE1-46AB-C2217AF905D7}"/>
              </a:ext>
            </a:extLst>
          </p:cNvPr>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997264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98DBE-D7DE-CEC7-4F16-D5EA0AA9C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C19EFA-18EE-730B-4075-E96EF1A980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39242D-BE59-A7B4-992A-4285C3E97892}"/>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Here</a:t>
            </a:r>
            <a:r>
              <a:rPr lang="en-US" baseline="0" dirty="0">
                <a:latin typeface="Arial" panose="020B0604020202020204" pitchFamily="34" charset="0"/>
                <a:cs typeface="Arial" panose="020B0604020202020204" pitchFamily="34" charset="0"/>
              </a:rPr>
              <a:t> is an example of how you might introduce the use of </a:t>
            </a:r>
            <a:r>
              <a:rPr lang="en-US" dirty="0">
                <a:latin typeface="Arial" panose="020B0604020202020204" pitchFamily="34" charset="0"/>
                <a:cs typeface="Arial" panose="020B0604020202020204" pitchFamily="34" charset="0"/>
              </a:rPr>
              <a:t>NRT.</a:t>
            </a:r>
          </a:p>
          <a:p>
            <a:endParaRPr lang="en-US"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Option 1: Trainer can read</a:t>
            </a:r>
            <a:r>
              <a:rPr lang="en-US" baseline="0" dirty="0">
                <a:latin typeface="Arial" panose="020B0604020202020204" pitchFamily="34" charset="0"/>
                <a:cs typeface="Arial" panose="020B0604020202020204" pitchFamily="34" charset="0"/>
              </a:rPr>
              <a:t> out quote</a:t>
            </a:r>
            <a:r>
              <a:rPr lang="en-US" dirty="0">
                <a:latin typeface="Arial" panose="020B0604020202020204" pitchFamily="34" charset="0"/>
                <a:cs typeface="Arial" panose="020B0604020202020204" pitchFamily="34" charset="0"/>
              </a:rPr>
              <a:t> on this slide and next</a:t>
            </a:r>
            <a:r>
              <a:rPr lang="en-US" baseline="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[Option 2: Trainer's role play a scenario where these quotes are used in role-play]</a:t>
            </a:r>
          </a:p>
          <a:p>
            <a:endParaRPr lang="en-US" dirty="0">
              <a:latin typeface="Arial" panose="020B0604020202020204" pitchFamily="34" charset="0"/>
              <a:cs typeface="Arial" panose="020B0604020202020204" pitchFamily="34" charset="0"/>
            </a:endParaRPr>
          </a:p>
          <a:p>
            <a:pPr>
              <a:lnSpc>
                <a:spcPts val="2400"/>
              </a:lnSpc>
              <a:spcBef>
                <a:spcPts val="0"/>
              </a:spcBef>
              <a:spcAft>
                <a:spcPts val="1200"/>
              </a:spcAft>
            </a:pPr>
            <a:r>
              <a:rPr lang="en-GB" b="1" i="1" dirty="0">
                <a:latin typeface="Arial" panose="020B0604020202020204" pitchFamily="34" charset="0"/>
                <a:cs typeface="Arial" panose="020B0604020202020204" pitchFamily="34" charset="0"/>
              </a:rPr>
              <a:t>“We provide all patients who smoke with other sources of nicotine  while here on our ward. These make it easier to not smoke and are very safe. In fact, people who use these medicines often find they succeed in becoming smokefree.”</a:t>
            </a:r>
            <a:endParaRPr lang="en-GB"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6D2DCEF-B37E-0180-297A-615EE47F056F}"/>
              </a:ext>
            </a:extLst>
          </p:cNvPr>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48372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a:solidFill>
                  <a:schemeClr val="tx1"/>
                </a:solidFill>
                <a:effectLst/>
                <a:latin typeface="Arial" panose="020B0604020202020204" pitchFamily="34" charset="0"/>
                <a:cs typeface="Arial" panose="020B0604020202020204" pitchFamily="34" charset="0"/>
              </a:rPr>
              <a:t>It is helpful to find out whether</a:t>
            </a:r>
            <a:r>
              <a:rPr lang="en-CA" dirty="0">
                <a:latin typeface="Arial" panose="020B0604020202020204" pitchFamily="34" charset="0"/>
                <a:cs typeface="Arial" panose="020B0604020202020204" pitchFamily="34" charset="0"/>
              </a:rPr>
              <a:t> patients</a:t>
            </a:r>
            <a:r>
              <a:rPr lang="en-CA" sz="1200" b="0" i="0" kern="1200" dirty="0">
                <a:solidFill>
                  <a:schemeClr val="tx1"/>
                </a:solidFill>
                <a:effectLst/>
                <a:latin typeface="Arial" panose="020B0604020202020204" pitchFamily="34" charset="0"/>
                <a:cs typeface="Arial" panose="020B0604020202020204" pitchFamily="34" charset="0"/>
              </a:rPr>
              <a:t> have any past experience that they can draw upon for their current quit attempt and to discover their attitude towards medication use and to ensure that they have a realistic expectation of what medication use </a:t>
            </a:r>
            <a:r>
              <a:rPr lang="en-CA" dirty="0">
                <a:latin typeface="Arial" panose="020B0604020202020204" pitchFamily="34" charset="0"/>
                <a:cs typeface="Arial" panose="020B0604020202020204" pitchFamily="34" charset="0"/>
              </a:rPr>
              <a:t>and how it can assist with staying smokefree</a:t>
            </a:r>
            <a:r>
              <a:rPr lang="en-CA" sz="1200" b="0" i="0" kern="1200" dirty="0">
                <a:solidFill>
                  <a:schemeClr val="tx1"/>
                </a:solidFill>
                <a:effectLst/>
                <a:latin typeface="Arial" panose="020B0604020202020204" pitchFamily="34" charset="0"/>
                <a:cs typeface="Arial" panose="020B0604020202020204" pitchFamily="34" charset="0"/>
              </a:rPr>
              <a:t>.</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You</a:t>
            </a:r>
            <a:r>
              <a:rPr lang="en-CA" sz="1200" b="0" i="0" kern="1200" baseline="0" dirty="0">
                <a:solidFill>
                  <a:schemeClr val="tx1"/>
                </a:solidFill>
                <a:effectLst/>
                <a:latin typeface="Arial" panose="020B0604020202020204" pitchFamily="34" charset="0"/>
                <a:cs typeface="Arial" panose="020B0604020202020204" pitchFamily="34" charset="0"/>
              </a:rPr>
              <a:t> can ask </a:t>
            </a:r>
            <a:r>
              <a:rPr lang="en-CA" dirty="0">
                <a:latin typeface="Arial" panose="020B0604020202020204" pitchFamily="34" charset="0"/>
                <a:cs typeface="Arial" panose="020B0604020202020204" pitchFamily="34" charset="0"/>
              </a:rPr>
              <a:t>patients </a:t>
            </a:r>
            <a:r>
              <a:rPr lang="en-CA" sz="1200" b="0" i="0" kern="1200" baseline="0" dirty="0">
                <a:solidFill>
                  <a:schemeClr val="tx1"/>
                </a:solidFill>
                <a:effectLst/>
                <a:latin typeface="Arial" panose="020B0604020202020204" pitchFamily="34" charset="0"/>
                <a:cs typeface="Arial" panose="020B0604020202020204" pitchFamily="34" charset="0"/>
              </a:rPr>
              <a:t>if they have used one of the medications in the past, which medications and how they got on with it</a:t>
            </a:r>
            <a:r>
              <a:rPr lang="en-CA" dirty="0">
                <a:latin typeface="Arial" panose="020B0604020202020204" pitchFamily="34" charset="0"/>
                <a:cs typeface="Arial" panose="020B0604020202020204" pitchFamily="34" charset="0"/>
              </a:rPr>
              <a:t> </a:t>
            </a:r>
            <a:endParaRPr lang="en-CA" sz="1200" b="0" i="0" kern="1200" baseline="0" dirty="0">
              <a:solidFill>
                <a:schemeClr val="tx1"/>
              </a:solidFill>
              <a:effectLst/>
              <a:latin typeface="Arial" panose="020B0604020202020204" pitchFamily="34" charset="0"/>
              <a:cs typeface="Arial" panose="020B0604020202020204" pitchFamily="34" charset="0"/>
            </a:endParaRPr>
          </a:p>
          <a:p>
            <a:endParaRPr lang="en-CA"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Answers to this question will allow you to assess whether the </a:t>
            </a:r>
            <a:r>
              <a:rPr lang="en-CA" dirty="0" err="1">
                <a:latin typeface="Arial" panose="020B0604020202020204" pitchFamily="34" charset="0"/>
                <a:cs typeface="Arial" panose="020B0604020202020204" pitchFamily="34" charset="0"/>
              </a:rPr>
              <a:t>pateint</a:t>
            </a:r>
            <a:r>
              <a:rPr lang="en-CA" sz="1200" b="0" i="0" kern="1200" dirty="0">
                <a:solidFill>
                  <a:schemeClr val="tx1"/>
                </a:solidFill>
                <a:effectLst/>
                <a:latin typeface="Arial" panose="020B0604020202020204" pitchFamily="34" charset="0"/>
                <a:cs typeface="Arial" panose="020B0604020202020204" pitchFamily="34" charset="0"/>
              </a:rPr>
              <a:t> has used medication properly in the past and what expectations they have of the medication and there interest/receptivity to</a:t>
            </a:r>
            <a:r>
              <a:rPr lang="en-CA" sz="1200" b="0" i="0" kern="1200" baseline="0" dirty="0">
                <a:solidFill>
                  <a:schemeClr val="tx1"/>
                </a:solidFill>
                <a:effectLst/>
                <a:latin typeface="Arial" panose="020B0604020202020204" pitchFamily="34" charset="0"/>
                <a:cs typeface="Arial" panose="020B0604020202020204" pitchFamily="34" charset="0"/>
              </a:rPr>
              <a:t> using the same or another medication</a:t>
            </a:r>
            <a:r>
              <a:rPr lang="en-CA" sz="1200" b="0" i="0" kern="1200" dirty="0">
                <a:solidFill>
                  <a:schemeClr val="tx1"/>
                </a:solidFill>
                <a:effectLst/>
                <a:latin typeface="Arial" panose="020B0604020202020204" pitchFamily="34" charset="0"/>
                <a:cs typeface="Arial" panose="020B0604020202020204" pitchFamily="34" charset="0"/>
              </a:rPr>
              <a:t>.</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If</a:t>
            </a:r>
            <a:r>
              <a:rPr lang="en-CA" sz="1200" b="0" i="0" kern="1200" baseline="0" dirty="0">
                <a:solidFill>
                  <a:schemeClr val="tx1"/>
                </a:solidFill>
                <a:effectLst/>
                <a:latin typeface="Arial" panose="020B0604020202020204" pitchFamily="34" charset="0"/>
                <a:cs typeface="Arial" panose="020B0604020202020204" pitchFamily="34" charset="0"/>
              </a:rPr>
              <a:t> a </a:t>
            </a:r>
            <a:r>
              <a:rPr lang="en-CA" dirty="0">
                <a:latin typeface="Arial" panose="020B0604020202020204" pitchFamily="34" charset="0"/>
                <a:cs typeface="Arial" panose="020B0604020202020204" pitchFamily="34" charset="0"/>
              </a:rPr>
              <a:t>patient </a:t>
            </a:r>
            <a:r>
              <a:rPr lang="en-CA" sz="1200" b="0" i="0" kern="1200" baseline="0" dirty="0">
                <a:solidFill>
                  <a:schemeClr val="tx1"/>
                </a:solidFill>
                <a:effectLst/>
                <a:latin typeface="Arial" panose="020B0604020202020204" pitchFamily="34" charset="0"/>
                <a:cs typeface="Arial" panose="020B0604020202020204" pitchFamily="34" charset="0"/>
              </a:rPr>
              <a:t>has not used any of the medications in the past you can reiterate their importance in helping the stop smoking this time.</a:t>
            </a:r>
            <a:r>
              <a:rPr lang="en-CA"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50315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US" baseline="0" dirty="0">
                <a:latin typeface="Arial" panose="020B0604020202020204" pitchFamily="34" charset="0"/>
                <a:cs typeface="Arial" panose="020B0604020202020204" pitchFamily="34" charset="0"/>
              </a:rPr>
              <a:t>[Read out quote from slide]</a:t>
            </a:r>
            <a:r>
              <a:rPr lang="en-US" dirty="0">
                <a:latin typeface="Arial" panose="020B0604020202020204" pitchFamily="34" charset="0"/>
                <a:cs typeface="Arial" panose="020B0604020202020204" pitchFamily="34" charset="0"/>
              </a:rPr>
              <a:t> </a:t>
            </a:r>
            <a:endParaRPr lang="en-US" sz="1200" b="0"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endParaRPr lang="en-GB" dirty="0">
              <a:latin typeface="Arial" panose="020B0604020202020204" pitchFamily="34" charset="0"/>
              <a:ea typeface="Calibri"/>
              <a:cs typeface="Arial" panose="020B0604020202020204" pitchFamily="34" charset="0"/>
            </a:endParaRPr>
          </a:p>
          <a:p>
            <a:pPr marL="0" indent="0">
              <a:lnSpc>
                <a:spcPct val="114999"/>
              </a:lnSpc>
              <a:spcAft>
                <a:spcPts val="1000"/>
              </a:spcAft>
              <a:buFont typeface="Arial" panose="020B0604020202020204" pitchFamily="34" charset="0"/>
              <a:buNone/>
            </a:pPr>
            <a:r>
              <a:rPr lang="en-GB" sz="1200" b="0" i="0" kern="1200" dirty="0">
                <a:solidFill>
                  <a:schemeClr val="tx1"/>
                </a:solidFill>
                <a:effectLst/>
                <a:latin typeface="Arial" panose="020B0604020202020204" pitchFamily="34" charset="0"/>
                <a:ea typeface="Calibri"/>
                <a:cs typeface="Arial" panose="020B0604020202020204" pitchFamily="34" charset="0"/>
              </a:rPr>
              <a:t>“NRT works by reducing withdrawal symptoms and urges to smoke, thereby making stopping smoking a bit easier. It is not a magic cure – but it will help.</a:t>
            </a:r>
            <a:endParaRPr lang="en-CA" sz="1200" b="0" i="0" kern="120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r>
              <a:rPr lang="en-GB" sz="1200" b="0" i="0" kern="1200" dirty="0">
                <a:solidFill>
                  <a:schemeClr val="tx1"/>
                </a:solidFill>
                <a:effectLst/>
                <a:latin typeface="Arial" panose="020B0604020202020204" pitchFamily="34" charset="0"/>
                <a:ea typeface="Calibri"/>
                <a:cs typeface="Arial" panose="020B0604020202020204" pitchFamily="34" charset="0"/>
              </a:rPr>
              <a:t>Single NRT products will give you about half of the nicotine that you currently get from your cigarettes.</a:t>
            </a:r>
            <a:r>
              <a:rPr lang="en-GB" dirty="0">
                <a:latin typeface="Arial" panose="020B0604020202020204" pitchFamily="34" charset="0"/>
                <a:ea typeface="Calibri"/>
                <a:cs typeface="Arial" panose="020B0604020202020204" pitchFamily="34" charset="0"/>
              </a:rPr>
              <a:t> </a:t>
            </a:r>
            <a:r>
              <a:rPr lang="en-GB" sz="1200" b="0" i="0" kern="1200" dirty="0">
                <a:solidFill>
                  <a:schemeClr val="tx1"/>
                </a:solidFill>
                <a:effectLst/>
                <a:latin typeface="Arial" panose="020B0604020202020204" pitchFamily="34" charset="0"/>
                <a:ea typeface="Calibri"/>
                <a:cs typeface="Arial" panose="020B0604020202020204" pitchFamily="34" charset="0"/>
              </a:rPr>
              <a:t> This is ‘clean’ therapeutic nicotine which is safe”</a:t>
            </a:r>
            <a:endParaRPr lang="en-CA" sz="1200" b="0" i="0" kern="1200" dirty="0">
              <a:solidFill>
                <a:schemeClr val="tx1"/>
              </a:solidFill>
              <a:effectLst/>
              <a:latin typeface="Arial" panose="020B0604020202020204" pitchFamily="34" charset="0"/>
              <a:ea typeface="Calibri"/>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193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US" dirty="0">
                <a:latin typeface="Arial" panose="020B0604020202020204" pitchFamily="34" charset="0"/>
                <a:cs typeface="Arial" panose="020B0604020202020204" pitchFamily="34" charset="0"/>
              </a:rPr>
              <a:t>Here</a:t>
            </a:r>
            <a:r>
              <a:rPr lang="en-US" baseline="0" dirty="0">
                <a:latin typeface="Arial" panose="020B0604020202020204" pitchFamily="34" charset="0"/>
                <a:cs typeface="Arial" panose="020B0604020202020204" pitchFamily="34" charset="0"/>
              </a:rPr>
              <a:t> is a simple way to discuss the importance of combination NRT. </a:t>
            </a:r>
            <a:br>
              <a:rPr lang="en-US" baseline="0" dirty="0">
                <a:latin typeface="Arial" panose="020B0604020202020204" pitchFamily="34" charset="0"/>
                <a:cs typeface="Arial" panose="020B0604020202020204" pitchFamily="34" charset="0"/>
              </a:rPr>
            </a:br>
            <a:br>
              <a:rPr lang="en-US" baseline="0" dirty="0">
                <a:latin typeface="Arial" panose="020B0604020202020204" pitchFamily="34" charset="0"/>
                <a:cs typeface="Arial" panose="020B0604020202020204" pitchFamily="34" charset="0"/>
              </a:rPr>
            </a:br>
            <a:r>
              <a:rPr lang="en-US" baseline="0" dirty="0">
                <a:latin typeface="Arial" panose="020B0604020202020204" pitchFamily="34" charset="0"/>
                <a:cs typeface="Arial" panose="020B0604020202020204" pitchFamily="34" charset="0"/>
              </a:rPr>
              <a:t>[Read out quote from slide]</a:t>
            </a:r>
            <a:endParaRPr lang="en-US" sz="1200" b="0" i="0" kern="1200" baseline="0" dirty="0">
              <a:solidFill>
                <a:schemeClr val="tx1"/>
              </a:solidFill>
              <a:effectLst/>
              <a:latin typeface="Arial" panose="020B0604020202020204" pitchFamily="34" charset="0"/>
              <a:ea typeface="Calibri"/>
              <a:cs typeface="Arial" panose="020B0604020202020204" pitchFamily="34" charset="0"/>
            </a:endParaRPr>
          </a:p>
          <a:p>
            <a:pPr>
              <a:lnSpc>
                <a:spcPct val="115000"/>
              </a:lnSpc>
              <a:spcAft>
                <a:spcPts val="1000"/>
              </a:spcAft>
            </a:pPr>
            <a:r>
              <a:rPr lang="en-GB" sz="1200" b="0" i="0" kern="1200" dirty="0">
                <a:solidFill>
                  <a:schemeClr val="tx1"/>
                </a:solidFill>
                <a:effectLst/>
                <a:latin typeface="Arial" panose="020B0604020202020204" pitchFamily="34" charset="0"/>
                <a:ea typeface="Calibri"/>
                <a:cs typeface="Arial" panose="020B0604020202020204" pitchFamily="34" charset="0"/>
              </a:rPr>
              <a:t>“</a:t>
            </a:r>
            <a:r>
              <a:rPr lang="en-GB" sz="1200" b="0" i="0" kern="1200" dirty="0">
                <a:solidFill>
                  <a:schemeClr val="tx1"/>
                </a:solidFill>
                <a:latin typeface="Arial" panose="020B0604020202020204" pitchFamily="34" charset="0"/>
                <a:ea typeface="Calibri"/>
                <a:cs typeface="Arial" panose="020B0604020202020204" pitchFamily="34" charset="0"/>
              </a:rPr>
              <a:t>U</a:t>
            </a:r>
            <a:r>
              <a:rPr lang="en-GB" sz="1200" b="0" i="0" kern="1200" dirty="0">
                <a:solidFill>
                  <a:schemeClr val="tx1"/>
                </a:solidFill>
                <a:effectLst/>
                <a:latin typeface="Arial" panose="020B0604020202020204" pitchFamily="34" charset="0"/>
                <a:ea typeface="Calibri"/>
                <a:cs typeface="Arial" panose="020B0604020202020204" pitchFamily="34" charset="0"/>
              </a:rPr>
              <a:t>sing two products together (usually </a:t>
            </a:r>
            <a:r>
              <a:rPr lang="en-GB" sz="1200" dirty="0">
                <a:latin typeface="Arial" panose="020B0604020202020204" pitchFamily="34" charset="0"/>
                <a:ea typeface="Calibri"/>
                <a:cs typeface="Arial" panose="020B0604020202020204" pitchFamily="34" charset="0"/>
              </a:rPr>
              <a:t>a patch to deliver a background dose of nicotine and a faster acting product like the mouth spray or lozenge to give extra help as needed) gives </a:t>
            </a:r>
            <a:r>
              <a:rPr lang="en-GB" sz="1200" b="0" i="0" kern="1200" dirty="0">
                <a:solidFill>
                  <a:schemeClr val="tx1"/>
                </a:solidFill>
                <a:effectLst/>
                <a:latin typeface="Arial" panose="020B0604020202020204" pitchFamily="34" charset="0"/>
                <a:ea typeface="Calibri"/>
                <a:cs typeface="Arial" panose="020B0604020202020204" pitchFamily="34" charset="0"/>
              </a:rPr>
              <a:t>you an increased chance of success compared with using one product. Combining products is also very safe: there is no need to worry about overdosing on nicotine. </a:t>
            </a:r>
            <a:r>
              <a:rPr lang="en-GB" sz="1200" dirty="0">
                <a:latin typeface="Arial" panose="020B0604020202020204" pitchFamily="34" charset="0"/>
                <a:ea typeface="Calibri"/>
                <a:cs typeface="Arial" panose="020B0604020202020204" pitchFamily="34" charset="0"/>
              </a:rPr>
              <a:t>Do you have any thoughts about this?”</a:t>
            </a:r>
            <a:r>
              <a:rPr lang="en-GB" dirty="0">
                <a:latin typeface="Arial" panose="020B0604020202020204" pitchFamily="34" charset="0"/>
                <a:ea typeface="Calibri"/>
                <a:cs typeface="Arial" panose="020B0604020202020204" pitchFamily="34" charset="0"/>
              </a:rPr>
              <a:t> </a:t>
            </a:r>
            <a:endParaRPr lang="en-US" dirty="0">
              <a:latin typeface="Arial" panose="020B0604020202020204" pitchFamily="34" charset="0"/>
              <a:cs typeface="Arial" panose="020B0604020202020204" pitchFamily="34" charset="0"/>
            </a:endParaRPr>
          </a:p>
          <a:p>
            <a:endParaRPr lang="en-GB" sz="12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629573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76B5D-C3F3-2413-0334-F72DB06EEB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103FD-D597-E157-26CC-7F069653FC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198D3B-3FBF-FBD6-8FD5-6D3A82680D9B}"/>
              </a:ext>
            </a:extLst>
          </p:cNvPr>
          <p:cNvSpPr>
            <a:spLocks noGrp="1"/>
          </p:cNvSpPr>
          <p:nvPr>
            <p:ph type="body" idx="1"/>
          </p:nvPr>
        </p:nvSpPr>
        <p:spPr/>
        <p:txBody>
          <a:bodyPr>
            <a:normAutofit fontScale="85000" lnSpcReduction="10000"/>
          </a:bodyPr>
          <a:lstStyle/>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Full instructions: Module 9 Trainer’s guide </a:t>
            </a:r>
            <a:r>
              <a:rPr lang="en-GB" sz="1200" b="1" i="0" u="none" strike="noStrike">
                <a:solidFill>
                  <a:srgbClr val="000000"/>
                </a:solidFill>
                <a:effectLst/>
                <a:latin typeface="Arial" panose="020B0604020202020204" pitchFamily="34" charset="0"/>
                <a:cs typeface="Arial" panose="020B0604020202020204" pitchFamily="34" charset="0"/>
              </a:rPr>
              <a:t>Activity 1: </a:t>
            </a:r>
            <a:r>
              <a:rPr lang="en-GB" sz="1200" b="1" i="0" u="none" strike="noStrike" dirty="0">
                <a:solidFill>
                  <a:srgbClr val="000000"/>
                </a:solidFill>
                <a:effectLst/>
                <a:latin typeface="Arial" panose="020B0604020202020204" pitchFamily="34" charset="0"/>
                <a:cs typeface="Arial" panose="020B0604020202020204" pitchFamily="34" charset="0"/>
              </a:rPr>
              <a:t>Applying skills to practice (Case: Gregory)</a:t>
            </a:r>
          </a:p>
          <a:p>
            <a:pPr algn="l" rtl="0" fontAlgn="base"/>
            <a:endParaRPr lang="en-GB" sz="1200" b="1" i="0" u="none" strike="noStrike" dirty="0">
              <a:solidFill>
                <a:srgbClr val="000000"/>
              </a:solidFill>
              <a:effectLst/>
              <a:latin typeface="Arial" panose="020B0604020202020204" pitchFamily="34" charset="0"/>
              <a:cs typeface="Arial" panose="020B0604020202020204" pitchFamily="34" charset="0"/>
            </a:endParaRP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Activity summary:</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Method: </a:t>
            </a:r>
            <a:r>
              <a:rPr lang="en-GB" sz="1200" b="0" i="0" u="none" strike="noStrike" dirty="0">
                <a:solidFill>
                  <a:srgbClr val="000000"/>
                </a:solidFill>
                <a:effectLst/>
                <a:latin typeface="Arial" panose="020B0604020202020204" pitchFamily="34" charset="0"/>
                <a:cs typeface="Arial" panose="020B0604020202020204" pitchFamily="34" charset="0"/>
              </a:rPr>
              <a:t>Breakout rooms, Day 1 Handout 2, Day 1 Handout 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Number per group: </a:t>
            </a:r>
            <a:r>
              <a:rPr lang="en-GB" sz="1200" b="0" i="0" u="none" strike="noStrike" dirty="0">
                <a:solidFill>
                  <a:srgbClr val="000000"/>
                </a:solidFill>
                <a:effectLst/>
                <a:latin typeface="Arial" panose="020B0604020202020204" pitchFamily="34" charset="0"/>
                <a:cs typeface="Arial" panose="020B0604020202020204" pitchFamily="34" charset="0"/>
              </a:rPr>
              <a:t>3</a:t>
            </a:r>
          </a:p>
          <a:p>
            <a:pPr algn="l" rtl="0" fontAlgn="base"/>
            <a:r>
              <a:rPr lang="en-GB" sz="1200" b="1" i="0" u="none" strike="noStrike" dirty="0">
                <a:solidFill>
                  <a:srgbClr val="000000"/>
                </a:solidFill>
                <a:effectLst/>
                <a:latin typeface="Arial" panose="020B0604020202020204" pitchFamily="34" charset="0"/>
                <a:cs typeface="Arial" panose="020B0604020202020204" pitchFamily="34" charset="0"/>
              </a:rPr>
              <a:t>Duration: </a:t>
            </a:r>
            <a:r>
              <a:rPr lang="en-GB" sz="1200" b="0" i="0" u="none" strike="noStrike" dirty="0">
                <a:solidFill>
                  <a:srgbClr val="000000"/>
                </a:solidFill>
                <a:effectLst/>
                <a:latin typeface="Arial" panose="020B0604020202020204" pitchFamily="34" charset="0"/>
                <a:cs typeface="Arial" panose="020B0604020202020204" pitchFamily="34" charset="0"/>
              </a:rPr>
              <a:t>13 minutes</a:t>
            </a:r>
          </a:p>
          <a:p>
            <a:pPr algn="l" rtl="0" fontAlgn="base"/>
            <a:r>
              <a:rPr lang="en-CA" b="0" i="0" dirty="0">
                <a:solidFill>
                  <a:srgbClr val="444444"/>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buFont typeface="Arial" panose="020B0604020202020204" pitchFamily="34" charset="0"/>
              <a:buNone/>
            </a:pPr>
            <a:r>
              <a:rPr lang="en-GB" sz="1200" b="0" i="0" dirty="0">
                <a:solidFill>
                  <a:srgbClr val="444444"/>
                </a:solidFill>
                <a:effectLst/>
                <a:latin typeface="Arial" panose="020B0604020202020204" pitchFamily="34" charset="0"/>
                <a:cs typeface="Arial" panose="020B0604020202020204" pitchFamily="34" charset="0"/>
              </a:rPr>
              <a:t>Method:</a:t>
            </a:r>
          </a:p>
          <a:p>
            <a:pPr marL="342900" lvl="0" indent="-342900">
              <a:lnSpc>
                <a:spcPct val="112000"/>
              </a:lnSpc>
              <a:spcAft>
                <a:spcPts val="820"/>
              </a:spcAft>
              <a:buFont typeface="Symbol" panose="05050102010706020507" pitchFamily="18" charset="2"/>
              <a:buChar char=""/>
            </a:pPr>
            <a:r>
              <a:rPr lang="en-GB" sz="1200" kern="100" dirty="0">
                <a:solidFill>
                  <a:srgbClr val="181717"/>
                </a:solidFill>
                <a:effectLst/>
                <a:latin typeface="Arial" panose="020B0604020202020204" pitchFamily="34" charset="0"/>
                <a:ea typeface="Calibri" panose="020F0502020204030204" pitchFamily="34" charset="0"/>
              </a:rPr>
              <a:t>Explain that you will returning to the groups of 3 and that participants were in earlier in the day (Activity 3). </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Practitioner: </a:t>
            </a:r>
            <a:r>
              <a:rPr lang="en-GB" sz="1200" kern="100" dirty="0">
                <a:solidFill>
                  <a:srgbClr val="181717"/>
                </a:solidFill>
                <a:effectLst/>
                <a:latin typeface="Arial" panose="020B0604020202020204" pitchFamily="34" charset="0"/>
                <a:ea typeface="Calibri" panose="020F0502020204030204" pitchFamily="34" charset="0"/>
              </a:rPr>
              <a:t>the practitioner’s role involves conducting a pre-quit assessment session. Participants should use the Clinical Checklist and practise communication skills</a:t>
            </a:r>
            <a:r>
              <a:rPr lang="en-GB" sz="1200" i="1" kern="100" dirty="0">
                <a:solidFill>
                  <a:srgbClr val="181717"/>
                </a:solidFill>
                <a:effectLst/>
                <a:latin typeface="Arial" panose="020B0604020202020204" pitchFamily="34" charset="0"/>
                <a:ea typeface="Calibri" panose="020F0502020204030204" pitchFamily="34" charset="0"/>
              </a:rPr>
              <a:t>.</a:t>
            </a:r>
            <a:r>
              <a:rPr lang="en-GB" sz="1200" kern="100" dirty="0">
                <a:solidFill>
                  <a:srgbClr val="181717"/>
                </a:solidFill>
                <a:effectLst/>
                <a:latin typeface="Arial" panose="020B0604020202020204" pitchFamily="34" charset="0"/>
                <a:ea typeface="Calibri" panose="020F0502020204030204" pitchFamily="34" charset="0"/>
              </a:rPr>
              <a:t> They can consult with the observer if they need any help during the session</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Patient: </a:t>
            </a:r>
            <a:r>
              <a:rPr lang="en-GB" sz="1200" kern="100" dirty="0">
                <a:solidFill>
                  <a:srgbClr val="181717"/>
                </a:solidFill>
                <a:effectLst/>
                <a:latin typeface="Arial" panose="020B0604020202020204" pitchFamily="34" charset="0"/>
                <a:ea typeface="Calibri" panose="020F0502020204030204" pitchFamily="34" charset="0"/>
              </a:rPr>
              <a:t>play a typical patient at initial TDA session using the patient profiles in Handout 3, giving information only when asked, keeping in character and supplementing information, without making the consultation too difficult</a:t>
            </a:r>
            <a:endParaRPr lang="en-GB" sz="1050" kern="100" dirty="0">
              <a:solidFill>
                <a:srgbClr val="181717"/>
              </a:solidFill>
              <a:effectLst/>
              <a:latin typeface="Calibri" panose="020F0502020204030204" pitchFamily="34" charset="0"/>
              <a:ea typeface="Calibri" panose="020F0502020204030204" pitchFamily="34" charset="0"/>
            </a:endParaRPr>
          </a:p>
          <a:p>
            <a:pPr marL="800100" lvl="1" indent="-342900">
              <a:lnSpc>
                <a:spcPct val="112000"/>
              </a:lnSpc>
              <a:spcAft>
                <a:spcPts val="820"/>
              </a:spcAft>
              <a:buFont typeface="Arial" panose="020B0604020202020204" pitchFamily="34" charset="0"/>
              <a:buChar char="-"/>
            </a:pPr>
            <a:r>
              <a:rPr lang="en-GB" sz="1200" b="1" kern="100" dirty="0">
                <a:solidFill>
                  <a:srgbClr val="181717"/>
                </a:solidFill>
                <a:effectLst/>
                <a:latin typeface="Arial" panose="020B0604020202020204" pitchFamily="34" charset="0"/>
                <a:ea typeface="Calibri" panose="020F0502020204030204" pitchFamily="34" charset="0"/>
              </a:rPr>
              <a:t>Observer: </a:t>
            </a:r>
            <a:r>
              <a:rPr lang="en-GB" sz="1200" kern="100" dirty="0">
                <a:solidFill>
                  <a:srgbClr val="181717"/>
                </a:solidFill>
                <a:effectLst/>
                <a:latin typeface="Arial" panose="020B0604020202020204" pitchFamily="34" charset="0"/>
                <a:ea typeface="Calibri" panose="020F0502020204030204" pitchFamily="34" charset="0"/>
              </a:rPr>
              <a:t>use checklist and verify that all points were covered by TDA. Provide feedback to TDA at end of session and offer assistance when it’s needed</a:t>
            </a:r>
            <a:endParaRPr lang="en-GB" sz="1050" kern="100" dirty="0">
              <a:solidFill>
                <a:srgbClr val="181717"/>
              </a:solidFill>
              <a:effectLst/>
              <a:latin typeface="Calibri" panose="020F0502020204030204" pitchFamily="34" charset="0"/>
              <a:ea typeface="Calibri" panose="020F0502020204030204" pitchFamily="34" charset="0"/>
            </a:endParaRPr>
          </a:p>
          <a:p>
            <a:pPr algn="l" rtl="0" fontAlgn="base">
              <a:buFont typeface="Arial" panose="020B0604020202020204" pitchFamily="34" charset="0"/>
              <a:buNone/>
            </a:pPr>
            <a:endParaRPr lang="en-GB" sz="1200" b="0" i="0" dirty="0">
              <a:solidFill>
                <a:srgbClr val="444444"/>
              </a:solidFill>
              <a:effectLst/>
              <a:latin typeface="Arial" panose="020B0604020202020204" pitchFamily="34" charset="0"/>
              <a:cs typeface="Arial" panose="020B0604020202020204" pitchFamily="34" charset="0"/>
            </a:endParaRPr>
          </a:p>
          <a:p>
            <a:pPr algn="l" rtl="0" fontAlgn="base"/>
            <a:r>
              <a:rPr lang="en-GB" b="0" i="0" u="none" strike="noStrike" dirty="0">
                <a:solidFill>
                  <a:srgbClr val="0C7FFF"/>
                </a:solidFill>
                <a:effectLst/>
                <a:latin typeface="Arial" panose="020B0604020202020204" pitchFamily="34" charset="0"/>
              </a:rPr>
              <a:t>[Use slides that follow to introduce skills practice]</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484A67C6-520C-7EC6-88B7-AD723855F983}"/>
              </a:ext>
            </a:extLst>
          </p:cNvPr>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40000633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753056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171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7842633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6"/>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2" r:id="rId21"/>
    <p:sldLayoutId id="2147483674" r:id="rId22"/>
    <p:sldLayoutId id="2147483675" r:id="rId23"/>
    <p:sldLayoutId id="2147483676" r:id="rId24"/>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ECA8-4DFB-52B5-D090-A6C0996313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3D8177-68F1-C4AF-0FFD-3B15805BCA8B}"/>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Discussing tobacco dependence aids </a:t>
            </a:r>
            <a:endParaRPr lang="en-US">
              <a:solidFill>
                <a:schemeClr val="bg1"/>
              </a:solidFill>
            </a:endParaRPr>
          </a:p>
          <a:p>
            <a:pPr algn="ctr">
              <a:lnSpc>
                <a:spcPts val="4000"/>
              </a:lnSpc>
              <a:spcBef>
                <a:spcPts val="0"/>
              </a:spcBef>
              <a:spcAft>
                <a:spcPts val="0"/>
              </a:spcAft>
            </a:pPr>
            <a:r>
              <a:rPr lang="en-US" sz="2800" b="1" dirty="0">
                <a:solidFill>
                  <a:schemeClr val="bg1"/>
                </a:solidFill>
                <a:effectLst>
                  <a:outerShdw blurRad="254000" dist="63500" dir="5400000" algn="ctr" rotWithShape="0">
                    <a:srgbClr val="000000">
                      <a:alpha val="25000"/>
                    </a:srgbClr>
                  </a:outerShdw>
                </a:effectLst>
                <a:latin typeface="+mn-lt"/>
                <a:cs typeface="Segoe UI"/>
              </a:rPr>
              <a:t>with patients</a:t>
            </a:r>
            <a:endParaRPr lang="en-US" dirty="0">
              <a:solidFill>
                <a:schemeClr val="bg1"/>
              </a:solidFill>
            </a:endParaRPr>
          </a:p>
        </p:txBody>
      </p:sp>
    </p:spTree>
    <p:extLst>
      <p:ext uri="{BB962C8B-B14F-4D97-AF65-F5344CB8AC3E}">
        <p14:creationId xmlns:p14="http://schemas.microsoft.com/office/powerpoint/2010/main" val="392837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59075C-3362-9C44-D264-2172E4E26766}"/>
              </a:ext>
            </a:extLst>
          </p:cNvPr>
          <p:cNvPicPr>
            <a:picLocks noChangeAspect="1"/>
          </p:cNvPicPr>
          <p:nvPr/>
        </p:nvPicPr>
        <p:blipFill>
          <a:blip r:embed="rId3"/>
          <a:src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BE86D53E-02D7-4F31-4D26-DA4C11B785A1}"/>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Lucida Grande" panose="020B0600040502020204" pitchFamily="34" charset="0"/>
              <a:buNone/>
            </a:pPr>
            <a:r>
              <a:rPr lang="en-US" sz="2800" b="1" dirty="0">
                <a:solidFill>
                  <a:schemeClr val="bg1"/>
                </a:solidFill>
              </a:rPr>
              <a:t>Gregory </a:t>
            </a:r>
            <a:r>
              <a:rPr lang="en-US" sz="2600" dirty="0">
                <a:solidFill>
                  <a:schemeClr val="bg1"/>
                </a:solidFill>
              </a:rPr>
              <a:t>– age 48</a:t>
            </a:r>
          </a:p>
          <a:p>
            <a:pPr marL="0" indent="0">
              <a:buNone/>
            </a:pPr>
            <a:r>
              <a:rPr lang="en-US" sz="2400" dirty="0">
                <a:solidFill>
                  <a:schemeClr val="accent3"/>
                </a:solidFill>
              </a:rPr>
              <a:t>Smokes 20 cigarettes/day; 33 years</a:t>
            </a:r>
          </a:p>
        </p:txBody>
      </p:sp>
    </p:spTree>
    <p:extLst>
      <p:ext uri="{BB962C8B-B14F-4D97-AF65-F5344CB8AC3E}">
        <p14:creationId xmlns:p14="http://schemas.microsoft.com/office/powerpoint/2010/main" val="378885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97A36-A89B-8540-AD69-6D7715F3FCA9}"/>
              </a:ext>
            </a:extLst>
          </p:cNvPr>
          <p:cNvSpPr>
            <a:spLocks noGrp="1"/>
          </p:cNvSpPr>
          <p:nvPr>
            <p:ph type="title"/>
          </p:nvPr>
        </p:nvSpPr>
        <p:spPr/>
        <p:txBody>
          <a:bodyPr/>
          <a:lstStyle/>
          <a:p>
            <a:r>
              <a:rPr lang="en-US" dirty="0"/>
              <a:t>Skills practice</a:t>
            </a:r>
          </a:p>
        </p:txBody>
      </p:sp>
      <p:graphicFrame>
        <p:nvGraphicFramePr>
          <p:cNvPr id="6" name="Table 5">
            <a:extLst>
              <a:ext uri="{FF2B5EF4-FFF2-40B4-BE49-F238E27FC236}">
                <a16:creationId xmlns:a16="http://schemas.microsoft.com/office/drawing/2014/main" id="{64E65701-1F13-6E41-B28C-EF936BC9883C}"/>
              </a:ext>
            </a:extLst>
          </p:cNvPr>
          <p:cNvGraphicFramePr>
            <a:graphicFrameLocks noGrp="1"/>
          </p:cNvGraphicFramePr>
          <p:nvPr>
            <p:extLst>
              <p:ext uri="{D42A27DB-BD31-4B8C-83A1-F6EECF244321}">
                <p14:modId xmlns:p14="http://schemas.microsoft.com/office/powerpoint/2010/main" val="960198313"/>
              </p:ext>
            </p:extLst>
          </p:nvPr>
        </p:nvGraphicFramePr>
        <p:xfrm>
          <a:off x="685800" y="1437664"/>
          <a:ext cx="5915947" cy="4734648"/>
        </p:xfrm>
        <a:graphic>
          <a:graphicData uri="http://schemas.openxmlformats.org/drawingml/2006/table">
            <a:tbl>
              <a:tblPr firstRow="1" bandRow="1">
                <a:tableStyleId>{5C22544A-7EE6-4342-B048-85BDC9FD1C3A}</a:tableStyleId>
              </a:tblPr>
              <a:tblGrid>
                <a:gridCol w="1667582">
                  <a:extLst>
                    <a:ext uri="{9D8B030D-6E8A-4147-A177-3AD203B41FA5}">
                      <a16:colId xmlns:a16="http://schemas.microsoft.com/office/drawing/2014/main" val="3889081879"/>
                    </a:ext>
                  </a:extLst>
                </a:gridCol>
                <a:gridCol w="4248365">
                  <a:extLst>
                    <a:ext uri="{9D8B030D-6E8A-4147-A177-3AD203B41FA5}">
                      <a16:colId xmlns:a16="http://schemas.microsoft.com/office/drawing/2014/main" val="600406677"/>
                    </a:ext>
                  </a:extLst>
                </a:gridCol>
              </a:tblGrid>
              <a:tr h="850493">
                <a:tc>
                  <a:txBody>
                    <a:bodyPr/>
                    <a:lstStyle/>
                    <a:p>
                      <a:pPr algn="l">
                        <a:lnSpc>
                          <a:spcPts val="1800"/>
                        </a:lnSpc>
                        <a:spcBef>
                          <a:spcPts val="600"/>
                        </a:spcBef>
                        <a:spcAft>
                          <a:spcPts val="600"/>
                        </a:spcAft>
                      </a:pPr>
                      <a:r>
                        <a:rPr lang="en-US" sz="1300" b="1" i="0" dirty="0">
                          <a:latin typeface="+mn-lt"/>
                        </a:rPr>
                        <a:t>Reason for admission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solidFill>
                            <a:schemeClr val="tx1"/>
                          </a:solidFill>
                          <a:latin typeface="+mn-lt"/>
                        </a:rPr>
                        <a:t>Breathing difficulties (uncontrolled asthma). Emergency overnight admission. This is his third admission for this problem. You are seeing him on day two.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4107125779"/>
                  </a:ext>
                </a:extLst>
              </a:tr>
              <a:tr h="433063">
                <a:tc>
                  <a:txBody>
                    <a:bodyPr/>
                    <a:lstStyle/>
                    <a:p>
                      <a:pPr algn="l">
                        <a:lnSpc>
                          <a:spcPts val="1800"/>
                        </a:lnSpc>
                        <a:spcBef>
                          <a:spcPts val="600"/>
                        </a:spcBef>
                        <a:spcAft>
                          <a:spcPts val="600"/>
                        </a:spcAft>
                      </a:pPr>
                      <a:r>
                        <a:rPr lang="en-US" sz="1300" b="1" i="0" dirty="0">
                          <a:solidFill>
                            <a:schemeClr val="bg1"/>
                          </a:solidFill>
                          <a:latin typeface="+mn-lt"/>
                        </a:rPr>
                        <a:t>History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mn-lt"/>
                        </a:rPr>
                        <a:t>Married, wife also smokes. Routine/manual occupation.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476263633"/>
                  </a:ext>
                </a:extLst>
              </a:tr>
              <a:tr h="568915">
                <a:tc>
                  <a:txBody>
                    <a:bodyPr/>
                    <a:lstStyle/>
                    <a:p>
                      <a:pPr algn="l">
                        <a:lnSpc>
                          <a:spcPts val="1800"/>
                        </a:lnSpc>
                        <a:spcBef>
                          <a:spcPts val="600"/>
                        </a:spcBef>
                        <a:spcAft>
                          <a:spcPts val="600"/>
                        </a:spcAft>
                      </a:pPr>
                      <a:r>
                        <a:rPr lang="en-US" sz="1300" b="1" i="0" dirty="0">
                          <a:solidFill>
                            <a:schemeClr val="bg1"/>
                          </a:solidFill>
                          <a:latin typeface="+mn-lt"/>
                        </a:rPr>
                        <a:t>Tobacco use</a:t>
                      </a:r>
                    </a:p>
                    <a:p>
                      <a:pPr algn="l">
                        <a:lnSpc>
                          <a:spcPts val="1800"/>
                        </a:lnSpc>
                        <a:spcBef>
                          <a:spcPts val="600"/>
                        </a:spcBef>
                        <a:spcAft>
                          <a:spcPts val="600"/>
                        </a:spcAft>
                      </a:pPr>
                      <a:endParaRPr lang="en-US" sz="1300" b="1" i="0" dirty="0">
                        <a:solidFill>
                          <a:schemeClr val="bg1"/>
                        </a:solidFill>
                        <a:latin typeface="+mn-lt"/>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ts val="1800"/>
                        </a:lnSpc>
                        <a:spcBef>
                          <a:spcPts val="300"/>
                        </a:spcBef>
                        <a:spcAft>
                          <a:spcPts val="300"/>
                        </a:spcAft>
                      </a:pPr>
                      <a:r>
                        <a:rPr lang="en-US" sz="1400" b="0" i="0" dirty="0">
                          <a:latin typeface="+mn-lt"/>
                        </a:rPr>
                        <a:t>20 cigarettes/day for 33 years.</a:t>
                      </a:r>
                    </a:p>
                    <a:p>
                      <a:pPr>
                        <a:lnSpc>
                          <a:spcPts val="1800"/>
                        </a:lnSpc>
                        <a:spcBef>
                          <a:spcPts val="300"/>
                        </a:spcBef>
                        <a:spcAft>
                          <a:spcPts val="300"/>
                        </a:spcAft>
                      </a:pPr>
                      <a:r>
                        <a:rPr lang="en-US" sz="1400" b="0" i="0" dirty="0">
                          <a:latin typeface="+mn-lt"/>
                        </a:rPr>
                        <a:t>Wakes at night to smoke and first thing.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206747704"/>
                  </a:ext>
                </a:extLst>
              </a:tr>
              <a:tr h="2022326">
                <a:tc>
                  <a:txBody>
                    <a:bodyPr/>
                    <a:lstStyle/>
                    <a:p>
                      <a:pPr algn="l">
                        <a:lnSpc>
                          <a:spcPts val="1800"/>
                        </a:lnSpc>
                        <a:spcBef>
                          <a:spcPts val="600"/>
                        </a:spcBef>
                        <a:spcAft>
                          <a:spcPts val="600"/>
                        </a:spcAft>
                      </a:pPr>
                      <a:r>
                        <a:rPr lang="en-US" sz="1300" b="1" i="0" dirty="0">
                          <a:solidFill>
                            <a:schemeClr val="bg1"/>
                          </a:solidFill>
                          <a:latin typeface="+mn-lt"/>
                        </a:rPr>
                        <a:t>Inpatient treatment summary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marL="0" marR="0" lvl="0" indent="0" algn="l" defTabSz="457200" rtl="0" eaLnBrk="1" fontAlgn="auto" latinLnBrk="0" hangingPunct="1">
                        <a:lnSpc>
                          <a:spcPts val="1800"/>
                        </a:lnSpc>
                        <a:spcBef>
                          <a:spcPts val="300"/>
                        </a:spcBef>
                        <a:spcAft>
                          <a:spcPts val="300"/>
                        </a:spcAft>
                        <a:buClrTx/>
                        <a:buSzTx/>
                        <a:buFontTx/>
                        <a:buNone/>
                        <a:tabLst/>
                        <a:defRPr/>
                      </a:pPr>
                      <a:r>
                        <a:rPr lang="en-US" sz="1400" b="0" i="0" dirty="0">
                          <a:latin typeface="+mn-lt"/>
                        </a:rPr>
                        <a:t>Admitting team have prescribed a 25mg patch and inhalator.</a:t>
                      </a:r>
                    </a:p>
                    <a:p>
                      <a:pPr lvl="0">
                        <a:lnSpc>
                          <a:spcPts val="1800"/>
                        </a:lnSpc>
                        <a:spcBef>
                          <a:spcPts val="300"/>
                        </a:spcBef>
                        <a:spcAft>
                          <a:spcPts val="300"/>
                        </a:spcAft>
                        <a:buNone/>
                      </a:pPr>
                      <a:r>
                        <a:rPr lang="en-US" sz="1400" b="0" i="0" dirty="0">
                          <a:latin typeface="+mn-lt"/>
                        </a:rPr>
                        <a:t>Cravings: strong, has not smoked since admission, eager to smoke as soon as he is able to go outside.</a:t>
                      </a:r>
                    </a:p>
                    <a:p>
                      <a:pPr lvl="0">
                        <a:lnSpc>
                          <a:spcPts val="1800"/>
                        </a:lnSpc>
                        <a:spcBef>
                          <a:spcPts val="300"/>
                        </a:spcBef>
                        <a:spcAft>
                          <a:spcPts val="300"/>
                        </a:spcAft>
                        <a:buNone/>
                      </a:pPr>
                      <a:r>
                        <a:rPr lang="en-US" sz="1400" b="0" i="0" dirty="0">
                          <a:latin typeface="+mn-lt"/>
                        </a:rPr>
                        <a:t>Withdrawal symptoms: restlessness and urges to smoke. Feeling motivated to use this hospitalisation to stop.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3784221095"/>
                  </a:ext>
                </a:extLst>
              </a:tr>
              <a:tr h="662788">
                <a:tc>
                  <a:txBody>
                    <a:bodyPr/>
                    <a:lstStyle/>
                    <a:p>
                      <a:pPr algn="l">
                        <a:lnSpc>
                          <a:spcPts val="1800"/>
                        </a:lnSpc>
                        <a:spcBef>
                          <a:spcPts val="600"/>
                        </a:spcBef>
                        <a:spcAft>
                          <a:spcPts val="600"/>
                        </a:spcAft>
                      </a:pPr>
                      <a:r>
                        <a:rPr lang="en-US" sz="1300" b="1" i="0" dirty="0">
                          <a:solidFill>
                            <a:schemeClr val="bg1"/>
                          </a:solidFill>
                          <a:latin typeface="+mn-lt"/>
                        </a:rPr>
                        <a:t>Past quits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solidFill>
                  </a:tcPr>
                </a:tc>
                <a:tc>
                  <a:txBody>
                    <a:bodyPr/>
                    <a:lstStyle/>
                    <a:p>
                      <a:pPr>
                        <a:lnSpc>
                          <a:spcPct val="100000"/>
                        </a:lnSpc>
                        <a:spcBef>
                          <a:spcPts val="300"/>
                        </a:spcBef>
                        <a:spcAft>
                          <a:spcPts val="300"/>
                        </a:spcAft>
                      </a:pPr>
                      <a:r>
                        <a:rPr lang="en-GB" sz="1400" kern="1200" dirty="0">
                          <a:solidFill>
                            <a:schemeClr val="dk1"/>
                          </a:solidFill>
                          <a:effectLst/>
                          <a:latin typeface="+mn-lt"/>
                          <a:ea typeface="+mn-ea"/>
                          <a:cs typeface="+mn-cs"/>
                        </a:rPr>
                        <a:t>Has tried to quit once or twice but did not make it beyond a couple of days, during one attempt managed to quit for a week.</a:t>
                      </a:r>
                      <a:r>
                        <a:rPr lang="en-GB" sz="1400" dirty="0">
                          <a:effectLst/>
                          <a:latin typeface="+mn-lt"/>
                        </a:rPr>
                        <a:t> </a:t>
                      </a:r>
                      <a:endParaRPr lang="en-GB" sz="1400" b="0" i="0" dirty="0">
                        <a:effectLst/>
                        <a:latin typeface="+mn-lt"/>
                        <a:ea typeface="Calibri" panose="020F0502020204030204" pitchFamily="34" charset="0"/>
                        <a:cs typeface="Times New Roman" panose="02020603050405020304" pitchFamily="18"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63D69">
                        <a:alpha val="20000"/>
                      </a:srgbClr>
                    </a:solidFill>
                  </a:tcPr>
                </a:tc>
                <a:extLst>
                  <a:ext uri="{0D108BD9-81ED-4DB2-BD59-A6C34878D82A}">
                    <a16:rowId xmlns:a16="http://schemas.microsoft.com/office/drawing/2014/main" val="1165269166"/>
                  </a:ext>
                </a:extLst>
              </a:tr>
            </a:tbl>
          </a:graphicData>
        </a:graphic>
      </p:graphicFrame>
      <p:grpSp>
        <p:nvGrpSpPr>
          <p:cNvPr id="4" name="Group 3">
            <a:extLst>
              <a:ext uri="{FF2B5EF4-FFF2-40B4-BE49-F238E27FC236}">
                <a16:creationId xmlns:a16="http://schemas.microsoft.com/office/drawing/2014/main" id="{90C9FB40-01AC-D24B-81F9-40FCAD715BD5}"/>
              </a:ext>
            </a:extLst>
          </p:cNvPr>
          <p:cNvGrpSpPr/>
          <p:nvPr/>
        </p:nvGrpSpPr>
        <p:grpSpPr>
          <a:xfrm>
            <a:off x="6601747" y="4432129"/>
            <a:ext cx="2335696" cy="836307"/>
            <a:chOff x="6563267" y="4482929"/>
            <a:chExt cx="2335696" cy="836307"/>
          </a:xfrm>
        </p:grpSpPr>
        <p:sp>
          <p:nvSpPr>
            <p:cNvPr id="7" name="TextBox 6">
              <a:extLst>
                <a:ext uri="{FF2B5EF4-FFF2-40B4-BE49-F238E27FC236}">
                  <a16:creationId xmlns:a16="http://schemas.microsoft.com/office/drawing/2014/main" id="{260481DE-252C-C448-B8E9-B1F99CCB3710}"/>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Century Gothic" panose="020B0502020202020204" pitchFamily="34" charset="0"/>
                </a:rPr>
                <a:t>Gregory, </a:t>
              </a:r>
              <a:r>
                <a:rPr lang="en-US" sz="1700" dirty="0">
                  <a:latin typeface="Century Gothic" panose="020B0502020202020204" pitchFamily="34" charset="0"/>
                </a:rPr>
                <a:t>48</a:t>
              </a:r>
              <a:endParaRPr kumimoji="0" lang="en-US" sz="1700" u="none" strike="noStrike" kern="1200" cap="none" spc="0" normalizeH="0" baseline="0" noProof="0" dirty="0">
                <a:ln>
                  <a:noFill/>
                </a:ln>
                <a:effectLst/>
                <a:uLnTx/>
                <a:uFillTx/>
                <a:latin typeface="Century Gothic" panose="020B0502020202020204" pitchFamily="34" charset="0"/>
              </a:endParaRPr>
            </a:p>
          </p:txBody>
        </p:sp>
        <p:cxnSp>
          <p:nvCxnSpPr>
            <p:cNvPr id="9" name="Straight Connector 8">
              <a:extLst>
                <a:ext uri="{FF2B5EF4-FFF2-40B4-BE49-F238E27FC236}">
                  <a16:creationId xmlns:a16="http://schemas.microsoft.com/office/drawing/2014/main" id="{99DE2AC5-A1EB-A54D-B635-8BF1F91F2C17}"/>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FF0439A0-3F80-844E-A35F-E93532BD31B6}"/>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5" name="Picture 4" descr="A person lying in bed with a tube on his nose&#10;&#10;Description automatically generated">
            <a:extLst>
              <a:ext uri="{FF2B5EF4-FFF2-40B4-BE49-F238E27FC236}">
                <a16:creationId xmlns:a16="http://schemas.microsoft.com/office/drawing/2014/main" id="{780CB970-A071-77D4-3875-49229586C2EB}"/>
              </a:ext>
            </a:extLst>
          </p:cNvPr>
          <p:cNvPicPr>
            <a:picLocks noChangeAspect="1"/>
          </p:cNvPicPr>
          <p:nvPr/>
        </p:nvPicPr>
        <p:blipFill>
          <a:blip r:embed="rId3"/>
          <a:stretch>
            <a:fillRect/>
          </a:stretch>
        </p:blipFill>
        <p:spPr>
          <a:xfrm>
            <a:off x="6783861" y="2650194"/>
            <a:ext cx="1925364" cy="1667745"/>
          </a:xfrm>
          <a:prstGeom prst="rect">
            <a:avLst/>
          </a:prstGeom>
        </p:spPr>
      </p:pic>
      <p:sp>
        <p:nvSpPr>
          <p:cNvPr id="8" name="Footer Placeholder 3">
            <a:extLst>
              <a:ext uri="{FF2B5EF4-FFF2-40B4-BE49-F238E27FC236}">
                <a16:creationId xmlns:a16="http://schemas.microsoft.com/office/drawing/2014/main" id="{D6C6716A-0654-E859-C93E-994C77001AF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4951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id="{414DF6F5-6F51-DC44-BB26-6B5D013DAC27}"/>
              </a:ext>
            </a:extLst>
          </p:cNvPr>
          <p:cNvSpPr>
            <a:spLocks noGrp="1"/>
          </p:cNvSpPr>
          <p:nvPr>
            <p:ph type="subTitle" idx="1"/>
          </p:nvPr>
        </p:nvSpPr>
        <p:spPr>
          <a:xfrm>
            <a:off x="0" y="1499923"/>
            <a:ext cx="9144000" cy="3137064"/>
          </a:xfrm>
        </p:spPr>
        <p:txBody>
          <a:bodyPr anchor="t"/>
          <a:lstStyle/>
          <a:p>
            <a:pPr algn="ctr">
              <a:spcBef>
                <a:spcPts val="0"/>
              </a:spcBef>
              <a:spcAft>
                <a:spcPts val="0"/>
              </a:spcAft>
            </a:pPr>
            <a:r>
              <a:rPr lang="en-US" sz="3600" dirty="0">
                <a:solidFill>
                  <a:srgbClr val="F79645"/>
                </a:solidFill>
                <a:effectLst>
                  <a:outerShdw blurRad="254000" dist="76200" dir="5400000" algn="ctr" rotWithShape="0">
                    <a:srgbClr val="000000">
                      <a:alpha val="0"/>
                    </a:srgbClr>
                  </a:outerShdw>
                </a:effectLst>
              </a:rPr>
              <a:t>Skills practice</a:t>
            </a:r>
            <a:endParaRPr lang="en-US" dirty="0"/>
          </a:p>
          <a:p>
            <a:pPr algn="ctr">
              <a:spcBef>
                <a:spcPts val="0"/>
              </a:spcBef>
              <a:spcAft>
                <a:spcPts val="0"/>
              </a:spcAft>
            </a:pPr>
            <a:r>
              <a:rPr lang="en-US" sz="3600" b="0" dirty="0">
                <a:solidFill>
                  <a:srgbClr val="F79645"/>
                </a:solidFill>
                <a:effectLst>
                  <a:outerShdw blurRad="254000" dist="76200" dir="5400000" algn="ctr" rotWithShape="0">
                    <a:srgbClr val="000000">
                      <a:alpha val="0"/>
                    </a:srgbClr>
                  </a:outerShdw>
                </a:effectLst>
              </a:rPr>
              <a:t> </a:t>
            </a: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How did it go?</a:t>
            </a:r>
            <a:endParaRPr lang="en-US" dirty="0"/>
          </a:p>
        </p:txBody>
      </p:sp>
    </p:spTree>
    <p:extLst>
      <p:ext uri="{BB962C8B-B14F-4D97-AF65-F5344CB8AC3E}">
        <p14:creationId xmlns:p14="http://schemas.microsoft.com/office/powerpoint/2010/main" val="112085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065ED84-7B79-7F71-D97D-A47977563E57}"/>
              </a:ext>
            </a:extLst>
          </p:cNvPr>
          <p:cNvGrpSpPr/>
          <p:nvPr/>
        </p:nvGrpSpPr>
        <p:grpSpPr>
          <a:xfrm>
            <a:off x="0" y="0"/>
            <a:ext cx="9144000" cy="6858000"/>
            <a:chOff x="0" y="0"/>
            <a:chExt cx="9144000" cy="6858000"/>
          </a:xfrm>
        </p:grpSpPr>
        <p:pic>
          <p:nvPicPr>
            <p:cNvPr id="4" name="Picture 3">
              <a:extLst>
                <a:ext uri="{FF2B5EF4-FFF2-40B4-BE49-F238E27FC236}">
                  <a16:creationId xmlns:a16="http://schemas.microsoft.com/office/drawing/2014/main" id="{3295FE8D-53D8-9F45-DFDA-C0E1CC293DE5}"/>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BAC9225D-04E1-B763-9FEF-D213CE428260}"/>
                </a:ext>
              </a:extLst>
            </p:cNvPr>
            <p:cNvSpPr txBox="1"/>
            <p:nvPr/>
          </p:nvSpPr>
          <p:spPr bwMode="auto">
            <a:xfrm>
              <a:off x="887660" y="4756557"/>
              <a:ext cx="4297126" cy="1031847"/>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4000"/>
                </a:lnSpc>
                <a:spcBef>
                  <a:spcPts val="0"/>
                </a:spcBef>
                <a:spcAft>
                  <a:spcPts val="0"/>
                </a:spcAft>
                <a:buClr>
                  <a:srgbClr val="C10C21"/>
                </a:buClr>
              </a:pPr>
              <a:r>
                <a:rPr lang="en-US" sz="4000" b="1" dirty="0">
                  <a:solidFill>
                    <a:schemeClr val="bg1"/>
                  </a:solidFill>
                  <a:effectLst>
                    <a:outerShdw blurRad="254000" dist="63500" dir="5400000" algn="ctr" rotWithShape="0">
                      <a:srgbClr val="000000">
                        <a:alpha val="25000"/>
                      </a:srgbClr>
                    </a:outerShdw>
                  </a:effectLst>
                  <a:latin typeface="+mn-lt"/>
                  <a:cs typeface="Segoe UI"/>
                </a:rPr>
                <a:t>Questions?</a:t>
              </a:r>
            </a:p>
          </p:txBody>
        </p:sp>
      </p:grpSp>
    </p:spTree>
    <p:extLst>
      <p:ext uri="{BB962C8B-B14F-4D97-AF65-F5344CB8AC3E}">
        <p14:creationId xmlns:p14="http://schemas.microsoft.com/office/powerpoint/2010/main" val="417056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29270-0A43-6AE4-62F5-6CFDBD9F3A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2A8AFB-897B-385B-AA18-3D6890BB658B}"/>
              </a:ext>
            </a:extLst>
          </p:cNvPr>
          <p:cNvSpPr>
            <a:spLocks noGrp="1"/>
          </p:cNvSpPr>
          <p:nvPr>
            <p:ph type="title"/>
          </p:nvPr>
        </p:nvSpPr>
        <p:spPr/>
        <p:txBody>
          <a:bodyPr/>
          <a:lstStyle/>
          <a:p>
            <a:r>
              <a:rPr lang="en-US" dirty="0"/>
              <a:t>4Ps for Nicotine Vape / NRT Use</a:t>
            </a:r>
          </a:p>
        </p:txBody>
      </p:sp>
      <p:grpSp>
        <p:nvGrpSpPr>
          <p:cNvPr id="46" name="Group 45">
            <a:extLst>
              <a:ext uri="{FF2B5EF4-FFF2-40B4-BE49-F238E27FC236}">
                <a16:creationId xmlns:a16="http://schemas.microsoft.com/office/drawing/2014/main" id="{9679613A-4AF7-7D5A-F23C-882DD19127CA}"/>
              </a:ext>
            </a:extLst>
          </p:cNvPr>
          <p:cNvGrpSpPr/>
          <p:nvPr/>
        </p:nvGrpSpPr>
        <p:grpSpPr>
          <a:xfrm>
            <a:off x="684213" y="1964719"/>
            <a:ext cx="1861801" cy="3656226"/>
            <a:chOff x="684213" y="1964719"/>
            <a:chExt cx="1861801" cy="3656226"/>
          </a:xfrm>
        </p:grpSpPr>
        <p:sp>
          <p:nvSpPr>
            <p:cNvPr id="17" name="Rounded Rectangle 16">
              <a:extLst>
                <a:ext uri="{FF2B5EF4-FFF2-40B4-BE49-F238E27FC236}">
                  <a16:creationId xmlns:a16="http://schemas.microsoft.com/office/drawing/2014/main" id="{290A15B1-AA1C-2B58-6E72-8C5E838854A9}"/>
                </a:ext>
              </a:extLst>
            </p:cNvPr>
            <p:cNvSpPr/>
            <p:nvPr/>
          </p:nvSpPr>
          <p:spPr bwMode="auto">
            <a:xfrm>
              <a:off x="684213"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3" name="Rectangle 22">
              <a:extLst>
                <a:ext uri="{FF2B5EF4-FFF2-40B4-BE49-F238E27FC236}">
                  <a16:creationId xmlns:a16="http://schemas.microsoft.com/office/drawing/2014/main" id="{B4C419A2-6AC6-13CA-CDB2-9F38F014FBFB}"/>
                </a:ext>
              </a:extLst>
            </p:cNvPr>
            <p:cNvSpPr/>
            <p:nvPr/>
          </p:nvSpPr>
          <p:spPr bwMode="auto">
            <a:xfrm>
              <a:off x="684213"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 name="TextBox 7">
              <a:extLst>
                <a:ext uri="{FF2B5EF4-FFF2-40B4-BE49-F238E27FC236}">
                  <a16:creationId xmlns:a16="http://schemas.microsoft.com/office/drawing/2014/main" id="{590567C7-18FB-E24F-3712-FD25CAE25D65}"/>
                </a:ext>
              </a:extLst>
            </p:cNvPr>
            <p:cNvSpPr txBox="1"/>
            <p:nvPr/>
          </p:nvSpPr>
          <p:spPr>
            <a:xfrm>
              <a:off x="800265"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Prompt</a:t>
              </a:r>
              <a:r>
                <a:rPr lang="en-US" sz="1600" dirty="0">
                  <a:latin typeface="Arial" panose="020B0604020202020204" pitchFamily="34" charset="0"/>
                  <a:cs typeface="Arial" panose="020B0604020202020204" pitchFamily="34" charset="0"/>
                </a:rPr>
                <a:t> </a:t>
              </a:r>
              <a:r>
                <a:rPr lang="en-US" sz="1600" b="1" dirty="0">
                  <a:solidFill>
                    <a:schemeClr val="bg1"/>
                  </a:solidFill>
                  <a:latin typeface="Arial" panose="020B0604020202020204" pitchFamily="34" charset="0"/>
                  <a:cs typeface="Arial" panose="020B0604020202020204" pitchFamily="34" charset="0"/>
                </a:rPr>
                <a:t>administration</a:t>
              </a:r>
              <a:endParaRPr lang="en-US" sz="1600" dirty="0">
                <a:solidFill>
                  <a:schemeClr val="bg1"/>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3C4143F0-204D-9021-BD0D-7BF13A7D1FEE}"/>
                </a:ext>
              </a:extLst>
            </p:cNvPr>
            <p:cNvSpPr txBox="1"/>
            <p:nvPr/>
          </p:nvSpPr>
          <p:spPr>
            <a:xfrm>
              <a:off x="800265"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As soon as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possible; ideally within 2 hours</a:t>
              </a:r>
            </a:p>
          </p:txBody>
        </p:sp>
        <p:pic>
          <p:nvPicPr>
            <p:cNvPr id="42" name="Picture 41">
              <a:extLst>
                <a:ext uri="{FF2B5EF4-FFF2-40B4-BE49-F238E27FC236}">
                  <a16:creationId xmlns:a16="http://schemas.microsoft.com/office/drawing/2014/main" id="{505D7718-3C2B-F8B9-2CA8-660F4D00C788}"/>
                </a:ext>
              </a:extLst>
            </p:cNvPr>
            <p:cNvPicPr>
              <a:picLocks noChangeAspect="1"/>
            </p:cNvPicPr>
            <p:nvPr/>
          </p:nvPicPr>
          <p:blipFill>
            <a:blip r:embed="rId3"/>
            <a:srcRect/>
            <a:stretch/>
          </p:blipFill>
          <p:spPr>
            <a:xfrm>
              <a:off x="977157" y="2070197"/>
              <a:ext cx="1275913" cy="1275913"/>
            </a:xfrm>
            <a:prstGeom prst="rect">
              <a:avLst/>
            </a:prstGeom>
            <a:effectLst>
              <a:outerShdw blurRad="317500" dist="63500" dir="5400000" algn="ctr" rotWithShape="0">
                <a:srgbClr val="000000">
                  <a:alpha val="35000"/>
                </a:srgbClr>
              </a:outerShdw>
            </a:effectLst>
          </p:spPr>
        </p:pic>
      </p:grpSp>
      <p:grpSp>
        <p:nvGrpSpPr>
          <p:cNvPr id="47" name="Group 46">
            <a:extLst>
              <a:ext uri="{FF2B5EF4-FFF2-40B4-BE49-F238E27FC236}">
                <a16:creationId xmlns:a16="http://schemas.microsoft.com/office/drawing/2014/main" id="{A3A3AC67-4655-ED63-1310-E88C49ABA3ED}"/>
              </a:ext>
            </a:extLst>
          </p:cNvPr>
          <p:cNvGrpSpPr/>
          <p:nvPr/>
        </p:nvGrpSpPr>
        <p:grpSpPr>
          <a:xfrm>
            <a:off x="2655471" y="1964719"/>
            <a:ext cx="1861801" cy="3656226"/>
            <a:chOff x="2655471" y="1964719"/>
            <a:chExt cx="1861801" cy="3656226"/>
          </a:xfrm>
        </p:grpSpPr>
        <p:sp>
          <p:nvSpPr>
            <p:cNvPr id="28" name="Rounded Rectangle 27">
              <a:extLst>
                <a:ext uri="{FF2B5EF4-FFF2-40B4-BE49-F238E27FC236}">
                  <a16:creationId xmlns:a16="http://schemas.microsoft.com/office/drawing/2014/main" id="{42F284F5-0205-D16A-7081-01140C3AB7AA}"/>
                </a:ext>
              </a:extLst>
            </p:cNvPr>
            <p:cNvSpPr/>
            <p:nvPr/>
          </p:nvSpPr>
          <p:spPr bwMode="auto">
            <a:xfrm>
              <a:off x="2655471"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9" name="Rectangle 28">
              <a:extLst>
                <a:ext uri="{FF2B5EF4-FFF2-40B4-BE49-F238E27FC236}">
                  <a16:creationId xmlns:a16="http://schemas.microsoft.com/office/drawing/2014/main" id="{E62E7A3C-D03E-8BEC-6509-C86ABD50AE51}"/>
                </a:ext>
              </a:extLst>
            </p:cNvPr>
            <p:cNvSpPr/>
            <p:nvPr/>
          </p:nvSpPr>
          <p:spPr bwMode="auto">
            <a:xfrm>
              <a:off x="2655471"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Box 8">
              <a:extLst>
                <a:ext uri="{FF2B5EF4-FFF2-40B4-BE49-F238E27FC236}">
                  <a16:creationId xmlns:a16="http://schemas.microsoft.com/office/drawing/2014/main" id="{A696A40F-9A98-9BB5-E1DD-ABCC6BE22214}"/>
                </a:ext>
              </a:extLst>
            </p:cNvPr>
            <p:cNvSpPr txBox="1"/>
            <p:nvPr/>
          </p:nvSpPr>
          <p:spPr>
            <a:xfrm>
              <a:off x="2755548"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Plentiful</a:t>
              </a:r>
              <a:r>
                <a:rPr lang="en-US" sz="1600" dirty="0">
                  <a:solidFill>
                    <a:schemeClr val="accent1"/>
                  </a:solidFill>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supply</a:t>
              </a:r>
              <a:endParaRPr lang="en-US" sz="1600" dirty="0">
                <a:solidFill>
                  <a:schemeClr val="bg1"/>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204039C5-2C24-C686-712F-AE6E0590CCF5}"/>
                </a:ext>
              </a:extLst>
            </p:cNvPr>
            <p:cNvSpPr txBox="1"/>
            <p:nvPr/>
          </p:nvSpPr>
          <p:spPr>
            <a:xfrm>
              <a:off x="2755548"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At least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2 NRT products combined</a:t>
              </a:r>
            </a:p>
          </p:txBody>
        </p:sp>
        <p:pic>
          <p:nvPicPr>
            <p:cNvPr id="43" name="Picture 42">
              <a:extLst>
                <a:ext uri="{FF2B5EF4-FFF2-40B4-BE49-F238E27FC236}">
                  <a16:creationId xmlns:a16="http://schemas.microsoft.com/office/drawing/2014/main" id="{AE1FF8BE-6C7E-E7AE-BA4C-13E5DFDE4C16}"/>
                </a:ext>
              </a:extLst>
            </p:cNvPr>
            <p:cNvPicPr>
              <a:picLocks noChangeAspect="1"/>
            </p:cNvPicPr>
            <p:nvPr/>
          </p:nvPicPr>
          <p:blipFill>
            <a:blip r:embed="rId4"/>
            <a:srcRect/>
            <a:stretch/>
          </p:blipFill>
          <p:spPr>
            <a:xfrm>
              <a:off x="2948415" y="2070197"/>
              <a:ext cx="1275913" cy="1275913"/>
            </a:xfrm>
            <a:prstGeom prst="rect">
              <a:avLst/>
            </a:prstGeom>
            <a:effectLst>
              <a:outerShdw blurRad="317500" dist="63500" dir="5400000" algn="ctr" rotWithShape="0">
                <a:srgbClr val="000000">
                  <a:alpha val="35000"/>
                </a:srgbClr>
              </a:outerShdw>
            </a:effectLst>
          </p:spPr>
        </p:pic>
      </p:grpSp>
      <p:grpSp>
        <p:nvGrpSpPr>
          <p:cNvPr id="48" name="Group 47">
            <a:extLst>
              <a:ext uri="{FF2B5EF4-FFF2-40B4-BE49-F238E27FC236}">
                <a16:creationId xmlns:a16="http://schemas.microsoft.com/office/drawing/2014/main" id="{97DD9ADD-C420-8D66-9977-59FE612C63DB}"/>
              </a:ext>
            </a:extLst>
          </p:cNvPr>
          <p:cNvGrpSpPr/>
          <p:nvPr/>
        </p:nvGrpSpPr>
        <p:grpSpPr>
          <a:xfrm>
            <a:off x="4626729" y="1964719"/>
            <a:ext cx="1861801" cy="3656226"/>
            <a:chOff x="4626729" y="1964719"/>
            <a:chExt cx="1861801" cy="3656226"/>
          </a:xfrm>
        </p:grpSpPr>
        <p:sp>
          <p:nvSpPr>
            <p:cNvPr id="30" name="Rounded Rectangle 29">
              <a:extLst>
                <a:ext uri="{FF2B5EF4-FFF2-40B4-BE49-F238E27FC236}">
                  <a16:creationId xmlns:a16="http://schemas.microsoft.com/office/drawing/2014/main" id="{E54CDADC-47B9-0255-007E-56C1595CEC4B}"/>
                </a:ext>
              </a:extLst>
            </p:cNvPr>
            <p:cNvSpPr/>
            <p:nvPr/>
          </p:nvSpPr>
          <p:spPr bwMode="auto">
            <a:xfrm>
              <a:off x="4626729"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127D3C62-A8D6-805B-105A-A7B7D9322DC2}"/>
                </a:ext>
              </a:extLst>
            </p:cNvPr>
            <p:cNvSpPr/>
            <p:nvPr/>
          </p:nvSpPr>
          <p:spPr bwMode="auto">
            <a:xfrm>
              <a:off x="4626729"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0" name="TextBox 9">
              <a:extLst>
                <a:ext uri="{FF2B5EF4-FFF2-40B4-BE49-F238E27FC236}">
                  <a16:creationId xmlns:a16="http://schemas.microsoft.com/office/drawing/2014/main" id="{5A42BEA6-5C7F-07C9-7268-B6FB4E251DE4}"/>
                </a:ext>
              </a:extLst>
            </p:cNvPr>
            <p:cNvSpPr txBox="1"/>
            <p:nvPr/>
          </p:nvSpPr>
          <p:spPr>
            <a:xfrm>
              <a:off x="4758756"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Practice</a:t>
              </a:r>
              <a:r>
                <a:rPr lang="en-US" sz="1600" dirty="0">
                  <a:latin typeface="Arial" panose="020B0604020202020204" pitchFamily="34" charset="0"/>
                  <a:cs typeface="Arial" panose="020B0604020202020204" pitchFamily="34" charset="0"/>
                </a:rPr>
                <a:t> </a:t>
              </a:r>
              <a:br>
                <a:rPr lang="en-US" sz="1600" dirty="0">
                  <a:latin typeface="Arial" panose="020B0604020202020204" pitchFamily="34" charset="0"/>
                  <a:cs typeface="Arial" panose="020B0604020202020204" pitchFamily="34" charset="0"/>
                </a:rPr>
              </a:br>
              <a:r>
                <a:rPr lang="en-US" sz="1600" b="1" dirty="0">
                  <a:solidFill>
                    <a:schemeClr val="bg1"/>
                  </a:solidFill>
                  <a:latin typeface="Arial" panose="020B0604020202020204" pitchFamily="34" charset="0"/>
                  <a:cs typeface="Arial" panose="020B0604020202020204" pitchFamily="34" charset="0"/>
                </a:rPr>
                <a:t>use</a:t>
              </a:r>
              <a:endParaRPr lang="en-US" sz="16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F1D381D2-EC98-BF3A-C5FC-91E074CD3A3A}"/>
                </a:ext>
              </a:extLst>
            </p:cNvPr>
            <p:cNvSpPr txBox="1"/>
            <p:nvPr/>
          </p:nvSpPr>
          <p:spPr>
            <a:xfrm>
              <a:off x="4758756"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To get the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correct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technique</a:t>
              </a:r>
            </a:p>
          </p:txBody>
        </p:sp>
        <p:pic>
          <p:nvPicPr>
            <p:cNvPr id="44" name="Picture 43">
              <a:extLst>
                <a:ext uri="{FF2B5EF4-FFF2-40B4-BE49-F238E27FC236}">
                  <a16:creationId xmlns:a16="http://schemas.microsoft.com/office/drawing/2014/main" id="{8FAEF4B2-C81A-7EB2-71BF-65A602DA1CEA}"/>
                </a:ext>
              </a:extLst>
            </p:cNvPr>
            <p:cNvPicPr>
              <a:picLocks noChangeAspect="1"/>
            </p:cNvPicPr>
            <p:nvPr/>
          </p:nvPicPr>
          <p:blipFill>
            <a:blip r:embed="rId5"/>
            <a:srcRect/>
            <a:stretch/>
          </p:blipFill>
          <p:spPr>
            <a:xfrm>
              <a:off x="4919673" y="2070197"/>
              <a:ext cx="1275913" cy="1275913"/>
            </a:xfrm>
            <a:prstGeom prst="rect">
              <a:avLst/>
            </a:prstGeom>
            <a:effectLst>
              <a:outerShdw blurRad="317500" dist="63500" dir="5400000" algn="ctr" rotWithShape="0">
                <a:srgbClr val="000000">
                  <a:alpha val="35000"/>
                </a:srgbClr>
              </a:outerShdw>
            </a:effectLst>
          </p:spPr>
        </p:pic>
      </p:grpSp>
      <p:grpSp>
        <p:nvGrpSpPr>
          <p:cNvPr id="49" name="Group 48">
            <a:extLst>
              <a:ext uri="{FF2B5EF4-FFF2-40B4-BE49-F238E27FC236}">
                <a16:creationId xmlns:a16="http://schemas.microsoft.com/office/drawing/2014/main" id="{D71AA44B-8DDD-4453-D29C-908FC2E85EAF}"/>
              </a:ext>
            </a:extLst>
          </p:cNvPr>
          <p:cNvGrpSpPr/>
          <p:nvPr/>
        </p:nvGrpSpPr>
        <p:grpSpPr>
          <a:xfrm>
            <a:off x="6597987" y="1964719"/>
            <a:ext cx="1861801" cy="3656226"/>
            <a:chOff x="6597987" y="1964719"/>
            <a:chExt cx="1861801" cy="3656226"/>
          </a:xfrm>
        </p:grpSpPr>
        <p:sp>
          <p:nvSpPr>
            <p:cNvPr id="32" name="Rounded Rectangle 31">
              <a:extLst>
                <a:ext uri="{FF2B5EF4-FFF2-40B4-BE49-F238E27FC236}">
                  <a16:creationId xmlns:a16="http://schemas.microsoft.com/office/drawing/2014/main" id="{AA84BB56-1258-BFE3-E342-F20CEBCDBCBB}"/>
                </a:ext>
              </a:extLst>
            </p:cNvPr>
            <p:cNvSpPr/>
            <p:nvPr/>
          </p:nvSpPr>
          <p:spPr bwMode="auto">
            <a:xfrm>
              <a:off x="6597987" y="1964719"/>
              <a:ext cx="1861801" cy="3656226"/>
            </a:xfrm>
            <a:prstGeom prst="roundRect">
              <a:avLst>
                <a:gd name="adj" fmla="val 10489"/>
              </a:avLst>
            </a:prstGeom>
            <a:solidFill>
              <a:schemeClr val="accent5"/>
            </a:solidFill>
            <a:ln w="9525">
              <a:noFill/>
              <a:miter lim="800000"/>
              <a:headEnd/>
              <a:tailEnd/>
            </a:ln>
            <a:effectLst>
              <a:outerShdw blurRad="317500" dist="635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D0C9E8CB-1696-4CD6-30A8-E4BB3A4766E1}"/>
                </a:ext>
              </a:extLst>
            </p:cNvPr>
            <p:cNvSpPr/>
            <p:nvPr/>
          </p:nvSpPr>
          <p:spPr bwMode="auto">
            <a:xfrm>
              <a:off x="6597987" y="3416417"/>
              <a:ext cx="1861801" cy="987716"/>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TextBox 10">
              <a:extLst>
                <a:ext uri="{FF2B5EF4-FFF2-40B4-BE49-F238E27FC236}">
                  <a16:creationId xmlns:a16="http://schemas.microsoft.com/office/drawing/2014/main" id="{9058CE92-57EB-3347-F49B-87C3C83E7A47}"/>
                </a:ext>
              </a:extLst>
            </p:cNvPr>
            <p:cNvSpPr txBox="1"/>
            <p:nvPr/>
          </p:nvSpPr>
          <p:spPr>
            <a:xfrm>
              <a:off x="6714039" y="3544418"/>
              <a:ext cx="1629696" cy="682731"/>
            </a:xfrm>
            <a:prstGeom prst="rect">
              <a:avLst/>
            </a:prstGeom>
            <a:noFill/>
          </p:spPr>
          <p:txBody>
            <a:bodyPr wrap="square" lIns="0" tIns="0" rIns="0" bIns="0" rtlCol="0" anchor="ctr" anchorCtr="0">
              <a:noAutofit/>
            </a:bodyPr>
            <a:lstStyle/>
            <a:p>
              <a:pPr algn="ctr">
                <a:lnSpc>
                  <a:spcPts val="2000"/>
                </a:lnSpc>
              </a:pPr>
              <a:r>
                <a:rPr lang="en-US" sz="1600" b="1" dirty="0">
                  <a:solidFill>
                    <a:schemeClr val="accent3"/>
                  </a:solidFill>
                  <a:latin typeface="Arial" panose="020B0604020202020204" pitchFamily="34" charset="0"/>
                  <a:cs typeface="Arial" panose="020B0604020202020204" pitchFamily="34" charset="0"/>
                </a:rPr>
                <a:t>Prolonged</a:t>
              </a:r>
            </a:p>
            <a:p>
              <a:pPr algn="ctr">
                <a:lnSpc>
                  <a:spcPts val="2000"/>
                </a:lnSpc>
              </a:pPr>
              <a:r>
                <a:rPr lang="en-US" sz="1600" b="1" dirty="0">
                  <a:solidFill>
                    <a:schemeClr val="bg1"/>
                  </a:solidFill>
                  <a:latin typeface="Arial" panose="020B0604020202020204" pitchFamily="34" charset="0"/>
                  <a:cs typeface="Arial" panose="020B0604020202020204" pitchFamily="34" charset="0"/>
                </a:rPr>
                <a:t>use</a:t>
              </a:r>
              <a:endParaRPr lang="en-US" sz="1600" dirty="0">
                <a:solidFill>
                  <a:schemeClr val="bg1"/>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3F9FB036-818A-2EDF-DEB3-1A5AF57D476C}"/>
                </a:ext>
              </a:extLst>
            </p:cNvPr>
            <p:cNvSpPr txBox="1"/>
            <p:nvPr/>
          </p:nvSpPr>
          <p:spPr>
            <a:xfrm>
              <a:off x="6714039" y="4586113"/>
              <a:ext cx="1629696" cy="852852"/>
            </a:xfrm>
            <a:prstGeom prst="rect">
              <a:avLst/>
            </a:prstGeom>
            <a:noFill/>
          </p:spPr>
          <p:txBody>
            <a:bodyPr wrap="square" lIns="0" tIns="0" rIns="0" bIns="0" rtlCol="0" anchor="t" anchorCtr="0">
              <a:noAutofit/>
            </a:bodyPr>
            <a:lstStyle/>
            <a:p>
              <a:pPr algn="ctr">
                <a:lnSpc>
                  <a:spcPts val="1800"/>
                </a:lnSpc>
              </a:pPr>
              <a:r>
                <a:rPr lang="en-US" sz="1300" dirty="0">
                  <a:solidFill>
                    <a:schemeClr val="bg1"/>
                  </a:solidFill>
                  <a:latin typeface="Arial" panose="020B0604020202020204" pitchFamily="34" charset="0"/>
                  <a:cs typeface="Arial" panose="020B0604020202020204" pitchFamily="34" charset="0"/>
                </a:rPr>
                <a:t>Extended use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to prevent </a:t>
              </a:r>
              <a:br>
                <a:rPr lang="en-US" sz="1300" dirty="0">
                  <a:solidFill>
                    <a:schemeClr val="bg1"/>
                  </a:solidFill>
                  <a:latin typeface="Arial" panose="020B0604020202020204" pitchFamily="34" charset="0"/>
                  <a:cs typeface="Arial" panose="020B0604020202020204" pitchFamily="34" charset="0"/>
                </a:rPr>
              </a:br>
              <a:r>
                <a:rPr lang="en-US" sz="1300" dirty="0">
                  <a:solidFill>
                    <a:schemeClr val="bg1"/>
                  </a:solidFill>
                  <a:latin typeface="Arial" panose="020B0604020202020204" pitchFamily="34" charset="0"/>
                  <a:cs typeface="Arial" panose="020B0604020202020204" pitchFamily="34" charset="0"/>
                </a:rPr>
                <a:t>relapse</a:t>
              </a:r>
            </a:p>
          </p:txBody>
        </p:sp>
        <p:pic>
          <p:nvPicPr>
            <p:cNvPr id="45" name="Picture 44">
              <a:extLst>
                <a:ext uri="{FF2B5EF4-FFF2-40B4-BE49-F238E27FC236}">
                  <a16:creationId xmlns:a16="http://schemas.microsoft.com/office/drawing/2014/main" id="{53F0964A-5CDF-AA2E-4A68-F7E13992A07B}"/>
                </a:ext>
              </a:extLst>
            </p:cNvPr>
            <p:cNvPicPr>
              <a:picLocks noChangeAspect="1"/>
            </p:cNvPicPr>
            <p:nvPr/>
          </p:nvPicPr>
          <p:blipFill>
            <a:blip r:embed="rId6"/>
            <a:srcRect/>
            <a:stretch/>
          </p:blipFill>
          <p:spPr>
            <a:xfrm>
              <a:off x="6890931" y="2070197"/>
              <a:ext cx="1275913" cy="1275913"/>
            </a:xfrm>
            <a:prstGeom prst="rect">
              <a:avLst/>
            </a:prstGeom>
            <a:effectLst>
              <a:outerShdw blurRad="317500" dist="63500" dir="5400000" algn="ctr" rotWithShape="0">
                <a:srgbClr val="000000">
                  <a:alpha val="35000"/>
                </a:srgbClr>
              </a:outerShdw>
            </a:effectLst>
          </p:spPr>
        </p:pic>
      </p:grpSp>
      <p:sp>
        <p:nvSpPr>
          <p:cNvPr id="3" name="Footer Placeholder 3">
            <a:extLst>
              <a:ext uri="{FF2B5EF4-FFF2-40B4-BE49-F238E27FC236}">
                <a16:creationId xmlns:a16="http://schemas.microsoft.com/office/drawing/2014/main" id="{3DEAFDBF-D0A8-1B49-1330-6FBC5E9A84A8}"/>
              </a:ext>
            </a:extLst>
          </p:cNvPr>
          <p:cNvSpPr txBox="1">
            <a:spLocks/>
          </p:cNvSpPr>
          <p:nvPr/>
        </p:nvSpPr>
        <p:spPr>
          <a:xfrm>
            <a:off x="518007" y="6333440"/>
            <a:ext cx="4292373" cy="365125"/>
          </a:xfrm>
          <a:prstGeom prst="rect">
            <a:avLst/>
          </a:prstGeom>
        </p:spPr>
        <p:txBody>
          <a:bodyPr anchor="ctr">
            <a:normAutofit fontScale="62500" lnSpcReduction="20000"/>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i="1">
                <a:solidFill>
                  <a:schemeClr val="accent4">
                    <a:lumMod val="75000"/>
                    <a:lumOff val="25000"/>
                  </a:schemeClr>
                </a:solidFill>
                <a:latin typeface="Century Gothic" panose="020B0502020202020204" pitchFamily="34" charset="0"/>
              </a:rPr>
              <a:t>Inpatient Tobacco Dependence Treatment Training Programme</a:t>
            </a:r>
            <a:endParaRPr lang="en-US" i="1" dirty="0">
              <a:solidFill>
                <a:schemeClr val="accent4">
                  <a:lumMod val="75000"/>
                  <a:lumOff val="25000"/>
                </a:schemeClr>
              </a:solidFill>
              <a:latin typeface="Century Gothic" panose="020B0502020202020204" pitchFamily="34" charset="0"/>
            </a:endParaRPr>
          </a:p>
        </p:txBody>
      </p:sp>
    </p:spTree>
    <p:extLst>
      <p:ext uri="{BB962C8B-B14F-4D97-AF65-F5344CB8AC3E}">
        <p14:creationId xmlns:p14="http://schemas.microsoft.com/office/powerpoint/2010/main" val="298618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F879E-C64D-801C-0459-50EF9EB168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9850F6-5609-ED26-6101-7B93EFEFE106}"/>
              </a:ext>
            </a:extLst>
          </p:cNvPr>
          <p:cNvSpPr>
            <a:spLocks noGrp="1"/>
          </p:cNvSpPr>
          <p:nvPr>
            <p:ph type="title"/>
          </p:nvPr>
        </p:nvSpPr>
        <p:spPr>
          <a:xfrm>
            <a:off x="571500" y="152400"/>
            <a:ext cx="7962900" cy="1066800"/>
          </a:xfrm>
        </p:spPr>
        <p:txBody>
          <a:bodyPr/>
          <a:lstStyle/>
          <a:p>
            <a:r>
              <a:rPr lang="en-US" dirty="0">
                <a:latin typeface="Arial"/>
                <a:cs typeface="Arial"/>
              </a:rPr>
              <a:t>NRT and vaping: advice to patients</a:t>
            </a:r>
          </a:p>
        </p:txBody>
      </p:sp>
      <p:sp>
        <p:nvSpPr>
          <p:cNvPr id="3" name="Text Placeholder 2">
            <a:extLst>
              <a:ext uri="{FF2B5EF4-FFF2-40B4-BE49-F238E27FC236}">
                <a16:creationId xmlns:a16="http://schemas.microsoft.com/office/drawing/2014/main" id="{1938BD47-9B30-67A8-1011-48C2B99AD93D}"/>
              </a:ext>
            </a:extLst>
          </p:cNvPr>
          <p:cNvSpPr>
            <a:spLocks noGrp="1"/>
          </p:cNvSpPr>
          <p:nvPr>
            <p:ph type="body" idx="12"/>
          </p:nvPr>
        </p:nvSpPr>
        <p:spPr>
          <a:xfrm>
            <a:off x="571500" y="1752600"/>
            <a:ext cx="7966604" cy="4191000"/>
          </a:xfrm>
        </p:spPr>
        <p:txBody>
          <a:bodyPr anchor="t"/>
          <a:lstStyle/>
          <a:p>
            <a:pPr marL="287655" indent="-288290"/>
            <a:r>
              <a:rPr lang="en-US" dirty="0">
                <a:latin typeface="Arial"/>
                <a:cs typeface="Arial"/>
              </a:rPr>
              <a:t>Address misconceptions about harm from nicotine </a:t>
            </a:r>
            <a:endParaRPr lang="en-US" dirty="0"/>
          </a:p>
          <a:p>
            <a:pPr marL="287655" indent="-288290"/>
            <a:r>
              <a:rPr lang="en-US" dirty="0">
                <a:latin typeface="Arial"/>
                <a:cs typeface="Arial"/>
              </a:rPr>
              <a:t>Demonstrate correct use and have patient demonstrate </a:t>
            </a:r>
            <a:br>
              <a:rPr lang="en-US" dirty="0"/>
            </a:br>
            <a:r>
              <a:rPr lang="en-US" dirty="0">
                <a:latin typeface="Arial"/>
                <a:cs typeface="Arial"/>
              </a:rPr>
              <a:t>how they are using their product </a:t>
            </a:r>
            <a:endParaRPr lang="en-US" dirty="0"/>
          </a:p>
          <a:p>
            <a:pPr marL="287655" indent="-288290"/>
            <a:r>
              <a:rPr lang="en-US" dirty="0">
                <a:latin typeface="Arial"/>
                <a:cs typeface="Arial"/>
              </a:rPr>
              <a:t>Ask about and prompt regular supply </a:t>
            </a:r>
            <a:endParaRPr lang="en-US" dirty="0"/>
          </a:p>
          <a:p>
            <a:pPr marL="287655" indent="-288290">
              <a:buClr>
                <a:srgbClr val="00BCBF"/>
              </a:buClr>
            </a:pPr>
            <a:r>
              <a:rPr lang="en-US" dirty="0">
                <a:latin typeface="Arial"/>
                <a:cs typeface="Arial"/>
              </a:rPr>
              <a:t>Faster-acting NRT is used on the hour every hour (and as needed)</a:t>
            </a:r>
            <a:endParaRPr lang="en-US" dirty="0">
              <a:solidFill>
                <a:srgbClr val="000000"/>
              </a:solidFill>
              <a:latin typeface="Arial"/>
              <a:cs typeface="Arial"/>
            </a:endParaRPr>
          </a:p>
          <a:p>
            <a:pPr marL="287655" indent="-288290"/>
            <a:r>
              <a:rPr lang="en-US" dirty="0" err="1">
                <a:latin typeface="Arial"/>
                <a:cs typeface="Arial"/>
              </a:rPr>
              <a:t>Minimise</a:t>
            </a:r>
            <a:r>
              <a:rPr lang="en-US" dirty="0">
                <a:latin typeface="Arial"/>
                <a:cs typeface="Arial"/>
              </a:rPr>
              <a:t> side effects / improve the overall experience </a:t>
            </a:r>
            <a:br>
              <a:rPr lang="en-US" dirty="0"/>
            </a:br>
            <a:r>
              <a:rPr lang="en-US" dirty="0">
                <a:latin typeface="Arial"/>
                <a:cs typeface="Arial"/>
              </a:rPr>
              <a:t>of taking medication </a:t>
            </a:r>
          </a:p>
          <a:p>
            <a:pPr marL="287655" indent="-288290"/>
            <a:r>
              <a:rPr lang="en-US" dirty="0">
                <a:latin typeface="Arial"/>
                <a:cs typeface="Arial"/>
              </a:rPr>
              <a:t>Titrate dose and duration as needed to manage withdrawal and cravings</a:t>
            </a:r>
          </a:p>
          <a:p>
            <a:pPr marL="0" indent="0">
              <a:buNone/>
            </a:pPr>
            <a:endParaRPr lang="en-US" dirty="0">
              <a:latin typeface="Arial"/>
              <a:cs typeface="Arial"/>
            </a:endParaRPr>
          </a:p>
        </p:txBody>
      </p:sp>
      <p:grpSp>
        <p:nvGrpSpPr>
          <p:cNvPr id="10" name="Group 9">
            <a:extLst>
              <a:ext uri="{FF2B5EF4-FFF2-40B4-BE49-F238E27FC236}">
                <a16:creationId xmlns:a16="http://schemas.microsoft.com/office/drawing/2014/main" id="{81272376-0533-985C-0338-90A8F0C7900A}"/>
              </a:ext>
            </a:extLst>
          </p:cNvPr>
          <p:cNvGrpSpPr/>
          <p:nvPr/>
        </p:nvGrpSpPr>
        <p:grpSpPr>
          <a:xfrm>
            <a:off x="6866467" y="1752600"/>
            <a:ext cx="1667933" cy="1667933"/>
            <a:chOff x="3794760" y="2468879"/>
            <a:chExt cx="1920240" cy="1920240"/>
          </a:xfrm>
        </p:grpSpPr>
        <p:sp>
          <p:nvSpPr>
            <p:cNvPr id="11" name="Oval 10">
              <a:extLst>
                <a:ext uri="{FF2B5EF4-FFF2-40B4-BE49-F238E27FC236}">
                  <a16:creationId xmlns:a16="http://schemas.microsoft.com/office/drawing/2014/main" id="{E783D8EC-CFA0-CC8A-2442-18AE262CD693}"/>
                </a:ext>
              </a:extLst>
            </p:cNvPr>
            <p:cNvSpPr/>
            <p:nvPr/>
          </p:nvSpPr>
          <p:spPr bwMode="auto">
            <a:xfrm>
              <a:off x="3794760" y="2468879"/>
              <a:ext cx="1920240" cy="1920240"/>
            </a:xfrm>
            <a:prstGeom prst="ellipse">
              <a:avLst/>
            </a:prstGeom>
            <a:solidFill>
              <a:schemeClr val="accent1"/>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5BC4D93D-EE90-9DE0-EBB3-D3991760EE81}"/>
                </a:ext>
              </a:extLst>
            </p:cNvPr>
            <p:cNvPicPr>
              <a:picLocks noChangeAspect="1"/>
            </p:cNvPicPr>
            <p:nvPr/>
          </p:nvPicPr>
          <p:blipFill>
            <a:blip r:embed="rId3"/>
            <a:stretch>
              <a:fillRect/>
            </a:stretch>
          </p:blipFill>
          <p:spPr>
            <a:xfrm>
              <a:off x="4101338" y="2681604"/>
              <a:ext cx="1307085" cy="1418590"/>
            </a:xfrm>
            <a:prstGeom prst="rect">
              <a:avLst/>
            </a:prstGeom>
          </p:spPr>
        </p:pic>
      </p:grpSp>
      <p:sp>
        <p:nvSpPr>
          <p:cNvPr id="5" name="Footer Placeholder 3">
            <a:extLst>
              <a:ext uri="{FF2B5EF4-FFF2-40B4-BE49-F238E27FC236}">
                <a16:creationId xmlns:a16="http://schemas.microsoft.com/office/drawing/2014/main" id="{6E51C37A-A93F-FBC9-FA12-9E53567E4E4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18746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15F76-FBC5-FCAC-C74E-16F49F643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860F76-2A76-B1FB-083C-A0B289A0B5E2}"/>
              </a:ext>
            </a:extLst>
          </p:cNvPr>
          <p:cNvSpPr>
            <a:spLocks noGrp="1"/>
          </p:cNvSpPr>
          <p:nvPr>
            <p:ph type="title"/>
          </p:nvPr>
        </p:nvSpPr>
        <p:spPr/>
        <p:txBody>
          <a:bodyPr/>
          <a:lstStyle/>
          <a:p>
            <a:r>
              <a:rPr lang="en-US" dirty="0"/>
              <a:t>Discussing tobacco dependence</a:t>
            </a:r>
          </a:p>
        </p:txBody>
      </p:sp>
      <p:sp>
        <p:nvSpPr>
          <p:cNvPr id="5" name="Rectangular Callout 5">
            <a:extLst>
              <a:ext uri="{FF2B5EF4-FFF2-40B4-BE49-F238E27FC236}">
                <a16:creationId xmlns:a16="http://schemas.microsoft.com/office/drawing/2014/main" id="{90AC5706-EDF4-F286-DFFB-BCECA213A030}"/>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“When you first start smoking regularly your brain changes so that it expects regular doses of nicotine. Without regular nicotine you will experience withdrawal symptoms and urges to smoke </a:t>
            </a:r>
            <a:br>
              <a:rPr lang="en-GB" i="1" dirty="0">
                <a:latin typeface="Arial" panose="020B0604020202020204" pitchFamily="34" charset="0"/>
                <a:ea typeface="Calibri" pitchFamily="-109" charset="0"/>
                <a:cs typeface="Arial" panose="020B0604020202020204" pitchFamily="34" charset="0"/>
              </a:rPr>
            </a:br>
            <a:r>
              <a:rPr lang="en-GB" i="1" dirty="0">
                <a:solidFill>
                  <a:schemeClr val="bg2"/>
                </a:solidFill>
                <a:latin typeface="Arial"/>
                <a:ea typeface="Calibri"/>
                <a:cs typeface="Arial"/>
              </a:rPr>
              <a:t>– this is your mind and body rebalancing. </a:t>
            </a:r>
          </a:p>
          <a:p>
            <a:pPr>
              <a:lnSpc>
                <a:spcPts val="2500"/>
              </a:lnSpc>
              <a:spcAft>
                <a:spcPts val="1250"/>
              </a:spcAft>
            </a:pPr>
            <a:r>
              <a:rPr lang="en-GB" i="1" dirty="0">
                <a:solidFill>
                  <a:schemeClr val="bg2"/>
                </a:solidFill>
                <a:latin typeface="Arial"/>
                <a:ea typeface="Calibri"/>
                <a:cs typeface="Arial"/>
              </a:rPr>
              <a:t>It’s completely normal and as long as you do not smoke after your admission, symptoms will diminish and disappear.”</a:t>
            </a:r>
            <a:endParaRPr lang="en-CA" i="1" dirty="0">
              <a:solidFill>
                <a:schemeClr val="bg2"/>
              </a:solidFill>
              <a:latin typeface="Arial"/>
              <a:ea typeface="Calibri"/>
              <a:cs typeface="Arial"/>
            </a:endParaRPr>
          </a:p>
        </p:txBody>
      </p:sp>
      <p:sp>
        <p:nvSpPr>
          <p:cNvPr id="4" name="Footer Placeholder 3">
            <a:extLst>
              <a:ext uri="{FF2B5EF4-FFF2-40B4-BE49-F238E27FC236}">
                <a16:creationId xmlns:a16="http://schemas.microsoft.com/office/drawing/2014/main" id="{E25D1E90-4BAE-34CC-CBBE-AE6EEDA2EDB7}"/>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55599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F75DA-41A2-A59B-F22D-74A0B762D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EEA6C1-A090-F7BB-C922-EE72AFEB3FD5}"/>
              </a:ext>
            </a:extLst>
          </p:cNvPr>
          <p:cNvSpPr>
            <a:spLocks noGrp="1"/>
          </p:cNvSpPr>
          <p:nvPr>
            <p:ph type="title"/>
          </p:nvPr>
        </p:nvSpPr>
        <p:spPr/>
        <p:txBody>
          <a:bodyPr/>
          <a:lstStyle/>
          <a:p>
            <a:r>
              <a:rPr lang="en-US" dirty="0"/>
              <a:t>Discussing tobacco dependence aids with patients</a:t>
            </a:r>
          </a:p>
        </p:txBody>
      </p:sp>
      <p:sp>
        <p:nvSpPr>
          <p:cNvPr id="5" name="Footer Placeholder 3">
            <a:extLst>
              <a:ext uri="{FF2B5EF4-FFF2-40B4-BE49-F238E27FC236}">
                <a16:creationId xmlns:a16="http://schemas.microsoft.com/office/drawing/2014/main" id="{F2C5C4FC-A25A-DA06-4F24-DAD5CB877A1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6" name="Rectangular Callout 5">
            <a:extLst>
              <a:ext uri="{FF2B5EF4-FFF2-40B4-BE49-F238E27FC236}">
                <a16:creationId xmlns:a16="http://schemas.microsoft.com/office/drawing/2014/main" id="{797C51EE-007C-CCED-9950-0B17278D31B2}"/>
              </a:ext>
            </a:extLst>
          </p:cNvPr>
          <p:cNvSpPr>
            <a:spLocks noChangeArrowheads="1"/>
          </p:cNvSpPr>
          <p:nvPr/>
        </p:nvSpPr>
        <p:spPr bwMode="auto">
          <a:xfrm>
            <a:off x="914400" y="2541732"/>
            <a:ext cx="7315200" cy="24691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“We provide all patients who smoke with other sources of nicotine  while here on our ward. </a:t>
            </a:r>
          </a:p>
          <a:p>
            <a:pPr>
              <a:lnSpc>
                <a:spcPts val="2500"/>
              </a:lnSpc>
              <a:spcAft>
                <a:spcPts val="1250"/>
              </a:spcAft>
            </a:pPr>
            <a:r>
              <a:rPr lang="en-GB" i="1" dirty="0">
                <a:solidFill>
                  <a:schemeClr val="bg2"/>
                </a:solidFill>
                <a:latin typeface="Arial"/>
                <a:ea typeface="Calibri"/>
                <a:cs typeface="Arial"/>
              </a:rPr>
              <a:t>These make it easier to not smoke and are very safe. In fact, people who use these medicines often find they succeed in becoming smokefree.”</a:t>
            </a:r>
          </a:p>
        </p:txBody>
      </p:sp>
    </p:spTree>
    <p:extLst>
      <p:ext uri="{BB962C8B-B14F-4D97-AF65-F5344CB8AC3E}">
        <p14:creationId xmlns:p14="http://schemas.microsoft.com/office/powerpoint/2010/main" val="3214144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dirty="0"/>
              <a:t>Discussing tobacco dependence aids with patients</a:t>
            </a:r>
          </a:p>
        </p:txBody>
      </p:sp>
      <p:sp>
        <p:nvSpPr>
          <p:cNvPr id="6" name="Text Placeholder 3">
            <a:extLst>
              <a:ext uri="{FF2B5EF4-FFF2-40B4-BE49-F238E27FC236}">
                <a16:creationId xmlns:a16="http://schemas.microsoft.com/office/drawing/2014/main" id="{98455BF0-1E06-BA44-A27A-C7A43224D4CB}"/>
              </a:ext>
            </a:extLst>
          </p:cNvPr>
          <p:cNvSpPr>
            <a:spLocks noGrp="1"/>
          </p:cNvSpPr>
          <p:nvPr>
            <p:ph type="body" idx="12"/>
          </p:nvPr>
        </p:nvSpPr>
        <p:spPr>
          <a:xfrm>
            <a:off x="657583" y="1656952"/>
            <a:ext cx="7966604" cy="489668"/>
          </a:xfrm>
        </p:spPr>
        <p:txBody>
          <a:bodyPr/>
          <a:lstStyle/>
          <a:p>
            <a:pPr marL="0" lvl="1" indent="0">
              <a:buNone/>
            </a:pPr>
            <a:r>
              <a:rPr lang="en-US" b="1" dirty="0">
                <a:latin typeface="Arial"/>
              </a:rPr>
              <a:t>Establish past experience with medications</a:t>
            </a:r>
            <a:endParaRPr lang="en-US" dirty="0">
              <a:latin typeface="Arial"/>
            </a:endParaRPr>
          </a:p>
        </p:txBody>
      </p:sp>
      <p:sp>
        <p:nvSpPr>
          <p:cNvPr id="3" name="Footer Placeholder 3">
            <a:extLst>
              <a:ext uri="{FF2B5EF4-FFF2-40B4-BE49-F238E27FC236}">
                <a16:creationId xmlns:a16="http://schemas.microsoft.com/office/drawing/2014/main" id="{6D6E6258-E66B-B7B1-BA9A-05D253E0ED60}"/>
              </a:ext>
            </a:extLst>
          </p:cNvPr>
          <p:cNvSpPr txBox="1">
            <a:spLocks/>
          </p:cNvSpPr>
          <p:nvPr/>
        </p:nvSpPr>
        <p:spPr>
          <a:xfrm>
            <a:off x="689457" y="6356350"/>
            <a:ext cx="5368443" cy="32316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50"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4" name="Rectangular Callout 5">
            <a:extLst>
              <a:ext uri="{FF2B5EF4-FFF2-40B4-BE49-F238E27FC236}">
                <a16:creationId xmlns:a16="http://schemas.microsoft.com/office/drawing/2014/main" id="{4ACECB2C-E2E6-5821-1AB7-C541EDEA04B8}"/>
              </a:ext>
            </a:extLst>
          </p:cNvPr>
          <p:cNvSpPr>
            <a:spLocks noChangeArrowheads="1"/>
          </p:cNvSpPr>
          <p:nvPr/>
        </p:nvSpPr>
        <p:spPr bwMode="auto">
          <a:xfrm>
            <a:off x="914400" y="2778976"/>
            <a:ext cx="7315200" cy="1994686"/>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“Have you ever used any medication to help you in the past?”</a:t>
            </a:r>
          </a:p>
          <a:p>
            <a:pPr>
              <a:lnSpc>
                <a:spcPts val="2500"/>
              </a:lnSpc>
              <a:spcAft>
                <a:spcPts val="1250"/>
              </a:spcAft>
            </a:pPr>
            <a:r>
              <a:rPr lang="en-GB" i="1" dirty="0">
                <a:solidFill>
                  <a:schemeClr val="bg2"/>
                </a:solidFill>
                <a:latin typeface="Arial"/>
                <a:ea typeface="Calibri"/>
                <a:cs typeface="Arial"/>
              </a:rPr>
              <a:t>“What medication did you use?”</a:t>
            </a:r>
          </a:p>
          <a:p>
            <a:pPr>
              <a:lnSpc>
                <a:spcPts val="2500"/>
              </a:lnSpc>
              <a:spcAft>
                <a:spcPts val="1250"/>
              </a:spcAft>
            </a:pPr>
            <a:r>
              <a:rPr lang="en-GB" i="1" dirty="0">
                <a:solidFill>
                  <a:schemeClr val="bg2"/>
                </a:solidFill>
                <a:latin typeface="Arial"/>
                <a:ea typeface="Calibri"/>
                <a:cs typeface="Arial"/>
              </a:rPr>
              <a:t>“How did you get on with it?”</a:t>
            </a:r>
          </a:p>
        </p:txBody>
      </p:sp>
    </p:spTree>
    <p:extLst>
      <p:ext uri="{BB962C8B-B14F-4D97-AF65-F5344CB8AC3E}">
        <p14:creationId xmlns:p14="http://schemas.microsoft.com/office/powerpoint/2010/main" val="1006697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a:t>Discussing NRT</a:t>
            </a:r>
          </a:p>
        </p:txBody>
      </p:sp>
      <p:sp>
        <p:nvSpPr>
          <p:cNvPr id="4" name="Footer Placeholder 3">
            <a:extLst>
              <a:ext uri="{FF2B5EF4-FFF2-40B4-BE49-F238E27FC236}">
                <a16:creationId xmlns:a16="http://schemas.microsoft.com/office/drawing/2014/main" id="{9AEE78C5-B7C0-7A24-F7A8-753497817FDE}"/>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Rectangular Callout 5">
            <a:extLst>
              <a:ext uri="{FF2B5EF4-FFF2-40B4-BE49-F238E27FC236}">
                <a16:creationId xmlns:a16="http://schemas.microsoft.com/office/drawing/2014/main" id="{7BDB883C-23E4-F117-AFB7-88FFEE10710F}"/>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“NRT works by reducing withdrawal symptoms and urges to smoke, thereby making stopping smoking a bit easier. It is not a magic cure – but it will help.</a:t>
            </a:r>
          </a:p>
          <a:p>
            <a:pPr>
              <a:lnSpc>
                <a:spcPts val="2500"/>
              </a:lnSpc>
              <a:spcAft>
                <a:spcPts val="1250"/>
              </a:spcAft>
            </a:pPr>
            <a:r>
              <a:rPr lang="en-GB" i="1" dirty="0">
                <a:solidFill>
                  <a:schemeClr val="bg2"/>
                </a:solidFill>
                <a:latin typeface="Arial"/>
                <a:ea typeface="Calibri"/>
                <a:cs typeface="Arial"/>
              </a:rPr>
              <a:t>This is ‘clean’ therapeutic nicotine. Single NRT products will </a:t>
            </a:r>
            <a:br>
              <a:rPr lang="en-GB" i="1" dirty="0">
                <a:solidFill>
                  <a:schemeClr val="bg2"/>
                </a:solidFill>
                <a:latin typeface="Arial"/>
                <a:ea typeface="Calibri"/>
                <a:cs typeface="Arial"/>
              </a:rPr>
            </a:br>
            <a:r>
              <a:rPr lang="en-GB" i="1" dirty="0">
                <a:solidFill>
                  <a:schemeClr val="bg2"/>
                </a:solidFill>
                <a:latin typeface="Arial"/>
                <a:ea typeface="Calibri"/>
                <a:cs typeface="Arial"/>
              </a:rPr>
              <a:t>give you about half of the nicotine that you currently get from your cigarettes.”</a:t>
            </a:r>
          </a:p>
        </p:txBody>
      </p:sp>
    </p:spTree>
    <p:extLst>
      <p:ext uri="{BB962C8B-B14F-4D97-AF65-F5344CB8AC3E}">
        <p14:creationId xmlns:p14="http://schemas.microsoft.com/office/powerpoint/2010/main" val="4275147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6D91D-4CF1-BF43-A871-A2BCCD2F3BDE}"/>
              </a:ext>
            </a:extLst>
          </p:cNvPr>
          <p:cNvSpPr>
            <a:spLocks noGrp="1"/>
          </p:cNvSpPr>
          <p:nvPr>
            <p:ph type="title"/>
          </p:nvPr>
        </p:nvSpPr>
        <p:spPr/>
        <p:txBody>
          <a:bodyPr/>
          <a:lstStyle/>
          <a:p>
            <a:r>
              <a:rPr lang="en-US"/>
              <a:t>Discussing NRT</a:t>
            </a:r>
          </a:p>
        </p:txBody>
      </p:sp>
      <p:sp>
        <p:nvSpPr>
          <p:cNvPr id="4" name="Footer Placeholder 3">
            <a:extLst>
              <a:ext uri="{FF2B5EF4-FFF2-40B4-BE49-F238E27FC236}">
                <a16:creationId xmlns:a16="http://schemas.microsoft.com/office/drawing/2014/main" id="{CA4B0C37-1EEA-BC13-7313-7DB92299F90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
        <p:nvSpPr>
          <p:cNvPr id="5" name="Rectangular Callout 5">
            <a:extLst>
              <a:ext uri="{FF2B5EF4-FFF2-40B4-BE49-F238E27FC236}">
                <a16:creationId xmlns:a16="http://schemas.microsoft.com/office/drawing/2014/main" id="{A9077414-8C3B-73D4-D60E-370AC1B0C6FB}"/>
              </a:ext>
            </a:extLst>
          </p:cNvPr>
          <p:cNvSpPr>
            <a:spLocks noChangeArrowheads="1"/>
          </p:cNvSpPr>
          <p:nvPr/>
        </p:nvSpPr>
        <p:spPr bwMode="auto">
          <a:xfrm>
            <a:off x="914400" y="2381432"/>
            <a:ext cx="7315200" cy="2789775"/>
          </a:xfrm>
          <a:prstGeom prst="wedgeRectCallout">
            <a:avLst>
              <a:gd name="adj1" fmla="val -33444"/>
              <a:gd name="adj2" fmla="val 64569"/>
            </a:avLst>
          </a:prstGeom>
          <a:solidFill>
            <a:schemeClr val="accent1"/>
          </a:solidFill>
          <a:ln w="9525">
            <a:noFill/>
            <a:miter lim="800000"/>
            <a:headEnd/>
            <a:tailEnd/>
          </a:ln>
          <a:effectLst>
            <a:outerShdw blurRad="254000" dist="63500" dir="5400000" algn="ctr" rotWithShape="0">
              <a:srgbClr val="000000">
                <a:alpha val="25000"/>
              </a:srgbClr>
            </a:outerShdw>
          </a:effectLst>
        </p:spPr>
        <p:txBody>
          <a:bodyPr lIns="360000" tIns="288000" rIns="360000" bIns="432000" anchor="ctr">
            <a:prstTxWarp prst="textNoShape">
              <a:avLst/>
            </a:prstTxWarp>
            <a:spAutoFit/>
          </a:bodyPr>
          <a:lstStyle/>
          <a:p>
            <a:pPr>
              <a:lnSpc>
                <a:spcPts val="2500"/>
              </a:lnSpc>
              <a:spcAft>
                <a:spcPts val="1250"/>
              </a:spcAft>
            </a:pPr>
            <a:r>
              <a:rPr lang="en-GB" i="1" dirty="0">
                <a:solidFill>
                  <a:schemeClr val="bg2"/>
                </a:solidFill>
                <a:latin typeface="Arial"/>
                <a:ea typeface="Calibri"/>
                <a:cs typeface="Arial"/>
              </a:rPr>
              <a:t>“Using two products together (usually a patch to deliver a background dose of nicotine and a faster-acting product like the mouth spray or lozenge to give extra help as needed) gives you an increased chance of success compared with using one product.</a:t>
            </a:r>
          </a:p>
          <a:p>
            <a:pPr>
              <a:lnSpc>
                <a:spcPts val="2500"/>
              </a:lnSpc>
              <a:spcAft>
                <a:spcPts val="1250"/>
              </a:spcAft>
            </a:pPr>
            <a:r>
              <a:rPr lang="en-GB" i="1" dirty="0">
                <a:solidFill>
                  <a:schemeClr val="bg2"/>
                </a:solidFill>
                <a:latin typeface="Arial"/>
                <a:ea typeface="Calibri"/>
                <a:cs typeface="Arial"/>
              </a:rPr>
              <a:t>Do you have any thoughts about this?” </a:t>
            </a:r>
          </a:p>
        </p:txBody>
      </p:sp>
    </p:spTree>
    <p:extLst>
      <p:ext uri="{BB962C8B-B14F-4D97-AF65-F5344CB8AC3E}">
        <p14:creationId xmlns:p14="http://schemas.microsoft.com/office/powerpoint/2010/main" val="2877229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E2667-53C9-A4BB-328E-36B982033EC1}"/>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FAB48F09-59FF-3D71-4A15-DB008D3FE3FB}"/>
              </a:ext>
            </a:extLst>
          </p:cNvPr>
          <p:cNvGrpSpPr/>
          <p:nvPr/>
        </p:nvGrpSpPr>
        <p:grpSpPr>
          <a:xfrm>
            <a:off x="773158" y="688240"/>
            <a:ext cx="7597685" cy="5247495"/>
            <a:chOff x="773158" y="688240"/>
            <a:chExt cx="7597685" cy="5247495"/>
          </a:xfrm>
        </p:grpSpPr>
        <p:sp>
          <p:nvSpPr>
            <p:cNvPr id="2" name="TextBox 1">
              <a:extLst>
                <a:ext uri="{FF2B5EF4-FFF2-40B4-BE49-F238E27FC236}">
                  <a16:creationId xmlns:a16="http://schemas.microsoft.com/office/drawing/2014/main" id="{D8FB209A-19A1-EE4A-5502-E920598F930C}"/>
                </a:ext>
              </a:extLst>
            </p:cNvPr>
            <p:cNvSpPr txBox="1"/>
            <p:nvPr/>
          </p:nvSpPr>
          <p:spPr bwMode="auto">
            <a:xfrm>
              <a:off x="773158" y="688240"/>
              <a:ext cx="7597685" cy="1031504"/>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200" b="1">
                  <a:solidFill>
                    <a:schemeClr val="bg1"/>
                  </a:solidFill>
                  <a:effectLst>
                    <a:outerShdw blurRad="254000" dist="63500" dir="5400000" algn="ctr" rotWithShape="0">
                      <a:srgbClr val="000000">
                        <a:alpha val="25000"/>
                      </a:srgbClr>
                    </a:outerShdw>
                  </a:effectLst>
                  <a:latin typeface="+mn-lt"/>
                  <a:cs typeface="Segoe UI"/>
                </a:rPr>
                <a:t>Over to you…</a:t>
              </a:r>
            </a:p>
          </p:txBody>
        </p:sp>
        <p:grpSp>
          <p:nvGrpSpPr>
            <p:cNvPr id="5" name="Group 4">
              <a:extLst>
                <a:ext uri="{FF2B5EF4-FFF2-40B4-BE49-F238E27FC236}">
                  <a16:creationId xmlns:a16="http://schemas.microsoft.com/office/drawing/2014/main" id="{4A2A5D87-F1D3-B9C2-8537-A3A5C03ABF62}"/>
                </a:ext>
              </a:extLst>
            </p:cNvPr>
            <p:cNvGrpSpPr/>
            <p:nvPr/>
          </p:nvGrpSpPr>
          <p:grpSpPr>
            <a:xfrm>
              <a:off x="2628998" y="3361888"/>
              <a:ext cx="3886004" cy="2573847"/>
              <a:chOff x="2628998" y="3361888"/>
              <a:chExt cx="3886004" cy="2573847"/>
            </a:xfrm>
          </p:grpSpPr>
          <p:pic>
            <p:nvPicPr>
              <p:cNvPr id="3" name="Graphic 2">
                <a:extLst>
                  <a:ext uri="{FF2B5EF4-FFF2-40B4-BE49-F238E27FC236}">
                    <a16:creationId xmlns:a16="http://schemas.microsoft.com/office/drawing/2014/main" id="{22ED1E52-7613-7340-24E0-06ADA52A2E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98" y="3361888"/>
                <a:ext cx="3886004" cy="2573847"/>
              </a:xfrm>
              <a:prstGeom prst="rect">
                <a:avLst/>
              </a:prstGeom>
              <a:effectLst>
                <a:outerShdw blurRad="317500" dist="76200" dir="5400000" algn="ctr" rotWithShape="0">
                  <a:srgbClr val="000000">
                    <a:alpha val="25000"/>
                  </a:srgbClr>
                </a:outerShdw>
              </a:effectLst>
            </p:spPr>
          </p:pic>
          <p:sp>
            <p:nvSpPr>
              <p:cNvPr id="4" name="Graphic 5">
                <a:extLst>
                  <a:ext uri="{FF2B5EF4-FFF2-40B4-BE49-F238E27FC236}">
                    <a16:creationId xmlns:a16="http://schemas.microsoft.com/office/drawing/2014/main" id="{0292E827-B2D7-0A46-1529-98415A5A108A}"/>
                  </a:ext>
                </a:extLst>
              </p:cNvPr>
              <p:cNvSpPr/>
              <p:nvPr/>
            </p:nvSpPr>
            <p:spPr>
              <a:xfrm>
                <a:off x="4006669" y="3833769"/>
                <a:ext cx="1123154" cy="1568741"/>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a:p>
            </p:txBody>
          </p:sp>
        </p:grpSp>
      </p:grpSp>
    </p:spTree>
    <p:extLst>
      <p:ext uri="{BB962C8B-B14F-4D97-AF65-F5344CB8AC3E}">
        <p14:creationId xmlns:p14="http://schemas.microsoft.com/office/powerpoint/2010/main" val="1544010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2.xml><?xml version="1.0" encoding="utf-8"?>
<ds:datastoreItem xmlns:ds="http://schemas.openxmlformats.org/officeDocument/2006/customXml" ds:itemID="{0D918755-5CCB-41FC-B672-7D0477E5BFBE}">
  <ds:schemaRefs>
    <ds:schemaRef ds:uri="http://www.w3.org/XML/1998/namespace"/>
    <ds:schemaRef ds:uri="6f9764a4-8270-4f29-bbff-a467630dd90c"/>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schemas.openxmlformats.org/package/2006/metadata/core-properties"/>
    <ds:schemaRef ds:uri="f08a3a01-a810-4981-84de-513e48da387b"/>
    <ds:schemaRef ds:uri="http://purl.org/dc/dcmitype/"/>
  </ds:schemaRefs>
</ds:datastoreItem>
</file>

<file path=customXml/itemProps3.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1974</TotalTime>
  <Words>1775</Words>
  <Application>Microsoft Office PowerPoint</Application>
  <PresentationFormat>On-screen Show (4:3)</PresentationFormat>
  <Paragraphs>158</Paragraphs>
  <Slides>14</Slides>
  <Notes>14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14</vt:i4>
      </vt:variant>
    </vt:vector>
  </HeadingPairs>
  <TitlesOfParts>
    <vt:vector size="23" baseType="lpstr">
      <vt:lpstr>Arial</vt:lpstr>
      <vt:lpstr>Calibri</vt:lpstr>
      <vt:lpstr>Century Gothic</vt:lpstr>
      <vt:lpstr>Lucida Grande</vt:lpstr>
      <vt:lpstr>Symbol</vt:lpstr>
      <vt:lpstr>System Font Regular</vt:lpstr>
      <vt:lpstr>NCSCT</vt:lpstr>
      <vt:lpstr>1_NCSCT</vt:lpstr>
      <vt:lpstr>2_NCSCT</vt:lpstr>
      <vt:lpstr>PowerPoint Presentation</vt:lpstr>
      <vt:lpstr>4Ps for Nicotine Vape / NRT Use</vt:lpstr>
      <vt:lpstr>NRT and vaping: advice to patients</vt:lpstr>
      <vt:lpstr>Discussing tobacco dependence</vt:lpstr>
      <vt:lpstr>Discussing tobacco dependence aids with patients</vt:lpstr>
      <vt:lpstr>Discussing tobacco dependence aids with patients</vt:lpstr>
      <vt:lpstr>Discussing NRT</vt:lpstr>
      <vt:lpstr>Discussing NRT</vt:lpstr>
      <vt:lpstr>PowerPoint Presentation</vt:lpstr>
      <vt:lpstr>PowerPoint Presentation</vt:lpstr>
      <vt:lpstr>Skills practice</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1541</cp:revision>
  <cp:lastPrinted>2021-04-19T06:44:37Z</cp:lastPrinted>
  <dcterms:created xsi:type="dcterms:W3CDTF">2019-04-01T09:21:54Z</dcterms:created>
  <dcterms:modified xsi:type="dcterms:W3CDTF">2024-03-05T12:09:03Z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