
<file path=[Content_Types].xml><?xml version="1.0" encoding="utf-8"?>
<Types xmlns="http://schemas.openxmlformats.org/package/2006/content-types">
  <Default Extension="jpeg" ContentType="image/jpeg"/>
  <Default Extension="jpg" ContentType="image/jpeg"/>
  <Default Extension="m4v" ContentType="video/mp4"/>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omments/modernComment_489_3C8C136B.xml" ContentType="application/vnd.ms-powerpoint.comments+xml"/>
  <Override PartName="/ppt/notesSlides/notesSlide1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1.xml" ContentType="application/vnd.openxmlformats-officedocument.presentationml.notesSlide+xml"/>
  <Override PartName="/ppt/comments/modernComment_48B_D57F6E72.xml" ContentType="application/vnd.ms-powerpoint.comment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omments/modernComment_43E_FAA25FB.xml" ContentType="application/vnd.ms-powerpoint.comments+xml"/>
  <Override PartName="/ppt/notesSlides/notesSlide27.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8.xml" ContentType="application/vnd.openxmlformats-officedocument.presentationml.notesSlide+xml"/>
  <Override PartName="/ppt/comments/modernComment_482_C37551E7.xml" ContentType="application/vnd.ms-powerpoint.comment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42"/>
  </p:notesMasterIdLst>
  <p:handoutMasterIdLst>
    <p:handoutMasterId r:id="rId43"/>
  </p:handoutMasterIdLst>
  <p:sldIdLst>
    <p:sldId id="783" r:id="rId2"/>
    <p:sldId id="823" r:id="rId3"/>
    <p:sldId id="1156" r:id="rId4"/>
    <p:sldId id="1079" r:id="rId5"/>
    <p:sldId id="1157" r:id="rId6"/>
    <p:sldId id="1158" r:id="rId7"/>
    <p:sldId id="1159" r:id="rId8"/>
    <p:sldId id="1160" r:id="rId9"/>
    <p:sldId id="1161" r:id="rId10"/>
    <p:sldId id="1162" r:id="rId11"/>
    <p:sldId id="1163" r:id="rId12"/>
    <p:sldId id="1164" r:id="rId13"/>
    <p:sldId id="1165" r:id="rId14"/>
    <p:sldId id="1166" r:id="rId15"/>
    <p:sldId id="1167" r:id="rId16"/>
    <p:sldId id="1168" r:id="rId17"/>
    <p:sldId id="1169" r:id="rId18"/>
    <p:sldId id="1170" r:id="rId19"/>
    <p:sldId id="1171" r:id="rId20"/>
    <p:sldId id="375" r:id="rId21"/>
    <p:sldId id="1153" r:id="rId22"/>
    <p:sldId id="355" r:id="rId23"/>
    <p:sldId id="354" r:id="rId24"/>
    <p:sldId id="1082" r:id="rId25"/>
    <p:sldId id="380" r:id="rId26"/>
    <p:sldId id="1086" r:id="rId27"/>
    <p:sldId id="358" r:id="rId28"/>
    <p:sldId id="1154" r:id="rId29"/>
    <p:sldId id="1085" r:id="rId30"/>
    <p:sldId id="1088" r:id="rId31"/>
    <p:sldId id="1089" r:id="rId32"/>
    <p:sldId id="366" r:id="rId33"/>
    <p:sldId id="489" r:id="rId34"/>
    <p:sldId id="368" r:id="rId35"/>
    <p:sldId id="551" r:id="rId36"/>
    <p:sldId id="1091" r:id="rId37"/>
    <p:sldId id="1172" r:id="rId38"/>
    <p:sldId id="1173" r:id="rId39"/>
    <p:sldId id="1174" r:id="rId40"/>
    <p:sldId id="1103" r:id="rId41"/>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113"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ED73E6A-C562-2E8F-AB2E-36CF2CC4CB43}" name="Tom Coleman-Haynes" initials="TCH" userId="Tom Coleman-Haynes" providerId="None"/>
  <p188:author id="{C347647C-82DF-3714-D566-1F297C5840CD}" name="SOPHIA PAPADAKIS" initials="SP" userId="341674e120739e96" providerId="Windows Live"/>
  <p188:author id="{71413D82-31CA-FCC6-6538-D63CEEBA9C3D}" name="Susan Montgomery" initials="SM" userId="e6e415be2107f65b"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DAF2F4"/>
    <a:srgbClr val="8B6DAD"/>
    <a:srgbClr val="008489"/>
    <a:srgbClr val="CBEFF0"/>
    <a:srgbClr val="E7F8F9"/>
    <a:srgbClr val="005EB8"/>
    <a:srgbClr val="41B6E6"/>
    <a:srgbClr val="D9F2F3"/>
    <a:srgbClr val="025085"/>
    <a:srgbClr val="006FA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34843" autoAdjust="0"/>
    <p:restoredTop sz="61127" autoAdjust="0"/>
  </p:normalViewPr>
  <p:slideViewPr>
    <p:cSldViewPr snapToGrid="0" snapToObjects="1">
      <p:cViewPr varScale="1">
        <p:scale>
          <a:sx n="72" d="100"/>
          <a:sy n="72" d="100"/>
        </p:scale>
        <p:origin x="1696" y="208"/>
      </p:cViewPr>
      <p:guideLst>
        <p:guide orient="horz" pos="2160"/>
        <p:guide pos="2880"/>
        <p:guide orient="horz" pos="3113"/>
      </p:guideLst>
    </p:cSldViewPr>
  </p:slideViewPr>
  <p:outlineViewPr>
    <p:cViewPr>
      <p:scale>
        <a:sx n="33" d="100"/>
        <a:sy n="33" d="100"/>
      </p:scale>
      <p:origin x="0" y="-5568"/>
    </p:cViewPr>
  </p:outlineViewPr>
  <p:notesTextViewPr>
    <p:cViewPr>
      <p:scale>
        <a:sx n="100" d="100"/>
        <a:sy n="100" d="100"/>
      </p:scale>
      <p:origin x="0" y="0"/>
    </p:cViewPr>
  </p:notesTextViewPr>
  <p:sorterViewPr>
    <p:cViewPr>
      <p:scale>
        <a:sx n="1" d="1"/>
        <a:sy n="1" d="1"/>
      </p:scale>
      <p:origin x="0" y="0"/>
    </p:cViewPr>
  </p:sorterViewPr>
  <p:notesViewPr>
    <p:cSldViewPr snapToGrid="0" snapToObjects="1">
      <p:cViewPr varScale="1">
        <p:scale>
          <a:sx n="92" d="100"/>
          <a:sy n="92" d="100"/>
        </p:scale>
        <p:origin x="3784" y="1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48" Type="http://schemas.microsoft.com/office/2018/10/relationships/authors" Target="author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rgbClr val="008489"/>
            </a:solidFill>
            <a:ln>
              <a:noFill/>
            </a:ln>
            <a:effectLst/>
          </c:spPr>
          <c:invertIfNegative val="0"/>
          <c:dPt>
            <c:idx val="5"/>
            <c:invertIfNegative val="0"/>
            <c:bubble3D val="0"/>
            <c:spPr>
              <a:solidFill>
                <a:schemeClr val="tx1"/>
              </a:solidFill>
              <a:ln>
                <a:noFill/>
              </a:ln>
              <a:effectLst/>
            </c:spPr>
            <c:extLst>
              <c:ext xmlns:c16="http://schemas.microsoft.com/office/drawing/2014/chart" uri="{C3380CC4-5D6E-409C-BE32-E72D297353CC}">
                <c16:uniqueId val="{00000004-78F7-6F4F-BEE3-3E12CC9151CF}"/>
              </c:ext>
            </c:extLst>
          </c:dPt>
          <c:cat>
            <c:strRef>
              <c:f>Sheet1!$A$2:$A$8</c:f>
              <c:strCache>
                <c:ptCount val="7"/>
                <c:pt idx="0">
                  <c:v>Cigarettes</c:v>
                </c:pt>
                <c:pt idx="1">
                  <c:v>Small cigars</c:v>
                </c:pt>
                <c:pt idx="2">
                  <c:v>Pipes</c:v>
                </c:pt>
                <c:pt idx="3">
                  <c:v>Cigars</c:v>
                </c:pt>
                <c:pt idx="4">
                  <c:v>Shisha</c:v>
                </c:pt>
                <c:pt idx="5">
                  <c:v>E-cigarettes</c:v>
                </c:pt>
                <c:pt idx="6">
                  <c:v>NRTs</c:v>
                </c:pt>
              </c:strCache>
            </c:strRef>
          </c:cat>
          <c:val>
            <c:numRef>
              <c:f>Sheet1!$B$2:$B$8</c:f>
              <c:numCache>
                <c:formatCode>General</c:formatCode>
                <c:ptCount val="7"/>
                <c:pt idx="0">
                  <c:v>100</c:v>
                </c:pt>
                <c:pt idx="1">
                  <c:v>65</c:v>
                </c:pt>
                <c:pt idx="2">
                  <c:v>22</c:v>
                </c:pt>
                <c:pt idx="3">
                  <c:v>15</c:v>
                </c:pt>
                <c:pt idx="4">
                  <c:v>12</c:v>
                </c:pt>
                <c:pt idx="5">
                  <c:v>5</c:v>
                </c:pt>
                <c:pt idx="6">
                  <c:v>2</c:v>
                </c:pt>
              </c:numCache>
            </c:numRef>
          </c:val>
          <c:extLst>
            <c:ext xmlns:c16="http://schemas.microsoft.com/office/drawing/2014/chart" uri="{C3380CC4-5D6E-409C-BE32-E72D297353CC}">
              <c16:uniqueId val="{00000000-78F7-6F4F-BEE3-3E12CC9151CF}"/>
            </c:ext>
          </c:extLst>
        </c:ser>
        <c:dLbls>
          <c:showLegendKey val="0"/>
          <c:showVal val="0"/>
          <c:showCatName val="0"/>
          <c:showSerName val="0"/>
          <c:showPercent val="0"/>
          <c:showBubbleSize val="0"/>
        </c:dLbls>
        <c:gapWidth val="80"/>
        <c:overlap val="25"/>
        <c:axId val="2141403296"/>
        <c:axId val="2142220560"/>
      </c:barChart>
      <c:catAx>
        <c:axId val="2141403296"/>
        <c:scaling>
          <c:orientation val="minMax"/>
        </c:scaling>
        <c:delete val="0"/>
        <c:axPos val="b"/>
        <c:numFmt formatCode="General" sourceLinked="1"/>
        <c:majorTickMark val="none"/>
        <c:minorTickMark val="none"/>
        <c:tickLblPos val="nextTo"/>
        <c:spPr>
          <a:noFill/>
          <a:ln w="15875"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cap="none" spc="20" normalizeH="0" baseline="0">
                <a:solidFill>
                  <a:schemeClr val="tx1"/>
                </a:solidFill>
                <a:latin typeface="Arial" panose="020B0604020202020204" pitchFamily="34" charset="0"/>
                <a:ea typeface="+mn-ea"/>
                <a:cs typeface="Arial" panose="020B0604020202020204" pitchFamily="34" charset="0"/>
              </a:defRPr>
            </a:pPr>
            <a:endParaRPr lang="en-US"/>
          </a:p>
        </c:txPr>
        <c:crossAx val="2142220560"/>
        <c:crosses val="autoZero"/>
        <c:auto val="1"/>
        <c:lblAlgn val="ctr"/>
        <c:lblOffset val="100"/>
        <c:noMultiLvlLbl val="0"/>
      </c:catAx>
      <c:valAx>
        <c:axId val="2142220560"/>
        <c:scaling>
          <c:orientation val="minMax"/>
          <c:max val="100"/>
        </c:scaling>
        <c:delete val="0"/>
        <c:axPos val="l"/>
        <c:majorGridlines>
          <c:spPr>
            <a:ln w="9525" cap="flat" cmpd="sng" algn="ctr">
              <a:solidFill>
                <a:schemeClr val="tx2">
                  <a:lumMod val="20000"/>
                  <a:lumOff val="8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spc="20" baseline="0">
                <a:solidFill>
                  <a:schemeClr val="tx1"/>
                </a:solidFill>
                <a:latin typeface="Arial" panose="020B0604020202020204" pitchFamily="34" charset="0"/>
                <a:ea typeface="+mn-ea"/>
                <a:cs typeface="Arial" panose="020B0604020202020204" pitchFamily="34" charset="0"/>
              </a:defRPr>
            </a:pPr>
            <a:endParaRPr lang="en-US"/>
          </a:p>
        </c:txPr>
        <c:crossAx val="214140329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b="0" i="0">
          <a:solidFill>
            <a:schemeClr val="tx1"/>
          </a:solidFill>
          <a:latin typeface="Century Gothic" panose="020B0502020202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rgbClr val="008489"/>
            </a:solidFill>
            <a:ln>
              <a:noFill/>
            </a:ln>
            <a:effectLst/>
          </c:spPr>
          <c:invertIfNegative val="0"/>
          <c:dPt>
            <c:idx val="5"/>
            <c:invertIfNegative val="0"/>
            <c:bubble3D val="0"/>
            <c:spPr>
              <a:solidFill>
                <a:schemeClr val="tx1"/>
              </a:solidFill>
              <a:ln>
                <a:noFill/>
              </a:ln>
              <a:effectLst/>
            </c:spPr>
            <c:extLst>
              <c:ext xmlns:c16="http://schemas.microsoft.com/office/drawing/2014/chart" uri="{C3380CC4-5D6E-409C-BE32-E72D297353CC}">
                <c16:uniqueId val="{00000004-78F7-6F4F-BEE3-3E12CC9151CF}"/>
              </c:ext>
            </c:extLst>
          </c:dPt>
          <c:cat>
            <c:strRef>
              <c:f>Sheet1!$A$2:$A$8</c:f>
              <c:strCache>
                <c:ptCount val="7"/>
                <c:pt idx="0">
                  <c:v>Cigarettes</c:v>
                </c:pt>
                <c:pt idx="1">
                  <c:v>Small cigars</c:v>
                </c:pt>
                <c:pt idx="2">
                  <c:v>Pipes</c:v>
                </c:pt>
                <c:pt idx="3">
                  <c:v>Cigars</c:v>
                </c:pt>
                <c:pt idx="4">
                  <c:v>Shisha</c:v>
                </c:pt>
                <c:pt idx="5">
                  <c:v>E-cigarettes</c:v>
                </c:pt>
                <c:pt idx="6">
                  <c:v>NRTs</c:v>
                </c:pt>
              </c:strCache>
            </c:strRef>
          </c:cat>
          <c:val>
            <c:numRef>
              <c:f>Sheet1!$B$2:$B$8</c:f>
              <c:numCache>
                <c:formatCode>General</c:formatCode>
                <c:ptCount val="7"/>
                <c:pt idx="0">
                  <c:v>100</c:v>
                </c:pt>
                <c:pt idx="1">
                  <c:v>65</c:v>
                </c:pt>
                <c:pt idx="2">
                  <c:v>22</c:v>
                </c:pt>
                <c:pt idx="3">
                  <c:v>15</c:v>
                </c:pt>
                <c:pt idx="4">
                  <c:v>12</c:v>
                </c:pt>
                <c:pt idx="5">
                  <c:v>5</c:v>
                </c:pt>
                <c:pt idx="6">
                  <c:v>2</c:v>
                </c:pt>
              </c:numCache>
            </c:numRef>
          </c:val>
          <c:extLst>
            <c:ext xmlns:c16="http://schemas.microsoft.com/office/drawing/2014/chart" uri="{C3380CC4-5D6E-409C-BE32-E72D297353CC}">
              <c16:uniqueId val="{00000000-78F7-6F4F-BEE3-3E12CC9151CF}"/>
            </c:ext>
          </c:extLst>
        </c:ser>
        <c:dLbls>
          <c:showLegendKey val="0"/>
          <c:showVal val="0"/>
          <c:showCatName val="0"/>
          <c:showSerName val="0"/>
          <c:showPercent val="0"/>
          <c:showBubbleSize val="0"/>
        </c:dLbls>
        <c:gapWidth val="80"/>
        <c:overlap val="25"/>
        <c:axId val="2141403296"/>
        <c:axId val="2142220560"/>
      </c:barChart>
      <c:catAx>
        <c:axId val="2141403296"/>
        <c:scaling>
          <c:orientation val="minMax"/>
        </c:scaling>
        <c:delete val="0"/>
        <c:axPos val="b"/>
        <c:numFmt formatCode="General" sourceLinked="1"/>
        <c:majorTickMark val="none"/>
        <c:minorTickMark val="none"/>
        <c:tickLblPos val="nextTo"/>
        <c:spPr>
          <a:noFill/>
          <a:ln w="15875"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cap="none" spc="20" normalizeH="0" baseline="0">
                <a:solidFill>
                  <a:schemeClr val="tx1"/>
                </a:solidFill>
                <a:latin typeface="Arial" panose="020B0604020202020204" pitchFamily="34" charset="0"/>
                <a:ea typeface="+mn-ea"/>
                <a:cs typeface="Arial" panose="020B0604020202020204" pitchFamily="34" charset="0"/>
              </a:defRPr>
            </a:pPr>
            <a:endParaRPr lang="en-US"/>
          </a:p>
        </c:txPr>
        <c:crossAx val="2142220560"/>
        <c:crosses val="autoZero"/>
        <c:auto val="1"/>
        <c:lblAlgn val="ctr"/>
        <c:lblOffset val="100"/>
        <c:noMultiLvlLbl val="0"/>
      </c:catAx>
      <c:valAx>
        <c:axId val="2142220560"/>
        <c:scaling>
          <c:orientation val="minMax"/>
          <c:max val="100"/>
        </c:scaling>
        <c:delete val="0"/>
        <c:axPos val="l"/>
        <c:majorGridlines>
          <c:spPr>
            <a:ln w="9525" cap="flat" cmpd="sng" algn="ctr">
              <a:solidFill>
                <a:schemeClr val="tx2">
                  <a:lumMod val="20000"/>
                  <a:lumOff val="8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spc="20" baseline="0">
                <a:solidFill>
                  <a:schemeClr val="tx1"/>
                </a:solidFill>
                <a:latin typeface="Arial" panose="020B0604020202020204" pitchFamily="34" charset="0"/>
                <a:ea typeface="+mn-ea"/>
                <a:cs typeface="Arial" panose="020B0604020202020204" pitchFamily="34" charset="0"/>
              </a:defRPr>
            </a:pPr>
            <a:endParaRPr lang="en-US"/>
          </a:p>
        </c:txPr>
        <c:crossAx val="214140329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b="0" i="0">
          <a:solidFill>
            <a:schemeClr val="tx1"/>
          </a:solidFill>
          <a:latin typeface="Century Gothic" panose="020B0502020202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5">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15875" cap="flat" cmpd="sng" algn="ctr">
        <a:solidFill>
          <a:schemeClr val="tx1">
            <a:lumMod val="25000"/>
            <a:lumOff val="75000"/>
          </a:schemeClr>
        </a:solidFill>
        <a:round/>
      </a:ln>
    </cs:spPr>
    <cs:defRPr sz="1197" kern="1200" cap="none" spc="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70000"/>
        </a:schemeClr>
      </a:solidFill>
    </cs:spPr>
  </cs:dataPoint>
  <cs:dataPoint3D>
    <cs:lnRef idx="0"/>
    <cs:fillRef idx="0">
      <cs:styleClr val="auto"/>
    </cs:fillRef>
    <cs:effectRef idx="0"/>
    <cs:fontRef idx="minor">
      <a:schemeClr val="dk1"/>
    </cs:fontRef>
    <cs:spPr>
      <a:solidFill>
        <a:schemeClr val="phClr">
          <a:alpha val="70000"/>
        </a:schemeClr>
      </a:solidFill>
    </cs:spPr>
  </cs:dataPoint3D>
  <cs:dataPointLine>
    <cs:lnRef idx="0">
      <cs:styleClr val="auto"/>
    </cs:lnRef>
    <cs:fillRef idx="0"/>
    <cs:effectRef idx="0"/>
    <cs:fontRef idx="minor">
      <a:schemeClr val="dk1"/>
    </cs:fontRef>
    <cs:spPr>
      <a:ln w="28575" cap="rnd">
        <a:solidFill>
          <a:schemeClr val="phClr">
            <a:alpha val="70000"/>
          </a:schemeClr>
        </a:solidFill>
        <a:round/>
      </a:ln>
    </cs:spPr>
  </cs:dataPointLine>
  <cs:dataPointMarker>
    <cs:lnRef idx="0"/>
    <cs:fillRef idx="0">
      <cs:styleClr val="auto"/>
    </cs:fillRef>
    <cs:effectRef idx="0"/>
    <cs:fontRef idx="minor">
      <a:schemeClr val="dk1"/>
    </cs:fontRef>
    <cs:spPr>
      <a:solidFill>
        <a:schemeClr val="phClr">
          <a:alpha val="70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5000"/>
            <a:lumOff val="9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baseline="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128" b="0" i="0" kern="1200" cap="none" spc="50" normalizeH="0"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spc="20" baseline="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15">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15875" cap="flat" cmpd="sng" algn="ctr">
        <a:solidFill>
          <a:schemeClr val="tx1">
            <a:lumMod val="25000"/>
            <a:lumOff val="75000"/>
          </a:schemeClr>
        </a:solidFill>
        <a:round/>
      </a:ln>
    </cs:spPr>
    <cs:defRPr sz="1197" kern="1200" cap="none" spc="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70000"/>
        </a:schemeClr>
      </a:solidFill>
    </cs:spPr>
  </cs:dataPoint>
  <cs:dataPoint3D>
    <cs:lnRef idx="0"/>
    <cs:fillRef idx="0">
      <cs:styleClr val="auto"/>
    </cs:fillRef>
    <cs:effectRef idx="0"/>
    <cs:fontRef idx="minor">
      <a:schemeClr val="dk1"/>
    </cs:fontRef>
    <cs:spPr>
      <a:solidFill>
        <a:schemeClr val="phClr">
          <a:alpha val="70000"/>
        </a:schemeClr>
      </a:solidFill>
    </cs:spPr>
  </cs:dataPoint3D>
  <cs:dataPointLine>
    <cs:lnRef idx="0">
      <cs:styleClr val="auto"/>
    </cs:lnRef>
    <cs:fillRef idx="0"/>
    <cs:effectRef idx="0"/>
    <cs:fontRef idx="minor">
      <a:schemeClr val="dk1"/>
    </cs:fontRef>
    <cs:spPr>
      <a:ln w="28575" cap="rnd">
        <a:solidFill>
          <a:schemeClr val="phClr">
            <a:alpha val="70000"/>
          </a:schemeClr>
        </a:solidFill>
        <a:round/>
      </a:ln>
    </cs:spPr>
  </cs:dataPointLine>
  <cs:dataPointMarker>
    <cs:lnRef idx="0"/>
    <cs:fillRef idx="0">
      <cs:styleClr val="auto"/>
    </cs:fillRef>
    <cs:effectRef idx="0"/>
    <cs:fontRef idx="minor">
      <a:schemeClr val="dk1"/>
    </cs:fontRef>
    <cs:spPr>
      <a:solidFill>
        <a:schemeClr val="phClr">
          <a:alpha val="70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5000"/>
            <a:lumOff val="9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baseline="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128" b="0" i="0" kern="1200" cap="none" spc="50" normalizeH="0"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spc="20" baseline="0"/>
  </cs:valueAxis>
  <cs:wall>
    <cs:lnRef idx="0"/>
    <cs:fillRef idx="0"/>
    <cs:effectRef idx="0"/>
    <cs:fontRef idx="minor">
      <a:schemeClr val="dk1"/>
    </cs:fontRef>
  </cs:wall>
</cs:chartStyle>
</file>

<file path=ppt/comments/modernComment_43E_FAA25FB.xml><?xml version="1.0" encoding="utf-8"?>
<p188:cmLst xmlns:a="http://schemas.openxmlformats.org/drawingml/2006/main" xmlns:r="http://schemas.openxmlformats.org/officeDocument/2006/relationships" xmlns:p188="http://schemas.microsoft.com/office/powerpoint/2018/8/main">
  <p188:cm id="{7179FF01-E288-E247-B329-8FF72480F7F5}" authorId="{C347647C-82DF-3714-D566-1F297C5840CD}" created="2022-06-24T04:48:40.879">
    <pc:sldMkLst xmlns:pc="http://schemas.microsoft.com/office/powerpoint/2013/main/command">
      <pc:docMk/>
      <pc:sldMk cId="262809083" sldId="1086"/>
    </pc:sldMkLst>
    <p188:txBody>
      <a:bodyPr/>
      <a:lstStyle/>
      <a:p>
        <a:r>
          <a:rPr lang="en-US"/>
          <a:t>Note to update with new report </a:t>
        </a:r>
      </a:p>
    </p188:txBody>
  </p188:cm>
  <p188:cm id="{AAC3F931-08AB-AE4A-8557-33A8F433A834}" authorId="{C347647C-82DF-3714-D566-1F297C5840CD}" created="2022-06-24T04:48:53.014">
    <pc:sldMkLst xmlns:pc="http://schemas.microsoft.com/office/powerpoint/2013/main/command">
      <pc:docMk/>
      <pc:sldMk cId="262809083" sldId="1086"/>
    </pc:sldMkLst>
    <p188:txBody>
      <a:bodyPr/>
      <a:lstStyle/>
      <a:p>
        <a:r>
          <a:rPr lang="en-US"/>
          <a:t>Added to notes: because they are not risk free people who have never smoked should be discouraged from using them.</a:t>
        </a:r>
      </a:p>
    </p188:txBody>
  </p188:cm>
</p188:cmLst>
</file>

<file path=ppt/comments/modernComment_482_C37551E7.xml><?xml version="1.0" encoding="utf-8"?>
<p188:cmLst xmlns:a="http://schemas.openxmlformats.org/drawingml/2006/main" xmlns:r="http://schemas.openxmlformats.org/officeDocument/2006/relationships" xmlns:p188="http://schemas.microsoft.com/office/powerpoint/2018/8/main">
  <p188:cm id="{BB4AF1A0-A819-4641-B47E-3022EB1276A2}" authorId="{C347647C-82DF-3714-D566-1F297C5840CD}" created="2022-06-24T11:10:30.899">
    <pc:sldMkLst xmlns:pc="http://schemas.microsoft.com/office/powerpoint/2013/main/command">
      <pc:docMk/>
      <pc:sldMk cId="3279245799" sldId="1154"/>
    </pc:sldMkLst>
    <p188:txBody>
      <a:bodyPr/>
      <a:lstStyle/>
      <a:p>
        <a:r>
          <a:rPr lang="en-US"/>
          <a:t>New slides added </a:t>
        </a:r>
      </a:p>
    </p188:txBody>
  </p188:cm>
</p188:cmLst>
</file>

<file path=ppt/comments/modernComment_489_3C8C136B.xml><?xml version="1.0" encoding="utf-8"?>
<p188:cmLst xmlns:a="http://schemas.openxmlformats.org/drawingml/2006/main" xmlns:r="http://schemas.openxmlformats.org/officeDocument/2006/relationships" xmlns:p188="http://schemas.microsoft.com/office/powerpoint/2018/8/main">
  <p188:cm id="{7179FF01-E288-E247-B329-8FF72480F7F5}" authorId="{C347647C-82DF-3714-D566-1F297C5840CD}" created="2022-06-24T04:48:40.879">
    <pc:sldMkLst xmlns:pc="http://schemas.microsoft.com/office/powerpoint/2013/main/command">
      <pc:docMk/>
      <pc:sldMk cId="262809083" sldId="1086"/>
    </pc:sldMkLst>
    <p188:txBody>
      <a:bodyPr/>
      <a:lstStyle/>
      <a:p>
        <a:r>
          <a:rPr lang="en-US"/>
          <a:t>Note to update with new report </a:t>
        </a:r>
      </a:p>
    </p188:txBody>
  </p188:cm>
  <p188:cm id="{AAC3F931-08AB-AE4A-8557-33A8F433A834}" authorId="{C347647C-82DF-3714-D566-1F297C5840CD}" created="2022-06-24T04:48:53.014">
    <pc:sldMkLst xmlns:pc="http://schemas.microsoft.com/office/powerpoint/2013/main/command">
      <pc:docMk/>
      <pc:sldMk cId="262809083" sldId="1086"/>
    </pc:sldMkLst>
    <p188:txBody>
      <a:bodyPr/>
      <a:lstStyle/>
      <a:p>
        <a:r>
          <a:rPr lang="en-US"/>
          <a:t>Added to notes: because they are not risk free people who have never smoked should be discouraged from using them.</a:t>
        </a:r>
      </a:p>
    </p188:txBody>
  </p188:cm>
</p188:cmLst>
</file>

<file path=ppt/comments/modernComment_48B_D57F6E72.xml><?xml version="1.0" encoding="utf-8"?>
<p188:cmLst xmlns:a="http://schemas.openxmlformats.org/drawingml/2006/main" xmlns:r="http://schemas.openxmlformats.org/officeDocument/2006/relationships" xmlns:p188="http://schemas.microsoft.com/office/powerpoint/2018/8/main">
  <p188:cm id="{BB4AF1A0-A819-4641-B47E-3022EB1276A2}" authorId="{C347647C-82DF-3714-D566-1F297C5840CD}" created="2022-06-24T11:10:30.899">
    <pc:sldMkLst xmlns:pc="http://schemas.microsoft.com/office/powerpoint/2013/main/command">
      <pc:docMk/>
      <pc:sldMk cId="3279245799" sldId="1154"/>
    </pc:sldMkLst>
    <p188:txBody>
      <a:bodyPr/>
      <a:lstStyle/>
      <a:p>
        <a:r>
          <a:rPr lang="en-US"/>
          <a:t>New slides added </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latin typeface="Century Gothic" panose="020B0502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66CA80A-42B6-8E41-9525-2A086360CB33}" type="datetime1">
              <a:rPr lang="en-US">
                <a:latin typeface="Century Gothic" panose="020B0502020202020204" pitchFamily="34" charset="0"/>
              </a:rPr>
              <a:pPr>
                <a:defRPr/>
              </a:pPr>
              <a:t>8/10/22</a:t>
            </a:fld>
            <a:endParaRPr lang="en-US">
              <a:latin typeface="Century Gothic" panose="020B0502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latin typeface="Century Gothic" panose="020B0502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1D9719-0090-5543-A777-ABB8C070B7A9}" type="slidenum">
              <a:rPr lang="en-US">
                <a:latin typeface="Century Gothic" panose="020B0502020202020204" pitchFamily="34" charset="0"/>
              </a:rPr>
              <a:pPr>
                <a:defRPr/>
              </a:pPr>
              <a:t>‹#›</a:t>
            </a:fld>
            <a:endParaRPr lang="en-US">
              <a:latin typeface="Century Gothic" panose="020B0502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3C4B8611-C51B-8D42-9529-83F35716B3F2}" type="datetime1">
              <a:rPr lang="en-US" smtClean="0"/>
              <a:pPr>
                <a:defRPr/>
              </a:pPr>
              <a:t>8/10/22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endParaRPr lang="en-US" noProof="0"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242A2382-4541-B845-B6D5-E8B5A330E247}" type="slidenum">
              <a:rPr lang="en-US" smtClean="0"/>
              <a:pPr>
                <a:defRPr/>
              </a:pPr>
              <a:t>‹#›</a:t>
            </a:fld>
            <a:endParaRPr lang="en-US"/>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1pPr>
    <a:lvl2pPr marL="4572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2pPr>
    <a:lvl3pPr marL="9144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3pPr>
    <a:lvl4pPr marL="13716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4pPr>
    <a:lvl5pPr marL="18288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nice.org.uk/guidance/ng209" TargetMode="External"/><Relationship Id="rId7" Type="http://schemas.openxmlformats.org/officeDocument/2006/relationships/hyperlink" Target="https://doi.org/10.1093/ntr/ntaa171" TargetMode="External"/><Relationship Id="rId2" Type="http://schemas.openxmlformats.org/officeDocument/2006/relationships/slide" Target="../slides/slide12.xml"/><Relationship Id="rId1" Type="http://schemas.openxmlformats.org/officeDocument/2006/relationships/notesMaster" Target="../notesMasters/notesMaster1.xml"/><Relationship Id="rId6" Type="http://schemas.openxmlformats.org/officeDocument/2006/relationships/hyperlink" Target="https://www.gov.uk/government/publications/vaping-in-england-evidence-update-march-2020" TargetMode="External"/><Relationship Id="rId5" Type="http://schemas.openxmlformats.org/officeDocument/2006/relationships/hyperlink" Target="https://assets.publishing.service.gov.uk/government/uploads/system/uploads/attachment_data/file/869401/Vaping_in_England_evidence_update_March_2020.pdf" TargetMode="External"/><Relationship Id="rId4" Type="http://schemas.openxmlformats.org/officeDocument/2006/relationships/hyperlink" Target="https://www.gov.uk/government/publications/vaping-in-england-evidence-update-february-2021/vaping-in-england-2021-evidence-update-summary"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www.nice.org.uk/guidance/ng209" TargetMode="External"/><Relationship Id="rId2" Type="http://schemas.openxmlformats.org/officeDocument/2006/relationships/slide" Target="../slides/slide29.xml"/><Relationship Id="rId1" Type="http://schemas.openxmlformats.org/officeDocument/2006/relationships/notesMaster" Target="../notesMasters/notesMaster1.xml"/><Relationship Id="rId5" Type="http://schemas.openxmlformats.org/officeDocument/2006/relationships/hyperlink" Target="https://doi.org/10.1093/ntr/ntaa171" TargetMode="External"/><Relationship Id="rId4" Type="http://schemas.openxmlformats.org/officeDocument/2006/relationships/hyperlink" Target="https://assets.publishing.service.gov.uk/government/uploads/system/uploads/attachment_data/file/869401/Vaping_in_England_evidence_update_March_2020.pdf"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nice.org.uk/guidance/ng209"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ash.org.uk/information-and-resources/fact-sheets/statistical/use-of-e-cigarettes-among-young-people-in-great-britain-2022"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pubmed.ncbi.nlm.nih.gov/32449933/"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ash.org.uk/wp-content/uploads/2020/10/Use-of-e-cigarettes-vapes-among-adults-in-Great-Britain-2020.pdf"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a:bodyPr>
          <a:lstStyle/>
          <a:p>
            <a:endParaRPr lang="en-GB" altLang="en-US"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717DC927-BA5F-ED4E-9F4C-9BB5292B4359}" type="slidenum">
              <a:rPr lang="en-US" smtClean="0"/>
              <a:pPr>
                <a:defRPr/>
              </a:pPr>
              <a:t>1</a:t>
            </a:fld>
            <a:endParaRPr lang="en-US" dirty="0"/>
          </a:p>
        </p:txBody>
      </p:sp>
    </p:spTree>
    <p:extLst>
      <p:ext uri="{BB962C8B-B14F-4D97-AF65-F5344CB8AC3E}">
        <p14:creationId xmlns:p14="http://schemas.microsoft.com/office/powerpoint/2010/main" val="23546391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GB" sz="1200" dirty="0">
                <a:effectLst/>
                <a:latin typeface="Century Gothic" panose="020B0502020202020204" pitchFamily="34" charset="0"/>
                <a:ea typeface="Times New Roman" panose="02020603050405020304" pitchFamily="18" charset="0"/>
                <a:cs typeface="Arial" panose="020B0604020202020204" pitchFamily="34" charset="0"/>
              </a:rPr>
              <a:t>Most things that we do carry some risk and so it is unlikely that we will ever be able to say that vapes are completely safe.</a:t>
            </a:r>
          </a:p>
          <a:p>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Times New Roman" panose="02020603050405020304" pitchFamily="18" charset="0"/>
                <a:cs typeface="Arial" panose="020B0604020202020204" pitchFamily="34" charset="0"/>
              </a:rPr>
              <a:t>However, when considering the safety of vaping we need to take into account that virtually all vape users are either current or ex-smokers. It is therefore more appropriate to ask the question: how much less harmful than smoking is vaping?</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Times New Roman" panose="02020603050405020304" pitchFamily="18" charset="0"/>
                <a:cs typeface="Arial" panose="020B0604020202020204" pitchFamily="34" charset="0"/>
              </a:rPr>
              <a:t>Short-term exposure to vaping appears to pose few if any risks. Mouth and throat irritation are the most commonly reported symptoms (drinking more water helps with the typical dry mouth that new vapers experience), and these subside over time. There is no high-quality safety data from long-term vape use, but there is no good reason to expect that their use would be anywhere near as risky as smoking.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This slide puts things in perspective. When we compare the risk of various nicotine-containing products with smoking cigarettes (with a reference point of 100) we can see where products lie relative to the risk of continuing to smoke cigarettes.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b="1" dirty="0">
                <a:effectLst/>
                <a:latin typeface="Century Gothic" panose="020B0502020202020204" pitchFamily="34" charset="0"/>
                <a:ea typeface="Times New Roman" panose="02020603050405020304" pitchFamily="18" charset="0"/>
                <a:cs typeface="Arial" panose="020B0604020202020204" pitchFamily="34" charset="0"/>
              </a:rPr>
              <a:t>Source:</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Estimating the Harms of Nicotine-Containing Products Using the MCDA Approach: Nutt, Phillips, Balfour, Curran, </a:t>
            </a:r>
            <a:r>
              <a:rPr lang="en-US" sz="1200" dirty="0" err="1">
                <a:effectLst/>
                <a:latin typeface="Century Gothic" panose="020B0502020202020204" pitchFamily="34" charset="0"/>
                <a:ea typeface="Times New Roman" panose="02020603050405020304" pitchFamily="18" charset="0"/>
                <a:cs typeface="Arial" panose="020B0604020202020204" pitchFamily="34" charset="0"/>
              </a:rPr>
              <a:t>Dockrell</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r>
              <a:rPr lang="en-US" sz="1200" dirty="0" err="1">
                <a:effectLst/>
                <a:latin typeface="Century Gothic" panose="020B0502020202020204" pitchFamily="34" charset="0"/>
                <a:ea typeface="Times New Roman" panose="02020603050405020304" pitchFamily="18" charset="0"/>
                <a:cs typeface="Arial" panose="020B0604020202020204" pitchFamily="34" charset="0"/>
              </a:rPr>
              <a:t>Foulds</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r>
              <a:rPr lang="en-US" sz="1200" dirty="0" err="1">
                <a:effectLst/>
                <a:latin typeface="Century Gothic" panose="020B0502020202020204" pitchFamily="34" charset="0"/>
                <a:ea typeface="Times New Roman" panose="02020603050405020304" pitchFamily="18" charset="0"/>
                <a:cs typeface="Arial" panose="020B0604020202020204" pitchFamily="34" charset="0"/>
              </a:rPr>
              <a:t>Fagerstrom</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r>
              <a:rPr lang="en-US" sz="1200" dirty="0" err="1">
                <a:effectLst/>
                <a:latin typeface="Century Gothic" panose="020B0502020202020204" pitchFamily="34" charset="0"/>
                <a:ea typeface="Times New Roman" panose="02020603050405020304" pitchFamily="18" charset="0"/>
                <a:cs typeface="Arial" panose="020B0604020202020204" pitchFamily="34" charset="0"/>
              </a:rPr>
              <a:t>Letlape</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 Milton, </a:t>
            </a:r>
            <a:r>
              <a:rPr lang="en-US" sz="1200" dirty="0" err="1">
                <a:effectLst/>
                <a:latin typeface="Century Gothic" panose="020B0502020202020204" pitchFamily="34" charset="0"/>
                <a:ea typeface="Times New Roman" panose="02020603050405020304" pitchFamily="18" charset="0"/>
                <a:cs typeface="Arial" panose="020B0604020202020204" pitchFamily="34" charset="0"/>
              </a:rPr>
              <a:t>Polosa</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 Ramsey, </a:t>
            </a:r>
            <a:r>
              <a:rPr lang="en-US" sz="1200" dirty="0" err="1">
                <a:effectLst/>
                <a:latin typeface="Century Gothic" panose="020B0502020202020204" pitchFamily="34" charset="0"/>
                <a:ea typeface="Times New Roman" panose="02020603050405020304" pitchFamily="18" charset="0"/>
                <a:cs typeface="Arial" panose="020B0604020202020204" pitchFamily="34" charset="0"/>
              </a:rPr>
              <a:t>Sweanor</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r>
              <a:rPr lang="is-IS" sz="1200" dirty="0">
                <a:effectLst/>
                <a:latin typeface="Century Gothic" panose="020B0502020202020204" pitchFamily="34" charset="0"/>
                <a:ea typeface="Times New Roman" panose="02020603050405020304" pitchFamily="18" charset="0"/>
                <a:cs typeface="Arial" panose="020B0604020202020204" pitchFamily="34" charset="0"/>
              </a:rPr>
              <a:t>Eur Addict Res 2014;20:218-225</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b="1" dirty="0">
                <a:effectLst/>
                <a:latin typeface="Century Gothic" panose="020B0502020202020204" pitchFamily="34" charset="0"/>
                <a:ea typeface="Times New Roman" panose="02020603050405020304" pitchFamily="18" charset="0"/>
                <a:cs typeface="Arial" panose="020B0604020202020204" pitchFamily="34" charset="0"/>
              </a:rPr>
              <a:t>Vaping deaths</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Times New Roman" panose="02020603050405020304" pitchFamily="18" charset="0"/>
                <a:cs typeface="Arial" panose="020B0604020202020204" pitchFamily="34" charset="0"/>
              </a:rPr>
              <a:t>During 2019, the </a:t>
            </a:r>
            <a:r>
              <a:rPr lang="en-GB" sz="1200" dirty="0" err="1">
                <a:effectLst/>
                <a:latin typeface="Century Gothic" panose="020B0502020202020204" pitchFamily="34" charset="0"/>
                <a:ea typeface="Times New Roman" panose="02020603050405020304" pitchFamily="18" charset="0"/>
                <a:cs typeface="Arial" panose="020B0604020202020204" pitchFamily="34" charset="0"/>
              </a:rPr>
              <a:t>Centers</a:t>
            </a:r>
            <a:r>
              <a:rPr lang="en-GB" sz="1200" dirty="0">
                <a:effectLst/>
                <a:latin typeface="Century Gothic" panose="020B0502020202020204" pitchFamily="34" charset="0"/>
                <a:ea typeface="Times New Roman" panose="02020603050405020304" pitchFamily="18" charset="0"/>
                <a:cs typeface="Arial" panose="020B0604020202020204" pitchFamily="34" charset="0"/>
              </a:rPr>
              <a:t> for Disease Control and Prevention (CDC) in the US reported over 2,000 confirmed and probable e-cigarette or vaping product use-associated lung injuries (EVALI), and over 50 fatalities.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Times New Roman" panose="02020603050405020304" pitchFamily="18" charset="0"/>
                <a:cs typeface="Arial" panose="020B0604020202020204" pitchFamily="34" charset="0"/>
              </a:rPr>
              <a:t>The deaths occurred in very specific circumstances: mainly young men who used THC (cannabis) containing liquids in their devices. Subsequently, a specific additive (vitamin E acetate) has been identified as a likely cause of EVALI.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Times New Roman" panose="02020603050405020304" pitchFamily="18" charset="0"/>
                <a:cs typeface="Arial" panose="020B0604020202020204" pitchFamily="34" charset="0"/>
              </a:rPr>
              <a:t>Public Health England consider that on balance, these cases of lung disease, and in some cases death, are not related to the vaping of nicotine.</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b="1" dirty="0">
                <a:effectLst/>
                <a:latin typeface="Century Gothic" panose="020B0502020202020204" pitchFamily="34" charset="0"/>
                <a:ea typeface="Times New Roman" panose="02020603050405020304" pitchFamily="18" charset="0"/>
                <a:cs typeface="Arial" panose="020B0604020202020204" pitchFamily="34" charset="0"/>
              </a:rPr>
              <a:t>Popcorn lung</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There have never been any confirmed cases of ‘popcorn’ lung from vaping nicotine. </a:t>
            </a:r>
            <a:r>
              <a:rPr lang="en-GB" sz="1200" dirty="0">
                <a:effectLst/>
                <a:latin typeface="Century Gothic" panose="020B0502020202020204" pitchFamily="34" charset="0"/>
                <a:ea typeface="Times New Roman" panose="02020603050405020304" pitchFamily="18" charset="0"/>
                <a:cs typeface="Arial" panose="020B0604020202020204" pitchFamily="34" charset="0"/>
              </a:rPr>
              <a:t>Diacetyl (a flavour used in popcorn) is safe for oral consumption but, when heated and inhaled in large doses over a long period, can cause permanent bronchiolitis ('popcorn lung').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Times New Roman" panose="02020603050405020304" pitchFamily="18" charset="0"/>
                <a:cs typeface="Arial" panose="020B0604020202020204" pitchFamily="34" charset="0"/>
              </a:rPr>
              <a:t>In the UK, diacetyl was banned in e-cigarette liquids under the EU Tobacco Products Directive (TPD) in 2016. So, e-liquids sold in the UK shouldn’t contain diacetyl. It is worth noting that cigarette smoke contains diacetyl. </a:t>
            </a:r>
            <a:endParaRPr lang="en-GB" sz="1200" dirty="0">
              <a:effectLst/>
              <a:latin typeface="Times New Roman" panose="02020603050405020304" pitchFamily="18" charset="0"/>
              <a:ea typeface="Times New Roman" panose="02020603050405020304" pitchFamily="18" charset="0"/>
            </a:endParaRPr>
          </a:p>
          <a:p>
            <a:br>
              <a:rPr lang="en-GB" sz="1200" dirty="0">
                <a:effectLst/>
                <a:latin typeface="Century Gothic" panose="020B0502020202020204" pitchFamily="34" charset="0"/>
                <a:ea typeface="Times New Roman" panose="02020603050405020304" pitchFamily="18" charset="0"/>
                <a:cs typeface="Arial" panose="020B0604020202020204" pitchFamily="34" charset="0"/>
              </a:rPr>
            </a:br>
            <a:r>
              <a:rPr lang="en-GB" sz="1200" dirty="0">
                <a:effectLst/>
                <a:latin typeface="Century Gothic" panose="020B0502020202020204" pitchFamily="34" charset="0"/>
                <a:ea typeface="Times New Roman" panose="02020603050405020304" pitchFamily="18" charset="0"/>
                <a:cs typeface="Arial" panose="020B0604020202020204" pitchFamily="34" charset="0"/>
              </a:rPr>
              <a:t>Although there is no research to date that shows any clear dangers of flavours in e-cigarette vapour, health risks from long-term use could emerge. Again, these risks are likely to be significantly lower than the risks of continued smoking.</a:t>
            </a:r>
            <a:endParaRPr lang="en-GB" sz="1200" dirty="0">
              <a:effectLst/>
              <a:latin typeface="Times New Roman" panose="02020603050405020304" pitchFamily="18" charset="0"/>
              <a:ea typeface="Times New Roman" panose="02020603050405020304" pitchFamily="18" charset="0"/>
            </a:endParaRPr>
          </a:p>
          <a:p>
            <a:endParaRPr lang="en-US" sz="1200"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10</a:t>
            </a:fld>
            <a:endParaRPr lang="en-US"/>
          </a:p>
        </p:txBody>
      </p:sp>
    </p:spTree>
    <p:extLst>
      <p:ext uri="{BB962C8B-B14F-4D97-AF65-F5344CB8AC3E}">
        <p14:creationId xmlns:p14="http://schemas.microsoft.com/office/powerpoint/2010/main" val="39195140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lang="en-US" sz="1200" dirty="0">
                <a:latin typeface="Century Gothic" panose="020B0502020202020204" pitchFamily="34" charset="0"/>
              </a:rPr>
              <a:t>We often hear concerns </a:t>
            </a:r>
            <a:r>
              <a:rPr lang="en-US" sz="1200" dirty="0" err="1">
                <a:latin typeface="Century Gothic" panose="020B0502020202020204" pitchFamily="34" charset="0"/>
              </a:rPr>
              <a:t>fron</a:t>
            </a:r>
            <a:r>
              <a:rPr lang="en-US" sz="1200" dirty="0">
                <a:latin typeface="Century Gothic" panose="020B0502020202020204" pitchFamily="34" charset="0"/>
              </a:rPr>
              <a:t> health care professionals and patent or family that </a:t>
            </a:r>
            <a:r>
              <a:rPr lang="en-CA" sz="1200" dirty="0">
                <a:latin typeface="Century Gothic" panose="020B0502020202020204" pitchFamily="34" charset="0"/>
              </a:rPr>
              <a:t>unregulated and no one knows what’s in them  </a:t>
            </a:r>
            <a:r>
              <a:rPr lang="en-CA" sz="1200" dirty="0" err="1">
                <a:latin typeface="Century Gothic" panose="020B0502020202020204" pitchFamily="34" charset="0"/>
              </a:rPr>
              <a:t>eg</a:t>
            </a:r>
            <a:r>
              <a:rPr lang="en-CA" sz="1200" dirty="0">
                <a:latin typeface="Century Gothic" panose="020B0502020202020204" pitchFamily="34" charset="0"/>
              </a:rPr>
              <a:t> nicotine containing vapes are regulated by MHRA and non nicotine by Trading Standards. “20mg/ml cap, 10ml max container, 2ml tank size. Route to licencing.  </a:t>
            </a:r>
          </a:p>
          <a:p>
            <a:endParaRPr lang="en-US" sz="1200" baseline="0" dirty="0">
              <a:latin typeface="Century Gothic" panose="020B0502020202020204" pitchFamily="34" charset="0"/>
            </a:endParaRPr>
          </a:p>
          <a:p>
            <a:endParaRPr lang="en-US" sz="1200" baseline="0" dirty="0">
              <a:latin typeface="Century Gothic" panose="020B0502020202020204" pitchFamily="34" charset="0"/>
            </a:endParaRPr>
          </a:p>
          <a:p>
            <a:r>
              <a:rPr lang="en-US" sz="1200" baseline="0" dirty="0">
                <a:latin typeface="Century Gothic" panose="020B0502020202020204" pitchFamily="34" charset="0"/>
              </a:rPr>
              <a:t>As of 2016 vaping devices are regulated by government as part of the EU Tobacco Products directive to ensure safety standards are met however</a:t>
            </a:r>
            <a:r>
              <a:rPr lang="en-GB" sz="1200" b="0" i="0" u="none" strike="noStrike" kern="1200" dirty="0">
                <a:solidFill>
                  <a:schemeClr val="tx1"/>
                </a:solidFill>
                <a:effectLst/>
                <a:latin typeface="Century Gothic" panose="020B0502020202020204" pitchFamily="34" charset="0"/>
                <a:ea typeface="Geneva" pitchFamily="-109" charset="0"/>
                <a:cs typeface="Geneva" pitchFamily="-109" charset="0"/>
              </a:rPr>
              <a:t> post-Brexit these are going through consultation and may change.</a:t>
            </a:r>
            <a:endParaRPr lang="en-US" sz="1200" baseline="0" dirty="0">
              <a:latin typeface="Century Gothic" panose="020B0502020202020204" pitchFamily="34" charset="0"/>
            </a:endParaRPr>
          </a:p>
          <a:p>
            <a:pPr marL="171450" indent="-171450">
              <a:buFont typeface="Arial" panose="020B0604020202020204" pitchFamily="34" charset="0"/>
              <a:buChar char="•"/>
            </a:pPr>
            <a:r>
              <a:rPr lang="en-US" altLang="en-US" sz="1200" dirty="0">
                <a:latin typeface="Century Gothic" panose="020B0502020202020204" pitchFamily="34" charset="0"/>
                <a:cs typeface="Arial" panose="020B0604020202020204" pitchFamily="34" charset="0"/>
              </a:rPr>
              <a:t>Marketing and promotion are restricted under and manufacturers/suppliers cannot make medicinal claims unless products are licensed (nothing medicinal available yet). </a:t>
            </a:r>
          </a:p>
          <a:p>
            <a:pPr marL="171450" indent="-171450">
              <a:buFont typeface="Arial" panose="020B0604020202020204" pitchFamily="34" charset="0"/>
              <a:buChar char="•"/>
            </a:pPr>
            <a:r>
              <a:rPr lang="en-US" altLang="en-US" sz="1200" dirty="0">
                <a:latin typeface="Century Gothic" panose="020B0502020202020204" pitchFamily="34" charset="0"/>
                <a:cs typeface="Arial" panose="020B0604020202020204" pitchFamily="34" charset="0"/>
              </a:rPr>
              <a:t>The size of tanks, vaping liquid containers and nicotine concentrations are all restricted. </a:t>
            </a:r>
          </a:p>
          <a:p>
            <a:endParaRPr lang="en-US" sz="1200"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11</a:t>
            </a:fld>
            <a:endParaRPr lang="en-US"/>
          </a:p>
        </p:txBody>
      </p:sp>
    </p:spTree>
    <p:extLst>
      <p:ext uri="{BB962C8B-B14F-4D97-AF65-F5344CB8AC3E}">
        <p14:creationId xmlns:p14="http://schemas.microsoft.com/office/powerpoint/2010/main" val="11924998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r>
              <a:rPr lang="en-US" sz="1200" b="1" dirty="0">
                <a:effectLst/>
                <a:latin typeface="Century Gothic" panose="020B0502020202020204" pitchFamily="34" charset="0"/>
                <a:ea typeface="Times New Roman" panose="02020603050405020304" pitchFamily="18" charset="0"/>
                <a:cs typeface="Arial" panose="020B0604020202020204" pitchFamily="34" charset="0"/>
              </a:rPr>
              <a:t>[Read question aloud]</a:t>
            </a:r>
            <a:endParaRPr lang="en-GB" sz="1200" dirty="0">
              <a:effectLst/>
              <a:latin typeface="Times New Roman" panose="02020603050405020304" pitchFamily="18" charset="0"/>
              <a:ea typeface="Times New Roman" panose="02020603050405020304" pitchFamily="18" charset="0"/>
            </a:endParaRPr>
          </a:p>
          <a:p>
            <a:r>
              <a:rPr lang="en-US" sz="1200" b="1"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b="1" dirty="0">
                <a:effectLst/>
                <a:latin typeface="Century Gothic" panose="020B0502020202020204" pitchFamily="34" charset="0"/>
                <a:ea typeface="Times New Roman" panose="02020603050405020304" pitchFamily="18" charset="0"/>
                <a:cs typeface="Arial" panose="020B0604020202020204" pitchFamily="34" charset="0"/>
              </a:rPr>
              <a:t>[Correct answer: B. No, vapes have found to be particularly useful for people with SMI]</a:t>
            </a:r>
            <a:endParaRPr lang="en-GB" sz="1200" dirty="0">
              <a:effectLst/>
              <a:latin typeface="Times New Roman" panose="02020603050405020304" pitchFamily="18" charset="0"/>
              <a:ea typeface="Times New Roman" panose="02020603050405020304" pitchFamily="18" charset="0"/>
            </a:endParaRPr>
          </a:p>
          <a:p>
            <a:r>
              <a:rPr lang="en-CA" sz="1200" b="1"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As we discussed at the start of the morning, vapes are recommended as a first choice stop smoking aid, just like combination NRT. A major UK clinical trial published in 2019 of the general population of smokers found that, when combined with expert face-to-face support, people who used e-cigarettes to quit smoking were twice as likely to succeed as people who used other nicotine replacement products, such as patches or gum.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Times New Roman" panose="02020603050405020304" pitchFamily="18" charset="0"/>
                <a:cs typeface="Arial" panose="020B0604020202020204" pitchFamily="34" charset="0"/>
              </a:rPr>
              <a:t>People experiencing poor mental health have been seen to do very well with vapes and generally prefer them to the pharmaceutical products on offer.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Times New Roman" panose="02020603050405020304" pitchFamily="18" charset="0"/>
                <a:cs typeface="Arial" panose="020B0604020202020204" pitchFamily="34" charset="0"/>
              </a:rPr>
              <a:t>There have been several small studies to look at the role of vapes specifically among patients in the SMI population and these have found the devices to be acceptable, appealing and increasing smoking reduction among people with SMI. Among patients with SMI available data suggests they may be at least equally as effective as NRT.</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Times New Roman" panose="02020603050405020304" pitchFamily="18" charset="0"/>
                <a:cs typeface="Arial" panose="020B0604020202020204" pitchFamily="34" charset="0"/>
              </a:rPr>
              <a:t>For people with SMI, who may be more heavily dependent, the use of sufficient nicotine in vaping liquids will be important. </a:t>
            </a:r>
            <a:endParaRPr lang="en-GB" sz="1200" dirty="0">
              <a:effectLst/>
              <a:latin typeface="Times New Roman" panose="02020603050405020304" pitchFamily="18" charset="0"/>
              <a:ea typeface="Times New Roman" panose="02020603050405020304" pitchFamily="18" charset="0"/>
            </a:endParaRPr>
          </a:p>
          <a:p>
            <a:r>
              <a:rPr lang="en-CA" sz="1200" b="1" dirty="0">
                <a:effectLst/>
                <a:latin typeface="Century Gothic" panose="020B0502020202020204" pitchFamily="34" charset="0"/>
                <a:ea typeface="Times New Roman" panose="02020603050405020304" pitchFamily="18" charset="0"/>
                <a:cs typeface="Arial" panose="020B0604020202020204" pitchFamily="34" charset="0"/>
              </a:rPr>
              <a:t>Note: Patients with SMI have a high prevalence of dual use (smoking and vaping) and the support offer should include helping patients to completely switch to vaping.</a:t>
            </a:r>
            <a:endParaRPr lang="en-GB" sz="1200" dirty="0">
              <a:effectLst/>
              <a:latin typeface="Times New Roman" panose="02020603050405020304" pitchFamily="18" charset="0"/>
              <a:ea typeface="Times New Roman" panose="02020603050405020304" pitchFamily="18" charset="0"/>
            </a:endParaRPr>
          </a:p>
          <a:p>
            <a:r>
              <a:rPr lang="en-CA" sz="1200" b="1"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b="1" dirty="0">
                <a:effectLst/>
                <a:latin typeface="Century Gothic" panose="020B0502020202020204" pitchFamily="34" charset="0"/>
                <a:ea typeface="Times New Roman" panose="02020603050405020304" pitchFamily="18" charset="0"/>
                <a:cs typeface="Arial" panose="020B0604020202020204" pitchFamily="34" charset="0"/>
              </a:rPr>
              <a:t>Sources:</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CA" sz="1200" dirty="0">
                <a:effectLst/>
                <a:latin typeface="Century Gothic" panose="020B0502020202020204" pitchFamily="34" charset="0"/>
                <a:ea typeface="Times New Roman" panose="02020603050405020304" pitchFamily="18" charset="0"/>
                <a:cs typeface="Arial" panose="020B0604020202020204" pitchFamily="34" charset="0"/>
              </a:rPr>
              <a:t>NICE Guidance [NG209]: Tobacco: preventing uptake, promoting quitting and treating dependence. November 2021. </a:t>
            </a:r>
            <a:r>
              <a:rPr lang="en-CA" sz="1200" u="sng" dirty="0">
                <a:solidFill>
                  <a:srgbClr val="0563C1"/>
                </a:solidFill>
                <a:effectLst/>
                <a:latin typeface="Century Gothic" panose="020B0502020202020204" pitchFamily="34" charset="0"/>
                <a:ea typeface="Times New Roman" panose="02020603050405020304" pitchFamily="18" charset="0"/>
                <a:cs typeface="Arial" panose="020B0604020202020204" pitchFamily="34" charset="0"/>
                <a:hlinkClick r:id="rId3"/>
              </a:rPr>
              <a:t>https://www.nice.org.uk/guidance/ng209</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CA" sz="1200" dirty="0">
                <a:effectLst/>
                <a:latin typeface="Century Gothic" panose="020B0502020202020204" pitchFamily="34" charset="0"/>
                <a:ea typeface="Times New Roman" panose="02020603050405020304" pitchFamily="18" charset="0"/>
                <a:cs typeface="Arial" panose="020B0604020202020204" pitchFamily="34" charset="0"/>
              </a:rPr>
              <a:t>Public Health England. Vaping in England: evidence update, 2021. Vaping in England: evidence update, 2021. </a:t>
            </a:r>
            <a:r>
              <a:rPr lang="en-CA" sz="1200" u="sng" dirty="0">
                <a:solidFill>
                  <a:srgbClr val="0563C1"/>
                </a:solidFill>
                <a:effectLst/>
                <a:latin typeface="Century Gothic" panose="020B0502020202020204" pitchFamily="34" charset="0"/>
                <a:ea typeface="Times New Roman" panose="02020603050405020304" pitchFamily="18" charset="0"/>
                <a:cs typeface="Arial" panose="020B0604020202020204" pitchFamily="34" charset="0"/>
                <a:hlinkClick r:id="rId4"/>
              </a:rPr>
              <a:t>https://www.gov.uk/government/publications/vaping-in-england-evidence-update-february-2021/vaping-in-england-2021-evidence-update-summary</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CA" sz="1200" dirty="0">
                <a:effectLst/>
                <a:latin typeface="Century Gothic" panose="020B0502020202020204" pitchFamily="34" charset="0"/>
                <a:ea typeface="Times New Roman" panose="02020603050405020304" pitchFamily="18" charset="0"/>
                <a:cs typeface="Arial" panose="020B0604020202020204" pitchFamily="34" charset="0"/>
              </a:rPr>
              <a:t>Public Health England. </a:t>
            </a:r>
            <a:r>
              <a:rPr lang="en-CA" sz="1200" u="sng" dirty="0">
                <a:solidFill>
                  <a:srgbClr val="0563C1"/>
                </a:solidFill>
                <a:effectLst/>
                <a:latin typeface="Century Gothic" panose="020B0502020202020204" pitchFamily="34" charset="0"/>
                <a:ea typeface="Times New Roman" panose="02020603050405020304" pitchFamily="18" charset="0"/>
                <a:cs typeface="Arial" panose="020B0604020202020204" pitchFamily="34" charset="0"/>
                <a:hlinkClick r:id="rId5"/>
              </a:rPr>
              <a:t>Vaping in England: an evidence update including mental health and pregnancy</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 Update 2020. </a:t>
            </a:r>
            <a:r>
              <a:rPr lang="en-CA" sz="1200" u="sng" dirty="0">
                <a:solidFill>
                  <a:srgbClr val="0563C1"/>
                </a:solidFill>
                <a:effectLst/>
                <a:latin typeface="Century Gothic" panose="020B0502020202020204" pitchFamily="34" charset="0"/>
                <a:ea typeface="Times New Roman" panose="02020603050405020304" pitchFamily="18" charset="0"/>
                <a:cs typeface="Arial" panose="020B0604020202020204" pitchFamily="34" charset="0"/>
                <a:hlinkClick r:id="rId6"/>
              </a:rPr>
              <a:t>https://www.gov.uk/government/publications/vaping-in-england-evidence-update-march-2020</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CA" sz="1200" dirty="0">
                <a:effectLst/>
                <a:latin typeface="Century Gothic" panose="020B0502020202020204" pitchFamily="34" charset="0"/>
                <a:ea typeface="Times New Roman" panose="02020603050405020304" pitchFamily="18" charset="0"/>
                <a:cs typeface="Arial" panose="020B0604020202020204" pitchFamily="34" charset="0"/>
              </a:rPr>
              <a:t>Becker T, Arnold M,  Vicky Ro, et al. Systematic Review of Electronic Cigarette Use (Vaping) and Mental Health Comorbidity Among Adolescents and Young Adults, </a:t>
            </a:r>
            <a:r>
              <a:rPr lang="en-CA" sz="1200" i="1" dirty="0">
                <a:effectLst/>
                <a:latin typeface="Century Gothic" panose="020B0502020202020204" pitchFamily="34" charset="0"/>
                <a:ea typeface="Times New Roman" panose="02020603050405020304" pitchFamily="18" charset="0"/>
                <a:cs typeface="Arial" panose="020B0604020202020204" pitchFamily="34" charset="0"/>
              </a:rPr>
              <a:t>Nicotine &amp; Tobacco Research</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 Volume 23, Issue 3, March 2021, Pages 415–425, </a:t>
            </a:r>
            <a:r>
              <a:rPr lang="en-CA" sz="1200" u="sng" dirty="0">
                <a:solidFill>
                  <a:srgbClr val="0563C1"/>
                </a:solidFill>
                <a:effectLst/>
                <a:latin typeface="Century Gothic" panose="020B0502020202020204" pitchFamily="34" charset="0"/>
                <a:ea typeface="Times New Roman" panose="02020603050405020304" pitchFamily="18" charset="0"/>
                <a:cs typeface="Arial" panose="020B0604020202020204" pitchFamily="34" charset="0"/>
                <a:hlinkClick r:id="rId7"/>
              </a:rPr>
              <a:t>https://doi.org/10.1093/ntr/ntaa171</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US" sz="1200" dirty="0" err="1">
                <a:effectLst/>
                <a:latin typeface="Century Gothic" panose="020B0502020202020204" pitchFamily="34" charset="0"/>
                <a:ea typeface="Times New Roman" panose="02020603050405020304" pitchFamily="18" charset="0"/>
                <a:cs typeface="Arial" panose="020B0604020202020204" pitchFamily="34" charset="0"/>
              </a:rPr>
              <a:t>Caponnetto</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 P, </a:t>
            </a:r>
            <a:r>
              <a:rPr lang="en-US" sz="1200" dirty="0" err="1">
                <a:effectLst/>
                <a:latin typeface="Century Gothic" panose="020B0502020202020204" pitchFamily="34" charset="0"/>
                <a:ea typeface="Times New Roman" panose="02020603050405020304" pitchFamily="18" charset="0"/>
                <a:cs typeface="Arial" panose="020B0604020202020204" pitchFamily="34" charset="0"/>
              </a:rPr>
              <a:t>Auditore</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 R, Russo C, Cappello GC, </a:t>
            </a:r>
            <a:r>
              <a:rPr lang="en-US" sz="1200" dirty="0" err="1">
                <a:effectLst/>
                <a:latin typeface="Century Gothic" panose="020B0502020202020204" pitchFamily="34" charset="0"/>
                <a:ea typeface="Times New Roman" panose="02020603050405020304" pitchFamily="18" charset="0"/>
                <a:cs typeface="Arial" panose="020B0604020202020204" pitchFamily="34" charset="0"/>
              </a:rPr>
              <a:t>Polosa</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 R. Impact of an electronic cigarette on smoking reduction and cessation in schizophrenic smokers: a prospective 12-month pilot</a:t>
            </a:r>
            <a:r>
              <a:rPr lang="en-US" sz="1200" u="sng" dirty="0">
                <a:effectLst/>
                <a:latin typeface="Century Gothic" panose="020B0502020202020204" pitchFamily="34" charset="0"/>
                <a:ea typeface="Times New Roman" panose="02020603050405020304" pitchFamily="18" charset="0"/>
                <a:cs typeface="Arial" panose="020B0604020202020204" pitchFamily="34" charset="0"/>
              </a:rPr>
              <a:t> study. </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International journal of environmental research and public health. 2013 Feb;10(2):446-61.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CA" sz="1200" dirty="0">
                <a:effectLst/>
                <a:latin typeface="Century Gothic" panose="020B0502020202020204" pitchFamily="34" charset="0"/>
                <a:ea typeface="Times New Roman" panose="02020603050405020304" pitchFamily="18" charset="0"/>
                <a:cs typeface="Arial" panose="020B0604020202020204" pitchFamily="34" charset="0"/>
              </a:rPr>
              <a:t>Hartmann-Boyce J, McRobbie H, Butler AR, </a:t>
            </a:r>
            <a:r>
              <a:rPr lang="en-CA" sz="1200" dirty="0" err="1">
                <a:effectLst/>
                <a:latin typeface="Century Gothic" panose="020B0502020202020204" pitchFamily="34" charset="0"/>
                <a:ea typeface="Times New Roman" panose="02020603050405020304" pitchFamily="18" charset="0"/>
                <a:cs typeface="Arial" panose="020B0604020202020204" pitchFamily="34" charset="0"/>
              </a:rPr>
              <a:t>Lindson</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 N, Bullen C, </a:t>
            </a:r>
            <a:r>
              <a:rPr lang="en-CA" sz="1200" dirty="0" err="1">
                <a:effectLst/>
                <a:latin typeface="Century Gothic" panose="020B0502020202020204" pitchFamily="34" charset="0"/>
                <a:ea typeface="Times New Roman" panose="02020603050405020304" pitchFamily="18" charset="0"/>
                <a:cs typeface="Arial" panose="020B0604020202020204" pitchFamily="34" charset="0"/>
              </a:rPr>
              <a:t>Begh</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 R, </a:t>
            </a:r>
            <a:r>
              <a:rPr lang="en-CA" sz="1200" dirty="0" err="1">
                <a:effectLst/>
                <a:latin typeface="Century Gothic" panose="020B0502020202020204" pitchFamily="34" charset="0"/>
                <a:ea typeface="Times New Roman" panose="02020603050405020304" pitchFamily="18" charset="0"/>
                <a:cs typeface="Arial" panose="020B0604020202020204" pitchFamily="34" charset="0"/>
              </a:rPr>
              <a:t>Theodoulou</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 A, Notley C, </a:t>
            </a:r>
            <a:r>
              <a:rPr lang="en-CA" sz="1200" dirty="0" err="1">
                <a:effectLst/>
                <a:latin typeface="Century Gothic" panose="020B0502020202020204" pitchFamily="34" charset="0"/>
                <a:ea typeface="Times New Roman" panose="02020603050405020304" pitchFamily="18" charset="0"/>
                <a:cs typeface="Arial" panose="020B0604020202020204" pitchFamily="34" charset="0"/>
              </a:rPr>
              <a:t>Rigotti</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 NA, Turner T, Fanshawe TR, Hajek P. Electronic cigarettes for smoking cessation. Cochrane Database of Systematic Reviews 2021, Issue 9. Art. No.: CD010216. DOI: 10.1002/14651858.CD010216.pub6. Accessed 21 June 2022.</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Hefner K, Valentine G, </a:t>
            </a:r>
            <a:r>
              <a:rPr lang="en-US" sz="1200" dirty="0" err="1">
                <a:effectLst/>
                <a:latin typeface="Century Gothic" panose="020B0502020202020204" pitchFamily="34" charset="0"/>
                <a:ea typeface="Times New Roman" panose="02020603050405020304" pitchFamily="18" charset="0"/>
                <a:cs typeface="Arial" panose="020B0604020202020204" pitchFamily="34" charset="0"/>
              </a:rPr>
              <a:t>Sofuoglu</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 M. Electronic cigarettes and mental illness: Reviewing the evidence for help and harm among those with psychiatric and substance use disorders.</a:t>
            </a:r>
            <a:r>
              <a:rPr lang="en-US" sz="1200" u="sng" dirty="0">
                <a:effectLst/>
                <a:latin typeface="Century Gothic" panose="020B0502020202020204" pitchFamily="34" charset="0"/>
                <a:ea typeface="Times New Roman" panose="02020603050405020304" pitchFamily="18" charset="0"/>
                <a:cs typeface="Arial" panose="020B0604020202020204" pitchFamily="34" charset="0"/>
              </a:rPr>
              <a:t> </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The American Journal on Addictions. 2017; 26(4):306-15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Hickling LM, et al. A pre-post pilot study of electronic cigarettes to reduce smoking in people with severe mental illness</a:t>
            </a:r>
            <a:r>
              <a:rPr lang="en-US" sz="1200" u="sng" dirty="0">
                <a:effectLst/>
                <a:latin typeface="Century Gothic" panose="020B0502020202020204" pitchFamily="34" charset="0"/>
                <a:ea typeface="Times New Roman" panose="02020603050405020304" pitchFamily="18" charset="0"/>
                <a:cs typeface="Arial" panose="020B0604020202020204" pitchFamily="34" charset="0"/>
              </a:rPr>
              <a:t>. </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Psychological Medicine. 2019; 49(6):1033-40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CA" sz="1200" dirty="0">
                <a:effectLst/>
                <a:latin typeface="Century Gothic" panose="020B0502020202020204" pitchFamily="34" charset="0"/>
                <a:ea typeface="Times New Roman" panose="02020603050405020304" pitchFamily="18" charset="0"/>
                <a:cs typeface="Arial" panose="020B0604020202020204" pitchFamily="34" charset="0"/>
              </a:rPr>
              <a:t>Ker, S., Peckham, E., </a:t>
            </a:r>
            <a:r>
              <a:rPr lang="en-CA" sz="1200" dirty="0" err="1">
                <a:effectLst/>
                <a:latin typeface="Century Gothic" panose="020B0502020202020204" pitchFamily="34" charset="0"/>
                <a:ea typeface="Times New Roman" panose="02020603050405020304" pitchFamily="18" charset="0"/>
                <a:cs typeface="Arial" panose="020B0604020202020204" pitchFamily="34" charset="0"/>
              </a:rPr>
              <a:t>Gilbody</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 S., &amp; Bonner, S. Everything you wanted to know about e-cigarettes and vaping but were afraid to ask: A guide for mental health clinicians. </a:t>
            </a:r>
            <a:r>
              <a:rPr lang="en-CA" sz="1200" i="1" dirty="0" err="1">
                <a:effectLst/>
                <a:latin typeface="Century Gothic" panose="020B0502020202020204" pitchFamily="34" charset="0"/>
                <a:ea typeface="Times New Roman" panose="02020603050405020304" pitchFamily="18" charset="0"/>
                <a:cs typeface="Arial" panose="020B0604020202020204" pitchFamily="34" charset="0"/>
              </a:rPr>
              <a:t>BJPsych</a:t>
            </a:r>
            <a:r>
              <a:rPr lang="en-CA" sz="1200" i="1" dirty="0">
                <a:effectLst/>
                <a:latin typeface="Century Gothic" panose="020B0502020202020204" pitchFamily="34" charset="0"/>
                <a:ea typeface="Times New Roman" panose="02020603050405020304" pitchFamily="18" charset="0"/>
                <a:cs typeface="Arial" panose="020B0604020202020204" pitchFamily="34" charset="0"/>
              </a:rPr>
              <a:t> Advances,</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 2019;</a:t>
            </a:r>
            <a:r>
              <a:rPr lang="en-CA" sz="1200" i="1" dirty="0">
                <a:effectLst/>
                <a:latin typeface="Century Gothic" panose="020B0502020202020204" pitchFamily="34" charset="0"/>
                <a:ea typeface="Times New Roman" panose="02020603050405020304" pitchFamily="18" charset="0"/>
                <a:cs typeface="Arial" panose="020B0604020202020204" pitchFamily="34" charset="0"/>
              </a:rPr>
              <a:t>25</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(5), 279-286. doi:10.1192/bja.2019.36</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O’Brien B, et al. E-cigarettes versus NRT for smoking reduction or cessation in people with mental illness: secondary analysis of data from the ASCEND trial</a:t>
            </a:r>
            <a:r>
              <a:rPr lang="en-US" sz="1200" u="sng" dirty="0">
                <a:effectLst/>
                <a:latin typeface="Century Gothic" panose="020B0502020202020204" pitchFamily="34" charset="0"/>
                <a:ea typeface="Times New Roman" panose="02020603050405020304" pitchFamily="18" charset="0"/>
                <a:cs typeface="Arial" panose="020B0604020202020204" pitchFamily="34" charset="0"/>
              </a:rPr>
              <a:t>. </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Tobacco Induced Diseases. 2015; 13(1):5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CA" sz="1200" dirty="0">
                <a:effectLst/>
                <a:latin typeface="Century Gothic" panose="020B0502020202020204" pitchFamily="34" charset="0"/>
                <a:ea typeface="Times New Roman" panose="02020603050405020304" pitchFamily="18" charset="0"/>
                <a:cs typeface="Arial" panose="020B0604020202020204" pitchFamily="34" charset="0"/>
              </a:rPr>
              <a:t>Peckham E, Mishu M, Fairhurst C, et al. E-cigarette use and associated factors among smokers with severe mental illness. Addict </a:t>
            </a:r>
            <a:r>
              <a:rPr lang="en-CA" sz="1200" dirty="0" err="1">
                <a:effectLst/>
                <a:latin typeface="Century Gothic" panose="020B0502020202020204" pitchFamily="34" charset="0"/>
                <a:ea typeface="Times New Roman" panose="02020603050405020304" pitchFamily="18" charset="0"/>
                <a:cs typeface="Arial" panose="020B0604020202020204" pitchFamily="34" charset="0"/>
              </a:rPr>
              <a:t>Behav</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 2020 Sep;108:106456. </a:t>
            </a:r>
            <a:r>
              <a:rPr lang="en-CA" sz="1200" dirty="0" err="1">
                <a:effectLst/>
                <a:latin typeface="Century Gothic" panose="020B0502020202020204" pitchFamily="34" charset="0"/>
                <a:ea typeface="Times New Roman" panose="02020603050405020304" pitchFamily="18" charset="0"/>
                <a:cs typeface="Arial" panose="020B0604020202020204" pitchFamily="34" charset="0"/>
              </a:rPr>
              <a:t>doi</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 10.1016/j.addbeh.2020.106456. </a:t>
            </a:r>
            <a:r>
              <a:rPr lang="en-CA" sz="1200" dirty="0" err="1">
                <a:effectLst/>
                <a:latin typeface="Century Gothic" panose="020B0502020202020204" pitchFamily="34" charset="0"/>
                <a:ea typeface="Times New Roman" panose="02020603050405020304" pitchFamily="18" charset="0"/>
                <a:cs typeface="Arial" panose="020B0604020202020204" pitchFamily="34" charset="0"/>
              </a:rPr>
              <a:t>Epub</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 2020</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CA" sz="1200" dirty="0" err="1">
                <a:effectLst/>
                <a:latin typeface="Century Gothic" panose="020B0502020202020204" pitchFamily="34" charset="0"/>
                <a:ea typeface="Times New Roman" panose="02020603050405020304" pitchFamily="18" charset="0"/>
                <a:cs typeface="Arial" panose="020B0604020202020204" pitchFamily="34" charset="0"/>
              </a:rPr>
              <a:t>Gilbody</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 S, Peckham E. What does the rise and rise of electronic nicotine delivery systems mean for mental health services? Lancet Psychiatry. 2020 Jan;7(1):11-13. </a:t>
            </a:r>
            <a:r>
              <a:rPr lang="en-CA" sz="1200" dirty="0" err="1">
                <a:effectLst/>
                <a:latin typeface="Century Gothic" panose="020B0502020202020204" pitchFamily="34" charset="0"/>
                <a:ea typeface="Times New Roman" panose="02020603050405020304" pitchFamily="18" charset="0"/>
                <a:cs typeface="Arial" panose="020B0604020202020204" pitchFamily="34" charset="0"/>
              </a:rPr>
              <a:t>doi</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 10.1016/S2215-0366(19)30479-1. PMID: 31860446.</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Pratt SI, Sargent J, Daniels L, Santos MM, Brunette M. Appeal of electronic cigarettes in smokers with serious mental illness. Addictive behaviors. 2016 Aug 1;59:30-4. </a:t>
            </a:r>
            <a:endParaRPr lang="en-GB" sz="1200" dirty="0">
              <a:effectLst/>
              <a:latin typeface="Times New Roman" panose="02020603050405020304" pitchFamily="18" charset="0"/>
              <a:ea typeface="Times New Roman" panose="02020603050405020304" pitchFamily="18"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b="0" i="0" kern="1200" baseline="0" dirty="0">
              <a:solidFill>
                <a:schemeClr val="tx1"/>
              </a:solidFill>
              <a:effectLst/>
              <a:latin typeface="Century Gothic" panose="020B0502020202020204" pitchFamily="34" charset="0"/>
              <a:ea typeface="Geneva" pitchFamily="-109" charset="0"/>
              <a:cs typeface="Geneva" pitchFamily="-109"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12</a:t>
            </a:fld>
            <a:endParaRPr lang="en-US"/>
          </a:p>
        </p:txBody>
      </p:sp>
    </p:spTree>
    <p:extLst>
      <p:ext uri="{BB962C8B-B14F-4D97-AF65-F5344CB8AC3E}">
        <p14:creationId xmlns:p14="http://schemas.microsoft.com/office/powerpoint/2010/main" val="14741552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dirty="0">
                <a:effectLst/>
                <a:latin typeface="Century Gothic" panose="020B0502020202020204" pitchFamily="34" charset="0"/>
                <a:ea typeface="Times New Roman" panose="02020603050405020304" pitchFamily="18" charset="0"/>
                <a:cs typeface="Arial" panose="020B0604020202020204" pitchFamily="34" charset="0"/>
              </a:rPr>
              <a:t>The majority of mental health Trusts in England allow the use of e-cigarettes.</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The NHS long term plan ambition is that by 2023/24 all inpatients should receive a specialised offer of support in inpatient and community mental health settings. This includes the opportunity to switch to vaping. It will be important to be familiar with your Trust’s vaping policy and if/what vapes inpatient services provide/allow.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You may be supporting patients with quitting or temporary abstinence as part of planned admission, and/or have a patient who is in and out of an inpatient setting. Rechargeable and re-fillable e-cigarettes will be suitable for most patients. Disposable e-cigarettes may be the most suitable option for those who present with a high-risk profile.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Ensure Trust infection control policy is followed </a:t>
            </a:r>
            <a:r>
              <a:rPr lang="en-CA" sz="1200" dirty="0">
                <a:effectLst/>
                <a:latin typeface="Century Gothic" panose="020B0502020202020204" pitchFamily="34" charset="0"/>
                <a:ea typeface="Times New Roman" panose="02020603050405020304" pitchFamily="18" charset="0"/>
              </a:rPr>
              <a:t>Advise that vapes should be for personal use only. Ensure patients do not use vapes near oxygen.</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There are no identified risks from second-hand vapour. Some studies have found traces of toxicants in secondhand vapour but at such low levels that they do not pose a health risk to bystanders.</a:t>
            </a:r>
            <a:endParaRPr lang="en-GB" sz="12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13</a:t>
            </a:fld>
            <a:endParaRPr lang="en-US"/>
          </a:p>
        </p:txBody>
      </p:sp>
    </p:spTree>
    <p:extLst>
      <p:ext uri="{BB962C8B-B14F-4D97-AF65-F5344CB8AC3E}">
        <p14:creationId xmlns:p14="http://schemas.microsoft.com/office/powerpoint/2010/main" val="7605345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a:effectLst/>
                <a:latin typeface="Century Gothic" panose="020B0502020202020204" pitchFamily="34" charset="0"/>
                <a:ea typeface="Times New Roman" panose="02020603050405020304" pitchFamily="18" charset="0"/>
                <a:cs typeface="Arial" panose="020B0604020202020204" pitchFamily="34" charset="0"/>
              </a:rPr>
              <a:t>It can be useful to assess capacity and risk of using a vape in a hospital or other environment.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Consider:</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How chaotic is the patient?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Will they remember how to use it correctly?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Are they at risk of adding anything?</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Depending on risk assessment, the patient may be </a:t>
            </a:r>
            <a:r>
              <a:rPr lang="en-US" sz="1200" b="1" dirty="0">
                <a:effectLst/>
                <a:latin typeface="Century Gothic" panose="020B0502020202020204" pitchFamily="34" charset="0"/>
                <a:ea typeface="Times New Roman" panose="02020603050405020304" pitchFamily="18" charset="0"/>
                <a:cs typeface="Arial" panose="020B0604020202020204" pitchFamily="34" charset="0"/>
              </a:rPr>
              <a:t>supervised when re-filling</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 his/her device or it may be preferable for a disposable device to be used. </a:t>
            </a:r>
            <a:endParaRPr lang="en-GB" sz="1200" dirty="0">
              <a:effectLst/>
              <a:latin typeface="Times New Roman" panose="02020603050405020304" pitchFamily="18" charset="0"/>
              <a:ea typeface="Times New Roman" panose="02020603050405020304" pitchFamily="18" charset="0"/>
            </a:endParaRPr>
          </a:p>
          <a:p>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14</a:t>
            </a:fld>
            <a:endParaRPr lang="en-US"/>
          </a:p>
        </p:txBody>
      </p:sp>
    </p:spTree>
    <p:extLst>
      <p:ext uri="{BB962C8B-B14F-4D97-AF65-F5344CB8AC3E}">
        <p14:creationId xmlns:p14="http://schemas.microsoft.com/office/powerpoint/2010/main" val="6596479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lvl="0" indent="0">
              <a:buFont typeface="+mj-lt"/>
              <a:buNone/>
              <a:tabLst>
                <a:tab pos="457200" algn="l"/>
              </a:tabLst>
            </a:pPr>
            <a:r>
              <a:rPr lang="en-GB" sz="1200" b="0" dirty="0">
                <a:effectLst/>
                <a:latin typeface="Century Gothic" panose="020B0502020202020204" pitchFamily="34" charset="0"/>
                <a:ea typeface="Times New Roman" panose="02020603050405020304" pitchFamily="18" charset="0"/>
                <a:cs typeface="Arial" panose="020B0604020202020204" pitchFamily="34" charset="0"/>
              </a:rPr>
              <a:t>1. </a:t>
            </a:r>
            <a:r>
              <a:rPr lang="en-GB" sz="1200" b="1" dirty="0">
                <a:effectLst/>
                <a:latin typeface="Century Gothic" panose="020B0502020202020204" pitchFamily="34" charset="0"/>
                <a:ea typeface="Times New Roman" panose="02020603050405020304" pitchFamily="18" charset="0"/>
                <a:cs typeface="Arial" panose="020B0604020202020204" pitchFamily="34" charset="0"/>
              </a:rPr>
              <a:t>Buy from reputable supplier </a:t>
            </a:r>
            <a:r>
              <a:rPr lang="en-GB" sz="1200" dirty="0">
                <a:effectLst/>
                <a:latin typeface="Century Gothic" panose="020B0502020202020204" pitchFamily="34" charset="0"/>
                <a:ea typeface="Times New Roman" panose="02020603050405020304" pitchFamily="18" charset="0"/>
                <a:cs typeface="Arial" panose="020B0604020202020204" pitchFamily="34" charset="0"/>
              </a:rPr>
              <a:t>(you may want to talk to staff in a few shops and get a feel for whether you would recommend that a patient goes there).</a:t>
            </a:r>
            <a:endParaRPr lang="en-GB" sz="1200" dirty="0">
              <a:effectLst/>
              <a:latin typeface="Times New Roman" panose="02020603050405020304" pitchFamily="18" charset="0"/>
              <a:ea typeface="Times New Roman" panose="02020603050405020304" pitchFamily="18" charset="0"/>
            </a:endParaRPr>
          </a:p>
          <a:p>
            <a:pPr marL="742950" lvl="1" indent="-285750">
              <a:buFont typeface="Courier New" panose="02070309020205020404" pitchFamily="49" charset="0"/>
              <a:buChar char="o"/>
              <a:tabLst>
                <a:tab pos="914400" algn="l"/>
              </a:tabLst>
            </a:pPr>
            <a:r>
              <a:rPr lang="en-GB" sz="1200" dirty="0">
                <a:effectLst/>
                <a:latin typeface="Century Gothic" panose="020B0502020202020204" pitchFamily="34" charset="0"/>
                <a:ea typeface="Times New Roman" panose="02020603050405020304" pitchFamily="18" charset="0"/>
                <a:cs typeface="Arial" panose="020B0604020202020204" pitchFamily="34" charset="0"/>
              </a:rPr>
              <a:t>Use only with the charger which comes with product, follow the instructions provided carefully. </a:t>
            </a:r>
            <a:endParaRPr lang="en-GB"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742950" lvl="1" indent="-285750">
              <a:buFont typeface="Courier New" panose="02070309020205020404" pitchFamily="49" charset="0"/>
              <a:buChar char="o"/>
              <a:tabLst>
                <a:tab pos="914400" algn="l"/>
              </a:tabLst>
            </a:pPr>
            <a:r>
              <a:rPr lang="en-GB" sz="1200" dirty="0">
                <a:effectLst/>
                <a:latin typeface="Century Gothic" panose="020B0502020202020204" pitchFamily="34" charset="0"/>
                <a:ea typeface="Times New Roman" panose="02020603050405020304" pitchFamily="18" charset="0"/>
                <a:cs typeface="Arial" panose="020B0604020202020204" pitchFamily="34" charset="0"/>
              </a:rPr>
              <a:t>Look out for the CE mark that indicates chargers comply with European Safety Standards. </a:t>
            </a:r>
            <a:endParaRPr lang="en-GB" sz="12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marL="180340" indent="-180340"/>
            <a:r>
              <a:rPr lang="en-GB" sz="1200" dirty="0">
                <a:effectLst/>
                <a:latin typeface="Century Gothic" panose="020B0502020202020204" pitchFamily="34" charset="0"/>
                <a:ea typeface="Times New Roman" panose="02020603050405020304" pitchFamily="18" charset="0"/>
                <a:cs typeface="Arial" panose="020B0604020202020204" pitchFamily="34" charset="0"/>
              </a:rPr>
              <a:t>2.</a:t>
            </a:r>
            <a:r>
              <a:rPr lang="en-GB" sz="1200" b="1" dirty="0">
                <a:effectLst/>
                <a:latin typeface="Century Gothic" panose="020B0502020202020204" pitchFamily="34" charset="0"/>
                <a:ea typeface="Times New Roman" panose="02020603050405020304" pitchFamily="18" charset="0"/>
                <a:cs typeface="Arial" panose="020B0604020202020204" pitchFamily="34" charset="0"/>
              </a:rPr>
              <a:t> Heed any warnings supplied with the product.</a:t>
            </a:r>
            <a:endParaRPr lang="en-GB" sz="1200" dirty="0">
              <a:effectLst/>
              <a:latin typeface="Times New Roman" panose="02020603050405020304" pitchFamily="18" charset="0"/>
              <a:ea typeface="Times New Roman" panose="02020603050405020304" pitchFamily="18" charset="0"/>
            </a:endParaRPr>
          </a:p>
          <a:p>
            <a:pPr marL="180340" indent="-180340"/>
            <a:r>
              <a:rPr lang="en-GB" sz="1200" dirty="0">
                <a:effectLst/>
                <a:latin typeface="Century Gothic" panose="020B0502020202020204" pitchFamily="34" charset="0"/>
                <a:ea typeface="Times New Roman" panose="02020603050405020304" pitchFamily="18" charset="0"/>
                <a:cs typeface="Arial" panose="020B0604020202020204" pitchFamily="34" charset="0"/>
              </a:rPr>
              <a:t>3. </a:t>
            </a:r>
            <a:r>
              <a:rPr lang="en-GB" sz="1200" b="1" dirty="0">
                <a:effectLst/>
                <a:latin typeface="Century Gothic" panose="020B0502020202020204" pitchFamily="34" charset="0"/>
                <a:ea typeface="Times New Roman" panose="02020603050405020304" pitchFamily="18" charset="0"/>
                <a:cs typeface="Arial" panose="020B0604020202020204" pitchFamily="34" charset="0"/>
              </a:rPr>
              <a:t>Ensure that vaping devices are not left charging for long periods</a:t>
            </a:r>
            <a:r>
              <a:rPr lang="en-GB" sz="1200" dirty="0">
                <a:effectLst/>
                <a:latin typeface="Century Gothic" panose="020B0502020202020204" pitchFamily="34" charset="0"/>
                <a:ea typeface="Times New Roman" panose="02020603050405020304" pitchFamily="18" charset="0"/>
                <a:cs typeface="Arial" panose="020B0604020202020204" pitchFamily="34" charset="0"/>
              </a:rPr>
              <a:t>. Do not leave devices plugged in overnight or whilst out of the house.</a:t>
            </a:r>
            <a:endParaRPr lang="en-GB" sz="1200" dirty="0">
              <a:effectLst/>
              <a:latin typeface="Times New Roman" panose="02020603050405020304" pitchFamily="18" charset="0"/>
              <a:ea typeface="Times New Roman" panose="02020603050405020304" pitchFamily="18" charset="0"/>
            </a:endParaRPr>
          </a:p>
          <a:p>
            <a:pPr marL="180340" indent="-180340"/>
            <a:r>
              <a:rPr lang="en-GB" sz="1200" dirty="0">
                <a:effectLst/>
                <a:latin typeface="Century Gothic" panose="020B0502020202020204" pitchFamily="34" charset="0"/>
                <a:ea typeface="Times New Roman" panose="02020603050405020304" pitchFamily="18" charset="0"/>
                <a:cs typeface="Arial" panose="020B0604020202020204" pitchFamily="34" charset="0"/>
              </a:rPr>
              <a:t>4. </a:t>
            </a:r>
            <a:r>
              <a:rPr lang="en-GB" sz="1200" b="1" dirty="0">
                <a:effectLst/>
                <a:latin typeface="Century Gothic" panose="020B0502020202020204" pitchFamily="34" charset="0"/>
                <a:ea typeface="Times New Roman" panose="02020603050405020304" pitchFamily="18" charset="0"/>
                <a:cs typeface="Arial" panose="020B0604020202020204" pitchFamily="34" charset="0"/>
              </a:rPr>
              <a:t>Do not keep spare batteries in pockets </a:t>
            </a:r>
            <a:r>
              <a:rPr lang="en-GB" sz="1200" dirty="0">
                <a:effectLst/>
                <a:latin typeface="Century Gothic" panose="020B0502020202020204" pitchFamily="34" charset="0"/>
                <a:ea typeface="Times New Roman" panose="02020603050405020304" pitchFamily="18" charset="0"/>
                <a:cs typeface="Arial" panose="020B0604020202020204" pitchFamily="34" charset="0"/>
              </a:rPr>
              <a:t>as they can short circuit when in contact with metal objects like keys or coins.</a:t>
            </a:r>
            <a:endParaRPr lang="en-GB" sz="1200" dirty="0">
              <a:effectLst/>
              <a:latin typeface="Times New Roman" panose="02020603050405020304" pitchFamily="18" charset="0"/>
              <a:ea typeface="Times New Roman" panose="02020603050405020304" pitchFamily="18" charset="0"/>
            </a:endParaRPr>
          </a:p>
          <a:p>
            <a:pPr marL="180340" indent="-180340"/>
            <a:r>
              <a:rPr lang="en-GB" sz="1200" dirty="0">
                <a:effectLst/>
                <a:latin typeface="Century Gothic" panose="020B0502020202020204" pitchFamily="34" charset="0"/>
                <a:ea typeface="Times New Roman" panose="02020603050405020304" pitchFamily="18" charset="0"/>
                <a:cs typeface="Arial" panose="020B0604020202020204" pitchFamily="34" charset="0"/>
              </a:rPr>
              <a:t>5. </a:t>
            </a:r>
            <a:r>
              <a:rPr lang="en-GB" sz="1200" b="1" dirty="0">
                <a:effectLst/>
                <a:latin typeface="Century Gothic" panose="020B0502020202020204" pitchFamily="34" charset="0"/>
                <a:ea typeface="Times New Roman" panose="02020603050405020304" pitchFamily="18" charset="0"/>
                <a:cs typeface="Arial" panose="020B0604020202020204" pitchFamily="34" charset="0"/>
              </a:rPr>
              <a:t>Keep away from children and animals</a:t>
            </a:r>
            <a:r>
              <a:rPr lang="en-GB" sz="1200" dirty="0">
                <a:effectLst/>
                <a:latin typeface="Century Gothic" panose="020B0502020202020204" pitchFamily="34" charset="0"/>
                <a:ea typeface="Times New Roman" panose="02020603050405020304" pitchFamily="18" charset="0"/>
                <a:cs typeface="Arial" panose="020B0604020202020204" pitchFamily="34" charset="0"/>
              </a:rPr>
              <a:t> as you would with many other everyday items and medications.</a:t>
            </a:r>
            <a:endParaRPr lang="en-GB" sz="1200" dirty="0">
              <a:effectLst/>
              <a:latin typeface="Times New Roman" panose="02020603050405020304" pitchFamily="18" charset="0"/>
              <a:ea typeface="Times New Roman" panose="02020603050405020304" pitchFamily="18" charset="0"/>
            </a:endParaRPr>
          </a:p>
          <a:p>
            <a:endParaRPr lang="en-US" sz="1200" b="1" u="sng" dirty="0">
              <a:latin typeface="Century Gothic" panose="020B0502020202020204" pitchFamily="34" charset="0"/>
              <a:cs typeface="Arial" panose="020B0604020202020204" pitchFamily="34" charset="0"/>
            </a:endParaRPr>
          </a:p>
          <a:p>
            <a:endParaRPr lang="en-US" sz="1200" dirty="0">
              <a:latin typeface="Century Gothic" panose="020B0502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15</a:t>
            </a:fld>
            <a:endParaRPr lang="en-US"/>
          </a:p>
        </p:txBody>
      </p:sp>
    </p:spTree>
    <p:extLst>
      <p:ext uri="{BB962C8B-B14F-4D97-AF65-F5344CB8AC3E}">
        <p14:creationId xmlns:p14="http://schemas.microsoft.com/office/powerpoint/2010/main" val="956032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ffectLst/>
                <a:latin typeface="Century Gothic" panose="020B0502020202020204" pitchFamily="34" charset="0"/>
                <a:ea typeface="Times New Roman" panose="02020603050405020304" pitchFamily="18" charset="0"/>
                <a:cs typeface="Arial" panose="020B0604020202020204" pitchFamily="34" charset="0"/>
              </a:rPr>
              <a:t>Patients need to know:</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Times New Roman" panose="02020603050405020304" pitchFamily="18" charset="0"/>
                <a:cs typeface="Arial" panose="020B0604020202020204" pitchFamily="34" charset="0"/>
              </a:rPr>
              <a:t>Stop smoking medications are safe and effective when used correctly</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Times New Roman" panose="02020603050405020304" pitchFamily="18" charset="0"/>
                <a:cs typeface="Arial" panose="020B0604020202020204" pitchFamily="34" charset="0"/>
              </a:rPr>
              <a:t>How they work</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Times New Roman" panose="02020603050405020304" pitchFamily="18" charset="0"/>
                <a:cs typeface="Arial" panose="020B0604020202020204" pitchFamily="34" charset="0"/>
              </a:rPr>
              <a:t>How to use them</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Times New Roman" panose="02020603050405020304" pitchFamily="18" charset="0"/>
                <a:cs typeface="Arial" panose="020B0604020202020204" pitchFamily="34" charset="0"/>
              </a:rPr>
              <a:t>To use enough for long enough</a:t>
            </a:r>
            <a:endParaRPr lang="en-GB" sz="1200" dirty="0">
              <a:effectLst/>
              <a:latin typeface="Times New Roman" panose="02020603050405020304" pitchFamily="18" charset="0"/>
              <a:ea typeface="Times New Roman" panose="02020603050405020304" pitchFamily="18" charset="0"/>
            </a:endParaRPr>
          </a:p>
          <a:p>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16</a:t>
            </a:fld>
            <a:endParaRPr lang="en-US"/>
          </a:p>
        </p:txBody>
      </p:sp>
    </p:spTree>
    <p:extLst>
      <p:ext uri="{BB962C8B-B14F-4D97-AF65-F5344CB8AC3E}">
        <p14:creationId xmlns:p14="http://schemas.microsoft.com/office/powerpoint/2010/main" val="32390939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a:effectLst/>
                <a:latin typeface="Century Gothic" panose="020B0502020202020204" pitchFamily="34" charset="0"/>
                <a:ea typeface="Times New Roman" panose="02020603050405020304" pitchFamily="18" charset="0"/>
                <a:cs typeface="Arial" panose="020B0604020202020204" pitchFamily="34" charset="0"/>
              </a:rPr>
              <a:t>It is important to advise the patient that </a:t>
            </a:r>
            <a:r>
              <a:rPr lang="en-GB" sz="1200" dirty="0">
                <a:effectLst/>
                <a:latin typeface="Century Gothic" panose="020B0502020202020204" pitchFamily="34" charset="0"/>
                <a:ea typeface="Times New Roman" panose="02020603050405020304" pitchFamily="18" charset="0"/>
                <a:cs typeface="Arial" panose="020B0604020202020204" pitchFamily="34" charset="0"/>
              </a:rPr>
              <a:t>whatever method of stop smoking medication they choose to use it’s really important to come to the weekly sessions with you.</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When discussing options for quitting, cutting down or temporary abstinence with patients it is our responsibility to inform them that using an e-cigarette is far safer than smoking and that an e-cigarette:</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CA" sz="1200" dirty="0">
                <a:effectLst/>
                <a:latin typeface="Century Gothic" panose="020B0502020202020204" pitchFamily="34" charset="0"/>
                <a:ea typeface="Times New Roman" panose="02020603050405020304" pitchFamily="18" charset="0"/>
                <a:cs typeface="Arial" panose="020B0604020202020204" pitchFamily="34" charset="0"/>
              </a:rPr>
              <a:t>Allows you to inhale nicotine through a vapour rather than smoke</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CA" sz="1200" dirty="0">
                <a:effectLst/>
                <a:latin typeface="Century Gothic" panose="020B0502020202020204" pitchFamily="34" charset="0"/>
                <a:ea typeface="Times New Roman" panose="02020603050405020304" pitchFamily="18" charset="0"/>
              </a:rPr>
              <a:t>Doesn't produce tar or carbon monoxide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CA" sz="1200" dirty="0">
                <a:effectLst/>
                <a:latin typeface="Century Gothic" panose="020B0502020202020204" pitchFamily="34" charset="0"/>
                <a:ea typeface="Times New Roman" panose="02020603050405020304" pitchFamily="18" charset="0"/>
              </a:rPr>
              <a:t>Doesn't burn tobacco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CA" sz="1200" dirty="0">
                <a:effectLst/>
                <a:latin typeface="Century Gothic" panose="020B0502020202020204" pitchFamily="34" charset="0"/>
                <a:ea typeface="Times New Roman" panose="02020603050405020304" pitchFamily="18" charset="0"/>
              </a:rPr>
              <a:t>The vapour contains much lower levels of harmful chemicals compared to tobacco smoke</a:t>
            </a:r>
            <a:endParaRPr lang="en-GB" sz="1200" dirty="0">
              <a:effectLst/>
              <a:latin typeface="Times New Roman" panose="02020603050405020304" pitchFamily="18" charset="0"/>
              <a:ea typeface="Times New Roman" panose="02020603050405020304" pitchFamily="18" charset="0"/>
            </a:endParaRPr>
          </a:p>
          <a:p>
            <a:pPr fontAlgn="base"/>
            <a:br>
              <a:rPr lang="en-CA" sz="1200" b="0" i="0" kern="1200" dirty="0">
                <a:solidFill>
                  <a:schemeClr val="tx1"/>
                </a:solidFill>
                <a:effectLst/>
                <a:latin typeface="Century Gothic" panose="020B0502020202020204" pitchFamily="34" charset="0"/>
                <a:ea typeface="Geneva" pitchFamily="-109" charset="0"/>
                <a:cs typeface="Geneva" pitchFamily="-109" charset="0"/>
              </a:rPr>
            </a:b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br>
              <a:rPr lang="en-CA" sz="1200" dirty="0"/>
            </a:br>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17</a:t>
            </a:fld>
            <a:endParaRPr lang="en-US"/>
          </a:p>
        </p:txBody>
      </p:sp>
    </p:spTree>
    <p:extLst>
      <p:ext uri="{BB962C8B-B14F-4D97-AF65-F5344CB8AC3E}">
        <p14:creationId xmlns:p14="http://schemas.microsoft.com/office/powerpoint/2010/main" val="34835616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en-US" sz="1200" b="1" dirty="0">
                <a:effectLst/>
                <a:latin typeface="Century Gothic" panose="020B0502020202020204" pitchFamily="34" charset="0"/>
                <a:ea typeface="Times New Roman" panose="02020603050405020304" pitchFamily="18" charset="0"/>
                <a:cs typeface="Arial" panose="020B0604020202020204" pitchFamily="34" charset="0"/>
              </a:rPr>
              <a:t>Which vape should I start with?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Given the number of different devices that are available patients may ask about the best vaping device to use. Costs may be one factor to consider. The short answer is that tanks, pods or disposables are all good options. You may wish to explain how each device works briefly and assess what option might best suit the individual.</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A rechargeable vape with a refillable tank that delivers nicotine is cheaper than a disposable model and is likely to be more economical.</a:t>
            </a:r>
            <a:endParaRPr lang="en-GB" sz="1200" dirty="0">
              <a:effectLst/>
              <a:latin typeface="Times New Roman" panose="02020603050405020304" pitchFamily="18" charset="0"/>
              <a:ea typeface="Times New Roman" panose="02020603050405020304" pitchFamily="18" charset="0"/>
            </a:endParaRPr>
          </a:p>
          <a:p>
            <a:r>
              <a:rPr lang="en-CA" sz="1200" i="1"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Selecting a device is really about the right strength liquid and a device that the person can manage and meets their preferences. You may wish to recommend a tank to new users, but if filling is an issue, and the person can afford them, pods or disposables could be just as good, and disposables can be handy if their tank has run out of charge.</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A specialist vape shop will be a helpful source of information for patients and an opportunity to get to learn more about (and see and hold) available devices.</a:t>
            </a:r>
            <a:endParaRPr lang="en-GB" sz="1200" dirty="0">
              <a:effectLst/>
              <a:latin typeface="Times New Roman" panose="02020603050405020304" pitchFamily="18" charset="0"/>
              <a:ea typeface="Times New Roman" panose="02020603050405020304" pitchFamily="18" charset="0"/>
            </a:endParaRPr>
          </a:p>
          <a:p>
            <a:r>
              <a:rPr lang="en-US" sz="1200" b="1"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b="1" dirty="0">
                <a:effectLst/>
                <a:latin typeface="Century Gothic" panose="020B0502020202020204" pitchFamily="34" charset="0"/>
                <a:ea typeface="Times New Roman" panose="02020603050405020304" pitchFamily="18" charset="0"/>
                <a:cs typeface="Arial" panose="020B0604020202020204" pitchFamily="34" charset="0"/>
              </a:rPr>
              <a:t>I don’t know what strength to start on</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Times New Roman" panose="02020603050405020304" pitchFamily="18" charset="0"/>
                <a:cs typeface="Arial" panose="020B0604020202020204" pitchFamily="34" charset="0"/>
              </a:rPr>
              <a:t>It’s important for patients to use the right amount on nicotine to manage withdrawal symptoms and urges to smoke. How much nicotine someone will require will depend upon how much nicotine they were getting from their cigarettes. How much nicotine they get from the e-liquid they choose will depend upon the nicotine concentration in the e-liquid that they use and the type of vape they use and how they use it.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Times New Roman" panose="02020603050405020304" pitchFamily="18" charset="0"/>
                <a:cs typeface="Arial" panose="020B0604020202020204" pitchFamily="34" charset="0"/>
              </a:rPr>
              <a:t>Experimentation is recommended in order to find the strength that controls withdrawal symptoms and urges to smoke. The amount of nicotine can be reduced after the first 4-6 weeks of use or maintained.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Times New Roman" panose="02020603050405020304" pitchFamily="18" charset="0"/>
                <a:cs typeface="Arial" panose="020B0604020202020204" pitchFamily="34" charset="0"/>
              </a:rPr>
              <a:t>Nicotine ‘overdose’ is not common and is akin to the feeling that smokers get when they ‘smoke too much’ or smoke ‘stronger cigarettes’: nausea, tremor, increased heart rate, sweating, headache, but we don’t want to frighten people about nicotine. </a:t>
            </a:r>
            <a:endParaRPr lang="en-GB" sz="1200" dirty="0">
              <a:effectLst/>
              <a:latin typeface="Times New Roman" panose="02020603050405020304" pitchFamily="18" charset="0"/>
              <a:ea typeface="Times New Roman" panose="02020603050405020304" pitchFamily="18" charset="0"/>
            </a:endParaRPr>
          </a:p>
          <a:p>
            <a:r>
              <a:rPr lang="en-US" sz="1200" b="1"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b="1" dirty="0">
                <a:effectLst/>
                <a:latin typeface="Century Gothic" panose="020B0502020202020204" pitchFamily="34" charset="0"/>
                <a:ea typeface="Times New Roman" panose="02020603050405020304" pitchFamily="18" charset="0"/>
                <a:cs typeface="Arial" panose="020B0604020202020204" pitchFamily="34" charset="0"/>
              </a:rPr>
              <a:t>My mouth is so dry!</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Throat irritation and dry mouth are common, drinking water will help.</a:t>
            </a:r>
            <a:endParaRPr lang="en-GB" sz="1200" dirty="0">
              <a:effectLst/>
              <a:latin typeface="Times New Roman" panose="02020603050405020304" pitchFamily="18" charset="0"/>
              <a:ea typeface="Times New Roman" panose="02020603050405020304" pitchFamily="18" charset="0"/>
            </a:endParaRPr>
          </a:p>
          <a:p>
            <a:r>
              <a:rPr lang="en-US" sz="1200" b="1"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b="1" dirty="0">
                <a:effectLst/>
                <a:latin typeface="Century Gothic" panose="020B0502020202020204" pitchFamily="34" charset="0"/>
                <a:ea typeface="Times New Roman" panose="02020603050405020304" pitchFamily="18" charset="0"/>
                <a:cs typeface="Arial" panose="020B0604020202020204" pitchFamily="34" charset="0"/>
              </a:rPr>
              <a:t>I’m using my vape more than when I smoked</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Times New Roman" panose="02020603050405020304" pitchFamily="18" charset="0"/>
                <a:cs typeface="Arial" panose="020B0604020202020204" pitchFamily="34" charset="0"/>
              </a:rPr>
              <a:t>The frequency of vape use is likely to be different to the frequency at which people smoke cigarettes, mainly due to a change in the amount of nicotine consumed, and the speed at which it is delivered to the brain.</a:t>
            </a:r>
            <a:endParaRPr lang="en-GB" sz="1200" dirty="0">
              <a:effectLst/>
              <a:latin typeface="Times New Roman" panose="02020603050405020304" pitchFamily="18" charset="0"/>
              <a:ea typeface="Times New Roman" panose="02020603050405020304" pitchFamily="18" charset="0"/>
            </a:endParaRPr>
          </a:p>
          <a:p>
            <a:br>
              <a:rPr lang="en-GB" sz="1200" dirty="0">
                <a:effectLst/>
                <a:latin typeface="Century Gothic" panose="020B0502020202020204" pitchFamily="34" charset="0"/>
                <a:ea typeface="Times New Roman" panose="02020603050405020304" pitchFamily="18" charset="0"/>
                <a:cs typeface="Arial" panose="020B0604020202020204" pitchFamily="34" charset="0"/>
              </a:rPr>
            </a:br>
            <a:r>
              <a:rPr lang="en-GB" sz="1200" dirty="0">
                <a:effectLst/>
                <a:latin typeface="Century Gothic" panose="020B0502020202020204" pitchFamily="34" charset="0"/>
                <a:ea typeface="Times New Roman" panose="02020603050405020304" pitchFamily="18" charset="0"/>
                <a:cs typeface="Arial" panose="020B0604020202020204" pitchFamily="34" charset="0"/>
              </a:rPr>
              <a:t>While smokers ‘binge on nicotine’, vapers ‘graze on nicotine’: rather than smoking a cigarette every hour or so for 10 minutes, people will often find themselves regularly taking a few puffs on their vape.</a:t>
            </a:r>
            <a:endParaRPr lang="en-GB" sz="1200" dirty="0">
              <a:effectLst/>
              <a:latin typeface="Times New Roman" panose="02020603050405020304" pitchFamily="18" charset="0"/>
              <a:ea typeface="Times New Roman" panose="02020603050405020304" pitchFamily="18" charset="0"/>
            </a:endParaRPr>
          </a:p>
          <a:p>
            <a:r>
              <a:rPr lang="en-CA" sz="1200" b="1"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b="1" dirty="0">
                <a:effectLst/>
                <a:latin typeface="Century Gothic" panose="020B0502020202020204" pitchFamily="34" charset="0"/>
                <a:ea typeface="Times New Roman" panose="02020603050405020304" pitchFamily="18" charset="0"/>
                <a:cs typeface="Arial" panose="020B0604020202020204" pitchFamily="34" charset="0"/>
              </a:rPr>
              <a:t>I don’t like all the ‘smoke’</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The amount of vapour is associated with technique; the amount of vapour can be reduced by taking little puffs. Explain and ensure the patient understands the difference between smoke and vapour.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In contrast to this statement, some people like to see the vapour on exhale because it feels more like smoking.</a:t>
            </a:r>
            <a:endParaRPr lang="en-GB" sz="1200" dirty="0">
              <a:effectLst/>
              <a:latin typeface="Times New Roman" panose="02020603050405020304" pitchFamily="18" charset="0"/>
              <a:ea typeface="Times New Roman" panose="02020603050405020304" pitchFamily="18" charset="0"/>
            </a:endParaRPr>
          </a:p>
          <a:p>
            <a:pPr eaLnBrk="1" hangingPunct="1">
              <a:spcBef>
                <a:spcPct val="0"/>
              </a:spcBef>
            </a:pPr>
            <a:endParaRPr lang="en-GB" sz="1200" b="0" i="0" kern="1200" dirty="0">
              <a:solidFill>
                <a:schemeClr val="tx1"/>
              </a:solidFill>
              <a:effectLst/>
              <a:latin typeface="Century Gothic" panose="020B0502020202020204" pitchFamily="34" charset="0"/>
              <a:ea typeface="Geneva" pitchFamily="-109" charset="0"/>
              <a:cs typeface="Geneva" pitchFamily="-109"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18</a:t>
            </a:fld>
            <a:endParaRPr lang="en-US"/>
          </a:p>
        </p:txBody>
      </p:sp>
    </p:spTree>
    <p:extLst>
      <p:ext uri="{BB962C8B-B14F-4D97-AF65-F5344CB8AC3E}">
        <p14:creationId xmlns:p14="http://schemas.microsoft.com/office/powerpoint/2010/main" val="39873926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GB" sz="1200" dirty="0">
                <a:effectLst/>
                <a:latin typeface="Century Gothic" panose="020B0502020202020204" pitchFamily="34" charset="0"/>
                <a:ea typeface="Times New Roman" panose="02020603050405020304" pitchFamily="18" charset="0"/>
                <a:cs typeface="Arial" panose="020B0604020202020204" pitchFamily="34" charset="0"/>
              </a:rPr>
              <a:t>It can be helpful when speaking to SMI patients and their family members or carers to address any misperceptions about harm from the nicotine contained in these products. Explain that it is a clean form of nicotine that is both safe and effective in helping people quit smoking (by assisting with cravings/urges to smoke and withdrawal symptoms).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Manage expectations of nicotine-containing products:</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“These are not magic bullets, but NRT/vapes will help with quitting</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in particular with withdrawal symptoms and urges to smoke. You may want to try one product and if you find it’s not working for you, we can try another</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b="1" dirty="0">
                <a:effectLst/>
                <a:latin typeface="Century Gothic" panose="020B0502020202020204" pitchFamily="34" charset="0"/>
                <a:ea typeface="Times New Roman" panose="02020603050405020304" pitchFamily="18" charset="0"/>
                <a:cs typeface="Arial" panose="020B0604020202020204" pitchFamily="34" charset="0"/>
              </a:rPr>
              <a:t>Points to highlight from SCIMITAR: </a:t>
            </a:r>
            <a:endParaRPr lang="en-GB" sz="1200" dirty="0">
              <a:effectLst/>
              <a:latin typeface="Times New Roman" panose="02020603050405020304" pitchFamily="18" charset="0"/>
              <a:ea typeface="Times New Roman" panose="02020603050405020304" pitchFamily="18" charset="0"/>
            </a:endParaRPr>
          </a:p>
          <a:p>
            <a:r>
              <a:rPr lang="en-US" sz="1200" b="1"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b="1" dirty="0">
                <a:effectLst/>
                <a:latin typeface="Century Gothic" panose="020B0502020202020204" pitchFamily="34" charset="0"/>
                <a:ea typeface="Times New Roman" panose="02020603050405020304" pitchFamily="18" charset="0"/>
                <a:cs typeface="Arial" panose="020B0604020202020204" pitchFamily="34" charset="0"/>
              </a:rPr>
              <a:t>Be aware of what NRT products or vapes are available locally, free of charge or otherwise.</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 The SCIMITAR project found that clients were often disappointed when they could not access a particular NRT product or vape in their area. This group of patients can have had a poor experience with services in the past and this can in fact throw off their quit attempt. Being aware of what you can offer in your region in terms of NRT products or vapes, and keeping your discussion and planning with patients focused on what is available, can help avoid any disappointment. </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Unlike NRT, vapes are not available via the NHS and patients will be required to pay for them; in some regions, however, those accessing services will receive support with accessing a vape without cost or at reduced cost.</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b="1" dirty="0">
                <a:effectLst/>
                <a:latin typeface="Century Gothic" panose="020B0502020202020204" pitchFamily="34" charset="0"/>
                <a:ea typeface="Times New Roman" panose="02020603050405020304" pitchFamily="18" charset="0"/>
                <a:cs typeface="Arial" panose="020B0604020202020204" pitchFamily="34" charset="0"/>
              </a:rPr>
              <a:t>Facilitate access to NRT and/or vaping devices</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 When needed, it can make all the difference to help facilitate access to NRT or vapes, for example by going to the pharmacy to pick up medication or arranging for it to be delivered. For patients who had difficulty going out in public or issues with transportation or their health, this made all the difference.</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b="1" dirty="0">
                <a:effectLst/>
                <a:latin typeface="Century Gothic" panose="020B0502020202020204" pitchFamily="34" charset="0"/>
                <a:ea typeface="Times New Roman" panose="02020603050405020304" pitchFamily="18" charset="0"/>
                <a:cs typeface="Arial" panose="020B0604020202020204" pitchFamily="34" charset="0"/>
              </a:rPr>
              <a:t>It is important to assist with correct use of NRT and vapes.</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 This can be done by demonstrating correct use, having patients demonstrate how they are using their NRT or vape, and repeatedly remind them of correct technique for faster-acting NRT and vapes. Assisting patients with correct use of NRT or vapes can assist with minimizing side effects and improve the overall experience of taking medication. </a:t>
            </a:r>
            <a:endParaRPr lang="en-US" altLang="en-US" sz="1200"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19</a:t>
            </a:fld>
            <a:endParaRPr lang="en-US"/>
          </a:p>
        </p:txBody>
      </p:sp>
    </p:spTree>
    <p:extLst>
      <p:ext uri="{BB962C8B-B14F-4D97-AF65-F5344CB8AC3E}">
        <p14:creationId xmlns:p14="http://schemas.microsoft.com/office/powerpoint/2010/main" val="751706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effectLst/>
                <a:latin typeface="Century Gothic" panose="020B0502020202020204" pitchFamily="34" charset="0"/>
                <a:ea typeface="Geneva" panose="020B0503030404040204"/>
                <a:cs typeface="Arial" panose="020B0604020202020204" pitchFamily="34" charset="0"/>
              </a:rPr>
              <a:t>Introduce video: This is </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Caroline</a:t>
            </a:r>
            <a:r>
              <a:rPr lang="en-US" sz="1200" dirty="0">
                <a:effectLst/>
                <a:latin typeface="Century Gothic" panose="020B0502020202020204" pitchFamily="34" charset="0"/>
                <a:ea typeface="Geneva" panose="020B0503030404040204"/>
                <a:cs typeface="Arial" panose="020B0604020202020204" pitchFamily="34" charset="0"/>
              </a:rPr>
              <a:t>’s story, in her own words, about quitting smoking while dealing with a mental health illness. Let’s watch.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a:t>
            </a:fld>
            <a:endParaRPr lang="en-US"/>
          </a:p>
        </p:txBody>
      </p:sp>
    </p:spTree>
    <p:extLst>
      <p:ext uri="{BB962C8B-B14F-4D97-AF65-F5344CB8AC3E}">
        <p14:creationId xmlns:p14="http://schemas.microsoft.com/office/powerpoint/2010/main" val="9087105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GB" sz="1200" b="1" dirty="0">
                <a:effectLst/>
                <a:latin typeface="Century Gothic" panose="020B0502020202020204" pitchFamily="34" charset="0"/>
                <a:ea typeface="Times New Roman" panose="02020603050405020304" pitchFamily="18" charset="0"/>
                <a:cs typeface="Arial" panose="020B0604020202020204" pitchFamily="34" charset="0"/>
              </a:rPr>
              <a:t>While not as commonly used in the UK, there are a couple of other products that we want to make you aware of.</a:t>
            </a:r>
            <a:endParaRPr lang="en-GB" sz="1200" dirty="0">
              <a:effectLst/>
              <a:latin typeface="Times New Roman" panose="02020603050405020304" pitchFamily="18" charset="0"/>
              <a:ea typeface="Times New Roman" panose="02020603050405020304" pitchFamily="18" charset="0"/>
            </a:endParaRPr>
          </a:p>
          <a:p>
            <a:r>
              <a:rPr lang="en-GB" sz="1200" b="1"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b="1" dirty="0">
                <a:effectLst/>
                <a:latin typeface="Century Gothic" panose="020B0502020202020204" pitchFamily="34" charset="0"/>
                <a:ea typeface="Times New Roman" panose="02020603050405020304" pitchFamily="18" charset="0"/>
                <a:cs typeface="Arial" panose="020B0604020202020204" pitchFamily="34" charset="0"/>
              </a:rPr>
              <a:t>Heat not burn</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Times New Roman" panose="02020603050405020304" pitchFamily="18" charset="0"/>
                <a:cs typeface="Arial" panose="020B0604020202020204" pitchFamily="34" charset="0"/>
              </a:rPr>
              <a:t>Heat not burn products were introduced to the UK in 2016. A heat not burn device heats actual tobacco which means they are considered a tobacco product. The tobacco is heated rather than burned, creating emissions which, when inhaled, mimic the experience and taste of smoking.</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Times New Roman" panose="02020603050405020304" pitchFamily="18" charset="0"/>
                <a:cs typeface="Arial" panose="020B0604020202020204" pitchFamily="34" charset="0"/>
              </a:rPr>
              <a:t>Use of heat not burn devices in the UK is relatively low. Heat not burn products are more harmful than vapes because they involve tobacco. At present there is insufficient evidence to reach a conclusion on safety and risk to health.</a:t>
            </a:r>
            <a:endParaRPr lang="en-GB" sz="1200" dirty="0">
              <a:effectLst/>
              <a:latin typeface="Times New Roman" panose="02020603050405020304" pitchFamily="18" charset="0"/>
              <a:ea typeface="Times New Roman" panose="02020603050405020304" pitchFamily="18" charset="0"/>
            </a:endParaRPr>
          </a:p>
          <a:p>
            <a:r>
              <a:rPr lang="en-GB" sz="1200" b="1"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b="1" dirty="0">
                <a:effectLst/>
                <a:latin typeface="Century Gothic" panose="020B0502020202020204" pitchFamily="34" charset="0"/>
                <a:ea typeface="Times New Roman" panose="02020603050405020304" pitchFamily="18" charset="0"/>
                <a:cs typeface="Arial" panose="020B0604020202020204" pitchFamily="34" charset="0"/>
              </a:rPr>
              <a:t>Nicotine pouches</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Times New Roman" panose="02020603050405020304" pitchFamily="18" charset="0"/>
                <a:cs typeface="Arial" panose="020B0604020202020204" pitchFamily="34" charset="0"/>
              </a:rPr>
              <a:t>It is possible you might see or hear about non-tobacco nicotine pouches that are new products from the tobacco companies. They are not currently popular and there’s been no independent assessment yet of their use for harm reduction or quitting.</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Times New Roman" panose="02020603050405020304" pitchFamily="18" charset="0"/>
                <a:cs typeface="Arial" panose="020B0604020202020204" pitchFamily="34" charset="0"/>
              </a:rPr>
              <a:t>These products are sold as pouches similar to snus, but instead of containing tobacco leaf, they are filled with white nicotine-containing powder. The pouches are placed between the lip and gum. You may have seen some in the shops under the names </a:t>
            </a:r>
            <a:r>
              <a:rPr lang="en-GB" sz="1200" dirty="0" err="1">
                <a:effectLst/>
                <a:latin typeface="Century Gothic" panose="020B0502020202020204" pitchFamily="34" charset="0"/>
                <a:ea typeface="Times New Roman" panose="02020603050405020304" pitchFamily="18" charset="0"/>
                <a:cs typeface="Arial" panose="020B0604020202020204" pitchFamily="34" charset="0"/>
              </a:rPr>
              <a:t>Zyn</a:t>
            </a:r>
            <a:r>
              <a:rPr lang="en-GB" sz="1200" dirty="0">
                <a:effectLst/>
                <a:latin typeface="Century Gothic" panose="020B0502020202020204" pitchFamily="34" charset="0"/>
                <a:ea typeface="Times New Roman" panose="02020603050405020304" pitchFamily="18" charset="0"/>
                <a:cs typeface="Arial" panose="020B0604020202020204" pitchFamily="34" charset="0"/>
              </a:rPr>
              <a:t>, Lyft or Nordic Spirit.</a:t>
            </a:r>
            <a:endParaRPr lang="en-GB" sz="1200" dirty="0">
              <a:effectLst/>
              <a:latin typeface="Times New Roman" panose="02020603050405020304" pitchFamily="18" charset="0"/>
              <a:ea typeface="Times New Roman" panose="02020603050405020304" pitchFamily="18" charset="0"/>
            </a:endParaRPr>
          </a:p>
          <a:p>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20</a:t>
            </a:fld>
            <a:endParaRPr lang="en-US"/>
          </a:p>
        </p:txBody>
      </p:sp>
    </p:spTree>
    <p:extLst>
      <p:ext uri="{BB962C8B-B14F-4D97-AF65-F5344CB8AC3E}">
        <p14:creationId xmlns:p14="http://schemas.microsoft.com/office/powerpoint/2010/main" val="22837260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altLang="en-US" sz="1200" b="1" dirty="0">
                <a:latin typeface="Century Gothic" panose="020B0502020202020204" pitchFamily="34" charset="0"/>
                <a:ea typeface="Geneva" panose="020B0503030404040204" pitchFamily="34" charset="0"/>
                <a:cs typeface="Geneva" panose="020B0503030404040204" pitchFamily="34" charset="0"/>
              </a:rPr>
              <a:t>What it is: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latin typeface="Century Gothic" panose="020B0502020202020204" pitchFamily="34" charset="0"/>
              </a:rPr>
              <a:t>-Vapes (also known as electronic cigarettes or e-cigarettes)</a:t>
            </a:r>
            <a:r>
              <a:rPr lang="en-CA" sz="1200" b="0" i="0" kern="1200" dirty="0">
                <a:solidFill>
                  <a:schemeClr val="tx1"/>
                </a:solidFill>
                <a:effectLst/>
                <a:latin typeface="Century Gothic" panose="020B0502020202020204" pitchFamily="34" charset="0"/>
                <a:ea typeface="Geneva" pitchFamily="-109" charset="0"/>
                <a:cs typeface="Geneva" pitchFamily="-109" charset="0"/>
              </a:rPr>
              <a:t> are devices that allow users to inhale nicotine in a vapour rather than smoke. They work by heating and vaporising a solution that typically contains nicotine, propylene glycol and/or vegetable glycerine, and flavourings.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CA" sz="1200" b="0" i="0" kern="1200" dirty="0">
                <a:solidFill>
                  <a:schemeClr val="tx1"/>
                </a:solidFill>
                <a:effectLst/>
                <a:latin typeface="Century Gothic" panose="020B0502020202020204" pitchFamily="34" charset="0"/>
                <a:ea typeface="Geneva" pitchFamily="-109" charset="0"/>
                <a:cs typeface="Geneva" pitchFamily="-109" charset="0"/>
              </a:rPr>
              <a:t>Using an e-cigarette is known as vaping.</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dirty="0">
              <a:latin typeface="Century Gothic" panose="020B0502020202020204" pitchFamily="34" charset="0"/>
            </a:endParaRPr>
          </a:p>
          <a:p>
            <a:pPr marL="571500" marR="0" lvl="0" indent="-571500" algn="l" defTabSz="914400" rtl="0" eaLnBrk="0" fontAlgn="base" latinLnBrk="0" hangingPunct="0">
              <a:lnSpc>
                <a:spcPct val="100000"/>
              </a:lnSpc>
              <a:spcBef>
                <a:spcPct val="30000"/>
              </a:spcBef>
              <a:spcAft>
                <a:spcPct val="0"/>
              </a:spcAft>
              <a:buClrTx/>
              <a:buSzTx/>
              <a:buFontTx/>
              <a:buChar char="-"/>
              <a:tabLst/>
              <a:defRPr/>
            </a:pPr>
            <a:r>
              <a:rPr lang="en-US" sz="1200" dirty="0">
                <a:latin typeface="Century Gothic" panose="020B0502020202020204" pitchFamily="34" charset="0"/>
              </a:rPr>
              <a:t>While there are hundreds of vaping devices available, they all work in a similar manner they essentially consist of a mouthpiece, a cartridge or tank where the vape-liquid is placed, and a heating element which creates the </a:t>
            </a:r>
            <a:r>
              <a:rPr lang="en-US" sz="1200" dirty="0" err="1">
                <a:latin typeface="Century Gothic" panose="020B0502020202020204" pitchFamily="34" charset="0"/>
              </a:rPr>
              <a:t>vapour</a:t>
            </a:r>
            <a:r>
              <a:rPr lang="en-US" sz="1200" dirty="0">
                <a:latin typeface="Century Gothic" panose="020B0502020202020204" pitchFamily="34" charset="0"/>
              </a:rPr>
              <a:t>, and a battery.</a:t>
            </a:r>
          </a:p>
          <a:p>
            <a:pPr marL="571500" marR="0" lvl="0" indent="-571500" algn="l" defTabSz="914400" rtl="0" eaLnBrk="0" fontAlgn="base" latinLnBrk="0" hangingPunct="0">
              <a:lnSpc>
                <a:spcPct val="100000"/>
              </a:lnSpc>
              <a:spcBef>
                <a:spcPct val="30000"/>
              </a:spcBef>
              <a:spcAft>
                <a:spcPct val="0"/>
              </a:spcAft>
              <a:buClrTx/>
              <a:buSzTx/>
              <a:buFontTx/>
              <a:buChar char="-"/>
              <a:tabLst/>
              <a:defRPr/>
            </a:pPr>
            <a:endParaRPr lang="en-US" sz="1200" dirty="0">
              <a:latin typeface="Century Gothic" panose="020B0502020202020204" pitchFamily="34" charset="0"/>
            </a:endParaRPr>
          </a:p>
          <a:p>
            <a:pPr marL="571500" marR="0" lvl="0" indent="-571500" algn="l" defTabSz="914400" rtl="0" eaLnBrk="0" fontAlgn="base" latinLnBrk="0" hangingPunct="0">
              <a:lnSpc>
                <a:spcPct val="100000"/>
              </a:lnSpc>
              <a:spcBef>
                <a:spcPct val="30000"/>
              </a:spcBef>
              <a:spcAft>
                <a:spcPct val="0"/>
              </a:spcAft>
              <a:buClrTx/>
              <a:buSzTx/>
              <a:buFontTx/>
              <a:buChar char="-"/>
              <a:tabLst/>
              <a:defRPr/>
            </a:pPr>
            <a:r>
              <a:rPr lang="en-US" sz="1200" dirty="0">
                <a:latin typeface="Century Gothic" panose="020B0502020202020204" pitchFamily="34" charset="0"/>
              </a:rPr>
              <a:t>There is a wide variety of vaping devices and vape solution </a:t>
            </a:r>
            <a:r>
              <a:rPr lang="en-US" sz="1200" dirty="0" err="1">
                <a:latin typeface="Century Gothic" panose="020B0502020202020204" pitchFamily="34" charset="0"/>
              </a:rPr>
              <a:t>flavours</a:t>
            </a:r>
            <a:r>
              <a:rPr lang="en-US" sz="1200" dirty="0">
                <a:latin typeface="Century Gothic" panose="020B0502020202020204" pitchFamily="34" charset="0"/>
              </a:rPr>
              <a:t> available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dirty="0">
              <a:latin typeface="Century Gothic" panose="020B0502020202020204" pitchFamily="34" charset="0"/>
            </a:endParaRPr>
          </a:p>
          <a:p>
            <a:r>
              <a:rPr lang="en-US" sz="1200" dirty="0">
                <a:latin typeface="Century Gothic" panose="020B0502020202020204" pitchFamily="34" charset="0"/>
              </a:rPr>
              <a:t>Importantly, unlike cigarettes, </a:t>
            </a:r>
            <a:r>
              <a:rPr lang="en-CA" sz="1200" b="0" i="0" kern="1200" dirty="0">
                <a:solidFill>
                  <a:schemeClr val="tx1"/>
                </a:solidFill>
                <a:effectLst/>
                <a:latin typeface="Century Gothic" panose="020B0502020202020204" pitchFamily="34" charset="0"/>
                <a:ea typeface="Geneva" pitchFamily="-109" charset="0"/>
              </a:rPr>
              <a:t>v</a:t>
            </a:r>
            <a:r>
              <a:rPr lang="en-CA" sz="1200" b="0" i="0" kern="1200" dirty="0">
                <a:solidFill>
                  <a:schemeClr val="tx1"/>
                </a:solidFill>
                <a:effectLst/>
                <a:latin typeface="Century Gothic" panose="020B0502020202020204" pitchFamily="34" charset="0"/>
                <a:ea typeface="Geneva" pitchFamily="-109" charset="0"/>
                <a:cs typeface="Geneva" pitchFamily="-109" charset="0"/>
              </a:rPr>
              <a:t>apes do not burn tobacco and do not produce tar or carbon monoxide, two of the most damaging elements in tobacco smoke. </a:t>
            </a:r>
          </a:p>
          <a:p>
            <a:endParaRPr lang="en-GB" altLang="en-US" sz="1200" dirty="0">
              <a:latin typeface="Century Gothic" panose="020B0502020202020204" pitchFamily="34" charset="0"/>
              <a:ea typeface="Geneva" panose="020B0503030404040204" pitchFamily="34" charset="0"/>
              <a:cs typeface="Geneva" panose="020B050303040404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altLang="en-US" sz="1200" b="1" dirty="0">
                <a:latin typeface="Century Gothic" panose="020B0502020202020204" pitchFamily="34" charset="0"/>
                <a:ea typeface="Geneva" panose="020B0503030404040204" pitchFamily="34" charset="0"/>
                <a:cs typeface="Geneva" panose="020B0503030404040204" pitchFamily="34" charset="0"/>
              </a:rPr>
              <a:t>How it works:</a:t>
            </a:r>
            <a:endParaRPr lang="en-US" sz="1200" dirty="0">
              <a:latin typeface="Century Gothic" panose="020B0502020202020204" pitchFamily="34" charset="0"/>
            </a:endParaRPr>
          </a:p>
          <a:p>
            <a:pPr marL="571500" indent="-571500">
              <a:buFontTx/>
              <a:buChar char="-"/>
            </a:pPr>
            <a:r>
              <a:rPr lang="en-US" sz="1200" dirty="0">
                <a:latin typeface="Century Gothic" panose="020B0502020202020204" pitchFamily="34" charset="0"/>
              </a:rPr>
              <a:t>The vaping solution is inhaled and as such has a more rapid delivery of nicotine when compared to NRTs  (inhaling nicotine delivers it more rapidly to the brain when compared to delivery via the blood system which is how NRT works), which many smokers find appealing. </a:t>
            </a:r>
          </a:p>
          <a:p>
            <a:pPr marL="571500" marR="0" lvl="0" indent="-571500" algn="l" defTabSz="457200" rtl="0" eaLnBrk="1" fontAlgn="base" latinLnBrk="0" hangingPunct="1">
              <a:lnSpc>
                <a:spcPct val="100000"/>
              </a:lnSpc>
              <a:spcBef>
                <a:spcPct val="0"/>
              </a:spcBef>
              <a:spcAft>
                <a:spcPct val="0"/>
              </a:spcAft>
              <a:buClrTx/>
              <a:buSzTx/>
              <a:buFontTx/>
              <a:buChar char="-"/>
              <a:tabLst/>
              <a:defRPr/>
            </a:pPr>
            <a:r>
              <a:rPr kumimoji="0" lang="en-US" sz="1200" b="0" u="none" strike="noStrike" kern="1200" cap="none" spc="0" normalizeH="0" baseline="0" noProof="0" dirty="0">
                <a:ln>
                  <a:noFill/>
                </a:ln>
                <a:effectLst/>
                <a:uLnTx/>
                <a:uFillTx/>
                <a:latin typeface="Century Gothic" panose="020B0502020202020204" pitchFamily="34" charset="0"/>
                <a:cs typeface="Arial" panose="020B0604020202020204" pitchFamily="34" charset="0"/>
              </a:rPr>
              <a:t>Some devices have a light-emitting diode on the end to simulate the glow of a burning cigarette</a:t>
            </a:r>
          </a:p>
          <a:p>
            <a:pPr marL="571500" marR="0" lvl="0" indent="-571500" algn="l" defTabSz="457200" rtl="0" eaLnBrk="1" fontAlgn="base" latinLnBrk="0" hangingPunct="1">
              <a:lnSpc>
                <a:spcPct val="100000"/>
              </a:lnSpc>
              <a:spcBef>
                <a:spcPct val="0"/>
              </a:spcBef>
              <a:spcAft>
                <a:spcPct val="0"/>
              </a:spcAft>
              <a:buClrTx/>
              <a:buSzTx/>
              <a:buFontTx/>
              <a:buChar char="-"/>
              <a:tabLst/>
              <a:defRPr/>
            </a:pPr>
            <a:endParaRPr kumimoji="0" lang="en-US" altLang="en-US" sz="1200" b="0" u="none" strike="noStrike" kern="1200" cap="none" spc="0" normalizeH="0" baseline="0" noProof="0" dirty="0">
              <a:ln>
                <a:noFill/>
              </a:ln>
              <a:effectLst/>
              <a:uLnTx/>
              <a:uFillTx/>
              <a:latin typeface="Century Gothic" panose="020B0502020202020204" pitchFamily="34" charset="0"/>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altLang="en-US" sz="1200" b="1" dirty="0">
                <a:latin typeface="Century Gothic" panose="020B0502020202020204" pitchFamily="34" charset="0"/>
                <a:ea typeface="Geneva" panose="020B0503030404040204" pitchFamily="34" charset="0"/>
                <a:cs typeface="Geneva" panose="020B0503030404040204" pitchFamily="34" charset="0"/>
              </a:rPr>
              <a:t>How it is used:</a:t>
            </a:r>
          </a:p>
          <a:p>
            <a:pPr marL="223838" indent="-223838">
              <a:lnSpc>
                <a:spcPts val="2200"/>
              </a:lnSpc>
              <a:spcBef>
                <a:spcPts val="600"/>
              </a:spcBef>
              <a:spcAft>
                <a:spcPts val="600"/>
              </a:spcAft>
              <a:buClr>
                <a:schemeClr val="accent1"/>
              </a:buClr>
            </a:pPr>
            <a:r>
              <a:rPr lang="en-US" sz="1200" dirty="0">
                <a:latin typeface="Century Gothic" panose="020B0502020202020204" pitchFamily="34" charset="0"/>
                <a:cs typeface="Arial" panose="020B0604020202020204" pitchFamily="34" charset="0"/>
              </a:rPr>
              <a:t>- Used regularly throughout the day and when cravings occur</a:t>
            </a:r>
          </a:p>
          <a:p>
            <a:pPr marL="223838" indent="-223838">
              <a:lnSpc>
                <a:spcPts val="2200"/>
              </a:lnSpc>
              <a:spcBef>
                <a:spcPts val="600"/>
              </a:spcBef>
              <a:spcAft>
                <a:spcPts val="600"/>
              </a:spcAft>
              <a:buClr>
                <a:schemeClr val="accent1"/>
              </a:buClr>
            </a:pPr>
            <a:r>
              <a:rPr lang="en-US" sz="1200" dirty="0">
                <a:latin typeface="Century Gothic" panose="020B0502020202020204" pitchFamily="34" charset="0"/>
                <a:cs typeface="Arial" panose="020B0604020202020204" pitchFamily="34" charset="0"/>
              </a:rPr>
              <a:t>- Nicotine-containing vapes are recommended</a:t>
            </a:r>
          </a:p>
          <a:p>
            <a:pPr marL="223838" indent="-223838">
              <a:lnSpc>
                <a:spcPts val="2200"/>
              </a:lnSpc>
              <a:spcBef>
                <a:spcPts val="600"/>
              </a:spcBef>
              <a:spcAft>
                <a:spcPts val="600"/>
              </a:spcAft>
              <a:buClr>
                <a:schemeClr val="accent1"/>
              </a:buClr>
            </a:pPr>
            <a:r>
              <a:rPr lang="en-US" sz="1200" b="0" i="0" kern="1200" dirty="0">
                <a:solidFill>
                  <a:schemeClr val="tx1"/>
                </a:solidFill>
                <a:latin typeface="Century Gothic" panose="020B0502020202020204" pitchFamily="34" charset="0"/>
                <a:ea typeface="Geneva" pitchFamily="-109" charset="0"/>
                <a:cs typeface="Geneva" pitchFamily="-109" charset="0"/>
              </a:rPr>
              <a:t>- More frequent puffing (“grazing”)</a:t>
            </a:r>
          </a:p>
          <a:p>
            <a:pPr marL="223838" indent="-223838">
              <a:lnSpc>
                <a:spcPts val="2200"/>
              </a:lnSpc>
              <a:spcBef>
                <a:spcPts val="600"/>
              </a:spcBef>
              <a:spcAft>
                <a:spcPts val="600"/>
              </a:spcAft>
              <a:buClr>
                <a:schemeClr val="accent1"/>
              </a:buClr>
            </a:pPr>
            <a:endParaRPr lang="en-US" sz="1200" dirty="0">
              <a:latin typeface="Century Gothic" panose="020B0502020202020204" pitchFamily="34" charset="0"/>
              <a:cs typeface="Arial" panose="020B0604020202020204" pitchFamily="34" charset="0"/>
            </a:endParaRPr>
          </a:p>
          <a:p>
            <a:endParaRPr lang="en-US" sz="1200" dirty="0">
              <a:latin typeface="Century Gothic" panose="020B0502020202020204" pitchFamily="34" charset="0"/>
            </a:endParaRPr>
          </a:p>
          <a:p>
            <a:pPr>
              <a:lnSpc>
                <a:spcPct val="90000"/>
              </a:lnSpc>
            </a:pPr>
            <a:r>
              <a:rPr lang="en-GB" sz="1200" b="1" dirty="0">
                <a:latin typeface="Century Gothic" panose="020B0502020202020204" pitchFamily="34" charset="0"/>
              </a:rPr>
              <a:t>References:</a:t>
            </a:r>
          </a:p>
          <a:p>
            <a:pPr>
              <a:lnSpc>
                <a:spcPct val="90000"/>
              </a:lnSpc>
            </a:pPr>
            <a:endParaRPr lang="en-GB" sz="1200" b="1" dirty="0">
              <a:latin typeface="Century Gothic" panose="020B0502020202020204" pitchFamily="34" charset="0"/>
            </a:endParaRPr>
          </a:p>
          <a:p>
            <a:pPr>
              <a:lnSpc>
                <a:spcPct val="90000"/>
              </a:lnSpc>
            </a:pPr>
            <a:r>
              <a:rPr lang="en-GB" sz="1200" dirty="0">
                <a:latin typeface="Century Gothic" panose="020B0502020202020204" pitchFamily="34" charset="0"/>
              </a:rPr>
              <a:t>Action on Smoking and Health. ASH Fact Sheet on the use of electronic cigarettes among adults in Great Britain 2022</a:t>
            </a:r>
          </a:p>
          <a:p>
            <a:pPr>
              <a:lnSpc>
                <a:spcPct val="90000"/>
              </a:lnSpc>
            </a:pPr>
            <a:r>
              <a:rPr lang="en-GB" sz="1200" dirty="0">
                <a:latin typeface="Century Gothic" panose="020B0502020202020204" pitchFamily="34" charset="0"/>
              </a:rPr>
              <a:t>https://ash.org.uk/information-and-resources/fact-sheets/statistical/use-of-e-cigarettes-among-young-people-in-great-britain-2022</a:t>
            </a:r>
          </a:p>
          <a:p>
            <a:pPr>
              <a:lnSpc>
                <a:spcPct val="90000"/>
              </a:lnSpc>
            </a:pPr>
            <a:endParaRPr lang="en-GB" sz="1200" dirty="0">
              <a:latin typeface="Century Gothic" panose="020B0502020202020204" pitchFamily="34" charset="0"/>
            </a:endParaRPr>
          </a:p>
          <a:p>
            <a:pPr>
              <a:lnSpc>
                <a:spcPct val="90000"/>
              </a:lnSpc>
            </a:pPr>
            <a:r>
              <a:rPr lang="en-GB" sz="1200" dirty="0" err="1">
                <a:latin typeface="Century Gothic" panose="020B0502020202020204" pitchFamily="34" charset="0"/>
              </a:rPr>
              <a:t>Farsalinos</a:t>
            </a:r>
            <a:r>
              <a:rPr lang="en-GB" sz="1200" dirty="0">
                <a:latin typeface="Century Gothic" panose="020B0502020202020204" pitchFamily="34" charset="0"/>
              </a:rPr>
              <a:t>, K. E. et al. Impact of flavour variability on electronic cigarette use experience: an internet survey. Int. J. Environ. Res. Public. Health 10, 727282 (2013).</a:t>
            </a:r>
          </a:p>
          <a:p>
            <a:pPr>
              <a:lnSpc>
                <a:spcPct val="90000"/>
              </a:lnSpc>
            </a:pPr>
            <a:endParaRPr lang="en-GB" sz="1200" dirty="0">
              <a:latin typeface="Century Gothic" panose="020B0502020202020204" pitchFamily="34" charset="0"/>
            </a:endParaRPr>
          </a:p>
          <a:p>
            <a:pPr marL="171450" indent="-171450" eaLnBrk="1" hangingPunct="1">
              <a:buFont typeface="Arial" panose="020B0604020202020204" pitchFamily="34" charset="0"/>
              <a:buChar char="•"/>
            </a:pPr>
            <a:endParaRPr lang="en-GB" altLang="en-US" sz="1200" dirty="0">
              <a:latin typeface="Century Gothic" panose="020B0502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21</a:t>
            </a:fld>
            <a:endParaRPr lang="en-US"/>
          </a:p>
        </p:txBody>
      </p:sp>
    </p:spTree>
    <p:extLst>
      <p:ext uri="{BB962C8B-B14F-4D97-AF65-F5344CB8AC3E}">
        <p14:creationId xmlns:p14="http://schemas.microsoft.com/office/powerpoint/2010/main" val="9166790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857250" indent="-857250">
              <a:lnSpc>
                <a:spcPct val="90000"/>
              </a:lnSpc>
              <a:buFont typeface="Arial" panose="020B0604020202020204" pitchFamily="34" charset="0"/>
              <a:buChar char="•"/>
            </a:pPr>
            <a:r>
              <a:rPr lang="en-GB" sz="1200" dirty="0"/>
              <a:t>A wide range of flavours of e-liquid is available, everything from classic tobacco to fruit flavours.</a:t>
            </a:r>
          </a:p>
          <a:p>
            <a:pPr marL="857250" indent="-857250">
              <a:lnSpc>
                <a:spcPct val="90000"/>
              </a:lnSpc>
              <a:buFont typeface="Arial" panose="020B0604020202020204" pitchFamily="34" charset="0"/>
              <a:buChar char="•"/>
            </a:pPr>
            <a:endParaRPr lang="en-GB" sz="1200" dirty="0"/>
          </a:p>
          <a:p>
            <a:pPr marL="857250" indent="-857250">
              <a:lnSpc>
                <a:spcPct val="90000"/>
              </a:lnSpc>
              <a:buFont typeface="Arial" panose="020B0604020202020204" pitchFamily="34" charset="0"/>
              <a:buChar char="•"/>
            </a:pPr>
            <a:r>
              <a:rPr lang="en-GB" sz="1200" dirty="0"/>
              <a:t>New users of vaping devices tend to choose tobacco flavour, with more experienced vapers gravitating towards fruit and menthol flavours and using on average three different types of e-liquid flavours.</a:t>
            </a:r>
          </a:p>
          <a:p>
            <a:pPr marL="857250" indent="-857250">
              <a:lnSpc>
                <a:spcPct val="90000"/>
              </a:lnSpc>
              <a:buFont typeface="Arial" panose="020B0604020202020204" pitchFamily="34" charset="0"/>
              <a:buChar char="•"/>
            </a:pPr>
            <a:endParaRPr lang="en-GB" sz="1200" dirty="0"/>
          </a:p>
          <a:p>
            <a:pPr marL="857250" marR="0" lvl="0" indent="-857250" algn="l" defTabSz="457200" rtl="0" eaLnBrk="0" fontAlgn="base" latinLnBrk="0" hangingPunct="0">
              <a:lnSpc>
                <a:spcPct val="90000"/>
              </a:lnSpc>
              <a:spcBef>
                <a:spcPct val="30000"/>
              </a:spcBef>
              <a:spcAft>
                <a:spcPct val="0"/>
              </a:spcAft>
              <a:buClrTx/>
              <a:buSzTx/>
              <a:buFont typeface="Arial" panose="020B0604020202020204" pitchFamily="34" charset="0"/>
              <a:buChar char="•"/>
              <a:tabLst/>
              <a:defRPr/>
            </a:pPr>
            <a:r>
              <a:rPr lang="en-CA" sz="1200" b="0" i="0" kern="1200" dirty="0">
                <a:solidFill>
                  <a:schemeClr val="tx1"/>
                </a:solidFill>
                <a:effectLst/>
                <a:latin typeface="Century Gothic" panose="020B0502020202020204" pitchFamily="34" charset="0"/>
                <a:ea typeface="Geneva" pitchFamily="-109" charset="0"/>
                <a:cs typeface="Geneva" pitchFamily="-109" charset="0"/>
              </a:rPr>
              <a:t>Note: tobacco flavours don’t contain tobacco. </a:t>
            </a:r>
          </a:p>
          <a:p>
            <a:pPr marL="857250" marR="0" lvl="0" indent="-857250" algn="l" defTabSz="457200" rtl="0" eaLnBrk="0" fontAlgn="base" latinLnBrk="0" hangingPunct="0">
              <a:lnSpc>
                <a:spcPct val="90000"/>
              </a:lnSpc>
              <a:spcBef>
                <a:spcPct val="30000"/>
              </a:spcBef>
              <a:spcAft>
                <a:spcPct val="0"/>
              </a:spcAft>
              <a:buClrTx/>
              <a:buSzTx/>
              <a:buFont typeface="Arial" panose="020B0604020202020204" pitchFamily="34" charset="0"/>
              <a:buChar char="•"/>
              <a:tabLst/>
              <a:defRPr/>
            </a:pP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857250" marR="0" lvl="0" indent="-857250" algn="l" defTabSz="457200" rtl="0" eaLnBrk="0" fontAlgn="base" latinLnBrk="0" hangingPunct="0">
              <a:lnSpc>
                <a:spcPct val="90000"/>
              </a:lnSpc>
              <a:spcBef>
                <a:spcPct val="30000"/>
              </a:spcBef>
              <a:spcAft>
                <a:spcPct val="0"/>
              </a:spcAft>
              <a:buClrTx/>
              <a:buSzTx/>
              <a:buFont typeface="Arial" panose="020B0604020202020204" pitchFamily="34" charset="0"/>
              <a:buChar char="•"/>
              <a:tabLst/>
              <a:defRPr/>
            </a:pPr>
            <a:r>
              <a:rPr lang="en-CA" sz="1200" b="0" i="1" kern="1200" dirty="0">
                <a:solidFill>
                  <a:schemeClr val="tx1"/>
                </a:solidFill>
                <a:effectLst/>
                <a:latin typeface="Century Gothic" panose="020B0502020202020204" pitchFamily="34" charset="0"/>
                <a:ea typeface="Geneva" pitchFamily="-109" charset="0"/>
                <a:cs typeface="Geneva" pitchFamily="-109" charset="0"/>
              </a:rPr>
              <a:t>The most popular flavour among adults who have tried and are still using e-cigarettes is tobacco flavour, followed by fruit and menthol flavours. </a:t>
            </a:r>
            <a:r>
              <a:rPr lang="en-CA" sz="1200" b="0" i="0" kern="1200" dirty="0">
                <a:solidFill>
                  <a:schemeClr val="tx1"/>
                </a:solidFill>
                <a:effectLst/>
                <a:latin typeface="Century Gothic" panose="020B0502020202020204" pitchFamily="34" charset="0"/>
                <a:ea typeface="Geneva" pitchFamily="-109" charset="0"/>
                <a:cs typeface="Geneva" pitchFamily="-109" charset="0"/>
              </a:rPr>
              <a:t>For a number of years fruit has been the most popular flavour in the UK (and internationally) </a:t>
            </a:r>
          </a:p>
          <a:p>
            <a:pPr marL="857250" marR="0" lvl="0" indent="-857250" algn="l" defTabSz="457200" rtl="0" eaLnBrk="0" fontAlgn="base" latinLnBrk="0" hangingPunct="0">
              <a:lnSpc>
                <a:spcPct val="90000"/>
              </a:lnSpc>
              <a:spcBef>
                <a:spcPct val="30000"/>
              </a:spcBef>
              <a:spcAft>
                <a:spcPct val="0"/>
              </a:spcAft>
              <a:buClrTx/>
              <a:buSzTx/>
              <a:buFont typeface="Arial" panose="020B0604020202020204" pitchFamily="34" charset="0"/>
              <a:buChar char="•"/>
              <a:tabLst/>
              <a:defRPr/>
            </a:pP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857250" marR="0" lvl="0" indent="-857250" algn="l" defTabSz="457200" rtl="0" eaLnBrk="0" fontAlgn="base" latinLnBrk="0" hangingPunct="0">
              <a:lnSpc>
                <a:spcPct val="90000"/>
              </a:lnSpc>
              <a:spcBef>
                <a:spcPct val="30000"/>
              </a:spcBef>
              <a:spcAft>
                <a:spcPct val="0"/>
              </a:spcAft>
              <a:buClrTx/>
              <a:buSzTx/>
              <a:buFont typeface="Arial" panose="020B0604020202020204" pitchFamily="34" charset="0"/>
              <a:buChar char="•"/>
              <a:tabLst/>
              <a:defRPr/>
            </a:pPr>
            <a:r>
              <a:rPr lang="en-CA" sz="1200" b="0" i="0" kern="1200" dirty="0">
                <a:solidFill>
                  <a:schemeClr val="tx1"/>
                </a:solidFill>
                <a:effectLst/>
                <a:latin typeface="Century Gothic" panose="020B0502020202020204" pitchFamily="34" charset="0"/>
                <a:ea typeface="Geneva" pitchFamily="-109" charset="0"/>
                <a:cs typeface="Geneva" pitchFamily="-109" charset="0"/>
              </a:rPr>
              <a:t>Flavours are very important to users, and choosing a preferred flavour is one of the keys to successful quitting. Fruit and dessert flavours are more popular than tobacco flavours. Recent research has shown they can lead to greater satisfaction and success with quitting.‘</a:t>
            </a:r>
          </a:p>
          <a:p>
            <a:pPr>
              <a:lnSpc>
                <a:spcPct val="90000"/>
              </a:lnSpc>
            </a:pPr>
            <a:endParaRPr lang="en-GB" sz="1200" dirty="0"/>
          </a:p>
          <a:p>
            <a:pPr>
              <a:lnSpc>
                <a:spcPct val="90000"/>
              </a:lnSpc>
            </a:pPr>
            <a:endParaRPr lang="en-GB" sz="1200" dirty="0"/>
          </a:p>
          <a:p>
            <a:r>
              <a:rPr lang="en-GB" sz="1200" b="1" i="0" kern="1200" dirty="0">
                <a:solidFill>
                  <a:schemeClr val="tx1"/>
                </a:solidFill>
                <a:effectLst/>
                <a:latin typeface="Century Gothic" panose="020B0502020202020204" pitchFamily="34" charset="0"/>
                <a:ea typeface="Geneva" pitchFamily="-109" charset="0"/>
                <a:cs typeface="Geneva" pitchFamily="-109" charset="0"/>
              </a:rPr>
              <a:t>Nicotine concentrations:</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457200" lvl="0" indent="-457200">
              <a:buFont typeface="Arial" panose="020B0604020202020204" pitchFamily="34" charset="0"/>
              <a:buChar char="•"/>
            </a:pPr>
            <a:r>
              <a:rPr lang="en-GB" sz="1200" b="0" i="0" kern="1200" dirty="0">
                <a:solidFill>
                  <a:schemeClr val="tx1"/>
                </a:solidFill>
                <a:effectLst/>
                <a:latin typeface="Century Gothic" panose="020B0502020202020204" pitchFamily="34" charset="0"/>
                <a:ea typeface="Geneva" pitchFamily="-109" charset="0"/>
                <a:cs typeface="Geneva" pitchFamily="-109" charset="0"/>
              </a:rPr>
              <a:t>Vaping solutions come in various concentrations of nicotine, or with no nicotine at all. </a:t>
            </a:r>
            <a:r>
              <a:rPr lang="en-CA" sz="1200" b="0" i="0" kern="1200" dirty="0">
                <a:solidFill>
                  <a:schemeClr val="tx1"/>
                </a:solidFill>
                <a:effectLst/>
                <a:latin typeface="Century Gothic" panose="020B0502020202020204" pitchFamily="34" charset="0"/>
                <a:ea typeface="Geneva" pitchFamily="-109" charset="0"/>
                <a:cs typeface="Geneva" pitchFamily="-109" charset="0"/>
              </a:rPr>
              <a:t>The maximum nicotine concentration permitted in the UK is 18mg/ml (1.8%). Typically, nicotine content in e-liquid comes as 0mg/ml (0%), 3mg/ml (0.3%), 6mg/ml (0.6%), 12mg/ml (1.2%), and 18mg/ml (1.8%).</a:t>
            </a:r>
          </a:p>
          <a:p>
            <a:pPr marL="457200" lvl="0" indent="-457200">
              <a:buFont typeface="Arial" panose="020B0604020202020204" pitchFamily="34" charset="0"/>
              <a:buChar char="•"/>
            </a:pPr>
            <a:r>
              <a:rPr lang="en-GB" sz="1200" b="0" i="0" kern="1200" dirty="0">
                <a:solidFill>
                  <a:schemeClr val="tx1"/>
                </a:solidFill>
                <a:effectLst/>
                <a:latin typeface="Century Gothic" panose="020B0502020202020204" pitchFamily="34" charset="0"/>
                <a:ea typeface="Geneva" pitchFamily="-109" charset="0"/>
                <a:cs typeface="Geneva" pitchFamily="-109" charset="0"/>
              </a:rPr>
              <a:t>The liquid is often labelled as weight (mg) per millilitre (ml), or as a percentage of volume (%). </a:t>
            </a:r>
            <a:r>
              <a:rPr lang="en-CA" sz="1200" b="0" i="0" kern="1200" dirty="0">
                <a:solidFill>
                  <a:schemeClr val="tx1"/>
                </a:solidFill>
                <a:effectLst/>
                <a:latin typeface="Century Gothic" panose="020B0502020202020204" pitchFamily="34" charset="0"/>
                <a:ea typeface="Geneva" pitchFamily="-109" charset="0"/>
                <a:cs typeface="Geneva" pitchFamily="-109" charset="0"/>
              </a:rPr>
              <a:t>So 12mg/ml of nicotine in an e-liquid could be expressed as 12mg nicotine or 1.2% - they mean the same thing.</a:t>
            </a:r>
          </a:p>
          <a:p>
            <a:pPr marL="457200" indent="-457200">
              <a:lnSpc>
                <a:spcPct val="90000"/>
              </a:lnSpc>
              <a:buFont typeface="Arial" panose="020B0604020202020204" pitchFamily="34" charset="0"/>
              <a:buChar char="•"/>
            </a:pPr>
            <a:endParaRPr lang="en-CA" sz="1200" b="0" i="0" kern="1200" dirty="0">
              <a:solidFill>
                <a:schemeClr val="tx1"/>
              </a:solidFill>
              <a:effectLst/>
              <a:latin typeface="Century Gothic" panose="020B0502020202020204" pitchFamily="34" charset="0"/>
              <a:ea typeface="Geneva" pitchFamily="-109" charset="0"/>
            </a:endParaRPr>
          </a:p>
          <a:p>
            <a:pPr marL="0" marR="0" lvl="0" indent="0" algn="l" defTabSz="914400" rtl="0" eaLnBrk="0" fontAlgn="base" latinLnBrk="0" hangingPunct="0">
              <a:lnSpc>
                <a:spcPct val="90000"/>
              </a:lnSpc>
              <a:spcBef>
                <a:spcPct val="30000"/>
              </a:spcBef>
              <a:spcAft>
                <a:spcPct val="0"/>
              </a:spcAft>
              <a:buClrTx/>
              <a:buSzTx/>
              <a:buFontTx/>
              <a:buNone/>
              <a:tabLst/>
              <a:defRPr/>
            </a:pPr>
            <a:endParaRPr lang="en-GB" sz="1200" dirty="0"/>
          </a:p>
          <a:p>
            <a:pPr>
              <a:lnSpc>
                <a:spcPct val="90000"/>
              </a:lnSpc>
            </a:pPr>
            <a:r>
              <a:rPr lang="en-GB" sz="1200" b="1" dirty="0"/>
              <a:t>References:</a:t>
            </a:r>
          </a:p>
          <a:p>
            <a:pPr>
              <a:lnSpc>
                <a:spcPct val="90000"/>
              </a:lnSpc>
            </a:pPr>
            <a:endParaRPr lang="en-GB" sz="1200" dirty="0"/>
          </a:p>
          <a:p>
            <a:pPr>
              <a:lnSpc>
                <a:spcPct val="90000"/>
              </a:lnSpc>
            </a:pPr>
            <a:r>
              <a:rPr lang="en-GB" sz="1200" dirty="0" err="1"/>
              <a:t>Farsalinos</a:t>
            </a:r>
            <a:r>
              <a:rPr lang="en-GB" sz="1200" dirty="0"/>
              <a:t>, K. E. et al. Impact of flavour variability on electronic cigarette use experience: an internet survey. Int. J. Environ. Res. Public. Health 10, 727282 (2013).</a:t>
            </a:r>
          </a:p>
          <a:p>
            <a:pPr>
              <a:lnSpc>
                <a:spcPct val="90000"/>
              </a:lnSpc>
            </a:pPr>
            <a:endParaRPr lang="en-GB" sz="1200" dirty="0"/>
          </a:p>
          <a:p>
            <a:pPr>
              <a:lnSpc>
                <a:spcPct val="90000"/>
              </a:lnSpc>
            </a:pPr>
            <a:r>
              <a:rPr lang="en-GB" sz="1200" dirty="0"/>
              <a:t>https://pubmed.ncbi.nlm.nih.gov/32449933/</a:t>
            </a:r>
          </a:p>
          <a:p>
            <a:pPr>
              <a:lnSpc>
                <a:spcPct val="90000"/>
              </a:lnSpc>
            </a:pPr>
            <a:endParaRPr lang="en-GB" sz="1200" dirty="0"/>
          </a:p>
          <a:p>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22</a:t>
            </a:fld>
            <a:endParaRPr lang="en-US"/>
          </a:p>
        </p:txBody>
      </p:sp>
    </p:spTree>
    <p:extLst>
      <p:ext uri="{BB962C8B-B14F-4D97-AF65-F5344CB8AC3E}">
        <p14:creationId xmlns:p14="http://schemas.microsoft.com/office/powerpoint/2010/main" val="140732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CA" sz="1200" b="1" i="0" kern="1200" dirty="0">
                <a:solidFill>
                  <a:schemeClr val="tx1"/>
                </a:solidFill>
                <a:effectLst/>
                <a:latin typeface="Century Gothic" panose="020B0502020202020204" pitchFamily="34" charset="0"/>
                <a:ea typeface="Geneva" pitchFamily="-109" charset="0"/>
                <a:cs typeface="Geneva" pitchFamily="-109" charset="0"/>
              </a:rPr>
              <a:t>Handout 1: Stop smoking aids: Quick reference  </a:t>
            </a:r>
          </a:p>
          <a:p>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There have been significant improvements in their design over time. The development of new technology and new devices is so rapid, and vaping devices so varied in their design, but there are categories of vapes.</a:t>
            </a:r>
          </a:p>
          <a:p>
            <a:endParaRPr lang="en-CA" sz="1200" b="1"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1" i="0" kern="1200" dirty="0">
                <a:solidFill>
                  <a:schemeClr val="tx1"/>
                </a:solidFill>
                <a:effectLst/>
                <a:latin typeface="Century Gothic" panose="020B0502020202020204" pitchFamily="34" charset="0"/>
                <a:ea typeface="Geneva" pitchFamily="-109" charset="0"/>
                <a:cs typeface="Geneva" pitchFamily="-109" charset="0"/>
              </a:rPr>
              <a:t>‘Cig-a-like’ products</a:t>
            </a:r>
            <a:r>
              <a:rPr lang="en-CA" sz="1200" b="1" i="1" kern="1200" dirty="0">
                <a:solidFill>
                  <a:schemeClr val="tx1"/>
                </a:solidFill>
                <a:effectLst/>
                <a:latin typeface="Century Gothic" panose="020B0502020202020204" pitchFamily="34" charset="0"/>
                <a:ea typeface="Geneva" pitchFamily="-109" charset="0"/>
                <a:cs typeface="Geneva" pitchFamily="-109" charset="0"/>
              </a:rPr>
              <a:t>:</a:t>
            </a:r>
            <a:r>
              <a:rPr lang="en-CA" sz="1200" b="0" i="1" kern="1200" dirty="0">
                <a:solidFill>
                  <a:schemeClr val="tx1"/>
                </a:solidFill>
                <a:effectLst/>
                <a:latin typeface="Century Gothic" panose="020B0502020202020204" pitchFamily="34" charset="0"/>
                <a:ea typeface="Geneva" pitchFamily="-109" charset="0"/>
                <a:cs typeface="Geneva" pitchFamily="-109" charset="0"/>
              </a:rPr>
              <a:t> The first e-cigarettes to come to market were designed to closely resemble tobacco cigarettes. They include non-rechargeable disposable models and reusable models with rechargeable atomisers and replaceable cartridges. The use of ‘cig-a-like’ products is now relatively uncommon and some would describe them as obsolete. Typical users are older adults who’ve been using them for over 10 years and don’t like change.</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CA" sz="1200" b="1" i="0" kern="1200" dirty="0">
              <a:solidFill>
                <a:schemeClr val="tx1"/>
              </a:solidFill>
              <a:effectLst/>
              <a:latin typeface="Century Gothic" panose="020B0502020202020204" pitchFamily="34" charset="0"/>
              <a:ea typeface="Geneva" pitchFamily="-109"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b="1" i="0" kern="1200" dirty="0">
                <a:solidFill>
                  <a:schemeClr val="tx1"/>
                </a:solidFill>
                <a:effectLst/>
                <a:latin typeface="Century Gothic" panose="020B0502020202020204" pitchFamily="34" charset="0"/>
                <a:ea typeface="Geneva" pitchFamily="-109" charset="0"/>
                <a:cs typeface="Arial" panose="020B0604020202020204" pitchFamily="34" charset="0"/>
              </a:rPr>
              <a:t>Tank models or vape pens:</a:t>
            </a:r>
            <a:r>
              <a:rPr lang="en-CA" sz="1200" b="0" i="0" kern="1200" dirty="0">
                <a:solidFill>
                  <a:schemeClr val="tx1"/>
                </a:solidFill>
                <a:effectLst/>
                <a:latin typeface="Century Gothic" panose="020B0502020202020204" pitchFamily="34" charset="0"/>
                <a:ea typeface="Geneva" pitchFamily="-109" charset="0"/>
                <a:cs typeface="Arial" panose="020B0604020202020204" pitchFamily="34" charset="0"/>
              </a:rPr>
              <a:t> Typically the size of a large pen, they have a more powerful battery than disposable devices and a 'tank' that the client fills with their choice of e-liquid. The client can choose their own flavour and strength of e-liquid. With repeated use, experienced users can obtain blood nicotine levels comparable to that achieved from cigarettes.</a:t>
            </a:r>
          </a:p>
          <a:p>
            <a:endParaRPr lang="en-CA" sz="1200" b="1" i="0" kern="1200" dirty="0">
              <a:solidFill>
                <a:schemeClr val="tx1"/>
              </a:solidFill>
              <a:effectLst/>
              <a:latin typeface="Century Gothic" panose="020B0502020202020204" pitchFamily="34" charset="0"/>
              <a:ea typeface="Geneva" pitchFamily="-109" charset="0"/>
              <a:cs typeface="Geneva" pitchFamily="-109" charset="0"/>
            </a:endParaRPr>
          </a:p>
          <a:p>
            <a:pPr lvl="0"/>
            <a:r>
              <a:rPr lang="en-CA" sz="1200" b="1" i="0" kern="1200" dirty="0">
                <a:solidFill>
                  <a:schemeClr val="tx1"/>
                </a:solidFill>
                <a:effectLst/>
                <a:latin typeface="Century Gothic" panose="020B0502020202020204" pitchFamily="34" charset="0"/>
                <a:ea typeface="Geneva" pitchFamily="-109" charset="0"/>
                <a:cs typeface="Geneva" pitchFamily="-109" charset="0"/>
              </a:rPr>
              <a:t>Mods: </a:t>
            </a:r>
            <a:r>
              <a:rPr lang="en-CA" sz="1200" b="0" i="0" kern="1200" dirty="0">
                <a:solidFill>
                  <a:schemeClr val="tx1"/>
                </a:solidFill>
                <a:effectLst/>
                <a:latin typeface="Century Gothic" panose="020B0502020202020204" pitchFamily="34" charset="0"/>
                <a:ea typeface="Geneva" pitchFamily="-109" charset="0"/>
                <a:cs typeface="Geneva" pitchFamily="-109" charset="0"/>
              </a:rPr>
              <a:t>These contain a chip that controls the power being delivered to the atomiser which prevents the device from short-circuiting. Many devices allow the client to adjust the voltage or wattage applied to the coil and some offer temperature control as well. </a:t>
            </a:r>
            <a:r>
              <a:rPr lang="en-CA" sz="1200" b="1" i="0" kern="1200" dirty="0">
                <a:solidFill>
                  <a:schemeClr val="tx1"/>
                </a:solidFill>
                <a:effectLst/>
                <a:latin typeface="Century Gothic" panose="020B0502020202020204" pitchFamily="34" charset="0"/>
                <a:ea typeface="Geneva" pitchFamily="-109" charset="0"/>
                <a:cs typeface="Geneva" pitchFamily="-109" charset="0"/>
              </a:rPr>
              <a:t>The devices are generally recommended for more experienced vapers and likely won’t be the best choice for the SMI population. </a:t>
            </a:r>
          </a:p>
          <a:p>
            <a:endParaRPr lang="en-CA" sz="1200" b="1" i="0" kern="1200" dirty="0">
              <a:solidFill>
                <a:schemeClr val="tx1"/>
              </a:solidFill>
              <a:effectLst/>
              <a:latin typeface="Century Gothic" panose="020B0502020202020204" pitchFamily="34" charset="0"/>
              <a:ea typeface="Geneva" pitchFamily="-109" charset="0"/>
              <a:cs typeface="Geneva" pitchFamily="-109" charset="0"/>
            </a:endParaRPr>
          </a:p>
          <a:p>
            <a:pPr lvl="0"/>
            <a:r>
              <a:rPr lang="en-CA" sz="1200" b="1" i="0" kern="1200" dirty="0">
                <a:solidFill>
                  <a:schemeClr val="tx1"/>
                </a:solidFill>
                <a:effectLst/>
                <a:latin typeface="Century Gothic" panose="020B0502020202020204" pitchFamily="34" charset="0"/>
                <a:ea typeface="Geneva" pitchFamily="-109" charset="0"/>
                <a:cs typeface="Geneva" pitchFamily="-109" charset="0"/>
              </a:rPr>
              <a:t>Pod systems:</a:t>
            </a:r>
            <a:r>
              <a:rPr lang="en-CA" sz="1200" b="0" i="0" kern="1200" dirty="0">
                <a:solidFill>
                  <a:schemeClr val="tx1"/>
                </a:solidFill>
                <a:effectLst/>
                <a:latin typeface="Century Gothic" panose="020B0502020202020204" pitchFamily="34" charset="0"/>
                <a:ea typeface="Geneva" pitchFamily="-109" charset="0"/>
                <a:cs typeface="Geneva" pitchFamily="-109" charset="0"/>
              </a:rPr>
              <a:t> Compact rechargeable devices, often shaped like a USB stick.</a:t>
            </a:r>
          </a:p>
          <a:p>
            <a:pPr lvl="0"/>
            <a:r>
              <a:rPr lang="en-CA" sz="1200" b="0" i="0" kern="1200" dirty="0">
                <a:solidFill>
                  <a:schemeClr val="tx1"/>
                </a:solidFill>
                <a:effectLst/>
                <a:latin typeface="Century Gothic" panose="020B0502020202020204" pitchFamily="34" charset="0"/>
                <a:ea typeface="Geneva" pitchFamily="-109" charset="0"/>
                <a:cs typeface="Geneva" pitchFamily="-109" charset="0"/>
              </a:rPr>
              <a:t>They use pods (small refills of e-liquid) made specifically for the device, often using nicotine salts. Pods are replaced when empty.</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b="0" i="0" kern="1200" dirty="0">
                <a:solidFill>
                  <a:schemeClr val="tx1"/>
                </a:solidFill>
                <a:effectLst/>
                <a:latin typeface="Century Gothic" panose="020B0502020202020204" pitchFamily="34" charset="0"/>
                <a:ea typeface="Geneva" pitchFamily="-109" charset="0"/>
                <a:cs typeface="Geneva" pitchFamily="-109" charset="0"/>
              </a:rPr>
              <a:t>Most of these pods come pre-filled with a chosen flavour, although some newer models have refillable pods that allow a choice of flavour. Pods offer clients simplicity (you don’t refill) and are more compact in size and appearance than tanks. Due to their smaller battery and the limit on nicotine content, delivery of nicotine is currently not comparable to other devices.</a:t>
            </a:r>
          </a:p>
          <a:p>
            <a:endParaRPr lang="en-CA" sz="1200" b="1"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1" i="0" kern="1200" dirty="0">
                <a:solidFill>
                  <a:schemeClr val="tx1"/>
                </a:solidFill>
                <a:effectLst/>
                <a:latin typeface="Century Gothic" panose="020B0502020202020204" pitchFamily="34" charset="0"/>
                <a:ea typeface="Geneva" pitchFamily="-109" charset="0"/>
                <a:cs typeface="Geneva" pitchFamily="-109" charset="0"/>
              </a:rPr>
              <a:t>Disposables:</a:t>
            </a:r>
          </a:p>
          <a:p>
            <a:pPr lvl="0"/>
            <a:r>
              <a:rPr lang="en-CA" sz="1200" b="0" i="0" kern="1200" dirty="0">
                <a:solidFill>
                  <a:schemeClr val="tx1"/>
                </a:solidFill>
                <a:effectLst/>
                <a:latin typeface="Century Gothic" panose="020B0502020202020204" pitchFamily="34" charset="0"/>
                <a:ea typeface="Geneva" pitchFamily="-109" charset="0"/>
                <a:cs typeface="Geneva" pitchFamily="-109" charset="0"/>
              </a:rPr>
              <a:t>Newer to the market, they are compact, disposable and prefilled with flavoured e-liquid or nicotine salts. </a:t>
            </a:r>
          </a:p>
          <a:p>
            <a:pPr lvl="0"/>
            <a:r>
              <a:rPr lang="en-GB" sz="1200" b="0" i="0" kern="1200" dirty="0">
                <a:solidFill>
                  <a:schemeClr val="tx1"/>
                </a:solidFill>
                <a:effectLst/>
                <a:latin typeface="Century Gothic" panose="020B0502020202020204" pitchFamily="34" charset="0"/>
                <a:ea typeface="Geneva" pitchFamily="-109" charset="0"/>
                <a:cs typeface="Geneva" pitchFamily="-109" charset="0"/>
              </a:rPr>
              <a:t>They are most commonly pre-loaded with one strength of 20mg nicotine salt.</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lvl="0"/>
            <a:r>
              <a:rPr lang="en-CA" sz="1200" b="0" i="0" kern="1200" dirty="0">
                <a:solidFill>
                  <a:schemeClr val="tx1"/>
                </a:solidFill>
                <a:effectLst/>
                <a:latin typeface="Century Gothic" panose="020B0502020202020204" pitchFamily="34" charset="0"/>
                <a:ea typeface="Geneva" pitchFamily="-109" charset="0"/>
                <a:cs typeface="Geneva" pitchFamily="-109" charset="0"/>
              </a:rPr>
              <a:t>They are draw-activated and once the flavour / taste diminishes, they are designed to be disposed of and replaced with a new one.</a:t>
            </a:r>
          </a:p>
          <a:p>
            <a:pPr lvl="0"/>
            <a:r>
              <a:rPr lang="en-CA" sz="1200" b="0" i="0" kern="1200" dirty="0">
                <a:solidFill>
                  <a:schemeClr val="tx1"/>
                </a:solidFill>
                <a:effectLst/>
                <a:latin typeface="Century Gothic" panose="020B0502020202020204" pitchFamily="34" charset="0"/>
                <a:ea typeface="Geneva" pitchFamily="-109" charset="0"/>
                <a:cs typeface="Geneva" pitchFamily="-109" charset="0"/>
              </a:rPr>
              <a:t>They require no filling or practice to use and are relatively cheap. Smokers not ready to commit to vaping may experiment with them.</a:t>
            </a:r>
          </a:p>
          <a:p>
            <a:pPr lvl="0"/>
            <a:r>
              <a:rPr lang="en-CA" sz="1200" b="0" i="0" kern="1200" dirty="0">
                <a:solidFill>
                  <a:schemeClr val="tx1"/>
                </a:solidFill>
                <a:effectLst/>
                <a:latin typeface="Century Gothic" panose="020B0502020202020204" pitchFamily="34" charset="0"/>
                <a:ea typeface="Geneva" pitchFamily="-109" charset="0"/>
                <a:cs typeface="Geneva" pitchFamily="-109" charset="0"/>
              </a:rPr>
              <a:t>The effectiveness of nicotine delivery is yet to be established, although reports from users are favourable.</a:t>
            </a:r>
          </a:p>
          <a:p>
            <a:endParaRPr lang="en-US" sz="1200"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23</a:t>
            </a:fld>
            <a:endParaRPr lang="en-US"/>
          </a:p>
        </p:txBody>
      </p:sp>
    </p:spTree>
    <p:extLst>
      <p:ext uri="{BB962C8B-B14F-4D97-AF65-F5344CB8AC3E}">
        <p14:creationId xmlns:p14="http://schemas.microsoft.com/office/powerpoint/2010/main" val="42658164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24</a:t>
            </a:fld>
            <a:endParaRPr lang="en-US"/>
          </a:p>
        </p:txBody>
      </p:sp>
    </p:spTree>
    <p:extLst>
      <p:ext uri="{BB962C8B-B14F-4D97-AF65-F5344CB8AC3E}">
        <p14:creationId xmlns:p14="http://schemas.microsoft.com/office/powerpoint/2010/main" val="9124606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kern="1200" dirty="0">
                <a:solidFill>
                  <a:schemeClr val="tx1"/>
                </a:solidFill>
                <a:effectLst/>
                <a:latin typeface="Century Gothic" panose="020B0502020202020204" pitchFamily="34" charset="0"/>
                <a:ea typeface="ＭＳ Ｐゴシック" panose="020B0600070205080204" pitchFamily="34" charset="-128"/>
                <a:cs typeface="ＭＳ Ｐゴシック" charset="0"/>
              </a:rPr>
              <a:t>So let’s</a:t>
            </a:r>
            <a:r>
              <a:rPr lang="en-US" sz="1200" b="0" i="0" kern="1200" baseline="0" dirty="0">
                <a:solidFill>
                  <a:schemeClr val="tx1"/>
                </a:solidFill>
                <a:effectLst/>
                <a:latin typeface="Century Gothic" panose="020B0502020202020204" pitchFamily="34" charset="0"/>
                <a:ea typeface="ＭＳ Ｐゴシック" panose="020B0600070205080204" pitchFamily="34" charset="-128"/>
                <a:cs typeface="ＭＳ Ｐゴシック" charset="0"/>
              </a:rPr>
              <a:t> see what your response is to this multiple choice question. </a:t>
            </a:r>
          </a:p>
          <a:p>
            <a:endParaRPr lang="en-US" sz="1200" b="0" i="0" kern="1200" baseline="0" dirty="0">
              <a:solidFill>
                <a:schemeClr val="tx1"/>
              </a:solidFill>
              <a:effectLst/>
              <a:latin typeface="Century Gothic" panose="020B0502020202020204" pitchFamily="34" charset="0"/>
              <a:ea typeface="ＭＳ Ｐゴシック" panose="020B0600070205080204" pitchFamily="34" charset="-128"/>
              <a:cs typeface="ＭＳ Ｐゴシック" charset="0"/>
            </a:endParaRPr>
          </a:p>
          <a:p>
            <a:pPr marL="814388" indent="-450850" algn="l"/>
            <a:r>
              <a:rPr lang="en-US" sz="1200" dirty="0"/>
              <a:t>A)  Recent studies have found vapes are just as harmful as smoking cigarettes</a:t>
            </a:r>
          </a:p>
          <a:p>
            <a:pPr marL="814388" indent="-450850" algn="l"/>
            <a:r>
              <a:rPr lang="en-US" sz="1200" dirty="0"/>
              <a:t>B)  Vapes are far safer than smoking cigarettes (CORRECT</a:t>
            </a:r>
            <a:r>
              <a:rPr lang="en-US" sz="1200" baseline="0" dirty="0"/>
              <a:t> RESPONSE)</a:t>
            </a:r>
            <a:endParaRPr lang="en-US" sz="1200" dirty="0"/>
          </a:p>
          <a:p>
            <a:pPr marL="814388" indent="-450850" algn="l"/>
            <a:r>
              <a:rPr lang="en-US" sz="1200" dirty="0"/>
              <a:t>C)  Vapes are less harmful than smoking but not by much </a:t>
            </a:r>
          </a:p>
          <a:p>
            <a:endParaRPr lang="en-US" sz="1200" b="0" i="0" kern="1200" dirty="0">
              <a:solidFill>
                <a:schemeClr val="tx1"/>
              </a:solidFill>
              <a:effectLst/>
              <a:latin typeface="Century Gothic" panose="020B0502020202020204" pitchFamily="34" charset="0"/>
              <a:ea typeface="ＭＳ Ｐゴシック" panose="020B0600070205080204"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Century Gothic" panose="020B0502020202020204" pitchFamily="34" charset="0"/>
                <a:ea typeface="ＭＳ Ｐゴシック" panose="020B0600070205080204" pitchFamily="34" charset="-128"/>
                <a:cs typeface="ＭＳ Ｐゴシック" charset="0"/>
              </a:rPr>
              <a:t>Ok great, well let’s have a look then </a:t>
            </a:r>
            <a:r>
              <a:rPr lang="en-US" sz="1200" b="0" i="0" kern="1200" baseline="0" dirty="0">
                <a:solidFill>
                  <a:schemeClr val="tx1"/>
                </a:solidFill>
                <a:effectLst/>
                <a:latin typeface="Century Gothic" panose="020B0502020202020204" pitchFamily="34" charset="0"/>
                <a:ea typeface="ＭＳ Ｐゴシック" panose="020B0600070205080204" pitchFamily="34" charset="-128"/>
                <a:cs typeface="ＭＳ Ｐゴシック" charset="0"/>
              </a:rPr>
              <a:t>at the latest evidence. </a:t>
            </a:r>
            <a:endParaRPr lang="en-US" sz="1200" b="0" i="0" kern="1200" dirty="0">
              <a:solidFill>
                <a:schemeClr val="tx1"/>
              </a:solidFill>
              <a:effectLst/>
              <a:latin typeface="Century Gothic" panose="020B0502020202020204" pitchFamily="34" charset="0"/>
              <a:ea typeface="ＭＳ Ｐゴシック" panose="020B0600070205080204" pitchFamily="34" charset="-128"/>
              <a:cs typeface="ＭＳ Ｐゴシック" charset="0"/>
            </a:endParaRPr>
          </a:p>
          <a:p>
            <a:endParaRPr lang="en-US" sz="1200" b="0" i="0" kern="1200" baseline="0" dirty="0">
              <a:solidFill>
                <a:schemeClr val="tx1"/>
              </a:solidFill>
              <a:effectLst/>
              <a:latin typeface="Century Gothic" panose="020B0502020202020204" pitchFamily="34" charset="0"/>
              <a:ea typeface="Geneva" pitchFamily="-109" charset="0"/>
              <a:cs typeface="Geneva" pitchFamily="-109" charset="0"/>
            </a:endParaRPr>
          </a:p>
          <a:p>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25</a:t>
            </a:fld>
            <a:endParaRPr lang="en-US"/>
          </a:p>
        </p:txBody>
      </p:sp>
    </p:spTree>
    <p:extLst>
      <p:ext uri="{BB962C8B-B14F-4D97-AF65-F5344CB8AC3E}">
        <p14:creationId xmlns:p14="http://schemas.microsoft.com/office/powerpoint/2010/main" val="23737457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eaLnBrk="1" hangingPunct="1">
              <a:spcBef>
                <a:spcPct val="0"/>
              </a:spcBef>
            </a:pPr>
            <a:r>
              <a:rPr lang="en-US" sz="1200" dirty="0"/>
              <a:t>In 2018 (updated in 2021) Public Health England published its latest review of research evidence related to vaping safety and effectiveness. </a:t>
            </a:r>
          </a:p>
          <a:p>
            <a:pPr eaLnBrk="1" hangingPunct="1">
              <a:spcBef>
                <a:spcPct val="0"/>
              </a:spcBef>
            </a:pPr>
            <a:endParaRPr lang="en-US" sz="1200" dirty="0"/>
          </a:p>
          <a:p>
            <a:pPr eaLnBrk="1" hangingPunct="1">
              <a:spcBef>
                <a:spcPct val="0"/>
              </a:spcBef>
            </a:pPr>
            <a:r>
              <a:rPr lang="en-US" sz="1200" dirty="0"/>
              <a:t>The report concluded that the </a:t>
            </a:r>
            <a:r>
              <a:rPr lang="en-CA" sz="1200" dirty="0"/>
              <a:t>available evidence </a:t>
            </a:r>
            <a:r>
              <a:rPr lang="en-US" sz="1200" dirty="0"/>
              <a:t>suggests that while not completely risk-free, vaping is significantly (at least 95%) less harmful than cigarettes. </a:t>
            </a:r>
          </a:p>
          <a:p>
            <a:pPr eaLnBrk="1" hangingPunct="1">
              <a:spcBef>
                <a:spcPct val="0"/>
              </a:spcBef>
            </a:pPr>
            <a:endParaRPr lang="en-US" sz="1200" dirty="0"/>
          </a:p>
          <a:p>
            <a:pPr eaLnBrk="1" hangingPunct="1">
              <a:spcBef>
                <a:spcPct val="0"/>
              </a:spcBef>
            </a:pPr>
            <a:r>
              <a:rPr lang="en-US" sz="1200" dirty="0"/>
              <a:t>Although the </a:t>
            </a:r>
            <a:r>
              <a:rPr lang="en-US" sz="1200" dirty="0" err="1"/>
              <a:t>vapour</a:t>
            </a:r>
            <a:r>
              <a:rPr lang="en-US" sz="1200" dirty="0"/>
              <a:t> produced by vapes have been found to contain some toxicants these are at much lower levels than that found in cigarettes. </a:t>
            </a:r>
          </a:p>
          <a:p>
            <a:pPr eaLnBrk="1" hangingPunct="1">
              <a:spcBef>
                <a:spcPct val="0"/>
              </a:spcBef>
            </a:pPr>
            <a:endParaRPr lang="en-US" sz="1200" dirty="0"/>
          </a:p>
          <a:p>
            <a:pPr eaLnBrk="1" hangingPunct="1">
              <a:spcBef>
                <a:spcPct val="0"/>
              </a:spcBef>
            </a:pPr>
            <a:r>
              <a:rPr lang="en-US" sz="1200" dirty="0"/>
              <a:t>Unlike cigarettes, vapes do not burn tobacco and do not produce tar or carbon monoxide - the two components of tobacco smoke responsible for most smoking-related illness</a:t>
            </a:r>
          </a:p>
          <a:p>
            <a:pPr eaLnBrk="1" hangingPunct="1">
              <a:spcBef>
                <a:spcPct val="0"/>
              </a:spcBef>
            </a:pPr>
            <a:endParaRPr lang="en-US" sz="1200" dirty="0"/>
          </a:p>
          <a:p>
            <a:pPr eaLnBrk="1" hangingPunct="1">
              <a:spcBef>
                <a:spcPct val="0"/>
              </a:spcBef>
            </a:pPr>
            <a:r>
              <a:rPr lang="en-CA" sz="1200" b="0" i="0" kern="1200" dirty="0">
                <a:solidFill>
                  <a:schemeClr val="tx1"/>
                </a:solidFill>
                <a:effectLst/>
                <a:latin typeface="Century Gothic" panose="020B0502020202020204" pitchFamily="34" charset="0"/>
                <a:ea typeface="Geneva" pitchFamily="-109" charset="0"/>
                <a:cs typeface="Geneva" pitchFamily="-109" charset="0"/>
              </a:rPr>
              <a:t>The main difference between e-cigarettes and smoking tobacco is that there is no combustion (burning) involved with e-cigarettes. It is the burning of tobacco that is the cause of preventable tobacco related mortality and morbidity.</a:t>
            </a:r>
            <a:br>
              <a:rPr lang="en-CA" sz="1200" dirty="0"/>
            </a:br>
            <a:br>
              <a:rPr lang="en-CA" sz="1200" dirty="0"/>
            </a:br>
            <a:r>
              <a:rPr lang="en-CA" sz="1200" b="0" i="0" kern="1200" dirty="0">
                <a:solidFill>
                  <a:schemeClr val="tx1"/>
                </a:solidFill>
                <a:effectLst/>
                <a:latin typeface="Century Gothic" panose="020B0502020202020204" pitchFamily="34" charset="0"/>
                <a:ea typeface="Geneva" pitchFamily="-109" charset="0"/>
                <a:cs typeface="Geneva" pitchFamily="-109" charset="0"/>
              </a:rPr>
              <a:t>Because of this, the current expert estimate is that using e-cigarettes is about 95% less harmful than smoking cigarettes.</a:t>
            </a:r>
          </a:p>
          <a:p>
            <a:pPr eaLnBrk="1" hangingPunct="1">
              <a:spcBef>
                <a:spcPct val="0"/>
              </a:spcBef>
            </a:pPr>
            <a:endParaRPr lang="en-CA" sz="1200" b="0" i="0" kern="1200" dirty="0">
              <a:solidFill>
                <a:schemeClr val="tx1"/>
              </a:solidFill>
              <a:effectLst/>
              <a:latin typeface="Century Gothic" panose="020B0502020202020204" pitchFamily="34" charset="0"/>
              <a:ea typeface="Geneva" pitchFamily="-109" charset="0"/>
            </a:endParaRPr>
          </a:p>
          <a:p>
            <a:pPr eaLnBrk="1" hangingPunct="1">
              <a:spcBef>
                <a:spcPct val="0"/>
              </a:spcBef>
            </a:pPr>
            <a:r>
              <a:rPr lang="en-CA" sz="1200" b="0" i="0" kern="1200" dirty="0">
                <a:solidFill>
                  <a:schemeClr val="tx1"/>
                </a:solidFill>
                <a:effectLst/>
                <a:latin typeface="Century Gothic" panose="020B0502020202020204" pitchFamily="34" charset="0"/>
                <a:ea typeface="Geneva" pitchFamily="-109" charset="0"/>
                <a:cs typeface="Geneva" pitchFamily="-109" charset="0"/>
              </a:rPr>
              <a:t>Because they are not risk-free people who have never smoked should be discouraged from using them.</a:t>
            </a:r>
            <a:r>
              <a:rPr lang="en-CA" sz="1200" dirty="0">
                <a:effectLst/>
              </a:rPr>
              <a:t> </a:t>
            </a:r>
            <a:endParaRPr lang="en-CA" sz="1200" b="0" i="0" kern="1200" dirty="0">
              <a:solidFill>
                <a:schemeClr val="tx1"/>
              </a:solidFill>
              <a:effectLst/>
              <a:latin typeface="Century Gothic" panose="020B0502020202020204" pitchFamily="34" charset="0"/>
              <a:ea typeface="Geneva" pitchFamily="-109" charset="0"/>
            </a:endParaRPr>
          </a:p>
          <a:p>
            <a:pPr eaLnBrk="1" hangingPunct="1">
              <a:spcBef>
                <a:spcPct val="0"/>
              </a:spcBef>
            </a:pPr>
            <a:endParaRPr lang="en-CA" sz="1200" b="0" i="0" kern="1200" dirty="0">
              <a:solidFill>
                <a:schemeClr val="tx1"/>
              </a:solidFill>
              <a:effectLst/>
              <a:latin typeface="Century Gothic" panose="020B0502020202020204" pitchFamily="34" charset="0"/>
              <a:ea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There have been no identified health risks to bystanders.</a:t>
            </a:r>
          </a:p>
          <a:p>
            <a:endParaRPr lang="en-CA" sz="1200" b="0" i="0" kern="1200" baseline="0" dirty="0">
              <a:solidFill>
                <a:schemeClr val="tx1"/>
              </a:solidFill>
              <a:effectLst/>
              <a:latin typeface="Century Gothic" panose="020B0502020202020204" pitchFamily="34" charset="0"/>
              <a:ea typeface="Geneva" pitchFamily="-109" charset="0"/>
            </a:endParaRPr>
          </a:p>
          <a:p>
            <a:r>
              <a:rPr lang="en-CA" sz="1200" b="0" i="0" kern="1200" baseline="0" dirty="0">
                <a:solidFill>
                  <a:schemeClr val="tx1"/>
                </a:solidFill>
                <a:effectLst/>
                <a:latin typeface="Century Gothic" panose="020B0502020202020204" pitchFamily="34" charset="0"/>
                <a:ea typeface="Geneva" pitchFamily="-109" charset="0"/>
              </a:rPr>
              <a:t>Source: </a:t>
            </a:r>
            <a:endParaRPr lang="en-US" sz="1200" baseline="0" dirty="0"/>
          </a:p>
          <a:p>
            <a:pPr marL="228600" indent="-228600">
              <a:buAutoNum type="arabicPeriod"/>
            </a:pPr>
            <a:r>
              <a:rPr lang="en-US" sz="1200" baseline="0" dirty="0"/>
              <a:t>Ash factsheet: Use of e-cigarettes (</a:t>
            </a:r>
            <a:r>
              <a:rPr lang="en-US" sz="1200" baseline="0" dirty="0" err="1"/>
              <a:t>vapourisers</a:t>
            </a:r>
            <a:r>
              <a:rPr lang="en-US" sz="1200" baseline="0" dirty="0"/>
              <a:t>) among adults in Great Britain September 2020</a:t>
            </a: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dirty="0"/>
              <a:t>https://ash.org.uk/wp-content/uploads/2020/10/Use-of-e-cigarettes-vapes-among-adults-in-Great-Britain-2020.pdf</a:t>
            </a:r>
          </a:p>
          <a:p>
            <a:pPr eaLnBrk="1" hangingPunct="1">
              <a:spcBef>
                <a:spcPct val="0"/>
              </a:spcBef>
            </a:pPr>
            <a:endParaRPr lang="en-US" sz="1200" b="1" dirty="0"/>
          </a:p>
          <a:p>
            <a:pPr marL="0" marR="0" indent="0" algn="l" defTabSz="457200" rtl="0" eaLnBrk="1" fontAlgn="base" latinLnBrk="0" hangingPunct="1">
              <a:lnSpc>
                <a:spcPct val="100000"/>
              </a:lnSpc>
              <a:spcBef>
                <a:spcPct val="0"/>
              </a:spcBef>
              <a:spcAft>
                <a:spcPct val="0"/>
              </a:spcAft>
              <a:buClrTx/>
              <a:buSzTx/>
              <a:buFontTx/>
              <a:buNone/>
              <a:tabLst/>
              <a:defRPr/>
            </a:pPr>
            <a:r>
              <a:rPr lang="en-US" sz="1200" dirty="0"/>
              <a:t>Public Health England. Vaping in England: evidence update,</a:t>
            </a:r>
            <a:r>
              <a:rPr lang="en-US" sz="1200" baseline="0" dirty="0"/>
              <a:t> </a:t>
            </a:r>
            <a:r>
              <a:rPr lang="en-US" sz="1200" dirty="0"/>
              <a:t>2021. </a:t>
            </a:r>
            <a:r>
              <a:rPr lang="en-GB" sz="1200" b="1" i="0" kern="1200" dirty="0">
                <a:solidFill>
                  <a:schemeClr val="tx1"/>
                </a:solidFill>
                <a:effectLst/>
                <a:latin typeface="Century Gothic" panose="020B0502020202020204" pitchFamily="34" charset="0"/>
                <a:ea typeface="Geneva" pitchFamily="-109" charset="0"/>
                <a:cs typeface="Geneva" pitchFamily="-109" charset="0"/>
              </a:rPr>
              <a:t>Vaping in England: evidence update, 2021</a:t>
            </a:r>
            <a:r>
              <a:rPr lang="en-CA" sz="1200" dirty="0">
                <a:effectLst/>
              </a:rPr>
              <a:t> </a:t>
            </a:r>
            <a:endParaRPr lang="en-GB" sz="1200" dirty="0"/>
          </a:p>
          <a:p>
            <a:pPr eaLnBrk="1" hangingPunct="1">
              <a:spcBef>
                <a:spcPct val="0"/>
              </a:spcBef>
            </a:pPr>
            <a:endParaRPr lang="en-US" sz="1200" dirty="0"/>
          </a:p>
          <a:p>
            <a:pPr eaLnBrk="1" hangingPunct="1">
              <a:spcBef>
                <a:spcPct val="0"/>
              </a:spcBef>
            </a:pPr>
            <a:endParaRPr lang="en-US" sz="1200" dirty="0"/>
          </a:p>
          <a:p>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26</a:t>
            </a:fld>
            <a:endParaRPr lang="en-US"/>
          </a:p>
        </p:txBody>
      </p:sp>
    </p:spTree>
    <p:extLst>
      <p:ext uri="{BB962C8B-B14F-4D97-AF65-F5344CB8AC3E}">
        <p14:creationId xmlns:p14="http://schemas.microsoft.com/office/powerpoint/2010/main" val="4171337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a:defRPr/>
            </a:pPr>
            <a:r>
              <a:rPr lang="en-GB" sz="1200" dirty="0">
                <a:latin typeface="Century Gothic" panose="020B0502020202020204" pitchFamily="34" charset="0"/>
              </a:rPr>
              <a:t>Most things that we do carry some risk and so it is unlikely that we will ever be able to say that vapes are completely safe.</a:t>
            </a:r>
          </a:p>
          <a:p>
            <a:pPr>
              <a:defRPr/>
            </a:pPr>
            <a:endParaRPr lang="en-GB" sz="1200" dirty="0">
              <a:latin typeface="Century Gothic" panose="020B0502020202020204" pitchFamily="34" charset="0"/>
            </a:endParaRPr>
          </a:p>
          <a:p>
            <a:pPr>
              <a:defRPr/>
            </a:pPr>
            <a:r>
              <a:rPr lang="en-GB" sz="1200" dirty="0">
                <a:latin typeface="Century Gothic" panose="020B0502020202020204" pitchFamily="34" charset="0"/>
              </a:rPr>
              <a:t>However, when considering the safety of vaping we need to take into account that virtually all vape users are either current or ex-smokers. It is therefore more appropriate to ask the question: how much less harmful than smoking is vaping?</a:t>
            </a:r>
          </a:p>
          <a:p>
            <a:pPr>
              <a:defRPr/>
            </a:pPr>
            <a:endParaRPr lang="en-GB" sz="1200" dirty="0">
              <a:latin typeface="Century Gothic" panose="020B0502020202020204" pitchFamily="34" charset="0"/>
            </a:endParaRPr>
          </a:p>
          <a:p>
            <a:pPr>
              <a:defRPr/>
            </a:pPr>
            <a:r>
              <a:rPr lang="en-GB" sz="1200" dirty="0">
                <a:latin typeface="Century Gothic" panose="020B0502020202020204" pitchFamily="34" charset="0"/>
              </a:rPr>
              <a:t>Short-term exposure to vaping appears to pose few if any risks. Mouth and throat irritation are the most commonly reported symptoms (drinking more water helps with the typical dry mouth that new vapers experience), and these subside over time. There are no high-quality safety data from long-term vape use, but there is no good reason to expect that their use would be anywhere near as risky as smoking. </a:t>
            </a:r>
          </a:p>
          <a:p>
            <a:pPr>
              <a:defRPr/>
            </a:pPr>
            <a:endParaRPr lang="en-CA" sz="1200" dirty="0">
              <a:latin typeface="Century Gothic" panose="020B0502020202020204" pitchFamily="34" charset="0"/>
            </a:endParaRPr>
          </a:p>
          <a:p>
            <a:pPr>
              <a:defRPr/>
            </a:pPr>
            <a:r>
              <a:rPr lang="en-CA" sz="1200" dirty="0">
                <a:latin typeface="Century Gothic" panose="020B0502020202020204" pitchFamily="34" charset="0"/>
              </a:rPr>
              <a:t>This slide puts things in perspective. When we compare the risk of various nicotine containing products with smoking cigarettes (with a reference point of 100) we can see where products lie relative to the risk of continuing to smoke cigarettes. </a:t>
            </a:r>
          </a:p>
          <a:p>
            <a:pPr>
              <a:defRPr/>
            </a:pPr>
            <a:endParaRPr lang="en-US" sz="1200" dirty="0">
              <a:latin typeface="Century Gothic" panose="020B0502020202020204" pitchFamily="34" charset="0"/>
            </a:endParaRPr>
          </a:p>
          <a:p>
            <a:pPr>
              <a:defRPr/>
            </a:pPr>
            <a:r>
              <a:rPr lang="en-US" sz="1200" b="1" dirty="0">
                <a:latin typeface="Century Gothic" panose="020B0502020202020204" pitchFamily="34" charset="0"/>
              </a:rPr>
              <a:t>Reference: </a:t>
            </a:r>
            <a:r>
              <a:rPr lang="en-US" sz="1200" dirty="0">
                <a:latin typeface="Century Gothic" panose="020B0502020202020204" pitchFamily="34" charset="0"/>
              </a:rPr>
              <a:t>Estimating the Harms of Nicotine-Containing Products Using the MCDA Approach: Nutt, Phillips, Balfour, Curran, </a:t>
            </a:r>
            <a:r>
              <a:rPr lang="en-US" sz="1200" dirty="0" err="1">
                <a:latin typeface="Century Gothic" panose="020B0502020202020204" pitchFamily="34" charset="0"/>
              </a:rPr>
              <a:t>Dockrell</a:t>
            </a:r>
            <a:r>
              <a:rPr lang="en-US" sz="1200" dirty="0">
                <a:latin typeface="Century Gothic" panose="020B0502020202020204" pitchFamily="34" charset="0"/>
              </a:rPr>
              <a:t>, </a:t>
            </a:r>
            <a:r>
              <a:rPr lang="en-US" sz="1200" dirty="0" err="1">
                <a:latin typeface="Century Gothic" panose="020B0502020202020204" pitchFamily="34" charset="0"/>
              </a:rPr>
              <a:t>Foulds</a:t>
            </a:r>
            <a:r>
              <a:rPr lang="en-US" sz="1200" dirty="0">
                <a:latin typeface="Century Gothic" panose="020B0502020202020204" pitchFamily="34" charset="0"/>
              </a:rPr>
              <a:t>, </a:t>
            </a:r>
            <a:r>
              <a:rPr lang="en-US" sz="1200" dirty="0" err="1">
                <a:latin typeface="Century Gothic" panose="020B0502020202020204" pitchFamily="34" charset="0"/>
              </a:rPr>
              <a:t>Fagerstrom</a:t>
            </a:r>
            <a:r>
              <a:rPr lang="en-US" sz="1200" dirty="0">
                <a:latin typeface="Century Gothic" panose="020B0502020202020204" pitchFamily="34" charset="0"/>
              </a:rPr>
              <a:t>, </a:t>
            </a:r>
            <a:r>
              <a:rPr lang="en-US" sz="1200" dirty="0" err="1">
                <a:latin typeface="Century Gothic" panose="020B0502020202020204" pitchFamily="34" charset="0"/>
              </a:rPr>
              <a:t>Letlape</a:t>
            </a:r>
            <a:r>
              <a:rPr lang="en-US" sz="1200" dirty="0">
                <a:latin typeface="Century Gothic" panose="020B0502020202020204" pitchFamily="34" charset="0"/>
              </a:rPr>
              <a:t>, Milton, </a:t>
            </a:r>
            <a:r>
              <a:rPr lang="en-US" sz="1200" dirty="0" err="1">
                <a:latin typeface="Century Gothic" panose="020B0502020202020204" pitchFamily="34" charset="0"/>
              </a:rPr>
              <a:t>Polosa</a:t>
            </a:r>
            <a:r>
              <a:rPr lang="en-US" sz="1200" dirty="0">
                <a:latin typeface="Century Gothic" panose="020B0502020202020204" pitchFamily="34" charset="0"/>
              </a:rPr>
              <a:t>, Ramsey, </a:t>
            </a:r>
            <a:r>
              <a:rPr lang="en-US" sz="1200" dirty="0" err="1">
                <a:latin typeface="Century Gothic" panose="020B0502020202020204" pitchFamily="34" charset="0"/>
              </a:rPr>
              <a:t>Sweanor</a:t>
            </a:r>
            <a:r>
              <a:rPr lang="en-US" sz="1200" dirty="0">
                <a:latin typeface="Century Gothic" panose="020B0502020202020204" pitchFamily="34" charset="0"/>
              </a:rPr>
              <a:t>.  </a:t>
            </a:r>
            <a:r>
              <a:rPr lang="is-IS" sz="1200" dirty="0">
                <a:latin typeface="Century Gothic" panose="020B0502020202020204" pitchFamily="34" charset="0"/>
              </a:rPr>
              <a:t>Eur Addict Res 2014;20:218-225</a:t>
            </a:r>
            <a:endParaRPr lang="en-US" sz="1200" dirty="0">
              <a:latin typeface="Century Gothic" panose="020B0502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a:latin typeface="Century Gothic" panose="020B0502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a:latin typeface="Century Gothic" panose="020B0502020202020204" pitchFamily="34" charset="0"/>
            </a:endParaRPr>
          </a:p>
          <a:p>
            <a:pPr eaLnBrk="1" hangingPunct="1">
              <a:lnSpc>
                <a:spcPct val="80000"/>
              </a:lnSpc>
              <a:spcBef>
                <a:spcPct val="0"/>
              </a:spcBef>
            </a:pPr>
            <a:r>
              <a:rPr lang="en-GB" sz="1200" b="1" dirty="0">
                <a:latin typeface="Century Gothic" panose="020B0502020202020204" pitchFamily="34" charset="0"/>
                <a:cs typeface="Arial" panose="020B0604020202020204" pitchFamily="34" charset="0"/>
              </a:rPr>
              <a:t>Vaping deaths</a:t>
            </a:r>
          </a:p>
          <a:p>
            <a:pPr eaLnBrk="1" hangingPunct="1">
              <a:lnSpc>
                <a:spcPct val="80000"/>
              </a:lnSpc>
              <a:spcBef>
                <a:spcPct val="0"/>
              </a:spcBef>
            </a:pPr>
            <a:r>
              <a:rPr lang="en-GB" sz="1200" dirty="0">
                <a:latin typeface="Century Gothic" panose="020B0502020202020204" pitchFamily="34" charset="0"/>
                <a:cs typeface="Arial" panose="020B0604020202020204" pitchFamily="34" charset="0"/>
              </a:rPr>
              <a:t>During 2019, the </a:t>
            </a:r>
            <a:r>
              <a:rPr lang="en-GB" sz="1200" dirty="0" err="1">
                <a:latin typeface="Century Gothic" panose="020B0502020202020204" pitchFamily="34" charset="0"/>
                <a:cs typeface="Arial" panose="020B0604020202020204" pitchFamily="34" charset="0"/>
              </a:rPr>
              <a:t>Centers</a:t>
            </a:r>
            <a:r>
              <a:rPr lang="en-GB" sz="1200" dirty="0">
                <a:latin typeface="Century Gothic" panose="020B0502020202020204" pitchFamily="34" charset="0"/>
                <a:cs typeface="Arial" panose="020B0604020202020204" pitchFamily="34" charset="0"/>
              </a:rPr>
              <a:t> for Disease Control and Prevention (CDC) in the US reported over 2,000 confirmed and probable e-cigarette or vaping product use-associated lung injuries (EVALI), and over 50 fatalities. </a:t>
            </a:r>
          </a:p>
          <a:p>
            <a:pPr eaLnBrk="1" hangingPunct="1">
              <a:lnSpc>
                <a:spcPct val="80000"/>
              </a:lnSpc>
              <a:spcBef>
                <a:spcPct val="0"/>
              </a:spcBef>
            </a:pPr>
            <a:endParaRPr lang="en-GB" sz="1200" dirty="0">
              <a:latin typeface="Century Gothic" panose="020B0502020202020204" pitchFamily="34" charset="0"/>
              <a:cs typeface="Arial" panose="020B0604020202020204" pitchFamily="34" charset="0"/>
            </a:endParaRPr>
          </a:p>
          <a:p>
            <a:pPr eaLnBrk="1" hangingPunct="1">
              <a:lnSpc>
                <a:spcPct val="80000"/>
              </a:lnSpc>
              <a:spcBef>
                <a:spcPct val="0"/>
              </a:spcBef>
            </a:pPr>
            <a:r>
              <a:rPr lang="en-GB" sz="1200" dirty="0">
                <a:latin typeface="Century Gothic" panose="020B0502020202020204" pitchFamily="34" charset="0"/>
                <a:cs typeface="Arial" panose="020B0604020202020204" pitchFamily="34" charset="0"/>
              </a:rPr>
              <a:t>The deaths occurred in very specific circumstances: </a:t>
            </a:r>
            <a:r>
              <a:rPr lang="en-GB" sz="1200" b="1" dirty="0">
                <a:latin typeface="Century Gothic" panose="020B0502020202020204" pitchFamily="34" charset="0"/>
                <a:cs typeface="Arial" panose="020B0604020202020204" pitchFamily="34" charset="0"/>
              </a:rPr>
              <a:t>mainly young men who used THC (cannabis) containing liquids in their devices.</a:t>
            </a:r>
            <a:r>
              <a:rPr lang="en-GB" sz="1200" dirty="0">
                <a:latin typeface="Century Gothic" panose="020B0502020202020204" pitchFamily="34" charset="0"/>
                <a:cs typeface="Arial" panose="020B0604020202020204" pitchFamily="34" charset="0"/>
              </a:rPr>
              <a:t> Subsequently, a specific additive (vitamin E acetate) has been identified as a likely cause of EVALI.</a:t>
            </a:r>
          </a:p>
          <a:p>
            <a:pPr eaLnBrk="1" hangingPunct="1">
              <a:lnSpc>
                <a:spcPct val="80000"/>
              </a:lnSpc>
              <a:spcBef>
                <a:spcPct val="0"/>
              </a:spcBef>
            </a:pPr>
            <a:endParaRPr lang="en-GB" sz="1200" dirty="0">
              <a:latin typeface="Century Gothic" panose="020B0502020202020204" pitchFamily="34" charset="0"/>
              <a:cs typeface="Arial" panose="020B0604020202020204" pitchFamily="34" charset="0"/>
            </a:endParaRPr>
          </a:p>
          <a:p>
            <a:pPr eaLnBrk="1" hangingPunct="1">
              <a:lnSpc>
                <a:spcPct val="80000"/>
              </a:lnSpc>
              <a:spcBef>
                <a:spcPct val="0"/>
              </a:spcBef>
            </a:pPr>
            <a:r>
              <a:rPr lang="en-CA" sz="1200" b="0" i="0" kern="1200" dirty="0">
                <a:solidFill>
                  <a:schemeClr val="tx1"/>
                </a:solidFill>
                <a:effectLst/>
                <a:latin typeface="Century Gothic" panose="020B0502020202020204" pitchFamily="34" charset="0"/>
                <a:ea typeface="Geneva" pitchFamily="-109" charset="0"/>
                <a:cs typeface="Arial" panose="020B0604020202020204" pitchFamily="34" charset="0"/>
              </a:rPr>
              <a:t>There have never been any confirmed cases of ‘popcorn’ lung from vaping nicotine. </a:t>
            </a:r>
            <a:endParaRPr lang="en-GB" sz="1200" dirty="0">
              <a:latin typeface="Century Gothic" panose="020B0502020202020204" pitchFamily="34" charset="0"/>
              <a:cs typeface="Arial" panose="020B0604020202020204" pitchFamily="34" charset="0"/>
            </a:endParaRPr>
          </a:p>
          <a:p>
            <a:pPr eaLnBrk="1" hangingPunct="1">
              <a:lnSpc>
                <a:spcPct val="80000"/>
              </a:lnSpc>
              <a:spcBef>
                <a:spcPct val="0"/>
              </a:spcBef>
            </a:pPr>
            <a:endParaRPr lang="en-GB" sz="1200" dirty="0">
              <a:latin typeface="Century Gothic" panose="020B0502020202020204" pitchFamily="34" charset="0"/>
              <a:cs typeface="Arial" panose="020B0604020202020204" pitchFamily="34" charset="0"/>
            </a:endParaRPr>
          </a:p>
          <a:p>
            <a:r>
              <a:rPr lang="en-GB" sz="1200" b="0" i="0" u="none" strike="noStrike" kern="1200" dirty="0">
                <a:solidFill>
                  <a:schemeClr val="tx1"/>
                </a:solidFill>
                <a:effectLst/>
                <a:latin typeface="Century Gothic" panose="020B0502020202020204" pitchFamily="34" charset="0"/>
                <a:ea typeface="Geneva" pitchFamily="-109" charset="0"/>
                <a:cs typeface="Arial" panose="020B0604020202020204" pitchFamily="34" charset="0"/>
              </a:rPr>
              <a:t>Public Health England consider that on balance, these cases of lung disease, and in some cases death, are not related to the </a:t>
            </a:r>
            <a:r>
              <a:rPr lang="en-GB" sz="1200" b="1" i="0" u="none" strike="noStrike" kern="1200" dirty="0">
                <a:solidFill>
                  <a:schemeClr val="tx1"/>
                </a:solidFill>
                <a:effectLst/>
                <a:latin typeface="Century Gothic" panose="020B0502020202020204" pitchFamily="34" charset="0"/>
                <a:ea typeface="Geneva" pitchFamily="-109" charset="0"/>
                <a:cs typeface="Arial" panose="020B0604020202020204" pitchFamily="34" charset="0"/>
              </a:rPr>
              <a:t>vaping of nicotine.</a:t>
            </a:r>
            <a:endParaRPr lang="en-GB" sz="1200" b="0" i="0" u="none" strike="noStrike" kern="1200" dirty="0">
              <a:solidFill>
                <a:schemeClr val="tx1"/>
              </a:solidFill>
              <a:effectLst/>
              <a:latin typeface="Century Gothic" panose="020B0502020202020204" pitchFamily="34" charset="0"/>
              <a:ea typeface="Geneva" pitchFamily="-109" charset="0"/>
              <a:cs typeface="Arial" panose="020B0604020202020204" pitchFamily="34" charset="0"/>
            </a:endParaRPr>
          </a:p>
          <a:p>
            <a:endParaRPr lang="en-GB" sz="1200" b="1" dirty="0">
              <a:latin typeface="Century Gothic" panose="020B0502020202020204" pitchFamily="34" charset="0"/>
            </a:endParaRPr>
          </a:p>
          <a:p>
            <a:pPr eaLnBrk="1" hangingPunct="1">
              <a:lnSpc>
                <a:spcPct val="80000"/>
              </a:lnSpc>
              <a:spcBef>
                <a:spcPct val="0"/>
              </a:spcBef>
            </a:pPr>
            <a:r>
              <a:rPr lang="en-GB" sz="1200" b="1" dirty="0">
                <a:latin typeface="Century Gothic" panose="020B0502020202020204" pitchFamily="34" charset="0"/>
              </a:rPr>
              <a:t>Popcorn lung</a:t>
            </a:r>
          </a:p>
          <a:p>
            <a:pPr eaLnBrk="1" hangingPunct="1">
              <a:lnSpc>
                <a:spcPct val="80000"/>
              </a:lnSpc>
              <a:spcBef>
                <a:spcPct val="0"/>
              </a:spcBef>
            </a:pPr>
            <a:r>
              <a:rPr lang="en-GB" sz="1200" b="0" i="0" kern="1200" dirty="0">
                <a:solidFill>
                  <a:schemeClr val="tx1"/>
                </a:solidFill>
                <a:effectLst/>
                <a:latin typeface="Century Gothic" panose="020B0502020202020204" pitchFamily="34" charset="0"/>
                <a:ea typeface="Geneva" pitchFamily="-109" charset="0"/>
                <a:cs typeface="Geneva" pitchFamily="-109" charset="0"/>
              </a:rPr>
              <a:t>Diacetyl (a flavour used in popcorn) is safe for oral consumption but, when heated and inhaled in large doses over a long period, can cause permanent bronchiolitis ('popcorn lung'). </a:t>
            </a:r>
            <a:endParaRPr lang="en-GB" sz="1200" b="1" dirty="0">
              <a:latin typeface="Century Gothic" panose="020B0502020202020204" pitchFamily="34"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In the UK, diacetyl was banned in e-cigarette liquids under the EU Tobacco Products Directive (TPD) in 2016. So, e-liquids sold in the UK shouldn’t contain diacetyl. </a:t>
            </a:r>
          </a:p>
          <a:p>
            <a:endParaRPr lang="en-GB" sz="1200" b="0" i="0" kern="1200" dirty="0">
              <a:solidFill>
                <a:schemeClr val="tx1"/>
              </a:solidFill>
              <a:effectLst/>
              <a:latin typeface="Century Gothic" panose="020B0502020202020204" pitchFamily="34" charset="0"/>
              <a:ea typeface="Geneva" pitchFamily="-109" charset="0"/>
              <a:cs typeface="Geneva" pitchFamily="-109"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b="0" i="0" kern="1200" dirty="0">
                <a:solidFill>
                  <a:schemeClr val="tx1"/>
                </a:solidFill>
                <a:effectLst/>
                <a:latin typeface="Century Gothic" panose="020B0502020202020204" pitchFamily="34" charset="0"/>
                <a:ea typeface="Geneva" pitchFamily="-109" charset="0"/>
                <a:cs typeface="Geneva" pitchFamily="-109" charset="0"/>
              </a:rPr>
              <a:t>It is worth noting that cigarette smoke contains diacetyl. </a:t>
            </a:r>
          </a:p>
          <a:p>
            <a:br>
              <a:rPr lang="en-GB" sz="1200" dirty="0">
                <a:latin typeface="Century Gothic" panose="020B0502020202020204" pitchFamily="34" charset="0"/>
              </a:rPr>
            </a:br>
            <a:r>
              <a:rPr lang="en-GB" sz="1200" b="0" i="0" kern="1200" dirty="0">
                <a:solidFill>
                  <a:schemeClr val="tx1"/>
                </a:solidFill>
                <a:effectLst/>
                <a:latin typeface="Century Gothic" panose="020B0502020202020204" pitchFamily="34" charset="0"/>
                <a:ea typeface="Geneva" pitchFamily="-109" charset="0"/>
                <a:cs typeface="Geneva" pitchFamily="-109" charset="0"/>
              </a:rPr>
              <a:t>Although there is no research to date that shows any clear dangers of flavours in e-cigarette vapour, health risks from long-term use could emerge. Again though, these risks are likely to be significantly lower than the risks of continued smoking.</a:t>
            </a:r>
            <a:br>
              <a:rPr lang="en-GB" sz="1200" dirty="0">
                <a:latin typeface="Century Gothic" panose="020B0502020202020204" pitchFamily="34" charset="0"/>
              </a:rPr>
            </a:br>
            <a:endParaRPr lang="en-US" sz="1200" dirty="0">
              <a:latin typeface="Century Gothic" panose="020B050202020202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a:latin typeface="Century Gothic" panose="020B0502020202020204" pitchFamily="34" charset="0"/>
            </a:endParaRPr>
          </a:p>
          <a:p>
            <a:endParaRPr lang="en-US" sz="1200" dirty="0">
              <a:latin typeface="Century Gothic" panose="020B0502020202020204" pitchFamily="34" charset="0"/>
            </a:endParaRPr>
          </a:p>
          <a:p>
            <a:endParaRPr lang="en-US" sz="1200"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27</a:t>
            </a:fld>
            <a:endParaRPr lang="en-US"/>
          </a:p>
        </p:txBody>
      </p:sp>
    </p:spTree>
    <p:extLst>
      <p:ext uri="{BB962C8B-B14F-4D97-AF65-F5344CB8AC3E}">
        <p14:creationId xmlns:p14="http://schemas.microsoft.com/office/powerpoint/2010/main" val="39195140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lang="en-US" sz="1200" dirty="0">
                <a:latin typeface="Century Gothic" panose="020B0502020202020204" pitchFamily="34" charset="0"/>
              </a:rPr>
              <a:t>We often hear concerns </a:t>
            </a:r>
            <a:r>
              <a:rPr lang="en-US" sz="1200" dirty="0" err="1">
                <a:latin typeface="Century Gothic" panose="020B0502020202020204" pitchFamily="34" charset="0"/>
              </a:rPr>
              <a:t>fron</a:t>
            </a:r>
            <a:r>
              <a:rPr lang="en-US" sz="1200" dirty="0">
                <a:latin typeface="Century Gothic" panose="020B0502020202020204" pitchFamily="34" charset="0"/>
              </a:rPr>
              <a:t> health care professionals and patent or family that </a:t>
            </a:r>
            <a:r>
              <a:rPr lang="en-CA" sz="1200" dirty="0">
                <a:latin typeface="Century Gothic" panose="020B0502020202020204" pitchFamily="34" charset="0"/>
              </a:rPr>
              <a:t>unregulated and no one knows what’s in them  </a:t>
            </a:r>
            <a:r>
              <a:rPr lang="en-CA" sz="1200" dirty="0" err="1">
                <a:latin typeface="Century Gothic" panose="020B0502020202020204" pitchFamily="34" charset="0"/>
              </a:rPr>
              <a:t>eg</a:t>
            </a:r>
            <a:r>
              <a:rPr lang="en-CA" sz="1200" dirty="0">
                <a:latin typeface="Century Gothic" panose="020B0502020202020204" pitchFamily="34" charset="0"/>
              </a:rPr>
              <a:t> nicotine containing vapes are regulated by MHRA and non nicotine by Trading Standards. “20mg/ml cap, 10ml max container, 2ml tank size. Route to licencing.  </a:t>
            </a:r>
          </a:p>
          <a:p>
            <a:endParaRPr lang="en-US" sz="1200" baseline="0" dirty="0">
              <a:latin typeface="Century Gothic" panose="020B0502020202020204" pitchFamily="34" charset="0"/>
            </a:endParaRPr>
          </a:p>
          <a:p>
            <a:endParaRPr lang="en-US" sz="1200" baseline="0" dirty="0">
              <a:latin typeface="Century Gothic" panose="020B0502020202020204" pitchFamily="34" charset="0"/>
            </a:endParaRPr>
          </a:p>
          <a:p>
            <a:r>
              <a:rPr lang="en-US" sz="1200" baseline="0" dirty="0">
                <a:latin typeface="Century Gothic" panose="020B0502020202020204" pitchFamily="34" charset="0"/>
              </a:rPr>
              <a:t>As of 2016 vaping devices are regulated by government as part of the EU Tobacco Products directive to ensure safety standards are met however</a:t>
            </a:r>
            <a:r>
              <a:rPr lang="en-GB" sz="1200" b="0" i="0" u="none" strike="noStrike" kern="1200" dirty="0">
                <a:solidFill>
                  <a:schemeClr val="tx1"/>
                </a:solidFill>
                <a:effectLst/>
                <a:latin typeface="Century Gothic" panose="020B0502020202020204" pitchFamily="34" charset="0"/>
                <a:ea typeface="Geneva" pitchFamily="-109" charset="0"/>
                <a:cs typeface="Geneva" pitchFamily="-109" charset="0"/>
              </a:rPr>
              <a:t> post-Brexit these are going through consultation and may change.</a:t>
            </a:r>
            <a:endParaRPr lang="en-US" sz="1200" baseline="0" dirty="0">
              <a:latin typeface="Century Gothic" panose="020B0502020202020204" pitchFamily="34" charset="0"/>
            </a:endParaRPr>
          </a:p>
          <a:p>
            <a:pPr marL="171450" indent="-171450">
              <a:buFont typeface="Arial" panose="020B0604020202020204" pitchFamily="34" charset="0"/>
              <a:buChar char="•"/>
            </a:pPr>
            <a:r>
              <a:rPr lang="en-US" altLang="en-US" sz="1200" dirty="0">
                <a:latin typeface="Century Gothic" panose="020B0502020202020204" pitchFamily="34" charset="0"/>
                <a:cs typeface="Arial" panose="020B0604020202020204" pitchFamily="34" charset="0"/>
              </a:rPr>
              <a:t>Marketing and promotion are restricted under and manufacturers/suppliers cannot make medicinal claims unless products are licensed (nothing medicinal available yet). </a:t>
            </a:r>
          </a:p>
          <a:p>
            <a:pPr marL="171450" indent="-171450">
              <a:buFont typeface="Arial" panose="020B0604020202020204" pitchFamily="34" charset="0"/>
              <a:buChar char="•"/>
            </a:pPr>
            <a:r>
              <a:rPr lang="en-US" altLang="en-US" sz="1200" dirty="0">
                <a:latin typeface="Century Gothic" panose="020B0502020202020204" pitchFamily="34" charset="0"/>
                <a:cs typeface="Arial" panose="020B0604020202020204" pitchFamily="34" charset="0"/>
              </a:rPr>
              <a:t>The size of tanks, vaping liquid containers and nicotine concentrations are all restricted. </a:t>
            </a:r>
          </a:p>
          <a:p>
            <a:endParaRPr lang="en-US" sz="1200"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28</a:t>
            </a:fld>
            <a:endParaRPr lang="en-US"/>
          </a:p>
        </p:txBody>
      </p:sp>
    </p:spTree>
    <p:extLst>
      <p:ext uri="{BB962C8B-B14F-4D97-AF65-F5344CB8AC3E}">
        <p14:creationId xmlns:p14="http://schemas.microsoft.com/office/powerpoint/2010/main" val="11924998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32500" lnSpcReduction="20000"/>
          </a:bodyPr>
          <a:lstStyle/>
          <a:p>
            <a:r>
              <a:rPr lang="en-US" sz="1200" b="0" i="0" kern="1200" baseline="0" dirty="0">
                <a:solidFill>
                  <a:schemeClr val="tx1"/>
                </a:solidFill>
                <a:effectLst/>
                <a:latin typeface="Century Gothic" panose="020B0502020202020204" pitchFamily="34" charset="0"/>
                <a:ea typeface="Geneva" pitchFamily="-109" charset="0"/>
                <a:cs typeface="Geneva" pitchFamily="-109" charset="0"/>
              </a:rPr>
              <a:t>Read question aloud</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kern="1200" baseline="0" dirty="0">
                <a:solidFill>
                  <a:schemeClr val="tx1"/>
                </a:solidFill>
                <a:effectLst/>
                <a:latin typeface="Century Gothic" panose="020B0502020202020204" pitchFamily="34" charset="0"/>
                <a:ea typeface="Geneva" pitchFamily="-109" charset="0"/>
                <a:cs typeface="Geneva" pitchFamily="-109" charset="0"/>
              </a:rPr>
              <a:t>Correct answer: </a:t>
            </a:r>
            <a:r>
              <a:rPr lang="en-US" sz="1200" dirty="0">
                <a:solidFill>
                  <a:schemeClr val="bg1"/>
                </a:solidFill>
                <a:latin typeface="Century Gothic" panose="020B0502020202020204" pitchFamily="34" charset="0"/>
              </a:rPr>
              <a:t>B. No, vapes have found to be particularly useful for people with SMI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solidFill>
                <a:schemeClr val="bg1"/>
              </a:solidFill>
              <a:latin typeface="Century Gothic" panose="020B0502020202020204" pitchFamily="34"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As we discussed at the start of the morning, Vapes (e-cigarettes) are recommended as a first choice stop smoking aid, just like combination NRT. A major UK clinical trial published in 2019 of the general population of smokers found that, when combined with expert face-to-face support, people who used e-cigarettes to quit smoking were twice as likely to succeed as people who used other nicotine replacement products, such as patches or gum. </a:t>
            </a:r>
            <a:endParaRPr lang="en-US" sz="1200" dirty="0">
              <a:solidFill>
                <a:schemeClr val="bg1"/>
              </a:solidFill>
              <a:latin typeface="Century Gothic" panose="020B0502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solidFill>
                <a:schemeClr val="bg1"/>
              </a:solidFill>
              <a:latin typeface="Century Gothic" panose="020B0502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en-US" sz="1200" b="1" dirty="0">
                <a:latin typeface="Century Gothic" panose="020B0502020202020204" pitchFamily="34" charset="0"/>
                <a:cs typeface="Arial" panose="020B0604020202020204" pitchFamily="34" charset="0"/>
              </a:rPr>
              <a:t>People experiencing poor mental health </a:t>
            </a:r>
            <a:r>
              <a:rPr lang="en-GB" altLang="en-US" sz="1200" dirty="0">
                <a:latin typeface="Century Gothic" panose="020B0502020202020204" pitchFamily="34" charset="0"/>
                <a:cs typeface="Arial" panose="020B0604020202020204" pitchFamily="34" charset="0"/>
              </a:rPr>
              <a:t>have been seen to do very well with vapes, and generally prefer them to the pharmaceutical products on offer.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en-US" sz="1200" dirty="0">
              <a:latin typeface="Century Gothic" panose="020B0502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en-US" sz="1200" dirty="0">
                <a:latin typeface="Century Gothic" panose="020B0502020202020204" pitchFamily="34" charset="0"/>
                <a:cs typeface="Arial" panose="020B0604020202020204" pitchFamily="34" charset="0"/>
              </a:rPr>
              <a:t>There have been several small studies to look at the role of vapes specifically among patients in the SMI population and these have found the devices to be acceptable, appealing and increasing smoking reduction among people with SMI. Among patients with SMI available data suggests they may be at least equally as effective as NRT.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en-US" sz="1200" dirty="0">
              <a:latin typeface="Century Gothic" panose="020B0502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en-US" sz="1200" dirty="0">
                <a:latin typeface="Century Gothic" panose="020B0502020202020204" pitchFamily="34" charset="0"/>
                <a:cs typeface="Arial" panose="020B0604020202020204" pitchFamily="34" charset="0"/>
              </a:rPr>
              <a:t>Importantly for people with SMI who may be more heavily dependent the use of sufficient nicotine in vaping liquids will be important. </a:t>
            </a:r>
          </a:p>
          <a:p>
            <a:pPr fontAlgn="base"/>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b="0" i="0" kern="1200" dirty="0">
                <a:solidFill>
                  <a:schemeClr val="tx1"/>
                </a:solidFill>
                <a:effectLst/>
                <a:latin typeface="Century Gothic" panose="020B0502020202020204" pitchFamily="34" charset="0"/>
                <a:ea typeface="Geneva" pitchFamily="-109" charset="0"/>
                <a:cs typeface="Geneva" pitchFamily="-109" charset="0"/>
              </a:rPr>
              <a:t>NOTE:: Patients with SMI have a high prevalence of dual use (smoking and vaping) and the support offer should include helping pts to completely switch to vaping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solidFill>
                <a:schemeClr val="bg1"/>
              </a:solidFill>
              <a:latin typeface="Century Gothic" panose="020B0502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solidFill>
                <a:schemeClr val="bg1"/>
              </a:solidFill>
              <a:latin typeface="Century Gothic" panose="020B0502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dirty="0">
                <a:solidFill>
                  <a:schemeClr val="bg1"/>
                </a:solidFill>
                <a:latin typeface="Century Gothic" panose="020B0502020202020204" pitchFamily="34" charset="0"/>
              </a:rPr>
              <a:t>References: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b="1" i="0" kern="1200" baseline="0" dirty="0">
              <a:solidFill>
                <a:schemeClr val="bg1"/>
              </a:solidFill>
              <a:effectLst/>
              <a:latin typeface="Century Gothic" panose="020B0502020202020204" pitchFamily="34" charset="0"/>
              <a:ea typeface="Geneva" pitchFamily="-109" charset="0"/>
              <a:cs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NICE Guidance [NG209]: Tobacco: preventing uptake, promoting quitting and treating dependence. November 2021. </a:t>
            </a:r>
            <a:r>
              <a:rPr lang="en-CA" sz="1200" b="0" i="0" u="sng" kern="1200" dirty="0">
                <a:solidFill>
                  <a:schemeClr val="tx1"/>
                </a:solidFill>
                <a:effectLst/>
                <a:latin typeface="Century Gothic" panose="020B0502020202020204" pitchFamily="34" charset="0"/>
                <a:ea typeface="Geneva" pitchFamily="-109" charset="0"/>
                <a:cs typeface="Geneva" pitchFamily="-109" charset="0"/>
                <a:hlinkClick r:id="rId3"/>
              </a:rPr>
              <a:t>https://www.nice.org.uk/guidance/ng209</a:t>
            </a:r>
            <a:endParaRPr lang="en-CA" sz="1200" b="1"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1" i="0" kern="1200" dirty="0">
                <a:solidFill>
                  <a:schemeClr val="tx1"/>
                </a:solidFill>
                <a:effectLst/>
                <a:latin typeface="Century Gothic" panose="020B0502020202020204" pitchFamily="34" charset="0"/>
                <a:ea typeface="Geneva" pitchFamily="-109" charset="0"/>
                <a:cs typeface="Geneva" pitchFamily="-109" charset="0"/>
              </a:rPr>
              <a:t>P</a:t>
            </a:r>
            <a:r>
              <a:rPr lang="en-CA" sz="1200" b="0" i="0" kern="1200" dirty="0">
                <a:solidFill>
                  <a:schemeClr val="tx1"/>
                </a:solidFill>
                <a:effectLst/>
                <a:latin typeface="Century Gothic" panose="020B0502020202020204" pitchFamily="34" charset="0"/>
                <a:ea typeface="Geneva" pitchFamily="-109" charset="0"/>
                <a:cs typeface="Geneva" pitchFamily="-109" charset="0"/>
              </a:rPr>
              <a:t>ublic Health England. Vaping in England: evidence update, 2021. Vaping in England: evidence update, 2021. https://</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www.gov.uk</a:t>
            </a:r>
            <a:r>
              <a:rPr lang="en-CA" sz="1200" b="0" i="0" kern="1200" dirty="0">
                <a:solidFill>
                  <a:schemeClr val="tx1"/>
                </a:solidFill>
                <a:effectLst/>
                <a:latin typeface="Century Gothic" panose="020B0502020202020204" pitchFamily="34" charset="0"/>
                <a:ea typeface="Geneva" pitchFamily="-109" charset="0"/>
                <a:cs typeface="Geneva" pitchFamily="-109" charset="0"/>
              </a:rPr>
              <a:t>/government/publications/vaping-in-england-evidence-update-february-2021/vaping-in-england-2021-evidence-update-summary</a:t>
            </a:r>
            <a:endParaRPr lang="en-CA" sz="1200" b="1"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1" i="0" kern="1200" dirty="0">
                <a:solidFill>
                  <a:schemeClr val="tx1"/>
                </a:solidFill>
                <a:effectLst/>
                <a:latin typeface="Century Gothic" panose="020B0502020202020204" pitchFamily="34" charset="0"/>
                <a:ea typeface="Geneva" pitchFamily="-109" charset="0"/>
                <a:cs typeface="Geneva" pitchFamily="-109" charset="0"/>
              </a:rPr>
              <a:t>Public Health England. </a:t>
            </a:r>
            <a:r>
              <a:rPr lang="en-CA" sz="1200" b="1" i="0" u="sng" kern="1200" dirty="0">
                <a:solidFill>
                  <a:schemeClr val="tx1"/>
                </a:solidFill>
                <a:effectLst/>
                <a:latin typeface="Century Gothic" panose="020B0502020202020204" pitchFamily="34" charset="0"/>
                <a:ea typeface="Geneva" pitchFamily="-109" charset="0"/>
                <a:cs typeface="Geneva" pitchFamily="-109" charset="0"/>
                <a:hlinkClick r:id="rId4"/>
              </a:rPr>
              <a:t>Vaping in England: an evidence update including mental health and pregnancy</a:t>
            </a:r>
            <a:r>
              <a:rPr lang="en-CA" sz="1200" b="1" i="0" kern="1200" dirty="0">
                <a:solidFill>
                  <a:schemeClr val="tx1"/>
                </a:solidFill>
                <a:effectLst/>
                <a:latin typeface="Century Gothic" panose="020B0502020202020204" pitchFamily="34" charset="0"/>
                <a:ea typeface="Geneva" pitchFamily="-109" charset="0"/>
                <a:cs typeface="Geneva" pitchFamily="-109" charset="0"/>
              </a:rPr>
              <a:t>. Update 2020. https://</a:t>
            </a:r>
            <a:r>
              <a:rPr lang="en-CA" sz="1200" b="1" i="0" kern="1200" dirty="0" err="1">
                <a:solidFill>
                  <a:schemeClr val="tx1"/>
                </a:solidFill>
                <a:effectLst/>
                <a:latin typeface="Century Gothic" panose="020B0502020202020204" pitchFamily="34" charset="0"/>
                <a:ea typeface="Geneva" pitchFamily="-109" charset="0"/>
                <a:cs typeface="Geneva" pitchFamily="-109" charset="0"/>
              </a:rPr>
              <a:t>www.gov.uk</a:t>
            </a:r>
            <a:r>
              <a:rPr lang="en-CA" sz="1200" b="1" i="0" kern="1200" dirty="0">
                <a:solidFill>
                  <a:schemeClr val="tx1"/>
                </a:solidFill>
                <a:effectLst/>
                <a:latin typeface="Century Gothic" panose="020B0502020202020204" pitchFamily="34" charset="0"/>
                <a:ea typeface="Geneva" pitchFamily="-109" charset="0"/>
                <a:cs typeface="Geneva" pitchFamily="-109" charset="0"/>
              </a:rPr>
              <a:t>/government/publications/vaping-in-england-evidence-update-march-2020</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Becker T, Arnold M,  Vicky Ro, et al. Systematic Review of Electronic Cigarette Use (Vaping) and Mental Health Comorbidity Among Adolescents and Young Adults, </a:t>
            </a:r>
            <a:r>
              <a:rPr lang="en-CA" sz="1200" b="0" i="1" kern="1200" dirty="0">
                <a:solidFill>
                  <a:schemeClr val="tx1"/>
                </a:solidFill>
                <a:effectLst/>
                <a:latin typeface="Century Gothic" panose="020B0502020202020204" pitchFamily="34" charset="0"/>
                <a:ea typeface="Geneva" pitchFamily="-109" charset="0"/>
                <a:cs typeface="Geneva" pitchFamily="-109" charset="0"/>
              </a:rPr>
              <a:t>Nicotine &amp; Tobacco Research</a:t>
            </a:r>
            <a:r>
              <a:rPr lang="en-CA" sz="1200" b="0" i="0" kern="1200" dirty="0">
                <a:solidFill>
                  <a:schemeClr val="tx1"/>
                </a:solidFill>
                <a:effectLst/>
                <a:latin typeface="Century Gothic" panose="020B0502020202020204" pitchFamily="34" charset="0"/>
                <a:ea typeface="Geneva" pitchFamily="-109" charset="0"/>
                <a:cs typeface="Geneva" pitchFamily="-109" charset="0"/>
              </a:rPr>
              <a:t>, Volume 23, Issue 3, March 2021, Pages 415–425, </a:t>
            </a:r>
            <a:r>
              <a:rPr lang="en-CA" sz="1200" b="0" i="0" u="sng" kern="1200" dirty="0">
                <a:solidFill>
                  <a:schemeClr val="tx1"/>
                </a:solidFill>
                <a:effectLst/>
                <a:latin typeface="Century Gothic" panose="020B0502020202020204" pitchFamily="34" charset="0"/>
                <a:ea typeface="Geneva" pitchFamily="-109" charset="0"/>
                <a:cs typeface="Geneva" pitchFamily="-109" charset="0"/>
                <a:hlinkClick r:id="rId5"/>
              </a:rPr>
              <a:t>https://doi.org/10.1093/ntr/ntaa171</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US" sz="1200" b="0" i="0" kern="1200" dirty="0" err="1">
                <a:solidFill>
                  <a:schemeClr val="tx1"/>
                </a:solidFill>
                <a:effectLst/>
                <a:latin typeface="Century Gothic" panose="020B0502020202020204" pitchFamily="34" charset="0"/>
                <a:ea typeface="Geneva" pitchFamily="-109" charset="0"/>
                <a:cs typeface="Geneva" pitchFamily="-109" charset="0"/>
              </a:rPr>
              <a:t>Caponnetto</a:t>
            </a:r>
            <a:r>
              <a:rPr lang="en-US" sz="1200" b="0" i="0" kern="1200" dirty="0">
                <a:solidFill>
                  <a:schemeClr val="tx1"/>
                </a:solidFill>
                <a:effectLst/>
                <a:latin typeface="Century Gothic" panose="020B0502020202020204" pitchFamily="34" charset="0"/>
                <a:ea typeface="Geneva" pitchFamily="-109" charset="0"/>
                <a:cs typeface="Geneva" pitchFamily="-109" charset="0"/>
              </a:rPr>
              <a:t> P, </a:t>
            </a:r>
            <a:r>
              <a:rPr lang="en-US" sz="1200" b="0" i="0" kern="1200" dirty="0" err="1">
                <a:solidFill>
                  <a:schemeClr val="tx1"/>
                </a:solidFill>
                <a:effectLst/>
                <a:latin typeface="Century Gothic" panose="020B0502020202020204" pitchFamily="34" charset="0"/>
                <a:ea typeface="Geneva" pitchFamily="-109" charset="0"/>
                <a:cs typeface="Geneva" pitchFamily="-109" charset="0"/>
              </a:rPr>
              <a:t>Auditore</a:t>
            </a:r>
            <a:r>
              <a:rPr lang="en-US" sz="1200" b="0" i="0" kern="1200" dirty="0">
                <a:solidFill>
                  <a:schemeClr val="tx1"/>
                </a:solidFill>
                <a:effectLst/>
                <a:latin typeface="Century Gothic" panose="020B0502020202020204" pitchFamily="34" charset="0"/>
                <a:ea typeface="Geneva" pitchFamily="-109" charset="0"/>
                <a:cs typeface="Geneva" pitchFamily="-109" charset="0"/>
              </a:rPr>
              <a:t> R, Russo C, Cappello GC, </a:t>
            </a:r>
            <a:r>
              <a:rPr lang="en-US" sz="1200" b="0" i="0" kern="1200" dirty="0" err="1">
                <a:solidFill>
                  <a:schemeClr val="tx1"/>
                </a:solidFill>
                <a:effectLst/>
                <a:latin typeface="Century Gothic" panose="020B0502020202020204" pitchFamily="34" charset="0"/>
                <a:ea typeface="Geneva" pitchFamily="-109" charset="0"/>
                <a:cs typeface="Geneva" pitchFamily="-109" charset="0"/>
              </a:rPr>
              <a:t>Polosa</a:t>
            </a:r>
            <a:r>
              <a:rPr lang="en-US" sz="1200" b="0" i="0" kern="1200" dirty="0">
                <a:solidFill>
                  <a:schemeClr val="tx1"/>
                </a:solidFill>
                <a:effectLst/>
                <a:latin typeface="Century Gothic" panose="020B0502020202020204" pitchFamily="34" charset="0"/>
                <a:ea typeface="Geneva" pitchFamily="-109" charset="0"/>
                <a:cs typeface="Geneva" pitchFamily="-109" charset="0"/>
              </a:rPr>
              <a:t> R. Impact of an electronic cigarette on smoking reduction and cessation in schizophrenic smokers: a prospective 12-month pilot</a:t>
            </a:r>
            <a:r>
              <a:rPr lang="en-US" sz="1200" b="0" i="0" u="sng" kern="1200" dirty="0">
                <a:solidFill>
                  <a:schemeClr val="tx1"/>
                </a:solidFill>
                <a:effectLst/>
                <a:latin typeface="Century Gothic" panose="020B0502020202020204" pitchFamily="34" charset="0"/>
                <a:ea typeface="Geneva" pitchFamily="-109" charset="0"/>
                <a:cs typeface="Geneva" pitchFamily="-109" charset="0"/>
              </a:rPr>
              <a:t> study. </a:t>
            </a:r>
            <a:r>
              <a:rPr lang="en-US" sz="1200" b="0" i="0" kern="1200" dirty="0">
                <a:solidFill>
                  <a:schemeClr val="tx1"/>
                </a:solidFill>
                <a:effectLst/>
                <a:latin typeface="Century Gothic" panose="020B0502020202020204" pitchFamily="34" charset="0"/>
                <a:ea typeface="Geneva" pitchFamily="-109" charset="0"/>
                <a:cs typeface="Geneva" pitchFamily="-109" charset="0"/>
              </a:rPr>
              <a:t>International journal of environmental research and public health. 2013 Feb;10(2):446-61.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Hartmann-Boyce J, McRobbie H, Butler AR,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Lindson</a:t>
            </a:r>
            <a:r>
              <a:rPr lang="en-CA" sz="1200" b="0" i="0" kern="1200" dirty="0">
                <a:solidFill>
                  <a:schemeClr val="tx1"/>
                </a:solidFill>
                <a:effectLst/>
                <a:latin typeface="Century Gothic" panose="020B0502020202020204" pitchFamily="34" charset="0"/>
                <a:ea typeface="Geneva" pitchFamily="-109" charset="0"/>
                <a:cs typeface="Geneva" pitchFamily="-109" charset="0"/>
              </a:rPr>
              <a:t> N, Bullen C,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Begh</a:t>
            </a:r>
            <a:r>
              <a:rPr lang="en-CA" sz="1200" b="0" i="0" kern="1200" dirty="0">
                <a:solidFill>
                  <a:schemeClr val="tx1"/>
                </a:solidFill>
                <a:effectLst/>
                <a:latin typeface="Century Gothic" panose="020B0502020202020204" pitchFamily="34" charset="0"/>
                <a:ea typeface="Geneva" pitchFamily="-109" charset="0"/>
                <a:cs typeface="Geneva" pitchFamily="-109" charset="0"/>
              </a:rPr>
              <a:t> R,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Theodoulou</a:t>
            </a:r>
            <a:r>
              <a:rPr lang="en-CA" sz="1200" b="0" i="0" kern="1200" dirty="0">
                <a:solidFill>
                  <a:schemeClr val="tx1"/>
                </a:solidFill>
                <a:effectLst/>
                <a:latin typeface="Century Gothic" panose="020B0502020202020204" pitchFamily="34" charset="0"/>
                <a:ea typeface="Geneva" pitchFamily="-109" charset="0"/>
                <a:cs typeface="Geneva" pitchFamily="-109" charset="0"/>
              </a:rPr>
              <a:t> A, Notley C,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Rigotti</a:t>
            </a:r>
            <a:r>
              <a:rPr lang="en-CA" sz="1200" b="0" i="0" kern="1200" dirty="0">
                <a:solidFill>
                  <a:schemeClr val="tx1"/>
                </a:solidFill>
                <a:effectLst/>
                <a:latin typeface="Century Gothic" panose="020B0502020202020204" pitchFamily="34" charset="0"/>
                <a:ea typeface="Geneva" pitchFamily="-109" charset="0"/>
                <a:cs typeface="Geneva" pitchFamily="-109" charset="0"/>
              </a:rPr>
              <a:t> NA, Turner T, Fanshawe TR, Hajek P. Electronic cigarettes for smoking cessation. Cochrane Database of Systematic Reviews 2021, Issue 9. Art. No.: CD010216. DOI: 10.1002/14651858.CD010216.pub6. Accessed 21 June 2022.</a:t>
            </a:r>
          </a:p>
          <a:p>
            <a:r>
              <a:rPr lang="en-US"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Hefner K, Valentine G, </a:t>
            </a:r>
            <a:r>
              <a:rPr lang="en-US" sz="1200" b="0" i="0" kern="1200" dirty="0" err="1">
                <a:solidFill>
                  <a:schemeClr val="tx1"/>
                </a:solidFill>
                <a:effectLst/>
                <a:latin typeface="Century Gothic" panose="020B0502020202020204" pitchFamily="34" charset="0"/>
                <a:ea typeface="Geneva" pitchFamily="-109" charset="0"/>
                <a:cs typeface="Geneva" pitchFamily="-109" charset="0"/>
              </a:rPr>
              <a:t>Sofuoglu</a:t>
            </a:r>
            <a:r>
              <a:rPr lang="en-US" sz="1200" b="0" i="0" kern="1200" dirty="0">
                <a:solidFill>
                  <a:schemeClr val="tx1"/>
                </a:solidFill>
                <a:effectLst/>
                <a:latin typeface="Century Gothic" panose="020B0502020202020204" pitchFamily="34" charset="0"/>
                <a:ea typeface="Geneva" pitchFamily="-109" charset="0"/>
                <a:cs typeface="Geneva" pitchFamily="-109" charset="0"/>
              </a:rPr>
              <a:t> M. </a:t>
            </a:r>
            <a:r>
              <a:rPr lang="en-US" sz="1200" b="0" i="0" u="none" strike="noStrike" kern="1200" dirty="0">
                <a:solidFill>
                  <a:schemeClr val="tx1"/>
                </a:solidFill>
                <a:effectLst/>
                <a:latin typeface="Century Gothic" panose="020B0502020202020204" pitchFamily="34" charset="0"/>
                <a:ea typeface="Geneva" pitchFamily="-109" charset="0"/>
                <a:cs typeface="Geneva" pitchFamily="-109" charset="0"/>
              </a:rPr>
              <a:t>Electronic cigarettes and mental illness: Reviewing the evidence for help and harm among those with psychiatric and substance use disorders.</a:t>
            </a:r>
            <a:r>
              <a:rPr lang="en-US" sz="1200" b="1" i="0" u="sng" kern="1200" dirty="0">
                <a:solidFill>
                  <a:schemeClr val="tx1"/>
                </a:solidFill>
                <a:effectLst/>
                <a:latin typeface="Century Gothic" panose="020B0502020202020204" pitchFamily="34" charset="0"/>
                <a:ea typeface="Geneva" pitchFamily="-109" charset="0"/>
                <a:cs typeface="Geneva" pitchFamily="-109" charset="0"/>
              </a:rPr>
              <a:t> </a:t>
            </a:r>
            <a:r>
              <a:rPr lang="en-US" sz="1200" b="0" i="0" kern="1200" dirty="0">
                <a:solidFill>
                  <a:schemeClr val="tx1"/>
                </a:solidFill>
                <a:effectLst/>
                <a:latin typeface="Century Gothic" panose="020B0502020202020204" pitchFamily="34" charset="0"/>
                <a:ea typeface="Geneva" pitchFamily="-109" charset="0"/>
                <a:cs typeface="Geneva" pitchFamily="-109" charset="0"/>
              </a:rPr>
              <a:t>The American Journal on Addictions. 2017; 26(4):306-15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Hickling LM, et al. A pre-post pilot study of electronic cigarettes to reduce smoking in people with severe mental illness</a:t>
            </a:r>
            <a:r>
              <a:rPr lang="en-US" sz="1200" b="0" i="0" u="sng" kern="1200" dirty="0">
                <a:solidFill>
                  <a:schemeClr val="tx1"/>
                </a:solidFill>
                <a:effectLst/>
                <a:latin typeface="Century Gothic" panose="020B0502020202020204" pitchFamily="34" charset="0"/>
                <a:ea typeface="Geneva" pitchFamily="-109" charset="0"/>
                <a:cs typeface="Geneva" pitchFamily="-109" charset="0"/>
              </a:rPr>
              <a:t>. </a:t>
            </a:r>
            <a:r>
              <a:rPr lang="en-US" sz="1200" b="0" i="0" kern="1200" dirty="0">
                <a:solidFill>
                  <a:schemeClr val="tx1"/>
                </a:solidFill>
                <a:effectLst/>
                <a:latin typeface="Century Gothic" panose="020B0502020202020204" pitchFamily="34" charset="0"/>
                <a:ea typeface="Geneva" pitchFamily="-109" charset="0"/>
                <a:cs typeface="Geneva" pitchFamily="-109" charset="0"/>
              </a:rPr>
              <a:t>Psychological Medicine. 2019; 49(6):1033-40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Ker, S., Peckham, E.,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Gilbody</a:t>
            </a:r>
            <a:r>
              <a:rPr lang="en-CA" sz="1200" b="0" i="0" kern="1200" dirty="0">
                <a:solidFill>
                  <a:schemeClr val="tx1"/>
                </a:solidFill>
                <a:effectLst/>
                <a:latin typeface="Century Gothic" panose="020B0502020202020204" pitchFamily="34" charset="0"/>
                <a:ea typeface="Geneva" pitchFamily="-109" charset="0"/>
                <a:cs typeface="Geneva" pitchFamily="-109" charset="0"/>
              </a:rPr>
              <a:t>, S., &amp; Bonner, S. Everything you wanted to know about e-cigarettes and vaping but were afraid to ask: A guide for mental health clinicians. </a:t>
            </a:r>
            <a:r>
              <a:rPr lang="en-CA" sz="1200" b="0" i="1" kern="1200" dirty="0" err="1">
                <a:solidFill>
                  <a:schemeClr val="tx1"/>
                </a:solidFill>
                <a:effectLst/>
                <a:latin typeface="Century Gothic" panose="020B0502020202020204" pitchFamily="34" charset="0"/>
                <a:ea typeface="Geneva" pitchFamily="-109" charset="0"/>
                <a:cs typeface="Geneva" pitchFamily="-109" charset="0"/>
              </a:rPr>
              <a:t>BJPsych</a:t>
            </a:r>
            <a:r>
              <a:rPr lang="en-CA" sz="1200" b="0" i="1" kern="1200" dirty="0">
                <a:solidFill>
                  <a:schemeClr val="tx1"/>
                </a:solidFill>
                <a:effectLst/>
                <a:latin typeface="Century Gothic" panose="020B0502020202020204" pitchFamily="34" charset="0"/>
                <a:ea typeface="Geneva" pitchFamily="-109" charset="0"/>
                <a:cs typeface="Geneva" pitchFamily="-109" charset="0"/>
              </a:rPr>
              <a:t> Advances,</a:t>
            </a:r>
            <a:r>
              <a:rPr lang="en-CA" sz="1200" b="0" i="0" kern="1200" dirty="0">
                <a:solidFill>
                  <a:schemeClr val="tx1"/>
                </a:solidFill>
                <a:effectLst/>
                <a:latin typeface="Century Gothic" panose="020B0502020202020204" pitchFamily="34" charset="0"/>
                <a:ea typeface="Geneva" pitchFamily="-109" charset="0"/>
                <a:cs typeface="Geneva" pitchFamily="-109" charset="0"/>
              </a:rPr>
              <a:t> 2019;</a:t>
            </a:r>
            <a:r>
              <a:rPr lang="en-CA" sz="1200" b="0" i="1" kern="1200" dirty="0">
                <a:solidFill>
                  <a:schemeClr val="tx1"/>
                </a:solidFill>
                <a:effectLst/>
                <a:latin typeface="Century Gothic" panose="020B0502020202020204" pitchFamily="34" charset="0"/>
                <a:ea typeface="Geneva" pitchFamily="-109" charset="0"/>
                <a:cs typeface="Geneva" pitchFamily="-109" charset="0"/>
              </a:rPr>
              <a:t>25</a:t>
            </a:r>
            <a:r>
              <a:rPr lang="en-CA" sz="1200" b="0" i="0" kern="1200" dirty="0">
                <a:solidFill>
                  <a:schemeClr val="tx1"/>
                </a:solidFill>
                <a:effectLst/>
                <a:latin typeface="Century Gothic" panose="020B0502020202020204" pitchFamily="34" charset="0"/>
                <a:ea typeface="Geneva" pitchFamily="-109" charset="0"/>
                <a:cs typeface="Geneva" pitchFamily="-109" charset="0"/>
              </a:rPr>
              <a:t>(5), 279-286. doi:10.1192/bja.2019.36</a:t>
            </a:r>
          </a:p>
          <a:p>
            <a:r>
              <a:rPr lang="en-US"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O’Brien B, et al.</a:t>
            </a:r>
            <a:r>
              <a:rPr lang="en-US" sz="1200" b="1" i="0" kern="1200" dirty="0">
                <a:solidFill>
                  <a:schemeClr val="tx1"/>
                </a:solidFill>
                <a:effectLst/>
                <a:latin typeface="Century Gothic" panose="020B0502020202020204" pitchFamily="34" charset="0"/>
                <a:ea typeface="Geneva" pitchFamily="-109" charset="0"/>
                <a:cs typeface="Geneva" pitchFamily="-109" charset="0"/>
              </a:rPr>
              <a:t> </a:t>
            </a:r>
            <a:r>
              <a:rPr lang="en-US" sz="1200" b="0" i="0" u="none" strike="noStrike" kern="1200" dirty="0">
                <a:solidFill>
                  <a:schemeClr val="tx1"/>
                </a:solidFill>
                <a:effectLst/>
                <a:latin typeface="Century Gothic" panose="020B0502020202020204" pitchFamily="34" charset="0"/>
                <a:ea typeface="Geneva" pitchFamily="-109" charset="0"/>
                <a:cs typeface="Geneva" pitchFamily="-109" charset="0"/>
              </a:rPr>
              <a:t>E-cigarettes versus NRT for smoking reduction or cessation in people with mental illness: secondary analysis of data from the ASCEND trial</a:t>
            </a:r>
            <a:r>
              <a:rPr lang="en-US" sz="1200" b="0" i="0" u="sng" kern="1200" dirty="0">
                <a:solidFill>
                  <a:schemeClr val="tx1"/>
                </a:solidFill>
                <a:effectLst/>
                <a:latin typeface="Century Gothic" panose="020B0502020202020204" pitchFamily="34" charset="0"/>
                <a:ea typeface="Geneva" pitchFamily="-109" charset="0"/>
                <a:cs typeface="Geneva" pitchFamily="-109" charset="0"/>
              </a:rPr>
              <a:t>. </a:t>
            </a:r>
            <a:r>
              <a:rPr lang="en-US" sz="1200" b="0" i="0" kern="1200" dirty="0">
                <a:solidFill>
                  <a:schemeClr val="tx1"/>
                </a:solidFill>
                <a:effectLst/>
                <a:latin typeface="Century Gothic" panose="020B0502020202020204" pitchFamily="34" charset="0"/>
                <a:ea typeface="Geneva" pitchFamily="-109" charset="0"/>
                <a:cs typeface="Geneva" pitchFamily="-109" charset="0"/>
              </a:rPr>
              <a:t>Tobacco Induced Diseases. 2015; 13(1):5</a:t>
            </a:r>
            <a:r>
              <a:rPr lang="en-US" sz="1200" b="1"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Peckham E, Mishu M, Fairhurst C, et al. E-cigarette use and associated factors among smokers with severe mental illness. Addict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Behav</a:t>
            </a:r>
            <a:r>
              <a:rPr lang="en-CA" sz="1200" b="0" i="0" kern="1200" dirty="0">
                <a:solidFill>
                  <a:schemeClr val="tx1"/>
                </a:solidFill>
                <a:effectLst/>
                <a:latin typeface="Century Gothic" panose="020B0502020202020204" pitchFamily="34" charset="0"/>
                <a:ea typeface="Geneva" pitchFamily="-109" charset="0"/>
                <a:cs typeface="Geneva" pitchFamily="-109" charset="0"/>
              </a:rPr>
              <a:t>. 2020 Sep;108:106456.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doi</a:t>
            </a:r>
            <a:r>
              <a:rPr lang="en-CA" sz="1200" b="0" i="0" kern="1200" dirty="0">
                <a:solidFill>
                  <a:schemeClr val="tx1"/>
                </a:solidFill>
                <a:effectLst/>
                <a:latin typeface="Century Gothic" panose="020B0502020202020204" pitchFamily="34" charset="0"/>
                <a:ea typeface="Geneva" pitchFamily="-109" charset="0"/>
                <a:cs typeface="Geneva" pitchFamily="-109" charset="0"/>
              </a:rPr>
              <a:t>: 10.1016/j.addbeh.2020.106456.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Epub</a:t>
            </a:r>
            <a:r>
              <a:rPr lang="en-CA" sz="1200" b="0" i="0" kern="1200" dirty="0">
                <a:solidFill>
                  <a:schemeClr val="tx1"/>
                </a:solidFill>
                <a:effectLst/>
                <a:latin typeface="Century Gothic" panose="020B0502020202020204" pitchFamily="34" charset="0"/>
                <a:ea typeface="Geneva" pitchFamily="-109" charset="0"/>
                <a:cs typeface="Geneva" pitchFamily="-109" charset="0"/>
              </a:rPr>
              <a:t> 2020</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0" i="0" kern="1200" dirty="0" err="1">
                <a:solidFill>
                  <a:schemeClr val="tx1"/>
                </a:solidFill>
                <a:effectLst/>
                <a:latin typeface="Century Gothic" panose="020B0502020202020204" pitchFamily="34" charset="0"/>
                <a:ea typeface="Geneva" pitchFamily="-109" charset="0"/>
                <a:cs typeface="Geneva" pitchFamily="-109" charset="0"/>
              </a:rPr>
              <a:t>Gilbody</a:t>
            </a:r>
            <a:r>
              <a:rPr lang="en-CA" sz="1200" b="0" i="0" kern="1200" dirty="0">
                <a:solidFill>
                  <a:schemeClr val="tx1"/>
                </a:solidFill>
                <a:effectLst/>
                <a:latin typeface="Century Gothic" panose="020B0502020202020204" pitchFamily="34" charset="0"/>
                <a:ea typeface="Geneva" pitchFamily="-109" charset="0"/>
                <a:cs typeface="Geneva" pitchFamily="-109" charset="0"/>
              </a:rPr>
              <a:t> S, Peckham E. What does the rise and rise of electronic nicotine delivery systems mean for mental health services? Lancet Psychiatry. 2020 Jan;7(1):11-13.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doi</a:t>
            </a:r>
            <a:r>
              <a:rPr lang="en-CA" sz="1200" b="0" i="0" kern="1200" dirty="0">
                <a:solidFill>
                  <a:schemeClr val="tx1"/>
                </a:solidFill>
                <a:effectLst/>
                <a:latin typeface="Century Gothic" panose="020B0502020202020204" pitchFamily="34" charset="0"/>
                <a:ea typeface="Geneva" pitchFamily="-109" charset="0"/>
                <a:cs typeface="Geneva" pitchFamily="-109" charset="0"/>
              </a:rPr>
              <a:t>: 10.1016/S2215-0366(19)30479-1. PMID: 31860446.</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US" sz="1200" b="0" i="0" kern="1200" dirty="0">
                <a:solidFill>
                  <a:schemeClr val="tx1"/>
                </a:solidFill>
                <a:effectLst/>
                <a:latin typeface="Century Gothic" panose="020B0502020202020204" pitchFamily="34" charset="0"/>
                <a:ea typeface="Geneva" pitchFamily="-109" charset="0"/>
                <a:cs typeface="Geneva" pitchFamily="-109" charset="0"/>
              </a:rPr>
              <a:t>Pratt SI, Sargent J, Daniels L, Santos MM, Brunette M. Appeal of electronic cigarettes in smokers with serious mental illness. Addictive behaviors. 2016 Aug 1;59:30-4.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b="0" i="0" kern="1200" baseline="0" dirty="0">
              <a:solidFill>
                <a:schemeClr val="tx1"/>
              </a:solidFill>
              <a:effectLst/>
              <a:latin typeface="Century Gothic" panose="020B0502020202020204" pitchFamily="34" charset="0"/>
              <a:ea typeface="Geneva" pitchFamily="-109" charset="0"/>
              <a:cs typeface="Geneva" pitchFamily="-109"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29</a:t>
            </a:fld>
            <a:endParaRPr lang="en-US"/>
          </a:p>
        </p:txBody>
      </p:sp>
    </p:spTree>
    <p:extLst>
      <p:ext uri="{BB962C8B-B14F-4D97-AF65-F5344CB8AC3E}">
        <p14:creationId xmlns:p14="http://schemas.microsoft.com/office/powerpoint/2010/main" val="14741552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dirty="0">
                <a:effectLst/>
                <a:latin typeface="Century Gothic" panose="020B0502020202020204" pitchFamily="34" charset="0"/>
                <a:ea typeface="Calibri" panose="020F0502020204030204" pitchFamily="34" charset="0"/>
                <a:cs typeface="Arial" panose="020B0604020202020204" pitchFamily="34" charset="0"/>
              </a:rPr>
              <a:t>[Play video, 3:15 mins] </a:t>
            </a:r>
            <a:endParaRPr lang="en-US" sz="1200" dirty="0"/>
          </a:p>
          <a:p>
            <a:r>
              <a:rPr lang="en-US" sz="1200" dirty="0"/>
              <a:t>Introduce next section on vapes, which is the method Caroline opted to use</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a:t>
            </a:fld>
            <a:endParaRPr lang="en-US"/>
          </a:p>
        </p:txBody>
      </p:sp>
    </p:spTree>
    <p:extLst>
      <p:ext uri="{BB962C8B-B14F-4D97-AF65-F5344CB8AC3E}">
        <p14:creationId xmlns:p14="http://schemas.microsoft.com/office/powerpoint/2010/main" val="28202380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latin typeface="Century Gothic" panose="020B0502020202020204" pitchFamily="34" charset="0"/>
                <a:cs typeface="Arial" panose="020B0604020202020204" pitchFamily="34" charset="0"/>
              </a:rPr>
              <a:t>The majority of mental health Trusts in England allow the use of e-cigarettes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latin typeface="Century Gothic" panose="020B0502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b="0" i="0" kern="1200" dirty="0">
                <a:solidFill>
                  <a:schemeClr val="tx1"/>
                </a:solidFill>
                <a:effectLst/>
                <a:latin typeface="Century Gothic" panose="020B0502020202020204" pitchFamily="34" charset="0"/>
                <a:ea typeface="Geneva" pitchFamily="-109" charset="0"/>
                <a:cs typeface="Arial" panose="020B0604020202020204" pitchFamily="34" charset="0"/>
              </a:rPr>
              <a:t>The NHS long term plan ambition is that by 2023/24 all </a:t>
            </a:r>
            <a:r>
              <a:rPr lang="en-CA" sz="1200" b="0" i="0" kern="1200" dirty="0" err="1">
                <a:solidFill>
                  <a:schemeClr val="tx1"/>
                </a:solidFill>
                <a:effectLst/>
                <a:latin typeface="Century Gothic" panose="020B0502020202020204" pitchFamily="34" charset="0"/>
                <a:ea typeface="Geneva" pitchFamily="-109" charset="0"/>
                <a:cs typeface="Arial" panose="020B0604020202020204" pitchFamily="34" charset="0"/>
              </a:rPr>
              <a:t>inpts</a:t>
            </a:r>
            <a:r>
              <a:rPr lang="en-CA" sz="1200" b="0" i="0" kern="1200" dirty="0">
                <a:solidFill>
                  <a:schemeClr val="tx1"/>
                </a:solidFill>
                <a:effectLst/>
                <a:latin typeface="Century Gothic" panose="020B0502020202020204" pitchFamily="34" charset="0"/>
                <a:ea typeface="Geneva" pitchFamily="-109" charset="0"/>
                <a:cs typeface="Arial" panose="020B0604020202020204" pitchFamily="34" charset="0"/>
              </a:rPr>
              <a:t> should received specialized offer of support in the inpatient and community mental health setting. This includes the opportunity to switch to vaping. It will be important to be familiar (find out) the Trust in which you are working vaping policy is and if/what vapes inpatient services provide/allow.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latin typeface="Century Gothic" panose="020B0502020202020204" pitchFamily="34"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latin typeface="Century Gothic" panose="020B0502020202020204" pitchFamily="34" charset="0"/>
                <a:cs typeface="Arial" panose="020B0604020202020204" pitchFamily="34" charset="0"/>
              </a:rPr>
              <a:t>You may be supporting patients with quitting or temporary abstinence as part of planned admission, and/or have a patient who is in and out of inpatient settings. </a:t>
            </a:r>
            <a:endParaRPr lang="en-CA" sz="1200" b="0" i="0" kern="1200" dirty="0">
              <a:solidFill>
                <a:schemeClr val="tx1"/>
              </a:solidFill>
              <a:effectLst/>
              <a:latin typeface="Century Gothic" panose="020B0502020202020204" pitchFamily="34" charset="0"/>
              <a:ea typeface="Geneva" pitchFamily="-109" charset="0"/>
              <a:cs typeface="Arial" panose="020B0604020202020204" pitchFamily="34" charset="0"/>
            </a:endParaRPr>
          </a:p>
          <a:p>
            <a:endParaRPr lang="en-CA" sz="1200" b="0" i="0" kern="1200" dirty="0">
              <a:solidFill>
                <a:schemeClr val="tx1"/>
              </a:solidFill>
              <a:effectLst/>
              <a:latin typeface="Century Gothic" panose="020B0502020202020204" pitchFamily="34" charset="0"/>
              <a:ea typeface="Geneva" pitchFamily="-109" charset="0"/>
              <a:cs typeface="Arial" panose="020B0604020202020204" pitchFamily="34" charset="0"/>
            </a:endParaRPr>
          </a:p>
          <a:p>
            <a:pPr marL="285750" indent="-285750"/>
            <a:r>
              <a:rPr lang="en-US" sz="1200" dirty="0">
                <a:latin typeface="Century Gothic" panose="020B0502020202020204" pitchFamily="34" charset="0"/>
                <a:cs typeface="Arial" panose="020B0604020202020204" pitchFamily="34" charset="0"/>
              </a:rPr>
              <a:t>Rechargeable and re-fillable e-cigarettes will be suitable for most patients </a:t>
            </a:r>
          </a:p>
          <a:p>
            <a:pPr marL="285750" indent="-285750"/>
            <a:r>
              <a:rPr lang="en-US" sz="1200" dirty="0">
                <a:latin typeface="Century Gothic" panose="020B0502020202020204" pitchFamily="34" charset="0"/>
                <a:cs typeface="Arial" panose="020B0604020202020204" pitchFamily="34" charset="0"/>
              </a:rPr>
              <a:t>Disposable e-cigarettes may be the most suitable option for those who present with a high-risk profile</a:t>
            </a:r>
          </a:p>
          <a:p>
            <a:r>
              <a:rPr lang="en-CA" sz="1200" dirty="0">
                <a:latin typeface="Century Gothic" panose="020B0502020202020204" pitchFamily="34" charset="0"/>
                <a:cs typeface="Arial" panose="020B0604020202020204" pitchFamily="34" charset="0"/>
              </a:rPr>
              <a:t>Ensure Trust infection control policy is followed </a:t>
            </a:r>
          </a:p>
          <a:p>
            <a:r>
              <a:rPr lang="en-CA" sz="1200" dirty="0">
                <a:latin typeface="Century Gothic" panose="020B0502020202020204" pitchFamily="34" charset="0"/>
                <a:cs typeface="Arial" panose="020B0604020202020204" pitchFamily="34" charset="0"/>
              </a:rPr>
              <a:t>Advise vapes should be for </a:t>
            </a:r>
            <a:r>
              <a:rPr lang="en-CA" sz="1200" b="1" dirty="0">
                <a:solidFill>
                  <a:schemeClr val="accent1"/>
                </a:solidFill>
                <a:latin typeface="Century Gothic" panose="020B0502020202020204" pitchFamily="34" charset="0"/>
                <a:cs typeface="Arial" panose="020B0604020202020204" pitchFamily="34" charset="0"/>
              </a:rPr>
              <a:t>personal use only</a:t>
            </a:r>
          </a:p>
          <a:p>
            <a:r>
              <a:rPr lang="en-CA" sz="1200" dirty="0">
                <a:latin typeface="Century Gothic" panose="020B0502020202020204" pitchFamily="34" charset="0"/>
                <a:cs typeface="Arial" panose="020B0604020202020204" pitchFamily="34" charset="0"/>
              </a:rPr>
              <a:t>Ensure patients do not use near oxygen</a:t>
            </a:r>
            <a:endParaRPr lang="en-CA" sz="1200" b="0" i="0" kern="1200" dirty="0">
              <a:solidFill>
                <a:schemeClr val="tx1"/>
              </a:solidFill>
              <a:effectLst/>
              <a:latin typeface="Century Gothic" panose="020B0502020202020204" pitchFamily="34" charset="0"/>
              <a:ea typeface="Geneva" pitchFamily="-109" charset="0"/>
              <a:cs typeface="Arial" panose="020B0604020202020204" pitchFamily="34" charset="0"/>
            </a:endParaRPr>
          </a:p>
          <a:p>
            <a:endParaRPr lang="en-CA" sz="1200" b="0" i="0" kern="1200" dirty="0">
              <a:solidFill>
                <a:schemeClr val="tx1"/>
              </a:solidFill>
              <a:effectLst/>
              <a:latin typeface="Century Gothic" panose="020B0502020202020204" pitchFamily="34" charset="0"/>
              <a:ea typeface="Geneva" pitchFamily="-109" charset="0"/>
              <a:cs typeface="Arial" panose="020B0604020202020204" pitchFamily="34" charset="0"/>
            </a:endParaRPr>
          </a:p>
          <a:p>
            <a:r>
              <a:rPr lang="en-CA" sz="1200" b="0" i="0" kern="1200" dirty="0">
                <a:solidFill>
                  <a:schemeClr val="tx1"/>
                </a:solidFill>
                <a:effectLst/>
                <a:latin typeface="Century Gothic" panose="020B0502020202020204" pitchFamily="34" charset="0"/>
                <a:ea typeface="Geneva" pitchFamily="-109" charset="0"/>
                <a:cs typeface="Arial" panose="020B0604020202020204" pitchFamily="34" charset="0"/>
              </a:rPr>
              <a:t>There are no identified risks from second-hand vapour. Some studies have found traces of toxicants in secondhand vapour, but at such low levels that they do not pose a health risk to bystanders.</a:t>
            </a:r>
            <a:endParaRPr lang="en-US" sz="1200" dirty="0">
              <a:latin typeface="Century Gothic" panose="020B0502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30</a:t>
            </a:fld>
            <a:endParaRPr lang="en-US"/>
          </a:p>
        </p:txBody>
      </p:sp>
    </p:spTree>
    <p:extLst>
      <p:ext uri="{BB962C8B-B14F-4D97-AF65-F5344CB8AC3E}">
        <p14:creationId xmlns:p14="http://schemas.microsoft.com/office/powerpoint/2010/main" val="7605345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a:t>It can be useful to assess capacity and risk of using a vape in a hospital or other environment. </a:t>
            </a:r>
          </a:p>
          <a:p>
            <a:endParaRPr lang="en-US" sz="1200" dirty="0"/>
          </a:p>
          <a:p>
            <a:r>
              <a:rPr lang="en-US" sz="1200" dirty="0"/>
              <a:t>It can useful to consider:</a:t>
            </a:r>
          </a:p>
          <a:p>
            <a:pPr marL="0" indent="0">
              <a:buNone/>
              <a:tabLst>
                <a:tab pos="303213" algn="l"/>
                <a:tab pos="615950" algn="l"/>
                <a:tab pos="660400" algn="l"/>
              </a:tabLst>
            </a:pPr>
            <a:r>
              <a:rPr lang="en-US" sz="1200" dirty="0"/>
              <a:t>	- How chaotic is the patient? </a:t>
            </a:r>
          </a:p>
          <a:p>
            <a:pPr marL="0" indent="0">
              <a:buNone/>
              <a:tabLst>
                <a:tab pos="303213" algn="l"/>
                <a:tab pos="615950" algn="l"/>
                <a:tab pos="660400" algn="l"/>
              </a:tabLst>
            </a:pPr>
            <a:r>
              <a:rPr lang="en-US" sz="1200" dirty="0"/>
              <a:t>	– Will they remember how to use it correctly? </a:t>
            </a:r>
          </a:p>
          <a:p>
            <a:pPr marL="0" indent="0">
              <a:buNone/>
              <a:tabLst>
                <a:tab pos="303213" algn="l"/>
                <a:tab pos="615950" algn="l"/>
                <a:tab pos="660400" algn="l"/>
              </a:tabLst>
            </a:pPr>
            <a:r>
              <a:rPr lang="en-US" sz="1200" dirty="0"/>
              <a:t>	– Are they at risk of adding anything?</a:t>
            </a:r>
          </a:p>
          <a:p>
            <a:endParaRPr lang="en-US" sz="120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t>Depending on risk assessment, the patient  may be </a:t>
            </a:r>
            <a:r>
              <a:rPr lang="en-US" sz="1200" b="1" dirty="0">
                <a:solidFill>
                  <a:schemeClr val="accent1"/>
                </a:solidFill>
              </a:rPr>
              <a:t>supervised when re-filling</a:t>
            </a:r>
            <a:r>
              <a:rPr lang="en-US" sz="1200" dirty="0"/>
              <a:t> his/her device or </a:t>
            </a:r>
            <a:r>
              <a:rPr lang="en-US" sz="1200" dirty="0">
                <a:solidFill>
                  <a:schemeClr val="accent1"/>
                </a:solidFill>
              </a:rPr>
              <a:t>disposable device</a:t>
            </a:r>
            <a:r>
              <a:rPr lang="en-US" sz="1200" dirty="0"/>
              <a:t> used. </a:t>
            </a:r>
            <a:endParaRPr lang="en-CA" sz="1200" dirty="0"/>
          </a:p>
          <a:p>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31</a:t>
            </a:fld>
            <a:endParaRPr lang="en-US"/>
          </a:p>
        </p:txBody>
      </p:sp>
    </p:spTree>
    <p:extLst>
      <p:ext uri="{BB962C8B-B14F-4D97-AF65-F5344CB8AC3E}">
        <p14:creationId xmlns:p14="http://schemas.microsoft.com/office/powerpoint/2010/main" val="6596479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marR="0" lvl="0" indent="-228600" algn="l" defTabSz="914400" rtl="0" eaLnBrk="0" fontAlgn="base" latinLnBrk="0" hangingPunct="0">
              <a:lnSpc>
                <a:spcPct val="100000"/>
              </a:lnSpc>
              <a:spcBef>
                <a:spcPct val="30000"/>
              </a:spcBef>
              <a:spcAft>
                <a:spcPct val="0"/>
              </a:spcAft>
              <a:buClrTx/>
              <a:buSzTx/>
              <a:buFontTx/>
              <a:buAutoNum type="arabicPeriod"/>
              <a:tabLst/>
              <a:defRPr/>
            </a:pPr>
            <a:r>
              <a:rPr lang="en-GB" altLang="en-US" sz="1200" b="1" dirty="0">
                <a:latin typeface="Century Gothic" panose="020B0502020202020204" pitchFamily="34" charset="0"/>
                <a:cs typeface="Arial" panose="020B0604020202020204" pitchFamily="34" charset="0"/>
              </a:rPr>
              <a:t>Buy from reputable supplier </a:t>
            </a:r>
            <a:r>
              <a:rPr lang="en-GB" altLang="en-US" sz="1200" i="1" dirty="0">
                <a:latin typeface="Century Gothic" panose="020B0502020202020204" pitchFamily="34" charset="0"/>
                <a:cs typeface="Arial" panose="020B0604020202020204" pitchFamily="34" charset="0"/>
              </a:rPr>
              <a:t>(you may want to talk to staff in a few shops and get a feel for whether you would recommend that a patient goes there)</a:t>
            </a:r>
          </a:p>
          <a:p>
            <a:pPr marL="685800" marR="0" lvl="1" indent="-228600" algn="l" defTabSz="914400" rtl="0" eaLnBrk="0" fontAlgn="base" latinLnBrk="0" hangingPunct="0">
              <a:lnSpc>
                <a:spcPct val="100000"/>
              </a:lnSpc>
              <a:spcBef>
                <a:spcPct val="30000"/>
              </a:spcBef>
              <a:spcAft>
                <a:spcPct val="0"/>
              </a:spcAft>
              <a:buClrTx/>
              <a:buSzTx/>
              <a:buFont typeface="Courier New" panose="02070309020205020404" pitchFamily="49" charset="0"/>
              <a:buChar char="o"/>
              <a:tabLst/>
              <a:defRPr/>
            </a:pPr>
            <a:r>
              <a:rPr lang="en-GB" altLang="en-US" sz="1200" i="0" dirty="0">
                <a:latin typeface="Century Gothic" panose="020B0502020202020204" pitchFamily="34" charset="0"/>
                <a:cs typeface="Arial" panose="020B0604020202020204" pitchFamily="34" charset="0"/>
              </a:rPr>
              <a:t>U</a:t>
            </a:r>
            <a:r>
              <a:rPr lang="en-GB" altLang="en-US" sz="1200" dirty="0">
                <a:latin typeface="Century Gothic" panose="020B0502020202020204" pitchFamily="34" charset="0"/>
                <a:cs typeface="Arial" panose="020B0604020202020204" pitchFamily="34" charset="0"/>
              </a:rPr>
              <a:t>se only with the charger which comes with product, follow the instructions provided carefully. </a:t>
            </a:r>
          </a:p>
          <a:p>
            <a:pPr marL="685800" marR="0" lvl="1" indent="-228600" algn="l" defTabSz="914400" rtl="0" eaLnBrk="0" fontAlgn="base" latinLnBrk="0" hangingPunct="0">
              <a:lnSpc>
                <a:spcPct val="100000"/>
              </a:lnSpc>
              <a:spcBef>
                <a:spcPct val="30000"/>
              </a:spcBef>
              <a:spcAft>
                <a:spcPct val="0"/>
              </a:spcAft>
              <a:buClrTx/>
              <a:buSzTx/>
              <a:buFont typeface="Courier New" panose="02070309020205020404" pitchFamily="49" charset="0"/>
              <a:buChar char="o"/>
              <a:tabLst/>
              <a:defRPr/>
            </a:pPr>
            <a:r>
              <a:rPr lang="en-GB" altLang="en-US" sz="1200" dirty="0">
                <a:latin typeface="Century Gothic" panose="020B0502020202020204" pitchFamily="34" charset="0"/>
                <a:cs typeface="Arial" panose="020B0604020202020204" pitchFamily="34" charset="0"/>
              </a:rPr>
              <a:t>Look out for the CE mark that indicates chargers comply with European Safety Standards. </a:t>
            </a:r>
          </a:p>
          <a:p>
            <a:endParaRPr lang="en-GB" altLang="en-US" sz="1200" dirty="0">
              <a:latin typeface="Century Gothic" panose="020B0502020202020204" pitchFamily="34" charset="0"/>
              <a:cs typeface="Arial" panose="020B0604020202020204" pitchFamily="34" charset="0"/>
            </a:endParaRPr>
          </a:p>
          <a:p>
            <a:r>
              <a:rPr lang="en-GB" altLang="en-US" sz="1200" b="1" dirty="0">
                <a:latin typeface="Century Gothic" panose="020B0502020202020204" pitchFamily="34" charset="0"/>
                <a:cs typeface="Arial" panose="020B0604020202020204" pitchFamily="34" charset="0"/>
              </a:rPr>
              <a:t>2. Heed any warnings supplied with the product</a:t>
            </a:r>
          </a:p>
          <a:p>
            <a:endParaRPr lang="en-GB" altLang="en-US" sz="1200" dirty="0">
              <a:latin typeface="Century Gothic" panose="020B0502020202020204" pitchFamily="34" charset="0"/>
              <a:cs typeface="Arial" panose="020B0604020202020204" pitchFamily="34" charset="0"/>
            </a:endParaRPr>
          </a:p>
          <a:p>
            <a:r>
              <a:rPr lang="en-GB" altLang="en-US" sz="1200" dirty="0">
                <a:latin typeface="Century Gothic" panose="020B0502020202020204" pitchFamily="34" charset="0"/>
                <a:cs typeface="Arial" panose="020B0604020202020204" pitchFamily="34" charset="0"/>
              </a:rPr>
              <a:t>3. </a:t>
            </a:r>
            <a:r>
              <a:rPr lang="en-GB" altLang="en-US" sz="1200" b="1" dirty="0">
                <a:latin typeface="Century Gothic" panose="020B0502020202020204" pitchFamily="34" charset="0"/>
                <a:cs typeface="Arial" panose="020B0604020202020204" pitchFamily="34" charset="0"/>
              </a:rPr>
              <a:t>Ensure that vaping devices are not left charging for long periods</a:t>
            </a:r>
            <a:r>
              <a:rPr lang="en-GB" altLang="en-US" sz="1200" dirty="0">
                <a:latin typeface="Century Gothic" panose="020B0502020202020204" pitchFamily="34" charset="0"/>
                <a:cs typeface="Arial" panose="020B0604020202020204" pitchFamily="34" charset="0"/>
              </a:rPr>
              <a:t>. Do not leave devices plugged in overnight or whilst out of the house</a:t>
            </a:r>
          </a:p>
          <a:p>
            <a:endParaRPr lang="en-GB" altLang="en-US" sz="1200" dirty="0">
              <a:latin typeface="Century Gothic" panose="020B0502020202020204" pitchFamily="34" charset="0"/>
              <a:cs typeface="Arial" panose="020B0604020202020204" pitchFamily="34" charset="0"/>
            </a:endParaRPr>
          </a:p>
          <a:p>
            <a:pPr lvl="0"/>
            <a:r>
              <a:rPr lang="en-GB" altLang="en-US" sz="1200" dirty="0">
                <a:latin typeface="Century Gothic" panose="020B0502020202020204" pitchFamily="34" charset="0"/>
                <a:cs typeface="Arial" panose="020B0604020202020204" pitchFamily="34" charset="0"/>
              </a:rPr>
              <a:t>4. </a:t>
            </a:r>
            <a:r>
              <a:rPr lang="en-GB" altLang="en-US" sz="1200" b="1" dirty="0">
                <a:latin typeface="Century Gothic" panose="020B0502020202020204" pitchFamily="34" charset="0"/>
                <a:cs typeface="Arial" panose="020B0604020202020204" pitchFamily="34" charset="0"/>
              </a:rPr>
              <a:t>Do not keep spare batteries in pockets </a:t>
            </a:r>
            <a:r>
              <a:rPr lang="en-GB" altLang="en-US" sz="1200" dirty="0">
                <a:latin typeface="Century Gothic" panose="020B0502020202020204" pitchFamily="34" charset="0"/>
                <a:cs typeface="Arial" panose="020B0604020202020204" pitchFamily="34" charset="0"/>
              </a:rPr>
              <a:t>as they can short circuit when in touch with metal objects like keys or coins</a:t>
            </a:r>
          </a:p>
          <a:p>
            <a:pPr lvl="0"/>
            <a:endParaRPr lang="en-GB" altLang="en-US" sz="1200" dirty="0">
              <a:latin typeface="Century Gothic" panose="020B0502020202020204" pitchFamily="34" charset="0"/>
              <a:cs typeface="Arial" panose="020B0604020202020204" pitchFamily="34" charset="0"/>
            </a:endParaRPr>
          </a:p>
          <a:p>
            <a:r>
              <a:rPr lang="en-GB" altLang="en-US" sz="1200" dirty="0">
                <a:latin typeface="Century Gothic" panose="020B0502020202020204" pitchFamily="34" charset="0"/>
                <a:cs typeface="Arial" panose="020B0604020202020204" pitchFamily="34" charset="0"/>
              </a:rPr>
              <a:t>5. </a:t>
            </a:r>
            <a:r>
              <a:rPr lang="en-GB" altLang="en-US" sz="1200" b="1" dirty="0">
                <a:latin typeface="Century Gothic" panose="020B0502020202020204" pitchFamily="34" charset="0"/>
                <a:cs typeface="Arial" panose="020B0604020202020204" pitchFamily="34" charset="0"/>
              </a:rPr>
              <a:t>Keep away from children and animals</a:t>
            </a:r>
            <a:r>
              <a:rPr lang="en-GB" altLang="en-US" sz="1200" dirty="0">
                <a:latin typeface="Century Gothic" panose="020B0502020202020204" pitchFamily="34" charset="0"/>
                <a:cs typeface="Arial" panose="020B0604020202020204" pitchFamily="34" charset="0"/>
              </a:rPr>
              <a:t> as you would with may other everyday items and medications</a:t>
            </a:r>
          </a:p>
          <a:p>
            <a:endParaRPr lang="en-US" sz="1200" b="1" u="sng" dirty="0">
              <a:latin typeface="Century Gothic" panose="020B0502020202020204" pitchFamily="34" charset="0"/>
              <a:cs typeface="Arial" panose="020B0604020202020204" pitchFamily="34" charset="0"/>
            </a:endParaRPr>
          </a:p>
          <a:p>
            <a:endParaRPr lang="en-US" sz="1200" dirty="0">
              <a:latin typeface="Century Gothic" panose="020B0502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32</a:t>
            </a:fld>
            <a:endParaRPr lang="en-US"/>
          </a:p>
        </p:txBody>
      </p:sp>
    </p:spTree>
    <p:extLst>
      <p:ext uri="{BB962C8B-B14F-4D97-AF65-F5344CB8AC3E}">
        <p14:creationId xmlns:p14="http://schemas.microsoft.com/office/powerpoint/2010/main" val="9560324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sz="1200" b="1" i="0" kern="1200" baseline="0" dirty="0">
                <a:solidFill>
                  <a:schemeClr val="tx1"/>
                </a:solidFill>
                <a:latin typeface="Century Gothic" panose="020B0502020202020204" pitchFamily="34" charset="0"/>
                <a:ea typeface="Geneva" pitchFamily="-109" charset="0"/>
                <a:cs typeface="Geneva" pitchFamily="-109" charset="0"/>
              </a:rPr>
              <a:t>Patients need to know:</a:t>
            </a:r>
          </a:p>
          <a:p>
            <a:pPr marL="171450" indent="-171450">
              <a:buFont typeface="Arial" panose="020B0604020202020204" pitchFamily="34" charset="0"/>
              <a:buChar char="•"/>
            </a:pPr>
            <a:r>
              <a:rPr lang="en-GB" sz="1200" b="0" i="0" kern="1200" baseline="0" dirty="0">
                <a:solidFill>
                  <a:schemeClr val="tx1"/>
                </a:solidFill>
                <a:latin typeface="Century Gothic" panose="020B0502020202020204" pitchFamily="34" charset="0"/>
                <a:ea typeface="Geneva" pitchFamily="-109" charset="0"/>
                <a:cs typeface="Geneva" pitchFamily="-109" charset="0"/>
              </a:rPr>
              <a:t>Stop smoking medications are safe and effective when used correctly</a:t>
            </a:r>
          </a:p>
          <a:p>
            <a:pPr marL="171450" indent="-171450">
              <a:buFont typeface="Arial" panose="020B0604020202020204" pitchFamily="34" charset="0"/>
              <a:buChar char="•"/>
            </a:pPr>
            <a:r>
              <a:rPr lang="en-GB" sz="1200" b="0" i="0" kern="1200" baseline="0" dirty="0">
                <a:solidFill>
                  <a:schemeClr val="tx1"/>
                </a:solidFill>
                <a:latin typeface="Century Gothic" panose="020B0502020202020204" pitchFamily="34" charset="0"/>
                <a:ea typeface="Geneva" pitchFamily="-109" charset="0"/>
                <a:cs typeface="Geneva" pitchFamily="-109" charset="0"/>
              </a:rPr>
              <a:t>How they work</a:t>
            </a:r>
          </a:p>
          <a:p>
            <a:pPr marL="171450" indent="-171450">
              <a:buFont typeface="Arial" panose="020B0604020202020204" pitchFamily="34" charset="0"/>
              <a:buChar char="•"/>
            </a:pPr>
            <a:r>
              <a:rPr lang="en-GB" sz="1200" b="0" i="0" kern="1200" baseline="0" dirty="0">
                <a:solidFill>
                  <a:schemeClr val="tx1"/>
                </a:solidFill>
                <a:latin typeface="Century Gothic" panose="020B0502020202020204" pitchFamily="34" charset="0"/>
                <a:ea typeface="Geneva" pitchFamily="-109" charset="0"/>
                <a:cs typeface="Geneva" pitchFamily="-109" charset="0"/>
              </a:rPr>
              <a:t>How to use them</a:t>
            </a:r>
          </a:p>
          <a:p>
            <a:pPr marL="171450" indent="-171450">
              <a:buFont typeface="Arial" panose="020B0604020202020204" pitchFamily="34" charset="0"/>
              <a:buChar char="•"/>
            </a:pPr>
            <a:r>
              <a:rPr lang="en-GB" sz="1200" b="0" i="0" kern="1200" baseline="0" dirty="0">
                <a:solidFill>
                  <a:schemeClr val="tx1"/>
                </a:solidFill>
                <a:latin typeface="Century Gothic" panose="020B0502020202020204" pitchFamily="34" charset="0"/>
                <a:ea typeface="Geneva" pitchFamily="-109" charset="0"/>
                <a:cs typeface="Geneva" pitchFamily="-109" charset="0"/>
              </a:rPr>
              <a:t>To use enough for long enough</a:t>
            </a:r>
          </a:p>
          <a:p>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33</a:t>
            </a:fld>
            <a:endParaRPr lang="en-US"/>
          </a:p>
        </p:txBody>
      </p:sp>
    </p:spTree>
    <p:extLst>
      <p:ext uri="{BB962C8B-B14F-4D97-AF65-F5344CB8AC3E}">
        <p14:creationId xmlns:p14="http://schemas.microsoft.com/office/powerpoint/2010/main" val="32390939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t>Important to advise the patient that </a:t>
            </a:r>
            <a:r>
              <a:rPr lang="en-GB" sz="1200" dirty="0"/>
              <a:t>whatever method of stop smoking medication they choose to use it’s really important to come to the weekly sessions with you.</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sz="1200" dirty="0"/>
          </a:p>
          <a:p>
            <a:pPr fontAlgn="base"/>
            <a:r>
              <a:rPr lang="en-CA" sz="1200" b="0" i="0" kern="1200" dirty="0">
                <a:solidFill>
                  <a:schemeClr val="tx1"/>
                </a:solidFill>
                <a:effectLst/>
                <a:latin typeface="Century Gothic" panose="020B0502020202020204" pitchFamily="34" charset="0"/>
                <a:ea typeface="Geneva" pitchFamily="-109" charset="0"/>
                <a:cs typeface="Geneva" pitchFamily="-109" charset="0"/>
              </a:rPr>
              <a:t>When discussing options for quitting, cutting down or temporary abstinence with patients it is our responsibility to inform them that </a:t>
            </a:r>
            <a:r>
              <a:rPr lang="en-CA" sz="1200" b="1" i="0" u="none" strike="noStrike" kern="1200" dirty="0">
                <a:solidFill>
                  <a:schemeClr val="tx1"/>
                </a:solidFill>
                <a:effectLst/>
                <a:latin typeface="Century Gothic" panose="020B0502020202020204" pitchFamily="34" charset="0"/>
                <a:ea typeface="Geneva" pitchFamily="-109" charset="0"/>
                <a:cs typeface="Geneva" pitchFamily="-109" charset="0"/>
              </a:rPr>
              <a:t>using an e-cigarette is far safer than smoking</a:t>
            </a:r>
            <a:r>
              <a:rPr lang="en-CA" sz="1200" b="0" i="0" kern="1200" dirty="0">
                <a:solidFill>
                  <a:schemeClr val="tx1"/>
                </a:solidFill>
                <a:effectLst/>
                <a:latin typeface="Century Gothic" panose="020B0502020202020204" pitchFamily="34" charset="0"/>
                <a:ea typeface="Geneva" pitchFamily="-109" charset="0"/>
                <a:cs typeface="Geneva" pitchFamily="-109" charset="0"/>
              </a:rPr>
              <a:t> and that an e-cigarette:</a:t>
            </a:r>
          </a:p>
          <a:p>
            <a:pPr fontAlgn="base"/>
            <a:br>
              <a:rPr lang="en-CA" sz="1200" dirty="0"/>
            </a:br>
            <a:r>
              <a:rPr lang="en-CA" sz="1200" b="0" i="0" kern="1200" dirty="0">
                <a:solidFill>
                  <a:schemeClr val="tx1"/>
                </a:solidFill>
                <a:effectLst/>
                <a:latin typeface="Century Gothic" panose="020B0502020202020204" pitchFamily="34" charset="0"/>
                <a:ea typeface="Geneva" pitchFamily="-109" charset="0"/>
                <a:cs typeface="Geneva" pitchFamily="-109" charset="0"/>
              </a:rPr>
              <a:t>allows you to inhale nicotine through a vapour rather than smoke</a:t>
            </a:r>
            <a:br>
              <a:rPr lang="en-CA" sz="1200" b="0" i="0" kern="1200" dirty="0">
                <a:solidFill>
                  <a:schemeClr val="tx1"/>
                </a:solidFill>
                <a:effectLst/>
                <a:latin typeface="Century Gothic" panose="020B0502020202020204" pitchFamily="34" charset="0"/>
                <a:ea typeface="Geneva" pitchFamily="-109" charset="0"/>
                <a:cs typeface="Geneva" pitchFamily="-109" charset="0"/>
              </a:rPr>
            </a:b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fontAlgn="base"/>
            <a:r>
              <a:rPr lang="en-CA" sz="1200" b="0" i="0" kern="1200" dirty="0">
                <a:solidFill>
                  <a:schemeClr val="tx1"/>
                </a:solidFill>
                <a:effectLst/>
                <a:latin typeface="Century Gothic" panose="020B0502020202020204" pitchFamily="34" charset="0"/>
                <a:ea typeface="Geneva" pitchFamily="-109" charset="0"/>
                <a:cs typeface="Geneva" pitchFamily="-109" charset="0"/>
              </a:rPr>
              <a:t>doesn't burn tobacco, and doesn't produce tar or carbon monoxide</a:t>
            </a:r>
            <a:br>
              <a:rPr lang="en-CA" sz="1200" b="0" i="0" kern="1200" dirty="0">
                <a:solidFill>
                  <a:schemeClr val="tx1"/>
                </a:solidFill>
                <a:effectLst/>
                <a:latin typeface="Century Gothic" panose="020B0502020202020204" pitchFamily="34" charset="0"/>
                <a:ea typeface="Geneva" pitchFamily="-109" charset="0"/>
                <a:cs typeface="Geneva" pitchFamily="-109" charset="0"/>
              </a:rPr>
            </a:b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fontAlgn="base"/>
            <a:r>
              <a:rPr lang="en-CA" sz="1200" b="0" i="0" kern="1200" dirty="0">
                <a:solidFill>
                  <a:schemeClr val="tx1"/>
                </a:solidFill>
                <a:effectLst/>
                <a:latin typeface="Century Gothic" panose="020B0502020202020204" pitchFamily="34" charset="0"/>
                <a:ea typeface="Geneva" pitchFamily="-109" charset="0"/>
                <a:cs typeface="Geneva" pitchFamily="-109" charset="0"/>
              </a:rPr>
              <a:t>vapour contains much lower levels of harmful chemicals than smoke</a:t>
            </a:r>
          </a:p>
          <a:p>
            <a:pPr fontAlgn="base"/>
            <a:br>
              <a:rPr lang="en-CA" sz="1200" b="0" i="0" kern="1200" dirty="0">
                <a:solidFill>
                  <a:schemeClr val="tx1"/>
                </a:solidFill>
                <a:effectLst/>
                <a:latin typeface="Century Gothic" panose="020B0502020202020204" pitchFamily="34" charset="0"/>
                <a:ea typeface="Geneva" pitchFamily="-109" charset="0"/>
                <a:cs typeface="Geneva" pitchFamily="-109" charset="0"/>
              </a:rPr>
            </a:b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br>
              <a:rPr lang="en-CA" sz="1200" dirty="0"/>
            </a:br>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34</a:t>
            </a:fld>
            <a:endParaRPr lang="en-US"/>
          </a:p>
        </p:txBody>
      </p:sp>
    </p:spTree>
    <p:extLst>
      <p:ext uri="{BB962C8B-B14F-4D97-AF65-F5344CB8AC3E}">
        <p14:creationId xmlns:p14="http://schemas.microsoft.com/office/powerpoint/2010/main" val="348356163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chemeClr val="accent2"/>
                </a:solidFill>
                <a:effectLst/>
                <a:uLnTx/>
                <a:uFillTx/>
                <a:latin typeface="Arial" panose="020B0604020202020204" pitchFamily="34" charset="0"/>
                <a:ea typeface="Geneva" pitchFamily="-109" charset="0"/>
                <a:cs typeface="Arial" panose="020B0604020202020204" pitchFamily="34" charset="0"/>
              </a:rPr>
              <a:t>Which e-cigarette should I start with? </a:t>
            </a:r>
          </a:p>
          <a:p>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Given the number of different devices that are available patients may ask about the best vaping device to use. Costs may be one factor to consider. The short answer is that tank, pods or disposables are all good options. You may wish to explain how each device is works briefly and assess what option might best suit the individual.</a:t>
            </a:r>
          </a:p>
          <a:p>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A rechargeable vape with a refillable tank delivers nicotine is cheaper than a disposable model and is likely to be more economical.</a:t>
            </a:r>
          </a:p>
          <a:p>
            <a:r>
              <a:rPr lang="en-CA" sz="1200" b="0" i="1" kern="1200" dirty="0">
                <a:solidFill>
                  <a:schemeClr val="tx1"/>
                </a:solidFill>
                <a:effectLst/>
                <a:latin typeface="Arial" panose="020B0604020202020204" pitchFamily="34" charset="0"/>
                <a:ea typeface="Geneva" pitchFamily="-109" charset="0"/>
                <a:cs typeface="Arial" panose="020B0604020202020204" pitchFamily="34" charset="0"/>
              </a:rPr>
              <a:t>Selecting a device is really about the right strength liquid, and a device that the person can manage and meets the clients preferences. You may wish to recommend a tank to new users, but if filling is an issue, and the person can afford them, pods or disposables could be just as good, and disposables can be handy if their tank has run out of charge.</a:t>
            </a:r>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r>
              <a:rPr lang="en-CA" sz="1200" b="0" i="0" kern="1200" dirty="0">
                <a:solidFill>
                  <a:schemeClr val="tx1"/>
                </a:solidFill>
                <a:effectLst/>
                <a:latin typeface="Arial" panose="020B0604020202020204" pitchFamily="34" charset="0"/>
                <a:ea typeface="Geneva" pitchFamily="-109" charset="0"/>
                <a:cs typeface="Arial" panose="020B0604020202020204" pitchFamily="34" charset="0"/>
              </a:rPr>
              <a:t>A specialist vape shop will be helpful source of information for patients and an opportunity to get to learn more about *see and hold) available devices.</a:t>
            </a:r>
          </a:p>
          <a:p>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chemeClr val="accent2"/>
                </a:solidFill>
                <a:effectLst/>
                <a:uLnTx/>
                <a:uFillTx/>
                <a:latin typeface="Arial" panose="020B0604020202020204" pitchFamily="34" charset="0"/>
                <a:ea typeface="Geneva" pitchFamily="-109" charset="0"/>
                <a:cs typeface="Arial" panose="020B0604020202020204" pitchFamily="34" charset="0"/>
              </a:rPr>
              <a:t>I don’t know what strength to start on:</a:t>
            </a:r>
          </a:p>
          <a:p>
            <a:pPr marL="0" marR="0" lvl="0" indent="0" algn="l" defTabSz="457200" rtl="0" eaLnBrk="1" fontAlgn="base" latinLnBrk="0" hangingPunct="1">
              <a:lnSpc>
                <a:spcPct val="100000"/>
              </a:lnSpc>
              <a:spcBef>
                <a:spcPct val="0"/>
              </a:spcBef>
              <a:spcAft>
                <a:spcPct val="0"/>
              </a:spcAft>
              <a:buClrTx/>
              <a:buSzTx/>
              <a:buFontTx/>
              <a:buNone/>
              <a:tabLst/>
              <a:defRPr/>
            </a:pPr>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It’s important for patent to use the right amount on nicotine to manage withdrawal symptoms and urges to smoke. How much nicotine someone will require will depend upon how much nicotine they were getting from their cigarettes. And how much nicotine they get from the e-liquid they choose will depend upon the nicotine concentration in the e-liquid that they use and the type of e-cigarette that they use and how they use it. </a:t>
            </a:r>
            <a:r>
              <a:rPr lang="en-GB" sz="1200" b="0" i="0" u="none" strike="noStrike" kern="1200" dirty="0">
                <a:solidFill>
                  <a:schemeClr val="tx1"/>
                </a:solidFill>
                <a:effectLst/>
                <a:latin typeface="Arial" panose="020B0604020202020204" pitchFamily="34" charset="0"/>
                <a:ea typeface="Geneva" pitchFamily="-109" charset="0"/>
                <a:cs typeface="Arial" panose="020B0604020202020204" pitchFamily="34" charset="0"/>
              </a:rPr>
              <a:t>Experimentation is recommended in order to find the strength that controls </a:t>
            </a:r>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withdrawal symptoms and urges to smoke. The amount of nicotine can be reduced after the first 4-6 weeks of use or maintained. </a:t>
            </a:r>
          </a:p>
          <a:p>
            <a:pPr marL="0" marR="0" lvl="0" indent="0" algn="l" defTabSz="457200" rtl="0" eaLnBrk="1" fontAlgn="base" latinLnBrk="0" hangingPunct="1">
              <a:lnSpc>
                <a:spcPct val="100000"/>
              </a:lnSpc>
              <a:spcBef>
                <a:spcPct val="0"/>
              </a:spcBef>
              <a:spcAft>
                <a:spcPct val="0"/>
              </a:spcAft>
              <a:buClrTx/>
              <a:buSzTx/>
              <a:buFontTx/>
              <a:buNone/>
              <a:tabLst/>
              <a:defRPr/>
            </a:pPr>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a:p>
            <a:pPr marL="0" marR="0" lvl="0" indent="0" algn="l" defTabSz="457200" rtl="0" eaLnBrk="1" fontAlgn="base" latinLnBrk="0" hangingPunct="1">
              <a:lnSpc>
                <a:spcPct val="100000"/>
              </a:lnSpc>
              <a:spcBef>
                <a:spcPct val="0"/>
              </a:spcBef>
              <a:spcAft>
                <a:spcPct val="0"/>
              </a:spcAft>
              <a:buClrTx/>
              <a:buSzTx/>
              <a:buFontTx/>
              <a:buNone/>
              <a:tabLst/>
              <a:defRPr/>
            </a:pPr>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Nicotine ‘overdose’ is not common and is akin to the feeling that smokers get when they ‘smoke too much’ or smoke ‘stronger cigarettes’: nausea, tremor, increased heart rate, sweating, headache….But we don’t want to frighten people about nicotine.</a:t>
            </a:r>
            <a:r>
              <a:rPr lang="en-CA" sz="1200" dirty="0">
                <a:effectLst/>
                <a:latin typeface="Arial" panose="020B0604020202020204" pitchFamily="34" charset="0"/>
                <a:cs typeface="Arial" panose="020B0604020202020204" pitchFamily="34" charset="0"/>
              </a:rPr>
              <a:t> </a:t>
            </a:r>
            <a:br>
              <a:rPr lang="en-GB" sz="1200" dirty="0">
                <a:latin typeface="Arial" panose="020B0604020202020204" pitchFamily="34" charset="0"/>
                <a:cs typeface="Arial" panose="020B0604020202020204" pitchFamily="34" charset="0"/>
              </a:rPr>
            </a:br>
            <a:endParaRPr kumimoji="0" lang="en-US" sz="1200" b="0" i="0" u="none" strike="noStrike" kern="1200" cap="none" spc="0" normalizeH="0" baseline="0" dirty="0">
              <a:ln>
                <a:noFill/>
              </a:ln>
              <a:solidFill>
                <a:schemeClr val="tx1"/>
              </a:solidFill>
              <a:effectLst/>
              <a:uLnTx/>
              <a:uFillTx/>
              <a:latin typeface="Arial" panose="020B0604020202020204" pitchFamily="34" charset="0"/>
              <a:ea typeface="Geneva" pitchFamily="-109" charset="0"/>
              <a:cs typeface="Arial" panose="020B0604020202020204" pitchFamily="34" charset="0"/>
            </a:endParaRP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chemeClr val="accent2"/>
                </a:solidFill>
                <a:effectLst/>
                <a:uLnTx/>
                <a:uFillTx/>
                <a:latin typeface="Arial" panose="020B0604020202020204" pitchFamily="34" charset="0"/>
                <a:ea typeface="Geneva" pitchFamily="-109" charset="0"/>
                <a:cs typeface="Arial" panose="020B0604020202020204" pitchFamily="34" charset="0"/>
              </a:rPr>
              <a:t>My mouth is so dry!: </a:t>
            </a:r>
            <a:r>
              <a:rPr kumimoji="0" lang="en-US" sz="1200" b="0" i="0" u="none" strike="noStrike" kern="1200" cap="none" spc="0" normalizeH="0" baseline="0" noProof="0" dirty="0">
                <a:ln>
                  <a:noFill/>
                </a:ln>
                <a:solidFill>
                  <a:schemeClr val="accent2"/>
                </a:solidFill>
                <a:effectLst/>
                <a:uLnTx/>
                <a:uFillTx/>
                <a:latin typeface="Arial" panose="020B0604020202020204" pitchFamily="34" charset="0"/>
                <a:ea typeface="Geneva" pitchFamily="-109" charset="0"/>
                <a:cs typeface="Arial" panose="020B0604020202020204" pitchFamily="34" charset="0"/>
              </a:rPr>
              <a:t>Throat irritation and dry mouth are common, drinking water will help.</a:t>
            </a:r>
          </a:p>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chemeClr val="accent2"/>
              </a:solidFill>
              <a:effectLst/>
              <a:uLnTx/>
              <a:uFillTx/>
              <a:latin typeface="Arial" panose="020B0604020202020204" pitchFamily="34" charset="0"/>
              <a:ea typeface="Geneva" pitchFamily="-109" charset="0"/>
              <a:cs typeface="Arial" panose="020B0604020202020204" pitchFamily="34" charset="0"/>
            </a:endParaRPr>
          </a:p>
          <a:p>
            <a:pPr marL="0" marR="0" lvl="0" indent="0" algn="l" defTabSz="457200" rtl="0" eaLnBrk="1" fontAlgn="base" latinLnBrk="0" hangingPunct="1">
              <a:lnSpc>
                <a:spcPct val="100000"/>
              </a:lnSpc>
              <a:spcBef>
                <a:spcPct val="0"/>
              </a:spcBef>
              <a:spcAft>
                <a:spcPct val="0"/>
              </a:spcAft>
              <a:buClrTx/>
              <a:buSzTx/>
              <a:buFontTx/>
              <a:buNone/>
              <a:tabLst/>
              <a:defRPr/>
            </a:pPr>
            <a:r>
              <a:rPr lang="en-US" sz="1200" b="1" i="0" kern="1200" dirty="0">
                <a:solidFill>
                  <a:schemeClr val="bg1"/>
                </a:solidFill>
                <a:latin typeface="Arial" panose="020B0604020202020204" pitchFamily="34" charset="0"/>
                <a:ea typeface="Geneva" pitchFamily="-109" charset="0"/>
                <a:cs typeface="Arial" panose="020B0604020202020204" pitchFamily="34" charset="0"/>
              </a:rPr>
              <a:t>I’m using my vape more than when I smoked: </a:t>
            </a:r>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The frequency of e-cigarette use is likely to be different than the frequency at which people smoke cigarettes; mainly due to a change in the amount of nicotine consumed, and the speed at which it is delivered to the brain.</a:t>
            </a:r>
            <a:br>
              <a:rPr lang="en-GB" sz="1200" dirty="0">
                <a:latin typeface="Arial" panose="020B0604020202020204" pitchFamily="34" charset="0"/>
                <a:cs typeface="Arial" panose="020B0604020202020204" pitchFamily="34" charset="0"/>
              </a:rPr>
            </a:br>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While smokers ‘binge on nicotine’ whereas vapers ‘graze on nicotine’</a:t>
            </a:r>
            <a:r>
              <a:rPr lang="en-CA" sz="1200" dirty="0">
                <a:effectLst/>
                <a:latin typeface="Arial" panose="020B0604020202020204" pitchFamily="34" charset="0"/>
                <a:cs typeface="Arial" panose="020B0604020202020204" pitchFamily="34" charset="0"/>
              </a:rPr>
              <a:t> </a:t>
            </a:r>
            <a:br>
              <a:rPr lang="en-GB" sz="1200" dirty="0">
                <a:latin typeface="Arial" panose="020B0604020202020204" pitchFamily="34" charset="0"/>
                <a:cs typeface="Arial" panose="020B0604020202020204" pitchFamily="34" charset="0"/>
              </a:rPr>
            </a:br>
            <a:r>
              <a:rPr lang="en-GB" sz="1200" b="0" i="0" kern="1200" dirty="0">
                <a:solidFill>
                  <a:schemeClr val="tx1"/>
                </a:solidFill>
                <a:effectLst/>
                <a:latin typeface="Arial" panose="020B0604020202020204" pitchFamily="34" charset="0"/>
                <a:ea typeface="Geneva" pitchFamily="-109" charset="0"/>
                <a:cs typeface="Arial" panose="020B0604020202020204" pitchFamily="34" charset="0"/>
              </a:rPr>
              <a:t>Rather than smoking a cigarette every hour or so for 10 minutes, people will often find themselves regularly taking a few puffs on their e-cigarette.</a:t>
            </a:r>
            <a:endParaRPr kumimoji="0" lang="en-US" sz="1200" b="1" i="0" u="none" strike="noStrike" kern="1200" cap="none" spc="0" normalizeH="0" baseline="0" noProof="0" dirty="0">
              <a:ln>
                <a:noFill/>
              </a:ln>
              <a:solidFill>
                <a:schemeClr val="bg1"/>
              </a:solidFill>
              <a:effectLst/>
              <a:uLnTx/>
              <a:uFillTx/>
              <a:latin typeface="Arial" panose="020B0604020202020204" pitchFamily="34" charset="0"/>
              <a:ea typeface="Geneva" pitchFamily="-109" charset="0"/>
              <a:cs typeface="Arial" panose="020B0604020202020204" pitchFamily="34" charset="0"/>
            </a:endParaRPr>
          </a:p>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chemeClr val="accent2"/>
              </a:solidFill>
              <a:effectLst/>
              <a:uLnTx/>
              <a:uFillTx/>
              <a:latin typeface="Arial" panose="020B0604020202020204" pitchFamily="34" charset="0"/>
              <a:ea typeface="Geneva" pitchFamily="-109" charset="0"/>
              <a:cs typeface="Arial" panose="020B0604020202020204" pitchFamily="34" charset="0"/>
            </a:endParaRP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schemeClr val="accent2"/>
                </a:solidFill>
                <a:effectLst/>
                <a:uLnTx/>
                <a:uFillTx/>
                <a:latin typeface="Arial" panose="020B0604020202020204" pitchFamily="34" charset="0"/>
                <a:ea typeface="Geneva" pitchFamily="-109" charset="0"/>
                <a:cs typeface="Arial" panose="020B0604020202020204" pitchFamily="34" charset="0"/>
              </a:rPr>
              <a:t>I don’t like all the ‘smoke’: </a:t>
            </a:r>
            <a:r>
              <a:rPr kumimoji="0" lang="en-US" sz="1200" b="0" i="0" u="none" strike="noStrike" kern="1200" cap="none" spc="0" normalizeH="0" baseline="0" noProof="0" dirty="0">
                <a:ln>
                  <a:noFill/>
                </a:ln>
                <a:solidFill>
                  <a:schemeClr val="accent2"/>
                </a:solidFill>
                <a:effectLst/>
                <a:uLnTx/>
                <a:uFillTx/>
                <a:latin typeface="Arial" panose="020B0604020202020204" pitchFamily="34" charset="0"/>
                <a:ea typeface="Geneva" pitchFamily="-109" charset="0"/>
                <a:cs typeface="Arial" panose="020B0604020202020204" pitchFamily="34" charset="0"/>
              </a:rPr>
              <a:t>The amount of </a:t>
            </a:r>
            <a:r>
              <a:rPr kumimoji="0" lang="en-US" sz="1200" b="0" i="0" u="none" strike="noStrike" kern="1200" cap="none" spc="0" normalizeH="0" baseline="0" noProof="0" dirty="0" err="1">
                <a:ln>
                  <a:noFill/>
                </a:ln>
                <a:solidFill>
                  <a:schemeClr val="accent2"/>
                </a:solidFill>
                <a:effectLst/>
                <a:uLnTx/>
                <a:uFillTx/>
                <a:latin typeface="Arial" panose="020B0604020202020204" pitchFamily="34" charset="0"/>
                <a:ea typeface="Geneva" pitchFamily="-109" charset="0"/>
                <a:cs typeface="Arial" panose="020B0604020202020204" pitchFamily="34" charset="0"/>
              </a:rPr>
              <a:t>vapour</a:t>
            </a:r>
            <a:r>
              <a:rPr kumimoji="0" lang="en-US" sz="1200" b="0" i="0" u="none" strike="noStrike" kern="1200" cap="none" spc="0" normalizeH="0" baseline="0" noProof="0" dirty="0">
                <a:ln>
                  <a:noFill/>
                </a:ln>
                <a:solidFill>
                  <a:schemeClr val="accent2"/>
                </a:solidFill>
                <a:effectLst/>
                <a:uLnTx/>
                <a:uFillTx/>
                <a:latin typeface="Arial" panose="020B0604020202020204" pitchFamily="34" charset="0"/>
                <a:ea typeface="Geneva" pitchFamily="-109" charset="0"/>
                <a:cs typeface="Arial" panose="020B0604020202020204" pitchFamily="34" charset="0"/>
              </a:rPr>
              <a:t> is associated with technique, take little puffs. Explain the difference between smoke and </a:t>
            </a:r>
            <a:r>
              <a:rPr kumimoji="0" lang="en-US" sz="1200" b="0" i="0" u="none" strike="noStrike" kern="1200" cap="none" spc="0" normalizeH="0" baseline="0" noProof="0" dirty="0" err="1">
                <a:ln>
                  <a:noFill/>
                </a:ln>
                <a:solidFill>
                  <a:schemeClr val="accent2"/>
                </a:solidFill>
                <a:effectLst/>
                <a:uLnTx/>
                <a:uFillTx/>
                <a:latin typeface="Arial" panose="020B0604020202020204" pitchFamily="34" charset="0"/>
                <a:ea typeface="Geneva" pitchFamily="-109" charset="0"/>
                <a:cs typeface="Arial" panose="020B0604020202020204" pitchFamily="34" charset="0"/>
              </a:rPr>
              <a:t>vapour</a:t>
            </a:r>
            <a:r>
              <a:rPr kumimoji="0" lang="en-US" sz="1200" b="0" i="0" u="none" strike="noStrike" kern="1200" cap="none" spc="0" normalizeH="0" baseline="0" noProof="0" dirty="0">
                <a:ln>
                  <a:noFill/>
                </a:ln>
                <a:solidFill>
                  <a:schemeClr val="accent2"/>
                </a:solidFill>
                <a:effectLst/>
                <a:uLnTx/>
                <a:uFillTx/>
                <a:latin typeface="Arial" panose="020B0604020202020204" pitchFamily="34" charset="0"/>
                <a:ea typeface="Geneva" pitchFamily="-109" charset="0"/>
                <a:cs typeface="Arial" panose="020B0604020202020204" pitchFamily="34" charset="0"/>
              </a:rPr>
              <a:t>. In contrast to this statement some people like to see the </a:t>
            </a:r>
            <a:r>
              <a:rPr kumimoji="0" lang="en-US" sz="1200" b="0" i="0" u="none" strike="noStrike" kern="1200" cap="none" spc="0" normalizeH="0" baseline="0" noProof="0" dirty="0" err="1">
                <a:ln>
                  <a:noFill/>
                </a:ln>
                <a:solidFill>
                  <a:schemeClr val="accent2"/>
                </a:solidFill>
                <a:effectLst/>
                <a:uLnTx/>
                <a:uFillTx/>
                <a:latin typeface="Arial" panose="020B0604020202020204" pitchFamily="34" charset="0"/>
                <a:ea typeface="Geneva" pitchFamily="-109" charset="0"/>
                <a:cs typeface="Arial" panose="020B0604020202020204" pitchFamily="34" charset="0"/>
              </a:rPr>
              <a:t>vapour</a:t>
            </a:r>
            <a:r>
              <a:rPr kumimoji="0" lang="en-US" sz="1200" b="0" i="0" u="none" strike="noStrike" kern="1200" cap="none" spc="0" normalizeH="0" baseline="0" noProof="0" dirty="0">
                <a:ln>
                  <a:noFill/>
                </a:ln>
                <a:solidFill>
                  <a:schemeClr val="accent2"/>
                </a:solidFill>
                <a:effectLst/>
                <a:uLnTx/>
                <a:uFillTx/>
                <a:latin typeface="Arial" panose="020B0604020202020204" pitchFamily="34" charset="0"/>
                <a:ea typeface="Geneva" pitchFamily="-109" charset="0"/>
                <a:cs typeface="Arial" panose="020B0604020202020204" pitchFamily="34" charset="0"/>
              </a:rPr>
              <a:t> on exhale because it feels more like smoking.</a:t>
            </a:r>
          </a:p>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sz="1200" b="1" i="0" u="none" strike="noStrike" kern="1200" cap="none" spc="0" normalizeH="0" baseline="0" noProof="0" dirty="0">
              <a:ln>
                <a:noFill/>
              </a:ln>
              <a:solidFill>
                <a:schemeClr val="accent2"/>
              </a:solidFill>
              <a:effectLst/>
              <a:uLnTx/>
              <a:uFillTx/>
              <a:latin typeface="Arial" panose="020B0604020202020204" pitchFamily="34" charset="0"/>
              <a:ea typeface="Geneva" pitchFamily="-109" charset="0"/>
              <a:cs typeface="Arial" panose="020B0604020202020204" pitchFamily="34" charset="0"/>
            </a:endParaRPr>
          </a:p>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en-US" sz="1200" b="1" i="0" u="none" strike="noStrike" kern="1200" cap="none" spc="0" normalizeH="0" baseline="0" noProof="0" dirty="0">
              <a:ln>
                <a:noFill/>
              </a:ln>
              <a:solidFill>
                <a:schemeClr val="accent2"/>
              </a:solidFill>
              <a:effectLst/>
              <a:uLnTx/>
              <a:uFillTx/>
              <a:latin typeface="Arial" panose="020B0604020202020204" pitchFamily="34" charset="0"/>
              <a:ea typeface="Geneva" pitchFamily="-109" charset="0"/>
              <a:cs typeface="Arial" panose="020B0604020202020204" pitchFamily="34" charset="0"/>
            </a:endParaRPr>
          </a:p>
          <a:p>
            <a:pPr eaLnBrk="1" hangingPunct="1">
              <a:spcBef>
                <a:spcPct val="0"/>
              </a:spcBef>
            </a:pPr>
            <a:endParaRPr lang="en-GB" sz="1200" b="0" i="0" kern="1200" dirty="0">
              <a:solidFill>
                <a:schemeClr val="tx1"/>
              </a:solidFill>
              <a:effectLst/>
              <a:latin typeface="Century Gothic" panose="020B0502020202020204" pitchFamily="34" charset="0"/>
              <a:ea typeface="Geneva" pitchFamily="-109" charset="0"/>
              <a:cs typeface="Geneva" pitchFamily="-109"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35</a:t>
            </a:fld>
            <a:endParaRPr lang="en-US"/>
          </a:p>
        </p:txBody>
      </p:sp>
    </p:spTree>
    <p:extLst>
      <p:ext uri="{BB962C8B-B14F-4D97-AF65-F5344CB8AC3E}">
        <p14:creationId xmlns:p14="http://schemas.microsoft.com/office/powerpoint/2010/main" val="398739263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altLang="en-US" sz="1200" dirty="0"/>
              <a:t>Invite any questions and if you have time address any of the learning needs raised in module 3.</a:t>
            </a:r>
          </a:p>
          <a:p>
            <a:endParaRPr lang="en-GB" altLang="en-US" sz="1200" dirty="0"/>
          </a:p>
          <a:p>
            <a:r>
              <a:rPr lang="en-GB" altLang="en-US" sz="1200" b="1" dirty="0"/>
              <a:t>Remind participants that they can access the NCSCT stop smoking medication module at anytime.</a:t>
            </a:r>
          </a:p>
          <a:p>
            <a:endParaRPr lang="en-GB" altLang="en-US" sz="1200" b="1" dirty="0"/>
          </a:p>
          <a:p>
            <a:r>
              <a:rPr lang="en-GB" altLang="en-US" sz="1200" b="1" dirty="0"/>
              <a:t>Next module</a:t>
            </a:r>
            <a:r>
              <a:rPr lang="en-GB" altLang="en-US" sz="1200" b="0" dirty="0"/>
              <a:t>: Quit date or reduction date session</a:t>
            </a:r>
          </a:p>
          <a:p>
            <a:endParaRPr lang="en-GB" alt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36</a:t>
            </a:fld>
            <a:endParaRPr lang="en-US"/>
          </a:p>
        </p:txBody>
      </p:sp>
    </p:spTree>
    <p:extLst>
      <p:ext uri="{BB962C8B-B14F-4D97-AF65-F5344CB8AC3E}">
        <p14:creationId xmlns:p14="http://schemas.microsoft.com/office/powerpoint/2010/main" val="172244790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dirty="0">
                <a:effectLst/>
                <a:latin typeface="Century Gothic" panose="020B0502020202020204" pitchFamily="34" charset="0"/>
                <a:ea typeface="Times New Roman" panose="02020603050405020304" pitchFamily="18" charset="0"/>
                <a:cs typeface="Arial" panose="020B0604020202020204" pitchFamily="34" charset="0"/>
              </a:rPr>
              <a:t>The Mental Health Partnership has a free briefing on the use of vapes by people with mental health problems. This briefing has been included as a handout in your course materials.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dirty="0">
                <a:effectLst/>
                <a:latin typeface="Century Gothic" panose="020B0502020202020204" pitchFamily="34" charset="0"/>
                <a:ea typeface="Times New Roman" panose="02020603050405020304" pitchFamily="18" charset="0"/>
                <a:cs typeface="Arial" panose="020B0604020202020204" pitchFamily="34" charset="0"/>
              </a:rPr>
              <a:t>You don’t have to be an expert in vaping technology – there are many sources for service users to use for more information (shops, internet, experienced vapers) so don’t be put off by the bewilderment, just work at getting a little more informed and a lot more confident!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Vapes are a first line stop smoking aid and appropriate for use in people with SMI.</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Be open to vape use in people keen to try them, especially in </a:t>
            </a:r>
            <a:br>
              <a:rPr lang="en-US" sz="1200" dirty="0">
                <a:effectLst/>
                <a:latin typeface="Century Gothic" panose="020B0502020202020204" pitchFamily="34" charset="0"/>
                <a:ea typeface="Times New Roman" panose="02020603050405020304" pitchFamily="18" charset="0"/>
                <a:cs typeface="Arial" panose="020B0604020202020204" pitchFamily="34" charset="0"/>
              </a:rPr>
            </a:br>
            <a:r>
              <a:rPr lang="en-US" sz="1200" dirty="0">
                <a:effectLst/>
                <a:latin typeface="Century Gothic" panose="020B0502020202020204" pitchFamily="34" charset="0"/>
                <a:ea typeface="Times New Roman" panose="02020603050405020304" pitchFamily="18" charset="0"/>
                <a:cs typeface="Arial" panose="020B0604020202020204" pitchFamily="34" charset="0"/>
              </a:rPr>
              <a:t>those who have tried and failed using other aids.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Provide advice to patients on using vapes as a quitting aid.</a:t>
            </a:r>
            <a:endParaRPr lang="en-GB" sz="1200" dirty="0">
              <a:effectLst/>
              <a:latin typeface="Times New Roman" panose="02020603050405020304" pitchFamily="18" charset="0"/>
              <a:ea typeface="Times New Roman" panose="02020603050405020304" pitchFamily="18" charset="0"/>
            </a:endParaRPr>
          </a:p>
          <a:p>
            <a:endParaRPr lang="en-GB" sz="1200" dirty="0">
              <a:latin typeface="Century Gothic" panose="020B0502020202020204" pitchFamily="34" charset="0"/>
            </a:endParaRPr>
          </a:p>
          <a:p>
            <a:endParaRPr lang="en-US" sz="1200"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37</a:t>
            </a:fld>
            <a:endParaRPr lang="en-US"/>
          </a:p>
        </p:txBody>
      </p:sp>
    </p:spTree>
    <p:extLst>
      <p:ext uri="{BB962C8B-B14F-4D97-AF65-F5344CB8AC3E}">
        <p14:creationId xmlns:p14="http://schemas.microsoft.com/office/powerpoint/2010/main" val="426830646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en-US" sz="1200" dirty="0"/>
              <a:t>Commissioned by PHE and in partnership with the New Nicotine Alliance, these films are designed to present the facts in a simple way. </a:t>
            </a:r>
          </a:p>
          <a:p>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38</a:t>
            </a:fld>
            <a:endParaRPr lang="en-US"/>
          </a:p>
        </p:txBody>
      </p:sp>
    </p:spTree>
    <p:extLst>
      <p:ext uri="{BB962C8B-B14F-4D97-AF65-F5344CB8AC3E}">
        <p14:creationId xmlns:p14="http://schemas.microsoft.com/office/powerpoint/2010/main" val="393133662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en-US" sz="1200" b="1" dirty="0"/>
              <a:t>There is an NCSCT module dedicated to learning about stop smoking medications and applying knowledge to practice.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en-US" sz="1200" b="1"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GB" altLang="en-US" sz="1200" dirty="0"/>
              <a:t>The NCSCT has a free to access course on e-cigarettes/vaping devices. This course is open to all.</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en-US" sz="1200" b="1" dirty="0"/>
          </a:p>
          <a:p>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39</a:t>
            </a:fld>
            <a:endParaRPr lang="en-US"/>
          </a:p>
        </p:txBody>
      </p:sp>
    </p:spTree>
    <p:extLst>
      <p:ext uri="{BB962C8B-B14F-4D97-AF65-F5344CB8AC3E}">
        <p14:creationId xmlns:p14="http://schemas.microsoft.com/office/powerpoint/2010/main" val="2091059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Century Gothic" panose="020B0502020202020204" pitchFamily="34" charset="0"/>
                <a:ea typeface="ＭＳ Ｐゴシック" panose="020B0600070205080204" pitchFamily="34" charset="-128"/>
                <a:cs typeface="ＭＳ Ｐゴシック" charset="0"/>
              </a:rPr>
              <a:t>In 2021 NICE released updated guidance for tobacco treatment in community and health care settings. Included in these recommendations are first and second choice stop smoking aids.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b="0" i="0" kern="1200" baseline="0" dirty="0">
              <a:solidFill>
                <a:schemeClr val="tx1"/>
              </a:solidFill>
              <a:effectLst/>
              <a:latin typeface="Century Gothic" panose="020B0502020202020204" pitchFamily="34" charset="0"/>
              <a:ea typeface="ＭＳ Ｐゴシック" panose="020B0600070205080204" pitchFamily="34" charset="-128"/>
              <a:cs typeface="ＭＳ Ｐゴシック" charset="0"/>
            </a:endParaRPr>
          </a:p>
          <a:p>
            <a:r>
              <a:rPr lang="en-US" sz="1200" b="0" i="0" kern="1200" dirty="0">
                <a:solidFill>
                  <a:schemeClr val="tx1"/>
                </a:solidFill>
                <a:effectLst/>
                <a:latin typeface="Century Gothic" panose="020B0502020202020204" pitchFamily="34" charset="0"/>
                <a:ea typeface="ＭＳ Ｐゴシック" panose="020B0600070205080204" pitchFamily="34" charset="-128"/>
                <a:cs typeface="ＭＳ Ｐゴシック" charset="0"/>
              </a:rPr>
              <a:t>The three products  medications with greatest efficacy on long term abstinence rates are: </a:t>
            </a:r>
            <a:endParaRPr lang="en-CA" sz="1200" b="0" i="0" kern="1200" dirty="0">
              <a:solidFill>
                <a:schemeClr val="tx1"/>
              </a:solidFill>
              <a:effectLst/>
              <a:latin typeface="Century Gothic" panose="020B0502020202020204" pitchFamily="34" charset="0"/>
              <a:ea typeface="ＭＳ Ｐゴシック" panose="020B0600070205080204" pitchFamily="34" charset="-128"/>
              <a:cs typeface="ＭＳ Ｐゴシック" charset="0"/>
            </a:endParaRPr>
          </a:p>
          <a:p>
            <a:pPr marL="457200" marR="0" lvl="1" indent="0" algn="l" defTabSz="457200" rtl="0" eaLnBrk="0" fontAlgn="base" latinLnBrk="0" hangingPunct="0">
              <a:lnSpc>
                <a:spcPct val="100000"/>
              </a:lnSpc>
              <a:spcBef>
                <a:spcPct val="30000"/>
              </a:spcBef>
              <a:spcAft>
                <a:spcPct val="0"/>
              </a:spcAft>
              <a:buClrTx/>
              <a:buSzTx/>
              <a:buFontTx/>
              <a:buChar char="-"/>
              <a:tabLst/>
              <a:defRPr/>
            </a:pPr>
            <a:r>
              <a:rPr lang="en-CA" sz="1200" dirty="0">
                <a:latin typeface="Century Gothic" panose="020B0502020202020204" pitchFamily="34" charset="0"/>
                <a:ea typeface="ＭＳ Ｐゴシック" charset="0"/>
                <a:cs typeface="Arial" charset="0"/>
              </a:rPr>
              <a:t>Combination NRT (2 products) </a:t>
            </a:r>
            <a:r>
              <a:rPr lang="en-CA" sz="1200" dirty="0">
                <a:solidFill>
                  <a:srgbClr val="FFFF00"/>
                </a:solidFill>
                <a:latin typeface="Century Gothic" panose="020B0502020202020204" pitchFamily="34" charset="0"/>
                <a:ea typeface="ＭＳ Ｐゴシック" charset="0"/>
                <a:cs typeface="Arial" charset="0"/>
              </a:rPr>
              <a:t>- 3x’s more likely to quit</a:t>
            </a:r>
          </a:p>
          <a:p>
            <a:pPr marL="457200" marR="0" lvl="1" indent="0" algn="l" defTabSz="457200" rtl="0" eaLnBrk="0" fontAlgn="base" latinLnBrk="0" hangingPunct="0">
              <a:lnSpc>
                <a:spcPct val="100000"/>
              </a:lnSpc>
              <a:spcBef>
                <a:spcPct val="30000"/>
              </a:spcBef>
              <a:spcAft>
                <a:spcPct val="0"/>
              </a:spcAft>
              <a:buClrTx/>
              <a:buSzTx/>
              <a:buFontTx/>
              <a:buChar char="-"/>
              <a:tabLst/>
              <a:defRPr/>
            </a:pPr>
            <a:endParaRPr lang="en-CA" sz="1200" dirty="0">
              <a:latin typeface="Century Gothic" panose="020B0502020202020204" pitchFamily="34" charset="0"/>
              <a:ea typeface="ＭＳ Ｐゴシック" charset="0"/>
              <a:cs typeface="Arial" charset="0"/>
            </a:endParaRPr>
          </a:p>
          <a:p>
            <a:pPr lvl="1">
              <a:buFontTx/>
              <a:buChar char="-"/>
            </a:pPr>
            <a:r>
              <a:rPr lang="en-CA" sz="1200" dirty="0">
                <a:latin typeface="Century Gothic" panose="020B0502020202020204" pitchFamily="34" charset="0"/>
                <a:ea typeface="ＭＳ Ｐゴシック" charset="0"/>
                <a:cs typeface="Arial" charset="0"/>
              </a:rPr>
              <a:t>Varenicline  </a:t>
            </a:r>
            <a:r>
              <a:rPr lang="en-CA" sz="1200" dirty="0">
                <a:solidFill>
                  <a:srgbClr val="FFFF00"/>
                </a:solidFill>
                <a:latin typeface="Century Gothic" panose="020B0502020202020204" pitchFamily="34" charset="0"/>
                <a:ea typeface="ＭＳ Ｐゴシック" charset="0"/>
                <a:cs typeface="Arial" charset="0"/>
              </a:rPr>
              <a:t>- 3x’s more likely to quit (At present Varenicline is not available in UK)</a:t>
            </a:r>
          </a:p>
          <a:p>
            <a:pPr lvl="1">
              <a:buFontTx/>
              <a:buChar char="-"/>
            </a:pPr>
            <a:endParaRPr lang="en-CA" sz="1200" dirty="0">
              <a:solidFill>
                <a:srgbClr val="FFFF00"/>
              </a:solidFill>
              <a:latin typeface="Century Gothic" panose="020B0502020202020204" pitchFamily="34" charset="0"/>
              <a:ea typeface="ＭＳ Ｐゴシック" charset="0"/>
              <a:cs typeface="Arial" charset="0"/>
            </a:endParaRPr>
          </a:p>
          <a:p>
            <a:pPr lvl="1">
              <a:buFontTx/>
              <a:buChar char="-"/>
            </a:pPr>
            <a:r>
              <a:rPr lang="en-CA" sz="1200" dirty="0">
                <a:solidFill>
                  <a:srgbClr val="FFFF00"/>
                </a:solidFill>
                <a:latin typeface="Century Gothic" panose="020B0502020202020204" pitchFamily="34" charset="0"/>
                <a:ea typeface="ＭＳ Ｐゴシック" charset="0"/>
                <a:cs typeface="Arial" charset="0"/>
              </a:rPr>
              <a:t>Nicotine containing vapes (also known as electronic cigarettes or e-cigarettes)  - </a:t>
            </a:r>
            <a:r>
              <a:rPr lang="en-US" sz="1200" b="0" i="0" kern="1200" dirty="0">
                <a:solidFill>
                  <a:schemeClr val="tx1"/>
                </a:solidFill>
                <a:effectLst/>
                <a:latin typeface="Century Gothic" panose="020B0502020202020204" pitchFamily="34" charset="0"/>
                <a:ea typeface="Geneva" pitchFamily="-109" charset="0"/>
                <a:cs typeface="Geneva" pitchFamily="-109" charset="0"/>
              </a:rPr>
              <a:t>Vapes are also first line stop smoking aid. This addition was made as part of the 2021 NICE update and a reflection of evidence reviews looking at the safety and efficacy of vapes as a stop smoking aid which have been conducted by numerous authorities including Office of Health Improvement and Disparities (formally Public Health England). Importantly is nicotine containing vapes (</a:t>
            </a:r>
            <a:r>
              <a:rPr lang="en-US" sz="1200" b="0" i="0" kern="1200" dirty="0" err="1">
                <a:solidFill>
                  <a:schemeClr val="tx1"/>
                </a:solidFill>
                <a:effectLst/>
                <a:latin typeface="Century Gothic" panose="020B0502020202020204" pitchFamily="34" charset="0"/>
                <a:ea typeface="Geneva" pitchFamily="-109" charset="0"/>
                <a:cs typeface="Geneva" pitchFamily="-109" charset="0"/>
              </a:rPr>
              <a:t>ie</a:t>
            </a:r>
            <a:r>
              <a:rPr lang="en-US" sz="1200" b="0" i="0" kern="1200" dirty="0">
                <a:solidFill>
                  <a:schemeClr val="tx1"/>
                </a:solidFill>
                <a:effectLst/>
                <a:latin typeface="Century Gothic" panose="020B0502020202020204" pitchFamily="34" charset="0"/>
                <a:ea typeface="Geneva" pitchFamily="-109" charset="0"/>
                <a:cs typeface="Geneva" pitchFamily="-109" charset="0"/>
              </a:rPr>
              <a:t>, vapes used with a nicotine containing vape solution that is specifically recommended as an aid for those using these devices to quit smoking). </a:t>
            </a:r>
            <a:endParaRPr lang="en-CA" sz="1200" b="0" i="0" kern="1200" baseline="0" dirty="0">
              <a:solidFill>
                <a:schemeClr val="tx1"/>
              </a:solidFill>
              <a:effectLst/>
              <a:latin typeface="Century Gothic" panose="020B0502020202020204" pitchFamily="34" charset="0"/>
              <a:ea typeface="ＭＳ Ｐゴシック" panose="020B0600070205080204" pitchFamily="34" charset="-128"/>
              <a:cs typeface="Geneva" pitchFamily="-109" charset="0"/>
            </a:endParaRPr>
          </a:p>
          <a:p>
            <a:pPr lvl="1">
              <a:buFontTx/>
              <a:buNone/>
            </a:pPr>
            <a:endParaRPr lang="en-CA" sz="1200" b="0" i="0" kern="1200" baseline="0" dirty="0">
              <a:solidFill>
                <a:schemeClr val="tx1"/>
              </a:solidFill>
              <a:effectLst/>
              <a:latin typeface="Century Gothic" panose="020B0502020202020204" pitchFamily="34" charset="0"/>
              <a:ea typeface="ＭＳ Ｐゴシック" panose="020B0600070205080204" pitchFamily="34" charset="-128"/>
              <a:cs typeface="Arial" charset="0"/>
            </a:endParaRPr>
          </a:p>
          <a:p>
            <a:pPr lvl="1">
              <a:buFontTx/>
              <a:buNone/>
            </a:pPr>
            <a:r>
              <a:rPr lang="en-CA" sz="1200" b="0" i="0" kern="1200" baseline="0" dirty="0">
                <a:solidFill>
                  <a:schemeClr val="tx1"/>
                </a:solidFill>
                <a:effectLst/>
                <a:latin typeface="Century Gothic" panose="020B0502020202020204" pitchFamily="34" charset="0"/>
                <a:ea typeface="ＭＳ Ｐゴシック" panose="020B0600070205080204" pitchFamily="34" charset="-128"/>
                <a:cs typeface="Arial" charset="0"/>
              </a:rPr>
              <a:t>Products that are less effective and would normally be your second choice include: </a:t>
            </a:r>
            <a:endParaRPr lang="en-CA" sz="1200" dirty="0">
              <a:latin typeface="Century Gothic" panose="020B0502020202020204" pitchFamily="34" charset="0"/>
              <a:ea typeface="ＭＳ Ｐゴシック" charset="0"/>
              <a:cs typeface="Arial" charset="0"/>
            </a:endParaRPr>
          </a:p>
          <a:p>
            <a:pPr lvl="1">
              <a:buFontTx/>
              <a:buChar char="-"/>
            </a:pPr>
            <a:r>
              <a:rPr lang="en-CA" sz="1200" dirty="0">
                <a:latin typeface="Century Gothic" panose="020B0502020202020204" pitchFamily="34" charset="0"/>
                <a:ea typeface="ＭＳ Ｐゴシック" charset="0"/>
                <a:cs typeface="Arial" charset="0"/>
              </a:rPr>
              <a:t>Single NRT (1 product) </a:t>
            </a:r>
            <a:r>
              <a:rPr lang="mr-IN" sz="1200" dirty="0">
                <a:latin typeface="Century Gothic" panose="020B0502020202020204" pitchFamily="34" charset="0"/>
                <a:ea typeface="ＭＳ Ｐゴシック" charset="0"/>
                <a:cs typeface="Arial" charset="0"/>
              </a:rPr>
              <a:t>–</a:t>
            </a:r>
            <a:r>
              <a:rPr lang="en-CA" sz="1200" dirty="0">
                <a:latin typeface="Century Gothic" panose="020B0502020202020204" pitchFamily="34" charset="0"/>
                <a:ea typeface="ＭＳ Ｐゴシック" charset="0"/>
                <a:cs typeface="Arial" charset="0"/>
              </a:rPr>
              <a:t> </a:t>
            </a:r>
            <a:r>
              <a:rPr lang="en-CA" sz="1200" dirty="0">
                <a:solidFill>
                  <a:srgbClr val="FFFF00"/>
                </a:solidFill>
                <a:latin typeface="Century Gothic" panose="020B0502020202020204" pitchFamily="34" charset="0"/>
                <a:ea typeface="ＭＳ Ｐゴシック" charset="0"/>
                <a:cs typeface="Arial" charset="0"/>
              </a:rPr>
              <a:t>1.6 to 2x’s more likely to quit</a:t>
            </a:r>
          </a:p>
          <a:p>
            <a:pPr lvl="1">
              <a:buFontTx/>
              <a:buChar char="-"/>
            </a:pPr>
            <a:r>
              <a:rPr lang="en-CA" sz="1200" dirty="0">
                <a:latin typeface="Century Gothic" panose="020B0502020202020204" pitchFamily="34" charset="0"/>
                <a:ea typeface="ＭＳ Ｐゴシック" charset="0"/>
                <a:cs typeface="Arial" charset="0"/>
              </a:rPr>
              <a:t>Bupropion </a:t>
            </a:r>
            <a:r>
              <a:rPr lang="mr-IN" sz="1200" dirty="0">
                <a:latin typeface="Century Gothic" panose="020B0502020202020204" pitchFamily="34" charset="0"/>
                <a:ea typeface="ＭＳ Ｐゴシック" charset="0"/>
                <a:cs typeface="Arial" charset="0"/>
              </a:rPr>
              <a:t>–</a:t>
            </a:r>
            <a:r>
              <a:rPr lang="en-CA" sz="1200" dirty="0">
                <a:latin typeface="Century Gothic" panose="020B0502020202020204" pitchFamily="34" charset="0"/>
                <a:ea typeface="ＭＳ Ｐゴシック" charset="0"/>
                <a:cs typeface="Arial" charset="0"/>
              </a:rPr>
              <a:t> </a:t>
            </a:r>
            <a:r>
              <a:rPr lang="en-CA" sz="1200" dirty="0">
                <a:solidFill>
                  <a:srgbClr val="FFFF00"/>
                </a:solidFill>
                <a:latin typeface="Century Gothic" panose="020B0502020202020204" pitchFamily="34" charset="0"/>
                <a:ea typeface="ＭＳ Ｐゴシック" charset="0"/>
                <a:cs typeface="Arial" charset="0"/>
              </a:rPr>
              <a:t>2x’s more likely to quit</a:t>
            </a:r>
          </a:p>
          <a:p>
            <a:pPr lvl="1">
              <a:buFontTx/>
              <a:buChar char="-"/>
            </a:pPr>
            <a:endParaRPr lang="en-CA" sz="1200" dirty="0">
              <a:solidFill>
                <a:srgbClr val="FFFF00"/>
              </a:solidFill>
              <a:latin typeface="Century Gothic" panose="020B0502020202020204" pitchFamily="34" charset="0"/>
              <a:ea typeface="ＭＳ Ｐゴシック" charset="0"/>
              <a:cs typeface="Arial" charset="0"/>
            </a:endParaRPr>
          </a:p>
          <a:p>
            <a:r>
              <a:rPr lang="en-CA" sz="1200" b="0" i="0" kern="1200" baseline="0" dirty="0">
                <a:solidFill>
                  <a:schemeClr val="tx1"/>
                </a:solidFill>
                <a:effectLst/>
                <a:latin typeface="Century Gothic" panose="020B0502020202020204" pitchFamily="34" charset="0"/>
                <a:ea typeface="ＭＳ Ｐゴシック" panose="020B0600070205080204" pitchFamily="34" charset="-128"/>
                <a:cs typeface="ＭＳ Ｐゴシック" charset="0"/>
              </a:rPr>
              <a:t>All of these products are safe to use with adult smokers with just a few exceptions. </a:t>
            </a:r>
          </a:p>
          <a:p>
            <a:endParaRPr lang="en-CA" sz="1200" b="0" i="0" kern="1200" baseline="0" dirty="0">
              <a:solidFill>
                <a:schemeClr val="tx1"/>
              </a:solidFill>
              <a:effectLst/>
              <a:latin typeface="Century Gothic" panose="020B0502020202020204" pitchFamily="34" charset="0"/>
              <a:ea typeface="ＭＳ Ｐゴシック" panose="020B0600070205080204" pitchFamily="34" charset="-128"/>
              <a:cs typeface="Arial"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Century Gothic" panose="020B0502020202020204" pitchFamily="34" charset="0"/>
                <a:ea typeface="ＭＳ Ｐゴシック" panose="020B0600070205080204" pitchFamily="34" charset="-128"/>
                <a:cs typeface="ＭＳ Ｐゴシック" charset="0"/>
              </a:rPr>
              <a:t>Importantly, the first choice stop smoking aids (Combination NRT or nicotine containing vapes) have been </a:t>
            </a:r>
            <a:r>
              <a:rPr lang="en-US" sz="1200" b="0" i="0" kern="1200" baseline="0" dirty="0">
                <a:solidFill>
                  <a:schemeClr val="tx1"/>
                </a:solidFill>
                <a:effectLst/>
                <a:latin typeface="Century Gothic" panose="020B0502020202020204" pitchFamily="34" charset="0"/>
                <a:ea typeface="ＭＳ Ｐゴシック" panose="020B0600070205080204" pitchFamily="34" charset="-128"/>
                <a:cs typeface="ＭＳ Ｐゴシック" charset="0"/>
              </a:rPr>
              <a:t>shown to be most effective in increasing rates of long-term smoking </a:t>
            </a:r>
            <a:r>
              <a:rPr lang="en-US" sz="1200" b="0" i="0" kern="1200" dirty="0">
                <a:solidFill>
                  <a:schemeClr val="tx1"/>
                </a:solidFill>
                <a:effectLst/>
                <a:latin typeface="Century Gothic" panose="020B0502020202020204" pitchFamily="34" charset="0"/>
                <a:ea typeface="ＭＳ Ｐゴシック" panose="020B0600070205080204" pitchFamily="34" charset="-128"/>
                <a:cs typeface="ＭＳ Ｐゴシック" charset="0"/>
              </a:rPr>
              <a:t>abstinence, and both outperform NRT monotherapy or bupropion.  </a:t>
            </a:r>
            <a:endParaRPr lang="en-CA" sz="1200" b="0" i="0" kern="1200" baseline="0" dirty="0">
              <a:solidFill>
                <a:srgbClr val="FFFF00"/>
              </a:solidFill>
              <a:effectLst/>
              <a:latin typeface="Century Gothic" panose="020B0502020202020204" pitchFamily="34" charset="0"/>
              <a:ea typeface="ＭＳ Ｐゴシック" charset="0"/>
              <a:cs typeface="Arial" charset="0"/>
            </a:endParaRPr>
          </a:p>
          <a:p>
            <a:endParaRPr lang="en-CA" sz="1200" b="0" i="0" kern="1200" baseline="0" dirty="0">
              <a:solidFill>
                <a:srgbClr val="FFFF00"/>
              </a:solidFill>
              <a:effectLst/>
              <a:latin typeface="Century Gothic" panose="020B0502020202020204" pitchFamily="34" charset="0"/>
              <a:ea typeface="ＭＳ Ｐゴシック" charset="0"/>
              <a:cs typeface="Arial" charset="0"/>
            </a:endParaRPr>
          </a:p>
          <a:p>
            <a:r>
              <a:rPr lang="en-CA" sz="1200" dirty="0">
                <a:latin typeface="Century Gothic" panose="020B0502020202020204" pitchFamily="34" charset="0"/>
                <a:ea typeface="ＭＳ Ｐゴシック" charset="0"/>
                <a:cs typeface="Arial" charset="0"/>
              </a:rPr>
              <a:t>Combining stop smoking medications with behavioural counselling further increases success with quitting.</a:t>
            </a:r>
            <a:r>
              <a:rPr lang="en-US" sz="1200" b="0" i="0" kern="1200" dirty="0">
                <a:solidFill>
                  <a:schemeClr val="tx1"/>
                </a:solidFill>
                <a:effectLst/>
                <a:latin typeface="Century Gothic" panose="020B0502020202020204" pitchFamily="34" charset="0"/>
                <a:ea typeface="Geneva" pitchFamily="-109" charset="0"/>
                <a:cs typeface="Geneva" pitchFamily="-109" charset="0"/>
              </a:rPr>
              <a:t>, Behavioural support can help patients have a realistic expectation of the medication, select the right medication and dose, use it properly, use enough of it for long enough, be aware of side effects and how to deal with them.</a:t>
            </a:r>
            <a:r>
              <a:rPr lang="en-CA" sz="1200" dirty="0">
                <a:effectLst/>
                <a:latin typeface="Century Gothic" panose="020B0502020202020204" pitchFamily="34" charset="0"/>
              </a:rPr>
              <a:t> </a:t>
            </a:r>
            <a:endParaRPr lang="en-CA" sz="1200" dirty="0">
              <a:latin typeface="Century Gothic" panose="020B0502020202020204" pitchFamily="34" charset="0"/>
              <a:ea typeface="ＭＳ Ｐゴシック" charset="0"/>
              <a:cs typeface="Arial" charset="0"/>
            </a:endParaRPr>
          </a:p>
          <a:p>
            <a:endParaRPr lang="en-US" sz="1200" b="0" i="0" kern="1200" dirty="0">
              <a:solidFill>
                <a:schemeClr val="tx1"/>
              </a:solidFill>
              <a:effectLst/>
              <a:latin typeface="Century Gothic" panose="020B0502020202020204" pitchFamily="34" charset="0"/>
              <a:ea typeface="ＭＳ Ｐゴシック" panose="020B0600070205080204" pitchFamily="34" charset="-128"/>
              <a:cs typeface="ＭＳ Ｐゴシック" charset="0"/>
            </a:endParaRPr>
          </a:p>
          <a:p>
            <a:r>
              <a:rPr lang="en-US" sz="1200" b="0" i="0" kern="1200" dirty="0">
                <a:solidFill>
                  <a:schemeClr val="tx1"/>
                </a:solidFill>
                <a:effectLst/>
                <a:latin typeface="Century Gothic" panose="020B0502020202020204" pitchFamily="34" charset="0"/>
                <a:ea typeface="ＭＳ Ｐゴシック" panose="020B0600070205080204" pitchFamily="34" charset="-128"/>
                <a:cs typeface="ＭＳ Ｐゴシック" charset="0"/>
              </a:rPr>
              <a:t>The</a:t>
            </a:r>
            <a:r>
              <a:rPr lang="en-US" sz="1200" b="0" i="0" kern="1200" baseline="0" dirty="0">
                <a:solidFill>
                  <a:schemeClr val="tx1"/>
                </a:solidFill>
                <a:effectLst/>
                <a:latin typeface="Century Gothic" panose="020B0502020202020204" pitchFamily="34" charset="0"/>
                <a:ea typeface="ＭＳ Ｐゴシック" panose="020B0600070205080204" pitchFamily="34" charset="-128"/>
                <a:cs typeface="ＭＳ Ｐゴシック" charset="0"/>
              </a:rPr>
              <a:t> decision in terms of which stop smoking </a:t>
            </a:r>
            <a:r>
              <a:rPr lang="en-US" sz="1200" b="0" i="0" kern="1200" dirty="0">
                <a:solidFill>
                  <a:schemeClr val="tx1"/>
                </a:solidFill>
                <a:effectLst/>
                <a:latin typeface="Century Gothic" panose="020B0502020202020204" pitchFamily="34" charset="0"/>
                <a:ea typeface="ＭＳ Ｐゴシック" panose="020B0600070205080204" pitchFamily="34" charset="-128"/>
                <a:cs typeface="ＭＳ Ｐゴシック" charset="0"/>
              </a:rPr>
              <a:t>should generally be based on efficacy, patient preference or past experience, and clinical history.  Cost may also be a factor. </a:t>
            </a:r>
            <a:endParaRPr lang="en-CA" sz="1200" b="0" i="0" kern="1200" dirty="0">
              <a:solidFill>
                <a:schemeClr val="tx1"/>
              </a:solidFill>
              <a:effectLst/>
              <a:latin typeface="Century Gothic" panose="020B0502020202020204" pitchFamily="34" charset="0"/>
              <a:ea typeface="ＭＳ Ｐゴシック" panose="020B0600070205080204" pitchFamily="34" charset="-128"/>
              <a:cs typeface="ＭＳ Ｐゴシック" charset="0"/>
            </a:endParaRPr>
          </a:p>
          <a:p>
            <a:endParaRPr lang="en-US" sz="1200" b="0" i="0" kern="1200" dirty="0">
              <a:solidFill>
                <a:schemeClr val="tx1"/>
              </a:solidFill>
              <a:effectLst/>
              <a:latin typeface="Century Gothic" panose="020B0502020202020204" pitchFamily="34" charset="0"/>
              <a:ea typeface="ＭＳ Ｐゴシック" panose="020B0600070205080204" pitchFamily="34" charset="-128"/>
              <a:cs typeface="ＭＳ Ｐゴシック" charset="0"/>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0" i="0" kern="1200" dirty="0">
              <a:solidFill>
                <a:schemeClr val="tx1"/>
              </a:solidFill>
              <a:effectLst/>
              <a:latin typeface="Century Gothic" panose="020B0502020202020204" pitchFamily="34" charset="0"/>
              <a:ea typeface="ＭＳ Ｐゴシック" panose="020B0600070205080204" pitchFamily="34" charset="-128"/>
              <a:cs typeface="ＭＳ Ｐゴシック"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CA" sz="1200" b="0" i="0" kern="1200" dirty="0">
                <a:solidFill>
                  <a:schemeClr val="tx1"/>
                </a:solidFill>
                <a:effectLst/>
                <a:latin typeface="Century Gothic" panose="020B0502020202020204" pitchFamily="34" charset="0"/>
                <a:ea typeface="Geneva" pitchFamily="-109" charset="0"/>
                <a:cs typeface="Geneva" pitchFamily="-109" charset="0"/>
              </a:rPr>
              <a:t>Varenicline, bupropion, and nicotine patch are well tolerated and effective in adults with psychotic, anxiety, and mood disorders. The relative effectiveness of varenicline, bupropion, and NRT versus placebo did not vary across psychiatric diagnoses.</a:t>
            </a:r>
            <a:endParaRPr lang="en-US" sz="1200" b="0" i="0" kern="1200" dirty="0">
              <a:solidFill>
                <a:schemeClr val="tx1"/>
              </a:solidFill>
              <a:effectLst/>
              <a:latin typeface="Century Gothic" panose="020B0502020202020204" pitchFamily="34" charset="0"/>
              <a:ea typeface="ＭＳ Ｐゴシック" panose="020B0600070205080204" pitchFamily="34" charset="-128"/>
              <a:cs typeface="ＭＳ Ｐゴシック" charset="0"/>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0" i="0" kern="1200" dirty="0">
              <a:solidFill>
                <a:schemeClr val="tx1"/>
              </a:solidFill>
              <a:effectLst/>
              <a:latin typeface="Century Gothic" panose="020B0502020202020204" pitchFamily="34" charset="0"/>
              <a:ea typeface="ＭＳ Ｐゴシック" panose="020B0600070205080204" pitchFamily="34" charset="-128"/>
              <a:cs typeface="ＭＳ Ｐゴシック"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solidFill>
                  <a:srgbClr val="FFFFFF"/>
                </a:solidFill>
                <a:latin typeface="Century Gothic" panose="020B0502020202020204" pitchFamily="34" charset="0"/>
              </a:rPr>
              <a:t>Source:</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b="1" dirty="0">
              <a:solidFill>
                <a:srgbClr val="FFFFFF"/>
              </a:solidFill>
              <a:latin typeface="Century Gothic" panose="020B0502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solidFill>
                  <a:srgbClr val="FFFFFF"/>
                </a:solidFill>
                <a:latin typeface="Century Gothic" panose="020B0502020202020204" pitchFamily="34" charset="0"/>
              </a:rPr>
              <a:t>National Centre for Healthcare Excellence. NICE Guidance (NG 209): </a:t>
            </a:r>
            <a:r>
              <a:rPr lang="en-CA" sz="1200" b="0" i="0" kern="1200" dirty="0">
                <a:solidFill>
                  <a:schemeClr val="tx1"/>
                </a:solidFill>
                <a:effectLst/>
                <a:latin typeface="Century Gothic" panose="020B0502020202020204" pitchFamily="34" charset="0"/>
                <a:ea typeface="Geneva" pitchFamily="-109" charset="0"/>
                <a:cs typeface="Geneva" pitchFamily="-109" charset="0"/>
              </a:rPr>
              <a:t>Tobacco: preventing uptake, promoting quitting and treating dependence. November 2021. </a:t>
            </a:r>
            <a:r>
              <a:rPr lang="en-GB" sz="1200" b="0" i="0" u="sng" kern="1200" dirty="0">
                <a:solidFill>
                  <a:schemeClr val="tx1"/>
                </a:solidFill>
                <a:effectLst/>
                <a:latin typeface="Century Gothic" panose="020B0502020202020204" pitchFamily="34" charset="0"/>
                <a:ea typeface="Geneva" pitchFamily="-109" charset="0"/>
                <a:cs typeface="Geneva" pitchFamily="-109" charset="0"/>
                <a:hlinkClick r:id="rId3"/>
              </a:rPr>
              <a:t>https://www.nice.org.uk/guidance/ng209</a:t>
            </a:r>
            <a:r>
              <a:rPr lang="en-CA" sz="1200" dirty="0">
                <a:effectLst/>
                <a:latin typeface="Century Gothic" panose="020B0502020202020204" pitchFamily="34" charset="0"/>
              </a:rPr>
              <a:t> </a:t>
            </a:r>
            <a:endParaRPr lang="en-US" sz="1200" dirty="0">
              <a:solidFill>
                <a:srgbClr val="FFFFFF"/>
              </a:solidFill>
              <a:latin typeface="Century Gothic" panose="020B0502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dirty="0">
              <a:solidFill>
                <a:srgbClr val="FFFFFF"/>
              </a:solidFill>
              <a:latin typeface="Century Gothic" panose="020B0502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solidFill>
                  <a:srgbClr val="FFFFFF"/>
                </a:solidFill>
                <a:latin typeface="Century Gothic" panose="020B0502020202020204" pitchFamily="34" charset="0"/>
              </a:rPr>
              <a:t>Cahill K, Stevens S, </a:t>
            </a:r>
            <a:r>
              <a:rPr lang="en-US" sz="1200" dirty="0" err="1">
                <a:solidFill>
                  <a:srgbClr val="FFFFFF"/>
                </a:solidFill>
                <a:latin typeface="Century Gothic" panose="020B0502020202020204" pitchFamily="34" charset="0"/>
              </a:rPr>
              <a:t>Perera</a:t>
            </a:r>
            <a:r>
              <a:rPr lang="en-US" sz="1200" dirty="0">
                <a:solidFill>
                  <a:srgbClr val="FFFFFF"/>
                </a:solidFill>
                <a:latin typeface="Century Gothic" panose="020B0502020202020204" pitchFamily="34" charset="0"/>
              </a:rPr>
              <a:t> R, Lancaster T. Pharmacological interventions for smoking cessation: an overview and network meta‐analysis. Cochrane Database </a:t>
            </a:r>
            <a:r>
              <a:rPr lang="en-US" sz="1200" dirty="0">
                <a:solidFill>
                  <a:schemeClr val="bg1"/>
                </a:solidFill>
                <a:latin typeface="Century Gothic" panose="020B0502020202020204" pitchFamily="34" charset="0"/>
              </a:rPr>
              <a:t>of Systematic Reviews 2013, 5. Art. No.: CD009329. DOI: http://dx.doi.org/10.1002/14651858.CD009329.pub2</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dirty="0">
              <a:solidFill>
                <a:schemeClr val="bg1"/>
              </a:solidFill>
              <a:latin typeface="Century Gothic" panose="020B0502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CA" sz="1200" b="0" i="0" kern="1200" dirty="0">
                <a:solidFill>
                  <a:schemeClr val="tx1"/>
                </a:solidFill>
                <a:effectLst/>
                <a:latin typeface="Century Gothic" panose="020B0502020202020204" pitchFamily="34" charset="0"/>
                <a:ea typeface="Geneva" pitchFamily="-109" charset="0"/>
                <a:cs typeface="Geneva" pitchFamily="-109" charset="0"/>
              </a:rPr>
              <a:t>Hartmann-Boyce J, McRobbie H, Butler AR,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Lindson</a:t>
            </a:r>
            <a:r>
              <a:rPr lang="en-CA" sz="1200" b="0" i="0" kern="1200" dirty="0">
                <a:solidFill>
                  <a:schemeClr val="tx1"/>
                </a:solidFill>
                <a:effectLst/>
                <a:latin typeface="Century Gothic" panose="020B0502020202020204" pitchFamily="34" charset="0"/>
                <a:ea typeface="Geneva" pitchFamily="-109" charset="0"/>
                <a:cs typeface="Geneva" pitchFamily="-109" charset="0"/>
              </a:rPr>
              <a:t> N, Bullen C,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Begh</a:t>
            </a:r>
            <a:r>
              <a:rPr lang="en-CA" sz="1200" b="0" i="0" kern="1200" dirty="0">
                <a:solidFill>
                  <a:schemeClr val="tx1"/>
                </a:solidFill>
                <a:effectLst/>
                <a:latin typeface="Century Gothic" panose="020B0502020202020204" pitchFamily="34" charset="0"/>
                <a:ea typeface="Geneva" pitchFamily="-109" charset="0"/>
                <a:cs typeface="Geneva" pitchFamily="-109" charset="0"/>
              </a:rPr>
              <a:t> R,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Theodoulou</a:t>
            </a:r>
            <a:r>
              <a:rPr lang="en-CA" sz="1200" b="0" i="0" kern="1200" dirty="0">
                <a:solidFill>
                  <a:schemeClr val="tx1"/>
                </a:solidFill>
                <a:effectLst/>
                <a:latin typeface="Century Gothic" panose="020B0502020202020204" pitchFamily="34" charset="0"/>
                <a:ea typeface="Geneva" pitchFamily="-109" charset="0"/>
                <a:cs typeface="Geneva" pitchFamily="-109" charset="0"/>
              </a:rPr>
              <a:t> A, Notley C,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Rigotti</a:t>
            </a:r>
            <a:r>
              <a:rPr lang="en-CA" sz="1200" b="0" i="0" kern="1200" dirty="0">
                <a:solidFill>
                  <a:schemeClr val="tx1"/>
                </a:solidFill>
                <a:effectLst/>
                <a:latin typeface="Century Gothic" panose="020B0502020202020204" pitchFamily="34" charset="0"/>
                <a:ea typeface="Geneva" pitchFamily="-109" charset="0"/>
                <a:cs typeface="Geneva" pitchFamily="-109" charset="0"/>
              </a:rPr>
              <a:t> NA, Turner T, Fanshawe TR, Hajek P. Electronic cigarettes for smoking cessation. Cochrane Database of Systematic Reviews 2021, Issue 9. Art. No.: CD010216. DOI: 10.1002/14651858.CD010216.pub6. Accessed 21 June 2022.</a:t>
            </a:r>
            <a:endParaRPr lang="en-CA" sz="1200" b="0" i="0" kern="1200" dirty="0">
              <a:solidFill>
                <a:schemeClr val="tx1"/>
              </a:solidFill>
              <a:effectLst/>
              <a:latin typeface="Century Gothic" panose="020B0502020202020204" pitchFamily="34" charset="0"/>
              <a:ea typeface="ＭＳ Ｐゴシック" panose="020B0600070205080204" pitchFamily="34" charset="-128"/>
              <a:cs typeface="ＭＳ Ｐゴシック" charset="0"/>
            </a:endParaRPr>
          </a:p>
          <a:p>
            <a:endParaRPr lang="en-US" sz="1200" dirty="0">
              <a:latin typeface="Century Gothic" panose="020B0502020202020204" pitchFamily="34" charset="0"/>
            </a:endParaRPr>
          </a:p>
          <a:p>
            <a:r>
              <a:rPr lang="en-CA" sz="1200" b="0" i="0" kern="1200" dirty="0" err="1">
                <a:solidFill>
                  <a:schemeClr val="tx1"/>
                </a:solidFill>
                <a:effectLst/>
                <a:latin typeface="Century Gothic" panose="020B0502020202020204" pitchFamily="34" charset="0"/>
                <a:ea typeface="Geneva" pitchFamily="-109" charset="0"/>
                <a:cs typeface="Geneva" pitchFamily="-109" charset="0"/>
              </a:rPr>
              <a:t>Evins</a:t>
            </a:r>
            <a:r>
              <a:rPr lang="en-CA" sz="1200" b="0" i="0" kern="1200" dirty="0">
                <a:solidFill>
                  <a:schemeClr val="tx1"/>
                </a:solidFill>
                <a:effectLst/>
                <a:latin typeface="Century Gothic" panose="020B0502020202020204" pitchFamily="34" charset="0"/>
                <a:ea typeface="Geneva" pitchFamily="-109" charset="0"/>
                <a:cs typeface="Geneva" pitchFamily="-109" charset="0"/>
              </a:rPr>
              <a:t> AE,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Benowitz</a:t>
            </a:r>
            <a:r>
              <a:rPr lang="en-CA" sz="1200" b="0" i="0" kern="1200" dirty="0">
                <a:solidFill>
                  <a:schemeClr val="tx1"/>
                </a:solidFill>
                <a:effectLst/>
                <a:latin typeface="Century Gothic" panose="020B0502020202020204" pitchFamily="34" charset="0"/>
                <a:ea typeface="Geneva" pitchFamily="-109" charset="0"/>
                <a:cs typeface="Geneva" pitchFamily="-109" charset="0"/>
              </a:rPr>
              <a:t> NL, West R, Russ C, McRae T, Lawrence D,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Krishen</a:t>
            </a:r>
            <a:r>
              <a:rPr lang="en-CA" sz="1200" b="0" i="0" kern="1200" dirty="0">
                <a:solidFill>
                  <a:schemeClr val="tx1"/>
                </a:solidFill>
                <a:effectLst/>
                <a:latin typeface="Century Gothic" panose="020B0502020202020204" pitchFamily="34" charset="0"/>
                <a:ea typeface="Geneva" pitchFamily="-109" charset="0"/>
                <a:cs typeface="Geneva" pitchFamily="-109" charset="0"/>
              </a:rPr>
              <a:t> A, St Aubin L,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Maravic</a:t>
            </a:r>
            <a:r>
              <a:rPr lang="en-CA" sz="1200" b="0" i="0" kern="1200" dirty="0">
                <a:solidFill>
                  <a:schemeClr val="tx1"/>
                </a:solidFill>
                <a:effectLst/>
                <a:latin typeface="Century Gothic" panose="020B0502020202020204" pitchFamily="34" charset="0"/>
                <a:ea typeface="Geneva" pitchFamily="-109" charset="0"/>
                <a:cs typeface="Geneva" pitchFamily="-109" charset="0"/>
              </a:rPr>
              <a:t> MC,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Anthenelli</a:t>
            </a:r>
            <a:r>
              <a:rPr lang="en-CA" sz="1200" b="0" i="0" kern="1200" dirty="0">
                <a:solidFill>
                  <a:schemeClr val="tx1"/>
                </a:solidFill>
                <a:effectLst/>
                <a:latin typeface="Century Gothic" panose="020B0502020202020204" pitchFamily="34" charset="0"/>
                <a:ea typeface="Geneva" pitchFamily="-109" charset="0"/>
                <a:cs typeface="Geneva" pitchFamily="-109" charset="0"/>
              </a:rPr>
              <a:t> RM. Neuropsychiatric Safety and Efficacy of Varenicline, Bupropion, and Nicotine Patch in Smokers With Psychotic, Anxiety, and Mood Disorders in the EAGLES Trial. J Clin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Psychopharmacol</a:t>
            </a:r>
            <a:r>
              <a:rPr lang="en-CA" sz="1200" b="0" i="0" kern="1200" dirty="0">
                <a:solidFill>
                  <a:schemeClr val="tx1"/>
                </a:solidFill>
                <a:effectLst/>
                <a:latin typeface="Century Gothic" panose="020B0502020202020204" pitchFamily="34" charset="0"/>
                <a:ea typeface="Geneva" pitchFamily="-109" charset="0"/>
                <a:cs typeface="Geneva" pitchFamily="-109" charset="0"/>
              </a:rPr>
              <a:t>. 2019 Mar/Apr;39(2):108-116. </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doi</a:t>
            </a:r>
            <a:r>
              <a:rPr lang="en-CA" sz="1200" b="0" i="0" kern="1200" dirty="0">
                <a:solidFill>
                  <a:schemeClr val="tx1"/>
                </a:solidFill>
                <a:effectLst/>
                <a:latin typeface="Century Gothic" panose="020B0502020202020204" pitchFamily="34" charset="0"/>
                <a:ea typeface="Geneva" pitchFamily="-109" charset="0"/>
                <a:cs typeface="Geneva" pitchFamily="-109" charset="0"/>
              </a:rPr>
              <a:t>: 10.1097/JCP.0000000000001015. PMID: 30811371; PMCID: PMC6488024.</a:t>
            </a:r>
            <a:endParaRPr lang="en-US" sz="1200"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a:t>
            </a:fld>
            <a:endParaRPr lang="en-US"/>
          </a:p>
        </p:txBody>
      </p:sp>
    </p:spTree>
    <p:extLst>
      <p:ext uri="{BB962C8B-B14F-4D97-AF65-F5344CB8AC3E}">
        <p14:creationId xmlns:p14="http://schemas.microsoft.com/office/powerpoint/2010/main" val="32832520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40</a:t>
            </a:fld>
            <a:endParaRPr lang="en-US"/>
          </a:p>
        </p:txBody>
      </p:sp>
    </p:spTree>
    <p:extLst>
      <p:ext uri="{BB962C8B-B14F-4D97-AF65-F5344CB8AC3E}">
        <p14:creationId xmlns:p14="http://schemas.microsoft.com/office/powerpoint/2010/main" val="34073054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GB" sz="1200" b="1" dirty="0">
                <a:effectLst/>
                <a:latin typeface="Century Gothic" panose="020B0502020202020204" pitchFamily="34" charset="0"/>
                <a:ea typeface="Times New Roman" panose="02020603050405020304" pitchFamily="18" charset="0"/>
                <a:cs typeface="Arial" panose="020B0604020202020204" pitchFamily="34" charset="0"/>
              </a:rPr>
              <a:t>What it is</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Vapes (also known as electronic cigarettes or e-cigarettes)</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 are devices that allow users to inhale nicotine in a vapour rather than smoke. They work by heating and vaporising a solution that typically contains nicotine, propylene glycol and/or vegetable glycerine, and flavourings. Using an e-cigarette is known as vaping.</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While there are hundreds of vaping devices available, they all work in a similar manner: they essentially consist of a mouthpiece, a cartridge or tank where the vape-liquid is placed, a heating element which creates the vapour, and a battery.</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There are a wide variety of vaping devices and vape solution flavours available.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Importantly, unlike cigarettes, </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vapes do not burn tobacco and do not produce tar or carbon monoxide, two of the most damaging elements in tobacco smoke. </a:t>
            </a:r>
            <a:endParaRPr lang="en-GB" sz="1200" dirty="0">
              <a:effectLst/>
              <a:latin typeface="Times New Roman" panose="02020603050405020304" pitchFamily="18" charset="0"/>
              <a:ea typeface="Times New Roman" panose="02020603050405020304" pitchFamily="18" charset="0"/>
            </a:endParaRPr>
          </a:p>
          <a:p>
            <a:pPr marL="457200"/>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b="1" dirty="0">
                <a:effectLst/>
                <a:latin typeface="Century Gothic" panose="020B0502020202020204" pitchFamily="34" charset="0"/>
                <a:ea typeface="Times New Roman" panose="02020603050405020304" pitchFamily="18" charset="0"/>
                <a:cs typeface="Arial" panose="020B0604020202020204" pitchFamily="34" charset="0"/>
              </a:rPr>
              <a:t>How it works</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The vaping solution is inhaled and as such delivers nicotine more rapidly when compared to NRT (as inhaling nicotine delivers it more rapidly to the brain when compared to delivery via the blood system which is how NRT works), which many smokers find appealing.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Some devices have a light-emitting diode on the end to simulate the glow of a burning cigarette.</a:t>
            </a:r>
            <a:endParaRPr lang="en-GB" sz="1200" dirty="0">
              <a:effectLst/>
              <a:latin typeface="Times New Roman" panose="02020603050405020304" pitchFamily="18" charset="0"/>
              <a:ea typeface="Times New Roman" panose="02020603050405020304" pitchFamily="18" charset="0"/>
            </a:endParaRPr>
          </a:p>
          <a:p>
            <a:pPr marL="457200"/>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b="1" dirty="0">
                <a:effectLst/>
                <a:latin typeface="Century Gothic" panose="020B0502020202020204" pitchFamily="34" charset="0"/>
                <a:ea typeface="Times New Roman" panose="02020603050405020304" pitchFamily="18" charset="0"/>
                <a:cs typeface="Arial" panose="020B0604020202020204" pitchFamily="34" charset="0"/>
              </a:rPr>
              <a:t>How it is used</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Used regularly throughout the day and when cravings occur.</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Nicotine-containing vapes are recommended.</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More frequent puffing (“grazing”) compared to smoking cigarettes.</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b="1" dirty="0">
                <a:effectLst/>
                <a:latin typeface="Century Gothic" panose="020B0502020202020204" pitchFamily="34" charset="0"/>
                <a:ea typeface="Times New Roman" panose="02020603050405020304" pitchFamily="18" charset="0"/>
                <a:cs typeface="Arial" panose="020B0604020202020204" pitchFamily="34" charset="0"/>
              </a:rPr>
              <a:t>Sources:</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GB" sz="1200" dirty="0">
                <a:effectLst/>
                <a:latin typeface="Century Gothic" panose="020B0502020202020204" pitchFamily="34" charset="0"/>
                <a:ea typeface="Times New Roman" panose="02020603050405020304" pitchFamily="18" charset="0"/>
                <a:cs typeface="Arial" panose="020B0604020202020204" pitchFamily="34" charset="0"/>
              </a:rPr>
              <a:t>Action on Smoking and Health. ASH Fact Sheet on the use of electronic cigarettes among adults in Great Britain 2022 </a:t>
            </a:r>
            <a:r>
              <a:rPr lang="en-GB" sz="1200" u="sng" dirty="0">
                <a:solidFill>
                  <a:srgbClr val="0563C1"/>
                </a:solidFill>
                <a:effectLst/>
                <a:latin typeface="Century Gothic" panose="020B0502020202020204" pitchFamily="34" charset="0"/>
                <a:ea typeface="Times New Roman" panose="02020603050405020304" pitchFamily="18" charset="0"/>
                <a:cs typeface="Arial" panose="020B0604020202020204" pitchFamily="34" charset="0"/>
                <a:hlinkClick r:id="rId3"/>
              </a:rPr>
              <a:t>https://ash.org.uk/information-and-resources/fact-sheets/statistical/use-of-e-cigarettes-among-young-people-in-great-britain-2022</a:t>
            </a:r>
            <a:r>
              <a:rPr lang="en-GB"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GB" sz="1200" dirty="0" err="1">
                <a:effectLst/>
                <a:latin typeface="Century Gothic" panose="020B0502020202020204" pitchFamily="34" charset="0"/>
                <a:ea typeface="Times New Roman" panose="02020603050405020304" pitchFamily="18" charset="0"/>
                <a:cs typeface="Arial" panose="020B0604020202020204" pitchFamily="34" charset="0"/>
              </a:rPr>
              <a:t>Farsalinos</a:t>
            </a:r>
            <a:r>
              <a:rPr lang="en-GB" sz="1200" dirty="0">
                <a:effectLst/>
                <a:latin typeface="Century Gothic" panose="020B0502020202020204" pitchFamily="34" charset="0"/>
                <a:ea typeface="Times New Roman" panose="02020603050405020304" pitchFamily="18" charset="0"/>
                <a:cs typeface="Arial" panose="020B0604020202020204" pitchFamily="34" charset="0"/>
              </a:rPr>
              <a:t>, K. E. et al. Impact of flavour variability on electronic cigarette use experience: an internet survey. Int. J. Environ. Res. Public. Health 10, 727282 (2013).</a:t>
            </a:r>
            <a:endParaRPr lang="en-GB" sz="1200" dirty="0">
              <a:effectLst/>
              <a:latin typeface="Times New Roman" panose="02020603050405020304" pitchFamily="18" charset="0"/>
              <a:ea typeface="Times New Roman" panose="02020603050405020304" pitchFamily="18" charset="0"/>
            </a:endParaRPr>
          </a:p>
          <a:p>
            <a:pPr marL="171450" indent="-171450" eaLnBrk="1" hangingPunct="1">
              <a:buFont typeface="Arial" panose="020B0604020202020204" pitchFamily="34" charset="0"/>
              <a:buChar char="•"/>
            </a:pPr>
            <a:endParaRPr lang="en-GB" altLang="en-US" sz="1200" dirty="0">
              <a:latin typeface="Century Gothic" panose="020B0502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a:t>
            </a:fld>
            <a:endParaRPr lang="en-US"/>
          </a:p>
        </p:txBody>
      </p:sp>
    </p:spTree>
    <p:extLst>
      <p:ext uri="{BB962C8B-B14F-4D97-AF65-F5344CB8AC3E}">
        <p14:creationId xmlns:p14="http://schemas.microsoft.com/office/powerpoint/2010/main" val="9166790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Times New Roman" panose="02020603050405020304" pitchFamily="18" charset="0"/>
                <a:cs typeface="Arial" panose="020B0604020202020204" pitchFamily="34" charset="0"/>
              </a:rPr>
              <a:t>A wide range of flavours of e-liquid is available, everything from classic tobacco to fruit flavours.</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Times New Roman" panose="02020603050405020304" pitchFamily="18" charset="0"/>
                <a:cs typeface="Arial" panose="020B0604020202020204" pitchFamily="34" charset="0"/>
              </a:rPr>
              <a:t>New users of vaping devices tend to choose tobacco flavour </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(note: tobacco flavours don’t contain tobacco)</a:t>
            </a:r>
            <a:r>
              <a:rPr lang="en-GB" sz="1200" dirty="0">
                <a:effectLst/>
                <a:latin typeface="Century Gothic" panose="020B0502020202020204" pitchFamily="34" charset="0"/>
                <a:ea typeface="Times New Roman" panose="02020603050405020304" pitchFamily="18" charset="0"/>
                <a:cs typeface="Arial" panose="020B0604020202020204" pitchFamily="34" charset="0"/>
              </a:rPr>
              <a:t>, with more experienced vapers gravitating towards fruit and menthol flavours and using on average three different types of e-liquid flavours.</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CA" sz="1200" dirty="0">
                <a:effectLst/>
                <a:latin typeface="Century Gothic" panose="020B0502020202020204" pitchFamily="34" charset="0"/>
                <a:ea typeface="Times New Roman" panose="02020603050405020304" pitchFamily="18" charset="0"/>
                <a:cs typeface="Arial" panose="020B0604020202020204" pitchFamily="34" charset="0"/>
              </a:rPr>
              <a:t>For a number of years fruit has been the most popular flavour in the UK (and internationally).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CA" sz="1200" dirty="0">
                <a:effectLst/>
                <a:latin typeface="Century Gothic" panose="020B0502020202020204" pitchFamily="34" charset="0"/>
                <a:ea typeface="Times New Roman" panose="02020603050405020304" pitchFamily="18" charset="0"/>
                <a:cs typeface="Arial" panose="020B0604020202020204" pitchFamily="34" charset="0"/>
              </a:rPr>
              <a:t>Flavours are very important to users, and choosing a preferred flavour is one of the keys to successful quitting. Fruit and dessert flavours are more popular than tobacco flavours. Recent research has shown they can lead to greater satisfaction and success with quitting. </a:t>
            </a:r>
            <a:endParaRPr lang="en-GB" sz="1200" dirty="0">
              <a:effectLst/>
              <a:latin typeface="Times New Roman" panose="02020603050405020304" pitchFamily="18" charset="0"/>
              <a:ea typeface="Times New Roman" panose="02020603050405020304" pitchFamily="18" charset="0"/>
            </a:endParaRPr>
          </a:p>
          <a:p>
            <a:pPr marL="457200"/>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b="1" dirty="0">
                <a:effectLst/>
                <a:latin typeface="Century Gothic" panose="020B0502020202020204" pitchFamily="34" charset="0"/>
                <a:ea typeface="Times New Roman" panose="02020603050405020304" pitchFamily="18" charset="0"/>
                <a:cs typeface="Arial" panose="020B0604020202020204" pitchFamily="34" charset="0"/>
              </a:rPr>
              <a:t>Nicotine concentrations:</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Times New Roman" panose="02020603050405020304" pitchFamily="18" charset="0"/>
                <a:cs typeface="Arial" panose="020B0604020202020204" pitchFamily="34" charset="0"/>
              </a:rPr>
              <a:t>Vaping solutions come in various concentrations of nicotine, or with no nicotine at all. </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The maximum nicotine concentration permitted in the UK is 18mg/ml (1.8%). Typically, nicotine content in e-liquid comes as 0mg/ml (0%), 3mg/ml (0.3%), 6mg/ml (0.6%), 12mg/ml (1.2%), and 18mg/ml (1.8%).</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tabLst>
                <a:tab pos="457200" algn="l"/>
              </a:tabLst>
            </a:pPr>
            <a:r>
              <a:rPr lang="en-GB" sz="1200" dirty="0">
                <a:effectLst/>
                <a:latin typeface="Century Gothic" panose="020B0502020202020204" pitchFamily="34" charset="0"/>
                <a:ea typeface="Times New Roman" panose="02020603050405020304" pitchFamily="18" charset="0"/>
                <a:cs typeface="Arial" panose="020B0604020202020204" pitchFamily="34" charset="0"/>
              </a:rPr>
              <a:t>The liquid is often labelled as weight (mg) per millilitre (ml), or as a percentage of volume (%). </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So 12mg/ml of nicotine in an e-liquid could be expressed as 12mg nicotine or 1.2% - they mean the same thing.</a:t>
            </a:r>
            <a:endParaRPr lang="en-GB" sz="1200" dirty="0">
              <a:effectLst/>
              <a:latin typeface="Times New Roman" panose="02020603050405020304" pitchFamily="18" charset="0"/>
              <a:ea typeface="Times New Roman" panose="02020603050405020304" pitchFamily="18" charset="0"/>
            </a:endParaRPr>
          </a:p>
          <a:p>
            <a:r>
              <a:rPr lang="en-GB" sz="1200" b="1"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GB" sz="1200" b="1" dirty="0">
                <a:effectLst/>
                <a:latin typeface="Century Gothic" panose="020B0502020202020204" pitchFamily="34" charset="0"/>
                <a:ea typeface="Times New Roman" panose="02020603050405020304" pitchFamily="18" charset="0"/>
                <a:cs typeface="Arial" panose="020B0604020202020204" pitchFamily="34" charset="0"/>
              </a:rPr>
              <a:t>Source:</a:t>
            </a:r>
            <a:endParaRPr lang="en-GB" sz="1200" dirty="0">
              <a:effectLst/>
              <a:latin typeface="Times New Roman" panose="02020603050405020304" pitchFamily="18" charset="0"/>
              <a:ea typeface="Times New Roman" panose="02020603050405020304" pitchFamily="18" charset="0"/>
            </a:endParaRPr>
          </a:p>
          <a:p>
            <a:pPr marL="742950" lvl="1" indent="-285750">
              <a:buSzPts val="1400"/>
              <a:buFont typeface="Symbol" panose="05050102010706020507" pitchFamily="18" charset="2"/>
              <a:buChar char=""/>
            </a:pPr>
            <a:r>
              <a:rPr lang="en-GB" sz="1200" dirty="0" err="1">
                <a:effectLst/>
                <a:latin typeface="Century Gothic" panose="020B0502020202020204" pitchFamily="34" charset="0"/>
                <a:ea typeface="Times New Roman" panose="02020603050405020304" pitchFamily="18" charset="0"/>
                <a:cs typeface="Arial" panose="020B0604020202020204" pitchFamily="34" charset="0"/>
              </a:rPr>
              <a:t>Farsalinos</a:t>
            </a:r>
            <a:r>
              <a:rPr lang="en-GB" sz="1200" dirty="0">
                <a:effectLst/>
                <a:latin typeface="Century Gothic" panose="020B0502020202020204" pitchFamily="34" charset="0"/>
                <a:ea typeface="Times New Roman" panose="02020603050405020304" pitchFamily="18" charset="0"/>
                <a:cs typeface="Arial" panose="020B0604020202020204" pitchFamily="34" charset="0"/>
              </a:rPr>
              <a:t>, K. E. et al. Impact of flavour variability on electronic cigarette use experience: an internet survey. Int. J. Environ. Res. Public. Health 10, 727282 (2013). </a:t>
            </a:r>
            <a:r>
              <a:rPr lang="en-GB" sz="1200" u="sng" dirty="0">
                <a:solidFill>
                  <a:srgbClr val="0563C1"/>
                </a:solidFill>
                <a:effectLst/>
                <a:latin typeface="Century Gothic" panose="020B0502020202020204" pitchFamily="34" charset="0"/>
                <a:ea typeface="Times New Roman" panose="02020603050405020304" pitchFamily="18" charset="0"/>
                <a:cs typeface="Arial" panose="020B0604020202020204" pitchFamily="34" charset="0"/>
                <a:hlinkClick r:id="rId3"/>
              </a:rPr>
              <a:t>https://pubmed.ncbi.nlm.nih.gov/32449933/</a:t>
            </a:r>
            <a:r>
              <a:rPr lang="en-GB" sz="1200" dirty="0">
                <a:effectLst/>
                <a:latin typeface="Times New Roman" panose="02020603050405020304" pitchFamily="18" charset="0"/>
                <a:ea typeface="Times New Roman" panose="02020603050405020304" pitchFamily="18" charset="0"/>
              </a:rPr>
              <a:t> </a:t>
            </a:r>
          </a:p>
          <a:p>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a:t>
            </a:fld>
            <a:endParaRPr lang="en-US"/>
          </a:p>
        </p:txBody>
      </p:sp>
    </p:spTree>
    <p:extLst>
      <p:ext uri="{BB962C8B-B14F-4D97-AF65-F5344CB8AC3E}">
        <p14:creationId xmlns:p14="http://schemas.microsoft.com/office/powerpoint/2010/main" val="140732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CA" sz="1200" b="1" dirty="0">
                <a:effectLst/>
                <a:latin typeface="Century Gothic" panose="020B0502020202020204" pitchFamily="34" charset="0"/>
                <a:ea typeface="Times New Roman" panose="02020603050405020304" pitchFamily="18" charset="0"/>
                <a:cs typeface="Arial" panose="020B0604020202020204" pitchFamily="34" charset="0"/>
              </a:rPr>
              <a:t>[At this point you can remind participants that Day 2, Handout 1: Stop smoking aids: Quick reference contains details on the different types of vaping devices]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There have been significant improvements in their design over time. Whilst development of new technology and new devices is so rapid, and vaping devices so varied in their design, they can still be placed into a number of different categories.</a:t>
            </a:r>
            <a:endParaRPr lang="en-GB" sz="1200" dirty="0">
              <a:effectLst/>
              <a:latin typeface="Times New Roman" panose="02020603050405020304" pitchFamily="18" charset="0"/>
              <a:ea typeface="Times New Roman" panose="02020603050405020304" pitchFamily="18" charset="0"/>
            </a:endParaRPr>
          </a:p>
          <a:p>
            <a:r>
              <a:rPr lang="en-CA" sz="1200" b="1" dirty="0">
                <a:effectLst/>
                <a:latin typeface="Century Gothic" panose="020B0502020202020204" pitchFamily="34" charset="0"/>
                <a:ea typeface="Times New Roman" panose="02020603050405020304" pitchFamily="18" charset="0"/>
                <a:cs typeface="Arial" panose="020B0604020202020204" pitchFamily="34" charset="0"/>
              </a:rPr>
              <a:t>‘Cig-a-like’ products</a:t>
            </a:r>
            <a:r>
              <a:rPr lang="en-CA" sz="1200" b="1" i="1" dirty="0">
                <a:effectLst/>
                <a:latin typeface="Century Gothic" panose="020B0502020202020204" pitchFamily="34" charset="0"/>
                <a:ea typeface="Times New Roman" panose="02020603050405020304" pitchFamily="18" charset="0"/>
                <a:cs typeface="Arial" panose="020B0604020202020204" pitchFamily="34" charset="0"/>
              </a:rPr>
              <a:t>:</a:t>
            </a:r>
            <a:r>
              <a:rPr lang="en-CA" sz="1200" i="1" dirty="0">
                <a:effectLst/>
                <a:latin typeface="Century Gothic" panose="020B0502020202020204" pitchFamily="34" charset="0"/>
                <a:ea typeface="Times New Roman" panose="02020603050405020304" pitchFamily="18" charset="0"/>
                <a:cs typeface="Arial" panose="020B0604020202020204" pitchFamily="34" charset="0"/>
              </a:rPr>
              <a:t> </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The first e-cigarettes to come to market were designed to closely resemble tobacco cigarettes. They include non-rechargeable disposable models and reusable models with rechargeable atomisers and replaceable cartridges. The use of ‘cig-a-like’ products is now relatively uncommon and some would describe them as obsolete. Typical users are older adults who’ve been using them for over 10 years and don’t like change.</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b="1" dirty="0">
                <a:effectLst/>
                <a:latin typeface="Century Gothic" panose="020B0502020202020204" pitchFamily="34" charset="0"/>
                <a:ea typeface="Times New Roman" panose="02020603050405020304" pitchFamily="18" charset="0"/>
                <a:cs typeface="Arial" panose="020B0604020202020204" pitchFamily="34" charset="0"/>
              </a:rPr>
              <a:t>Tank models or vape pens:</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 Typically the size of a large pen, they have a more powerful battery than disposable devices and a 'tank' that the client fills with their choice of e-liquid. The client can choose their own flavour and strength of e-liquid. With repeated use, experienced users can obtain blood nicotine levels comparable to that achieved from cigarettes.</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b="1" dirty="0">
                <a:effectLst/>
                <a:latin typeface="Century Gothic" panose="020B0502020202020204" pitchFamily="34" charset="0"/>
                <a:ea typeface="Times New Roman" panose="02020603050405020304" pitchFamily="18" charset="0"/>
                <a:cs typeface="Arial" panose="020B0604020202020204" pitchFamily="34" charset="0"/>
              </a:rPr>
              <a:t>Mods: </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These contain a chip that controls the power being delivered to the atomiser which prevents the device from short-circuiting. Many devices allow the client to adjust the voltage or wattage applied to the coil and some offer temperature control as well. </a:t>
            </a:r>
            <a:r>
              <a:rPr lang="en-CA" sz="1200" b="1" dirty="0">
                <a:effectLst/>
                <a:latin typeface="Century Gothic" panose="020B0502020202020204" pitchFamily="34" charset="0"/>
                <a:ea typeface="Times New Roman" panose="02020603050405020304" pitchFamily="18" charset="0"/>
                <a:cs typeface="Arial" panose="020B0604020202020204" pitchFamily="34" charset="0"/>
              </a:rPr>
              <a:t>These devices are generally recommended for more experienced vapers and likely won’t be the best choice for the SMI population.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b="1" dirty="0">
                <a:effectLst/>
                <a:latin typeface="Century Gothic" panose="020B0502020202020204" pitchFamily="34" charset="0"/>
                <a:ea typeface="Times New Roman" panose="02020603050405020304" pitchFamily="18" charset="0"/>
                <a:cs typeface="Arial" panose="020B0604020202020204" pitchFamily="34" charset="0"/>
              </a:rPr>
              <a:t>Pod systems:</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 Compact rechargeable devices, often shaped like a USB stick.</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They use pods (small refills of e-liquid) made specifically for the device, often using nicotine salts. Pods are replaced when empty. Most pods come pre-filled with a chosen flavour, although some newer models have refillable pods that allow a choice of flavour. Pods offer clients simplicity (you don’t refill) and are more compact in size and appearance than tanks. Due to their smaller battery and the limit on nicotine content, delivery of nicotine is currently not comparable to other devices.</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b="1" dirty="0">
                <a:effectLst/>
                <a:latin typeface="Century Gothic" panose="020B0502020202020204" pitchFamily="34" charset="0"/>
                <a:ea typeface="Times New Roman" panose="02020603050405020304" pitchFamily="18" charset="0"/>
                <a:cs typeface="Arial" panose="020B0604020202020204" pitchFamily="34" charset="0"/>
              </a:rPr>
              <a:t>Disposables:</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Newer to the market, disposables are compact, disposable and prefilled with flavoured e-liquid or nicotine salts. </a:t>
            </a:r>
            <a:r>
              <a:rPr lang="en-GB" sz="1200" dirty="0">
                <a:effectLst/>
                <a:latin typeface="Century Gothic" panose="020B0502020202020204" pitchFamily="34" charset="0"/>
                <a:ea typeface="Times New Roman" panose="02020603050405020304" pitchFamily="18" charset="0"/>
                <a:cs typeface="Arial" panose="020B0604020202020204" pitchFamily="34" charset="0"/>
              </a:rPr>
              <a:t>They are most commonly pre-loaded with one strength of 20mg nicotine salt. </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They are draw-activated and once the flavour/taste diminishes, they are designed to be disposed of and replaced with a new one. They require no filling or practice to use and are relatively cheap. Smokers not ready to commit to vaping may experiment with them.</a:t>
            </a:r>
            <a:r>
              <a:rPr lang="en-GB" sz="1200" dirty="0">
                <a:effectLst/>
                <a:latin typeface="Times New Roman" panose="02020603050405020304" pitchFamily="18" charset="0"/>
                <a:ea typeface="Times New Roman" panose="02020603050405020304" pitchFamily="18" charset="0"/>
                <a:cs typeface="Arial" panose="020B0604020202020204" pitchFamily="34" charset="0"/>
              </a:rPr>
              <a:t> </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The effectiveness of nicotine delivery is yet to be established, although reports from users are favourable.</a:t>
            </a:r>
            <a:endParaRPr lang="en-US" sz="1200"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a:t>
            </a:fld>
            <a:endParaRPr lang="en-US"/>
          </a:p>
        </p:txBody>
      </p:sp>
    </p:spTree>
    <p:extLst>
      <p:ext uri="{BB962C8B-B14F-4D97-AF65-F5344CB8AC3E}">
        <p14:creationId xmlns:p14="http://schemas.microsoft.com/office/powerpoint/2010/main" val="42658164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a:effectLst/>
                <a:latin typeface="Century Gothic" panose="020B0502020202020204" pitchFamily="34" charset="0"/>
                <a:ea typeface="Times New Roman" panose="02020603050405020304" pitchFamily="18" charset="0"/>
                <a:cs typeface="Arial" panose="020B0604020202020204" pitchFamily="34" charset="0"/>
              </a:rPr>
              <a:t>So let’s see what your response is to this multiple-choice question.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b="1" dirty="0">
                <a:effectLst/>
                <a:latin typeface="Century Gothic" panose="020B0502020202020204" pitchFamily="34" charset="0"/>
                <a:ea typeface="Times New Roman" panose="02020603050405020304" pitchFamily="18" charset="0"/>
                <a:cs typeface="Arial" panose="020B0604020202020204" pitchFamily="34" charset="0"/>
              </a:rPr>
              <a:t>[Invite participants to place their answer – A, B or C – in the chat or respond verbally]</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A)  Recent studies have found vapes are just as harmful as smoking cigarettes</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B)  Vapes are far safer than smoking cigarettes </a:t>
            </a:r>
            <a:r>
              <a:rPr lang="en-US" sz="1200" b="1" dirty="0">
                <a:effectLst/>
                <a:latin typeface="Century Gothic" panose="020B0502020202020204" pitchFamily="34" charset="0"/>
                <a:ea typeface="Times New Roman" panose="02020603050405020304" pitchFamily="18" charset="0"/>
                <a:cs typeface="Arial" panose="020B0604020202020204" pitchFamily="34" charset="0"/>
              </a:rPr>
              <a:t>(CORRECT RESPONSE)</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C)  Vapes are less harmful than smoking but not by much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Ok great, well let’s have a look then at the latest evidence. </a:t>
            </a:r>
            <a:endParaRPr lang="en-GB" sz="1200" dirty="0">
              <a:effectLst/>
              <a:latin typeface="Times New Roman" panose="02020603050405020304" pitchFamily="18" charset="0"/>
              <a:ea typeface="Times New Roman" panose="02020603050405020304" pitchFamily="18" charset="0"/>
            </a:endParaRPr>
          </a:p>
          <a:p>
            <a:endParaRPr lang="en-US" sz="1200" b="0" i="0" kern="1200" baseline="0" dirty="0">
              <a:solidFill>
                <a:schemeClr val="tx1"/>
              </a:solidFill>
              <a:effectLst/>
              <a:latin typeface="Century Gothic" panose="020B0502020202020204" pitchFamily="34" charset="0"/>
              <a:ea typeface="Geneva" pitchFamily="-109" charset="0"/>
              <a:cs typeface="Geneva" pitchFamily="-109" charset="0"/>
            </a:endParaRPr>
          </a:p>
          <a:p>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a:t>
            </a:fld>
            <a:endParaRPr lang="en-US"/>
          </a:p>
        </p:txBody>
      </p:sp>
    </p:spTree>
    <p:extLst>
      <p:ext uri="{BB962C8B-B14F-4D97-AF65-F5344CB8AC3E}">
        <p14:creationId xmlns:p14="http://schemas.microsoft.com/office/powerpoint/2010/main" val="23737457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US" sz="1200" dirty="0">
                <a:effectLst/>
                <a:latin typeface="Century Gothic" panose="020B0502020202020204" pitchFamily="34" charset="0"/>
                <a:ea typeface="Times New Roman" panose="02020603050405020304" pitchFamily="18" charset="0"/>
                <a:cs typeface="Arial" panose="020B0604020202020204" pitchFamily="34" charset="0"/>
              </a:rPr>
              <a:t>In 2018 (updated in 2021) Public Health England published its latest review of research evidence related to vaping safety and effectiveness.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The report concluded that the </a:t>
            </a:r>
            <a:r>
              <a:rPr lang="en-CA" sz="1200" dirty="0">
                <a:effectLst/>
                <a:latin typeface="Century Gothic" panose="020B0502020202020204" pitchFamily="34" charset="0"/>
                <a:ea typeface="Times New Roman" panose="02020603050405020304" pitchFamily="18" charset="0"/>
                <a:cs typeface="Arial" panose="020B0604020202020204" pitchFamily="34" charset="0"/>
              </a:rPr>
              <a:t>available evidence </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suggests that while not completely risk-free, vaping is significantly (at least 95%) less harmful than cigarettes.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US" sz="1200" dirty="0">
                <a:effectLst/>
                <a:latin typeface="Century Gothic" panose="020B0502020202020204" pitchFamily="34" charset="0"/>
                <a:ea typeface="Times New Roman" panose="02020603050405020304" pitchFamily="18" charset="0"/>
                <a:cs typeface="Arial" panose="020B0604020202020204" pitchFamily="34" charset="0"/>
              </a:rPr>
              <a:t>Although the vapour produced by vapes has been found to contain some toxicants, these are at much lower levels than that found in cigarettes. Unlike cigarettes, vapes do not burn tobacco and do not produce tar or carbon monoxide, the two components of tobacco smoke responsible for most smoking-related illness.</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The main difference between vapes and smoking tobacco is that there is no combustion (burning) involved with e-cigarettes. It is the burning of tobacco that is the cause of preventable tobacco related mortality and morbidity.</a:t>
            </a:r>
            <a:br>
              <a:rPr lang="en-CA" sz="1200" dirty="0">
                <a:effectLst/>
                <a:latin typeface="Century Gothic" panose="020B0502020202020204" pitchFamily="34" charset="0"/>
                <a:ea typeface="Times New Roman" panose="02020603050405020304" pitchFamily="18" charset="0"/>
                <a:cs typeface="Arial" panose="020B0604020202020204" pitchFamily="34" charset="0"/>
              </a:rPr>
            </a:br>
            <a:endParaRPr lang="en-GB" sz="1200" dirty="0">
              <a:effectLst/>
              <a:latin typeface="Times New Roman" panose="02020603050405020304" pitchFamily="18" charset="0"/>
              <a:ea typeface="Times New Roman" panose="02020603050405020304" pitchFamily="18" charset="0"/>
            </a:endParaRPr>
          </a:p>
          <a:p>
            <a:r>
              <a:rPr lang="en-CA" sz="1200" dirty="0">
                <a:effectLst/>
                <a:latin typeface="Century Gothic" panose="020B0502020202020204" pitchFamily="34" charset="0"/>
                <a:ea typeface="Times New Roman" panose="02020603050405020304" pitchFamily="18" charset="0"/>
                <a:cs typeface="Arial" panose="020B0604020202020204" pitchFamily="34" charset="0"/>
              </a:rPr>
              <a:t>Because they are not risk-free people who have never smoked should be discouraged from vaping. There have been no identified health risks to bystanders.</a:t>
            </a:r>
            <a:endParaRPr lang="en-GB" sz="1200" dirty="0">
              <a:effectLst/>
              <a:latin typeface="Times New Roman" panose="02020603050405020304" pitchFamily="18" charset="0"/>
              <a:ea typeface="Times New Roman" panose="02020603050405020304" pitchFamily="18" charset="0"/>
            </a:endParaRPr>
          </a:p>
          <a:p>
            <a:r>
              <a:rPr lang="en-CA" sz="1200" b="1"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r>
              <a:rPr lang="en-CA" sz="1200" b="1" dirty="0">
                <a:effectLst/>
                <a:latin typeface="Century Gothic" panose="020B0502020202020204" pitchFamily="34" charset="0"/>
                <a:ea typeface="Times New Roman" panose="02020603050405020304" pitchFamily="18" charset="0"/>
                <a:cs typeface="Arial" panose="020B0604020202020204" pitchFamily="34" charset="0"/>
              </a:rPr>
              <a:t>Sources: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Ash factsheet: Use of e-cigarettes (</a:t>
            </a:r>
            <a:r>
              <a:rPr lang="en-US" sz="1200" dirty="0" err="1">
                <a:effectLst/>
                <a:latin typeface="Century Gothic" panose="020B0502020202020204" pitchFamily="34" charset="0"/>
                <a:ea typeface="Times New Roman" panose="02020603050405020304" pitchFamily="18" charset="0"/>
                <a:cs typeface="Arial" panose="020B0604020202020204" pitchFamily="34" charset="0"/>
              </a:rPr>
              <a:t>vapourisers</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 among adults in Great Britain September 2020 </a:t>
            </a:r>
            <a:r>
              <a:rPr lang="en-US" sz="1200" u="sng" dirty="0">
                <a:solidFill>
                  <a:srgbClr val="0563C1"/>
                </a:solidFill>
                <a:effectLst/>
                <a:latin typeface="Century Gothic" panose="020B0502020202020204" pitchFamily="34" charset="0"/>
                <a:ea typeface="Times New Roman" panose="02020603050405020304" pitchFamily="18" charset="0"/>
                <a:cs typeface="Arial" panose="020B0604020202020204" pitchFamily="34" charset="0"/>
                <a:hlinkClick r:id="rId3"/>
              </a:rPr>
              <a:t>https://ash.org.uk/wp-content/uploads/2020/10/Use-of-e-cigarettes-vapes-among-adults-in-Great-Britain-2020.pdf</a:t>
            </a:r>
            <a:r>
              <a:rPr lang="en-US" sz="1200" dirty="0">
                <a:effectLst/>
                <a:latin typeface="Century Gothic" panose="020B0502020202020204" pitchFamily="34" charset="0"/>
                <a:ea typeface="Times New Roman" panose="02020603050405020304" pitchFamily="18" charset="0"/>
                <a:cs typeface="Arial" panose="020B0604020202020204" pitchFamily="34" charset="0"/>
              </a:rPr>
              <a:t> </a:t>
            </a:r>
            <a:endParaRPr lang="en-GB" sz="1200" dirty="0">
              <a:effectLst/>
              <a:latin typeface="Times New Roman" panose="02020603050405020304" pitchFamily="18" charset="0"/>
              <a:ea typeface="Times New Roman" panose="02020603050405020304" pitchFamily="18" charset="0"/>
            </a:endParaRPr>
          </a:p>
          <a:p>
            <a:pPr marL="342900" lvl="0" indent="-342900">
              <a:buSzPts val="1400"/>
              <a:buFont typeface="Symbol" panose="05050102010706020507" pitchFamily="18" charset="2"/>
              <a:buChar char=""/>
            </a:pPr>
            <a:r>
              <a:rPr lang="en-US" sz="1200" dirty="0">
                <a:effectLst/>
                <a:latin typeface="Century Gothic" panose="020B0502020202020204" pitchFamily="34" charset="0"/>
                <a:ea typeface="Times New Roman" panose="02020603050405020304" pitchFamily="18" charset="0"/>
                <a:cs typeface="Arial" panose="020B0604020202020204" pitchFamily="34" charset="0"/>
              </a:rPr>
              <a:t>Public Health England. Vaping in England: evidence update, 2021. </a:t>
            </a:r>
            <a:r>
              <a:rPr lang="en-GB" sz="1200" dirty="0">
                <a:effectLst/>
                <a:latin typeface="Century Gothic" panose="020B0502020202020204" pitchFamily="34" charset="0"/>
                <a:ea typeface="Times New Roman" panose="02020603050405020304" pitchFamily="18" charset="0"/>
                <a:cs typeface="Arial" panose="020B0604020202020204" pitchFamily="34" charset="0"/>
              </a:rPr>
              <a:t>Vaping in England: evidence update, 2021 </a:t>
            </a:r>
            <a:endParaRPr lang="en-GB" sz="1200" dirty="0">
              <a:effectLst/>
              <a:latin typeface="Times New Roman" panose="02020603050405020304" pitchFamily="18" charset="0"/>
              <a:ea typeface="Times New Roman" panose="02020603050405020304" pitchFamily="18" charset="0"/>
            </a:endParaRPr>
          </a:p>
          <a:p>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9</a:t>
            </a:fld>
            <a:endParaRPr lang="en-US"/>
          </a:p>
        </p:txBody>
      </p:sp>
    </p:spTree>
    <p:extLst>
      <p:ext uri="{BB962C8B-B14F-4D97-AF65-F5344CB8AC3E}">
        <p14:creationId xmlns:p14="http://schemas.microsoft.com/office/powerpoint/2010/main" val="4171337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956961"/>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5139778"/>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5508946"/>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4770610"/>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D424426-9EA0-2F80-518F-B1E6C04AF998}"/>
              </a:ext>
            </a:extLst>
          </p:cNvPr>
          <p:cNvPicPr>
            <a:picLocks noChangeAspect="1"/>
          </p:cNvPicPr>
          <p:nvPr userDrawn="1"/>
        </p:nvPicPr>
        <p:blipFill>
          <a:blip r:embed="rId2"/>
          <a:srcRect/>
          <a:stretch/>
        </p:blipFill>
        <p:spPr>
          <a:xfrm>
            <a:off x="0" y="0"/>
            <a:ext cx="9144000" cy="6858000"/>
          </a:xfrm>
          <a:prstGeom prst="rect">
            <a:avLst/>
          </a:prstGeom>
        </p:spPr>
      </p:pic>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52500" y="1772816"/>
            <a:ext cx="7200900" cy="3168352"/>
          </a:xfrm>
        </p:spPr>
        <p:txBody>
          <a:bodyPr anchor="ctr">
            <a:noAutofit/>
          </a:bodyPr>
          <a:lstStyle>
            <a:lvl1pPr marL="0" indent="0" algn="ctr">
              <a:lnSpc>
                <a:spcPts val="4500"/>
              </a:lnSpc>
              <a:spcBef>
                <a:spcPts val="500"/>
              </a:spcBef>
              <a:spcAft>
                <a:spcPts val="500"/>
              </a:spcAft>
              <a:buNone/>
              <a:defRPr sz="4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3899808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3849757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715FEF-457E-AC89-C71E-16076653ABA4}"/>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8573945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dar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484453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3286173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right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4093457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6475621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right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5087424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nd divider">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
        <p:nvSpPr>
          <p:cNvPr id="4" name="Subtitle 2">
            <a:extLst>
              <a:ext uri="{FF2B5EF4-FFF2-40B4-BE49-F238E27FC236}">
                <a16:creationId xmlns:a16="http://schemas.microsoft.com/office/drawing/2014/main" id="{5D5354D8-9E79-F53A-AE4D-8476D4C51D42}"/>
              </a:ext>
            </a:extLst>
          </p:cNvPr>
          <p:cNvSpPr>
            <a:spLocks noGrp="1"/>
          </p:cNvSpPr>
          <p:nvPr>
            <p:ph type="subTitle" idx="1"/>
          </p:nvPr>
        </p:nvSpPr>
        <p:spPr>
          <a:xfrm>
            <a:off x="952500" y="1239656"/>
            <a:ext cx="7200900" cy="4344935"/>
          </a:xfrm>
        </p:spPr>
        <p:txBody>
          <a:bodyPr anchor="ctr">
            <a:noAutofit/>
          </a:bodyPr>
          <a:lstStyle>
            <a:lvl1pPr marL="0" indent="0" algn="ctr">
              <a:lnSpc>
                <a:spcPts val="15000"/>
              </a:lnSpc>
              <a:spcBef>
                <a:spcPts val="0"/>
              </a:spcBef>
              <a:spcAft>
                <a:spcPts val="0"/>
              </a:spcAft>
              <a:buNone/>
              <a:defRPr sz="15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5992069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2CDCA11-03B8-6646-AE16-91CB8EE8D86C}"/>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CB023386-0522-9942-AAAD-B5EDFBC1B607}"/>
              </a:ext>
            </a:extLst>
          </p:cNvPr>
          <p:cNvPicPr>
            <a:picLocks noChangeAspect="1"/>
          </p:cNvPicPr>
          <p:nvPr userDrawn="1"/>
        </p:nvPicPr>
        <p:blipFill>
          <a:blip r:embed="rId3"/>
          <a:stretch>
            <a:fillRect/>
          </a:stretch>
        </p:blipFill>
        <p:spPr>
          <a:xfrm>
            <a:off x="2520225" y="2133600"/>
            <a:ext cx="4103550" cy="2274794"/>
          </a:xfrm>
          <a:prstGeom prst="rect">
            <a:avLst/>
          </a:prstGeom>
          <a:effectLst>
            <a:outerShdw blurRad="254000" dist="38100" dir="5400000" algn="ctr" rotWithShape="0">
              <a:srgbClr val="000000">
                <a:alpha val="25000"/>
              </a:srgbClr>
            </a:outerShdw>
          </a:effectLst>
        </p:spPr>
      </p:pic>
    </p:spTree>
    <p:extLst>
      <p:ext uri="{BB962C8B-B14F-4D97-AF65-F5344CB8AC3E}">
        <p14:creationId xmlns:p14="http://schemas.microsoft.com/office/powerpoint/2010/main" val="3756965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rotWithShape="1">
          <a:blip r:embed="rId2"/>
          <a:srcRect t="-4" b="21262"/>
          <a:stretch/>
        </p:blipFill>
        <p:spPr>
          <a:xfrm>
            <a:off x="0" y="0"/>
            <a:ext cx="9144000" cy="5400000"/>
          </a:xfrm>
          <a:prstGeom prst="rect">
            <a:avLst/>
          </a:prstGeom>
          <a:effectLst>
            <a:outerShdw blurRad="328814" dist="76200" dir="5400000" algn="ctr" rotWithShape="0">
              <a:srgbClr val="000000">
                <a:alpha val="20000"/>
              </a:srgbClr>
            </a:outerShdw>
          </a:effectLst>
        </p:spPr>
      </p:pic>
      <p:sp>
        <p:nvSpPr>
          <p:cNvPr id="3" name="Subtitle 2"/>
          <p:cNvSpPr>
            <a:spLocks noGrp="1"/>
          </p:cNvSpPr>
          <p:nvPr>
            <p:ph type="subTitle" idx="1"/>
          </p:nvPr>
        </p:nvSpPr>
        <p:spPr>
          <a:xfrm>
            <a:off x="952500" y="818745"/>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3980827"/>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4349995"/>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3611659"/>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Tree>
    <p:extLst>
      <p:ext uri="{BB962C8B-B14F-4D97-AF65-F5344CB8AC3E}">
        <p14:creationId xmlns:p14="http://schemas.microsoft.com/office/powerpoint/2010/main" val="18968255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HS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nvGrpSpPr>
          <p:cNvPr id="13" name="Group 12">
            <a:extLst>
              <a:ext uri="{FF2B5EF4-FFF2-40B4-BE49-F238E27FC236}">
                <a16:creationId xmlns:a16="http://schemas.microsoft.com/office/drawing/2014/main" id="{B09B9844-7748-7647-2554-87D55F04CF58}"/>
              </a:ext>
            </a:extLst>
          </p:cNvPr>
          <p:cNvGrpSpPr/>
          <p:nvPr userDrawn="1"/>
        </p:nvGrpSpPr>
        <p:grpSpPr>
          <a:xfrm>
            <a:off x="1899002" y="2904674"/>
            <a:ext cx="5539281" cy="801914"/>
            <a:chOff x="1853603" y="3028043"/>
            <a:chExt cx="5539281" cy="801914"/>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tretch>
              <a:fillRect/>
            </a:stretch>
          </p:blipFill>
          <p:spPr>
            <a:xfrm>
              <a:off x="1853603" y="3028043"/>
              <a:ext cx="1740518" cy="801914"/>
            </a:xfrm>
            <a:prstGeom prst="rect">
              <a:avLst/>
            </a:prstGeom>
          </p:spPr>
        </p:pic>
        <p:pic>
          <p:nvPicPr>
            <p:cNvPr id="11" name="Picture 10">
              <a:extLst>
                <a:ext uri="{FF2B5EF4-FFF2-40B4-BE49-F238E27FC236}">
                  <a16:creationId xmlns:a16="http://schemas.microsoft.com/office/drawing/2014/main" id="{87F065BB-FFBF-E954-8424-005EB4EDBD83}"/>
                </a:ext>
              </a:extLst>
            </p:cNvPr>
            <p:cNvPicPr>
              <a:picLocks noChangeAspect="1"/>
            </p:cNvPicPr>
            <p:nvPr userDrawn="1"/>
          </p:nvPicPr>
          <p:blipFill>
            <a:blip r:embed="rId3"/>
            <a:stretch>
              <a:fillRect/>
            </a:stretch>
          </p:blipFill>
          <p:spPr>
            <a:xfrm>
              <a:off x="4722875" y="3028043"/>
              <a:ext cx="2670009" cy="801914"/>
            </a:xfrm>
            <a:prstGeom prst="rect">
              <a:avLst/>
            </a:prstGeom>
          </p:spPr>
        </p:pic>
      </p:grpSp>
    </p:spTree>
    <p:extLst>
      <p:ext uri="{BB962C8B-B14F-4D97-AF65-F5344CB8AC3E}">
        <p14:creationId xmlns:p14="http://schemas.microsoft.com/office/powerpoint/2010/main" val="15405901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68CBAB-1FD6-6E01-67D8-6BF934FE5EAF}"/>
              </a:ext>
            </a:extLst>
          </p:cNvPr>
          <p:cNvPicPr>
            <a:picLocks noChangeAspect="1"/>
          </p:cNvPicPr>
          <p:nvPr userDrawn="1"/>
        </p:nvPicPr>
        <p:blipFill>
          <a:blip r:embed="rId2"/>
          <a:srcRect/>
          <a:stretch/>
        </p:blipFill>
        <p:spPr>
          <a:xfrm>
            <a:off x="0" y="0"/>
            <a:ext cx="9144000" cy="6858000"/>
          </a:xfrm>
          <a:prstGeom prst="rect">
            <a:avLst/>
          </a:prstGeom>
        </p:spPr>
      </p:pic>
      <p:sp>
        <p:nvSpPr>
          <p:cNvPr id="2" name="Title 1"/>
          <p:cNvSpPr>
            <a:spLocks noGrp="1"/>
          </p:cNvSpPr>
          <p:nvPr>
            <p:ph type="ctrTitle"/>
          </p:nvPr>
        </p:nvSpPr>
        <p:spPr>
          <a:xfrm>
            <a:off x="952500" y="956961"/>
            <a:ext cx="7200900" cy="502567"/>
          </a:xfrm>
        </p:spPr>
        <p:txBody>
          <a:bodyPr>
            <a:normAutofit/>
          </a:bodyPr>
          <a:lstStyle>
            <a:lvl1pPr>
              <a:defRPr sz="2400" b="0">
                <a:solidFill>
                  <a:srgbClr val="00D5D9"/>
                </a:solidFill>
                <a:effectLst>
                  <a:outerShdw blurRad="254000" dist="38100" dir="5400000" algn="ctr" rotWithShape="0">
                    <a:srgbClr val="000000">
                      <a:alpha val="25000"/>
                    </a:srgbClr>
                  </a:outerShdw>
                </a:effectLst>
              </a:defRPr>
            </a:lvl1pPr>
          </a:lstStyle>
          <a:p>
            <a:endParaRPr lang="en-US" dirty="0"/>
          </a:p>
        </p:txBody>
      </p:sp>
      <p:sp>
        <p:nvSpPr>
          <p:cNvPr id="3" name="Subtitle 2"/>
          <p:cNvSpPr>
            <a:spLocks noGrp="1"/>
          </p:cNvSpPr>
          <p:nvPr>
            <p:ph type="subTitle" idx="1"/>
          </p:nvPr>
        </p:nvSpPr>
        <p:spPr>
          <a:xfrm>
            <a:off x="952500" y="1481097"/>
            <a:ext cx="7200900" cy="4586943"/>
          </a:xfrm>
        </p:spPr>
        <p:txBody>
          <a:bodyPr>
            <a:noAutofit/>
          </a:bodyPr>
          <a:lstStyle>
            <a:lvl1pPr marL="0" indent="0" algn="l">
              <a:lnSpc>
                <a:spcPts val="3800"/>
              </a:lnSpc>
              <a:spcBef>
                <a:spcPts val="1500"/>
              </a:spcBef>
              <a:spcAft>
                <a:spcPts val="1500"/>
              </a:spcAft>
              <a:buNone/>
              <a:defRPr sz="2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8328106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dirty="0"/>
              <a:t>Click to edit Master title style</a:t>
            </a:r>
            <a:endParaRPr lang="en-US" dirty="0"/>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dirty="0"/>
              <a:t>Click to edit Master title style</a:t>
            </a:r>
            <a:endParaRPr lang="en-US" dirty="0"/>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dirty="0"/>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extLst>
      <p:ext uri="{BB962C8B-B14F-4D97-AF65-F5344CB8AC3E}">
        <p14:creationId xmlns:p14="http://schemas.microsoft.com/office/powerpoint/2010/main" val="34523062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571500" y="1747520"/>
            <a:ext cx="3771900"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4" name="Content Placeholder 3"/>
          <p:cNvSpPr>
            <a:spLocks noGrp="1"/>
          </p:cNvSpPr>
          <p:nvPr>
            <p:ph sz="half" idx="2"/>
          </p:nvPr>
        </p:nvSpPr>
        <p:spPr>
          <a:xfrm>
            <a:off x="571500" y="2438400"/>
            <a:ext cx="3771900" cy="35814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5" name="Text Placeholder 4"/>
          <p:cNvSpPr>
            <a:spLocks noGrp="1"/>
          </p:cNvSpPr>
          <p:nvPr>
            <p:ph type="body" sz="quarter" idx="3"/>
          </p:nvPr>
        </p:nvSpPr>
        <p:spPr>
          <a:xfrm>
            <a:off x="4797425" y="1747520"/>
            <a:ext cx="3736975"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6" name="Content Placeholder 5"/>
          <p:cNvSpPr>
            <a:spLocks noGrp="1"/>
          </p:cNvSpPr>
          <p:nvPr>
            <p:ph sz="quarter" idx="4"/>
          </p:nvPr>
        </p:nvSpPr>
        <p:spPr>
          <a:xfrm>
            <a:off x="4797425" y="2438399"/>
            <a:ext cx="3736975" cy="35814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9" name="Footer Placeholder 4">
            <a:extLst>
              <a:ext uri="{FF2B5EF4-FFF2-40B4-BE49-F238E27FC236}">
                <a16:creationId xmlns:a16="http://schemas.microsoft.com/office/drawing/2014/main" id="{3D4D72FC-B28E-CCBB-C752-F3C5195CB0F0}"/>
              </a:ext>
            </a:extLst>
          </p:cNvPr>
          <p:cNvSpPr>
            <a:spLocks noGrp="1"/>
          </p:cNvSpPr>
          <p:nvPr>
            <p:ph type="ftr" sz="quarter" idx="10"/>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dirty="0"/>
              <a:t>Click to edit Master title style</a:t>
            </a:r>
            <a:endParaRPr lang="en-US" dirty="0"/>
          </a:p>
        </p:txBody>
      </p:sp>
    </p:spTree>
    <p:extLst>
      <p:ext uri="{BB962C8B-B14F-4D97-AF65-F5344CB8AC3E}">
        <p14:creationId xmlns:p14="http://schemas.microsoft.com/office/powerpoint/2010/main" val="3599011965"/>
      </p:ext>
    </p:extLst>
  </p:cSld>
  <p:clrMapOvr>
    <a:masterClrMapping/>
  </p:clrMapOvr>
  <p:extLst>
    <p:ext uri="{DCECCB84-F9BA-43D5-87BE-67443E8EF086}">
      <p15:sldGuideLst xmlns:p15="http://schemas.microsoft.com/office/powerpoint/2012/main">
        <p15:guide id="1" orient="horz" pos="867" userDrawn="1">
          <p15:clr>
            <a:srgbClr val="FBAE40"/>
          </p15:clr>
        </p15:guide>
        <p15:guide id="2" orient="horz" pos="411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iz">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A4AF809-039D-21B8-03A5-8265304F04EF}"/>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4797636"/>
            <a:ext cx="7200900" cy="1344372"/>
          </a:xfrm>
        </p:spPr>
        <p:txBody>
          <a:bodyPr anchor="ctr">
            <a:noAutofit/>
          </a:bodyPr>
          <a:lstStyle>
            <a:lvl1pPr marL="0" indent="0" algn="ctr">
              <a:lnSpc>
                <a:spcPts val="4800"/>
              </a:lnSpc>
              <a:spcBef>
                <a:spcPts val="0"/>
              </a:spcBef>
              <a:spcAft>
                <a:spcPts val="0"/>
              </a:spcAft>
              <a:buNone/>
              <a:defRPr sz="4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21319123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0"/>
            <a:ext cx="9144000" cy="1371600"/>
          </a:xfrm>
          <a:prstGeom prst="rect">
            <a:avLst/>
          </a:prstGeom>
          <a:gradFill flip="none" rotWithShape="1">
            <a:gsLst>
              <a:gs pos="13000">
                <a:srgbClr val="00B1FF"/>
              </a:gs>
              <a:gs pos="100000">
                <a:srgbClr val="0070C0">
                  <a:lumMod val="97000"/>
                </a:srgbClr>
              </a:gs>
            </a:gsLst>
            <a:lin ang="5400000" scaled="0"/>
            <a:tileRect/>
          </a:gradFill>
          <a:ln>
            <a:noFill/>
          </a:ln>
          <a:effectLst>
            <a:outerShdw blurRad="317500" dist="76200" dir="5400000" algn="ctr" rotWithShape="0">
              <a:srgbClr val="000000">
                <a:alpha val="20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pic>
        <p:nvPicPr>
          <p:cNvPr id="3" name="Picture 2">
            <a:extLst>
              <a:ext uri="{FF2B5EF4-FFF2-40B4-BE49-F238E27FC236}">
                <a16:creationId xmlns:a16="http://schemas.microsoft.com/office/drawing/2014/main" id="{627806B2-50AB-E041-B28D-8AAC3767974D}"/>
              </a:ext>
            </a:extLst>
          </p:cNvPr>
          <p:cNvPicPr>
            <a:picLocks noChangeAspect="1"/>
          </p:cNvPicPr>
          <p:nvPr userDrawn="1"/>
        </p:nvPicPr>
        <p:blipFill>
          <a:blip r:embed="rId22"/>
          <a:srcRect/>
          <a:stretch/>
        </p:blipFill>
        <p:spPr>
          <a:xfrm>
            <a:off x="3300" y="0"/>
            <a:ext cx="9137400" cy="1370610"/>
          </a:xfrm>
          <a:prstGeom prst="rect">
            <a:avLst/>
          </a:prstGeom>
        </p:spPr>
      </p:pic>
      <p:sp>
        <p:nvSpPr>
          <p:cNvPr id="8" name="Rectangle 7"/>
          <p:cNvSpPr/>
          <p:nvPr userDrawn="1"/>
        </p:nvSpPr>
        <p:spPr>
          <a:xfrm>
            <a:off x="0" y="6248400"/>
            <a:ext cx="9144000" cy="609600"/>
          </a:xfrm>
          <a:prstGeom prst="rect">
            <a:avLst/>
          </a:prstGeom>
          <a:solidFill>
            <a:srgbClr val="00BCBF">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dirty="0"/>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cSld>
  <p:clrMap bg1="lt1" tx1="dk1" bg2="lt2" tx2="dk2" accent1="accent1" accent2="accent2" accent3="accent3" accent4="accent4" accent5="accent5" accent6="accent6" hlink="hlink" folHlink="folHlink"/>
  <p:sldLayoutIdLst>
    <p:sldLayoutId id="2147483649" r:id="rId1"/>
    <p:sldLayoutId id="2147483662" r:id="rId2"/>
    <p:sldLayoutId id="2147483654" r:id="rId3"/>
    <p:sldLayoutId id="2147483650" r:id="rId4"/>
    <p:sldLayoutId id="2147483658" r:id="rId5"/>
    <p:sldLayoutId id="2147483652" r:id="rId6"/>
    <p:sldLayoutId id="2147483653" r:id="rId7"/>
    <p:sldLayoutId id="2147483657" r:id="rId8"/>
    <p:sldLayoutId id="2147483655" r:id="rId9"/>
    <p:sldLayoutId id="2147483656" r:id="rId10"/>
    <p:sldLayoutId id="2147483660" r:id="rId11"/>
    <p:sldLayoutId id="2147483666" r:id="rId12"/>
    <p:sldLayoutId id="2147483663" r:id="rId13"/>
    <p:sldLayoutId id="2147483664" r:id="rId14"/>
    <p:sldLayoutId id="2147483667" r:id="rId15"/>
    <p:sldLayoutId id="2147483665" r:id="rId16"/>
    <p:sldLayoutId id="2147483668" r:id="rId17"/>
    <p:sldLayoutId id="2147483661" r:id="rId18"/>
    <p:sldLayoutId id="2147483659" r:id="rId19"/>
    <p:sldLayoutId id="2147483669" r:id="rId20"/>
  </p:sldLayoutIdLst>
  <p:hf hdr="0" dt="0"/>
  <p:txStyles>
    <p:titleStyle>
      <a:lvl1pPr marL="355600" indent="-355600" algn="l" defTabSz="457200" rtl="0" eaLnBrk="0" fontAlgn="base" hangingPunct="0">
        <a:spcBef>
          <a:spcPct val="0"/>
        </a:spcBef>
        <a:spcAft>
          <a:spcPct val="0"/>
        </a:spcAft>
        <a:defRPr sz="2300" b="0"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userDrawn="1">
          <p15:clr>
            <a:srgbClr val="F26B43"/>
          </p15:clr>
        </p15:guide>
        <p15:guide id="2" pos="431"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microsoft.com/office/2018/10/relationships/comments" Target="../comments/modernComment_48B_D57F6E72.xml"/><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34.jpg"/></Relationships>
</file>

<file path=ppt/slides/_rels/slide2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22.jpg"/><Relationship Id="rId7"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4.xml"/><Relationship Id="rId6" Type="http://schemas.openxmlformats.org/officeDocument/2006/relationships/image" Target="../media/image25.jpg"/><Relationship Id="rId5" Type="http://schemas.openxmlformats.org/officeDocument/2006/relationships/image" Target="../media/image24.jpg"/><Relationship Id="rId4" Type="http://schemas.openxmlformats.org/officeDocument/2006/relationships/image" Target="../media/image23.jpg"/></Relationships>
</file>

<file path=ppt/slides/_rels/slide24.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36.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5.xml"/><Relationship Id="rId4" Type="http://schemas.openxmlformats.org/officeDocument/2006/relationships/image" Target="../media/image28.png"/></Relationships>
</file>

<file path=ppt/slides/_rels/slide26.xml.rels><?xml version="1.0" encoding="UTF-8" standalone="yes"?>
<Relationships xmlns="http://schemas.openxmlformats.org/package/2006/relationships"><Relationship Id="rId3" Type="http://schemas.microsoft.com/office/2018/10/relationships/comments" Target="../comments/modernComment_43E_FAA25FB.xml"/><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openxmlformats.org/officeDocument/2006/relationships/image" Target="../media/image29.jpg"/></Relationships>
</file>

<file path=ppt/slides/_rels/slide2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28.xml.rels><?xml version="1.0" encoding="UTF-8" standalone="yes"?>
<Relationships xmlns="http://schemas.openxmlformats.org/package/2006/relationships"><Relationship Id="rId3" Type="http://schemas.microsoft.com/office/2018/10/relationships/comments" Target="../comments/modernComment_482_C37551E7.xml"/><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5.xml"/><Relationship Id="rId4" Type="http://schemas.openxmlformats.org/officeDocument/2006/relationships/image" Target="../media/image28.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1.m4v"/><Relationship Id="rId1" Type="http://schemas.microsoft.com/office/2007/relationships/media" Target="../media/media1.m4v"/><Relationship Id="rId5" Type="http://schemas.openxmlformats.org/officeDocument/2006/relationships/image" Target="../media/image13.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8.xml"/><Relationship Id="rId1" Type="http://schemas.openxmlformats.org/officeDocument/2006/relationships/slideLayout" Target="../slideLayouts/slideLayout4.xml"/><Relationship Id="rId4" Type="http://schemas.openxmlformats.org/officeDocument/2006/relationships/image" Target="../media/image39.png"/></Relationships>
</file>

<file path=ppt/slides/_rels/slide3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jpg"/><Relationship Id="rId7" Type="http://schemas.openxmlformats.org/officeDocument/2006/relationships/image" Target="../media/image18.jp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15.jp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22.jpg"/><Relationship Id="rId7"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25.jpg"/><Relationship Id="rId5" Type="http://schemas.openxmlformats.org/officeDocument/2006/relationships/image" Target="../media/image24.jpg"/><Relationship Id="rId4" Type="http://schemas.openxmlformats.org/officeDocument/2006/relationships/image" Target="../media/image23.jp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3" Type="http://schemas.microsoft.com/office/2018/10/relationships/comments" Target="../comments/modernComment_489_3C8C136B.xml"/><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29.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Subtitle 2"/>
          <p:cNvSpPr>
            <a:spLocks noGrp="1"/>
          </p:cNvSpPr>
          <p:nvPr>
            <p:ph type="subTitle" idx="1"/>
          </p:nvPr>
        </p:nvSpPr>
        <p:spPr>
          <a:xfrm>
            <a:off x="923925" y="1126233"/>
            <a:ext cx="7200900" cy="2302767"/>
          </a:xfrm>
        </p:spPr>
        <p:txBody>
          <a:bodyPr/>
          <a:lstStyle/>
          <a:p>
            <a:r>
              <a:rPr lang="en-US" sz="2800" dirty="0"/>
              <a:t>Module 10: </a:t>
            </a:r>
          </a:p>
          <a:p>
            <a:r>
              <a:rPr lang="en-GB" sz="3200" b="0" dirty="0">
                <a:effectLst/>
              </a:rPr>
              <a:t>Vaping - evidence-based guidance for people with SMI</a:t>
            </a:r>
            <a:endParaRPr lang="en-GB" sz="2800" b="0" dirty="0">
              <a:effectLst/>
            </a:endParaRPr>
          </a:p>
        </p:txBody>
      </p:sp>
      <p:sp>
        <p:nvSpPr>
          <p:cNvPr id="4" name="Text Placeholder 3"/>
          <p:cNvSpPr>
            <a:spLocks noGrp="1"/>
          </p:cNvSpPr>
          <p:nvPr>
            <p:ph type="body" sz="quarter" idx="11"/>
          </p:nvPr>
        </p:nvSpPr>
        <p:spPr>
          <a:xfrm>
            <a:off x="847464" y="4197788"/>
            <a:ext cx="7728857" cy="1243725"/>
          </a:xfrm>
        </p:spPr>
        <p:txBody>
          <a:bodyPr/>
          <a:lstStyle/>
          <a:p>
            <a:endParaRPr lang="en-US" sz="2000" dirty="0"/>
          </a:p>
          <a:p>
            <a:r>
              <a:rPr lang="en-US" sz="2000" dirty="0">
                <a:solidFill>
                  <a:schemeClr val="bg2">
                    <a:lumMod val="95000"/>
                  </a:schemeClr>
                </a:solidFill>
                <a:latin typeface="Century Gothic" panose="020B0502020202020204" pitchFamily="34" charset="0"/>
              </a:rPr>
              <a:t>Community mental health tobacco treatment training</a:t>
            </a:r>
          </a:p>
          <a:p>
            <a:endParaRPr lang="en-US" sz="2000" b="1" dirty="0">
              <a:solidFill>
                <a:schemeClr val="accent1">
                  <a:lumMod val="60000"/>
                  <a:lumOff val="40000"/>
                </a:schemeClr>
              </a:solidFill>
            </a:endParaRPr>
          </a:p>
          <a:p>
            <a:endParaRPr lang="en-US" sz="2000" b="1" dirty="0"/>
          </a:p>
          <a:p>
            <a:endParaRPr lang="en-US" sz="2000" dirty="0"/>
          </a:p>
        </p:txBody>
      </p:sp>
      <p:sp>
        <p:nvSpPr>
          <p:cNvPr id="2" name="TextBox 1">
            <a:extLst>
              <a:ext uri="{FF2B5EF4-FFF2-40B4-BE49-F238E27FC236}">
                <a16:creationId xmlns:a16="http://schemas.microsoft.com/office/drawing/2014/main" id="{51D85D23-5D18-1843-8079-0A95AB4BF93D}"/>
              </a:ext>
            </a:extLst>
          </p:cNvPr>
          <p:cNvSpPr txBox="1"/>
          <p:nvPr/>
        </p:nvSpPr>
        <p:spPr bwMode="auto">
          <a:xfrm>
            <a:off x="1322614" y="5617029"/>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3" name="TextBox 2">
            <a:extLst>
              <a:ext uri="{FF2B5EF4-FFF2-40B4-BE49-F238E27FC236}">
                <a16:creationId xmlns:a16="http://schemas.microsoft.com/office/drawing/2014/main" id="{1F4284A4-9C68-5C46-9A53-78EC5D066B21}"/>
              </a:ext>
            </a:extLst>
          </p:cNvPr>
          <p:cNvSpPr txBox="1"/>
          <p:nvPr/>
        </p:nvSpPr>
        <p:spPr bwMode="auto">
          <a:xfrm>
            <a:off x="1289957" y="5894614"/>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5" name="TextBox 4">
            <a:extLst>
              <a:ext uri="{FF2B5EF4-FFF2-40B4-BE49-F238E27FC236}">
                <a16:creationId xmlns:a16="http://schemas.microsoft.com/office/drawing/2014/main" id="{67EBC41D-2F00-8B4B-A16D-9825C6C7588B}"/>
              </a:ext>
            </a:extLst>
          </p:cNvPr>
          <p:cNvSpPr txBox="1"/>
          <p:nvPr/>
        </p:nvSpPr>
        <p:spPr bwMode="auto">
          <a:xfrm>
            <a:off x="1094014" y="6057900"/>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grpSp>
        <p:nvGrpSpPr>
          <p:cNvPr id="13" name="Group 12">
            <a:extLst>
              <a:ext uri="{FF2B5EF4-FFF2-40B4-BE49-F238E27FC236}">
                <a16:creationId xmlns:a16="http://schemas.microsoft.com/office/drawing/2014/main" id="{82211ECD-F23B-1568-3F51-9FDA5186F12C}"/>
              </a:ext>
            </a:extLst>
          </p:cNvPr>
          <p:cNvGrpSpPr/>
          <p:nvPr/>
        </p:nvGrpSpPr>
        <p:grpSpPr>
          <a:xfrm>
            <a:off x="923925" y="5815661"/>
            <a:ext cx="3787968" cy="558364"/>
            <a:chOff x="1921977" y="2477000"/>
            <a:chExt cx="5172063" cy="762386"/>
          </a:xfrm>
        </p:grpSpPr>
        <p:pic>
          <p:nvPicPr>
            <p:cNvPr id="15" name="Picture 14">
              <a:extLst>
                <a:ext uri="{FF2B5EF4-FFF2-40B4-BE49-F238E27FC236}">
                  <a16:creationId xmlns:a16="http://schemas.microsoft.com/office/drawing/2014/main" id="{7070C99E-C653-4564-FCE3-8437E1594E73}"/>
                </a:ext>
              </a:extLst>
            </p:cNvPr>
            <p:cNvPicPr>
              <a:picLocks noChangeAspect="1"/>
            </p:cNvPicPr>
            <p:nvPr/>
          </p:nvPicPr>
          <p:blipFill>
            <a:blip r:embed="rId3"/>
            <a:stretch>
              <a:fillRect/>
            </a:stretch>
          </p:blipFill>
          <p:spPr>
            <a:xfrm>
              <a:off x="1921977" y="2477000"/>
              <a:ext cx="1654724" cy="762386"/>
            </a:xfrm>
            <a:prstGeom prst="rect">
              <a:avLst/>
            </a:prstGeom>
          </p:spPr>
        </p:pic>
        <p:pic>
          <p:nvPicPr>
            <p:cNvPr id="16" name="Picture 15">
              <a:extLst>
                <a:ext uri="{FF2B5EF4-FFF2-40B4-BE49-F238E27FC236}">
                  <a16:creationId xmlns:a16="http://schemas.microsoft.com/office/drawing/2014/main" id="{A997132F-4134-DC62-7959-CF865BD12155}"/>
                </a:ext>
              </a:extLst>
            </p:cNvPr>
            <p:cNvPicPr>
              <a:picLocks noChangeAspect="1"/>
            </p:cNvPicPr>
            <p:nvPr/>
          </p:nvPicPr>
          <p:blipFill>
            <a:blip r:embed="rId4"/>
            <a:stretch>
              <a:fillRect/>
            </a:stretch>
          </p:blipFill>
          <p:spPr>
            <a:xfrm>
              <a:off x="4555641" y="2477000"/>
              <a:ext cx="2538399" cy="762386"/>
            </a:xfrm>
            <a:prstGeom prst="rect">
              <a:avLst/>
            </a:prstGeom>
          </p:spPr>
        </p:pic>
      </p:grpSp>
    </p:spTree>
    <p:extLst>
      <p:ext uri="{BB962C8B-B14F-4D97-AF65-F5344CB8AC3E}">
        <p14:creationId xmlns:p14="http://schemas.microsoft.com/office/powerpoint/2010/main" val="36019424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31F20-1180-1140-9ED9-5261EF5A632E}"/>
              </a:ext>
            </a:extLst>
          </p:cNvPr>
          <p:cNvSpPr>
            <a:spLocks noGrp="1"/>
          </p:cNvSpPr>
          <p:nvPr>
            <p:ph type="title"/>
          </p:nvPr>
        </p:nvSpPr>
        <p:spPr/>
        <p:txBody>
          <a:bodyPr/>
          <a:lstStyle/>
          <a:p>
            <a:r>
              <a:rPr lang="en-US"/>
              <a:t>Comparing Harm between </a:t>
            </a:r>
            <a:br>
              <a:rPr lang="en-US"/>
            </a:br>
            <a:r>
              <a:rPr lang="en-US"/>
              <a:t>nicotine-containing products</a:t>
            </a:r>
          </a:p>
        </p:txBody>
      </p:sp>
      <p:sp>
        <p:nvSpPr>
          <p:cNvPr id="5" name="Text Placeholder 3">
            <a:extLst>
              <a:ext uri="{FF2B5EF4-FFF2-40B4-BE49-F238E27FC236}">
                <a16:creationId xmlns:a16="http://schemas.microsoft.com/office/drawing/2014/main" id="{4BA3A4DB-131F-9A40-B245-A3988BE1E2B2}"/>
              </a:ext>
            </a:extLst>
          </p:cNvPr>
          <p:cNvSpPr txBox="1">
            <a:spLocks/>
          </p:cNvSpPr>
          <p:nvPr/>
        </p:nvSpPr>
        <p:spPr bwMode="auto">
          <a:xfrm>
            <a:off x="592281" y="5557029"/>
            <a:ext cx="7966604" cy="54112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100">
                <a:latin typeface="Arial" panose="020B0604020202020204" pitchFamily="34" charset="0"/>
                <a:cs typeface="Arial" panose="020B0604020202020204" pitchFamily="34" charset="0"/>
              </a:rPr>
              <a:t>Estimating the Harms of Nicotine-Containing Products Using the MCDA Approach, Nutt et al, 2014</a:t>
            </a:r>
          </a:p>
        </p:txBody>
      </p:sp>
      <p:graphicFrame>
        <p:nvGraphicFramePr>
          <p:cNvPr id="9" name="Chart 8">
            <a:extLst>
              <a:ext uri="{FF2B5EF4-FFF2-40B4-BE49-F238E27FC236}">
                <a16:creationId xmlns:a16="http://schemas.microsoft.com/office/drawing/2014/main" id="{33DCC1E2-97CA-8D4B-9B09-5D45A341FA9F}"/>
              </a:ext>
            </a:extLst>
          </p:cNvPr>
          <p:cNvGraphicFramePr/>
          <p:nvPr/>
        </p:nvGraphicFramePr>
        <p:xfrm>
          <a:off x="606904" y="1861168"/>
          <a:ext cx="7946378" cy="3479575"/>
        </p:xfrm>
        <a:graphic>
          <a:graphicData uri="http://schemas.openxmlformats.org/drawingml/2006/chart">
            <c:chart xmlns:c="http://schemas.openxmlformats.org/drawingml/2006/chart" xmlns:r="http://schemas.openxmlformats.org/officeDocument/2006/relationships" r:id="rId3"/>
          </a:graphicData>
        </a:graphic>
      </p:graphicFrame>
      <p:pic>
        <p:nvPicPr>
          <p:cNvPr id="12" name="Picture 11">
            <a:extLst>
              <a:ext uri="{FF2B5EF4-FFF2-40B4-BE49-F238E27FC236}">
                <a16:creationId xmlns:a16="http://schemas.microsoft.com/office/drawing/2014/main" id="{B252B7F5-C735-0248-9038-05D077C55592}"/>
              </a:ext>
            </a:extLst>
          </p:cNvPr>
          <p:cNvPicPr>
            <a:picLocks noChangeAspect="1"/>
          </p:cNvPicPr>
          <p:nvPr/>
        </p:nvPicPr>
        <p:blipFill>
          <a:blip r:embed="rId4"/>
          <a:stretch>
            <a:fillRect/>
          </a:stretch>
        </p:blipFill>
        <p:spPr>
          <a:xfrm>
            <a:off x="6616139" y="2783659"/>
            <a:ext cx="453154" cy="1812617"/>
          </a:xfrm>
          <a:prstGeom prst="rect">
            <a:avLst/>
          </a:prstGeom>
          <a:effectLst>
            <a:outerShdw blurRad="254000" dist="63500" dir="5400000" algn="ctr" rotWithShape="0">
              <a:srgbClr val="000000">
                <a:alpha val="25000"/>
              </a:srgbClr>
            </a:outerShdw>
          </a:effectLst>
        </p:spPr>
      </p:pic>
      <p:sp>
        <p:nvSpPr>
          <p:cNvPr id="8" name="Footer Placeholder 3">
            <a:extLst>
              <a:ext uri="{FF2B5EF4-FFF2-40B4-BE49-F238E27FC236}">
                <a16:creationId xmlns:a16="http://schemas.microsoft.com/office/drawing/2014/main" id="{C8FFD303-7C9C-5B5F-4461-E4919D5D66ED}"/>
              </a:ext>
            </a:extLst>
          </p:cNvPr>
          <p:cNvSpPr>
            <a:spLocks noGrp="1"/>
          </p:cNvSpPr>
          <p:nvPr>
            <p:ph type="ftr" sz="quarter" idx="3"/>
          </p:nvPr>
        </p:nvSpPr>
        <p:spPr>
          <a:xfrm>
            <a:off x="593184" y="6356350"/>
            <a:ext cx="7866330" cy="365125"/>
          </a:xfrm>
        </p:spPr>
        <p:txBody>
          <a:bodyPr/>
          <a:lstStyle/>
          <a:p>
            <a:pPr>
              <a:defRPr/>
            </a:pPr>
            <a:r>
              <a:rPr lang="en-US" b="1"/>
              <a:t>Community mental health tobacco treatment training - </a:t>
            </a:r>
            <a:r>
              <a:rPr lang="en-GB"/>
              <a:t>Stop smoking medications and vaping</a:t>
            </a:r>
          </a:p>
          <a:p>
            <a:pPr>
              <a:defRPr/>
            </a:pPr>
            <a:endParaRPr lang="en-GB"/>
          </a:p>
          <a:p>
            <a:pPr>
              <a:defRPr/>
            </a:pPr>
            <a:endParaRPr lang="en-US"/>
          </a:p>
        </p:txBody>
      </p:sp>
    </p:spTree>
    <p:extLst>
      <p:ext uri="{BB962C8B-B14F-4D97-AF65-F5344CB8AC3E}">
        <p14:creationId xmlns:p14="http://schemas.microsoft.com/office/powerpoint/2010/main" val="35689853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5F0748-04EC-D52E-956A-83D27B526321}"/>
              </a:ext>
            </a:extLst>
          </p:cNvPr>
          <p:cNvSpPr>
            <a:spLocks noGrp="1"/>
          </p:cNvSpPr>
          <p:nvPr>
            <p:ph type="title"/>
          </p:nvPr>
        </p:nvSpPr>
        <p:spPr>
          <a:xfrm>
            <a:off x="496614" y="156696"/>
            <a:ext cx="7962900" cy="1066800"/>
          </a:xfrm>
        </p:spPr>
        <p:txBody>
          <a:bodyPr/>
          <a:lstStyle/>
          <a:p>
            <a:r>
              <a:rPr lang="en-US" sz="2400" b="1"/>
              <a:t>A regulated product</a:t>
            </a:r>
          </a:p>
        </p:txBody>
      </p:sp>
      <p:sp>
        <p:nvSpPr>
          <p:cNvPr id="3" name="Text Placeholder 2">
            <a:extLst>
              <a:ext uri="{FF2B5EF4-FFF2-40B4-BE49-F238E27FC236}">
                <a16:creationId xmlns:a16="http://schemas.microsoft.com/office/drawing/2014/main" id="{331DE129-DFC2-EC60-0E1B-FBB3D0429B3F}"/>
              </a:ext>
            </a:extLst>
          </p:cNvPr>
          <p:cNvSpPr>
            <a:spLocks noGrp="1"/>
          </p:cNvSpPr>
          <p:nvPr>
            <p:ph type="body" idx="12"/>
          </p:nvPr>
        </p:nvSpPr>
        <p:spPr>
          <a:xfrm>
            <a:off x="496614" y="1461340"/>
            <a:ext cx="6782727" cy="4191000"/>
          </a:xfrm>
        </p:spPr>
        <p:txBody>
          <a:bodyPr/>
          <a:lstStyle/>
          <a:p>
            <a:endParaRPr lang="en-US" sz="2000"/>
          </a:p>
          <a:p>
            <a:r>
              <a:rPr lang="en-US" sz="2000"/>
              <a:t>Consumer product vs, medicinal </a:t>
            </a:r>
          </a:p>
          <a:p>
            <a:endParaRPr lang="en-US" sz="2000"/>
          </a:p>
          <a:p>
            <a:r>
              <a:rPr lang="en-US" sz="2000"/>
              <a:t>As of 2016 vaping devices are regulated by government as part of the EU Tobacco Products directive </a:t>
            </a:r>
          </a:p>
          <a:p>
            <a:endParaRPr lang="en-US" sz="2000"/>
          </a:p>
        </p:txBody>
      </p:sp>
      <p:sp>
        <p:nvSpPr>
          <p:cNvPr id="4" name="Footer Placeholder 3">
            <a:extLst>
              <a:ext uri="{FF2B5EF4-FFF2-40B4-BE49-F238E27FC236}">
                <a16:creationId xmlns:a16="http://schemas.microsoft.com/office/drawing/2014/main" id="{6CBD8DF8-9237-1469-0815-18C7E71980CC}"/>
              </a:ext>
            </a:extLst>
          </p:cNvPr>
          <p:cNvSpPr>
            <a:spLocks noGrp="1"/>
          </p:cNvSpPr>
          <p:nvPr>
            <p:ph type="ftr" sz="quarter" idx="3"/>
          </p:nvPr>
        </p:nvSpPr>
        <p:spPr/>
        <p:txBody>
          <a:bodyPr/>
          <a:lstStyle/>
          <a:p>
            <a:pPr>
              <a:defRPr/>
            </a:pPr>
            <a:r>
              <a:rPr lang="en-US" b="1"/>
              <a:t>Tobacco Treatment for People with SMI:</a:t>
            </a:r>
            <a:r>
              <a:rPr lang="en-US"/>
              <a:t> Introduction</a:t>
            </a:r>
          </a:p>
        </p:txBody>
      </p:sp>
    </p:spTree>
    <p:extLst>
      <p:ext uri="{BB962C8B-B14F-4D97-AF65-F5344CB8AC3E}">
        <p14:creationId xmlns:p14="http://schemas.microsoft.com/office/powerpoint/2010/main" val="3581898354"/>
      </p:ext>
    </p:extLst>
  </p:cSld>
  <p:clrMapOvr>
    <a:masterClrMapping/>
  </p:clrMapOvr>
  <p:extLst>
    <p:ext uri="{6950BFC3-D8DA-4A85-94F7-54DA5524770B}">
      <p188:commentRel xmlns:p188="http://schemas.microsoft.com/office/powerpoint/2018/8/main" r:id="rId3"/>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38263FA-8B09-3B4F-BBB9-AF6A0EEAE6ED}"/>
              </a:ext>
            </a:extLst>
          </p:cNvPr>
          <p:cNvPicPr>
            <a:picLocks noChangeAspect="1"/>
          </p:cNvPicPr>
          <p:nvPr/>
        </p:nvPicPr>
        <p:blipFill>
          <a:blip r:embed="rId3"/>
          <a:srcRect/>
          <a:stretch/>
        </p:blipFill>
        <p:spPr>
          <a:xfrm>
            <a:off x="0" y="0"/>
            <a:ext cx="9144000" cy="6858000"/>
          </a:xfrm>
          <a:prstGeom prst="rect">
            <a:avLst/>
          </a:prstGeom>
        </p:spPr>
      </p:pic>
      <p:sp>
        <p:nvSpPr>
          <p:cNvPr id="2" name="Title 1">
            <a:extLst>
              <a:ext uri="{FF2B5EF4-FFF2-40B4-BE49-F238E27FC236}">
                <a16:creationId xmlns:a16="http://schemas.microsoft.com/office/drawing/2014/main" id="{237FEFD1-B86E-D043-9BCE-C07FC0833B02}"/>
              </a:ext>
            </a:extLst>
          </p:cNvPr>
          <p:cNvSpPr>
            <a:spLocks noGrp="1"/>
          </p:cNvSpPr>
          <p:nvPr>
            <p:ph type="title"/>
          </p:nvPr>
        </p:nvSpPr>
        <p:spPr>
          <a:xfrm>
            <a:off x="571500" y="152400"/>
            <a:ext cx="7962900" cy="1882140"/>
          </a:xfrm>
        </p:spPr>
        <p:txBody>
          <a:bodyPr/>
          <a:lstStyle/>
          <a:p>
            <a:r>
              <a:rPr lang="en-US" sz="3200" b="1" dirty="0"/>
              <a:t>Is vaping appropriate </a:t>
            </a:r>
            <a:br>
              <a:rPr lang="en-US" sz="3200" b="1" dirty="0"/>
            </a:br>
            <a:r>
              <a:rPr lang="en-US" sz="3200" b="1" dirty="0"/>
              <a:t>for people with SMI?</a:t>
            </a:r>
          </a:p>
        </p:txBody>
      </p:sp>
      <p:sp>
        <p:nvSpPr>
          <p:cNvPr id="4" name="Text Placeholder 3">
            <a:extLst>
              <a:ext uri="{FF2B5EF4-FFF2-40B4-BE49-F238E27FC236}">
                <a16:creationId xmlns:a16="http://schemas.microsoft.com/office/drawing/2014/main" id="{4DD77D55-58E4-F64C-8C1B-9439E2221D1A}"/>
              </a:ext>
            </a:extLst>
          </p:cNvPr>
          <p:cNvSpPr>
            <a:spLocks noGrp="1"/>
          </p:cNvSpPr>
          <p:nvPr>
            <p:ph type="body" idx="12"/>
          </p:nvPr>
        </p:nvSpPr>
        <p:spPr>
          <a:xfrm>
            <a:off x="571500" y="2049780"/>
            <a:ext cx="5805653" cy="4191000"/>
          </a:xfrm>
        </p:spPr>
        <p:txBody>
          <a:bodyPr anchor="t"/>
          <a:lstStyle/>
          <a:p>
            <a:pPr>
              <a:spcBef>
                <a:spcPts val="1000"/>
              </a:spcBef>
              <a:spcAft>
                <a:spcPts val="1000"/>
              </a:spcAft>
              <a:buNone/>
              <a:tabLst>
                <a:tab pos="438150" algn="l"/>
              </a:tabLst>
            </a:pPr>
            <a:r>
              <a:rPr lang="en-US" sz="2000" b="1" dirty="0">
                <a:solidFill>
                  <a:schemeClr val="bg1"/>
                </a:solidFill>
              </a:rPr>
              <a:t>Which of the following is correct? </a:t>
            </a:r>
          </a:p>
          <a:p>
            <a:pPr marL="223838" indent="-223838">
              <a:spcBef>
                <a:spcPts val="1000"/>
              </a:spcBef>
              <a:spcAft>
                <a:spcPts val="1000"/>
              </a:spcAft>
              <a:buNone/>
              <a:tabLst>
                <a:tab pos="438150" algn="l"/>
              </a:tabLst>
            </a:pPr>
            <a:r>
              <a:rPr lang="en-US" dirty="0">
                <a:solidFill>
                  <a:schemeClr val="bg1"/>
                </a:solidFill>
              </a:rPr>
              <a:t>A.	 No, there is evidence of increased chance of adverse psych events</a:t>
            </a:r>
          </a:p>
          <a:p>
            <a:pPr>
              <a:spcBef>
                <a:spcPts val="1000"/>
              </a:spcBef>
              <a:spcAft>
                <a:spcPts val="1000"/>
              </a:spcAft>
              <a:buNone/>
              <a:tabLst>
                <a:tab pos="438150" algn="l"/>
              </a:tabLst>
            </a:pPr>
            <a:r>
              <a:rPr lang="en-US" dirty="0">
                <a:solidFill>
                  <a:schemeClr val="bg1"/>
                </a:solidFill>
              </a:rPr>
              <a:t>B.	Yes, vapes have been found to be particularly </a:t>
            </a:r>
            <a:br>
              <a:rPr lang="en-US" dirty="0">
                <a:solidFill>
                  <a:schemeClr val="bg1"/>
                </a:solidFill>
              </a:rPr>
            </a:br>
            <a:r>
              <a:rPr lang="en-US" dirty="0">
                <a:solidFill>
                  <a:schemeClr val="bg1"/>
                </a:solidFill>
              </a:rPr>
              <a:t>	useful for people with SMI </a:t>
            </a:r>
          </a:p>
          <a:p>
            <a:pPr>
              <a:spcBef>
                <a:spcPts val="1000"/>
              </a:spcBef>
              <a:spcAft>
                <a:spcPts val="1000"/>
              </a:spcAft>
              <a:buNone/>
              <a:tabLst>
                <a:tab pos="438150" algn="l"/>
              </a:tabLst>
            </a:pPr>
            <a:r>
              <a:rPr lang="en-US" dirty="0">
                <a:solidFill>
                  <a:schemeClr val="bg1"/>
                </a:solidFill>
              </a:rPr>
              <a:t>C.	No, as there is insufficient evidence </a:t>
            </a:r>
            <a:br>
              <a:rPr lang="en-US" dirty="0">
                <a:solidFill>
                  <a:schemeClr val="bg1"/>
                </a:solidFill>
              </a:rPr>
            </a:br>
            <a:r>
              <a:rPr lang="en-US" dirty="0">
                <a:solidFill>
                  <a:schemeClr val="bg1"/>
                </a:solidFill>
              </a:rPr>
              <a:t>	about the safety and efficacy</a:t>
            </a:r>
          </a:p>
        </p:txBody>
      </p:sp>
      <p:pic>
        <p:nvPicPr>
          <p:cNvPr id="6" name="Picture 5">
            <a:extLst>
              <a:ext uri="{FF2B5EF4-FFF2-40B4-BE49-F238E27FC236}">
                <a16:creationId xmlns:a16="http://schemas.microsoft.com/office/drawing/2014/main" id="{6A3218FF-C880-BC43-B8FA-9AC361708304}"/>
              </a:ext>
            </a:extLst>
          </p:cNvPr>
          <p:cNvPicPr>
            <a:picLocks noChangeAspect="1"/>
          </p:cNvPicPr>
          <p:nvPr/>
        </p:nvPicPr>
        <p:blipFill>
          <a:blip r:embed="rId4"/>
          <a:srcRect/>
          <a:stretch/>
        </p:blipFill>
        <p:spPr>
          <a:xfrm>
            <a:off x="6377153" y="2315355"/>
            <a:ext cx="2211769" cy="2227290"/>
          </a:xfrm>
          <a:prstGeom prst="rect">
            <a:avLst/>
          </a:prstGeom>
          <a:effectLst>
            <a:outerShdw blurRad="254000" dist="63500" dir="5400000" algn="ctr" rotWithShape="0">
              <a:srgbClr val="000000">
                <a:alpha val="25000"/>
              </a:srgbClr>
            </a:outerShdw>
          </a:effectLst>
        </p:spPr>
      </p:pic>
    </p:spTree>
    <p:extLst>
      <p:ext uri="{BB962C8B-B14F-4D97-AF65-F5344CB8AC3E}">
        <p14:creationId xmlns:p14="http://schemas.microsoft.com/office/powerpoint/2010/main" val="1070324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500"/>
                                        <p:tgtEl>
                                          <p:spTgt spid="4">
                                            <p:txEl>
                                              <p:pRg st="1" end="1"/>
                                            </p:txEl>
                                          </p:spTgt>
                                        </p:tgtEl>
                                      </p:cBhvr>
                                    </p:animEffect>
                                  </p:childTnLst>
                                </p:cTn>
                              </p:par>
                            </p:childTnLst>
                          </p:cTn>
                        </p:par>
                        <p:par>
                          <p:cTn id="20" fill="hold">
                            <p:stCondLst>
                              <p:cond delay="4000"/>
                            </p:stCondLst>
                            <p:childTnLst>
                              <p:par>
                                <p:cTn id="21" presetID="10" presetClass="entr" presetSubtype="0" fill="hold" nodeType="afterEffect">
                                  <p:stCondLst>
                                    <p:cond delay="500"/>
                                  </p:stCondLst>
                                  <p:childTnLst>
                                    <p:set>
                                      <p:cBhvr>
                                        <p:cTn id="22" dur="1" fill="hold">
                                          <p:stCondLst>
                                            <p:cond delay="0"/>
                                          </p:stCondLst>
                                        </p:cTn>
                                        <p:tgtEl>
                                          <p:spTgt spid="4">
                                            <p:txEl>
                                              <p:pRg st="2" end="2"/>
                                            </p:txEl>
                                          </p:spTgt>
                                        </p:tgtEl>
                                        <p:attrNameLst>
                                          <p:attrName>style.visibility</p:attrName>
                                        </p:attrNameLst>
                                      </p:cBhvr>
                                      <p:to>
                                        <p:strVal val="visible"/>
                                      </p:to>
                                    </p:set>
                                    <p:animEffect transition="in" filter="fade">
                                      <p:cBhvr>
                                        <p:cTn id="23" dur="500"/>
                                        <p:tgtEl>
                                          <p:spTgt spid="4">
                                            <p:txEl>
                                              <p:pRg st="2" end="2"/>
                                            </p:txEl>
                                          </p:spTgt>
                                        </p:tgtEl>
                                      </p:cBhvr>
                                    </p:animEffect>
                                  </p:childTnLst>
                                </p:cTn>
                              </p:par>
                            </p:childTnLst>
                          </p:cTn>
                        </p:par>
                        <p:par>
                          <p:cTn id="24" fill="hold">
                            <p:stCondLst>
                              <p:cond delay="5000"/>
                            </p:stCondLst>
                            <p:childTnLst>
                              <p:par>
                                <p:cTn id="25" presetID="10" presetClass="entr" presetSubtype="0" fill="hold" nodeType="afterEffect">
                                  <p:stCondLst>
                                    <p:cond delay="50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fade">
                                      <p:cBhvr>
                                        <p:cTn id="2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DCD3C1-031B-9DEF-BB00-4DE1C882181E}"/>
              </a:ext>
            </a:extLst>
          </p:cNvPr>
          <p:cNvSpPr>
            <a:spLocks noGrp="1"/>
          </p:cNvSpPr>
          <p:nvPr>
            <p:ph type="title"/>
          </p:nvPr>
        </p:nvSpPr>
        <p:spPr/>
        <p:txBody>
          <a:bodyPr/>
          <a:lstStyle/>
          <a:p>
            <a:r>
              <a:rPr lang="en-US"/>
              <a:t>In-patient settings</a:t>
            </a:r>
          </a:p>
        </p:txBody>
      </p:sp>
      <p:sp>
        <p:nvSpPr>
          <p:cNvPr id="3" name="Text Placeholder 2">
            <a:extLst>
              <a:ext uri="{FF2B5EF4-FFF2-40B4-BE49-F238E27FC236}">
                <a16:creationId xmlns:a16="http://schemas.microsoft.com/office/drawing/2014/main" id="{27324429-7CFC-99D5-6EEE-CE22DCDB118C}"/>
              </a:ext>
            </a:extLst>
          </p:cNvPr>
          <p:cNvSpPr>
            <a:spLocks noGrp="1"/>
          </p:cNvSpPr>
          <p:nvPr>
            <p:ph type="body" idx="12"/>
          </p:nvPr>
        </p:nvSpPr>
        <p:spPr>
          <a:xfrm>
            <a:off x="571500" y="1752600"/>
            <a:ext cx="5981696" cy="4191000"/>
          </a:xfrm>
        </p:spPr>
        <p:txBody>
          <a:bodyPr/>
          <a:lstStyle/>
          <a:p>
            <a:pPr marL="285750" indent="-285750"/>
            <a:r>
              <a:rPr lang="en-US"/>
              <a:t>The majority of mental health Trusts in England allow the use of e-cigarettes</a:t>
            </a:r>
          </a:p>
          <a:p>
            <a:pPr marL="285750" indent="-285750"/>
            <a:r>
              <a:rPr lang="en-US"/>
              <a:t>Be familiar with your Trusts policy on vaping and what support is available to inpatients</a:t>
            </a:r>
          </a:p>
          <a:p>
            <a:pPr marL="285750" indent="-285750"/>
            <a:r>
              <a:rPr lang="en-US"/>
              <a:t>Rechargeable and re-fillable e-cigarettes </a:t>
            </a:r>
            <a:br>
              <a:rPr lang="en-US"/>
            </a:br>
            <a:r>
              <a:rPr lang="en-US"/>
              <a:t>will be suitable for most patients </a:t>
            </a:r>
          </a:p>
          <a:p>
            <a:r>
              <a:rPr lang="en-CA"/>
              <a:t>Ensure Trust infection control policy is followed </a:t>
            </a:r>
          </a:p>
          <a:p>
            <a:r>
              <a:rPr lang="en-CA"/>
              <a:t>Advise vapes should be for </a:t>
            </a:r>
            <a:r>
              <a:rPr lang="en-CA" b="1">
                <a:solidFill>
                  <a:schemeClr val="accent1"/>
                </a:solidFill>
              </a:rPr>
              <a:t>personal use only</a:t>
            </a:r>
          </a:p>
          <a:p>
            <a:r>
              <a:rPr lang="en-CA"/>
              <a:t>Ensure patients do not use near oxygen</a:t>
            </a:r>
          </a:p>
        </p:txBody>
      </p:sp>
      <p:sp>
        <p:nvSpPr>
          <p:cNvPr id="6" name="Footer Placeholder 3">
            <a:extLst>
              <a:ext uri="{FF2B5EF4-FFF2-40B4-BE49-F238E27FC236}">
                <a16:creationId xmlns:a16="http://schemas.microsoft.com/office/drawing/2014/main" id="{513ECD7D-D1AB-AB14-F501-3D81F15F5A05}"/>
              </a:ext>
            </a:extLst>
          </p:cNvPr>
          <p:cNvSpPr>
            <a:spLocks noGrp="1"/>
          </p:cNvSpPr>
          <p:nvPr>
            <p:ph type="ftr" sz="quarter" idx="3"/>
          </p:nvPr>
        </p:nvSpPr>
        <p:spPr>
          <a:xfrm>
            <a:off x="593184" y="6356350"/>
            <a:ext cx="7866330" cy="365125"/>
          </a:xfrm>
        </p:spPr>
        <p:txBody>
          <a:bodyPr/>
          <a:lstStyle/>
          <a:p>
            <a:pPr>
              <a:defRPr/>
            </a:pPr>
            <a:r>
              <a:rPr lang="en-US" b="1"/>
              <a:t>Community mental health tobacco treatment training - </a:t>
            </a:r>
            <a:r>
              <a:rPr lang="en-GB"/>
              <a:t>Stop smoking medications and vaping</a:t>
            </a:r>
          </a:p>
          <a:p>
            <a:pPr>
              <a:defRPr/>
            </a:pPr>
            <a:endParaRPr lang="en-GB"/>
          </a:p>
          <a:p>
            <a:pPr>
              <a:defRPr/>
            </a:pPr>
            <a:endParaRPr lang="en-US"/>
          </a:p>
        </p:txBody>
      </p:sp>
      <p:sp>
        <p:nvSpPr>
          <p:cNvPr id="7" name="TextBox 6">
            <a:extLst>
              <a:ext uri="{FF2B5EF4-FFF2-40B4-BE49-F238E27FC236}">
                <a16:creationId xmlns:a16="http://schemas.microsoft.com/office/drawing/2014/main" id="{E27C33AD-AA6F-A115-DE7F-0066647C1817}"/>
              </a:ext>
            </a:extLst>
          </p:cNvPr>
          <p:cNvSpPr txBox="1"/>
          <p:nvPr/>
        </p:nvSpPr>
        <p:spPr>
          <a:xfrm>
            <a:off x="6553196" y="4204831"/>
            <a:ext cx="2145685" cy="323165"/>
          </a:xfrm>
          <a:prstGeom prst="rect">
            <a:avLst/>
          </a:prstGeom>
          <a:noFill/>
        </p:spPr>
        <p:txBody>
          <a:bodyPr wrap="square" rtlCol="0">
            <a:spAutoFit/>
          </a:bodyPr>
          <a:lstStyle/>
          <a:p>
            <a:pPr algn="ctr"/>
            <a:r>
              <a:rPr lang="en-US" sz="1500" b="1">
                <a:solidFill>
                  <a:schemeClr val="accent5"/>
                </a:solidFill>
                <a:latin typeface="Arial" panose="020B0604020202020204" pitchFamily="34" charset="0"/>
                <a:cs typeface="Arial" panose="020B0604020202020204" pitchFamily="34" charset="0"/>
              </a:rPr>
              <a:t>Mental Health Trusts</a:t>
            </a:r>
          </a:p>
        </p:txBody>
      </p:sp>
      <p:sp>
        <p:nvSpPr>
          <p:cNvPr id="9" name="Freeform 8">
            <a:extLst>
              <a:ext uri="{FF2B5EF4-FFF2-40B4-BE49-F238E27FC236}">
                <a16:creationId xmlns:a16="http://schemas.microsoft.com/office/drawing/2014/main" id="{1B199EF8-6291-DBA3-00C9-1F4E7F79BCC6}"/>
              </a:ext>
            </a:extLst>
          </p:cNvPr>
          <p:cNvSpPr/>
          <p:nvPr/>
        </p:nvSpPr>
        <p:spPr>
          <a:xfrm>
            <a:off x="6837298" y="2948061"/>
            <a:ext cx="1577478" cy="1096539"/>
          </a:xfrm>
          <a:custGeom>
            <a:avLst/>
            <a:gdLst>
              <a:gd name="connsiteX0" fmla="*/ 1019590 w 1577478"/>
              <a:gd name="connsiteY0" fmla="*/ 288563 h 1096539"/>
              <a:gd name="connsiteX1" fmla="*/ 1019590 w 1577478"/>
              <a:gd name="connsiteY1" fmla="*/ 230851 h 1096539"/>
              <a:gd name="connsiteX2" fmla="*/ 788739 w 1577478"/>
              <a:gd name="connsiteY2" fmla="*/ 0 h 1096539"/>
              <a:gd name="connsiteX3" fmla="*/ 557889 w 1577478"/>
              <a:gd name="connsiteY3" fmla="*/ 230851 h 1096539"/>
              <a:gd name="connsiteX4" fmla="*/ 557889 w 1577478"/>
              <a:gd name="connsiteY4" fmla="*/ 288563 h 1096539"/>
              <a:gd name="connsiteX5" fmla="*/ 0 w 1577478"/>
              <a:gd name="connsiteY5" fmla="*/ 288563 h 1096539"/>
              <a:gd name="connsiteX6" fmla="*/ 0 w 1577478"/>
              <a:gd name="connsiteY6" fmla="*/ 365513 h 1096539"/>
              <a:gd name="connsiteX7" fmla="*/ 38475 w 1577478"/>
              <a:gd name="connsiteY7" fmla="*/ 365513 h 1096539"/>
              <a:gd name="connsiteX8" fmla="*/ 38475 w 1577478"/>
              <a:gd name="connsiteY8" fmla="*/ 1096540 h 1096539"/>
              <a:gd name="connsiteX9" fmla="*/ 1539003 w 1577478"/>
              <a:gd name="connsiteY9" fmla="*/ 1096540 h 1096539"/>
              <a:gd name="connsiteX10" fmla="*/ 1539003 w 1577478"/>
              <a:gd name="connsiteY10" fmla="*/ 365513 h 1096539"/>
              <a:gd name="connsiteX11" fmla="*/ 1577478 w 1577478"/>
              <a:gd name="connsiteY11" fmla="*/ 365513 h 1096539"/>
              <a:gd name="connsiteX12" fmla="*/ 1577478 w 1577478"/>
              <a:gd name="connsiteY12" fmla="*/ 288563 h 1096539"/>
              <a:gd name="connsiteX13" fmla="*/ 230851 w 1577478"/>
              <a:gd name="connsiteY13" fmla="*/ 942640 h 1096539"/>
              <a:gd name="connsiteX14" fmla="*/ 115425 w 1577478"/>
              <a:gd name="connsiteY14" fmla="*/ 942640 h 1096539"/>
              <a:gd name="connsiteX15" fmla="*/ 115425 w 1577478"/>
              <a:gd name="connsiteY15" fmla="*/ 827214 h 1096539"/>
              <a:gd name="connsiteX16" fmla="*/ 230851 w 1577478"/>
              <a:gd name="connsiteY16" fmla="*/ 827214 h 1096539"/>
              <a:gd name="connsiteX17" fmla="*/ 230851 w 1577478"/>
              <a:gd name="connsiteY17" fmla="*/ 750264 h 1096539"/>
              <a:gd name="connsiteX18" fmla="*/ 115425 w 1577478"/>
              <a:gd name="connsiteY18" fmla="*/ 750264 h 1096539"/>
              <a:gd name="connsiteX19" fmla="*/ 115425 w 1577478"/>
              <a:gd name="connsiteY19" fmla="*/ 634839 h 1096539"/>
              <a:gd name="connsiteX20" fmla="*/ 230851 w 1577478"/>
              <a:gd name="connsiteY20" fmla="*/ 634839 h 1096539"/>
              <a:gd name="connsiteX21" fmla="*/ 230851 w 1577478"/>
              <a:gd name="connsiteY21" fmla="*/ 557889 h 1096539"/>
              <a:gd name="connsiteX22" fmla="*/ 115425 w 1577478"/>
              <a:gd name="connsiteY22" fmla="*/ 557889 h 1096539"/>
              <a:gd name="connsiteX23" fmla="*/ 115425 w 1577478"/>
              <a:gd name="connsiteY23" fmla="*/ 442463 h 1096539"/>
              <a:gd name="connsiteX24" fmla="*/ 230851 w 1577478"/>
              <a:gd name="connsiteY24" fmla="*/ 442463 h 1096539"/>
              <a:gd name="connsiteX25" fmla="*/ 423226 w 1577478"/>
              <a:gd name="connsiteY25" fmla="*/ 942640 h 1096539"/>
              <a:gd name="connsiteX26" fmla="*/ 307801 w 1577478"/>
              <a:gd name="connsiteY26" fmla="*/ 942640 h 1096539"/>
              <a:gd name="connsiteX27" fmla="*/ 307801 w 1577478"/>
              <a:gd name="connsiteY27" fmla="*/ 827214 h 1096539"/>
              <a:gd name="connsiteX28" fmla="*/ 423226 w 1577478"/>
              <a:gd name="connsiteY28" fmla="*/ 827214 h 1096539"/>
              <a:gd name="connsiteX29" fmla="*/ 423226 w 1577478"/>
              <a:gd name="connsiteY29" fmla="*/ 750264 h 1096539"/>
              <a:gd name="connsiteX30" fmla="*/ 307801 w 1577478"/>
              <a:gd name="connsiteY30" fmla="*/ 750264 h 1096539"/>
              <a:gd name="connsiteX31" fmla="*/ 307801 w 1577478"/>
              <a:gd name="connsiteY31" fmla="*/ 634839 h 1096539"/>
              <a:gd name="connsiteX32" fmla="*/ 423226 w 1577478"/>
              <a:gd name="connsiteY32" fmla="*/ 634839 h 1096539"/>
              <a:gd name="connsiteX33" fmla="*/ 423226 w 1577478"/>
              <a:gd name="connsiteY33" fmla="*/ 557889 h 1096539"/>
              <a:gd name="connsiteX34" fmla="*/ 307801 w 1577478"/>
              <a:gd name="connsiteY34" fmla="*/ 557889 h 1096539"/>
              <a:gd name="connsiteX35" fmla="*/ 307801 w 1577478"/>
              <a:gd name="connsiteY35" fmla="*/ 442463 h 1096539"/>
              <a:gd name="connsiteX36" fmla="*/ 423226 w 1577478"/>
              <a:gd name="connsiteY36" fmla="*/ 442463 h 1096539"/>
              <a:gd name="connsiteX37" fmla="*/ 615601 w 1577478"/>
              <a:gd name="connsiteY37" fmla="*/ 942640 h 1096539"/>
              <a:gd name="connsiteX38" fmla="*/ 500176 w 1577478"/>
              <a:gd name="connsiteY38" fmla="*/ 942640 h 1096539"/>
              <a:gd name="connsiteX39" fmla="*/ 500176 w 1577478"/>
              <a:gd name="connsiteY39" fmla="*/ 827214 h 1096539"/>
              <a:gd name="connsiteX40" fmla="*/ 615601 w 1577478"/>
              <a:gd name="connsiteY40" fmla="*/ 827214 h 1096539"/>
              <a:gd name="connsiteX41" fmla="*/ 615601 w 1577478"/>
              <a:gd name="connsiteY41" fmla="*/ 750264 h 1096539"/>
              <a:gd name="connsiteX42" fmla="*/ 500176 w 1577478"/>
              <a:gd name="connsiteY42" fmla="*/ 750264 h 1096539"/>
              <a:gd name="connsiteX43" fmla="*/ 500176 w 1577478"/>
              <a:gd name="connsiteY43" fmla="*/ 634839 h 1096539"/>
              <a:gd name="connsiteX44" fmla="*/ 615601 w 1577478"/>
              <a:gd name="connsiteY44" fmla="*/ 634839 h 1096539"/>
              <a:gd name="connsiteX45" fmla="*/ 615601 w 1577478"/>
              <a:gd name="connsiteY45" fmla="*/ 557889 h 1096539"/>
              <a:gd name="connsiteX46" fmla="*/ 500176 w 1577478"/>
              <a:gd name="connsiteY46" fmla="*/ 557889 h 1096539"/>
              <a:gd name="connsiteX47" fmla="*/ 500176 w 1577478"/>
              <a:gd name="connsiteY47" fmla="*/ 442463 h 1096539"/>
              <a:gd name="connsiteX48" fmla="*/ 615601 w 1577478"/>
              <a:gd name="connsiteY48" fmla="*/ 442463 h 1096539"/>
              <a:gd name="connsiteX49" fmla="*/ 711789 w 1577478"/>
              <a:gd name="connsiteY49" fmla="*/ 1019590 h 1096539"/>
              <a:gd name="connsiteX50" fmla="*/ 711789 w 1577478"/>
              <a:gd name="connsiteY50" fmla="*/ 750264 h 1096539"/>
              <a:gd name="connsiteX51" fmla="*/ 865689 w 1577478"/>
              <a:gd name="connsiteY51" fmla="*/ 750264 h 1096539"/>
              <a:gd name="connsiteX52" fmla="*/ 865689 w 1577478"/>
              <a:gd name="connsiteY52" fmla="*/ 1019590 h 1096539"/>
              <a:gd name="connsiteX53" fmla="*/ 923402 w 1577478"/>
              <a:gd name="connsiteY53" fmla="*/ 363205 h 1096539"/>
              <a:gd name="connsiteX54" fmla="*/ 887428 w 1577478"/>
              <a:gd name="connsiteY54" fmla="*/ 425534 h 1096539"/>
              <a:gd name="connsiteX55" fmla="*/ 824713 w 1577478"/>
              <a:gd name="connsiteY55" fmla="*/ 389175 h 1096539"/>
              <a:gd name="connsiteX56" fmla="*/ 824713 w 1577478"/>
              <a:gd name="connsiteY56" fmla="*/ 461701 h 1096539"/>
              <a:gd name="connsiteX57" fmla="*/ 752765 w 1577478"/>
              <a:gd name="connsiteY57" fmla="*/ 461701 h 1096539"/>
              <a:gd name="connsiteX58" fmla="*/ 752765 w 1577478"/>
              <a:gd name="connsiteY58" fmla="*/ 389175 h 1096539"/>
              <a:gd name="connsiteX59" fmla="*/ 690051 w 1577478"/>
              <a:gd name="connsiteY59" fmla="*/ 425534 h 1096539"/>
              <a:gd name="connsiteX60" fmla="*/ 654076 w 1577478"/>
              <a:gd name="connsiteY60" fmla="*/ 363205 h 1096539"/>
              <a:gd name="connsiteX61" fmla="*/ 716983 w 1577478"/>
              <a:gd name="connsiteY61" fmla="*/ 327038 h 1096539"/>
              <a:gd name="connsiteX62" fmla="*/ 654076 w 1577478"/>
              <a:gd name="connsiteY62" fmla="*/ 290872 h 1096539"/>
              <a:gd name="connsiteX63" fmla="*/ 690051 w 1577478"/>
              <a:gd name="connsiteY63" fmla="*/ 228542 h 1096539"/>
              <a:gd name="connsiteX64" fmla="*/ 752765 w 1577478"/>
              <a:gd name="connsiteY64" fmla="*/ 264901 h 1096539"/>
              <a:gd name="connsiteX65" fmla="*/ 752765 w 1577478"/>
              <a:gd name="connsiteY65" fmla="*/ 192375 h 1096539"/>
              <a:gd name="connsiteX66" fmla="*/ 824713 w 1577478"/>
              <a:gd name="connsiteY66" fmla="*/ 192375 h 1096539"/>
              <a:gd name="connsiteX67" fmla="*/ 824713 w 1577478"/>
              <a:gd name="connsiteY67" fmla="*/ 264901 h 1096539"/>
              <a:gd name="connsiteX68" fmla="*/ 887428 w 1577478"/>
              <a:gd name="connsiteY68" fmla="*/ 228542 h 1096539"/>
              <a:gd name="connsiteX69" fmla="*/ 923402 w 1577478"/>
              <a:gd name="connsiteY69" fmla="*/ 290872 h 1096539"/>
              <a:gd name="connsiteX70" fmla="*/ 860495 w 1577478"/>
              <a:gd name="connsiteY70" fmla="*/ 327038 h 1096539"/>
              <a:gd name="connsiteX71" fmla="*/ 1077302 w 1577478"/>
              <a:gd name="connsiteY71" fmla="*/ 942640 h 1096539"/>
              <a:gd name="connsiteX72" fmla="*/ 961877 w 1577478"/>
              <a:gd name="connsiteY72" fmla="*/ 942640 h 1096539"/>
              <a:gd name="connsiteX73" fmla="*/ 961877 w 1577478"/>
              <a:gd name="connsiteY73" fmla="*/ 827214 h 1096539"/>
              <a:gd name="connsiteX74" fmla="*/ 1077302 w 1577478"/>
              <a:gd name="connsiteY74" fmla="*/ 827214 h 1096539"/>
              <a:gd name="connsiteX75" fmla="*/ 1077302 w 1577478"/>
              <a:gd name="connsiteY75" fmla="*/ 750264 h 1096539"/>
              <a:gd name="connsiteX76" fmla="*/ 961877 w 1577478"/>
              <a:gd name="connsiteY76" fmla="*/ 750264 h 1096539"/>
              <a:gd name="connsiteX77" fmla="*/ 961877 w 1577478"/>
              <a:gd name="connsiteY77" fmla="*/ 634839 h 1096539"/>
              <a:gd name="connsiteX78" fmla="*/ 1077302 w 1577478"/>
              <a:gd name="connsiteY78" fmla="*/ 634839 h 1096539"/>
              <a:gd name="connsiteX79" fmla="*/ 1077302 w 1577478"/>
              <a:gd name="connsiteY79" fmla="*/ 557889 h 1096539"/>
              <a:gd name="connsiteX80" fmla="*/ 961877 w 1577478"/>
              <a:gd name="connsiteY80" fmla="*/ 557889 h 1096539"/>
              <a:gd name="connsiteX81" fmla="*/ 961877 w 1577478"/>
              <a:gd name="connsiteY81" fmla="*/ 442463 h 1096539"/>
              <a:gd name="connsiteX82" fmla="*/ 1077302 w 1577478"/>
              <a:gd name="connsiteY82" fmla="*/ 442463 h 1096539"/>
              <a:gd name="connsiteX83" fmla="*/ 1269678 w 1577478"/>
              <a:gd name="connsiteY83" fmla="*/ 942640 h 1096539"/>
              <a:gd name="connsiteX84" fmla="*/ 1154253 w 1577478"/>
              <a:gd name="connsiteY84" fmla="*/ 942640 h 1096539"/>
              <a:gd name="connsiteX85" fmla="*/ 1154253 w 1577478"/>
              <a:gd name="connsiteY85" fmla="*/ 827214 h 1096539"/>
              <a:gd name="connsiteX86" fmla="*/ 1269678 w 1577478"/>
              <a:gd name="connsiteY86" fmla="*/ 827214 h 1096539"/>
              <a:gd name="connsiteX87" fmla="*/ 1269678 w 1577478"/>
              <a:gd name="connsiteY87" fmla="*/ 750264 h 1096539"/>
              <a:gd name="connsiteX88" fmla="*/ 1154253 w 1577478"/>
              <a:gd name="connsiteY88" fmla="*/ 750264 h 1096539"/>
              <a:gd name="connsiteX89" fmla="*/ 1154253 w 1577478"/>
              <a:gd name="connsiteY89" fmla="*/ 634839 h 1096539"/>
              <a:gd name="connsiteX90" fmla="*/ 1269678 w 1577478"/>
              <a:gd name="connsiteY90" fmla="*/ 634839 h 1096539"/>
              <a:gd name="connsiteX91" fmla="*/ 1269678 w 1577478"/>
              <a:gd name="connsiteY91" fmla="*/ 557889 h 1096539"/>
              <a:gd name="connsiteX92" fmla="*/ 1154253 w 1577478"/>
              <a:gd name="connsiteY92" fmla="*/ 557889 h 1096539"/>
              <a:gd name="connsiteX93" fmla="*/ 1154253 w 1577478"/>
              <a:gd name="connsiteY93" fmla="*/ 442463 h 1096539"/>
              <a:gd name="connsiteX94" fmla="*/ 1269678 w 1577478"/>
              <a:gd name="connsiteY94" fmla="*/ 442463 h 1096539"/>
              <a:gd name="connsiteX95" fmla="*/ 1462053 w 1577478"/>
              <a:gd name="connsiteY95" fmla="*/ 942640 h 1096539"/>
              <a:gd name="connsiteX96" fmla="*/ 1346628 w 1577478"/>
              <a:gd name="connsiteY96" fmla="*/ 942640 h 1096539"/>
              <a:gd name="connsiteX97" fmla="*/ 1346628 w 1577478"/>
              <a:gd name="connsiteY97" fmla="*/ 827214 h 1096539"/>
              <a:gd name="connsiteX98" fmla="*/ 1462053 w 1577478"/>
              <a:gd name="connsiteY98" fmla="*/ 827214 h 1096539"/>
              <a:gd name="connsiteX99" fmla="*/ 1462053 w 1577478"/>
              <a:gd name="connsiteY99" fmla="*/ 750264 h 1096539"/>
              <a:gd name="connsiteX100" fmla="*/ 1346628 w 1577478"/>
              <a:gd name="connsiteY100" fmla="*/ 750264 h 1096539"/>
              <a:gd name="connsiteX101" fmla="*/ 1346628 w 1577478"/>
              <a:gd name="connsiteY101" fmla="*/ 634839 h 1096539"/>
              <a:gd name="connsiteX102" fmla="*/ 1462053 w 1577478"/>
              <a:gd name="connsiteY102" fmla="*/ 634839 h 1096539"/>
              <a:gd name="connsiteX103" fmla="*/ 1462053 w 1577478"/>
              <a:gd name="connsiteY103" fmla="*/ 557889 h 1096539"/>
              <a:gd name="connsiteX104" fmla="*/ 1346628 w 1577478"/>
              <a:gd name="connsiteY104" fmla="*/ 557889 h 1096539"/>
              <a:gd name="connsiteX105" fmla="*/ 1346628 w 1577478"/>
              <a:gd name="connsiteY105" fmla="*/ 442463 h 1096539"/>
              <a:gd name="connsiteX106" fmla="*/ 1462053 w 1577478"/>
              <a:gd name="connsiteY106" fmla="*/ 442463 h 1096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1577478" h="1096539">
                <a:moveTo>
                  <a:pt x="1019590" y="288563"/>
                </a:moveTo>
                <a:lnTo>
                  <a:pt x="1019590" y="230851"/>
                </a:lnTo>
                <a:lnTo>
                  <a:pt x="788739" y="0"/>
                </a:lnTo>
                <a:lnTo>
                  <a:pt x="557889" y="230851"/>
                </a:lnTo>
                <a:lnTo>
                  <a:pt x="557889" y="288563"/>
                </a:lnTo>
                <a:lnTo>
                  <a:pt x="0" y="288563"/>
                </a:lnTo>
                <a:lnTo>
                  <a:pt x="0" y="365513"/>
                </a:lnTo>
                <a:lnTo>
                  <a:pt x="38475" y="365513"/>
                </a:lnTo>
                <a:lnTo>
                  <a:pt x="38475" y="1096540"/>
                </a:lnTo>
                <a:lnTo>
                  <a:pt x="1539003" y="1096540"/>
                </a:lnTo>
                <a:lnTo>
                  <a:pt x="1539003" y="365513"/>
                </a:lnTo>
                <a:lnTo>
                  <a:pt x="1577478" y="365513"/>
                </a:lnTo>
                <a:lnTo>
                  <a:pt x="1577478" y="288563"/>
                </a:lnTo>
                <a:close/>
                <a:moveTo>
                  <a:pt x="230851" y="942640"/>
                </a:moveTo>
                <a:lnTo>
                  <a:pt x="115425" y="942640"/>
                </a:lnTo>
                <a:lnTo>
                  <a:pt x="115425" y="827214"/>
                </a:lnTo>
                <a:lnTo>
                  <a:pt x="230851" y="827214"/>
                </a:lnTo>
                <a:close/>
                <a:moveTo>
                  <a:pt x="230851" y="750264"/>
                </a:moveTo>
                <a:lnTo>
                  <a:pt x="115425" y="750264"/>
                </a:lnTo>
                <a:lnTo>
                  <a:pt x="115425" y="634839"/>
                </a:lnTo>
                <a:lnTo>
                  <a:pt x="230851" y="634839"/>
                </a:lnTo>
                <a:close/>
                <a:moveTo>
                  <a:pt x="230851" y="557889"/>
                </a:moveTo>
                <a:lnTo>
                  <a:pt x="115425" y="557889"/>
                </a:lnTo>
                <a:lnTo>
                  <a:pt x="115425" y="442463"/>
                </a:lnTo>
                <a:lnTo>
                  <a:pt x="230851" y="442463"/>
                </a:lnTo>
                <a:close/>
                <a:moveTo>
                  <a:pt x="423226" y="942640"/>
                </a:moveTo>
                <a:lnTo>
                  <a:pt x="307801" y="942640"/>
                </a:lnTo>
                <a:lnTo>
                  <a:pt x="307801" y="827214"/>
                </a:lnTo>
                <a:lnTo>
                  <a:pt x="423226" y="827214"/>
                </a:lnTo>
                <a:close/>
                <a:moveTo>
                  <a:pt x="423226" y="750264"/>
                </a:moveTo>
                <a:lnTo>
                  <a:pt x="307801" y="750264"/>
                </a:lnTo>
                <a:lnTo>
                  <a:pt x="307801" y="634839"/>
                </a:lnTo>
                <a:lnTo>
                  <a:pt x="423226" y="634839"/>
                </a:lnTo>
                <a:close/>
                <a:moveTo>
                  <a:pt x="423226" y="557889"/>
                </a:moveTo>
                <a:lnTo>
                  <a:pt x="307801" y="557889"/>
                </a:lnTo>
                <a:lnTo>
                  <a:pt x="307801" y="442463"/>
                </a:lnTo>
                <a:lnTo>
                  <a:pt x="423226" y="442463"/>
                </a:lnTo>
                <a:close/>
                <a:moveTo>
                  <a:pt x="615601" y="942640"/>
                </a:moveTo>
                <a:lnTo>
                  <a:pt x="500176" y="942640"/>
                </a:lnTo>
                <a:lnTo>
                  <a:pt x="500176" y="827214"/>
                </a:lnTo>
                <a:lnTo>
                  <a:pt x="615601" y="827214"/>
                </a:lnTo>
                <a:close/>
                <a:moveTo>
                  <a:pt x="615601" y="750264"/>
                </a:moveTo>
                <a:lnTo>
                  <a:pt x="500176" y="750264"/>
                </a:lnTo>
                <a:lnTo>
                  <a:pt x="500176" y="634839"/>
                </a:lnTo>
                <a:lnTo>
                  <a:pt x="615601" y="634839"/>
                </a:lnTo>
                <a:close/>
                <a:moveTo>
                  <a:pt x="615601" y="557889"/>
                </a:moveTo>
                <a:lnTo>
                  <a:pt x="500176" y="557889"/>
                </a:lnTo>
                <a:lnTo>
                  <a:pt x="500176" y="442463"/>
                </a:lnTo>
                <a:lnTo>
                  <a:pt x="615601" y="442463"/>
                </a:lnTo>
                <a:close/>
                <a:moveTo>
                  <a:pt x="711789" y="1019590"/>
                </a:moveTo>
                <a:lnTo>
                  <a:pt x="711789" y="750264"/>
                </a:lnTo>
                <a:lnTo>
                  <a:pt x="865689" y="750264"/>
                </a:lnTo>
                <a:lnTo>
                  <a:pt x="865689" y="1019590"/>
                </a:lnTo>
                <a:close/>
                <a:moveTo>
                  <a:pt x="923402" y="363205"/>
                </a:moveTo>
                <a:lnTo>
                  <a:pt x="887428" y="425534"/>
                </a:lnTo>
                <a:lnTo>
                  <a:pt x="824713" y="389175"/>
                </a:lnTo>
                <a:lnTo>
                  <a:pt x="824713" y="461701"/>
                </a:lnTo>
                <a:lnTo>
                  <a:pt x="752765" y="461701"/>
                </a:lnTo>
                <a:lnTo>
                  <a:pt x="752765" y="389175"/>
                </a:lnTo>
                <a:lnTo>
                  <a:pt x="690051" y="425534"/>
                </a:lnTo>
                <a:lnTo>
                  <a:pt x="654076" y="363205"/>
                </a:lnTo>
                <a:lnTo>
                  <a:pt x="716983" y="327038"/>
                </a:lnTo>
                <a:lnTo>
                  <a:pt x="654076" y="290872"/>
                </a:lnTo>
                <a:lnTo>
                  <a:pt x="690051" y="228542"/>
                </a:lnTo>
                <a:lnTo>
                  <a:pt x="752765" y="264901"/>
                </a:lnTo>
                <a:lnTo>
                  <a:pt x="752765" y="192375"/>
                </a:lnTo>
                <a:lnTo>
                  <a:pt x="824713" y="192375"/>
                </a:lnTo>
                <a:lnTo>
                  <a:pt x="824713" y="264901"/>
                </a:lnTo>
                <a:lnTo>
                  <a:pt x="887428" y="228542"/>
                </a:lnTo>
                <a:lnTo>
                  <a:pt x="923402" y="290872"/>
                </a:lnTo>
                <a:lnTo>
                  <a:pt x="860495" y="327038"/>
                </a:lnTo>
                <a:close/>
                <a:moveTo>
                  <a:pt x="1077302" y="942640"/>
                </a:moveTo>
                <a:lnTo>
                  <a:pt x="961877" y="942640"/>
                </a:lnTo>
                <a:lnTo>
                  <a:pt x="961877" y="827214"/>
                </a:lnTo>
                <a:lnTo>
                  <a:pt x="1077302" y="827214"/>
                </a:lnTo>
                <a:close/>
                <a:moveTo>
                  <a:pt x="1077302" y="750264"/>
                </a:moveTo>
                <a:lnTo>
                  <a:pt x="961877" y="750264"/>
                </a:lnTo>
                <a:lnTo>
                  <a:pt x="961877" y="634839"/>
                </a:lnTo>
                <a:lnTo>
                  <a:pt x="1077302" y="634839"/>
                </a:lnTo>
                <a:close/>
                <a:moveTo>
                  <a:pt x="1077302" y="557889"/>
                </a:moveTo>
                <a:lnTo>
                  <a:pt x="961877" y="557889"/>
                </a:lnTo>
                <a:lnTo>
                  <a:pt x="961877" y="442463"/>
                </a:lnTo>
                <a:lnTo>
                  <a:pt x="1077302" y="442463"/>
                </a:lnTo>
                <a:close/>
                <a:moveTo>
                  <a:pt x="1269678" y="942640"/>
                </a:moveTo>
                <a:lnTo>
                  <a:pt x="1154253" y="942640"/>
                </a:lnTo>
                <a:lnTo>
                  <a:pt x="1154253" y="827214"/>
                </a:lnTo>
                <a:lnTo>
                  <a:pt x="1269678" y="827214"/>
                </a:lnTo>
                <a:close/>
                <a:moveTo>
                  <a:pt x="1269678" y="750264"/>
                </a:moveTo>
                <a:lnTo>
                  <a:pt x="1154253" y="750264"/>
                </a:lnTo>
                <a:lnTo>
                  <a:pt x="1154253" y="634839"/>
                </a:lnTo>
                <a:lnTo>
                  <a:pt x="1269678" y="634839"/>
                </a:lnTo>
                <a:close/>
                <a:moveTo>
                  <a:pt x="1269678" y="557889"/>
                </a:moveTo>
                <a:lnTo>
                  <a:pt x="1154253" y="557889"/>
                </a:lnTo>
                <a:lnTo>
                  <a:pt x="1154253" y="442463"/>
                </a:lnTo>
                <a:lnTo>
                  <a:pt x="1269678" y="442463"/>
                </a:lnTo>
                <a:close/>
                <a:moveTo>
                  <a:pt x="1462053" y="942640"/>
                </a:moveTo>
                <a:lnTo>
                  <a:pt x="1346628" y="942640"/>
                </a:lnTo>
                <a:lnTo>
                  <a:pt x="1346628" y="827214"/>
                </a:lnTo>
                <a:lnTo>
                  <a:pt x="1462053" y="827214"/>
                </a:lnTo>
                <a:close/>
                <a:moveTo>
                  <a:pt x="1462053" y="750264"/>
                </a:moveTo>
                <a:lnTo>
                  <a:pt x="1346628" y="750264"/>
                </a:lnTo>
                <a:lnTo>
                  <a:pt x="1346628" y="634839"/>
                </a:lnTo>
                <a:lnTo>
                  <a:pt x="1462053" y="634839"/>
                </a:lnTo>
                <a:close/>
                <a:moveTo>
                  <a:pt x="1462053" y="557889"/>
                </a:moveTo>
                <a:lnTo>
                  <a:pt x="1346628" y="557889"/>
                </a:lnTo>
                <a:lnTo>
                  <a:pt x="1346628" y="442463"/>
                </a:lnTo>
                <a:lnTo>
                  <a:pt x="1462053" y="442463"/>
                </a:lnTo>
                <a:close/>
              </a:path>
            </a:pathLst>
          </a:custGeom>
          <a:solidFill>
            <a:schemeClr val="accent1"/>
          </a:solidFill>
          <a:ln w="19149"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96A44077-E449-0315-B3E5-09592BEE5BD7}"/>
              </a:ext>
            </a:extLst>
          </p:cNvPr>
          <p:cNvSpPr/>
          <p:nvPr/>
        </p:nvSpPr>
        <p:spPr>
          <a:xfrm>
            <a:off x="7291112" y="2739718"/>
            <a:ext cx="669851" cy="389367"/>
          </a:xfrm>
          <a:custGeom>
            <a:avLst/>
            <a:gdLst>
              <a:gd name="connsiteX0" fmla="*/ 334926 w 669851"/>
              <a:gd name="connsiteY0" fmla="*/ 108884 h 389367"/>
              <a:gd name="connsiteX1" fmla="*/ 615601 w 669851"/>
              <a:gd name="connsiteY1" fmla="*/ 389368 h 389367"/>
              <a:gd name="connsiteX2" fmla="*/ 669851 w 669851"/>
              <a:gd name="connsiteY2" fmla="*/ 335118 h 389367"/>
              <a:gd name="connsiteX3" fmla="*/ 334926 w 669851"/>
              <a:gd name="connsiteY3" fmla="*/ 0 h 389367"/>
              <a:gd name="connsiteX4" fmla="*/ 0 w 669851"/>
              <a:gd name="connsiteY4" fmla="*/ 335118 h 389367"/>
              <a:gd name="connsiteX5" fmla="*/ 54250 w 669851"/>
              <a:gd name="connsiteY5" fmla="*/ 389368 h 389367"/>
              <a:gd name="connsiteX6" fmla="*/ 334926 w 669851"/>
              <a:gd name="connsiteY6" fmla="*/ 108884 h 389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9851" h="389367">
                <a:moveTo>
                  <a:pt x="334926" y="108884"/>
                </a:moveTo>
                <a:lnTo>
                  <a:pt x="615601" y="389368"/>
                </a:lnTo>
                <a:lnTo>
                  <a:pt x="669851" y="335118"/>
                </a:lnTo>
                <a:lnTo>
                  <a:pt x="334926" y="0"/>
                </a:lnTo>
                <a:lnTo>
                  <a:pt x="0" y="335118"/>
                </a:lnTo>
                <a:lnTo>
                  <a:pt x="54250" y="389368"/>
                </a:lnTo>
                <a:lnTo>
                  <a:pt x="334926" y="108884"/>
                </a:lnTo>
                <a:close/>
              </a:path>
            </a:pathLst>
          </a:custGeom>
          <a:solidFill>
            <a:schemeClr val="accent5"/>
          </a:solidFill>
          <a:ln w="19149" cap="flat">
            <a:noFill/>
            <a:prstDash val="solid"/>
            <a:miter/>
          </a:ln>
        </p:spPr>
        <p:txBody>
          <a:bodyPr rtlCol="0" anchor="ctr"/>
          <a:lstStyle/>
          <a:p>
            <a:endParaRPr lang="en-US"/>
          </a:p>
        </p:txBody>
      </p:sp>
    </p:spTree>
    <p:extLst>
      <p:ext uri="{BB962C8B-B14F-4D97-AF65-F5344CB8AC3E}">
        <p14:creationId xmlns:p14="http://schemas.microsoft.com/office/powerpoint/2010/main" val="6065801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DCD3C1-031B-9DEF-BB00-4DE1C882181E}"/>
              </a:ext>
            </a:extLst>
          </p:cNvPr>
          <p:cNvSpPr>
            <a:spLocks noGrp="1"/>
          </p:cNvSpPr>
          <p:nvPr>
            <p:ph type="title"/>
          </p:nvPr>
        </p:nvSpPr>
        <p:spPr/>
        <p:txBody>
          <a:bodyPr/>
          <a:lstStyle/>
          <a:p>
            <a:r>
              <a:rPr lang="en-US"/>
              <a:t>Risk assessment </a:t>
            </a:r>
          </a:p>
        </p:txBody>
      </p:sp>
      <p:sp>
        <p:nvSpPr>
          <p:cNvPr id="3" name="Text Placeholder 2">
            <a:extLst>
              <a:ext uri="{FF2B5EF4-FFF2-40B4-BE49-F238E27FC236}">
                <a16:creationId xmlns:a16="http://schemas.microsoft.com/office/drawing/2014/main" id="{27324429-7CFC-99D5-6EEE-CE22DCDB118C}"/>
              </a:ext>
            </a:extLst>
          </p:cNvPr>
          <p:cNvSpPr>
            <a:spLocks noGrp="1"/>
          </p:cNvSpPr>
          <p:nvPr>
            <p:ph type="body" idx="12"/>
          </p:nvPr>
        </p:nvSpPr>
        <p:spPr>
          <a:xfrm>
            <a:off x="652278" y="1724246"/>
            <a:ext cx="6746840" cy="4640614"/>
          </a:xfrm>
        </p:spPr>
        <p:txBody>
          <a:bodyPr/>
          <a:lstStyle/>
          <a:p>
            <a:pPr marL="223838" indent="-223838">
              <a:spcBef>
                <a:spcPts val="0"/>
              </a:spcBef>
              <a:spcAft>
                <a:spcPts val="0"/>
              </a:spcAft>
            </a:pPr>
            <a:r>
              <a:rPr lang="en-US" b="1">
                <a:solidFill>
                  <a:schemeClr val="accent1"/>
                </a:solidFill>
              </a:rPr>
              <a:t>Assess capacity and risk</a:t>
            </a:r>
            <a:r>
              <a:rPr lang="en-US"/>
              <a:t> of using vapes </a:t>
            </a:r>
          </a:p>
          <a:p>
            <a:pPr marL="720000" indent="-285750">
              <a:spcBef>
                <a:spcPts val="0"/>
              </a:spcBef>
              <a:spcAft>
                <a:spcPts val="0"/>
              </a:spcAft>
              <a:buFont typeface="Arial" panose="020B0604020202020204" pitchFamily="34" charset="0"/>
              <a:buChar char="–"/>
            </a:pPr>
            <a:r>
              <a:rPr lang="en-US"/>
              <a:t>How chaotic is the patient? </a:t>
            </a:r>
          </a:p>
          <a:p>
            <a:pPr marL="720000" indent="-285750">
              <a:spcBef>
                <a:spcPts val="0"/>
              </a:spcBef>
              <a:spcAft>
                <a:spcPts val="0"/>
              </a:spcAft>
              <a:buFont typeface="Arial" panose="020B0604020202020204" pitchFamily="34" charset="0"/>
              <a:buChar char="–"/>
              <a:tabLst>
                <a:tab pos="303213" algn="l"/>
                <a:tab pos="615950" algn="l"/>
                <a:tab pos="660400" algn="l"/>
              </a:tabLst>
            </a:pPr>
            <a:r>
              <a:rPr lang="en-US"/>
              <a:t>Will they remember how to use it correctly? </a:t>
            </a:r>
          </a:p>
          <a:p>
            <a:pPr marL="720000" indent="-285750">
              <a:spcBef>
                <a:spcPts val="0"/>
              </a:spcBef>
              <a:spcAft>
                <a:spcPts val="0"/>
              </a:spcAft>
              <a:buFont typeface="Arial" panose="020B0604020202020204" pitchFamily="34" charset="0"/>
              <a:buChar char="–"/>
              <a:tabLst>
                <a:tab pos="303213" algn="l"/>
                <a:tab pos="615950" algn="l"/>
                <a:tab pos="660400" algn="l"/>
              </a:tabLst>
            </a:pPr>
            <a:r>
              <a:rPr lang="en-US"/>
              <a:t>Are they at risk of adding anything?</a:t>
            </a:r>
          </a:p>
          <a:p>
            <a:pPr marL="720000" indent="-285750">
              <a:spcBef>
                <a:spcPts val="0"/>
              </a:spcBef>
              <a:spcAft>
                <a:spcPts val="0"/>
              </a:spcAft>
              <a:buFont typeface="Arial" panose="020B0604020202020204" pitchFamily="34" charset="0"/>
              <a:buChar char="–"/>
              <a:tabLst>
                <a:tab pos="303213" algn="l"/>
                <a:tab pos="615950" algn="l"/>
                <a:tab pos="660400" algn="l"/>
              </a:tabLst>
            </a:pPr>
            <a:endParaRPr lang="en-US"/>
          </a:p>
          <a:p>
            <a:pPr marL="285750" indent="-285750">
              <a:spcBef>
                <a:spcPts val="0"/>
              </a:spcBef>
              <a:spcAft>
                <a:spcPts val="0"/>
              </a:spcAft>
            </a:pPr>
            <a:r>
              <a:rPr lang="en-US"/>
              <a:t>Depending on risk assessment, the patient </a:t>
            </a:r>
            <a:br>
              <a:rPr lang="en-US"/>
            </a:br>
            <a:r>
              <a:rPr lang="en-US"/>
              <a:t>may be </a:t>
            </a:r>
            <a:r>
              <a:rPr lang="en-US" b="1">
                <a:solidFill>
                  <a:schemeClr val="accent1"/>
                </a:solidFill>
              </a:rPr>
              <a:t>supervised when re-filling</a:t>
            </a:r>
            <a:r>
              <a:rPr lang="en-US"/>
              <a:t> his/her </a:t>
            </a:r>
            <a:br>
              <a:rPr lang="en-US"/>
            </a:br>
            <a:r>
              <a:rPr lang="en-US"/>
              <a:t>device or </a:t>
            </a:r>
            <a:r>
              <a:rPr lang="en-US" b="1">
                <a:solidFill>
                  <a:schemeClr val="accent1"/>
                </a:solidFill>
              </a:rPr>
              <a:t>disposable device</a:t>
            </a:r>
            <a:r>
              <a:rPr lang="en-US" b="1"/>
              <a:t> </a:t>
            </a:r>
            <a:r>
              <a:rPr lang="en-US"/>
              <a:t>used</a:t>
            </a:r>
          </a:p>
          <a:p>
            <a:pPr marL="0" indent="0">
              <a:spcBef>
                <a:spcPts val="0"/>
              </a:spcBef>
              <a:spcAft>
                <a:spcPts val="0"/>
              </a:spcAft>
              <a:buNone/>
            </a:pPr>
            <a:endParaRPr lang="en-US"/>
          </a:p>
          <a:p>
            <a:pPr marL="285750" indent="-285750">
              <a:spcBef>
                <a:spcPts val="0"/>
              </a:spcBef>
              <a:spcAft>
                <a:spcPts val="0"/>
              </a:spcAft>
            </a:pPr>
            <a:r>
              <a:rPr lang="en-US"/>
              <a:t>Disposable e-cigarettes may be the most suitable option for those who present with a high-risk profile</a:t>
            </a:r>
          </a:p>
          <a:p>
            <a:pPr marL="285750" indent="-285750">
              <a:spcBef>
                <a:spcPts val="0"/>
              </a:spcBef>
            </a:pPr>
            <a:endParaRPr lang="en-CA"/>
          </a:p>
        </p:txBody>
      </p:sp>
      <p:sp>
        <p:nvSpPr>
          <p:cNvPr id="6" name="Footer Placeholder 3">
            <a:extLst>
              <a:ext uri="{FF2B5EF4-FFF2-40B4-BE49-F238E27FC236}">
                <a16:creationId xmlns:a16="http://schemas.microsoft.com/office/drawing/2014/main" id="{513ECD7D-D1AB-AB14-F501-3D81F15F5A05}"/>
              </a:ext>
            </a:extLst>
          </p:cNvPr>
          <p:cNvSpPr>
            <a:spLocks noGrp="1"/>
          </p:cNvSpPr>
          <p:nvPr>
            <p:ph type="ftr" sz="quarter" idx="3"/>
          </p:nvPr>
        </p:nvSpPr>
        <p:spPr>
          <a:xfrm>
            <a:off x="593184" y="6356350"/>
            <a:ext cx="7866330" cy="365125"/>
          </a:xfrm>
        </p:spPr>
        <p:txBody>
          <a:bodyPr/>
          <a:lstStyle/>
          <a:p>
            <a:pPr>
              <a:defRPr/>
            </a:pPr>
            <a:r>
              <a:rPr lang="en-US" b="1"/>
              <a:t>Community mental health tobacco treatment training - </a:t>
            </a:r>
            <a:r>
              <a:rPr lang="en-GB"/>
              <a:t>Stop smoking medications and vaping</a:t>
            </a:r>
          </a:p>
          <a:p>
            <a:pPr>
              <a:defRPr/>
            </a:pPr>
            <a:endParaRPr lang="en-GB"/>
          </a:p>
          <a:p>
            <a:pPr>
              <a:defRPr/>
            </a:pPr>
            <a:endParaRPr lang="en-US"/>
          </a:p>
        </p:txBody>
      </p:sp>
      <p:sp>
        <p:nvSpPr>
          <p:cNvPr id="7" name="TextBox 6">
            <a:extLst>
              <a:ext uri="{FF2B5EF4-FFF2-40B4-BE49-F238E27FC236}">
                <a16:creationId xmlns:a16="http://schemas.microsoft.com/office/drawing/2014/main" id="{E27C33AD-AA6F-A115-DE7F-0066647C1817}"/>
              </a:ext>
            </a:extLst>
          </p:cNvPr>
          <p:cNvSpPr txBox="1"/>
          <p:nvPr/>
        </p:nvSpPr>
        <p:spPr>
          <a:xfrm>
            <a:off x="6553196" y="4204831"/>
            <a:ext cx="2145685" cy="553998"/>
          </a:xfrm>
          <a:prstGeom prst="rect">
            <a:avLst/>
          </a:prstGeom>
          <a:noFill/>
        </p:spPr>
        <p:txBody>
          <a:bodyPr wrap="square" rtlCol="0">
            <a:spAutoFit/>
          </a:bodyPr>
          <a:lstStyle/>
          <a:p>
            <a:pPr algn="ctr"/>
            <a:r>
              <a:rPr lang="en-US" sz="1500" b="1">
                <a:solidFill>
                  <a:schemeClr val="accent5"/>
                </a:solidFill>
                <a:latin typeface="Arial" panose="020B0604020202020204" pitchFamily="34" charset="0"/>
                <a:cs typeface="Arial" panose="020B0604020202020204" pitchFamily="34" charset="0"/>
              </a:rPr>
              <a:t>Assess capacity </a:t>
            </a:r>
            <a:br>
              <a:rPr lang="en-US" sz="1500" b="1">
                <a:solidFill>
                  <a:schemeClr val="accent5"/>
                </a:solidFill>
                <a:latin typeface="Arial" panose="020B0604020202020204" pitchFamily="34" charset="0"/>
                <a:cs typeface="Arial" panose="020B0604020202020204" pitchFamily="34" charset="0"/>
              </a:rPr>
            </a:br>
            <a:r>
              <a:rPr lang="en-US" sz="1500" b="1">
                <a:solidFill>
                  <a:schemeClr val="accent5"/>
                </a:solidFill>
                <a:latin typeface="Arial" panose="020B0604020202020204" pitchFamily="34" charset="0"/>
                <a:cs typeface="Arial" panose="020B0604020202020204" pitchFamily="34" charset="0"/>
              </a:rPr>
              <a:t>and risk </a:t>
            </a:r>
          </a:p>
        </p:txBody>
      </p:sp>
      <p:grpSp>
        <p:nvGrpSpPr>
          <p:cNvPr id="15" name="Group 14">
            <a:extLst>
              <a:ext uri="{FF2B5EF4-FFF2-40B4-BE49-F238E27FC236}">
                <a16:creationId xmlns:a16="http://schemas.microsoft.com/office/drawing/2014/main" id="{FD1439EA-C847-BEDF-40AB-1A32A3F8C129}"/>
              </a:ext>
            </a:extLst>
          </p:cNvPr>
          <p:cNvGrpSpPr/>
          <p:nvPr/>
        </p:nvGrpSpPr>
        <p:grpSpPr>
          <a:xfrm>
            <a:off x="6767079" y="2615519"/>
            <a:ext cx="1718220" cy="1429034"/>
            <a:chOff x="6767079" y="2615519"/>
            <a:chExt cx="1718220" cy="1429034"/>
          </a:xfrm>
        </p:grpSpPr>
        <p:sp>
          <p:nvSpPr>
            <p:cNvPr id="5" name="Freeform 4">
              <a:extLst>
                <a:ext uri="{FF2B5EF4-FFF2-40B4-BE49-F238E27FC236}">
                  <a16:creationId xmlns:a16="http://schemas.microsoft.com/office/drawing/2014/main" id="{B10E1B06-9C42-3CD2-C05B-8C474A713447}"/>
                </a:ext>
              </a:extLst>
            </p:cNvPr>
            <p:cNvSpPr/>
            <p:nvPr/>
          </p:nvSpPr>
          <p:spPr>
            <a:xfrm>
              <a:off x="6785188" y="2958201"/>
              <a:ext cx="1700111" cy="1086352"/>
            </a:xfrm>
            <a:custGeom>
              <a:avLst/>
              <a:gdLst>
                <a:gd name="connsiteX0" fmla="*/ 1372774 w 1700111"/>
                <a:gd name="connsiteY0" fmla="*/ 413264 h 1086352"/>
                <a:gd name="connsiteX1" fmla="*/ 1579406 w 1700111"/>
                <a:gd name="connsiteY1" fmla="*/ 206632 h 1086352"/>
                <a:gd name="connsiteX2" fmla="*/ 1700112 w 1700111"/>
                <a:gd name="connsiteY2" fmla="*/ 327338 h 1086352"/>
                <a:gd name="connsiteX3" fmla="*/ 1700112 w 1700111"/>
                <a:gd name="connsiteY3" fmla="*/ 0 h 1086352"/>
                <a:gd name="connsiteX4" fmla="*/ 1372774 w 1700111"/>
                <a:gd name="connsiteY4" fmla="*/ 0 h 1086352"/>
                <a:gd name="connsiteX5" fmla="*/ 1493480 w 1700111"/>
                <a:gd name="connsiteY5" fmla="*/ 120706 h 1086352"/>
                <a:gd name="connsiteX6" fmla="*/ 1290939 w 1700111"/>
                <a:gd name="connsiteY6" fmla="*/ 323246 h 1086352"/>
                <a:gd name="connsiteX7" fmla="*/ 943143 w 1700111"/>
                <a:gd name="connsiteY7" fmla="*/ 671043 h 1086352"/>
                <a:gd name="connsiteX8" fmla="*/ 636263 w 1700111"/>
                <a:gd name="connsiteY8" fmla="*/ 364164 h 1086352"/>
                <a:gd name="connsiteX9" fmla="*/ 0 w 1700111"/>
                <a:gd name="connsiteY9" fmla="*/ 1000427 h 1086352"/>
                <a:gd name="connsiteX10" fmla="*/ 85926 w 1700111"/>
                <a:gd name="connsiteY10" fmla="*/ 1086353 h 1086352"/>
                <a:gd name="connsiteX11" fmla="*/ 636263 w 1700111"/>
                <a:gd name="connsiteY11" fmla="*/ 536016 h 1086352"/>
                <a:gd name="connsiteX12" fmla="*/ 943143 w 1700111"/>
                <a:gd name="connsiteY12" fmla="*/ 842895 h 1086352"/>
                <a:gd name="connsiteX13" fmla="*/ 1372774 w 1700111"/>
                <a:gd name="connsiteY13" fmla="*/ 413264 h 1086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00111" h="1086352">
                  <a:moveTo>
                    <a:pt x="1372774" y="413264"/>
                  </a:moveTo>
                  <a:lnTo>
                    <a:pt x="1579406" y="206632"/>
                  </a:lnTo>
                  <a:lnTo>
                    <a:pt x="1700112" y="327338"/>
                  </a:lnTo>
                  <a:lnTo>
                    <a:pt x="1700112" y="0"/>
                  </a:lnTo>
                  <a:lnTo>
                    <a:pt x="1372774" y="0"/>
                  </a:lnTo>
                  <a:lnTo>
                    <a:pt x="1493480" y="120706"/>
                  </a:lnTo>
                  <a:lnTo>
                    <a:pt x="1290939" y="323246"/>
                  </a:lnTo>
                  <a:lnTo>
                    <a:pt x="943143" y="671043"/>
                  </a:lnTo>
                  <a:lnTo>
                    <a:pt x="636263" y="364164"/>
                  </a:lnTo>
                  <a:lnTo>
                    <a:pt x="0" y="1000427"/>
                  </a:lnTo>
                  <a:lnTo>
                    <a:pt x="85926" y="1086353"/>
                  </a:lnTo>
                  <a:lnTo>
                    <a:pt x="636263" y="536016"/>
                  </a:lnTo>
                  <a:lnTo>
                    <a:pt x="943143" y="842895"/>
                  </a:lnTo>
                  <a:lnTo>
                    <a:pt x="1372774" y="413264"/>
                  </a:lnTo>
                  <a:close/>
                </a:path>
              </a:pathLst>
            </a:custGeom>
            <a:solidFill>
              <a:schemeClr val="accent5"/>
            </a:solidFill>
            <a:ln w="20439"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FD5EDB97-155E-F363-B64E-C827E0D53896}"/>
                </a:ext>
              </a:extLst>
            </p:cNvPr>
            <p:cNvSpPr/>
            <p:nvPr/>
          </p:nvSpPr>
          <p:spPr>
            <a:xfrm>
              <a:off x="6909986" y="2615519"/>
              <a:ext cx="204586" cy="204586"/>
            </a:xfrm>
            <a:custGeom>
              <a:avLst/>
              <a:gdLst>
                <a:gd name="connsiteX0" fmla="*/ 204586 w 204586"/>
                <a:gd name="connsiteY0" fmla="*/ 102293 h 204586"/>
                <a:gd name="connsiteX1" fmla="*/ 102293 w 204586"/>
                <a:gd name="connsiteY1" fmla="*/ 204586 h 204586"/>
                <a:gd name="connsiteX2" fmla="*/ 0 w 204586"/>
                <a:gd name="connsiteY2" fmla="*/ 102293 h 204586"/>
                <a:gd name="connsiteX3" fmla="*/ 102293 w 204586"/>
                <a:gd name="connsiteY3" fmla="*/ 0 h 204586"/>
                <a:gd name="connsiteX4" fmla="*/ 204586 w 204586"/>
                <a:gd name="connsiteY4" fmla="*/ 102293 h 2045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586" h="204586">
                  <a:moveTo>
                    <a:pt x="204586" y="102293"/>
                  </a:moveTo>
                  <a:cubicBezTo>
                    <a:pt x="204586" y="158788"/>
                    <a:pt x="158788" y="204586"/>
                    <a:pt x="102293" y="204586"/>
                  </a:cubicBezTo>
                  <a:cubicBezTo>
                    <a:pt x="45798" y="204586"/>
                    <a:pt x="0" y="158788"/>
                    <a:pt x="0" y="102293"/>
                  </a:cubicBezTo>
                  <a:cubicBezTo>
                    <a:pt x="0" y="45798"/>
                    <a:pt x="45798" y="0"/>
                    <a:pt x="102293" y="0"/>
                  </a:cubicBezTo>
                  <a:cubicBezTo>
                    <a:pt x="158788" y="0"/>
                    <a:pt x="204586" y="45798"/>
                    <a:pt x="204586" y="102293"/>
                  </a:cubicBezTo>
                  <a:close/>
                </a:path>
              </a:pathLst>
            </a:custGeom>
            <a:solidFill>
              <a:schemeClr val="accent1"/>
            </a:solidFill>
            <a:ln w="20439"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153F65E0-7303-27D9-DD13-C56FB33A23F8}"/>
                </a:ext>
              </a:extLst>
            </p:cNvPr>
            <p:cNvSpPr/>
            <p:nvPr/>
          </p:nvSpPr>
          <p:spPr>
            <a:xfrm>
              <a:off x="6767079" y="2840569"/>
              <a:ext cx="1298000" cy="877465"/>
            </a:xfrm>
            <a:custGeom>
              <a:avLst/>
              <a:gdLst>
                <a:gd name="connsiteX0" fmla="*/ 1230692 w 1298000"/>
                <a:gd name="connsiteY0" fmla="*/ 403234 h 877465"/>
                <a:gd name="connsiteX1" fmla="*/ 1251151 w 1298000"/>
                <a:gd name="connsiteY1" fmla="*/ 382776 h 877465"/>
                <a:gd name="connsiteX2" fmla="*/ 1298001 w 1298000"/>
                <a:gd name="connsiteY2" fmla="*/ 335925 h 877465"/>
                <a:gd name="connsiteX3" fmla="*/ 1241126 w 1298000"/>
                <a:gd name="connsiteY3" fmla="*/ 80193 h 877465"/>
                <a:gd name="connsiteX4" fmla="*/ 1227214 w 1298000"/>
                <a:gd name="connsiteY4" fmla="*/ 57279 h 877465"/>
                <a:gd name="connsiteX5" fmla="*/ 1145379 w 1298000"/>
                <a:gd name="connsiteY5" fmla="*/ 13702 h 877465"/>
                <a:gd name="connsiteX6" fmla="*/ 980483 w 1298000"/>
                <a:gd name="connsiteY6" fmla="*/ 13702 h 877465"/>
                <a:gd name="connsiteX7" fmla="*/ 898648 w 1298000"/>
                <a:gd name="connsiteY7" fmla="*/ 57279 h 877465"/>
                <a:gd name="connsiteX8" fmla="*/ 884737 w 1298000"/>
                <a:gd name="connsiteY8" fmla="*/ 80193 h 877465"/>
                <a:gd name="connsiteX9" fmla="*/ 858959 w 1298000"/>
                <a:gd name="connsiteY9" fmla="*/ 200080 h 877465"/>
                <a:gd name="connsiteX10" fmla="*/ 858959 w 1298000"/>
                <a:gd name="connsiteY10" fmla="*/ 200080 h 877465"/>
                <a:gd name="connsiteX11" fmla="*/ 832158 w 1298000"/>
                <a:gd name="connsiteY11" fmla="*/ 80193 h 877465"/>
                <a:gd name="connsiteX12" fmla="*/ 818041 w 1298000"/>
                <a:gd name="connsiteY12" fmla="*/ 57279 h 877465"/>
                <a:gd name="connsiteX13" fmla="*/ 736207 w 1298000"/>
                <a:gd name="connsiteY13" fmla="*/ 13702 h 877465"/>
                <a:gd name="connsiteX14" fmla="*/ 490703 w 1298000"/>
                <a:gd name="connsiteY14" fmla="*/ 57279 h 877465"/>
                <a:gd name="connsiteX15" fmla="*/ 476792 w 1298000"/>
                <a:gd name="connsiteY15" fmla="*/ 80193 h 877465"/>
                <a:gd name="connsiteX16" fmla="*/ 449786 w 1298000"/>
                <a:gd name="connsiteY16" fmla="*/ 196193 h 877465"/>
                <a:gd name="connsiteX17" fmla="*/ 449786 w 1298000"/>
                <a:gd name="connsiteY17" fmla="*/ 196193 h 877465"/>
                <a:gd name="connsiteX18" fmla="*/ 423190 w 1298000"/>
                <a:gd name="connsiteY18" fmla="*/ 80193 h 877465"/>
                <a:gd name="connsiteX19" fmla="*/ 408869 w 1298000"/>
                <a:gd name="connsiteY19" fmla="*/ 57279 h 877465"/>
                <a:gd name="connsiteX20" fmla="*/ 327034 w 1298000"/>
                <a:gd name="connsiteY20" fmla="*/ 13702 h 877465"/>
                <a:gd name="connsiteX21" fmla="*/ 162138 w 1298000"/>
                <a:gd name="connsiteY21" fmla="*/ 13702 h 877465"/>
                <a:gd name="connsiteX22" fmla="*/ 80303 w 1298000"/>
                <a:gd name="connsiteY22" fmla="*/ 57279 h 877465"/>
                <a:gd name="connsiteX23" fmla="*/ 66392 w 1298000"/>
                <a:gd name="connsiteY23" fmla="*/ 80193 h 877465"/>
                <a:gd name="connsiteX24" fmla="*/ 1333 w 1298000"/>
                <a:gd name="connsiteY24" fmla="*/ 377252 h 877465"/>
                <a:gd name="connsiteX25" fmla="*/ 32215 w 1298000"/>
                <a:gd name="connsiteY25" fmla="*/ 429241 h 877465"/>
                <a:gd name="connsiteX26" fmla="*/ 33862 w 1298000"/>
                <a:gd name="connsiteY26" fmla="*/ 429626 h 877465"/>
                <a:gd name="connsiteX27" fmla="*/ 40614 w 1298000"/>
                <a:gd name="connsiteY27" fmla="*/ 429626 h 877465"/>
                <a:gd name="connsiteX28" fmla="*/ 81531 w 1298000"/>
                <a:gd name="connsiteY28" fmla="*/ 397506 h 877465"/>
                <a:gd name="connsiteX29" fmla="*/ 142907 w 1298000"/>
                <a:gd name="connsiteY29" fmla="*/ 122747 h 877465"/>
                <a:gd name="connsiteX30" fmla="*/ 142907 w 1298000"/>
                <a:gd name="connsiteY30" fmla="*/ 122747 h 877465"/>
                <a:gd name="connsiteX31" fmla="*/ 142907 w 1298000"/>
                <a:gd name="connsiteY31" fmla="*/ 268003 h 877465"/>
                <a:gd name="connsiteX32" fmla="*/ 81531 w 1298000"/>
                <a:gd name="connsiteY32" fmla="*/ 572836 h 877465"/>
                <a:gd name="connsiteX33" fmla="*/ 142907 w 1298000"/>
                <a:gd name="connsiteY33" fmla="*/ 572836 h 877465"/>
                <a:gd name="connsiteX34" fmla="*/ 142907 w 1298000"/>
                <a:gd name="connsiteY34" fmla="*/ 877465 h 877465"/>
                <a:gd name="connsiteX35" fmla="*/ 224741 w 1298000"/>
                <a:gd name="connsiteY35" fmla="*/ 795631 h 877465"/>
                <a:gd name="connsiteX36" fmla="*/ 224741 w 1298000"/>
                <a:gd name="connsiteY36" fmla="*/ 572836 h 877465"/>
                <a:gd name="connsiteX37" fmla="*/ 265659 w 1298000"/>
                <a:gd name="connsiteY37" fmla="*/ 572836 h 877465"/>
                <a:gd name="connsiteX38" fmla="*/ 265659 w 1298000"/>
                <a:gd name="connsiteY38" fmla="*/ 754714 h 877465"/>
                <a:gd name="connsiteX39" fmla="*/ 347493 w 1298000"/>
                <a:gd name="connsiteY39" fmla="*/ 672879 h 877465"/>
                <a:gd name="connsiteX40" fmla="*/ 347493 w 1298000"/>
                <a:gd name="connsiteY40" fmla="*/ 572836 h 877465"/>
                <a:gd name="connsiteX41" fmla="*/ 408869 w 1298000"/>
                <a:gd name="connsiteY41" fmla="*/ 572836 h 877465"/>
                <a:gd name="connsiteX42" fmla="*/ 347493 w 1298000"/>
                <a:gd name="connsiteY42" fmla="*/ 268207 h 877465"/>
                <a:gd name="connsiteX43" fmla="*/ 347493 w 1298000"/>
                <a:gd name="connsiteY43" fmla="*/ 124997 h 877465"/>
                <a:gd name="connsiteX44" fmla="*/ 347493 w 1298000"/>
                <a:gd name="connsiteY44" fmla="*/ 124997 h 877465"/>
                <a:gd name="connsiteX45" fmla="*/ 408869 w 1298000"/>
                <a:gd name="connsiteY45" fmla="*/ 392187 h 877465"/>
                <a:gd name="connsiteX46" fmla="*/ 449786 w 1298000"/>
                <a:gd name="connsiteY46" fmla="*/ 429626 h 877465"/>
                <a:gd name="connsiteX47" fmla="*/ 449786 w 1298000"/>
                <a:gd name="connsiteY47" fmla="*/ 429626 h 877465"/>
                <a:gd name="connsiteX48" fmla="*/ 489476 w 1298000"/>
                <a:gd name="connsiteY48" fmla="*/ 397506 h 877465"/>
                <a:gd name="connsiteX49" fmla="*/ 490703 w 1298000"/>
                <a:gd name="connsiteY49" fmla="*/ 388709 h 877465"/>
                <a:gd name="connsiteX50" fmla="*/ 550443 w 1298000"/>
                <a:gd name="connsiteY50" fmla="*/ 126225 h 877465"/>
                <a:gd name="connsiteX51" fmla="*/ 550443 w 1298000"/>
                <a:gd name="connsiteY51" fmla="*/ 126225 h 877465"/>
                <a:gd name="connsiteX52" fmla="*/ 550443 w 1298000"/>
                <a:gd name="connsiteY52" fmla="*/ 469316 h 877465"/>
                <a:gd name="connsiteX53" fmla="*/ 595656 w 1298000"/>
                <a:gd name="connsiteY53" fmla="*/ 423898 h 877465"/>
                <a:gd name="connsiteX54" fmla="*/ 711389 w 1298000"/>
                <a:gd name="connsiteY54" fmla="*/ 423834 h 877465"/>
                <a:gd name="connsiteX55" fmla="*/ 711452 w 1298000"/>
                <a:gd name="connsiteY55" fmla="*/ 423898 h 877465"/>
                <a:gd name="connsiteX56" fmla="*/ 756666 w 1298000"/>
                <a:gd name="connsiteY56" fmla="*/ 467474 h 877465"/>
                <a:gd name="connsiteX57" fmla="*/ 756666 w 1298000"/>
                <a:gd name="connsiteY57" fmla="*/ 126429 h 877465"/>
                <a:gd name="connsiteX58" fmla="*/ 756666 w 1298000"/>
                <a:gd name="connsiteY58" fmla="*/ 126429 h 877465"/>
                <a:gd name="connsiteX59" fmla="*/ 818041 w 1298000"/>
                <a:gd name="connsiteY59" fmla="*/ 397711 h 877465"/>
                <a:gd name="connsiteX60" fmla="*/ 858959 w 1298000"/>
                <a:gd name="connsiteY60" fmla="*/ 429626 h 877465"/>
                <a:gd name="connsiteX61" fmla="*/ 858959 w 1298000"/>
                <a:gd name="connsiteY61" fmla="*/ 429626 h 877465"/>
                <a:gd name="connsiteX62" fmla="*/ 898853 w 1298000"/>
                <a:gd name="connsiteY62" fmla="*/ 397506 h 877465"/>
                <a:gd name="connsiteX63" fmla="*/ 960229 w 1298000"/>
                <a:gd name="connsiteY63" fmla="*/ 126225 h 877465"/>
                <a:gd name="connsiteX64" fmla="*/ 960229 w 1298000"/>
                <a:gd name="connsiteY64" fmla="*/ 126225 h 877465"/>
                <a:gd name="connsiteX65" fmla="*/ 960229 w 1298000"/>
                <a:gd name="connsiteY65" fmla="*/ 672470 h 877465"/>
                <a:gd name="connsiteX66" fmla="*/ 960229 w 1298000"/>
                <a:gd name="connsiteY66" fmla="*/ 672470 h 877465"/>
                <a:gd name="connsiteX67" fmla="*/ 1042063 w 1298000"/>
                <a:gd name="connsiteY67" fmla="*/ 590635 h 877465"/>
                <a:gd name="connsiteX68" fmla="*/ 1042063 w 1298000"/>
                <a:gd name="connsiteY68" fmla="*/ 450085 h 877465"/>
                <a:gd name="connsiteX69" fmla="*/ 1082981 w 1298000"/>
                <a:gd name="connsiteY69" fmla="*/ 450085 h 877465"/>
                <a:gd name="connsiteX70" fmla="*/ 1082981 w 1298000"/>
                <a:gd name="connsiteY70" fmla="*/ 550537 h 877465"/>
                <a:gd name="connsiteX71" fmla="*/ 1164815 w 1298000"/>
                <a:gd name="connsiteY71" fmla="*/ 468702 h 877465"/>
                <a:gd name="connsiteX72" fmla="*/ 1164815 w 1298000"/>
                <a:gd name="connsiteY72" fmla="*/ 126429 h 877465"/>
                <a:gd name="connsiteX73" fmla="*/ 1164815 w 1298000"/>
                <a:gd name="connsiteY73" fmla="*/ 126429 h 877465"/>
                <a:gd name="connsiteX74" fmla="*/ 1229260 w 1298000"/>
                <a:gd name="connsiteY74" fmla="*/ 403439 h 877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298000" h="877465">
                  <a:moveTo>
                    <a:pt x="1230692" y="403234"/>
                  </a:moveTo>
                  <a:lnTo>
                    <a:pt x="1251151" y="382776"/>
                  </a:lnTo>
                  <a:lnTo>
                    <a:pt x="1298001" y="335925"/>
                  </a:lnTo>
                  <a:lnTo>
                    <a:pt x="1241126" y="80193"/>
                  </a:lnTo>
                  <a:cubicBezTo>
                    <a:pt x="1239387" y="71134"/>
                    <a:pt x="1234448" y="63001"/>
                    <a:pt x="1227214" y="57279"/>
                  </a:cubicBezTo>
                  <a:cubicBezTo>
                    <a:pt x="1202711" y="38052"/>
                    <a:pt x="1175008" y="23301"/>
                    <a:pt x="1145379" y="13702"/>
                  </a:cubicBezTo>
                  <a:cubicBezTo>
                    <a:pt x="1091931" y="-4567"/>
                    <a:pt x="1033931" y="-4567"/>
                    <a:pt x="980483" y="13702"/>
                  </a:cubicBezTo>
                  <a:cubicBezTo>
                    <a:pt x="950863" y="23324"/>
                    <a:pt x="923164" y="38075"/>
                    <a:pt x="898648" y="57279"/>
                  </a:cubicBezTo>
                  <a:cubicBezTo>
                    <a:pt x="891570" y="63138"/>
                    <a:pt x="886670" y="71209"/>
                    <a:pt x="884737" y="80193"/>
                  </a:cubicBezTo>
                  <a:lnTo>
                    <a:pt x="858959" y="200080"/>
                  </a:lnTo>
                  <a:lnTo>
                    <a:pt x="858959" y="200080"/>
                  </a:lnTo>
                  <a:lnTo>
                    <a:pt x="832158" y="80193"/>
                  </a:lnTo>
                  <a:cubicBezTo>
                    <a:pt x="830282" y="71138"/>
                    <a:pt x="825286" y="63028"/>
                    <a:pt x="818041" y="57279"/>
                  </a:cubicBezTo>
                  <a:cubicBezTo>
                    <a:pt x="793538" y="38052"/>
                    <a:pt x="765835" y="23301"/>
                    <a:pt x="736207" y="13702"/>
                  </a:cubicBezTo>
                  <a:cubicBezTo>
                    <a:pt x="652212" y="-13408"/>
                    <a:pt x="560238" y="2916"/>
                    <a:pt x="490703" y="57279"/>
                  </a:cubicBezTo>
                  <a:cubicBezTo>
                    <a:pt x="483625" y="63138"/>
                    <a:pt x="478725" y="71209"/>
                    <a:pt x="476792" y="80193"/>
                  </a:cubicBezTo>
                  <a:lnTo>
                    <a:pt x="449786" y="196193"/>
                  </a:lnTo>
                  <a:cubicBezTo>
                    <a:pt x="449786" y="196193"/>
                    <a:pt x="449786" y="196193"/>
                    <a:pt x="449786" y="196193"/>
                  </a:cubicBezTo>
                  <a:lnTo>
                    <a:pt x="423190" y="80193"/>
                  </a:lnTo>
                  <a:cubicBezTo>
                    <a:pt x="421148" y="71154"/>
                    <a:pt x="416099" y="63075"/>
                    <a:pt x="408869" y="57279"/>
                  </a:cubicBezTo>
                  <a:cubicBezTo>
                    <a:pt x="384353" y="38075"/>
                    <a:pt x="356654" y="23324"/>
                    <a:pt x="327034" y="13702"/>
                  </a:cubicBezTo>
                  <a:cubicBezTo>
                    <a:pt x="273586" y="-4567"/>
                    <a:pt x="215586" y="-4567"/>
                    <a:pt x="162138" y="13702"/>
                  </a:cubicBezTo>
                  <a:cubicBezTo>
                    <a:pt x="132536" y="23367"/>
                    <a:pt x="104846" y="38113"/>
                    <a:pt x="80303" y="57279"/>
                  </a:cubicBezTo>
                  <a:cubicBezTo>
                    <a:pt x="73225" y="63138"/>
                    <a:pt x="68324" y="71209"/>
                    <a:pt x="66392" y="80193"/>
                  </a:cubicBezTo>
                  <a:lnTo>
                    <a:pt x="1333" y="377252"/>
                  </a:lnTo>
                  <a:cubicBezTo>
                    <a:pt x="-4495" y="400137"/>
                    <a:pt x="9331" y="423413"/>
                    <a:pt x="32215" y="429241"/>
                  </a:cubicBezTo>
                  <a:cubicBezTo>
                    <a:pt x="32762" y="429380"/>
                    <a:pt x="33311" y="429509"/>
                    <a:pt x="33862" y="429626"/>
                  </a:cubicBezTo>
                  <a:cubicBezTo>
                    <a:pt x="36108" y="429829"/>
                    <a:pt x="38368" y="429829"/>
                    <a:pt x="40614" y="429626"/>
                  </a:cubicBezTo>
                  <a:cubicBezTo>
                    <a:pt x="60179" y="430082"/>
                    <a:pt x="77328" y="416620"/>
                    <a:pt x="81531" y="397506"/>
                  </a:cubicBezTo>
                  <a:lnTo>
                    <a:pt x="142907" y="122747"/>
                  </a:lnTo>
                  <a:lnTo>
                    <a:pt x="142907" y="122747"/>
                  </a:lnTo>
                  <a:lnTo>
                    <a:pt x="142907" y="268003"/>
                  </a:lnTo>
                  <a:lnTo>
                    <a:pt x="81531" y="572836"/>
                  </a:lnTo>
                  <a:lnTo>
                    <a:pt x="142907" y="572836"/>
                  </a:lnTo>
                  <a:lnTo>
                    <a:pt x="142907" y="877465"/>
                  </a:lnTo>
                  <a:lnTo>
                    <a:pt x="224741" y="795631"/>
                  </a:lnTo>
                  <a:lnTo>
                    <a:pt x="224741" y="572836"/>
                  </a:lnTo>
                  <a:lnTo>
                    <a:pt x="265659" y="572836"/>
                  </a:lnTo>
                  <a:lnTo>
                    <a:pt x="265659" y="754714"/>
                  </a:lnTo>
                  <a:lnTo>
                    <a:pt x="347493" y="672879"/>
                  </a:lnTo>
                  <a:lnTo>
                    <a:pt x="347493" y="572836"/>
                  </a:lnTo>
                  <a:lnTo>
                    <a:pt x="408869" y="572836"/>
                  </a:lnTo>
                  <a:lnTo>
                    <a:pt x="347493" y="268207"/>
                  </a:lnTo>
                  <a:lnTo>
                    <a:pt x="347493" y="124997"/>
                  </a:lnTo>
                  <a:lnTo>
                    <a:pt x="347493" y="124997"/>
                  </a:lnTo>
                  <a:lnTo>
                    <a:pt x="408869" y="392187"/>
                  </a:lnTo>
                  <a:cubicBezTo>
                    <a:pt x="410679" y="413417"/>
                    <a:pt x="428481" y="429704"/>
                    <a:pt x="449786" y="429626"/>
                  </a:cubicBezTo>
                  <a:lnTo>
                    <a:pt x="449786" y="429626"/>
                  </a:lnTo>
                  <a:cubicBezTo>
                    <a:pt x="468892" y="429499"/>
                    <a:pt x="485368" y="416166"/>
                    <a:pt x="489476" y="397506"/>
                  </a:cubicBezTo>
                  <a:lnTo>
                    <a:pt x="490703" y="388709"/>
                  </a:lnTo>
                  <a:lnTo>
                    <a:pt x="550443" y="126225"/>
                  </a:lnTo>
                  <a:cubicBezTo>
                    <a:pt x="550443" y="126225"/>
                    <a:pt x="550443" y="126225"/>
                    <a:pt x="550443" y="126225"/>
                  </a:cubicBezTo>
                  <a:lnTo>
                    <a:pt x="550443" y="469316"/>
                  </a:lnTo>
                  <a:lnTo>
                    <a:pt x="595656" y="423898"/>
                  </a:lnTo>
                  <a:cubicBezTo>
                    <a:pt x="627596" y="391921"/>
                    <a:pt x="679412" y="391892"/>
                    <a:pt x="711389" y="423834"/>
                  </a:cubicBezTo>
                  <a:cubicBezTo>
                    <a:pt x="711409" y="423855"/>
                    <a:pt x="711432" y="423877"/>
                    <a:pt x="711452" y="423898"/>
                  </a:cubicBezTo>
                  <a:lnTo>
                    <a:pt x="756666" y="467474"/>
                  </a:lnTo>
                  <a:lnTo>
                    <a:pt x="756666" y="126429"/>
                  </a:lnTo>
                  <a:cubicBezTo>
                    <a:pt x="756666" y="126429"/>
                    <a:pt x="756666" y="126429"/>
                    <a:pt x="756666" y="126429"/>
                  </a:cubicBezTo>
                  <a:lnTo>
                    <a:pt x="818041" y="397711"/>
                  </a:lnTo>
                  <a:cubicBezTo>
                    <a:pt x="822327" y="416743"/>
                    <a:pt x="839455" y="430103"/>
                    <a:pt x="858959" y="429626"/>
                  </a:cubicBezTo>
                  <a:lnTo>
                    <a:pt x="858959" y="429626"/>
                  </a:lnTo>
                  <a:cubicBezTo>
                    <a:pt x="878143" y="429595"/>
                    <a:pt x="894729" y="416240"/>
                    <a:pt x="898853" y="397506"/>
                  </a:cubicBezTo>
                  <a:lnTo>
                    <a:pt x="960229" y="126225"/>
                  </a:lnTo>
                  <a:cubicBezTo>
                    <a:pt x="960229" y="126225"/>
                    <a:pt x="960229" y="126225"/>
                    <a:pt x="960229" y="126225"/>
                  </a:cubicBezTo>
                  <a:lnTo>
                    <a:pt x="960229" y="672470"/>
                  </a:lnTo>
                  <a:lnTo>
                    <a:pt x="960229" y="672470"/>
                  </a:lnTo>
                  <a:lnTo>
                    <a:pt x="1042063" y="590635"/>
                  </a:lnTo>
                  <a:lnTo>
                    <a:pt x="1042063" y="450085"/>
                  </a:lnTo>
                  <a:lnTo>
                    <a:pt x="1082981" y="450085"/>
                  </a:lnTo>
                  <a:lnTo>
                    <a:pt x="1082981" y="550537"/>
                  </a:lnTo>
                  <a:lnTo>
                    <a:pt x="1164815" y="468702"/>
                  </a:lnTo>
                  <a:lnTo>
                    <a:pt x="1164815" y="126429"/>
                  </a:lnTo>
                  <a:cubicBezTo>
                    <a:pt x="1164815" y="126429"/>
                    <a:pt x="1164815" y="126429"/>
                    <a:pt x="1164815" y="126429"/>
                  </a:cubicBezTo>
                  <a:lnTo>
                    <a:pt x="1229260" y="403439"/>
                  </a:lnTo>
                  <a:close/>
                </a:path>
              </a:pathLst>
            </a:custGeom>
            <a:solidFill>
              <a:schemeClr val="accent1"/>
            </a:solidFill>
            <a:ln w="20439"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6C8BB191-4E80-FC5D-E773-67C0EC1A5C2B}"/>
                </a:ext>
              </a:extLst>
            </p:cNvPr>
            <p:cNvSpPr/>
            <p:nvPr/>
          </p:nvSpPr>
          <p:spPr>
            <a:xfrm>
              <a:off x="7728126" y="2615519"/>
              <a:ext cx="204586" cy="204586"/>
            </a:xfrm>
            <a:custGeom>
              <a:avLst/>
              <a:gdLst>
                <a:gd name="connsiteX0" fmla="*/ 204586 w 204586"/>
                <a:gd name="connsiteY0" fmla="*/ 102293 h 204586"/>
                <a:gd name="connsiteX1" fmla="*/ 102293 w 204586"/>
                <a:gd name="connsiteY1" fmla="*/ 204586 h 204586"/>
                <a:gd name="connsiteX2" fmla="*/ 0 w 204586"/>
                <a:gd name="connsiteY2" fmla="*/ 102293 h 204586"/>
                <a:gd name="connsiteX3" fmla="*/ 102293 w 204586"/>
                <a:gd name="connsiteY3" fmla="*/ 0 h 204586"/>
                <a:gd name="connsiteX4" fmla="*/ 204586 w 204586"/>
                <a:gd name="connsiteY4" fmla="*/ 102293 h 2045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586" h="204586">
                  <a:moveTo>
                    <a:pt x="204586" y="102293"/>
                  </a:moveTo>
                  <a:cubicBezTo>
                    <a:pt x="204586" y="158788"/>
                    <a:pt x="158788" y="204586"/>
                    <a:pt x="102293" y="204586"/>
                  </a:cubicBezTo>
                  <a:cubicBezTo>
                    <a:pt x="45798" y="204586"/>
                    <a:pt x="0" y="158788"/>
                    <a:pt x="0" y="102293"/>
                  </a:cubicBezTo>
                  <a:cubicBezTo>
                    <a:pt x="0" y="45798"/>
                    <a:pt x="45798" y="0"/>
                    <a:pt x="102293" y="0"/>
                  </a:cubicBezTo>
                  <a:cubicBezTo>
                    <a:pt x="158788" y="0"/>
                    <a:pt x="204586" y="45798"/>
                    <a:pt x="204586" y="102293"/>
                  </a:cubicBezTo>
                  <a:close/>
                </a:path>
              </a:pathLst>
            </a:custGeom>
            <a:solidFill>
              <a:schemeClr val="accent1"/>
            </a:solidFill>
            <a:ln w="20439" cap="flat">
              <a:noFill/>
              <a:prstDash val="solid"/>
              <a:miter/>
            </a:ln>
          </p:spPr>
          <p:txBody>
            <a:bodyPr rtlCol="0" anchor="ctr"/>
            <a:lstStyle/>
            <a:p>
              <a:endParaRPr lang="en-US"/>
            </a:p>
          </p:txBody>
        </p:sp>
        <p:sp>
          <p:nvSpPr>
            <p:cNvPr id="14" name="Freeform 13">
              <a:extLst>
                <a:ext uri="{FF2B5EF4-FFF2-40B4-BE49-F238E27FC236}">
                  <a16:creationId xmlns:a16="http://schemas.microsoft.com/office/drawing/2014/main" id="{138171A1-9366-F6FC-30BD-B84EF89E8CEE}"/>
                </a:ext>
              </a:extLst>
            </p:cNvPr>
            <p:cNvSpPr/>
            <p:nvPr/>
          </p:nvSpPr>
          <p:spPr>
            <a:xfrm>
              <a:off x="7318340" y="2615519"/>
              <a:ext cx="204586" cy="204586"/>
            </a:xfrm>
            <a:custGeom>
              <a:avLst/>
              <a:gdLst>
                <a:gd name="connsiteX0" fmla="*/ 204586 w 204586"/>
                <a:gd name="connsiteY0" fmla="*/ 102293 h 204586"/>
                <a:gd name="connsiteX1" fmla="*/ 102293 w 204586"/>
                <a:gd name="connsiteY1" fmla="*/ 204586 h 204586"/>
                <a:gd name="connsiteX2" fmla="*/ 0 w 204586"/>
                <a:gd name="connsiteY2" fmla="*/ 102293 h 204586"/>
                <a:gd name="connsiteX3" fmla="*/ 102293 w 204586"/>
                <a:gd name="connsiteY3" fmla="*/ 0 h 204586"/>
                <a:gd name="connsiteX4" fmla="*/ 204586 w 204586"/>
                <a:gd name="connsiteY4" fmla="*/ 102293 h 2045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586" h="204586">
                  <a:moveTo>
                    <a:pt x="204586" y="102293"/>
                  </a:moveTo>
                  <a:cubicBezTo>
                    <a:pt x="204586" y="158788"/>
                    <a:pt x="158788" y="204586"/>
                    <a:pt x="102293" y="204586"/>
                  </a:cubicBezTo>
                  <a:cubicBezTo>
                    <a:pt x="45798" y="204586"/>
                    <a:pt x="0" y="158788"/>
                    <a:pt x="0" y="102293"/>
                  </a:cubicBezTo>
                  <a:cubicBezTo>
                    <a:pt x="0" y="45798"/>
                    <a:pt x="45798" y="0"/>
                    <a:pt x="102293" y="0"/>
                  </a:cubicBezTo>
                  <a:cubicBezTo>
                    <a:pt x="158788" y="0"/>
                    <a:pt x="204586" y="45798"/>
                    <a:pt x="204586" y="102293"/>
                  </a:cubicBezTo>
                  <a:close/>
                </a:path>
              </a:pathLst>
            </a:custGeom>
            <a:solidFill>
              <a:schemeClr val="accent1"/>
            </a:solidFill>
            <a:ln w="20439" cap="flat">
              <a:noFill/>
              <a:prstDash val="solid"/>
              <a:miter/>
            </a:ln>
          </p:spPr>
          <p:txBody>
            <a:bodyPr rtlCol="0" anchor="ctr"/>
            <a:lstStyle/>
            <a:p>
              <a:endParaRPr lang="en-US"/>
            </a:p>
          </p:txBody>
        </p:sp>
      </p:grpSp>
    </p:spTree>
    <p:extLst>
      <p:ext uri="{BB962C8B-B14F-4D97-AF65-F5344CB8AC3E}">
        <p14:creationId xmlns:p14="http://schemas.microsoft.com/office/powerpoint/2010/main" val="3922181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C03DF7-5C8A-7648-9A3E-CD3FBFA4F515}"/>
              </a:ext>
            </a:extLst>
          </p:cNvPr>
          <p:cNvSpPr>
            <a:spLocks noGrp="1"/>
          </p:cNvSpPr>
          <p:nvPr>
            <p:ph type="title"/>
          </p:nvPr>
        </p:nvSpPr>
        <p:spPr/>
        <p:txBody>
          <a:bodyPr/>
          <a:lstStyle/>
          <a:p>
            <a:r>
              <a:rPr lang="en-US"/>
              <a:t>Safety check</a:t>
            </a:r>
          </a:p>
        </p:txBody>
      </p:sp>
      <p:pic>
        <p:nvPicPr>
          <p:cNvPr id="5" name="Picture 4">
            <a:extLst>
              <a:ext uri="{FF2B5EF4-FFF2-40B4-BE49-F238E27FC236}">
                <a16:creationId xmlns:a16="http://schemas.microsoft.com/office/drawing/2014/main" id="{E9A25D8A-B835-1746-A3B3-27B21253713D}"/>
              </a:ext>
            </a:extLst>
          </p:cNvPr>
          <p:cNvPicPr>
            <a:picLocks noChangeAspect="1"/>
          </p:cNvPicPr>
          <p:nvPr/>
        </p:nvPicPr>
        <p:blipFill>
          <a:blip r:embed="rId3"/>
          <a:srcRect/>
          <a:stretch/>
        </p:blipFill>
        <p:spPr>
          <a:xfrm>
            <a:off x="375691" y="2144218"/>
            <a:ext cx="8392617" cy="1865026"/>
          </a:xfrm>
          <a:prstGeom prst="rect">
            <a:avLst/>
          </a:prstGeom>
          <a:effectLst>
            <a:outerShdw blurRad="254000" dist="63500" dir="5400000" algn="ctr" rotWithShape="0">
              <a:srgbClr val="000000">
                <a:alpha val="20000"/>
              </a:srgbClr>
            </a:outerShdw>
          </a:effectLst>
        </p:spPr>
      </p:pic>
      <p:sp>
        <p:nvSpPr>
          <p:cNvPr id="12" name="TextBox 11">
            <a:extLst>
              <a:ext uri="{FF2B5EF4-FFF2-40B4-BE49-F238E27FC236}">
                <a16:creationId xmlns:a16="http://schemas.microsoft.com/office/drawing/2014/main" id="{E5FCD322-F30F-B543-B25F-E9B7CF61597B}"/>
              </a:ext>
            </a:extLst>
          </p:cNvPr>
          <p:cNvSpPr txBox="1"/>
          <p:nvPr/>
        </p:nvSpPr>
        <p:spPr bwMode="auto">
          <a:xfrm>
            <a:off x="577121" y="4009975"/>
            <a:ext cx="1341620" cy="1521396"/>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800"/>
              </a:lnSpc>
              <a:spcBef>
                <a:spcPts val="0"/>
              </a:spcBef>
              <a:spcAft>
                <a:spcPts val="0"/>
              </a:spcAft>
              <a:buClr>
                <a:srgbClr val="C10C21"/>
              </a:buClr>
              <a:buSzTx/>
              <a:buFont typeface="Lucida Grande" pitchFamily="-109" charset="0"/>
              <a:buNone/>
              <a:tabLst/>
            </a:pPr>
            <a:r>
              <a:rPr lang="en-US" sz="1500" b="1">
                <a:latin typeface="Arial" panose="020B0604020202020204" pitchFamily="34" charset="0"/>
                <a:cs typeface="Arial" panose="020B0604020202020204" pitchFamily="34" charset="0"/>
              </a:rPr>
              <a:t>1.</a:t>
            </a:r>
            <a:br>
              <a:rPr lang="en-US" sz="1500" b="1">
                <a:latin typeface="Arial" panose="020B0604020202020204" pitchFamily="34" charset="0"/>
                <a:cs typeface="Arial" panose="020B0604020202020204" pitchFamily="34" charset="0"/>
              </a:rPr>
            </a:br>
            <a:r>
              <a:rPr lang="en-US" sz="1500">
                <a:latin typeface="Arial" panose="020B0604020202020204" pitchFamily="34" charset="0"/>
                <a:cs typeface="Arial" panose="020B0604020202020204" pitchFamily="34" charset="0"/>
              </a:rPr>
              <a:t>Purchase </a:t>
            </a:r>
          </a:p>
          <a:p>
            <a:pPr marL="0" marR="0" indent="0" algn="ctr" defTabSz="457200" rtl="0" eaLnBrk="1" fontAlgn="base" latinLnBrk="0" hangingPunct="1">
              <a:lnSpc>
                <a:spcPts val="1800"/>
              </a:lnSpc>
              <a:spcBef>
                <a:spcPts val="0"/>
              </a:spcBef>
              <a:spcAft>
                <a:spcPts val="0"/>
              </a:spcAft>
              <a:buClr>
                <a:srgbClr val="C10C21"/>
              </a:buClr>
              <a:buSzTx/>
              <a:buFont typeface="Lucida Grande" pitchFamily="-109" charset="0"/>
              <a:buNone/>
              <a:tabLst/>
            </a:pPr>
            <a:r>
              <a:rPr lang="en-US" sz="1500">
                <a:latin typeface="Arial" panose="020B0604020202020204" pitchFamily="34" charset="0"/>
                <a:cs typeface="Arial" panose="020B0604020202020204" pitchFamily="34" charset="0"/>
              </a:rPr>
              <a:t>from a </a:t>
            </a:r>
          </a:p>
          <a:p>
            <a:pPr marL="0" marR="0" indent="0" algn="ctr" defTabSz="457200" rtl="0" eaLnBrk="1" fontAlgn="base" latinLnBrk="0" hangingPunct="1">
              <a:lnSpc>
                <a:spcPts val="1800"/>
              </a:lnSpc>
              <a:spcBef>
                <a:spcPts val="0"/>
              </a:spcBef>
              <a:spcAft>
                <a:spcPts val="0"/>
              </a:spcAft>
              <a:buClr>
                <a:srgbClr val="C10C21"/>
              </a:buClr>
              <a:buSzTx/>
              <a:buFont typeface="Lucida Grande" pitchFamily="-109" charset="0"/>
              <a:buNone/>
              <a:tabLst/>
            </a:pPr>
            <a:r>
              <a:rPr lang="en-US" sz="1500">
                <a:latin typeface="Arial" panose="020B0604020202020204" pitchFamily="34" charset="0"/>
                <a:cs typeface="Arial" panose="020B0604020202020204" pitchFamily="34" charset="0"/>
              </a:rPr>
              <a:t>reputable </a:t>
            </a:r>
          </a:p>
          <a:p>
            <a:pPr marL="0" marR="0" indent="0" algn="ctr" defTabSz="457200" rtl="0" eaLnBrk="1" fontAlgn="base" latinLnBrk="0" hangingPunct="1">
              <a:lnSpc>
                <a:spcPts val="1800"/>
              </a:lnSpc>
              <a:spcBef>
                <a:spcPts val="0"/>
              </a:spcBef>
              <a:spcAft>
                <a:spcPts val="0"/>
              </a:spcAft>
              <a:buClr>
                <a:srgbClr val="C10C21"/>
              </a:buClr>
              <a:buSzTx/>
              <a:buFont typeface="Lucida Grande" pitchFamily="-109" charset="0"/>
              <a:buNone/>
              <a:tabLst/>
            </a:pPr>
            <a:r>
              <a:rPr lang="en-US" sz="1500">
                <a:latin typeface="Arial" panose="020B0604020202020204" pitchFamily="34" charset="0"/>
                <a:cs typeface="Arial" panose="020B0604020202020204" pitchFamily="34" charset="0"/>
              </a:rPr>
              <a:t>supplier</a:t>
            </a:r>
            <a:endParaRPr kumimoji="0" lang="en-US" sz="150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6BA079CA-B9B8-E241-81A5-B4D0B3FC32D8}"/>
              </a:ext>
            </a:extLst>
          </p:cNvPr>
          <p:cNvSpPr txBox="1"/>
          <p:nvPr/>
        </p:nvSpPr>
        <p:spPr bwMode="auto">
          <a:xfrm>
            <a:off x="2218221" y="4009975"/>
            <a:ext cx="1341620" cy="1521396"/>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algn="ctr">
              <a:lnSpc>
                <a:spcPts val="1800"/>
              </a:lnSpc>
              <a:spcBef>
                <a:spcPts val="0"/>
              </a:spcBef>
              <a:spcAft>
                <a:spcPts val="0"/>
              </a:spcAft>
              <a:buClr>
                <a:srgbClr val="C10C21"/>
              </a:buClr>
            </a:pPr>
            <a:r>
              <a:rPr lang="en-US" sz="1500" b="1">
                <a:latin typeface="Arial" panose="020B0604020202020204" pitchFamily="34" charset="0"/>
                <a:cs typeface="Arial" panose="020B0604020202020204" pitchFamily="34" charset="0"/>
              </a:rPr>
              <a:t>2.</a:t>
            </a:r>
          </a:p>
          <a:p>
            <a:pPr algn="ctr">
              <a:lnSpc>
                <a:spcPts val="1800"/>
              </a:lnSpc>
              <a:spcBef>
                <a:spcPts val="0"/>
              </a:spcBef>
              <a:spcAft>
                <a:spcPts val="0"/>
              </a:spcAft>
              <a:buClr>
                <a:srgbClr val="C10C21"/>
              </a:buClr>
            </a:pPr>
            <a:r>
              <a:rPr lang="en-US" sz="1500">
                <a:latin typeface="Arial" panose="020B0604020202020204" pitchFamily="34" charset="0"/>
                <a:cs typeface="Arial" panose="020B0604020202020204" pitchFamily="34" charset="0"/>
              </a:rPr>
              <a:t>Heed </a:t>
            </a:r>
          </a:p>
          <a:p>
            <a:pPr algn="ctr">
              <a:lnSpc>
                <a:spcPts val="1800"/>
              </a:lnSpc>
              <a:spcBef>
                <a:spcPts val="0"/>
              </a:spcBef>
              <a:spcAft>
                <a:spcPts val="0"/>
              </a:spcAft>
              <a:buClr>
                <a:srgbClr val="C10C21"/>
              </a:buClr>
            </a:pPr>
            <a:r>
              <a:rPr lang="en-US" sz="1500">
                <a:latin typeface="Arial" panose="020B0604020202020204" pitchFamily="34" charset="0"/>
                <a:cs typeface="Arial" panose="020B0604020202020204" pitchFamily="34" charset="0"/>
              </a:rPr>
              <a:t>product warnings</a:t>
            </a:r>
            <a:endParaRPr kumimoji="0" lang="en-US" sz="150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D894A8A0-D846-BC4F-B9A4-F43CDF8DD2B0}"/>
              </a:ext>
            </a:extLst>
          </p:cNvPr>
          <p:cNvSpPr txBox="1"/>
          <p:nvPr/>
        </p:nvSpPr>
        <p:spPr bwMode="auto">
          <a:xfrm>
            <a:off x="3866910" y="4009975"/>
            <a:ext cx="1341620" cy="1521396"/>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algn="ctr">
              <a:lnSpc>
                <a:spcPts val="1800"/>
              </a:lnSpc>
              <a:spcBef>
                <a:spcPts val="0"/>
              </a:spcBef>
              <a:spcAft>
                <a:spcPts val="0"/>
              </a:spcAft>
              <a:buClr>
                <a:srgbClr val="C10C21"/>
              </a:buClr>
            </a:pPr>
            <a:r>
              <a:rPr lang="en-US" sz="1500" b="1">
                <a:latin typeface="Arial" panose="020B0604020202020204" pitchFamily="34" charset="0"/>
                <a:cs typeface="Arial" panose="020B0604020202020204" pitchFamily="34" charset="0"/>
              </a:rPr>
              <a:t>3.</a:t>
            </a:r>
          </a:p>
          <a:p>
            <a:pPr algn="ctr">
              <a:lnSpc>
                <a:spcPts val="1800"/>
              </a:lnSpc>
              <a:spcBef>
                <a:spcPts val="0"/>
              </a:spcBef>
              <a:spcAft>
                <a:spcPts val="0"/>
              </a:spcAft>
              <a:buClr>
                <a:srgbClr val="C10C21"/>
              </a:buClr>
            </a:pPr>
            <a:r>
              <a:rPr lang="en-US" sz="1500">
                <a:latin typeface="Arial" panose="020B0604020202020204" pitchFamily="34" charset="0"/>
                <a:cs typeface="Arial" panose="020B0604020202020204" pitchFamily="34" charset="0"/>
              </a:rPr>
              <a:t>Don’t charge </a:t>
            </a:r>
          </a:p>
          <a:p>
            <a:pPr algn="ctr">
              <a:lnSpc>
                <a:spcPts val="1800"/>
              </a:lnSpc>
              <a:spcBef>
                <a:spcPts val="0"/>
              </a:spcBef>
              <a:spcAft>
                <a:spcPts val="0"/>
              </a:spcAft>
              <a:buClr>
                <a:srgbClr val="C10C21"/>
              </a:buClr>
            </a:pPr>
            <a:r>
              <a:rPr lang="en-US" sz="1500">
                <a:latin typeface="Arial" panose="020B0604020202020204" pitchFamily="34" charset="0"/>
                <a:cs typeface="Arial" panose="020B0604020202020204" pitchFamily="34" charset="0"/>
              </a:rPr>
              <a:t>for long periods</a:t>
            </a:r>
            <a:endParaRPr kumimoji="0" lang="en-US" sz="150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FA56D99D-F204-1942-A403-41FC19812FF0}"/>
              </a:ext>
            </a:extLst>
          </p:cNvPr>
          <p:cNvSpPr txBox="1"/>
          <p:nvPr/>
        </p:nvSpPr>
        <p:spPr bwMode="auto">
          <a:xfrm>
            <a:off x="5515599" y="4009975"/>
            <a:ext cx="1341620" cy="1521396"/>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algn="ctr">
              <a:lnSpc>
                <a:spcPts val="1800"/>
              </a:lnSpc>
              <a:spcBef>
                <a:spcPts val="0"/>
              </a:spcBef>
              <a:spcAft>
                <a:spcPts val="0"/>
              </a:spcAft>
              <a:buClr>
                <a:srgbClr val="C10C21"/>
              </a:buClr>
            </a:pPr>
            <a:r>
              <a:rPr lang="en-US" sz="1500" b="1">
                <a:latin typeface="Arial" panose="020B0604020202020204" pitchFamily="34" charset="0"/>
                <a:cs typeface="Arial" panose="020B0604020202020204" pitchFamily="34" charset="0"/>
              </a:rPr>
              <a:t>4.</a:t>
            </a:r>
          </a:p>
          <a:p>
            <a:pPr algn="ctr">
              <a:lnSpc>
                <a:spcPts val="1800"/>
              </a:lnSpc>
              <a:spcBef>
                <a:spcPts val="0"/>
              </a:spcBef>
              <a:spcAft>
                <a:spcPts val="0"/>
              </a:spcAft>
              <a:buClr>
                <a:srgbClr val="C10C21"/>
              </a:buClr>
            </a:pPr>
            <a:r>
              <a:rPr lang="en-US" sz="1500">
                <a:latin typeface="Arial" panose="020B0604020202020204" pitchFamily="34" charset="0"/>
                <a:cs typeface="Arial" panose="020B0604020202020204" pitchFamily="34" charset="0"/>
              </a:rPr>
              <a:t>Don’t keep </a:t>
            </a:r>
          </a:p>
          <a:p>
            <a:pPr algn="ctr">
              <a:lnSpc>
                <a:spcPts val="1800"/>
              </a:lnSpc>
              <a:spcBef>
                <a:spcPts val="0"/>
              </a:spcBef>
              <a:spcAft>
                <a:spcPts val="0"/>
              </a:spcAft>
              <a:buClr>
                <a:srgbClr val="C10C21"/>
              </a:buClr>
            </a:pPr>
            <a:r>
              <a:rPr lang="en-US" sz="1500">
                <a:latin typeface="Arial" panose="020B0604020202020204" pitchFamily="34" charset="0"/>
                <a:cs typeface="Arial" panose="020B0604020202020204" pitchFamily="34" charset="0"/>
              </a:rPr>
              <a:t>batteries </a:t>
            </a:r>
          </a:p>
          <a:p>
            <a:pPr algn="ctr">
              <a:lnSpc>
                <a:spcPts val="1800"/>
              </a:lnSpc>
              <a:spcBef>
                <a:spcPts val="0"/>
              </a:spcBef>
              <a:spcAft>
                <a:spcPts val="0"/>
              </a:spcAft>
              <a:buClr>
                <a:srgbClr val="C10C21"/>
              </a:buClr>
            </a:pPr>
            <a:r>
              <a:rPr lang="en-US" sz="1500">
                <a:latin typeface="Arial" panose="020B0604020202020204" pitchFamily="34" charset="0"/>
                <a:cs typeface="Arial" panose="020B0604020202020204" pitchFamily="34" charset="0"/>
              </a:rPr>
              <a:t>in pockets</a:t>
            </a:r>
            <a:endParaRPr kumimoji="0" lang="en-US" sz="150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id="{44E9AD1B-1C0D-574C-B88C-4630F02B59C0}"/>
              </a:ext>
            </a:extLst>
          </p:cNvPr>
          <p:cNvSpPr txBox="1"/>
          <p:nvPr/>
        </p:nvSpPr>
        <p:spPr bwMode="auto">
          <a:xfrm>
            <a:off x="7164288" y="4009975"/>
            <a:ext cx="1341620" cy="1521396"/>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algn="ctr">
              <a:lnSpc>
                <a:spcPts val="1800"/>
              </a:lnSpc>
              <a:spcBef>
                <a:spcPts val="0"/>
              </a:spcBef>
              <a:spcAft>
                <a:spcPts val="0"/>
              </a:spcAft>
              <a:buClr>
                <a:srgbClr val="C10C21"/>
              </a:buClr>
            </a:pPr>
            <a:r>
              <a:rPr lang="en-US" sz="1500" b="1">
                <a:latin typeface="Arial" panose="020B0604020202020204" pitchFamily="34" charset="0"/>
                <a:cs typeface="Arial" panose="020B0604020202020204" pitchFamily="34" charset="0"/>
              </a:rPr>
              <a:t>5.</a:t>
            </a:r>
          </a:p>
          <a:p>
            <a:pPr algn="ctr">
              <a:lnSpc>
                <a:spcPts val="1800"/>
              </a:lnSpc>
              <a:spcBef>
                <a:spcPts val="0"/>
              </a:spcBef>
              <a:spcAft>
                <a:spcPts val="0"/>
              </a:spcAft>
              <a:buClr>
                <a:srgbClr val="C10C21"/>
              </a:buClr>
            </a:pPr>
            <a:r>
              <a:rPr lang="en-US" sz="1500">
                <a:latin typeface="Arial" panose="020B0604020202020204" pitchFamily="34" charset="0"/>
                <a:cs typeface="Arial" panose="020B0604020202020204" pitchFamily="34" charset="0"/>
              </a:rPr>
              <a:t>Keep away from animals and children</a:t>
            </a:r>
            <a:endParaRPr kumimoji="0" lang="en-US" sz="150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sp>
        <p:nvSpPr>
          <p:cNvPr id="11" name="Footer Placeholder 3">
            <a:extLst>
              <a:ext uri="{FF2B5EF4-FFF2-40B4-BE49-F238E27FC236}">
                <a16:creationId xmlns:a16="http://schemas.microsoft.com/office/drawing/2014/main" id="{F737769A-EBD0-6D21-33D1-BCDCE6952900}"/>
              </a:ext>
            </a:extLst>
          </p:cNvPr>
          <p:cNvSpPr>
            <a:spLocks noGrp="1"/>
          </p:cNvSpPr>
          <p:nvPr>
            <p:ph type="ftr" sz="quarter" idx="3"/>
          </p:nvPr>
        </p:nvSpPr>
        <p:spPr>
          <a:xfrm>
            <a:off x="593184" y="6356350"/>
            <a:ext cx="7866330" cy="365125"/>
          </a:xfrm>
        </p:spPr>
        <p:txBody>
          <a:bodyPr/>
          <a:lstStyle/>
          <a:p>
            <a:pPr>
              <a:defRPr/>
            </a:pPr>
            <a:r>
              <a:rPr lang="en-US" b="1"/>
              <a:t>Community mental health tobacco treatment training - </a:t>
            </a:r>
            <a:r>
              <a:rPr lang="en-GB"/>
              <a:t>Stop smoking medications and vaping</a:t>
            </a:r>
          </a:p>
          <a:p>
            <a:pPr>
              <a:defRPr/>
            </a:pPr>
            <a:endParaRPr lang="en-GB"/>
          </a:p>
          <a:p>
            <a:pPr>
              <a:defRPr/>
            </a:pPr>
            <a:endParaRPr lang="en-US"/>
          </a:p>
        </p:txBody>
      </p:sp>
    </p:spTree>
    <p:extLst>
      <p:ext uri="{BB962C8B-B14F-4D97-AF65-F5344CB8AC3E}">
        <p14:creationId xmlns:p14="http://schemas.microsoft.com/office/powerpoint/2010/main" val="40631888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106815F6-778E-A941-8EDB-C09211E9C650}"/>
              </a:ext>
            </a:extLst>
          </p:cNvPr>
          <p:cNvSpPr>
            <a:spLocks noGrp="1"/>
          </p:cNvSpPr>
          <p:nvPr>
            <p:ph type="subTitle" idx="1"/>
          </p:nvPr>
        </p:nvSpPr>
        <p:spPr>
          <a:xfrm>
            <a:off x="814713" y="2301368"/>
            <a:ext cx="7556069" cy="2255264"/>
          </a:xfrm>
        </p:spPr>
        <p:txBody>
          <a:bodyPr anchor="ctr"/>
          <a:lstStyle/>
          <a:p>
            <a:pPr algn="ctr">
              <a:lnSpc>
                <a:spcPts val="4200"/>
              </a:lnSpc>
            </a:pPr>
            <a:r>
              <a:rPr lang="en-US" sz="3200">
                <a:effectLst>
                  <a:outerShdw blurRad="165100" dist="38100" dir="5400000" algn="ctr" rotWithShape="0">
                    <a:srgbClr val="000000">
                      <a:alpha val="40000"/>
                    </a:srgbClr>
                  </a:outerShdw>
                </a:effectLst>
              </a:rPr>
              <a:t>Discussing stop smoking medications and vapes with patients</a:t>
            </a:r>
          </a:p>
        </p:txBody>
      </p:sp>
    </p:spTree>
    <p:extLst>
      <p:ext uri="{BB962C8B-B14F-4D97-AF65-F5344CB8AC3E}">
        <p14:creationId xmlns:p14="http://schemas.microsoft.com/office/powerpoint/2010/main" val="36998969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52C95D-AF3F-D647-9301-640C70D32A0C}"/>
              </a:ext>
            </a:extLst>
          </p:cNvPr>
          <p:cNvSpPr>
            <a:spLocks noGrp="1"/>
          </p:cNvSpPr>
          <p:nvPr>
            <p:ph type="title"/>
          </p:nvPr>
        </p:nvSpPr>
        <p:spPr/>
        <p:txBody>
          <a:bodyPr/>
          <a:lstStyle/>
          <a:p>
            <a:r>
              <a:rPr lang="en-US"/>
              <a:t>Discussing vaping with patients</a:t>
            </a:r>
          </a:p>
        </p:txBody>
      </p:sp>
      <p:sp>
        <p:nvSpPr>
          <p:cNvPr id="8" name="Rectangular Callout 7">
            <a:extLst>
              <a:ext uri="{FF2B5EF4-FFF2-40B4-BE49-F238E27FC236}">
                <a16:creationId xmlns:a16="http://schemas.microsoft.com/office/drawing/2014/main" id="{B9C68EA3-BD23-1740-A232-53458216C130}"/>
              </a:ext>
            </a:extLst>
          </p:cNvPr>
          <p:cNvSpPr>
            <a:spLocks noChangeArrowheads="1"/>
          </p:cNvSpPr>
          <p:nvPr/>
        </p:nvSpPr>
        <p:spPr bwMode="auto">
          <a:xfrm>
            <a:off x="971550" y="1899646"/>
            <a:ext cx="7208623" cy="3487694"/>
          </a:xfrm>
          <a:prstGeom prst="wedgeRectCallout">
            <a:avLst>
              <a:gd name="adj1" fmla="val -33443"/>
              <a:gd name="adj2" fmla="val 64569"/>
            </a:avLst>
          </a:prstGeom>
          <a:solidFill>
            <a:srgbClr val="DAF2F4"/>
          </a:solidFill>
          <a:ln w="9525">
            <a:noFill/>
            <a:miter lim="800000"/>
            <a:headEnd/>
            <a:tailEnd/>
          </a:ln>
          <a:effectLst/>
        </p:spPr>
        <p:txBody>
          <a:bodyPr wrap="square" lIns="360000" tIns="288000" rIns="360000" bIns="432000" anchor="ctr">
            <a:prstTxWarp prst="textNoShape">
              <a:avLst/>
            </a:prstTxWarp>
            <a:noAutofit/>
          </a:bodyPr>
          <a:lstStyle/>
          <a:p>
            <a:pPr>
              <a:lnSpc>
                <a:spcPts val="2400"/>
              </a:lnSpc>
              <a:spcBef>
                <a:spcPts val="0"/>
              </a:spcBef>
              <a:spcAft>
                <a:spcPts val="1200"/>
              </a:spcAft>
              <a:defRPr/>
            </a:pPr>
            <a:r>
              <a:rPr lang="en-GB" sz="1600" i="1">
                <a:solidFill>
                  <a:schemeClr val="accent5"/>
                </a:solidFill>
                <a:latin typeface="Arial" panose="020B0604020202020204" pitchFamily="34" charset="0"/>
                <a:ea typeface="Calibri" pitchFamily="-109" charset="0"/>
                <a:cs typeface="Arial" panose="020B0604020202020204" pitchFamily="34" charset="0"/>
              </a:rPr>
              <a:t>“Many smokers find vapes helpful for quitting smoking, and evidence shows that they can be effective. If you do choose to use a vape and </a:t>
            </a:r>
            <a:br>
              <a:rPr lang="en-GB" sz="1600" i="1">
                <a:solidFill>
                  <a:schemeClr val="accent5"/>
                </a:solidFill>
                <a:latin typeface="Arial" panose="020B0604020202020204" pitchFamily="34" charset="0"/>
                <a:ea typeface="Calibri" pitchFamily="-109" charset="0"/>
                <a:cs typeface="Arial" panose="020B0604020202020204" pitchFamily="34" charset="0"/>
              </a:rPr>
            </a:br>
            <a:r>
              <a:rPr lang="en-GB" sz="1600" i="1">
                <a:solidFill>
                  <a:schemeClr val="accent5"/>
                </a:solidFill>
                <a:latin typeface="Arial" panose="020B0604020202020204" pitchFamily="34" charset="0"/>
                <a:ea typeface="Calibri" pitchFamily="-109" charset="0"/>
                <a:cs typeface="Arial" panose="020B0604020202020204" pitchFamily="34" charset="0"/>
              </a:rPr>
              <a:t>if that helps you to quit and stay smokefree, it is far safer for you than continuing to smoke. Specifically, vapes do not produce carbon monoxide, which is the poison produced when you smoke cigarettes. </a:t>
            </a:r>
          </a:p>
          <a:p>
            <a:pPr>
              <a:lnSpc>
                <a:spcPts val="2400"/>
              </a:lnSpc>
              <a:spcBef>
                <a:spcPts val="0"/>
              </a:spcBef>
              <a:spcAft>
                <a:spcPts val="1200"/>
              </a:spcAft>
              <a:defRPr/>
            </a:pPr>
            <a:r>
              <a:rPr lang="en-GB" sz="1600" i="1">
                <a:solidFill>
                  <a:schemeClr val="accent5"/>
                </a:solidFill>
                <a:latin typeface="Arial" panose="020B0604020202020204" pitchFamily="34" charset="0"/>
                <a:ea typeface="Calibri" pitchFamily="-109" charset="0"/>
                <a:cs typeface="Arial" panose="020B0604020202020204" pitchFamily="34" charset="0"/>
              </a:rPr>
              <a:t>There is a wide range of vapes, most people need to try various types and flavours to find the one they like. Reputable vape shops will be able to give you advice on where to start”.</a:t>
            </a:r>
            <a:endParaRPr lang="en-CA" sz="1600" b="0" i="1">
              <a:solidFill>
                <a:schemeClr val="accent5"/>
              </a:solidFill>
              <a:latin typeface="Arial" panose="020B0604020202020204" pitchFamily="34" charset="0"/>
              <a:ea typeface="Calibri" pitchFamily="-109" charset="0"/>
              <a:cs typeface="Arial" panose="020B0604020202020204" pitchFamily="34" charset="0"/>
            </a:endParaRPr>
          </a:p>
        </p:txBody>
      </p:sp>
      <p:sp>
        <p:nvSpPr>
          <p:cNvPr id="7" name="Footer Placeholder 3">
            <a:extLst>
              <a:ext uri="{FF2B5EF4-FFF2-40B4-BE49-F238E27FC236}">
                <a16:creationId xmlns:a16="http://schemas.microsoft.com/office/drawing/2014/main" id="{38573D6E-FD15-5FAE-DF6F-1802FB12B134}"/>
              </a:ext>
            </a:extLst>
          </p:cNvPr>
          <p:cNvSpPr>
            <a:spLocks noGrp="1"/>
          </p:cNvSpPr>
          <p:nvPr>
            <p:ph type="ftr" sz="quarter" idx="3"/>
          </p:nvPr>
        </p:nvSpPr>
        <p:spPr>
          <a:xfrm>
            <a:off x="593184" y="6356350"/>
            <a:ext cx="7866330" cy="365125"/>
          </a:xfrm>
        </p:spPr>
        <p:txBody>
          <a:bodyPr/>
          <a:lstStyle/>
          <a:p>
            <a:pPr>
              <a:defRPr/>
            </a:pPr>
            <a:r>
              <a:rPr lang="en-US" b="1"/>
              <a:t>Community mental health tobacco treatment training - </a:t>
            </a:r>
            <a:r>
              <a:rPr lang="en-GB"/>
              <a:t>Stop smoking medications and vaping</a:t>
            </a:r>
          </a:p>
          <a:p>
            <a:pPr>
              <a:defRPr/>
            </a:pPr>
            <a:endParaRPr lang="en-GB"/>
          </a:p>
          <a:p>
            <a:pPr>
              <a:defRPr/>
            </a:pPr>
            <a:endParaRPr lang="en-US"/>
          </a:p>
        </p:txBody>
      </p:sp>
    </p:spTree>
    <p:extLst>
      <p:ext uri="{BB962C8B-B14F-4D97-AF65-F5344CB8AC3E}">
        <p14:creationId xmlns:p14="http://schemas.microsoft.com/office/powerpoint/2010/main" val="31814187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27BADE87-6A9C-1A40-8D0B-EC8BC958ECE1}"/>
              </a:ext>
            </a:extLst>
          </p:cNvPr>
          <p:cNvPicPr>
            <a:picLocks noChangeAspect="1"/>
          </p:cNvPicPr>
          <p:nvPr/>
        </p:nvPicPr>
        <p:blipFill rotWithShape="1">
          <a:blip r:embed="rId3"/>
          <a:srcRect b="10970"/>
          <a:stretch/>
        </p:blipFill>
        <p:spPr>
          <a:xfrm>
            <a:off x="259268" y="3223157"/>
            <a:ext cx="2480408" cy="3002213"/>
          </a:xfrm>
          <a:prstGeom prst="rect">
            <a:avLst/>
          </a:prstGeom>
        </p:spPr>
      </p:pic>
      <p:sp>
        <p:nvSpPr>
          <p:cNvPr id="2" name="Title 1">
            <a:extLst>
              <a:ext uri="{FF2B5EF4-FFF2-40B4-BE49-F238E27FC236}">
                <a16:creationId xmlns:a16="http://schemas.microsoft.com/office/drawing/2014/main" id="{76B1C1F4-A91C-B449-A95B-93374B53F604}"/>
              </a:ext>
            </a:extLst>
          </p:cNvPr>
          <p:cNvSpPr>
            <a:spLocks noGrp="1"/>
          </p:cNvSpPr>
          <p:nvPr>
            <p:ph type="title"/>
          </p:nvPr>
        </p:nvSpPr>
        <p:spPr>
          <a:xfrm>
            <a:off x="571500" y="152400"/>
            <a:ext cx="7962900" cy="1066800"/>
          </a:xfrm>
        </p:spPr>
        <p:txBody>
          <a:bodyPr/>
          <a:lstStyle/>
          <a:p>
            <a:r>
              <a:rPr lang="en-US"/>
              <a:t>Discussing vapes with patients</a:t>
            </a:r>
          </a:p>
        </p:txBody>
      </p:sp>
      <p:sp>
        <p:nvSpPr>
          <p:cNvPr id="11" name="TextBox 10">
            <a:extLst>
              <a:ext uri="{FF2B5EF4-FFF2-40B4-BE49-F238E27FC236}">
                <a16:creationId xmlns:a16="http://schemas.microsoft.com/office/drawing/2014/main" id="{6722A353-D82C-0447-B0F4-02D5C1646A49}"/>
              </a:ext>
            </a:extLst>
          </p:cNvPr>
          <p:cNvSpPr txBox="1"/>
          <p:nvPr/>
        </p:nvSpPr>
        <p:spPr bwMode="auto">
          <a:xfrm>
            <a:off x="4631842" y="3489619"/>
            <a:ext cx="1555757" cy="942984"/>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1600" u="none" strike="noStrike" kern="1200" cap="none" spc="0" normalizeH="0" baseline="0" noProof="0">
                <a:ln>
                  <a:noFill/>
                </a:ln>
                <a:effectLst/>
                <a:uLnTx/>
                <a:uFillTx/>
                <a:latin typeface="Arial" panose="020B0604020202020204" pitchFamily="34" charset="0"/>
                <a:cs typeface="Arial" panose="020B0604020202020204" pitchFamily="34" charset="0"/>
              </a:rPr>
              <a:t>Common statements</a:t>
            </a:r>
          </a:p>
        </p:txBody>
      </p:sp>
      <p:grpSp>
        <p:nvGrpSpPr>
          <p:cNvPr id="28" name="Group 27">
            <a:extLst>
              <a:ext uri="{FF2B5EF4-FFF2-40B4-BE49-F238E27FC236}">
                <a16:creationId xmlns:a16="http://schemas.microsoft.com/office/drawing/2014/main" id="{D468B79A-81DE-5B4C-9D41-C7285D0377BD}"/>
              </a:ext>
            </a:extLst>
          </p:cNvPr>
          <p:cNvGrpSpPr/>
          <p:nvPr/>
        </p:nvGrpSpPr>
        <p:grpSpPr>
          <a:xfrm>
            <a:off x="4331676" y="1669376"/>
            <a:ext cx="2427870" cy="1574394"/>
            <a:chOff x="1952888" y="1886412"/>
            <a:chExt cx="2427870" cy="1574394"/>
          </a:xfrm>
        </p:grpSpPr>
        <p:sp>
          <p:nvSpPr>
            <p:cNvPr id="16" name="Oval Callout 15">
              <a:extLst>
                <a:ext uri="{FF2B5EF4-FFF2-40B4-BE49-F238E27FC236}">
                  <a16:creationId xmlns:a16="http://schemas.microsoft.com/office/drawing/2014/main" id="{DAAE144A-BC8C-9F46-94EC-122D21584A68}"/>
                </a:ext>
              </a:extLst>
            </p:cNvPr>
            <p:cNvSpPr/>
            <p:nvPr/>
          </p:nvSpPr>
          <p:spPr>
            <a:xfrm>
              <a:off x="1952888" y="1886412"/>
              <a:ext cx="2427870" cy="1574394"/>
            </a:xfrm>
            <a:prstGeom prst="wedgeEllipseCallout">
              <a:avLst>
                <a:gd name="adj1" fmla="val -42261"/>
                <a:gd name="adj2" fmla="val 62606"/>
              </a:avLst>
            </a:prstGeom>
            <a:solidFill>
              <a:srgbClr val="00B1FF"/>
            </a:solid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000"/>
            </a:p>
          </p:txBody>
        </p:sp>
        <p:sp>
          <p:nvSpPr>
            <p:cNvPr id="18" name="TextBox 17">
              <a:extLst>
                <a:ext uri="{FF2B5EF4-FFF2-40B4-BE49-F238E27FC236}">
                  <a16:creationId xmlns:a16="http://schemas.microsoft.com/office/drawing/2014/main" id="{1F82EFAC-CE5C-1446-9511-0B3C43028046}"/>
                </a:ext>
              </a:extLst>
            </p:cNvPr>
            <p:cNvSpPr txBox="1"/>
            <p:nvPr/>
          </p:nvSpPr>
          <p:spPr bwMode="auto">
            <a:xfrm>
              <a:off x="2134170" y="2257968"/>
              <a:ext cx="2018408" cy="832347"/>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160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t>I don’t know </a:t>
              </a:r>
              <a:br>
                <a:rPr kumimoji="0" lang="en-US" sz="160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br>
              <a:r>
                <a:rPr kumimoji="0" lang="en-US" sz="160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t>what strength </a:t>
              </a:r>
              <a:br>
                <a:rPr kumimoji="0" lang="en-US" sz="160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br>
              <a:r>
                <a:rPr kumimoji="0" lang="en-US" sz="160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t>to start on</a:t>
              </a:r>
            </a:p>
          </p:txBody>
        </p:sp>
      </p:grpSp>
      <p:grpSp>
        <p:nvGrpSpPr>
          <p:cNvPr id="29" name="Group 28">
            <a:extLst>
              <a:ext uri="{FF2B5EF4-FFF2-40B4-BE49-F238E27FC236}">
                <a16:creationId xmlns:a16="http://schemas.microsoft.com/office/drawing/2014/main" id="{269C276F-AE98-D14A-ACA0-F835468F65D8}"/>
              </a:ext>
            </a:extLst>
          </p:cNvPr>
          <p:cNvGrpSpPr/>
          <p:nvPr/>
        </p:nvGrpSpPr>
        <p:grpSpPr>
          <a:xfrm>
            <a:off x="2580613" y="3318625"/>
            <a:ext cx="1703116" cy="1127193"/>
            <a:chOff x="4662931" y="2033826"/>
            <a:chExt cx="1703116" cy="1127193"/>
          </a:xfrm>
        </p:grpSpPr>
        <p:sp>
          <p:nvSpPr>
            <p:cNvPr id="22" name="Oval Callout 21">
              <a:extLst>
                <a:ext uri="{FF2B5EF4-FFF2-40B4-BE49-F238E27FC236}">
                  <a16:creationId xmlns:a16="http://schemas.microsoft.com/office/drawing/2014/main" id="{186A8887-6FAC-B843-BBE0-8F3C0531FA8D}"/>
                </a:ext>
              </a:extLst>
            </p:cNvPr>
            <p:cNvSpPr/>
            <p:nvPr/>
          </p:nvSpPr>
          <p:spPr>
            <a:xfrm>
              <a:off x="4662931" y="2033826"/>
              <a:ext cx="1703116" cy="1127193"/>
            </a:xfrm>
            <a:prstGeom prst="wedgeEllipseCallout">
              <a:avLst>
                <a:gd name="adj1" fmla="val -42261"/>
                <a:gd name="adj2" fmla="val 62606"/>
              </a:avLst>
            </a:prstGeom>
            <a:solidFill>
              <a:srgbClr val="8ECC3E"/>
            </a:solid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000">
                <a:solidFill>
                  <a:srgbClr val="59BE9C"/>
                </a:solidFill>
              </a:endParaRPr>
            </a:p>
          </p:txBody>
        </p:sp>
        <p:sp>
          <p:nvSpPr>
            <p:cNvPr id="12" name="TextBox 11">
              <a:extLst>
                <a:ext uri="{FF2B5EF4-FFF2-40B4-BE49-F238E27FC236}">
                  <a16:creationId xmlns:a16="http://schemas.microsoft.com/office/drawing/2014/main" id="{B730CDA1-BEB1-E749-8F5B-6790B7134969}"/>
                </a:ext>
              </a:extLst>
            </p:cNvPr>
            <p:cNvSpPr txBox="1"/>
            <p:nvPr/>
          </p:nvSpPr>
          <p:spPr bwMode="auto">
            <a:xfrm>
              <a:off x="4679136" y="2050750"/>
              <a:ext cx="1686774" cy="1105917"/>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160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t>My mouth </a:t>
              </a:r>
              <a:br>
                <a:rPr kumimoji="0" lang="en-US" sz="160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br>
              <a:r>
                <a:rPr kumimoji="0" lang="en-US" sz="160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t>is so dry!</a:t>
              </a:r>
            </a:p>
          </p:txBody>
        </p:sp>
      </p:grpSp>
      <p:grpSp>
        <p:nvGrpSpPr>
          <p:cNvPr id="31" name="Group 30">
            <a:extLst>
              <a:ext uri="{FF2B5EF4-FFF2-40B4-BE49-F238E27FC236}">
                <a16:creationId xmlns:a16="http://schemas.microsoft.com/office/drawing/2014/main" id="{2A6A1E91-809C-5F42-81B2-260C1D0382DE}"/>
              </a:ext>
            </a:extLst>
          </p:cNvPr>
          <p:cNvGrpSpPr/>
          <p:nvPr/>
        </p:nvGrpSpPr>
        <p:grpSpPr>
          <a:xfrm>
            <a:off x="5089532" y="4510330"/>
            <a:ext cx="2027373" cy="1341800"/>
            <a:chOff x="6249405" y="3981379"/>
            <a:chExt cx="2027373" cy="1341800"/>
          </a:xfrm>
        </p:grpSpPr>
        <p:sp>
          <p:nvSpPr>
            <p:cNvPr id="25" name="Oval Callout 24">
              <a:extLst>
                <a:ext uri="{FF2B5EF4-FFF2-40B4-BE49-F238E27FC236}">
                  <a16:creationId xmlns:a16="http://schemas.microsoft.com/office/drawing/2014/main" id="{3E023CCE-97B6-AC4A-9E01-2EB6AFB435DC}"/>
                </a:ext>
              </a:extLst>
            </p:cNvPr>
            <p:cNvSpPr/>
            <p:nvPr/>
          </p:nvSpPr>
          <p:spPr>
            <a:xfrm>
              <a:off x="6249405" y="3981379"/>
              <a:ext cx="2027373" cy="1341800"/>
            </a:xfrm>
            <a:prstGeom prst="wedgeEllipseCallout">
              <a:avLst>
                <a:gd name="adj1" fmla="val -42261"/>
                <a:gd name="adj2" fmla="val 62606"/>
              </a:avLst>
            </a:prstGeom>
            <a:solidFill>
              <a:srgbClr val="8B6DAD"/>
            </a:solid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000"/>
            </a:p>
          </p:txBody>
        </p:sp>
        <p:sp>
          <p:nvSpPr>
            <p:cNvPr id="13" name="TextBox 12">
              <a:extLst>
                <a:ext uri="{FF2B5EF4-FFF2-40B4-BE49-F238E27FC236}">
                  <a16:creationId xmlns:a16="http://schemas.microsoft.com/office/drawing/2014/main" id="{EEF1333C-608C-9344-8744-F33FC2AFCB81}"/>
                </a:ext>
              </a:extLst>
            </p:cNvPr>
            <p:cNvSpPr txBox="1"/>
            <p:nvPr/>
          </p:nvSpPr>
          <p:spPr bwMode="auto">
            <a:xfrm>
              <a:off x="6294211" y="3997585"/>
              <a:ext cx="1945920" cy="1316420"/>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160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t>I don’t like all </a:t>
              </a:r>
              <a:br>
                <a:rPr kumimoji="0" lang="en-US" sz="160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br>
              <a:r>
                <a:rPr kumimoji="0" lang="en-US" sz="160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t>the ‘smoke’</a:t>
              </a:r>
            </a:p>
          </p:txBody>
        </p:sp>
      </p:grpSp>
      <p:grpSp>
        <p:nvGrpSpPr>
          <p:cNvPr id="30" name="Group 29">
            <a:extLst>
              <a:ext uri="{FF2B5EF4-FFF2-40B4-BE49-F238E27FC236}">
                <a16:creationId xmlns:a16="http://schemas.microsoft.com/office/drawing/2014/main" id="{BF276C54-3A72-9348-A2BC-1B1DF5D2FBA3}"/>
              </a:ext>
            </a:extLst>
          </p:cNvPr>
          <p:cNvGrpSpPr/>
          <p:nvPr/>
        </p:nvGrpSpPr>
        <p:grpSpPr>
          <a:xfrm>
            <a:off x="6538060" y="2893471"/>
            <a:ext cx="2027373" cy="1347950"/>
            <a:chOff x="6555307" y="2294020"/>
            <a:chExt cx="2027373" cy="1347950"/>
          </a:xfrm>
        </p:grpSpPr>
        <p:sp>
          <p:nvSpPr>
            <p:cNvPr id="21" name="Oval Callout 20">
              <a:extLst>
                <a:ext uri="{FF2B5EF4-FFF2-40B4-BE49-F238E27FC236}">
                  <a16:creationId xmlns:a16="http://schemas.microsoft.com/office/drawing/2014/main" id="{4585464C-DAB5-6946-A5BB-B4A300086D4B}"/>
                </a:ext>
              </a:extLst>
            </p:cNvPr>
            <p:cNvSpPr/>
            <p:nvPr/>
          </p:nvSpPr>
          <p:spPr>
            <a:xfrm>
              <a:off x="6555307" y="2300170"/>
              <a:ext cx="2027373" cy="1341800"/>
            </a:xfrm>
            <a:prstGeom prst="wedgeEllipseCallout">
              <a:avLst>
                <a:gd name="adj1" fmla="val -42261"/>
                <a:gd name="adj2" fmla="val 62606"/>
              </a:avLst>
            </a:prstGeom>
            <a:solidFill>
              <a:srgbClr val="F79645"/>
            </a:solid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000"/>
            </a:p>
          </p:txBody>
        </p:sp>
        <p:sp>
          <p:nvSpPr>
            <p:cNvPr id="15" name="TextBox 14">
              <a:extLst>
                <a:ext uri="{FF2B5EF4-FFF2-40B4-BE49-F238E27FC236}">
                  <a16:creationId xmlns:a16="http://schemas.microsoft.com/office/drawing/2014/main" id="{43B90509-B4DE-AF46-AEFE-50CD7BC10867}"/>
                </a:ext>
              </a:extLst>
            </p:cNvPr>
            <p:cNvSpPr txBox="1"/>
            <p:nvPr/>
          </p:nvSpPr>
          <p:spPr bwMode="auto">
            <a:xfrm>
              <a:off x="6576530" y="2294020"/>
              <a:ext cx="1998267" cy="1347950"/>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160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t>I vape more </a:t>
              </a:r>
              <a:br>
                <a:rPr kumimoji="0" lang="en-US" sz="160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br>
              <a:r>
                <a:rPr kumimoji="0" lang="en-US" sz="160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t>often than </a:t>
              </a:r>
              <a:br>
                <a:rPr kumimoji="0" lang="en-US" sz="160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br>
              <a:r>
                <a:rPr kumimoji="0" lang="en-US" sz="160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t>I smoked</a:t>
              </a:r>
            </a:p>
          </p:txBody>
        </p:sp>
      </p:grpSp>
      <p:grpSp>
        <p:nvGrpSpPr>
          <p:cNvPr id="32" name="Group 31">
            <a:extLst>
              <a:ext uri="{FF2B5EF4-FFF2-40B4-BE49-F238E27FC236}">
                <a16:creationId xmlns:a16="http://schemas.microsoft.com/office/drawing/2014/main" id="{704EEA66-0E7A-E84A-905B-8BEB95631762}"/>
              </a:ext>
            </a:extLst>
          </p:cNvPr>
          <p:cNvGrpSpPr/>
          <p:nvPr/>
        </p:nvGrpSpPr>
        <p:grpSpPr>
          <a:xfrm>
            <a:off x="3072816" y="4694010"/>
            <a:ext cx="1703116" cy="1138537"/>
            <a:chOff x="4265364" y="4109325"/>
            <a:chExt cx="1703116" cy="1138537"/>
          </a:xfrm>
        </p:grpSpPr>
        <p:sp>
          <p:nvSpPr>
            <p:cNvPr id="26" name="Oval Callout 25">
              <a:extLst>
                <a:ext uri="{FF2B5EF4-FFF2-40B4-BE49-F238E27FC236}">
                  <a16:creationId xmlns:a16="http://schemas.microsoft.com/office/drawing/2014/main" id="{911037B4-8667-604E-AA0E-BEDDC074AF6B}"/>
                </a:ext>
              </a:extLst>
            </p:cNvPr>
            <p:cNvSpPr/>
            <p:nvPr/>
          </p:nvSpPr>
          <p:spPr>
            <a:xfrm>
              <a:off x="4265364" y="4109325"/>
              <a:ext cx="1703116" cy="1127193"/>
            </a:xfrm>
            <a:prstGeom prst="wedgeEllipseCallout">
              <a:avLst>
                <a:gd name="adj1" fmla="val -42261"/>
                <a:gd name="adj2" fmla="val 62606"/>
              </a:avLst>
            </a:prstGeom>
            <a:solidFill>
              <a:srgbClr val="EF71A0"/>
            </a:solid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000">
                <a:solidFill>
                  <a:srgbClr val="59BE9C"/>
                </a:solidFill>
              </a:endParaRPr>
            </a:p>
          </p:txBody>
        </p:sp>
        <p:sp>
          <p:nvSpPr>
            <p:cNvPr id="27" name="TextBox 26">
              <a:extLst>
                <a:ext uri="{FF2B5EF4-FFF2-40B4-BE49-F238E27FC236}">
                  <a16:creationId xmlns:a16="http://schemas.microsoft.com/office/drawing/2014/main" id="{6E38E825-C145-C348-A850-3F96137258AE}"/>
                </a:ext>
              </a:extLst>
            </p:cNvPr>
            <p:cNvSpPr txBox="1"/>
            <p:nvPr/>
          </p:nvSpPr>
          <p:spPr bwMode="auto">
            <a:xfrm>
              <a:off x="4281569" y="4126249"/>
              <a:ext cx="1686774" cy="1121613"/>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sz="1600">
                  <a:solidFill>
                    <a:schemeClr val="bg1"/>
                  </a:solidFill>
                  <a:latin typeface="Arial" panose="020B0604020202020204" pitchFamily="34" charset="0"/>
                  <a:cs typeface="Arial" panose="020B0604020202020204" pitchFamily="34" charset="0"/>
                </a:rPr>
                <a:t>I’m still really struggling</a:t>
              </a:r>
            </a:p>
          </p:txBody>
        </p:sp>
      </p:grpSp>
      <p:sp>
        <p:nvSpPr>
          <p:cNvPr id="24" name="Footer Placeholder 3">
            <a:extLst>
              <a:ext uri="{FF2B5EF4-FFF2-40B4-BE49-F238E27FC236}">
                <a16:creationId xmlns:a16="http://schemas.microsoft.com/office/drawing/2014/main" id="{BEF72D57-1F24-6F6A-B4B2-4B532E5B9309}"/>
              </a:ext>
            </a:extLst>
          </p:cNvPr>
          <p:cNvSpPr>
            <a:spLocks noGrp="1"/>
          </p:cNvSpPr>
          <p:nvPr>
            <p:ph type="ftr" sz="quarter" idx="3"/>
          </p:nvPr>
        </p:nvSpPr>
        <p:spPr>
          <a:xfrm>
            <a:off x="593184" y="6356350"/>
            <a:ext cx="7866330" cy="365125"/>
          </a:xfrm>
        </p:spPr>
        <p:txBody>
          <a:bodyPr/>
          <a:lstStyle/>
          <a:p>
            <a:pPr>
              <a:defRPr/>
            </a:pPr>
            <a:r>
              <a:rPr lang="en-US" b="1"/>
              <a:t>Community mental health tobacco treatment training - </a:t>
            </a:r>
            <a:r>
              <a:rPr lang="en-GB"/>
              <a:t>Stop smoking medications and vaping</a:t>
            </a:r>
          </a:p>
          <a:p>
            <a:pPr>
              <a:defRPr/>
            </a:pPr>
            <a:endParaRPr lang="en-GB"/>
          </a:p>
          <a:p>
            <a:pPr>
              <a:defRPr/>
            </a:pPr>
            <a:endParaRPr lang="en-US"/>
          </a:p>
        </p:txBody>
      </p:sp>
      <p:grpSp>
        <p:nvGrpSpPr>
          <p:cNvPr id="23" name="Group 22">
            <a:extLst>
              <a:ext uri="{FF2B5EF4-FFF2-40B4-BE49-F238E27FC236}">
                <a16:creationId xmlns:a16="http://schemas.microsoft.com/office/drawing/2014/main" id="{1CA3E16E-92F3-DDE6-D9D2-7BD09D709FA3}"/>
              </a:ext>
            </a:extLst>
          </p:cNvPr>
          <p:cNvGrpSpPr/>
          <p:nvPr/>
        </p:nvGrpSpPr>
        <p:grpSpPr>
          <a:xfrm>
            <a:off x="1676814" y="1755637"/>
            <a:ext cx="2272848" cy="1347950"/>
            <a:chOff x="6555307" y="2294020"/>
            <a:chExt cx="2027373" cy="1347950"/>
          </a:xfrm>
        </p:grpSpPr>
        <p:sp>
          <p:nvSpPr>
            <p:cNvPr id="33" name="Oval Callout 32">
              <a:extLst>
                <a:ext uri="{FF2B5EF4-FFF2-40B4-BE49-F238E27FC236}">
                  <a16:creationId xmlns:a16="http://schemas.microsoft.com/office/drawing/2014/main" id="{380A07DE-5465-9DC0-CB55-5AF06BD89CD6}"/>
                </a:ext>
              </a:extLst>
            </p:cNvPr>
            <p:cNvSpPr/>
            <p:nvPr/>
          </p:nvSpPr>
          <p:spPr>
            <a:xfrm>
              <a:off x="6555307" y="2300170"/>
              <a:ext cx="2027373" cy="1341800"/>
            </a:xfrm>
            <a:prstGeom prst="wedgeEllipseCallout">
              <a:avLst>
                <a:gd name="adj1" fmla="val -42261"/>
                <a:gd name="adj2" fmla="val 62606"/>
              </a:avLst>
            </a:prstGeom>
            <a:solidFill>
              <a:schemeClr val="accent1"/>
            </a:solid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000"/>
            </a:p>
          </p:txBody>
        </p:sp>
        <p:sp>
          <p:nvSpPr>
            <p:cNvPr id="34" name="TextBox 33">
              <a:extLst>
                <a:ext uri="{FF2B5EF4-FFF2-40B4-BE49-F238E27FC236}">
                  <a16:creationId xmlns:a16="http://schemas.microsoft.com/office/drawing/2014/main" id="{0968FDBE-E71A-0C58-0582-63AF04FC5CE5}"/>
                </a:ext>
              </a:extLst>
            </p:cNvPr>
            <p:cNvSpPr txBox="1"/>
            <p:nvPr/>
          </p:nvSpPr>
          <p:spPr bwMode="auto">
            <a:xfrm>
              <a:off x="6576532" y="2294020"/>
              <a:ext cx="1998267" cy="1347950"/>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algn="ctr">
                <a:spcBef>
                  <a:spcPts val="500"/>
                </a:spcBef>
                <a:spcAft>
                  <a:spcPts val="500"/>
                </a:spcAft>
                <a:buClr>
                  <a:srgbClr val="C10C21"/>
                </a:buClr>
              </a:pPr>
              <a:r>
                <a:rPr lang="en-US" sz="1600">
                  <a:solidFill>
                    <a:schemeClr val="bg1"/>
                  </a:solidFill>
                  <a:latin typeface="Arial" panose="020B0604020202020204" pitchFamily="34" charset="0"/>
                  <a:cs typeface="Arial" panose="020B0604020202020204" pitchFamily="34" charset="0"/>
                </a:rPr>
                <a:t>Which </a:t>
              </a:r>
              <a:br>
                <a:rPr lang="en-US" sz="1600">
                  <a:solidFill>
                    <a:schemeClr val="bg1"/>
                  </a:solidFill>
                  <a:latin typeface="Arial" panose="020B0604020202020204" pitchFamily="34" charset="0"/>
                  <a:cs typeface="Arial" panose="020B0604020202020204" pitchFamily="34" charset="0"/>
                </a:rPr>
              </a:br>
              <a:r>
                <a:rPr lang="en-US" sz="1600">
                  <a:solidFill>
                    <a:schemeClr val="bg1"/>
                  </a:solidFill>
                  <a:latin typeface="Arial" panose="020B0604020202020204" pitchFamily="34" charset="0"/>
                  <a:cs typeface="Arial" panose="020B0604020202020204" pitchFamily="34" charset="0"/>
                </a:rPr>
                <a:t>vape should </a:t>
              </a:r>
              <a:br>
                <a:rPr lang="en-US" sz="1600">
                  <a:solidFill>
                    <a:schemeClr val="bg1"/>
                  </a:solidFill>
                  <a:latin typeface="Arial" panose="020B0604020202020204" pitchFamily="34" charset="0"/>
                  <a:cs typeface="Arial" panose="020B0604020202020204" pitchFamily="34" charset="0"/>
                </a:rPr>
              </a:br>
              <a:r>
                <a:rPr lang="en-US" sz="1600">
                  <a:solidFill>
                    <a:schemeClr val="bg1"/>
                  </a:solidFill>
                  <a:latin typeface="Arial" panose="020B0604020202020204" pitchFamily="34" charset="0"/>
                  <a:cs typeface="Arial" panose="020B0604020202020204" pitchFamily="34" charset="0"/>
                </a:rPr>
                <a:t>I start with?</a:t>
              </a:r>
              <a:endParaRPr kumimoji="0" lang="en-US" sz="160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437956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500"/>
                                        <p:tgtEl>
                                          <p:spTgt spid="2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500"/>
                                        <p:tgtEl>
                                          <p:spTgt spid="29"/>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500"/>
                                        <p:tgtEl>
                                          <p:spTgt spid="3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500"/>
                                        <p:tgtEl>
                                          <p:spTgt spid="31"/>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4F57B4-BAE0-456D-2F9A-7C2417C22EA7}"/>
              </a:ext>
            </a:extLst>
          </p:cNvPr>
          <p:cNvSpPr>
            <a:spLocks noGrp="1"/>
          </p:cNvSpPr>
          <p:nvPr>
            <p:ph type="title"/>
          </p:nvPr>
        </p:nvSpPr>
        <p:spPr/>
        <p:txBody>
          <a:bodyPr/>
          <a:lstStyle/>
          <a:p>
            <a:r>
              <a:rPr lang="en-US"/>
              <a:t>NRT and vaping for people with SMI</a:t>
            </a:r>
          </a:p>
        </p:txBody>
      </p:sp>
      <p:sp>
        <p:nvSpPr>
          <p:cNvPr id="3" name="Text Placeholder 2">
            <a:extLst>
              <a:ext uri="{FF2B5EF4-FFF2-40B4-BE49-F238E27FC236}">
                <a16:creationId xmlns:a16="http://schemas.microsoft.com/office/drawing/2014/main" id="{CA8880C8-0271-39DE-1A10-BC29FE3C9FFE}"/>
              </a:ext>
            </a:extLst>
          </p:cNvPr>
          <p:cNvSpPr>
            <a:spLocks noGrp="1"/>
          </p:cNvSpPr>
          <p:nvPr>
            <p:ph type="body" idx="12"/>
          </p:nvPr>
        </p:nvSpPr>
        <p:spPr>
          <a:xfrm>
            <a:off x="383186" y="2221599"/>
            <a:ext cx="6230974" cy="4091940"/>
          </a:xfrm>
        </p:spPr>
        <p:txBody>
          <a:bodyPr anchor="ctr"/>
          <a:lstStyle/>
          <a:p>
            <a:pPr>
              <a:lnSpc>
                <a:spcPts val="2400"/>
              </a:lnSpc>
              <a:spcBef>
                <a:spcPts val="900"/>
              </a:spcBef>
              <a:spcAft>
                <a:spcPts val="900"/>
              </a:spcAft>
            </a:pPr>
            <a:r>
              <a:rPr lang="en-US" dirty="0"/>
              <a:t>Address misperception about harm from nicotine </a:t>
            </a:r>
          </a:p>
          <a:p>
            <a:pPr>
              <a:lnSpc>
                <a:spcPts val="2400"/>
              </a:lnSpc>
              <a:spcBef>
                <a:spcPts val="900"/>
              </a:spcBef>
              <a:spcAft>
                <a:spcPts val="900"/>
              </a:spcAft>
            </a:pPr>
            <a:r>
              <a:rPr lang="en-US" dirty="0"/>
              <a:t>Demonstrate correct use and have patient demonstrate how they are using (bring product to sessions)</a:t>
            </a:r>
          </a:p>
          <a:p>
            <a:pPr>
              <a:lnSpc>
                <a:spcPts val="2400"/>
              </a:lnSpc>
              <a:spcBef>
                <a:spcPts val="900"/>
              </a:spcBef>
              <a:spcAft>
                <a:spcPts val="900"/>
              </a:spcAft>
            </a:pPr>
            <a:r>
              <a:rPr lang="en-US" dirty="0"/>
              <a:t>Repeatedly remind service users of correct technique   for faster-acting NRT and vapes</a:t>
            </a:r>
          </a:p>
          <a:p>
            <a:pPr>
              <a:lnSpc>
                <a:spcPts val="2400"/>
              </a:lnSpc>
              <a:spcBef>
                <a:spcPts val="900"/>
              </a:spcBef>
              <a:spcAft>
                <a:spcPts val="900"/>
              </a:spcAft>
            </a:pPr>
            <a:r>
              <a:rPr lang="en-US" dirty="0"/>
              <a:t>Ask about and prompt regular supply </a:t>
            </a:r>
          </a:p>
          <a:p>
            <a:pPr>
              <a:lnSpc>
                <a:spcPts val="2400"/>
              </a:lnSpc>
              <a:spcBef>
                <a:spcPts val="900"/>
              </a:spcBef>
              <a:spcAft>
                <a:spcPts val="900"/>
              </a:spcAft>
            </a:pPr>
            <a:r>
              <a:rPr lang="en-US" dirty="0"/>
              <a:t>Minimize side effects / improve the overall        experience of taking medication </a:t>
            </a:r>
          </a:p>
          <a:p>
            <a:pPr>
              <a:lnSpc>
                <a:spcPts val="2400"/>
              </a:lnSpc>
              <a:spcBef>
                <a:spcPts val="900"/>
              </a:spcBef>
              <a:spcAft>
                <a:spcPts val="900"/>
              </a:spcAft>
            </a:pPr>
            <a:r>
              <a:rPr lang="en-CA" dirty="0"/>
              <a:t>Support offer should include helping pts to </a:t>
            </a:r>
            <a:r>
              <a:rPr lang="en-CA" b="1" dirty="0">
                <a:solidFill>
                  <a:schemeClr val="accent4">
                    <a:lumMod val="75000"/>
                    <a:lumOff val="25000"/>
                  </a:schemeClr>
                </a:solidFill>
              </a:rPr>
              <a:t>completely switch to vaping </a:t>
            </a:r>
            <a:r>
              <a:rPr lang="en-CA" dirty="0"/>
              <a:t>(versus dual use)</a:t>
            </a:r>
            <a:r>
              <a:rPr lang="en-CA" baseline="30000" dirty="0"/>
              <a:t>3</a:t>
            </a:r>
          </a:p>
          <a:p>
            <a:pPr>
              <a:lnSpc>
                <a:spcPts val="2400"/>
              </a:lnSpc>
              <a:spcBef>
                <a:spcPts val="900"/>
              </a:spcBef>
              <a:spcAft>
                <a:spcPts val="900"/>
              </a:spcAft>
            </a:pPr>
            <a:endParaRPr lang="en-US" sz="1600" dirty="0"/>
          </a:p>
          <a:p>
            <a:pPr>
              <a:lnSpc>
                <a:spcPts val="2400"/>
              </a:lnSpc>
              <a:spcBef>
                <a:spcPts val="900"/>
              </a:spcBef>
              <a:spcAft>
                <a:spcPts val="900"/>
              </a:spcAft>
            </a:pPr>
            <a:endParaRPr lang="en-US" dirty="0"/>
          </a:p>
        </p:txBody>
      </p:sp>
      <p:sp>
        <p:nvSpPr>
          <p:cNvPr id="4" name="Footer Placeholder 3">
            <a:extLst>
              <a:ext uri="{FF2B5EF4-FFF2-40B4-BE49-F238E27FC236}">
                <a16:creationId xmlns:a16="http://schemas.microsoft.com/office/drawing/2014/main" id="{EE84030B-BA18-A4A8-DEF1-F0CAD7CE9C53}"/>
              </a:ext>
            </a:extLst>
          </p:cNvPr>
          <p:cNvSpPr>
            <a:spLocks noGrp="1"/>
          </p:cNvSpPr>
          <p:nvPr>
            <p:ph type="ftr" sz="quarter" idx="3"/>
          </p:nvPr>
        </p:nvSpPr>
        <p:spPr>
          <a:xfrm>
            <a:off x="593184" y="6356350"/>
            <a:ext cx="7866330" cy="365125"/>
          </a:xfrm>
        </p:spPr>
        <p:txBody>
          <a:bodyPr/>
          <a:lstStyle/>
          <a:p>
            <a:pPr>
              <a:defRPr/>
            </a:pPr>
            <a:r>
              <a:rPr lang="en-US" b="1"/>
              <a:t>Community mental health tobacco treatment training - </a:t>
            </a:r>
            <a:r>
              <a:rPr lang="en-GB"/>
              <a:t>Stop smoking medications and vaping</a:t>
            </a:r>
          </a:p>
          <a:p>
            <a:pPr>
              <a:defRPr/>
            </a:pPr>
            <a:endParaRPr lang="en-GB"/>
          </a:p>
          <a:p>
            <a:pPr>
              <a:defRPr/>
            </a:pPr>
            <a:endParaRPr lang="en-US"/>
          </a:p>
        </p:txBody>
      </p:sp>
      <p:sp>
        <p:nvSpPr>
          <p:cNvPr id="9" name="TextBox 8">
            <a:extLst>
              <a:ext uri="{FF2B5EF4-FFF2-40B4-BE49-F238E27FC236}">
                <a16:creationId xmlns:a16="http://schemas.microsoft.com/office/drawing/2014/main" id="{4EB9B928-4E72-BD67-6F84-C46EE403383C}"/>
              </a:ext>
            </a:extLst>
          </p:cNvPr>
          <p:cNvSpPr txBox="1"/>
          <p:nvPr/>
        </p:nvSpPr>
        <p:spPr>
          <a:xfrm>
            <a:off x="6501437" y="4011339"/>
            <a:ext cx="2145685" cy="553998"/>
          </a:xfrm>
          <a:prstGeom prst="rect">
            <a:avLst/>
          </a:prstGeom>
          <a:noFill/>
        </p:spPr>
        <p:txBody>
          <a:bodyPr wrap="square" rtlCol="0">
            <a:spAutoFit/>
          </a:bodyPr>
          <a:lstStyle/>
          <a:p>
            <a:pPr algn="ctr"/>
            <a:r>
              <a:rPr lang="en-US" sz="1500" b="1" dirty="0">
                <a:solidFill>
                  <a:schemeClr val="accent5"/>
                </a:solidFill>
                <a:latin typeface="Arial" panose="020B0604020202020204" pitchFamily="34" charset="0"/>
                <a:cs typeface="Arial" panose="020B0604020202020204" pitchFamily="34" charset="0"/>
              </a:rPr>
              <a:t>People experiencing poor mental health</a:t>
            </a:r>
          </a:p>
        </p:txBody>
      </p:sp>
      <p:grpSp>
        <p:nvGrpSpPr>
          <p:cNvPr id="10" name="Group 9">
            <a:extLst>
              <a:ext uri="{FF2B5EF4-FFF2-40B4-BE49-F238E27FC236}">
                <a16:creationId xmlns:a16="http://schemas.microsoft.com/office/drawing/2014/main" id="{C88A65AE-9654-9526-D62C-D1FD47A2343A}"/>
              </a:ext>
            </a:extLst>
          </p:cNvPr>
          <p:cNvGrpSpPr/>
          <p:nvPr/>
        </p:nvGrpSpPr>
        <p:grpSpPr>
          <a:xfrm>
            <a:off x="6698825" y="1942281"/>
            <a:ext cx="1920240" cy="1920240"/>
            <a:chOff x="3794760" y="2468879"/>
            <a:chExt cx="1920240" cy="1920240"/>
          </a:xfrm>
        </p:grpSpPr>
        <p:sp>
          <p:nvSpPr>
            <p:cNvPr id="11" name="Oval 10">
              <a:extLst>
                <a:ext uri="{FF2B5EF4-FFF2-40B4-BE49-F238E27FC236}">
                  <a16:creationId xmlns:a16="http://schemas.microsoft.com/office/drawing/2014/main" id="{6A8BEDCF-05E9-B14A-DBF0-F49F73042A76}"/>
                </a:ext>
              </a:extLst>
            </p:cNvPr>
            <p:cNvSpPr/>
            <p:nvPr/>
          </p:nvSpPr>
          <p:spPr bwMode="auto">
            <a:xfrm>
              <a:off x="3794760" y="2468879"/>
              <a:ext cx="1920240" cy="1920240"/>
            </a:xfrm>
            <a:prstGeom prst="ellipse">
              <a:avLst/>
            </a:prstGeom>
            <a:solidFill>
              <a:schemeClr val="accent1"/>
            </a:solidFill>
            <a:ln w="9525">
              <a:noFill/>
              <a:miter lim="800000"/>
              <a:headEnd/>
              <a:tailEnd/>
            </a:ln>
            <a:effectLst>
              <a:outerShdw blurRad="317500" dist="76200" dir="5400000" algn="ctr" rotWithShape="0">
                <a:srgbClr val="000000">
                  <a:alpha val="2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12" name="Picture 11">
              <a:extLst>
                <a:ext uri="{FF2B5EF4-FFF2-40B4-BE49-F238E27FC236}">
                  <a16:creationId xmlns:a16="http://schemas.microsoft.com/office/drawing/2014/main" id="{6980215A-B347-4CB4-CE1C-CEB1F88F210A}"/>
                </a:ext>
              </a:extLst>
            </p:cNvPr>
            <p:cNvPicPr>
              <a:picLocks noChangeAspect="1"/>
            </p:cNvPicPr>
            <p:nvPr/>
          </p:nvPicPr>
          <p:blipFill>
            <a:blip r:embed="rId3"/>
            <a:stretch>
              <a:fillRect/>
            </a:stretch>
          </p:blipFill>
          <p:spPr>
            <a:xfrm>
              <a:off x="4101338" y="2681604"/>
              <a:ext cx="1307085" cy="1418590"/>
            </a:xfrm>
            <a:prstGeom prst="rect">
              <a:avLst/>
            </a:prstGeom>
          </p:spPr>
        </p:pic>
      </p:grpSp>
    </p:spTree>
    <p:extLst>
      <p:ext uri="{BB962C8B-B14F-4D97-AF65-F5344CB8AC3E}">
        <p14:creationId xmlns:p14="http://schemas.microsoft.com/office/powerpoint/2010/main" val="23226699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3">
            <a:extLst>
              <a:ext uri="{FF2B5EF4-FFF2-40B4-BE49-F238E27FC236}">
                <a16:creationId xmlns:a16="http://schemas.microsoft.com/office/drawing/2014/main" id="{0CA92206-A922-AB9B-E4F9-A2B321356414}"/>
              </a:ext>
            </a:extLst>
          </p:cNvPr>
          <p:cNvSpPr txBox="1">
            <a:spLocks/>
          </p:cNvSpPr>
          <p:nvPr/>
        </p:nvSpPr>
        <p:spPr>
          <a:xfrm>
            <a:off x="751382" y="5710793"/>
            <a:ext cx="7966604" cy="527356"/>
          </a:xfrm>
          <a:prstGeom prst="rect">
            <a:avLst/>
          </a:prstGeom>
        </p:spPr>
        <p:txBody>
          <a:bodyPr anchor="t"/>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spcBef>
                <a:spcPts val="1000"/>
              </a:spcBef>
              <a:spcAft>
                <a:spcPts val="1000"/>
              </a:spcAft>
              <a:buNone/>
            </a:pPr>
            <a:r>
              <a:rPr lang="en-US" sz="1500" b="1">
                <a:solidFill>
                  <a:schemeClr val="bg1"/>
                </a:solidFill>
                <a:effectLst>
                  <a:outerShdw blurRad="317500" dist="38100" dir="5400000" algn="ctr" rotWithShape="0">
                    <a:srgbClr val="000000">
                      <a:alpha val="20000"/>
                    </a:srgbClr>
                  </a:outerShdw>
                </a:effectLst>
                <a:latin typeface="Arial" panose="020B0604020202020204" pitchFamily="34" charset="0"/>
                <a:cs typeface="Arial" panose="020B0604020202020204" pitchFamily="34" charset="0"/>
              </a:rPr>
              <a:t>https://</a:t>
            </a:r>
            <a:r>
              <a:rPr lang="en-US" sz="1500" b="1" err="1">
                <a:solidFill>
                  <a:schemeClr val="bg1"/>
                </a:solidFill>
                <a:effectLst>
                  <a:outerShdw blurRad="317500" dist="38100" dir="5400000" algn="ctr" rotWithShape="0">
                    <a:srgbClr val="000000">
                      <a:alpha val="20000"/>
                    </a:srgbClr>
                  </a:outerShdw>
                </a:effectLst>
                <a:latin typeface="Arial" panose="020B0604020202020204" pitchFamily="34" charset="0"/>
                <a:cs typeface="Arial" panose="020B0604020202020204" pitchFamily="34" charset="0"/>
              </a:rPr>
              <a:t>www.youtube.com</a:t>
            </a:r>
            <a:r>
              <a:rPr lang="en-US" sz="1500" b="1">
                <a:solidFill>
                  <a:schemeClr val="bg1"/>
                </a:solidFill>
                <a:effectLst>
                  <a:outerShdw blurRad="317500" dist="38100" dir="5400000" algn="ctr" rotWithShape="0">
                    <a:srgbClr val="000000">
                      <a:alpha val="20000"/>
                    </a:srgbClr>
                  </a:outerShdw>
                </a:effectLst>
                <a:latin typeface="Arial" panose="020B0604020202020204" pitchFamily="34" charset="0"/>
                <a:cs typeface="Arial" panose="020B0604020202020204" pitchFamily="34" charset="0"/>
              </a:rPr>
              <a:t>/</a:t>
            </a:r>
            <a:r>
              <a:rPr lang="en-US" sz="1500" b="1" err="1">
                <a:solidFill>
                  <a:schemeClr val="bg1"/>
                </a:solidFill>
                <a:effectLst>
                  <a:outerShdw blurRad="317500" dist="38100" dir="5400000" algn="ctr" rotWithShape="0">
                    <a:srgbClr val="000000">
                      <a:alpha val="20000"/>
                    </a:srgbClr>
                  </a:outerShdw>
                </a:effectLst>
                <a:latin typeface="Arial" panose="020B0604020202020204" pitchFamily="34" charset="0"/>
                <a:cs typeface="Arial" panose="020B0604020202020204" pitchFamily="34" charset="0"/>
              </a:rPr>
              <a:t>watch?v</a:t>
            </a:r>
            <a:r>
              <a:rPr lang="en-US" sz="1500" b="1">
                <a:solidFill>
                  <a:schemeClr val="bg1"/>
                </a:solidFill>
                <a:effectLst>
                  <a:outerShdw blurRad="317500" dist="38100" dir="5400000" algn="ctr" rotWithShape="0">
                    <a:srgbClr val="000000">
                      <a:alpha val="20000"/>
                    </a:srgbClr>
                  </a:outerShdw>
                </a:effectLst>
                <a:latin typeface="Arial" panose="020B0604020202020204" pitchFamily="34" charset="0"/>
                <a:cs typeface="Arial" panose="020B0604020202020204" pitchFamily="34" charset="0"/>
              </a:rPr>
              <a:t>=J5DZDWbziCI</a:t>
            </a:r>
          </a:p>
        </p:txBody>
      </p:sp>
      <p:sp>
        <p:nvSpPr>
          <p:cNvPr id="9" name="box">
            <a:extLst>
              <a:ext uri="{FF2B5EF4-FFF2-40B4-BE49-F238E27FC236}">
                <a16:creationId xmlns:a16="http://schemas.microsoft.com/office/drawing/2014/main" id="{F64D4103-123E-3AEE-1BC9-5EDBC429C1DB}"/>
              </a:ext>
            </a:extLst>
          </p:cNvPr>
          <p:cNvSpPr txBox="1">
            <a:spLocks/>
          </p:cNvSpPr>
          <p:nvPr/>
        </p:nvSpPr>
        <p:spPr bwMode="auto">
          <a:xfrm>
            <a:off x="5006714" y="1691640"/>
            <a:ext cx="4137285" cy="3474720"/>
          </a:xfrm>
          <a:prstGeom prst="rect">
            <a:avLst/>
          </a:prstGeom>
          <a:gradFill>
            <a:gsLst>
              <a:gs pos="0">
                <a:schemeClr val="accent2"/>
              </a:gs>
              <a:gs pos="100000">
                <a:schemeClr val="accent4"/>
              </a:gs>
            </a:gsLst>
            <a:lin ang="5400000" scaled="0"/>
          </a:gradFill>
          <a:ln w="9525">
            <a:noFill/>
            <a:miter lim="800000"/>
            <a:headEnd/>
            <a:tailEnd/>
          </a:ln>
          <a:effectLst/>
        </p:spPr>
        <p:txBody>
          <a:bodyPr vert="horz" wrap="square" lIns="432000" tIns="180000" rIns="251999" bIns="36000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9525" indent="-9525">
              <a:lnSpc>
                <a:spcPts val="3200"/>
              </a:lnSpc>
              <a:buNone/>
            </a:pPr>
            <a:r>
              <a:rPr lang="en-US" sz="3000" b="1">
                <a:solidFill>
                  <a:schemeClr val="accent1"/>
                </a:solidFill>
                <a:latin typeface="Arial" panose="020B0604020202020204" pitchFamily="34" charset="0"/>
                <a:cs typeface="Arial" panose="020B0604020202020204" pitchFamily="34" charset="0"/>
              </a:rPr>
              <a:t>Caroline’s story</a:t>
            </a:r>
          </a:p>
          <a:p>
            <a:pPr marL="9525" indent="-9525">
              <a:lnSpc>
                <a:spcPts val="3000"/>
              </a:lnSpc>
              <a:spcBef>
                <a:spcPts val="0"/>
              </a:spcBef>
              <a:spcAft>
                <a:spcPts val="0"/>
              </a:spcAft>
              <a:buNone/>
            </a:pPr>
            <a:r>
              <a:rPr lang="en-US">
                <a:solidFill>
                  <a:schemeClr val="bg1"/>
                </a:solidFill>
                <a:latin typeface="Arial" panose="020B0604020202020204" pitchFamily="34" charset="0"/>
                <a:cs typeface="Arial" panose="020B0604020202020204" pitchFamily="34" charset="0"/>
              </a:rPr>
              <a:t>Stopping smoking while </a:t>
            </a:r>
          </a:p>
          <a:p>
            <a:pPr marL="9525" indent="-9525">
              <a:lnSpc>
                <a:spcPts val="3000"/>
              </a:lnSpc>
              <a:spcBef>
                <a:spcPts val="0"/>
              </a:spcBef>
              <a:spcAft>
                <a:spcPts val="0"/>
              </a:spcAft>
              <a:buNone/>
            </a:pPr>
            <a:r>
              <a:rPr lang="en-US">
                <a:solidFill>
                  <a:schemeClr val="bg1"/>
                </a:solidFill>
                <a:latin typeface="Arial" panose="020B0604020202020204" pitchFamily="34" charset="0"/>
                <a:cs typeface="Arial" panose="020B0604020202020204" pitchFamily="34" charset="0"/>
              </a:rPr>
              <a:t>dealing with a mental health illness</a:t>
            </a:r>
          </a:p>
        </p:txBody>
      </p:sp>
      <p:pic>
        <p:nvPicPr>
          <p:cNvPr id="4" name="Picture 3" descr="A person with the hand on the chin&#10;&#10;Description automatically generated with medium confidence">
            <a:extLst>
              <a:ext uri="{FF2B5EF4-FFF2-40B4-BE49-F238E27FC236}">
                <a16:creationId xmlns:a16="http://schemas.microsoft.com/office/drawing/2014/main" id="{D6D634A1-FA56-9537-9B88-D9448137DFA6}"/>
              </a:ext>
            </a:extLst>
          </p:cNvPr>
          <p:cNvPicPr>
            <a:picLocks noChangeAspect="1"/>
          </p:cNvPicPr>
          <p:nvPr/>
        </p:nvPicPr>
        <p:blipFill rotWithShape="1">
          <a:blip r:embed="rId3"/>
          <a:srcRect t="3050" b="5912"/>
          <a:stretch/>
        </p:blipFill>
        <p:spPr>
          <a:xfrm>
            <a:off x="0" y="1333000"/>
            <a:ext cx="5006714" cy="4191999"/>
          </a:xfrm>
          <a:prstGeom prst="rect">
            <a:avLst/>
          </a:prstGeom>
        </p:spPr>
      </p:pic>
    </p:spTree>
    <p:extLst>
      <p:ext uri="{BB962C8B-B14F-4D97-AF65-F5344CB8AC3E}">
        <p14:creationId xmlns:p14="http://schemas.microsoft.com/office/powerpoint/2010/main" val="12966382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1AB48D-7735-2647-84E3-7684BEBFCD70}"/>
              </a:ext>
            </a:extLst>
          </p:cNvPr>
          <p:cNvSpPr>
            <a:spLocks noGrp="1"/>
          </p:cNvSpPr>
          <p:nvPr>
            <p:ph type="title"/>
          </p:nvPr>
        </p:nvSpPr>
        <p:spPr/>
        <p:txBody>
          <a:bodyPr/>
          <a:lstStyle/>
          <a:p>
            <a:r>
              <a:rPr lang="en-US"/>
              <a:t>Other technologies</a:t>
            </a:r>
          </a:p>
        </p:txBody>
      </p:sp>
      <p:sp>
        <p:nvSpPr>
          <p:cNvPr id="5" name="TextBox 4">
            <a:extLst>
              <a:ext uri="{FF2B5EF4-FFF2-40B4-BE49-F238E27FC236}">
                <a16:creationId xmlns:a16="http://schemas.microsoft.com/office/drawing/2014/main" id="{CBFD46BF-E608-9B41-B297-46F3F745256B}"/>
              </a:ext>
            </a:extLst>
          </p:cNvPr>
          <p:cNvSpPr txBox="1"/>
          <p:nvPr/>
        </p:nvSpPr>
        <p:spPr>
          <a:xfrm>
            <a:off x="376915" y="4667878"/>
            <a:ext cx="3887788" cy="323165"/>
          </a:xfrm>
          <a:prstGeom prst="rect">
            <a:avLst/>
          </a:prstGeom>
          <a:noFill/>
        </p:spPr>
        <p:txBody>
          <a:bodyPr wrap="square" rtlCol="0">
            <a:spAutoFit/>
          </a:bodyPr>
          <a:lstStyle/>
          <a:p>
            <a:pPr algn="ctr"/>
            <a:r>
              <a:rPr lang="en-US" sz="1500" b="1">
                <a:latin typeface="Arial" panose="020B0604020202020204" pitchFamily="34" charset="0"/>
                <a:cs typeface="Arial" panose="020B0604020202020204" pitchFamily="34" charset="0"/>
              </a:rPr>
              <a:t>Heat not burn</a:t>
            </a:r>
          </a:p>
        </p:txBody>
      </p:sp>
      <p:sp>
        <p:nvSpPr>
          <p:cNvPr id="6" name="TextBox 5">
            <a:extLst>
              <a:ext uri="{FF2B5EF4-FFF2-40B4-BE49-F238E27FC236}">
                <a16:creationId xmlns:a16="http://schemas.microsoft.com/office/drawing/2014/main" id="{33D7AA29-93B9-BC4A-A5CF-029F16BA19D6}"/>
              </a:ext>
            </a:extLst>
          </p:cNvPr>
          <p:cNvSpPr txBox="1"/>
          <p:nvPr/>
        </p:nvSpPr>
        <p:spPr>
          <a:xfrm>
            <a:off x="4849318" y="4667878"/>
            <a:ext cx="3887787" cy="323165"/>
          </a:xfrm>
          <a:prstGeom prst="rect">
            <a:avLst/>
          </a:prstGeom>
          <a:noFill/>
        </p:spPr>
        <p:txBody>
          <a:bodyPr wrap="square" rtlCol="0">
            <a:spAutoFit/>
          </a:bodyPr>
          <a:lstStyle/>
          <a:p>
            <a:pPr algn="ctr"/>
            <a:r>
              <a:rPr lang="en-US" sz="1500" b="1">
                <a:latin typeface="Arial" panose="020B0604020202020204" pitchFamily="34" charset="0"/>
                <a:cs typeface="Arial" panose="020B0604020202020204" pitchFamily="34" charset="0"/>
              </a:rPr>
              <a:t>Nicotine pouches</a:t>
            </a:r>
          </a:p>
        </p:txBody>
      </p:sp>
      <p:pic>
        <p:nvPicPr>
          <p:cNvPr id="7" name="Picture 6">
            <a:extLst>
              <a:ext uri="{FF2B5EF4-FFF2-40B4-BE49-F238E27FC236}">
                <a16:creationId xmlns:a16="http://schemas.microsoft.com/office/drawing/2014/main" id="{17CDACB4-B199-164A-A021-825CB8FF451B}"/>
              </a:ext>
            </a:extLst>
          </p:cNvPr>
          <p:cNvPicPr>
            <a:picLocks noChangeAspect="1"/>
          </p:cNvPicPr>
          <p:nvPr/>
        </p:nvPicPr>
        <p:blipFill>
          <a:blip r:embed="rId3"/>
          <a:stretch>
            <a:fillRect/>
          </a:stretch>
        </p:blipFill>
        <p:spPr>
          <a:xfrm>
            <a:off x="466287" y="2166079"/>
            <a:ext cx="3709045" cy="2251154"/>
          </a:xfrm>
          <a:prstGeom prst="rect">
            <a:avLst/>
          </a:prstGeom>
        </p:spPr>
      </p:pic>
      <p:pic>
        <p:nvPicPr>
          <p:cNvPr id="9" name="Picture 8">
            <a:extLst>
              <a:ext uri="{FF2B5EF4-FFF2-40B4-BE49-F238E27FC236}">
                <a16:creationId xmlns:a16="http://schemas.microsoft.com/office/drawing/2014/main" id="{51F6123E-34F6-B143-A6DD-B856633172BC}"/>
              </a:ext>
            </a:extLst>
          </p:cNvPr>
          <p:cNvPicPr>
            <a:picLocks noChangeAspect="1"/>
          </p:cNvPicPr>
          <p:nvPr/>
        </p:nvPicPr>
        <p:blipFill>
          <a:blip r:embed="rId4"/>
          <a:stretch>
            <a:fillRect/>
          </a:stretch>
        </p:blipFill>
        <p:spPr>
          <a:xfrm>
            <a:off x="5000876" y="2624065"/>
            <a:ext cx="3584670" cy="1760271"/>
          </a:xfrm>
          <a:prstGeom prst="rect">
            <a:avLst/>
          </a:prstGeom>
        </p:spPr>
      </p:pic>
      <p:sp>
        <p:nvSpPr>
          <p:cNvPr id="10" name="Footer Placeholder 3">
            <a:extLst>
              <a:ext uri="{FF2B5EF4-FFF2-40B4-BE49-F238E27FC236}">
                <a16:creationId xmlns:a16="http://schemas.microsoft.com/office/drawing/2014/main" id="{0A9D79D9-227D-D94A-6CE8-5FDCA7007E42}"/>
              </a:ext>
            </a:extLst>
          </p:cNvPr>
          <p:cNvSpPr>
            <a:spLocks noGrp="1"/>
          </p:cNvSpPr>
          <p:nvPr>
            <p:ph type="ftr" sz="quarter" idx="3"/>
          </p:nvPr>
        </p:nvSpPr>
        <p:spPr>
          <a:xfrm>
            <a:off x="593184" y="6356350"/>
            <a:ext cx="7866330" cy="365125"/>
          </a:xfrm>
        </p:spPr>
        <p:txBody>
          <a:bodyPr/>
          <a:lstStyle/>
          <a:p>
            <a:pPr>
              <a:defRPr/>
            </a:pPr>
            <a:r>
              <a:rPr lang="en-US" b="1"/>
              <a:t>Community mental health tobacco treatment training - </a:t>
            </a:r>
            <a:r>
              <a:rPr lang="en-GB"/>
              <a:t>Stop smoking medications and vaping</a:t>
            </a:r>
          </a:p>
          <a:p>
            <a:pPr>
              <a:defRPr/>
            </a:pPr>
            <a:endParaRPr lang="en-GB"/>
          </a:p>
          <a:p>
            <a:pPr>
              <a:defRPr/>
            </a:pPr>
            <a:endParaRPr lang="en-US"/>
          </a:p>
        </p:txBody>
      </p:sp>
    </p:spTree>
    <p:extLst>
      <p:ext uri="{BB962C8B-B14F-4D97-AF65-F5344CB8AC3E}">
        <p14:creationId xmlns:p14="http://schemas.microsoft.com/office/powerpoint/2010/main" val="11011293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4E3902-2924-064E-85A9-2B44F3F1828C}"/>
              </a:ext>
            </a:extLst>
          </p:cNvPr>
          <p:cNvSpPr>
            <a:spLocks noGrp="1"/>
          </p:cNvSpPr>
          <p:nvPr>
            <p:ph type="title"/>
          </p:nvPr>
        </p:nvSpPr>
        <p:spPr/>
        <p:txBody>
          <a:bodyPr/>
          <a:lstStyle/>
          <a:p>
            <a:r>
              <a:rPr lang="en-US"/>
              <a:t>Vape (e-cigarette, electronic cigarette) </a:t>
            </a:r>
          </a:p>
        </p:txBody>
      </p:sp>
      <p:sp>
        <p:nvSpPr>
          <p:cNvPr id="6" name="Text Placeholder 3">
            <a:extLst>
              <a:ext uri="{FF2B5EF4-FFF2-40B4-BE49-F238E27FC236}">
                <a16:creationId xmlns:a16="http://schemas.microsoft.com/office/drawing/2014/main" id="{2C3D9EC5-8B53-5244-9EC8-C90434493967}"/>
              </a:ext>
            </a:extLst>
          </p:cNvPr>
          <p:cNvSpPr txBox="1">
            <a:spLocks/>
          </p:cNvSpPr>
          <p:nvPr/>
        </p:nvSpPr>
        <p:spPr bwMode="auto">
          <a:xfrm>
            <a:off x="443086" y="4555228"/>
            <a:ext cx="3555229" cy="238162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Font typeface="Lucida Grande" panose="020B0600040502020204" pitchFamily="34" charset="0"/>
              <a:buNone/>
            </a:pPr>
            <a:r>
              <a:rPr lang="en-US" sz="1700" b="1">
                <a:solidFill>
                  <a:schemeClr val="accent1"/>
                </a:solidFill>
                <a:latin typeface="Arial" panose="020B0604020202020204" pitchFamily="34" charset="0"/>
                <a:cs typeface="Arial" panose="020B0604020202020204" pitchFamily="34" charset="0"/>
              </a:rPr>
              <a:t>How it works</a:t>
            </a:r>
          </a:p>
          <a:p>
            <a:pPr marL="223838" indent="-223838">
              <a:lnSpc>
                <a:spcPts val="2200"/>
              </a:lnSpc>
              <a:spcBef>
                <a:spcPts val="400"/>
              </a:spcBef>
              <a:spcAft>
                <a:spcPts val="400"/>
              </a:spcAft>
              <a:buClr>
                <a:schemeClr val="accent1"/>
              </a:buClr>
            </a:pPr>
            <a:r>
              <a:rPr lang="el-GR" sz="1600" err="1">
                <a:latin typeface="Arial" panose="020B0604020202020204" pitchFamily="34" charset="0"/>
                <a:cs typeface="Arial" panose="020B0604020202020204" pitchFamily="34" charset="0"/>
              </a:rPr>
              <a:t>Νο</a:t>
            </a:r>
            <a:r>
              <a:rPr lang="en-US" sz="1600">
                <a:latin typeface="Arial" panose="020B0604020202020204" pitchFamily="34" charset="0"/>
                <a:cs typeface="Arial" panose="020B0604020202020204" pitchFamily="34" charset="0"/>
              </a:rPr>
              <a:t> combustion</a:t>
            </a:r>
          </a:p>
          <a:p>
            <a:pPr marL="223838" indent="-223838">
              <a:lnSpc>
                <a:spcPts val="2200"/>
              </a:lnSpc>
              <a:spcBef>
                <a:spcPts val="400"/>
              </a:spcBef>
              <a:spcAft>
                <a:spcPts val="400"/>
              </a:spcAft>
              <a:buClr>
                <a:schemeClr val="accent1"/>
              </a:buClr>
            </a:pPr>
            <a:r>
              <a:rPr lang="en-US" sz="1600">
                <a:latin typeface="Arial" panose="020B0604020202020204" pitchFamily="34" charset="0"/>
                <a:cs typeface="Arial" panose="020B0604020202020204" pitchFamily="34" charset="0"/>
              </a:rPr>
              <a:t>Effective stop smoking aid</a:t>
            </a:r>
          </a:p>
          <a:p>
            <a:pPr marL="223838" indent="-223838">
              <a:lnSpc>
                <a:spcPts val="2200"/>
              </a:lnSpc>
              <a:spcBef>
                <a:spcPts val="400"/>
              </a:spcBef>
              <a:spcAft>
                <a:spcPts val="400"/>
              </a:spcAft>
              <a:buClr>
                <a:schemeClr val="accent1"/>
              </a:buClr>
            </a:pPr>
            <a:r>
              <a:rPr lang="en-US" sz="1600">
                <a:latin typeface="Arial" panose="020B0604020202020204" pitchFamily="34" charset="0"/>
                <a:cs typeface="Arial" panose="020B0604020202020204" pitchFamily="34" charset="0"/>
              </a:rPr>
              <a:t>More rapid delivery of nicotine</a:t>
            </a:r>
          </a:p>
        </p:txBody>
      </p:sp>
      <p:sp>
        <p:nvSpPr>
          <p:cNvPr id="11" name="Text Placeholder 3">
            <a:extLst>
              <a:ext uri="{FF2B5EF4-FFF2-40B4-BE49-F238E27FC236}">
                <a16:creationId xmlns:a16="http://schemas.microsoft.com/office/drawing/2014/main" id="{8D7D3190-F78A-404A-B0B7-0230568F588C}"/>
              </a:ext>
            </a:extLst>
          </p:cNvPr>
          <p:cNvSpPr txBox="1">
            <a:spLocks/>
          </p:cNvSpPr>
          <p:nvPr/>
        </p:nvSpPr>
        <p:spPr bwMode="auto">
          <a:xfrm>
            <a:off x="443086" y="1551532"/>
            <a:ext cx="3838982" cy="144081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None/>
            </a:pPr>
            <a:r>
              <a:rPr lang="en-US" sz="1700" b="1">
                <a:solidFill>
                  <a:schemeClr val="accent1"/>
                </a:solidFill>
                <a:latin typeface="Arial" panose="020B0604020202020204" pitchFamily="34" charset="0"/>
                <a:cs typeface="Arial" panose="020B0604020202020204" pitchFamily="34" charset="0"/>
              </a:rPr>
              <a:t>What it is</a:t>
            </a:r>
          </a:p>
          <a:p>
            <a:pPr marL="223838" indent="-223838">
              <a:lnSpc>
                <a:spcPts val="2200"/>
              </a:lnSpc>
              <a:spcBef>
                <a:spcPts val="400"/>
              </a:spcBef>
              <a:spcAft>
                <a:spcPts val="400"/>
              </a:spcAft>
              <a:buClr>
                <a:schemeClr val="accent1"/>
              </a:buClr>
            </a:pPr>
            <a:r>
              <a:rPr lang="en-US" sz="1600">
                <a:latin typeface="Arial" panose="020B0604020202020204" pitchFamily="34" charset="0"/>
                <a:cs typeface="Arial" panose="020B0604020202020204" pitchFamily="34" charset="0"/>
              </a:rPr>
              <a:t>Device that heats a solution to create a </a:t>
            </a:r>
            <a:r>
              <a:rPr lang="en-US" sz="1600" err="1">
                <a:latin typeface="Arial" panose="020B0604020202020204" pitchFamily="34" charset="0"/>
                <a:cs typeface="Arial" panose="020B0604020202020204" pitchFamily="34" charset="0"/>
              </a:rPr>
              <a:t>vapour</a:t>
            </a:r>
            <a:r>
              <a:rPr lang="en-US" sz="1600">
                <a:latin typeface="Arial" panose="020B0604020202020204" pitchFamily="34" charset="0"/>
                <a:cs typeface="Arial" panose="020B0604020202020204" pitchFamily="34" charset="0"/>
              </a:rPr>
              <a:t> inhaled by users</a:t>
            </a:r>
          </a:p>
          <a:p>
            <a:pPr marL="223838" indent="-223838">
              <a:lnSpc>
                <a:spcPts val="2200"/>
              </a:lnSpc>
              <a:spcBef>
                <a:spcPts val="400"/>
              </a:spcBef>
              <a:spcAft>
                <a:spcPts val="400"/>
              </a:spcAft>
              <a:buClr>
                <a:schemeClr val="accent1"/>
              </a:buClr>
            </a:pPr>
            <a:r>
              <a:rPr lang="en-US" sz="1600">
                <a:latin typeface="Arial" panose="020B0604020202020204" pitchFamily="34" charset="0"/>
                <a:cs typeface="Arial" panose="020B0604020202020204" pitchFamily="34" charset="0"/>
              </a:rPr>
              <a:t>Variety of devices and vape solution </a:t>
            </a:r>
            <a:r>
              <a:rPr lang="en-US" sz="1600" err="1">
                <a:latin typeface="Arial" panose="020B0604020202020204" pitchFamily="34" charset="0"/>
                <a:cs typeface="Arial" panose="020B0604020202020204" pitchFamily="34" charset="0"/>
              </a:rPr>
              <a:t>flavours</a:t>
            </a:r>
            <a:r>
              <a:rPr lang="en-US" sz="1600">
                <a:latin typeface="Arial" panose="020B0604020202020204" pitchFamily="34" charset="0"/>
                <a:cs typeface="Arial" panose="020B0604020202020204" pitchFamily="34" charset="0"/>
              </a:rPr>
              <a:t>, nicotine concentrations</a:t>
            </a:r>
          </a:p>
          <a:p>
            <a:pPr marL="0" indent="0">
              <a:lnSpc>
                <a:spcPts val="2200"/>
              </a:lnSpc>
              <a:spcBef>
                <a:spcPts val="400"/>
              </a:spcBef>
              <a:spcAft>
                <a:spcPts val="400"/>
              </a:spcAft>
              <a:buClr>
                <a:schemeClr val="accent1"/>
              </a:buClr>
              <a:buNone/>
            </a:pPr>
            <a:endParaRPr lang="en-US" sz="1200" b="1">
              <a:solidFill>
                <a:schemeClr val="accent4">
                  <a:lumMod val="75000"/>
                  <a:lumOff val="25000"/>
                </a:schemeClr>
              </a:solidFill>
            </a:endParaRPr>
          </a:p>
          <a:p>
            <a:pPr marL="0" indent="0">
              <a:lnSpc>
                <a:spcPts val="2200"/>
              </a:lnSpc>
              <a:spcBef>
                <a:spcPts val="400"/>
              </a:spcBef>
              <a:spcAft>
                <a:spcPts val="400"/>
              </a:spcAft>
              <a:buClr>
                <a:schemeClr val="accent1"/>
              </a:buClr>
              <a:buNone/>
            </a:pPr>
            <a:r>
              <a:rPr lang="en-US" sz="1600" b="1">
                <a:solidFill>
                  <a:schemeClr val="accent4">
                    <a:lumMod val="75000"/>
                    <a:lumOff val="25000"/>
                  </a:schemeClr>
                </a:solidFill>
              </a:rPr>
              <a:t>Nicotine concentration:</a:t>
            </a:r>
            <a:endParaRPr lang="en-US" sz="1600"/>
          </a:p>
          <a:p>
            <a:pPr marL="223838" indent="-223838">
              <a:lnSpc>
                <a:spcPts val="2200"/>
              </a:lnSpc>
              <a:spcBef>
                <a:spcPts val="400"/>
              </a:spcBef>
              <a:spcAft>
                <a:spcPts val="400"/>
              </a:spcAft>
              <a:buClr>
                <a:schemeClr val="accent1"/>
              </a:buClr>
            </a:pPr>
            <a:r>
              <a:rPr lang="en-US" sz="1600"/>
              <a:t> </a:t>
            </a:r>
            <a:r>
              <a:rPr lang="en-US" sz="1600">
                <a:latin typeface="+mn-lt"/>
              </a:rPr>
              <a:t>0, 3, 6, 12, 18 mg/ml</a:t>
            </a:r>
            <a:endParaRPr lang="en-US" sz="1600">
              <a:latin typeface="+mn-lt"/>
              <a:cs typeface="Arial" panose="020B0604020202020204" pitchFamily="34" charset="0"/>
            </a:endParaRPr>
          </a:p>
          <a:p>
            <a:pPr marL="223838" indent="-223838">
              <a:lnSpc>
                <a:spcPts val="2200"/>
              </a:lnSpc>
              <a:spcBef>
                <a:spcPts val="400"/>
              </a:spcBef>
              <a:spcAft>
                <a:spcPts val="400"/>
              </a:spcAft>
              <a:buClr>
                <a:schemeClr val="accent1"/>
              </a:buClr>
            </a:pPr>
            <a:endParaRPr lang="en-US" sz="1600">
              <a:latin typeface="Arial" panose="020B0604020202020204" pitchFamily="34" charset="0"/>
              <a:cs typeface="Arial" panose="020B0604020202020204" pitchFamily="34" charset="0"/>
            </a:endParaRPr>
          </a:p>
          <a:p>
            <a:pPr marL="223838" indent="-223838">
              <a:lnSpc>
                <a:spcPts val="2200"/>
              </a:lnSpc>
              <a:spcBef>
                <a:spcPts val="400"/>
              </a:spcBef>
              <a:spcAft>
                <a:spcPts val="400"/>
              </a:spcAft>
              <a:buClr>
                <a:schemeClr val="accent1"/>
              </a:buClr>
            </a:pPr>
            <a:endParaRPr lang="en-US" sz="1600">
              <a:latin typeface="Arial" panose="020B0604020202020204" pitchFamily="34" charset="0"/>
              <a:cs typeface="Arial" panose="020B0604020202020204" pitchFamily="34" charset="0"/>
            </a:endParaRPr>
          </a:p>
        </p:txBody>
      </p:sp>
      <p:sp>
        <p:nvSpPr>
          <p:cNvPr id="9" name="Footer Placeholder 3">
            <a:extLst>
              <a:ext uri="{FF2B5EF4-FFF2-40B4-BE49-F238E27FC236}">
                <a16:creationId xmlns:a16="http://schemas.microsoft.com/office/drawing/2014/main" id="{F6CA1812-6F7D-F97F-7EDD-8E3DB4D6D965}"/>
              </a:ext>
            </a:extLst>
          </p:cNvPr>
          <p:cNvSpPr>
            <a:spLocks noGrp="1"/>
          </p:cNvSpPr>
          <p:nvPr>
            <p:ph type="ftr" sz="quarter" idx="3"/>
          </p:nvPr>
        </p:nvSpPr>
        <p:spPr>
          <a:xfrm>
            <a:off x="593184" y="6356350"/>
            <a:ext cx="7866330" cy="365125"/>
          </a:xfrm>
        </p:spPr>
        <p:txBody>
          <a:bodyPr/>
          <a:lstStyle/>
          <a:p>
            <a:pPr>
              <a:defRPr/>
            </a:pPr>
            <a:r>
              <a:rPr lang="en-US" b="1"/>
              <a:t>Community mental health tobacco treatment training - </a:t>
            </a:r>
            <a:r>
              <a:rPr lang="en-GB"/>
              <a:t>Stop smoking medications and vaping</a:t>
            </a:r>
          </a:p>
          <a:p>
            <a:pPr>
              <a:defRPr/>
            </a:pPr>
            <a:endParaRPr lang="en-GB"/>
          </a:p>
          <a:p>
            <a:pPr>
              <a:defRPr/>
            </a:pPr>
            <a:endParaRPr lang="en-US"/>
          </a:p>
        </p:txBody>
      </p:sp>
      <p:sp>
        <p:nvSpPr>
          <p:cNvPr id="7" name="Text Placeholder 3">
            <a:extLst>
              <a:ext uri="{FF2B5EF4-FFF2-40B4-BE49-F238E27FC236}">
                <a16:creationId xmlns:a16="http://schemas.microsoft.com/office/drawing/2014/main" id="{A77E2788-286C-5E50-B417-71DA04B8ED4E}"/>
              </a:ext>
            </a:extLst>
          </p:cNvPr>
          <p:cNvSpPr txBox="1">
            <a:spLocks/>
          </p:cNvSpPr>
          <p:nvPr/>
        </p:nvSpPr>
        <p:spPr bwMode="auto">
          <a:xfrm>
            <a:off x="4526348" y="1499951"/>
            <a:ext cx="4617651" cy="170266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600"/>
              </a:spcBef>
              <a:spcAft>
                <a:spcPts val="600"/>
              </a:spcAft>
              <a:buClr>
                <a:schemeClr val="accent1"/>
              </a:buClr>
              <a:buNone/>
            </a:pPr>
            <a:r>
              <a:rPr lang="en-US" sz="1700" b="1">
                <a:solidFill>
                  <a:schemeClr val="accent1"/>
                </a:solidFill>
                <a:latin typeface="Arial" panose="020B0604020202020204" pitchFamily="34" charset="0"/>
                <a:cs typeface="Arial" panose="020B0604020202020204" pitchFamily="34" charset="0"/>
              </a:rPr>
              <a:t>How it is used</a:t>
            </a:r>
          </a:p>
          <a:p>
            <a:pPr marL="223838" indent="-223838">
              <a:lnSpc>
                <a:spcPts val="2200"/>
              </a:lnSpc>
              <a:spcBef>
                <a:spcPts val="600"/>
              </a:spcBef>
              <a:spcAft>
                <a:spcPts val="600"/>
              </a:spcAft>
              <a:buClr>
                <a:schemeClr val="accent1"/>
              </a:buClr>
            </a:pPr>
            <a:r>
              <a:rPr lang="en-US" sz="1600">
                <a:latin typeface="Arial" panose="020B0604020202020204" pitchFamily="34" charset="0"/>
                <a:cs typeface="Arial" panose="020B0604020202020204" pitchFamily="34" charset="0"/>
              </a:rPr>
              <a:t>Used regularly throughout the day and when urges to smoke occur</a:t>
            </a:r>
          </a:p>
          <a:p>
            <a:pPr marL="223838" indent="-223838">
              <a:lnSpc>
                <a:spcPts val="2200"/>
              </a:lnSpc>
              <a:spcBef>
                <a:spcPts val="600"/>
              </a:spcBef>
              <a:spcAft>
                <a:spcPts val="600"/>
              </a:spcAft>
              <a:buClr>
                <a:schemeClr val="accent1"/>
              </a:buClr>
            </a:pPr>
            <a:r>
              <a:rPr lang="en-US" sz="1600">
                <a:latin typeface="Arial" panose="020B0604020202020204" pitchFamily="34" charset="0"/>
                <a:cs typeface="Arial" panose="020B0604020202020204" pitchFamily="34" charset="0"/>
              </a:rPr>
              <a:t>Nicotine-containing vapes are recommended</a:t>
            </a:r>
          </a:p>
          <a:p>
            <a:pPr marL="223838" indent="-223838">
              <a:lnSpc>
                <a:spcPts val="2200"/>
              </a:lnSpc>
              <a:spcBef>
                <a:spcPts val="600"/>
              </a:spcBef>
              <a:spcAft>
                <a:spcPts val="600"/>
              </a:spcAft>
              <a:buClr>
                <a:schemeClr val="accent1"/>
              </a:buClr>
            </a:pPr>
            <a:r>
              <a:rPr lang="en-US" sz="1600">
                <a:latin typeface="+mn-lt"/>
              </a:rPr>
              <a:t>More frequent puffing (“grazing”)</a:t>
            </a:r>
          </a:p>
          <a:p>
            <a:pPr marL="223838" indent="-223838">
              <a:lnSpc>
                <a:spcPts val="2200"/>
              </a:lnSpc>
              <a:spcBef>
                <a:spcPts val="600"/>
              </a:spcBef>
              <a:spcAft>
                <a:spcPts val="600"/>
              </a:spcAft>
              <a:buClr>
                <a:schemeClr val="accent1"/>
              </a:buClr>
            </a:pPr>
            <a:endParaRPr lang="en-US" sz="1600">
              <a:latin typeface="Arial" panose="020B0604020202020204" pitchFamily="34" charset="0"/>
              <a:cs typeface="Arial" panose="020B0604020202020204" pitchFamily="34" charset="0"/>
            </a:endParaRPr>
          </a:p>
          <a:p>
            <a:pPr marL="223838" indent="-223838">
              <a:lnSpc>
                <a:spcPts val="2200"/>
              </a:lnSpc>
              <a:spcBef>
                <a:spcPts val="600"/>
              </a:spcBef>
              <a:spcAft>
                <a:spcPts val="600"/>
              </a:spcAft>
              <a:buClr>
                <a:schemeClr val="accent1"/>
              </a:buClr>
            </a:pPr>
            <a:endParaRPr lang="en-US" sz="1600">
              <a:latin typeface="Arial" panose="020B0604020202020204" pitchFamily="34" charset="0"/>
              <a:cs typeface="Arial" panose="020B0604020202020204" pitchFamily="34" charset="0"/>
            </a:endParaRPr>
          </a:p>
        </p:txBody>
      </p:sp>
      <p:grpSp>
        <p:nvGrpSpPr>
          <p:cNvPr id="16" name="Group 15">
            <a:extLst>
              <a:ext uri="{FF2B5EF4-FFF2-40B4-BE49-F238E27FC236}">
                <a16:creationId xmlns:a16="http://schemas.microsoft.com/office/drawing/2014/main" id="{C1B98696-5FE1-02BD-0C1F-5F25F134D939}"/>
              </a:ext>
            </a:extLst>
          </p:cNvPr>
          <p:cNvGrpSpPr/>
          <p:nvPr/>
        </p:nvGrpSpPr>
        <p:grpSpPr>
          <a:xfrm>
            <a:off x="3998315" y="3791902"/>
            <a:ext cx="4969179" cy="2438275"/>
            <a:chOff x="684213" y="1669246"/>
            <a:chExt cx="7689817" cy="4316685"/>
          </a:xfrm>
        </p:grpSpPr>
        <p:pic>
          <p:nvPicPr>
            <p:cNvPr id="23" name="Picture 22">
              <a:extLst>
                <a:ext uri="{FF2B5EF4-FFF2-40B4-BE49-F238E27FC236}">
                  <a16:creationId xmlns:a16="http://schemas.microsoft.com/office/drawing/2014/main" id="{2C2CC88F-5B59-5A9B-6726-1E622C1EB58A}"/>
                </a:ext>
              </a:extLst>
            </p:cNvPr>
            <p:cNvPicPr>
              <a:picLocks noChangeAspect="1"/>
            </p:cNvPicPr>
            <p:nvPr/>
          </p:nvPicPr>
          <p:blipFill>
            <a:blip r:embed="rId3"/>
            <a:srcRect/>
            <a:stretch/>
          </p:blipFill>
          <p:spPr>
            <a:xfrm>
              <a:off x="1274713" y="1769533"/>
              <a:ext cx="7019064" cy="4216398"/>
            </a:xfrm>
            <a:prstGeom prst="rect">
              <a:avLst/>
            </a:prstGeom>
          </p:spPr>
        </p:pic>
        <p:sp>
          <p:nvSpPr>
            <p:cNvPr id="24" name="TextBox 23">
              <a:extLst>
                <a:ext uri="{FF2B5EF4-FFF2-40B4-BE49-F238E27FC236}">
                  <a16:creationId xmlns:a16="http://schemas.microsoft.com/office/drawing/2014/main" id="{CF5A78D4-F746-6278-C752-6AAB678AA8A8}"/>
                </a:ext>
              </a:extLst>
            </p:cNvPr>
            <p:cNvSpPr txBox="1"/>
            <p:nvPr/>
          </p:nvSpPr>
          <p:spPr bwMode="auto">
            <a:xfrm>
              <a:off x="4499614" y="2285685"/>
              <a:ext cx="3834290" cy="684797"/>
            </a:xfrm>
            <a:prstGeom prst="rect">
              <a:avLst/>
            </a:prstGeom>
            <a:solidFill>
              <a:schemeClr val="bg1"/>
            </a:solid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l" defTabSz="457200" rtl="0" eaLnBrk="1" fontAlgn="base" latinLnBrk="0" hangingPunct="1">
                <a:lnSpc>
                  <a:spcPts val="1700"/>
                </a:lnSpc>
                <a:spcBef>
                  <a:spcPts val="0"/>
                </a:spcBef>
                <a:spcAft>
                  <a:spcPts val="0"/>
                </a:spcAft>
                <a:buClr>
                  <a:srgbClr val="C10C21"/>
                </a:buClr>
                <a:buSzTx/>
                <a:buFont typeface="Lucida Grande" pitchFamily="-109" charset="0"/>
                <a:buNone/>
                <a:tabLst/>
              </a:pPr>
              <a:r>
                <a:rPr kumimoji="0" lang="en-US" sz="1350" b="1" u="none" strike="noStrike" kern="1200" cap="none" spc="0" normalizeH="0" noProof="0">
                  <a:ln>
                    <a:noFill/>
                  </a:ln>
                  <a:effectLst/>
                  <a:uLnTx/>
                  <a:uFillTx/>
                  <a:latin typeface="Arial" panose="020B0604020202020204" pitchFamily="34" charset="0"/>
                  <a:cs typeface="Arial" panose="020B0604020202020204" pitchFamily="34" charset="0"/>
                </a:rPr>
                <a:t>Heating element / </a:t>
              </a:r>
              <a:r>
                <a:rPr kumimoji="0" lang="en-US" sz="1350" b="1" u="none" strike="noStrike" kern="1200" cap="none" spc="0" normalizeH="0" noProof="0" err="1">
                  <a:ln>
                    <a:noFill/>
                  </a:ln>
                  <a:effectLst/>
                  <a:uLnTx/>
                  <a:uFillTx/>
                  <a:latin typeface="Arial" panose="020B0604020202020204" pitchFamily="34" charset="0"/>
                  <a:cs typeface="Arial" panose="020B0604020202020204" pitchFamily="34" charset="0"/>
                </a:rPr>
                <a:t>atomiser</a:t>
              </a:r>
              <a:endParaRPr kumimoji="0" lang="en-US" sz="1350" b="1" u="none" strike="noStrike" kern="1200" cap="none" spc="0" normalizeH="0" noProof="0">
                <a:ln>
                  <a:noFill/>
                </a:ln>
                <a:effectLst/>
                <a:uLnTx/>
                <a:uFillTx/>
                <a:latin typeface="Arial" panose="020B0604020202020204" pitchFamily="34" charset="0"/>
                <a:cs typeface="Arial" panose="020B0604020202020204" pitchFamily="34" charset="0"/>
              </a:endParaRPr>
            </a:p>
          </p:txBody>
        </p:sp>
        <p:sp>
          <p:nvSpPr>
            <p:cNvPr id="25" name="TextBox 24">
              <a:extLst>
                <a:ext uri="{FF2B5EF4-FFF2-40B4-BE49-F238E27FC236}">
                  <a16:creationId xmlns:a16="http://schemas.microsoft.com/office/drawing/2014/main" id="{3FA4824A-B126-61DB-699B-3DA1C694C6A6}"/>
                </a:ext>
              </a:extLst>
            </p:cNvPr>
            <p:cNvSpPr txBox="1"/>
            <p:nvPr/>
          </p:nvSpPr>
          <p:spPr bwMode="auto">
            <a:xfrm>
              <a:off x="2915464" y="1669246"/>
              <a:ext cx="2121655" cy="375762"/>
            </a:xfrm>
            <a:prstGeom prst="rect">
              <a:avLst/>
            </a:prstGeom>
            <a:solidFill>
              <a:schemeClr val="bg1"/>
            </a:solid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l" defTabSz="457200" rtl="0" eaLnBrk="1" fontAlgn="base" latinLnBrk="0" hangingPunct="1">
                <a:lnSpc>
                  <a:spcPts val="1700"/>
                </a:lnSpc>
                <a:spcBef>
                  <a:spcPts val="0"/>
                </a:spcBef>
                <a:spcAft>
                  <a:spcPts val="0"/>
                </a:spcAft>
                <a:buClr>
                  <a:srgbClr val="C10C21"/>
                </a:buClr>
                <a:buSzTx/>
                <a:buFont typeface="Lucida Grande" pitchFamily="-109" charset="0"/>
                <a:buNone/>
                <a:tabLst/>
              </a:pPr>
              <a:r>
                <a:rPr kumimoji="0" lang="en-US" sz="1350" b="1" u="none" strike="noStrike" kern="1200" cap="none" spc="0" normalizeH="0" baseline="0" noProof="0">
                  <a:ln>
                    <a:noFill/>
                  </a:ln>
                  <a:effectLst/>
                  <a:uLnTx/>
                  <a:uFillTx/>
                  <a:latin typeface="Arial" panose="020B0604020202020204" pitchFamily="34" charset="0"/>
                  <a:cs typeface="Arial" panose="020B0604020202020204" pitchFamily="34" charset="0"/>
                </a:rPr>
                <a:t>Mouthpiece</a:t>
              </a:r>
            </a:p>
          </p:txBody>
        </p:sp>
        <p:sp>
          <p:nvSpPr>
            <p:cNvPr id="26" name="TextBox 25">
              <a:extLst>
                <a:ext uri="{FF2B5EF4-FFF2-40B4-BE49-F238E27FC236}">
                  <a16:creationId xmlns:a16="http://schemas.microsoft.com/office/drawing/2014/main" id="{D5220826-E9DD-6EF9-6A71-99EDF4D0D5D6}"/>
                </a:ext>
              </a:extLst>
            </p:cNvPr>
            <p:cNvSpPr txBox="1"/>
            <p:nvPr/>
          </p:nvSpPr>
          <p:spPr bwMode="auto">
            <a:xfrm>
              <a:off x="5656341" y="2843094"/>
              <a:ext cx="1766959" cy="684798"/>
            </a:xfrm>
            <a:prstGeom prst="rect">
              <a:avLst/>
            </a:prstGeom>
            <a:solidFill>
              <a:schemeClr val="bg1"/>
            </a:solid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l" defTabSz="457200" rtl="0" eaLnBrk="1" fontAlgn="base" latinLnBrk="0" hangingPunct="1">
                <a:lnSpc>
                  <a:spcPts val="1700"/>
                </a:lnSpc>
                <a:spcBef>
                  <a:spcPts val="0"/>
                </a:spcBef>
                <a:spcAft>
                  <a:spcPts val="0"/>
                </a:spcAft>
                <a:buClr>
                  <a:srgbClr val="C10C21"/>
                </a:buClr>
                <a:buSzTx/>
                <a:buFont typeface="Lucida Grande" pitchFamily="-109" charset="0"/>
                <a:buNone/>
                <a:tabLst/>
              </a:pPr>
              <a:endParaRPr kumimoji="0" lang="en-US" sz="1350" b="1"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sp>
          <p:nvSpPr>
            <p:cNvPr id="27" name="TextBox 26">
              <a:extLst>
                <a:ext uri="{FF2B5EF4-FFF2-40B4-BE49-F238E27FC236}">
                  <a16:creationId xmlns:a16="http://schemas.microsoft.com/office/drawing/2014/main" id="{575E1869-2C71-70D5-4095-31BE93D12004}"/>
                </a:ext>
              </a:extLst>
            </p:cNvPr>
            <p:cNvSpPr txBox="1"/>
            <p:nvPr/>
          </p:nvSpPr>
          <p:spPr bwMode="auto">
            <a:xfrm>
              <a:off x="7274442" y="3715150"/>
              <a:ext cx="1099588" cy="416274"/>
            </a:xfrm>
            <a:prstGeom prst="rect">
              <a:avLst/>
            </a:prstGeom>
            <a:solidFill>
              <a:schemeClr val="bg1"/>
            </a:solid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l" defTabSz="457200" rtl="0" eaLnBrk="1" fontAlgn="base" latinLnBrk="0" hangingPunct="1">
                <a:lnSpc>
                  <a:spcPts val="1700"/>
                </a:lnSpc>
                <a:spcBef>
                  <a:spcPts val="0"/>
                </a:spcBef>
                <a:spcAft>
                  <a:spcPts val="0"/>
                </a:spcAft>
                <a:buClr>
                  <a:srgbClr val="C10C21"/>
                </a:buClr>
                <a:buSzTx/>
                <a:buFont typeface="Lucida Grande" pitchFamily="-109" charset="0"/>
                <a:buNone/>
                <a:tabLst/>
              </a:pPr>
              <a:r>
                <a:rPr kumimoji="0" lang="en-US" sz="1350" b="1" u="none" strike="noStrike" kern="1200" cap="none" spc="0" normalizeH="0" baseline="0" noProof="0">
                  <a:ln>
                    <a:noFill/>
                  </a:ln>
                  <a:effectLst/>
                  <a:uLnTx/>
                  <a:uFillTx/>
                  <a:latin typeface="Arial" panose="020B0604020202020204" pitchFamily="34" charset="0"/>
                  <a:cs typeface="Arial" panose="020B0604020202020204" pitchFamily="34" charset="0"/>
                </a:rPr>
                <a:t>Battery</a:t>
              </a:r>
            </a:p>
          </p:txBody>
        </p:sp>
        <p:sp>
          <p:nvSpPr>
            <p:cNvPr id="30" name="TextBox 29">
              <a:extLst>
                <a:ext uri="{FF2B5EF4-FFF2-40B4-BE49-F238E27FC236}">
                  <a16:creationId xmlns:a16="http://schemas.microsoft.com/office/drawing/2014/main" id="{1B28BF8A-2918-6CE2-AD13-40B2E4D1E928}"/>
                </a:ext>
              </a:extLst>
            </p:cNvPr>
            <p:cNvSpPr txBox="1"/>
            <p:nvPr/>
          </p:nvSpPr>
          <p:spPr bwMode="auto">
            <a:xfrm>
              <a:off x="684213" y="3158835"/>
              <a:ext cx="2030162" cy="714895"/>
            </a:xfrm>
            <a:prstGeom prst="rect">
              <a:avLst/>
            </a:prstGeom>
            <a:solidFill>
              <a:schemeClr val="bg1"/>
            </a:solid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r" defTabSz="457200" rtl="0" eaLnBrk="1" fontAlgn="base" latinLnBrk="0" hangingPunct="1">
                <a:lnSpc>
                  <a:spcPts val="1700"/>
                </a:lnSpc>
                <a:spcBef>
                  <a:spcPts val="0"/>
                </a:spcBef>
                <a:spcAft>
                  <a:spcPts val="0"/>
                </a:spcAft>
                <a:buClr>
                  <a:srgbClr val="C10C21"/>
                </a:buClr>
                <a:buSzTx/>
                <a:buFont typeface="Lucida Grande" pitchFamily="-109" charset="0"/>
                <a:buNone/>
                <a:tabLst/>
              </a:pPr>
              <a:r>
                <a:rPr kumimoji="0" lang="en-US" sz="1350" b="1" u="none" strike="noStrike" kern="1200" cap="none" spc="0" normalizeH="0" baseline="0" noProof="0">
                  <a:ln>
                    <a:noFill/>
                  </a:ln>
                  <a:effectLst/>
                  <a:uLnTx/>
                  <a:uFillTx/>
                  <a:latin typeface="Arial" panose="020B0604020202020204" pitchFamily="34" charset="0"/>
                  <a:cs typeface="Arial" panose="020B0604020202020204" pitchFamily="34" charset="0"/>
                </a:rPr>
                <a:t>Cartridge </a:t>
              </a:r>
              <a:r>
                <a:rPr lang="en-US" sz="1350" b="1">
                  <a:latin typeface="Arial" panose="020B0604020202020204" pitchFamily="34" charset="0"/>
                  <a:cs typeface="Arial" panose="020B0604020202020204" pitchFamily="34" charset="0"/>
                </a:rPr>
                <a:t>(tank) holds the liquid ‘juice’</a:t>
              </a:r>
              <a:endParaRPr kumimoji="0" lang="en-US" sz="1350" b="1"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620642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218455-2DBC-6445-931A-82C0703BBC43}"/>
              </a:ext>
            </a:extLst>
          </p:cNvPr>
          <p:cNvSpPr>
            <a:spLocks noGrp="1"/>
          </p:cNvSpPr>
          <p:nvPr>
            <p:ph type="title"/>
          </p:nvPr>
        </p:nvSpPr>
        <p:spPr>
          <a:xfrm>
            <a:off x="590550" y="359386"/>
            <a:ext cx="7962900" cy="1066800"/>
          </a:xfrm>
        </p:spPr>
        <p:txBody>
          <a:bodyPr/>
          <a:lstStyle/>
          <a:p>
            <a:r>
              <a:rPr lang="en-US"/>
              <a:t>e-liquids and nicotine  </a:t>
            </a:r>
          </a:p>
        </p:txBody>
      </p:sp>
      <p:sp>
        <p:nvSpPr>
          <p:cNvPr id="4" name="Text Placeholder 3">
            <a:extLst>
              <a:ext uri="{FF2B5EF4-FFF2-40B4-BE49-F238E27FC236}">
                <a16:creationId xmlns:a16="http://schemas.microsoft.com/office/drawing/2014/main" id="{ABEDA09C-38D4-D096-14A8-5E262BB7055D}"/>
              </a:ext>
            </a:extLst>
          </p:cNvPr>
          <p:cNvSpPr>
            <a:spLocks noGrp="1"/>
          </p:cNvSpPr>
          <p:nvPr>
            <p:ph type="body" idx="12"/>
          </p:nvPr>
        </p:nvSpPr>
        <p:spPr>
          <a:xfrm>
            <a:off x="5695358" y="1900001"/>
            <a:ext cx="3207010" cy="3670358"/>
          </a:xfrm>
        </p:spPr>
        <p:txBody>
          <a:bodyPr anchor="ctr"/>
          <a:lstStyle/>
          <a:p>
            <a:pPr marL="0" indent="0">
              <a:buNone/>
            </a:pPr>
            <a:r>
              <a:rPr lang="en-US" b="1">
                <a:solidFill>
                  <a:schemeClr val="accent1"/>
                </a:solidFill>
              </a:rPr>
              <a:t>Nicotine concentration:</a:t>
            </a:r>
            <a:r>
              <a:rPr lang="en-US"/>
              <a:t> </a:t>
            </a:r>
          </a:p>
          <a:p>
            <a:r>
              <a:rPr lang="en-US"/>
              <a:t>0mg/ml (0%)</a:t>
            </a:r>
          </a:p>
          <a:p>
            <a:r>
              <a:rPr lang="en-US"/>
              <a:t>3mg/ml (0.3%) </a:t>
            </a:r>
          </a:p>
          <a:p>
            <a:r>
              <a:rPr lang="en-US"/>
              <a:t>6mg/ml (0.6%) </a:t>
            </a:r>
          </a:p>
          <a:p>
            <a:r>
              <a:rPr lang="en-US"/>
              <a:t>12mg/ml (1.2%)</a:t>
            </a:r>
          </a:p>
          <a:p>
            <a:r>
              <a:rPr lang="en-US"/>
              <a:t>18mg/ml (1.8%)</a:t>
            </a:r>
          </a:p>
        </p:txBody>
      </p:sp>
      <p:sp>
        <p:nvSpPr>
          <p:cNvPr id="7" name="Footer Placeholder 3">
            <a:extLst>
              <a:ext uri="{FF2B5EF4-FFF2-40B4-BE49-F238E27FC236}">
                <a16:creationId xmlns:a16="http://schemas.microsoft.com/office/drawing/2014/main" id="{5F4326B4-22E6-E522-0A8C-5294E023974B}"/>
              </a:ext>
            </a:extLst>
          </p:cNvPr>
          <p:cNvSpPr>
            <a:spLocks noGrp="1"/>
          </p:cNvSpPr>
          <p:nvPr>
            <p:ph type="ftr" sz="quarter" idx="3"/>
          </p:nvPr>
        </p:nvSpPr>
        <p:spPr/>
        <p:txBody>
          <a:bodyPr/>
          <a:lstStyle/>
          <a:p>
            <a:pPr>
              <a:defRPr/>
            </a:pPr>
            <a:r>
              <a:rPr lang="en-US" b="1"/>
              <a:t>Community mental health tobacco treatment training - </a:t>
            </a:r>
            <a:r>
              <a:rPr lang="en-GB"/>
              <a:t>Stop smoking medications and vaping</a:t>
            </a:r>
          </a:p>
          <a:p>
            <a:pPr>
              <a:defRPr/>
            </a:pPr>
            <a:endParaRPr lang="en-GB"/>
          </a:p>
          <a:p>
            <a:pPr>
              <a:defRPr/>
            </a:pPr>
            <a:endParaRPr lang="en-US"/>
          </a:p>
        </p:txBody>
      </p:sp>
      <p:pic>
        <p:nvPicPr>
          <p:cNvPr id="6" name="Picture 5">
            <a:extLst>
              <a:ext uri="{FF2B5EF4-FFF2-40B4-BE49-F238E27FC236}">
                <a16:creationId xmlns:a16="http://schemas.microsoft.com/office/drawing/2014/main" id="{190C3662-C577-EF4B-99F7-198229FD1F19}"/>
              </a:ext>
            </a:extLst>
          </p:cNvPr>
          <p:cNvPicPr>
            <a:picLocks noChangeAspect="1"/>
          </p:cNvPicPr>
          <p:nvPr/>
        </p:nvPicPr>
        <p:blipFill>
          <a:blip r:embed="rId3"/>
          <a:stretch>
            <a:fillRect/>
          </a:stretch>
        </p:blipFill>
        <p:spPr>
          <a:xfrm>
            <a:off x="684213" y="1900001"/>
            <a:ext cx="4779791" cy="3833298"/>
          </a:xfrm>
          <a:prstGeom prst="rect">
            <a:avLst/>
          </a:prstGeom>
          <a:effectLst>
            <a:outerShdw blurRad="254000" dist="63500" dir="2700000" algn="tl" rotWithShape="0">
              <a:prstClr val="black">
                <a:alpha val="25000"/>
              </a:prstClr>
            </a:outerShdw>
          </a:effectLst>
        </p:spPr>
      </p:pic>
    </p:spTree>
    <p:extLst>
      <p:ext uri="{BB962C8B-B14F-4D97-AF65-F5344CB8AC3E}">
        <p14:creationId xmlns:p14="http://schemas.microsoft.com/office/powerpoint/2010/main" val="8322019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6F9E4D-AA57-B543-B025-2171B4483846}"/>
              </a:ext>
            </a:extLst>
          </p:cNvPr>
          <p:cNvSpPr>
            <a:spLocks noGrp="1"/>
          </p:cNvSpPr>
          <p:nvPr>
            <p:ph type="title"/>
          </p:nvPr>
        </p:nvSpPr>
        <p:spPr/>
        <p:txBody>
          <a:bodyPr/>
          <a:lstStyle/>
          <a:p>
            <a:r>
              <a:rPr lang="en-US"/>
              <a:t>Vaping devices: components, design and e-liquid</a:t>
            </a:r>
          </a:p>
        </p:txBody>
      </p:sp>
      <p:pic>
        <p:nvPicPr>
          <p:cNvPr id="6" name="Picture 5">
            <a:extLst>
              <a:ext uri="{FF2B5EF4-FFF2-40B4-BE49-F238E27FC236}">
                <a16:creationId xmlns:a16="http://schemas.microsoft.com/office/drawing/2014/main" id="{83761EEC-215F-754F-A1BA-3CF005859027}"/>
              </a:ext>
            </a:extLst>
          </p:cNvPr>
          <p:cNvPicPr>
            <a:picLocks noChangeAspect="1"/>
          </p:cNvPicPr>
          <p:nvPr/>
        </p:nvPicPr>
        <p:blipFill rotWithShape="1">
          <a:blip r:embed="rId3"/>
          <a:srcRect r="50757"/>
          <a:stretch/>
        </p:blipFill>
        <p:spPr>
          <a:xfrm>
            <a:off x="3082855" y="2352839"/>
            <a:ext cx="701244" cy="2630009"/>
          </a:xfrm>
          <a:prstGeom prst="rect">
            <a:avLst/>
          </a:prstGeom>
        </p:spPr>
      </p:pic>
      <p:pic>
        <p:nvPicPr>
          <p:cNvPr id="8" name="Picture 7">
            <a:extLst>
              <a:ext uri="{FF2B5EF4-FFF2-40B4-BE49-F238E27FC236}">
                <a16:creationId xmlns:a16="http://schemas.microsoft.com/office/drawing/2014/main" id="{CD73D557-74C6-634D-A724-DE4B21365174}"/>
              </a:ext>
            </a:extLst>
          </p:cNvPr>
          <p:cNvPicPr>
            <a:picLocks noChangeAspect="1"/>
          </p:cNvPicPr>
          <p:nvPr/>
        </p:nvPicPr>
        <p:blipFill>
          <a:blip r:embed="rId4"/>
          <a:stretch>
            <a:fillRect/>
          </a:stretch>
        </p:blipFill>
        <p:spPr>
          <a:xfrm>
            <a:off x="6206028" y="2549150"/>
            <a:ext cx="609550" cy="2183464"/>
          </a:xfrm>
          <a:prstGeom prst="rect">
            <a:avLst/>
          </a:prstGeom>
        </p:spPr>
      </p:pic>
      <p:pic>
        <p:nvPicPr>
          <p:cNvPr id="10" name="Picture 9">
            <a:extLst>
              <a:ext uri="{FF2B5EF4-FFF2-40B4-BE49-F238E27FC236}">
                <a16:creationId xmlns:a16="http://schemas.microsoft.com/office/drawing/2014/main" id="{676CD0CD-30F3-9949-B11A-457F8F8FFB90}"/>
              </a:ext>
            </a:extLst>
          </p:cNvPr>
          <p:cNvPicPr>
            <a:picLocks noChangeAspect="1"/>
          </p:cNvPicPr>
          <p:nvPr/>
        </p:nvPicPr>
        <p:blipFill>
          <a:blip r:embed="rId5"/>
          <a:stretch>
            <a:fillRect/>
          </a:stretch>
        </p:blipFill>
        <p:spPr>
          <a:xfrm>
            <a:off x="758498" y="2673093"/>
            <a:ext cx="241239" cy="2062596"/>
          </a:xfrm>
          <a:prstGeom prst="rect">
            <a:avLst/>
          </a:prstGeom>
        </p:spPr>
      </p:pic>
      <p:pic>
        <p:nvPicPr>
          <p:cNvPr id="12" name="Picture 11">
            <a:extLst>
              <a:ext uri="{FF2B5EF4-FFF2-40B4-BE49-F238E27FC236}">
                <a16:creationId xmlns:a16="http://schemas.microsoft.com/office/drawing/2014/main" id="{1F0C7C8E-FEAE-314B-A8EE-0427D5BCA129}"/>
              </a:ext>
            </a:extLst>
          </p:cNvPr>
          <p:cNvPicPr>
            <a:picLocks noChangeAspect="1"/>
          </p:cNvPicPr>
          <p:nvPr/>
        </p:nvPicPr>
        <p:blipFill>
          <a:blip r:embed="rId6"/>
          <a:stretch>
            <a:fillRect/>
          </a:stretch>
        </p:blipFill>
        <p:spPr>
          <a:xfrm>
            <a:off x="2434202" y="2227334"/>
            <a:ext cx="341404" cy="2760921"/>
          </a:xfrm>
          <a:prstGeom prst="rect">
            <a:avLst/>
          </a:prstGeom>
        </p:spPr>
      </p:pic>
      <p:sp>
        <p:nvSpPr>
          <p:cNvPr id="15" name="TextBox 14">
            <a:extLst>
              <a:ext uri="{FF2B5EF4-FFF2-40B4-BE49-F238E27FC236}">
                <a16:creationId xmlns:a16="http://schemas.microsoft.com/office/drawing/2014/main" id="{6FB7BCF3-48AA-AE49-8AC2-49C2F39C3A11}"/>
              </a:ext>
            </a:extLst>
          </p:cNvPr>
          <p:cNvSpPr txBox="1"/>
          <p:nvPr/>
        </p:nvSpPr>
        <p:spPr bwMode="auto">
          <a:xfrm>
            <a:off x="309356" y="5119247"/>
            <a:ext cx="1315434" cy="603637"/>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a:latin typeface="Arial" panose="020B0604020202020204" pitchFamily="34" charset="0"/>
                <a:cs typeface="Arial" panose="020B0604020202020204" pitchFamily="34" charset="0"/>
              </a:rPr>
              <a:t>‘Cig-a-like’</a:t>
            </a:r>
          </a:p>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000" u="none" strike="noStrike" kern="1200" cap="none" spc="0" normalizeH="0" baseline="0" noProof="0">
                <a:ln>
                  <a:noFill/>
                </a:ln>
                <a:effectLst/>
                <a:uLnTx/>
                <a:uFillTx/>
                <a:latin typeface="Arial" panose="020B0604020202020204" pitchFamily="34" charset="0"/>
                <a:cs typeface="Arial" panose="020B0604020202020204" pitchFamily="34" charset="0"/>
              </a:rPr>
              <a:t>Cartridge</a:t>
            </a:r>
            <a:r>
              <a:rPr lang="en-US" sz="1000">
                <a:latin typeface="Arial" panose="020B0604020202020204" pitchFamily="34" charset="0"/>
                <a:cs typeface="Arial" panose="020B0604020202020204" pitchFamily="34" charset="0"/>
              </a:rPr>
              <a:t>, </a:t>
            </a:r>
            <a:r>
              <a:rPr kumimoji="0" lang="en-US" sz="1000" u="none" strike="noStrike" kern="1200" cap="none" spc="0" normalizeH="0" baseline="0" noProof="0">
                <a:ln>
                  <a:noFill/>
                </a:ln>
                <a:effectLst/>
                <a:uLnTx/>
                <a:uFillTx/>
                <a:latin typeface="Arial" panose="020B0604020202020204" pitchFamily="34" charset="0"/>
                <a:cs typeface="Arial" panose="020B0604020202020204" pitchFamily="34" charset="0"/>
              </a:rPr>
              <a:t>atomiser </a:t>
            </a:r>
          </a:p>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000" u="none" strike="noStrike" kern="1200" cap="none" spc="0" normalizeH="0" baseline="0" noProof="0">
                <a:ln>
                  <a:noFill/>
                </a:ln>
                <a:effectLst/>
                <a:uLnTx/>
                <a:uFillTx/>
                <a:latin typeface="Arial" panose="020B0604020202020204" pitchFamily="34" charset="0"/>
                <a:cs typeface="Arial" panose="020B0604020202020204" pitchFamily="34" charset="0"/>
              </a:rPr>
              <a:t>and battery</a:t>
            </a:r>
          </a:p>
        </p:txBody>
      </p:sp>
      <p:sp>
        <p:nvSpPr>
          <p:cNvPr id="16" name="TextBox 15">
            <a:extLst>
              <a:ext uri="{FF2B5EF4-FFF2-40B4-BE49-F238E27FC236}">
                <a16:creationId xmlns:a16="http://schemas.microsoft.com/office/drawing/2014/main" id="{7DB8A223-4494-2946-93B2-58B610AA102A}"/>
              </a:ext>
            </a:extLst>
          </p:cNvPr>
          <p:cNvSpPr txBox="1"/>
          <p:nvPr/>
        </p:nvSpPr>
        <p:spPr bwMode="auto">
          <a:xfrm>
            <a:off x="2019492" y="5119247"/>
            <a:ext cx="2112075" cy="603637"/>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a:latin typeface="Arial" panose="020B0604020202020204" pitchFamily="34" charset="0"/>
                <a:cs typeface="Arial" panose="020B0604020202020204" pitchFamily="34" charset="0"/>
              </a:rPr>
              <a:t>‘Vape pens’</a:t>
            </a:r>
          </a:p>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000" u="none" strike="noStrike" kern="1200" cap="none" spc="0" normalizeH="0" baseline="0" noProof="0">
                <a:ln>
                  <a:noFill/>
                </a:ln>
                <a:effectLst/>
                <a:uLnTx/>
                <a:uFillTx/>
                <a:latin typeface="Arial" panose="020B0604020202020204" pitchFamily="34" charset="0"/>
                <a:cs typeface="Arial" panose="020B0604020202020204" pitchFamily="34" charset="0"/>
              </a:rPr>
              <a:t>Tank and battery</a:t>
            </a:r>
          </a:p>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a:latin typeface="Arial" panose="020B0604020202020204" pitchFamily="34" charset="0"/>
                <a:cs typeface="Arial" panose="020B0604020202020204" pitchFamily="34" charset="0"/>
              </a:rPr>
              <a:t>Refillable</a:t>
            </a:r>
            <a:endParaRPr kumimoji="0" lang="en-US" sz="100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sp>
        <p:nvSpPr>
          <p:cNvPr id="18" name="TextBox 17">
            <a:extLst>
              <a:ext uri="{FF2B5EF4-FFF2-40B4-BE49-F238E27FC236}">
                <a16:creationId xmlns:a16="http://schemas.microsoft.com/office/drawing/2014/main" id="{B2973966-2DDF-5C4D-9C21-9E6DABB14DB3}"/>
              </a:ext>
            </a:extLst>
          </p:cNvPr>
          <p:cNvSpPr txBox="1"/>
          <p:nvPr/>
        </p:nvSpPr>
        <p:spPr bwMode="auto">
          <a:xfrm>
            <a:off x="5827293" y="5214276"/>
            <a:ext cx="1315434" cy="493278"/>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000" b="1" u="none" strike="noStrike" kern="1200" cap="none" spc="0" normalizeH="0" noProof="0">
                <a:ln>
                  <a:noFill/>
                </a:ln>
                <a:effectLst/>
                <a:uLnTx/>
                <a:uFillTx/>
                <a:latin typeface="Arial" panose="020B0604020202020204" pitchFamily="34" charset="0"/>
                <a:cs typeface="Arial" panose="020B0604020202020204" pitchFamily="34" charset="0"/>
              </a:rPr>
              <a:t>Pod vaping</a:t>
            </a:r>
          </a:p>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000" b="1" u="none" strike="noStrike" kern="1200" cap="none" spc="0" normalizeH="0" noProof="0">
                <a:ln>
                  <a:noFill/>
                </a:ln>
                <a:effectLst/>
                <a:uLnTx/>
                <a:uFillTx/>
                <a:latin typeface="Arial" panose="020B0604020202020204" pitchFamily="34" charset="0"/>
                <a:cs typeface="Arial" panose="020B0604020202020204" pitchFamily="34" charset="0"/>
              </a:rPr>
              <a:t>system</a:t>
            </a:r>
            <a:endParaRPr kumimoji="0" lang="en-US" sz="100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sp>
        <p:nvSpPr>
          <p:cNvPr id="20" name="Rectangle 19">
            <a:extLst>
              <a:ext uri="{FF2B5EF4-FFF2-40B4-BE49-F238E27FC236}">
                <a16:creationId xmlns:a16="http://schemas.microsoft.com/office/drawing/2014/main" id="{0F9D3E08-9F0F-0141-9DF3-D7E38AED13CB}"/>
              </a:ext>
            </a:extLst>
          </p:cNvPr>
          <p:cNvSpPr/>
          <p:nvPr/>
        </p:nvSpPr>
        <p:spPr bwMode="auto">
          <a:xfrm>
            <a:off x="277457" y="1735640"/>
            <a:ext cx="1279989" cy="4148051"/>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21" name="Rectangle 20">
            <a:extLst>
              <a:ext uri="{FF2B5EF4-FFF2-40B4-BE49-F238E27FC236}">
                <a16:creationId xmlns:a16="http://schemas.microsoft.com/office/drawing/2014/main" id="{C938E6C5-5866-D441-97DF-424F9A4B4CAC}"/>
              </a:ext>
            </a:extLst>
          </p:cNvPr>
          <p:cNvSpPr/>
          <p:nvPr/>
        </p:nvSpPr>
        <p:spPr bwMode="auto">
          <a:xfrm>
            <a:off x="2054718" y="1735640"/>
            <a:ext cx="1960131" cy="4148051"/>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24" name="Rectangle 23">
            <a:extLst>
              <a:ext uri="{FF2B5EF4-FFF2-40B4-BE49-F238E27FC236}">
                <a16:creationId xmlns:a16="http://schemas.microsoft.com/office/drawing/2014/main" id="{E7A2F0AB-BEE7-FB40-8715-B289E66AC14B}"/>
              </a:ext>
            </a:extLst>
          </p:cNvPr>
          <p:cNvSpPr/>
          <p:nvPr/>
        </p:nvSpPr>
        <p:spPr bwMode="auto">
          <a:xfrm>
            <a:off x="298238" y="1735640"/>
            <a:ext cx="1279989" cy="396241"/>
          </a:xfrm>
          <a:prstGeom prst="rect">
            <a:avLst/>
          </a:prstGeom>
          <a:solidFill>
            <a:schemeClr val="accent1"/>
          </a:solid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25" name="TextBox 24">
            <a:extLst>
              <a:ext uri="{FF2B5EF4-FFF2-40B4-BE49-F238E27FC236}">
                <a16:creationId xmlns:a16="http://schemas.microsoft.com/office/drawing/2014/main" id="{6A1BCB12-00D3-734A-BC4F-235C0ADDCAE2}"/>
              </a:ext>
            </a:extLst>
          </p:cNvPr>
          <p:cNvSpPr txBox="1"/>
          <p:nvPr/>
        </p:nvSpPr>
        <p:spPr bwMode="auto">
          <a:xfrm>
            <a:off x="338676" y="1843106"/>
            <a:ext cx="1216637" cy="233386"/>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200" b="1" u="none" strike="noStrike" kern="1200" cap="none" spc="0" normalizeH="0" noProof="0">
                <a:ln>
                  <a:noFill/>
                </a:ln>
                <a:solidFill>
                  <a:schemeClr val="bg1"/>
                </a:solidFill>
                <a:effectLst/>
                <a:uLnTx/>
                <a:uFillTx/>
                <a:latin typeface="Arial" panose="020B0604020202020204" pitchFamily="34" charset="0"/>
                <a:cs typeface="Arial" panose="020B0604020202020204" pitchFamily="34" charset="0"/>
              </a:rPr>
              <a:t>Cig-a-like</a:t>
            </a:r>
          </a:p>
        </p:txBody>
      </p:sp>
      <p:sp>
        <p:nvSpPr>
          <p:cNvPr id="27" name="Rectangle 26">
            <a:extLst>
              <a:ext uri="{FF2B5EF4-FFF2-40B4-BE49-F238E27FC236}">
                <a16:creationId xmlns:a16="http://schemas.microsoft.com/office/drawing/2014/main" id="{8BF93838-F23F-0746-B960-4C7E70F26559}"/>
              </a:ext>
            </a:extLst>
          </p:cNvPr>
          <p:cNvSpPr/>
          <p:nvPr/>
        </p:nvSpPr>
        <p:spPr bwMode="auto">
          <a:xfrm>
            <a:off x="2054718" y="1761154"/>
            <a:ext cx="1967299" cy="370727"/>
          </a:xfrm>
          <a:prstGeom prst="rect">
            <a:avLst/>
          </a:prstGeom>
          <a:solidFill>
            <a:schemeClr val="accent1"/>
          </a:solid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28" name="TextBox 27">
            <a:extLst>
              <a:ext uri="{FF2B5EF4-FFF2-40B4-BE49-F238E27FC236}">
                <a16:creationId xmlns:a16="http://schemas.microsoft.com/office/drawing/2014/main" id="{BA2D67D6-4F30-6847-98AE-20556B5D5194}"/>
              </a:ext>
            </a:extLst>
          </p:cNvPr>
          <p:cNvSpPr txBox="1"/>
          <p:nvPr/>
        </p:nvSpPr>
        <p:spPr bwMode="auto">
          <a:xfrm>
            <a:off x="2216145" y="1830171"/>
            <a:ext cx="1833929" cy="300953"/>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200" b="1">
                <a:solidFill>
                  <a:schemeClr val="bg1"/>
                </a:solidFill>
                <a:latin typeface="Arial" panose="020B0604020202020204" pitchFamily="34" charset="0"/>
                <a:cs typeface="Arial" panose="020B0604020202020204" pitchFamily="34" charset="0"/>
              </a:rPr>
              <a:t>Tanks</a:t>
            </a:r>
            <a:endParaRPr kumimoji="0" lang="en-US" sz="1200" b="1" u="none" strike="noStrike" kern="1200" cap="none" spc="0" normalizeH="0" noProof="0">
              <a:ln>
                <a:noFill/>
              </a:ln>
              <a:solidFill>
                <a:schemeClr val="bg1"/>
              </a:solidFill>
              <a:effectLst/>
              <a:uLnTx/>
              <a:uFillTx/>
              <a:latin typeface="Arial" panose="020B0604020202020204" pitchFamily="34" charset="0"/>
              <a:cs typeface="Arial" panose="020B0604020202020204" pitchFamily="34" charset="0"/>
            </a:endParaRPr>
          </a:p>
        </p:txBody>
      </p:sp>
      <p:sp>
        <p:nvSpPr>
          <p:cNvPr id="30" name="TextBox 29">
            <a:extLst>
              <a:ext uri="{FF2B5EF4-FFF2-40B4-BE49-F238E27FC236}">
                <a16:creationId xmlns:a16="http://schemas.microsoft.com/office/drawing/2014/main" id="{7390860D-EA60-7B4B-8139-2C8D54B2E015}"/>
              </a:ext>
            </a:extLst>
          </p:cNvPr>
          <p:cNvSpPr txBox="1"/>
          <p:nvPr/>
        </p:nvSpPr>
        <p:spPr bwMode="auto">
          <a:xfrm>
            <a:off x="7610150" y="1865500"/>
            <a:ext cx="1026353" cy="210991"/>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200" b="1" u="none" strike="noStrike" kern="1200" cap="none" spc="0" normalizeH="0" noProof="0">
                <a:ln>
                  <a:noFill/>
                </a:ln>
                <a:solidFill>
                  <a:schemeClr val="bg1"/>
                </a:solidFill>
                <a:effectLst/>
                <a:uLnTx/>
                <a:uFillTx/>
                <a:latin typeface="Arial" panose="020B0604020202020204" pitchFamily="34" charset="0"/>
                <a:cs typeface="Arial" panose="020B0604020202020204" pitchFamily="34" charset="0"/>
              </a:rPr>
              <a:t>Mods</a:t>
            </a:r>
          </a:p>
        </p:txBody>
      </p:sp>
      <p:sp>
        <p:nvSpPr>
          <p:cNvPr id="26" name="Footer Placeholder 3">
            <a:extLst>
              <a:ext uri="{FF2B5EF4-FFF2-40B4-BE49-F238E27FC236}">
                <a16:creationId xmlns:a16="http://schemas.microsoft.com/office/drawing/2014/main" id="{EB68CF2D-E36F-8DDE-EEEB-4D27E906481E}"/>
              </a:ext>
            </a:extLst>
          </p:cNvPr>
          <p:cNvSpPr>
            <a:spLocks noGrp="1"/>
          </p:cNvSpPr>
          <p:nvPr>
            <p:ph type="ftr" sz="quarter" idx="3"/>
          </p:nvPr>
        </p:nvSpPr>
        <p:spPr>
          <a:xfrm>
            <a:off x="593184" y="6356350"/>
            <a:ext cx="7866330" cy="365125"/>
          </a:xfrm>
        </p:spPr>
        <p:txBody>
          <a:bodyPr/>
          <a:lstStyle/>
          <a:p>
            <a:pPr>
              <a:defRPr/>
            </a:pPr>
            <a:r>
              <a:rPr lang="en-US" b="1"/>
              <a:t>Community mental health tobacco treatment training - </a:t>
            </a:r>
            <a:r>
              <a:rPr lang="en-GB"/>
              <a:t>Stop smoking medications and vaping</a:t>
            </a:r>
          </a:p>
          <a:p>
            <a:pPr>
              <a:defRPr/>
            </a:pPr>
            <a:endParaRPr lang="en-GB"/>
          </a:p>
          <a:p>
            <a:pPr>
              <a:defRPr/>
            </a:pPr>
            <a:endParaRPr lang="en-US"/>
          </a:p>
        </p:txBody>
      </p:sp>
      <p:sp>
        <p:nvSpPr>
          <p:cNvPr id="23" name="Rectangle 22">
            <a:extLst>
              <a:ext uri="{FF2B5EF4-FFF2-40B4-BE49-F238E27FC236}">
                <a16:creationId xmlns:a16="http://schemas.microsoft.com/office/drawing/2014/main" id="{9192E870-9678-C844-F279-419FCE517715}"/>
              </a:ext>
            </a:extLst>
          </p:cNvPr>
          <p:cNvSpPr/>
          <p:nvPr/>
        </p:nvSpPr>
        <p:spPr bwMode="auto">
          <a:xfrm>
            <a:off x="5890111" y="1836387"/>
            <a:ext cx="1199172" cy="4047304"/>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31" name="Rectangle 30">
            <a:extLst>
              <a:ext uri="{FF2B5EF4-FFF2-40B4-BE49-F238E27FC236}">
                <a16:creationId xmlns:a16="http://schemas.microsoft.com/office/drawing/2014/main" id="{7261BAC6-9FC8-5D05-6970-C297FAE4CE26}"/>
              </a:ext>
            </a:extLst>
          </p:cNvPr>
          <p:cNvSpPr/>
          <p:nvPr/>
        </p:nvSpPr>
        <p:spPr bwMode="auto">
          <a:xfrm>
            <a:off x="5865598" y="1754228"/>
            <a:ext cx="1246471" cy="422163"/>
          </a:xfrm>
          <a:prstGeom prst="rect">
            <a:avLst/>
          </a:prstGeom>
          <a:solidFill>
            <a:schemeClr val="accent1"/>
          </a:solid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32" name="TextBox 31">
            <a:extLst>
              <a:ext uri="{FF2B5EF4-FFF2-40B4-BE49-F238E27FC236}">
                <a16:creationId xmlns:a16="http://schemas.microsoft.com/office/drawing/2014/main" id="{04CC1348-1E19-0F05-B826-B7FAEE444CF2}"/>
              </a:ext>
            </a:extLst>
          </p:cNvPr>
          <p:cNvSpPr txBox="1"/>
          <p:nvPr/>
        </p:nvSpPr>
        <p:spPr bwMode="auto">
          <a:xfrm>
            <a:off x="5913669" y="1898523"/>
            <a:ext cx="1229058" cy="177968"/>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200" b="1" u="none" strike="noStrike" kern="1200" cap="none" spc="0" normalizeH="0" noProof="0">
                <a:ln>
                  <a:noFill/>
                </a:ln>
                <a:solidFill>
                  <a:schemeClr val="bg1"/>
                </a:solidFill>
                <a:effectLst/>
                <a:uLnTx/>
                <a:uFillTx/>
                <a:latin typeface="Arial" panose="020B0604020202020204" pitchFamily="34" charset="0"/>
                <a:cs typeface="Arial" panose="020B0604020202020204" pitchFamily="34" charset="0"/>
              </a:rPr>
              <a:t>Pods</a:t>
            </a:r>
          </a:p>
        </p:txBody>
      </p:sp>
      <p:sp>
        <p:nvSpPr>
          <p:cNvPr id="37" name="TextBox 36">
            <a:extLst>
              <a:ext uri="{FF2B5EF4-FFF2-40B4-BE49-F238E27FC236}">
                <a16:creationId xmlns:a16="http://schemas.microsoft.com/office/drawing/2014/main" id="{6D564DA1-0A35-169D-FD08-91FF2F29D895}"/>
              </a:ext>
            </a:extLst>
          </p:cNvPr>
          <p:cNvSpPr txBox="1"/>
          <p:nvPr/>
        </p:nvSpPr>
        <p:spPr bwMode="auto">
          <a:xfrm>
            <a:off x="7411487" y="5252419"/>
            <a:ext cx="1237454" cy="493278"/>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000" b="1" u="none" strike="noStrike" kern="1200" cap="none" spc="0" normalizeH="0" noProof="0">
                <a:ln>
                  <a:noFill/>
                </a:ln>
                <a:effectLst/>
                <a:uLnTx/>
                <a:uFillTx/>
                <a:latin typeface="Arial" panose="020B0604020202020204" pitchFamily="34" charset="0"/>
                <a:cs typeface="Arial" panose="020B0604020202020204" pitchFamily="34" charset="0"/>
              </a:rPr>
              <a:t>Disposable</a:t>
            </a:r>
          </a:p>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a:latin typeface="Arial" panose="020B0604020202020204" pitchFamily="34" charset="0"/>
                <a:cs typeface="Arial" panose="020B0604020202020204" pitchFamily="34" charset="0"/>
              </a:rPr>
              <a:t>Vapes</a:t>
            </a:r>
            <a:endParaRPr kumimoji="0" lang="en-US" sz="1000" b="1" u="none" strike="noStrike" kern="1200" cap="none" spc="0" normalizeH="0" noProof="0">
              <a:ln>
                <a:noFill/>
              </a:ln>
              <a:effectLst/>
              <a:uLnTx/>
              <a:uFillTx/>
              <a:latin typeface="Arial" panose="020B0604020202020204" pitchFamily="34" charset="0"/>
              <a:cs typeface="Arial" panose="020B0604020202020204" pitchFamily="34" charset="0"/>
            </a:endParaRPr>
          </a:p>
        </p:txBody>
      </p:sp>
      <p:sp>
        <p:nvSpPr>
          <p:cNvPr id="38" name="Rectangle 37">
            <a:extLst>
              <a:ext uri="{FF2B5EF4-FFF2-40B4-BE49-F238E27FC236}">
                <a16:creationId xmlns:a16="http://schemas.microsoft.com/office/drawing/2014/main" id="{F6E6AE39-1F31-55F9-3832-171EF896A251}"/>
              </a:ext>
            </a:extLst>
          </p:cNvPr>
          <p:cNvSpPr/>
          <p:nvPr/>
        </p:nvSpPr>
        <p:spPr bwMode="auto">
          <a:xfrm>
            <a:off x="7378088" y="1823687"/>
            <a:ext cx="1270853" cy="4071814"/>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39" name="Rectangle 38">
            <a:extLst>
              <a:ext uri="{FF2B5EF4-FFF2-40B4-BE49-F238E27FC236}">
                <a16:creationId xmlns:a16="http://schemas.microsoft.com/office/drawing/2014/main" id="{5C45BF3E-54C2-A044-67DD-60C69682CE29}"/>
              </a:ext>
            </a:extLst>
          </p:cNvPr>
          <p:cNvSpPr/>
          <p:nvPr/>
        </p:nvSpPr>
        <p:spPr bwMode="auto">
          <a:xfrm>
            <a:off x="7356873" y="1780150"/>
            <a:ext cx="1327414" cy="447184"/>
          </a:xfrm>
          <a:prstGeom prst="rect">
            <a:avLst/>
          </a:prstGeom>
          <a:solidFill>
            <a:schemeClr val="accent1"/>
          </a:solid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40" name="TextBox 39">
            <a:extLst>
              <a:ext uri="{FF2B5EF4-FFF2-40B4-BE49-F238E27FC236}">
                <a16:creationId xmlns:a16="http://schemas.microsoft.com/office/drawing/2014/main" id="{5059634A-11F6-6E4A-1A6B-7525167A5E91}"/>
              </a:ext>
            </a:extLst>
          </p:cNvPr>
          <p:cNvSpPr txBox="1"/>
          <p:nvPr/>
        </p:nvSpPr>
        <p:spPr bwMode="auto">
          <a:xfrm>
            <a:off x="7411487" y="1898523"/>
            <a:ext cx="1237454" cy="233358"/>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200" b="1">
                <a:solidFill>
                  <a:schemeClr val="bg1"/>
                </a:solidFill>
                <a:latin typeface="Arial" panose="020B0604020202020204" pitchFamily="34" charset="0"/>
                <a:cs typeface="Arial" panose="020B0604020202020204" pitchFamily="34" charset="0"/>
              </a:rPr>
              <a:t>Disposables</a:t>
            </a:r>
            <a:endParaRPr kumimoji="0" lang="en-US" sz="1200" b="1" u="none" strike="noStrike" kern="1200" cap="none" spc="0" normalizeH="0" noProof="0">
              <a:ln>
                <a:noFill/>
              </a:ln>
              <a:solidFill>
                <a:schemeClr val="bg1"/>
              </a:solidFill>
              <a:effectLst/>
              <a:uLnTx/>
              <a:uFillTx/>
              <a:latin typeface="Arial" panose="020B0604020202020204" pitchFamily="34" charset="0"/>
              <a:cs typeface="Arial" panose="020B0604020202020204" pitchFamily="34" charset="0"/>
            </a:endParaRPr>
          </a:p>
        </p:txBody>
      </p:sp>
      <p:pic>
        <p:nvPicPr>
          <p:cNvPr id="9" name="Picture 8" descr="Table&#10;&#10;Description automatically generated with low confidence">
            <a:extLst>
              <a:ext uri="{FF2B5EF4-FFF2-40B4-BE49-F238E27FC236}">
                <a16:creationId xmlns:a16="http://schemas.microsoft.com/office/drawing/2014/main" id="{4ABE1D3C-A6DA-507F-538B-560259118A72}"/>
              </a:ext>
            </a:extLst>
          </p:cNvPr>
          <p:cNvPicPr>
            <a:picLocks noChangeAspect="1"/>
          </p:cNvPicPr>
          <p:nvPr/>
        </p:nvPicPr>
        <p:blipFill>
          <a:blip r:embed="rId7"/>
          <a:stretch>
            <a:fillRect/>
          </a:stretch>
        </p:blipFill>
        <p:spPr>
          <a:xfrm>
            <a:off x="7610150" y="2312203"/>
            <a:ext cx="924249" cy="2649514"/>
          </a:xfrm>
          <a:prstGeom prst="rect">
            <a:avLst/>
          </a:prstGeom>
        </p:spPr>
      </p:pic>
      <p:sp>
        <p:nvSpPr>
          <p:cNvPr id="29" name="Rectangle 28">
            <a:extLst>
              <a:ext uri="{FF2B5EF4-FFF2-40B4-BE49-F238E27FC236}">
                <a16:creationId xmlns:a16="http://schemas.microsoft.com/office/drawing/2014/main" id="{3A097307-2704-ACDF-7154-108E82BC0F8F}"/>
              </a:ext>
            </a:extLst>
          </p:cNvPr>
          <p:cNvSpPr/>
          <p:nvPr/>
        </p:nvSpPr>
        <p:spPr bwMode="auto">
          <a:xfrm>
            <a:off x="4254593" y="1865501"/>
            <a:ext cx="1487979" cy="4047304"/>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33" name="Rectangle 32">
            <a:extLst>
              <a:ext uri="{FF2B5EF4-FFF2-40B4-BE49-F238E27FC236}">
                <a16:creationId xmlns:a16="http://schemas.microsoft.com/office/drawing/2014/main" id="{5A5FF879-7115-52BD-4531-756963BD60EA}"/>
              </a:ext>
            </a:extLst>
          </p:cNvPr>
          <p:cNvSpPr/>
          <p:nvPr/>
        </p:nvSpPr>
        <p:spPr bwMode="auto">
          <a:xfrm>
            <a:off x="4230081" y="1761154"/>
            <a:ext cx="1487979" cy="396241"/>
          </a:xfrm>
          <a:prstGeom prst="rect">
            <a:avLst/>
          </a:prstGeom>
          <a:solidFill>
            <a:schemeClr val="accent1"/>
          </a:solid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34" name="TextBox 33">
            <a:extLst>
              <a:ext uri="{FF2B5EF4-FFF2-40B4-BE49-F238E27FC236}">
                <a16:creationId xmlns:a16="http://schemas.microsoft.com/office/drawing/2014/main" id="{7E7E57E0-2FCF-2927-2679-856D39ADB9CF}"/>
              </a:ext>
            </a:extLst>
          </p:cNvPr>
          <p:cNvSpPr txBox="1"/>
          <p:nvPr/>
        </p:nvSpPr>
        <p:spPr bwMode="auto">
          <a:xfrm>
            <a:off x="4366172" y="1865810"/>
            <a:ext cx="1315434" cy="233358"/>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200" b="1" u="none" strike="noStrike" kern="1200" cap="none" spc="0" normalizeH="0" noProof="0">
                <a:ln>
                  <a:noFill/>
                </a:ln>
                <a:solidFill>
                  <a:schemeClr val="bg1"/>
                </a:solidFill>
                <a:effectLst/>
                <a:uLnTx/>
                <a:uFillTx/>
                <a:latin typeface="Arial" panose="020B0604020202020204" pitchFamily="34" charset="0"/>
                <a:cs typeface="Arial" panose="020B0604020202020204" pitchFamily="34" charset="0"/>
              </a:rPr>
              <a:t>Mods</a:t>
            </a:r>
          </a:p>
        </p:txBody>
      </p:sp>
      <p:sp>
        <p:nvSpPr>
          <p:cNvPr id="35" name="TextBox 34">
            <a:extLst>
              <a:ext uri="{FF2B5EF4-FFF2-40B4-BE49-F238E27FC236}">
                <a16:creationId xmlns:a16="http://schemas.microsoft.com/office/drawing/2014/main" id="{6D342F86-CFD7-4C63-058A-E539768D5BE8}"/>
              </a:ext>
            </a:extLst>
          </p:cNvPr>
          <p:cNvSpPr txBox="1"/>
          <p:nvPr/>
        </p:nvSpPr>
        <p:spPr bwMode="auto">
          <a:xfrm>
            <a:off x="4357193" y="5205114"/>
            <a:ext cx="1315434" cy="493278"/>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a:latin typeface="Arial" panose="020B0604020202020204" pitchFamily="34" charset="0"/>
                <a:cs typeface="Arial" panose="020B0604020202020204" pitchFamily="34" charset="0"/>
              </a:rPr>
              <a:t>Regulated</a:t>
            </a:r>
          </a:p>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000" b="1" u="none" strike="noStrike" kern="1200" cap="none" spc="0" normalizeH="0" noProof="0">
                <a:ln>
                  <a:noFill/>
                </a:ln>
                <a:effectLst/>
                <a:uLnTx/>
                <a:uFillTx/>
                <a:latin typeface="Arial" panose="020B0604020202020204" pitchFamily="34" charset="0"/>
                <a:cs typeface="Arial" panose="020B0604020202020204" pitchFamily="34" charset="0"/>
              </a:rPr>
              <a:t>Mods</a:t>
            </a:r>
          </a:p>
        </p:txBody>
      </p:sp>
      <p:pic>
        <p:nvPicPr>
          <p:cNvPr id="36" name="Picture 35">
            <a:extLst>
              <a:ext uri="{FF2B5EF4-FFF2-40B4-BE49-F238E27FC236}">
                <a16:creationId xmlns:a16="http://schemas.microsoft.com/office/drawing/2014/main" id="{0A3AB9AF-4847-AB3F-652F-807141BA56F6}"/>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572000" y="2352839"/>
            <a:ext cx="933855" cy="2630099"/>
          </a:xfrm>
          <a:prstGeom prst="rect">
            <a:avLst/>
          </a:prstGeom>
          <a:noFill/>
          <a:ln w="9525">
            <a:noFill/>
            <a:miter lim="800000"/>
            <a:headEnd/>
            <a:tailEnd/>
          </a:ln>
        </p:spPr>
      </p:pic>
    </p:spTree>
    <p:extLst>
      <p:ext uri="{BB962C8B-B14F-4D97-AF65-F5344CB8AC3E}">
        <p14:creationId xmlns:p14="http://schemas.microsoft.com/office/powerpoint/2010/main" val="19346476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8E67B8-CE2B-91E8-8790-E90A7A2CF668}"/>
              </a:ext>
            </a:extLst>
          </p:cNvPr>
          <p:cNvSpPr>
            <a:spLocks noGrp="1"/>
          </p:cNvSpPr>
          <p:nvPr>
            <p:ph type="title"/>
          </p:nvPr>
        </p:nvSpPr>
        <p:spPr>
          <a:xfrm>
            <a:off x="544899" y="236953"/>
            <a:ext cx="7962900" cy="1066800"/>
          </a:xfrm>
        </p:spPr>
        <p:txBody>
          <a:bodyPr/>
          <a:lstStyle/>
          <a:p>
            <a:r>
              <a:rPr lang="en-US" b="1"/>
              <a:t>Stop smoking aids - Quick Reference</a:t>
            </a:r>
          </a:p>
        </p:txBody>
      </p:sp>
      <p:sp>
        <p:nvSpPr>
          <p:cNvPr id="7" name="Footer Placeholder 3">
            <a:extLst>
              <a:ext uri="{FF2B5EF4-FFF2-40B4-BE49-F238E27FC236}">
                <a16:creationId xmlns:a16="http://schemas.microsoft.com/office/drawing/2014/main" id="{79B52CC0-F77D-AC94-6365-E5226E48F063}"/>
              </a:ext>
            </a:extLst>
          </p:cNvPr>
          <p:cNvSpPr>
            <a:spLocks noGrp="1"/>
          </p:cNvSpPr>
          <p:nvPr>
            <p:ph type="ftr" sz="quarter" idx="3"/>
          </p:nvPr>
        </p:nvSpPr>
        <p:spPr/>
        <p:txBody>
          <a:bodyPr/>
          <a:lstStyle/>
          <a:p>
            <a:pPr>
              <a:defRPr/>
            </a:pPr>
            <a:r>
              <a:rPr lang="en-US" b="1"/>
              <a:t>Community mental health tobacco treatment training - </a:t>
            </a:r>
            <a:r>
              <a:rPr lang="en-GB"/>
              <a:t>Stop smoking medications and vaping</a:t>
            </a:r>
          </a:p>
          <a:p>
            <a:pPr>
              <a:defRPr/>
            </a:pPr>
            <a:endParaRPr lang="en-GB"/>
          </a:p>
          <a:p>
            <a:pPr>
              <a:defRPr/>
            </a:pPr>
            <a:endParaRPr lang="en-US"/>
          </a:p>
        </p:txBody>
      </p:sp>
      <p:sp>
        <p:nvSpPr>
          <p:cNvPr id="10" name="TextBox 9">
            <a:extLst>
              <a:ext uri="{FF2B5EF4-FFF2-40B4-BE49-F238E27FC236}">
                <a16:creationId xmlns:a16="http://schemas.microsoft.com/office/drawing/2014/main" id="{E68344EE-1B49-B07A-E544-5EA7AAF2722F}"/>
              </a:ext>
            </a:extLst>
          </p:cNvPr>
          <p:cNvSpPr txBox="1"/>
          <p:nvPr/>
        </p:nvSpPr>
        <p:spPr bwMode="auto">
          <a:xfrm>
            <a:off x="350270" y="2142938"/>
            <a:ext cx="2507354" cy="491583"/>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lang="en-US" b="1">
                <a:latin typeface="Arial" panose="020B0604020202020204" pitchFamily="34" charset="0"/>
                <a:cs typeface="Arial" panose="020B0604020202020204" pitchFamily="34" charset="0"/>
              </a:rPr>
              <a:t>Handout 1</a:t>
            </a:r>
            <a:endParaRPr kumimoji="0" lang="en-US" b="1" i="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pic>
        <p:nvPicPr>
          <p:cNvPr id="11" name="Content Placeholder 6">
            <a:extLst>
              <a:ext uri="{FF2B5EF4-FFF2-40B4-BE49-F238E27FC236}">
                <a16:creationId xmlns:a16="http://schemas.microsoft.com/office/drawing/2014/main" id="{4A65B362-890E-CC6B-B089-86A3E6157966}"/>
              </a:ext>
            </a:extLst>
          </p:cNvPr>
          <p:cNvPicPr>
            <a:picLocks noChangeAspect="1"/>
          </p:cNvPicPr>
          <p:nvPr/>
        </p:nvPicPr>
        <p:blipFill>
          <a:blip r:embed="rId3"/>
          <a:srcRect/>
          <a:stretch/>
        </p:blipFill>
        <p:spPr bwMode="auto">
          <a:xfrm>
            <a:off x="2702982" y="1753830"/>
            <a:ext cx="2910539" cy="4113887"/>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 name="Picture 3" descr="Graphical user interface, application&#10;&#10;Description automatically generated">
            <a:extLst>
              <a:ext uri="{FF2B5EF4-FFF2-40B4-BE49-F238E27FC236}">
                <a16:creationId xmlns:a16="http://schemas.microsoft.com/office/drawing/2014/main" id="{187024A0-9EF9-4B0E-F1B9-778E47A305C8}"/>
              </a:ext>
            </a:extLst>
          </p:cNvPr>
          <p:cNvPicPr>
            <a:picLocks noChangeAspect="1"/>
          </p:cNvPicPr>
          <p:nvPr/>
        </p:nvPicPr>
        <p:blipFill>
          <a:blip r:embed="rId4"/>
          <a:stretch>
            <a:fillRect/>
          </a:stretch>
        </p:blipFill>
        <p:spPr>
          <a:xfrm>
            <a:off x="5883191" y="1753830"/>
            <a:ext cx="2910539" cy="4158950"/>
          </a:xfrm>
          <a:prstGeom prst="rect">
            <a:avLst/>
          </a:prstGeom>
          <a:ln>
            <a:noFill/>
          </a:ln>
          <a:effectLst>
            <a:outerShdw blurRad="50800" dist="38100" dir="2700000" algn="tl" rotWithShape="0">
              <a:prstClr val="black">
                <a:alpha val="40000"/>
              </a:prstClr>
            </a:outerShdw>
          </a:effectLst>
        </p:spPr>
        <p:style>
          <a:lnRef idx="0">
            <a:schemeClr val="dk1"/>
          </a:lnRef>
          <a:fillRef idx="3">
            <a:schemeClr val="dk1"/>
          </a:fillRef>
          <a:effectRef idx="3">
            <a:schemeClr val="dk1"/>
          </a:effectRef>
          <a:fontRef idx="minor">
            <a:schemeClr val="lt1"/>
          </a:fontRef>
        </p:style>
      </p:pic>
    </p:spTree>
    <p:extLst>
      <p:ext uri="{BB962C8B-B14F-4D97-AF65-F5344CB8AC3E}">
        <p14:creationId xmlns:p14="http://schemas.microsoft.com/office/powerpoint/2010/main" val="9210995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38263FA-8B09-3B4F-BBB9-AF6A0EEAE6ED}"/>
              </a:ext>
            </a:extLst>
          </p:cNvPr>
          <p:cNvPicPr>
            <a:picLocks noChangeAspect="1"/>
          </p:cNvPicPr>
          <p:nvPr/>
        </p:nvPicPr>
        <p:blipFill>
          <a:blip r:embed="rId3"/>
          <a:srcRect/>
          <a:stretch/>
        </p:blipFill>
        <p:spPr>
          <a:xfrm>
            <a:off x="0" y="0"/>
            <a:ext cx="9144000" cy="6858000"/>
          </a:xfrm>
          <a:prstGeom prst="rect">
            <a:avLst/>
          </a:prstGeom>
        </p:spPr>
      </p:pic>
      <p:sp>
        <p:nvSpPr>
          <p:cNvPr id="2" name="Title 1">
            <a:extLst>
              <a:ext uri="{FF2B5EF4-FFF2-40B4-BE49-F238E27FC236}">
                <a16:creationId xmlns:a16="http://schemas.microsoft.com/office/drawing/2014/main" id="{237FEFD1-B86E-D043-9BCE-C07FC0833B02}"/>
              </a:ext>
            </a:extLst>
          </p:cNvPr>
          <p:cNvSpPr>
            <a:spLocks noGrp="1"/>
          </p:cNvSpPr>
          <p:nvPr>
            <p:ph type="title"/>
          </p:nvPr>
        </p:nvSpPr>
        <p:spPr>
          <a:xfrm>
            <a:off x="571500" y="152400"/>
            <a:ext cx="7962900" cy="1882140"/>
          </a:xfrm>
        </p:spPr>
        <p:txBody>
          <a:bodyPr/>
          <a:lstStyle/>
          <a:p>
            <a:r>
              <a:rPr lang="en-US" sz="3200" b="1"/>
              <a:t>Are vapes safe to use?</a:t>
            </a:r>
          </a:p>
        </p:txBody>
      </p:sp>
      <p:sp>
        <p:nvSpPr>
          <p:cNvPr id="4" name="Text Placeholder 3">
            <a:extLst>
              <a:ext uri="{FF2B5EF4-FFF2-40B4-BE49-F238E27FC236}">
                <a16:creationId xmlns:a16="http://schemas.microsoft.com/office/drawing/2014/main" id="{4DD77D55-58E4-F64C-8C1B-9439E2221D1A}"/>
              </a:ext>
            </a:extLst>
          </p:cNvPr>
          <p:cNvSpPr>
            <a:spLocks noGrp="1"/>
          </p:cNvSpPr>
          <p:nvPr>
            <p:ph type="body" idx="12"/>
          </p:nvPr>
        </p:nvSpPr>
        <p:spPr>
          <a:xfrm>
            <a:off x="571500" y="2049780"/>
            <a:ext cx="7966604" cy="4191000"/>
          </a:xfrm>
        </p:spPr>
        <p:txBody>
          <a:bodyPr anchor="t"/>
          <a:lstStyle/>
          <a:p>
            <a:pPr>
              <a:spcBef>
                <a:spcPts val="1000"/>
              </a:spcBef>
              <a:spcAft>
                <a:spcPts val="1000"/>
              </a:spcAft>
              <a:buNone/>
              <a:tabLst>
                <a:tab pos="438150" algn="l"/>
              </a:tabLst>
            </a:pPr>
            <a:r>
              <a:rPr lang="en-US" sz="2000" b="1"/>
              <a:t>Which of the following is correct? </a:t>
            </a:r>
          </a:p>
          <a:p>
            <a:pPr>
              <a:spcBef>
                <a:spcPts val="1000"/>
              </a:spcBef>
              <a:spcAft>
                <a:spcPts val="1000"/>
              </a:spcAft>
              <a:buNone/>
              <a:tabLst>
                <a:tab pos="438150" algn="l"/>
              </a:tabLst>
            </a:pPr>
            <a:r>
              <a:rPr lang="en-US">
                <a:solidFill>
                  <a:schemeClr val="bg1"/>
                </a:solidFill>
              </a:rPr>
              <a:t>A.	Recent studies have found vapes are </a:t>
            </a:r>
            <a:br>
              <a:rPr lang="en-US">
                <a:solidFill>
                  <a:schemeClr val="bg1"/>
                </a:solidFill>
              </a:rPr>
            </a:br>
            <a:r>
              <a:rPr lang="en-US">
                <a:solidFill>
                  <a:schemeClr val="bg1"/>
                </a:solidFill>
              </a:rPr>
              <a:t>	just as harmful as smoking cigarettes</a:t>
            </a:r>
          </a:p>
          <a:p>
            <a:pPr>
              <a:spcBef>
                <a:spcPts val="1000"/>
              </a:spcBef>
              <a:spcAft>
                <a:spcPts val="1000"/>
              </a:spcAft>
              <a:buNone/>
              <a:tabLst>
                <a:tab pos="438150" algn="l"/>
              </a:tabLst>
            </a:pPr>
            <a:r>
              <a:rPr lang="en-US">
                <a:solidFill>
                  <a:schemeClr val="bg1"/>
                </a:solidFill>
              </a:rPr>
              <a:t>B.	Vapes are far safer than smoking cigarettes</a:t>
            </a:r>
          </a:p>
          <a:p>
            <a:pPr>
              <a:spcBef>
                <a:spcPts val="1000"/>
              </a:spcBef>
              <a:spcAft>
                <a:spcPts val="1000"/>
              </a:spcAft>
              <a:buNone/>
              <a:tabLst>
                <a:tab pos="438150" algn="l"/>
              </a:tabLst>
            </a:pPr>
            <a:r>
              <a:rPr lang="en-US">
                <a:solidFill>
                  <a:schemeClr val="bg1"/>
                </a:solidFill>
              </a:rPr>
              <a:t>C.	Vapes are less harmful than smoking </a:t>
            </a:r>
            <a:br>
              <a:rPr lang="en-US">
                <a:solidFill>
                  <a:schemeClr val="bg1"/>
                </a:solidFill>
              </a:rPr>
            </a:br>
            <a:r>
              <a:rPr lang="en-US">
                <a:solidFill>
                  <a:schemeClr val="bg1"/>
                </a:solidFill>
              </a:rPr>
              <a:t>	but not by much</a:t>
            </a:r>
          </a:p>
        </p:txBody>
      </p:sp>
      <p:pic>
        <p:nvPicPr>
          <p:cNvPr id="6" name="Picture 5">
            <a:extLst>
              <a:ext uri="{FF2B5EF4-FFF2-40B4-BE49-F238E27FC236}">
                <a16:creationId xmlns:a16="http://schemas.microsoft.com/office/drawing/2014/main" id="{6A3218FF-C880-BC43-B8FA-9AC361708304}"/>
              </a:ext>
            </a:extLst>
          </p:cNvPr>
          <p:cNvPicPr>
            <a:picLocks noChangeAspect="1"/>
          </p:cNvPicPr>
          <p:nvPr/>
        </p:nvPicPr>
        <p:blipFill>
          <a:blip r:embed="rId4"/>
          <a:srcRect/>
          <a:stretch/>
        </p:blipFill>
        <p:spPr>
          <a:xfrm>
            <a:off x="6377153" y="2315354"/>
            <a:ext cx="2211769" cy="2227290"/>
          </a:xfrm>
          <a:prstGeom prst="rect">
            <a:avLst/>
          </a:prstGeom>
          <a:effectLst>
            <a:outerShdw blurRad="254000" dist="63500" dir="5400000" algn="ctr" rotWithShape="0">
              <a:srgbClr val="000000">
                <a:alpha val="25000"/>
              </a:srgbClr>
            </a:outerShdw>
          </a:effectLst>
        </p:spPr>
      </p:pic>
    </p:spTree>
    <p:extLst>
      <p:ext uri="{BB962C8B-B14F-4D97-AF65-F5344CB8AC3E}">
        <p14:creationId xmlns:p14="http://schemas.microsoft.com/office/powerpoint/2010/main" val="2457173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500"/>
                                        <p:tgtEl>
                                          <p:spTgt spid="4">
                                            <p:txEl>
                                              <p:pRg st="1" end="1"/>
                                            </p:txEl>
                                          </p:spTgt>
                                        </p:tgtEl>
                                      </p:cBhvr>
                                    </p:animEffect>
                                  </p:childTnLst>
                                </p:cTn>
                              </p:par>
                            </p:childTnLst>
                          </p:cTn>
                        </p:par>
                        <p:par>
                          <p:cTn id="20" fill="hold">
                            <p:stCondLst>
                              <p:cond delay="4000"/>
                            </p:stCondLst>
                            <p:childTnLst>
                              <p:par>
                                <p:cTn id="21" presetID="10" presetClass="entr" presetSubtype="0" fill="hold" nodeType="afterEffect">
                                  <p:stCondLst>
                                    <p:cond delay="500"/>
                                  </p:stCondLst>
                                  <p:childTnLst>
                                    <p:set>
                                      <p:cBhvr>
                                        <p:cTn id="22" dur="1" fill="hold">
                                          <p:stCondLst>
                                            <p:cond delay="0"/>
                                          </p:stCondLst>
                                        </p:cTn>
                                        <p:tgtEl>
                                          <p:spTgt spid="4">
                                            <p:txEl>
                                              <p:pRg st="2" end="2"/>
                                            </p:txEl>
                                          </p:spTgt>
                                        </p:tgtEl>
                                        <p:attrNameLst>
                                          <p:attrName>style.visibility</p:attrName>
                                        </p:attrNameLst>
                                      </p:cBhvr>
                                      <p:to>
                                        <p:strVal val="visible"/>
                                      </p:to>
                                    </p:set>
                                    <p:animEffect transition="in" filter="fade">
                                      <p:cBhvr>
                                        <p:cTn id="23" dur="500"/>
                                        <p:tgtEl>
                                          <p:spTgt spid="4">
                                            <p:txEl>
                                              <p:pRg st="2" end="2"/>
                                            </p:txEl>
                                          </p:spTgt>
                                        </p:tgtEl>
                                      </p:cBhvr>
                                    </p:animEffect>
                                  </p:childTnLst>
                                </p:cTn>
                              </p:par>
                            </p:childTnLst>
                          </p:cTn>
                        </p:par>
                        <p:par>
                          <p:cTn id="24" fill="hold">
                            <p:stCondLst>
                              <p:cond delay="5000"/>
                            </p:stCondLst>
                            <p:childTnLst>
                              <p:par>
                                <p:cTn id="25" presetID="10" presetClass="entr" presetSubtype="0" fill="hold" nodeType="afterEffect">
                                  <p:stCondLst>
                                    <p:cond delay="50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fade">
                                      <p:cBhvr>
                                        <p:cTn id="2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99C3-6135-9F23-B303-6963873CB388}"/>
              </a:ext>
            </a:extLst>
          </p:cNvPr>
          <p:cNvSpPr>
            <a:spLocks noGrp="1"/>
          </p:cNvSpPr>
          <p:nvPr>
            <p:ph type="title"/>
          </p:nvPr>
        </p:nvSpPr>
        <p:spPr/>
        <p:txBody>
          <a:bodyPr/>
          <a:lstStyle/>
          <a:p>
            <a:r>
              <a:rPr lang="en-US"/>
              <a:t>Vaping safety</a:t>
            </a:r>
          </a:p>
        </p:txBody>
      </p:sp>
      <p:sp>
        <p:nvSpPr>
          <p:cNvPr id="3" name="Text Placeholder 2">
            <a:extLst>
              <a:ext uri="{FF2B5EF4-FFF2-40B4-BE49-F238E27FC236}">
                <a16:creationId xmlns:a16="http://schemas.microsoft.com/office/drawing/2014/main" id="{210266AC-B587-4EA2-3BC0-D71148890FAA}"/>
              </a:ext>
            </a:extLst>
          </p:cNvPr>
          <p:cNvSpPr>
            <a:spLocks noGrp="1"/>
          </p:cNvSpPr>
          <p:nvPr>
            <p:ph type="body" idx="12"/>
          </p:nvPr>
        </p:nvSpPr>
        <p:spPr>
          <a:xfrm>
            <a:off x="571500" y="1752600"/>
            <a:ext cx="4193669" cy="3934691"/>
          </a:xfrm>
        </p:spPr>
        <p:txBody>
          <a:bodyPr anchor="ctr"/>
          <a:lstStyle/>
          <a:p>
            <a:pPr marL="0" indent="0">
              <a:spcBef>
                <a:spcPts val="1400"/>
              </a:spcBef>
              <a:spcAft>
                <a:spcPts val="1400"/>
              </a:spcAft>
              <a:buNone/>
            </a:pPr>
            <a:r>
              <a:rPr lang="en-US" sz="2100" b="1">
                <a:solidFill>
                  <a:schemeClr val="accent1"/>
                </a:solidFill>
              </a:rPr>
              <a:t>Evidence to date indicates </a:t>
            </a:r>
            <a:br>
              <a:rPr lang="en-US" sz="2100" b="1">
                <a:solidFill>
                  <a:schemeClr val="accent1"/>
                </a:solidFill>
              </a:rPr>
            </a:br>
            <a:r>
              <a:rPr lang="en-US" sz="2100" b="1">
                <a:solidFill>
                  <a:schemeClr val="accent1"/>
                </a:solidFill>
              </a:rPr>
              <a:t>that vapes are significantly </a:t>
            </a:r>
            <a:br>
              <a:rPr lang="en-US" sz="2100" b="1">
                <a:solidFill>
                  <a:schemeClr val="accent1"/>
                </a:solidFill>
              </a:rPr>
            </a:br>
            <a:r>
              <a:rPr lang="en-US" sz="2100" b="1">
                <a:solidFill>
                  <a:schemeClr val="accent1"/>
                </a:solidFill>
              </a:rPr>
              <a:t>(at least 95%) less harmful </a:t>
            </a:r>
            <a:br>
              <a:rPr lang="en-US" sz="2100" b="1">
                <a:solidFill>
                  <a:schemeClr val="accent1"/>
                </a:solidFill>
              </a:rPr>
            </a:br>
            <a:r>
              <a:rPr lang="en-US" sz="2100" b="1">
                <a:solidFill>
                  <a:schemeClr val="accent1"/>
                </a:solidFill>
              </a:rPr>
              <a:t>than cigarettes.</a:t>
            </a:r>
          </a:p>
          <a:p>
            <a:pPr marL="0" indent="0">
              <a:spcBef>
                <a:spcPts val="1400"/>
              </a:spcBef>
              <a:spcAft>
                <a:spcPts val="1400"/>
              </a:spcAft>
              <a:buNone/>
            </a:pPr>
            <a:r>
              <a:rPr lang="en-US"/>
              <a:t>As of 2016, vaping devices are </a:t>
            </a:r>
            <a:br>
              <a:rPr lang="en-US"/>
            </a:br>
            <a:r>
              <a:rPr lang="en-US"/>
              <a:t>regulated by the government to </a:t>
            </a:r>
            <a:br>
              <a:rPr lang="en-US"/>
            </a:br>
            <a:r>
              <a:rPr lang="en-US"/>
              <a:t>ensure safety standards are met</a:t>
            </a:r>
          </a:p>
        </p:txBody>
      </p:sp>
      <p:pic>
        <p:nvPicPr>
          <p:cNvPr id="6" name="Picture 5">
            <a:extLst>
              <a:ext uri="{FF2B5EF4-FFF2-40B4-BE49-F238E27FC236}">
                <a16:creationId xmlns:a16="http://schemas.microsoft.com/office/drawing/2014/main" id="{754162E4-BB90-4E0D-F9E1-96DDA1F6D132}"/>
              </a:ext>
            </a:extLst>
          </p:cNvPr>
          <p:cNvPicPr>
            <a:picLocks noChangeAspect="1"/>
          </p:cNvPicPr>
          <p:nvPr/>
        </p:nvPicPr>
        <p:blipFill>
          <a:blip r:embed="rId4"/>
          <a:srcRect/>
          <a:stretch/>
        </p:blipFill>
        <p:spPr>
          <a:xfrm>
            <a:off x="4765169" y="1721595"/>
            <a:ext cx="4060706" cy="4371700"/>
          </a:xfrm>
          <a:prstGeom prst="rect">
            <a:avLst/>
          </a:prstGeom>
        </p:spPr>
      </p:pic>
      <p:sp>
        <p:nvSpPr>
          <p:cNvPr id="7" name="Footer Placeholder 3">
            <a:extLst>
              <a:ext uri="{FF2B5EF4-FFF2-40B4-BE49-F238E27FC236}">
                <a16:creationId xmlns:a16="http://schemas.microsoft.com/office/drawing/2014/main" id="{7CC43D01-461B-32A6-8B9E-25541A82853D}"/>
              </a:ext>
            </a:extLst>
          </p:cNvPr>
          <p:cNvSpPr>
            <a:spLocks noGrp="1"/>
          </p:cNvSpPr>
          <p:nvPr>
            <p:ph type="ftr" sz="quarter" idx="3"/>
          </p:nvPr>
        </p:nvSpPr>
        <p:spPr>
          <a:xfrm>
            <a:off x="593184" y="6356350"/>
            <a:ext cx="7866330" cy="365125"/>
          </a:xfrm>
        </p:spPr>
        <p:txBody>
          <a:bodyPr/>
          <a:lstStyle/>
          <a:p>
            <a:pPr>
              <a:defRPr/>
            </a:pPr>
            <a:r>
              <a:rPr lang="en-US" b="1"/>
              <a:t>Community mental health tobacco treatment training - </a:t>
            </a:r>
            <a:r>
              <a:rPr lang="en-GB"/>
              <a:t>Stop smoking medications and vaping</a:t>
            </a:r>
          </a:p>
          <a:p>
            <a:pPr>
              <a:defRPr/>
            </a:pPr>
            <a:endParaRPr lang="en-GB"/>
          </a:p>
          <a:p>
            <a:pPr>
              <a:defRPr/>
            </a:pPr>
            <a:endParaRPr lang="en-US"/>
          </a:p>
        </p:txBody>
      </p:sp>
    </p:spTree>
    <p:extLst>
      <p:ext uri="{BB962C8B-B14F-4D97-AF65-F5344CB8AC3E}">
        <p14:creationId xmlns:p14="http://schemas.microsoft.com/office/powerpoint/2010/main" val="262809083"/>
      </p:ext>
    </p:extLst>
  </p:cSld>
  <p:clrMapOvr>
    <a:masterClrMapping/>
  </p:clrMapOvr>
  <p:extLst>
    <p:ext uri="{6950BFC3-D8DA-4A85-94F7-54DA5524770B}">
      <p188:commentRel xmlns:p188="http://schemas.microsoft.com/office/powerpoint/2018/8/main" r:id="rId3"/>
    </p:ext>
  </p:extLs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31F20-1180-1140-9ED9-5261EF5A632E}"/>
              </a:ext>
            </a:extLst>
          </p:cNvPr>
          <p:cNvSpPr>
            <a:spLocks noGrp="1"/>
          </p:cNvSpPr>
          <p:nvPr>
            <p:ph type="title"/>
          </p:nvPr>
        </p:nvSpPr>
        <p:spPr/>
        <p:txBody>
          <a:bodyPr/>
          <a:lstStyle/>
          <a:p>
            <a:r>
              <a:rPr lang="en-US"/>
              <a:t>Comparing Harm between </a:t>
            </a:r>
            <a:br>
              <a:rPr lang="en-US"/>
            </a:br>
            <a:r>
              <a:rPr lang="en-US"/>
              <a:t>nicotine-containing products</a:t>
            </a:r>
          </a:p>
        </p:txBody>
      </p:sp>
      <p:sp>
        <p:nvSpPr>
          <p:cNvPr id="5" name="Text Placeholder 3">
            <a:extLst>
              <a:ext uri="{FF2B5EF4-FFF2-40B4-BE49-F238E27FC236}">
                <a16:creationId xmlns:a16="http://schemas.microsoft.com/office/drawing/2014/main" id="{4BA3A4DB-131F-9A40-B245-A3988BE1E2B2}"/>
              </a:ext>
            </a:extLst>
          </p:cNvPr>
          <p:cNvSpPr txBox="1">
            <a:spLocks/>
          </p:cNvSpPr>
          <p:nvPr/>
        </p:nvSpPr>
        <p:spPr bwMode="auto">
          <a:xfrm>
            <a:off x="592281" y="5557029"/>
            <a:ext cx="7966604" cy="54112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100">
                <a:latin typeface="Arial" panose="020B0604020202020204" pitchFamily="34" charset="0"/>
                <a:cs typeface="Arial" panose="020B0604020202020204" pitchFamily="34" charset="0"/>
              </a:rPr>
              <a:t>Estimating the Harms of Nicotine-Containing Products Using the MCDA Approach, Nutt et al, 2014</a:t>
            </a:r>
          </a:p>
        </p:txBody>
      </p:sp>
      <p:graphicFrame>
        <p:nvGraphicFramePr>
          <p:cNvPr id="9" name="Chart 8">
            <a:extLst>
              <a:ext uri="{FF2B5EF4-FFF2-40B4-BE49-F238E27FC236}">
                <a16:creationId xmlns:a16="http://schemas.microsoft.com/office/drawing/2014/main" id="{33DCC1E2-97CA-8D4B-9B09-5D45A341FA9F}"/>
              </a:ext>
            </a:extLst>
          </p:cNvPr>
          <p:cNvGraphicFramePr/>
          <p:nvPr>
            <p:extLst>
              <p:ext uri="{D42A27DB-BD31-4B8C-83A1-F6EECF244321}">
                <p14:modId xmlns:p14="http://schemas.microsoft.com/office/powerpoint/2010/main" val="3390747868"/>
              </p:ext>
            </p:extLst>
          </p:nvPr>
        </p:nvGraphicFramePr>
        <p:xfrm>
          <a:off x="606904" y="1861168"/>
          <a:ext cx="7946378" cy="3479575"/>
        </p:xfrm>
        <a:graphic>
          <a:graphicData uri="http://schemas.openxmlformats.org/drawingml/2006/chart">
            <c:chart xmlns:c="http://schemas.openxmlformats.org/drawingml/2006/chart" xmlns:r="http://schemas.openxmlformats.org/officeDocument/2006/relationships" r:id="rId3"/>
          </a:graphicData>
        </a:graphic>
      </p:graphicFrame>
      <p:pic>
        <p:nvPicPr>
          <p:cNvPr id="12" name="Picture 11">
            <a:extLst>
              <a:ext uri="{FF2B5EF4-FFF2-40B4-BE49-F238E27FC236}">
                <a16:creationId xmlns:a16="http://schemas.microsoft.com/office/drawing/2014/main" id="{B252B7F5-C735-0248-9038-05D077C55592}"/>
              </a:ext>
            </a:extLst>
          </p:cNvPr>
          <p:cNvPicPr>
            <a:picLocks noChangeAspect="1"/>
          </p:cNvPicPr>
          <p:nvPr/>
        </p:nvPicPr>
        <p:blipFill>
          <a:blip r:embed="rId4"/>
          <a:stretch>
            <a:fillRect/>
          </a:stretch>
        </p:blipFill>
        <p:spPr>
          <a:xfrm>
            <a:off x="6616139" y="2783659"/>
            <a:ext cx="453154" cy="1812617"/>
          </a:xfrm>
          <a:prstGeom prst="rect">
            <a:avLst/>
          </a:prstGeom>
          <a:effectLst>
            <a:outerShdw blurRad="254000" dist="63500" dir="5400000" algn="ctr" rotWithShape="0">
              <a:srgbClr val="000000">
                <a:alpha val="25000"/>
              </a:srgbClr>
            </a:outerShdw>
          </a:effectLst>
        </p:spPr>
      </p:pic>
      <p:sp>
        <p:nvSpPr>
          <p:cNvPr id="8" name="Footer Placeholder 3">
            <a:extLst>
              <a:ext uri="{FF2B5EF4-FFF2-40B4-BE49-F238E27FC236}">
                <a16:creationId xmlns:a16="http://schemas.microsoft.com/office/drawing/2014/main" id="{C8FFD303-7C9C-5B5F-4461-E4919D5D66ED}"/>
              </a:ext>
            </a:extLst>
          </p:cNvPr>
          <p:cNvSpPr>
            <a:spLocks noGrp="1"/>
          </p:cNvSpPr>
          <p:nvPr>
            <p:ph type="ftr" sz="quarter" idx="3"/>
          </p:nvPr>
        </p:nvSpPr>
        <p:spPr>
          <a:xfrm>
            <a:off x="593184" y="6356350"/>
            <a:ext cx="7866330" cy="365125"/>
          </a:xfrm>
        </p:spPr>
        <p:txBody>
          <a:bodyPr/>
          <a:lstStyle/>
          <a:p>
            <a:pPr>
              <a:defRPr/>
            </a:pPr>
            <a:r>
              <a:rPr lang="en-US" b="1"/>
              <a:t>Community mental health tobacco treatment training - </a:t>
            </a:r>
            <a:r>
              <a:rPr lang="en-GB"/>
              <a:t>Stop smoking medications and vaping</a:t>
            </a:r>
          </a:p>
          <a:p>
            <a:pPr>
              <a:defRPr/>
            </a:pPr>
            <a:endParaRPr lang="en-GB"/>
          </a:p>
          <a:p>
            <a:pPr>
              <a:defRPr/>
            </a:pPr>
            <a:endParaRPr lang="en-US"/>
          </a:p>
        </p:txBody>
      </p:sp>
    </p:spTree>
    <p:extLst>
      <p:ext uri="{BB962C8B-B14F-4D97-AF65-F5344CB8AC3E}">
        <p14:creationId xmlns:p14="http://schemas.microsoft.com/office/powerpoint/2010/main" val="33768820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5F0748-04EC-D52E-956A-83D27B526321}"/>
              </a:ext>
            </a:extLst>
          </p:cNvPr>
          <p:cNvSpPr>
            <a:spLocks noGrp="1"/>
          </p:cNvSpPr>
          <p:nvPr>
            <p:ph type="title"/>
          </p:nvPr>
        </p:nvSpPr>
        <p:spPr>
          <a:xfrm>
            <a:off x="496614" y="156696"/>
            <a:ext cx="7962900" cy="1066800"/>
          </a:xfrm>
        </p:spPr>
        <p:txBody>
          <a:bodyPr/>
          <a:lstStyle/>
          <a:p>
            <a:r>
              <a:rPr lang="en-US" sz="2400" b="1"/>
              <a:t>A regulated product</a:t>
            </a:r>
          </a:p>
        </p:txBody>
      </p:sp>
      <p:sp>
        <p:nvSpPr>
          <p:cNvPr id="3" name="Text Placeholder 2">
            <a:extLst>
              <a:ext uri="{FF2B5EF4-FFF2-40B4-BE49-F238E27FC236}">
                <a16:creationId xmlns:a16="http://schemas.microsoft.com/office/drawing/2014/main" id="{331DE129-DFC2-EC60-0E1B-FBB3D0429B3F}"/>
              </a:ext>
            </a:extLst>
          </p:cNvPr>
          <p:cNvSpPr>
            <a:spLocks noGrp="1"/>
          </p:cNvSpPr>
          <p:nvPr>
            <p:ph type="body" idx="12"/>
          </p:nvPr>
        </p:nvSpPr>
        <p:spPr>
          <a:xfrm>
            <a:off x="496614" y="1461340"/>
            <a:ext cx="6782727" cy="4191000"/>
          </a:xfrm>
        </p:spPr>
        <p:txBody>
          <a:bodyPr/>
          <a:lstStyle/>
          <a:p>
            <a:endParaRPr lang="en-US" sz="2000"/>
          </a:p>
          <a:p>
            <a:r>
              <a:rPr lang="en-US" sz="2000"/>
              <a:t>Consumer product vs, medicinal </a:t>
            </a:r>
          </a:p>
          <a:p>
            <a:endParaRPr lang="en-US" sz="2000"/>
          </a:p>
          <a:p>
            <a:r>
              <a:rPr lang="en-US" sz="2000"/>
              <a:t>As of 2016 vaping devices are regulated by government as part of the EU Tobacco Products directive </a:t>
            </a:r>
          </a:p>
          <a:p>
            <a:endParaRPr lang="en-US" sz="2000"/>
          </a:p>
        </p:txBody>
      </p:sp>
      <p:sp>
        <p:nvSpPr>
          <p:cNvPr id="4" name="Footer Placeholder 3">
            <a:extLst>
              <a:ext uri="{FF2B5EF4-FFF2-40B4-BE49-F238E27FC236}">
                <a16:creationId xmlns:a16="http://schemas.microsoft.com/office/drawing/2014/main" id="{6CBD8DF8-9237-1469-0815-18C7E71980CC}"/>
              </a:ext>
            </a:extLst>
          </p:cNvPr>
          <p:cNvSpPr>
            <a:spLocks noGrp="1"/>
          </p:cNvSpPr>
          <p:nvPr>
            <p:ph type="ftr" sz="quarter" idx="3"/>
          </p:nvPr>
        </p:nvSpPr>
        <p:spPr/>
        <p:txBody>
          <a:bodyPr/>
          <a:lstStyle/>
          <a:p>
            <a:pPr>
              <a:defRPr/>
            </a:pPr>
            <a:r>
              <a:rPr lang="en-US" b="1"/>
              <a:t>Tobacco Treatment for People with SMI:</a:t>
            </a:r>
            <a:r>
              <a:rPr lang="en-US"/>
              <a:t> Introduction</a:t>
            </a:r>
          </a:p>
        </p:txBody>
      </p:sp>
    </p:spTree>
    <p:extLst>
      <p:ext uri="{BB962C8B-B14F-4D97-AF65-F5344CB8AC3E}">
        <p14:creationId xmlns:p14="http://schemas.microsoft.com/office/powerpoint/2010/main" val="3279245799"/>
      </p:ext>
    </p:extLst>
  </p:cSld>
  <p:clrMapOvr>
    <a:masterClrMapping/>
  </p:clrMapOvr>
  <p:extLst>
    <p:ext uri="{6950BFC3-D8DA-4A85-94F7-54DA5524770B}">
      <p188:commentRel xmlns:p188="http://schemas.microsoft.com/office/powerpoint/2018/8/main" r:id="rId3"/>
    </p:ext>
  </p:extLs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38263FA-8B09-3B4F-BBB9-AF6A0EEAE6ED}"/>
              </a:ext>
            </a:extLst>
          </p:cNvPr>
          <p:cNvPicPr>
            <a:picLocks noChangeAspect="1"/>
          </p:cNvPicPr>
          <p:nvPr/>
        </p:nvPicPr>
        <p:blipFill>
          <a:blip r:embed="rId3"/>
          <a:srcRect/>
          <a:stretch/>
        </p:blipFill>
        <p:spPr>
          <a:xfrm>
            <a:off x="0" y="0"/>
            <a:ext cx="9144000" cy="6858000"/>
          </a:xfrm>
          <a:prstGeom prst="rect">
            <a:avLst/>
          </a:prstGeom>
        </p:spPr>
      </p:pic>
      <p:sp>
        <p:nvSpPr>
          <p:cNvPr id="2" name="Title 1">
            <a:extLst>
              <a:ext uri="{FF2B5EF4-FFF2-40B4-BE49-F238E27FC236}">
                <a16:creationId xmlns:a16="http://schemas.microsoft.com/office/drawing/2014/main" id="{237FEFD1-B86E-D043-9BCE-C07FC0833B02}"/>
              </a:ext>
            </a:extLst>
          </p:cNvPr>
          <p:cNvSpPr>
            <a:spLocks noGrp="1"/>
          </p:cNvSpPr>
          <p:nvPr>
            <p:ph type="title"/>
          </p:nvPr>
        </p:nvSpPr>
        <p:spPr>
          <a:xfrm>
            <a:off x="571500" y="152400"/>
            <a:ext cx="7962900" cy="1882140"/>
          </a:xfrm>
        </p:spPr>
        <p:txBody>
          <a:bodyPr/>
          <a:lstStyle/>
          <a:p>
            <a:r>
              <a:rPr lang="en-US" sz="3200" b="1" dirty="0"/>
              <a:t>Is vaping appropriate </a:t>
            </a:r>
            <a:br>
              <a:rPr lang="en-US" sz="3200" b="1" dirty="0"/>
            </a:br>
            <a:r>
              <a:rPr lang="en-US" sz="3200" b="1" dirty="0"/>
              <a:t>for people with SMI?</a:t>
            </a:r>
          </a:p>
        </p:txBody>
      </p:sp>
      <p:sp>
        <p:nvSpPr>
          <p:cNvPr id="4" name="Text Placeholder 3">
            <a:extLst>
              <a:ext uri="{FF2B5EF4-FFF2-40B4-BE49-F238E27FC236}">
                <a16:creationId xmlns:a16="http://schemas.microsoft.com/office/drawing/2014/main" id="{4DD77D55-58E4-F64C-8C1B-9439E2221D1A}"/>
              </a:ext>
            </a:extLst>
          </p:cNvPr>
          <p:cNvSpPr>
            <a:spLocks noGrp="1"/>
          </p:cNvSpPr>
          <p:nvPr>
            <p:ph type="body" idx="12"/>
          </p:nvPr>
        </p:nvSpPr>
        <p:spPr>
          <a:xfrm>
            <a:off x="571500" y="2049780"/>
            <a:ext cx="5805653" cy="4191000"/>
          </a:xfrm>
        </p:spPr>
        <p:txBody>
          <a:bodyPr anchor="t"/>
          <a:lstStyle/>
          <a:p>
            <a:pPr>
              <a:spcBef>
                <a:spcPts val="1000"/>
              </a:spcBef>
              <a:spcAft>
                <a:spcPts val="1000"/>
              </a:spcAft>
              <a:buNone/>
              <a:tabLst>
                <a:tab pos="438150" algn="l"/>
              </a:tabLst>
            </a:pPr>
            <a:r>
              <a:rPr lang="en-US" sz="2000" b="1" dirty="0">
                <a:solidFill>
                  <a:schemeClr val="bg1"/>
                </a:solidFill>
              </a:rPr>
              <a:t>Which of the following is correct? </a:t>
            </a:r>
          </a:p>
          <a:p>
            <a:pPr marL="223838" indent="-223838">
              <a:spcBef>
                <a:spcPts val="1000"/>
              </a:spcBef>
              <a:spcAft>
                <a:spcPts val="1000"/>
              </a:spcAft>
              <a:buNone/>
              <a:tabLst>
                <a:tab pos="438150" algn="l"/>
              </a:tabLst>
            </a:pPr>
            <a:r>
              <a:rPr lang="en-US" dirty="0">
                <a:solidFill>
                  <a:schemeClr val="bg1"/>
                </a:solidFill>
              </a:rPr>
              <a:t>A.	 No, there is evidence of increased chance of adverse psych events</a:t>
            </a:r>
          </a:p>
          <a:p>
            <a:pPr>
              <a:spcBef>
                <a:spcPts val="1000"/>
              </a:spcBef>
              <a:spcAft>
                <a:spcPts val="1000"/>
              </a:spcAft>
              <a:buNone/>
              <a:tabLst>
                <a:tab pos="438150" algn="l"/>
              </a:tabLst>
            </a:pPr>
            <a:r>
              <a:rPr lang="en-US" dirty="0">
                <a:solidFill>
                  <a:schemeClr val="bg1"/>
                </a:solidFill>
              </a:rPr>
              <a:t>B.	Yes, vapes have been found to be particularly </a:t>
            </a:r>
            <a:br>
              <a:rPr lang="en-US" dirty="0">
                <a:solidFill>
                  <a:schemeClr val="bg1"/>
                </a:solidFill>
              </a:rPr>
            </a:br>
            <a:r>
              <a:rPr lang="en-US" dirty="0">
                <a:solidFill>
                  <a:schemeClr val="bg1"/>
                </a:solidFill>
              </a:rPr>
              <a:t>	useful for people with SMI </a:t>
            </a:r>
          </a:p>
          <a:p>
            <a:pPr>
              <a:spcBef>
                <a:spcPts val="1000"/>
              </a:spcBef>
              <a:spcAft>
                <a:spcPts val="1000"/>
              </a:spcAft>
              <a:buNone/>
              <a:tabLst>
                <a:tab pos="438150" algn="l"/>
              </a:tabLst>
            </a:pPr>
            <a:r>
              <a:rPr lang="en-US" dirty="0">
                <a:solidFill>
                  <a:schemeClr val="bg1"/>
                </a:solidFill>
              </a:rPr>
              <a:t>C.	No, as there is insufficient evidence </a:t>
            </a:r>
            <a:br>
              <a:rPr lang="en-US" dirty="0">
                <a:solidFill>
                  <a:schemeClr val="bg1"/>
                </a:solidFill>
              </a:rPr>
            </a:br>
            <a:r>
              <a:rPr lang="en-US" dirty="0">
                <a:solidFill>
                  <a:schemeClr val="bg1"/>
                </a:solidFill>
              </a:rPr>
              <a:t>	about the safety and efficacy</a:t>
            </a:r>
          </a:p>
        </p:txBody>
      </p:sp>
      <p:pic>
        <p:nvPicPr>
          <p:cNvPr id="6" name="Picture 5">
            <a:extLst>
              <a:ext uri="{FF2B5EF4-FFF2-40B4-BE49-F238E27FC236}">
                <a16:creationId xmlns:a16="http://schemas.microsoft.com/office/drawing/2014/main" id="{6A3218FF-C880-BC43-B8FA-9AC361708304}"/>
              </a:ext>
            </a:extLst>
          </p:cNvPr>
          <p:cNvPicPr>
            <a:picLocks noChangeAspect="1"/>
          </p:cNvPicPr>
          <p:nvPr/>
        </p:nvPicPr>
        <p:blipFill>
          <a:blip r:embed="rId4"/>
          <a:srcRect/>
          <a:stretch/>
        </p:blipFill>
        <p:spPr>
          <a:xfrm>
            <a:off x="6377153" y="2315355"/>
            <a:ext cx="2211769" cy="2227290"/>
          </a:xfrm>
          <a:prstGeom prst="rect">
            <a:avLst/>
          </a:prstGeom>
          <a:effectLst>
            <a:outerShdw blurRad="254000" dist="63500" dir="5400000" algn="ctr" rotWithShape="0">
              <a:srgbClr val="000000">
                <a:alpha val="25000"/>
              </a:srgbClr>
            </a:outerShdw>
          </a:effectLst>
        </p:spPr>
      </p:pic>
    </p:spTree>
    <p:extLst>
      <p:ext uri="{BB962C8B-B14F-4D97-AF65-F5344CB8AC3E}">
        <p14:creationId xmlns:p14="http://schemas.microsoft.com/office/powerpoint/2010/main" val="3806837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500"/>
                                        <p:tgtEl>
                                          <p:spTgt spid="4">
                                            <p:txEl>
                                              <p:pRg st="1" end="1"/>
                                            </p:txEl>
                                          </p:spTgt>
                                        </p:tgtEl>
                                      </p:cBhvr>
                                    </p:animEffect>
                                  </p:childTnLst>
                                </p:cTn>
                              </p:par>
                            </p:childTnLst>
                          </p:cTn>
                        </p:par>
                        <p:par>
                          <p:cTn id="20" fill="hold">
                            <p:stCondLst>
                              <p:cond delay="4000"/>
                            </p:stCondLst>
                            <p:childTnLst>
                              <p:par>
                                <p:cTn id="21" presetID="10" presetClass="entr" presetSubtype="0" fill="hold" nodeType="afterEffect">
                                  <p:stCondLst>
                                    <p:cond delay="500"/>
                                  </p:stCondLst>
                                  <p:childTnLst>
                                    <p:set>
                                      <p:cBhvr>
                                        <p:cTn id="22" dur="1" fill="hold">
                                          <p:stCondLst>
                                            <p:cond delay="0"/>
                                          </p:stCondLst>
                                        </p:cTn>
                                        <p:tgtEl>
                                          <p:spTgt spid="4">
                                            <p:txEl>
                                              <p:pRg st="2" end="2"/>
                                            </p:txEl>
                                          </p:spTgt>
                                        </p:tgtEl>
                                        <p:attrNameLst>
                                          <p:attrName>style.visibility</p:attrName>
                                        </p:attrNameLst>
                                      </p:cBhvr>
                                      <p:to>
                                        <p:strVal val="visible"/>
                                      </p:to>
                                    </p:set>
                                    <p:animEffect transition="in" filter="fade">
                                      <p:cBhvr>
                                        <p:cTn id="23" dur="500"/>
                                        <p:tgtEl>
                                          <p:spTgt spid="4">
                                            <p:txEl>
                                              <p:pRg st="2" end="2"/>
                                            </p:txEl>
                                          </p:spTgt>
                                        </p:tgtEl>
                                      </p:cBhvr>
                                    </p:animEffect>
                                  </p:childTnLst>
                                </p:cTn>
                              </p:par>
                            </p:childTnLst>
                          </p:cTn>
                        </p:par>
                        <p:par>
                          <p:cTn id="24" fill="hold">
                            <p:stCondLst>
                              <p:cond delay="5000"/>
                            </p:stCondLst>
                            <p:childTnLst>
                              <p:par>
                                <p:cTn id="25" presetID="10" presetClass="entr" presetSubtype="0" fill="hold" nodeType="afterEffect">
                                  <p:stCondLst>
                                    <p:cond delay="50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fade">
                                      <p:cBhvr>
                                        <p:cTn id="2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A3D87A-DC75-C0AF-4BE1-1D54395BF9F4}"/>
              </a:ext>
            </a:extLst>
          </p:cNvPr>
          <p:cNvSpPr>
            <a:spLocks noGrp="1"/>
          </p:cNvSpPr>
          <p:nvPr>
            <p:ph type="title"/>
          </p:nvPr>
        </p:nvSpPr>
        <p:spPr/>
        <p:txBody>
          <a:bodyPr/>
          <a:lstStyle/>
          <a:p>
            <a:r>
              <a:rPr lang="en-US" b="1"/>
              <a:t>Caroline’s story:</a:t>
            </a:r>
            <a:r>
              <a:rPr lang="en-US"/>
              <a:t> Stopping smoking </a:t>
            </a:r>
            <a:br>
              <a:rPr lang="en-US"/>
            </a:br>
            <a:r>
              <a:rPr lang="en-US"/>
              <a:t>while dealing with a mental health condition</a:t>
            </a:r>
          </a:p>
        </p:txBody>
      </p:sp>
      <p:sp>
        <p:nvSpPr>
          <p:cNvPr id="3" name="TextBox 2">
            <a:extLst>
              <a:ext uri="{FF2B5EF4-FFF2-40B4-BE49-F238E27FC236}">
                <a16:creationId xmlns:a16="http://schemas.microsoft.com/office/drawing/2014/main" id="{B4DA4545-EE57-7840-5E1B-CCB90C25DBF9}"/>
              </a:ext>
            </a:extLst>
          </p:cNvPr>
          <p:cNvSpPr txBox="1"/>
          <p:nvPr/>
        </p:nvSpPr>
        <p:spPr bwMode="auto">
          <a:xfrm>
            <a:off x="285750" y="6591300"/>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pic>
        <p:nvPicPr>
          <p:cNvPr id="4" name="ASH caroline's story.m4v" descr="ASH caroline's story.m4v">
            <a:hlinkClick r:id="" action="ppaction://media"/>
            <a:extLst>
              <a:ext uri="{FF2B5EF4-FFF2-40B4-BE49-F238E27FC236}">
                <a16:creationId xmlns:a16="http://schemas.microsoft.com/office/drawing/2014/main" id="{1240BF94-DF37-D16F-43E0-BDCB0814FC19}"/>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64592" y="1219200"/>
            <a:ext cx="8814816" cy="4953742"/>
          </a:xfrm>
          <a:prstGeom prst="rect">
            <a:avLst/>
          </a:prstGeom>
        </p:spPr>
      </p:pic>
    </p:spTree>
    <p:extLst>
      <p:ext uri="{BB962C8B-B14F-4D97-AF65-F5344CB8AC3E}">
        <p14:creationId xmlns:p14="http://schemas.microsoft.com/office/powerpoint/2010/main" val="3881904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20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DCD3C1-031B-9DEF-BB00-4DE1C882181E}"/>
              </a:ext>
            </a:extLst>
          </p:cNvPr>
          <p:cNvSpPr>
            <a:spLocks noGrp="1"/>
          </p:cNvSpPr>
          <p:nvPr>
            <p:ph type="title"/>
          </p:nvPr>
        </p:nvSpPr>
        <p:spPr/>
        <p:txBody>
          <a:bodyPr/>
          <a:lstStyle/>
          <a:p>
            <a:r>
              <a:rPr lang="en-US"/>
              <a:t>In-patient settings</a:t>
            </a:r>
          </a:p>
        </p:txBody>
      </p:sp>
      <p:sp>
        <p:nvSpPr>
          <p:cNvPr id="3" name="Text Placeholder 2">
            <a:extLst>
              <a:ext uri="{FF2B5EF4-FFF2-40B4-BE49-F238E27FC236}">
                <a16:creationId xmlns:a16="http://schemas.microsoft.com/office/drawing/2014/main" id="{27324429-7CFC-99D5-6EEE-CE22DCDB118C}"/>
              </a:ext>
            </a:extLst>
          </p:cNvPr>
          <p:cNvSpPr>
            <a:spLocks noGrp="1"/>
          </p:cNvSpPr>
          <p:nvPr>
            <p:ph type="body" idx="12"/>
          </p:nvPr>
        </p:nvSpPr>
        <p:spPr>
          <a:xfrm>
            <a:off x="571500" y="1752600"/>
            <a:ext cx="5981696" cy="4191000"/>
          </a:xfrm>
        </p:spPr>
        <p:txBody>
          <a:bodyPr/>
          <a:lstStyle/>
          <a:p>
            <a:pPr marL="285750" indent="-285750"/>
            <a:r>
              <a:rPr lang="en-US"/>
              <a:t>The majority of mental health Trusts in England allow the use of e-cigarettes</a:t>
            </a:r>
          </a:p>
          <a:p>
            <a:pPr marL="285750" indent="-285750"/>
            <a:r>
              <a:rPr lang="en-US"/>
              <a:t>Be familiar with your Trusts policy on vaping and what support is available to inpatients</a:t>
            </a:r>
          </a:p>
          <a:p>
            <a:pPr marL="285750" indent="-285750"/>
            <a:r>
              <a:rPr lang="en-US"/>
              <a:t>Rechargeable and re-fillable e-cigarettes </a:t>
            </a:r>
            <a:br>
              <a:rPr lang="en-US"/>
            </a:br>
            <a:r>
              <a:rPr lang="en-US"/>
              <a:t>will be suitable for most patients </a:t>
            </a:r>
          </a:p>
          <a:p>
            <a:r>
              <a:rPr lang="en-CA"/>
              <a:t>Ensure Trust infection control policy is followed </a:t>
            </a:r>
          </a:p>
          <a:p>
            <a:r>
              <a:rPr lang="en-CA"/>
              <a:t>Advise vapes should be for </a:t>
            </a:r>
            <a:r>
              <a:rPr lang="en-CA" b="1">
                <a:solidFill>
                  <a:schemeClr val="accent1"/>
                </a:solidFill>
              </a:rPr>
              <a:t>personal use only</a:t>
            </a:r>
          </a:p>
          <a:p>
            <a:r>
              <a:rPr lang="en-CA"/>
              <a:t>Ensure patients do not use near oxygen</a:t>
            </a:r>
          </a:p>
        </p:txBody>
      </p:sp>
      <p:sp>
        <p:nvSpPr>
          <p:cNvPr id="6" name="Footer Placeholder 3">
            <a:extLst>
              <a:ext uri="{FF2B5EF4-FFF2-40B4-BE49-F238E27FC236}">
                <a16:creationId xmlns:a16="http://schemas.microsoft.com/office/drawing/2014/main" id="{513ECD7D-D1AB-AB14-F501-3D81F15F5A05}"/>
              </a:ext>
            </a:extLst>
          </p:cNvPr>
          <p:cNvSpPr>
            <a:spLocks noGrp="1"/>
          </p:cNvSpPr>
          <p:nvPr>
            <p:ph type="ftr" sz="quarter" idx="3"/>
          </p:nvPr>
        </p:nvSpPr>
        <p:spPr>
          <a:xfrm>
            <a:off x="593184" y="6356350"/>
            <a:ext cx="7866330" cy="365125"/>
          </a:xfrm>
        </p:spPr>
        <p:txBody>
          <a:bodyPr/>
          <a:lstStyle/>
          <a:p>
            <a:pPr>
              <a:defRPr/>
            </a:pPr>
            <a:r>
              <a:rPr lang="en-US" b="1"/>
              <a:t>Community mental health tobacco treatment training - </a:t>
            </a:r>
            <a:r>
              <a:rPr lang="en-GB"/>
              <a:t>Stop smoking medications and vaping</a:t>
            </a:r>
          </a:p>
          <a:p>
            <a:pPr>
              <a:defRPr/>
            </a:pPr>
            <a:endParaRPr lang="en-GB"/>
          </a:p>
          <a:p>
            <a:pPr>
              <a:defRPr/>
            </a:pPr>
            <a:endParaRPr lang="en-US"/>
          </a:p>
        </p:txBody>
      </p:sp>
      <p:sp>
        <p:nvSpPr>
          <p:cNvPr id="7" name="TextBox 6">
            <a:extLst>
              <a:ext uri="{FF2B5EF4-FFF2-40B4-BE49-F238E27FC236}">
                <a16:creationId xmlns:a16="http://schemas.microsoft.com/office/drawing/2014/main" id="{E27C33AD-AA6F-A115-DE7F-0066647C1817}"/>
              </a:ext>
            </a:extLst>
          </p:cNvPr>
          <p:cNvSpPr txBox="1"/>
          <p:nvPr/>
        </p:nvSpPr>
        <p:spPr>
          <a:xfrm>
            <a:off x="6553196" y="4204831"/>
            <a:ext cx="2145685" cy="323165"/>
          </a:xfrm>
          <a:prstGeom prst="rect">
            <a:avLst/>
          </a:prstGeom>
          <a:noFill/>
        </p:spPr>
        <p:txBody>
          <a:bodyPr wrap="square" rtlCol="0">
            <a:spAutoFit/>
          </a:bodyPr>
          <a:lstStyle/>
          <a:p>
            <a:pPr algn="ctr"/>
            <a:r>
              <a:rPr lang="en-US" sz="1500" b="1">
                <a:solidFill>
                  <a:schemeClr val="accent5"/>
                </a:solidFill>
                <a:latin typeface="Arial" panose="020B0604020202020204" pitchFamily="34" charset="0"/>
                <a:cs typeface="Arial" panose="020B0604020202020204" pitchFamily="34" charset="0"/>
              </a:rPr>
              <a:t>Mental Health Trusts</a:t>
            </a:r>
          </a:p>
        </p:txBody>
      </p:sp>
      <p:sp>
        <p:nvSpPr>
          <p:cNvPr id="9" name="Freeform 8">
            <a:extLst>
              <a:ext uri="{FF2B5EF4-FFF2-40B4-BE49-F238E27FC236}">
                <a16:creationId xmlns:a16="http://schemas.microsoft.com/office/drawing/2014/main" id="{1B199EF8-6291-DBA3-00C9-1F4E7F79BCC6}"/>
              </a:ext>
            </a:extLst>
          </p:cNvPr>
          <p:cNvSpPr/>
          <p:nvPr/>
        </p:nvSpPr>
        <p:spPr>
          <a:xfrm>
            <a:off x="6837298" y="2948061"/>
            <a:ext cx="1577478" cy="1096539"/>
          </a:xfrm>
          <a:custGeom>
            <a:avLst/>
            <a:gdLst>
              <a:gd name="connsiteX0" fmla="*/ 1019590 w 1577478"/>
              <a:gd name="connsiteY0" fmla="*/ 288563 h 1096539"/>
              <a:gd name="connsiteX1" fmla="*/ 1019590 w 1577478"/>
              <a:gd name="connsiteY1" fmla="*/ 230851 h 1096539"/>
              <a:gd name="connsiteX2" fmla="*/ 788739 w 1577478"/>
              <a:gd name="connsiteY2" fmla="*/ 0 h 1096539"/>
              <a:gd name="connsiteX3" fmla="*/ 557889 w 1577478"/>
              <a:gd name="connsiteY3" fmla="*/ 230851 h 1096539"/>
              <a:gd name="connsiteX4" fmla="*/ 557889 w 1577478"/>
              <a:gd name="connsiteY4" fmla="*/ 288563 h 1096539"/>
              <a:gd name="connsiteX5" fmla="*/ 0 w 1577478"/>
              <a:gd name="connsiteY5" fmla="*/ 288563 h 1096539"/>
              <a:gd name="connsiteX6" fmla="*/ 0 w 1577478"/>
              <a:gd name="connsiteY6" fmla="*/ 365513 h 1096539"/>
              <a:gd name="connsiteX7" fmla="*/ 38475 w 1577478"/>
              <a:gd name="connsiteY7" fmla="*/ 365513 h 1096539"/>
              <a:gd name="connsiteX8" fmla="*/ 38475 w 1577478"/>
              <a:gd name="connsiteY8" fmla="*/ 1096540 h 1096539"/>
              <a:gd name="connsiteX9" fmla="*/ 1539003 w 1577478"/>
              <a:gd name="connsiteY9" fmla="*/ 1096540 h 1096539"/>
              <a:gd name="connsiteX10" fmla="*/ 1539003 w 1577478"/>
              <a:gd name="connsiteY10" fmla="*/ 365513 h 1096539"/>
              <a:gd name="connsiteX11" fmla="*/ 1577478 w 1577478"/>
              <a:gd name="connsiteY11" fmla="*/ 365513 h 1096539"/>
              <a:gd name="connsiteX12" fmla="*/ 1577478 w 1577478"/>
              <a:gd name="connsiteY12" fmla="*/ 288563 h 1096539"/>
              <a:gd name="connsiteX13" fmla="*/ 230851 w 1577478"/>
              <a:gd name="connsiteY13" fmla="*/ 942640 h 1096539"/>
              <a:gd name="connsiteX14" fmla="*/ 115425 w 1577478"/>
              <a:gd name="connsiteY14" fmla="*/ 942640 h 1096539"/>
              <a:gd name="connsiteX15" fmla="*/ 115425 w 1577478"/>
              <a:gd name="connsiteY15" fmla="*/ 827214 h 1096539"/>
              <a:gd name="connsiteX16" fmla="*/ 230851 w 1577478"/>
              <a:gd name="connsiteY16" fmla="*/ 827214 h 1096539"/>
              <a:gd name="connsiteX17" fmla="*/ 230851 w 1577478"/>
              <a:gd name="connsiteY17" fmla="*/ 750264 h 1096539"/>
              <a:gd name="connsiteX18" fmla="*/ 115425 w 1577478"/>
              <a:gd name="connsiteY18" fmla="*/ 750264 h 1096539"/>
              <a:gd name="connsiteX19" fmla="*/ 115425 w 1577478"/>
              <a:gd name="connsiteY19" fmla="*/ 634839 h 1096539"/>
              <a:gd name="connsiteX20" fmla="*/ 230851 w 1577478"/>
              <a:gd name="connsiteY20" fmla="*/ 634839 h 1096539"/>
              <a:gd name="connsiteX21" fmla="*/ 230851 w 1577478"/>
              <a:gd name="connsiteY21" fmla="*/ 557889 h 1096539"/>
              <a:gd name="connsiteX22" fmla="*/ 115425 w 1577478"/>
              <a:gd name="connsiteY22" fmla="*/ 557889 h 1096539"/>
              <a:gd name="connsiteX23" fmla="*/ 115425 w 1577478"/>
              <a:gd name="connsiteY23" fmla="*/ 442463 h 1096539"/>
              <a:gd name="connsiteX24" fmla="*/ 230851 w 1577478"/>
              <a:gd name="connsiteY24" fmla="*/ 442463 h 1096539"/>
              <a:gd name="connsiteX25" fmla="*/ 423226 w 1577478"/>
              <a:gd name="connsiteY25" fmla="*/ 942640 h 1096539"/>
              <a:gd name="connsiteX26" fmla="*/ 307801 w 1577478"/>
              <a:gd name="connsiteY26" fmla="*/ 942640 h 1096539"/>
              <a:gd name="connsiteX27" fmla="*/ 307801 w 1577478"/>
              <a:gd name="connsiteY27" fmla="*/ 827214 h 1096539"/>
              <a:gd name="connsiteX28" fmla="*/ 423226 w 1577478"/>
              <a:gd name="connsiteY28" fmla="*/ 827214 h 1096539"/>
              <a:gd name="connsiteX29" fmla="*/ 423226 w 1577478"/>
              <a:gd name="connsiteY29" fmla="*/ 750264 h 1096539"/>
              <a:gd name="connsiteX30" fmla="*/ 307801 w 1577478"/>
              <a:gd name="connsiteY30" fmla="*/ 750264 h 1096539"/>
              <a:gd name="connsiteX31" fmla="*/ 307801 w 1577478"/>
              <a:gd name="connsiteY31" fmla="*/ 634839 h 1096539"/>
              <a:gd name="connsiteX32" fmla="*/ 423226 w 1577478"/>
              <a:gd name="connsiteY32" fmla="*/ 634839 h 1096539"/>
              <a:gd name="connsiteX33" fmla="*/ 423226 w 1577478"/>
              <a:gd name="connsiteY33" fmla="*/ 557889 h 1096539"/>
              <a:gd name="connsiteX34" fmla="*/ 307801 w 1577478"/>
              <a:gd name="connsiteY34" fmla="*/ 557889 h 1096539"/>
              <a:gd name="connsiteX35" fmla="*/ 307801 w 1577478"/>
              <a:gd name="connsiteY35" fmla="*/ 442463 h 1096539"/>
              <a:gd name="connsiteX36" fmla="*/ 423226 w 1577478"/>
              <a:gd name="connsiteY36" fmla="*/ 442463 h 1096539"/>
              <a:gd name="connsiteX37" fmla="*/ 615601 w 1577478"/>
              <a:gd name="connsiteY37" fmla="*/ 942640 h 1096539"/>
              <a:gd name="connsiteX38" fmla="*/ 500176 w 1577478"/>
              <a:gd name="connsiteY38" fmla="*/ 942640 h 1096539"/>
              <a:gd name="connsiteX39" fmla="*/ 500176 w 1577478"/>
              <a:gd name="connsiteY39" fmla="*/ 827214 h 1096539"/>
              <a:gd name="connsiteX40" fmla="*/ 615601 w 1577478"/>
              <a:gd name="connsiteY40" fmla="*/ 827214 h 1096539"/>
              <a:gd name="connsiteX41" fmla="*/ 615601 w 1577478"/>
              <a:gd name="connsiteY41" fmla="*/ 750264 h 1096539"/>
              <a:gd name="connsiteX42" fmla="*/ 500176 w 1577478"/>
              <a:gd name="connsiteY42" fmla="*/ 750264 h 1096539"/>
              <a:gd name="connsiteX43" fmla="*/ 500176 w 1577478"/>
              <a:gd name="connsiteY43" fmla="*/ 634839 h 1096539"/>
              <a:gd name="connsiteX44" fmla="*/ 615601 w 1577478"/>
              <a:gd name="connsiteY44" fmla="*/ 634839 h 1096539"/>
              <a:gd name="connsiteX45" fmla="*/ 615601 w 1577478"/>
              <a:gd name="connsiteY45" fmla="*/ 557889 h 1096539"/>
              <a:gd name="connsiteX46" fmla="*/ 500176 w 1577478"/>
              <a:gd name="connsiteY46" fmla="*/ 557889 h 1096539"/>
              <a:gd name="connsiteX47" fmla="*/ 500176 w 1577478"/>
              <a:gd name="connsiteY47" fmla="*/ 442463 h 1096539"/>
              <a:gd name="connsiteX48" fmla="*/ 615601 w 1577478"/>
              <a:gd name="connsiteY48" fmla="*/ 442463 h 1096539"/>
              <a:gd name="connsiteX49" fmla="*/ 711789 w 1577478"/>
              <a:gd name="connsiteY49" fmla="*/ 1019590 h 1096539"/>
              <a:gd name="connsiteX50" fmla="*/ 711789 w 1577478"/>
              <a:gd name="connsiteY50" fmla="*/ 750264 h 1096539"/>
              <a:gd name="connsiteX51" fmla="*/ 865689 w 1577478"/>
              <a:gd name="connsiteY51" fmla="*/ 750264 h 1096539"/>
              <a:gd name="connsiteX52" fmla="*/ 865689 w 1577478"/>
              <a:gd name="connsiteY52" fmla="*/ 1019590 h 1096539"/>
              <a:gd name="connsiteX53" fmla="*/ 923402 w 1577478"/>
              <a:gd name="connsiteY53" fmla="*/ 363205 h 1096539"/>
              <a:gd name="connsiteX54" fmla="*/ 887428 w 1577478"/>
              <a:gd name="connsiteY54" fmla="*/ 425534 h 1096539"/>
              <a:gd name="connsiteX55" fmla="*/ 824713 w 1577478"/>
              <a:gd name="connsiteY55" fmla="*/ 389175 h 1096539"/>
              <a:gd name="connsiteX56" fmla="*/ 824713 w 1577478"/>
              <a:gd name="connsiteY56" fmla="*/ 461701 h 1096539"/>
              <a:gd name="connsiteX57" fmla="*/ 752765 w 1577478"/>
              <a:gd name="connsiteY57" fmla="*/ 461701 h 1096539"/>
              <a:gd name="connsiteX58" fmla="*/ 752765 w 1577478"/>
              <a:gd name="connsiteY58" fmla="*/ 389175 h 1096539"/>
              <a:gd name="connsiteX59" fmla="*/ 690051 w 1577478"/>
              <a:gd name="connsiteY59" fmla="*/ 425534 h 1096539"/>
              <a:gd name="connsiteX60" fmla="*/ 654076 w 1577478"/>
              <a:gd name="connsiteY60" fmla="*/ 363205 h 1096539"/>
              <a:gd name="connsiteX61" fmla="*/ 716983 w 1577478"/>
              <a:gd name="connsiteY61" fmla="*/ 327038 h 1096539"/>
              <a:gd name="connsiteX62" fmla="*/ 654076 w 1577478"/>
              <a:gd name="connsiteY62" fmla="*/ 290872 h 1096539"/>
              <a:gd name="connsiteX63" fmla="*/ 690051 w 1577478"/>
              <a:gd name="connsiteY63" fmla="*/ 228542 h 1096539"/>
              <a:gd name="connsiteX64" fmla="*/ 752765 w 1577478"/>
              <a:gd name="connsiteY64" fmla="*/ 264901 h 1096539"/>
              <a:gd name="connsiteX65" fmla="*/ 752765 w 1577478"/>
              <a:gd name="connsiteY65" fmla="*/ 192375 h 1096539"/>
              <a:gd name="connsiteX66" fmla="*/ 824713 w 1577478"/>
              <a:gd name="connsiteY66" fmla="*/ 192375 h 1096539"/>
              <a:gd name="connsiteX67" fmla="*/ 824713 w 1577478"/>
              <a:gd name="connsiteY67" fmla="*/ 264901 h 1096539"/>
              <a:gd name="connsiteX68" fmla="*/ 887428 w 1577478"/>
              <a:gd name="connsiteY68" fmla="*/ 228542 h 1096539"/>
              <a:gd name="connsiteX69" fmla="*/ 923402 w 1577478"/>
              <a:gd name="connsiteY69" fmla="*/ 290872 h 1096539"/>
              <a:gd name="connsiteX70" fmla="*/ 860495 w 1577478"/>
              <a:gd name="connsiteY70" fmla="*/ 327038 h 1096539"/>
              <a:gd name="connsiteX71" fmla="*/ 1077302 w 1577478"/>
              <a:gd name="connsiteY71" fmla="*/ 942640 h 1096539"/>
              <a:gd name="connsiteX72" fmla="*/ 961877 w 1577478"/>
              <a:gd name="connsiteY72" fmla="*/ 942640 h 1096539"/>
              <a:gd name="connsiteX73" fmla="*/ 961877 w 1577478"/>
              <a:gd name="connsiteY73" fmla="*/ 827214 h 1096539"/>
              <a:gd name="connsiteX74" fmla="*/ 1077302 w 1577478"/>
              <a:gd name="connsiteY74" fmla="*/ 827214 h 1096539"/>
              <a:gd name="connsiteX75" fmla="*/ 1077302 w 1577478"/>
              <a:gd name="connsiteY75" fmla="*/ 750264 h 1096539"/>
              <a:gd name="connsiteX76" fmla="*/ 961877 w 1577478"/>
              <a:gd name="connsiteY76" fmla="*/ 750264 h 1096539"/>
              <a:gd name="connsiteX77" fmla="*/ 961877 w 1577478"/>
              <a:gd name="connsiteY77" fmla="*/ 634839 h 1096539"/>
              <a:gd name="connsiteX78" fmla="*/ 1077302 w 1577478"/>
              <a:gd name="connsiteY78" fmla="*/ 634839 h 1096539"/>
              <a:gd name="connsiteX79" fmla="*/ 1077302 w 1577478"/>
              <a:gd name="connsiteY79" fmla="*/ 557889 h 1096539"/>
              <a:gd name="connsiteX80" fmla="*/ 961877 w 1577478"/>
              <a:gd name="connsiteY80" fmla="*/ 557889 h 1096539"/>
              <a:gd name="connsiteX81" fmla="*/ 961877 w 1577478"/>
              <a:gd name="connsiteY81" fmla="*/ 442463 h 1096539"/>
              <a:gd name="connsiteX82" fmla="*/ 1077302 w 1577478"/>
              <a:gd name="connsiteY82" fmla="*/ 442463 h 1096539"/>
              <a:gd name="connsiteX83" fmla="*/ 1269678 w 1577478"/>
              <a:gd name="connsiteY83" fmla="*/ 942640 h 1096539"/>
              <a:gd name="connsiteX84" fmla="*/ 1154253 w 1577478"/>
              <a:gd name="connsiteY84" fmla="*/ 942640 h 1096539"/>
              <a:gd name="connsiteX85" fmla="*/ 1154253 w 1577478"/>
              <a:gd name="connsiteY85" fmla="*/ 827214 h 1096539"/>
              <a:gd name="connsiteX86" fmla="*/ 1269678 w 1577478"/>
              <a:gd name="connsiteY86" fmla="*/ 827214 h 1096539"/>
              <a:gd name="connsiteX87" fmla="*/ 1269678 w 1577478"/>
              <a:gd name="connsiteY87" fmla="*/ 750264 h 1096539"/>
              <a:gd name="connsiteX88" fmla="*/ 1154253 w 1577478"/>
              <a:gd name="connsiteY88" fmla="*/ 750264 h 1096539"/>
              <a:gd name="connsiteX89" fmla="*/ 1154253 w 1577478"/>
              <a:gd name="connsiteY89" fmla="*/ 634839 h 1096539"/>
              <a:gd name="connsiteX90" fmla="*/ 1269678 w 1577478"/>
              <a:gd name="connsiteY90" fmla="*/ 634839 h 1096539"/>
              <a:gd name="connsiteX91" fmla="*/ 1269678 w 1577478"/>
              <a:gd name="connsiteY91" fmla="*/ 557889 h 1096539"/>
              <a:gd name="connsiteX92" fmla="*/ 1154253 w 1577478"/>
              <a:gd name="connsiteY92" fmla="*/ 557889 h 1096539"/>
              <a:gd name="connsiteX93" fmla="*/ 1154253 w 1577478"/>
              <a:gd name="connsiteY93" fmla="*/ 442463 h 1096539"/>
              <a:gd name="connsiteX94" fmla="*/ 1269678 w 1577478"/>
              <a:gd name="connsiteY94" fmla="*/ 442463 h 1096539"/>
              <a:gd name="connsiteX95" fmla="*/ 1462053 w 1577478"/>
              <a:gd name="connsiteY95" fmla="*/ 942640 h 1096539"/>
              <a:gd name="connsiteX96" fmla="*/ 1346628 w 1577478"/>
              <a:gd name="connsiteY96" fmla="*/ 942640 h 1096539"/>
              <a:gd name="connsiteX97" fmla="*/ 1346628 w 1577478"/>
              <a:gd name="connsiteY97" fmla="*/ 827214 h 1096539"/>
              <a:gd name="connsiteX98" fmla="*/ 1462053 w 1577478"/>
              <a:gd name="connsiteY98" fmla="*/ 827214 h 1096539"/>
              <a:gd name="connsiteX99" fmla="*/ 1462053 w 1577478"/>
              <a:gd name="connsiteY99" fmla="*/ 750264 h 1096539"/>
              <a:gd name="connsiteX100" fmla="*/ 1346628 w 1577478"/>
              <a:gd name="connsiteY100" fmla="*/ 750264 h 1096539"/>
              <a:gd name="connsiteX101" fmla="*/ 1346628 w 1577478"/>
              <a:gd name="connsiteY101" fmla="*/ 634839 h 1096539"/>
              <a:gd name="connsiteX102" fmla="*/ 1462053 w 1577478"/>
              <a:gd name="connsiteY102" fmla="*/ 634839 h 1096539"/>
              <a:gd name="connsiteX103" fmla="*/ 1462053 w 1577478"/>
              <a:gd name="connsiteY103" fmla="*/ 557889 h 1096539"/>
              <a:gd name="connsiteX104" fmla="*/ 1346628 w 1577478"/>
              <a:gd name="connsiteY104" fmla="*/ 557889 h 1096539"/>
              <a:gd name="connsiteX105" fmla="*/ 1346628 w 1577478"/>
              <a:gd name="connsiteY105" fmla="*/ 442463 h 1096539"/>
              <a:gd name="connsiteX106" fmla="*/ 1462053 w 1577478"/>
              <a:gd name="connsiteY106" fmla="*/ 442463 h 1096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1577478" h="1096539">
                <a:moveTo>
                  <a:pt x="1019590" y="288563"/>
                </a:moveTo>
                <a:lnTo>
                  <a:pt x="1019590" y="230851"/>
                </a:lnTo>
                <a:lnTo>
                  <a:pt x="788739" y="0"/>
                </a:lnTo>
                <a:lnTo>
                  <a:pt x="557889" y="230851"/>
                </a:lnTo>
                <a:lnTo>
                  <a:pt x="557889" y="288563"/>
                </a:lnTo>
                <a:lnTo>
                  <a:pt x="0" y="288563"/>
                </a:lnTo>
                <a:lnTo>
                  <a:pt x="0" y="365513"/>
                </a:lnTo>
                <a:lnTo>
                  <a:pt x="38475" y="365513"/>
                </a:lnTo>
                <a:lnTo>
                  <a:pt x="38475" y="1096540"/>
                </a:lnTo>
                <a:lnTo>
                  <a:pt x="1539003" y="1096540"/>
                </a:lnTo>
                <a:lnTo>
                  <a:pt x="1539003" y="365513"/>
                </a:lnTo>
                <a:lnTo>
                  <a:pt x="1577478" y="365513"/>
                </a:lnTo>
                <a:lnTo>
                  <a:pt x="1577478" y="288563"/>
                </a:lnTo>
                <a:close/>
                <a:moveTo>
                  <a:pt x="230851" y="942640"/>
                </a:moveTo>
                <a:lnTo>
                  <a:pt x="115425" y="942640"/>
                </a:lnTo>
                <a:lnTo>
                  <a:pt x="115425" y="827214"/>
                </a:lnTo>
                <a:lnTo>
                  <a:pt x="230851" y="827214"/>
                </a:lnTo>
                <a:close/>
                <a:moveTo>
                  <a:pt x="230851" y="750264"/>
                </a:moveTo>
                <a:lnTo>
                  <a:pt x="115425" y="750264"/>
                </a:lnTo>
                <a:lnTo>
                  <a:pt x="115425" y="634839"/>
                </a:lnTo>
                <a:lnTo>
                  <a:pt x="230851" y="634839"/>
                </a:lnTo>
                <a:close/>
                <a:moveTo>
                  <a:pt x="230851" y="557889"/>
                </a:moveTo>
                <a:lnTo>
                  <a:pt x="115425" y="557889"/>
                </a:lnTo>
                <a:lnTo>
                  <a:pt x="115425" y="442463"/>
                </a:lnTo>
                <a:lnTo>
                  <a:pt x="230851" y="442463"/>
                </a:lnTo>
                <a:close/>
                <a:moveTo>
                  <a:pt x="423226" y="942640"/>
                </a:moveTo>
                <a:lnTo>
                  <a:pt x="307801" y="942640"/>
                </a:lnTo>
                <a:lnTo>
                  <a:pt x="307801" y="827214"/>
                </a:lnTo>
                <a:lnTo>
                  <a:pt x="423226" y="827214"/>
                </a:lnTo>
                <a:close/>
                <a:moveTo>
                  <a:pt x="423226" y="750264"/>
                </a:moveTo>
                <a:lnTo>
                  <a:pt x="307801" y="750264"/>
                </a:lnTo>
                <a:lnTo>
                  <a:pt x="307801" y="634839"/>
                </a:lnTo>
                <a:lnTo>
                  <a:pt x="423226" y="634839"/>
                </a:lnTo>
                <a:close/>
                <a:moveTo>
                  <a:pt x="423226" y="557889"/>
                </a:moveTo>
                <a:lnTo>
                  <a:pt x="307801" y="557889"/>
                </a:lnTo>
                <a:lnTo>
                  <a:pt x="307801" y="442463"/>
                </a:lnTo>
                <a:lnTo>
                  <a:pt x="423226" y="442463"/>
                </a:lnTo>
                <a:close/>
                <a:moveTo>
                  <a:pt x="615601" y="942640"/>
                </a:moveTo>
                <a:lnTo>
                  <a:pt x="500176" y="942640"/>
                </a:lnTo>
                <a:lnTo>
                  <a:pt x="500176" y="827214"/>
                </a:lnTo>
                <a:lnTo>
                  <a:pt x="615601" y="827214"/>
                </a:lnTo>
                <a:close/>
                <a:moveTo>
                  <a:pt x="615601" y="750264"/>
                </a:moveTo>
                <a:lnTo>
                  <a:pt x="500176" y="750264"/>
                </a:lnTo>
                <a:lnTo>
                  <a:pt x="500176" y="634839"/>
                </a:lnTo>
                <a:lnTo>
                  <a:pt x="615601" y="634839"/>
                </a:lnTo>
                <a:close/>
                <a:moveTo>
                  <a:pt x="615601" y="557889"/>
                </a:moveTo>
                <a:lnTo>
                  <a:pt x="500176" y="557889"/>
                </a:lnTo>
                <a:lnTo>
                  <a:pt x="500176" y="442463"/>
                </a:lnTo>
                <a:lnTo>
                  <a:pt x="615601" y="442463"/>
                </a:lnTo>
                <a:close/>
                <a:moveTo>
                  <a:pt x="711789" y="1019590"/>
                </a:moveTo>
                <a:lnTo>
                  <a:pt x="711789" y="750264"/>
                </a:lnTo>
                <a:lnTo>
                  <a:pt x="865689" y="750264"/>
                </a:lnTo>
                <a:lnTo>
                  <a:pt x="865689" y="1019590"/>
                </a:lnTo>
                <a:close/>
                <a:moveTo>
                  <a:pt x="923402" y="363205"/>
                </a:moveTo>
                <a:lnTo>
                  <a:pt x="887428" y="425534"/>
                </a:lnTo>
                <a:lnTo>
                  <a:pt x="824713" y="389175"/>
                </a:lnTo>
                <a:lnTo>
                  <a:pt x="824713" y="461701"/>
                </a:lnTo>
                <a:lnTo>
                  <a:pt x="752765" y="461701"/>
                </a:lnTo>
                <a:lnTo>
                  <a:pt x="752765" y="389175"/>
                </a:lnTo>
                <a:lnTo>
                  <a:pt x="690051" y="425534"/>
                </a:lnTo>
                <a:lnTo>
                  <a:pt x="654076" y="363205"/>
                </a:lnTo>
                <a:lnTo>
                  <a:pt x="716983" y="327038"/>
                </a:lnTo>
                <a:lnTo>
                  <a:pt x="654076" y="290872"/>
                </a:lnTo>
                <a:lnTo>
                  <a:pt x="690051" y="228542"/>
                </a:lnTo>
                <a:lnTo>
                  <a:pt x="752765" y="264901"/>
                </a:lnTo>
                <a:lnTo>
                  <a:pt x="752765" y="192375"/>
                </a:lnTo>
                <a:lnTo>
                  <a:pt x="824713" y="192375"/>
                </a:lnTo>
                <a:lnTo>
                  <a:pt x="824713" y="264901"/>
                </a:lnTo>
                <a:lnTo>
                  <a:pt x="887428" y="228542"/>
                </a:lnTo>
                <a:lnTo>
                  <a:pt x="923402" y="290872"/>
                </a:lnTo>
                <a:lnTo>
                  <a:pt x="860495" y="327038"/>
                </a:lnTo>
                <a:close/>
                <a:moveTo>
                  <a:pt x="1077302" y="942640"/>
                </a:moveTo>
                <a:lnTo>
                  <a:pt x="961877" y="942640"/>
                </a:lnTo>
                <a:lnTo>
                  <a:pt x="961877" y="827214"/>
                </a:lnTo>
                <a:lnTo>
                  <a:pt x="1077302" y="827214"/>
                </a:lnTo>
                <a:close/>
                <a:moveTo>
                  <a:pt x="1077302" y="750264"/>
                </a:moveTo>
                <a:lnTo>
                  <a:pt x="961877" y="750264"/>
                </a:lnTo>
                <a:lnTo>
                  <a:pt x="961877" y="634839"/>
                </a:lnTo>
                <a:lnTo>
                  <a:pt x="1077302" y="634839"/>
                </a:lnTo>
                <a:close/>
                <a:moveTo>
                  <a:pt x="1077302" y="557889"/>
                </a:moveTo>
                <a:lnTo>
                  <a:pt x="961877" y="557889"/>
                </a:lnTo>
                <a:lnTo>
                  <a:pt x="961877" y="442463"/>
                </a:lnTo>
                <a:lnTo>
                  <a:pt x="1077302" y="442463"/>
                </a:lnTo>
                <a:close/>
                <a:moveTo>
                  <a:pt x="1269678" y="942640"/>
                </a:moveTo>
                <a:lnTo>
                  <a:pt x="1154253" y="942640"/>
                </a:lnTo>
                <a:lnTo>
                  <a:pt x="1154253" y="827214"/>
                </a:lnTo>
                <a:lnTo>
                  <a:pt x="1269678" y="827214"/>
                </a:lnTo>
                <a:close/>
                <a:moveTo>
                  <a:pt x="1269678" y="750264"/>
                </a:moveTo>
                <a:lnTo>
                  <a:pt x="1154253" y="750264"/>
                </a:lnTo>
                <a:lnTo>
                  <a:pt x="1154253" y="634839"/>
                </a:lnTo>
                <a:lnTo>
                  <a:pt x="1269678" y="634839"/>
                </a:lnTo>
                <a:close/>
                <a:moveTo>
                  <a:pt x="1269678" y="557889"/>
                </a:moveTo>
                <a:lnTo>
                  <a:pt x="1154253" y="557889"/>
                </a:lnTo>
                <a:lnTo>
                  <a:pt x="1154253" y="442463"/>
                </a:lnTo>
                <a:lnTo>
                  <a:pt x="1269678" y="442463"/>
                </a:lnTo>
                <a:close/>
                <a:moveTo>
                  <a:pt x="1462053" y="942640"/>
                </a:moveTo>
                <a:lnTo>
                  <a:pt x="1346628" y="942640"/>
                </a:lnTo>
                <a:lnTo>
                  <a:pt x="1346628" y="827214"/>
                </a:lnTo>
                <a:lnTo>
                  <a:pt x="1462053" y="827214"/>
                </a:lnTo>
                <a:close/>
                <a:moveTo>
                  <a:pt x="1462053" y="750264"/>
                </a:moveTo>
                <a:lnTo>
                  <a:pt x="1346628" y="750264"/>
                </a:lnTo>
                <a:lnTo>
                  <a:pt x="1346628" y="634839"/>
                </a:lnTo>
                <a:lnTo>
                  <a:pt x="1462053" y="634839"/>
                </a:lnTo>
                <a:close/>
                <a:moveTo>
                  <a:pt x="1462053" y="557889"/>
                </a:moveTo>
                <a:lnTo>
                  <a:pt x="1346628" y="557889"/>
                </a:lnTo>
                <a:lnTo>
                  <a:pt x="1346628" y="442463"/>
                </a:lnTo>
                <a:lnTo>
                  <a:pt x="1462053" y="442463"/>
                </a:lnTo>
                <a:close/>
              </a:path>
            </a:pathLst>
          </a:custGeom>
          <a:solidFill>
            <a:schemeClr val="accent1"/>
          </a:solidFill>
          <a:ln w="19149"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96A44077-E449-0315-B3E5-09592BEE5BD7}"/>
              </a:ext>
            </a:extLst>
          </p:cNvPr>
          <p:cNvSpPr/>
          <p:nvPr/>
        </p:nvSpPr>
        <p:spPr>
          <a:xfrm>
            <a:off x="7291112" y="2739718"/>
            <a:ext cx="669851" cy="389367"/>
          </a:xfrm>
          <a:custGeom>
            <a:avLst/>
            <a:gdLst>
              <a:gd name="connsiteX0" fmla="*/ 334926 w 669851"/>
              <a:gd name="connsiteY0" fmla="*/ 108884 h 389367"/>
              <a:gd name="connsiteX1" fmla="*/ 615601 w 669851"/>
              <a:gd name="connsiteY1" fmla="*/ 389368 h 389367"/>
              <a:gd name="connsiteX2" fmla="*/ 669851 w 669851"/>
              <a:gd name="connsiteY2" fmla="*/ 335118 h 389367"/>
              <a:gd name="connsiteX3" fmla="*/ 334926 w 669851"/>
              <a:gd name="connsiteY3" fmla="*/ 0 h 389367"/>
              <a:gd name="connsiteX4" fmla="*/ 0 w 669851"/>
              <a:gd name="connsiteY4" fmla="*/ 335118 h 389367"/>
              <a:gd name="connsiteX5" fmla="*/ 54250 w 669851"/>
              <a:gd name="connsiteY5" fmla="*/ 389368 h 389367"/>
              <a:gd name="connsiteX6" fmla="*/ 334926 w 669851"/>
              <a:gd name="connsiteY6" fmla="*/ 108884 h 389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9851" h="389367">
                <a:moveTo>
                  <a:pt x="334926" y="108884"/>
                </a:moveTo>
                <a:lnTo>
                  <a:pt x="615601" y="389368"/>
                </a:lnTo>
                <a:lnTo>
                  <a:pt x="669851" y="335118"/>
                </a:lnTo>
                <a:lnTo>
                  <a:pt x="334926" y="0"/>
                </a:lnTo>
                <a:lnTo>
                  <a:pt x="0" y="335118"/>
                </a:lnTo>
                <a:lnTo>
                  <a:pt x="54250" y="389368"/>
                </a:lnTo>
                <a:lnTo>
                  <a:pt x="334926" y="108884"/>
                </a:lnTo>
                <a:close/>
              </a:path>
            </a:pathLst>
          </a:custGeom>
          <a:solidFill>
            <a:schemeClr val="accent5"/>
          </a:solidFill>
          <a:ln w="19149" cap="flat">
            <a:noFill/>
            <a:prstDash val="solid"/>
            <a:miter/>
          </a:ln>
        </p:spPr>
        <p:txBody>
          <a:bodyPr rtlCol="0" anchor="ctr"/>
          <a:lstStyle/>
          <a:p>
            <a:endParaRPr lang="en-US"/>
          </a:p>
        </p:txBody>
      </p:sp>
    </p:spTree>
    <p:extLst>
      <p:ext uri="{BB962C8B-B14F-4D97-AF65-F5344CB8AC3E}">
        <p14:creationId xmlns:p14="http://schemas.microsoft.com/office/powerpoint/2010/main" val="40456274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DCD3C1-031B-9DEF-BB00-4DE1C882181E}"/>
              </a:ext>
            </a:extLst>
          </p:cNvPr>
          <p:cNvSpPr>
            <a:spLocks noGrp="1"/>
          </p:cNvSpPr>
          <p:nvPr>
            <p:ph type="title"/>
          </p:nvPr>
        </p:nvSpPr>
        <p:spPr/>
        <p:txBody>
          <a:bodyPr/>
          <a:lstStyle/>
          <a:p>
            <a:r>
              <a:rPr lang="en-US"/>
              <a:t>Risk assessment </a:t>
            </a:r>
          </a:p>
        </p:txBody>
      </p:sp>
      <p:sp>
        <p:nvSpPr>
          <p:cNvPr id="3" name="Text Placeholder 2">
            <a:extLst>
              <a:ext uri="{FF2B5EF4-FFF2-40B4-BE49-F238E27FC236}">
                <a16:creationId xmlns:a16="http://schemas.microsoft.com/office/drawing/2014/main" id="{27324429-7CFC-99D5-6EEE-CE22DCDB118C}"/>
              </a:ext>
            </a:extLst>
          </p:cNvPr>
          <p:cNvSpPr>
            <a:spLocks noGrp="1"/>
          </p:cNvSpPr>
          <p:nvPr>
            <p:ph type="body" idx="12"/>
          </p:nvPr>
        </p:nvSpPr>
        <p:spPr>
          <a:xfrm>
            <a:off x="652278" y="1724246"/>
            <a:ext cx="6746840" cy="4640614"/>
          </a:xfrm>
        </p:spPr>
        <p:txBody>
          <a:bodyPr/>
          <a:lstStyle/>
          <a:p>
            <a:pPr marL="223838" indent="-223838">
              <a:spcBef>
                <a:spcPts val="0"/>
              </a:spcBef>
              <a:spcAft>
                <a:spcPts val="0"/>
              </a:spcAft>
            </a:pPr>
            <a:r>
              <a:rPr lang="en-US" b="1">
                <a:solidFill>
                  <a:schemeClr val="accent1"/>
                </a:solidFill>
              </a:rPr>
              <a:t>Assess capacity and risk</a:t>
            </a:r>
            <a:r>
              <a:rPr lang="en-US"/>
              <a:t> of using vapes </a:t>
            </a:r>
          </a:p>
          <a:p>
            <a:pPr marL="720000" indent="-285750">
              <a:spcBef>
                <a:spcPts val="0"/>
              </a:spcBef>
              <a:spcAft>
                <a:spcPts val="0"/>
              </a:spcAft>
              <a:buFont typeface="Arial" panose="020B0604020202020204" pitchFamily="34" charset="0"/>
              <a:buChar char="–"/>
            </a:pPr>
            <a:r>
              <a:rPr lang="en-US"/>
              <a:t>How chaotic is the patient? </a:t>
            </a:r>
          </a:p>
          <a:p>
            <a:pPr marL="720000" indent="-285750">
              <a:spcBef>
                <a:spcPts val="0"/>
              </a:spcBef>
              <a:spcAft>
                <a:spcPts val="0"/>
              </a:spcAft>
              <a:buFont typeface="Arial" panose="020B0604020202020204" pitchFamily="34" charset="0"/>
              <a:buChar char="–"/>
              <a:tabLst>
                <a:tab pos="303213" algn="l"/>
                <a:tab pos="615950" algn="l"/>
                <a:tab pos="660400" algn="l"/>
              </a:tabLst>
            </a:pPr>
            <a:r>
              <a:rPr lang="en-US"/>
              <a:t>Will they remember how to use it correctly? </a:t>
            </a:r>
          </a:p>
          <a:p>
            <a:pPr marL="720000" indent="-285750">
              <a:spcBef>
                <a:spcPts val="0"/>
              </a:spcBef>
              <a:spcAft>
                <a:spcPts val="0"/>
              </a:spcAft>
              <a:buFont typeface="Arial" panose="020B0604020202020204" pitchFamily="34" charset="0"/>
              <a:buChar char="–"/>
              <a:tabLst>
                <a:tab pos="303213" algn="l"/>
                <a:tab pos="615950" algn="l"/>
                <a:tab pos="660400" algn="l"/>
              </a:tabLst>
            </a:pPr>
            <a:r>
              <a:rPr lang="en-US"/>
              <a:t>Are they at risk of adding anything?</a:t>
            </a:r>
          </a:p>
          <a:p>
            <a:pPr marL="720000" indent="-285750">
              <a:spcBef>
                <a:spcPts val="0"/>
              </a:spcBef>
              <a:spcAft>
                <a:spcPts val="0"/>
              </a:spcAft>
              <a:buFont typeface="Arial" panose="020B0604020202020204" pitchFamily="34" charset="0"/>
              <a:buChar char="–"/>
              <a:tabLst>
                <a:tab pos="303213" algn="l"/>
                <a:tab pos="615950" algn="l"/>
                <a:tab pos="660400" algn="l"/>
              </a:tabLst>
            </a:pPr>
            <a:endParaRPr lang="en-US"/>
          </a:p>
          <a:p>
            <a:pPr marL="285750" indent="-285750">
              <a:spcBef>
                <a:spcPts val="0"/>
              </a:spcBef>
              <a:spcAft>
                <a:spcPts val="0"/>
              </a:spcAft>
            </a:pPr>
            <a:r>
              <a:rPr lang="en-US"/>
              <a:t>Depending on risk assessment, the patient </a:t>
            </a:r>
            <a:br>
              <a:rPr lang="en-US"/>
            </a:br>
            <a:r>
              <a:rPr lang="en-US"/>
              <a:t>may be </a:t>
            </a:r>
            <a:r>
              <a:rPr lang="en-US" b="1">
                <a:solidFill>
                  <a:schemeClr val="accent1"/>
                </a:solidFill>
              </a:rPr>
              <a:t>supervised when re-filling</a:t>
            </a:r>
            <a:r>
              <a:rPr lang="en-US"/>
              <a:t> his/her </a:t>
            </a:r>
            <a:br>
              <a:rPr lang="en-US"/>
            </a:br>
            <a:r>
              <a:rPr lang="en-US"/>
              <a:t>device or </a:t>
            </a:r>
            <a:r>
              <a:rPr lang="en-US" b="1">
                <a:solidFill>
                  <a:schemeClr val="accent1"/>
                </a:solidFill>
              </a:rPr>
              <a:t>disposable device</a:t>
            </a:r>
            <a:r>
              <a:rPr lang="en-US" b="1"/>
              <a:t> </a:t>
            </a:r>
            <a:r>
              <a:rPr lang="en-US"/>
              <a:t>used</a:t>
            </a:r>
          </a:p>
          <a:p>
            <a:pPr marL="0" indent="0">
              <a:spcBef>
                <a:spcPts val="0"/>
              </a:spcBef>
              <a:spcAft>
                <a:spcPts val="0"/>
              </a:spcAft>
              <a:buNone/>
            </a:pPr>
            <a:endParaRPr lang="en-US"/>
          </a:p>
          <a:p>
            <a:pPr marL="285750" indent="-285750">
              <a:spcBef>
                <a:spcPts val="0"/>
              </a:spcBef>
              <a:spcAft>
                <a:spcPts val="0"/>
              </a:spcAft>
            </a:pPr>
            <a:r>
              <a:rPr lang="en-US"/>
              <a:t>Disposable e-cigarettes may be the most suitable option for those who present with a high-risk profile</a:t>
            </a:r>
          </a:p>
          <a:p>
            <a:pPr marL="285750" indent="-285750">
              <a:spcBef>
                <a:spcPts val="0"/>
              </a:spcBef>
            </a:pPr>
            <a:endParaRPr lang="en-CA"/>
          </a:p>
        </p:txBody>
      </p:sp>
      <p:sp>
        <p:nvSpPr>
          <p:cNvPr id="6" name="Footer Placeholder 3">
            <a:extLst>
              <a:ext uri="{FF2B5EF4-FFF2-40B4-BE49-F238E27FC236}">
                <a16:creationId xmlns:a16="http://schemas.microsoft.com/office/drawing/2014/main" id="{513ECD7D-D1AB-AB14-F501-3D81F15F5A05}"/>
              </a:ext>
            </a:extLst>
          </p:cNvPr>
          <p:cNvSpPr>
            <a:spLocks noGrp="1"/>
          </p:cNvSpPr>
          <p:nvPr>
            <p:ph type="ftr" sz="quarter" idx="3"/>
          </p:nvPr>
        </p:nvSpPr>
        <p:spPr>
          <a:xfrm>
            <a:off x="593184" y="6356350"/>
            <a:ext cx="7866330" cy="365125"/>
          </a:xfrm>
        </p:spPr>
        <p:txBody>
          <a:bodyPr/>
          <a:lstStyle/>
          <a:p>
            <a:pPr>
              <a:defRPr/>
            </a:pPr>
            <a:r>
              <a:rPr lang="en-US" b="1"/>
              <a:t>Community mental health tobacco treatment training - </a:t>
            </a:r>
            <a:r>
              <a:rPr lang="en-GB"/>
              <a:t>Stop smoking medications and vaping</a:t>
            </a:r>
          </a:p>
          <a:p>
            <a:pPr>
              <a:defRPr/>
            </a:pPr>
            <a:endParaRPr lang="en-GB"/>
          </a:p>
          <a:p>
            <a:pPr>
              <a:defRPr/>
            </a:pPr>
            <a:endParaRPr lang="en-US"/>
          </a:p>
        </p:txBody>
      </p:sp>
      <p:sp>
        <p:nvSpPr>
          <p:cNvPr id="7" name="TextBox 6">
            <a:extLst>
              <a:ext uri="{FF2B5EF4-FFF2-40B4-BE49-F238E27FC236}">
                <a16:creationId xmlns:a16="http://schemas.microsoft.com/office/drawing/2014/main" id="{E27C33AD-AA6F-A115-DE7F-0066647C1817}"/>
              </a:ext>
            </a:extLst>
          </p:cNvPr>
          <p:cNvSpPr txBox="1"/>
          <p:nvPr/>
        </p:nvSpPr>
        <p:spPr>
          <a:xfrm>
            <a:off x="6553196" y="4204831"/>
            <a:ext cx="2145685" cy="553998"/>
          </a:xfrm>
          <a:prstGeom prst="rect">
            <a:avLst/>
          </a:prstGeom>
          <a:noFill/>
        </p:spPr>
        <p:txBody>
          <a:bodyPr wrap="square" rtlCol="0">
            <a:spAutoFit/>
          </a:bodyPr>
          <a:lstStyle/>
          <a:p>
            <a:pPr algn="ctr"/>
            <a:r>
              <a:rPr lang="en-US" sz="1500" b="1">
                <a:solidFill>
                  <a:schemeClr val="accent5"/>
                </a:solidFill>
                <a:latin typeface="Arial" panose="020B0604020202020204" pitchFamily="34" charset="0"/>
                <a:cs typeface="Arial" panose="020B0604020202020204" pitchFamily="34" charset="0"/>
              </a:rPr>
              <a:t>Assess capacity </a:t>
            </a:r>
            <a:br>
              <a:rPr lang="en-US" sz="1500" b="1">
                <a:solidFill>
                  <a:schemeClr val="accent5"/>
                </a:solidFill>
                <a:latin typeface="Arial" panose="020B0604020202020204" pitchFamily="34" charset="0"/>
                <a:cs typeface="Arial" panose="020B0604020202020204" pitchFamily="34" charset="0"/>
              </a:rPr>
            </a:br>
            <a:r>
              <a:rPr lang="en-US" sz="1500" b="1">
                <a:solidFill>
                  <a:schemeClr val="accent5"/>
                </a:solidFill>
                <a:latin typeface="Arial" panose="020B0604020202020204" pitchFamily="34" charset="0"/>
                <a:cs typeface="Arial" panose="020B0604020202020204" pitchFamily="34" charset="0"/>
              </a:rPr>
              <a:t>and risk </a:t>
            </a:r>
          </a:p>
        </p:txBody>
      </p:sp>
      <p:grpSp>
        <p:nvGrpSpPr>
          <p:cNvPr id="15" name="Group 14">
            <a:extLst>
              <a:ext uri="{FF2B5EF4-FFF2-40B4-BE49-F238E27FC236}">
                <a16:creationId xmlns:a16="http://schemas.microsoft.com/office/drawing/2014/main" id="{FD1439EA-C847-BEDF-40AB-1A32A3F8C129}"/>
              </a:ext>
            </a:extLst>
          </p:cNvPr>
          <p:cNvGrpSpPr/>
          <p:nvPr/>
        </p:nvGrpSpPr>
        <p:grpSpPr>
          <a:xfrm>
            <a:off x="6767079" y="2615519"/>
            <a:ext cx="1718220" cy="1429034"/>
            <a:chOff x="6767079" y="2615519"/>
            <a:chExt cx="1718220" cy="1429034"/>
          </a:xfrm>
        </p:grpSpPr>
        <p:sp>
          <p:nvSpPr>
            <p:cNvPr id="5" name="Freeform 4">
              <a:extLst>
                <a:ext uri="{FF2B5EF4-FFF2-40B4-BE49-F238E27FC236}">
                  <a16:creationId xmlns:a16="http://schemas.microsoft.com/office/drawing/2014/main" id="{B10E1B06-9C42-3CD2-C05B-8C474A713447}"/>
                </a:ext>
              </a:extLst>
            </p:cNvPr>
            <p:cNvSpPr/>
            <p:nvPr/>
          </p:nvSpPr>
          <p:spPr>
            <a:xfrm>
              <a:off x="6785188" y="2958201"/>
              <a:ext cx="1700111" cy="1086352"/>
            </a:xfrm>
            <a:custGeom>
              <a:avLst/>
              <a:gdLst>
                <a:gd name="connsiteX0" fmla="*/ 1372774 w 1700111"/>
                <a:gd name="connsiteY0" fmla="*/ 413264 h 1086352"/>
                <a:gd name="connsiteX1" fmla="*/ 1579406 w 1700111"/>
                <a:gd name="connsiteY1" fmla="*/ 206632 h 1086352"/>
                <a:gd name="connsiteX2" fmla="*/ 1700112 w 1700111"/>
                <a:gd name="connsiteY2" fmla="*/ 327338 h 1086352"/>
                <a:gd name="connsiteX3" fmla="*/ 1700112 w 1700111"/>
                <a:gd name="connsiteY3" fmla="*/ 0 h 1086352"/>
                <a:gd name="connsiteX4" fmla="*/ 1372774 w 1700111"/>
                <a:gd name="connsiteY4" fmla="*/ 0 h 1086352"/>
                <a:gd name="connsiteX5" fmla="*/ 1493480 w 1700111"/>
                <a:gd name="connsiteY5" fmla="*/ 120706 h 1086352"/>
                <a:gd name="connsiteX6" fmla="*/ 1290939 w 1700111"/>
                <a:gd name="connsiteY6" fmla="*/ 323246 h 1086352"/>
                <a:gd name="connsiteX7" fmla="*/ 943143 w 1700111"/>
                <a:gd name="connsiteY7" fmla="*/ 671043 h 1086352"/>
                <a:gd name="connsiteX8" fmla="*/ 636263 w 1700111"/>
                <a:gd name="connsiteY8" fmla="*/ 364164 h 1086352"/>
                <a:gd name="connsiteX9" fmla="*/ 0 w 1700111"/>
                <a:gd name="connsiteY9" fmla="*/ 1000427 h 1086352"/>
                <a:gd name="connsiteX10" fmla="*/ 85926 w 1700111"/>
                <a:gd name="connsiteY10" fmla="*/ 1086353 h 1086352"/>
                <a:gd name="connsiteX11" fmla="*/ 636263 w 1700111"/>
                <a:gd name="connsiteY11" fmla="*/ 536016 h 1086352"/>
                <a:gd name="connsiteX12" fmla="*/ 943143 w 1700111"/>
                <a:gd name="connsiteY12" fmla="*/ 842895 h 1086352"/>
                <a:gd name="connsiteX13" fmla="*/ 1372774 w 1700111"/>
                <a:gd name="connsiteY13" fmla="*/ 413264 h 1086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00111" h="1086352">
                  <a:moveTo>
                    <a:pt x="1372774" y="413264"/>
                  </a:moveTo>
                  <a:lnTo>
                    <a:pt x="1579406" y="206632"/>
                  </a:lnTo>
                  <a:lnTo>
                    <a:pt x="1700112" y="327338"/>
                  </a:lnTo>
                  <a:lnTo>
                    <a:pt x="1700112" y="0"/>
                  </a:lnTo>
                  <a:lnTo>
                    <a:pt x="1372774" y="0"/>
                  </a:lnTo>
                  <a:lnTo>
                    <a:pt x="1493480" y="120706"/>
                  </a:lnTo>
                  <a:lnTo>
                    <a:pt x="1290939" y="323246"/>
                  </a:lnTo>
                  <a:lnTo>
                    <a:pt x="943143" y="671043"/>
                  </a:lnTo>
                  <a:lnTo>
                    <a:pt x="636263" y="364164"/>
                  </a:lnTo>
                  <a:lnTo>
                    <a:pt x="0" y="1000427"/>
                  </a:lnTo>
                  <a:lnTo>
                    <a:pt x="85926" y="1086353"/>
                  </a:lnTo>
                  <a:lnTo>
                    <a:pt x="636263" y="536016"/>
                  </a:lnTo>
                  <a:lnTo>
                    <a:pt x="943143" y="842895"/>
                  </a:lnTo>
                  <a:lnTo>
                    <a:pt x="1372774" y="413264"/>
                  </a:lnTo>
                  <a:close/>
                </a:path>
              </a:pathLst>
            </a:custGeom>
            <a:solidFill>
              <a:schemeClr val="accent5"/>
            </a:solidFill>
            <a:ln w="20439"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FD5EDB97-155E-F363-B64E-C827E0D53896}"/>
                </a:ext>
              </a:extLst>
            </p:cNvPr>
            <p:cNvSpPr/>
            <p:nvPr/>
          </p:nvSpPr>
          <p:spPr>
            <a:xfrm>
              <a:off x="6909986" y="2615519"/>
              <a:ext cx="204586" cy="204586"/>
            </a:xfrm>
            <a:custGeom>
              <a:avLst/>
              <a:gdLst>
                <a:gd name="connsiteX0" fmla="*/ 204586 w 204586"/>
                <a:gd name="connsiteY0" fmla="*/ 102293 h 204586"/>
                <a:gd name="connsiteX1" fmla="*/ 102293 w 204586"/>
                <a:gd name="connsiteY1" fmla="*/ 204586 h 204586"/>
                <a:gd name="connsiteX2" fmla="*/ 0 w 204586"/>
                <a:gd name="connsiteY2" fmla="*/ 102293 h 204586"/>
                <a:gd name="connsiteX3" fmla="*/ 102293 w 204586"/>
                <a:gd name="connsiteY3" fmla="*/ 0 h 204586"/>
                <a:gd name="connsiteX4" fmla="*/ 204586 w 204586"/>
                <a:gd name="connsiteY4" fmla="*/ 102293 h 2045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586" h="204586">
                  <a:moveTo>
                    <a:pt x="204586" y="102293"/>
                  </a:moveTo>
                  <a:cubicBezTo>
                    <a:pt x="204586" y="158788"/>
                    <a:pt x="158788" y="204586"/>
                    <a:pt x="102293" y="204586"/>
                  </a:cubicBezTo>
                  <a:cubicBezTo>
                    <a:pt x="45798" y="204586"/>
                    <a:pt x="0" y="158788"/>
                    <a:pt x="0" y="102293"/>
                  </a:cubicBezTo>
                  <a:cubicBezTo>
                    <a:pt x="0" y="45798"/>
                    <a:pt x="45798" y="0"/>
                    <a:pt x="102293" y="0"/>
                  </a:cubicBezTo>
                  <a:cubicBezTo>
                    <a:pt x="158788" y="0"/>
                    <a:pt x="204586" y="45798"/>
                    <a:pt x="204586" y="102293"/>
                  </a:cubicBezTo>
                  <a:close/>
                </a:path>
              </a:pathLst>
            </a:custGeom>
            <a:solidFill>
              <a:schemeClr val="accent1"/>
            </a:solidFill>
            <a:ln w="20439"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153F65E0-7303-27D9-DD13-C56FB33A23F8}"/>
                </a:ext>
              </a:extLst>
            </p:cNvPr>
            <p:cNvSpPr/>
            <p:nvPr/>
          </p:nvSpPr>
          <p:spPr>
            <a:xfrm>
              <a:off x="6767079" y="2840569"/>
              <a:ext cx="1298000" cy="877465"/>
            </a:xfrm>
            <a:custGeom>
              <a:avLst/>
              <a:gdLst>
                <a:gd name="connsiteX0" fmla="*/ 1230692 w 1298000"/>
                <a:gd name="connsiteY0" fmla="*/ 403234 h 877465"/>
                <a:gd name="connsiteX1" fmla="*/ 1251151 w 1298000"/>
                <a:gd name="connsiteY1" fmla="*/ 382776 h 877465"/>
                <a:gd name="connsiteX2" fmla="*/ 1298001 w 1298000"/>
                <a:gd name="connsiteY2" fmla="*/ 335925 h 877465"/>
                <a:gd name="connsiteX3" fmla="*/ 1241126 w 1298000"/>
                <a:gd name="connsiteY3" fmla="*/ 80193 h 877465"/>
                <a:gd name="connsiteX4" fmla="*/ 1227214 w 1298000"/>
                <a:gd name="connsiteY4" fmla="*/ 57279 h 877465"/>
                <a:gd name="connsiteX5" fmla="*/ 1145379 w 1298000"/>
                <a:gd name="connsiteY5" fmla="*/ 13702 h 877465"/>
                <a:gd name="connsiteX6" fmla="*/ 980483 w 1298000"/>
                <a:gd name="connsiteY6" fmla="*/ 13702 h 877465"/>
                <a:gd name="connsiteX7" fmla="*/ 898648 w 1298000"/>
                <a:gd name="connsiteY7" fmla="*/ 57279 h 877465"/>
                <a:gd name="connsiteX8" fmla="*/ 884737 w 1298000"/>
                <a:gd name="connsiteY8" fmla="*/ 80193 h 877465"/>
                <a:gd name="connsiteX9" fmla="*/ 858959 w 1298000"/>
                <a:gd name="connsiteY9" fmla="*/ 200080 h 877465"/>
                <a:gd name="connsiteX10" fmla="*/ 858959 w 1298000"/>
                <a:gd name="connsiteY10" fmla="*/ 200080 h 877465"/>
                <a:gd name="connsiteX11" fmla="*/ 832158 w 1298000"/>
                <a:gd name="connsiteY11" fmla="*/ 80193 h 877465"/>
                <a:gd name="connsiteX12" fmla="*/ 818041 w 1298000"/>
                <a:gd name="connsiteY12" fmla="*/ 57279 h 877465"/>
                <a:gd name="connsiteX13" fmla="*/ 736207 w 1298000"/>
                <a:gd name="connsiteY13" fmla="*/ 13702 h 877465"/>
                <a:gd name="connsiteX14" fmla="*/ 490703 w 1298000"/>
                <a:gd name="connsiteY14" fmla="*/ 57279 h 877465"/>
                <a:gd name="connsiteX15" fmla="*/ 476792 w 1298000"/>
                <a:gd name="connsiteY15" fmla="*/ 80193 h 877465"/>
                <a:gd name="connsiteX16" fmla="*/ 449786 w 1298000"/>
                <a:gd name="connsiteY16" fmla="*/ 196193 h 877465"/>
                <a:gd name="connsiteX17" fmla="*/ 449786 w 1298000"/>
                <a:gd name="connsiteY17" fmla="*/ 196193 h 877465"/>
                <a:gd name="connsiteX18" fmla="*/ 423190 w 1298000"/>
                <a:gd name="connsiteY18" fmla="*/ 80193 h 877465"/>
                <a:gd name="connsiteX19" fmla="*/ 408869 w 1298000"/>
                <a:gd name="connsiteY19" fmla="*/ 57279 h 877465"/>
                <a:gd name="connsiteX20" fmla="*/ 327034 w 1298000"/>
                <a:gd name="connsiteY20" fmla="*/ 13702 h 877465"/>
                <a:gd name="connsiteX21" fmla="*/ 162138 w 1298000"/>
                <a:gd name="connsiteY21" fmla="*/ 13702 h 877465"/>
                <a:gd name="connsiteX22" fmla="*/ 80303 w 1298000"/>
                <a:gd name="connsiteY22" fmla="*/ 57279 h 877465"/>
                <a:gd name="connsiteX23" fmla="*/ 66392 w 1298000"/>
                <a:gd name="connsiteY23" fmla="*/ 80193 h 877465"/>
                <a:gd name="connsiteX24" fmla="*/ 1333 w 1298000"/>
                <a:gd name="connsiteY24" fmla="*/ 377252 h 877465"/>
                <a:gd name="connsiteX25" fmla="*/ 32215 w 1298000"/>
                <a:gd name="connsiteY25" fmla="*/ 429241 h 877465"/>
                <a:gd name="connsiteX26" fmla="*/ 33862 w 1298000"/>
                <a:gd name="connsiteY26" fmla="*/ 429626 h 877465"/>
                <a:gd name="connsiteX27" fmla="*/ 40614 w 1298000"/>
                <a:gd name="connsiteY27" fmla="*/ 429626 h 877465"/>
                <a:gd name="connsiteX28" fmla="*/ 81531 w 1298000"/>
                <a:gd name="connsiteY28" fmla="*/ 397506 h 877465"/>
                <a:gd name="connsiteX29" fmla="*/ 142907 w 1298000"/>
                <a:gd name="connsiteY29" fmla="*/ 122747 h 877465"/>
                <a:gd name="connsiteX30" fmla="*/ 142907 w 1298000"/>
                <a:gd name="connsiteY30" fmla="*/ 122747 h 877465"/>
                <a:gd name="connsiteX31" fmla="*/ 142907 w 1298000"/>
                <a:gd name="connsiteY31" fmla="*/ 268003 h 877465"/>
                <a:gd name="connsiteX32" fmla="*/ 81531 w 1298000"/>
                <a:gd name="connsiteY32" fmla="*/ 572836 h 877465"/>
                <a:gd name="connsiteX33" fmla="*/ 142907 w 1298000"/>
                <a:gd name="connsiteY33" fmla="*/ 572836 h 877465"/>
                <a:gd name="connsiteX34" fmla="*/ 142907 w 1298000"/>
                <a:gd name="connsiteY34" fmla="*/ 877465 h 877465"/>
                <a:gd name="connsiteX35" fmla="*/ 224741 w 1298000"/>
                <a:gd name="connsiteY35" fmla="*/ 795631 h 877465"/>
                <a:gd name="connsiteX36" fmla="*/ 224741 w 1298000"/>
                <a:gd name="connsiteY36" fmla="*/ 572836 h 877465"/>
                <a:gd name="connsiteX37" fmla="*/ 265659 w 1298000"/>
                <a:gd name="connsiteY37" fmla="*/ 572836 h 877465"/>
                <a:gd name="connsiteX38" fmla="*/ 265659 w 1298000"/>
                <a:gd name="connsiteY38" fmla="*/ 754714 h 877465"/>
                <a:gd name="connsiteX39" fmla="*/ 347493 w 1298000"/>
                <a:gd name="connsiteY39" fmla="*/ 672879 h 877465"/>
                <a:gd name="connsiteX40" fmla="*/ 347493 w 1298000"/>
                <a:gd name="connsiteY40" fmla="*/ 572836 h 877465"/>
                <a:gd name="connsiteX41" fmla="*/ 408869 w 1298000"/>
                <a:gd name="connsiteY41" fmla="*/ 572836 h 877465"/>
                <a:gd name="connsiteX42" fmla="*/ 347493 w 1298000"/>
                <a:gd name="connsiteY42" fmla="*/ 268207 h 877465"/>
                <a:gd name="connsiteX43" fmla="*/ 347493 w 1298000"/>
                <a:gd name="connsiteY43" fmla="*/ 124997 h 877465"/>
                <a:gd name="connsiteX44" fmla="*/ 347493 w 1298000"/>
                <a:gd name="connsiteY44" fmla="*/ 124997 h 877465"/>
                <a:gd name="connsiteX45" fmla="*/ 408869 w 1298000"/>
                <a:gd name="connsiteY45" fmla="*/ 392187 h 877465"/>
                <a:gd name="connsiteX46" fmla="*/ 449786 w 1298000"/>
                <a:gd name="connsiteY46" fmla="*/ 429626 h 877465"/>
                <a:gd name="connsiteX47" fmla="*/ 449786 w 1298000"/>
                <a:gd name="connsiteY47" fmla="*/ 429626 h 877465"/>
                <a:gd name="connsiteX48" fmla="*/ 489476 w 1298000"/>
                <a:gd name="connsiteY48" fmla="*/ 397506 h 877465"/>
                <a:gd name="connsiteX49" fmla="*/ 490703 w 1298000"/>
                <a:gd name="connsiteY49" fmla="*/ 388709 h 877465"/>
                <a:gd name="connsiteX50" fmla="*/ 550443 w 1298000"/>
                <a:gd name="connsiteY50" fmla="*/ 126225 h 877465"/>
                <a:gd name="connsiteX51" fmla="*/ 550443 w 1298000"/>
                <a:gd name="connsiteY51" fmla="*/ 126225 h 877465"/>
                <a:gd name="connsiteX52" fmla="*/ 550443 w 1298000"/>
                <a:gd name="connsiteY52" fmla="*/ 469316 h 877465"/>
                <a:gd name="connsiteX53" fmla="*/ 595656 w 1298000"/>
                <a:gd name="connsiteY53" fmla="*/ 423898 h 877465"/>
                <a:gd name="connsiteX54" fmla="*/ 711389 w 1298000"/>
                <a:gd name="connsiteY54" fmla="*/ 423834 h 877465"/>
                <a:gd name="connsiteX55" fmla="*/ 711452 w 1298000"/>
                <a:gd name="connsiteY55" fmla="*/ 423898 h 877465"/>
                <a:gd name="connsiteX56" fmla="*/ 756666 w 1298000"/>
                <a:gd name="connsiteY56" fmla="*/ 467474 h 877465"/>
                <a:gd name="connsiteX57" fmla="*/ 756666 w 1298000"/>
                <a:gd name="connsiteY57" fmla="*/ 126429 h 877465"/>
                <a:gd name="connsiteX58" fmla="*/ 756666 w 1298000"/>
                <a:gd name="connsiteY58" fmla="*/ 126429 h 877465"/>
                <a:gd name="connsiteX59" fmla="*/ 818041 w 1298000"/>
                <a:gd name="connsiteY59" fmla="*/ 397711 h 877465"/>
                <a:gd name="connsiteX60" fmla="*/ 858959 w 1298000"/>
                <a:gd name="connsiteY60" fmla="*/ 429626 h 877465"/>
                <a:gd name="connsiteX61" fmla="*/ 858959 w 1298000"/>
                <a:gd name="connsiteY61" fmla="*/ 429626 h 877465"/>
                <a:gd name="connsiteX62" fmla="*/ 898853 w 1298000"/>
                <a:gd name="connsiteY62" fmla="*/ 397506 h 877465"/>
                <a:gd name="connsiteX63" fmla="*/ 960229 w 1298000"/>
                <a:gd name="connsiteY63" fmla="*/ 126225 h 877465"/>
                <a:gd name="connsiteX64" fmla="*/ 960229 w 1298000"/>
                <a:gd name="connsiteY64" fmla="*/ 126225 h 877465"/>
                <a:gd name="connsiteX65" fmla="*/ 960229 w 1298000"/>
                <a:gd name="connsiteY65" fmla="*/ 672470 h 877465"/>
                <a:gd name="connsiteX66" fmla="*/ 960229 w 1298000"/>
                <a:gd name="connsiteY66" fmla="*/ 672470 h 877465"/>
                <a:gd name="connsiteX67" fmla="*/ 1042063 w 1298000"/>
                <a:gd name="connsiteY67" fmla="*/ 590635 h 877465"/>
                <a:gd name="connsiteX68" fmla="*/ 1042063 w 1298000"/>
                <a:gd name="connsiteY68" fmla="*/ 450085 h 877465"/>
                <a:gd name="connsiteX69" fmla="*/ 1082981 w 1298000"/>
                <a:gd name="connsiteY69" fmla="*/ 450085 h 877465"/>
                <a:gd name="connsiteX70" fmla="*/ 1082981 w 1298000"/>
                <a:gd name="connsiteY70" fmla="*/ 550537 h 877465"/>
                <a:gd name="connsiteX71" fmla="*/ 1164815 w 1298000"/>
                <a:gd name="connsiteY71" fmla="*/ 468702 h 877465"/>
                <a:gd name="connsiteX72" fmla="*/ 1164815 w 1298000"/>
                <a:gd name="connsiteY72" fmla="*/ 126429 h 877465"/>
                <a:gd name="connsiteX73" fmla="*/ 1164815 w 1298000"/>
                <a:gd name="connsiteY73" fmla="*/ 126429 h 877465"/>
                <a:gd name="connsiteX74" fmla="*/ 1229260 w 1298000"/>
                <a:gd name="connsiteY74" fmla="*/ 403439 h 877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298000" h="877465">
                  <a:moveTo>
                    <a:pt x="1230692" y="403234"/>
                  </a:moveTo>
                  <a:lnTo>
                    <a:pt x="1251151" y="382776"/>
                  </a:lnTo>
                  <a:lnTo>
                    <a:pt x="1298001" y="335925"/>
                  </a:lnTo>
                  <a:lnTo>
                    <a:pt x="1241126" y="80193"/>
                  </a:lnTo>
                  <a:cubicBezTo>
                    <a:pt x="1239387" y="71134"/>
                    <a:pt x="1234448" y="63001"/>
                    <a:pt x="1227214" y="57279"/>
                  </a:cubicBezTo>
                  <a:cubicBezTo>
                    <a:pt x="1202711" y="38052"/>
                    <a:pt x="1175008" y="23301"/>
                    <a:pt x="1145379" y="13702"/>
                  </a:cubicBezTo>
                  <a:cubicBezTo>
                    <a:pt x="1091931" y="-4567"/>
                    <a:pt x="1033931" y="-4567"/>
                    <a:pt x="980483" y="13702"/>
                  </a:cubicBezTo>
                  <a:cubicBezTo>
                    <a:pt x="950863" y="23324"/>
                    <a:pt x="923164" y="38075"/>
                    <a:pt x="898648" y="57279"/>
                  </a:cubicBezTo>
                  <a:cubicBezTo>
                    <a:pt x="891570" y="63138"/>
                    <a:pt x="886670" y="71209"/>
                    <a:pt x="884737" y="80193"/>
                  </a:cubicBezTo>
                  <a:lnTo>
                    <a:pt x="858959" y="200080"/>
                  </a:lnTo>
                  <a:lnTo>
                    <a:pt x="858959" y="200080"/>
                  </a:lnTo>
                  <a:lnTo>
                    <a:pt x="832158" y="80193"/>
                  </a:lnTo>
                  <a:cubicBezTo>
                    <a:pt x="830282" y="71138"/>
                    <a:pt x="825286" y="63028"/>
                    <a:pt x="818041" y="57279"/>
                  </a:cubicBezTo>
                  <a:cubicBezTo>
                    <a:pt x="793538" y="38052"/>
                    <a:pt x="765835" y="23301"/>
                    <a:pt x="736207" y="13702"/>
                  </a:cubicBezTo>
                  <a:cubicBezTo>
                    <a:pt x="652212" y="-13408"/>
                    <a:pt x="560238" y="2916"/>
                    <a:pt x="490703" y="57279"/>
                  </a:cubicBezTo>
                  <a:cubicBezTo>
                    <a:pt x="483625" y="63138"/>
                    <a:pt x="478725" y="71209"/>
                    <a:pt x="476792" y="80193"/>
                  </a:cubicBezTo>
                  <a:lnTo>
                    <a:pt x="449786" y="196193"/>
                  </a:lnTo>
                  <a:cubicBezTo>
                    <a:pt x="449786" y="196193"/>
                    <a:pt x="449786" y="196193"/>
                    <a:pt x="449786" y="196193"/>
                  </a:cubicBezTo>
                  <a:lnTo>
                    <a:pt x="423190" y="80193"/>
                  </a:lnTo>
                  <a:cubicBezTo>
                    <a:pt x="421148" y="71154"/>
                    <a:pt x="416099" y="63075"/>
                    <a:pt x="408869" y="57279"/>
                  </a:cubicBezTo>
                  <a:cubicBezTo>
                    <a:pt x="384353" y="38075"/>
                    <a:pt x="356654" y="23324"/>
                    <a:pt x="327034" y="13702"/>
                  </a:cubicBezTo>
                  <a:cubicBezTo>
                    <a:pt x="273586" y="-4567"/>
                    <a:pt x="215586" y="-4567"/>
                    <a:pt x="162138" y="13702"/>
                  </a:cubicBezTo>
                  <a:cubicBezTo>
                    <a:pt x="132536" y="23367"/>
                    <a:pt x="104846" y="38113"/>
                    <a:pt x="80303" y="57279"/>
                  </a:cubicBezTo>
                  <a:cubicBezTo>
                    <a:pt x="73225" y="63138"/>
                    <a:pt x="68324" y="71209"/>
                    <a:pt x="66392" y="80193"/>
                  </a:cubicBezTo>
                  <a:lnTo>
                    <a:pt x="1333" y="377252"/>
                  </a:lnTo>
                  <a:cubicBezTo>
                    <a:pt x="-4495" y="400137"/>
                    <a:pt x="9331" y="423413"/>
                    <a:pt x="32215" y="429241"/>
                  </a:cubicBezTo>
                  <a:cubicBezTo>
                    <a:pt x="32762" y="429380"/>
                    <a:pt x="33311" y="429509"/>
                    <a:pt x="33862" y="429626"/>
                  </a:cubicBezTo>
                  <a:cubicBezTo>
                    <a:pt x="36108" y="429829"/>
                    <a:pt x="38368" y="429829"/>
                    <a:pt x="40614" y="429626"/>
                  </a:cubicBezTo>
                  <a:cubicBezTo>
                    <a:pt x="60179" y="430082"/>
                    <a:pt x="77328" y="416620"/>
                    <a:pt x="81531" y="397506"/>
                  </a:cubicBezTo>
                  <a:lnTo>
                    <a:pt x="142907" y="122747"/>
                  </a:lnTo>
                  <a:lnTo>
                    <a:pt x="142907" y="122747"/>
                  </a:lnTo>
                  <a:lnTo>
                    <a:pt x="142907" y="268003"/>
                  </a:lnTo>
                  <a:lnTo>
                    <a:pt x="81531" y="572836"/>
                  </a:lnTo>
                  <a:lnTo>
                    <a:pt x="142907" y="572836"/>
                  </a:lnTo>
                  <a:lnTo>
                    <a:pt x="142907" y="877465"/>
                  </a:lnTo>
                  <a:lnTo>
                    <a:pt x="224741" y="795631"/>
                  </a:lnTo>
                  <a:lnTo>
                    <a:pt x="224741" y="572836"/>
                  </a:lnTo>
                  <a:lnTo>
                    <a:pt x="265659" y="572836"/>
                  </a:lnTo>
                  <a:lnTo>
                    <a:pt x="265659" y="754714"/>
                  </a:lnTo>
                  <a:lnTo>
                    <a:pt x="347493" y="672879"/>
                  </a:lnTo>
                  <a:lnTo>
                    <a:pt x="347493" y="572836"/>
                  </a:lnTo>
                  <a:lnTo>
                    <a:pt x="408869" y="572836"/>
                  </a:lnTo>
                  <a:lnTo>
                    <a:pt x="347493" y="268207"/>
                  </a:lnTo>
                  <a:lnTo>
                    <a:pt x="347493" y="124997"/>
                  </a:lnTo>
                  <a:lnTo>
                    <a:pt x="347493" y="124997"/>
                  </a:lnTo>
                  <a:lnTo>
                    <a:pt x="408869" y="392187"/>
                  </a:lnTo>
                  <a:cubicBezTo>
                    <a:pt x="410679" y="413417"/>
                    <a:pt x="428481" y="429704"/>
                    <a:pt x="449786" y="429626"/>
                  </a:cubicBezTo>
                  <a:lnTo>
                    <a:pt x="449786" y="429626"/>
                  </a:lnTo>
                  <a:cubicBezTo>
                    <a:pt x="468892" y="429499"/>
                    <a:pt x="485368" y="416166"/>
                    <a:pt x="489476" y="397506"/>
                  </a:cubicBezTo>
                  <a:lnTo>
                    <a:pt x="490703" y="388709"/>
                  </a:lnTo>
                  <a:lnTo>
                    <a:pt x="550443" y="126225"/>
                  </a:lnTo>
                  <a:cubicBezTo>
                    <a:pt x="550443" y="126225"/>
                    <a:pt x="550443" y="126225"/>
                    <a:pt x="550443" y="126225"/>
                  </a:cubicBezTo>
                  <a:lnTo>
                    <a:pt x="550443" y="469316"/>
                  </a:lnTo>
                  <a:lnTo>
                    <a:pt x="595656" y="423898"/>
                  </a:lnTo>
                  <a:cubicBezTo>
                    <a:pt x="627596" y="391921"/>
                    <a:pt x="679412" y="391892"/>
                    <a:pt x="711389" y="423834"/>
                  </a:cubicBezTo>
                  <a:cubicBezTo>
                    <a:pt x="711409" y="423855"/>
                    <a:pt x="711432" y="423877"/>
                    <a:pt x="711452" y="423898"/>
                  </a:cubicBezTo>
                  <a:lnTo>
                    <a:pt x="756666" y="467474"/>
                  </a:lnTo>
                  <a:lnTo>
                    <a:pt x="756666" y="126429"/>
                  </a:lnTo>
                  <a:cubicBezTo>
                    <a:pt x="756666" y="126429"/>
                    <a:pt x="756666" y="126429"/>
                    <a:pt x="756666" y="126429"/>
                  </a:cubicBezTo>
                  <a:lnTo>
                    <a:pt x="818041" y="397711"/>
                  </a:lnTo>
                  <a:cubicBezTo>
                    <a:pt x="822327" y="416743"/>
                    <a:pt x="839455" y="430103"/>
                    <a:pt x="858959" y="429626"/>
                  </a:cubicBezTo>
                  <a:lnTo>
                    <a:pt x="858959" y="429626"/>
                  </a:lnTo>
                  <a:cubicBezTo>
                    <a:pt x="878143" y="429595"/>
                    <a:pt x="894729" y="416240"/>
                    <a:pt x="898853" y="397506"/>
                  </a:cubicBezTo>
                  <a:lnTo>
                    <a:pt x="960229" y="126225"/>
                  </a:lnTo>
                  <a:cubicBezTo>
                    <a:pt x="960229" y="126225"/>
                    <a:pt x="960229" y="126225"/>
                    <a:pt x="960229" y="126225"/>
                  </a:cubicBezTo>
                  <a:lnTo>
                    <a:pt x="960229" y="672470"/>
                  </a:lnTo>
                  <a:lnTo>
                    <a:pt x="960229" y="672470"/>
                  </a:lnTo>
                  <a:lnTo>
                    <a:pt x="1042063" y="590635"/>
                  </a:lnTo>
                  <a:lnTo>
                    <a:pt x="1042063" y="450085"/>
                  </a:lnTo>
                  <a:lnTo>
                    <a:pt x="1082981" y="450085"/>
                  </a:lnTo>
                  <a:lnTo>
                    <a:pt x="1082981" y="550537"/>
                  </a:lnTo>
                  <a:lnTo>
                    <a:pt x="1164815" y="468702"/>
                  </a:lnTo>
                  <a:lnTo>
                    <a:pt x="1164815" y="126429"/>
                  </a:lnTo>
                  <a:cubicBezTo>
                    <a:pt x="1164815" y="126429"/>
                    <a:pt x="1164815" y="126429"/>
                    <a:pt x="1164815" y="126429"/>
                  </a:cubicBezTo>
                  <a:lnTo>
                    <a:pt x="1229260" y="403439"/>
                  </a:lnTo>
                  <a:close/>
                </a:path>
              </a:pathLst>
            </a:custGeom>
            <a:solidFill>
              <a:schemeClr val="accent1"/>
            </a:solidFill>
            <a:ln w="20439"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6C8BB191-4E80-FC5D-E773-67C0EC1A5C2B}"/>
                </a:ext>
              </a:extLst>
            </p:cNvPr>
            <p:cNvSpPr/>
            <p:nvPr/>
          </p:nvSpPr>
          <p:spPr>
            <a:xfrm>
              <a:off x="7728126" y="2615519"/>
              <a:ext cx="204586" cy="204586"/>
            </a:xfrm>
            <a:custGeom>
              <a:avLst/>
              <a:gdLst>
                <a:gd name="connsiteX0" fmla="*/ 204586 w 204586"/>
                <a:gd name="connsiteY0" fmla="*/ 102293 h 204586"/>
                <a:gd name="connsiteX1" fmla="*/ 102293 w 204586"/>
                <a:gd name="connsiteY1" fmla="*/ 204586 h 204586"/>
                <a:gd name="connsiteX2" fmla="*/ 0 w 204586"/>
                <a:gd name="connsiteY2" fmla="*/ 102293 h 204586"/>
                <a:gd name="connsiteX3" fmla="*/ 102293 w 204586"/>
                <a:gd name="connsiteY3" fmla="*/ 0 h 204586"/>
                <a:gd name="connsiteX4" fmla="*/ 204586 w 204586"/>
                <a:gd name="connsiteY4" fmla="*/ 102293 h 2045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586" h="204586">
                  <a:moveTo>
                    <a:pt x="204586" y="102293"/>
                  </a:moveTo>
                  <a:cubicBezTo>
                    <a:pt x="204586" y="158788"/>
                    <a:pt x="158788" y="204586"/>
                    <a:pt x="102293" y="204586"/>
                  </a:cubicBezTo>
                  <a:cubicBezTo>
                    <a:pt x="45798" y="204586"/>
                    <a:pt x="0" y="158788"/>
                    <a:pt x="0" y="102293"/>
                  </a:cubicBezTo>
                  <a:cubicBezTo>
                    <a:pt x="0" y="45798"/>
                    <a:pt x="45798" y="0"/>
                    <a:pt x="102293" y="0"/>
                  </a:cubicBezTo>
                  <a:cubicBezTo>
                    <a:pt x="158788" y="0"/>
                    <a:pt x="204586" y="45798"/>
                    <a:pt x="204586" y="102293"/>
                  </a:cubicBezTo>
                  <a:close/>
                </a:path>
              </a:pathLst>
            </a:custGeom>
            <a:solidFill>
              <a:schemeClr val="accent1"/>
            </a:solidFill>
            <a:ln w="20439" cap="flat">
              <a:noFill/>
              <a:prstDash val="solid"/>
              <a:miter/>
            </a:ln>
          </p:spPr>
          <p:txBody>
            <a:bodyPr rtlCol="0" anchor="ctr"/>
            <a:lstStyle/>
            <a:p>
              <a:endParaRPr lang="en-US"/>
            </a:p>
          </p:txBody>
        </p:sp>
        <p:sp>
          <p:nvSpPr>
            <p:cNvPr id="14" name="Freeform 13">
              <a:extLst>
                <a:ext uri="{FF2B5EF4-FFF2-40B4-BE49-F238E27FC236}">
                  <a16:creationId xmlns:a16="http://schemas.microsoft.com/office/drawing/2014/main" id="{138171A1-9366-F6FC-30BD-B84EF89E8CEE}"/>
                </a:ext>
              </a:extLst>
            </p:cNvPr>
            <p:cNvSpPr/>
            <p:nvPr/>
          </p:nvSpPr>
          <p:spPr>
            <a:xfrm>
              <a:off x="7318340" y="2615519"/>
              <a:ext cx="204586" cy="204586"/>
            </a:xfrm>
            <a:custGeom>
              <a:avLst/>
              <a:gdLst>
                <a:gd name="connsiteX0" fmla="*/ 204586 w 204586"/>
                <a:gd name="connsiteY0" fmla="*/ 102293 h 204586"/>
                <a:gd name="connsiteX1" fmla="*/ 102293 w 204586"/>
                <a:gd name="connsiteY1" fmla="*/ 204586 h 204586"/>
                <a:gd name="connsiteX2" fmla="*/ 0 w 204586"/>
                <a:gd name="connsiteY2" fmla="*/ 102293 h 204586"/>
                <a:gd name="connsiteX3" fmla="*/ 102293 w 204586"/>
                <a:gd name="connsiteY3" fmla="*/ 0 h 204586"/>
                <a:gd name="connsiteX4" fmla="*/ 204586 w 204586"/>
                <a:gd name="connsiteY4" fmla="*/ 102293 h 2045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586" h="204586">
                  <a:moveTo>
                    <a:pt x="204586" y="102293"/>
                  </a:moveTo>
                  <a:cubicBezTo>
                    <a:pt x="204586" y="158788"/>
                    <a:pt x="158788" y="204586"/>
                    <a:pt x="102293" y="204586"/>
                  </a:cubicBezTo>
                  <a:cubicBezTo>
                    <a:pt x="45798" y="204586"/>
                    <a:pt x="0" y="158788"/>
                    <a:pt x="0" y="102293"/>
                  </a:cubicBezTo>
                  <a:cubicBezTo>
                    <a:pt x="0" y="45798"/>
                    <a:pt x="45798" y="0"/>
                    <a:pt x="102293" y="0"/>
                  </a:cubicBezTo>
                  <a:cubicBezTo>
                    <a:pt x="158788" y="0"/>
                    <a:pt x="204586" y="45798"/>
                    <a:pt x="204586" y="102293"/>
                  </a:cubicBezTo>
                  <a:close/>
                </a:path>
              </a:pathLst>
            </a:custGeom>
            <a:solidFill>
              <a:schemeClr val="accent1"/>
            </a:solidFill>
            <a:ln w="20439" cap="flat">
              <a:noFill/>
              <a:prstDash val="solid"/>
              <a:miter/>
            </a:ln>
          </p:spPr>
          <p:txBody>
            <a:bodyPr rtlCol="0" anchor="ctr"/>
            <a:lstStyle/>
            <a:p>
              <a:endParaRPr lang="en-US"/>
            </a:p>
          </p:txBody>
        </p:sp>
      </p:grpSp>
    </p:spTree>
    <p:extLst>
      <p:ext uri="{BB962C8B-B14F-4D97-AF65-F5344CB8AC3E}">
        <p14:creationId xmlns:p14="http://schemas.microsoft.com/office/powerpoint/2010/main" val="24203060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C03DF7-5C8A-7648-9A3E-CD3FBFA4F515}"/>
              </a:ext>
            </a:extLst>
          </p:cNvPr>
          <p:cNvSpPr>
            <a:spLocks noGrp="1"/>
          </p:cNvSpPr>
          <p:nvPr>
            <p:ph type="title"/>
          </p:nvPr>
        </p:nvSpPr>
        <p:spPr/>
        <p:txBody>
          <a:bodyPr/>
          <a:lstStyle/>
          <a:p>
            <a:r>
              <a:rPr lang="en-US"/>
              <a:t>Safety check</a:t>
            </a:r>
          </a:p>
        </p:txBody>
      </p:sp>
      <p:pic>
        <p:nvPicPr>
          <p:cNvPr id="5" name="Picture 4">
            <a:extLst>
              <a:ext uri="{FF2B5EF4-FFF2-40B4-BE49-F238E27FC236}">
                <a16:creationId xmlns:a16="http://schemas.microsoft.com/office/drawing/2014/main" id="{E9A25D8A-B835-1746-A3B3-27B21253713D}"/>
              </a:ext>
            </a:extLst>
          </p:cNvPr>
          <p:cNvPicPr>
            <a:picLocks noChangeAspect="1"/>
          </p:cNvPicPr>
          <p:nvPr/>
        </p:nvPicPr>
        <p:blipFill>
          <a:blip r:embed="rId3"/>
          <a:srcRect/>
          <a:stretch/>
        </p:blipFill>
        <p:spPr>
          <a:xfrm>
            <a:off x="375691" y="2144218"/>
            <a:ext cx="8392617" cy="1865026"/>
          </a:xfrm>
          <a:prstGeom prst="rect">
            <a:avLst/>
          </a:prstGeom>
          <a:effectLst>
            <a:outerShdw blurRad="254000" dist="63500" dir="5400000" algn="ctr" rotWithShape="0">
              <a:srgbClr val="000000">
                <a:alpha val="20000"/>
              </a:srgbClr>
            </a:outerShdw>
          </a:effectLst>
        </p:spPr>
      </p:pic>
      <p:sp>
        <p:nvSpPr>
          <p:cNvPr id="12" name="TextBox 11">
            <a:extLst>
              <a:ext uri="{FF2B5EF4-FFF2-40B4-BE49-F238E27FC236}">
                <a16:creationId xmlns:a16="http://schemas.microsoft.com/office/drawing/2014/main" id="{E5FCD322-F30F-B543-B25F-E9B7CF61597B}"/>
              </a:ext>
            </a:extLst>
          </p:cNvPr>
          <p:cNvSpPr txBox="1"/>
          <p:nvPr/>
        </p:nvSpPr>
        <p:spPr bwMode="auto">
          <a:xfrm>
            <a:off x="577121" y="4009975"/>
            <a:ext cx="1341620" cy="1521396"/>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800"/>
              </a:lnSpc>
              <a:spcBef>
                <a:spcPts val="0"/>
              </a:spcBef>
              <a:spcAft>
                <a:spcPts val="0"/>
              </a:spcAft>
              <a:buClr>
                <a:srgbClr val="C10C21"/>
              </a:buClr>
              <a:buSzTx/>
              <a:buFont typeface="Lucida Grande" pitchFamily="-109" charset="0"/>
              <a:buNone/>
              <a:tabLst/>
            </a:pPr>
            <a:r>
              <a:rPr lang="en-US" sz="1500" b="1">
                <a:latin typeface="Arial" panose="020B0604020202020204" pitchFamily="34" charset="0"/>
                <a:cs typeface="Arial" panose="020B0604020202020204" pitchFamily="34" charset="0"/>
              </a:rPr>
              <a:t>1.</a:t>
            </a:r>
            <a:br>
              <a:rPr lang="en-US" sz="1500" b="1">
                <a:latin typeface="Arial" panose="020B0604020202020204" pitchFamily="34" charset="0"/>
                <a:cs typeface="Arial" panose="020B0604020202020204" pitchFamily="34" charset="0"/>
              </a:rPr>
            </a:br>
            <a:r>
              <a:rPr lang="en-US" sz="1500">
                <a:latin typeface="Arial" panose="020B0604020202020204" pitchFamily="34" charset="0"/>
                <a:cs typeface="Arial" panose="020B0604020202020204" pitchFamily="34" charset="0"/>
              </a:rPr>
              <a:t>Purchase </a:t>
            </a:r>
          </a:p>
          <a:p>
            <a:pPr marL="0" marR="0" indent="0" algn="ctr" defTabSz="457200" rtl="0" eaLnBrk="1" fontAlgn="base" latinLnBrk="0" hangingPunct="1">
              <a:lnSpc>
                <a:spcPts val="1800"/>
              </a:lnSpc>
              <a:spcBef>
                <a:spcPts val="0"/>
              </a:spcBef>
              <a:spcAft>
                <a:spcPts val="0"/>
              </a:spcAft>
              <a:buClr>
                <a:srgbClr val="C10C21"/>
              </a:buClr>
              <a:buSzTx/>
              <a:buFont typeface="Lucida Grande" pitchFamily="-109" charset="0"/>
              <a:buNone/>
              <a:tabLst/>
            </a:pPr>
            <a:r>
              <a:rPr lang="en-US" sz="1500">
                <a:latin typeface="Arial" panose="020B0604020202020204" pitchFamily="34" charset="0"/>
                <a:cs typeface="Arial" panose="020B0604020202020204" pitchFamily="34" charset="0"/>
              </a:rPr>
              <a:t>from a </a:t>
            </a:r>
          </a:p>
          <a:p>
            <a:pPr marL="0" marR="0" indent="0" algn="ctr" defTabSz="457200" rtl="0" eaLnBrk="1" fontAlgn="base" latinLnBrk="0" hangingPunct="1">
              <a:lnSpc>
                <a:spcPts val="1800"/>
              </a:lnSpc>
              <a:spcBef>
                <a:spcPts val="0"/>
              </a:spcBef>
              <a:spcAft>
                <a:spcPts val="0"/>
              </a:spcAft>
              <a:buClr>
                <a:srgbClr val="C10C21"/>
              </a:buClr>
              <a:buSzTx/>
              <a:buFont typeface="Lucida Grande" pitchFamily="-109" charset="0"/>
              <a:buNone/>
              <a:tabLst/>
            </a:pPr>
            <a:r>
              <a:rPr lang="en-US" sz="1500">
                <a:latin typeface="Arial" panose="020B0604020202020204" pitchFamily="34" charset="0"/>
                <a:cs typeface="Arial" panose="020B0604020202020204" pitchFamily="34" charset="0"/>
              </a:rPr>
              <a:t>reputable </a:t>
            </a:r>
          </a:p>
          <a:p>
            <a:pPr marL="0" marR="0" indent="0" algn="ctr" defTabSz="457200" rtl="0" eaLnBrk="1" fontAlgn="base" latinLnBrk="0" hangingPunct="1">
              <a:lnSpc>
                <a:spcPts val="1800"/>
              </a:lnSpc>
              <a:spcBef>
                <a:spcPts val="0"/>
              </a:spcBef>
              <a:spcAft>
                <a:spcPts val="0"/>
              </a:spcAft>
              <a:buClr>
                <a:srgbClr val="C10C21"/>
              </a:buClr>
              <a:buSzTx/>
              <a:buFont typeface="Lucida Grande" pitchFamily="-109" charset="0"/>
              <a:buNone/>
              <a:tabLst/>
            </a:pPr>
            <a:r>
              <a:rPr lang="en-US" sz="1500">
                <a:latin typeface="Arial" panose="020B0604020202020204" pitchFamily="34" charset="0"/>
                <a:cs typeface="Arial" panose="020B0604020202020204" pitchFamily="34" charset="0"/>
              </a:rPr>
              <a:t>supplier</a:t>
            </a:r>
            <a:endParaRPr kumimoji="0" lang="en-US" sz="150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sp>
        <p:nvSpPr>
          <p:cNvPr id="14" name="TextBox 13">
            <a:extLst>
              <a:ext uri="{FF2B5EF4-FFF2-40B4-BE49-F238E27FC236}">
                <a16:creationId xmlns:a16="http://schemas.microsoft.com/office/drawing/2014/main" id="{6BA079CA-B9B8-E241-81A5-B4D0B3FC32D8}"/>
              </a:ext>
            </a:extLst>
          </p:cNvPr>
          <p:cNvSpPr txBox="1"/>
          <p:nvPr/>
        </p:nvSpPr>
        <p:spPr bwMode="auto">
          <a:xfrm>
            <a:off x="2218221" y="4009975"/>
            <a:ext cx="1341620" cy="1521396"/>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algn="ctr">
              <a:lnSpc>
                <a:spcPts val="1800"/>
              </a:lnSpc>
              <a:spcBef>
                <a:spcPts val="0"/>
              </a:spcBef>
              <a:spcAft>
                <a:spcPts val="0"/>
              </a:spcAft>
              <a:buClr>
                <a:srgbClr val="C10C21"/>
              </a:buClr>
            </a:pPr>
            <a:r>
              <a:rPr lang="en-US" sz="1500" b="1">
                <a:latin typeface="Arial" panose="020B0604020202020204" pitchFamily="34" charset="0"/>
                <a:cs typeface="Arial" panose="020B0604020202020204" pitchFamily="34" charset="0"/>
              </a:rPr>
              <a:t>2.</a:t>
            </a:r>
          </a:p>
          <a:p>
            <a:pPr algn="ctr">
              <a:lnSpc>
                <a:spcPts val="1800"/>
              </a:lnSpc>
              <a:spcBef>
                <a:spcPts val="0"/>
              </a:spcBef>
              <a:spcAft>
                <a:spcPts val="0"/>
              </a:spcAft>
              <a:buClr>
                <a:srgbClr val="C10C21"/>
              </a:buClr>
            </a:pPr>
            <a:r>
              <a:rPr lang="en-US" sz="1500">
                <a:latin typeface="Arial" panose="020B0604020202020204" pitchFamily="34" charset="0"/>
                <a:cs typeface="Arial" panose="020B0604020202020204" pitchFamily="34" charset="0"/>
              </a:rPr>
              <a:t>Heed </a:t>
            </a:r>
          </a:p>
          <a:p>
            <a:pPr algn="ctr">
              <a:lnSpc>
                <a:spcPts val="1800"/>
              </a:lnSpc>
              <a:spcBef>
                <a:spcPts val="0"/>
              </a:spcBef>
              <a:spcAft>
                <a:spcPts val="0"/>
              </a:spcAft>
              <a:buClr>
                <a:srgbClr val="C10C21"/>
              </a:buClr>
            </a:pPr>
            <a:r>
              <a:rPr lang="en-US" sz="1500">
                <a:latin typeface="Arial" panose="020B0604020202020204" pitchFamily="34" charset="0"/>
                <a:cs typeface="Arial" panose="020B0604020202020204" pitchFamily="34" charset="0"/>
              </a:rPr>
              <a:t>product warnings</a:t>
            </a:r>
            <a:endParaRPr kumimoji="0" lang="en-US" sz="150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D894A8A0-D846-BC4F-B9A4-F43CDF8DD2B0}"/>
              </a:ext>
            </a:extLst>
          </p:cNvPr>
          <p:cNvSpPr txBox="1"/>
          <p:nvPr/>
        </p:nvSpPr>
        <p:spPr bwMode="auto">
          <a:xfrm>
            <a:off x="3866910" y="4009975"/>
            <a:ext cx="1341620" cy="1521396"/>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algn="ctr">
              <a:lnSpc>
                <a:spcPts val="1800"/>
              </a:lnSpc>
              <a:spcBef>
                <a:spcPts val="0"/>
              </a:spcBef>
              <a:spcAft>
                <a:spcPts val="0"/>
              </a:spcAft>
              <a:buClr>
                <a:srgbClr val="C10C21"/>
              </a:buClr>
            </a:pPr>
            <a:r>
              <a:rPr lang="en-US" sz="1500" b="1">
                <a:latin typeface="Arial" panose="020B0604020202020204" pitchFamily="34" charset="0"/>
                <a:cs typeface="Arial" panose="020B0604020202020204" pitchFamily="34" charset="0"/>
              </a:rPr>
              <a:t>3.</a:t>
            </a:r>
          </a:p>
          <a:p>
            <a:pPr algn="ctr">
              <a:lnSpc>
                <a:spcPts val="1800"/>
              </a:lnSpc>
              <a:spcBef>
                <a:spcPts val="0"/>
              </a:spcBef>
              <a:spcAft>
                <a:spcPts val="0"/>
              </a:spcAft>
              <a:buClr>
                <a:srgbClr val="C10C21"/>
              </a:buClr>
            </a:pPr>
            <a:r>
              <a:rPr lang="en-US" sz="1500">
                <a:latin typeface="Arial" panose="020B0604020202020204" pitchFamily="34" charset="0"/>
                <a:cs typeface="Arial" panose="020B0604020202020204" pitchFamily="34" charset="0"/>
              </a:rPr>
              <a:t>Don’t charge </a:t>
            </a:r>
          </a:p>
          <a:p>
            <a:pPr algn="ctr">
              <a:lnSpc>
                <a:spcPts val="1800"/>
              </a:lnSpc>
              <a:spcBef>
                <a:spcPts val="0"/>
              </a:spcBef>
              <a:spcAft>
                <a:spcPts val="0"/>
              </a:spcAft>
              <a:buClr>
                <a:srgbClr val="C10C21"/>
              </a:buClr>
            </a:pPr>
            <a:r>
              <a:rPr lang="en-US" sz="1500">
                <a:latin typeface="Arial" panose="020B0604020202020204" pitchFamily="34" charset="0"/>
                <a:cs typeface="Arial" panose="020B0604020202020204" pitchFamily="34" charset="0"/>
              </a:rPr>
              <a:t>for long periods</a:t>
            </a:r>
            <a:endParaRPr kumimoji="0" lang="en-US" sz="150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FA56D99D-F204-1942-A403-41FC19812FF0}"/>
              </a:ext>
            </a:extLst>
          </p:cNvPr>
          <p:cNvSpPr txBox="1"/>
          <p:nvPr/>
        </p:nvSpPr>
        <p:spPr bwMode="auto">
          <a:xfrm>
            <a:off x="5515599" y="4009975"/>
            <a:ext cx="1341620" cy="1521396"/>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algn="ctr">
              <a:lnSpc>
                <a:spcPts val="1800"/>
              </a:lnSpc>
              <a:spcBef>
                <a:spcPts val="0"/>
              </a:spcBef>
              <a:spcAft>
                <a:spcPts val="0"/>
              </a:spcAft>
              <a:buClr>
                <a:srgbClr val="C10C21"/>
              </a:buClr>
            </a:pPr>
            <a:r>
              <a:rPr lang="en-US" sz="1500" b="1">
                <a:latin typeface="Arial" panose="020B0604020202020204" pitchFamily="34" charset="0"/>
                <a:cs typeface="Arial" panose="020B0604020202020204" pitchFamily="34" charset="0"/>
              </a:rPr>
              <a:t>4.</a:t>
            </a:r>
          </a:p>
          <a:p>
            <a:pPr algn="ctr">
              <a:lnSpc>
                <a:spcPts val="1800"/>
              </a:lnSpc>
              <a:spcBef>
                <a:spcPts val="0"/>
              </a:spcBef>
              <a:spcAft>
                <a:spcPts val="0"/>
              </a:spcAft>
              <a:buClr>
                <a:srgbClr val="C10C21"/>
              </a:buClr>
            </a:pPr>
            <a:r>
              <a:rPr lang="en-US" sz="1500">
                <a:latin typeface="Arial" panose="020B0604020202020204" pitchFamily="34" charset="0"/>
                <a:cs typeface="Arial" panose="020B0604020202020204" pitchFamily="34" charset="0"/>
              </a:rPr>
              <a:t>Don’t keep </a:t>
            </a:r>
          </a:p>
          <a:p>
            <a:pPr algn="ctr">
              <a:lnSpc>
                <a:spcPts val="1800"/>
              </a:lnSpc>
              <a:spcBef>
                <a:spcPts val="0"/>
              </a:spcBef>
              <a:spcAft>
                <a:spcPts val="0"/>
              </a:spcAft>
              <a:buClr>
                <a:srgbClr val="C10C21"/>
              </a:buClr>
            </a:pPr>
            <a:r>
              <a:rPr lang="en-US" sz="1500">
                <a:latin typeface="Arial" panose="020B0604020202020204" pitchFamily="34" charset="0"/>
                <a:cs typeface="Arial" panose="020B0604020202020204" pitchFamily="34" charset="0"/>
              </a:rPr>
              <a:t>batteries </a:t>
            </a:r>
          </a:p>
          <a:p>
            <a:pPr algn="ctr">
              <a:lnSpc>
                <a:spcPts val="1800"/>
              </a:lnSpc>
              <a:spcBef>
                <a:spcPts val="0"/>
              </a:spcBef>
              <a:spcAft>
                <a:spcPts val="0"/>
              </a:spcAft>
              <a:buClr>
                <a:srgbClr val="C10C21"/>
              </a:buClr>
            </a:pPr>
            <a:r>
              <a:rPr lang="en-US" sz="1500">
                <a:latin typeface="Arial" panose="020B0604020202020204" pitchFamily="34" charset="0"/>
                <a:cs typeface="Arial" panose="020B0604020202020204" pitchFamily="34" charset="0"/>
              </a:rPr>
              <a:t>in pockets</a:t>
            </a:r>
            <a:endParaRPr kumimoji="0" lang="en-US" sz="150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id="{44E9AD1B-1C0D-574C-B88C-4630F02B59C0}"/>
              </a:ext>
            </a:extLst>
          </p:cNvPr>
          <p:cNvSpPr txBox="1"/>
          <p:nvPr/>
        </p:nvSpPr>
        <p:spPr bwMode="auto">
          <a:xfrm>
            <a:off x="7164288" y="4009975"/>
            <a:ext cx="1341620" cy="1521396"/>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algn="ctr">
              <a:lnSpc>
                <a:spcPts val="1800"/>
              </a:lnSpc>
              <a:spcBef>
                <a:spcPts val="0"/>
              </a:spcBef>
              <a:spcAft>
                <a:spcPts val="0"/>
              </a:spcAft>
              <a:buClr>
                <a:srgbClr val="C10C21"/>
              </a:buClr>
            </a:pPr>
            <a:r>
              <a:rPr lang="en-US" sz="1500" b="1">
                <a:latin typeface="Arial" panose="020B0604020202020204" pitchFamily="34" charset="0"/>
                <a:cs typeface="Arial" panose="020B0604020202020204" pitchFamily="34" charset="0"/>
              </a:rPr>
              <a:t>5.</a:t>
            </a:r>
          </a:p>
          <a:p>
            <a:pPr algn="ctr">
              <a:lnSpc>
                <a:spcPts val="1800"/>
              </a:lnSpc>
              <a:spcBef>
                <a:spcPts val="0"/>
              </a:spcBef>
              <a:spcAft>
                <a:spcPts val="0"/>
              </a:spcAft>
              <a:buClr>
                <a:srgbClr val="C10C21"/>
              </a:buClr>
            </a:pPr>
            <a:r>
              <a:rPr lang="en-US" sz="1500">
                <a:latin typeface="Arial" panose="020B0604020202020204" pitchFamily="34" charset="0"/>
                <a:cs typeface="Arial" panose="020B0604020202020204" pitchFamily="34" charset="0"/>
              </a:rPr>
              <a:t>Keep away from animals and children</a:t>
            </a:r>
            <a:endParaRPr kumimoji="0" lang="en-US" sz="150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sp>
        <p:nvSpPr>
          <p:cNvPr id="11" name="Footer Placeholder 3">
            <a:extLst>
              <a:ext uri="{FF2B5EF4-FFF2-40B4-BE49-F238E27FC236}">
                <a16:creationId xmlns:a16="http://schemas.microsoft.com/office/drawing/2014/main" id="{F737769A-EBD0-6D21-33D1-BCDCE6952900}"/>
              </a:ext>
            </a:extLst>
          </p:cNvPr>
          <p:cNvSpPr>
            <a:spLocks noGrp="1"/>
          </p:cNvSpPr>
          <p:nvPr>
            <p:ph type="ftr" sz="quarter" idx="3"/>
          </p:nvPr>
        </p:nvSpPr>
        <p:spPr>
          <a:xfrm>
            <a:off x="593184" y="6356350"/>
            <a:ext cx="7866330" cy="365125"/>
          </a:xfrm>
        </p:spPr>
        <p:txBody>
          <a:bodyPr/>
          <a:lstStyle/>
          <a:p>
            <a:pPr>
              <a:defRPr/>
            </a:pPr>
            <a:r>
              <a:rPr lang="en-US" b="1"/>
              <a:t>Community mental health tobacco treatment training - </a:t>
            </a:r>
            <a:r>
              <a:rPr lang="en-GB"/>
              <a:t>Stop smoking medications and vaping</a:t>
            </a:r>
          </a:p>
          <a:p>
            <a:pPr>
              <a:defRPr/>
            </a:pPr>
            <a:endParaRPr lang="en-GB"/>
          </a:p>
          <a:p>
            <a:pPr>
              <a:defRPr/>
            </a:pPr>
            <a:endParaRPr lang="en-US"/>
          </a:p>
        </p:txBody>
      </p:sp>
    </p:spTree>
    <p:extLst>
      <p:ext uri="{BB962C8B-B14F-4D97-AF65-F5344CB8AC3E}">
        <p14:creationId xmlns:p14="http://schemas.microsoft.com/office/powerpoint/2010/main" val="27133149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106815F6-778E-A941-8EDB-C09211E9C650}"/>
              </a:ext>
            </a:extLst>
          </p:cNvPr>
          <p:cNvSpPr>
            <a:spLocks noGrp="1"/>
          </p:cNvSpPr>
          <p:nvPr>
            <p:ph type="subTitle" idx="1"/>
          </p:nvPr>
        </p:nvSpPr>
        <p:spPr>
          <a:xfrm>
            <a:off x="814713" y="2301368"/>
            <a:ext cx="7556069" cy="2255264"/>
          </a:xfrm>
        </p:spPr>
        <p:txBody>
          <a:bodyPr anchor="ctr"/>
          <a:lstStyle/>
          <a:p>
            <a:pPr algn="ctr">
              <a:lnSpc>
                <a:spcPts val="4200"/>
              </a:lnSpc>
            </a:pPr>
            <a:r>
              <a:rPr lang="en-US" sz="3200">
                <a:effectLst>
                  <a:outerShdw blurRad="165100" dist="38100" dir="5400000" algn="ctr" rotWithShape="0">
                    <a:srgbClr val="000000">
                      <a:alpha val="40000"/>
                    </a:srgbClr>
                  </a:outerShdw>
                </a:effectLst>
              </a:rPr>
              <a:t>Discussing stop smoking medications and vapes with patients</a:t>
            </a:r>
          </a:p>
        </p:txBody>
      </p:sp>
    </p:spTree>
    <p:extLst>
      <p:ext uri="{BB962C8B-B14F-4D97-AF65-F5344CB8AC3E}">
        <p14:creationId xmlns:p14="http://schemas.microsoft.com/office/powerpoint/2010/main" val="34299503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52C95D-AF3F-D647-9301-640C70D32A0C}"/>
              </a:ext>
            </a:extLst>
          </p:cNvPr>
          <p:cNvSpPr>
            <a:spLocks noGrp="1"/>
          </p:cNvSpPr>
          <p:nvPr>
            <p:ph type="title"/>
          </p:nvPr>
        </p:nvSpPr>
        <p:spPr/>
        <p:txBody>
          <a:bodyPr/>
          <a:lstStyle/>
          <a:p>
            <a:r>
              <a:rPr lang="en-US"/>
              <a:t>Discussing vaping with patients</a:t>
            </a:r>
          </a:p>
        </p:txBody>
      </p:sp>
      <p:sp>
        <p:nvSpPr>
          <p:cNvPr id="8" name="Rectangular Callout 7">
            <a:extLst>
              <a:ext uri="{FF2B5EF4-FFF2-40B4-BE49-F238E27FC236}">
                <a16:creationId xmlns:a16="http://schemas.microsoft.com/office/drawing/2014/main" id="{B9C68EA3-BD23-1740-A232-53458216C130}"/>
              </a:ext>
            </a:extLst>
          </p:cNvPr>
          <p:cNvSpPr>
            <a:spLocks noChangeArrowheads="1"/>
          </p:cNvSpPr>
          <p:nvPr/>
        </p:nvSpPr>
        <p:spPr bwMode="auto">
          <a:xfrm>
            <a:off x="971550" y="1899646"/>
            <a:ext cx="7208623" cy="3487694"/>
          </a:xfrm>
          <a:prstGeom prst="wedgeRectCallout">
            <a:avLst>
              <a:gd name="adj1" fmla="val -33443"/>
              <a:gd name="adj2" fmla="val 64569"/>
            </a:avLst>
          </a:prstGeom>
          <a:solidFill>
            <a:srgbClr val="DAF2F4"/>
          </a:solidFill>
          <a:ln w="9525">
            <a:noFill/>
            <a:miter lim="800000"/>
            <a:headEnd/>
            <a:tailEnd/>
          </a:ln>
          <a:effectLst/>
        </p:spPr>
        <p:txBody>
          <a:bodyPr wrap="square" lIns="360000" tIns="288000" rIns="360000" bIns="432000" anchor="ctr">
            <a:prstTxWarp prst="textNoShape">
              <a:avLst/>
            </a:prstTxWarp>
            <a:noAutofit/>
          </a:bodyPr>
          <a:lstStyle/>
          <a:p>
            <a:pPr>
              <a:lnSpc>
                <a:spcPts val="2400"/>
              </a:lnSpc>
              <a:spcBef>
                <a:spcPts val="0"/>
              </a:spcBef>
              <a:spcAft>
                <a:spcPts val="1200"/>
              </a:spcAft>
              <a:defRPr/>
            </a:pPr>
            <a:r>
              <a:rPr lang="en-GB" sz="1600" i="1">
                <a:solidFill>
                  <a:schemeClr val="accent5"/>
                </a:solidFill>
                <a:latin typeface="Arial" panose="020B0604020202020204" pitchFamily="34" charset="0"/>
                <a:ea typeface="Calibri" pitchFamily="-109" charset="0"/>
                <a:cs typeface="Arial" panose="020B0604020202020204" pitchFamily="34" charset="0"/>
              </a:rPr>
              <a:t>“Many smokers find vapes helpful for quitting smoking, and evidence shows that they can be effective. If you do choose to use a vape and </a:t>
            </a:r>
            <a:br>
              <a:rPr lang="en-GB" sz="1600" i="1">
                <a:solidFill>
                  <a:schemeClr val="accent5"/>
                </a:solidFill>
                <a:latin typeface="Arial" panose="020B0604020202020204" pitchFamily="34" charset="0"/>
                <a:ea typeface="Calibri" pitchFamily="-109" charset="0"/>
                <a:cs typeface="Arial" panose="020B0604020202020204" pitchFamily="34" charset="0"/>
              </a:rPr>
            </a:br>
            <a:r>
              <a:rPr lang="en-GB" sz="1600" i="1">
                <a:solidFill>
                  <a:schemeClr val="accent5"/>
                </a:solidFill>
                <a:latin typeface="Arial" panose="020B0604020202020204" pitchFamily="34" charset="0"/>
                <a:ea typeface="Calibri" pitchFamily="-109" charset="0"/>
                <a:cs typeface="Arial" panose="020B0604020202020204" pitchFamily="34" charset="0"/>
              </a:rPr>
              <a:t>if that helps you to quit and stay smokefree, it is far safer for you than continuing to smoke. Specifically, vapes do not produce carbon monoxide, which is the poison produced when you smoke cigarettes. </a:t>
            </a:r>
          </a:p>
          <a:p>
            <a:pPr>
              <a:lnSpc>
                <a:spcPts val="2400"/>
              </a:lnSpc>
              <a:spcBef>
                <a:spcPts val="0"/>
              </a:spcBef>
              <a:spcAft>
                <a:spcPts val="1200"/>
              </a:spcAft>
              <a:defRPr/>
            </a:pPr>
            <a:r>
              <a:rPr lang="en-GB" sz="1600" i="1">
                <a:solidFill>
                  <a:schemeClr val="accent5"/>
                </a:solidFill>
                <a:latin typeface="Arial" panose="020B0604020202020204" pitchFamily="34" charset="0"/>
                <a:ea typeface="Calibri" pitchFamily="-109" charset="0"/>
                <a:cs typeface="Arial" panose="020B0604020202020204" pitchFamily="34" charset="0"/>
              </a:rPr>
              <a:t>There is a wide range of vapes, most people need to try various types and flavours to find the one they like. Reputable vape shops will be able to give you advice on where to start”.</a:t>
            </a:r>
            <a:endParaRPr lang="en-CA" sz="1600" b="0" i="1">
              <a:solidFill>
                <a:schemeClr val="accent5"/>
              </a:solidFill>
              <a:latin typeface="Arial" panose="020B0604020202020204" pitchFamily="34" charset="0"/>
              <a:ea typeface="Calibri" pitchFamily="-109" charset="0"/>
              <a:cs typeface="Arial" panose="020B0604020202020204" pitchFamily="34" charset="0"/>
            </a:endParaRPr>
          </a:p>
        </p:txBody>
      </p:sp>
      <p:sp>
        <p:nvSpPr>
          <p:cNvPr id="7" name="Footer Placeholder 3">
            <a:extLst>
              <a:ext uri="{FF2B5EF4-FFF2-40B4-BE49-F238E27FC236}">
                <a16:creationId xmlns:a16="http://schemas.microsoft.com/office/drawing/2014/main" id="{38573D6E-FD15-5FAE-DF6F-1802FB12B134}"/>
              </a:ext>
            </a:extLst>
          </p:cNvPr>
          <p:cNvSpPr>
            <a:spLocks noGrp="1"/>
          </p:cNvSpPr>
          <p:nvPr>
            <p:ph type="ftr" sz="quarter" idx="3"/>
          </p:nvPr>
        </p:nvSpPr>
        <p:spPr>
          <a:xfrm>
            <a:off x="593184" y="6356350"/>
            <a:ext cx="7866330" cy="365125"/>
          </a:xfrm>
        </p:spPr>
        <p:txBody>
          <a:bodyPr/>
          <a:lstStyle/>
          <a:p>
            <a:pPr>
              <a:defRPr/>
            </a:pPr>
            <a:r>
              <a:rPr lang="en-US" b="1"/>
              <a:t>Community mental health tobacco treatment training - </a:t>
            </a:r>
            <a:r>
              <a:rPr lang="en-GB"/>
              <a:t>Stop smoking medications and vaping</a:t>
            </a:r>
          </a:p>
          <a:p>
            <a:pPr>
              <a:defRPr/>
            </a:pPr>
            <a:endParaRPr lang="en-GB"/>
          </a:p>
          <a:p>
            <a:pPr>
              <a:defRPr/>
            </a:pPr>
            <a:endParaRPr lang="en-US"/>
          </a:p>
        </p:txBody>
      </p:sp>
    </p:spTree>
    <p:extLst>
      <p:ext uri="{BB962C8B-B14F-4D97-AF65-F5344CB8AC3E}">
        <p14:creationId xmlns:p14="http://schemas.microsoft.com/office/powerpoint/2010/main" val="301453782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27BADE87-6A9C-1A40-8D0B-EC8BC958ECE1}"/>
              </a:ext>
            </a:extLst>
          </p:cNvPr>
          <p:cNvPicPr>
            <a:picLocks noChangeAspect="1"/>
          </p:cNvPicPr>
          <p:nvPr/>
        </p:nvPicPr>
        <p:blipFill rotWithShape="1">
          <a:blip r:embed="rId3"/>
          <a:srcRect b="10970"/>
          <a:stretch/>
        </p:blipFill>
        <p:spPr>
          <a:xfrm>
            <a:off x="259268" y="3223157"/>
            <a:ext cx="2480408" cy="3002213"/>
          </a:xfrm>
          <a:prstGeom prst="rect">
            <a:avLst/>
          </a:prstGeom>
        </p:spPr>
      </p:pic>
      <p:sp>
        <p:nvSpPr>
          <p:cNvPr id="2" name="Title 1">
            <a:extLst>
              <a:ext uri="{FF2B5EF4-FFF2-40B4-BE49-F238E27FC236}">
                <a16:creationId xmlns:a16="http://schemas.microsoft.com/office/drawing/2014/main" id="{76B1C1F4-A91C-B449-A95B-93374B53F604}"/>
              </a:ext>
            </a:extLst>
          </p:cNvPr>
          <p:cNvSpPr>
            <a:spLocks noGrp="1"/>
          </p:cNvSpPr>
          <p:nvPr>
            <p:ph type="title"/>
          </p:nvPr>
        </p:nvSpPr>
        <p:spPr>
          <a:xfrm>
            <a:off x="571500" y="152400"/>
            <a:ext cx="7962900" cy="1066800"/>
          </a:xfrm>
        </p:spPr>
        <p:txBody>
          <a:bodyPr/>
          <a:lstStyle/>
          <a:p>
            <a:r>
              <a:rPr lang="en-US"/>
              <a:t>Discussing vapes with patients</a:t>
            </a:r>
          </a:p>
        </p:txBody>
      </p:sp>
      <p:sp>
        <p:nvSpPr>
          <p:cNvPr id="11" name="TextBox 10">
            <a:extLst>
              <a:ext uri="{FF2B5EF4-FFF2-40B4-BE49-F238E27FC236}">
                <a16:creationId xmlns:a16="http://schemas.microsoft.com/office/drawing/2014/main" id="{6722A353-D82C-0447-B0F4-02D5C1646A49}"/>
              </a:ext>
            </a:extLst>
          </p:cNvPr>
          <p:cNvSpPr txBox="1"/>
          <p:nvPr/>
        </p:nvSpPr>
        <p:spPr bwMode="auto">
          <a:xfrm>
            <a:off x="4631842" y="3489619"/>
            <a:ext cx="1555757" cy="942984"/>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1600" u="none" strike="noStrike" kern="1200" cap="none" spc="0" normalizeH="0" baseline="0" noProof="0">
                <a:ln>
                  <a:noFill/>
                </a:ln>
                <a:effectLst/>
                <a:uLnTx/>
                <a:uFillTx/>
                <a:latin typeface="Arial" panose="020B0604020202020204" pitchFamily="34" charset="0"/>
                <a:cs typeface="Arial" panose="020B0604020202020204" pitchFamily="34" charset="0"/>
              </a:rPr>
              <a:t>Common statements</a:t>
            </a:r>
          </a:p>
        </p:txBody>
      </p:sp>
      <p:grpSp>
        <p:nvGrpSpPr>
          <p:cNvPr id="28" name="Group 27">
            <a:extLst>
              <a:ext uri="{FF2B5EF4-FFF2-40B4-BE49-F238E27FC236}">
                <a16:creationId xmlns:a16="http://schemas.microsoft.com/office/drawing/2014/main" id="{D468B79A-81DE-5B4C-9D41-C7285D0377BD}"/>
              </a:ext>
            </a:extLst>
          </p:cNvPr>
          <p:cNvGrpSpPr/>
          <p:nvPr/>
        </p:nvGrpSpPr>
        <p:grpSpPr>
          <a:xfrm>
            <a:off x="4331676" y="1669376"/>
            <a:ext cx="2427870" cy="1574394"/>
            <a:chOff x="1952888" y="1886412"/>
            <a:chExt cx="2427870" cy="1574394"/>
          </a:xfrm>
        </p:grpSpPr>
        <p:sp>
          <p:nvSpPr>
            <p:cNvPr id="16" name="Oval Callout 15">
              <a:extLst>
                <a:ext uri="{FF2B5EF4-FFF2-40B4-BE49-F238E27FC236}">
                  <a16:creationId xmlns:a16="http://schemas.microsoft.com/office/drawing/2014/main" id="{DAAE144A-BC8C-9F46-94EC-122D21584A68}"/>
                </a:ext>
              </a:extLst>
            </p:cNvPr>
            <p:cNvSpPr/>
            <p:nvPr/>
          </p:nvSpPr>
          <p:spPr>
            <a:xfrm>
              <a:off x="1952888" y="1886412"/>
              <a:ext cx="2427870" cy="1574394"/>
            </a:xfrm>
            <a:prstGeom prst="wedgeEllipseCallout">
              <a:avLst>
                <a:gd name="adj1" fmla="val -42261"/>
                <a:gd name="adj2" fmla="val 62606"/>
              </a:avLst>
            </a:prstGeom>
            <a:solidFill>
              <a:srgbClr val="00B1FF"/>
            </a:solid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000"/>
            </a:p>
          </p:txBody>
        </p:sp>
        <p:sp>
          <p:nvSpPr>
            <p:cNvPr id="18" name="TextBox 17">
              <a:extLst>
                <a:ext uri="{FF2B5EF4-FFF2-40B4-BE49-F238E27FC236}">
                  <a16:creationId xmlns:a16="http://schemas.microsoft.com/office/drawing/2014/main" id="{1F82EFAC-CE5C-1446-9511-0B3C43028046}"/>
                </a:ext>
              </a:extLst>
            </p:cNvPr>
            <p:cNvSpPr txBox="1"/>
            <p:nvPr/>
          </p:nvSpPr>
          <p:spPr bwMode="auto">
            <a:xfrm>
              <a:off x="2134170" y="2257968"/>
              <a:ext cx="2018408" cy="832347"/>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160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t>I don’t know </a:t>
              </a:r>
              <a:br>
                <a:rPr kumimoji="0" lang="en-US" sz="160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br>
              <a:r>
                <a:rPr kumimoji="0" lang="en-US" sz="160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t>what strength </a:t>
              </a:r>
              <a:br>
                <a:rPr kumimoji="0" lang="en-US" sz="160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br>
              <a:r>
                <a:rPr kumimoji="0" lang="en-US" sz="160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t>to start on</a:t>
              </a:r>
            </a:p>
          </p:txBody>
        </p:sp>
      </p:grpSp>
      <p:grpSp>
        <p:nvGrpSpPr>
          <p:cNvPr id="29" name="Group 28">
            <a:extLst>
              <a:ext uri="{FF2B5EF4-FFF2-40B4-BE49-F238E27FC236}">
                <a16:creationId xmlns:a16="http://schemas.microsoft.com/office/drawing/2014/main" id="{269C276F-AE98-D14A-ACA0-F835468F65D8}"/>
              </a:ext>
            </a:extLst>
          </p:cNvPr>
          <p:cNvGrpSpPr/>
          <p:nvPr/>
        </p:nvGrpSpPr>
        <p:grpSpPr>
          <a:xfrm>
            <a:off x="2580613" y="3318625"/>
            <a:ext cx="1703116" cy="1127193"/>
            <a:chOff x="4662931" y="2033826"/>
            <a:chExt cx="1703116" cy="1127193"/>
          </a:xfrm>
        </p:grpSpPr>
        <p:sp>
          <p:nvSpPr>
            <p:cNvPr id="22" name="Oval Callout 21">
              <a:extLst>
                <a:ext uri="{FF2B5EF4-FFF2-40B4-BE49-F238E27FC236}">
                  <a16:creationId xmlns:a16="http://schemas.microsoft.com/office/drawing/2014/main" id="{186A8887-6FAC-B843-BBE0-8F3C0531FA8D}"/>
                </a:ext>
              </a:extLst>
            </p:cNvPr>
            <p:cNvSpPr/>
            <p:nvPr/>
          </p:nvSpPr>
          <p:spPr>
            <a:xfrm>
              <a:off x="4662931" y="2033826"/>
              <a:ext cx="1703116" cy="1127193"/>
            </a:xfrm>
            <a:prstGeom prst="wedgeEllipseCallout">
              <a:avLst>
                <a:gd name="adj1" fmla="val -42261"/>
                <a:gd name="adj2" fmla="val 62606"/>
              </a:avLst>
            </a:prstGeom>
            <a:solidFill>
              <a:srgbClr val="8ECC3E"/>
            </a:solid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000">
                <a:solidFill>
                  <a:srgbClr val="59BE9C"/>
                </a:solidFill>
              </a:endParaRPr>
            </a:p>
          </p:txBody>
        </p:sp>
        <p:sp>
          <p:nvSpPr>
            <p:cNvPr id="12" name="TextBox 11">
              <a:extLst>
                <a:ext uri="{FF2B5EF4-FFF2-40B4-BE49-F238E27FC236}">
                  <a16:creationId xmlns:a16="http://schemas.microsoft.com/office/drawing/2014/main" id="{B730CDA1-BEB1-E749-8F5B-6790B7134969}"/>
                </a:ext>
              </a:extLst>
            </p:cNvPr>
            <p:cNvSpPr txBox="1"/>
            <p:nvPr/>
          </p:nvSpPr>
          <p:spPr bwMode="auto">
            <a:xfrm>
              <a:off x="4679136" y="2050750"/>
              <a:ext cx="1686774" cy="1105917"/>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160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t>My mouth </a:t>
              </a:r>
              <a:br>
                <a:rPr kumimoji="0" lang="en-US" sz="160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br>
              <a:r>
                <a:rPr kumimoji="0" lang="en-US" sz="160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t>is so dry!</a:t>
              </a:r>
            </a:p>
          </p:txBody>
        </p:sp>
      </p:grpSp>
      <p:grpSp>
        <p:nvGrpSpPr>
          <p:cNvPr id="31" name="Group 30">
            <a:extLst>
              <a:ext uri="{FF2B5EF4-FFF2-40B4-BE49-F238E27FC236}">
                <a16:creationId xmlns:a16="http://schemas.microsoft.com/office/drawing/2014/main" id="{2A6A1E91-809C-5F42-81B2-260C1D0382DE}"/>
              </a:ext>
            </a:extLst>
          </p:cNvPr>
          <p:cNvGrpSpPr/>
          <p:nvPr/>
        </p:nvGrpSpPr>
        <p:grpSpPr>
          <a:xfrm>
            <a:off x="5089532" y="4510330"/>
            <a:ext cx="2027373" cy="1341800"/>
            <a:chOff x="6249405" y="3981379"/>
            <a:chExt cx="2027373" cy="1341800"/>
          </a:xfrm>
        </p:grpSpPr>
        <p:sp>
          <p:nvSpPr>
            <p:cNvPr id="25" name="Oval Callout 24">
              <a:extLst>
                <a:ext uri="{FF2B5EF4-FFF2-40B4-BE49-F238E27FC236}">
                  <a16:creationId xmlns:a16="http://schemas.microsoft.com/office/drawing/2014/main" id="{3E023CCE-97B6-AC4A-9E01-2EB6AFB435DC}"/>
                </a:ext>
              </a:extLst>
            </p:cNvPr>
            <p:cNvSpPr/>
            <p:nvPr/>
          </p:nvSpPr>
          <p:spPr>
            <a:xfrm>
              <a:off x="6249405" y="3981379"/>
              <a:ext cx="2027373" cy="1341800"/>
            </a:xfrm>
            <a:prstGeom prst="wedgeEllipseCallout">
              <a:avLst>
                <a:gd name="adj1" fmla="val -42261"/>
                <a:gd name="adj2" fmla="val 62606"/>
              </a:avLst>
            </a:prstGeom>
            <a:solidFill>
              <a:srgbClr val="8B6DAD"/>
            </a:solid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000"/>
            </a:p>
          </p:txBody>
        </p:sp>
        <p:sp>
          <p:nvSpPr>
            <p:cNvPr id="13" name="TextBox 12">
              <a:extLst>
                <a:ext uri="{FF2B5EF4-FFF2-40B4-BE49-F238E27FC236}">
                  <a16:creationId xmlns:a16="http://schemas.microsoft.com/office/drawing/2014/main" id="{EEF1333C-608C-9344-8744-F33FC2AFCB81}"/>
                </a:ext>
              </a:extLst>
            </p:cNvPr>
            <p:cNvSpPr txBox="1"/>
            <p:nvPr/>
          </p:nvSpPr>
          <p:spPr bwMode="auto">
            <a:xfrm>
              <a:off x="6294211" y="3997585"/>
              <a:ext cx="1945920" cy="1316420"/>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160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t>I don’t like all </a:t>
              </a:r>
              <a:br>
                <a:rPr kumimoji="0" lang="en-US" sz="160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br>
              <a:r>
                <a:rPr kumimoji="0" lang="en-US" sz="160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t>the ‘smoke’</a:t>
              </a:r>
            </a:p>
          </p:txBody>
        </p:sp>
      </p:grpSp>
      <p:grpSp>
        <p:nvGrpSpPr>
          <p:cNvPr id="30" name="Group 29">
            <a:extLst>
              <a:ext uri="{FF2B5EF4-FFF2-40B4-BE49-F238E27FC236}">
                <a16:creationId xmlns:a16="http://schemas.microsoft.com/office/drawing/2014/main" id="{BF276C54-3A72-9348-A2BC-1B1DF5D2FBA3}"/>
              </a:ext>
            </a:extLst>
          </p:cNvPr>
          <p:cNvGrpSpPr/>
          <p:nvPr/>
        </p:nvGrpSpPr>
        <p:grpSpPr>
          <a:xfrm>
            <a:off x="6538060" y="2893471"/>
            <a:ext cx="2027373" cy="1347950"/>
            <a:chOff x="6555307" y="2294020"/>
            <a:chExt cx="2027373" cy="1347950"/>
          </a:xfrm>
        </p:grpSpPr>
        <p:sp>
          <p:nvSpPr>
            <p:cNvPr id="21" name="Oval Callout 20">
              <a:extLst>
                <a:ext uri="{FF2B5EF4-FFF2-40B4-BE49-F238E27FC236}">
                  <a16:creationId xmlns:a16="http://schemas.microsoft.com/office/drawing/2014/main" id="{4585464C-DAB5-6946-A5BB-B4A300086D4B}"/>
                </a:ext>
              </a:extLst>
            </p:cNvPr>
            <p:cNvSpPr/>
            <p:nvPr/>
          </p:nvSpPr>
          <p:spPr>
            <a:xfrm>
              <a:off x="6555307" y="2300170"/>
              <a:ext cx="2027373" cy="1341800"/>
            </a:xfrm>
            <a:prstGeom prst="wedgeEllipseCallout">
              <a:avLst>
                <a:gd name="adj1" fmla="val -42261"/>
                <a:gd name="adj2" fmla="val 62606"/>
              </a:avLst>
            </a:prstGeom>
            <a:solidFill>
              <a:srgbClr val="F79645"/>
            </a:solid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000"/>
            </a:p>
          </p:txBody>
        </p:sp>
        <p:sp>
          <p:nvSpPr>
            <p:cNvPr id="15" name="TextBox 14">
              <a:extLst>
                <a:ext uri="{FF2B5EF4-FFF2-40B4-BE49-F238E27FC236}">
                  <a16:creationId xmlns:a16="http://schemas.microsoft.com/office/drawing/2014/main" id="{43B90509-B4DE-AF46-AEFE-50CD7BC10867}"/>
                </a:ext>
              </a:extLst>
            </p:cNvPr>
            <p:cNvSpPr txBox="1"/>
            <p:nvPr/>
          </p:nvSpPr>
          <p:spPr bwMode="auto">
            <a:xfrm>
              <a:off x="6576530" y="2294020"/>
              <a:ext cx="1998267" cy="1347950"/>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160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t>I vape more </a:t>
              </a:r>
              <a:br>
                <a:rPr kumimoji="0" lang="en-US" sz="160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br>
              <a:r>
                <a:rPr kumimoji="0" lang="en-US" sz="160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t>often than </a:t>
              </a:r>
              <a:br>
                <a:rPr kumimoji="0" lang="en-US" sz="160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br>
              <a:r>
                <a:rPr kumimoji="0" lang="en-US" sz="160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t>I smoked</a:t>
              </a:r>
            </a:p>
          </p:txBody>
        </p:sp>
      </p:grpSp>
      <p:grpSp>
        <p:nvGrpSpPr>
          <p:cNvPr id="32" name="Group 31">
            <a:extLst>
              <a:ext uri="{FF2B5EF4-FFF2-40B4-BE49-F238E27FC236}">
                <a16:creationId xmlns:a16="http://schemas.microsoft.com/office/drawing/2014/main" id="{704EEA66-0E7A-E84A-905B-8BEB95631762}"/>
              </a:ext>
            </a:extLst>
          </p:cNvPr>
          <p:cNvGrpSpPr/>
          <p:nvPr/>
        </p:nvGrpSpPr>
        <p:grpSpPr>
          <a:xfrm>
            <a:off x="3072816" y="4694010"/>
            <a:ext cx="1703116" cy="1138537"/>
            <a:chOff x="4265364" y="4109325"/>
            <a:chExt cx="1703116" cy="1138537"/>
          </a:xfrm>
        </p:grpSpPr>
        <p:sp>
          <p:nvSpPr>
            <p:cNvPr id="26" name="Oval Callout 25">
              <a:extLst>
                <a:ext uri="{FF2B5EF4-FFF2-40B4-BE49-F238E27FC236}">
                  <a16:creationId xmlns:a16="http://schemas.microsoft.com/office/drawing/2014/main" id="{911037B4-8667-604E-AA0E-BEDDC074AF6B}"/>
                </a:ext>
              </a:extLst>
            </p:cNvPr>
            <p:cNvSpPr/>
            <p:nvPr/>
          </p:nvSpPr>
          <p:spPr>
            <a:xfrm>
              <a:off x="4265364" y="4109325"/>
              <a:ext cx="1703116" cy="1127193"/>
            </a:xfrm>
            <a:prstGeom prst="wedgeEllipseCallout">
              <a:avLst>
                <a:gd name="adj1" fmla="val -42261"/>
                <a:gd name="adj2" fmla="val 62606"/>
              </a:avLst>
            </a:prstGeom>
            <a:solidFill>
              <a:srgbClr val="EF71A0"/>
            </a:solid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000">
                <a:solidFill>
                  <a:srgbClr val="59BE9C"/>
                </a:solidFill>
              </a:endParaRPr>
            </a:p>
          </p:txBody>
        </p:sp>
        <p:sp>
          <p:nvSpPr>
            <p:cNvPr id="27" name="TextBox 26">
              <a:extLst>
                <a:ext uri="{FF2B5EF4-FFF2-40B4-BE49-F238E27FC236}">
                  <a16:creationId xmlns:a16="http://schemas.microsoft.com/office/drawing/2014/main" id="{6E38E825-C145-C348-A850-3F96137258AE}"/>
                </a:ext>
              </a:extLst>
            </p:cNvPr>
            <p:cNvSpPr txBox="1"/>
            <p:nvPr/>
          </p:nvSpPr>
          <p:spPr bwMode="auto">
            <a:xfrm>
              <a:off x="4281569" y="4126249"/>
              <a:ext cx="1686774" cy="1121613"/>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sz="1600">
                  <a:solidFill>
                    <a:schemeClr val="bg1"/>
                  </a:solidFill>
                  <a:latin typeface="Arial" panose="020B0604020202020204" pitchFamily="34" charset="0"/>
                  <a:cs typeface="Arial" panose="020B0604020202020204" pitchFamily="34" charset="0"/>
                </a:rPr>
                <a:t>I’m still really struggling</a:t>
              </a:r>
            </a:p>
          </p:txBody>
        </p:sp>
      </p:grpSp>
      <p:sp>
        <p:nvSpPr>
          <p:cNvPr id="24" name="Footer Placeholder 3">
            <a:extLst>
              <a:ext uri="{FF2B5EF4-FFF2-40B4-BE49-F238E27FC236}">
                <a16:creationId xmlns:a16="http://schemas.microsoft.com/office/drawing/2014/main" id="{BEF72D57-1F24-6F6A-B4B2-4B532E5B9309}"/>
              </a:ext>
            </a:extLst>
          </p:cNvPr>
          <p:cNvSpPr>
            <a:spLocks noGrp="1"/>
          </p:cNvSpPr>
          <p:nvPr>
            <p:ph type="ftr" sz="quarter" idx="3"/>
          </p:nvPr>
        </p:nvSpPr>
        <p:spPr>
          <a:xfrm>
            <a:off x="593184" y="6356350"/>
            <a:ext cx="7866330" cy="365125"/>
          </a:xfrm>
        </p:spPr>
        <p:txBody>
          <a:bodyPr/>
          <a:lstStyle/>
          <a:p>
            <a:pPr>
              <a:defRPr/>
            </a:pPr>
            <a:r>
              <a:rPr lang="en-US" b="1"/>
              <a:t>Community mental health tobacco treatment training - </a:t>
            </a:r>
            <a:r>
              <a:rPr lang="en-GB"/>
              <a:t>Stop smoking medications and vaping</a:t>
            </a:r>
          </a:p>
          <a:p>
            <a:pPr>
              <a:defRPr/>
            </a:pPr>
            <a:endParaRPr lang="en-GB"/>
          </a:p>
          <a:p>
            <a:pPr>
              <a:defRPr/>
            </a:pPr>
            <a:endParaRPr lang="en-US"/>
          </a:p>
        </p:txBody>
      </p:sp>
      <p:grpSp>
        <p:nvGrpSpPr>
          <p:cNvPr id="23" name="Group 22">
            <a:extLst>
              <a:ext uri="{FF2B5EF4-FFF2-40B4-BE49-F238E27FC236}">
                <a16:creationId xmlns:a16="http://schemas.microsoft.com/office/drawing/2014/main" id="{1CA3E16E-92F3-DDE6-D9D2-7BD09D709FA3}"/>
              </a:ext>
            </a:extLst>
          </p:cNvPr>
          <p:cNvGrpSpPr/>
          <p:nvPr/>
        </p:nvGrpSpPr>
        <p:grpSpPr>
          <a:xfrm>
            <a:off x="1676814" y="1755637"/>
            <a:ext cx="2272848" cy="1347950"/>
            <a:chOff x="6555307" y="2294020"/>
            <a:chExt cx="2027373" cy="1347950"/>
          </a:xfrm>
        </p:grpSpPr>
        <p:sp>
          <p:nvSpPr>
            <p:cNvPr id="33" name="Oval Callout 32">
              <a:extLst>
                <a:ext uri="{FF2B5EF4-FFF2-40B4-BE49-F238E27FC236}">
                  <a16:creationId xmlns:a16="http://schemas.microsoft.com/office/drawing/2014/main" id="{380A07DE-5465-9DC0-CB55-5AF06BD89CD6}"/>
                </a:ext>
              </a:extLst>
            </p:cNvPr>
            <p:cNvSpPr/>
            <p:nvPr/>
          </p:nvSpPr>
          <p:spPr>
            <a:xfrm>
              <a:off x="6555307" y="2300170"/>
              <a:ext cx="2027373" cy="1341800"/>
            </a:xfrm>
            <a:prstGeom prst="wedgeEllipseCallout">
              <a:avLst>
                <a:gd name="adj1" fmla="val -42261"/>
                <a:gd name="adj2" fmla="val 62606"/>
              </a:avLst>
            </a:prstGeom>
            <a:solidFill>
              <a:schemeClr val="accent1"/>
            </a:solid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000"/>
            </a:p>
          </p:txBody>
        </p:sp>
        <p:sp>
          <p:nvSpPr>
            <p:cNvPr id="34" name="TextBox 33">
              <a:extLst>
                <a:ext uri="{FF2B5EF4-FFF2-40B4-BE49-F238E27FC236}">
                  <a16:creationId xmlns:a16="http://schemas.microsoft.com/office/drawing/2014/main" id="{0968FDBE-E71A-0C58-0582-63AF04FC5CE5}"/>
                </a:ext>
              </a:extLst>
            </p:cNvPr>
            <p:cNvSpPr txBox="1"/>
            <p:nvPr/>
          </p:nvSpPr>
          <p:spPr bwMode="auto">
            <a:xfrm>
              <a:off x="6576532" y="2294020"/>
              <a:ext cx="1998267" cy="1347950"/>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algn="ctr">
                <a:spcBef>
                  <a:spcPts val="500"/>
                </a:spcBef>
                <a:spcAft>
                  <a:spcPts val="500"/>
                </a:spcAft>
                <a:buClr>
                  <a:srgbClr val="C10C21"/>
                </a:buClr>
              </a:pPr>
              <a:r>
                <a:rPr lang="en-US" sz="1600">
                  <a:solidFill>
                    <a:schemeClr val="bg1"/>
                  </a:solidFill>
                  <a:latin typeface="Arial" panose="020B0604020202020204" pitchFamily="34" charset="0"/>
                  <a:cs typeface="Arial" panose="020B0604020202020204" pitchFamily="34" charset="0"/>
                </a:rPr>
                <a:t>Which </a:t>
              </a:r>
              <a:br>
                <a:rPr lang="en-US" sz="1600">
                  <a:solidFill>
                    <a:schemeClr val="bg1"/>
                  </a:solidFill>
                  <a:latin typeface="Arial" panose="020B0604020202020204" pitchFamily="34" charset="0"/>
                  <a:cs typeface="Arial" panose="020B0604020202020204" pitchFamily="34" charset="0"/>
                </a:rPr>
              </a:br>
              <a:r>
                <a:rPr lang="en-US" sz="1600">
                  <a:solidFill>
                    <a:schemeClr val="bg1"/>
                  </a:solidFill>
                  <a:latin typeface="Arial" panose="020B0604020202020204" pitchFamily="34" charset="0"/>
                  <a:cs typeface="Arial" panose="020B0604020202020204" pitchFamily="34" charset="0"/>
                </a:rPr>
                <a:t>vape should </a:t>
              </a:r>
              <a:br>
                <a:rPr lang="en-US" sz="1600">
                  <a:solidFill>
                    <a:schemeClr val="bg1"/>
                  </a:solidFill>
                  <a:latin typeface="Arial" panose="020B0604020202020204" pitchFamily="34" charset="0"/>
                  <a:cs typeface="Arial" panose="020B0604020202020204" pitchFamily="34" charset="0"/>
                </a:rPr>
              </a:br>
              <a:r>
                <a:rPr lang="en-US" sz="1600">
                  <a:solidFill>
                    <a:schemeClr val="bg1"/>
                  </a:solidFill>
                  <a:latin typeface="Arial" panose="020B0604020202020204" pitchFamily="34" charset="0"/>
                  <a:cs typeface="Arial" panose="020B0604020202020204" pitchFamily="34" charset="0"/>
                </a:rPr>
                <a:t>I start with?</a:t>
              </a:r>
              <a:endParaRPr kumimoji="0" lang="en-US" sz="160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438770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500"/>
                                        <p:tgtEl>
                                          <p:spTgt spid="2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500"/>
                                        <p:tgtEl>
                                          <p:spTgt spid="29"/>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500"/>
                                        <p:tgtEl>
                                          <p:spTgt spid="3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500"/>
                                        <p:tgtEl>
                                          <p:spTgt spid="31"/>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B8F4654-6DEF-E9A7-BBC8-253415DA89F0}"/>
              </a:ext>
            </a:extLst>
          </p:cNvPr>
          <p:cNvPicPr>
            <a:picLocks noChangeAspect="1"/>
          </p:cNvPicPr>
          <p:nvPr/>
        </p:nvPicPr>
        <p:blipFill>
          <a:blip r:embed="rId3"/>
          <a:srcRect/>
          <a:stretch/>
        </p:blipFill>
        <p:spPr>
          <a:xfrm>
            <a:off x="0" y="0"/>
            <a:ext cx="9144000" cy="6858000"/>
          </a:xfrm>
          <a:prstGeom prst="rect">
            <a:avLst/>
          </a:prstGeom>
        </p:spPr>
      </p:pic>
      <p:sp>
        <p:nvSpPr>
          <p:cNvPr id="3" name="Subtitle 1">
            <a:extLst>
              <a:ext uri="{FF2B5EF4-FFF2-40B4-BE49-F238E27FC236}">
                <a16:creationId xmlns:a16="http://schemas.microsoft.com/office/drawing/2014/main" id="{46B5220D-B4CC-DA41-C867-604029437E1F}"/>
              </a:ext>
            </a:extLst>
          </p:cNvPr>
          <p:cNvSpPr txBox="1">
            <a:spLocks/>
          </p:cNvSpPr>
          <p:nvPr/>
        </p:nvSpPr>
        <p:spPr>
          <a:xfrm>
            <a:off x="952500" y="4397828"/>
            <a:ext cx="7200900" cy="169817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3800"/>
              </a:lnSpc>
              <a:buNone/>
            </a:pPr>
            <a:r>
              <a:rPr lang="en-US" sz="4000" b="1">
                <a:solidFill>
                  <a:schemeClr val="bg1"/>
                </a:solidFill>
                <a:latin typeface="Arial" panose="020B0604020202020204" pitchFamily="34" charset="0"/>
                <a:cs typeface="Arial" panose="020B0604020202020204" pitchFamily="34" charset="0"/>
              </a:rPr>
              <a:t>Questions?</a:t>
            </a:r>
          </a:p>
        </p:txBody>
      </p:sp>
    </p:spTree>
    <p:extLst>
      <p:ext uri="{BB962C8B-B14F-4D97-AF65-F5344CB8AC3E}">
        <p14:creationId xmlns:p14="http://schemas.microsoft.com/office/powerpoint/2010/main" val="5231546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53C44A-F8B3-044B-80C5-840669BA6677}"/>
              </a:ext>
            </a:extLst>
          </p:cNvPr>
          <p:cNvSpPr>
            <a:spLocks noGrp="1"/>
          </p:cNvSpPr>
          <p:nvPr>
            <p:ph type="title"/>
          </p:nvPr>
        </p:nvSpPr>
        <p:spPr>
          <a:xfrm>
            <a:off x="571500" y="152400"/>
            <a:ext cx="7962900" cy="1066800"/>
          </a:xfrm>
        </p:spPr>
        <p:txBody>
          <a:bodyPr/>
          <a:lstStyle/>
          <a:p>
            <a:r>
              <a:rPr lang="en-US"/>
              <a:t>Guidance </a:t>
            </a:r>
          </a:p>
        </p:txBody>
      </p:sp>
      <p:sp>
        <p:nvSpPr>
          <p:cNvPr id="6" name="Text Placeholder 3">
            <a:extLst>
              <a:ext uri="{FF2B5EF4-FFF2-40B4-BE49-F238E27FC236}">
                <a16:creationId xmlns:a16="http://schemas.microsoft.com/office/drawing/2014/main" id="{C31657BD-6D8D-DE44-90EF-8A038A7ADB0C}"/>
              </a:ext>
            </a:extLst>
          </p:cNvPr>
          <p:cNvSpPr>
            <a:spLocks noGrp="1"/>
          </p:cNvSpPr>
          <p:nvPr>
            <p:ph type="body" idx="12"/>
          </p:nvPr>
        </p:nvSpPr>
        <p:spPr>
          <a:xfrm>
            <a:off x="571500" y="1752598"/>
            <a:ext cx="4426768" cy="3783227"/>
          </a:xfrm>
        </p:spPr>
        <p:txBody>
          <a:bodyPr anchor="ctr"/>
          <a:lstStyle/>
          <a:p>
            <a:pPr>
              <a:spcBef>
                <a:spcPts val="600"/>
              </a:spcBef>
              <a:spcAft>
                <a:spcPts val="600"/>
              </a:spcAft>
            </a:pPr>
            <a:r>
              <a:rPr lang="en-US"/>
              <a:t>Vapes are a first line stop smoking aid, and appropriate for use in people with SMI</a:t>
            </a:r>
          </a:p>
          <a:p>
            <a:pPr>
              <a:spcBef>
                <a:spcPts val="600"/>
              </a:spcBef>
              <a:spcAft>
                <a:spcPts val="600"/>
              </a:spcAft>
            </a:pPr>
            <a:r>
              <a:rPr lang="en-US"/>
              <a:t>Be open to vape use in people </a:t>
            </a:r>
            <a:br>
              <a:rPr lang="en-US"/>
            </a:br>
            <a:r>
              <a:rPr lang="en-US"/>
              <a:t>keen to try them, especially in </a:t>
            </a:r>
            <a:br>
              <a:rPr lang="en-US"/>
            </a:br>
            <a:r>
              <a:rPr lang="en-US"/>
              <a:t>those who have tried and failed </a:t>
            </a:r>
            <a:br>
              <a:rPr lang="en-US"/>
            </a:br>
            <a:r>
              <a:rPr lang="en-US"/>
              <a:t>using other aids </a:t>
            </a:r>
          </a:p>
          <a:p>
            <a:pPr>
              <a:spcBef>
                <a:spcPts val="600"/>
              </a:spcBef>
              <a:spcAft>
                <a:spcPts val="600"/>
              </a:spcAft>
            </a:pPr>
            <a:r>
              <a:rPr lang="en-US"/>
              <a:t>Provide advice to patients on </a:t>
            </a:r>
            <a:br>
              <a:rPr lang="en-US"/>
            </a:br>
            <a:r>
              <a:rPr lang="en-US"/>
              <a:t>using vapes as a quitting aid</a:t>
            </a:r>
          </a:p>
        </p:txBody>
      </p:sp>
      <p:sp>
        <p:nvSpPr>
          <p:cNvPr id="8" name="Footer Placeholder 3">
            <a:extLst>
              <a:ext uri="{FF2B5EF4-FFF2-40B4-BE49-F238E27FC236}">
                <a16:creationId xmlns:a16="http://schemas.microsoft.com/office/drawing/2014/main" id="{F3531104-610E-9B45-9550-2287D505D3F4}"/>
              </a:ext>
            </a:extLst>
          </p:cNvPr>
          <p:cNvSpPr>
            <a:spLocks noGrp="1"/>
          </p:cNvSpPr>
          <p:nvPr>
            <p:ph type="ftr" sz="quarter" idx="3"/>
          </p:nvPr>
        </p:nvSpPr>
        <p:spPr>
          <a:xfrm>
            <a:off x="593184" y="6356350"/>
            <a:ext cx="7866330" cy="365125"/>
          </a:xfrm>
        </p:spPr>
        <p:txBody>
          <a:bodyPr/>
          <a:lstStyle/>
          <a:p>
            <a:pPr>
              <a:defRPr/>
            </a:pPr>
            <a:r>
              <a:rPr lang="en-US" b="1"/>
              <a:t>Community mental health tobacco treatment training - </a:t>
            </a:r>
            <a:r>
              <a:rPr lang="en-GB"/>
              <a:t>Stop smoking medications and vaping</a:t>
            </a:r>
          </a:p>
          <a:p>
            <a:pPr>
              <a:defRPr/>
            </a:pPr>
            <a:endParaRPr lang="en-GB"/>
          </a:p>
          <a:p>
            <a:pPr>
              <a:defRPr/>
            </a:pPr>
            <a:endParaRPr lang="en-US"/>
          </a:p>
        </p:txBody>
      </p:sp>
      <p:pic>
        <p:nvPicPr>
          <p:cNvPr id="5" name="Picture 4" descr="A picture containing text, person&#10;&#10;Description automatically generated">
            <a:extLst>
              <a:ext uri="{FF2B5EF4-FFF2-40B4-BE49-F238E27FC236}">
                <a16:creationId xmlns:a16="http://schemas.microsoft.com/office/drawing/2014/main" id="{481CD317-C08F-73A5-C31F-CE3749D13881}"/>
              </a:ext>
            </a:extLst>
          </p:cNvPr>
          <p:cNvPicPr>
            <a:picLocks noChangeAspect="1"/>
          </p:cNvPicPr>
          <p:nvPr/>
        </p:nvPicPr>
        <p:blipFill>
          <a:blip r:embed="rId3"/>
          <a:stretch>
            <a:fillRect/>
          </a:stretch>
        </p:blipFill>
        <p:spPr>
          <a:xfrm>
            <a:off x="5576341" y="1955590"/>
            <a:ext cx="2628276" cy="3316214"/>
          </a:xfrm>
          <a:prstGeom prst="rect">
            <a:avLst/>
          </a:prstGeom>
        </p:spPr>
      </p:pic>
    </p:spTree>
    <p:extLst>
      <p:ext uri="{BB962C8B-B14F-4D97-AF65-F5344CB8AC3E}">
        <p14:creationId xmlns:p14="http://schemas.microsoft.com/office/powerpoint/2010/main" val="331028539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36887EB-5FA2-0A42-AD4D-71025E504BC3}"/>
              </a:ext>
            </a:extLst>
          </p:cNvPr>
          <p:cNvPicPr>
            <a:picLocks noChangeAspect="1"/>
          </p:cNvPicPr>
          <p:nvPr/>
        </p:nvPicPr>
        <p:blipFill>
          <a:blip r:embed="rId3"/>
          <a:srcRect/>
          <a:stretch/>
        </p:blipFill>
        <p:spPr>
          <a:xfrm>
            <a:off x="0" y="0"/>
            <a:ext cx="9144000" cy="6858000"/>
          </a:xfrm>
          <a:prstGeom prst="rect">
            <a:avLst/>
          </a:prstGeom>
        </p:spPr>
      </p:pic>
      <p:sp>
        <p:nvSpPr>
          <p:cNvPr id="2" name="Title 1">
            <a:extLst>
              <a:ext uri="{FF2B5EF4-FFF2-40B4-BE49-F238E27FC236}">
                <a16:creationId xmlns:a16="http://schemas.microsoft.com/office/drawing/2014/main" id="{F1306FEE-DB9D-7C42-B94C-098BE2FFDCEB}"/>
              </a:ext>
            </a:extLst>
          </p:cNvPr>
          <p:cNvSpPr>
            <a:spLocks noGrp="1"/>
          </p:cNvSpPr>
          <p:nvPr>
            <p:ph type="title"/>
          </p:nvPr>
        </p:nvSpPr>
        <p:spPr/>
        <p:txBody>
          <a:bodyPr/>
          <a:lstStyle/>
          <a:p>
            <a:pPr algn="ctr"/>
            <a:r>
              <a:rPr lang="en-US"/>
              <a:t>NCSCT films for the public</a:t>
            </a:r>
          </a:p>
        </p:txBody>
      </p:sp>
      <p:pic>
        <p:nvPicPr>
          <p:cNvPr id="5" name="Picture 4">
            <a:extLst>
              <a:ext uri="{FF2B5EF4-FFF2-40B4-BE49-F238E27FC236}">
                <a16:creationId xmlns:a16="http://schemas.microsoft.com/office/drawing/2014/main" id="{9C0F72A2-A6B4-7742-B90C-49037F23147A}"/>
              </a:ext>
            </a:extLst>
          </p:cNvPr>
          <p:cNvPicPr>
            <a:picLocks noChangeAspect="1"/>
          </p:cNvPicPr>
          <p:nvPr/>
        </p:nvPicPr>
        <p:blipFill>
          <a:blip r:embed="rId4"/>
          <a:srcRect/>
          <a:stretch/>
        </p:blipFill>
        <p:spPr>
          <a:xfrm>
            <a:off x="1125047" y="1202725"/>
            <a:ext cx="6893905" cy="5486400"/>
          </a:xfrm>
          <a:prstGeom prst="rect">
            <a:avLst/>
          </a:prstGeom>
          <a:effectLst/>
        </p:spPr>
      </p:pic>
    </p:spTree>
    <p:extLst>
      <p:ext uri="{BB962C8B-B14F-4D97-AF65-F5344CB8AC3E}">
        <p14:creationId xmlns:p14="http://schemas.microsoft.com/office/powerpoint/2010/main" val="8572373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010EFE-4093-3F49-BB85-ED0B1933AE25}"/>
              </a:ext>
            </a:extLst>
          </p:cNvPr>
          <p:cNvSpPr>
            <a:spLocks noGrp="1"/>
          </p:cNvSpPr>
          <p:nvPr>
            <p:ph type="title"/>
          </p:nvPr>
        </p:nvSpPr>
        <p:spPr/>
        <p:txBody>
          <a:bodyPr/>
          <a:lstStyle/>
          <a:p>
            <a:r>
              <a:rPr lang="en-US"/>
              <a:t>Medication online learning</a:t>
            </a:r>
          </a:p>
        </p:txBody>
      </p:sp>
      <p:pic>
        <p:nvPicPr>
          <p:cNvPr id="5" name="Picture 4">
            <a:extLst>
              <a:ext uri="{FF2B5EF4-FFF2-40B4-BE49-F238E27FC236}">
                <a16:creationId xmlns:a16="http://schemas.microsoft.com/office/drawing/2014/main" id="{27104DEA-843C-D04E-B40A-68EADB791D23}"/>
              </a:ext>
            </a:extLst>
          </p:cNvPr>
          <p:cNvPicPr>
            <a:picLocks noChangeAspect="1"/>
          </p:cNvPicPr>
          <p:nvPr/>
        </p:nvPicPr>
        <p:blipFill>
          <a:blip r:embed="rId3"/>
          <a:srcRect/>
          <a:stretch/>
        </p:blipFill>
        <p:spPr>
          <a:xfrm>
            <a:off x="1694543" y="1661822"/>
            <a:ext cx="5754913" cy="4579951"/>
          </a:xfrm>
          <a:prstGeom prst="rect">
            <a:avLst/>
          </a:prstGeom>
        </p:spPr>
      </p:pic>
      <p:sp>
        <p:nvSpPr>
          <p:cNvPr id="4" name="Footer Placeholder 3">
            <a:extLst>
              <a:ext uri="{FF2B5EF4-FFF2-40B4-BE49-F238E27FC236}">
                <a16:creationId xmlns:a16="http://schemas.microsoft.com/office/drawing/2014/main" id="{3EBC8B3B-C46F-4056-E360-6ECFB572CEEB}"/>
              </a:ext>
            </a:extLst>
          </p:cNvPr>
          <p:cNvSpPr>
            <a:spLocks noGrp="1"/>
          </p:cNvSpPr>
          <p:nvPr>
            <p:ph type="ftr" sz="quarter" idx="3"/>
          </p:nvPr>
        </p:nvSpPr>
        <p:spPr>
          <a:xfrm>
            <a:off x="593184" y="6356350"/>
            <a:ext cx="7866330" cy="365125"/>
          </a:xfrm>
        </p:spPr>
        <p:txBody>
          <a:bodyPr/>
          <a:lstStyle/>
          <a:p>
            <a:pPr>
              <a:defRPr/>
            </a:pPr>
            <a:r>
              <a:rPr lang="en-US" b="1"/>
              <a:t>Community mental health tobacco treatment training -</a:t>
            </a:r>
            <a:r>
              <a:rPr lang="en-US"/>
              <a:t>– </a:t>
            </a:r>
            <a:r>
              <a:rPr lang="en-GB"/>
              <a:t>Stop smoking medications and vaping</a:t>
            </a:r>
          </a:p>
          <a:p>
            <a:pPr>
              <a:defRPr/>
            </a:pPr>
            <a:endParaRPr lang="en-GB"/>
          </a:p>
          <a:p>
            <a:pPr>
              <a:defRPr/>
            </a:pPr>
            <a:endParaRPr lang="en-US"/>
          </a:p>
        </p:txBody>
      </p:sp>
    </p:spTree>
    <p:extLst>
      <p:ext uri="{BB962C8B-B14F-4D97-AF65-F5344CB8AC3E}">
        <p14:creationId xmlns:p14="http://schemas.microsoft.com/office/powerpoint/2010/main" val="32482023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38A15B-B703-FE94-C7A0-FD74BEBF2E84}"/>
              </a:ext>
            </a:extLst>
          </p:cNvPr>
          <p:cNvSpPr>
            <a:spLocks noGrp="1"/>
          </p:cNvSpPr>
          <p:nvPr>
            <p:ph type="title"/>
          </p:nvPr>
        </p:nvSpPr>
        <p:spPr/>
        <p:txBody>
          <a:bodyPr/>
          <a:lstStyle/>
          <a:p>
            <a:r>
              <a:rPr lang="en-US"/>
              <a:t>NICE Guidance  </a:t>
            </a:r>
          </a:p>
        </p:txBody>
      </p:sp>
      <p:sp>
        <p:nvSpPr>
          <p:cNvPr id="5" name="Rectangle 4">
            <a:extLst>
              <a:ext uri="{FF2B5EF4-FFF2-40B4-BE49-F238E27FC236}">
                <a16:creationId xmlns:a16="http://schemas.microsoft.com/office/drawing/2014/main" id="{0E274655-70B2-A299-0953-77B154830212}"/>
              </a:ext>
            </a:extLst>
          </p:cNvPr>
          <p:cNvSpPr/>
          <p:nvPr/>
        </p:nvSpPr>
        <p:spPr bwMode="auto">
          <a:xfrm>
            <a:off x="684213" y="1786357"/>
            <a:ext cx="4575060" cy="3358134"/>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6" name="Rectangle 5">
            <a:extLst>
              <a:ext uri="{FF2B5EF4-FFF2-40B4-BE49-F238E27FC236}">
                <a16:creationId xmlns:a16="http://schemas.microsoft.com/office/drawing/2014/main" id="{979389D5-4D9B-BD16-BAFD-437094F62998}"/>
              </a:ext>
            </a:extLst>
          </p:cNvPr>
          <p:cNvSpPr/>
          <p:nvPr/>
        </p:nvSpPr>
        <p:spPr bwMode="auto">
          <a:xfrm>
            <a:off x="5384582" y="1786357"/>
            <a:ext cx="3084049" cy="3358134"/>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13" name="Text Placeholder 3">
            <a:extLst>
              <a:ext uri="{FF2B5EF4-FFF2-40B4-BE49-F238E27FC236}">
                <a16:creationId xmlns:a16="http://schemas.microsoft.com/office/drawing/2014/main" id="{FE32FAAD-A4FF-8136-C6D8-B0A179C11D4E}"/>
              </a:ext>
            </a:extLst>
          </p:cNvPr>
          <p:cNvSpPr txBox="1">
            <a:spLocks/>
          </p:cNvSpPr>
          <p:nvPr/>
        </p:nvSpPr>
        <p:spPr bwMode="auto">
          <a:xfrm>
            <a:off x="1" y="5184248"/>
            <a:ext cx="9144000" cy="94620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200"/>
              </a:lnSpc>
              <a:spcBef>
                <a:spcPts val="300"/>
              </a:spcBef>
              <a:spcAft>
                <a:spcPts val="300"/>
              </a:spcAft>
              <a:buNone/>
            </a:pPr>
            <a:r>
              <a:rPr lang="en-US" sz="1600" b="1">
                <a:latin typeface="Arial" panose="020B0604020202020204" pitchFamily="34" charset="0"/>
                <a:cs typeface="Arial" panose="020B0604020202020204" pitchFamily="34" charset="0"/>
              </a:rPr>
              <a:t>Combining stop smoking medications with behavioural support </a:t>
            </a:r>
            <a:br>
              <a:rPr lang="en-US" sz="1600" b="1">
                <a:latin typeface="Arial" panose="020B0604020202020204" pitchFamily="34" charset="0"/>
                <a:cs typeface="Arial" panose="020B0604020202020204" pitchFamily="34" charset="0"/>
              </a:rPr>
            </a:br>
            <a:r>
              <a:rPr lang="en-US" sz="1600" b="1">
                <a:latin typeface="Arial" panose="020B0604020202020204" pitchFamily="34" charset="0"/>
                <a:cs typeface="Arial" panose="020B0604020202020204" pitchFamily="34" charset="0"/>
              </a:rPr>
              <a:t>further increases success with quitting </a:t>
            </a:r>
            <a:endParaRPr lang="en-US" sz="1600">
              <a:latin typeface="Arial" panose="020B0604020202020204" pitchFamily="34" charset="0"/>
              <a:cs typeface="Arial" panose="020B0604020202020204" pitchFamily="34" charset="0"/>
            </a:endParaRPr>
          </a:p>
        </p:txBody>
      </p:sp>
      <p:grpSp>
        <p:nvGrpSpPr>
          <p:cNvPr id="41" name="Group 40">
            <a:extLst>
              <a:ext uri="{FF2B5EF4-FFF2-40B4-BE49-F238E27FC236}">
                <a16:creationId xmlns:a16="http://schemas.microsoft.com/office/drawing/2014/main" id="{81E7DA9E-7D59-7FD9-7407-A02DDBFC3BFA}"/>
              </a:ext>
            </a:extLst>
          </p:cNvPr>
          <p:cNvGrpSpPr/>
          <p:nvPr/>
        </p:nvGrpSpPr>
        <p:grpSpPr>
          <a:xfrm>
            <a:off x="684212" y="3927943"/>
            <a:ext cx="4575059" cy="1216548"/>
            <a:chOff x="684212" y="3927943"/>
            <a:chExt cx="4575059" cy="1216548"/>
          </a:xfrm>
        </p:grpSpPr>
        <p:sp>
          <p:nvSpPr>
            <p:cNvPr id="8" name="Rectangle 7">
              <a:extLst>
                <a:ext uri="{FF2B5EF4-FFF2-40B4-BE49-F238E27FC236}">
                  <a16:creationId xmlns:a16="http://schemas.microsoft.com/office/drawing/2014/main" id="{D0AB2E46-2849-E69F-8B99-CFB5AEC11FB4}"/>
                </a:ext>
              </a:extLst>
            </p:cNvPr>
            <p:cNvSpPr/>
            <p:nvPr/>
          </p:nvSpPr>
          <p:spPr bwMode="auto">
            <a:xfrm>
              <a:off x="684212" y="4346676"/>
              <a:ext cx="4575059" cy="797815"/>
            </a:xfrm>
            <a:prstGeom prst="rect">
              <a:avLst/>
            </a:prstGeom>
            <a:solidFill>
              <a:schemeClr val="accent1"/>
            </a:solid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9" name="Text Placeholder 3">
              <a:extLst>
                <a:ext uri="{FF2B5EF4-FFF2-40B4-BE49-F238E27FC236}">
                  <a16:creationId xmlns:a16="http://schemas.microsoft.com/office/drawing/2014/main" id="{3C044A29-192C-AE26-1FEA-5E0451EFC150}"/>
                </a:ext>
              </a:extLst>
            </p:cNvPr>
            <p:cNvSpPr txBox="1">
              <a:spLocks/>
            </p:cNvSpPr>
            <p:nvPr/>
          </p:nvSpPr>
          <p:spPr bwMode="auto">
            <a:xfrm>
              <a:off x="1468945" y="4374675"/>
              <a:ext cx="3005593" cy="69030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00000"/>
                </a:lnSpc>
                <a:spcBef>
                  <a:spcPts val="300"/>
                </a:spcBef>
                <a:spcAft>
                  <a:spcPts val="300"/>
                </a:spcAft>
                <a:buNone/>
              </a:pPr>
              <a:r>
                <a:rPr lang="en-US" sz="2000" b="1">
                  <a:solidFill>
                    <a:schemeClr val="bg1"/>
                  </a:solidFill>
                  <a:latin typeface="Arial" panose="020B0604020202020204" pitchFamily="34" charset="0"/>
                  <a:cs typeface="Arial" panose="020B0604020202020204" pitchFamily="34" charset="0"/>
                </a:rPr>
                <a:t>First choice </a:t>
              </a:r>
              <a:r>
                <a:rPr lang="en-US" sz="2000">
                  <a:solidFill>
                    <a:schemeClr val="bg1"/>
                  </a:solidFill>
                  <a:latin typeface="Arial" panose="020B0604020202020204" pitchFamily="34" charset="0"/>
                  <a:cs typeface="Arial" panose="020B0604020202020204" pitchFamily="34" charset="0"/>
                </a:rPr>
                <a:t>(3x)</a:t>
              </a:r>
            </a:p>
          </p:txBody>
        </p:sp>
        <p:sp>
          <p:nvSpPr>
            <p:cNvPr id="14" name="Rectangle 13">
              <a:extLst>
                <a:ext uri="{FF2B5EF4-FFF2-40B4-BE49-F238E27FC236}">
                  <a16:creationId xmlns:a16="http://schemas.microsoft.com/office/drawing/2014/main" id="{C92DA8E5-9596-9EAE-8696-839D31C5A9CA}"/>
                </a:ext>
              </a:extLst>
            </p:cNvPr>
            <p:cNvSpPr/>
            <p:nvPr/>
          </p:nvSpPr>
          <p:spPr bwMode="auto">
            <a:xfrm rot="13500000">
              <a:off x="2745129" y="3927943"/>
              <a:ext cx="453224" cy="453224"/>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grpSp>
        <p:nvGrpSpPr>
          <p:cNvPr id="42" name="Group 41">
            <a:extLst>
              <a:ext uri="{FF2B5EF4-FFF2-40B4-BE49-F238E27FC236}">
                <a16:creationId xmlns:a16="http://schemas.microsoft.com/office/drawing/2014/main" id="{428C4C78-08A6-175B-B983-6D184058AD3B}"/>
              </a:ext>
            </a:extLst>
          </p:cNvPr>
          <p:cNvGrpSpPr/>
          <p:nvPr/>
        </p:nvGrpSpPr>
        <p:grpSpPr>
          <a:xfrm>
            <a:off x="5384582" y="3927943"/>
            <a:ext cx="3084050" cy="1216548"/>
            <a:chOff x="5384582" y="3927943"/>
            <a:chExt cx="3084050" cy="1216548"/>
          </a:xfrm>
        </p:grpSpPr>
        <p:sp>
          <p:nvSpPr>
            <p:cNvPr id="11" name="Rectangle 10">
              <a:extLst>
                <a:ext uri="{FF2B5EF4-FFF2-40B4-BE49-F238E27FC236}">
                  <a16:creationId xmlns:a16="http://schemas.microsoft.com/office/drawing/2014/main" id="{4620BD7C-D021-B7ED-DCB4-394A8D5262D1}"/>
                </a:ext>
              </a:extLst>
            </p:cNvPr>
            <p:cNvSpPr/>
            <p:nvPr/>
          </p:nvSpPr>
          <p:spPr bwMode="auto">
            <a:xfrm>
              <a:off x="5384582" y="4346676"/>
              <a:ext cx="3084050" cy="797815"/>
            </a:xfrm>
            <a:prstGeom prst="rect">
              <a:avLst/>
            </a:prstGeom>
            <a:solidFill>
              <a:schemeClr val="accent1"/>
            </a:solid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12" name="Text Placeholder 3">
              <a:extLst>
                <a:ext uri="{FF2B5EF4-FFF2-40B4-BE49-F238E27FC236}">
                  <a16:creationId xmlns:a16="http://schemas.microsoft.com/office/drawing/2014/main" id="{03644384-7CC7-665F-999C-59A07CE9DC03}"/>
                </a:ext>
              </a:extLst>
            </p:cNvPr>
            <p:cNvSpPr txBox="1">
              <a:spLocks/>
            </p:cNvSpPr>
            <p:nvPr/>
          </p:nvSpPr>
          <p:spPr bwMode="auto">
            <a:xfrm>
              <a:off x="5596047" y="4374675"/>
              <a:ext cx="2661120" cy="69030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00000"/>
                </a:lnSpc>
                <a:spcBef>
                  <a:spcPts val="300"/>
                </a:spcBef>
                <a:spcAft>
                  <a:spcPts val="300"/>
                </a:spcAft>
                <a:buNone/>
              </a:pPr>
              <a:r>
                <a:rPr lang="en-US" sz="2000" b="1" dirty="0">
                  <a:solidFill>
                    <a:schemeClr val="bg1"/>
                  </a:solidFill>
                  <a:latin typeface="Arial" panose="020B0604020202020204" pitchFamily="34" charset="0"/>
                  <a:cs typeface="Arial" panose="020B0604020202020204" pitchFamily="34" charset="0"/>
                </a:rPr>
                <a:t>Second choice </a:t>
              </a:r>
              <a:r>
                <a:rPr lang="en-US" sz="2000" dirty="0">
                  <a:solidFill>
                    <a:schemeClr val="bg1"/>
                  </a:solidFill>
                  <a:latin typeface="Arial" panose="020B0604020202020204" pitchFamily="34" charset="0"/>
                  <a:cs typeface="Arial" panose="020B0604020202020204" pitchFamily="34" charset="0"/>
                </a:rPr>
                <a:t>(2x)</a:t>
              </a:r>
            </a:p>
          </p:txBody>
        </p:sp>
        <p:sp>
          <p:nvSpPr>
            <p:cNvPr id="15" name="Rectangle 14">
              <a:extLst>
                <a:ext uri="{FF2B5EF4-FFF2-40B4-BE49-F238E27FC236}">
                  <a16:creationId xmlns:a16="http://schemas.microsoft.com/office/drawing/2014/main" id="{91FCCBD2-AD5E-F7D1-F11D-A8E7728EB5DD}"/>
                </a:ext>
              </a:extLst>
            </p:cNvPr>
            <p:cNvSpPr/>
            <p:nvPr/>
          </p:nvSpPr>
          <p:spPr bwMode="auto">
            <a:xfrm rot="13500000">
              <a:off x="6699995" y="3927943"/>
              <a:ext cx="453224" cy="453224"/>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pic>
        <p:nvPicPr>
          <p:cNvPr id="17" name="Picture 16">
            <a:extLst>
              <a:ext uri="{FF2B5EF4-FFF2-40B4-BE49-F238E27FC236}">
                <a16:creationId xmlns:a16="http://schemas.microsoft.com/office/drawing/2014/main" id="{9E2005DD-C6C6-8867-CA04-E367CF58462D}"/>
              </a:ext>
            </a:extLst>
          </p:cNvPr>
          <p:cNvPicPr>
            <a:picLocks noChangeAspect="1"/>
          </p:cNvPicPr>
          <p:nvPr/>
        </p:nvPicPr>
        <p:blipFill>
          <a:blip r:embed="rId3"/>
          <a:stretch>
            <a:fillRect/>
          </a:stretch>
        </p:blipFill>
        <p:spPr>
          <a:xfrm>
            <a:off x="5742143" y="2598438"/>
            <a:ext cx="929036" cy="580140"/>
          </a:xfrm>
          <a:prstGeom prst="rect">
            <a:avLst/>
          </a:prstGeom>
        </p:spPr>
      </p:pic>
      <p:pic>
        <p:nvPicPr>
          <p:cNvPr id="20" name="Picture 19">
            <a:extLst>
              <a:ext uri="{FF2B5EF4-FFF2-40B4-BE49-F238E27FC236}">
                <a16:creationId xmlns:a16="http://schemas.microsoft.com/office/drawing/2014/main" id="{3D2E0F61-95C4-79FD-AC69-AEEEA6FDAB93}"/>
              </a:ext>
            </a:extLst>
          </p:cNvPr>
          <p:cNvPicPr>
            <a:picLocks noChangeAspect="1"/>
          </p:cNvPicPr>
          <p:nvPr/>
        </p:nvPicPr>
        <p:blipFill>
          <a:blip r:embed="rId4"/>
          <a:stretch>
            <a:fillRect/>
          </a:stretch>
        </p:blipFill>
        <p:spPr>
          <a:xfrm>
            <a:off x="6825016" y="2185850"/>
            <a:ext cx="1511305" cy="1121889"/>
          </a:xfrm>
          <a:prstGeom prst="rect">
            <a:avLst/>
          </a:prstGeom>
        </p:spPr>
      </p:pic>
      <p:pic>
        <p:nvPicPr>
          <p:cNvPr id="23" name="Picture 22">
            <a:extLst>
              <a:ext uri="{FF2B5EF4-FFF2-40B4-BE49-F238E27FC236}">
                <a16:creationId xmlns:a16="http://schemas.microsoft.com/office/drawing/2014/main" id="{FD007139-BE6F-B503-1F91-422CB6EBB112}"/>
              </a:ext>
            </a:extLst>
          </p:cNvPr>
          <p:cNvPicPr>
            <a:picLocks noChangeAspect="1"/>
          </p:cNvPicPr>
          <p:nvPr/>
        </p:nvPicPr>
        <p:blipFill>
          <a:blip r:embed="rId5"/>
          <a:stretch>
            <a:fillRect/>
          </a:stretch>
        </p:blipFill>
        <p:spPr>
          <a:xfrm>
            <a:off x="2879154" y="2379061"/>
            <a:ext cx="544788" cy="1062530"/>
          </a:xfrm>
          <a:prstGeom prst="rect">
            <a:avLst/>
          </a:prstGeom>
        </p:spPr>
      </p:pic>
      <p:grpSp>
        <p:nvGrpSpPr>
          <p:cNvPr id="40" name="Group 39">
            <a:extLst>
              <a:ext uri="{FF2B5EF4-FFF2-40B4-BE49-F238E27FC236}">
                <a16:creationId xmlns:a16="http://schemas.microsoft.com/office/drawing/2014/main" id="{C6F19FA8-2DD1-386F-AB4C-2D8621861D57}"/>
              </a:ext>
            </a:extLst>
          </p:cNvPr>
          <p:cNvGrpSpPr/>
          <p:nvPr/>
        </p:nvGrpSpPr>
        <p:grpSpPr>
          <a:xfrm>
            <a:off x="823501" y="2045372"/>
            <a:ext cx="1668674" cy="1484070"/>
            <a:chOff x="823501" y="2045372"/>
            <a:chExt cx="1668674" cy="1484070"/>
          </a:xfrm>
        </p:grpSpPr>
        <p:pic>
          <p:nvPicPr>
            <p:cNvPr id="26" name="Picture 25">
              <a:extLst>
                <a:ext uri="{FF2B5EF4-FFF2-40B4-BE49-F238E27FC236}">
                  <a16:creationId xmlns:a16="http://schemas.microsoft.com/office/drawing/2014/main" id="{1EFEB0D5-09B9-920A-2EE5-C8F8588ADAEC}"/>
                </a:ext>
              </a:extLst>
            </p:cNvPr>
            <p:cNvPicPr>
              <a:picLocks noChangeAspect="1"/>
            </p:cNvPicPr>
            <p:nvPr/>
          </p:nvPicPr>
          <p:blipFill>
            <a:blip r:embed="rId3"/>
            <a:stretch>
              <a:fillRect/>
            </a:stretch>
          </p:blipFill>
          <p:spPr>
            <a:xfrm rot="667031">
              <a:off x="823501" y="2045372"/>
              <a:ext cx="774106" cy="483393"/>
            </a:xfrm>
            <a:prstGeom prst="rect">
              <a:avLst/>
            </a:prstGeom>
          </p:spPr>
        </p:pic>
        <p:pic>
          <p:nvPicPr>
            <p:cNvPr id="27" name="Picture 26">
              <a:extLst>
                <a:ext uri="{FF2B5EF4-FFF2-40B4-BE49-F238E27FC236}">
                  <a16:creationId xmlns:a16="http://schemas.microsoft.com/office/drawing/2014/main" id="{E622A7DF-5362-8FE6-7F77-EFC489C2ED1E}"/>
                </a:ext>
              </a:extLst>
            </p:cNvPr>
            <p:cNvPicPr>
              <a:picLocks noChangeAspect="1"/>
            </p:cNvPicPr>
            <p:nvPr/>
          </p:nvPicPr>
          <p:blipFill>
            <a:blip r:embed="rId6"/>
            <a:srcRect/>
            <a:stretch/>
          </p:blipFill>
          <p:spPr>
            <a:xfrm rot="21008355">
              <a:off x="859992" y="2959424"/>
              <a:ext cx="920343" cy="570018"/>
            </a:xfrm>
            <a:prstGeom prst="rect">
              <a:avLst/>
            </a:prstGeom>
          </p:spPr>
        </p:pic>
        <p:pic>
          <p:nvPicPr>
            <p:cNvPr id="28" name="Picture 27">
              <a:extLst>
                <a:ext uri="{FF2B5EF4-FFF2-40B4-BE49-F238E27FC236}">
                  <a16:creationId xmlns:a16="http://schemas.microsoft.com/office/drawing/2014/main" id="{47C5A5DA-B88E-D491-A814-739754D4AA0E}"/>
                </a:ext>
              </a:extLst>
            </p:cNvPr>
            <p:cNvPicPr>
              <a:picLocks noChangeAspect="1"/>
            </p:cNvPicPr>
            <p:nvPr/>
          </p:nvPicPr>
          <p:blipFill>
            <a:blip r:embed="rId7"/>
            <a:srcRect/>
            <a:stretch/>
          </p:blipFill>
          <p:spPr>
            <a:xfrm>
              <a:off x="1618075" y="2465896"/>
              <a:ext cx="874100" cy="535386"/>
            </a:xfrm>
            <a:prstGeom prst="rect">
              <a:avLst/>
            </a:prstGeom>
          </p:spPr>
        </p:pic>
        <p:grpSp>
          <p:nvGrpSpPr>
            <p:cNvPr id="29" name="Group 28">
              <a:extLst>
                <a:ext uri="{FF2B5EF4-FFF2-40B4-BE49-F238E27FC236}">
                  <a16:creationId xmlns:a16="http://schemas.microsoft.com/office/drawing/2014/main" id="{AF85A022-5E96-EB50-F64F-712B1F24975E}"/>
                </a:ext>
              </a:extLst>
            </p:cNvPr>
            <p:cNvGrpSpPr/>
            <p:nvPr/>
          </p:nvGrpSpPr>
          <p:grpSpPr>
            <a:xfrm>
              <a:off x="1202138" y="2520549"/>
              <a:ext cx="372393" cy="461665"/>
              <a:chOff x="5957054" y="2304246"/>
              <a:chExt cx="372393" cy="461665"/>
            </a:xfrm>
          </p:grpSpPr>
          <p:sp>
            <p:nvSpPr>
              <p:cNvPr id="31" name="Oval 30">
                <a:extLst>
                  <a:ext uri="{FF2B5EF4-FFF2-40B4-BE49-F238E27FC236}">
                    <a16:creationId xmlns:a16="http://schemas.microsoft.com/office/drawing/2014/main" id="{B3867E3F-515E-48A3-3FA2-256DE535A54B}"/>
                  </a:ext>
                </a:extLst>
              </p:cNvPr>
              <p:cNvSpPr/>
              <p:nvPr/>
            </p:nvSpPr>
            <p:spPr bwMode="auto">
              <a:xfrm>
                <a:off x="5957054" y="2358644"/>
                <a:ext cx="372393" cy="372393"/>
              </a:xfrm>
              <a:prstGeom prst="ellipse">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32" name="TextBox 31">
                <a:extLst>
                  <a:ext uri="{FF2B5EF4-FFF2-40B4-BE49-F238E27FC236}">
                    <a16:creationId xmlns:a16="http://schemas.microsoft.com/office/drawing/2014/main" id="{A604BD67-BBFD-5A5E-4910-74685FED31D7}"/>
                  </a:ext>
                </a:extLst>
              </p:cNvPr>
              <p:cNvSpPr txBox="1"/>
              <p:nvPr/>
            </p:nvSpPr>
            <p:spPr>
              <a:xfrm>
                <a:off x="6008770" y="2304246"/>
                <a:ext cx="268960" cy="461665"/>
              </a:xfrm>
              <a:prstGeom prst="rect">
                <a:avLst/>
              </a:prstGeom>
              <a:noFill/>
            </p:spPr>
            <p:txBody>
              <a:bodyPr wrap="square" lIns="0" tIns="0" rIns="0" bIns="0" rtlCol="0" anchor="ctr">
                <a:spAutoFit/>
              </a:bodyPr>
              <a:lstStyle/>
              <a:p>
                <a:pPr algn="ctr"/>
                <a:r>
                  <a:rPr lang="en-US" sz="3000">
                    <a:solidFill>
                      <a:schemeClr val="bg1"/>
                    </a:solidFill>
                    <a:latin typeface="Century Gothic" panose="020B0502020202020204" pitchFamily="34" charset="0"/>
                  </a:rPr>
                  <a:t>+</a:t>
                </a:r>
              </a:p>
            </p:txBody>
          </p:sp>
        </p:grpSp>
      </p:grpSp>
      <p:sp>
        <p:nvSpPr>
          <p:cNvPr id="30" name="Text Placeholder 3">
            <a:extLst>
              <a:ext uri="{FF2B5EF4-FFF2-40B4-BE49-F238E27FC236}">
                <a16:creationId xmlns:a16="http://schemas.microsoft.com/office/drawing/2014/main" id="{1C1FCE2C-4B07-8875-3FDD-CF9C5458F4B6}"/>
              </a:ext>
            </a:extLst>
          </p:cNvPr>
          <p:cNvSpPr txBox="1">
            <a:spLocks/>
          </p:cNvSpPr>
          <p:nvPr/>
        </p:nvSpPr>
        <p:spPr bwMode="auto">
          <a:xfrm>
            <a:off x="795982" y="3670360"/>
            <a:ext cx="1452375" cy="51979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600"/>
              </a:lnSpc>
              <a:spcBef>
                <a:spcPts val="300"/>
              </a:spcBef>
              <a:spcAft>
                <a:spcPts val="300"/>
              </a:spcAft>
              <a:buNone/>
            </a:pPr>
            <a:r>
              <a:rPr lang="en-US" sz="1400" b="1">
                <a:latin typeface="Arial" panose="020B0604020202020204" pitchFamily="34" charset="0"/>
                <a:cs typeface="Arial" panose="020B0604020202020204" pitchFamily="34" charset="0"/>
              </a:rPr>
              <a:t>Combination </a:t>
            </a:r>
            <a:br>
              <a:rPr lang="en-US" sz="1400" b="1">
                <a:latin typeface="Arial" panose="020B0604020202020204" pitchFamily="34" charset="0"/>
                <a:cs typeface="Arial" panose="020B0604020202020204" pitchFamily="34" charset="0"/>
              </a:rPr>
            </a:br>
            <a:r>
              <a:rPr lang="en-US" sz="1400" b="1">
                <a:latin typeface="Arial" panose="020B0604020202020204" pitchFamily="34" charset="0"/>
                <a:cs typeface="Arial" panose="020B0604020202020204" pitchFamily="34" charset="0"/>
              </a:rPr>
              <a:t>NRT</a:t>
            </a:r>
            <a:endParaRPr lang="en-US" sz="1400">
              <a:latin typeface="Arial" panose="020B0604020202020204" pitchFamily="34" charset="0"/>
              <a:cs typeface="Arial" panose="020B0604020202020204" pitchFamily="34" charset="0"/>
            </a:endParaRPr>
          </a:p>
        </p:txBody>
      </p:sp>
      <p:sp>
        <p:nvSpPr>
          <p:cNvPr id="33" name="Footer Placeholder 3">
            <a:extLst>
              <a:ext uri="{FF2B5EF4-FFF2-40B4-BE49-F238E27FC236}">
                <a16:creationId xmlns:a16="http://schemas.microsoft.com/office/drawing/2014/main" id="{03E6FFD5-236C-3BDF-FC4A-7B0E773B1E29}"/>
              </a:ext>
            </a:extLst>
          </p:cNvPr>
          <p:cNvSpPr>
            <a:spLocks noGrp="1"/>
          </p:cNvSpPr>
          <p:nvPr>
            <p:ph type="ftr" sz="quarter" idx="3"/>
          </p:nvPr>
        </p:nvSpPr>
        <p:spPr>
          <a:xfrm>
            <a:off x="593184" y="6356350"/>
            <a:ext cx="7866330" cy="365125"/>
          </a:xfrm>
        </p:spPr>
        <p:txBody>
          <a:bodyPr/>
          <a:lstStyle/>
          <a:p>
            <a:pPr>
              <a:defRPr/>
            </a:pPr>
            <a:r>
              <a:rPr lang="en-US" b="1"/>
              <a:t>Community mental health tobacco treatment training - </a:t>
            </a:r>
            <a:r>
              <a:rPr lang="en-GB"/>
              <a:t>Stop smoking medications and vaping</a:t>
            </a:r>
          </a:p>
          <a:p>
            <a:pPr>
              <a:defRPr/>
            </a:pPr>
            <a:endParaRPr lang="en-GB"/>
          </a:p>
          <a:p>
            <a:pPr>
              <a:defRPr/>
            </a:pPr>
            <a:endParaRPr lang="en-US"/>
          </a:p>
        </p:txBody>
      </p:sp>
      <p:sp>
        <p:nvSpPr>
          <p:cNvPr id="34" name="Text Placeholder 3">
            <a:extLst>
              <a:ext uri="{FF2B5EF4-FFF2-40B4-BE49-F238E27FC236}">
                <a16:creationId xmlns:a16="http://schemas.microsoft.com/office/drawing/2014/main" id="{883BA098-2ACD-98E8-6EA5-8424021A6A74}"/>
              </a:ext>
            </a:extLst>
          </p:cNvPr>
          <p:cNvSpPr txBox="1">
            <a:spLocks/>
          </p:cNvSpPr>
          <p:nvPr/>
        </p:nvSpPr>
        <p:spPr bwMode="auto">
          <a:xfrm>
            <a:off x="2425361" y="3670360"/>
            <a:ext cx="1452375" cy="51979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600"/>
              </a:lnSpc>
              <a:spcBef>
                <a:spcPts val="300"/>
              </a:spcBef>
              <a:spcAft>
                <a:spcPts val="300"/>
              </a:spcAft>
              <a:buNone/>
            </a:pPr>
            <a:r>
              <a:rPr lang="en-US" sz="1400" b="1">
                <a:latin typeface="Arial" panose="020B0604020202020204" pitchFamily="34" charset="0"/>
                <a:cs typeface="Arial" panose="020B0604020202020204" pitchFamily="34" charset="0"/>
              </a:rPr>
              <a:t>Varenicline</a:t>
            </a:r>
            <a:endParaRPr lang="en-US" sz="1400">
              <a:latin typeface="Arial" panose="020B0604020202020204" pitchFamily="34" charset="0"/>
              <a:cs typeface="Arial" panose="020B0604020202020204" pitchFamily="34" charset="0"/>
            </a:endParaRPr>
          </a:p>
        </p:txBody>
      </p:sp>
      <p:sp>
        <p:nvSpPr>
          <p:cNvPr id="35" name="Text Placeholder 3">
            <a:extLst>
              <a:ext uri="{FF2B5EF4-FFF2-40B4-BE49-F238E27FC236}">
                <a16:creationId xmlns:a16="http://schemas.microsoft.com/office/drawing/2014/main" id="{74E16FE1-002C-45E2-B518-5A7DC2A80805}"/>
              </a:ext>
            </a:extLst>
          </p:cNvPr>
          <p:cNvSpPr txBox="1">
            <a:spLocks/>
          </p:cNvSpPr>
          <p:nvPr/>
        </p:nvSpPr>
        <p:spPr bwMode="auto">
          <a:xfrm>
            <a:off x="3851142" y="3670360"/>
            <a:ext cx="1452375" cy="51979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600"/>
              </a:lnSpc>
              <a:spcBef>
                <a:spcPts val="300"/>
              </a:spcBef>
              <a:spcAft>
                <a:spcPts val="300"/>
              </a:spcAft>
              <a:buNone/>
            </a:pPr>
            <a:r>
              <a:rPr lang="en-US" sz="1400" b="1">
                <a:latin typeface="Arial" panose="020B0604020202020204" pitchFamily="34" charset="0"/>
                <a:cs typeface="Arial" panose="020B0604020202020204" pitchFamily="34" charset="0"/>
              </a:rPr>
              <a:t>Vape</a:t>
            </a:r>
            <a:br>
              <a:rPr lang="en-US" sz="1400" b="1">
                <a:latin typeface="Arial" panose="020B0604020202020204" pitchFamily="34" charset="0"/>
                <a:cs typeface="Arial" panose="020B0604020202020204" pitchFamily="34" charset="0"/>
              </a:rPr>
            </a:br>
            <a:r>
              <a:rPr lang="en-US" sz="1400" b="1">
                <a:latin typeface="Arial" panose="020B0604020202020204" pitchFamily="34" charset="0"/>
                <a:cs typeface="Arial" panose="020B0604020202020204" pitchFamily="34" charset="0"/>
              </a:rPr>
              <a:t>(nicotine)</a:t>
            </a:r>
            <a:endParaRPr lang="en-US" sz="1400">
              <a:latin typeface="Arial" panose="020B0604020202020204" pitchFamily="34" charset="0"/>
              <a:cs typeface="Arial" panose="020B0604020202020204" pitchFamily="34" charset="0"/>
            </a:endParaRPr>
          </a:p>
        </p:txBody>
      </p:sp>
      <p:sp>
        <p:nvSpPr>
          <p:cNvPr id="36" name="Text Placeholder 3">
            <a:extLst>
              <a:ext uri="{FF2B5EF4-FFF2-40B4-BE49-F238E27FC236}">
                <a16:creationId xmlns:a16="http://schemas.microsoft.com/office/drawing/2014/main" id="{3591C994-AB43-282B-548A-48EE4571B46C}"/>
              </a:ext>
            </a:extLst>
          </p:cNvPr>
          <p:cNvSpPr txBox="1">
            <a:spLocks/>
          </p:cNvSpPr>
          <p:nvPr/>
        </p:nvSpPr>
        <p:spPr bwMode="auto">
          <a:xfrm>
            <a:off x="5650658" y="3670360"/>
            <a:ext cx="1112007" cy="51979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600"/>
              </a:lnSpc>
              <a:spcBef>
                <a:spcPts val="300"/>
              </a:spcBef>
              <a:spcAft>
                <a:spcPts val="300"/>
              </a:spcAft>
              <a:buNone/>
            </a:pPr>
            <a:r>
              <a:rPr lang="en-US" sz="1400" b="1">
                <a:latin typeface="Arial" panose="020B0604020202020204" pitchFamily="34" charset="0"/>
                <a:cs typeface="Arial" panose="020B0604020202020204" pitchFamily="34" charset="0"/>
              </a:rPr>
              <a:t>Single </a:t>
            </a:r>
            <a:br>
              <a:rPr lang="en-US" sz="1400" b="1">
                <a:latin typeface="Arial" panose="020B0604020202020204" pitchFamily="34" charset="0"/>
                <a:cs typeface="Arial" panose="020B0604020202020204" pitchFamily="34" charset="0"/>
              </a:rPr>
            </a:br>
            <a:r>
              <a:rPr lang="en-US" sz="1400" b="1">
                <a:latin typeface="Arial" panose="020B0604020202020204" pitchFamily="34" charset="0"/>
                <a:cs typeface="Arial" panose="020B0604020202020204" pitchFamily="34" charset="0"/>
              </a:rPr>
              <a:t>NRT</a:t>
            </a:r>
            <a:endParaRPr lang="en-US" sz="1400">
              <a:latin typeface="Arial" panose="020B0604020202020204" pitchFamily="34" charset="0"/>
              <a:cs typeface="Arial" panose="020B0604020202020204" pitchFamily="34" charset="0"/>
            </a:endParaRPr>
          </a:p>
        </p:txBody>
      </p:sp>
      <p:sp>
        <p:nvSpPr>
          <p:cNvPr id="38" name="Text Placeholder 3">
            <a:extLst>
              <a:ext uri="{FF2B5EF4-FFF2-40B4-BE49-F238E27FC236}">
                <a16:creationId xmlns:a16="http://schemas.microsoft.com/office/drawing/2014/main" id="{A0A33789-C637-61CA-17F0-5700F24CD501}"/>
              </a:ext>
            </a:extLst>
          </p:cNvPr>
          <p:cNvSpPr txBox="1">
            <a:spLocks/>
          </p:cNvSpPr>
          <p:nvPr/>
        </p:nvSpPr>
        <p:spPr bwMode="auto">
          <a:xfrm>
            <a:off x="6950328" y="3670360"/>
            <a:ext cx="1260681" cy="51979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600"/>
              </a:lnSpc>
              <a:spcBef>
                <a:spcPts val="300"/>
              </a:spcBef>
              <a:spcAft>
                <a:spcPts val="300"/>
              </a:spcAft>
              <a:buNone/>
            </a:pPr>
            <a:r>
              <a:rPr lang="en-US" sz="1400" b="1">
                <a:latin typeface="Arial" panose="020B0604020202020204" pitchFamily="34" charset="0"/>
                <a:cs typeface="Arial" panose="020B0604020202020204" pitchFamily="34" charset="0"/>
              </a:rPr>
              <a:t>Bupropion</a:t>
            </a:r>
            <a:endParaRPr lang="en-US" sz="1400">
              <a:latin typeface="Arial" panose="020B0604020202020204" pitchFamily="34" charset="0"/>
              <a:cs typeface="Arial" panose="020B0604020202020204" pitchFamily="34" charset="0"/>
            </a:endParaRPr>
          </a:p>
        </p:txBody>
      </p:sp>
      <p:pic>
        <p:nvPicPr>
          <p:cNvPr id="39" name="Picture 38">
            <a:extLst>
              <a:ext uri="{FF2B5EF4-FFF2-40B4-BE49-F238E27FC236}">
                <a16:creationId xmlns:a16="http://schemas.microsoft.com/office/drawing/2014/main" id="{A6435F01-C434-08EB-760E-80853DA61D13}"/>
              </a:ext>
            </a:extLst>
          </p:cNvPr>
          <p:cNvPicPr>
            <a:picLocks noChangeAspect="1"/>
          </p:cNvPicPr>
          <p:nvPr/>
        </p:nvPicPr>
        <p:blipFill>
          <a:blip r:embed="rId8"/>
          <a:stretch>
            <a:fillRect/>
          </a:stretch>
        </p:blipFill>
        <p:spPr>
          <a:xfrm>
            <a:off x="4429327" y="2233207"/>
            <a:ext cx="307169" cy="1228675"/>
          </a:xfrm>
          <a:prstGeom prst="rect">
            <a:avLst/>
          </a:prstGeom>
          <a:effectLst/>
        </p:spPr>
      </p:pic>
      <p:sp>
        <p:nvSpPr>
          <p:cNvPr id="37" name="Oval 36">
            <a:extLst>
              <a:ext uri="{FF2B5EF4-FFF2-40B4-BE49-F238E27FC236}">
                <a16:creationId xmlns:a16="http://schemas.microsoft.com/office/drawing/2014/main" id="{86380D2E-083E-E61B-3A3A-BF2A00F2E601}"/>
              </a:ext>
            </a:extLst>
          </p:cNvPr>
          <p:cNvSpPr/>
          <p:nvPr/>
        </p:nvSpPr>
        <p:spPr bwMode="auto">
          <a:xfrm>
            <a:off x="4642672" y="2098598"/>
            <a:ext cx="588073" cy="617424"/>
          </a:xfrm>
          <a:prstGeom prst="ellipse">
            <a:avLst/>
          </a:prstGeom>
          <a:solidFill>
            <a:srgbClr val="FFBEBD"/>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43" name="Rectangle 42">
            <a:extLst>
              <a:ext uri="{FF2B5EF4-FFF2-40B4-BE49-F238E27FC236}">
                <a16:creationId xmlns:a16="http://schemas.microsoft.com/office/drawing/2014/main" id="{687DE9E7-3863-E995-B174-1D2E0E4CA282}"/>
              </a:ext>
            </a:extLst>
          </p:cNvPr>
          <p:cNvSpPr/>
          <p:nvPr/>
        </p:nvSpPr>
        <p:spPr>
          <a:xfrm flipV="1">
            <a:off x="4647795" y="2208130"/>
            <a:ext cx="447986" cy="369332"/>
          </a:xfrm>
          <a:prstGeom prst="rect">
            <a:avLst/>
          </a:prstGeom>
        </p:spPr>
        <p:txBody>
          <a:bodyPr wrap="square">
            <a:spAutoFit/>
          </a:bodyPr>
          <a:lstStyle/>
          <a:p>
            <a:r>
              <a:rPr lang="en-US" b="1">
                <a:solidFill>
                  <a:srgbClr val="FF0000"/>
                </a:solidFill>
              </a:rPr>
              <a:t>N</a:t>
            </a:r>
            <a:endParaRPr lang="en-US"/>
          </a:p>
        </p:txBody>
      </p:sp>
    </p:spTree>
    <p:extLst>
      <p:ext uri="{BB962C8B-B14F-4D97-AF65-F5344CB8AC3E}">
        <p14:creationId xmlns:p14="http://schemas.microsoft.com/office/powerpoint/2010/main" val="358046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40"/>
                                        </p:tgtEl>
                                        <p:attrNameLst>
                                          <p:attrName>style.visibility</p:attrName>
                                        </p:attrNameLst>
                                      </p:cBhvr>
                                      <p:to>
                                        <p:strVal val="visible"/>
                                      </p:to>
                                    </p:set>
                                    <p:animEffect transition="in" filter="fade">
                                      <p:cBhvr>
                                        <p:cTn id="11" dur="500"/>
                                        <p:tgtEl>
                                          <p:spTgt spid="40"/>
                                        </p:tgtEl>
                                      </p:cBhvr>
                                    </p:animEffect>
                                  </p:childTnLst>
                                </p:cTn>
                              </p:par>
                            </p:childTnLst>
                          </p:cTn>
                        </p:par>
                        <p:par>
                          <p:cTn id="12" fill="hold">
                            <p:stCondLst>
                              <p:cond delay="1500"/>
                            </p:stCondLst>
                            <p:childTnLst>
                              <p:par>
                                <p:cTn id="13" presetID="10" presetClass="entr" presetSubtype="0" fill="hold" grpId="0" nodeType="afterEffect">
                                  <p:stCondLst>
                                    <p:cond delay="50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2500"/>
                            </p:stCondLst>
                            <p:childTnLst>
                              <p:par>
                                <p:cTn id="17" presetID="10" presetClass="entr" presetSubtype="0" fill="hold" nodeType="afterEffect">
                                  <p:stCondLst>
                                    <p:cond delay="50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par>
                          <p:cTn id="20" fill="hold">
                            <p:stCondLst>
                              <p:cond delay="3500"/>
                            </p:stCondLst>
                            <p:childTnLst>
                              <p:par>
                                <p:cTn id="21" presetID="10" presetClass="entr" presetSubtype="0" fill="hold" grpId="0" nodeType="afterEffect">
                                  <p:stCondLst>
                                    <p:cond delay="50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500"/>
                                        <p:tgtEl>
                                          <p:spTgt spid="34"/>
                                        </p:tgtEl>
                                      </p:cBhvr>
                                    </p:animEffect>
                                  </p:childTnLst>
                                </p:cTn>
                              </p:par>
                            </p:childTnLst>
                          </p:cTn>
                        </p:par>
                        <p:par>
                          <p:cTn id="24" fill="hold">
                            <p:stCondLst>
                              <p:cond delay="4500"/>
                            </p:stCondLst>
                            <p:childTnLst>
                              <p:par>
                                <p:cTn id="25" presetID="10" presetClass="entr" presetSubtype="0" fill="hold" nodeType="afterEffect">
                                  <p:stCondLst>
                                    <p:cond delay="50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500"/>
                                        <p:tgtEl>
                                          <p:spTgt spid="39"/>
                                        </p:tgtEl>
                                      </p:cBhvr>
                                    </p:animEffect>
                                  </p:childTnLst>
                                </p:cTn>
                              </p:par>
                            </p:childTnLst>
                          </p:cTn>
                        </p:par>
                        <p:par>
                          <p:cTn id="28" fill="hold">
                            <p:stCondLst>
                              <p:cond delay="5500"/>
                            </p:stCondLst>
                            <p:childTnLst>
                              <p:par>
                                <p:cTn id="29" presetID="10" presetClass="entr" presetSubtype="0" fill="hold" grpId="0" nodeType="afterEffect">
                                  <p:stCondLst>
                                    <p:cond delay="50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500"/>
                                        <p:tgtEl>
                                          <p:spTgt spid="35"/>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37"/>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43"/>
                                        </p:tgtEl>
                                        <p:attrNameLst>
                                          <p:attrName>style.visibility</p:attrName>
                                        </p:attrNameLst>
                                      </p:cBhvr>
                                      <p:to>
                                        <p:strVal val="visible"/>
                                      </p:to>
                                    </p:set>
                                  </p:childTnLst>
                                </p:cTn>
                              </p:par>
                            </p:childTnLst>
                          </p:cTn>
                        </p:par>
                        <p:par>
                          <p:cTn id="38" fill="hold">
                            <p:stCondLst>
                              <p:cond delay="0"/>
                            </p:stCondLst>
                            <p:childTnLst>
                              <p:par>
                                <p:cTn id="39" presetID="10" presetClass="entr" presetSubtype="0" fill="hold" nodeType="afterEffect">
                                  <p:stCondLst>
                                    <p:cond delay="50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500"/>
                                        <p:tgtEl>
                                          <p:spTgt spid="6"/>
                                        </p:tgtEl>
                                      </p:cBhvr>
                                    </p:animEffect>
                                  </p:childTnLst>
                                </p:cTn>
                              </p:par>
                            </p:childTnLst>
                          </p:cTn>
                        </p:par>
                        <p:par>
                          <p:cTn id="47" fill="hold">
                            <p:stCondLst>
                              <p:cond delay="500"/>
                            </p:stCondLst>
                            <p:childTnLst>
                              <p:par>
                                <p:cTn id="48" presetID="10" presetClass="entr" presetSubtype="0" fill="hold" nodeType="afterEffect">
                                  <p:stCondLst>
                                    <p:cond delay="50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500"/>
                                        <p:tgtEl>
                                          <p:spTgt spid="17"/>
                                        </p:tgtEl>
                                      </p:cBhvr>
                                    </p:animEffect>
                                  </p:childTnLst>
                                </p:cTn>
                              </p:par>
                            </p:childTnLst>
                          </p:cTn>
                        </p:par>
                        <p:par>
                          <p:cTn id="51" fill="hold">
                            <p:stCondLst>
                              <p:cond delay="1500"/>
                            </p:stCondLst>
                            <p:childTnLst>
                              <p:par>
                                <p:cTn id="52" presetID="10" presetClass="entr" presetSubtype="0" fill="hold" grpId="0" nodeType="afterEffect">
                                  <p:stCondLst>
                                    <p:cond delay="500"/>
                                  </p:stCondLst>
                                  <p:childTnLst>
                                    <p:set>
                                      <p:cBhvr>
                                        <p:cTn id="53" dur="1" fill="hold">
                                          <p:stCondLst>
                                            <p:cond delay="0"/>
                                          </p:stCondLst>
                                        </p:cTn>
                                        <p:tgtEl>
                                          <p:spTgt spid="36"/>
                                        </p:tgtEl>
                                        <p:attrNameLst>
                                          <p:attrName>style.visibility</p:attrName>
                                        </p:attrNameLst>
                                      </p:cBhvr>
                                      <p:to>
                                        <p:strVal val="visible"/>
                                      </p:to>
                                    </p:set>
                                    <p:animEffect transition="in" filter="fade">
                                      <p:cBhvr>
                                        <p:cTn id="54" dur="500"/>
                                        <p:tgtEl>
                                          <p:spTgt spid="36"/>
                                        </p:tgtEl>
                                      </p:cBhvr>
                                    </p:animEffect>
                                  </p:childTnLst>
                                </p:cTn>
                              </p:par>
                            </p:childTnLst>
                          </p:cTn>
                        </p:par>
                        <p:par>
                          <p:cTn id="55" fill="hold">
                            <p:stCondLst>
                              <p:cond delay="2500"/>
                            </p:stCondLst>
                            <p:childTnLst>
                              <p:par>
                                <p:cTn id="56" presetID="10" presetClass="entr" presetSubtype="0" fill="hold" nodeType="afterEffect">
                                  <p:stCondLst>
                                    <p:cond delay="500"/>
                                  </p:stCondLst>
                                  <p:childTnLst>
                                    <p:set>
                                      <p:cBhvr>
                                        <p:cTn id="57" dur="1" fill="hold">
                                          <p:stCondLst>
                                            <p:cond delay="0"/>
                                          </p:stCondLst>
                                        </p:cTn>
                                        <p:tgtEl>
                                          <p:spTgt spid="20"/>
                                        </p:tgtEl>
                                        <p:attrNameLst>
                                          <p:attrName>style.visibility</p:attrName>
                                        </p:attrNameLst>
                                      </p:cBhvr>
                                      <p:to>
                                        <p:strVal val="visible"/>
                                      </p:to>
                                    </p:set>
                                    <p:animEffect transition="in" filter="fade">
                                      <p:cBhvr>
                                        <p:cTn id="58" dur="500"/>
                                        <p:tgtEl>
                                          <p:spTgt spid="20"/>
                                        </p:tgtEl>
                                      </p:cBhvr>
                                    </p:animEffect>
                                  </p:childTnLst>
                                </p:cTn>
                              </p:par>
                            </p:childTnLst>
                          </p:cTn>
                        </p:par>
                        <p:par>
                          <p:cTn id="59" fill="hold">
                            <p:stCondLst>
                              <p:cond delay="3500"/>
                            </p:stCondLst>
                            <p:childTnLst>
                              <p:par>
                                <p:cTn id="60" presetID="10" presetClass="entr" presetSubtype="0" fill="hold" grpId="0" nodeType="afterEffect">
                                  <p:stCondLst>
                                    <p:cond delay="50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childTnLst>
                                </p:cTn>
                              </p:par>
                            </p:childTnLst>
                          </p:cTn>
                        </p:par>
                        <p:par>
                          <p:cTn id="63" fill="hold">
                            <p:stCondLst>
                              <p:cond delay="4500"/>
                            </p:stCondLst>
                            <p:childTnLst>
                              <p:par>
                                <p:cTn id="64" presetID="10" presetClass="entr" presetSubtype="0" fill="hold" nodeType="afterEffect">
                                  <p:stCondLst>
                                    <p:cond delay="500"/>
                                  </p:stCondLst>
                                  <p:childTnLst>
                                    <p:set>
                                      <p:cBhvr>
                                        <p:cTn id="65" dur="1" fill="hold">
                                          <p:stCondLst>
                                            <p:cond delay="0"/>
                                          </p:stCondLst>
                                        </p:cTn>
                                        <p:tgtEl>
                                          <p:spTgt spid="42"/>
                                        </p:tgtEl>
                                        <p:attrNameLst>
                                          <p:attrName>style.visibility</p:attrName>
                                        </p:attrNameLst>
                                      </p:cBhvr>
                                      <p:to>
                                        <p:strVal val="visible"/>
                                      </p:to>
                                    </p:set>
                                    <p:animEffect transition="in" filter="fade">
                                      <p:cBhvr>
                                        <p:cTn id="66" dur="500"/>
                                        <p:tgtEl>
                                          <p:spTgt spid="42"/>
                                        </p:tgtEl>
                                      </p:cBhvr>
                                    </p:animEffect>
                                  </p:childTnLst>
                                </p:cTn>
                              </p:par>
                            </p:childTnLst>
                          </p:cTn>
                        </p:par>
                        <p:par>
                          <p:cTn id="67" fill="hold">
                            <p:stCondLst>
                              <p:cond delay="5500"/>
                            </p:stCondLst>
                            <p:childTnLst>
                              <p:par>
                                <p:cTn id="68" presetID="10" presetClass="entr" presetSubtype="0" fill="hold" grpId="0" nodeType="afterEffect">
                                  <p:stCondLst>
                                    <p:cond delay="500"/>
                                  </p:stCondLst>
                                  <p:childTnLst>
                                    <p:set>
                                      <p:cBhvr>
                                        <p:cTn id="69" dur="1" fill="hold">
                                          <p:stCondLst>
                                            <p:cond delay="0"/>
                                          </p:stCondLst>
                                        </p:cTn>
                                        <p:tgtEl>
                                          <p:spTgt spid="13"/>
                                        </p:tgtEl>
                                        <p:attrNameLst>
                                          <p:attrName>style.visibility</p:attrName>
                                        </p:attrNameLst>
                                      </p:cBhvr>
                                      <p:to>
                                        <p:strVal val="visible"/>
                                      </p:to>
                                    </p:set>
                                    <p:animEffect transition="in" filter="fade">
                                      <p:cBhvr>
                                        <p:cTn id="7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3" grpId="0"/>
      <p:bldP spid="30" grpId="0"/>
      <p:bldP spid="34" grpId="0"/>
      <p:bldP spid="35" grpId="0"/>
      <p:bldP spid="36" grpId="0"/>
      <p:bldP spid="38" grpId="0"/>
      <p:bldP spid="37" grpId="0" animBg="1"/>
      <p:bldP spid="4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05666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4E3902-2924-064E-85A9-2B44F3F1828C}"/>
              </a:ext>
            </a:extLst>
          </p:cNvPr>
          <p:cNvSpPr>
            <a:spLocks noGrp="1"/>
          </p:cNvSpPr>
          <p:nvPr>
            <p:ph type="title"/>
          </p:nvPr>
        </p:nvSpPr>
        <p:spPr/>
        <p:txBody>
          <a:bodyPr/>
          <a:lstStyle/>
          <a:p>
            <a:r>
              <a:rPr lang="en-US"/>
              <a:t>Vape (e-cigarette, electronic cigarette) </a:t>
            </a:r>
          </a:p>
        </p:txBody>
      </p:sp>
      <p:sp>
        <p:nvSpPr>
          <p:cNvPr id="6" name="Text Placeholder 3">
            <a:extLst>
              <a:ext uri="{FF2B5EF4-FFF2-40B4-BE49-F238E27FC236}">
                <a16:creationId xmlns:a16="http://schemas.microsoft.com/office/drawing/2014/main" id="{2C3D9EC5-8B53-5244-9EC8-C90434493967}"/>
              </a:ext>
            </a:extLst>
          </p:cNvPr>
          <p:cNvSpPr txBox="1">
            <a:spLocks/>
          </p:cNvSpPr>
          <p:nvPr/>
        </p:nvSpPr>
        <p:spPr bwMode="auto">
          <a:xfrm>
            <a:off x="443086" y="4555228"/>
            <a:ext cx="3555229" cy="238162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Font typeface="Lucida Grande" panose="020B0600040502020204" pitchFamily="34" charset="0"/>
              <a:buNone/>
            </a:pPr>
            <a:r>
              <a:rPr lang="en-US" sz="1700" b="1">
                <a:solidFill>
                  <a:schemeClr val="accent1"/>
                </a:solidFill>
                <a:latin typeface="Arial" panose="020B0604020202020204" pitchFamily="34" charset="0"/>
                <a:cs typeface="Arial" panose="020B0604020202020204" pitchFamily="34" charset="0"/>
              </a:rPr>
              <a:t>How it works</a:t>
            </a:r>
          </a:p>
          <a:p>
            <a:pPr marL="223838" indent="-223838">
              <a:lnSpc>
                <a:spcPts val="2200"/>
              </a:lnSpc>
              <a:spcBef>
                <a:spcPts val="400"/>
              </a:spcBef>
              <a:spcAft>
                <a:spcPts val="400"/>
              </a:spcAft>
              <a:buClr>
                <a:schemeClr val="accent1"/>
              </a:buClr>
            </a:pPr>
            <a:r>
              <a:rPr lang="el-GR" sz="1600" err="1">
                <a:latin typeface="Arial" panose="020B0604020202020204" pitchFamily="34" charset="0"/>
                <a:cs typeface="Arial" panose="020B0604020202020204" pitchFamily="34" charset="0"/>
              </a:rPr>
              <a:t>Νο</a:t>
            </a:r>
            <a:r>
              <a:rPr lang="en-US" sz="1600">
                <a:latin typeface="Arial" panose="020B0604020202020204" pitchFamily="34" charset="0"/>
                <a:cs typeface="Arial" panose="020B0604020202020204" pitchFamily="34" charset="0"/>
              </a:rPr>
              <a:t> combustion</a:t>
            </a:r>
          </a:p>
          <a:p>
            <a:pPr marL="223838" indent="-223838">
              <a:lnSpc>
                <a:spcPts val="2200"/>
              </a:lnSpc>
              <a:spcBef>
                <a:spcPts val="400"/>
              </a:spcBef>
              <a:spcAft>
                <a:spcPts val="400"/>
              </a:spcAft>
              <a:buClr>
                <a:schemeClr val="accent1"/>
              </a:buClr>
            </a:pPr>
            <a:r>
              <a:rPr lang="en-US" sz="1600">
                <a:latin typeface="Arial" panose="020B0604020202020204" pitchFamily="34" charset="0"/>
                <a:cs typeface="Arial" panose="020B0604020202020204" pitchFamily="34" charset="0"/>
              </a:rPr>
              <a:t>Effective stop smoking aid</a:t>
            </a:r>
          </a:p>
          <a:p>
            <a:pPr marL="223838" indent="-223838">
              <a:lnSpc>
                <a:spcPts val="2200"/>
              </a:lnSpc>
              <a:spcBef>
                <a:spcPts val="400"/>
              </a:spcBef>
              <a:spcAft>
                <a:spcPts val="400"/>
              </a:spcAft>
              <a:buClr>
                <a:schemeClr val="accent1"/>
              </a:buClr>
            </a:pPr>
            <a:r>
              <a:rPr lang="en-US" sz="1600">
                <a:latin typeface="Arial" panose="020B0604020202020204" pitchFamily="34" charset="0"/>
                <a:cs typeface="Arial" panose="020B0604020202020204" pitchFamily="34" charset="0"/>
              </a:rPr>
              <a:t>More rapid delivery of nicotine</a:t>
            </a:r>
          </a:p>
        </p:txBody>
      </p:sp>
      <p:sp>
        <p:nvSpPr>
          <p:cNvPr id="11" name="Text Placeholder 3">
            <a:extLst>
              <a:ext uri="{FF2B5EF4-FFF2-40B4-BE49-F238E27FC236}">
                <a16:creationId xmlns:a16="http://schemas.microsoft.com/office/drawing/2014/main" id="{8D7D3190-F78A-404A-B0B7-0230568F588C}"/>
              </a:ext>
            </a:extLst>
          </p:cNvPr>
          <p:cNvSpPr txBox="1">
            <a:spLocks/>
          </p:cNvSpPr>
          <p:nvPr/>
        </p:nvSpPr>
        <p:spPr bwMode="auto">
          <a:xfrm>
            <a:off x="443086" y="1551532"/>
            <a:ext cx="3838982" cy="144081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None/>
            </a:pPr>
            <a:r>
              <a:rPr lang="en-US" sz="1700" b="1">
                <a:solidFill>
                  <a:schemeClr val="accent1"/>
                </a:solidFill>
                <a:latin typeface="Arial" panose="020B0604020202020204" pitchFamily="34" charset="0"/>
                <a:cs typeface="Arial" panose="020B0604020202020204" pitchFamily="34" charset="0"/>
              </a:rPr>
              <a:t>What it is</a:t>
            </a:r>
          </a:p>
          <a:p>
            <a:pPr marL="223838" indent="-223838">
              <a:lnSpc>
                <a:spcPts val="2200"/>
              </a:lnSpc>
              <a:spcBef>
                <a:spcPts val="400"/>
              </a:spcBef>
              <a:spcAft>
                <a:spcPts val="400"/>
              </a:spcAft>
              <a:buClr>
                <a:schemeClr val="accent1"/>
              </a:buClr>
            </a:pPr>
            <a:r>
              <a:rPr lang="en-US" sz="1600">
                <a:latin typeface="Arial" panose="020B0604020202020204" pitchFamily="34" charset="0"/>
                <a:cs typeface="Arial" panose="020B0604020202020204" pitchFamily="34" charset="0"/>
              </a:rPr>
              <a:t>Device that heats a solution to create a </a:t>
            </a:r>
            <a:r>
              <a:rPr lang="en-US" sz="1600" err="1">
                <a:latin typeface="Arial" panose="020B0604020202020204" pitchFamily="34" charset="0"/>
                <a:cs typeface="Arial" panose="020B0604020202020204" pitchFamily="34" charset="0"/>
              </a:rPr>
              <a:t>vapour</a:t>
            </a:r>
            <a:r>
              <a:rPr lang="en-US" sz="1600">
                <a:latin typeface="Arial" panose="020B0604020202020204" pitchFamily="34" charset="0"/>
                <a:cs typeface="Arial" panose="020B0604020202020204" pitchFamily="34" charset="0"/>
              </a:rPr>
              <a:t> inhaled by users</a:t>
            </a:r>
          </a:p>
          <a:p>
            <a:pPr marL="223838" indent="-223838">
              <a:lnSpc>
                <a:spcPts val="2200"/>
              </a:lnSpc>
              <a:spcBef>
                <a:spcPts val="400"/>
              </a:spcBef>
              <a:spcAft>
                <a:spcPts val="400"/>
              </a:spcAft>
              <a:buClr>
                <a:schemeClr val="accent1"/>
              </a:buClr>
            </a:pPr>
            <a:r>
              <a:rPr lang="en-US" sz="1600">
                <a:latin typeface="Arial" panose="020B0604020202020204" pitchFamily="34" charset="0"/>
                <a:cs typeface="Arial" panose="020B0604020202020204" pitchFamily="34" charset="0"/>
              </a:rPr>
              <a:t>Variety of devices and vape solution </a:t>
            </a:r>
            <a:r>
              <a:rPr lang="en-US" sz="1600" err="1">
                <a:latin typeface="Arial" panose="020B0604020202020204" pitchFamily="34" charset="0"/>
                <a:cs typeface="Arial" panose="020B0604020202020204" pitchFamily="34" charset="0"/>
              </a:rPr>
              <a:t>flavours</a:t>
            </a:r>
            <a:r>
              <a:rPr lang="en-US" sz="1600">
                <a:latin typeface="Arial" panose="020B0604020202020204" pitchFamily="34" charset="0"/>
                <a:cs typeface="Arial" panose="020B0604020202020204" pitchFamily="34" charset="0"/>
              </a:rPr>
              <a:t>, nicotine concentrations</a:t>
            </a:r>
          </a:p>
          <a:p>
            <a:pPr marL="0" indent="0">
              <a:lnSpc>
                <a:spcPts val="2200"/>
              </a:lnSpc>
              <a:spcBef>
                <a:spcPts val="400"/>
              </a:spcBef>
              <a:spcAft>
                <a:spcPts val="400"/>
              </a:spcAft>
              <a:buClr>
                <a:schemeClr val="accent1"/>
              </a:buClr>
              <a:buNone/>
            </a:pPr>
            <a:endParaRPr lang="en-US" sz="1200" b="1">
              <a:solidFill>
                <a:schemeClr val="accent4">
                  <a:lumMod val="75000"/>
                  <a:lumOff val="25000"/>
                </a:schemeClr>
              </a:solidFill>
            </a:endParaRPr>
          </a:p>
          <a:p>
            <a:pPr marL="0" indent="0">
              <a:lnSpc>
                <a:spcPts val="2200"/>
              </a:lnSpc>
              <a:spcBef>
                <a:spcPts val="400"/>
              </a:spcBef>
              <a:spcAft>
                <a:spcPts val="400"/>
              </a:spcAft>
              <a:buClr>
                <a:schemeClr val="accent1"/>
              </a:buClr>
              <a:buNone/>
            </a:pPr>
            <a:r>
              <a:rPr lang="en-US" sz="1600" b="1">
                <a:solidFill>
                  <a:schemeClr val="accent4">
                    <a:lumMod val="75000"/>
                    <a:lumOff val="25000"/>
                  </a:schemeClr>
                </a:solidFill>
              </a:rPr>
              <a:t>Nicotine concentration:</a:t>
            </a:r>
            <a:endParaRPr lang="en-US" sz="1600"/>
          </a:p>
          <a:p>
            <a:pPr marL="223838" indent="-223838">
              <a:lnSpc>
                <a:spcPts val="2200"/>
              </a:lnSpc>
              <a:spcBef>
                <a:spcPts val="400"/>
              </a:spcBef>
              <a:spcAft>
                <a:spcPts val="400"/>
              </a:spcAft>
              <a:buClr>
                <a:schemeClr val="accent1"/>
              </a:buClr>
            </a:pPr>
            <a:r>
              <a:rPr lang="en-US" sz="1600"/>
              <a:t> </a:t>
            </a:r>
            <a:r>
              <a:rPr lang="en-US" sz="1600">
                <a:latin typeface="+mn-lt"/>
              </a:rPr>
              <a:t>0, 3, 6, 12, 18 mg/ml</a:t>
            </a:r>
            <a:endParaRPr lang="en-US" sz="1600">
              <a:latin typeface="+mn-lt"/>
              <a:cs typeface="Arial" panose="020B0604020202020204" pitchFamily="34" charset="0"/>
            </a:endParaRPr>
          </a:p>
          <a:p>
            <a:pPr marL="223838" indent="-223838">
              <a:lnSpc>
                <a:spcPts val="2200"/>
              </a:lnSpc>
              <a:spcBef>
                <a:spcPts val="400"/>
              </a:spcBef>
              <a:spcAft>
                <a:spcPts val="400"/>
              </a:spcAft>
              <a:buClr>
                <a:schemeClr val="accent1"/>
              </a:buClr>
            </a:pPr>
            <a:endParaRPr lang="en-US" sz="1600">
              <a:latin typeface="Arial" panose="020B0604020202020204" pitchFamily="34" charset="0"/>
              <a:cs typeface="Arial" panose="020B0604020202020204" pitchFamily="34" charset="0"/>
            </a:endParaRPr>
          </a:p>
          <a:p>
            <a:pPr marL="223838" indent="-223838">
              <a:lnSpc>
                <a:spcPts val="2200"/>
              </a:lnSpc>
              <a:spcBef>
                <a:spcPts val="400"/>
              </a:spcBef>
              <a:spcAft>
                <a:spcPts val="400"/>
              </a:spcAft>
              <a:buClr>
                <a:schemeClr val="accent1"/>
              </a:buClr>
            </a:pPr>
            <a:endParaRPr lang="en-US" sz="1600">
              <a:latin typeface="Arial" panose="020B0604020202020204" pitchFamily="34" charset="0"/>
              <a:cs typeface="Arial" panose="020B0604020202020204" pitchFamily="34" charset="0"/>
            </a:endParaRPr>
          </a:p>
        </p:txBody>
      </p:sp>
      <p:sp>
        <p:nvSpPr>
          <p:cNvPr id="9" name="Footer Placeholder 3">
            <a:extLst>
              <a:ext uri="{FF2B5EF4-FFF2-40B4-BE49-F238E27FC236}">
                <a16:creationId xmlns:a16="http://schemas.microsoft.com/office/drawing/2014/main" id="{F6CA1812-6F7D-F97F-7EDD-8E3DB4D6D965}"/>
              </a:ext>
            </a:extLst>
          </p:cNvPr>
          <p:cNvSpPr>
            <a:spLocks noGrp="1"/>
          </p:cNvSpPr>
          <p:nvPr>
            <p:ph type="ftr" sz="quarter" idx="3"/>
          </p:nvPr>
        </p:nvSpPr>
        <p:spPr>
          <a:xfrm>
            <a:off x="593184" y="6356350"/>
            <a:ext cx="7866330" cy="365125"/>
          </a:xfrm>
        </p:spPr>
        <p:txBody>
          <a:bodyPr/>
          <a:lstStyle/>
          <a:p>
            <a:pPr>
              <a:defRPr/>
            </a:pPr>
            <a:r>
              <a:rPr lang="en-US" b="1"/>
              <a:t>Community mental health tobacco treatment training - </a:t>
            </a:r>
            <a:r>
              <a:rPr lang="en-GB"/>
              <a:t>Stop smoking medications and vaping</a:t>
            </a:r>
          </a:p>
          <a:p>
            <a:pPr>
              <a:defRPr/>
            </a:pPr>
            <a:endParaRPr lang="en-GB"/>
          </a:p>
          <a:p>
            <a:pPr>
              <a:defRPr/>
            </a:pPr>
            <a:endParaRPr lang="en-US"/>
          </a:p>
        </p:txBody>
      </p:sp>
      <p:sp>
        <p:nvSpPr>
          <p:cNvPr id="7" name="Text Placeholder 3">
            <a:extLst>
              <a:ext uri="{FF2B5EF4-FFF2-40B4-BE49-F238E27FC236}">
                <a16:creationId xmlns:a16="http://schemas.microsoft.com/office/drawing/2014/main" id="{A77E2788-286C-5E50-B417-71DA04B8ED4E}"/>
              </a:ext>
            </a:extLst>
          </p:cNvPr>
          <p:cNvSpPr txBox="1">
            <a:spLocks/>
          </p:cNvSpPr>
          <p:nvPr/>
        </p:nvSpPr>
        <p:spPr bwMode="auto">
          <a:xfrm>
            <a:off x="4526348" y="1499951"/>
            <a:ext cx="4617651" cy="170266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600"/>
              </a:spcBef>
              <a:spcAft>
                <a:spcPts val="600"/>
              </a:spcAft>
              <a:buClr>
                <a:schemeClr val="accent1"/>
              </a:buClr>
              <a:buNone/>
            </a:pPr>
            <a:r>
              <a:rPr lang="en-US" sz="1700" b="1">
                <a:solidFill>
                  <a:schemeClr val="accent1"/>
                </a:solidFill>
                <a:latin typeface="Arial" panose="020B0604020202020204" pitchFamily="34" charset="0"/>
                <a:cs typeface="Arial" panose="020B0604020202020204" pitchFamily="34" charset="0"/>
              </a:rPr>
              <a:t>How it is used</a:t>
            </a:r>
          </a:p>
          <a:p>
            <a:pPr marL="223838" indent="-223838">
              <a:lnSpc>
                <a:spcPts val="2200"/>
              </a:lnSpc>
              <a:spcBef>
                <a:spcPts val="600"/>
              </a:spcBef>
              <a:spcAft>
                <a:spcPts val="600"/>
              </a:spcAft>
              <a:buClr>
                <a:schemeClr val="accent1"/>
              </a:buClr>
            </a:pPr>
            <a:r>
              <a:rPr lang="en-US" sz="1600">
                <a:latin typeface="Arial" panose="020B0604020202020204" pitchFamily="34" charset="0"/>
                <a:cs typeface="Arial" panose="020B0604020202020204" pitchFamily="34" charset="0"/>
              </a:rPr>
              <a:t>Used regularly throughout the day and when urges to smoke occur</a:t>
            </a:r>
          </a:p>
          <a:p>
            <a:pPr marL="223838" indent="-223838">
              <a:lnSpc>
                <a:spcPts val="2200"/>
              </a:lnSpc>
              <a:spcBef>
                <a:spcPts val="600"/>
              </a:spcBef>
              <a:spcAft>
                <a:spcPts val="600"/>
              </a:spcAft>
              <a:buClr>
                <a:schemeClr val="accent1"/>
              </a:buClr>
            </a:pPr>
            <a:r>
              <a:rPr lang="en-US" sz="1600">
                <a:latin typeface="Arial" panose="020B0604020202020204" pitchFamily="34" charset="0"/>
                <a:cs typeface="Arial" panose="020B0604020202020204" pitchFamily="34" charset="0"/>
              </a:rPr>
              <a:t>Nicotine-containing vapes are recommended</a:t>
            </a:r>
          </a:p>
          <a:p>
            <a:pPr marL="223838" indent="-223838">
              <a:lnSpc>
                <a:spcPts val="2200"/>
              </a:lnSpc>
              <a:spcBef>
                <a:spcPts val="600"/>
              </a:spcBef>
              <a:spcAft>
                <a:spcPts val="600"/>
              </a:spcAft>
              <a:buClr>
                <a:schemeClr val="accent1"/>
              </a:buClr>
            </a:pPr>
            <a:r>
              <a:rPr lang="en-US" sz="1600">
                <a:latin typeface="+mn-lt"/>
              </a:rPr>
              <a:t>More frequent puffing (“grazing”)</a:t>
            </a:r>
          </a:p>
          <a:p>
            <a:pPr marL="223838" indent="-223838">
              <a:lnSpc>
                <a:spcPts val="2200"/>
              </a:lnSpc>
              <a:spcBef>
                <a:spcPts val="600"/>
              </a:spcBef>
              <a:spcAft>
                <a:spcPts val="600"/>
              </a:spcAft>
              <a:buClr>
                <a:schemeClr val="accent1"/>
              </a:buClr>
            </a:pPr>
            <a:endParaRPr lang="en-US" sz="1600">
              <a:latin typeface="Arial" panose="020B0604020202020204" pitchFamily="34" charset="0"/>
              <a:cs typeface="Arial" panose="020B0604020202020204" pitchFamily="34" charset="0"/>
            </a:endParaRPr>
          </a:p>
          <a:p>
            <a:pPr marL="223838" indent="-223838">
              <a:lnSpc>
                <a:spcPts val="2200"/>
              </a:lnSpc>
              <a:spcBef>
                <a:spcPts val="600"/>
              </a:spcBef>
              <a:spcAft>
                <a:spcPts val="600"/>
              </a:spcAft>
              <a:buClr>
                <a:schemeClr val="accent1"/>
              </a:buClr>
            </a:pPr>
            <a:endParaRPr lang="en-US" sz="1600">
              <a:latin typeface="Arial" panose="020B0604020202020204" pitchFamily="34" charset="0"/>
              <a:cs typeface="Arial" panose="020B0604020202020204" pitchFamily="34" charset="0"/>
            </a:endParaRPr>
          </a:p>
        </p:txBody>
      </p:sp>
      <p:grpSp>
        <p:nvGrpSpPr>
          <p:cNvPr id="16" name="Group 15">
            <a:extLst>
              <a:ext uri="{FF2B5EF4-FFF2-40B4-BE49-F238E27FC236}">
                <a16:creationId xmlns:a16="http://schemas.microsoft.com/office/drawing/2014/main" id="{C1B98696-5FE1-02BD-0C1F-5F25F134D939}"/>
              </a:ext>
            </a:extLst>
          </p:cNvPr>
          <p:cNvGrpSpPr/>
          <p:nvPr/>
        </p:nvGrpSpPr>
        <p:grpSpPr>
          <a:xfrm>
            <a:off x="3998315" y="3791902"/>
            <a:ext cx="4969179" cy="2438275"/>
            <a:chOff x="684213" y="1669246"/>
            <a:chExt cx="7689817" cy="4316685"/>
          </a:xfrm>
        </p:grpSpPr>
        <p:pic>
          <p:nvPicPr>
            <p:cNvPr id="23" name="Picture 22">
              <a:extLst>
                <a:ext uri="{FF2B5EF4-FFF2-40B4-BE49-F238E27FC236}">
                  <a16:creationId xmlns:a16="http://schemas.microsoft.com/office/drawing/2014/main" id="{2C2CC88F-5B59-5A9B-6726-1E622C1EB58A}"/>
                </a:ext>
              </a:extLst>
            </p:cNvPr>
            <p:cNvPicPr>
              <a:picLocks noChangeAspect="1"/>
            </p:cNvPicPr>
            <p:nvPr/>
          </p:nvPicPr>
          <p:blipFill>
            <a:blip r:embed="rId3"/>
            <a:srcRect/>
            <a:stretch/>
          </p:blipFill>
          <p:spPr>
            <a:xfrm>
              <a:off x="1274713" y="1769533"/>
              <a:ext cx="7019064" cy="4216398"/>
            </a:xfrm>
            <a:prstGeom prst="rect">
              <a:avLst/>
            </a:prstGeom>
          </p:spPr>
        </p:pic>
        <p:sp>
          <p:nvSpPr>
            <p:cNvPr id="24" name="TextBox 23">
              <a:extLst>
                <a:ext uri="{FF2B5EF4-FFF2-40B4-BE49-F238E27FC236}">
                  <a16:creationId xmlns:a16="http://schemas.microsoft.com/office/drawing/2014/main" id="{CF5A78D4-F746-6278-C752-6AAB678AA8A8}"/>
                </a:ext>
              </a:extLst>
            </p:cNvPr>
            <p:cNvSpPr txBox="1"/>
            <p:nvPr/>
          </p:nvSpPr>
          <p:spPr bwMode="auto">
            <a:xfrm>
              <a:off x="4499614" y="2285685"/>
              <a:ext cx="3834290" cy="684797"/>
            </a:xfrm>
            <a:prstGeom prst="rect">
              <a:avLst/>
            </a:prstGeom>
            <a:solidFill>
              <a:schemeClr val="bg1"/>
            </a:solid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l" defTabSz="457200" rtl="0" eaLnBrk="1" fontAlgn="base" latinLnBrk="0" hangingPunct="1">
                <a:lnSpc>
                  <a:spcPts val="1700"/>
                </a:lnSpc>
                <a:spcBef>
                  <a:spcPts val="0"/>
                </a:spcBef>
                <a:spcAft>
                  <a:spcPts val="0"/>
                </a:spcAft>
                <a:buClr>
                  <a:srgbClr val="C10C21"/>
                </a:buClr>
                <a:buSzTx/>
                <a:buFont typeface="Lucida Grande" pitchFamily="-109" charset="0"/>
                <a:buNone/>
                <a:tabLst/>
              </a:pPr>
              <a:r>
                <a:rPr kumimoji="0" lang="en-US" sz="1350" b="1" u="none" strike="noStrike" kern="1200" cap="none" spc="0" normalizeH="0" noProof="0">
                  <a:ln>
                    <a:noFill/>
                  </a:ln>
                  <a:effectLst/>
                  <a:uLnTx/>
                  <a:uFillTx/>
                  <a:latin typeface="Arial" panose="020B0604020202020204" pitchFamily="34" charset="0"/>
                  <a:cs typeface="Arial" panose="020B0604020202020204" pitchFamily="34" charset="0"/>
                </a:rPr>
                <a:t>Heating element / </a:t>
              </a:r>
              <a:r>
                <a:rPr kumimoji="0" lang="en-US" sz="1350" b="1" u="none" strike="noStrike" kern="1200" cap="none" spc="0" normalizeH="0" noProof="0" err="1">
                  <a:ln>
                    <a:noFill/>
                  </a:ln>
                  <a:effectLst/>
                  <a:uLnTx/>
                  <a:uFillTx/>
                  <a:latin typeface="Arial" panose="020B0604020202020204" pitchFamily="34" charset="0"/>
                  <a:cs typeface="Arial" panose="020B0604020202020204" pitchFamily="34" charset="0"/>
                </a:rPr>
                <a:t>atomiser</a:t>
              </a:r>
              <a:endParaRPr kumimoji="0" lang="en-US" sz="1350" b="1" u="none" strike="noStrike" kern="1200" cap="none" spc="0" normalizeH="0" noProof="0">
                <a:ln>
                  <a:noFill/>
                </a:ln>
                <a:effectLst/>
                <a:uLnTx/>
                <a:uFillTx/>
                <a:latin typeface="Arial" panose="020B0604020202020204" pitchFamily="34" charset="0"/>
                <a:cs typeface="Arial" panose="020B0604020202020204" pitchFamily="34" charset="0"/>
              </a:endParaRPr>
            </a:p>
          </p:txBody>
        </p:sp>
        <p:sp>
          <p:nvSpPr>
            <p:cNvPr id="25" name="TextBox 24">
              <a:extLst>
                <a:ext uri="{FF2B5EF4-FFF2-40B4-BE49-F238E27FC236}">
                  <a16:creationId xmlns:a16="http://schemas.microsoft.com/office/drawing/2014/main" id="{3FA4824A-B126-61DB-699B-3DA1C694C6A6}"/>
                </a:ext>
              </a:extLst>
            </p:cNvPr>
            <p:cNvSpPr txBox="1"/>
            <p:nvPr/>
          </p:nvSpPr>
          <p:spPr bwMode="auto">
            <a:xfrm>
              <a:off x="2915464" y="1669246"/>
              <a:ext cx="2121655" cy="375762"/>
            </a:xfrm>
            <a:prstGeom prst="rect">
              <a:avLst/>
            </a:prstGeom>
            <a:solidFill>
              <a:schemeClr val="bg1"/>
            </a:solid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l" defTabSz="457200" rtl="0" eaLnBrk="1" fontAlgn="base" latinLnBrk="0" hangingPunct="1">
                <a:lnSpc>
                  <a:spcPts val="1700"/>
                </a:lnSpc>
                <a:spcBef>
                  <a:spcPts val="0"/>
                </a:spcBef>
                <a:spcAft>
                  <a:spcPts val="0"/>
                </a:spcAft>
                <a:buClr>
                  <a:srgbClr val="C10C21"/>
                </a:buClr>
                <a:buSzTx/>
                <a:buFont typeface="Lucida Grande" pitchFamily="-109" charset="0"/>
                <a:buNone/>
                <a:tabLst/>
              </a:pPr>
              <a:r>
                <a:rPr kumimoji="0" lang="en-US" sz="1350" b="1" u="none" strike="noStrike" kern="1200" cap="none" spc="0" normalizeH="0" baseline="0" noProof="0">
                  <a:ln>
                    <a:noFill/>
                  </a:ln>
                  <a:effectLst/>
                  <a:uLnTx/>
                  <a:uFillTx/>
                  <a:latin typeface="Arial" panose="020B0604020202020204" pitchFamily="34" charset="0"/>
                  <a:cs typeface="Arial" panose="020B0604020202020204" pitchFamily="34" charset="0"/>
                </a:rPr>
                <a:t>Mouthpiece</a:t>
              </a:r>
            </a:p>
          </p:txBody>
        </p:sp>
        <p:sp>
          <p:nvSpPr>
            <p:cNvPr id="26" name="TextBox 25">
              <a:extLst>
                <a:ext uri="{FF2B5EF4-FFF2-40B4-BE49-F238E27FC236}">
                  <a16:creationId xmlns:a16="http://schemas.microsoft.com/office/drawing/2014/main" id="{D5220826-E9DD-6EF9-6A71-99EDF4D0D5D6}"/>
                </a:ext>
              </a:extLst>
            </p:cNvPr>
            <p:cNvSpPr txBox="1"/>
            <p:nvPr/>
          </p:nvSpPr>
          <p:spPr bwMode="auto">
            <a:xfrm>
              <a:off x="5656341" y="2843094"/>
              <a:ext cx="1766959" cy="684798"/>
            </a:xfrm>
            <a:prstGeom prst="rect">
              <a:avLst/>
            </a:prstGeom>
            <a:solidFill>
              <a:schemeClr val="bg1"/>
            </a:solid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l" defTabSz="457200" rtl="0" eaLnBrk="1" fontAlgn="base" latinLnBrk="0" hangingPunct="1">
                <a:lnSpc>
                  <a:spcPts val="1700"/>
                </a:lnSpc>
                <a:spcBef>
                  <a:spcPts val="0"/>
                </a:spcBef>
                <a:spcAft>
                  <a:spcPts val="0"/>
                </a:spcAft>
                <a:buClr>
                  <a:srgbClr val="C10C21"/>
                </a:buClr>
                <a:buSzTx/>
                <a:buFont typeface="Lucida Grande" pitchFamily="-109" charset="0"/>
                <a:buNone/>
                <a:tabLst/>
              </a:pPr>
              <a:endParaRPr kumimoji="0" lang="en-US" sz="1350" b="1"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sp>
          <p:nvSpPr>
            <p:cNvPr id="27" name="TextBox 26">
              <a:extLst>
                <a:ext uri="{FF2B5EF4-FFF2-40B4-BE49-F238E27FC236}">
                  <a16:creationId xmlns:a16="http://schemas.microsoft.com/office/drawing/2014/main" id="{575E1869-2C71-70D5-4095-31BE93D12004}"/>
                </a:ext>
              </a:extLst>
            </p:cNvPr>
            <p:cNvSpPr txBox="1"/>
            <p:nvPr/>
          </p:nvSpPr>
          <p:spPr bwMode="auto">
            <a:xfrm>
              <a:off x="7274442" y="3715150"/>
              <a:ext cx="1099588" cy="416274"/>
            </a:xfrm>
            <a:prstGeom prst="rect">
              <a:avLst/>
            </a:prstGeom>
            <a:solidFill>
              <a:schemeClr val="bg1"/>
            </a:solid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l" defTabSz="457200" rtl="0" eaLnBrk="1" fontAlgn="base" latinLnBrk="0" hangingPunct="1">
                <a:lnSpc>
                  <a:spcPts val="1700"/>
                </a:lnSpc>
                <a:spcBef>
                  <a:spcPts val="0"/>
                </a:spcBef>
                <a:spcAft>
                  <a:spcPts val="0"/>
                </a:spcAft>
                <a:buClr>
                  <a:srgbClr val="C10C21"/>
                </a:buClr>
                <a:buSzTx/>
                <a:buFont typeface="Lucida Grande" pitchFamily="-109" charset="0"/>
                <a:buNone/>
                <a:tabLst/>
              </a:pPr>
              <a:r>
                <a:rPr kumimoji="0" lang="en-US" sz="1350" b="1" u="none" strike="noStrike" kern="1200" cap="none" spc="0" normalizeH="0" baseline="0" noProof="0">
                  <a:ln>
                    <a:noFill/>
                  </a:ln>
                  <a:effectLst/>
                  <a:uLnTx/>
                  <a:uFillTx/>
                  <a:latin typeface="Arial" panose="020B0604020202020204" pitchFamily="34" charset="0"/>
                  <a:cs typeface="Arial" panose="020B0604020202020204" pitchFamily="34" charset="0"/>
                </a:rPr>
                <a:t>Battery</a:t>
              </a:r>
            </a:p>
          </p:txBody>
        </p:sp>
        <p:sp>
          <p:nvSpPr>
            <p:cNvPr id="30" name="TextBox 29">
              <a:extLst>
                <a:ext uri="{FF2B5EF4-FFF2-40B4-BE49-F238E27FC236}">
                  <a16:creationId xmlns:a16="http://schemas.microsoft.com/office/drawing/2014/main" id="{1B28BF8A-2918-6CE2-AD13-40B2E4D1E928}"/>
                </a:ext>
              </a:extLst>
            </p:cNvPr>
            <p:cNvSpPr txBox="1"/>
            <p:nvPr/>
          </p:nvSpPr>
          <p:spPr bwMode="auto">
            <a:xfrm>
              <a:off x="684213" y="3158835"/>
              <a:ext cx="2030162" cy="714895"/>
            </a:xfrm>
            <a:prstGeom prst="rect">
              <a:avLst/>
            </a:prstGeom>
            <a:solidFill>
              <a:schemeClr val="bg1"/>
            </a:solid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r" defTabSz="457200" rtl="0" eaLnBrk="1" fontAlgn="base" latinLnBrk="0" hangingPunct="1">
                <a:lnSpc>
                  <a:spcPts val="1700"/>
                </a:lnSpc>
                <a:spcBef>
                  <a:spcPts val="0"/>
                </a:spcBef>
                <a:spcAft>
                  <a:spcPts val="0"/>
                </a:spcAft>
                <a:buClr>
                  <a:srgbClr val="C10C21"/>
                </a:buClr>
                <a:buSzTx/>
                <a:buFont typeface="Lucida Grande" pitchFamily="-109" charset="0"/>
                <a:buNone/>
                <a:tabLst/>
              </a:pPr>
              <a:r>
                <a:rPr kumimoji="0" lang="en-US" sz="1350" b="1" u="none" strike="noStrike" kern="1200" cap="none" spc="0" normalizeH="0" baseline="0" noProof="0">
                  <a:ln>
                    <a:noFill/>
                  </a:ln>
                  <a:effectLst/>
                  <a:uLnTx/>
                  <a:uFillTx/>
                  <a:latin typeface="Arial" panose="020B0604020202020204" pitchFamily="34" charset="0"/>
                  <a:cs typeface="Arial" panose="020B0604020202020204" pitchFamily="34" charset="0"/>
                </a:rPr>
                <a:t>Cartridge </a:t>
              </a:r>
              <a:r>
                <a:rPr lang="en-US" sz="1350" b="1">
                  <a:latin typeface="Arial" panose="020B0604020202020204" pitchFamily="34" charset="0"/>
                  <a:cs typeface="Arial" panose="020B0604020202020204" pitchFamily="34" charset="0"/>
                </a:rPr>
                <a:t>(tank) holds the liquid ‘juice’</a:t>
              </a:r>
              <a:endParaRPr kumimoji="0" lang="en-US" sz="1350" b="1"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809105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218455-2DBC-6445-931A-82C0703BBC43}"/>
              </a:ext>
            </a:extLst>
          </p:cNvPr>
          <p:cNvSpPr>
            <a:spLocks noGrp="1"/>
          </p:cNvSpPr>
          <p:nvPr>
            <p:ph type="title"/>
          </p:nvPr>
        </p:nvSpPr>
        <p:spPr>
          <a:xfrm>
            <a:off x="590550" y="359386"/>
            <a:ext cx="7962900" cy="1066800"/>
          </a:xfrm>
        </p:spPr>
        <p:txBody>
          <a:bodyPr/>
          <a:lstStyle/>
          <a:p>
            <a:r>
              <a:rPr lang="en-US"/>
              <a:t>e-liquids and nicotine  </a:t>
            </a:r>
          </a:p>
        </p:txBody>
      </p:sp>
      <p:sp>
        <p:nvSpPr>
          <p:cNvPr id="4" name="Text Placeholder 3">
            <a:extLst>
              <a:ext uri="{FF2B5EF4-FFF2-40B4-BE49-F238E27FC236}">
                <a16:creationId xmlns:a16="http://schemas.microsoft.com/office/drawing/2014/main" id="{ABEDA09C-38D4-D096-14A8-5E262BB7055D}"/>
              </a:ext>
            </a:extLst>
          </p:cNvPr>
          <p:cNvSpPr>
            <a:spLocks noGrp="1"/>
          </p:cNvSpPr>
          <p:nvPr>
            <p:ph type="body" idx="12"/>
          </p:nvPr>
        </p:nvSpPr>
        <p:spPr>
          <a:xfrm>
            <a:off x="5695358" y="1900001"/>
            <a:ext cx="3207010" cy="3670358"/>
          </a:xfrm>
        </p:spPr>
        <p:txBody>
          <a:bodyPr anchor="ctr"/>
          <a:lstStyle/>
          <a:p>
            <a:pPr marL="0" indent="0">
              <a:buNone/>
            </a:pPr>
            <a:r>
              <a:rPr lang="en-US" b="1">
                <a:solidFill>
                  <a:schemeClr val="accent1"/>
                </a:solidFill>
              </a:rPr>
              <a:t>Nicotine concentration:</a:t>
            </a:r>
            <a:r>
              <a:rPr lang="en-US"/>
              <a:t> </a:t>
            </a:r>
          </a:p>
          <a:p>
            <a:r>
              <a:rPr lang="en-US"/>
              <a:t>0mg/ml (0%)</a:t>
            </a:r>
          </a:p>
          <a:p>
            <a:r>
              <a:rPr lang="en-US"/>
              <a:t>3mg/ml (0.3%) </a:t>
            </a:r>
          </a:p>
          <a:p>
            <a:r>
              <a:rPr lang="en-US"/>
              <a:t>6mg/ml (0.6%) </a:t>
            </a:r>
          </a:p>
          <a:p>
            <a:r>
              <a:rPr lang="en-US"/>
              <a:t>12mg/ml (1.2%)</a:t>
            </a:r>
          </a:p>
          <a:p>
            <a:r>
              <a:rPr lang="en-US"/>
              <a:t>18mg/ml (1.8%)</a:t>
            </a:r>
          </a:p>
        </p:txBody>
      </p:sp>
      <p:sp>
        <p:nvSpPr>
          <p:cNvPr id="7" name="Footer Placeholder 3">
            <a:extLst>
              <a:ext uri="{FF2B5EF4-FFF2-40B4-BE49-F238E27FC236}">
                <a16:creationId xmlns:a16="http://schemas.microsoft.com/office/drawing/2014/main" id="{5F4326B4-22E6-E522-0A8C-5294E023974B}"/>
              </a:ext>
            </a:extLst>
          </p:cNvPr>
          <p:cNvSpPr>
            <a:spLocks noGrp="1"/>
          </p:cNvSpPr>
          <p:nvPr>
            <p:ph type="ftr" sz="quarter" idx="3"/>
          </p:nvPr>
        </p:nvSpPr>
        <p:spPr/>
        <p:txBody>
          <a:bodyPr/>
          <a:lstStyle/>
          <a:p>
            <a:pPr>
              <a:defRPr/>
            </a:pPr>
            <a:r>
              <a:rPr lang="en-US" b="1"/>
              <a:t>Community mental health tobacco treatment training - </a:t>
            </a:r>
            <a:r>
              <a:rPr lang="en-GB"/>
              <a:t>Stop smoking medications and vaping</a:t>
            </a:r>
          </a:p>
          <a:p>
            <a:pPr>
              <a:defRPr/>
            </a:pPr>
            <a:endParaRPr lang="en-GB"/>
          </a:p>
          <a:p>
            <a:pPr>
              <a:defRPr/>
            </a:pPr>
            <a:endParaRPr lang="en-US"/>
          </a:p>
        </p:txBody>
      </p:sp>
      <p:pic>
        <p:nvPicPr>
          <p:cNvPr id="6" name="Picture 5">
            <a:extLst>
              <a:ext uri="{FF2B5EF4-FFF2-40B4-BE49-F238E27FC236}">
                <a16:creationId xmlns:a16="http://schemas.microsoft.com/office/drawing/2014/main" id="{190C3662-C577-EF4B-99F7-198229FD1F19}"/>
              </a:ext>
            </a:extLst>
          </p:cNvPr>
          <p:cNvPicPr>
            <a:picLocks noChangeAspect="1"/>
          </p:cNvPicPr>
          <p:nvPr/>
        </p:nvPicPr>
        <p:blipFill>
          <a:blip r:embed="rId3"/>
          <a:stretch>
            <a:fillRect/>
          </a:stretch>
        </p:blipFill>
        <p:spPr>
          <a:xfrm>
            <a:off x="684213" y="1900001"/>
            <a:ext cx="4779791" cy="3833298"/>
          </a:xfrm>
          <a:prstGeom prst="rect">
            <a:avLst/>
          </a:prstGeom>
          <a:effectLst>
            <a:outerShdw blurRad="254000" dist="63500" dir="2700000" algn="tl" rotWithShape="0">
              <a:prstClr val="black">
                <a:alpha val="25000"/>
              </a:prstClr>
            </a:outerShdw>
          </a:effectLst>
        </p:spPr>
      </p:pic>
    </p:spTree>
    <p:extLst>
      <p:ext uri="{BB962C8B-B14F-4D97-AF65-F5344CB8AC3E}">
        <p14:creationId xmlns:p14="http://schemas.microsoft.com/office/powerpoint/2010/main" val="17697725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6F9E4D-AA57-B543-B025-2171B4483846}"/>
              </a:ext>
            </a:extLst>
          </p:cNvPr>
          <p:cNvSpPr>
            <a:spLocks noGrp="1"/>
          </p:cNvSpPr>
          <p:nvPr>
            <p:ph type="title"/>
          </p:nvPr>
        </p:nvSpPr>
        <p:spPr/>
        <p:txBody>
          <a:bodyPr/>
          <a:lstStyle/>
          <a:p>
            <a:r>
              <a:rPr lang="en-US"/>
              <a:t>Vaping devices: components, design and e-liquid</a:t>
            </a:r>
          </a:p>
        </p:txBody>
      </p:sp>
      <p:pic>
        <p:nvPicPr>
          <p:cNvPr id="6" name="Picture 5">
            <a:extLst>
              <a:ext uri="{FF2B5EF4-FFF2-40B4-BE49-F238E27FC236}">
                <a16:creationId xmlns:a16="http://schemas.microsoft.com/office/drawing/2014/main" id="{83761EEC-215F-754F-A1BA-3CF005859027}"/>
              </a:ext>
            </a:extLst>
          </p:cNvPr>
          <p:cNvPicPr>
            <a:picLocks noChangeAspect="1"/>
          </p:cNvPicPr>
          <p:nvPr/>
        </p:nvPicPr>
        <p:blipFill rotWithShape="1">
          <a:blip r:embed="rId3"/>
          <a:srcRect r="50757"/>
          <a:stretch/>
        </p:blipFill>
        <p:spPr>
          <a:xfrm>
            <a:off x="3082855" y="2352839"/>
            <a:ext cx="701244" cy="2630009"/>
          </a:xfrm>
          <a:prstGeom prst="rect">
            <a:avLst/>
          </a:prstGeom>
        </p:spPr>
      </p:pic>
      <p:pic>
        <p:nvPicPr>
          <p:cNvPr id="8" name="Picture 7">
            <a:extLst>
              <a:ext uri="{FF2B5EF4-FFF2-40B4-BE49-F238E27FC236}">
                <a16:creationId xmlns:a16="http://schemas.microsoft.com/office/drawing/2014/main" id="{CD73D557-74C6-634D-A724-DE4B21365174}"/>
              </a:ext>
            </a:extLst>
          </p:cNvPr>
          <p:cNvPicPr>
            <a:picLocks noChangeAspect="1"/>
          </p:cNvPicPr>
          <p:nvPr/>
        </p:nvPicPr>
        <p:blipFill>
          <a:blip r:embed="rId4"/>
          <a:stretch>
            <a:fillRect/>
          </a:stretch>
        </p:blipFill>
        <p:spPr>
          <a:xfrm>
            <a:off x="6206028" y="2549150"/>
            <a:ext cx="609550" cy="2183464"/>
          </a:xfrm>
          <a:prstGeom prst="rect">
            <a:avLst/>
          </a:prstGeom>
        </p:spPr>
      </p:pic>
      <p:pic>
        <p:nvPicPr>
          <p:cNvPr id="10" name="Picture 9">
            <a:extLst>
              <a:ext uri="{FF2B5EF4-FFF2-40B4-BE49-F238E27FC236}">
                <a16:creationId xmlns:a16="http://schemas.microsoft.com/office/drawing/2014/main" id="{676CD0CD-30F3-9949-B11A-457F8F8FFB90}"/>
              </a:ext>
            </a:extLst>
          </p:cNvPr>
          <p:cNvPicPr>
            <a:picLocks noChangeAspect="1"/>
          </p:cNvPicPr>
          <p:nvPr/>
        </p:nvPicPr>
        <p:blipFill>
          <a:blip r:embed="rId5"/>
          <a:stretch>
            <a:fillRect/>
          </a:stretch>
        </p:blipFill>
        <p:spPr>
          <a:xfrm>
            <a:off x="758498" y="2673093"/>
            <a:ext cx="241239" cy="2062596"/>
          </a:xfrm>
          <a:prstGeom prst="rect">
            <a:avLst/>
          </a:prstGeom>
        </p:spPr>
      </p:pic>
      <p:pic>
        <p:nvPicPr>
          <p:cNvPr id="12" name="Picture 11">
            <a:extLst>
              <a:ext uri="{FF2B5EF4-FFF2-40B4-BE49-F238E27FC236}">
                <a16:creationId xmlns:a16="http://schemas.microsoft.com/office/drawing/2014/main" id="{1F0C7C8E-FEAE-314B-A8EE-0427D5BCA129}"/>
              </a:ext>
            </a:extLst>
          </p:cNvPr>
          <p:cNvPicPr>
            <a:picLocks noChangeAspect="1"/>
          </p:cNvPicPr>
          <p:nvPr/>
        </p:nvPicPr>
        <p:blipFill>
          <a:blip r:embed="rId6"/>
          <a:stretch>
            <a:fillRect/>
          </a:stretch>
        </p:blipFill>
        <p:spPr>
          <a:xfrm>
            <a:off x="2434202" y="2227334"/>
            <a:ext cx="341404" cy="2760921"/>
          </a:xfrm>
          <a:prstGeom prst="rect">
            <a:avLst/>
          </a:prstGeom>
        </p:spPr>
      </p:pic>
      <p:sp>
        <p:nvSpPr>
          <p:cNvPr id="15" name="TextBox 14">
            <a:extLst>
              <a:ext uri="{FF2B5EF4-FFF2-40B4-BE49-F238E27FC236}">
                <a16:creationId xmlns:a16="http://schemas.microsoft.com/office/drawing/2014/main" id="{6FB7BCF3-48AA-AE49-8AC2-49C2F39C3A11}"/>
              </a:ext>
            </a:extLst>
          </p:cNvPr>
          <p:cNvSpPr txBox="1"/>
          <p:nvPr/>
        </p:nvSpPr>
        <p:spPr bwMode="auto">
          <a:xfrm>
            <a:off x="309356" y="5119247"/>
            <a:ext cx="1315434" cy="603637"/>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a:latin typeface="Arial" panose="020B0604020202020204" pitchFamily="34" charset="0"/>
                <a:cs typeface="Arial" panose="020B0604020202020204" pitchFamily="34" charset="0"/>
              </a:rPr>
              <a:t>‘Cig-a-like’</a:t>
            </a:r>
          </a:p>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000" u="none" strike="noStrike" kern="1200" cap="none" spc="0" normalizeH="0" baseline="0" noProof="0">
                <a:ln>
                  <a:noFill/>
                </a:ln>
                <a:effectLst/>
                <a:uLnTx/>
                <a:uFillTx/>
                <a:latin typeface="Arial" panose="020B0604020202020204" pitchFamily="34" charset="0"/>
                <a:cs typeface="Arial" panose="020B0604020202020204" pitchFamily="34" charset="0"/>
              </a:rPr>
              <a:t>Cartridge</a:t>
            </a:r>
            <a:r>
              <a:rPr lang="en-US" sz="1000">
                <a:latin typeface="Arial" panose="020B0604020202020204" pitchFamily="34" charset="0"/>
                <a:cs typeface="Arial" panose="020B0604020202020204" pitchFamily="34" charset="0"/>
              </a:rPr>
              <a:t>, </a:t>
            </a:r>
            <a:r>
              <a:rPr kumimoji="0" lang="en-US" sz="1000" u="none" strike="noStrike" kern="1200" cap="none" spc="0" normalizeH="0" baseline="0" noProof="0">
                <a:ln>
                  <a:noFill/>
                </a:ln>
                <a:effectLst/>
                <a:uLnTx/>
                <a:uFillTx/>
                <a:latin typeface="Arial" panose="020B0604020202020204" pitchFamily="34" charset="0"/>
                <a:cs typeface="Arial" panose="020B0604020202020204" pitchFamily="34" charset="0"/>
              </a:rPr>
              <a:t>atomiser </a:t>
            </a:r>
          </a:p>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000" u="none" strike="noStrike" kern="1200" cap="none" spc="0" normalizeH="0" baseline="0" noProof="0">
                <a:ln>
                  <a:noFill/>
                </a:ln>
                <a:effectLst/>
                <a:uLnTx/>
                <a:uFillTx/>
                <a:latin typeface="Arial" panose="020B0604020202020204" pitchFamily="34" charset="0"/>
                <a:cs typeface="Arial" panose="020B0604020202020204" pitchFamily="34" charset="0"/>
              </a:rPr>
              <a:t>and battery</a:t>
            </a:r>
          </a:p>
        </p:txBody>
      </p:sp>
      <p:sp>
        <p:nvSpPr>
          <p:cNvPr id="16" name="TextBox 15">
            <a:extLst>
              <a:ext uri="{FF2B5EF4-FFF2-40B4-BE49-F238E27FC236}">
                <a16:creationId xmlns:a16="http://schemas.microsoft.com/office/drawing/2014/main" id="{7DB8A223-4494-2946-93B2-58B610AA102A}"/>
              </a:ext>
            </a:extLst>
          </p:cNvPr>
          <p:cNvSpPr txBox="1"/>
          <p:nvPr/>
        </p:nvSpPr>
        <p:spPr bwMode="auto">
          <a:xfrm>
            <a:off x="2019492" y="5119247"/>
            <a:ext cx="2112075" cy="603637"/>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a:latin typeface="Arial" panose="020B0604020202020204" pitchFamily="34" charset="0"/>
                <a:cs typeface="Arial" panose="020B0604020202020204" pitchFamily="34" charset="0"/>
              </a:rPr>
              <a:t>‘Vape pens’</a:t>
            </a:r>
          </a:p>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000" u="none" strike="noStrike" kern="1200" cap="none" spc="0" normalizeH="0" baseline="0" noProof="0">
                <a:ln>
                  <a:noFill/>
                </a:ln>
                <a:effectLst/>
                <a:uLnTx/>
                <a:uFillTx/>
                <a:latin typeface="Arial" panose="020B0604020202020204" pitchFamily="34" charset="0"/>
                <a:cs typeface="Arial" panose="020B0604020202020204" pitchFamily="34" charset="0"/>
              </a:rPr>
              <a:t>Tank and battery</a:t>
            </a:r>
          </a:p>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a:latin typeface="Arial" panose="020B0604020202020204" pitchFamily="34" charset="0"/>
                <a:cs typeface="Arial" panose="020B0604020202020204" pitchFamily="34" charset="0"/>
              </a:rPr>
              <a:t>Refillable</a:t>
            </a:r>
            <a:endParaRPr kumimoji="0" lang="en-US" sz="100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sp>
        <p:nvSpPr>
          <p:cNvPr id="18" name="TextBox 17">
            <a:extLst>
              <a:ext uri="{FF2B5EF4-FFF2-40B4-BE49-F238E27FC236}">
                <a16:creationId xmlns:a16="http://schemas.microsoft.com/office/drawing/2014/main" id="{B2973966-2DDF-5C4D-9C21-9E6DABB14DB3}"/>
              </a:ext>
            </a:extLst>
          </p:cNvPr>
          <p:cNvSpPr txBox="1"/>
          <p:nvPr/>
        </p:nvSpPr>
        <p:spPr bwMode="auto">
          <a:xfrm>
            <a:off x="5827293" y="5214276"/>
            <a:ext cx="1315434" cy="493278"/>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000" b="1" u="none" strike="noStrike" kern="1200" cap="none" spc="0" normalizeH="0" noProof="0">
                <a:ln>
                  <a:noFill/>
                </a:ln>
                <a:effectLst/>
                <a:uLnTx/>
                <a:uFillTx/>
                <a:latin typeface="Arial" panose="020B0604020202020204" pitchFamily="34" charset="0"/>
                <a:cs typeface="Arial" panose="020B0604020202020204" pitchFamily="34" charset="0"/>
              </a:rPr>
              <a:t>Pod vaping</a:t>
            </a:r>
          </a:p>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000" b="1" u="none" strike="noStrike" kern="1200" cap="none" spc="0" normalizeH="0" noProof="0">
                <a:ln>
                  <a:noFill/>
                </a:ln>
                <a:effectLst/>
                <a:uLnTx/>
                <a:uFillTx/>
                <a:latin typeface="Arial" panose="020B0604020202020204" pitchFamily="34" charset="0"/>
                <a:cs typeface="Arial" panose="020B0604020202020204" pitchFamily="34" charset="0"/>
              </a:rPr>
              <a:t>system</a:t>
            </a:r>
            <a:endParaRPr kumimoji="0" lang="en-US" sz="100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sp>
        <p:nvSpPr>
          <p:cNvPr id="20" name="Rectangle 19">
            <a:extLst>
              <a:ext uri="{FF2B5EF4-FFF2-40B4-BE49-F238E27FC236}">
                <a16:creationId xmlns:a16="http://schemas.microsoft.com/office/drawing/2014/main" id="{0F9D3E08-9F0F-0141-9DF3-D7E38AED13CB}"/>
              </a:ext>
            </a:extLst>
          </p:cNvPr>
          <p:cNvSpPr/>
          <p:nvPr/>
        </p:nvSpPr>
        <p:spPr bwMode="auto">
          <a:xfrm>
            <a:off x="277457" y="1735640"/>
            <a:ext cx="1279989" cy="4148051"/>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21" name="Rectangle 20">
            <a:extLst>
              <a:ext uri="{FF2B5EF4-FFF2-40B4-BE49-F238E27FC236}">
                <a16:creationId xmlns:a16="http://schemas.microsoft.com/office/drawing/2014/main" id="{C938E6C5-5866-D441-97DF-424F9A4B4CAC}"/>
              </a:ext>
            </a:extLst>
          </p:cNvPr>
          <p:cNvSpPr/>
          <p:nvPr/>
        </p:nvSpPr>
        <p:spPr bwMode="auto">
          <a:xfrm>
            <a:off x="2054718" y="1735640"/>
            <a:ext cx="1960131" cy="4148051"/>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24" name="Rectangle 23">
            <a:extLst>
              <a:ext uri="{FF2B5EF4-FFF2-40B4-BE49-F238E27FC236}">
                <a16:creationId xmlns:a16="http://schemas.microsoft.com/office/drawing/2014/main" id="{E7A2F0AB-BEE7-FB40-8715-B289E66AC14B}"/>
              </a:ext>
            </a:extLst>
          </p:cNvPr>
          <p:cNvSpPr/>
          <p:nvPr/>
        </p:nvSpPr>
        <p:spPr bwMode="auto">
          <a:xfrm>
            <a:off x="298238" y="1735640"/>
            <a:ext cx="1279989" cy="396241"/>
          </a:xfrm>
          <a:prstGeom prst="rect">
            <a:avLst/>
          </a:prstGeom>
          <a:solidFill>
            <a:schemeClr val="accent1"/>
          </a:solid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25" name="TextBox 24">
            <a:extLst>
              <a:ext uri="{FF2B5EF4-FFF2-40B4-BE49-F238E27FC236}">
                <a16:creationId xmlns:a16="http://schemas.microsoft.com/office/drawing/2014/main" id="{6A1BCB12-00D3-734A-BC4F-235C0ADDCAE2}"/>
              </a:ext>
            </a:extLst>
          </p:cNvPr>
          <p:cNvSpPr txBox="1"/>
          <p:nvPr/>
        </p:nvSpPr>
        <p:spPr bwMode="auto">
          <a:xfrm>
            <a:off x="338676" y="1843106"/>
            <a:ext cx="1216637" cy="233386"/>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200" b="1" u="none" strike="noStrike" kern="1200" cap="none" spc="0" normalizeH="0" noProof="0">
                <a:ln>
                  <a:noFill/>
                </a:ln>
                <a:solidFill>
                  <a:schemeClr val="bg1"/>
                </a:solidFill>
                <a:effectLst/>
                <a:uLnTx/>
                <a:uFillTx/>
                <a:latin typeface="Arial" panose="020B0604020202020204" pitchFamily="34" charset="0"/>
                <a:cs typeface="Arial" panose="020B0604020202020204" pitchFamily="34" charset="0"/>
              </a:rPr>
              <a:t>Cig-a-like</a:t>
            </a:r>
          </a:p>
        </p:txBody>
      </p:sp>
      <p:sp>
        <p:nvSpPr>
          <p:cNvPr id="27" name="Rectangle 26">
            <a:extLst>
              <a:ext uri="{FF2B5EF4-FFF2-40B4-BE49-F238E27FC236}">
                <a16:creationId xmlns:a16="http://schemas.microsoft.com/office/drawing/2014/main" id="{8BF93838-F23F-0746-B960-4C7E70F26559}"/>
              </a:ext>
            </a:extLst>
          </p:cNvPr>
          <p:cNvSpPr/>
          <p:nvPr/>
        </p:nvSpPr>
        <p:spPr bwMode="auto">
          <a:xfrm>
            <a:off x="2054718" y="1761154"/>
            <a:ext cx="1967299" cy="370727"/>
          </a:xfrm>
          <a:prstGeom prst="rect">
            <a:avLst/>
          </a:prstGeom>
          <a:solidFill>
            <a:schemeClr val="accent1"/>
          </a:solid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28" name="TextBox 27">
            <a:extLst>
              <a:ext uri="{FF2B5EF4-FFF2-40B4-BE49-F238E27FC236}">
                <a16:creationId xmlns:a16="http://schemas.microsoft.com/office/drawing/2014/main" id="{BA2D67D6-4F30-6847-98AE-20556B5D5194}"/>
              </a:ext>
            </a:extLst>
          </p:cNvPr>
          <p:cNvSpPr txBox="1"/>
          <p:nvPr/>
        </p:nvSpPr>
        <p:spPr bwMode="auto">
          <a:xfrm>
            <a:off x="2216145" y="1830171"/>
            <a:ext cx="1833929" cy="300953"/>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200" b="1">
                <a:solidFill>
                  <a:schemeClr val="bg1"/>
                </a:solidFill>
                <a:latin typeface="Arial" panose="020B0604020202020204" pitchFamily="34" charset="0"/>
                <a:cs typeface="Arial" panose="020B0604020202020204" pitchFamily="34" charset="0"/>
              </a:rPr>
              <a:t>Tanks</a:t>
            </a:r>
            <a:endParaRPr kumimoji="0" lang="en-US" sz="1200" b="1" u="none" strike="noStrike" kern="1200" cap="none" spc="0" normalizeH="0" noProof="0">
              <a:ln>
                <a:noFill/>
              </a:ln>
              <a:solidFill>
                <a:schemeClr val="bg1"/>
              </a:solidFill>
              <a:effectLst/>
              <a:uLnTx/>
              <a:uFillTx/>
              <a:latin typeface="Arial" panose="020B0604020202020204" pitchFamily="34" charset="0"/>
              <a:cs typeface="Arial" panose="020B0604020202020204" pitchFamily="34" charset="0"/>
            </a:endParaRPr>
          </a:p>
        </p:txBody>
      </p:sp>
      <p:sp>
        <p:nvSpPr>
          <p:cNvPr id="30" name="TextBox 29">
            <a:extLst>
              <a:ext uri="{FF2B5EF4-FFF2-40B4-BE49-F238E27FC236}">
                <a16:creationId xmlns:a16="http://schemas.microsoft.com/office/drawing/2014/main" id="{7390860D-EA60-7B4B-8139-2C8D54B2E015}"/>
              </a:ext>
            </a:extLst>
          </p:cNvPr>
          <p:cNvSpPr txBox="1"/>
          <p:nvPr/>
        </p:nvSpPr>
        <p:spPr bwMode="auto">
          <a:xfrm>
            <a:off x="7610150" y="1865500"/>
            <a:ext cx="1026353" cy="210991"/>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200" b="1" u="none" strike="noStrike" kern="1200" cap="none" spc="0" normalizeH="0" noProof="0">
                <a:ln>
                  <a:noFill/>
                </a:ln>
                <a:solidFill>
                  <a:schemeClr val="bg1"/>
                </a:solidFill>
                <a:effectLst/>
                <a:uLnTx/>
                <a:uFillTx/>
                <a:latin typeface="Arial" panose="020B0604020202020204" pitchFamily="34" charset="0"/>
                <a:cs typeface="Arial" panose="020B0604020202020204" pitchFamily="34" charset="0"/>
              </a:rPr>
              <a:t>Mods</a:t>
            </a:r>
          </a:p>
        </p:txBody>
      </p:sp>
      <p:sp>
        <p:nvSpPr>
          <p:cNvPr id="26" name="Footer Placeholder 3">
            <a:extLst>
              <a:ext uri="{FF2B5EF4-FFF2-40B4-BE49-F238E27FC236}">
                <a16:creationId xmlns:a16="http://schemas.microsoft.com/office/drawing/2014/main" id="{EB68CF2D-E36F-8DDE-EEEB-4D27E906481E}"/>
              </a:ext>
            </a:extLst>
          </p:cNvPr>
          <p:cNvSpPr>
            <a:spLocks noGrp="1"/>
          </p:cNvSpPr>
          <p:nvPr>
            <p:ph type="ftr" sz="quarter" idx="3"/>
          </p:nvPr>
        </p:nvSpPr>
        <p:spPr>
          <a:xfrm>
            <a:off x="593184" y="6356350"/>
            <a:ext cx="7866330" cy="365125"/>
          </a:xfrm>
        </p:spPr>
        <p:txBody>
          <a:bodyPr/>
          <a:lstStyle/>
          <a:p>
            <a:pPr>
              <a:defRPr/>
            </a:pPr>
            <a:r>
              <a:rPr lang="en-US" b="1"/>
              <a:t>Community mental health tobacco treatment training - </a:t>
            </a:r>
            <a:r>
              <a:rPr lang="en-GB"/>
              <a:t>Stop smoking medications and vaping</a:t>
            </a:r>
          </a:p>
          <a:p>
            <a:pPr>
              <a:defRPr/>
            </a:pPr>
            <a:endParaRPr lang="en-GB"/>
          </a:p>
          <a:p>
            <a:pPr>
              <a:defRPr/>
            </a:pPr>
            <a:endParaRPr lang="en-US"/>
          </a:p>
        </p:txBody>
      </p:sp>
      <p:sp>
        <p:nvSpPr>
          <p:cNvPr id="23" name="Rectangle 22">
            <a:extLst>
              <a:ext uri="{FF2B5EF4-FFF2-40B4-BE49-F238E27FC236}">
                <a16:creationId xmlns:a16="http://schemas.microsoft.com/office/drawing/2014/main" id="{9192E870-9678-C844-F279-419FCE517715}"/>
              </a:ext>
            </a:extLst>
          </p:cNvPr>
          <p:cNvSpPr/>
          <p:nvPr/>
        </p:nvSpPr>
        <p:spPr bwMode="auto">
          <a:xfrm>
            <a:off x="5890111" y="1836387"/>
            <a:ext cx="1199172" cy="4047304"/>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31" name="Rectangle 30">
            <a:extLst>
              <a:ext uri="{FF2B5EF4-FFF2-40B4-BE49-F238E27FC236}">
                <a16:creationId xmlns:a16="http://schemas.microsoft.com/office/drawing/2014/main" id="{7261BAC6-9FC8-5D05-6970-C297FAE4CE26}"/>
              </a:ext>
            </a:extLst>
          </p:cNvPr>
          <p:cNvSpPr/>
          <p:nvPr/>
        </p:nvSpPr>
        <p:spPr bwMode="auto">
          <a:xfrm>
            <a:off x="5865598" y="1754228"/>
            <a:ext cx="1246471" cy="422163"/>
          </a:xfrm>
          <a:prstGeom prst="rect">
            <a:avLst/>
          </a:prstGeom>
          <a:solidFill>
            <a:schemeClr val="accent1"/>
          </a:solid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32" name="TextBox 31">
            <a:extLst>
              <a:ext uri="{FF2B5EF4-FFF2-40B4-BE49-F238E27FC236}">
                <a16:creationId xmlns:a16="http://schemas.microsoft.com/office/drawing/2014/main" id="{04CC1348-1E19-0F05-B826-B7FAEE444CF2}"/>
              </a:ext>
            </a:extLst>
          </p:cNvPr>
          <p:cNvSpPr txBox="1"/>
          <p:nvPr/>
        </p:nvSpPr>
        <p:spPr bwMode="auto">
          <a:xfrm>
            <a:off x="5913669" y="1898523"/>
            <a:ext cx="1229058" cy="177968"/>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200" b="1" u="none" strike="noStrike" kern="1200" cap="none" spc="0" normalizeH="0" noProof="0">
                <a:ln>
                  <a:noFill/>
                </a:ln>
                <a:solidFill>
                  <a:schemeClr val="bg1"/>
                </a:solidFill>
                <a:effectLst/>
                <a:uLnTx/>
                <a:uFillTx/>
                <a:latin typeface="Arial" panose="020B0604020202020204" pitchFamily="34" charset="0"/>
                <a:cs typeface="Arial" panose="020B0604020202020204" pitchFamily="34" charset="0"/>
              </a:rPr>
              <a:t>Pods</a:t>
            </a:r>
          </a:p>
        </p:txBody>
      </p:sp>
      <p:sp>
        <p:nvSpPr>
          <p:cNvPr id="37" name="TextBox 36">
            <a:extLst>
              <a:ext uri="{FF2B5EF4-FFF2-40B4-BE49-F238E27FC236}">
                <a16:creationId xmlns:a16="http://schemas.microsoft.com/office/drawing/2014/main" id="{6D564DA1-0A35-169D-FD08-91FF2F29D895}"/>
              </a:ext>
            </a:extLst>
          </p:cNvPr>
          <p:cNvSpPr txBox="1"/>
          <p:nvPr/>
        </p:nvSpPr>
        <p:spPr bwMode="auto">
          <a:xfrm>
            <a:off x="7411487" y="5252419"/>
            <a:ext cx="1237454" cy="493278"/>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000" b="1" u="none" strike="noStrike" kern="1200" cap="none" spc="0" normalizeH="0" noProof="0">
                <a:ln>
                  <a:noFill/>
                </a:ln>
                <a:effectLst/>
                <a:uLnTx/>
                <a:uFillTx/>
                <a:latin typeface="Arial" panose="020B0604020202020204" pitchFamily="34" charset="0"/>
                <a:cs typeface="Arial" panose="020B0604020202020204" pitchFamily="34" charset="0"/>
              </a:rPr>
              <a:t>Disposable</a:t>
            </a:r>
          </a:p>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a:latin typeface="Arial" panose="020B0604020202020204" pitchFamily="34" charset="0"/>
                <a:cs typeface="Arial" panose="020B0604020202020204" pitchFamily="34" charset="0"/>
              </a:rPr>
              <a:t>Vapes</a:t>
            </a:r>
            <a:endParaRPr kumimoji="0" lang="en-US" sz="1000" b="1" u="none" strike="noStrike" kern="1200" cap="none" spc="0" normalizeH="0" noProof="0">
              <a:ln>
                <a:noFill/>
              </a:ln>
              <a:effectLst/>
              <a:uLnTx/>
              <a:uFillTx/>
              <a:latin typeface="Arial" panose="020B0604020202020204" pitchFamily="34" charset="0"/>
              <a:cs typeface="Arial" panose="020B0604020202020204" pitchFamily="34" charset="0"/>
            </a:endParaRPr>
          </a:p>
        </p:txBody>
      </p:sp>
      <p:sp>
        <p:nvSpPr>
          <p:cNvPr id="38" name="Rectangle 37">
            <a:extLst>
              <a:ext uri="{FF2B5EF4-FFF2-40B4-BE49-F238E27FC236}">
                <a16:creationId xmlns:a16="http://schemas.microsoft.com/office/drawing/2014/main" id="{F6E6AE39-1F31-55F9-3832-171EF896A251}"/>
              </a:ext>
            </a:extLst>
          </p:cNvPr>
          <p:cNvSpPr/>
          <p:nvPr/>
        </p:nvSpPr>
        <p:spPr bwMode="auto">
          <a:xfrm>
            <a:off x="7378088" y="1823687"/>
            <a:ext cx="1270853" cy="4071814"/>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39" name="Rectangle 38">
            <a:extLst>
              <a:ext uri="{FF2B5EF4-FFF2-40B4-BE49-F238E27FC236}">
                <a16:creationId xmlns:a16="http://schemas.microsoft.com/office/drawing/2014/main" id="{5C45BF3E-54C2-A044-67DD-60C69682CE29}"/>
              </a:ext>
            </a:extLst>
          </p:cNvPr>
          <p:cNvSpPr/>
          <p:nvPr/>
        </p:nvSpPr>
        <p:spPr bwMode="auto">
          <a:xfrm>
            <a:off x="7356873" y="1780150"/>
            <a:ext cx="1327414" cy="447184"/>
          </a:xfrm>
          <a:prstGeom prst="rect">
            <a:avLst/>
          </a:prstGeom>
          <a:solidFill>
            <a:schemeClr val="accent1"/>
          </a:solid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40" name="TextBox 39">
            <a:extLst>
              <a:ext uri="{FF2B5EF4-FFF2-40B4-BE49-F238E27FC236}">
                <a16:creationId xmlns:a16="http://schemas.microsoft.com/office/drawing/2014/main" id="{5059634A-11F6-6E4A-1A6B-7525167A5E91}"/>
              </a:ext>
            </a:extLst>
          </p:cNvPr>
          <p:cNvSpPr txBox="1"/>
          <p:nvPr/>
        </p:nvSpPr>
        <p:spPr bwMode="auto">
          <a:xfrm>
            <a:off x="7411487" y="1898523"/>
            <a:ext cx="1237454" cy="233358"/>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200" b="1">
                <a:solidFill>
                  <a:schemeClr val="bg1"/>
                </a:solidFill>
                <a:latin typeface="Arial" panose="020B0604020202020204" pitchFamily="34" charset="0"/>
                <a:cs typeface="Arial" panose="020B0604020202020204" pitchFamily="34" charset="0"/>
              </a:rPr>
              <a:t>Disposables</a:t>
            </a:r>
            <a:endParaRPr kumimoji="0" lang="en-US" sz="1200" b="1" u="none" strike="noStrike" kern="1200" cap="none" spc="0" normalizeH="0" noProof="0">
              <a:ln>
                <a:noFill/>
              </a:ln>
              <a:solidFill>
                <a:schemeClr val="bg1"/>
              </a:solidFill>
              <a:effectLst/>
              <a:uLnTx/>
              <a:uFillTx/>
              <a:latin typeface="Arial" panose="020B0604020202020204" pitchFamily="34" charset="0"/>
              <a:cs typeface="Arial" panose="020B0604020202020204" pitchFamily="34" charset="0"/>
            </a:endParaRPr>
          </a:p>
        </p:txBody>
      </p:sp>
      <p:pic>
        <p:nvPicPr>
          <p:cNvPr id="9" name="Picture 8" descr="Table&#10;&#10;Description automatically generated with low confidence">
            <a:extLst>
              <a:ext uri="{FF2B5EF4-FFF2-40B4-BE49-F238E27FC236}">
                <a16:creationId xmlns:a16="http://schemas.microsoft.com/office/drawing/2014/main" id="{4ABE1D3C-A6DA-507F-538B-560259118A72}"/>
              </a:ext>
            </a:extLst>
          </p:cNvPr>
          <p:cNvPicPr>
            <a:picLocks noChangeAspect="1"/>
          </p:cNvPicPr>
          <p:nvPr/>
        </p:nvPicPr>
        <p:blipFill>
          <a:blip r:embed="rId7"/>
          <a:stretch>
            <a:fillRect/>
          </a:stretch>
        </p:blipFill>
        <p:spPr>
          <a:xfrm>
            <a:off x="7610150" y="2312203"/>
            <a:ext cx="924249" cy="2649514"/>
          </a:xfrm>
          <a:prstGeom prst="rect">
            <a:avLst/>
          </a:prstGeom>
        </p:spPr>
      </p:pic>
      <p:sp>
        <p:nvSpPr>
          <p:cNvPr id="29" name="Rectangle 28">
            <a:extLst>
              <a:ext uri="{FF2B5EF4-FFF2-40B4-BE49-F238E27FC236}">
                <a16:creationId xmlns:a16="http://schemas.microsoft.com/office/drawing/2014/main" id="{3A097307-2704-ACDF-7154-108E82BC0F8F}"/>
              </a:ext>
            </a:extLst>
          </p:cNvPr>
          <p:cNvSpPr/>
          <p:nvPr/>
        </p:nvSpPr>
        <p:spPr bwMode="auto">
          <a:xfrm>
            <a:off x="4254593" y="1865501"/>
            <a:ext cx="1487979" cy="4047304"/>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33" name="Rectangle 32">
            <a:extLst>
              <a:ext uri="{FF2B5EF4-FFF2-40B4-BE49-F238E27FC236}">
                <a16:creationId xmlns:a16="http://schemas.microsoft.com/office/drawing/2014/main" id="{5A5FF879-7115-52BD-4531-756963BD60EA}"/>
              </a:ext>
            </a:extLst>
          </p:cNvPr>
          <p:cNvSpPr/>
          <p:nvPr/>
        </p:nvSpPr>
        <p:spPr bwMode="auto">
          <a:xfrm>
            <a:off x="4230081" y="1761154"/>
            <a:ext cx="1487979" cy="396241"/>
          </a:xfrm>
          <a:prstGeom prst="rect">
            <a:avLst/>
          </a:prstGeom>
          <a:solidFill>
            <a:schemeClr val="accent1"/>
          </a:solid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
        <p:nvSpPr>
          <p:cNvPr id="34" name="TextBox 33">
            <a:extLst>
              <a:ext uri="{FF2B5EF4-FFF2-40B4-BE49-F238E27FC236}">
                <a16:creationId xmlns:a16="http://schemas.microsoft.com/office/drawing/2014/main" id="{7E7E57E0-2FCF-2927-2679-856D39ADB9CF}"/>
              </a:ext>
            </a:extLst>
          </p:cNvPr>
          <p:cNvSpPr txBox="1"/>
          <p:nvPr/>
        </p:nvSpPr>
        <p:spPr bwMode="auto">
          <a:xfrm>
            <a:off x="4366172" y="1865810"/>
            <a:ext cx="1315434" cy="233358"/>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200" b="1" u="none" strike="noStrike" kern="1200" cap="none" spc="0" normalizeH="0" noProof="0">
                <a:ln>
                  <a:noFill/>
                </a:ln>
                <a:solidFill>
                  <a:schemeClr val="bg1"/>
                </a:solidFill>
                <a:effectLst/>
                <a:uLnTx/>
                <a:uFillTx/>
                <a:latin typeface="Arial" panose="020B0604020202020204" pitchFamily="34" charset="0"/>
                <a:cs typeface="Arial" panose="020B0604020202020204" pitchFamily="34" charset="0"/>
              </a:rPr>
              <a:t>Mods</a:t>
            </a:r>
          </a:p>
        </p:txBody>
      </p:sp>
      <p:sp>
        <p:nvSpPr>
          <p:cNvPr id="35" name="TextBox 34">
            <a:extLst>
              <a:ext uri="{FF2B5EF4-FFF2-40B4-BE49-F238E27FC236}">
                <a16:creationId xmlns:a16="http://schemas.microsoft.com/office/drawing/2014/main" id="{6D342F86-CFD7-4C63-058A-E539768D5BE8}"/>
              </a:ext>
            </a:extLst>
          </p:cNvPr>
          <p:cNvSpPr txBox="1"/>
          <p:nvPr/>
        </p:nvSpPr>
        <p:spPr bwMode="auto">
          <a:xfrm>
            <a:off x="4357193" y="5205114"/>
            <a:ext cx="1315434" cy="493278"/>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a:latin typeface="Arial" panose="020B0604020202020204" pitchFamily="34" charset="0"/>
                <a:cs typeface="Arial" panose="020B0604020202020204" pitchFamily="34" charset="0"/>
              </a:rPr>
              <a:t>Regulated</a:t>
            </a:r>
          </a:p>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000" b="1" u="none" strike="noStrike" kern="1200" cap="none" spc="0" normalizeH="0" noProof="0">
                <a:ln>
                  <a:noFill/>
                </a:ln>
                <a:effectLst/>
                <a:uLnTx/>
                <a:uFillTx/>
                <a:latin typeface="Arial" panose="020B0604020202020204" pitchFamily="34" charset="0"/>
                <a:cs typeface="Arial" panose="020B0604020202020204" pitchFamily="34" charset="0"/>
              </a:rPr>
              <a:t>Mods</a:t>
            </a:r>
          </a:p>
        </p:txBody>
      </p:sp>
      <p:pic>
        <p:nvPicPr>
          <p:cNvPr id="36" name="Picture 35">
            <a:extLst>
              <a:ext uri="{FF2B5EF4-FFF2-40B4-BE49-F238E27FC236}">
                <a16:creationId xmlns:a16="http://schemas.microsoft.com/office/drawing/2014/main" id="{0A3AB9AF-4847-AB3F-652F-807141BA56F6}"/>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572000" y="2352839"/>
            <a:ext cx="933855" cy="2630099"/>
          </a:xfrm>
          <a:prstGeom prst="rect">
            <a:avLst/>
          </a:prstGeom>
          <a:noFill/>
          <a:ln w="9525">
            <a:noFill/>
            <a:miter lim="800000"/>
            <a:headEnd/>
            <a:tailEnd/>
          </a:ln>
        </p:spPr>
      </p:pic>
    </p:spTree>
    <p:extLst>
      <p:ext uri="{BB962C8B-B14F-4D97-AF65-F5344CB8AC3E}">
        <p14:creationId xmlns:p14="http://schemas.microsoft.com/office/powerpoint/2010/main" val="11600237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38263FA-8B09-3B4F-BBB9-AF6A0EEAE6ED}"/>
              </a:ext>
            </a:extLst>
          </p:cNvPr>
          <p:cNvPicPr>
            <a:picLocks noChangeAspect="1"/>
          </p:cNvPicPr>
          <p:nvPr/>
        </p:nvPicPr>
        <p:blipFill>
          <a:blip r:embed="rId3"/>
          <a:srcRect/>
          <a:stretch/>
        </p:blipFill>
        <p:spPr>
          <a:xfrm>
            <a:off x="0" y="0"/>
            <a:ext cx="9144000" cy="6858000"/>
          </a:xfrm>
          <a:prstGeom prst="rect">
            <a:avLst/>
          </a:prstGeom>
        </p:spPr>
      </p:pic>
      <p:sp>
        <p:nvSpPr>
          <p:cNvPr id="2" name="Title 1">
            <a:extLst>
              <a:ext uri="{FF2B5EF4-FFF2-40B4-BE49-F238E27FC236}">
                <a16:creationId xmlns:a16="http://schemas.microsoft.com/office/drawing/2014/main" id="{237FEFD1-B86E-D043-9BCE-C07FC0833B02}"/>
              </a:ext>
            </a:extLst>
          </p:cNvPr>
          <p:cNvSpPr>
            <a:spLocks noGrp="1"/>
          </p:cNvSpPr>
          <p:nvPr>
            <p:ph type="title"/>
          </p:nvPr>
        </p:nvSpPr>
        <p:spPr>
          <a:xfrm>
            <a:off x="571500" y="152400"/>
            <a:ext cx="7962900" cy="1882140"/>
          </a:xfrm>
        </p:spPr>
        <p:txBody>
          <a:bodyPr/>
          <a:lstStyle/>
          <a:p>
            <a:r>
              <a:rPr lang="en-US" sz="3200" b="1"/>
              <a:t>Are vapes safe to use?</a:t>
            </a:r>
          </a:p>
        </p:txBody>
      </p:sp>
      <p:sp>
        <p:nvSpPr>
          <p:cNvPr id="4" name="Text Placeholder 3">
            <a:extLst>
              <a:ext uri="{FF2B5EF4-FFF2-40B4-BE49-F238E27FC236}">
                <a16:creationId xmlns:a16="http://schemas.microsoft.com/office/drawing/2014/main" id="{4DD77D55-58E4-F64C-8C1B-9439E2221D1A}"/>
              </a:ext>
            </a:extLst>
          </p:cNvPr>
          <p:cNvSpPr>
            <a:spLocks noGrp="1"/>
          </p:cNvSpPr>
          <p:nvPr>
            <p:ph type="body" idx="12"/>
          </p:nvPr>
        </p:nvSpPr>
        <p:spPr>
          <a:xfrm>
            <a:off x="571500" y="2049780"/>
            <a:ext cx="7966604" cy="4191000"/>
          </a:xfrm>
        </p:spPr>
        <p:txBody>
          <a:bodyPr anchor="t"/>
          <a:lstStyle/>
          <a:p>
            <a:pPr>
              <a:spcBef>
                <a:spcPts val="1000"/>
              </a:spcBef>
              <a:spcAft>
                <a:spcPts val="1000"/>
              </a:spcAft>
              <a:buNone/>
              <a:tabLst>
                <a:tab pos="438150" algn="l"/>
              </a:tabLst>
            </a:pPr>
            <a:r>
              <a:rPr lang="en-US" sz="2000" b="1"/>
              <a:t>Which of the following is correct? </a:t>
            </a:r>
          </a:p>
          <a:p>
            <a:pPr>
              <a:spcBef>
                <a:spcPts val="1000"/>
              </a:spcBef>
              <a:spcAft>
                <a:spcPts val="1000"/>
              </a:spcAft>
              <a:buNone/>
              <a:tabLst>
                <a:tab pos="438150" algn="l"/>
              </a:tabLst>
            </a:pPr>
            <a:r>
              <a:rPr lang="en-US">
                <a:solidFill>
                  <a:schemeClr val="bg1"/>
                </a:solidFill>
              </a:rPr>
              <a:t>A.	Recent studies have found vapes are </a:t>
            </a:r>
            <a:br>
              <a:rPr lang="en-US">
                <a:solidFill>
                  <a:schemeClr val="bg1"/>
                </a:solidFill>
              </a:rPr>
            </a:br>
            <a:r>
              <a:rPr lang="en-US">
                <a:solidFill>
                  <a:schemeClr val="bg1"/>
                </a:solidFill>
              </a:rPr>
              <a:t>	just as harmful as smoking cigarettes</a:t>
            </a:r>
          </a:p>
          <a:p>
            <a:pPr>
              <a:spcBef>
                <a:spcPts val="1000"/>
              </a:spcBef>
              <a:spcAft>
                <a:spcPts val="1000"/>
              </a:spcAft>
              <a:buNone/>
              <a:tabLst>
                <a:tab pos="438150" algn="l"/>
              </a:tabLst>
            </a:pPr>
            <a:r>
              <a:rPr lang="en-US">
                <a:solidFill>
                  <a:schemeClr val="bg1"/>
                </a:solidFill>
              </a:rPr>
              <a:t>B.	Vapes are far safer than smoking cigarettes</a:t>
            </a:r>
          </a:p>
          <a:p>
            <a:pPr>
              <a:spcBef>
                <a:spcPts val="1000"/>
              </a:spcBef>
              <a:spcAft>
                <a:spcPts val="1000"/>
              </a:spcAft>
              <a:buNone/>
              <a:tabLst>
                <a:tab pos="438150" algn="l"/>
              </a:tabLst>
            </a:pPr>
            <a:r>
              <a:rPr lang="en-US">
                <a:solidFill>
                  <a:schemeClr val="bg1"/>
                </a:solidFill>
              </a:rPr>
              <a:t>C.	Vapes are less harmful than smoking </a:t>
            </a:r>
            <a:br>
              <a:rPr lang="en-US">
                <a:solidFill>
                  <a:schemeClr val="bg1"/>
                </a:solidFill>
              </a:rPr>
            </a:br>
            <a:r>
              <a:rPr lang="en-US">
                <a:solidFill>
                  <a:schemeClr val="bg1"/>
                </a:solidFill>
              </a:rPr>
              <a:t>	but not by much</a:t>
            </a:r>
          </a:p>
        </p:txBody>
      </p:sp>
      <p:pic>
        <p:nvPicPr>
          <p:cNvPr id="6" name="Picture 5">
            <a:extLst>
              <a:ext uri="{FF2B5EF4-FFF2-40B4-BE49-F238E27FC236}">
                <a16:creationId xmlns:a16="http://schemas.microsoft.com/office/drawing/2014/main" id="{6A3218FF-C880-BC43-B8FA-9AC361708304}"/>
              </a:ext>
            </a:extLst>
          </p:cNvPr>
          <p:cNvPicPr>
            <a:picLocks noChangeAspect="1"/>
          </p:cNvPicPr>
          <p:nvPr/>
        </p:nvPicPr>
        <p:blipFill>
          <a:blip r:embed="rId4"/>
          <a:srcRect/>
          <a:stretch/>
        </p:blipFill>
        <p:spPr>
          <a:xfrm>
            <a:off x="6377153" y="2315354"/>
            <a:ext cx="2211769" cy="2227290"/>
          </a:xfrm>
          <a:prstGeom prst="rect">
            <a:avLst/>
          </a:prstGeom>
          <a:effectLst>
            <a:outerShdw blurRad="254000" dist="63500" dir="5400000" algn="ctr" rotWithShape="0">
              <a:srgbClr val="000000">
                <a:alpha val="25000"/>
              </a:srgbClr>
            </a:outerShdw>
          </a:effectLst>
        </p:spPr>
      </p:pic>
    </p:spTree>
    <p:extLst>
      <p:ext uri="{BB962C8B-B14F-4D97-AF65-F5344CB8AC3E}">
        <p14:creationId xmlns:p14="http://schemas.microsoft.com/office/powerpoint/2010/main" val="1336445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500"/>
                                        <p:tgtEl>
                                          <p:spTgt spid="4">
                                            <p:txEl>
                                              <p:pRg st="0" end="0"/>
                                            </p:txEl>
                                          </p:spTgt>
                                        </p:tgtEl>
                                      </p:cBhvr>
                                    </p:animEffect>
                                  </p:childTnLst>
                                </p:cTn>
                              </p:par>
                            </p:childTnLst>
                          </p:cTn>
                        </p:par>
                        <p:par>
                          <p:cTn id="16" fill="hold">
                            <p:stCondLst>
                              <p:cond delay="3000"/>
                            </p:stCondLst>
                            <p:childTnLst>
                              <p:par>
                                <p:cTn id="17" presetID="10" presetClass="entr" presetSubtype="0" fill="hold" nodeType="afterEffect">
                                  <p:stCondLst>
                                    <p:cond delay="50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fade">
                                      <p:cBhvr>
                                        <p:cTn id="19" dur="500"/>
                                        <p:tgtEl>
                                          <p:spTgt spid="4">
                                            <p:txEl>
                                              <p:pRg st="1" end="1"/>
                                            </p:txEl>
                                          </p:spTgt>
                                        </p:tgtEl>
                                      </p:cBhvr>
                                    </p:animEffect>
                                  </p:childTnLst>
                                </p:cTn>
                              </p:par>
                            </p:childTnLst>
                          </p:cTn>
                        </p:par>
                        <p:par>
                          <p:cTn id="20" fill="hold">
                            <p:stCondLst>
                              <p:cond delay="4000"/>
                            </p:stCondLst>
                            <p:childTnLst>
                              <p:par>
                                <p:cTn id="21" presetID="10" presetClass="entr" presetSubtype="0" fill="hold" nodeType="afterEffect">
                                  <p:stCondLst>
                                    <p:cond delay="500"/>
                                  </p:stCondLst>
                                  <p:childTnLst>
                                    <p:set>
                                      <p:cBhvr>
                                        <p:cTn id="22" dur="1" fill="hold">
                                          <p:stCondLst>
                                            <p:cond delay="0"/>
                                          </p:stCondLst>
                                        </p:cTn>
                                        <p:tgtEl>
                                          <p:spTgt spid="4">
                                            <p:txEl>
                                              <p:pRg st="2" end="2"/>
                                            </p:txEl>
                                          </p:spTgt>
                                        </p:tgtEl>
                                        <p:attrNameLst>
                                          <p:attrName>style.visibility</p:attrName>
                                        </p:attrNameLst>
                                      </p:cBhvr>
                                      <p:to>
                                        <p:strVal val="visible"/>
                                      </p:to>
                                    </p:set>
                                    <p:animEffect transition="in" filter="fade">
                                      <p:cBhvr>
                                        <p:cTn id="23" dur="500"/>
                                        <p:tgtEl>
                                          <p:spTgt spid="4">
                                            <p:txEl>
                                              <p:pRg st="2" end="2"/>
                                            </p:txEl>
                                          </p:spTgt>
                                        </p:tgtEl>
                                      </p:cBhvr>
                                    </p:animEffect>
                                  </p:childTnLst>
                                </p:cTn>
                              </p:par>
                            </p:childTnLst>
                          </p:cTn>
                        </p:par>
                        <p:par>
                          <p:cTn id="24" fill="hold">
                            <p:stCondLst>
                              <p:cond delay="5000"/>
                            </p:stCondLst>
                            <p:childTnLst>
                              <p:par>
                                <p:cTn id="25" presetID="10" presetClass="entr" presetSubtype="0" fill="hold" nodeType="afterEffect">
                                  <p:stCondLst>
                                    <p:cond delay="50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fade">
                                      <p:cBhvr>
                                        <p:cTn id="2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99C3-6135-9F23-B303-6963873CB388}"/>
              </a:ext>
            </a:extLst>
          </p:cNvPr>
          <p:cNvSpPr>
            <a:spLocks noGrp="1"/>
          </p:cNvSpPr>
          <p:nvPr>
            <p:ph type="title"/>
          </p:nvPr>
        </p:nvSpPr>
        <p:spPr/>
        <p:txBody>
          <a:bodyPr/>
          <a:lstStyle/>
          <a:p>
            <a:r>
              <a:rPr lang="en-US"/>
              <a:t>Vaping safety</a:t>
            </a:r>
          </a:p>
        </p:txBody>
      </p:sp>
      <p:sp>
        <p:nvSpPr>
          <p:cNvPr id="3" name="Text Placeholder 2">
            <a:extLst>
              <a:ext uri="{FF2B5EF4-FFF2-40B4-BE49-F238E27FC236}">
                <a16:creationId xmlns:a16="http://schemas.microsoft.com/office/drawing/2014/main" id="{210266AC-B587-4EA2-3BC0-D71148890FAA}"/>
              </a:ext>
            </a:extLst>
          </p:cNvPr>
          <p:cNvSpPr>
            <a:spLocks noGrp="1"/>
          </p:cNvSpPr>
          <p:nvPr>
            <p:ph type="body" idx="12"/>
          </p:nvPr>
        </p:nvSpPr>
        <p:spPr>
          <a:xfrm>
            <a:off x="571500" y="1752600"/>
            <a:ext cx="4193669" cy="3934691"/>
          </a:xfrm>
        </p:spPr>
        <p:txBody>
          <a:bodyPr anchor="ctr"/>
          <a:lstStyle/>
          <a:p>
            <a:pPr marL="0" indent="0">
              <a:spcBef>
                <a:spcPts val="1400"/>
              </a:spcBef>
              <a:spcAft>
                <a:spcPts val="1400"/>
              </a:spcAft>
              <a:buNone/>
            </a:pPr>
            <a:r>
              <a:rPr lang="en-US" sz="2100" b="1">
                <a:solidFill>
                  <a:schemeClr val="accent1"/>
                </a:solidFill>
              </a:rPr>
              <a:t>Evidence to date indicates </a:t>
            </a:r>
            <a:br>
              <a:rPr lang="en-US" sz="2100" b="1">
                <a:solidFill>
                  <a:schemeClr val="accent1"/>
                </a:solidFill>
              </a:rPr>
            </a:br>
            <a:r>
              <a:rPr lang="en-US" sz="2100" b="1">
                <a:solidFill>
                  <a:schemeClr val="accent1"/>
                </a:solidFill>
              </a:rPr>
              <a:t>that vapes are significantly </a:t>
            </a:r>
            <a:br>
              <a:rPr lang="en-US" sz="2100" b="1">
                <a:solidFill>
                  <a:schemeClr val="accent1"/>
                </a:solidFill>
              </a:rPr>
            </a:br>
            <a:r>
              <a:rPr lang="en-US" sz="2100" b="1">
                <a:solidFill>
                  <a:schemeClr val="accent1"/>
                </a:solidFill>
              </a:rPr>
              <a:t>(at least 95%) less harmful </a:t>
            </a:r>
            <a:br>
              <a:rPr lang="en-US" sz="2100" b="1">
                <a:solidFill>
                  <a:schemeClr val="accent1"/>
                </a:solidFill>
              </a:rPr>
            </a:br>
            <a:r>
              <a:rPr lang="en-US" sz="2100" b="1">
                <a:solidFill>
                  <a:schemeClr val="accent1"/>
                </a:solidFill>
              </a:rPr>
              <a:t>than cigarettes.</a:t>
            </a:r>
          </a:p>
          <a:p>
            <a:pPr marL="0" indent="0">
              <a:spcBef>
                <a:spcPts val="1400"/>
              </a:spcBef>
              <a:spcAft>
                <a:spcPts val="1400"/>
              </a:spcAft>
              <a:buNone/>
            </a:pPr>
            <a:r>
              <a:rPr lang="en-US"/>
              <a:t>As of 2016, vaping devices are </a:t>
            </a:r>
            <a:br>
              <a:rPr lang="en-US"/>
            </a:br>
            <a:r>
              <a:rPr lang="en-US"/>
              <a:t>regulated by the government to </a:t>
            </a:r>
            <a:br>
              <a:rPr lang="en-US"/>
            </a:br>
            <a:r>
              <a:rPr lang="en-US"/>
              <a:t>ensure safety standards are met</a:t>
            </a:r>
          </a:p>
        </p:txBody>
      </p:sp>
      <p:pic>
        <p:nvPicPr>
          <p:cNvPr id="6" name="Picture 5">
            <a:extLst>
              <a:ext uri="{FF2B5EF4-FFF2-40B4-BE49-F238E27FC236}">
                <a16:creationId xmlns:a16="http://schemas.microsoft.com/office/drawing/2014/main" id="{754162E4-BB90-4E0D-F9E1-96DDA1F6D132}"/>
              </a:ext>
            </a:extLst>
          </p:cNvPr>
          <p:cNvPicPr>
            <a:picLocks noChangeAspect="1"/>
          </p:cNvPicPr>
          <p:nvPr/>
        </p:nvPicPr>
        <p:blipFill>
          <a:blip r:embed="rId4"/>
          <a:srcRect/>
          <a:stretch/>
        </p:blipFill>
        <p:spPr>
          <a:xfrm>
            <a:off x="4765169" y="1721595"/>
            <a:ext cx="4060706" cy="4371700"/>
          </a:xfrm>
          <a:prstGeom prst="rect">
            <a:avLst/>
          </a:prstGeom>
        </p:spPr>
      </p:pic>
      <p:sp>
        <p:nvSpPr>
          <p:cNvPr id="7" name="Footer Placeholder 3">
            <a:extLst>
              <a:ext uri="{FF2B5EF4-FFF2-40B4-BE49-F238E27FC236}">
                <a16:creationId xmlns:a16="http://schemas.microsoft.com/office/drawing/2014/main" id="{7CC43D01-461B-32A6-8B9E-25541A82853D}"/>
              </a:ext>
            </a:extLst>
          </p:cNvPr>
          <p:cNvSpPr>
            <a:spLocks noGrp="1"/>
          </p:cNvSpPr>
          <p:nvPr>
            <p:ph type="ftr" sz="quarter" idx="3"/>
          </p:nvPr>
        </p:nvSpPr>
        <p:spPr>
          <a:xfrm>
            <a:off x="593184" y="6356350"/>
            <a:ext cx="7866330" cy="365125"/>
          </a:xfrm>
        </p:spPr>
        <p:txBody>
          <a:bodyPr/>
          <a:lstStyle/>
          <a:p>
            <a:pPr>
              <a:defRPr/>
            </a:pPr>
            <a:r>
              <a:rPr lang="en-US" b="1"/>
              <a:t>Community mental health tobacco treatment training - </a:t>
            </a:r>
            <a:r>
              <a:rPr lang="en-GB"/>
              <a:t>Stop smoking medications and vaping</a:t>
            </a:r>
          </a:p>
          <a:p>
            <a:pPr>
              <a:defRPr/>
            </a:pPr>
            <a:endParaRPr lang="en-GB"/>
          </a:p>
          <a:p>
            <a:pPr>
              <a:defRPr/>
            </a:pPr>
            <a:endParaRPr lang="en-US"/>
          </a:p>
        </p:txBody>
      </p:sp>
    </p:spTree>
    <p:extLst>
      <p:ext uri="{BB962C8B-B14F-4D97-AF65-F5344CB8AC3E}">
        <p14:creationId xmlns:p14="http://schemas.microsoft.com/office/powerpoint/2010/main" val="1015812971"/>
      </p:ext>
    </p:extLst>
  </p:cSld>
  <p:clrMapOvr>
    <a:masterClrMapping/>
  </p:clrMapOvr>
  <p:extLst>
    <p:ext uri="{6950BFC3-D8DA-4A85-94F7-54DA5524770B}">
      <p188:commentRel xmlns:p188="http://schemas.microsoft.com/office/powerpoint/2018/8/main" r:id="rId3"/>
    </p:ext>
  </p:extLst>
</p:sld>
</file>

<file path=ppt/theme/theme1.xml><?xml version="1.0" encoding="utf-8"?>
<a:theme xmlns:a="http://schemas.openxmlformats.org/drawingml/2006/main" name="NCSCT">
  <a:themeElements>
    <a:clrScheme name="SMI green">
      <a:dk1>
        <a:srgbClr val="333333"/>
      </a:dk1>
      <a:lt1>
        <a:srgbClr val="FFFFFF"/>
      </a:lt1>
      <a:dk2>
        <a:srgbClr val="676767"/>
      </a:dk2>
      <a:lt2>
        <a:srgbClr val="FFFFFF"/>
      </a:lt2>
      <a:accent1>
        <a:srgbClr val="00BCBF"/>
      </a:accent1>
      <a:accent2>
        <a:srgbClr val="00393A"/>
      </a:accent2>
      <a:accent3>
        <a:srgbClr val="00D5D8"/>
      </a:accent3>
      <a:accent4>
        <a:srgbClr val="002728"/>
      </a:accent4>
      <a:accent5>
        <a:srgbClr val="007072"/>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20896</TotalTime>
  <Words>11603</Words>
  <Application>Microsoft Macintosh PowerPoint</Application>
  <PresentationFormat>On-screen Show (4:3)</PresentationFormat>
  <Paragraphs>825</Paragraphs>
  <Slides>40</Slides>
  <Notes>40</Notes>
  <HiddenSlides>0</HiddenSlides>
  <MMClips>1</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40</vt:i4>
      </vt:variant>
    </vt:vector>
  </HeadingPairs>
  <TitlesOfParts>
    <vt:vector size="49" baseType="lpstr">
      <vt:lpstr>Arial</vt:lpstr>
      <vt:lpstr>Calibri</vt:lpstr>
      <vt:lpstr>Century Gothic</vt:lpstr>
      <vt:lpstr>Courier New</vt:lpstr>
      <vt:lpstr>Lucida Grande</vt:lpstr>
      <vt:lpstr>Symbol</vt:lpstr>
      <vt:lpstr>System Font Regular</vt:lpstr>
      <vt:lpstr>Times New Roman</vt:lpstr>
      <vt:lpstr>NCSCT</vt:lpstr>
      <vt:lpstr>PowerPoint Presentation</vt:lpstr>
      <vt:lpstr>PowerPoint Presentation</vt:lpstr>
      <vt:lpstr>Caroline’s story: Stopping smoking  while dealing with a mental health condition</vt:lpstr>
      <vt:lpstr>NICE Guidance  </vt:lpstr>
      <vt:lpstr>Vape (e-cigarette, electronic cigarette) </vt:lpstr>
      <vt:lpstr>e-liquids and nicotine  </vt:lpstr>
      <vt:lpstr>Vaping devices: components, design and e-liquid</vt:lpstr>
      <vt:lpstr>Are vapes safe to use?</vt:lpstr>
      <vt:lpstr>Vaping safety</vt:lpstr>
      <vt:lpstr>Comparing Harm between  nicotine-containing products</vt:lpstr>
      <vt:lpstr>A regulated product</vt:lpstr>
      <vt:lpstr>Is vaping appropriate  for people with SMI?</vt:lpstr>
      <vt:lpstr>In-patient settings</vt:lpstr>
      <vt:lpstr>Risk assessment </vt:lpstr>
      <vt:lpstr>Safety check</vt:lpstr>
      <vt:lpstr>PowerPoint Presentation</vt:lpstr>
      <vt:lpstr>Discussing vaping with patients</vt:lpstr>
      <vt:lpstr>Discussing vapes with patients</vt:lpstr>
      <vt:lpstr>NRT and vaping for people with SMI</vt:lpstr>
      <vt:lpstr>Other technologies</vt:lpstr>
      <vt:lpstr>Vape (e-cigarette, electronic cigarette) </vt:lpstr>
      <vt:lpstr>e-liquids and nicotine  </vt:lpstr>
      <vt:lpstr>Vaping devices: components, design and e-liquid</vt:lpstr>
      <vt:lpstr>Stop smoking aids - Quick Reference</vt:lpstr>
      <vt:lpstr>Are vapes safe to use?</vt:lpstr>
      <vt:lpstr>Vaping safety</vt:lpstr>
      <vt:lpstr>Comparing Harm between  nicotine-containing products</vt:lpstr>
      <vt:lpstr>A regulated product</vt:lpstr>
      <vt:lpstr>Is vaping appropriate  for people with SMI?</vt:lpstr>
      <vt:lpstr>In-patient settings</vt:lpstr>
      <vt:lpstr>Risk assessment </vt:lpstr>
      <vt:lpstr>Safety check</vt:lpstr>
      <vt:lpstr>PowerPoint Presentation</vt:lpstr>
      <vt:lpstr>Discussing vaping with patients</vt:lpstr>
      <vt:lpstr>Discussing vapes with patients</vt:lpstr>
      <vt:lpstr>PowerPoint Presentation</vt:lpstr>
      <vt:lpstr>Guidance </vt:lpstr>
      <vt:lpstr>NCSCT films for the public</vt:lpstr>
      <vt:lpstr>Medication online learning</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Bunegar</dc:creator>
  <cp:lastModifiedBy>SOPHIA PAPADAKIS</cp:lastModifiedBy>
  <cp:revision>1734</cp:revision>
  <cp:lastPrinted>2021-04-19T06:44:37Z</cp:lastPrinted>
  <dcterms:created xsi:type="dcterms:W3CDTF">2019-04-01T09:21:54Z</dcterms:created>
  <dcterms:modified xsi:type="dcterms:W3CDTF">2022-08-10T13:11:52Z</dcterms:modified>
</cp:coreProperties>
</file>