
<file path=[Content_Types].xml><?xml version="1.0" encoding="utf-8"?>
<Types xmlns="http://schemas.openxmlformats.org/package/2006/content-types">
  <Default Extension="jpeg" ContentType="image/jpeg"/>
  <Default Extension="jpg" ContentType="image/jpeg"/>
  <Default Extension="m4v"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handoutMasterIdLst>
    <p:handoutMasterId r:id="rId16"/>
  </p:handoutMasterIdLst>
  <p:sldIdLst>
    <p:sldId id="783" r:id="rId2"/>
    <p:sldId id="1212" r:id="rId3"/>
    <p:sldId id="1213" r:id="rId4"/>
    <p:sldId id="1214" r:id="rId5"/>
    <p:sldId id="1215" r:id="rId6"/>
    <p:sldId id="1216" r:id="rId7"/>
    <p:sldId id="1217" r:id="rId8"/>
    <p:sldId id="1218" r:id="rId9"/>
    <p:sldId id="1219" r:id="rId10"/>
    <p:sldId id="1220" r:id="rId11"/>
    <p:sldId id="1221" r:id="rId12"/>
    <p:sldId id="1222" r:id="rId13"/>
    <p:sldId id="1103" r:id="rId1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1127" autoAdjust="0"/>
  </p:normalViewPr>
  <p:slideViewPr>
    <p:cSldViewPr snapToGrid="0" snapToObjects="1">
      <p:cViewPr>
        <p:scale>
          <a:sx n="87" d="100"/>
          <a:sy n="87" d="100"/>
        </p:scale>
        <p:origin x="1160" y="-392"/>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ps.nhs.uk/wp-content/uploads/2020/03/UKMi_QA_Interactions-with-tobacco_update_Jul-2020.pdf"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nps.org.au/australian-prescriber/articles/smoking-and-drug-interactions#articl" TargetMode="External"/><Relationship Id="rId4" Type="http://schemas.openxmlformats.org/officeDocument/2006/relationships/hyperlink" Target="https://pharmaceutical-journal.com/article/ld/tobacco-smoking-and-its-potential-drug-interaction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ps.nhs.uk/wp-content/uploads/2020/03/UKMi_QA_Interactions-with-tobacco_update_Jul-2020.pdf"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nps.org.au/australian-prescriber/articles/smoking-and-drug-interactions#articl" TargetMode="External"/><Relationship Id="rId4" Type="http://schemas.openxmlformats.org/officeDocument/2006/relationships/hyperlink" Target="https://pharmaceutical-journal.com/article/ld/tobacco-smoking-and-its-potential-drug-interaction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607BR1YqL_Q"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This next section covers interactions between smoking and psychotropic medications.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As we look at this section it is important to emphasise that possible drug interactions should not get in the way of treating tobacco dependence in people with SMI. It should not be considered risky to help people with SMI quit smoking. We should aim to have a close working relationship with the patient’s care team, and in this case the prescriber of the medication, and address review of medication and possibly dose adjustment with confidence.   </a:t>
            </a:r>
            <a:endParaRPr lang="en-GB" sz="1200" dirty="0">
              <a:effectLst/>
              <a:latin typeface="Times New Roman" panose="02020603050405020304" pitchFamily="18" charset="0"/>
              <a:ea typeface="Times New Roman" panose="02020603050405020304" pitchFamily="18" charset="0"/>
            </a:endParaRPr>
          </a:p>
          <a:p>
            <a:endParaRPr lang="en-US" dirty="0"/>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Good communication with the patient’s care team is very important and includes communication with the family doctor, psychiatrist or mental health worker. </a:t>
            </a:r>
          </a:p>
          <a:p>
            <a:endParaRPr lang="en-US" sz="1200" dirty="0">
              <a:effectLst/>
              <a:latin typeface="Century Gothic" panose="020B0502020202020204" pitchFamily="34" charset="0"/>
              <a:ea typeface="Times New Roman" panose="02020603050405020304" pitchFamily="18" charset="0"/>
              <a:cs typeface="Arial" panose="020B0604020202020204" pitchFamily="34"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In particular the patient’s care team should be informed that the patient is making a quit attempt and a medications review conducted to determine if any medications require monitoring or a dose adjustment. </a:t>
            </a:r>
          </a:p>
          <a:p>
            <a:endParaRPr lang="en-US" sz="1200" dirty="0">
              <a:effectLst/>
              <a:latin typeface="Century Gothic" panose="020B0502020202020204" pitchFamily="34" charset="0"/>
              <a:ea typeface="Times New Roman" panose="02020603050405020304" pitchFamily="18" charset="0"/>
              <a:cs typeface="Arial" panose="020B0604020202020204" pitchFamily="34"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Because SMI patients may start and stop their quit attempt there is some complexity when managing medications.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is one more interaction with smoking to be aware of.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Caffeine metabolism</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is also altered by smoking. When someone quits smoking their levels of caffeine may be 2-3 times higher.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This generally occurs 4 to 7 days after quitting smoking and can result in the unpleasant side effects of having too much caffeine (see list below).</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Sometimes we can confuse the symptoms caffeinism with withdrawal symptoms.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Michael used the term on edge. We will sometimes hear patients report difficulty concentrating, feeling off, having difficulty sleeping, headache, dizziness. While these can all be common withdrawal symptoms, they can also be the result of or worsened by caffeine intake.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Feeling shaky, restless, increased heart rate are not withdrawal symptoms associated with quitting smoking and so if patients report these to you it should trigger you to ask abut caffeine intake.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Advising patients to decrease their caffeine intake can be helpful, This is most relevant to those who report a high caffeine intake (more than 2-3 caffeinated beverages a day). This includes intake of coffee and caffeinated teas and drinks. For many patients this may need to be repeated.</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Symptoms of caffeinism include: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Restlessness and shakiness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Insomnia</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Headaches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Dizziness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Fast heart rate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Dehydration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Anxiety</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Source: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Brown et al.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Changes in rate and pattern of caffeine metabolism after cigarette abstinence. Clinical Pharmacology therapy.1988:43(5);488.</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828305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[Large group debrief]: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We want to stop here and take a moment to reflect on the content just reviewed about smoking and psychotropic medications reactions.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Debrief questions/comments: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Remind participants that they will have a local pathway.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 welcome your thoughts on the content just reviewed.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How do you envision you will be working locally with the SMI care team? What do envision your role will be in medications review?</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What discussions might you want to have moving forward to ensure there is a close working relationship with the patient’s care team?</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Next module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Quit date or reduction date session</a:t>
            </a:r>
            <a:endParaRPr lang="en-GB" sz="1200" dirty="0">
              <a:effectLst/>
              <a:latin typeface="Times New Roman" panose="02020603050405020304" pitchFamily="18" charset="0"/>
              <a:ea typeface="Times New Roman" panose="02020603050405020304" pitchFamily="18" charset="0"/>
            </a:endParaRP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976808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3407305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tar in tobacco smoke</a:t>
            </a:r>
            <a:r>
              <a:rPr lang="en-GB" sz="1200" u="sng" dirty="0">
                <a:effectLst/>
                <a:latin typeface="Century Gothic" panose="020B0502020202020204" pitchFamily="34" charset="0"/>
                <a:ea typeface="Times New Roman" panose="02020603050405020304" pitchFamily="18" charset="0"/>
                <a:cs typeface="Arial" panose="020B0604020202020204" pitchFamily="34" charset="0"/>
              </a:rPr>
              <a: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stimulates a liver enzyme (CYP450 1A2 isoenzyme) responsible for metabolising some drugs in the body, which means that the metabolism of some drugs increases.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This includes several psychotropic medications and anti-depressants.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This means that the medicines taken by patients who smoke are cleared from the body faster than medicines taken by patients who don’t smoke.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clinical effect of this is that people who smoke need higher doses of medication (to compensate for the faster clearance), otherwise the blood levels of the medication would be too low.</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is important to stress that this effect is not caused by the nicotine in cigarettes but is secondary to the polycyclic aromatic hydrocarbons from tar in tobacco smoke.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This is irrespective of the stop smoking medicine used. Importantly, as it is often misunderstood, the use of NRT, vapes or other stop smoking medications does not affect medications.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Sources: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UK Medicines Information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UKMi</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What are the clinically significant drug interactions with cigarette smoking?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UKMi</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Updated July 2020. Available from: </a:t>
            </a: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https://www.sps.nhs.uk/wp-content/uploads/2020/03/UKMi_QA_Interactions-with-tobacco_update_Jul-2020.pdf</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Taylor, D., Paton, C.,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Kapur</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S. Maudsley Prescribing Guidelines 14th Edition. West Sussex: John Wiley &amp; Sons; 2021</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Ryan J, Patel J, Lucas C, Martin JH. Tobacco smoke and its potential drug interactions. Clinical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Pharmacologhy</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2019;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4"/>
              </a:rPr>
              <a:t>https://pharmaceutical-journal.com/article/ld/tobacco-smoking-and-its-potential-drug-interactions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Lucas C, Martin J. Smoking and drug interactions,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Australain</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Prescriber 2013;36:102-104.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5"/>
              </a:rPr>
              <a:t>https://www.nps.org.au/australian-prescriber/articles/smoking-and-drug-interactions#articl</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54970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may be necessary to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adjust dosages of some medications when people quit.</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Dosage may need to be adjusted by the prescriber if the dose was worked out before the patient stopped smoking and then again if the patient relapses.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Medical history and current medication use should be asked at the first session and </a:t>
            </a: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pathways in place for notifying prescribers </a:t>
            </a:r>
            <a:endParaRPr lang="en-GB" sz="1200" dirty="0">
              <a:effectLst/>
              <a:latin typeface="Times New Roman" panose="02020603050405020304" pitchFamily="18" charset="0"/>
              <a:ea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800" b="1" dirty="0">
              <a:latin typeface="Arial" panose="020B0604020202020204" pitchFamily="34" charset="0"/>
              <a:cs typeface="Arial" panose="020B0604020202020204" pitchFamily="34" charset="0"/>
            </a:endParaRPr>
          </a:p>
          <a:p>
            <a:endParaRPr lang="en-GB" altLang="en-US"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810381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This slide presents a list of some of the drugs metabolized by the CPY450 enzyme, the metabolism of which is affected by smoking.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The list on the slide is not exhaustive.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Antidepressants - (e.g.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amtitryptyline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clomipramine, desipramine, imipramine, fluvoxamine (partly),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mirtazpine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Antipsychotics - (clozapine, fluphenazine,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perphanazine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haloperidol (partly), olanzapine (partly)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Explain here why these medications, and not others, are affected:</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because tar in tobacco smoke is metabolised by the liver enzyme CYP450 1A2, so is clozapine, olanzapine, whereas risperidone and quetiapine are not, so there is no need to alter the dose of those medications.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are quite a few drugs that have the potential to interact, but for most patients, most of the time, from a mental health perspective, it is not an issue of clinical significance. The one drug to be concerned about is Clozapine: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Clozapine can become particularly toxic.</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[Participant pack main folder, Handout 2: UKMI Smoking and medicines interactions guidance]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this point you may want to point participants in the direction of this resource.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Source: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UK Medicines Information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UKMi</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What are the clinically significant drug interactions with cigarette smoking?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UKMi</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Updated July 2020. Available from: </a:t>
            </a: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https://www.sps.nhs.uk/wp-content/uploads/2020/03/UKMi_QA_Interactions-with-tobacco_update_Jul-2020.pdf</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457200"/>
            <a:r>
              <a:rPr lang="en-GB" sz="1200" dirty="0">
                <a:effectLst/>
                <a:latin typeface="Times New Roman" panose="02020603050405020304" pitchFamily="18" charset="0"/>
                <a:ea typeface="Times New Roman" panose="02020603050405020304" pitchFamily="18" charset="0"/>
              </a:rPr>
              <a:t> </a:t>
            </a: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Notes: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b="1" dirty="0" err="1">
                <a:effectLst/>
                <a:latin typeface="Century Gothic" panose="020B0502020202020204" pitchFamily="34" charset="0"/>
                <a:ea typeface="Times New Roman" panose="02020603050405020304" pitchFamily="18" charset="0"/>
                <a:cs typeface="Arial" panose="020B0604020202020204" pitchFamily="34" charset="0"/>
              </a:rPr>
              <a:t>Amtitryptyline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 tricyclic antidepressant (Trade name Elavil, among others)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Clomipramine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tricyclic antidepressant (Trade name Anafranil, among others)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b="1" dirty="0">
                <a:effectLst/>
                <a:latin typeface="Century Gothic" panose="020B0502020202020204" pitchFamily="34" charset="0"/>
                <a:ea typeface="Times New Roman" panose="02020603050405020304" pitchFamily="18" charset="0"/>
                <a:cs typeface="Arial" panose="020B0604020202020204" pitchFamily="34" charset="0"/>
              </a:rPr>
              <a:t>Clozapine</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 antipsychotic medication (Trade name Clozaril)</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Olanzapine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antipsychotic medication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(Trade name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Zyprexa)</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Chlorpromazine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antipsychotic medication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(Trade names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Thorazine and Largactil)</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Aminophylline/ Theophylline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respiratory inhalators (Trade names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Norphyl</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Theo 24 and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Theochron</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err="1">
                <a:effectLst/>
                <a:latin typeface="Century Gothic" panose="020B0502020202020204" pitchFamily="34" charset="0"/>
                <a:ea typeface="Times New Roman" panose="02020603050405020304" pitchFamily="18" charset="0"/>
                <a:cs typeface="Arial" panose="020B0604020202020204" pitchFamily="34" charset="0"/>
              </a:rPr>
              <a:t>Wafarin</a:t>
            </a: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-R</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blood thinner/anti-coagulant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Insulin</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 blood sugar control for diabetics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Diazepam</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anxiety, insomnia, seizures (Trade name Valium)</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Erlotinib</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targeted cancer drug (Trade name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Tarceva</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err="1">
                <a:effectLst/>
                <a:latin typeface="Century Gothic" panose="020B0502020202020204" pitchFamily="34" charset="0"/>
                <a:ea typeface="Times New Roman" panose="02020603050405020304" pitchFamily="18" charset="0"/>
                <a:cs typeface="Arial" panose="020B0604020202020204" pitchFamily="34" charset="0"/>
              </a:rPr>
              <a:t>Riociguat</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treatment of pulmonary hypertension/ blood pressure (Trade name Adempas)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Flecainide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heart rate medication, arrhythmias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err="1">
                <a:effectLst/>
                <a:latin typeface="Century Gothic" panose="020B0502020202020204" pitchFamily="34" charset="0"/>
                <a:ea typeface="Times New Roman" panose="02020603050405020304" pitchFamily="18" charset="0"/>
                <a:cs typeface="Arial" panose="020B0604020202020204" pitchFamily="34" charset="0"/>
              </a:rPr>
              <a:t>Propranalol</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heart rate medication used to treat high blood pressure, angina, atrial fibriliation, tremor.</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Migraines and thyroid and adrenal gland tumors.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Verapamil</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treatment of high blood pressure, angina, and heart rate.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Additional Sources: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Taylor, D., Paton, C.,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Kapur</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S. Maudsley Prescribing Guidelines 14th Edition. West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sussex</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John Wiley &amp; Sons; 2021</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Ryan J, Patel J, Lucas C, Martin JH. Tobacco smoke and its potential drug interactions. Clinical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Pharmacologhy</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2019;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4"/>
              </a:rPr>
              <a:t>https://pharmaceutical-journal.com/article/ld/tobacco-smoking-and-its-potential-drug-interactions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Lucas C, Martin J. Smoking and drug interactions,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Australain</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Prescriber 2013;36:102-104.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5"/>
              </a:rPr>
              <a:t>https://www.nps.org.au/australian-prescriber/articles/smoking-and-drug-interactions#articl</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endParaRPr lang="en-GB" altLang="en-US"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76716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When someone smokes, the hydrocarbons stimulate the enzymes that metabolise some drugs and makes the enzyme more active. The increased metabolism means the drug is cleared from he body more quickly which may make the drug less effective.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What do you do with the dose when metabolism is increased? We require higher doss of the medication.</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When a client stops smoking, within about a week the metabolism of some drugs (clozapine, olanzapine, etc.) slows down as they have lost the effect of the tar in the tobacco smoke. This means blood plasma levels may rise – and side effects may increase. Dosage may need to be reduced in the first week by about 25% to assist with managing side effects and reducing risk of toxicity.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This is particularly important for clozapine and olanzapine as high blood plasma levels can lead to seizures (as the risk of seizures increase as plasma levels increase).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isn’t any research about reducing smoking (as opposed to quitting) so it’s important to monitor closely when patients are cutting down to quit. </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1111591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Peter Pratt has worked as a specialist pharmacist in psychiatry for over 35 years and works with NHS England and NHS Improvement. Peter, with his extensive experience in psychopharmacology and pharmacy practice, here gives a talk on medicine, mental health and smoking cessation.</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[Play video, 3:31 mins]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YouTube link to film clip:</a:t>
            </a:r>
            <a:endParaRPr lang="en-GB" sz="1200" dirty="0">
              <a:effectLst/>
              <a:latin typeface="Times New Roman" panose="02020603050405020304" pitchFamily="18" charset="0"/>
              <a:ea typeface="Times New Roman" panose="02020603050405020304" pitchFamily="18" charset="0"/>
            </a:endParaRPr>
          </a:p>
          <a:p>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https://www.youtube.com/watch?v=607BR1YqL_Q</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4212127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reason clozapine is a particular concern is that when a patient stops smoking, within about a week the metabolism of clozapine in some people can almost double and can lead to serious symptoms and fatalities.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Because of this we must give particular attention to clozapine and getting the dosage right when we support people who are looking to stop smoking.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Signs of toxicity: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Higher blood levels of clozapine can cause sedation, hypotension and increased risk of neurological adverse effects including seizures and fatalities.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Blood monitoring: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Take clozapine plasma trough levels before stopping smoking.</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Repeat plasma level one week after stopping smoking. If the patient is symptomatic of clozapine side-effects prior to this, a plasma level should be retaken sooner.</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Blood and clinical monitoring should occur for up to six months.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1744350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Dose reduction: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Immediate reduction of clozapine upon smoking cessation (may need to be reduced by 25% of original dose in the first week of quitting).</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Stepwise reduction of about 10 per cent daily for 4 days. Blood levels will guide individualised dosing.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Should smoking be re-initiated: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If the patient returns to smoking a plasma trough level should be retaken and clozapine increased to previous dose over one week and then plasma trough level repeated.</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Clozapine is the one medication that we need to give particular attention to when it comes getting the dose right.</a:t>
            </a:r>
            <a:endParaRPr lang="en-GB" sz="1200" dirty="0">
              <a:effectLst/>
              <a:latin typeface="Times New Roman" panose="02020603050405020304" pitchFamily="18" charset="0"/>
              <a:ea typeface="Times New Roman" panose="02020603050405020304" pitchFamily="18" charset="0"/>
            </a:endParaRPr>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087665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For the drugs olanzapine and chlorpromazine, there is a risk that drug levels may be affected, but this can be managed clinically.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For olanzapine: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On stopping smoking</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dose may need to be reduced by 25%. Be alert for increased adverse effects of olanzapine such as dizziness, sedation and hypotension. If adverse effects occur the further reduce the dose.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If restarting smoking, increase dose to previous smoking dose over 1 week.</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For chlorpromazine</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Monitor for increased adverse effects: dizziness, sedation, nausea. Reduce dose as necessary.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If re-starting smoking, monitor the patient closely and consider restarting the previous smoking dose.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There are also a few physical medications with narrow therapeutic indices that are metabolised by CPY450 enzyme.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The one worth highlighting is warfarin.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Warfarin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is a blood thinner that is often prescribed following surgery. Warfarin has narrow therapeutic index. Routine INR monitoring should detect any need for dose adjustment. </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358643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01679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3"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4v"/><Relationship Id="rId1" Type="http://schemas.microsoft.com/office/2007/relationships/media" Target="../media/media1.m4v"/><Relationship Id="rId6" Type="http://schemas.openxmlformats.org/officeDocument/2006/relationships/image" Target="../media/image13.png"/><Relationship Id="rId5" Type="http://schemas.openxmlformats.org/officeDocument/2006/relationships/hyperlink" Target="https://www.youtube.com/watch?v=607BR1YqL_Q" TargetMode="Externa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11: </a:t>
            </a:r>
          </a:p>
          <a:p>
            <a:r>
              <a:rPr lang="en-US" sz="2800" b="0" dirty="0"/>
              <a:t>Smoking and psychotropic medications interactions</a:t>
            </a: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2161073"/>
            <a:ext cx="71025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Informing</a:t>
            </a:r>
            <a:r>
              <a:rPr lang="en-GB" dirty="0">
                <a:latin typeface="Arial" panose="020B0604020202020204" pitchFamily="34" charset="0"/>
                <a:cs typeface="Arial" panose="020B0604020202020204" pitchFamily="34" charset="0"/>
              </a:rPr>
              <a:t> family doctor, psychiatrist, other members of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care team of </a:t>
            </a:r>
            <a:r>
              <a:rPr lang="en-GB" b="1" dirty="0">
                <a:latin typeface="Arial" panose="020B0604020202020204" pitchFamily="34" charset="0"/>
                <a:cs typeface="Arial" panose="020B0604020202020204" pitchFamily="34" charset="0"/>
              </a:rPr>
              <a:t>quit attempt</a:t>
            </a:r>
            <a:r>
              <a:rPr lang="en-GB" dirty="0">
                <a:latin typeface="Arial" panose="020B0604020202020204" pitchFamily="34" charset="0"/>
                <a:cs typeface="Arial" panose="020B0604020202020204" pitchFamily="34" charset="0"/>
              </a:rPr>
              <a:t> so the clinician can review </a:t>
            </a:r>
            <a:r>
              <a:rPr lang="en-GB" b="1" dirty="0">
                <a:latin typeface="Arial" panose="020B0604020202020204" pitchFamily="34" charset="0"/>
                <a:cs typeface="Arial" panose="020B0604020202020204" pitchFamily="34" charset="0"/>
              </a:rPr>
              <a:t>antipsychotic drug doses</a:t>
            </a:r>
            <a:r>
              <a:rPr lang="en-GB" dirty="0">
                <a:latin typeface="Arial" panose="020B0604020202020204" pitchFamily="34" charset="0"/>
                <a:cs typeface="Arial" panose="020B0604020202020204" pitchFamily="34" charset="0"/>
              </a:rPr>
              <a:t> in case their metabolism changes</a:t>
            </a:r>
            <a:endParaRPr lang="en-GB" sz="1100" dirty="0">
              <a:latin typeface="Arial" panose="020B0604020202020204" pitchFamily="34" charset="0"/>
              <a:cs typeface="Arial" panose="020B0604020202020204" pitchFamily="34" charset="0"/>
            </a:endParaRP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There should be mechanisms to ensure the clinical team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are </a:t>
            </a:r>
            <a:r>
              <a:rPr lang="en-GB" b="1" dirty="0">
                <a:latin typeface="Arial" panose="020B0604020202020204" pitchFamily="34" charset="0"/>
                <a:cs typeface="Arial" panose="020B0604020202020204" pitchFamily="34" charset="0"/>
              </a:rPr>
              <a:t>updated on quit attempts</a:t>
            </a:r>
            <a:r>
              <a:rPr lang="en-GB" dirty="0">
                <a:latin typeface="Arial" panose="020B0604020202020204" pitchFamily="34" charset="0"/>
                <a:cs typeface="Arial" panose="020B0604020202020204" pitchFamily="34" charset="0"/>
              </a:rPr>
              <a:t> and other information that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may impact on the need for a </a:t>
            </a:r>
            <a:r>
              <a:rPr lang="en-GB" b="1" dirty="0">
                <a:latin typeface="Arial" panose="020B0604020202020204" pitchFamily="34" charset="0"/>
                <a:cs typeface="Arial" panose="020B0604020202020204" pitchFamily="34" charset="0"/>
              </a:rPr>
              <a:t>medicines review</a:t>
            </a:r>
            <a:r>
              <a:rPr lang="en-GB" dirty="0">
                <a:latin typeface="Arial" panose="020B0604020202020204" pitchFamily="34" charset="0"/>
                <a:cs typeface="Arial" panose="020B0604020202020204" pitchFamily="34" charset="0"/>
              </a:rPr>
              <a:t> </a:t>
            </a: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
        <p:nvSpPr>
          <p:cNvPr id="3" name="Subtitle 2">
            <a:extLst>
              <a:ext uri="{FF2B5EF4-FFF2-40B4-BE49-F238E27FC236}">
                <a16:creationId xmlns:a16="http://schemas.microsoft.com/office/drawing/2014/main" id="{539E7826-4AF2-387E-3131-655F7182181D}"/>
              </a:ext>
            </a:extLst>
          </p:cNvPr>
          <p:cNvSpPr txBox="1">
            <a:spLocks/>
          </p:cNvSpPr>
          <p:nvPr/>
        </p:nvSpPr>
        <p:spPr bwMode="auto">
          <a:xfrm>
            <a:off x="933449" y="1632575"/>
            <a:ext cx="7451667" cy="419874"/>
          </a:xfrm>
          <a:prstGeom prst="rect">
            <a:avLst/>
          </a:prstGeom>
          <a:noFill/>
          <a:ln w="9525">
            <a:noFill/>
            <a:miter lim="800000"/>
            <a:headEnd/>
            <a:tailEnd/>
          </a:ln>
        </p:spPr>
        <p:txBody>
          <a:bodyPr vert="horz" wrap="square" lIns="91440" tIns="0" rIns="91440" bIns="10800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200" dirty="0">
                <a:solidFill>
                  <a:schemeClr val="accent1"/>
                </a:solidFill>
                <a:effectLst/>
                <a:latin typeface="+mn-lt"/>
              </a:rPr>
              <a:t>Good communication with patient’s care team </a:t>
            </a:r>
            <a:endParaRPr lang="en-US" sz="2200" b="0" dirty="0">
              <a:solidFill>
                <a:schemeClr val="accent1"/>
              </a:solidFill>
              <a:latin typeface="+mn-lt"/>
            </a:endParaRPr>
          </a:p>
        </p:txBody>
      </p:sp>
    </p:spTree>
    <p:extLst>
      <p:ext uri="{BB962C8B-B14F-4D97-AF65-F5344CB8AC3E}">
        <p14:creationId xmlns:p14="http://schemas.microsoft.com/office/powerpoint/2010/main" val="4294145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2AC19-0E41-BA49-0602-D59338F40D97}"/>
              </a:ext>
            </a:extLst>
          </p:cNvPr>
          <p:cNvSpPr>
            <a:spLocks noGrp="1"/>
          </p:cNvSpPr>
          <p:nvPr>
            <p:ph type="title"/>
          </p:nvPr>
        </p:nvSpPr>
        <p:spPr/>
        <p:txBody>
          <a:bodyPr/>
          <a:lstStyle/>
          <a:p>
            <a:r>
              <a:rPr lang="en-US" dirty="0"/>
              <a:t>Caffeine and smoking</a:t>
            </a:r>
          </a:p>
        </p:txBody>
      </p:sp>
      <p:sp>
        <p:nvSpPr>
          <p:cNvPr id="3" name="Text Placeholder 2">
            <a:extLst>
              <a:ext uri="{FF2B5EF4-FFF2-40B4-BE49-F238E27FC236}">
                <a16:creationId xmlns:a16="http://schemas.microsoft.com/office/drawing/2014/main" id="{1358B210-8791-FD9F-C1B3-F8D8CC2E8727}"/>
              </a:ext>
            </a:extLst>
          </p:cNvPr>
          <p:cNvSpPr>
            <a:spLocks noGrp="1"/>
          </p:cNvSpPr>
          <p:nvPr>
            <p:ph type="body" idx="12"/>
          </p:nvPr>
        </p:nvSpPr>
        <p:spPr/>
        <p:txBody>
          <a:bodyPr/>
          <a:lstStyle/>
          <a:p>
            <a:pPr>
              <a:lnSpc>
                <a:spcPts val="2400"/>
              </a:lnSpc>
              <a:spcBef>
                <a:spcPts val="600"/>
              </a:spcBef>
              <a:spcAft>
                <a:spcPts val="600"/>
              </a:spcAft>
              <a:buFont typeface="Wingdings" pitchFamily="2" charset="2"/>
              <a:buChar char="§"/>
            </a:pPr>
            <a:r>
              <a:rPr lang="en-US" altLang="en-US" b="1" dirty="0"/>
              <a:t>Caffeine metabolism is altered</a:t>
            </a:r>
            <a:r>
              <a:rPr lang="en-US" altLang="en-US" dirty="0"/>
              <a:t> by stopping smoking</a:t>
            </a:r>
          </a:p>
          <a:p>
            <a:pPr>
              <a:lnSpc>
                <a:spcPts val="2400"/>
              </a:lnSpc>
              <a:spcBef>
                <a:spcPts val="600"/>
              </a:spcBef>
              <a:spcAft>
                <a:spcPts val="600"/>
              </a:spcAft>
              <a:buFont typeface="Wingdings" pitchFamily="2" charset="2"/>
              <a:buChar char="§"/>
            </a:pPr>
            <a:r>
              <a:rPr lang="en-US" altLang="en-US" dirty="0"/>
              <a:t>Caffeine levels may rise: </a:t>
            </a:r>
            <a:r>
              <a:rPr lang="en-US" altLang="en-US" b="1" dirty="0"/>
              <a:t>2 to 3 times higher</a:t>
            </a:r>
            <a:br>
              <a:rPr lang="en-US" altLang="en-US" dirty="0"/>
            </a:br>
            <a:r>
              <a:rPr lang="en-US" altLang="en-US" sz="1500" dirty="0"/>
              <a:t>(typically 4 to 7 days after quitting)</a:t>
            </a:r>
          </a:p>
          <a:p>
            <a:pPr>
              <a:lnSpc>
                <a:spcPts val="2400"/>
              </a:lnSpc>
              <a:spcBef>
                <a:spcPts val="600"/>
              </a:spcBef>
              <a:spcAft>
                <a:spcPts val="600"/>
              </a:spcAft>
              <a:buFont typeface="Wingdings" pitchFamily="2" charset="2"/>
              <a:buChar char="§"/>
            </a:pPr>
            <a:r>
              <a:rPr lang="en-US" altLang="en-US" dirty="0"/>
              <a:t>Can result in negative side effects </a:t>
            </a:r>
            <a:br>
              <a:rPr lang="en-US" altLang="en-US" dirty="0"/>
            </a:br>
            <a:r>
              <a:rPr lang="en-US" altLang="en-US" sz="1500" dirty="0"/>
              <a:t>(jitters, shakiness, insomnia, increase heart rate)</a:t>
            </a:r>
          </a:p>
          <a:p>
            <a:pPr marL="0" indent="0">
              <a:lnSpc>
                <a:spcPts val="2400"/>
              </a:lnSpc>
              <a:spcBef>
                <a:spcPts val="600"/>
              </a:spcBef>
              <a:spcAft>
                <a:spcPts val="600"/>
              </a:spcAft>
              <a:buNone/>
            </a:pPr>
            <a:r>
              <a:rPr lang="en-US" altLang="en-US" b="1" dirty="0">
                <a:solidFill>
                  <a:schemeClr val="accent1"/>
                </a:solidFill>
              </a:rPr>
              <a:t>What to do…</a:t>
            </a:r>
          </a:p>
          <a:p>
            <a:pPr>
              <a:lnSpc>
                <a:spcPts val="2400"/>
              </a:lnSpc>
              <a:spcBef>
                <a:spcPts val="600"/>
              </a:spcBef>
              <a:spcAft>
                <a:spcPts val="600"/>
              </a:spcAft>
              <a:buFont typeface="Wingdings" pitchFamily="2" charset="2"/>
              <a:buChar char="§"/>
            </a:pPr>
            <a:r>
              <a:rPr lang="en-US" altLang="en-US" dirty="0"/>
              <a:t>Consider reducing caffeine intake</a:t>
            </a:r>
            <a:endParaRPr lang="en-US" altLang="en-US" b="1" dirty="0"/>
          </a:p>
          <a:p>
            <a:pPr>
              <a:lnSpc>
                <a:spcPts val="2400"/>
              </a:lnSpc>
              <a:spcBef>
                <a:spcPts val="600"/>
              </a:spcBef>
              <a:spcAft>
                <a:spcPts val="600"/>
              </a:spcAft>
              <a:buFont typeface="Wingdings" pitchFamily="2" charset="2"/>
              <a:buChar char="§"/>
            </a:pPr>
            <a:r>
              <a:rPr lang="en-US" altLang="en-US" dirty="0"/>
              <a:t>Substitute for </a:t>
            </a:r>
            <a:r>
              <a:rPr lang="en-US" altLang="en-US" b="1" dirty="0"/>
              <a:t>de-caffeinated drinks</a:t>
            </a:r>
          </a:p>
          <a:p>
            <a:pPr>
              <a:lnSpc>
                <a:spcPts val="2400"/>
              </a:lnSpc>
              <a:spcBef>
                <a:spcPts val="600"/>
              </a:spcBef>
              <a:spcAft>
                <a:spcPts val="600"/>
              </a:spcAft>
              <a:buFont typeface="Wingdings" pitchFamily="2" charset="2"/>
              <a:buChar char="§"/>
            </a:pPr>
            <a:r>
              <a:rPr lang="en-US" altLang="en-US" dirty="0"/>
              <a:t>Be aware of similarities between ‘caffeinism’</a:t>
            </a:r>
            <a:br>
              <a:rPr lang="en-US" altLang="en-US" dirty="0"/>
            </a:br>
            <a:r>
              <a:rPr lang="en-US" altLang="en-US" dirty="0"/>
              <a:t>and withdrawal symptoms</a:t>
            </a:r>
          </a:p>
        </p:txBody>
      </p:sp>
      <p:pic>
        <p:nvPicPr>
          <p:cNvPr id="9" name="Picture 8">
            <a:extLst>
              <a:ext uri="{FF2B5EF4-FFF2-40B4-BE49-F238E27FC236}">
                <a16:creationId xmlns:a16="http://schemas.microsoft.com/office/drawing/2014/main" id="{EC0D3F3D-F73A-AADF-B49D-7580E01940A7}"/>
              </a:ext>
            </a:extLst>
          </p:cNvPr>
          <p:cNvPicPr>
            <a:picLocks noChangeAspect="1"/>
          </p:cNvPicPr>
          <p:nvPr/>
        </p:nvPicPr>
        <p:blipFill>
          <a:blip r:embed="rId3"/>
          <a:srcRect/>
          <a:stretch/>
        </p:blipFill>
        <p:spPr>
          <a:xfrm>
            <a:off x="6550163" y="4209962"/>
            <a:ext cx="2123131" cy="1545135"/>
          </a:xfrm>
          <a:prstGeom prst="rect">
            <a:avLst/>
          </a:prstGeom>
        </p:spPr>
      </p:pic>
      <p:pic>
        <p:nvPicPr>
          <p:cNvPr id="10" name="Picture 9">
            <a:extLst>
              <a:ext uri="{FF2B5EF4-FFF2-40B4-BE49-F238E27FC236}">
                <a16:creationId xmlns:a16="http://schemas.microsoft.com/office/drawing/2014/main" id="{58003581-770A-6A88-5151-F77799E6197F}"/>
              </a:ext>
            </a:extLst>
          </p:cNvPr>
          <p:cNvPicPr>
            <a:picLocks noChangeAspect="1"/>
          </p:cNvPicPr>
          <p:nvPr/>
        </p:nvPicPr>
        <p:blipFill>
          <a:blip r:embed="rId4"/>
          <a:stretch>
            <a:fillRect/>
          </a:stretch>
        </p:blipFill>
        <p:spPr>
          <a:xfrm>
            <a:off x="7006837" y="1843315"/>
            <a:ext cx="1296864" cy="2004785"/>
          </a:xfrm>
          <a:prstGeom prst="rect">
            <a:avLst/>
          </a:prstGeom>
        </p:spPr>
      </p:pic>
      <p:sp>
        <p:nvSpPr>
          <p:cNvPr id="7" name="Footer Placeholder 3">
            <a:extLst>
              <a:ext uri="{FF2B5EF4-FFF2-40B4-BE49-F238E27FC236}">
                <a16:creationId xmlns:a16="http://schemas.microsoft.com/office/drawing/2014/main" id="{B98B406B-CBE4-30D0-4091-50B4F8BBB67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579865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40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119639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A798B-5524-014F-DCEE-1F1A8BBBA93A}"/>
              </a:ext>
            </a:extLst>
          </p:cNvPr>
          <p:cNvSpPr>
            <a:spLocks noGrp="1"/>
          </p:cNvSpPr>
          <p:nvPr>
            <p:ph type="title"/>
          </p:nvPr>
        </p:nvSpPr>
        <p:spPr/>
        <p:txBody>
          <a:bodyPr/>
          <a:lstStyle/>
          <a:p>
            <a:r>
              <a:rPr lang="en-US"/>
              <a:t>Smoking and medication interactions</a:t>
            </a:r>
          </a:p>
        </p:txBody>
      </p:sp>
      <p:sp>
        <p:nvSpPr>
          <p:cNvPr id="3" name="Text Placeholder 2">
            <a:extLst>
              <a:ext uri="{FF2B5EF4-FFF2-40B4-BE49-F238E27FC236}">
                <a16:creationId xmlns:a16="http://schemas.microsoft.com/office/drawing/2014/main" id="{F902DC18-8873-0351-3462-7FA4D89549E4}"/>
              </a:ext>
            </a:extLst>
          </p:cNvPr>
          <p:cNvSpPr>
            <a:spLocks noGrp="1"/>
          </p:cNvSpPr>
          <p:nvPr>
            <p:ph type="body" idx="12"/>
          </p:nvPr>
        </p:nvSpPr>
        <p:spPr>
          <a:xfrm>
            <a:off x="571500" y="1518139"/>
            <a:ext cx="7966604" cy="4191000"/>
          </a:xfrm>
        </p:spPr>
        <p:txBody>
          <a:bodyPr/>
          <a:lstStyle/>
          <a:p>
            <a:pPr>
              <a:spcBef>
                <a:spcPts val="900"/>
              </a:spcBef>
              <a:spcAft>
                <a:spcPts val="900"/>
              </a:spcAft>
            </a:pPr>
            <a:r>
              <a:rPr lang="en-US"/>
              <a:t>The </a:t>
            </a:r>
            <a:r>
              <a:rPr lang="en-US" b="1">
                <a:solidFill>
                  <a:schemeClr val="accent1"/>
                </a:solidFill>
              </a:rPr>
              <a:t>tar </a:t>
            </a:r>
            <a:r>
              <a:rPr lang="en-US"/>
              <a:t>in</a:t>
            </a:r>
            <a:r>
              <a:rPr lang="en-US" b="1">
                <a:solidFill>
                  <a:schemeClr val="accent1"/>
                </a:solidFill>
              </a:rPr>
              <a:t> tobacco smoke</a:t>
            </a:r>
            <a:r>
              <a:rPr lang="en-US"/>
              <a:t> (NOT nicotine) </a:t>
            </a:r>
            <a:r>
              <a:rPr lang="en-CA"/>
              <a:t>speeds up the metabolism of some medicines for physical and mental health</a:t>
            </a:r>
          </a:p>
          <a:p>
            <a:pPr>
              <a:spcBef>
                <a:spcPts val="900"/>
              </a:spcBef>
              <a:spcAft>
                <a:spcPts val="900"/>
              </a:spcAft>
            </a:pPr>
            <a:r>
              <a:rPr lang="en-US"/>
              <a:t>This includes several </a:t>
            </a:r>
            <a:r>
              <a:rPr lang="en-US" b="1">
                <a:solidFill>
                  <a:schemeClr val="accent1"/>
                </a:solidFill>
              </a:rPr>
              <a:t>psychotropic </a:t>
            </a:r>
            <a:r>
              <a:rPr lang="en-US"/>
              <a:t>and </a:t>
            </a:r>
            <a:r>
              <a:rPr lang="en-US" b="1">
                <a:solidFill>
                  <a:schemeClr val="accent1"/>
                </a:solidFill>
              </a:rPr>
              <a:t>anti-depressants </a:t>
            </a:r>
            <a:r>
              <a:rPr lang="en-US"/>
              <a:t>medications </a:t>
            </a:r>
          </a:p>
          <a:p>
            <a:pPr>
              <a:spcBef>
                <a:spcPts val="900"/>
              </a:spcBef>
              <a:spcAft>
                <a:spcPts val="900"/>
              </a:spcAft>
            </a:pPr>
            <a:r>
              <a:rPr lang="en-CA"/>
              <a:t>This means that the medicines taken by clients who smoke are cleared from the body faster</a:t>
            </a:r>
            <a:r>
              <a:rPr lang="en-CA" b="1"/>
              <a:t> </a:t>
            </a:r>
            <a:r>
              <a:rPr lang="en-US"/>
              <a:t>and</a:t>
            </a:r>
            <a:r>
              <a:rPr lang="en-US" b="1"/>
              <a:t> </a:t>
            </a:r>
            <a:r>
              <a:rPr lang="en-US" b="1">
                <a:solidFill>
                  <a:schemeClr val="accent1"/>
                </a:solidFill>
              </a:rPr>
              <a:t>people who smoke </a:t>
            </a:r>
            <a:r>
              <a:rPr lang="en-CA" b="1">
                <a:solidFill>
                  <a:schemeClr val="accent3"/>
                </a:solidFill>
                <a:latin typeface="Century Gothic" panose="020B0502020202020204" pitchFamily="34" charset="0"/>
                <a:cs typeface="Geneva" pitchFamily="-109" charset="0"/>
              </a:rPr>
              <a:t>higher doses</a:t>
            </a:r>
            <a:r>
              <a:rPr lang="en-CA">
                <a:latin typeface="Century Gothic" panose="020B0502020202020204" pitchFamily="34" charset="0"/>
                <a:cs typeface="Geneva" pitchFamily="-109" charset="0"/>
              </a:rPr>
              <a:t> of some medications</a:t>
            </a:r>
            <a:endParaRPr lang="en-US"/>
          </a:p>
          <a:p>
            <a:pPr>
              <a:spcBef>
                <a:spcPts val="900"/>
              </a:spcBef>
              <a:spcAft>
                <a:spcPts val="900"/>
              </a:spcAft>
            </a:pPr>
            <a:r>
              <a:rPr lang="en-US"/>
              <a:t>This effect is </a:t>
            </a:r>
            <a:r>
              <a:rPr lang="en-US" b="1">
                <a:solidFill>
                  <a:schemeClr val="accent1"/>
                </a:solidFill>
              </a:rPr>
              <a:t>caused by the tar</a:t>
            </a:r>
            <a:r>
              <a:rPr lang="en-US"/>
              <a:t> in tobacco smoke and </a:t>
            </a:r>
            <a:r>
              <a:rPr lang="en-US" b="1">
                <a:solidFill>
                  <a:schemeClr val="accent1"/>
                </a:solidFill>
              </a:rPr>
              <a:t>NOT</a:t>
            </a:r>
            <a:r>
              <a:rPr lang="en-US"/>
              <a:t> nicotine</a:t>
            </a:r>
            <a:endParaRPr lang="en-US" sz="800" b="1"/>
          </a:p>
          <a:p>
            <a:pPr marL="0" indent="0" algn="ctr">
              <a:spcBef>
                <a:spcPts val="900"/>
              </a:spcBef>
              <a:spcAft>
                <a:spcPts val="900"/>
              </a:spcAft>
              <a:buNone/>
            </a:pPr>
            <a:r>
              <a:rPr lang="en-US" sz="2000" b="1"/>
              <a:t>The use of NRT or vapes does not affect medications!</a:t>
            </a:r>
          </a:p>
          <a:p>
            <a:pPr>
              <a:spcBef>
                <a:spcPts val="900"/>
              </a:spcBef>
              <a:spcAft>
                <a:spcPts val="900"/>
              </a:spcAft>
            </a:pPr>
            <a:endParaRPr lang="en-US"/>
          </a:p>
        </p:txBody>
      </p:sp>
      <p:sp>
        <p:nvSpPr>
          <p:cNvPr id="5" name="Footer Placeholder 3">
            <a:extLst>
              <a:ext uri="{FF2B5EF4-FFF2-40B4-BE49-F238E27FC236}">
                <a16:creationId xmlns:a16="http://schemas.microsoft.com/office/drawing/2014/main" id="{C60552E6-BD32-D546-A36F-2FDBA8885E9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2303638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A798B-5524-014F-DCEE-1F1A8BBBA93A}"/>
              </a:ext>
            </a:extLst>
          </p:cNvPr>
          <p:cNvSpPr>
            <a:spLocks noGrp="1"/>
          </p:cNvSpPr>
          <p:nvPr>
            <p:ph type="title"/>
          </p:nvPr>
        </p:nvSpPr>
        <p:spPr/>
        <p:txBody>
          <a:bodyPr/>
          <a:lstStyle/>
          <a:p>
            <a:r>
              <a:rPr lang="en-US"/>
              <a:t>Stopping smoking and medication</a:t>
            </a:r>
          </a:p>
        </p:txBody>
      </p:sp>
      <p:sp>
        <p:nvSpPr>
          <p:cNvPr id="3" name="Text Placeholder 2">
            <a:extLst>
              <a:ext uri="{FF2B5EF4-FFF2-40B4-BE49-F238E27FC236}">
                <a16:creationId xmlns:a16="http://schemas.microsoft.com/office/drawing/2014/main" id="{F902DC18-8873-0351-3462-7FA4D89549E4}"/>
              </a:ext>
            </a:extLst>
          </p:cNvPr>
          <p:cNvSpPr>
            <a:spLocks noGrp="1"/>
          </p:cNvSpPr>
          <p:nvPr>
            <p:ph type="body" idx="12"/>
          </p:nvPr>
        </p:nvSpPr>
        <p:spPr/>
        <p:txBody>
          <a:bodyPr/>
          <a:lstStyle/>
          <a:p>
            <a:pPr>
              <a:lnSpc>
                <a:spcPts val="2500"/>
              </a:lnSpc>
              <a:spcBef>
                <a:spcPts val="800"/>
              </a:spcBef>
              <a:spcAft>
                <a:spcPts val="800"/>
              </a:spcAft>
            </a:pPr>
            <a:r>
              <a:rPr lang="en-US"/>
              <a:t>It may be necessary to </a:t>
            </a:r>
            <a:r>
              <a:rPr lang="en-US" b="1">
                <a:solidFill>
                  <a:schemeClr val="accent1"/>
                </a:solidFill>
              </a:rPr>
              <a:t>adjust dosages of some medications </a:t>
            </a:r>
            <a:br>
              <a:rPr lang="en-US" b="1">
                <a:solidFill>
                  <a:schemeClr val="accent1"/>
                </a:solidFill>
              </a:rPr>
            </a:br>
            <a:r>
              <a:rPr lang="en-US" b="1">
                <a:solidFill>
                  <a:schemeClr val="accent1"/>
                </a:solidFill>
              </a:rPr>
              <a:t>when people quit</a:t>
            </a:r>
          </a:p>
          <a:p>
            <a:pPr>
              <a:lnSpc>
                <a:spcPts val="2500"/>
              </a:lnSpc>
              <a:spcBef>
                <a:spcPts val="1500"/>
              </a:spcBef>
              <a:spcAft>
                <a:spcPts val="1500"/>
              </a:spcAft>
            </a:pPr>
            <a:r>
              <a:rPr lang="en-US" b="1">
                <a:solidFill>
                  <a:schemeClr val="accent1"/>
                </a:solidFill>
              </a:rPr>
              <a:t>Dosage</a:t>
            </a:r>
            <a:r>
              <a:rPr lang="en-US"/>
              <a:t> may need to be </a:t>
            </a:r>
            <a:r>
              <a:rPr lang="en-US" b="1">
                <a:solidFill>
                  <a:schemeClr val="accent1"/>
                </a:solidFill>
              </a:rPr>
              <a:t>adjusted by the prescriber</a:t>
            </a:r>
            <a:r>
              <a:rPr lang="en-US"/>
              <a:t> when a patient  stops smoking and then again if the patient relapses</a:t>
            </a:r>
          </a:p>
          <a:p>
            <a:pPr marL="0" indent="0" algn="ctr">
              <a:lnSpc>
                <a:spcPts val="2500"/>
              </a:lnSpc>
              <a:spcBef>
                <a:spcPts val="800"/>
              </a:spcBef>
              <a:spcAft>
                <a:spcPts val="800"/>
              </a:spcAft>
              <a:buNone/>
            </a:pPr>
            <a:endParaRPr lang="en-US" sz="2400"/>
          </a:p>
          <a:p>
            <a:pPr marL="0" indent="0" algn="ctr">
              <a:lnSpc>
                <a:spcPts val="2500"/>
              </a:lnSpc>
              <a:spcBef>
                <a:spcPts val="800"/>
              </a:spcBef>
              <a:spcAft>
                <a:spcPts val="800"/>
              </a:spcAft>
              <a:buNone/>
            </a:pPr>
            <a:r>
              <a:rPr lang="en-US" sz="2400" b="1"/>
              <a:t>Medical history and current medication use should be asked about at the first session and </a:t>
            </a:r>
            <a:r>
              <a:rPr lang="en-US" sz="2400" b="1">
                <a:solidFill>
                  <a:schemeClr val="accent1"/>
                </a:solidFill>
              </a:rPr>
              <a:t>pathways in place for notifying prescribers </a:t>
            </a:r>
          </a:p>
        </p:txBody>
      </p:sp>
      <p:sp>
        <p:nvSpPr>
          <p:cNvPr id="5" name="Footer Placeholder 3">
            <a:extLst>
              <a:ext uri="{FF2B5EF4-FFF2-40B4-BE49-F238E27FC236}">
                <a16:creationId xmlns:a16="http://schemas.microsoft.com/office/drawing/2014/main" id="{C60552E6-BD32-D546-A36F-2FDBA8885E9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2163972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E9980-8F73-26DF-D630-14FFF5033F61}"/>
              </a:ext>
            </a:extLst>
          </p:cNvPr>
          <p:cNvSpPr>
            <a:spLocks noGrp="1"/>
          </p:cNvSpPr>
          <p:nvPr>
            <p:ph type="title"/>
          </p:nvPr>
        </p:nvSpPr>
        <p:spPr/>
        <p:txBody>
          <a:bodyPr/>
          <a:lstStyle/>
          <a:p>
            <a:r>
              <a:rPr lang="en-US"/>
              <a:t>Smoking and medication interactions</a:t>
            </a:r>
          </a:p>
        </p:txBody>
      </p:sp>
      <p:sp>
        <p:nvSpPr>
          <p:cNvPr id="5" name="Footer Placeholder 3">
            <a:extLst>
              <a:ext uri="{FF2B5EF4-FFF2-40B4-BE49-F238E27FC236}">
                <a16:creationId xmlns:a16="http://schemas.microsoft.com/office/drawing/2014/main" id="{EA82A00B-0C59-D7AA-41BC-A7A1B2FC41BA}"/>
              </a:ext>
            </a:extLst>
          </p:cNvPr>
          <p:cNvSpPr>
            <a:spLocks noGrp="1"/>
          </p:cNvSpPr>
          <p:nvPr>
            <p:ph type="ftr" sz="quarter" idx="3"/>
          </p:nvPr>
        </p:nvSpPr>
        <p:spPr>
          <a:xfrm>
            <a:off x="637788" y="6356350"/>
            <a:ext cx="7866330" cy="365125"/>
          </a:xfrm>
        </p:spPr>
        <p:txBody>
          <a:bodyPr/>
          <a:lstStyle/>
          <a:p>
            <a:pPr>
              <a:defRPr/>
            </a:pPr>
            <a:r>
              <a:rPr lang="en-US" b="1" dirty="0"/>
              <a:t>Community mental health tobacco treatment training</a:t>
            </a:r>
            <a:endParaRPr lang="en-US" dirty="0"/>
          </a:p>
        </p:txBody>
      </p:sp>
      <p:sp>
        <p:nvSpPr>
          <p:cNvPr id="6" name="Text Placeholder 2">
            <a:extLst>
              <a:ext uri="{FF2B5EF4-FFF2-40B4-BE49-F238E27FC236}">
                <a16:creationId xmlns:a16="http://schemas.microsoft.com/office/drawing/2014/main" id="{D8C134D6-A895-FB0F-3BAC-323357C109D0}"/>
              </a:ext>
            </a:extLst>
          </p:cNvPr>
          <p:cNvSpPr txBox="1">
            <a:spLocks/>
          </p:cNvSpPr>
          <p:nvPr/>
        </p:nvSpPr>
        <p:spPr bwMode="auto">
          <a:xfrm>
            <a:off x="571500" y="1513992"/>
            <a:ext cx="4748585" cy="35027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a:solidFill>
                  <a:schemeClr val="accent4">
                    <a:lumMod val="75000"/>
                    <a:lumOff val="25000"/>
                  </a:schemeClr>
                </a:solidFill>
                <a:latin typeface="Arial" panose="020B0604020202020204" pitchFamily="34" charset="0"/>
                <a:cs typeface="Arial" panose="020B0604020202020204" pitchFamily="34" charset="0"/>
              </a:rPr>
              <a:t>Mental health drugs:</a:t>
            </a:r>
          </a:p>
          <a:p>
            <a:pPr marL="285750" indent="-285750">
              <a:spcAft>
                <a:spcPts val="0"/>
              </a:spcAft>
            </a:pPr>
            <a:r>
              <a:rPr lang="en-US">
                <a:latin typeface="Arial" panose="020B0604020202020204" pitchFamily="34" charset="0"/>
                <a:cs typeface="Arial" panose="020B0604020202020204" pitchFamily="34" charset="0"/>
              </a:rPr>
              <a:t>Some antidepressants</a:t>
            </a:r>
            <a:br>
              <a:rPr lang="en-US">
                <a:latin typeface="Arial" panose="020B0604020202020204" pitchFamily="34" charset="0"/>
                <a:cs typeface="Arial" panose="020B0604020202020204" pitchFamily="34" charset="0"/>
              </a:rPr>
            </a:br>
            <a:r>
              <a:rPr lang="en-US">
                <a:latin typeface="Arial" panose="020B0604020202020204" pitchFamily="34" charset="0"/>
                <a:cs typeface="Arial" panose="020B0604020202020204" pitchFamily="34" charset="0"/>
              </a:rPr>
              <a:t>- </a:t>
            </a:r>
            <a:r>
              <a:rPr lang="en-US" sz="1600" b="1">
                <a:latin typeface="Arial" panose="020B0604020202020204" pitchFamily="34" charset="0"/>
                <a:cs typeface="Arial" panose="020B0604020202020204" pitchFamily="34" charset="0"/>
              </a:rPr>
              <a:t>Amitriptyline </a:t>
            </a:r>
            <a:r>
              <a:rPr lang="en-GB" sz="1600">
                <a:latin typeface="Arial" panose="020B0604020202020204" pitchFamily="34" charset="0"/>
                <a:cs typeface="Arial" panose="020B0604020202020204" pitchFamily="34" charset="0"/>
              </a:rPr>
              <a:t>(</a:t>
            </a:r>
            <a:r>
              <a:rPr lang="en-US" sz="1600">
                <a:latin typeface="Arial" panose="020B0604020202020204" pitchFamily="34" charset="0"/>
                <a:cs typeface="Arial" panose="020B0604020202020204" pitchFamily="34" charset="0"/>
              </a:rPr>
              <a:t>Elavil)</a:t>
            </a:r>
            <a:endParaRPr lang="en-US" sz="1600" b="1">
              <a:latin typeface="Arial" panose="020B0604020202020204" pitchFamily="34" charset="0"/>
              <a:cs typeface="Arial" panose="020B0604020202020204" pitchFamily="34" charset="0"/>
            </a:endParaRPr>
          </a:p>
          <a:p>
            <a:pPr marL="0" indent="0">
              <a:spcAft>
                <a:spcPts val="0"/>
              </a:spcAft>
              <a:buNone/>
            </a:pPr>
            <a:r>
              <a:rPr lang="en-US" sz="1600" b="1">
                <a:latin typeface="Arial" panose="020B0604020202020204" pitchFamily="34" charset="0"/>
                <a:cs typeface="Arial" panose="020B0604020202020204" pitchFamily="34" charset="0"/>
              </a:rPr>
              <a:t>    - Clomipramine (</a:t>
            </a:r>
            <a:r>
              <a:rPr lang="en-US" sz="1600">
                <a:latin typeface="Arial" panose="020B0604020202020204" pitchFamily="34" charset="0"/>
                <a:cs typeface="Arial" panose="020B0604020202020204" pitchFamily="34" charset="0"/>
              </a:rPr>
              <a:t>Anafranil)</a:t>
            </a:r>
            <a:endParaRPr lang="en-US" sz="800">
              <a:latin typeface="Arial" panose="020B0604020202020204" pitchFamily="34" charset="0"/>
              <a:cs typeface="Arial" panose="020B0604020202020204" pitchFamily="34" charset="0"/>
            </a:endParaRPr>
          </a:p>
          <a:p>
            <a:pPr marL="285750" indent="-285750">
              <a:spcAft>
                <a:spcPts val="0"/>
              </a:spcAft>
            </a:pPr>
            <a:r>
              <a:rPr lang="en-US">
                <a:latin typeface="Arial" panose="020B0604020202020204" pitchFamily="34" charset="0"/>
                <a:cs typeface="Arial" panose="020B0604020202020204" pitchFamily="34" charset="0"/>
              </a:rPr>
              <a:t>Some antipsychotics</a:t>
            </a:r>
            <a:br>
              <a:rPr lang="en-US">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 </a:t>
            </a:r>
            <a:r>
              <a:rPr lang="en-US" sz="1600" b="1">
                <a:solidFill>
                  <a:schemeClr val="accent1"/>
                </a:solidFill>
                <a:latin typeface="Arial" panose="020B0604020202020204" pitchFamily="34" charset="0"/>
                <a:cs typeface="Arial" panose="020B0604020202020204" pitchFamily="34" charset="0"/>
              </a:rPr>
              <a:t>Clozapine</a:t>
            </a:r>
            <a:r>
              <a:rPr lang="en-US" sz="1600" b="1">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a:t>
            </a:r>
            <a:r>
              <a:rPr lang="en-US" sz="1600" err="1">
                <a:latin typeface="Arial" panose="020B0604020202020204" pitchFamily="34" charset="0"/>
                <a:cs typeface="Arial" panose="020B0604020202020204" pitchFamily="34" charset="0"/>
              </a:rPr>
              <a:t>Clorizaril</a:t>
            </a:r>
            <a:r>
              <a:rPr lang="en-GB" sz="1600">
                <a:latin typeface="Arial" panose="020B0604020202020204" pitchFamily="34" charset="0"/>
                <a:cs typeface="Arial" panose="020B0604020202020204" pitchFamily="34" charset="0"/>
              </a:rPr>
              <a:t>)</a:t>
            </a:r>
            <a:endParaRPr lang="en-US" sz="1600" b="1">
              <a:latin typeface="Arial" panose="020B0604020202020204" pitchFamily="34" charset="0"/>
              <a:cs typeface="Arial" panose="020B0604020202020204" pitchFamily="34" charset="0"/>
            </a:endParaRPr>
          </a:p>
          <a:p>
            <a:pPr marL="0" indent="0">
              <a:spcAft>
                <a:spcPts val="0"/>
              </a:spcAft>
              <a:buNone/>
            </a:pPr>
            <a:r>
              <a:rPr lang="en-US" sz="1600" b="1">
                <a:latin typeface="Arial" panose="020B0604020202020204" pitchFamily="34" charset="0"/>
                <a:cs typeface="Arial" panose="020B0604020202020204" pitchFamily="34" charset="0"/>
              </a:rPr>
              <a:t>     - Olanzapine </a:t>
            </a:r>
            <a:r>
              <a:rPr lang="en-GB" sz="1600">
                <a:latin typeface="Arial" panose="020B0604020202020204" pitchFamily="34" charset="0"/>
                <a:cs typeface="Arial" panose="020B0604020202020204" pitchFamily="34" charset="0"/>
              </a:rPr>
              <a:t>(</a:t>
            </a:r>
            <a:r>
              <a:rPr lang="en-US" sz="1600">
                <a:latin typeface="Arial" panose="020B0604020202020204" pitchFamily="34" charset="0"/>
                <a:cs typeface="Arial" panose="020B0604020202020204" pitchFamily="34" charset="0"/>
              </a:rPr>
              <a:t>Zyprexa)</a:t>
            </a:r>
            <a:endParaRPr lang="en-US" sz="1600" b="1">
              <a:latin typeface="Arial" panose="020B0604020202020204" pitchFamily="34" charset="0"/>
              <a:cs typeface="Arial" panose="020B0604020202020204" pitchFamily="34" charset="0"/>
            </a:endParaRPr>
          </a:p>
          <a:p>
            <a:pPr marL="0" indent="0">
              <a:spcAft>
                <a:spcPts val="0"/>
              </a:spcAft>
              <a:buNone/>
            </a:pPr>
            <a:r>
              <a:rPr lang="en-US" sz="1600" b="1">
                <a:latin typeface="Arial" panose="020B0604020202020204" pitchFamily="34" charset="0"/>
                <a:cs typeface="Arial" panose="020B0604020202020204" pitchFamily="34" charset="0"/>
              </a:rPr>
              <a:t>     - </a:t>
            </a:r>
            <a:r>
              <a:rPr lang="en-US" sz="1600">
                <a:latin typeface="Arial" panose="020B0604020202020204" pitchFamily="34" charset="0"/>
                <a:cs typeface="Arial" panose="020B0604020202020204" pitchFamily="34" charset="0"/>
              </a:rPr>
              <a:t>Chlorpromazine (</a:t>
            </a:r>
            <a:r>
              <a:rPr lang="el-GR" sz="1600">
                <a:latin typeface="Arial" panose="020B0604020202020204" pitchFamily="34" charset="0"/>
                <a:cs typeface="Arial" panose="020B0604020202020204" pitchFamily="34" charset="0"/>
              </a:rPr>
              <a:t>Τ</a:t>
            </a:r>
            <a:r>
              <a:rPr lang="en-CA" sz="1600" err="1">
                <a:latin typeface="Arial" panose="020B0604020202020204" pitchFamily="34" charset="0"/>
                <a:cs typeface="Arial" panose="020B0604020202020204" pitchFamily="34" charset="0"/>
              </a:rPr>
              <a:t>horazine</a:t>
            </a:r>
            <a:r>
              <a:rPr lang="en-CA" sz="1600">
                <a:latin typeface="Arial" panose="020B0604020202020204" pitchFamily="34" charset="0"/>
                <a:cs typeface="Arial" panose="020B0604020202020204" pitchFamily="34" charset="0"/>
              </a:rPr>
              <a:t>, </a:t>
            </a:r>
            <a:r>
              <a:rPr lang="en-CA" sz="1600" err="1">
                <a:latin typeface="Arial" panose="020B0604020202020204" pitchFamily="34" charset="0"/>
                <a:cs typeface="Arial" panose="020B0604020202020204" pitchFamily="34" charset="0"/>
              </a:rPr>
              <a:t>Largacttil</a:t>
            </a:r>
            <a:r>
              <a:rPr lang="en-CA" sz="1600">
                <a:latin typeface="Arial" panose="020B0604020202020204" pitchFamily="34" charset="0"/>
                <a:cs typeface="Arial" panose="020B0604020202020204" pitchFamily="34" charset="0"/>
              </a:rPr>
              <a:t>)</a:t>
            </a:r>
            <a:endParaRPr lang="en-US" sz="600">
              <a:latin typeface="Arial" panose="020B0604020202020204" pitchFamily="34" charset="0"/>
              <a:cs typeface="Arial" panose="020B0604020202020204" pitchFamily="34" charset="0"/>
            </a:endParaRPr>
          </a:p>
          <a:p>
            <a:pPr marL="285750" indent="-285750">
              <a:spcAft>
                <a:spcPts val="0"/>
              </a:spcAft>
            </a:pPr>
            <a:r>
              <a:rPr lang="en-US" sz="1600">
                <a:latin typeface="Arial" panose="020B0604020202020204" pitchFamily="34" charset="0"/>
                <a:cs typeface="Arial" panose="020B0604020202020204" pitchFamily="34" charset="0"/>
              </a:rPr>
              <a:t>Diazepam (Valium)</a:t>
            </a:r>
          </a:p>
          <a:p>
            <a:pPr marL="285750" indent="-285750"/>
            <a:endParaRPr lang="en-US">
              <a:latin typeface="+mn-lt"/>
            </a:endParaRPr>
          </a:p>
        </p:txBody>
      </p:sp>
      <p:sp>
        <p:nvSpPr>
          <p:cNvPr id="7" name="Text Placeholder 2">
            <a:extLst>
              <a:ext uri="{FF2B5EF4-FFF2-40B4-BE49-F238E27FC236}">
                <a16:creationId xmlns:a16="http://schemas.microsoft.com/office/drawing/2014/main" id="{DEA871D3-73C4-D8AE-17C1-C2EE14B4200D}"/>
              </a:ext>
            </a:extLst>
          </p:cNvPr>
          <p:cNvSpPr txBox="1">
            <a:spLocks/>
          </p:cNvSpPr>
          <p:nvPr/>
        </p:nvSpPr>
        <p:spPr bwMode="auto">
          <a:xfrm>
            <a:off x="5014224" y="1513992"/>
            <a:ext cx="3804712" cy="36663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870"/>
              </a:lnSpc>
              <a:buNone/>
            </a:pPr>
            <a:r>
              <a:rPr lang="en-US" b="1">
                <a:solidFill>
                  <a:schemeClr val="accent4">
                    <a:lumMod val="75000"/>
                    <a:lumOff val="25000"/>
                  </a:schemeClr>
                </a:solidFill>
                <a:latin typeface="Arial" panose="020B0604020202020204" pitchFamily="34" charset="0"/>
                <a:cs typeface="Arial" panose="020B0604020202020204" pitchFamily="34" charset="0"/>
              </a:rPr>
              <a:t>Physical health drugs: </a:t>
            </a:r>
          </a:p>
          <a:p>
            <a:pPr marL="285750" indent="-285750">
              <a:lnSpc>
                <a:spcPts val="2870"/>
              </a:lnSpc>
            </a:pPr>
            <a:r>
              <a:rPr lang="en-US" sz="1600" b="1">
                <a:latin typeface="+mn-lt"/>
                <a:cs typeface="Arial" panose="020B0604020202020204" pitchFamily="34" charset="0"/>
              </a:rPr>
              <a:t>Theophylline</a:t>
            </a:r>
          </a:p>
          <a:p>
            <a:pPr marL="285750" indent="-285750">
              <a:lnSpc>
                <a:spcPts val="2870"/>
              </a:lnSpc>
            </a:pPr>
            <a:r>
              <a:rPr lang="en-US" sz="1600" b="1">
                <a:latin typeface="+mn-lt"/>
                <a:cs typeface="Arial" panose="020B0604020202020204" pitchFamily="34" charset="0"/>
              </a:rPr>
              <a:t>Erlotinib </a:t>
            </a:r>
            <a:r>
              <a:rPr lang="en-US" sz="1600">
                <a:latin typeface="+mn-lt"/>
                <a:cs typeface="Arial" panose="020B0604020202020204" pitchFamily="34" charset="0"/>
              </a:rPr>
              <a:t>(</a:t>
            </a:r>
            <a:r>
              <a:rPr lang="en-US" sz="1600" err="1">
                <a:latin typeface="+mn-lt"/>
                <a:cs typeface="Arial" panose="020B0604020202020204" pitchFamily="34" charset="0"/>
              </a:rPr>
              <a:t>Tarceva</a:t>
            </a:r>
            <a:r>
              <a:rPr lang="en-US" sz="1600">
                <a:latin typeface="+mn-lt"/>
                <a:cs typeface="Arial" panose="020B0604020202020204" pitchFamily="34" charset="0"/>
              </a:rPr>
              <a:t>)</a:t>
            </a:r>
            <a:endParaRPr lang="en-US" sz="1600" b="1">
              <a:latin typeface="+mn-lt"/>
              <a:cs typeface="Arial" panose="020B0604020202020204" pitchFamily="34" charset="0"/>
            </a:endParaRPr>
          </a:p>
          <a:p>
            <a:pPr marL="285750" indent="-285750"/>
            <a:r>
              <a:rPr lang="en-US" sz="1600">
                <a:latin typeface="+mn-lt"/>
                <a:cs typeface="Arial" panose="020B0604020202020204" pitchFamily="34" charset="0"/>
              </a:rPr>
              <a:t>Insulin</a:t>
            </a:r>
          </a:p>
          <a:p>
            <a:pPr marL="285750" indent="-285750"/>
            <a:r>
              <a:rPr lang="en-US" sz="1600" b="1">
                <a:latin typeface="+mn-lt"/>
                <a:cs typeface="Arial" panose="020B0604020202020204" pitchFamily="34" charset="0"/>
              </a:rPr>
              <a:t>Methadone </a:t>
            </a:r>
            <a:r>
              <a:rPr lang="en-GB" sz="1600">
                <a:latin typeface="+mn-lt"/>
                <a:cs typeface="Arial" charset="0"/>
              </a:rPr>
              <a:t>(</a:t>
            </a:r>
            <a:r>
              <a:rPr lang="en-GB" sz="1600" err="1">
                <a:latin typeface="+mn-lt"/>
                <a:cs typeface="Arial" charset="0"/>
              </a:rPr>
              <a:t>Methadose</a:t>
            </a:r>
            <a:r>
              <a:rPr lang="en-GB" sz="1600">
                <a:latin typeface="+mn-lt"/>
                <a:cs typeface="Arial" charset="0"/>
              </a:rPr>
              <a:t>, </a:t>
            </a:r>
            <a:r>
              <a:rPr lang="en-GB" sz="1600" err="1">
                <a:latin typeface="+mn-lt"/>
                <a:cs typeface="Arial" charset="0"/>
              </a:rPr>
              <a:t>Dolophine</a:t>
            </a:r>
            <a:r>
              <a:rPr lang="en-GB" sz="1600">
                <a:latin typeface="+mn-lt"/>
                <a:cs typeface="Arial" charset="0"/>
              </a:rPr>
              <a:t>)</a:t>
            </a:r>
            <a:endParaRPr lang="en-US" sz="1600">
              <a:latin typeface="+mn-lt"/>
              <a:cs typeface="Arial" panose="020B0604020202020204" pitchFamily="34" charset="0"/>
            </a:endParaRPr>
          </a:p>
          <a:p>
            <a:pPr marL="285750" indent="-285750">
              <a:lnSpc>
                <a:spcPts val="2870"/>
              </a:lnSpc>
            </a:pPr>
            <a:r>
              <a:rPr lang="en-US" sz="1600" b="1" err="1">
                <a:latin typeface="+mn-lt"/>
                <a:cs typeface="Arial" panose="020B0604020202020204" pitchFamily="34" charset="0"/>
              </a:rPr>
              <a:t>Riociguat</a:t>
            </a:r>
            <a:r>
              <a:rPr lang="en-US" sz="1600" b="1">
                <a:latin typeface="+mn-lt"/>
                <a:cs typeface="Arial" panose="020B0604020202020204" pitchFamily="34" charset="0"/>
              </a:rPr>
              <a:t> (Adempas)</a:t>
            </a:r>
          </a:p>
          <a:p>
            <a:pPr marL="285750" indent="-285750">
              <a:lnSpc>
                <a:spcPts val="2870"/>
              </a:lnSpc>
            </a:pPr>
            <a:r>
              <a:rPr lang="en-US" sz="1600" b="1">
                <a:latin typeface="+mn-lt"/>
                <a:cs typeface="Arial" panose="020B0604020202020204" pitchFamily="34" charset="0"/>
              </a:rPr>
              <a:t>Warfarin </a:t>
            </a:r>
            <a:r>
              <a:rPr lang="en-US" sz="1600">
                <a:latin typeface="+mn-lt"/>
                <a:cs typeface="Arial" panose="020B0604020202020204" pitchFamily="34" charset="0"/>
              </a:rPr>
              <a:t>(Coumadin)</a:t>
            </a:r>
          </a:p>
          <a:p>
            <a:pPr marL="285750" indent="-285750">
              <a:lnSpc>
                <a:spcPts val="2870"/>
              </a:lnSpc>
            </a:pPr>
            <a:r>
              <a:rPr lang="en-US" sz="1600" b="1">
                <a:latin typeface="+mn-lt"/>
                <a:cs typeface="Arial" panose="020B0604020202020204" pitchFamily="34" charset="0"/>
              </a:rPr>
              <a:t>Caffeine</a:t>
            </a:r>
            <a:endParaRPr lang="en-US" sz="1600">
              <a:latin typeface="+mn-lt"/>
              <a:cs typeface="Arial" panose="020B0604020202020204" pitchFamily="34" charset="0"/>
            </a:endParaRPr>
          </a:p>
          <a:p>
            <a:pPr marL="285750" indent="-285750">
              <a:lnSpc>
                <a:spcPts val="2870"/>
              </a:lnSpc>
            </a:pPr>
            <a:endParaRPr lang="en-US">
              <a:latin typeface="+mn-lt"/>
            </a:endParaRPr>
          </a:p>
        </p:txBody>
      </p:sp>
    </p:spTree>
    <p:extLst>
      <p:ext uri="{BB962C8B-B14F-4D97-AF65-F5344CB8AC3E}">
        <p14:creationId xmlns:p14="http://schemas.microsoft.com/office/powerpoint/2010/main" val="93926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E9980-8F73-26DF-D630-14FFF5033F61}"/>
              </a:ext>
            </a:extLst>
          </p:cNvPr>
          <p:cNvSpPr>
            <a:spLocks noGrp="1"/>
          </p:cNvSpPr>
          <p:nvPr>
            <p:ph type="title"/>
          </p:nvPr>
        </p:nvSpPr>
        <p:spPr/>
        <p:txBody>
          <a:bodyPr/>
          <a:lstStyle/>
          <a:p>
            <a:r>
              <a:rPr lang="en-US"/>
              <a:t>Clinical effects of smoking and quitting </a:t>
            </a:r>
            <a:br>
              <a:rPr lang="en-US"/>
            </a:br>
            <a:r>
              <a:rPr lang="en-US"/>
              <a:t>on metabolism of these drugs</a:t>
            </a:r>
          </a:p>
        </p:txBody>
      </p:sp>
      <p:sp>
        <p:nvSpPr>
          <p:cNvPr id="5" name="Footer Placeholder 3">
            <a:extLst>
              <a:ext uri="{FF2B5EF4-FFF2-40B4-BE49-F238E27FC236}">
                <a16:creationId xmlns:a16="http://schemas.microsoft.com/office/drawing/2014/main" id="{EA82A00B-0C59-D7AA-41BC-A7A1B2FC41B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
        <p:nvSpPr>
          <p:cNvPr id="6" name="increaded met text">
            <a:extLst>
              <a:ext uri="{FF2B5EF4-FFF2-40B4-BE49-F238E27FC236}">
                <a16:creationId xmlns:a16="http://schemas.microsoft.com/office/drawing/2014/main" id="{CAD46C6F-A590-CFDD-7E9C-9339198EA1D1}"/>
              </a:ext>
            </a:extLst>
          </p:cNvPr>
          <p:cNvSpPr txBox="1"/>
          <p:nvPr/>
        </p:nvSpPr>
        <p:spPr>
          <a:xfrm>
            <a:off x="4298690" y="1640512"/>
            <a:ext cx="1495255" cy="1430173"/>
          </a:xfrm>
          <a:prstGeom prst="rect">
            <a:avLst/>
          </a:prstGeom>
          <a:noFill/>
        </p:spPr>
        <p:txBody>
          <a:bodyPr wrap="square" rtlCol="0">
            <a:noAutofit/>
          </a:bodyPr>
          <a:lstStyle/>
          <a:p>
            <a:pPr>
              <a:lnSpc>
                <a:spcPts val="1800"/>
              </a:lnSpc>
            </a:pPr>
            <a:r>
              <a:rPr lang="en-US" sz="1300" b="1">
                <a:latin typeface="Arial" panose="020B0604020202020204" pitchFamily="34" charset="0"/>
                <a:cs typeface="Arial" panose="020B0604020202020204" pitchFamily="34" charset="0"/>
              </a:rPr>
              <a:t>Increased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metabolism </a:t>
            </a:r>
          </a:p>
          <a:p>
            <a:pPr>
              <a:lnSpc>
                <a:spcPts val="1800"/>
              </a:lnSpc>
            </a:pPr>
            <a:r>
              <a:rPr lang="en-US" sz="1200">
                <a:latin typeface="Arial" panose="020B0604020202020204" pitchFamily="34" charset="0"/>
                <a:cs typeface="Arial" panose="020B0604020202020204" pitchFamily="34" charset="0"/>
              </a:rPr>
              <a:t>(drug cleared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from body)</a:t>
            </a:r>
          </a:p>
          <a:p>
            <a:pPr>
              <a:lnSpc>
                <a:spcPts val="1800"/>
              </a:lnSpc>
            </a:pPr>
            <a:r>
              <a:rPr lang="en-US" sz="1200">
                <a:latin typeface="Arial" panose="020B0604020202020204" pitchFamily="34" charset="0"/>
                <a:cs typeface="Arial" panose="020B0604020202020204" pitchFamily="34" charset="0"/>
              </a:rPr>
              <a:t>may make the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drug ineffective</a:t>
            </a:r>
          </a:p>
          <a:p>
            <a:pPr>
              <a:lnSpc>
                <a:spcPts val="1800"/>
              </a:lnSpc>
            </a:pPr>
            <a:endParaRPr lang="en-US" sz="1300" b="1">
              <a:latin typeface="Arial" panose="020B0604020202020204" pitchFamily="34" charset="0"/>
              <a:cs typeface="Arial" panose="020B0604020202020204" pitchFamily="34" charset="0"/>
            </a:endParaRPr>
          </a:p>
        </p:txBody>
      </p:sp>
      <p:grpSp>
        <p:nvGrpSpPr>
          <p:cNvPr id="266" name="increase med">
            <a:extLst>
              <a:ext uri="{FF2B5EF4-FFF2-40B4-BE49-F238E27FC236}">
                <a16:creationId xmlns:a16="http://schemas.microsoft.com/office/drawing/2014/main" id="{93E80393-C406-4948-3DD0-5AF1FE2081A8}"/>
              </a:ext>
            </a:extLst>
          </p:cNvPr>
          <p:cNvGrpSpPr/>
          <p:nvPr/>
        </p:nvGrpSpPr>
        <p:grpSpPr>
          <a:xfrm>
            <a:off x="6860021" y="1788663"/>
            <a:ext cx="932965" cy="660069"/>
            <a:chOff x="6860021" y="1873328"/>
            <a:chExt cx="932965" cy="660069"/>
          </a:xfrm>
        </p:grpSpPr>
        <p:grpSp>
          <p:nvGrpSpPr>
            <p:cNvPr id="4" name="Graphic 6" descr="Medicine with solid fill">
              <a:extLst>
                <a:ext uri="{FF2B5EF4-FFF2-40B4-BE49-F238E27FC236}">
                  <a16:creationId xmlns:a16="http://schemas.microsoft.com/office/drawing/2014/main" id="{77C74CEC-253D-6353-2D8B-18F90FD35557}"/>
                </a:ext>
              </a:extLst>
            </p:cNvPr>
            <p:cNvGrpSpPr/>
            <p:nvPr/>
          </p:nvGrpSpPr>
          <p:grpSpPr>
            <a:xfrm>
              <a:off x="6860021" y="1873328"/>
              <a:ext cx="462048" cy="660069"/>
              <a:chOff x="6924115" y="2363858"/>
              <a:chExt cx="677817" cy="968310"/>
            </a:xfrm>
            <a:solidFill>
              <a:schemeClr val="tx1">
                <a:alpha val="70246"/>
              </a:schemeClr>
            </a:solidFill>
          </p:grpSpPr>
          <p:sp>
            <p:nvSpPr>
              <p:cNvPr id="9" name="Freeform 8">
                <a:extLst>
                  <a:ext uri="{FF2B5EF4-FFF2-40B4-BE49-F238E27FC236}">
                    <a16:creationId xmlns:a16="http://schemas.microsoft.com/office/drawing/2014/main" id="{D0121E59-440C-0ED7-C0F0-9EA09E16AC2A}"/>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C352277-B08C-68A5-4BDE-FA4ED80BF436}"/>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EF72C4E-5357-02FF-974A-A13CA1E86223}"/>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a:p>
            </p:txBody>
          </p:sp>
        </p:grpSp>
        <p:sp>
          <p:nvSpPr>
            <p:cNvPr id="13" name="arrow 1">
              <a:extLst>
                <a:ext uri="{FF2B5EF4-FFF2-40B4-BE49-F238E27FC236}">
                  <a16:creationId xmlns:a16="http://schemas.microsoft.com/office/drawing/2014/main" id="{2A68AC7F-CC00-B14C-96BA-686D121B7250}"/>
                </a:ext>
              </a:extLst>
            </p:cNvPr>
            <p:cNvSpPr/>
            <p:nvPr/>
          </p:nvSpPr>
          <p:spPr>
            <a:xfrm rot="16200000">
              <a:off x="7356305" y="2041050"/>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FF000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grpSp>
      <p:sp>
        <p:nvSpPr>
          <p:cNvPr id="14" name="Rounded Rectangle 13">
            <a:extLst>
              <a:ext uri="{FF2B5EF4-FFF2-40B4-BE49-F238E27FC236}">
                <a16:creationId xmlns:a16="http://schemas.microsoft.com/office/drawing/2014/main" id="{4838A8CA-66AB-1EA9-1E55-C0A4E3711923}"/>
              </a:ext>
            </a:extLst>
          </p:cNvPr>
          <p:cNvSpPr/>
          <p:nvPr/>
        </p:nvSpPr>
        <p:spPr bwMode="auto">
          <a:xfrm>
            <a:off x="684213"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Smoking status</a:t>
            </a:r>
          </a:p>
        </p:txBody>
      </p:sp>
      <p:sp>
        <p:nvSpPr>
          <p:cNvPr id="20" name="Rounded Rectangle 19">
            <a:extLst>
              <a:ext uri="{FF2B5EF4-FFF2-40B4-BE49-F238E27FC236}">
                <a16:creationId xmlns:a16="http://schemas.microsoft.com/office/drawing/2014/main" id="{7F58A16B-80D8-0949-14FB-5437A62C357E}"/>
              </a:ext>
            </a:extLst>
          </p:cNvPr>
          <p:cNvSpPr/>
          <p:nvPr/>
        </p:nvSpPr>
        <p:spPr bwMode="auto">
          <a:xfrm>
            <a:off x="3438990"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What is the</a:t>
            </a:r>
            <a:br>
              <a:rPr lang="en-US" sz="1400" b="1">
                <a:solidFill>
                  <a:schemeClr val="bg1"/>
                </a:solidFill>
                <a:effectLst/>
                <a:latin typeface="Arial" panose="020B0604020202020204" pitchFamily="34" charset="0"/>
                <a:ea typeface="Calibri"/>
                <a:cs typeface="Arial" panose="020B0604020202020204" pitchFamily="34" charset="0"/>
              </a:rPr>
            </a:br>
            <a:r>
              <a:rPr lang="en-US" sz="1400" b="1">
                <a:solidFill>
                  <a:schemeClr val="bg1"/>
                </a:solidFill>
                <a:effectLst/>
                <a:latin typeface="Arial" panose="020B0604020202020204" pitchFamily="34" charset="0"/>
                <a:ea typeface="Calibri"/>
                <a:cs typeface="Arial" panose="020B0604020202020204" pitchFamily="34" charset="0"/>
              </a:rPr>
              <a:t> clinical effect?</a:t>
            </a:r>
          </a:p>
        </p:txBody>
      </p:sp>
      <p:sp>
        <p:nvSpPr>
          <p:cNvPr id="21" name="Rounded Rectangle 20">
            <a:extLst>
              <a:ext uri="{FF2B5EF4-FFF2-40B4-BE49-F238E27FC236}">
                <a16:creationId xmlns:a16="http://schemas.microsoft.com/office/drawing/2014/main" id="{1CC43AC2-CF40-13AF-35CC-CAA1350CACF4}"/>
              </a:ext>
            </a:extLst>
          </p:cNvPr>
          <p:cNvSpPr/>
          <p:nvPr/>
        </p:nvSpPr>
        <p:spPr bwMode="auto">
          <a:xfrm>
            <a:off x="6193493"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What do you need </a:t>
            </a:r>
          </a:p>
          <a:p>
            <a:pPr algn="ctr">
              <a:lnSpc>
                <a:spcPts val="1800"/>
              </a:lnSpc>
              <a:spcAft>
                <a:spcPts val="0"/>
              </a:spcAft>
            </a:pPr>
            <a:r>
              <a:rPr lang="en-US" sz="1400" b="1">
                <a:solidFill>
                  <a:schemeClr val="bg1"/>
                </a:solidFill>
                <a:effectLst/>
                <a:latin typeface="Arial" panose="020B0604020202020204" pitchFamily="34" charset="0"/>
                <a:ea typeface="Calibri"/>
                <a:cs typeface="Arial" panose="020B0604020202020204" pitchFamily="34" charset="0"/>
              </a:rPr>
              <a:t>to do with the dose?</a:t>
            </a:r>
          </a:p>
        </p:txBody>
      </p:sp>
      <p:sp>
        <p:nvSpPr>
          <p:cNvPr id="22" name="decreased met text">
            <a:extLst>
              <a:ext uri="{FF2B5EF4-FFF2-40B4-BE49-F238E27FC236}">
                <a16:creationId xmlns:a16="http://schemas.microsoft.com/office/drawing/2014/main" id="{503BECF0-6145-DA66-9102-6EDBBEE6A67B}"/>
              </a:ext>
            </a:extLst>
          </p:cNvPr>
          <p:cNvSpPr txBox="1"/>
          <p:nvPr/>
        </p:nvSpPr>
        <p:spPr>
          <a:xfrm>
            <a:off x="4298690" y="4069300"/>
            <a:ext cx="1482786" cy="1121006"/>
          </a:xfrm>
          <a:prstGeom prst="rect">
            <a:avLst/>
          </a:prstGeom>
          <a:noFill/>
        </p:spPr>
        <p:txBody>
          <a:bodyPr wrap="square" rtlCol="0">
            <a:noAutofit/>
          </a:bodyPr>
          <a:lstStyle/>
          <a:p>
            <a:pPr>
              <a:lnSpc>
                <a:spcPts val="1800"/>
              </a:lnSpc>
            </a:pPr>
            <a:r>
              <a:rPr lang="en-US" sz="1300" b="1">
                <a:latin typeface="Arial" panose="020B0604020202020204" pitchFamily="34" charset="0"/>
                <a:cs typeface="Arial" panose="020B0604020202020204" pitchFamily="34" charset="0"/>
              </a:rPr>
              <a:t>Decreased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metabolism</a:t>
            </a:r>
          </a:p>
          <a:p>
            <a:pPr>
              <a:lnSpc>
                <a:spcPts val="1800"/>
              </a:lnSpc>
            </a:pPr>
            <a:r>
              <a:rPr lang="en-US" sz="1200">
                <a:latin typeface="Arial" panose="020B0604020202020204" pitchFamily="34" charset="0"/>
                <a:cs typeface="Arial" panose="020B0604020202020204" pitchFamily="34" charset="0"/>
              </a:rPr>
              <a:t>Possible side </a:t>
            </a:r>
            <a:br>
              <a:rPr lang="en-US" sz="1200">
                <a:latin typeface="Arial" panose="020B0604020202020204" pitchFamily="34" charset="0"/>
                <a:cs typeface="Arial" panose="020B0604020202020204" pitchFamily="34" charset="0"/>
              </a:rPr>
            </a:br>
            <a:r>
              <a:rPr lang="en-US" sz="1200">
                <a:latin typeface="Arial" panose="020B0604020202020204" pitchFamily="34" charset="0"/>
                <a:cs typeface="Arial" panose="020B0604020202020204" pitchFamily="34" charset="0"/>
              </a:rPr>
              <a:t>effects / toxicity</a:t>
            </a:r>
            <a:endParaRPr lang="en-US" sz="1200" b="1">
              <a:latin typeface="Arial" panose="020B0604020202020204" pitchFamily="34" charset="0"/>
              <a:cs typeface="Arial" panose="020B0604020202020204" pitchFamily="34" charset="0"/>
            </a:endParaRPr>
          </a:p>
        </p:txBody>
      </p:sp>
      <p:sp>
        <p:nvSpPr>
          <p:cNvPr id="23" name="higher text">
            <a:extLst>
              <a:ext uri="{FF2B5EF4-FFF2-40B4-BE49-F238E27FC236}">
                <a16:creationId xmlns:a16="http://schemas.microsoft.com/office/drawing/2014/main" id="{589D3DA3-46E5-456D-B218-FEACE23E8C2D}"/>
              </a:ext>
            </a:extLst>
          </p:cNvPr>
          <p:cNvSpPr txBox="1"/>
          <p:nvPr/>
        </p:nvSpPr>
        <p:spPr>
          <a:xfrm>
            <a:off x="6315669" y="2543787"/>
            <a:ext cx="2021668" cy="549658"/>
          </a:xfrm>
          <a:prstGeom prst="rect">
            <a:avLst/>
          </a:prstGeom>
          <a:noFill/>
        </p:spPr>
        <p:txBody>
          <a:bodyPr wrap="square" rtlCol="0">
            <a:noAutofit/>
          </a:bodyPr>
          <a:lstStyle/>
          <a:p>
            <a:pPr algn="ctr">
              <a:lnSpc>
                <a:spcPts val="1800"/>
              </a:lnSpc>
            </a:pPr>
            <a:r>
              <a:rPr lang="en-US" sz="1300" b="1">
                <a:latin typeface="Arial" panose="020B0604020202020204" pitchFamily="34" charset="0"/>
                <a:cs typeface="Arial" panose="020B0604020202020204" pitchFamily="34" charset="0"/>
              </a:rPr>
              <a:t>Higher doses of </a:t>
            </a:r>
          </a:p>
          <a:p>
            <a:pPr algn="ctr">
              <a:lnSpc>
                <a:spcPts val="1800"/>
              </a:lnSpc>
            </a:pPr>
            <a:r>
              <a:rPr lang="en-US" sz="1300" b="1">
                <a:latin typeface="Arial" panose="020B0604020202020204" pitchFamily="34" charset="0"/>
                <a:cs typeface="Arial" panose="020B0604020202020204" pitchFamily="34" charset="0"/>
              </a:rPr>
              <a:t>medication needed</a:t>
            </a:r>
          </a:p>
        </p:txBody>
      </p:sp>
      <p:sp>
        <p:nvSpPr>
          <p:cNvPr id="24" name="reduce text">
            <a:extLst>
              <a:ext uri="{FF2B5EF4-FFF2-40B4-BE49-F238E27FC236}">
                <a16:creationId xmlns:a16="http://schemas.microsoft.com/office/drawing/2014/main" id="{F63BF491-04F0-7813-5627-437B1422A17D}"/>
              </a:ext>
            </a:extLst>
          </p:cNvPr>
          <p:cNvSpPr txBox="1"/>
          <p:nvPr/>
        </p:nvSpPr>
        <p:spPr>
          <a:xfrm>
            <a:off x="6336087" y="4069300"/>
            <a:ext cx="1980833" cy="627804"/>
          </a:xfrm>
          <a:prstGeom prst="rect">
            <a:avLst/>
          </a:prstGeom>
          <a:noFill/>
        </p:spPr>
        <p:txBody>
          <a:bodyPr wrap="square" rtlCol="0">
            <a:noAutofit/>
          </a:bodyPr>
          <a:lstStyle/>
          <a:p>
            <a:pPr algn="ctr">
              <a:lnSpc>
                <a:spcPts val="1800"/>
              </a:lnSpc>
            </a:pPr>
            <a:r>
              <a:rPr lang="en-US" sz="1300" b="1">
                <a:latin typeface="Arial" panose="020B0604020202020204" pitchFamily="34" charset="0"/>
                <a:cs typeface="Arial" panose="020B0604020202020204" pitchFamily="34" charset="0"/>
              </a:rPr>
              <a:t>Reduce dose, </a:t>
            </a:r>
            <a:br>
              <a:rPr lang="en-US" sz="1300" b="1">
                <a:latin typeface="Arial" panose="020B0604020202020204" pitchFamily="34" charset="0"/>
                <a:cs typeface="Arial" panose="020B0604020202020204" pitchFamily="34" charset="0"/>
              </a:rPr>
            </a:br>
            <a:r>
              <a:rPr lang="en-US" sz="1300" b="1">
                <a:latin typeface="Arial" panose="020B0604020202020204" pitchFamily="34" charset="0"/>
                <a:cs typeface="Arial" panose="020B0604020202020204" pitchFamily="34" charset="0"/>
              </a:rPr>
              <a:t>usually within a week</a:t>
            </a:r>
          </a:p>
        </p:txBody>
      </p:sp>
      <p:grpSp>
        <p:nvGrpSpPr>
          <p:cNvPr id="265" name="reduce med">
            <a:extLst>
              <a:ext uri="{FF2B5EF4-FFF2-40B4-BE49-F238E27FC236}">
                <a16:creationId xmlns:a16="http://schemas.microsoft.com/office/drawing/2014/main" id="{58249C30-9E77-C9D1-0F2D-E5AA1891BA99}"/>
              </a:ext>
            </a:extLst>
          </p:cNvPr>
          <p:cNvGrpSpPr/>
          <p:nvPr/>
        </p:nvGrpSpPr>
        <p:grpSpPr>
          <a:xfrm>
            <a:off x="6860021" y="4781991"/>
            <a:ext cx="932965" cy="660069"/>
            <a:chOff x="6860021" y="4781991"/>
            <a:chExt cx="932965" cy="660069"/>
          </a:xfrm>
        </p:grpSpPr>
        <p:grpSp>
          <p:nvGrpSpPr>
            <p:cNvPr id="25" name="Graphic 6" descr="Medicine with solid fill">
              <a:extLst>
                <a:ext uri="{FF2B5EF4-FFF2-40B4-BE49-F238E27FC236}">
                  <a16:creationId xmlns:a16="http://schemas.microsoft.com/office/drawing/2014/main" id="{F1D5B875-959C-BC3D-57E1-CD318BC02F2D}"/>
                </a:ext>
              </a:extLst>
            </p:cNvPr>
            <p:cNvGrpSpPr/>
            <p:nvPr/>
          </p:nvGrpSpPr>
          <p:grpSpPr>
            <a:xfrm>
              <a:off x="6860021" y="4781991"/>
              <a:ext cx="462048" cy="660069"/>
              <a:chOff x="6924115" y="2363858"/>
              <a:chExt cx="677817" cy="968310"/>
            </a:xfrm>
            <a:solidFill>
              <a:schemeClr val="tx1">
                <a:alpha val="44897"/>
              </a:schemeClr>
            </a:solidFill>
          </p:grpSpPr>
          <p:sp>
            <p:nvSpPr>
              <p:cNvPr id="26" name="Freeform 25">
                <a:extLst>
                  <a:ext uri="{FF2B5EF4-FFF2-40B4-BE49-F238E27FC236}">
                    <a16:creationId xmlns:a16="http://schemas.microsoft.com/office/drawing/2014/main" id="{552FA9D0-E7D3-7D2E-6387-7CED0DE2A3AF}"/>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7AB73A1B-566C-52A6-BFC3-966EB2F48288}"/>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5AE8B64E-9C42-D206-F777-80DFFCFCEC0D}"/>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a:p>
            </p:txBody>
          </p:sp>
        </p:grpSp>
        <p:sp>
          <p:nvSpPr>
            <p:cNvPr id="29" name="arrow 1">
              <a:extLst>
                <a:ext uri="{FF2B5EF4-FFF2-40B4-BE49-F238E27FC236}">
                  <a16:creationId xmlns:a16="http://schemas.microsoft.com/office/drawing/2014/main" id="{88CBE67E-B042-873D-CB79-9F679BBD1728}"/>
                </a:ext>
              </a:extLst>
            </p:cNvPr>
            <p:cNvSpPr/>
            <p:nvPr/>
          </p:nvSpPr>
          <p:spPr>
            <a:xfrm rot="5400000">
              <a:off x="7356305" y="4949713"/>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92D05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a:p>
          </p:txBody>
        </p:sp>
      </p:grpSp>
      <p:sp>
        <p:nvSpPr>
          <p:cNvPr id="32" name="Rounded Rectangle 31">
            <a:extLst>
              <a:ext uri="{FF2B5EF4-FFF2-40B4-BE49-F238E27FC236}">
                <a16:creationId xmlns:a16="http://schemas.microsoft.com/office/drawing/2014/main" id="{89C185D2-71D4-6773-AFD1-7A178A1C1705}"/>
              </a:ext>
            </a:extLst>
          </p:cNvPr>
          <p:cNvSpPr/>
          <p:nvPr/>
        </p:nvSpPr>
        <p:spPr bwMode="auto">
          <a:xfrm>
            <a:off x="3438990" y="5279331"/>
            <a:ext cx="2266021" cy="734733"/>
          </a:xfrm>
          <a:prstGeom prst="roundRect">
            <a:avLst/>
          </a:prstGeom>
          <a:solidFill>
            <a:schemeClr val="accent1"/>
          </a:solidFill>
          <a:ln w="9525">
            <a:noFill/>
            <a:miter lim="800000"/>
            <a:headEnd/>
            <a:tailEnd/>
          </a:ln>
          <a:effectLst/>
        </p:spPr>
        <p:txBody>
          <a:bodyPr rot="0" vert="horz" wrap="square" lIns="0" tIns="0" rIns="0" bIns="18000" rtlCol="0" anchor="ctr" anchorCtr="0" upright="1">
            <a:noAutofit/>
          </a:bodyPr>
          <a:lstStyle/>
          <a:p>
            <a:pPr algn="ctr">
              <a:lnSpc>
                <a:spcPts val="1500"/>
              </a:lnSpc>
              <a:spcAft>
                <a:spcPts val="0"/>
              </a:spcAft>
            </a:pPr>
            <a:r>
              <a:rPr lang="en-US" sz="1200" b="1">
                <a:solidFill>
                  <a:schemeClr val="bg1"/>
                </a:solidFill>
                <a:latin typeface="Arial" panose="020B0604020202020204" pitchFamily="34" charset="0"/>
                <a:ea typeface="Calibri"/>
                <a:cs typeface="Arial" panose="020B0604020202020204" pitchFamily="34" charset="0"/>
              </a:rPr>
              <a:t>Monitor for side effects:</a:t>
            </a:r>
            <a:r>
              <a:rPr lang="en-US" sz="1200">
                <a:solidFill>
                  <a:schemeClr val="bg1"/>
                </a:solidFill>
                <a:latin typeface="Arial" panose="020B0604020202020204" pitchFamily="34" charset="0"/>
                <a:ea typeface="Calibri"/>
                <a:cs typeface="Arial" panose="020B0604020202020204" pitchFamily="34" charset="0"/>
              </a:rPr>
              <a:t> </a:t>
            </a:r>
            <a:br>
              <a:rPr lang="en-US" sz="1200">
                <a:solidFill>
                  <a:schemeClr val="bg1"/>
                </a:solidFill>
                <a:latin typeface="Arial" panose="020B0604020202020204" pitchFamily="34" charset="0"/>
                <a:ea typeface="Calibri"/>
                <a:cs typeface="Arial" panose="020B0604020202020204" pitchFamily="34" charset="0"/>
              </a:rPr>
            </a:br>
            <a:r>
              <a:rPr lang="en-US" sz="1200">
                <a:solidFill>
                  <a:schemeClr val="bg1"/>
                </a:solidFill>
                <a:latin typeface="Arial" panose="020B0604020202020204" pitchFamily="34" charset="0"/>
                <a:ea typeface="Calibri"/>
                <a:cs typeface="Arial" panose="020B0604020202020204" pitchFamily="34" charset="0"/>
              </a:rPr>
              <a:t>blood levels may rise as </a:t>
            </a:r>
            <a:br>
              <a:rPr lang="en-US" sz="1200">
                <a:solidFill>
                  <a:schemeClr val="bg1"/>
                </a:solidFill>
                <a:latin typeface="Arial" panose="020B0604020202020204" pitchFamily="34" charset="0"/>
                <a:ea typeface="Calibri"/>
                <a:cs typeface="Arial" panose="020B0604020202020204" pitchFamily="34" charset="0"/>
              </a:rPr>
            </a:br>
            <a:r>
              <a:rPr lang="en-US" sz="1200">
                <a:solidFill>
                  <a:schemeClr val="bg1"/>
                </a:solidFill>
                <a:latin typeface="Arial" panose="020B0604020202020204" pitchFamily="34" charset="0"/>
                <a:ea typeface="Calibri"/>
                <a:cs typeface="Arial" panose="020B0604020202020204" pitchFamily="34" charset="0"/>
              </a:rPr>
              <a:t>liver metabolism slows</a:t>
            </a:r>
            <a:endParaRPr lang="en-US" sz="1200">
              <a:solidFill>
                <a:schemeClr val="bg1"/>
              </a:solidFill>
              <a:effectLst/>
              <a:latin typeface="Arial" panose="020B0604020202020204" pitchFamily="34" charset="0"/>
              <a:ea typeface="Calibri"/>
              <a:cs typeface="Arial" panose="020B0604020202020204" pitchFamily="34" charset="0"/>
            </a:endParaRPr>
          </a:p>
        </p:txBody>
      </p:sp>
      <p:grpSp>
        <p:nvGrpSpPr>
          <p:cNvPr id="263" name="increased met">
            <a:extLst>
              <a:ext uri="{FF2B5EF4-FFF2-40B4-BE49-F238E27FC236}">
                <a16:creationId xmlns:a16="http://schemas.microsoft.com/office/drawing/2014/main" id="{D23BEDE8-6E0A-623C-B292-0EF27DF1A7B0}"/>
              </a:ext>
            </a:extLst>
          </p:cNvPr>
          <p:cNvGrpSpPr/>
          <p:nvPr/>
        </p:nvGrpSpPr>
        <p:grpSpPr>
          <a:xfrm>
            <a:off x="3665769" y="1987468"/>
            <a:ext cx="495215" cy="1012941"/>
            <a:chOff x="3665769" y="1987468"/>
            <a:chExt cx="495215" cy="1012941"/>
          </a:xfrm>
        </p:grpSpPr>
        <p:grpSp>
          <p:nvGrpSpPr>
            <p:cNvPr id="35" name="Graphic 33" descr="Man with solid fill">
              <a:extLst>
                <a:ext uri="{FF2B5EF4-FFF2-40B4-BE49-F238E27FC236}">
                  <a16:creationId xmlns:a16="http://schemas.microsoft.com/office/drawing/2014/main" id="{D7C30D65-8629-CBB4-ECCB-4A3C2734E193}"/>
                </a:ext>
              </a:extLst>
            </p:cNvPr>
            <p:cNvGrpSpPr/>
            <p:nvPr/>
          </p:nvGrpSpPr>
          <p:grpSpPr>
            <a:xfrm>
              <a:off x="3665769" y="1987468"/>
              <a:ext cx="495215" cy="1012941"/>
              <a:chOff x="3507530" y="1833938"/>
              <a:chExt cx="596424" cy="1219960"/>
            </a:xfrm>
            <a:solidFill>
              <a:schemeClr val="tx1">
                <a:alpha val="69648"/>
              </a:schemeClr>
            </a:solidFill>
          </p:grpSpPr>
          <p:sp>
            <p:nvSpPr>
              <p:cNvPr id="36" name="Freeform 35">
                <a:extLst>
                  <a:ext uri="{FF2B5EF4-FFF2-40B4-BE49-F238E27FC236}">
                    <a16:creationId xmlns:a16="http://schemas.microsoft.com/office/drawing/2014/main" id="{8017F664-0C72-7A3C-5DB6-A128E36DF028}"/>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698F0810-8A46-7072-B703-8A714A4D0E1D}"/>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a:p>
            </p:txBody>
          </p:sp>
        </p:grpSp>
        <p:sp>
          <p:nvSpPr>
            <p:cNvPr id="38" name="Oval 37">
              <a:extLst>
                <a:ext uri="{FF2B5EF4-FFF2-40B4-BE49-F238E27FC236}">
                  <a16:creationId xmlns:a16="http://schemas.microsoft.com/office/drawing/2014/main" id="{1E968977-36B9-3316-0923-1C17897DBD1B}"/>
                </a:ext>
              </a:extLst>
            </p:cNvPr>
            <p:cNvSpPr/>
            <p:nvPr/>
          </p:nvSpPr>
          <p:spPr bwMode="auto">
            <a:xfrm>
              <a:off x="3831168" y="2312021"/>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cxnSp>
          <p:nvCxnSpPr>
            <p:cNvPr id="40" name="Straight Connector 39">
              <a:extLst>
                <a:ext uri="{FF2B5EF4-FFF2-40B4-BE49-F238E27FC236}">
                  <a16:creationId xmlns:a16="http://schemas.microsoft.com/office/drawing/2014/main" id="{AC12E824-1B85-33EC-C3AB-417F424AB829}"/>
                </a:ext>
              </a:extLst>
            </p:cNvPr>
            <p:cNvCxnSpPr>
              <a:cxnSpLocks/>
            </p:cNvCxnSpPr>
            <p:nvPr/>
          </p:nvCxnSpPr>
          <p:spPr>
            <a:xfrm>
              <a:off x="3913377" y="2184428"/>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4" name="Freeform 53">
              <a:extLst>
                <a:ext uri="{FF2B5EF4-FFF2-40B4-BE49-F238E27FC236}">
                  <a16:creationId xmlns:a16="http://schemas.microsoft.com/office/drawing/2014/main" id="{387C5B34-6EE7-414C-5F55-3B00EC15946D}"/>
                </a:ext>
              </a:extLst>
            </p:cNvPr>
            <p:cNvSpPr/>
            <p:nvPr/>
          </p:nvSpPr>
          <p:spPr>
            <a:xfrm rot="16200000">
              <a:off x="3896625" y="2339418"/>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a:p>
          </p:txBody>
        </p:sp>
        <p:sp>
          <p:nvSpPr>
            <p:cNvPr id="55" name="Freeform 54">
              <a:extLst>
                <a:ext uri="{FF2B5EF4-FFF2-40B4-BE49-F238E27FC236}">
                  <a16:creationId xmlns:a16="http://schemas.microsoft.com/office/drawing/2014/main" id="{96977DA7-73A8-0D4B-11A5-D6DDCF8B91F9}"/>
                </a:ext>
              </a:extLst>
            </p:cNvPr>
            <p:cNvSpPr/>
            <p:nvPr/>
          </p:nvSpPr>
          <p:spPr>
            <a:xfrm rot="10800000">
              <a:off x="3896622" y="2339424"/>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a:p>
          </p:txBody>
        </p:sp>
      </p:grpSp>
      <p:grpSp>
        <p:nvGrpSpPr>
          <p:cNvPr id="264" name="decreased met">
            <a:extLst>
              <a:ext uri="{FF2B5EF4-FFF2-40B4-BE49-F238E27FC236}">
                <a16:creationId xmlns:a16="http://schemas.microsoft.com/office/drawing/2014/main" id="{E7985C78-062D-BCDD-FD03-292C2F09C313}"/>
              </a:ext>
            </a:extLst>
          </p:cNvPr>
          <p:cNvGrpSpPr/>
          <p:nvPr/>
        </p:nvGrpSpPr>
        <p:grpSpPr>
          <a:xfrm>
            <a:off x="3665769" y="4114453"/>
            <a:ext cx="495215" cy="1012941"/>
            <a:chOff x="3665769" y="4114453"/>
            <a:chExt cx="495215" cy="1012941"/>
          </a:xfrm>
        </p:grpSpPr>
        <p:grpSp>
          <p:nvGrpSpPr>
            <p:cNvPr id="79" name="Graphic 33" descr="Man with solid fill">
              <a:extLst>
                <a:ext uri="{FF2B5EF4-FFF2-40B4-BE49-F238E27FC236}">
                  <a16:creationId xmlns:a16="http://schemas.microsoft.com/office/drawing/2014/main" id="{3CEDCCCA-6B1E-7D3C-9D0C-6769863D86E7}"/>
                </a:ext>
              </a:extLst>
            </p:cNvPr>
            <p:cNvGrpSpPr/>
            <p:nvPr/>
          </p:nvGrpSpPr>
          <p:grpSpPr>
            <a:xfrm>
              <a:off x="3665769" y="4114453"/>
              <a:ext cx="495215" cy="1012941"/>
              <a:chOff x="3507530" y="1833938"/>
              <a:chExt cx="596424" cy="1219960"/>
            </a:xfrm>
            <a:solidFill>
              <a:schemeClr val="tx1">
                <a:alpha val="44937"/>
              </a:schemeClr>
            </a:solidFill>
          </p:grpSpPr>
          <p:sp>
            <p:nvSpPr>
              <p:cNvPr id="85" name="Freeform 84">
                <a:extLst>
                  <a:ext uri="{FF2B5EF4-FFF2-40B4-BE49-F238E27FC236}">
                    <a16:creationId xmlns:a16="http://schemas.microsoft.com/office/drawing/2014/main" id="{527150E0-D284-0714-B08E-744C8FDFA2A8}"/>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2A77DBD1-0796-5924-F736-F42D71DE0BCF}"/>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a:p>
            </p:txBody>
          </p:sp>
        </p:grpSp>
        <p:sp>
          <p:nvSpPr>
            <p:cNvPr id="80" name="Oval 79">
              <a:extLst>
                <a:ext uri="{FF2B5EF4-FFF2-40B4-BE49-F238E27FC236}">
                  <a16:creationId xmlns:a16="http://schemas.microsoft.com/office/drawing/2014/main" id="{6CD01D93-4A6B-FF5B-D881-4418256B7EBE}"/>
                </a:ext>
              </a:extLst>
            </p:cNvPr>
            <p:cNvSpPr/>
            <p:nvPr/>
          </p:nvSpPr>
          <p:spPr bwMode="auto">
            <a:xfrm>
              <a:off x="3831168" y="4439006"/>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cxnSp>
          <p:nvCxnSpPr>
            <p:cNvPr id="81" name="Straight Connector 80">
              <a:extLst>
                <a:ext uri="{FF2B5EF4-FFF2-40B4-BE49-F238E27FC236}">
                  <a16:creationId xmlns:a16="http://schemas.microsoft.com/office/drawing/2014/main" id="{222653E6-3682-C08C-357B-68AE450FFC18}"/>
                </a:ext>
              </a:extLst>
            </p:cNvPr>
            <p:cNvCxnSpPr>
              <a:cxnSpLocks/>
            </p:cNvCxnSpPr>
            <p:nvPr/>
          </p:nvCxnSpPr>
          <p:spPr>
            <a:xfrm>
              <a:off x="3913377" y="4311413"/>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2" name="Freeform 81">
              <a:extLst>
                <a:ext uri="{FF2B5EF4-FFF2-40B4-BE49-F238E27FC236}">
                  <a16:creationId xmlns:a16="http://schemas.microsoft.com/office/drawing/2014/main" id="{7CFEDE5D-6D0A-DC3C-84E7-A7C345D9E03F}"/>
                </a:ext>
              </a:extLst>
            </p:cNvPr>
            <p:cNvSpPr/>
            <p:nvPr/>
          </p:nvSpPr>
          <p:spPr>
            <a:xfrm rot="16200000">
              <a:off x="3896625" y="4466403"/>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92D050"/>
            </a:solidFill>
            <a:ln w="9458" cap="flat">
              <a:noFill/>
              <a:prstDash val="solid"/>
              <a:miter/>
            </a:ln>
          </p:spPr>
          <p:txBody>
            <a:bodyPr rtlCol="0" anchor="ctr"/>
            <a:lstStyle/>
            <a:p>
              <a:endParaRPr lang="en-US" u="sng"/>
            </a:p>
          </p:txBody>
        </p:sp>
      </p:grpSp>
      <p:sp>
        <p:nvSpPr>
          <p:cNvPr id="261" name="smoking">
            <a:extLst>
              <a:ext uri="{FF2B5EF4-FFF2-40B4-BE49-F238E27FC236}">
                <a16:creationId xmlns:a16="http://schemas.microsoft.com/office/drawing/2014/main" id="{15C1DDB6-D9FE-13D8-0B3E-A2C3310F1822}"/>
              </a:ext>
            </a:extLst>
          </p:cNvPr>
          <p:cNvSpPr/>
          <p:nvPr/>
        </p:nvSpPr>
        <p:spPr>
          <a:xfrm>
            <a:off x="1343349" y="1914579"/>
            <a:ext cx="947748" cy="805915"/>
          </a:xfrm>
          <a:custGeom>
            <a:avLst/>
            <a:gdLst>
              <a:gd name="connsiteX0" fmla="*/ 0 w 534638"/>
              <a:gd name="connsiteY0" fmla="*/ 454628 h 454628"/>
              <a:gd name="connsiteX1" fmla="*/ 0 w 534638"/>
              <a:gd name="connsiteY1" fmla="*/ 366522 h 454628"/>
              <a:gd name="connsiteX2" fmla="*/ 442627 w 534638"/>
              <a:gd name="connsiteY2" fmla="*/ 366522 h 454628"/>
              <a:gd name="connsiteX3" fmla="*/ 442627 w 534638"/>
              <a:gd name="connsiteY3" fmla="*/ 454628 h 454628"/>
              <a:gd name="connsiteX4" fmla="*/ 0 w 534638"/>
              <a:gd name="connsiteY4" fmla="*/ 454628 h 454628"/>
              <a:gd name="connsiteX5" fmla="*/ 411004 w 534638"/>
              <a:gd name="connsiteY5" fmla="*/ 167831 h 454628"/>
              <a:gd name="connsiteX6" fmla="*/ 534543 w 534638"/>
              <a:gd name="connsiteY6" fmla="*/ 296323 h 454628"/>
              <a:gd name="connsiteX7" fmla="*/ 534543 w 534638"/>
              <a:gd name="connsiteY7" fmla="*/ 350139 h 454628"/>
              <a:gd name="connsiteX8" fmla="*/ 505016 w 534638"/>
              <a:gd name="connsiteY8" fmla="*/ 350139 h 454628"/>
              <a:gd name="connsiteX9" fmla="*/ 505016 w 534638"/>
              <a:gd name="connsiteY9" fmla="*/ 296323 h 454628"/>
              <a:gd name="connsiteX10" fmla="*/ 411004 w 534638"/>
              <a:gd name="connsiteY10" fmla="*/ 197358 h 454628"/>
              <a:gd name="connsiteX11" fmla="*/ 364141 w 534638"/>
              <a:gd name="connsiteY11" fmla="*/ 197358 h 454628"/>
              <a:gd name="connsiteX12" fmla="*/ 350996 w 534638"/>
              <a:gd name="connsiteY12" fmla="*/ 189262 h 454628"/>
              <a:gd name="connsiteX13" fmla="*/ 352235 w 534638"/>
              <a:gd name="connsiteY13" fmla="*/ 173927 h 454628"/>
              <a:gd name="connsiteX14" fmla="*/ 369284 w 534638"/>
              <a:gd name="connsiteY14" fmla="*/ 125540 h 454628"/>
              <a:gd name="connsiteX15" fmla="*/ 297466 w 534638"/>
              <a:gd name="connsiteY15" fmla="*/ 58198 h 454628"/>
              <a:gd name="connsiteX16" fmla="*/ 297466 w 534638"/>
              <a:gd name="connsiteY16" fmla="*/ 28670 h 454628"/>
              <a:gd name="connsiteX17" fmla="*/ 398812 w 534638"/>
              <a:gd name="connsiteY17" fmla="*/ 125540 h 454628"/>
              <a:gd name="connsiteX18" fmla="*/ 389477 w 534638"/>
              <a:gd name="connsiteY18" fmla="*/ 167831 h 454628"/>
              <a:gd name="connsiteX19" fmla="*/ 411004 w 534638"/>
              <a:gd name="connsiteY19" fmla="*/ 167831 h 454628"/>
              <a:gd name="connsiteX20" fmla="*/ 181832 w 534638"/>
              <a:gd name="connsiteY20" fmla="*/ 89630 h 454628"/>
              <a:gd name="connsiteX21" fmla="*/ 267938 w 534638"/>
              <a:gd name="connsiteY21" fmla="*/ 0 h 454628"/>
              <a:gd name="connsiteX22" fmla="*/ 267938 w 534638"/>
              <a:gd name="connsiteY22" fmla="*/ 29527 h 454628"/>
              <a:gd name="connsiteX23" fmla="*/ 211360 w 534638"/>
              <a:gd name="connsiteY23" fmla="*/ 89630 h 454628"/>
              <a:gd name="connsiteX24" fmla="*/ 229648 w 534638"/>
              <a:gd name="connsiteY24" fmla="*/ 131445 h 454628"/>
              <a:gd name="connsiteX25" fmla="*/ 284321 w 534638"/>
              <a:gd name="connsiteY25" fmla="*/ 148781 h 454628"/>
              <a:gd name="connsiteX26" fmla="*/ 297752 w 534638"/>
              <a:gd name="connsiteY26" fmla="*/ 155829 h 454628"/>
              <a:gd name="connsiteX27" fmla="*/ 297847 w 534638"/>
              <a:gd name="connsiteY27" fmla="*/ 170974 h 454628"/>
              <a:gd name="connsiteX28" fmla="*/ 298132 w 534638"/>
              <a:gd name="connsiteY28" fmla="*/ 219551 h 454628"/>
              <a:gd name="connsiteX29" fmla="*/ 330232 w 534638"/>
              <a:gd name="connsiteY29" fmla="*/ 238125 h 454628"/>
              <a:gd name="connsiteX30" fmla="*/ 409480 w 534638"/>
              <a:gd name="connsiteY30" fmla="*/ 238125 h 454628"/>
              <a:gd name="connsiteX31" fmla="*/ 488537 w 534638"/>
              <a:gd name="connsiteY31" fmla="*/ 310134 h 454628"/>
              <a:gd name="connsiteX32" fmla="*/ 488537 w 534638"/>
              <a:gd name="connsiteY32" fmla="*/ 350044 h 454628"/>
              <a:gd name="connsiteX33" fmla="*/ 459010 w 534638"/>
              <a:gd name="connsiteY33" fmla="*/ 350044 h 454628"/>
              <a:gd name="connsiteX34" fmla="*/ 459010 w 534638"/>
              <a:gd name="connsiteY34" fmla="*/ 310134 h 454628"/>
              <a:gd name="connsiteX35" fmla="*/ 409480 w 534638"/>
              <a:gd name="connsiteY35" fmla="*/ 267653 h 454628"/>
              <a:gd name="connsiteX36" fmla="*/ 330232 w 534638"/>
              <a:gd name="connsiteY36" fmla="*/ 267653 h 454628"/>
              <a:gd name="connsiteX37" fmla="*/ 272510 w 534638"/>
              <a:gd name="connsiteY37" fmla="*/ 234220 h 454628"/>
              <a:gd name="connsiteX38" fmla="*/ 264128 w 534638"/>
              <a:gd name="connsiteY38" fmla="*/ 177641 h 454628"/>
              <a:gd name="connsiteX39" fmla="*/ 209359 w 534638"/>
              <a:gd name="connsiteY39" fmla="*/ 152876 h 454628"/>
              <a:gd name="connsiteX40" fmla="*/ 181832 w 534638"/>
              <a:gd name="connsiteY40" fmla="*/ 89630 h 454628"/>
              <a:gd name="connsiteX41" fmla="*/ 505111 w 534638"/>
              <a:gd name="connsiteY41" fmla="*/ 366522 h 454628"/>
              <a:gd name="connsiteX42" fmla="*/ 534638 w 534638"/>
              <a:gd name="connsiteY42" fmla="*/ 366522 h 454628"/>
              <a:gd name="connsiteX43" fmla="*/ 534638 w 534638"/>
              <a:gd name="connsiteY43" fmla="*/ 454628 h 454628"/>
              <a:gd name="connsiteX44" fmla="*/ 505111 w 534638"/>
              <a:gd name="connsiteY44" fmla="*/ 454628 h 454628"/>
              <a:gd name="connsiteX45" fmla="*/ 505111 w 534638"/>
              <a:gd name="connsiteY45" fmla="*/ 366522 h 454628"/>
              <a:gd name="connsiteX46" fmla="*/ 459105 w 534638"/>
              <a:gd name="connsiteY46" fmla="*/ 366522 h 454628"/>
              <a:gd name="connsiteX47" fmla="*/ 488633 w 534638"/>
              <a:gd name="connsiteY47" fmla="*/ 366522 h 454628"/>
              <a:gd name="connsiteX48" fmla="*/ 488633 w 534638"/>
              <a:gd name="connsiteY48" fmla="*/ 454628 h 454628"/>
              <a:gd name="connsiteX49" fmla="*/ 459105 w 534638"/>
              <a:gd name="connsiteY49" fmla="*/ 454628 h 454628"/>
              <a:gd name="connsiteX50" fmla="*/ 459105 w 534638"/>
              <a:gd name="connsiteY50" fmla="*/ 366522 h 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638" h="454628">
                <a:moveTo>
                  <a:pt x="0" y="454628"/>
                </a:moveTo>
                <a:lnTo>
                  <a:pt x="0" y="366522"/>
                </a:lnTo>
                <a:lnTo>
                  <a:pt x="442627" y="366522"/>
                </a:lnTo>
                <a:lnTo>
                  <a:pt x="442627" y="454628"/>
                </a:lnTo>
                <a:lnTo>
                  <a:pt x="0" y="454628"/>
                </a:lnTo>
                <a:close/>
                <a:moveTo>
                  <a:pt x="411004" y="167831"/>
                </a:moveTo>
                <a:cubicBezTo>
                  <a:pt x="488347" y="167831"/>
                  <a:pt x="534543" y="233172"/>
                  <a:pt x="534543" y="296323"/>
                </a:cubicBezTo>
                <a:lnTo>
                  <a:pt x="534543" y="350139"/>
                </a:lnTo>
                <a:lnTo>
                  <a:pt x="505016" y="350139"/>
                </a:lnTo>
                <a:lnTo>
                  <a:pt x="505016" y="296323"/>
                </a:lnTo>
                <a:cubicBezTo>
                  <a:pt x="505016" y="248317"/>
                  <a:pt x="472059" y="197358"/>
                  <a:pt x="411004" y="197358"/>
                </a:cubicBezTo>
                <a:lnTo>
                  <a:pt x="364141" y="197358"/>
                </a:lnTo>
                <a:cubicBezTo>
                  <a:pt x="358616" y="197358"/>
                  <a:pt x="353473" y="194215"/>
                  <a:pt x="350996" y="189262"/>
                </a:cubicBezTo>
                <a:cubicBezTo>
                  <a:pt x="348520" y="184309"/>
                  <a:pt x="348901" y="178403"/>
                  <a:pt x="352235" y="173927"/>
                </a:cubicBezTo>
                <a:cubicBezTo>
                  <a:pt x="362903" y="159163"/>
                  <a:pt x="369284" y="141065"/>
                  <a:pt x="369284" y="125540"/>
                </a:cubicBezTo>
                <a:cubicBezTo>
                  <a:pt x="369284" y="87059"/>
                  <a:pt x="339185" y="59055"/>
                  <a:pt x="297466" y="58198"/>
                </a:cubicBezTo>
                <a:lnTo>
                  <a:pt x="297466" y="28670"/>
                </a:lnTo>
                <a:cubicBezTo>
                  <a:pt x="355378" y="29527"/>
                  <a:pt x="398812" y="70866"/>
                  <a:pt x="398812" y="125540"/>
                </a:cubicBezTo>
                <a:cubicBezTo>
                  <a:pt x="398812" y="139351"/>
                  <a:pt x="395478" y="153924"/>
                  <a:pt x="389477" y="167831"/>
                </a:cubicBezTo>
                <a:lnTo>
                  <a:pt x="411004" y="167831"/>
                </a:lnTo>
                <a:close/>
                <a:moveTo>
                  <a:pt x="181832" y="89630"/>
                </a:moveTo>
                <a:cubicBezTo>
                  <a:pt x="181832" y="45625"/>
                  <a:pt x="211455" y="1143"/>
                  <a:pt x="267938" y="0"/>
                </a:cubicBezTo>
                <a:lnTo>
                  <a:pt x="267938" y="29527"/>
                </a:lnTo>
                <a:cubicBezTo>
                  <a:pt x="223266" y="30766"/>
                  <a:pt x="211360" y="69152"/>
                  <a:pt x="211360" y="89630"/>
                </a:cubicBezTo>
                <a:cubicBezTo>
                  <a:pt x="211360" y="105251"/>
                  <a:pt x="218027" y="120491"/>
                  <a:pt x="229648" y="131445"/>
                </a:cubicBezTo>
                <a:cubicBezTo>
                  <a:pt x="243078" y="144113"/>
                  <a:pt x="262033" y="150114"/>
                  <a:pt x="284321" y="148781"/>
                </a:cubicBezTo>
                <a:cubicBezTo>
                  <a:pt x="289751" y="148495"/>
                  <a:pt x="294894" y="151162"/>
                  <a:pt x="297752" y="155829"/>
                </a:cubicBezTo>
                <a:cubicBezTo>
                  <a:pt x="300609" y="160496"/>
                  <a:pt x="300609" y="166307"/>
                  <a:pt x="297847" y="170974"/>
                </a:cubicBezTo>
                <a:cubicBezTo>
                  <a:pt x="289655" y="184880"/>
                  <a:pt x="289751" y="204883"/>
                  <a:pt x="298132" y="219551"/>
                </a:cubicBezTo>
                <a:cubicBezTo>
                  <a:pt x="302990" y="228029"/>
                  <a:pt x="312515" y="238125"/>
                  <a:pt x="330232" y="238125"/>
                </a:cubicBezTo>
                <a:lnTo>
                  <a:pt x="409480" y="238125"/>
                </a:lnTo>
                <a:cubicBezTo>
                  <a:pt x="458248" y="238125"/>
                  <a:pt x="488537" y="265748"/>
                  <a:pt x="488537" y="310134"/>
                </a:cubicBezTo>
                <a:lnTo>
                  <a:pt x="488537" y="350044"/>
                </a:lnTo>
                <a:lnTo>
                  <a:pt x="459010" y="350044"/>
                </a:lnTo>
                <a:lnTo>
                  <a:pt x="459010" y="310134"/>
                </a:lnTo>
                <a:cubicBezTo>
                  <a:pt x="459010" y="274987"/>
                  <a:pt x="432054" y="267653"/>
                  <a:pt x="409480" y="267653"/>
                </a:cubicBezTo>
                <a:lnTo>
                  <a:pt x="330232" y="267653"/>
                </a:lnTo>
                <a:cubicBezTo>
                  <a:pt x="305657" y="267653"/>
                  <a:pt x="284607" y="255461"/>
                  <a:pt x="272510" y="234220"/>
                </a:cubicBezTo>
                <a:cubicBezTo>
                  <a:pt x="262795" y="217265"/>
                  <a:pt x="260128" y="196501"/>
                  <a:pt x="264128" y="177641"/>
                </a:cubicBezTo>
                <a:cubicBezTo>
                  <a:pt x="237839" y="174498"/>
                  <a:pt x="220123" y="163068"/>
                  <a:pt x="209359" y="152876"/>
                </a:cubicBezTo>
                <a:cubicBezTo>
                  <a:pt x="191833" y="136303"/>
                  <a:pt x="181832" y="113252"/>
                  <a:pt x="181832" y="89630"/>
                </a:cubicBezTo>
                <a:close/>
                <a:moveTo>
                  <a:pt x="505111" y="366522"/>
                </a:moveTo>
                <a:lnTo>
                  <a:pt x="534638" y="366522"/>
                </a:lnTo>
                <a:lnTo>
                  <a:pt x="534638" y="454628"/>
                </a:lnTo>
                <a:lnTo>
                  <a:pt x="505111" y="454628"/>
                </a:lnTo>
                <a:lnTo>
                  <a:pt x="505111" y="366522"/>
                </a:lnTo>
                <a:close/>
                <a:moveTo>
                  <a:pt x="459105" y="366522"/>
                </a:moveTo>
                <a:lnTo>
                  <a:pt x="488633" y="366522"/>
                </a:lnTo>
                <a:lnTo>
                  <a:pt x="488633" y="454628"/>
                </a:lnTo>
                <a:lnTo>
                  <a:pt x="459105" y="454628"/>
                </a:lnTo>
                <a:lnTo>
                  <a:pt x="459105" y="366522"/>
                </a:lnTo>
                <a:close/>
              </a:path>
            </a:pathLst>
          </a:custGeom>
          <a:solidFill>
            <a:schemeClr val="tx1"/>
          </a:solidFill>
          <a:ln w="9525" cap="flat">
            <a:noFill/>
            <a:prstDash val="solid"/>
            <a:miter/>
          </a:ln>
        </p:spPr>
        <p:txBody>
          <a:bodyPr rtlCol="0" anchor="ctr"/>
          <a:lstStyle/>
          <a:p>
            <a:endParaRPr lang="en-US"/>
          </a:p>
        </p:txBody>
      </p:sp>
      <p:sp>
        <p:nvSpPr>
          <p:cNvPr id="262" name="not smoking">
            <a:extLst>
              <a:ext uri="{FF2B5EF4-FFF2-40B4-BE49-F238E27FC236}">
                <a16:creationId xmlns:a16="http://schemas.microsoft.com/office/drawing/2014/main" id="{AB46D7F2-ADBC-AFC8-EF04-1752B69463AB}"/>
              </a:ext>
            </a:extLst>
          </p:cNvPr>
          <p:cNvSpPr/>
          <p:nvPr/>
        </p:nvSpPr>
        <p:spPr>
          <a:xfrm>
            <a:off x="1430906" y="4515365"/>
            <a:ext cx="772635" cy="935421"/>
          </a:xfrm>
          <a:custGeom>
            <a:avLst/>
            <a:gdLst>
              <a:gd name="connsiteX0" fmla="*/ 177641 w 435854"/>
              <a:gd name="connsiteY0" fmla="*/ 343186 h 527684"/>
              <a:gd name="connsiteX1" fmla="*/ 191262 w 435854"/>
              <a:gd name="connsiteY1" fmla="*/ 377666 h 527684"/>
              <a:gd name="connsiteX2" fmla="*/ 191262 w 435854"/>
              <a:gd name="connsiteY2" fmla="*/ 425863 h 527684"/>
              <a:gd name="connsiteX3" fmla="*/ 92964 w 435854"/>
              <a:gd name="connsiteY3" fmla="*/ 425863 h 527684"/>
              <a:gd name="connsiteX4" fmla="*/ 92964 w 435854"/>
              <a:gd name="connsiteY4" fmla="*/ 398050 h 527684"/>
              <a:gd name="connsiteX5" fmla="*/ 13621 w 435854"/>
              <a:gd name="connsiteY5" fmla="*/ 317278 h 527684"/>
              <a:gd name="connsiteX6" fmla="*/ 0 w 435854"/>
              <a:gd name="connsiteY6" fmla="*/ 282797 h 527684"/>
              <a:gd name="connsiteX7" fmla="*/ 6572 w 435854"/>
              <a:gd name="connsiteY7" fmla="*/ 257937 h 527684"/>
              <a:gd name="connsiteX8" fmla="*/ 122015 w 435854"/>
              <a:gd name="connsiteY8" fmla="*/ 58103 h 527684"/>
              <a:gd name="connsiteX9" fmla="*/ 207455 w 435854"/>
              <a:gd name="connsiteY9" fmla="*/ 107442 h 527684"/>
              <a:gd name="connsiteX10" fmla="*/ 110681 w 435854"/>
              <a:gd name="connsiteY10" fmla="*/ 275082 h 527684"/>
              <a:gd name="connsiteX11" fmla="*/ 177641 w 435854"/>
              <a:gd name="connsiteY11" fmla="*/ 343186 h 527684"/>
              <a:gd name="connsiteX12" fmla="*/ 176022 w 435854"/>
              <a:gd name="connsiteY12" fmla="*/ 341567 h 527684"/>
              <a:gd name="connsiteX13" fmla="*/ 177641 w 435854"/>
              <a:gd name="connsiteY13" fmla="*/ 343186 h 527684"/>
              <a:gd name="connsiteX14" fmla="*/ 176022 w 435854"/>
              <a:gd name="connsiteY14" fmla="*/ 341567 h 527684"/>
              <a:gd name="connsiteX15" fmla="*/ 345757 w 435854"/>
              <a:gd name="connsiteY15" fmla="*/ 387287 h 527684"/>
              <a:gd name="connsiteX16" fmla="*/ 345757 w 435854"/>
              <a:gd name="connsiteY16" fmla="*/ 389192 h 527684"/>
              <a:gd name="connsiteX17" fmla="*/ 266033 w 435854"/>
              <a:gd name="connsiteY17" fmla="*/ 476726 h 527684"/>
              <a:gd name="connsiteX18" fmla="*/ 208598 w 435854"/>
              <a:gd name="connsiteY18" fmla="*/ 476726 h 527684"/>
              <a:gd name="connsiteX19" fmla="*/ 208598 w 435854"/>
              <a:gd name="connsiteY19" fmla="*/ 444056 h 527684"/>
              <a:gd name="connsiteX20" fmla="*/ 266033 w 435854"/>
              <a:gd name="connsiteY20" fmla="*/ 444056 h 527684"/>
              <a:gd name="connsiteX21" fmla="*/ 313087 w 435854"/>
              <a:gd name="connsiteY21" fmla="*/ 389192 h 527684"/>
              <a:gd name="connsiteX22" fmla="*/ 313087 w 435854"/>
              <a:gd name="connsiteY22" fmla="*/ 387382 h 527684"/>
              <a:gd name="connsiteX23" fmla="*/ 292513 w 435854"/>
              <a:gd name="connsiteY23" fmla="*/ 348520 h 527684"/>
              <a:gd name="connsiteX24" fmla="*/ 230410 w 435854"/>
              <a:gd name="connsiteY24" fmla="*/ 286417 h 527684"/>
              <a:gd name="connsiteX25" fmla="*/ 211360 w 435854"/>
              <a:gd name="connsiteY25" fmla="*/ 214979 h 527684"/>
              <a:gd name="connsiteX26" fmla="*/ 249079 w 435854"/>
              <a:gd name="connsiteY26" fmla="*/ 164116 h 527684"/>
              <a:gd name="connsiteX27" fmla="*/ 225552 w 435854"/>
              <a:gd name="connsiteY27" fmla="*/ 101822 h 527684"/>
              <a:gd name="connsiteX28" fmla="*/ 253460 w 435854"/>
              <a:gd name="connsiteY28" fmla="*/ 30766 h 527684"/>
              <a:gd name="connsiteX29" fmla="*/ 324517 w 435854"/>
              <a:gd name="connsiteY29" fmla="*/ 0 h 527684"/>
              <a:gd name="connsiteX30" fmla="*/ 324517 w 435854"/>
              <a:gd name="connsiteY30" fmla="*/ 32861 h 527684"/>
              <a:gd name="connsiteX31" fmla="*/ 276511 w 435854"/>
              <a:gd name="connsiteY31" fmla="*/ 53912 h 527684"/>
              <a:gd name="connsiteX32" fmla="*/ 258127 w 435854"/>
              <a:gd name="connsiteY32" fmla="*/ 100965 h 527684"/>
              <a:gd name="connsiteX33" fmla="*/ 287369 w 435854"/>
              <a:gd name="connsiteY33" fmla="*/ 157353 h 527684"/>
              <a:gd name="connsiteX34" fmla="*/ 292418 w 435854"/>
              <a:gd name="connsiteY34" fmla="*/ 173450 h 527684"/>
              <a:gd name="connsiteX35" fmla="*/ 280607 w 435854"/>
              <a:gd name="connsiteY35" fmla="*/ 185452 h 527684"/>
              <a:gd name="connsiteX36" fmla="*/ 242792 w 435854"/>
              <a:gd name="connsiteY36" fmla="*/ 223647 h 527684"/>
              <a:gd name="connsiteX37" fmla="*/ 253460 w 435854"/>
              <a:gd name="connsiteY37" fmla="*/ 263366 h 527684"/>
              <a:gd name="connsiteX38" fmla="*/ 315563 w 435854"/>
              <a:gd name="connsiteY38" fmla="*/ 325469 h 527684"/>
              <a:gd name="connsiteX39" fmla="*/ 345757 w 435854"/>
              <a:gd name="connsiteY39" fmla="*/ 387287 h 527684"/>
              <a:gd name="connsiteX40" fmla="*/ 420815 w 435854"/>
              <a:gd name="connsiteY40" fmla="*/ 390811 h 527684"/>
              <a:gd name="connsiteX41" fmla="*/ 278606 w 435854"/>
              <a:gd name="connsiteY41" fmla="*/ 527590 h 527684"/>
              <a:gd name="connsiteX42" fmla="*/ 208598 w 435854"/>
              <a:gd name="connsiteY42" fmla="*/ 527590 h 527684"/>
              <a:gd name="connsiteX43" fmla="*/ 208598 w 435854"/>
              <a:gd name="connsiteY43" fmla="*/ 494919 h 527684"/>
              <a:gd name="connsiteX44" fmla="*/ 278606 w 435854"/>
              <a:gd name="connsiteY44" fmla="*/ 494919 h 527684"/>
              <a:gd name="connsiteX45" fmla="*/ 388144 w 435854"/>
              <a:gd name="connsiteY45" fmla="*/ 390811 h 527684"/>
              <a:gd name="connsiteX46" fmla="*/ 388144 w 435854"/>
              <a:gd name="connsiteY46" fmla="*/ 387382 h 527684"/>
              <a:gd name="connsiteX47" fmla="*/ 358140 w 435854"/>
              <a:gd name="connsiteY47" fmla="*/ 322136 h 527684"/>
              <a:gd name="connsiteX48" fmla="*/ 321469 w 435854"/>
              <a:gd name="connsiteY48" fmla="*/ 285464 h 527684"/>
              <a:gd name="connsiteX49" fmla="*/ 317468 w 435854"/>
              <a:gd name="connsiteY49" fmla="*/ 268891 h 527684"/>
              <a:gd name="connsiteX50" fmla="*/ 330422 w 435854"/>
              <a:gd name="connsiteY50" fmla="*/ 257747 h 527684"/>
              <a:gd name="connsiteX51" fmla="*/ 381667 w 435854"/>
              <a:gd name="connsiteY51" fmla="*/ 233267 h 527684"/>
              <a:gd name="connsiteX52" fmla="*/ 403479 w 435854"/>
              <a:gd name="connsiteY52" fmla="*/ 180403 h 527684"/>
              <a:gd name="connsiteX53" fmla="*/ 326993 w 435854"/>
              <a:gd name="connsiteY53" fmla="*/ 104299 h 527684"/>
              <a:gd name="connsiteX54" fmla="*/ 326993 w 435854"/>
              <a:gd name="connsiteY54" fmla="*/ 71533 h 527684"/>
              <a:gd name="connsiteX55" fmla="*/ 435769 w 435854"/>
              <a:gd name="connsiteY55" fmla="*/ 178213 h 527684"/>
              <a:gd name="connsiteX56" fmla="*/ 404812 w 435854"/>
              <a:gd name="connsiteY56" fmla="*/ 256318 h 527684"/>
              <a:gd name="connsiteX57" fmla="*/ 364427 w 435854"/>
              <a:gd name="connsiteY57" fmla="*/ 282131 h 527684"/>
              <a:gd name="connsiteX58" fmla="*/ 381286 w 435854"/>
              <a:gd name="connsiteY58" fmla="*/ 298990 h 527684"/>
              <a:gd name="connsiteX59" fmla="*/ 420815 w 435854"/>
              <a:gd name="connsiteY59" fmla="*/ 387191 h 527684"/>
              <a:gd name="connsiteX60" fmla="*/ 420815 w 435854"/>
              <a:gd name="connsiteY60" fmla="*/ 390811 h 527684"/>
              <a:gd name="connsiteX61" fmla="*/ 92964 w 435854"/>
              <a:gd name="connsiteY61" fmla="*/ 444056 h 527684"/>
              <a:gd name="connsiteX62" fmla="*/ 191262 w 435854"/>
              <a:gd name="connsiteY62" fmla="*/ 444056 h 527684"/>
              <a:gd name="connsiteX63" fmla="*/ 191262 w 435854"/>
              <a:gd name="connsiteY63" fmla="*/ 476726 h 527684"/>
              <a:gd name="connsiteX64" fmla="*/ 92964 w 435854"/>
              <a:gd name="connsiteY64" fmla="*/ 476726 h 527684"/>
              <a:gd name="connsiteX65" fmla="*/ 92964 w 435854"/>
              <a:gd name="connsiteY65" fmla="*/ 444056 h 527684"/>
              <a:gd name="connsiteX66" fmla="*/ 92964 w 435854"/>
              <a:gd name="connsiteY66" fmla="*/ 495014 h 527684"/>
              <a:gd name="connsiteX67" fmla="*/ 191262 w 435854"/>
              <a:gd name="connsiteY67" fmla="*/ 495014 h 527684"/>
              <a:gd name="connsiteX68" fmla="*/ 191262 w 435854"/>
              <a:gd name="connsiteY68" fmla="*/ 527685 h 527684"/>
              <a:gd name="connsiteX69" fmla="*/ 92964 w 435854"/>
              <a:gd name="connsiteY69" fmla="*/ 527685 h 527684"/>
              <a:gd name="connsiteX70" fmla="*/ 92964 w 435854"/>
              <a:gd name="connsiteY70" fmla="*/ 495014 h 52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35854" h="527684">
                <a:moveTo>
                  <a:pt x="177641" y="343186"/>
                </a:moveTo>
                <a:cubicBezTo>
                  <a:pt x="186119" y="352235"/>
                  <a:pt x="191262" y="364331"/>
                  <a:pt x="191262" y="377666"/>
                </a:cubicBezTo>
                <a:lnTo>
                  <a:pt x="191262" y="425863"/>
                </a:lnTo>
                <a:lnTo>
                  <a:pt x="92964" y="425863"/>
                </a:lnTo>
                <a:lnTo>
                  <a:pt x="92964" y="398050"/>
                </a:lnTo>
                <a:lnTo>
                  <a:pt x="13621" y="317278"/>
                </a:lnTo>
                <a:cubicBezTo>
                  <a:pt x="5144" y="308229"/>
                  <a:pt x="0" y="296132"/>
                  <a:pt x="0" y="282797"/>
                </a:cubicBezTo>
                <a:cubicBezTo>
                  <a:pt x="0" y="273749"/>
                  <a:pt x="2381" y="265271"/>
                  <a:pt x="6572" y="257937"/>
                </a:cubicBezTo>
                <a:lnTo>
                  <a:pt x="122015" y="58103"/>
                </a:lnTo>
                <a:lnTo>
                  <a:pt x="207455" y="107442"/>
                </a:lnTo>
                <a:lnTo>
                  <a:pt x="110681" y="275082"/>
                </a:lnTo>
                <a:cubicBezTo>
                  <a:pt x="110585" y="274892"/>
                  <a:pt x="177070" y="342614"/>
                  <a:pt x="177641" y="343186"/>
                </a:cubicBezTo>
                <a:close/>
                <a:moveTo>
                  <a:pt x="176022" y="341567"/>
                </a:moveTo>
                <a:lnTo>
                  <a:pt x="177641" y="343186"/>
                </a:lnTo>
                <a:cubicBezTo>
                  <a:pt x="177070" y="342614"/>
                  <a:pt x="176594" y="342043"/>
                  <a:pt x="176022" y="341567"/>
                </a:cubicBezTo>
                <a:close/>
                <a:moveTo>
                  <a:pt x="345757" y="387287"/>
                </a:moveTo>
                <a:lnTo>
                  <a:pt x="345757" y="389192"/>
                </a:lnTo>
                <a:cubicBezTo>
                  <a:pt x="345757" y="443198"/>
                  <a:pt x="315182" y="476726"/>
                  <a:pt x="266033" y="476726"/>
                </a:cubicBezTo>
                <a:lnTo>
                  <a:pt x="208598" y="476726"/>
                </a:lnTo>
                <a:lnTo>
                  <a:pt x="208598" y="444056"/>
                </a:lnTo>
                <a:lnTo>
                  <a:pt x="266033" y="444056"/>
                </a:lnTo>
                <a:cubicBezTo>
                  <a:pt x="304895" y="444056"/>
                  <a:pt x="313087" y="414242"/>
                  <a:pt x="313087" y="389192"/>
                </a:cubicBezTo>
                <a:lnTo>
                  <a:pt x="313087" y="387382"/>
                </a:lnTo>
                <a:cubicBezTo>
                  <a:pt x="312420" y="372428"/>
                  <a:pt x="302800" y="358902"/>
                  <a:pt x="292513" y="348520"/>
                </a:cubicBezTo>
                <a:lnTo>
                  <a:pt x="230410" y="286417"/>
                </a:lnTo>
                <a:cubicBezTo>
                  <a:pt x="211169" y="267176"/>
                  <a:pt x="204216" y="241173"/>
                  <a:pt x="211360" y="214979"/>
                </a:cubicBezTo>
                <a:cubicBezTo>
                  <a:pt x="217075" y="194215"/>
                  <a:pt x="231172" y="175736"/>
                  <a:pt x="249079" y="164116"/>
                </a:cubicBezTo>
                <a:cubicBezTo>
                  <a:pt x="230886" y="141065"/>
                  <a:pt x="226028" y="118301"/>
                  <a:pt x="225552" y="101822"/>
                </a:cubicBezTo>
                <a:cubicBezTo>
                  <a:pt x="224790" y="75152"/>
                  <a:pt x="234982" y="49244"/>
                  <a:pt x="253460" y="30766"/>
                </a:cubicBezTo>
                <a:cubicBezTo>
                  <a:pt x="272129" y="12097"/>
                  <a:pt x="297752" y="95"/>
                  <a:pt x="324517" y="0"/>
                </a:cubicBezTo>
                <a:lnTo>
                  <a:pt x="324517" y="32861"/>
                </a:lnTo>
                <a:cubicBezTo>
                  <a:pt x="304038" y="33147"/>
                  <a:pt x="286131" y="44387"/>
                  <a:pt x="276511" y="53912"/>
                </a:cubicBezTo>
                <a:cubicBezTo>
                  <a:pt x="264319" y="66104"/>
                  <a:pt x="257556" y="83249"/>
                  <a:pt x="258127" y="100965"/>
                </a:cubicBezTo>
                <a:cubicBezTo>
                  <a:pt x="258699" y="121444"/>
                  <a:pt x="268795" y="140875"/>
                  <a:pt x="287369" y="157353"/>
                </a:cubicBezTo>
                <a:cubicBezTo>
                  <a:pt x="291846" y="161353"/>
                  <a:pt x="293846" y="167545"/>
                  <a:pt x="292418" y="173450"/>
                </a:cubicBezTo>
                <a:cubicBezTo>
                  <a:pt x="290989" y="179356"/>
                  <a:pt x="286512" y="183928"/>
                  <a:pt x="280607" y="185452"/>
                </a:cubicBezTo>
                <a:cubicBezTo>
                  <a:pt x="263271" y="189928"/>
                  <a:pt x="247650" y="205645"/>
                  <a:pt x="242792" y="223647"/>
                </a:cubicBezTo>
                <a:cubicBezTo>
                  <a:pt x="239935" y="234029"/>
                  <a:pt x="239459" y="249365"/>
                  <a:pt x="253460" y="263366"/>
                </a:cubicBezTo>
                <a:lnTo>
                  <a:pt x="315563" y="325469"/>
                </a:lnTo>
                <a:cubicBezTo>
                  <a:pt x="335090" y="344900"/>
                  <a:pt x="345186" y="366332"/>
                  <a:pt x="345757" y="387287"/>
                </a:cubicBezTo>
                <a:close/>
                <a:moveTo>
                  <a:pt x="420815" y="390811"/>
                </a:moveTo>
                <a:cubicBezTo>
                  <a:pt x="420815" y="476441"/>
                  <a:pt x="348520" y="527590"/>
                  <a:pt x="278606" y="527590"/>
                </a:cubicBezTo>
                <a:lnTo>
                  <a:pt x="208598" y="527590"/>
                </a:lnTo>
                <a:lnTo>
                  <a:pt x="208598" y="494919"/>
                </a:lnTo>
                <a:lnTo>
                  <a:pt x="278606" y="494919"/>
                </a:lnTo>
                <a:cubicBezTo>
                  <a:pt x="331756" y="494919"/>
                  <a:pt x="388144" y="458438"/>
                  <a:pt x="388144" y="390811"/>
                </a:cubicBezTo>
                <a:lnTo>
                  <a:pt x="388144" y="387382"/>
                </a:lnTo>
                <a:cubicBezTo>
                  <a:pt x="386810" y="364712"/>
                  <a:pt x="377952" y="341948"/>
                  <a:pt x="358140" y="322136"/>
                </a:cubicBezTo>
                <a:lnTo>
                  <a:pt x="321469" y="285464"/>
                </a:lnTo>
                <a:cubicBezTo>
                  <a:pt x="317087" y="281083"/>
                  <a:pt x="315563" y="274701"/>
                  <a:pt x="317468" y="268891"/>
                </a:cubicBezTo>
                <a:cubicBezTo>
                  <a:pt x="319373" y="263081"/>
                  <a:pt x="324422" y="258794"/>
                  <a:pt x="330422" y="257747"/>
                </a:cubicBezTo>
                <a:cubicBezTo>
                  <a:pt x="350330" y="254603"/>
                  <a:pt x="369475" y="245459"/>
                  <a:pt x="381667" y="233267"/>
                </a:cubicBezTo>
                <a:cubicBezTo>
                  <a:pt x="396335" y="218599"/>
                  <a:pt x="403479" y="199739"/>
                  <a:pt x="403479" y="180403"/>
                </a:cubicBezTo>
                <a:cubicBezTo>
                  <a:pt x="403384" y="138398"/>
                  <a:pt x="369094" y="104299"/>
                  <a:pt x="326993" y="104299"/>
                </a:cubicBezTo>
                <a:lnTo>
                  <a:pt x="326993" y="71533"/>
                </a:lnTo>
                <a:cubicBezTo>
                  <a:pt x="386429" y="71533"/>
                  <a:pt x="434626" y="119158"/>
                  <a:pt x="435769" y="178213"/>
                </a:cubicBezTo>
                <a:cubicBezTo>
                  <a:pt x="436912" y="206502"/>
                  <a:pt x="426625" y="234505"/>
                  <a:pt x="404812" y="256318"/>
                </a:cubicBezTo>
                <a:cubicBezTo>
                  <a:pt x="394049" y="267081"/>
                  <a:pt x="380048" y="275939"/>
                  <a:pt x="364427" y="282131"/>
                </a:cubicBezTo>
                <a:lnTo>
                  <a:pt x="381286" y="298990"/>
                </a:lnTo>
                <a:cubicBezTo>
                  <a:pt x="407480" y="325184"/>
                  <a:pt x="419481" y="356330"/>
                  <a:pt x="420815" y="387191"/>
                </a:cubicBezTo>
                <a:lnTo>
                  <a:pt x="420815" y="390811"/>
                </a:lnTo>
                <a:close/>
                <a:moveTo>
                  <a:pt x="92964" y="444056"/>
                </a:moveTo>
                <a:lnTo>
                  <a:pt x="191262" y="444056"/>
                </a:lnTo>
                <a:lnTo>
                  <a:pt x="191262" y="476726"/>
                </a:lnTo>
                <a:lnTo>
                  <a:pt x="92964" y="476726"/>
                </a:lnTo>
                <a:lnTo>
                  <a:pt x="92964" y="444056"/>
                </a:lnTo>
                <a:close/>
                <a:moveTo>
                  <a:pt x="92964" y="495014"/>
                </a:moveTo>
                <a:lnTo>
                  <a:pt x="191262" y="495014"/>
                </a:lnTo>
                <a:lnTo>
                  <a:pt x="191262" y="527685"/>
                </a:lnTo>
                <a:lnTo>
                  <a:pt x="92964" y="527685"/>
                </a:lnTo>
                <a:lnTo>
                  <a:pt x="92964" y="495014"/>
                </a:lnTo>
                <a:close/>
              </a:path>
            </a:pathLst>
          </a:custGeom>
          <a:solidFill>
            <a:schemeClr val="tx1"/>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530757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1"/>
                                        </p:tgtEl>
                                        <p:attrNameLst>
                                          <p:attrName>style.visibility</p:attrName>
                                        </p:attrNameLst>
                                      </p:cBhvr>
                                      <p:to>
                                        <p:strVal val="visible"/>
                                      </p:to>
                                    </p:set>
                                    <p:animEffect transition="in" filter="fade">
                                      <p:cBhvr>
                                        <p:cTn id="20" dur="500"/>
                                        <p:tgtEl>
                                          <p:spTgt spid="261"/>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263"/>
                                        </p:tgtEl>
                                        <p:attrNameLst>
                                          <p:attrName>style.visibility</p:attrName>
                                        </p:attrNameLst>
                                      </p:cBhvr>
                                      <p:to>
                                        <p:strVal val="visible"/>
                                      </p:to>
                                    </p:set>
                                    <p:animEffect transition="in" filter="fade">
                                      <p:cBhvr>
                                        <p:cTn id="24" dur="500"/>
                                        <p:tgtEl>
                                          <p:spTgt spid="26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500"/>
                                  </p:stCondLst>
                                  <p:childTnLst>
                                    <p:set>
                                      <p:cBhvr>
                                        <p:cTn id="31" dur="1" fill="hold">
                                          <p:stCondLst>
                                            <p:cond delay="0"/>
                                          </p:stCondLst>
                                        </p:cTn>
                                        <p:tgtEl>
                                          <p:spTgt spid="266"/>
                                        </p:tgtEl>
                                        <p:attrNameLst>
                                          <p:attrName>style.visibility</p:attrName>
                                        </p:attrNameLst>
                                      </p:cBhvr>
                                      <p:to>
                                        <p:strVal val="visible"/>
                                      </p:to>
                                    </p:set>
                                    <p:animEffect transition="in" filter="fade">
                                      <p:cBhvr>
                                        <p:cTn id="32" dur="500"/>
                                        <p:tgtEl>
                                          <p:spTgt spid="26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2"/>
                                        </p:tgtEl>
                                        <p:attrNameLst>
                                          <p:attrName>style.visibility</p:attrName>
                                        </p:attrNameLst>
                                      </p:cBhvr>
                                      <p:to>
                                        <p:strVal val="visible"/>
                                      </p:to>
                                    </p:set>
                                    <p:animEffect transition="in" filter="fade">
                                      <p:cBhvr>
                                        <p:cTn id="41" dur="500"/>
                                        <p:tgtEl>
                                          <p:spTgt spid="262"/>
                                        </p:tgtEl>
                                      </p:cBhvr>
                                    </p:animEffect>
                                  </p:childTnLst>
                                </p:cTn>
                              </p:par>
                            </p:childTnLst>
                          </p:cTn>
                        </p:par>
                        <p:par>
                          <p:cTn id="42" fill="hold">
                            <p:stCondLst>
                              <p:cond delay="500"/>
                            </p:stCondLst>
                            <p:childTnLst>
                              <p:par>
                                <p:cTn id="43" presetID="10" presetClass="entr" presetSubtype="0" fill="hold" nodeType="afterEffect">
                                  <p:stCondLst>
                                    <p:cond delay="500"/>
                                  </p:stCondLst>
                                  <p:childTnLst>
                                    <p:set>
                                      <p:cBhvr>
                                        <p:cTn id="44" dur="1" fill="hold">
                                          <p:stCondLst>
                                            <p:cond delay="0"/>
                                          </p:stCondLst>
                                        </p:cTn>
                                        <p:tgtEl>
                                          <p:spTgt spid="264"/>
                                        </p:tgtEl>
                                        <p:attrNameLst>
                                          <p:attrName>style.visibility</p:attrName>
                                        </p:attrNameLst>
                                      </p:cBhvr>
                                      <p:to>
                                        <p:strVal val="visible"/>
                                      </p:to>
                                    </p:set>
                                    <p:animEffect transition="in" filter="fade">
                                      <p:cBhvr>
                                        <p:cTn id="45" dur="500"/>
                                        <p:tgtEl>
                                          <p:spTgt spid="264"/>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2000"/>
                            </p:stCondLst>
                            <p:childTnLst>
                              <p:par>
                                <p:cTn id="51" presetID="10" presetClass="entr" presetSubtype="0" fill="hold" grpId="0" nodeType="after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265"/>
                                        </p:tgtEl>
                                        <p:attrNameLst>
                                          <p:attrName>style.visibility</p:attrName>
                                        </p:attrNameLst>
                                      </p:cBhvr>
                                      <p:to>
                                        <p:strVal val="visible"/>
                                      </p:to>
                                    </p:set>
                                    <p:animEffect transition="in" filter="fade">
                                      <p:cBhvr>
                                        <p:cTn id="57" dur="500"/>
                                        <p:tgtEl>
                                          <p:spTgt spid="26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20" grpId="0" animBg="1"/>
      <p:bldP spid="21" grpId="0" animBg="1"/>
      <p:bldP spid="22" grpId="0"/>
      <p:bldP spid="23" grpId="0"/>
      <p:bldP spid="24" grpId="0"/>
      <p:bldP spid="32" grpId="0" animBg="1"/>
      <p:bldP spid="261" grpId="0" animBg="1"/>
      <p:bldP spid="2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AF7F2-766E-1A14-A623-B033EE612916}"/>
              </a:ext>
            </a:extLst>
          </p:cNvPr>
          <p:cNvSpPr>
            <a:spLocks noGrp="1"/>
          </p:cNvSpPr>
          <p:nvPr>
            <p:ph type="title"/>
          </p:nvPr>
        </p:nvSpPr>
        <p:spPr/>
        <p:txBody>
          <a:bodyPr/>
          <a:lstStyle/>
          <a:p>
            <a:r>
              <a:rPr lang="en-CA" b="1"/>
              <a:t>Peter Pratt Talks About </a:t>
            </a:r>
            <a:r>
              <a:rPr lang="en-CA"/>
              <a:t>Clozapine, Mental Health, Medicine and Smoking Cessation</a:t>
            </a:r>
          </a:p>
        </p:txBody>
      </p:sp>
      <p:sp>
        <p:nvSpPr>
          <p:cNvPr id="3" name="Text Placeholder 2">
            <a:extLst>
              <a:ext uri="{FF2B5EF4-FFF2-40B4-BE49-F238E27FC236}">
                <a16:creationId xmlns:a16="http://schemas.microsoft.com/office/drawing/2014/main" id="{29A94D5D-9AE1-EC74-4EB6-11CB6A4F0AF9}"/>
              </a:ext>
            </a:extLst>
          </p:cNvPr>
          <p:cNvSpPr>
            <a:spLocks noGrp="1"/>
          </p:cNvSpPr>
          <p:nvPr>
            <p:ph type="body" idx="12"/>
          </p:nvPr>
        </p:nvSpPr>
        <p:spPr>
          <a:xfrm>
            <a:off x="543047" y="5597298"/>
            <a:ext cx="7966604" cy="4191000"/>
          </a:xfrm>
        </p:spPr>
        <p:txBody>
          <a:bodyPr/>
          <a:lstStyle/>
          <a:p>
            <a:pPr marL="0" indent="0">
              <a:buNone/>
            </a:pPr>
            <a:r>
              <a:rPr lang="en-CA" dirty="0">
                <a:hlinkClick r:id="rId5"/>
              </a:rPr>
              <a:t>https://www.youtube.com/watch?v=607BR1YqL_Q</a:t>
            </a:r>
            <a:br>
              <a:rPr lang="en-CA" dirty="0"/>
            </a:br>
            <a:endParaRPr lang="en-CA" dirty="0"/>
          </a:p>
          <a:p>
            <a:pPr marL="0" indent="0">
              <a:buNone/>
            </a:pPr>
            <a:br>
              <a:rPr lang="en-CA" dirty="0"/>
            </a:br>
            <a:endParaRPr lang="en-CA" dirty="0"/>
          </a:p>
          <a:p>
            <a:endParaRPr lang="en-US" dirty="0"/>
          </a:p>
        </p:txBody>
      </p:sp>
      <p:sp>
        <p:nvSpPr>
          <p:cNvPr id="4" name="Footer Placeholder 3">
            <a:extLst>
              <a:ext uri="{FF2B5EF4-FFF2-40B4-BE49-F238E27FC236}">
                <a16:creationId xmlns:a16="http://schemas.microsoft.com/office/drawing/2014/main" id="{CC54973A-842C-4518-B45E-E1BF3535C626}"/>
              </a:ext>
            </a:extLst>
          </p:cNvPr>
          <p:cNvSpPr>
            <a:spLocks noGrp="1"/>
          </p:cNvSpPr>
          <p:nvPr>
            <p:ph type="ftr" sz="quarter" idx="3"/>
          </p:nvPr>
        </p:nvSpPr>
        <p:spPr/>
        <p:txBody>
          <a:bodyPr/>
          <a:lstStyle/>
          <a:p>
            <a:pPr>
              <a:defRPr/>
            </a:pPr>
            <a:r>
              <a:rPr lang="en-US" b="1" dirty="0"/>
              <a:t>Tobacco Treatment for People with SMI</a:t>
            </a:r>
            <a:endParaRPr lang="en-US" dirty="0"/>
          </a:p>
        </p:txBody>
      </p:sp>
      <p:pic>
        <p:nvPicPr>
          <p:cNvPr id="5" name="peter pratt edit.m4v" descr="peter pratt edit.m4v">
            <a:hlinkClick r:id="" action="ppaction://media"/>
            <a:extLst>
              <a:ext uri="{FF2B5EF4-FFF2-40B4-BE49-F238E27FC236}">
                <a16:creationId xmlns:a16="http://schemas.microsoft.com/office/drawing/2014/main" id="{E4952981-1308-9414-437A-8DA00913819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168626"/>
            <a:ext cx="9144000" cy="5187724"/>
          </a:xfrm>
          <a:prstGeom prst="rect">
            <a:avLst/>
          </a:prstGeom>
        </p:spPr>
      </p:pic>
    </p:spTree>
    <p:extLst>
      <p:ext uri="{BB962C8B-B14F-4D97-AF65-F5344CB8AC3E}">
        <p14:creationId xmlns:p14="http://schemas.microsoft.com/office/powerpoint/2010/main" val="246995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E9980-8F73-26DF-D630-14FFF5033F61}"/>
              </a:ext>
            </a:extLst>
          </p:cNvPr>
          <p:cNvSpPr>
            <a:spLocks noGrp="1"/>
          </p:cNvSpPr>
          <p:nvPr>
            <p:ph type="title"/>
          </p:nvPr>
        </p:nvSpPr>
        <p:spPr/>
        <p:txBody>
          <a:bodyPr/>
          <a:lstStyle/>
          <a:p>
            <a:r>
              <a:rPr lang="en-US"/>
              <a:t>Clozapine management in smoking cessation </a:t>
            </a:r>
          </a:p>
        </p:txBody>
      </p:sp>
      <p:sp>
        <p:nvSpPr>
          <p:cNvPr id="3" name="Text Placeholder 2">
            <a:extLst>
              <a:ext uri="{FF2B5EF4-FFF2-40B4-BE49-F238E27FC236}">
                <a16:creationId xmlns:a16="http://schemas.microsoft.com/office/drawing/2014/main" id="{7D5A79AA-6E20-FF0B-2BA3-EE11F875F460}"/>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a:solidFill>
                  <a:schemeClr val="accent4">
                    <a:lumMod val="75000"/>
                    <a:lumOff val="25000"/>
                  </a:schemeClr>
                </a:solidFill>
                <a:latin typeface="+mn-lt"/>
              </a:rPr>
              <a:t>Signs of toxicity:</a:t>
            </a:r>
          </a:p>
          <a:p>
            <a:pPr>
              <a:lnSpc>
                <a:spcPts val="2500"/>
              </a:lnSpc>
            </a:pPr>
            <a:r>
              <a:rPr lang="en-US">
                <a:latin typeface="+mn-lt"/>
              </a:rPr>
              <a:t>Higher blood levels of clozapine can cause sedation, hypotension </a:t>
            </a:r>
            <a:br>
              <a:rPr lang="en-US">
                <a:latin typeface="+mn-lt"/>
              </a:rPr>
            </a:br>
            <a:r>
              <a:rPr lang="en-US">
                <a:latin typeface="+mn-lt"/>
              </a:rPr>
              <a:t>and increased risk of neurological adverse effects including seizures </a:t>
            </a:r>
            <a:br>
              <a:rPr lang="en-US">
                <a:latin typeface="+mn-lt"/>
              </a:rPr>
            </a:br>
            <a:r>
              <a:rPr lang="en-US">
                <a:latin typeface="+mn-lt"/>
              </a:rPr>
              <a:t>and fatalities.</a:t>
            </a:r>
          </a:p>
          <a:p>
            <a:pPr marL="0" indent="0">
              <a:lnSpc>
                <a:spcPts val="2500"/>
              </a:lnSpc>
              <a:buNone/>
            </a:pPr>
            <a:br>
              <a:rPr lang="en-US" sz="2000" b="1">
                <a:solidFill>
                  <a:schemeClr val="accent4">
                    <a:lumMod val="75000"/>
                    <a:lumOff val="25000"/>
                  </a:schemeClr>
                </a:solidFill>
                <a:latin typeface="+mn-lt"/>
              </a:rPr>
            </a:br>
            <a:r>
              <a:rPr lang="en-US" sz="1900" b="1">
                <a:solidFill>
                  <a:schemeClr val="accent4">
                    <a:lumMod val="75000"/>
                    <a:lumOff val="25000"/>
                  </a:schemeClr>
                </a:solidFill>
                <a:latin typeface="+mn-lt"/>
              </a:rPr>
              <a:t>Blood Monitoring:</a:t>
            </a:r>
            <a:r>
              <a:rPr lang="en-US" sz="2000" b="1">
                <a:solidFill>
                  <a:schemeClr val="accent4">
                    <a:lumMod val="75000"/>
                    <a:lumOff val="25000"/>
                  </a:schemeClr>
                </a:solidFill>
                <a:latin typeface="+mn-lt"/>
              </a:rPr>
              <a:t> </a:t>
            </a:r>
          </a:p>
          <a:p>
            <a:pPr>
              <a:lnSpc>
                <a:spcPts val="2500"/>
              </a:lnSpc>
            </a:pPr>
            <a:r>
              <a:rPr lang="en-US">
                <a:latin typeface="+mn-lt"/>
              </a:rPr>
              <a:t>Take clozapine plasma trough levels before stopping smoking</a:t>
            </a:r>
          </a:p>
          <a:p>
            <a:pPr>
              <a:lnSpc>
                <a:spcPts val="2500"/>
              </a:lnSpc>
            </a:pPr>
            <a:r>
              <a:rPr lang="en-US">
                <a:latin typeface="+mn-lt"/>
              </a:rPr>
              <a:t>Repeat plasma level one week after stopping smoking</a:t>
            </a:r>
          </a:p>
          <a:p>
            <a:pPr>
              <a:lnSpc>
                <a:spcPts val="2500"/>
              </a:lnSpc>
            </a:pPr>
            <a:r>
              <a:rPr lang="en-US">
                <a:latin typeface="+mn-lt"/>
              </a:rPr>
              <a:t>Blood and clinical monitoring should occur for up to six months. </a:t>
            </a:r>
          </a:p>
        </p:txBody>
      </p:sp>
      <p:sp>
        <p:nvSpPr>
          <p:cNvPr id="5" name="Footer Placeholder 3">
            <a:extLst>
              <a:ext uri="{FF2B5EF4-FFF2-40B4-BE49-F238E27FC236}">
                <a16:creationId xmlns:a16="http://schemas.microsoft.com/office/drawing/2014/main" id="{EA82A00B-0C59-D7AA-41BC-A7A1B2FC41B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101268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500"/>
                            </p:stCondLst>
                            <p:childTnLst>
                              <p:par>
                                <p:cTn id="26" presetID="10" presetClass="entr" presetSubtype="0" fill="hold" nodeType="afterEffect">
                                  <p:stCondLst>
                                    <p:cond delay="50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E9980-8F73-26DF-D630-14FFF5033F61}"/>
              </a:ext>
            </a:extLst>
          </p:cNvPr>
          <p:cNvSpPr>
            <a:spLocks noGrp="1"/>
          </p:cNvSpPr>
          <p:nvPr>
            <p:ph type="title"/>
          </p:nvPr>
        </p:nvSpPr>
        <p:spPr/>
        <p:txBody>
          <a:bodyPr/>
          <a:lstStyle/>
          <a:p>
            <a:r>
              <a:rPr lang="en-US"/>
              <a:t>Clozapine management in smoking cessation </a:t>
            </a:r>
          </a:p>
        </p:txBody>
      </p:sp>
      <p:sp>
        <p:nvSpPr>
          <p:cNvPr id="3" name="Text Placeholder 2">
            <a:extLst>
              <a:ext uri="{FF2B5EF4-FFF2-40B4-BE49-F238E27FC236}">
                <a16:creationId xmlns:a16="http://schemas.microsoft.com/office/drawing/2014/main" id="{7D5A79AA-6E20-FF0B-2BA3-EE11F875F460}"/>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a:solidFill>
                  <a:schemeClr val="accent4">
                    <a:lumMod val="75000"/>
                    <a:lumOff val="25000"/>
                  </a:schemeClr>
                </a:solidFill>
                <a:latin typeface="+mn-lt"/>
              </a:rPr>
              <a:t>Dose reduction:</a:t>
            </a:r>
            <a:r>
              <a:rPr lang="en-US" sz="2000" b="1">
                <a:solidFill>
                  <a:schemeClr val="accent4">
                    <a:lumMod val="75000"/>
                    <a:lumOff val="25000"/>
                  </a:schemeClr>
                </a:solidFill>
                <a:latin typeface="+mn-lt"/>
              </a:rPr>
              <a:t> </a:t>
            </a:r>
            <a:endParaRPr lang="en-US" sz="2000">
              <a:solidFill>
                <a:schemeClr val="accent4">
                  <a:lumMod val="75000"/>
                  <a:lumOff val="25000"/>
                </a:schemeClr>
              </a:solidFill>
              <a:latin typeface="+mn-lt"/>
            </a:endParaRPr>
          </a:p>
          <a:p>
            <a:pPr>
              <a:lnSpc>
                <a:spcPts val="2500"/>
              </a:lnSpc>
            </a:pPr>
            <a:r>
              <a:rPr lang="en-US">
                <a:latin typeface="+mn-lt"/>
              </a:rPr>
              <a:t>Immediate reduction of clozapine upon smoking cessation </a:t>
            </a:r>
            <a:br>
              <a:rPr lang="en-US">
                <a:latin typeface="+mn-lt"/>
              </a:rPr>
            </a:br>
            <a:r>
              <a:rPr lang="en-US">
                <a:latin typeface="+mn-lt"/>
              </a:rPr>
              <a:t>(may need to be reduced by 25% of original dose </a:t>
            </a:r>
            <a:br>
              <a:rPr lang="en-US">
                <a:latin typeface="+mn-lt"/>
              </a:rPr>
            </a:br>
            <a:r>
              <a:rPr lang="en-US">
                <a:latin typeface="+mn-lt"/>
              </a:rPr>
              <a:t>in the first week of quitting).</a:t>
            </a:r>
          </a:p>
          <a:p>
            <a:pPr>
              <a:lnSpc>
                <a:spcPts val="2500"/>
              </a:lnSpc>
            </a:pPr>
            <a:r>
              <a:rPr lang="en-US">
                <a:latin typeface="+mn-lt"/>
              </a:rPr>
              <a:t>Stepwise reduction of about 10 per cent daily for 4 days. </a:t>
            </a:r>
            <a:br>
              <a:rPr lang="en-US">
                <a:latin typeface="+mn-lt"/>
              </a:rPr>
            </a:br>
            <a:r>
              <a:rPr lang="en-US">
                <a:latin typeface="+mn-lt"/>
              </a:rPr>
              <a:t>Blood levels will guide </a:t>
            </a:r>
            <a:r>
              <a:rPr lang="en-US" err="1">
                <a:latin typeface="+mn-lt"/>
              </a:rPr>
              <a:t>individualised</a:t>
            </a:r>
            <a:r>
              <a:rPr lang="en-US">
                <a:latin typeface="+mn-lt"/>
              </a:rPr>
              <a:t> dosing.</a:t>
            </a:r>
          </a:p>
          <a:p>
            <a:pPr marL="0" indent="0">
              <a:lnSpc>
                <a:spcPts val="2500"/>
              </a:lnSpc>
              <a:buNone/>
            </a:pPr>
            <a:br>
              <a:rPr lang="en-US" sz="2000" b="1">
                <a:solidFill>
                  <a:schemeClr val="accent4">
                    <a:lumMod val="75000"/>
                    <a:lumOff val="25000"/>
                  </a:schemeClr>
                </a:solidFill>
                <a:latin typeface="+mn-lt"/>
              </a:rPr>
            </a:br>
            <a:r>
              <a:rPr lang="en-US" sz="1900" b="1">
                <a:solidFill>
                  <a:schemeClr val="accent4">
                    <a:lumMod val="75000"/>
                    <a:lumOff val="25000"/>
                  </a:schemeClr>
                </a:solidFill>
                <a:latin typeface="+mn-lt"/>
              </a:rPr>
              <a:t>Should smoking be re-initiated: </a:t>
            </a:r>
          </a:p>
          <a:p>
            <a:pPr>
              <a:lnSpc>
                <a:spcPts val="2500"/>
              </a:lnSpc>
            </a:pPr>
            <a:r>
              <a:rPr lang="en-US">
                <a:latin typeface="+mn-lt"/>
              </a:rPr>
              <a:t>Plasma trough level should be retaken and clozapine increased to previous dose over one week and then plasma trough level repeated</a:t>
            </a:r>
          </a:p>
        </p:txBody>
      </p:sp>
      <p:sp>
        <p:nvSpPr>
          <p:cNvPr id="5" name="Footer Placeholder 3">
            <a:extLst>
              <a:ext uri="{FF2B5EF4-FFF2-40B4-BE49-F238E27FC236}">
                <a16:creationId xmlns:a16="http://schemas.microsoft.com/office/drawing/2014/main" id="{EA82A00B-0C59-D7AA-41BC-A7A1B2FC41B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254036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309" y="1135784"/>
            <a:ext cx="8190334" cy="4431983"/>
          </a:xfrm>
          <a:prstGeom prst="rect">
            <a:avLst/>
          </a:prstGeom>
        </p:spPr>
        <p:txBody>
          <a:bodyPr wrap="square">
            <a:spAutoFit/>
          </a:bodyPr>
          <a:lstStyle/>
          <a:p>
            <a:endParaRPr lang="en-GB" sz="2000" dirty="0"/>
          </a:p>
          <a:p>
            <a:pPr marL="342900" indent="-342900">
              <a:buFont typeface="Wingdings" panose="05000000000000000000" pitchFamily="2" charset="2"/>
              <a:buChar char="Ø"/>
            </a:pPr>
            <a:endParaRPr lang="en-GB" sz="2000" b="1" dirty="0">
              <a:latin typeface="Arial" panose="020B0604020202020204" pitchFamily="34" charset="0"/>
              <a:cs typeface="Arial" panose="020B0604020202020204" pitchFamily="34" charset="0"/>
            </a:endParaRPr>
          </a:p>
          <a:p>
            <a:pPr marL="342900" indent="-342900">
              <a:buFont typeface="Wingdings" pitchFamily="2" charset="2"/>
              <a:buChar char="v"/>
            </a:pPr>
            <a:r>
              <a:rPr lang="en-GB" sz="2000" b="1" dirty="0">
                <a:solidFill>
                  <a:schemeClr val="accent5">
                    <a:lumMod val="75000"/>
                  </a:schemeClr>
                </a:solidFill>
                <a:latin typeface="Arial" panose="020B0604020202020204" pitchFamily="34" charset="0"/>
                <a:cs typeface="Arial" panose="020B0604020202020204" pitchFamily="34" charset="0"/>
              </a:rPr>
              <a:t>Olanzapine – </a:t>
            </a:r>
            <a:r>
              <a:rPr lang="en-GB" dirty="0">
                <a:latin typeface="Arial" panose="020B0604020202020204" pitchFamily="34" charset="0"/>
                <a:cs typeface="Arial" panose="020B0604020202020204" pitchFamily="34" charset="0"/>
              </a:rPr>
              <a:t>On stopping smoking</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dose may need to reduce dose by 25%. Be alert for increased adverse effects of olanzapine such as dizziness, sedation and hypotension. If adverse effects occur further reduce dose.. </a:t>
            </a:r>
            <a:r>
              <a:rPr lang="en-CA" dirty="0"/>
              <a:t>If restarting smoking, increase dose to previous smoking dose over 1 week.</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pPr marL="342900" indent="-342900">
              <a:buFont typeface="Wingdings" pitchFamily="2" charset="2"/>
              <a:buChar char="v"/>
            </a:pPr>
            <a:r>
              <a:rPr lang="en-GB" sz="2000" b="1" dirty="0">
                <a:solidFill>
                  <a:schemeClr val="accent5">
                    <a:lumMod val="75000"/>
                  </a:schemeClr>
                </a:solidFill>
                <a:latin typeface="Arial" panose="020B0604020202020204" pitchFamily="34" charset="0"/>
                <a:cs typeface="Arial" panose="020B0604020202020204" pitchFamily="34" charset="0"/>
              </a:rPr>
              <a:t>Chlorpromazine </a:t>
            </a:r>
            <a:r>
              <a:rPr lang="en-GB" sz="2000" dirty="0">
                <a:solidFill>
                  <a:schemeClr val="accent5">
                    <a:lumMod val="75000"/>
                  </a:schemeClr>
                </a:solidFill>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Monitor for increased adverse effects - dizziness, sedation, nausea. Reduce dose as necessary.</a:t>
            </a:r>
          </a:p>
          <a:p>
            <a:pPr marL="342900" indent="-342900">
              <a:buFont typeface="Wingdings" pitchFamily="2" charset="2"/>
              <a:buChar char="v"/>
            </a:pPr>
            <a:endParaRPr lang="en-GB" b="1" dirty="0">
              <a:solidFill>
                <a:schemeClr val="accent2">
                  <a:lumMod val="50000"/>
                </a:schemeClr>
              </a:solidFill>
              <a:latin typeface="Arial" panose="020B0604020202020204" pitchFamily="34" charset="0"/>
              <a:cs typeface="Arial" panose="020B0604020202020204" pitchFamily="34" charset="0"/>
            </a:endParaRPr>
          </a:p>
          <a:p>
            <a:pPr marL="342900" indent="-342900">
              <a:buFont typeface="Wingdings" pitchFamily="2" charset="2"/>
              <a:buChar char="v"/>
            </a:pPr>
            <a:endParaRPr lang="en-GB" b="1" dirty="0">
              <a:solidFill>
                <a:schemeClr val="accent2">
                  <a:lumMod val="50000"/>
                </a:schemeClr>
              </a:solidFill>
              <a:latin typeface="Arial" panose="020B0604020202020204" pitchFamily="34" charset="0"/>
              <a:cs typeface="Arial" panose="020B0604020202020204" pitchFamily="34" charset="0"/>
            </a:endParaRPr>
          </a:p>
          <a:p>
            <a:pPr marL="342900" indent="-342900">
              <a:buFont typeface="Wingdings" pitchFamily="2" charset="2"/>
              <a:buChar char="v"/>
            </a:pPr>
            <a:endParaRPr lang="en-GB" b="1" dirty="0">
              <a:solidFill>
                <a:schemeClr val="accent2">
                  <a:lumMod val="50000"/>
                </a:schemeClr>
              </a:solidFill>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endParaRPr lang="en-GB" sz="2000" dirty="0">
              <a:latin typeface="Arial" panose="020B0604020202020204" pitchFamily="34" charset="0"/>
              <a:cs typeface="Arial" panose="020B0604020202020204" pitchFamily="34" charset="0"/>
            </a:endParaRPr>
          </a:p>
        </p:txBody>
      </p:sp>
      <p:sp>
        <p:nvSpPr>
          <p:cNvPr id="7" name="TextBox 6"/>
          <p:cNvSpPr txBox="1"/>
          <p:nvPr/>
        </p:nvSpPr>
        <p:spPr>
          <a:xfrm>
            <a:off x="199859" y="612564"/>
            <a:ext cx="8190335" cy="523220"/>
          </a:xfrm>
          <a:prstGeom prst="rect">
            <a:avLst/>
          </a:prstGeom>
          <a:noFill/>
        </p:spPr>
        <p:txBody>
          <a:bodyPr wrap="square" rtlCol="0">
            <a:spAutoFit/>
          </a:bodyPr>
          <a:lstStyle/>
          <a:p>
            <a:pPr algn="ctr">
              <a:spcBef>
                <a:spcPct val="0"/>
              </a:spcBef>
            </a:pPr>
            <a:r>
              <a:rPr lang="en-GB" altLang="en-US" sz="2800" dirty="0">
                <a:solidFill>
                  <a:schemeClr val="bg1"/>
                </a:solidFill>
                <a:latin typeface="Arial" pitchFamily="34" charset="0"/>
              </a:rPr>
              <a:t>Medications that may need dose adjustment</a:t>
            </a:r>
          </a:p>
        </p:txBody>
      </p:sp>
      <p:sp>
        <p:nvSpPr>
          <p:cNvPr id="3" name="Footer Placeholder 3">
            <a:extLst>
              <a:ext uri="{FF2B5EF4-FFF2-40B4-BE49-F238E27FC236}">
                <a16:creationId xmlns:a16="http://schemas.microsoft.com/office/drawing/2014/main" id="{50FC781E-5199-985E-4E10-D2158B6D7B65}"/>
              </a:ext>
            </a:extLst>
          </p:cNvPr>
          <p:cNvSpPr txBox="1">
            <a:spLocks/>
          </p:cNvSpPr>
          <p:nvPr/>
        </p:nvSpPr>
        <p:spPr>
          <a:xfrm>
            <a:off x="523864" y="6400594"/>
            <a:ext cx="7866330" cy="365125"/>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r>
              <a:rPr lang="en-US" sz="900" i="1" dirty="0"/>
              <a:t>Community mental health tobacco treatment training</a:t>
            </a:r>
          </a:p>
        </p:txBody>
      </p:sp>
    </p:spTree>
    <p:extLst>
      <p:ext uri="{BB962C8B-B14F-4D97-AF65-F5344CB8AC3E}">
        <p14:creationId xmlns:p14="http://schemas.microsoft.com/office/powerpoint/2010/main" val="2093412312"/>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21474</TotalTime>
  <Words>2971</Words>
  <Application>Microsoft Macintosh PowerPoint</Application>
  <PresentationFormat>On-screen Show (4:3)</PresentationFormat>
  <Paragraphs>255</Paragraphs>
  <Slides>13</Slides>
  <Notes>13</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Calibri</vt:lpstr>
      <vt:lpstr>Century Gothic</vt:lpstr>
      <vt:lpstr>Lucida Grande</vt:lpstr>
      <vt:lpstr>Symbol</vt:lpstr>
      <vt:lpstr>System Font Regular</vt:lpstr>
      <vt:lpstr>Times New Roman</vt:lpstr>
      <vt:lpstr>Wingdings</vt:lpstr>
      <vt:lpstr>NCSCT</vt:lpstr>
      <vt:lpstr>PowerPoint Presentation</vt:lpstr>
      <vt:lpstr>Smoking and medication interactions</vt:lpstr>
      <vt:lpstr>Stopping smoking and medication</vt:lpstr>
      <vt:lpstr>Smoking and medication interactions</vt:lpstr>
      <vt:lpstr>Clinical effects of smoking and quitting  on metabolism of these drugs</vt:lpstr>
      <vt:lpstr>Peter Pratt Talks About Clozapine, Mental Health, Medicine and Smoking Cessation</vt:lpstr>
      <vt:lpstr>Clozapine management in smoking cessation </vt:lpstr>
      <vt:lpstr>Clozapine management in smoking cessation </vt:lpstr>
      <vt:lpstr>PowerPoint Presentation</vt:lpstr>
      <vt:lpstr>PowerPoint Presentation</vt:lpstr>
      <vt:lpstr>Caffeine and smoking</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1736</cp:revision>
  <cp:lastPrinted>2021-04-19T06:44:37Z</cp:lastPrinted>
  <dcterms:created xsi:type="dcterms:W3CDTF">2019-04-01T09:21:54Z</dcterms:created>
  <dcterms:modified xsi:type="dcterms:W3CDTF">2022-08-10T13:23:49Z</dcterms:modified>
</cp:coreProperties>
</file>