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2" r:id="rId5"/>
  </p:sldMasterIdLst>
  <p:notesMasterIdLst>
    <p:notesMasterId r:id="rId25"/>
  </p:notesMasterIdLst>
  <p:handoutMasterIdLst>
    <p:handoutMasterId r:id="rId26"/>
  </p:handoutMasterIdLst>
  <p:sldIdLst>
    <p:sldId id="2145708211" r:id="rId6"/>
    <p:sldId id="1151" r:id="rId7"/>
    <p:sldId id="1225" r:id="rId8"/>
    <p:sldId id="599" r:id="rId9"/>
    <p:sldId id="378" r:id="rId10"/>
    <p:sldId id="2145708320" r:id="rId11"/>
    <p:sldId id="920" r:id="rId12"/>
    <p:sldId id="1146" r:id="rId13"/>
    <p:sldId id="1147" r:id="rId14"/>
    <p:sldId id="2145708322" r:id="rId15"/>
    <p:sldId id="1154" r:id="rId16"/>
    <p:sldId id="2145708212" r:id="rId17"/>
    <p:sldId id="2145708258" r:id="rId18"/>
    <p:sldId id="2145708272" r:id="rId19"/>
    <p:sldId id="2145708276" r:id="rId20"/>
    <p:sldId id="2145708259" r:id="rId21"/>
    <p:sldId id="1150" r:id="rId22"/>
    <p:sldId id="348" r:id="rId23"/>
    <p:sldId id="1103" r:id="rId2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C347647C-82DF-3714-D566-1F297C5840CD}" name="SOPHIA PAPADAKIS" initials="SP" userId="341674e120739e96" providerId="Windows Live"/>
  <p188:author id="{086D8E98-FA0D-C492-9381-00334F0C0A39}" name="Guest User" initials="GU" userId="S::urn:spo:anon#b28b147cd72f5a235e5b757cb7ebb26a5d04a33aac1893dd3f201c1778504785::"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75BA1F"/>
    <a:srgbClr val="00A3DC"/>
    <a:srgbClr val="FFB81B"/>
    <a:srgbClr val="000000"/>
    <a:srgbClr val="DA2A1B"/>
    <a:srgbClr val="AF2573"/>
    <a:srgbClr val="01A599"/>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547ABD-C7EB-644A-70C1-3AEBFBB74156}" v="412" dt="2024-03-05T08:32:46.974"/>
    <p1510:client id="{18AC28A7-8E79-4C76-860E-984AA506C44C}" v="32" dt="2024-03-04T14:50:17.110"/>
    <p1510:client id="{A5FDD2C1-47DE-D3D9-F20D-B436F7221D1A}" v="2" dt="2024-03-05T13:13:24.9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72042"/>
  </p:normalViewPr>
  <p:slideViewPr>
    <p:cSldViewPr snapToGrid="0">
      <p:cViewPr varScale="1">
        <p:scale>
          <a:sx n="75" d="100"/>
          <a:sy n="75" d="100"/>
        </p:scale>
        <p:origin x="84" y="168"/>
      </p:cViewPr>
      <p:guideLst>
        <p:guide orient="horz" pos="2160"/>
        <p:guide pos="2880"/>
        <p:guide orient="horz" pos="3113"/>
        <p:guide pos="5321"/>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18AC28A7-8E79-4C76-860E-984AA506C44C}"/>
    <pc:docChg chg="modSld sldOrd">
      <pc:chgData name="Tom Coleman-Haynes" userId="feac02dd-ca1d-495d-907d-e6674be69fc7" providerId="ADAL" clId="{18AC28A7-8E79-4C76-860E-984AA506C44C}" dt="2024-03-04T14:50:17.110" v="41" actId="20577"/>
      <pc:docMkLst>
        <pc:docMk/>
      </pc:docMkLst>
      <pc:sldChg chg="modSp">
        <pc:chgData name="Tom Coleman-Haynes" userId="feac02dd-ca1d-495d-907d-e6674be69fc7" providerId="ADAL" clId="{18AC28A7-8E79-4C76-860E-984AA506C44C}" dt="2024-03-04T14:50:17.110" v="41" actId="20577"/>
        <pc:sldMkLst>
          <pc:docMk/>
          <pc:sldMk cId="2979053728" sldId="1150"/>
        </pc:sldMkLst>
        <pc:spChg chg="mod">
          <ac:chgData name="Tom Coleman-Haynes" userId="feac02dd-ca1d-495d-907d-e6674be69fc7" providerId="ADAL" clId="{18AC28A7-8E79-4C76-860E-984AA506C44C}" dt="2024-03-04T14:50:17.110" v="41" actId="20577"/>
          <ac:spMkLst>
            <pc:docMk/>
            <pc:sldMk cId="2979053728" sldId="1150"/>
            <ac:spMk id="4" creationId="{7B12BFC6-AF40-892E-D9DE-D83B4A4BB94B}"/>
          </ac:spMkLst>
        </pc:spChg>
      </pc:sldChg>
      <pc:sldChg chg="modNotesTx">
        <pc:chgData name="Tom Coleman-Haynes" userId="feac02dd-ca1d-495d-907d-e6674be69fc7" providerId="ADAL" clId="{18AC28A7-8E79-4C76-860E-984AA506C44C}" dt="2024-03-04T14:50:00.492" v="30"/>
        <pc:sldMkLst>
          <pc:docMk/>
          <pc:sldMk cId="225168001" sldId="2145708212"/>
        </pc:sldMkLst>
      </pc:sldChg>
      <pc:sldChg chg="modSp modNotesTx">
        <pc:chgData name="Tom Coleman-Haynes" userId="feac02dd-ca1d-495d-907d-e6674be69fc7" providerId="ADAL" clId="{18AC28A7-8E79-4C76-860E-984AA506C44C}" dt="2024-03-04T14:49:54.334" v="27" actId="20577"/>
        <pc:sldMkLst>
          <pc:docMk/>
          <pc:sldMk cId="3062084461" sldId="2145708258"/>
        </pc:sldMkLst>
        <pc:spChg chg="mod">
          <ac:chgData name="Tom Coleman-Haynes" userId="feac02dd-ca1d-495d-907d-e6674be69fc7" providerId="ADAL" clId="{18AC28A7-8E79-4C76-860E-984AA506C44C}" dt="2024-03-04T14:49:31.238" v="20" actId="20577"/>
          <ac:spMkLst>
            <pc:docMk/>
            <pc:sldMk cId="3062084461" sldId="2145708258"/>
            <ac:spMk id="12" creationId="{1388AFEE-5E62-12FF-3C71-A845377A8744}"/>
          </ac:spMkLst>
        </pc:spChg>
      </pc:sldChg>
      <pc:sldChg chg="modNotesTx">
        <pc:chgData name="Tom Coleman-Haynes" userId="feac02dd-ca1d-495d-907d-e6674be69fc7" providerId="ADAL" clId="{18AC28A7-8E79-4C76-860E-984AA506C44C}" dt="2024-03-04T14:50:08.835" v="31"/>
        <pc:sldMkLst>
          <pc:docMk/>
          <pc:sldMk cId="3286638389" sldId="2145708259"/>
        </pc:sldMkLst>
      </pc:sldChg>
      <pc:sldChg chg="modSp ord modNotesTx">
        <pc:chgData name="Tom Coleman-Haynes" userId="feac02dd-ca1d-495d-907d-e6674be69fc7" providerId="ADAL" clId="{18AC28A7-8E79-4C76-860E-984AA506C44C}" dt="2024-03-04T14:49:56.774" v="29" actId="20577"/>
        <pc:sldMkLst>
          <pc:docMk/>
          <pc:sldMk cId="649621714" sldId="2145708272"/>
        </pc:sldMkLst>
        <pc:spChg chg="mod">
          <ac:chgData name="Tom Coleman-Haynes" userId="feac02dd-ca1d-495d-907d-e6674be69fc7" providerId="ADAL" clId="{18AC28A7-8E79-4C76-860E-984AA506C44C}" dt="2024-03-04T14:49:39.699" v="23"/>
          <ac:spMkLst>
            <pc:docMk/>
            <pc:sldMk cId="649621714" sldId="2145708272"/>
            <ac:spMk id="11" creationId="{353AA10A-1E78-8B21-C339-F90E4113911C}"/>
          </ac:spMkLst>
        </pc:spChg>
      </pc:sldChg>
    </pc:docChg>
  </pc:docChgLst>
  <pc:docChgLst>
    <pc:chgData name="Sophia Papadakis" userId="S::sophia@ncsct.co.uk::b95f17c4-d9c4-4e13-899b-4e888ddd5376" providerId="AD" clId="Web-{A5FDD2C1-47DE-D3D9-F20D-B436F7221D1A}"/>
    <pc:docChg chg="addSld delSld">
      <pc:chgData name="Sophia Papadakis" userId="S::sophia@ncsct.co.uk::b95f17c4-d9c4-4e13-899b-4e888ddd5376" providerId="AD" clId="Web-{A5FDD2C1-47DE-D3D9-F20D-B436F7221D1A}" dt="2024-03-05T13:13:24.939" v="1"/>
      <pc:docMkLst>
        <pc:docMk/>
      </pc:docMkLst>
      <pc:sldChg chg="del">
        <pc:chgData name="Sophia Papadakis" userId="S::sophia@ncsct.co.uk::b95f17c4-d9c4-4e13-899b-4e888ddd5376" providerId="AD" clId="Web-{A5FDD2C1-47DE-D3D9-F20D-B436F7221D1A}" dt="2024-03-05T13:13:24.939" v="1"/>
        <pc:sldMkLst>
          <pc:docMk/>
          <pc:sldMk cId="3968776514" sldId="2145708321"/>
        </pc:sldMkLst>
      </pc:sldChg>
      <pc:sldChg chg="add">
        <pc:chgData name="Sophia Papadakis" userId="S::sophia@ncsct.co.uk::b95f17c4-d9c4-4e13-899b-4e888ddd5376" providerId="AD" clId="Web-{A5FDD2C1-47DE-D3D9-F20D-B436F7221D1A}" dt="2024-03-05T13:13:21.798" v="0"/>
        <pc:sldMkLst>
          <pc:docMk/>
          <pc:sldMk cId="2986847956" sldId="2145708322"/>
        </pc:sldMkLst>
      </pc:sldChg>
    </pc:docChg>
  </pc:docChgLst>
  <pc:docChgLst>
    <pc:chgData name="Sophia Papadakis" userId="S::sophia@ncsct.co.uk::b95f17c4-d9c4-4e13-899b-4e888ddd5376" providerId="AD" clId="Web-{13547ABD-C7EB-644A-70C1-3AEBFBB74156}"/>
    <pc:docChg chg="modSld">
      <pc:chgData name="Sophia Papadakis" userId="S::sophia@ncsct.co.uk::b95f17c4-d9c4-4e13-899b-4e888ddd5376" providerId="AD" clId="Web-{13547ABD-C7EB-644A-70C1-3AEBFBB74156}" dt="2024-03-05T08:32:46.974" v="699"/>
      <pc:docMkLst>
        <pc:docMk/>
      </pc:docMkLst>
      <pc:sldChg chg="delSp modSp modNotes">
        <pc:chgData name="Sophia Papadakis" userId="S::sophia@ncsct.co.uk::b95f17c4-d9c4-4e13-899b-4e888ddd5376" providerId="AD" clId="Web-{13547ABD-C7EB-644A-70C1-3AEBFBB74156}" dt="2024-03-05T06:59:40.408" v="114"/>
        <pc:sldMkLst>
          <pc:docMk/>
          <pc:sldMk cId="1571824326" sldId="378"/>
        </pc:sldMkLst>
        <pc:spChg chg="del mod">
          <ac:chgData name="Sophia Papadakis" userId="S::sophia@ncsct.co.uk::b95f17c4-d9c4-4e13-899b-4e888ddd5376" providerId="AD" clId="Web-{13547ABD-C7EB-644A-70C1-3AEBFBB74156}" dt="2024-03-05T06:58:08.466" v="27"/>
          <ac:spMkLst>
            <pc:docMk/>
            <pc:sldMk cId="1571824326" sldId="378"/>
            <ac:spMk id="11" creationId="{00000000-0000-0000-0000-000000000000}"/>
          </ac:spMkLst>
        </pc:spChg>
      </pc:sldChg>
      <pc:sldChg chg="addSp delSp modSp addAnim delAnim modNotes">
        <pc:chgData name="Sophia Papadakis" userId="S::sophia@ncsct.co.uk::b95f17c4-d9c4-4e13-899b-4e888ddd5376" providerId="AD" clId="Web-{13547ABD-C7EB-644A-70C1-3AEBFBB74156}" dt="2024-03-05T08:32:46.974" v="699"/>
        <pc:sldMkLst>
          <pc:docMk/>
          <pc:sldMk cId="3306702561" sldId="920"/>
        </pc:sldMkLst>
        <pc:spChg chg="mod">
          <ac:chgData name="Sophia Papadakis" userId="S::sophia@ncsct.co.uk::b95f17c4-d9c4-4e13-899b-4e888ddd5376" providerId="AD" clId="Web-{13547ABD-C7EB-644A-70C1-3AEBFBB74156}" dt="2024-03-05T08:29:12.298" v="637" actId="1076"/>
          <ac:spMkLst>
            <pc:docMk/>
            <pc:sldMk cId="3306702561" sldId="920"/>
            <ac:spMk id="5" creationId="{7199F385-CBC3-2823-011C-DF21980346B7}"/>
          </ac:spMkLst>
        </pc:spChg>
        <pc:spChg chg="add mod">
          <ac:chgData name="Sophia Papadakis" userId="S::sophia@ncsct.co.uk::b95f17c4-d9c4-4e13-899b-4e888ddd5376" providerId="AD" clId="Web-{13547ABD-C7EB-644A-70C1-3AEBFBB74156}" dt="2024-03-05T08:24:41.277" v="533" actId="1076"/>
          <ac:spMkLst>
            <pc:docMk/>
            <pc:sldMk cId="3306702561" sldId="920"/>
            <ac:spMk id="8" creationId="{DA6E7193-EECB-CC6F-1196-02A7DD944C40}"/>
          </ac:spMkLst>
        </pc:spChg>
        <pc:spChg chg="del mod topLvl">
          <ac:chgData name="Sophia Papadakis" userId="S::sophia@ncsct.co.uk::b95f17c4-d9c4-4e13-899b-4e888ddd5376" providerId="AD" clId="Web-{13547ABD-C7EB-644A-70C1-3AEBFBB74156}" dt="2024-03-05T08:23:40.276" v="510"/>
          <ac:spMkLst>
            <pc:docMk/>
            <pc:sldMk cId="3306702561" sldId="920"/>
            <ac:spMk id="10" creationId="{C3DF4E2A-C347-A4D0-C04D-599B79832BEE}"/>
          </ac:spMkLst>
        </pc:spChg>
        <pc:spChg chg="mod topLvl">
          <ac:chgData name="Sophia Papadakis" userId="S::sophia@ncsct.co.uk::b95f17c4-d9c4-4e13-899b-4e888ddd5376" providerId="AD" clId="Web-{13547ABD-C7EB-644A-70C1-3AEBFBB74156}" dt="2024-03-05T08:30:29.847" v="653"/>
          <ac:spMkLst>
            <pc:docMk/>
            <pc:sldMk cId="3306702561" sldId="920"/>
            <ac:spMk id="11" creationId="{45D47A38-9DD5-31F7-319C-CCF3AE7B8C3F}"/>
          </ac:spMkLst>
        </pc:spChg>
        <pc:spChg chg="del mod topLvl">
          <ac:chgData name="Sophia Papadakis" userId="S::sophia@ncsct.co.uk::b95f17c4-d9c4-4e13-899b-4e888ddd5376" providerId="AD" clId="Web-{13547ABD-C7EB-644A-70C1-3AEBFBB74156}" dt="2024-03-05T08:26:47.201" v="578"/>
          <ac:spMkLst>
            <pc:docMk/>
            <pc:sldMk cId="3306702561" sldId="920"/>
            <ac:spMk id="12" creationId="{B1081CC9-3FF9-B4C7-168E-9B194D88F6EF}"/>
          </ac:spMkLst>
        </pc:spChg>
        <pc:spChg chg="add mod">
          <ac:chgData name="Sophia Papadakis" userId="S::sophia@ncsct.co.uk::b95f17c4-d9c4-4e13-899b-4e888ddd5376" providerId="AD" clId="Web-{13547ABD-C7EB-644A-70C1-3AEBFBB74156}" dt="2024-03-05T08:29:06.907" v="636" actId="1076"/>
          <ac:spMkLst>
            <pc:docMk/>
            <pc:sldMk cId="3306702561" sldId="920"/>
            <ac:spMk id="13" creationId="{2354ACB7-7A22-5D84-0FA4-05CA8A2C3C30}"/>
          </ac:spMkLst>
        </pc:spChg>
        <pc:spChg chg="add mod">
          <ac:chgData name="Sophia Papadakis" userId="S::sophia@ncsct.co.uk::b95f17c4-d9c4-4e13-899b-4e888ddd5376" providerId="AD" clId="Web-{13547ABD-C7EB-644A-70C1-3AEBFBB74156}" dt="2024-03-05T08:24:32.089" v="530" actId="1076"/>
          <ac:spMkLst>
            <pc:docMk/>
            <pc:sldMk cId="3306702561" sldId="920"/>
            <ac:spMk id="14" creationId="{55DF24BC-FD33-07C7-4967-B4DF2239CA1D}"/>
          </ac:spMkLst>
        </pc:spChg>
        <pc:spChg chg="add mod">
          <ac:chgData name="Sophia Papadakis" userId="S::sophia@ncsct.co.uk::b95f17c4-d9c4-4e13-899b-4e888ddd5376" providerId="AD" clId="Web-{13547ABD-C7EB-644A-70C1-3AEBFBB74156}" dt="2024-03-05T08:24:56.090" v="538" actId="1076"/>
          <ac:spMkLst>
            <pc:docMk/>
            <pc:sldMk cId="3306702561" sldId="920"/>
            <ac:spMk id="18" creationId="{8C44C47D-78A9-41FC-57A3-B35BF33C167A}"/>
          </ac:spMkLst>
        </pc:spChg>
        <pc:spChg chg="del">
          <ac:chgData name="Sophia Papadakis" userId="S::sophia@ncsct.co.uk::b95f17c4-d9c4-4e13-899b-4e888ddd5376" providerId="AD" clId="Web-{13547ABD-C7EB-644A-70C1-3AEBFBB74156}" dt="2024-03-05T08:21:36.539" v="468"/>
          <ac:spMkLst>
            <pc:docMk/>
            <pc:sldMk cId="3306702561" sldId="920"/>
            <ac:spMk id="19" creationId="{7005DE84-69F0-4EAD-59F4-7A978A22119E}"/>
          </ac:spMkLst>
        </pc:spChg>
        <pc:spChg chg="add mod">
          <ac:chgData name="Sophia Papadakis" userId="S::sophia@ncsct.co.uk::b95f17c4-d9c4-4e13-899b-4e888ddd5376" providerId="AD" clId="Web-{13547ABD-C7EB-644A-70C1-3AEBFBB74156}" dt="2024-03-05T08:24:48.449" v="536" actId="1076"/>
          <ac:spMkLst>
            <pc:docMk/>
            <pc:sldMk cId="3306702561" sldId="920"/>
            <ac:spMk id="20" creationId="{88919AF9-4400-7DB3-45D8-C983A0C08652}"/>
          </ac:spMkLst>
        </pc:spChg>
        <pc:spChg chg="add mod">
          <ac:chgData name="Sophia Papadakis" userId="S::sophia@ncsct.co.uk::b95f17c4-d9c4-4e13-899b-4e888ddd5376" providerId="AD" clId="Web-{13547ABD-C7EB-644A-70C1-3AEBFBB74156}" dt="2024-03-05T08:26:11.123" v="562" actId="1076"/>
          <ac:spMkLst>
            <pc:docMk/>
            <pc:sldMk cId="3306702561" sldId="920"/>
            <ac:spMk id="21" creationId="{F76BD95B-A781-E3FD-3DDF-A56B33DD2F88}"/>
          </ac:spMkLst>
        </pc:spChg>
        <pc:spChg chg="add mod">
          <ac:chgData name="Sophia Papadakis" userId="S::sophia@ncsct.co.uk::b95f17c4-d9c4-4e13-899b-4e888ddd5376" providerId="AD" clId="Web-{13547ABD-C7EB-644A-70C1-3AEBFBB74156}" dt="2024-03-05T08:30:37.972" v="655" actId="1076"/>
          <ac:spMkLst>
            <pc:docMk/>
            <pc:sldMk cId="3306702561" sldId="920"/>
            <ac:spMk id="22" creationId="{5BC4865E-51B2-502A-D1BD-42F7B0B4D6F3}"/>
          </ac:spMkLst>
        </pc:spChg>
        <pc:spChg chg="del">
          <ac:chgData name="Sophia Papadakis" userId="S::sophia@ncsct.co.uk::b95f17c4-d9c4-4e13-899b-4e888ddd5376" providerId="AD" clId="Web-{13547ABD-C7EB-644A-70C1-3AEBFBB74156}" dt="2024-03-05T08:23:35.979" v="509"/>
          <ac:spMkLst>
            <pc:docMk/>
            <pc:sldMk cId="3306702561" sldId="920"/>
            <ac:spMk id="23" creationId="{751F2F3D-DEC9-8D04-5175-591E4F4C310F}"/>
          </ac:spMkLst>
        </pc:spChg>
        <pc:spChg chg="del mod">
          <ac:chgData name="Sophia Papadakis" userId="S::sophia@ncsct.co.uk::b95f17c4-d9c4-4e13-899b-4e888ddd5376" providerId="AD" clId="Web-{13547ABD-C7EB-644A-70C1-3AEBFBB74156}" dt="2024-03-05T08:25:01.465" v="540"/>
          <ac:spMkLst>
            <pc:docMk/>
            <pc:sldMk cId="3306702561" sldId="920"/>
            <ac:spMk id="24" creationId="{0779E276-6E77-D20A-B998-4A3B4905357D}"/>
          </ac:spMkLst>
        </pc:spChg>
        <pc:spChg chg="del topLvl">
          <ac:chgData name="Sophia Papadakis" userId="S::sophia@ncsct.co.uk::b95f17c4-d9c4-4e13-899b-4e888ddd5376" providerId="AD" clId="Web-{13547ABD-C7EB-644A-70C1-3AEBFBB74156}" dt="2024-03-05T08:25:16.762" v="544"/>
          <ac:spMkLst>
            <pc:docMk/>
            <pc:sldMk cId="3306702561" sldId="920"/>
            <ac:spMk id="25" creationId="{5ABC79E4-EE09-405E-7AD3-F5F1D615B1E8}"/>
          </ac:spMkLst>
        </pc:spChg>
        <pc:spChg chg="add mod">
          <ac:chgData name="Sophia Papadakis" userId="S::sophia@ncsct.co.uk::b95f17c4-d9c4-4e13-899b-4e888ddd5376" providerId="AD" clId="Web-{13547ABD-C7EB-644A-70C1-3AEBFBB74156}" dt="2024-03-05T08:29:30.877" v="640" actId="1076"/>
          <ac:spMkLst>
            <pc:docMk/>
            <pc:sldMk cId="3306702561" sldId="920"/>
            <ac:spMk id="34" creationId="{FEF3F8D4-2F82-E5EB-ACF0-DD56FB2C6DF7}"/>
          </ac:spMkLst>
        </pc:spChg>
        <pc:spChg chg="add mod">
          <ac:chgData name="Sophia Papadakis" userId="S::sophia@ncsct.co.uk::b95f17c4-d9c4-4e13-899b-4e888ddd5376" providerId="AD" clId="Web-{13547ABD-C7EB-644A-70C1-3AEBFBB74156}" dt="2024-03-05T08:31:39.786" v="692" actId="20577"/>
          <ac:spMkLst>
            <pc:docMk/>
            <pc:sldMk cId="3306702561" sldId="920"/>
            <ac:spMk id="35" creationId="{0FF7389B-CA1E-2568-B27B-D555CABC032C}"/>
          </ac:spMkLst>
        </pc:spChg>
        <pc:spChg chg="del mod topLvl">
          <ac:chgData name="Sophia Papadakis" userId="S::sophia@ncsct.co.uk::b95f17c4-d9c4-4e13-899b-4e888ddd5376" providerId="AD" clId="Web-{13547ABD-C7EB-644A-70C1-3AEBFBB74156}" dt="2024-03-05T08:27:13.624" v="590"/>
          <ac:spMkLst>
            <pc:docMk/>
            <pc:sldMk cId="3306702561" sldId="920"/>
            <ac:spMk id="37" creationId="{72F99033-8E34-5C22-6166-EAAC14AE6333}"/>
          </ac:spMkLst>
        </pc:spChg>
        <pc:spChg chg="add mod">
          <ac:chgData name="Sophia Papadakis" userId="S::sophia@ncsct.co.uk::b95f17c4-d9c4-4e13-899b-4e888ddd5376" providerId="AD" clId="Web-{13547ABD-C7EB-644A-70C1-3AEBFBB74156}" dt="2024-03-05T08:29:20.330" v="638" actId="1076"/>
          <ac:spMkLst>
            <pc:docMk/>
            <pc:sldMk cId="3306702561" sldId="920"/>
            <ac:spMk id="40" creationId="{F37A14FC-C0BE-9241-A524-5724D753B957}"/>
          </ac:spMkLst>
        </pc:spChg>
        <pc:spChg chg="add del mod">
          <ac:chgData name="Sophia Papadakis" userId="S::sophia@ncsct.co.uk::b95f17c4-d9c4-4e13-899b-4e888ddd5376" providerId="AD" clId="Web-{13547ABD-C7EB-644A-70C1-3AEBFBB74156}" dt="2024-03-05T08:26:35.404" v="575"/>
          <ac:spMkLst>
            <pc:docMk/>
            <pc:sldMk cId="3306702561" sldId="920"/>
            <ac:spMk id="41" creationId="{29B1B37B-7DA8-2CEA-2D67-88A9FBA4DFD3}"/>
          </ac:spMkLst>
        </pc:spChg>
        <pc:spChg chg="add mod">
          <ac:chgData name="Sophia Papadakis" userId="S::sophia@ncsct.co.uk::b95f17c4-d9c4-4e13-899b-4e888ddd5376" providerId="AD" clId="Web-{13547ABD-C7EB-644A-70C1-3AEBFBB74156}" dt="2024-03-05T08:29:02.470" v="635" actId="1076"/>
          <ac:spMkLst>
            <pc:docMk/>
            <pc:sldMk cId="3306702561" sldId="920"/>
            <ac:spMk id="42" creationId="{E505C799-0939-4561-44D4-A3E1B26C1487}"/>
          </ac:spMkLst>
        </pc:spChg>
        <pc:grpChg chg="del mod">
          <ac:chgData name="Sophia Papadakis" userId="S::sophia@ncsct.co.uk::b95f17c4-d9c4-4e13-899b-4e888ddd5376" providerId="AD" clId="Web-{13547ABD-C7EB-644A-70C1-3AEBFBB74156}" dt="2024-03-05T08:30:29.847" v="653"/>
          <ac:grpSpMkLst>
            <pc:docMk/>
            <pc:sldMk cId="3306702561" sldId="920"/>
            <ac:grpSpMk id="26" creationId="{D5C8AA1B-C46D-7CDF-1ADB-0B79C461BED4}"/>
          </ac:grpSpMkLst>
        </pc:grpChg>
        <pc:grpChg chg="add del mod">
          <ac:chgData name="Sophia Papadakis" userId="S::sophia@ncsct.co.uk::b95f17c4-d9c4-4e13-899b-4e888ddd5376" providerId="AD" clId="Web-{13547ABD-C7EB-644A-70C1-3AEBFBB74156}" dt="2024-03-05T08:23:40.276" v="510"/>
          <ac:grpSpMkLst>
            <pc:docMk/>
            <pc:sldMk cId="3306702561" sldId="920"/>
            <ac:grpSpMk id="27" creationId="{99B714A7-04EE-22D2-7811-9D350AD35B19}"/>
          </ac:grpSpMkLst>
        </pc:grpChg>
        <pc:grpChg chg="mod">
          <ac:chgData name="Sophia Papadakis" userId="S::sophia@ncsct.co.uk::b95f17c4-d9c4-4e13-899b-4e888ddd5376" providerId="AD" clId="Web-{13547ABD-C7EB-644A-70C1-3AEBFBB74156}" dt="2024-03-05T08:24:32.074" v="529" actId="1076"/>
          <ac:grpSpMkLst>
            <pc:docMk/>
            <pc:sldMk cId="3306702561" sldId="920"/>
            <ac:grpSpMk id="28" creationId="{C8223B7E-BBBF-602F-9D9F-32224957C0D4}"/>
          </ac:grpSpMkLst>
        </pc:grpChg>
        <pc:grpChg chg="add del mod">
          <ac:chgData name="Sophia Papadakis" userId="S::sophia@ncsct.co.uk::b95f17c4-d9c4-4e13-899b-4e888ddd5376" providerId="AD" clId="Web-{13547ABD-C7EB-644A-70C1-3AEBFBB74156}" dt="2024-03-05T08:25:16.762" v="544"/>
          <ac:grpSpMkLst>
            <pc:docMk/>
            <pc:sldMk cId="3306702561" sldId="920"/>
            <ac:grpSpMk id="29" creationId="{DDFBEBEC-73A3-CD26-4F9A-28D304620DEC}"/>
          </ac:grpSpMkLst>
        </pc:grpChg>
        <pc:grpChg chg="add del mod">
          <ac:chgData name="Sophia Papadakis" userId="S::sophia@ncsct.co.uk::b95f17c4-d9c4-4e13-899b-4e888ddd5376" providerId="AD" clId="Web-{13547ABD-C7EB-644A-70C1-3AEBFBB74156}" dt="2024-03-05T08:27:31.312" v="595" actId="1076"/>
          <ac:grpSpMkLst>
            <pc:docMk/>
            <pc:sldMk cId="3306702561" sldId="920"/>
            <ac:grpSpMk id="33" creationId="{C778F286-7561-CB0F-E4BE-B9E1D8EC709A}"/>
          </ac:grpSpMkLst>
        </pc:grpChg>
        <pc:grpChg chg="add del mod">
          <ac:chgData name="Sophia Papadakis" userId="S::sophia@ncsct.co.uk::b95f17c4-d9c4-4e13-899b-4e888ddd5376" providerId="AD" clId="Web-{13547ABD-C7EB-644A-70C1-3AEBFBB74156}" dt="2024-03-05T08:27:06.717" v="588"/>
          <ac:grpSpMkLst>
            <pc:docMk/>
            <pc:sldMk cId="3306702561" sldId="920"/>
            <ac:grpSpMk id="39" creationId="{B4CBB003-029B-9038-4020-3A5F0ED771AE}"/>
          </ac:grpSpMkLst>
        </pc:grpChg>
        <pc:picChg chg="del">
          <ac:chgData name="Sophia Papadakis" userId="S::sophia@ncsct.co.uk::b95f17c4-d9c4-4e13-899b-4e888ddd5376" providerId="AD" clId="Web-{13547ABD-C7EB-644A-70C1-3AEBFBB74156}" dt="2024-03-05T08:16:45.924" v="365"/>
          <ac:picMkLst>
            <pc:docMk/>
            <pc:sldMk cId="3306702561" sldId="920"/>
            <ac:picMk id="3" creationId="{C18F2914-D790-410A-EAA9-525681402B58}"/>
          </ac:picMkLst>
        </pc:picChg>
        <pc:picChg chg="add mod">
          <ac:chgData name="Sophia Papadakis" userId="S::sophia@ncsct.co.uk::b95f17c4-d9c4-4e13-899b-4e888ddd5376" providerId="AD" clId="Web-{13547ABD-C7EB-644A-70C1-3AEBFBB74156}" dt="2024-03-05T08:27:35.671" v="596" actId="1076"/>
          <ac:picMkLst>
            <pc:docMk/>
            <pc:sldMk cId="3306702561" sldId="920"/>
            <ac:picMk id="4" creationId="{9E54FE04-4FFF-6AF3-8571-EBC317466258}"/>
          </ac:picMkLst>
        </pc:picChg>
        <pc:picChg chg="add mod">
          <ac:chgData name="Sophia Papadakis" userId="S::sophia@ncsct.co.uk::b95f17c4-d9c4-4e13-899b-4e888ddd5376" providerId="AD" clId="Web-{13547ABD-C7EB-644A-70C1-3AEBFBB74156}" dt="2024-03-05T08:24:41.261" v="531" actId="1076"/>
          <ac:picMkLst>
            <pc:docMk/>
            <pc:sldMk cId="3306702561" sldId="920"/>
            <ac:picMk id="6" creationId="{91F49E60-C1FA-3DD4-095F-D6A76E1D59B6}"/>
          </ac:picMkLst>
        </pc:picChg>
        <pc:picChg chg="mod">
          <ac:chgData name="Sophia Papadakis" userId="S::sophia@ncsct.co.uk::b95f17c4-d9c4-4e13-899b-4e888ddd5376" providerId="AD" clId="Web-{13547ABD-C7EB-644A-70C1-3AEBFBB74156}" dt="2024-03-05T08:22:30.978" v="490"/>
          <ac:picMkLst>
            <pc:docMk/>
            <pc:sldMk cId="3306702561" sldId="920"/>
            <ac:picMk id="15" creationId="{9908E74D-45A8-E427-4140-5ABB6B4968AC}"/>
          </ac:picMkLst>
        </pc:picChg>
        <pc:picChg chg="mod topLvl">
          <ac:chgData name="Sophia Papadakis" userId="S::sophia@ncsct.co.uk::b95f17c4-d9c4-4e13-899b-4e888ddd5376" providerId="AD" clId="Web-{13547ABD-C7EB-644A-70C1-3AEBFBB74156}" dt="2024-03-05T08:24:48.433" v="534" actId="1076"/>
          <ac:picMkLst>
            <pc:docMk/>
            <pc:sldMk cId="3306702561" sldId="920"/>
            <ac:picMk id="16" creationId="{60C31993-A9A7-000C-7563-40E960C318F5}"/>
          </ac:picMkLst>
        </pc:picChg>
        <pc:picChg chg="del topLvl">
          <ac:chgData name="Sophia Papadakis" userId="S::sophia@ncsct.co.uk::b95f17c4-d9c4-4e13-899b-4e888ddd5376" providerId="AD" clId="Web-{13547ABD-C7EB-644A-70C1-3AEBFBB74156}" dt="2024-03-05T08:30:29.847" v="653"/>
          <ac:picMkLst>
            <pc:docMk/>
            <pc:sldMk cId="3306702561" sldId="920"/>
            <ac:picMk id="17" creationId="{EDD108CA-9C64-8CA6-46A8-01EAEC42595B}"/>
          </ac:picMkLst>
        </pc:picChg>
        <pc:picChg chg="mod">
          <ac:chgData name="Sophia Papadakis" userId="S::sophia@ncsct.co.uk::b95f17c4-d9c4-4e13-899b-4e888ddd5376" providerId="AD" clId="Web-{13547ABD-C7EB-644A-70C1-3AEBFBB74156}" dt="2024-03-05T08:32:46.974" v="699"/>
          <ac:picMkLst>
            <pc:docMk/>
            <pc:sldMk cId="3306702561" sldId="920"/>
            <ac:picMk id="32" creationId="{5FDC53E0-F765-3585-BE2F-378EC4ACFEA9}"/>
          </ac:picMkLst>
        </pc:picChg>
        <pc:picChg chg="del topLvl">
          <ac:chgData name="Sophia Papadakis" userId="S::sophia@ncsct.co.uk::b95f17c4-d9c4-4e13-899b-4e888ddd5376" providerId="AD" clId="Web-{13547ABD-C7EB-644A-70C1-3AEBFBB74156}" dt="2024-03-05T08:27:06.717" v="588"/>
          <ac:picMkLst>
            <pc:docMk/>
            <pc:sldMk cId="3306702561" sldId="920"/>
            <ac:picMk id="38" creationId="{5F9490DC-AC34-0CE2-481A-A8A9CC0F0DFF}"/>
          </ac:picMkLst>
        </pc:picChg>
        <pc:picChg chg="add mod">
          <ac:chgData name="Sophia Papadakis" userId="S::sophia@ncsct.co.uk::b95f17c4-d9c4-4e13-899b-4e888ddd5376" providerId="AD" clId="Web-{13547ABD-C7EB-644A-70C1-3AEBFBB74156}" dt="2024-03-05T08:32:25.615" v="697"/>
          <ac:picMkLst>
            <pc:docMk/>
            <pc:sldMk cId="3306702561" sldId="920"/>
            <ac:picMk id="43" creationId="{842F2579-190C-9FAB-425D-D65EFEA40910}"/>
          </ac:picMkLst>
        </pc:picChg>
      </pc:sldChg>
      <pc:sldChg chg="modSp">
        <pc:chgData name="Sophia Papadakis" userId="S::sophia@ncsct.co.uk::b95f17c4-d9c4-4e13-899b-4e888ddd5376" providerId="AD" clId="Web-{13547ABD-C7EB-644A-70C1-3AEBFBB74156}" dt="2024-03-05T06:57:17.199" v="19" actId="20577"/>
        <pc:sldMkLst>
          <pc:docMk/>
          <pc:sldMk cId="219716729" sldId="1146"/>
        </pc:sldMkLst>
        <pc:spChg chg="mod">
          <ac:chgData name="Sophia Papadakis" userId="S::sophia@ncsct.co.uk::b95f17c4-d9c4-4e13-899b-4e888ddd5376" providerId="AD" clId="Web-{13547ABD-C7EB-644A-70C1-3AEBFBB74156}" dt="2024-03-05T06:57:17.199" v="19" actId="20577"/>
          <ac:spMkLst>
            <pc:docMk/>
            <pc:sldMk cId="219716729" sldId="1146"/>
            <ac:spMk id="3" creationId="{2AE182F3-3836-8DE6-8DD3-A7A94599A369}"/>
          </ac:spMkLst>
        </pc:spChg>
      </pc:sldChg>
      <pc:sldChg chg="modSp">
        <pc:chgData name="Sophia Papadakis" userId="S::sophia@ncsct.co.uk::b95f17c4-d9c4-4e13-899b-4e888ddd5376" providerId="AD" clId="Web-{13547ABD-C7EB-644A-70C1-3AEBFBB74156}" dt="2024-03-05T06:57:54.106" v="23" actId="20577"/>
        <pc:sldMkLst>
          <pc:docMk/>
          <pc:sldMk cId="1847778398" sldId="1225"/>
        </pc:sldMkLst>
        <pc:spChg chg="mod">
          <ac:chgData name="Sophia Papadakis" userId="S::sophia@ncsct.co.uk::b95f17c4-d9c4-4e13-899b-4e888ddd5376" providerId="AD" clId="Web-{13547ABD-C7EB-644A-70C1-3AEBFBB74156}" dt="2024-03-05T06:57:54.106" v="23" actId="20577"/>
          <ac:spMkLst>
            <pc:docMk/>
            <pc:sldMk cId="1847778398" sldId="1225"/>
            <ac:spMk id="2" creationId="{4E84293B-E2C2-CA2D-911C-D2EE59F29E19}"/>
          </ac:spMkLst>
        </pc:spChg>
      </pc:sldChg>
      <pc:sldChg chg="modSp">
        <pc:chgData name="Sophia Papadakis" userId="S::sophia@ncsct.co.uk::b95f17c4-d9c4-4e13-899b-4e888ddd5376" providerId="AD" clId="Web-{13547ABD-C7EB-644A-70C1-3AEBFBB74156}" dt="2024-03-05T06:56:00.541" v="6" actId="20577"/>
        <pc:sldMkLst>
          <pc:docMk/>
          <pc:sldMk cId="3968776514" sldId="2145708321"/>
        </pc:sldMkLst>
        <pc:spChg chg="mod">
          <ac:chgData name="Sophia Papadakis" userId="S::sophia@ncsct.co.uk::b95f17c4-d9c4-4e13-899b-4e888ddd5376" providerId="AD" clId="Web-{13547ABD-C7EB-644A-70C1-3AEBFBB74156}" dt="2024-03-05T06:56:00.541" v="6" actId="20577"/>
          <ac:spMkLst>
            <pc:docMk/>
            <pc:sldMk cId="3968776514" sldId="2145708321"/>
            <ac:spMk id="4" creationId="{218B6D66-337F-DB90-74D3-F4DCFCCA69B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41AF29-4A09-4003-B066-3CD85983D3BE}" type="doc">
      <dgm:prSet loTypeId="urn:microsoft.com/office/officeart/2005/8/layout/hProcess9" loCatId="process" qsTypeId="urn:microsoft.com/office/officeart/2005/8/quickstyle/simple1" qsCatId="simple" csTypeId="urn:microsoft.com/office/officeart/2005/8/colors/colorful5" csCatId="colorful" phldr="1"/>
      <dgm:spPr/>
    </dgm:pt>
    <dgm:pt modelId="{5AC0CFF9-BA44-4894-81E2-78D9917CBAD8}">
      <dgm:prSet phldrT="[Text]" custT="1"/>
      <dgm:spPr>
        <a:xfrm>
          <a:off x="4118" y="1357788"/>
          <a:ext cx="1981051" cy="1810385"/>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600" b="1">
              <a:solidFill>
                <a:sysClr val="window" lastClr="FFFFFF"/>
              </a:solidFill>
              <a:latin typeface="Arial" panose="020B0604020202020204" pitchFamily="34" charset="0"/>
              <a:ea typeface="+mn-ea"/>
              <a:cs typeface="Arial" panose="020B0604020202020204" pitchFamily="34" charset="0"/>
            </a:rPr>
            <a:t>Preparation </a:t>
          </a:r>
        </a:p>
      </dgm:t>
    </dgm:pt>
    <dgm:pt modelId="{3504C039-2932-445D-A5D2-D37400E9E584}" type="parTrans" cxnId="{5D01ADE7-8EC8-41DE-8665-7F8C897DE322}">
      <dgm:prSet/>
      <dgm:spPr/>
      <dgm:t>
        <a:bodyPr/>
        <a:lstStyle/>
        <a:p>
          <a:endParaRPr lang="en-GB"/>
        </a:p>
      </dgm:t>
    </dgm:pt>
    <dgm:pt modelId="{FA2BEC82-5509-42DA-B9B4-76F0B5DF7DAE}" type="sibTrans" cxnId="{5D01ADE7-8EC8-41DE-8665-7F8C897DE322}">
      <dgm:prSet/>
      <dgm:spPr/>
      <dgm:t>
        <a:bodyPr/>
        <a:lstStyle/>
        <a:p>
          <a:endParaRPr lang="en-GB"/>
        </a:p>
      </dgm:t>
    </dgm:pt>
    <dgm:pt modelId="{2B69703D-2DF9-4473-BBE7-12C288BCCCBA}">
      <dgm:prSet phldrT="[Text]" custT="1"/>
      <dgm:spPr>
        <a:xfrm>
          <a:off x="2084222" y="1357788"/>
          <a:ext cx="1981051" cy="1810385"/>
        </a:xfrm>
        <a:prstGeom prst="roundRect">
          <a:avLst/>
        </a:prstGeom>
        <a:solidFill>
          <a:srgbClr val="5B9BD5">
            <a:hueOff val="-2252848"/>
            <a:satOff val="-5806"/>
            <a:lumOff val="-392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600" b="1">
              <a:solidFill>
                <a:sysClr val="window" lastClr="FFFFFF"/>
              </a:solidFill>
              <a:latin typeface="+mn-lt"/>
              <a:ea typeface="+mn-ea"/>
              <a:cs typeface="+mn-cs"/>
            </a:rPr>
            <a:t>Cutting down with NRT /Vape</a:t>
          </a:r>
        </a:p>
      </dgm:t>
    </dgm:pt>
    <dgm:pt modelId="{D32B8575-2871-433E-ADE2-209F698ED292}" type="parTrans" cxnId="{10E2A8B5-ABC8-4131-8BF9-760E13A08398}">
      <dgm:prSet/>
      <dgm:spPr/>
      <dgm:t>
        <a:bodyPr/>
        <a:lstStyle/>
        <a:p>
          <a:endParaRPr lang="en-GB"/>
        </a:p>
      </dgm:t>
    </dgm:pt>
    <dgm:pt modelId="{80F5D177-155A-47ED-B982-A346822B53BB}" type="sibTrans" cxnId="{10E2A8B5-ABC8-4131-8BF9-760E13A08398}">
      <dgm:prSet/>
      <dgm:spPr/>
      <dgm:t>
        <a:bodyPr/>
        <a:lstStyle/>
        <a:p>
          <a:endParaRPr lang="en-GB"/>
        </a:p>
      </dgm:t>
    </dgm:pt>
    <dgm:pt modelId="{D3670177-0CA6-4756-B4EA-D9B3B5AF32B8}">
      <dgm:prSet phldrT="[Text]" custT="1"/>
      <dgm:spPr>
        <a:xfrm>
          <a:off x="4164326" y="1357788"/>
          <a:ext cx="1981051" cy="1810385"/>
        </a:xfrm>
        <a:prstGeom prst="roundRect">
          <a:avLst/>
        </a:prstGeom>
        <a:solidFill>
          <a:srgbClr val="5B9BD5">
            <a:hueOff val="-4505695"/>
            <a:satOff val="-11613"/>
            <a:lumOff val="-784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600" b="0">
              <a:solidFill>
                <a:sysClr val="window" lastClr="FFFFFF"/>
              </a:solidFill>
              <a:latin typeface="Arial" panose="020B0604020202020204" pitchFamily="34" charset="0"/>
              <a:ea typeface="+mn-ea"/>
              <a:cs typeface="Arial" panose="020B0604020202020204" pitchFamily="34" charset="0"/>
            </a:rPr>
            <a:t>Stopping with NRT/Vape</a:t>
          </a:r>
        </a:p>
      </dgm:t>
    </dgm:pt>
    <dgm:pt modelId="{BA7AB91D-D9B9-47D5-BDDC-82D26AB8A787}" type="parTrans" cxnId="{0F4420D8-B6C0-4A4A-ABC6-882E632A65E9}">
      <dgm:prSet/>
      <dgm:spPr/>
      <dgm:t>
        <a:bodyPr/>
        <a:lstStyle/>
        <a:p>
          <a:endParaRPr lang="en-GB"/>
        </a:p>
      </dgm:t>
    </dgm:pt>
    <dgm:pt modelId="{D334DF29-0A36-40F7-996A-1D9C08EC573A}" type="sibTrans" cxnId="{0F4420D8-B6C0-4A4A-ABC6-882E632A65E9}">
      <dgm:prSet/>
      <dgm:spPr/>
      <dgm:t>
        <a:bodyPr/>
        <a:lstStyle/>
        <a:p>
          <a:endParaRPr lang="en-GB"/>
        </a:p>
      </dgm:t>
    </dgm:pt>
    <dgm:pt modelId="{85666FDF-F7A8-49E1-8B47-165122D4B091}">
      <dgm:prSet custT="1"/>
      <dgm:spPr>
        <a:xfrm>
          <a:off x="6244430" y="1357788"/>
          <a:ext cx="1981051" cy="1810385"/>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sz="1600" b="1">
              <a:solidFill>
                <a:sysClr val="window" lastClr="FFFFFF"/>
              </a:solidFill>
              <a:latin typeface="Arial" panose="020B0604020202020204" pitchFamily="34" charset="0"/>
              <a:ea typeface="+mn-ea"/>
              <a:cs typeface="Arial" panose="020B0604020202020204" pitchFamily="34" charset="0"/>
            </a:rPr>
            <a:t>Staying smokefree</a:t>
          </a:r>
        </a:p>
      </dgm:t>
    </dgm:pt>
    <dgm:pt modelId="{4B33B68C-9743-4BB6-8129-B223B6D56614}" type="parTrans" cxnId="{D69CB561-149F-40A3-9061-2D6E8B8CCE24}">
      <dgm:prSet/>
      <dgm:spPr/>
      <dgm:t>
        <a:bodyPr/>
        <a:lstStyle/>
        <a:p>
          <a:endParaRPr lang="en-GB"/>
        </a:p>
      </dgm:t>
    </dgm:pt>
    <dgm:pt modelId="{78EDAC76-65BA-40F4-94F2-7DD2B26EE735}" type="sibTrans" cxnId="{D69CB561-149F-40A3-9061-2D6E8B8CCE24}">
      <dgm:prSet/>
      <dgm:spPr/>
      <dgm:t>
        <a:bodyPr/>
        <a:lstStyle/>
        <a:p>
          <a:endParaRPr lang="en-GB"/>
        </a:p>
      </dgm:t>
    </dgm:pt>
    <dgm:pt modelId="{129A2DB4-CC3A-49BC-860F-BC5CD2386945}" type="pres">
      <dgm:prSet presAssocID="{E941AF29-4A09-4003-B066-3CD85983D3BE}" presName="CompostProcess" presStyleCnt="0">
        <dgm:presLayoutVars>
          <dgm:dir/>
          <dgm:resizeHandles val="exact"/>
        </dgm:presLayoutVars>
      </dgm:prSet>
      <dgm:spPr/>
    </dgm:pt>
    <dgm:pt modelId="{34CAF364-152C-4149-B8F6-4E145D0841EF}" type="pres">
      <dgm:prSet presAssocID="{E941AF29-4A09-4003-B066-3CD85983D3BE}" presName="arrow" presStyleLbl="bgShp" presStyleIdx="0" presStyleCnt="1" custLinFactNeighborX="-1993" custLinFactNeighborY="5531"/>
      <dgm:spPr>
        <a:xfrm>
          <a:off x="617219" y="0"/>
          <a:ext cx="6995160" cy="4525963"/>
        </a:xfrm>
        <a:prstGeom prst="rightArrow">
          <a:avLst/>
        </a:prstGeom>
        <a:solidFill>
          <a:srgbClr val="5B9BD5">
            <a:tint val="40000"/>
            <a:hueOff val="0"/>
            <a:satOff val="0"/>
            <a:lumOff val="0"/>
            <a:alphaOff val="0"/>
          </a:srgbClr>
        </a:solidFill>
        <a:ln>
          <a:noFill/>
        </a:ln>
        <a:effectLst/>
      </dgm:spPr>
    </dgm:pt>
    <dgm:pt modelId="{F78E39E9-7697-4F9A-8205-B7A1FE107848}" type="pres">
      <dgm:prSet presAssocID="{E941AF29-4A09-4003-B066-3CD85983D3BE}" presName="linearProcess" presStyleCnt="0"/>
      <dgm:spPr/>
    </dgm:pt>
    <dgm:pt modelId="{1B287EB4-857E-4E16-8D71-7FAD56562F0F}" type="pres">
      <dgm:prSet presAssocID="{5AC0CFF9-BA44-4894-81E2-78D9917CBAD8}" presName="textNode" presStyleLbl="node1" presStyleIdx="0" presStyleCnt="4">
        <dgm:presLayoutVars>
          <dgm:bulletEnabled val="1"/>
        </dgm:presLayoutVars>
      </dgm:prSet>
      <dgm:spPr/>
    </dgm:pt>
    <dgm:pt modelId="{EB8DCD90-E81B-4E4C-8EAA-10342F418322}" type="pres">
      <dgm:prSet presAssocID="{FA2BEC82-5509-42DA-B9B4-76F0B5DF7DAE}" presName="sibTrans" presStyleCnt="0"/>
      <dgm:spPr/>
    </dgm:pt>
    <dgm:pt modelId="{83607264-9434-40B2-B98A-BBE7A498CD2C}" type="pres">
      <dgm:prSet presAssocID="{2B69703D-2DF9-4473-BBE7-12C288BCCCBA}" presName="textNode" presStyleLbl="node1" presStyleIdx="1" presStyleCnt="4">
        <dgm:presLayoutVars>
          <dgm:bulletEnabled val="1"/>
        </dgm:presLayoutVars>
      </dgm:prSet>
      <dgm:spPr/>
    </dgm:pt>
    <dgm:pt modelId="{20327707-7200-4FF2-97CE-16A3AB2CAFDE}" type="pres">
      <dgm:prSet presAssocID="{80F5D177-155A-47ED-B982-A346822B53BB}" presName="sibTrans" presStyleCnt="0"/>
      <dgm:spPr/>
    </dgm:pt>
    <dgm:pt modelId="{E62DD4DE-0754-485E-987E-5200AE885032}" type="pres">
      <dgm:prSet presAssocID="{D3670177-0CA6-4756-B4EA-D9B3B5AF32B8}" presName="textNode" presStyleLbl="node1" presStyleIdx="2" presStyleCnt="4">
        <dgm:presLayoutVars>
          <dgm:bulletEnabled val="1"/>
        </dgm:presLayoutVars>
      </dgm:prSet>
      <dgm:spPr/>
    </dgm:pt>
    <dgm:pt modelId="{3E5A377D-E43B-4446-88FF-D887BC7C9573}" type="pres">
      <dgm:prSet presAssocID="{D334DF29-0A36-40F7-996A-1D9C08EC573A}" presName="sibTrans" presStyleCnt="0"/>
      <dgm:spPr/>
    </dgm:pt>
    <dgm:pt modelId="{646DD9DF-0369-480D-98E9-067120F9CDF3}" type="pres">
      <dgm:prSet presAssocID="{85666FDF-F7A8-49E1-8B47-165122D4B091}" presName="textNode" presStyleLbl="node1" presStyleIdx="3" presStyleCnt="4">
        <dgm:presLayoutVars>
          <dgm:bulletEnabled val="1"/>
        </dgm:presLayoutVars>
      </dgm:prSet>
      <dgm:spPr/>
    </dgm:pt>
  </dgm:ptLst>
  <dgm:cxnLst>
    <dgm:cxn modelId="{D1F57410-3842-428E-B347-91F41F3D834E}" type="presOf" srcId="{85666FDF-F7A8-49E1-8B47-165122D4B091}" destId="{646DD9DF-0369-480D-98E9-067120F9CDF3}" srcOrd="0" destOrd="0" presId="urn:microsoft.com/office/officeart/2005/8/layout/hProcess9"/>
    <dgm:cxn modelId="{D69CB561-149F-40A3-9061-2D6E8B8CCE24}" srcId="{E941AF29-4A09-4003-B066-3CD85983D3BE}" destId="{85666FDF-F7A8-49E1-8B47-165122D4B091}" srcOrd="3" destOrd="0" parTransId="{4B33B68C-9743-4BB6-8129-B223B6D56614}" sibTransId="{78EDAC76-65BA-40F4-94F2-7DD2B26EE735}"/>
    <dgm:cxn modelId="{EC61E756-4CC3-4D71-9CAA-7534A966B3A2}" type="presOf" srcId="{2B69703D-2DF9-4473-BBE7-12C288BCCCBA}" destId="{83607264-9434-40B2-B98A-BBE7A498CD2C}" srcOrd="0" destOrd="0" presId="urn:microsoft.com/office/officeart/2005/8/layout/hProcess9"/>
    <dgm:cxn modelId="{0E51CE87-CAB7-4A7E-98DC-408802A8374F}" type="presOf" srcId="{5AC0CFF9-BA44-4894-81E2-78D9917CBAD8}" destId="{1B287EB4-857E-4E16-8D71-7FAD56562F0F}" srcOrd="0" destOrd="0" presId="urn:microsoft.com/office/officeart/2005/8/layout/hProcess9"/>
    <dgm:cxn modelId="{10E2A8B5-ABC8-4131-8BF9-760E13A08398}" srcId="{E941AF29-4A09-4003-B066-3CD85983D3BE}" destId="{2B69703D-2DF9-4473-BBE7-12C288BCCCBA}" srcOrd="1" destOrd="0" parTransId="{D32B8575-2871-433E-ADE2-209F698ED292}" sibTransId="{80F5D177-155A-47ED-B982-A346822B53BB}"/>
    <dgm:cxn modelId="{0F4420D8-B6C0-4A4A-ABC6-882E632A65E9}" srcId="{E941AF29-4A09-4003-B066-3CD85983D3BE}" destId="{D3670177-0CA6-4756-B4EA-D9B3B5AF32B8}" srcOrd="2" destOrd="0" parTransId="{BA7AB91D-D9B9-47D5-BDDC-82D26AB8A787}" sibTransId="{D334DF29-0A36-40F7-996A-1D9C08EC573A}"/>
    <dgm:cxn modelId="{E5E240DC-15CE-48B2-99A1-F23ADA694DE2}" type="presOf" srcId="{E941AF29-4A09-4003-B066-3CD85983D3BE}" destId="{129A2DB4-CC3A-49BC-860F-BC5CD2386945}" srcOrd="0" destOrd="0" presId="urn:microsoft.com/office/officeart/2005/8/layout/hProcess9"/>
    <dgm:cxn modelId="{2CB007E5-F08A-49AC-8FD0-0E2E399C8948}" type="presOf" srcId="{D3670177-0CA6-4756-B4EA-D9B3B5AF32B8}" destId="{E62DD4DE-0754-485E-987E-5200AE885032}" srcOrd="0" destOrd="0" presId="urn:microsoft.com/office/officeart/2005/8/layout/hProcess9"/>
    <dgm:cxn modelId="{5D01ADE7-8EC8-41DE-8665-7F8C897DE322}" srcId="{E941AF29-4A09-4003-B066-3CD85983D3BE}" destId="{5AC0CFF9-BA44-4894-81E2-78D9917CBAD8}" srcOrd="0" destOrd="0" parTransId="{3504C039-2932-445D-A5D2-D37400E9E584}" sibTransId="{FA2BEC82-5509-42DA-B9B4-76F0B5DF7DAE}"/>
    <dgm:cxn modelId="{A8D28679-118A-4C07-A48D-9C77C01913BF}" type="presParOf" srcId="{129A2DB4-CC3A-49BC-860F-BC5CD2386945}" destId="{34CAF364-152C-4149-B8F6-4E145D0841EF}" srcOrd="0" destOrd="0" presId="urn:microsoft.com/office/officeart/2005/8/layout/hProcess9"/>
    <dgm:cxn modelId="{36E21927-9762-407E-A323-23F85609C087}" type="presParOf" srcId="{129A2DB4-CC3A-49BC-860F-BC5CD2386945}" destId="{F78E39E9-7697-4F9A-8205-B7A1FE107848}" srcOrd="1" destOrd="0" presId="urn:microsoft.com/office/officeart/2005/8/layout/hProcess9"/>
    <dgm:cxn modelId="{552AB0AB-5AD6-4DBF-B22F-5349CDDE954F}" type="presParOf" srcId="{F78E39E9-7697-4F9A-8205-B7A1FE107848}" destId="{1B287EB4-857E-4E16-8D71-7FAD56562F0F}" srcOrd="0" destOrd="0" presId="urn:microsoft.com/office/officeart/2005/8/layout/hProcess9"/>
    <dgm:cxn modelId="{18174806-A2F7-4E5F-B790-970AC80739FF}" type="presParOf" srcId="{F78E39E9-7697-4F9A-8205-B7A1FE107848}" destId="{EB8DCD90-E81B-4E4C-8EAA-10342F418322}" srcOrd="1" destOrd="0" presId="urn:microsoft.com/office/officeart/2005/8/layout/hProcess9"/>
    <dgm:cxn modelId="{6E8EBF54-FDD2-4D49-B1E7-2E9023CCF457}" type="presParOf" srcId="{F78E39E9-7697-4F9A-8205-B7A1FE107848}" destId="{83607264-9434-40B2-B98A-BBE7A498CD2C}" srcOrd="2" destOrd="0" presId="urn:microsoft.com/office/officeart/2005/8/layout/hProcess9"/>
    <dgm:cxn modelId="{378649DD-16C2-4667-AC21-E1947B1DAA8C}" type="presParOf" srcId="{F78E39E9-7697-4F9A-8205-B7A1FE107848}" destId="{20327707-7200-4FF2-97CE-16A3AB2CAFDE}" srcOrd="3" destOrd="0" presId="urn:microsoft.com/office/officeart/2005/8/layout/hProcess9"/>
    <dgm:cxn modelId="{888B8E16-EA37-4547-830C-A1CEE5E18AAE}" type="presParOf" srcId="{F78E39E9-7697-4F9A-8205-B7A1FE107848}" destId="{E62DD4DE-0754-485E-987E-5200AE885032}" srcOrd="4" destOrd="0" presId="urn:microsoft.com/office/officeart/2005/8/layout/hProcess9"/>
    <dgm:cxn modelId="{4A05FCCE-EC40-4AF1-98D8-4E67BB54FD63}" type="presParOf" srcId="{F78E39E9-7697-4F9A-8205-B7A1FE107848}" destId="{3E5A377D-E43B-4446-88FF-D887BC7C9573}" srcOrd="5" destOrd="0" presId="urn:microsoft.com/office/officeart/2005/8/layout/hProcess9"/>
    <dgm:cxn modelId="{4F5057E4-C67E-4EAF-A02C-C1D1DEC2421A}" type="presParOf" srcId="{F78E39E9-7697-4F9A-8205-B7A1FE107848}" destId="{646DD9DF-0369-480D-98E9-067120F9CDF3}"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CAF364-152C-4149-B8F6-4E145D0841EF}">
      <dsp:nvSpPr>
        <dsp:cNvPr id="0" name=""/>
        <dsp:cNvSpPr/>
      </dsp:nvSpPr>
      <dsp:spPr>
        <a:xfrm>
          <a:off x="380946" y="0"/>
          <a:ext cx="5577110" cy="3425190"/>
        </a:xfrm>
        <a:prstGeom prst="rightArrow">
          <a:avLst/>
        </a:prstGeom>
        <a:solidFill>
          <a:srgbClr val="5B9BD5">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1B287EB4-857E-4E16-8D71-7FAD56562F0F}">
      <dsp:nvSpPr>
        <dsp:cNvPr id="0" name=""/>
        <dsp:cNvSpPr/>
      </dsp:nvSpPr>
      <dsp:spPr>
        <a:xfrm>
          <a:off x="2242" y="1027556"/>
          <a:ext cx="1457071" cy="1370076"/>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a:solidFill>
                <a:sysClr val="window" lastClr="FFFFFF"/>
              </a:solidFill>
              <a:latin typeface="Arial" panose="020B0604020202020204" pitchFamily="34" charset="0"/>
              <a:ea typeface="+mn-ea"/>
              <a:cs typeface="Arial" panose="020B0604020202020204" pitchFamily="34" charset="0"/>
            </a:rPr>
            <a:t>Preparation </a:t>
          </a:r>
        </a:p>
      </dsp:txBody>
      <dsp:txXfrm>
        <a:off x="69124" y="1094438"/>
        <a:ext cx="1323307" cy="1236312"/>
      </dsp:txXfrm>
    </dsp:sp>
    <dsp:sp modelId="{83607264-9434-40B2-B98A-BBE7A498CD2C}">
      <dsp:nvSpPr>
        <dsp:cNvPr id="0" name=""/>
        <dsp:cNvSpPr/>
      </dsp:nvSpPr>
      <dsp:spPr>
        <a:xfrm>
          <a:off x="1702159" y="1027556"/>
          <a:ext cx="1457071" cy="1370076"/>
        </a:xfrm>
        <a:prstGeom prst="roundRect">
          <a:avLst/>
        </a:prstGeom>
        <a:solidFill>
          <a:srgbClr val="5B9BD5">
            <a:hueOff val="-2252848"/>
            <a:satOff val="-5806"/>
            <a:lumOff val="-392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a:solidFill>
                <a:sysClr val="window" lastClr="FFFFFF"/>
              </a:solidFill>
              <a:latin typeface="+mn-lt"/>
              <a:ea typeface="+mn-ea"/>
              <a:cs typeface="+mn-cs"/>
            </a:rPr>
            <a:t>Cutting down with NRT /Vape</a:t>
          </a:r>
        </a:p>
      </dsp:txBody>
      <dsp:txXfrm>
        <a:off x="1769041" y="1094438"/>
        <a:ext cx="1323307" cy="1236312"/>
      </dsp:txXfrm>
    </dsp:sp>
    <dsp:sp modelId="{E62DD4DE-0754-485E-987E-5200AE885032}">
      <dsp:nvSpPr>
        <dsp:cNvPr id="0" name=""/>
        <dsp:cNvSpPr/>
      </dsp:nvSpPr>
      <dsp:spPr>
        <a:xfrm>
          <a:off x="3402075" y="1027556"/>
          <a:ext cx="1457071" cy="1370076"/>
        </a:xfrm>
        <a:prstGeom prst="roundRect">
          <a:avLst/>
        </a:prstGeom>
        <a:solidFill>
          <a:srgbClr val="5B9BD5">
            <a:hueOff val="-4505695"/>
            <a:satOff val="-11613"/>
            <a:lumOff val="-784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kern="1200">
              <a:solidFill>
                <a:sysClr val="window" lastClr="FFFFFF"/>
              </a:solidFill>
              <a:latin typeface="Arial" panose="020B0604020202020204" pitchFamily="34" charset="0"/>
              <a:ea typeface="+mn-ea"/>
              <a:cs typeface="Arial" panose="020B0604020202020204" pitchFamily="34" charset="0"/>
            </a:rPr>
            <a:t>Stopping with NRT/Vape</a:t>
          </a:r>
        </a:p>
      </dsp:txBody>
      <dsp:txXfrm>
        <a:off x="3468957" y="1094438"/>
        <a:ext cx="1323307" cy="1236312"/>
      </dsp:txXfrm>
    </dsp:sp>
    <dsp:sp modelId="{646DD9DF-0369-480D-98E9-067120F9CDF3}">
      <dsp:nvSpPr>
        <dsp:cNvPr id="0" name=""/>
        <dsp:cNvSpPr/>
      </dsp:nvSpPr>
      <dsp:spPr>
        <a:xfrm>
          <a:off x="5101992" y="1027556"/>
          <a:ext cx="1457071" cy="1370076"/>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a:solidFill>
                <a:sysClr val="window" lastClr="FFFFFF"/>
              </a:solidFill>
              <a:latin typeface="Arial" panose="020B0604020202020204" pitchFamily="34" charset="0"/>
              <a:ea typeface="+mn-ea"/>
              <a:cs typeface="Arial" panose="020B0604020202020204" pitchFamily="34" charset="0"/>
            </a:rPr>
            <a:t>Staying smokefree</a:t>
          </a:r>
        </a:p>
      </dsp:txBody>
      <dsp:txXfrm>
        <a:off x="5168874" y="1094438"/>
        <a:ext cx="1323307" cy="123631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l">
              <a:lnSpc>
                <a:spcPts val="5000"/>
              </a:lnSpc>
              <a:spcBef>
                <a:spcPts val="0"/>
              </a:spcBef>
              <a:spcAft>
                <a:spcPts val="0"/>
              </a:spcAft>
              <a:buNone/>
            </a:pPr>
            <a:r>
              <a:rPr lang="en-GB" altLang="en-US" sz="1200" b="1">
                <a:solidFill>
                  <a:schemeClr val="bg1"/>
                </a:solidFill>
                <a:latin typeface="Arial" panose="020B0604020202020204" pitchFamily="34" charset="0"/>
                <a:cs typeface="Arial" panose="020B0604020202020204" pitchFamily="34" charset="0"/>
              </a:rPr>
              <a:t>Cut Down</a:t>
            </a:r>
            <a:r>
              <a:rPr lang="el-GR" altLang="en-US" sz="1200" b="1">
                <a:solidFill>
                  <a:schemeClr val="bg1"/>
                </a:solidFill>
                <a:latin typeface="Arial" panose="020B0604020202020204" pitchFamily="34" charset="0"/>
                <a:cs typeface="Arial" panose="020B0604020202020204" pitchFamily="34" charset="0"/>
              </a:rPr>
              <a:t> </a:t>
            </a:r>
            <a:r>
              <a:rPr lang="en-CA" altLang="en-US" sz="1200" b="1">
                <a:solidFill>
                  <a:schemeClr val="bg1"/>
                </a:solidFill>
                <a:latin typeface="Arial" panose="020B0604020202020204" pitchFamily="34" charset="0"/>
                <a:cs typeface="Arial" panose="020B0604020202020204" pitchFamily="34" charset="0"/>
              </a:rPr>
              <a:t>and Then</a:t>
            </a:r>
            <a:r>
              <a:rPr lang="en-GB" altLang="en-US" sz="1200" b="1">
                <a:solidFill>
                  <a:schemeClr val="bg1"/>
                </a:solidFill>
                <a:latin typeface="Arial" panose="020B0604020202020204" pitchFamily="34" charset="0"/>
                <a:cs typeface="Arial" panose="020B0604020202020204" pitchFamily="34" charset="0"/>
              </a:rPr>
              <a:t> Stop </a:t>
            </a:r>
            <a:r>
              <a:rPr lang="en-GB" sz="1200" b="1">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rPr>
              <a:t>(CDTS)</a:t>
            </a:r>
            <a:endParaRPr lang="en-US" sz="1200" b="1">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a:p>
            <a:endParaRPr lang="en-CA" sz="1200" b="1"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We are now going to turn our attention to when the person is not ready to stop in one step but is ready to Cut Down and Then Stop.</a:t>
            </a: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Patients who feel unable to stop smoking in one go can be supported to cut down the amount that they smoke, with the help of of a structured CDTS approach.</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Many patients with SMI who may have the ability to smoke while in hospital may benefit from this more gradual approach, allowing for a slower pace with longer lead in time. The ultimate goal on any cut down and then stop approach is to stop smoking completely in the near future. </a:t>
            </a:r>
          </a:p>
          <a:p>
            <a:pPr fontAlgn="base"/>
            <a:endParaRPr lang="en-CA" sz="1200" b="0" i="0" kern="120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765416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Century Gothic"/>
                <a:ea typeface="Times New Roman" panose="02020603050405020304" pitchFamily="18" charset="0"/>
                <a:cs typeface="Arial" panose="020B0604020202020204" pitchFamily="34" charset="0"/>
              </a:rPr>
              <a:t>We often get asked about how NRT should be used as part of CDTS.</a:t>
            </a:r>
            <a:r>
              <a:rPr lang="en-US" dirty="0">
                <a:latin typeface="Century Gothic"/>
                <a:ea typeface="Times New Roman" panose="02020603050405020304" pitchFamily="18" charset="0"/>
                <a:cs typeface="Arial" panose="020B0604020202020204" pitchFamily="34" charset="0"/>
              </a:rPr>
              <a:t> </a:t>
            </a:r>
            <a:r>
              <a:rPr lang="en-US" sz="1200" dirty="0">
                <a:effectLst/>
                <a:latin typeface="Century Gothic"/>
                <a:ea typeface="Times New Roman" panose="02020603050405020304" pitchFamily="18" charset="0"/>
                <a:cs typeface="Arial" panose="020B0604020202020204" pitchFamily="34" charset="0"/>
              </a:rPr>
              <a:t> So let’s have a closer look here.</a:t>
            </a:r>
            <a:r>
              <a:rPr lang="en-US" dirty="0">
                <a:latin typeface="Century Gothic"/>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r>
              <a:rPr lang="en-US" sz="1200" dirty="0">
                <a:effectLst/>
                <a:latin typeface="Century Gothic"/>
                <a:ea typeface="Times New Roman" panose="02020603050405020304" pitchFamily="18" charset="0"/>
                <a:cs typeface="Arial" panose="020B0604020202020204" pitchFamily="34" charset="0"/>
              </a:rPr>
              <a:t> </a:t>
            </a:r>
            <a:endParaRPr lang="en-GB" sz="1200" dirty="0">
              <a:effectLst/>
              <a:latin typeface="Century Gothic"/>
              <a:ea typeface="Times New Roman" panose="02020603050405020304" pitchFamily="18" charset="0"/>
            </a:endParaRPr>
          </a:p>
          <a:p>
            <a:r>
              <a:rPr lang="en-US" dirty="0">
                <a:latin typeface="Century Gothic"/>
                <a:ea typeface="Times New Roman" panose="02020603050405020304" pitchFamily="18" charset="0"/>
                <a:cs typeface="Arial" panose="020B0604020202020204" pitchFamily="34" charset="0"/>
              </a:rPr>
              <a:t>On screen is an </a:t>
            </a:r>
            <a:r>
              <a:rPr lang="en-US" dirty="0" err="1">
                <a:latin typeface="Century Gothic"/>
                <a:ea typeface="Times New Roman" panose="02020603050405020304" pitchFamily="18" charset="0"/>
                <a:cs typeface="Arial" panose="020B0604020202020204" pitchFamily="34" charset="0"/>
              </a:rPr>
              <a:t>exampe</a:t>
            </a:r>
            <a:r>
              <a:rPr lang="en-US" dirty="0">
                <a:latin typeface="Century Gothic"/>
                <a:ea typeface="Times New Roman" panose="02020603050405020304" pitchFamily="18" charset="0"/>
                <a:cs typeface="Arial" panose="020B0604020202020204" pitchFamily="34" charset="0"/>
              </a:rPr>
              <a:t> of a patient smoking</a:t>
            </a:r>
            <a:r>
              <a:rPr lang="en-US" sz="1200" dirty="0">
                <a:effectLst/>
                <a:latin typeface="Century Gothic"/>
                <a:ea typeface="Times New Roman" panose="02020603050405020304" pitchFamily="18" charset="0"/>
                <a:cs typeface="Arial" panose="020B0604020202020204" pitchFamily="34" charset="0"/>
              </a:rPr>
              <a:t> 40 cigarettes per day</a:t>
            </a:r>
            <a:r>
              <a:rPr lang="en-US" dirty="0">
                <a:latin typeface="Century Gothic"/>
                <a:ea typeface="Times New Roman" panose="02020603050405020304" pitchFamily="18" charset="0"/>
                <a:cs typeface="Arial" panose="020B0604020202020204" pitchFamily="34" charset="0"/>
              </a:rPr>
              <a:t>.</a:t>
            </a:r>
            <a:r>
              <a:rPr lang="en-US" sz="1200" dirty="0">
                <a:effectLst/>
                <a:latin typeface="Century Gothic"/>
                <a:ea typeface="Times New Roman" panose="02020603050405020304" pitchFamily="18" charset="0"/>
                <a:cs typeface="Arial" panose="020B0604020202020204" pitchFamily="34" charset="0"/>
              </a:rPr>
              <a:t> </a:t>
            </a:r>
            <a:r>
              <a:rPr lang="en-US" dirty="0">
                <a:latin typeface="Century Gothic"/>
                <a:ea typeface="Times New Roman" panose="02020603050405020304" pitchFamily="18" charset="0"/>
                <a:cs typeface="Arial" panose="020B0604020202020204" pitchFamily="34" charset="0"/>
              </a:rPr>
              <a:t>We</a:t>
            </a:r>
            <a:r>
              <a:rPr lang="en-US" sz="1200" dirty="0">
                <a:effectLst/>
                <a:latin typeface="Century Gothic"/>
                <a:ea typeface="Times New Roman" panose="02020603050405020304" pitchFamily="18" charset="0"/>
                <a:cs typeface="Arial" panose="020B0604020202020204" pitchFamily="34" charset="0"/>
              </a:rPr>
              <a:t> are going to want to ensure that she has a sufficient amount of nicotine from the nicotine replacement products.</a:t>
            </a:r>
            <a:r>
              <a:rPr lang="en-US" dirty="0">
                <a:latin typeface="Century Gothic"/>
                <a:ea typeface="Times New Roman" panose="02020603050405020304" pitchFamily="18" charset="0"/>
                <a:cs typeface="Arial" panose="020B0604020202020204" pitchFamily="34" charset="0"/>
              </a:rPr>
              <a:t> </a:t>
            </a:r>
            <a:endParaRPr lang="en-GB" sz="1200" dirty="0">
              <a:effectLst/>
              <a:latin typeface="Times New Roman"/>
              <a:ea typeface="Times New Roman" panose="02020603050405020304" pitchFamily="18" charset="0"/>
            </a:endParaRPr>
          </a:p>
          <a:p>
            <a:r>
              <a:rPr lang="en-US" sz="1200" dirty="0">
                <a:effectLst/>
                <a:latin typeface="Century Gothic"/>
                <a:ea typeface="Times New Roman" panose="02020603050405020304" pitchFamily="18" charset="0"/>
                <a:cs typeface="Arial" panose="020B0604020202020204" pitchFamily="34" charset="0"/>
              </a:rPr>
              <a:t> </a:t>
            </a:r>
            <a:endParaRPr lang="en-GB" sz="1200" dirty="0">
              <a:effectLst/>
              <a:latin typeface="Century Gothic"/>
              <a:ea typeface="Times New Roman" panose="02020603050405020304" pitchFamily="18" charset="0"/>
            </a:endParaRPr>
          </a:p>
          <a:p>
            <a:r>
              <a:rPr lang="en-US" sz="1200" dirty="0">
                <a:effectLst/>
                <a:latin typeface="Century Gothic"/>
                <a:ea typeface="Times New Roman" panose="02020603050405020304" pitchFamily="18" charset="0"/>
                <a:cs typeface="Arial" panose="020B0604020202020204" pitchFamily="34" charset="0"/>
              </a:rPr>
              <a:t>There are a few general principles for the use of NRT for CDTS:</a:t>
            </a:r>
            <a:endParaRPr lang="en-GB" sz="1200" dirty="0">
              <a:effectLst/>
              <a:latin typeface="Century Gothic"/>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a:ea typeface="Times New Roman" panose="02020603050405020304" pitchFamily="18" charset="0"/>
                <a:cs typeface="Arial" panose="020B0604020202020204" pitchFamily="34" charset="0"/>
              </a:rPr>
              <a:t>First, the use of combination NRT is recommended, unless they are less dependent smokers. The NRT patch gives a baseline level of nicotine and the faster acting NRT allows patients to top up NRT to help with cravings and withdrawal.</a:t>
            </a:r>
            <a:endParaRPr lang="en-GB" sz="1200" dirty="0">
              <a:effectLst/>
              <a:latin typeface="Century Gothic"/>
              <a:ea typeface="Times New Roman" panose="02020603050405020304" pitchFamily="18" charset="0"/>
            </a:endParaRPr>
          </a:p>
          <a:p>
            <a:pPr marL="342900" indent="-342900">
              <a:buSzPts val="1400"/>
              <a:buFont typeface="Symbol" panose="05050102010706020507" pitchFamily="18" charset="2"/>
              <a:buChar char=""/>
              <a:tabLst>
                <a:tab pos="457200" algn="l"/>
              </a:tabLst>
            </a:pPr>
            <a:r>
              <a:rPr lang="en-US" sz="1200" dirty="0">
                <a:effectLst/>
                <a:latin typeface="Century Gothic"/>
                <a:ea typeface="Times New Roman" panose="02020603050405020304" pitchFamily="18" charset="0"/>
                <a:cs typeface="Arial" panose="020B0604020202020204" pitchFamily="34" charset="0"/>
              </a:rPr>
              <a:t>For patients who are cutting down to stop we want to replace the nicotine that would otherwise be delivered from their cigarettes.</a:t>
            </a:r>
            <a:r>
              <a:rPr lang="en-US" dirty="0">
                <a:latin typeface="Century Gothic"/>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pPr marL="342900" indent="-342900">
              <a:buSzPts val="1400"/>
              <a:buFont typeface="Symbol" panose="05050102010706020507" pitchFamily="18" charset="2"/>
              <a:buChar char=""/>
              <a:tabLst>
                <a:tab pos="457200" algn="l"/>
              </a:tabLst>
            </a:pPr>
            <a:r>
              <a:rPr lang="en-US" sz="1200" dirty="0">
                <a:effectLst/>
                <a:latin typeface="Century Gothic"/>
                <a:ea typeface="Times New Roman" panose="02020603050405020304" pitchFamily="18" charset="0"/>
                <a:cs typeface="Arial" panose="020B0604020202020204" pitchFamily="34" charset="0"/>
              </a:rPr>
              <a:t>As you decrease the number of cigarettes they smoke they will need to increase the amount of NRT used by either increasing the dose of patch or the frequency of faster acting NRT use.</a:t>
            </a:r>
            <a:r>
              <a:rPr lang="en-US" dirty="0">
                <a:latin typeface="Century Gothic"/>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pPr marL="342900" indent="-342900">
              <a:buSzPts val="1400"/>
              <a:buFont typeface="Symbol" panose="05050102010706020507" pitchFamily="18" charset="2"/>
              <a:buChar char=""/>
              <a:tabLst>
                <a:tab pos="457200" algn="l"/>
              </a:tabLst>
            </a:pPr>
            <a:r>
              <a:rPr lang="en-US" sz="1200" dirty="0">
                <a:effectLst/>
                <a:latin typeface="Century Gothic"/>
                <a:ea typeface="Times New Roman" panose="02020603050405020304" pitchFamily="18" charset="0"/>
                <a:cs typeface="Arial" panose="020B0604020202020204" pitchFamily="34" charset="0"/>
              </a:rPr>
              <a:t>There is very little need to be concerned about making this an exact science. For heavy smokers, in particular, it is unlikely that there will be any negative consequences. In fact, a little more nicotine might serve to have them further reduce their daily cigarette intake. As discussed earlier, these medications are very safe and the first signs that will typically be experienced if more nicotine than the body is accustomed to is administered are nausea or headache.</a:t>
            </a:r>
            <a:r>
              <a:rPr lang="en-US" dirty="0">
                <a:latin typeface="Century Gothic"/>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pPr marL="342900" indent="-342900">
              <a:buSzPts val="1400"/>
              <a:buFont typeface="Symbol" panose="05050102010706020507" pitchFamily="18" charset="2"/>
              <a:buChar char=""/>
              <a:tabLst>
                <a:tab pos="457200" algn="l"/>
              </a:tabLst>
            </a:pPr>
            <a:r>
              <a:rPr lang="en-US" sz="1200" dirty="0">
                <a:effectLst/>
                <a:latin typeface="Century Gothic"/>
                <a:ea typeface="Times New Roman" panose="02020603050405020304" pitchFamily="18" charset="0"/>
                <a:cs typeface="Arial" panose="020B0604020202020204" pitchFamily="34" charset="0"/>
              </a:rPr>
              <a:t>It is far more common to underdose than overdose when it comes to NRT.</a:t>
            </a:r>
            <a:r>
              <a:rPr lang="en-US" dirty="0">
                <a:latin typeface="Century Gothic"/>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pPr marL="342900" indent="-342900">
              <a:buSzPts val="1400"/>
              <a:buFont typeface="Symbol" panose="05050102010706020507" pitchFamily="18" charset="2"/>
              <a:buChar char=""/>
              <a:tabLst>
                <a:tab pos="457200" algn="l"/>
              </a:tabLst>
            </a:pPr>
            <a:r>
              <a:rPr lang="en-US" dirty="0">
                <a:latin typeface="Century Gothic"/>
                <a:ea typeface="Times New Roman" panose="02020603050405020304" pitchFamily="18" charset="0"/>
                <a:cs typeface="Arial" panose="020B0604020202020204" pitchFamily="34" charset="0"/>
              </a:rPr>
              <a:t>For a patient such as this example who smokes 40</a:t>
            </a:r>
            <a:r>
              <a:rPr lang="en-US" sz="1200" dirty="0">
                <a:effectLst/>
                <a:latin typeface="Century Gothic"/>
                <a:ea typeface="Times New Roman" panose="02020603050405020304" pitchFamily="18" charset="0"/>
                <a:cs typeface="Arial" panose="020B0604020202020204" pitchFamily="34" charset="0"/>
              </a:rPr>
              <a:t> cigarette per day (CPD</a:t>
            </a:r>
            <a:r>
              <a:rPr lang="en-US" dirty="0">
                <a:latin typeface="Century Gothic"/>
                <a:ea typeface="Times New Roman" panose="02020603050405020304" pitchFamily="18" charset="0"/>
                <a:cs typeface="Arial" panose="020B0604020202020204" pitchFamily="34" charset="0"/>
              </a:rPr>
              <a:t>) we will</a:t>
            </a:r>
            <a:r>
              <a:rPr lang="en-US" sz="1200" dirty="0">
                <a:effectLst/>
                <a:latin typeface="Century Gothic"/>
                <a:ea typeface="Times New Roman" panose="02020603050405020304" pitchFamily="18" charset="0"/>
                <a:cs typeface="Arial" panose="020B0604020202020204" pitchFamily="34" charset="0"/>
              </a:rPr>
              <a:t> be attempting over the next few weeks to reduce</a:t>
            </a:r>
            <a:r>
              <a:rPr lang="en-US" dirty="0">
                <a:latin typeface="Century Gothic"/>
                <a:ea typeface="Times New Roman" panose="02020603050405020304" pitchFamily="18" charset="0"/>
                <a:cs typeface="Arial" panose="020B0604020202020204" pitchFamily="34" charset="0"/>
              </a:rPr>
              <a:t> their</a:t>
            </a:r>
            <a:r>
              <a:rPr lang="en-US" sz="1200" dirty="0">
                <a:effectLst/>
                <a:latin typeface="Century Gothic"/>
                <a:ea typeface="Times New Roman" panose="02020603050405020304" pitchFamily="18" charset="0"/>
                <a:cs typeface="Arial" panose="020B0604020202020204" pitchFamily="34" charset="0"/>
              </a:rPr>
              <a:t> smoking by half, from 40 CPD to 20 CPD. We will advise her to use the combination of a 21 or 25mg patch and short acting NRT product.</a:t>
            </a:r>
            <a:r>
              <a:rPr lang="en-US" dirty="0">
                <a:latin typeface="Century Gothic"/>
                <a:ea typeface="Times New Roman" panose="02020603050405020304" pitchFamily="18" charset="0"/>
                <a:cs typeface="Arial" panose="020B0604020202020204" pitchFamily="34" charset="0"/>
              </a:rPr>
              <a:t> </a:t>
            </a:r>
            <a:endParaRPr lang="en-GB" sz="1200">
              <a:latin typeface="Times New Roman"/>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3590639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18 Trainer's guide, Activity 1: Initial assessment skills practice</a:t>
            </a:r>
          </a:p>
          <a:p>
            <a:pPr>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Activity summary:</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Breakout rooms</a:t>
            </a:r>
          </a:p>
          <a:p>
            <a:pPr marL="171450" indent="-171450">
              <a:buFont typeface="Arial" panose="020B0604020202020204" pitchFamily="34" charset="0"/>
              <a:buChar cha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Number per group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pairs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Duration: </a:t>
            </a:r>
            <a:r>
              <a:rPr lang="en-GB" altLang="en-US" sz="1200" b="0" i="0" kern="1200" dirty="0">
                <a:solidFill>
                  <a:srgbClr val="0C7FFF"/>
                </a:solidFill>
                <a:effectLst/>
                <a:latin typeface="Arial" panose="020B0604020202020204" pitchFamily="34" charset="0"/>
                <a:ea typeface="Geneva" pitchFamily="-109" charset="0"/>
                <a:cs typeface="Arial" panose="020B0604020202020204" pitchFamily="34" charset="0"/>
              </a:rPr>
              <a:t>15</a:t>
            </a:r>
            <a:r>
              <a:rPr lang="en-GB" sz="1200" b="0" dirty="0">
                <a:solidFill>
                  <a:srgbClr val="0C7FFF"/>
                </a:solidFill>
                <a:effectLst/>
                <a:latin typeface="Arial" panose="020B0604020202020204" pitchFamily="34" charset="0"/>
                <a:cs typeface="Arial" panose="020B0604020202020204" pitchFamily="34" charset="0"/>
              </a:rPr>
              <a:t> minutes (10 minutes for the skills practice and 5 minutes for feedback)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Handout</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Day 2 Handout 3</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Explain that participants will go back into the same pairs as for the previous activity and that they will be swapping roles (the practitioner will now play the patient and vice versa).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dirty="0">
                <a:solidFill>
                  <a:srgbClr val="0C7FFF"/>
                </a:solidFill>
                <a:effectLst/>
                <a:latin typeface="Arial" panose="020B0604020202020204" pitchFamily="34" charset="0"/>
                <a:cs typeface="Arial" panose="020B0604020202020204" pitchFamily="34" charset="0"/>
              </a:rPr>
              <a:t>Practitioner: </a:t>
            </a:r>
            <a:r>
              <a:rPr lang="en-GB" sz="1200" b="0" dirty="0">
                <a:solidFill>
                  <a:srgbClr val="0C7FFF"/>
                </a:solidFill>
                <a:effectLst/>
                <a:latin typeface="Arial" panose="020B0604020202020204" pitchFamily="34" charset="0"/>
                <a:cs typeface="Arial" panose="020B0604020202020204" pitchFamily="34" charset="0"/>
              </a:rPr>
              <a:t>The practitioner’s role involves conducting an initial assessment using Handout 3</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dirty="0">
                <a:solidFill>
                  <a:srgbClr val="0C7FFF"/>
                </a:solidFill>
                <a:effectLst/>
                <a:latin typeface="Arial" panose="020B0604020202020204" pitchFamily="34" charset="0"/>
                <a:cs typeface="Arial" panose="020B0604020202020204" pitchFamily="34" charset="0"/>
              </a:rPr>
              <a:t>Patient: </a:t>
            </a:r>
            <a:r>
              <a:rPr lang="en-GB" sz="1200" b="0" dirty="0">
                <a:solidFill>
                  <a:srgbClr val="0C7FFF"/>
                </a:solidFill>
                <a:effectLst/>
                <a:latin typeface="Arial" panose="020B0604020202020204" pitchFamily="34" charset="0"/>
                <a:cs typeface="Arial" panose="020B0604020202020204" pitchFamily="34" charset="0"/>
              </a:rPr>
              <a:t>play a typical patient at initial session using Michale’s patient profile in Handout 3. Give information only when asked, keep in character and supplement information, but don’t make the consultation too difficult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solidFill>
                <a:srgbClr val="0C7FFF"/>
              </a:solidFill>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2836381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18 Trainer's guide, Activity 1: Initial assessment skills practice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689590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18 Trainer's guide, Activity 1: Initial assessment skills practice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solidFill>
                  <a:srgbClr val="0C7FFF"/>
                </a:solidFill>
                <a:effectLst/>
                <a:latin typeface="Arial" panose="020B0604020202020204" pitchFamily="34" charset="0"/>
                <a:cs typeface="Arial" panose="020B0604020202020204" pitchFamily="34" charset="0"/>
              </a:rPr>
              <a:t>Before heading into the breakout room spend a few moments providing an overview of Michael using the slide. </a:t>
            </a:r>
            <a:endParaRPr lang="en-GB" sz="1200"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800" dirty="0">
              <a:solidFill>
                <a:srgbClr val="0C7FFF"/>
              </a:solidFill>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1971313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40CC1-A258-A92B-038B-23A1FFD4C2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47242-8DCB-5286-E8F7-676526DD0F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A67CE5-382B-4780-7E8C-D9AE5FFA32D1}"/>
              </a:ext>
            </a:extLst>
          </p:cNvPr>
          <p:cNvSpPr>
            <a:spLocks noGrp="1"/>
          </p:cNvSpPr>
          <p:nvPr>
            <p:ph type="body" idx="1"/>
          </p:nvPr>
        </p:nvSpPr>
        <p:spPr/>
        <p:txBody>
          <a:bodyPr>
            <a:normAutofit fontScale="85000" lnSpcReduction="20000"/>
          </a:bodyPr>
          <a:lstStyle/>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Behavioural techniques outlined in the STP can be used with some small modifications for patients who are cutting down to stop. By the time the patient and yourself have agreed CDTS as the approach to be taken you will have completed some of the initial assessment BCTs like building rapport and assessing readiness and ability to quit. You can then: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Inform the patient about the CDTS treatment programme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Assess current smoking routines and associated barriers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Assess tobacco addiction and explain how tobacco dependence develops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Agreeing to reduction plan and how the plan for cutting back as appropriate</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Discuss the use of stop smoking medication or vapes as part of their CDTS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Identifying triggers and problem solving (self-monitoring: when, where, why I want to smoke)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Explain and conduct CO monitoring</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Summarise</a:t>
            </a: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the CDTS plan</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Wingdings" pitchFamily="2" charset="2"/>
              <a:buChar char="§"/>
            </a:pP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Rather than having the person commit to the ‘not a puff rule’ you will have them commit to the goals you have together established for the individual, e.g. using NRT, reducing by X number of cigarettes, etc.</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 </a:t>
            </a: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The use of carbon monoxide monitoring may still be valuable, in particular to show either benefits of reducing and/or motivate patients to consider stopping completely in the future.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While initially weekly appointments would be valuable to ensure adequate management of cravings/urges to smoke and withdrawal, there is some flexibility on spreading visits out over time for individuals who are doing well.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B4082EC-A8EB-116B-EE1E-674EADF1BFA2}"/>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2889015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olidFill>
                  <a:srgbClr val="000000"/>
                </a:solidFill>
                <a:latin typeface="Arial" panose="020B0604020202020204" pitchFamily="34" charset="0"/>
                <a:cs typeface="Arial" panose="020B0604020202020204" pitchFamily="34" charset="0"/>
              </a:rPr>
              <a:t>Full instructions: Module 18 Trainer's guide, Activity 1: Initial assessment skills practice</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r>
              <a:rPr lang="en-GB" sz="1200" b="1" dirty="0">
                <a:solidFill>
                  <a:srgbClr val="0C7FFF"/>
                </a:solidFill>
                <a:effectLst/>
                <a:latin typeface="Arial" panose="020B0604020202020204" pitchFamily="34" charset="0"/>
                <a:cs typeface="Arial" panose="020B0604020202020204" pitchFamily="34" charset="0"/>
              </a:rPr>
              <a:t>Debrief the skills practice: </a:t>
            </a:r>
            <a:r>
              <a:rPr lang="en-GB" sz="1200" b="0" dirty="0">
                <a:solidFill>
                  <a:srgbClr val="0C7FFF"/>
                </a:solidFill>
                <a:effectLst/>
                <a:latin typeface="Arial" panose="020B0604020202020204" pitchFamily="34" charset="0"/>
                <a:cs typeface="Arial" panose="020B0604020202020204" pitchFamily="34" charset="0"/>
              </a:rPr>
              <a:t>Ask for general feedback, comments or questions participants have regarding the initial assessment session. </a:t>
            </a:r>
            <a:endParaRPr lang="en-GB" sz="1200" dirty="0">
              <a:solidFill>
                <a:srgbClr val="0C7FFF"/>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dirty="0">
                <a:solidFill>
                  <a:srgbClr val="0C7FFF"/>
                </a:solidFill>
                <a:effectLst/>
                <a:latin typeface="Arial" panose="020B0604020202020204" pitchFamily="34" charset="0"/>
                <a:cs typeface="Arial" panose="020B0604020202020204" pitchFamily="34" charset="0"/>
              </a:rPr>
              <a:t>Did anyone notice Michael is taking clozapine? </a:t>
            </a:r>
            <a:r>
              <a:rPr lang="en-GB" sz="1200" b="0" dirty="0">
                <a:solidFill>
                  <a:srgbClr val="0C7FFF"/>
                </a:solidFill>
                <a:effectLst/>
                <a:latin typeface="Arial" panose="020B0604020202020204" pitchFamily="34" charset="0"/>
                <a:cs typeface="Arial" panose="020B0604020202020204" pitchFamily="34" charset="0"/>
              </a:rPr>
              <a:t>What actions may need to be taken as a result</a:t>
            </a:r>
            <a:r>
              <a:rPr lang="en-GB" sz="1200" b="0" dirty="0">
                <a:solidFill>
                  <a:srgbClr val="0C7FFF"/>
                </a:solidFill>
                <a:effectLst/>
                <a:latin typeface="+mn-lt"/>
              </a:rPr>
              <a:t>? </a:t>
            </a:r>
            <a:endParaRPr lang="en-GB" sz="1200" dirty="0">
              <a:solidFill>
                <a:srgbClr val="0C7FFF"/>
              </a:solidFill>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4198063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[Animated slide: Left box stays static, 1</a:t>
            </a:r>
            <a:r>
              <a:rPr lang="en-GB" sz="1200" b="1" i="0" kern="1200" baseline="30000" dirty="0">
                <a:solidFill>
                  <a:schemeClr val="tx1"/>
                </a:solidFill>
                <a:effectLst/>
                <a:latin typeface="Arial" panose="020B0604020202020204" pitchFamily="34" charset="0"/>
                <a:ea typeface="Geneva" pitchFamily="-109" charset="0"/>
                <a:cs typeface="Arial" panose="020B0604020202020204" pitchFamily="34" charset="0"/>
              </a:rPr>
              <a:t>st</a:t>
            </a: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 click displays SCIMTAR handout, second click smoking diary, 3</a:t>
            </a:r>
            <a:r>
              <a:rPr lang="en-GB" sz="1200" b="1" i="0" kern="1200" baseline="30000" dirty="0">
                <a:solidFill>
                  <a:schemeClr val="tx1"/>
                </a:solidFill>
                <a:effectLst/>
                <a:latin typeface="Arial" panose="020B0604020202020204" pitchFamily="34" charset="0"/>
                <a:ea typeface="Geneva" pitchFamily="-109" charset="0"/>
                <a:cs typeface="Arial" panose="020B0604020202020204" pitchFamily="34" charset="0"/>
              </a:rPr>
              <a:t>rd</a:t>
            </a: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 click the pros/cons list]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[Day 2 Handout 4 – CDTS support pack]</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It can be helpful for patients to have a tool for organising their CDTS plan in a way that allows them to place their goals in writing for each week.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 your handouts (Day 2, Handout 4) you will find the participant pack used as part of the SCIMITAR project. This document is being shared with you as an example of what the SCIMITAR project used during their consultations with patients.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You will want to pull that out now. The booklet is divided into three sections: preparation, cut down and then stop plan and personal coping plan.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While in the case study we just saw the patient was motivated to CDTS, there may be patients who are not as keen initially. Not all patients will be as ready. For patients in this category you may spend your initial consultation or two in the preparation phase, having the patient’s goal being to write down the pros and cons of stopping with you. Keep a diary of their smoking that you review and discuss together at your next visit.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cut down to quit section of the participant pack has a place where you and the patient look at how many cigarettes they are smoking, what the reduction goal will be for the next week and how they will do this and what support will be used.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final section of the guide is a personal coping plan where the patient can, with you or independently, consider what their smoking routines and triggers are: the people, places, and times that trigger a feeling to smoke. With your support a personal coping plan to address these triggers and routines is developed, initially focusing on short time frames, such as the same day, next day or the week ahead.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Some people may not be ready to work with the CDTS booklet and it is also important to be sensitive to literacy issues. While the participant pack has been included as an example, some services find that using single sheets versus larger guides is preferable as it can help patients remain focused on the task at hand.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initial consultation for both individuals undertaking abrupt or CDTS approaches to stopping can be used to simply prepare for a future quit attempt. This can be particularly true for individuals who are not ready or would benefit from a slower start. This time can be used to build rapport, learn about the role smoking plays in their lives at the moment, their personal motives for stopping, available aids, and setting small goals to practice stopping. For some patients it can be helpful to focus on the very short term (i.e. the next days or days).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2475426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endParaRPr lang="en-CA" sz="1200" b="1">
              <a:effectLst/>
              <a:latin typeface="Arial" panose="020B0604020202020204" pitchFamily="34" charset="0"/>
              <a:ea typeface="Times New Roman" panose="02020603050405020304" pitchFamily="18" charset="0"/>
              <a:cs typeface="Arial" panose="020B0604020202020204" pitchFamily="34" charset="0"/>
            </a:endParaRPr>
          </a:p>
          <a:p>
            <a:r>
              <a:rPr lang="en-CA" sz="1200" b="1">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a:effectLst/>
              <a:latin typeface="Times New Roman" panose="02020603050405020304" pitchFamily="18" charset="0"/>
              <a:ea typeface="Times New Roman" panose="02020603050405020304" pitchFamily="18" charset="0"/>
            </a:endParaRPr>
          </a:p>
          <a:p>
            <a:endParaRPr lang="en-GB" altLang="en-US" i="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487321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300"/>
              </a:spcBef>
              <a:spcAft>
                <a:spcPts val="300"/>
              </a:spcAft>
              <a:buNone/>
            </a:pPr>
            <a:r>
              <a:rPr lang="en-US" sz="1200" b="1">
                <a:latin typeface="Arial" panose="020B0604020202020204" pitchFamily="34" charset="0"/>
                <a:cs typeface="Arial" panose="020B0604020202020204" pitchFamily="34" charset="0"/>
              </a:rPr>
              <a:t>If the patient chooses to cut down and then stop. Having a structured but flexible approach to supporting them will be useful. </a:t>
            </a:r>
          </a:p>
          <a:p>
            <a:pPr marL="0" indent="0">
              <a:spcBef>
                <a:spcPts val="300"/>
              </a:spcBef>
              <a:spcAft>
                <a:spcPts val="300"/>
              </a:spcAft>
              <a:buNone/>
            </a:pPr>
            <a:endParaRPr lang="en-US" sz="1200" b="1">
              <a:latin typeface="Arial" panose="020B0604020202020204" pitchFamily="34" charset="0"/>
              <a:cs typeface="Arial" panose="020B0604020202020204" pitchFamily="34" charset="0"/>
            </a:endParaRPr>
          </a:p>
          <a:p>
            <a:pPr marL="0" indent="0">
              <a:spcBef>
                <a:spcPts val="300"/>
              </a:spcBef>
              <a:spcAft>
                <a:spcPts val="300"/>
              </a:spcAft>
              <a:buNone/>
            </a:pPr>
            <a:r>
              <a:rPr lang="en-US" sz="1200" b="1">
                <a:latin typeface="Arial" panose="020B0604020202020204" pitchFamily="34" charset="0"/>
                <a:cs typeface="Arial" panose="020B0604020202020204" pitchFamily="34" charset="0"/>
              </a:rPr>
              <a:t>You can view support as a journey in which, </a:t>
            </a:r>
          </a:p>
          <a:p>
            <a:pPr marL="0" indent="0">
              <a:spcBef>
                <a:spcPts val="300"/>
              </a:spcBef>
              <a:spcAft>
                <a:spcPts val="300"/>
              </a:spcAft>
              <a:buNone/>
            </a:pPr>
            <a:endParaRPr lang="en-US" sz="1200" b="1">
              <a:latin typeface="Arial" panose="020B0604020202020204" pitchFamily="34" charset="0"/>
              <a:cs typeface="Arial" panose="020B0604020202020204" pitchFamily="34" charset="0"/>
            </a:endParaRPr>
          </a:p>
          <a:p>
            <a:pPr>
              <a:spcBef>
                <a:spcPts val="300"/>
              </a:spcBef>
              <a:spcAft>
                <a:spcPts val="300"/>
              </a:spcAft>
            </a:pPr>
            <a:r>
              <a:rPr lang="en-US" sz="1200">
                <a:latin typeface="Arial" panose="020B0604020202020204" pitchFamily="34" charset="0"/>
                <a:cs typeface="Arial" panose="020B0604020202020204" pitchFamily="34" charset="0"/>
              </a:rPr>
              <a:t>You might do some preparation with the patient</a:t>
            </a:r>
          </a:p>
          <a:p>
            <a:pPr>
              <a:spcBef>
                <a:spcPts val="300"/>
              </a:spcBef>
              <a:spcAft>
                <a:spcPts val="300"/>
              </a:spcAft>
            </a:pPr>
            <a:r>
              <a:rPr lang="en-US" sz="1200" b="1">
                <a:solidFill>
                  <a:schemeClr val="accent1"/>
                </a:solidFill>
                <a:latin typeface="Arial" panose="020B0604020202020204" pitchFamily="34" charset="0"/>
                <a:cs typeface="Arial" panose="020B0604020202020204" pitchFamily="34" charset="0"/>
              </a:rPr>
              <a:t>Then you will support the patient with cutting down with the use of a nicotine vape, NRT, or nicotine analogues medication</a:t>
            </a:r>
            <a:r>
              <a:rPr lang="en-US" sz="1200">
                <a:solidFill>
                  <a:schemeClr val="accent1"/>
                </a:solidFill>
                <a:latin typeface="Arial" panose="020B0604020202020204" pitchFamily="34" charset="0"/>
                <a:cs typeface="Arial" panose="020B0604020202020204" pitchFamily="34" charset="0"/>
              </a:rPr>
              <a:t>	</a:t>
            </a:r>
          </a:p>
          <a:p>
            <a:pPr>
              <a:spcBef>
                <a:spcPts val="300"/>
              </a:spcBef>
              <a:spcAft>
                <a:spcPts val="300"/>
              </a:spcAft>
            </a:pPr>
            <a:r>
              <a:rPr lang="en-US" sz="1200">
                <a:latin typeface="Arial" panose="020B0604020202020204" pitchFamily="34" charset="0"/>
                <a:cs typeface="Arial" panose="020B0604020202020204" pitchFamily="34" charset="0"/>
              </a:rPr>
              <a:t>We will be working towards reducing until they stop completely while continuing to use their nicotine vape /NRT.</a:t>
            </a:r>
          </a:p>
          <a:p>
            <a:pPr>
              <a:spcBef>
                <a:spcPts val="300"/>
              </a:spcBef>
              <a:spcAft>
                <a:spcPts val="300"/>
              </a:spcAft>
            </a:pPr>
            <a:r>
              <a:rPr lang="en-US" sz="1200">
                <a:latin typeface="Arial" panose="020B0604020202020204" pitchFamily="34" charset="0"/>
                <a:cs typeface="Arial" panose="020B0604020202020204" pitchFamily="34" charset="0"/>
              </a:rPr>
              <a:t>When the patient is at minimal risk of relapse typically after 4-12 weeks of abstinence they can have their medication/vape reduced of discontinued. Some patients as we have discussed may use their vape/NRT for extended periods.  </a:t>
            </a:r>
          </a:p>
          <a:p>
            <a:pPr>
              <a:spcBef>
                <a:spcPts val="300"/>
              </a:spcBef>
              <a:spcAft>
                <a:spcPts val="300"/>
              </a:spcAft>
            </a:pPr>
            <a:endParaRPr lang="en-US" sz="120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ts val="300"/>
              </a:spcBef>
              <a:spcAft>
                <a:spcPts val="300"/>
              </a:spcAft>
              <a:buClrTx/>
              <a:buSzTx/>
              <a:buFontTx/>
              <a:buNone/>
              <a:tabLst/>
              <a:defRPr/>
            </a:pPr>
            <a:r>
              <a:rPr lang="en-US" sz="1200" b="1">
                <a:solidFill>
                  <a:schemeClr val="accent1"/>
                </a:solidFill>
                <a:latin typeface="Arial" panose="020B0604020202020204" pitchFamily="34" charset="0"/>
                <a:cs typeface="Arial" panose="020B0604020202020204" pitchFamily="34" charset="0"/>
              </a:rPr>
              <a:t>The length of each phase can be adapted in line  with patient needs and their individual goals. </a:t>
            </a:r>
          </a:p>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409532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CA" sz="1200" b="1" i="0" kern="1200">
                <a:solidFill>
                  <a:schemeClr val="tx1"/>
                </a:solidFill>
                <a:effectLst/>
                <a:latin typeface="Arial" panose="020B0604020202020204" pitchFamily="34" charset="0"/>
                <a:ea typeface="Geneva" pitchFamily="-109" charset="0"/>
                <a:cs typeface="Arial" panose="020B0604020202020204" pitchFamily="34" charset="0"/>
              </a:rPr>
              <a:t>Patients who feel unable to stop smoking in one go can be supported to cut down the amount that they smoke, with the help of NRT or a nicotine-containing vape as part of a structured CDTS approach.</a:t>
            </a:r>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We know that it is important when reducing smoking that this be done in a structured way with the support of a trained practitioner, progressive goals and the ultimate goal of stopping in the not-so-distant future. Likewise, CDTS approaches are most successful when </a:t>
            </a:r>
          </a:p>
          <a:p>
            <a:endParaRPr lang="en-GB"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a:solidFill>
                  <a:schemeClr val="tx1"/>
                </a:solidFill>
                <a:effectLst/>
                <a:latin typeface="Arial" panose="020B0604020202020204" pitchFamily="34" charset="0"/>
                <a:ea typeface="Geneva" pitchFamily="-109" charset="0"/>
                <a:cs typeface="Arial" panose="020B0604020202020204" pitchFamily="34" charset="0"/>
              </a:rPr>
              <a:t>NRT or a nicotine-containing vape is used. For this reason, it is recommended that all patients who are reducing use a tobacco dependence aid.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a:solidFill>
                  <a:schemeClr val="tx1"/>
                </a:solidFill>
                <a:effectLst/>
                <a:latin typeface="Arial" panose="020B0604020202020204" pitchFamily="34" charset="0"/>
                <a:ea typeface="Geneva" pitchFamily="-109" charset="0"/>
                <a:cs typeface="Arial" panose="020B0604020202020204" pitchFamily="34" charset="0"/>
              </a:rPr>
              <a:t>Sources:</a:t>
            </a:r>
            <a:endParaRPr lang="en-CA" sz="1200" b="0" i="0" kern="120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Lindson‐Hawley N, Hartmann‐Boyce J, Fanshawe TR, Begh R, Farley A, Lancaster T. Interventions to reduce harm from continued tobacco use. Cochrane Database of Systematic Reviews 2016, Issue 10. Art. No.: CD005231. DOI: 10.1002/14651858.CD005231.pub3. Accessed 29 April 2022.</a:t>
            </a:r>
          </a:p>
          <a:p>
            <a:pPr marL="171450" lvl="0" indent="-171450">
              <a:buFont typeface="Arial" panose="020B0604020202020204" pitchFamily="34" charset="0"/>
              <a:buChar char="•"/>
            </a:pPr>
            <a:r>
              <a:rPr lang="en-CA" sz="1200" b="0" i="0" kern="1200">
                <a:solidFill>
                  <a:schemeClr val="tx1"/>
                </a:solidFill>
                <a:effectLst/>
                <a:latin typeface="Arial" panose="020B0604020202020204" pitchFamily="34" charset="0"/>
                <a:ea typeface="Geneva" pitchFamily="-109" charset="0"/>
                <a:cs typeface="Arial" panose="020B0604020202020204" pitchFamily="34" charset="0"/>
              </a:rPr>
              <a:t>Lindson N, Klemperer E, Hong B, Ordóñez-Mena JM, Aveyard P. Smoking reduction interventions for smoking cessation. Cochrane Database Syst Rev. 2019 Sep 30;9(9):CD013183. doi: 10.1002/14651858.CD013183.pub2. PMID: 31565800; PMCID: PMC6953262.</a:t>
            </a:r>
          </a:p>
          <a:p>
            <a:endParaRPr lang="en-GB" sz="120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574109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Arial" panose="020B0604020202020204" pitchFamily="34" charset="0"/>
                <a:cs typeface="Arial" panose="020B0604020202020204" pitchFamily="34" charset="0"/>
              </a:rPr>
              <a:t>Film clip</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video demonstrates how CDTS is introduced and and described to the patient.</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678930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Char char="•"/>
            </a:pPr>
            <a:r>
              <a:rPr lang="en-US" dirty="0">
                <a:latin typeface="Arial"/>
                <a:cs typeface="Arial"/>
              </a:rPr>
              <a:t>Even the unwilling patient can be encouraged to reduce the amount they smoke, specifically in conjunction with a quit smoking medication. </a:t>
            </a:r>
            <a:endParaRPr lang="en-US" dirty="0">
              <a:latin typeface="Arial" panose="020B0604020202020204" pitchFamily="34" charset="0"/>
              <a:cs typeface="Arial" panose="020B0604020202020204" pitchFamily="34" charset="0"/>
            </a:endParaRPr>
          </a:p>
          <a:p>
            <a:pPr marL="228600" indent="-228600">
              <a:buFont typeface="Arial" pitchFamily="34" charset="0"/>
              <a:buChar char="•"/>
            </a:pPr>
            <a:r>
              <a:rPr lang="en-US" dirty="0">
                <a:latin typeface="Arial"/>
                <a:cs typeface="Arial"/>
              </a:rPr>
              <a:t>Success with “cutting down” can often increase the patient's confidence and may eventually lead to a quit attempt with long-term abstinence. </a:t>
            </a:r>
            <a:endParaRPr lang="en-US" dirty="0">
              <a:latin typeface="Arial" panose="020B0604020202020204" pitchFamily="34" charset="0"/>
              <a:cs typeface="Arial" panose="020B0604020202020204" pitchFamily="34" charset="0"/>
            </a:endParaRPr>
          </a:p>
          <a:p>
            <a:pPr marL="228600" indent="-228600">
              <a:buFont typeface="Arial" pitchFamily="34" charset="0"/>
              <a:buChar char="•"/>
            </a:pPr>
            <a:r>
              <a:rPr lang="en-US" dirty="0">
                <a:latin typeface="Arial"/>
                <a:cs typeface="Arial"/>
              </a:rPr>
              <a:t>Your</a:t>
            </a:r>
            <a:r>
              <a:rPr lang="en-US" baseline="0" dirty="0">
                <a:latin typeface="Arial"/>
                <a:cs typeface="Arial"/>
              </a:rPr>
              <a:t> approach should include asking the patient permission to make recommendations, </a:t>
            </a:r>
            <a:r>
              <a:rPr lang="en-US" dirty="0">
                <a:latin typeface="Arial"/>
                <a:cs typeface="Arial"/>
              </a:rPr>
              <a:t>recommending us of</a:t>
            </a:r>
            <a:r>
              <a:rPr lang="en-US" baseline="0" dirty="0">
                <a:latin typeface="Arial"/>
                <a:cs typeface="Arial"/>
              </a:rPr>
              <a:t> </a:t>
            </a:r>
            <a:r>
              <a:rPr lang="en-US" dirty="0">
                <a:latin typeface="Arial"/>
                <a:cs typeface="Arial"/>
              </a:rPr>
              <a:t>tobacco dependence aids</a:t>
            </a:r>
            <a:r>
              <a:rPr lang="en-US" baseline="0" dirty="0">
                <a:latin typeface="Arial"/>
                <a:cs typeface="Arial"/>
              </a:rPr>
              <a:t>, giving strategic advice, and </a:t>
            </a:r>
            <a:r>
              <a:rPr lang="en-US" dirty="0">
                <a:latin typeface="Arial"/>
                <a:cs typeface="Arial"/>
              </a:rPr>
              <a:t>planning follow-up</a:t>
            </a:r>
            <a:r>
              <a:rPr lang="en-US" baseline="0" dirty="0">
                <a:latin typeface="Arial"/>
                <a:cs typeface="Arial"/>
              </a:rPr>
              <a:t> appointments.</a:t>
            </a:r>
            <a:endParaRPr lang="en-US" sz="1600" dirty="0">
              <a:latin typeface="Arial"/>
              <a:cs typeface="Arial"/>
            </a:endParaRPr>
          </a:p>
          <a:p>
            <a:pPr marL="228600" indent="-228600">
              <a:buFont typeface="Arial" pitchFamily="34" charset="0"/>
              <a:buChar char="•"/>
            </a:pPr>
            <a:endParaRPr lang="en-US"/>
          </a:p>
        </p:txBody>
      </p:sp>
      <p:sp>
        <p:nvSpPr>
          <p:cNvPr id="4" name="Slide Number Placeholder 3"/>
          <p:cNvSpPr>
            <a:spLocks noGrp="1"/>
          </p:cNvSpPr>
          <p:nvPr>
            <p:ph type="sldNum" sz="quarter" idx="10"/>
          </p:nvPr>
        </p:nvSpPr>
        <p:spPr/>
        <p:txBody>
          <a:bodyPr/>
          <a:lstStyle/>
          <a:p>
            <a:fld id="{CD148AFA-0FA8-45BE-A0CF-EFF1AF0F490C}" type="slidenum">
              <a:rPr lang="en-US" smtClean="0"/>
              <a:pPr/>
              <a:t>5</a:t>
            </a:fld>
            <a:endParaRPr lang="en-US"/>
          </a:p>
        </p:txBody>
      </p:sp>
    </p:spTree>
    <p:extLst>
      <p:ext uri="{BB962C8B-B14F-4D97-AF65-F5344CB8AC3E}">
        <p14:creationId xmlns:p14="http://schemas.microsoft.com/office/powerpoint/2010/main" val="2328272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a:effectLst/>
                <a:latin typeface="Century Gothic" panose="020B0502020202020204" pitchFamily="34" charset="0"/>
                <a:ea typeface="Calibri" panose="020F0502020204030204" pitchFamily="34" charset="0"/>
                <a:cs typeface="Times New Roman" panose="02020603050405020304" pitchFamily="18" charset="0"/>
              </a:rPr>
              <a:t>The </a:t>
            </a:r>
            <a:r>
              <a:rPr lang="en-GB" sz="1200">
                <a:effectLst/>
                <a:latin typeface="Century Gothic" panose="020B0502020202020204" pitchFamily="34" charset="0"/>
                <a:ea typeface="Calibri" panose="020F0502020204030204" pitchFamily="34" charset="0"/>
                <a:cs typeface="Times New Roman" panose="02020603050405020304" pitchFamily="18" charset="0"/>
              </a:rPr>
              <a:t>cut down and then stop</a:t>
            </a:r>
            <a:r>
              <a:rPr lang="en-US" sz="1200">
                <a:effectLst/>
                <a:latin typeface="Century Gothic" panose="020B0502020202020204" pitchFamily="34" charset="0"/>
                <a:ea typeface="Calibri" panose="020F0502020204030204" pitchFamily="34" charset="0"/>
                <a:cs typeface="Times New Roman" panose="02020603050405020304" pitchFamily="18" charset="0"/>
              </a:rPr>
              <a:t> plan should address: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a:effectLst/>
                <a:latin typeface="Century Gothic" panose="020B0502020202020204" pitchFamily="34" charset="0"/>
                <a:ea typeface="Calibri" panose="020F0502020204030204" pitchFamily="34" charset="0"/>
                <a:cs typeface="Times New Roman" panose="02020603050405020304" pitchFamily="18" charset="0"/>
              </a:rPr>
              <a:t>How much the patient is smoking now.</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a:effectLst/>
                <a:latin typeface="Century Gothic" panose="020B0502020202020204" pitchFamily="34" charset="0"/>
                <a:ea typeface="Calibri" panose="020F0502020204030204" pitchFamily="34" charset="0"/>
                <a:cs typeface="Times New Roman" panose="02020603050405020304" pitchFamily="18" charset="0"/>
              </a:rPr>
              <a:t>What their initial reduction goal will be and, as appropriate, their target date for stopping completely.</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a:effectLst/>
                <a:latin typeface="Century Gothic" panose="020B0502020202020204" pitchFamily="34" charset="0"/>
                <a:ea typeface="Calibri" panose="020F0502020204030204" pitchFamily="34" charset="0"/>
                <a:cs typeface="Times New Roman" panose="02020603050405020304" pitchFamily="18" charset="0"/>
              </a:rPr>
              <a:t>How they will do this, which cigarettes they will cut out.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400"/>
              <a:buFont typeface="Symbol" panose="05050102010706020507" pitchFamily="18" charset="2"/>
              <a:buChar char=""/>
            </a:pPr>
            <a:r>
              <a:rPr lang="en-US" sz="1200">
                <a:effectLst/>
                <a:latin typeface="Century Gothic" panose="020B0502020202020204" pitchFamily="34" charset="0"/>
                <a:ea typeface="Calibri" panose="020F0502020204030204" pitchFamily="34" charset="0"/>
                <a:cs typeface="Times New Roman" panose="02020603050405020304" pitchFamily="18" charset="0"/>
              </a:rPr>
              <a:t>What support they will use as part of the CDTS plan.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r>
              <a:rPr lang="en-US" sz="120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r>
              <a:rPr lang="en-US" sz="1200">
                <a:effectLst/>
                <a:latin typeface="Century Gothic" panose="020B0502020202020204" pitchFamily="34" charset="0"/>
                <a:ea typeface="Calibri" panose="020F0502020204030204" pitchFamily="34" charset="0"/>
                <a:cs typeface="Times New Roman" panose="02020603050405020304" pitchFamily="18" charset="0"/>
              </a:rPr>
              <a:t>Developing a personal coping plan which includes how they will manage cravings, deal with smoking routines and triggers is important.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r>
              <a:rPr lang="en-US" sz="1200">
                <a:effectLst/>
                <a:latin typeface="Century Gothic" panose="020B0502020202020204" pitchFamily="34" charset="0"/>
                <a:ea typeface="Calibri" panose="020F0502020204030204" pitchFamily="34" charset="0"/>
                <a:cs typeface="Times New Roman" panose="02020603050405020304" pitchFamily="18" charset="0"/>
              </a:rPr>
              <a:t>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r>
              <a:rPr lang="en-US" sz="1200">
                <a:effectLst/>
                <a:latin typeface="Century Gothic" panose="020B0502020202020204" pitchFamily="34" charset="0"/>
                <a:ea typeface="Calibri" panose="020F0502020204030204" pitchFamily="34" charset="0"/>
                <a:cs typeface="Times New Roman" panose="02020603050405020304" pitchFamily="18" charset="0"/>
              </a:rPr>
              <a:t>The focus should be on short term planning: next day, next week. How far in advance you can plan will be assessed on a case-by-case basis. Focusing on small and early successes can be particularly useful for patients with SMI.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591851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latin typeface="Arial" panose="020B0604020202020204" pitchFamily="34" charset="0"/>
                <a:cs typeface="Arial" panose="020B0604020202020204" pitchFamily="34" charset="0"/>
              </a:rPr>
              <a:t>Strategies to reduce the number of cigarettes smoked per day with the help of NRT or nicotine-containing vapes may include:</a:t>
            </a:r>
            <a:endParaRPr lang="en-US" dirty="0">
              <a:latin typeface="Arial" panose="020B0604020202020204" pitchFamily="34" charset="0"/>
              <a:cs typeface="Arial" panose="020B0604020202020204" pitchFamily="34" charset="0"/>
            </a:endParaRPr>
          </a:p>
          <a:p>
            <a:pPr marL="171450" indent="-171450">
              <a:buFont typeface="Wingdings" pitchFamily="2" charset="2"/>
              <a:buChar char="§"/>
            </a:pPr>
            <a:endParaRPr lang="en-GB" dirty="0">
              <a:latin typeface="Arial" panose="020B0604020202020204" pitchFamily="34" charset="0"/>
              <a:cs typeface="Arial" panose="020B0604020202020204" pitchFamily="34" charset="0"/>
            </a:endParaRPr>
          </a:p>
          <a:p>
            <a:pPr marL="171450" indent="-171450">
              <a:buFont typeface="Wingdings" pitchFamily="2" charset="2"/>
              <a:buChar char="§"/>
            </a:pPr>
            <a:r>
              <a:rPr lang="en-GB" dirty="0">
                <a:latin typeface="Arial"/>
                <a:cs typeface="Arial"/>
              </a:rPr>
              <a:t>Reduce by X cigarettes per day (starting perhaps with the one's that might be easiest, or being specific)</a:t>
            </a:r>
          </a:p>
          <a:p>
            <a:pPr marL="171450" indent="-171450">
              <a:buFont typeface="Wingdings" pitchFamily="2" charset="2"/>
              <a:buChar char="§"/>
            </a:pPr>
            <a:endParaRPr lang="en-GB" dirty="0">
              <a:latin typeface="Arial" panose="020B0604020202020204" pitchFamily="34" charset="0"/>
              <a:cs typeface="Arial" panose="020B0604020202020204" pitchFamily="34" charset="0"/>
            </a:endParaRPr>
          </a:p>
          <a:p>
            <a:pPr marL="171450" indent="-171450">
              <a:buFont typeface="Wingdings" pitchFamily="2" charset="2"/>
              <a:buChar char="§"/>
            </a:pPr>
            <a:r>
              <a:rPr lang="en-GB" dirty="0">
                <a:latin typeface="Arial"/>
                <a:cs typeface="Arial"/>
              </a:rPr>
              <a:t>Delay first cigarettes of the day</a:t>
            </a:r>
          </a:p>
          <a:p>
            <a:pPr marL="171450" indent="-171450">
              <a:buFont typeface="Wingdings" pitchFamily="2" charset="2"/>
              <a:buChar char="§"/>
            </a:pPr>
            <a:endParaRPr lang="en-GB" dirty="0">
              <a:latin typeface="Arial"/>
              <a:cs typeface="Arial"/>
            </a:endParaRPr>
          </a:p>
          <a:p>
            <a:pPr marL="171450" indent="-171450">
              <a:buFont typeface="Wingdings" pitchFamily="2" charset="2"/>
              <a:buChar char="§"/>
            </a:pPr>
            <a:r>
              <a:rPr lang="en-GB">
                <a:latin typeface="Arial"/>
                <a:cs typeface="Arial"/>
              </a:rPr>
              <a:t>Increasing the time between cigarettes</a:t>
            </a:r>
            <a:endParaRPr lang="en-GB"/>
          </a:p>
          <a:p>
            <a:pPr marL="171450" indent="-171450">
              <a:buFont typeface="Wingdings" pitchFamily="2" charset="2"/>
              <a:buChar char="§"/>
            </a:pPr>
            <a:endParaRPr lang="en-GB" dirty="0">
              <a:latin typeface="Arial" panose="020B0604020202020204" pitchFamily="34" charset="0"/>
              <a:cs typeface="Arial" panose="020B0604020202020204" pitchFamily="34" charset="0"/>
            </a:endParaRPr>
          </a:p>
          <a:p>
            <a:pPr marL="171450" indent="-171450">
              <a:buFont typeface="Wingdings" pitchFamily="2" charset="2"/>
              <a:buChar char="§"/>
            </a:pPr>
            <a:r>
              <a:rPr lang="en-GB" dirty="0">
                <a:latin typeface="Arial"/>
                <a:cs typeface="Arial"/>
              </a:rPr>
              <a:t>Choose periods in the day when they will not smoke </a:t>
            </a:r>
          </a:p>
          <a:p>
            <a:pPr marL="171450" indent="-171450">
              <a:buFont typeface="Wingdings" pitchFamily="2" charset="2"/>
              <a:buChar char="§"/>
            </a:pPr>
            <a:endParaRPr lang="en-GB" dirty="0">
              <a:latin typeface="Arial"/>
              <a:cs typeface="Arial"/>
            </a:endParaRPr>
          </a:p>
          <a:p>
            <a:pPr marL="171450" indent="-171450">
              <a:buFont typeface="Wingdings" pitchFamily="2" charset="2"/>
              <a:buChar char="§"/>
            </a:pPr>
            <a:r>
              <a:rPr lang="en-GB" dirty="0">
                <a:latin typeface="Arial"/>
                <a:cs typeface="Arial"/>
              </a:rPr>
              <a:t>Try practice quit periods – a whole morning or evening or even a whole day</a:t>
            </a:r>
            <a:endParaRPr lang="en-GB" dirty="0"/>
          </a:p>
          <a:p>
            <a:pPr marL="171450" marR="0" lvl="0" indent="-171450" algn="l" defTabSz="457200" rtl="0" eaLnBrk="0" fontAlgn="base" latinLnBrk="0" hangingPunct="0">
              <a:lnSpc>
                <a:spcPct val="100000"/>
              </a:lnSpc>
              <a:spcBef>
                <a:spcPct val="30000"/>
              </a:spcBef>
              <a:spcAft>
                <a:spcPct val="0"/>
              </a:spcAft>
              <a:buClrTx/>
              <a:buSzTx/>
              <a:buFont typeface="Wingdings" pitchFamily="2" charset="2"/>
              <a:buChar char="§"/>
              <a:tabLst/>
              <a:defRPr/>
            </a:pPr>
            <a:endParaRPr lang="en-GB" dirty="0">
              <a:latin typeface="Arial" panose="020B0604020202020204" pitchFamily="34" charset="0"/>
              <a:cs typeface="Arial" panose="020B0604020202020204" pitchFamily="34" charset="0"/>
            </a:endParaRPr>
          </a:p>
          <a:p>
            <a:pPr marL="171450" indent="-171450">
              <a:buFont typeface="Wingdings" pitchFamily="2" charset="2"/>
              <a:buChar char="§"/>
              <a:defRPr/>
            </a:pPr>
            <a:r>
              <a:rPr lang="en-GB" dirty="0">
                <a:latin typeface="Arial"/>
                <a:cs typeface="Arial"/>
              </a:rPr>
              <a:t>Introduce smokefree spaces, by agreeing not to smoke in </a:t>
            </a:r>
            <a:r>
              <a:rPr lang="en-GB" dirty="0" err="1">
                <a:latin typeface="Arial"/>
                <a:cs typeface="Arial"/>
              </a:rPr>
              <a:t>certan</a:t>
            </a:r>
            <a:r>
              <a:rPr lang="en-GB" dirty="0">
                <a:latin typeface="Arial"/>
                <a:cs typeface="Arial"/>
              </a:rPr>
              <a:t> places, such as the hospital gate or at the bus stop</a:t>
            </a:r>
            <a:endParaRPr lang="en-GB" dirty="0">
              <a:latin typeface="Arial" panose="020B0604020202020204" pitchFamily="34" charset="0"/>
              <a:cs typeface="Arial" panose="020B0604020202020204" pitchFamily="34" charset="0"/>
            </a:endParaRP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latin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798731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indent="0" eaLnBrk="1" hangingPunct="1">
              <a:spcBef>
                <a:spcPct val="0"/>
              </a:spcBef>
              <a:buFont typeface="Arial" panose="020B0604020202020204" pitchFamily="34" charset="0"/>
              <a:buNone/>
            </a:pPr>
            <a:r>
              <a:rPr lang="en-CA">
                <a:effectLst/>
              </a:rPr>
              <a:t>People who use mental health services, particularly when on an inpatient unit often have a low tolerance for stress, so having to cope with distressing mental health symptoms and tobacco withdrawal symptoms can be a challenge for the smoker and the staff involved in their care.</a:t>
            </a:r>
          </a:p>
          <a:p>
            <a:pPr marL="0" indent="0" eaLnBrk="1" hangingPunct="1">
              <a:spcBef>
                <a:spcPct val="0"/>
              </a:spcBef>
              <a:buFont typeface="Arial" panose="020B0604020202020204" pitchFamily="34" charset="0"/>
              <a:buNone/>
            </a:pPr>
            <a:endParaRPr lang="en-CA">
              <a:effectLst/>
            </a:endParaRPr>
          </a:p>
          <a:p>
            <a:pPr marL="0" indent="0" eaLnBrk="1" hangingPunct="1">
              <a:spcBef>
                <a:spcPct val="0"/>
              </a:spcBef>
              <a:buFont typeface="Arial" panose="020B0604020202020204" pitchFamily="34" charset="0"/>
              <a:buNone/>
            </a:pPr>
            <a:r>
              <a:rPr lang="en-CA">
                <a:effectLst/>
              </a:rPr>
              <a:t>Due to higher levels of nicotine dependence, the amount of NRT required by smokers with mental illness is likely to be higher than the rest of the population.</a:t>
            </a:r>
          </a:p>
          <a:p>
            <a:pPr marL="0" indent="0" eaLnBrk="1" hangingPunct="1">
              <a:spcBef>
                <a:spcPct val="0"/>
              </a:spcBef>
              <a:buFont typeface="Arial" panose="020B0604020202020204" pitchFamily="34" charset="0"/>
              <a:buNone/>
            </a:pPr>
            <a:endParaRPr lang="en-CA">
              <a:effectLst/>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r>
              <a:rPr lang="en-CA" b="1">
                <a:solidFill>
                  <a:srgbClr val="3F3F3F"/>
                </a:solidFill>
                <a:effectLst/>
                <a:latin typeface="Helvetica" pitchFamily="2" charset="0"/>
              </a:rPr>
              <a:t>Combination therapy is recommended for both abrupt quitting and CDTS </a:t>
            </a: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CA" b="1">
              <a:solidFill>
                <a:srgbClr val="3F3F3F"/>
              </a:solidFill>
              <a:effectLst/>
              <a:latin typeface="Helvetica" pitchFamily="2" charset="0"/>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r>
              <a:rPr lang="en-CA">
                <a:solidFill>
                  <a:srgbClr val="3F3F3F"/>
                </a:solidFill>
                <a:effectLst/>
                <a:latin typeface="Helvetica" pitchFamily="2" charset="0"/>
              </a:rPr>
              <a:t>It can be particularly useful to recommend the NRT patch as the baseline first line treatment - this is because of the challenges people with SMI have when it comes to using fast acting NRT products correctly. It is frequently the case that despite instruction, demonstration and support fast acting products are only partially effective because patients fail to use them correctly and therefore they can fall short of delivering the full benefit. </a:t>
            </a: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CA">
              <a:solidFill>
                <a:srgbClr val="3F3F3F"/>
              </a:solidFill>
              <a:effectLst/>
              <a:latin typeface="Helvetica" pitchFamily="2" charset="0"/>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r>
              <a:rPr lang="en-CA">
                <a:solidFill>
                  <a:srgbClr val="3F3F3F"/>
                </a:solidFill>
                <a:effectLst/>
                <a:latin typeface="Helvetica" pitchFamily="2" charset="0"/>
              </a:rPr>
              <a:t>Clients patients can be advise to use the NRT patch because this is the most reliable way of ensuring a steady level, regardless of the mental state which is prone to fluctuation. The fast acting products can be added to supplement as required</a:t>
            </a:r>
          </a:p>
          <a:p>
            <a:pPr marL="0" indent="0" eaLnBrk="1" hangingPunct="1">
              <a:spcBef>
                <a:spcPct val="0"/>
              </a:spcBef>
              <a:buFont typeface="Arial" panose="020B0604020202020204" pitchFamily="34" charset="0"/>
              <a:buNone/>
            </a:pPr>
            <a:endParaRPr lang="en-GB" altLang="en-US" sz="1200" b="1"/>
          </a:p>
          <a:p>
            <a:pPr marL="0" indent="0" eaLnBrk="1" hangingPunct="1">
              <a:spcBef>
                <a:spcPct val="0"/>
              </a:spcBef>
              <a:buFont typeface="Arial" panose="020B0604020202020204" pitchFamily="34" charset="0"/>
              <a:buNone/>
            </a:pPr>
            <a:r>
              <a:rPr lang="en-GB" altLang="en-US" sz="1200" b="1"/>
              <a:t>Consideration to pre-loading with NRT patch for 1 week or more prior to reduction date to assist with having a steady state of nicotine in the patients system</a:t>
            </a:r>
          </a:p>
          <a:p>
            <a:pPr marL="0" indent="0" eaLnBrk="1" hangingPunct="1">
              <a:spcBef>
                <a:spcPct val="0"/>
              </a:spcBef>
              <a:buFont typeface="Arial" panose="020B0604020202020204" pitchFamily="34" charset="0"/>
              <a:buNone/>
            </a:pPr>
            <a:endParaRPr lang="en-GB" altLang="en-US" sz="1200" b="1"/>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4258355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136073" y="4363388"/>
            <a:ext cx="5486400" cy="4114800"/>
          </a:xfrm>
        </p:spPr>
        <p:txBody>
          <a:bodyPr/>
          <a:lstStyle/>
          <a:p>
            <a:pPr marL="285750" indent="-285750"/>
            <a:r>
              <a:rPr lang="en-US" sz="1200" b="1">
                <a:solidFill>
                  <a:schemeClr val="accent1"/>
                </a:solidFill>
                <a:latin typeface="Century Gothic" panose="020B0502020202020204" pitchFamily="34" charset="0"/>
              </a:rPr>
              <a:t>Option for regular use throughout day: </a:t>
            </a:r>
            <a:r>
              <a:rPr lang="en-US" sz="1200">
                <a:latin typeface="Century Gothic" panose="020B0502020202020204" pitchFamily="34" charset="0"/>
              </a:rPr>
              <a:t>Instruct regular use of product to replace nicotine throughout the day (maintain nicotine levels – anticipate). </a:t>
            </a:r>
          </a:p>
          <a:p>
            <a:pPr marL="285750" indent="-285750"/>
            <a:endParaRPr lang="en-CA" sz="1200">
              <a:effectLst/>
              <a:latin typeface="Century Gothic" panose="020B0502020202020204" pitchFamily="34" charset="0"/>
            </a:endParaRPr>
          </a:p>
          <a:p>
            <a:pPr marL="285750" indent="-285750"/>
            <a:r>
              <a:rPr lang="en-CA" sz="1200">
                <a:effectLst/>
                <a:latin typeface="Century Gothic" panose="020B0502020202020204" pitchFamily="34" charset="0"/>
              </a:rPr>
              <a:t>Maintain </a:t>
            </a:r>
            <a:r>
              <a:rPr lang="en-CA" sz="1200" b="1">
                <a:solidFill>
                  <a:schemeClr val="accent1"/>
                </a:solidFill>
                <a:effectLst/>
                <a:latin typeface="Century Gothic" panose="020B0502020202020204" pitchFamily="34" charset="0"/>
              </a:rPr>
              <a:t>regular review </a:t>
            </a:r>
            <a:r>
              <a:rPr lang="en-CA" sz="1200">
                <a:effectLst/>
                <a:latin typeface="Century Gothic" panose="020B0502020202020204" pitchFamily="34" charset="0"/>
              </a:rPr>
              <a:t>and adjust the NRT nicotine vape use upwards if withdrawal symptoms persist and are troublesome</a:t>
            </a:r>
          </a:p>
          <a:p>
            <a:pPr marL="285750" indent="-285750"/>
            <a:endParaRPr lang="en-US" sz="1200" b="1">
              <a:solidFill>
                <a:schemeClr val="accent1"/>
              </a:solidFill>
              <a:latin typeface="Century Gothic" panose="020B0502020202020204" pitchFamily="34" charset="0"/>
            </a:endParaRPr>
          </a:p>
          <a:p>
            <a:pPr marL="285750" indent="-285750"/>
            <a:r>
              <a:rPr lang="en-US" sz="1200" b="1">
                <a:solidFill>
                  <a:schemeClr val="accent1"/>
                </a:solidFill>
                <a:latin typeface="Century Gothic" panose="020B0502020202020204" pitchFamily="34" charset="0"/>
              </a:rPr>
              <a:t>Be prepared to Increase amount of nicotine, </a:t>
            </a:r>
            <a:r>
              <a:rPr lang="en-US" sz="1200">
                <a:latin typeface="Century Gothic" panose="020B0502020202020204" pitchFamily="34" charset="0"/>
              </a:rPr>
              <a:t>if client experiences: </a:t>
            </a:r>
          </a:p>
          <a:p>
            <a:pPr marL="285750" lvl="1" indent="-19050">
              <a:buFont typeface="Arial" panose="020B0604020202020204" pitchFamily="34" charset="0"/>
              <a:buChar char="•"/>
            </a:pPr>
            <a:r>
              <a:rPr lang="en-US" sz="1200">
                <a:latin typeface="Century Gothic" panose="020B0502020202020204" pitchFamily="34" charset="0"/>
                <a:cs typeface="Arial" panose="020B0604020202020204" pitchFamily="34" charset="0"/>
              </a:rPr>
              <a:t> Significant urges to smoke </a:t>
            </a:r>
          </a:p>
          <a:p>
            <a:pPr marL="285750" lvl="1" indent="-19050">
              <a:buFont typeface="Arial" panose="020B0604020202020204" pitchFamily="34" charset="0"/>
              <a:buChar char="•"/>
            </a:pPr>
            <a:r>
              <a:rPr lang="en-US" sz="1200">
                <a:latin typeface="Century Gothic" panose="020B0502020202020204" pitchFamily="34" charset="0"/>
                <a:cs typeface="Arial" panose="020B0604020202020204" pitchFamily="34" charset="0"/>
              </a:rPr>
              <a:t> Significant / troublesome withdrawal symptoms </a:t>
            </a:r>
          </a:p>
          <a:p>
            <a:pPr marL="285750" lvl="1" indent="-19050">
              <a:buFont typeface="Arial" panose="020B0604020202020204" pitchFamily="34" charset="0"/>
              <a:buChar char="•"/>
            </a:pPr>
            <a:r>
              <a:rPr lang="en-US" sz="1200">
                <a:latin typeface="Century Gothic" panose="020B0502020202020204" pitchFamily="34" charset="0"/>
                <a:cs typeface="Arial" panose="020B0604020202020204" pitchFamily="34" charset="0"/>
              </a:rPr>
              <a:t> Not achieving reduction goals</a:t>
            </a:r>
          </a:p>
          <a:p>
            <a:pPr marL="285750" lvl="1" indent="-19050">
              <a:buFont typeface="Arial" panose="020B0604020202020204" pitchFamily="34" charset="0"/>
              <a:buChar char="•"/>
            </a:pPr>
            <a:r>
              <a:rPr lang="en-US" sz="1200">
                <a:latin typeface="Century Gothic" panose="020B0502020202020204" pitchFamily="34" charset="0"/>
                <a:cs typeface="Arial" panose="020B0604020202020204" pitchFamily="34" charset="0"/>
              </a:rPr>
              <a:t> Ready to further reduce </a:t>
            </a: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GB" altLang="en-US" sz="1200" b="1"/>
          </a:p>
        </p:txBody>
      </p:sp>
      <p:sp>
        <p:nvSpPr>
          <p:cNvPr id="4" name="Slide Number Placeholder 3"/>
          <p:cNvSpPr>
            <a:spLocks noGrp="1"/>
          </p:cNvSpPr>
          <p:nvPr>
            <p:ph type="sldNum" sz="quarter" idx="10"/>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235467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802511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6141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ide-by-s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baseline="0"/>
            </a:lvl1pPr>
          </a:lstStyle>
          <a:p>
            <a:r>
              <a:rPr lang="en-US"/>
              <a:t>Click to edit Master title style</a:t>
            </a:r>
          </a:p>
        </p:txBody>
      </p:sp>
      <p:sp>
        <p:nvSpPr>
          <p:cNvPr id="3" name="Content Placeholder 2"/>
          <p:cNvSpPr>
            <a:spLocks noGrp="1"/>
          </p:cNvSpPr>
          <p:nvPr>
            <p:ph idx="1"/>
          </p:nvPr>
        </p:nvSpPr>
        <p:spPr>
          <a:xfrm>
            <a:off x="457200" y="1752600"/>
            <a:ext cx="3886200" cy="4343400"/>
          </a:xfrm>
        </p:spPr>
        <p:txBody>
          <a:bodyPr/>
          <a:lstStyle>
            <a:lvl1pPr marL="0" indent="0">
              <a:defRPr sz="2800"/>
            </a:lvl1pPr>
            <a:lvl2pPr marL="339725" indent="-222250">
              <a:defRPr sz="2600"/>
            </a:lvl2pPr>
            <a:lvl3pPr marL="796925" indent="-169863">
              <a:defRPr sz="1800"/>
            </a:lvl3pPr>
            <a:lvl4pPr marL="574675" indent="-234950">
              <a:defRPr sz="2200"/>
            </a:lvl4pPr>
            <a:lvl5pPr marL="914400" indent="-222250">
              <a:tabLst>
                <a:tab pos="914400" algn="l"/>
              </a:tabLst>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6" name="Content Placeholder 2"/>
          <p:cNvSpPr>
            <a:spLocks noGrp="1"/>
          </p:cNvSpPr>
          <p:nvPr>
            <p:ph idx="12"/>
          </p:nvPr>
        </p:nvSpPr>
        <p:spPr>
          <a:xfrm>
            <a:off x="4800600" y="1752600"/>
            <a:ext cx="3886200" cy="4343400"/>
          </a:xfrm>
        </p:spPr>
        <p:txBody>
          <a:bodyPr/>
          <a:lstStyle>
            <a:lvl1pPr marL="0" indent="0">
              <a:defRPr sz="2800"/>
            </a:lvl1pPr>
            <a:lvl2pPr marL="339725" indent="-222250">
              <a:defRPr sz="2600"/>
            </a:lvl2pPr>
            <a:lvl3pPr marL="744538" indent="-169863">
              <a:defRPr sz="1800"/>
            </a:lvl3pPr>
            <a:lvl4pPr marL="574675" indent="-234950">
              <a:defRPr sz="2200"/>
            </a:lvl4pPr>
            <a:lvl5pPr marL="914400" indent="-222250">
              <a:defRPr sz="2000"/>
            </a:lvl5pPr>
          </a:lstStyle>
          <a:p>
            <a:pPr lvl="0"/>
            <a:r>
              <a:rPr lang="en-US"/>
              <a:t>Click to edit Master text styles</a:t>
            </a:r>
          </a:p>
          <a:p>
            <a:pPr lvl="1"/>
            <a:r>
              <a:rPr lang="en-US"/>
              <a:t>Second level</a:t>
            </a:r>
          </a:p>
          <a:p>
            <a:pPr lvl="3"/>
            <a:r>
              <a:rPr lang="en-US"/>
              <a:t>Third level</a:t>
            </a:r>
          </a:p>
          <a:p>
            <a:pPr lvl="4"/>
            <a:r>
              <a:rPr lang="en-US"/>
              <a:t>Fourth level</a:t>
            </a:r>
          </a:p>
        </p:txBody>
      </p:sp>
      <p:sp>
        <p:nvSpPr>
          <p:cNvPr id="5" name="Date Placeholder 3"/>
          <p:cNvSpPr>
            <a:spLocks noGrp="1"/>
          </p:cNvSpPr>
          <p:nvPr>
            <p:ph type="dt" sz="half" idx="13"/>
          </p:nvPr>
        </p:nvSpPr>
        <p:spPr/>
        <p:txBody>
          <a:bodyPr/>
          <a:lstStyle>
            <a:lvl1pPr fontAlgn="base">
              <a:spcBef>
                <a:spcPct val="0"/>
              </a:spcBef>
              <a:spcAft>
                <a:spcPct val="0"/>
              </a:spcAft>
              <a:defRPr>
                <a:solidFill>
                  <a:srgbClr val="FFFFFF"/>
                </a:solidFill>
                <a:latin typeface="Arial" pitchFamily="34" charset="0"/>
              </a:defRPr>
            </a:lvl1pPr>
          </a:lstStyle>
          <a:p>
            <a:pPr>
              <a:defRPr/>
            </a:pPr>
            <a:fld id="{4465BCAD-6036-404F-8052-25F4750380E6}" type="datetime1">
              <a:rPr lang="en-US" smtClean="0"/>
              <a:pPr>
                <a:defRPr/>
              </a:pPr>
              <a:t>3/5/2024</a:t>
            </a:fld>
            <a:endParaRPr lang="en-US"/>
          </a:p>
        </p:txBody>
      </p:sp>
      <p:sp>
        <p:nvSpPr>
          <p:cNvPr id="7" name="Slide Number Placeholder 5"/>
          <p:cNvSpPr>
            <a:spLocks noGrp="1"/>
          </p:cNvSpPr>
          <p:nvPr>
            <p:ph type="sldNum" sz="quarter" idx="14"/>
          </p:nvPr>
        </p:nvSpPr>
        <p:spPr/>
        <p:txBody>
          <a:bodyPr/>
          <a:lstStyle>
            <a:lvl1pPr fontAlgn="base">
              <a:spcBef>
                <a:spcPct val="0"/>
              </a:spcBef>
              <a:spcAft>
                <a:spcPct val="0"/>
              </a:spcAft>
              <a:defRPr>
                <a:solidFill>
                  <a:srgbClr val="FFFFFF"/>
                </a:solidFill>
                <a:latin typeface="Arial" pitchFamily="34" charset="0"/>
              </a:defRPr>
            </a:lvl1pPr>
          </a:lstStyle>
          <a:p>
            <a:pPr>
              <a:defRPr/>
            </a:pPr>
            <a:fld id="{2973C72A-733E-48C5-B604-1E5B9ADB0C0C}" type="slidenum">
              <a:rPr lang="en-US"/>
              <a:pPr>
                <a:defRPr/>
              </a:pPr>
              <a:t>‹#›</a:t>
            </a:fld>
            <a:endParaRPr lang="en-US">
              <a:solidFill>
                <a:srgbClr val="000000"/>
              </a:solidFill>
              <a:latin typeface="Times" pitchFamily="18" charset="0"/>
            </a:endParaRPr>
          </a:p>
        </p:txBody>
      </p:sp>
    </p:spTree>
    <p:extLst>
      <p:ext uri="{BB962C8B-B14F-4D97-AF65-F5344CB8AC3E}">
        <p14:creationId xmlns:p14="http://schemas.microsoft.com/office/powerpoint/2010/main" val="297632896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90987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2982235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5929401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Inpatient Tobacco Dependency Treatment Training</a:t>
            </a:r>
          </a:p>
        </p:txBody>
      </p:sp>
    </p:spTree>
    <p:extLst>
      <p:ext uri="{BB962C8B-B14F-4D97-AF65-F5344CB8AC3E}">
        <p14:creationId xmlns:p14="http://schemas.microsoft.com/office/powerpoint/2010/main" val="14367430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Inpatient Tobacco Dependency Treatment Training</a:t>
            </a:r>
          </a:p>
        </p:txBody>
      </p:sp>
    </p:spTree>
    <p:extLst>
      <p:ext uri="{BB962C8B-B14F-4D97-AF65-F5344CB8AC3E}">
        <p14:creationId xmlns:p14="http://schemas.microsoft.com/office/powerpoint/2010/main" val="10152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Inpatient Tobacco Dependency Treatment Training</a:t>
            </a:r>
          </a:p>
        </p:txBody>
      </p:sp>
    </p:spTree>
    <p:extLst>
      <p:ext uri="{BB962C8B-B14F-4D97-AF65-F5344CB8AC3E}">
        <p14:creationId xmlns:p14="http://schemas.microsoft.com/office/powerpoint/2010/main" val="1718561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5975028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474183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174509449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428733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59761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2304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405573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18179298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3235815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879375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931878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174835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1675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701473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31989949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836721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6825299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21717850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28039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Dependence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78" r:id="rId15"/>
    <p:sldLayoutId id="2147483688" r:id="rId16"/>
    <p:sldLayoutId id="2147483693" r:id="rId17"/>
    <p:sldLayoutId id="2147483697" r:id="rId18"/>
    <p:sldLayoutId id="2147483699" r:id="rId19"/>
    <p:sldLayoutId id="2147483701"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Inpatient Tobacco Dependency Treatment Training</a:t>
            </a:r>
          </a:p>
        </p:txBody>
      </p:sp>
    </p:spTree>
    <p:extLst>
      <p:ext uri="{BB962C8B-B14F-4D97-AF65-F5344CB8AC3E}">
        <p14:creationId xmlns:p14="http://schemas.microsoft.com/office/powerpoint/2010/main" val="304734548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12"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s>
</file>

<file path=ppt/slides/_rels/slide1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55.png"/><Relationship Id="rId7"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3.jpe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2.svg"/><Relationship Id="rId11" Type="http://schemas.openxmlformats.org/officeDocument/2006/relationships/image" Target="../media/image37.sv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478F5E9A-1EC2-9408-B37E-AAB7174FCDA8}"/>
              </a:ext>
            </a:extLst>
          </p:cNvPr>
          <p:cNvSpPr txBox="1">
            <a:spLocks/>
          </p:cNvSpPr>
          <p:nvPr/>
        </p:nvSpPr>
        <p:spPr>
          <a:xfrm>
            <a:off x="765175" y="2455614"/>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5000"/>
              </a:lnSpc>
              <a:spcBef>
                <a:spcPts val="0"/>
              </a:spcBef>
              <a:spcAft>
                <a:spcPts val="0"/>
              </a:spcAft>
              <a:buNone/>
            </a:pPr>
            <a:r>
              <a:rPr lang="en-GB" altLang="en-US" sz="3600" b="1">
                <a:solidFill>
                  <a:schemeClr val="bg1"/>
                </a:solidFill>
                <a:latin typeface="Arial" panose="020B0604020202020204" pitchFamily="34" charset="0"/>
                <a:cs typeface="Arial" panose="020B0604020202020204" pitchFamily="34" charset="0"/>
              </a:rPr>
              <a:t>Cut Down</a:t>
            </a:r>
            <a:r>
              <a:rPr lang="el-GR" altLang="en-US" sz="3600" b="1">
                <a:solidFill>
                  <a:schemeClr val="bg1"/>
                </a:solidFill>
                <a:latin typeface="Arial" panose="020B0604020202020204" pitchFamily="34" charset="0"/>
                <a:cs typeface="Arial" panose="020B0604020202020204" pitchFamily="34" charset="0"/>
              </a:rPr>
              <a:t> </a:t>
            </a:r>
            <a:r>
              <a:rPr lang="en-CA" altLang="en-US" sz="3600" b="1">
                <a:solidFill>
                  <a:schemeClr val="bg1"/>
                </a:solidFill>
                <a:latin typeface="Arial" panose="020B0604020202020204" pitchFamily="34" charset="0"/>
                <a:cs typeface="Arial" panose="020B0604020202020204" pitchFamily="34" charset="0"/>
              </a:rPr>
              <a:t>and Then</a:t>
            </a:r>
            <a:r>
              <a:rPr lang="en-GB" altLang="en-US" sz="3600" b="1">
                <a:solidFill>
                  <a:schemeClr val="bg1"/>
                </a:solidFill>
                <a:latin typeface="Arial" panose="020B0604020202020204" pitchFamily="34" charset="0"/>
                <a:cs typeface="Arial" panose="020B0604020202020204" pitchFamily="34" charset="0"/>
              </a:rPr>
              <a:t> Stop</a:t>
            </a:r>
          </a:p>
          <a:p>
            <a:pPr marL="0" indent="0" algn="ctr">
              <a:lnSpc>
                <a:spcPts val="5000"/>
              </a:lnSpc>
              <a:spcBef>
                <a:spcPts val="0"/>
              </a:spcBef>
              <a:spcAft>
                <a:spcPts val="0"/>
              </a:spcAft>
              <a:buNone/>
            </a:pPr>
            <a:r>
              <a:rPr lang="en-GB" sz="300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rPr>
              <a:t>(CDTS)</a:t>
            </a:r>
            <a:endParaRPr lang="en-US" sz="300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770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bottom grad">
            <a:extLst>
              <a:ext uri="{FF2B5EF4-FFF2-40B4-BE49-F238E27FC236}">
                <a16:creationId xmlns:a16="http://schemas.microsoft.com/office/drawing/2014/main" id="{0555CBCC-F8A3-96EF-13A6-943C42966BDF}"/>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3" name="top grad">
            <a:extLst>
              <a:ext uri="{FF2B5EF4-FFF2-40B4-BE49-F238E27FC236}">
                <a16:creationId xmlns:a16="http://schemas.microsoft.com/office/drawing/2014/main" id="{3B3F770E-9C60-814F-47E3-15B46CAA48DE}"/>
              </a:ext>
            </a:extLst>
          </p:cNvPr>
          <p:cNvSpPr/>
          <p:nvPr/>
        </p:nvSpPr>
        <p:spPr bwMode="auto">
          <a:xfrm>
            <a:off x="0" y="-1118"/>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footer text">
            <a:extLst>
              <a:ext uri="{FF2B5EF4-FFF2-40B4-BE49-F238E27FC236}">
                <a16:creationId xmlns:a16="http://schemas.microsoft.com/office/drawing/2014/main" id="{3830DBA2-B7B8-25D6-1D02-FF42CDACFE2A}"/>
              </a:ext>
            </a:extLst>
          </p:cNvPr>
          <p:cNvSpPr txBox="1"/>
          <p:nvPr/>
        </p:nvSpPr>
        <p:spPr bwMode="auto">
          <a:xfrm>
            <a:off x="1158240" y="5826791"/>
            <a:ext cx="6827520" cy="588349"/>
          </a:xfrm>
          <a:prstGeom prst="rect">
            <a:avLst/>
          </a:prstGeom>
          <a:noFill/>
          <a:ln w="9525">
            <a:noFill/>
            <a:miter lim="800000"/>
            <a:headEnd/>
            <a:tailEnd/>
          </a:ln>
        </p:spPr>
        <p:txBody>
          <a:bodyPr vert="horz" wrap="square" lIns="0" tIns="0" rIns="0" bIns="0" numCol="1" rtlCol="0" anchor="ctr" anchorCtr="0" compatLnSpc="1">
            <a:prstTxWarp prst="textNoShape">
              <a:avLst/>
            </a:prstTxWarp>
            <a:normAutofit/>
          </a:bodyPr>
          <a:lstStyle/>
          <a:p>
            <a:pPr algn="ctr">
              <a:lnSpc>
                <a:spcPts val="1800"/>
              </a:lnSpc>
              <a:spcBef>
                <a:spcPts val="0"/>
              </a:spcBef>
              <a:spcAft>
                <a:spcPts val="0"/>
              </a:spcAft>
              <a:buClr>
                <a:srgbClr val="C10C21"/>
              </a:buClr>
            </a:pPr>
            <a:r>
              <a:rPr lang="en-GB" sz="1400">
                <a:solidFill>
                  <a:schemeClr val="bg1"/>
                </a:solidFill>
                <a:effectLst/>
                <a:latin typeface="Arial" panose="020B0604020202020204" pitchFamily="34" charset="0"/>
                <a:cs typeface="Arial" panose="020B0604020202020204" pitchFamily="34" charset="0"/>
              </a:rPr>
              <a:t>Maintain regular review and adjust the NRT nicotine vape use upwards </a:t>
            </a:r>
            <a:br>
              <a:rPr lang="en-GB" sz="1400">
                <a:solidFill>
                  <a:schemeClr val="bg1"/>
                </a:solidFill>
                <a:effectLst/>
                <a:latin typeface="Arial" panose="020B0604020202020204" pitchFamily="34" charset="0"/>
                <a:cs typeface="Arial" panose="020B0604020202020204" pitchFamily="34" charset="0"/>
              </a:rPr>
            </a:br>
            <a:r>
              <a:rPr lang="en-GB" sz="1400">
                <a:solidFill>
                  <a:schemeClr val="bg1"/>
                </a:solidFill>
                <a:effectLst/>
                <a:latin typeface="Arial" panose="020B0604020202020204" pitchFamily="34" charset="0"/>
                <a:cs typeface="Arial" panose="020B0604020202020204" pitchFamily="34" charset="0"/>
              </a:rPr>
              <a:t>if withdrawal symptoms persist and are troublesome</a:t>
            </a:r>
          </a:p>
        </p:txBody>
      </p:sp>
      <p:sp>
        <p:nvSpPr>
          <p:cNvPr id="4" name="Title 1">
            <a:extLst>
              <a:ext uri="{FF2B5EF4-FFF2-40B4-BE49-F238E27FC236}">
                <a16:creationId xmlns:a16="http://schemas.microsoft.com/office/drawing/2014/main" id="{218B6D66-337F-DB90-74D3-F4DCFCCA69B2}"/>
              </a:ext>
            </a:extLst>
          </p:cNvPr>
          <p:cNvSpPr txBox="1">
            <a:spLocks/>
          </p:cNvSpPr>
          <p:nvPr/>
        </p:nvSpPr>
        <p:spPr>
          <a:xfrm>
            <a:off x="738260" y="103762"/>
            <a:ext cx="7962900" cy="1066800"/>
          </a:xfrm>
          <a:prstGeom prst="rect">
            <a:avLst/>
          </a:prstGeom>
        </p:spPr>
        <p:txBody>
          <a:bodyPr lIns="91440" tIns="45720" rIns="91440" bIns="45720"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b="1">
                <a:solidFill>
                  <a:srgbClr val="FFFFFF"/>
                </a:solidFill>
                <a:latin typeface="Arial"/>
                <a:cs typeface="Arial"/>
              </a:rPr>
              <a:t>How we use NRT as part of CDTS</a:t>
            </a:r>
            <a:endParaRPr lang="en-US" dirty="0">
              <a:solidFill>
                <a:srgbClr val="FFFFFF"/>
              </a:solidFill>
            </a:endParaRPr>
          </a:p>
          <a:p>
            <a:pPr algn="ctr"/>
            <a:r>
              <a:rPr lang="en-US" b="1" dirty="0">
                <a:solidFill>
                  <a:srgbClr val="FFFFFF"/>
                </a:solidFill>
                <a:latin typeface="Arial"/>
                <a:cs typeface="Arial"/>
              </a:rPr>
              <a:t>40</a:t>
            </a:r>
            <a:r>
              <a:rPr lang="en-US" b="1" dirty="0">
                <a:latin typeface="Arial"/>
                <a:cs typeface="Arial"/>
              </a:rPr>
              <a:t> cigarettes per day </a:t>
            </a:r>
            <a:endParaRPr lang="en-US"/>
          </a:p>
        </p:txBody>
      </p:sp>
      <p:pic>
        <p:nvPicPr>
          <p:cNvPr id="7" name="reduction 2">
            <a:extLst>
              <a:ext uri="{FF2B5EF4-FFF2-40B4-BE49-F238E27FC236}">
                <a16:creationId xmlns:a16="http://schemas.microsoft.com/office/drawing/2014/main" id="{36FC4922-81F2-1FB6-6E14-1E4B127601BE}"/>
              </a:ext>
            </a:extLst>
          </p:cNvPr>
          <p:cNvPicPr>
            <a:picLocks noChangeAspect="1"/>
          </p:cNvPicPr>
          <p:nvPr/>
        </p:nvPicPr>
        <p:blipFill>
          <a:blip r:embed="rId3"/>
          <a:srcRect/>
          <a:stretch/>
        </p:blipFill>
        <p:spPr>
          <a:xfrm>
            <a:off x="444178" y="986400"/>
            <a:ext cx="8255642" cy="4814491"/>
          </a:xfrm>
          <a:prstGeom prst="rect">
            <a:avLst/>
          </a:prstGeom>
          <a:effectLst>
            <a:outerShdw blurRad="317500" dist="76200" dir="5400000" algn="ctr" rotWithShape="0">
              <a:srgbClr val="000000">
                <a:alpha val="50000"/>
              </a:srgbClr>
            </a:outerShdw>
          </a:effectLst>
        </p:spPr>
      </p:pic>
      <p:pic>
        <p:nvPicPr>
          <p:cNvPr id="6" name="footer">
            <a:extLst>
              <a:ext uri="{FF2B5EF4-FFF2-40B4-BE49-F238E27FC236}">
                <a16:creationId xmlns:a16="http://schemas.microsoft.com/office/drawing/2014/main" id="{E8C73207-06CB-DE64-24AB-D6219B5803AF}"/>
              </a:ext>
            </a:extLst>
          </p:cNvPr>
          <p:cNvPicPr>
            <a:picLocks noChangeAspect="1"/>
          </p:cNvPicPr>
          <p:nvPr/>
        </p:nvPicPr>
        <p:blipFill rotWithShape="1">
          <a:blip r:embed="rId4"/>
          <a:srcRect t="78945"/>
          <a:stretch/>
        </p:blipFill>
        <p:spPr>
          <a:xfrm>
            <a:off x="444178" y="4787218"/>
            <a:ext cx="8255644" cy="1013673"/>
          </a:xfrm>
          <a:prstGeom prst="rect">
            <a:avLst/>
          </a:prstGeom>
          <a:effectLst>
            <a:outerShdw blurRad="317500" dist="76200" dir="5400000" algn="ctr" rotWithShape="0">
              <a:srgbClr val="000000">
                <a:alpha val="50000"/>
              </a:srgbClr>
            </a:outerShdw>
          </a:effectLst>
        </p:spPr>
      </p:pic>
      <p:pic>
        <p:nvPicPr>
          <p:cNvPr id="5" name="reduction 1">
            <a:extLst>
              <a:ext uri="{FF2B5EF4-FFF2-40B4-BE49-F238E27FC236}">
                <a16:creationId xmlns:a16="http://schemas.microsoft.com/office/drawing/2014/main" id="{088B683F-0F46-B8FA-CF26-C1F7D1B4C682}"/>
              </a:ext>
            </a:extLst>
          </p:cNvPr>
          <p:cNvPicPr>
            <a:picLocks noChangeAspect="1"/>
          </p:cNvPicPr>
          <p:nvPr/>
        </p:nvPicPr>
        <p:blipFill>
          <a:blip r:embed="rId5"/>
          <a:srcRect/>
          <a:stretch/>
        </p:blipFill>
        <p:spPr>
          <a:xfrm>
            <a:off x="444178" y="986400"/>
            <a:ext cx="8255644" cy="4814491"/>
          </a:xfrm>
          <a:prstGeom prst="rect">
            <a:avLst/>
          </a:prstGeom>
          <a:effectLst>
            <a:outerShdw blurRad="317500" dist="76200" dir="5400000" algn="ctr" rotWithShape="0">
              <a:srgbClr val="000000">
                <a:alpha val="50000"/>
              </a:srgbClr>
            </a:outerShdw>
          </a:effectLst>
        </p:spPr>
      </p:pic>
      <p:pic>
        <p:nvPicPr>
          <p:cNvPr id="3" name="header">
            <a:extLst>
              <a:ext uri="{FF2B5EF4-FFF2-40B4-BE49-F238E27FC236}">
                <a16:creationId xmlns:a16="http://schemas.microsoft.com/office/drawing/2014/main" id="{004F0B6E-8518-A358-202F-737FFD328924}"/>
              </a:ext>
            </a:extLst>
          </p:cNvPr>
          <p:cNvPicPr>
            <a:picLocks noChangeAspect="1"/>
          </p:cNvPicPr>
          <p:nvPr/>
        </p:nvPicPr>
        <p:blipFill rotWithShape="1">
          <a:blip r:embed="rId4"/>
          <a:srcRect b="85344"/>
          <a:stretch/>
        </p:blipFill>
        <p:spPr>
          <a:xfrm>
            <a:off x="444178" y="986400"/>
            <a:ext cx="8255644" cy="705600"/>
          </a:xfrm>
          <a:prstGeom prst="rect">
            <a:avLst/>
          </a:prstGeom>
          <a:effectLst>
            <a:outerShdw blurRad="317500" dist="76200" dir="5400000" algn="ctr" rotWithShape="0">
              <a:srgbClr val="000000">
                <a:alpha val="50000"/>
              </a:srgbClr>
            </a:outerShdw>
          </a:effectLst>
        </p:spPr>
      </p:pic>
    </p:spTree>
    <p:extLst>
      <p:ext uri="{BB962C8B-B14F-4D97-AF65-F5344CB8AC3E}">
        <p14:creationId xmlns:p14="http://schemas.microsoft.com/office/powerpoint/2010/main" val="298684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0-ppt_w/2"/>
                                          </p:val>
                                        </p:tav>
                                      </p:tavLst>
                                    </p:anim>
                                    <p:anim calcmode="lin" valueType="num">
                                      <p:cBhvr additive="base">
                                        <p:cTn id="25" dur="500"/>
                                        <p:tgtEl>
                                          <p:spTgt spid="5"/>
                                        </p:tgtEl>
                                        <p:attrNameLst>
                                          <p:attrName>ppt_y</p:attrName>
                                        </p:attrNameLst>
                                      </p:cBhvr>
                                      <p:tavLst>
                                        <p:tav tm="0">
                                          <p:val>
                                            <p:strVal val="ppt_y"/>
                                          </p:val>
                                        </p:tav>
                                        <p:tav tm="100000">
                                          <p:val>
                                            <p:strVal val="ppt_y"/>
                                          </p:val>
                                        </p:tav>
                                      </p:tavLst>
                                    </p:anim>
                                    <p:set>
                                      <p:cBhvr>
                                        <p:cTn id="26" dur="1" fill="hold">
                                          <p:stCondLst>
                                            <p:cond delay="499"/>
                                          </p:stCondLst>
                                        </p:cTn>
                                        <p:tgtEl>
                                          <p:spTgt spid="5"/>
                                        </p:tgtEl>
                                        <p:attrNameLst>
                                          <p:attrName>style.visibility</p:attrName>
                                        </p:attrNameLst>
                                      </p:cBhvr>
                                      <p:to>
                                        <p:strVal val="hidden"/>
                                      </p:to>
                                    </p:se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57D909-53FF-088E-8385-417BDAE44C82}"/>
              </a:ext>
            </a:extLst>
          </p:cNvPr>
          <p:cNvPicPr>
            <a:picLocks noChangeAspect="1"/>
          </p:cNvPicPr>
          <p:nvPr/>
        </p:nvPicPr>
        <p:blipFill rotWithShape="1">
          <a:blip r:embed="rId2"/>
          <a:srcRect l="1568" b="10531"/>
          <a:stretch/>
        </p:blipFill>
        <p:spPr>
          <a:xfrm>
            <a:off x="6661206" y="3540272"/>
            <a:ext cx="2435087" cy="2390406"/>
          </a:xfrm>
          <a:prstGeom prst="rect">
            <a:avLst/>
          </a:prstGeom>
        </p:spPr>
      </p:pic>
      <p:sp>
        <p:nvSpPr>
          <p:cNvPr id="3" name="Content Placeholder 2">
            <a:extLst>
              <a:ext uri="{FF2B5EF4-FFF2-40B4-BE49-F238E27FC236}">
                <a16:creationId xmlns:a16="http://schemas.microsoft.com/office/drawing/2014/main" id="{22B05121-85EE-14AD-F30A-94038A33E966}"/>
              </a:ext>
            </a:extLst>
          </p:cNvPr>
          <p:cNvSpPr>
            <a:spLocks noGrp="1"/>
          </p:cNvSpPr>
          <p:nvPr>
            <p:ph idx="1"/>
          </p:nvPr>
        </p:nvSpPr>
        <p:spPr/>
        <p:txBody>
          <a:bodyPr/>
          <a:lstStyle/>
          <a:p>
            <a:pPr>
              <a:lnSpc>
                <a:spcPts val="3000"/>
              </a:lnSpc>
            </a:pPr>
            <a:r>
              <a:rPr lang="en-US"/>
              <a:t>Reassure patient – its normal to feel nervous</a:t>
            </a:r>
          </a:p>
          <a:p>
            <a:pPr>
              <a:lnSpc>
                <a:spcPts val="3000"/>
              </a:lnSpc>
            </a:pPr>
            <a:r>
              <a:rPr lang="en-US"/>
              <a:t>Boost motivation (CO tests) and confidence (affirmations)</a:t>
            </a:r>
          </a:p>
          <a:p>
            <a:pPr>
              <a:lnSpc>
                <a:spcPts val="3000"/>
              </a:lnSpc>
            </a:pPr>
            <a:r>
              <a:rPr lang="en-US"/>
              <a:t>Ensure readiness to deal with withdrawal</a:t>
            </a:r>
          </a:p>
          <a:p>
            <a:pPr>
              <a:lnSpc>
                <a:spcPts val="3000"/>
              </a:lnSpc>
            </a:pPr>
            <a:r>
              <a:rPr lang="en-US"/>
              <a:t>Ensure readiness to use NRT/vape correctly</a:t>
            </a:r>
          </a:p>
          <a:p>
            <a:pPr>
              <a:lnSpc>
                <a:spcPts val="3000"/>
              </a:lnSpc>
            </a:pPr>
            <a:r>
              <a:rPr lang="en-US"/>
              <a:t>Ensure strategies to deal with high-risk events</a:t>
            </a:r>
          </a:p>
          <a:p>
            <a:pPr>
              <a:lnSpc>
                <a:spcPts val="3000"/>
              </a:lnSpc>
            </a:pPr>
            <a:r>
              <a:rPr lang="en-US"/>
              <a:t>Ensure family/friends/MH team support</a:t>
            </a:r>
          </a:p>
          <a:p>
            <a:pPr>
              <a:lnSpc>
                <a:spcPts val="3000"/>
              </a:lnSpc>
            </a:pPr>
            <a:r>
              <a:rPr lang="en-US"/>
              <a:t>Be available to review and update plan regularly</a:t>
            </a:r>
          </a:p>
          <a:p>
            <a:endParaRPr lang="en-US"/>
          </a:p>
          <a:p>
            <a:endParaRPr lang="en-GB"/>
          </a:p>
        </p:txBody>
      </p:sp>
      <p:sp>
        <p:nvSpPr>
          <p:cNvPr id="2" name="Footer Placeholder 3">
            <a:extLst>
              <a:ext uri="{FF2B5EF4-FFF2-40B4-BE49-F238E27FC236}">
                <a16:creationId xmlns:a16="http://schemas.microsoft.com/office/drawing/2014/main" id="{864F7744-3D07-C1E0-4951-0AE8DB3D00FB}"/>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6" name="Title 12">
            <a:extLst>
              <a:ext uri="{FF2B5EF4-FFF2-40B4-BE49-F238E27FC236}">
                <a16:creationId xmlns:a16="http://schemas.microsoft.com/office/drawing/2014/main" id="{0C9DF286-8CAE-BF7C-87D0-3FCC50A31288}"/>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latin typeface="Arial"/>
                <a:cs typeface="Arial"/>
              </a:rPr>
              <a:t>Cut Down and Then Stop summary</a:t>
            </a:r>
          </a:p>
        </p:txBody>
      </p:sp>
    </p:spTree>
    <p:extLst>
      <p:ext uri="{BB962C8B-B14F-4D97-AF65-F5344CB8AC3E}">
        <p14:creationId xmlns:p14="http://schemas.microsoft.com/office/powerpoint/2010/main" val="2408482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E23EB2-5AA5-0DC6-C442-37F8CF75E2EE}"/>
              </a:ext>
            </a:extLst>
          </p:cNvPr>
          <p:cNvPicPr>
            <a:picLocks noChangeAspect="1"/>
          </p:cNvPicPr>
          <p:nvPr/>
        </p:nvPicPr>
        <p:blipFill>
          <a:blip r:embed="rId3"/>
          <a:srcRect/>
          <a:stretch/>
        </p:blipFill>
        <p:spPr>
          <a:xfrm>
            <a:off x="0" y="0"/>
            <a:ext cx="9144000" cy="6858000"/>
          </a:xfrm>
          <a:prstGeom prst="rect">
            <a:avLst/>
          </a:prstGeom>
        </p:spPr>
      </p:pic>
      <p:sp>
        <p:nvSpPr>
          <p:cNvPr id="5" name="Title 1">
            <a:extLst>
              <a:ext uri="{FF2B5EF4-FFF2-40B4-BE49-F238E27FC236}">
                <a16:creationId xmlns:a16="http://schemas.microsoft.com/office/drawing/2014/main" id="{A45A2511-EC51-8F28-3A0E-C63F73AE9A7D}"/>
              </a:ext>
            </a:extLst>
          </p:cNvPr>
          <p:cNvSpPr txBox="1">
            <a:spLocks/>
          </p:cNvSpPr>
          <p:nvPr/>
        </p:nvSpPr>
        <p:spPr>
          <a:xfrm>
            <a:off x="571500" y="152400"/>
            <a:ext cx="7962900" cy="1546860"/>
          </a:xfrm>
          <a:prstGeom prst="rect">
            <a:avLst/>
          </a:prstGeom>
        </p:spPr>
        <p:txBody>
          <a:bodyPr anchor="ct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a:t>Over to you…</a:t>
            </a:r>
          </a:p>
        </p:txBody>
      </p:sp>
    </p:spTree>
    <p:extLst>
      <p:ext uri="{BB962C8B-B14F-4D97-AF65-F5344CB8AC3E}">
        <p14:creationId xmlns:p14="http://schemas.microsoft.com/office/powerpoint/2010/main" val="225168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4DD27-F24C-8645-B53D-0473BF26F71F}"/>
              </a:ext>
            </a:extLst>
          </p:cNvPr>
          <p:cNvSpPr>
            <a:spLocks noGrp="1"/>
          </p:cNvSpPr>
          <p:nvPr>
            <p:ph type="title"/>
          </p:nvPr>
        </p:nvSpPr>
        <p:spPr>
          <a:xfrm>
            <a:off x="571500" y="152400"/>
            <a:ext cx="7962900" cy="1066800"/>
          </a:xfrm>
        </p:spPr>
        <p:txBody>
          <a:bodyPr wrap="square" anchor="ctr">
            <a:normAutofit/>
          </a:bodyPr>
          <a:lstStyle/>
          <a:p>
            <a:r>
              <a:rPr lang="en-US"/>
              <a:t>Skills practice</a:t>
            </a:r>
          </a:p>
        </p:txBody>
      </p:sp>
      <p:sp>
        <p:nvSpPr>
          <p:cNvPr id="6" name="Footer Placeholder 3">
            <a:extLst>
              <a:ext uri="{FF2B5EF4-FFF2-40B4-BE49-F238E27FC236}">
                <a16:creationId xmlns:a16="http://schemas.microsoft.com/office/drawing/2014/main" id="{0C4B010A-6F94-0E2D-452D-2E5E53C0713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11" name="Text Placeholder 3">
            <a:extLst>
              <a:ext uri="{FF2B5EF4-FFF2-40B4-BE49-F238E27FC236}">
                <a16:creationId xmlns:a16="http://schemas.microsoft.com/office/drawing/2014/main" id="{37E5BCCB-A3E2-7E44-B5EB-995E4B49877B}"/>
              </a:ext>
            </a:extLst>
          </p:cNvPr>
          <p:cNvSpPr txBox="1">
            <a:spLocks/>
          </p:cNvSpPr>
          <p:nvPr/>
        </p:nvSpPr>
        <p:spPr bwMode="auto">
          <a:xfrm>
            <a:off x="587616" y="1642720"/>
            <a:ext cx="4413011"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18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spcBef>
                <a:spcPts val="600"/>
              </a:spcBef>
              <a:spcAft>
                <a:spcPts val="0"/>
              </a:spcAft>
              <a:buFont typeface="Lucida Grande" panose="020B0600040502020204" pitchFamily="34" charset="0"/>
              <a:buNone/>
            </a:pPr>
            <a:r>
              <a:rPr lang="en-US" sz="1500" b="1">
                <a:solidFill>
                  <a:schemeClr val="accent1"/>
                </a:solidFill>
              </a:rPr>
              <a:t>Group size: </a:t>
            </a:r>
            <a:r>
              <a:rPr lang="en-US" sz="1500"/>
              <a:t>Pairs – one person plays the TDA, the other the patient</a:t>
            </a:r>
          </a:p>
          <a:p>
            <a:pPr marL="0" indent="0">
              <a:spcBef>
                <a:spcPts val="0"/>
              </a:spcBef>
              <a:spcAft>
                <a:spcPts val="0"/>
              </a:spcAft>
              <a:buFont typeface="Lucida Grande" panose="020B0600040502020204" pitchFamily="34" charset="0"/>
              <a:buNone/>
            </a:pPr>
            <a:r>
              <a:rPr lang="en-US" sz="1500" b="1">
                <a:solidFill>
                  <a:srgbClr val="005EB8"/>
                </a:solidFill>
              </a:rPr>
              <a:t>Duration:</a:t>
            </a:r>
            <a:r>
              <a:rPr lang="en-US" sz="1500"/>
              <a:t> 12‒15 minutes</a:t>
            </a:r>
          </a:p>
          <a:p>
            <a:pPr>
              <a:spcBef>
                <a:spcPts val="600"/>
              </a:spcBef>
              <a:spcAft>
                <a:spcPts val="600"/>
              </a:spcAft>
            </a:pPr>
            <a:r>
              <a:rPr lang="en-US" sz="1500"/>
              <a:t>Practice the core communication skills</a:t>
            </a:r>
          </a:p>
          <a:p>
            <a:pPr>
              <a:spcBef>
                <a:spcPts val="600"/>
              </a:spcBef>
              <a:spcAft>
                <a:spcPts val="600"/>
              </a:spcAft>
            </a:pPr>
            <a:r>
              <a:rPr lang="en-US" sz="1500"/>
              <a:t>Use the clinical checklist to ask questions to ensure you cover all the BCTs</a:t>
            </a:r>
          </a:p>
        </p:txBody>
      </p:sp>
      <p:sp>
        <p:nvSpPr>
          <p:cNvPr id="12" name="TextBox 11">
            <a:extLst>
              <a:ext uri="{FF2B5EF4-FFF2-40B4-BE49-F238E27FC236}">
                <a16:creationId xmlns:a16="http://schemas.microsoft.com/office/drawing/2014/main" id="{1388AFEE-5E62-12FF-3C71-A845377A8744}"/>
              </a:ext>
            </a:extLst>
          </p:cNvPr>
          <p:cNvSpPr txBox="1"/>
          <p:nvPr/>
        </p:nvSpPr>
        <p:spPr bwMode="auto">
          <a:xfrm>
            <a:off x="660821" y="4419258"/>
            <a:ext cx="2096108" cy="796022"/>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0" i="0" u="none" strike="noStrike" kern="1200" cap="none" spc="0" normalizeH="0" baseline="0" noProof="0" dirty="0">
                <a:ln>
                  <a:noFill/>
                </a:ln>
                <a:solidFill>
                  <a:schemeClr val="bg2"/>
                </a:solidFill>
                <a:effectLst/>
                <a:uLnTx/>
                <a:uFillTx/>
                <a:latin typeface="+mn-lt"/>
              </a:rPr>
              <a:t>Module</a:t>
            </a:r>
            <a:r>
              <a:rPr kumimoji="0" lang="en-US" b="0" i="0" u="none" strike="noStrike" kern="1200" cap="none" spc="0" normalizeH="0" noProof="0" dirty="0">
                <a:ln>
                  <a:noFill/>
                </a:ln>
                <a:solidFill>
                  <a:schemeClr val="bg2"/>
                </a:solidFill>
                <a:effectLst/>
                <a:uLnTx/>
                <a:uFillTx/>
                <a:latin typeface="+mn-lt"/>
              </a:rPr>
              <a:t> 18</a:t>
            </a:r>
            <a:endParaRPr kumimoji="0" lang="en-US" b="0" i="0" u="none" strike="noStrike" kern="1200" cap="none" spc="0" normalizeH="0" baseline="0" noProof="0" dirty="0">
              <a:ln>
                <a:noFill/>
              </a:ln>
              <a:solidFill>
                <a:schemeClr val="bg2"/>
              </a:solidFill>
              <a:effectLst/>
              <a:uLnTx/>
              <a:uFillTx/>
              <a:latin typeface="+mn-lt"/>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0" i="0" u="none" strike="noStrike" kern="1200" cap="none" spc="0" normalizeH="0" baseline="0" noProof="0" dirty="0">
                <a:ln>
                  <a:noFill/>
                </a:ln>
                <a:solidFill>
                  <a:schemeClr val="bg2"/>
                </a:solidFill>
                <a:effectLst/>
                <a:uLnTx/>
                <a:uFillTx/>
                <a:latin typeface="+mn-lt"/>
              </a:rPr>
              <a:t>Handout </a:t>
            </a:r>
            <a:r>
              <a:rPr lang="en-US" dirty="0">
                <a:solidFill>
                  <a:schemeClr val="bg2"/>
                </a:solidFill>
                <a:latin typeface="+mn-lt"/>
              </a:rPr>
              <a:t>1</a:t>
            </a:r>
            <a:endParaRPr lang="en-US" b="0" i="0" u="none" strike="noStrike" kern="1200" cap="none" spc="0" normalizeH="0" baseline="0" noProof="0" dirty="0">
              <a:ln>
                <a:noFill/>
              </a:ln>
              <a:solidFill>
                <a:schemeClr val="bg2"/>
              </a:solidFill>
              <a:effectLst/>
              <a:uLnTx/>
              <a:uFillTx/>
              <a:latin typeface="+mn-lt"/>
            </a:endParaRPr>
          </a:p>
        </p:txBody>
      </p:sp>
      <p:grpSp>
        <p:nvGrpSpPr>
          <p:cNvPr id="15" name="Group 14">
            <a:extLst>
              <a:ext uri="{FF2B5EF4-FFF2-40B4-BE49-F238E27FC236}">
                <a16:creationId xmlns:a16="http://schemas.microsoft.com/office/drawing/2014/main" id="{A93C259D-92C2-2234-504A-78765065BA74}"/>
              </a:ext>
            </a:extLst>
          </p:cNvPr>
          <p:cNvGrpSpPr/>
          <p:nvPr/>
        </p:nvGrpSpPr>
        <p:grpSpPr>
          <a:xfrm>
            <a:off x="5877467" y="2236412"/>
            <a:ext cx="2335696" cy="2385175"/>
            <a:chOff x="6563267" y="2934061"/>
            <a:chExt cx="2335696" cy="2385175"/>
          </a:xfrm>
        </p:grpSpPr>
        <p:sp>
          <p:nvSpPr>
            <p:cNvPr id="16" name="TextBox 15">
              <a:extLst>
                <a:ext uri="{FF2B5EF4-FFF2-40B4-BE49-F238E27FC236}">
                  <a16:creationId xmlns:a16="http://schemas.microsoft.com/office/drawing/2014/main" id="{9CE382EA-1A48-FE2D-BB71-BAC8C3AD8F1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Arial" panose="020B0604020202020204" pitchFamily="34" charset="0"/>
                  <a:cs typeface="Arial" panose="020B0604020202020204" pitchFamily="34" charset="0"/>
                </a:rPr>
                <a:t>Michael, </a:t>
              </a:r>
              <a:r>
                <a:rPr lang="en-US" sz="1700">
                  <a:latin typeface="Arial" panose="020B0604020202020204" pitchFamily="34" charset="0"/>
                  <a:cs typeface="Arial" panose="020B0604020202020204" pitchFamily="34" charset="0"/>
                </a:rPr>
                <a:t>62</a:t>
              </a:r>
            </a:p>
          </p:txBody>
        </p:sp>
        <p:pic>
          <p:nvPicPr>
            <p:cNvPr id="17" name="Picture 16">
              <a:extLst>
                <a:ext uri="{FF2B5EF4-FFF2-40B4-BE49-F238E27FC236}">
                  <a16:creationId xmlns:a16="http://schemas.microsoft.com/office/drawing/2014/main" id="{059FEC4A-B565-DDFF-BA25-76B44E5BF208}"/>
                </a:ext>
              </a:extLst>
            </p:cNvPr>
            <p:cNvPicPr>
              <a:picLocks noChangeAspect="1"/>
            </p:cNvPicPr>
            <p:nvPr/>
          </p:nvPicPr>
          <p:blipFill>
            <a:blip r:embed="rId3"/>
            <a:srcRect/>
            <a:stretch/>
          </p:blipFill>
          <p:spPr>
            <a:xfrm>
              <a:off x="6919631" y="2934061"/>
              <a:ext cx="1730753" cy="1545057"/>
            </a:xfrm>
            <a:prstGeom prst="rect">
              <a:avLst/>
            </a:prstGeom>
          </p:spPr>
        </p:pic>
        <p:cxnSp>
          <p:nvCxnSpPr>
            <p:cNvPr id="18" name="Straight Connector 17">
              <a:extLst>
                <a:ext uri="{FF2B5EF4-FFF2-40B4-BE49-F238E27FC236}">
                  <a16:creationId xmlns:a16="http://schemas.microsoft.com/office/drawing/2014/main" id="{E9E83A19-A5FC-1F66-F096-0D7EC9C2A2DA}"/>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56395AB0-64FD-A57E-28AD-6BE33412CEED}"/>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6208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500"/>
                                        <p:tgtEl>
                                          <p:spTgt spid="11">
                                            <p:txEl>
                                              <p:pRg st="2" end="2"/>
                                            </p:txEl>
                                          </p:spTgt>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1">
                                            <p:txEl>
                                              <p:pRg st="3" end="3"/>
                                            </p:txEl>
                                          </p:spTgt>
                                        </p:tgtEl>
                                        <p:attrNameLst>
                                          <p:attrName>style.visibility</p:attrName>
                                        </p:attrNameLst>
                                      </p:cBhvr>
                                      <p:to>
                                        <p:strVal val="visible"/>
                                      </p:to>
                                    </p:set>
                                    <p:animEffect transition="in" filter="fade">
                                      <p:cBhvr>
                                        <p:cTn id="11" dur="500"/>
                                        <p:tgtEl>
                                          <p:spTgt spid="11">
                                            <p:txEl>
                                              <p:pRg st="3" end="3"/>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a:t>Skills practice</a:t>
            </a:r>
            <a:r>
              <a:rPr lang="en-US" b="0"/>
              <a:t>: Michael</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671911" y="2236412"/>
            <a:ext cx="2335696" cy="2385175"/>
            <a:chOff x="6563267" y="2934061"/>
            <a:chExt cx="2335696" cy="2385175"/>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a:latin typeface="Arial" panose="020B0604020202020204" pitchFamily="34" charset="0"/>
                  <a:cs typeface="Arial" panose="020B0604020202020204" pitchFamily="34" charset="0"/>
                </a:rPr>
                <a:t>Michael, </a:t>
              </a:r>
              <a:r>
                <a:rPr lang="en-US" sz="1700">
                  <a:latin typeface="Arial" panose="020B0604020202020204" pitchFamily="34" charset="0"/>
                  <a:cs typeface="Arial" panose="020B0604020202020204" pitchFamily="34" charset="0"/>
                </a:rPr>
                <a:t>62</a:t>
              </a: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19631" y="2934061"/>
              <a:ext cx="1730753" cy="1545057"/>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3" name="Table 2">
            <a:extLst>
              <a:ext uri="{FF2B5EF4-FFF2-40B4-BE49-F238E27FC236}">
                <a16:creationId xmlns:a16="http://schemas.microsoft.com/office/drawing/2014/main" id="{AF8C9D50-309E-2437-058D-522A7EB6FCF9}"/>
              </a:ext>
            </a:extLst>
          </p:cNvPr>
          <p:cNvGraphicFramePr>
            <a:graphicFrameLocks noGrp="1"/>
          </p:cNvGraphicFramePr>
          <p:nvPr>
            <p:extLst>
              <p:ext uri="{D42A27DB-BD31-4B8C-83A1-F6EECF244321}">
                <p14:modId xmlns:p14="http://schemas.microsoft.com/office/powerpoint/2010/main" val="1435348267"/>
              </p:ext>
            </p:extLst>
          </p:nvPr>
        </p:nvGraphicFramePr>
        <p:xfrm>
          <a:off x="493617" y="1475354"/>
          <a:ext cx="6350096" cy="4596269"/>
        </p:xfrm>
        <a:graphic>
          <a:graphicData uri="http://schemas.openxmlformats.org/drawingml/2006/table">
            <a:tbl>
              <a:tblPr firstRow="1" bandRow="1">
                <a:tableStyleId>{5C22544A-7EE6-4342-B048-85BDC9FD1C3A}</a:tableStyleId>
              </a:tblPr>
              <a:tblGrid>
                <a:gridCol w="1727136">
                  <a:extLst>
                    <a:ext uri="{9D8B030D-6E8A-4147-A177-3AD203B41FA5}">
                      <a16:colId xmlns:a16="http://schemas.microsoft.com/office/drawing/2014/main" val="3889081879"/>
                    </a:ext>
                  </a:extLst>
                </a:gridCol>
                <a:gridCol w="4622960">
                  <a:extLst>
                    <a:ext uri="{9D8B030D-6E8A-4147-A177-3AD203B41FA5}">
                      <a16:colId xmlns:a16="http://schemas.microsoft.com/office/drawing/2014/main" val="600406677"/>
                    </a:ext>
                  </a:extLst>
                </a:gridCol>
              </a:tblGrid>
              <a:tr h="579295">
                <a:tc>
                  <a:txBody>
                    <a:bodyPr/>
                    <a:lstStyle/>
                    <a:p>
                      <a:pPr algn="l">
                        <a:lnSpc>
                          <a:spcPts val="1800"/>
                        </a:lnSpc>
                        <a:spcBef>
                          <a:spcPts val="400"/>
                        </a:spcBef>
                        <a:spcAft>
                          <a:spcPts val="400"/>
                        </a:spcAft>
                      </a:pPr>
                      <a:r>
                        <a:rPr lang="en-US" sz="1300" b="1" i="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a:solidFill>
                            <a:schemeClr val="tx1"/>
                          </a:solidFill>
                          <a:latin typeface="Arial" panose="020B0604020202020204" pitchFamily="34" charset="0"/>
                          <a:cs typeface="Arial" panose="020B0604020202020204" pitchFamily="34" charset="0"/>
                        </a:rPr>
                        <a:t>62-year-old man with Schizophrenia. Taking clozapine.    On a community treatment order. Lives alone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2430505993"/>
                  </a:ext>
                </a:extLst>
              </a:tr>
              <a:tr h="580180">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a:solidFill>
                            <a:schemeClr val="bg1"/>
                          </a:solidFill>
                          <a:latin typeface="Arial" panose="020B0604020202020204" pitchFamily="34" charset="0"/>
                          <a:cs typeface="Arial" panose="020B0604020202020204" pitchFamily="34" charset="0"/>
                        </a:rPr>
                        <a:t>Current situation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a:solidFill>
                            <a:schemeClr val="tx1"/>
                          </a:solidFill>
                          <a:effectLst/>
                          <a:latin typeface="Arial" panose="020B0604020202020204" pitchFamily="34" charset="0"/>
                          <a:ea typeface="Calibri" panose="020F0502020204030204" pitchFamily="34" charset="0"/>
                          <a:cs typeface="Arial" panose="020B0604020202020204" pitchFamily="34" charset="0"/>
                        </a:rPr>
                        <a:t>Recalled to hospital after he failed to attend clozapine clinic on S3. Currently no leave.</a:t>
                      </a:r>
                      <a:endParaRPr lang="en-GB" sz="1300" b="0" i="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262364829"/>
                  </a:ext>
                </a:extLst>
              </a:tr>
              <a:tr h="431358">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a:solidFill>
                            <a:schemeClr val="bg1"/>
                          </a:solidFill>
                          <a:latin typeface="Arial" panose="020B0604020202020204" pitchFamily="34" charset="0"/>
                          <a:cs typeface="Arial" panose="020B0604020202020204" pitchFamily="34" charset="0"/>
                        </a:rPr>
                        <a:t>Past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300" b="0" i="0">
                          <a:solidFill>
                            <a:schemeClr val="tx1"/>
                          </a:solidFill>
                          <a:effectLst/>
                          <a:latin typeface="Arial" panose="020B0604020202020204" pitchFamily="34" charset="0"/>
                          <a:cs typeface="Arial" panose="020B0604020202020204" pitchFamily="34" charset="0"/>
                        </a:rPr>
                        <a:t>Typically smokes around 50 a day, more at the weekends.</a:t>
                      </a:r>
                      <a:endParaRPr lang="en-GB" sz="1300" b="0" i="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076630346"/>
                  </a:ext>
                </a:extLst>
              </a:tr>
              <a:tr h="659182">
                <a:tc>
                  <a:txBody>
                    <a:bodyPr/>
                    <a:lstStyle/>
                    <a:p>
                      <a:pPr algn="l">
                        <a:lnSpc>
                          <a:spcPts val="1800"/>
                        </a:lnSpc>
                        <a:spcBef>
                          <a:spcPts val="400"/>
                        </a:spcBef>
                        <a:spcAft>
                          <a:spcPts val="400"/>
                        </a:spcAft>
                      </a:pPr>
                      <a:r>
                        <a:rPr lang="en-US" sz="1300" b="1" i="0">
                          <a:solidFill>
                            <a:schemeClr val="bg1"/>
                          </a:solidFill>
                          <a:latin typeface="Arial" panose="020B0604020202020204" pitchFamily="34" charset="0"/>
                          <a:cs typeface="Arial" panose="020B0604020202020204" pitchFamily="34" charset="0"/>
                        </a:rPr>
                        <a:t>Readiness 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a:solidFill>
                            <a:schemeClr val="tx1"/>
                          </a:solidFill>
                          <a:latin typeface="Arial" panose="020B0604020202020204" pitchFamily="34" charset="0"/>
                          <a:cs typeface="Arial" panose="020B0604020202020204" pitchFamily="34" charset="0"/>
                        </a:rPr>
                        <a:t>Does not think he could just stop ‘just like that’ – tried it in the past, didn’t last long.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589034">
                <a:tc>
                  <a:txBody>
                    <a:bodyPr/>
                    <a:lstStyle/>
                    <a:p>
                      <a:pPr algn="l">
                        <a:lnSpc>
                          <a:spcPts val="1800"/>
                        </a:lnSpc>
                        <a:spcBef>
                          <a:spcPts val="400"/>
                        </a:spcBef>
                        <a:spcAft>
                          <a:spcPts val="400"/>
                        </a:spcAft>
                      </a:pPr>
                      <a:r>
                        <a:rPr lang="en-US" sz="1300" b="1" i="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a:solidFill>
                            <a:schemeClr val="tx1"/>
                          </a:solidFill>
                          <a:latin typeface="Arial" panose="020B0604020202020204" pitchFamily="34" charset="0"/>
                          <a:cs typeface="Arial" panose="020B0604020202020204" pitchFamily="34" charset="0"/>
                        </a:rPr>
                        <a:t>Really wants to quit at some point, does not like the smell and just cannot afford 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645294">
                <a:tc>
                  <a:txBody>
                    <a:bodyPr/>
                    <a:lstStyle/>
                    <a:p>
                      <a:pPr algn="l">
                        <a:lnSpc>
                          <a:spcPts val="1800"/>
                        </a:lnSpc>
                        <a:spcBef>
                          <a:spcPts val="400"/>
                        </a:spcBef>
                        <a:spcAft>
                          <a:spcPts val="400"/>
                        </a:spcAft>
                      </a:pPr>
                      <a:r>
                        <a:rPr lang="en-US" sz="1300" b="1" i="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a:solidFill>
                            <a:schemeClr val="tx1"/>
                          </a:solidFill>
                          <a:latin typeface="Arial" panose="020B0604020202020204" pitchFamily="34" charset="0"/>
                          <a:cs typeface="Arial" panose="020B0604020202020204" pitchFamily="34" charset="0"/>
                        </a:rPr>
                        <a:t>If he doesn’t smoke can’t think what he will do instead. Also worried about the effect of stopping on his medication.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532631">
                <a:tc>
                  <a:txBody>
                    <a:bodyPr/>
                    <a:lstStyle/>
                    <a:p>
                      <a:pPr algn="l">
                        <a:lnSpc>
                          <a:spcPts val="1800"/>
                        </a:lnSpc>
                        <a:spcBef>
                          <a:spcPts val="400"/>
                        </a:spcBef>
                        <a:spcAft>
                          <a:spcPts val="400"/>
                        </a:spcAft>
                      </a:pPr>
                      <a:r>
                        <a:rPr lang="en-US" sz="1300" b="1" i="0">
                          <a:solidFill>
                            <a:schemeClr val="bg1"/>
                          </a:solidFill>
                          <a:latin typeface="Arial" panose="020B0604020202020204" pitchFamily="34" charset="0"/>
                          <a:cs typeface="Arial" panose="020B0604020202020204" pitchFamily="34" charset="0"/>
                        </a:rPr>
                        <a:t>Treatment choice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a:solidFill>
                            <a:schemeClr val="tx1"/>
                          </a:solidFill>
                          <a:latin typeface="Arial" panose="020B0604020202020204" pitchFamily="34" charset="0"/>
                          <a:cs typeface="Arial" panose="020B0604020202020204" pitchFamily="34" charset="0"/>
                        </a:rPr>
                        <a:t>Nicotine vape.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773691695"/>
                  </a:ext>
                </a:extLst>
              </a:tr>
              <a:tr h="579295">
                <a:tc>
                  <a:txBody>
                    <a:bodyPr/>
                    <a:lstStyle/>
                    <a:p>
                      <a:pPr algn="l">
                        <a:lnSpc>
                          <a:spcPts val="1800"/>
                        </a:lnSpc>
                        <a:spcBef>
                          <a:spcPts val="400"/>
                        </a:spcBef>
                        <a:spcAft>
                          <a:spcPts val="400"/>
                        </a:spcAft>
                      </a:pPr>
                      <a:r>
                        <a:rPr lang="en-US" sz="1300" b="1" i="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GB" sz="1300" b="0" i="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before but only for a few days/week at a time. Last attempt two years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119161721"/>
                  </a:ext>
                </a:extLst>
              </a:tr>
            </a:tbl>
          </a:graphicData>
        </a:graphic>
      </p:graphicFrame>
      <p:sp>
        <p:nvSpPr>
          <p:cNvPr id="4" name="Footer Placeholder 3">
            <a:extLst>
              <a:ext uri="{FF2B5EF4-FFF2-40B4-BE49-F238E27FC236}">
                <a16:creationId xmlns:a16="http://schemas.microsoft.com/office/drawing/2014/main" id="{1E836420-E279-E15A-1B5B-A58F0E52918A}"/>
              </a:ext>
            </a:extLst>
          </p:cNvPr>
          <p:cNvSpPr txBox="1">
            <a:spLocks/>
          </p:cNvSpPr>
          <p:nvPr/>
        </p:nvSpPr>
        <p:spPr>
          <a:xfrm>
            <a:off x="372540" y="6327777"/>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
        <p:nvSpPr>
          <p:cNvPr id="11" name="TextBox 10">
            <a:extLst>
              <a:ext uri="{FF2B5EF4-FFF2-40B4-BE49-F238E27FC236}">
                <a16:creationId xmlns:a16="http://schemas.microsoft.com/office/drawing/2014/main" id="{353AA10A-1E78-8B21-C339-F90E4113911C}"/>
              </a:ext>
            </a:extLst>
          </p:cNvPr>
          <p:cNvSpPr txBox="1"/>
          <p:nvPr/>
        </p:nvSpPr>
        <p:spPr bwMode="auto">
          <a:xfrm>
            <a:off x="6964632" y="4957766"/>
            <a:ext cx="1750254" cy="832157"/>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dirty="0">
                <a:solidFill>
                  <a:schemeClr val="bg2"/>
                </a:solidFill>
              </a:rPr>
              <a:t>Module 18</a:t>
            </a:r>
          </a:p>
          <a:p>
            <a:pPr algn="ctr">
              <a:spcBef>
                <a:spcPts val="500"/>
              </a:spcBef>
              <a:spcAft>
                <a:spcPts val="500"/>
              </a:spcAft>
              <a:buClr>
                <a:srgbClr val="C10C21"/>
              </a:buClr>
            </a:pPr>
            <a:r>
              <a:rPr lang="en-US" sz="1600" dirty="0">
                <a:solidFill>
                  <a:schemeClr val="bg2"/>
                </a:solidFill>
              </a:rPr>
              <a:t>Handout 1</a:t>
            </a:r>
          </a:p>
        </p:txBody>
      </p:sp>
    </p:spTree>
    <p:extLst>
      <p:ext uri="{BB962C8B-B14F-4D97-AF65-F5344CB8AC3E}">
        <p14:creationId xmlns:p14="http://schemas.microsoft.com/office/powerpoint/2010/main" val="64962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FD0C1-7D3F-97AB-A09D-2C8EC9A94E54}"/>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E9228230-2994-FD3A-B862-F1F61D189006}"/>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1E9784B3-3CCB-FED1-FF56-B8FF80156D76}"/>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D18F3B94-581D-F517-1107-A43CF6DABBB2}"/>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2" name="Title 1">
            <a:extLst>
              <a:ext uri="{FF2B5EF4-FFF2-40B4-BE49-F238E27FC236}">
                <a16:creationId xmlns:a16="http://schemas.microsoft.com/office/drawing/2014/main" id="{4E4FE928-54D8-DC85-97BB-BF3A1D542916}"/>
              </a:ext>
            </a:extLst>
          </p:cNvPr>
          <p:cNvSpPr txBox="1">
            <a:spLocks/>
          </p:cNvSpPr>
          <p:nvPr/>
        </p:nvSpPr>
        <p:spPr>
          <a:xfrm>
            <a:off x="1080076" y="605464"/>
            <a:ext cx="5972175" cy="800100"/>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400">
                <a:solidFill>
                  <a:srgbClr val="F79645"/>
                </a:solidFill>
              </a:rPr>
              <a:t>CDTS Preparation</a:t>
            </a:r>
            <a:endParaRPr lang="en-US" sz="2400"/>
          </a:p>
        </p:txBody>
      </p:sp>
      <p:pic>
        <p:nvPicPr>
          <p:cNvPr id="4" name="Picture 3">
            <a:extLst>
              <a:ext uri="{FF2B5EF4-FFF2-40B4-BE49-F238E27FC236}">
                <a16:creationId xmlns:a16="http://schemas.microsoft.com/office/drawing/2014/main" id="{9F28EFAF-D39C-64C7-04C6-6FD32F20D4E8}"/>
              </a:ext>
            </a:extLst>
          </p:cNvPr>
          <p:cNvPicPr>
            <a:picLocks noChangeAspect="1"/>
          </p:cNvPicPr>
          <p:nvPr/>
        </p:nvPicPr>
        <p:blipFill>
          <a:blip r:embed="rId4"/>
          <a:srcRect/>
          <a:stretch/>
        </p:blipFill>
        <p:spPr>
          <a:xfrm>
            <a:off x="1225287" y="2052179"/>
            <a:ext cx="371475" cy="371475"/>
          </a:xfrm>
          <a:prstGeom prst="rect">
            <a:avLst/>
          </a:prstGeom>
          <a:effectLst>
            <a:outerShdw blurRad="190500" dist="50800" dir="5400000" algn="ctr" rotWithShape="0">
              <a:srgbClr val="000000">
                <a:alpha val="50000"/>
              </a:srgbClr>
            </a:outerShdw>
          </a:effectLst>
        </p:spPr>
      </p:pic>
      <p:sp>
        <p:nvSpPr>
          <p:cNvPr id="5" name="Text Placeholder 3">
            <a:extLst>
              <a:ext uri="{FF2B5EF4-FFF2-40B4-BE49-F238E27FC236}">
                <a16:creationId xmlns:a16="http://schemas.microsoft.com/office/drawing/2014/main" id="{A78B951A-8495-C334-E8D8-66F710E78C10}"/>
              </a:ext>
            </a:extLst>
          </p:cNvPr>
          <p:cNvSpPr txBox="1">
            <a:spLocks/>
          </p:cNvSpPr>
          <p:nvPr/>
        </p:nvSpPr>
        <p:spPr bwMode="auto">
          <a:xfrm>
            <a:off x="1733967" y="2021429"/>
            <a:ext cx="5394113" cy="419363"/>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Arial" panose="020B0604020202020204" pitchFamily="34" charset="0"/>
                <a:cs typeface="Arial" panose="020B0604020202020204" pitchFamily="34" charset="0"/>
              </a:rPr>
              <a:t>Assess current smoking routines and anticipated barriers</a:t>
            </a:r>
          </a:p>
        </p:txBody>
      </p:sp>
      <p:grpSp>
        <p:nvGrpSpPr>
          <p:cNvPr id="8" name="Group 7">
            <a:extLst>
              <a:ext uri="{FF2B5EF4-FFF2-40B4-BE49-F238E27FC236}">
                <a16:creationId xmlns:a16="http://schemas.microsoft.com/office/drawing/2014/main" id="{8E7C4F3D-7051-CE6C-D6EE-F508F0187164}"/>
              </a:ext>
            </a:extLst>
          </p:cNvPr>
          <p:cNvGrpSpPr/>
          <p:nvPr/>
        </p:nvGrpSpPr>
        <p:grpSpPr>
          <a:xfrm>
            <a:off x="1225287" y="1557956"/>
            <a:ext cx="5902793" cy="485195"/>
            <a:chOff x="696808" y="3859632"/>
            <a:chExt cx="7870390" cy="646927"/>
          </a:xfrm>
        </p:grpSpPr>
        <p:pic>
          <p:nvPicPr>
            <p:cNvPr id="9" name="Picture 8">
              <a:extLst>
                <a:ext uri="{FF2B5EF4-FFF2-40B4-BE49-F238E27FC236}">
                  <a16:creationId xmlns:a16="http://schemas.microsoft.com/office/drawing/2014/main" id="{5EBC3CBB-7D07-FD5B-DFB5-B36D0628884F}"/>
                </a:ext>
              </a:extLst>
            </p:cNvPr>
            <p:cNvPicPr>
              <a:picLocks noChangeAspect="1"/>
            </p:cNvPicPr>
            <p:nvPr/>
          </p:nvPicPr>
          <p:blipFill>
            <a:blip r:embed="rId5"/>
            <a:srcRect/>
            <a:stretch/>
          </p:blipFill>
          <p:spPr>
            <a:xfrm>
              <a:off x="696808" y="3859632"/>
              <a:ext cx="495300" cy="495300"/>
            </a:xfrm>
            <a:prstGeom prst="rect">
              <a:avLst/>
            </a:prstGeom>
            <a:effectLst>
              <a:outerShdw blurRad="190500" dist="50800" dir="5400000" algn="ctr" rotWithShape="0">
                <a:srgbClr val="000000">
                  <a:alpha val="50000"/>
                </a:srgbClr>
              </a:outerShdw>
            </a:effectLst>
          </p:spPr>
        </p:pic>
        <p:sp>
          <p:nvSpPr>
            <p:cNvPr id="10" name="Text Placeholder 3">
              <a:extLst>
                <a:ext uri="{FF2B5EF4-FFF2-40B4-BE49-F238E27FC236}">
                  <a16:creationId xmlns:a16="http://schemas.microsoft.com/office/drawing/2014/main" id="{F4E1318E-7B68-9FF1-DC49-9AE81D98F6E8}"/>
                </a:ext>
              </a:extLst>
            </p:cNvPr>
            <p:cNvSpPr txBox="1">
              <a:spLocks/>
            </p:cNvSpPr>
            <p:nvPr/>
          </p:nvSpPr>
          <p:spPr bwMode="auto">
            <a:xfrm>
              <a:off x="1375048" y="3947409"/>
              <a:ext cx="7192150" cy="559150"/>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rPr>
                <a:t>Inform the patient about the CDTS treatment programme </a:t>
              </a:r>
              <a:br>
                <a:rPr lang="en-US" sz="1600">
                  <a:solidFill>
                    <a:srgbClr val="005EB8"/>
                  </a:solidFill>
                  <a:latin typeface="+mn-lt"/>
                </a:rPr>
              </a:br>
              <a:endParaRPr lang="en-US" sz="1600">
                <a:solidFill>
                  <a:srgbClr val="005EB8"/>
                </a:solidFill>
                <a:latin typeface="+mn-lt"/>
              </a:endParaRPr>
            </a:p>
          </p:txBody>
        </p:sp>
      </p:grpSp>
      <p:grpSp>
        <p:nvGrpSpPr>
          <p:cNvPr id="11" name="Group 10">
            <a:extLst>
              <a:ext uri="{FF2B5EF4-FFF2-40B4-BE49-F238E27FC236}">
                <a16:creationId xmlns:a16="http://schemas.microsoft.com/office/drawing/2014/main" id="{8FDC709C-E465-4816-7600-C679A9E5D7B6}"/>
              </a:ext>
            </a:extLst>
          </p:cNvPr>
          <p:cNvGrpSpPr/>
          <p:nvPr/>
        </p:nvGrpSpPr>
        <p:grpSpPr>
          <a:xfrm>
            <a:off x="1227554" y="4078790"/>
            <a:ext cx="5895638" cy="432159"/>
            <a:chOff x="696808" y="4375368"/>
            <a:chExt cx="7860850" cy="576212"/>
          </a:xfrm>
        </p:grpSpPr>
        <p:pic>
          <p:nvPicPr>
            <p:cNvPr id="13" name="Picture 12">
              <a:extLst>
                <a:ext uri="{FF2B5EF4-FFF2-40B4-BE49-F238E27FC236}">
                  <a16:creationId xmlns:a16="http://schemas.microsoft.com/office/drawing/2014/main" id="{F1FDC4F1-4596-10D8-6BF0-1D00432009B6}"/>
                </a:ext>
              </a:extLst>
            </p:cNvPr>
            <p:cNvPicPr>
              <a:picLocks noChangeAspect="1"/>
            </p:cNvPicPr>
            <p:nvPr/>
          </p:nvPicPr>
          <p:blipFill>
            <a:blip r:embed="rId6"/>
            <a:srcRect/>
            <a:stretch/>
          </p:blipFill>
          <p:spPr>
            <a:xfrm>
              <a:off x="696808" y="4375368"/>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BDB10EBF-088B-9127-29DC-D09DC2FD61B6}"/>
                </a:ext>
              </a:extLst>
            </p:cNvPr>
            <p:cNvSpPr txBox="1">
              <a:spLocks/>
            </p:cNvSpPr>
            <p:nvPr/>
          </p:nvSpPr>
          <p:spPr bwMode="auto">
            <a:xfrm>
              <a:off x="1365508" y="4392430"/>
              <a:ext cx="7192150" cy="559150"/>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rPr>
                <a:t>Identify smoking triggers and coping plan</a:t>
              </a:r>
            </a:p>
          </p:txBody>
        </p:sp>
      </p:grpSp>
      <p:grpSp>
        <p:nvGrpSpPr>
          <p:cNvPr id="16" name="Group 15">
            <a:extLst>
              <a:ext uri="{FF2B5EF4-FFF2-40B4-BE49-F238E27FC236}">
                <a16:creationId xmlns:a16="http://schemas.microsoft.com/office/drawing/2014/main" id="{A7AE8555-A92F-06C1-A8DD-792B3D2C5BBE}"/>
              </a:ext>
            </a:extLst>
          </p:cNvPr>
          <p:cNvGrpSpPr/>
          <p:nvPr/>
        </p:nvGrpSpPr>
        <p:grpSpPr>
          <a:xfrm>
            <a:off x="1225287" y="3569685"/>
            <a:ext cx="5895638" cy="419363"/>
            <a:chOff x="696808" y="5965970"/>
            <a:chExt cx="7860850" cy="559150"/>
          </a:xfrm>
        </p:grpSpPr>
        <p:pic>
          <p:nvPicPr>
            <p:cNvPr id="17" name="Picture 16">
              <a:extLst>
                <a:ext uri="{FF2B5EF4-FFF2-40B4-BE49-F238E27FC236}">
                  <a16:creationId xmlns:a16="http://schemas.microsoft.com/office/drawing/2014/main" id="{6FEAA44C-038F-02B6-84FF-7C86A5C2772A}"/>
                </a:ext>
              </a:extLst>
            </p:cNvPr>
            <p:cNvPicPr>
              <a:picLocks noChangeAspect="1"/>
            </p:cNvPicPr>
            <p:nvPr/>
          </p:nvPicPr>
          <p:blipFill>
            <a:blip r:embed="rId7"/>
            <a:srcRect/>
            <a:stretch/>
          </p:blipFill>
          <p:spPr>
            <a:xfrm>
              <a:off x="696808" y="5998175"/>
              <a:ext cx="495300" cy="495300"/>
            </a:xfrm>
            <a:prstGeom prst="rect">
              <a:avLst/>
            </a:prstGeom>
            <a:effectLst>
              <a:outerShdw blurRad="190500" dist="50800" dir="5400000" algn="ctr" rotWithShape="0">
                <a:srgbClr val="000000">
                  <a:alpha val="50000"/>
                </a:srgbClr>
              </a:outerShdw>
            </a:effectLst>
          </p:spPr>
        </p:pic>
        <p:sp>
          <p:nvSpPr>
            <p:cNvPr id="18" name="Text Placeholder 3">
              <a:extLst>
                <a:ext uri="{FF2B5EF4-FFF2-40B4-BE49-F238E27FC236}">
                  <a16:creationId xmlns:a16="http://schemas.microsoft.com/office/drawing/2014/main" id="{6A7B0847-4931-9B53-9761-5053587F6AED}"/>
                </a:ext>
              </a:extLst>
            </p:cNvPr>
            <p:cNvSpPr txBox="1">
              <a:spLocks/>
            </p:cNvSpPr>
            <p:nvPr/>
          </p:nvSpPr>
          <p:spPr bwMode="auto">
            <a:xfrm>
              <a:off x="1365508" y="5965970"/>
              <a:ext cx="7192150" cy="559150"/>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rPr>
                <a:t>Agree on plan for use of stop smoking medication or vape</a:t>
              </a:r>
            </a:p>
          </p:txBody>
        </p:sp>
      </p:grpSp>
      <p:grpSp>
        <p:nvGrpSpPr>
          <p:cNvPr id="21" name="Group 20">
            <a:extLst>
              <a:ext uri="{FF2B5EF4-FFF2-40B4-BE49-F238E27FC236}">
                <a16:creationId xmlns:a16="http://schemas.microsoft.com/office/drawing/2014/main" id="{6BD6F25E-86C8-7F92-3A3C-91BCD8D1708D}"/>
              </a:ext>
            </a:extLst>
          </p:cNvPr>
          <p:cNvGrpSpPr/>
          <p:nvPr/>
        </p:nvGrpSpPr>
        <p:grpSpPr>
          <a:xfrm>
            <a:off x="1225288" y="3056508"/>
            <a:ext cx="5885326" cy="419363"/>
            <a:chOff x="696808" y="1275381"/>
            <a:chExt cx="7847101" cy="559150"/>
          </a:xfrm>
        </p:grpSpPr>
        <p:pic>
          <p:nvPicPr>
            <p:cNvPr id="22" name="Picture 21">
              <a:extLst>
                <a:ext uri="{FF2B5EF4-FFF2-40B4-BE49-F238E27FC236}">
                  <a16:creationId xmlns:a16="http://schemas.microsoft.com/office/drawing/2014/main" id="{B1C9D2FD-F97F-432A-E4A3-C5BF77B83764}"/>
                </a:ext>
              </a:extLst>
            </p:cNvPr>
            <p:cNvPicPr>
              <a:picLocks noChangeAspect="1"/>
            </p:cNvPicPr>
            <p:nvPr/>
          </p:nvPicPr>
          <p:blipFill>
            <a:blip r:embed="rId8"/>
            <a:srcRect/>
            <a:stretch/>
          </p:blipFill>
          <p:spPr>
            <a:xfrm>
              <a:off x="696808" y="1307306"/>
              <a:ext cx="495300" cy="495300"/>
            </a:xfrm>
            <a:prstGeom prst="rect">
              <a:avLst/>
            </a:prstGeom>
            <a:effectLst>
              <a:outerShdw blurRad="190500" dist="50800" dir="5400000" algn="ctr" rotWithShape="0">
                <a:srgbClr val="000000">
                  <a:alpha val="50000"/>
                </a:srgbClr>
              </a:outerShdw>
            </a:effectLst>
          </p:spPr>
        </p:pic>
        <p:sp>
          <p:nvSpPr>
            <p:cNvPr id="24" name="Text Placeholder 3">
              <a:extLst>
                <a:ext uri="{FF2B5EF4-FFF2-40B4-BE49-F238E27FC236}">
                  <a16:creationId xmlns:a16="http://schemas.microsoft.com/office/drawing/2014/main" id="{A205BBD4-54DA-DF0D-AD98-4377374DF121}"/>
                </a:ext>
              </a:extLst>
            </p:cNvPr>
            <p:cNvSpPr txBox="1">
              <a:spLocks/>
            </p:cNvSpPr>
            <p:nvPr/>
          </p:nvSpPr>
          <p:spPr bwMode="auto">
            <a:xfrm>
              <a:off x="1351759" y="1275381"/>
              <a:ext cx="7192150" cy="559150"/>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rPr>
                <a:t>Agree a reduction plan and method</a:t>
              </a:r>
            </a:p>
          </p:txBody>
        </p:sp>
      </p:grpSp>
      <p:grpSp>
        <p:nvGrpSpPr>
          <p:cNvPr id="25" name="Group 24">
            <a:extLst>
              <a:ext uri="{FF2B5EF4-FFF2-40B4-BE49-F238E27FC236}">
                <a16:creationId xmlns:a16="http://schemas.microsoft.com/office/drawing/2014/main" id="{0572D9DD-2ADB-AD1A-8645-574A0C07F163}"/>
              </a:ext>
            </a:extLst>
          </p:cNvPr>
          <p:cNvGrpSpPr/>
          <p:nvPr/>
        </p:nvGrpSpPr>
        <p:grpSpPr>
          <a:xfrm>
            <a:off x="1235598" y="5103402"/>
            <a:ext cx="5876978" cy="421142"/>
            <a:chOff x="717479" y="4859907"/>
            <a:chExt cx="7835971" cy="561523"/>
          </a:xfrm>
        </p:grpSpPr>
        <p:pic>
          <p:nvPicPr>
            <p:cNvPr id="26" name="Picture 25">
              <a:extLst>
                <a:ext uri="{FF2B5EF4-FFF2-40B4-BE49-F238E27FC236}">
                  <a16:creationId xmlns:a16="http://schemas.microsoft.com/office/drawing/2014/main" id="{53390552-D357-4EBD-90F3-7EC5002B0927}"/>
                </a:ext>
              </a:extLst>
            </p:cNvPr>
            <p:cNvPicPr>
              <a:picLocks noChangeAspect="1"/>
            </p:cNvPicPr>
            <p:nvPr/>
          </p:nvPicPr>
          <p:blipFill>
            <a:blip r:embed="rId9"/>
            <a:srcRect/>
            <a:stretch/>
          </p:blipFill>
          <p:spPr>
            <a:xfrm>
              <a:off x="717479" y="4926130"/>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66798476-6A27-1FA3-2555-7626C77F1D28}"/>
                </a:ext>
              </a:extLst>
            </p:cNvPr>
            <p:cNvSpPr txBox="1">
              <a:spLocks/>
            </p:cNvSpPr>
            <p:nvPr/>
          </p:nvSpPr>
          <p:spPr bwMode="auto">
            <a:xfrm>
              <a:off x="1361300" y="4859907"/>
              <a:ext cx="7192150" cy="559151"/>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j-lt"/>
                </a:rPr>
                <a:t>Summarise CDTS plan and elicit commitment </a:t>
              </a:r>
            </a:p>
          </p:txBody>
        </p:sp>
      </p:grpSp>
      <p:pic>
        <p:nvPicPr>
          <p:cNvPr id="28" name="Picture 27">
            <a:extLst>
              <a:ext uri="{FF2B5EF4-FFF2-40B4-BE49-F238E27FC236}">
                <a16:creationId xmlns:a16="http://schemas.microsoft.com/office/drawing/2014/main" id="{B57C2995-A260-FABF-AA06-C09A1B83FAE5}"/>
              </a:ext>
            </a:extLst>
          </p:cNvPr>
          <p:cNvPicPr>
            <a:picLocks noChangeAspect="1"/>
          </p:cNvPicPr>
          <p:nvPr/>
        </p:nvPicPr>
        <p:blipFill>
          <a:blip r:embed="rId10"/>
          <a:srcRect/>
          <a:stretch/>
        </p:blipFill>
        <p:spPr>
          <a:xfrm>
            <a:off x="1225287" y="2566316"/>
            <a:ext cx="371475" cy="371475"/>
          </a:xfrm>
          <a:prstGeom prst="rect">
            <a:avLst/>
          </a:prstGeom>
          <a:effectLst>
            <a:outerShdw blurRad="190500" dist="50800" dir="5400000" algn="ctr" rotWithShape="0">
              <a:srgbClr val="000000">
                <a:alpha val="50000"/>
              </a:srgbClr>
            </a:outerShdw>
          </a:effectLst>
        </p:spPr>
      </p:pic>
      <p:grpSp>
        <p:nvGrpSpPr>
          <p:cNvPr id="19" name="Group 18">
            <a:extLst>
              <a:ext uri="{FF2B5EF4-FFF2-40B4-BE49-F238E27FC236}">
                <a16:creationId xmlns:a16="http://schemas.microsoft.com/office/drawing/2014/main" id="{0B0FFF04-8C05-28F0-5935-584EFB8D418D}"/>
              </a:ext>
            </a:extLst>
          </p:cNvPr>
          <p:cNvGrpSpPr/>
          <p:nvPr/>
        </p:nvGrpSpPr>
        <p:grpSpPr>
          <a:xfrm>
            <a:off x="1235598" y="4599835"/>
            <a:ext cx="5892482" cy="419363"/>
            <a:chOff x="1218132" y="4640762"/>
            <a:chExt cx="5892482" cy="419363"/>
          </a:xfrm>
        </p:grpSpPr>
        <p:sp>
          <p:nvSpPr>
            <p:cNvPr id="29" name="Text Placeholder 3">
              <a:extLst>
                <a:ext uri="{FF2B5EF4-FFF2-40B4-BE49-F238E27FC236}">
                  <a16:creationId xmlns:a16="http://schemas.microsoft.com/office/drawing/2014/main" id="{75894800-0A81-47A8-8B74-591E9DB62D8C}"/>
                </a:ext>
              </a:extLst>
            </p:cNvPr>
            <p:cNvSpPr txBox="1">
              <a:spLocks/>
            </p:cNvSpPr>
            <p:nvPr/>
          </p:nvSpPr>
          <p:spPr bwMode="auto">
            <a:xfrm>
              <a:off x="1716501" y="4640762"/>
              <a:ext cx="5394113" cy="419363"/>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cs typeface="Arial" panose="020B0604020202020204" pitchFamily="34" charset="0"/>
                </a:rPr>
                <a:t>Explain and conduct carbon monoxide (CO) monitoring</a:t>
              </a:r>
            </a:p>
          </p:txBody>
        </p:sp>
        <p:pic>
          <p:nvPicPr>
            <p:cNvPr id="30" name="Picture 29">
              <a:extLst>
                <a:ext uri="{FF2B5EF4-FFF2-40B4-BE49-F238E27FC236}">
                  <a16:creationId xmlns:a16="http://schemas.microsoft.com/office/drawing/2014/main" id="{C1084265-C139-25F2-551B-9213A1A8D3CA}"/>
                </a:ext>
              </a:extLst>
            </p:cNvPr>
            <p:cNvPicPr>
              <a:picLocks noChangeAspect="1"/>
            </p:cNvPicPr>
            <p:nvPr/>
          </p:nvPicPr>
          <p:blipFill>
            <a:blip r:embed="rId11"/>
            <a:srcRect/>
            <a:stretch/>
          </p:blipFill>
          <p:spPr>
            <a:xfrm>
              <a:off x="1218132" y="4648557"/>
              <a:ext cx="371475" cy="371475"/>
            </a:xfrm>
            <a:prstGeom prst="rect">
              <a:avLst/>
            </a:prstGeom>
            <a:effectLst>
              <a:outerShdw blurRad="190500" dist="50800" dir="5400000" algn="ctr" rotWithShape="0">
                <a:srgbClr val="000000">
                  <a:alpha val="50000"/>
                </a:srgbClr>
              </a:outerShdw>
            </a:effectLst>
          </p:spPr>
        </p:pic>
      </p:grpSp>
      <p:sp>
        <p:nvSpPr>
          <p:cNvPr id="31" name="Text Placeholder 3">
            <a:extLst>
              <a:ext uri="{FF2B5EF4-FFF2-40B4-BE49-F238E27FC236}">
                <a16:creationId xmlns:a16="http://schemas.microsoft.com/office/drawing/2014/main" id="{CB3E2FDA-FA98-4D8B-55AE-6F8BF0930027}"/>
              </a:ext>
            </a:extLst>
          </p:cNvPr>
          <p:cNvSpPr txBox="1">
            <a:spLocks/>
          </p:cNvSpPr>
          <p:nvPr/>
        </p:nvSpPr>
        <p:spPr bwMode="auto">
          <a:xfrm>
            <a:off x="1726812" y="2572428"/>
            <a:ext cx="7125358" cy="358688"/>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50"/>
              </a:lnSpc>
              <a:spcBef>
                <a:spcPts val="0"/>
              </a:spcBef>
              <a:spcAft>
                <a:spcPts val="0"/>
              </a:spcAft>
              <a:buClr>
                <a:srgbClr val="F79644"/>
              </a:buClr>
              <a:buNone/>
            </a:pPr>
            <a:r>
              <a:rPr lang="en-US" sz="1600">
                <a:solidFill>
                  <a:srgbClr val="005EB8"/>
                </a:solidFill>
                <a:latin typeface="+mn-lt"/>
              </a:rPr>
              <a:t>Assess tobacco dependence and explain how tobacco dependence develops</a:t>
            </a:r>
          </a:p>
        </p:txBody>
      </p:sp>
      <p:pic>
        <p:nvPicPr>
          <p:cNvPr id="32" name="Picture 31">
            <a:extLst>
              <a:ext uri="{FF2B5EF4-FFF2-40B4-BE49-F238E27FC236}">
                <a16:creationId xmlns:a16="http://schemas.microsoft.com/office/drawing/2014/main" id="{D6C066D2-8B24-C003-5034-BB8CEEAFBC45}"/>
              </a:ext>
            </a:extLst>
          </p:cNvPr>
          <p:cNvPicPr>
            <a:picLocks noChangeAspect="1"/>
          </p:cNvPicPr>
          <p:nvPr/>
        </p:nvPicPr>
        <p:blipFill>
          <a:blip r:embed="rId12"/>
          <a:srcRect/>
          <a:stretch/>
        </p:blipFill>
        <p:spPr>
          <a:xfrm>
            <a:off x="6542425" y="543803"/>
            <a:ext cx="1666005" cy="980003"/>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1672689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lnSpc>
                <a:spcPct val="114000"/>
              </a:lnSpc>
              <a:spcBef>
                <a:spcPts val="0"/>
              </a:spcBef>
              <a:spcAft>
                <a:spcPts val="0"/>
              </a:spcAft>
            </a:pPr>
            <a:r>
              <a:rPr lang="en-US" sz="3200">
                <a:solidFill>
                  <a:srgbClr val="F79645"/>
                </a:solidFill>
                <a:effectLst>
                  <a:outerShdw blurRad="254000" dist="76200" dir="5400000" algn="ctr" rotWithShape="0">
                    <a:srgbClr val="000000">
                      <a:alpha val="0"/>
                    </a:srgbClr>
                  </a:outerShdw>
                </a:effectLst>
                <a:latin typeface="Arial" panose="020B0604020202020204" pitchFamily="34" charset="0"/>
              </a:rPr>
              <a:t>Michael, 62</a:t>
            </a:r>
            <a:br>
              <a:rPr lang="en-US" sz="3200">
                <a:effectLst>
                  <a:outerShdw blurRad="254000" dist="76200" dir="5400000" algn="ctr" rotWithShape="0">
                    <a:srgbClr val="000000">
                      <a:alpha val="15000"/>
                    </a:srgbClr>
                  </a:outerShdw>
                </a:effectLst>
                <a:latin typeface="Arial" panose="020B0604020202020204" pitchFamily="34" charset="0"/>
              </a:rPr>
            </a:br>
            <a:r>
              <a:rPr lang="en-US" sz="3200" b="0">
                <a:effectLst>
                  <a:outerShdw blurRad="254000" dist="38100" dir="5400000" algn="ctr" rotWithShape="0">
                    <a:srgbClr val="000000">
                      <a:alpha val="15000"/>
                    </a:srgbClr>
                  </a:outerShdw>
                </a:effectLst>
                <a:latin typeface="Arial" panose="020B0604020202020204" pitchFamily="34" charset="0"/>
              </a:rPr>
              <a:t>How did it go?</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l="403" r="403"/>
          <a:stretch/>
        </p:blipFill>
        <p:spPr>
          <a:xfrm>
            <a:off x="1992930" y="2189946"/>
            <a:ext cx="5186995" cy="4668054"/>
          </a:xfrm>
          <a:prstGeom prst="rect">
            <a:avLst/>
          </a:prstGeom>
          <a:effectLst>
            <a:outerShdw blurRad="635000" dist="275305" dir="3880317" algn="ctr" rotWithShape="0">
              <a:srgbClr val="000000">
                <a:alpha val="75025"/>
              </a:srgbClr>
            </a:outerShdw>
          </a:effectLst>
        </p:spPr>
      </p:pic>
    </p:spTree>
    <p:extLst>
      <p:ext uri="{BB962C8B-B14F-4D97-AF65-F5344CB8AC3E}">
        <p14:creationId xmlns:p14="http://schemas.microsoft.com/office/powerpoint/2010/main" val="3286638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Table&#10;&#10;Description automatically generated">
            <a:extLst>
              <a:ext uri="{FF2B5EF4-FFF2-40B4-BE49-F238E27FC236}">
                <a16:creationId xmlns:a16="http://schemas.microsoft.com/office/drawing/2014/main" id="{2F3D312C-0AB3-FF56-4A02-C569A93D9F4B}"/>
              </a:ext>
            </a:extLst>
          </p:cNvPr>
          <p:cNvPicPr>
            <a:picLocks noChangeAspect="1"/>
          </p:cNvPicPr>
          <p:nvPr/>
        </p:nvPicPr>
        <p:blipFill>
          <a:blip r:embed="rId3"/>
          <a:stretch>
            <a:fillRect/>
          </a:stretch>
        </p:blipFill>
        <p:spPr>
          <a:xfrm>
            <a:off x="5146321" y="1298096"/>
            <a:ext cx="3283706" cy="4813716"/>
          </a:xfrm>
          <a:prstGeom prst="rect">
            <a:avLst/>
          </a:prstGeom>
        </p:spPr>
      </p:pic>
      <p:pic>
        <p:nvPicPr>
          <p:cNvPr id="23" name="Picture 22" descr="Text&#10;&#10;Description automatically generated with medium confidence">
            <a:extLst>
              <a:ext uri="{FF2B5EF4-FFF2-40B4-BE49-F238E27FC236}">
                <a16:creationId xmlns:a16="http://schemas.microsoft.com/office/drawing/2014/main" id="{4B7ED46C-5A11-C24C-98E7-026C8C6B7762}"/>
              </a:ext>
            </a:extLst>
          </p:cNvPr>
          <p:cNvPicPr>
            <a:picLocks noChangeAspect="1"/>
          </p:cNvPicPr>
          <p:nvPr/>
        </p:nvPicPr>
        <p:blipFill rotWithShape="1">
          <a:blip r:embed="rId4"/>
          <a:srcRect r="1832"/>
          <a:stretch/>
        </p:blipFill>
        <p:spPr>
          <a:xfrm>
            <a:off x="5057886" y="1363698"/>
            <a:ext cx="3458678" cy="4735764"/>
          </a:xfrm>
          <a:prstGeom prst="rect">
            <a:avLst/>
          </a:prstGeom>
        </p:spPr>
      </p:pic>
      <p:pic>
        <p:nvPicPr>
          <p:cNvPr id="12" name="Picture 11" descr="Table&#10;&#10;Description automatically generated">
            <a:extLst>
              <a:ext uri="{FF2B5EF4-FFF2-40B4-BE49-F238E27FC236}">
                <a16:creationId xmlns:a16="http://schemas.microsoft.com/office/drawing/2014/main" id="{BEF8BA93-D214-F524-3BA7-26F3E9ED78A9}"/>
              </a:ext>
            </a:extLst>
          </p:cNvPr>
          <p:cNvPicPr>
            <a:picLocks noChangeAspect="1"/>
          </p:cNvPicPr>
          <p:nvPr/>
        </p:nvPicPr>
        <p:blipFill rotWithShape="1">
          <a:blip r:embed="rId5"/>
          <a:srcRect r="2551"/>
          <a:stretch/>
        </p:blipFill>
        <p:spPr>
          <a:xfrm>
            <a:off x="5085288" y="1334122"/>
            <a:ext cx="3449112" cy="4794916"/>
          </a:xfrm>
          <a:prstGeom prst="rect">
            <a:avLst/>
          </a:prstGeom>
        </p:spPr>
      </p:pic>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415783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a:solidFill>
                    <a:schemeClr val="bg1"/>
                  </a:solidFill>
                  <a:latin typeface="Arial" panose="020B0604020202020204" pitchFamily="34" charset="0"/>
                  <a:cs typeface="Arial" panose="020B0604020202020204" pitchFamily="34" charset="0"/>
                </a:rPr>
                <a:t>Preparation / Engagement tools</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787487" y="2018289"/>
            <a:ext cx="2634431" cy="45737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t>Smoking diary</a:t>
            </a:r>
          </a:p>
          <a:p>
            <a:pPr marL="0" indent="0">
              <a:lnSpc>
                <a:spcPts val="1800"/>
              </a:lnSpc>
              <a:spcBef>
                <a:spcPts val="0"/>
              </a:spcBef>
              <a:spcAft>
                <a:spcPts val="600"/>
              </a:spcAft>
              <a:buNone/>
            </a:pPr>
            <a:r>
              <a:rPr lang="en-US" sz="1400"/>
              <a:t>Learn about your smoking routines and triggers </a:t>
            </a:r>
          </a:p>
          <a:p>
            <a:pPr marL="0" indent="0">
              <a:lnSpc>
                <a:spcPts val="1800"/>
              </a:lnSpc>
              <a:spcBef>
                <a:spcPts val="0"/>
              </a:spcBef>
              <a:spcAft>
                <a:spcPts val="600"/>
              </a:spcAft>
              <a:buNone/>
            </a:pPr>
            <a:r>
              <a:rPr lang="en-US" sz="1400" b="1"/>
              <a:t>Personal Motives / Barriers</a:t>
            </a:r>
            <a:br>
              <a:rPr lang="en-US" sz="1400"/>
            </a:br>
            <a:r>
              <a:rPr lang="en-US" sz="1400"/>
              <a:t>What are the good things about smoking? The not so good things? </a:t>
            </a:r>
          </a:p>
          <a:p>
            <a:pPr marL="0" indent="0">
              <a:lnSpc>
                <a:spcPts val="1800"/>
              </a:lnSpc>
              <a:spcBef>
                <a:spcPts val="0"/>
              </a:spcBef>
              <a:spcAft>
                <a:spcPts val="0"/>
              </a:spcAft>
              <a:buNone/>
            </a:pPr>
            <a:r>
              <a:rPr lang="en-GB" sz="1400" b="1"/>
              <a:t>cut down and then stop</a:t>
            </a:r>
            <a:r>
              <a:rPr lang="en-US" sz="1400" b="1"/>
              <a:t> plan </a:t>
            </a:r>
          </a:p>
          <a:p>
            <a:pPr marL="0" indent="0">
              <a:lnSpc>
                <a:spcPts val="1800"/>
              </a:lnSpc>
              <a:spcBef>
                <a:spcPts val="0"/>
              </a:spcBef>
              <a:spcAft>
                <a:spcPts val="600"/>
              </a:spcAft>
              <a:buNone/>
            </a:pPr>
            <a:r>
              <a:rPr lang="en-US" sz="1400"/>
              <a:t>Weekly goal, what support will be used</a:t>
            </a:r>
          </a:p>
          <a:p>
            <a:pPr marL="0" indent="0">
              <a:lnSpc>
                <a:spcPts val="1800"/>
              </a:lnSpc>
              <a:spcBef>
                <a:spcPts val="0"/>
              </a:spcBef>
              <a:spcAft>
                <a:spcPts val="0"/>
              </a:spcAft>
              <a:buNone/>
            </a:pPr>
            <a:r>
              <a:rPr lang="en-US" sz="1400" b="1"/>
              <a:t>Coping Plan</a:t>
            </a:r>
          </a:p>
          <a:p>
            <a:pPr marL="0" indent="0">
              <a:lnSpc>
                <a:spcPts val="1800"/>
              </a:lnSpc>
              <a:spcBef>
                <a:spcPts val="0"/>
              </a:spcBef>
              <a:spcAft>
                <a:spcPts val="0"/>
              </a:spcAft>
              <a:buNone/>
            </a:pPr>
            <a:r>
              <a:rPr lang="en-US" sz="1400"/>
              <a:t>Plan for addressing personal smoking routines and triggers</a:t>
            </a:r>
          </a:p>
          <a:p>
            <a:pPr marL="0" indent="0">
              <a:lnSpc>
                <a:spcPts val="1800"/>
              </a:lnSpc>
              <a:spcBef>
                <a:spcPts val="0"/>
              </a:spcBef>
              <a:spcAft>
                <a:spcPts val="0"/>
              </a:spcAft>
              <a:buNone/>
            </a:pPr>
            <a:endParaRPr lang="en-US" sz="1300"/>
          </a:p>
          <a:p>
            <a:pPr marL="0" indent="0">
              <a:lnSpc>
                <a:spcPts val="1800"/>
              </a:lnSpc>
              <a:spcBef>
                <a:spcPts val="0"/>
              </a:spcBef>
              <a:spcAft>
                <a:spcPts val="0"/>
              </a:spcAft>
              <a:buNone/>
            </a:pPr>
            <a:endParaRPr lang="en-US" sz="1300"/>
          </a:p>
          <a:p>
            <a:pPr marL="0" indent="0">
              <a:lnSpc>
                <a:spcPts val="1800"/>
              </a:lnSpc>
              <a:spcBef>
                <a:spcPts val="0"/>
              </a:spcBef>
              <a:spcAft>
                <a:spcPts val="0"/>
              </a:spcAft>
              <a:buNone/>
            </a:pPr>
            <a:endParaRPr lang="en-US" sz="1400"/>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6"/>
          <a:srcRect/>
          <a:stretch/>
        </p:blipFill>
        <p:spPr>
          <a:xfrm>
            <a:off x="968851" y="3221644"/>
            <a:ext cx="615043" cy="615043"/>
          </a:xfrm>
          <a:prstGeom prst="rect">
            <a:avLst/>
          </a:prstGeom>
          <a:effectLst>
            <a:outerShdw blurRad="190500" dist="50800" dir="5400000" algn="ctr" rotWithShape="0">
              <a:srgbClr val="000000">
                <a:alpha val="12000"/>
              </a:srgbClr>
            </a:outerShdw>
          </a:effectLst>
        </p:spPr>
      </p:pic>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7"/>
          <a:srcRect/>
          <a:stretch/>
        </p:blipFill>
        <p:spPr>
          <a:xfrm>
            <a:off x="974202" y="4059648"/>
            <a:ext cx="615043" cy="615043"/>
          </a:xfrm>
          <a:prstGeom prst="rect">
            <a:avLst/>
          </a:prstGeom>
          <a:effectLst>
            <a:outerShdw blurRad="190500" dist="50800" dir="5400000" algn="ctr" rotWithShape="0">
              <a:srgbClr val="000000">
                <a:alpha val="12000"/>
              </a:srgbClr>
            </a:outerShdw>
          </a:effectLst>
        </p:spPr>
      </p:pic>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8"/>
          <a:srcRect/>
          <a:stretch/>
        </p:blipFill>
        <p:spPr>
          <a:xfrm>
            <a:off x="975231" y="2406271"/>
            <a:ext cx="615043" cy="615043"/>
          </a:xfrm>
          <a:prstGeom prst="rect">
            <a:avLst/>
          </a:prstGeom>
          <a:effectLst>
            <a:outerShdw blurRad="190500" dist="50800" dir="5400000" algn="ctr" rotWithShape="0">
              <a:srgbClr val="000000">
                <a:alpha val="12000"/>
              </a:srgbClr>
            </a:outerShdw>
          </a:effectLst>
        </p:spPr>
      </p:pic>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9"/>
          <a:srcRect/>
          <a:stretch/>
        </p:blipFill>
        <p:spPr>
          <a:xfrm>
            <a:off x="968851" y="4875021"/>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1153056" y="312266"/>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a:t>Cut Down and Then Stop Plan</a:t>
            </a:r>
          </a:p>
        </p:txBody>
      </p:sp>
      <p:sp>
        <p:nvSpPr>
          <p:cNvPr id="4" name="TextBox 3">
            <a:extLst>
              <a:ext uri="{FF2B5EF4-FFF2-40B4-BE49-F238E27FC236}">
                <a16:creationId xmlns:a16="http://schemas.microsoft.com/office/drawing/2014/main" id="{7B12BFC6-AF40-892E-D9DE-D83B4A4BB94B}"/>
              </a:ext>
            </a:extLst>
          </p:cNvPr>
          <p:cNvSpPr txBox="1"/>
          <p:nvPr/>
        </p:nvSpPr>
        <p:spPr bwMode="auto">
          <a:xfrm>
            <a:off x="5829800" y="323305"/>
            <a:ext cx="1960088" cy="790436"/>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fontScale="92500" lnSpcReduction="10000"/>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18</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2</a:t>
            </a:r>
            <a:endParaRPr lang="en-US" sz="2000" b="0" i="0" u="none" strike="noStrike" kern="1200" cap="none" spc="0" normalizeH="0" baseline="0" noProof="0" dirty="0">
              <a:ln>
                <a:noFill/>
              </a:ln>
              <a:solidFill>
                <a:schemeClr val="bg2"/>
              </a:solidFill>
              <a:effectLst/>
              <a:uLnTx/>
              <a:uFillTx/>
              <a:latin typeface="+mn-lt"/>
            </a:endParaRPr>
          </a:p>
        </p:txBody>
      </p:sp>
    </p:spTree>
    <p:extLst>
      <p:ext uri="{BB962C8B-B14F-4D97-AF65-F5344CB8AC3E}">
        <p14:creationId xmlns:p14="http://schemas.microsoft.com/office/powerpoint/2010/main" val="297905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23"/>
                                        </p:tgtEl>
                                      </p:cBhvr>
                                    </p:animEffect>
                                    <p:set>
                                      <p:cBhvr>
                                        <p:cTn id="61" dur="1" fill="hold">
                                          <p:stCondLst>
                                            <p:cond delay="499"/>
                                          </p:stCondLst>
                                        </p:cTn>
                                        <p:tgtEl>
                                          <p:spTgt spid="23"/>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27"/>
                                        </p:tgtEl>
                                      </p:cBhvr>
                                    </p:animEffect>
                                    <p:set>
                                      <p:cBhvr>
                                        <p:cTn id="69" dur="1" fill="hold">
                                          <p:stCondLst>
                                            <p:cond delay="499"/>
                                          </p:stCondLst>
                                        </p:cTn>
                                        <p:tgtEl>
                                          <p:spTgt spid="27"/>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9FEC40F5-ABFD-5D44-9C1D-3A892CDE43B7}"/>
              </a:ext>
            </a:extLst>
          </p:cNvPr>
          <p:cNvSpPr>
            <a:spLocks noGrp="1"/>
          </p:cNvSpPr>
          <p:nvPr>
            <p:ph type="subTitle" idx="1"/>
          </p:nvPr>
        </p:nvSpPr>
        <p:spPr>
          <a:xfrm>
            <a:off x="952500" y="4397828"/>
            <a:ext cx="7200900" cy="1698172"/>
          </a:xfrm>
        </p:spPr>
        <p:txBody>
          <a:bodyPr/>
          <a:lstStyle/>
          <a:p>
            <a:pPr algn="l"/>
            <a:r>
              <a:rPr lang="en-US"/>
              <a:t>Questions?</a:t>
            </a:r>
          </a:p>
        </p:txBody>
      </p:sp>
    </p:spTree>
    <p:extLst>
      <p:ext uri="{BB962C8B-B14F-4D97-AF65-F5344CB8AC3E}">
        <p14:creationId xmlns:p14="http://schemas.microsoft.com/office/powerpoint/2010/main" val="2778588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063FFE6-E12A-8286-5FB0-4638C8BC2564}"/>
              </a:ext>
            </a:extLst>
          </p:cNvPr>
          <p:cNvGraphicFramePr>
            <a:graphicFrameLocks noGrp="1"/>
          </p:cNvGraphicFramePr>
          <p:nvPr>
            <p:ph idx="1"/>
            <p:extLst>
              <p:ext uri="{D42A27DB-BD31-4B8C-83A1-F6EECF244321}">
                <p14:modId xmlns:p14="http://schemas.microsoft.com/office/powerpoint/2010/main" val="1170855096"/>
              </p:ext>
            </p:extLst>
          </p:nvPr>
        </p:nvGraphicFramePr>
        <p:xfrm>
          <a:off x="1387973" y="1737258"/>
          <a:ext cx="6561306" cy="34251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43371A69-E8B6-AF29-B7A8-410B094AE8CB}"/>
              </a:ext>
            </a:extLst>
          </p:cNvPr>
          <p:cNvSpPr txBox="1"/>
          <p:nvPr/>
        </p:nvSpPr>
        <p:spPr>
          <a:xfrm>
            <a:off x="571500" y="1872724"/>
            <a:ext cx="5064512" cy="584775"/>
          </a:xfrm>
          <a:prstGeom prst="rect">
            <a:avLst/>
          </a:prstGeom>
          <a:noFill/>
        </p:spPr>
        <p:txBody>
          <a:bodyPr wrap="square" rtlCol="0">
            <a:spAutoFit/>
          </a:bodyPr>
          <a:lstStyle/>
          <a:p>
            <a:pPr defTabSz="685800" fontAlgn="auto">
              <a:spcBef>
                <a:spcPts val="0"/>
              </a:spcBef>
              <a:spcAft>
                <a:spcPts val="0"/>
              </a:spcAft>
              <a:defRPr/>
            </a:pPr>
            <a:r>
              <a:rPr lang="en-US" sz="1600">
                <a:solidFill>
                  <a:schemeClr val="accent4">
                    <a:lumMod val="75000"/>
                  </a:schemeClr>
                </a:solidFill>
                <a:latin typeface="+mn-lt"/>
                <a:ea typeface="+mn-ea"/>
                <a:cs typeface="+mn-cs"/>
              </a:rPr>
              <a:t>Travel on this smoke free journey in step with the patient, be flexible, refer regularly to the destination</a:t>
            </a:r>
            <a:endParaRPr lang="en-GB" sz="1600">
              <a:solidFill>
                <a:schemeClr val="accent4">
                  <a:lumMod val="75000"/>
                </a:schemeClr>
              </a:solidFill>
              <a:latin typeface="+mn-lt"/>
              <a:ea typeface="+mn-ea"/>
              <a:cs typeface="+mn-cs"/>
            </a:endParaRPr>
          </a:p>
        </p:txBody>
      </p:sp>
      <p:sp>
        <p:nvSpPr>
          <p:cNvPr id="12" name="Title 1">
            <a:extLst>
              <a:ext uri="{FF2B5EF4-FFF2-40B4-BE49-F238E27FC236}">
                <a16:creationId xmlns:a16="http://schemas.microsoft.com/office/drawing/2014/main" id="{10036387-70BC-FDEE-A831-8F391FE298BE}"/>
              </a:ext>
            </a:extLst>
          </p:cNvPr>
          <p:cNvSpPr txBox="1">
            <a:spLocks/>
          </p:cNvSpPr>
          <p:nvPr/>
        </p:nvSpPr>
        <p:spPr>
          <a:xfrm>
            <a:off x="1346283" y="5194785"/>
            <a:ext cx="6409744" cy="657865"/>
          </a:xfrm>
          <a:prstGeom prst="rect">
            <a:avLst/>
          </a:prstGeom>
        </p:spPr>
        <p:txBody>
          <a:bodyPr vert="horz" lIns="0" tIns="0" rIns="0" bIns="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a:solidFill>
                  <a:schemeClr val="accent1"/>
                </a:solidFill>
              </a:rPr>
              <a:t>Slower pace…. Longer lead-in time</a:t>
            </a:r>
            <a:endParaRPr lang="en-US" sz="2400" b="1">
              <a:solidFill>
                <a:schemeClr val="accent1"/>
              </a:solidFill>
              <a:cs typeface="Arial"/>
            </a:endParaRPr>
          </a:p>
        </p:txBody>
      </p:sp>
      <p:sp>
        <p:nvSpPr>
          <p:cNvPr id="2" name="Footer Placeholder 3">
            <a:extLst>
              <a:ext uri="{FF2B5EF4-FFF2-40B4-BE49-F238E27FC236}">
                <a16:creationId xmlns:a16="http://schemas.microsoft.com/office/drawing/2014/main" id="{B2D50C48-AC45-4743-EEBE-CCDB27C49401}"/>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3" name="Title 1">
            <a:extLst>
              <a:ext uri="{FF2B5EF4-FFF2-40B4-BE49-F238E27FC236}">
                <a16:creationId xmlns:a16="http://schemas.microsoft.com/office/drawing/2014/main" id="{08354494-3227-5629-3B98-5433EBEBDDA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GB" dirty="0"/>
              <a:t>If the patient chooses to Cut Down and Then Stop</a:t>
            </a:r>
            <a:endParaRPr lang="en-US" dirty="0"/>
          </a:p>
        </p:txBody>
      </p:sp>
    </p:spTree>
    <p:extLst>
      <p:ext uri="{BB962C8B-B14F-4D97-AF65-F5344CB8AC3E}">
        <p14:creationId xmlns:p14="http://schemas.microsoft.com/office/powerpoint/2010/main" val="240757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a:xfrm>
            <a:off x="571499" y="152400"/>
            <a:ext cx="8369011" cy="1066800"/>
          </a:xfrm>
        </p:spPr>
        <p:txBody>
          <a:bodyPr/>
          <a:lstStyle/>
          <a:p>
            <a:r>
              <a:rPr lang="en-US" dirty="0">
                <a:latin typeface="Arial"/>
                <a:cs typeface="Arial"/>
              </a:rPr>
              <a:t>Cut Down and Then Stop</a:t>
            </a:r>
            <a:endParaRPr lang="en-US" b="1" dirty="0">
              <a:latin typeface="Arial"/>
              <a:cs typeface="Arial"/>
            </a:endParaRPr>
          </a:p>
        </p:txBody>
      </p:sp>
      <p:sp>
        <p:nvSpPr>
          <p:cNvPr id="10" name="behaviour text">
            <a:extLst>
              <a:ext uri="{FF2B5EF4-FFF2-40B4-BE49-F238E27FC236}">
                <a16:creationId xmlns:a16="http://schemas.microsoft.com/office/drawing/2014/main" id="{102373FE-8DD8-E959-396C-BB86E8FCA335}"/>
              </a:ext>
            </a:extLst>
          </p:cNvPr>
          <p:cNvSpPr txBox="1"/>
          <p:nvPr/>
        </p:nvSpPr>
        <p:spPr>
          <a:xfrm>
            <a:off x="750389" y="4369934"/>
            <a:ext cx="3518235" cy="941563"/>
          </a:xfrm>
          <a:prstGeom prst="rect">
            <a:avLst/>
          </a:prstGeom>
          <a:noFill/>
        </p:spPr>
        <p:txBody>
          <a:bodyPr wrap="square" rtlCol="0">
            <a:noAutofit/>
          </a:bodyPr>
          <a:lstStyle/>
          <a:p>
            <a:pPr algn="ctr">
              <a:lnSpc>
                <a:spcPts val="2000"/>
              </a:lnSpc>
            </a:pPr>
            <a:r>
              <a:rPr lang="en-US" sz="1500" b="1">
                <a:latin typeface="Arial" panose="020B0604020202020204" pitchFamily="34" charset="0"/>
                <a:cs typeface="Arial" panose="020B0604020202020204" pitchFamily="34" charset="0"/>
              </a:rPr>
              <a:t>Structured approach:</a:t>
            </a:r>
          </a:p>
          <a:p>
            <a:pPr algn="ctr">
              <a:lnSpc>
                <a:spcPts val="2000"/>
              </a:lnSpc>
            </a:pPr>
            <a:r>
              <a:rPr lang="en-US" sz="1400">
                <a:latin typeface="Arial" panose="020B0604020202020204" pitchFamily="34" charset="0"/>
                <a:cs typeface="Arial" panose="020B0604020202020204" pitchFamily="34" charset="0"/>
              </a:rPr>
              <a:t>progressive goals with </a:t>
            </a:r>
          </a:p>
          <a:p>
            <a:pPr algn="ctr">
              <a:lnSpc>
                <a:spcPts val="2000"/>
              </a:lnSpc>
            </a:pPr>
            <a:r>
              <a:rPr lang="en-US" sz="1400">
                <a:latin typeface="Arial" panose="020B0604020202020204" pitchFamily="34" charset="0"/>
                <a:cs typeface="Arial" panose="020B0604020202020204" pitchFamily="34" charset="0"/>
              </a:rPr>
              <a:t>ultimate goal of stopping</a:t>
            </a:r>
          </a:p>
        </p:txBody>
      </p:sp>
      <p:sp>
        <p:nvSpPr>
          <p:cNvPr id="11" name="NRT text">
            <a:extLst>
              <a:ext uri="{FF2B5EF4-FFF2-40B4-BE49-F238E27FC236}">
                <a16:creationId xmlns:a16="http://schemas.microsoft.com/office/drawing/2014/main" id="{BDDC8535-C7B5-8D1F-F81F-E460D82AFE24}"/>
              </a:ext>
            </a:extLst>
          </p:cNvPr>
          <p:cNvSpPr txBox="1"/>
          <p:nvPr/>
        </p:nvSpPr>
        <p:spPr>
          <a:xfrm>
            <a:off x="4971200" y="4477458"/>
            <a:ext cx="3518235" cy="618199"/>
          </a:xfrm>
          <a:prstGeom prst="rect">
            <a:avLst/>
          </a:prstGeom>
          <a:noFill/>
        </p:spPr>
        <p:txBody>
          <a:bodyPr wrap="square" rtlCol="0">
            <a:noAutofit/>
          </a:bodyPr>
          <a:lstStyle/>
          <a:p>
            <a:pPr algn="ctr">
              <a:lnSpc>
                <a:spcPts val="2000"/>
              </a:lnSpc>
            </a:pPr>
            <a:r>
              <a:rPr lang="en-US" sz="1500" b="1">
                <a:latin typeface="Arial" panose="020B0604020202020204" pitchFamily="34" charset="0"/>
                <a:cs typeface="Arial" panose="020B0604020202020204" pitchFamily="34" charset="0"/>
              </a:rPr>
              <a:t>Use of NRT </a:t>
            </a:r>
          </a:p>
          <a:p>
            <a:pPr algn="ctr">
              <a:lnSpc>
                <a:spcPts val="2000"/>
              </a:lnSpc>
            </a:pPr>
            <a:r>
              <a:rPr lang="en-US" sz="1500" b="1">
                <a:latin typeface="Arial" panose="020B0604020202020204" pitchFamily="34" charset="0"/>
                <a:cs typeface="Arial" panose="020B0604020202020204" pitchFamily="34" charset="0"/>
              </a:rPr>
              <a:t>or nicotine-containing 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268624" y="3242578"/>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a:solidFill>
                    <a:schemeClr val="bg1"/>
                  </a:solidFill>
                  <a:latin typeface="Century Gothic" panose="020B0502020202020204" pitchFamily="34" charset="0"/>
                </a:rPr>
                <a:t>+</a:t>
              </a:r>
            </a:p>
          </p:txBody>
        </p:sp>
      </p:grpSp>
      <p:sp>
        <p:nvSpPr>
          <p:cNvPr id="15" name="TextBox 14">
            <a:extLst>
              <a:ext uri="{FF2B5EF4-FFF2-40B4-BE49-F238E27FC236}">
                <a16:creationId xmlns:a16="http://schemas.microsoft.com/office/drawing/2014/main" id="{93B8B379-E047-FAFD-DFDE-A98F7C7D0582}"/>
              </a:ext>
            </a:extLst>
          </p:cNvPr>
          <p:cNvSpPr txBox="1"/>
          <p:nvPr/>
        </p:nvSpPr>
        <p:spPr>
          <a:xfrm>
            <a:off x="404284" y="1933575"/>
            <a:ext cx="8369012" cy="766656"/>
          </a:xfrm>
          <a:prstGeom prst="rect">
            <a:avLst/>
          </a:prstGeom>
          <a:noFill/>
        </p:spPr>
        <p:txBody>
          <a:bodyPr wrap="square" rtlCol="0">
            <a:noAutofit/>
          </a:bodyPr>
          <a:lstStyle/>
          <a:p>
            <a:pPr algn="ctr">
              <a:lnSpc>
                <a:spcPts val="2500"/>
              </a:lnSpc>
            </a:pPr>
            <a:r>
              <a:rPr lang="en-US" sz="2000" b="1">
                <a:latin typeface="Arial" panose="020B0604020202020204" pitchFamily="34" charset="0"/>
                <a:cs typeface="Arial" panose="020B0604020202020204" pitchFamily="34" charset="0"/>
              </a:rPr>
              <a:t>Success with reducing and ultimately stopping is increased with:</a:t>
            </a:r>
          </a:p>
        </p:txBody>
      </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3"/>
          <a:srcRect/>
          <a:stretch/>
        </p:blipFill>
        <p:spPr>
          <a:xfrm>
            <a:off x="1538293" y="3099751"/>
            <a:ext cx="2159312" cy="1270183"/>
          </a:xfrm>
          <a:prstGeom prst="rect">
            <a:avLst/>
          </a:prstGeom>
          <a:effectLst/>
        </p:spPr>
      </p:pic>
      <p:grpSp>
        <p:nvGrpSpPr>
          <p:cNvPr id="3" name="Group 2">
            <a:extLst>
              <a:ext uri="{FF2B5EF4-FFF2-40B4-BE49-F238E27FC236}">
                <a16:creationId xmlns:a16="http://schemas.microsoft.com/office/drawing/2014/main" id="{C07929F9-04E4-0035-8EA2-2C002E8D4C1C}"/>
              </a:ext>
            </a:extLst>
          </p:cNvPr>
          <p:cNvGrpSpPr/>
          <p:nvPr/>
        </p:nvGrpSpPr>
        <p:grpSpPr>
          <a:xfrm>
            <a:off x="5524345" y="2896070"/>
            <a:ext cx="2273406" cy="1319595"/>
            <a:chOff x="5329380" y="2741471"/>
            <a:chExt cx="2273406" cy="1319595"/>
          </a:xfrm>
        </p:grpSpPr>
        <p:pic>
          <p:nvPicPr>
            <p:cNvPr id="21" name="Picture 20">
              <a:extLst>
                <a:ext uri="{FF2B5EF4-FFF2-40B4-BE49-F238E27FC236}">
                  <a16:creationId xmlns:a16="http://schemas.microsoft.com/office/drawing/2014/main" id="{9C291CD9-83EE-57E0-3EB4-9FD4D5F89757}"/>
                </a:ext>
              </a:extLst>
            </p:cNvPr>
            <p:cNvPicPr>
              <a:picLocks noChangeAspect="1"/>
            </p:cNvPicPr>
            <p:nvPr/>
          </p:nvPicPr>
          <p:blipFill>
            <a:blip r:embed="rId4"/>
            <a:stretch>
              <a:fillRect/>
            </a:stretch>
          </p:blipFill>
          <p:spPr>
            <a:xfrm>
              <a:off x="5329380" y="2938859"/>
              <a:ext cx="892213" cy="557146"/>
            </a:xfrm>
            <a:prstGeom prst="rect">
              <a:avLst/>
            </a:prstGeom>
          </p:spPr>
        </p:pic>
        <p:pic>
          <p:nvPicPr>
            <p:cNvPr id="24" name="Picture 23">
              <a:extLst>
                <a:ext uri="{FF2B5EF4-FFF2-40B4-BE49-F238E27FC236}">
                  <a16:creationId xmlns:a16="http://schemas.microsoft.com/office/drawing/2014/main" id="{B8A570D3-13B0-F8BD-AD6C-050FE47EE6AC}"/>
                </a:ext>
              </a:extLst>
            </p:cNvPr>
            <p:cNvPicPr>
              <a:picLocks noChangeAspect="1"/>
            </p:cNvPicPr>
            <p:nvPr/>
          </p:nvPicPr>
          <p:blipFill rotWithShape="1">
            <a:blip r:embed="rId5"/>
            <a:srcRect l="51253"/>
            <a:stretch/>
          </p:blipFill>
          <p:spPr>
            <a:xfrm>
              <a:off x="7255529" y="2741471"/>
              <a:ext cx="347257" cy="1315635"/>
            </a:xfrm>
            <a:prstGeom prst="rect">
              <a:avLst/>
            </a:prstGeom>
          </p:spPr>
        </p:pic>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6"/>
            <a:srcRect/>
            <a:stretch/>
          </p:blipFill>
          <p:spPr>
            <a:xfrm>
              <a:off x="5802175" y="3475873"/>
              <a:ext cx="944844" cy="585193"/>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7"/>
            <a:srcRect/>
            <a:stretch/>
          </p:blipFill>
          <p:spPr>
            <a:xfrm>
              <a:off x="6317372" y="3086303"/>
              <a:ext cx="885856" cy="542586"/>
            </a:xfrm>
            <a:prstGeom prst="rect">
              <a:avLst/>
            </a:prstGeom>
          </p:spPr>
        </p:pic>
      </p:grpSp>
      <p:sp>
        <p:nvSpPr>
          <p:cNvPr id="4" name="Footer Placeholder 3">
            <a:extLst>
              <a:ext uri="{FF2B5EF4-FFF2-40B4-BE49-F238E27FC236}">
                <a16:creationId xmlns:a16="http://schemas.microsoft.com/office/drawing/2014/main" id="{F02AAE08-FE4B-5CFD-7FE5-4F95516F478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84777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500"/>
                            </p:stCondLst>
                            <p:childTnLst>
                              <p:par>
                                <p:cTn id="22" presetID="10" presetClass="entr" presetSubtype="0" fill="hold" nodeType="afterEffect">
                                  <p:stCondLst>
                                    <p:cond delay="5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500"/>
                            </p:stCondLst>
                            <p:childTnLst>
                              <p:par>
                                <p:cTn id="26" presetID="10" presetClass="entr" presetSubtype="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69D05-4EE5-8940-B9C0-7BA624890E8B}"/>
              </a:ext>
            </a:extLst>
          </p:cNvPr>
          <p:cNvSpPr>
            <a:spLocks noGrp="1"/>
          </p:cNvSpPr>
          <p:nvPr>
            <p:ph type="title"/>
          </p:nvPr>
        </p:nvSpPr>
        <p:spPr/>
        <p:txBody>
          <a:bodyPr/>
          <a:lstStyle/>
          <a:p>
            <a:r>
              <a:rPr lang="en-US"/>
              <a:t>Introducing Cut Down and Then Stop</a:t>
            </a:r>
          </a:p>
        </p:txBody>
      </p:sp>
      <p:pic>
        <p:nvPicPr>
          <p:cNvPr id="4" name="CDTS_1">
            <a:hlinkClick r:id="" action="ppaction://media"/>
            <a:extLst>
              <a:ext uri="{FF2B5EF4-FFF2-40B4-BE49-F238E27FC236}">
                <a16:creationId xmlns:a16="http://schemas.microsoft.com/office/drawing/2014/main" id="{62D0BD75-9165-3BC0-4C8E-C733AEDA09C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62419"/>
            <a:ext cx="9144000" cy="5143500"/>
          </a:xfrm>
          <a:prstGeom prst="rect">
            <a:avLst/>
          </a:prstGeom>
        </p:spPr>
      </p:pic>
    </p:spTree>
    <p:extLst>
      <p:ext uri="{BB962C8B-B14F-4D97-AF65-F5344CB8AC3E}">
        <p14:creationId xmlns:p14="http://schemas.microsoft.com/office/powerpoint/2010/main" val="232672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4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b="1">
                <a:latin typeface="Arial"/>
                <a:cs typeface="Arial"/>
              </a:rPr>
              <a:t>Cut Down and Then Stop</a:t>
            </a:r>
          </a:p>
        </p:txBody>
      </p:sp>
      <p:sp>
        <p:nvSpPr>
          <p:cNvPr id="17" name="Content Placeholder 16"/>
          <p:cNvSpPr>
            <a:spLocks noGrp="1"/>
          </p:cNvSpPr>
          <p:nvPr>
            <p:ph idx="12"/>
          </p:nvPr>
        </p:nvSpPr>
        <p:spPr>
          <a:xfrm>
            <a:off x="426798" y="1589901"/>
            <a:ext cx="8333715" cy="4343400"/>
          </a:xfrm>
        </p:spPr>
        <p:txBody>
          <a:bodyPr>
            <a:noAutofit/>
          </a:bodyPr>
          <a:lstStyle/>
          <a:p>
            <a:pPr>
              <a:spcAft>
                <a:spcPts val="0"/>
              </a:spcAft>
            </a:pPr>
            <a:r>
              <a:rPr lang="en-US" sz="1400" b="1">
                <a:solidFill>
                  <a:schemeClr val="accent5">
                    <a:lumMod val="75000"/>
                  </a:schemeClr>
                </a:solidFill>
                <a:latin typeface="+mj-lt"/>
              </a:rPr>
              <a:t> </a:t>
            </a:r>
            <a:r>
              <a:rPr lang="en-US" sz="1400" b="1">
                <a:solidFill>
                  <a:srgbClr val="005EB8"/>
                </a:solidFill>
                <a:latin typeface="+mj-lt"/>
              </a:rPr>
              <a:t>Ask for permission</a:t>
            </a:r>
          </a:p>
          <a:p>
            <a:pPr marL="285750" indent="-285750">
              <a:spcBef>
                <a:spcPts val="0"/>
              </a:spcBef>
              <a:buFont typeface="Courier New" panose="02070309020205020404" pitchFamily="49" charset="0"/>
              <a:buChar char="o"/>
            </a:pPr>
            <a:r>
              <a:rPr lang="en-US" sz="1400">
                <a:latin typeface="+mj-lt"/>
              </a:rPr>
              <a:t>“Would you be willing to work with me to cut back on the number of </a:t>
            </a:r>
            <a:r>
              <a:rPr lang="en-US" sz="1400">
                <a:solidFill>
                  <a:schemeClr val="tx1">
                    <a:lumMod val="75000"/>
                  </a:schemeClr>
                </a:solidFill>
                <a:latin typeface="+mj-lt"/>
              </a:rPr>
              <a:t>cigarettes you smoke and then we can talk again in a few weeks about stopping?”</a:t>
            </a:r>
          </a:p>
          <a:p>
            <a:pPr>
              <a:spcAft>
                <a:spcPts val="0"/>
              </a:spcAft>
            </a:pPr>
            <a:r>
              <a:rPr lang="en-US" sz="1400" b="1">
                <a:solidFill>
                  <a:schemeClr val="accent5">
                    <a:lumMod val="75000"/>
                  </a:schemeClr>
                </a:solidFill>
                <a:latin typeface="+mj-lt"/>
              </a:rPr>
              <a:t> </a:t>
            </a:r>
            <a:r>
              <a:rPr lang="en-US" sz="1400" b="1">
                <a:solidFill>
                  <a:srgbClr val="005EB8"/>
                </a:solidFill>
                <a:latin typeface="+mj-lt"/>
              </a:rPr>
              <a:t>Prescribe pharmacotherapy</a:t>
            </a:r>
          </a:p>
          <a:p>
            <a:pPr marL="285750" indent="-285750">
              <a:spcBef>
                <a:spcPts val="0"/>
              </a:spcBef>
              <a:buFont typeface="Courier New" panose="02070309020205020404" pitchFamily="49" charset="0"/>
              <a:buChar char="o"/>
            </a:pPr>
            <a:r>
              <a:rPr lang="en-US" sz="1400">
                <a:latin typeface="+mj-lt"/>
              </a:rPr>
              <a:t>“I want you to begin using this medication immediately. It is completely safe to continue smoking while using the medication.” </a:t>
            </a:r>
          </a:p>
          <a:p>
            <a:pPr>
              <a:spcAft>
                <a:spcPts val="0"/>
              </a:spcAft>
            </a:pPr>
            <a:r>
              <a:rPr lang="en-US" sz="1400" b="1">
                <a:solidFill>
                  <a:schemeClr val="accent5">
                    <a:lumMod val="75000"/>
                  </a:schemeClr>
                </a:solidFill>
                <a:latin typeface="+mj-lt"/>
              </a:rPr>
              <a:t> </a:t>
            </a:r>
            <a:r>
              <a:rPr lang="en-US" sz="1400" b="1">
                <a:solidFill>
                  <a:srgbClr val="005EB8"/>
                </a:solidFill>
                <a:latin typeface="+mj-lt"/>
              </a:rPr>
              <a:t>Strategic advice</a:t>
            </a:r>
          </a:p>
          <a:p>
            <a:pPr marL="285750" indent="-285750">
              <a:spcBef>
                <a:spcPts val="0"/>
              </a:spcBef>
              <a:buFont typeface="Courier New" panose="02070309020205020404" pitchFamily="49" charset="0"/>
              <a:buChar char="o"/>
            </a:pPr>
            <a:r>
              <a:rPr lang="en-CA" sz="1400">
                <a:solidFill>
                  <a:srgbClr val="3F3F3F"/>
                </a:solidFill>
                <a:effectLst/>
                <a:latin typeface="+mj-lt"/>
              </a:rPr>
              <a:t>Help the patient to decide how many cigarettes they want to reduce to before the next review date</a:t>
            </a:r>
          </a:p>
          <a:p>
            <a:r>
              <a:rPr lang="en-US" sz="1400" b="1">
                <a:solidFill>
                  <a:srgbClr val="005EB8"/>
                </a:solidFill>
                <a:latin typeface="+mj-lt"/>
              </a:rPr>
              <a:t> Arrange follow-up support</a:t>
            </a:r>
          </a:p>
          <a:p>
            <a:endParaRPr lang="en-US" sz="1400"/>
          </a:p>
        </p:txBody>
      </p:sp>
      <p:sp>
        <p:nvSpPr>
          <p:cNvPr id="2" name="Footer Placeholder 3">
            <a:extLst>
              <a:ext uri="{FF2B5EF4-FFF2-40B4-BE49-F238E27FC236}">
                <a16:creationId xmlns:a16="http://schemas.microsoft.com/office/drawing/2014/main" id="{EEA54787-3EF3-8EB7-2A73-FCBCCF6E6DE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7182432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375630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GB" b="1" dirty="0">
                  <a:solidFill>
                    <a:schemeClr val="bg1"/>
                  </a:solidFill>
                  <a:latin typeface="+mn-lt"/>
                  <a:cs typeface="Arial" panose="020B0604020202020204" pitchFamily="34" charset="0"/>
                </a:rPr>
                <a:t>Cut Down and Then Stop</a:t>
              </a:r>
              <a:r>
                <a:rPr lang="en-US" b="1" dirty="0">
                  <a:solidFill>
                    <a:schemeClr val="bg1"/>
                  </a:solidFill>
                  <a:latin typeface="+mn-lt"/>
                  <a:cs typeface="Arial" panose="020B0604020202020204" pitchFamily="34" charset="0"/>
                </a:rPr>
                <a:t> plan</a:t>
              </a:r>
            </a:p>
          </p:txBody>
        </p:sp>
      </p:grpSp>
      <p:grpSp>
        <p:nvGrpSpPr>
          <p:cNvPr id="30" name="box 2">
            <a:extLst>
              <a:ext uri="{FF2B5EF4-FFF2-40B4-BE49-F238E27FC236}">
                <a16:creationId xmlns:a16="http://schemas.microsoft.com/office/drawing/2014/main" id="{2F641B01-66D9-BBA5-4153-01879C1E3D10}"/>
              </a:ext>
            </a:extLst>
          </p:cNvPr>
          <p:cNvGrpSpPr/>
          <p:nvPr/>
        </p:nvGrpSpPr>
        <p:grpSpPr>
          <a:xfrm>
            <a:off x="4680034" y="1298096"/>
            <a:ext cx="3756300" cy="4801366"/>
            <a:chOff x="4700816" y="1329269"/>
            <a:chExt cx="3756300" cy="4801366"/>
          </a:xfrm>
        </p:grpSpPr>
        <p:sp>
          <p:nvSpPr>
            <p:cNvPr id="28" name="Rectangle 27">
              <a:extLst>
                <a:ext uri="{FF2B5EF4-FFF2-40B4-BE49-F238E27FC236}">
                  <a16:creationId xmlns:a16="http://schemas.microsoft.com/office/drawing/2014/main" id="{5B6B13EB-99F7-0B7E-C4F2-C06C43116B35}"/>
                </a:ext>
              </a:extLst>
            </p:cNvPr>
            <p:cNvSpPr/>
            <p:nvPr/>
          </p:nvSpPr>
          <p:spPr bwMode="auto">
            <a:xfrm>
              <a:off x="4700816"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6" name="box">
              <a:extLst>
                <a:ext uri="{FF2B5EF4-FFF2-40B4-BE49-F238E27FC236}">
                  <a16:creationId xmlns:a16="http://schemas.microsoft.com/office/drawing/2014/main" id="{5529FFC1-A5CD-357A-E5E0-4B5D47723DBF}"/>
                </a:ext>
              </a:extLst>
            </p:cNvPr>
            <p:cNvSpPr txBox="1">
              <a:spLocks/>
            </p:cNvSpPr>
            <p:nvPr/>
          </p:nvSpPr>
          <p:spPr bwMode="auto">
            <a:xfrm>
              <a:off x="4700816"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a:solidFill>
                    <a:schemeClr val="bg1"/>
                  </a:solidFill>
                  <a:latin typeface="+mn-lt"/>
                  <a:cs typeface="Arial" panose="020B0604020202020204" pitchFamily="34" charset="0"/>
                </a:rPr>
                <a:t>Personal coping plan</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669377"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Current cigs / day</a:t>
            </a:r>
          </a:p>
        </p:txBody>
      </p:sp>
      <p:pic>
        <p:nvPicPr>
          <p:cNvPr id="4" name="1">
            <a:extLst>
              <a:ext uri="{FF2B5EF4-FFF2-40B4-BE49-F238E27FC236}">
                <a16:creationId xmlns:a16="http://schemas.microsoft.com/office/drawing/2014/main" id="{719C9CFD-0194-C052-A330-FAF8682B400A}"/>
              </a:ext>
            </a:extLst>
          </p:cNvPr>
          <p:cNvPicPr>
            <a:picLocks noChangeAspect="1"/>
          </p:cNvPicPr>
          <p:nvPr/>
        </p:nvPicPr>
        <p:blipFill>
          <a:blip r:embed="rId3"/>
          <a:srcRect/>
          <a:stretch/>
        </p:blipFill>
        <p:spPr>
          <a:xfrm>
            <a:off x="947051" y="2143823"/>
            <a:ext cx="615043" cy="615043"/>
          </a:xfrm>
          <a:prstGeom prst="rect">
            <a:avLst/>
          </a:prstGeom>
          <a:effectLst>
            <a:outerShdw blurRad="190500" dist="50800" dir="5400000" algn="ctr" rotWithShape="0">
              <a:srgbClr val="000000">
                <a:alpha val="12000"/>
              </a:srgbClr>
            </a:outerShdw>
          </a:effectLst>
        </p:spPr>
      </p:pic>
      <p:sp>
        <p:nvSpPr>
          <p:cNvPr id="6" name="Text Placeholder 2">
            <a:extLst>
              <a:ext uri="{FF2B5EF4-FFF2-40B4-BE49-F238E27FC236}">
                <a16:creationId xmlns:a16="http://schemas.microsoft.com/office/drawing/2014/main" id="{A1AC7548-93F9-AAC9-53E6-23DAD300E5CD}"/>
              </a:ext>
            </a:extLst>
          </p:cNvPr>
          <p:cNvSpPr txBox="1">
            <a:spLocks/>
          </p:cNvSpPr>
          <p:nvPr/>
        </p:nvSpPr>
        <p:spPr bwMode="auto">
          <a:xfrm>
            <a:off x="1669377" y="3160296"/>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What is my reduction goal </a:t>
            </a:r>
            <a:br>
              <a:rPr lang="en-US" sz="1400" b="1">
                <a:latin typeface="+mn-lt"/>
              </a:rPr>
            </a:br>
            <a:r>
              <a:rPr lang="en-US" sz="1400" b="1">
                <a:latin typeface="+mn-lt"/>
              </a:rPr>
              <a:t>for the next week / period?</a:t>
            </a:r>
          </a:p>
        </p:txBody>
      </p:sp>
      <p:pic>
        <p:nvPicPr>
          <p:cNvPr id="7" name="2">
            <a:extLst>
              <a:ext uri="{FF2B5EF4-FFF2-40B4-BE49-F238E27FC236}">
                <a16:creationId xmlns:a16="http://schemas.microsoft.com/office/drawing/2014/main" id="{3E0D1A38-0804-5357-9E77-A2B5BE7CB975}"/>
              </a:ext>
            </a:extLst>
          </p:cNvPr>
          <p:cNvPicPr>
            <a:picLocks noChangeAspect="1"/>
          </p:cNvPicPr>
          <p:nvPr/>
        </p:nvPicPr>
        <p:blipFill>
          <a:blip r:embed="rId4"/>
          <a:srcRect/>
          <a:stretch/>
        </p:blipFill>
        <p:spPr>
          <a:xfrm>
            <a:off x="947051" y="3160296"/>
            <a:ext cx="615043" cy="615043"/>
          </a:xfrm>
          <a:prstGeom prst="rect">
            <a:avLst/>
          </a:prstGeom>
          <a:effectLst>
            <a:outerShdw blurRad="190500" dist="50800" dir="5400000" algn="ctr" rotWithShape="0">
              <a:srgbClr val="000000">
                <a:alpha val="12000"/>
              </a:srgbClr>
            </a:outerShdw>
          </a:effectLst>
        </p:spPr>
      </p:pic>
      <p:sp>
        <p:nvSpPr>
          <p:cNvPr id="8" name="Text Placeholder 2">
            <a:extLst>
              <a:ext uri="{FF2B5EF4-FFF2-40B4-BE49-F238E27FC236}">
                <a16:creationId xmlns:a16="http://schemas.microsoft.com/office/drawing/2014/main" id="{64646143-4366-2444-127B-C3E1A9E2D1DD}"/>
              </a:ext>
            </a:extLst>
          </p:cNvPr>
          <p:cNvSpPr txBox="1">
            <a:spLocks/>
          </p:cNvSpPr>
          <p:nvPr/>
        </p:nvSpPr>
        <p:spPr bwMode="auto">
          <a:xfrm>
            <a:off x="1669377" y="4176769"/>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How will I do this? </a:t>
            </a:r>
            <a:br>
              <a:rPr lang="en-US" sz="1400">
                <a:latin typeface="+mn-lt"/>
              </a:rPr>
            </a:br>
            <a:r>
              <a:rPr lang="en-US" sz="1300">
                <a:latin typeface="+mn-lt"/>
              </a:rPr>
              <a:t>(which cigarettes?)</a:t>
            </a:r>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5"/>
          <a:srcRect/>
          <a:stretch/>
        </p:blipFill>
        <p:spPr>
          <a:xfrm>
            <a:off x="947051" y="4176769"/>
            <a:ext cx="615043" cy="615043"/>
          </a:xfrm>
          <a:prstGeom prst="rect">
            <a:avLst/>
          </a:prstGeom>
          <a:effectLst>
            <a:outerShdw blurRad="190500" dist="50800" dir="5400000" algn="ctr" rotWithShape="0">
              <a:srgbClr val="000000">
                <a:alpha val="12000"/>
              </a:srgbClr>
            </a:outerShdw>
          </a:effectLst>
        </p:spPr>
      </p:pic>
      <p:sp>
        <p:nvSpPr>
          <p:cNvPr id="10" name="Text Placeholder 2">
            <a:extLst>
              <a:ext uri="{FF2B5EF4-FFF2-40B4-BE49-F238E27FC236}">
                <a16:creationId xmlns:a16="http://schemas.microsoft.com/office/drawing/2014/main" id="{956D1FDF-FF11-6CC9-FC6E-A97B6CBB2893}"/>
              </a:ext>
            </a:extLst>
          </p:cNvPr>
          <p:cNvSpPr txBox="1">
            <a:spLocks/>
          </p:cNvSpPr>
          <p:nvPr/>
        </p:nvSpPr>
        <p:spPr bwMode="auto">
          <a:xfrm>
            <a:off x="1669377" y="519324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What support will be used?</a:t>
            </a:r>
            <a:r>
              <a:rPr lang="en-US" sz="1400">
                <a:latin typeface="+mn-lt"/>
              </a:rPr>
              <a:t> </a:t>
            </a:r>
            <a:r>
              <a:rPr lang="en-US" sz="1300">
                <a:latin typeface="+mn-lt"/>
              </a:rPr>
              <a:t>(NRT or vape)?</a:t>
            </a:r>
          </a:p>
        </p:txBody>
      </p:sp>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6"/>
          <a:srcRect/>
          <a:stretch/>
        </p:blipFill>
        <p:spPr>
          <a:xfrm>
            <a:off x="947051" y="5193243"/>
            <a:ext cx="615043" cy="615043"/>
          </a:xfrm>
          <a:prstGeom prst="rect">
            <a:avLst/>
          </a:prstGeom>
          <a:effectLst>
            <a:outerShdw blurRad="190500" dist="50800" dir="5400000" algn="ctr" rotWithShape="0">
              <a:srgbClr val="000000">
                <a:alpha val="12000"/>
              </a:srgbClr>
            </a:outerShdw>
          </a:effectLst>
        </p:spPr>
      </p:pic>
      <p:sp>
        <p:nvSpPr>
          <p:cNvPr id="13" name="Text Placeholder 2">
            <a:extLst>
              <a:ext uri="{FF2B5EF4-FFF2-40B4-BE49-F238E27FC236}">
                <a16:creationId xmlns:a16="http://schemas.microsoft.com/office/drawing/2014/main" id="{8A4AB340-075F-DA3C-1659-82D40B1CB0B1}"/>
              </a:ext>
            </a:extLst>
          </p:cNvPr>
          <p:cNvSpPr txBox="1">
            <a:spLocks/>
          </p:cNvSpPr>
          <p:nvPr/>
        </p:nvSpPr>
        <p:spPr bwMode="auto">
          <a:xfrm>
            <a:off x="5635439" y="214382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How to manage urges to smoke?</a:t>
            </a:r>
          </a:p>
        </p:txBody>
      </p:sp>
      <p:pic>
        <p:nvPicPr>
          <p:cNvPr id="14" name="5">
            <a:extLst>
              <a:ext uri="{FF2B5EF4-FFF2-40B4-BE49-F238E27FC236}">
                <a16:creationId xmlns:a16="http://schemas.microsoft.com/office/drawing/2014/main" id="{E7B2DFD7-7ECA-2D67-9FA7-0D0CDEBFC8DF}"/>
              </a:ext>
            </a:extLst>
          </p:cNvPr>
          <p:cNvPicPr>
            <a:picLocks noChangeAspect="1"/>
          </p:cNvPicPr>
          <p:nvPr/>
        </p:nvPicPr>
        <p:blipFill>
          <a:blip r:embed="rId7"/>
          <a:srcRect/>
          <a:stretch/>
        </p:blipFill>
        <p:spPr>
          <a:xfrm>
            <a:off x="4913113" y="2143823"/>
            <a:ext cx="615043" cy="615043"/>
          </a:xfrm>
          <a:prstGeom prst="rect">
            <a:avLst/>
          </a:prstGeom>
          <a:effectLst>
            <a:outerShdw blurRad="190500" dist="50800" dir="5400000" algn="ctr" rotWithShape="0">
              <a:srgbClr val="000000">
                <a:alpha val="12000"/>
              </a:srgbClr>
            </a:outerShdw>
          </a:effectLst>
        </p:spPr>
      </p:pic>
      <p:sp>
        <p:nvSpPr>
          <p:cNvPr id="15" name="Text Placeholder 2">
            <a:extLst>
              <a:ext uri="{FF2B5EF4-FFF2-40B4-BE49-F238E27FC236}">
                <a16:creationId xmlns:a16="http://schemas.microsoft.com/office/drawing/2014/main" id="{BCEE7DD8-216C-661F-197F-1314B2F9E6E1}"/>
              </a:ext>
            </a:extLst>
          </p:cNvPr>
          <p:cNvSpPr txBox="1">
            <a:spLocks/>
          </p:cNvSpPr>
          <p:nvPr/>
        </p:nvSpPr>
        <p:spPr bwMode="auto">
          <a:xfrm>
            <a:off x="5635439" y="2987029"/>
            <a:ext cx="2634431" cy="96157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What are my smoking routines / triggers?</a:t>
            </a:r>
          </a:p>
          <a:p>
            <a:pPr marL="0" indent="0">
              <a:lnSpc>
                <a:spcPts val="1800"/>
              </a:lnSpc>
              <a:spcBef>
                <a:spcPts val="0"/>
              </a:spcBef>
              <a:spcAft>
                <a:spcPts val="0"/>
              </a:spcAft>
              <a:buNone/>
            </a:pPr>
            <a:r>
              <a:rPr lang="en-US" sz="1300">
                <a:latin typeface="+mn-lt"/>
              </a:rPr>
              <a:t>(People, places, situations, </a:t>
            </a:r>
            <a:br>
              <a:rPr lang="en-US" sz="1300">
                <a:latin typeface="+mn-lt"/>
              </a:rPr>
            </a:br>
            <a:r>
              <a:rPr lang="en-US" sz="1300">
                <a:latin typeface="+mn-lt"/>
              </a:rPr>
              <a:t>times of day)</a:t>
            </a:r>
          </a:p>
        </p:txBody>
      </p:sp>
      <p:pic>
        <p:nvPicPr>
          <p:cNvPr id="16" name="6">
            <a:extLst>
              <a:ext uri="{FF2B5EF4-FFF2-40B4-BE49-F238E27FC236}">
                <a16:creationId xmlns:a16="http://schemas.microsoft.com/office/drawing/2014/main" id="{930B65A3-93F8-4633-57CF-AA0D3D3DCA7F}"/>
              </a:ext>
            </a:extLst>
          </p:cNvPr>
          <p:cNvPicPr>
            <a:picLocks noChangeAspect="1"/>
          </p:cNvPicPr>
          <p:nvPr/>
        </p:nvPicPr>
        <p:blipFill>
          <a:blip r:embed="rId8"/>
          <a:srcRect/>
          <a:stretch/>
        </p:blipFill>
        <p:spPr>
          <a:xfrm>
            <a:off x="4913113" y="3160296"/>
            <a:ext cx="615043" cy="615043"/>
          </a:xfrm>
          <a:prstGeom prst="rect">
            <a:avLst/>
          </a:prstGeom>
          <a:effectLst>
            <a:outerShdw blurRad="190500" dist="50800" dir="5400000" algn="ctr" rotWithShape="0">
              <a:srgbClr val="000000">
                <a:alpha val="12000"/>
              </a:srgbClr>
            </a:outerShdw>
          </a:effectLst>
        </p:spPr>
      </p:pic>
      <p:sp>
        <p:nvSpPr>
          <p:cNvPr id="19" name="Text Placeholder 2">
            <a:extLst>
              <a:ext uri="{FF2B5EF4-FFF2-40B4-BE49-F238E27FC236}">
                <a16:creationId xmlns:a16="http://schemas.microsoft.com/office/drawing/2014/main" id="{88F7BF3F-DA90-4686-E320-648B7831C36E}"/>
              </a:ext>
            </a:extLst>
          </p:cNvPr>
          <p:cNvSpPr txBox="1">
            <a:spLocks/>
          </p:cNvSpPr>
          <p:nvPr/>
        </p:nvSpPr>
        <p:spPr bwMode="auto">
          <a:xfrm>
            <a:off x="5635439" y="4176768"/>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My plan for </a:t>
            </a:r>
            <a:br>
              <a:rPr lang="en-US" sz="1400" b="1">
                <a:latin typeface="+mn-lt"/>
              </a:rPr>
            </a:br>
            <a:r>
              <a:rPr lang="en-US" sz="1400" b="1">
                <a:latin typeface="+mn-lt"/>
              </a:rPr>
              <a:t>addressing these</a:t>
            </a:r>
            <a:endParaRPr lang="en-US" sz="1400">
              <a:latin typeface="+mn-lt"/>
            </a:endParaRPr>
          </a:p>
        </p:txBody>
      </p:sp>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9"/>
          <a:srcRect/>
          <a:stretch/>
        </p:blipFill>
        <p:spPr>
          <a:xfrm>
            <a:off x="4913113" y="4176769"/>
            <a:ext cx="615043" cy="615043"/>
          </a:xfrm>
          <a:prstGeom prst="rect">
            <a:avLst/>
          </a:prstGeom>
          <a:effectLst>
            <a:outerShdw blurRad="190500" dist="50800" dir="5400000" algn="ctr" rotWithShape="0">
              <a:srgbClr val="000000">
                <a:alpha val="12000"/>
              </a:srgbClr>
            </a:outerShdw>
          </a:effectLst>
        </p:spPr>
      </p:pic>
      <p:sp>
        <p:nvSpPr>
          <p:cNvPr id="17" name="Text Placeholder 2">
            <a:extLst>
              <a:ext uri="{FF2B5EF4-FFF2-40B4-BE49-F238E27FC236}">
                <a16:creationId xmlns:a16="http://schemas.microsoft.com/office/drawing/2014/main" id="{16B4CDAD-232C-B0C2-055B-4412A0390F1C}"/>
              </a:ext>
            </a:extLst>
          </p:cNvPr>
          <p:cNvSpPr txBox="1">
            <a:spLocks/>
          </p:cNvSpPr>
          <p:nvPr/>
        </p:nvSpPr>
        <p:spPr bwMode="auto">
          <a:xfrm>
            <a:off x="5635439" y="5193242"/>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a:latin typeface="+mn-lt"/>
              </a:rPr>
              <a:t>Focus on short term, </a:t>
            </a:r>
            <a:br>
              <a:rPr lang="en-US" sz="1400" b="1">
                <a:latin typeface="+mn-lt"/>
              </a:rPr>
            </a:br>
            <a:r>
              <a:rPr lang="en-US" sz="1400" b="1">
                <a:latin typeface="+mn-lt"/>
              </a:rPr>
              <a:t>next day or week</a:t>
            </a:r>
          </a:p>
          <a:p>
            <a:pPr marL="0" indent="0">
              <a:lnSpc>
                <a:spcPts val="1800"/>
              </a:lnSpc>
              <a:spcBef>
                <a:spcPts val="0"/>
              </a:spcBef>
              <a:spcAft>
                <a:spcPts val="0"/>
              </a:spcAft>
              <a:buNone/>
            </a:pPr>
            <a:r>
              <a:rPr lang="en-US" sz="1300">
                <a:latin typeface="+mn-lt"/>
              </a:rPr>
              <a:t>Use of “If, then” plans</a:t>
            </a:r>
          </a:p>
        </p:txBody>
      </p:sp>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10"/>
          <a:srcRect/>
          <a:stretch/>
        </p:blipFill>
        <p:spPr>
          <a:xfrm>
            <a:off x="4913113" y="5193243"/>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571500" y="343039"/>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dirty="0">
                <a:latin typeface="+mn-lt"/>
              </a:rPr>
              <a:t>Cut Down and Then Stop</a:t>
            </a:r>
            <a:r>
              <a:rPr lang="en-US" dirty="0">
                <a:latin typeface="+mn-lt"/>
              </a:rPr>
              <a:t> Plan</a:t>
            </a:r>
          </a:p>
        </p:txBody>
      </p:sp>
    </p:spTree>
    <p:extLst>
      <p:ext uri="{BB962C8B-B14F-4D97-AF65-F5344CB8AC3E}">
        <p14:creationId xmlns:p14="http://schemas.microsoft.com/office/powerpoint/2010/main" val="185695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0"/>
                            </p:stCondLst>
                            <p:childTnLst>
                              <p:par>
                                <p:cTn id="30" presetID="10" presetClass="entr" presetSubtype="0" fill="hold" nodeType="afterEffect">
                                  <p:stCondLst>
                                    <p:cond delay="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6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6500"/>
                            </p:stCondLst>
                            <p:childTnLst>
                              <p:par>
                                <p:cTn id="38" presetID="10" presetClass="entr" presetSubtype="0" fill="hold"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par>
                          <p:cTn id="41" fill="hold">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00"/>
                            </p:stCondLst>
                            <p:childTnLst>
                              <p:par>
                                <p:cTn id="52" presetID="10" presetClass="entr" presetSubtype="0" fill="hold" nodeType="afterEffect">
                                  <p:stCondLst>
                                    <p:cond delay="5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par>
                          <p:cTn id="59" fill="hold">
                            <p:stCondLst>
                              <p:cond delay="2000"/>
                            </p:stCondLst>
                            <p:childTnLst>
                              <p:par>
                                <p:cTn id="60" presetID="10" presetClass="entr" presetSubtype="0" fill="hold" nodeType="afterEffect">
                                  <p:stCondLst>
                                    <p:cond delay="5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3500"/>
                            </p:stCondLst>
                            <p:childTnLst>
                              <p:par>
                                <p:cTn id="68" presetID="10" presetClass="entr" presetSubtype="0" fill="hold" nodeType="afterEffect">
                                  <p:stCondLst>
                                    <p:cond delay="50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par>
                          <p:cTn id="75" fill="hold">
                            <p:stCondLst>
                              <p:cond delay="5000"/>
                            </p:stCondLst>
                            <p:childTnLst>
                              <p:par>
                                <p:cTn id="76" presetID="10" presetClass="entr" presetSubtype="0" fill="hold" nodeType="afterEffect">
                                  <p:stCondLst>
                                    <p:cond delay="50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P spid="13" grpId="0"/>
      <p:bldP spid="15" grpId="0"/>
      <p:bldP spid="19" grpId="0"/>
      <p:bldP spid="17"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010E-0A1A-360E-719D-7A027650B82B}"/>
              </a:ext>
            </a:extLst>
          </p:cNvPr>
          <p:cNvSpPr>
            <a:spLocks noGrp="1"/>
          </p:cNvSpPr>
          <p:nvPr>
            <p:ph type="title"/>
          </p:nvPr>
        </p:nvSpPr>
        <p:spPr>
          <a:xfrm>
            <a:off x="652135" y="275013"/>
            <a:ext cx="7962900" cy="1066800"/>
          </a:xfrm>
        </p:spPr>
        <p:txBody>
          <a:bodyPr/>
          <a:lstStyle/>
          <a:p>
            <a:r>
              <a:rPr lang="en-US" dirty="0"/>
              <a:t>Strategies for cutting out cigarettes </a:t>
            </a:r>
          </a:p>
        </p:txBody>
      </p:sp>
      <p:grpSp>
        <p:nvGrpSpPr>
          <p:cNvPr id="28" name="Group 27">
            <a:extLst>
              <a:ext uri="{FF2B5EF4-FFF2-40B4-BE49-F238E27FC236}">
                <a16:creationId xmlns:a16="http://schemas.microsoft.com/office/drawing/2014/main" id="{C8223B7E-BBBF-602F-9D9F-32224957C0D4}"/>
              </a:ext>
            </a:extLst>
          </p:cNvPr>
          <p:cNvGrpSpPr/>
          <p:nvPr/>
        </p:nvGrpSpPr>
        <p:grpSpPr>
          <a:xfrm>
            <a:off x="723570" y="3236078"/>
            <a:ext cx="3410000" cy="880200"/>
            <a:chOff x="-603426" y="3137617"/>
            <a:chExt cx="3130007" cy="1036069"/>
          </a:xfrm>
        </p:grpSpPr>
        <p:sp>
          <p:nvSpPr>
            <p:cNvPr id="5" name="behaviour text">
              <a:extLst>
                <a:ext uri="{FF2B5EF4-FFF2-40B4-BE49-F238E27FC236}">
                  <a16:creationId xmlns:a16="http://schemas.microsoft.com/office/drawing/2014/main" id="{7199F385-CBC3-2823-011C-DF21980346B7}"/>
                </a:ext>
              </a:extLst>
            </p:cNvPr>
            <p:cNvSpPr txBox="1"/>
            <p:nvPr/>
          </p:nvSpPr>
          <p:spPr>
            <a:xfrm>
              <a:off x="165115" y="3251828"/>
              <a:ext cx="2361466" cy="921858"/>
            </a:xfrm>
            <a:prstGeom prst="rect">
              <a:avLst/>
            </a:prstGeom>
            <a:noFill/>
          </p:spPr>
          <p:txBody>
            <a:bodyPr wrap="square" lIns="91440" tIns="45720" rIns="91440" bIns="45720" rtlCol="0" anchor="t">
              <a:noAutofit/>
            </a:bodyPr>
            <a:lstStyle/>
            <a:p>
              <a:pPr algn="ctr">
                <a:lnSpc>
                  <a:spcPts val="1900"/>
                </a:lnSpc>
              </a:pPr>
              <a:r>
                <a:rPr lang="en-US" sz="1400" b="1" dirty="0">
                  <a:latin typeface="Century Gothic"/>
                  <a:cs typeface="Arial"/>
                </a:rPr>
                <a:t>Reduce by X cigarettes </a:t>
              </a:r>
              <a:br>
                <a:rPr lang="en-US" sz="1400" b="1" dirty="0">
                  <a:latin typeface="Century Gothic" panose="020B0502020202020204" pitchFamily="34" charset="0"/>
                  <a:cs typeface="Arial" panose="020B0604020202020204" pitchFamily="34" charset="0"/>
                </a:rPr>
              </a:br>
              <a:r>
                <a:rPr lang="en-US" sz="1400" b="1" dirty="0">
                  <a:latin typeface="Century Gothic"/>
                  <a:cs typeface="Arial"/>
                </a:rPr>
                <a:t>each day</a:t>
              </a:r>
              <a:endParaRPr lang="en-US" sz="1400" dirty="0">
                <a:latin typeface="Century Gothic"/>
                <a:cs typeface="Arial"/>
              </a:endParaRPr>
            </a:p>
          </p:txBody>
        </p:sp>
        <p:pic>
          <p:nvPicPr>
            <p:cNvPr id="15" name="Picture 14">
              <a:extLst>
                <a:ext uri="{FF2B5EF4-FFF2-40B4-BE49-F238E27FC236}">
                  <a16:creationId xmlns:a16="http://schemas.microsoft.com/office/drawing/2014/main" id="{9908E74D-45A8-E427-4140-5ABB6B4968AC}"/>
                </a:ext>
              </a:extLst>
            </p:cNvPr>
            <p:cNvPicPr>
              <a:picLocks noChangeAspect="1"/>
            </p:cNvPicPr>
            <p:nvPr/>
          </p:nvPicPr>
          <p:blipFill>
            <a:blip r:embed="rId3">
              <a:duotone>
                <a:schemeClr val="accent1">
                  <a:shade val="45000"/>
                  <a:satMod val="135000"/>
                </a:schemeClr>
                <a:prstClr val="white"/>
              </a:duotone>
            </a:blip>
            <a:stretch>
              <a:fillRect/>
            </a:stretch>
          </p:blipFill>
          <p:spPr>
            <a:xfrm>
              <a:off x="-603426" y="3137617"/>
              <a:ext cx="921112" cy="914888"/>
            </a:xfrm>
            <a:prstGeom prst="rect">
              <a:avLst/>
            </a:prstGeom>
          </p:spPr>
        </p:pic>
      </p:grpSp>
      <p:pic>
        <p:nvPicPr>
          <p:cNvPr id="16" name="Picture 15">
            <a:extLst>
              <a:ext uri="{FF2B5EF4-FFF2-40B4-BE49-F238E27FC236}">
                <a16:creationId xmlns:a16="http://schemas.microsoft.com/office/drawing/2014/main" id="{60C31993-A9A7-000C-7563-40E960C318F5}"/>
              </a:ext>
            </a:extLst>
          </p:cNvPr>
          <p:cNvPicPr>
            <a:picLocks noChangeAspect="1"/>
          </p:cNvPicPr>
          <p:nvPr/>
        </p:nvPicPr>
        <p:blipFill>
          <a:blip r:embed="rId4">
            <a:duotone>
              <a:schemeClr val="accent1">
                <a:shade val="45000"/>
                <a:satMod val="135000"/>
              </a:schemeClr>
              <a:prstClr val="white"/>
            </a:duotone>
          </a:blip>
          <a:srcRect/>
          <a:stretch/>
        </p:blipFill>
        <p:spPr>
          <a:xfrm>
            <a:off x="793603" y="4646822"/>
            <a:ext cx="899801" cy="779014"/>
          </a:xfrm>
          <a:prstGeom prst="rect">
            <a:avLst/>
          </a:prstGeom>
        </p:spPr>
      </p:pic>
      <p:sp>
        <p:nvSpPr>
          <p:cNvPr id="11" name="behaviour text">
            <a:extLst>
              <a:ext uri="{FF2B5EF4-FFF2-40B4-BE49-F238E27FC236}">
                <a16:creationId xmlns:a16="http://schemas.microsoft.com/office/drawing/2014/main" id="{45D47A38-9DD5-31F7-319C-CCF3AE7B8C3F}"/>
              </a:ext>
            </a:extLst>
          </p:cNvPr>
          <p:cNvSpPr txBox="1"/>
          <p:nvPr/>
        </p:nvSpPr>
        <p:spPr>
          <a:xfrm>
            <a:off x="4504414" y="2754388"/>
            <a:ext cx="1658513" cy="1277531"/>
          </a:xfrm>
          <a:prstGeom prst="rect">
            <a:avLst/>
          </a:prstGeom>
          <a:noFill/>
        </p:spPr>
        <p:txBody>
          <a:bodyPr wrap="square" lIns="91440" tIns="45720" rIns="91440" bIns="45720" rtlCol="0" anchor="t">
            <a:noAutofit/>
          </a:bodyPr>
          <a:lstStyle/>
          <a:p>
            <a:pPr algn="ctr">
              <a:lnSpc>
                <a:spcPts val="1900"/>
              </a:lnSpc>
            </a:pPr>
            <a:r>
              <a:rPr lang="en-US" sz="1400" b="1">
                <a:latin typeface="Century Gothic"/>
                <a:cs typeface="Arial"/>
              </a:rPr>
              <a:t>‘</a:t>
            </a:r>
          </a:p>
        </p:txBody>
      </p:sp>
      <p:pic>
        <p:nvPicPr>
          <p:cNvPr id="4" name="Graphic 3" descr="Stop with solid fill">
            <a:extLst>
              <a:ext uri="{FF2B5EF4-FFF2-40B4-BE49-F238E27FC236}">
                <a16:creationId xmlns:a16="http://schemas.microsoft.com/office/drawing/2014/main" id="{9E54FE04-4FFF-6AF3-8571-EBC3174662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53070" y="4575149"/>
            <a:ext cx="914400" cy="914400"/>
          </a:xfrm>
          <a:prstGeom prst="rect">
            <a:avLst/>
          </a:prstGeom>
        </p:spPr>
      </p:pic>
      <p:pic>
        <p:nvPicPr>
          <p:cNvPr id="6" name="Graphic 5" descr="Alarm clock with solid fill">
            <a:extLst>
              <a:ext uri="{FF2B5EF4-FFF2-40B4-BE49-F238E27FC236}">
                <a16:creationId xmlns:a16="http://schemas.microsoft.com/office/drawing/2014/main" id="{91F49E60-C1FA-3DD4-095F-D6A76E1D59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5107" y="1713924"/>
            <a:ext cx="1021472" cy="1021472"/>
          </a:xfrm>
          <a:prstGeom prst="rect">
            <a:avLst/>
          </a:prstGeom>
        </p:spPr>
      </p:pic>
      <p:sp>
        <p:nvSpPr>
          <p:cNvPr id="8" name="Rectangle 7">
            <a:extLst>
              <a:ext uri="{FF2B5EF4-FFF2-40B4-BE49-F238E27FC236}">
                <a16:creationId xmlns:a16="http://schemas.microsoft.com/office/drawing/2014/main" id="{DA6E7193-EECB-CC6F-1196-02A7DD944C40}"/>
              </a:ext>
            </a:extLst>
          </p:cNvPr>
          <p:cNvSpPr/>
          <p:nvPr/>
        </p:nvSpPr>
        <p:spPr bwMode="auto">
          <a:xfrm>
            <a:off x="744876" y="1769374"/>
            <a:ext cx="3574158"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3" name="behaviour text">
            <a:extLst>
              <a:ext uri="{FF2B5EF4-FFF2-40B4-BE49-F238E27FC236}">
                <a16:creationId xmlns:a16="http://schemas.microsoft.com/office/drawing/2014/main" id="{2354ACB7-7A22-5D84-0FA4-05CA8A2C3C30}"/>
              </a:ext>
            </a:extLst>
          </p:cNvPr>
          <p:cNvSpPr txBox="1"/>
          <p:nvPr/>
        </p:nvSpPr>
        <p:spPr>
          <a:xfrm>
            <a:off x="1360239" y="1938012"/>
            <a:ext cx="2774232" cy="1012288"/>
          </a:xfrm>
          <a:prstGeom prst="rect">
            <a:avLst/>
          </a:prstGeom>
          <a:noFill/>
        </p:spPr>
        <p:txBody>
          <a:bodyPr wrap="square" lIns="91440" tIns="45720" rIns="91440" bIns="45720" rtlCol="0" anchor="t">
            <a:noAutofit/>
          </a:bodyPr>
          <a:lstStyle/>
          <a:p>
            <a:pPr algn="ctr">
              <a:lnSpc>
                <a:spcPts val="1900"/>
              </a:lnSpc>
            </a:pPr>
            <a:r>
              <a:rPr lang="en-US" sz="1400" b="1" dirty="0">
                <a:latin typeface="Century Gothic"/>
                <a:cs typeface="Arial"/>
              </a:rPr>
              <a:t>Delay</a:t>
            </a:r>
            <a:r>
              <a:rPr lang="en-US" sz="1400" dirty="0">
                <a:latin typeface="Century Gothic"/>
                <a:cs typeface="Arial"/>
              </a:rPr>
              <a:t> first cigarette </a:t>
            </a:r>
            <a:endParaRPr lang="en-US"/>
          </a:p>
          <a:p>
            <a:pPr algn="ctr">
              <a:lnSpc>
                <a:spcPts val="1900"/>
              </a:lnSpc>
            </a:pPr>
            <a:r>
              <a:rPr lang="en-US" sz="1400" dirty="0">
                <a:latin typeface="Century Gothic"/>
                <a:cs typeface="Arial"/>
              </a:rPr>
              <a:t>of the day</a:t>
            </a:r>
            <a:endParaRPr lang="en-US" dirty="0"/>
          </a:p>
        </p:txBody>
      </p:sp>
      <p:sp>
        <p:nvSpPr>
          <p:cNvPr id="14" name="Rectangle 13">
            <a:extLst>
              <a:ext uri="{FF2B5EF4-FFF2-40B4-BE49-F238E27FC236}">
                <a16:creationId xmlns:a16="http://schemas.microsoft.com/office/drawing/2014/main" id="{55DF24BC-FD33-07C7-4967-B4DF2239CA1D}"/>
              </a:ext>
            </a:extLst>
          </p:cNvPr>
          <p:cNvSpPr/>
          <p:nvPr/>
        </p:nvSpPr>
        <p:spPr bwMode="auto">
          <a:xfrm>
            <a:off x="724030" y="3117349"/>
            <a:ext cx="3581105"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8" name="Rectangle 17">
            <a:extLst>
              <a:ext uri="{FF2B5EF4-FFF2-40B4-BE49-F238E27FC236}">
                <a16:creationId xmlns:a16="http://schemas.microsoft.com/office/drawing/2014/main" id="{8C44C47D-78A9-41FC-57A3-B35BF33C167A}"/>
              </a:ext>
            </a:extLst>
          </p:cNvPr>
          <p:cNvSpPr/>
          <p:nvPr/>
        </p:nvSpPr>
        <p:spPr bwMode="auto">
          <a:xfrm>
            <a:off x="730976" y="4534807"/>
            <a:ext cx="3581107"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0" name="behaviour text">
            <a:extLst>
              <a:ext uri="{FF2B5EF4-FFF2-40B4-BE49-F238E27FC236}">
                <a16:creationId xmlns:a16="http://schemas.microsoft.com/office/drawing/2014/main" id="{88919AF9-4400-7DB3-45D8-C983A0C08652}"/>
              </a:ext>
            </a:extLst>
          </p:cNvPr>
          <p:cNvSpPr txBox="1"/>
          <p:nvPr/>
        </p:nvSpPr>
        <p:spPr>
          <a:xfrm>
            <a:off x="1269909" y="4752084"/>
            <a:ext cx="3149441" cy="1012288"/>
          </a:xfrm>
          <a:prstGeom prst="rect">
            <a:avLst/>
          </a:prstGeom>
          <a:noFill/>
        </p:spPr>
        <p:txBody>
          <a:bodyPr wrap="square" lIns="91440" tIns="45720" rIns="91440" bIns="45720" rtlCol="0" anchor="t">
            <a:noAutofit/>
          </a:bodyPr>
          <a:lstStyle/>
          <a:p>
            <a:pPr algn="ctr"/>
            <a:r>
              <a:rPr lang="en-US" sz="1400" dirty="0">
                <a:latin typeface="Century Gothic"/>
                <a:cs typeface="Arial"/>
              </a:rPr>
              <a:t>Increase the amount of </a:t>
            </a:r>
            <a:endParaRPr lang="en-US" sz="1400" dirty="0">
              <a:solidFill>
                <a:srgbClr val="000000"/>
              </a:solidFill>
              <a:latin typeface="Century Gothic"/>
              <a:cs typeface="Arial"/>
            </a:endParaRPr>
          </a:p>
          <a:p>
            <a:pPr algn="ctr"/>
            <a:r>
              <a:rPr lang="en-US" sz="1400" b="1" dirty="0">
                <a:latin typeface="Century Gothic"/>
                <a:cs typeface="Arial"/>
              </a:rPr>
              <a:t>time between each cigarette</a:t>
            </a:r>
            <a:endParaRPr lang="en-US" sz="1400" dirty="0">
              <a:solidFill>
                <a:srgbClr val="000000"/>
              </a:solidFill>
              <a:latin typeface="Century Gothic"/>
              <a:cs typeface="Arial"/>
            </a:endParaRPr>
          </a:p>
          <a:p>
            <a:pPr algn="ctr">
              <a:lnSpc>
                <a:spcPts val="1900"/>
              </a:lnSpc>
            </a:pPr>
            <a:endParaRPr lang="en-US" sz="1400" b="1" dirty="0">
              <a:latin typeface="Century Gothic"/>
              <a:cs typeface="Arial"/>
            </a:endParaRPr>
          </a:p>
        </p:txBody>
      </p:sp>
      <p:sp>
        <p:nvSpPr>
          <p:cNvPr id="21" name="Rectangle 20">
            <a:extLst>
              <a:ext uri="{FF2B5EF4-FFF2-40B4-BE49-F238E27FC236}">
                <a16:creationId xmlns:a16="http://schemas.microsoft.com/office/drawing/2014/main" id="{F76BD95B-A781-E3FD-3DDF-A56B33DD2F88}"/>
              </a:ext>
            </a:extLst>
          </p:cNvPr>
          <p:cNvSpPr/>
          <p:nvPr/>
        </p:nvSpPr>
        <p:spPr bwMode="auto">
          <a:xfrm>
            <a:off x="4837441" y="1755476"/>
            <a:ext cx="3574158"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2" name="behaviour text">
            <a:extLst>
              <a:ext uri="{FF2B5EF4-FFF2-40B4-BE49-F238E27FC236}">
                <a16:creationId xmlns:a16="http://schemas.microsoft.com/office/drawing/2014/main" id="{5BC4865E-51B2-502A-D1BD-42F7B0B4D6F3}"/>
              </a:ext>
            </a:extLst>
          </p:cNvPr>
          <p:cNvSpPr txBox="1"/>
          <p:nvPr/>
        </p:nvSpPr>
        <p:spPr>
          <a:xfrm>
            <a:off x="5570926" y="1938010"/>
            <a:ext cx="2774232" cy="1012288"/>
          </a:xfrm>
          <a:prstGeom prst="rect">
            <a:avLst/>
          </a:prstGeom>
          <a:noFill/>
        </p:spPr>
        <p:txBody>
          <a:bodyPr wrap="square" lIns="91440" tIns="45720" rIns="91440" bIns="45720" rtlCol="0" anchor="t">
            <a:noAutofit/>
          </a:bodyPr>
          <a:lstStyle/>
          <a:p>
            <a:pPr algn="ctr">
              <a:lnSpc>
                <a:spcPts val="1900"/>
              </a:lnSpc>
            </a:pPr>
            <a:r>
              <a:rPr lang="en-US" sz="1400" dirty="0">
                <a:latin typeface="Century Gothic"/>
                <a:cs typeface="Arial"/>
              </a:rPr>
              <a:t>Choose </a:t>
            </a:r>
            <a:r>
              <a:rPr lang="en-US" sz="1400" b="1" dirty="0">
                <a:latin typeface="Century Gothic"/>
                <a:cs typeface="Arial"/>
              </a:rPr>
              <a:t>periods of the day</a:t>
            </a:r>
            <a:r>
              <a:rPr lang="en-US" sz="1400" dirty="0">
                <a:latin typeface="Century Gothic"/>
                <a:cs typeface="Arial"/>
              </a:rPr>
              <a:t> they will not smoke </a:t>
            </a:r>
          </a:p>
          <a:p>
            <a:pPr algn="ctr">
              <a:lnSpc>
                <a:spcPts val="1900"/>
              </a:lnSpc>
            </a:pPr>
            <a:endParaRPr lang="en-US" sz="1400" b="1" dirty="0">
              <a:latin typeface="Century Gothic"/>
              <a:cs typeface="Arial"/>
            </a:endParaRPr>
          </a:p>
        </p:txBody>
      </p:sp>
      <p:grpSp>
        <p:nvGrpSpPr>
          <p:cNvPr id="33" name="Group 32">
            <a:extLst>
              <a:ext uri="{FF2B5EF4-FFF2-40B4-BE49-F238E27FC236}">
                <a16:creationId xmlns:a16="http://schemas.microsoft.com/office/drawing/2014/main" id="{C778F286-7561-CB0F-E4BE-B9E1D8EC709A}"/>
              </a:ext>
            </a:extLst>
          </p:cNvPr>
          <p:cNvGrpSpPr/>
          <p:nvPr/>
        </p:nvGrpSpPr>
        <p:grpSpPr>
          <a:xfrm>
            <a:off x="4455775" y="3324507"/>
            <a:ext cx="1658513" cy="2145715"/>
            <a:chOff x="4630854" y="2955264"/>
            <a:chExt cx="1851243" cy="2572409"/>
          </a:xfrm>
        </p:grpSpPr>
        <p:sp>
          <p:nvSpPr>
            <p:cNvPr id="31" name="behaviour text">
              <a:extLst>
                <a:ext uri="{FF2B5EF4-FFF2-40B4-BE49-F238E27FC236}">
                  <a16:creationId xmlns:a16="http://schemas.microsoft.com/office/drawing/2014/main" id="{5D75832C-D5AA-FA68-15A6-BAB5E44CD07F}"/>
                </a:ext>
              </a:extLst>
            </p:cNvPr>
            <p:cNvSpPr txBox="1"/>
            <p:nvPr/>
          </p:nvSpPr>
          <p:spPr>
            <a:xfrm>
              <a:off x="4630854" y="3996094"/>
              <a:ext cx="1851243" cy="1531579"/>
            </a:xfrm>
            <a:prstGeom prst="rect">
              <a:avLst/>
            </a:prstGeom>
            <a:noFill/>
          </p:spPr>
          <p:txBody>
            <a:bodyPr wrap="square" lIns="91440" tIns="45720" rIns="91440" bIns="45720" rtlCol="0" anchor="t">
              <a:noAutofit/>
            </a:bodyPr>
            <a:lstStyle/>
            <a:p>
              <a:pPr algn="ctr">
                <a:lnSpc>
                  <a:spcPts val="1900"/>
                </a:lnSpc>
              </a:pPr>
              <a:r>
                <a:rPr lang="en-US" sz="1400" b="1" dirty="0">
                  <a:latin typeface="Century Gothic"/>
                  <a:cs typeface="Arial"/>
                </a:rPr>
                <a:t>‘</a:t>
              </a:r>
            </a:p>
          </p:txBody>
        </p:sp>
        <p:pic>
          <p:nvPicPr>
            <p:cNvPr id="32" name="Picture 31">
              <a:extLst>
                <a:ext uri="{FF2B5EF4-FFF2-40B4-BE49-F238E27FC236}">
                  <a16:creationId xmlns:a16="http://schemas.microsoft.com/office/drawing/2014/main" id="{5FDC53E0-F765-3585-BE2F-378EC4ACFEA9}"/>
                </a:ext>
              </a:extLst>
            </p:cNvPr>
            <p:cNvPicPr>
              <a:picLocks noChangeAspect="1"/>
            </p:cNvPicPr>
            <p:nvPr/>
          </p:nvPicPr>
          <p:blipFill>
            <a:blip r:embed="rId9">
              <a:duotone>
                <a:schemeClr val="accent1">
                  <a:shade val="45000"/>
                  <a:satMod val="135000"/>
                </a:schemeClr>
                <a:prstClr val="white"/>
              </a:duotone>
            </a:blip>
            <a:srcRect/>
            <a:stretch/>
          </p:blipFill>
          <p:spPr>
            <a:xfrm>
              <a:off x="5181234" y="2955264"/>
              <a:ext cx="921111" cy="914888"/>
            </a:xfrm>
            <a:prstGeom prst="rect">
              <a:avLst/>
            </a:prstGeom>
            <a:ln>
              <a:solidFill>
                <a:schemeClr val="bg1"/>
              </a:solidFill>
            </a:ln>
          </p:spPr>
        </p:pic>
      </p:grpSp>
      <p:sp>
        <p:nvSpPr>
          <p:cNvPr id="34" name="Rectangle 33">
            <a:extLst>
              <a:ext uri="{FF2B5EF4-FFF2-40B4-BE49-F238E27FC236}">
                <a16:creationId xmlns:a16="http://schemas.microsoft.com/office/drawing/2014/main" id="{FEF3F8D4-2F82-E5EB-ACF0-DD56FB2C6DF7}"/>
              </a:ext>
            </a:extLst>
          </p:cNvPr>
          <p:cNvSpPr/>
          <p:nvPr/>
        </p:nvSpPr>
        <p:spPr bwMode="auto">
          <a:xfrm>
            <a:off x="4830492" y="3138193"/>
            <a:ext cx="3574158"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5" name="behaviour text">
            <a:extLst>
              <a:ext uri="{FF2B5EF4-FFF2-40B4-BE49-F238E27FC236}">
                <a16:creationId xmlns:a16="http://schemas.microsoft.com/office/drawing/2014/main" id="{0FF7389B-CA1E-2568-B27B-D555CABC032C}"/>
              </a:ext>
            </a:extLst>
          </p:cNvPr>
          <p:cNvSpPr txBox="1"/>
          <p:nvPr/>
        </p:nvSpPr>
        <p:spPr>
          <a:xfrm>
            <a:off x="5570925" y="3327676"/>
            <a:ext cx="2774232" cy="1012288"/>
          </a:xfrm>
          <a:prstGeom prst="rect">
            <a:avLst/>
          </a:prstGeom>
          <a:noFill/>
        </p:spPr>
        <p:txBody>
          <a:bodyPr wrap="square" lIns="91440" tIns="45720" rIns="91440" bIns="45720" rtlCol="0" anchor="t">
            <a:noAutofit/>
          </a:bodyPr>
          <a:lstStyle/>
          <a:p>
            <a:pPr algn="ctr">
              <a:lnSpc>
                <a:spcPts val="1900"/>
              </a:lnSpc>
            </a:pPr>
            <a:r>
              <a:rPr lang="en-US" sz="1400" b="1" dirty="0">
                <a:latin typeface="Century Gothic"/>
                <a:cs typeface="Arial"/>
              </a:rPr>
              <a:t>Try 'practice’ quit periods</a:t>
            </a:r>
            <a:endParaRPr lang="en-US" sz="1400" dirty="0">
              <a:latin typeface="Century Gothic"/>
              <a:cs typeface="Arial"/>
            </a:endParaRPr>
          </a:p>
          <a:p>
            <a:pPr algn="ctr">
              <a:lnSpc>
                <a:spcPts val="1900"/>
              </a:lnSpc>
            </a:pPr>
            <a:r>
              <a:rPr lang="en-US" sz="1400" dirty="0">
                <a:latin typeface="Century Gothic"/>
                <a:cs typeface="Arial"/>
              </a:rPr>
              <a:t> A whole morning or day without smoking</a:t>
            </a:r>
          </a:p>
          <a:p>
            <a:pPr algn="ctr">
              <a:lnSpc>
                <a:spcPts val="1900"/>
              </a:lnSpc>
            </a:pPr>
            <a:endParaRPr lang="en-US" sz="1400" b="1" dirty="0">
              <a:latin typeface="Century Gothic"/>
              <a:cs typeface="Arial"/>
            </a:endParaRPr>
          </a:p>
        </p:txBody>
      </p:sp>
      <p:sp>
        <p:nvSpPr>
          <p:cNvPr id="40" name="Rectangle 39">
            <a:extLst>
              <a:ext uri="{FF2B5EF4-FFF2-40B4-BE49-F238E27FC236}">
                <a16:creationId xmlns:a16="http://schemas.microsoft.com/office/drawing/2014/main" id="{F37A14FC-C0BE-9241-A524-5724D753B957}"/>
              </a:ext>
            </a:extLst>
          </p:cNvPr>
          <p:cNvSpPr/>
          <p:nvPr/>
        </p:nvSpPr>
        <p:spPr bwMode="auto">
          <a:xfrm>
            <a:off x="4802699" y="4534808"/>
            <a:ext cx="3574158" cy="1064114"/>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2" name="TextBox 41">
            <a:extLst>
              <a:ext uri="{FF2B5EF4-FFF2-40B4-BE49-F238E27FC236}">
                <a16:creationId xmlns:a16="http://schemas.microsoft.com/office/drawing/2014/main" id="{E505C799-0939-4561-44D4-A3E1B26C1487}"/>
              </a:ext>
            </a:extLst>
          </p:cNvPr>
          <p:cNvSpPr txBox="1"/>
          <p:nvPr/>
        </p:nvSpPr>
        <p:spPr bwMode="auto">
          <a:xfrm>
            <a:off x="5465555" y="4772454"/>
            <a:ext cx="2743200" cy="52322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buClr>
                <a:srgbClr val="C10C21"/>
              </a:buClr>
            </a:pPr>
            <a:r>
              <a:rPr lang="en-US" sz="1400" b="1" dirty="0">
                <a:solidFill>
                  <a:srgbClr val="414141"/>
                </a:solidFill>
                <a:latin typeface="Century Gothic"/>
                <a:cs typeface="Segoe UI"/>
              </a:rPr>
              <a:t>Ban </a:t>
            </a:r>
            <a:r>
              <a:rPr lang="en-US" sz="1400" dirty="0">
                <a:solidFill>
                  <a:srgbClr val="414141"/>
                </a:solidFill>
                <a:latin typeface="Century Gothic"/>
                <a:cs typeface="Segoe UI"/>
              </a:rPr>
              <a:t>smoking in </a:t>
            </a:r>
          </a:p>
          <a:p>
            <a:pPr algn="ctr"/>
            <a:r>
              <a:rPr lang="en-US" sz="1400" dirty="0">
                <a:solidFill>
                  <a:srgbClr val="414141"/>
                </a:solidFill>
                <a:latin typeface="Century Gothic"/>
                <a:cs typeface="Segoe UI"/>
              </a:rPr>
              <a:t>certain places</a:t>
            </a:r>
            <a:endParaRPr lang="en-US" sz="1400" dirty="0">
              <a:latin typeface="Century Gothic"/>
              <a:cs typeface="Segoe UI"/>
            </a:endParaRPr>
          </a:p>
        </p:txBody>
      </p:sp>
      <p:pic>
        <p:nvPicPr>
          <p:cNvPr id="43" name="Graphic 42" descr="Clock outline">
            <a:extLst>
              <a:ext uri="{FF2B5EF4-FFF2-40B4-BE49-F238E27FC236}">
                <a16:creationId xmlns:a16="http://schemas.microsoft.com/office/drawing/2014/main" id="{842F2579-190C-9FAB-425D-D65EFEA4091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80369" y="1852891"/>
            <a:ext cx="818035" cy="818035"/>
          </a:xfrm>
          <a:prstGeom prst="rect">
            <a:avLst/>
          </a:prstGeom>
        </p:spPr>
      </p:pic>
    </p:spTree>
    <p:extLst>
      <p:ext uri="{BB962C8B-B14F-4D97-AF65-F5344CB8AC3E}">
        <p14:creationId xmlns:p14="http://schemas.microsoft.com/office/powerpoint/2010/main" val="330670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AE7F-69FA-1F41-A508-BDD56A0AB672}"/>
              </a:ext>
            </a:extLst>
          </p:cNvPr>
          <p:cNvSpPr>
            <a:spLocks noGrp="1"/>
          </p:cNvSpPr>
          <p:nvPr>
            <p:ph type="title"/>
          </p:nvPr>
        </p:nvSpPr>
        <p:spPr/>
        <p:txBody>
          <a:bodyPr/>
          <a:lstStyle/>
          <a:p>
            <a:r>
              <a:rPr lang="en-US"/>
              <a:t>Cut Down and Then Stop</a:t>
            </a:r>
            <a:br>
              <a:rPr lang="en-US"/>
            </a:br>
            <a:r>
              <a:rPr lang="en-US"/>
              <a:t>Guidance for use of NRT / nicotine vapes</a:t>
            </a:r>
          </a:p>
        </p:txBody>
      </p:sp>
      <p:sp>
        <p:nvSpPr>
          <p:cNvPr id="3" name="Text Placeholder 3">
            <a:extLst>
              <a:ext uri="{FF2B5EF4-FFF2-40B4-BE49-F238E27FC236}">
                <a16:creationId xmlns:a16="http://schemas.microsoft.com/office/drawing/2014/main" id="{2AE182F3-3836-8DE6-8DD3-A7A94599A369}"/>
              </a:ext>
            </a:extLst>
          </p:cNvPr>
          <p:cNvSpPr txBox="1">
            <a:spLocks/>
          </p:cNvSpPr>
          <p:nvPr/>
        </p:nvSpPr>
        <p:spPr bwMode="auto">
          <a:xfrm>
            <a:off x="571500" y="1803856"/>
            <a:ext cx="8246016" cy="5486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latin typeface="+mn-lt"/>
                <a:cs typeface="Arial"/>
              </a:rPr>
              <a:t>The goal is to replace the nicotine from cigarettes being cut out</a:t>
            </a:r>
          </a:p>
          <a:p>
            <a:pPr marL="0" indent="0">
              <a:buNone/>
            </a:pPr>
            <a:endParaRPr lang="en-US" sz="2000" b="1">
              <a:solidFill>
                <a:schemeClr val="accent1"/>
              </a:solidFill>
              <a:latin typeface="+mn-lt"/>
            </a:endParaRPr>
          </a:p>
          <a:p>
            <a:pPr marL="285750" indent="-285750">
              <a:buClr>
                <a:schemeClr val="accent3"/>
              </a:buClr>
            </a:pPr>
            <a:r>
              <a:rPr lang="en-US" sz="1600" b="1" dirty="0">
                <a:solidFill>
                  <a:srgbClr val="005EB8"/>
                </a:solidFill>
                <a:latin typeface="+mn-lt"/>
                <a:cs typeface="Arial"/>
              </a:rPr>
              <a:t>Combination NRT (patch and faster-acting) or nicotine vape is recommended    </a:t>
            </a:r>
            <a:r>
              <a:rPr lang="en-US" sz="1600" dirty="0">
                <a:latin typeface="+mn-lt"/>
                <a:cs typeface="Arial"/>
              </a:rPr>
              <a:t>for patients who are cutting down by more than 5 cigarettes</a:t>
            </a:r>
          </a:p>
          <a:p>
            <a:pPr marL="285750" indent="-285750">
              <a:buClr>
                <a:schemeClr val="accent3"/>
              </a:buClr>
            </a:pPr>
            <a:r>
              <a:rPr lang="en-US" sz="1600" b="1" dirty="0">
                <a:solidFill>
                  <a:srgbClr val="005EB8"/>
                </a:solidFill>
                <a:latin typeface="+mn-lt"/>
                <a:cs typeface="Arial"/>
              </a:rPr>
              <a:t>Use sufficient NRT: </a:t>
            </a:r>
            <a:r>
              <a:rPr lang="en-US" sz="1600" dirty="0">
                <a:latin typeface="+mn-lt"/>
                <a:cs typeface="Arial"/>
              </a:rPr>
              <a:t>It can be helpful to use more nicotine vs. less (achieve targets)</a:t>
            </a:r>
          </a:p>
          <a:p>
            <a:pPr marL="285750" indent="-285750">
              <a:buClr>
                <a:schemeClr val="accent3"/>
              </a:buClr>
            </a:pPr>
            <a:r>
              <a:rPr lang="en-US" sz="1600" b="1" dirty="0">
                <a:solidFill>
                  <a:srgbClr val="005EB8"/>
                </a:solidFill>
                <a:latin typeface="+mn-lt"/>
                <a:cs typeface="Arial"/>
              </a:rPr>
              <a:t>Increase as you progress: </a:t>
            </a:r>
            <a:r>
              <a:rPr lang="en-US" sz="1600" dirty="0">
                <a:latin typeface="+mn-lt"/>
                <a:cs typeface="Arial"/>
              </a:rPr>
              <a:t>As you reduce the number of cigarettes smoked, increase the amount of nicotine replacement (vapes/NRT)</a:t>
            </a:r>
            <a:endParaRPr lang="en-US" sz="1600" dirty="0">
              <a:latin typeface="+mn-lt"/>
            </a:endParaRPr>
          </a:p>
          <a:p>
            <a:pPr marL="0" indent="0">
              <a:buNone/>
            </a:pPr>
            <a:endParaRPr lang="en-CA" sz="1600">
              <a:effectLst/>
              <a:latin typeface="+mn-lt"/>
            </a:endParaRPr>
          </a:p>
          <a:p>
            <a:pPr marL="285750" indent="-285750"/>
            <a:endParaRPr lang="en-US" sz="1600">
              <a:latin typeface="+mn-lt"/>
            </a:endParaRPr>
          </a:p>
          <a:p>
            <a:pPr marL="0" indent="0">
              <a:buFont typeface="Lucida Grande" panose="020B0600040502020204" pitchFamily="34" charset="0"/>
              <a:buNone/>
            </a:pPr>
            <a:endParaRPr lang="en-US" sz="1600">
              <a:latin typeface="+mn-lt"/>
            </a:endParaRPr>
          </a:p>
          <a:p>
            <a:pPr marL="285750" indent="-285750"/>
            <a:endParaRPr lang="en-US" sz="1600">
              <a:latin typeface="+mn-lt"/>
            </a:endParaRPr>
          </a:p>
        </p:txBody>
      </p:sp>
      <p:sp>
        <p:nvSpPr>
          <p:cNvPr id="4" name="Footer Placeholder 3">
            <a:extLst>
              <a:ext uri="{FF2B5EF4-FFF2-40B4-BE49-F238E27FC236}">
                <a16:creationId xmlns:a16="http://schemas.microsoft.com/office/drawing/2014/main" id="{A3803B28-929C-F3CA-BD85-E615CC6B29A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9716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AE7F-69FA-1F41-A508-BDD56A0AB672}"/>
              </a:ext>
            </a:extLst>
          </p:cNvPr>
          <p:cNvSpPr>
            <a:spLocks noGrp="1"/>
          </p:cNvSpPr>
          <p:nvPr>
            <p:ph type="title"/>
          </p:nvPr>
        </p:nvSpPr>
        <p:spPr/>
        <p:txBody>
          <a:bodyPr/>
          <a:lstStyle/>
          <a:p>
            <a:r>
              <a:rPr lang="en-GB"/>
              <a:t>Cut Down and Then Stop</a:t>
            </a:r>
            <a:br>
              <a:rPr lang="en-US"/>
            </a:br>
            <a:r>
              <a:rPr lang="en-US"/>
              <a:t>Guidance for use of NRT / nicotine vapes </a:t>
            </a:r>
          </a:p>
        </p:txBody>
      </p:sp>
      <p:sp>
        <p:nvSpPr>
          <p:cNvPr id="4" name="Text Placeholder 3">
            <a:extLst>
              <a:ext uri="{FF2B5EF4-FFF2-40B4-BE49-F238E27FC236}">
                <a16:creationId xmlns:a16="http://schemas.microsoft.com/office/drawing/2014/main" id="{F50744F8-2348-1C40-936C-EB3252D57684}"/>
              </a:ext>
            </a:extLst>
          </p:cNvPr>
          <p:cNvSpPr>
            <a:spLocks noGrp="1"/>
          </p:cNvSpPr>
          <p:nvPr>
            <p:ph type="body" idx="12"/>
          </p:nvPr>
        </p:nvSpPr>
        <p:spPr>
          <a:xfrm>
            <a:off x="571500" y="1882352"/>
            <a:ext cx="7866330" cy="3527066"/>
          </a:xfrm>
        </p:spPr>
        <p:txBody>
          <a:bodyPr anchor="ctr"/>
          <a:lstStyle/>
          <a:p>
            <a:pPr marL="285750" indent="-285750"/>
            <a:endParaRPr lang="en-US" sz="1600" b="1">
              <a:solidFill>
                <a:srgbClr val="04B6EC"/>
              </a:solidFill>
              <a:latin typeface="+mn-lt"/>
            </a:endParaRPr>
          </a:p>
          <a:p>
            <a:pPr marL="0" indent="0">
              <a:buNone/>
            </a:pPr>
            <a:endParaRPr lang="en-US" sz="1600" b="1">
              <a:solidFill>
                <a:schemeClr val="accent1"/>
              </a:solidFill>
              <a:latin typeface="+mn-lt"/>
            </a:endParaRPr>
          </a:p>
          <a:p>
            <a:pPr marL="285750" indent="-285750"/>
            <a:r>
              <a:rPr lang="en-CA" sz="1600">
                <a:latin typeface="+mn-lt"/>
              </a:rPr>
              <a:t>Maintain </a:t>
            </a:r>
            <a:r>
              <a:rPr lang="en-CA" sz="1600" b="1">
                <a:solidFill>
                  <a:srgbClr val="005EB8"/>
                </a:solidFill>
                <a:latin typeface="+mn-lt"/>
              </a:rPr>
              <a:t>regular review </a:t>
            </a:r>
            <a:r>
              <a:rPr lang="en-CA" sz="1600">
                <a:latin typeface="+mn-lt"/>
              </a:rPr>
              <a:t>and adjust the NRT / nicotine vape use upwards if withdrawal symptoms persist and are troublesome</a:t>
            </a:r>
          </a:p>
          <a:p>
            <a:pPr marL="285750" indent="-285750"/>
            <a:r>
              <a:rPr lang="en-US" sz="1600" b="1">
                <a:solidFill>
                  <a:srgbClr val="005EB8"/>
                </a:solidFill>
                <a:latin typeface="+mn-lt"/>
              </a:rPr>
              <a:t>Be prepared to increase amount of nicotine</a:t>
            </a:r>
            <a:r>
              <a:rPr lang="en-US" sz="1600" b="1">
                <a:solidFill>
                  <a:schemeClr val="accent1"/>
                </a:solidFill>
                <a:latin typeface="+mn-lt"/>
              </a:rPr>
              <a:t>, </a:t>
            </a:r>
            <a:r>
              <a:rPr lang="en-US" sz="1600">
                <a:latin typeface="+mn-lt"/>
              </a:rPr>
              <a:t>if patient experiences</a:t>
            </a:r>
            <a:r>
              <a:rPr lang="en-US" sz="1400">
                <a:latin typeface="+mn-lt"/>
              </a:rPr>
              <a:t>: </a:t>
            </a:r>
          </a:p>
          <a:p>
            <a:pPr marL="552450" lvl="1" indent="-285750">
              <a:buFont typeface="Courier New" panose="02070309020205020404" pitchFamily="49" charset="0"/>
              <a:buChar char="o"/>
            </a:pPr>
            <a:r>
              <a:rPr lang="en-US" sz="1600">
                <a:latin typeface="+mn-lt"/>
                <a:cs typeface="Arial" panose="020B0604020202020204" pitchFamily="34" charset="0"/>
              </a:rPr>
              <a:t> Significant urges to smoke </a:t>
            </a:r>
          </a:p>
          <a:p>
            <a:pPr marL="552450" lvl="1" indent="-285750">
              <a:buFont typeface="Courier New" panose="02070309020205020404" pitchFamily="49" charset="0"/>
              <a:buChar char="o"/>
            </a:pPr>
            <a:r>
              <a:rPr lang="en-US" sz="1600">
                <a:latin typeface="+mn-lt"/>
                <a:cs typeface="Arial" panose="020B0604020202020204" pitchFamily="34" charset="0"/>
              </a:rPr>
              <a:t> Significant / troublesome withdrawal symptoms </a:t>
            </a:r>
          </a:p>
          <a:p>
            <a:pPr marL="552450" lvl="1" indent="-285750">
              <a:buFont typeface="Courier New" panose="02070309020205020404" pitchFamily="49" charset="0"/>
              <a:buChar char="o"/>
            </a:pPr>
            <a:r>
              <a:rPr lang="en-US" sz="1600">
                <a:latin typeface="+mn-lt"/>
                <a:cs typeface="Arial" panose="020B0604020202020204" pitchFamily="34" charset="0"/>
              </a:rPr>
              <a:t> Not achieving reduction goals</a:t>
            </a:r>
          </a:p>
          <a:p>
            <a:pPr marL="552450" lvl="1" indent="-285750">
              <a:buFont typeface="Courier New" panose="02070309020205020404" pitchFamily="49" charset="0"/>
              <a:buChar char="o"/>
            </a:pPr>
            <a:r>
              <a:rPr lang="en-US" sz="1600">
                <a:latin typeface="+mn-lt"/>
                <a:cs typeface="Arial" panose="020B0604020202020204" pitchFamily="34" charset="0"/>
              </a:rPr>
              <a:t> Ready to further reduce </a:t>
            </a:r>
          </a:p>
          <a:p>
            <a:pPr marL="284400" lvl="1" indent="-285750">
              <a:buClr>
                <a:schemeClr val="accent3"/>
              </a:buClr>
            </a:pPr>
            <a:r>
              <a:rPr lang="en-US" sz="1600" b="1">
                <a:solidFill>
                  <a:srgbClr val="005EB8"/>
                </a:solidFill>
                <a:latin typeface="+mn-lt"/>
              </a:rPr>
              <a:t>Option for regular use throughout day: </a:t>
            </a:r>
            <a:r>
              <a:rPr lang="en-US" sz="1600">
                <a:solidFill>
                  <a:srgbClr val="005EB8"/>
                </a:solidFill>
                <a:latin typeface="+mn-lt"/>
              </a:rPr>
              <a:t>I</a:t>
            </a:r>
            <a:r>
              <a:rPr lang="en-US" sz="1600">
                <a:latin typeface="+mn-lt"/>
              </a:rPr>
              <a:t>nstruct regular use of product to replace nicotine throughout the day (maintain nicotine levels – anticipate) </a:t>
            </a:r>
          </a:p>
          <a:p>
            <a:pPr marL="266700" lvl="1" indent="0">
              <a:buNone/>
            </a:pPr>
            <a:endParaRPr lang="en-US" sz="1600">
              <a:latin typeface="+mn-lt"/>
              <a:cs typeface="Arial" panose="020B0604020202020204" pitchFamily="34" charset="0"/>
            </a:endParaRPr>
          </a:p>
          <a:p>
            <a:pPr marL="285750" indent="-285750"/>
            <a:endParaRPr lang="en-US" sz="1600">
              <a:latin typeface="+mn-lt"/>
            </a:endParaRPr>
          </a:p>
        </p:txBody>
      </p:sp>
      <p:sp>
        <p:nvSpPr>
          <p:cNvPr id="5" name="Footer Placeholder 3">
            <a:extLst>
              <a:ext uri="{FF2B5EF4-FFF2-40B4-BE49-F238E27FC236}">
                <a16:creationId xmlns:a16="http://schemas.microsoft.com/office/drawing/2014/main" id="{B74C4BF5-0244-E190-AE5A-A2CEECB2AEA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49178354"/>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15A587F9-DBFE-4CE8-A36E-E2AE254404FE}">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B94CB7F-780D-46AB-ACB4-2D0C3DB6F418}">
  <ds:schemaRefs>
    <ds:schemaRef ds:uri="http://purl.org/dc/dcmitype/"/>
    <ds:schemaRef ds:uri="6f9764a4-8270-4f29-bbff-a467630dd90c"/>
    <ds:schemaRef ds:uri="http://schemas.microsoft.com/office/2006/metadata/properties"/>
    <ds:schemaRef ds:uri="http://purl.org/dc/terms/"/>
    <ds:schemaRef ds:uri="http://schemas.openxmlformats.org/package/2006/metadata/core-properties"/>
    <ds:schemaRef ds:uri="http://purl.org/dc/elements/1.1/"/>
    <ds:schemaRef ds:uri="f08a3a01-a810-4981-84de-513e48da387b"/>
    <ds:schemaRef ds:uri="http://schemas.microsoft.com/office/infopath/2007/PartnerControls"/>
    <ds:schemaRef ds:uri="http://schemas.microsoft.com/office/2006/documentManagement/typ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17</TotalTime>
  <Words>3570</Words>
  <Application>Microsoft Office PowerPoint</Application>
  <PresentationFormat>On-screen Show (4:3)</PresentationFormat>
  <Paragraphs>296</Paragraphs>
  <Slides>19</Slides>
  <Notes>18</Notes>
  <HiddenSlides>0</HiddenSlides>
  <MMClips>1</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NCSCT</vt:lpstr>
      <vt:lpstr>1_NCSCT</vt:lpstr>
      <vt:lpstr>PowerPoint Presentation</vt:lpstr>
      <vt:lpstr>PowerPoint Presentation</vt:lpstr>
      <vt:lpstr>Cut Down and Then Stop</vt:lpstr>
      <vt:lpstr>Introducing Cut Down and Then Stop</vt:lpstr>
      <vt:lpstr>Cut Down and Then Stop</vt:lpstr>
      <vt:lpstr>PowerPoint Presentation</vt:lpstr>
      <vt:lpstr>Strategies for cutting out cigarettes </vt:lpstr>
      <vt:lpstr>Cut Down and Then Stop Guidance for use of NRT / nicotine vapes</vt:lpstr>
      <vt:lpstr>Cut Down and Then Stop Guidance for use of NRT / nicotine vapes </vt:lpstr>
      <vt:lpstr>PowerPoint Presentation</vt:lpstr>
      <vt:lpstr>PowerPoint Presentation</vt:lpstr>
      <vt:lpstr>PowerPoint Presentation</vt:lpstr>
      <vt:lpstr>Skills practice</vt:lpstr>
      <vt:lpstr>Skills practice: Michael</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172</cp:revision>
  <cp:lastPrinted>2021-04-19T06:44:37Z</cp:lastPrinted>
  <dcterms:created xsi:type="dcterms:W3CDTF">2019-04-01T09:21:54Z</dcterms:created>
  <dcterms:modified xsi:type="dcterms:W3CDTF">2024-03-05T13:13:32Z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