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4"/>
  </p:notesMasterIdLst>
  <p:handoutMasterIdLst>
    <p:handoutMasterId r:id="rId25"/>
  </p:handoutMasterIdLst>
  <p:sldIdLst>
    <p:sldId id="1222" r:id="rId2"/>
    <p:sldId id="825" r:id="rId3"/>
    <p:sldId id="885" r:id="rId4"/>
    <p:sldId id="875" r:id="rId5"/>
    <p:sldId id="886" r:id="rId6"/>
    <p:sldId id="1220" r:id="rId7"/>
    <p:sldId id="887" r:id="rId8"/>
    <p:sldId id="888" r:id="rId9"/>
    <p:sldId id="889" r:id="rId10"/>
    <p:sldId id="908" r:id="rId11"/>
    <p:sldId id="1221" r:id="rId12"/>
    <p:sldId id="904" r:id="rId13"/>
    <p:sldId id="905" r:id="rId14"/>
    <p:sldId id="906" r:id="rId15"/>
    <p:sldId id="907" r:id="rId16"/>
    <p:sldId id="909" r:id="rId17"/>
    <p:sldId id="910" r:id="rId18"/>
    <p:sldId id="911" r:id="rId19"/>
    <p:sldId id="912" r:id="rId20"/>
    <p:sldId id="913" r:id="rId21"/>
    <p:sldId id="936" r:id="rId22"/>
    <p:sldId id="1116" r:id="rId2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892" autoAdjust="0"/>
    <p:restoredTop sz="69437" autoAdjust="0"/>
  </p:normalViewPr>
  <p:slideViewPr>
    <p:cSldViewPr snapToGrid="0" snapToObjects="1">
      <p:cViewPr varScale="1">
        <p:scale>
          <a:sx n="79" d="100"/>
          <a:sy n="79" d="100"/>
        </p:scale>
        <p:origin x="1512" y="200"/>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88" d="100"/>
          <a:sy n="88" d="100"/>
        </p:scale>
        <p:origin x="288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We will now look </a:t>
            </a:r>
            <a:r>
              <a:rPr lang="en-CA"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rPr>
              <a:t>at the initial assessment. </a:t>
            </a:r>
            <a:endParaRPr lang="en-US" sz="1200" b="0" i="0" kern="1200" dirty="0">
              <a:solidFill>
                <a:schemeClr val="tx1"/>
              </a:solidFill>
              <a:effectLst/>
              <a:latin typeface="Century Gothic" panose="020B0502020202020204" pitchFamily="34" charset="0"/>
              <a:ea typeface="ＭＳ Ｐゴシック" panose="020B0600070205080204" pitchFamily="34" charset="-128"/>
              <a:cs typeface="ＭＳ Ｐゴシック" charset="0"/>
            </a:endParaRP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GB" altLang="en-US" sz="1200" dirty="0">
                <a:ea typeface="ＭＳ Ｐゴシック" panose="020B0600070205080204" pitchFamily="34" charset="-128"/>
              </a:rPr>
              <a:t>After introductions and building rapport, early in the session you will want to assess readiness to quit and any concerns the person may have about quitting.</a:t>
            </a:r>
          </a:p>
          <a:p>
            <a:pPr eaLnBrk="1" hangingPunct="1">
              <a:spcBef>
                <a:spcPct val="0"/>
              </a:spcBef>
            </a:pPr>
            <a:endParaRPr lang="en-GB" altLang="en-US" sz="1200" dirty="0">
              <a:ea typeface="ＭＳ Ｐゴシック" panose="020B0600070205080204" pitchFamily="34" charset="-128"/>
            </a:endParaRPr>
          </a:p>
          <a:p>
            <a:pPr eaLnBrk="1" hangingPunct="1">
              <a:spcBef>
                <a:spcPct val="0"/>
              </a:spcBef>
            </a:pPr>
            <a:r>
              <a:rPr lang="en-GB" altLang="en-US" sz="1200" dirty="0">
                <a:ea typeface="ＭＳ Ｐゴシック" panose="020B0600070205080204" pitchFamily="34" charset="-128"/>
              </a:rPr>
              <a:t>Not all clients will be motivated to stop smoking. This can be particularly true given the NHS pathway for SMI is an opt out referral model. This initial consultation with clients is a crucial opportunity to assess and address motivation, worries, and consider the best approach for clients. </a:t>
            </a:r>
          </a:p>
          <a:p>
            <a:pPr eaLnBrk="1" hangingPunct="1">
              <a:spcBef>
                <a:spcPct val="0"/>
              </a:spcBef>
            </a:pPr>
            <a:endParaRPr lang="en-GB" altLang="en-US" sz="1200" dirty="0">
              <a:ea typeface="ＭＳ Ｐゴシック" panose="020B0600070205080204" pitchFamily="34" charset="-128"/>
            </a:endParaRPr>
          </a:p>
          <a:p>
            <a:pPr eaLnBrk="1" hangingPunct="1">
              <a:spcBef>
                <a:spcPct val="0"/>
              </a:spcBef>
            </a:pPr>
            <a:r>
              <a:rPr lang="en-GB" altLang="en-US" sz="1200" b="1" dirty="0">
                <a:ea typeface="ＭＳ Ｐゴシック" panose="020B0600070205080204" pitchFamily="34" charset="-128"/>
              </a:rPr>
              <a:t>Q - Let’s think about working with a patient’s motivation. Firstly, how might you assess motivation? </a:t>
            </a:r>
          </a:p>
          <a:p>
            <a:pPr eaLnBrk="1" hangingPunct="1">
              <a:spcBef>
                <a:spcPct val="0"/>
              </a:spcBef>
            </a:pPr>
            <a:endParaRPr lang="en-GB" altLang="en-US" sz="1200" dirty="0">
              <a:ea typeface="ＭＳ Ｐゴシック" panose="020B0600070205080204" pitchFamily="34" charset="-128"/>
            </a:endParaRPr>
          </a:p>
          <a:p>
            <a:pPr eaLnBrk="1" hangingPunct="1">
              <a:spcBef>
                <a:spcPct val="0"/>
              </a:spcBef>
            </a:pPr>
            <a:r>
              <a:rPr lang="en-GB" altLang="en-US" sz="1200" dirty="0">
                <a:ea typeface="ＭＳ Ｐゴシック" panose="020B0600070205080204" pitchFamily="34" charset="-128"/>
              </a:rPr>
              <a:t>The questions on the slide provide some options for exploring motivation and concerns</a:t>
            </a:r>
          </a:p>
          <a:p>
            <a:pPr eaLnBrk="1" hangingPunct="1">
              <a:spcBef>
                <a:spcPct val="0"/>
              </a:spcBef>
            </a:pPr>
            <a:endParaRPr lang="en-GB" altLang="en-US" sz="1200" dirty="0">
              <a:ea typeface="ＭＳ Ｐゴシック" panose="020B0600070205080204" pitchFamily="34" charset="-128"/>
            </a:endParaRPr>
          </a:p>
          <a:p>
            <a:pPr eaLnBrk="1" hangingPunct="1">
              <a:spcBef>
                <a:spcPct val="0"/>
              </a:spcBef>
            </a:pPr>
            <a:r>
              <a:rPr lang="en-GB" altLang="en-US" sz="1200" dirty="0">
                <a:ea typeface="ＭＳ Ｐゴシック" panose="020B0600070205080204" pitchFamily="34" charset="-128"/>
              </a:rPr>
              <a:t>Using questions like what brought you along today or how do you feel about your smoking are gentle ways to start the conversation and assess motivation and concerns, particularly if you sense that the person is reluctant, or they tell you this. These two questions don’t focus on ‘stopping’ they focus on finding out more about where the person is at with their smoking, the first question will also help to draw out if the person has felt ‘pressure’ to come.</a:t>
            </a:r>
          </a:p>
          <a:p>
            <a:pPr eaLnBrk="1" hangingPunct="1">
              <a:spcBef>
                <a:spcPct val="0"/>
              </a:spcBef>
            </a:pPr>
            <a:r>
              <a:rPr lang="en-GB" altLang="en-US" sz="1200" dirty="0">
                <a:ea typeface="ＭＳ Ｐゴシック" panose="020B0600070205080204" pitchFamily="34" charset="-128"/>
              </a:rPr>
              <a:t> </a:t>
            </a:r>
          </a:p>
          <a:p>
            <a:pPr eaLnBrk="1" hangingPunct="1">
              <a:spcBef>
                <a:spcPct val="0"/>
              </a:spcBef>
            </a:pPr>
            <a:r>
              <a:rPr lang="en-GB" altLang="en-US" sz="1200" b="1" dirty="0">
                <a:ea typeface="ＭＳ Ｐゴシック" panose="020B0600070205080204" pitchFamily="34" charset="-128"/>
              </a:rPr>
              <a:t>If the person sounds nervous or ambivalent about quitting: </a:t>
            </a:r>
            <a:endParaRPr lang="en-GB" altLang="en-US" sz="1200" dirty="0">
              <a:ea typeface="ＭＳ Ｐゴシック" panose="020B0600070205080204" pitchFamily="34" charset="-128"/>
            </a:endParaRPr>
          </a:p>
          <a:p>
            <a:pPr marL="171450" indent="-171450" eaLnBrk="1" hangingPunct="1">
              <a:spcBef>
                <a:spcPct val="0"/>
              </a:spcBef>
              <a:buFont typeface="Arial" panose="020B0604020202020204" pitchFamily="34" charset="0"/>
              <a:buChar char="•"/>
            </a:pPr>
            <a:r>
              <a:rPr lang="en-GB" altLang="en-US" sz="1200" dirty="0">
                <a:ea typeface="ＭＳ Ｐゴシック" panose="020B0600070205080204" pitchFamily="34" charset="-128"/>
              </a:rPr>
              <a:t>Reassure and empathise with that it is normal and understandable to feel nervous about stopping smoking. </a:t>
            </a:r>
          </a:p>
          <a:p>
            <a:pPr marL="171450" marR="0" lvl="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altLang="en-US" sz="1200" dirty="0">
                <a:ea typeface="ＭＳ Ｐゴシック" panose="020B0600070205080204" pitchFamily="34" charset="-128"/>
              </a:rPr>
              <a:t>Learn more about personal concerns or barriers to quitting. Support client with preparing for how they might overcome these concerns/barriers.</a:t>
            </a:r>
          </a:p>
          <a:p>
            <a:pPr marL="171450" marR="0" lvl="0" indent="-171450" algn="l" defTabSz="4572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GB" altLang="en-US" sz="1200" dirty="0">
                <a:ea typeface="ＭＳ Ｐゴシック" panose="020B0600070205080204" pitchFamily="34" charset="-128"/>
              </a:rPr>
              <a:t>Learn more about any personal reasons for quitting and reinforce  how quitting can improve their health, wealth and overall quality of life. </a:t>
            </a:r>
          </a:p>
          <a:p>
            <a:pPr marL="171450" indent="-171450" eaLnBrk="1" hangingPunct="1">
              <a:spcBef>
                <a:spcPct val="0"/>
              </a:spcBef>
              <a:buFont typeface="Arial" panose="020B0604020202020204" pitchFamily="34" charset="0"/>
              <a:buChar char="•"/>
            </a:pPr>
            <a:r>
              <a:rPr lang="en-GB" altLang="en-US" sz="1200" dirty="0">
                <a:ea typeface="ＭＳ Ｐゴシック" panose="020B0600070205080204" pitchFamily="34" charset="-128"/>
              </a:rPr>
              <a:t>Inform the person that with your support, and the use of a medication or vape their chances of quitting will be greatly improved. </a:t>
            </a:r>
          </a:p>
          <a:p>
            <a:pPr eaLnBrk="1" hangingPunct="1">
              <a:spcBef>
                <a:spcPct val="0"/>
              </a:spcBef>
            </a:pPr>
            <a:r>
              <a:rPr lang="en-GB" altLang="en-US" sz="1200" dirty="0">
                <a:ea typeface="ＭＳ Ｐゴシック" panose="020B0600070205080204" pitchFamily="34" charset="-128"/>
              </a:rPr>
              <a:t> </a:t>
            </a:r>
          </a:p>
          <a:p>
            <a:pPr eaLnBrk="1" hangingPunct="1">
              <a:spcBef>
                <a:spcPct val="0"/>
              </a:spcBef>
            </a:pPr>
            <a:r>
              <a:rPr lang="en-GB" altLang="en-US" sz="1200" b="1" dirty="0">
                <a:ea typeface="ＭＳ Ｐゴシック" panose="020B0600070205080204" pitchFamily="34" charset="-128"/>
              </a:rPr>
              <a:t>If they sound positive </a:t>
            </a:r>
            <a:endParaRPr lang="en-GB" altLang="en-US" sz="1200" dirty="0">
              <a:ea typeface="ＭＳ Ｐゴシック" panose="020B0600070205080204" pitchFamily="34" charset="-128"/>
            </a:endParaRPr>
          </a:p>
          <a:p>
            <a:pPr marL="171450" indent="-171450" eaLnBrk="1" hangingPunct="1">
              <a:spcBef>
                <a:spcPct val="0"/>
              </a:spcBef>
              <a:buFont typeface="Arial" panose="020B0604020202020204" pitchFamily="34" charset="0"/>
              <a:buChar char="•"/>
            </a:pPr>
            <a:r>
              <a:rPr lang="en-GB" altLang="en-US" sz="1200" dirty="0">
                <a:ea typeface="ＭＳ Ｐゴシック" panose="020B0600070205080204" pitchFamily="34" charset="-128"/>
              </a:rPr>
              <a:t>Reinforce their positivity by congratulating them and emphasising how important stopping smoking is.</a:t>
            </a:r>
          </a:p>
          <a:p>
            <a:pPr marL="171450" indent="-171450" eaLnBrk="1" hangingPunct="1">
              <a:spcBef>
                <a:spcPct val="0"/>
              </a:spcBef>
              <a:buFont typeface="Arial" panose="020B0604020202020204" pitchFamily="34" charset="0"/>
              <a:buChar char="•"/>
            </a:pPr>
            <a:endParaRPr lang="en-GB" altLang="en-US" sz="1200" dirty="0">
              <a:ea typeface="ＭＳ Ｐゴシック" panose="020B0600070205080204" pitchFamily="34" charset="-128"/>
            </a:endParaRPr>
          </a:p>
          <a:p>
            <a:pPr marL="171450" indent="-171450" eaLnBrk="1" hangingPunct="1">
              <a:spcBef>
                <a:spcPct val="0"/>
              </a:spcBef>
              <a:buFont typeface="Arial" panose="020B0604020202020204" pitchFamily="34" charset="0"/>
              <a:buChar char="•"/>
            </a:pPr>
            <a:r>
              <a:rPr lang="en-GB" altLang="en-US" sz="1200" dirty="0">
                <a:ea typeface="ＭＳ Ｐゴシック" panose="020B0600070205080204" pitchFamily="34" charset="-128"/>
              </a:rPr>
              <a:t>Effective communication is a key facilitator in supporting and genuine praise and acknowledgement from you can help to boost self-efficacy and sense of achievement. This can include reflecting on any small past success the person has had with quitting. </a:t>
            </a:r>
          </a:p>
          <a:p>
            <a:pPr marL="171450" indent="-171450" eaLnBrk="1" hangingPunct="1">
              <a:spcBef>
                <a:spcPct val="0"/>
              </a:spcBef>
              <a:buFont typeface="Arial" panose="020B0604020202020204" pitchFamily="34" charset="0"/>
              <a:buChar char="•"/>
            </a:pPr>
            <a:endParaRPr lang="en-GB" altLang="en-US" sz="1200" dirty="0">
              <a:ea typeface="ＭＳ Ｐゴシック" panose="020B0600070205080204" pitchFamily="34" charset="-128"/>
            </a:endParaRPr>
          </a:p>
          <a:p>
            <a:pPr eaLnBrk="1" hangingPunct="1">
              <a:spcBef>
                <a:spcPct val="0"/>
              </a:spcBef>
            </a:pPr>
            <a:endParaRPr lang="en-GB" altLang="en-US" sz="1200" dirty="0">
              <a:ea typeface="ＭＳ Ｐゴシック" panose="020B0600070205080204" pitchFamily="34" charset="-128"/>
            </a:endParaRPr>
          </a:p>
          <a:p>
            <a:pPr eaLnBrk="1" hangingPunct="1">
              <a:spcBef>
                <a:spcPct val="0"/>
              </a:spcBef>
            </a:pPr>
            <a:endParaRPr lang="en-GB" altLang="en-US" b="1" dirty="0">
              <a:ea typeface="ＭＳ Ｐゴシック" panose="020B0600070205080204" pitchFamily="34" charset="-128"/>
            </a:endParaRPr>
          </a:p>
          <a:p>
            <a:pPr eaLnBrk="1" hangingPunct="1">
              <a:spcBef>
                <a:spcPct val="0"/>
              </a:spcBef>
            </a:pPr>
            <a:endParaRPr lang="en-GB" altLang="en-US" dirty="0">
              <a:ea typeface="ＭＳ Ｐゴシック" panose="020B0600070205080204" pitchFamily="34" charset="-128"/>
            </a:endParaRPr>
          </a:p>
          <a:p>
            <a:endParaRPr lang="en-US" altLang="en-US" dirty="0">
              <a:cs typeface="Geneva" pitchFamily="6" charset="0"/>
            </a:endParaRPr>
          </a:p>
          <a:p>
            <a:pPr eaLnBrk="1" hangingPunct="1">
              <a:spcBef>
                <a:spcPct val="0"/>
              </a:spcBef>
            </a:pPr>
            <a:endParaRPr lang="en-GB" altLang="en-US" dirty="0">
              <a:ea typeface="ＭＳ Ｐゴシック" panose="020B0600070205080204" pitchFamily="34" charset="-128"/>
            </a:endParaRPr>
          </a:p>
          <a:p>
            <a:pPr eaLnBrk="1" hangingPunct="1">
              <a:spcBef>
                <a:spcPct val="0"/>
              </a:spcBef>
            </a:pPr>
            <a:endParaRPr lang="en-GB" altLang="en-US" dirty="0">
              <a:ea typeface="ＭＳ Ｐゴシック" panose="020B0600070205080204" pitchFamily="34" charset="-128"/>
            </a:endParaRPr>
          </a:p>
          <a:p>
            <a:endParaRPr lang="en-US" altLang="en-US" dirty="0">
              <a:cs typeface="Geneva" pitchFamily="6" charset="0"/>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10</a:t>
            </a:fld>
            <a:endParaRPr lang="en-US"/>
          </a:p>
        </p:txBody>
      </p:sp>
    </p:spTree>
    <p:extLst>
      <p:ext uri="{BB962C8B-B14F-4D97-AF65-F5344CB8AC3E}">
        <p14:creationId xmlns:p14="http://schemas.microsoft.com/office/powerpoint/2010/main" val="443664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Good communication with the patients care team is also very important and includes communication with the family doctor, psychiatrist or mental health worker. In particular the patient’s care team should be informed that the patient is making a quit attempt and a medications review conducted to determine if any medications require monitoring or a dose adjustment.  Because SMI patients may start and stop their quit attempt there is some complexity for managing medications.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0127547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Trainer guide, activity: initial assessment demonstration (abrupt quit)</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Handout 3</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2366477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5: initial assessment demonstration (abrupt quit), page 21</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Kerri: Abrupt quit demonstration. Kerri will be a patient who is ready to stop and willing to set a quit date.</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13</a:t>
            </a:fld>
            <a:endParaRPr lang="en-US" dirty="0"/>
          </a:p>
        </p:txBody>
      </p:sp>
    </p:spTree>
    <p:extLst>
      <p:ext uri="{BB962C8B-B14F-4D97-AF65-F5344CB8AC3E}">
        <p14:creationId xmlns:p14="http://schemas.microsoft.com/office/powerpoint/2010/main" val="21821495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(abrupt quit)</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0" i="0" kern="1200" baseline="0" dirty="0">
                <a:solidFill>
                  <a:schemeClr val="tx1"/>
                </a:solidFill>
                <a:latin typeface="Century Gothic" panose="020B0502020202020204" pitchFamily="34" charset="0"/>
                <a:ea typeface="Geneva" pitchFamily="-109" charset="0"/>
                <a:cs typeface="Geneva" pitchFamily="-109" charset="0"/>
              </a:rPr>
              <a:t>Remind participants that although you got to the point of setting a quit date with Kerri in this session, in reality this could take one session or several to get to this point.</a:t>
            </a:r>
          </a:p>
          <a:p>
            <a:pPr marL="0" indent="0">
              <a:buFont typeface="Arial" panose="020B0604020202020204" pitchFamily="34" charset="0"/>
              <a:buNone/>
            </a:pPr>
            <a:endParaRPr lang="en-GB" sz="1200" b="0"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endParaRPr lang="en-GB" sz="1200" b="0" i="0" kern="1200" baseline="0" dirty="0">
              <a:solidFill>
                <a:schemeClr val="tx1"/>
              </a:solidFill>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3095392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(abrupt quit)</a:t>
            </a: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15</a:t>
            </a:fld>
            <a:endParaRPr lang="en-US" dirty="0"/>
          </a:p>
        </p:txBody>
      </p:sp>
    </p:spTree>
    <p:extLst>
      <p:ext uri="{BB962C8B-B14F-4D97-AF65-F5344CB8AC3E}">
        <p14:creationId xmlns:p14="http://schemas.microsoft.com/office/powerpoint/2010/main" val="2193819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(abrupt quit)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4172815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(abrupt quit)</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345195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(abrupt quit)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b="1"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dirty="0"/>
          </a:p>
        </p:txBody>
      </p:sp>
    </p:spTree>
    <p:extLst>
      <p:ext uri="{BB962C8B-B14F-4D97-AF65-F5344CB8AC3E}">
        <p14:creationId xmlns:p14="http://schemas.microsoft.com/office/powerpoint/2010/main" val="1454553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(abrupt quit)</a:t>
            </a:r>
            <a:endParaRPr lang="en-US" b="1"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19</a:t>
            </a:fld>
            <a:endParaRPr lang="en-US" dirty="0"/>
          </a:p>
        </p:txBody>
      </p:sp>
    </p:spTree>
    <p:extLst>
      <p:ext uri="{BB962C8B-B14F-4D97-AF65-F5344CB8AC3E}">
        <p14:creationId xmlns:p14="http://schemas.microsoft.com/office/powerpoint/2010/main" val="26326186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When treating people with SMI it is good to be aware that it takes time. Attempts to squeeze them into a pre-existing short duration (i.e. six to twelve weeks) protocol will not work for the vast majority of patients. While the ultimate goal is to support clients with stopping smoking it can be helpful to view this as a journey with a series of goals to supporting patients with quitting.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Century Gothic" panose="020B0502020202020204" pitchFamily="34" charset="0"/>
                <a:ea typeface="Geneva" pitchFamily="-109" charset="0"/>
                <a:cs typeface="Geneva" pitchFamily="-109" charset="0"/>
              </a:rPr>
              <a:t>Goal One is to recruitment them to treatment. </a:t>
            </a:r>
            <a:r>
              <a:rPr lang="en-CA" sz="1200" b="0" i="0" kern="1200" dirty="0">
                <a:solidFill>
                  <a:schemeClr val="tx1"/>
                </a:solidFill>
                <a:effectLst/>
                <a:latin typeface="Century Gothic" panose="020B0502020202020204" pitchFamily="34" charset="0"/>
                <a:ea typeface="Geneva" pitchFamily="-109" charset="0"/>
                <a:cs typeface="Geneva" pitchFamily="-109" charset="0"/>
              </a:rPr>
              <a:t>Offer smoking cessation treatment often, train all staff to offer VBA. Proactively ring patients, with their agreement, to review readiness to quit on a monthly basis if possible.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Century Gothic" panose="020B0502020202020204" pitchFamily="34" charset="0"/>
                <a:ea typeface="Geneva" pitchFamily="-109" charset="0"/>
                <a:cs typeface="Geneva" pitchFamily="-109" charset="0"/>
              </a:rPr>
              <a:t>Goal Two is retention  in treatment. </a:t>
            </a:r>
            <a:r>
              <a:rPr lang="en-CA" sz="1200" b="0" i="0" kern="1200" dirty="0">
                <a:solidFill>
                  <a:schemeClr val="tx1"/>
                </a:solidFill>
                <a:effectLst/>
                <a:latin typeface="Century Gothic" panose="020B0502020202020204" pitchFamily="34" charset="0"/>
                <a:ea typeface="Geneva" pitchFamily="-109" charset="0"/>
                <a:cs typeface="Geneva" pitchFamily="-109" charset="0"/>
              </a:rPr>
              <a:t>Patients often take considerable time to move towards setting a quit date. Building rapport while offering CDTS options helps to maintain engagement.</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Century Gothic" panose="020B0502020202020204" pitchFamily="34" charset="0"/>
                <a:ea typeface="Geneva" pitchFamily="-109" charset="0"/>
                <a:cs typeface="Geneva" pitchFamily="-109" charset="0"/>
              </a:rPr>
              <a:t>Goal Three is setting quit day, making that commitment to stopping completely and support through withdrawal. </a:t>
            </a:r>
            <a:r>
              <a:rPr lang="en-CA" sz="1200" b="0" i="0" kern="1200" dirty="0">
                <a:solidFill>
                  <a:schemeClr val="tx1"/>
                </a:solidFill>
                <a:effectLst/>
                <a:latin typeface="Century Gothic" panose="020B0502020202020204" pitchFamily="34" charset="0"/>
                <a:ea typeface="Geneva" pitchFamily="-109" charset="0"/>
                <a:cs typeface="Geneva" pitchFamily="-109" charset="0"/>
              </a:rPr>
              <a:t>A</a:t>
            </a:r>
            <a:r>
              <a:rPr lang="en-CA" sz="1200" b="1" i="0" kern="1200" dirty="0">
                <a:solidFill>
                  <a:schemeClr val="tx1"/>
                </a:solidFill>
                <a:effectLst/>
                <a:latin typeface="Century Gothic" panose="020B0502020202020204" pitchFamily="34" charset="0"/>
                <a:ea typeface="Geneva" pitchFamily="-109" charset="0"/>
                <a:cs typeface="Geneva" pitchFamily="-109" charset="0"/>
              </a:rPr>
              <a:t> </a:t>
            </a:r>
            <a:r>
              <a:rPr lang="en-CA" sz="1200" b="0" i="0" kern="1200" dirty="0">
                <a:solidFill>
                  <a:schemeClr val="tx1"/>
                </a:solidFill>
                <a:effectLst/>
                <a:latin typeface="Century Gothic" panose="020B0502020202020204" pitchFamily="34" charset="0"/>
                <a:ea typeface="Geneva" pitchFamily="-109" charset="0"/>
                <a:cs typeface="Geneva" pitchFamily="-109" charset="0"/>
              </a:rPr>
              <a:t>high proportion of these patients will be highly dependant so offering extra NRT (double patching), second (and even third) product usage and vaping option may be especially helpful.</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fontAlgn="base"/>
            <a:r>
              <a:rPr lang="en-CA" sz="1200" b="1" i="0" kern="1200" dirty="0">
                <a:solidFill>
                  <a:schemeClr val="tx1"/>
                </a:solidFill>
                <a:effectLst/>
                <a:latin typeface="Century Gothic" panose="020B0502020202020204" pitchFamily="34" charset="0"/>
                <a:ea typeface="Geneva" pitchFamily="-109" charset="0"/>
                <a:cs typeface="Geneva" pitchFamily="-109" charset="0"/>
              </a:rPr>
              <a:t>Goal Four is providing extended relapse prevention care. </a:t>
            </a:r>
            <a:r>
              <a:rPr lang="en-CA" sz="1200" b="0" i="0" kern="1200" dirty="0">
                <a:solidFill>
                  <a:schemeClr val="tx1"/>
                </a:solidFill>
                <a:effectLst/>
                <a:latin typeface="Century Gothic" panose="020B0502020202020204" pitchFamily="34" charset="0"/>
                <a:ea typeface="Geneva" pitchFamily="-109" charset="0"/>
                <a:cs typeface="Geneva" pitchFamily="-109" charset="0"/>
              </a:rPr>
              <a:t>More usual than not, people with SMI will need extended behavioural support and medication; and ongoing relapse prevention (i.e. preventing a return to regular smoking). Services should be encouraged to see this as standard care for this patient group. </a:t>
            </a:r>
            <a:r>
              <a:rPr lang="en-CA" dirty="0">
                <a:effectLst/>
              </a:rPr>
              <a:t> </a:t>
            </a:r>
          </a:p>
          <a:p>
            <a:pPr fontAlgn="base"/>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fontAlgn="base"/>
            <a:r>
              <a:rPr lang="en-CA" sz="1200" b="0" i="0" kern="1200" dirty="0">
                <a:solidFill>
                  <a:schemeClr val="tx1"/>
                </a:solidFill>
                <a:effectLst/>
                <a:latin typeface="Century Gothic" panose="020B0502020202020204" pitchFamily="34" charset="0"/>
                <a:ea typeface="Geneva" pitchFamily="-109" charset="0"/>
                <a:cs typeface="Geneva" pitchFamily="-109" charset="0"/>
              </a:rPr>
              <a:t>Exacerbation of underlying psychiatric illness as well as the standard pitfalls that cause relapse may result in the resumption of smoking and return of patient to Goal two. Best to view this not as failure but as a normal part of the process of acquisition of the skills of smoking cessation, that will make the patient so good at quitting eventually that this will stop happening.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fontAlgn="base"/>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fontAlgn="base"/>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16832397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demonstration (abrupt quit)</a:t>
            </a:r>
          </a:p>
          <a:p>
            <a:endParaRPr lang="en-US" dirty="0"/>
          </a:p>
          <a:p>
            <a:r>
              <a:rPr lang="en-US" dirty="0"/>
              <a:t>How did it go? </a:t>
            </a:r>
          </a:p>
          <a:p>
            <a:r>
              <a:rPr lang="en-US" dirty="0"/>
              <a:t>Ask specifically, How did you address Gemma’s social anxiety and/or issues with short term memory?</a:t>
            </a:r>
          </a:p>
          <a:p>
            <a:endParaRPr lang="en-US" dirty="0"/>
          </a:p>
          <a:p>
            <a:r>
              <a:rPr lang="en-US" dirty="0"/>
              <a:t>Social anxiety </a:t>
            </a:r>
          </a:p>
          <a:p>
            <a:pPr marL="171450" indent="-171450">
              <a:buFontTx/>
              <a:buChar char="-"/>
            </a:pPr>
            <a:r>
              <a:rPr lang="en-US" dirty="0"/>
              <a:t>We agreed with Gemma that home visits would be preferred. </a:t>
            </a:r>
          </a:p>
          <a:p>
            <a:pPr marL="171450" indent="-171450">
              <a:buFontTx/>
              <a:buChar char="-"/>
            </a:pPr>
            <a:endParaRPr lang="en-US" dirty="0"/>
          </a:p>
          <a:p>
            <a:pPr marL="0" indent="0">
              <a:buFontTx/>
              <a:buNone/>
            </a:pPr>
            <a:r>
              <a:rPr lang="en-US" dirty="0"/>
              <a:t>Short term memory</a:t>
            </a:r>
          </a:p>
          <a:p>
            <a:pPr marL="171450" indent="-171450">
              <a:buFontTx/>
              <a:buChar char="-"/>
            </a:pPr>
            <a:r>
              <a:rPr lang="en-US" dirty="0"/>
              <a:t>All decision were placed in writing </a:t>
            </a:r>
          </a:p>
          <a:p>
            <a:pPr marL="171450" indent="-171450">
              <a:buFontTx/>
              <a:buChar char="-"/>
            </a:pPr>
            <a:endParaRPr lang="en-US" dirty="0"/>
          </a:p>
          <a:p>
            <a:pPr lvl="0"/>
            <a:r>
              <a:rPr lang="en-CA" sz="1200" b="1" i="0" kern="1200" dirty="0">
                <a:solidFill>
                  <a:schemeClr val="tx1"/>
                </a:solidFill>
                <a:effectLst/>
                <a:latin typeface="Century Gothic" panose="020B0502020202020204" pitchFamily="34" charset="0"/>
                <a:ea typeface="Geneva" pitchFamily="-109" charset="0"/>
                <a:cs typeface="Geneva" pitchFamily="-109" charset="0"/>
              </a:rPr>
              <a:t>Other discussion points: </a:t>
            </a:r>
          </a:p>
          <a:p>
            <a:pPr lvl="0"/>
            <a:r>
              <a:rPr lang="en-CA" sz="1200" b="0" i="0" kern="1200" dirty="0">
                <a:solidFill>
                  <a:schemeClr val="tx1"/>
                </a:solidFill>
                <a:effectLst/>
                <a:latin typeface="Century Gothic" panose="020B0502020202020204" pitchFamily="34" charset="0"/>
                <a:ea typeface="Geneva" pitchFamily="-109" charset="0"/>
                <a:cs typeface="Geneva" pitchFamily="-109" charset="0"/>
              </a:rPr>
              <a:t>- Experience from SCIMITAR and other real world experience suggests that patients with bipolar disorder tended to do better with treatment than those with </a:t>
            </a:r>
            <a:r>
              <a:rPr lang="en-US" sz="1200" b="0" i="0" kern="1200" dirty="0">
                <a:solidFill>
                  <a:schemeClr val="tx1"/>
                </a:solidFill>
                <a:effectLst/>
                <a:latin typeface="Century Gothic" panose="020B0502020202020204" pitchFamily="34" charset="0"/>
                <a:ea typeface="Geneva" pitchFamily="-109" charset="0"/>
                <a:cs typeface="Geneva" pitchFamily="-109" charset="0"/>
              </a:rPr>
              <a:t>schizophrenia</a:t>
            </a:r>
            <a:r>
              <a:rPr lang="en-CA" sz="1200" b="0" i="0" kern="1200" dirty="0">
                <a:solidFill>
                  <a:schemeClr val="tx1"/>
                </a:solidFill>
                <a:effectLst/>
                <a:latin typeface="Century Gothic" panose="020B0502020202020204" pitchFamily="34" charset="0"/>
                <a:ea typeface="Geneva" pitchFamily="-109" charset="0"/>
                <a:cs typeface="Geneva" pitchFamily="-109" charset="0"/>
              </a:rPr>
              <a:t>, often moved more quickly than those with schizophrenia. It could for example take 2 sessions for patients with </a:t>
            </a:r>
            <a:r>
              <a:rPr lang="en-US" sz="1200" b="0" i="0" kern="1200" dirty="0">
                <a:solidFill>
                  <a:schemeClr val="tx1"/>
                </a:solidFill>
                <a:effectLst/>
                <a:latin typeface="Century Gothic" panose="020B0502020202020204" pitchFamily="34" charset="0"/>
                <a:ea typeface="Geneva" pitchFamily="-109" charset="0"/>
                <a:cs typeface="Geneva" pitchFamily="-109" charset="0"/>
              </a:rPr>
              <a:t>schizophrenia to </a:t>
            </a:r>
            <a:r>
              <a:rPr lang="en-CA" sz="1200" b="0" i="0" kern="1200" dirty="0">
                <a:solidFill>
                  <a:schemeClr val="tx1"/>
                </a:solidFill>
                <a:effectLst/>
                <a:latin typeface="Century Gothic" panose="020B0502020202020204" pitchFamily="34" charset="0"/>
                <a:ea typeface="Geneva" pitchFamily="-109" charset="0"/>
                <a:cs typeface="Geneva" pitchFamily="-109" charset="0"/>
              </a:rPr>
              <a:t>complete the initial assessment and establish the plan for quitting. </a:t>
            </a:r>
          </a:p>
          <a:p>
            <a:pPr marL="171450" indent="-171450">
              <a:buFontTx/>
              <a:buChar char="-"/>
            </a:pPr>
            <a:endParaRPr lang="en-US" dirty="0"/>
          </a:p>
          <a:p>
            <a:pPr marL="171450" indent="-171450">
              <a:buFontTx/>
              <a:buChar char="-"/>
            </a:pPr>
            <a:endParaRPr lang="en-US" dirty="0"/>
          </a:p>
          <a:p>
            <a:pPr marL="171450" indent="-171450">
              <a:buFontTx/>
              <a:buChar char="-"/>
            </a:pPr>
            <a:endParaRPr lang="en-US" dirty="0"/>
          </a:p>
          <a:p>
            <a:pPr marL="171450" indent="-171450">
              <a:buFontTx/>
              <a:buChar char="-"/>
            </a:pPr>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20</a:t>
            </a:fld>
            <a:endParaRPr lang="en-US" dirty="0"/>
          </a:p>
        </p:txBody>
      </p:sp>
    </p:spTree>
    <p:extLst>
      <p:ext uri="{BB962C8B-B14F-4D97-AF65-F5344CB8AC3E}">
        <p14:creationId xmlns:p14="http://schemas.microsoft.com/office/powerpoint/2010/main" val="20584188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0" i="0" kern="1200" dirty="0">
                <a:solidFill>
                  <a:schemeClr val="tx1"/>
                </a:solidFill>
                <a:latin typeface="Century Gothic" panose="020B0502020202020204" pitchFamily="34" charset="0"/>
                <a:ea typeface="Geneva" pitchFamily="-109" charset="0"/>
                <a:cs typeface="Geneva" pitchFamily="-109" charset="0"/>
              </a:rPr>
              <a:t>Invite any questions. Hold this for after lunch is time does not permit. </a:t>
            </a:r>
          </a:p>
          <a:p>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21</a:t>
            </a:fld>
            <a:endParaRPr lang="en-US" dirty="0"/>
          </a:p>
        </p:txBody>
      </p:sp>
    </p:spTree>
    <p:extLst>
      <p:ext uri="{BB962C8B-B14F-4D97-AF65-F5344CB8AC3E}">
        <p14:creationId xmlns:p14="http://schemas.microsoft.com/office/powerpoint/2010/main" val="37220054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22</a:t>
            </a:fld>
            <a:endParaRPr lang="en-US" dirty="0"/>
          </a:p>
        </p:txBody>
      </p:sp>
    </p:spTree>
    <p:extLst>
      <p:ext uri="{BB962C8B-B14F-4D97-AF65-F5344CB8AC3E}">
        <p14:creationId xmlns:p14="http://schemas.microsoft.com/office/powerpoint/2010/main" val="1613444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Introduction to the initial assessm12ent and medication considerations</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83760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GB" sz="1200" b="0" i="0" kern="1200" dirty="0">
                <a:solidFill>
                  <a:schemeClr val="tx1"/>
                </a:solidFill>
                <a:effectLst/>
                <a:latin typeface="Century Gothic" panose="020B0502020202020204" pitchFamily="34" charset="0"/>
                <a:ea typeface="Geneva" pitchFamily="-109" charset="0"/>
                <a:cs typeface="Geneva" pitchFamily="-109" charset="0"/>
              </a:rPr>
              <a:t>Evidence-based behaviour change techniques (BCTs) have been established to support smoking cessation </a:t>
            </a:r>
            <a:r>
              <a:rPr lang="en-GB" dirty="0"/>
              <a:t>BCTs, the things that you say and do with smokers, are effective interventions to improve smokers' chances of quitting.</a:t>
            </a:r>
            <a:endParaRPr lang="en-CA" dirty="0"/>
          </a:p>
          <a:p>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sz="1200" b="0" i="0" kern="1200" dirty="0">
                <a:solidFill>
                  <a:schemeClr val="tx1"/>
                </a:solidFill>
                <a:effectLst/>
                <a:latin typeface="Century Gothic" panose="020B0502020202020204" pitchFamily="34" charset="0"/>
                <a:ea typeface="Geneva" pitchFamily="-109" charset="0"/>
                <a:cs typeface="Geneva" pitchFamily="-109" charset="0"/>
              </a:rPr>
              <a:t>These </a:t>
            </a:r>
            <a:r>
              <a:rPr lang="en-US" sz="1200" b="0" i="0" kern="1200" dirty="0">
                <a:solidFill>
                  <a:schemeClr val="tx1"/>
                </a:solidFill>
                <a:effectLst/>
                <a:latin typeface="Century Gothic" panose="020B0502020202020204" pitchFamily="34" charset="0"/>
                <a:ea typeface="Geneva" pitchFamily="-109" charset="0"/>
                <a:cs typeface="Geneva" pitchFamily="-109" charset="0"/>
              </a:rPr>
              <a:t>BCTs were identified from treatment protocols and international guidelines, as well as, evidence from </a:t>
            </a:r>
            <a:r>
              <a:rPr lang="en-US" sz="1200" b="0" i="0" kern="1200" dirty="0" err="1">
                <a:solidFill>
                  <a:schemeClr val="tx1"/>
                </a:solidFill>
                <a:effectLst/>
                <a:latin typeface="Century Gothic" panose="020B0502020202020204" pitchFamily="34" charset="0"/>
                <a:ea typeface="Geneva" pitchFamily="-109" charset="0"/>
                <a:cs typeface="Geneva" pitchFamily="-109" charset="0"/>
              </a:rPr>
              <a:t>randomised</a:t>
            </a:r>
            <a:r>
              <a:rPr lang="en-US" sz="1200" b="0" i="0" kern="1200" dirty="0">
                <a:solidFill>
                  <a:schemeClr val="tx1"/>
                </a:solidFill>
                <a:effectLst/>
                <a:latin typeface="Century Gothic" panose="020B0502020202020204" pitchFamily="34" charset="0"/>
                <a:ea typeface="Geneva" pitchFamily="-109" charset="0"/>
                <a:cs typeface="Geneva" pitchFamily="-109" charset="0"/>
              </a:rPr>
              <a:t> controlled trials and expert clinical opinion. </a:t>
            </a:r>
          </a:p>
          <a:p>
            <a:endParaRPr lang="en-US"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While there are more than 71 BCTs, there are 16 individual BCTs for which we have good grounds to believe that they are the most effective</a:t>
            </a:r>
            <a:r>
              <a:rPr lang="en-GB" sz="1200" b="0" i="0" kern="1200" dirty="0">
                <a:solidFill>
                  <a:schemeClr val="tx1"/>
                </a:solidFill>
                <a:effectLst/>
                <a:latin typeface="Century Gothic" panose="020B0502020202020204" pitchFamily="34" charset="0"/>
                <a:ea typeface="Geneva" pitchFamily="-109" charset="0"/>
                <a:cs typeface="Geneva" pitchFamily="-109" charset="0"/>
              </a:rPr>
              <a:t> </a:t>
            </a:r>
            <a:r>
              <a:rPr lang="en-US" sz="1200" b="0" i="0" kern="1200" dirty="0">
                <a:solidFill>
                  <a:schemeClr val="tx1"/>
                </a:solidFill>
                <a:effectLst/>
                <a:latin typeface="Century Gothic" panose="020B0502020202020204" pitchFamily="34" charset="0"/>
                <a:ea typeface="Geneva" pitchFamily="-109" charset="0"/>
                <a:cs typeface="Geneva" pitchFamily="-109" charset="0"/>
              </a:rPr>
              <a:t>.(Michie 2011)</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You will notice a particular focus during the two days on BCT’s related to the areas on the slide. Clinical and academic consensus led us to focus on the following evidenced based Interventions: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marL="342900" lvl="0" indent="-342900">
              <a:buAutoNum type="arabicPeriod"/>
            </a:pPr>
            <a:r>
              <a:rPr lang="en-GB" dirty="0">
                <a:ea typeface="MS PGothic"/>
                <a:cs typeface="Calibri"/>
              </a:rPr>
              <a:t>Using CO monitoring as a motivational tool;</a:t>
            </a:r>
            <a:endParaRPr lang="en-CA" dirty="0">
              <a:ea typeface="MS PGothic"/>
              <a:cs typeface="Calibri"/>
            </a:endParaRPr>
          </a:p>
          <a:p>
            <a:pPr marL="342900" indent="-342900">
              <a:buAutoNum type="arabicPeriod"/>
            </a:pPr>
            <a:endParaRPr lang="en-GB" dirty="0">
              <a:ea typeface="MS PGothic"/>
              <a:cs typeface="Calibri"/>
            </a:endParaRPr>
          </a:p>
          <a:p>
            <a:pPr marL="342900" indent="-342900">
              <a:buAutoNum type="arabicPeriod"/>
            </a:pPr>
            <a:r>
              <a:rPr lang="en-US" dirty="0">
                <a:ea typeface="MS PGothic"/>
                <a:cs typeface="Calibri"/>
              </a:rPr>
              <a:t>Stop smoking medications - </a:t>
            </a:r>
            <a:r>
              <a:rPr lang="en-GB" dirty="0">
                <a:ea typeface="MS PGothic"/>
                <a:cs typeface="Calibri"/>
              </a:rPr>
              <a:t>Making sure they have a realistic expectation of stop smoking medications, use these medications properly and that they are aware of any potential side effects;</a:t>
            </a:r>
            <a:endParaRPr lang="en-US" dirty="0">
              <a:ea typeface="MS PGothic"/>
              <a:cs typeface="Calibri"/>
            </a:endParaRPr>
          </a:p>
          <a:p>
            <a:pPr marL="342900" indent="-342900">
              <a:buAutoNum type="arabicPeriod"/>
            </a:pPr>
            <a:endParaRPr lang="en-GB" dirty="0">
              <a:ea typeface="MS PGothic"/>
              <a:cs typeface="Calibri"/>
            </a:endParaRPr>
          </a:p>
          <a:p>
            <a:pPr marL="342900" indent="-342900">
              <a:buAutoNum type="arabicPeriod"/>
            </a:pPr>
            <a:r>
              <a:rPr lang="en-US" dirty="0">
                <a:ea typeface="MS PGothic"/>
                <a:cs typeface="Calibri"/>
              </a:rPr>
              <a:t>Addressing barriers and smoking cues and coping with withdrawal - </a:t>
            </a:r>
            <a:r>
              <a:rPr lang="en-GB" dirty="0">
                <a:ea typeface="MS PGothic"/>
                <a:cs typeface="Calibri"/>
              </a:rPr>
              <a:t>Helping them to change their routine to avoid smoking; Making sure the smoker knows what to expect in terms of cravings and withdrawal symptoms;</a:t>
            </a:r>
            <a:endParaRPr lang="en-US" dirty="0">
              <a:ea typeface="MS PGothic"/>
              <a:cs typeface="Calibri"/>
            </a:endParaRPr>
          </a:p>
          <a:p>
            <a:pPr marL="342900" indent="-342900" defTabSz="914400">
              <a:buAutoNum type="arabicPeriod"/>
              <a:defRPr/>
            </a:pPr>
            <a:endParaRPr lang="en-GB" dirty="0">
              <a:ea typeface="MS PGothic"/>
              <a:cs typeface="Calibri"/>
            </a:endParaRPr>
          </a:p>
          <a:p>
            <a:pPr marL="342900" indent="-342900" defTabSz="914400">
              <a:buAutoNum type="arabicPeriod"/>
              <a:defRPr/>
            </a:pPr>
            <a:r>
              <a:rPr lang="en-US" dirty="0">
                <a:ea typeface="MS PGothic"/>
                <a:cs typeface="Calibri"/>
              </a:rPr>
              <a:t>The not a puff rule - </a:t>
            </a:r>
            <a:r>
              <a:rPr lang="en-GB" dirty="0">
                <a:ea typeface="MS PGothic"/>
                <a:cs typeface="Calibri"/>
              </a:rPr>
              <a:t>Stressing the importance of the ‘not a puff’ rule and gaining commitment from the person</a:t>
            </a:r>
            <a:endParaRPr lang="en-US" dirty="0">
              <a:ea typeface="MS PGothic"/>
              <a:cs typeface="Calibri"/>
            </a:endParaRPr>
          </a:p>
          <a:p>
            <a:pPr marL="342900" indent="-342900" defTabSz="914400">
              <a:buAutoNum type="arabicPeriod"/>
              <a:defRPr/>
            </a:pPr>
            <a:endParaRPr lang="en-GB" dirty="0">
              <a:ea typeface="MS PGothic"/>
              <a:cs typeface="Calibri"/>
            </a:endParaRPr>
          </a:p>
          <a:p>
            <a:pPr marL="342900" marR="0" lvl="0" indent="-342900" algn="l" defTabSz="914400" rtl="0" eaLnBrk="0" fontAlgn="base" latinLnBrk="0" hangingPunct="0">
              <a:lnSpc>
                <a:spcPct val="100000"/>
              </a:lnSpc>
              <a:spcBef>
                <a:spcPct val="30000"/>
              </a:spcBef>
              <a:spcAft>
                <a:spcPct val="0"/>
              </a:spcAft>
              <a:buClrTx/>
              <a:buSzTx/>
              <a:buAutoNum type="arabicPeriod"/>
              <a:tabLst/>
              <a:defRPr/>
            </a:pPr>
            <a:r>
              <a:rPr lang="en-US" dirty="0">
                <a:ea typeface="MS PGothic"/>
                <a:cs typeface="Calibri"/>
              </a:rPr>
              <a:t>Obtaining patient commitment and </a:t>
            </a:r>
            <a:r>
              <a:rPr lang="en-US" sz="1200" b="0" i="0" kern="1200" dirty="0">
                <a:solidFill>
                  <a:schemeClr val="tx1"/>
                </a:solidFill>
                <a:effectLst/>
                <a:latin typeface="Century Gothic" panose="020B0502020202020204" pitchFamily="34" charset="0"/>
                <a:ea typeface="Geneva" pitchFamily="-109" charset="0"/>
                <a:cs typeface="Geneva" pitchFamily="-109" charset="0"/>
              </a:rPr>
              <a:t>to the support programme, the plan of action and to attend agreed appointments</a:t>
            </a:r>
            <a:r>
              <a:rPr lang="en-CA" dirty="0">
                <a:effectLst/>
              </a:rPr>
              <a:t> </a:t>
            </a:r>
            <a:endParaRPr lang="en-US" dirty="0">
              <a:ea typeface="MS PGothic"/>
              <a:cs typeface="Calibri"/>
            </a:endParaRPr>
          </a:p>
          <a:p>
            <a:pPr marL="342900" indent="-342900">
              <a:buAutoNum type="arabicPeriod"/>
              <a:defRPr/>
            </a:pPr>
            <a:endParaRPr lang="en-US" dirty="0">
              <a:ea typeface="MS PGothic"/>
              <a:cs typeface="Calibri"/>
            </a:endParaRPr>
          </a:p>
          <a:p>
            <a:pPr marL="342900" indent="-342900">
              <a:buAutoNum type="arabicPeriod"/>
              <a:defRPr/>
            </a:pPr>
            <a:r>
              <a:rPr lang="en-US" dirty="0">
                <a:ea typeface="MS PGothic"/>
                <a:cs typeface="Calibri"/>
              </a:rPr>
              <a:t>Building rapport, building rapport is central to everything you do to help a client to stop smoking. </a:t>
            </a:r>
            <a:endParaRPr lang="en-US" dirty="0">
              <a:cs typeface="Calibri"/>
            </a:endParaRPr>
          </a:p>
          <a:p>
            <a:pPr marL="342900" indent="-342900">
              <a:buAutoNum type="arabicPeriod"/>
              <a:defRPr/>
            </a:pP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Building and maintaining rapport is the means by which BCTs are delivered. Building rapport is the ‘art’ to the science of the BCT’s, good rapport facilitates successful delivery of evidence-based interventions.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pPr>
              <a:lnSpc>
                <a:spcPct val="80000"/>
              </a:lnSpc>
            </a:pPr>
            <a:r>
              <a:rPr lang="en-CA" altLang="en-US" sz="1200" b="1" dirty="0">
                <a:ea typeface="ＭＳ Ｐゴシック" panose="020B0600070205080204" pitchFamily="34" charset="-128"/>
                <a:cs typeface="Geneva" panose="020B0503030404040204" pitchFamily="34" charset="0"/>
              </a:rPr>
              <a:t>References: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bg1"/>
                </a:solidFill>
              </a:rPr>
              <a:t>Michie S, Churchill S, West R. Identifying evidence-based competences required to deliver behavioural support for smoking cessation. Annals of Behavioral Medicine, 2011.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bg1"/>
                </a:solidFill>
              </a:rPr>
              <a:t>Campbell et. al. Improving behavioral support for smoking cessation in pregnancy: What are the barriers to stopping and Which Behavior Change Techniques can influence them? Application of theoretical domains framework. 2018</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GB" dirty="0"/>
              <a:t>  </a:t>
            </a:r>
            <a:endParaRPr lang="en-CA" dirty="0"/>
          </a:p>
          <a:p>
            <a:r>
              <a:rPr lang="en-GB" dirty="0"/>
              <a:t> </a:t>
            </a:r>
            <a:endParaRPr lang="en-CA"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2750758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nSpc>
                <a:spcPct val="80000"/>
              </a:lnSpc>
            </a:pPr>
            <a:r>
              <a:rPr lang="en-GB" altLang="en-US" sz="1200" b="0" i="0" kern="1200" dirty="0">
                <a:solidFill>
                  <a:schemeClr val="tx1"/>
                </a:solidFill>
                <a:latin typeface="Century Gothic" panose="020B0502020202020204" pitchFamily="34" charset="0"/>
                <a:ea typeface="Geneva" pitchFamily="-109" charset="0"/>
                <a:cs typeface="Geneva" pitchFamily="-109" charset="0"/>
              </a:rPr>
              <a:t>These BCTs have been incorporate into the NCSCT standard treatment programme (STP) we introduced earlier this morning. The STP is used to guide the delivery of multiple session quit smoking support.</a:t>
            </a:r>
          </a:p>
          <a:p>
            <a:pPr>
              <a:lnSpc>
                <a:spcPct val="80000"/>
              </a:lnSpc>
            </a:pPr>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80000"/>
              </a:lnSpc>
              <a:spcBef>
                <a:spcPct val="30000"/>
              </a:spcBef>
              <a:spcAft>
                <a:spcPct val="0"/>
              </a:spcAft>
              <a:buClrTx/>
              <a:buSzTx/>
              <a:buFontTx/>
              <a:buNone/>
              <a:tabLst/>
              <a:defRPr/>
            </a:pPr>
            <a:r>
              <a:rPr lang="en-GB" dirty="0"/>
              <a:t>As mentioned, the material provided in the standard treatment programme is for all smokers and can be adapted for use for patients with SMI. </a:t>
            </a:r>
            <a:r>
              <a:rPr lang="en-CA" sz="1200" baseline="0" dirty="0">
                <a:effectLst/>
              </a:rPr>
              <a:t>[explain structure outlined on the slide]. </a:t>
            </a:r>
            <a:endParaRPr lang="en-GB" altLang="en-US" sz="1200" b="0" i="0" kern="1200" dirty="0">
              <a:solidFill>
                <a:schemeClr val="tx1"/>
              </a:solidFill>
              <a:latin typeface="Century Gothic" panose="020B0502020202020204" pitchFamily="34" charset="0"/>
              <a:ea typeface="Geneva" pitchFamily="-109" charset="0"/>
              <a:cs typeface="Geneva" pitchFamily="-109"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It is recommended that initially weekly sessions be planned with patients..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The main aim is for you to provide the structure around the quit attempt or reduction attempt by: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Being that weekly check in and accountability point for the client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Boosting motivation – a large part of this is building a good rapport and professional relationship with the client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Providing tips and strategies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Providing information and facilitating the effective use of stop smoking medications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a:t>Supporting self regulation by facilitating boundaries like the ‘not a puff’ rule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altLang="en-US" sz="1200" b="0" i="0" kern="1200" dirty="0">
                <a:solidFill>
                  <a:schemeClr val="tx1"/>
                </a:solidFill>
                <a:latin typeface="Century Gothic" panose="020B0502020202020204" pitchFamily="34" charset="0"/>
                <a:ea typeface="Geneva" pitchFamily="-109" charset="0"/>
                <a:cs typeface="Geneva" pitchFamily="-109" charset="0"/>
              </a:rPr>
              <a:t>In this next section of the course we will focus on the first session, the pre-quit session or initial assessment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aseline="0" dirty="0">
              <a:effectLs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a:p>
        </p:txBody>
      </p:sp>
    </p:spTree>
    <p:extLst>
      <p:ext uri="{BB962C8B-B14F-4D97-AF65-F5344CB8AC3E}">
        <p14:creationId xmlns:p14="http://schemas.microsoft.com/office/powerpoint/2010/main" val="30009865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1" dirty="0"/>
              <a:t>HANDOUT 1- BEST PRACTICES FOR TOBACCO TREATMENT FOR PEOPLE WITH SMI </a:t>
            </a:r>
          </a:p>
          <a:p>
            <a:endParaRPr lang="en-US" b="1" dirty="0"/>
          </a:p>
          <a:p>
            <a:r>
              <a:rPr lang="en-US" b="1" dirty="0"/>
              <a:t>Throughout the two days we will see slides like this that will highlight key best practice points, these points have been collated through review of the research regarding supporting people with SMI to stop smoking and consultation with academic and clinical experts.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aseline="0" dirty="0">
                <a:effectLst/>
              </a:rPr>
              <a:t>You saw in the previous slide that the NCSCT standard treatment programme outlines a six session abrupt quit model, setting a quit date and quitting in one step. This slide starts to introduce the adaptations that can be made to the STP to tailor for people with SMI.</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baseline="0" dirty="0">
              <a:effectLst/>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One of the key best practices for patients with SMI is a flexible service delivery model.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Community based local stop smoking services typically offer six contacts with support for the first month after quitting and cost-free stop smoking medications. This support has been shown to triple success with quitting. </a:t>
            </a:r>
          </a:p>
          <a:p>
            <a:endParaRPr lang="en-US" dirty="0"/>
          </a:p>
          <a:p>
            <a:r>
              <a:rPr lang="en-US" dirty="0"/>
              <a:t>For patients with SMI we can expect the journey to becoming a non-smoker to take time and will have set-backs. Being prepared to deliver individually tailored support including how frequently clients are seen and for how how long is particularly helpful in working with patients with SMI. In general SMI patients benefit from more frequent contacts, and support over an extended period. </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Offering flexibility in terms of where and how appointment are delivered is important for SMI patients for a number of reasons. The SCIMTAR project found home visits helped, as those with SMI often forget appts and home visits meant the session often went ahead if they were at home.  Being able to engage family and friends with the client's quit attempt and offer suggestions about modifying the client's home environment or behaviour in that environment were facilitated by the home visits.</a:t>
            </a:r>
            <a:endParaRPr lang="en-US" dirty="0"/>
          </a:p>
          <a:p>
            <a:endParaRPr lang="en-US" dirty="0"/>
          </a:p>
          <a:p>
            <a:r>
              <a:rPr lang="en-US" dirty="0"/>
              <a:t>Quitting will often occur at slower pace. While the first choice for quitting should be abrupt quitting where a date is selected after which the individual will not smoke many SMI patients benefit from the option to start by cutting down on their smoking in a first step before they set a quit date. The CDTS option should be standard offer for clients with SMI who don’t feel they can quit in one go. </a:t>
            </a:r>
          </a:p>
          <a:p>
            <a:endParaRPr lang="en-US" dirty="0"/>
          </a:p>
          <a:p>
            <a:r>
              <a:rPr lang="en-US" dirty="0"/>
              <a:t>Having the patients needs guide you will be key for any smoker but particularly so for people with SMI. This includes having good understanding of the patient’s mental health diagnosis and how treatment or your own your approach to support may need to be tailored to best meet the needs of patients.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18961454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Trainer guide, activity: Initial assessment: identification of BCTs</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So let’s dive into our first phase of the treatment programme. Initial assessment.</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Key points:</a:t>
            </a:r>
          </a:p>
          <a:p>
            <a:pPr marL="171450" indent="-171450">
              <a:buFont typeface="Arial" panose="020B0604020202020204" pitchFamily="34" charset="0"/>
              <a:buChar char="•"/>
            </a:pPr>
            <a:r>
              <a:rPr lang="en-GB" sz="1200" b="0" i="0" kern="1200" baseline="0" dirty="0">
                <a:solidFill>
                  <a:schemeClr val="tx1"/>
                </a:solidFill>
                <a:latin typeface="Century Gothic" panose="020B0502020202020204" pitchFamily="34" charset="0"/>
                <a:ea typeface="Geneva" pitchFamily="-109" charset="0"/>
                <a:cs typeface="Geneva" pitchFamily="-109" charset="0"/>
              </a:rPr>
              <a:t>The initial assessment may happen over one or multiple sessions, some people may take some time to set specific goals.</a:t>
            </a:r>
          </a:p>
          <a:p>
            <a:pPr marL="171450" indent="-171450">
              <a:buFont typeface="Arial" panose="020B0604020202020204" pitchFamily="34" charset="0"/>
              <a:buChar char="•"/>
            </a:pPr>
            <a:r>
              <a:rPr lang="en-GB" sz="1200" b="0" i="0" kern="1200" baseline="0" dirty="0">
                <a:solidFill>
                  <a:schemeClr val="tx1"/>
                </a:solidFill>
                <a:effectLst/>
                <a:latin typeface="Century Gothic" panose="020B0502020202020204" pitchFamily="34" charset="0"/>
                <a:ea typeface="Geneva" pitchFamily="-109" charset="0"/>
                <a:cs typeface="Geneva" pitchFamily="-109" charset="0"/>
              </a:rPr>
              <a:t>S</a:t>
            </a:r>
            <a:r>
              <a:rPr lang="en-CA" sz="1200" b="0" i="0" kern="1200" dirty="0" err="1">
                <a:solidFill>
                  <a:schemeClr val="tx1"/>
                </a:solidFill>
                <a:effectLst/>
                <a:latin typeface="Century Gothic" panose="020B0502020202020204" pitchFamily="34" charset="0"/>
                <a:ea typeface="Geneva" pitchFamily="-109" charset="0"/>
                <a:cs typeface="Geneva" pitchFamily="-109" charset="0"/>
              </a:rPr>
              <a:t>ome</a:t>
            </a:r>
            <a:r>
              <a:rPr lang="en-CA" sz="1200" b="0" i="0" kern="1200" dirty="0">
                <a:solidFill>
                  <a:schemeClr val="tx1"/>
                </a:solidFill>
                <a:effectLst/>
                <a:latin typeface="Century Gothic" panose="020B0502020202020204" pitchFamily="34" charset="0"/>
                <a:ea typeface="Geneva" pitchFamily="-109" charset="0"/>
                <a:cs typeface="Geneva" pitchFamily="-109" charset="0"/>
              </a:rPr>
              <a:t> people will take longer to assimilate the information about quitting than others, they may need to take a break during the session or have several shorter sessions if they have difficulty with cognition/ concentrating. </a:t>
            </a:r>
          </a:p>
          <a:p>
            <a:pPr marL="0" indent="0">
              <a:buFont typeface="Arial" panose="020B0604020202020204" pitchFamily="34" charset="0"/>
              <a:buNone/>
            </a:pPr>
            <a:endParaRPr lang="en-GB" sz="1200" b="0"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0" i="0" kern="1200" baseline="0" dirty="0">
                <a:solidFill>
                  <a:schemeClr val="tx1"/>
                </a:solidFill>
                <a:latin typeface="Century Gothic" panose="020B0502020202020204" pitchFamily="34" charset="0"/>
                <a:ea typeface="Geneva" pitchFamily="-109" charset="0"/>
                <a:cs typeface="Geneva" pitchFamily="-109" charset="0"/>
              </a:rPr>
              <a:t>There may be various outcomes from the initial assessment: </a:t>
            </a:r>
          </a:p>
          <a:p>
            <a:pPr marL="685800" lvl="1" indent="-228600">
              <a:buFont typeface="Arial" panose="020B0604020202020204" pitchFamily="34" charset="0"/>
              <a:buAutoNum type="arabicPeriod"/>
            </a:pPr>
            <a:r>
              <a:rPr lang="en-GB" sz="1200" b="0" i="0" kern="1200" baseline="0" dirty="0">
                <a:solidFill>
                  <a:schemeClr val="tx1"/>
                </a:solidFill>
                <a:latin typeface="Century Gothic" panose="020B0502020202020204" pitchFamily="34" charset="0"/>
                <a:ea typeface="Geneva" pitchFamily="-109" charset="0"/>
                <a:cs typeface="Geneva" pitchFamily="-109" charset="0"/>
              </a:rPr>
              <a:t>Quit date set and wants to go for it</a:t>
            </a:r>
          </a:p>
          <a:p>
            <a:pPr marL="685800" lvl="1" indent="-228600">
              <a:buFont typeface="Arial" panose="020B0604020202020204" pitchFamily="34" charset="0"/>
              <a:buAutoNum type="arabicPeriod"/>
            </a:pPr>
            <a:r>
              <a:rPr lang="en-GB" sz="1200" b="0" i="0" kern="1200" baseline="0" dirty="0">
                <a:solidFill>
                  <a:schemeClr val="tx1"/>
                </a:solidFill>
                <a:latin typeface="Century Gothic" panose="020B0502020202020204" pitchFamily="34" charset="0"/>
                <a:ea typeface="Geneva" pitchFamily="-109" charset="0"/>
                <a:cs typeface="Geneva" pitchFamily="-109" charset="0"/>
              </a:rPr>
              <a:t>Decision to Cut Down To Stop and reduction date set</a:t>
            </a:r>
          </a:p>
          <a:p>
            <a:pPr marL="685800" lvl="1" indent="-228600">
              <a:buFont typeface="Arial" panose="020B0604020202020204" pitchFamily="34" charset="0"/>
              <a:buAutoNum type="arabicPeriod"/>
            </a:pPr>
            <a:r>
              <a:rPr lang="en-GB" sz="1200" b="0" i="0" kern="1200" baseline="0" dirty="0">
                <a:solidFill>
                  <a:schemeClr val="tx1"/>
                </a:solidFill>
                <a:latin typeface="Century Gothic" panose="020B0502020202020204" pitchFamily="34" charset="0"/>
                <a:ea typeface="Geneva" pitchFamily="-109" charset="0"/>
                <a:cs typeface="Geneva" pitchFamily="-109" charset="0"/>
              </a:rPr>
              <a:t>More processing time for the person to consider their options, learn more about their smoking routines and triggers, motivators and challenges</a:t>
            </a:r>
          </a:p>
          <a:p>
            <a:pPr marL="685800" lvl="1" indent="-228600">
              <a:buFont typeface="Arial" panose="020B0604020202020204" pitchFamily="34" charset="0"/>
              <a:buAutoNum type="arabicPeriod"/>
            </a:pPr>
            <a:endParaRPr lang="en-GB" sz="1200" b="0" i="0" kern="1200" baseline="0" dirty="0">
              <a:solidFill>
                <a:schemeClr val="tx1"/>
              </a:solidFill>
              <a:latin typeface="Century Gothic" panose="020B0502020202020204" pitchFamily="34" charset="0"/>
              <a:ea typeface="Geneva" pitchFamily="-109" charset="0"/>
            </a:endParaRPr>
          </a:p>
          <a:p>
            <a:pPr marL="685800" lvl="1" indent="-228600">
              <a:buFont typeface="Arial" panose="020B0604020202020204" pitchFamily="34" charset="0"/>
              <a:buAutoNum type="arabicPeriod"/>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a:p>
        </p:txBody>
      </p:sp>
    </p:spTree>
    <p:extLst>
      <p:ext uri="{BB962C8B-B14F-4D97-AF65-F5344CB8AC3E}">
        <p14:creationId xmlns:p14="http://schemas.microsoft.com/office/powerpoint/2010/main" val="1110530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identification of BCTs</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This slide outlines the behaviour change techniques (things you do and say) at the point of initial assessment. It’s important to note that this isn’t a fixed list that you need to go through sequentially or in one session. </a:t>
            </a:r>
          </a:p>
          <a:p>
            <a:pPr marL="0" indent="0">
              <a:buFont typeface="Arial" panose="020B0604020202020204" pitchFamily="34" charset="0"/>
              <a:buNone/>
            </a:pPr>
            <a:endParaRPr lang="en-GB" sz="1200" b="1" i="0" kern="1200" baseline="0" dirty="0">
              <a:solidFill>
                <a:schemeClr val="tx1"/>
              </a:solidFill>
              <a:latin typeface="Century Gothic" panose="020B0502020202020204" pitchFamily="34" charset="0"/>
              <a:ea typeface="Geneva" pitchFamily="-109" charset="0"/>
              <a:cs typeface="Geneva" pitchFamily="-109" charset="0"/>
            </a:endParaRP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AutoNum type="arabicPeriod"/>
              <a:tabLst/>
              <a:defRPr/>
            </a:pPr>
            <a:r>
              <a:rPr lang="en-GB" sz="1200" b="1" i="0" kern="1200" baseline="0" dirty="0">
                <a:solidFill>
                  <a:schemeClr val="tx1"/>
                </a:solidFill>
                <a:latin typeface="Century Gothic" panose="020B0502020202020204" pitchFamily="34" charset="0"/>
                <a:ea typeface="Geneva" pitchFamily="-109" charset="0"/>
                <a:cs typeface="Geneva" pitchFamily="-109" charset="0"/>
              </a:rPr>
              <a:t>Assess current readiness and ability to quit – </a:t>
            </a:r>
            <a:r>
              <a:rPr lang="en-GB" sz="1200" b="0" i="0" kern="1200" baseline="0" dirty="0">
                <a:solidFill>
                  <a:schemeClr val="tx1"/>
                </a:solidFill>
                <a:latin typeface="Century Gothic" panose="020B0502020202020204" pitchFamily="34" charset="0"/>
                <a:ea typeface="Geneva" pitchFamily="-109" charset="0"/>
                <a:cs typeface="Geneva" pitchFamily="-109" charset="0"/>
              </a:rPr>
              <a:t>This was covered by the previous slide.</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AutoNum type="arabicPeriod"/>
              <a:tabLst/>
              <a:defRPr/>
            </a:pPr>
            <a:endParaRPr lang="en-GB" sz="1200" b="0" i="0" kern="1200" baseline="0" dirty="0">
              <a:solidFill>
                <a:schemeClr val="tx1"/>
              </a:solidFill>
              <a:latin typeface="Century Gothic" panose="020B0502020202020204" pitchFamily="34" charset="0"/>
              <a:ea typeface="Geneva" pitchFamily="-109" charset="0"/>
              <a:cs typeface="Geneva" pitchFamily="-109" charset="0"/>
            </a:endParaRP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AutoNum type="arabicPeriod"/>
              <a:tabLst/>
              <a:defRPr/>
            </a:pPr>
            <a:r>
              <a:rPr lang="en-GB" sz="1200" b="1" i="0" kern="1200" baseline="0" dirty="0">
                <a:solidFill>
                  <a:schemeClr val="tx1"/>
                </a:solidFill>
                <a:latin typeface="Century Gothic" panose="020B0502020202020204" pitchFamily="34" charset="0"/>
                <a:ea typeface="Geneva" pitchFamily="-109" charset="0"/>
                <a:cs typeface="Geneva" pitchFamily="-109" charset="0"/>
              </a:rPr>
              <a:t>Assess physiological and mental functioning – </a:t>
            </a:r>
            <a:r>
              <a:rPr lang="en-GB" sz="1200" b="0" i="0" kern="1200" baseline="0" dirty="0">
                <a:solidFill>
                  <a:schemeClr val="tx1"/>
                </a:solidFill>
                <a:latin typeface="Century Gothic" panose="020B0502020202020204" pitchFamily="34" charset="0"/>
                <a:ea typeface="Geneva" pitchFamily="-109" charset="0"/>
                <a:cs typeface="Geneva" pitchFamily="-109" charset="0"/>
              </a:rPr>
              <a:t>establish if the person has any physical health problems. Confirm mental health diagnosis and treatment (including any mental health medications). Obtain details of mental health care team.</a:t>
            </a:r>
          </a:p>
          <a:p>
            <a:pPr marL="342900" marR="0" lvl="0" indent="-342900" algn="l" defTabSz="457200" rtl="0" eaLnBrk="0" fontAlgn="base" latinLnBrk="0" hangingPunct="0">
              <a:lnSpc>
                <a:spcPct val="100000"/>
              </a:lnSpc>
              <a:spcBef>
                <a:spcPct val="30000"/>
              </a:spcBef>
              <a:spcAft>
                <a:spcPct val="0"/>
              </a:spcAft>
              <a:buClrTx/>
              <a:buSzTx/>
              <a:buFont typeface="Arial" panose="020B0604020202020204" pitchFamily="34" charset="0"/>
              <a:buAutoNum type="arabicPeriod"/>
              <a:tabLst/>
              <a:defRPr/>
            </a:pPr>
            <a:endParaRPr lang="en-GB" sz="1200" b="0" i="0" kern="1200" baseline="0" dirty="0">
              <a:solidFill>
                <a:schemeClr val="tx1"/>
              </a:solidFill>
              <a:latin typeface="Century Gothic" panose="020B0502020202020204" pitchFamily="34" charset="0"/>
              <a:ea typeface="Geneva" pitchFamily="-109" charset="0"/>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 typeface="+mj-lt"/>
              <a:buNone/>
              <a:tabLst/>
              <a:defRPr/>
            </a:pPr>
            <a:r>
              <a:rPr lang="en-US" sz="1200" b="1" dirty="0">
                <a:solidFill>
                  <a:schemeClr val="bg1"/>
                </a:solidFill>
                <a:latin typeface="Arial" panose="020B0604020202020204" pitchFamily="34" charset="0"/>
                <a:cs typeface="Arial" panose="020B0604020202020204" pitchFamily="34" charset="0"/>
              </a:rPr>
              <a:t>        Review medications and discuss communication with care team: </a:t>
            </a:r>
            <a:r>
              <a:rPr lang="en-US" sz="1200" dirty="0">
                <a:solidFill>
                  <a:schemeClr val="bg1"/>
                </a:solidFill>
                <a:latin typeface="Arial" panose="020B0604020202020204" pitchFamily="34" charset="0"/>
                <a:cs typeface="Arial" panose="020B0604020202020204" pitchFamily="34" charset="0"/>
              </a:rPr>
              <a:t>Ensure you have details of the persons medications and their care team to allow for cross team communication.</a:t>
            </a:r>
          </a:p>
          <a:p>
            <a:pPr marL="0" marR="0" lvl="0" indent="0" algn="l" defTabSz="914400" rtl="0" eaLnBrk="0" fontAlgn="base" latinLnBrk="0" hangingPunct="0">
              <a:lnSpc>
                <a:spcPct val="100000"/>
              </a:lnSpc>
              <a:spcBef>
                <a:spcPct val="30000"/>
              </a:spcBef>
              <a:spcAft>
                <a:spcPct val="0"/>
              </a:spcAft>
              <a:buClrTx/>
              <a:buSzTx/>
              <a:buFont typeface="+mj-lt"/>
              <a:buNone/>
              <a:tabLst/>
              <a:defRPr/>
            </a:pPr>
            <a:endParaRPr lang="en-US" sz="1200" b="1" i="0" kern="1200" baseline="0" dirty="0">
              <a:solidFill>
                <a:schemeClr val="bg1"/>
              </a:solidFill>
              <a:latin typeface="Arial" panose="020B0604020202020204" pitchFamily="34" charset="0"/>
              <a:ea typeface="Geneva" pitchFamily="-109"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mj-lt"/>
              <a:buNone/>
              <a:tabLst/>
              <a:defRPr/>
            </a:pPr>
            <a:r>
              <a:rPr lang="en-US" sz="1200" b="1" i="0" kern="1200" baseline="0" dirty="0">
                <a:solidFill>
                  <a:schemeClr val="bg1"/>
                </a:solidFill>
                <a:latin typeface="Arial" panose="020B0604020202020204" pitchFamily="34" charset="0"/>
                <a:ea typeface="Geneva" pitchFamily="-109" charset="0"/>
                <a:cs typeface="Arial" panose="020B0604020202020204" pitchFamily="34" charset="0"/>
              </a:rPr>
              <a:t>3. </a:t>
            </a:r>
            <a:r>
              <a:rPr lang="en-GB" sz="1200" b="1" i="0" kern="1200" baseline="0" dirty="0">
                <a:solidFill>
                  <a:schemeClr val="tx1"/>
                </a:solidFill>
                <a:latin typeface="Century Gothic" panose="020B0502020202020204" pitchFamily="34" charset="0"/>
                <a:ea typeface="Geneva" pitchFamily="-109" charset="0"/>
              </a:rPr>
              <a:t>Inform the client about the treatment programme – </a:t>
            </a:r>
            <a:r>
              <a:rPr lang="en-GB" sz="1200" b="0" i="0" kern="1200" baseline="0" dirty="0">
                <a:solidFill>
                  <a:schemeClr val="tx1"/>
                </a:solidFill>
                <a:latin typeface="Century Gothic" panose="020B0502020202020204" pitchFamily="34" charset="0"/>
                <a:ea typeface="Geneva" pitchFamily="-109" charset="0"/>
              </a:rPr>
              <a:t>Generally weekly sessions for 12 weeks. Three times more likely to quit with this support. Will provide information, advice, quitting tips, strategies for dealing with cravings and difficult situations and be there to support each step of the way                                                                            - Access to free stop smoking medications and advice on how to get the best out of these.                                                                                                                                                 - </a:t>
            </a:r>
            <a:r>
              <a:rPr lang="en-GB" sz="1200" b="0" i="0" kern="1200" dirty="0">
                <a:solidFill>
                  <a:schemeClr val="tx1"/>
                </a:solidFill>
                <a:effectLst/>
                <a:latin typeface="Century Gothic" panose="020B0502020202020204" pitchFamily="34" charset="0"/>
                <a:ea typeface="Geneva" pitchFamily="-109" charset="0"/>
                <a:cs typeface="Geneva" pitchFamily="-109" charset="0"/>
              </a:rPr>
              <a:t>Explain the benefits of quitting completely and that this offers the most immediate health benefits (you may want to link this discussion to the persons reasons for making changes to their smoking  e.g. health, money, reducing children’s exposure to </a:t>
            </a:r>
            <a:r>
              <a:rPr lang="en-GB" sz="1200" b="0" i="0" kern="1200" dirty="0" err="1">
                <a:solidFill>
                  <a:schemeClr val="tx1"/>
                </a:solidFill>
                <a:effectLst/>
                <a:latin typeface="Century Gothic" panose="020B0502020202020204" pitchFamily="34" charset="0"/>
                <a:ea typeface="Geneva" pitchFamily="-109" charset="0"/>
                <a:cs typeface="Geneva" pitchFamily="-109" charset="0"/>
              </a:rPr>
              <a:t>secondhand</a:t>
            </a:r>
            <a:r>
              <a:rPr lang="en-GB" sz="1200" b="0" i="0" kern="1200" dirty="0">
                <a:solidFill>
                  <a:schemeClr val="tx1"/>
                </a:solidFill>
                <a:effectLst/>
                <a:latin typeface="Century Gothic" panose="020B0502020202020204" pitchFamily="34" charset="0"/>
                <a:ea typeface="Geneva" pitchFamily="-109" charset="0"/>
                <a:cs typeface="Geneva" pitchFamily="-109" charset="0"/>
              </a:rPr>
              <a:t> smoke etc).                                                                                                           -  Elicit and discuss the persons feelings and willingness to stop in one step.                                                               - Explore any concerns about quitting abruptly, inform them that it is not uncommon to feel this way, provide reassurance and answer any questions the person may have about quitting.                                                                             - </a:t>
            </a:r>
            <a:r>
              <a:rPr lang="en-GB" sz="1200" b="1" i="0" kern="1200" dirty="0">
                <a:solidFill>
                  <a:schemeClr val="tx1"/>
                </a:solidFill>
                <a:effectLst/>
                <a:latin typeface="Century Gothic" panose="020B0502020202020204" pitchFamily="34" charset="0"/>
                <a:ea typeface="Geneva" pitchFamily="-109" charset="0"/>
                <a:cs typeface="Geneva" pitchFamily="-109" charset="0"/>
              </a:rPr>
              <a:t>After discussion, if the person still feels that they are unable or unwilling to stop smoking completely in one step, offer the structured CDTS programme </a:t>
            </a:r>
            <a:endParaRPr lang="en-US" sz="1200" b="0" dirty="0"/>
          </a:p>
          <a:p>
            <a:r>
              <a:rPr lang="en-GB" sz="1200" b="1" i="0" kern="1200" baseline="0" dirty="0">
                <a:solidFill>
                  <a:schemeClr val="tx1"/>
                </a:solidFill>
                <a:latin typeface="Century Gothic" panose="020B0502020202020204" pitchFamily="34" charset="0"/>
                <a:ea typeface="Geneva" pitchFamily="-109" charset="0"/>
              </a:rPr>
              <a:t>        - </a:t>
            </a:r>
            <a:r>
              <a:rPr lang="en-GB" sz="1200" b="0" i="0" kern="1200" baseline="0" dirty="0">
                <a:solidFill>
                  <a:schemeClr val="tx1"/>
                </a:solidFill>
                <a:latin typeface="Century Gothic" panose="020B0502020202020204" pitchFamily="34" charset="0"/>
                <a:ea typeface="Geneva" pitchFamily="-109" charset="0"/>
              </a:rPr>
              <a:t>Important to attend sessions, even if feeling fine important to come back.</a:t>
            </a:r>
            <a:r>
              <a:rPr lang="en-GB" sz="1200" b="0" i="0" kern="1200" dirty="0">
                <a:solidFill>
                  <a:schemeClr val="tx1"/>
                </a:solidFill>
                <a:effectLst/>
                <a:latin typeface="Century Gothic" panose="020B0502020202020204" pitchFamily="34" charset="0"/>
                <a:ea typeface="Geneva" pitchFamily="-109" charset="0"/>
                <a:cs typeface="Geneva" pitchFamily="-109" charset="0"/>
              </a:rPr>
              <a:t> </a:t>
            </a:r>
          </a:p>
          <a:p>
            <a:endParaRPr lang="en-US" sz="1200" dirty="0"/>
          </a:p>
          <a:p>
            <a:pPr marL="228600" marR="0" lvl="0" indent="-228600" algn="l" defTabSz="457200" rtl="0" eaLnBrk="0" fontAlgn="base" latinLnBrk="0" hangingPunct="0">
              <a:lnSpc>
                <a:spcPct val="100000"/>
              </a:lnSpc>
              <a:spcBef>
                <a:spcPct val="30000"/>
              </a:spcBef>
              <a:spcAft>
                <a:spcPct val="0"/>
              </a:spcAft>
              <a:buClrTx/>
              <a:buSzTx/>
              <a:buFontTx/>
              <a:buAutoNum type="arabicPeriod" startAt="4"/>
              <a:tabLst/>
              <a:defRPr/>
            </a:pPr>
            <a:r>
              <a:rPr lang="en-US" sz="1200" b="1" dirty="0"/>
              <a:t>Assess current smoking –                                                                                                                                            </a:t>
            </a:r>
            <a:r>
              <a:rPr lang="en-US" sz="1200" b="1" i="0" kern="1200" dirty="0">
                <a:solidFill>
                  <a:schemeClr val="tx1"/>
                </a:solidFill>
                <a:effectLst/>
                <a:latin typeface="Century Gothic" panose="020B0502020202020204" pitchFamily="34" charset="0"/>
                <a:ea typeface="Geneva" pitchFamily="-109" charset="0"/>
                <a:cs typeface="Geneva" pitchFamily="-109" charset="0"/>
              </a:rPr>
              <a:t>Q - </a:t>
            </a:r>
            <a:r>
              <a:rPr lang="en-GB" sz="1200" b="1" i="0" kern="1200" dirty="0">
                <a:solidFill>
                  <a:schemeClr val="tx1"/>
                </a:solidFill>
                <a:effectLst/>
                <a:latin typeface="Century Gothic" panose="020B0502020202020204" pitchFamily="34" charset="0"/>
                <a:ea typeface="Geneva" pitchFamily="-109" charset="0"/>
                <a:cs typeface="Geneva" pitchFamily="-109" charset="0"/>
              </a:rPr>
              <a:t>What would you want to know about the persons current smoking? </a:t>
            </a:r>
          </a:p>
          <a:p>
            <a:pPr marL="628650" marR="0" lvl="1" indent="-171450" algn="l" defTabSz="4572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Cigarettes per day (dose this ever change)?</a:t>
            </a:r>
          </a:p>
          <a:p>
            <a:pPr marL="628650" marR="0" lvl="1" indent="-171450" algn="l" defTabSz="4572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When started smoking</a:t>
            </a:r>
          </a:p>
          <a:p>
            <a:pPr marL="628650" marR="0" lvl="1" indent="-171450" algn="l" defTabSz="4572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What smoked (cigarettes/roll ups)</a:t>
            </a:r>
          </a:p>
          <a:p>
            <a:pPr marL="628650" marR="0" lvl="1" indent="-171450" algn="l" defTabSz="457200" rtl="0" eaLnBrk="0" fontAlgn="base" latinLnBrk="0" hangingPunct="0">
              <a:lnSpc>
                <a:spcPct val="100000"/>
              </a:lnSpc>
              <a:spcBef>
                <a:spcPct val="30000"/>
              </a:spcBef>
              <a:spcAft>
                <a:spcPct val="0"/>
              </a:spcAft>
              <a:buClrTx/>
              <a:buSzTx/>
              <a:buFontTx/>
              <a:buChar char="-"/>
              <a:tabLst/>
              <a:defRPr/>
            </a:pPr>
            <a:endParaRPr lang="en-US" sz="1200" b="1" dirty="0"/>
          </a:p>
          <a:p>
            <a:pPr lvl="0"/>
            <a:r>
              <a:rPr lang="en-US" sz="1200" b="1" dirty="0"/>
              <a:t>5. Assess past quit attempts</a:t>
            </a:r>
            <a:r>
              <a:rPr lang="en-GB" sz="1200" b="0" i="0" kern="1200" dirty="0">
                <a:solidFill>
                  <a:schemeClr val="tx1"/>
                </a:solidFill>
                <a:effectLst/>
                <a:latin typeface="Century Gothic" panose="020B0502020202020204" pitchFamily="34" charset="0"/>
                <a:ea typeface="Geneva" pitchFamily="-109" charset="0"/>
                <a:cs typeface="Geneva" pitchFamily="-109" charset="0"/>
              </a:rPr>
              <a:t>What would you want to know about their past quit attempts?</a:t>
            </a:r>
          </a:p>
          <a:p>
            <a:pPr marL="457200" lvl="1" indent="0">
              <a:buNone/>
            </a:pPr>
            <a:r>
              <a:rPr lang="en-US" sz="1200" b="0" dirty="0"/>
              <a:t> - Number of serious attempts to stop in the past and how they went about it</a:t>
            </a:r>
          </a:p>
          <a:p>
            <a:pPr marL="457200" lvl="1" indent="0">
              <a:buNone/>
            </a:pPr>
            <a:r>
              <a:rPr lang="en-US" sz="1200" b="0" dirty="0"/>
              <a:t> - Longest lasted without smoking</a:t>
            </a:r>
          </a:p>
          <a:p>
            <a:pPr marL="457200" lvl="1" indent="0">
              <a:buNone/>
            </a:pPr>
            <a:r>
              <a:rPr lang="en-US" sz="1200" b="0" dirty="0"/>
              <a:t> - Have they ever used a stop smoking medication or support before?</a:t>
            </a:r>
          </a:p>
          <a:p>
            <a:pPr marL="457200" lvl="1" indent="0">
              <a:buNone/>
            </a:pPr>
            <a:endParaRPr lang="en-US" sz="1200" b="0" dirty="0"/>
          </a:p>
          <a:p>
            <a:pPr marL="0" lvl="0" indent="0">
              <a:buNone/>
            </a:pPr>
            <a:r>
              <a:rPr lang="en-US" sz="1200" b="0" dirty="0"/>
              <a:t>6. </a:t>
            </a:r>
            <a:r>
              <a:rPr lang="en-US" sz="1200" b="1" dirty="0"/>
              <a:t>Explain how tobacco dependance develops and assess nicotine dependence </a:t>
            </a:r>
          </a:p>
          <a:p>
            <a:pPr marL="0" lvl="0" indent="0">
              <a:buNone/>
            </a:pPr>
            <a:r>
              <a:rPr lang="en-US" sz="1200" b="1" dirty="0"/>
              <a:t>     Q -  </a:t>
            </a:r>
            <a:r>
              <a:rPr lang="en-GB" sz="1200" b="1" i="0" kern="1200" dirty="0">
                <a:solidFill>
                  <a:schemeClr val="tx1"/>
                </a:solidFill>
                <a:effectLst/>
                <a:latin typeface="Century Gothic" panose="020B0502020202020204" pitchFamily="34" charset="0"/>
                <a:ea typeface="Geneva" pitchFamily="-109" charset="0"/>
                <a:cs typeface="Geneva" pitchFamily="-109" charset="0"/>
              </a:rPr>
              <a:t>How would you assess nicotine dependence and why is this important?</a:t>
            </a:r>
          </a:p>
          <a:p>
            <a:pPr marL="457200" marR="0" lvl="1"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 - Number of cigarettes and…</a:t>
            </a:r>
          </a:p>
          <a:p>
            <a:pPr marL="457200" marR="0" lvl="1"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 - Time to first cigarette (this is the best indicator of dependency)</a:t>
            </a:r>
          </a:p>
          <a:p>
            <a:pPr marL="457200" marR="0" lvl="1" indent="0" algn="l" defTabSz="4572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Century Gothic" panose="020B0502020202020204" pitchFamily="34" charset="0"/>
              <a:ea typeface="Geneva" pitchFamily="-109"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33294668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marL="0" indent="0">
              <a:buFont typeface="Arial" panose="020B0604020202020204" pitchFamily="34" charset="0"/>
              <a:buNone/>
            </a:pPr>
            <a:r>
              <a:rPr lang="en-GB" sz="1200" b="1" i="0" kern="1200" baseline="0" dirty="0">
                <a:solidFill>
                  <a:schemeClr val="tx1"/>
                </a:solidFill>
                <a:latin typeface="Century Gothic" panose="020B0502020202020204" pitchFamily="34" charset="0"/>
                <a:ea typeface="Geneva" pitchFamily="-109" charset="0"/>
                <a:cs typeface="Geneva" pitchFamily="-109" charset="0"/>
              </a:rPr>
              <a:t>Day 1 trainer guide, activity: Initial assessment: identification of BCTs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n-US" dirty="0"/>
              <a:t>Briefly highlight each point: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Century Gothic" panose="020B0502020202020204" pitchFamily="34" charset="0"/>
                <a:ea typeface="Geneva" pitchFamily="-109" charset="0"/>
              </a:rPr>
              <a:t>7. </a:t>
            </a:r>
            <a:r>
              <a:rPr lang="en-US" b="1" dirty="0"/>
              <a:t>Explain and conduct CO monitoring </a:t>
            </a:r>
          </a:p>
          <a:p>
            <a:pPr marL="628650" lvl="1" indent="-171450">
              <a:buFontTx/>
              <a:buChar char="-"/>
            </a:pPr>
            <a:r>
              <a:rPr lang="en-US" b="0" dirty="0"/>
              <a:t>CO monitoring used as a motivational and validation tool</a:t>
            </a:r>
          </a:p>
          <a:p>
            <a:pPr marL="628650" lvl="1" indent="-171450">
              <a:buFontTx/>
              <a:buChar char="-"/>
            </a:pPr>
            <a:r>
              <a:rPr lang="en-US" b="0" dirty="0"/>
              <a:t>Explain what carbon monoxide is, how it effects the body, the readings the person can expect before and after quitting.</a:t>
            </a: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bg1"/>
                </a:solidFill>
                <a:latin typeface="Arial" panose="020B0604020202020204" pitchFamily="34" charset="0"/>
                <a:cs typeface="Arial" panose="020B0604020202020204" pitchFamily="34" charset="0"/>
              </a:rPr>
              <a:t>8. </a:t>
            </a:r>
            <a:r>
              <a:rPr lang="en-US" sz="1200" b="1" dirty="0">
                <a:solidFill>
                  <a:schemeClr val="bg1"/>
                </a:solidFill>
                <a:latin typeface="Arial" panose="020B0604020202020204" pitchFamily="34" charset="0"/>
                <a:cs typeface="Arial" panose="020B0604020202020204" pitchFamily="34" charset="0"/>
              </a:rPr>
              <a:t>Explain the importance of abrupt cessation and the not a puff rule and assess appropriateness </a:t>
            </a:r>
            <a:br>
              <a:rPr lang="en-US" sz="1200" b="1" dirty="0">
                <a:solidFill>
                  <a:schemeClr val="bg1"/>
                </a:solidFill>
                <a:latin typeface="Arial" panose="020B0604020202020204" pitchFamily="34" charset="0"/>
                <a:cs typeface="Arial" panose="020B0604020202020204" pitchFamily="34" charset="0"/>
              </a:rPr>
            </a:br>
            <a:r>
              <a:rPr lang="en-US" sz="1200" b="1" dirty="0">
                <a:solidFill>
                  <a:schemeClr val="bg1"/>
                </a:solidFill>
                <a:latin typeface="Arial" panose="020B0604020202020204" pitchFamily="34" charset="0"/>
                <a:cs typeface="Arial" panose="020B0604020202020204" pitchFamily="34" charset="0"/>
              </a:rPr>
              <a:t>for person (offering CTDS as appropriate) </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Having assessed motivation and ability to quit and informed the person about the treatment programme, by this point you will know if the person is aiming to set a stop date and quit in one step or cut down prior to stopping. If stopping in one step relay this method involves committing to a not a puff rule and quitting completely from their stop date.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dirty="0">
              <a:solidFill>
                <a:schemeClr val="bg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latin typeface="Arial" panose="020B0604020202020204" pitchFamily="34" charset="0"/>
                <a:cs typeface="Arial" panose="020B0604020202020204" pitchFamily="34" charset="0"/>
              </a:rPr>
              <a:t>9. Inform the person about withdrawal symptoms</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Explain about withdrawal symptoms and likely duration, reassure that withdrawal is temporary and will pass, people usually cope better when they know what to expect. </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latin typeface="Arial" panose="020B0604020202020204" pitchFamily="34" charset="0"/>
                <a:cs typeface="Arial" panose="020B0604020202020204" pitchFamily="34" charset="0"/>
              </a:rPr>
              <a:t>Q -What withdrawal symptoms you can remember from the online training</a:t>
            </a:r>
            <a:r>
              <a:rPr lang="en-US" sz="1200" b="0" dirty="0">
                <a:solidFill>
                  <a:schemeClr val="bg1"/>
                </a:solidFill>
                <a:latin typeface="Arial" panose="020B0604020202020204" pitchFamily="34" charset="0"/>
                <a:cs typeface="Arial" panose="020B0604020202020204" pitchFamily="34" charset="0"/>
              </a:rPr>
              <a:t>.</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address the stress myth</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1" dirty="0">
              <a:solidFill>
                <a:schemeClr val="bg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dirty="0">
                <a:solidFill>
                  <a:schemeClr val="bg1"/>
                </a:solidFill>
                <a:latin typeface="Arial" panose="020B0604020202020204" pitchFamily="34" charset="0"/>
                <a:cs typeface="Arial" panose="020B0604020202020204" pitchFamily="34" charset="0"/>
              </a:rPr>
              <a:t>10. Discuss stop smoking medications and vaping</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Explain stop smoking medications are free, safe and significantly increase the chances of quitting.</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Stop smoking medications like the patches, mouth spray, nasal spray, lozenges </a:t>
            </a:r>
            <a:r>
              <a:rPr lang="en-US" sz="1200" b="0" dirty="0" err="1">
                <a:solidFill>
                  <a:schemeClr val="bg1"/>
                </a:solidFill>
                <a:latin typeface="Arial" panose="020B0604020202020204" pitchFamily="34" charset="0"/>
                <a:cs typeface="Arial" panose="020B0604020202020204" pitchFamily="34" charset="0"/>
              </a:rPr>
              <a:t>etc</a:t>
            </a:r>
            <a:r>
              <a:rPr lang="en-US" sz="1200" b="0" dirty="0">
                <a:solidFill>
                  <a:schemeClr val="bg1"/>
                </a:solidFill>
                <a:latin typeface="Arial" panose="020B0604020202020204" pitchFamily="34" charset="0"/>
                <a:cs typeface="Arial" panose="020B0604020202020204" pitchFamily="34" charset="0"/>
              </a:rPr>
              <a:t> and nicotine </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containing vapes are all effective options. Discuss combination therapy as appropriate.</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Set realistic expectations; not a magic cure but will help to take the edge off</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Ask if the person knows what they would like to use already.          </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Explain how medications work and explore what would work for the person based on their preferences, daily    </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life and nicotine dependence</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Explain how medications/vapes are accessed and support the person to access as appropriate</a:t>
            </a: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 - Ask to bring chosen medication to next session to review use.</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b="0" dirty="0">
              <a:solidFill>
                <a:schemeClr val="bg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dirty="0">
                <a:solidFill>
                  <a:schemeClr val="bg1"/>
                </a:solidFill>
                <a:latin typeface="Arial" panose="020B0604020202020204" pitchFamily="34" charset="0"/>
                <a:cs typeface="Arial" panose="020B0604020202020204" pitchFamily="34" charset="0"/>
              </a:rPr>
              <a:t>11. </a:t>
            </a:r>
            <a:r>
              <a:rPr lang="en-US" sz="1200" b="1" dirty="0">
                <a:solidFill>
                  <a:schemeClr val="bg1"/>
                </a:solidFill>
                <a:latin typeface="Arial" panose="020B0604020202020204" pitchFamily="34" charset="0"/>
                <a:cs typeface="Arial" panose="020B0604020202020204" pitchFamily="34" charset="0"/>
              </a:rPr>
              <a:t>Agree on abrupt quit or CDTS, Set the quit date / reduction goal</a:t>
            </a:r>
          </a:p>
          <a:p>
            <a:pPr marL="457200" marR="0" lvl="1" indent="0" algn="l" defTabSz="914400" rtl="0" eaLnBrk="0" fontAlgn="base" latinLnBrk="0" hangingPunct="0">
              <a:lnSpc>
                <a:spcPct val="100000"/>
              </a:lnSpc>
              <a:spcBef>
                <a:spcPct val="30000"/>
              </a:spcBef>
              <a:spcAft>
                <a:spcPct val="0"/>
              </a:spcAft>
              <a:buClrTx/>
              <a:buSzTx/>
              <a:buFont typeface="+mj-lt"/>
              <a:buNone/>
              <a:tabLst/>
              <a:defRPr/>
            </a:pPr>
            <a:r>
              <a:rPr lang="en-US" sz="1200" b="0" dirty="0">
                <a:solidFill>
                  <a:schemeClr val="bg1"/>
                </a:solidFill>
                <a:latin typeface="Arial" panose="020B0604020202020204" pitchFamily="34" charset="0"/>
                <a:cs typeface="Arial" panose="020B0604020202020204" pitchFamily="34" charset="0"/>
              </a:rPr>
              <a:t> - Quitting abruptly – discuss quit date</a:t>
            </a:r>
          </a:p>
          <a:p>
            <a:pPr marL="457200" marR="0" lvl="1" indent="0" algn="l" defTabSz="914400" rtl="0" eaLnBrk="0" fontAlgn="base" latinLnBrk="0" hangingPunct="0">
              <a:lnSpc>
                <a:spcPct val="100000"/>
              </a:lnSpc>
              <a:spcBef>
                <a:spcPct val="30000"/>
              </a:spcBef>
              <a:spcAft>
                <a:spcPct val="0"/>
              </a:spcAft>
              <a:buClrTx/>
              <a:buSzTx/>
              <a:buFont typeface="+mj-lt"/>
              <a:buNone/>
              <a:tabLst/>
              <a:defRPr/>
            </a:pPr>
            <a:r>
              <a:rPr lang="en-US" sz="1200" b="0" dirty="0">
                <a:solidFill>
                  <a:schemeClr val="bg1"/>
                </a:solidFill>
                <a:latin typeface="Arial" panose="020B0604020202020204" pitchFamily="34" charset="0"/>
                <a:cs typeface="Arial" panose="020B0604020202020204" pitchFamily="34" charset="0"/>
              </a:rPr>
              <a:t> - What time of day will they have their last cigarette night before or another time of day like immediately before     </a:t>
            </a:r>
          </a:p>
          <a:p>
            <a:pPr marL="457200" marR="0" lvl="1" indent="0" algn="l" defTabSz="914400" rtl="0" eaLnBrk="0" fontAlgn="base" latinLnBrk="0" hangingPunct="0">
              <a:lnSpc>
                <a:spcPct val="100000"/>
              </a:lnSpc>
              <a:spcBef>
                <a:spcPct val="30000"/>
              </a:spcBef>
              <a:spcAft>
                <a:spcPct val="0"/>
              </a:spcAft>
              <a:buClrTx/>
              <a:buSzTx/>
              <a:buFont typeface="+mj-lt"/>
              <a:buNone/>
              <a:tabLst/>
              <a:defRPr/>
            </a:pPr>
            <a:r>
              <a:rPr lang="en-US" sz="1200" b="0" dirty="0">
                <a:solidFill>
                  <a:schemeClr val="bg1"/>
                </a:solidFill>
                <a:latin typeface="Arial" panose="020B0604020202020204" pitchFamily="34" charset="0"/>
                <a:cs typeface="Arial" panose="020B0604020202020204" pitchFamily="34" charset="0"/>
              </a:rPr>
              <a:t>    your next appointment. Work through planning first smokefree day</a:t>
            </a:r>
          </a:p>
          <a:p>
            <a:pPr marL="457200" marR="0" lvl="1" indent="0" algn="l" defTabSz="914400" rtl="0" eaLnBrk="0" fontAlgn="base" latinLnBrk="0" hangingPunct="0">
              <a:lnSpc>
                <a:spcPct val="100000"/>
              </a:lnSpc>
              <a:spcBef>
                <a:spcPct val="30000"/>
              </a:spcBef>
              <a:spcAft>
                <a:spcPct val="0"/>
              </a:spcAft>
              <a:buClrTx/>
              <a:buSzTx/>
              <a:buFont typeface="+mj-lt"/>
              <a:buNone/>
              <a:tabLst/>
              <a:defRPr/>
            </a:pPr>
            <a:r>
              <a:rPr lang="en-US" sz="1200" b="0" dirty="0">
                <a:solidFill>
                  <a:schemeClr val="bg1"/>
                </a:solidFill>
                <a:latin typeface="Arial" panose="020B0604020202020204" pitchFamily="34" charset="0"/>
                <a:cs typeface="Arial" panose="020B0604020202020204" pitchFamily="34" charset="0"/>
              </a:rPr>
              <a:t> - CDTS – discuss the reduction goal – more about this later</a:t>
            </a:r>
          </a:p>
          <a:p>
            <a:pPr marL="0" marR="0" lvl="0" indent="0" algn="l" defTabSz="914400" rtl="0" eaLnBrk="0" fontAlgn="base" latinLnBrk="0" hangingPunct="0">
              <a:lnSpc>
                <a:spcPct val="100000"/>
              </a:lnSpc>
              <a:spcBef>
                <a:spcPct val="30000"/>
              </a:spcBef>
              <a:spcAft>
                <a:spcPct val="0"/>
              </a:spcAft>
              <a:buClrTx/>
              <a:buSzTx/>
              <a:buFont typeface="+mj-lt"/>
              <a:buNone/>
              <a:tabLst/>
              <a:defRPr/>
            </a:pPr>
            <a:endParaRPr lang="en-US" sz="1200" b="0" dirty="0">
              <a:solidFill>
                <a:schemeClr val="bg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mj-lt"/>
              <a:buNone/>
              <a:tabLst/>
              <a:defRPr/>
            </a:pPr>
            <a:r>
              <a:rPr lang="en-US" sz="1200" b="0" dirty="0">
                <a:solidFill>
                  <a:schemeClr val="bg1"/>
                </a:solidFill>
                <a:latin typeface="Arial" panose="020B0604020202020204" pitchFamily="34" charset="0"/>
                <a:cs typeface="Arial" panose="020B0604020202020204" pitchFamily="34" charset="0"/>
              </a:rPr>
              <a:t>12. </a:t>
            </a:r>
            <a:r>
              <a:rPr lang="en-US" sz="1200" b="1" dirty="0">
                <a:solidFill>
                  <a:schemeClr val="bg1"/>
                </a:solidFill>
                <a:latin typeface="Arial" panose="020B0604020202020204" pitchFamily="34" charset="0"/>
                <a:cs typeface="Arial" panose="020B0604020202020204" pitchFamily="34" charset="0"/>
              </a:rPr>
              <a:t>Prompt a commitment from the person</a:t>
            </a:r>
          </a:p>
          <a:p>
            <a:pPr marL="457200" marR="0" lvl="1" indent="0" algn="l" defTabSz="914400" rtl="0" eaLnBrk="0" fontAlgn="base" latinLnBrk="0" hangingPunct="0">
              <a:lnSpc>
                <a:spcPct val="100000"/>
              </a:lnSpc>
              <a:spcBef>
                <a:spcPct val="30000"/>
              </a:spcBef>
              <a:spcAft>
                <a:spcPct val="0"/>
              </a:spcAft>
              <a:buClrTx/>
              <a:buSzTx/>
              <a:buFont typeface="+mj-lt"/>
              <a:buNone/>
              <a:tabLst/>
              <a:defRPr/>
            </a:pPr>
            <a:r>
              <a:rPr lang="en-US" sz="1200" b="0" dirty="0">
                <a:solidFill>
                  <a:schemeClr val="bg1"/>
                </a:solidFill>
                <a:latin typeface="Arial" panose="020B0604020202020204" pitchFamily="34" charset="0"/>
                <a:cs typeface="Arial" panose="020B0604020202020204" pitchFamily="34" charset="0"/>
              </a:rPr>
              <a:t> - Prompting a commitment means supporting the person to </a:t>
            </a:r>
            <a:r>
              <a:rPr lang="en-US" sz="1200" b="0" dirty="0" err="1">
                <a:solidFill>
                  <a:schemeClr val="bg1"/>
                </a:solidFill>
                <a:latin typeface="Arial" panose="020B0604020202020204" pitchFamily="34" charset="0"/>
                <a:cs typeface="Arial" panose="020B0604020202020204" pitchFamily="34" charset="0"/>
              </a:rPr>
              <a:t>verbalise</a:t>
            </a:r>
            <a:r>
              <a:rPr lang="en-US" sz="1200" b="0" dirty="0">
                <a:solidFill>
                  <a:schemeClr val="bg1"/>
                </a:solidFill>
                <a:latin typeface="Arial" panose="020B0604020202020204" pitchFamily="34" charset="0"/>
                <a:cs typeface="Arial" panose="020B0604020202020204" pitchFamily="34" charset="0"/>
              </a:rPr>
              <a:t> their commitment to quitting, in the case of abrupt quit  to quit completely from their quit date.</a:t>
            </a:r>
          </a:p>
          <a:p>
            <a:pPr marL="0" marR="0" lvl="0" indent="0" algn="l" defTabSz="914400" rtl="0" eaLnBrk="0" fontAlgn="base" latinLnBrk="0" hangingPunct="0">
              <a:lnSpc>
                <a:spcPct val="100000"/>
              </a:lnSpc>
              <a:spcBef>
                <a:spcPct val="30000"/>
              </a:spcBef>
              <a:spcAft>
                <a:spcPct val="0"/>
              </a:spcAft>
              <a:buClrTx/>
              <a:buSzTx/>
              <a:buFont typeface="+mj-lt"/>
              <a:buNone/>
              <a:tabLst/>
              <a:defRPr/>
            </a:pPr>
            <a:endParaRPr lang="en-US" sz="1200" b="1" dirty="0">
              <a:solidFill>
                <a:schemeClr val="bg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 typeface="+mj-lt"/>
              <a:buNone/>
              <a:tabLst/>
              <a:defRPr/>
            </a:pPr>
            <a:r>
              <a:rPr lang="en-US" sz="1200" b="1" dirty="0">
                <a:solidFill>
                  <a:schemeClr val="bg1"/>
                </a:solidFill>
                <a:latin typeface="Arial" panose="020B0604020202020204" pitchFamily="34" charset="0"/>
                <a:cs typeface="Arial" panose="020B0604020202020204" pitchFamily="34" charset="0"/>
              </a:rPr>
              <a:t>13.  Discuss preparations and providing a summary</a:t>
            </a:r>
            <a:endParaRPr lang="en-US" sz="1200" dirty="0">
              <a:solidFill>
                <a:schemeClr val="bg1"/>
              </a:solidFill>
              <a:latin typeface="Arial" panose="020B0604020202020204" pitchFamily="34" charset="0"/>
              <a:cs typeface="Arial" panose="020B0604020202020204" pitchFamily="34" charset="0"/>
            </a:endParaRPr>
          </a:p>
          <a:p>
            <a:pPr marL="457200" marR="0" lvl="1" indent="0" algn="l" defTabSz="914400" rtl="0" eaLnBrk="0" fontAlgn="base" latinLnBrk="0" hangingPunct="0">
              <a:lnSpc>
                <a:spcPct val="100000"/>
              </a:lnSpc>
              <a:spcBef>
                <a:spcPct val="30000"/>
              </a:spcBef>
              <a:spcAft>
                <a:spcPct val="0"/>
              </a:spcAft>
              <a:buClrTx/>
              <a:buSzTx/>
              <a:buFontTx/>
              <a:buNone/>
              <a:tabLst/>
              <a:defRPr/>
            </a:pPr>
            <a:r>
              <a:rPr lang="en-GB" sz="1200" b="1" i="0" kern="1200" dirty="0">
                <a:solidFill>
                  <a:schemeClr val="tx1"/>
                </a:solidFill>
                <a:effectLst/>
                <a:latin typeface="Century Gothic" panose="020B0502020202020204" pitchFamily="34" charset="0"/>
                <a:ea typeface="Geneva" pitchFamily="-109" charset="0"/>
                <a:cs typeface="Geneva" pitchFamily="-109" charset="0"/>
              </a:rPr>
              <a:t> Q - What preparations for quitting could the client make prior to their quit date?</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Prior to next appointment prompt people to consider which cigarettes they think will be most difficult to give up, consider strategies for those times.</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Tell friends and family and have an agreement with smoking contacts.</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After last cigarette, dispose of any remaining cigarettes, lighters and ashtrays.</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Confirm choice of medication and how they will get this. Ask to bring to next appointment.</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Confirm quit date.</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Summarise reasons for quitting.</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0" i="0" kern="1200" dirty="0">
                <a:solidFill>
                  <a:schemeClr val="tx1"/>
                </a:solidFill>
                <a:effectLst/>
                <a:latin typeface="Century Gothic" panose="020B0502020202020204" pitchFamily="34" charset="0"/>
                <a:ea typeface="Geneva" pitchFamily="-109" charset="0"/>
                <a:cs typeface="Geneva" pitchFamily="-109" charset="0"/>
              </a:rPr>
              <a:t>Confirm next appointment date and how to contact you in between.</a:t>
            </a:r>
          </a:p>
          <a:p>
            <a:pPr marL="628650" marR="0" lvl="1" indent="-171450" algn="l" defTabSz="914400" rtl="0" eaLnBrk="0" fontAlgn="base" latinLnBrk="0" hangingPunct="0">
              <a:lnSpc>
                <a:spcPct val="100000"/>
              </a:lnSpc>
              <a:spcBef>
                <a:spcPct val="30000"/>
              </a:spcBef>
              <a:spcAft>
                <a:spcPct val="0"/>
              </a:spcAft>
              <a:buClrTx/>
              <a:buSzTx/>
              <a:buFontTx/>
              <a:buChar char="-"/>
              <a:tabLst/>
              <a:defRPr/>
            </a:pPr>
            <a:r>
              <a:rPr lang="en-GB" sz="1200" b="1" i="0" kern="1200" dirty="0">
                <a:solidFill>
                  <a:schemeClr val="tx1"/>
                </a:solidFill>
                <a:effectLst/>
                <a:latin typeface="Century Gothic" panose="020B0502020202020204" pitchFamily="34" charset="0"/>
                <a:ea typeface="Geneva" pitchFamily="-109" charset="0"/>
                <a:cs typeface="Geneva" pitchFamily="-109" charset="0"/>
              </a:rPr>
              <a:t>Elicit any last questions.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dirty="0">
              <a:solidFill>
                <a:schemeClr val="bg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CA" sz="1200" b="0" i="0" kern="1200" dirty="0">
                <a:solidFill>
                  <a:schemeClr val="tx1"/>
                </a:solidFill>
                <a:effectLst/>
                <a:latin typeface="Century Gothic" panose="020B0502020202020204" pitchFamily="34" charset="0"/>
                <a:ea typeface="Geneva" pitchFamily="-109" charset="0"/>
                <a:cs typeface="Geneva" pitchFamily="-109" charset="0"/>
              </a:rPr>
              <a:t>Just a word on confiscating people cigarettes. We sometimes hear about advisors confiscating people’s cigarettes as practice of supporting patients with quitting. This may have come about from people having their cigarettes confiscated when they are admitted to a ward</a:t>
            </a:r>
            <a:r>
              <a:rPr lang="en-CA" sz="1200" b="0" i="0" u="sng" kern="1200" dirty="0">
                <a:solidFill>
                  <a:schemeClr val="tx1"/>
                </a:solidFill>
                <a:effectLst/>
                <a:latin typeface="Century Gothic" panose="020B0502020202020204" pitchFamily="34" charset="0"/>
                <a:ea typeface="Geneva" pitchFamily="-109" charset="0"/>
                <a:cs typeface="Geneva" pitchFamily="-109" charset="0"/>
              </a:rPr>
              <a:t>. </a:t>
            </a:r>
            <a:r>
              <a:rPr lang="en-CA" sz="1200" b="0" i="0" kern="1200" dirty="0">
                <a:solidFill>
                  <a:schemeClr val="tx1"/>
                </a:solidFill>
                <a:effectLst/>
                <a:latin typeface="Century Gothic" panose="020B0502020202020204" pitchFamily="34" charset="0"/>
                <a:ea typeface="Geneva" pitchFamily="-109" charset="0"/>
                <a:cs typeface="Geneva" pitchFamily="-109" charset="0"/>
              </a:rPr>
              <a:t>This is not quite right and should be avoided as a practice and cigarettes are in fact easily accessible. Working with individuals to agree to throw out their cigarettes, ashtrays, lighters once they have quit is what we do recommend.”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alt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30185512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4082935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colour smok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8D5E3B9-E13F-D969-E27B-FA55091C5D42}"/>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4" name="Picture 3">
            <a:extLst>
              <a:ext uri="{FF2B5EF4-FFF2-40B4-BE49-F238E27FC236}">
                <a16:creationId xmlns:a16="http://schemas.microsoft.com/office/drawing/2014/main" id="{820E01E0-77B0-3021-2F5E-65BE08D511E7}"/>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90774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 id="2147483672"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5.jpg"/><Relationship Id="rId13" Type="http://schemas.openxmlformats.org/officeDocument/2006/relationships/image" Target="../media/image34.jpg"/><Relationship Id="rId3" Type="http://schemas.openxmlformats.org/officeDocument/2006/relationships/image" Target="../media/image18.jpg"/><Relationship Id="rId7" Type="http://schemas.openxmlformats.org/officeDocument/2006/relationships/image" Target="../media/image24.jpg"/><Relationship Id="rId12" Type="http://schemas.openxmlformats.org/officeDocument/2006/relationships/image" Target="../media/image31.jp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3.jpg"/><Relationship Id="rId11" Type="http://schemas.openxmlformats.org/officeDocument/2006/relationships/image" Target="../media/image27.jpg"/><Relationship Id="rId5" Type="http://schemas.openxmlformats.org/officeDocument/2006/relationships/image" Target="../media/image22.jpg"/><Relationship Id="rId10" Type="http://schemas.openxmlformats.org/officeDocument/2006/relationships/image" Target="../media/image26.jpg"/><Relationship Id="rId4" Type="http://schemas.openxmlformats.org/officeDocument/2006/relationships/image" Target="../media/image19.png"/><Relationship Id="rId9" Type="http://schemas.openxmlformats.org/officeDocument/2006/relationships/image" Target="../media/image29.jpg"/></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18.jpg"/><Relationship Id="rId7"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23.jpg"/><Relationship Id="rId5" Type="http://schemas.openxmlformats.org/officeDocument/2006/relationships/image" Target="../media/image22.jpg"/><Relationship Id="rId10" Type="http://schemas.openxmlformats.org/officeDocument/2006/relationships/image" Target="../media/image27.jpg"/><Relationship Id="rId4" Type="http://schemas.openxmlformats.org/officeDocument/2006/relationships/image" Target="../media/image19.png"/><Relationship Id="rId9" Type="http://schemas.openxmlformats.org/officeDocument/2006/relationships/image" Target="../media/image26.jpg"/></Relationships>
</file>

<file path=ppt/slides/_rels/slide9.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18.jpg"/><Relationship Id="rId7"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29.jpg"/><Relationship Id="rId11" Type="http://schemas.openxmlformats.org/officeDocument/2006/relationships/image" Target="../media/image34.jpg"/><Relationship Id="rId5" Type="http://schemas.openxmlformats.org/officeDocument/2006/relationships/image" Target="../media/image28.jpg"/><Relationship Id="rId10" Type="http://schemas.openxmlformats.org/officeDocument/2006/relationships/image" Target="../media/image33.jpg"/><Relationship Id="rId4" Type="http://schemas.openxmlformats.org/officeDocument/2006/relationships/image" Target="../media/image19.png"/><Relationship Id="rId9" Type="http://schemas.openxmlformats.org/officeDocument/2006/relationships/image" Target="../media/image3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12: </a:t>
            </a:r>
          </a:p>
          <a:p>
            <a:r>
              <a:rPr lang="en-GB" sz="3200" b="0" dirty="0">
                <a:effectLst/>
              </a:rPr>
              <a:t>Initial assessment</a:t>
            </a:r>
            <a:br>
              <a:rPr lang="en-GB" sz="2800" b="0" dirty="0">
                <a:effectLst/>
              </a:rPr>
            </a:br>
            <a:endParaRPr lang="en-GB" sz="2800" b="0" dirty="0">
              <a:effectLst/>
            </a:endParaRP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41689798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2AF4D-91CA-4D47-C623-EC0F4BDBC8D9}"/>
              </a:ext>
            </a:extLst>
          </p:cNvPr>
          <p:cNvSpPr>
            <a:spLocks noGrp="1"/>
          </p:cNvSpPr>
          <p:nvPr>
            <p:ph type="title"/>
          </p:nvPr>
        </p:nvSpPr>
        <p:spPr/>
        <p:txBody>
          <a:bodyPr/>
          <a:lstStyle/>
          <a:p>
            <a:r>
              <a:rPr lang="en-US"/>
              <a:t>Assessing motivation and concerns</a:t>
            </a:r>
          </a:p>
        </p:txBody>
      </p:sp>
      <p:sp>
        <p:nvSpPr>
          <p:cNvPr id="3" name="Text Placeholder 2">
            <a:extLst>
              <a:ext uri="{FF2B5EF4-FFF2-40B4-BE49-F238E27FC236}">
                <a16:creationId xmlns:a16="http://schemas.microsoft.com/office/drawing/2014/main" id="{F96FCBAF-0CCC-AD21-DFBF-FF1A9551492A}"/>
              </a:ext>
            </a:extLst>
          </p:cNvPr>
          <p:cNvSpPr>
            <a:spLocks noGrp="1"/>
          </p:cNvSpPr>
          <p:nvPr>
            <p:ph type="body" idx="12"/>
          </p:nvPr>
        </p:nvSpPr>
        <p:spPr>
          <a:xfrm>
            <a:off x="492910" y="1522941"/>
            <a:ext cx="7966604" cy="4191000"/>
          </a:xfrm>
        </p:spPr>
        <p:txBody>
          <a:bodyPr/>
          <a:lstStyle/>
          <a:p>
            <a:pPr marL="0" indent="0">
              <a:spcBef>
                <a:spcPts val="1200"/>
              </a:spcBef>
              <a:spcAft>
                <a:spcPts val="1200"/>
              </a:spcAft>
              <a:buNone/>
            </a:pPr>
            <a:r>
              <a:rPr lang="en-US" sz="2000" b="1" dirty="0">
                <a:solidFill>
                  <a:schemeClr val="accent1"/>
                </a:solidFill>
              </a:rPr>
              <a:t>Assessing motivation:</a:t>
            </a:r>
            <a:endParaRPr lang="en-US" dirty="0"/>
          </a:p>
          <a:p>
            <a:pPr>
              <a:spcBef>
                <a:spcPts val="1200"/>
              </a:spcBef>
              <a:spcAft>
                <a:spcPts val="1200"/>
              </a:spcAft>
            </a:pPr>
            <a:r>
              <a:rPr lang="en-US" i="1" dirty="0"/>
              <a:t>“What brought you along today?”</a:t>
            </a:r>
          </a:p>
          <a:p>
            <a:pPr>
              <a:spcBef>
                <a:spcPts val="1200"/>
              </a:spcBef>
              <a:spcAft>
                <a:spcPts val="1200"/>
              </a:spcAft>
            </a:pPr>
            <a:r>
              <a:rPr lang="en-US" i="1" dirty="0"/>
              <a:t>“How do you feel about smoking?”</a:t>
            </a:r>
          </a:p>
          <a:p>
            <a:pPr>
              <a:spcBef>
                <a:spcPts val="1200"/>
              </a:spcBef>
              <a:spcAft>
                <a:spcPts val="1200"/>
              </a:spcAft>
            </a:pPr>
            <a:r>
              <a:rPr lang="en-US" i="1" dirty="0"/>
              <a:t>“How do you feel about stopping smoking?” </a:t>
            </a:r>
          </a:p>
          <a:p>
            <a:pPr>
              <a:spcBef>
                <a:spcPts val="1200"/>
              </a:spcBef>
              <a:spcAft>
                <a:spcPts val="1200"/>
              </a:spcAft>
            </a:pPr>
            <a:r>
              <a:rPr lang="en-US" i="1" dirty="0"/>
              <a:t>“On a scale of 1-10……"</a:t>
            </a:r>
          </a:p>
          <a:p>
            <a:pPr>
              <a:spcBef>
                <a:spcPts val="1200"/>
              </a:spcBef>
              <a:spcAft>
                <a:spcPts val="1200"/>
              </a:spcAft>
            </a:pPr>
            <a:r>
              <a:rPr lang="en-US" i="1" dirty="0"/>
              <a:t>“Tell me what worries you about giving up smoking?</a:t>
            </a:r>
          </a:p>
          <a:p>
            <a:pPr>
              <a:spcBef>
                <a:spcPts val="1200"/>
              </a:spcBef>
              <a:spcAft>
                <a:spcPts val="1200"/>
              </a:spcAft>
            </a:pPr>
            <a:r>
              <a:rPr lang="en-US" i="1" dirty="0"/>
              <a:t>“What would help or how could you overcome these difficulties?”</a:t>
            </a:r>
          </a:p>
        </p:txBody>
      </p:sp>
      <p:sp>
        <p:nvSpPr>
          <p:cNvPr id="5" name="Footer Placeholder 3">
            <a:extLst>
              <a:ext uri="{FF2B5EF4-FFF2-40B4-BE49-F238E27FC236}">
                <a16:creationId xmlns:a16="http://schemas.microsoft.com/office/drawing/2014/main" id="{92315253-645A-893A-69BD-830523223B33}"/>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a:t>
            </a:r>
            <a:r>
              <a:rPr lang="en-US" b="1" dirty="0"/>
              <a:t> </a:t>
            </a:r>
            <a:r>
              <a:rPr lang="en-GB" dirty="0"/>
              <a:t>Initial assessment II</a:t>
            </a:r>
            <a:endParaRPr lang="en-US" dirty="0"/>
          </a:p>
        </p:txBody>
      </p:sp>
    </p:spTree>
    <p:extLst>
      <p:ext uri="{BB962C8B-B14F-4D97-AF65-F5344CB8AC3E}">
        <p14:creationId xmlns:p14="http://schemas.microsoft.com/office/powerpoint/2010/main" val="27085549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Content Placeholder 2">
            <a:extLst>
              <a:ext uri="{FF2B5EF4-FFF2-40B4-BE49-F238E27FC236}">
                <a16:creationId xmlns:a16="http://schemas.microsoft.com/office/drawing/2014/main" id="{55560021-0CF9-5D24-9918-531CF1DAD992}"/>
              </a:ext>
            </a:extLst>
          </p:cNvPr>
          <p:cNvSpPr txBox="1">
            <a:spLocks/>
          </p:cNvSpPr>
          <p:nvPr/>
        </p:nvSpPr>
        <p:spPr>
          <a:xfrm>
            <a:off x="952500" y="2161073"/>
            <a:ext cx="7102533" cy="4003357"/>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Informing</a:t>
            </a:r>
            <a:r>
              <a:rPr lang="en-GB" dirty="0">
                <a:latin typeface="Arial" panose="020B0604020202020204" pitchFamily="34" charset="0"/>
                <a:cs typeface="Arial" panose="020B0604020202020204" pitchFamily="34" charset="0"/>
              </a:rPr>
              <a:t> family doctor, psychiatrist, other members of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care team of </a:t>
            </a:r>
            <a:r>
              <a:rPr lang="en-GB" b="1" dirty="0">
                <a:latin typeface="Arial" panose="020B0604020202020204" pitchFamily="34" charset="0"/>
                <a:cs typeface="Arial" panose="020B0604020202020204" pitchFamily="34" charset="0"/>
              </a:rPr>
              <a:t>quit attempt</a:t>
            </a:r>
            <a:r>
              <a:rPr lang="en-GB" dirty="0">
                <a:latin typeface="Arial" panose="020B0604020202020204" pitchFamily="34" charset="0"/>
                <a:cs typeface="Arial" panose="020B0604020202020204" pitchFamily="34" charset="0"/>
              </a:rPr>
              <a:t> so the clinician can review </a:t>
            </a:r>
            <a:r>
              <a:rPr lang="en-GB" b="1" dirty="0">
                <a:latin typeface="Arial" panose="020B0604020202020204" pitchFamily="34" charset="0"/>
                <a:cs typeface="Arial" panose="020B0604020202020204" pitchFamily="34" charset="0"/>
              </a:rPr>
              <a:t>antipsychotic drug doses</a:t>
            </a:r>
            <a:r>
              <a:rPr lang="en-GB" dirty="0">
                <a:latin typeface="Arial" panose="020B0604020202020204" pitchFamily="34" charset="0"/>
                <a:cs typeface="Arial" panose="020B0604020202020204" pitchFamily="34" charset="0"/>
              </a:rPr>
              <a:t> in case their metabolism changes</a:t>
            </a:r>
            <a:endParaRPr lang="en-GB" sz="1100" dirty="0">
              <a:latin typeface="Arial" panose="020B0604020202020204" pitchFamily="34" charset="0"/>
              <a:cs typeface="Arial" panose="020B0604020202020204" pitchFamily="34" charset="0"/>
            </a:endParaRP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There should be mechanisms to ensure the clinical team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are </a:t>
            </a:r>
            <a:r>
              <a:rPr lang="en-GB" b="1" dirty="0">
                <a:latin typeface="Arial" panose="020B0604020202020204" pitchFamily="34" charset="0"/>
                <a:cs typeface="Arial" panose="020B0604020202020204" pitchFamily="34" charset="0"/>
              </a:rPr>
              <a:t>updated on quit attempts</a:t>
            </a:r>
            <a:r>
              <a:rPr lang="en-GB" dirty="0">
                <a:latin typeface="Arial" panose="020B0604020202020204" pitchFamily="34" charset="0"/>
                <a:cs typeface="Arial" panose="020B0604020202020204" pitchFamily="34" charset="0"/>
              </a:rPr>
              <a:t> and other information that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may impact on the need for a </a:t>
            </a:r>
            <a:r>
              <a:rPr lang="en-GB" b="1" dirty="0">
                <a:latin typeface="Arial" panose="020B0604020202020204" pitchFamily="34" charset="0"/>
                <a:cs typeface="Arial" panose="020B0604020202020204" pitchFamily="34" charset="0"/>
              </a:rPr>
              <a:t>medicines review</a:t>
            </a:r>
            <a:r>
              <a:rPr lang="en-GB" dirty="0">
                <a:latin typeface="Arial" panose="020B0604020202020204" pitchFamily="34" charset="0"/>
                <a:cs typeface="Arial" panose="020B0604020202020204" pitchFamily="34" charset="0"/>
              </a:rPr>
              <a:t> </a:t>
            </a: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Tree>
    <p:extLst>
      <p:ext uri="{BB962C8B-B14F-4D97-AF65-F5344CB8AC3E}">
        <p14:creationId xmlns:p14="http://schemas.microsoft.com/office/powerpoint/2010/main" val="3115536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xEl>
                                              <p:pRg st="1" end="1"/>
                                            </p:txEl>
                                          </p:spTgt>
                                        </p:tgtEl>
                                        <p:attrNameLst>
                                          <p:attrName>style.visibility</p:attrName>
                                        </p:attrNameLst>
                                      </p:cBhvr>
                                      <p:to>
                                        <p:strVal val="visible"/>
                                      </p:to>
                                    </p:set>
                                    <p:animEffect transition="in" filter="fade">
                                      <p:cBhvr>
                                        <p:cTn id="12" dur="50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0AE6137-D304-37D8-E6F1-89801E1CEACD}"/>
              </a:ext>
            </a:extLst>
          </p:cNvPr>
          <p:cNvPicPr>
            <a:picLocks noChangeAspect="1"/>
          </p:cNvPicPr>
          <p:nvPr/>
        </p:nvPicPr>
        <p:blipFill>
          <a:blip r:embed="rId3"/>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B958E9A-81C6-BE4E-2B2B-65F8AB5B6CC1}"/>
              </a:ext>
            </a:extLst>
          </p:cNvPr>
          <p:cNvSpPr>
            <a:spLocks noGrp="1"/>
          </p:cNvSpPr>
          <p:nvPr>
            <p:ph type="subTitle" idx="1"/>
          </p:nvPr>
        </p:nvSpPr>
        <p:spPr>
          <a:xfrm>
            <a:off x="0" y="0"/>
            <a:ext cx="9144000" cy="2584939"/>
          </a:xfrm>
        </p:spPr>
        <p:txBody>
          <a:bodyPr anchor="ctr"/>
          <a:lstStyle/>
          <a:p>
            <a:pPr algn="ctr">
              <a:spcBef>
                <a:spcPts val="0"/>
              </a:spcBef>
              <a:spcAft>
                <a:spcPts val="0"/>
              </a:spcAft>
            </a:pPr>
            <a:br>
              <a:rPr lang="en-US" sz="3200" dirty="0">
                <a:effectLst>
                  <a:outerShdw blurRad="254000" dist="762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Initial assessment</a:t>
            </a:r>
            <a:br>
              <a:rPr lang="en-US" sz="3200" dirty="0">
                <a:effectLst>
                  <a:outerShdw blurRad="254000" dist="381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session in action</a:t>
            </a:r>
            <a:br>
              <a:rPr lang="en-US" sz="3200" dirty="0">
                <a:effectLst>
                  <a:outerShdw blurRad="254000" dist="38100" dir="5400000" algn="ctr" rotWithShape="0">
                    <a:srgbClr val="000000">
                      <a:alpha val="15000"/>
                    </a:srgbClr>
                  </a:outerShdw>
                </a:effectLst>
              </a:rPr>
            </a:br>
            <a:r>
              <a:rPr lang="en-US" sz="1800" b="0" dirty="0">
                <a:solidFill>
                  <a:srgbClr val="F79645"/>
                </a:solidFill>
                <a:effectLst>
                  <a:outerShdw blurRad="254000" dist="38100" dir="5400000" algn="ctr" rotWithShape="0">
                    <a:srgbClr val="000000">
                      <a:alpha val="15000"/>
                    </a:srgbClr>
                  </a:outerShdw>
                </a:effectLst>
              </a:rPr>
              <a:t>Handout 3</a:t>
            </a:r>
          </a:p>
        </p:txBody>
      </p:sp>
    </p:spTree>
    <p:extLst>
      <p:ext uri="{BB962C8B-B14F-4D97-AF65-F5344CB8AC3E}">
        <p14:creationId xmlns:p14="http://schemas.microsoft.com/office/powerpoint/2010/main" val="37788812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Demonstration: patient 1</a:t>
            </a:r>
          </a:p>
        </p:txBody>
      </p:sp>
      <p:graphicFrame>
        <p:nvGraphicFramePr>
          <p:cNvPr id="5" name="Table 4">
            <a:extLst>
              <a:ext uri="{FF2B5EF4-FFF2-40B4-BE49-F238E27FC236}">
                <a16:creationId xmlns:a16="http://schemas.microsoft.com/office/drawing/2014/main" id="{7FC7F7BB-3A09-1D86-E96B-942B76DF5A85}"/>
              </a:ext>
            </a:extLst>
          </p:cNvPr>
          <p:cNvGraphicFramePr>
            <a:graphicFrameLocks noGrp="1"/>
          </p:cNvGraphicFramePr>
          <p:nvPr/>
        </p:nvGraphicFramePr>
        <p:xfrm>
          <a:off x="701304" y="1856621"/>
          <a:ext cx="5793500" cy="3851822"/>
        </p:xfrm>
        <a:graphic>
          <a:graphicData uri="http://schemas.openxmlformats.org/drawingml/2006/table">
            <a:tbl>
              <a:tblPr firstRow="1" bandRow="1">
                <a:tableStyleId>{5C22544A-7EE6-4342-B048-85BDC9FD1C3A}</a:tableStyleId>
              </a:tblPr>
              <a:tblGrid>
                <a:gridCol w="1751339">
                  <a:extLst>
                    <a:ext uri="{9D8B030D-6E8A-4147-A177-3AD203B41FA5}">
                      <a16:colId xmlns:a16="http://schemas.microsoft.com/office/drawing/2014/main" val="3889081879"/>
                    </a:ext>
                  </a:extLst>
                </a:gridCol>
                <a:gridCol w="4042161">
                  <a:extLst>
                    <a:ext uri="{9D8B030D-6E8A-4147-A177-3AD203B41FA5}">
                      <a16:colId xmlns:a16="http://schemas.microsoft.com/office/drawing/2014/main" val="600406677"/>
                    </a:ext>
                  </a:extLst>
                </a:gridCol>
              </a:tblGrid>
              <a:tr h="526094">
                <a:tc>
                  <a:txBody>
                    <a:bodyPr/>
                    <a:lstStyle/>
                    <a:p>
                      <a:pPr algn="l">
                        <a:lnSpc>
                          <a:spcPts val="1800"/>
                        </a:lnSpc>
                        <a:spcBef>
                          <a:spcPts val="600"/>
                        </a:spcBef>
                        <a:spcAft>
                          <a:spcPts val="600"/>
                        </a:spcAft>
                      </a:pPr>
                      <a:r>
                        <a:rPr lang="en-US" sz="1300" b="1" i="0" dirty="0">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solidFill>
                            <a:schemeClr val="tx1"/>
                          </a:solidFill>
                          <a:latin typeface="Arial" panose="020B0604020202020204" pitchFamily="34" charset="0"/>
                          <a:cs typeface="Arial" panose="020B0604020202020204" pitchFamily="34" charset="0"/>
                        </a:rPr>
                        <a:t>55-year-old woman with bipolar disorder</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4107125779"/>
                  </a:ext>
                </a:extLst>
              </a:tr>
              <a:tr h="1266092">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Current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Smoking 15 cigarettes/day. </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Smoked since she was 16. </a:t>
                      </a:r>
                    </a:p>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CO = 18ppm</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Smokes within 30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476263633"/>
                  </a:ext>
                </a:extLst>
              </a:tr>
              <a:tr h="747346">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Readiness &amp; </a:t>
                      </a:r>
                      <a:br>
                        <a:rPr lang="en-US" sz="1300" b="1" i="0" dirty="0">
                          <a:solidFill>
                            <a:schemeClr val="bg1"/>
                          </a:solidFill>
                          <a:latin typeface="Arial" panose="020B0604020202020204" pitchFamily="34" charset="0"/>
                          <a:cs typeface="Arial" panose="020B0604020202020204" pitchFamily="34" charset="0"/>
                        </a:rPr>
                      </a:br>
                      <a:r>
                        <a:rPr lang="en-US" sz="1300" b="1" i="0" dirty="0">
                          <a:solidFill>
                            <a:schemeClr val="bg1"/>
                          </a:solidFill>
                          <a:latin typeface="Arial" panose="020B0604020202020204" pitchFamily="34" charset="0"/>
                          <a:cs typeface="Arial" panose="020B0604020202020204" pitchFamily="34" charset="0"/>
                        </a:rPr>
                        <a:t>motivation to quit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Health and wealth. Daughter is expecting.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331932257"/>
                  </a:ext>
                </a:extLst>
              </a:tr>
              <a:tr h="518747">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Stress, “It’s my time”.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3206747704"/>
                  </a:ext>
                </a:extLst>
              </a:tr>
              <a:tr h="793543">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solidFill>
                  </a:tcPr>
                </a:tc>
                <a:tc>
                  <a:txBody>
                    <a:bodyPr/>
                    <a:lstStyle/>
                    <a:p>
                      <a:pPr>
                        <a:lnSpc>
                          <a:spcPts val="1800"/>
                        </a:lnSpc>
                        <a:spcBef>
                          <a:spcPts val="400"/>
                        </a:spcBef>
                        <a:spcAft>
                          <a:spcPts val="400"/>
                        </a:spcAft>
                      </a:pPr>
                      <a:r>
                        <a:rPr lang="en-GB" sz="1400" b="0" i="0" dirty="0">
                          <a:effectLst/>
                          <a:latin typeface="Arial" panose="020B0604020202020204" pitchFamily="34" charset="0"/>
                          <a:cs typeface="Arial" panose="020B0604020202020204" pitchFamily="34" charset="0"/>
                        </a:rPr>
                        <a:t>Several past quit attempts </a:t>
                      </a:r>
                      <a:br>
                        <a:rPr lang="en-GB" sz="1400" b="0" i="0" dirty="0">
                          <a:effectLst/>
                          <a:latin typeface="Arial" panose="020B0604020202020204" pitchFamily="34" charset="0"/>
                          <a:cs typeface="Arial" panose="020B0604020202020204" pitchFamily="34" charset="0"/>
                        </a:rPr>
                      </a:br>
                      <a:r>
                        <a:rPr lang="en-GB" sz="1400" b="0" i="0" dirty="0">
                          <a:effectLst/>
                          <a:latin typeface="Arial" panose="020B0604020202020204" pitchFamily="34" charset="0"/>
                          <a:cs typeface="Arial" panose="020B0604020202020204" pitchFamily="34" charset="0"/>
                        </a:rPr>
                        <a:t>without support or NRT</a:t>
                      </a:r>
                      <a:endParaRPr lang="en-GB" sz="1400" b="0" i="0" dirty="0">
                        <a:effectLst/>
                        <a:latin typeface="Arial" panose="020B0604020202020204" pitchFamily="34" charset="0"/>
                        <a:ea typeface="Calibri" panose="020F0502020204030204" pitchFamily="34"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B757C">
                        <a:alpha val="20000"/>
                      </a:srgbClr>
                    </a:solidFill>
                  </a:tcPr>
                </a:tc>
                <a:extLst>
                  <a:ext uri="{0D108BD9-81ED-4DB2-BD59-A6C34878D82A}">
                    <a16:rowId xmlns:a16="http://schemas.microsoft.com/office/drawing/2014/main" val="1165269166"/>
                  </a:ext>
                </a:extLst>
              </a:tr>
            </a:tbl>
          </a:graphicData>
        </a:graphic>
      </p:graphicFrame>
      <p:grpSp>
        <p:nvGrpSpPr>
          <p:cNvPr id="6" name="Group 5">
            <a:extLst>
              <a:ext uri="{FF2B5EF4-FFF2-40B4-BE49-F238E27FC236}">
                <a16:creationId xmlns:a16="http://schemas.microsoft.com/office/drawing/2014/main" id="{E8D11BCB-1B5A-A2DA-BA68-7BF29B1A4C6A}"/>
              </a:ext>
            </a:extLst>
          </p:cNvPr>
          <p:cNvGrpSpPr/>
          <p:nvPr/>
        </p:nvGrpSpPr>
        <p:grpSpPr>
          <a:xfrm>
            <a:off x="6563267" y="2369945"/>
            <a:ext cx="2335696" cy="2949291"/>
            <a:chOff x="6563267" y="2369945"/>
            <a:chExt cx="2335696" cy="2949291"/>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Kerri, </a:t>
              </a:r>
              <a:r>
                <a:rPr lang="en-US" sz="1700" dirty="0">
                  <a:latin typeface="Arial" panose="020B0604020202020204" pitchFamily="34" charset="0"/>
                  <a:cs typeface="Arial" panose="020B0604020202020204" pitchFamily="34" charset="0"/>
                </a:rPr>
                <a:t>55</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E3DD4936-FE18-8875-43E1-E507B9A3027A}"/>
                </a:ext>
              </a:extLst>
            </p:cNvPr>
            <p:cNvPicPr>
              <a:picLocks noChangeAspect="1"/>
            </p:cNvPicPr>
            <p:nvPr/>
          </p:nvPicPr>
          <p:blipFill>
            <a:blip r:embed="rId3"/>
            <a:srcRect/>
            <a:stretch/>
          </p:blipFill>
          <p:spPr>
            <a:xfrm>
              <a:off x="6945929" y="2369945"/>
              <a:ext cx="1556267" cy="2112981"/>
            </a:xfrm>
            <a:prstGeom prst="rect">
              <a:avLst/>
            </a:prstGeom>
          </p:spPr>
        </p:pic>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spTree>
    <p:extLst>
      <p:ext uri="{BB962C8B-B14F-4D97-AF65-F5344CB8AC3E}">
        <p14:creationId xmlns:p14="http://schemas.microsoft.com/office/powerpoint/2010/main" val="4246885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0"/>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3272" y="-10887"/>
            <a:ext cx="7962900" cy="1066800"/>
          </a:xfrm>
        </p:spPr>
        <p:txBody>
          <a:bodyPr/>
          <a:lstStyle/>
          <a:p>
            <a:r>
              <a:rPr lang="en-US" dirty="0"/>
              <a:t>Initial assessment</a:t>
            </a:r>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9" name="Group 8">
            <a:extLst>
              <a:ext uri="{FF2B5EF4-FFF2-40B4-BE49-F238E27FC236}">
                <a16:creationId xmlns:a16="http://schemas.microsoft.com/office/drawing/2014/main" id="{48967DEC-DB5F-815A-455E-3C8BD22824AE}"/>
              </a:ext>
            </a:extLst>
          </p:cNvPr>
          <p:cNvGrpSpPr/>
          <p:nvPr/>
        </p:nvGrpSpPr>
        <p:grpSpPr>
          <a:xfrm>
            <a:off x="696808" y="950139"/>
            <a:ext cx="7860850" cy="559150"/>
            <a:chOff x="696808" y="1227727"/>
            <a:chExt cx="7860850" cy="559150"/>
          </a:xfrm>
        </p:grpSpPr>
        <p:pic>
          <p:nvPicPr>
            <p:cNvPr id="10" name="Picture 9">
              <a:extLst>
                <a:ext uri="{FF2B5EF4-FFF2-40B4-BE49-F238E27FC236}">
                  <a16:creationId xmlns:a16="http://schemas.microsoft.com/office/drawing/2014/main" id="{2DDFB2AD-CE49-1DE9-3FA1-6239642E12D2}"/>
                </a:ext>
              </a:extLst>
            </p:cNvPr>
            <p:cNvPicPr>
              <a:picLocks noChangeAspect="1"/>
            </p:cNvPicPr>
            <p:nvPr/>
          </p:nvPicPr>
          <p:blipFill>
            <a:blip r:embed="rId5"/>
            <a:srcRect/>
            <a:stretch/>
          </p:blipFill>
          <p:spPr>
            <a:xfrm>
              <a:off x="696808" y="1259652"/>
              <a:ext cx="495300" cy="495300"/>
            </a:xfrm>
            <a:prstGeom prst="rect">
              <a:avLst/>
            </a:prstGeom>
            <a:effectLst>
              <a:outerShdw blurRad="190500" dist="50800" dir="5400000" algn="ctr" rotWithShape="0">
                <a:srgbClr val="000000">
                  <a:alpha val="50000"/>
                </a:srgbClr>
              </a:outerShdw>
            </a:effectLst>
          </p:spPr>
        </p:pic>
        <p:sp>
          <p:nvSpPr>
            <p:cNvPr id="11" name="Text Placeholder 3">
              <a:extLst>
                <a:ext uri="{FF2B5EF4-FFF2-40B4-BE49-F238E27FC236}">
                  <a16:creationId xmlns:a16="http://schemas.microsoft.com/office/drawing/2014/main" id="{FC83F635-5416-89D5-32D9-F3740348762C}"/>
                </a:ext>
              </a:extLst>
            </p:cNvPr>
            <p:cNvSpPr txBox="1">
              <a:spLocks/>
            </p:cNvSpPr>
            <p:nvPr/>
          </p:nvSpPr>
          <p:spPr bwMode="auto">
            <a:xfrm>
              <a:off x="1365508" y="122772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current readiness and ability to quit in one step</a:t>
              </a:r>
            </a:p>
          </p:txBody>
        </p:sp>
      </p:grpSp>
      <p:grpSp>
        <p:nvGrpSpPr>
          <p:cNvPr id="12" name="Group 11">
            <a:extLst>
              <a:ext uri="{FF2B5EF4-FFF2-40B4-BE49-F238E27FC236}">
                <a16:creationId xmlns:a16="http://schemas.microsoft.com/office/drawing/2014/main" id="{0BD2EEAF-FC68-0645-1A2A-AA6E249A3FF6}"/>
              </a:ext>
            </a:extLst>
          </p:cNvPr>
          <p:cNvGrpSpPr/>
          <p:nvPr/>
        </p:nvGrpSpPr>
        <p:grpSpPr>
          <a:xfrm>
            <a:off x="696808" y="2878353"/>
            <a:ext cx="7860850" cy="559150"/>
            <a:chOff x="696808" y="1870465"/>
            <a:chExt cx="7860850" cy="559150"/>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current smoking</a:t>
              </a:r>
            </a:p>
          </p:txBody>
        </p:sp>
      </p:grpSp>
      <p:grpSp>
        <p:nvGrpSpPr>
          <p:cNvPr id="15" name="Group 14">
            <a:extLst>
              <a:ext uri="{FF2B5EF4-FFF2-40B4-BE49-F238E27FC236}">
                <a16:creationId xmlns:a16="http://schemas.microsoft.com/office/drawing/2014/main" id="{E0986FA9-3D84-3D14-ECDD-C3E12FF5ED8C}"/>
              </a:ext>
            </a:extLst>
          </p:cNvPr>
          <p:cNvGrpSpPr/>
          <p:nvPr/>
        </p:nvGrpSpPr>
        <p:grpSpPr>
          <a:xfrm>
            <a:off x="696808" y="1592877"/>
            <a:ext cx="7860850" cy="559150"/>
            <a:chOff x="696808" y="2513203"/>
            <a:chExt cx="7860850" cy="559150"/>
          </a:xfrm>
        </p:grpSpPr>
        <p:pic>
          <p:nvPicPr>
            <p:cNvPr id="16" name="Picture 15">
              <a:extLst>
                <a:ext uri="{FF2B5EF4-FFF2-40B4-BE49-F238E27FC236}">
                  <a16:creationId xmlns:a16="http://schemas.microsoft.com/office/drawing/2014/main" id="{BD1771C0-C1EA-8890-12B3-07FD9BC6E218}"/>
                </a:ext>
              </a:extLst>
            </p:cNvPr>
            <p:cNvPicPr>
              <a:picLocks noChangeAspect="1"/>
            </p:cNvPicPr>
            <p:nvPr/>
          </p:nvPicPr>
          <p:blipFill>
            <a:blip r:embed="rId7"/>
            <a:srcRect/>
            <a:stretch/>
          </p:blipFill>
          <p:spPr>
            <a:xfrm>
              <a:off x="696808" y="2545128"/>
              <a:ext cx="495300" cy="495300"/>
            </a:xfrm>
            <a:prstGeom prst="rect">
              <a:avLst/>
            </a:prstGeom>
            <a:effectLst>
              <a:outerShdw blurRad="190500" dist="50800" dir="5400000" algn="ctr" rotWithShape="0">
                <a:srgbClr val="000000">
                  <a:alpha val="50000"/>
                </a:srgbClr>
              </a:outerShdw>
            </a:effectLst>
          </p:spPr>
        </p:pic>
        <p:sp>
          <p:nvSpPr>
            <p:cNvPr id="17" name="Text Placeholder 3">
              <a:extLst>
                <a:ext uri="{FF2B5EF4-FFF2-40B4-BE49-F238E27FC236}">
                  <a16:creationId xmlns:a16="http://schemas.microsoft.com/office/drawing/2014/main" id="{06029894-3CEF-718E-C1EA-DBE0986B1CCC}"/>
                </a:ext>
              </a:extLst>
            </p:cNvPr>
            <p:cNvSpPr txBox="1">
              <a:spLocks/>
            </p:cNvSpPr>
            <p:nvPr/>
          </p:nvSpPr>
          <p:spPr bwMode="auto">
            <a:xfrm>
              <a:off x="1365508" y="251320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physiological and mental functioning</a:t>
              </a:r>
            </a:p>
          </p:txBody>
        </p:sp>
      </p:grpSp>
      <p:grpSp>
        <p:nvGrpSpPr>
          <p:cNvPr id="21" name="Group 20">
            <a:extLst>
              <a:ext uri="{FF2B5EF4-FFF2-40B4-BE49-F238E27FC236}">
                <a16:creationId xmlns:a16="http://schemas.microsoft.com/office/drawing/2014/main" id="{AAE78FAB-2740-3E25-DE7A-E534FB011265}"/>
              </a:ext>
            </a:extLst>
          </p:cNvPr>
          <p:cNvGrpSpPr/>
          <p:nvPr/>
        </p:nvGrpSpPr>
        <p:grpSpPr>
          <a:xfrm>
            <a:off x="696808" y="2235615"/>
            <a:ext cx="7860850" cy="559150"/>
            <a:chOff x="696808" y="3798679"/>
            <a:chExt cx="7860850" cy="559150"/>
          </a:xfrm>
        </p:grpSpPr>
        <p:pic>
          <p:nvPicPr>
            <p:cNvPr id="22" name="Picture 21">
              <a:extLst>
                <a:ext uri="{FF2B5EF4-FFF2-40B4-BE49-F238E27FC236}">
                  <a16:creationId xmlns:a16="http://schemas.microsoft.com/office/drawing/2014/main" id="{057DDB9E-11C7-121C-3585-13A52FE755E6}"/>
                </a:ext>
              </a:extLst>
            </p:cNvPr>
            <p:cNvPicPr>
              <a:picLocks noChangeAspect="1"/>
            </p:cNvPicPr>
            <p:nvPr/>
          </p:nvPicPr>
          <p:blipFill>
            <a:blip r:embed="rId8"/>
            <a:srcRect/>
            <a:stretch/>
          </p:blipFill>
          <p:spPr>
            <a:xfrm>
              <a:off x="696808" y="3830604"/>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FDA0733F-E601-0BF9-DC37-66043F2F4FE1}"/>
                </a:ext>
              </a:extLst>
            </p:cNvPr>
            <p:cNvSpPr txBox="1">
              <a:spLocks/>
            </p:cNvSpPr>
            <p:nvPr/>
          </p:nvSpPr>
          <p:spPr bwMode="auto">
            <a:xfrm>
              <a:off x="1365508" y="379867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Inform the patient about the support programme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and options for where sessions occur</a:t>
              </a:r>
            </a:p>
          </p:txBody>
        </p:sp>
      </p:grpSp>
      <p:grpSp>
        <p:nvGrpSpPr>
          <p:cNvPr id="24" name="Group 23">
            <a:extLst>
              <a:ext uri="{FF2B5EF4-FFF2-40B4-BE49-F238E27FC236}">
                <a16:creationId xmlns:a16="http://schemas.microsoft.com/office/drawing/2014/main" id="{2B2FD943-9C30-BA5E-5A90-BD851BC89FA4}"/>
              </a:ext>
            </a:extLst>
          </p:cNvPr>
          <p:cNvGrpSpPr/>
          <p:nvPr/>
        </p:nvGrpSpPr>
        <p:grpSpPr>
          <a:xfrm>
            <a:off x="696808" y="4806567"/>
            <a:ext cx="7860850" cy="559150"/>
            <a:chOff x="696808" y="4441417"/>
            <a:chExt cx="7860850" cy="559150"/>
          </a:xfrm>
        </p:grpSpPr>
        <p:pic>
          <p:nvPicPr>
            <p:cNvPr id="25" name="Picture 24">
              <a:extLst>
                <a:ext uri="{FF2B5EF4-FFF2-40B4-BE49-F238E27FC236}">
                  <a16:creationId xmlns:a16="http://schemas.microsoft.com/office/drawing/2014/main" id="{A42138ED-1F41-5F2F-0DE0-F7239B68B2E5}"/>
                </a:ext>
              </a:extLst>
            </p:cNvPr>
            <p:cNvPicPr>
              <a:picLocks noChangeAspect="1"/>
            </p:cNvPicPr>
            <p:nvPr/>
          </p:nvPicPr>
          <p:blipFill>
            <a:blip r:embed="rId9"/>
            <a:srcRect/>
            <a:stretch/>
          </p:blipFill>
          <p:spPr>
            <a:xfrm>
              <a:off x="696808" y="4473342"/>
              <a:ext cx="495300" cy="495300"/>
            </a:xfrm>
            <a:prstGeom prst="rect">
              <a:avLst/>
            </a:prstGeom>
            <a:effectLst>
              <a:outerShdw blurRad="190500" dist="50800" dir="5400000" algn="ctr" rotWithShape="0">
                <a:srgbClr val="000000">
                  <a:alpha val="50000"/>
                </a:srgbClr>
              </a:outerShdw>
            </a:effectLst>
          </p:spPr>
        </p:pic>
        <p:sp>
          <p:nvSpPr>
            <p:cNvPr id="26" name="Text Placeholder 3">
              <a:extLst>
                <a:ext uri="{FF2B5EF4-FFF2-40B4-BE49-F238E27FC236}">
                  <a16:creationId xmlns:a16="http://schemas.microsoft.com/office/drawing/2014/main" id="{6C789479-985F-3C21-5B7C-CEE67CB7596B}"/>
                </a:ext>
              </a:extLst>
            </p:cNvPr>
            <p:cNvSpPr txBox="1">
              <a:spLocks/>
            </p:cNvSpPr>
            <p:nvPr/>
          </p:nvSpPr>
          <p:spPr bwMode="auto">
            <a:xfrm>
              <a:off x="1365508" y="444141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Inform the patient about withdrawal symptoms</a:t>
              </a:r>
            </a:p>
          </p:txBody>
        </p:sp>
      </p:grpSp>
      <p:grpSp>
        <p:nvGrpSpPr>
          <p:cNvPr id="30" name="Group 29">
            <a:extLst>
              <a:ext uri="{FF2B5EF4-FFF2-40B4-BE49-F238E27FC236}">
                <a16:creationId xmlns:a16="http://schemas.microsoft.com/office/drawing/2014/main" id="{81E78540-1554-F732-B6C5-871BCDD7F264}"/>
              </a:ext>
            </a:extLst>
          </p:cNvPr>
          <p:cNvGrpSpPr/>
          <p:nvPr/>
        </p:nvGrpSpPr>
        <p:grpSpPr>
          <a:xfrm>
            <a:off x="696808" y="4163829"/>
            <a:ext cx="7860850" cy="559150"/>
            <a:chOff x="696808" y="5726891"/>
            <a:chExt cx="7860850" cy="559150"/>
          </a:xfrm>
        </p:grpSpPr>
        <p:pic>
          <p:nvPicPr>
            <p:cNvPr id="31" name="Picture 30">
              <a:extLst>
                <a:ext uri="{FF2B5EF4-FFF2-40B4-BE49-F238E27FC236}">
                  <a16:creationId xmlns:a16="http://schemas.microsoft.com/office/drawing/2014/main" id="{0522B6D5-6CB5-879C-D96B-0A57FF0D6FC8}"/>
                </a:ext>
              </a:extLst>
            </p:cNvPr>
            <p:cNvPicPr>
              <a:picLocks noChangeAspect="1"/>
            </p:cNvPicPr>
            <p:nvPr/>
          </p:nvPicPr>
          <p:blipFill>
            <a:blip r:embed="rId10"/>
            <a:srcRect/>
            <a:stretch/>
          </p:blipFill>
          <p:spPr>
            <a:xfrm>
              <a:off x="696808" y="5758816"/>
              <a:ext cx="495300" cy="495300"/>
            </a:xfrm>
            <a:prstGeom prst="rect">
              <a:avLst/>
            </a:prstGeom>
            <a:effectLst>
              <a:outerShdw blurRad="190500" dist="50800" dir="5400000" algn="ctr" rotWithShape="0">
                <a:srgbClr val="000000">
                  <a:alpha val="50000"/>
                </a:srgbClr>
              </a:outerShdw>
            </a:effectLst>
          </p:spPr>
        </p:pic>
        <p:sp>
          <p:nvSpPr>
            <p:cNvPr id="32" name="Text Placeholder 3">
              <a:extLst>
                <a:ext uri="{FF2B5EF4-FFF2-40B4-BE49-F238E27FC236}">
                  <a16:creationId xmlns:a16="http://schemas.microsoft.com/office/drawing/2014/main" id="{D25A9AAA-92FB-5CAC-1DA1-AF341A31479B}"/>
                </a:ext>
              </a:extLst>
            </p:cNvPr>
            <p:cNvSpPr txBox="1">
              <a:spLocks/>
            </p:cNvSpPr>
            <p:nvPr/>
          </p:nvSpPr>
          <p:spPr bwMode="auto">
            <a:xfrm>
              <a:off x="1365508" y="572689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tobacco dependence (and explain tobacco dependence)</a:t>
              </a:r>
            </a:p>
          </p:txBody>
        </p:sp>
      </p:grpSp>
      <p:grpSp>
        <p:nvGrpSpPr>
          <p:cNvPr id="36" name="Group 35">
            <a:extLst>
              <a:ext uri="{FF2B5EF4-FFF2-40B4-BE49-F238E27FC236}">
                <a16:creationId xmlns:a16="http://schemas.microsoft.com/office/drawing/2014/main" id="{03764A0C-3B75-9572-F00A-38618BFC2345}"/>
              </a:ext>
            </a:extLst>
          </p:cNvPr>
          <p:cNvGrpSpPr/>
          <p:nvPr/>
        </p:nvGrpSpPr>
        <p:grpSpPr>
          <a:xfrm>
            <a:off x="696808" y="3521091"/>
            <a:ext cx="7860850" cy="559150"/>
            <a:chOff x="696808" y="1870465"/>
            <a:chExt cx="7860850" cy="559150"/>
          </a:xfrm>
        </p:grpSpPr>
        <p:pic>
          <p:nvPicPr>
            <p:cNvPr id="37" name="Picture 36">
              <a:extLst>
                <a:ext uri="{FF2B5EF4-FFF2-40B4-BE49-F238E27FC236}">
                  <a16:creationId xmlns:a16="http://schemas.microsoft.com/office/drawing/2014/main" id="{1DC9FDEF-4409-19BA-7D8C-46B64B884CF5}"/>
                </a:ext>
              </a:extLst>
            </p:cNvPr>
            <p:cNvPicPr>
              <a:picLocks noChangeAspect="1"/>
            </p:cNvPicPr>
            <p:nvPr/>
          </p:nvPicPr>
          <p:blipFill>
            <a:blip r:embed="rId11"/>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38" name="Text Placeholder 3">
              <a:extLst>
                <a:ext uri="{FF2B5EF4-FFF2-40B4-BE49-F238E27FC236}">
                  <a16:creationId xmlns:a16="http://schemas.microsoft.com/office/drawing/2014/main" id="{82829947-07CC-25B7-31ED-0BB9B20A7417}"/>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past quit attempts</a:t>
              </a:r>
            </a:p>
          </p:txBody>
        </p:sp>
      </p:grpSp>
      <p:grpSp>
        <p:nvGrpSpPr>
          <p:cNvPr id="27" name="Group 26">
            <a:extLst>
              <a:ext uri="{FF2B5EF4-FFF2-40B4-BE49-F238E27FC236}">
                <a16:creationId xmlns:a16="http://schemas.microsoft.com/office/drawing/2014/main" id="{E17EA793-268C-2C2A-9087-0FE96501A8D8}"/>
              </a:ext>
            </a:extLst>
          </p:cNvPr>
          <p:cNvGrpSpPr/>
          <p:nvPr/>
        </p:nvGrpSpPr>
        <p:grpSpPr>
          <a:xfrm>
            <a:off x="696808" y="5449303"/>
            <a:ext cx="7860850" cy="559150"/>
            <a:chOff x="696808" y="4441417"/>
            <a:chExt cx="7860850" cy="559150"/>
          </a:xfrm>
        </p:grpSpPr>
        <p:pic>
          <p:nvPicPr>
            <p:cNvPr id="28" name="Picture 27">
              <a:extLst>
                <a:ext uri="{FF2B5EF4-FFF2-40B4-BE49-F238E27FC236}">
                  <a16:creationId xmlns:a16="http://schemas.microsoft.com/office/drawing/2014/main" id="{5DE1B21C-427F-7923-07FF-D2F22B388C81}"/>
                </a:ext>
              </a:extLst>
            </p:cNvPr>
            <p:cNvPicPr>
              <a:picLocks noChangeAspect="1"/>
            </p:cNvPicPr>
            <p:nvPr/>
          </p:nvPicPr>
          <p:blipFill>
            <a:blip r:embed="rId12"/>
            <a:srcRect/>
            <a:stretch/>
          </p:blipFill>
          <p:spPr>
            <a:xfrm>
              <a:off x="696808" y="4473342"/>
              <a:ext cx="495300" cy="495300"/>
            </a:xfrm>
            <a:prstGeom prst="rect">
              <a:avLst/>
            </a:prstGeom>
            <a:effectLst>
              <a:outerShdw blurRad="190500" dist="50800" dir="5400000" algn="ctr" rotWithShape="0">
                <a:srgbClr val="000000">
                  <a:alpha val="50000"/>
                </a:srgbClr>
              </a:outerShdw>
            </a:effectLst>
          </p:spPr>
        </p:pic>
        <p:sp>
          <p:nvSpPr>
            <p:cNvPr id="29" name="Text Placeholder 3">
              <a:extLst>
                <a:ext uri="{FF2B5EF4-FFF2-40B4-BE49-F238E27FC236}">
                  <a16:creationId xmlns:a16="http://schemas.microsoft.com/office/drawing/2014/main" id="{925878EA-8F0B-4425-73FC-61480B2D45A8}"/>
                </a:ext>
              </a:extLst>
            </p:cNvPr>
            <p:cNvSpPr txBox="1">
              <a:spLocks/>
            </p:cNvSpPr>
            <p:nvPr/>
          </p:nvSpPr>
          <p:spPr bwMode="auto">
            <a:xfrm>
              <a:off x="1365508" y="444141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Set the quit date</a:t>
              </a:r>
            </a:p>
          </p:txBody>
        </p:sp>
      </p:grpSp>
      <p:pic>
        <p:nvPicPr>
          <p:cNvPr id="33" name="Picture 32">
            <a:extLst>
              <a:ext uri="{FF2B5EF4-FFF2-40B4-BE49-F238E27FC236}">
                <a16:creationId xmlns:a16="http://schemas.microsoft.com/office/drawing/2014/main" id="{66E74072-0653-628C-D28C-83E586EDC4F1}"/>
              </a:ext>
            </a:extLst>
          </p:cNvPr>
          <p:cNvPicPr>
            <a:picLocks noChangeAspect="1"/>
          </p:cNvPicPr>
          <p:nvPr/>
        </p:nvPicPr>
        <p:blipFill>
          <a:blip r:embed="rId13"/>
          <a:srcRect/>
          <a:stretch/>
        </p:blipFill>
        <p:spPr>
          <a:xfrm>
            <a:off x="696808" y="6112461"/>
            <a:ext cx="495300" cy="495300"/>
          </a:xfrm>
          <a:prstGeom prst="rect">
            <a:avLst/>
          </a:prstGeom>
          <a:effectLst>
            <a:outerShdw blurRad="190500" dist="50800" dir="5400000" algn="ctr" rotWithShape="0">
              <a:srgbClr val="000000">
                <a:alpha val="50000"/>
              </a:srgbClr>
            </a:outerShdw>
          </a:effectLst>
        </p:spPr>
      </p:pic>
      <p:sp>
        <p:nvSpPr>
          <p:cNvPr id="34" name="Text Placeholder 3">
            <a:extLst>
              <a:ext uri="{FF2B5EF4-FFF2-40B4-BE49-F238E27FC236}">
                <a16:creationId xmlns:a16="http://schemas.microsoft.com/office/drawing/2014/main" id="{8927FE9E-5C97-9223-9C7A-58992959BB38}"/>
              </a:ext>
            </a:extLst>
          </p:cNvPr>
          <p:cNvSpPr txBox="1">
            <a:spLocks/>
          </p:cNvSpPr>
          <p:nvPr/>
        </p:nvSpPr>
        <p:spPr bwMode="auto">
          <a:xfrm>
            <a:off x="1365508" y="599889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Explain and conduct carbon monoxide (CO) monitoring</a:t>
            </a:r>
          </a:p>
        </p:txBody>
      </p:sp>
    </p:spTree>
    <p:extLst>
      <p:ext uri="{BB962C8B-B14F-4D97-AF65-F5344CB8AC3E}">
        <p14:creationId xmlns:p14="http://schemas.microsoft.com/office/powerpoint/2010/main" val="1201700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3E4B151-8E3D-5AA7-8E86-4F56C10999AF}"/>
              </a:ext>
            </a:extLst>
          </p:cNvPr>
          <p:cNvPicPr>
            <a:picLocks noChangeAspect="1"/>
          </p:cNvPicPr>
          <p:nvPr/>
        </p:nvPicPr>
        <p:blipFill>
          <a:blip r:embed="rId3"/>
          <a:stretch>
            <a:fillRect/>
          </a:stretch>
        </p:blipFill>
        <p:spPr>
          <a:xfrm>
            <a:off x="0" y="18666"/>
            <a:ext cx="9144000" cy="6858000"/>
          </a:xfrm>
          <a:prstGeom prst="rect">
            <a:avLst/>
          </a:prstGeom>
        </p:spPr>
      </p:pic>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Kerri, 55</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Challenges | Treatment plan</a:t>
            </a:r>
          </a:p>
        </p:txBody>
      </p:sp>
      <p:pic>
        <p:nvPicPr>
          <p:cNvPr id="9" name="Picture 8">
            <a:extLst>
              <a:ext uri="{FF2B5EF4-FFF2-40B4-BE49-F238E27FC236}">
                <a16:creationId xmlns:a16="http://schemas.microsoft.com/office/drawing/2014/main" id="{351C29A4-A914-D339-3D93-A6B8027E1CF5}"/>
              </a:ext>
            </a:extLst>
          </p:cNvPr>
          <p:cNvPicPr>
            <a:picLocks noChangeAspect="1"/>
          </p:cNvPicPr>
          <p:nvPr/>
        </p:nvPicPr>
        <p:blipFill>
          <a:blip r:embed="rId4"/>
          <a:srcRect/>
          <a:stretch/>
        </p:blipFill>
        <p:spPr>
          <a:xfrm>
            <a:off x="2807352" y="2066192"/>
            <a:ext cx="3529295" cy="4791808"/>
          </a:xfrm>
          <a:prstGeom prst="rect">
            <a:avLst/>
          </a:prstGeom>
          <a:effectLst>
            <a:outerShdw blurRad="635000" dist="76200" dir="5400000" algn="ctr" rotWithShape="0">
              <a:srgbClr val="000000">
                <a:alpha val="75000"/>
              </a:srgbClr>
            </a:outerShdw>
          </a:effectLst>
        </p:spPr>
      </p:pic>
    </p:spTree>
    <p:extLst>
      <p:ext uri="{BB962C8B-B14F-4D97-AF65-F5344CB8AC3E}">
        <p14:creationId xmlns:p14="http://schemas.microsoft.com/office/powerpoint/2010/main" val="517869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5689718-41AE-4964-96CB-C80015A35E49}"/>
              </a:ext>
            </a:extLst>
          </p:cNvPr>
          <p:cNvPicPr>
            <a:picLocks noChangeAspect="1"/>
          </p:cNvPicPr>
          <p:nvPr/>
        </p:nvPicPr>
        <p:blipFill>
          <a:blip r:embed="rId3"/>
          <a:srcRect/>
          <a:stretch/>
        </p:blipFill>
        <p:spPr>
          <a:xfrm>
            <a:off x="0" y="0"/>
            <a:ext cx="9144000" cy="6858000"/>
          </a:xfrm>
          <a:prstGeom prst="rect">
            <a:avLst/>
          </a:prstGeom>
        </p:spPr>
      </p:pic>
      <p:sp>
        <p:nvSpPr>
          <p:cNvPr id="3" name="Title 1">
            <a:extLst>
              <a:ext uri="{FF2B5EF4-FFF2-40B4-BE49-F238E27FC236}">
                <a16:creationId xmlns:a16="http://schemas.microsoft.com/office/drawing/2014/main" id="{B4EEE299-5542-591D-894D-A9A4AD5EB234}"/>
              </a:ext>
            </a:extLst>
          </p:cNvPr>
          <p:cNvSpPr txBox="1">
            <a:spLocks/>
          </p:cNvSpPr>
          <p:nvPr/>
        </p:nvSpPr>
        <p:spPr>
          <a:xfrm>
            <a:off x="590550" y="732692"/>
            <a:ext cx="7962900" cy="1546860"/>
          </a:xfrm>
          <a:prstGeom prst="rect">
            <a:avLst/>
          </a:prstGeom>
        </p:spPr>
        <p:txBody>
          <a:bodyPr anchor="ctr"/>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200" b="1" dirty="0">
                <a:latin typeface="Arial" panose="020B0604020202020204" pitchFamily="34" charset="0"/>
                <a:cs typeface="Arial" panose="020B0604020202020204" pitchFamily="34" charset="0"/>
              </a:rPr>
              <a:t>Over to you…</a:t>
            </a:r>
          </a:p>
        </p:txBody>
      </p:sp>
    </p:spTree>
    <p:extLst>
      <p:ext uri="{BB962C8B-B14F-4D97-AF65-F5344CB8AC3E}">
        <p14:creationId xmlns:p14="http://schemas.microsoft.com/office/powerpoint/2010/main" val="12087547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637C-EF2A-9798-C137-05DEF63F586B}"/>
              </a:ext>
            </a:extLst>
          </p:cNvPr>
          <p:cNvSpPr>
            <a:spLocks noGrp="1"/>
          </p:cNvSpPr>
          <p:nvPr>
            <p:ph type="title"/>
          </p:nvPr>
        </p:nvSpPr>
        <p:spPr>
          <a:xfrm>
            <a:off x="571500" y="152400"/>
            <a:ext cx="7962900" cy="1066800"/>
          </a:xfrm>
        </p:spPr>
        <p:txBody>
          <a:bodyPr wrap="square" anchor="ctr">
            <a:normAutofit/>
          </a:bodyPr>
          <a:lstStyle/>
          <a:p>
            <a:r>
              <a:rPr lang="en-US" dirty="0"/>
              <a:t>Skills practice: practitioner</a:t>
            </a:r>
          </a:p>
        </p:txBody>
      </p:sp>
      <p:sp>
        <p:nvSpPr>
          <p:cNvPr id="3" name="Text Placeholder 2">
            <a:extLst>
              <a:ext uri="{FF2B5EF4-FFF2-40B4-BE49-F238E27FC236}">
                <a16:creationId xmlns:a16="http://schemas.microsoft.com/office/drawing/2014/main" id="{FA5CBC55-94EF-E886-9EB7-5CE397752C95}"/>
              </a:ext>
            </a:extLst>
          </p:cNvPr>
          <p:cNvSpPr>
            <a:spLocks noGrp="1"/>
          </p:cNvSpPr>
          <p:nvPr>
            <p:ph sz="half" idx="1"/>
          </p:nvPr>
        </p:nvSpPr>
        <p:spPr>
          <a:xfrm>
            <a:off x="571500" y="1752601"/>
            <a:ext cx="3771900" cy="4267200"/>
          </a:xfrm>
        </p:spPr>
        <p:txBody>
          <a:bodyPr wrap="square" anchor="t">
            <a:normAutofit/>
          </a:bodyPr>
          <a:lstStyle/>
          <a:p>
            <a:pPr marL="0" indent="0">
              <a:spcBef>
                <a:spcPts val="900"/>
              </a:spcBef>
              <a:spcAft>
                <a:spcPts val="900"/>
              </a:spcAft>
              <a:buNone/>
            </a:pPr>
            <a:r>
              <a:rPr lang="en-US" b="1" dirty="0"/>
              <a:t>Practitioner role</a:t>
            </a:r>
          </a:p>
          <a:p>
            <a:pPr>
              <a:spcBef>
                <a:spcPts val="900"/>
              </a:spcBef>
              <a:spcAft>
                <a:spcPts val="900"/>
              </a:spcAft>
            </a:pPr>
            <a:r>
              <a:rPr lang="en-US" b="1" dirty="0"/>
              <a:t>Handout 3</a:t>
            </a:r>
          </a:p>
          <a:p>
            <a:pPr>
              <a:spcBef>
                <a:spcPts val="900"/>
              </a:spcBef>
              <a:spcAft>
                <a:spcPts val="900"/>
              </a:spcAft>
            </a:pPr>
            <a:r>
              <a:rPr lang="en-US" dirty="0"/>
              <a:t>Practice the communication skills</a:t>
            </a:r>
          </a:p>
          <a:p>
            <a:pPr>
              <a:spcBef>
                <a:spcPts val="900"/>
              </a:spcBef>
              <a:spcAft>
                <a:spcPts val="900"/>
              </a:spcAft>
            </a:pPr>
            <a:r>
              <a:rPr lang="en-US" dirty="0"/>
              <a:t>Use the clinical checklist to ask questions to ensure you cover </a:t>
            </a:r>
            <a:br>
              <a:rPr lang="en-US" dirty="0"/>
            </a:br>
            <a:r>
              <a:rPr lang="en-US" dirty="0"/>
              <a:t>all the competencies specified</a:t>
            </a:r>
          </a:p>
        </p:txBody>
      </p:sp>
      <p:sp>
        <p:nvSpPr>
          <p:cNvPr id="6" name="Footer Placeholder 3">
            <a:extLst>
              <a:ext uri="{FF2B5EF4-FFF2-40B4-BE49-F238E27FC236}">
                <a16:creationId xmlns:a16="http://schemas.microsoft.com/office/drawing/2014/main" id="{AB59C375-A247-EF04-FE95-957D358B8466}"/>
              </a:ext>
            </a:extLst>
          </p:cNvPr>
          <p:cNvSpPr>
            <a:spLocks noGrp="1"/>
          </p:cNvSpPr>
          <p:nvPr>
            <p:ph type="ftr" sz="quarter" idx="3"/>
          </p:nvPr>
        </p:nvSpPr>
        <p:spPr>
          <a:xfrm>
            <a:off x="593184" y="6356350"/>
            <a:ext cx="7866330" cy="365125"/>
          </a:xfrm>
        </p:spPr>
        <p:txBody>
          <a:bodyPr>
            <a:normAutofit/>
          </a:bodyPr>
          <a:lstStyle/>
          <a:p>
            <a:pPr>
              <a:spcAft>
                <a:spcPts val="600"/>
              </a:spcAft>
              <a:defRPr/>
            </a:pPr>
            <a:r>
              <a:rPr lang="en-US" b="1" dirty="0"/>
              <a:t>Community mental health tobacco treatment training</a:t>
            </a:r>
            <a:r>
              <a:rPr lang="en-US" dirty="0"/>
              <a:t>– </a:t>
            </a:r>
            <a:r>
              <a:rPr lang="en-GB" dirty="0"/>
              <a:t>Initial assessment II</a:t>
            </a:r>
            <a:endParaRPr lang="en-US" dirty="0"/>
          </a:p>
        </p:txBody>
      </p:sp>
      <p:pic>
        <p:nvPicPr>
          <p:cNvPr id="7" name="Picture 6" descr="Table&#10;&#10;Description automatically generated">
            <a:extLst>
              <a:ext uri="{FF2B5EF4-FFF2-40B4-BE49-F238E27FC236}">
                <a16:creationId xmlns:a16="http://schemas.microsoft.com/office/drawing/2014/main" id="{42655087-8153-276C-DBF1-426E5287FBD2}"/>
              </a:ext>
            </a:extLst>
          </p:cNvPr>
          <p:cNvPicPr>
            <a:picLocks noChangeAspect="1"/>
          </p:cNvPicPr>
          <p:nvPr/>
        </p:nvPicPr>
        <p:blipFill>
          <a:blip r:embed="rId3"/>
          <a:stretch>
            <a:fillRect/>
          </a:stretch>
        </p:blipFill>
        <p:spPr>
          <a:xfrm>
            <a:off x="5114900" y="1555749"/>
            <a:ext cx="3017508" cy="4267201"/>
          </a:xfrm>
          <a:prstGeom prst="rect">
            <a:avLst/>
          </a:prstGeom>
          <a:ln>
            <a:solidFill>
              <a:schemeClr val="tx1"/>
            </a:solidFill>
          </a:ln>
        </p:spPr>
      </p:pic>
    </p:spTree>
    <p:extLst>
      <p:ext uri="{BB962C8B-B14F-4D97-AF65-F5344CB8AC3E}">
        <p14:creationId xmlns:p14="http://schemas.microsoft.com/office/powerpoint/2010/main" val="3114123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032372-ADD0-DC57-29A9-2CA63E707C5A}"/>
              </a:ext>
            </a:extLst>
          </p:cNvPr>
          <p:cNvSpPr>
            <a:spLocks noGrp="1"/>
          </p:cNvSpPr>
          <p:nvPr>
            <p:ph type="title"/>
          </p:nvPr>
        </p:nvSpPr>
        <p:spPr/>
        <p:txBody>
          <a:bodyPr/>
          <a:lstStyle/>
          <a:p>
            <a:r>
              <a:rPr lang="en-US" dirty="0"/>
              <a:t>Skills practice: patient 2</a:t>
            </a:r>
          </a:p>
        </p:txBody>
      </p:sp>
      <p:sp>
        <p:nvSpPr>
          <p:cNvPr id="3" name="Text Placeholder 2">
            <a:extLst>
              <a:ext uri="{FF2B5EF4-FFF2-40B4-BE49-F238E27FC236}">
                <a16:creationId xmlns:a16="http://schemas.microsoft.com/office/drawing/2014/main" id="{C0082BF0-3D18-4F01-DE31-C034E08E76DA}"/>
              </a:ext>
            </a:extLst>
          </p:cNvPr>
          <p:cNvSpPr>
            <a:spLocks noGrp="1"/>
          </p:cNvSpPr>
          <p:nvPr>
            <p:ph type="body" idx="12"/>
          </p:nvPr>
        </p:nvSpPr>
        <p:spPr/>
        <p:txBody>
          <a:bodyPr anchor="ctr"/>
          <a:lstStyle/>
          <a:p>
            <a:pPr>
              <a:spcBef>
                <a:spcPts val="800"/>
              </a:spcBef>
              <a:spcAft>
                <a:spcPts val="800"/>
              </a:spcAft>
            </a:pPr>
            <a:r>
              <a:rPr lang="en-US" dirty="0"/>
              <a:t>Use the patient profile to help build </a:t>
            </a:r>
            <a:br>
              <a:rPr lang="en-US" dirty="0"/>
            </a:br>
            <a:r>
              <a:rPr lang="en-US" dirty="0"/>
              <a:t>a picture of the person</a:t>
            </a:r>
          </a:p>
          <a:p>
            <a:pPr>
              <a:spcBef>
                <a:spcPts val="800"/>
              </a:spcBef>
              <a:spcAft>
                <a:spcPts val="800"/>
              </a:spcAft>
            </a:pPr>
            <a:r>
              <a:rPr lang="en-US" dirty="0"/>
              <a:t>Give information only when asked</a:t>
            </a:r>
          </a:p>
          <a:p>
            <a:pPr>
              <a:spcBef>
                <a:spcPts val="800"/>
              </a:spcBef>
              <a:spcAft>
                <a:spcPts val="800"/>
              </a:spcAft>
            </a:pPr>
            <a:r>
              <a:rPr lang="en-US" dirty="0"/>
              <a:t>Keep in character and supplement </a:t>
            </a:r>
            <a:br>
              <a:rPr lang="en-US" dirty="0"/>
            </a:br>
            <a:r>
              <a:rPr lang="en-US" dirty="0"/>
              <a:t>information as required, </a:t>
            </a:r>
            <a:r>
              <a:rPr lang="en-US" b="1" dirty="0"/>
              <a:t>but don’t </a:t>
            </a:r>
            <a:br>
              <a:rPr lang="en-US" b="1" dirty="0"/>
            </a:br>
            <a:r>
              <a:rPr lang="en-US" b="1" dirty="0"/>
              <a:t>make the consultation too difficult</a:t>
            </a:r>
          </a:p>
          <a:p>
            <a:endParaRPr lang="en-US" dirty="0"/>
          </a:p>
        </p:txBody>
      </p:sp>
      <p:sp>
        <p:nvSpPr>
          <p:cNvPr id="5" name="Footer Placeholder 3">
            <a:extLst>
              <a:ext uri="{FF2B5EF4-FFF2-40B4-BE49-F238E27FC236}">
                <a16:creationId xmlns:a16="http://schemas.microsoft.com/office/drawing/2014/main" id="{63E5D526-5B48-E9D0-1030-6F89C5BB66E5}"/>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grpSp>
        <p:nvGrpSpPr>
          <p:cNvPr id="16" name="Group 15">
            <a:extLst>
              <a:ext uri="{FF2B5EF4-FFF2-40B4-BE49-F238E27FC236}">
                <a16:creationId xmlns:a16="http://schemas.microsoft.com/office/drawing/2014/main" id="{38C49794-767F-43AE-F4DE-9A7A19D30D4A}"/>
              </a:ext>
            </a:extLst>
          </p:cNvPr>
          <p:cNvGrpSpPr/>
          <p:nvPr/>
        </p:nvGrpSpPr>
        <p:grpSpPr>
          <a:xfrm>
            <a:off x="6233486" y="4482929"/>
            <a:ext cx="2335696" cy="836307"/>
            <a:chOff x="6563267" y="4482929"/>
            <a:chExt cx="2335696" cy="836307"/>
          </a:xfrm>
        </p:grpSpPr>
        <p:sp>
          <p:nvSpPr>
            <p:cNvPr id="17" name="TextBox 16">
              <a:extLst>
                <a:ext uri="{FF2B5EF4-FFF2-40B4-BE49-F238E27FC236}">
                  <a16:creationId xmlns:a16="http://schemas.microsoft.com/office/drawing/2014/main" id="{D4CF07D3-9234-08DA-6A28-BA33CEC9CC1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9" name="Straight Connector 18">
              <a:extLst>
                <a:ext uri="{FF2B5EF4-FFF2-40B4-BE49-F238E27FC236}">
                  <a16:creationId xmlns:a16="http://schemas.microsoft.com/office/drawing/2014/main" id="{26B23224-0BE5-79FA-E1CD-581D3E70F720}"/>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0386AFD3-3A95-A598-0B93-29A4FE83B11A}"/>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pic>
        <p:nvPicPr>
          <p:cNvPr id="10" name="Picture 9">
            <a:extLst>
              <a:ext uri="{FF2B5EF4-FFF2-40B4-BE49-F238E27FC236}">
                <a16:creationId xmlns:a16="http://schemas.microsoft.com/office/drawing/2014/main" id="{E3DD4936-FE18-8875-43E1-E507B9A302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3486" y="2001179"/>
            <a:ext cx="2335696" cy="2382360"/>
          </a:xfrm>
          <a:prstGeom prst="rect">
            <a:avLst/>
          </a:prstGeom>
        </p:spPr>
      </p:pic>
    </p:spTree>
    <p:extLst>
      <p:ext uri="{BB962C8B-B14F-4D97-AF65-F5344CB8AC3E}">
        <p14:creationId xmlns:p14="http://schemas.microsoft.com/office/powerpoint/2010/main" val="4150185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4599-23DE-3C5F-2DD0-A5EEA7E59557}"/>
              </a:ext>
            </a:extLst>
          </p:cNvPr>
          <p:cNvSpPr>
            <a:spLocks noGrp="1"/>
          </p:cNvSpPr>
          <p:nvPr>
            <p:ph type="title"/>
          </p:nvPr>
        </p:nvSpPr>
        <p:spPr/>
        <p:txBody>
          <a:bodyPr/>
          <a:lstStyle/>
          <a:p>
            <a:r>
              <a:rPr lang="en-US" dirty="0"/>
              <a:t>Skills practice: patient 2</a:t>
            </a:r>
          </a:p>
        </p:txBody>
      </p:sp>
      <p:graphicFrame>
        <p:nvGraphicFramePr>
          <p:cNvPr id="5" name="Table 4">
            <a:extLst>
              <a:ext uri="{FF2B5EF4-FFF2-40B4-BE49-F238E27FC236}">
                <a16:creationId xmlns:a16="http://schemas.microsoft.com/office/drawing/2014/main" id="{7FC7F7BB-3A09-1D86-E96B-942B76DF5A85}"/>
              </a:ext>
            </a:extLst>
          </p:cNvPr>
          <p:cNvGraphicFramePr>
            <a:graphicFrameLocks noGrp="1"/>
          </p:cNvGraphicFramePr>
          <p:nvPr/>
        </p:nvGraphicFramePr>
        <p:xfrm>
          <a:off x="571500" y="1678679"/>
          <a:ext cx="5793500" cy="4102019"/>
        </p:xfrm>
        <a:graphic>
          <a:graphicData uri="http://schemas.openxmlformats.org/drawingml/2006/table">
            <a:tbl>
              <a:tblPr firstRow="1" bandRow="1">
                <a:tableStyleId>{5C22544A-7EE6-4342-B048-85BDC9FD1C3A}</a:tableStyleId>
              </a:tblPr>
              <a:tblGrid>
                <a:gridCol w="1751339">
                  <a:extLst>
                    <a:ext uri="{9D8B030D-6E8A-4147-A177-3AD203B41FA5}">
                      <a16:colId xmlns:a16="http://schemas.microsoft.com/office/drawing/2014/main" val="3889081879"/>
                    </a:ext>
                  </a:extLst>
                </a:gridCol>
                <a:gridCol w="4042161">
                  <a:extLst>
                    <a:ext uri="{9D8B030D-6E8A-4147-A177-3AD203B41FA5}">
                      <a16:colId xmlns:a16="http://schemas.microsoft.com/office/drawing/2014/main" val="600406677"/>
                    </a:ext>
                  </a:extLst>
                </a:gridCol>
              </a:tblGrid>
              <a:tr h="725229">
                <a:tc>
                  <a:txBody>
                    <a:bodyPr/>
                    <a:lstStyle/>
                    <a:p>
                      <a:pPr algn="l">
                        <a:lnSpc>
                          <a:spcPts val="1800"/>
                        </a:lnSpc>
                        <a:spcBef>
                          <a:spcPts val="600"/>
                        </a:spcBef>
                        <a:spcAft>
                          <a:spcPts val="600"/>
                        </a:spcAft>
                      </a:pPr>
                      <a:r>
                        <a:rPr lang="en-US" sz="1300" b="1" i="0" dirty="0">
                          <a:latin typeface="Arial" panose="020B0604020202020204" pitchFamily="34" charset="0"/>
                          <a:cs typeface="Arial" panose="020B0604020202020204" pitchFamily="34" charset="0"/>
                        </a:rPr>
                        <a:t>History</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solidFill>
                            <a:schemeClr val="tx1"/>
                          </a:solidFill>
                          <a:latin typeface="Arial" panose="020B0604020202020204" pitchFamily="34" charset="0"/>
                          <a:cs typeface="Arial" panose="020B0604020202020204" pitchFamily="34" charset="0"/>
                        </a:rPr>
                        <a:t>29-year-old woman living with schizoaffective disorder. She experiences social anxiety and has issues with short term memory. Lives in supportive housing, part time job.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4107125779"/>
                  </a:ext>
                </a:extLst>
              </a:tr>
              <a:tr h="1245686">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Current smoking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Smoking 23 cigarettes / day. </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Smoked since 13 years old. </a:t>
                      </a:r>
                    </a:p>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CO = 30ppm</a:t>
                      </a:r>
                      <a:br>
                        <a:rPr lang="en-US" sz="1400" b="0" i="0" dirty="0">
                          <a:latin typeface="Arial" panose="020B0604020202020204" pitchFamily="34" charset="0"/>
                          <a:cs typeface="Arial" panose="020B0604020202020204" pitchFamily="34" charset="0"/>
                        </a:rPr>
                      </a:br>
                      <a:r>
                        <a:rPr lang="en-US" sz="1400" b="0" i="0" dirty="0">
                          <a:latin typeface="Arial" panose="020B0604020202020204" pitchFamily="34" charset="0"/>
                          <a:cs typeface="Arial" panose="020B0604020202020204" pitchFamily="34" charset="0"/>
                        </a:rPr>
                        <a:t>Smoke within 5 minutes of waking.</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476263633"/>
                  </a:ext>
                </a:extLst>
              </a:tr>
              <a:tr h="631494">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Readiness &amp; </a:t>
                      </a:r>
                      <a:br>
                        <a:rPr lang="en-US" sz="1300" b="1" i="0" dirty="0">
                          <a:solidFill>
                            <a:schemeClr val="bg1"/>
                          </a:solidFill>
                          <a:latin typeface="Arial" panose="020B0604020202020204" pitchFamily="34" charset="0"/>
                          <a:cs typeface="Arial" panose="020B0604020202020204" pitchFamily="34" charset="0"/>
                        </a:rPr>
                      </a:br>
                      <a:r>
                        <a:rPr lang="en-US" sz="1300" b="1" i="0" dirty="0">
                          <a:solidFill>
                            <a:schemeClr val="bg1"/>
                          </a:solidFill>
                          <a:latin typeface="Arial" panose="020B0604020202020204" pitchFamily="34" charset="0"/>
                          <a:cs typeface="Arial" panose="020B0604020202020204" pitchFamily="34" charset="0"/>
                        </a:rPr>
                        <a:t>motivation to quit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Health and wealth.</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331932257"/>
                  </a:ext>
                </a:extLst>
              </a:tr>
              <a:tr h="510386">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Barriers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US" sz="1400" b="0" i="0" dirty="0">
                          <a:latin typeface="Arial" panose="020B0604020202020204" pitchFamily="34" charset="0"/>
                          <a:cs typeface="Arial" panose="020B0604020202020204" pitchFamily="34" charset="0"/>
                        </a:rPr>
                        <a:t>Cope with stress. Enjoys smoking. </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3206747704"/>
                  </a:ext>
                </a:extLst>
              </a:tr>
              <a:tr h="780753">
                <a:tc>
                  <a:txBody>
                    <a:bodyPr/>
                    <a:lstStyle/>
                    <a:p>
                      <a:pPr algn="l">
                        <a:lnSpc>
                          <a:spcPts val="1800"/>
                        </a:lnSpc>
                        <a:spcBef>
                          <a:spcPts val="600"/>
                        </a:spcBef>
                        <a:spcAft>
                          <a:spcPts val="600"/>
                        </a:spcAft>
                      </a:pPr>
                      <a:r>
                        <a:rPr lang="en-US" sz="1300" b="1" i="0" dirty="0">
                          <a:solidFill>
                            <a:schemeClr val="bg1"/>
                          </a:solidFill>
                          <a:latin typeface="Arial" panose="020B0604020202020204" pitchFamily="34" charset="0"/>
                          <a:cs typeface="Arial" panose="020B0604020202020204" pitchFamily="34" charset="0"/>
                        </a:rPr>
                        <a:t>Past quit attempts</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solidFill>
                  </a:tcPr>
                </a:tc>
                <a:tc>
                  <a:txBody>
                    <a:bodyPr/>
                    <a:lstStyle/>
                    <a:p>
                      <a:pPr>
                        <a:lnSpc>
                          <a:spcPts val="1800"/>
                        </a:lnSpc>
                        <a:spcBef>
                          <a:spcPts val="400"/>
                        </a:spcBef>
                        <a:spcAft>
                          <a:spcPts val="400"/>
                        </a:spcAft>
                      </a:pPr>
                      <a:r>
                        <a:rPr lang="en-GB" sz="1400" b="0" i="0" dirty="0">
                          <a:effectLst/>
                          <a:latin typeface="Arial" panose="020B0604020202020204" pitchFamily="34" charset="0"/>
                          <a:cs typeface="Arial" panose="020B0604020202020204" pitchFamily="34" charset="0"/>
                        </a:rPr>
                        <a:t>Several past quit attempts </a:t>
                      </a:r>
                      <a:br>
                        <a:rPr lang="en-GB" sz="1400" b="0" i="0" dirty="0">
                          <a:effectLst/>
                          <a:latin typeface="Arial" panose="020B0604020202020204" pitchFamily="34" charset="0"/>
                          <a:cs typeface="Arial" panose="020B0604020202020204" pitchFamily="34" charset="0"/>
                        </a:rPr>
                      </a:br>
                      <a:r>
                        <a:rPr lang="en-GB" sz="1400" b="0" i="0" dirty="0">
                          <a:effectLst/>
                          <a:latin typeface="Arial" panose="020B0604020202020204" pitchFamily="34" charset="0"/>
                          <a:cs typeface="Arial" panose="020B0604020202020204" pitchFamily="34" charset="0"/>
                        </a:rPr>
                        <a:t>and has tried NRT patch</a:t>
                      </a:r>
                      <a:endParaRPr lang="en-GB" sz="1400" b="0" i="0" dirty="0">
                        <a:effectLst/>
                        <a:latin typeface="Arial" panose="020B0604020202020204" pitchFamily="34" charset="0"/>
                        <a:ea typeface="Calibri" panose="020F0502020204030204" pitchFamily="34" charset="0"/>
                        <a:cs typeface="Arial" panose="020B0604020202020204" pitchFamily="34" charset="0"/>
                      </a:endParaRP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7B9496">
                        <a:alpha val="20000"/>
                      </a:srgbClr>
                    </a:solidFill>
                  </a:tcPr>
                </a:tc>
                <a:extLst>
                  <a:ext uri="{0D108BD9-81ED-4DB2-BD59-A6C34878D82A}">
                    <a16:rowId xmlns:a16="http://schemas.microsoft.com/office/drawing/2014/main" val="1165269166"/>
                  </a:ext>
                </a:extLst>
              </a:tr>
            </a:tbl>
          </a:graphicData>
        </a:graphic>
      </p:graphicFrame>
      <p:grpSp>
        <p:nvGrpSpPr>
          <p:cNvPr id="6" name="Group 5">
            <a:extLst>
              <a:ext uri="{FF2B5EF4-FFF2-40B4-BE49-F238E27FC236}">
                <a16:creationId xmlns:a16="http://schemas.microsoft.com/office/drawing/2014/main" id="{E8D11BCB-1B5A-A2DA-BA68-7BF29B1A4C6A}"/>
              </a:ext>
            </a:extLst>
          </p:cNvPr>
          <p:cNvGrpSpPr/>
          <p:nvPr/>
        </p:nvGrpSpPr>
        <p:grpSpPr>
          <a:xfrm>
            <a:off x="6563267" y="4482929"/>
            <a:ext cx="2335696" cy="836307"/>
            <a:chOff x="6563267" y="4482929"/>
            <a:chExt cx="2335696" cy="836307"/>
          </a:xfrm>
        </p:grpSpPr>
        <p:sp>
          <p:nvSpPr>
            <p:cNvPr id="7" name="TextBox 6">
              <a:extLst>
                <a:ext uri="{FF2B5EF4-FFF2-40B4-BE49-F238E27FC236}">
                  <a16:creationId xmlns:a16="http://schemas.microsoft.com/office/drawing/2014/main" id="{400CDA65-982C-0AF2-D334-B5644D31CC42}"/>
                </a:ext>
              </a:extLst>
            </p:cNvPr>
            <p:cNvSpPr txBox="1"/>
            <p:nvPr/>
          </p:nvSpPr>
          <p:spPr bwMode="auto">
            <a:xfrm>
              <a:off x="6563267" y="4582320"/>
              <a:ext cx="2335696" cy="622726"/>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b="1" dirty="0">
                  <a:latin typeface="Arial" panose="020B0604020202020204" pitchFamily="34" charset="0"/>
                  <a:cs typeface="Arial" panose="020B0604020202020204" pitchFamily="34" charset="0"/>
                </a:rPr>
                <a:t>Gemma, </a:t>
              </a:r>
              <a:r>
                <a:rPr lang="en-US" sz="1700" dirty="0">
                  <a:latin typeface="Arial" panose="020B0604020202020204" pitchFamily="34" charset="0"/>
                  <a:cs typeface="Arial" panose="020B0604020202020204" pitchFamily="34" charset="0"/>
                </a:rPr>
                <a:t>29</a:t>
              </a:r>
              <a:endParaRPr kumimoji="0" lang="en-US" sz="17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655CC4CC-61D8-BB0E-5C6F-38D1F63272BF}"/>
                </a:ext>
              </a:extLst>
            </p:cNvPr>
            <p:cNvCxnSpPr>
              <a:cxnSpLocks/>
            </p:cNvCxnSpPr>
            <p:nvPr/>
          </p:nvCxnSpPr>
          <p:spPr>
            <a:xfrm>
              <a:off x="6866792" y="4482929"/>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a:extLst>
                <a:ext uri="{FF2B5EF4-FFF2-40B4-BE49-F238E27FC236}">
                  <a16:creationId xmlns:a16="http://schemas.microsoft.com/office/drawing/2014/main" id="{AACE85BA-2593-7E89-57A7-698C84B937B7}"/>
                </a:ext>
              </a:extLst>
            </p:cNvPr>
            <p:cNvCxnSpPr>
              <a:cxnSpLocks/>
            </p:cNvCxnSpPr>
            <p:nvPr/>
          </p:nvCxnSpPr>
          <p:spPr>
            <a:xfrm>
              <a:off x="6866792" y="5319236"/>
              <a:ext cx="1803953"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sp>
        <p:nvSpPr>
          <p:cNvPr id="11" name="Footer Placeholder 3">
            <a:extLst>
              <a:ext uri="{FF2B5EF4-FFF2-40B4-BE49-F238E27FC236}">
                <a16:creationId xmlns:a16="http://schemas.microsoft.com/office/drawing/2014/main" id="{B809B76B-4BF0-71F7-E612-400D9252F040}"/>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a:t>
            </a:r>
            <a:r>
              <a:rPr lang="en-US" dirty="0"/>
              <a:t>– </a:t>
            </a:r>
            <a:r>
              <a:rPr lang="en-GB" dirty="0"/>
              <a:t>Initial assessment II</a:t>
            </a:r>
            <a:endParaRPr lang="en-US" dirty="0"/>
          </a:p>
        </p:txBody>
      </p:sp>
      <p:pic>
        <p:nvPicPr>
          <p:cNvPr id="13" name="Picture 12">
            <a:extLst>
              <a:ext uri="{FF2B5EF4-FFF2-40B4-BE49-F238E27FC236}">
                <a16:creationId xmlns:a16="http://schemas.microsoft.com/office/drawing/2014/main" id="{E3DD4936-FE18-8875-43E1-E507B9A302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8815" y="2588766"/>
            <a:ext cx="1779905" cy="1815465"/>
          </a:xfrm>
          <a:prstGeom prst="rect">
            <a:avLst/>
          </a:prstGeom>
        </p:spPr>
      </p:pic>
    </p:spTree>
    <p:extLst>
      <p:ext uri="{BB962C8B-B14F-4D97-AF65-F5344CB8AC3E}">
        <p14:creationId xmlns:p14="http://schemas.microsoft.com/office/powerpoint/2010/main" val="2766593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4D010B3F-09ED-DD7E-772F-6B48E3F847B4}"/>
              </a:ext>
            </a:extLst>
          </p:cNvPr>
          <p:cNvSpPr/>
          <p:nvPr/>
        </p:nvSpPr>
        <p:spPr bwMode="auto">
          <a:xfrm flipV="1">
            <a:off x="0" y="3937986"/>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Rectangle 27">
            <a:extLst>
              <a:ext uri="{FF2B5EF4-FFF2-40B4-BE49-F238E27FC236}">
                <a16:creationId xmlns:a16="http://schemas.microsoft.com/office/drawing/2014/main" id="{D6090C42-4219-16F9-B46F-107B83D74FBA}"/>
              </a:ext>
            </a:extLst>
          </p:cNvPr>
          <p:cNvSpPr/>
          <p:nvPr/>
        </p:nvSpPr>
        <p:spPr bwMode="auto">
          <a:xfrm>
            <a:off x="0" y="0"/>
            <a:ext cx="9144000" cy="2920014"/>
          </a:xfrm>
          <a:prstGeom prst="rect">
            <a:avLst/>
          </a:prstGeom>
          <a:gradFill>
            <a:gsLst>
              <a:gs pos="25000">
                <a:srgbClr val="1F1F1F">
                  <a:alpha val="75000"/>
                </a:srgbClr>
              </a:gs>
              <a:gs pos="0">
                <a:schemeClr val="tx1">
                  <a:lumMod val="50000"/>
                  <a:alpha val="85000"/>
                </a:schemeClr>
              </a:gs>
              <a:gs pos="100000">
                <a:schemeClr val="tx1">
                  <a:alpha val="0"/>
                </a:schemeClr>
              </a:gs>
            </a:gsLst>
            <a:lin ang="5400000" scaled="1"/>
          </a:gra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4">
            <a:extLst>
              <a:ext uri="{FF2B5EF4-FFF2-40B4-BE49-F238E27FC236}">
                <a16:creationId xmlns:a16="http://schemas.microsoft.com/office/drawing/2014/main" id="{667AFDF6-D909-C9FF-4122-7B9E42F6AB7B}"/>
              </a:ext>
            </a:extLst>
          </p:cNvPr>
          <p:cNvSpPr txBox="1">
            <a:spLocks/>
          </p:cNvSpPr>
          <p:nvPr/>
        </p:nvSpPr>
        <p:spPr bwMode="auto">
          <a:xfrm>
            <a:off x="6632917"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8" name="3">
            <a:extLst>
              <a:ext uri="{FF2B5EF4-FFF2-40B4-BE49-F238E27FC236}">
                <a16:creationId xmlns:a16="http://schemas.microsoft.com/office/drawing/2014/main" id="{463838AC-65FD-7CFC-26C5-6767EB788061}"/>
              </a:ext>
            </a:extLst>
          </p:cNvPr>
          <p:cNvSpPr txBox="1">
            <a:spLocks/>
          </p:cNvSpPr>
          <p:nvPr/>
        </p:nvSpPr>
        <p:spPr bwMode="auto">
          <a:xfrm>
            <a:off x="4653591"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7" name="2">
            <a:extLst>
              <a:ext uri="{FF2B5EF4-FFF2-40B4-BE49-F238E27FC236}">
                <a16:creationId xmlns:a16="http://schemas.microsoft.com/office/drawing/2014/main" id="{766148D1-F426-DB7A-633D-81A73F49E1AE}"/>
              </a:ext>
            </a:extLst>
          </p:cNvPr>
          <p:cNvSpPr txBox="1">
            <a:spLocks/>
          </p:cNvSpPr>
          <p:nvPr/>
        </p:nvSpPr>
        <p:spPr bwMode="auto">
          <a:xfrm>
            <a:off x="2674266"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6" name="1">
            <a:extLst>
              <a:ext uri="{FF2B5EF4-FFF2-40B4-BE49-F238E27FC236}">
                <a16:creationId xmlns:a16="http://schemas.microsoft.com/office/drawing/2014/main" id="{67D34971-0E9E-FA74-7ACD-41C3E0EE7295}"/>
              </a:ext>
            </a:extLst>
          </p:cNvPr>
          <p:cNvSpPr txBox="1">
            <a:spLocks/>
          </p:cNvSpPr>
          <p:nvPr/>
        </p:nvSpPr>
        <p:spPr bwMode="auto">
          <a:xfrm>
            <a:off x="694941" y="1503097"/>
            <a:ext cx="1816142" cy="3851807"/>
          </a:xfrm>
          <a:prstGeom prst="rect">
            <a:avLst/>
          </a:prstGeom>
          <a:gradFill>
            <a:gsLst>
              <a:gs pos="55000">
                <a:srgbClr val="CBEFF0"/>
              </a:gs>
              <a:gs pos="0">
                <a:srgbClr val="DAF2F3"/>
              </a:gs>
              <a:gs pos="100000">
                <a:schemeClr val="accent1">
                  <a:lumMod val="40000"/>
                  <a:lumOff val="60000"/>
                </a:schemeClr>
              </a:gs>
            </a:gsLst>
            <a:lin ang="5400000" scaled="0"/>
          </a:gradFill>
          <a:ln w="9525">
            <a:noFill/>
            <a:miter lim="800000"/>
            <a:headEnd/>
            <a:tailEnd/>
          </a:ln>
          <a:effectLst>
            <a:outerShdw blurRad="317500" dist="76200" dir="5400000" algn="ctr" rotWithShape="0">
              <a:srgbClr val="000000">
                <a:alpha val="25000"/>
              </a:srgbClr>
            </a:outerShdw>
          </a:effectLst>
        </p:spPr>
        <p:txBody>
          <a:bodyPr vert="horz" wrap="square" lIns="251999" tIns="396000" rIns="180000" bIns="18000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endParaRPr lang="en-US" sz="1600" dirty="0">
              <a:latin typeface="Arial" panose="020B0604020202020204" pitchFamily="34" charset="0"/>
              <a:cs typeface="Arial" panose="020B0604020202020204" pitchFamily="34" charset="0"/>
            </a:endParaRPr>
          </a:p>
        </p:txBody>
      </p:sp>
      <p:sp>
        <p:nvSpPr>
          <p:cNvPr id="10" name="1">
            <a:extLst>
              <a:ext uri="{FF2B5EF4-FFF2-40B4-BE49-F238E27FC236}">
                <a16:creationId xmlns:a16="http://schemas.microsoft.com/office/drawing/2014/main" id="{33F87C74-7049-B37C-5B66-EE974319EA73}"/>
              </a:ext>
            </a:extLst>
          </p:cNvPr>
          <p:cNvSpPr txBox="1">
            <a:spLocks/>
          </p:cNvSpPr>
          <p:nvPr/>
        </p:nvSpPr>
        <p:spPr bwMode="auto">
          <a:xfrm>
            <a:off x="694941"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1</a:t>
            </a:r>
            <a:endParaRPr lang="en-US" sz="2100" dirty="0">
              <a:solidFill>
                <a:schemeClr val="bg1"/>
              </a:solidFill>
              <a:latin typeface="Arial" panose="020B0604020202020204" pitchFamily="34" charset="0"/>
              <a:cs typeface="Arial" panose="020B0604020202020204" pitchFamily="34" charset="0"/>
            </a:endParaRPr>
          </a:p>
        </p:txBody>
      </p:sp>
      <p:sp>
        <p:nvSpPr>
          <p:cNvPr id="11" name="1">
            <a:extLst>
              <a:ext uri="{FF2B5EF4-FFF2-40B4-BE49-F238E27FC236}">
                <a16:creationId xmlns:a16="http://schemas.microsoft.com/office/drawing/2014/main" id="{673E00B6-501E-7297-08BF-610691C15D65}"/>
              </a:ext>
            </a:extLst>
          </p:cNvPr>
          <p:cNvSpPr txBox="1">
            <a:spLocks/>
          </p:cNvSpPr>
          <p:nvPr/>
        </p:nvSpPr>
        <p:spPr bwMode="auto">
          <a:xfrm>
            <a:off x="881900"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Recruit into treatment</a:t>
            </a:r>
          </a:p>
        </p:txBody>
      </p:sp>
      <p:pic>
        <p:nvPicPr>
          <p:cNvPr id="13" name="Picture 12">
            <a:extLst>
              <a:ext uri="{FF2B5EF4-FFF2-40B4-BE49-F238E27FC236}">
                <a16:creationId xmlns:a16="http://schemas.microsoft.com/office/drawing/2014/main" id="{E1752DDC-1BFC-EFB9-748E-D7C86AC7BA65}"/>
              </a:ext>
            </a:extLst>
          </p:cNvPr>
          <p:cNvPicPr>
            <a:picLocks noChangeAspect="1"/>
          </p:cNvPicPr>
          <p:nvPr/>
        </p:nvPicPr>
        <p:blipFill>
          <a:blip r:embed="rId3"/>
          <a:stretch>
            <a:fillRect/>
          </a:stretch>
        </p:blipFill>
        <p:spPr>
          <a:xfrm>
            <a:off x="971097" y="1780815"/>
            <a:ext cx="1263830" cy="1263830"/>
          </a:xfrm>
          <a:prstGeom prst="rect">
            <a:avLst/>
          </a:prstGeom>
          <a:effectLst>
            <a:outerShdw blurRad="317500" dist="76200" dir="5400000" algn="ctr" rotWithShape="0">
              <a:srgbClr val="000000">
                <a:alpha val="20000"/>
              </a:srgbClr>
            </a:outerShdw>
          </a:effectLst>
        </p:spPr>
      </p:pic>
      <p:sp>
        <p:nvSpPr>
          <p:cNvPr id="14" name="1">
            <a:extLst>
              <a:ext uri="{FF2B5EF4-FFF2-40B4-BE49-F238E27FC236}">
                <a16:creationId xmlns:a16="http://schemas.microsoft.com/office/drawing/2014/main" id="{F135D3CB-E5D5-E1C7-4B29-DEA22B9EB0CF}"/>
              </a:ext>
            </a:extLst>
          </p:cNvPr>
          <p:cNvSpPr txBox="1">
            <a:spLocks/>
          </p:cNvSpPr>
          <p:nvPr/>
        </p:nvSpPr>
        <p:spPr bwMode="auto">
          <a:xfrm>
            <a:off x="2674264"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2</a:t>
            </a:r>
            <a:endParaRPr lang="en-US" sz="2100" dirty="0">
              <a:solidFill>
                <a:schemeClr val="bg1"/>
              </a:solidFill>
              <a:latin typeface="Arial" panose="020B0604020202020204" pitchFamily="34" charset="0"/>
              <a:cs typeface="Arial" panose="020B0604020202020204" pitchFamily="34" charset="0"/>
            </a:endParaRPr>
          </a:p>
        </p:txBody>
      </p:sp>
      <p:sp>
        <p:nvSpPr>
          <p:cNvPr id="15" name="1">
            <a:extLst>
              <a:ext uri="{FF2B5EF4-FFF2-40B4-BE49-F238E27FC236}">
                <a16:creationId xmlns:a16="http://schemas.microsoft.com/office/drawing/2014/main" id="{C972C875-417B-6ACB-4D64-BD35BBD83B11}"/>
              </a:ext>
            </a:extLst>
          </p:cNvPr>
          <p:cNvSpPr txBox="1">
            <a:spLocks/>
          </p:cNvSpPr>
          <p:nvPr/>
        </p:nvSpPr>
        <p:spPr bwMode="auto">
          <a:xfrm>
            <a:off x="2861225"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Retention in treatment</a:t>
            </a:r>
          </a:p>
        </p:txBody>
      </p:sp>
      <p:sp>
        <p:nvSpPr>
          <p:cNvPr id="16" name="1">
            <a:extLst>
              <a:ext uri="{FF2B5EF4-FFF2-40B4-BE49-F238E27FC236}">
                <a16:creationId xmlns:a16="http://schemas.microsoft.com/office/drawing/2014/main" id="{28572BAD-8AA4-4E2D-28C9-C8DAA40A113D}"/>
              </a:ext>
            </a:extLst>
          </p:cNvPr>
          <p:cNvSpPr txBox="1">
            <a:spLocks/>
          </p:cNvSpPr>
          <p:nvPr/>
        </p:nvSpPr>
        <p:spPr bwMode="auto">
          <a:xfrm>
            <a:off x="4653586" y="3289152"/>
            <a:ext cx="1816142"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3</a:t>
            </a:r>
            <a:endParaRPr lang="en-US" sz="2100" dirty="0">
              <a:solidFill>
                <a:schemeClr val="bg1"/>
              </a:solidFill>
              <a:latin typeface="Arial" panose="020B0604020202020204" pitchFamily="34" charset="0"/>
              <a:cs typeface="Arial" panose="020B0604020202020204" pitchFamily="34" charset="0"/>
            </a:endParaRPr>
          </a:p>
        </p:txBody>
      </p:sp>
      <p:sp>
        <p:nvSpPr>
          <p:cNvPr id="17" name="1">
            <a:extLst>
              <a:ext uri="{FF2B5EF4-FFF2-40B4-BE49-F238E27FC236}">
                <a16:creationId xmlns:a16="http://schemas.microsoft.com/office/drawing/2014/main" id="{881305A9-AC2C-0929-42A8-F55E0B719A09}"/>
              </a:ext>
            </a:extLst>
          </p:cNvPr>
          <p:cNvSpPr txBox="1">
            <a:spLocks/>
          </p:cNvSpPr>
          <p:nvPr/>
        </p:nvSpPr>
        <p:spPr bwMode="auto">
          <a:xfrm>
            <a:off x="4840550"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Set quit date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and support through withdrawal</a:t>
            </a:r>
          </a:p>
        </p:txBody>
      </p:sp>
      <p:sp>
        <p:nvSpPr>
          <p:cNvPr id="18" name="1">
            <a:extLst>
              <a:ext uri="{FF2B5EF4-FFF2-40B4-BE49-F238E27FC236}">
                <a16:creationId xmlns:a16="http://schemas.microsoft.com/office/drawing/2014/main" id="{874416EA-7BA4-CF52-0547-A0B61706DFB2}"/>
              </a:ext>
            </a:extLst>
          </p:cNvPr>
          <p:cNvSpPr txBox="1">
            <a:spLocks/>
          </p:cNvSpPr>
          <p:nvPr/>
        </p:nvSpPr>
        <p:spPr bwMode="auto">
          <a:xfrm>
            <a:off x="6632905" y="3289152"/>
            <a:ext cx="1816141" cy="521709"/>
          </a:xfrm>
          <a:prstGeom prst="rect">
            <a:avLst/>
          </a:prstGeom>
          <a:solidFill>
            <a:schemeClr val="accent1"/>
          </a:solidFill>
          <a:ln w="9525">
            <a:noFill/>
            <a:miter lim="800000"/>
            <a:headEnd/>
            <a:tailEnd/>
          </a:ln>
          <a:effectLst/>
        </p:spPr>
        <p:txBody>
          <a:bodyPr vert="horz" wrap="square" lIns="0" tIns="0" rIns="0" bIns="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200"/>
              </a:lnSpc>
              <a:spcBef>
                <a:spcPts val="1200"/>
              </a:spcBef>
              <a:spcAft>
                <a:spcPts val="1200"/>
              </a:spcAft>
              <a:buNone/>
            </a:pPr>
            <a:r>
              <a:rPr lang="en-US" sz="2100" b="1" dirty="0">
                <a:solidFill>
                  <a:schemeClr val="bg1"/>
                </a:solidFill>
                <a:latin typeface="Arial" panose="020B0604020202020204" pitchFamily="34" charset="0"/>
                <a:cs typeface="Arial" panose="020B0604020202020204" pitchFamily="34" charset="0"/>
              </a:rPr>
              <a:t>Goal 4</a:t>
            </a:r>
            <a:endParaRPr lang="en-US" sz="2100" dirty="0">
              <a:solidFill>
                <a:schemeClr val="bg1"/>
              </a:solidFill>
              <a:latin typeface="Arial" panose="020B0604020202020204" pitchFamily="34" charset="0"/>
              <a:cs typeface="Arial" panose="020B0604020202020204" pitchFamily="34" charset="0"/>
            </a:endParaRPr>
          </a:p>
        </p:txBody>
      </p:sp>
      <p:sp>
        <p:nvSpPr>
          <p:cNvPr id="19" name="1">
            <a:extLst>
              <a:ext uri="{FF2B5EF4-FFF2-40B4-BE49-F238E27FC236}">
                <a16:creationId xmlns:a16="http://schemas.microsoft.com/office/drawing/2014/main" id="{0AC0F364-E63C-5C94-452E-026A3A79507B}"/>
              </a:ext>
            </a:extLst>
          </p:cNvPr>
          <p:cNvSpPr txBox="1">
            <a:spLocks/>
          </p:cNvSpPr>
          <p:nvPr/>
        </p:nvSpPr>
        <p:spPr bwMode="auto">
          <a:xfrm>
            <a:off x="6819876" y="3993158"/>
            <a:ext cx="1442224" cy="114837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1200"/>
              </a:spcBef>
              <a:spcAft>
                <a:spcPts val="1200"/>
              </a:spcAft>
              <a:buNone/>
            </a:pPr>
            <a:r>
              <a:rPr lang="en-US" sz="1500" dirty="0">
                <a:latin typeface="Arial" panose="020B0604020202020204" pitchFamily="34" charset="0"/>
                <a:cs typeface="Arial" panose="020B0604020202020204" pitchFamily="34" charset="0"/>
              </a:rPr>
              <a:t>Extended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relapse prevention</a:t>
            </a:r>
          </a:p>
        </p:txBody>
      </p:sp>
      <p:pic>
        <p:nvPicPr>
          <p:cNvPr id="20" name="Picture 19">
            <a:extLst>
              <a:ext uri="{FF2B5EF4-FFF2-40B4-BE49-F238E27FC236}">
                <a16:creationId xmlns:a16="http://schemas.microsoft.com/office/drawing/2014/main" id="{9BD828ED-C8E1-0C43-51BE-C27BCF70A1CC}"/>
              </a:ext>
            </a:extLst>
          </p:cNvPr>
          <p:cNvPicPr>
            <a:picLocks noChangeAspect="1"/>
          </p:cNvPicPr>
          <p:nvPr/>
        </p:nvPicPr>
        <p:blipFill>
          <a:blip r:embed="rId4"/>
          <a:srcRect/>
          <a:stretch/>
        </p:blipFill>
        <p:spPr>
          <a:xfrm>
            <a:off x="2950422" y="1780815"/>
            <a:ext cx="1263830" cy="1263830"/>
          </a:xfrm>
          <a:prstGeom prst="rect">
            <a:avLst/>
          </a:prstGeom>
          <a:effectLst>
            <a:outerShdw blurRad="317500" dist="76200" dir="5400000" algn="ctr" rotWithShape="0">
              <a:srgbClr val="000000">
                <a:alpha val="20000"/>
              </a:srgbClr>
            </a:outerShdw>
          </a:effectLst>
        </p:spPr>
      </p:pic>
      <p:pic>
        <p:nvPicPr>
          <p:cNvPr id="21" name="Picture 20">
            <a:extLst>
              <a:ext uri="{FF2B5EF4-FFF2-40B4-BE49-F238E27FC236}">
                <a16:creationId xmlns:a16="http://schemas.microsoft.com/office/drawing/2014/main" id="{F3BA9CC1-9A68-FBDD-8CF8-2B8A814E1389}"/>
              </a:ext>
            </a:extLst>
          </p:cNvPr>
          <p:cNvPicPr>
            <a:picLocks noChangeAspect="1"/>
          </p:cNvPicPr>
          <p:nvPr/>
        </p:nvPicPr>
        <p:blipFill>
          <a:blip r:embed="rId5"/>
          <a:srcRect/>
          <a:stretch/>
        </p:blipFill>
        <p:spPr>
          <a:xfrm>
            <a:off x="4929747" y="1780815"/>
            <a:ext cx="1263830" cy="1263830"/>
          </a:xfrm>
          <a:prstGeom prst="rect">
            <a:avLst/>
          </a:prstGeom>
          <a:effectLst>
            <a:outerShdw blurRad="317500" dist="76200" dir="5400000" algn="ctr" rotWithShape="0">
              <a:srgbClr val="000000">
                <a:alpha val="20000"/>
              </a:srgbClr>
            </a:outerShdw>
          </a:effectLst>
        </p:spPr>
      </p:pic>
      <p:pic>
        <p:nvPicPr>
          <p:cNvPr id="22" name="Picture 21">
            <a:extLst>
              <a:ext uri="{FF2B5EF4-FFF2-40B4-BE49-F238E27FC236}">
                <a16:creationId xmlns:a16="http://schemas.microsoft.com/office/drawing/2014/main" id="{64D2C5EE-0065-BEB2-6405-715DBC994410}"/>
              </a:ext>
            </a:extLst>
          </p:cNvPr>
          <p:cNvPicPr>
            <a:picLocks noChangeAspect="1"/>
          </p:cNvPicPr>
          <p:nvPr/>
        </p:nvPicPr>
        <p:blipFill>
          <a:blip r:embed="rId6"/>
          <a:srcRect/>
          <a:stretch/>
        </p:blipFill>
        <p:spPr>
          <a:xfrm>
            <a:off x="6909073" y="1780815"/>
            <a:ext cx="1263830" cy="1263830"/>
          </a:xfrm>
          <a:prstGeom prst="rect">
            <a:avLst/>
          </a:prstGeom>
          <a:effectLst>
            <a:outerShdw blurRad="317500" dist="76200" dir="5400000" algn="ctr" rotWithShape="0">
              <a:srgbClr val="000000">
                <a:alpha val="20000"/>
              </a:srgbClr>
            </a:outerShdw>
          </a:effectLst>
        </p:spPr>
      </p:pic>
      <p:sp>
        <p:nvSpPr>
          <p:cNvPr id="2" name="Subtitle 2">
            <a:extLst>
              <a:ext uri="{FF2B5EF4-FFF2-40B4-BE49-F238E27FC236}">
                <a16:creationId xmlns:a16="http://schemas.microsoft.com/office/drawing/2014/main" id="{8B3C955C-F7AD-8877-F97C-170C815C2BBC}"/>
              </a:ext>
            </a:extLst>
          </p:cNvPr>
          <p:cNvSpPr txBox="1">
            <a:spLocks/>
          </p:cNvSpPr>
          <p:nvPr/>
        </p:nvSpPr>
        <p:spPr>
          <a:xfrm>
            <a:off x="765175" y="0"/>
            <a:ext cx="7613650" cy="1946772"/>
          </a:xfrm>
          <a:prstGeom prst="rect">
            <a:avLst/>
          </a:prstGeom>
        </p:spPr>
        <p:txBody>
          <a:bodyPr lIns="0" tIns="0" rIns="0" bIns="360000"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100000"/>
              </a:lnSpc>
              <a:spcBef>
                <a:spcPts val="0"/>
              </a:spcBef>
              <a:spcAft>
                <a:spcPts val="0"/>
              </a:spcAft>
              <a:buNone/>
            </a:pPr>
            <a:r>
              <a:rPr lang="en-GB" altLang="en-US" sz="2800" dirty="0">
                <a:solidFill>
                  <a:schemeClr val="bg1"/>
                </a:solidFill>
                <a:latin typeface="Arial" panose="020B0604020202020204" pitchFamily="34" charset="0"/>
                <a:cs typeface="Arial" panose="020B0604020202020204" pitchFamily="34" charset="0"/>
              </a:rPr>
              <a:t>Tobacco treatment goals</a:t>
            </a:r>
            <a:endParaRPr lang="en-US" sz="2800" dirty="0">
              <a:solidFill>
                <a:schemeClr val="bg1"/>
              </a:solidFill>
              <a:effectLst>
                <a:outerShdw blurRad="165100" dist="38100" dir="5400000" algn="ctr" rotWithShape="0">
                  <a:srgbClr val="000000">
                    <a:alpha val="40000"/>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961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nodeType="after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par>
                          <p:cTn id="13" fill="hold">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3000"/>
                            </p:stCondLst>
                            <p:childTnLst>
                              <p:par>
                                <p:cTn id="22" presetID="2" presetClass="entr" presetSubtype="2" fill="hold" grpId="0" nodeType="afterEffect">
                                  <p:stCondLst>
                                    <p:cond delay="50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1+#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10" presetClass="entr" presetSubtype="0" fill="hold" nodeType="afterEffect">
                                  <p:stCondLst>
                                    <p:cond delay="5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5000"/>
                            </p:stCondLst>
                            <p:childTnLst>
                              <p:par>
                                <p:cTn id="31" presetID="10"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par>
                          <p:cTn id="34" fill="hold">
                            <p:stCondLst>
                              <p:cond delay="5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6000"/>
                            </p:stCondLst>
                            <p:childTnLst>
                              <p:par>
                                <p:cTn id="39" presetID="2" presetClass="entr" presetSubtype="2" fill="hold" grpId="0" nodeType="afterEffect">
                                  <p:stCondLst>
                                    <p:cond delay="50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1+#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7000"/>
                            </p:stCondLst>
                            <p:childTnLst>
                              <p:par>
                                <p:cTn id="44" presetID="10" presetClass="entr" presetSubtype="0" fill="hold" nodeType="afterEffect">
                                  <p:stCondLst>
                                    <p:cond delay="5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500"/>
                                        <p:tgtEl>
                                          <p:spTgt spid="21"/>
                                        </p:tgtEl>
                                      </p:cBhvr>
                                    </p:animEffect>
                                  </p:childTnLst>
                                </p:cTn>
                              </p:par>
                            </p:childTnLst>
                          </p:cTn>
                        </p:par>
                        <p:par>
                          <p:cTn id="47" fill="hold">
                            <p:stCondLst>
                              <p:cond delay="8000"/>
                            </p:stCondLst>
                            <p:childTnLst>
                              <p:par>
                                <p:cTn id="48" presetID="10" presetClass="entr" presetSubtype="0"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8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9000"/>
                            </p:stCondLst>
                            <p:childTnLst>
                              <p:par>
                                <p:cTn id="56" presetID="2" presetClass="entr" presetSubtype="2" fill="hold" grpId="0" nodeType="afterEffect">
                                  <p:stCondLst>
                                    <p:cond delay="50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fill="hold"/>
                                        <p:tgtEl>
                                          <p:spTgt spid="4"/>
                                        </p:tgtEl>
                                        <p:attrNameLst>
                                          <p:attrName>ppt_x</p:attrName>
                                        </p:attrNameLst>
                                      </p:cBhvr>
                                      <p:tavLst>
                                        <p:tav tm="0">
                                          <p:val>
                                            <p:strVal val="1+#ppt_w/2"/>
                                          </p:val>
                                        </p:tav>
                                        <p:tav tm="100000">
                                          <p:val>
                                            <p:strVal val="#ppt_x"/>
                                          </p:val>
                                        </p:tav>
                                      </p:tavLst>
                                    </p:anim>
                                    <p:anim calcmode="lin" valueType="num">
                                      <p:cBhvr additive="base">
                                        <p:cTn id="59" dur="500" fill="hold"/>
                                        <p:tgtEl>
                                          <p:spTgt spid="4"/>
                                        </p:tgtEl>
                                        <p:attrNameLst>
                                          <p:attrName>ppt_y</p:attrName>
                                        </p:attrNameLst>
                                      </p:cBhvr>
                                      <p:tavLst>
                                        <p:tav tm="0">
                                          <p:val>
                                            <p:strVal val="#ppt_y"/>
                                          </p:val>
                                        </p:tav>
                                        <p:tav tm="100000">
                                          <p:val>
                                            <p:strVal val="#ppt_y"/>
                                          </p:val>
                                        </p:tav>
                                      </p:tavLst>
                                    </p:anim>
                                  </p:childTnLst>
                                </p:cTn>
                              </p:par>
                            </p:childTnLst>
                          </p:cTn>
                        </p:par>
                        <p:par>
                          <p:cTn id="60" fill="hold">
                            <p:stCondLst>
                              <p:cond delay="10000"/>
                            </p:stCondLst>
                            <p:childTnLst>
                              <p:par>
                                <p:cTn id="61" presetID="10" presetClass="entr" presetSubtype="0" fill="hold" nodeType="afterEffect">
                                  <p:stCondLst>
                                    <p:cond delay="50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11000"/>
                            </p:stCondLst>
                            <p:childTnLst>
                              <p:par>
                                <p:cTn id="65" presetID="10" presetClass="entr" presetSubtype="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11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12000"/>
                            </p:stCondLst>
                            <p:childTnLst>
                              <p:par>
                                <p:cTn id="73" presetID="10" presetClass="entr" presetSubtype="0" fill="hold" grpId="0" nodeType="afterEffect">
                                  <p:stCondLst>
                                    <p:cond delay="500"/>
                                  </p:stCondLst>
                                  <p:childTnLst>
                                    <p:set>
                                      <p:cBhvr>
                                        <p:cTn id="74" dur="1" fill="hold">
                                          <p:stCondLst>
                                            <p:cond delay="0"/>
                                          </p:stCondLst>
                                        </p:cTn>
                                        <p:tgtEl>
                                          <p:spTgt spid="2"/>
                                        </p:tgtEl>
                                        <p:attrNameLst>
                                          <p:attrName>style.visibility</p:attrName>
                                        </p:attrNameLst>
                                      </p:cBhvr>
                                      <p:to>
                                        <p:strVal val="visible"/>
                                      </p:to>
                                    </p:set>
                                    <p:animEffect transition="in" filter="fade">
                                      <p:cBhvr>
                                        <p:cTn id="7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7" grpId="0" animBg="1"/>
      <p:bldP spid="6" grpId="0" animBg="1"/>
      <p:bldP spid="10" grpId="0" animBg="1"/>
      <p:bldP spid="11" grpId="0"/>
      <p:bldP spid="14" grpId="0" animBg="1"/>
      <p:bldP spid="15" grpId="0"/>
      <p:bldP spid="16" grpId="0" animBg="1"/>
      <p:bldP spid="17" grpId="0"/>
      <p:bldP spid="18" grpId="0" animBg="1"/>
      <p:bldP spid="19" grpId="0"/>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326DDE62-1366-1B0C-2FAA-83FDBFAA01AC}"/>
              </a:ext>
            </a:extLst>
          </p:cNvPr>
          <p:cNvSpPr>
            <a:spLocks noGrp="1"/>
          </p:cNvSpPr>
          <p:nvPr>
            <p:ph type="subTitle" idx="1"/>
          </p:nvPr>
        </p:nvSpPr>
        <p:spPr>
          <a:xfrm>
            <a:off x="0" y="770022"/>
            <a:ext cx="9144000" cy="1680499"/>
          </a:xfrm>
        </p:spPr>
        <p:txBody>
          <a:bodyPr anchor="t"/>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pic>
        <p:nvPicPr>
          <p:cNvPr id="8" name="Picture 7">
            <a:extLst>
              <a:ext uri="{FF2B5EF4-FFF2-40B4-BE49-F238E27FC236}">
                <a16:creationId xmlns:a16="http://schemas.microsoft.com/office/drawing/2014/main" id="{3E84BAA0-E47B-A95C-19B3-C416139030D3}"/>
              </a:ext>
            </a:extLst>
          </p:cNvPr>
          <p:cNvPicPr>
            <a:picLocks noChangeAspect="1"/>
          </p:cNvPicPr>
          <p:nvPr/>
        </p:nvPicPr>
        <p:blipFill>
          <a:blip r:embed="rId3"/>
          <a:srcRect/>
          <a:stretch/>
        </p:blipFill>
        <p:spPr>
          <a:xfrm>
            <a:off x="0" y="0"/>
            <a:ext cx="9144000" cy="6858000"/>
          </a:xfrm>
          <a:prstGeom prst="rect">
            <a:avLst/>
          </a:prstGeom>
        </p:spPr>
      </p:pic>
      <p:sp>
        <p:nvSpPr>
          <p:cNvPr id="9" name="Subtitle 2">
            <a:extLst>
              <a:ext uri="{FF2B5EF4-FFF2-40B4-BE49-F238E27FC236}">
                <a16:creationId xmlns:a16="http://schemas.microsoft.com/office/drawing/2014/main" id="{05D8FDCE-2BC3-D56B-3EF7-27BB32ABB8D3}"/>
              </a:ext>
            </a:extLst>
          </p:cNvPr>
          <p:cNvSpPr txBox="1">
            <a:spLocks/>
          </p:cNvSpPr>
          <p:nvPr/>
        </p:nvSpPr>
        <p:spPr bwMode="auto">
          <a:xfrm>
            <a:off x="152400" y="922422"/>
            <a:ext cx="9144000" cy="1680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chemeClr val="accent1"/>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Arial" panose="020B0604020202020204" pitchFamily="34" charset="0"/>
                <a:ea typeface="Geneva" pitchFamily="-109" charset="0"/>
                <a:cs typeface="Arial" panose="020B0604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Arial" panose="020B0604020202020204" pitchFamily="34" charset="0"/>
                <a:ea typeface="+mn-ea"/>
                <a:cs typeface="Arial" panose="020B0604020202020204" pitchFamily="34" charset="0"/>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spcBef>
                <a:spcPts val="0"/>
              </a:spcBef>
              <a:spcAft>
                <a:spcPts val="0"/>
              </a:spcAft>
            </a:pPr>
            <a:r>
              <a:rPr lang="en-US" dirty="0">
                <a:solidFill>
                  <a:srgbClr val="F79645"/>
                </a:solidFill>
                <a:effectLst>
                  <a:outerShdw blurRad="254000" dist="76200" dir="5400000" algn="ctr" rotWithShape="0">
                    <a:srgbClr val="000000">
                      <a:alpha val="0"/>
                    </a:srgbClr>
                  </a:outerShdw>
                </a:effectLst>
              </a:rPr>
              <a:t>Gemma, 29</a:t>
            </a:r>
            <a:br>
              <a:rPr lang="en-US" sz="3200" dirty="0">
                <a:effectLst>
                  <a:outerShdw blurRad="254000" dist="76200" dir="5400000" algn="ctr" rotWithShape="0">
                    <a:srgbClr val="000000">
                      <a:alpha val="15000"/>
                    </a:srgbClr>
                  </a:outerShdw>
                </a:effectLst>
              </a:rPr>
            </a:br>
            <a:r>
              <a:rPr lang="en-US" sz="2500" b="0" dirty="0">
                <a:effectLst>
                  <a:outerShdw blurRad="254000" dist="38100" dir="5400000" algn="ctr" rotWithShape="0">
                    <a:srgbClr val="000000">
                      <a:alpha val="15000"/>
                    </a:srgbClr>
                  </a:outerShdw>
                </a:effectLst>
              </a:rPr>
              <a:t>How did it go?</a:t>
            </a:r>
          </a:p>
        </p:txBody>
      </p:sp>
    </p:spTree>
    <p:extLst>
      <p:ext uri="{BB962C8B-B14F-4D97-AF65-F5344CB8AC3E}">
        <p14:creationId xmlns:p14="http://schemas.microsoft.com/office/powerpoint/2010/main" val="40459702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8F4654-6DEF-E9A7-BBC8-253415DA89F0}"/>
              </a:ext>
            </a:extLst>
          </p:cNvPr>
          <p:cNvPicPr>
            <a:picLocks noChangeAspect="1"/>
          </p:cNvPicPr>
          <p:nvPr/>
        </p:nvPicPr>
        <p:blipFill>
          <a:blip r:embed="rId3"/>
          <a:srcRect/>
          <a:stretch/>
        </p:blipFill>
        <p:spPr>
          <a:xfrm>
            <a:off x="0" y="0"/>
            <a:ext cx="9144000" cy="6858000"/>
          </a:xfrm>
          <a:prstGeom prst="rect">
            <a:avLst/>
          </a:prstGeom>
        </p:spPr>
      </p:pic>
      <p:sp>
        <p:nvSpPr>
          <p:cNvPr id="3" name="Subtitle 1">
            <a:extLst>
              <a:ext uri="{FF2B5EF4-FFF2-40B4-BE49-F238E27FC236}">
                <a16:creationId xmlns:a16="http://schemas.microsoft.com/office/drawing/2014/main" id="{46B5220D-B4CC-DA41-C867-604029437E1F}"/>
              </a:ext>
            </a:extLst>
          </p:cNvPr>
          <p:cNvSpPr txBox="1">
            <a:spLocks/>
          </p:cNvSpPr>
          <p:nvPr/>
        </p:nvSpPr>
        <p:spPr>
          <a:xfrm>
            <a:off x="952500" y="4397828"/>
            <a:ext cx="7200900" cy="169817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800"/>
              </a:lnSpc>
              <a:buNone/>
            </a:pPr>
            <a:r>
              <a:rPr lang="en-US" sz="4000" b="1" dirty="0">
                <a:solidFill>
                  <a:schemeClr val="bg1"/>
                </a:solidFill>
              </a:rPr>
              <a:t>Questions?</a:t>
            </a:r>
          </a:p>
        </p:txBody>
      </p:sp>
    </p:spTree>
    <p:extLst>
      <p:ext uri="{BB962C8B-B14F-4D97-AF65-F5344CB8AC3E}">
        <p14:creationId xmlns:p14="http://schemas.microsoft.com/office/powerpoint/2010/main" val="31762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0F4401-0605-C7E8-89E4-C7F78FF92C5E}"/>
              </a:ext>
            </a:extLst>
          </p:cNvPr>
          <p:cNvPicPr>
            <a:picLocks noChangeAspect="1"/>
          </p:cNvPicPr>
          <p:nvPr/>
        </p:nvPicPr>
        <p:blipFill>
          <a:blip r:embed="rId3"/>
          <a:stretch>
            <a:fillRect/>
          </a:stretch>
        </p:blipFill>
        <p:spPr>
          <a:xfrm>
            <a:off x="0" y="0"/>
            <a:ext cx="9144000" cy="6858000"/>
          </a:xfrm>
          <a:prstGeom prst="rect">
            <a:avLst/>
          </a:prstGeom>
        </p:spPr>
      </p:pic>
      <p:sp>
        <p:nvSpPr>
          <p:cNvPr id="6" name="Subtitle 2">
            <a:extLst>
              <a:ext uri="{FF2B5EF4-FFF2-40B4-BE49-F238E27FC236}">
                <a16:creationId xmlns:a16="http://schemas.microsoft.com/office/drawing/2014/main" id="{7B391F23-6A3B-DEBB-DBE2-B5AEAF4DC1DC}"/>
              </a:ext>
            </a:extLst>
          </p:cNvPr>
          <p:cNvSpPr>
            <a:spLocks noGrp="1"/>
          </p:cNvSpPr>
          <p:nvPr>
            <p:ph type="subTitle" idx="1"/>
          </p:nvPr>
        </p:nvSpPr>
        <p:spPr>
          <a:xfrm>
            <a:off x="952500" y="1481097"/>
            <a:ext cx="7200900" cy="4586943"/>
          </a:xfrm>
        </p:spPr>
        <p:txBody>
          <a:bodyPr/>
          <a:lstStyle/>
          <a:p>
            <a:r>
              <a:rPr lang="en-US"/>
              <a:t>Initial assessment</a:t>
            </a:r>
          </a:p>
        </p:txBody>
      </p:sp>
      <p:pic>
        <p:nvPicPr>
          <p:cNvPr id="7" name="Picture 6">
            <a:extLst>
              <a:ext uri="{FF2B5EF4-FFF2-40B4-BE49-F238E27FC236}">
                <a16:creationId xmlns:a16="http://schemas.microsoft.com/office/drawing/2014/main" id="{BCC26BDE-E3A5-EB30-F8FC-D62792AEA246}"/>
              </a:ext>
            </a:extLst>
          </p:cNvPr>
          <p:cNvPicPr>
            <a:picLocks noChangeAspect="1"/>
          </p:cNvPicPr>
          <p:nvPr/>
        </p:nvPicPr>
        <p:blipFill>
          <a:blip r:embed="rId4"/>
          <a:srcRect/>
          <a:stretch/>
        </p:blipFill>
        <p:spPr>
          <a:xfrm>
            <a:off x="596072" y="3755471"/>
            <a:ext cx="3363677" cy="1978634"/>
          </a:xfrm>
          <a:prstGeom prst="rect">
            <a:avLst/>
          </a:prstGeom>
          <a:effectLst>
            <a:outerShdw blurRad="254000" dist="50800" dir="5400000" algn="ctr" rotWithShape="0">
              <a:srgbClr val="000000">
                <a:alpha val="50000"/>
              </a:srgbClr>
            </a:outerShdw>
          </a:effectLst>
        </p:spPr>
      </p:pic>
      <p:sp>
        <p:nvSpPr>
          <p:cNvPr id="3" name="Title 2">
            <a:extLst>
              <a:ext uri="{FF2B5EF4-FFF2-40B4-BE49-F238E27FC236}">
                <a16:creationId xmlns:a16="http://schemas.microsoft.com/office/drawing/2014/main" id="{50F64664-F90C-0E08-15D8-B8F1CED581EB}"/>
              </a:ext>
            </a:extLst>
          </p:cNvPr>
          <p:cNvSpPr>
            <a:spLocks noGrp="1"/>
          </p:cNvSpPr>
          <p:nvPr>
            <p:ph type="ctrTitle"/>
          </p:nvPr>
        </p:nvSpPr>
        <p:spPr/>
        <p:txBody>
          <a:bodyPr/>
          <a:lstStyle/>
          <a:p>
            <a:endParaRPr lang="en-US"/>
          </a:p>
        </p:txBody>
      </p:sp>
    </p:spTree>
    <p:extLst>
      <p:ext uri="{BB962C8B-B14F-4D97-AF65-F5344CB8AC3E}">
        <p14:creationId xmlns:p14="http://schemas.microsoft.com/office/powerpoint/2010/main" val="3068274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F8DE0143-9C4F-48F1-78E6-2DF332F2434E}"/>
              </a:ext>
            </a:extLst>
          </p:cNvPr>
          <p:cNvPicPr>
            <a:picLocks noChangeAspect="1"/>
          </p:cNvPicPr>
          <p:nvPr/>
        </p:nvPicPr>
        <p:blipFill>
          <a:blip r:embed="rId3"/>
          <a:srcRect/>
          <a:stretch/>
        </p:blipFill>
        <p:spPr>
          <a:xfrm>
            <a:off x="0" y="0"/>
            <a:ext cx="9144000" cy="6858000"/>
          </a:xfrm>
          <a:prstGeom prst="rect">
            <a:avLst/>
          </a:prstGeom>
        </p:spPr>
      </p:pic>
      <p:grpSp>
        <p:nvGrpSpPr>
          <p:cNvPr id="5" name="Group 4">
            <a:extLst>
              <a:ext uri="{FF2B5EF4-FFF2-40B4-BE49-F238E27FC236}">
                <a16:creationId xmlns:a16="http://schemas.microsoft.com/office/drawing/2014/main" id="{5EEA6073-DC41-A3A2-2EF8-559B54F11978}"/>
              </a:ext>
            </a:extLst>
          </p:cNvPr>
          <p:cNvGrpSpPr/>
          <p:nvPr/>
        </p:nvGrpSpPr>
        <p:grpSpPr>
          <a:xfrm>
            <a:off x="3681705" y="1106141"/>
            <a:ext cx="4689286" cy="4512483"/>
            <a:chOff x="3925132" y="1338573"/>
            <a:chExt cx="4689286" cy="4512483"/>
          </a:xfrm>
        </p:grpSpPr>
        <p:sp>
          <p:nvSpPr>
            <p:cNvPr id="6" name="Freeform 5">
              <a:extLst>
                <a:ext uri="{FF2B5EF4-FFF2-40B4-BE49-F238E27FC236}">
                  <a16:creationId xmlns:a16="http://schemas.microsoft.com/office/drawing/2014/main" id="{EFB12B3D-53FD-4D0C-52EC-265F8A4C7978}"/>
                </a:ext>
              </a:extLst>
            </p:cNvPr>
            <p:cNvSpPr/>
            <p:nvPr/>
          </p:nvSpPr>
          <p:spPr>
            <a:xfrm>
              <a:off x="4656883" y="1921012"/>
              <a:ext cx="3046174" cy="2966872"/>
            </a:xfrm>
            <a:custGeom>
              <a:avLst/>
              <a:gdLst>
                <a:gd name="connsiteX0" fmla="*/ 0 w 3046174"/>
                <a:gd name="connsiteY0" fmla="*/ 1523087 h 3046174"/>
                <a:gd name="connsiteX1" fmla="*/ 1523087 w 3046174"/>
                <a:gd name="connsiteY1" fmla="*/ 0 h 3046174"/>
                <a:gd name="connsiteX2" fmla="*/ 3046174 w 3046174"/>
                <a:gd name="connsiteY2" fmla="*/ 1523087 h 3046174"/>
                <a:gd name="connsiteX3" fmla="*/ 1523087 w 3046174"/>
                <a:gd name="connsiteY3" fmla="*/ 3046174 h 3046174"/>
                <a:gd name="connsiteX4" fmla="*/ 0 w 3046174"/>
                <a:gd name="connsiteY4" fmla="*/ 1523087 h 30461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6174" h="3046174">
                  <a:moveTo>
                    <a:pt x="0" y="1523087"/>
                  </a:moveTo>
                  <a:cubicBezTo>
                    <a:pt x="0" y="681909"/>
                    <a:pt x="681909" y="0"/>
                    <a:pt x="1523087" y="0"/>
                  </a:cubicBezTo>
                  <a:cubicBezTo>
                    <a:pt x="2364265" y="0"/>
                    <a:pt x="3046174" y="681909"/>
                    <a:pt x="3046174" y="1523087"/>
                  </a:cubicBezTo>
                  <a:cubicBezTo>
                    <a:pt x="3046174" y="2364265"/>
                    <a:pt x="2364265" y="3046174"/>
                    <a:pt x="1523087" y="3046174"/>
                  </a:cubicBezTo>
                  <a:cubicBezTo>
                    <a:pt x="681909" y="3046174"/>
                    <a:pt x="0" y="2364265"/>
                    <a:pt x="0" y="1523087"/>
                  </a:cubicBezTo>
                  <a:close/>
                </a:path>
              </a:pathLst>
            </a:custGeom>
            <a:solidFill>
              <a:schemeClr val="bg1"/>
            </a:solidFill>
            <a:effectLst>
              <a:glow rad="1270000">
                <a:schemeClr val="bg1">
                  <a:alpha val="0"/>
                </a:schemeClr>
              </a:glow>
              <a:outerShdw blurRad="254000" dist="63500" dir="5400000" algn="ctr" rotWithShape="0">
                <a:srgbClr val="000000">
                  <a:alpha val="0"/>
                </a:srgbClr>
              </a:outerShdw>
            </a:effectLst>
          </p:spPr>
          <p:style>
            <a:lnRef idx="0">
              <a:schemeClr val="lt1">
                <a:hueOff val="0"/>
                <a:satOff val="0"/>
                <a:lumOff val="0"/>
                <a:alphaOff val="0"/>
              </a:schemeClr>
            </a:lnRef>
            <a:fillRef idx="3">
              <a:scrgbClr r="0" g="0" b="0"/>
            </a:fillRef>
            <a:effectRef idx="0">
              <a:scrgbClr r="0" g="0" b="0"/>
            </a:effectRef>
            <a:fontRef idx="minor">
              <a:schemeClr val="tx1"/>
            </a:fontRef>
          </p:style>
          <p:txBody>
            <a:bodyPr spcFirstLastPara="0" vert="horz" wrap="square" lIns="476582" tIns="476582" rIns="476582" bIns="476582" numCol="1" spcCol="1270" anchor="ctr" anchorCtr="0">
              <a:noAutofit/>
            </a:bodyPr>
            <a:lstStyle/>
            <a:p>
              <a:pPr marL="0" lvl="0" indent="0" algn="ctr" defTabSz="1066800">
                <a:lnSpc>
                  <a:spcPct val="90000"/>
                </a:lnSpc>
                <a:spcBef>
                  <a:spcPct val="0"/>
                </a:spcBef>
                <a:spcAft>
                  <a:spcPct val="35000"/>
                </a:spcAft>
                <a:buNone/>
              </a:pPr>
              <a:r>
                <a:rPr lang="en-US" sz="2400" b="1" i="0" kern="1200">
                  <a:solidFill>
                    <a:schemeClr val="accent1"/>
                  </a:solidFill>
                  <a:latin typeface="Arial" panose="020B0604020202020204" pitchFamily="34" charset="0"/>
                  <a:cs typeface="Arial" panose="020B0604020202020204" pitchFamily="34" charset="0"/>
                </a:rPr>
                <a:t>Building Rapport</a:t>
              </a:r>
            </a:p>
          </p:txBody>
        </p:sp>
        <p:sp>
          <p:nvSpPr>
            <p:cNvPr id="7" name="Freeform 6">
              <a:extLst>
                <a:ext uri="{FF2B5EF4-FFF2-40B4-BE49-F238E27FC236}">
                  <a16:creationId xmlns:a16="http://schemas.microsoft.com/office/drawing/2014/main" id="{065756BF-FC91-811E-2207-665BE374315D}"/>
                </a:ext>
              </a:extLst>
            </p:cNvPr>
            <p:cNvSpPr/>
            <p:nvPr/>
          </p:nvSpPr>
          <p:spPr>
            <a:xfrm>
              <a:off x="4457127" y="133857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6EBE00"/>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Carbon Monoxide Monitoring</a:t>
              </a:r>
            </a:p>
          </p:txBody>
        </p:sp>
        <p:sp>
          <p:nvSpPr>
            <p:cNvPr id="8" name="Freeform 7">
              <a:extLst>
                <a:ext uri="{FF2B5EF4-FFF2-40B4-BE49-F238E27FC236}">
                  <a16:creationId xmlns:a16="http://schemas.microsoft.com/office/drawing/2014/main" id="{947D3250-25E8-08A4-18BC-FE78C9367B95}"/>
                </a:ext>
              </a:extLst>
            </p:cNvPr>
            <p:cNvSpPr/>
            <p:nvPr/>
          </p:nvSpPr>
          <p:spPr>
            <a:xfrm>
              <a:off x="6488772" y="1350175"/>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7700"/>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Stop Smoking Medications</a:t>
              </a:r>
            </a:p>
          </p:txBody>
        </p:sp>
        <p:sp>
          <p:nvSpPr>
            <p:cNvPr id="9" name="Freeform 8">
              <a:extLst>
                <a:ext uri="{FF2B5EF4-FFF2-40B4-BE49-F238E27FC236}">
                  <a16:creationId xmlns:a16="http://schemas.microsoft.com/office/drawing/2014/main" id="{207B84A8-98D9-B668-D1F2-5D1DC87FE646}"/>
                </a:ext>
              </a:extLst>
            </p:cNvPr>
            <p:cNvSpPr/>
            <p:nvPr/>
          </p:nvSpPr>
          <p:spPr>
            <a:xfrm>
              <a:off x="6991453" y="3128243"/>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934FC7"/>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Addressing barriers and smoking cues</a:t>
              </a:r>
            </a:p>
          </p:txBody>
        </p:sp>
        <p:sp>
          <p:nvSpPr>
            <p:cNvPr id="10" name="Freeform 9">
              <a:extLst>
                <a:ext uri="{FF2B5EF4-FFF2-40B4-BE49-F238E27FC236}">
                  <a16:creationId xmlns:a16="http://schemas.microsoft.com/office/drawing/2014/main" id="{7EC580B4-E3AB-5396-D836-0A6832699275}"/>
                </a:ext>
              </a:extLst>
            </p:cNvPr>
            <p:cNvSpPr/>
            <p:nvPr/>
          </p:nvSpPr>
          <p:spPr>
            <a:xfrm>
              <a:off x="5458293" y="4228091"/>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C90B"/>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Prompting Commitment</a:t>
              </a:r>
            </a:p>
          </p:txBody>
        </p:sp>
        <p:sp>
          <p:nvSpPr>
            <p:cNvPr id="11" name="Freeform 10">
              <a:extLst>
                <a:ext uri="{FF2B5EF4-FFF2-40B4-BE49-F238E27FC236}">
                  <a16:creationId xmlns:a16="http://schemas.microsoft.com/office/drawing/2014/main" id="{1644DCD0-02D2-5AC6-840D-26CE31755E7B}"/>
                </a:ext>
              </a:extLst>
            </p:cNvPr>
            <p:cNvSpPr/>
            <p:nvPr/>
          </p:nvSpPr>
          <p:spPr>
            <a:xfrm>
              <a:off x="3925132" y="3128242"/>
              <a:ext cx="1622965" cy="1622965"/>
            </a:xfrm>
            <a:custGeom>
              <a:avLst/>
              <a:gdLst>
                <a:gd name="connsiteX0" fmla="*/ 0 w 1622965"/>
                <a:gd name="connsiteY0" fmla="*/ 811483 h 1622965"/>
                <a:gd name="connsiteX1" fmla="*/ 811483 w 1622965"/>
                <a:gd name="connsiteY1" fmla="*/ 0 h 1622965"/>
                <a:gd name="connsiteX2" fmla="*/ 1622966 w 1622965"/>
                <a:gd name="connsiteY2" fmla="*/ 811483 h 1622965"/>
                <a:gd name="connsiteX3" fmla="*/ 811483 w 1622965"/>
                <a:gd name="connsiteY3" fmla="*/ 1622966 h 1622965"/>
                <a:gd name="connsiteX4" fmla="*/ 0 w 1622965"/>
                <a:gd name="connsiteY4" fmla="*/ 811483 h 1622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2965" h="1622965">
                  <a:moveTo>
                    <a:pt x="0" y="811483"/>
                  </a:moveTo>
                  <a:cubicBezTo>
                    <a:pt x="0" y="363313"/>
                    <a:pt x="363313" y="0"/>
                    <a:pt x="811483" y="0"/>
                  </a:cubicBezTo>
                  <a:cubicBezTo>
                    <a:pt x="1259653" y="0"/>
                    <a:pt x="1622966" y="363313"/>
                    <a:pt x="1622966" y="811483"/>
                  </a:cubicBezTo>
                  <a:cubicBezTo>
                    <a:pt x="1622966" y="1259653"/>
                    <a:pt x="1259653" y="1622966"/>
                    <a:pt x="811483" y="1622966"/>
                  </a:cubicBezTo>
                  <a:cubicBezTo>
                    <a:pt x="363313" y="1622966"/>
                    <a:pt x="0" y="1259653"/>
                    <a:pt x="0" y="811483"/>
                  </a:cubicBezTo>
                  <a:close/>
                </a:path>
              </a:pathLst>
            </a:custGeom>
            <a:solidFill>
              <a:srgbClr val="FF3C3C"/>
            </a:solidFill>
            <a:ln w="50800">
              <a:solidFill>
                <a:schemeClr val="bg1"/>
              </a:solidFill>
            </a:ln>
            <a:effectLst>
              <a:outerShdw blurRad="254000" dist="63500" dir="5400000" algn="ctr" rotWithShape="0">
                <a:srgbClr val="000000">
                  <a:alpha val="25000"/>
                </a:srgbClr>
              </a:outerShdw>
            </a:effectLst>
          </p:spPr>
          <p:style>
            <a:lnRef idx="0">
              <a:scrgbClr r="0" g="0" b="0"/>
            </a:lnRef>
            <a:fillRef idx="3">
              <a:scrgbClr r="0" g="0" b="0"/>
            </a:fillRef>
            <a:effectRef idx="0">
              <a:scrgbClr r="0" g="0" b="0"/>
            </a:effectRef>
            <a:fontRef idx="minor">
              <a:schemeClr val="tx1"/>
            </a:fontRef>
          </p:style>
          <p:txBody>
            <a:bodyPr spcFirstLastPara="0" vert="horz" wrap="square" lIns="254188" tIns="254188" rIns="254188" bIns="254188" numCol="1" spcCol="1270" anchor="ctr" anchorCtr="0">
              <a:noAutofit/>
            </a:bodyPr>
            <a:lstStyle/>
            <a:p>
              <a:pPr marL="0" lvl="0" indent="0" algn="ctr" defTabSz="577850">
                <a:lnSpc>
                  <a:spcPts val="2000"/>
                </a:lnSpc>
                <a:spcBef>
                  <a:spcPct val="0"/>
                </a:spcBef>
                <a:spcAft>
                  <a:spcPct val="35000"/>
                </a:spcAft>
                <a:buNone/>
              </a:pPr>
              <a:r>
                <a:rPr lang="en-US" sz="1300" b="0" i="0" kern="1200">
                  <a:solidFill>
                    <a:schemeClr val="bg1"/>
                  </a:solidFill>
                  <a:latin typeface="Arial" panose="020B0604020202020204" pitchFamily="34" charset="0"/>
                  <a:cs typeface="Arial" panose="020B0604020202020204" pitchFamily="34" charset="0"/>
                </a:rPr>
                <a:t>Not a Puff Rule</a:t>
              </a:r>
            </a:p>
          </p:txBody>
        </p:sp>
      </p:grpSp>
      <p:sp>
        <p:nvSpPr>
          <p:cNvPr id="12" name="Text Placeholder 3">
            <a:extLst>
              <a:ext uri="{FF2B5EF4-FFF2-40B4-BE49-F238E27FC236}">
                <a16:creationId xmlns:a16="http://schemas.microsoft.com/office/drawing/2014/main" id="{6ED477AC-E32E-3B90-7025-7059F5408B50}"/>
              </a:ext>
            </a:extLst>
          </p:cNvPr>
          <p:cNvSpPr txBox="1">
            <a:spLocks/>
          </p:cNvSpPr>
          <p:nvPr/>
        </p:nvSpPr>
        <p:spPr bwMode="auto">
          <a:xfrm>
            <a:off x="571500" y="4932261"/>
            <a:ext cx="7966604" cy="13727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1500"/>
              </a:lnSpc>
              <a:spcBef>
                <a:spcPts val="300"/>
              </a:spcBef>
              <a:spcAft>
                <a:spcPts val="300"/>
              </a:spcAft>
              <a:buNone/>
            </a:pPr>
            <a:r>
              <a:rPr lang="en-US" sz="1000" dirty="0">
                <a:solidFill>
                  <a:schemeClr val="bg1"/>
                </a:solidFill>
                <a:latin typeface="Arial" panose="020B0604020202020204" pitchFamily="34" charset="0"/>
                <a:cs typeface="Arial" panose="020B0604020202020204" pitchFamily="34" charset="0"/>
              </a:rPr>
              <a:t>Source: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Michie S et. al. Identifying evidence-based competences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required to deliver behavioural support for smoking cessation, 2011. </a:t>
            </a:r>
          </a:p>
          <a:p>
            <a:pPr marL="0" indent="0">
              <a:lnSpc>
                <a:spcPts val="1500"/>
              </a:lnSpc>
              <a:spcBef>
                <a:spcPts val="300"/>
              </a:spcBef>
              <a:spcAft>
                <a:spcPts val="300"/>
              </a:spcAft>
              <a:buNone/>
            </a:pPr>
            <a:r>
              <a:rPr lang="en-US" sz="1000" dirty="0">
                <a:solidFill>
                  <a:schemeClr val="bg1"/>
                </a:solidFill>
                <a:latin typeface="Arial" panose="020B0604020202020204" pitchFamily="34" charset="0"/>
                <a:cs typeface="Arial" panose="020B0604020202020204" pitchFamily="34" charset="0"/>
              </a:rPr>
              <a:t>Campbell et. al. Improving behavioral support for smoking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cessation in pregnancy: What are the barriers to stopping and </a:t>
            </a:r>
            <a:br>
              <a:rPr lang="en-US" sz="1000" dirty="0">
                <a:solidFill>
                  <a:schemeClr val="bg1"/>
                </a:solidFill>
                <a:latin typeface="Arial" panose="020B0604020202020204" pitchFamily="34" charset="0"/>
                <a:cs typeface="Arial" panose="020B0604020202020204" pitchFamily="34" charset="0"/>
              </a:rPr>
            </a:br>
            <a:r>
              <a:rPr lang="en-US" sz="1000" dirty="0">
                <a:solidFill>
                  <a:schemeClr val="bg1"/>
                </a:solidFill>
                <a:latin typeface="Arial" panose="020B0604020202020204" pitchFamily="34" charset="0"/>
                <a:cs typeface="Arial" panose="020B0604020202020204" pitchFamily="34" charset="0"/>
              </a:rPr>
              <a:t>Which Behavior Change Techniques can influence them? 2018</a:t>
            </a:r>
          </a:p>
        </p:txBody>
      </p:sp>
      <p:sp>
        <p:nvSpPr>
          <p:cNvPr id="19" name="Text Placeholder 3">
            <a:extLst>
              <a:ext uri="{FF2B5EF4-FFF2-40B4-BE49-F238E27FC236}">
                <a16:creationId xmlns:a16="http://schemas.microsoft.com/office/drawing/2014/main" id="{6B75E0B1-2931-040F-8FB8-6DBCA3C788D3}"/>
              </a:ext>
            </a:extLst>
          </p:cNvPr>
          <p:cNvSpPr txBox="1">
            <a:spLocks/>
          </p:cNvSpPr>
          <p:nvPr/>
        </p:nvSpPr>
        <p:spPr bwMode="auto">
          <a:xfrm>
            <a:off x="571500" y="1302025"/>
            <a:ext cx="3233520" cy="24868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3000"/>
              </a:lnSpc>
              <a:buFont typeface="Lucida Grande" panose="020B0600040502020204" pitchFamily="34" charset="0"/>
              <a:buNone/>
            </a:pPr>
            <a:r>
              <a:rPr lang="en-US" sz="2300" b="1" dirty="0">
                <a:solidFill>
                  <a:schemeClr val="bg1"/>
                </a:solidFill>
                <a:latin typeface="Arial" panose="020B0604020202020204" pitchFamily="34" charset="0"/>
                <a:cs typeface="Arial" panose="020B0604020202020204" pitchFamily="34" charset="0"/>
              </a:rPr>
              <a:t>Behaviour change </a:t>
            </a:r>
            <a:br>
              <a:rPr lang="en-US" sz="2300" b="1" dirty="0">
                <a:solidFill>
                  <a:schemeClr val="bg1"/>
                </a:solidFill>
                <a:latin typeface="Arial" panose="020B0604020202020204" pitchFamily="34" charset="0"/>
                <a:cs typeface="Arial" panose="020B0604020202020204" pitchFamily="34" charset="0"/>
              </a:rPr>
            </a:br>
            <a:r>
              <a:rPr lang="en-US" sz="2300" b="1" dirty="0">
                <a:solidFill>
                  <a:schemeClr val="bg1"/>
                </a:solidFill>
                <a:latin typeface="Arial" panose="020B0604020202020204" pitchFamily="34" charset="0"/>
                <a:cs typeface="Arial" panose="020B0604020202020204" pitchFamily="34" charset="0"/>
              </a:rPr>
              <a:t>techniques (BCTs)</a:t>
            </a:r>
          </a:p>
          <a:p>
            <a:pPr>
              <a:spcBef>
                <a:spcPts val="300"/>
              </a:spcBef>
              <a:spcAft>
                <a:spcPts val="300"/>
              </a:spcAft>
              <a:buClr>
                <a:schemeClr val="accent3"/>
              </a:buClr>
            </a:pPr>
            <a:r>
              <a:rPr lang="en-US" dirty="0">
                <a:solidFill>
                  <a:schemeClr val="bg1"/>
                </a:solidFill>
                <a:latin typeface="Arial" panose="020B0604020202020204" pitchFamily="34" charset="0"/>
                <a:cs typeface="Arial" panose="020B0604020202020204" pitchFamily="34" charset="0"/>
              </a:rPr>
              <a:t>71 identified</a:t>
            </a:r>
          </a:p>
          <a:p>
            <a:pPr>
              <a:spcBef>
                <a:spcPts val="300"/>
              </a:spcBef>
              <a:spcAft>
                <a:spcPts val="300"/>
              </a:spcAft>
              <a:buClr>
                <a:schemeClr val="accent3"/>
              </a:buClr>
            </a:pPr>
            <a:r>
              <a:rPr lang="en-US" dirty="0">
                <a:solidFill>
                  <a:schemeClr val="bg1"/>
                </a:solidFill>
                <a:latin typeface="Arial" panose="020B0604020202020204" pitchFamily="34" charset="0"/>
                <a:cs typeface="Arial" panose="020B0604020202020204" pitchFamily="34" charset="0"/>
              </a:rPr>
              <a:t>16 good evidence</a:t>
            </a:r>
          </a:p>
          <a:p>
            <a:pPr>
              <a:spcBef>
                <a:spcPts val="300"/>
              </a:spcBef>
              <a:spcAft>
                <a:spcPts val="300"/>
              </a:spcAft>
              <a:buClr>
                <a:schemeClr val="accent3"/>
              </a:buClr>
            </a:pPr>
            <a:r>
              <a:rPr lang="en-US" dirty="0">
                <a:solidFill>
                  <a:schemeClr val="bg1"/>
                </a:solidFill>
                <a:latin typeface="Arial" panose="020B0604020202020204" pitchFamily="34" charset="0"/>
                <a:cs typeface="Arial" panose="020B0604020202020204" pitchFamily="34" charset="0"/>
              </a:rPr>
              <a:t>7 top</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3221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2FC5F8-35B4-B338-46CF-7181CC2F5BC6}"/>
              </a:ext>
            </a:extLst>
          </p:cNvPr>
          <p:cNvSpPr>
            <a:spLocks noGrp="1"/>
          </p:cNvSpPr>
          <p:nvPr>
            <p:ph type="title"/>
          </p:nvPr>
        </p:nvSpPr>
        <p:spPr/>
        <p:txBody>
          <a:bodyPr/>
          <a:lstStyle/>
          <a:p>
            <a:r>
              <a:rPr lang="en-US" dirty="0"/>
              <a:t>NCSCT Standard Treatment Programme</a:t>
            </a:r>
          </a:p>
        </p:txBody>
      </p:sp>
      <p:graphicFrame>
        <p:nvGraphicFramePr>
          <p:cNvPr id="6" name="Table 5">
            <a:extLst>
              <a:ext uri="{FF2B5EF4-FFF2-40B4-BE49-F238E27FC236}">
                <a16:creationId xmlns:a16="http://schemas.microsoft.com/office/drawing/2014/main" id="{9CFFA804-927F-9B1B-6721-3867CE877927}"/>
              </a:ext>
            </a:extLst>
          </p:cNvPr>
          <p:cNvGraphicFramePr>
            <a:graphicFrameLocks noGrp="1"/>
          </p:cNvGraphicFramePr>
          <p:nvPr>
            <p:extLst>
              <p:ext uri="{D42A27DB-BD31-4B8C-83A1-F6EECF244321}">
                <p14:modId xmlns:p14="http://schemas.microsoft.com/office/powerpoint/2010/main" val="2373568031"/>
              </p:ext>
            </p:extLst>
          </p:nvPr>
        </p:nvGraphicFramePr>
        <p:xfrm>
          <a:off x="684213" y="1908217"/>
          <a:ext cx="4408050" cy="2494680"/>
        </p:xfrm>
        <a:graphic>
          <a:graphicData uri="http://schemas.openxmlformats.org/drawingml/2006/table">
            <a:tbl>
              <a:tblPr firstRow="1" bandRow="1">
                <a:tableStyleId>{5C22544A-7EE6-4342-B048-85BDC9FD1C3A}</a:tableStyleId>
              </a:tblPr>
              <a:tblGrid>
                <a:gridCol w="1055110">
                  <a:extLst>
                    <a:ext uri="{9D8B030D-6E8A-4147-A177-3AD203B41FA5}">
                      <a16:colId xmlns:a16="http://schemas.microsoft.com/office/drawing/2014/main" val="3889081879"/>
                    </a:ext>
                  </a:extLst>
                </a:gridCol>
                <a:gridCol w="3352940">
                  <a:extLst>
                    <a:ext uri="{9D8B030D-6E8A-4147-A177-3AD203B41FA5}">
                      <a16:colId xmlns:a16="http://schemas.microsoft.com/office/drawing/2014/main" val="600406677"/>
                    </a:ext>
                  </a:extLst>
                </a:gridCol>
              </a:tblGrid>
              <a:tr h="498936">
                <a:tc>
                  <a:txBody>
                    <a:bodyPr/>
                    <a:lstStyle/>
                    <a:p>
                      <a:r>
                        <a:rPr lang="en-US" sz="1600" b="1" i="0">
                          <a:latin typeface="Arial" panose="020B0604020202020204" pitchFamily="34" charset="0"/>
                          <a:cs typeface="Arial" panose="020B0604020202020204" pitchFamily="34" charset="0"/>
                        </a:rPr>
                        <a:t>Session</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3F39"/>
                    </a:solidFill>
                  </a:tcPr>
                </a:tc>
                <a:tc>
                  <a:txBody>
                    <a:bodyPr/>
                    <a:lstStyle/>
                    <a:p>
                      <a:r>
                        <a:rPr lang="en-US" sz="1600" b="1" i="0">
                          <a:latin typeface="Arial" panose="020B0604020202020204" pitchFamily="34" charset="0"/>
                          <a:cs typeface="Arial" panose="020B0604020202020204" pitchFamily="34" charset="0"/>
                        </a:rPr>
                        <a:t>What is covered</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423F39"/>
                    </a:solidFill>
                  </a:tcPr>
                </a:tc>
                <a:extLst>
                  <a:ext uri="{0D108BD9-81ED-4DB2-BD59-A6C34878D82A}">
                    <a16:rowId xmlns:a16="http://schemas.microsoft.com/office/drawing/2014/main" val="4107125779"/>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1</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6"/>
                    </a:solidFill>
                  </a:tcPr>
                </a:tc>
                <a:tc>
                  <a:txBody>
                    <a:bodyPr/>
                    <a:lstStyle/>
                    <a:p>
                      <a:r>
                        <a:rPr lang="en-US" sz="1600" b="0" i="0">
                          <a:latin typeface="Arial" panose="020B0604020202020204" pitchFamily="34" charset="0"/>
                          <a:cs typeface="Arial" panose="020B0604020202020204" pitchFamily="34" charset="0"/>
                        </a:rPr>
                        <a:t>Pre-quit assessment</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6">
                        <a:alpha val="20000"/>
                      </a:schemeClr>
                    </a:solidFill>
                  </a:tcPr>
                </a:tc>
                <a:extLst>
                  <a:ext uri="{0D108BD9-81ED-4DB2-BD59-A6C34878D82A}">
                    <a16:rowId xmlns:a16="http://schemas.microsoft.com/office/drawing/2014/main" val="3476263633"/>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2</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E70A1"/>
                    </a:solidFill>
                  </a:tcPr>
                </a:tc>
                <a:tc>
                  <a:txBody>
                    <a:bodyPr/>
                    <a:lstStyle/>
                    <a:p>
                      <a:r>
                        <a:rPr lang="en-US" sz="1600" b="0" i="0">
                          <a:latin typeface="Arial" panose="020B0604020202020204" pitchFamily="34" charset="0"/>
                          <a:cs typeface="Arial" panose="020B0604020202020204" pitchFamily="34" charset="0"/>
                        </a:rPr>
                        <a:t>Quit date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EE70A1">
                        <a:alpha val="20000"/>
                      </a:srgbClr>
                    </a:solidFill>
                  </a:tcPr>
                </a:tc>
                <a:extLst>
                  <a:ext uri="{0D108BD9-81ED-4DB2-BD59-A6C34878D82A}">
                    <a16:rowId xmlns:a16="http://schemas.microsoft.com/office/drawing/2014/main" val="3331932257"/>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3, 4, 5</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9BD9C"/>
                    </a:solidFill>
                  </a:tcPr>
                </a:tc>
                <a:tc>
                  <a:txBody>
                    <a:bodyPr/>
                    <a:lstStyle/>
                    <a:p>
                      <a:r>
                        <a:rPr lang="en-US" sz="1600" b="0" i="0">
                          <a:latin typeface="Arial" panose="020B0604020202020204" pitchFamily="34" charset="0"/>
                          <a:cs typeface="Arial" panose="020B0604020202020204" pitchFamily="34" charset="0"/>
                        </a:rPr>
                        <a:t>1, 2, 3 weeks post-quit date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59BD9C">
                        <a:alpha val="20000"/>
                      </a:srgbClr>
                    </a:solidFill>
                  </a:tcPr>
                </a:tc>
                <a:extLst>
                  <a:ext uri="{0D108BD9-81ED-4DB2-BD59-A6C34878D82A}">
                    <a16:rowId xmlns:a16="http://schemas.microsoft.com/office/drawing/2014/main" val="3206747704"/>
                  </a:ext>
                </a:extLst>
              </a:tr>
              <a:tr h="498936">
                <a:tc>
                  <a:txBody>
                    <a:bodyPr/>
                    <a:lstStyle/>
                    <a:p>
                      <a:pPr algn="ctr"/>
                      <a:r>
                        <a:rPr lang="en-US" sz="1600" b="1" i="0">
                          <a:solidFill>
                            <a:schemeClr val="bg1"/>
                          </a:solidFill>
                          <a:latin typeface="Arial" panose="020B0604020202020204" pitchFamily="34" charset="0"/>
                          <a:cs typeface="Arial" panose="020B0604020202020204" pitchFamily="34" charset="0"/>
                        </a:rPr>
                        <a:t>6</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8DCD3E"/>
                    </a:solidFill>
                  </a:tcPr>
                </a:tc>
                <a:tc>
                  <a:txBody>
                    <a:bodyPr/>
                    <a:lstStyle/>
                    <a:p>
                      <a:r>
                        <a:rPr lang="en-US" sz="1600" b="0" i="0">
                          <a:latin typeface="Arial" panose="020B0604020202020204" pitchFamily="34" charset="0"/>
                          <a:cs typeface="Arial" panose="020B0604020202020204" pitchFamily="34" charset="0"/>
                        </a:rPr>
                        <a:t>4 weeks post-quit date</a:t>
                      </a:r>
                    </a:p>
                  </a:txBody>
                  <a:tcPr marL="144000" marT="0" marB="3600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rgbClr val="8DCD3E">
                        <a:alpha val="20000"/>
                      </a:srgbClr>
                    </a:solidFill>
                  </a:tcPr>
                </a:tc>
                <a:extLst>
                  <a:ext uri="{0D108BD9-81ED-4DB2-BD59-A6C34878D82A}">
                    <a16:rowId xmlns:a16="http://schemas.microsoft.com/office/drawing/2014/main" val="1165269166"/>
                  </a:ext>
                </a:extLst>
              </a:tr>
            </a:tbl>
          </a:graphicData>
        </a:graphic>
      </p:graphicFrame>
      <p:grpSp>
        <p:nvGrpSpPr>
          <p:cNvPr id="7" name="Group 6">
            <a:extLst>
              <a:ext uri="{FF2B5EF4-FFF2-40B4-BE49-F238E27FC236}">
                <a16:creationId xmlns:a16="http://schemas.microsoft.com/office/drawing/2014/main" id="{C7049DCA-1FF5-5742-752F-B9D2CFB00334}"/>
              </a:ext>
            </a:extLst>
          </p:cNvPr>
          <p:cNvGrpSpPr/>
          <p:nvPr/>
        </p:nvGrpSpPr>
        <p:grpSpPr>
          <a:xfrm>
            <a:off x="613704" y="4705798"/>
            <a:ext cx="4637252" cy="1246017"/>
            <a:chOff x="613704" y="4755902"/>
            <a:chExt cx="4637252" cy="1246017"/>
          </a:xfrm>
        </p:grpSpPr>
        <p:pic>
          <p:nvPicPr>
            <p:cNvPr id="8" name="Picture 7">
              <a:extLst>
                <a:ext uri="{FF2B5EF4-FFF2-40B4-BE49-F238E27FC236}">
                  <a16:creationId xmlns:a16="http://schemas.microsoft.com/office/drawing/2014/main" id="{D25F9A6B-CCCC-65CE-97BA-F79EFC95F97C}"/>
                </a:ext>
              </a:extLst>
            </p:cNvPr>
            <p:cNvPicPr>
              <a:picLocks noChangeAspect="1"/>
            </p:cNvPicPr>
            <p:nvPr/>
          </p:nvPicPr>
          <p:blipFill>
            <a:blip r:embed="rId3"/>
            <a:srcRect/>
            <a:stretch/>
          </p:blipFill>
          <p:spPr>
            <a:xfrm>
              <a:off x="613704" y="4755902"/>
              <a:ext cx="4637252" cy="791725"/>
            </a:xfrm>
            <a:prstGeom prst="rect">
              <a:avLst/>
            </a:prstGeom>
            <a:effectLst>
              <a:outerShdw blurRad="254000" dist="63500" dir="5400000" algn="ctr" rotWithShape="0">
                <a:schemeClr val="tx1">
                  <a:alpha val="0"/>
                </a:schemeClr>
              </a:outerShdw>
            </a:effectLst>
          </p:spPr>
        </p:pic>
        <p:sp>
          <p:nvSpPr>
            <p:cNvPr id="9" name="TextBox 8">
              <a:extLst>
                <a:ext uri="{FF2B5EF4-FFF2-40B4-BE49-F238E27FC236}">
                  <a16:creationId xmlns:a16="http://schemas.microsoft.com/office/drawing/2014/main" id="{E18AA907-12B0-5166-7B8D-01E51096903E}"/>
                </a:ext>
              </a:extLst>
            </p:cNvPr>
            <p:cNvSpPr txBox="1"/>
            <p:nvPr/>
          </p:nvSpPr>
          <p:spPr bwMode="auto">
            <a:xfrm>
              <a:off x="651149" y="5552320"/>
              <a:ext cx="858237"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Pre-quit</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a:t>
              </a:r>
            </a:p>
          </p:txBody>
        </p:sp>
        <p:sp>
          <p:nvSpPr>
            <p:cNvPr id="10" name="TextBox 9">
              <a:extLst>
                <a:ext uri="{FF2B5EF4-FFF2-40B4-BE49-F238E27FC236}">
                  <a16:creationId xmlns:a16="http://schemas.microsoft.com/office/drawing/2014/main" id="{AFACA927-8FB5-3683-8AEA-742E856394C7}"/>
                </a:ext>
              </a:extLst>
            </p:cNvPr>
            <p:cNvSpPr txBox="1"/>
            <p:nvPr/>
          </p:nvSpPr>
          <p:spPr bwMode="auto">
            <a:xfrm>
              <a:off x="1776214" y="5552320"/>
              <a:ext cx="858237"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Quit date</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a:t>
              </a:r>
            </a:p>
          </p:txBody>
        </p:sp>
        <p:sp>
          <p:nvSpPr>
            <p:cNvPr id="11" name="TextBox 10">
              <a:extLst>
                <a:ext uri="{FF2B5EF4-FFF2-40B4-BE49-F238E27FC236}">
                  <a16:creationId xmlns:a16="http://schemas.microsoft.com/office/drawing/2014/main" id="{4D2F4353-8DA3-1165-103D-5D7EE86ADC10}"/>
                </a:ext>
              </a:extLst>
            </p:cNvPr>
            <p:cNvSpPr txBox="1"/>
            <p:nvPr/>
          </p:nvSpPr>
          <p:spPr bwMode="auto">
            <a:xfrm>
              <a:off x="2956142" y="5552320"/>
              <a:ext cx="1171183"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Follow-up</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appointments</a:t>
              </a:r>
            </a:p>
          </p:txBody>
        </p:sp>
        <p:sp>
          <p:nvSpPr>
            <p:cNvPr id="12" name="TextBox 11">
              <a:extLst>
                <a:ext uri="{FF2B5EF4-FFF2-40B4-BE49-F238E27FC236}">
                  <a16:creationId xmlns:a16="http://schemas.microsoft.com/office/drawing/2014/main" id="{D8F9507E-4243-457C-ECA2-842451EFBBA2}"/>
                </a:ext>
              </a:extLst>
            </p:cNvPr>
            <p:cNvSpPr txBox="1"/>
            <p:nvPr/>
          </p:nvSpPr>
          <p:spPr bwMode="auto">
            <a:xfrm>
              <a:off x="4540686" y="5552320"/>
              <a:ext cx="607512" cy="449599"/>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Final</a:t>
              </a:r>
            </a:p>
            <a:p>
              <a:pPr marL="0" marR="0" indent="0" algn="ctr" defTabSz="457200" rtl="0" eaLnBrk="1" fontAlgn="base" latinLnBrk="0" hangingPunct="1">
                <a:lnSpc>
                  <a:spcPts val="1200"/>
                </a:lnSpc>
                <a:spcBef>
                  <a:spcPts val="0"/>
                </a:spcBef>
                <a:spcAft>
                  <a:spcPts val="0"/>
                </a:spcAft>
                <a:buClr>
                  <a:srgbClr val="C10C21"/>
                </a:buClr>
                <a:buSzTx/>
                <a:buFont typeface="Lucida Grande" pitchFamily="-109" charset="0"/>
                <a:buNone/>
                <a:tabLst/>
              </a:pPr>
              <a:r>
                <a:rPr lang="en-US" sz="1000" b="1">
                  <a:latin typeface="Arial" panose="020B0604020202020204" pitchFamily="34" charset="0"/>
                  <a:cs typeface="Arial" panose="020B0604020202020204" pitchFamily="34" charset="0"/>
                </a:rPr>
                <a:t>visit</a:t>
              </a:r>
            </a:p>
          </p:txBody>
        </p:sp>
      </p:grpSp>
      <p:sp>
        <p:nvSpPr>
          <p:cNvPr id="13" name="Footer Placeholder 3">
            <a:extLst>
              <a:ext uri="{FF2B5EF4-FFF2-40B4-BE49-F238E27FC236}">
                <a16:creationId xmlns:a16="http://schemas.microsoft.com/office/drawing/2014/main" id="{C7A1E2EB-6A3D-244E-1E93-0FDA202C2738}"/>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 - </a:t>
            </a:r>
            <a:r>
              <a:rPr lang="en-GB" dirty="0"/>
              <a:t>Initial assessment I</a:t>
            </a:r>
            <a:endParaRPr lang="en-US" dirty="0"/>
          </a:p>
        </p:txBody>
      </p:sp>
      <p:pic>
        <p:nvPicPr>
          <p:cNvPr id="15" name="Picture 14">
            <a:extLst>
              <a:ext uri="{FF2B5EF4-FFF2-40B4-BE49-F238E27FC236}">
                <a16:creationId xmlns:a16="http://schemas.microsoft.com/office/drawing/2014/main" id="{D16E03B7-58E2-EBF1-59CC-26A9AB299EA1}"/>
              </a:ext>
            </a:extLst>
          </p:cNvPr>
          <p:cNvPicPr>
            <a:picLocks noChangeAspect="1"/>
          </p:cNvPicPr>
          <p:nvPr/>
        </p:nvPicPr>
        <p:blipFill>
          <a:blip r:embed="rId4"/>
          <a:stretch>
            <a:fillRect/>
          </a:stretch>
        </p:blipFill>
        <p:spPr>
          <a:xfrm>
            <a:off x="5211666" y="1841463"/>
            <a:ext cx="3869271" cy="4165606"/>
          </a:xfrm>
          <a:prstGeom prst="rect">
            <a:avLst/>
          </a:prstGeom>
        </p:spPr>
      </p:pic>
    </p:spTree>
    <p:extLst>
      <p:ext uri="{BB962C8B-B14F-4D97-AF65-F5344CB8AC3E}">
        <p14:creationId xmlns:p14="http://schemas.microsoft.com/office/powerpoint/2010/main" val="2184363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447A56-A6B4-46E0-F177-6DEB26DF1F01}"/>
              </a:ext>
            </a:extLst>
          </p:cNvPr>
          <p:cNvSpPr/>
          <p:nvPr/>
        </p:nvSpPr>
        <p:spPr bwMode="auto">
          <a:xfrm>
            <a:off x="466344" y="477707"/>
            <a:ext cx="8211312" cy="5902586"/>
          </a:xfrm>
          <a:prstGeom prst="rect">
            <a:avLst/>
          </a:prstGeom>
          <a:solidFill>
            <a:schemeClr val="accent6">
              <a:lumMod val="20000"/>
              <a:lumOff val="80000"/>
            </a:schemeClr>
          </a:solidFill>
          <a:ln w="63500">
            <a:solidFill>
              <a:srgbClr val="FF7500"/>
            </a:solidFill>
            <a:miter lim="800000"/>
            <a:headEnd/>
            <a:tailEnd/>
          </a:ln>
          <a:effectLst>
            <a:outerShdw blurRad="317500" dist="50800" dir="5400000" algn="ctr" rotWithShape="0">
              <a:srgbClr val="000000">
                <a:alpha val="50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15" name="Content Placeholder 2">
            <a:extLst>
              <a:ext uri="{FF2B5EF4-FFF2-40B4-BE49-F238E27FC236}">
                <a16:creationId xmlns:a16="http://schemas.microsoft.com/office/drawing/2014/main" id="{55560021-0CF9-5D24-9918-531CF1DAD992}"/>
              </a:ext>
            </a:extLst>
          </p:cNvPr>
          <p:cNvSpPr txBox="1">
            <a:spLocks/>
          </p:cNvSpPr>
          <p:nvPr/>
        </p:nvSpPr>
        <p:spPr>
          <a:xfrm>
            <a:off x="952500" y="2161073"/>
            <a:ext cx="7102533" cy="4003357"/>
          </a:xfrm>
          <a:prstGeom prst="rect">
            <a:avLst/>
          </a:prstGeom>
        </p:spPr>
        <p:txBody>
          <a:bodyP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Individually tailored</a:t>
            </a:r>
            <a:r>
              <a:rPr lang="en-GB" dirty="0">
                <a:latin typeface="Arial" panose="020B0604020202020204" pitchFamily="34" charset="0"/>
                <a:cs typeface="Arial" panose="020B0604020202020204" pitchFamily="34" charset="0"/>
              </a:rPr>
              <a:t> (frequency and duration) support</a:t>
            </a:r>
          </a:p>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More frequent contacts</a:t>
            </a:r>
            <a:r>
              <a:rPr lang="en-GB" dirty="0">
                <a:latin typeface="Arial" panose="020B0604020202020204" pitchFamily="34" charset="0"/>
                <a:cs typeface="Arial" panose="020B0604020202020204" pitchFamily="34" charset="0"/>
              </a:rPr>
              <a:t> and </a:t>
            </a:r>
            <a:r>
              <a:rPr lang="en-GB" b="1" dirty="0">
                <a:latin typeface="Arial" panose="020B0604020202020204" pitchFamily="34" charset="0"/>
                <a:cs typeface="Arial" panose="020B0604020202020204" pitchFamily="34" charset="0"/>
              </a:rPr>
              <a:t>extended support</a:t>
            </a:r>
          </a:p>
          <a:p>
            <a:pPr>
              <a:lnSpc>
                <a:spcPts val="2600"/>
              </a:lnSpc>
              <a:spcBef>
                <a:spcPts val="800"/>
              </a:spcBef>
              <a:spcAft>
                <a:spcPts val="800"/>
              </a:spcAft>
              <a:buClr>
                <a:srgbClr val="FF7500"/>
              </a:buClr>
            </a:pPr>
            <a:r>
              <a:rPr lang="en-GB" b="1" dirty="0">
                <a:latin typeface="Arial" panose="020B0604020202020204" pitchFamily="34" charset="0"/>
                <a:cs typeface="Arial" panose="020B0604020202020204" pitchFamily="34" charset="0"/>
              </a:rPr>
              <a:t>Flexibility</a:t>
            </a:r>
            <a:r>
              <a:rPr lang="en-GB" dirty="0">
                <a:latin typeface="Arial" panose="020B0604020202020204" pitchFamily="34" charset="0"/>
                <a:cs typeface="Arial" panose="020B0604020202020204" pitchFamily="34" charset="0"/>
              </a:rPr>
              <a:t> in terms of </a:t>
            </a:r>
            <a:r>
              <a:rPr lang="en-GB" b="1" dirty="0">
                <a:latin typeface="Arial" panose="020B0604020202020204" pitchFamily="34" charset="0"/>
                <a:cs typeface="Arial" panose="020B0604020202020204" pitchFamily="34" charset="0"/>
              </a:rPr>
              <a:t>where and how appointments</a:t>
            </a:r>
            <a:r>
              <a:rPr lang="en-GB" dirty="0">
                <a:latin typeface="Arial" panose="020B0604020202020204" pitchFamily="34" charset="0"/>
                <a:cs typeface="Arial" panose="020B0604020202020204" pitchFamily="34" charset="0"/>
              </a:rPr>
              <a:t>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are delivered </a:t>
            </a: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Often </a:t>
            </a:r>
            <a:r>
              <a:rPr lang="en-GB" b="1" dirty="0">
                <a:latin typeface="Arial" panose="020B0604020202020204" pitchFamily="34" charset="0"/>
                <a:cs typeface="Arial" panose="020B0604020202020204" pitchFamily="34" charset="0"/>
              </a:rPr>
              <a:t>slower pace to quitting</a:t>
            </a:r>
            <a:r>
              <a:rPr lang="en-GB" dirty="0">
                <a:latin typeface="Arial" panose="020B0604020202020204" pitchFamily="34" charset="0"/>
                <a:cs typeface="Arial" panose="020B0604020202020204" pitchFamily="34" charset="0"/>
              </a:rPr>
              <a:t> with a </a:t>
            </a:r>
            <a:r>
              <a:rPr lang="en-GB" b="1" dirty="0">
                <a:latin typeface="Arial" panose="020B0604020202020204" pitchFamily="34" charset="0"/>
                <a:cs typeface="Arial" panose="020B0604020202020204" pitchFamily="34" charset="0"/>
              </a:rPr>
              <a:t>longer lead time </a:t>
            </a:r>
            <a:br>
              <a:rPr lang="en-GB"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before setting a quit date</a:t>
            </a: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Abrupt quitting </a:t>
            </a:r>
          </a:p>
          <a:p>
            <a:pPr>
              <a:lnSpc>
                <a:spcPts val="2600"/>
              </a:lnSpc>
              <a:spcBef>
                <a:spcPts val="800"/>
              </a:spcBef>
              <a:spcAft>
                <a:spcPts val="800"/>
              </a:spcAft>
              <a:buClr>
                <a:srgbClr val="FF7500"/>
              </a:buClr>
            </a:pPr>
            <a:r>
              <a:rPr lang="en-GB" dirty="0">
                <a:latin typeface="Arial" panose="020B0604020202020204" pitchFamily="34" charset="0"/>
                <a:cs typeface="Arial" panose="020B0604020202020204" pitchFamily="34" charset="0"/>
              </a:rPr>
              <a:t>Structured ‘Cut Down to Stop’ (CDTS)</a:t>
            </a:r>
          </a:p>
        </p:txBody>
      </p:sp>
      <p:sp>
        <p:nvSpPr>
          <p:cNvPr id="16" name="Title 1">
            <a:extLst>
              <a:ext uri="{FF2B5EF4-FFF2-40B4-BE49-F238E27FC236}">
                <a16:creationId xmlns:a16="http://schemas.microsoft.com/office/drawing/2014/main" id="{746F9B01-E0D9-A18E-5FE9-B8A602E2FF68}"/>
              </a:ext>
            </a:extLst>
          </p:cNvPr>
          <p:cNvSpPr txBox="1">
            <a:spLocks/>
          </p:cNvSpPr>
          <p:nvPr/>
        </p:nvSpPr>
        <p:spPr bwMode="auto">
          <a:xfrm>
            <a:off x="952500" y="956961"/>
            <a:ext cx="7200900" cy="502567"/>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lvl1pPr marL="355600" indent="-355600" algn="l" defTabSz="457200" rtl="0" eaLnBrk="0" fontAlgn="base" hangingPunct="0">
              <a:spcBef>
                <a:spcPct val="0"/>
              </a:spcBef>
              <a:spcAft>
                <a:spcPct val="0"/>
              </a:spcAft>
              <a:defRPr sz="2400" b="0" i="0" kern="1200">
                <a:solidFill>
                  <a:srgbClr val="00D5D9"/>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sz="2600" b="1" dirty="0">
                <a:solidFill>
                  <a:srgbClr val="FF7500"/>
                </a:solidFill>
                <a:effectLst/>
                <a:latin typeface="Arial" panose="020B0604020202020204" pitchFamily="34" charset="0"/>
                <a:cs typeface="Arial" panose="020B0604020202020204" pitchFamily="34" charset="0"/>
              </a:rPr>
              <a:t>Best practice for SMI</a:t>
            </a:r>
          </a:p>
        </p:txBody>
      </p:sp>
      <p:sp>
        <p:nvSpPr>
          <p:cNvPr id="17" name="Subtitle 2">
            <a:extLst>
              <a:ext uri="{FF2B5EF4-FFF2-40B4-BE49-F238E27FC236}">
                <a16:creationId xmlns:a16="http://schemas.microsoft.com/office/drawing/2014/main" id="{3BA882B5-F8A6-A3F5-2C9E-16E8385964EC}"/>
              </a:ext>
            </a:extLst>
          </p:cNvPr>
          <p:cNvSpPr txBox="1">
            <a:spLocks/>
          </p:cNvSpPr>
          <p:nvPr/>
        </p:nvSpPr>
        <p:spPr bwMode="auto">
          <a:xfrm>
            <a:off x="952499" y="1575425"/>
            <a:ext cx="7451667" cy="419874"/>
          </a:xfrm>
          <a:prstGeom prst="rect">
            <a:avLst/>
          </a:prstGeom>
          <a:noFill/>
          <a:ln w="9525">
            <a:noFill/>
            <a:miter lim="800000"/>
            <a:headEnd/>
            <a:tailEnd/>
          </a:ln>
        </p:spPr>
        <p:txBody>
          <a:bodyPr vert="horz" wrap="square" lIns="91440" tIns="0" rIns="91440" bIns="10800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CBF"/>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GB" sz="2300" b="0" dirty="0">
                <a:solidFill>
                  <a:schemeClr val="tx1"/>
                </a:solidFill>
                <a:effectLst/>
                <a:latin typeface="Arial" panose="020B0604020202020204" pitchFamily="34" charset="0"/>
                <a:cs typeface="Arial" panose="020B0604020202020204" pitchFamily="34" charset="0"/>
              </a:rPr>
              <a:t>Flexible service delivery model </a:t>
            </a:r>
          </a:p>
        </p:txBody>
      </p:sp>
      <p:sp>
        <p:nvSpPr>
          <p:cNvPr id="2" name="Right Triangle 1">
            <a:extLst>
              <a:ext uri="{FF2B5EF4-FFF2-40B4-BE49-F238E27FC236}">
                <a16:creationId xmlns:a16="http://schemas.microsoft.com/office/drawing/2014/main" id="{5D006189-BC84-40A1-6BAC-064508407A88}"/>
              </a:ext>
            </a:extLst>
          </p:cNvPr>
          <p:cNvSpPr/>
          <p:nvPr/>
        </p:nvSpPr>
        <p:spPr bwMode="auto">
          <a:xfrm rot="10800000">
            <a:off x="6775570" y="477707"/>
            <a:ext cx="1902086" cy="1902086"/>
          </a:xfrm>
          <a:prstGeom prst="rtTriangle">
            <a:avLst/>
          </a:prstGeom>
          <a:solidFill>
            <a:srgbClr val="FF75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6" name="Text Placeholder 3">
            <a:extLst>
              <a:ext uri="{FF2B5EF4-FFF2-40B4-BE49-F238E27FC236}">
                <a16:creationId xmlns:a16="http://schemas.microsoft.com/office/drawing/2014/main" id="{9513194F-AA28-743D-632D-34CAEF386DEA}"/>
              </a:ext>
            </a:extLst>
          </p:cNvPr>
          <p:cNvSpPr txBox="1">
            <a:spLocks/>
          </p:cNvSpPr>
          <p:nvPr/>
        </p:nvSpPr>
        <p:spPr>
          <a:xfrm rot="2700000">
            <a:off x="7100876" y="548036"/>
            <a:ext cx="1908313" cy="998172"/>
          </a:xfrm>
          <a:prstGeom prst="rect">
            <a:avLst/>
          </a:prstGeom>
        </p:spPr>
        <p:txBody>
          <a:bodyPr tIns="0" bIns="0" anchor="ctr"/>
          <a:lstStyle>
            <a:lvl1pPr marL="288000" indent="-288363" algn="l" defTabSz="457200" rtl="0" eaLnBrk="0" fontAlgn="base" hangingPunct="0">
              <a:lnSpc>
                <a:spcPts val="2800"/>
              </a:lnSpc>
              <a:spcBef>
                <a:spcPts val="500"/>
              </a:spcBef>
              <a:spcAft>
                <a:spcPts val="500"/>
              </a:spcAft>
              <a:buClr>
                <a:srgbClr val="00BCBF"/>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spcBef>
                <a:spcPts val="0"/>
              </a:spcBef>
              <a:spcAft>
                <a:spcPts val="0"/>
              </a:spcAft>
              <a:buClr>
                <a:srgbClr val="00D5D9"/>
              </a:buClr>
              <a:buNone/>
            </a:pPr>
            <a:r>
              <a:rPr lang="en-US" b="1" dirty="0">
                <a:solidFill>
                  <a:schemeClr val="bg1"/>
                </a:solidFill>
              </a:rPr>
              <a:t>BEST</a:t>
            </a:r>
          </a:p>
          <a:p>
            <a:pPr marL="0" indent="0" algn="ctr">
              <a:lnSpc>
                <a:spcPts val="2000"/>
              </a:lnSpc>
              <a:spcBef>
                <a:spcPts val="0"/>
              </a:spcBef>
              <a:spcAft>
                <a:spcPts val="0"/>
              </a:spcAft>
              <a:buClr>
                <a:srgbClr val="00D5D9"/>
              </a:buClr>
              <a:buNone/>
            </a:pPr>
            <a:r>
              <a:rPr lang="en-US" b="1" dirty="0">
                <a:solidFill>
                  <a:schemeClr val="bg1"/>
                </a:solidFill>
              </a:rPr>
              <a:t>PRACTICES</a:t>
            </a:r>
          </a:p>
        </p:txBody>
      </p:sp>
    </p:spTree>
    <p:extLst>
      <p:ext uri="{BB962C8B-B14F-4D97-AF65-F5344CB8AC3E}">
        <p14:creationId xmlns:p14="http://schemas.microsoft.com/office/powerpoint/2010/main" val="1286690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5">
                                            <p:txEl>
                                              <p:pRg st="0" end="0"/>
                                            </p:txEl>
                                          </p:spTgt>
                                        </p:tgtEl>
                                        <p:attrNameLst>
                                          <p:attrName>style.visibility</p:attrName>
                                        </p:attrNameLst>
                                      </p:cBhvr>
                                      <p:to>
                                        <p:strVal val="visible"/>
                                      </p:to>
                                    </p:set>
                                    <p:animEffect transition="in" filter="fade">
                                      <p:cBhvr>
                                        <p:cTn id="16" dur="500"/>
                                        <p:tgtEl>
                                          <p:spTgt spid="1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xEl>
                                              <p:pRg st="1" end="1"/>
                                            </p:txEl>
                                          </p:spTgt>
                                        </p:tgtEl>
                                        <p:attrNameLst>
                                          <p:attrName>style.visibility</p:attrName>
                                        </p:attrNameLst>
                                      </p:cBhvr>
                                      <p:to>
                                        <p:strVal val="visible"/>
                                      </p:to>
                                    </p:set>
                                    <p:animEffect transition="in" filter="fade">
                                      <p:cBhvr>
                                        <p:cTn id="21" dur="500"/>
                                        <p:tgtEl>
                                          <p:spTgt spid="1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5">
                                            <p:txEl>
                                              <p:pRg st="2" end="2"/>
                                            </p:txEl>
                                          </p:spTgt>
                                        </p:tgtEl>
                                        <p:attrNameLst>
                                          <p:attrName>style.visibility</p:attrName>
                                        </p:attrNameLst>
                                      </p:cBhvr>
                                      <p:to>
                                        <p:strVal val="visible"/>
                                      </p:to>
                                    </p:set>
                                    <p:animEffect transition="in" filter="fade">
                                      <p:cBhvr>
                                        <p:cTn id="26" dur="500"/>
                                        <p:tgtEl>
                                          <p:spTgt spid="1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5">
                                            <p:txEl>
                                              <p:pRg st="3" end="3"/>
                                            </p:txEl>
                                          </p:spTgt>
                                        </p:tgtEl>
                                        <p:attrNameLst>
                                          <p:attrName>style.visibility</p:attrName>
                                        </p:attrNameLst>
                                      </p:cBhvr>
                                      <p:to>
                                        <p:strVal val="visible"/>
                                      </p:to>
                                    </p:set>
                                    <p:animEffect transition="in" filter="fade">
                                      <p:cBhvr>
                                        <p:cTn id="31" dur="500"/>
                                        <p:tgtEl>
                                          <p:spTgt spid="15">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5">
                                            <p:txEl>
                                              <p:pRg st="4" end="4"/>
                                            </p:txEl>
                                          </p:spTgt>
                                        </p:tgtEl>
                                        <p:attrNameLst>
                                          <p:attrName>style.visibility</p:attrName>
                                        </p:attrNameLst>
                                      </p:cBhvr>
                                      <p:to>
                                        <p:strVal val="visible"/>
                                      </p:to>
                                    </p:set>
                                    <p:animEffect transition="in" filter="fade">
                                      <p:cBhvr>
                                        <p:cTn id="36" dur="500"/>
                                        <p:tgtEl>
                                          <p:spTgt spid="15">
                                            <p:txEl>
                                              <p:pRg st="4" end="4"/>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5">
                                            <p:txEl>
                                              <p:pRg st="5" end="5"/>
                                            </p:txEl>
                                          </p:spTgt>
                                        </p:tgtEl>
                                        <p:attrNameLst>
                                          <p:attrName>style.visibility</p:attrName>
                                        </p:attrNameLst>
                                      </p:cBhvr>
                                      <p:to>
                                        <p:strVal val="visible"/>
                                      </p:to>
                                    </p:set>
                                    <p:animEffect transition="in" filter="fade">
                                      <p:cBhvr>
                                        <p:cTn id="41" dur="500"/>
                                        <p:tgtEl>
                                          <p:spTgt spid="1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0F4401-0605-C7E8-89E4-C7F78FF92C5E}"/>
              </a:ext>
            </a:extLst>
          </p:cNvPr>
          <p:cNvPicPr>
            <a:picLocks noChangeAspect="1"/>
          </p:cNvPicPr>
          <p:nvPr/>
        </p:nvPicPr>
        <p:blipFill>
          <a:blip r:embed="rId3"/>
          <a:stretch>
            <a:fillRect/>
          </a:stretch>
        </p:blipFill>
        <p:spPr>
          <a:xfrm>
            <a:off x="0" y="0"/>
            <a:ext cx="9144000" cy="6858000"/>
          </a:xfrm>
          <a:prstGeom prst="rect">
            <a:avLst/>
          </a:prstGeom>
        </p:spPr>
      </p:pic>
      <p:sp>
        <p:nvSpPr>
          <p:cNvPr id="6" name="Subtitle 2">
            <a:extLst>
              <a:ext uri="{FF2B5EF4-FFF2-40B4-BE49-F238E27FC236}">
                <a16:creationId xmlns:a16="http://schemas.microsoft.com/office/drawing/2014/main" id="{7B391F23-6A3B-DEBB-DBE2-B5AEAF4DC1DC}"/>
              </a:ext>
            </a:extLst>
          </p:cNvPr>
          <p:cNvSpPr>
            <a:spLocks noGrp="1"/>
          </p:cNvSpPr>
          <p:nvPr>
            <p:ph type="subTitle" idx="1"/>
          </p:nvPr>
        </p:nvSpPr>
        <p:spPr>
          <a:xfrm>
            <a:off x="952500" y="1481097"/>
            <a:ext cx="7200900" cy="4586943"/>
          </a:xfrm>
        </p:spPr>
        <p:txBody>
          <a:bodyPr/>
          <a:lstStyle/>
          <a:p>
            <a:r>
              <a:rPr lang="en-US"/>
              <a:t>Initial assessment</a:t>
            </a:r>
          </a:p>
        </p:txBody>
      </p:sp>
      <p:pic>
        <p:nvPicPr>
          <p:cNvPr id="7" name="Picture 6">
            <a:extLst>
              <a:ext uri="{FF2B5EF4-FFF2-40B4-BE49-F238E27FC236}">
                <a16:creationId xmlns:a16="http://schemas.microsoft.com/office/drawing/2014/main" id="{BCC26BDE-E3A5-EB30-F8FC-D62792AEA246}"/>
              </a:ext>
            </a:extLst>
          </p:cNvPr>
          <p:cNvPicPr>
            <a:picLocks noChangeAspect="1"/>
          </p:cNvPicPr>
          <p:nvPr/>
        </p:nvPicPr>
        <p:blipFill>
          <a:blip r:embed="rId4"/>
          <a:srcRect/>
          <a:stretch/>
        </p:blipFill>
        <p:spPr>
          <a:xfrm>
            <a:off x="596072" y="3755471"/>
            <a:ext cx="3363677" cy="1978634"/>
          </a:xfrm>
          <a:prstGeom prst="rect">
            <a:avLst/>
          </a:prstGeom>
          <a:effectLst>
            <a:outerShdw blurRad="254000" dist="50800" dir="5400000" algn="ctr" rotWithShape="0">
              <a:srgbClr val="000000">
                <a:alpha val="50000"/>
              </a:srgbClr>
            </a:outerShdw>
          </a:effectLst>
        </p:spPr>
      </p:pic>
      <p:sp>
        <p:nvSpPr>
          <p:cNvPr id="3" name="Title 2">
            <a:extLst>
              <a:ext uri="{FF2B5EF4-FFF2-40B4-BE49-F238E27FC236}">
                <a16:creationId xmlns:a16="http://schemas.microsoft.com/office/drawing/2014/main" id="{E30A0ED1-8DD5-56CC-1F5F-739A614FBD11}"/>
              </a:ext>
            </a:extLst>
          </p:cNvPr>
          <p:cNvSpPr>
            <a:spLocks noGrp="1"/>
          </p:cNvSpPr>
          <p:nvPr>
            <p:ph type="ctrTitle"/>
          </p:nvPr>
        </p:nvSpPr>
        <p:spPr/>
        <p:txBody>
          <a:bodyPr/>
          <a:lstStyle/>
          <a:p>
            <a:endParaRPr lang="en-US"/>
          </a:p>
        </p:txBody>
      </p:sp>
    </p:spTree>
    <p:extLst>
      <p:ext uri="{BB962C8B-B14F-4D97-AF65-F5344CB8AC3E}">
        <p14:creationId xmlns:p14="http://schemas.microsoft.com/office/powerpoint/2010/main" val="24497736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0EED532-BC35-C821-8452-CA4E5E34C0CA}"/>
              </a:ext>
            </a:extLst>
          </p:cNvPr>
          <p:cNvPicPr>
            <a:picLocks noChangeAspect="1"/>
          </p:cNvPicPr>
          <p:nvPr/>
        </p:nvPicPr>
        <p:blipFill>
          <a:blip r:embed="rId3"/>
          <a:stretch>
            <a:fillRect/>
          </a:stretch>
        </p:blipFill>
        <p:spPr>
          <a:xfrm>
            <a:off x="0" y="22566"/>
            <a:ext cx="9144000" cy="6858000"/>
          </a:xfrm>
          <a:prstGeom prst="rect">
            <a:avLst/>
          </a:prstGeom>
        </p:spPr>
      </p:pic>
      <p:sp>
        <p:nvSpPr>
          <p:cNvPr id="6" name="Title 1">
            <a:extLst>
              <a:ext uri="{FF2B5EF4-FFF2-40B4-BE49-F238E27FC236}">
                <a16:creationId xmlns:a16="http://schemas.microsoft.com/office/drawing/2014/main" id="{95F08FF3-292A-18D4-5572-382E60259ECB}"/>
              </a:ext>
            </a:extLst>
          </p:cNvPr>
          <p:cNvSpPr>
            <a:spLocks noGrp="1"/>
          </p:cNvSpPr>
          <p:nvPr>
            <p:ph type="title"/>
          </p:nvPr>
        </p:nvSpPr>
        <p:spPr>
          <a:xfrm>
            <a:off x="593272" y="152400"/>
            <a:ext cx="7962900" cy="1066800"/>
          </a:xfrm>
        </p:spPr>
        <p:txBody>
          <a:bodyPr/>
          <a:lstStyle/>
          <a:p>
            <a:r>
              <a:rPr lang="en-US" dirty="0"/>
              <a:t>Initial assessment</a:t>
            </a:r>
          </a:p>
        </p:txBody>
      </p:sp>
      <p:pic>
        <p:nvPicPr>
          <p:cNvPr id="8" name="Picture 7">
            <a:extLst>
              <a:ext uri="{FF2B5EF4-FFF2-40B4-BE49-F238E27FC236}">
                <a16:creationId xmlns:a16="http://schemas.microsoft.com/office/drawing/2014/main" id="{03E7C9D3-EA7F-06AF-F9E0-31C2FA26A6EF}"/>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9" name="Group 8">
            <a:extLst>
              <a:ext uri="{FF2B5EF4-FFF2-40B4-BE49-F238E27FC236}">
                <a16:creationId xmlns:a16="http://schemas.microsoft.com/office/drawing/2014/main" id="{48967DEC-DB5F-815A-455E-3C8BD22824AE}"/>
              </a:ext>
            </a:extLst>
          </p:cNvPr>
          <p:cNvGrpSpPr/>
          <p:nvPr/>
        </p:nvGrpSpPr>
        <p:grpSpPr>
          <a:xfrm>
            <a:off x="696808" y="1227727"/>
            <a:ext cx="7860850" cy="559150"/>
            <a:chOff x="696808" y="1227727"/>
            <a:chExt cx="7860850" cy="559150"/>
          </a:xfrm>
        </p:grpSpPr>
        <p:pic>
          <p:nvPicPr>
            <p:cNvPr id="10" name="Picture 9">
              <a:extLst>
                <a:ext uri="{FF2B5EF4-FFF2-40B4-BE49-F238E27FC236}">
                  <a16:creationId xmlns:a16="http://schemas.microsoft.com/office/drawing/2014/main" id="{2DDFB2AD-CE49-1DE9-3FA1-6239642E12D2}"/>
                </a:ext>
              </a:extLst>
            </p:cNvPr>
            <p:cNvPicPr>
              <a:picLocks noChangeAspect="1"/>
            </p:cNvPicPr>
            <p:nvPr/>
          </p:nvPicPr>
          <p:blipFill>
            <a:blip r:embed="rId5"/>
            <a:srcRect/>
            <a:stretch/>
          </p:blipFill>
          <p:spPr>
            <a:xfrm>
              <a:off x="696808" y="1259652"/>
              <a:ext cx="495300" cy="495300"/>
            </a:xfrm>
            <a:prstGeom prst="rect">
              <a:avLst/>
            </a:prstGeom>
            <a:effectLst>
              <a:outerShdw blurRad="190500" dist="50800" dir="5400000" algn="ctr" rotWithShape="0">
                <a:srgbClr val="000000">
                  <a:alpha val="50000"/>
                </a:srgbClr>
              </a:outerShdw>
            </a:effectLst>
          </p:spPr>
        </p:pic>
        <p:sp>
          <p:nvSpPr>
            <p:cNvPr id="11" name="Text Placeholder 3">
              <a:extLst>
                <a:ext uri="{FF2B5EF4-FFF2-40B4-BE49-F238E27FC236}">
                  <a16:creationId xmlns:a16="http://schemas.microsoft.com/office/drawing/2014/main" id="{FC83F635-5416-89D5-32D9-F3740348762C}"/>
                </a:ext>
              </a:extLst>
            </p:cNvPr>
            <p:cNvSpPr txBox="1">
              <a:spLocks/>
            </p:cNvSpPr>
            <p:nvPr/>
          </p:nvSpPr>
          <p:spPr bwMode="auto">
            <a:xfrm>
              <a:off x="1365508" y="122772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current readiness and ability to quit</a:t>
              </a:r>
            </a:p>
          </p:txBody>
        </p:sp>
      </p:grpSp>
      <p:grpSp>
        <p:nvGrpSpPr>
          <p:cNvPr id="12" name="Group 11">
            <a:extLst>
              <a:ext uri="{FF2B5EF4-FFF2-40B4-BE49-F238E27FC236}">
                <a16:creationId xmlns:a16="http://schemas.microsoft.com/office/drawing/2014/main" id="{0BD2EEAF-FC68-0645-1A2A-AA6E249A3FF6}"/>
              </a:ext>
            </a:extLst>
          </p:cNvPr>
          <p:cNvGrpSpPr/>
          <p:nvPr/>
        </p:nvGrpSpPr>
        <p:grpSpPr>
          <a:xfrm>
            <a:off x="695322" y="3705175"/>
            <a:ext cx="7860850" cy="559150"/>
            <a:chOff x="696808" y="1870465"/>
            <a:chExt cx="7860850" cy="559150"/>
          </a:xfrm>
        </p:grpSpPr>
        <p:pic>
          <p:nvPicPr>
            <p:cNvPr id="13" name="Picture 12">
              <a:extLst>
                <a:ext uri="{FF2B5EF4-FFF2-40B4-BE49-F238E27FC236}">
                  <a16:creationId xmlns:a16="http://schemas.microsoft.com/office/drawing/2014/main" id="{A90451A3-738A-4647-73B4-FA99E02FF358}"/>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14" name="Text Placeholder 3">
              <a:extLst>
                <a:ext uri="{FF2B5EF4-FFF2-40B4-BE49-F238E27FC236}">
                  <a16:creationId xmlns:a16="http://schemas.microsoft.com/office/drawing/2014/main" id="{8B6079CB-4EEF-CCC4-5829-765CA3A2C5E5}"/>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current smoking</a:t>
              </a:r>
            </a:p>
          </p:txBody>
        </p:sp>
      </p:grpSp>
      <p:grpSp>
        <p:nvGrpSpPr>
          <p:cNvPr id="15" name="Group 14">
            <a:extLst>
              <a:ext uri="{FF2B5EF4-FFF2-40B4-BE49-F238E27FC236}">
                <a16:creationId xmlns:a16="http://schemas.microsoft.com/office/drawing/2014/main" id="{E0986FA9-3D84-3D14-ECDD-C3E12FF5ED8C}"/>
              </a:ext>
            </a:extLst>
          </p:cNvPr>
          <p:cNvGrpSpPr/>
          <p:nvPr/>
        </p:nvGrpSpPr>
        <p:grpSpPr>
          <a:xfrm>
            <a:off x="695322" y="2000888"/>
            <a:ext cx="7860850" cy="641525"/>
            <a:chOff x="696808" y="2513203"/>
            <a:chExt cx="7860850" cy="641525"/>
          </a:xfrm>
        </p:grpSpPr>
        <p:pic>
          <p:nvPicPr>
            <p:cNvPr id="16" name="Picture 15">
              <a:extLst>
                <a:ext uri="{FF2B5EF4-FFF2-40B4-BE49-F238E27FC236}">
                  <a16:creationId xmlns:a16="http://schemas.microsoft.com/office/drawing/2014/main" id="{BD1771C0-C1EA-8890-12B3-07FD9BC6E218}"/>
                </a:ext>
              </a:extLst>
            </p:cNvPr>
            <p:cNvPicPr>
              <a:picLocks noChangeAspect="1"/>
            </p:cNvPicPr>
            <p:nvPr/>
          </p:nvPicPr>
          <p:blipFill>
            <a:blip r:embed="rId7"/>
            <a:srcRect/>
            <a:stretch/>
          </p:blipFill>
          <p:spPr>
            <a:xfrm>
              <a:off x="696808" y="2659428"/>
              <a:ext cx="495300" cy="495300"/>
            </a:xfrm>
            <a:prstGeom prst="rect">
              <a:avLst/>
            </a:prstGeom>
            <a:effectLst>
              <a:outerShdw blurRad="190500" dist="50800" dir="5400000" algn="ctr" rotWithShape="0">
                <a:srgbClr val="000000">
                  <a:alpha val="50000"/>
                </a:srgbClr>
              </a:outerShdw>
            </a:effectLst>
          </p:spPr>
        </p:pic>
        <p:sp>
          <p:nvSpPr>
            <p:cNvPr id="17" name="Text Placeholder 3">
              <a:extLst>
                <a:ext uri="{FF2B5EF4-FFF2-40B4-BE49-F238E27FC236}">
                  <a16:creationId xmlns:a16="http://schemas.microsoft.com/office/drawing/2014/main" id="{06029894-3CEF-718E-C1EA-DBE0986B1CCC}"/>
                </a:ext>
              </a:extLst>
            </p:cNvPr>
            <p:cNvSpPr txBox="1">
              <a:spLocks/>
            </p:cNvSpPr>
            <p:nvPr/>
          </p:nvSpPr>
          <p:spPr bwMode="auto">
            <a:xfrm>
              <a:off x="1365508" y="251320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physiological and mental functioning</a:t>
              </a:r>
            </a:p>
          </p:txBody>
        </p:sp>
      </p:grpSp>
      <p:grpSp>
        <p:nvGrpSpPr>
          <p:cNvPr id="21" name="Group 20">
            <a:extLst>
              <a:ext uri="{FF2B5EF4-FFF2-40B4-BE49-F238E27FC236}">
                <a16:creationId xmlns:a16="http://schemas.microsoft.com/office/drawing/2014/main" id="{AAE78FAB-2740-3E25-DE7A-E534FB011265}"/>
              </a:ext>
            </a:extLst>
          </p:cNvPr>
          <p:cNvGrpSpPr/>
          <p:nvPr/>
        </p:nvGrpSpPr>
        <p:grpSpPr>
          <a:xfrm>
            <a:off x="695322" y="2955314"/>
            <a:ext cx="7860850" cy="559150"/>
            <a:chOff x="696808" y="3798679"/>
            <a:chExt cx="7860850" cy="559150"/>
          </a:xfrm>
        </p:grpSpPr>
        <p:pic>
          <p:nvPicPr>
            <p:cNvPr id="22" name="Picture 21">
              <a:extLst>
                <a:ext uri="{FF2B5EF4-FFF2-40B4-BE49-F238E27FC236}">
                  <a16:creationId xmlns:a16="http://schemas.microsoft.com/office/drawing/2014/main" id="{057DDB9E-11C7-121C-3585-13A52FE755E6}"/>
                </a:ext>
              </a:extLst>
            </p:cNvPr>
            <p:cNvPicPr>
              <a:picLocks noChangeAspect="1"/>
            </p:cNvPicPr>
            <p:nvPr/>
          </p:nvPicPr>
          <p:blipFill>
            <a:blip r:embed="rId8"/>
            <a:srcRect/>
            <a:stretch/>
          </p:blipFill>
          <p:spPr>
            <a:xfrm>
              <a:off x="696808" y="3830604"/>
              <a:ext cx="495300" cy="495300"/>
            </a:xfrm>
            <a:prstGeom prst="rect">
              <a:avLst/>
            </a:prstGeom>
            <a:effectLst>
              <a:outerShdw blurRad="190500" dist="50800" dir="5400000" algn="ctr" rotWithShape="0">
                <a:srgbClr val="000000">
                  <a:alpha val="50000"/>
                </a:srgbClr>
              </a:outerShdw>
            </a:effectLst>
          </p:spPr>
        </p:pic>
        <p:sp>
          <p:nvSpPr>
            <p:cNvPr id="23" name="Text Placeholder 3">
              <a:extLst>
                <a:ext uri="{FF2B5EF4-FFF2-40B4-BE49-F238E27FC236}">
                  <a16:creationId xmlns:a16="http://schemas.microsoft.com/office/drawing/2014/main" id="{FDA0733F-E601-0BF9-DC37-66043F2F4FE1}"/>
                </a:ext>
              </a:extLst>
            </p:cNvPr>
            <p:cNvSpPr txBox="1">
              <a:spLocks/>
            </p:cNvSpPr>
            <p:nvPr/>
          </p:nvSpPr>
          <p:spPr bwMode="auto">
            <a:xfrm>
              <a:off x="1365508" y="379867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Inform the person about the treatment programme</a:t>
              </a:r>
            </a:p>
          </p:txBody>
        </p:sp>
      </p:grpSp>
      <p:grpSp>
        <p:nvGrpSpPr>
          <p:cNvPr id="30" name="Group 29">
            <a:extLst>
              <a:ext uri="{FF2B5EF4-FFF2-40B4-BE49-F238E27FC236}">
                <a16:creationId xmlns:a16="http://schemas.microsoft.com/office/drawing/2014/main" id="{81E78540-1554-F732-B6C5-871BCDD7F264}"/>
              </a:ext>
            </a:extLst>
          </p:cNvPr>
          <p:cNvGrpSpPr/>
          <p:nvPr/>
        </p:nvGrpSpPr>
        <p:grpSpPr>
          <a:xfrm>
            <a:off x="696808" y="5318773"/>
            <a:ext cx="7860850" cy="559150"/>
            <a:chOff x="696808" y="5726891"/>
            <a:chExt cx="7860850" cy="559150"/>
          </a:xfrm>
        </p:grpSpPr>
        <p:pic>
          <p:nvPicPr>
            <p:cNvPr id="31" name="Picture 30">
              <a:extLst>
                <a:ext uri="{FF2B5EF4-FFF2-40B4-BE49-F238E27FC236}">
                  <a16:creationId xmlns:a16="http://schemas.microsoft.com/office/drawing/2014/main" id="{0522B6D5-6CB5-879C-D96B-0A57FF0D6FC8}"/>
                </a:ext>
              </a:extLst>
            </p:cNvPr>
            <p:cNvPicPr>
              <a:picLocks noChangeAspect="1"/>
            </p:cNvPicPr>
            <p:nvPr/>
          </p:nvPicPr>
          <p:blipFill>
            <a:blip r:embed="rId9"/>
            <a:srcRect/>
            <a:stretch/>
          </p:blipFill>
          <p:spPr>
            <a:xfrm>
              <a:off x="696808" y="5758816"/>
              <a:ext cx="495300" cy="495300"/>
            </a:xfrm>
            <a:prstGeom prst="rect">
              <a:avLst/>
            </a:prstGeom>
            <a:effectLst>
              <a:outerShdw blurRad="190500" dist="50800" dir="5400000" algn="ctr" rotWithShape="0">
                <a:srgbClr val="000000">
                  <a:alpha val="50000"/>
                </a:srgbClr>
              </a:outerShdw>
            </a:effectLst>
          </p:spPr>
        </p:pic>
        <p:sp>
          <p:nvSpPr>
            <p:cNvPr id="32" name="Text Placeholder 3">
              <a:extLst>
                <a:ext uri="{FF2B5EF4-FFF2-40B4-BE49-F238E27FC236}">
                  <a16:creationId xmlns:a16="http://schemas.microsoft.com/office/drawing/2014/main" id="{D25A9AAA-92FB-5CAC-1DA1-AF341A31479B}"/>
                </a:ext>
              </a:extLst>
            </p:cNvPr>
            <p:cNvSpPr txBox="1">
              <a:spLocks/>
            </p:cNvSpPr>
            <p:nvPr/>
          </p:nvSpPr>
          <p:spPr bwMode="auto">
            <a:xfrm>
              <a:off x="1365508" y="572689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a:solidFill>
                    <a:schemeClr val="bg1"/>
                  </a:solidFill>
                  <a:latin typeface="Arial" panose="020B0604020202020204" pitchFamily="34" charset="0"/>
                  <a:cs typeface="Arial" panose="020B0604020202020204" pitchFamily="34" charset="0"/>
                </a:rPr>
                <a:t>Explain how tobacco dependence develops </a:t>
              </a:r>
              <a:br>
                <a:rPr lang="en-US" sz="1700">
                  <a:solidFill>
                    <a:schemeClr val="bg1"/>
                  </a:solidFill>
                  <a:latin typeface="Arial" panose="020B0604020202020204" pitchFamily="34" charset="0"/>
                  <a:cs typeface="Arial" panose="020B0604020202020204" pitchFamily="34" charset="0"/>
                </a:rPr>
              </a:br>
              <a:r>
                <a:rPr lang="en-US" sz="1700">
                  <a:solidFill>
                    <a:schemeClr val="bg1"/>
                  </a:solidFill>
                  <a:latin typeface="Arial" panose="020B0604020202020204" pitchFamily="34" charset="0"/>
                  <a:cs typeface="Arial" panose="020B0604020202020204" pitchFamily="34" charset="0"/>
                </a:rPr>
                <a:t>and assess nicotine dependence</a:t>
              </a:r>
            </a:p>
          </p:txBody>
        </p:sp>
      </p:grpSp>
      <p:grpSp>
        <p:nvGrpSpPr>
          <p:cNvPr id="36" name="Group 35">
            <a:extLst>
              <a:ext uri="{FF2B5EF4-FFF2-40B4-BE49-F238E27FC236}">
                <a16:creationId xmlns:a16="http://schemas.microsoft.com/office/drawing/2014/main" id="{03764A0C-3B75-9572-F00A-38618BFC2345}"/>
              </a:ext>
            </a:extLst>
          </p:cNvPr>
          <p:cNvGrpSpPr/>
          <p:nvPr/>
        </p:nvGrpSpPr>
        <p:grpSpPr>
          <a:xfrm>
            <a:off x="695322" y="4511974"/>
            <a:ext cx="7860850" cy="559150"/>
            <a:chOff x="696808" y="1870465"/>
            <a:chExt cx="7860850" cy="559150"/>
          </a:xfrm>
        </p:grpSpPr>
        <p:pic>
          <p:nvPicPr>
            <p:cNvPr id="37" name="Picture 36">
              <a:extLst>
                <a:ext uri="{FF2B5EF4-FFF2-40B4-BE49-F238E27FC236}">
                  <a16:creationId xmlns:a16="http://schemas.microsoft.com/office/drawing/2014/main" id="{1DC9FDEF-4409-19BA-7D8C-46B64B884CF5}"/>
                </a:ext>
              </a:extLst>
            </p:cNvPr>
            <p:cNvPicPr>
              <a:picLocks noChangeAspect="1"/>
            </p:cNvPicPr>
            <p:nvPr/>
          </p:nvPicPr>
          <p:blipFill>
            <a:blip r:embed="rId10"/>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38" name="Text Placeholder 3">
              <a:extLst>
                <a:ext uri="{FF2B5EF4-FFF2-40B4-BE49-F238E27FC236}">
                  <a16:creationId xmlns:a16="http://schemas.microsoft.com/office/drawing/2014/main" id="{82829947-07CC-25B7-31ED-0BB9B20A7417}"/>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Assess past quit attempts</a:t>
              </a:r>
            </a:p>
          </p:txBody>
        </p:sp>
      </p:grpSp>
      <p:sp>
        <p:nvSpPr>
          <p:cNvPr id="28" name="Text Placeholder 3">
            <a:extLst>
              <a:ext uri="{FF2B5EF4-FFF2-40B4-BE49-F238E27FC236}">
                <a16:creationId xmlns:a16="http://schemas.microsoft.com/office/drawing/2014/main" id="{DC702392-BC5D-1179-96F0-F3DBB4F33092}"/>
              </a:ext>
            </a:extLst>
          </p:cNvPr>
          <p:cNvSpPr txBox="1">
            <a:spLocks/>
          </p:cNvSpPr>
          <p:nvPr/>
        </p:nvSpPr>
        <p:spPr bwMode="auto">
          <a:xfrm>
            <a:off x="1365508" y="2333147"/>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Review medications and discuss communication with care team</a:t>
            </a:r>
          </a:p>
        </p:txBody>
      </p:sp>
    </p:spTree>
    <p:extLst>
      <p:ext uri="{BB962C8B-B14F-4D97-AF65-F5344CB8AC3E}">
        <p14:creationId xmlns:p14="http://schemas.microsoft.com/office/powerpoint/2010/main" val="1630054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a:extLst>
              <a:ext uri="{FF2B5EF4-FFF2-40B4-BE49-F238E27FC236}">
                <a16:creationId xmlns:a16="http://schemas.microsoft.com/office/drawing/2014/main" id="{2228979C-8642-E3E7-8F6E-573073BFEE3D}"/>
              </a:ext>
            </a:extLst>
          </p:cNvPr>
          <p:cNvPicPr>
            <a:picLocks noChangeAspect="1"/>
          </p:cNvPicPr>
          <p:nvPr/>
        </p:nvPicPr>
        <p:blipFill>
          <a:blip r:embed="rId3"/>
          <a:stretch>
            <a:fillRect/>
          </a:stretch>
        </p:blipFill>
        <p:spPr>
          <a:xfrm>
            <a:off x="0" y="0"/>
            <a:ext cx="9144000" cy="6858000"/>
          </a:xfrm>
          <a:prstGeom prst="rect">
            <a:avLst/>
          </a:prstGeom>
        </p:spPr>
      </p:pic>
      <p:sp>
        <p:nvSpPr>
          <p:cNvPr id="61" name="Title 1">
            <a:extLst>
              <a:ext uri="{FF2B5EF4-FFF2-40B4-BE49-F238E27FC236}">
                <a16:creationId xmlns:a16="http://schemas.microsoft.com/office/drawing/2014/main" id="{096334AE-7BD9-43F6-EDEF-1CA019DE66D9}"/>
              </a:ext>
            </a:extLst>
          </p:cNvPr>
          <p:cNvSpPr>
            <a:spLocks noGrp="1"/>
          </p:cNvSpPr>
          <p:nvPr>
            <p:ph type="title"/>
          </p:nvPr>
        </p:nvSpPr>
        <p:spPr>
          <a:xfrm>
            <a:off x="593272" y="152400"/>
            <a:ext cx="7962900" cy="1066800"/>
          </a:xfrm>
        </p:spPr>
        <p:txBody>
          <a:bodyPr/>
          <a:lstStyle/>
          <a:p>
            <a:r>
              <a:rPr lang="en-US" dirty="0">
                <a:solidFill>
                  <a:schemeClr val="bg2"/>
                </a:solidFill>
              </a:rPr>
              <a:t>Ini</a:t>
            </a:r>
            <a:r>
              <a:rPr lang="en-US" dirty="0"/>
              <a:t>tial assessment</a:t>
            </a:r>
          </a:p>
        </p:txBody>
      </p:sp>
      <p:pic>
        <p:nvPicPr>
          <p:cNvPr id="63" name="Picture 62">
            <a:extLst>
              <a:ext uri="{FF2B5EF4-FFF2-40B4-BE49-F238E27FC236}">
                <a16:creationId xmlns:a16="http://schemas.microsoft.com/office/drawing/2014/main" id="{C3995734-E4EA-D7AA-E15A-25F259592484}"/>
              </a:ext>
            </a:extLst>
          </p:cNvPr>
          <p:cNvPicPr>
            <a:picLocks noChangeAspect="1"/>
          </p:cNvPicPr>
          <p:nvPr/>
        </p:nvPicPr>
        <p:blipFill>
          <a:blip r:embed="rId4"/>
          <a:srcRect/>
          <a:stretch/>
        </p:blipFill>
        <p:spPr>
          <a:xfrm>
            <a:off x="7227460" y="166978"/>
            <a:ext cx="1759302" cy="1034884"/>
          </a:xfrm>
          <a:prstGeom prst="rect">
            <a:avLst/>
          </a:prstGeom>
          <a:effectLst>
            <a:outerShdw blurRad="190500" dist="50800" dir="5400000" algn="ctr" rotWithShape="0">
              <a:srgbClr val="000000">
                <a:alpha val="50000"/>
              </a:srgbClr>
            </a:outerShdw>
          </a:effectLst>
        </p:spPr>
      </p:pic>
      <p:grpSp>
        <p:nvGrpSpPr>
          <p:cNvPr id="91" name="Group 90">
            <a:extLst>
              <a:ext uri="{FF2B5EF4-FFF2-40B4-BE49-F238E27FC236}">
                <a16:creationId xmlns:a16="http://schemas.microsoft.com/office/drawing/2014/main" id="{BA20A0B5-BE13-1B5F-74F4-A202170DFD65}"/>
              </a:ext>
            </a:extLst>
          </p:cNvPr>
          <p:cNvGrpSpPr/>
          <p:nvPr/>
        </p:nvGrpSpPr>
        <p:grpSpPr>
          <a:xfrm>
            <a:off x="696808" y="1799228"/>
            <a:ext cx="7883710" cy="856050"/>
            <a:chOff x="696808" y="1799228"/>
            <a:chExt cx="7883710" cy="856050"/>
          </a:xfrm>
        </p:grpSpPr>
        <p:pic>
          <p:nvPicPr>
            <p:cNvPr id="65" name="Picture 64">
              <a:extLst>
                <a:ext uri="{FF2B5EF4-FFF2-40B4-BE49-F238E27FC236}">
                  <a16:creationId xmlns:a16="http://schemas.microsoft.com/office/drawing/2014/main" id="{6674E4AF-AF34-181D-BC09-9A58199DDC79}"/>
                </a:ext>
              </a:extLst>
            </p:cNvPr>
            <p:cNvPicPr>
              <a:picLocks noChangeAspect="1"/>
            </p:cNvPicPr>
            <p:nvPr/>
          </p:nvPicPr>
          <p:blipFill>
            <a:blip r:embed="rId5"/>
            <a:srcRect/>
            <a:stretch/>
          </p:blipFill>
          <p:spPr>
            <a:xfrm>
              <a:off x="696808" y="1968312"/>
              <a:ext cx="495300" cy="495300"/>
            </a:xfrm>
            <a:prstGeom prst="rect">
              <a:avLst/>
            </a:prstGeom>
            <a:effectLst>
              <a:outerShdw blurRad="190500" dist="50800" dir="5400000" algn="ctr" rotWithShape="0">
                <a:srgbClr val="000000">
                  <a:alpha val="50000"/>
                </a:srgbClr>
              </a:outerShdw>
            </a:effectLst>
          </p:spPr>
        </p:pic>
        <p:sp>
          <p:nvSpPr>
            <p:cNvPr id="66" name="Text Placeholder 3">
              <a:extLst>
                <a:ext uri="{FF2B5EF4-FFF2-40B4-BE49-F238E27FC236}">
                  <a16:creationId xmlns:a16="http://schemas.microsoft.com/office/drawing/2014/main" id="{3BCBE7F5-1CB2-C0F6-4B87-0819D3F266F7}"/>
                </a:ext>
              </a:extLst>
            </p:cNvPr>
            <p:cNvSpPr txBox="1">
              <a:spLocks/>
            </p:cNvSpPr>
            <p:nvPr/>
          </p:nvSpPr>
          <p:spPr bwMode="auto">
            <a:xfrm>
              <a:off x="1388368" y="1799228"/>
              <a:ext cx="7192150" cy="856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Explain the importance of abrupt cessation and </a:t>
              </a:r>
              <a:br>
                <a:rPr lang="en-US" sz="1700" dirty="0">
                  <a:solidFill>
                    <a:schemeClr val="bg1"/>
                  </a:solidFill>
                  <a:latin typeface="Arial" panose="020B0604020202020204" pitchFamily="34" charset="0"/>
                  <a:cs typeface="Arial" panose="020B0604020202020204" pitchFamily="34" charset="0"/>
                </a:rPr>
              </a:br>
              <a:r>
                <a:rPr lang="en-US" sz="1700" dirty="0">
                  <a:solidFill>
                    <a:schemeClr val="bg1"/>
                  </a:solidFill>
                  <a:latin typeface="Arial" panose="020B0604020202020204" pitchFamily="34" charset="0"/>
                  <a:cs typeface="Arial" panose="020B0604020202020204" pitchFamily="34" charset="0"/>
                </a:rPr>
                <a:t>the not a puff rule and assess appropriateness for person</a:t>
              </a:r>
            </a:p>
          </p:txBody>
        </p:sp>
      </p:grpSp>
      <p:grpSp>
        <p:nvGrpSpPr>
          <p:cNvPr id="67" name="Group 66">
            <a:extLst>
              <a:ext uri="{FF2B5EF4-FFF2-40B4-BE49-F238E27FC236}">
                <a16:creationId xmlns:a16="http://schemas.microsoft.com/office/drawing/2014/main" id="{F30F3D33-C2A3-0E18-57CA-4A81DCA90AC1}"/>
              </a:ext>
            </a:extLst>
          </p:cNvPr>
          <p:cNvGrpSpPr/>
          <p:nvPr/>
        </p:nvGrpSpPr>
        <p:grpSpPr>
          <a:xfrm>
            <a:off x="695322" y="2726297"/>
            <a:ext cx="7860850" cy="559150"/>
            <a:chOff x="696808" y="1870465"/>
            <a:chExt cx="7860850" cy="559150"/>
          </a:xfrm>
        </p:grpSpPr>
        <p:pic>
          <p:nvPicPr>
            <p:cNvPr id="68" name="Picture 67">
              <a:extLst>
                <a:ext uri="{FF2B5EF4-FFF2-40B4-BE49-F238E27FC236}">
                  <a16:creationId xmlns:a16="http://schemas.microsoft.com/office/drawing/2014/main" id="{02302A3F-907A-457F-BCAE-F3F6575D234D}"/>
                </a:ext>
              </a:extLst>
            </p:cNvPr>
            <p:cNvPicPr>
              <a:picLocks noChangeAspect="1"/>
            </p:cNvPicPr>
            <p:nvPr/>
          </p:nvPicPr>
          <p:blipFill>
            <a:blip r:embed="rId6"/>
            <a:srcRect/>
            <a:stretch/>
          </p:blipFill>
          <p:spPr>
            <a:xfrm>
              <a:off x="696808" y="1902390"/>
              <a:ext cx="495300" cy="495300"/>
            </a:xfrm>
            <a:prstGeom prst="rect">
              <a:avLst/>
            </a:prstGeom>
            <a:effectLst>
              <a:outerShdw blurRad="190500" dist="50800" dir="5400000" algn="ctr" rotWithShape="0">
                <a:srgbClr val="000000">
                  <a:alpha val="50000"/>
                </a:srgbClr>
              </a:outerShdw>
            </a:effectLst>
          </p:spPr>
        </p:pic>
        <p:sp>
          <p:nvSpPr>
            <p:cNvPr id="69" name="Text Placeholder 3">
              <a:extLst>
                <a:ext uri="{FF2B5EF4-FFF2-40B4-BE49-F238E27FC236}">
                  <a16:creationId xmlns:a16="http://schemas.microsoft.com/office/drawing/2014/main" id="{3A27820F-D532-3B6A-1A3B-F7E9187B51DC}"/>
                </a:ext>
              </a:extLst>
            </p:cNvPr>
            <p:cNvSpPr txBox="1">
              <a:spLocks/>
            </p:cNvSpPr>
            <p:nvPr/>
          </p:nvSpPr>
          <p:spPr bwMode="auto">
            <a:xfrm>
              <a:off x="1365508" y="187046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Inform the person about withdrawal symptoms</a:t>
              </a:r>
            </a:p>
          </p:txBody>
        </p:sp>
      </p:grpSp>
      <p:grpSp>
        <p:nvGrpSpPr>
          <p:cNvPr id="70" name="Group 69">
            <a:extLst>
              <a:ext uri="{FF2B5EF4-FFF2-40B4-BE49-F238E27FC236}">
                <a16:creationId xmlns:a16="http://schemas.microsoft.com/office/drawing/2014/main" id="{733A009B-1A30-6337-AD82-49BAC0E59326}"/>
              </a:ext>
            </a:extLst>
          </p:cNvPr>
          <p:cNvGrpSpPr/>
          <p:nvPr/>
        </p:nvGrpSpPr>
        <p:grpSpPr>
          <a:xfrm>
            <a:off x="695322" y="3475239"/>
            <a:ext cx="7860850" cy="559150"/>
            <a:chOff x="696808" y="2513203"/>
            <a:chExt cx="7860850" cy="559150"/>
          </a:xfrm>
        </p:grpSpPr>
        <p:pic>
          <p:nvPicPr>
            <p:cNvPr id="71" name="Picture 70">
              <a:extLst>
                <a:ext uri="{FF2B5EF4-FFF2-40B4-BE49-F238E27FC236}">
                  <a16:creationId xmlns:a16="http://schemas.microsoft.com/office/drawing/2014/main" id="{2E4CBD2D-6B99-DE8B-324C-F724002BC207}"/>
                </a:ext>
              </a:extLst>
            </p:cNvPr>
            <p:cNvPicPr>
              <a:picLocks noChangeAspect="1"/>
            </p:cNvPicPr>
            <p:nvPr/>
          </p:nvPicPr>
          <p:blipFill>
            <a:blip r:embed="rId7"/>
            <a:srcRect/>
            <a:stretch/>
          </p:blipFill>
          <p:spPr>
            <a:xfrm>
              <a:off x="696808" y="2545128"/>
              <a:ext cx="495300" cy="495300"/>
            </a:xfrm>
            <a:prstGeom prst="rect">
              <a:avLst/>
            </a:prstGeom>
            <a:effectLst>
              <a:outerShdw blurRad="190500" dist="50800" dir="5400000" algn="ctr" rotWithShape="0">
                <a:srgbClr val="000000">
                  <a:alpha val="50000"/>
                </a:srgbClr>
              </a:outerShdw>
            </a:effectLst>
          </p:spPr>
        </p:pic>
        <p:sp>
          <p:nvSpPr>
            <p:cNvPr id="72" name="Text Placeholder 3">
              <a:extLst>
                <a:ext uri="{FF2B5EF4-FFF2-40B4-BE49-F238E27FC236}">
                  <a16:creationId xmlns:a16="http://schemas.microsoft.com/office/drawing/2014/main" id="{F6B84D20-8CC7-94EA-9D3A-582B79DD319D}"/>
                </a:ext>
              </a:extLst>
            </p:cNvPr>
            <p:cNvSpPr txBox="1">
              <a:spLocks/>
            </p:cNvSpPr>
            <p:nvPr/>
          </p:nvSpPr>
          <p:spPr bwMode="auto">
            <a:xfrm>
              <a:off x="1365508" y="2513203"/>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Discuss stop smoking medications and vaping</a:t>
              </a:r>
            </a:p>
          </p:txBody>
        </p:sp>
      </p:grpSp>
      <p:grpSp>
        <p:nvGrpSpPr>
          <p:cNvPr id="73" name="Group 72">
            <a:extLst>
              <a:ext uri="{FF2B5EF4-FFF2-40B4-BE49-F238E27FC236}">
                <a16:creationId xmlns:a16="http://schemas.microsoft.com/office/drawing/2014/main" id="{C7AF4545-78EF-EE3B-2E89-B628A419A178}"/>
              </a:ext>
            </a:extLst>
          </p:cNvPr>
          <p:cNvGrpSpPr/>
          <p:nvPr/>
        </p:nvGrpSpPr>
        <p:grpSpPr>
          <a:xfrm>
            <a:off x="695322" y="4219496"/>
            <a:ext cx="7860850" cy="559150"/>
            <a:chOff x="696808" y="3155941"/>
            <a:chExt cx="7860850" cy="559150"/>
          </a:xfrm>
        </p:grpSpPr>
        <p:pic>
          <p:nvPicPr>
            <p:cNvPr id="74" name="Picture 73">
              <a:extLst>
                <a:ext uri="{FF2B5EF4-FFF2-40B4-BE49-F238E27FC236}">
                  <a16:creationId xmlns:a16="http://schemas.microsoft.com/office/drawing/2014/main" id="{2B0FB55E-EE90-5652-5D0C-64A783CF1642}"/>
                </a:ext>
              </a:extLst>
            </p:cNvPr>
            <p:cNvPicPr>
              <a:picLocks noChangeAspect="1"/>
            </p:cNvPicPr>
            <p:nvPr/>
          </p:nvPicPr>
          <p:blipFill>
            <a:blip r:embed="rId8"/>
            <a:srcRect/>
            <a:stretch/>
          </p:blipFill>
          <p:spPr>
            <a:xfrm>
              <a:off x="696808" y="3187866"/>
              <a:ext cx="495300" cy="495300"/>
            </a:xfrm>
            <a:prstGeom prst="rect">
              <a:avLst/>
            </a:prstGeom>
            <a:effectLst>
              <a:outerShdw blurRad="190500" dist="50800" dir="5400000" algn="ctr" rotWithShape="0">
                <a:srgbClr val="000000">
                  <a:alpha val="50000"/>
                </a:srgbClr>
              </a:outerShdw>
            </a:effectLst>
          </p:spPr>
        </p:pic>
        <p:sp>
          <p:nvSpPr>
            <p:cNvPr id="75" name="Text Placeholder 3">
              <a:extLst>
                <a:ext uri="{FF2B5EF4-FFF2-40B4-BE49-F238E27FC236}">
                  <a16:creationId xmlns:a16="http://schemas.microsoft.com/office/drawing/2014/main" id="{C34533B8-17BA-9F7B-5150-0ACDCD3B0BEA}"/>
                </a:ext>
              </a:extLst>
            </p:cNvPr>
            <p:cNvSpPr txBox="1">
              <a:spLocks/>
            </p:cNvSpPr>
            <p:nvPr/>
          </p:nvSpPr>
          <p:spPr bwMode="auto">
            <a:xfrm>
              <a:off x="1365508" y="3155941"/>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Agree on abrupt quit or CDTS, set the quit date / reduction goal</a:t>
              </a:r>
            </a:p>
          </p:txBody>
        </p:sp>
      </p:grpSp>
      <p:grpSp>
        <p:nvGrpSpPr>
          <p:cNvPr id="76" name="Group 75">
            <a:extLst>
              <a:ext uri="{FF2B5EF4-FFF2-40B4-BE49-F238E27FC236}">
                <a16:creationId xmlns:a16="http://schemas.microsoft.com/office/drawing/2014/main" id="{2B204238-786E-6123-E902-ADCBB9F0F146}"/>
              </a:ext>
            </a:extLst>
          </p:cNvPr>
          <p:cNvGrpSpPr/>
          <p:nvPr/>
        </p:nvGrpSpPr>
        <p:grpSpPr>
          <a:xfrm>
            <a:off x="696808" y="4994589"/>
            <a:ext cx="7860850" cy="559150"/>
            <a:chOff x="696808" y="3798679"/>
            <a:chExt cx="7860850" cy="559150"/>
          </a:xfrm>
        </p:grpSpPr>
        <p:pic>
          <p:nvPicPr>
            <p:cNvPr id="77" name="Picture 76">
              <a:extLst>
                <a:ext uri="{FF2B5EF4-FFF2-40B4-BE49-F238E27FC236}">
                  <a16:creationId xmlns:a16="http://schemas.microsoft.com/office/drawing/2014/main" id="{B122DAD4-907F-3023-5C9C-7DEC6F857F61}"/>
                </a:ext>
              </a:extLst>
            </p:cNvPr>
            <p:cNvPicPr>
              <a:picLocks noChangeAspect="1"/>
            </p:cNvPicPr>
            <p:nvPr/>
          </p:nvPicPr>
          <p:blipFill>
            <a:blip r:embed="rId9"/>
            <a:srcRect/>
            <a:stretch/>
          </p:blipFill>
          <p:spPr>
            <a:xfrm>
              <a:off x="696808" y="3830604"/>
              <a:ext cx="495300" cy="495300"/>
            </a:xfrm>
            <a:prstGeom prst="rect">
              <a:avLst/>
            </a:prstGeom>
            <a:effectLst>
              <a:outerShdw blurRad="190500" dist="50800" dir="5400000" algn="ctr" rotWithShape="0">
                <a:srgbClr val="000000">
                  <a:alpha val="50000"/>
                </a:srgbClr>
              </a:outerShdw>
            </a:effectLst>
          </p:spPr>
        </p:pic>
        <p:sp>
          <p:nvSpPr>
            <p:cNvPr id="78" name="Text Placeholder 3">
              <a:extLst>
                <a:ext uri="{FF2B5EF4-FFF2-40B4-BE49-F238E27FC236}">
                  <a16:creationId xmlns:a16="http://schemas.microsoft.com/office/drawing/2014/main" id="{4DF5A151-EEB6-99C5-C417-C96AF9083CCC}"/>
                </a:ext>
              </a:extLst>
            </p:cNvPr>
            <p:cNvSpPr txBox="1">
              <a:spLocks/>
            </p:cNvSpPr>
            <p:nvPr/>
          </p:nvSpPr>
          <p:spPr bwMode="auto">
            <a:xfrm>
              <a:off x="1365508" y="3798679"/>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Prompt a commitment from the person</a:t>
              </a:r>
            </a:p>
          </p:txBody>
        </p:sp>
      </p:grpSp>
      <p:grpSp>
        <p:nvGrpSpPr>
          <p:cNvPr id="82" name="Group 81">
            <a:extLst>
              <a:ext uri="{FF2B5EF4-FFF2-40B4-BE49-F238E27FC236}">
                <a16:creationId xmlns:a16="http://schemas.microsoft.com/office/drawing/2014/main" id="{BB856E5F-98D0-24EB-7896-FD58F5494AA3}"/>
              </a:ext>
            </a:extLst>
          </p:cNvPr>
          <p:cNvGrpSpPr/>
          <p:nvPr/>
        </p:nvGrpSpPr>
        <p:grpSpPr>
          <a:xfrm>
            <a:off x="696808" y="5726891"/>
            <a:ext cx="7860850" cy="559150"/>
            <a:chOff x="696808" y="5084155"/>
            <a:chExt cx="7860850" cy="559150"/>
          </a:xfrm>
        </p:grpSpPr>
        <p:pic>
          <p:nvPicPr>
            <p:cNvPr id="83" name="Picture 82">
              <a:extLst>
                <a:ext uri="{FF2B5EF4-FFF2-40B4-BE49-F238E27FC236}">
                  <a16:creationId xmlns:a16="http://schemas.microsoft.com/office/drawing/2014/main" id="{79DE1DA1-E4BF-F580-DFAF-7E4A0F589842}"/>
                </a:ext>
              </a:extLst>
            </p:cNvPr>
            <p:cNvPicPr>
              <a:picLocks noChangeAspect="1"/>
            </p:cNvPicPr>
            <p:nvPr/>
          </p:nvPicPr>
          <p:blipFill>
            <a:blip r:embed="rId10"/>
            <a:srcRect/>
            <a:stretch/>
          </p:blipFill>
          <p:spPr>
            <a:xfrm>
              <a:off x="696808" y="5116080"/>
              <a:ext cx="495300" cy="495300"/>
            </a:xfrm>
            <a:prstGeom prst="rect">
              <a:avLst/>
            </a:prstGeom>
            <a:effectLst>
              <a:outerShdw blurRad="190500" dist="50800" dir="5400000" algn="ctr" rotWithShape="0">
                <a:srgbClr val="000000">
                  <a:alpha val="50000"/>
                </a:srgbClr>
              </a:outerShdw>
            </a:effectLst>
          </p:spPr>
        </p:pic>
        <p:sp>
          <p:nvSpPr>
            <p:cNvPr id="84" name="Text Placeholder 3">
              <a:extLst>
                <a:ext uri="{FF2B5EF4-FFF2-40B4-BE49-F238E27FC236}">
                  <a16:creationId xmlns:a16="http://schemas.microsoft.com/office/drawing/2014/main" id="{7721B6BD-D9A4-1DE9-D638-2FA5582D5EF4}"/>
                </a:ext>
              </a:extLst>
            </p:cNvPr>
            <p:cNvSpPr txBox="1">
              <a:spLocks/>
            </p:cNvSpPr>
            <p:nvPr/>
          </p:nvSpPr>
          <p:spPr bwMode="auto">
            <a:xfrm>
              <a:off x="1365508" y="5084155"/>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dirty="0">
                  <a:solidFill>
                    <a:schemeClr val="bg1"/>
                  </a:solidFill>
                  <a:latin typeface="Arial" panose="020B0604020202020204" pitchFamily="34" charset="0"/>
                  <a:cs typeface="Arial" panose="020B0604020202020204" pitchFamily="34" charset="0"/>
                </a:rPr>
                <a:t>Discuss preparations and providing a summary</a:t>
              </a:r>
            </a:p>
          </p:txBody>
        </p:sp>
      </p:grpSp>
      <p:pic>
        <p:nvPicPr>
          <p:cNvPr id="26" name="Picture 25">
            <a:extLst>
              <a:ext uri="{FF2B5EF4-FFF2-40B4-BE49-F238E27FC236}">
                <a16:creationId xmlns:a16="http://schemas.microsoft.com/office/drawing/2014/main" id="{2CE454A4-9E5E-03AB-E653-0B64B5D35E18}"/>
              </a:ext>
            </a:extLst>
          </p:cNvPr>
          <p:cNvPicPr>
            <a:picLocks noChangeAspect="1"/>
          </p:cNvPicPr>
          <p:nvPr/>
        </p:nvPicPr>
        <p:blipFill>
          <a:blip r:embed="rId11"/>
          <a:srcRect/>
          <a:stretch/>
        </p:blipFill>
        <p:spPr>
          <a:xfrm>
            <a:off x="696808" y="1225291"/>
            <a:ext cx="495300" cy="495300"/>
          </a:xfrm>
          <a:prstGeom prst="rect">
            <a:avLst/>
          </a:prstGeom>
          <a:effectLst>
            <a:outerShdw blurRad="190500" dist="50800" dir="5400000" algn="ctr" rotWithShape="0">
              <a:srgbClr val="000000">
                <a:alpha val="50000"/>
              </a:srgbClr>
            </a:outerShdw>
          </a:effectLst>
        </p:spPr>
      </p:pic>
      <p:sp>
        <p:nvSpPr>
          <p:cNvPr id="27" name="Text Placeholder 3">
            <a:extLst>
              <a:ext uri="{FF2B5EF4-FFF2-40B4-BE49-F238E27FC236}">
                <a16:creationId xmlns:a16="http://schemas.microsoft.com/office/drawing/2014/main" id="{91387C08-7CB1-E650-4937-2760992CD589}"/>
              </a:ext>
            </a:extLst>
          </p:cNvPr>
          <p:cNvSpPr txBox="1">
            <a:spLocks/>
          </p:cNvSpPr>
          <p:nvPr/>
        </p:nvSpPr>
        <p:spPr bwMode="auto">
          <a:xfrm>
            <a:off x="1365508" y="1193366"/>
            <a:ext cx="7192150" cy="5591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ts val="2200"/>
              </a:lnSpc>
              <a:spcBef>
                <a:spcPts val="0"/>
              </a:spcBef>
              <a:spcAft>
                <a:spcPts val="0"/>
              </a:spcAft>
              <a:buClr>
                <a:srgbClr val="F79644"/>
              </a:buClr>
              <a:buNone/>
            </a:pPr>
            <a:r>
              <a:rPr lang="en-US" sz="1700">
                <a:solidFill>
                  <a:schemeClr val="bg1"/>
                </a:solidFill>
                <a:latin typeface="Arial" panose="020B0604020202020204" pitchFamily="34" charset="0"/>
                <a:cs typeface="Arial" panose="020B0604020202020204" pitchFamily="34" charset="0"/>
              </a:rPr>
              <a:t>Explain and conduct carbon monoxide (CO) monitoring</a:t>
            </a:r>
          </a:p>
        </p:txBody>
      </p:sp>
    </p:spTree>
    <p:extLst>
      <p:ext uri="{BB962C8B-B14F-4D97-AF65-F5344CB8AC3E}">
        <p14:creationId xmlns:p14="http://schemas.microsoft.com/office/powerpoint/2010/main" val="729156027"/>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31508</TotalTime>
  <Words>4300</Words>
  <Application>Microsoft Macintosh PowerPoint</Application>
  <PresentationFormat>On-screen Show (4:3)</PresentationFormat>
  <Paragraphs>395</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Century Gothic</vt:lpstr>
      <vt:lpstr>Lucida Grande</vt:lpstr>
      <vt:lpstr>System Font Regular</vt:lpstr>
      <vt:lpstr>NCSCT</vt:lpstr>
      <vt:lpstr>PowerPoint Presentation</vt:lpstr>
      <vt:lpstr>PowerPoint Presentation</vt:lpstr>
      <vt:lpstr>PowerPoint Presentation</vt:lpstr>
      <vt:lpstr>PowerPoint Presentation</vt:lpstr>
      <vt:lpstr>NCSCT Standard Treatment Programme</vt:lpstr>
      <vt:lpstr>PowerPoint Presentation</vt:lpstr>
      <vt:lpstr>PowerPoint Presentation</vt:lpstr>
      <vt:lpstr>Initial assessment</vt:lpstr>
      <vt:lpstr>Initial assessment</vt:lpstr>
      <vt:lpstr>Assessing motivation and concerns</vt:lpstr>
      <vt:lpstr>PowerPoint Presentation</vt:lpstr>
      <vt:lpstr>PowerPoint Presentation</vt:lpstr>
      <vt:lpstr>Skills Demonstration: patient 1</vt:lpstr>
      <vt:lpstr>Initial assessment</vt:lpstr>
      <vt:lpstr>PowerPoint Presentation</vt:lpstr>
      <vt:lpstr>PowerPoint Presentation</vt:lpstr>
      <vt:lpstr>Skills practice: practitioner</vt:lpstr>
      <vt:lpstr>Skills practice: patient 2</vt:lpstr>
      <vt:lpstr>Skills practice: patient 2</vt:lpstr>
      <vt:lpstr>PowerPoint Presentation</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1757</cp:revision>
  <cp:lastPrinted>2021-04-19T06:44:37Z</cp:lastPrinted>
  <dcterms:created xsi:type="dcterms:W3CDTF">2019-04-01T09:21:54Z</dcterms:created>
  <dcterms:modified xsi:type="dcterms:W3CDTF">2022-08-10T11:43:55Z</dcterms:modified>
</cp:coreProperties>
</file>