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omments/modernComment_4C1_CB6A2DD6.xml" ContentType="application/vnd.ms-powerpoint.comments+xml"/>
  <Override PartName="/ppt/notesSlides/notesSlide16.xml" ContentType="application/vnd.openxmlformats-officedocument.presentationml.notesSlide+xml"/>
  <Override PartName="/ppt/comments/modernComment_4C2_3F34C8E.xml" ContentType="application/vnd.ms-powerpoint.comment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29"/>
  </p:notesMasterIdLst>
  <p:handoutMasterIdLst>
    <p:handoutMasterId r:id="rId30"/>
  </p:handoutMasterIdLst>
  <p:sldIdLst>
    <p:sldId id="783" r:id="rId2"/>
    <p:sldId id="1159" r:id="rId3"/>
    <p:sldId id="1160" r:id="rId4"/>
    <p:sldId id="1161" r:id="rId5"/>
    <p:sldId id="1162" r:id="rId6"/>
    <p:sldId id="1163" r:id="rId7"/>
    <p:sldId id="1215" r:id="rId8"/>
    <p:sldId id="854" r:id="rId9"/>
    <p:sldId id="864" r:id="rId10"/>
    <p:sldId id="1164" r:id="rId11"/>
    <p:sldId id="1212" r:id="rId12"/>
    <p:sldId id="1213" r:id="rId13"/>
    <p:sldId id="1214" r:id="rId14"/>
    <p:sldId id="1216" r:id="rId15"/>
    <p:sldId id="1217" r:id="rId16"/>
    <p:sldId id="1218" r:id="rId17"/>
    <p:sldId id="1219" r:id="rId18"/>
    <p:sldId id="1220" r:id="rId19"/>
    <p:sldId id="1221" r:id="rId20"/>
    <p:sldId id="1222" r:id="rId21"/>
    <p:sldId id="1223" r:id="rId22"/>
    <p:sldId id="1224" r:id="rId23"/>
    <p:sldId id="1225" r:id="rId24"/>
    <p:sldId id="1226" r:id="rId25"/>
    <p:sldId id="1227" r:id="rId26"/>
    <p:sldId id="1228" r:id="rId27"/>
    <p:sldId id="1103" r:id="rId28"/>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3113"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ED73E6A-C562-2E8F-AB2E-36CF2CC4CB43}" name="Tom Coleman-Haynes" initials="TCH" userId="Tom Coleman-Haynes" providerId="None"/>
  <p188:author id="{C347647C-82DF-3714-D566-1F297C5840CD}" name="SOPHIA PAPADAKIS" initials="SP" userId="341674e120739e96" providerId="Windows Live"/>
  <p188:author id="{71413D82-31CA-FCC6-6538-D63CEEBA9C3D}" name="Susan Montgomery" initials="SM" userId="e6e415be2107f65b"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DAF2F4"/>
    <a:srgbClr val="8B6DAD"/>
    <a:srgbClr val="008489"/>
    <a:srgbClr val="CBEFF0"/>
    <a:srgbClr val="E7F8F9"/>
    <a:srgbClr val="005EB8"/>
    <a:srgbClr val="41B6E6"/>
    <a:srgbClr val="D9F2F3"/>
    <a:srgbClr val="025085"/>
    <a:srgbClr val="006FA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843" autoAdjust="0"/>
    <p:restoredTop sz="61127" autoAdjust="0"/>
  </p:normalViewPr>
  <p:slideViewPr>
    <p:cSldViewPr snapToGrid="0" snapToObjects="1">
      <p:cViewPr varScale="1">
        <p:scale>
          <a:sx n="68" d="100"/>
          <a:sy n="68" d="100"/>
        </p:scale>
        <p:origin x="1720" y="200"/>
      </p:cViewPr>
      <p:guideLst>
        <p:guide orient="horz" pos="2160"/>
        <p:guide pos="2880"/>
        <p:guide orient="horz" pos="3113"/>
      </p:guideLst>
    </p:cSldViewPr>
  </p:slideViewPr>
  <p:outlineViewPr>
    <p:cViewPr>
      <p:scale>
        <a:sx n="33" d="100"/>
        <a:sy n="33" d="100"/>
      </p:scale>
      <p:origin x="0" y="-5568"/>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92" d="100"/>
          <a:sy n="92" d="100"/>
        </p:scale>
        <p:origin x="3784" y="1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35" Type="http://schemas.microsoft.com/office/2018/10/relationships/authors" Target="authors.xml"/><Relationship Id="rId8" Type="http://schemas.openxmlformats.org/officeDocument/2006/relationships/slide" Target="slides/slide7.xml"/></Relationships>
</file>

<file path=ppt/comments/modernComment_4C1_CB6A2DD6.xml><?xml version="1.0" encoding="utf-8"?>
<p188:cmLst xmlns:a="http://schemas.openxmlformats.org/drawingml/2006/main" xmlns:r="http://schemas.openxmlformats.org/officeDocument/2006/relationships" xmlns:p188="http://schemas.microsoft.com/office/powerpoint/2018/8/main">
  <p188:cm id="{0421CA18-2D8A-A04D-A5E3-F754DBE53652}" authorId="{C347647C-82DF-3714-D566-1F297C5840CD}" status="resolved" created="2022-07-17T22:32:19.241">
    <pc:sldMkLst xmlns:pc="http://schemas.microsoft.com/office/powerpoint/2013/main/command">
      <pc:docMk/>
      <pc:sldMk cId="4200219663" sldId="1143"/>
    </pc:sldMkLst>
    <p188:txBody>
      <a:bodyPr/>
      <a:lstStyle/>
      <a:p>
        <a:r>
          <a:rPr lang="en-US"/>
          <a:t>to remove</a:t>
        </a:r>
      </a:p>
    </p188:txBody>
  </p188:cm>
</p188:cmLst>
</file>

<file path=ppt/comments/modernComment_4C2_3F34C8E.xml><?xml version="1.0" encoding="utf-8"?>
<p188:cmLst xmlns:a="http://schemas.openxmlformats.org/drawingml/2006/main" xmlns:r="http://schemas.openxmlformats.org/officeDocument/2006/relationships" xmlns:p188="http://schemas.microsoft.com/office/powerpoint/2018/8/main">
  <p188:cm id="{2C84542A-89C0-4D47-86F1-B6F21907751C}" authorId="{C347647C-82DF-3714-D566-1F297C5840CD}" status="resolved" created="2022-07-17T22:32:28.508">
    <pc:sldMkLst xmlns:pc="http://schemas.microsoft.com/office/powerpoint/2013/main/command">
      <pc:docMk/>
      <pc:sldMk cId="2387813558" sldId="1144"/>
    </pc:sldMkLst>
    <p188:txBody>
      <a:bodyPr/>
      <a:lstStyle/>
      <a:p>
        <a:r>
          <a:rPr lang="en-US"/>
          <a:t>to remove</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latin typeface="Century Gothic" panose="020B0502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166CA80A-42B6-8E41-9525-2A086360CB33}" type="datetime1">
              <a:rPr lang="en-US">
                <a:latin typeface="Century Gothic" panose="020B0502020202020204" pitchFamily="34" charset="0"/>
              </a:rPr>
              <a:pPr>
                <a:defRPr/>
              </a:pPr>
              <a:t>8/10/22</a:t>
            </a:fld>
            <a:endParaRPr lang="en-US">
              <a:latin typeface="Century Gothic" panose="020B0502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latin typeface="Century Gothic" panose="020B0502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A21D9719-0090-5543-A777-ABB8C070B7A9}" type="slidenum">
              <a:rPr lang="en-US">
                <a:latin typeface="Century Gothic" panose="020B0502020202020204" pitchFamily="34" charset="0"/>
              </a:rPr>
              <a:pPr>
                <a:defRPr/>
              </a:pPr>
              <a:t>‹#›</a:t>
            </a:fld>
            <a:endParaRPr lang="en-US">
              <a:latin typeface="Century Gothic" panose="020B0502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3C4B8611-C51B-8D42-9529-83F35716B3F2}" type="datetime1">
              <a:rPr lang="en-US" smtClean="0"/>
              <a:pPr>
                <a:defRPr/>
              </a:pPr>
              <a:t>8/10/22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endParaRPr lang="en-US" noProof="0"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242A2382-4541-B845-B6D5-E8B5A330E247}" type="slidenum">
              <a:rPr lang="en-US" smtClean="0"/>
              <a:pPr>
                <a:defRPr/>
              </a:pPr>
              <a:t>‹#›</a:t>
            </a:fld>
            <a:endParaRPr lang="en-US"/>
          </a:p>
        </p:txBody>
      </p:sp>
    </p:spTree>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1pPr>
    <a:lvl2pPr marL="4572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2pPr>
    <a:lvl3pPr marL="9144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3pPr>
    <a:lvl4pPr marL="13716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4pPr>
    <a:lvl5pPr marL="18288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a:bodyPr>
          <a:lstStyle/>
          <a:p>
            <a:endParaRPr lang="en-GB" altLang="en-US"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pPr>
              <a:defRPr/>
            </a:pPr>
            <a:fld id="{717DC927-BA5F-ED4E-9F4C-9BB5292B4359}" type="slidenum">
              <a:rPr lang="en-US" smtClean="0"/>
              <a:pPr>
                <a:defRPr/>
              </a:pPr>
              <a:t>1</a:t>
            </a:fld>
            <a:endParaRPr lang="en-US" dirty="0"/>
          </a:p>
        </p:txBody>
      </p:sp>
    </p:spTree>
    <p:extLst>
      <p:ext uri="{BB962C8B-B14F-4D97-AF65-F5344CB8AC3E}">
        <p14:creationId xmlns:p14="http://schemas.microsoft.com/office/powerpoint/2010/main" val="23546391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200" dirty="0">
                <a:effectLst/>
                <a:latin typeface="Century Gothic" panose="020B0502020202020204" pitchFamily="34" charset="0"/>
                <a:ea typeface="Times New Roman" panose="02020603050405020304" pitchFamily="18" charset="0"/>
                <a:cs typeface="Arial" panose="020B0604020202020204" pitchFamily="34" charset="0"/>
              </a:rPr>
              <a:t>Cigarette smoke contains nicotine, tar, carbon monoxide (CO), and thousands of other toxins.</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Nicotine is relatively harmless, or else we wouldn’t have nicotine replacement therapy. In fact, the main problem with nicotine is that it is addictive and is the reason why people keep on smoking despite knowing the harms of smoking and wanting to stop.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The tar, carbon monoxide and toxins in tobacco smoke is what causes harm and leads to smoking-related illness. </a:t>
            </a:r>
            <a:r>
              <a:rPr lang="en-GB" sz="1200" dirty="0">
                <a:effectLst/>
                <a:latin typeface="Century Gothic" panose="020B0502020202020204" pitchFamily="34" charset="0"/>
                <a:ea typeface="Times New Roman" panose="02020603050405020304" pitchFamily="18" charset="0"/>
                <a:cs typeface="Arial" panose="020B0604020202020204" pitchFamily="34" charset="0"/>
              </a:rPr>
              <a:t>We are now going to look in more detail at carbon monoxide monitoring and its role as a motivational tool. </a:t>
            </a:r>
            <a:endParaRPr lang="en-GB" sz="1200" dirty="0">
              <a:effectLst/>
              <a:latin typeface="Times New Roman" panose="02020603050405020304" pitchFamily="18" charset="0"/>
              <a:ea typeface="Times New Roman" panose="02020603050405020304" pitchFamily="18" charset="0"/>
            </a:endParaRPr>
          </a:p>
          <a:p>
            <a:endParaRPr lang="en-GB" altLang="en-US" dirty="0"/>
          </a:p>
          <a:p>
            <a:endParaRPr lang="en-GB" altLang="en-US" dirty="0"/>
          </a:p>
          <a:p>
            <a:endParaRPr lang="en-GB" altLang="en-US" dirty="0"/>
          </a:p>
          <a:p>
            <a:endParaRPr lang="en-GB" alt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10</a:t>
            </a:fld>
            <a:endParaRPr lang="en-US" dirty="0"/>
          </a:p>
        </p:txBody>
      </p:sp>
    </p:spTree>
    <p:extLst>
      <p:ext uri="{BB962C8B-B14F-4D97-AF65-F5344CB8AC3E}">
        <p14:creationId xmlns:p14="http://schemas.microsoft.com/office/powerpoint/2010/main" val="19739980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altLang="en-US" sz="1200" dirty="0"/>
              <a:t>We are now going to move on to focus on the not a puff rule.</a:t>
            </a:r>
          </a:p>
          <a:p>
            <a:endParaRPr lang="en-GB" alt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11</a:t>
            </a:fld>
            <a:endParaRPr lang="en-US"/>
          </a:p>
        </p:txBody>
      </p:sp>
    </p:spTree>
    <p:extLst>
      <p:ext uri="{BB962C8B-B14F-4D97-AF65-F5344CB8AC3E}">
        <p14:creationId xmlns:p14="http://schemas.microsoft.com/office/powerpoint/2010/main" val="11933956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GB" sz="1200" b="1" dirty="0">
                <a:effectLst/>
                <a:latin typeface="Century Gothic" panose="020B0502020202020204" pitchFamily="34" charset="0"/>
                <a:ea typeface="Times New Roman" panose="02020603050405020304" pitchFamily="18" charset="0"/>
                <a:cs typeface="Arial" panose="020B0604020202020204" pitchFamily="34" charset="0"/>
              </a:rPr>
              <a:t>[Animated slide: 4 clicks to reveal all content]</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Times New Roman" panose="02020603050405020304" pitchFamily="18" charset="0"/>
                <a:cs typeface="Arial" panose="020B0604020202020204" pitchFamily="34" charset="0"/>
              </a:rPr>
              <a:t>The not a puff rule means that the treatment programme is built around the patient setting a quit date and not smoking at all after that date, not even a single puff.</a:t>
            </a:r>
            <a:endParaRPr lang="en-GB" sz="1200" dirty="0">
              <a:effectLst/>
              <a:latin typeface="Times New Roman" panose="02020603050405020304" pitchFamily="18" charset="0"/>
              <a:ea typeface="Times New Roman" panose="02020603050405020304" pitchFamily="18" charset="0"/>
            </a:endParaRPr>
          </a:p>
          <a:p>
            <a:r>
              <a:rPr lang="en-GB" sz="1200" b="1"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GB" sz="1200" b="1" dirty="0">
                <a:effectLst/>
                <a:latin typeface="Century Gothic" panose="020B0502020202020204" pitchFamily="34" charset="0"/>
                <a:ea typeface="Times New Roman" panose="02020603050405020304" pitchFamily="18" charset="0"/>
                <a:cs typeface="Arial" panose="020B0604020202020204" pitchFamily="34" charset="0"/>
              </a:rPr>
              <a:t>Why is the not a puff rule important? </a:t>
            </a:r>
            <a:r>
              <a:rPr lang="en-GB" sz="1200" dirty="0">
                <a:effectLst/>
                <a:latin typeface="Century Gothic" panose="020B0502020202020204" pitchFamily="34" charset="0"/>
                <a:ea typeface="Times New Roman" panose="02020603050405020304" pitchFamily="18" charset="0"/>
                <a:cs typeface="Arial" panose="020B0604020202020204" pitchFamily="34" charset="0"/>
              </a:rPr>
              <a:t>[Trainer: you could invite participants to answer this question before moving on to the explanation]</a:t>
            </a:r>
            <a:r>
              <a:rPr lang="en-GB" sz="1200" b="1"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US" sz="1200" dirty="0">
                <a:effectLst/>
                <a:latin typeface="Century Gothic" panose="020B0502020202020204" pitchFamily="34" charset="0"/>
                <a:ea typeface="Times New Roman" panose="02020603050405020304" pitchFamily="18" charset="0"/>
                <a:cs typeface="Arial" panose="020B0604020202020204" pitchFamily="34" charset="0"/>
              </a:rPr>
              <a:t>Research indicates that </a:t>
            </a:r>
            <a:r>
              <a:rPr lang="en-GB" sz="1200" dirty="0">
                <a:effectLst/>
                <a:latin typeface="Century Gothic" panose="020B0502020202020204" pitchFamily="34" charset="0"/>
                <a:ea typeface="Times New Roman" panose="02020603050405020304" pitchFamily="18" charset="0"/>
                <a:cs typeface="Arial" panose="020B0604020202020204" pitchFamily="34" charset="0"/>
              </a:rPr>
              <a:t>between 75% and 95% of quitters who have a single cigarette resume regular smoking. One study (Brandon et al 1990) found that 94% of ‘lapsers’ had a second cigarette and that half of these did so within 24 hours.</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Times New Roman" panose="02020603050405020304" pitchFamily="18" charset="0"/>
                <a:cs typeface="Arial" panose="020B0604020202020204" pitchFamily="34" charset="0"/>
              </a:rPr>
              <a:t>Even a single puff on a cigarette reminds the patient’s mind and body what they are missing by not smoking. Withdrawal symptoms are not going to ease if the patient smokes, however little, after their quit date.</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US" sz="1200" dirty="0">
                <a:effectLst/>
                <a:latin typeface="Century Gothic" panose="020B0502020202020204" pitchFamily="34" charset="0"/>
                <a:ea typeface="Times New Roman" panose="02020603050405020304" pitchFamily="18" charset="0"/>
                <a:cs typeface="Arial" panose="020B0604020202020204" pitchFamily="34" charset="0"/>
              </a:rPr>
              <a:t>Quitting completely allows the ‘habit’ element of smoking to be weakened and new habits to be developed.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US" sz="1200" dirty="0">
                <a:effectLst/>
                <a:latin typeface="Century Gothic" panose="020B0502020202020204" pitchFamily="34" charset="0"/>
                <a:ea typeface="Times New Roman" panose="02020603050405020304" pitchFamily="18" charset="0"/>
                <a:cs typeface="Arial" panose="020B0604020202020204" pitchFamily="34" charset="0"/>
              </a:rPr>
              <a:t>Self-control and self-efficacy increase through continued abstinence. </a:t>
            </a:r>
            <a:endParaRPr lang="en-GB" sz="1200" dirty="0">
              <a:effectLst/>
              <a:latin typeface="Times New Roman" panose="02020603050405020304" pitchFamily="18" charset="0"/>
              <a:ea typeface="Times New Roman" panose="02020603050405020304" pitchFamily="18" charset="0"/>
            </a:endParaRPr>
          </a:p>
          <a:p>
            <a:r>
              <a:rPr lang="en-GB" sz="1200" b="1"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GB" sz="1200" b="1" dirty="0">
                <a:effectLst/>
                <a:latin typeface="Century Gothic" panose="020B0502020202020204" pitchFamily="34" charset="0"/>
                <a:ea typeface="Times New Roman" panose="02020603050405020304" pitchFamily="18" charset="0"/>
                <a:cs typeface="Arial" panose="020B0604020202020204" pitchFamily="34" charset="0"/>
              </a:rPr>
              <a:t>Ask participants how they feel about discussing the not a puff rule with patients.</a:t>
            </a:r>
            <a:endParaRPr lang="en-GB" alt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12</a:t>
            </a:fld>
            <a:endParaRPr lang="en-US"/>
          </a:p>
        </p:txBody>
      </p:sp>
    </p:spTree>
    <p:extLst>
      <p:ext uri="{BB962C8B-B14F-4D97-AF65-F5344CB8AC3E}">
        <p14:creationId xmlns:p14="http://schemas.microsoft.com/office/powerpoint/2010/main" val="35876839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a:effectLst/>
                <a:latin typeface="Century Gothic" panose="020B0502020202020204" pitchFamily="34" charset="0"/>
                <a:ea typeface="Times New Roman" panose="02020603050405020304" pitchFamily="18" charset="0"/>
                <a:cs typeface="Arial" panose="020B0604020202020204" pitchFamily="34" charset="0"/>
              </a:rPr>
              <a:t>It is important patients hear themselves commit to not smoking after their quit date.</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It is important for the patient to voice their commitment to the ‘not-a-puff’ rule as this will strengthen their motivation.</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Sharing their intention with the practitioner or someone else strengthens commitment </a:t>
            </a:r>
            <a:r>
              <a:rPr lang="en-GB" sz="1200" dirty="0">
                <a:effectLst/>
                <a:latin typeface="Century Gothic" panose="020B0502020202020204" pitchFamily="34" charset="0"/>
                <a:ea typeface="Times New Roman" panose="02020603050405020304" pitchFamily="18" charset="0"/>
                <a:cs typeface="Arial" panose="020B0604020202020204" pitchFamily="34" charset="0"/>
              </a:rPr>
              <a:t>(they would be letting someone else down if they smoked).</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Declarations contribute to building rapport.</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Makes sure that the patient understands what the expectations of the service are and that you are both working towards the same goal. </a:t>
            </a:r>
            <a:endParaRPr lang="en-GB" sz="12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13</a:t>
            </a:fld>
            <a:endParaRPr lang="en-US"/>
          </a:p>
        </p:txBody>
      </p:sp>
    </p:spTree>
    <p:extLst>
      <p:ext uri="{BB962C8B-B14F-4D97-AF65-F5344CB8AC3E}">
        <p14:creationId xmlns:p14="http://schemas.microsoft.com/office/powerpoint/2010/main" val="5342415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dirty="0">
                <a:effectLst/>
                <a:latin typeface="Century Gothic" panose="020B0502020202020204" pitchFamily="34" charset="0"/>
                <a:ea typeface="Calibri" panose="020F0502020204030204" pitchFamily="34" charset="0"/>
                <a:cs typeface="Arial" panose="020B0604020202020204" pitchFamily="34" charset="0"/>
              </a:rPr>
              <a:t>[Trainer guide, Activity: Quit/reduction date skills practice]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altLang="en-US" sz="1200" b="1"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altLang="en-US" sz="1200" b="1"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altLang="en-US" sz="1200" b="1"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altLang="en-US" sz="1200" b="1" dirty="0"/>
          </a:p>
          <a:p>
            <a:endParaRPr lang="en-GB" alt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14</a:t>
            </a:fld>
            <a:endParaRPr lang="en-US" dirty="0"/>
          </a:p>
        </p:txBody>
      </p:sp>
    </p:spTree>
    <p:extLst>
      <p:ext uri="{BB962C8B-B14F-4D97-AF65-F5344CB8AC3E}">
        <p14:creationId xmlns:p14="http://schemas.microsoft.com/office/powerpoint/2010/main" val="18809666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dirty="0">
                <a:effectLst/>
                <a:latin typeface="Century Gothic" panose="020B0502020202020204" pitchFamily="34" charset="0"/>
                <a:ea typeface="Calibri" panose="020F0502020204030204" pitchFamily="34" charset="0"/>
                <a:cs typeface="Arial" panose="020B0604020202020204" pitchFamily="34" charset="0"/>
              </a:rPr>
              <a:t>[Trainer guide, Activity: Quit/reduction date skills practice]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Arial" panose="020B0604020202020204" pitchFamily="34" charset="0"/>
              </a:rPr>
              <a:t>Visual to remind participants what they will cover in this skills practice.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15</a:t>
            </a:fld>
            <a:endParaRPr lang="en-US" dirty="0"/>
          </a:p>
        </p:txBody>
      </p:sp>
    </p:spTree>
    <p:extLst>
      <p:ext uri="{BB962C8B-B14F-4D97-AF65-F5344CB8AC3E}">
        <p14:creationId xmlns:p14="http://schemas.microsoft.com/office/powerpoint/2010/main" val="39530374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dirty="0">
                <a:effectLst/>
                <a:latin typeface="Century Gothic" panose="020B0502020202020204" pitchFamily="34" charset="0"/>
                <a:ea typeface="Calibri" panose="020F0502020204030204" pitchFamily="34" charset="0"/>
                <a:cs typeface="Arial" panose="020B0604020202020204" pitchFamily="34" charset="0"/>
              </a:rPr>
              <a:t>[Trainer guide, Activity: Quit/reduction date skills practice]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Times New Roman" panose="02020603050405020304" pitchFamily="18" charset="0"/>
              </a:rPr>
              <a:t>Visual to remind participants what they will cover in this skills practice.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16</a:t>
            </a:fld>
            <a:endParaRPr lang="en-US" dirty="0"/>
          </a:p>
        </p:txBody>
      </p:sp>
    </p:spTree>
    <p:extLst>
      <p:ext uri="{BB962C8B-B14F-4D97-AF65-F5344CB8AC3E}">
        <p14:creationId xmlns:p14="http://schemas.microsoft.com/office/powerpoint/2010/main" val="30432942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dirty="0">
                <a:effectLst/>
                <a:latin typeface="Century Gothic" panose="020B0502020202020204" pitchFamily="34" charset="0"/>
                <a:ea typeface="Calibri" panose="020F0502020204030204" pitchFamily="34" charset="0"/>
                <a:cs typeface="Arial" panose="020B0604020202020204" pitchFamily="34" charset="0"/>
              </a:rPr>
              <a:t>[Trainer guide, Activity: Quit/reduction date skills practice]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17</a:t>
            </a:fld>
            <a:endParaRPr lang="en-US" dirty="0"/>
          </a:p>
        </p:txBody>
      </p:sp>
    </p:spTree>
    <p:extLst>
      <p:ext uri="{BB962C8B-B14F-4D97-AF65-F5344CB8AC3E}">
        <p14:creationId xmlns:p14="http://schemas.microsoft.com/office/powerpoint/2010/main" val="26326186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b="1" dirty="0">
                <a:effectLst/>
                <a:latin typeface="Century Gothic" panose="020B0502020202020204" pitchFamily="34" charset="0"/>
                <a:ea typeface="Calibri" panose="020F0502020204030204" pitchFamily="34" charset="0"/>
                <a:cs typeface="Arial" panose="020B0604020202020204" pitchFamily="34" charset="0"/>
              </a:rPr>
              <a:t>[Trainer guide Activity: Quit/reduction date skills practice]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b="1" u="none" strike="noStrike"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b="1" dirty="0">
                <a:effectLst/>
                <a:latin typeface="Century Gothic" panose="020B0502020202020204" pitchFamily="34" charset="0"/>
                <a:ea typeface="Calibri" panose="020F0502020204030204" pitchFamily="34" charset="0"/>
                <a:cs typeface="Arial" panose="020B0604020202020204" pitchFamily="34" charset="0"/>
              </a:rPr>
              <a:t>How did it go?</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b="1" u="none" strike="noStrike"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b="1" dirty="0">
                <a:effectLst/>
                <a:latin typeface="Century Gothic" panose="020B0502020202020204" pitchFamily="34" charset="0"/>
                <a:ea typeface="Calibri" panose="020F0502020204030204" pitchFamily="34" charset="0"/>
                <a:cs typeface="Arial" panose="020B0604020202020204" pitchFamily="34" charset="0"/>
              </a:rPr>
              <a:t>Optional discussion questions for group feedback: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Arial" panose="020B0604020202020204" pitchFamily="34" charset="0"/>
              </a:rPr>
              <a:t>How did you address cravings/urges to smoke?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Arial" panose="020B0604020202020204" pitchFamily="34" charset="0"/>
              </a:rPr>
              <a:t>How did you feel explaining the “not a puff” rule?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Arial" panose="020B0604020202020204" pitchFamily="34" charset="0"/>
              </a:rPr>
              <a:t>Did you find getting the commitment from the patient went smoothly?</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Arial" panose="020B0604020202020204" pitchFamily="34" charset="0"/>
              </a:rPr>
              <a:t>Where there any areas that did not go well? Was there anything that went particularly well that someone wants to highlight?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Font typeface="Arial" panose="020B0604020202020204" pitchFamily="34" charset="0"/>
              <a:buNone/>
            </a:pPr>
            <a:endParaRPr lang="en-US" sz="1200" b="0" u="none"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18</a:t>
            </a:fld>
            <a:endParaRPr lang="en-US" dirty="0"/>
          </a:p>
        </p:txBody>
      </p:sp>
    </p:spTree>
    <p:extLst>
      <p:ext uri="{BB962C8B-B14F-4D97-AF65-F5344CB8AC3E}">
        <p14:creationId xmlns:p14="http://schemas.microsoft.com/office/powerpoint/2010/main" val="20584188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effectLst/>
                <a:latin typeface="Century Gothic" panose="020B0502020202020204" pitchFamily="34" charset="0"/>
                <a:ea typeface="Calibri" panose="020F0502020204030204" pitchFamily="34" charset="0"/>
                <a:cs typeface="Arial" panose="020B0604020202020204" pitchFamily="34" charset="0"/>
              </a:rPr>
              <a:t>For patients who are making a structured CDTS attempt, their reduction date visit will be scheduled just before or around the time they will begin reducing their smoking. This visit is really about ensuring you and the patient have agreed to the plan for reducing, selected the aid and the patient has obtained access to the aid.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19</a:t>
            </a:fld>
            <a:endParaRPr lang="en-US" dirty="0"/>
          </a:p>
        </p:txBody>
      </p:sp>
    </p:spTree>
    <p:extLst>
      <p:ext uri="{BB962C8B-B14F-4D97-AF65-F5344CB8AC3E}">
        <p14:creationId xmlns:p14="http://schemas.microsoft.com/office/powerpoint/2010/main" val="17051061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sz="1200" b="1" dirty="0">
                <a:effectLst/>
                <a:latin typeface="Century Gothic" panose="020B0502020202020204" pitchFamily="34" charset="0"/>
                <a:ea typeface="Times New Roman" panose="02020603050405020304" pitchFamily="18" charset="0"/>
                <a:cs typeface="Arial" panose="020B0604020202020204" pitchFamily="34" charset="0"/>
              </a:rPr>
              <a:t>Introduction to quit date or reduction date session and Skills identification and demonstration [12:20-12:45]</a:t>
            </a:r>
            <a:endParaRPr lang="en-GB" sz="1200" dirty="0">
              <a:effectLst/>
              <a:latin typeface="Times New Roman" panose="02020603050405020304" pitchFamily="18" charset="0"/>
              <a:ea typeface="Times New Roman" panose="02020603050405020304" pitchFamily="18" charset="0"/>
            </a:endParaRPr>
          </a:p>
          <a:p>
            <a:r>
              <a:rPr lang="en-CA" sz="1200" b="1"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Times New Roman" panose="02020603050405020304" pitchFamily="18" charset="0"/>
                <a:cs typeface="Arial" panose="020B0604020202020204" pitchFamily="34" charset="0"/>
              </a:rPr>
              <a:t>From now until lunch we will focus on the quit date session and the key behaviour change techniques required in this session.</a:t>
            </a:r>
            <a:endParaRPr lang="en-GB" sz="1200" dirty="0">
              <a:effectLst/>
              <a:latin typeface="Times New Roman" panose="02020603050405020304" pitchFamily="18" charset="0"/>
              <a:ea typeface="Times New Roman" panose="02020603050405020304" pitchFamily="18" charset="0"/>
            </a:endParaRPr>
          </a:p>
          <a:p>
            <a:pPr lvl="0"/>
            <a:endParaRPr lang="en-US" sz="1200" b="1" i="0" kern="1200" dirty="0">
              <a:solidFill>
                <a:schemeClr val="tx1"/>
              </a:solidFill>
              <a:effectLst/>
              <a:latin typeface="Century Gothic" panose="020B0502020202020204" pitchFamily="34" charset="0"/>
              <a:ea typeface="Geneva" pitchFamily="-109" charset="0"/>
              <a:cs typeface="Geneva" pitchFamily="-109"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a:t>
            </a:fld>
            <a:endParaRPr lang="en-US" dirty="0"/>
          </a:p>
        </p:txBody>
      </p:sp>
    </p:spTree>
    <p:extLst>
      <p:ext uri="{BB962C8B-B14F-4D97-AF65-F5344CB8AC3E}">
        <p14:creationId xmlns:p14="http://schemas.microsoft.com/office/powerpoint/2010/main" val="18248817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a:effectLst/>
                <a:latin typeface="Century Gothic" panose="020B0502020202020204" pitchFamily="34" charset="0"/>
                <a:ea typeface="Calibri" panose="020F0502020204030204" pitchFamily="34" charset="0"/>
                <a:cs typeface="Times New Roman" panose="02020603050405020304" pitchFamily="18" charset="0"/>
              </a:rPr>
              <a:t>The cut down to stop plan should address: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Times New Roman" panose="02020603050405020304" pitchFamily="18" charset="0"/>
              </a:rPr>
              <a:t>How much the patient is smoking now.</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Times New Roman" panose="02020603050405020304" pitchFamily="18" charset="0"/>
              </a:rPr>
              <a:t>What their initial reduction goal will be and, as appropriate, their target date for stopping completely.</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Times New Roman" panose="02020603050405020304" pitchFamily="18" charset="0"/>
              </a:rPr>
              <a:t>How they will do this, which cigarettes they will cut out.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Calibri" panose="020F0502020204030204" pitchFamily="34" charset="0"/>
                <a:cs typeface="Times New Roman" panose="02020603050405020304" pitchFamily="18" charset="0"/>
              </a:rPr>
              <a:t>What support they will use as part of the CDTS plan.</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Times New Roman" panose="02020603050405020304" pitchFamily="18" charset="0"/>
              </a:rPr>
              <a:t>Developing a personal coping plan which includes how they will manage cravings, deal with smoking routines and triggers is important.</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Times New Roman" panose="02020603050405020304" pitchFamily="18" charset="0"/>
              </a:rPr>
              <a:t>The focus should be on short term planning: next day, next week. How far in advance you can plan will be assessed on a case-by-case basis. Focusing on small and early successes can be particularly useful for patients with SMI.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20</a:t>
            </a:fld>
            <a:endParaRPr lang="en-US" dirty="0"/>
          </a:p>
        </p:txBody>
      </p:sp>
    </p:spTree>
    <p:extLst>
      <p:ext uri="{BB962C8B-B14F-4D97-AF65-F5344CB8AC3E}">
        <p14:creationId xmlns:p14="http://schemas.microsoft.com/office/powerpoint/2010/main" val="25918513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sz="1200" dirty="0">
                <a:effectLst/>
                <a:latin typeface="Century Gothic" panose="020B0502020202020204" pitchFamily="34" charset="0"/>
                <a:ea typeface="Calibri" panose="020F0502020204030204" pitchFamily="34" charset="0"/>
                <a:cs typeface="Arial" panose="020B0604020202020204" pitchFamily="34" charset="0"/>
              </a:rPr>
              <a:t>Strategies to reduce the number of cigarettes smoked per day with the help of NRT or nicotine-containing vapes may include service users: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CA" sz="1200" dirty="0">
                <a:effectLst/>
                <a:latin typeface="Century Gothic" panose="020B0502020202020204" pitchFamily="34" charset="0"/>
                <a:ea typeface="Calibri" panose="020F0502020204030204" pitchFamily="34" charset="0"/>
                <a:cs typeface="Arial" panose="020B0604020202020204" pitchFamily="34" charset="0"/>
              </a:rPr>
              <a:t>Delaying the first cigarette of the day.</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CA" sz="1200" dirty="0">
                <a:effectLst/>
                <a:latin typeface="Century Gothic" panose="020B0502020202020204" pitchFamily="34" charset="0"/>
                <a:ea typeface="Calibri" panose="020F0502020204030204" pitchFamily="34" charset="0"/>
                <a:cs typeface="Arial" panose="020B0604020202020204" pitchFamily="34" charset="0"/>
              </a:rPr>
              <a:t>Eliminating one cigarette a day, often in the order of what would be easiest to give up.</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CA" sz="1200" dirty="0">
                <a:effectLst/>
                <a:latin typeface="Century Gothic" panose="020B0502020202020204" pitchFamily="34" charset="0"/>
                <a:ea typeface="Calibri" panose="020F0502020204030204" pitchFamily="34" charset="0"/>
                <a:cs typeface="Arial" panose="020B0604020202020204" pitchFamily="34" charset="0"/>
              </a:rPr>
              <a:t>Increasing the time interval between cigarettes.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CA" sz="1200" dirty="0">
                <a:effectLst/>
                <a:latin typeface="Century Gothic" panose="020B0502020202020204" pitchFamily="34" charset="0"/>
                <a:ea typeface="Calibri" panose="020F0502020204030204" pitchFamily="34" charset="0"/>
                <a:cs typeface="Arial" panose="020B0604020202020204" pitchFamily="34" charset="0"/>
              </a:rPr>
              <a:t>Choosing periods during the day, or specific occasions, when they will not smoke.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CA" sz="1200" dirty="0">
                <a:effectLst/>
                <a:latin typeface="Century Gothic" panose="020B0502020202020204" pitchFamily="34" charset="0"/>
                <a:ea typeface="Calibri" panose="020F0502020204030204" pitchFamily="34" charset="0"/>
                <a:cs typeface="Arial" panose="020B0604020202020204" pitchFamily="34" charset="0"/>
              </a:rPr>
              <a:t>Choosing places such as the car, house, etc. where they will not smoke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21</a:t>
            </a:fld>
            <a:endParaRPr lang="en-US" dirty="0"/>
          </a:p>
        </p:txBody>
      </p:sp>
    </p:spTree>
    <p:extLst>
      <p:ext uri="{BB962C8B-B14F-4D97-AF65-F5344CB8AC3E}">
        <p14:creationId xmlns:p14="http://schemas.microsoft.com/office/powerpoint/2010/main" val="7987317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dirty="0">
                <a:effectLst/>
                <a:latin typeface="Century Gothic" panose="020B0502020202020204" pitchFamily="34" charset="0"/>
                <a:ea typeface="Calibri" panose="020F0502020204030204" pitchFamily="34" charset="0"/>
                <a:cs typeface="Arial" panose="020B0604020202020204" pitchFamily="34" charset="0"/>
              </a:rPr>
              <a:t>[Trainer guide, Activity: Quit/reduction date skills practice]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22</a:t>
            </a:fld>
            <a:endParaRPr lang="en-US" dirty="0"/>
          </a:p>
        </p:txBody>
      </p:sp>
    </p:spTree>
    <p:extLst>
      <p:ext uri="{BB962C8B-B14F-4D97-AF65-F5344CB8AC3E}">
        <p14:creationId xmlns:p14="http://schemas.microsoft.com/office/powerpoint/2010/main" val="19713132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32500" lnSpcReduction="20000"/>
          </a:bodyPr>
          <a:lstStyle/>
          <a:p>
            <a:r>
              <a:rPr lang="en-GB" sz="1200" b="1" dirty="0">
                <a:effectLst/>
                <a:latin typeface="Century Gothic" panose="020B0502020202020204" pitchFamily="34" charset="0"/>
                <a:ea typeface="Calibri" panose="020F0502020204030204" pitchFamily="34" charset="0"/>
                <a:cs typeface="Arial" panose="020B0604020202020204" pitchFamily="34" charset="0"/>
              </a:rPr>
              <a:t>[Trainer guide. Activity: Quit/reduction date skills practice]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b="1"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b="1" dirty="0">
                <a:effectLst/>
                <a:latin typeface="Century Gothic" panose="020B0502020202020204" pitchFamily="34" charset="0"/>
                <a:ea typeface="Calibri" panose="020F0502020204030204" pitchFamily="34" charset="0"/>
                <a:cs typeface="Arial" panose="020B0604020202020204" pitchFamily="34" charset="0"/>
              </a:rPr>
              <a:t>1. Confirm readiness to quit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Arial" panose="020B0604020202020204" pitchFamily="34" charset="0"/>
              </a:rPr>
              <a:t>Welcome the patient back. Ask the patient how they are feeling about commencing the CDTS programme: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Calibri" panose="020F0502020204030204" pitchFamily="34" charset="0"/>
                <a:cs typeface="Arial" panose="020B0604020202020204" pitchFamily="34" charset="0"/>
              </a:rPr>
              <a:t>“So, can I ask how you are feeling about beginning the process of cutting down prior to quitting?”</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914400"/>
            <a:r>
              <a:rPr lang="en-CA"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Arial" panose="020B0604020202020204" pitchFamily="34" charset="0"/>
              </a:rPr>
              <a:t>If the patient sounds nervous or ambivalent:</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Calibri" panose="020F0502020204030204" pitchFamily="34" charset="0"/>
                <a:cs typeface="Arial" panose="020B0604020202020204" pitchFamily="34" charset="0"/>
              </a:rPr>
              <a:t>You can reassure them that it is completely understandable and very common to be nervous about making changes to smoking.</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Calibri" panose="020F0502020204030204" pitchFamily="34" charset="0"/>
                <a:cs typeface="Arial" panose="020B0604020202020204" pitchFamily="34" charset="0"/>
              </a:rPr>
              <a:t>Inform them that by getting support from trained practitioners such as you, and by using effective medications, they are greatly improving their chances of success.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Calibri" panose="020F0502020204030204" pitchFamily="34" charset="0"/>
                <a:cs typeface="Arial" panose="020B0604020202020204" pitchFamily="34" charset="0"/>
              </a:rPr>
              <a:t>Explore any specific concerns they may have (e.g. “What is worrying you most about cutting down?”)</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Arial" panose="020B0604020202020204" pitchFamily="34" charset="0"/>
              </a:rPr>
              <a:t>If the patient sounds positive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Calibri" panose="020F0502020204030204" pitchFamily="34" charset="0"/>
                <a:cs typeface="Arial" panose="020B0604020202020204" pitchFamily="34" charset="0"/>
              </a:rPr>
              <a:t>You can congratulate them for being so positive, as motivation to cut down to stop is really important.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Calibri" panose="020F0502020204030204" pitchFamily="34" charset="0"/>
                <a:cs typeface="Arial" panose="020B0604020202020204" pitchFamily="34" charset="0"/>
              </a:rPr>
              <a:t>You might need to make sure that patients have a realistic expectation of what cutting down may be like if you think that they are overconfident.</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indent="38100"/>
            <a:r>
              <a:rPr lang="en-CA"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b="1" dirty="0">
                <a:effectLst/>
                <a:latin typeface="Century Gothic" panose="020B0502020202020204" pitchFamily="34" charset="0"/>
                <a:ea typeface="Calibri" panose="020F0502020204030204" pitchFamily="34" charset="0"/>
                <a:cs typeface="Arial" panose="020B0604020202020204" pitchFamily="34" charset="0"/>
              </a:rPr>
              <a:t>2. Review patient log and key reflections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Arial" panose="020B0604020202020204" pitchFamily="34" charset="0"/>
              </a:rPr>
              <a:t>Review the patient’s experience of filling in the smoking log, ask about any insights into their smoking and anything they didn’t expect.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Calibri" panose="020F0502020204030204" pitchFamily="34" charset="0"/>
                <a:cs typeface="Arial" panose="020B0604020202020204" pitchFamily="34" charset="0"/>
              </a:rPr>
              <a:t>“How did you get on keeping the smoking log this week?”</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Calibri" panose="020F0502020204030204" pitchFamily="34" charset="0"/>
                <a:cs typeface="Arial" panose="020B0604020202020204" pitchFamily="34" charset="0"/>
              </a:rPr>
              <a:t>“Did you notice any patters to your smoking or were they spread throughout the day?”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Arial" panose="020B0604020202020204" pitchFamily="34" charset="0"/>
              </a:rPr>
              <a:t>Areas for exploration:</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Calibri" panose="020F0502020204030204" pitchFamily="34" charset="0"/>
                <a:cs typeface="Arial" panose="020B0604020202020204" pitchFamily="34" charset="0"/>
              </a:rPr>
              <a:t>Ask the patient more about their pattern of smoking, was there anything in particular that lead to any patterns?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Calibri" panose="020F0502020204030204" pitchFamily="34" charset="0"/>
                <a:cs typeface="Arial" panose="020B0604020202020204" pitchFamily="34" charset="0"/>
              </a:rPr>
              <a:t>Ask the patient if they managed to establish the cigarettes that felt most important.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Calibri" panose="020F0502020204030204" pitchFamily="34" charset="0"/>
                <a:cs typeface="Arial" panose="020B0604020202020204" pitchFamily="34" charset="0"/>
              </a:rPr>
              <a:t>Ask if there is anything else they want to share about their experience of keeping the log.</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b="1" dirty="0">
                <a:effectLst/>
                <a:latin typeface="Century Gothic" panose="020B0502020202020204" pitchFamily="34" charset="0"/>
                <a:ea typeface="Calibri" panose="020F0502020204030204" pitchFamily="34" charset="0"/>
                <a:cs typeface="Arial" panose="020B0604020202020204" pitchFamily="34" charset="0"/>
              </a:rPr>
              <a:t>3. Agree smoking reduction goal and start date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Arial" panose="020B0604020202020204" pitchFamily="34" charset="0"/>
              </a:rPr>
              <a:t>Ask the patient if they have considered their first reduction goal:</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Calibri" panose="020F0502020204030204" pitchFamily="34" charset="0"/>
                <a:cs typeface="Arial" panose="020B0604020202020204" pitchFamily="34" charset="0"/>
              </a:rPr>
              <a:t>“Have you thought about how much you would be prepared to reduce by and by when?”</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Arial" panose="020B0604020202020204" pitchFamily="34" charset="0"/>
              </a:rPr>
              <a:t>General principles: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Calibri" panose="020F0502020204030204" pitchFamily="34" charset="0"/>
                <a:cs typeface="Arial" panose="020B0604020202020204" pitchFamily="34" charset="0"/>
              </a:rPr>
              <a:t>Reduction goals should be patient led with the practitioner supporting the decision making process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Calibri" panose="020F0502020204030204" pitchFamily="34" charset="0"/>
                <a:cs typeface="Arial" panose="020B0604020202020204" pitchFamily="34" charset="0"/>
              </a:rPr>
              <a:t>Be specific: could the patient reduce by, for example, a quarter?</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Calibri" panose="020F0502020204030204" pitchFamily="34" charset="0"/>
                <a:cs typeface="Arial" panose="020B0604020202020204" pitchFamily="34" charset="0"/>
              </a:rPr>
              <a:t>“So you have agreed to reduce your smoking from X number of cigarettes to Y by Z date when we next meet. That’s great.”</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Arial" panose="020B0604020202020204" pitchFamily="34" charset="0"/>
              </a:rPr>
              <a:t>We have intentionally left the number of weeks blank because this is a decision that you and the service user are going to have agree on. Too short a time and it might prove unrealistic, too long and the momentum might be lost. Cut Down To Stop is often done over a six week period although sometimes it can be extended to over several months.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b="1" dirty="0">
                <a:effectLst/>
                <a:latin typeface="Century Gothic" panose="020B0502020202020204" pitchFamily="34" charset="0"/>
                <a:ea typeface="Calibri" panose="020F0502020204030204" pitchFamily="34" charset="0"/>
                <a:cs typeface="Arial" panose="020B0604020202020204" pitchFamily="34" charset="0"/>
              </a:rPr>
              <a:t>4. Discuss strategies for cutting down and make specific plans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b="1" dirty="0">
                <a:effectLst/>
                <a:latin typeface="Century Gothic" panose="020B0502020202020204" pitchFamily="34" charset="0"/>
                <a:ea typeface="Calibri" panose="020F0502020204030204" pitchFamily="34" charset="0"/>
                <a:cs typeface="Arial" panose="020B0604020202020204" pitchFamily="34" charset="0"/>
              </a:rPr>
              <a:t> </a:t>
            </a:r>
            <a:r>
              <a:rPr lang="en-GB" sz="1200" dirty="0">
                <a:effectLst/>
                <a:latin typeface="Century Gothic" panose="020B0502020202020204" pitchFamily="34" charset="0"/>
                <a:ea typeface="Calibri" panose="020F0502020204030204" pitchFamily="34" charset="0"/>
                <a:cs typeface="Arial" panose="020B0604020202020204" pitchFamily="34" charset="0"/>
              </a:rPr>
              <a:t>There are various ways individuals can reduce the number of cigarettes they smoke to meet their goal. </a:t>
            </a:r>
            <a:r>
              <a:rPr lang="en-US" sz="1200" dirty="0">
                <a:effectLst/>
                <a:latin typeface="Century Gothic" panose="020B0502020202020204" pitchFamily="34" charset="0"/>
                <a:ea typeface="Calibri" panose="020F0502020204030204" pitchFamily="34" charset="0"/>
                <a:cs typeface="Arial" panose="020B0604020202020204" pitchFamily="34" charset="0"/>
              </a:rPr>
              <a:t>Offer a menu of options for doing so and have the patient decide what would work best for them: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buSzPts val="1400"/>
              <a:buFont typeface="Symbol" panose="05050102010706020507" pitchFamily="18" charset="2"/>
              <a:buChar char=""/>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“As mentioned last week there are various strategies to reduce the number of cigarettes smoked, for example extending the time between cigarettes, having smokefree periods in the day, not smoking in certain places, for example your home or car, or when with the kids. Did you manage to consider where you think would be a good place to start cutting out cigarettes in order to meet your target of X number of cigarettes per day?”</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b="1" dirty="0">
                <a:effectLst/>
                <a:latin typeface="Century Gothic" panose="020B0502020202020204" pitchFamily="34" charset="0"/>
                <a:ea typeface="Calibri" panose="020F0502020204030204" pitchFamily="34" charset="0"/>
                <a:cs typeface="Arial" panose="020B0604020202020204" pitchFamily="34" charset="0"/>
              </a:rPr>
              <a:t>5. Discuss stop smoking medications and vaping and set medication goals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Arial" panose="020B0604020202020204" pitchFamily="34" charset="0"/>
              </a:rPr>
              <a:t>Confirm that the patient has sufficient supply of medication and discuss expectations of medication.</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buSzPts val="1400"/>
              <a:buFont typeface="Symbol" panose="05050102010706020507" pitchFamily="18" charset="2"/>
              <a:buChar char=""/>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Remind patient of the reasons for use (reduces withdrawal symptoms and urges to smoke and increases success).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Calibri" panose="020F0502020204030204" pitchFamily="34" charset="0"/>
                <a:cs typeface="Arial" panose="020B0604020202020204" pitchFamily="34" charset="0"/>
              </a:rPr>
              <a:t>Discuss correct use and possible side effects. Mention that with continued and regular use most smokers get used to these side effects.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Calibri" panose="020F0502020204030204" pitchFamily="34" charset="0"/>
                <a:cs typeface="Arial" panose="020B0604020202020204" pitchFamily="34" charset="0"/>
              </a:rPr>
              <a:t>Encourage using enough to keep them comfortable while they reduce the number of cigarettes smoked. If withdrawal and cravings/urges to smoke are troublesome, they are not using enough NRT.</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Calibri" panose="020F0502020204030204" pitchFamily="34" charset="0"/>
                <a:cs typeface="Arial" panose="020B0604020202020204" pitchFamily="34" charset="0"/>
              </a:rPr>
              <a:t>Reinforce the need to use their oral NRT product prior to when they would usually smoke to allow time for the nicotine to absorb into their system.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indent="38100"/>
            <a:r>
              <a:rPr lang="en-CA"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23</a:t>
            </a:fld>
            <a:endParaRPr lang="en-US" dirty="0"/>
          </a:p>
        </p:txBody>
      </p:sp>
    </p:spTree>
    <p:extLst>
      <p:ext uri="{BB962C8B-B14F-4D97-AF65-F5344CB8AC3E}">
        <p14:creationId xmlns:p14="http://schemas.microsoft.com/office/powerpoint/2010/main" val="32676643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en-US" sz="1200" b="1" dirty="0"/>
              <a:t>Trainer guide, activity: </a:t>
            </a:r>
            <a:r>
              <a:rPr lang="en-GB" altLang="en-US" sz="1200" b="1" dirty="0" err="1"/>
              <a:t>Wuit</a:t>
            </a:r>
            <a:r>
              <a:rPr lang="en-GB" altLang="en-US" sz="1200" b="1" dirty="0"/>
              <a:t>/reduction date skills practice</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t>Skills practice debrief</a:t>
            </a: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24</a:t>
            </a:fld>
            <a:endParaRPr lang="en-US" dirty="0"/>
          </a:p>
        </p:txBody>
      </p:sp>
    </p:spTree>
    <p:extLst>
      <p:ext uri="{BB962C8B-B14F-4D97-AF65-F5344CB8AC3E}">
        <p14:creationId xmlns:p14="http://schemas.microsoft.com/office/powerpoint/2010/main" val="41980639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[Review summary points from slide]</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25</a:t>
            </a:fld>
            <a:endParaRPr lang="en-US" dirty="0"/>
          </a:p>
        </p:txBody>
      </p:sp>
    </p:spTree>
    <p:extLst>
      <p:ext uri="{BB962C8B-B14F-4D97-AF65-F5344CB8AC3E}">
        <p14:creationId xmlns:p14="http://schemas.microsoft.com/office/powerpoint/2010/main" val="21016627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sz="1200" dirty="0"/>
              <a:t>Invite any questions. </a:t>
            </a:r>
          </a:p>
          <a:p>
            <a:endParaRPr lang="en-GB" alt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26</a:t>
            </a:fld>
            <a:endParaRPr lang="en-US" dirty="0"/>
          </a:p>
        </p:txBody>
      </p:sp>
    </p:spTree>
    <p:extLst>
      <p:ext uri="{BB962C8B-B14F-4D97-AF65-F5344CB8AC3E}">
        <p14:creationId xmlns:p14="http://schemas.microsoft.com/office/powerpoint/2010/main" val="41317257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27</a:t>
            </a:fld>
            <a:endParaRPr lang="en-US" dirty="0"/>
          </a:p>
        </p:txBody>
      </p:sp>
    </p:spTree>
    <p:extLst>
      <p:ext uri="{BB962C8B-B14F-4D97-AF65-F5344CB8AC3E}">
        <p14:creationId xmlns:p14="http://schemas.microsoft.com/office/powerpoint/2010/main" val="359715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GB" sz="1200" dirty="0">
                <a:effectLst/>
                <a:latin typeface="Century Gothic" panose="020B0502020202020204" pitchFamily="34" charset="0"/>
                <a:ea typeface="Times New Roman" panose="02020603050405020304" pitchFamily="18" charset="0"/>
                <a:cs typeface="Arial" panose="020B0604020202020204" pitchFamily="34" charset="0"/>
              </a:rPr>
              <a:t>We introduced the NCSCT standard treatment programme (STP) on day 1. </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Times New Roman" panose="02020603050405020304" pitchFamily="18" charset="0"/>
                <a:cs typeface="Arial" panose="020B0604020202020204" pitchFamily="34" charset="0"/>
              </a:rPr>
              <a:t>The STP is used to guide the delivery of multiple session quit smoking support.</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The standard treatment programme outlines a six session model.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b="1" dirty="0">
                <a:effectLst/>
                <a:latin typeface="Century Gothic" panose="020B0502020202020204" pitchFamily="34" charset="0"/>
                <a:ea typeface="Times New Roman" panose="02020603050405020304" pitchFamily="18" charset="0"/>
                <a:cs typeface="Arial" panose="020B0604020202020204" pitchFamily="34" charset="0"/>
              </a:rPr>
              <a:t>[Explain structure outlined on the slide]</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Times New Roman" panose="02020603050405020304" pitchFamily="18" charset="0"/>
                <a:cs typeface="Arial" panose="020B0604020202020204" pitchFamily="34" charset="0"/>
              </a:rPr>
              <a:t>Some stop smoking services provide support beyond four weeks or include additional sessions within the four-week time window. The material provided in the STP should easily be adapted to those scenarios.</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Times New Roman" panose="02020603050405020304" pitchFamily="18" charset="0"/>
                <a:cs typeface="Arial" panose="020B0604020202020204" pitchFamily="34" charset="0"/>
              </a:rPr>
              <a:t>It is recommended that all stop smoking services provide a minimum of weekly sessions for at least four weeks following the Quit Date.</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Times New Roman" panose="02020603050405020304" pitchFamily="18" charset="0"/>
                <a:cs typeface="Arial" panose="020B0604020202020204" pitchFamily="34" charset="0"/>
              </a:rPr>
              <a:t>The main aim is for you to provide the structure around the quit attempt by:</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Times New Roman" panose="02020603050405020304" pitchFamily="18" charset="0"/>
                <a:cs typeface="Arial" panose="020B0604020202020204" pitchFamily="34" charset="0"/>
              </a:rPr>
              <a:t>Being that weekly check in and accountability point for the patient</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Times New Roman" panose="02020603050405020304" pitchFamily="18" charset="0"/>
                <a:cs typeface="Arial" panose="020B0604020202020204" pitchFamily="34" charset="0"/>
              </a:rPr>
              <a:t>Boosting motivation – a large part of this is building good rapport and a professional relationship with the patient</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Times New Roman" panose="02020603050405020304" pitchFamily="18" charset="0"/>
                <a:cs typeface="Arial" panose="020B0604020202020204" pitchFamily="34" charset="0"/>
              </a:rPr>
              <a:t>Providing tips and strategies</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Times New Roman" panose="02020603050405020304" pitchFamily="18" charset="0"/>
                <a:cs typeface="Arial" panose="020B0604020202020204" pitchFamily="34" charset="0"/>
              </a:rPr>
              <a:t>Providing information and facilitating the effective use of stop smoking medications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Times New Roman" panose="02020603050405020304" pitchFamily="18" charset="0"/>
                <a:cs typeface="Arial" panose="020B0604020202020204" pitchFamily="34" charset="0"/>
              </a:rPr>
              <a:t>Supporting self-regulation by facilitating boundaries like the ‘not a puff’ rule</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Times New Roman" panose="02020603050405020304" pitchFamily="18" charset="0"/>
                <a:cs typeface="Arial" panose="020B0604020202020204" pitchFamily="34" charset="0"/>
              </a:rPr>
              <a:t>In this module we will focus on the quit date session</a:t>
            </a:r>
            <a:endParaRPr lang="en-GB" sz="12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a:t>
            </a:fld>
            <a:endParaRPr lang="en-US"/>
          </a:p>
        </p:txBody>
      </p:sp>
    </p:spTree>
    <p:extLst>
      <p:ext uri="{BB962C8B-B14F-4D97-AF65-F5344CB8AC3E}">
        <p14:creationId xmlns:p14="http://schemas.microsoft.com/office/powerpoint/2010/main" val="10413432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dirty="0">
                <a:effectLst/>
                <a:latin typeface="Century Gothic" panose="020B0502020202020204" pitchFamily="34" charset="0"/>
                <a:ea typeface="Times New Roman" panose="02020603050405020304" pitchFamily="18" charset="0"/>
                <a:cs typeface="Arial" panose="020B0604020202020204" pitchFamily="34" charset="0"/>
              </a:rPr>
              <a:t>[Trainer guide, Activity: Identifying competencies and quit date demonstration]</a:t>
            </a:r>
            <a:endParaRPr lang="en-GB" sz="1200" dirty="0">
              <a:effectLst/>
              <a:latin typeface="Times New Roman" panose="02020603050405020304" pitchFamily="18" charset="0"/>
              <a:ea typeface="Times New Roman" panose="02020603050405020304" pitchFamily="18"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altLang="en-US" sz="1200" b="1"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altLang="en-US" sz="1200" dirty="0"/>
          </a:p>
          <a:p>
            <a:endParaRPr lang="en-GB" alt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a:t>
            </a:fld>
            <a:endParaRPr lang="en-US"/>
          </a:p>
        </p:txBody>
      </p:sp>
    </p:spTree>
    <p:extLst>
      <p:ext uri="{BB962C8B-B14F-4D97-AF65-F5344CB8AC3E}">
        <p14:creationId xmlns:p14="http://schemas.microsoft.com/office/powerpoint/2010/main" val="905578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GB" sz="1200" b="1" dirty="0">
                <a:effectLst/>
                <a:latin typeface="Century Gothic" panose="020B0502020202020204" pitchFamily="34" charset="0"/>
                <a:ea typeface="Times New Roman" panose="02020603050405020304" pitchFamily="18" charset="0"/>
                <a:cs typeface="Arial" panose="020B0604020202020204" pitchFamily="34" charset="0"/>
              </a:rPr>
              <a:t>[Trainer guide, Activity: Identifying competencies and quit date demonstration]</a:t>
            </a:r>
            <a:endParaRPr lang="en-GB" sz="1200" dirty="0">
              <a:effectLst/>
              <a:latin typeface="Times New Roman" panose="02020603050405020304" pitchFamily="18" charset="0"/>
              <a:ea typeface="Times New Roman" panose="02020603050405020304" pitchFamily="18" charset="0"/>
            </a:endParaRPr>
          </a:p>
          <a:p>
            <a:r>
              <a:rPr lang="en-GB" sz="1200" b="1"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pPr marL="342900" lvl="0" indent="-342900">
              <a:buFont typeface="+mj-lt"/>
              <a:buAutoNum type="arabicPeriod"/>
            </a:pPr>
            <a:r>
              <a:rPr lang="en-GB" sz="1200" b="1" dirty="0">
                <a:effectLst/>
                <a:latin typeface="Century Gothic" panose="020B0502020202020204" pitchFamily="34" charset="0"/>
                <a:ea typeface="Times New Roman" panose="02020603050405020304" pitchFamily="18" charset="0"/>
                <a:cs typeface="Arial" panose="020B0604020202020204" pitchFamily="34" charset="0"/>
              </a:rPr>
              <a:t>Confirm ability to quit:</a:t>
            </a:r>
            <a:endParaRPr lang="en-GB" sz="1200" dirty="0">
              <a:effectLst/>
              <a:latin typeface="Times New Roman" panose="02020603050405020304" pitchFamily="18" charset="0"/>
              <a:ea typeface="Times New Roman" panose="02020603050405020304" pitchFamily="18" charset="0"/>
            </a:endParaRPr>
          </a:p>
          <a:p>
            <a:pPr indent="457200"/>
            <a:r>
              <a:rPr lang="en-GB" sz="1200" dirty="0">
                <a:effectLst/>
                <a:latin typeface="Century Gothic" panose="020B0502020202020204" pitchFamily="34" charset="0"/>
                <a:ea typeface="Times New Roman" panose="02020603050405020304" pitchFamily="18" charset="0"/>
                <a:cs typeface="Arial" panose="020B0604020202020204" pitchFamily="34" charset="0"/>
              </a:rPr>
              <a:t>Eliciting questions:</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Courier New" panose="02070309020205020404" pitchFamily="49" charset="0"/>
              <a:buChar char="­"/>
            </a:pPr>
            <a:r>
              <a:rPr lang="en-CA" sz="1200" dirty="0">
                <a:effectLst/>
                <a:latin typeface="Century Gothic" panose="020B0502020202020204" pitchFamily="34" charset="0"/>
                <a:ea typeface="Times New Roman" panose="02020603050405020304" pitchFamily="18" charset="0"/>
                <a:cs typeface="Arial" panose="020B0604020202020204" pitchFamily="34" charset="0"/>
              </a:rPr>
              <a:t>What would it mean to you to quit smoking?</a:t>
            </a:r>
            <a:endParaRPr lang="en-GB"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r>
              <a:rPr lang="en-GB"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pPr marL="342900" lvl="0" indent="-342900">
              <a:buFont typeface="+mj-lt"/>
              <a:buAutoNum type="arabicPeriod"/>
            </a:pPr>
            <a:r>
              <a:rPr lang="en-GB" sz="1200" b="1" dirty="0">
                <a:effectLst/>
                <a:latin typeface="Century Gothic" panose="020B0502020202020204" pitchFamily="34" charset="0"/>
                <a:ea typeface="Times New Roman" panose="02020603050405020304" pitchFamily="18" charset="0"/>
                <a:cs typeface="Arial" panose="020B0604020202020204" pitchFamily="34" charset="0"/>
              </a:rPr>
              <a:t>Confirm that the patient has sufficient supply of medication or vape and discuss expectations and review instructions for use</a:t>
            </a:r>
            <a:endParaRPr lang="en-GB" sz="1200" dirty="0">
              <a:effectLst/>
              <a:latin typeface="Times New Roman" panose="02020603050405020304" pitchFamily="18" charset="0"/>
              <a:ea typeface="Times New Roman" panose="02020603050405020304" pitchFamily="18" charset="0"/>
            </a:endParaRPr>
          </a:p>
          <a:p>
            <a:r>
              <a:rPr lang="en-GB" sz="1200" b="1"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pPr marL="342900" lvl="0" indent="-342900">
              <a:buFont typeface="+mj-lt"/>
              <a:buAutoNum type="arabicPeriod"/>
            </a:pPr>
            <a:r>
              <a:rPr lang="en-GB" sz="1200" b="1" dirty="0">
                <a:effectLst/>
                <a:latin typeface="Century Gothic" panose="020B0502020202020204" pitchFamily="34" charset="0"/>
                <a:ea typeface="Times New Roman" panose="02020603050405020304" pitchFamily="18" charset="0"/>
                <a:cs typeface="Arial" panose="020B0604020202020204" pitchFamily="34" charset="0"/>
              </a:rPr>
              <a:t>Discuss withdrawal symptoms, urges to smoke and how to deal with them</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Courier New" panose="02070309020205020404" pitchFamily="49" charset="0"/>
              <a:buChar char="­"/>
            </a:pPr>
            <a:r>
              <a:rPr lang="en-GB" sz="1200" dirty="0">
                <a:effectLst/>
                <a:latin typeface="Century Gothic" panose="020B0502020202020204" pitchFamily="34" charset="0"/>
                <a:ea typeface="Times New Roman" panose="02020603050405020304" pitchFamily="18" charset="0"/>
                <a:cs typeface="Arial" panose="020B0604020202020204" pitchFamily="34" charset="0"/>
              </a:rPr>
              <a:t>Review what to expect and that withdrawal symptoms and urges are normal</a:t>
            </a:r>
            <a:endParaRPr lang="en-GB"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buSzPts val="1400"/>
              <a:buFont typeface="Courier New" panose="02070309020205020404" pitchFamily="49" charset="0"/>
              <a:buChar char="­"/>
              <a:tabLst>
                <a:tab pos="685800" algn="l"/>
              </a:tabLst>
            </a:pPr>
            <a:r>
              <a:rPr lang="en-GB" sz="1200" dirty="0">
                <a:effectLst/>
                <a:latin typeface="Century Gothic" panose="020B0502020202020204" pitchFamily="34" charset="0"/>
                <a:ea typeface="Times New Roman" panose="02020603050405020304" pitchFamily="18" charset="0"/>
                <a:cs typeface="Arial" panose="020B0604020202020204" pitchFamily="34" charset="0"/>
              </a:rPr>
              <a:t>Review strategies for dealing with cravings, making use of ‘if, then…’ plans (If a craving hits, then I will….). Place plans in writing as appropriate</a:t>
            </a:r>
            <a:endParaRPr lang="en-GB"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indent="457200"/>
            <a:r>
              <a:rPr lang="en-GB" sz="1200" dirty="0">
                <a:effectLst/>
                <a:latin typeface="Century Gothic" panose="020B0502020202020204" pitchFamily="34" charset="0"/>
                <a:ea typeface="Times New Roman" panose="02020603050405020304" pitchFamily="18" charset="0"/>
                <a:cs typeface="Arial" panose="020B0604020202020204" pitchFamily="34" charset="0"/>
              </a:rPr>
              <a:t>Strategies include: </a:t>
            </a:r>
            <a:endParaRPr lang="en-GB" sz="1200" dirty="0">
              <a:effectLst/>
              <a:latin typeface="Times New Roman" panose="02020603050405020304" pitchFamily="18" charset="0"/>
              <a:ea typeface="Times New Roman" panose="02020603050405020304" pitchFamily="18" charset="0"/>
            </a:endParaRPr>
          </a:p>
          <a:p>
            <a:pPr marL="742950" lvl="1" indent="-285750">
              <a:buFont typeface="Times New Roman" panose="02020603050405020304" pitchFamily="18" charset="0"/>
              <a:buChar char="-"/>
              <a:tabLst>
                <a:tab pos="1143000" algn="l"/>
              </a:tabLst>
            </a:pPr>
            <a:r>
              <a:rPr lang="en-GB" sz="1200" dirty="0">
                <a:effectLst/>
                <a:latin typeface="Century Gothic" panose="020B0502020202020204" pitchFamily="34" charset="0"/>
                <a:ea typeface="Times New Roman" panose="02020603050405020304" pitchFamily="18" charset="0"/>
                <a:cs typeface="Arial" panose="020B0604020202020204" pitchFamily="34" charset="0"/>
              </a:rPr>
              <a:t>Using NRT/vapes </a:t>
            </a:r>
            <a:endParaRPr lang="en-GB" sz="1200" dirty="0">
              <a:effectLst/>
              <a:latin typeface="Times New Roman" panose="02020603050405020304" pitchFamily="18" charset="0"/>
              <a:ea typeface="Times New Roman" panose="02020603050405020304" pitchFamily="18" charset="0"/>
            </a:endParaRPr>
          </a:p>
          <a:p>
            <a:pPr marL="742950" lvl="1" indent="-285750">
              <a:buFont typeface="Times New Roman" panose="02020603050405020304" pitchFamily="18" charset="0"/>
              <a:buChar char="-"/>
              <a:tabLst>
                <a:tab pos="1143000" algn="l"/>
              </a:tabLst>
            </a:pPr>
            <a:r>
              <a:rPr lang="en-GB" sz="1200" dirty="0">
                <a:effectLst/>
                <a:latin typeface="Century Gothic" panose="020B0502020202020204" pitchFamily="34" charset="0"/>
                <a:ea typeface="Times New Roman" panose="02020603050405020304" pitchFamily="18" charset="0"/>
                <a:cs typeface="Arial" panose="020B0604020202020204" pitchFamily="34" charset="0"/>
              </a:rPr>
              <a:t>Staying busy </a:t>
            </a:r>
            <a:endParaRPr lang="en-GB" sz="1200" dirty="0">
              <a:effectLst/>
              <a:latin typeface="Times New Roman" panose="02020603050405020304" pitchFamily="18" charset="0"/>
              <a:ea typeface="Times New Roman" panose="02020603050405020304" pitchFamily="18" charset="0"/>
            </a:endParaRPr>
          </a:p>
          <a:p>
            <a:pPr marL="742950" lvl="1" indent="-285750">
              <a:buFont typeface="Times New Roman" panose="02020603050405020304" pitchFamily="18" charset="0"/>
              <a:buChar char="-"/>
              <a:tabLst>
                <a:tab pos="1143000" algn="l"/>
              </a:tabLst>
            </a:pPr>
            <a:r>
              <a:rPr lang="en-GB" sz="1200" dirty="0">
                <a:effectLst/>
                <a:latin typeface="Century Gothic" panose="020B0502020202020204" pitchFamily="34" charset="0"/>
                <a:ea typeface="Times New Roman" panose="02020603050405020304" pitchFamily="18" charset="0"/>
                <a:cs typeface="Arial" panose="020B0604020202020204" pitchFamily="34" charset="0"/>
              </a:rPr>
              <a:t>Distraction until the craving passes</a:t>
            </a:r>
            <a:endParaRPr lang="en-GB" sz="1200" dirty="0">
              <a:effectLst/>
              <a:latin typeface="Times New Roman" panose="02020603050405020304" pitchFamily="18" charset="0"/>
              <a:ea typeface="Times New Roman" panose="02020603050405020304" pitchFamily="18" charset="0"/>
            </a:endParaRPr>
          </a:p>
          <a:p>
            <a:pPr marL="742950" lvl="1" indent="-285750">
              <a:buFont typeface="Times New Roman" panose="02020603050405020304" pitchFamily="18" charset="0"/>
              <a:buChar char="-"/>
              <a:tabLst>
                <a:tab pos="1143000" algn="l"/>
              </a:tabLst>
            </a:pPr>
            <a:r>
              <a:rPr lang="en-GB" sz="1200" dirty="0">
                <a:effectLst/>
                <a:latin typeface="Century Gothic" panose="020B0502020202020204" pitchFamily="34" charset="0"/>
                <a:ea typeface="Times New Roman" panose="02020603050405020304" pitchFamily="18" charset="0"/>
                <a:cs typeface="Arial" panose="020B0604020202020204" pitchFamily="34" charset="0"/>
              </a:rPr>
              <a:t>Avoiding places that trigger urges to smoke</a:t>
            </a:r>
            <a:endParaRPr lang="en-GB" sz="1200" dirty="0">
              <a:effectLst/>
              <a:latin typeface="Times New Roman" panose="02020603050405020304" pitchFamily="18" charset="0"/>
              <a:ea typeface="Times New Roman" panose="02020603050405020304" pitchFamily="18" charset="0"/>
            </a:endParaRPr>
          </a:p>
          <a:p>
            <a:pPr marL="742950" lvl="1" indent="-285750">
              <a:buFont typeface="Times New Roman" panose="02020603050405020304" pitchFamily="18" charset="0"/>
              <a:buChar char="-"/>
              <a:tabLst>
                <a:tab pos="1143000" algn="l"/>
              </a:tabLst>
            </a:pPr>
            <a:r>
              <a:rPr lang="en-GB" sz="1200" dirty="0">
                <a:effectLst/>
                <a:latin typeface="Century Gothic" panose="020B0502020202020204" pitchFamily="34" charset="0"/>
                <a:ea typeface="Times New Roman" panose="02020603050405020304" pitchFamily="18" charset="0"/>
                <a:cs typeface="Arial" panose="020B0604020202020204" pitchFamily="34" charset="0"/>
              </a:rPr>
              <a:t>Deep breaths from the belly (abdomen)</a:t>
            </a:r>
            <a:endParaRPr lang="en-GB" sz="1200" dirty="0">
              <a:effectLst/>
              <a:latin typeface="Times New Roman" panose="02020603050405020304" pitchFamily="18" charset="0"/>
              <a:ea typeface="Times New Roman" panose="02020603050405020304" pitchFamily="18" charset="0"/>
            </a:endParaRPr>
          </a:p>
          <a:p>
            <a:pPr marL="742950" lvl="1" indent="-285750">
              <a:buFont typeface="Times New Roman" panose="02020603050405020304" pitchFamily="18" charset="0"/>
              <a:buChar char="-"/>
              <a:tabLst>
                <a:tab pos="1143000" algn="l"/>
              </a:tabLst>
            </a:pPr>
            <a:r>
              <a:rPr lang="en-GB" sz="1200" dirty="0">
                <a:effectLst/>
                <a:latin typeface="Century Gothic" panose="020B0502020202020204" pitchFamily="34" charset="0"/>
                <a:ea typeface="Times New Roman" panose="02020603050405020304" pitchFamily="18" charset="0"/>
                <a:cs typeface="Arial" panose="020B0604020202020204" pitchFamily="34" charset="0"/>
              </a:rPr>
              <a:t>Having a plan for what to do when a craving hits (‘If I am at home and get a craving I will….’)</a:t>
            </a:r>
            <a:endParaRPr lang="en-GB" sz="1200" dirty="0">
              <a:effectLst/>
              <a:latin typeface="Times New Roman" panose="02020603050405020304" pitchFamily="18" charset="0"/>
              <a:ea typeface="Times New Roman" panose="02020603050405020304" pitchFamily="18" charset="0"/>
            </a:endParaRPr>
          </a:p>
          <a:p>
            <a:r>
              <a:rPr lang="en-GB" sz="1200" b="1"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pPr marL="342900" lvl="0" indent="-342900">
              <a:buFont typeface="+mj-lt"/>
              <a:buAutoNum type="arabicPeriod"/>
            </a:pPr>
            <a:r>
              <a:rPr lang="en-GB" sz="1200" b="1" dirty="0">
                <a:effectLst/>
                <a:latin typeface="Century Gothic" panose="020B0502020202020204" pitchFamily="34" charset="0"/>
                <a:ea typeface="Times New Roman" panose="02020603050405020304" pitchFamily="18" charset="0"/>
                <a:cs typeface="Arial" panose="020B0604020202020204" pitchFamily="34" charset="0"/>
              </a:rPr>
              <a:t>Advise on changing routines: </a:t>
            </a:r>
            <a:endParaRPr lang="en-GB" sz="1200" dirty="0">
              <a:effectLst/>
              <a:latin typeface="Times New Roman" panose="02020603050405020304" pitchFamily="18" charset="0"/>
              <a:ea typeface="Times New Roman" panose="02020603050405020304" pitchFamily="18" charset="0"/>
            </a:endParaRPr>
          </a:p>
          <a:p>
            <a:pPr marL="457200"/>
            <a:r>
              <a:rPr lang="en-GB" sz="1200" dirty="0">
                <a:effectLst/>
                <a:latin typeface="Century Gothic" panose="020B0502020202020204" pitchFamily="34" charset="0"/>
                <a:ea typeface="Times New Roman" panose="02020603050405020304" pitchFamily="18" charset="0"/>
                <a:cs typeface="Arial" panose="020B0604020202020204" pitchFamily="34" charset="0"/>
              </a:rPr>
              <a:t>Revisit discussions from initial assessment, confirm and develop plans for changing routines.</a:t>
            </a:r>
            <a:endParaRPr lang="en-GB" sz="1200" dirty="0">
              <a:effectLst/>
              <a:latin typeface="Times New Roman" panose="02020603050405020304" pitchFamily="18" charset="0"/>
              <a:ea typeface="Times New Roman" panose="02020603050405020304" pitchFamily="18" charset="0"/>
            </a:endParaRPr>
          </a:p>
          <a:p>
            <a:pPr marL="342900" lvl="0" indent="-342900">
              <a:buFont typeface="Courier New" panose="02070309020205020404" pitchFamily="49" charset="0"/>
              <a:buChar char="­"/>
              <a:tabLst>
                <a:tab pos="685800" algn="l"/>
              </a:tabLst>
            </a:pPr>
            <a:r>
              <a:rPr lang="en-CA" sz="1200" dirty="0">
                <a:effectLst/>
                <a:latin typeface="Century Gothic" panose="020B0502020202020204" pitchFamily="34" charset="0"/>
                <a:ea typeface="Times New Roman" panose="02020603050405020304" pitchFamily="18" charset="0"/>
                <a:cs typeface="Arial" panose="020B0604020202020204" pitchFamily="34" charset="0"/>
              </a:rPr>
              <a:t>‘What would you say is going to be the hardest thing for you when you quit smoking? What will be the hardest times of the day?’ </a:t>
            </a:r>
            <a:endParaRPr lang="en-GB"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r>
              <a:rPr lang="en-GB" sz="1200" b="1"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pPr marL="342900" lvl="0" indent="-342900">
              <a:buFont typeface="+mj-lt"/>
              <a:buAutoNum type="arabicPeriod"/>
            </a:pPr>
            <a:r>
              <a:rPr lang="en-GB" sz="1200" b="1" dirty="0">
                <a:effectLst/>
                <a:latin typeface="Century Gothic" panose="020B0502020202020204" pitchFamily="34" charset="0"/>
                <a:ea typeface="Times New Roman" panose="02020603050405020304" pitchFamily="18" charset="0"/>
                <a:cs typeface="Arial" panose="020B0604020202020204" pitchFamily="34" charset="0"/>
              </a:rPr>
              <a:t>Smoking contacts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Courier New" panose="02070309020205020404" pitchFamily="49" charset="0"/>
              <a:buChar char="­"/>
              <a:tabLst>
                <a:tab pos="685800" algn="l"/>
              </a:tabLst>
            </a:pPr>
            <a:r>
              <a:rPr lang="en-CA" sz="1200" dirty="0">
                <a:effectLst/>
                <a:latin typeface="Century Gothic" panose="020B0502020202020204" pitchFamily="34" charset="0"/>
                <a:ea typeface="Times New Roman" panose="02020603050405020304" pitchFamily="18" charset="0"/>
                <a:cs typeface="Arial" panose="020B0604020202020204" pitchFamily="34" charset="0"/>
              </a:rPr>
              <a:t>Do your house mates/partner/family members smoke?</a:t>
            </a:r>
            <a:endParaRPr lang="en-GB"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buSzPts val="1400"/>
              <a:buFont typeface="Courier New" panose="02070309020205020404" pitchFamily="49" charset="0"/>
              <a:buChar char="­"/>
              <a:tabLst>
                <a:tab pos="685800" algn="l"/>
              </a:tabLst>
            </a:pPr>
            <a:r>
              <a:rPr lang="en-CA" sz="1200" dirty="0">
                <a:effectLst/>
                <a:latin typeface="Century Gothic" panose="020B0502020202020204" pitchFamily="34" charset="0"/>
                <a:ea typeface="Times New Roman" panose="02020603050405020304" pitchFamily="18" charset="0"/>
                <a:cs typeface="Arial" panose="020B0604020202020204" pitchFamily="34" charset="0"/>
              </a:rPr>
              <a:t>Are you around people who smoke a lot? </a:t>
            </a:r>
            <a:endParaRPr lang="en-GB"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indent="457200"/>
            <a:r>
              <a:rPr lang="en-GB" sz="1200" b="1" dirty="0">
                <a:effectLst/>
                <a:latin typeface="Century Gothic" panose="020B0502020202020204" pitchFamily="34" charset="0"/>
                <a:ea typeface="Times New Roman" panose="02020603050405020304" pitchFamily="18" charset="0"/>
                <a:cs typeface="Arial" panose="020B0604020202020204" pitchFamily="34" charset="0"/>
              </a:rPr>
              <a:t>Enlisting support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Courier New" panose="02070309020205020404" pitchFamily="49" charset="0"/>
              <a:buChar char="­"/>
              <a:tabLst>
                <a:tab pos="685800" algn="l"/>
              </a:tabLst>
            </a:pPr>
            <a:r>
              <a:rPr lang="en-CA" sz="1200" dirty="0">
                <a:effectLst/>
                <a:latin typeface="Century Gothic" panose="020B0502020202020204" pitchFamily="34" charset="0"/>
                <a:ea typeface="Times New Roman" panose="02020603050405020304" pitchFamily="18" charset="0"/>
                <a:cs typeface="Arial" panose="020B0604020202020204" pitchFamily="34" charset="0"/>
              </a:rPr>
              <a:t>Who might be able to support you on this attempt to quit smoking? </a:t>
            </a:r>
            <a:endParaRPr lang="en-GB"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It can be helpful for SMI patients that you are prepared, along with other members of the care team, to facilitate the development of new peer networks who will be supportive of their quit attempt. </a:t>
            </a:r>
            <a:endParaRPr lang="en-GB" sz="1200" dirty="0">
              <a:effectLst/>
              <a:latin typeface="Times New Roman" panose="02020603050405020304" pitchFamily="18" charset="0"/>
              <a:ea typeface="Times New Roman" panose="02020603050405020304" pitchFamily="18" charset="0"/>
            </a:endParaRPr>
          </a:p>
          <a:p>
            <a:endParaRPr 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a:t>
            </a:fld>
            <a:endParaRPr lang="en-US"/>
          </a:p>
        </p:txBody>
      </p:sp>
    </p:spTree>
    <p:extLst>
      <p:ext uri="{BB962C8B-B14F-4D97-AF65-F5344CB8AC3E}">
        <p14:creationId xmlns:p14="http://schemas.microsoft.com/office/powerpoint/2010/main" val="5783895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dirty="0">
                <a:effectLst/>
                <a:latin typeface="Century Gothic" panose="020B0502020202020204" pitchFamily="34" charset="0"/>
                <a:ea typeface="Times New Roman" panose="02020603050405020304" pitchFamily="18" charset="0"/>
                <a:cs typeface="Arial" panose="020B0604020202020204" pitchFamily="34" charset="0"/>
              </a:rPr>
              <a:t>[Trainer guide, Activity : Identifying competencies and quit date demonstration]</a:t>
            </a:r>
            <a:endParaRPr lang="en-GB" sz="1200" dirty="0">
              <a:effectLst/>
              <a:latin typeface="Times New Roman" panose="02020603050405020304" pitchFamily="18" charset="0"/>
              <a:ea typeface="Times New Roman" panose="02020603050405020304" pitchFamily="18" charset="0"/>
            </a:endParaRPr>
          </a:p>
          <a:p>
            <a:endParaRPr lang="en-US" sz="1200" dirty="0"/>
          </a:p>
          <a:p>
            <a:endParaRPr 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a:t>
            </a:fld>
            <a:endParaRPr lang="en-US"/>
          </a:p>
        </p:txBody>
      </p:sp>
    </p:spTree>
    <p:extLst>
      <p:ext uri="{BB962C8B-B14F-4D97-AF65-F5344CB8AC3E}">
        <p14:creationId xmlns:p14="http://schemas.microsoft.com/office/powerpoint/2010/main" val="1736048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r>
              <a:rPr lang="en-US" sz="1200" dirty="0">
                <a:effectLst/>
                <a:latin typeface="Century Gothic" panose="020B0502020202020204" pitchFamily="34" charset="0"/>
                <a:ea typeface="Calibri" panose="020F0502020204030204" pitchFamily="34" charset="0"/>
                <a:cs typeface="Arial" panose="020B0604020202020204" pitchFamily="34" charset="0"/>
              </a:rPr>
              <a:t>Withdrawal symptoms and urges to smoke (cravings) are the main reasons why people return to smoking in the early stages of a quit attempt.</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Arial" panose="020B0604020202020204" pitchFamily="34" charset="0"/>
              </a:rPr>
              <a:t>A large proportion of people with SMI will have high dependence and as such may experience greater withdrawal symptoms and urges to smoke.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Arial" panose="020B0604020202020204" pitchFamily="34" charset="0"/>
              </a:rPr>
              <a:t>While most withdrawal symptoms typically last up to 4 weeks, they are usually at their worst for the first 3-5 days after quitting.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Arial" panose="020B0604020202020204" pitchFamily="34" charset="0"/>
              </a:rPr>
              <a:t>Around 70% of smokers will experience urges to smoke after quitting and they can persist for weeks, months and even years.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Arial" panose="020B0604020202020204" pitchFamily="34" charset="0"/>
              </a:rPr>
              <a:t>Urges can range from weak to strong and will remain strong, but become far less frequent, as time passes. Some patients will describe this as an overwhelming, all-consuming feeling and others as a less intense but still difficult experience,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Arial" panose="020B0604020202020204" pitchFamily="34" charset="0"/>
              </a:rPr>
              <a:t>Urges are generally at their peak for a few minutes</a:t>
            </a:r>
            <a:r>
              <a:rPr lang="en-CA" sz="1200" dirty="0">
                <a:effectLst/>
                <a:latin typeface="Century Gothic" panose="020B0502020202020204" pitchFamily="34" charset="0"/>
                <a:ea typeface="Calibri" panose="020F0502020204030204" pitchFamily="34" charset="0"/>
                <a:cs typeface="Arial" panose="020B0604020202020204" pitchFamily="34" charset="0"/>
              </a:rPr>
              <a:t> and</a:t>
            </a:r>
            <a:r>
              <a:rPr lang="en-GB" sz="1200" dirty="0">
                <a:effectLst/>
                <a:latin typeface="Century Gothic" panose="020B0502020202020204" pitchFamily="34" charset="0"/>
                <a:ea typeface="Calibri" panose="020F0502020204030204" pitchFamily="34" charset="0"/>
                <a:cs typeface="Arial" panose="020B0604020202020204" pitchFamily="34" charset="0"/>
              </a:rPr>
              <a:t> will become less frequent the longer someone doesn’t smoke. They will also become more used to them and adept at managing them.</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b="1" dirty="0">
                <a:effectLst/>
                <a:latin typeface="Century Gothic" panose="020B0502020202020204" pitchFamily="34" charset="0"/>
                <a:ea typeface="Calibri" panose="020F0502020204030204" pitchFamily="34" charset="0"/>
                <a:cs typeface="Arial" panose="020B0604020202020204" pitchFamily="34" charset="0"/>
              </a:rPr>
              <a:t>Urges to smoke triggered by smoking cues.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br>
              <a:rPr lang="en-GB" sz="1200" dirty="0">
                <a:effectLst/>
                <a:latin typeface="Century Gothic" panose="020B0502020202020204" pitchFamily="34" charset="0"/>
                <a:ea typeface="Calibri" panose="020F0502020204030204" pitchFamily="34" charset="0"/>
                <a:cs typeface="Arial" panose="020B0604020202020204" pitchFamily="34" charset="0"/>
              </a:rPr>
            </a:br>
            <a:r>
              <a:rPr lang="en-GB" sz="1200" dirty="0">
                <a:effectLst/>
                <a:latin typeface="Century Gothic" panose="020B0502020202020204" pitchFamily="34" charset="0"/>
                <a:ea typeface="Calibri" panose="020F0502020204030204" pitchFamily="34" charset="0"/>
                <a:cs typeface="Arial" panose="020B0604020202020204" pitchFamily="34" charset="0"/>
              </a:rPr>
              <a:t>Being in a situation with other smokers, or experiencing events that have previously been associated with smoking, is a high risk time for smokers trying to stop.</a:t>
            </a:r>
            <a:br>
              <a:rPr lang="en-GB" sz="1200" dirty="0">
                <a:effectLst/>
                <a:latin typeface="Century Gothic" panose="020B0502020202020204" pitchFamily="34" charset="0"/>
                <a:ea typeface="Calibri" panose="020F0502020204030204" pitchFamily="34" charset="0"/>
                <a:cs typeface="Arial" panose="020B0604020202020204" pitchFamily="34" charset="0"/>
              </a:rPr>
            </a:br>
            <a:br>
              <a:rPr lang="en-GB" sz="1200" dirty="0">
                <a:effectLst/>
                <a:latin typeface="Century Gothic" panose="020B0502020202020204" pitchFamily="34" charset="0"/>
                <a:ea typeface="Calibri" panose="020F0502020204030204" pitchFamily="34" charset="0"/>
                <a:cs typeface="Arial" panose="020B0604020202020204" pitchFamily="34" charset="0"/>
              </a:rPr>
            </a:br>
            <a:r>
              <a:rPr lang="en-GB" sz="1200" dirty="0">
                <a:effectLst/>
                <a:latin typeface="Century Gothic" panose="020B0502020202020204" pitchFamily="34" charset="0"/>
                <a:ea typeface="Calibri" panose="020F0502020204030204" pitchFamily="34" charset="0"/>
                <a:cs typeface="Arial" panose="020B0604020202020204" pitchFamily="34" charset="0"/>
              </a:rPr>
              <a:t>When smokers encounter a cue, they have the impulse to reach for a cigarette. If they consciously resist this, they experience the impulse as an 'urge' to smoke.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Arial" panose="020B0604020202020204" pitchFamily="34" charset="0"/>
              </a:rPr>
              <a:t>It can be helpful to think of two types of urges: a background urge to smoke that is pretty much present most of the time and more acute breakthrough urges triggered by persons, places, moods, routines etc.</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Arial" panose="020B0604020202020204" pitchFamily="34" charset="0"/>
              </a:rPr>
              <a:t>Educating patients on urges to smoke and working with patients to have a plan to cope with urges to smoke when they occur and avoiding triggers is part of the support we will be providing at the quit plan visit and follow-up visits.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CA"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entury Gothic" panose="020B0502020202020204" pitchFamily="34" charset="0"/>
                <a:ea typeface="Calibri" panose="020F0502020204030204" pitchFamily="34" charset="0"/>
                <a:cs typeface="Arial" panose="020B0604020202020204" pitchFamily="34" charset="0"/>
              </a:rPr>
              <a:t>As long as the individual does not have even a single puff on a cigarette, cravings will reduce over the first few weeks of quitting</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Arial" panose="020B0604020202020204" pitchFamily="34"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entury Gothic" panose="020B0502020202020204" pitchFamily="34" charset="0"/>
                <a:ea typeface="Calibri" panose="020F0502020204030204" pitchFamily="34" charset="0"/>
                <a:cs typeface="Arial" panose="020B0604020202020204" pitchFamily="34" charset="0"/>
              </a:rPr>
              <a:t>Supporting patients in the acute period of quitting to identify strategies for coping with cravings is crucial.</a:t>
            </a:r>
            <a:r>
              <a:rPr lang="en-CA" sz="1200" dirty="0">
                <a:effectLst/>
                <a:latin typeface="Century Gothic" panose="020B0502020202020204" pitchFamily="34" charset="0"/>
                <a:ea typeface="Calibri" panose="020F0502020204030204" pitchFamily="34" charset="0"/>
                <a:cs typeface="Arial" panose="020B0604020202020204" pitchFamily="34" charset="0"/>
              </a:rPr>
              <a:t>  Patients can be advised to: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CA" sz="1200" dirty="0">
                <a:effectLst/>
                <a:latin typeface="Century Gothic" panose="020B0502020202020204" pitchFamily="34" charset="0"/>
                <a:ea typeface="Calibri" panose="020F0502020204030204" pitchFamily="34" charset="0"/>
                <a:cs typeface="Arial" panose="020B0604020202020204" pitchFamily="34" charset="0"/>
              </a:rPr>
              <a:t>Keep busy and distract themselves when a craving hits.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US" sz="1200" dirty="0">
                <a:effectLst/>
                <a:latin typeface="Century Gothic" panose="020B0502020202020204" pitchFamily="34" charset="0"/>
                <a:ea typeface="Calibri" panose="020F0502020204030204" pitchFamily="34" charset="0"/>
                <a:cs typeface="Arial" panose="020B0604020202020204" pitchFamily="34" charset="0"/>
              </a:rPr>
              <a:t>Avoiding places in which they will have the urge to smoke (e.g., the pub).</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US" sz="1200" dirty="0">
                <a:effectLst/>
                <a:latin typeface="Century Gothic" panose="020B0502020202020204" pitchFamily="34" charset="0"/>
                <a:ea typeface="Calibri" panose="020F0502020204030204" pitchFamily="34" charset="0"/>
                <a:cs typeface="Arial" panose="020B0604020202020204" pitchFamily="34" charset="0"/>
              </a:rPr>
              <a:t>Change routines to address the habit element of smoking and avoid triggers (like being around other smokers).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CA" sz="1200" dirty="0">
                <a:effectLst/>
                <a:latin typeface="Century Gothic" panose="020B0502020202020204" pitchFamily="34" charset="0"/>
                <a:ea typeface="Calibri" panose="020F0502020204030204" pitchFamily="34" charset="0"/>
                <a:cs typeface="Arial" panose="020B0604020202020204" pitchFamily="34" charset="0"/>
              </a:rPr>
              <a:t>Working with patients to create “If, then” plans can be particularly useful for helping patients come up with a plan for what they will do when they experience cravings to smoke.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CA" sz="1200" dirty="0">
                <a:effectLst/>
                <a:latin typeface="Century Gothic" panose="020B0502020202020204" pitchFamily="34" charset="0"/>
                <a:ea typeface="Calibri" panose="020F0502020204030204" pitchFamily="34" charset="0"/>
                <a:cs typeface="Arial" panose="020B0604020202020204" pitchFamily="34" charset="0"/>
              </a:rPr>
              <a:t>For some patients it can be helpful to have them visualise or verbalise what their “if, then” plan will be. Having a menu of options can be useful (including things like keeping hands busy, playing a digital game, calling someone, making use of short acting NRT or vape, etc.)</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7</a:t>
            </a:fld>
            <a:endParaRPr lang="en-US" dirty="0"/>
          </a:p>
        </p:txBody>
      </p:sp>
    </p:spTree>
    <p:extLst>
      <p:ext uri="{BB962C8B-B14F-4D97-AF65-F5344CB8AC3E}">
        <p14:creationId xmlns:p14="http://schemas.microsoft.com/office/powerpoint/2010/main" val="19205139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sz="1200" dirty="0">
                <a:effectLst/>
                <a:latin typeface="Century Gothic" panose="020B0502020202020204" pitchFamily="34" charset="0"/>
                <a:ea typeface="Times New Roman" panose="02020603050405020304" pitchFamily="18" charset="0"/>
                <a:cs typeface="Arial" panose="020B0604020202020204" pitchFamily="34" charset="0"/>
              </a:rPr>
              <a:t>Data from the SCIMITAR study found that people with SMI smoke for the same reasons as everyone else: stress relief and relaxation</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In the SCIMITAR study, the three top reasons were:</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US" sz="1200" dirty="0">
                <a:effectLst/>
                <a:latin typeface="Century Gothic" panose="020B0502020202020204" pitchFamily="34" charset="0"/>
                <a:ea typeface="Times New Roman" panose="02020603050405020304" pitchFamily="18" charset="0"/>
                <a:cs typeface="Arial" panose="020B0604020202020204" pitchFamily="34" charset="0"/>
              </a:rPr>
              <a:t>'It helps me to cope with stress' (94%)</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US" sz="1200" dirty="0">
                <a:effectLst/>
                <a:latin typeface="Century Gothic" panose="020B0502020202020204" pitchFamily="34" charset="0"/>
                <a:ea typeface="Times New Roman" panose="02020603050405020304" pitchFamily="18" charset="0"/>
                <a:cs typeface="Arial" panose="020B0604020202020204" pitchFamily="34" charset="0"/>
              </a:rPr>
              <a:t>‘It helps me to relax' (91%)</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US" sz="1200" dirty="0">
                <a:effectLst/>
                <a:latin typeface="Century Gothic" panose="020B0502020202020204" pitchFamily="34" charset="0"/>
                <a:ea typeface="Times New Roman" panose="02020603050405020304" pitchFamily="18" charset="0"/>
                <a:cs typeface="Arial" panose="020B0604020202020204" pitchFamily="34" charset="0"/>
              </a:rPr>
              <a:t>‘It is something to do when I am bored' (86%)</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Boredom is </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significant reason for those with SMI whereas it is not such an issue for the general population. We found that finding other ways to cope with boredom was an extremely important part of the intervention for a lot of participants.</a:t>
            </a:r>
            <a:endParaRPr lang="en-GB" sz="1200" dirty="0">
              <a:effectLst/>
              <a:latin typeface="Times New Roman" panose="02020603050405020304" pitchFamily="18" charset="0"/>
              <a:ea typeface="Times New Roman" panose="02020603050405020304" pitchFamily="18" charset="0"/>
            </a:endParaRPr>
          </a:p>
          <a:p>
            <a:r>
              <a:rPr lang="en-US" sz="1200" b="1"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b="1" dirty="0">
                <a:effectLst/>
                <a:latin typeface="Century Gothic" panose="020B0502020202020204" pitchFamily="34" charset="0"/>
                <a:ea typeface="Times New Roman" panose="02020603050405020304" pitchFamily="18" charset="0"/>
                <a:cs typeface="Arial" panose="020B0604020202020204" pitchFamily="34" charset="0"/>
              </a:rPr>
              <a:t>Sources: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US" sz="1200" dirty="0">
                <a:effectLst/>
                <a:latin typeface="Century Gothic" panose="020B0502020202020204" pitchFamily="34" charset="0"/>
                <a:ea typeface="Times New Roman" panose="02020603050405020304" pitchFamily="18" charset="0"/>
                <a:cs typeface="Arial" panose="020B0604020202020204" pitchFamily="34" charset="0"/>
              </a:rPr>
              <a:t>Peckham, E., et al. Exploring why people with SMI smoke and why they may want to quit: baseline data from the SCIMITAR RCT. J </a:t>
            </a:r>
            <a:r>
              <a:rPr lang="en-US" sz="1200" dirty="0" err="1">
                <a:effectLst/>
                <a:latin typeface="Century Gothic" panose="020B0502020202020204" pitchFamily="34" charset="0"/>
                <a:ea typeface="Times New Roman" panose="02020603050405020304" pitchFamily="18" charset="0"/>
                <a:cs typeface="Arial" panose="020B0604020202020204" pitchFamily="34" charset="0"/>
              </a:rPr>
              <a:t>Psychiatr</a:t>
            </a:r>
            <a:r>
              <a:rPr lang="en-US" sz="1200" dirty="0">
                <a:effectLst/>
                <a:latin typeface="Century Gothic" panose="020B0502020202020204" pitchFamily="34" charset="0"/>
                <a:ea typeface="Times New Roman" panose="02020603050405020304" pitchFamily="18" charset="0"/>
                <a:cs typeface="Arial" panose="020B0604020202020204" pitchFamily="34" charset="0"/>
              </a:rPr>
              <a:t> </a:t>
            </a:r>
            <a:r>
              <a:rPr lang="en-US" sz="1200" dirty="0" err="1">
                <a:effectLst/>
                <a:latin typeface="Century Gothic" panose="020B0502020202020204" pitchFamily="34" charset="0"/>
                <a:ea typeface="Times New Roman" panose="02020603050405020304" pitchFamily="18" charset="0"/>
                <a:cs typeface="Arial" panose="020B0604020202020204" pitchFamily="34" charset="0"/>
              </a:rPr>
              <a:t>Ment</a:t>
            </a:r>
            <a:r>
              <a:rPr lang="en-US" sz="1200" dirty="0">
                <a:effectLst/>
                <a:latin typeface="Century Gothic" panose="020B0502020202020204" pitchFamily="34" charset="0"/>
                <a:ea typeface="Times New Roman" panose="02020603050405020304" pitchFamily="18" charset="0"/>
                <a:cs typeface="Arial" panose="020B0604020202020204" pitchFamily="34" charset="0"/>
              </a:rPr>
              <a:t> Health </a:t>
            </a:r>
            <a:r>
              <a:rPr lang="en-US" sz="1200" dirty="0" err="1">
                <a:effectLst/>
                <a:latin typeface="Century Gothic" panose="020B0502020202020204" pitchFamily="34" charset="0"/>
                <a:ea typeface="Times New Roman" panose="02020603050405020304" pitchFamily="18" charset="0"/>
                <a:cs typeface="Arial" panose="020B0604020202020204" pitchFamily="34" charset="0"/>
              </a:rPr>
              <a:t>Nurs</a:t>
            </a:r>
            <a:r>
              <a:rPr lang="en-US" sz="1200" dirty="0">
                <a:effectLst/>
                <a:latin typeface="Century Gothic" panose="020B0502020202020204" pitchFamily="34" charset="0"/>
                <a:ea typeface="Times New Roman" panose="02020603050405020304" pitchFamily="18" charset="0"/>
                <a:cs typeface="Arial" panose="020B0604020202020204" pitchFamily="34" charset="0"/>
              </a:rPr>
              <a:t>, 2016 23: 282-289</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CA" sz="1200" dirty="0">
                <a:effectLst/>
                <a:latin typeface="Century Gothic" panose="020B0502020202020204" pitchFamily="34" charset="0"/>
                <a:ea typeface="Times New Roman" panose="02020603050405020304" pitchFamily="18" charset="0"/>
                <a:cs typeface="Arial" panose="020B0604020202020204" pitchFamily="34" charset="0"/>
              </a:rPr>
              <a:t>Tulloch HE, Pipe AL, Clyde MJ, Reid RD, Els C. The Quit Experience and Concerns of Smokers With Psychiatric Illness. Am J </a:t>
            </a:r>
            <a:r>
              <a:rPr lang="en-CA" sz="1200" dirty="0" err="1">
                <a:effectLst/>
                <a:latin typeface="Century Gothic" panose="020B0502020202020204" pitchFamily="34" charset="0"/>
                <a:ea typeface="Times New Roman" panose="02020603050405020304" pitchFamily="18" charset="0"/>
                <a:cs typeface="Arial" panose="020B0604020202020204" pitchFamily="34" charset="0"/>
              </a:rPr>
              <a:t>Prev</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 Med. 2016 Jun;50(6):709-718. </a:t>
            </a:r>
            <a:r>
              <a:rPr lang="en-CA" sz="1200" dirty="0" err="1">
                <a:effectLst/>
                <a:latin typeface="Century Gothic" panose="020B0502020202020204" pitchFamily="34" charset="0"/>
                <a:ea typeface="Times New Roman" panose="02020603050405020304" pitchFamily="18" charset="0"/>
                <a:cs typeface="Arial" panose="020B0604020202020204" pitchFamily="34" charset="0"/>
              </a:rPr>
              <a:t>doi</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 10.1016/j.amepre.2015.11.006. </a:t>
            </a:r>
            <a:r>
              <a:rPr lang="en-CA" sz="1200" dirty="0" err="1">
                <a:effectLst/>
                <a:latin typeface="Century Gothic" panose="020B0502020202020204" pitchFamily="34" charset="0"/>
                <a:ea typeface="Times New Roman" panose="02020603050405020304" pitchFamily="18" charset="0"/>
                <a:cs typeface="Arial" panose="020B0604020202020204" pitchFamily="34" charset="0"/>
              </a:rPr>
              <a:t>Epub</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 2015 Dec 17. PMID: 26711162.</a:t>
            </a:r>
            <a:endParaRPr lang="en-GB" sz="12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8</a:t>
            </a:fld>
            <a:endParaRPr lang="en-US" dirty="0"/>
          </a:p>
        </p:txBody>
      </p:sp>
    </p:spTree>
    <p:extLst>
      <p:ext uri="{BB962C8B-B14F-4D97-AF65-F5344CB8AC3E}">
        <p14:creationId xmlns:p14="http://schemas.microsoft.com/office/powerpoint/2010/main" val="15150865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eaLnBrk="1" hangingPunct="1"/>
            <a:r>
              <a:rPr lang="en-US" sz="1200" b="1" i="0" kern="1200" dirty="0">
                <a:solidFill>
                  <a:schemeClr val="tx1"/>
                </a:solidFill>
                <a:effectLst/>
                <a:latin typeface="Century Gothic" panose="020B0502020202020204" pitchFamily="34" charset="0"/>
                <a:ea typeface="Geneva" pitchFamily="-109" charset="0"/>
                <a:cs typeface="Geneva" pitchFamily="-109" charset="0"/>
              </a:rPr>
              <a:t>[Animated slide: 5 clicks to reveal all content]</a:t>
            </a:r>
          </a:p>
          <a:p>
            <a:pPr eaLnBrk="1" hangingPunct="1"/>
            <a:endParaRPr lang="en-US" sz="1200" b="1" i="0" kern="1200" dirty="0">
              <a:solidFill>
                <a:schemeClr val="tx1"/>
              </a:solidFill>
              <a:effectLst/>
              <a:latin typeface="Century Gothic" panose="020B0502020202020204" pitchFamily="34" charset="0"/>
              <a:ea typeface="Geneva" pitchFamily="-109" charset="0"/>
              <a:cs typeface="Geneva" pitchFamily="-109" charset="0"/>
            </a:endParaRPr>
          </a:p>
          <a:p>
            <a:pPr eaLnBrk="1" hangingPunct="1"/>
            <a:r>
              <a:rPr lang="en-US" sz="1200" b="1" i="0" kern="1200" dirty="0">
                <a:solidFill>
                  <a:schemeClr val="tx1"/>
                </a:solidFill>
                <a:effectLst/>
                <a:latin typeface="Century Gothic" panose="020B0502020202020204" pitchFamily="34" charset="0"/>
                <a:ea typeface="Geneva" pitchFamily="-109" charset="0"/>
                <a:cs typeface="Geneva" pitchFamily="-109" charset="0"/>
              </a:rPr>
              <a:t>“</a:t>
            </a:r>
            <a:r>
              <a:rPr lang="en-US" sz="1200" b="0" i="0" kern="1200" dirty="0">
                <a:solidFill>
                  <a:schemeClr val="tx1"/>
                </a:solidFill>
                <a:effectLst/>
                <a:latin typeface="Century Gothic" panose="020B0502020202020204" pitchFamily="34" charset="0"/>
                <a:ea typeface="Geneva" pitchFamily="-109" charset="0"/>
                <a:cs typeface="Geneva" pitchFamily="-109" charset="0"/>
              </a:rPr>
              <a:t>Smoking not a means of stress control – the reverse”. </a:t>
            </a:r>
            <a:endParaRPr lang="en-GB" sz="1200" dirty="0"/>
          </a:p>
          <a:p>
            <a:pPr eaLnBrk="1" hangingPunct="1"/>
            <a:endParaRPr lang="en-GB" sz="1200" dirty="0"/>
          </a:p>
          <a:p>
            <a:pPr eaLnBrk="1" hangingPunct="1"/>
            <a:r>
              <a:rPr lang="en-GB" sz="1200" dirty="0"/>
              <a:t>A lot of smokers (mentally well and unwell) will tell you they smoke because it helps with stress, it calms my nerves. </a:t>
            </a:r>
          </a:p>
          <a:p>
            <a:pPr eaLnBrk="1" hangingPunct="1"/>
            <a:endParaRPr lang="en-GB" sz="1200" dirty="0"/>
          </a:p>
          <a:p>
            <a:pPr eaLnBrk="1" hangingPunct="1"/>
            <a:r>
              <a:rPr lang="en-GB" sz="1200" dirty="0"/>
              <a:t>While life stress can be challenging for smokers and non smokers alike. The link made between stress relief and smoking that is so prevalent among smokers is one that can be helpful to unpack further and address with the patients you work with.  </a:t>
            </a:r>
          </a:p>
          <a:p>
            <a:pPr eaLnBrk="1" hangingPunct="1"/>
            <a:endParaRPr lang="en-GB" sz="1200" dirty="0"/>
          </a:p>
          <a:p>
            <a:pPr eaLnBrk="1" hangingPunct="1"/>
            <a:r>
              <a:rPr lang="en-GB" sz="1200" dirty="0"/>
              <a:t>[Note: Review information on slide]</a:t>
            </a:r>
          </a:p>
          <a:p>
            <a:pPr eaLnBrk="1" hangingPunct="1"/>
            <a:r>
              <a:rPr lang="en-GB" sz="1200" dirty="0"/>
              <a:t>Click 1 - Does smoking reduce stress? </a:t>
            </a:r>
          </a:p>
          <a:p>
            <a:pPr marL="0" marR="0" lvl="0" indent="0" algn="l" defTabSz="457200" rtl="0" eaLnBrk="1" fontAlgn="base" latinLnBrk="0" hangingPunct="1">
              <a:lnSpc>
                <a:spcPct val="100000"/>
              </a:lnSpc>
              <a:spcBef>
                <a:spcPct val="30000"/>
              </a:spcBef>
              <a:spcAft>
                <a:spcPct val="0"/>
              </a:spcAft>
              <a:buClrTx/>
              <a:buSzTx/>
              <a:buFontTx/>
              <a:buNone/>
              <a:tabLst/>
              <a:defRPr/>
            </a:pPr>
            <a:r>
              <a:rPr lang="en-US" sz="1200" dirty="0">
                <a:solidFill>
                  <a:schemeClr val="bg1"/>
                </a:solidFill>
                <a:latin typeface="Century Gothic" panose="020B0502020202020204" pitchFamily="34" charset="0"/>
              </a:rPr>
              <a:t>When you </a:t>
            </a:r>
            <a:r>
              <a:rPr lang="en-US" sz="1200" dirty="0">
                <a:solidFill>
                  <a:schemeClr val="bg1"/>
                </a:solidFill>
                <a:latin typeface="Arial" panose="020B0604020202020204" pitchFamily="34" charset="0"/>
                <a:cs typeface="Arial" panose="020B0604020202020204" pitchFamily="34" charset="0"/>
              </a:rPr>
              <a:t>smoke</a:t>
            </a:r>
            <a:r>
              <a:rPr lang="en-US" sz="1200" dirty="0">
                <a:solidFill>
                  <a:schemeClr val="bg1"/>
                </a:solidFill>
                <a:latin typeface="Century Gothic" panose="020B0502020202020204" pitchFamily="34" charset="0"/>
              </a:rPr>
              <a:t>, it tops up the level  of nicotine in your body</a:t>
            </a:r>
            <a:endParaRPr lang="en-US" sz="1200" b="1" dirty="0">
              <a:solidFill>
                <a:schemeClr val="bg1"/>
              </a:solidFill>
              <a:latin typeface="Century Gothic" panose="020B0502020202020204" pitchFamily="34" charset="0"/>
            </a:endParaRPr>
          </a:p>
          <a:p>
            <a:pPr marL="0" marR="0" lvl="0" indent="0" algn="l" defTabSz="457200" rtl="0" eaLnBrk="1" fontAlgn="base" latinLnBrk="0" hangingPunct="1">
              <a:lnSpc>
                <a:spcPct val="100000"/>
              </a:lnSpc>
              <a:spcBef>
                <a:spcPct val="30000"/>
              </a:spcBef>
              <a:spcAft>
                <a:spcPct val="0"/>
              </a:spcAft>
              <a:buClrTx/>
              <a:buSzTx/>
              <a:buFontTx/>
              <a:buNone/>
              <a:tabLst/>
              <a:defRPr/>
            </a:pPr>
            <a:r>
              <a:rPr lang="en-GB" sz="1200" dirty="0"/>
              <a:t>Click 2 - </a:t>
            </a:r>
            <a:r>
              <a:rPr lang="en-US" sz="1200" dirty="0">
                <a:solidFill>
                  <a:schemeClr val="bg1"/>
                </a:solidFill>
                <a:latin typeface="Arial" panose="020B0604020202020204" pitchFamily="34" charset="0"/>
                <a:cs typeface="Arial" panose="020B0604020202020204" pitchFamily="34" charset="0"/>
              </a:rPr>
              <a:t>Nicotine withdrawal symptoms are relieved, making you feel more relaxed… but it’s only temporary</a:t>
            </a:r>
            <a:endParaRPr lang="en-GB" sz="1200" dirty="0"/>
          </a:p>
          <a:p>
            <a:pPr marL="0" marR="0" lvl="0" indent="0" algn="l" defTabSz="457200" rtl="0" eaLnBrk="1" fontAlgn="base" latinLnBrk="0" hangingPunct="1">
              <a:lnSpc>
                <a:spcPct val="100000"/>
              </a:lnSpc>
              <a:spcBef>
                <a:spcPct val="30000"/>
              </a:spcBef>
              <a:spcAft>
                <a:spcPct val="0"/>
              </a:spcAft>
              <a:buClrTx/>
              <a:buSzTx/>
              <a:buFontTx/>
              <a:buNone/>
              <a:tabLst/>
              <a:defRPr/>
            </a:pPr>
            <a:r>
              <a:rPr lang="en-GB" sz="1200" dirty="0"/>
              <a:t>Click 3 - </a:t>
            </a:r>
            <a:r>
              <a:rPr lang="en-US" sz="1200" dirty="0">
                <a:solidFill>
                  <a:schemeClr val="bg1"/>
                </a:solidFill>
                <a:latin typeface="Arial" panose="020B0604020202020204" pitchFamily="34" charset="0"/>
                <a:cs typeface="Arial" panose="020B0604020202020204" pitchFamily="34" charset="0"/>
              </a:rPr>
              <a:t>Soon after you’ve finished smoking, your nicotine levels start to fall… leaving you craving another </a:t>
            </a:r>
            <a:endParaRPr lang="en-GB" sz="1200" dirty="0"/>
          </a:p>
          <a:p>
            <a:pPr marL="0" marR="0" lvl="0" indent="0" algn="l" defTabSz="457200" rtl="0" eaLnBrk="1" fontAlgn="base" latinLnBrk="0" hangingPunct="1">
              <a:lnSpc>
                <a:spcPct val="100000"/>
              </a:lnSpc>
              <a:spcBef>
                <a:spcPct val="30000"/>
              </a:spcBef>
              <a:spcAft>
                <a:spcPct val="0"/>
              </a:spcAft>
              <a:buClrTx/>
              <a:buSzTx/>
              <a:buFontTx/>
              <a:buNone/>
              <a:tabLst/>
              <a:defRPr/>
            </a:pPr>
            <a:r>
              <a:rPr lang="en-US" sz="1200" dirty="0">
                <a:solidFill>
                  <a:schemeClr val="bg1"/>
                </a:solidFill>
                <a:latin typeface="Arial" panose="020B0604020202020204" pitchFamily="34" charset="0"/>
                <a:cs typeface="Arial" panose="020B0604020202020204" pitchFamily="34" charset="0"/>
              </a:rPr>
              <a:t>Click 4 - When your nicotine levels are low you  get withdrawal symptoms, making you feel tense, irritable, anxious… </a:t>
            </a:r>
            <a:r>
              <a:rPr lang="en-US" sz="1200" b="1" dirty="0">
                <a:solidFill>
                  <a:schemeClr val="bg1"/>
                </a:solidFill>
                <a:latin typeface="Arial" panose="020B0604020202020204" pitchFamily="34" charset="0"/>
                <a:cs typeface="Arial" panose="020B0604020202020204" pitchFamily="34" charset="0"/>
              </a:rPr>
              <a:t>stressed</a:t>
            </a:r>
            <a:r>
              <a:rPr lang="en-GB" sz="1200" dirty="0"/>
              <a:t> </a:t>
            </a:r>
          </a:p>
          <a:p>
            <a:pPr eaLnBrk="1" hangingPunct="1"/>
            <a:endParaRPr lang="en-GB" sz="1200" dirty="0"/>
          </a:p>
          <a:p>
            <a:pPr eaLnBrk="1" hangingPunct="1"/>
            <a:r>
              <a:rPr lang="en-GB" sz="1200" dirty="0"/>
              <a:t>If you get a group of people together who have never smoked, a group of ex-smokers and a group of current smokers and get them to rate their current stress levels, it’s the smokers who will score the highest, followed by the ex-smokers and the least stressed will be the people who have never smoked. </a:t>
            </a:r>
          </a:p>
          <a:p>
            <a:pPr eaLnBrk="1" hangingPunct="1"/>
            <a:endParaRPr lang="en-GB" sz="1200" dirty="0"/>
          </a:p>
          <a:p>
            <a:pPr eaLnBrk="1" hangingPunct="1"/>
            <a:r>
              <a:rPr lang="en-GB" sz="1200" dirty="0"/>
              <a:t>So smoking does not alleviate stress, it alleviates withdrawal symptoms, the irritability, the restlessness the low mood that falling nicotine levels cause. </a:t>
            </a:r>
          </a:p>
          <a:p>
            <a:pPr eaLnBrk="1" hangingPunct="1"/>
            <a:endParaRPr lang="en-GB" sz="1200" dirty="0"/>
          </a:p>
          <a:p>
            <a:pPr eaLnBrk="1" hangingPunct="1"/>
            <a:r>
              <a:rPr lang="en-GB" sz="1200" dirty="0"/>
              <a:t>Smokers (and clinicians) often attribute improved mood and reduced anxiety to the effects of smoking rather than the reality that smoking simply medicates the effects of nicotine withdrawal that occur several times throughout the day </a:t>
            </a:r>
          </a:p>
          <a:p>
            <a:pPr eaLnBrk="1" hangingPunct="1"/>
            <a:endParaRPr lang="en-GB" sz="1200" dirty="0"/>
          </a:p>
          <a:p>
            <a:pPr eaLnBrk="1" hangingPunct="1"/>
            <a:r>
              <a:rPr lang="en-GB" sz="1200" dirty="0"/>
              <a:t>This belief becomes so ingrained in smokers and needs addressing if the smoker is going to be successful in stopping </a:t>
            </a:r>
          </a:p>
          <a:p>
            <a:pPr eaLnBrk="1" hangingPunct="1"/>
            <a:r>
              <a:rPr lang="en-GB" sz="1200" dirty="0"/>
              <a:t>If a smoker comes to rely on smoking for the perceived stress relief, they are less likely to learn more healthy coping skills. </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9</a:t>
            </a:fld>
            <a:endParaRPr lang="en-US"/>
          </a:p>
        </p:txBody>
      </p:sp>
    </p:spTree>
    <p:extLst>
      <p:ext uri="{BB962C8B-B14F-4D97-AF65-F5344CB8AC3E}">
        <p14:creationId xmlns:p14="http://schemas.microsoft.com/office/powerpoint/2010/main" val="53452572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title">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5B3ABCA-F75A-9F10-45E6-F13CD3CF0D5A}"/>
              </a:ext>
            </a:extLst>
          </p:cNvPr>
          <p:cNvPicPr>
            <a:picLocks noChangeAspect="1"/>
          </p:cNvPicPr>
          <p:nvPr userDrawn="1"/>
        </p:nvPicPr>
        <p:blipFill>
          <a:blip r:embed="rId2"/>
          <a:srcRect/>
          <a:stretch/>
        </p:blipFill>
        <p:spPr>
          <a:xfrm>
            <a:off x="0" y="0"/>
            <a:ext cx="9144000" cy="6858000"/>
          </a:xfrm>
          <a:prstGeom prst="rect">
            <a:avLst/>
          </a:prstGeom>
        </p:spPr>
      </p:pic>
      <p:sp>
        <p:nvSpPr>
          <p:cNvPr id="3" name="Subtitle 2"/>
          <p:cNvSpPr>
            <a:spLocks noGrp="1"/>
          </p:cNvSpPr>
          <p:nvPr>
            <p:ph type="subTitle" idx="1"/>
          </p:nvPr>
        </p:nvSpPr>
        <p:spPr>
          <a:xfrm>
            <a:off x="952500" y="956961"/>
            <a:ext cx="7200900" cy="2302767"/>
          </a:xfrm>
        </p:spPr>
        <p:txBody>
          <a:bodyPr>
            <a:noAutofit/>
          </a:bodyPr>
          <a:lstStyle>
            <a:lvl1pPr marL="0" indent="0" algn="l">
              <a:lnSpc>
                <a:spcPts val="45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52500" y="5139778"/>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52500" y="5508946"/>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52500" y="4770610"/>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D424426-9EA0-2F80-518F-B1E6C04AF998}"/>
              </a:ext>
            </a:extLst>
          </p:cNvPr>
          <p:cNvPicPr>
            <a:picLocks noChangeAspect="1"/>
          </p:cNvPicPr>
          <p:nvPr userDrawn="1"/>
        </p:nvPicPr>
        <p:blipFill>
          <a:blip r:embed="rId2"/>
          <a:srcRect/>
          <a:stretch/>
        </p:blipFill>
        <p:spPr>
          <a:xfrm>
            <a:off x="0" y="0"/>
            <a:ext cx="9144000" cy="6858000"/>
          </a:xfrm>
          <a:prstGeom prst="rect">
            <a:avLst/>
          </a:prstGeom>
        </p:spPr>
      </p:pic>
      <p:sp>
        <p:nvSpPr>
          <p:cNvPr id="5" name="Subtitle 2">
            <a:extLst>
              <a:ext uri="{FF2B5EF4-FFF2-40B4-BE49-F238E27FC236}">
                <a16:creationId xmlns:a16="http://schemas.microsoft.com/office/drawing/2014/main" id="{9899109D-217D-F041-A2C0-B8AE13CD4563}"/>
              </a:ext>
            </a:extLst>
          </p:cNvPr>
          <p:cNvSpPr>
            <a:spLocks noGrp="1"/>
          </p:cNvSpPr>
          <p:nvPr>
            <p:ph type="subTitle" idx="1"/>
          </p:nvPr>
        </p:nvSpPr>
        <p:spPr>
          <a:xfrm>
            <a:off x="952500" y="1772816"/>
            <a:ext cx="7200900" cy="3168352"/>
          </a:xfrm>
        </p:spPr>
        <p:txBody>
          <a:bodyPr anchor="ctr">
            <a:noAutofit/>
          </a:bodyPr>
          <a:lstStyle>
            <a:lvl1pPr marL="0" indent="0" algn="ctr">
              <a:lnSpc>
                <a:spcPts val="4500"/>
              </a:lnSpc>
              <a:spcBef>
                <a:spcPts val="500"/>
              </a:spcBef>
              <a:spcAft>
                <a:spcPts val="500"/>
              </a:spcAft>
              <a:buNone/>
              <a:defRPr sz="4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3899808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38497578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C715FEF-457E-AC89-C71E-16076653ABA4}"/>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28573945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dar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2484453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dark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3286173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right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4093457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dark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6475621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right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15087424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end divider">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
        <p:nvSpPr>
          <p:cNvPr id="4" name="Subtitle 2">
            <a:extLst>
              <a:ext uri="{FF2B5EF4-FFF2-40B4-BE49-F238E27FC236}">
                <a16:creationId xmlns:a16="http://schemas.microsoft.com/office/drawing/2014/main" id="{5D5354D8-9E79-F53A-AE4D-8476D4C51D42}"/>
              </a:ext>
            </a:extLst>
          </p:cNvPr>
          <p:cNvSpPr>
            <a:spLocks noGrp="1"/>
          </p:cNvSpPr>
          <p:nvPr>
            <p:ph type="subTitle" idx="1"/>
          </p:nvPr>
        </p:nvSpPr>
        <p:spPr>
          <a:xfrm>
            <a:off x="952500" y="1239656"/>
            <a:ext cx="7200900" cy="4344935"/>
          </a:xfrm>
        </p:spPr>
        <p:txBody>
          <a:bodyPr anchor="ctr">
            <a:noAutofit/>
          </a:bodyPr>
          <a:lstStyle>
            <a:lvl1pPr marL="0" indent="0" algn="ctr">
              <a:lnSpc>
                <a:spcPts val="15000"/>
              </a:lnSpc>
              <a:spcBef>
                <a:spcPts val="0"/>
              </a:spcBef>
              <a:spcAft>
                <a:spcPts val="0"/>
              </a:spcAft>
              <a:buNone/>
              <a:defRPr sz="15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5992069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2CDCA11-03B8-6646-AE16-91CB8EE8D86C}"/>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CB023386-0522-9942-AAAD-B5EDFBC1B607}"/>
              </a:ext>
            </a:extLst>
          </p:cNvPr>
          <p:cNvPicPr>
            <a:picLocks noChangeAspect="1"/>
          </p:cNvPicPr>
          <p:nvPr userDrawn="1"/>
        </p:nvPicPr>
        <p:blipFill>
          <a:blip r:embed="rId3"/>
          <a:stretch>
            <a:fillRect/>
          </a:stretch>
        </p:blipFill>
        <p:spPr>
          <a:xfrm>
            <a:off x="2520225" y="2133600"/>
            <a:ext cx="4103550" cy="2274794"/>
          </a:xfrm>
          <a:prstGeom prst="rect">
            <a:avLst/>
          </a:prstGeom>
          <a:effectLst>
            <a:outerShdw blurRad="254000" dist="38100" dir="5400000" algn="ctr" rotWithShape="0">
              <a:srgbClr val="000000">
                <a:alpha val="25000"/>
              </a:srgbClr>
            </a:outerShdw>
          </a:effectLst>
        </p:spPr>
      </p:pic>
    </p:spTree>
    <p:extLst>
      <p:ext uri="{BB962C8B-B14F-4D97-AF65-F5344CB8AC3E}">
        <p14:creationId xmlns:p14="http://schemas.microsoft.com/office/powerpoint/2010/main" val="3756965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ain title + logo">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12" name="Picture 11">
            <a:extLst>
              <a:ext uri="{FF2B5EF4-FFF2-40B4-BE49-F238E27FC236}">
                <a16:creationId xmlns:a16="http://schemas.microsoft.com/office/drawing/2014/main" id="{45B3ABCA-F75A-9F10-45E6-F13CD3CF0D5A}"/>
              </a:ext>
            </a:extLst>
          </p:cNvPr>
          <p:cNvPicPr>
            <a:picLocks noChangeAspect="1"/>
          </p:cNvPicPr>
          <p:nvPr userDrawn="1"/>
        </p:nvPicPr>
        <p:blipFill rotWithShape="1">
          <a:blip r:embed="rId2"/>
          <a:srcRect t="-4" b="21262"/>
          <a:stretch/>
        </p:blipFill>
        <p:spPr>
          <a:xfrm>
            <a:off x="0" y="0"/>
            <a:ext cx="9144000" cy="5400000"/>
          </a:xfrm>
          <a:prstGeom prst="rect">
            <a:avLst/>
          </a:prstGeom>
          <a:effectLst>
            <a:outerShdw blurRad="328814" dist="76200" dir="5400000" algn="ctr" rotWithShape="0">
              <a:srgbClr val="000000">
                <a:alpha val="20000"/>
              </a:srgbClr>
            </a:outerShdw>
          </a:effectLst>
        </p:spPr>
      </p:pic>
      <p:sp>
        <p:nvSpPr>
          <p:cNvPr id="3" name="Subtitle 2"/>
          <p:cNvSpPr>
            <a:spLocks noGrp="1"/>
          </p:cNvSpPr>
          <p:nvPr>
            <p:ph type="subTitle" idx="1"/>
          </p:nvPr>
        </p:nvSpPr>
        <p:spPr>
          <a:xfrm>
            <a:off x="952500" y="818745"/>
            <a:ext cx="7200900" cy="2302767"/>
          </a:xfrm>
        </p:spPr>
        <p:txBody>
          <a:bodyPr>
            <a:noAutofit/>
          </a:bodyPr>
          <a:lstStyle>
            <a:lvl1pPr marL="0" indent="0" algn="l">
              <a:lnSpc>
                <a:spcPts val="45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52500" y="3980827"/>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52500" y="4349995"/>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52500" y="3611659"/>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Tree>
    <p:extLst>
      <p:ext uri="{BB962C8B-B14F-4D97-AF65-F5344CB8AC3E}">
        <p14:creationId xmlns:p14="http://schemas.microsoft.com/office/powerpoint/2010/main" val="18968255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HS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nvGrpSpPr>
          <p:cNvPr id="13" name="Group 12">
            <a:extLst>
              <a:ext uri="{FF2B5EF4-FFF2-40B4-BE49-F238E27FC236}">
                <a16:creationId xmlns:a16="http://schemas.microsoft.com/office/drawing/2014/main" id="{B09B9844-7748-7647-2554-87D55F04CF58}"/>
              </a:ext>
            </a:extLst>
          </p:cNvPr>
          <p:cNvGrpSpPr/>
          <p:nvPr userDrawn="1"/>
        </p:nvGrpSpPr>
        <p:grpSpPr>
          <a:xfrm>
            <a:off x="1899002" y="2904674"/>
            <a:ext cx="5539281" cy="801914"/>
            <a:chOff x="1853603" y="3028043"/>
            <a:chExt cx="5539281" cy="801914"/>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tretch>
              <a:fillRect/>
            </a:stretch>
          </p:blipFill>
          <p:spPr>
            <a:xfrm>
              <a:off x="1853603" y="3028043"/>
              <a:ext cx="1740518" cy="801914"/>
            </a:xfrm>
            <a:prstGeom prst="rect">
              <a:avLst/>
            </a:prstGeom>
          </p:spPr>
        </p:pic>
        <p:pic>
          <p:nvPicPr>
            <p:cNvPr id="11" name="Picture 10">
              <a:extLst>
                <a:ext uri="{FF2B5EF4-FFF2-40B4-BE49-F238E27FC236}">
                  <a16:creationId xmlns:a16="http://schemas.microsoft.com/office/drawing/2014/main" id="{87F065BB-FFBF-E954-8424-005EB4EDBD83}"/>
                </a:ext>
              </a:extLst>
            </p:cNvPr>
            <p:cNvPicPr>
              <a:picLocks noChangeAspect="1"/>
            </p:cNvPicPr>
            <p:nvPr userDrawn="1"/>
          </p:nvPicPr>
          <p:blipFill>
            <a:blip r:embed="rId3"/>
            <a:stretch>
              <a:fillRect/>
            </a:stretch>
          </p:blipFill>
          <p:spPr>
            <a:xfrm>
              <a:off x="4722875" y="3028043"/>
              <a:ext cx="2670009" cy="801914"/>
            </a:xfrm>
            <a:prstGeom prst="rect">
              <a:avLst/>
            </a:prstGeom>
          </p:spPr>
        </p:pic>
      </p:grpSp>
    </p:spTree>
    <p:extLst>
      <p:ext uri="{BB962C8B-B14F-4D97-AF65-F5344CB8AC3E}">
        <p14:creationId xmlns:p14="http://schemas.microsoft.com/office/powerpoint/2010/main" val="15405901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title - no modul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768CBAB-1FD6-6E01-67D8-6BF934FE5EAF}"/>
              </a:ext>
            </a:extLst>
          </p:cNvPr>
          <p:cNvPicPr>
            <a:picLocks noChangeAspect="1"/>
          </p:cNvPicPr>
          <p:nvPr userDrawn="1"/>
        </p:nvPicPr>
        <p:blipFill>
          <a:blip r:embed="rId2"/>
          <a:srcRect/>
          <a:stretch/>
        </p:blipFill>
        <p:spPr>
          <a:xfrm>
            <a:off x="0" y="0"/>
            <a:ext cx="9144000" cy="6858000"/>
          </a:xfrm>
          <a:prstGeom prst="rect">
            <a:avLst/>
          </a:prstGeom>
        </p:spPr>
      </p:pic>
      <p:sp>
        <p:nvSpPr>
          <p:cNvPr id="3" name="Subtitle 2"/>
          <p:cNvSpPr>
            <a:spLocks noGrp="1"/>
          </p:cNvSpPr>
          <p:nvPr>
            <p:ph type="subTitle" idx="1"/>
          </p:nvPr>
        </p:nvSpPr>
        <p:spPr>
          <a:xfrm>
            <a:off x="952500" y="956961"/>
            <a:ext cx="7200900" cy="5111079"/>
          </a:xfrm>
        </p:spPr>
        <p:txBody>
          <a:bodyPr>
            <a:noAutofit/>
          </a:bodyPr>
          <a:lstStyle>
            <a:lvl1pPr marL="0" indent="0" algn="l">
              <a:lnSpc>
                <a:spcPts val="3800"/>
              </a:lnSpc>
              <a:spcBef>
                <a:spcPts val="1500"/>
              </a:spcBef>
              <a:spcAft>
                <a:spcPts val="1500"/>
              </a:spcAft>
              <a:buNone/>
              <a:defRPr sz="2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9806078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light bright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2013498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768CBAB-1FD6-6E01-67D8-6BF934FE5EAF}"/>
              </a:ext>
            </a:extLst>
          </p:cNvPr>
          <p:cNvPicPr>
            <a:picLocks noChangeAspect="1"/>
          </p:cNvPicPr>
          <p:nvPr userDrawn="1"/>
        </p:nvPicPr>
        <p:blipFill>
          <a:blip r:embed="rId2"/>
          <a:srcRect/>
          <a:stretch/>
        </p:blipFill>
        <p:spPr>
          <a:xfrm>
            <a:off x="0" y="0"/>
            <a:ext cx="9144000" cy="6858000"/>
          </a:xfrm>
          <a:prstGeom prst="rect">
            <a:avLst/>
          </a:prstGeom>
        </p:spPr>
      </p:pic>
      <p:sp>
        <p:nvSpPr>
          <p:cNvPr id="2" name="Title 1"/>
          <p:cNvSpPr>
            <a:spLocks noGrp="1"/>
          </p:cNvSpPr>
          <p:nvPr>
            <p:ph type="ctrTitle"/>
          </p:nvPr>
        </p:nvSpPr>
        <p:spPr>
          <a:xfrm>
            <a:off x="952500" y="956961"/>
            <a:ext cx="7200900" cy="502567"/>
          </a:xfrm>
        </p:spPr>
        <p:txBody>
          <a:bodyPr>
            <a:normAutofit/>
          </a:bodyPr>
          <a:lstStyle>
            <a:lvl1pPr>
              <a:defRPr sz="2400" b="0">
                <a:solidFill>
                  <a:srgbClr val="00D5D9"/>
                </a:solidFill>
                <a:effectLst>
                  <a:outerShdw blurRad="254000" dist="38100" dir="5400000" algn="ctr" rotWithShape="0">
                    <a:srgbClr val="000000">
                      <a:alpha val="25000"/>
                    </a:srgbClr>
                  </a:outerShdw>
                </a:effectLst>
              </a:defRPr>
            </a:lvl1pPr>
          </a:lstStyle>
          <a:p>
            <a:endParaRPr lang="en-US" dirty="0"/>
          </a:p>
        </p:txBody>
      </p:sp>
      <p:sp>
        <p:nvSpPr>
          <p:cNvPr id="3" name="Subtitle 2"/>
          <p:cNvSpPr>
            <a:spLocks noGrp="1"/>
          </p:cNvSpPr>
          <p:nvPr>
            <p:ph type="subTitle" idx="1"/>
          </p:nvPr>
        </p:nvSpPr>
        <p:spPr>
          <a:xfrm>
            <a:off x="952500" y="1481097"/>
            <a:ext cx="7200900" cy="4586943"/>
          </a:xfrm>
        </p:spPr>
        <p:txBody>
          <a:bodyPr>
            <a:noAutofit/>
          </a:bodyPr>
          <a:lstStyle>
            <a:lvl1pPr marL="0" indent="0" algn="l">
              <a:lnSpc>
                <a:spcPts val="3800"/>
              </a:lnSpc>
              <a:spcBef>
                <a:spcPts val="1500"/>
              </a:spcBef>
              <a:spcAft>
                <a:spcPts val="1500"/>
              </a:spcAft>
              <a:buNone/>
              <a:defRPr sz="2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8328106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Gener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dirty="0"/>
              <a:t>Click to edit Master title style</a:t>
            </a:r>
            <a:endParaRPr lang="en-US" dirty="0"/>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Tobacco Treatment for People with SMI:</a:t>
            </a:r>
            <a:r>
              <a:rPr lang="en-US"/>
              <a:t> Introduction</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umber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dirty="0"/>
              <a:t>Click to edit Master title style</a:t>
            </a:r>
            <a:endParaRPr lang="en-US" dirty="0"/>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lvl1pPr marL="0" indent="0">
              <a:tabLst>
                <a:tab pos="301625" algn="l"/>
              </a:tabLst>
              <a:defRPr/>
            </a:lvl1pPr>
          </a:lstStyle>
          <a:p>
            <a:pPr marL="0" indent="0">
              <a:buNone/>
            </a:pPr>
            <a:endParaRPr lang="en-US" dirty="0"/>
          </a:p>
        </p:txBody>
      </p:sp>
      <p:sp>
        <p:nvSpPr>
          <p:cNvPr id="6" name="Footer Placeholder 4">
            <a:extLst>
              <a:ext uri="{FF2B5EF4-FFF2-40B4-BE49-F238E27FC236}">
                <a16:creationId xmlns:a16="http://schemas.microsoft.com/office/drawing/2014/main" id="{F8C9E131-FD36-23EA-0889-758842A3F37F}"/>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Tobacco Treatment for People with SMI:</a:t>
            </a:r>
            <a:r>
              <a:rPr lang="en-US"/>
              <a:t> Introduction</a:t>
            </a:r>
          </a:p>
        </p:txBody>
      </p:sp>
    </p:spTree>
    <p:extLst>
      <p:ext uri="{BB962C8B-B14F-4D97-AF65-F5344CB8AC3E}">
        <p14:creationId xmlns:p14="http://schemas.microsoft.com/office/powerpoint/2010/main" val="34523062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571500" y="1752601"/>
            <a:ext cx="3771900" cy="4267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4" name="Content Placeholder 3"/>
          <p:cNvSpPr>
            <a:spLocks noGrp="1"/>
          </p:cNvSpPr>
          <p:nvPr>
            <p:ph sz="half" idx="2"/>
          </p:nvPr>
        </p:nvSpPr>
        <p:spPr>
          <a:xfrm>
            <a:off x="4800600" y="1752600"/>
            <a:ext cx="3733800" cy="42672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7" name="Footer Placeholder 4">
            <a:extLst>
              <a:ext uri="{FF2B5EF4-FFF2-40B4-BE49-F238E27FC236}">
                <a16:creationId xmlns:a16="http://schemas.microsoft.com/office/drawing/2014/main" id="{25C028FF-DAD1-C1E6-F56C-27E08618806C}"/>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Tobacco Treatment for People with SMI:</a:t>
            </a:r>
            <a:r>
              <a:rPr lang="en-US"/>
              <a:t> Introduction</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571500" y="1747520"/>
            <a:ext cx="3771900" cy="639762"/>
          </a:xfrm>
        </p:spPr>
        <p:txBody>
          <a:bodyPr anchor="ct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4" name="Content Placeholder 3"/>
          <p:cNvSpPr>
            <a:spLocks noGrp="1"/>
          </p:cNvSpPr>
          <p:nvPr>
            <p:ph sz="half" idx="2"/>
          </p:nvPr>
        </p:nvSpPr>
        <p:spPr>
          <a:xfrm>
            <a:off x="571500" y="2438400"/>
            <a:ext cx="3771900" cy="35814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600"/>
            </a:lvl7pPr>
            <a:lvl8pPr>
              <a:defRPr sz="1600"/>
            </a:lvl8pPr>
            <a:lvl9pPr>
              <a:defRPr sz="16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5" name="Text Placeholder 4"/>
          <p:cNvSpPr>
            <a:spLocks noGrp="1"/>
          </p:cNvSpPr>
          <p:nvPr>
            <p:ph type="body" sz="quarter" idx="3"/>
          </p:nvPr>
        </p:nvSpPr>
        <p:spPr>
          <a:xfrm>
            <a:off x="4797425" y="1747520"/>
            <a:ext cx="3736975" cy="639762"/>
          </a:xfrm>
        </p:spPr>
        <p:txBody>
          <a:bodyPr anchor="ct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6" name="Content Placeholder 5"/>
          <p:cNvSpPr>
            <a:spLocks noGrp="1"/>
          </p:cNvSpPr>
          <p:nvPr>
            <p:ph sz="quarter" idx="4"/>
          </p:nvPr>
        </p:nvSpPr>
        <p:spPr>
          <a:xfrm>
            <a:off x="4797425" y="2438399"/>
            <a:ext cx="3736975" cy="35814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600"/>
            </a:lvl7pPr>
            <a:lvl8pPr>
              <a:defRPr sz="1600"/>
            </a:lvl8pPr>
            <a:lvl9pPr>
              <a:defRPr sz="16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9" name="Footer Placeholder 4">
            <a:extLst>
              <a:ext uri="{FF2B5EF4-FFF2-40B4-BE49-F238E27FC236}">
                <a16:creationId xmlns:a16="http://schemas.microsoft.com/office/drawing/2014/main" id="{3D4D72FC-B28E-CCBB-C752-F3C5195CB0F0}"/>
              </a:ext>
            </a:extLst>
          </p:cNvPr>
          <p:cNvSpPr>
            <a:spLocks noGrp="1"/>
          </p:cNvSpPr>
          <p:nvPr>
            <p:ph type="ftr" sz="quarter" idx="10"/>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Tobacco Treatment for People with SMI:</a:t>
            </a:r>
            <a:r>
              <a:rPr lang="en-US"/>
              <a:t> Introduction</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92AF3A-EA40-604F-97D6-F4C65EC870CE}"/>
              </a:ext>
            </a:extLst>
          </p:cNvPr>
          <p:cNvSpPr/>
          <p:nvPr userDrawn="1"/>
        </p:nvSpPr>
        <p:spPr>
          <a:xfrm>
            <a:off x="0" y="0"/>
            <a:ext cx="9144000" cy="6858000"/>
          </a:xfrm>
          <a:prstGeom prst="rect">
            <a:avLst/>
          </a:prstGeom>
          <a:solidFill>
            <a:schemeClr val="tx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latin typeface="Century Gothic" panose="020B0502020202020204" pitchFamily="34" charset="0"/>
            </a:endParaRPr>
          </a:p>
        </p:txBody>
      </p:sp>
      <p:sp>
        <p:nvSpPr>
          <p:cNvPr id="2" name="Title 1"/>
          <p:cNvSpPr>
            <a:spLocks noGrp="1"/>
          </p:cNvSpPr>
          <p:nvPr>
            <p:ph type="title"/>
          </p:nvPr>
        </p:nvSpPr>
        <p:spPr/>
        <p:txBody>
          <a:bodyPr/>
          <a:lstStyle>
            <a:lvl1pPr marL="0" algn="l">
              <a:defRPr baseline="0"/>
            </a:lvl1pPr>
          </a:lstStyle>
          <a:p>
            <a:r>
              <a:rPr lang="en-GB" dirty="0"/>
              <a:t>Click to edit Master title style</a:t>
            </a:r>
            <a:endParaRPr lang="en-US" dirty="0"/>
          </a:p>
        </p:txBody>
      </p:sp>
    </p:spTree>
    <p:extLst>
      <p:ext uri="{BB962C8B-B14F-4D97-AF65-F5344CB8AC3E}">
        <p14:creationId xmlns:p14="http://schemas.microsoft.com/office/powerpoint/2010/main" val="3599011965"/>
      </p:ext>
    </p:extLst>
  </p:cSld>
  <p:clrMapOvr>
    <a:masterClrMapping/>
  </p:clrMapOvr>
  <p:extLst>
    <p:ext uri="{DCECCB84-F9BA-43D5-87BE-67443E8EF086}">
      <p15:sldGuideLst xmlns:p15="http://schemas.microsoft.com/office/powerpoint/2012/main">
        <p15:guide id="1" orient="horz" pos="867" userDrawn="1">
          <p15:clr>
            <a:srgbClr val="FBAE40"/>
          </p15:clr>
        </p15:guide>
        <p15:guide id="2" orient="horz" pos="411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quiz">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A4AF809-039D-21B8-03A5-8265304F04EF}"/>
              </a:ext>
            </a:extLst>
          </p:cNvPr>
          <p:cNvPicPr>
            <a:picLocks noChangeAspect="1"/>
          </p:cNvPicPr>
          <p:nvPr userDrawn="1"/>
        </p:nvPicPr>
        <p:blipFill>
          <a:blip r:embed="rId2"/>
          <a:srcRect/>
          <a:stretch/>
        </p:blipFill>
        <p:spPr>
          <a:xfrm>
            <a:off x="0" y="0"/>
            <a:ext cx="9144000" cy="6858000"/>
          </a:xfrm>
          <a:prstGeom prst="rect">
            <a:avLst/>
          </a:prstGeom>
        </p:spPr>
      </p:pic>
      <p:sp>
        <p:nvSpPr>
          <p:cNvPr id="3" name="Subtitle 2"/>
          <p:cNvSpPr>
            <a:spLocks noGrp="1"/>
          </p:cNvSpPr>
          <p:nvPr>
            <p:ph type="subTitle" idx="1"/>
          </p:nvPr>
        </p:nvSpPr>
        <p:spPr>
          <a:xfrm>
            <a:off x="952500" y="4797636"/>
            <a:ext cx="7200900" cy="1344372"/>
          </a:xfrm>
        </p:spPr>
        <p:txBody>
          <a:bodyPr anchor="ctr">
            <a:noAutofit/>
          </a:bodyPr>
          <a:lstStyle>
            <a:lvl1pPr marL="0" indent="0" algn="ctr">
              <a:lnSpc>
                <a:spcPts val="4800"/>
              </a:lnSpc>
              <a:spcBef>
                <a:spcPts val="0"/>
              </a:spcBef>
              <a:spcAft>
                <a:spcPts val="0"/>
              </a:spcAft>
              <a:buNone/>
              <a:defRPr sz="4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21319123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0"/>
            <a:ext cx="9144000" cy="1371600"/>
          </a:xfrm>
          <a:prstGeom prst="rect">
            <a:avLst/>
          </a:prstGeom>
          <a:gradFill flip="none" rotWithShape="1">
            <a:gsLst>
              <a:gs pos="13000">
                <a:srgbClr val="00B1FF"/>
              </a:gs>
              <a:gs pos="100000">
                <a:srgbClr val="0070C0">
                  <a:lumMod val="97000"/>
                </a:srgbClr>
              </a:gs>
            </a:gsLst>
            <a:lin ang="5400000" scaled="0"/>
            <a:tileRect/>
          </a:gradFill>
          <a:ln>
            <a:noFill/>
          </a:ln>
          <a:effectLst>
            <a:outerShdw blurRad="317500" dist="76200" dir="5400000" algn="ctr" rotWithShape="0">
              <a:srgbClr val="000000">
                <a:alpha val="20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latin typeface="Century Gothic" panose="020B0502020202020204" pitchFamily="34" charset="0"/>
            </a:endParaRPr>
          </a:p>
        </p:txBody>
      </p:sp>
      <p:pic>
        <p:nvPicPr>
          <p:cNvPr id="3" name="Picture 2">
            <a:extLst>
              <a:ext uri="{FF2B5EF4-FFF2-40B4-BE49-F238E27FC236}">
                <a16:creationId xmlns:a16="http://schemas.microsoft.com/office/drawing/2014/main" id="{627806B2-50AB-E041-B28D-8AAC3767974D}"/>
              </a:ext>
            </a:extLst>
          </p:cNvPr>
          <p:cNvPicPr>
            <a:picLocks noChangeAspect="1"/>
          </p:cNvPicPr>
          <p:nvPr userDrawn="1"/>
        </p:nvPicPr>
        <p:blipFill>
          <a:blip r:embed="rId24"/>
          <a:srcRect/>
          <a:stretch/>
        </p:blipFill>
        <p:spPr>
          <a:xfrm>
            <a:off x="3300" y="0"/>
            <a:ext cx="9137400" cy="1370610"/>
          </a:xfrm>
          <a:prstGeom prst="rect">
            <a:avLst/>
          </a:prstGeom>
        </p:spPr>
      </p:pic>
      <p:sp>
        <p:nvSpPr>
          <p:cNvPr id="8" name="Rectangle 7"/>
          <p:cNvSpPr/>
          <p:nvPr userDrawn="1"/>
        </p:nvSpPr>
        <p:spPr>
          <a:xfrm>
            <a:off x="0" y="6248400"/>
            <a:ext cx="9144000" cy="609600"/>
          </a:xfrm>
          <a:prstGeom prst="rect">
            <a:avLst/>
          </a:prstGeom>
          <a:solidFill>
            <a:srgbClr val="00BCBF">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solidFill>
                <a:schemeClr val="accent1"/>
              </a:solidFill>
              <a:latin typeface="Century Gothic" panose="020B0502020202020204" pitchFamily="34" charset="0"/>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dirty="0"/>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Tobacco Treatment for People with SMI:</a:t>
            </a:r>
            <a:r>
              <a:rPr lang="en-US"/>
              <a:t> Introduction</a:t>
            </a:r>
          </a:p>
        </p:txBody>
      </p:sp>
    </p:spTree>
  </p:cSld>
  <p:clrMap bg1="lt1" tx1="dk1" bg2="lt2" tx2="dk2" accent1="accent1" accent2="accent2" accent3="accent3" accent4="accent4" accent5="accent5" accent6="accent6" hlink="hlink" folHlink="folHlink"/>
  <p:sldLayoutIdLst>
    <p:sldLayoutId id="2147483649" r:id="rId1"/>
    <p:sldLayoutId id="2147483662" r:id="rId2"/>
    <p:sldLayoutId id="2147483654" r:id="rId3"/>
    <p:sldLayoutId id="2147483650" r:id="rId4"/>
    <p:sldLayoutId id="2147483658" r:id="rId5"/>
    <p:sldLayoutId id="2147483652" r:id="rId6"/>
    <p:sldLayoutId id="2147483653" r:id="rId7"/>
    <p:sldLayoutId id="2147483657" r:id="rId8"/>
    <p:sldLayoutId id="2147483655" r:id="rId9"/>
    <p:sldLayoutId id="2147483656" r:id="rId10"/>
    <p:sldLayoutId id="2147483660" r:id="rId11"/>
    <p:sldLayoutId id="2147483666" r:id="rId12"/>
    <p:sldLayoutId id="2147483663" r:id="rId13"/>
    <p:sldLayoutId id="2147483664" r:id="rId14"/>
    <p:sldLayoutId id="2147483667" r:id="rId15"/>
    <p:sldLayoutId id="2147483665" r:id="rId16"/>
    <p:sldLayoutId id="2147483668" r:id="rId17"/>
    <p:sldLayoutId id="2147483661" r:id="rId18"/>
    <p:sldLayoutId id="2147483659" r:id="rId19"/>
    <p:sldLayoutId id="2147483669" r:id="rId20"/>
    <p:sldLayoutId id="2147483671" r:id="rId21"/>
    <p:sldLayoutId id="2147483672" r:id="rId22"/>
  </p:sldLayoutIdLst>
  <p:hf hdr="0" dt="0"/>
  <p:txStyles>
    <p:titleStyle>
      <a:lvl1pPr marL="355600" indent="-355600" algn="l" defTabSz="457200" rtl="0" eaLnBrk="0" fontAlgn="base" hangingPunct="0">
        <a:spcBef>
          <a:spcPct val="0"/>
        </a:spcBef>
        <a:spcAft>
          <a:spcPct val="0"/>
        </a:spcAft>
        <a:defRPr sz="2300" b="0"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userDrawn="1">
          <p15:clr>
            <a:srgbClr val="F26B43"/>
          </p15:clr>
        </p15:guide>
        <p15:guide id="2" pos="431"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0.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0.xml"/><Relationship Id="rId4" Type="http://schemas.openxmlformats.org/officeDocument/2006/relationships/image" Target="../media/image33.png"/></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image" Target="../media/image36.png"/><Relationship Id="rId5" Type="http://schemas.openxmlformats.org/officeDocument/2006/relationships/image" Target="../media/image27.png"/><Relationship Id="rId4" Type="http://schemas.openxmlformats.org/officeDocument/2006/relationships/image" Target="../media/image35.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8" Type="http://schemas.openxmlformats.org/officeDocument/2006/relationships/image" Target="../media/image20.jpg"/><Relationship Id="rId3" Type="http://schemas.microsoft.com/office/2018/10/relationships/comments" Target="../comments/modernComment_4C1_CB6A2DD6.xml"/><Relationship Id="rId7" Type="http://schemas.openxmlformats.org/officeDocument/2006/relationships/image" Target="../media/image19.jpg"/><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image" Target="../media/image18.jpg"/><Relationship Id="rId5" Type="http://schemas.openxmlformats.org/officeDocument/2006/relationships/image" Target="../media/image17.jpg"/><Relationship Id="rId10" Type="http://schemas.openxmlformats.org/officeDocument/2006/relationships/image" Target="../media/image13.png"/><Relationship Id="rId4" Type="http://schemas.openxmlformats.org/officeDocument/2006/relationships/image" Target="../media/image16.jpg"/><Relationship Id="rId9" Type="http://schemas.openxmlformats.org/officeDocument/2006/relationships/image" Target="../media/image21.jpg"/></Relationships>
</file>

<file path=ppt/slides/_rels/slide16.xml.rels><?xml version="1.0" encoding="UTF-8" standalone="yes"?>
<Relationships xmlns="http://schemas.openxmlformats.org/package/2006/relationships"><Relationship Id="rId8" Type="http://schemas.openxmlformats.org/officeDocument/2006/relationships/image" Target="../media/image25.jpg"/><Relationship Id="rId3" Type="http://schemas.microsoft.com/office/2018/10/relationships/comments" Target="../comments/modernComment_4C2_3F34C8E.xml"/><Relationship Id="rId7" Type="http://schemas.openxmlformats.org/officeDocument/2006/relationships/image" Target="../media/image24.jp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23.jpg"/><Relationship Id="rId5" Type="http://schemas.openxmlformats.org/officeDocument/2006/relationships/image" Target="../media/image22.jpg"/><Relationship Id="rId10" Type="http://schemas.openxmlformats.org/officeDocument/2006/relationships/image" Target="../media/image13.png"/><Relationship Id="rId4" Type="http://schemas.openxmlformats.org/officeDocument/2006/relationships/image" Target="../media/image16.jpg"/><Relationship Id="rId9" Type="http://schemas.openxmlformats.org/officeDocument/2006/relationships/image" Target="../media/image26.jpg"/></Relationships>
</file>

<file path=ppt/slides/_rels/slide1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8" Type="http://schemas.openxmlformats.org/officeDocument/2006/relationships/image" Target="../media/image45.jpg"/><Relationship Id="rId3" Type="http://schemas.openxmlformats.org/officeDocument/2006/relationships/image" Target="../media/image40.jpg"/><Relationship Id="rId7" Type="http://schemas.openxmlformats.org/officeDocument/2006/relationships/image" Target="../media/image44.jpg"/><Relationship Id="rId2" Type="http://schemas.openxmlformats.org/officeDocument/2006/relationships/notesSlide" Target="../notesSlides/notesSlide20.xml"/><Relationship Id="rId1" Type="http://schemas.openxmlformats.org/officeDocument/2006/relationships/slideLayout" Target="../slideLayouts/slideLayout14.xml"/><Relationship Id="rId6" Type="http://schemas.openxmlformats.org/officeDocument/2006/relationships/image" Target="../media/image43.jpg"/><Relationship Id="rId5" Type="http://schemas.openxmlformats.org/officeDocument/2006/relationships/image" Target="../media/image42.jpg"/><Relationship Id="rId10" Type="http://schemas.openxmlformats.org/officeDocument/2006/relationships/image" Target="../media/image47.jpg"/><Relationship Id="rId4" Type="http://schemas.openxmlformats.org/officeDocument/2006/relationships/image" Target="../media/image41.jpg"/><Relationship Id="rId9" Type="http://schemas.openxmlformats.org/officeDocument/2006/relationships/image" Target="../media/image46.jpg"/></Relationships>
</file>

<file path=ppt/slides/_rels/slide2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2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8" Type="http://schemas.openxmlformats.org/officeDocument/2006/relationships/image" Target="../media/image53.jpg"/><Relationship Id="rId3" Type="http://schemas.openxmlformats.org/officeDocument/2006/relationships/image" Target="../media/image16.jpg"/><Relationship Id="rId7" Type="http://schemas.openxmlformats.org/officeDocument/2006/relationships/image" Target="../media/image20.jpg"/><Relationship Id="rId12" Type="http://schemas.openxmlformats.org/officeDocument/2006/relationships/image" Target="../media/image22.jpg"/><Relationship Id="rId2" Type="http://schemas.openxmlformats.org/officeDocument/2006/relationships/notesSlide" Target="../notesSlides/notesSlide23.xml"/><Relationship Id="rId1" Type="http://schemas.openxmlformats.org/officeDocument/2006/relationships/slideLayout" Target="../slideLayouts/slideLayout4.xml"/><Relationship Id="rId6" Type="http://schemas.openxmlformats.org/officeDocument/2006/relationships/image" Target="../media/image19.jpg"/><Relationship Id="rId11" Type="http://schemas.openxmlformats.org/officeDocument/2006/relationships/image" Target="../media/image26.jpg"/><Relationship Id="rId5" Type="http://schemas.openxmlformats.org/officeDocument/2006/relationships/image" Target="../media/image18.jpg"/><Relationship Id="rId10" Type="http://schemas.openxmlformats.org/officeDocument/2006/relationships/image" Target="../media/image25.jpg"/><Relationship Id="rId4" Type="http://schemas.openxmlformats.org/officeDocument/2006/relationships/image" Target="../media/image17.jpg"/><Relationship Id="rId9" Type="http://schemas.openxmlformats.org/officeDocument/2006/relationships/image" Target="../media/image13.png"/></Relationships>
</file>

<file path=ppt/slides/_rels/slide2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52.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15.jpg"/></Relationships>
</file>

<file path=ppt/slides/_rels/slide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8" Type="http://schemas.openxmlformats.org/officeDocument/2006/relationships/image" Target="../media/image21.jpg"/><Relationship Id="rId3" Type="http://schemas.openxmlformats.org/officeDocument/2006/relationships/image" Target="../media/image16.jpg"/><Relationship Id="rId7" Type="http://schemas.openxmlformats.org/officeDocument/2006/relationships/image" Target="../media/image20.jp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19.jpg"/><Relationship Id="rId5" Type="http://schemas.openxmlformats.org/officeDocument/2006/relationships/image" Target="../media/image18.jpg"/><Relationship Id="rId4" Type="http://schemas.openxmlformats.org/officeDocument/2006/relationships/image" Target="../media/image17.jpg"/><Relationship Id="rId9" Type="http://schemas.openxmlformats.org/officeDocument/2006/relationships/image" Target="../media/image13.png"/></Relationships>
</file>

<file path=ppt/slides/_rels/slide6.xml.rels><?xml version="1.0" encoding="UTF-8" standalone="yes"?>
<Relationships xmlns="http://schemas.openxmlformats.org/package/2006/relationships"><Relationship Id="rId8" Type="http://schemas.openxmlformats.org/officeDocument/2006/relationships/image" Target="../media/image26.jpg"/><Relationship Id="rId3" Type="http://schemas.openxmlformats.org/officeDocument/2006/relationships/image" Target="../media/image16.jpg"/><Relationship Id="rId7" Type="http://schemas.openxmlformats.org/officeDocument/2006/relationships/image" Target="../media/image25.jp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24.jpg"/><Relationship Id="rId5" Type="http://schemas.openxmlformats.org/officeDocument/2006/relationships/image" Target="../media/image23.jpg"/><Relationship Id="rId4" Type="http://schemas.openxmlformats.org/officeDocument/2006/relationships/image" Target="../media/image22.jpg"/><Relationship Id="rId9"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14.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Subtitle 2"/>
          <p:cNvSpPr>
            <a:spLocks noGrp="1"/>
          </p:cNvSpPr>
          <p:nvPr>
            <p:ph type="subTitle" idx="1"/>
          </p:nvPr>
        </p:nvSpPr>
        <p:spPr>
          <a:xfrm>
            <a:off x="923925" y="1126233"/>
            <a:ext cx="7200900" cy="2302767"/>
          </a:xfrm>
        </p:spPr>
        <p:txBody>
          <a:bodyPr/>
          <a:lstStyle/>
          <a:p>
            <a:r>
              <a:rPr lang="en-US" sz="2800"/>
              <a:t>Module 14: </a:t>
            </a:r>
            <a:endParaRPr lang="en-US" sz="2800" dirty="0"/>
          </a:p>
          <a:p>
            <a:r>
              <a:rPr lang="en-GB" sz="2800" b="0" dirty="0">
                <a:effectLst/>
              </a:rPr>
              <a:t>Quit date or reduction date session</a:t>
            </a:r>
            <a:br>
              <a:rPr lang="en-GB" sz="2800" b="0" dirty="0">
                <a:effectLst/>
              </a:rPr>
            </a:br>
            <a:endParaRPr lang="en-GB" sz="2800" b="0" dirty="0">
              <a:effectLst/>
            </a:endParaRPr>
          </a:p>
        </p:txBody>
      </p:sp>
      <p:sp>
        <p:nvSpPr>
          <p:cNvPr id="4" name="Text Placeholder 3"/>
          <p:cNvSpPr>
            <a:spLocks noGrp="1"/>
          </p:cNvSpPr>
          <p:nvPr>
            <p:ph type="body" sz="quarter" idx="11"/>
          </p:nvPr>
        </p:nvSpPr>
        <p:spPr>
          <a:xfrm>
            <a:off x="847464" y="4197788"/>
            <a:ext cx="7728857" cy="1243725"/>
          </a:xfrm>
        </p:spPr>
        <p:txBody>
          <a:bodyPr/>
          <a:lstStyle/>
          <a:p>
            <a:endParaRPr lang="en-US" sz="2000" dirty="0"/>
          </a:p>
          <a:p>
            <a:r>
              <a:rPr lang="en-US" sz="2000" dirty="0">
                <a:solidFill>
                  <a:schemeClr val="bg2">
                    <a:lumMod val="95000"/>
                  </a:schemeClr>
                </a:solidFill>
                <a:latin typeface="Century Gothic" panose="020B0502020202020204" pitchFamily="34" charset="0"/>
              </a:rPr>
              <a:t>Community mental health tobacco treatment training</a:t>
            </a:r>
          </a:p>
          <a:p>
            <a:endParaRPr lang="en-US" sz="2000" b="1" dirty="0">
              <a:solidFill>
                <a:schemeClr val="accent1">
                  <a:lumMod val="60000"/>
                  <a:lumOff val="40000"/>
                </a:schemeClr>
              </a:solidFill>
            </a:endParaRPr>
          </a:p>
          <a:p>
            <a:endParaRPr lang="en-US" sz="2000" b="1" dirty="0"/>
          </a:p>
          <a:p>
            <a:endParaRPr lang="en-US" sz="2000" dirty="0"/>
          </a:p>
        </p:txBody>
      </p:sp>
      <p:sp>
        <p:nvSpPr>
          <p:cNvPr id="2" name="TextBox 1">
            <a:extLst>
              <a:ext uri="{FF2B5EF4-FFF2-40B4-BE49-F238E27FC236}">
                <a16:creationId xmlns:a16="http://schemas.microsoft.com/office/drawing/2014/main" id="{51D85D23-5D18-1843-8079-0A95AB4BF93D}"/>
              </a:ext>
            </a:extLst>
          </p:cNvPr>
          <p:cNvSpPr txBox="1"/>
          <p:nvPr/>
        </p:nvSpPr>
        <p:spPr bwMode="auto">
          <a:xfrm>
            <a:off x="1322614" y="5617029"/>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
        <p:nvSpPr>
          <p:cNvPr id="3" name="TextBox 2">
            <a:extLst>
              <a:ext uri="{FF2B5EF4-FFF2-40B4-BE49-F238E27FC236}">
                <a16:creationId xmlns:a16="http://schemas.microsoft.com/office/drawing/2014/main" id="{1F4284A4-9C68-5C46-9A53-78EC5D066B21}"/>
              </a:ext>
            </a:extLst>
          </p:cNvPr>
          <p:cNvSpPr txBox="1"/>
          <p:nvPr/>
        </p:nvSpPr>
        <p:spPr bwMode="auto">
          <a:xfrm>
            <a:off x="1289957" y="5894614"/>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
        <p:nvSpPr>
          <p:cNvPr id="5" name="TextBox 4">
            <a:extLst>
              <a:ext uri="{FF2B5EF4-FFF2-40B4-BE49-F238E27FC236}">
                <a16:creationId xmlns:a16="http://schemas.microsoft.com/office/drawing/2014/main" id="{67EBC41D-2F00-8B4B-A16D-9825C6C7588B}"/>
              </a:ext>
            </a:extLst>
          </p:cNvPr>
          <p:cNvSpPr txBox="1"/>
          <p:nvPr/>
        </p:nvSpPr>
        <p:spPr bwMode="auto">
          <a:xfrm>
            <a:off x="1094014" y="6057900"/>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grpSp>
        <p:nvGrpSpPr>
          <p:cNvPr id="13" name="Group 12">
            <a:extLst>
              <a:ext uri="{FF2B5EF4-FFF2-40B4-BE49-F238E27FC236}">
                <a16:creationId xmlns:a16="http://schemas.microsoft.com/office/drawing/2014/main" id="{82211ECD-F23B-1568-3F51-9FDA5186F12C}"/>
              </a:ext>
            </a:extLst>
          </p:cNvPr>
          <p:cNvGrpSpPr/>
          <p:nvPr/>
        </p:nvGrpSpPr>
        <p:grpSpPr>
          <a:xfrm>
            <a:off x="923925" y="5815661"/>
            <a:ext cx="3787968" cy="558364"/>
            <a:chOff x="1921977" y="2477000"/>
            <a:chExt cx="5172063" cy="762386"/>
          </a:xfrm>
        </p:grpSpPr>
        <p:pic>
          <p:nvPicPr>
            <p:cNvPr id="15" name="Picture 14">
              <a:extLst>
                <a:ext uri="{FF2B5EF4-FFF2-40B4-BE49-F238E27FC236}">
                  <a16:creationId xmlns:a16="http://schemas.microsoft.com/office/drawing/2014/main" id="{7070C99E-C653-4564-FCE3-8437E1594E73}"/>
                </a:ext>
              </a:extLst>
            </p:cNvPr>
            <p:cNvPicPr>
              <a:picLocks noChangeAspect="1"/>
            </p:cNvPicPr>
            <p:nvPr/>
          </p:nvPicPr>
          <p:blipFill>
            <a:blip r:embed="rId3"/>
            <a:stretch>
              <a:fillRect/>
            </a:stretch>
          </p:blipFill>
          <p:spPr>
            <a:xfrm>
              <a:off x="1921977" y="2477000"/>
              <a:ext cx="1654724" cy="762386"/>
            </a:xfrm>
            <a:prstGeom prst="rect">
              <a:avLst/>
            </a:prstGeom>
          </p:spPr>
        </p:pic>
        <p:pic>
          <p:nvPicPr>
            <p:cNvPr id="16" name="Picture 15">
              <a:extLst>
                <a:ext uri="{FF2B5EF4-FFF2-40B4-BE49-F238E27FC236}">
                  <a16:creationId xmlns:a16="http://schemas.microsoft.com/office/drawing/2014/main" id="{A997132F-4134-DC62-7959-CF865BD12155}"/>
                </a:ext>
              </a:extLst>
            </p:cNvPr>
            <p:cNvPicPr>
              <a:picLocks noChangeAspect="1"/>
            </p:cNvPicPr>
            <p:nvPr/>
          </p:nvPicPr>
          <p:blipFill>
            <a:blip r:embed="rId4"/>
            <a:stretch>
              <a:fillRect/>
            </a:stretch>
          </p:blipFill>
          <p:spPr>
            <a:xfrm>
              <a:off x="4555641" y="2477000"/>
              <a:ext cx="2538399" cy="762386"/>
            </a:xfrm>
            <a:prstGeom prst="rect">
              <a:avLst/>
            </a:prstGeom>
          </p:spPr>
        </p:pic>
      </p:grpSp>
    </p:spTree>
    <p:extLst>
      <p:ext uri="{BB962C8B-B14F-4D97-AF65-F5344CB8AC3E}">
        <p14:creationId xmlns:p14="http://schemas.microsoft.com/office/powerpoint/2010/main" val="36019424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53E33C6-C21F-6388-6FE5-047F3FFF3673}"/>
              </a:ext>
            </a:extLst>
          </p:cNvPr>
          <p:cNvPicPr>
            <a:picLocks noChangeAspect="1"/>
          </p:cNvPicPr>
          <p:nvPr/>
        </p:nvPicPr>
        <p:blipFill>
          <a:blip r:embed="rId3"/>
          <a:srcRect/>
          <a:stretch/>
        </p:blipFill>
        <p:spPr>
          <a:xfrm>
            <a:off x="0" y="0"/>
            <a:ext cx="9144000" cy="6858000"/>
          </a:xfrm>
          <a:prstGeom prst="rect">
            <a:avLst/>
          </a:prstGeom>
        </p:spPr>
      </p:pic>
      <p:sp>
        <p:nvSpPr>
          <p:cNvPr id="4" name="Subtitle 1">
            <a:extLst>
              <a:ext uri="{FF2B5EF4-FFF2-40B4-BE49-F238E27FC236}">
                <a16:creationId xmlns:a16="http://schemas.microsoft.com/office/drawing/2014/main" id="{FCA296B6-2567-9C2B-97CC-64E828162AB2}"/>
              </a:ext>
            </a:extLst>
          </p:cNvPr>
          <p:cNvSpPr>
            <a:spLocks noGrp="1"/>
          </p:cNvSpPr>
          <p:nvPr>
            <p:ph type="subTitle" idx="1"/>
          </p:nvPr>
        </p:nvSpPr>
        <p:spPr>
          <a:xfrm>
            <a:off x="0" y="4092606"/>
            <a:ext cx="9144000" cy="2029292"/>
          </a:xfrm>
        </p:spPr>
        <p:txBody>
          <a:bodyPr/>
          <a:lstStyle/>
          <a:p>
            <a:r>
              <a:rPr lang="en-US" dirty="0">
                <a:effectLst>
                  <a:outerShdw blurRad="381000" dist="25400" dir="5400000" algn="ctr" rotWithShape="0">
                    <a:srgbClr val="000000">
                      <a:alpha val="95000"/>
                    </a:srgbClr>
                  </a:outerShdw>
                </a:effectLst>
              </a:rPr>
              <a:t>Carbon monoxide monitoring</a:t>
            </a:r>
          </a:p>
        </p:txBody>
      </p:sp>
    </p:spTree>
    <p:extLst>
      <p:ext uri="{BB962C8B-B14F-4D97-AF65-F5344CB8AC3E}">
        <p14:creationId xmlns:p14="http://schemas.microsoft.com/office/powerpoint/2010/main" val="9545730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031D46-86CA-5347-A152-4BA24E3EB1D0}"/>
              </a:ext>
            </a:extLst>
          </p:cNvPr>
          <p:cNvPicPr>
            <a:picLocks noChangeAspect="1"/>
          </p:cNvPicPr>
          <p:nvPr/>
        </p:nvPicPr>
        <p:blipFill>
          <a:blip r:embed="rId3"/>
          <a:srcRect/>
          <a:stretch/>
        </p:blipFill>
        <p:spPr>
          <a:xfrm>
            <a:off x="0" y="0"/>
            <a:ext cx="9144000" cy="6858000"/>
          </a:xfrm>
          <a:prstGeom prst="rect">
            <a:avLst/>
          </a:prstGeom>
        </p:spPr>
      </p:pic>
      <p:sp>
        <p:nvSpPr>
          <p:cNvPr id="2" name="Subtitle 1">
            <a:extLst>
              <a:ext uri="{FF2B5EF4-FFF2-40B4-BE49-F238E27FC236}">
                <a16:creationId xmlns:a16="http://schemas.microsoft.com/office/drawing/2014/main" id="{B99C1CED-765F-8C4B-B7F9-97656CA7BBDC}"/>
              </a:ext>
            </a:extLst>
          </p:cNvPr>
          <p:cNvSpPr>
            <a:spLocks noGrp="1"/>
          </p:cNvSpPr>
          <p:nvPr>
            <p:ph type="subTitle" idx="1"/>
          </p:nvPr>
        </p:nvSpPr>
        <p:spPr>
          <a:xfrm>
            <a:off x="952500" y="4092606"/>
            <a:ext cx="7200900" cy="2029292"/>
          </a:xfrm>
        </p:spPr>
        <p:txBody>
          <a:bodyPr/>
          <a:lstStyle/>
          <a:p>
            <a:r>
              <a:rPr lang="en-US"/>
              <a:t>The not-a-puff rule</a:t>
            </a:r>
          </a:p>
        </p:txBody>
      </p:sp>
      <p:pic>
        <p:nvPicPr>
          <p:cNvPr id="5" name="Picture 4">
            <a:extLst>
              <a:ext uri="{FF2B5EF4-FFF2-40B4-BE49-F238E27FC236}">
                <a16:creationId xmlns:a16="http://schemas.microsoft.com/office/drawing/2014/main" id="{B4F10AFB-143B-5842-8D05-0A7B878FBD98}"/>
              </a:ext>
            </a:extLst>
          </p:cNvPr>
          <p:cNvPicPr>
            <a:picLocks noChangeAspect="1"/>
          </p:cNvPicPr>
          <p:nvPr/>
        </p:nvPicPr>
        <p:blipFill>
          <a:blip r:embed="rId4"/>
          <a:srcRect/>
          <a:stretch/>
        </p:blipFill>
        <p:spPr>
          <a:xfrm>
            <a:off x="1884614" y="977233"/>
            <a:ext cx="5284831" cy="3174634"/>
          </a:xfrm>
          <a:prstGeom prst="rect">
            <a:avLst/>
          </a:prstGeom>
          <a:effectLst>
            <a:outerShdw blurRad="254000" dist="63500" dir="5400000" algn="ctr" rotWithShape="0">
              <a:srgbClr val="000000">
                <a:alpha val="20000"/>
              </a:srgbClr>
            </a:outerShdw>
          </a:effectLst>
        </p:spPr>
      </p:pic>
    </p:spTree>
    <p:extLst>
      <p:ext uri="{BB962C8B-B14F-4D97-AF65-F5344CB8AC3E}">
        <p14:creationId xmlns:p14="http://schemas.microsoft.com/office/powerpoint/2010/main" val="28648797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C9324F-AC01-FC4D-863F-A28F44610B95}"/>
              </a:ext>
            </a:extLst>
          </p:cNvPr>
          <p:cNvSpPr>
            <a:spLocks noGrp="1"/>
          </p:cNvSpPr>
          <p:nvPr>
            <p:ph type="title"/>
          </p:nvPr>
        </p:nvSpPr>
        <p:spPr/>
        <p:txBody>
          <a:bodyPr/>
          <a:lstStyle/>
          <a:p>
            <a:r>
              <a:rPr lang="en-US"/>
              <a:t>Why is the not-a-puff rule important?</a:t>
            </a:r>
          </a:p>
        </p:txBody>
      </p:sp>
      <p:pic>
        <p:nvPicPr>
          <p:cNvPr id="8" name="Picture 7">
            <a:extLst>
              <a:ext uri="{FF2B5EF4-FFF2-40B4-BE49-F238E27FC236}">
                <a16:creationId xmlns:a16="http://schemas.microsoft.com/office/drawing/2014/main" id="{7E452D0D-9DC0-0B4B-ADA8-0E334FA1FBE7}"/>
              </a:ext>
            </a:extLst>
          </p:cNvPr>
          <p:cNvPicPr>
            <a:picLocks noChangeAspect="1"/>
          </p:cNvPicPr>
          <p:nvPr/>
        </p:nvPicPr>
        <p:blipFill>
          <a:blip r:embed="rId3"/>
          <a:srcRect/>
          <a:stretch/>
        </p:blipFill>
        <p:spPr>
          <a:xfrm>
            <a:off x="451444" y="2001189"/>
            <a:ext cx="1958853" cy="1958853"/>
          </a:xfrm>
          <a:prstGeom prst="rect">
            <a:avLst/>
          </a:prstGeom>
          <a:effectLst>
            <a:outerShdw blurRad="254000" dist="63500" dir="5400000" algn="ctr" rotWithShape="0">
              <a:srgbClr val="000000">
                <a:alpha val="20000"/>
              </a:srgbClr>
            </a:outerShdw>
          </a:effectLst>
        </p:spPr>
      </p:pic>
      <p:pic>
        <p:nvPicPr>
          <p:cNvPr id="17" name="Picture 16">
            <a:extLst>
              <a:ext uri="{FF2B5EF4-FFF2-40B4-BE49-F238E27FC236}">
                <a16:creationId xmlns:a16="http://schemas.microsoft.com/office/drawing/2014/main" id="{5A9777CC-0B8F-234A-A68B-CB425FBE8B3B}"/>
              </a:ext>
            </a:extLst>
          </p:cNvPr>
          <p:cNvPicPr>
            <a:picLocks noChangeAspect="1"/>
          </p:cNvPicPr>
          <p:nvPr/>
        </p:nvPicPr>
        <p:blipFill>
          <a:blip r:embed="rId4"/>
          <a:srcRect/>
          <a:stretch/>
        </p:blipFill>
        <p:spPr>
          <a:xfrm>
            <a:off x="2544329" y="2001189"/>
            <a:ext cx="1958853" cy="1958853"/>
          </a:xfrm>
          <a:prstGeom prst="rect">
            <a:avLst/>
          </a:prstGeom>
          <a:effectLst>
            <a:outerShdw blurRad="254000" dist="63500" dir="5400000" algn="ctr" rotWithShape="0">
              <a:srgbClr val="000000">
                <a:alpha val="20000"/>
              </a:srgbClr>
            </a:outerShdw>
          </a:effectLst>
        </p:spPr>
      </p:pic>
      <p:pic>
        <p:nvPicPr>
          <p:cNvPr id="18" name="Picture 17">
            <a:extLst>
              <a:ext uri="{FF2B5EF4-FFF2-40B4-BE49-F238E27FC236}">
                <a16:creationId xmlns:a16="http://schemas.microsoft.com/office/drawing/2014/main" id="{0DA92890-1128-9140-8E2B-EF76149F8D1F}"/>
              </a:ext>
            </a:extLst>
          </p:cNvPr>
          <p:cNvPicPr>
            <a:picLocks noChangeAspect="1"/>
          </p:cNvPicPr>
          <p:nvPr/>
        </p:nvPicPr>
        <p:blipFill>
          <a:blip r:embed="rId5"/>
          <a:srcRect/>
          <a:stretch/>
        </p:blipFill>
        <p:spPr>
          <a:xfrm>
            <a:off x="4637214" y="2001189"/>
            <a:ext cx="1958853" cy="1958853"/>
          </a:xfrm>
          <a:prstGeom prst="rect">
            <a:avLst/>
          </a:prstGeom>
          <a:effectLst>
            <a:outerShdw blurRad="254000" dist="63500" dir="5400000" algn="ctr" rotWithShape="0">
              <a:srgbClr val="000000">
                <a:alpha val="20000"/>
              </a:srgbClr>
            </a:outerShdw>
          </a:effectLst>
        </p:spPr>
      </p:pic>
      <p:pic>
        <p:nvPicPr>
          <p:cNvPr id="19" name="Picture 18">
            <a:extLst>
              <a:ext uri="{FF2B5EF4-FFF2-40B4-BE49-F238E27FC236}">
                <a16:creationId xmlns:a16="http://schemas.microsoft.com/office/drawing/2014/main" id="{653351AB-3987-AD4D-A073-94390D220812}"/>
              </a:ext>
            </a:extLst>
          </p:cNvPr>
          <p:cNvPicPr>
            <a:picLocks noChangeAspect="1"/>
          </p:cNvPicPr>
          <p:nvPr/>
        </p:nvPicPr>
        <p:blipFill>
          <a:blip r:embed="rId6"/>
          <a:srcRect/>
          <a:stretch/>
        </p:blipFill>
        <p:spPr>
          <a:xfrm>
            <a:off x="6730098" y="2001189"/>
            <a:ext cx="1958853" cy="1958853"/>
          </a:xfrm>
          <a:prstGeom prst="rect">
            <a:avLst/>
          </a:prstGeom>
          <a:effectLst>
            <a:outerShdw blurRad="254000" dist="63500" dir="5400000" algn="ctr" rotWithShape="0">
              <a:srgbClr val="000000">
                <a:alpha val="20000"/>
              </a:srgbClr>
            </a:outerShdw>
          </a:effectLst>
        </p:spPr>
      </p:pic>
      <p:sp>
        <p:nvSpPr>
          <p:cNvPr id="7" name="TextBox 6">
            <a:extLst>
              <a:ext uri="{FF2B5EF4-FFF2-40B4-BE49-F238E27FC236}">
                <a16:creationId xmlns:a16="http://schemas.microsoft.com/office/drawing/2014/main" id="{D57F9070-222C-1A49-9B62-5009F63E18FC}"/>
              </a:ext>
            </a:extLst>
          </p:cNvPr>
          <p:cNvSpPr txBox="1"/>
          <p:nvPr/>
        </p:nvSpPr>
        <p:spPr>
          <a:xfrm>
            <a:off x="6903803" y="4152275"/>
            <a:ext cx="1611443" cy="1229632"/>
          </a:xfrm>
          <a:prstGeom prst="rect">
            <a:avLst/>
          </a:prstGeom>
          <a:noFill/>
        </p:spPr>
        <p:txBody>
          <a:bodyPr wrap="square" rtlCol="0">
            <a:spAutoFit/>
          </a:bodyPr>
          <a:lstStyle/>
          <a:p>
            <a:pPr algn="ctr">
              <a:lnSpc>
                <a:spcPts val="1800"/>
              </a:lnSpc>
            </a:pPr>
            <a:r>
              <a:rPr lang="en-US" sz="1400">
                <a:latin typeface="Arial" panose="020B0604020202020204" pitchFamily="34" charset="0"/>
                <a:cs typeface="Arial" panose="020B0604020202020204" pitchFamily="34" charset="0"/>
              </a:rPr>
              <a:t>Increased </a:t>
            </a:r>
            <a:br>
              <a:rPr lang="en-US" sz="1400">
                <a:latin typeface="Arial" panose="020B0604020202020204" pitchFamily="34" charset="0"/>
                <a:cs typeface="Arial" panose="020B0604020202020204" pitchFamily="34" charset="0"/>
              </a:rPr>
            </a:br>
            <a:r>
              <a:rPr lang="en-US" sz="1400">
                <a:latin typeface="Arial" panose="020B0604020202020204" pitchFamily="34" charset="0"/>
                <a:cs typeface="Arial" panose="020B0604020202020204" pitchFamily="34" charset="0"/>
              </a:rPr>
              <a:t>self control </a:t>
            </a:r>
          </a:p>
          <a:p>
            <a:pPr algn="ctr">
              <a:lnSpc>
                <a:spcPts val="1800"/>
              </a:lnSpc>
            </a:pPr>
            <a:r>
              <a:rPr lang="en-US" sz="1400">
                <a:latin typeface="Arial" panose="020B0604020202020204" pitchFamily="34" charset="0"/>
                <a:cs typeface="Arial" panose="020B0604020202020204" pitchFamily="34" charset="0"/>
              </a:rPr>
              <a:t>and self-</a:t>
            </a:r>
            <a:br>
              <a:rPr lang="en-US" sz="1400">
                <a:latin typeface="Arial" panose="020B0604020202020204" pitchFamily="34" charset="0"/>
                <a:cs typeface="Arial" panose="020B0604020202020204" pitchFamily="34" charset="0"/>
              </a:rPr>
            </a:br>
            <a:r>
              <a:rPr lang="en-US" sz="1400">
                <a:latin typeface="Arial" panose="020B0604020202020204" pitchFamily="34" charset="0"/>
                <a:cs typeface="Arial" panose="020B0604020202020204" pitchFamily="34" charset="0"/>
              </a:rPr>
              <a:t>efficacy </a:t>
            </a:r>
          </a:p>
          <a:p>
            <a:pPr algn="ctr">
              <a:lnSpc>
                <a:spcPts val="1800"/>
              </a:lnSpc>
            </a:pPr>
            <a:endParaRPr lang="en-US" sz="1400">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DA63865F-B1BC-D84E-8A6E-CF5B25727495}"/>
              </a:ext>
            </a:extLst>
          </p:cNvPr>
          <p:cNvSpPr txBox="1"/>
          <p:nvPr/>
        </p:nvSpPr>
        <p:spPr>
          <a:xfrm>
            <a:off x="4589588" y="4152275"/>
            <a:ext cx="2066045" cy="1459438"/>
          </a:xfrm>
          <a:prstGeom prst="rect">
            <a:avLst/>
          </a:prstGeom>
          <a:noFill/>
        </p:spPr>
        <p:txBody>
          <a:bodyPr wrap="square" rtlCol="0">
            <a:spAutoFit/>
          </a:bodyPr>
          <a:lstStyle/>
          <a:p>
            <a:pPr algn="ctr">
              <a:lnSpc>
                <a:spcPts val="1800"/>
              </a:lnSpc>
            </a:pPr>
            <a:r>
              <a:rPr lang="en-US" sz="1400">
                <a:latin typeface="Arial" panose="020B0604020202020204" pitchFamily="34" charset="0"/>
                <a:cs typeface="Arial" panose="020B0604020202020204" pitchFamily="34" charset="0"/>
              </a:rPr>
              <a:t>The ‘habit’ element </a:t>
            </a:r>
          </a:p>
          <a:p>
            <a:pPr algn="ctr">
              <a:lnSpc>
                <a:spcPts val="1800"/>
              </a:lnSpc>
            </a:pPr>
            <a:r>
              <a:rPr lang="en-US" sz="1400">
                <a:latin typeface="Arial" panose="020B0604020202020204" pitchFamily="34" charset="0"/>
                <a:cs typeface="Arial" panose="020B0604020202020204" pitchFamily="34" charset="0"/>
              </a:rPr>
              <a:t>of smoking is weakened allowing </a:t>
            </a:r>
            <a:br>
              <a:rPr lang="en-US" sz="1400">
                <a:latin typeface="Arial" panose="020B0604020202020204" pitchFamily="34" charset="0"/>
                <a:cs typeface="Arial" panose="020B0604020202020204" pitchFamily="34" charset="0"/>
              </a:rPr>
            </a:br>
            <a:r>
              <a:rPr lang="en-US" sz="1400">
                <a:latin typeface="Arial" panose="020B0604020202020204" pitchFamily="34" charset="0"/>
                <a:cs typeface="Arial" panose="020B0604020202020204" pitchFamily="34" charset="0"/>
              </a:rPr>
              <a:t>new habits to </a:t>
            </a:r>
            <a:br>
              <a:rPr lang="en-US" sz="1400">
                <a:latin typeface="Arial" panose="020B0604020202020204" pitchFamily="34" charset="0"/>
                <a:cs typeface="Arial" panose="020B0604020202020204" pitchFamily="34" charset="0"/>
              </a:rPr>
            </a:br>
            <a:r>
              <a:rPr lang="en-US" sz="1400">
                <a:latin typeface="Arial" panose="020B0604020202020204" pitchFamily="34" charset="0"/>
                <a:cs typeface="Arial" panose="020B0604020202020204" pitchFamily="34" charset="0"/>
              </a:rPr>
              <a:t>be developed</a:t>
            </a:r>
          </a:p>
          <a:p>
            <a:pPr algn="ctr">
              <a:lnSpc>
                <a:spcPts val="1800"/>
              </a:lnSpc>
            </a:pPr>
            <a:endParaRPr lang="en-US" sz="1400">
              <a:latin typeface="Arial" panose="020B0604020202020204" pitchFamily="34" charset="0"/>
              <a:cs typeface="Arial" panose="020B0604020202020204" pitchFamily="34" charset="0"/>
            </a:endParaRPr>
          </a:p>
        </p:txBody>
      </p:sp>
      <p:sp>
        <p:nvSpPr>
          <p:cNvPr id="15" name="TextBox 14">
            <a:extLst>
              <a:ext uri="{FF2B5EF4-FFF2-40B4-BE49-F238E27FC236}">
                <a16:creationId xmlns:a16="http://schemas.microsoft.com/office/drawing/2014/main" id="{1859E8E2-5760-3C44-AD6F-A278A47C6EB3}"/>
              </a:ext>
            </a:extLst>
          </p:cNvPr>
          <p:cNvSpPr txBox="1"/>
          <p:nvPr/>
        </p:nvSpPr>
        <p:spPr>
          <a:xfrm>
            <a:off x="2718034" y="4152275"/>
            <a:ext cx="1611443" cy="1229632"/>
          </a:xfrm>
          <a:prstGeom prst="rect">
            <a:avLst/>
          </a:prstGeom>
          <a:noFill/>
        </p:spPr>
        <p:txBody>
          <a:bodyPr wrap="square" rtlCol="0">
            <a:spAutoFit/>
          </a:bodyPr>
          <a:lstStyle/>
          <a:p>
            <a:pPr algn="ctr">
              <a:lnSpc>
                <a:spcPts val="1800"/>
              </a:lnSpc>
            </a:pPr>
            <a:r>
              <a:rPr lang="en-US" sz="1400">
                <a:latin typeface="Arial" panose="020B0604020202020204" pitchFamily="34" charset="0"/>
                <a:cs typeface="Arial" panose="020B0604020202020204" pitchFamily="34" charset="0"/>
              </a:rPr>
              <a:t>Continued smoking results </a:t>
            </a:r>
            <a:br>
              <a:rPr lang="en-US" sz="1400">
                <a:latin typeface="Arial" panose="020B0604020202020204" pitchFamily="34" charset="0"/>
                <a:cs typeface="Arial" panose="020B0604020202020204" pitchFamily="34" charset="0"/>
              </a:rPr>
            </a:br>
            <a:r>
              <a:rPr lang="en-US" sz="1400">
                <a:latin typeface="Arial" panose="020B0604020202020204" pitchFamily="34" charset="0"/>
                <a:cs typeface="Arial" panose="020B0604020202020204" pitchFamily="34" charset="0"/>
              </a:rPr>
              <a:t>in prolonged withdrawal symptoms</a:t>
            </a:r>
          </a:p>
        </p:txBody>
      </p:sp>
      <p:sp>
        <p:nvSpPr>
          <p:cNvPr id="16" name="TextBox 15">
            <a:extLst>
              <a:ext uri="{FF2B5EF4-FFF2-40B4-BE49-F238E27FC236}">
                <a16:creationId xmlns:a16="http://schemas.microsoft.com/office/drawing/2014/main" id="{87AB162C-16A0-6349-A2EB-D655310EC460}"/>
              </a:ext>
            </a:extLst>
          </p:cNvPr>
          <p:cNvSpPr txBox="1"/>
          <p:nvPr/>
        </p:nvSpPr>
        <p:spPr>
          <a:xfrm>
            <a:off x="625149" y="4152275"/>
            <a:ext cx="1611443" cy="998800"/>
          </a:xfrm>
          <a:prstGeom prst="rect">
            <a:avLst/>
          </a:prstGeom>
          <a:noFill/>
        </p:spPr>
        <p:txBody>
          <a:bodyPr wrap="square" rtlCol="0">
            <a:spAutoFit/>
          </a:bodyPr>
          <a:lstStyle/>
          <a:p>
            <a:pPr algn="ctr">
              <a:lnSpc>
                <a:spcPts val="1800"/>
              </a:lnSpc>
            </a:pPr>
            <a:r>
              <a:rPr lang="en-US" sz="1400">
                <a:latin typeface="Arial" panose="020B0604020202020204" pitchFamily="34" charset="0"/>
                <a:cs typeface="Arial" panose="020B0604020202020204" pitchFamily="34" charset="0"/>
              </a:rPr>
              <a:t>Lapse leads </a:t>
            </a:r>
            <a:br>
              <a:rPr lang="en-US" sz="1400">
                <a:latin typeface="Arial" panose="020B0604020202020204" pitchFamily="34" charset="0"/>
                <a:cs typeface="Arial" panose="020B0604020202020204" pitchFamily="34" charset="0"/>
              </a:rPr>
            </a:br>
            <a:r>
              <a:rPr lang="en-US" sz="1400">
                <a:latin typeface="Arial" panose="020B0604020202020204" pitchFamily="34" charset="0"/>
                <a:cs typeface="Arial" panose="020B0604020202020204" pitchFamily="34" charset="0"/>
              </a:rPr>
              <a:t>to relapse </a:t>
            </a:r>
          </a:p>
          <a:p>
            <a:pPr algn="ctr">
              <a:lnSpc>
                <a:spcPts val="1800"/>
              </a:lnSpc>
            </a:pPr>
            <a:r>
              <a:rPr lang="en-US" sz="1400">
                <a:latin typeface="Arial" panose="020B0604020202020204" pitchFamily="34" charset="0"/>
                <a:cs typeface="Arial" panose="020B0604020202020204" pitchFamily="34" charset="0"/>
              </a:rPr>
              <a:t>in 75 – 95% </a:t>
            </a:r>
            <a:br>
              <a:rPr lang="en-US" sz="1400">
                <a:latin typeface="Arial" panose="020B0604020202020204" pitchFamily="34" charset="0"/>
                <a:cs typeface="Arial" panose="020B0604020202020204" pitchFamily="34" charset="0"/>
              </a:rPr>
            </a:br>
            <a:r>
              <a:rPr lang="en-US" sz="1400">
                <a:latin typeface="Arial" panose="020B0604020202020204" pitchFamily="34" charset="0"/>
                <a:cs typeface="Arial" panose="020B0604020202020204" pitchFamily="34" charset="0"/>
              </a:rPr>
              <a:t>of cases</a:t>
            </a:r>
          </a:p>
        </p:txBody>
      </p:sp>
      <p:sp>
        <p:nvSpPr>
          <p:cNvPr id="11" name="Footer Placeholder 3">
            <a:extLst>
              <a:ext uri="{FF2B5EF4-FFF2-40B4-BE49-F238E27FC236}">
                <a16:creationId xmlns:a16="http://schemas.microsoft.com/office/drawing/2014/main" id="{510D20A9-367D-F3E9-802F-DE29A2CE7B4A}"/>
              </a:ext>
            </a:extLst>
          </p:cNvPr>
          <p:cNvSpPr>
            <a:spLocks noGrp="1"/>
          </p:cNvSpPr>
          <p:nvPr>
            <p:ph type="ftr" sz="quarter" idx="3"/>
          </p:nvPr>
        </p:nvSpPr>
        <p:spPr>
          <a:xfrm>
            <a:off x="593184" y="6356350"/>
            <a:ext cx="7866330" cy="365125"/>
          </a:xfrm>
        </p:spPr>
        <p:txBody>
          <a:bodyPr/>
          <a:lstStyle/>
          <a:p>
            <a:pPr>
              <a:defRPr/>
            </a:pPr>
            <a:r>
              <a:rPr lang="en-US" b="1"/>
              <a:t>Community mental health tobacco treatment training - </a:t>
            </a:r>
            <a:r>
              <a:rPr lang="en-CA"/>
              <a:t>Quit date or reduction date session</a:t>
            </a:r>
            <a:endParaRPr lang="en-US"/>
          </a:p>
        </p:txBody>
      </p:sp>
    </p:spTree>
    <p:extLst>
      <p:ext uri="{BB962C8B-B14F-4D97-AF65-F5344CB8AC3E}">
        <p14:creationId xmlns:p14="http://schemas.microsoft.com/office/powerpoint/2010/main" val="3323897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50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childTnLst>
                          </p:cTn>
                        </p:par>
                        <p:par>
                          <p:cTn id="17" fill="hold">
                            <p:stCondLst>
                              <p:cond delay="500"/>
                            </p:stCondLst>
                            <p:childTnLst>
                              <p:par>
                                <p:cTn id="18" presetID="10" presetClass="entr" presetSubtype="0" fill="hold" grpId="0" nodeType="afterEffect">
                                  <p:stCondLst>
                                    <p:cond delay="50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childTnLst>
                          </p:cTn>
                        </p:par>
                        <p:par>
                          <p:cTn id="26" fill="hold">
                            <p:stCondLst>
                              <p:cond delay="500"/>
                            </p:stCondLst>
                            <p:childTnLst>
                              <p:par>
                                <p:cTn id="27" presetID="10" presetClass="entr" presetSubtype="0" fill="hold" grpId="0" nodeType="afterEffect">
                                  <p:stCondLst>
                                    <p:cond delay="50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childTnLst>
                          </p:cTn>
                        </p:par>
                        <p:par>
                          <p:cTn id="35" fill="hold">
                            <p:stCondLst>
                              <p:cond delay="500"/>
                            </p:stCondLst>
                            <p:childTnLst>
                              <p:par>
                                <p:cTn id="36" presetID="10" presetClass="entr" presetSubtype="0" fill="hold" grpId="0" nodeType="afterEffect">
                                  <p:stCondLst>
                                    <p:cond delay="50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P spid="15"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4A5352-3A60-5B6D-ED09-649E728B9CEB}"/>
              </a:ext>
            </a:extLst>
          </p:cNvPr>
          <p:cNvSpPr>
            <a:spLocks noGrp="1"/>
          </p:cNvSpPr>
          <p:nvPr>
            <p:ph type="title"/>
          </p:nvPr>
        </p:nvSpPr>
        <p:spPr/>
        <p:txBody>
          <a:bodyPr/>
          <a:lstStyle/>
          <a:p>
            <a:r>
              <a:rPr lang="en-US"/>
              <a:t>Eliciting a commitment</a:t>
            </a:r>
          </a:p>
        </p:txBody>
      </p:sp>
      <p:sp>
        <p:nvSpPr>
          <p:cNvPr id="3" name="Text Placeholder 2">
            <a:extLst>
              <a:ext uri="{FF2B5EF4-FFF2-40B4-BE49-F238E27FC236}">
                <a16:creationId xmlns:a16="http://schemas.microsoft.com/office/drawing/2014/main" id="{AA247466-BB55-EA72-FBD4-8B6D54B7B01F}"/>
              </a:ext>
            </a:extLst>
          </p:cNvPr>
          <p:cNvSpPr>
            <a:spLocks noGrp="1"/>
          </p:cNvSpPr>
          <p:nvPr>
            <p:ph type="body" idx="12"/>
          </p:nvPr>
        </p:nvSpPr>
        <p:spPr/>
        <p:txBody>
          <a:bodyPr/>
          <a:lstStyle/>
          <a:p>
            <a:pPr>
              <a:lnSpc>
                <a:spcPts val="2400"/>
              </a:lnSpc>
              <a:spcBef>
                <a:spcPts val="1000"/>
              </a:spcBef>
              <a:spcAft>
                <a:spcPts val="1000"/>
              </a:spcAft>
            </a:pPr>
            <a:r>
              <a:rPr lang="en-US"/>
              <a:t>It is important that the patient </a:t>
            </a:r>
            <a:r>
              <a:rPr lang="en-US" b="1">
                <a:solidFill>
                  <a:schemeClr val="accent1"/>
                </a:solidFill>
              </a:rPr>
              <a:t>hear themselves commit</a:t>
            </a:r>
            <a:r>
              <a:rPr lang="en-US"/>
              <a:t> to:</a:t>
            </a:r>
          </a:p>
          <a:p>
            <a:pPr marL="0" indent="0">
              <a:lnSpc>
                <a:spcPts val="2400"/>
              </a:lnSpc>
              <a:spcBef>
                <a:spcPts val="1000"/>
              </a:spcBef>
              <a:spcAft>
                <a:spcPts val="1000"/>
              </a:spcAft>
              <a:buNone/>
              <a:tabLst>
                <a:tab pos="309563" algn="l"/>
                <a:tab pos="620713" algn="l"/>
              </a:tabLst>
            </a:pPr>
            <a:r>
              <a:rPr lang="en-US">
                <a:solidFill>
                  <a:schemeClr val="accent1"/>
                </a:solidFill>
              </a:rPr>
              <a:t>	–	Not smoking after their quit date (Abrupt quit)</a:t>
            </a:r>
          </a:p>
          <a:p>
            <a:pPr marL="0" indent="0">
              <a:lnSpc>
                <a:spcPts val="2400"/>
              </a:lnSpc>
              <a:spcBef>
                <a:spcPts val="1000"/>
              </a:spcBef>
              <a:spcAft>
                <a:spcPts val="1000"/>
              </a:spcAft>
              <a:buNone/>
              <a:tabLst>
                <a:tab pos="309563" algn="l"/>
                <a:tab pos="620713" algn="l"/>
              </a:tabLst>
            </a:pPr>
            <a:r>
              <a:rPr lang="en-US">
                <a:solidFill>
                  <a:schemeClr val="accent1"/>
                </a:solidFill>
              </a:rPr>
              <a:t>	–	Agreed upon reduction goals (CDTS)</a:t>
            </a:r>
          </a:p>
          <a:p>
            <a:pPr>
              <a:lnSpc>
                <a:spcPts val="2400"/>
              </a:lnSpc>
              <a:spcBef>
                <a:spcPts val="1000"/>
              </a:spcBef>
              <a:spcAft>
                <a:spcPts val="1000"/>
              </a:spcAft>
            </a:pPr>
            <a:r>
              <a:rPr lang="en-US"/>
              <a:t>Sharing their intention with the practitioner (or someone else) </a:t>
            </a:r>
            <a:br>
              <a:rPr lang="en-US"/>
            </a:br>
            <a:r>
              <a:rPr lang="en-US" b="1">
                <a:solidFill>
                  <a:schemeClr val="accent1"/>
                </a:solidFill>
              </a:rPr>
              <a:t>strengthens commitment</a:t>
            </a:r>
          </a:p>
          <a:p>
            <a:pPr>
              <a:lnSpc>
                <a:spcPts val="2400"/>
              </a:lnSpc>
              <a:spcBef>
                <a:spcPts val="1000"/>
              </a:spcBef>
              <a:spcAft>
                <a:spcPts val="1000"/>
              </a:spcAft>
            </a:pPr>
            <a:r>
              <a:rPr lang="en-US"/>
              <a:t>Declarations contribute to </a:t>
            </a:r>
            <a:r>
              <a:rPr lang="en-US" b="1">
                <a:solidFill>
                  <a:schemeClr val="accent1"/>
                </a:solidFill>
              </a:rPr>
              <a:t>building rapport</a:t>
            </a:r>
          </a:p>
          <a:p>
            <a:pPr>
              <a:lnSpc>
                <a:spcPts val="2400"/>
              </a:lnSpc>
              <a:spcBef>
                <a:spcPts val="1000"/>
              </a:spcBef>
              <a:spcAft>
                <a:spcPts val="1000"/>
              </a:spcAft>
            </a:pPr>
            <a:r>
              <a:rPr lang="en-US"/>
              <a:t>Reduces any misunderstandings</a:t>
            </a:r>
          </a:p>
        </p:txBody>
      </p:sp>
      <p:sp>
        <p:nvSpPr>
          <p:cNvPr id="5" name="Footer Placeholder 3">
            <a:extLst>
              <a:ext uri="{FF2B5EF4-FFF2-40B4-BE49-F238E27FC236}">
                <a16:creationId xmlns:a16="http://schemas.microsoft.com/office/drawing/2014/main" id="{15D554F0-118F-4892-0D28-A1E8A661F96C}"/>
              </a:ext>
            </a:extLst>
          </p:cNvPr>
          <p:cNvSpPr>
            <a:spLocks noGrp="1"/>
          </p:cNvSpPr>
          <p:nvPr>
            <p:ph type="ftr" sz="quarter" idx="3"/>
          </p:nvPr>
        </p:nvSpPr>
        <p:spPr>
          <a:xfrm>
            <a:off x="593184" y="6356350"/>
            <a:ext cx="7866330" cy="365125"/>
          </a:xfrm>
        </p:spPr>
        <p:txBody>
          <a:bodyPr/>
          <a:lstStyle/>
          <a:p>
            <a:pPr>
              <a:defRPr/>
            </a:pPr>
            <a:r>
              <a:rPr lang="en-US" b="1"/>
              <a:t>Community mental health tobacco treatment training - </a:t>
            </a:r>
            <a:r>
              <a:rPr lang="en-CA"/>
              <a:t>Quit date or reduction date session</a:t>
            </a:r>
            <a:endParaRPr lang="en-US"/>
          </a:p>
        </p:txBody>
      </p:sp>
    </p:spTree>
    <p:extLst>
      <p:ext uri="{BB962C8B-B14F-4D97-AF65-F5344CB8AC3E}">
        <p14:creationId xmlns:p14="http://schemas.microsoft.com/office/powerpoint/2010/main" val="27584933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5689718-41AE-4964-96CB-C80015A35E49}"/>
              </a:ext>
            </a:extLst>
          </p:cNvPr>
          <p:cNvPicPr>
            <a:picLocks noChangeAspect="1"/>
          </p:cNvPicPr>
          <p:nvPr/>
        </p:nvPicPr>
        <p:blipFill>
          <a:blip r:embed="rId3"/>
          <a:srcRect/>
          <a:stretch/>
        </p:blipFill>
        <p:spPr>
          <a:xfrm>
            <a:off x="0" y="0"/>
            <a:ext cx="9144000" cy="6858000"/>
          </a:xfrm>
          <a:prstGeom prst="rect">
            <a:avLst/>
          </a:prstGeom>
        </p:spPr>
      </p:pic>
      <p:sp>
        <p:nvSpPr>
          <p:cNvPr id="3" name="Title 1">
            <a:extLst>
              <a:ext uri="{FF2B5EF4-FFF2-40B4-BE49-F238E27FC236}">
                <a16:creationId xmlns:a16="http://schemas.microsoft.com/office/drawing/2014/main" id="{B4EEE299-5542-591D-894D-A9A4AD5EB234}"/>
              </a:ext>
            </a:extLst>
          </p:cNvPr>
          <p:cNvSpPr txBox="1">
            <a:spLocks/>
          </p:cNvSpPr>
          <p:nvPr/>
        </p:nvSpPr>
        <p:spPr>
          <a:xfrm>
            <a:off x="590550" y="732692"/>
            <a:ext cx="7962900" cy="1546860"/>
          </a:xfrm>
          <a:prstGeom prst="rect">
            <a:avLst/>
          </a:prstGeom>
        </p:spPr>
        <p:txBody>
          <a:bodyPr anchor="ctr"/>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lgn="ctr"/>
            <a:r>
              <a:rPr lang="en-US" sz="3200" b="1" dirty="0">
                <a:latin typeface="Arial" panose="020B0604020202020204" pitchFamily="34" charset="0"/>
                <a:cs typeface="Arial" panose="020B0604020202020204" pitchFamily="34" charset="0"/>
              </a:rPr>
              <a:t>Over to you…</a:t>
            </a:r>
          </a:p>
        </p:txBody>
      </p:sp>
    </p:spTree>
    <p:extLst>
      <p:ext uri="{BB962C8B-B14F-4D97-AF65-F5344CB8AC3E}">
        <p14:creationId xmlns:p14="http://schemas.microsoft.com/office/powerpoint/2010/main" val="22586330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90EEA757-AF77-B84F-BA87-EF0F792109CB}"/>
              </a:ext>
            </a:extLst>
          </p:cNvPr>
          <p:cNvPicPr>
            <a:picLocks noChangeAspect="1"/>
          </p:cNvPicPr>
          <p:nvPr/>
        </p:nvPicPr>
        <p:blipFill>
          <a:blip r:embed="rId4"/>
          <a:stretch>
            <a:fillRect/>
          </a:stretch>
        </p:blipFill>
        <p:spPr>
          <a:xfrm>
            <a:off x="0" y="0"/>
            <a:ext cx="9144000" cy="6858000"/>
          </a:xfrm>
          <a:prstGeom prst="rect">
            <a:avLst/>
          </a:prstGeom>
        </p:spPr>
      </p:pic>
      <p:grpSp>
        <p:nvGrpSpPr>
          <p:cNvPr id="13" name="Group 12">
            <a:extLst>
              <a:ext uri="{FF2B5EF4-FFF2-40B4-BE49-F238E27FC236}">
                <a16:creationId xmlns:a16="http://schemas.microsoft.com/office/drawing/2014/main" id="{B66EA3B5-E322-8446-A887-931D0BED7954}"/>
              </a:ext>
            </a:extLst>
          </p:cNvPr>
          <p:cNvGrpSpPr/>
          <p:nvPr/>
        </p:nvGrpSpPr>
        <p:grpSpPr>
          <a:xfrm>
            <a:off x="696808" y="1586236"/>
            <a:ext cx="7860850" cy="559150"/>
            <a:chOff x="696808" y="1628560"/>
            <a:chExt cx="7860850" cy="559150"/>
          </a:xfrm>
        </p:grpSpPr>
        <p:pic>
          <p:nvPicPr>
            <p:cNvPr id="14" name="Picture 13">
              <a:extLst>
                <a:ext uri="{FF2B5EF4-FFF2-40B4-BE49-F238E27FC236}">
                  <a16:creationId xmlns:a16="http://schemas.microsoft.com/office/drawing/2014/main" id="{434884BA-341E-774C-A810-C587F219649F}"/>
                </a:ext>
              </a:extLst>
            </p:cNvPr>
            <p:cNvPicPr>
              <a:picLocks noChangeAspect="1"/>
            </p:cNvPicPr>
            <p:nvPr/>
          </p:nvPicPr>
          <p:blipFill>
            <a:blip r:embed="rId5"/>
            <a:srcRect/>
            <a:stretch/>
          </p:blipFill>
          <p:spPr>
            <a:xfrm>
              <a:off x="696808" y="1660485"/>
              <a:ext cx="495300" cy="495300"/>
            </a:xfrm>
            <a:prstGeom prst="rect">
              <a:avLst/>
            </a:prstGeom>
            <a:effectLst>
              <a:outerShdw blurRad="190500" dist="50800" dir="5400000" algn="ctr" rotWithShape="0">
                <a:srgbClr val="000000">
                  <a:alpha val="50000"/>
                </a:srgbClr>
              </a:outerShdw>
            </a:effectLst>
          </p:spPr>
        </p:pic>
        <p:sp>
          <p:nvSpPr>
            <p:cNvPr id="15" name="Text Placeholder 3">
              <a:extLst>
                <a:ext uri="{FF2B5EF4-FFF2-40B4-BE49-F238E27FC236}">
                  <a16:creationId xmlns:a16="http://schemas.microsoft.com/office/drawing/2014/main" id="{BFBAFE38-7968-D543-9678-4A6DFE970DB5}"/>
                </a:ext>
              </a:extLst>
            </p:cNvPr>
            <p:cNvSpPr txBox="1">
              <a:spLocks/>
            </p:cNvSpPr>
            <p:nvPr/>
          </p:nvSpPr>
          <p:spPr bwMode="auto">
            <a:xfrm>
              <a:off x="1365508" y="1628560"/>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258763" algn="l"/>
                </a:tabLst>
              </a:pPr>
              <a:r>
                <a:rPr lang="en-US" sz="1700" dirty="0">
                  <a:solidFill>
                    <a:schemeClr val="bg1"/>
                  </a:solidFill>
                  <a:latin typeface="Arial" panose="020B0604020202020204" pitchFamily="34" charset="0"/>
                  <a:cs typeface="Arial" panose="020B0604020202020204" pitchFamily="34" charset="0"/>
                </a:rPr>
                <a:t>1.	Confirm readiness and ability to quit or CDTS</a:t>
              </a:r>
            </a:p>
          </p:txBody>
        </p:sp>
      </p:grpSp>
      <p:grpSp>
        <p:nvGrpSpPr>
          <p:cNvPr id="16" name="Group 15">
            <a:extLst>
              <a:ext uri="{FF2B5EF4-FFF2-40B4-BE49-F238E27FC236}">
                <a16:creationId xmlns:a16="http://schemas.microsoft.com/office/drawing/2014/main" id="{400021F7-5522-D644-894C-7B746235D6A8}"/>
              </a:ext>
            </a:extLst>
          </p:cNvPr>
          <p:cNvGrpSpPr/>
          <p:nvPr/>
        </p:nvGrpSpPr>
        <p:grpSpPr>
          <a:xfrm>
            <a:off x="696808" y="2458921"/>
            <a:ext cx="7860850" cy="559150"/>
            <a:chOff x="696808" y="2276872"/>
            <a:chExt cx="7860850" cy="559150"/>
          </a:xfrm>
        </p:grpSpPr>
        <p:pic>
          <p:nvPicPr>
            <p:cNvPr id="17" name="Picture 16">
              <a:extLst>
                <a:ext uri="{FF2B5EF4-FFF2-40B4-BE49-F238E27FC236}">
                  <a16:creationId xmlns:a16="http://schemas.microsoft.com/office/drawing/2014/main" id="{1AFF3887-2132-5E41-B736-FFA2DDEE2900}"/>
                </a:ext>
              </a:extLst>
            </p:cNvPr>
            <p:cNvPicPr>
              <a:picLocks noChangeAspect="1"/>
            </p:cNvPicPr>
            <p:nvPr/>
          </p:nvPicPr>
          <p:blipFill>
            <a:blip r:embed="rId6"/>
            <a:srcRect/>
            <a:stretch/>
          </p:blipFill>
          <p:spPr>
            <a:xfrm>
              <a:off x="696808" y="2308797"/>
              <a:ext cx="495300" cy="495300"/>
            </a:xfrm>
            <a:prstGeom prst="rect">
              <a:avLst/>
            </a:prstGeom>
            <a:effectLst>
              <a:outerShdw blurRad="190500" dist="50800" dir="5400000" algn="ctr" rotWithShape="0">
                <a:srgbClr val="000000">
                  <a:alpha val="50000"/>
                </a:srgbClr>
              </a:outerShdw>
            </a:effectLst>
          </p:spPr>
        </p:pic>
        <p:sp>
          <p:nvSpPr>
            <p:cNvPr id="18" name="Text Placeholder 3">
              <a:extLst>
                <a:ext uri="{FF2B5EF4-FFF2-40B4-BE49-F238E27FC236}">
                  <a16:creationId xmlns:a16="http://schemas.microsoft.com/office/drawing/2014/main" id="{7B14E537-1B8E-B44F-8982-8700026BBBAF}"/>
                </a:ext>
              </a:extLst>
            </p:cNvPr>
            <p:cNvSpPr txBox="1">
              <a:spLocks/>
            </p:cNvSpPr>
            <p:nvPr/>
          </p:nvSpPr>
          <p:spPr bwMode="auto">
            <a:xfrm>
              <a:off x="1365508" y="2276872"/>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258763" algn="l"/>
                </a:tabLst>
              </a:pPr>
              <a:r>
                <a:rPr lang="en-US" sz="1700" dirty="0">
                  <a:solidFill>
                    <a:schemeClr val="bg1"/>
                  </a:solidFill>
                  <a:latin typeface="Arial" panose="020B0604020202020204" pitchFamily="34" charset="0"/>
                  <a:cs typeface="Arial" panose="020B0604020202020204" pitchFamily="34" charset="0"/>
                </a:rPr>
                <a:t>2.	Confirm that the patient has sufficient supply of medication </a:t>
              </a:r>
              <a:br>
                <a:rPr lang="en-US" sz="1700" dirty="0">
                  <a:solidFill>
                    <a:schemeClr val="bg1"/>
                  </a:solidFill>
                  <a:latin typeface="Arial" panose="020B0604020202020204" pitchFamily="34" charset="0"/>
                  <a:cs typeface="Arial" panose="020B0604020202020204" pitchFamily="34" charset="0"/>
                </a:rPr>
              </a:br>
              <a:r>
                <a:rPr lang="en-US" sz="1700" dirty="0">
                  <a:solidFill>
                    <a:schemeClr val="bg1"/>
                  </a:solidFill>
                  <a:latin typeface="Arial" panose="020B0604020202020204" pitchFamily="34" charset="0"/>
                  <a:cs typeface="Arial" panose="020B0604020202020204" pitchFamily="34" charset="0"/>
                </a:rPr>
                <a:t>	and discuss expectations of medication</a:t>
              </a:r>
            </a:p>
          </p:txBody>
        </p:sp>
      </p:grpSp>
      <p:grpSp>
        <p:nvGrpSpPr>
          <p:cNvPr id="19" name="Group 18">
            <a:extLst>
              <a:ext uri="{FF2B5EF4-FFF2-40B4-BE49-F238E27FC236}">
                <a16:creationId xmlns:a16="http://schemas.microsoft.com/office/drawing/2014/main" id="{0BDD9D0F-970C-E641-A659-F147498D605C}"/>
              </a:ext>
            </a:extLst>
          </p:cNvPr>
          <p:cNvGrpSpPr/>
          <p:nvPr/>
        </p:nvGrpSpPr>
        <p:grpSpPr>
          <a:xfrm>
            <a:off x="696808" y="3331606"/>
            <a:ext cx="7860850" cy="559150"/>
            <a:chOff x="696808" y="2924944"/>
            <a:chExt cx="7860850" cy="559150"/>
          </a:xfrm>
        </p:grpSpPr>
        <p:pic>
          <p:nvPicPr>
            <p:cNvPr id="20" name="Picture 19">
              <a:extLst>
                <a:ext uri="{FF2B5EF4-FFF2-40B4-BE49-F238E27FC236}">
                  <a16:creationId xmlns:a16="http://schemas.microsoft.com/office/drawing/2014/main" id="{57C29814-9772-B84B-9B23-D7547E88E335}"/>
                </a:ext>
              </a:extLst>
            </p:cNvPr>
            <p:cNvPicPr>
              <a:picLocks noChangeAspect="1"/>
            </p:cNvPicPr>
            <p:nvPr/>
          </p:nvPicPr>
          <p:blipFill>
            <a:blip r:embed="rId7"/>
            <a:srcRect/>
            <a:stretch/>
          </p:blipFill>
          <p:spPr>
            <a:xfrm>
              <a:off x="696808" y="2956869"/>
              <a:ext cx="495300" cy="495300"/>
            </a:xfrm>
            <a:prstGeom prst="rect">
              <a:avLst/>
            </a:prstGeom>
            <a:effectLst>
              <a:outerShdw blurRad="190500" dist="50800" dir="5400000" algn="ctr" rotWithShape="0">
                <a:srgbClr val="000000">
                  <a:alpha val="50000"/>
                </a:srgbClr>
              </a:outerShdw>
            </a:effectLst>
          </p:spPr>
        </p:pic>
        <p:sp>
          <p:nvSpPr>
            <p:cNvPr id="21" name="Text Placeholder 3">
              <a:extLst>
                <a:ext uri="{FF2B5EF4-FFF2-40B4-BE49-F238E27FC236}">
                  <a16:creationId xmlns:a16="http://schemas.microsoft.com/office/drawing/2014/main" id="{1A139682-B8EB-5040-BBF9-019915DF0842}"/>
                </a:ext>
              </a:extLst>
            </p:cNvPr>
            <p:cNvSpPr txBox="1">
              <a:spLocks/>
            </p:cNvSpPr>
            <p:nvPr/>
          </p:nvSpPr>
          <p:spPr bwMode="auto">
            <a:xfrm>
              <a:off x="1365508" y="2924944"/>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258763" algn="l"/>
                </a:tabLst>
              </a:pPr>
              <a:r>
                <a:rPr lang="en-US" sz="1700" dirty="0">
                  <a:solidFill>
                    <a:schemeClr val="bg1"/>
                  </a:solidFill>
                  <a:latin typeface="Arial" panose="020B0604020202020204" pitchFamily="34" charset="0"/>
                  <a:cs typeface="Arial" panose="020B0604020202020204" pitchFamily="34" charset="0"/>
                </a:rPr>
                <a:t>3.	Discuss withdrawal symptoms and urges to smoke </a:t>
              </a:r>
              <a:br>
                <a:rPr lang="en-US" sz="1700" dirty="0">
                  <a:solidFill>
                    <a:schemeClr val="bg1"/>
                  </a:solidFill>
                  <a:latin typeface="Arial" panose="020B0604020202020204" pitchFamily="34" charset="0"/>
                  <a:cs typeface="Arial" panose="020B0604020202020204" pitchFamily="34" charset="0"/>
                </a:rPr>
              </a:br>
              <a:r>
                <a:rPr lang="en-US" sz="1700" dirty="0">
                  <a:solidFill>
                    <a:schemeClr val="bg1"/>
                  </a:solidFill>
                  <a:latin typeface="Arial" panose="020B0604020202020204" pitchFamily="34" charset="0"/>
                  <a:cs typeface="Arial" panose="020B0604020202020204" pitchFamily="34" charset="0"/>
                </a:rPr>
                <a:t>	and how to deal with them</a:t>
              </a:r>
            </a:p>
          </p:txBody>
        </p:sp>
      </p:grpSp>
      <p:grpSp>
        <p:nvGrpSpPr>
          <p:cNvPr id="22" name="Group 21">
            <a:extLst>
              <a:ext uri="{FF2B5EF4-FFF2-40B4-BE49-F238E27FC236}">
                <a16:creationId xmlns:a16="http://schemas.microsoft.com/office/drawing/2014/main" id="{FA9166C7-98CA-504A-AFA1-73F87E47B8CC}"/>
              </a:ext>
            </a:extLst>
          </p:cNvPr>
          <p:cNvGrpSpPr/>
          <p:nvPr/>
        </p:nvGrpSpPr>
        <p:grpSpPr>
          <a:xfrm>
            <a:off x="696808" y="4204291"/>
            <a:ext cx="7860850" cy="559150"/>
            <a:chOff x="696808" y="3573016"/>
            <a:chExt cx="7860850" cy="559150"/>
          </a:xfrm>
        </p:grpSpPr>
        <p:pic>
          <p:nvPicPr>
            <p:cNvPr id="23" name="Picture 22">
              <a:extLst>
                <a:ext uri="{FF2B5EF4-FFF2-40B4-BE49-F238E27FC236}">
                  <a16:creationId xmlns:a16="http://schemas.microsoft.com/office/drawing/2014/main" id="{9B5636DA-7785-4B4D-B9FC-3E5B52AD95DD}"/>
                </a:ext>
              </a:extLst>
            </p:cNvPr>
            <p:cNvPicPr>
              <a:picLocks noChangeAspect="1"/>
            </p:cNvPicPr>
            <p:nvPr/>
          </p:nvPicPr>
          <p:blipFill>
            <a:blip r:embed="rId8"/>
            <a:srcRect/>
            <a:stretch/>
          </p:blipFill>
          <p:spPr>
            <a:xfrm>
              <a:off x="696808" y="3604941"/>
              <a:ext cx="495300" cy="495300"/>
            </a:xfrm>
            <a:prstGeom prst="rect">
              <a:avLst/>
            </a:prstGeom>
            <a:effectLst>
              <a:outerShdw blurRad="190500" dist="50800" dir="5400000" algn="ctr" rotWithShape="0">
                <a:srgbClr val="000000">
                  <a:alpha val="50000"/>
                </a:srgbClr>
              </a:outerShdw>
            </a:effectLst>
          </p:spPr>
        </p:pic>
        <p:sp>
          <p:nvSpPr>
            <p:cNvPr id="24" name="Text Placeholder 3">
              <a:extLst>
                <a:ext uri="{FF2B5EF4-FFF2-40B4-BE49-F238E27FC236}">
                  <a16:creationId xmlns:a16="http://schemas.microsoft.com/office/drawing/2014/main" id="{124CDC2A-2172-824C-AA90-5253A3651ECB}"/>
                </a:ext>
              </a:extLst>
            </p:cNvPr>
            <p:cNvSpPr txBox="1">
              <a:spLocks/>
            </p:cNvSpPr>
            <p:nvPr/>
          </p:nvSpPr>
          <p:spPr bwMode="auto">
            <a:xfrm>
              <a:off x="1365508" y="3573016"/>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258763" algn="l"/>
                </a:tabLst>
              </a:pPr>
              <a:r>
                <a:rPr lang="en-US" sz="1700" dirty="0">
                  <a:solidFill>
                    <a:schemeClr val="bg1"/>
                  </a:solidFill>
                  <a:latin typeface="Arial" panose="020B0604020202020204" pitchFamily="34" charset="0"/>
                  <a:cs typeface="Arial" panose="020B0604020202020204" pitchFamily="34" charset="0"/>
                </a:rPr>
                <a:t>4.	Advise on changing routine</a:t>
              </a:r>
            </a:p>
          </p:txBody>
        </p:sp>
      </p:grpSp>
      <p:grpSp>
        <p:nvGrpSpPr>
          <p:cNvPr id="25" name="Group 24">
            <a:extLst>
              <a:ext uri="{FF2B5EF4-FFF2-40B4-BE49-F238E27FC236}">
                <a16:creationId xmlns:a16="http://schemas.microsoft.com/office/drawing/2014/main" id="{1A3E0E19-DF5A-E043-94D5-CD2AEABC09F9}"/>
              </a:ext>
            </a:extLst>
          </p:cNvPr>
          <p:cNvGrpSpPr/>
          <p:nvPr/>
        </p:nvGrpSpPr>
        <p:grpSpPr>
          <a:xfrm>
            <a:off x="696808" y="5076975"/>
            <a:ext cx="7860850" cy="559150"/>
            <a:chOff x="696808" y="4221088"/>
            <a:chExt cx="7860850" cy="559150"/>
          </a:xfrm>
        </p:grpSpPr>
        <p:pic>
          <p:nvPicPr>
            <p:cNvPr id="26" name="Picture 25">
              <a:extLst>
                <a:ext uri="{FF2B5EF4-FFF2-40B4-BE49-F238E27FC236}">
                  <a16:creationId xmlns:a16="http://schemas.microsoft.com/office/drawing/2014/main" id="{43CF78C3-2DA2-4A4A-9AFA-A9225C98221E}"/>
                </a:ext>
              </a:extLst>
            </p:cNvPr>
            <p:cNvPicPr>
              <a:picLocks noChangeAspect="1"/>
            </p:cNvPicPr>
            <p:nvPr/>
          </p:nvPicPr>
          <p:blipFill>
            <a:blip r:embed="rId9"/>
            <a:srcRect/>
            <a:stretch/>
          </p:blipFill>
          <p:spPr>
            <a:xfrm>
              <a:off x="696808" y="4253013"/>
              <a:ext cx="495300" cy="495300"/>
            </a:xfrm>
            <a:prstGeom prst="rect">
              <a:avLst/>
            </a:prstGeom>
            <a:effectLst>
              <a:outerShdw blurRad="190500" dist="50800" dir="5400000" algn="ctr" rotWithShape="0">
                <a:srgbClr val="000000">
                  <a:alpha val="50000"/>
                </a:srgbClr>
              </a:outerShdw>
            </a:effectLst>
          </p:spPr>
        </p:pic>
        <p:sp>
          <p:nvSpPr>
            <p:cNvPr id="27" name="Text Placeholder 3">
              <a:extLst>
                <a:ext uri="{FF2B5EF4-FFF2-40B4-BE49-F238E27FC236}">
                  <a16:creationId xmlns:a16="http://schemas.microsoft.com/office/drawing/2014/main" id="{8DEFA404-6453-6C47-8783-F7A35E7D1C12}"/>
                </a:ext>
              </a:extLst>
            </p:cNvPr>
            <p:cNvSpPr txBox="1">
              <a:spLocks/>
            </p:cNvSpPr>
            <p:nvPr/>
          </p:nvSpPr>
          <p:spPr bwMode="auto">
            <a:xfrm>
              <a:off x="1365508" y="4221088"/>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258763" algn="l"/>
                </a:tabLst>
              </a:pPr>
              <a:r>
                <a:rPr lang="en-US" sz="1700" dirty="0">
                  <a:solidFill>
                    <a:schemeClr val="bg1"/>
                  </a:solidFill>
                  <a:latin typeface="Arial" panose="020B0604020202020204" pitchFamily="34" charset="0"/>
                  <a:cs typeface="Arial" panose="020B0604020202020204" pitchFamily="34" charset="0"/>
                </a:rPr>
                <a:t>5.	Discuss how to address the issue of the patient’s smoking contacts </a:t>
              </a:r>
              <a:br>
                <a:rPr lang="en-US" sz="1700" dirty="0">
                  <a:solidFill>
                    <a:schemeClr val="bg1"/>
                  </a:solidFill>
                  <a:latin typeface="Arial" panose="020B0604020202020204" pitchFamily="34" charset="0"/>
                  <a:cs typeface="Arial" panose="020B0604020202020204" pitchFamily="34" charset="0"/>
                </a:rPr>
              </a:br>
              <a:r>
                <a:rPr lang="en-US" sz="1700" dirty="0">
                  <a:solidFill>
                    <a:schemeClr val="bg1"/>
                  </a:solidFill>
                  <a:latin typeface="Arial" panose="020B0604020202020204" pitchFamily="34" charset="0"/>
                  <a:cs typeface="Arial" panose="020B0604020202020204" pitchFamily="34" charset="0"/>
                </a:rPr>
                <a:t>	and how the patient can get support during their quit attempt</a:t>
              </a:r>
            </a:p>
          </p:txBody>
        </p:sp>
      </p:grpSp>
      <p:sp>
        <p:nvSpPr>
          <p:cNvPr id="2" name="Title 1">
            <a:extLst>
              <a:ext uri="{FF2B5EF4-FFF2-40B4-BE49-F238E27FC236}">
                <a16:creationId xmlns:a16="http://schemas.microsoft.com/office/drawing/2014/main" id="{6F35DB73-345F-A646-AEA1-D41E5E34E57F}"/>
              </a:ext>
            </a:extLst>
          </p:cNvPr>
          <p:cNvSpPr>
            <a:spLocks noGrp="1"/>
          </p:cNvSpPr>
          <p:nvPr>
            <p:ph type="title"/>
          </p:nvPr>
        </p:nvSpPr>
        <p:spPr/>
        <p:txBody>
          <a:bodyPr/>
          <a:lstStyle/>
          <a:p>
            <a:r>
              <a:rPr lang="en-US" dirty="0">
                <a:solidFill>
                  <a:srgbClr val="EF71A0"/>
                </a:solidFill>
              </a:rPr>
              <a:t>Quit date session</a:t>
            </a:r>
            <a:endParaRPr lang="en-US" dirty="0"/>
          </a:p>
        </p:txBody>
      </p:sp>
      <p:pic>
        <p:nvPicPr>
          <p:cNvPr id="9" name="Picture 8">
            <a:extLst>
              <a:ext uri="{FF2B5EF4-FFF2-40B4-BE49-F238E27FC236}">
                <a16:creationId xmlns:a16="http://schemas.microsoft.com/office/drawing/2014/main" id="{9E8BADC1-6CA6-4A45-BC43-F387BD6EA1A5}"/>
              </a:ext>
            </a:extLst>
          </p:cNvPr>
          <p:cNvPicPr>
            <a:picLocks noChangeAspect="1"/>
          </p:cNvPicPr>
          <p:nvPr/>
        </p:nvPicPr>
        <p:blipFill>
          <a:blip r:embed="rId10"/>
          <a:srcRect/>
          <a:stretch/>
        </p:blipFill>
        <p:spPr>
          <a:xfrm>
            <a:off x="7227460" y="166978"/>
            <a:ext cx="1759302" cy="1034884"/>
          </a:xfrm>
          <a:prstGeom prst="rect">
            <a:avLst/>
          </a:prstGeom>
          <a:effectLst>
            <a:outerShdw blurRad="190500" dist="50800" dir="5400000" algn="ctr" rotWithShape="0">
              <a:srgbClr val="000000">
                <a:alpha val="50000"/>
              </a:srgbClr>
            </a:outerShdw>
          </a:effectLst>
        </p:spPr>
      </p:pic>
    </p:spTree>
    <p:extLst>
      <p:ext uri="{BB962C8B-B14F-4D97-AF65-F5344CB8AC3E}">
        <p14:creationId xmlns:p14="http://schemas.microsoft.com/office/powerpoint/2010/main" val="341273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6950BFC3-D8DA-4A85-94F7-54DA5524770B}">
      <p188:commentRel xmlns:p188="http://schemas.microsoft.com/office/powerpoint/2018/8/main" r:id="rId3"/>
    </p:ext>
  </p:extLs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90EEA757-AF77-B84F-BA87-EF0F792109CB}"/>
              </a:ext>
            </a:extLst>
          </p:cNvPr>
          <p:cNvPicPr>
            <a:picLocks noChangeAspect="1"/>
          </p:cNvPicPr>
          <p:nvPr/>
        </p:nvPicPr>
        <p:blipFill>
          <a:blip r:embed="rId4"/>
          <a:stretch>
            <a:fillRect/>
          </a:stretch>
        </p:blipFill>
        <p:spPr>
          <a:xfrm>
            <a:off x="0" y="0"/>
            <a:ext cx="9144000" cy="6858000"/>
          </a:xfrm>
          <a:prstGeom prst="rect">
            <a:avLst/>
          </a:prstGeom>
        </p:spPr>
      </p:pic>
      <p:grpSp>
        <p:nvGrpSpPr>
          <p:cNvPr id="13" name="Group 12">
            <a:extLst>
              <a:ext uri="{FF2B5EF4-FFF2-40B4-BE49-F238E27FC236}">
                <a16:creationId xmlns:a16="http://schemas.microsoft.com/office/drawing/2014/main" id="{B66EA3B5-E322-8446-A887-931D0BED7954}"/>
              </a:ext>
            </a:extLst>
          </p:cNvPr>
          <p:cNvGrpSpPr/>
          <p:nvPr/>
        </p:nvGrpSpPr>
        <p:grpSpPr>
          <a:xfrm>
            <a:off x="696808" y="1586236"/>
            <a:ext cx="7860850" cy="559150"/>
            <a:chOff x="696808" y="1628560"/>
            <a:chExt cx="7860850" cy="559150"/>
          </a:xfrm>
        </p:grpSpPr>
        <p:pic>
          <p:nvPicPr>
            <p:cNvPr id="14" name="Picture 13">
              <a:extLst>
                <a:ext uri="{FF2B5EF4-FFF2-40B4-BE49-F238E27FC236}">
                  <a16:creationId xmlns:a16="http://schemas.microsoft.com/office/drawing/2014/main" id="{434884BA-341E-774C-A810-C587F219649F}"/>
                </a:ext>
              </a:extLst>
            </p:cNvPr>
            <p:cNvPicPr>
              <a:picLocks noChangeAspect="1"/>
            </p:cNvPicPr>
            <p:nvPr/>
          </p:nvPicPr>
          <p:blipFill>
            <a:blip r:embed="rId5"/>
            <a:srcRect/>
            <a:stretch/>
          </p:blipFill>
          <p:spPr>
            <a:xfrm>
              <a:off x="696808" y="1660485"/>
              <a:ext cx="495300" cy="495300"/>
            </a:xfrm>
            <a:prstGeom prst="rect">
              <a:avLst/>
            </a:prstGeom>
            <a:effectLst>
              <a:outerShdw blurRad="190500" dist="50800" dir="5400000" algn="ctr" rotWithShape="0">
                <a:srgbClr val="000000">
                  <a:alpha val="50000"/>
                </a:srgbClr>
              </a:outerShdw>
            </a:effectLst>
          </p:spPr>
        </p:pic>
        <p:sp>
          <p:nvSpPr>
            <p:cNvPr id="15" name="Text Placeholder 3">
              <a:extLst>
                <a:ext uri="{FF2B5EF4-FFF2-40B4-BE49-F238E27FC236}">
                  <a16:creationId xmlns:a16="http://schemas.microsoft.com/office/drawing/2014/main" id="{BFBAFE38-7968-D543-9678-4A6DFE970DB5}"/>
                </a:ext>
              </a:extLst>
            </p:cNvPr>
            <p:cNvSpPr txBox="1">
              <a:spLocks/>
            </p:cNvSpPr>
            <p:nvPr/>
          </p:nvSpPr>
          <p:spPr bwMode="auto">
            <a:xfrm>
              <a:off x="1365508" y="1628560"/>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258763" algn="l"/>
                </a:tabLst>
              </a:pPr>
              <a:r>
                <a:rPr lang="en-US" sz="1700" dirty="0">
                  <a:solidFill>
                    <a:schemeClr val="bg1"/>
                  </a:solidFill>
                  <a:latin typeface="Arial" panose="020B0604020202020204" pitchFamily="34" charset="0"/>
                  <a:cs typeface="Arial" panose="020B0604020202020204" pitchFamily="34" charset="0"/>
                </a:rPr>
                <a:t>6.	Address any potential high-risk situations in the coming week</a:t>
              </a:r>
            </a:p>
          </p:txBody>
        </p:sp>
      </p:grpSp>
      <p:grpSp>
        <p:nvGrpSpPr>
          <p:cNvPr id="16" name="Group 15">
            <a:extLst>
              <a:ext uri="{FF2B5EF4-FFF2-40B4-BE49-F238E27FC236}">
                <a16:creationId xmlns:a16="http://schemas.microsoft.com/office/drawing/2014/main" id="{400021F7-5522-D644-894C-7B746235D6A8}"/>
              </a:ext>
            </a:extLst>
          </p:cNvPr>
          <p:cNvGrpSpPr/>
          <p:nvPr/>
        </p:nvGrpSpPr>
        <p:grpSpPr>
          <a:xfrm>
            <a:off x="696808" y="2458921"/>
            <a:ext cx="7860850" cy="559150"/>
            <a:chOff x="696808" y="2276872"/>
            <a:chExt cx="7860850" cy="559150"/>
          </a:xfrm>
        </p:grpSpPr>
        <p:pic>
          <p:nvPicPr>
            <p:cNvPr id="17" name="Picture 16">
              <a:extLst>
                <a:ext uri="{FF2B5EF4-FFF2-40B4-BE49-F238E27FC236}">
                  <a16:creationId xmlns:a16="http://schemas.microsoft.com/office/drawing/2014/main" id="{1AFF3887-2132-5E41-B736-FFA2DDEE2900}"/>
                </a:ext>
              </a:extLst>
            </p:cNvPr>
            <p:cNvPicPr>
              <a:picLocks noChangeAspect="1"/>
            </p:cNvPicPr>
            <p:nvPr/>
          </p:nvPicPr>
          <p:blipFill>
            <a:blip r:embed="rId6"/>
            <a:srcRect/>
            <a:stretch/>
          </p:blipFill>
          <p:spPr>
            <a:xfrm>
              <a:off x="696808" y="2308797"/>
              <a:ext cx="495300" cy="495300"/>
            </a:xfrm>
            <a:prstGeom prst="rect">
              <a:avLst/>
            </a:prstGeom>
            <a:effectLst>
              <a:outerShdw blurRad="190500" dist="50800" dir="5400000" algn="ctr" rotWithShape="0">
                <a:srgbClr val="000000">
                  <a:alpha val="50000"/>
                </a:srgbClr>
              </a:outerShdw>
            </a:effectLst>
          </p:spPr>
        </p:pic>
        <p:sp>
          <p:nvSpPr>
            <p:cNvPr id="18" name="Text Placeholder 3">
              <a:extLst>
                <a:ext uri="{FF2B5EF4-FFF2-40B4-BE49-F238E27FC236}">
                  <a16:creationId xmlns:a16="http://schemas.microsoft.com/office/drawing/2014/main" id="{7B14E537-1B8E-B44F-8982-8700026BBBAF}"/>
                </a:ext>
              </a:extLst>
            </p:cNvPr>
            <p:cNvSpPr txBox="1">
              <a:spLocks/>
            </p:cNvSpPr>
            <p:nvPr/>
          </p:nvSpPr>
          <p:spPr bwMode="auto">
            <a:xfrm>
              <a:off x="1365508" y="2276872"/>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258763" algn="l"/>
                </a:tabLst>
              </a:pPr>
              <a:r>
                <a:rPr lang="en-US" sz="1700" dirty="0">
                  <a:solidFill>
                    <a:schemeClr val="bg1"/>
                  </a:solidFill>
                  <a:latin typeface="Arial" panose="020B0604020202020204" pitchFamily="34" charset="0"/>
                  <a:cs typeface="Arial" panose="020B0604020202020204" pitchFamily="34" charset="0"/>
                </a:rPr>
                <a:t>7.	Conduct carbon monoxide (CO) monitoring</a:t>
              </a:r>
            </a:p>
          </p:txBody>
        </p:sp>
      </p:grpSp>
      <p:grpSp>
        <p:nvGrpSpPr>
          <p:cNvPr id="19" name="Group 18">
            <a:extLst>
              <a:ext uri="{FF2B5EF4-FFF2-40B4-BE49-F238E27FC236}">
                <a16:creationId xmlns:a16="http://schemas.microsoft.com/office/drawing/2014/main" id="{0BDD9D0F-970C-E641-A659-F147498D605C}"/>
              </a:ext>
            </a:extLst>
          </p:cNvPr>
          <p:cNvGrpSpPr/>
          <p:nvPr/>
        </p:nvGrpSpPr>
        <p:grpSpPr>
          <a:xfrm>
            <a:off x="696808" y="3331606"/>
            <a:ext cx="7860850" cy="559150"/>
            <a:chOff x="696808" y="2924944"/>
            <a:chExt cx="7860850" cy="559150"/>
          </a:xfrm>
        </p:grpSpPr>
        <p:pic>
          <p:nvPicPr>
            <p:cNvPr id="20" name="Picture 19">
              <a:extLst>
                <a:ext uri="{FF2B5EF4-FFF2-40B4-BE49-F238E27FC236}">
                  <a16:creationId xmlns:a16="http://schemas.microsoft.com/office/drawing/2014/main" id="{57C29814-9772-B84B-9B23-D7547E88E335}"/>
                </a:ext>
              </a:extLst>
            </p:cNvPr>
            <p:cNvPicPr>
              <a:picLocks noChangeAspect="1"/>
            </p:cNvPicPr>
            <p:nvPr/>
          </p:nvPicPr>
          <p:blipFill>
            <a:blip r:embed="rId7"/>
            <a:srcRect/>
            <a:stretch/>
          </p:blipFill>
          <p:spPr>
            <a:xfrm>
              <a:off x="696808" y="2956869"/>
              <a:ext cx="495300" cy="495300"/>
            </a:xfrm>
            <a:prstGeom prst="rect">
              <a:avLst/>
            </a:prstGeom>
            <a:effectLst>
              <a:outerShdw blurRad="190500" dist="50800" dir="5400000" algn="ctr" rotWithShape="0">
                <a:srgbClr val="000000">
                  <a:alpha val="50000"/>
                </a:srgbClr>
              </a:outerShdw>
            </a:effectLst>
          </p:spPr>
        </p:pic>
        <p:sp>
          <p:nvSpPr>
            <p:cNvPr id="21" name="Text Placeholder 3">
              <a:extLst>
                <a:ext uri="{FF2B5EF4-FFF2-40B4-BE49-F238E27FC236}">
                  <a16:creationId xmlns:a16="http://schemas.microsoft.com/office/drawing/2014/main" id="{1A139682-B8EB-5040-BBF9-019915DF0842}"/>
                </a:ext>
              </a:extLst>
            </p:cNvPr>
            <p:cNvSpPr txBox="1">
              <a:spLocks/>
            </p:cNvSpPr>
            <p:nvPr/>
          </p:nvSpPr>
          <p:spPr bwMode="auto">
            <a:xfrm>
              <a:off x="1365508" y="2924944"/>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258763" algn="l"/>
                </a:tabLst>
              </a:pPr>
              <a:r>
                <a:rPr lang="en-US" sz="1700" dirty="0">
                  <a:solidFill>
                    <a:schemeClr val="bg1"/>
                  </a:solidFill>
                  <a:latin typeface="Arial" panose="020B0604020202020204" pitchFamily="34" charset="0"/>
                  <a:cs typeface="Arial" panose="020B0604020202020204" pitchFamily="34" charset="0"/>
                </a:rPr>
                <a:t>8.	Confirm the importance of abrupt cessation </a:t>
              </a:r>
            </a:p>
          </p:txBody>
        </p:sp>
      </p:grpSp>
      <p:grpSp>
        <p:nvGrpSpPr>
          <p:cNvPr id="22" name="Group 21">
            <a:extLst>
              <a:ext uri="{FF2B5EF4-FFF2-40B4-BE49-F238E27FC236}">
                <a16:creationId xmlns:a16="http://schemas.microsoft.com/office/drawing/2014/main" id="{FA9166C7-98CA-504A-AFA1-73F87E47B8CC}"/>
              </a:ext>
            </a:extLst>
          </p:cNvPr>
          <p:cNvGrpSpPr/>
          <p:nvPr/>
        </p:nvGrpSpPr>
        <p:grpSpPr>
          <a:xfrm>
            <a:off x="696808" y="4204291"/>
            <a:ext cx="7860850" cy="559150"/>
            <a:chOff x="696808" y="3573016"/>
            <a:chExt cx="7860850" cy="559150"/>
          </a:xfrm>
        </p:grpSpPr>
        <p:pic>
          <p:nvPicPr>
            <p:cNvPr id="23" name="Picture 22">
              <a:extLst>
                <a:ext uri="{FF2B5EF4-FFF2-40B4-BE49-F238E27FC236}">
                  <a16:creationId xmlns:a16="http://schemas.microsoft.com/office/drawing/2014/main" id="{9B5636DA-7785-4B4D-B9FC-3E5B52AD95DD}"/>
                </a:ext>
              </a:extLst>
            </p:cNvPr>
            <p:cNvPicPr>
              <a:picLocks noChangeAspect="1"/>
            </p:cNvPicPr>
            <p:nvPr/>
          </p:nvPicPr>
          <p:blipFill>
            <a:blip r:embed="rId8"/>
            <a:srcRect/>
            <a:stretch/>
          </p:blipFill>
          <p:spPr>
            <a:xfrm>
              <a:off x="696808" y="3604941"/>
              <a:ext cx="495300" cy="495300"/>
            </a:xfrm>
            <a:prstGeom prst="rect">
              <a:avLst/>
            </a:prstGeom>
            <a:effectLst>
              <a:outerShdw blurRad="190500" dist="50800" dir="5400000" algn="ctr" rotWithShape="0">
                <a:srgbClr val="000000">
                  <a:alpha val="50000"/>
                </a:srgbClr>
              </a:outerShdw>
            </a:effectLst>
          </p:spPr>
        </p:pic>
        <p:sp>
          <p:nvSpPr>
            <p:cNvPr id="24" name="Text Placeholder 3">
              <a:extLst>
                <a:ext uri="{FF2B5EF4-FFF2-40B4-BE49-F238E27FC236}">
                  <a16:creationId xmlns:a16="http://schemas.microsoft.com/office/drawing/2014/main" id="{124CDC2A-2172-824C-AA90-5253A3651ECB}"/>
                </a:ext>
              </a:extLst>
            </p:cNvPr>
            <p:cNvSpPr txBox="1">
              <a:spLocks/>
            </p:cNvSpPr>
            <p:nvPr/>
          </p:nvSpPr>
          <p:spPr bwMode="auto">
            <a:xfrm>
              <a:off x="1365508" y="3573016"/>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258763" algn="l"/>
                </a:tabLst>
              </a:pPr>
              <a:r>
                <a:rPr lang="en-US" sz="1700" dirty="0">
                  <a:solidFill>
                    <a:schemeClr val="bg1"/>
                  </a:solidFill>
                  <a:latin typeface="Arial" panose="020B0604020202020204" pitchFamily="34" charset="0"/>
                  <a:cs typeface="Arial" panose="020B0604020202020204" pitchFamily="34" charset="0"/>
                </a:rPr>
                <a:t>9.	Prompt a commitment from the patient</a:t>
              </a:r>
            </a:p>
          </p:txBody>
        </p:sp>
      </p:grpSp>
      <p:grpSp>
        <p:nvGrpSpPr>
          <p:cNvPr id="25" name="Group 24">
            <a:extLst>
              <a:ext uri="{FF2B5EF4-FFF2-40B4-BE49-F238E27FC236}">
                <a16:creationId xmlns:a16="http://schemas.microsoft.com/office/drawing/2014/main" id="{1A3E0E19-DF5A-E043-94D5-CD2AEABC09F9}"/>
              </a:ext>
            </a:extLst>
          </p:cNvPr>
          <p:cNvGrpSpPr/>
          <p:nvPr/>
        </p:nvGrpSpPr>
        <p:grpSpPr>
          <a:xfrm>
            <a:off x="696808" y="5076975"/>
            <a:ext cx="7860850" cy="559150"/>
            <a:chOff x="696808" y="4221088"/>
            <a:chExt cx="7860850" cy="559150"/>
          </a:xfrm>
        </p:grpSpPr>
        <p:pic>
          <p:nvPicPr>
            <p:cNvPr id="26" name="Picture 25">
              <a:extLst>
                <a:ext uri="{FF2B5EF4-FFF2-40B4-BE49-F238E27FC236}">
                  <a16:creationId xmlns:a16="http://schemas.microsoft.com/office/drawing/2014/main" id="{43CF78C3-2DA2-4A4A-9AFA-A9225C98221E}"/>
                </a:ext>
              </a:extLst>
            </p:cNvPr>
            <p:cNvPicPr>
              <a:picLocks noChangeAspect="1"/>
            </p:cNvPicPr>
            <p:nvPr/>
          </p:nvPicPr>
          <p:blipFill>
            <a:blip r:embed="rId9"/>
            <a:srcRect/>
            <a:stretch/>
          </p:blipFill>
          <p:spPr>
            <a:xfrm>
              <a:off x="696808" y="4253013"/>
              <a:ext cx="495300" cy="495300"/>
            </a:xfrm>
            <a:prstGeom prst="rect">
              <a:avLst/>
            </a:prstGeom>
            <a:effectLst>
              <a:outerShdw blurRad="190500" dist="50800" dir="5400000" algn="ctr" rotWithShape="0">
                <a:srgbClr val="000000">
                  <a:alpha val="50000"/>
                </a:srgbClr>
              </a:outerShdw>
            </a:effectLst>
          </p:spPr>
        </p:pic>
        <p:sp>
          <p:nvSpPr>
            <p:cNvPr id="27" name="Text Placeholder 3">
              <a:extLst>
                <a:ext uri="{FF2B5EF4-FFF2-40B4-BE49-F238E27FC236}">
                  <a16:creationId xmlns:a16="http://schemas.microsoft.com/office/drawing/2014/main" id="{8DEFA404-6453-6C47-8783-F7A35E7D1C12}"/>
                </a:ext>
              </a:extLst>
            </p:cNvPr>
            <p:cNvSpPr txBox="1">
              <a:spLocks/>
            </p:cNvSpPr>
            <p:nvPr/>
          </p:nvSpPr>
          <p:spPr bwMode="auto">
            <a:xfrm>
              <a:off x="1365508" y="4221088"/>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354013" algn="l"/>
                </a:tabLst>
              </a:pPr>
              <a:r>
                <a:rPr lang="en-US" sz="1700" dirty="0">
                  <a:solidFill>
                    <a:schemeClr val="bg1"/>
                  </a:solidFill>
                  <a:latin typeface="Arial" panose="020B0604020202020204" pitchFamily="34" charset="0"/>
                  <a:cs typeface="Arial" panose="020B0604020202020204" pitchFamily="34" charset="0"/>
                </a:rPr>
                <a:t>10.	Discuss plans and provide a summary</a:t>
              </a:r>
            </a:p>
          </p:txBody>
        </p:sp>
      </p:grpSp>
      <p:sp>
        <p:nvSpPr>
          <p:cNvPr id="2" name="Title 1">
            <a:extLst>
              <a:ext uri="{FF2B5EF4-FFF2-40B4-BE49-F238E27FC236}">
                <a16:creationId xmlns:a16="http://schemas.microsoft.com/office/drawing/2014/main" id="{6F35DB73-345F-A646-AEA1-D41E5E34E57F}"/>
              </a:ext>
            </a:extLst>
          </p:cNvPr>
          <p:cNvSpPr>
            <a:spLocks noGrp="1"/>
          </p:cNvSpPr>
          <p:nvPr>
            <p:ph type="title"/>
          </p:nvPr>
        </p:nvSpPr>
        <p:spPr/>
        <p:txBody>
          <a:bodyPr/>
          <a:lstStyle/>
          <a:p>
            <a:r>
              <a:rPr lang="en-US" dirty="0">
                <a:solidFill>
                  <a:srgbClr val="EF71A0"/>
                </a:solidFill>
              </a:rPr>
              <a:t>Quit date session</a:t>
            </a:r>
            <a:endParaRPr lang="en-US" dirty="0"/>
          </a:p>
        </p:txBody>
      </p:sp>
      <p:pic>
        <p:nvPicPr>
          <p:cNvPr id="9" name="Picture 8">
            <a:extLst>
              <a:ext uri="{FF2B5EF4-FFF2-40B4-BE49-F238E27FC236}">
                <a16:creationId xmlns:a16="http://schemas.microsoft.com/office/drawing/2014/main" id="{9E8BADC1-6CA6-4A45-BC43-F387BD6EA1A5}"/>
              </a:ext>
            </a:extLst>
          </p:cNvPr>
          <p:cNvPicPr>
            <a:picLocks noChangeAspect="1"/>
          </p:cNvPicPr>
          <p:nvPr/>
        </p:nvPicPr>
        <p:blipFill>
          <a:blip r:embed="rId10"/>
          <a:srcRect/>
          <a:stretch/>
        </p:blipFill>
        <p:spPr>
          <a:xfrm>
            <a:off x="7227460" y="166978"/>
            <a:ext cx="1759302" cy="1034884"/>
          </a:xfrm>
          <a:prstGeom prst="rect">
            <a:avLst/>
          </a:prstGeom>
          <a:effectLst>
            <a:outerShdw blurRad="190500" dist="50800" dir="5400000" algn="ctr" rotWithShape="0">
              <a:srgbClr val="000000">
                <a:alpha val="50000"/>
              </a:srgbClr>
            </a:outerShdw>
          </a:effectLst>
        </p:spPr>
      </p:pic>
    </p:spTree>
    <p:extLst>
      <p:ext uri="{BB962C8B-B14F-4D97-AF65-F5344CB8AC3E}">
        <p14:creationId xmlns:p14="http://schemas.microsoft.com/office/powerpoint/2010/main" val="66276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6950BFC3-D8DA-4A85-94F7-54DA5524770B}">
      <p188:commentRel xmlns:p188="http://schemas.microsoft.com/office/powerpoint/2018/8/main" r:id="rId3"/>
    </p:ext>
  </p:extLs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174599-23DE-3C5F-2DD0-A5EEA7E59557}"/>
              </a:ext>
            </a:extLst>
          </p:cNvPr>
          <p:cNvSpPr>
            <a:spLocks noGrp="1"/>
          </p:cNvSpPr>
          <p:nvPr>
            <p:ph type="title"/>
          </p:nvPr>
        </p:nvSpPr>
        <p:spPr/>
        <p:txBody>
          <a:bodyPr/>
          <a:lstStyle/>
          <a:p>
            <a:r>
              <a:rPr lang="en-US" dirty="0"/>
              <a:t>Skills practice: patient 2</a:t>
            </a:r>
          </a:p>
        </p:txBody>
      </p:sp>
      <p:graphicFrame>
        <p:nvGraphicFramePr>
          <p:cNvPr id="5" name="Table 4">
            <a:extLst>
              <a:ext uri="{FF2B5EF4-FFF2-40B4-BE49-F238E27FC236}">
                <a16:creationId xmlns:a16="http://schemas.microsoft.com/office/drawing/2014/main" id="{7FC7F7BB-3A09-1D86-E96B-942B76DF5A85}"/>
              </a:ext>
            </a:extLst>
          </p:cNvPr>
          <p:cNvGraphicFramePr>
            <a:graphicFrameLocks noGrp="1"/>
          </p:cNvGraphicFramePr>
          <p:nvPr/>
        </p:nvGraphicFramePr>
        <p:xfrm>
          <a:off x="485280" y="1493143"/>
          <a:ext cx="6201260" cy="4589263"/>
        </p:xfrm>
        <a:graphic>
          <a:graphicData uri="http://schemas.openxmlformats.org/drawingml/2006/table">
            <a:tbl>
              <a:tblPr firstRow="1" bandRow="1">
                <a:tableStyleId>{5C22544A-7EE6-4342-B048-85BDC9FD1C3A}</a:tableStyleId>
              </a:tblPr>
              <a:tblGrid>
                <a:gridCol w="2109708">
                  <a:extLst>
                    <a:ext uri="{9D8B030D-6E8A-4147-A177-3AD203B41FA5}">
                      <a16:colId xmlns:a16="http://schemas.microsoft.com/office/drawing/2014/main" val="3889081879"/>
                    </a:ext>
                  </a:extLst>
                </a:gridCol>
                <a:gridCol w="4091552">
                  <a:extLst>
                    <a:ext uri="{9D8B030D-6E8A-4147-A177-3AD203B41FA5}">
                      <a16:colId xmlns:a16="http://schemas.microsoft.com/office/drawing/2014/main" val="600406677"/>
                    </a:ext>
                  </a:extLst>
                </a:gridCol>
              </a:tblGrid>
              <a:tr h="1096289">
                <a:tc>
                  <a:txBody>
                    <a:bodyPr/>
                    <a:lstStyle/>
                    <a:p>
                      <a:pPr algn="l">
                        <a:lnSpc>
                          <a:spcPts val="1800"/>
                        </a:lnSpc>
                        <a:spcBef>
                          <a:spcPts val="600"/>
                        </a:spcBef>
                        <a:spcAft>
                          <a:spcPts val="600"/>
                        </a:spcAft>
                      </a:pPr>
                      <a:r>
                        <a:rPr lang="en-US" sz="1400" b="1" i="0" baseline="0" dirty="0">
                          <a:latin typeface="Arial" panose="020B0604020202020204" pitchFamily="34" charset="0"/>
                          <a:cs typeface="Arial" panose="020B0604020202020204" pitchFamily="34" charset="0"/>
                        </a:rPr>
                        <a:t>History</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B9496"/>
                    </a:solidFill>
                  </a:tcPr>
                </a:tc>
                <a:tc>
                  <a:txBody>
                    <a:bodyPr/>
                    <a:lstStyle/>
                    <a:p>
                      <a:pPr>
                        <a:lnSpc>
                          <a:spcPts val="1800"/>
                        </a:lnSpc>
                        <a:spcBef>
                          <a:spcPts val="400"/>
                        </a:spcBef>
                        <a:spcAft>
                          <a:spcPts val="400"/>
                        </a:spcAft>
                      </a:pPr>
                      <a:r>
                        <a:rPr lang="en-US" sz="1400" b="0" i="0" baseline="0" dirty="0">
                          <a:solidFill>
                            <a:schemeClr val="tx1"/>
                          </a:solidFill>
                          <a:latin typeface="Arial" panose="020B0604020202020204" pitchFamily="34" charset="0"/>
                          <a:cs typeface="Arial" panose="020B0604020202020204" pitchFamily="34" charset="0"/>
                        </a:rPr>
                        <a:t>29-year-old woman living with </a:t>
                      </a:r>
                      <a:br>
                        <a:rPr lang="en-US" sz="1400" b="0" i="0" baseline="0" dirty="0">
                          <a:solidFill>
                            <a:schemeClr val="tx1"/>
                          </a:solidFill>
                          <a:latin typeface="Arial" panose="020B0604020202020204" pitchFamily="34" charset="0"/>
                          <a:cs typeface="Arial" panose="020B0604020202020204" pitchFamily="34" charset="0"/>
                        </a:rPr>
                      </a:br>
                      <a:r>
                        <a:rPr lang="en-US" sz="1400" b="0" i="0" baseline="0" dirty="0">
                          <a:solidFill>
                            <a:schemeClr val="tx1"/>
                          </a:solidFill>
                          <a:latin typeface="Arial" panose="020B0604020202020204" pitchFamily="34" charset="0"/>
                          <a:cs typeface="Arial" panose="020B0604020202020204" pitchFamily="34" charset="0"/>
                        </a:rPr>
                        <a:t>schizoaffective disorder. She experiences social anxiety and has issues with short term memory.</a:t>
                      </a:r>
                    </a:p>
                    <a:p>
                      <a:pPr>
                        <a:lnSpc>
                          <a:spcPts val="1800"/>
                        </a:lnSpc>
                        <a:spcBef>
                          <a:spcPts val="400"/>
                        </a:spcBef>
                        <a:spcAft>
                          <a:spcPts val="400"/>
                        </a:spcAft>
                      </a:pPr>
                      <a:r>
                        <a:rPr lang="en-US" sz="1400" b="0" i="0" baseline="0" dirty="0">
                          <a:solidFill>
                            <a:schemeClr val="tx1"/>
                          </a:solidFill>
                          <a:latin typeface="Arial" panose="020B0604020202020204" pitchFamily="34" charset="0"/>
                          <a:cs typeface="Arial" panose="020B0604020202020204" pitchFamily="34" charset="0"/>
                        </a:rPr>
                        <a:t>Lives in supportive housing, part time job.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B9496">
                        <a:alpha val="20000"/>
                      </a:srgbClr>
                    </a:solidFill>
                  </a:tcPr>
                </a:tc>
                <a:extLst>
                  <a:ext uri="{0D108BD9-81ED-4DB2-BD59-A6C34878D82A}">
                    <a16:rowId xmlns:a16="http://schemas.microsoft.com/office/drawing/2014/main" val="4107125779"/>
                  </a:ext>
                </a:extLst>
              </a:tr>
              <a:tr h="865409">
                <a:tc>
                  <a:txBody>
                    <a:bodyPr/>
                    <a:lstStyle/>
                    <a:p>
                      <a:pPr algn="l">
                        <a:lnSpc>
                          <a:spcPts val="1800"/>
                        </a:lnSpc>
                        <a:spcBef>
                          <a:spcPts val="600"/>
                        </a:spcBef>
                        <a:spcAft>
                          <a:spcPts val="600"/>
                        </a:spcAft>
                      </a:pPr>
                      <a:r>
                        <a:rPr lang="en-US" sz="1400" b="1" i="0" baseline="0" dirty="0">
                          <a:solidFill>
                            <a:schemeClr val="bg1"/>
                          </a:solidFill>
                          <a:latin typeface="Arial" panose="020B0604020202020204" pitchFamily="34" charset="0"/>
                          <a:cs typeface="Arial" panose="020B0604020202020204" pitchFamily="34" charset="0"/>
                        </a:rPr>
                        <a:t>Past smoking</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B9496"/>
                    </a:solidFill>
                  </a:tcPr>
                </a:tc>
                <a:tc>
                  <a:txBody>
                    <a:bodyPr/>
                    <a:lstStyle/>
                    <a:p>
                      <a:pPr>
                        <a:lnSpc>
                          <a:spcPts val="1800"/>
                        </a:lnSpc>
                        <a:spcBef>
                          <a:spcPts val="400"/>
                        </a:spcBef>
                        <a:spcAft>
                          <a:spcPts val="400"/>
                        </a:spcAft>
                      </a:pPr>
                      <a:r>
                        <a:rPr lang="en-US" sz="1400" b="0" i="0" baseline="0" dirty="0">
                          <a:latin typeface="Arial" panose="020B0604020202020204" pitchFamily="34" charset="0"/>
                          <a:cs typeface="Arial" panose="020B0604020202020204" pitchFamily="34" charset="0"/>
                        </a:rPr>
                        <a:t>Smoking 23 cigarettes/day. Smoked since 13 years old. Smoke within 5 minutes of waking.</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B9496">
                        <a:alpha val="20000"/>
                      </a:srgbClr>
                    </a:solidFill>
                  </a:tcPr>
                </a:tc>
                <a:extLst>
                  <a:ext uri="{0D108BD9-81ED-4DB2-BD59-A6C34878D82A}">
                    <a16:rowId xmlns:a16="http://schemas.microsoft.com/office/drawing/2014/main" val="3476263633"/>
                  </a:ext>
                </a:extLst>
              </a:tr>
              <a:tr h="619914">
                <a:tc>
                  <a:txBody>
                    <a:bodyPr/>
                    <a:lstStyle/>
                    <a:p>
                      <a:pPr algn="l">
                        <a:lnSpc>
                          <a:spcPts val="1800"/>
                        </a:lnSpc>
                        <a:spcBef>
                          <a:spcPts val="600"/>
                        </a:spcBef>
                        <a:spcAft>
                          <a:spcPts val="600"/>
                        </a:spcAft>
                      </a:pPr>
                      <a:r>
                        <a:rPr lang="en-US" sz="1400" b="1" i="0" baseline="0" dirty="0">
                          <a:solidFill>
                            <a:schemeClr val="bg1"/>
                          </a:solidFill>
                          <a:latin typeface="Arial" panose="020B0604020202020204" pitchFamily="34" charset="0"/>
                          <a:cs typeface="Arial" panose="020B0604020202020204" pitchFamily="34" charset="0"/>
                        </a:rPr>
                        <a:t>Readiness &amp; </a:t>
                      </a:r>
                      <a:br>
                        <a:rPr lang="en-US" sz="1400" b="1" i="0" baseline="0" dirty="0">
                          <a:solidFill>
                            <a:schemeClr val="bg1"/>
                          </a:solidFill>
                          <a:latin typeface="Arial" panose="020B0604020202020204" pitchFamily="34" charset="0"/>
                          <a:cs typeface="Arial" panose="020B0604020202020204" pitchFamily="34" charset="0"/>
                        </a:rPr>
                      </a:br>
                      <a:r>
                        <a:rPr lang="en-US" sz="1400" b="1" i="0" baseline="0" dirty="0">
                          <a:solidFill>
                            <a:schemeClr val="bg1"/>
                          </a:solidFill>
                          <a:latin typeface="Arial" panose="020B0604020202020204" pitchFamily="34" charset="0"/>
                          <a:cs typeface="Arial" panose="020B0604020202020204" pitchFamily="34" charset="0"/>
                        </a:rPr>
                        <a:t>motivation to quit</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B9496"/>
                    </a:solidFill>
                  </a:tcPr>
                </a:tc>
                <a:tc>
                  <a:txBody>
                    <a:bodyPr/>
                    <a:lstStyle/>
                    <a:p>
                      <a:pPr>
                        <a:lnSpc>
                          <a:spcPts val="1800"/>
                        </a:lnSpc>
                        <a:spcBef>
                          <a:spcPts val="400"/>
                        </a:spcBef>
                        <a:spcAft>
                          <a:spcPts val="400"/>
                        </a:spcAft>
                      </a:pPr>
                      <a:r>
                        <a:rPr lang="en-US" sz="1400" b="0" i="0" baseline="0" dirty="0">
                          <a:latin typeface="Arial" panose="020B0604020202020204" pitchFamily="34" charset="0"/>
                          <a:cs typeface="Arial" panose="020B0604020202020204" pitchFamily="34" charset="0"/>
                        </a:rPr>
                        <a:t>Health and wealth.</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B9496">
                        <a:alpha val="20000"/>
                      </a:srgbClr>
                    </a:solidFill>
                  </a:tcPr>
                </a:tc>
                <a:extLst>
                  <a:ext uri="{0D108BD9-81ED-4DB2-BD59-A6C34878D82A}">
                    <a16:rowId xmlns:a16="http://schemas.microsoft.com/office/drawing/2014/main" val="3331932257"/>
                  </a:ext>
                </a:extLst>
              </a:tr>
              <a:tr h="501027">
                <a:tc>
                  <a:txBody>
                    <a:bodyPr/>
                    <a:lstStyle/>
                    <a:p>
                      <a:pPr algn="l">
                        <a:lnSpc>
                          <a:spcPts val="1800"/>
                        </a:lnSpc>
                        <a:spcBef>
                          <a:spcPts val="600"/>
                        </a:spcBef>
                        <a:spcAft>
                          <a:spcPts val="600"/>
                        </a:spcAft>
                      </a:pPr>
                      <a:r>
                        <a:rPr lang="en-US" sz="1400" b="1" i="0" baseline="0" dirty="0">
                          <a:solidFill>
                            <a:schemeClr val="bg1"/>
                          </a:solidFill>
                          <a:latin typeface="Arial" panose="020B0604020202020204" pitchFamily="34" charset="0"/>
                          <a:cs typeface="Arial" panose="020B0604020202020204" pitchFamily="34" charset="0"/>
                        </a:rPr>
                        <a:t>Barriers</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B9496"/>
                    </a:solidFill>
                  </a:tcPr>
                </a:tc>
                <a:tc>
                  <a:txBody>
                    <a:bodyPr/>
                    <a:lstStyle/>
                    <a:p>
                      <a:pPr marL="6350" indent="0">
                        <a:lnSpc>
                          <a:spcPts val="1800"/>
                        </a:lnSpc>
                        <a:spcBef>
                          <a:spcPts val="400"/>
                        </a:spcBef>
                        <a:spcAft>
                          <a:spcPts val="400"/>
                        </a:spcAft>
                        <a:tabLst/>
                      </a:pPr>
                      <a:r>
                        <a:rPr lang="en-US" sz="1400" b="0" i="0" baseline="0" dirty="0">
                          <a:latin typeface="Arial" panose="020B0604020202020204" pitchFamily="34" charset="0"/>
                          <a:cs typeface="Arial" panose="020B0604020202020204" pitchFamily="34" charset="0"/>
                        </a:rPr>
                        <a:t>Cope with stress. Enjoys smoking.</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B9496">
                        <a:alpha val="20000"/>
                      </a:srgbClr>
                    </a:solidFill>
                  </a:tcPr>
                </a:tc>
                <a:extLst>
                  <a:ext uri="{0D108BD9-81ED-4DB2-BD59-A6C34878D82A}">
                    <a16:rowId xmlns:a16="http://schemas.microsoft.com/office/drawing/2014/main" val="3206747704"/>
                  </a:ext>
                </a:extLst>
              </a:tr>
              <a:tr h="501027">
                <a:tc>
                  <a:txBody>
                    <a:bodyPr/>
                    <a:lstStyle/>
                    <a:p>
                      <a:pPr marL="0" marR="0" lvl="0" indent="0" algn="l" defTabSz="457200" rtl="0" eaLnBrk="1" fontAlgn="auto" latinLnBrk="0" hangingPunct="1">
                        <a:lnSpc>
                          <a:spcPts val="1800"/>
                        </a:lnSpc>
                        <a:spcBef>
                          <a:spcPts val="600"/>
                        </a:spcBef>
                        <a:spcAft>
                          <a:spcPts val="600"/>
                        </a:spcAft>
                        <a:buClrTx/>
                        <a:buSzTx/>
                        <a:buFontTx/>
                        <a:buNone/>
                        <a:tabLst/>
                        <a:defRPr/>
                      </a:pPr>
                      <a:r>
                        <a:rPr lang="en-GB" sz="1400" b="1" i="0" kern="1200" baseline="0" dirty="0">
                          <a:solidFill>
                            <a:schemeClr val="bg2"/>
                          </a:solidFill>
                          <a:effectLst/>
                          <a:latin typeface="Arial" panose="020B0604020202020204" pitchFamily="34" charset="0"/>
                          <a:ea typeface="+mn-ea"/>
                          <a:cs typeface="Arial" panose="020B0604020202020204" pitchFamily="34" charset="0"/>
                        </a:rPr>
                        <a:t>Medication choice</a:t>
                      </a:r>
                      <a:r>
                        <a:rPr lang="en-CA" sz="1400" b="1" i="0" baseline="0" dirty="0">
                          <a:solidFill>
                            <a:schemeClr val="bg2"/>
                          </a:solidFill>
                          <a:effectLst/>
                          <a:latin typeface="Arial" panose="020B0604020202020204" pitchFamily="34" charset="0"/>
                          <a:cs typeface="Arial" panose="020B0604020202020204" pitchFamily="34" charset="0"/>
                        </a:rPr>
                        <a:t> </a:t>
                      </a:r>
                      <a:endParaRPr lang="en-CA" sz="1400" b="1" i="0" baseline="0" dirty="0">
                        <a:solidFill>
                          <a:schemeClr val="bg2"/>
                        </a:solidFill>
                        <a:effectLst/>
                        <a:latin typeface="Arial" panose="020B0604020202020204" pitchFamily="34" charset="0"/>
                        <a:ea typeface="Times New Roman" panose="02020603050405020304" pitchFamily="18" charset="0"/>
                        <a:cs typeface="Arial" panose="020B0604020202020204" pitchFamily="34" charset="0"/>
                      </a:endParaRP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B9496"/>
                    </a:solidFill>
                  </a:tcPr>
                </a:tc>
                <a:tc>
                  <a:txBody>
                    <a:bodyPr/>
                    <a:lstStyle/>
                    <a:p>
                      <a:pPr marL="6350" marR="0" lvl="0" indent="0" algn="l" defTabSz="457200" rtl="0" eaLnBrk="1" fontAlgn="auto" latinLnBrk="0" hangingPunct="1">
                        <a:lnSpc>
                          <a:spcPts val="1800"/>
                        </a:lnSpc>
                        <a:spcBef>
                          <a:spcPts val="400"/>
                        </a:spcBef>
                        <a:spcAft>
                          <a:spcPts val="400"/>
                        </a:spcAft>
                        <a:buClrTx/>
                        <a:buSzTx/>
                        <a:buFontTx/>
                        <a:buNone/>
                        <a:tabLst/>
                        <a:defRPr/>
                      </a:pPr>
                      <a:r>
                        <a:rPr lang="en-GB" sz="1400" b="0" i="0" kern="1200" baseline="0" dirty="0">
                          <a:solidFill>
                            <a:schemeClr val="dk1"/>
                          </a:solidFill>
                          <a:effectLst/>
                          <a:latin typeface="Arial" panose="020B0604020202020204" pitchFamily="34" charset="0"/>
                          <a:ea typeface="+mn-ea"/>
                          <a:cs typeface="Arial" panose="020B0604020202020204" pitchFamily="34" charset="0"/>
                        </a:rPr>
                        <a:t>Vape with 20mg nicotine </a:t>
                      </a:r>
                      <a:endParaRPr lang="en-CA" sz="1400" b="0" i="0" baseline="0" dirty="0">
                        <a:effectLst/>
                        <a:latin typeface="Arial" panose="020B0604020202020204" pitchFamily="34" charset="0"/>
                        <a:ea typeface="Times New Roman" panose="02020603050405020304" pitchFamily="18" charset="0"/>
                        <a:cs typeface="Arial" panose="020B0604020202020204" pitchFamily="34" charset="0"/>
                      </a:endParaRP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B9496">
                        <a:alpha val="20000"/>
                      </a:srgbClr>
                    </a:solidFill>
                  </a:tcPr>
                </a:tc>
                <a:extLst>
                  <a:ext uri="{0D108BD9-81ED-4DB2-BD59-A6C34878D82A}">
                    <a16:rowId xmlns:a16="http://schemas.microsoft.com/office/drawing/2014/main" val="2780533004"/>
                  </a:ext>
                </a:extLst>
              </a:tr>
              <a:tr h="501027">
                <a:tc>
                  <a:txBody>
                    <a:bodyPr/>
                    <a:lstStyle/>
                    <a:p>
                      <a:pPr marL="0" marR="0" lvl="0" indent="0" algn="l" defTabSz="457200" rtl="0" eaLnBrk="1" fontAlgn="auto" latinLnBrk="0" hangingPunct="1">
                        <a:lnSpc>
                          <a:spcPts val="1800"/>
                        </a:lnSpc>
                        <a:spcBef>
                          <a:spcPts val="600"/>
                        </a:spcBef>
                        <a:spcAft>
                          <a:spcPts val="600"/>
                        </a:spcAft>
                        <a:buClrTx/>
                        <a:buSzTx/>
                        <a:buFontTx/>
                        <a:buNone/>
                        <a:tabLst/>
                        <a:defRPr/>
                      </a:pPr>
                      <a:r>
                        <a:rPr lang="en-GB" sz="1400" b="1" i="0" baseline="0" dirty="0">
                          <a:solidFill>
                            <a:srgbClr val="FFFFFF"/>
                          </a:solidFill>
                          <a:effectLst/>
                          <a:latin typeface="+mn-lt"/>
                          <a:ea typeface="Times New Roman" panose="02020603050405020304" pitchFamily="18" charset="0"/>
                          <a:cs typeface="Arial" panose="020B0604020202020204" pitchFamily="34" charset="0"/>
                        </a:rPr>
                        <a:t>Risk situations</a:t>
                      </a:r>
                      <a:endParaRPr lang="en-CA" sz="1400" b="1" i="0" baseline="0" dirty="0">
                        <a:effectLst/>
                        <a:latin typeface="+mn-lt"/>
                        <a:ea typeface="Times New Roman" panose="02020603050405020304" pitchFamily="18" charset="0"/>
                        <a:cs typeface="Arial" panose="020B0604020202020204" pitchFamily="34" charset="0"/>
                      </a:endParaRP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B9496"/>
                    </a:solidFill>
                  </a:tcPr>
                </a:tc>
                <a:tc>
                  <a:txBody>
                    <a:bodyPr/>
                    <a:lstStyle/>
                    <a:p>
                      <a:pPr marL="6350" marR="0" lvl="0" indent="0" algn="l" defTabSz="457200" rtl="0" eaLnBrk="1" fontAlgn="auto" latinLnBrk="0" hangingPunct="1">
                        <a:lnSpc>
                          <a:spcPts val="1800"/>
                        </a:lnSpc>
                        <a:spcBef>
                          <a:spcPts val="400"/>
                        </a:spcBef>
                        <a:spcAft>
                          <a:spcPts val="400"/>
                        </a:spcAft>
                        <a:buClrTx/>
                        <a:buSzTx/>
                        <a:buFontTx/>
                        <a:buNone/>
                        <a:tabLst/>
                        <a:defRPr/>
                      </a:pPr>
                      <a:r>
                        <a:rPr lang="en-GB" sz="1400" b="0" i="0" baseline="0" dirty="0">
                          <a:effectLst/>
                          <a:latin typeface="+mn-lt"/>
                          <a:ea typeface="Times New Roman" panose="02020603050405020304" pitchFamily="18" charset="0"/>
                          <a:cs typeface="Arial" panose="020B0604020202020204" pitchFamily="34" charset="0"/>
                        </a:rPr>
                        <a:t>When interacting with people who give here stress</a:t>
                      </a:r>
                      <a:endParaRPr lang="en-CA" sz="1400" b="0" i="0" baseline="0" dirty="0">
                        <a:effectLst/>
                        <a:latin typeface="+mn-lt"/>
                        <a:ea typeface="Times New Roman" panose="02020603050405020304" pitchFamily="18" charset="0"/>
                        <a:cs typeface="Arial" panose="020B0604020202020204" pitchFamily="34" charset="0"/>
                      </a:endParaRP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B9496">
                        <a:alpha val="20000"/>
                      </a:srgbClr>
                    </a:solidFill>
                  </a:tcPr>
                </a:tc>
                <a:extLst>
                  <a:ext uri="{0D108BD9-81ED-4DB2-BD59-A6C34878D82A}">
                    <a16:rowId xmlns:a16="http://schemas.microsoft.com/office/drawing/2014/main" val="1397393081"/>
                  </a:ext>
                </a:extLst>
              </a:tr>
              <a:tr h="504570">
                <a:tc>
                  <a:txBody>
                    <a:bodyPr/>
                    <a:lstStyle/>
                    <a:p>
                      <a:pPr marL="0" marR="0" lvl="0" indent="0" algn="l" defTabSz="457200" rtl="0" eaLnBrk="1" fontAlgn="auto" latinLnBrk="0" hangingPunct="1">
                        <a:lnSpc>
                          <a:spcPts val="1800"/>
                        </a:lnSpc>
                        <a:spcBef>
                          <a:spcPts val="600"/>
                        </a:spcBef>
                        <a:spcAft>
                          <a:spcPts val="600"/>
                        </a:spcAft>
                        <a:buClrTx/>
                        <a:buSzTx/>
                        <a:buFontTx/>
                        <a:buNone/>
                        <a:tabLst/>
                        <a:defRPr/>
                      </a:pPr>
                      <a:r>
                        <a:rPr lang="en-GB" sz="1400" b="1" i="0" baseline="0" dirty="0">
                          <a:solidFill>
                            <a:srgbClr val="FFFFFF"/>
                          </a:solidFill>
                          <a:effectLst/>
                          <a:latin typeface="+mn-lt"/>
                          <a:ea typeface="Times New Roman" panose="02020603050405020304" pitchFamily="18" charset="0"/>
                          <a:cs typeface="Times New Roman (Body CS)"/>
                        </a:rPr>
                        <a:t>High risk situations this week</a:t>
                      </a:r>
                      <a:endParaRPr lang="en-CA" sz="1400" b="1" i="0" baseline="0" dirty="0">
                        <a:effectLst/>
                        <a:latin typeface="+mn-lt"/>
                        <a:ea typeface="Times New Roman" panose="02020603050405020304" pitchFamily="18" charset="0"/>
                        <a:cs typeface="Times New Roman (Body CS)"/>
                      </a:endParaRP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B9496"/>
                    </a:solidFill>
                  </a:tcPr>
                </a:tc>
                <a:tc>
                  <a:txBody>
                    <a:bodyPr/>
                    <a:lstStyle/>
                    <a:p>
                      <a:pPr marL="6350" marR="0" lvl="0" indent="0" algn="l" defTabSz="457200" rtl="0" eaLnBrk="1" fontAlgn="auto" latinLnBrk="0" hangingPunct="1">
                        <a:lnSpc>
                          <a:spcPts val="1800"/>
                        </a:lnSpc>
                        <a:spcBef>
                          <a:spcPts val="400"/>
                        </a:spcBef>
                        <a:spcAft>
                          <a:spcPts val="400"/>
                        </a:spcAft>
                        <a:buClrTx/>
                        <a:buSzTx/>
                        <a:buFontTx/>
                        <a:buNone/>
                        <a:tabLst/>
                        <a:defRPr/>
                      </a:pPr>
                      <a:r>
                        <a:rPr lang="en-GB" sz="1400" b="0" i="0" baseline="0" dirty="0">
                          <a:effectLst/>
                          <a:latin typeface="+mn-lt"/>
                          <a:ea typeface="Times New Roman" panose="02020603050405020304" pitchFamily="18" charset="0"/>
                          <a:cs typeface="Times New Roman (Body CS)"/>
                        </a:rPr>
                        <a:t>Will see her ex-boyfriend later in the week. Breaks at work. </a:t>
                      </a:r>
                      <a:endParaRPr lang="en-CA" sz="1400" b="0" i="0" baseline="0" dirty="0">
                        <a:effectLst/>
                        <a:latin typeface="+mn-lt"/>
                        <a:ea typeface="Times New Roman" panose="02020603050405020304" pitchFamily="18" charset="0"/>
                        <a:cs typeface="Times New Roman (Body CS)"/>
                      </a:endParaRP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B9496">
                        <a:alpha val="20000"/>
                      </a:srgbClr>
                    </a:solidFill>
                  </a:tcPr>
                </a:tc>
                <a:extLst>
                  <a:ext uri="{0D108BD9-81ED-4DB2-BD59-A6C34878D82A}">
                    <a16:rowId xmlns:a16="http://schemas.microsoft.com/office/drawing/2014/main" val="552976839"/>
                  </a:ext>
                </a:extLst>
              </a:tr>
            </a:tbl>
          </a:graphicData>
        </a:graphic>
      </p:graphicFrame>
      <p:grpSp>
        <p:nvGrpSpPr>
          <p:cNvPr id="6" name="Group 5">
            <a:extLst>
              <a:ext uri="{FF2B5EF4-FFF2-40B4-BE49-F238E27FC236}">
                <a16:creationId xmlns:a16="http://schemas.microsoft.com/office/drawing/2014/main" id="{E8D11BCB-1B5A-A2DA-BA68-7BF29B1A4C6A}"/>
              </a:ext>
            </a:extLst>
          </p:cNvPr>
          <p:cNvGrpSpPr/>
          <p:nvPr/>
        </p:nvGrpSpPr>
        <p:grpSpPr>
          <a:xfrm>
            <a:off x="6563267" y="4482929"/>
            <a:ext cx="2335696" cy="836307"/>
            <a:chOff x="6563267" y="4482929"/>
            <a:chExt cx="2335696" cy="836307"/>
          </a:xfrm>
        </p:grpSpPr>
        <p:sp>
          <p:nvSpPr>
            <p:cNvPr id="7" name="TextBox 6">
              <a:extLst>
                <a:ext uri="{FF2B5EF4-FFF2-40B4-BE49-F238E27FC236}">
                  <a16:creationId xmlns:a16="http://schemas.microsoft.com/office/drawing/2014/main" id="{400CDA65-982C-0AF2-D334-B5644D31CC42}"/>
                </a:ext>
              </a:extLst>
            </p:cNvPr>
            <p:cNvSpPr txBox="1"/>
            <p:nvPr/>
          </p:nvSpPr>
          <p:spPr bwMode="auto">
            <a:xfrm>
              <a:off x="6563267" y="4582320"/>
              <a:ext cx="2335696" cy="622726"/>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lang="en-US" b="1" dirty="0">
                  <a:latin typeface="Arial" panose="020B0604020202020204" pitchFamily="34" charset="0"/>
                  <a:cs typeface="Arial" panose="020B0604020202020204" pitchFamily="34" charset="0"/>
                </a:rPr>
                <a:t>Gemma, </a:t>
              </a:r>
              <a:r>
                <a:rPr lang="en-US" sz="1700" dirty="0">
                  <a:latin typeface="Arial" panose="020B0604020202020204" pitchFamily="34" charset="0"/>
                  <a:cs typeface="Arial" panose="020B0604020202020204" pitchFamily="34" charset="0"/>
                </a:rPr>
                <a:t>29</a:t>
              </a:r>
              <a:endParaRPr kumimoji="0" lang="en-US" sz="170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cxnSp>
          <p:nvCxnSpPr>
            <p:cNvPr id="9" name="Straight Connector 8">
              <a:extLst>
                <a:ext uri="{FF2B5EF4-FFF2-40B4-BE49-F238E27FC236}">
                  <a16:creationId xmlns:a16="http://schemas.microsoft.com/office/drawing/2014/main" id="{655CC4CC-61D8-BB0E-5C6F-38D1F63272BF}"/>
                </a:ext>
              </a:extLst>
            </p:cNvPr>
            <p:cNvCxnSpPr>
              <a:cxnSpLocks/>
            </p:cNvCxnSpPr>
            <p:nvPr/>
          </p:nvCxnSpPr>
          <p:spPr>
            <a:xfrm>
              <a:off x="6866792" y="4482929"/>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AACE85BA-2593-7E89-57A7-698C84B937B7}"/>
                </a:ext>
              </a:extLst>
            </p:cNvPr>
            <p:cNvCxnSpPr>
              <a:cxnSpLocks/>
            </p:cNvCxnSpPr>
            <p:nvPr/>
          </p:nvCxnSpPr>
          <p:spPr>
            <a:xfrm>
              <a:off x="6866792" y="5319236"/>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pic>
        <p:nvPicPr>
          <p:cNvPr id="13" name="Picture 12">
            <a:extLst>
              <a:ext uri="{FF2B5EF4-FFF2-40B4-BE49-F238E27FC236}">
                <a16:creationId xmlns:a16="http://schemas.microsoft.com/office/drawing/2014/main" id="{E3DD4936-FE18-8875-43E1-E507B9A3027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78815" y="2588766"/>
            <a:ext cx="1779905" cy="1815465"/>
          </a:xfrm>
          <a:prstGeom prst="rect">
            <a:avLst/>
          </a:prstGeom>
        </p:spPr>
      </p:pic>
      <p:sp>
        <p:nvSpPr>
          <p:cNvPr id="12" name="Footer Placeholder 3">
            <a:extLst>
              <a:ext uri="{FF2B5EF4-FFF2-40B4-BE49-F238E27FC236}">
                <a16:creationId xmlns:a16="http://schemas.microsoft.com/office/drawing/2014/main" id="{94261BD0-A5BF-3E0C-BE99-6E27400F57E8}"/>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 - </a:t>
            </a:r>
            <a:r>
              <a:rPr lang="en-CA" dirty="0"/>
              <a:t>Quit date or reduction date session</a:t>
            </a:r>
            <a:endParaRPr lang="en-US" dirty="0"/>
          </a:p>
        </p:txBody>
      </p:sp>
    </p:spTree>
    <p:extLst>
      <p:ext uri="{BB962C8B-B14F-4D97-AF65-F5344CB8AC3E}">
        <p14:creationId xmlns:p14="http://schemas.microsoft.com/office/powerpoint/2010/main" val="33719625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326DDE62-1366-1B0C-2FAA-83FDBFAA01AC}"/>
              </a:ext>
            </a:extLst>
          </p:cNvPr>
          <p:cNvSpPr>
            <a:spLocks noGrp="1"/>
          </p:cNvSpPr>
          <p:nvPr>
            <p:ph type="subTitle" idx="1"/>
          </p:nvPr>
        </p:nvSpPr>
        <p:spPr>
          <a:xfrm>
            <a:off x="0" y="770022"/>
            <a:ext cx="9144000" cy="1680499"/>
          </a:xfrm>
        </p:spPr>
        <p:txBody>
          <a:bodyPr anchor="t"/>
          <a:lstStyle/>
          <a:p>
            <a:pPr algn="ctr">
              <a:spcBef>
                <a:spcPts val="0"/>
              </a:spcBef>
              <a:spcAft>
                <a:spcPts val="0"/>
              </a:spcAft>
            </a:pPr>
            <a:r>
              <a:rPr lang="en-US" dirty="0">
                <a:solidFill>
                  <a:srgbClr val="F79645"/>
                </a:solidFill>
                <a:effectLst>
                  <a:outerShdw blurRad="254000" dist="76200" dir="5400000" algn="ctr" rotWithShape="0">
                    <a:srgbClr val="000000">
                      <a:alpha val="0"/>
                    </a:srgbClr>
                  </a:outerShdw>
                </a:effectLst>
              </a:rPr>
              <a:t>Gemma, 29</a:t>
            </a:r>
            <a:br>
              <a:rPr lang="en-US" sz="3200" dirty="0">
                <a:effectLst>
                  <a:outerShdw blurRad="254000" dist="76200" dir="5400000" algn="ctr" rotWithShape="0">
                    <a:srgbClr val="000000">
                      <a:alpha val="15000"/>
                    </a:srgbClr>
                  </a:outerShdw>
                </a:effectLst>
              </a:rPr>
            </a:br>
            <a:r>
              <a:rPr lang="en-US" sz="2500" b="0" dirty="0">
                <a:effectLst>
                  <a:outerShdw blurRad="254000" dist="38100" dir="5400000" algn="ctr" rotWithShape="0">
                    <a:srgbClr val="000000">
                      <a:alpha val="15000"/>
                    </a:srgbClr>
                  </a:outerShdw>
                </a:effectLst>
              </a:rPr>
              <a:t>How did it go?</a:t>
            </a:r>
          </a:p>
        </p:txBody>
      </p:sp>
      <p:pic>
        <p:nvPicPr>
          <p:cNvPr id="8" name="Picture 7">
            <a:extLst>
              <a:ext uri="{FF2B5EF4-FFF2-40B4-BE49-F238E27FC236}">
                <a16:creationId xmlns:a16="http://schemas.microsoft.com/office/drawing/2014/main" id="{3E84BAA0-E47B-A95C-19B3-C416139030D3}"/>
              </a:ext>
            </a:extLst>
          </p:cNvPr>
          <p:cNvPicPr>
            <a:picLocks noChangeAspect="1"/>
          </p:cNvPicPr>
          <p:nvPr/>
        </p:nvPicPr>
        <p:blipFill>
          <a:blip r:embed="rId3"/>
          <a:srcRect/>
          <a:stretch/>
        </p:blipFill>
        <p:spPr>
          <a:xfrm>
            <a:off x="0" y="0"/>
            <a:ext cx="9144000" cy="6858000"/>
          </a:xfrm>
          <a:prstGeom prst="rect">
            <a:avLst/>
          </a:prstGeom>
        </p:spPr>
      </p:pic>
      <p:sp>
        <p:nvSpPr>
          <p:cNvPr id="9" name="Subtitle 2">
            <a:extLst>
              <a:ext uri="{FF2B5EF4-FFF2-40B4-BE49-F238E27FC236}">
                <a16:creationId xmlns:a16="http://schemas.microsoft.com/office/drawing/2014/main" id="{05D8FDCE-2BC3-D56B-3EF7-27BB32ABB8D3}"/>
              </a:ext>
            </a:extLst>
          </p:cNvPr>
          <p:cNvSpPr txBox="1">
            <a:spLocks/>
          </p:cNvSpPr>
          <p:nvPr/>
        </p:nvSpPr>
        <p:spPr bwMode="auto">
          <a:xfrm>
            <a:off x="152400" y="922422"/>
            <a:ext cx="9144000" cy="1680499"/>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0" indent="0" algn="l" defTabSz="457200" rtl="0" eaLnBrk="0" fontAlgn="base" hangingPunct="0">
              <a:lnSpc>
                <a:spcPts val="3800"/>
              </a:lnSpc>
              <a:spcBef>
                <a:spcPts val="1500"/>
              </a:spcBef>
              <a:spcAft>
                <a:spcPts val="1500"/>
              </a:spcAft>
              <a:buClr>
                <a:schemeClr val="accent1"/>
              </a:buClr>
              <a:buSzPct val="120000"/>
              <a:buFont typeface="Lucida Grande" panose="020B0600040502020204" pitchFamily="34" charset="0"/>
              <a:buNone/>
              <a:defRPr sz="2800" b="1" i="0" kern="1200">
                <a:solidFill>
                  <a:schemeClr val="bg1"/>
                </a:solidFill>
                <a:effectLst>
                  <a:outerShdw blurRad="254000" dist="38100" dir="5400000" algn="ctr" rotWithShape="0">
                    <a:srgbClr val="000000">
                      <a:alpha val="25000"/>
                    </a:srgbClr>
                  </a:outerShdw>
                </a:effectLst>
                <a:latin typeface="Arial" panose="020B0604020202020204" pitchFamily="34" charset="0"/>
                <a:ea typeface="Geneva" pitchFamily="-109" charset="0"/>
                <a:cs typeface="Arial" panose="020B0604020202020204" pitchFamily="34" charset="0"/>
              </a:defRPr>
            </a:lvl1pPr>
            <a:lvl2pPr marL="4572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2pPr>
            <a:lvl3pPr marL="9144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3pPr>
            <a:lvl4pPr marL="13716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4pPr>
            <a:lvl5pPr marL="18288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5pPr>
            <a:lvl6pPr marL="2286000" indent="0" algn="ctr" defTabSz="313200" rtl="0" eaLnBrk="1" latinLnBrk="0" hangingPunct="1">
              <a:lnSpc>
                <a:spcPts val="2800"/>
              </a:lnSpc>
              <a:spcBef>
                <a:spcPts val="500"/>
              </a:spcBef>
              <a:spcAft>
                <a:spcPts val="500"/>
              </a:spcAft>
              <a:buClr>
                <a:schemeClr val="tx1"/>
              </a:buClr>
              <a:buFont typeface="System Font Regular"/>
              <a:buNone/>
              <a:tabLst>
                <a:tab pos="287338" algn="l"/>
              </a:tabLst>
              <a:defRPr sz="1800" b="0" i="0" kern="1200">
                <a:solidFill>
                  <a:schemeClr val="tx1">
                    <a:tint val="75000"/>
                  </a:schemeClr>
                </a:solidFill>
                <a:latin typeface="Arial" panose="020B0604020202020204" pitchFamily="34" charset="0"/>
                <a:ea typeface="+mn-ea"/>
                <a:cs typeface="Arial" panose="020B0604020202020204" pitchFamily="34" charset="0"/>
              </a:defRPr>
            </a:lvl6pPr>
            <a:lvl7pPr marL="2743200" indent="0" algn="ctr" defTabSz="313200" rtl="0" eaLnBrk="1" latinLnBrk="0" hangingPunct="1">
              <a:spcBef>
                <a:spcPct val="20000"/>
              </a:spcBef>
              <a:buFont typeface="System Font Regular"/>
              <a:buNone/>
              <a:tabLst>
                <a:tab pos="288000" algn="l"/>
              </a:tabLst>
              <a:defRPr sz="2000" b="0" i="0" kern="1200">
                <a:solidFill>
                  <a:schemeClr val="tx1">
                    <a:tint val="75000"/>
                  </a:schemeClr>
                </a:solidFill>
                <a:latin typeface="Century Gothic" panose="020B0502020202020204" pitchFamily="34" charset="0"/>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ctr">
              <a:spcBef>
                <a:spcPts val="0"/>
              </a:spcBef>
              <a:spcAft>
                <a:spcPts val="0"/>
              </a:spcAft>
            </a:pPr>
            <a:r>
              <a:rPr lang="en-US" dirty="0">
                <a:solidFill>
                  <a:srgbClr val="F79645"/>
                </a:solidFill>
                <a:effectLst>
                  <a:outerShdw blurRad="254000" dist="76200" dir="5400000" algn="ctr" rotWithShape="0">
                    <a:srgbClr val="000000">
                      <a:alpha val="0"/>
                    </a:srgbClr>
                  </a:outerShdw>
                </a:effectLst>
              </a:rPr>
              <a:t>Gemma, 29</a:t>
            </a:r>
            <a:br>
              <a:rPr lang="en-US" sz="3200" dirty="0">
                <a:effectLst>
                  <a:outerShdw blurRad="254000" dist="76200" dir="5400000" algn="ctr" rotWithShape="0">
                    <a:srgbClr val="000000">
                      <a:alpha val="15000"/>
                    </a:srgbClr>
                  </a:outerShdw>
                </a:effectLst>
              </a:rPr>
            </a:br>
            <a:r>
              <a:rPr lang="en-US" sz="2500" b="0" dirty="0">
                <a:effectLst>
                  <a:outerShdw blurRad="254000" dist="38100" dir="5400000" algn="ctr" rotWithShape="0">
                    <a:srgbClr val="000000">
                      <a:alpha val="15000"/>
                    </a:srgbClr>
                  </a:outerShdw>
                </a:effectLst>
              </a:rPr>
              <a:t>How did it go?</a:t>
            </a:r>
          </a:p>
        </p:txBody>
      </p:sp>
    </p:spTree>
    <p:extLst>
      <p:ext uri="{BB962C8B-B14F-4D97-AF65-F5344CB8AC3E}">
        <p14:creationId xmlns:p14="http://schemas.microsoft.com/office/powerpoint/2010/main" val="31418357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6E0ECE-04D3-24C0-3549-BCEC73E3E241}"/>
              </a:ext>
            </a:extLst>
          </p:cNvPr>
          <p:cNvSpPr>
            <a:spLocks noGrp="1"/>
          </p:cNvSpPr>
          <p:nvPr>
            <p:ph type="title"/>
          </p:nvPr>
        </p:nvSpPr>
        <p:spPr/>
        <p:txBody>
          <a:bodyPr/>
          <a:lstStyle/>
          <a:p>
            <a:r>
              <a:rPr lang="en-US" dirty="0"/>
              <a:t>Cut Down To Stop</a:t>
            </a:r>
          </a:p>
        </p:txBody>
      </p:sp>
      <p:sp>
        <p:nvSpPr>
          <p:cNvPr id="3" name="Text Placeholder 2">
            <a:extLst>
              <a:ext uri="{FF2B5EF4-FFF2-40B4-BE49-F238E27FC236}">
                <a16:creationId xmlns:a16="http://schemas.microsoft.com/office/drawing/2014/main" id="{822A6443-9A36-F111-7339-BF1536AF603A}"/>
              </a:ext>
            </a:extLst>
          </p:cNvPr>
          <p:cNvSpPr>
            <a:spLocks noGrp="1"/>
          </p:cNvSpPr>
          <p:nvPr>
            <p:ph type="body" idx="12"/>
          </p:nvPr>
        </p:nvSpPr>
        <p:spPr>
          <a:xfrm>
            <a:off x="571500" y="1752600"/>
            <a:ext cx="7966604" cy="1992923"/>
          </a:xfrm>
        </p:spPr>
        <p:txBody>
          <a:bodyPr/>
          <a:lstStyle/>
          <a:p>
            <a:pPr marL="0" indent="0">
              <a:spcBef>
                <a:spcPts val="300"/>
              </a:spcBef>
              <a:spcAft>
                <a:spcPts val="300"/>
              </a:spcAft>
              <a:buNone/>
            </a:pPr>
            <a:r>
              <a:rPr lang="en-US" sz="2000" b="1" dirty="0"/>
              <a:t>The Cut Down To Stop treatment will include three phases:</a:t>
            </a:r>
          </a:p>
          <a:p>
            <a:pPr>
              <a:spcBef>
                <a:spcPts val="300"/>
              </a:spcBef>
              <a:spcAft>
                <a:spcPts val="300"/>
              </a:spcAft>
            </a:pPr>
            <a:r>
              <a:rPr lang="en-US" dirty="0"/>
              <a:t>Phase One 		Preparation 		 	</a:t>
            </a:r>
          </a:p>
          <a:p>
            <a:pPr>
              <a:spcBef>
                <a:spcPts val="300"/>
              </a:spcBef>
              <a:spcAft>
                <a:spcPts val="300"/>
              </a:spcAft>
            </a:pPr>
            <a:r>
              <a:rPr lang="en-US" b="1" dirty="0">
                <a:solidFill>
                  <a:schemeClr val="accent1"/>
                </a:solidFill>
              </a:rPr>
              <a:t>Phase Two </a:t>
            </a:r>
            <a:r>
              <a:rPr lang="en-US" dirty="0">
                <a:solidFill>
                  <a:schemeClr val="accent1"/>
                </a:solidFill>
              </a:rPr>
              <a:t> 		</a:t>
            </a:r>
            <a:r>
              <a:rPr lang="en-US" b="1" dirty="0">
                <a:solidFill>
                  <a:schemeClr val="accent1"/>
                </a:solidFill>
              </a:rPr>
              <a:t>Cutting down with NRT / vape</a:t>
            </a:r>
            <a:r>
              <a:rPr lang="en-US" dirty="0">
                <a:solidFill>
                  <a:schemeClr val="accent1"/>
                </a:solidFill>
              </a:rPr>
              <a:t>	</a:t>
            </a:r>
          </a:p>
          <a:p>
            <a:pPr>
              <a:spcBef>
                <a:spcPts val="300"/>
              </a:spcBef>
              <a:spcAft>
                <a:spcPts val="300"/>
              </a:spcAft>
            </a:pPr>
            <a:r>
              <a:rPr lang="en-US" dirty="0"/>
              <a:t>Phase Three</a:t>
            </a:r>
            <a:r>
              <a:rPr lang="en-US" b="1" dirty="0"/>
              <a:t> </a:t>
            </a:r>
            <a:r>
              <a:rPr lang="en-US" dirty="0"/>
              <a:t> 		Stopping with NRT / vape		</a:t>
            </a:r>
          </a:p>
          <a:p>
            <a:pPr>
              <a:spcBef>
                <a:spcPts val="300"/>
              </a:spcBef>
              <a:spcAft>
                <a:spcPts val="300"/>
              </a:spcAft>
            </a:pPr>
            <a:endParaRPr lang="en-US" dirty="0"/>
          </a:p>
          <a:p>
            <a:pPr>
              <a:spcBef>
                <a:spcPts val="300"/>
              </a:spcBef>
              <a:spcAft>
                <a:spcPts val="300"/>
              </a:spcAft>
            </a:pPr>
            <a:endParaRPr lang="en-US" dirty="0"/>
          </a:p>
        </p:txBody>
      </p:sp>
      <p:sp>
        <p:nvSpPr>
          <p:cNvPr id="13" name="Footer Placeholder 3">
            <a:extLst>
              <a:ext uri="{FF2B5EF4-FFF2-40B4-BE49-F238E27FC236}">
                <a16:creationId xmlns:a16="http://schemas.microsoft.com/office/drawing/2014/main" id="{0661E71A-B9A6-811B-7A5A-C7C816CF22C0}"/>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 - </a:t>
            </a:r>
            <a:r>
              <a:rPr lang="en-CA" dirty="0"/>
              <a:t>Quit date or reduction date session</a:t>
            </a:r>
            <a:endParaRPr lang="en-US" dirty="0"/>
          </a:p>
        </p:txBody>
      </p:sp>
      <p:sp>
        <p:nvSpPr>
          <p:cNvPr id="6" name="arrow 1">
            <a:extLst>
              <a:ext uri="{FF2B5EF4-FFF2-40B4-BE49-F238E27FC236}">
                <a16:creationId xmlns:a16="http://schemas.microsoft.com/office/drawing/2014/main" id="{CE9502D9-82A3-B871-F70D-110F23A07FD2}"/>
              </a:ext>
            </a:extLst>
          </p:cNvPr>
          <p:cNvSpPr/>
          <p:nvPr/>
        </p:nvSpPr>
        <p:spPr>
          <a:xfrm>
            <a:off x="2331058" y="4053600"/>
            <a:ext cx="312123" cy="365125"/>
          </a:xfrm>
          <a:custGeom>
            <a:avLst/>
            <a:gdLst>
              <a:gd name="connsiteX0" fmla="*/ 0 w 207506"/>
              <a:gd name="connsiteY0" fmla="*/ 48549 h 242743"/>
              <a:gd name="connsiteX1" fmla="*/ 103753 w 207506"/>
              <a:gd name="connsiteY1" fmla="*/ 48549 h 242743"/>
              <a:gd name="connsiteX2" fmla="*/ 103753 w 207506"/>
              <a:gd name="connsiteY2" fmla="*/ 0 h 242743"/>
              <a:gd name="connsiteX3" fmla="*/ 207506 w 207506"/>
              <a:gd name="connsiteY3" fmla="*/ 121372 h 242743"/>
              <a:gd name="connsiteX4" fmla="*/ 103753 w 207506"/>
              <a:gd name="connsiteY4" fmla="*/ 242743 h 242743"/>
              <a:gd name="connsiteX5" fmla="*/ 103753 w 207506"/>
              <a:gd name="connsiteY5" fmla="*/ 194194 h 242743"/>
              <a:gd name="connsiteX6" fmla="*/ 0 w 207506"/>
              <a:gd name="connsiteY6" fmla="*/ 194194 h 242743"/>
              <a:gd name="connsiteX7" fmla="*/ 0 w 207506"/>
              <a:gd name="connsiteY7" fmla="*/ 48549 h 242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7506" h="242743">
                <a:moveTo>
                  <a:pt x="0" y="48549"/>
                </a:moveTo>
                <a:lnTo>
                  <a:pt x="103753" y="48549"/>
                </a:lnTo>
                <a:lnTo>
                  <a:pt x="103753" y="0"/>
                </a:lnTo>
                <a:lnTo>
                  <a:pt x="207506" y="121372"/>
                </a:lnTo>
                <a:lnTo>
                  <a:pt x="103753" y="242743"/>
                </a:lnTo>
                <a:lnTo>
                  <a:pt x="103753" y="194194"/>
                </a:lnTo>
                <a:lnTo>
                  <a:pt x="0" y="194194"/>
                </a:lnTo>
                <a:lnTo>
                  <a:pt x="0" y="48549"/>
                </a:lnTo>
                <a:close/>
              </a:path>
            </a:pathLst>
          </a:custGeom>
          <a:solidFill>
            <a:srgbClr val="00848A"/>
          </a:solidFill>
          <a:effectLst/>
        </p:spPr>
        <p:style>
          <a:lnRef idx="0">
            <a:schemeClr val="accent3">
              <a:shade val="90000"/>
              <a:hueOff val="0"/>
              <a:satOff val="0"/>
              <a:lumOff val="0"/>
              <a:alphaOff val="0"/>
            </a:schemeClr>
          </a:lnRef>
          <a:fillRef idx="1">
            <a:scrgbClr r="0" g="0" b="0"/>
          </a:fillRef>
          <a:effectRef idx="1">
            <a:scrgbClr r="0" g="0" b="0"/>
          </a:effectRef>
          <a:fontRef idx="minor">
            <a:schemeClr val="lt1"/>
          </a:fontRef>
        </p:style>
        <p:txBody>
          <a:bodyPr spcFirstLastPara="0" vert="horz" wrap="square" lIns="0" tIns="48549" rIns="62252" bIns="48549" numCol="1" spcCol="1270" anchor="ctr" anchorCtr="0">
            <a:noAutofit/>
          </a:bodyPr>
          <a:lstStyle/>
          <a:p>
            <a:pPr marL="0" lvl="0" indent="0" algn="ctr" defTabSz="444500">
              <a:lnSpc>
                <a:spcPct val="90000"/>
              </a:lnSpc>
              <a:spcBef>
                <a:spcPct val="0"/>
              </a:spcBef>
              <a:spcAft>
                <a:spcPct val="35000"/>
              </a:spcAft>
              <a:buNone/>
            </a:pPr>
            <a:endParaRPr lang="en-US" sz="1000" kern="1200" dirty="0"/>
          </a:p>
        </p:txBody>
      </p:sp>
      <p:sp>
        <p:nvSpPr>
          <p:cNvPr id="10" name="Rounded Rectangle 9">
            <a:extLst>
              <a:ext uri="{FF2B5EF4-FFF2-40B4-BE49-F238E27FC236}">
                <a16:creationId xmlns:a16="http://schemas.microsoft.com/office/drawing/2014/main" id="{9290259C-68A4-622F-6226-DF96EFA0DE66}"/>
              </a:ext>
            </a:extLst>
          </p:cNvPr>
          <p:cNvSpPr/>
          <p:nvPr/>
        </p:nvSpPr>
        <p:spPr bwMode="auto">
          <a:xfrm>
            <a:off x="684213" y="3817040"/>
            <a:ext cx="1521069" cy="838245"/>
          </a:xfrm>
          <a:prstGeom prst="roundRect">
            <a:avLst/>
          </a:prstGeom>
          <a:solidFill>
            <a:schemeClr val="tx2">
              <a:lumMod val="60000"/>
              <a:lumOff val="40000"/>
            </a:schemeClr>
          </a:solidFill>
          <a:ln w="9525">
            <a:noFill/>
            <a:miter lim="800000"/>
            <a:headEnd/>
            <a:tailEnd/>
          </a:ln>
          <a:effectLst/>
        </p:spPr>
        <p:txBody>
          <a:bodyPr rot="0" vert="horz" wrap="square" lIns="0" tIns="0" rIns="0" bIns="36000" rtlCol="0" anchor="ctr" anchorCtr="0" upright="1">
            <a:noAutofit/>
          </a:bodyPr>
          <a:lstStyle/>
          <a:p>
            <a:pPr algn="ctr">
              <a:lnSpc>
                <a:spcPts val="2000"/>
              </a:lnSpc>
              <a:spcAft>
                <a:spcPts val="0"/>
              </a:spcAft>
            </a:pPr>
            <a:r>
              <a:rPr lang="en-US" sz="1400" b="1" dirty="0">
                <a:solidFill>
                  <a:schemeClr val="bg1"/>
                </a:solidFill>
                <a:effectLst/>
                <a:latin typeface="Arial" panose="020B0604020202020204" pitchFamily="34" charset="0"/>
                <a:ea typeface="Calibri"/>
                <a:cs typeface="Arial" panose="020B0604020202020204" pitchFamily="34" charset="0"/>
              </a:rPr>
              <a:t>Preparing to </a:t>
            </a:r>
            <a:br>
              <a:rPr lang="en-US" sz="1400" b="1" dirty="0">
                <a:solidFill>
                  <a:schemeClr val="bg1"/>
                </a:solidFill>
                <a:effectLst/>
                <a:latin typeface="Arial" panose="020B0604020202020204" pitchFamily="34" charset="0"/>
                <a:ea typeface="Calibri"/>
                <a:cs typeface="Arial" panose="020B0604020202020204" pitchFamily="34" charset="0"/>
              </a:rPr>
            </a:br>
            <a:r>
              <a:rPr lang="en-US" sz="1400" b="1" dirty="0">
                <a:solidFill>
                  <a:schemeClr val="bg1"/>
                </a:solidFill>
                <a:effectLst/>
                <a:latin typeface="Arial" panose="020B0604020202020204" pitchFamily="34" charset="0"/>
                <a:ea typeface="Calibri"/>
                <a:cs typeface="Arial" panose="020B0604020202020204" pitchFamily="34" charset="0"/>
              </a:rPr>
              <a:t>cut down</a:t>
            </a:r>
          </a:p>
        </p:txBody>
      </p:sp>
      <p:sp>
        <p:nvSpPr>
          <p:cNvPr id="14" name="Rounded Rectangle 13">
            <a:extLst>
              <a:ext uri="{FF2B5EF4-FFF2-40B4-BE49-F238E27FC236}">
                <a16:creationId xmlns:a16="http://schemas.microsoft.com/office/drawing/2014/main" id="{C344FFD0-7822-7ED7-BC3D-C5C9ACE69BD4}"/>
              </a:ext>
            </a:extLst>
          </p:cNvPr>
          <p:cNvSpPr/>
          <p:nvPr/>
        </p:nvSpPr>
        <p:spPr bwMode="auto">
          <a:xfrm>
            <a:off x="2768957" y="3817040"/>
            <a:ext cx="1521069" cy="838245"/>
          </a:xfrm>
          <a:prstGeom prst="roundRect">
            <a:avLst/>
          </a:prstGeom>
          <a:solidFill>
            <a:schemeClr val="accent1"/>
          </a:solidFill>
          <a:ln w="9525">
            <a:noFill/>
            <a:miter lim="800000"/>
            <a:headEnd/>
            <a:tailEnd/>
          </a:ln>
          <a:effectLst/>
        </p:spPr>
        <p:txBody>
          <a:bodyPr rot="0" vert="horz" wrap="square" lIns="0" tIns="0" rIns="0" bIns="36000" rtlCol="0" anchor="ctr" anchorCtr="0" upright="1">
            <a:noAutofit/>
          </a:bodyPr>
          <a:lstStyle/>
          <a:p>
            <a:pPr algn="ctr">
              <a:lnSpc>
                <a:spcPts val="2000"/>
              </a:lnSpc>
              <a:spcAft>
                <a:spcPts val="0"/>
              </a:spcAft>
            </a:pPr>
            <a:r>
              <a:rPr lang="en-US" sz="1400" b="1" dirty="0">
                <a:solidFill>
                  <a:schemeClr val="bg1"/>
                </a:solidFill>
                <a:effectLst/>
                <a:latin typeface="Arial" panose="020B0604020202020204" pitchFamily="34" charset="0"/>
                <a:ea typeface="Calibri"/>
                <a:cs typeface="Arial" panose="020B0604020202020204" pitchFamily="34" charset="0"/>
              </a:rPr>
              <a:t>Cutting down </a:t>
            </a:r>
            <a:br>
              <a:rPr lang="en-US" sz="1400" b="1" dirty="0">
                <a:solidFill>
                  <a:schemeClr val="bg1"/>
                </a:solidFill>
                <a:effectLst/>
                <a:latin typeface="Arial" panose="020B0604020202020204" pitchFamily="34" charset="0"/>
                <a:ea typeface="Calibri"/>
                <a:cs typeface="Arial" panose="020B0604020202020204" pitchFamily="34" charset="0"/>
              </a:rPr>
            </a:br>
            <a:r>
              <a:rPr lang="en-US" sz="1400" b="1" dirty="0">
                <a:solidFill>
                  <a:schemeClr val="bg1"/>
                </a:solidFill>
                <a:effectLst/>
                <a:latin typeface="Arial" panose="020B0604020202020204" pitchFamily="34" charset="0"/>
                <a:ea typeface="Calibri"/>
                <a:cs typeface="Arial" panose="020B0604020202020204" pitchFamily="34" charset="0"/>
              </a:rPr>
              <a:t>with NRT / Vape</a:t>
            </a:r>
          </a:p>
        </p:txBody>
      </p:sp>
      <p:sp>
        <p:nvSpPr>
          <p:cNvPr id="15" name="Rounded Rectangle 14">
            <a:extLst>
              <a:ext uri="{FF2B5EF4-FFF2-40B4-BE49-F238E27FC236}">
                <a16:creationId xmlns:a16="http://schemas.microsoft.com/office/drawing/2014/main" id="{F8F23132-7A0E-220B-1BC1-E413A68CC514}"/>
              </a:ext>
            </a:extLst>
          </p:cNvPr>
          <p:cNvSpPr/>
          <p:nvPr/>
        </p:nvSpPr>
        <p:spPr bwMode="auto">
          <a:xfrm>
            <a:off x="4853701" y="3817040"/>
            <a:ext cx="1521069" cy="838245"/>
          </a:xfrm>
          <a:prstGeom prst="roundRect">
            <a:avLst/>
          </a:prstGeom>
          <a:solidFill>
            <a:schemeClr val="tx2">
              <a:lumMod val="60000"/>
              <a:lumOff val="40000"/>
            </a:schemeClr>
          </a:solidFill>
          <a:ln w="9525">
            <a:noFill/>
            <a:miter lim="800000"/>
            <a:headEnd/>
            <a:tailEnd/>
          </a:ln>
          <a:effectLst/>
        </p:spPr>
        <p:txBody>
          <a:bodyPr rot="0" vert="horz" wrap="square" lIns="0" tIns="0" rIns="0" bIns="36000" rtlCol="0" anchor="ctr" anchorCtr="0" upright="1">
            <a:noAutofit/>
          </a:bodyPr>
          <a:lstStyle/>
          <a:p>
            <a:pPr algn="ctr">
              <a:lnSpc>
                <a:spcPts val="2000"/>
              </a:lnSpc>
              <a:spcAft>
                <a:spcPts val="0"/>
              </a:spcAft>
            </a:pPr>
            <a:r>
              <a:rPr lang="en-US" sz="1400" b="1" dirty="0">
                <a:solidFill>
                  <a:schemeClr val="bg1"/>
                </a:solidFill>
                <a:effectLst/>
                <a:latin typeface="Arial" panose="020B0604020202020204" pitchFamily="34" charset="0"/>
                <a:ea typeface="Calibri"/>
                <a:cs typeface="Arial" panose="020B0604020202020204" pitchFamily="34" charset="0"/>
              </a:rPr>
              <a:t>Stopping</a:t>
            </a:r>
            <a:br>
              <a:rPr lang="en-US" sz="1400" b="1" dirty="0">
                <a:solidFill>
                  <a:schemeClr val="bg1"/>
                </a:solidFill>
                <a:effectLst/>
                <a:latin typeface="Arial" panose="020B0604020202020204" pitchFamily="34" charset="0"/>
                <a:ea typeface="Calibri"/>
                <a:cs typeface="Arial" panose="020B0604020202020204" pitchFamily="34" charset="0"/>
              </a:rPr>
            </a:br>
            <a:r>
              <a:rPr lang="en-US" sz="1400" b="1" dirty="0">
                <a:solidFill>
                  <a:schemeClr val="bg1"/>
                </a:solidFill>
                <a:effectLst/>
                <a:latin typeface="Arial" panose="020B0604020202020204" pitchFamily="34" charset="0"/>
                <a:ea typeface="Calibri"/>
                <a:cs typeface="Arial" panose="020B0604020202020204" pitchFamily="34" charset="0"/>
              </a:rPr>
              <a:t>Patch + oral</a:t>
            </a:r>
          </a:p>
        </p:txBody>
      </p:sp>
      <p:sp>
        <p:nvSpPr>
          <p:cNvPr id="16" name="Rounded Rectangle 15">
            <a:extLst>
              <a:ext uri="{FF2B5EF4-FFF2-40B4-BE49-F238E27FC236}">
                <a16:creationId xmlns:a16="http://schemas.microsoft.com/office/drawing/2014/main" id="{29EA5B54-031F-4432-BCD5-5802706FF7FD}"/>
              </a:ext>
            </a:extLst>
          </p:cNvPr>
          <p:cNvSpPr/>
          <p:nvPr/>
        </p:nvSpPr>
        <p:spPr bwMode="auto">
          <a:xfrm>
            <a:off x="6938445" y="3817040"/>
            <a:ext cx="1521069" cy="838245"/>
          </a:xfrm>
          <a:prstGeom prst="roundRect">
            <a:avLst/>
          </a:prstGeom>
          <a:solidFill>
            <a:schemeClr val="tx2">
              <a:lumMod val="60000"/>
              <a:lumOff val="40000"/>
            </a:schemeClr>
          </a:solidFill>
          <a:ln w="9525">
            <a:noFill/>
            <a:miter lim="800000"/>
            <a:headEnd/>
            <a:tailEnd/>
          </a:ln>
          <a:effectLst/>
        </p:spPr>
        <p:txBody>
          <a:bodyPr rot="0" vert="horz" wrap="square" lIns="0" tIns="0" rIns="0" bIns="36000" rtlCol="0" anchor="ctr" anchorCtr="0" upright="1">
            <a:noAutofit/>
          </a:bodyPr>
          <a:lstStyle/>
          <a:p>
            <a:pPr algn="ctr">
              <a:lnSpc>
                <a:spcPts val="2000"/>
              </a:lnSpc>
              <a:spcAft>
                <a:spcPts val="0"/>
              </a:spcAft>
            </a:pPr>
            <a:r>
              <a:rPr lang="en-US" sz="1400" b="1" dirty="0">
                <a:solidFill>
                  <a:schemeClr val="bg1"/>
                </a:solidFill>
                <a:effectLst/>
                <a:latin typeface="Arial" panose="020B0604020202020204" pitchFamily="34" charset="0"/>
                <a:ea typeface="Calibri"/>
                <a:cs typeface="Arial" panose="020B0604020202020204" pitchFamily="34" charset="0"/>
              </a:rPr>
              <a:t>Staying smokefree</a:t>
            </a:r>
          </a:p>
        </p:txBody>
      </p:sp>
      <p:sp>
        <p:nvSpPr>
          <p:cNvPr id="17" name="arrow 1">
            <a:extLst>
              <a:ext uri="{FF2B5EF4-FFF2-40B4-BE49-F238E27FC236}">
                <a16:creationId xmlns:a16="http://schemas.microsoft.com/office/drawing/2014/main" id="{B2D8D43D-7024-1454-0A69-0CB4ACA7864E}"/>
              </a:ext>
            </a:extLst>
          </p:cNvPr>
          <p:cNvSpPr/>
          <p:nvPr/>
        </p:nvSpPr>
        <p:spPr>
          <a:xfrm>
            <a:off x="4415802" y="4053600"/>
            <a:ext cx="312123" cy="365125"/>
          </a:xfrm>
          <a:custGeom>
            <a:avLst/>
            <a:gdLst>
              <a:gd name="connsiteX0" fmla="*/ 0 w 207506"/>
              <a:gd name="connsiteY0" fmla="*/ 48549 h 242743"/>
              <a:gd name="connsiteX1" fmla="*/ 103753 w 207506"/>
              <a:gd name="connsiteY1" fmla="*/ 48549 h 242743"/>
              <a:gd name="connsiteX2" fmla="*/ 103753 w 207506"/>
              <a:gd name="connsiteY2" fmla="*/ 0 h 242743"/>
              <a:gd name="connsiteX3" fmla="*/ 207506 w 207506"/>
              <a:gd name="connsiteY3" fmla="*/ 121372 h 242743"/>
              <a:gd name="connsiteX4" fmla="*/ 103753 w 207506"/>
              <a:gd name="connsiteY4" fmla="*/ 242743 h 242743"/>
              <a:gd name="connsiteX5" fmla="*/ 103753 w 207506"/>
              <a:gd name="connsiteY5" fmla="*/ 194194 h 242743"/>
              <a:gd name="connsiteX6" fmla="*/ 0 w 207506"/>
              <a:gd name="connsiteY6" fmla="*/ 194194 h 242743"/>
              <a:gd name="connsiteX7" fmla="*/ 0 w 207506"/>
              <a:gd name="connsiteY7" fmla="*/ 48549 h 242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7506" h="242743">
                <a:moveTo>
                  <a:pt x="0" y="48549"/>
                </a:moveTo>
                <a:lnTo>
                  <a:pt x="103753" y="48549"/>
                </a:lnTo>
                <a:lnTo>
                  <a:pt x="103753" y="0"/>
                </a:lnTo>
                <a:lnTo>
                  <a:pt x="207506" y="121372"/>
                </a:lnTo>
                <a:lnTo>
                  <a:pt x="103753" y="242743"/>
                </a:lnTo>
                <a:lnTo>
                  <a:pt x="103753" y="194194"/>
                </a:lnTo>
                <a:lnTo>
                  <a:pt x="0" y="194194"/>
                </a:lnTo>
                <a:lnTo>
                  <a:pt x="0" y="48549"/>
                </a:lnTo>
                <a:close/>
              </a:path>
            </a:pathLst>
          </a:custGeom>
          <a:solidFill>
            <a:srgbClr val="00848A"/>
          </a:solidFill>
          <a:effectLst/>
        </p:spPr>
        <p:style>
          <a:lnRef idx="0">
            <a:schemeClr val="accent3">
              <a:shade val="90000"/>
              <a:hueOff val="0"/>
              <a:satOff val="0"/>
              <a:lumOff val="0"/>
              <a:alphaOff val="0"/>
            </a:schemeClr>
          </a:lnRef>
          <a:fillRef idx="1">
            <a:scrgbClr r="0" g="0" b="0"/>
          </a:fillRef>
          <a:effectRef idx="1">
            <a:scrgbClr r="0" g="0" b="0"/>
          </a:effectRef>
          <a:fontRef idx="minor">
            <a:schemeClr val="lt1"/>
          </a:fontRef>
        </p:style>
        <p:txBody>
          <a:bodyPr spcFirstLastPara="0" vert="horz" wrap="square" lIns="0" tIns="48549" rIns="62252" bIns="48549" numCol="1" spcCol="1270" anchor="ctr" anchorCtr="0">
            <a:noAutofit/>
          </a:bodyPr>
          <a:lstStyle/>
          <a:p>
            <a:pPr marL="0" lvl="0" indent="0" algn="ctr" defTabSz="444500">
              <a:lnSpc>
                <a:spcPct val="90000"/>
              </a:lnSpc>
              <a:spcBef>
                <a:spcPct val="0"/>
              </a:spcBef>
              <a:spcAft>
                <a:spcPct val="35000"/>
              </a:spcAft>
              <a:buNone/>
            </a:pPr>
            <a:endParaRPr lang="en-US" sz="1000" kern="1200" dirty="0"/>
          </a:p>
        </p:txBody>
      </p:sp>
      <p:sp>
        <p:nvSpPr>
          <p:cNvPr id="18" name="arrow 1">
            <a:extLst>
              <a:ext uri="{FF2B5EF4-FFF2-40B4-BE49-F238E27FC236}">
                <a16:creationId xmlns:a16="http://schemas.microsoft.com/office/drawing/2014/main" id="{78893232-43B3-0615-625F-EAB6BF8C4F95}"/>
              </a:ext>
            </a:extLst>
          </p:cNvPr>
          <p:cNvSpPr/>
          <p:nvPr/>
        </p:nvSpPr>
        <p:spPr>
          <a:xfrm>
            <a:off x="6500546" y="4053600"/>
            <a:ext cx="312123" cy="365125"/>
          </a:xfrm>
          <a:custGeom>
            <a:avLst/>
            <a:gdLst>
              <a:gd name="connsiteX0" fmla="*/ 0 w 207506"/>
              <a:gd name="connsiteY0" fmla="*/ 48549 h 242743"/>
              <a:gd name="connsiteX1" fmla="*/ 103753 w 207506"/>
              <a:gd name="connsiteY1" fmla="*/ 48549 h 242743"/>
              <a:gd name="connsiteX2" fmla="*/ 103753 w 207506"/>
              <a:gd name="connsiteY2" fmla="*/ 0 h 242743"/>
              <a:gd name="connsiteX3" fmla="*/ 207506 w 207506"/>
              <a:gd name="connsiteY3" fmla="*/ 121372 h 242743"/>
              <a:gd name="connsiteX4" fmla="*/ 103753 w 207506"/>
              <a:gd name="connsiteY4" fmla="*/ 242743 h 242743"/>
              <a:gd name="connsiteX5" fmla="*/ 103753 w 207506"/>
              <a:gd name="connsiteY5" fmla="*/ 194194 h 242743"/>
              <a:gd name="connsiteX6" fmla="*/ 0 w 207506"/>
              <a:gd name="connsiteY6" fmla="*/ 194194 h 242743"/>
              <a:gd name="connsiteX7" fmla="*/ 0 w 207506"/>
              <a:gd name="connsiteY7" fmla="*/ 48549 h 242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7506" h="242743">
                <a:moveTo>
                  <a:pt x="0" y="48549"/>
                </a:moveTo>
                <a:lnTo>
                  <a:pt x="103753" y="48549"/>
                </a:lnTo>
                <a:lnTo>
                  <a:pt x="103753" y="0"/>
                </a:lnTo>
                <a:lnTo>
                  <a:pt x="207506" y="121372"/>
                </a:lnTo>
                <a:lnTo>
                  <a:pt x="103753" y="242743"/>
                </a:lnTo>
                <a:lnTo>
                  <a:pt x="103753" y="194194"/>
                </a:lnTo>
                <a:lnTo>
                  <a:pt x="0" y="194194"/>
                </a:lnTo>
                <a:lnTo>
                  <a:pt x="0" y="48549"/>
                </a:lnTo>
                <a:close/>
              </a:path>
            </a:pathLst>
          </a:custGeom>
          <a:solidFill>
            <a:srgbClr val="00848A"/>
          </a:solidFill>
          <a:effectLst/>
        </p:spPr>
        <p:style>
          <a:lnRef idx="0">
            <a:schemeClr val="accent3">
              <a:shade val="90000"/>
              <a:hueOff val="0"/>
              <a:satOff val="0"/>
              <a:lumOff val="0"/>
              <a:alphaOff val="0"/>
            </a:schemeClr>
          </a:lnRef>
          <a:fillRef idx="1">
            <a:scrgbClr r="0" g="0" b="0"/>
          </a:fillRef>
          <a:effectRef idx="1">
            <a:scrgbClr r="0" g="0" b="0"/>
          </a:effectRef>
          <a:fontRef idx="minor">
            <a:schemeClr val="lt1"/>
          </a:fontRef>
        </p:style>
        <p:txBody>
          <a:bodyPr spcFirstLastPara="0" vert="horz" wrap="square" lIns="0" tIns="48549" rIns="62252" bIns="48549" numCol="1" spcCol="1270" anchor="ctr" anchorCtr="0">
            <a:noAutofit/>
          </a:bodyPr>
          <a:lstStyle/>
          <a:p>
            <a:pPr marL="0" lvl="0" indent="0" algn="ctr" defTabSz="444500">
              <a:lnSpc>
                <a:spcPct val="90000"/>
              </a:lnSpc>
              <a:spcBef>
                <a:spcPct val="0"/>
              </a:spcBef>
              <a:spcAft>
                <a:spcPct val="35000"/>
              </a:spcAft>
              <a:buNone/>
            </a:pPr>
            <a:endParaRPr lang="en-US" sz="1000" kern="1200" dirty="0"/>
          </a:p>
        </p:txBody>
      </p:sp>
      <p:sp>
        <p:nvSpPr>
          <p:cNvPr id="20" name="Text Placeholder 2">
            <a:extLst>
              <a:ext uri="{FF2B5EF4-FFF2-40B4-BE49-F238E27FC236}">
                <a16:creationId xmlns:a16="http://schemas.microsoft.com/office/drawing/2014/main" id="{3F3E9269-1BFF-3D8B-F090-0FE4F27C2E7D}"/>
              </a:ext>
            </a:extLst>
          </p:cNvPr>
          <p:cNvSpPr txBox="1">
            <a:spLocks/>
          </p:cNvSpPr>
          <p:nvPr/>
        </p:nvSpPr>
        <p:spPr bwMode="auto">
          <a:xfrm>
            <a:off x="571500" y="4974250"/>
            <a:ext cx="7966604" cy="95543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b="1" dirty="0">
                <a:solidFill>
                  <a:schemeClr val="accent1"/>
                </a:solidFill>
                <a:latin typeface="Arial" panose="020B0604020202020204" pitchFamily="34" charset="0"/>
                <a:cs typeface="Arial" panose="020B0604020202020204" pitchFamily="34" charset="0"/>
              </a:rPr>
              <a:t>The length of each phase can be adapted in line </a:t>
            </a:r>
            <a:br>
              <a:rPr lang="en-US" b="1" dirty="0">
                <a:solidFill>
                  <a:schemeClr val="accent1"/>
                </a:solidFill>
                <a:latin typeface="Arial" panose="020B0604020202020204" pitchFamily="34" charset="0"/>
                <a:cs typeface="Arial" panose="020B0604020202020204" pitchFamily="34" charset="0"/>
              </a:rPr>
            </a:br>
            <a:r>
              <a:rPr lang="en-US" b="1" dirty="0">
                <a:solidFill>
                  <a:schemeClr val="accent1"/>
                </a:solidFill>
                <a:latin typeface="Arial" panose="020B0604020202020204" pitchFamily="34" charset="0"/>
                <a:cs typeface="Arial" panose="020B0604020202020204" pitchFamily="34" charset="0"/>
              </a:rPr>
              <a:t>with patient needs and their individual goals. </a:t>
            </a:r>
          </a:p>
        </p:txBody>
      </p:sp>
    </p:spTree>
    <p:extLst>
      <p:ext uri="{BB962C8B-B14F-4D97-AF65-F5344CB8AC3E}">
        <p14:creationId xmlns:p14="http://schemas.microsoft.com/office/powerpoint/2010/main" val="647686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3000"/>
                            </p:stCondLst>
                            <p:childTnLst>
                              <p:par>
                                <p:cTn id="17" presetID="10" presetClass="entr" presetSubtype="0" fill="hold" nodeType="afterEffect">
                                  <p:stCondLst>
                                    <p:cond delay="50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par>
                          <p:cTn id="29" fill="hold">
                            <p:stCondLst>
                              <p:cond delay="1000"/>
                            </p:stCondLst>
                            <p:childTnLst>
                              <p:par>
                                <p:cTn id="30" presetID="10" presetClass="entr" presetSubtype="0" fill="hold" grpId="0" nodeType="afterEffect">
                                  <p:stCondLst>
                                    <p:cond delay="50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childTnLst>
                          </p:cTn>
                        </p:par>
                        <p:par>
                          <p:cTn id="33" fill="hold">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childTnLst>
                                </p:cTn>
                              </p:par>
                            </p:childTnLst>
                          </p:cTn>
                        </p:par>
                        <p:par>
                          <p:cTn id="37" fill="hold">
                            <p:stCondLst>
                              <p:cond delay="2500"/>
                            </p:stCondLst>
                            <p:childTnLst>
                              <p:par>
                                <p:cTn id="38" presetID="10" presetClass="entr" presetSubtype="0" fill="hold" grpId="0" nodeType="afterEffect">
                                  <p:stCondLst>
                                    <p:cond delay="50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500"/>
                                        <p:tgtEl>
                                          <p:spTgt spid="15"/>
                                        </p:tgtEl>
                                      </p:cBhvr>
                                    </p:animEffect>
                                  </p:childTnLst>
                                </p:cTn>
                              </p:par>
                            </p:childTnLst>
                          </p:cTn>
                        </p:par>
                        <p:par>
                          <p:cTn id="41" fill="hold">
                            <p:stCondLst>
                              <p:cond delay="3500"/>
                            </p:stCondLst>
                            <p:childTnLst>
                              <p:par>
                                <p:cTn id="42" presetID="10" presetClass="entr" presetSubtype="0"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childTnLst>
                                </p:cTn>
                              </p:par>
                            </p:childTnLst>
                          </p:cTn>
                        </p:par>
                        <p:par>
                          <p:cTn id="45" fill="hold">
                            <p:stCondLst>
                              <p:cond delay="4000"/>
                            </p:stCondLst>
                            <p:childTnLst>
                              <p:par>
                                <p:cTn id="46" presetID="10" presetClass="entr" presetSubtype="0" fill="hold" grpId="0" nodeType="afterEffect">
                                  <p:stCondLst>
                                    <p:cond delay="50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childTnLst>
                                </p:cTn>
                              </p:par>
                            </p:childTnLst>
                          </p:cTn>
                        </p:par>
                        <p:par>
                          <p:cTn id="49" fill="hold">
                            <p:stCondLst>
                              <p:cond delay="5000"/>
                            </p:stCondLst>
                            <p:childTnLst>
                              <p:par>
                                <p:cTn id="50" presetID="10" presetClass="entr" presetSubtype="0" fill="hold" grpId="0" nodeType="afterEffect">
                                  <p:stCondLst>
                                    <p:cond delay="50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4" grpId="0" animBg="1"/>
      <p:bldP spid="15" grpId="0" animBg="1"/>
      <p:bldP spid="16" grpId="0" animBg="1"/>
      <p:bldP spid="17" grpId="0" animBg="1"/>
      <p:bldP spid="18" grpId="0" animBg="1"/>
      <p:bldP spid="2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75CD475-CC89-6642-AA54-232EF5CC63D9}"/>
              </a:ext>
            </a:extLst>
          </p:cNvPr>
          <p:cNvSpPr>
            <a:spLocks noGrp="1"/>
          </p:cNvSpPr>
          <p:nvPr>
            <p:ph type="subTitle" idx="1"/>
          </p:nvPr>
        </p:nvSpPr>
        <p:spPr>
          <a:xfrm>
            <a:off x="971550" y="2045533"/>
            <a:ext cx="7200900" cy="5111079"/>
          </a:xfrm>
        </p:spPr>
        <p:txBody>
          <a:bodyPr/>
          <a:lstStyle/>
          <a:p>
            <a:r>
              <a:rPr lang="en-GB" dirty="0">
                <a:effectLst/>
              </a:rPr>
              <a:t>Quit date or reduction date session </a:t>
            </a:r>
            <a:br>
              <a:rPr lang="en-GB" dirty="0">
                <a:effectLst/>
              </a:rPr>
            </a:br>
            <a:endParaRPr lang="en-GB" dirty="0">
              <a:effectLst/>
            </a:endParaRPr>
          </a:p>
        </p:txBody>
      </p:sp>
      <p:pic>
        <p:nvPicPr>
          <p:cNvPr id="4" name="Picture 3">
            <a:extLst>
              <a:ext uri="{FF2B5EF4-FFF2-40B4-BE49-F238E27FC236}">
                <a16:creationId xmlns:a16="http://schemas.microsoft.com/office/drawing/2014/main" id="{D48A346B-B2C7-8CD7-B216-8C7D16DA3D96}"/>
              </a:ext>
            </a:extLst>
          </p:cNvPr>
          <p:cNvPicPr>
            <a:picLocks noChangeAspect="1"/>
          </p:cNvPicPr>
          <p:nvPr/>
        </p:nvPicPr>
        <p:blipFill>
          <a:blip r:embed="rId3"/>
          <a:srcRect/>
          <a:stretch/>
        </p:blipFill>
        <p:spPr>
          <a:xfrm>
            <a:off x="596072" y="3755471"/>
            <a:ext cx="3363677" cy="1978633"/>
          </a:xfrm>
          <a:prstGeom prst="rect">
            <a:avLst/>
          </a:prstGeom>
          <a:effectLst>
            <a:outerShdw blurRad="254000" dist="50800" dir="5400000" algn="ctr" rotWithShape="0">
              <a:srgbClr val="000000">
                <a:alpha val="50000"/>
              </a:srgbClr>
            </a:outerShdw>
          </a:effectLst>
        </p:spPr>
      </p:pic>
    </p:spTree>
    <p:extLst>
      <p:ext uri="{BB962C8B-B14F-4D97-AF65-F5344CB8AC3E}">
        <p14:creationId xmlns:p14="http://schemas.microsoft.com/office/powerpoint/2010/main" val="4156962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box 1">
            <a:extLst>
              <a:ext uri="{FF2B5EF4-FFF2-40B4-BE49-F238E27FC236}">
                <a16:creationId xmlns:a16="http://schemas.microsoft.com/office/drawing/2014/main" id="{82903F7C-EB80-A7E4-8503-956F687A2D4B}"/>
              </a:ext>
            </a:extLst>
          </p:cNvPr>
          <p:cNvGrpSpPr/>
          <p:nvPr/>
        </p:nvGrpSpPr>
        <p:grpSpPr>
          <a:xfrm>
            <a:off x="713973" y="1298096"/>
            <a:ext cx="3756300" cy="4801366"/>
            <a:chOff x="703582" y="1329269"/>
            <a:chExt cx="3756300" cy="4801366"/>
          </a:xfrm>
        </p:grpSpPr>
        <p:sp>
          <p:nvSpPr>
            <p:cNvPr id="2" name="Rectangle 1">
              <a:extLst>
                <a:ext uri="{FF2B5EF4-FFF2-40B4-BE49-F238E27FC236}">
                  <a16:creationId xmlns:a16="http://schemas.microsoft.com/office/drawing/2014/main" id="{EDB62CD3-A8AD-F7BF-0FB1-4D84C0964BA7}"/>
                </a:ext>
              </a:extLst>
            </p:cNvPr>
            <p:cNvSpPr/>
            <p:nvPr/>
          </p:nvSpPr>
          <p:spPr bwMode="auto">
            <a:xfrm>
              <a:off x="703582" y="1944312"/>
              <a:ext cx="3756300" cy="4186323"/>
            </a:xfrm>
            <a:prstGeom prst="rect">
              <a:avLst/>
            </a:prstGeom>
            <a:solidFill>
              <a:srgbClr val="DAF2F3"/>
            </a:solidFill>
            <a:ln w="12700">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5" name="box">
              <a:extLst>
                <a:ext uri="{FF2B5EF4-FFF2-40B4-BE49-F238E27FC236}">
                  <a16:creationId xmlns:a16="http://schemas.microsoft.com/office/drawing/2014/main" id="{0427C96F-88D1-6ECE-B511-71646DCFAEB8}"/>
                </a:ext>
              </a:extLst>
            </p:cNvPr>
            <p:cNvSpPr txBox="1">
              <a:spLocks/>
            </p:cNvSpPr>
            <p:nvPr/>
          </p:nvSpPr>
          <p:spPr bwMode="auto">
            <a:xfrm>
              <a:off x="703582" y="1329269"/>
              <a:ext cx="3756300" cy="615043"/>
            </a:xfrm>
            <a:prstGeom prst="rect">
              <a:avLst/>
            </a:prstGeom>
            <a:gradFill>
              <a:gsLst>
                <a:gs pos="0">
                  <a:schemeClr val="accent1"/>
                </a:gs>
                <a:gs pos="100000">
                  <a:schemeClr val="accent5"/>
                </a:gs>
              </a:gsLst>
              <a:lin ang="5400000" scaled="0"/>
            </a:gradFill>
            <a:ln w="9525">
              <a:noFill/>
              <a:miter lim="800000"/>
              <a:headEnd/>
              <a:tailEnd/>
            </a:ln>
            <a:effectLst/>
          </p:spPr>
          <p:txBody>
            <a:bodyPr vert="horz" wrap="square" lIns="0" tIns="0" rIns="0" bIns="4680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100"/>
                </a:lnSpc>
                <a:buNone/>
              </a:pPr>
              <a:r>
                <a:rPr lang="en-US" b="1" dirty="0">
                  <a:solidFill>
                    <a:schemeClr val="bg1"/>
                  </a:solidFill>
                  <a:latin typeface="Arial" panose="020B0604020202020204" pitchFamily="34" charset="0"/>
                  <a:cs typeface="Arial" panose="020B0604020202020204" pitchFamily="34" charset="0"/>
                </a:rPr>
                <a:t>Cut Down To Stop plan</a:t>
              </a:r>
            </a:p>
          </p:txBody>
        </p:sp>
      </p:grpSp>
      <p:grpSp>
        <p:nvGrpSpPr>
          <p:cNvPr id="30" name="box 2">
            <a:extLst>
              <a:ext uri="{FF2B5EF4-FFF2-40B4-BE49-F238E27FC236}">
                <a16:creationId xmlns:a16="http://schemas.microsoft.com/office/drawing/2014/main" id="{2F641B01-66D9-BBA5-4153-01879C1E3D10}"/>
              </a:ext>
            </a:extLst>
          </p:cNvPr>
          <p:cNvGrpSpPr/>
          <p:nvPr/>
        </p:nvGrpSpPr>
        <p:grpSpPr>
          <a:xfrm>
            <a:off x="4680034" y="1298096"/>
            <a:ext cx="3756300" cy="4801366"/>
            <a:chOff x="4700816" y="1329269"/>
            <a:chExt cx="3756300" cy="4801366"/>
          </a:xfrm>
        </p:grpSpPr>
        <p:sp>
          <p:nvSpPr>
            <p:cNvPr id="28" name="Rectangle 27">
              <a:extLst>
                <a:ext uri="{FF2B5EF4-FFF2-40B4-BE49-F238E27FC236}">
                  <a16:creationId xmlns:a16="http://schemas.microsoft.com/office/drawing/2014/main" id="{5B6B13EB-99F7-0B7E-C4F2-C06C43116B35}"/>
                </a:ext>
              </a:extLst>
            </p:cNvPr>
            <p:cNvSpPr/>
            <p:nvPr/>
          </p:nvSpPr>
          <p:spPr bwMode="auto">
            <a:xfrm>
              <a:off x="4700816" y="1944312"/>
              <a:ext cx="3756300" cy="4186323"/>
            </a:xfrm>
            <a:prstGeom prst="rect">
              <a:avLst/>
            </a:prstGeom>
            <a:solidFill>
              <a:srgbClr val="DAF2F3"/>
            </a:solidFill>
            <a:ln w="12700">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6" name="box">
              <a:extLst>
                <a:ext uri="{FF2B5EF4-FFF2-40B4-BE49-F238E27FC236}">
                  <a16:creationId xmlns:a16="http://schemas.microsoft.com/office/drawing/2014/main" id="{5529FFC1-A5CD-357A-E5E0-4B5D47723DBF}"/>
                </a:ext>
              </a:extLst>
            </p:cNvPr>
            <p:cNvSpPr txBox="1">
              <a:spLocks/>
            </p:cNvSpPr>
            <p:nvPr/>
          </p:nvSpPr>
          <p:spPr bwMode="auto">
            <a:xfrm>
              <a:off x="4700816" y="1329269"/>
              <a:ext cx="3756300" cy="615043"/>
            </a:xfrm>
            <a:prstGeom prst="rect">
              <a:avLst/>
            </a:prstGeom>
            <a:gradFill>
              <a:gsLst>
                <a:gs pos="0">
                  <a:schemeClr val="accent1"/>
                </a:gs>
                <a:gs pos="100000">
                  <a:schemeClr val="accent5"/>
                </a:gs>
              </a:gsLst>
              <a:lin ang="5400000" scaled="0"/>
            </a:gradFill>
            <a:ln w="9525">
              <a:noFill/>
              <a:miter lim="800000"/>
              <a:headEnd/>
              <a:tailEnd/>
            </a:ln>
            <a:effectLst/>
          </p:spPr>
          <p:txBody>
            <a:bodyPr vert="horz" wrap="square" lIns="0" tIns="0" rIns="0" bIns="4680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100"/>
                </a:lnSpc>
                <a:buNone/>
              </a:pPr>
              <a:r>
                <a:rPr lang="en-US" b="1" dirty="0">
                  <a:solidFill>
                    <a:schemeClr val="bg1"/>
                  </a:solidFill>
                  <a:latin typeface="Arial" panose="020B0604020202020204" pitchFamily="34" charset="0"/>
                  <a:cs typeface="Arial" panose="020B0604020202020204" pitchFamily="34" charset="0"/>
                </a:rPr>
                <a:t>Personal coping plan</a:t>
              </a:r>
            </a:p>
          </p:txBody>
        </p:sp>
      </p:grpSp>
      <p:sp>
        <p:nvSpPr>
          <p:cNvPr id="3" name="Text Placeholder 2">
            <a:extLst>
              <a:ext uri="{FF2B5EF4-FFF2-40B4-BE49-F238E27FC236}">
                <a16:creationId xmlns:a16="http://schemas.microsoft.com/office/drawing/2014/main" id="{EEBDB2FB-A131-B644-1085-50B16EE097FD}"/>
              </a:ext>
            </a:extLst>
          </p:cNvPr>
          <p:cNvSpPr txBox="1">
            <a:spLocks/>
          </p:cNvSpPr>
          <p:nvPr/>
        </p:nvSpPr>
        <p:spPr bwMode="auto">
          <a:xfrm>
            <a:off x="1669377" y="2143823"/>
            <a:ext cx="2634431" cy="61504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800"/>
              </a:lnSpc>
              <a:spcBef>
                <a:spcPts val="0"/>
              </a:spcBef>
              <a:spcAft>
                <a:spcPts val="0"/>
              </a:spcAft>
              <a:buNone/>
            </a:pPr>
            <a:r>
              <a:rPr lang="en-US" sz="1400" b="1" dirty="0"/>
              <a:t>Current cigs / day</a:t>
            </a:r>
          </a:p>
        </p:txBody>
      </p:sp>
      <p:pic>
        <p:nvPicPr>
          <p:cNvPr id="4" name="1">
            <a:extLst>
              <a:ext uri="{FF2B5EF4-FFF2-40B4-BE49-F238E27FC236}">
                <a16:creationId xmlns:a16="http://schemas.microsoft.com/office/drawing/2014/main" id="{719C9CFD-0194-C052-A330-FAF8682B400A}"/>
              </a:ext>
            </a:extLst>
          </p:cNvPr>
          <p:cNvPicPr>
            <a:picLocks noChangeAspect="1"/>
          </p:cNvPicPr>
          <p:nvPr/>
        </p:nvPicPr>
        <p:blipFill>
          <a:blip r:embed="rId3"/>
          <a:srcRect/>
          <a:stretch/>
        </p:blipFill>
        <p:spPr>
          <a:xfrm>
            <a:off x="947051" y="2143823"/>
            <a:ext cx="615043" cy="615043"/>
          </a:xfrm>
          <a:prstGeom prst="rect">
            <a:avLst/>
          </a:prstGeom>
          <a:effectLst>
            <a:outerShdw blurRad="190500" dist="50800" dir="5400000" algn="ctr" rotWithShape="0">
              <a:srgbClr val="000000">
                <a:alpha val="12000"/>
              </a:srgbClr>
            </a:outerShdw>
          </a:effectLst>
        </p:spPr>
      </p:pic>
      <p:sp>
        <p:nvSpPr>
          <p:cNvPr id="6" name="Text Placeholder 2">
            <a:extLst>
              <a:ext uri="{FF2B5EF4-FFF2-40B4-BE49-F238E27FC236}">
                <a16:creationId xmlns:a16="http://schemas.microsoft.com/office/drawing/2014/main" id="{A1AC7548-93F9-AAC9-53E6-23DAD300E5CD}"/>
              </a:ext>
            </a:extLst>
          </p:cNvPr>
          <p:cNvSpPr txBox="1">
            <a:spLocks/>
          </p:cNvSpPr>
          <p:nvPr/>
        </p:nvSpPr>
        <p:spPr bwMode="auto">
          <a:xfrm>
            <a:off x="1669377" y="3160296"/>
            <a:ext cx="2634431" cy="61504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800"/>
              </a:lnSpc>
              <a:spcBef>
                <a:spcPts val="0"/>
              </a:spcBef>
              <a:spcAft>
                <a:spcPts val="0"/>
              </a:spcAft>
              <a:buNone/>
            </a:pPr>
            <a:r>
              <a:rPr lang="en-US" sz="1400" b="1" dirty="0"/>
              <a:t>What is my reduction goal </a:t>
            </a:r>
            <a:br>
              <a:rPr lang="en-US" sz="1400" b="1" dirty="0"/>
            </a:br>
            <a:r>
              <a:rPr lang="en-US" sz="1400" b="1" dirty="0"/>
              <a:t>for the next week / period?</a:t>
            </a:r>
          </a:p>
        </p:txBody>
      </p:sp>
      <p:pic>
        <p:nvPicPr>
          <p:cNvPr id="7" name="2">
            <a:extLst>
              <a:ext uri="{FF2B5EF4-FFF2-40B4-BE49-F238E27FC236}">
                <a16:creationId xmlns:a16="http://schemas.microsoft.com/office/drawing/2014/main" id="{3E0D1A38-0804-5357-9E77-A2B5BE7CB975}"/>
              </a:ext>
            </a:extLst>
          </p:cNvPr>
          <p:cNvPicPr>
            <a:picLocks noChangeAspect="1"/>
          </p:cNvPicPr>
          <p:nvPr/>
        </p:nvPicPr>
        <p:blipFill>
          <a:blip r:embed="rId4"/>
          <a:srcRect/>
          <a:stretch/>
        </p:blipFill>
        <p:spPr>
          <a:xfrm>
            <a:off x="947051" y="3160296"/>
            <a:ext cx="615043" cy="615043"/>
          </a:xfrm>
          <a:prstGeom prst="rect">
            <a:avLst/>
          </a:prstGeom>
          <a:effectLst>
            <a:outerShdw blurRad="190500" dist="50800" dir="5400000" algn="ctr" rotWithShape="0">
              <a:srgbClr val="000000">
                <a:alpha val="12000"/>
              </a:srgbClr>
            </a:outerShdw>
          </a:effectLst>
        </p:spPr>
      </p:pic>
      <p:sp>
        <p:nvSpPr>
          <p:cNvPr id="8" name="Text Placeholder 2">
            <a:extLst>
              <a:ext uri="{FF2B5EF4-FFF2-40B4-BE49-F238E27FC236}">
                <a16:creationId xmlns:a16="http://schemas.microsoft.com/office/drawing/2014/main" id="{64646143-4366-2444-127B-C3E1A9E2D1DD}"/>
              </a:ext>
            </a:extLst>
          </p:cNvPr>
          <p:cNvSpPr txBox="1">
            <a:spLocks/>
          </p:cNvSpPr>
          <p:nvPr/>
        </p:nvSpPr>
        <p:spPr bwMode="auto">
          <a:xfrm>
            <a:off x="1669377" y="4176769"/>
            <a:ext cx="2634431" cy="61504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800"/>
              </a:lnSpc>
              <a:spcBef>
                <a:spcPts val="0"/>
              </a:spcBef>
              <a:spcAft>
                <a:spcPts val="0"/>
              </a:spcAft>
              <a:buNone/>
            </a:pPr>
            <a:r>
              <a:rPr lang="en-US" sz="1400" b="1" dirty="0"/>
              <a:t>How will I do this? </a:t>
            </a:r>
            <a:br>
              <a:rPr lang="en-US" sz="1400" dirty="0"/>
            </a:br>
            <a:r>
              <a:rPr lang="en-US" sz="1300" dirty="0"/>
              <a:t>(which cigarettes?)</a:t>
            </a:r>
          </a:p>
        </p:txBody>
      </p:sp>
      <p:pic>
        <p:nvPicPr>
          <p:cNvPr id="9" name="3">
            <a:extLst>
              <a:ext uri="{FF2B5EF4-FFF2-40B4-BE49-F238E27FC236}">
                <a16:creationId xmlns:a16="http://schemas.microsoft.com/office/drawing/2014/main" id="{4222F09C-834A-E6B0-460C-8C3468F0B838}"/>
              </a:ext>
            </a:extLst>
          </p:cNvPr>
          <p:cNvPicPr>
            <a:picLocks noChangeAspect="1"/>
          </p:cNvPicPr>
          <p:nvPr/>
        </p:nvPicPr>
        <p:blipFill>
          <a:blip r:embed="rId5"/>
          <a:srcRect/>
          <a:stretch/>
        </p:blipFill>
        <p:spPr>
          <a:xfrm>
            <a:off x="947051" y="4176769"/>
            <a:ext cx="615043" cy="615043"/>
          </a:xfrm>
          <a:prstGeom prst="rect">
            <a:avLst/>
          </a:prstGeom>
          <a:effectLst>
            <a:outerShdw blurRad="190500" dist="50800" dir="5400000" algn="ctr" rotWithShape="0">
              <a:srgbClr val="000000">
                <a:alpha val="12000"/>
              </a:srgbClr>
            </a:outerShdw>
          </a:effectLst>
        </p:spPr>
      </p:pic>
      <p:sp>
        <p:nvSpPr>
          <p:cNvPr id="10" name="Text Placeholder 2">
            <a:extLst>
              <a:ext uri="{FF2B5EF4-FFF2-40B4-BE49-F238E27FC236}">
                <a16:creationId xmlns:a16="http://schemas.microsoft.com/office/drawing/2014/main" id="{956D1FDF-FF11-6CC9-FC6E-A97B6CBB2893}"/>
              </a:ext>
            </a:extLst>
          </p:cNvPr>
          <p:cNvSpPr txBox="1">
            <a:spLocks/>
          </p:cNvSpPr>
          <p:nvPr/>
        </p:nvSpPr>
        <p:spPr bwMode="auto">
          <a:xfrm>
            <a:off x="1669377" y="5193243"/>
            <a:ext cx="2634431" cy="61504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800"/>
              </a:lnSpc>
              <a:spcBef>
                <a:spcPts val="0"/>
              </a:spcBef>
              <a:spcAft>
                <a:spcPts val="0"/>
              </a:spcAft>
              <a:buNone/>
            </a:pPr>
            <a:r>
              <a:rPr lang="en-US" sz="1400" b="1" dirty="0"/>
              <a:t>What support will be used?</a:t>
            </a:r>
            <a:r>
              <a:rPr lang="en-US" sz="1400" dirty="0"/>
              <a:t> </a:t>
            </a:r>
            <a:r>
              <a:rPr lang="en-US" sz="1300" dirty="0"/>
              <a:t>(NRT or vape)?</a:t>
            </a:r>
          </a:p>
        </p:txBody>
      </p:sp>
      <p:pic>
        <p:nvPicPr>
          <p:cNvPr id="11" name="4">
            <a:extLst>
              <a:ext uri="{FF2B5EF4-FFF2-40B4-BE49-F238E27FC236}">
                <a16:creationId xmlns:a16="http://schemas.microsoft.com/office/drawing/2014/main" id="{7DC0C2ED-DED9-AB19-07CB-2AFAE12068BE}"/>
              </a:ext>
            </a:extLst>
          </p:cNvPr>
          <p:cNvPicPr>
            <a:picLocks noChangeAspect="1"/>
          </p:cNvPicPr>
          <p:nvPr/>
        </p:nvPicPr>
        <p:blipFill>
          <a:blip r:embed="rId6"/>
          <a:srcRect/>
          <a:stretch/>
        </p:blipFill>
        <p:spPr>
          <a:xfrm>
            <a:off x="947051" y="5193243"/>
            <a:ext cx="615043" cy="615043"/>
          </a:xfrm>
          <a:prstGeom prst="rect">
            <a:avLst/>
          </a:prstGeom>
          <a:effectLst>
            <a:outerShdw blurRad="190500" dist="50800" dir="5400000" algn="ctr" rotWithShape="0">
              <a:srgbClr val="000000">
                <a:alpha val="12000"/>
              </a:srgbClr>
            </a:outerShdw>
          </a:effectLst>
        </p:spPr>
      </p:pic>
      <p:sp>
        <p:nvSpPr>
          <p:cNvPr id="13" name="Text Placeholder 2">
            <a:extLst>
              <a:ext uri="{FF2B5EF4-FFF2-40B4-BE49-F238E27FC236}">
                <a16:creationId xmlns:a16="http://schemas.microsoft.com/office/drawing/2014/main" id="{8A4AB340-075F-DA3C-1659-82D40B1CB0B1}"/>
              </a:ext>
            </a:extLst>
          </p:cNvPr>
          <p:cNvSpPr txBox="1">
            <a:spLocks/>
          </p:cNvSpPr>
          <p:nvPr/>
        </p:nvSpPr>
        <p:spPr bwMode="auto">
          <a:xfrm>
            <a:off x="5635439" y="2143823"/>
            <a:ext cx="2634431" cy="61504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800"/>
              </a:lnSpc>
              <a:spcBef>
                <a:spcPts val="0"/>
              </a:spcBef>
              <a:spcAft>
                <a:spcPts val="0"/>
              </a:spcAft>
              <a:buNone/>
            </a:pPr>
            <a:r>
              <a:rPr lang="en-US" sz="1400" b="1" dirty="0"/>
              <a:t>How to manage urges to smoke?</a:t>
            </a:r>
          </a:p>
        </p:txBody>
      </p:sp>
      <p:pic>
        <p:nvPicPr>
          <p:cNvPr id="14" name="5">
            <a:extLst>
              <a:ext uri="{FF2B5EF4-FFF2-40B4-BE49-F238E27FC236}">
                <a16:creationId xmlns:a16="http://schemas.microsoft.com/office/drawing/2014/main" id="{E7B2DFD7-7ECA-2D67-9FA7-0D0CDEBFC8DF}"/>
              </a:ext>
            </a:extLst>
          </p:cNvPr>
          <p:cNvPicPr>
            <a:picLocks noChangeAspect="1"/>
          </p:cNvPicPr>
          <p:nvPr/>
        </p:nvPicPr>
        <p:blipFill>
          <a:blip r:embed="rId7"/>
          <a:srcRect/>
          <a:stretch/>
        </p:blipFill>
        <p:spPr>
          <a:xfrm>
            <a:off x="4913113" y="2143823"/>
            <a:ext cx="615043" cy="615043"/>
          </a:xfrm>
          <a:prstGeom prst="rect">
            <a:avLst/>
          </a:prstGeom>
          <a:effectLst>
            <a:outerShdw blurRad="190500" dist="50800" dir="5400000" algn="ctr" rotWithShape="0">
              <a:srgbClr val="000000">
                <a:alpha val="12000"/>
              </a:srgbClr>
            </a:outerShdw>
          </a:effectLst>
        </p:spPr>
      </p:pic>
      <p:sp>
        <p:nvSpPr>
          <p:cNvPr id="15" name="Text Placeholder 2">
            <a:extLst>
              <a:ext uri="{FF2B5EF4-FFF2-40B4-BE49-F238E27FC236}">
                <a16:creationId xmlns:a16="http://schemas.microsoft.com/office/drawing/2014/main" id="{BCEE7DD8-216C-661F-197F-1314B2F9E6E1}"/>
              </a:ext>
            </a:extLst>
          </p:cNvPr>
          <p:cNvSpPr txBox="1">
            <a:spLocks/>
          </p:cNvSpPr>
          <p:nvPr/>
        </p:nvSpPr>
        <p:spPr bwMode="auto">
          <a:xfrm>
            <a:off x="5635439" y="2987029"/>
            <a:ext cx="2634431" cy="96157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800"/>
              </a:lnSpc>
              <a:spcBef>
                <a:spcPts val="0"/>
              </a:spcBef>
              <a:spcAft>
                <a:spcPts val="0"/>
              </a:spcAft>
              <a:buNone/>
            </a:pPr>
            <a:r>
              <a:rPr lang="en-US" sz="1400" b="1" dirty="0"/>
              <a:t>What are my smoking routines / triggers?</a:t>
            </a:r>
          </a:p>
          <a:p>
            <a:pPr marL="0" indent="0">
              <a:lnSpc>
                <a:spcPts val="1800"/>
              </a:lnSpc>
              <a:spcBef>
                <a:spcPts val="0"/>
              </a:spcBef>
              <a:spcAft>
                <a:spcPts val="0"/>
              </a:spcAft>
              <a:buNone/>
            </a:pPr>
            <a:r>
              <a:rPr lang="en-US" sz="1300" dirty="0"/>
              <a:t>(People, places, situations, </a:t>
            </a:r>
            <a:br>
              <a:rPr lang="en-US" sz="1300" dirty="0"/>
            </a:br>
            <a:r>
              <a:rPr lang="en-US" sz="1300" dirty="0"/>
              <a:t>times of day)</a:t>
            </a:r>
          </a:p>
        </p:txBody>
      </p:sp>
      <p:pic>
        <p:nvPicPr>
          <p:cNvPr id="16" name="6">
            <a:extLst>
              <a:ext uri="{FF2B5EF4-FFF2-40B4-BE49-F238E27FC236}">
                <a16:creationId xmlns:a16="http://schemas.microsoft.com/office/drawing/2014/main" id="{930B65A3-93F8-4633-57CF-AA0D3D3DCA7F}"/>
              </a:ext>
            </a:extLst>
          </p:cNvPr>
          <p:cNvPicPr>
            <a:picLocks noChangeAspect="1"/>
          </p:cNvPicPr>
          <p:nvPr/>
        </p:nvPicPr>
        <p:blipFill>
          <a:blip r:embed="rId8"/>
          <a:srcRect/>
          <a:stretch/>
        </p:blipFill>
        <p:spPr>
          <a:xfrm>
            <a:off x="4913113" y="3160296"/>
            <a:ext cx="615043" cy="615043"/>
          </a:xfrm>
          <a:prstGeom prst="rect">
            <a:avLst/>
          </a:prstGeom>
          <a:effectLst>
            <a:outerShdw blurRad="190500" dist="50800" dir="5400000" algn="ctr" rotWithShape="0">
              <a:srgbClr val="000000">
                <a:alpha val="12000"/>
              </a:srgbClr>
            </a:outerShdw>
          </a:effectLst>
        </p:spPr>
      </p:pic>
      <p:sp>
        <p:nvSpPr>
          <p:cNvPr id="19" name="Text Placeholder 2">
            <a:extLst>
              <a:ext uri="{FF2B5EF4-FFF2-40B4-BE49-F238E27FC236}">
                <a16:creationId xmlns:a16="http://schemas.microsoft.com/office/drawing/2014/main" id="{88F7BF3F-DA90-4686-E320-648B7831C36E}"/>
              </a:ext>
            </a:extLst>
          </p:cNvPr>
          <p:cNvSpPr txBox="1">
            <a:spLocks/>
          </p:cNvSpPr>
          <p:nvPr/>
        </p:nvSpPr>
        <p:spPr bwMode="auto">
          <a:xfrm>
            <a:off x="5635439" y="4176768"/>
            <a:ext cx="2634431" cy="61504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800"/>
              </a:lnSpc>
              <a:spcBef>
                <a:spcPts val="0"/>
              </a:spcBef>
              <a:spcAft>
                <a:spcPts val="0"/>
              </a:spcAft>
              <a:buNone/>
            </a:pPr>
            <a:r>
              <a:rPr lang="en-US" sz="1400" b="1" dirty="0"/>
              <a:t>My plan for </a:t>
            </a:r>
            <a:br>
              <a:rPr lang="en-US" sz="1400" b="1" dirty="0"/>
            </a:br>
            <a:r>
              <a:rPr lang="en-US" sz="1400" b="1" dirty="0"/>
              <a:t>addressing these</a:t>
            </a:r>
            <a:endParaRPr lang="en-US" sz="1400" dirty="0"/>
          </a:p>
        </p:txBody>
      </p:sp>
      <p:pic>
        <p:nvPicPr>
          <p:cNvPr id="20" name="7">
            <a:extLst>
              <a:ext uri="{FF2B5EF4-FFF2-40B4-BE49-F238E27FC236}">
                <a16:creationId xmlns:a16="http://schemas.microsoft.com/office/drawing/2014/main" id="{3B46F53A-568F-BB6E-BCFA-893219F61853}"/>
              </a:ext>
            </a:extLst>
          </p:cNvPr>
          <p:cNvPicPr>
            <a:picLocks noChangeAspect="1"/>
          </p:cNvPicPr>
          <p:nvPr/>
        </p:nvPicPr>
        <p:blipFill>
          <a:blip r:embed="rId9"/>
          <a:srcRect/>
          <a:stretch/>
        </p:blipFill>
        <p:spPr>
          <a:xfrm>
            <a:off x="4913113" y="4176769"/>
            <a:ext cx="615043" cy="615043"/>
          </a:xfrm>
          <a:prstGeom prst="rect">
            <a:avLst/>
          </a:prstGeom>
          <a:effectLst>
            <a:outerShdw blurRad="190500" dist="50800" dir="5400000" algn="ctr" rotWithShape="0">
              <a:srgbClr val="000000">
                <a:alpha val="12000"/>
              </a:srgbClr>
            </a:outerShdw>
          </a:effectLst>
        </p:spPr>
      </p:pic>
      <p:sp>
        <p:nvSpPr>
          <p:cNvPr id="17" name="Text Placeholder 2">
            <a:extLst>
              <a:ext uri="{FF2B5EF4-FFF2-40B4-BE49-F238E27FC236}">
                <a16:creationId xmlns:a16="http://schemas.microsoft.com/office/drawing/2014/main" id="{16B4CDAD-232C-B0C2-055B-4412A0390F1C}"/>
              </a:ext>
            </a:extLst>
          </p:cNvPr>
          <p:cNvSpPr txBox="1">
            <a:spLocks/>
          </p:cNvSpPr>
          <p:nvPr/>
        </p:nvSpPr>
        <p:spPr bwMode="auto">
          <a:xfrm>
            <a:off x="5635439" y="5193242"/>
            <a:ext cx="2634431" cy="61504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800"/>
              </a:lnSpc>
              <a:spcBef>
                <a:spcPts val="0"/>
              </a:spcBef>
              <a:spcAft>
                <a:spcPts val="0"/>
              </a:spcAft>
              <a:buNone/>
            </a:pPr>
            <a:r>
              <a:rPr lang="en-US" sz="1400" b="1" dirty="0"/>
              <a:t>Focus on short term, </a:t>
            </a:r>
            <a:br>
              <a:rPr lang="en-US" sz="1400" b="1" dirty="0"/>
            </a:br>
            <a:r>
              <a:rPr lang="en-US" sz="1400" b="1" dirty="0"/>
              <a:t>next day or week</a:t>
            </a:r>
          </a:p>
          <a:p>
            <a:pPr marL="0" indent="0">
              <a:lnSpc>
                <a:spcPts val="1800"/>
              </a:lnSpc>
              <a:spcBef>
                <a:spcPts val="0"/>
              </a:spcBef>
              <a:spcAft>
                <a:spcPts val="0"/>
              </a:spcAft>
              <a:buNone/>
            </a:pPr>
            <a:r>
              <a:rPr lang="en-US" sz="1300" dirty="0"/>
              <a:t>Use of “If, then” plans</a:t>
            </a:r>
          </a:p>
        </p:txBody>
      </p:sp>
      <p:pic>
        <p:nvPicPr>
          <p:cNvPr id="18" name="8">
            <a:extLst>
              <a:ext uri="{FF2B5EF4-FFF2-40B4-BE49-F238E27FC236}">
                <a16:creationId xmlns:a16="http://schemas.microsoft.com/office/drawing/2014/main" id="{0A6710F8-2229-F4BE-29BF-6A925B9CC237}"/>
              </a:ext>
            </a:extLst>
          </p:cNvPr>
          <p:cNvPicPr>
            <a:picLocks noChangeAspect="1"/>
          </p:cNvPicPr>
          <p:nvPr/>
        </p:nvPicPr>
        <p:blipFill>
          <a:blip r:embed="rId10"/>
          <a:srcRect/>
          <a:stretch/>
        </p:blipFill>
        <p:spPr>
          <a:xfrm>
            <a:off x="4913113" y="5193243"/>
            <a:ext cx="615043" cy="615043"/>
          </a:xfrm>
          <a:prstGeom prst="rect">
            <a:avLst/>
          </a:prstGeom>
          <a:effectLst>
            <a:outerShdw blurRad="190500" dist="50800" dir="5400000" algn="ctr" rotWithShape="0">
              <a:srgbClr val="000000">
                <a:alpha val="12000"/>
              </a:srgbClr>
            </a:outerShdw>
          </a:effectLst>
        </p:spPr>
      </p:pic>
      <p:sp>
        <p:nvSpPr>
          <p:cNvPr id="22" name="Title 1">
            <a:extLst>
              <a:ext uri="{FF2B5EF4-FFF2-40B4-BE49-F238E27FC236}">
                <a16:creationId xmlns:a16="http://schemas.microsoft.com/office/drawing/2014/main" id="{D5C0FFEE-5C2C-7B82-1FC5-6ABB7DBB0E06}"/>
              </a:ext>
            </a:extLst>
          </p:cNvPr>
          <p:cNvSpPr txBox="1">
            <a:spLocks/>
          </p:cNvSpPr>
          <p:nvPr/>
        </p:nvSpPr>
        <p:spPr>
          <a:xfrm>
            <a:off x="571500" y="343039"/>
            <a:ext cx="7962900" cy="615043"/>
          </a:xfrm>
          <a:prstGeom prst="rect">
            <a:avLst/>
          </a:prstGeom>
        </p:spPr>
        <p:txBody>
          <a:bodyPr anchor="ctr"/>
          <a:lstStyle>
            <a:lvl1pPr marL="355600" indent="-355600" algn="l" defTabSz="457200" rtl="0" eaLnBrk="0" fontAlgn="base" hangingPunct="0">
              <a:spcBef>
                <a:spcPct val="0"/>
              </a:spcBef>
              <a:spcAft>
                <a:spcPct val="0"/>
              </a:spcAft>
              <a:defRPr sz="2300" b="0"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algn="ctr"/>
            <a:r>
              <a:rPr lang="en-US" dirty="0"/>
              <a:t>Cut Down To Stop Plan</a:t>
            </a:r>
          </a:p>
        </p:txBody>
      </p:sp>
    </p:spTree>
    <p:extLst>
      <p:ext uri="{BB962C8B-B14F-4D97-AF65-F5344CB8AC3E}">
        <p14:creationId xmlns:p14="http://schemas.microsoft.com/office/powerpoint/2010/main" val="3171903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par>
                          <p:cTn id="8" fill="hold">
                            <p:stCondLst>
                              <p:cond delay="1000"/>
                            </p:stCondLst>
                            <p:childTnLst>
                              <p:par>
                                <p:cTn id="9" presetID="2" presetClass="entr" presetSubtype="2" fill="hold" nodeType="afterEffect">
                                  <p:stCondLst>
                                    <p:cond delay="50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1+#ppt_w/2"/>
                                          </p:val>
                                        </p:tav>
                                        <p:tav tm="100000">
                                          <p:val>
                                            <p:strVal val="#ppt_x"/>
                                          </p:val>
                                        </p:tav>
                                      </p:tavLst>
                                    </p:anim>
                                    <p:anim calcmode="lin" valueType="num">
                                      <p:cBhvr additive="base">
                                        <p:cTn id="12" dur="5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10" presetClass="entr" presetSubtype="0" fill="hold" nodeType="afterEffect">
                                  <p:stCondLst>
                                    <p:cond delay="50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3000"/>
                            </p:stCondLst>
                            <p:childTnLst>
                              <p:par>
                                <p:cTn id="18" presetID="10" presetClass="entr" presetSubtype="0"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childTnLst>
                          </p:cTn>
                        </p:par>
                        <p:par>
                          <p:cTn id="21" fill="hold">
                            <p:stCondLst>
                              <p:cond delay="3500"/>
                            </p:stCondLst>
                            <p:childTnLst>
                              <p:par>
                                <p:cTn id="22" presetID="10" presetClass="entr" presetSubtype="0" fill="hold" nodeType="afterEffect">
                                  <p:stCondLst>
                                    <p:cond delay="50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par>
                          <p:cTn id="25" fill="hold">
                            <p:stCondLst>
                              <p:cond delay="4500"/>
                            </p:stCondLst>
                            <p:childTnLst>
                              <p:par>
                                <p:cTn id="26" presetID="10" presetClass="entr" presetSubtype="0"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par>
                          <p:cTn id="29" fill="hold">
                            <p:stCondLst>
                              <p:cond delay="5000"/>
                            </p:stCondLst>
                            <p:childTnLst>
                              <p:par>
                                <p:cTn id="30" presetID="10" presetClass="entr" presetSubtype="0" fill="hold" nodeType="afterEffect">
                                  <p:stCondLst>
                                    <p:cond delay="50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par>
                          <p:cTn id="33" fill="hold">
                            <p:stCondLst>
                              <p:cond delay="6000"/>
                            </p:stCondLst>
                            <p:childTnLst>
                              <p:par>
                                <p:cTn id="34" presetID="10" presetClass="entr" presetSubtype="0"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childTnLst>
                          </p:cTn>
                        </p:par>
                        <p:par>
                          <p:cTn id="37" fill="hold">
                            <p:stCondLst>
                              <p:cond delay="6500"/>
                            </p:stCondLst>
                            <p:childTnLst>
                              <p:par>
                                <p:cTn id="38" presetID="10" presetClass="entr" presetSubtype="0" fill="hold" nodeType="afterEffect">
                                  <p:stCondLst>
                                    <p:cond delay="50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500"/>
                                        <p:tgtEl>
                                          <p:spTgt spid="11"/>
                                        </p:tgtEl>
                                      </p:cBhvr>
                                    </p:animEffect>
                                  </p:childTnLst>
                                </p:cTn>
                              </p:par>
                            </p:childTnLst>
                          </p:cTn>
                        </p:par>
                        <p:par>
                          <p:cTn id="41" fill="hold">
                            <p:stCondLst>
                              <p:cond delay="7500"/>
                            </p:stCondLst>
                            <p:childTnLst>
                              <p:par>
                                <p:cTn id="42" presetID="10" presetClass="entr" presetSubtype="0"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nodeType="clickEffect">
                                  <p:stCondLst>
                                    <p:cond delay="0"/>
                                  </p:stCondLst>
                                  <p:childTnLst>
                                    <p:set>
                                      <p:cBhvr>
                                        <p:cTn id="48" dur="1" fill="hold">
                                          <p:stCondLst>
                                            <p:cond delay="0"/>
                                          </p:stCondLst>
                                        </p:cTn>
                                        <p:tgtEl>
                                          <p:spTgt spid="30"/>
                                        </p:tgtEl>
                                        <p:attrNameLst>
                                          <p:attrName>style.visibility</p:attrName>
                                        </p:attrNameLst>
                                      </p:cBhvr>
                                      <p:to>
                                        <p:strVal val="visible"/>
                                      </p:to>
                                    </p:set>
                                    <p:anim calcmode="lin" valueType="num">
                                      <p:cBhvr additive="base">
                                        <p:cTn id="49" dur="500" fill="hold"/>
                                        <p:tgtEl>
                                          <p:spTgt spid="30"/>
                                        </p:tgtEl>
                                        <p:attrNameLst>
                                          <p:attrName>ppt_x</p:attrName>
                                        </p:attrNameLst>
                                      </p:cBhvr>
                                      <p:tavLst>
                                        <p:tav tm="0">
                                          <p:val>
                                            <p:strVal val="1+#ppt_w/2"/>
                                          </p:val>
                                        </p:tav>
                                        <p:tav tm="100000">
                                          <p:val>
                                            <p:strVal val="#ppt_x"/>
                                          </p:val>
                                        </p:tav>
                                      </p:tavLst>
                                    </p:anim>
                                    <p:anim calcmode="lin" valueType="num">
                                      <p:cBhvr additive="base">
                                        <p:cTn id="50" dur="500" fill="hold"/>
                                        <p:tgtEl>
                                          <p:spTgt spid="30"/>
                                        </p:tgtEl>
                                        <p:attrNameLst>
                                          <p:attrName>ppt_y</p:attrName>
                                        </p:attrNameLst>
                                      </p:cBhvr>
                                      <p:tavLst>
                                        <p:tav tm="0">
                                          <p:val>
                                            <p:strVal val="#ppt_y"/>
                                          </p:val>
                                        </p:tav>
                                        <p:tav tm="100000">
                                          <p:val>
                                            <p:strVal val="#ppt_y"/>
                                          </p:val>
                                        </p:tav>
                                      </p:tavLst>
                                    </p:anim>
                                  </p:childTnLst>
                                </p:cTn>
                              </p:par>
                            </p:childTnLst>
                          </p:cTn>
                        </p:par>
                        <p:par>
                          <p:cTn id="51" fill="hold">
                            <p:stCondLst>
                              <p:cond delay="500"/>
                            </p:stCondLst>
                            <p:childTnLst>
                              <p:par>
                                <p:cTn id="52" presetID="10" presetClass="entr" presetSubtype="0" fill="hold" nodeType="afterEffect">
                                  <p:stCondLst>
                                    <p:cond delay="50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500"/>
                                        <p:tgtEl>
                                          <p:spTgt spid="14"/>
                                        </p:tgtEl>
                                      </p:cBhvr>
                                    </p:animEffect>
                                  </p:childTnLst>
                                </p:cTn>
                              </p:par>
                            </p:childTnLst>
                          </p:cTn>
                        </p:par>
                        <p:par>
                          <p:cTn id="55" fill="hold">
                            <p:stCondLst>
                              <p:cond delay="1500"/>
                            </p:stCondLst>
                            <p:childTnLst>
                              <p:par>
                                <p:cTn id="56" presetID="10" presetClass="entr" presetSubtype="0"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500"/>
                                        <p:tgtEl>
                                          <p:spTgt spid="13"/>
                                        </p:tgtEl>
                                      </p:cBhvr>
                                    </p:animEffect>
                                  </p:childTnLst>
                                </p:cTn>
                              </p:par>
                            </p:childTnLst>
                          </p:cTn>
                        </p:par>
                        <p:par>
                          <p:cTn id="59" fill="hold">
                            <p:stCondLst>
                              <p:cond delay="2000"/>
                            </p:stCondLst>
                            <p:childTnLst>
                              <p:par>
                                <p:cTn id="60" presetID="10" presetClass="entr" presetSubtype="0" fill="hold" nodeType="afterEffect">
                                  <p:stCondLst>
                                    <p:cond delay="500"/>
                                  </p:stCondLst>
                                  <p:childTnLst>
                                    <p:set>
                                      <p:cBhvr>
                                        <p:cTn id="61" dur="1" fill="hold">
                                          <p:stCondLst>
                                            <p:cond delay="0"/>
                                          </p:stCondLst>
                                        </p:cTn>
                                        <p:tgtEl>
                                          <p:spTgt spid="16"/>
                                        </p:tgtEl>
                                        <p:attrNameLst>
                                          <p:attrName>style.visibility</p:attrName>
                                        </p:attrNameLst>
                                      </p:cBhvr>
                                      <p:to>
                                        <p:strVal val="visible"/>
                                      </p:to>
                                    </p:set>
                                    <p:animEffect transition="in" filter="fade">
                                      <p:cBhvr>
                                        <p:cTn id="62" dur="500"/>
                                        <p:tgtEl>
                                          <p:spTgt spid="16"/>
                                        </p:tgtEl>
                                      </p:cBhvr>
                                    </p:animEffect>
                                  </p:childTnLst>
                                </p:cTn>
                              </p:par>
                            </p:childTnLst>
                          </p:cTn>
                        </p:par>
                        <p:par>
                          <p:cTn id="63" fill="hold">
                            <p:stCondLst>
                              <p:cond delay="3000"/>
                            </p:stCondLst>
                            <p:childTnLst>
                              <p:par>
                                <p:cTn id="64" presetID="10" presetClass="entr" presetSubtype="0" fill="hold" grpId="0" nodeType="after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fade">
                                      <p:cBhvr>
                                        <p:cTn id="66" dur="500"/>
                                        <p:tgtEl>
                                          <p:spTgt spid="15"/>
                                        </p:tgtEl>
                                      </p:cBhvr>
                                    </p:animEffect>
                                  </p:childTnLst>
                                </p:cTn>
                              </p:par>
                            </p:childTnLst>
                          </p:cTn>
                        </p:par>
                        <p:par>
                          <p:cTn id="67" fill="hold">
                            <p:stCondLst>
                              <p:cond delay="3500"/>
                            </p:stCondLst>
                            <p:childTnLst>
                              <p:par>
                                <p:cTn id="68" presetID="10" presetClass="entr" presetSubtype="0" fill="hold" nodeType="afterEffect">
                                  <p:stCondLst>
                                    <p:cond delay="500"/>
                                  </p:stCondLst>
                                  <p:childTnLst>
                                    <p:set>
                                      <p:cBhvr>
                                        <p:cTn id="69" dur="1" fill="hold">
                                          <p:stCondLst>
                                            <p:cond delay="0"/>
                                          </p:stCondLst>
                                        </p:cTn>
                                        <p:tgtEl>
                                          <p:spTgt spid="20"/>
                                        </p:tgtEl>
                                        <p:attrNameLst>
                                          <p:attrName>style.visibility</p:attrName>
                                        </p:attrNameLst>
                                      </p:cBhvr>
                                      <p:to>
                                        <p:strVal val="visible"/>
                                      </p:to>
                                    </p:set>
                                    <p:animEffect transition="in" filter="fade">
                                      <p:cBhvr>
                                        <p:cTn id="70" dur="500"/>
                                        <p:tgtEl>
                                          <p:spTgt spid="20"/>
                                        </p:tgtEl>
                                      </p:cBhvr>
                                    </p:animEffect>
                                  </p:childTnLst>
                                </p:cTn>
                              </p:par>
                            </p:childTnLst>
                          </p:cTn>
                        </p:par>
                        <p:par>
                          <p:cTn id="71" fill="hold">
                            <p:stCondLst>
                              <p:cond delay="4500"/>
                            </p:stCondLst>
                            <p:childTnLst>
                              <p:par>
                                <p:cTn id="72" presetID="10" presetClass="entr" presetSubtype="0" fill="hold" grpId="0" nodeType="afterEffect">
                                  <p:stCondLst>
                                    <p:cond delay="0"/>
                                  </p:stCondLst>
                                  <p:childTnLst>
                                    <p:set>
                                      <p:cBhvr>
                                        <p:cTn id="73" dur="1" fill="hold">
                                          <p:stCondLst>
                                            <p:cond delay="0"/>
                                          </p:stCondLst>
                                        </p:cTn>
                                        <p:tgtEl>
                                          <p:spTgt spid="19"/>
                                        </p:tgtEl>
                                        <p:attrNameLst>
                                          <p:attrName>style.visibility</p:attrName>
                                        </p:attrNameLst>
                                      </p:cBhvr>
                                      <p:to>
                                        <p:strVal val="visible"/>
                                      </p:to>
                                    </p:set>
                                    <p:animEffect transition="in" filter="fade">
                                      <p:cBhvr>
                                        <p:cTn id="74" dur="500"/>
                                        <p:tgtEl>
                                          <p:spTgt spid="19"/>
                                        </p:tgtEl>
                                      </p:cBhvr>
                                    </p:animEffect>
                                  </p:childTnLst>
                                </p:cTn>
                              </p:par>
                            </p:childTnLst>
                          </p:cTn>
                        </p:par>
                        <p:par>
                          <p:cTn id="75" fill="hold">
                            <p:stCondLst>
                              <p:cond delay="5000"/>
                            </p:stCondLst>
                            <p:childTnLst>
                              <p:par>
                                <p:cTn id="76" presetID="10" presetClass="entr" presetSubtype="0" fill="hold" nodeType="afterEffect">
                                  <p:stCondLst>
                                    <p:cond delay="500"/>
                                  </p:stCondLst>
                                  <p:childTnLst>
                                    <p:set>
                                      <p:cBhvr>
                                        <p:cTn id="77" dur="1" fill="hold">
                                          <p:stCondLst>
                                            <p:cond delay="0"/>
                                          </p:stCondLst>
                                        </p:cTn>
                                        <p:tgtEl>
                                          <p:spTgt spid="18"/>
                                        </p:tgtEl>
                                        <p:attrNameLst>
                                          <p:attrName>style.visibility</p:attrName>
                                        </p:attrNameLst>
                                      </p:cBhvr>
                                      <p:to>
                                        <p:strVal val="visible"/>
                                      </p:to>
                                    </p:set>
                                    <p:animEffect transition="in" filter="fade">
                                      <p:cBhvr>
                                        <p:cTn id="78" dur="500"/>
                                        <p:tgtEl>
                                          <p:spTgt spid="18"/>
                                        </p:tgtEl>
                                      </p:cBhvr>
                                    </p:animEffect>
                                  </p:childTnLst>
                                </p:cTn>
                              </p:par>
                            </p:childTnLst>
                          </p:cTn>
                        </p:par>
                        <p:par>
                          <p:cTn id="79" fill="hold">
                            <p:stCondLst>
                              <p:cond delay="6000"/>
                            </p:stCondLst>
                            <p:childTnLst>
                              <p:par>
                                <p:cTn id="80" presetID="10" presetClass="entr" presetSubtype="0" fill="hold" grpId="0" nodeType="afterEffect">
                                  <p:stCondLst>
                                    <p:cond delay="0"/>
                                  </p:stCondLst>
                                  <p:childTnLst>
                                    <p:set>
                                      <p:cBhvr>
                                        <p:cTn id="81" dur="1" fill="hold">
                                          <p:stCondLst>
                                            <p:cond delay="0"/>
                                          </p:stCondLst>
                                        </p:cTn>
                                        <p:tgtEl>
                                          <p:spTgt spid="17"/>
                                        </p:tgtEl>
                                        <p:attrNameLst>
                                          <p:attrName>style.visibility</p:attrName>
                                        </p:attrNameLst>
                                      </p:cBhvr>
                                      <p:to>
                                        <p:strVal val="visible"/>
                                      </p:to>
                                    </p:set>
                                    <p:animEffect transition="in" filter="fade">
                                      <p:cBhvr>
                                        <p:cTn id="8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8" grpId="0"/>
      <p:bldP spid="10" grpId="0"/>
      <p:bldP spid="13" grpId="0"/>
      <p:bldP spid="15" grpId="0"/>
      <p:bldP spid="19" grpId="0"/>
      <p:bldP spid="17" grpId="0"/>
      <p:bldP spid="2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A3010E-0A1A-360E-719D-7A027650B82B}"/>
              </a:ext>
            </a:extLst>
          </p:cNvPr>
          <p:cNvSpPr>
            <a:spLocks noGrp="1"/>
          </p:cNvSpPr>
          <p:nvPr>
            <p:ph type="title"/>
          </p:nvPr>
        </p:nvSpPr>
        <p:spPr/>
        <p:txBody>
          <a:bodyPr/>
          <a:lstStyle/>
          <a:p>
            <a:r>
              <a:rPr lang="en-US" dirty="0"/>
              <a:t>Strategies for cutting out cigarettes </a:t>
            </a:r>
          </a:p>
        </p:txBody>
      </p:sp>
      <p:sp>
        <p:nvSpPr>
          <p:cNvPr id="3" name="Text Placeholder 2">
            <a:extLst>
              <a:ext uri="{FF2B5EF4-FFF2-40B4-BE49-F238E27FC236}">
                <a16:creationId xmlns:a16="http://schemas.microsoft.com/office/drawing/2014/main" id="{325BFF97-BBCD-0321-5D7D-6E103037144C}"/>
              </a:ext>
            </a:extLst>
          </p:cNvPr>
          <p:cNvSpPr>
            <a:spLocks noGrp="1"/>
          </p:cNvSpPr>
          <p:nvPr>
            <p:ph type="body" idx="12"/>
          </p:nvPr>
        </p:nvSpPr>
        <p:spPr>
          <a:xfrm>
            <a:off x="571500" y="1752600"/>
            <a:ext cx="7966604" cy="1066800"/>
          </a:xfrm>
        </p:spPr>
        <p:txBody>
          <a:bodyPr/>
          <a:lstStyle/>
          <a:p>
            <a:r>
              <a:rPr lang="en-US" dirty="0"/>
              <a:t>Delay the first cigarette of the day</a:t>
            </a:r>
          </a:p>
          <a:p>
            <a:r>
              <a:rPr lang="en-US" dirty="0"/>
              <a:t>Choose periods during the day when they will not smoke</a:t>
            </a:r>
          </a:p>
        </p:txBody>
      </p:sp>
      <p:grpSp>
        <p:nvGrpSpPr>
          <p:cNvPr id="28" name="Group 27">
            <a:extLst>
              <a:ext uri="{FF2B5EF4-FFF2-40B4-BE49-F238E27FC236}">
                <a16:creationId xmlns:a16="http://schemas.microsoft.com/office/drawing/2014/main" id="{C8223B7E-BBBF-602F-9D9F-32224957C0D4}"/>
              </a:ext>
            </a:extLst>
          </p:cNvPr>
          <p:cNvGrpSpPr/>
          <p:nvPr/>
        </p:nvGrpSpPr>
        <p:grpSpPr>
          <a:xfrm>
            <a:off x="684213" y="2965698"/>
            <a:ext cx="1851243" cy="2775680"/>
            <a:chOff x="684213" y="2965698"/>
            <a:chExt cx="1851243" cy="2775680"/>
          </a:xfrm>
        </p:grpSpPr>
        <p:sp>
          <p:nvSpPr>
            <p:cNvPr id="5" name="behaviour text">
              <a:extLst>
                <a:ext uri="{FF2B5EF4-FFF2-40B4-BE49-F238E27FC236}">
                  <a16:creationId xmlns:a16="http://schemas.microsoft.com/office/drawing/2014/main" id="{7199F385-CBC3-2823-011C-DF21980346B7}"/>
                </a:ext>
              </a:extLst>
            </p:cNvPr>
            <p:cNvSpPr txBox="1"/>
            <p:nvPr/>
          </p:nvSpPr>
          <p:spPr>
            <a:xfrm>
              <a:off x="684213" y="3996094"/>
              <a:ext cx="1851243" cy="1531579"/>
            </a:xfrm>
            <a:prstGeom prst="rect">
              <a:avLst/>
            </a:prstGeom>
            <a:noFill/>
          </p:spPr>
          <p:txBody>
            <a:bodyPr wrap="square" rtlCol="0">
              <a:noAutofit/>
            </a:bodyPr>
            <a:lstStyle/>
            <a:p>
              <a:pPr algn="ctr">
                <a:lnSpc>
                  <a:spcPts val="1900"/>
                </a:lnSpc>
              </a:pPr>
              <a:r>
                <a:rPr lang="en-US" sz="1400" b="1" dirty="0">
                  <a:latin typeface="Arial" panose="020B0604020202020204" pitchFamily="34" charset="0"/>
                  <a:cs typeface="Arial" panose="020B0604020202020204" pitchFamily="34" charset="0"/>
                </a:rPr>
                <a:t>Start to eliminate one cigarette </a:t>
              </a:r>
              <a:br>
                <a:rPr lang="en-US" sz="1400" b="1" dirty="0">
                  <a:latin typeface="Arial" panose="020B0604020202020204" pitchFamily="34" charset="0"/>
                  <a:cs typeface="Arial" panose="020B0604020202020204" pitchFamily="34" charset="0"/>
                </a:rPr>
              </a:br>
              <a:r>
                <a:rPr lang="en-US" sz="1400" b="1" dirty="0">
                  <a:latin typeface="Arial" panose="020B0604020202020204" pitchFamily="34" charset="0"/>
                  <a:cs typeface="Arial" panose="020B0604020202020204" pitchFamily="34" charset="0"/>
                </a:rPr>
                <a:t>each day</a:t>
              </a:r>
              <a:r>
                <a:rPr lang="en-US" sz="1400" dirty="0">
                  <a:latin typeface="Arial" panose="020B0604020202020204" pitchFamily="34" charset="0"/>
                  <a:cs typeface="Arial" panose="020B0604020202020204" pitchFamily="34" charset="0"/>
                </a:rPr>
                <a:t> in the order of what </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would be easiest </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to give up</a:t>
              </a:r>
            </a:p>
          </p:txBody>
        </p:sp>
        <p:pic>
          <p:nvPicPr>
            <p:cNvPr id="15" name="Picture 14">
              <a:extLst>
                <a:ext uri="{FF2B5EF4-FFF2-40B4-BE49-F238E27FC236}">
                  <a16:creationId xmlns:a16="http://schemas.microsoft.com/office/drawing/2014/main" id="{9908E74D-45A8-E427-4140-5ABB6B4968AC}"/>
                </a:ext>
              </a:extLst>
            </p:cNvPr>
            <p:cNvPicPr>
              <a:picLocks noChangeAspect="1"/>
            </p:cNvPicPr>
            <p:nvPr/>
          </p:nvPicPr>
          <p:blipFill>
            <a:blip r:embed="rId3">
              <a:duotone>
                <a:schemeClr val="accent1">
                  <a:shade val="45000"/>
                  <a:satMod val="135000"/>
                </a:schemeClr>
                <a:prstClr val="white"/>
              </a:duotone>
            </a:blip>
            <a:stretch>
              <a:fillRect/>
            </a:stretch>
          </p:blipFill>
          <p:spPr>
            <a:xfrm>
              <a:off x="1149278" y="3088545"/>
              <a:ext cx="921112" cy="914888"/>
            </a:xfrm>
            <a:prstGeom prst="rect">
              <a:avLst/>
            </a:prstGeom>
          </p:spPr>
        </p:pic>
        <p:sp>
          <p:nvSpPr>
            <p:cNvPr id="19" name="Rectangle 18">
              <a:extLst>
                <a:ext uri="{FF2B5EF4-FFF2-40B4-BE49-F238E27FC236}">
                  <a16:creationId xmlns:a16="http://schemas.microsoft.com/office/drawing/2014/main" id="{7005DE84-69F0-4EAD-59F4-7A978A22119E}"/>
                </a:ext>
              </a:extLst>
            </p:cNvPr>
            <p:cNvSpPr/>
            <p:nvPr/>
          </p:nvSpPr>
          <p:spPr bwMode="auto">
            <a:xfrm>
              <a:off x="687325" y="2965698"/>
              <a:ext cx="1845019" cy="2775680"/>
            </a:xfrm>
            <a:prstGeom prst="rect">
              <a:avLst/>
            </a:prstGeom>
            <a:noFill/>
            <a:ln w="12700">
              <a:solidFill>
                <a:schemeClr val="accent1"/>
              </a:solid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grpSp>
        <p:nvGrpSpPr>
          <p:cNvPr id="27" name="Group 26">
            <a:extLst>
              <a:ext uri="{FF2B5EF4-FFF2-40B4-BE49-F238E27FC236}">
                <a16:creationId xmlns:a16="http://schemas.microsoft.com/office/drawing/2014/main" id="{99B714A7-04EE-22D2-7811-9D350AD35B19}"/>
              </a:ext>
            </a:extLst>
          </p:cNvPr>
          <p:cNvGrpSpPr/>
          <p:nvPr/>
        </p:nvGrpSpPr>
        <p:grpSpPr>
          <a:xfrm>
            <a:off x="2658899" y="2965698"/>
            <a:ext cx="1851243" cy="2775680"/>
            <a:chOff x="2632567" y="2965698"/>
            <a:chExt cx="1851243" cy="2775680"/>
          </a:xfrm>
        </p:grpSpPr>
        <p:sp>
          <p:nvSpPr>
            <p:cNvPr id="10" name="behaviour text">
              <a:extLst>
                <a:ext uri="{FF2B5EF4-FFF2-40B4-BE49-F238E27FC236}">
                  <a16:creationId xmlns:a16="http://schemas.microsoft.com/office/drawing/2014/main" id="{C3DF4E2A-C347-A4D0-C04D-599B79832BEE}"/>
                </a:ext>
              </a:extLst>
            </p:cNvPr>
            <p:cNvSpPr txBox="1"/>
            <p:nvPr/>
          </p:nvSpPr>
          <p:spPr>
            <a:xfrm>
              <a:off x="2632567" y="3996094"/>
              <a:ext cx="1851243" cy="1531579"/>
            </a:xfrm>
            <a:prstGeom prst="rect">
              <a:avLst/>
            </a:prstGeom>
            <a:noFill/>
          </p:spPr>
          <p:txBody>
            <a:bodyPr wrap="square" rtlCol="0">
              <a:noAutofit/>
            </a:bodyPr>
            <a:lstStyle/>
            <a:p>
              <a:pPr algn="ctr">
                <a:lnSpc>
                  <a:spcPts val="1900"/>
                </a:lnSpc>
              </a:pPr>
              <a:r>
                <a:rPr lang="en-US" sz="1400" dirty="0">
                  <a:latin typeface="Arial" panose="020B0604020202020204" pitchFamily="34" charset="0"/>
                  <a:cs typeface="Arial" panose="020B0604020202020204" pitchFamily="34" charset="0"/>
                </a:rPr>
                <a:t>Increase the </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amount of </a:t>
              </a:r>
              <a:r>
                <a:rPr lang="en-US" sz="1400" b="1" dirty="0">
                  <a:latin typeface="Arial" panose="020B0604020202020204" pitchFamily="34" charset="0"/>
                  <a:cs typeface="Arial" panose="020B0604020202020204" pitchFamily="34" charset="0"/>
                </a:rPr>
                <a:t>time between each cigarette</a:t>
              </a:r>
            </a:p>
          </p:txBody>
        </p:sp>
        <p:pic>
          <p:nvPicPr>
            <p:cNvPr id="16" name="Picture 15">
              <a:extLst>
                <a:ext uri="{FF2B5EF4-FFF2-40B4-BE49-F238E27FC236}">
                  <a16:creationId xmlns:a16="http://schemas.microsoft.com/office/drawing/2014/main" id="{60C31993-A9A7-000C-7563-40E960C318F5}"/>
                </a:ext>
              </a:extLst>
            </p:cNvPr>
            <p:cNvPicPr>
              <a:picLocks noChangeAspect="1"/>
            </p:cNvPicPr>
            <p:nvPr/>
          </p:nvPicPr>
          <p:blipFill>
            <a:blip r:embed="rId4">
              <a:duotone>
                <a:schemeClr val="accent1">
                  <a:shade val="45000"/>
                  <a:satMod val="135000"/>
                </a:schemeClr>
                <a:prstClr val="white"/>
              </a:duotone>
            </a:blip>
            <a:srcRect/>
            <a:stretch/>
          </p:blipFill>
          <p:spPr>
            <a:xfrm>
              <a:off x="3097633" y="3088545"/>
              <a:ext cx="921111" cy="914888"/>
            </a:xfrm>
            <a:prstGeom prst="rect">
              <a:avLst/>
            </a:prstGeom>
          </p:spPr>
        </p:pic>
        <p:sp>
          <p:nvSpPr>
            <p:cNvPr id="23" name="Rectangle 22">
              <a:extLst>
                <a:ext uri="{FF2B5EF4-FFF2-40B4-BE49-F238E27FC236}">
                  <a16:creationId xmlns:a16="http://schemas.microsoft.com/office/drawing/2014/main" id="{751F2F3D-DEC9-8D04-5175-591E4F4C310F}"/>
                </a:ext>
              </a:extLst>
            </p:cNvPr>
            <p:cNvSpPr/>
            <p:nvPr/>
          </p:nvSpPr>
          <p:spPr bwMode="auto">
            <a:xfrm>
              <a:off x="2635679" y="2965698"/>
              <a:ext cx="1845019" cy="2775680"/>
            </a:xfrm>
            <a:prstGeom prst="rect">
              <a:avLst/>
            </a:prstGeom>
            <a:noFill/>
            <a:ln w="12700">
              <a:solidFill>
                <a:schemeClr val="accent1"/>
              </a:solid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grpSp>
        <p:nvGrpSpPr>
          <p:cNvPr id="26" name="Group 25">
            <a:extLst>
              <a:ext uri="{FF2B5EF4-FFF2-40B4-BE49-F238E27FC236}">
                <a16:creationId xmlns:a16="http://schemas.microsoft.com/office/drawing/2014/main" id="{D5C8AA1B-C46D-7CDF-1ADB-0B79C461BED4}"/>
              </a:ext>
            </a:extLst>
          </p:cNvPr>
          <p:cNvGrpSpPr/>
          <p:nvPr/>
        </p:nvGrpSpPr>
        <p:grpSpPr>
          <a:xfrm>
            <a:off x="4633585" y="2965698"/>
            <a:ext cx="1851243" cy="2775680"/>
            <a:chOff x="4630854" y="2965698"/>
            <a:chExt cx="1851243" cy="2775680"/>
          </a:xfrm>
        </p:grpSpPr>
        <p:sp>
          <p:nvSpPr>
            <p:cNvPr id="11" name="behaviour text">
              <a:extLst>
                <a:ext uri="{FF2B5EF4-FFF2-40B4-BE49-F238E27FC236}">
                  <a16:creationId xmlns:a16="http://schemas.microsoft.com/office/drawing/2014/main" id="{45D47A38-9DD5-31F7-319C-CCF3AE7B8C3F}"/>
                </a:ext>
              </a:extLst>
            </p:cNvPr>
            <p:cNvSpPr txBox="1"/>
            <p:nvPr/>
          </p:nvSpPr>
          <p:spPr>
            <a:xfrm>
              <a:off x="4630854" y="3996094"/>
              <a:ext cx="1851243" cy="1531579"/>
            </a:xfrm>
            <a:prstGeom prst="rect">
              <a:avLst/>
            </a:prstGeom>
            <a:noFill/>
          </p:spPr>
          <p:txBody>
            <a:bodyPr wrap="square" rtlCol="0">
              <a:noAutofit/>
            </a:bodyPr>
            <a:lstStyle/>
            <a:p>
              <a:pPr algn="ctr">
                <a:lnSpc>
                  <a:spcPts val="1900"/>
                </a:lnSpc>
              </a:pPr>
              <a:r>
                <a:rPr lang="en-US" sz="1400" b="1" dirty="0">
                  <a:latin typeface="Arial" panose="020B0604020202020204" pitchFamily="34" charset="0"/>
                  <a:cs typeface="Arial" panose="020B0604020202020204" pitchFamily="34" charset="0"/>
                </a:rPr>
                <a:t>Try ‘practice’ quits</a:t>
              </a:r>
              <a:r>
                <a:rPr lang="en-US" sz="1400" dirty="0">
                  <a:latin typeface="Arial" panose="020B0604020202020204" pitchFamily="34" charset="0"/>
                  <a:cs typeface="Arial" panose="020B0604020202020204" pitchFamily="34" charset="0"/>
                </a:rPr>
                <a:t> by picking certain days and going </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half or all day </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without smoking</a:t>
              </a:r>
            </a:p>
          </p:txBody>
        </p:sp>
        <p:pic>
          <p:nvPicPr>
            <p:cNvPr id="17" name="Picture 16">
              <a:extLst>
                <a:ext uri="{FF2B5EF4-FFF2-40B4-BE49-F238E27FC236}">
                  <a16:creationId xmlns:a16="http://schemas.microsoft.com/office/drawing/2014/main" id="{EDD108CA-9C64-8CA6-46A8-01EAEC42595B}"/>
                </a:ext>
              </a:extLst>
            </p:cNvPr>
            <p:cNvPicPr>
              <a:picLocks noChangeAspect="1"/>
            </p:cNvPicPr>
            <p:nvPr/>
          </p:nvPicPr>
          <p:blipFill>
            <a:blip r:embed="rId5">
              <a:duotone>
                <a:schemeClr val="accent1">
                  <a:shade val="45000"/>
                  <a:satMod val="135000"/>
                </a:schemeClr>
                <a:prstClr val="white"/>
              </a:duotone>
            </a:blip>
            <a:srcRect/>
            <a:stretch/>
          </p:blipFill>
          <p:spPr>
            <a:xfrm>
              <a:off x="5095920" y="3088545"/>
              <a:ext cx="921111" cy="914888"/>
            </a:xfrm>
            <a:prstGeom prst="rect">
              <a:avLst/>
            </a:prstGeom>
          </p:spPr>
        </p:pic>
        <p:sp>
          <p:nvSpPr>
            <p:cNvPr id="24" name="Rectangle 23">
              <a:extLst>
                <a:ext uri="{FF2B5EF4-FFF2-40B4-BE49-F238E27FC236}">
                  <a16:creationId xmlns:a16="http://schemas.microsoft.com/office/drawing/2014/main" id="{0779E276-6E77-D20A-B998-4A3B4905357D}"/>
                </a:ext>
              </a:extLst>
            </p:cNvPr>
            <p:cNvSpPr/>
            <p:nvPr/>
          </p:nvSpPr>
          <p:spPr bwMode="auto">
            <a:xfrm>
              <a:off x="4633966" y="2965698"/>
              <a:ext cx="1845019" cy="2775680"/>
            </a:xfrm>
            <a:prstGeom prst="rect">
              <a:avLst/>
            </a:prstGeom>
            <a:noFill/>
            <a:ln w="12700">
              <a:solidFill>
                <a:schemeClr val="accent1"/>
              </a:solid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grpSp>
        <p:nvGrpSpPr>
          <p:cNvPr id="29" name="Group 28">
            <a:extLst>
              <a:ext uri="{FF2B5EF4-FFF2-40B4-BE49-F238E27FC236}">
                <a16:creationId xmlns:a16="http://schemas.microsoft.com/office/drawing/2014/main" id="{DDFBEBEC-73A3-CD26-4F9A-28D304620DEC}"/>
              </a:ext>
            </a:extLst>
          </p:cNvPr>
          <p:cNvGrpSpPr/>
          <p:nvPr/>
        </p:nvGrpSpPr>
        <p:grpSpPr>
          <a:xfrm>
            <a:off x="6608271" y="2965698"/>
            <a:ext cx="1851243" cy="2775680"/>
            <a:chOff x="6608271" y="2965698"/>
            <a:chExt cx="1851243" cy="2775680"/>
          </a:xfrm>
        </p:grpSpPr>
        <p:sp>
          <p:nvSpPr>
            <p:cNvPr id="12" name="behaviour text">
              <a:extLst>
                <a:ext uri="{FF2B5EF4-FFF2-40B4-BE49-F238E27FC236}">
                  <a16:creationId xmlns:a16="http://schemas.microsoft.com/office/drawing/2014/main" id="{B1081CC9-3FF9-B4C7-168E-9B194D88F6EF}"/>
                </a:ext>
              </a:extLst>
            </p:cNvPr>
            <p:cNvSpPr txBox="1"/>
            <p:nvPr/>
          </p:nvSpPr>
          <p:spPr>
            <a:xfrm>
              <a:off x="6608271" y="3963614"/>
              <a:ext cx="1851243" cy="1531579"/>
            </a:xfrm>
            <a:prstGeom prst="rect">
              <a:avLst/>
            </a:prstGeom>
            <a:noFill/>
          </p:spPr>
          <p:txBody>
            <a:bodyPr wrap="square" rtlCol="0">
              <a:noAutofit/>
            </a:bodyPr>
            <a:lstStyle/>
            <a:p>
              <a:pPr algn="ctr">
                <a:lnSpc>
                  <a:spcPts val="1900"/>
                </a:lnSpc>
              </a:pPr>
              <a:r>
                <a:rPr lang="en-US" sz="1400" b="1" dirty="0">
                  <a:latin typeface="Arial" panose="020B0604020202020204" pitchFamily="34" charset="0"/>
                  <a:cs typeface="Arial" panose="020B0604020202020204" pitchFamily="34" charset="0"/>
                </a:rPr>
                <a:t>Ban smoking in certain places</a:t>
              </a:r>
              <a:r>
                <a:rPr lang="en-US" sz="1400" dirty="0">
                  <a:latin typeface="Arial" panose="020B0604020202020204" pitchFamily="34" charset="0"/>
                  <a:cs typeface="Arial" panose="020B0604020202020204" pitchFamily="34" charset="0"/>
                </a:rPr>
                <a:t> </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(e.g. your house, your car)</a:t>
              </a:r>
            </a:p>
          </p:txBody>
        </p:sp>
        <p:pic>
          <p:nvPicPr>
            <p:cNvPr id="18" name="Picture 17">
              <a:extLst>
                <a:ext uri="{FF2B5EF4-FFF2-40B4-BE49-F238E27FC236}">
                  <a16:creationId xmlns:a16="http://schemas.microsoft.com/office/drawing/2014/main" id="{15A4FC72-FCD0-1667-4A83-D798298E7525}"/>
                </a:ext>
              </a:extLst>
            </p:cNvPr>
            <p:cNvPicPr>
              <a:picLocks noChangeAspect="1"/>
            </p:cNvPicPr>
            <p:nvPr/>
          </p:nvPicPr>
          <p:blipFill>
            <a:blip r:embed="rId6">
              <a:duotone>
                <a:schemeClr val="accent1">
                  <a:shade val="45000"/>
                  <a:satMod val="135000"/>
                </a:schemeClr>
                <a:prstClr val="white"/>
              </a:duotone>
            </a:blip>
            <a:srcRect/>
            <a:stretch/>
          </p:blipFill>
          <p:spPr>
            <a:xfrm>
              <a:off x="7073337" y="3056065"/>
              <a:ext cx="921111" cy="914888"/>
            </a:xfrm>
            <a:prstGeom prst="rect">
              <a:avLst/>
            </a:prstGeom>
          </p:spPr>
        </p:pic>
        <p:sp>
          <p:nvSpPr>
            <p:cNvPr id="25" name="Rectangle 24">
              <a:extLst>
                <a:ext uri="{FF2B5EF4-FFF2-40B4-BE49-F238E27FC236}">
                  <a16:creationId xmlns:a16="http://schemas.microsoft.com/office/drawing/2014/main" id="{5ABC79E4-EE09-405E-7AD3-F5F1D615B1E8}"/>
                </a:ext>
              </a:extLst>
            </p:cNvPr>
            <p:cNvSpPr/>
            <p:nvPr/>
          </p:nvSpPr>
          <p:spPr bwMode="auto">
            <a:xfrm>
              <a:off x="6611383" y="2965698"/>
              <a:ext cx="1845019" cy="2775680"/>
            </a:xfrm>
            <a:prstGeom prst="rect">
              <a:avLst/>
            </a:prstGeom>
            <a:noFill/>
            <a:ln w="12700">
              <a:solidFill>
                <a:schemeClr val="accent1"/>
              </a:solid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sp>
        <p:nvSpPr>
          <p:cNvPr id="22" name="Footer Placeholder 3">
            <a:extLst>
              <a:ext uri="{FF2B5EF4-FFF2-40B4-BE49-F238E27FC236}">
                <a16:creationId xmlns:a16="http://schemas.microsoft.com/office/drawing/2014/main" id="{41601068-2E0A-2A0D-7E39-B1D1281ED66A}"/>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 - </a:t>
            </a:r>
            <a:r>
              <a:rPr lang="en-CA" dirty="0"/>
              <a:t>Quit date or reduction date session</a:t>
            </a:r>
            <a:endParaRPr lang="en-US" dirty="0"/>
          </a:p>
        </p:txBody>
      </p:sp>
    </p:spTree>
    <p:extLst>
      <p:ext uri="{BB962C8B-B14F-4D97-AF65-F5344CB8AC3E}">
        <p14:creationId xmlns:p14="http://schemas.microsoft.com/office/powerpoint/2010/main" val="409578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par>
                          <p:cTn id="8" fill="hold">
                            <p:stCondLst>
                              <p:cond delay="500"/>
                            </p:stCondLst>
                            <p:childTnLst>
                              <p:par>
                                <p:cTn id="9" presetID="10" presetClass="entr" presetSubtype="0" fill="hold" nodeType="afterEffect">
                                  <p:stCondLst>
                                    <p:cond delay="50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p:stCondLst>
                              <p:cond delay="1500"/>
                            </p:stCondLst>
                            <p:childTnLst>
                              <p:par>
                                <p:cTn id="13" presetID="10" presetClass="entr" presetSubtype="0" fill="hold" nodeType="afterEffect">
                                  <p:stCondLst>
                                    <p:cond delay="50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childTnLst>
                          </p:cTn>
                        </p:par>
                        <p:par>
                          <p:cTn id="16" fill="hold">
                            <p:stCondLst>
                              <p:cond delay="2500"/>
                            </p:stCondLst>
                            <p:childTnLst>
                              <p:par>
                                <p:cTn id="17" presetID="10" presetClass="entr" presetSubtype="0" fill="hold" nodeType="afterEffect">
                                  <p:stCondLst>
                                    <p:cond delay="50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174599-23DE-3C5F-2DD0-A5EEA7E59557}"/>
              </a:ext>
            </a:extLst>
          </p:cNvPr>
          <p:cNvSpPr>
            <a:spLocks noGrp="1"/>
          </p:cNvSpPr>
          <p:nvPr>
            <p:ph type="title"/>
          </p:nvPr>
        </p:nvSpPr>
        <p:spPr/>
        <p:txBody>
          <a:bodyPr/>
          <a:lstStyle/>
          <a:p>
            <a:r>
              <a:rPr lang="en-US" dirty="0"/>
              <a:t>Skills practice: patient 4</a:t>
            </a:r>
          </a:p>
        </p:txBody>
      </p:sp>
      <p:grpSp>
        <p:nvGrpSpPr>
          <p:cNvPr id="6" name="Group 5">
            <a:extLst>
              <a:ext uri="{FF2B5EF4-FFF2-40B4-BE49-F238E27FC236}">
                <a16:creationId xmlns:a16="http://schemas.microsoft.com/office/drawing/2014/main" id="{E8D11BCB-1B5A-A2DA-BA68-7BF29B1A4C6A}"/>
              </a:ext>
            </a:extLst>
          </p:cNvPr>
          <p:cNvGrpSpPr/>
          <p:nvPr/>
        </p:nvGrpSpPr>
        <p:grpSpPr>
          <a:xfrm>
            <a:off x="6563267" y="2601351"/>
            <a:ext cx="2335696" cy="2385175"/>
            <a:chOff x="6563267" y="2934061"/>
            <a:chExt cx="2335696" cy="2385175"/>
          </a:xfrm>
        </p:grpSpPr>
        <p:sp>
          <p:nvSpPr>
            <p:cNvPr id="7" name="TextBox 6">
              <a:extLst>
                <a:ext uri="{FF2B5EF4-FFF2-40B4-BE49-F238E27FC236}">
                  <a16:creationId xmlns:a16="http://schemas.microsoft.com/office/drawing/2014/main" id="{400CDA65-982C-0AF2-D334-B5644D31CC42}"/>
                </a:ext>
              </a:extLst>
            </p:cNvPr>
            <p:cNvSpPr txBox="1"/>
            <p:nvPr/>
          </p:nvSpPr>
          <p:spPr bwMode="auto">
            <a:xfrm>
              <a:off x="6563267" y="4582320"/>
              <a:ext cx="2335696" cy="622726"/>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lang="en-US" b="1" dirty="0">
                  <a:latin typeface="Arial" panose="020B0604020202020204" pitchFamily="34" charset="0"/>
                  <a:cs typeface="Arial" panose="020B0604020202020204" pitchFamily="34" charset="0"/>
                </a:rPr>
                <a:t>Michael, </a:t>
              </a:r>
              <a:r>
                <a:rPr lang="en-US" sz="1700" dirty="0">
                  <a:latin typeface="Arial" panose="020B0604020202020204" pitchFamily="34" charset="0"/>
                  <a:cs typeface="Arial" panose="020B0604020202020204" pitchFamily="34" charset="0"/>
                </a:rPr>
                <a:t>55</a:t>
              </a:r>
              <a:endParaRPr kumimoji="0" lang="en-US" sz="170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E3DD4936-FE18-8875-43E1-E507B9A3027A}"/>
                </a:ext>
              </a:extLst>
            </p:cNvPr>
            <p:cNvPicPr>
              <a:picLocks noChangeAspect="1"/>
            </p:cNvPicPr>
            <p:nvPr/>
          </p:nvPicPr>
          <p:blipFill>
            <a:blip r:embed="rId3"/>
            <a:srcRect/>
            <a:stretch/>
          </p:blipFill>
          <p:spPr>
            <a:xfrm>
              <a:off x="6919631" y="2934061"/>
              <a:ext cx="1730753" cy="1545057"/>
            </a:xfrm>
            <a:prstGeom prst="rect">
              <a:avLst/>
            </a:prstGeom>
          </p:spPr>
        </p:pic>
        <p:cxnSp>
          <p:nvCxnSpPr>
            <p:cNvPr id="9" name="Straight Connector 8">
              <a:extLst>
                <a:ext uri="{FF2B5EF4-FFF2-40B4-BE49-F238E27FC236}">
                  <a16:creationId xmlns:a16="http://schemas.microsoft.com/office/drawing/2014/main" id="{655CC4CC-61D8-BB0E-5C6F-38D1F63272BF}"/>
                </a:ext>
              </a:extLst>
            </p:cNvPr>
            <p:cNvCxnSpPr>
              <a:cxnSpLocks/>
            </p:cNvCxnSpPr>
            <p:nvPr/>
          </p:nvCxnSpPr>
          <p:spPr>
            <a:xfrm>
              <a:off x="6866792" y="4482929"/>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AACE85BA-2593-7E89-57A7-698C84B937B7}"/>
                </a:ext>
              </a:extLst>
            </p:cNvPr>
            <p:cNvCxnSpPr>
              <a:cxnSpLocks/>
            </p:cNvCxnSpPr>
            <p:nvPr/>
          </p:nvCxnSpPr>
          <p:spPr>
            <a:xfrm>
              <a:off x="6866792" y="5319236"/>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11" name="Footer Placeholder 3">
            <a:extLst>
              <a:ext uri="{FF2B5EF4-FFF2-40B4-BE49-F238E27FC236}">
                <a16:creationId xmlns:a16="http://schemas.microsoft.com/office/drawing/2014/main" id="{B809B76B-4BF0-71F7-E612-400D9252F040}"/>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 </a:t>
            </a:r>
            <a:r>
              <a:rPr lang="en-US" dirty="0"/>
              <a:t>– </a:t>
            </a:r>
            <a:r>
              <a:rPr lang="en-GB" dirty="0"/>
              <a:t>Initial assessment II</a:t>
            </a:r>
            <a:endParaRPr lang="en-US" dirty="0"/>
          </a:p>
        </p:txBody>
      </p:sp>
      <p:graphicFrame>
        <p:nvGraphicFramePr>
          <p:cNvPr id="15" name="Table 14">
            <a:extLst>
              <a:ext uri="{FF2B5EF4-FFF2-40B4-BE49-F238E27FC236}">
                <a16:creationId xmlns:a16="http://schemas.microsoft.com/office/drawing/2014/main" id="{DCB825DB-8C3A-2E7D-914E-BECE06A131FF}"/>
              </a:ext>
            </a:extLst>
          </p:cNvPr>
          <p:cNvGraphicFramePr>
            <a:graphicFrameLocks noGrp="1"/>
          </p:cNvGraphicFramePr>
          <p:nvPr/>
        </p:nvGraphicFramePr>
        <p:xfrm>
          <a:off x="701303" y="1595647"/>
          <a:ext cx="5793500" cy="4476742"/>
        </p:xfrm>
        <a:graphic>
          <a:graphicData uri="http://schemas.openxmlformats.org/drawingml/2006/table">
            <a:tbl>
              <a:tblPr firstRow="1" bandRow="1">
                <a:tableStyleId>{5C22544A-7EE6-4342-B048-85BDC9FD1C3A}</a:tableStyleId>
              </a:tblPr>
              <a:tblGrid>
                <a:gridCol w="1804505">
                  <a:extLst>
                    <a:ext uri="{9D8B030D-6E8A-4147-A177-3AD203B41FA5}">
                      <a16:colId xmlns:a16="http://schemas.microsoft.com/office/drawing/2014/main" val="3889081879"/>
                    </a:ext>
                  </a:extLst>
                </a:gridCol>
                <a:gridCol w="3988995">
                  <a:extLst>
                    <a:ext uri="{9D8B030D-6E8A-4147-A177-3AD203B41FA5}">
                      <a16:colId xmlns:a16="http://schemas.microsoft.com/office/drawing/2014/main" val="600406677"/>
                    </a:ext>
                  </a:extLst>
                </a:gridCol>
              </a:tblGrid>
              <a:tr h="257879">
                <a:tc>
                  <a:txBody>
                    <a:bodyPr/>
                    <a:lstStyle/>
                    <a:p>
                      <a:pPr algn="l">
                        <a:lnSpc>
                          <a:spcPts val="1400"/>
                        </a:lnSpc>
                        <a:spcBef>
                          <a:spcPts val="300"/>
                        </a:spcBef>
                        <a:spcAft>
                          <a:spcPts val="300"/>
                        </a:spcAft>
                      </a:pPr>
                      <a:r>
                        <a:rPr lang="en-US" sz="1050" b="1" i="0" dirty="0">
                          <a:latin typeface="Arial" panose="020B0604020202020204" pitchFamily="34" charset="0"/>
                          <a:cs typeface="Arial" panose="020B0604020202020204" pitchFamily="34" charset="0"/>
                        </a:rPr>
                        <a:t>History</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solidFill>
                  </a:tcPr>
                </a:tc>
                <a:tc>
                  <a:txBody>
                    <a:bodyPr/>
                    <a:lstStyle/>
                    <a:p>
                      <a:pPr>
                        <a:lnSpc>
                          <a:spcPts val="1400"/>
                        </a:lnSpc>
                        <a:spcBef>
                          <a:spcPts val="300"/>
                        </a:spcBef>
                        <a:spcAft>
                          <a:spcPts val="300"/>
                        </a:spcAft>
                      </a:pPr>
                      <a:r>
                        <a:rPr lang="en-US" sz="1050" b="0" i="0" dirty="0">
                          <a:solidFill>
                            <a:schemeClr val="tx1"/>
                          </a:solidFill>
                          <a:latin typeface="Arial" panose="020B0604020202020204" pitchFamily="34" charset="0"/>
                          <a:cs typeface="Arial" panose="020B0604020202020204" pitchFamily="34" charset="0"/>
                        </a:rPr>
                        <a:t>55-year-old male living with Schizophrenia. Taking Clozopine</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alpha val="20000"/>
                      </a:srgbClr>
                    </a:solidFill>
                  </a:tcPr>
                </a:tc>
                <a:extLst>
                  <a:ext uri="{0D108BD9-81ED-4DB2-BD59-A6C34878D82A}">
                    <a16:rowId xmlns:a16="http://schemas.microsoft.com/office/drawing/2014/main" val="2430505993"/>
                  </a:ext>
                </a:extLst>
              </a:tr>
              <a:tr h="481422">
                <a:tc>
                  <a:txBody>
                    <a:bodyPr/>
                    <a:lstStyle/>
                    <a:p>
                      <a:pPr algn="l">
                        <a:lnSpc>
                          <a:spcPts val="1400"/>
                        </a:lnSpc>
                        <a:spcBef>
                          <a:spcPts val="300"/>
                        </a:spcBef>
                        <a:spcAft>
                          <a:spcPts val="300"/>
                        </a:spcAft>
                      </a:pPr>
                      <a:r>
                        <a:rPr lang="en-US" sz="1050" b="1" i="0" dirty="0">
                          <a:solidFill>
                            <a:schemeClr val="bg1"/>
                          </a:solidFill>
                          <a:latin typeface="Arial" panose="020B0604020202020204" pitchFamily="34" charset="0"/>
                          <a:cs typeface="Arial" panose="020B0604020202020204" pitchFamily="34" charset="0"/>
                        </a:rPr>
                        <a:t>Readiness &amp; ability </a:t>
                      </a:r>
                      <a:br>
                        <a:rPr lang="en-US" sz="1050" b="1" i="0" dirty="0">
                          <a:solidFill>
                            <a:schemeClr val="bg1"/>
                          </a:solidFill>
                          <a:latin typeface="Arial" panose="020B0604020202020204" pitchFamily="34" charset="0"/>
                          <a:cs typeface="Arial" panose="020B0604020202020204" pitchFamily="34" charset="0"/>
                        </a:rPr>
                      </a:br>
                      <a:r>
                        <a:rPr lang="en-US" sz="1050" b="1" i="0" dirty="0">
                          <a:solidFill>
                            <a:schemeClr val="bg1"/>
                          </a:solidFill>
                          <a:latin typeface="Arial" panose="020B0604020202020204" pitchFamily="34" charset="0"/>
                          <a:cs typeface="Arial" panose="020B0604020202020204" pitchFamily="34" charset="0"/>
                        </a:rPr>
                        <a:t>to quit</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solidFill>
                  </a:tcPr>
                </a:tc>
                <a:tc>
                  <a:txBody>
                    <a:bodyPr/>
                    <a:lstStyle/>
                    <a:p>
                      <a:pPr>
                        <a:lnSpc>
                          <a:spcPts val="1400"/>
                        </a:lnSpc>
                        <a:spcBef>
                          <a:spcPts val="300"/>
                        </a:spcBef>
                        <a:spcAft>
                          <a:spcPts val="300"/>
                        </a:spcAft>
                      </a:pPr>
                      <a:r>
                        <a:rPr lang="en-US" sz="1050" b="0" i="0" dirty="0">
                          <a:solidFill>
                            <a:schemeClr val="tx1"/>
                          </a:solidFill>
                          <a:latin typeface="Arial" panose="020B0604020202020204" pitchFamily="34" charset="0"/>
                          <a:cs typeface="Arial" panose="020B0604020202020204" pitchFamily="34" charset="0"/>
                        </a:rPr>
                        <a:t>Does not think they could just stop ‘like that’ </a:t>
                      </a:r>
                      <a:br>
                        <a:rPr lang="en-US" sz="1050" b="0" i="0" dirty="0">
                          <a:solidFill>
                            <a:schemeClr val="tx1"/>
                          </a:solidFill>
                          <a:latin typeface="Arial" panose="020B0604020202020204" pitchFamily="34" charset="0"/>
                          <a:cs typeface="Arial" panose="020B0604020202020204" pitchFamily="34" charset="0"/>
                        </a:rPr>
                      </a:br>
                      <a:r>
                        <a:rPr lang="en-US" sz="1050" b="0" i="0" dirty="0">
                          <a:solidFill>
                            <a:schemeClr val="tx1"/>
                          </a:solidFill>
                          <a:latin typeface="Arial" panose="020B0604020202020204" pitchFamily="34" charset="0"/>
                          <a:cs typeface="Arial" panose="020B0604020202020204" pitchFamily="34" charset="0"/>
                        </a:rPr>
                        <a:t>– tried it in past, didn’t last long.</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alpha val="20000"/>
                      </a:srgbClr>
                    </a:solidFill>
                  </a:tcPr>
                </a:tc>
                <a:extLst>
                  <a:ext uri="{0D108BD9-81ED-4DB2-BD59-A6C34878D82A}">
                    <a16:rowId xmlns:a16="http://schemas.microsoft.com/office/drawing/2014/main" val="4107125779"/>
                  </a:ext>
                </a:extLst>
              </a:tr>
              <a:tr h="515793">
                <a:tc>
                  <a:txBody>
                    <a:bodyPr/>
                    <a:lstStyle/>
                    <a:p>
                      <a:pPr algn="l">
                        <a:lnSpc>
                          <a:spcPts val="1400"/>
                        </a:lnSpc>
                        <a:spcBef>
                          <a:spcPts val="300"/>
                        </a:spcBef>
                        <a:spcAft>
                          <a:spcPts val="300"/>
                        </a:spcAft>
                      </a:pPr>
                      <a:r>
                        <a:rPr lang="en-US" sz="1050" b="1" i="0" dirty="0">
                          <a:solidFill>
                            <a:schemeClr val="bg1"/>
                          </a:solidFill>
                          <a:latin typeface="Arial" panose="020B0604020202020204" pitchFamily="34" charset="0"/>
                          <a:cs typeface="Arial" panose="020B0604020202020204" pitchFamily="34" charset="0"/>
                        </a:rPr>
                        <a:t>Readiness &amp; ability </a:t>
                      </a:r>
                      <a:br>
                        <a:rPr lang="en-US" sz="1050" b="1" i="0" dirty="0">
                          <a:solidFill>
                            <a:schemeClr val="bg1"/>
                          </a:solidFill>
                          <a:latin typeface="Arial" panose="020B0604020202020204" pitchFamily="34" charset="0"/>
                          <a:cs typeface="Arial" panose="020B0604020202020204" pitchFamily="34" charset="0"/>
                        </a:rPr>
                      </a:br>
                      <a:r>
                        <a:rPr lang="en-US" sz="1050" b="1" i="0" dirty="0">
                          <a:solidFill>
                            <a:schemeClr val="bg1"/>
                          </a:solidFill>
                          <a:latin typeface="Arial" panose="020B0604020202020204" pitchFamily="34" charset="0"/>
                          <a:cs typeface="Arial" panose="020B0604020202020204" pitchFamily="34" charset="0"/>
                        </a:rPr>
                        <a:t>to ‘cut down to stop’</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solidFill>
                  </a:tcPr>
                </a:tc>
                <a:tc>
                  <a:txBody>
                    <a:bodyPr/>
                    <a:lstStyle/>
                    <a:p>
                      <a:pPr>
                        <a:lnSpc>
                          <a:spcPts val="1400"/>
                        </a:lnSpc>
                        <a:spcBef>
                          <a:spcPts val="300"/>
                        </a:spcBef>
                        <a:spcAft>
                          <a:spcPts val="300"/>
                        </a:spcAft>
                      </a:pPr>
                      <a:r>
                        <a:rPr lang="en-US" sz="1050" b="0" i="0" dirty="0">
                          <a:solidFill>
                            <a:schemeClr val="tx1"/>
                          </a:solidFill>
                          <a:latin typeface="Arial" panose="020B0604020202020204" pitchFamily="34" charset="0"/>
                          <a:cs typeface="Arial" panose="020B0604020202020204" pitchFamily="34" charset="0"/>
                        </a:rPr>
                        <a:t>Willing to try cutting down and will think about setting </a:t>
                      </a:r>
                      <a:br>
                        <a:rPr lang="en-US" sz="1050" b="0" i="0" dirty="0">
                          <a:solidFill>
                            <a:schemeClr val="tx1"/>
                          </a:solidFill>
                          <a:latin typeface="Arial" panose="020B0604020202020204" pitchFamily="34" charset="0"/>
                          <a:cs typeface="Arial" panose="020B0604020202020204" pitchFamily="34" charset="0"/>
                        </a:rPr>
                      </a:br>
                      <a:r>
                        <a:rPr lang="en-US" sz="1050" b="0" i="0" dirty="0">
                          <a:solidFill>
                            <a:schemeClr val="tx1"/>
                          </a:solidFill>
                          <a:latin typeface="Arial" panose="020B0604020202020204" pitchFamily="34" charset="0"/>
                          <a:cs typeface="Arial" panose="020B0604020202020204" pitchFamily="34" charset="0"/>
                        </a:rPr>
                        <a:t>a quit date later on.</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alpha val="20000"/>
                      </a:srgbClr>
                    </a:solidFill>
                  </a:tcPr>
                </a:tc>
                <a:extLst>
                  <a:ext uri="{0D108BD9-81ED-4DB2-BD59-A6C34878D82A}">
                    <a16:rowId xmlns:a16="http://schemas.microsoft.com/office/drawing/2014/main" val="2530125146"/>
                  </a:ext>
                </a:extLst>
              </a:tr>
              <a:tr h="464214">
                <a:tc>
                  <a:txBody>
                    <a:bodyPr/>
                    <a:lstStyle/>
                    <a:p>
                      <a:pPr algn="l">
                        <a:lnSpc>
                          <a:spcPts val="1400"/>
                        </a:lnSpc>
                        <a:spcBef>
                          <a:spcPts val="300"/>
                        </a:spcBef>
                        <a:spcAft>
                          <a:spcPts val="300"/>
                        </a:spcAft>
                      </a:pPr>
                      <a:r>
                        <a:rPr lang="en-US" sz="1050" b="1" i="0" dirty="0">
                          <a:solidFill>
                            <a:schemeClr val="bg1"/>
                          </a:solidFill>
                          <a:latin typeface="Arial" panose="020B0604020202020204" pitchFamily="34" charset="0"/>
                          <a:cs typeface="Arial" panose="020B0604020202020204" pitchFamily="34" charset="0"/>
                        </a:rPr>
                        <a:t>Motivation</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solidFill>
                  </a:tcPr>
                </a:tc>
                <a:tc>
                  <a:txBody>
                    <a:bodyPr/>
                    <a:lstStyle/>
                    <a:p>
                      <a:pPr>
                        <a:lnSpc>
                          <a:spcPts val="1400"/>
                        </a:lnSpc>
                        <a:spcBef>
                          <a:spcPts val="300"/>
                        </a:spcBef>
                        <a:spcAft>
                          <a:spcPts val="300"/>
                        </a:spcAft>
                      </a:pPr>
                      <a:r>
                        <a:rPr lang="en-US" sz="1050" b="0" i="0" dirty="0">
                          <a:solidFill>
                            <a:schemeClr val="tx1"/>
                          </a:solidFill>
                          <a:latin typeface="Arial" panose="020B0604020202020204" pitchFamily="34" charset="0"/>
                          <a:cs typeface="Arial" panose="020B0604020202020204" pitchFamily="34" charset="0"/>
                        </a:rPr>
                        <a:t>Really wants to quit, does not like the smell </a:t>
                      </a:r>
                      <a:br>
                        <a:rPr lang="en-US" sz="1050" b="0" i="0" dirty="0">
                          <a:solidFill>
                            <a:schemeClr val="tx1"/>
                          </a:solidFill>
                          <a:latin typeface="Arial" panose="020B0604020202020204" pitchFamily="34" charset="0"/>
                          <a:cs typeface="Arial" panose="020B0604020202020204" pitchFamily="34" charset="0"/>
                        </a:rPr>
                      </a:br>
                      <a:r>
                        <a:rPr lang="en-US" sz="1050" b="0" i="0" dirty="0">
                          <a:solidFill>
                            <a:schemeClr val="tx1"/>
                          </a:solidFill>
                          <a:latin typeface="Arial" panose="020B0604020202020204" pitchFamily="34" charset="0"/>
                          <a:cs typeface="Arial" panose="020B0604020202020204" pitchFamily="34" charset="0"/>
                        </a:rPr>
                        <a:t>and just cannot afford it.</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alpha val="20000"/>
                      </a:srgbClr>
                    </a:solidFill>
                  </a:tcPr>
                </a:tc>
                <a:extLst>
                  <a:ext uri="{0D108BD9-81ED-4DB2-BD59-A6C34878D82A}">
                    <a16:rowId xmlns:a16="http://schemas.microsoft.com/office/drawing/2014/main" val="3476263633"/>
                  </a:ext>
                </a:extLst>
              </a:tr>
              <a:tr h="279584">
                <a:tc>
                  <a:txBody>
                    <a:bodyPr/>
                    <a:lstStyle/>
                    <a:p>
                      <a:pPr algn="l">
                        <a:lnSpc>
                          <a:spcPts val="1400"/>
                        </a:lnSpc>
                        <a:spcBef>
                          <a:spcPts val="300"/>
                        </a:spcBef>
                        <a:spcAft>
                          <a:spcPts val="300"/>
                        </a:spcAft>
                      </a:pPr>
                      <a:r>
                        <a:rPr lang="en-US" sz="1050" b="1" i="0" dirty="0">
                          <a:solidFill>
                            <a:schemeClr val="bg1"/>
                          </a:solidFill>
                          <a:latin typeface="Arial" panose="020B0604020202020204" pitchFamily="34" charset="0"/>
                          <a:cs typeface="Arial" panose="020B0604020202020204" pitchFamily="34" charset="0"/>
                        </a:rPr>
                        <a:t>Support</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solidFill>
                  </a:tcPr>
                </a:tc>
                <a:tc>
                  <a:txBody>
                    <a:bodyPr/>
                    <a:lstStyle/>
                    <a:p>
                      <a:pPr>
                        <a:lnSpc>
                          <a:spcPts val="1400"/>
                        </a:lnSpc>
                        <a:spcBef>
                          <a:spcPts val="300"/>
                        </a:spcBef>
                        <a:spcAft>
                          <a:spcPts val="300"/>
                        </a:spcAft>
                      </a:pPr>
                      <a:r>
                        <a:rPr lang="en-US" sz="1050" b="0" i="0" dirty="0">
                          <a:solidFill>
                            <a:schemeClr val="tx1"/>
                          </a:solidFill>
                          <a:latin typeface="Arial" panose="020B0604020202020204" pitchFamily="34" charset="0"/>
                          <a:cs typeface="Arial" panose="020B0604020202020204" pitchFamily="34" charset="0"/>
                        </a:rPr>
                        <a:t>Lives alone and/or with mates. Most family and friends smoke and unlikely to be supportive of him quitting.  </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alpha val="20000"/>
                      </a:srgbClr>
                    </a:solidFill>
                  </a:tcPr>
                </a:tc>
                <a:extLst>
                  <a:ext uri="{0D108BD9-81ED-4DB2-BD59-A6C34878D82A}">
                    <a16:rowId xmlns:a16="http://schemas.microsoft.com/office/drawing/2014/main" val="3331932257"/>
                  </a:ext>
                </a:extLst>
              </a:tr>
              <a:tr h="452556">
                <a:tc>
                  <a:txBody>
                    <a:bodyPr/>
                    <a:lstStyle/>
                    <a:p>
                      <a:pPr algn="l">
                        <a:lnSpc>
                          <a:spcPts val="1400"/>
                        </a:lnSpc>
                        <a:spcBef>
                          <a:spcPts val="300"/>
                        </a:spcBef>
                        <a:spcAft>
                          <a:spcPts val="300"/>
                        </a:spcAft>
                      </a:pPr>
                      <a:r>
                        <a:rPr lang="en-US" sz="1050" b="1" i="0" dirty="0">
                          <a:solidFill>
                            <a:schemeClr val="bg1"/>
                          </a:solidFill>
                          <a:latin typeface="Arial" panose="020B0604020202020204" pitchFamily="34" charset="0"/>
                          <a:cs typeface="Arial" panose="020B0604020202020204" pitchFamily="34" charset="0"/>
                        </a:rPr>
                        <a:t>Barriers</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solidFill>
                  </a:tcPr>
                </a:tc>
                <a:tc>
                  <a:txBody>
                    <a:bodyPr/>
                    <a:lstStyle/>
                    <a:p>
                      <a:pPr>
                        <a:lnSpc>
                          <a:spcPts val="1400"/>
                        </a:lnSpc>
                        <a:spcBef>
                          <a:spcPts val="300"/>
                        </a:spcBef>
                        <a:spcAft>
                          <a:spcPts val="300"/>
                        </a:spcAft>
                      </a:pPr>
                      <a:r>
                        <a:rPr lang="en-US" sz="1050" b="0" i="0" dirty="0">
                          <a:solidFill>
                            <a:schemeClr val="tx1"/>
                          </a:solidFill>
                          <a:latin typeface="Arial" panose="020B0604020202020204" pitchFamily="34" charset="0"/>
                          <a:cs typeface="Arial" panose="020B0604020202020204" pitchFamily="34" charset="0"/>
                        </a:rPr>
                        <a:t>Daughter he sees fairly regularly smokes and does not think he will be able to quit. If he doesn’t smoke can’t think what they will do instead.</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alpha val="20000"/>
                      </a:srgbClr>
                    </a:solidFill>
                  </a:tcPr>
                </a:tc>
                <a:extLst>
                  <a:ext uri="{0D108BD9-81ED-4DB2-BD59-A6C34878D82A}">
                    <a16:rowId xmlns:a16="http://schemas.microsoft.com/office/drawing/2014/main" val="3206747704"/>
                  </a:ext>
                </a:extLst>
              </a:tr>
              <a:tr h="360319">
                <a:tc>
                  <a:txBody>
                    <a:bodyPr/>
                    <a:lstStyle/>
                    <a:p>
                      <a:pPr algn="l">
                        <a:lnSpc>
                          <a:spcPts val="1400"/>
                        </a:lnSpc>
                        <a:spcBef>
                          <a:spcPts val="300"/>
                        </a:spcBef>
                        <a:spcAft>
                          <a:spcPts val="300"/>
                        </a:spcAft>
                      </a:pPr>
                      <a:r>
                        <a:rPr lang="en-US" sz="1050" b="1" i="0" dirty="0">
                          <a:solidFill>
                            <a:schemeClr val="bg1"/>
                          </a:solidFill>
                          <a:latin typeface="Arial" panose="020B0604020202020204" pitchFamily="34" charset="0"/>
                          <a:cs typeface="Arial" panose="020B0604020202020204" pitchFamily="34" charset="0"/>
                        </a:rPr>
                        <a:t>Current smoking</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solidFill>
                  </a:tcPr>
                </a:tc>
                <a:tc>
                  <a:txBody>
                    <a:bodyPr/>
                    <a:lstStyle/>
                    <a:p>
                      <a:pPr>
                        <a:lnSpc>
                          <a:spcPts val="1400"/>
                        </a:lnSpc>
                        <a:spcBef>
                          <a:spcPts val="300"/>
                        </a:spcBef>
                        <a:spcAft>
                          <a:spcPts val="300"/>
                        </a:spcAft>
                      </a:pPr>
                      <a:r>
                        <a:rPr lang="en-GB" sz="1050" b="0" i="0" dirty="0">
                          <a:solidFill>
                            <a:schemeClr val="tx1"/>
                          </a:solidFill>
                          <a:effectLst/>
                          <a:latin typeface="Arial" panose="020B0604020202020204" pitchFamily="34" charset="0"/>
                          <a:cs typeface="Arial" panose="020B0604020202020204" pitchFamily="34" charset="0"/>
                        </a:rPr>
                        <a:t>Smokes around 50 a day, more at the weekends.</a:t>
                      </a:r>
                      <a:endParaRPr lang="en-GB" sz="1050" b="0" i="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alpha val="20000"/>
                      </a:srgbClr>
                    </a:solidFill>
                  </a:tcPr>
                </a:tc>
                <a:extLst>
                  <a:ext uri="{0D108BD9-81ED-4DB2-BD59-A6C34878D82A}">
                    <a16:rowId xmlns:a16="http://schemas.microsoft.com/office/drawing/2014/main" val="1165269166"/>
                  </a:ext>
                </a:extLst>
              </a:tr>
              <a:tr h="410744">
                <a:tc>
                  <a:txBody>
                    <a:bodyPr/>
                    <a:lstStyle/>
                    <a:p>
                      <a:pPr algn="l">
                        <a:lnSpc>
                          <a:spcPts val="1400"/>
                        </a:lnSpc>
                        <a:spcBef>
                          <a:spcPts val="300"/>
                        </a:spcBef>
                        <a:spcAft>
                          <a:spcPts val="300"/>
                        </a:spcAft>
                      </a:pPr>
                      <a:r>
                        <a:rPr lang="en-US" sz="1050" b="1" i="0" dirty="0">
                          <a:solidFill>
                            <a:schemeClr val="bg1"/>
                          </a:solidFill>
                          <a:latin typeface="Arial" panose="020B0604020202020204" pitchFamily="34" charset="0"/>
                          <a:cs typeface="Arial" panose="020B0604020202020204" pitchFamily="34" charset="0"/>
                        </a:rPr>
                        <a:t>Past quit attempts</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solidFill>
                  </a:tcPr>
                </a:tc>
                <a:tc>
                  <a:txBody>
                    <a:bodyPr/>
                    <a:lstStyle/>
                    <a:p>
                      <a:pPr>
                        <a:lnSpc>
                          <a:spcPts val="1400"/>
                        </a:lnSpc>
                        <a:spcBef>
                          <a:spcPts val="300"/>
                        </a:spcBef>
                        <a:spcAft>
                          <a:spcPts val="300"/>
                        </a:spcAft>
                      </a:pPr>
                      <a:r>
                        <a:rPr lang="en-GB" sz="1050" b="0" i="0" dirty="0">
                          <a:solidFill>
                            <a:schemeClr val="tx1"/>
                          </a:solidFill>
                          <a:effectLst/>
                          <a:latin typeface="Arial" panose="020B0604020202020204" pitchFamily="34" charset="0"/>
                          <a:ea typeface="Calibri" panose="020F0502020204030204" pitchFamily="34" charset="0"/>
                          <a:cs typeface="Arial" panose="020B0604020202020204" pitchFamily="34" charset="0"/>
                        </a:rPr>
                        <a:t>Managed to stop a few times but only for a few days </a:t>
                      </a:r>
                      <a:br>
                        <a:rPr lang="en-GB" sz="1050" b="0" i="0" dirty="0">
                          <a:solidFill>
                            <a:schemeClr val="tx1"/>
                          </a:solidFill>
                          <a:effectLst/>
                          <a:latin typeface="Arial" panose="020B0604020202020204" pitchFamily="34" charset="0"/>
                          <a:ea typeface="Calibri" panose="020F0502020204030204" pitchFamily="34" charset="0"/>
                          <a:cs typeface="Arial" panose="020B0604020202020204" pitchFamily="34" charset="0"/>
                        </a:rPr>
                      </a:br>
                      <a:r>
                        <a:rPr lang="en-GB" sz="1050" b="0" i="0" dirty="0">
                          <a:solidFill>
                            <a:schemeClr val="tx1"/>
                          </a:solidFill>
                          <a:effectLst/>
                          <a:latin typeface="Arial" panose="020B0604020202020204" pitchFamily="34" charset="0"/>
                          <a:ea typeface="Calibri" panose="020F0502020204030204" pitchFamily="34" charset="0"/>
                          <a:cs typeface="Arial" panose="020B0604020202020204" pitchFamily="34" charset="0"/>
                        </a:rPr>
                        <a:t>days / week. Last attempt two years ago.</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alpha val="20000"/>
                      </a:srgbClr>
                    </a:solidFill>
                  </a:tcPr>
                </a:tc>
                <a:extLst>
                  <a:ext uri="{0D108BD9-81ED-4DB2-BD59-A6C34878D82A}">
                    <a16:rowId xmlns:a16="http://schemas.microsoft.com/office/drawing/2014/main" val="3119161721"/>
                  </a:ext>
                </a:extLst>
              </a:tr>
              <a:tr h="250517">
                <a:tc>
                  <a:txBody>
                    <a:bodyPr/>
                    <a:lstStyle/>
                    <a:p>
                      <a:pPr algn="l">
                        <a:lnSpc>
                          <a:spcPts val="1400"/>
                        </a:lnSpc>
                        <a:spcBef>
                          <a:spcPts val="300"/>
                        </a:spcBef>
                        <a:spcAft>
                          <a:spcPts val="300"/>
                        </a:spcAft>
                      </a:pPr>
                      <a:r>
                        <a:rPr lang="en-US" sz="1050" b="1" i="0" dirty="0">
                          <a:solidFill>
                            <a:schemeClr val="bg1"/>
                          </a:solidFill>
                          <a:latin typeface="Arial" panose="020B0604020202020204" pitchFamily="34" charset="0"/>
                          <a:cs typeface="Arial" panose="020B0604020202020204" pitchFamily="34" charset="0"/>
                        </a:rPr>
                        <a:t>NRT history</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solidFill>
                  </a:tcPr>
                </a:tc>
                <a:tc>
                  <a:txBody>
                    <a:bodyPr/>
                    <a:lstStyle/>
                    <a:p>
                      <a:pPr>
                        <a:lnSpc>
                          <a:spcPts val="1400"/>
                        </a:lnSpc>
                        <a:spcBef>
                          <a:spcPts val="300"/>
                        </a:spcBef>
                        <a:spcAft>
                          <a:spcPts val="300"/>
                        </a:spcAft>
                      </a:pPr>
                      <a:r>
                        <a:rPr lang="en-GB" sz="1050" b="0" i="0" dirty="0">
                          <a:solidFill>
                            <a:schemeClr val="tx1"/>
                          </a:solidFill>
                          <a:effectLst/>
                          <a:latin typeface="Arial" panose="020B0604020202020204" pitchFamily="34" charset="0"/>
                          <a:ea typeface="Calibri" panose="020F0502020204030204" pitchFamily="34" charset="0"/>
                          <a:cs typeface="Arial" panose="020B0604020202020204" pitchFamily="34" charset="0"/>
                        </a:rPr>
                        <a:t>Tried ‘cold turkey’ last time.</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alpha val="20000"/>
                      </a:srgbClr>
                    </a:solidFill>
                  </a:tcPr>
                </a:tc>
                <a:extLst>
                  <a:ext uri="{0D108BD9-81ED-4DB2-BD59-A6C34878D82A}">
                    <a16:rowId xmlns:a16="http://schemas.microsoft.com/office/drawing/2014/main" val="1362907722"/>
                  </a:ext>
                </a:extLst>
              </a:tr>
              <a:tr h="395096">
                <a:tc>
                  <a:txBody>
                    <a:bodyPr/>
                    <a:lstStyle/>
                    <a:p>
                      <a:pPr algn="l">
                        <a:lnSpc>
                          <a:spcPts val="1400"/>
                        </a:lnSpc>
                        <a:spcBef>
                          <a:spcPts val="300"/>
                        </a:spcBef>
                        <a:spcAft>
                          <a:spcPts val="300"/>
                        </a:spcAft>
                      </a:pPr>
                      <a:r>
                        <a:rPr lang="en-US" sz="1050" b="1" i="0" dirty="0">
                          <a:solidFill>
                            <a:schemeClr val="bg1"/>
                          </a:solidFill>
                          <a:latin typeface="Arial" panose="020B0604020202020204" pitchFamily="34" charset="0"/>
                          <a:cs typeface="Arial" panose="020B0604020202020204" pitchFamily="34" charset="0"/>
                        </a:rPr>
                        <a:t>Medication choice</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solidFill>
                  </a:tcPr>
                </a:tc>
                <a:tc>
                  <a:txBody>
                    <a:bodyPr/>
                    <a:lstStyle/>
                    <a:p>
                      <a:pPr>
                        <a:lnSpc>
                          <a:spcPts val="1400"/>
                        </a:lnSpc>
                        <a:spcBef>
                          <a:spcPts val="300"/>
                        </a:spcBef>
                        <a:spcAft>
                          <a:spcPts val="300"/>
                        </a:spcAft>
                      </a:pPr>
                      <a:r>
                        <a:rPr lang="en-GB" sz="1050" b="0" i="0" dirty="0">
                          <a:solidFill>
                            <a:schemeClr val="tx1"/>
                          </a:solidFill>
                          <a:effectLst/>
                          <a:latin typeface="Arial" panose="020B0604020202020204" pitchFamily="34" charset="0"/>
                          <a:ea typeface="Calibri" panose="020F0502020204030204" pitchFamily="34" charset="0"/>
                          <a:cs typeface="Arial" panose="020B0604020202020204" pitchFamily="34" charset="0"/>
                        </a:rPr>
                        <a:t>Not sure, but knows a friend who uses </a:t>
                      </a:r>
                      <a:r>
                        <a:rPr lang="en-GB" sz="1050" b="0" i="0">
                          <a:solidFill>
                            <a:schemeClr val="tx1"/>
                          </a:solidFill>
                          <a:effectLst/>
                          <a:latin typeface="Arial" panose="020B0604020202020204" pitchFamily="34" charset="0"/>
                          <a:ea typeface="Calibri" panose="020F0502020204030204" pitchFamily="34" charset="0"/>
                          <a:cs typeface="Arial" panose="020B0604020202020204" pitchFamily="34" charset="0"/>
                        </a:rPr>
                        <a:t>a vape ( e-cigarette) </a:t>
                      </a:r>
                      <a:br>
                        <a:rPr lang="en-GB" sz="1050" b="0" i="0" dirty="0">
                          <a:solidFill>
                            <a:schemeClr val="tx1"/>
                          </a:solidFill>
                          <a:effectLst/>
                          <a:latin typeface="Arial" panose="020B0604020202020204" pitchFamily="34" charset="0"/>
                          <a:ea typeface="Calibri" panose="020F0502020204030204" pitchFamily="34" charset="0"/>
                          <a:cs typeface="Arial" panose="020B0604020202020204" pitchFamily="34" charset="0"/>
                        </a:rPr>
                      </a:br>
                      <a:r>
                        <a:rPr lang="en-GB" sz="1050" b="0" i="0" dirty="0">
                          <a:solidFill>
                            <a:schemeClr val="tx1"/>
                          </a:solidFill>
                          <a:effectLst/>
                          <a:latin typeface="Arial" panose="020B0604020202020204" pitchFamily="34" charset="0"/>
                          <a:ea typeface="Calibri" panose="020F0502020204030204" pitchFamily="34" charset="0"/>
                          <a:cs typeface="Arial" panose="020B0604020202020204" pitchFamily="34" charset="0"/>
                        </a:rPr>
                        <a:t>and he is thinking of using this.</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alpha val="20000"/>
                      </a:srgbClr>
                    </a:solidFill>
                  </a:tcPr>
                </a:tc>
                <a:extLst>
                  <a:ext uri="{0D108BD9-81ED-4DB2-BD59-A6C34878D82A}">
                    <a16:rowId xmlns:a16="http://schemas.microsoft.com/office/drawing/2014/main" val="1296432506"/>
                  </a:ext>
                </a:extLst>
              </a:tr>
              <a:tr h="443952">
                <a:tc>
                  <a:txBody>
                    <a:bodyPr/>
                    <a:lstStyle/>
                    <a:p>
                      <a:pPr algn="l">
                        <a:lnSpc>
                          <a:spcPts val="1400"/>
                        </a:lnSpc>
                        <a:spcBef>
                          <a:spcPts val="300"/>
                        </a:spcBef>
                        <a:spcAft>
                          <a:spcPts val="300"/>
                        </a:spcAft>
                      </a:pPr>
                      <a:r>
                        <a:rPr lang="en-US" sz="1050" b="1" i="0" dirty="0">
                          <a:solidFill>
                            <a:schemeClr val="bg1"/>
                          </a:solidFill>
                          <a:latin typeface="Arial" panose="020B0604020202020204" pitchFamily="34" charset="0"/>
                          <a:cs typeface="Arial" panose="020B0604020202020204" pitchFamily="34" charset="0"/>
                        </a:rPr>
                        <a:t>Risk situations</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solidFill>
                  </a:tcPr>
                </a:tc>
                <a:tc>
                  <a:txBody>
                    <a:bodyPr/>
                    <a:lstStyle/>
                    <a:p>
                      <a:pPr>
                        <a:lnSpc>
                          <a:spcPct val="115000"/>
                        </a:lnSpc>
                        <a:spcAft>
                          <a:spcPts val="1000"/>
                        </a:spcAft>
                      </a:pPr>
                      <a:r>
                        <a:rPr lang="en-GB" sz="1050" dirty="0">
                          <a:solidFill>
                            <a:schemeClr val="tx1"/>
                          </a:solidFill>
                          <a:effectLst/>
                          <a:latin typeface="Arial" panose="020B0604020202020204" pitchFamily="34" charset="0"/>
                          <a:cs typeface="Arial" panose="020B0604020202020204" pitchFamily="34" charset="0"/>
                        </a:rPr>
                        <a:t>Going to pub. first thing in morning, seeing daughter, coffee breaks.</a:t>
                      </a:r>
                      <a:endParaRPr lang="en-CA" sz="105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alpha val="20000"/>
                      </a:srgbClr>
                    </a:solidFill>
                  </a:tcPr>
                </a:tc>
                <a:extLst>
                  <a:ext uri="{0D108BD9-81ED-4DB2-BD59-A6C34878D82A}">
                    <a16:rowId xmlns:a16="http://schemas.microsoft.com/office/drawing/2014/main" val="2810347506"/>
                  </a:ext>
                </a:extLst>
              </a:tr>
            </a:tbl>
          </a:graphicData>
        </a:graphic>
      </p:graphicFrame>
    </p:spTree>
    <p:extLst>
      <p:ext uri="{BB962C8B-B14F-4D97-AF65-F5344CB8AC3E}">
        <p14:creationId xmlns:p14="http://schemas.microsoft.com/office/powerpoint/2010/main" val="5531322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90EEA757-AF77-B84F-BA87-EF0F792109CB}"/>
              </a:ext>
            </a:extLst>
          </p:cNvPr>
          <p:cNvPicPr>
            <a:picLocks noChangeAspect="1"/>
          </p:cNvPicPr>
          <p:nvPr/>
        </p:nvPicPr>
        <p:blipFill>
          <a:blip r:embed="rId3"/>
          <a:stretch>
            <a:fillRect/>
          </a:stretch>
        </p:blipFill>
        <p:spPr>
          <a:xfrm>
            <a:off x="0" y="-25380"/>
            <a:ext cx="9144000" cy="6858000"/>
          </a:xfrm>
          <a:prstGeom prst="rect">
            <a:avLst/>
          </a:prstGeom>
        </p:spPr>
      </p:pic>
      <p:grpSp>
        <p:nvGrpSpPr>
          <p:cNvPr id="13" name="Group 12">
            <a:extLst>
              <a:ext uri="{FF2B5EF4-FFF2-40B4-BE49-F238E27FC236}">
                <a16:creationId xmlns:a16="http://schemas.microsoft.com/office/drawing/2014/main" id="{B66EA3B5-E322-8446-A887-931D0BED7954}"/>
              </a:ext>
            </a:extLst>
          </p:cNvPr>
          <p:cNvGrpSpPr/>
          <p:nvPr/>
        </p:nvGrpSpPr>
        <p:grpSpPr>
          <a:xfrm>
            <a:off x="696808" y="1084586"/>
            <a:ext cx="7860850" cy="559150"/>
            <a:chOff x="696808" y="1628560"/>
            <a:chExt cx="7860850" cy="559150"/>
          </a:xfrm>
        </p:grpSpPr>
        <p:pic>
          <p:nvPicPr>
            <p:cNvPr id="14" name="Picture 13">
              <a:extLst>
                <a:ext uri="{FF2B5EF4-FFF2-40B4-BE49-F238E27FC236}">
                  <a16:creationId xmlns:a16="http://schemas.microsoft.com/office/drawing/2014/main" id="{434884BA-341E-774C-A810-C587F219649F}"/>
                </a:ext>
              </a:extLst>
            </p:cNvPr>
            <p:cNvPicPr>
              <a:picLocks noChangeAspect="1"/>
            </p:cNvPicPr>
            <p:nvPr/>
          </p:nvPicPr>
          <p:blipFill>
            <a:blip r:embed="rId4"/>
            <a:srcRect/>
            <a:stretch/>
          </p:blipFill>
          <p:spPr>
            <a:xfrm>
              <a:off x="696808" y="1660485"/>
              <a:ext cx="495300" cy="495300"/>
            </a:xfrm>
            <a:prstGeom prst="rect">
              <a:avLst/>
            </a:prstGeom>
            <a:effectLst>
              <a:outerShdw blurRad="190500" dist="50800" dir="5400000" algn="ctr" rotWithShape="0">
                <a:srgbClr val="000000">
                  <a:alpha val="50000"/>
                </a:srgbClr>
              </a:outerShdw>
            </a:effectLst>
          </p:spPr>
        </p:pic>
        <p:sp>
          <p:nvSpPr>
            <p:cNvPr id="15" name="Text Placeholder 3">
              <a:extLst>
                <a:ext uri="{FF2B5EF4-FFF2-40B4-BE49-F238E27FC236}">
                  <a16:creationId xmlns:a16="http://schemas.microsoft.com/office/drawing/2014/main" id="{BFBAFE38-7968-D543-9678-4A6DFE970DB5}"/>
                </a:ext>
              </a:extLst>
            </p:cNvPr>
            <p:cNvSpPr txBox="1">
              <a:spLocks/>
            </p:cNvSpPr>
            <p:nvPr/>
          </p:nvSpPr>
          <p:spPr bwMode="auto">
            <a:xfrm>
              <a:off x="1365508" y="1628560"/>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258763" algn="l"/>
                </a:tabLst>
              </a:pPr>
              <a:r>
                <a:rPr lang="en-US" sz="1700" dirty="0">
                  <a:solidFill>
                    <a:schemeClr val="bg1"/>
                  </a:solidFill>
                  <a:latin typeface="Arial" panose="020B0604020202020204" pitchFamily="34" charset="0"/>
                  <a:cs typeface="Arial" panose="020B0604020202020204" pitchFamily="34" charset="0"/>
                </a:rPr>
                <a:t>1.	Confirm readiness to cut down to stop (CDTS)</a:t>
              </a:r>
            </a:p>
          </p:txBody>
        </p:sp>
      </p:grpSp>
      <p:grpSp>
        <p:nvGrpSpPr>
          <p:cNvPr id="16" name="Group 15">
            <a:extLst>
              <a:ext uri="{FF2B5EF4-FFF2-40B4-BE49-F238E27FC236}">
                <a16:creationId xmlns:a16="http://schemas.microsoft.com/office/drawing/2014/main" id="{400021F7-5522-D644-894C-7B746235D6A8}"/>
              </a:ext>
            </a:extLst>
          </p:cNvPr>
          <p:cNvGrpSpPr/>
          <p:nvPr/>
        </p:nvGrpSpPr>
        <p:grpSpPr>
          <a:xfrm>
            <a:off x="696808" y="1715582"/>
            <a:ext cx="7860850" cy="559150"/>
            <a:chOff x="696808" y="2276872"/>
            <a:chExt cx="7860850" cy="559150"/>
          </a:xfrm>
        </p:grpSpPr>
        <p:pic>
          <p:nvPicPr>
            <p:cNvPr id="17" name="Picture 16">
              <a:extLst>
                <a:ext uri="{FF2B5EF4-FFF2-40B4-BE49-F238E27FC236}">
                  <a16:creationId xmlns:a16="http://schemas.microsoft.com/office/drawing/2014/main" id="{1AFF3887-2132-5E41-B736-FFA2DDEE2900}"/>
                </a:ext>
              </a:extLst>
            </p:cNvPr>
            <p:cNvPicPr>
              <a:picLocks noChangeAspect="1"/>
            </p:cNvPicPr>
            <p:nvPr/>
          </p:nvPicPr>
          <p:blipFill>
            <a:blip r:embed="rId5"/>
            <a:srcRect/>
            <a:stretch/>
          </p:blipFill>
          <p:spPr>
            <a:xfrm>
              <a:off x="696808" y="2308797"/>
              <a:ext cx="495300" cy="495300"/>
            </a:xfrm>
            <a:prstGeom prst="rect">
              <a:avLst/>
            </a:prstGeom>
            <a:effectLst>
              <a:outerShdw blurRad="190500" dist="50800" dir="5400000" algn="ctr" rotWithShape="0">
                <a:srgbClr val="000000">
                  <a:alpha val="50000"/>
                </a:srgbClr>
              </a:outerShdw>
            </a:effectLst>
          </p:spPr>
        </p:pic>
        <p:sp>
          <p:nvSpPr>
            <p:cNvPr id="18" name="Text Placeholder 3">
              <a:extLst>
                <a:ext uri="{FF2B5EF4-FFF2-40B4-BE49-F238E27FC236}">
                  <a16:creationId xmlns:a16="http://schemas.microsoft.com/office/drawing/2014/main" id="{7B14E537-1B8E-B44F-8982-8700026BBBAF}"/>
                </a:ext>
              </a:extLst>
            </p:cNvPr>
            <p:cNvSpPr txBox="1">
              <a:spLocks/>
            </p:cNvSpPr>
            <p:nvPr/>
          </p:nvSpPr>
          <p:spPr bwMode="auto">
            <a:xfrm>
              <a:off x="1365508" y="2276872"/>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258763" algn="l"/>
                </a:tabLst>
              </a:pPr>
              <a:r>
                <a:rPr lang="en-US" sz="1700" dirty="0">
                  <a:solidFill>
                    <a:schemeClr val="bg1"/>
                  </a:solidFill>
                  <a:latin typeface="Arial" panose="020B0604020202020204" pitchFamily="34" charset="0"/>
                  <a:cs typeface="Arial" panose="020B0604020202020204" pitchFamily="34" charset="0"/>
                </a:rPr>
                <a:t>2.	Review patient log and key reflections (as appropriate) </a:t>
              </a:r>
            </a:p>
          </p:txBody>
        </p:sp>
      </p:grpSp>
      <p:grpSp>
        <p:nvGrpSpPr>
          <p:cNvPr id="19" name="Group 18">
            <a:extLst>
              <a:ext uri="{FF2B5EF4-FFF2-40B4-BE49-F238E27FC236}">
                <a16:creationId xmlns:a16="http://schemas.microsoft.com/office/drawing/2014/main" id="{0BDD9D0F-970C-E641-A659-F147498D605C}"/>
              </a:ext>
            </a:extLst>
          </p:cNvPr>
          <p:cNvGrpSpPr/>
          <p:nvPr/>
        </p:nvGrpSpPr>
        <p:grpSpPr>
          <a:xfrm>
            <a:off x="696808" y="2328272"/>
            <a:ext cx="7860850" cy="559150"/>
            <a:chOff x="696808" y="2924944"/>
            <a:chExt cx="7860850" cy="559150"/>
          </a:xfrm>
        </p:grpSpPr>
        <p:pic>
          <p:nvPicPr>
            <p:cNvPr id="20" name="Picture 19">
              <a:extLst>
                <a:ext uri="{FF2B5EF4-FFF2-40B4-BE49-F238E27FC236}">
                  <a16:creationId xmlns:a16="http://schemas.microsoft.com/office/drawing/2014/main" id="{57C29814-9772-B84B-9B23-D7547E88E335}"/>
                </a:ext>
              </a:extLst>
            </p:cNvPr>
            <p:cNvPicPr>
              <a:picLocks noChangeAspect="1"/>
            </p:cNvPicPr>
            <p:nvPr/>
          </p:nvPicPr>
          <p:blipFill>
            <a:blip r:embed="rId6"/>
            <a:srcRect/>
            <a:stretch/>
          </p:blipFill>
          <p:spPr>
            <a:xfrm>
              <a:off x="696808" y="2956869"/>
              <a:ext cx="495300" cy="495300"/>
            </a:xfrm>
            <a:prstGeom prst="rect">
              <a:avLst/>
            </a:prstGeom>
            <a:effectLst>
              <a:outerShdw blurRad="190500" dist="50800" dir="5400000" algn="ctr" rotWithShape="0">
                <a:srgbClr val="000000">
                  <a:alpha val="50000"/>
                </a:srgbClr>
              </a:outerShdw>
            </a:effectLst>
          </p:spPr>
        </p:pic>
        <p:sp>
          <p:nvSpPr>
            <p:cNvPr id="21" name="Text Placeholder 3">
              <a:extLst>
                <a:ext uri="{FF2B5EF4-FFF2-40B4-BE49-F238E27FC236}">
                  <a16:creationId xmlns:a16="http://schemas.microsoft.com/office/drawing/2014/main" id="{1A139682-B8EB-5040-BBF9-019915DF0842}"/>
                </a:ext>
              </a:extLst>
            </p:cNvPr>
            <p:cNvSpPr txBox="1">
              <a:spLocks/>
            </p:cNvSpPr>
            <p:nvPr/>
          </p:nvSpPr>
          <p:spPr bwMode="auto">
            <a:xfrm>
              <a:off x="1365508" y="2924944"/>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258763" algn="l"/>
                </a:tabLst>
              </a:pPr>
              <a:r>
                <a:rPr lang="en-US" sz="1700" dirty="0">
                  <a:solidFill>
                    <a:schemeClr val="bg1"/>
                  </a:solidFill>
                  <a:latin typeface="Arial" panose="020B0604020202020204" pitchFamily="34" charset="0"/>
                  <a:cs typeface="Arial" panose="020B0604020202020204" pitchFamily="34" charset="0"/>
                </a:rPr>
                <a:t>3.	Agree on reduction goal and start date</a:t>
              </a:r>
            </a:p>
          </p:txBody>
        </p:sp>
      </p:grpSp>
      <p:grpSp>
        <p:nvGrpSpPr>
          <p:cNvPr id="22" name="Group 21">
            <a:extLst>
              <a:ext uri="{FF2B5EF4-FFF2-40B4-BE49-F238E27FC236}">
                <a16:creationId xmlns:a16="http://schemas.microsoft.com/office/drawing/2014/main" id="{FA9166C7-98CA-504A-AFA1-73F87E47B8CC}"/>
              </a:ext>
            </a:extLst>
          </p:cNvPr>
          <p:cNvGrpSpPr/>
          <p:nvPr/>
        </p:nvGrpSpPr>
        <p:grpSpPr>
          <a:xfrm>
            <a:off x="696808" y="2966649"/>
            <a:ext cx="7860850" cy="559150"/>
            <a:chOff x="696808" y="3573016"/>
            <a:chExt cx="7860850" cy="559150"/>
          </a:xfrm>
        </p:grpSpPr>
        <p:pic>
          <p:nvPicPr>
            <p:cNvPr id="23" name="Picture 22">
              <a:extLst>
                <a:ext uri="{FF2B5EF4-FFF2-40B4-BE49-F238E27FC236}">
                  <a16:creationId xmlns:a16="http://schemas.microsoft.com/office/drawing/2014/main" id="{9B5636DA-7785-4B4D-B9FC-3E5B52AD95DD}"/>
                </a:ext>
              </a:extLst>
            </p:cNvPr>
            <p:cNvPicPr>
              <a:picLocks noChangeAspect="1"/>
            </p:cNvPicPr>
            <p:nvPr/>
          </p:nvPicPr>
          <p:blipFill>
            <a:blip r:embed="rId7"/>
            <a:srcRect/>
            <a:stretch/>
          </p:blipFill>
          <p:spPr>
            <a:xfrm>
              <a:off x="696808" y="3604941"/>
              <a:ext cx="495300" cy="495300"/>
            </a:xfrm>
            <a:prstGeom prst="rect">
              <a:avLst/>
            </a:prstGeom>
            <a:effectLst>
              <a:outerShdw blurRad="190500" dist="50800" dir="5400000" algn="ctr" rotWithShape="0">
                <a:srgbClr val="000000">
                  <a:alpha val="50000"/>
                </a:srgbClr>
              </a:outerShdw>
            </a:effectLst>
          </p:spPr>
        </p:pic>
        <p:sp>
          <p:nvSpPr>
            <p:cNvPr id="24" name="Text Placeholder 3">
              <a:extLst>
                <a:ext uri="{FF2B5EF4-FFF2-40B4-BE49-F238E27FC236}">
                  <a16:creationId xmlns:a16="http://schemas.microsoft.com/office/drawing/2014/main" id="{124CDC2A-2172-824C-AA90-5253A3651ECB}"/>
                </a:ext>
              </a:extLst>
            </p:cNvPr>
            <p:cNvSpPr txBox="1">
              <a:spLocks/>
            </p:cNvSpPr>
            <p:nvPr/>
          </p:nvSpPr>
          <p:spPr bwMode="auto">
            <a:xfrm>
              <a:off x="1365508" y="3573016"/>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258763" algn="l"/>
                </a:tabLst>
              </a:pPr>
              <a:r>
                <a:rPr lang="en-US" sz="1700" dirty="0">
                  <a:solidFill>
                    <a:schemeClr val="bg1"/>
                  </a:solidFill>
                  <a:latin typeface="Arial" panose="020B0604020202020204" pitchFamily="34" charset="0"/>
                  <a:cs typeface="Arial" panose="020B0604020202020204" pitchFamily="34" charset="0"/>
                </a:rPr>
                <a:t>4.	Discuss strategies for cutting down and make specific plans</a:t>
              </a:r>
            </a:p>
          </p:txBody>
        </p:sp>
      </p:grpSp>
      <p:grpSp>
        <p:nvGrpSpPr>
          <p:cNvPr id="25" name="Group 24">
            <a:extLst>
              <a:ext uri="{FF2B5EF4-FFF2-40B4-BE49-F238E27FC236}">
                <a16:creationId xmlns:a16="http://schemas.microsoft.com/office/drawing/2014/main" id="{1A3E0E19-DF5A-E043-94D5-CD2AEABC09F9}"/>
              </a:ext>
            </a:extLst>
          </p:cNvPr>
          <p:cNvGrpSpPr/>
          <p:nvPr/>
        </p:nvGrpSpPr>
        <p:grpSpPr>
          <a:xfrm>
            <a:off x="696808" y="3596112"/>
            <a:ext cx="8156906" cy="559150"/>
            <a:chOff x="696808" y="4221088"/>
            <a:chExt cx="8156906" cy="559150"/>
          </a:xfrm>
        </p:grpSpPr>
        <p:pic>
          <p:nvPicPr>
            <p:cNvPr id="26" name="Picture 25">
              <a:extLst>
                <a:ext uri="{FF2B5EF4-FFF2-40B4-BE49-F238E27FC236}">
                  <a16:creationId xmlns:a16="http://schemas.microsoft.com/office/drawing/2014/main" id="{43CF78C3-2DA2-4A4A-9AFA-A9225C98221E}"/>
                </a:ext>
              </a:extLst>
            </p:cNvPr>
            <p:cNvPicPr>
              <a:picLocks noChangeAspect="1"/>
            </p:cNvPicPr>
            <p:nvPr/>
          </p:nvPicPr>
          <p:blipFill>
            <a:blip r:embed="rId8"/>
            <a:srcRect/>
            <a:stretch/>
          </p:blipFill>
          <p:spPr>
            <a:xfrm>
              <a:off x="696808" y="4253013"/>
              <a:ext cx="495300" cy="495300"/>
            </a:xfrm>
            <a:prstGeom prst="rect">
              <a:avLst/>
            </a:prstGeom>
            <a:effectLst>
              <a:outerShdw blurRad="190500" dist="50800" dir="5400000" algn="ctr" rotWithShape="0">
                <a:srgbClr val="000000">
                  <a:alpha val="50000"/>
                </a:srgbClr>
              </a:outerShdw>
            </a:effectLst>
          </p:spPr>
        </p:pic>
        <p:sp>
          <p:nvSpPr>
            <p:cNvPr id="27" name="Text Placeholder 3">
              <a:extLst>
                <a:ext uri="{FF2B5EF4-FFF2-40B4-BE49-F238E27FC236}">
                  <a16:creationId xmlns:a16="http://schemas.microsoft.com/office/drawing/2014/main" id="{8DEFA404-6453-6C47-8783-F7A35E7D1C12}"/>
                </a:ext>
              </a:extLst>
            </p:cNvPr>
            <p:cNvSpPr txBox="1">
              <a:spLocks/>
            </p:cNvSpPr>
            <p:nvPr/>
          </p:nvSpPr>
          <p:spPr bwMode="auto">
            <a:xfrm>
              <a:off x="1365508" y="4221088"/>
              <a:ext cx="7488206"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258763" algn="l"/>
                </a:tabLst>
              </a:pPr>
              <a:r>
                <a:rPr lang="en-US" sz="1700" dirty="0">
                  <a:solidFill>
                    <a:schemeClr val="bg1"/>
                  </a:solidFill>
                  <a:latin typeface="Arial" panose="020B0604020202020204" pitchFamily="34" charset="0"/>
                  <a:cs typeface="Arial" panose="020B0604020202020204" pitchFamily="34" charset="0"/>
                </a:rPr>
                <a:t>5.	Discuss and agree on plan for use of stop smoking medications or vape</a:t>
              </a:r>
            </a:p>
          </p:txBody>
        </p:sp>
      </p:grpSp>
      <p:sp>
        <p:nvSpPr>
          <p:cNvPr id="2" name="Title 1">
            <a:extLst>
              <a:ext uri="{FF2B5EF4-FFF2-40B4-BE49-F238E27FC236}">
                <a16:creationId xmlns:a16="http://schemas.microsoft.com/office/drawing/2014/main" id="{6F35DB73-345F-A646-AEA1-D41E5E34E57F}"/>
              </a:ext>
            </a:extLst>
          </p:cNvPr>
          <p:cNvSpPr>
            <a:spLocks noGrp="1"/>
          </p:cNvSpPr>
          <p:nvPr>
            <p:ph type="title"/>
          </p:nvPr>
        </p:nvSpPr>
        <p:spPr/>
        <p:txBody>
          <a:bodyPr/>
          <a:lstStyle/>
          <a:p>
            <a:r>
              <a:rPr lang="en-US" dirty="0">
                <a:solidFill>
                  <a:srgbClr val="EF71A0"/>
                </a:solidFill>
              </a:rPr>
              <a:t>Reduction date session</a:t>
            </a:r>
            <a:endParaRPr lang="en-US" dirty="0"/>
          </a:p>
        </p:txBody>
      </p:sp>
      <p:pic>
        <p:nvPicPr>
          <p:cNvPr id="9" name="Picture 8">
            <a:extLst>
              <a:ext uri="{FF2B5EF4-FFF2-40B4-BE49-F238E27FC236}">
                <a16:creationId xmlns:a16="http://schemas.microsoft.com/office/drawing/2014/main" id="{9E8BADC1-6CA6-4A45-BC43-F387BD6EA1A5}"/>
              </a:ext>
            </a:extLst>
          </p:cNvPr>
          <p:cNvPicPr>
            <a:picLocks noChangeAspect="1"/>
          </p:cNvPicPr>
          <p:nvPr/>
        </p:nvPicPr>
        <p:blipFill>
          <a:blip r:embed="rId9"/>
          <a:srcRect/>
          <a:stretch/>
        </p:blipFill>
        <p:spPr>
          <a:xfrm>
            <a:off x="7227460" y="166978"/>
            <a:ext cx="1759302" cy="1034884"/>
          </a:xfrm>
          <a:prstGeom prst="rect">
            <a:avLst/>
          </a:prstGeom>
          <a:effectLst>
            <a:outerShdw blurRad="190500" dist="50800" dir="5400000" algn="ctr" rotWithShape="0">
              <a:srgbClr val="000000">
                <a:alpha val="50000"/>
              </a:srgbClr>
            </a:outerShdw>
          </a:effectLst>
        </p:spPr>
      </p:pic>
      <p:grpSp>
        <p:nvGrpSpPr>
          <p:cNvPr id="28" name="Group 27">
            <a:extLst>
              <a:ext uri="{FF2B5EF4-FFF2-40B4-BE49-F238E27FC236}">
                <a16:creationId xmlns:a16="http://schemas.microsoft.com/office/drawing/2014/main" id="{879283C4-9234-C0AB-3438-A96F6C8FB187}"/>
              </a:ext>
            </a:extLst>
          </p:cNvPr>
          <p:cNvGrpSpPr/>
          <p:nvPr/>
        </p:nvGrpSpPr>
        <p:grpSpPr>
          <a:xfrm>
            <a:off x="696808" y="4234703"/>
            <a:ext cx="7860850" cy="559150"/>
            <a:chOff x="696808" y="3094045"/>
            <a:chExt cx="7860850" cy="559150"/>
          </a:xfrm>
        </p:grpSpPr>
        <p:pic>
          <p:nvPicPr>
            <p:cNvPr id="29" name="Picture 28">
              <a:extLst>
                <a:ext uri="{FF2B5EF4-FFF2-40B4-BE49-F238E27FC236}">
                  <a16:creationId xmlns:a16="http://schemas.microsoft.com/office/drawing/2014/main" id="{653B1B9A-EDA7-861B-0CC0-774155116D58}"/>
                </a:ext>
              </a:extLst>
            </p:cNvPr>
            <p:cNvPicPr>
              <a:picLocks noChangeAspect="1"/>
            </p:cNvPicPr>
            <p:nvPr/>
          </p:nvPicPr>
          <p:blipFill>
            <a:blip r:embed="rId10"/>
            <a:srcRect/>
            <a:stretch/>
          </p:blipFill>
          <p:spPr>
            <a:xfrm>
              <a:off x="696808" y="3125970"/>
              <a:ext cx="495300" cy="495300"/>
            </a:xfrm>
            <a:prstGeom prst="rect">
              <a:avLst/>
            </a:prstGeom>
            <a:effectLst>
              <a:outerShdw blurRad="190500" dist="50800" dir="5400000" algn="ctr" rotWithShape="0">
                <a:srgbClr val="000000">
                  <a:alpha val="50000"/>
                </a:srgbClr>
              </a:outerShdw>
            </a:effectLst>
          </p:spPr>
        </p:pic>
        <p:sp>
          <p:nvSpPr>
            <p:cNvPr id="30" name="Text Placeholder 3">
              <a:extLst>
                <a:ext uri="{FF2B5EF4-FFF2-40B4-BE49-F238E27FC236}">
                  <a16:creationId xmlns:a16="http://schemas.microsoft.com/office/drawing/2014/main" id="{2F794B5E-4BD4-EE1D-7FF9-8093F59780CC}"/>
                </a:ext>
              </a:extLst>
            </p:cNvPr>
            <p:cNvSpPr txBox="1">
              <a:spLocks/>
            </p:cNvSpPr>
            <p:nvPr/>
          </p:nvSpPr>
          <p:spPr bwMode="auto">
            <a:xfrm>
              <a:off x="1365508" y="3094045"/>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258763" algn="l"/>
                </a:tabLst>
              </a:pPr>
              <a:r>
                <a:rPr lang="en-US" sz="1700" dirty="0">
                  <a:solidFill>
                    <a:schemeClr val="bg1"/>
                  </a:solidFill>
                  <a:latin typeface="Arial" panose="020B0604020202020204" pitchFamily="34" charset="0"/>
                  <a:cs typeface="Arial" panose="020B0604020202020204" pitchFamily="34" charset="0"/>
                </a:rPr>
                <a:t>6.	Prompt a commitment from the patient</a:t>
              </a:r>
            </a:p>
          </p:txBody>
        </p:sp>
      </p:grpSp>
      <p:grpSp>
        <p:nvGrpSpPr>
          <p:cNvPr id="31" name="Group 30">
            <a:extLst>
              <a:ext uri="{FF2B5EF4-FFF2-40B4-BE49-F238E27FC236}">
                <a16:creationId xmlns:a16="http://schemas.microsoft.com/office/drawing/2014/main" id="{FF072B49-C915-3AC0-C238-F4518611C9D2}"/>
              </a:ext>
            </a:extLst>
          </p:cNvPr>
          <p:cNvGrpSpPr/>
          <p:nvPr/>
        </p:nvGrpSpPr>
        <p:grpSpPr>
          <a:xfrm>
            <a:off x="696808" y="5543455"/>
            <a:ext cx="7860850" cy="559150"/>
            <a:chOff x="696808" y="3611489"/>
            <a:chExt cx="7860850" cy="559150"/>
          </a:xfrm>
        </p:grpSpPr>
        <p:pic>
          <p:nvPicPr>
            <p:cNvPr id="32" name="Picture 31">
              <a:extLst>
                <a:ext uri="{FF2B5EF4-FFF2-40B4-BE49-F238E27FC236}">
                  <a16:creationId xmlns:a16="http://schemas.microsoft.com/office/drawing/2014/main" id="{8CE5F43A-E0CA-8711-152A-699A39D0EC6F}"/>
                </a:ext>
              </a:extLst>
            </p:cNvPr>
            <p:cNvPicPr>
              <a:picLocks noChangeAspect="1"/>
            </p:cNvPicPr>
            <p:nvPr/>
          </p:nvPicPr>
          <p:blipFill>
            <a:blip r:embed="rId11"/>
            <a:srcRect/>
            <a:stretch/>
          </p:blipFill>
          <p:spPr>
            <a:xfrm>
              <a:off x="696808" y="3643414"/>
              <a:ext cx="495300" cy="495300"/>
            </a:xfrm>
            <a:prstGeom prst="rect">
              <a:avLst/>
            </a:prstGeom>
            <a:effectLst>
              <a:outerShdw blurRad="190500" dist="50800" dir="5400000" algn="ctr" rotWithShape="0">
                <a:srgbClr val="000000">
                  <a:alpha val="50000"/>
                </a:srgbClr>
              </a:outerShdw>
            </a:effectLst>
          </p:spPr>
        </p:pic>
        <p:sp>
          <p:nvSpPr>
            <p:cNvPr id="33" name="Text Placeholder 3">
              <a:extLst>
                <a:ext uri="{FF2B5EF4-FFF2-40B4-BE49-F238E27FC236}">
                  <a16:creationId xmlns:a16="http://schemas.microsoft.com/office/drawing/2014/main" id="{8D853733-192C-594C-9558-C899BE02674D}"/>
                </a:ext>
              </a:extLst>
            </p:cNvPr>
            <p:cNvSpPr txBox="1">
              <a:spLocks/>
            </p:cNvSpPr>
            <p:nvPr/>
          </p:nvSpPr>
          <p:spPr bwMode="auto">
            <a:xfrm>
              <a:off x="1365508" y="3611489"/>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354013" algn="l"/>
                </a:tabLst>
              </a:pPr>
              <a:r>
                <a:rPr lang="en-US" sz="1700" dirty="0">
                  <a:solidFill>
                    <a:schemeClr val="bg1"/>
                  </a:solidFill>
                  <a:latin typeface="Arial" panose="020B0604020202020204" pitchFamily="34" charset="0"/>
                  <a:cs typeface="Arial" panose="020B0604020202020204" pitchFamily="34" charset="0"/>
                </a:rPr>
                <a:t>8. Discuss plans and provide a summary</a:t>
              </a:r>
            </a:p>
          </p:txBody>
        </p:sp>
      </p:grpSp>
      <p:grpSp>
        <p:nvGrpSpPr>
          <p:cNvPr id="35" name="Group 34">
            <a:extLst>
              <a:ext uri="{FF2B5EF4-FFF2-40B4-BE49-F238E27FC236}">
                <a16:creationId xmlns:a16="http://schemas.microsoft.com/office/drawing/2014/main" id="{E6E5525F-7C35-787D-0A7E-7799584B40F7}"/>
              </a:ext>
            </a:extLst>
          </p:cNvPr>
          <p:cNvGrpSpPr/>
          <p:nvPr/>
        </p:nvGrpSpPr>
        <p:grpSpPr>
          <a:xfrm>
            <a:off x="696808" y="4910168"/>
            <a:ext cx="7860850" cy="559150"/>
            <a:chOff x="696808" y="1628560"/>
            <a:chExt cx="7860850" cy="559150"/>
          </a:xfrm>
        </p:grpSpPr>
        <p:pic>
          <p:nvPicPr>
            <p:cNvPr id="36" name="Picture 35">
              <a:extLst>
                <a:ext uri="{FF2B5EF4-FFF2-40B4-BE49-F238E27FC236}">
                  <a16:creationId xmlns:a16="http://schemas.microsoft.com/office/drawing/2014/main" id="{434A5E4D-C256-5FEF-6FEF-398B8DD1693F}"/>
                </a:ext>
              </a:extLst>
            </p:cNvPr>
            <p:cNvPicPr>
              <a:picLocks noChangeAspect="1"/>
            </p:cNvPicPr>
            <p:nvPr/>
          </p:nvPicPr>
          <p:blipFill>
            <a:blip r:embed="rId12"/>
            <a:srcRect/>
            <a:stretch/>
          </p:blipFill>
          <p:spPr>
            <a:xfrm>
              <a:off x="696808" y="1660485"/>
              <a:ext cx="495300" cy="495300"/>
            </a:xfrm>
            <a:prstGeom prst="rect">
              <a:avLst/>
            </a:prstGeom>
            <a:effectLst>
              <a:outerShdw blurRad="190500" dist="50800" dir="5400000" algn="ctr" rotWithShape="0">
                <a:srgbClr val="000000">
                  <a:alpha val="50000"/>
                </a:srgbClr>
              </a:outerShdw>
            </a:effectLst>
          </p:spPr>
        </p:pic>
        <p:sp>
          <p:nvSpPr>
            <p:cNvPr id="37" name="Text Placeholder 3">
              <a:extLst>
                <a:ext uri="{FF2B5EF4-FFF2-40B4-BE49-F238E27FC236}">
                  <a16:creationId xmlns:a16="http://schemas.microsoft.com/office/drawing/2014/main" id="{AFE58D57-4AD1-4766-7BF5-7500313D5495}"/>
                </a:ext>
              </a:extLst>
            </p:cNvPr>
            <p:cNvSpPr txBox="1">
              <a:spLocks/>
            </p:cNvSpPr>
            <p:nvPr/>
          </p:nvSpPr>
          <p:spPr bwMode="auto">
            <a:xfrm>
              <a:off x="1365508" y="1628560"/>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258763" algn="l"/>
                </a:tabLst>
              </a:pPr>
              <a:r>
                <a:rPr lang="en-US" sz="1700" dirty="0">
                  <a:solidFill>
                    <a:schemeClr val="bg1"/>
                  </a:solidFill>
                  <a:latin typeface="Arial" panose="020B0604020202020204" pitchFamily="34" charset="0"/>
                  <a:cs typeface="Arial" panose="020B0604020202020204" pitchFamily="34" charset="0"/>
                </a:rPr>
                <a:t>7.	Identify smoking triggers and coping plan</a:t>
              </a:r>
            </a:p>
          </p:txBody>
        </p:sp>
      </p:grpSp>
    </p:spTree>
    <p:extLst>
      <p:ext uri="{BB962C8B-B14F-4D97-AF65-F5344CB8AC3E}">
        <p14:creationId xmlns:p14="http://schemas.microsoft.com/office/powerpoint/2010/main" val="4069729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500"/>
                                        <p:tgtEl>
                                          <p:spTgt spid="2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fade">
                                      <p:cBhvr>
                                        <p:cTn id="37" dur="500"/>
                                        <p:tgtEl>
                                          <p:spTgt spid="31"/>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fade">
                                      <p:cBhvr>
                                        <p:cTn id="4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3E4B151-8E3D-5AA7-8E86-4F56C10999AF}"/>
              </a:ext>
            </a:extLst>
          </p:cNvPr>
          <p:cNvPicPr>
            <a:picLocks noChangeAspect="1"/>
          </p:cNvPicPr>
          <p:nvPr/>
        </p:nvPicPr>
        <p:blipFill>
          <a:blip r:embed="rId3"/>
          <a:stretch>
            <a:fillRect/>
          </a:stretch>
        </p:blipFill>
        <p:spPr>
          <a:xfrm>
            <a:off x="0" y="0"/>
            <a:ext cx="9144000" cy="6858000"/>
          </a:xfrm>
          <a:prstGeom prst="rect">
            <a:avLst/>
          </a:prstGeom>
        </p:spPr>
      </p:pic>
      <p:sp>
        <p:nvSpPr>
          <p:cNvPr id="5" name="Subtitle 2">
            <a:extLst>
              <a:ext uri="{FF2B5EF4-FFF2-40B4-BE49-F238E27FC236}">
                <a16:creationId xmlns:a16="http://schemas.microsoft.com/office/drawing/2014/main" id="{326DDE62-1366-1B0C-2FAA-83FDBFAA01AC}"/>
              </a:ext>
            </a:extLst>
          </p:cNvPr>
          <p:cNvSpPr>
            <a:spLocks noGrp="1"/>
          </p:cNvSpPr>
          <p:nvPr>
            <p:ph type="subTitle" idx="1"/>
          </p:nvPr>
        </p:nvSpPr>
        <p:spPr>
          <a:xfrm>
            <a:off x="0" y="770022"/>
            <a:ext cx="9144000" cy="1680499"/>
          </a:xfrm>
        </p:spPr>
        <p:txBody>
          <a:bodyPr anchor="t"/>
          <a:lstStyle/>
          <a:p>
            <a:pPr algn="ctr">
              <a:spcBef>
                <a:spcPts val="0"/>
              </a:spcBef>
              <a:spcAft>
                <a:spcPts val="0"/>
              </a:spcAft>
            </a:pPr>
            <a:r>
              <a:rPr lang="en-US" dirty="0">
                <a:solidFill>
                  <a:srgbClr val="F79645"/>
                </a:solidFill>
                <a:effectLst>
                  <a:outerShdw blurRad="254000" dist="76200" dir="5400000" algn="ctr" rotWithShape="0">
                    <a:srgbClr val="000000">
                      <a:alpha val="0"/>
                    </a:srgbClr>
                  </a:outerShdw>
                </a:effectLst>
              </a:rPr>
              <a:t>Michael, 55</a:t>
            </a:r>
            <a:br>
              <a:rPr lang="en-US" sz="3200" dirty="0">
                <a:effectLst>
                  <a:outerShdw blurRad="254000" dist="76200" dir="5400000" algn="ctr" rotWithShape="0">
                    <a:srgbClr val="000000">
                      <a:alpha val="15000"/>
                    </a:srgbClr>
                  </a:outerShdw>
                </a:effectLst>
              </a:rPr>
            </a:br>
            <a:r>
              <a:rPr lang="en-US" sz="2500" b="0" dirty="0">
                <a:effectLst>
                  <a:outerShdw blurRad="254000" dist="38100" dir="5400000" algn="ctr" rotWithShape="0">
                    <a:srgbClr val="000000">
                      <a:alpha val="15000"/>
                    </a:srgbClr>
                  </a:outerShdw>
                </a:effectLst>
              </a:rPr>
              <a:t>How did it go?</a:t>
            </a:r>
          </a:p>
        </p:txBody>
      </p:sp>
      <p:pic>
        <p:nvPicPr>
          <p:cNvPr id="9" name="Picture 8">
            <a:extLst>
              <a:ext uri="{FF2B5EF4-FFF2-40B4-BE49-F238E27FC236}">
                <a16:creationId xmlns:a16="http://schemas.microsoft.com/office/drawing/2014/main" id="{351C29A4-A914-D339-3D93-A6B8027E1CF5}"/>
              </a:ext>
            </a:extLst>
          </p:cNvPr>
          <p:cNvPicPr>
            <a:picLocks noChangeAspect="1"/>
          </p:cNvPicPr>
          <p:nvPr/>
        </p:nvPicPr>
        <p:blipFill>
          <a:blip r:embed="rId4"/>
          <a:srcRect l="403" r="403"/>
          <a:stretch/>
        </p:blipFill>
        <p:spPr>
          <a:xfrm>
            <a:off x="1992930" y="2189946"/>
            <a:ext cx="5186995" cy="4668054"/>
          </a:xfrm>
          <a:prstGeom prst="rect">
            <a:avLst/>
          </a:prstGeom>
          <a:effectLst>
            <a:outerShdw blurRad="635000" dist="275305" dir="3880317" algn="ctr" rotWithShape="0">
              <a:srgbClr val="000000">
                <a:alpha val="75025"/>
              </a:srgbClr>
            </a:outerShdw>
          </a:effectLst>
        </p:spPr>
      </p:pic>
    </p:spTree>
    <p:extLst>
      <p:ext uri="{BB962C8B-B14F-4D97-AF65-F5344CB8AC3E}">
        <p14:creationId xmlns:p14="http://schemas.microsoft.com/office/powerpoint/2010/main" val="8144625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3B9B2B-B4F6-1800-9ED1-31663E37C01C}"/>
              </a:ext>
            </a:extLst>
          </p:cNvPr>
          <p:cNvSpPr>
            <a:spLocks noGrp="1"/>
          </p:cNvSpPr>
          <p:nvPr>
            <p:ph type="title"/>
          </p:nvPr>
        </p:nvSpPr>
        <p:spPr/>
        <p:txBody>
          <a:bodyPr/>
          <a:lstStyle/>
          <a:p>
            <a:r>
              <a:rPr lang="en-US" b="1" dirty="0"/>
              <a:t>Key points</a:t>
            </a:r>
          </a:p>
        </p:txBody>
      </p:sp>
      <p:sp>
        <p:nvSpPr>
          <p:cNvPr id="4" name="Rectangle 3">
            <a:extLst>
              <a:ext uri="{FF2B5EF4-FFF2-40B4-BE49-F238E27FC236}">
                <a16:creationId xmlns:a16="http://schemas.microsoft.com/office/drawing/2014/main" id="{2C82232E-C04B-272E-0C6B-D8D924346965}"/>
              </a:ext>
            </a:extLst>
          </p:cNvPr>
          <p:cNvSpPr/>
          <p:nvPr/>
        </p:nvSpPr>
        <p:spPr bwMode="auto">
          <a:xfrm>
            <a:off x="0" y="5273676"/>
            <a:ext cx="9144000" cy="1584324"/>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 name="Text Placeholder 2">
            <a:extLst>
              <a:ext uri="{FF2B5EF4-FFF2-40B4-BE49-F238E27FC236}">
                <a16:creationId xmlns:a16="http://schemas.microsoft.com/office/drawing/2014/main" id="{A155CF83-442A-C8A5-DF23-89F0610DA4E0}"/>
              </a:ext>
            </a:extLst>
          </p:cNvPr>
          <p:cNvSpPr>
            <a:spLocks noGrp="1"/>
          </p:cNvSpPr>
          <p:nvPr>
            <p:ph type="body" idx="12"/>
          </p:nvPr>
        </p:nvSpPr>
        <p:spPr>
          <a:xfrm>
            <a:off x="571501" y="1515533"/>
            <a:ext cx="7962899" cy="4191000"/>
          </a:xfrm>
        </p:spPr>
        <p:txBody>
          <a:bodyPr/>
          <a:lstStyle/>
          <a:p>
            <a:pPr marL="285750" indent="-285750">
              <a:lnSpc>
                <a:spcPts val="2400"/>
              </a:lnSpc>
              <a:spcBef>
                <a:spcPts val="1000"/>
              </a:spcBef>
              <a:spcAft>
                <a:spcPts val="600"/>
              </a:spcAft>
              <a:buFont typeface="Wingdings" pitchFamily="2" charset="2"/>
              <a:buChar char="§"/>
            </a:pPr>
            <a:r>
              <a:rPr lang="en-US" dirty="0"/>
              <a:t>Patients are often nervous on their quit date, </a:t>
            </a:r>
            <a:r>
              <a:rPr lang="en-US" b="1" dirty="0">
                <a:solidFill>
                  <a:schemeClr val="accent1"/>
                </a:solidFill>
              </a:rPr>
              <a:t>this is normal</a:t>
            </a:r>
          </a:p>
          <a:p>
            <a:pPr marL="285750" indent="-285750">
              <a:lnSpc>
                <a:spcPts val="2400"/>
              </a:lnSpc>
              <a:spcBef>
                <a:spcPts val="1000"/>
              </a:spcBef>
              <a:spcAft>
                <a:spcPts val="600"/>
              </a:spcAft>
              <a:buFont typeface="Wingdings" pitchFamily="2" charset="2"/>
              <a:buChar char="§"/>
            </a:pPr>
            <a:r>
              <a:rPr lang="en-US" b="1" dirty="0">
                <a:solidFill>
                  <a:schemeClr val="accent1"/>
                </a:solidFill>
              </a:rPr>
              <a:t>Boost motivation</a:t>
            </a:r>
            <a:r>
              <a:rPr lang="en-US" dirty="0"/>
              <a:t> and </a:t>
            </a:r>
            <a:r>
              <a:rPr lang="en-US" b="1" dirty="0">
                <a:solidFill>
                  <a:schemeClr val="accent1"/>
                </a:solidFill>
              </a:rPr>
              <a:t>confidence</a:t>
            </a:r>
            <a:r>
              <a:rPr lang="en-US" dirty="0"/>
              <a:t>, ensure they have everything in place</a:t>
            </a:r>
          </a:p>
          <a:p>
            <a:pPr marL="366713" indent="-350838">
              <a:lnSpc>
                <a:spcPts val="2400"/>
              </a:lnSpc>
              <a:spcBef>
                <a:spcPts val="1000"/>
              </a:spcBef>
              <a:spcAft>
                <a:spcPts val="600"/>
              </a:spcAft>
              <a:buFont typeface="Wingdings" pitchFamily="2" charset="2"/>
              <a:buChar char="§"/>
            </a:pPr>
            <a:r>
              <a:rPr lang="en-US" dirty="0"/>
              <a:t>Patient should have realistic expectations of what to expect in terms of </a:t>
            </a:r>
            <a:r>
              <a:rPr lang="en-US" b="1" dirty="0">
                <a:solidFill>
                  <a:schemeClr val="accent1"/>
                </a:solidFill>
              </a:rPr>
              <a:t>nicotine withdrawal </a:t>
            </a:r>
            <a:r>
              <a:rPr lang="en-US" dirty="0"/>
              <a:t>and</a:t>
            </a:r>
            <a:r>
              <a:rPr lang="en-US" b="1" dirty="0">
                <a:solidFill>
                  <a:schemeClr val="accent1"/>
                </a:solidFill>
              </a:rPr>
              <a:t> plan to cope</a:t>
            </a:r>
          </a:p>
          <a:p>
            <a:pPr marL="301625" indent="-285750">
              <a:lnSpc>
                <a:spcPts val="2400"/>
              </a:lnSpc>
              <a:spcBef>
                <a:spcPts val="1000"/>
              </a:spcBef>
              <a:spcAft>
                <a:spcPts val="600"/>
              </a:spcAft>
              <a:buFont typeface="Wingdings" pitchFamily="2" charset="2"/>
              <a:buChar char="§"/>
            </a:pPr>
            <a:r>
              <a:rPr lang="en-US" dirty="0"/>
              <a:t>Ensure access to </a:t>
            </a:r>
            <a:r>
              <a:rPr lang="en-US" b="1" dirty="0">
                <a:solidFill>
                  <a:schemeClr val="accent1"/>
                </a:solidFill>
              </a:rPr>
              <a:t>medication or vape </a:t>
            </a:r>
            <a:r>
              <a:rPr lang="en-US" dirty="0"/>
              <a:t>and</a:t>
            </a:r>
            <a:r>
              <a:rPr lang="en-US" b="1" dirty="0">
                <a:solidFill>
                  <a:schemeClr val="accent1"/>
                </a:solidFill>
              </a:rPr>
              <a:t> review and repeat instructions for use. </a:t>
            </a:r>
            <a:r>
              <a:rPr lang="en-US" dirty="0"/>
              <a:t>Patient needs to have </a:t>
            </a:r>
            <a:r>
              <a:rPr lang="en-US" b="1" dirty="0">
                <a:solidFill>
                  <a:schemeClr val="accent1"/>
                </a:solidFill>
              </a:rPr>
              <a:t>positive but realistic </a:t>
            </a:r>
            <a:r>
              <a:rPr lang="en-US" dirty="0"/>
              <a:t>expectations of their stop smoking medication/vape </a:t>
            </a:r>
          </a:p>
          <a:p>
            <a:pPr marL="342900" indent="-342900">
              <a:lnSpc>
                <a:spcPts val="2400"/>
              </a:lnSpc>
              <a:spcBef>
                <a:spcPts val="1000"/>
              </a:spcBef>
              <a:spcAft>
                <a:spcPts val="600"/>
              </a:spcAft>
              <a:buFont typeface="Wingdings" pitchFamily="2" charset="2"/>
              <a:buChar char="§"/>
            </a:pPr>
            <a:r>
              <a:rPr lang="en-US" dirty="0"/>
              <a:t>Establish strategies to cope with any </a:t>
            </a:r>
            <a:r>
              <a:rPr lang="en-US" b="1" dirty="0">
                <a:solidFill>
                  <a:schemeClr val="accent1"/>
                </a:solidFill>
              </a:rPr>
              <a:t>smoking contacts</a:t>
            </a:r>
          </a:p>
          <a:p>
            <a:pPr marL="342900" indent="-342900">
              <a:lnSpc>
                <a:spcPts val="2400"/>
              </a:lnSpc>
              <a:spcBef>
                <a:spcPts val="1000"/>
              </a:spcBef>
              <a:spcAft>
                <a:spcPts val="600"/>
              </a:spcAft>
              <a:buFont typeface="Wingdings" pitchFamily="2" charset="2"/>
              <a:buChar char="§"/>
            </a:pPr>
            <a:r>
              <a:rPr lang="en-US" dirty="0"/>
              <a:t>Discuss the patient’s </a:t>
            </a:r>
            <a:r>
              <a:rPr lang="en-US" b="1" dirty="0">
                <a:solidFill>
                  <a:schemeClr val="accent1"/>
                </a:solidFill>
              </a:rPr>
              <a:t>support network</a:t>
            </a:r>
            <a:r>
              <a:rPr lang="en-US" dirty="0"/>
              <a:t> and ensure the patient </a:t>
            </a:r>
            <a:br>
              <a:rPr lang="en-US" dirty="0"/>
            </a:br>
            <a:r>
              <a:rPr lang="en-US" dirty="0"/>
              <a:t>	knows they can contact the service for support. </a:t>
            </a:r>
          </a:p>
          <a:p>
            <a:pPr marL="342900" indent="-342900">
              <a:lnSpc>
                <a:spcPts val="2400"/>
              </a:lnSpc>
              <a:spcBef>
                <a:spcPts val="1000"/>
              </a:spcBef>
              <a:spcAft>
                <a:spcPts val="600"/>
              </a:spcAft>
              <a:buFont typeface="Wingdings" pitchFamily="2" charset="2"/>
              <a:buChar char="§"/>
            </a:pPr>
            <a:r>
              <a:rPr lang="en-US" dirty="0"/>
              <a:t>Set and review </a:t>
            </a:r>
            <a:r>
              <a:rPr lang="en-US" b="1" dirty="0">
                <a:solidFill>
                  <a:schemeClr val="accent1"/>
                </a:solidFill>
              </a:rPr>
              <a:t>weekly goals </a:t>
            </a:r>
            <a:r>
              <a:rPr lang="en-US" dirty="0"/>
              <a:t>and </a:t>
            </a:r>
            <a:r>
              <a:rPr lang="en-US" b="1" dirty="0">
                <a:solidFill>
                  <a:schemeClr val="accent1"/>
                </a:solidFill>
              </a:rPr>
              <a:t>renew commitment </a:t>
            </a:r>
            <a:r>
              <a:rPr lang="en-US" dirty="0"/>
              <a:t>(shorter goals as needed)</a:t>
            </a:r>
          </a:p>
          <a:p>
            <a:pPr marL="342900" indent="-342900">
              <a:lnSpc>
                <a:spcPts val="2400"/>
              </a:lnSpc>
              <a:spcBef>
                <a:spcPts val="1000"/>
              </a:spcBef>
              <a:spcAft>
                <a:spcPts val="1000"/>
              </a:spcAft>
              <a:buAutoNum type="arabicPeriod" startAt="5"/>
            </a:pPr>
            <a:endParaRPr lang="en-US" dirty="0"/>
          </a:p>
        </p:txBody>
      </p:sp>
    </p:spTree>
    <p:extLst>
      <p:ext uri="{BB962C8B-B14F-4D97-AF65-F5344CB8AC3E}">
        <p14:creationId xmlns:p14="http://schemas.microsoft.com/office/powerpoint/2010/main" val="32087901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B8F4654-6DEF-E9A7-BBC8-253415DA89F0}"/>
              </a:ext>
            </a:extLst>
          </p:cNvPr>
          <p:cNvPicPr>
            <a:picLocks noChangeAspect="1"/>
          </p:cNvPicPr>
          <p:nvPr/>
        </p:nvPicPr>
        <p:blipFill>
          <a:blip r:embed="rId3"/>
          <a:srcRect/>
          <a:stretch/>
        </p:blipFill>
        <p:spPr>
          <a:xfrm>
            <a:off x="0" y="0"/>
            <a:ext cx="9144000" cy="6858000"/>
          </a:xfrm>
          <a:prstGeom prst="rect">
            <a:avLst/>
          </a:prstGeom>
        </p:spPr>
      </p:pic>
      <p:sp>
        <p:nvSpPr>
          <p:cNvPr id="3" name="Subtitle 1">
            <a:extLst>
              <a:ext uri="{FF2B5EF4-FFF2-40B4-BE49-F238E27FC236}">
                <a16:creationId xmlns:a16="http://schemas.microsoft.com/office/drawing/2014/main" id="{46B5220D-B4CC-DA41-C867-604029437E1F}"/>
              </a:ext>
            </a:extLst>
          </p:cNvPr>
          <p:cNvSpPr txBox="1">
            <a:spLocks/>
          </p:cNvSpPr>
          <p:nvPr/>
        </p:nvSpPr>
        <p:spPr>
          <a:xfrm>
            <a:off x="952500" y="4397828"/>
            <a:ext cx="7200900" cy="1698172"/>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3800"/>
              </a:lnSpc>
              <a:buNone/>
            </a:pPr>
            <a:r>
              <a:rPr lang="en-US" sz="4000" b="1" dirty="0">
                <a:solidFill>
                  <a:schemeClr val="bg1"/>
                </a:solidFill>
                <a:latin typeface="Arial" panose="020B0604020202020204" pitchFamily="34" charset="0"/>
                <a:cs typeface="Arial" panose="020B0604020202020204" pitchFamily="34" charset="0"/>
              </a:rPr>
              <a:t>Questions?</a:t>
            </a:r>
          </a:p>
        </p:txBody>
      </p:sp>
    </p:spTree>
    <p:extLst>
      <p:ext uri="{BB962C8B-B14F-4D97-AF65-F5344CB8AC3E}">
        <p14:creationId xmlns:p14="http://schemas.microsoft.com/office/powerpoint/2010/main" val="13933817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05666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2FC5F8-35B4-B338-46CF-7181CC2F5BC6}"/>
              </a:ext>
            </a:extLst>
          </p:cNvPr>
          <p:cNvSpPr>
            <a:spLocks noGrp="1"/>
          </p:cNvSpPr>
          <p:nvPr>
            <p:ph type="title"/>
          </p:nvPr>
        </p:nvSpPr>
        <p:spPr/>
        <p:txBody>
          <a:bodyPr/>
          <a:lstStyle/>
          <a:p>
            <a:r>
              <a:rPr lang="en-US" dirty="0"/>
              <a:t>NCSCT Standard Treatment </a:t>
            </a:r>
            <a:r>
              <a:rPr lang="en-US" dirty="0" err="1"/>
              <a:t>Programme</a:t>
            </a:r>
            <a:endParaRPr lang="en-US" dirty="0"/>
          </a:p>
        </p:txBody>
      </p:sp>
      <p:graphicFrame>
        <p:nvGraphicFramePr>
          <p:cNvPr id="6" name="Table 5">
            <a:extLst>
              <a:ext uri="{FF2B5EF4-FFF2-40B4-BE49-F238E27FC236}">
                <a16:creationId xmlns:a16="http://schemas.microsoft.com/office/drawing/2014/main" id="{9CFFA804-927F-9B1B-6721-3867CE877927}"/>
              </a:ext>
            </a:extLst>
          </p:cNvPr>
          <p:cNvGraphicFramePr>
            <a:graphicFrameLocks noGrp="1"/>
          </p:cNvGraphicFramePr>
          <p:nvPr/>
        </p:nvGraphicFramePr>
        <p:xfrm>
          <a:off x="684212" y="1908217"/>
          <a:ext cx="4408050" cy="2494680"/>
        </p:xfrm>
        <a:graphic>
          <a:graphicData uri="http://schemas.openxmlformats.org/drawingml/2006/table">
            <a:tbl>
              <a:tblPr firstRow="1" bandRow="1">
                <a:tableStyleId>{5C22544A-7EE6-4342-B048-85BDC9FD1C3A}</a:tableStyleId>
              </a:tblPr>
              <a:tblGrid>
                <a:gridCol w="4408050">
                  <a:extLst>
                    <a:ext uri="{9D8B030D-6E8A-4147-A177-3AD203B41FA5}">
                      <a16:colId xmlns:a16="http://schemas.microsoft.com/office/drawing/2014/main" val="600406677"/>
                    </a:ext>
                  </a:extLst>
                </a:gridCol>
              </a:tblGrid>
              <a:tr h="498936">
                <a:tc>
                  <a:txBody>
                    <a:bodyPr/>
                    <a:lstStyle/>
                    <a:p>
                      <a:r>
                        <a:rPr lang="en-US" sz="1600" b="1" i="0">
                          <a:latin typeface="Arial" panose="020B0604020202020204" pitchFamily="34" charset="0"/>
                          <a:cs typeface="Arial" panose="020B0604020202020204" pitchFamily="34" charset="0"/>
                        </a:rPr>
                        <a:t>Sessions</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423F39"/>
                    </a:solidFill>
                  </a:tcPr>
                </a:tc>
                <a:extLst>
                  <a:ext uri="{0D108BD9-81ED-4DB2-BD59-A6C34878D82A}">
                    <a16:rowId xmlns:a16="http://schemas.microsoft.com/office/drawing/2014/main" val="4107125779"/>
                  </a:ext>
                </a:extLst>
              </a:tr>
              <a:tr h="498936">
                <a:tc>
                  <a:txBody>
                    <a:bodyPr/>
                    <a:lstStyle/>
                    <a:p>
                      <a:r>
                        <a:rPr lang="en-US" sz="1600" b="0" i="0">
                          <a:latin typeface="Arial" panose="020B0604020202020204" pitchFamily="34" charset="0"/>
                          <a:cs typeface="Arial" panose="020B0604020202020204" pitchFamily="34" charset="0"/>
                        </a:rPr>
                        <a:t>Initial assessment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6">
                        <a:alpha val="20000"/>
                      </a:schemeClr>
                    </a:solidFill>
                  </a:tcPr>
                </a:tc>
                <a:extLst>
                  <a:ext uri="{0D108BD9-81ED-4DB2-BD59-A6C34878D82A}">
                    <a16:rowId xmlns:a16="http://schemas.microsoft.com/office/drawing/2014/main" val="3476263633"/>
                  </a:ext>
                </a:extLst>
              </a:tr>
              <a:tr h="498936">
                <a:tc>
                  <a:txBody>
                    <a:bodyPr/>
                    <a:lstStyle/>
                    <a:p>
                      <a:r>
                        <a:rPr lang="en-US" sz="1600" b="0" i="0">
                          <a:latin typeface="Arial" panose="020B0604020202020204" pitchFamily="34" charset="0"/>
                          <a:cs typeface="Arial" panose="020B0604020202020204" pitchFamily="34" charset="0"/>
                        </a:rPr>
                        <a:t>Quit date or reduction date</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EE70A1">
                        <a:alpha val="20000"/>
                      </a:srgbClr>
                    </a:solidFill>
                  </a:tcPr>
                </a:tc>
                <a:extLst>
                  <a:ext uri="{0D108BD9-81ED-4DB2-BD59-A6C34878D82A}">
                    <a16:rowId xmlns:a16="http://schemas.microsoft.com/office/drawing/2014/main" val="3331932257"/>
                  </a:ext>
                </a:extLst>
              </a:tr>
              <a:tr h="498936">
                <a:tc>
                  <a:txBody>
                    <a:bodyPr/>
                    <a:lstStyle/>
                    <a:p>
                      <a:r>
                        <a:rPr lang="en-US" sz="1600" b="0" i="0">
                          <a:latin typeface="Arial" panose="020B0604020202020204" pitchFamily="34" charset="0"/>
                          <a:cs typeface="Arial" panose="020B0604020202020204" pitchFamily="34" charset="0"/>
                        </a:rPr>
                        <a:t>Follow-up sessions</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9BD9C">
                        <a:alpha val="20000"/>
                      </a:srgbClr>
                    </a:solidFill>
                  </a:tcPr>
                </a:tc>
                <a:extLst>
                  <a:ext uri="{0D108BD9-81ED-4DB2-BD59-A6C34878D82A}">
                    <a16:rowId xmlns:a16="http://schemas.microsoft.com/office/drawing/2014/main" val="3206747704"/>
                  </a:ext>
                </a:extLst>
              </a:tr>
              <a:tr h="498936">
                <a:tc>
                  <a:txBody>
                    <a:bodyPr/>
                    <a:lstStyle/>
                    <a:p>
                      <a:r>
                        <a:rPr lang="en-US" sz="1600" b="0" i="0">
                          <a:latin typeface="Arial" panose="020B0604020202020204" pitchFamily="34" charset="0"/>
                          <a:cs typeface="Arial" panose="020B0604020202020204" pitchFamily="34" charset="0"/>
                        </a:rPr>
                        <a:t>Final session</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8DCD3E">
                        <a:alpha val="20000"/>
                      </a:srgbClr>
                    </a:solidFill>
                  </a:tcPr>
                </a:tc>
                <a:extLst>
                  <a:ext uri="{0D108BD9-81ED-4DB2-BD59-A6C34878D82A}">
                    <a16:rowId xmlns:a16="http://schemas.microsoft.com/office/drawing/2014/main" val="1165269166"/>
                  </a:ext>
                </a:extLst>
              </a:tr>
            </a:tbl>
          </a:graphicData>
        </a:graphic>
      </p:graphicFrame>
      <p:grpSp>
        <p:nvGrpSpPr>
          <p:cNvPr id="7" name="Group 6">
            <a:extLst>
              <a:ext uri="{FF2B5EF4-FFF2-40B4-BE49-F238E27FC236}">
                <a16:creationId xmlns:a16="http://schemas.microsoft.com/office/drawing/2014/main" id="{C7049DCA-1FF5-5742-752F-B9D2CFB00334}"/>
              </a:ext>
            </a:extLst>
          </p:cNvPr>
          <p:cNvGrpSpPr/>
          <p:nvPr/>
        </p:nvGrpSpPr>
        <p:grpSpPr>
          <a:xfrm>
            <a:off x="698726" y="4752178"/>
            <a:ext cx="4637252" cy="1246017"/>
            <a:chOff x="613704" y="4755902"/>
            <a:chExt cx="4637252" cy="1246017"/>
          </a:xfrm>
        </p:grpSpPr>
        <p:pic>
          <p:nvPicPr>
            <p:cNvPr id="8" name="Picture 7">
              <a:extLst>
                <a:ext uri="{FF2B5EF4-FFF2-40B4-BE49-F238E27FC236}">
                  <a16:creationId xmlns:a16="http://schemas.microsoft.com/office/drawing/2014/main" id="{D25F9A6B-CCCC-65CE-97BA-F79EFC95F97C}"/>
                </a:ext>
              </a:extLst>
            </p:cNvPr>
            <p:cNvPicPr>
              <a:picLocks noChangeAspect="1"/>
            </p:cNvPicPr>
            <p:nvPr/>
          </p:nvPicPr>
          <p:blipFill>
            <a:blip r:embed="rId3"/>
            <a:srcRect/>
            <a:stretch/>
          </p:blipFill>
          <p:spPr>
            <a:xfrm>
              <a:off x="613704" y="4755902"/>
              <a:ext cx="4637252" cy="791725"/>
            </a:xfrm>
            <a:prstGeom prst="rect">
              <a:avLst/>
            </a:prstGeom>
            <a:effectLst>
              <a:outerShdw blurRad="254000" dist="63500" dir="5400000" algn="ctr" rotWithShape="0">
                <a:schemeClr val="tx1">
                  <a:alpha val="0"/>
                </a:schemeClr>
              </a:outerShdw>
            </a:effectLst>
          </p:spPr>
        </p:pic>
        <p:sp>
          <p:nvSpPr>
            <p:cNvPr id="9" name="TextBox 8">
              <a:extLst>
                <a:ext uri="{FF2B5EF4-FFF2-40B4-BE49-F238E27FC236}">
                  <a16:creationId xmlns:a16="http://schemas.microsoft.com/office/drawing/2014/main" id="{E18AA907-12B0-5166-7B8D-01E51096903E}"/>
                </a:ext>
              </a:extLst>
            </p:cNvPr>
            <p:cNvSpPr txBox="1"/>
            <p:nvPr/>
          </p:nvSpPr>
          <p:spPr bwMode="auto">
            <a:xfrm>
              <a:off x="651149" y="5552320"/>
              <a:ext cx="858237" cy="449599"/>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200"/>
                </a:lnSpc>
                <a:spcBef>
                  <a:spcPts val="0"/>
                </a:spcBef>
                <a:spcAft>
                  <a:spcPts val="0"/>
                </a:spcAft>
                <a:buClr>
                  <a:srgbClr val="C10C21"/>
                </a:buClr>
                <a:buSzTx/>
                <a:buFont typeface="Lucida Grande" pitchFamily="-109" charset="0"/>
                <a:buNone/>
                <a:tabLst/>
              </a:pPr>
              <a:r>
                <a:rPr lang="en-US" sz="1000" b="1">
                  <a:latin typeface="Arial" panose="020B0604020202020204" pitchFamily="34" charset="0"/>
                  <a:cs typeface="Arial" panose="020B0604020202020204" pitchFamily="34" charset="0"/>
                </a:rPr>
                <a:t>Pre-quit</a:t>
              </a:r>
            </a:p>
            <a:p>
              <a:pPr marL="0" marR="0" indent="0" algn="ctr" defTabSz="457200" rtl="0" eaLnBrk="1" fontAlgn="base" latinLnBrk="0" hangingPunct="1">
                <a:lnSpc>
                  <a:spcPts val="1200"/>
                </a:lnSpc>
                <a:spcBef>
                  <a:spcPts val="0"/>
                </a:spcBef>
                <a:spcAft>
                  <a:spcPts val="0"/>
                </a:spcAft>
                <a:buClr>
                  <a:srgbClr val="C10C21"/>
                </a:buClr>
                <a:buSzTx/>
                <a:buFont typeface="Lucida Grande" pitchFamily="-109" charset="0"/>
                <a:buNone/>
                <a:tabLst/>
              </a:pPr>
              <a:r>
                <a:rPr lang="en-US" sz="1000" b="1">
                  <a:latin typeface="Arial" panose="020B0604020202020204" pitchFamily="34" charset="0"/>
                  <a:cs typeface="Arial" panose="020B0604020202020204" pitchFamily="34" charset="0"/>
                </a:rPr>
                <a:t>appointment</a:t>
              </a:r>
            </a:p>
          </p:txBody>
        </p:sp>
        <p:sp>
          <p:nvSpPr>
            <p:cNvPr id="10" name="TextBox 9">
              <a:extLst>
                <a:ext uri="{FF2B5EF4-FFF2-40B4-BE49-F238E27FC236}">
                  <a16:creationId xmlns:a16="http://schemas.microsoft.com/office/drawing/2014/main" id="{AFACA927-8FB5-3683-8AEA-742E856394C7}"/>
                </a:ext>
              </a:extLst>
            </p:cNvPr>
            <p:cNvSpPr txBox="1"/>
            <p:nvPr/>
          </p:nvSpPr>
          <p:spPr bwMode="auto">
            <a:xfrm>
              <a:off x="1776214" y="5552320"/>
              <a:ext cx="858237" cy="449599"/>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200"/>
                </a:lnSpc>
                <a:spcBef>
                  <a:spcPts val="0"/>
                </a:spcBef>
                <a:spcAft>
                  <a:spcPts val="0"/>
                </a:spcAft>
                <a:buClr>
                  <a:srgbClr val="C10C21"/>
                </a:buClr>
                <a:buSzTx/>
                <a:buFont typeface="Lucida Grande" pitchFamily="-109" charset="0"/>
                <a:buNone/>
                <a:tabLst/>
              </a:pPr>
              <a:r>
                <a:rPr lang="en-US" sz="1000" b="1">
                  <a:latin typeface="Arial" panose="020B0604020202020204" pitchFamily="34" charset="0"/>
                  <a:cs typeface="Arial" panose="020B0604020202020204" pitchFamily="34" charset="0"/>
                </a:rPr>
                <a:t>Quit date</a:t>
              </a:r>
            </a:p>
            <a:p>
              <a:pPr marL="0" marR="0" indent="0" algn="ctr" defTabSz="457200" rtl="0" eaLnBrk="1" fontAlgn="base" latinLnBrk="0" hangingPunct="1">
                <a:lnSpc>
                  <a:spcPts val="1200"/>
                </a:lnSpc>
                <a:spcBef>
                  <a:spcPts val="0"/>
                </a:spcBef>
                <a:spcAft>
                  <a:spcPts val="0"/>
                </a:spcAft>
                <a:buClr>
                  <a:srgbClr val="C10C21"/>
                </a:buClr>
                <a:buSzTx/>
                <a:buFont typeface="Lucida Grande" pitchFamily="-109" charset="0"/>
                <a:buNone/>
                <a:tabLst/>
              </a:pPr>
              <a:r>
                <a:rPr lang="en-US" sz="1000" b="1">
                  <a:latin typeface="Arial" panose="020B0604020202020204" pitchFamily="34" charset="0"/>
                  <a:cs typeface="Arial" panose="020B0604020202020204" pitchFamily="34" charset="0"/>
                </a:rPr>
                <a:t>appointment</a:t>
              </a:r>
            </a:p>
          </p:txBody>
        </p:sp>
        <p:sp>
          <p:nvSpPr>
            <p:cNvPr id="11" name="TextBox 10">
              <a:extLst>
                <a:ext uri="{FF2B5EF4-FFF2-40B4-BE49-F238E27FC236}">
                  <a16:creationId xmlns:a16="http://schemas.microsoft.com/office/drawing/2014/main" id="{4D2F4353-8DA3-1165-103D-5D7EE86ADC10}"/>
                </a:ext>
              </a:extLst>
            </p:cNvPr>
            <p:cNvSpPr txBox="1"/>
            <p:nvPr/>
          </p:nvSpPr>
          <p:spPr bwMode="auto">
            <a:xfrm>
              <a:off x="2956142" y="5552320"/>
              <a:ext cx="1171183" cy="449599"/>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200"/>
                </a:lnSpc>
                <a:spcBef>
                  <a:spcPts val="0"/>
                </a:spcBef>
                <a:spcAft>
                  <a:spcPts val="0"/>
                </a:spcAft>
                <a:buClr>
                  <a:srgbClr val="C10C21"/>
                </a:buClr>
                <a:buSzTx/>
                <a:buFont typeface="Lucida Grande" pitchFamily="-109" charset="0"/>
                <a:buNone/>
                <a:tabLst/>
              </a:pPr>
              <a:r>
                <a:rPr lang="en-US" sz="1000" b="1">
                  <a:latin typeface="Arial" panose="020B0604020202020204" pitchFamily="34" charset="0"/>
                  <a:cs typeface="Arial" panose="020B0604020202020204" pitchFamily="34" charset="0"/>
                </a:rPr>
                <a:t>Follow-up</a:t>
              </a:r>
            </a:p>
            <a:p>
              <a:pPr marL="0" marR="0" indent="0" algn="ctr" defTabSz="457200" rtl="0" eaLnBrk="1" fontAlgn="base" latinLnBrk="0" hangingPunct="1">
                <a:lnSpc>
                  <a:spcPts val="1200"/>
                </a:lnSpc>
                <a:spcBef>
                  <a:spcPts val="0"/>
                </a:spcBef>
                <a:spcAft>
                  <a:spcPts val="0"/>
                </a:spcAft>
                <a:buClr>
                  <a:srgbClr val="C10C21"/>
                </a:buClr>
                <a:buSzTx/>
                <a:buFont typeface="Lucida Grande" pitchFamily="-109" charset="0"/>
                <a:buNone/>
                <a:tabLst/>
              </a:pPr>
              <a:r>
                <a:rPr lang="en-US" sz="1000" b="1">
                  <a:latin typeface="Arial" panose="020B0604020202020204" pitchFamily="34" charset="0"/>
                  <a:cs typeface="Arial" panose="020B0604020202020204" pitchFamily="34" charset="0"/>
                </a:rPr>
                <a:t>appointments</a:t>
              </a:r>
            </a:p>
          </p:txBody>
        </p:sp>
        <p:sp>
          <p:nvSpPr>
            <p:cNvPr id="12" name="TextBox 11">
              <a:extLst>
                <a:ext uri="{FF2B5EF4-FFF2-40B4-BE49-F238E27FC236}">
                  <a16:creationId xmlns:a16="http://schemas.microsoft.com/office/drawing/2014/main" id="{D8F9507E-4243-457C-ECA2-842451EFBBA2}"/>
                </a:ext>
              </a:extLst>
            </p:cNvPr>
            <p:cNvSpPr txBox="1"/>
            <p:nvPr/>
          </p:nvSpPr>
          <p:spPr bwMode="auto">
            <a:xfrm>
              <a:off x="4540686" y="5552320"/>
              <a:ext cx="607512" cy="449599"/>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200"/>
                </a:lnSpc>
                <a:spcBef>
                  <a:spcPts val="0"/>
                </a:spcBef>
                <a:spcAft>
                  <a:spcPts val="0"/>
                </a:spcAft>
                <a:buClr>
                  <a:srgbClr val="C10C21"/>
                </a:buClr>
                <a:buSzTx/>
                <a:buFont typeface="Lucida Grande" pitchFamily="-109" charset="0"/>
                <a:buNone/>
                <a:tabLst/>
              </a:pPr>
              <a:r>
                <a:rPr lang="en-US" sz="1000" b="1">
                  <a:latin typeface="Arial" panose="020B0604020202020204" pitchFamily="34" charset="0"/>
                  <a:cs typeface="Arial" panose="020B0604020202020204" pitchFamily="34" charset="0"/>
                </a:rPr>
                <a:t>Final</a:t>
              </a:r>
            </a:p>
            <a:p>
              <a:pPr marL="0" marR="0" indent="0" algn="ctr" defTabSz="457200" rtl="0" eaLnBrk="1" fontAlgn="base" latinLnBrk="0" hangingPunct="1">
                <a:lnSpc>
                  <a:spcPts val="1200"/>
                </a:lnSpc>
                <a:spcBef>
                  <a:spcPts val="0"/>
                </a:spcBef>
                <a:spcAft>
                  <a:spcPts val="0"/>
                </a:spcAft>
                <a:buClr>
                  <a:srgbClr val="C10C21"/>
                </a:buClr>
                <a:buSzTx/>
                <a:buFont typeface="Lucida Grande" pitchFamily="-109" charset="0"/>
                <a:buNone/>
                <a:tabLst/>
              </a:pPr>
              <a:r>
                <a:rPr lang="en-US" sz="1000" b="1">
                  <a:latin typeface="Arial" panose="020B0604020202020204" pitchFamily="34" charset="0"/>
                  <a:cs typeface="Arial" panose="020B0604020202020204" pitchFamily="34" charset="0"/>
                </a:rPr>
                <a:t>visit</a:t>
              </a:r>
            </a:p>
          </p:txBody>
        </p:sp>
      </p:grpSp>
      <p:pic>
        <p:nvPicPr>
          <p:cNvPr id="15" name="Picture 14">
            <a:extLst>
              <a:ext uri="{FF2B5EF4-FFF2-40B4-BE49-F238E27FC236}">
                <a16:creationId xmlns:a16="http://schemas.microsoft.com/office/drawing/2014/main" id="{D16E03B7-58E2-EBF1-59CC-26A9AB299EA1}"/>
              </a:ext>
            </a:extLst>
          </p:cNvPr>
          <p:cNvPicPr>
            <a:picLocks noChangeAspect="1"/>
          </p:cNvPicPr>
          <p:nvPr/>
        </p:nvPicPr>
        <p:blipFill>
          <a:blip r:embed="rId4"/>
          <a:stretch>
            <a:fillRect/>
          </a:stretch>
        </p:blipFill>
        <p:spPr>
          <a:xfrm>
            <a:off x="5211666" y="1841463"/>
            <a:ext cx="3869271" cy="4165606"/>
          </a:xfrm>
          <a:prstGeom prst="rect">
            <a:avLst/>
          </a:prstGeom>
        </p:spPr>
      </p:pic>
      <p:sp>
        <p:nvSpPr>
          <p:cNvPr id="16" name="Footer Placeholder 3">
            <a:extLst>
              <a:ext uri="{FF2B5EF4-FFF2-40B4-BE49-F238E27FC236}">
                <a16:creationId xmlns:a16="http://schemas.microsoft.com/office/drawing/2014/main" id="{FEF6F83A-410C-467E-D3EA-82C8FD2FB252}"/>
              </a:ext>
            </a:extLst>
          </p:cNvPr>
          <p:cNvSpPr>
            <a:spLocks noGrp="1"/>
          </p:cNvSpPr>
          <p:nvPr>
            <p:ph type="ftr" sz="quarter" idx="3"/>
          </p:nvPr>
        </p:nvSpPr>
        <p:spPr>
          <a:xfrm>
            <a:off x="593184" y="6356350"/>
            <a:ext cx="7866330" cy="365125"/>
          </a:xfrm>
        </p:spPr>
        <p:txBody>
          <a:bodyPr/>
          <a:lstStyle/>
          <a:p>
            <a:pPr>
              <a:defRPr/>
            </a:pPr>
            <a:r>
              <a:rPr lang="en-US" b="1"/>
              <a:t>Community mental health tobacco treatment training - </a:t>
            </a:r>
            <a:r>
              <a:rPr lang="en-CA"/>
              <a:t>Quit date or reduction date session</a:t>
            </a:r>
            <a:endParaRPr lang="en-US"/>
          </a:p>
        </p:txBody>
      </p:sp>
    </p:spTree>
    <p:extLst>
      <p:ext uri="{BB962C8B-B14F-4D97-AF65-F5344CB8AC3E}">
        <p14:creationId xmlns:p14="http://schemas.microsoft.com/office/powerpoint/2010/main" val="25399571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E0B8CC1-82E7-514D-BBE6-BD813AD15C9B}"/>
              </a:ext>
            </a:extLst>
          </p:cNvPr>
          <p:cNvPicPr>
            <a:picLocks noChangeAspect="1"/>
          </p:cNvPicPr>
          <p:nvPr/>
        </p:nvPicPr>
        <p:blipFill>
          <a:blip r:embed="rId3"/>
          <a:stretch>
            <a:fillRect/>
          </a:stretch>
        </p:blipFill>
        <p:spPr>
          <a:xfrm>
            <a:off x="0" y="0"/>
            <a:ext cx="9144000" cy="6858000"/>
          </a:xfrm>
          <a:prstGeom prst="rect">
            <a:avLst/>
          </a:prstGeom>
        </p:spPr>
      </p:pic>
      <p:sp>
        <p:nvSpPr>
          <p:cNvPr id="2" name="Title 1">
            <a:extLst>
              <a:ext uri="{FF2B5EF4-FFF2-40B4-BE49-F238E27FC236}">
                <a16:creationId xmlns:a16="http://schemas.microsoft.com/office/drawing/2014/main" id="{3DC71ABA-1B3D-6A40-9DBE-4C8A7A03310E}"/>
              </a:ext>
            </a:extLst>
          </p:cNvPr>
          <p:cNvSpPr>
            <a:spLocks noGrp="1"/>
          </p:cNvSpPr>
          <p:nvPr>
            <p:ph type="ctrTitle"/>
          </p:nvPr>
        </p:nvSpPr>
        <p:spPr/>
        <p:txBody>
          <a:bodyPr/>
          <a:lstStyle/>
          <a:p>
            <a:endParaRPr lang="en-US">
              <a:solidFill>
                <a:srgbClr val="EE70A1"/>
              </a:solidFill>
            </a:endParaRPr>
          </a:p>
        </p:txBody>
      </p:sp>
      <p:sp>
        <p:nvSpPr>
          <p:cNvPr id="3" name="Subtitle 2">
            <a:extLst>
              <a:ext uri="{FF2B5EF4-FFF2-40B4-BE49-F238E27FC236}">
                <a16:creationId xmlns:a16="http://schemas.microsoft.com/office/drawing/2014/main" id="{1F047E71-7FE6-4A45-A4BC-306012B85ACA}"/>
              </a:ext>
            </a:extLst>
          </p:cNvPr>
          <p:cNvSpPr>
            <a:spLocks noGrp="1"/>
          </p:cNvSpPr>
          <p:nvPr>
            <p:ph type="subTitle" idx="1"/>
          </p:nvPr>
        </p:nvSpPr>
        <p:spPr/>
        <p:txBody>
          <a:bodyPr/>
          <a:lstStyle/>
          <a:p>
            <a:r>
              <a:rPr lang="en-US"/>
              <a:t>Quit date</a:t>
            </a:r>
          </a:p>
        </p:txBody>
      </p:sp>
      <p:pic>
        <p:nvPicPr>
          <p:cNvPr id="7" name="Picture 6">
            <a:extLst>
              <a:ext uri="{FF2B5EF4-FFF2-40B4-BE49-F238E27FC236}">
                <a16:creationId xmlns:a16="http://schemas.microsoft.com/office/drawing/2014/main" id="{074A6553-AE9D-BC49-BF23-4043585E75AC}"/>
              </a:ext>
            </a:extLst>
          </p:cNvPr>
          <p:cNvPicPr>
            <a:picLocks noChangeAspect="1"/>
          </p:cNvPicPr>
          <p:nvPr/>
        </p:nvPicPr>
        <p:blipFill>
          <a:blip r:embed="rId4"/>
          <a:srcRect/>
          <a:stretch/>
        </p:blipFill>
        <p:spPr>
          <a:xfrm>
            <a:off x="596072" y="3755471"/>
            <a:ext cx="3363677" cy="1978633"/>
          </a:xfrm>
          <a:prstGeom prst="rect">
            <a:avLst/>
          </a:prstGeom>
          <a:effectLst>
            <a:outerShdw blurRad="254000" dist="50800" dir="5400000" algn="ctr" rotWithShape="0">
              <a:srgbClr val="000000">
                <a:alpha val="50000"/>
              </a:srgbClr>
            </a:outerShdw>
          </a:effectLst>
        </p:spPr>
      </p:pic>
    </p:spTree>
    <p:extLst>
      <p:ext uri="{BB962C8B-B14F-4D97-AF65-F5344CB8AC3E}">
        <p14:creationId xmlns:p14="http://schemas.microsoft.com/office/powerpoint/2010/main" val="30736518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90EEA757-AF77-B84F-BA87-EF0F792109CB}"/>
              </a:ext>
            </a:extLst>
          </p:cNvPr>
          <p:cNvPicPr>
            <a:picLocks noChangeAspect="1"/>
          </p:cNvPicPr>
          <p:nvPr/>
        </p:nvPicPr>
        <p:blipFill>
          <a:blip r:embed="rId3"/>
          <a:stretch>
            <a:fillRect/>
          </a:stretch>
        </p:blipFill>
        <p:spPr>
          <a:xfrm>
            <a:off x="0" y="0"/>
            <a:ext cx="9144000" cy="6858000"/>
          </a:xfrm>
          <a:prstGeom prst="rect">
            <a:avLst/>
          </a:prstGeom>
        </p:spPr>
      </p:pic>
      <p:grpSp>
        <p:nvGrpSpPr>
          <p:cNvPr id="13" name="Group 12">
            <a:extLst>
              <a:ext uri="{FF2B5EF4-FFF2-40B4-BE49-F238E27FC236}">
                <a16:creationId xmlns:a16="http://schemas.microsoft.com/office/drawing/2014/main" id="{B66EA3B5-E322-8446-A887-931D0BED7954}"/>
              </a:ext>
            </a:extLst>
          </p:cNvPr>
          <p:cNvGrpSpPr/>
          <p:nvPr/>
        </p:nvGrpSpPr>
        <p:grpSpPr>
          <a:xfrm>
            <a:off x="696808" y="1586236"/>
            <a:ext cx="7860850" cy="559150"/>
            <a:chOff x="696808" y="1628560"/>
            <a:chExt cx="7860850" cy="559150"/>
          </a:xfrm>
        </p:grpSpPr>
        <p:pic>
          <p:nvPicPr>
            <p:cNvPr id="14" name="Picture 13">
              <a:extLst>
                <a:ext uri="{FF2B5EF4-FFF2-40B4-BE49-F238E27FC236}">
                  <a16:creationId xmlns:a16="http://schemas.microsoft.com/office/drawing/2014/main" id="{434884BA-341E-774C-A810-C587F219649F}"/>
                </a:ext>
              </a:extLst>
            </p:cNvPr>
            <p:cNvPicPr>
              <a:picLocks noChangeAspect="1"/>
            </p:cNvPicPr>
            <p:nvPr/>
          </p:nvPicPr>
          <p:blipFill>
            <a:blip r:embed="rId4"/>
            <a:srcRect/>
            <a:stretch/>
          </p:blipFill>
          <p:spPr>
            <a:xfrm>
              <a:off x="696808" y="1660485"/>
              <a:ext cx="495300" cy="495300"/>
            </a:xfrm>
            <a:prstGeom prst="rect">
              <a:avLst/>
            </a:prstGeom>
            <a:effectLst>
              <a:outerShdw blurRad="190500" dist="50800" dir="5400000" algn="ctr" rotWithShape="0">
                <a:srgbClr val="000000">
                  <a:alpha val="50000"/>
                </a:srgbClr>
              </a:outerShdw>
            </a:effectLst>
          </p:spPr>
        </p:pic>
        <p:sp>
          <p:nvSpPr>
            <p:cNvPr id="15" name="Text Placeholder 3">
              <a:extLst>
                <a:ext uri="{FF2B5EF4-FFF2-40B4-BE49-F238E27FC236}">
                  <a16:creationId xmlns:a16="http://schemas.microsoft.com/office/drawing/2014/main" id="{BFBAFE38-7968-D543-9678-4A6DFE970DB5}"/>
                </a:ext>
              </a:extLst>
            </p:cNvPr>
            <p:cNvSpPr txBox="1">
              <a:spLocks/>
            </p:cNvSpPr>
            <p:nvPr/>
          </p:nvSpPr>
          <p:spPr bwMode="auto">
            <a:xfrm>
              <a:off x="1365508" y="1628560"/>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258763" algn="l"/>
                </a:tabLst>
              </a:pPr>
              <a:r>
                <a:rPr lang="en-US" sz="1700">
                  <a:solidFill>
                    <a:schemeClr val="bg1"/>
                  </a:solidFill>
                  <a:latin typeface="Arial" panose="020B0604020202020204" pitchFamily="34" charset="0"/>
                  <a:cs typeface="Arial" panose="020B0604020202020204" pitchFamily="34" charset="0"/>
                </a:rPr>
                <a:t>1.	Confirm readiness and ability to quit</a:t>
              </a:r>
            </a:p>
          </p:txBody>
        </p:sp>
      </p:grpSp>
      <p:grpSp>
        <p:nvGrpSpPr>
          <p:cNvPr id="16" name="Group 15">
            <a:extLst>
              <a:ext uri="{FF2B5EF4-FFF2-40B4-BE49-F238E27FC236}">
                <a16:creationId xmlns:a16="http://schemas.microsoft.com/office/drawing/2014/main" id="{400021F7-5522-D644-894C-7B746235D6A8}"/>
              </a:ext>
            </a:extLst>
          </p:cNvPr>
          <p:cNvGrpSpPr/>
          <p:nvPr/>
        </p:nvGrpSpPr>
        <p:grpSpPr>
          <a:xfrm>
            <a:off x="696808" y="2458921"/>
            <a:ext cx="7860850" cy="559150"/>
            <a:chOff x="696808" y="2276872"/>
            <a:chExt cx="7860850" cy="559150"/>
          </a:xfrm>
        </p:grpSpPr>
        <p:pic>
          <p:nvPicPr>
            <p:cNvPr id="17" name="Picture 16">
              <a:extLst>
                <a:ext uri="{FF2B5EF4-FFF2-40B4-BE49-F238E27FC236}">
                  <a16:creationId xmlns:a16="http://schemas.microsoft.com/office/drawing/2014/main" id="{1AFF3887-2132-5E41-B736-FFA2DDEE2900}"/>
                </a:ext>
              </a:extLst>
            </p:cNvPr>
            <p:cNvPicPr>
              <a:picLocks noChangeAspect="1"/>
            </p:cNvPicPr>
            <p:nvPr/>
          </p:nvPicPr>
          <p:blipFill>
            <a:blip r:embed="rId5"/>
            <a:srcRect/>
            <a:stretch/>
          </p:blipFill>
          <p:spPr>
            <a:xfrm>
              <a:off x="696808" y="2308797"/>
              <a:ext cx="495300" cy="495300"/>
            </a:xfrm>
            <a:prstGeom prst="rect">
              <a:avLst/>
            </a:prstGeom>
            <a:effectLst>
              <a:outerShdw blurRad="190500" dist="50800" dir="5400000" algn="ctr" rotWithShape="0">
                <a:srgbClr val="000000">
                  <a:alpha val="50000"/>
                </a:srgbClr>
              </a:outerShdw>
            </a:effectLst>
          </p:spPr>
        </p:pic>
        <p:sp>
          <p:nvSpPr>
            <p:cNvPr id="18" name="Text Placeholder 3">
              <a:extLst>
                <a:ext uri="{FF2B5EF4-FFF2-40B4-BE49-F238E27FC236}">
                  <a16:creationId xmlns:a16="http://schemas.microsoft.com/office/drawing/2014/main" id="{7B14E537-1B8E-B44F-8982-8700026BBBAF}"/>
                </a:ext>
              </a:extLst>
            </p:cNvPr>
            <p:cNvSpPr txBox="1">
              <a:spLocks/>
            </p:cNvSpPr>
            <p:nvPr/>
          </p:nvSpPr>
          <p:spPr bwMode="auto">
            <a:xfrm>
              <a:off x="1365508" y="2276872"/>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258763" algn="l"/>
                </a:tabLst>
              </a:pPr>
              <a:r>
                <a:rPr lang="en-US" sz="1700">
                  <a:solidFill>
                    <a:schemeClr val="bg1"/>
                  </a:solidFill>
                  <a:latin typeface="Arial" panose="020B0604020202020204" pitchFamily="34" charset="0"/>
                  <a:cs typeface="Arial" panose="020B0604020202020204" pitchFamily="34" charset="0"/>
                </a:rPr>
                <a:t>2.	Confirm that the patient has sufficient supply of medication </a:t>
              </a:r>
              <a:br>
                <a:rPr lang="en-US" sz="1700">
                  <a:solidFill>
                    <a:schemeClr val="bg1"/>
                  </a:solidFill>
                  <a:latin typeface="Arial" panose="020B0604020202020204" pitchFamily="34" charset="0"/>
                  <a:cs typeface="Arial" panose="020B0604020202020204" pitchFamily="34" charset="0"/>
                </a:rPr>
              </a:br>
              <a:r>
                <a:rPr lang="en-US" sz="1700">
                  <a:solidFill>
                    <a:schemeClr val="bg1"/>
                  </a:solidFill>
                  <a:latin typeface="Arial" panose="020B0604020202020204" pitchFamily="34" charset="0"/>
                  <a:cs typeface="Arial" panose="020B0604020202020204" pitchFamily="34" charset="0"/>
                </a:rPr>
                <a:t>	and discuss expectations of medication</a:t>
              </a:r>
            </a:p>
          </p:txBody>
        </p:sp>
      </p:grpSp>
      <p:grpSp>
        <p:nvGrpSpPr>
          <p:cNvPr id="19" name="Group 18">
            <a:extLst>
              <a:ext uri="{FF2B5EF4-FFF2-40B4-BE49-F238E27FC236}">
                <a16:creationId xmlns:a16="http://schemas.microsoft.com/office/drawing/2014/main" id="{0BDD9D0F-970C-E641-A659-F147498D605C}"/>
              </a:ext>
            </a:extLst>
          </p:cNvPr>
          <p:cNvGrpSpPr/>
          <p:nvPr/>
        </p:nvGrpSpPr>
        <p:grpSpPr>
          <a:xfrm>
            <a:off x="696808" y="3331606"/>
            <a:ext cx="7860850" cy="559150"/>
            <a:chOff x="696808" y="2924944"/>
            <a:chExt cx="7860850" cy="559150"/>
          </a:xfrm>
        </p:grpSpPr>
        <p:pic>
          <p:nvPicPr>
            <p:cNvPr id="20" name="Picture 19">
              <a:extLst>
                <a:ext uri="{FF2B5EF4-FFF2-40B4-BE49-F238E27FC236}">
                  <a16:creationId xmlns:a16="http://schemas.microsoft.com/office/drawing/2014/main" id="{57C29814-9772-B84B-9B23-D7547E88E335}"/>
                </a:ext>
              </a:extLst>
            </p:cNvPr>
            <p:cNvPicPr>
              <a:picLocks noChangeAspect="1"/>
            </p:cNvPicPr>
            <p:nvPr/>
          </p:nvPicPr>
          <p:blipFill>
            <a:blip r:embed="rId6"/>
            <a:srcRect/>
            <a:stretch/>
          </p:blipFill>
          <p:spPr>
            <a:xfrm>
              <a:off x="696808" y="2956869"/>
              <a:ext cx="495300" cy="495300"/>
            </a:xfrm>
            <a:prstGeom prst="rect">
              <a:avLst/>
            </a:prstGeom>
            <a:effectLst>
              <a:outerShdw blurRad="190500" dist="50800" dir="5400000" algn="ctr" rotWithShape="0">
                <a:srgbClr val="000000">
                  <a:alpha val="50000"/>
                </a:srgbClr>
              </a:outerShdw>
            </a:effectLst>
          </p:spPr>
        </p:pic>
        <p:sp>
          <p:nvSpPr>
            <p:cNvPr id="21" name="Text Placeholder 3">
              <a:extLst>
                <a:ext uri="{FF2B5EF4-FFF2-40B4-BE49-F238E27FC236}">
                  <a16:creationId xmlns:a16="http://schemas.microsoft.com/office/drawing/2014/main" id="{1A139682-B8EB-5040-BBF9-019915DF0842}"/>
                </a:ext>
              </a:extLst>
            </p:cNvPr>
            <p:cNvSpPr txBox="1">
              <a:spLocks/>
            </p:cNvSpPr>
            <p:nvPr/>
          </p:nvSpPr>
          <p:spPr bwMode="auto">
            <a:xfrm>
              <a:off x="1365508" y="2924944"/>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258763" algn="l"/>
                </a:tabLst>
              </a:pPr>
              <a:r>
                <a:rPr lang="en-US" sz="1700">
                  <a:solidFill>
                    <a:schemeClr val="bg1"/>
                  </a:solidFill>
                  <a:latin typeface="Arial" panose="020B0604020202020204" pitchFamily="34" charset="0"/>
                  <a:cs typeface="Arial" panose="020B0604020202020204" pitchFamily="34" charset="0"/>
                </a:rPr>
                <a:t>3.	Discuss withdrawal symptoms and urges to smoke </a:t>
              </a:r>
              <a:br>
                <a:rPr lang="en-US" sz="1700">
                  <a:solidFill>
                    <a:schemeClr val="bg1"/>
                  </a:solidFill>
                  <a:latin typeface="Arial" panose="020B0604020202020204" pitchFamily="34" charset="0"/>
                  <a:cs typeface="Arial" panose="020B0604020202020204" pitchFamily="34" charset="0"/>
                </a:rPr>
              </a:br>
              <a:r>
                <a:rPr lang="en-US" sz="1700">
                  <a:solidFill>
                    <a:schemeClr val="bg1"/>
                  </a:solidFill>
                  <a:latin typeface="Arial" panose="020B0604020202020204" pitchFamily="34" charset="0"/>
                  <a:cs typeface="Arial" panose="020B0604020202020204" pitchFamily="34" charset="0"/>
                </a:rPr>
                <a:t>	and how to deal with them</a:t>
              </a:r>
            </a:p>
          </p:txBody>
        </p:sp>
      </p:grpSp>
      <p:grpSp>
        <p:nvGrpSpPr>
          <p:cNvPr id="22" name="Group 21">
            <a:extLst>
              <a:ext uri="{FF2B5EF4-FFF2-40B4-BE49-F238E27FC236}">
                <a16:creationId xmlns:a16="http://schemas.microsoft.com/office/drawing/2014/main" id="{FA9166C7-98CA-504A-AFA1-73F87E47B8CC}"/>
              </a:ext>
            </a:extLst>
          </p:cNvPr>
          <p:cNvGrpSpPr/>
          <p:nvPr/>
        </p:nvGrpSpPr>
        <p:grpSpPr>
          <a:xfrm>
            <a:off x="696808" y="4204291"/>
            <a:ext cx="7860850" cy="559150"/>
            <a:chOff x="696808" y="3573016"/>
            <a:chExt cx="7860850" cy="559150"/>
          </a:xfrm>
        </p:grpSpPr>
        <p:pic>
          <p:nvPicPr>
            <p:cNvPr id="23" name="Picture 22">
              <a:extLst>
                <a:ext uri="{FF2B5EF4-FFF2-40B4-BE49-F238E27FC236}">
                  <a16:creationId xmlns:a16="http://schemas.microsoft.com/office/drawing/2014/main" id="{9B5636DA-7785-4B4D-B9FC-3E5B52AD95DD}"/>
                </a:ext>
              </a:extLst>
            </p:cNvPr>
            <p:cNvPicPr>
              <a:picLocks noChangeAspect="1"/>
            </p:cNvPicPr>
            <p:nvPr/>
          </p:nvPicPr>
          <p:blipFill>
            <a:blip r:embed="rId7"/>
            <a:srcRect/>
            <a:stretch/>
          </p:blipFill>
          <p:spPr>
            <a:xfrm>
              <a:off x="696808" y="3604941"/>
              <a:ext cx="495300" cy="495300"/>
            </a:xfrm>
            <a:prstGeom prst="rect">
              <a:avLst/>
            </a:prstGeom>
            <a:effectLst>
              <a:outerShdw blurRad="190500" dist="50800" dir="5400000" algn="ctr" rotWithShape="0">
                <a:srgbClr val="000000">
                  <a:alpha val="50000"/>
                </a:srgbClr>
              </a:outerShdw>
            </a:effectLst>
          </p:spPr>
        </p:pic>
        <p:sp>
          <p:nvSpPr>
            <p:cNvPr id="24" name="Text Placeholder 3">
              <a:extLst>
                <a:ext uri="{FF2B5EF4-FFF2-40B4-BE49-F238E27FC236}">
                  <a16:creationId xmlns:a16="http://schemas.microsoft.com/office/drawing/2014/main" id="{124CDC2A-2172-824C-AA90-5253A3651ECB}"/>
                </a:ext>
              </a:extLst>
            </p:cNvPr>
            <p:cNvSpPr txBox="1">
              <a:spLocks/>
            </p:cNvSpPr>
            <p:nvPr/>
          </p:nvSpPr>
          <p:spPr bwMode="auto">
            <a:xfrm>
              <a:off x="1365508" y="3573016"/>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258763" algn="l"/>
                </a:tabLst>
              </a:pPr>
              <a:r>
                <a:rPr lang="en-US" sz="1700">
                  <a:solidFill>
                    <a:schemeClr val="bg1"/>
                  </a:solidFill>
                  <a:latin typeface="Arial" panose="020B0604020202020204" pitchFamily="34" charset="0"/>
                  <a:cs typeface="Arial" panose="020B0604020202020204" pitchFamily="34" charset="0"/>
                </a:rPr>
                <a:t>4.	Advise on changing routine</a:t>
              </a:r>
            </a:p>
          </p:txBody>
        </p:sp>
      </p:grpSp>
      <p:grpSp>
        <p:nvGrpSpPr>
          <p:cNvPr id="25" name="Group 24">
            <a:extLst>
              <a:ext uri="{FF2B5EF4-FFF2-40B4-BE49-F238E27FC236}">
                <a16:creationId xmlns:a16="http://schemas.microsoft.com/office/drawing/2014/main" id="{1A3E0E19-DF5A-E043-94D5-CD2AEABC09F9}"/>
              </a:ext>
            </a:extLst>
          </p:cNvPr>
          <p:cNvGrpSpPr/>
          <p:nvPr/>
        </p:nvGrpSpPr>
        <p:grpSpPr>
          <a:xfrm>
            <a:off x="696808" y="5076975"/>
            <a:ext cx="7860850" cy="559150"/>
            <a:chOff x="696808" y="4221088"/>
            <a:chExt cx="7860850" cy="559150"/>
          </a:xfrm>
        </p:grpSpPr>
        <p:pic>
          <p:nvPicPr>
            <p:cNvPr id="26" name="Picture 25">
              <a:extLst>
                <a:ext uri="{FF2B5EF4-FFF2-40B4-BE49-F238E27FC236}">
                  <a16:creationId xmlns:a16="http://schemas.microsoft.com/office/drawing/2014/main" id="{43CF78C3-2DA2-4A4A-9AFA-A9225C98221E}"/>
                </a:ext>
              </a:extLst>
            </p:cNvPr>
            <p:cNvPicPr>
              <a:picLocks noChangeAspect="1"/>
            </p:cNvPicPr>
            <p:nvPr/>
          </p:nvPicPr>
          <p:blipFill>
            <a:blip r:embed="rId8"/>
            <a:srcRect/>
            <a:stretch/>
          </p:blipFill>
          <p:spPr>
            <a:xfrm>
              <a:off x="696808" y="4253013"/>
              <a:ext cx="495300" cy="495300"/>
            </a:xfrm>
            <a:prstGeom prst="rect">
              <a:avLst/>
            </a:prstGeom>
            <a:effectLst>
              <a:outerShdw blurRad="190500" dist="50800" dir="5400000" algn="ctr" rotWithShape="0">
                <a:srgbClr val="000000">
                  <a:alpha val="50000"/>
                </a:srgbClr>
              </a:outerShdw>
            </a:effectLst>
          </p:spPr>
        </p:pic>
        <p:sp>
          <p:nvSpPr>
            <p:cNvPr id="27" name="Text Placeholder 3">
              <a:extLst>
                <a:ext uri="{FF2B5EF4-FFF2-40B4-BE49-F238E27FC236}">
                  <a16:creationId xmlns:a16="http://schemas.microsoft.com/office/drawing/2014/main" id="{8DEFA404-6453-6C47-8783-F7A35E7D1C12}"/>
                </a:ext>
              </a:extLst>
            </p:cNvPr>
            <p:cNvSpPr txBox="1">
              <a:spLocks/>
            </p:cNvSpPr>
            <p:nvPr/>
          </p:nvSpPr>
          <p:spPr bwMode="auto">
            <a:xfrm>
              <a:off x="1365508" y="4221088"/>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258763" algn="l"/>
                </a:tabLst>
              </a:pPr>
              <a:r>
                <a:rPr lang="en-US" sz="1700">
                  <a:solidFill>
                    <a:schemeClr val="bg1"/>
                  </a:solidFill>
                  <a:latin typeface="Arial" panose="020B0604020202020204" pitchFamily="34" charset="0"/>
                  <a:cs typeface="Arial" panose="020B0604020202020204" pitchFamily="34" charset="0"/>
                </a:rPr>
                <a:t>5.	Discuss how to address the issue of the patient’s smoking contacts </a:t>
              </a:r>
              <a:br>
                <a:rPr lang="en-US" sz="1700">
                  <a:solidFill>
                    <a:schemeClr val="bg1"/>
                  </a:solidFill>
                  <a:latin typeface="Arial" panose="020B0604020202020204" pitchFamily="34" charset="0"/>
                  <a:cs typeface="Arial" panose="020B0604020202020204" pitchFamily="34" charset="0"/>
                </a:rPr>
              </a:br>
              <a:r>
                <a:rPr lang="en-US" sz="1700">
                  <a:solidFill>
                    <a:schemeClr val="bg1"/>
                  </a:solidFill>
                  <a:latin typeface="Arial" panose="020B0604020202020204" pitchFamily="34" charset="0"/>
                  <a:cs typeface="Arial" panose="020B0604020202020204" pitchFamily="34" charset="0"/>
                </a:rPr>
                <a:t>	and how the patient can get support during their quit attempt</a:t>
              </a:r>
            </a:p>
          </p:txBody>
        </p:sp>
      </p:grpSp>
      <p:sp>
        <p:nvSpPr>
          <p:cNvPr id="2" name="Title 1">
            <a:extLst>
              <a:ext uri="{FF2B5EF4-FFF2-40B4-BE49-F238E27FC236}">
                <a16:creationId xmlns:a16="http://schemas.microsoft.com/office/drawing/2014/main" id="{6F35DB73-345F-A646-AEA1-D41E5E34E57F}"/>
              </a:ext>
            </a:extLst>
          </p:cNvPr>
          <p:cNvSpPr>
            <a:spLocks noGrp="1"/>
          </p:cNvSpPr>
          <p:nvPr>
            <p:ph type="title"/>
          </p:nvPr>
        </p:nvSpPr>
        <p:spPr/>
        <p:txBody>
          <a:bodyPr/>
          <a:lstStyle/>
          <a:p>
            <a:r>
              <a:rPr lang="en-US">
                <a:solidFill>
                  <a:srgbClr val="EF71A0"/>
                </a:solidFill>
              </a:rPr>
              <a:t>Session: </a:t>
            </a:r>
            <a:r>
              <a:rPr lang="en-US"/>
              <a:t>Quit date</a:t>
            </a:r>
          </a:p>
        </p:txBody>
      </p:sp>
      <p:sp>
        <p:nvSpPr>
          <p:cNvPr id="3" name="Footer Placeholder 2">
            <a:extLst>
              <a:ext uri="{FF2B5EF4-FFF2-40B4-BE49-F238E27FC236}">
                <a16:creationId xmlns:a16="http://schemas.microsoft.com/office/drawing/2014/main" id="{7B093C67-4841-AB49-ABDE-4E6C264E09F0}"/>
              </a:ext>
            </a:extLst>
          </p:cNvPr>
          <p:cNvSpPr>
            <a:spLocks noGrp="1"/>
          </p:cNvSpPr>
          <p:nvPr>
            <p:ph type="ftr" sz="quarter" idx="11"/>
          </p:nvPr>
        </p:nvSpPr>
        <p:spPr>
          <a:xfrm>
            <a:off x="1153447" y="6356350"/>
            <a:ext cx="54483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l" defTabSz="457200" rtl="0" fontAlgn="base">
              <a:spcBef>
                <a:spcPct val="0"/>
              </a:spcBef>
              <a:spcAft>
                <a:spcPct val="0"/>
              </a:spcAft>
              <a:defRPr sz="1000" b="0" i="1" kern="1200">
                <a:solidFill>
                  <a:schemeClr val="tx1"/>
                </a:solidFill>
                <a:latin typeface="Century Gothic" panose="020B0502020202020204" pitchFamily="34"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defRPr/>
            </a:pPr>
            <a:r>
              <a:rPr lang="en-US"/>
              <a:t>Behavioural support for smoking cessation</a:t>
            </a:r>
          </a:p>
        </p:txBody>
      </p:sp>
      <p:pic>
        <p:nvPicPr>
          <p:cNvPr id="9" name="Picture 8">
            <a:extLst>
              <a:ext uri="{FF2B5EF4-FFF2-40B4-BE49-F238E27FC236}">
                <a16:creationId xmlns:a16="http://schemas.microsoft.com/office/drawing/2014/main" id="{9E8BADC1-6CA6-4A45-BC43-F387BD6EA1A5}"/>
              </a:ext>
            </a:extLst>
          </p:cNvPr>
          <p:cNvPicPr>
            <a:picLocks noChangeAspect="1"/>
          </p:cNvPicPr>
          <p:nvPr/>
        </p:nvPicPr>
        <p:blipFill>
          <a:blip r:embed="rId9"/>
          <a:srcRect/>
          <a:stretch/>
        </p:blipFill>
        <p:spPr>
          <a:xfrm>
            <a:off x="7227460" y="166978"/>
            <a:ext cx="1759302" cy="1034884"/>
          </a:xfrm>
          <a:prstGeom prst="rect">
            <a:avLst/>
          </a:prstGeom>
          <a:effectLst>
            <a:outerShdw blurRad="190500" dist="50800" dir="5400000" algn="ctr" rotWithShape="0">
              <a:srgbClr val="000000">
                <a:alpha val="50000"/>
              </a:srgbClr>
            </a:outerShdw>
          </a:effectLst>
        </p:spPr>
      </p:pic>
    </p:spTree>
    <p:extLst>
      <p:ext uri="{BB962C8B-B14F-4D97-AF65-F5344CB8AC3E}">
        <p14:creationId xmlns:p14="http://schemas.microsoft.com/office/powerpoint/2010/main" val="4049265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90EEA757-AF77-B84F-BA87-EF0F792109CB}"/>
              </a:ext>
            </a:extLst>
          </p:cNvPr>
          <p:cNvPicPr>
            <a:picLocks noChangeAspect="1"/>
          </p:cNvPicPr>
          <p:nvPr/>
        </p:nvPicPr>
        <p:blipFill>
          <a:blip r:embed="rId3"/>
          <a:stretch>
            <a:fillRect/>
          </a:stretch>
        </p:blipFill>
        <p:spPr>
          <a:xfrm>
            <a:off x="0" y="0"/>
            <a:ext cx="9144000" cy="6858000"/>
          </a:xfrm>
          <a:prstGeom prst="rect">
            <a:avLst/>
          </a:prstGeom>
        </p:spPr>
      </p:pic>
      <p:grpSp>
        <p:nvGrpSpPr>
          <p:cNvPr id="13" name="Group 12">
            <a:extLst>
              <a:ext uri="{FF2B5EF4-FFF2-40B4-BE49-F238E27FC236}">
                <a16:creationId xmlns:a16="http://schemas.microsoft.com/office/drawing/2014/main" id="{B66EA3B5-E322-8446-A887-931D0BED7954}"/>
              </a:ext>
            </a:extLst>
          </p:cNvPr>
          <p:cNvGrpSpPr/>
          <p:nvPr/>
        </p:nvGrpSpPr>
        <p:grpSpPr>
          <a:xfrm>
            <a:off x="696808" y="1586236"/>
            <a:ext cx="7860850" cy="559150"/>
            <a:chOff x="696808" y="1628560"/>
            <a:chExt cx="7860850" cy="559150"/>
          </a:xfrm>
        </p:grpSpPr>
        <p:pic>
          <p:nvPicPr>
            <p:cNvPr id="14" name="Picture 13">
              <a:extLst>
                <a:ext uri="{FF2B5EF4-FFF2-40B4-BE49-F238E27FC236}">
                  <a16:creationId xmlns:a16="http://schemas.microsoft.com/office/drawing/2014/main" id="{434884BA-341E-774C-A810-C587F219649F}"/>
                </a:ext>
              </a:extLst>
            </p:cNvPr>
            <p:cNvPicPr>
              <a:picLocks noChangeAspect="1"/>
            </p:cNvPicPr>
            <p:nvPr/>
          </p:nvPicPr>
          <p:blipFill>
            <a:blip r:embed="rId4"/>
            <a:srcRect/>
            <a:stretch/>
          </p:blipFill>
          <p:spPr>
            <a:xfrm>
              <a:off x="696808" y="1660485"/>
              <a:ext cx="495300" cy="495300"/>
            </a:xfrm>
            <a:prstGeom prst="rect">
              <a:avLst/>
            </a:prstGeom>
            <a:effectLst>
              <a:outerShdw blurRad="190500" dist="50800" dir="5400000" algn="ctr" rotWithShape="0">
                <a:srgbClr val="000000">
                  <a:alpha val="50000"/>
                </a:srgbClr>
              </a:outerShdw>
            </a:effectLst>
          </p:spPr>
        </p:pic>
        <p:sp>
          <p:nvSpPr>
            <p:cNvPr id="15" name="Text Placeholder 3">
              <a:extLst>
                <a:ext uri="{FF2B5EF4-FFF2-40B4-BE49-F238E27FC236}">
                  <a16:creationId xmlns:a16="http://schemas.microsoft.com/office/drawing/2014/main" id="{BFBAFE38-7968-D543-9678-4A6DFE970DB5}"/>
                </a:ext>
              </a:extLst>
            </p:cNvPr>
            <p:cNvSpPr txBox="1">
              <a:spLocks/>
            </p:cNvSpPr>
            <p:nvPr/>
          </p:nvSpPr>
          <p:spPr bwMode="auto">
            <a:xfrm>
              <a:off x="1365508" y="1628560"/>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258763" algn="l"/>
                </a:tabLst>
              </a:pPr>
              <a:r>
                <a:rPr lang="en-US" sz="1700">
                  <a:solidFill>
                    <a:schemeClr val="bg1"/>
                  </a:solidFill>
                  <a:latin typeface="Arial" panose="020B0604020202020204" pitchFamily="34" charset="0"/>
                  <a:cs typeface="Arial" panose="020B0604020202020204" pitchFamily="34" charset="0"/>
                </a:rPr>
                <a:t>6.	Address any potential high-risk situations in the coming week</a:t>
              </a:r>
            </a:p>
          </p:txBody>
        </p:sp>
      </p:grpSp>
      <p:grpSp>
        <p:nvGrpSpPr>
          <p:cNvPr id="16" name="Group 15">
            <a:extLst>
              <a:ext uri="{FF2B5EF4-FFF2-40B4-BE49-F238E27FC236}">
                <a16:creationId xmlns:a16="http://schemas.microsoft.com/office/drawing/2014/main" id="{400021F7-5522-D644-894C-7B746235D6A8}"/>
              </a:ext>
            </a:extLst>
          </p:cNvPr>
          <p:cNvGrpSpPr/>
          <p:nvPr/>
        </p:nvGrpSpPr>
        <p:grpSpPr>
          <a:xfrm>
            <a:off x="696808" y="2458921"/>
            <a:ext cx="7860850" cy="559150"/>
            <a:chOff x="696808" y="2276872"/>
            <a:chExt cx="7860850" cy="559150"/>
          </a:xfrm>
        </p:grpSpPr>
        <p:pic>
          <p:nvPicPr>
            <p:cNvPr id="17" name="Picture 16">
              <a:extLst>
                <a:ext uri="{FF2B5EF4-FFF2-40B4-BE49-F238E27FC236}">
                  <a16:creationId xmlns:a16="http://schemas.microsoft.com/office/drawing/2014/main" id="{1AFF3887-2132-5E41-B736-FFA2DDEE2900}"/>
                </a:ext>
              </a:extLst>
            </p:cNvPr>
            <p:cNvPicPr>
              <a:picLocks noChangeAspect="1"/>
            </p:cNvPicPr>
            <p:nvPr/>
          </p:nvPicPr>
          <p:blipFill>
            <a:blip r:embed="rId5"/>
            <a:srcRect/>
            <a:stretch/>
          </p:blipFill>
          <p:spPr>
            <a:xfrm>
              <a:off x="696808" y="2308797"/>
              <a:ext cx="495300" cy="495300"/>
            </a:xfrm>
            <a:prstGeom prst="rect">
              <a:avLst/>
            </a:prstGeom>
            <a:effectLst>
              <a:outerShdw blurRad="190500" dist="50800" dir="5400000" algn="ctr" rotWithShape="0">
                <a:srgbClr val="000000">
                  <a:alpha val="50000"/>
                </a:srgbClr>
              </a:outerShdw>
            </a:effectLst>
          </p:spPr>
        </p:pic>
        <p:sp>
          <p:nvSpPr>
            <p:cNvPr id="18" name="Text Placeholder 3">
              <a:extLst>
                <a:ext uri="{FF2B5EF4-FFF2-40B4-BE49-F238E27FC236}">
                  <a16:creationId xmlns:a16="http://schemas.microsoft.com/office/drawing/2014/main" id="{7B14E537-1B8E-B44F-8982-8700026BBBAF}"/>
                </a:ext>
              </a:extLst>
            </p:cNvPr>
            <p:cNvSpPr txBox="1">
              <a:spLocks/>
            </p:cNvSpPr>
            <p:nvPr/>
          </p:nvSpPr>
          <p:spPr bwMode="auto">
            <a:xfrm>
              <a:off x="1365508" y="2276872"/>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258763" algn="l"/>
                </a:tabLst>
              </a:pPr>
              <a:r>
                <a:rPr lang="en-US" sz="1700">
                  <a:solidFill>
                    <a:schemeClr val="bg1"/>
                  </a:solidFill>
                  <a:latin typeface="Arial" panose="020B0604020202020204" pitchFamily="34" charset="0"/>
                  <a:cs typeface="Arial" panose="020B0604020202020204" pitchFamily="34" charset="0"/>
                </a:rPr>
                <a:t>7.	Conduct carbon monoxide (CO) monitoring</a:t>
              </a:r>
            </a:p>
          </p:txBody>
        </p:sp>
      </p:grpSp>
      <p:grpSp>
        <p:nvGrpSpPr>
          <p:cNvPr id="19" name="Group 18">
            <a:extLst>
              <a:ext uri="{FF2B5EF4-FFF2-40B4-BE49-F238E27FC236}">
                <a16:creationId xmlns:a16="http://schemas.microsoft.com/office/drawing/2014/main" id="{0BDD9D0F-970C-E641-A659-F147498D605C}"/>
              </a:ext>
            </a:extLst>
          </p:cNvPr>
          <p:cNvGrpSpPr/>
          <p:nvPr/>
        </p:nvGrpSpPr>
        <p:grpSpPr>
          <a:xfrm>
            <a:off x="696808" y="3331606"/>
            <a:ext cx="7860850" cy="559150"/>
            <a:chOff x="696808" y="2924944"/>
            <a:chExt cx="7860850" cy="559150"/>
          </a:xfrm>
        </p:grpSpPr>
        <p:pic>
          <p:nvPicPr>
            <p:cNvPr id="20" name="Picture 19">
              <a:extLst>
                <a:ext uri="{FF2B5EF4-FFF2-40B4-BE49-F238E27FC236}">
                  <a16:creationId xmlns:a16="http://schemas.microsoft.com/office/drawing/2014/main" id="{57C29814-9772-B84B-9B23-D7547E88E335}"/>
                </a:ext>
              </a:extLst>
            </p:cNvPr>
            <p:cNvPicPr>
              <a:picLocks noChangeAspect="1"/>
            </p:cNvPicPr>
            <p:nvPr/>
          </p:nvPicPr>
          <p:blipFill>
            <a:blip r:embed="rId6"/>
            <a:srcRect/>
            <a:stretch/>
          </p:blipFill>
          <p:spPr>
            <a:xfrm>
              <a:off x="696808" y="2956869"/>
              <a:ext cx="495300" cy="495300"/>
            </a:xfrm>
            <a:prstGeom prst="rect">
              <a:avLst/>
            </a:prstGeom>
            <a:effectLst>
              <a:outerShdw blurRad="190500" dist="50800" dir="5400000" algn="ctr" rotWithShape="0">
                <a:srgbClr val="000000">
                  <a:alpha val="50000"/>
                </a:srgbClr>
              </a:outerShdw>
            </a:effectLst>
          </p:spPr>
        </p:pic>
        <p:sp>
          <p:nvSpPr>
            <p:cNvPr id="21" name="Text Placeholder 3">
              <a:extLst>
                <a:ext uri="{FF2B5EF4-FFF2-40B4-BE49-F238E27FC236}">
                  <a16:creationId xmlns:a16="http://schemas.microsoft.com/office/drawing/2014/main" id="{1A139682-B8EB-5040-BBF9-019915DF0842}"/>
                </a:ext>
              </a:extLst>
            </p:cNvPr>
            <p:cNvSpPr txBox="1">
              <a:spLocks/>
            </p:cNvSpPr>
            <p:nvPr/>
          </p:nvSpPr>
          <p:spPr bwMode="auto">
            <a:xfrm>
              <a:off x="1365508" y="2924944"/>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258763" algn="l"/>
                </a:tabLst>
              </a:pPr>
              <a:r>
                <a:rPr lang="en-US" sz="1700">
                  <a:solidFill>
                    <a:schemeClr val="bg1"/>
                  </a:solidFill>
                  <a:latin typeface="Arial" panose="020B0604020202020204" pitchFamily="34" charset="0"/>
                  <a:cs typeface="Arial" panose="020B0604020202020204" pitchFamily="34" charset="0"/>
                </a:rPr>
                <a:t>8.	Confirm the importance of abrupt cessation </a:t>
              </a:r>
            </a:p>
          </p:txBody>
        </p:sp>
      </p:grpSp>
      <p:grpSp>
        <p:nvGrpSpPr>
          <p:cNvPr id="22" name="Group 21">
            <a:extLst>
              <a:ext uri="{FF2B5EF4-FFF2-40B4-BE49-F238E27FC236}">
                <a16:creationId xmlns:a16="http://schemas.microsoft.com/office/drawing/2014/main" id="{FA9166C7-98CA-504A-AFA1-73F87E47B8CC}"/>
              </a:ext>
            </a:extLst>
          </p:cNvPr>
          <p:cNvGrpSpPr/>
          <p:nvPr/>
        </p:nvGrpSpPr>
        <p:grpSpPr>
          <a:xfrm>
            <a:off x="696808" y="4204291"/>
            <a:ext cx="7860850" cy="559150"/>
            <a:chOff x="696808" y="3573016"/>
            <a:chExt cx="7860850" cy="559150"/>
          </a:xfrm>
        </p:grpSpPr>
        <p:pic>
          <p:nvPicPr>
            <p:cNvPr id="23" name="Picture 22">
              <a:extLst>
                <a:ext uri="{FF2B5EF4-FFF2-40B4-BE49-F238E27FC236}">
                  <a16:creationId xmlns:a16="http://schemas.microsoft.com/office/drawing/2014/main" id="{9B5636DA-7785-4B4D-B9FC-3E5B52AD95DD}"/>
                </a:ext>
              </a:extLst>
            </p:cNvPr>
            <p:cNvPicPr>
              <a:picLocks noChangeAspect="1"/>
            </p:cNvPicPr>
            <p:nvPr/>
          </p:nvPicPr>
          <p:blipFill>
            <a:blip r:embed="rId7"/>
            <a:srcRect/>
            <a:stretch/>
          </p:blipFill>
          <p:spPr>
            <a:xfrm>
              <a:off x="696808" y="3604941"/>
              <a:ext cx="495300" cy="495300"/>
            </a:xfrm>
            <a:prstGeom prst="rect">
              <a:avLst/>
            </a:prstGeom>
            <a:effectLst>
              <a:outerShdw blurRad="190500" dist="50800" dir="5400000" algn="ctr" rotWithShape="0">
                <a:srgbClr val="000000">
                  <a:alpha val="50000"/>
                </a:srgbClr>
              </a:outerShdw>
            </a:effectLst>
          </p:spPr>
        </p:pic>
        <p:sp>
          <p:nvSpPr>
            <p:cNvPr id="24" name="Text Placeholder 3">
              <a:extLst>
                <a:ext uri="{FF2B5EF4-FFF2-40B4-BE49-F238E27FC236}">
                  <a16:creationId xmlns:a16="http://schemas.microsoft.com/office/drawing/2014/main" id="{124CDC2A-2172-824C-AA90-5253A3651ECB}"/>
                </a:ext>
              </a:extLst>
            </p:cNvPr>
            <p:cNvSpPr txBox="1">
              <a:spLocks/>
            </p:cNvSpPr>
            <p:nvPr/>
          </p:nvSpPr>
          <p:spPr bwMode="auto">
            <a:xfrm>
              <a:off x="1365508" y="3573016"/>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258763" algn="l"/>
                </a:tabLst>
              </a:pPr>
              <a:r>
                <a:rPr lang="en-US" sz="1700">
                  <a:solidFill>
                    <a:schemeClr val="bg1"/>
                  </a:solidFill>
                  <a:latin typeface="Arial" panose="020B0604020202020204" pitchFamily="34" charset="0"/>
                  <a:cs typeface="Arial" panose="020B0604020202020204" pitchFamily="34" charset="0"/>
                </a:rPr>
                <a:t>9.	Prompt a commitment from the patient</a:t>
              </a:r>
            </a:p>
          </p:txBody>
        </p:sp>
      </p:grpSp>
      <p:grpSp>
        <p:nvGrpSpPr>
          <p:cNvPr id="25" name="Group 24">
            <a:extLst>
              <a:ext uri="{FF2B5EF4-FFF2-40B4-BE49-F238E27FC236}">
                <a16:creationId xmlns:a16="http://schemas.microsoft.com/office/drawing/2014/main" id="{1A3E0E19-DF5A-E043-94D5-CD2AEABC09F9}"/>
              </a:ext>
            </a:extLst>
          </p:cNvPr>
          <p:cNvGrpSpPr/>
          <p:nvPr/>
        </p:nvGrpSpPr>
        <p:grpSpPr>
          <a:xfrm>
            <a:off x="696808" y="5076975"/>
            <a:ext cx="7860850" cy="559150"/>
            <a:chOff x="696808" y="4221088"/>
            <a:chExt cx="7860850" cy="559150"/>
          </a:xfrm>
        </p:grpSpPr>
        <p:pic>
          <p:nvPicPr>
            <p:cNvPr id="26" name="Picture 25">
              <a:extLst>
                <a:ext uri="{FF2B5EF4-FFF2-40B4-BE49-F238E27FC236}">
                  <a16:creationId xmlns:a16="http://schemas.microsoft.com/office/drawing/2014/main" id="{43CF78C3-2DA2-4A4A-9AFA-A9225C98221E}"/>
                </a:ext>
              </a:extLst>
            </p:cNvPr>
            <p:cNvPicPr>
              <a:picLocks noChangeAspect="1"/>
            </p:cNvPicPr>
            <p:nvPr/>
          </p:nvPicPr>
          <p:blipFill>
            <a:blip r:embed="rId8"/>
            <a:srcRect/>
            <a:stretch/>
          </p:blipFill>
          <p:spPr>
            <a:xfrm>
              <a:off x="696808" y="4253013"/>
              <a:ext cx="495300" cy="495300"/>
            </a:xfrm>
            <a:prstGeom prst="rect">
              <a:avLst/>
            </a:prstGeom>
            <a:effectLst>
              <a:outerShdw blurRad="190500" dist="50800" dir="5400000" algn="ctr" rotWithShape="0">
                <a:srgbClr val="000000">
                  <a:alpha val="50000"/>
                </a:srgbClr>
              </a:outerShdw>
            </a:effectLst>
          </p:spPr>
        </p:pic>
        <p:sp>
          <p:nvSpPr>
            <p:cNvPr id="27" name="Text Placeholder 3">
              <a:extLst>
                <a:ext uri="{FF2B5EF4-FFF2-40B4-BE49-F238E27FC236}">
                  <a16:creationId xmlns:a16="http://schemas.microsoft.com/office/drawing/2014/main" id="{8DEFA404-6453-6C47-8783-F7A35E7D1C12}"/>
                </a:ext>
              </a:extLst>
            </p:cNvPr>
            <p:cNvSpPr txBox="1">
              <a:spLocks/>
            </p:cNvSpPr>
            <p:nvPr/>
          </p:nvSpPr>
          <p:spPr bwMode="auto">
            <a:xfrm>
              <a:off x="1365508" y="4221088"/>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tabLst>
                  <a:tab pos="354013" algn="l"/>
                </a:tabLst>
              </a:pPr>
              <a:r>
                <a:rPr lang="en-US" sz="1700">
                  <a:solidFill>
                    <a:schemeClr val="bg1"/>
                  </a:solidFill>
                  <a:latin typeface="Arial" panose="020B0604020202020204" pitchFamily="34" charset="0"/>
                  <a:cs typeface="Arial" panose="020B0604020202020204" pitchFamily="34" charset="0"/>
                </a:rPr>
                <a:t>10.	Discuss plans and provide a summary</a:t>
              </a:r>
            </a:p>
          </p:txBody>
        </p:sp>
      </p:grpSp>
      <p:sp>
        <p:nvSpPr>
          <p:cNvPr id="2" name="Title 1">
            <a:extLst>
              <a:ext uri="{FF2B5EF4-FFF2-40B4-BE49-F238E27FC236}">
                <a16:creationId xmlns:a16="http://schemas.microsoft.com/office/drawing/2014/main" id="{6F35DB73-345F-A646-AEA1-D41E5E34E57F}"/>
              </a:ext>
            </a:extLst>
          </p:cNvPr>
          <p:cNvSpPr>
            <a:spLocks noGrp="1"/>
          </p:cNvSpPr>
          <p:nvPr>
            <p:ph type="title"/>
          </p:nvPr>
        </p:nvSpPr>
        <p:spPr/>
        <p:txBody>
          <a:bodyPr/>
          <a:lstStyle/>
          <a:p>
            <a:r>
              <a:rPr lang="en-US">
                <a:solidFill>
                  <a:srgbClr val="EF71A0"/>
                </a:solidFill>
              </a:rPr>
              <a:t>Session: </a:t>
            </a:r>
            <a:r>
              <a:rPr lang="en-US"/>
              <a:t>Quit date</a:t>
            </a:r>
          </a:p>
        </p:txBody>
      </p:sp>
      <p:pic>
        <p:nvPicPr>
          <p:cNvPr id="9" name="Picture 8">
            <a:extLst>
              <a:ext uri="{FF2B5EF4-FFF2-40B4-BE49-F238E27FC236}">
                <a16:creationId xmlns:a16="http://schemas.microsoft.com/office/drawing/2014/main" id="{9E8BADC1-6CA6-4A45-BC43-F387BD6EA1A5}"/>
              </a:ext>
            </a:extLst>
          </p:cNvPr>
          <p:cNvPicPr>
            <a:picLocks noChangeAspect="1"/>
          </p:cNvPicPr>
          <p:nvPr/>
        </p:nvPicPr>
        <p:blipFill>
          <a:blip r:embed="rId9"/>
          <a:srcRect/>
          <a:stretch/>
        </p:blipFill>
        <p:spPr>
          <a:xfrm>
            <a:off x="7227460" y="166978"/>
            <a:ext cx="1759302" cy="1034884"/>
          </a:xfrm>
          <a:prstGeom prst="rect">
            <a:avLst/>
          </a:prstGeom>
          <a:effectLst>
            <a:outerShdw blurRad="190500" dist="50800" dir="5400000" algn="ctr" rotWithShape="0">
              <a:srgbClr val="000000">
                <a:alpha val="50000"/>
              </a:srgbClr>
            </a:outerShdw>
          </a:effectLst>
        </p:spPr>
      </p:pic>
      <p:sp>
        <p:nvSpPr>
          <p:cNvPr id="5" name="TextBox 4">
            <a:extLst>
              <a:ext uri="{FF2B5EF4-FFF2-40B4-BE49-F238E27FC236}">
                <a16:creationId xmlns:a16="http://schemas.microsoft.com/office/drawing/2014/main" id="{F809CEC8-7D8B-570A-5435-0B0A82DE0ECD}"/>
              </a:ext>
            </a:extLst>
          </p:cNvPr>
          <p:cNvSpPr txBox="1"/>
          <p:nvPr/>
        </p:nvSpPr>
        <p:spPr bwMode="auto">
          <a:xfrm>
            <a:off x="6340979" y="4136164"/>
            <a:ext cx="2127129" cy="1354628"/>
          </a:xfrm>
          <a:prstGeom prst="rect">
            <a:avLst/>
          </a:prstGeom>
          <a:solidFill>
            <a:srgbClr val="F478A3"/>
          </a:solidFill>
          <a:ln w="9525">
            <a:noFill/>
            <a:miter lim="800000"/>
            <a:headEnd/>
            <a:tailEnd/>
          </a:ln>
          <a:effectLst>
            <a:outerShdw blurRad="254000" dist="50800" dir="5400000" algn="ctr" rotWithShape="0">
              <a:srgbClr val="000000">
                <a:alpha val="50000"/>
              </a:srgbClr>
            </a:outerShdw>
          </a:effectLst>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lang="en-US" sz="2000" b="1" dirty="0">
                <a:solidFill>
                  <a:schemeClr val="bg1"/>
                </a:solidFill>
                <a:latin typeface="Arial" panose="020B0604020202020204" pitchFamily="34" charset="0"/>
                <a:cs typeface="Arial" panose="020B0604020202020204" pitchFamily="34" charset="0"/>
              </a:rPr>
              <a:t>Day 2, </a:t>
            </a:r>
          </a:p>
          <a:p>
            <a:pPr algn="ctr">
              <a:spcBef>
                <a:spcPts val="500"/>
              </a:spcBef>
              <a:spcAft>
                <a:spcPts val="500"/>
              </a:spcAft>
              <a:buClr>
                <a:srgbClr val="C10C21"/>
              </a:buClr>
            </a:pPr>
            <a:r>
              <a:rPr lang="en-US" sz="2000" b="1" dirty="0">
                <a:solidFill>
                  <a:schemeClr val="bg1"/>
                </a:solidFill>
                <a:latin typeface="Arial" panose="020B0604020202020204" pitchFamily="34" charset="0"/>
                <a:cs typeface="Arial" panose="020B0604020202020204" pitchFamily="34" charset="0"/>
              </a:rPr>
              <a:t>Handout 3</a:t>
            </a:r>
            <a:endParaRPr kumimoji="0" lang="en-US" sz="2000" b="0" i="0" u="none" strike="noStrike" kern="1200" cap="none" spc="0" normalizeH="0" baseline="0" noProof="0" dirty="0">
              <a:ln>
                <a:noFill/>
              </a:ln>
              <a:solidFill>
                <a:schemeClr val="bg1"/>
              </a:solidFill>
              <a:effectLst/>
              <a:uLnTx/>
              <a:uFillTx/>
              <a:latin typeface="+mn-lt"/>
              <a:ea typeface="Geneva" pitchFamily="-109" charset="0"/>
              <a:cs typeface="Geneva" pitchFamily="-109" charset="0"/>
            </a:endParaRPr>
          </a:p>
        </p:txBody>
      </p:sp>
    </p:spTree>
    <p:extLst>
      <p:ext uri="{BB962C8B-B14F-4D97-AF65-F5344CB8AC3E}">
        <p14:creationId xmlns:p14="http://schemas.microsoft.com/office/powerpoint/2010/main" val="19134134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2CE453-7168-4691-02D2-213C776E6E14}"/>
              </a:ext>
            </a:extLst>
          </p:cNvPr>
          <p:cNvSpPr>
            <a:spLocks noGrp="1"/>
          </p:cNvSpPr>
          <p:nvPr>
            <p:ph type="title"/>
          </p:nvPr>
        </p:nvSpPr>
        <p:spPr/>
        <p:txBody>
          <a:bodyPr/>
          <a:lstStyle/>
          <a:p>
            <a:r>
              <a:rPr lang="en-US" dirty="0"/>
              <a:t>Initial focus: </a:t>
            </a:r>
            <a:r>
              <a:rPr lang="en-US" b="1" dirty="0"/>
              <a:t>Support through withdrawal </a:t>
            </a:r>
            <a:br>
              <a:rPr lang="en-US" b="1" dirty="0"/>
            </a:br>
            <a:r>
              <a:rPr lang="en-US" b="1" dirty="0"/>
              <a:t>and dealing with urges to smoke</a:t>
            </a:r>
          </a:p>
        </p:txBody>
      </p:sp>
      <p:sp>
        <p:nvSpPr>
          <p:cNvPr id="3" name="Text Placeholder 2">
            <a:extLst>
              <a:ext uri="{FF2B5EF4-FFF2-40B4-BE49-F238E27FC236}">
                <a16:creationId xmlns:a16="http://schemas.microsoft.com/office/drawing/2014/main" id="{3467032D-C08A-04E8-09AD-D253EF795126}"/>
              </a:ext>
            </a:extLst>
          </p:cNvPr>
          <p:cNvSpPr>
            <a:spLocks noGrp="1"/>
          </p:cNvSpPr>
          <p:nvPr>
            <p:ph type="body" idx="12"/>
          </p:nvPr>
        </p:nvSpPr>
        <p:spPr>
          <a:xfrm>
            <a:off x="571500" y="1752601"/>
            <a:ext cx="5728561" cy="2207216"/>
          </a:xfrm>
        </p:spPr>
        <p:txBody>
          <a:bodyPr/>
          <a:lstStyle/>
          <a:p>
            <a:pPr marL="0" indent="0">
              <a:lnSpc>
                <a:spcPts val="2200"/>
              </a:lnSpc>
              <a:spcBef>
                <a:spcPts val="300"/>
              </a:spcBef>
              <a:spcAft>
                <a:spcPts val="300"/>
              </a:spcAft>
              <a:buNone/>
            </a:pPr>
            <a:r>
              <a:rPr lang="en-US" sz="1900" b="1" dirty="0">
                <a:solidFill>
                  <a:schemeClr val="accent1"/>
                </a:solidFill>
              </a:rPr>
              <a:t>Urges to smoke</a:t>
            </a:r>
          </a:p>
          <a:p>
            <a:pPr>
              <a:lnSpc>
                <a:spcPts val="2200"/>
              </a:lnSpc>
              <a:spcBef>
                <a:spcPts val="300"/>
              </a:spcBef>
              <a:spcAft>
                <a:spcPts val="300"/>
              </a:spcAft>
            </a:pPr>
            <a:r>
              <a:rPr lang="en-US" sz="1600" dirty="0"/>
              <a:t>Generally at their peak for a few minutes</a:t>
            </a:r>
          </a:p>
          <a:p>
            <a:pPr>
              <a:lnSpc>
                <a:spcPts val="2200"/>
              </a:lnSpc>
              <a:spcBef>
                <a:spcPts val="300"/>
              </a:spcBef>
              <a:spcAft>
                <a:spcPts val="300"/>
              </a:spcAft>
            </a:pPr>
            <a:r>
              <a:rPr lang="en-US" sz="1600" dirty="0"/>
              <a:t>Try to keep yourself busy </a:t>
            </a:r>
          </a:p>
          <a:p>
            <a:pPr>
              <a:lnSpc>
                <a:spcPts val="2200"/>
              </a:lnSpc>
              <a:spcBef>
                <a:spcPts val="300"/>
              </a:spcBef>
              <a:spcAft>
                <a:spcPts val="300"/>
              </a:spcAft>
            </a:pPr>
            <a:r>
              <a:rPr lang="en-US" sz="1600" dirty="0"/>
              <a:t>Avoid places which you will have the urge to smoke</a:t>
            </a:r>
          </a:p>
          <a:p>
            <a:pPr>
              <a:lnSpc>
                <a:spcPts val="2200"/>
              </a:lnSpc>
              <a:spcBef>
                <a:spcPts val="300"/>
              </a:spcBef>
              <a:spcAft>
                <a:spcPts val="300"/>
              </a:spcAft>
            </a:pPr>
            <a:r>
              <a:rPr lang="en-US" sz="1600" dirty="0"/>
              <a:t>Change your routine </a:t>
            </a:r>
          </a:p>
          <a:p>
            <a:pPr>
              <a:lnSpc>
                <a:spcPts val="2200"/>
              </a:lnSpc>
              <a:spcBef>
                <a:spcPts val="300"/>
              </a:spcBef>
              <a:spcAft>
                <a:spcPts val="300"/>
              </a:spcAft>
            </a:pPr>
            <a:r>
              <a:rPr lang="en-US" sz="1600" dirty="0"/>
              <a:t>Make use of “If, then” plans </a:t>
            </a:r>
          </a:p>
        </p:txBody>
      </p:sp>
      <p:sp>
        <p:nvSpPr>
          <p:cNvPr id="4" name="Footer Placeholder 3">
            <a:extLst>
              <a:ext uri="{FF2B5EF4-FFF2-40B4-BE49-F238E27FC236}">
                <a16:creationId xmlns:a16="http://schemas.microsoft.com/office/drawing/2014/main" id="{9449E5FE-09E5-3D8E-4AFA-580B0A98FF2B}"/>
              </a:ext>
            </a:extLst>
          </p:cNvPr>
          <p:cNvSpPr>
            <a:spLocks noGrp="1"/>
          </p:cNvSpPr>
          <p:nvPr>
            <p:ph type="ftr" sz="quarter" idx="3"/>
          </p:nvPr>
        </p:nvSpPr>
        <p:spPr/>
        <p:txBody>
          <a:bodyPr/>
          <a:lstStyle/>
          <a:p>
            <a:pPr>
              <a:defRPr/>
            </a:pPr>
            <a:r>
              <a:rPr lang="en-US" b="1" dirty="0"/>
              <a:t>Community mental health tobacco treatment training</a:t>
            </a:r>
            <a:r>
              <a:rPr lang="en-US" dirty="0"/>
              <a:t> - Quit date or reduction date session</a:t>
            </a:r>
          </a:p>
          <a:p>
            <a:pPr>
              <a:defRPr/>
            </a:pPr>
            <a:endParaRPr lang="en-US" dirty="0"/>
          </a:p>
          <a:p>
            <a:pPr>
              <a:defRPr/>
            </a:pPr>
            <a:endParaRPr lang="en-US" dirty="0"/>
          </a:p>
        </p:txBody>
      </p:sp>
      <p:pic>
        <p:nvPicPr>
          <p:cNvPr id="5" name="Picture 4">
            <a:extLst>
              <a:ext uri="{FF2B5EF4-FFF2-40B4-BE49-F238E27FC236}">
                <a16:creationId xmlns:a16="http://schemas.microsoft.com/office/drawing/2014/main" id="{02A7A78C-248B-9CFB-5294-16E3AFEC0918}"/>
              </a:ext>
            </a:extLst>
          </p:cNvPr>
          <p:cNvPicPr>
            <a:picLocks noChangeAspect="1"/>
          </p:cNvPicPr>
          <p:nvPr/>
        </p:nvPicPr>
        <p:blipFill>
          <a:blip r:embed="rId3"/>
          <a:srcRect/>
          <a:stretch/>
        </p:blipFill>
        <p:spPr>
          <a:xfrm>
            <a:off x="6678889" y="1821172"/>
            <a:ext cx="1958853" cy="1958853"/>
          </a:xfrm>
          <a:prstGeom prst="rect">
            <a:avLst/>
          </a:prstGeom>
          <a:effectLst>
            <a:outerShdw blurRad="254000" dist="63500" dir="5400000" algn="ctr" rotWithShape="0">
              <a:srgbClr val="000000">
                <a:alpha val="20000"/>
              </a:srgbClr>
            </a:outerShdw>
          </a:effectLst>
        </p:spPr>
      </p:pic>
      <p:sp>
        <p:nvSpPr>
          <p:cNvPr id="6" name="Content Placeholder 2">
            <a:extLst>
              <a:ext uri="{FF2B5EF4-FFF2-40B4-BE49-F238E27FC236}">
                <a16:creationId xmlns:a16="http://schemas.microsoft.com/office/drawing/2014/main" id="{AE2DF0D5-7BB1-BD45-205D-27A803D69932}"/>
              </a:ext>
            </a:extLst>
          </p:cNvPr>
          <p:cNvSpPr txBox="1">
            <a:spLocks/>
          </p:cNvSpPr>
          <p:nvPr/>
        </p:nvSpPr>
        <p:spPr>
          <a:xfrm>
            <a:off x="684213" y="4265092"/>
            <a:ext cx="7775301" cy="1399538"/>
          </a:xfrm>
          <a:prstGeom prst="rect">
            <a:avLst/>
          </a:prstGeom>
          <a:solidFill>
            <a:srgbClr val="DAF2F3"/>
          </a:solidFill>
          <a:ln w="25400">
            <a:solidFill>
              <a:schemeClr val="accent1"/>
            </a:solidFill>
          </a:ln>
          <a:effectLst>
            <a:outerShdw blurRad="317500" dist="76200" dir="5400000" algn="ctr" rotWithShape="0">
              <a:srgbClr val="000000">
                <a:alpha val="14927"/>
              </a:srgbClr>
            </a:outerShdw>
          </a:effectLst>
        </p:spPr>
        <p:txBody>
          <a:bodyPr lIns="180000" tIns="144000" rIns="180000" bIns="180000"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100"/>
              </a:lnSpc>
              <a:spcBef>
                <a:spcPts val="400"/>
              </a:spcBef>
              <a:spcAft>
                <a:spcPts val="400"/>
              </a:spcAft>
              <a:buClr>
                <a:srgbClr val="00D5D9"/>
              </a:buClr>
              <a:buNone/>
            </a:pPr>
            <a:r>
              <a:rPr lang="en-GB" sz="1600" b="1" dirty="0">
                <a:solidFill>
                  <a:schemeClr val="accent1"/>
                </a:solidFill>
                <a:latin typeface="Arial" panose="020B0604020202020204" pitchFamily="34" charset="0"/>
                <a:cs typeface="Arial" panose="020B0604020202020204" pitchFamily="34" charset="0"/>
              </a:rPr>
              <a:t>Remind the patient that cravings are normal </a:t>
            </a:r>
          </a:p>
          <a:p>
            <a:pPr marL="0" indent="0">
              <a:lnSpc>
                <a:spcPts val="2100"/>
              </a:lnSpc>
              <a:spcBef>
                <a:spcPts val="400"/>
              </a:spcBef>
              <a:spcAft>
                <a:spcPts val="400"/>
              </a:spcAft>
              <a:buClr>
                <a:srgbClr val="00D5D9"/>
              </a:buClr>
              <a:buNone/>
            </a:pPr>
            <a:r>
              <a:rPr lang="en-GB" sz="1600" b="1" dirty="0">
                <a:solidFill>
                  <a:schemeClr val="accent1"/>
                </a:solidFill>
                <a:latin typeface="Arial" panose="020B0604020202020204" pitchFamily="34" charset="0"/>
                <a:cs typeface="Arial" panose="020B0604020202020204" pitchFamily="34" charset="0"/>
              </a:rPr>
              <a:t>Improves over time the longer you go without a single puff</a:t>
            </a:r>
          </a:p>
          <a:p>
            <a:pPr marL="0" indent="0">
              <a:lnSpc>
                <a:spcPts val="2100"/>
              </a:lnSpc>
              <a:spcBef>
                <a:spcPts val="400"/>
              </a:spcBef>
              <a:spcAft>
                <a:spcPts val="400"/>
              </a:spcAft>
              <a:buClr>
                <a:srgbClr val="00D5D9"/>
              </a:buClr>
              <a:buNone/>
            </a:pPr>
            <a:r>
              <a:rPr lang="en-GB" sz="1600" b="1" dirty="0">
                <a:solidFill>
                  <a:schemeClr val="accent1"/>
                </a:solidFill>
                <a:latin typeface="Arial" panose="020B0604020202020204" pitchFamily="34" charset="0"/>
                <a:cs typeface="Arial" panose="020B0604020202020204" pitchFamily="34" charset="0"/>
              </a:rPr>
              <a:t>NRT / Vapes may make them easier to deal with</a:t>
            </a:r>
            <a:endParaRPr lang="en-GB" sz="1200" dirty="0">
              <a:solidFill>
                <a:schemeClr val="accent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79204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50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500"/>
                                        <p:tgtEl>
                                          <p:spTgt spid="6">
                                            <p:txEl>
                                              <p:pRg st="0" end="0"/>
                                            </p:txEl>
                                          </p:spTgt>
                                        </p:tgtEl>
                                      </p:cBhvr>
                                    </p:animEffect>
                                  </p:childTnLst>
                                </p:cTn>
                              </p:par>
                            </p:childTnLst>
                          </p:cTn>
                        </p:par>
                        <p:par>
                          <p:cTn id="12" fill="hold">
                            <p:stCondLst>
                              <p:cond delay="1500"/>
                            </p:stCondLst>
                            <p:childTnLst>
                              <p:par>
                                <p:cTn id="13" presetID="10" presetClass="entr" presetSubtype="0" fill="hold" nodeType="afterEffect">
                                  <p:stCondLst>
                                    <p:cond delay="50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500"/>
                                        <p:tgtEl>
                                          <p:spTgt spid="6">
                                            <p:txEl>
                                              <p:pRg st="1" end="1"/>
                                            </p:txEl>
                                          </p:spTgt>
                                        </p:tgtEl>
                                      </p:cBhvr>
                                    </p:animEffect>
                                  </p:childTnLst>
                                </p:cTn>
                              </p:par>
                            </p:childTnLst>
                          </p:cTn>
                        </p:par>
                        <p:par>
                          <p:cTn id="16" fill="hold">
                            <p:stCondLst>
                              <p:cond delay="2500"/>
                            </p:stCondLst>
                            <p:childTnLst>
                              <p:par>
                                <p:cTn id="17" presetID="10" presetClass="entr" presetSubtype="0" fill="hold" nodeType="afterEffect">
                                  <p:stCondLst>
                                    <p:cond delay="500"/>
                                  </p:stCondLst>
                                  <p:childTnLst>
                                    <p:set>
                                      <p:cBhvr>
                                        <p:cTn id="18" dur="1" fill="hold">
                                          <p:stCondLst>
                                            <p:cond delay="0"/>
                                          </p:stCondLst>
                                        </p:cTn>
                                        <p:tgtEl>
                                          <p:spTgt spid="6">
                                            <p:txEl>
                                              <p:pRg st="2" end="2"/>
                                            </p:txEl>
                                          </p:spTgt>
                                        </p:tgtEl>
                                        <p:attrNameLst>
                                          <p:attrName>style.visibility</p:attrName>
                                        </p:attrNameLst>
                                      </p:cBhvr>
                                      <p:to>
                                        <p:strVal val="visible"/>
                                      </p:to>
                                    </p:set>
                                    <p:animEffect transition="in" filter="fade">
                                      <p:cBhvr>
                                        <p:cTn id="19"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6F7A62C5-BB40-32A8-AAB0-1D483F0EBA67}"/>
              </a:ext>
            </a:extLst>
          </p:cNvPr>
          <p:cNvSpPr txBox="1">
            <a:spLocks/>
          </p:cNvSpPr>
          <p:nvPr/>
        </p:nvSpPr>
        <p:spPr>
          <a:xfrm>
            <a:off x="1" y="0"/>
            <a:ext cx="2902998" cy="6858000"/>
          </a:xfrm>
          <a:prstGeom prst="rect">
            <a:avLst/>
          </a:prstGeom>
          <a:gradFill>
            <a:gsLst>
              <a:gs pos="0">
                <a:schemeClr val="accent1"/>
              </a:gs>
              <a:gs pos="100000">
                <a:schemeClr val="accent5"/>
              </a:gs>
            </a:gsLst>
            <a:lin ang="5400000" scaled="0"/>
          </a:gradFill>
          <a:effectLst>
            <a:outerShdw blurRad="317500" dist="76200" dir="5400000" algn="ctr" rotWithShape="0">
              <a:srgbClr val="000000">
                <a:alpha val="30000"/>
              </a:srgbClr>
            </a:outerShdw>
          </a:effectLst>
        </p:spPr>
        <p:txBody>
          <a:bodyPr lIns="0" tIns="0" rIns="0" bIns="360000"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3500"/>
              </a:lnSpc>
              <a:spcBef>
                <a:spcPts val="400"/>
              </a:spcBef>
              <a:spcAft>
                <a:spcPts val="400"/>
              </a:spcAft>
              <a:buClr>
                <a:srgbClr val="00D5D9"/>
              </a:buClr>
              <a:buNone/>
            </a:pPr>
            <a:r>
              <a:rPr lang="en-GB" sz="2400" b="1" dirty="0">
                <a:solidFill>
                  <a:schemeClr val="bg1"/>
                </a:solidFill>
                <a:latin typeface="Arial" panose="020B0604020202020204" pitchFamily="34" charset="0"/>
                <a:cs typeface="Arial" panose="020B0604020202020204" pitchFamily="34" charset="0"/>
              </a:rPr>
              <a:t>Why do </a:t>
            </a:r>
            <a:br>
              <a:rPr lang="en-GB" sz="2400" b="1" dirty="0">
                <a:solidFill>
                  <a:schemeClr val="bg1"/>
                </a:solidFill>
                <a:latin typeface="Arial" panose="020B0604020202020204" pitchFamily="34" charset="0"/>
                <a:cs typeface="Arial" panose="020B0604020202020204" pitchFamily="34" charset="0"/>
              </a:rPr>
            </a:br>
            <a:r>
              <a:rPr lang="en-GB" sz="2400" b="1" dirty="0">
                <a:solidFill>
                  <a:schemeClr val="bg1"/>
                </a:solidFill>
                <a:latin typeface="Arial" panose="020B0604020202020204" pitchFamily="34" charset="0"/>
                <a:cs typeface="Arial" panose="020B0604020202020204" pitchFamily="34" charset="0"/>
              </a:rPr>
              <a:t>people with </a:t>
            </a:r>
            <a:br>
              <a:rPr lang="en-GB" sz="2400" b="1" dirty="0">
                <a:solidFill>
                  <a:schemeClr val="bg1"/>
                </a:solidFill>
                <a:latin typeface="Arial" panose="020B0604020202020204" pitchFamily="34" charset="0"/>
                <a:cs typeface="Arial" panose="020B0604020202020204" pitchFamily="34" charset="0"/>
              </a:rPr>
            </a:br>
            <a:r>
              <a:rPr lang="en-GB" sz="2400" b="1" dirty="0">
                <a:solidFill>
                  <a:schemeClr val="bg1"/>
                </a:solidFill>
                <a:latin typeface="Arial" panose="020B0604020202020204" pitchFamily="34" charset="0"/>
                <a:cs typeface="Arial" panose="020B0604020202020204" pitchFamily="34" charset="0"/>
              </a:rPr>
              <a:t>SMI smoke?</a:t>
            </a:r>
            <a:endParaRPr lang="en-GB" sz="2400" b="1" dirty="0">
              <a:solidFill>
                <a:schemeClr val="accent3"/>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42B31E13-287B-0FE2-431C-66061C40E4BD}"/>
              </a:ext>
            </a:extLst>
          </p:cNvPr>
          <p:cNvSpPr txBox="1">
            <a:spLocks/>
          </p:cNvSpPr>
          <p:nvPr/>
        </p:nvSpPr>
        <p:spPr>
          <a:xfrm>
            <a:off x="3511387" y="1303313"/>
            <a:ext cx="4594770" cy="3987779"/>
          </a:xfrm>
          <a:prstGeom prst="rect">
            <a:avLst/>
          </a:prstGeom>
        </p:spPr>
        <p:txBody>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800"/>
              </a:spcBef>
              <a:spcAft>
                <a:spcPts val="800"/>
              </a:spcAft>
              <a:buClr>
                <a:schemeClr val="accent3"/>
              </a:buClr>
              <a:buNone/>
            </a:pPr>
            <a:r>
              <a:rPr lang="en-US" sz="2000" dirty="0">
                <a:latin typeface="Arial" panose="020B0604020202020204" pitchFamily="34" charset="0"/>
                <a:cs typeface="Arial" panose="020B0604020202020204" pitchFamily="34" charset="0"/>
              </a:rPr>
              <a:t>People with SMI smoke for the </a:t>
            </a:r>
            <a:br>
              <a:rPr lang="en-US" sz="2000" dirty="0">
                <a:latin typeface="Arial" panose="020B0604020202020204" pitchFamily="34" charset="0"/>
                <a:cs typeface="Arial" panose="020B0604020202020204" pitchFamily="34" charset="0"/>
              </a:rPr>
            </a:br>
            <a:r>
              <a:rPr lang="en-US" sz="2000" dirty="0">
                <a:latin typeface="Arial" panose="020B0604020202020204" pitchFamily="34" charset="0"/>
                <a:cs typeface="Arial" panose="020B0604020202020204" pitchFamily="34" charset="0"/>
              </a:rPr>
              <a:t>same reasons as everyone else:</a:t>
            </a:r>
            <a:r>
              <a:rPr lang="en-US" sz="2100" b="1" dirty="0">
                <a:latin typeface="Arial" panose="020B0604020202020204" pitchFamily="34" charset="0"/>
                <a:cs typeface="Arial" panose="020B0604020202020204" pitchFamily="34" charset="0"/>
              </a:rPr>
              <a:t> </a:t>
            </a:r>
            <a:br>
              <a:rPr lang="en-US" sz="2100" b="1" dirty="0">
                <a:latin typeface="Arial" panose="020B0604020202020204" pitchFamily="34" charset="0"/>
                <a:cs typeface="Arial" panose="020B0604020202020204" pitchFamily="34" charset="0"/>
              </a:rPr>
            </a:br>
            <a:r>
              <a:rPr lang="en-US" sz="2100" b="1" dirty="0">
                <a:latin typeface="Arial" panose="020B0604020202020204" pitchFamily="34" charset="0"/>
                <a:cs typeface="Arial" panose="020B0604020202020204" pitchFamily="34" charset="0"/>
              </a:rPr>
              <a:t>enjoying smoking and stress relief</a:t>
            </a:r>
          </a:p>
          <a:p>
            <a:pPr marL="0" indent="0">
              <a:lnSpc>
                <a:spcPts val="2400"/>
              </a:lnSpc>
              <a:spcBef>
                <a:spcPts val="800"/>
              </a:spcBef>
              <a:spcAft>
                <a:spcPts val="800"/>
              </a:spcAft>
              <a:buClr>
                <a:schemeClr val="accent3"/>
              </a:buClr>
              <a:buNone/>
            </a:pPr>
            <a:r>
              <a:rPr lang="en-GB" b="1" dirty="0">
                <a:solidFill>
                  <a:schemeClr val="accent1"/>
                </a:solidFill>
                <a:latin typeface="Arial" panose="020B0604020202020204" pitchFamily="34" charset="0"/>
                <a:cs typeface="Arial" panose="020B0604020202020204" pitchFamily="34" charset="0"/>
              </a:rPr>
              <a:t>In the SCIMITAR study, </a:t>
            </a:r>
            <a:br>
              <a:rPr lang="en-GB" b="1" dirty="0">
                <a:solidFill>
                  <a:schemeClr val="accent1"/>
                </a:solidFill>
                <a:latin typeface="Arial" panose="020B0604020202020204" pitchFamily="34" charset="0"/>
                <a:cs typeface="Arial" panose="020B0604020202020204" pitchFamily="34" charset="0"/>
              </a:rPr>
            </a:br>
            <a:r>
              <a:rPr lang="en-GB" b="1" dirty="0">
                <a:solidFill>
                  <a:schemeClr val="accent1"/>
                </a:solidFill>
                <a:latin typeface="Arial" panose="020B0604020202020204" pitchFamily="34" charset="0"/>
                <a:cs typeface="Arial" panose="020B0604020202020204" pitchFamily="34" charset="0"/>
              </a:rPr>
              <a:t>the three top reasons were: </a:t>
            </a:r>
          </a:p>
          <a:p>
            <a:pPr>
              <a:lnSpc>
                <a:spcPts val="2400"/>
              </a:lnSpc>
              <a:spcBef>
                <a:spcPts val="800"/>
              </a:spcBef>
              <a:spcAft>
                <a:spcPts val="800"/>
              </a:spcAft>
              <a:buClr>
                <a:schemeClr val="accent1"/>
              </a:buClr>
            </a:pPr>
            <a:r>
              <a:rPr lang="en-GB" b="1" dirty="0">
                <a:latin typeface="Arial" panose="020B0604020202020204" pitchFamily="34" charset="0"/>
                <a:cs typeface="Arial" panose="020B0604020202020204" pitchFamily="34" charset="0"/>
              </a:rPr>
              <a:t>'It helps me to cope with stress’ </a:t>
            </a:r>
            <a:r>
              <a:rPr lang="en-GB" sz="1600" dirty="0">
                <a:latin typeface="Arial" panose="020B0604020202020204" pitchFamily="34" charset="0"/>
                <a:cs typeface="Arial" panose="020B0604020202020204" pitchFamily="34" charset="0"/>
              </a:rPr>
              <a:t>(94%)</a:t>
            </a:r>
          </a:p>
          <a:p>
            <a:pPr>
              <a:lnSpc>
                <a:spcPts val="2400"/>
              </a:lnSpc>
              <a:spcBef>
                <a:spcPts val="800"/>
              </a:spcBef>
              <a:spcAft>
                <a:spcPts val="800"/>
              </a:spcAft>
              <a:buClr>
                <a:schemeClr val="accent1"/>
              </a:buClr>
            </a:pPr>
            <a:r>
              <a:rPr lang="en-GB" b="1" dirty="0">
                <a:latin typeface="Arial" panose="020B0604020202020204" pitchFamily="34" charset="0"/>
                <a:cs typeface="Arial" panose="020B0604020202020204" pitchFamily="34" charset="0"/>
              </a:rPr>
              <a:t>‘It helps me to relax’ </a:t>
            </a:r>
            <a:r>
              <a:rPr lang="en-GB" sz="1600" dirty="0">
                <a:latin typeface="Arial" panose="020B0604020202020204" pitchFamily="34" charset="0"/>
                <a:cs typeface="Arial" panose="020B0604020202020204" pitchFamily="34" charset="0"/>
              </a:rPr>
              <a:t>(91%)</a:t>
            </a:r>
          </a:p>
          <a:p>
            <a:pPr>
              <a:lnSpc>
                <a:spcPts val="2400"/>
              </a:lnSpc>
              <a:spcBef>
                <a:spcPts val="800"/>
              </a:spcBef>
              <a:spcAft>
                <a:spcPts val="800"/>
              </a:spcAft>
              <a:buClr>
                <a:schemeClr val="accent1"/>
              </a:buClr>
            </a:pPr>
            <a:r>
              <a:rPr lang="en-GB" b="1" dirty="0">
                <a:latin typeface="Arial" panose="020B0604020202020204" pitchFamily="34" charset="0"/>
                <a:cs typeface="Arial" panose="020B0604020202020204" pitchFamily="34" charset="0"/>
              </a:rPr>
              <a:t>‘It is something to do </a:t>
            </a:r>
            <a:br>
              <a:rPr lang="en-GB" b="1" dirty="0">
                <a:latin typeface="Arial" panose="020B0604020202020204" pitchFamily="34" charset="0"/>
                <a:cs typeface="Arial" panose="020B0604020202020204" pitchFamily="34" charset="0"/>
              </a:rPr>
            </a:br>
            <a:r>
              <a:rPr lang="en-GB" b="1" dirty="0">
                <a:latin typeface="Arial" panose="020B0604020202020204" pitchFamily="34" charset="0"/>
                <a:cs typeface="Arial" panose="020B0604020202020204" pitchFamily="34" charset="0"/>
              </a:rPr>
              <a:t>when I am bored' </a:t>
            </a:r>
            <a:r>
              <a:rPr lang="en-GB" sz="1600" dirty="0">
                <a:latin typeface="Arial" panose="020B0604020202020204" pitchFamily="34" charset="0"/>
                <a:cs typeface="Arial" panose="020B0604020202020204" pitchFamily="34" charset="0"/>
              </a:rPr>
              <a:t>(86%)</a:t>
            </a:r>
            <a:endParaRPr lang="en-US" sz="1600" dirty="0">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63E99C9F-2425-DEE3-898B-C20C25A76DD1}"/>
              </a:ext>
            </a:extLst>
          </p:cNvPr>
          <p:cNvSpPr txBox="1"/>
          <p:nvPr/>
        </p:nvSpPr>
        <p:spPr bwMode="auto">
          <a:xfrm>
            <a:off x="9376475" y="3859078"/>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
        <p:nvSpPr>
          <p:cNvPr id="5" name="TextBox 4">
            <a:extLst>
              <a:ext uri="{FF2B5EF4-FFF2-40B4-BE49-F238E27FC236}">
                <a16:creationId xmlns:a16="http://schemas.microsoft.com/office/drawing/2014/main" id="{09230D78-3BA4-272F-A9AF-7192762E150B}"/>
              </a:ext>
            </a:extLst>
          </p:cNvPr>
          <p:cNvSpPr txBox="1"/>
          <p:nvPr/>
        </p:nvSpPr>
        <p:spPr bwMode="auto">
          <a:xfrm>
            <a:off x="9399722" y="1480088"/>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Tree>
    <p:extLst>
      <p:ext uri="{BB962C8B-B14F-4D97-AF65-F5344CB8AC3E}">
        <p14:creationId xmlns:p14="http://schemas.microsoft.com/office/powerpoint/2010/main" val="2547627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nodeType="afterEffect">
                                  <p:stCondLst>
                                    <p:cond delay="50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fade">
                                      <p:cBhvr>
                                        <p:cTn id="12" dur="500"/>
                                        <p:tgtEl>
                                          <p:spTgt spid="2">
                                            <p:txEl>
                                              <p:pRg st="0" end="0"/>
                                            </p:txEl>
                                          </p:spTgt>
                                        </p:tgtEl>
                                      </p:cBhvr>
                                    </p:animEffect>
                                  </p:childTnLst>
                                </p:cTn>
                              </p:par>
                            </p:childTnLst>
                          </p:cTn>
                        </p:par>
                        <p:par>
                          <p:cTn id="13" fill="hold">
                            <p:stCondLst>
                              <p:cond delay="2000"/>
                            </p:stCondLst>
                            <p:childTnLst>
                              <p:par>
                                <p:cTn id="14" presetID="10" presetClass="entr" presetSubtype="0" fill="hold" nodeType="afterEffect">
                                  <p:stCondLst>
                                    <p:cond delay="500"/>
                                  </p:stCondLst>
                                  <p:childTnLst>
                                    <p:set>
                                      <p:cBhvr>
                                        <p:cTn id="15" dur="1" fill="hold">
                                          <p:stCondLst>
                                            <p:cond delay="0"/>
                                          </p:stCondLst>
                                        </p:cTn>
                                        <p:tgtEl>
                                          <p:spTgt spid="3">
                                            <p:txEl>
                                              <p:pRg st="0" end="0"/>
                                            </p:txEl>
                                          </p:spTgt>
                                        </p:tgtEl>
                                        <p:attrNameLst>
                                          <p:attrName>style.visibility</p:attrName>
                                        </p:attrNameLst>
                                      </p:cBhvr>
                                      <p:to>
                                        <p:strVal val="visible"/>
                                      </p:to>
                                    </p:set>
                                    <p:animEffect transition="in" filter="fade">
                                      <p:cBhvr>
                                        <p:cTn id="16" dur="500"/>
                                        <p:tgtEl>
                                          <p:spTgt spid="3">
                                            <p:txEl>
                                              <p:pRg st="0" end="0"/>
                                            </p:txEl>
                                          </p:spTgt>
                                        </p:tgtEl>
                                      </p:cBhvr>
                                    </p:animEffect>
                                  </p:childTnLst>
                                </p:cTn>
                              </p:par>
                            </p:childTnLst>
                          </p:cTn>
                        </p:par>
                        <p:par>
                          <p:cTn id="17" fill="hold">
                            <p:stCondLst>
                              <p:cond delay="3000"/>
                            </p:stCondLst>
                            <p:childTnLst>
                              <p:par>
                                <p:cTn id="18" presetID="10" presetClass="entr" presetSubtype="0" fill="hold" nodeType="after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500"/>
                                        <p:tgtEl>
                                          <p:spTgt spid="3">
                                            <p:txEl>
                                              <p:pRg st="1" end="1"/>
                                            </p:txEl>
                                          </p:spTgt>
                                        </p:tgtEl>
                                      </p:cBhvr>
                                    </p:animEffect>
                                  </p:childTnLst>
                                </p:cTn>
                              </p:par>
                            </p:childTnLst>
                          </p:cTn>
                        </p:par>
                        <p:par>
                          <p:cTn id="21" fill="hold">
                            <p:stCondLst>
                              <p:cond delay="3500"/>
                            </p:stCondLst>
                            <p:childTnLst>
                              <p:par>
                                <p:cTn id="22" presetID="10" presetClass="entr" presetSubtype="0" fill="hold" nodeType="after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500"/>
                                        <p:tgtEl>
                                          <p:spTgt spid="3">
                                            <p:txEl>
                                              <p:pRg st="2" end="2"/>
                                            </p:txEl>
                                          </p:spTgt>
                                        </p:tgtEl>
                                      </p:cBhvr>
                                    </p:animEffect>
                                  </p:childTnLst>
                                </p:cTn>
                              </p:par>
                            </p:childTnLst>
                          </p:cTn>
                        </p:par>
                        <p:par>
                          <p:cTn id="25" fill="hold">
                            <p:stCondLst>
                              <p:cond delay="4000"/>
                            </p:stCondLst>
                            <p:childTnLst>
                              <p:par>
                                <p:cTn id="26" presetID="10" presetClass="entr" presetSubtype="0" fill="hold" nodeType="after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500"/>
                                        <p:tgtEl>
                                          <p:spTgt spid="3">
                                            <p:txEl>
                                              <p:pRg st="3" end="3"/>
                                            </p:txEl>
                                          </p:spTgt>
                                        </p:tgtEl>
                                      </p:cBhvr>
                                    </p:animEffect>
                                  </p:childTnLst>
                                </p:cTn>
                              </p:par>
                            </p:childTnLst>
                          </p:cTn>
                        </p:par>
                        <p:par>
                          <p:cTn id="29" fill="hold">
                            <p:stCondLst>
                              <p:cond delay="4500"/>
                            </p:stCondLst>
                            <p:childTnLst>
                              <p:par>
                                <p:cTn id="30" presetID="10" presetClass="entr" presetSubtype="0" fill="hold" nodeType="after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arrow 4">
            <a:extLst>
              <a:ext uri="{FF2B5EF4-FFF2-40B4-BE49-F238E27FC236}">
                <a16:creationId xmlns:a16="http://schemas.microsoft.com/office/drawing/2014/main" id="{6D55BCF1-5D4F-2332-442F-02F4B3B3A912}"/>
              </a:ext>
            </a:extLst>
          </p:cNvPr>
          <p:cNvSpPr>
            <a:spLocks noChangeArrowheads="1"/>
          </p:cNvSpPr>
          <p:nvPr/>
        </p:nvSpPr>
        <p:spPr bwMode="auto">
          <a:xfrm rot="16200000">
            <a:off x="2050997" y="3438570"/>
            <a:ext cx="1910631" cy="326843"/>
          </a:xfrm>
          <a:prstGeom prst="rightArrow">
            <a:avLst>
              <a:gd name="adj1" fmla="val 50000"/>
              <a:gd name="adj2" fmla="val 143359"/>
            </a:avLst>
          </a:prstGeom>
          <a:solidFill>
            <a:srgbClr val="00848A"/>
          </a:solidFill>
          <a:ln w="9525">
            <a:noFill/>
            <a:miter lim="800000"/>
            <a:headEnd/>
            <a:tailEnd/>
          </a:ln>
          <a:effectLst>
            <a:outerShdw blurRad="317500" dist="50800" dir="5400000" algn="ctr" rotWithShape="0">
              <a:srgbClr val="000000">
                <a:alpha val="30000"/>
              </a:srgbClr>
            </a:outerShdw>
          </a:effectLst>
        </p:spPr>
        <p:txBody>
          <a:bodyPr wrap="none" lIns="91440" tIns="45720" rIns="91440" bIns="45720" anchor="ctr"/>
          <a:lstStyle/>
          <a:p>
            <a:endParaRPr lang="en-GB" sz="2400"/>
          </a:p>
        </p:txBody>
      </p:sp>
      <p:sp>
        <p:nvSpPr>
          <p:cNvPr id="14" name="arrow 3">
            <a:extLst>
              <a:ext uri="{FF2B5EF4-FFF2-40B4-BE49-F238E27FC236}">
                <a16:creationId xmlns:a16="http://schemas.microsoft.com/office/drawing/2014/main" id="{019129EF-B744-9C88-D52E-6AF86D67D6F3}"/>
              </a:ext>
            </a:extLst>
          </p:cNvPr>
          <p:cNvSpPr>
            <a:spLocks noChangeArrowheads="1"/>
          </p:cNvSpPr>
          <p:nvPr/>
        </p:nvSpPr>
        <p:spPr bwMode="auto">
          <a:xfrm rot="10800000">
            <a:off x="3932574" y="5015096"/>
            <a:ext cx="1631318" cy="326843"/>
          </a:xfrm>
          <a:prstGeom prst="rightArrow">
            <a:avLst>
              <a:gd name="adj1" fmla="val 50000"/>
              <a:gd name="adj2" fmla="val 143359"/>
            </a:avLst>
          </a:prstGeom>
          <a:solidFill>
            <a:srgbClr val="00848A"/>
          </a:solidFill>
          <a:ln w="9525">
            <a:noFill/>
            <a:miter lim="800000"/>
            <a:headEnd/>
            <a:tailEnd/>
          </a:ln>
          <a:effectLst>
            <a:outerShdw blurRad="317500" dist="50800" dir="5400000" algn="ctr" rotWithShape="0">
              <a:srgbClr val="000000">
                <a:alpha val="30000"/>
              </a:srgbClr>
            </a:outerShdw>
          </a:effectLst>
        </p:spPr>
        <p:txBody>
          <a:bodyPr wrap="none" lIns="91440" tIns="45720" rIns="91440" bIns="45720" anchor="ctr"/>
          <a:lstStyle/>
          <a:p>
            <a:endParaRPr lang="en-GB" sz="2400"/>
          </a:p>
        </p:txBody>
      </p:sp>
      <p:sp>
        <p:nvSpPr>
          <p:cNvPr id="16" name="arrow 2">
            <a:extLst>
              <a:ext uri="{FF2B5EF4-FFF2-40B4-BE49-F238E27FC236}">
                <a16:creationId xmlns:a16="http://schemas.microsoft.com/office/drawing/2014/main" id="{A51A0DF5-7207-8C54-8416-332FCD4AF21A}"/>
              </a:ext>
            </a:extLst>
          </p:cNvPr>
          <p:cNvSpPr>
            <a:spLocks noChangeArrowheads="1"/>
          </p:cNvSpPr>
          <p:nvPr/>
        </p:nvSpPr>
        <p:spPr bwMode="auto">
          <a:xfrm rot="5400000">
            <a:off x="5166419" y="3108544"/>
            <a:ext cx="1942541" cy="326843"/>
          </a:xfrm>
          <a:prstGeom prst="rightArrow">
            <a:avLst>
              <a:gd name="adj1" fmla="val 50000"/>
              <a:gd name="adj2" fmla="val 143359"/>
            </a:avLst>
          </a:prstGeom>
          <a:solidFill>
            <a:srgbClr val="00848A"/>
          </a:solidFill>
          <a:ln w="9525">
            <a:noFill/>
            <a:miter lim="800000"/>
            <a:headEnd/>
            <a:tailEnd/>
          </a:ln>
          <a:effectLst>
            <a:outerShdw blurRad="317500" dist="50800" dir="5400000" algn="ctr" rotWithShape="0">
              <a:srgbClr val="000000">
                <a:alpha val="30000"/>
              </a:srgbClr>
            </a:outerShdw>
          </a:effectLst>
        </p:spPr>
        <p:txBody>
          <a:bodyPr wrap="none" lIns="91440" tIns="45720" rIns="91440" bIns="45720" anchor="ctr"/>
          <a:lstStyle/>
          <a:p>
            <a:endParaRPr lang="en-GB" sz="2400"/>
          </a:p>
        </p:txBody>
      </p:sp>
      <p:sp>
        <p:nvSpPr>
          <p:cNvPr id="17" name="arrow 1">
            <a:extLst>
              <a:ext uri="{FF2B5EF4-FFF2-40B4-BE49-F238E27FC236}">
                <a16:creationId xmlns:a16="http://schemas.microsoft.com/office/drawing/2014/main" id="{AB3D398C-D5E0-77A0-7FB2-96D63DF7D257}"/>
              </a:ext>
            </a:extLst>
          </p:cNvPr>
          <p:cNvSpPr>
            <a:spLocks noChangeArrowheads="1"/>
          </p:cNvSpPr>
          <p:nvPr/>
        </p:nvSpPr>
        <p:spPr bwMode="auto">
          <a:xfrm>
            <a:off x="3549112" y="1516060"/>
            <a:ext cx="1662314" cy="326843"/>
          </a:xfrm>
          <a:prstGeom prst="rightArrow">
            <a:avLst>
              <a:gd name="adj1" fmla="val 50000"/>
              <a:gd name="adj2" fmla="val 143359"/>
            </a:avLst>
          </a:prstGeom>
          <a:solidFill>
            <a:srgbClr val="00848A"/>
          </a:solidFill>
          <a:ln w="9525">
            <a:noFill/>
            <a:miter lim="800000"/>
            <a:headEnd/>
            <a:tailEnd/>
          </a:ln>
          <a:effectLst>
            <a:outerShdw blurRad="317500" dist="50800" dir="5400000" algn="ctr" rotWithShape="0">
              <a:srgbClr val="000000">
                <a:alpha val="30000"/>
              </a:srgbClr>
            </a:outerShdw>
          </a:effectLst>
        </p:spPr>
        <p:txBody>
          <a:bodyPr wrap="none" lIns="91440" tIns="45720" rIns="91440" bIns="45720" anchor="ctr"/>
          <a:lstStyle/>
          <a:p>
            <a:endParaRPr lang="en-GB" sz="2400"/>
          </a:p>
        </p:txBody>
      </p:sp>
      <p:sp>
        <p:nvSpPr>
          <p:cNvPr id="6" name="T4">
            <a:extLst>
              <a:ext uri="{FF2B5EF4-FFF2-40B4-BE49-F238E27FC236}">
                <a16:creationId xmlns:a16="http://schemas.microsoft.com/office/drawing/2014/main" id="{E5CF3497-77F0-0C26-0E7E-88C7BF21205F}"/>
              </a:ext>
            </a:extLst>
          </p:cNvPr>
          <p:cNvSpPr txBox="1"/>
          <p:nvPr/>
        </p:nvSpPr>
        <p:spPr>
          <a:xfrm>
            <a:off x="506973" y="4063400"/>
            <a:ext cx="1615936" cy="2230238"/>
          </a:xfrm>
          <a:prstGeom prst="rect">
            <a:avLst/>
          </a:prstGeom>
          <a:noFill/>
        </p:spPr>
        <p:txBody>
          <a:bodyPr wrap="square" rtlCol="0" anchor="ctr">
            <a:noAutofit/>
          </a:bodyPr>
          <a:lstStyle/>
          <a:p>
            <a:pPr>
              <a:lnSpc>
                <a:spcPts val="1800"/>
              </a:lnSpc>
            </a:pPr>
            <a:r>
              <a:rPr lang="en-US" sz="1400">
                <a:solidFill>
                  <a:schemeClr val="bg1"/>
                </a:solidFill>
                <a:latin typeface="Arial" panose="020B0604020202020204" pitchFamily="34" charset="0"/>
                <a:cs typeface="Arial" panose="020B0604020202020204" pitchFamily="34" charset="0"/>
              </a:rPr>
              <a:t>When your nicotine levels </a:t>
            </a:r>
            <a:br>
              <a:rPr lang="en-US" sz="1400">
                <a:solidFill>
                  <a:schemeClr val="bg1"/>
                </a:solidFill>
                <a:latin typeface="Arial" panose="020B0604020202020204" pitchFamily="34" charset="0"/>
                <a:cs typeface="Arial" panose="020B0604020202020204" pitchFamily="34" charset="0"/>
              </a:rPr>
            </a:br>
            <a:r>
              <a:rPr lang="en-US" sz="1400">
                <a:solidFill>
                  <a:schemeClr val="bg1"/>
                </a:solidFill>
                <a:latin typeface="Arial" panose="020B0604020202020204" pitchFamily="34" charset="0"/>
                <a:cs typeface="Arial" panose="020B0604020202020204" pitchFamily="34" charset="0"/>
              </a:rPr>
              <a:t>are low you </a:t>
            </a:r>
            <a:br>
              <a:rPr lang="en-US" sz="1400">
                <a:solidFill>
                  <a:schemeClr val="bg1"/>
                </a:solidFill>
                <a:latin typeface="Arial" panose="020B0604020202020204" pitchFamily="34" charset="0"/>
                <a:cs typeface="Arial" panose="020B0604020202020204" pitchFamily="34" charset="0"/>
              </a:rPr>
            </a:br>
            <a:r>
              <a:rPr lang="en-US" sz="1400">
                <a:solidFill>
                  <a:schemeClr val="bg1"/>
                </a:solidFill>
                <a:latin typeface="Arial" panose="020B0604020202020204" pitchFamily="34" charset="0"/>
                <a:cs typeface="Arial" panose="020B0604020202020204" pitchFamily="34" charset="0"/>
              </a:rPr>
              <a:t>get withdrawal symptoms, making you feel tense, irritable, anxious… </a:t>
            </a:r>
            <a:r>
              <a:rPr lang="en-US" sz="1500" b="1">
                <a:solidFill>
                  <a:schemeClr val="bg1"/>
                </a:solidFill>
                <a:latin typeface="Arial" panose="020B0604020202020204" pitchFamily="34" charset="0"/>
                <a:cs typeface="Arial" panose="020B0604020202020204" pitchFamily="34" charset="0"/>
              </a:rPr>
              <a:t>stressed</a:t>
            </a:r>
          </a:p>
        </p:txBody>
      </p:sp>
      <p:sp>
        <p:nvSpPr>
          <p:cNvPr id="11" name="T3">
            <a:extLst>
              <a:ext uri="{FF2B5EF4-FFF2-40B4-BE49-F238E27FC236}">
                <a16:creationId xmlns:a16="http://schemas.microsoft.com/office/drawing/2014/main" id="{1BCDA6FE-F0AA-0A86-7643-62F4C1DBDE06}"/>
              </a:ext>
            </a:extLst>
          </p:cNvPr>
          <p:cNvSpPr txBox="1"/>
          <p:nvPr/>
        </p:nvSpPr>
        <p:spPr>
          <a:xfrm>
            <a:off x="7021092" y="4063400"/>
            <a:ext cx="1615936" cy="2230238"/>
          </a:xfrm>
          <a:prstGeom prst="rect">
            <a:avLst/>
          </a:prstGeom>
          <a:noFill/>
        </p:spPr>
        <p:txBody>
          <a:bodyPr wrap="square" rtlCol="0" anchor="ctr">
            <a:noAutofit/>
          </a:bodyPr>
          <a:lstStyle/>
          <a:p>
            <a:pPr>
              <a:lnSpc>
                <a:spcPts val="1800"/>
              </a:lnSpc>
            </a:pPr>
            <a:r>
              <a:rPr lang="en-US" sz="1400">
                <a:solidFill>
                  <a:schemeClr val="bg1"/>
                </a:solidFill>
                <a:latin typeface="Arial" panose="020B0604020202020204" pitchFamily="34" charset="0"/>
                <a:cs typeface="Arial" panose="020B0604020202020204" pitchFamily="34" charset="0"/>
              </a:rPr>
              <a:t>Soon after </a:t>
            </a:r>
            <a:br>
              <a:rPr lang="en-US" sz="1400">
                <a:solidFill>
                  <a:schemeClr val="bg1"/>
                </a:solidFill>
                <a:latin typeface="Arial" panose="020B0604020202020204" pitchFamily="34" charset="0"/>
                <a:cs typeface="Arial" panose="020B0604020202020204" pitchFamily="34" charset="0"/>
              </a:rPr>
            </a:br>
            <a:r>
              <a:rPr lang="en-US" sz="1400">
                <a:solidFill>
                  <a:schemeClr val="bg1"/>
                </a:solidFill>
                <a:latin typeface="Arial" panose="020B0604020202020204" pitchFamily="34" charset="0"/>
                <a:cs typeface="Arial" panose="020B0604020202020204" pitchFamily="34" charset="0"/>
              </a:rPr>
              <a:t>you’ve finished smoking, your nicotine levels start to fall… leaving you craving another </a:t>
            </a:r>
            <a:endParaRPr lang="en-US" sz="1400" b="1">
              <a:solidFill>
                <a:schemeClr val="bg1"/>
              </a:solidFill>
              <a:latin typeface="Arial" panose="020B0604020202020204" pitchFamily="34" charset="0"/>
              <a:cs typeface="Arial" panose="020B0604020202020204" pitchFamily="34" charset="0"/>
            </a:endParaRPr>
          </a:p>
        </p:txBody>
      </p:sp>
      <p:sp>
        <p:nvSpPr>
          <p:cNvPr id="12" name="T2">
            <a:extLst>
              <a:ext uri="{FF2B5EF4-FFF2-40B4-BE49-F238E27FC236}">
                <a16:creationId xmlns:a16="http://schemas.microsoft.com/office/drawing/2014/main" id="{71F28CE1-858C-80C0-4042-1DBCF4049EAA}"/>
              </a:ext>
            </a:extLst>
          </p:cNvPr>
          <p:cNvSpPr txBox="1"/>
          <p:nvPr/>
        </p:nvSpPr>
        <p:spPr>
          <a:xfrm>
            <a:off x="7021092" y="564362"/>
            <a:ext cx="1615936" cy="2230238"/>
          </a:xfrm>
          <a:prstGeom prst="rect">
            <a:avLst/>
          </a:prstGeom>
          <a:noFill/>
        </p:spPr>
        <p:txBody>
          <a:bodyPr wrap="square" rtlCol="0" anchor="ctr">
            <a:noAutofit/>
          </a:bodyPr>
          <a:lstStyle/>
          <a:p>
            <a:pPr>
              <a:lnSpc>
                <a:spcPts val="1800"/>
              </a:lnSpc>
            </a:pPr>
            <a:r>
              <a:rPr lang="en-US" sz="1400">
                <a:solidFill>
                  <a:schemeClr val="bg1"/>
                </a:solidFill>
                <a:latin typeface="Arial" panose="020B0604020202020204" pitchFamily="34" charset="0"/>
                <a:cs typeface="Arial" panose="020B0604020202020204" pitchFamily="34" charset="0"/>
              </a:rPr>
              <a:t>Nicotine withdrawal symptoms are relieved, making you feel more relaxed… </a:t>
            </a:r>
            <a:br>
              <a:rPr lang="en-US" sz="1400">
                <a:solidFill>
                  <a:schemeClr val="bg1"/>
                </a:solidFill>
                <a:latin typeface="Arial" panose="020B0604020202020204" pitchFamily="34" charset="0"/>
                <a:cs typeface="Arial" panose="020B0604020202020204" pitchFamily="34" charset="0"/>
              </a:rPr>
            </a:br>
            <a:r>
              <a:rPr lang="en-US" sz="1400">
                <a:solidFill>
                  <a:schemeClr val="bg1"/>
                </a:solidFill>
                <a:latin typeface="Arial" panose="020B0604020202020204" pitchFamily="34" charset="0"/>
                <a:cs typeface="Arial" panose="020B0604020202020204" pitchFamily="34" charset="0"/>
              </a:rPr>
              <a:t>but it’s only temporary</a:t>
            </a:r>
          </a:p>
          <a:p>
            <a:pPr>
              <a:lnSpc>
                <a:spcPts val="1800"/>
              </a:lnSpc>
            </a:pPr>
            <a:endParaRPr lang="en-US" sz="1400">
              <a:solidFill>
                <a:schemeClr val="bg1"/>
              </a:solidFill>
              <a:latin typeface="Arial" panose="020B0604020202020204" pitchFamily="34" charset="0"/>
              <a:cs typeface="Arial" panose="020B0604020202020204" pitchFamily="34" charset="0"/>
            </a:endParaRPr>
          </a:p>
        </p:txBody>
      </p:sp>
      <p:sp>
        <p:nvSpPr>
          <p:cNvPr id="8" name="T1">
            <a:extLst>
              <a:ext uri="{FF2B5EF4-FFF2-40B4-BE49-F238E27FC236}">
                <a16:creationId xmlns:a16="http://schemas.microsoft.com/office/drawing/2014/main" id="{78F60D0A-1069-2CE3-DAF5-D32A75098CCF}"/>
              </a:ext>
            </a:extLst>
          </p:cNvPr>
          <p:cNvSpPr txBox="1"/>
          <p:nvPr/>
        </p:nvSpPr>
        <p:spPr>
          <a:xfrm>
            <a:off x="506973" y="564362"/>
            <a:ext cx="1615936" cy="2230238"/>
          </a:xfrm>
          <a:prstGeom prst="rect">
            <a:avLst/>
          </a:prstGeom>
          <a:noFill/>
        </p:spPr>
        <p:txBody>
          <a:bodyPr wrap="square" rtlCol="0" anchor="ctr">
            <a:noAutofit/>
          </a:bodyPr>
          <a:lstStyle/>
          <a:p>
            <a:pPr>
              <a:lnSpc>
                <a:spcPts val="1800"/>
              </a:lnSpc>
            </a:pPr>
            <a:r>
              <a:rPr lang="en-US" sz="1400">
                <a:solidFill>
                  <a:schemeClr val="bg1"/>
                </a:solidFill>
                <a:latin typeface="Century Gothic" panose="020B0502020202020204" pitchFamily="34" charset="0"/>
              </a:rPr>
              <a:t>When you </a:t>
            </a:r>
            <a:r>
              <a:rPr lang="en-US" sz="1400">
                <a:solidFill>
                  <a:schemeClr val="bg1"/>
                </a:solidFill>
                <a:latin typeface="Arial" panose="020B0604020202020204" pitchFamily="34" charset="0"/>
                <a:cs typeface="Arial" panose="020B0604020202020204" pitchFamily="34" charset="0"/>
              </a:rPr>
              <a:t>smoke</a:t>
            </a:r>
            <a:r>
              <a:rPr lang="en-US" sz="1400">
                <a:solidFill>
                  <a:schemeClr val="bg1"/>
                </a:solidFill>
                <a:latin typeface="Century Gothic" panose="020B0502020202020204" pitchFamily="34" charset="0"/>
              </a:rPr>
              <a:t>, it tops </a:t>
            </a:r>
            <a:br>
              <a:rPr lang="en-US" sz="1400">
                <a:solidFill>
                  <a:schemeClr val="bg1"/>
                </a:solidFill>
                <a:latin typeface="Century Gothic" panose="020B0502020202020204" pitchFamily="34" charset="0"/>
              </a:rPr>
            </a:br>
            <a:r>
              <a:rPr lang="en-US" sz="1400">
                <a:solidFill>
                  <a:schemeClr val="bg1"/>
                </a:solidFill>
                <a:latin typeface="Century Gothic" panose="020B0502020202020204" pitchFamily="34" charset="0"/>
              </a:rPr>
              <a:t>up the level </a:t>
            </a:r>
            <a:br>
              <a:rPr lang="en-US" sz="1400">
                <a:solidFill>
                  <a:schemeClr val="bg1"/>
                </a:solidFill>
                <a:latin typeface="Century Gothic" panose="020B0502020202020204" pitchFamily="34" charset="0"/>
              </a:rPr>
            </a:br>
            <a:r>
              <a:rPr lang="en-US" sz="1400">
                <a:solidFill>
                  <a:schemeClr val="bg1"/>
                </a:solidFill>
                <a:latin typeface="Century Gothic" panose="020B0502020202020204" pitchFamily="34" charset="0"/>
              </a:rPr>
              <a:t>of nicotine in your body</a:t>
            </a:r>
            <a:endParaRPr lang="en-US" sz="1400" b="1">
              <a:solidFill>
                <a:schemeClr val="bg1"/>
              </a:solidFill>
              <a:latin typeface="Century Gothic" panose="020B0502020202020204" pitchFamily="34" charset="0"/>
            </a:endParaRPr>
          </a:p>
        </p:txBody>
      </p:sp>
      <p:grpSp>
        <p:nvGrpSpPr>
          <p:cNvPr id="33" name="circle 4">
            <a:extLst>
              <a:ext uri="{FF2B5EF4-FFF2-40B4-BE49-F238E27FC236}">
                <a16:creationId xmlns:a16="http://schemas.microsoft.com/office/drawing/2014/main" id="{2C176020-5AA0-A85A-334C-80354BB54DDF}"/>
              </a:ext>
            </a:extLst>
          </p:cNvPr>
          <p:cNvGrpSpPr/>
          <p:nvPr/>
        </p:nvGrpSpPr>
        <p:grpSpPr>
          <a:xfrm>
            <a:off x="2239144" y="4411353"/>
            <a:ext cx="1534332" cy="1534332"/>
            <a:chOff x="2239144" y="4411353"/>
            <a:chExt cx="1534332" cy="1534332"/>
          </a:xfrm>
        </p:grpSpPr>
        <p:sp>
          <p:nvSpPr>
            <p:cNvPr id="4" name="Oval 3">
              <a:extLst>
                <a:ext uri="{FF2B5EF4-FFF2-40B4-BE49-F238E27FC236}">
                  <a16:creationId xmlns:a16="http://schemas.microsoft.com/office/drawing/2014/main" id="{0384604E-665D-DAC8-ED0B-D6CF19888088}"/>
                </a:ext>
              </a:extLst>
            </p:cNvPr>
            <p:cNvSpPr/>
            <p:nvPr/>
          </p:nvSpPr>
          <p:spPr bwMode="auto">
            <a:xfrm>
              <a:off x="2239144" y="4411353"/>
              <a:ext cx="1534332" cy="1534332"/>
            </a:xfrm>
            <a:prstGeom prst="ellipse">
              <a:avLst/>
            </a:prstGeom>
            <a:solidFill>
              <a:schemeClr val="accent1"/>
            </a:solidFill>
            <a:ln w="9525">
              <a:noFill/>
              <a:miter lim="800000"/>
              <a:headEnd/>
              <a:tailEnd/>
            </a:ln>
            <a:effectLst>
              <a:outerShdw blurRad="317500" dist="38100" dir="5400000" algn="ctr" rotWithShape="0">
                <a:srgbClr val="000000">
                  <a:alpha val="70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27" name="Picture 26">
              <a:extLst>
                <a:ext uri="{FF2B5EF4-FFF2-40B4-BE49-F238E27FC236}">
                  <a16:creationId xmlns:a16="http://schemas.microsoft.com/office/drawing/2014/main" id="{189E69A8-CF47-F688-19AB-CB90911B3681}"/>
                </a:ext>
              </a:extLst>
            </p:cNvPr>
            <p:cNvPicPr>
              <a:picLocks noChangeAspect="1"/>
            </p:cNvPicPr>
            <p:nvPr/>
          </p:nvPicPr>
          <p:blipFill>
            <a:blip r:embed="rId3"/>
            <a:srcRect/>
            <a:stretch/>
          </p:blipFill>
          <p:spPr>
            <a:xfrm>
              <a:off x="2423844" y="4596053"/>
              <a:ext cx="1164933" cy="1164933"/>
            </a:xfrm>
            <a:prstGeom prst="rect">
              <a:avLst/>
            </a:prstGeom>
          </p:spPr>
        </p:pic>
      </p:grpSp>
      <p:grpSp>
        <p:nvGrpSpPr>
          <p:cNvPr id="32" name="circle 3">
            <a:extLst>
              <a:ext uri="{FF2B5EF4-FFF2-40B4-BE49-F238E27FC236}">
                <a16:creationId xmlns:a16="http://schemas.microsoft.com/office/drawing/2014/main" id="{F6228292-A5AF-4EC9-F9F2-1EB14F3C3D90}"/>
              </a:ext>
            </a:extLst>
          </p:cNvPr>
          <p:cNvGrpSpPr/>
          <p:nvPr/>
        </p:nvGrpSpPr>
        <p:grpSpPr>
          <a:xfrm>
            <a:off x="5370525" y="4411353"/>
            <a:ext cx="1534332" cy="1534332"/>
            <a:chOff x="5370525" y="4411353"/>
            <a:chExt cx="1534332" cy="1534332"/>
          </a:xfrm>
        </p:grpSpPr>
        <p:sp>
          <p:nvSpPr>
            <p:cNvPr id="9" name="Oval 8">
              <a:extLst>
                <a:ext uri="{FF2B5EF4-FFF2-40B4-BE49-F238E27FC236}">
                  <a16:creationId xmlns:a16="http://schemas.microsoft.com/office/drawing/2014/main" id="{5C67E0A7-F0D1-771D-9E87-52E675492B78}"/>
                </a:ext>
              </a:extLst>
            </p:cNvPr>
            <p:cNvSpPr/>
            <p:nvPr/>
          </p:nvSpPr>
          <p:spPr bwMode="auto">
            <a:xfrm>
              <a:off x="5370525" y="4411353"/>
              <a:ext cx="1534332" cy="1534332"/>
            </a:xfrm>
            <a:prstGeom prst="ellipse">
              <a:avLst/>
            </a:prstGeom>
            <a:solidFill>
              <a:schemeClr val="accent1"/>
            </a:solidFill>
            <a:ln w="9525">
              <a:noFill/>
              <a:miter lim="800000"/>
              <a:headEnd/>
              <a:tailEnd/>
            </a:ln>
            <a:effectLst>
              <a:outerShdw blurRad="317500" dist="38100" dir="5400000" algn="ctr" rotWithShape="0">
                <a:srgbClr val="000000">
                  <a:alpha val="70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28" name="Picture 27">
              <a:extLst>
                <a:ext uri="{FF2B5EF4-FFF2-40B4-BE49-F238E27FC236}">
                  <a16:creationId xmlns:a16="http://schemas.microsoft.com/office/drawing/2014/main" id="{A1ED7A5D-D04D-29AD-0764-21E4892ABD64}"/>
                </a:ext>
              </a:extLst>
            </p:cNvPr>
            <p:cNvPicPr>
              <a:picLocks noChangeAspect="1"/>
            </p:cNvPicPr>
            <p:nvPr/>
          </p:nvPicPr>
          <p:blipFill>
            <a:blip r:embed="rId4"/>
            <a:srcRect/>
            <a:stretch/>
          </p:blipFill>
          <p:spPr>
            <a:xfrm>
              <a:off x="5555225" y="4596053"/>
              <a:ext cx="1164933" cy="1164933"/>
            </a:xfrm>
            <a:prstGeom prst="rect">
              <a:avLst/>
            </a:prstGeom>
          </p:spPr>
        </p:pic>
      </p:grpSp>
      <p:grpSp>
        <p:nvGrpSpPr>
          <p:cNvPr id="31" name="circle 2">
            <a:extLst>
              <a:ext uri="{FF2B5EF4-FFF2-40B4-BE49-F238E27FC236}">
                <a16:creationId xmlns:a16="http://schemas.microsoft.com/office/drawing/2014/main" id="{B8EEBD5C-CB95-A727-1D4B-D8780F7FD835}"/>
              </a:ext>
            </a:extLst>
          </p:cNvPr>
          <p:cNvGrpSpPr/>
          <p:nvPr/>
        </p:nvGrpSpPr>
        <p:grpSpPr>
          <a:xfrm>
            <a:off x="5370525" y="912315"/>
            <a:ext cx="1534332" cy="1534332"/>
            <a:chOff x="5370525" y="912315"/>
            <a:chExt cx="1534332" cy="1534332"/>
          </a:xfrm>
        </p:grpSpPr>
        <p:sp>
          <p:nvSpPr>
            <p:cNvPr id="10" name="Oval 9">
              <a:extLst>
                <a:ext uri="{FF2B5EF4-FFF2-40B4-BE49-F238E27FC236}">
                  <a16:creationId xmlns:a16="http://schemas.microsoft.com/office/drawing/2014/main" id="{ACFF6FC0-00D8-D8D6-A296-40F0C7A0093E}"/>
                </a:ext>
              </a:extLst>
            </p:cNvPr>
            <p:cNvSpPr/>
            <p:nvPr/>
          </p:nvSpPr>
          <p:spPr bwMode="auto">
            <a:xfrm>
              <a:off x="5370525" y="912315"/>
              <a:ext cx="1534332" cy="1534332"/>
            </a:xfrm>
            <a:prstGeom prst="ellipse">
              <a:avLst/>
            </a:prstGeom>
            <a:solidFill>
              <a:schemeClr val="accent1"/>
            </a:solidFill>
            <a:ln w="9525">
              <a:noFill/>
              <a:miter lim="800000"/>
              <a:headEnd/>
              <a:tailEnd/>
            </a:ln>
            <a:effectLst>
              <a:outerShdw blurRad="317500" dist="38100" dir="5400000" algn="ctr" rotWithShape="0">
                <a:srgbClr val="000000">
                  <a:alpha val="70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26" name="Picture 25">
              <a:extLst>
                <a:ext uri="{FF2B5EF4-FFF2-40B4-BE49-F238E27FC236}">
                  <a16:creationId xmlns:a16="http://schemas.microsoft.com/office/drawing/2014/main" id="{165DDD44-65AF-43C1-3388-441A0AB7A7F1}"/>
                </a:ext>
              </a:extLst>
            </p:cNvPr>
            <p:cNvPicPr>
              <a:picLocks noChangeAspect="1"/>
            </p:cNvPicPr>
            <p:nvPr/>
          </p:nvPicPr>
          <p:blipFill>
            <a:blip r:embed="rId5"/>
            <a:stretch>
              <a:fillRect/>
            </a:stretch>
          </p:blipFill>
          <p:spPr>
            <a:xfrm>
              <a:off x="5555225" y="1097015"/>
              <a:ext cx="1164933" cy="1164933"/>
            </a:xfrm>
            <a:prstGeom prst="rect">
              <a:avLst/>
            </a:prstGeom>
          </p:spPr>
        </p:pic>
      </p:grpSp>
      <p:grpSp>
        <p:nvGrpSpPr>
          <p:cNvPr id="30" name="circle 1">
            <a:extLst>
              <a:ext uri="{FF2B5EF4-FFF2-40B4-BE49-F238E27FC236}">
                <a16:creationId xmlns:a16="http://schemas.microsoft.com/office/drawing/2014/main" id="{1E2C429F-1065-94F1-23BD-9FE94F45B5E7}"/>
              </a:ext>
            </a:extLst>
          </p:cNvPr>
          <p:cNvGrpSpPr/>
          <p:nvPr/>
        </p:nvGrpSpPr>
        <p:grpSpPr>
          <a:xfrm>
            <a:off x="2239144" y="912315"/>
            <a:ext cx="1534332" cy="1534332"/>
            <a:chOff x="2239144" y="912315"/>
            <a:chExt cx="1534332" cy="1534332"/>
          </a:xfrm>
        </p:grpSpPr>
        <p:sp>
          <p:nvSpPr>
            <p:cNvPr id="7" name="Oval 6">
              <a:extLst>
                <a:ext uri="{FF2B5EF4-FFF2-40B4-BE49-F238E27FC236}">
                  <a16:creationId xmlns:a16="http://schemas.microsoft.com/office/drawing/2014/main" id="{D08445F1-CC06-08DF-1554-A7C77972C6F9}"/>
                </a:ext>
              </a:extLst>
            </p:cNvPr>
            <p:cNvSpPr/>
            <p:nvPr/>
          </p:nvSpPr>
          <p:spPr bwMode="auto">
            <a:xfrm>
              <a:off x="2239144" y="912315"/>
              <a:ext cx="1534332" cy="1534332"/>
            </a:xfrm>
            <a:prstGeom prst="ellipse">
              <a:avLst/>
            </a:prstGeom>
            <a:solidFill>
              <a:schemeClr val="accent1"/>
            </a:solidFill>
            <a:ln w="9525">
              <a:noFill/>
              <a:miter lim="800000"/>
              <a:headEnd/>
              <a:tailEnd/>
            </a:ln>
            <a:effectLst>
              <a:outerShdw blurRad="317500" dist="38100" dir="5400000" algn="ctr" rotWithShape="0">
                <a:srgbClr val="000000">
                  <a:alpha val="70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25" name="Picture 24">
              <a:extLst>
                <a:ext uri="{FF2B5EF4-FFF2-40B4-BE49-F238E27FC236}">
                  <a16:creationId xmlns:a16="http://schemas.microsoft.com/office/drawing/2014/main" id="{AA02BB2B-9DFD-2E24-C471-98BAC3AC508E}"/>
                </a:ext>
              </a:extLst>
            </p:cNvPr>
            <p:cNvPicPr>
              <a:picLocks noChangeAspect="1"/>
            </p:cNvPicPr>
            <p:nvPr/>
          </p:nvPicPr>
          <p:blipFill>
            <a:blip r:embed="rId6"/>
            <a:srcRect/>
            <a:stretch/>
          </p:blipFill>
          <p:spPr>
            <a:xfrm>
              <a:off x="2423844" y="1097015"/>
              <a:ext cx="1164933" cy="1164933"/>
            </a:xfrm>
            <a:prstGeom prst="rect">
              <a:avLst/>
            </a:prstGeom>
          </p:spPr>
        </p:pic>
      </p:grpSp>
      <p:sp>
        <p:nvSpPr>
          <p:cNvPr id="19" name="stress">
            <a:extLst>
              <a:ext uri="{FF2B5EF4-FFF2-40B4-BE49-F238E27FC236}">
                <a16:creationId xmlns:a16="http://schemas.microsoft.com/office/drawing/2014/main" id="{0E9A3CF0-A6A1-3E0D-87B0-39945A3C5B2B}"/>
              </a:ext>
            </a:extLst>
          </p:cNvPr>
          <p:cNvSpPr txBox="1">
            <a:spLocks/>
          </p:cNvSpPr>
          <p:nvPr/>
        </p:nvSpPr>
        <p:spPr>
          <a:xfrm>
            <a:off x="3382909" y="3496431"/>
            <a:ext cx="2378182" cy="844658"/>
          </a:xfrm>
          <a:prstGeom prst="rect">
            <a:avLst/>
          </a:prstGeom>
        </p:spPr>
        <p:txBody>
          <a:bodyPr anchor="ctr"/>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lgn="ctr">
              <a:lnSpc>
                <a:spcPts val="3000"/>
              </a:lnSpc>
            </a:pPr>
            <a:r>
              <a:rPr lang="en-US" sz="4200" b="1">
                <a:latin typeface="Arial" panose="020B0604020202020204" pitchFamily="34" charset="0"/>
                <a:cs typeface="Arial" panose="020B0604020202020204" pitchFamily="34" charset="0"/>
              </a:rPr>
              <a:t>stress?</a:t>
            </a:r>
          </a:p>
        </p:txBody>
      </p:sp>
      <p:sp>
        <p:nvSpPr>
          <p:cNvPr id="2" name="does smoking">
            <a:extLst>
              <a:ext uri="{FF2B5EF4-FFF2-40B4-BE49-F238E27FC236}">
                <a16:creationId xmlns:a16="http://schemas.microsoft.com/office/drawing/2014/main" id="{D91E1699-E630-A2BE-54B6-62B634337576}"/>
              </a:ext>
            </a:extLst>
          </p:cNvPr>
          <p:cNvSpPr txBox="1">
            <a:spLocks/>
          </p:cNvSpPr>
          <p:nvPr/>
        </p:nvSpPr>
        <p:spPr>
          <a:xfrm>
            <a:off x="3382909" y="2650208"/>
            <a:ext cx="2378182" cy="968037"/>
          </a:xfrm>
          <a:prstGeom prst="rect">
            <a:avLst/>
          </a:prstGeom>
        </p:spPr>
        <p:txBody>
          <a:bodyPr anchor="ctr"/>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lgn="ctr">
              <a:lnSpc>
                <a:spcPts val="2800"/>
              </a:lnSpc>
            </a:pPr>
            <a:r>
              <a:rPr lang="en-US" sz="2200">
                <a:solidFill>
                  <a:schemeClr val="accent3"/>
                </a:solidFill>
                <a:latin typeface="Arial" panose="020B0604020202020204" pitchFamily="34" charset="0"/>
                <a:cs typeface="Arial" panose="020B0604020202020204" pitchFamily="34" charset="0"/>
              </a:rPr>
              <a:t>Does smoking </a:t>
            </a:r>
            <a:br>
              <a:rPr lang="en-US" sz="2200">
                <a:solidFill>
                  <a:schemeClr val="accent3"/>
                </a:solidFill>
                <a:latin typeface="Arial" panose="020B0604020202020204" pitchFamily="34" charset="0"/>
                <a:cs typeface="Arial" panose="020B0604020202020204" pitchFamily="34" charset="0"/>
              </a:rPr>
            </a:br>
            <a:r>
              <a:rPr lang="en-US" sz="2200">
                <a:solidFill>
                  <a:schemeClr val="accent3"/>
                </a:solidFill>
                <a:latin typeface="Arial" panose="020B0604020202020204" pitchFamily="34" charset="0"/>
                <a:cs typeface="Arial" panose="020B0604020202020204" pitchFamily="34" charset="0"/>
              </a:rPr>
              <a:t>really reduce</a:t>
            </a:r>
            <a:r>
              <a:rPr lang="en-US" sz="2200" b="1">
                <a:solidFill>
                  <a:schemeClr val="accent3"/>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426342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500"/>
                                        <p:tgtEl>
                                          <p:spTgt spid="30"/>
                                        </p:tgtEl>
                                      </p:cBhvr>
                                    </p:animEffect>
                                  </p:childTnLst>
                                </p:cTn>
                              </p:par>
                            </p:childTnLst>
                          </p:cTn>
                        </p:par>
                        <p:par>
                          <p:cTn id="17" fill="hold">
                            <p:stCondLst>
                              <p:cond delay="500"/>
                            </p:stCondLst>
                            <p:childTnLst>
                              <p:par>
                                <p:cTn id="18" presetID="10" presetClass="entr" presetSubtype="0" fill="hold" grpId="0" nodeType="afterEffect">
                                  <p:stCondLst>
                                    <p:cond delay="50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childTnLst>
                          </p:cTn>
                        </p:par>
                        <p:par>
                          <p:cTn id="26" fill="hold">
                            <p:stCondLst>
                              <p:cond delay="500"/>
                            </p:stCondLst>
                            <p:childTnLst>
                              <p:par>
                                <p:cTn id="27" presetID="10" presetClass="entr" presetSubtype="0" fill="hold" nodeType="afterEffect">
                                  <p:stCondLst>
                                    <p:cond delay="50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500"/>
                                        <p:tgtEl>
                                          <p:spTgt spid="31"/>
                                        </p:tgtEl>
                                      </p:cBhvr>
                                    </p:animEffect>
                                  </p:childTnLst>
                                </p:cTn>
                              </p:par>
                            </p:childTnLst>
                          </p:cTn>
                        </p:par>
                        <p:par>
                          <p:cTn id="30" fill="hold">
                            <p:stCondLst>
                              <p:cond delay="1500"/>
                            </p:stCondLst>
                            <p:childTnLst>
                              <p:par>
                                <p:cTn id="31" presetID="10" presetClass="entr" presetSubtype="0" fill="hold" grpId="0" nodeType="afterEffect">
                                  <p:stCondLst>
                                    <p:cond delay="50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childTnLst>
                                </p:cTn>
                              </p:par>
                            </p:childTnLst>
                          </p:cTn>
                        </p:par>
                        <p:par>
                          <p:cTn id="39" fill="hold">
                            <p:stCondLst>
                              <p:cond delay="500"/>
                            </p:stCondLst>
                            <p:childTnLst>
                              <p:par>
                                <p:cTn id="40" presetID="10" presetClass="entr" presetSubtype="0" fill="hold" nodeType="afterEffect">
                                  <p:stCondLst>
                                    <p:cond delay="500"/>
                                  </p:stCondLst>
                                  <p:childTnLst>
                                    <p:set>
                                      <p:cBhvr>
                                        <p:cTn id="41" dur="1" fill="hold">
                                          <p:stCondLst>
                                            <p:cond delay="0"/>
                                          </p:stCondLst>
                                        </p:cTn>
                                        <p:tgtEl>
                                          <p:spTgt spid="32"/>
                                        </p:tgtEl>
                                        <p:attrNameLst>
                                          <p:attrName>style.visibility</p:attrName>
                                        </p:attrNameLst>
                                      </p:cBhvr>
                                      <p:to>
                                        <p:strVal val="visible"/>
                                      </p:to>
                                    </p:set>
                                    <p:animEffect transition="in" filter="fade">
                                      <p:cBhvr>
                                        <p:cTn id="42" dur="500"/>
                                        <p:tgtEl>
                                          <p:spTgt spid="32"/>
                                        </p:tgtEl>
                                      </p:cBhvr>
                                    </p:animEffect>
                                  </p:childTnLst>
                                </p:cTn>
                              </p:par>
                            </p:childTnLst>
                          </p:cTn>
                        </p:par>
                        <p:par>
                          <p:cTn id="43" fill="hold">
                            <p:stCondLst>
                              <p:cond delay="1500"/>
                            </p:stCondLst>
                            <p:childTnLst>
                              <p:par>
                                <p:cTn id="44" presetID="10" presetClass="entr" presetSubtype="0" fill="hold" grpId="0" nodeType="afterEffect">
                                  <p:stCondLst>
                                    <p:cond delay="50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500"/>
                                        <p:tgtEl>
                                          <p:spTgt spid="14"/>
                                        </p:tgtEl>
                                      </p:cBhvr>
                                    </p:animEffect>
                                  </p:childTnLst>
                                </p:cTn>
                              </p:par>
                            </p:childTnLst>
                          </p:cTn>
                        </p:par>
                        <p:par>
                          <p:cTn id="52" fill="hold">
                            <p:stCondLst>
                              <p:cond delay="500"/>
                            </p:stCondLst>
                            <p:childTnLst>
                              <p:par>
                                <p:cTn id="53" presetID="10" presetClass="entr" presetSubtype="0" fill="hold" nodeType="afterEffect">
                                  <p:stCondLst>
                                    <p:cond delay="500"/>
                                  </p:stCondLst>
                                  <p:childTnLst>
                                    <p:set>
                                      <p:cBhvr>
                                        <p:cTn id="54" dur="1" fill="hold">
                                          <p:stCondLst>
                                            <p:cond delay="0"/>
                                          </p:stCondLst>
                                        </p:cTn>
                                        <p:tgtEl>
                                          <p:spTgt spid="33"/>
                                        </p:tgtEl>
                                        <p:attrNameLst>
                                          <p:attrName>style.visibility</p:attrName>
                                        </p:attrNameLst>
                                      </p:cBhvr>
                                      <p:to>
                                        <p:strVal val="visible"/>
                                      </p:to>
                                    </p:set>
                                    <p:animEffect transition="in" filter="fade">
                                      <p:cBhvr>
                                        <p:cTn id="55" dur="500"/>
                                        <p:tgtEl>
                                          <p:spTgt spid="33"/>
                                        </p:tgtEl>
                                      </p:cBhvr>
                                    </p:animEffect>
                                  </p:childTnLst>
                                </p:cTn>
                              </p:par>
                            </p:childTnLst>
                          </p:cTn>
                        </p:par>
                        <p:par>
                          <p:cTn id="56" fill="hold">
                            <p:stCondLst>
                              <p:cond delay="1500"/>
                            </p:stCondLst>
                            <p:childTnLst>
                              <p:par>
                                <p:cTn id="57" presetID="10" presetClass="entr" presetSubtype="0" fill="hold" grpId="0" nodeType="afterEffect">
                                  <p:stCondLst>
                                    <p:cond delay="500"/>
                                  </p:stCondLst>
                                  <p:childTnLst>
                                    <p:set>
                                      <p:cBhvr>
                                        <p:cTn id="58" dur="1" fill="hold">
                                          <p:stCondLst>
                                            <p:cond delay="0"/>
                                          </p:stCondLst>
                                        </p:cTn>
                                        <p:tgtEl>
                                          <p:spTgt spid="6"/>
                                        </p:tgtEl>
                                        <p:attrNameLst>
                                          <p:attrName>style.visibility</p:attrName>
                                        </p:attrNameLst>
                                      </p:cBhvr>
                                      <p:to>
                                        <p:strVal val="visible"/>
                                      </p:to>
                                    </p:set>
                                    <p:animEffect transition="in" filter="fade">
                                      <p:cBhvr>
                                        <p:cTn id="59" dur="500"/>
                                        <p:tgtEl>
                                          <p:spTgt spid="6"/>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fade">
                                      <p:cBhvr>
                                        <p:cTn id="6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4" grpId="0" animBg="1"/>
      <p:bldP spid="16" grpId="0" animBg="1"/>
      <p:bldP spid="17" grpId="0" animBg="1"/>
      <p:bldP spid="6" grpId="0"/>
      <p:bldP spid="11" grpId="0"/>
      <p:bldP spid="12" grpId="0"/>
      <p:bldP spid="8" grpId="0"/>
      <p:bldP spid="19" grpId="0"/>
      <p:bldP spid="2" grpId="0"/>
    </p:bldLst>
  </p:timing>
</p:sld>
</file>

<file path=ppt/theme/theme1.xml><?xml version="1.0" encoding="utf-8"?>
<a:theme xmlns:a="http://schemas.openxmlformats.org/drawingml/2006/main" name="NCSCT">
  <a:themeElements>
    <a:clrScheme name="SMI green">
      <a:dk1>
        <a:srgbClr val="333333"/>
      </a:dk1>
      <a:lt1>
        <a:srgbClr val="FFFFFF"/>
      </a:lt1>
      <a:dk2>
        <a:srgbClr val="676767"/>
      </a:dk2>
      <a:lt2>
        <a:srgbClr val="FFFFFF"/>
      </a:lt2>
      <a:accent1>
        <a:srgbClr val="00BCBF"/>
      </a:accent1>
      <a:accent2>
        <a:srgbClr val="00393A"/>
      </a:accent2>
      <a:accent3>
        <a:srgbClr val="00D5D8"/>
      </a:accent3>
      <a:accent4>
        <a:srgbClr val="002728"/>
      </a:accent4>
      <a:accent5>
        <a:srgbClr val="007072"/>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21338</TotalTime>
  <Words>4996</Words>
  <Application>Microsoft Macintosh PowerPoint</Application>
  <PresentationFormat>On-screen Show (4:3)</PresentationFormat>
  <Paragraphs>446</Paragraphs>
  <Slides>27</Slides>
  <Notes>27</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27</vt:i4>
      </vt:variant>
    </vt:vector>
  </HeadingPairs>
  <TitlesOfParts>
    <vt:vector size="37" baseType="lpstr">
      <vt:lpstr>Arial</vt:lpstr>
      <vt:lpstr>Calibri</vt:lpstr>
      <vt:lpstr>Century Gothic</vt:lpstr>
      <vt:lpstr>Courier New</vt:lpstr>
      <vt:lpstr>Lucida Grande</vt:lpstr>
      <vt:lpstr>Symbol</vt:lpstr>
      <vt:lpstr>System Font Regular</vt:lpstr>
      <vt:lpstr>Times New Roman</vt:lpstr>
      <vt:lpstr>Wingdings</vt:lpstr>
      <vt:lpstr>NCSCT</vt:lpstr>
      <vt:lpstr>PowerPoint Presentation</vt:lpstr>
      <vt:lpstr>PowerPoint Presentation</vt:lpstr>
      <vt:lpstr>NCSCT Standard Treatment Programme</vt:lpstr>
      <vt:lpstr>PowerPoint Presentation</vt:lpstr>
      <vt:lpstr>Session: Quit date</vt:lpstr>
      <vt:lpstr>Session: Quit date</vt:lpstr>
      <vt:lpstr>Initial focus: Support through withdrawal  and dealing with urges to smoke</vt:lpstr>
      <vt:lpstr>PowerPoint Presentation</vt:lpstr>
      <vt:lpstr>PowerPoint Presentation</vt:lpstr>
      <vt:lpstr>PowerPoint Presentation</vt:lpstr>
      <vt:lpstr>PowerPoint Presentation</vt:lpstr>
      <vt:lpstr>Why is the not-a-puff rule important?</vt:lpstr>
      <vt:lpstr>Eliciting a commitment</vt:lpstr>
      <vt:lpstr>PowerPoint Presentation</vt:lpstr>
      <vt:lpstr>Quit date session</vt:lpstr>
      <vt:lpstr>Quit date session</vt:lpstr>
      <vt:lpstr>Skills practice: patient 2</vt:lpstr>
      <vt:lpstr>PowerPoint Presentation</vt:lpstr>
      <vt:lpstr>Cut Down To Stop</vt:lpstr>
      <vt:lpstr>PowerPoint Presentation</vt:lpstr>
      <vt:lpstr>Strategies for cutting out cigarettes </vt:lpstr>
      <vt:lpstr>Skills practice: patient 4</vt:lpstr>
      <vt:lpstr>Reduction date session</vt:lpstr>
      <vt:lpstr>PowerPoint Presentation</vt:lpstr>
      <vt:lpstr>Key points</vt:lpstr>
      <vt:lpstr>PowerPoint Presentation</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Mark Bunegar</dc:creator>
  <cp:lastModifiedBy>SOPHIA PAPADAKIS</cp:lastModifiedBy>
  <cp:revision>1737</cp:revision>
  <cp:lastPrinted>2021-04-19T06:44:37Z</cp:lastPrinted>
  <dcterms:created xsi:type="dcterms:W3CDTF">2019-04-01T09:21:54Z</dcterms:created>
  <dcterms:modified xsi:type="dcterms:W3CDTF">2022-08-10T13:35:23Z</dcterms:modified>
</cp:coreProperties>
</file>