
<file path=[Content_Types].xml><?xml version="1.0" encoding="utf-8"?>
<Types xmlns="http://schemas.openxmlformats.org/package/2006/content-types">
  <Default Extension="jpeg" ContentType="image/jpeg"/>
  <Default Extension="jpg" ContentType="image/jpeg"/>
  <Default Extension="m4v" ContentType="video/unknown"/>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5"/>
  </p:notesMasterIdLst>
  <p:handoutMasterIdLst>
    <p:handoutMasterId r:id="rId26"/>
  </p:handoutMasterIdLst>
  <p:sldIdLst>
    <p:sldId id="1223" r:id="rId2"/>
    <p:sldId id="1118" r:id="rId3"/>
    <p:sldId id="1206" r:id="rId4"/>
    <p:sldId id="1217" r:id="rId5"/>
    <p:sldId id="801" r:id="rId6"/>
    <p:sldId id="866" r:id="rId7"/>
    <p:sldId id="1218" r:id="rId8"/>
    <p:sldId id="1203" r:id="rId9"/>
    <p:sldId id="1219" r:id="rId10"/>
    <p:sldId id="819" r:id="rId11"/>
    <p:sldId id="846" r:id="rId12"/>
    <p:sldId id="934" r:id="rId13"/>
    <p:sldId id="1222" r:id="rId14"/>
    <p:sldId id="834" r:id="rId15"/>
    <p:sldId id="864" r:id="rId16"/>
    <p:sldId id="865" r:id="rId17"/>
    <p:sldId id="1213" r:id="rId18"/>
    <p:sldId id="859" r:id="rId19"/>
    <p:sldId id="821" r:id="rId20"/>
    <p:sldId id="838" r:id="rId21"/>
    <p:sldId id="840" r:id="rId22"/>
    <p:sldId id="1106" r:id="rId23"/>
    <p:sldId id="1116" r:id="rId2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489"/>
    <a:srgbClr val="DAF2F4"/>
    <a:srgbClr val="8B6DAD"/>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927" autoAdjust="0"/>
    <p:restoredTop sz="69437" autoAdjust="0"/>
  </p:normalViewPr>
  <p:slideViewPr>
    <p:cSldViewPr snapToGrid="0" snapToObjects="1">
      <p:cViewPr varScale="1">
        <p:scale>
          <a:sx n="79" d="100"/>
          <a:sy n="79" d="100"/>
        </p:scale>
        <p:origin x="1512" y="200"/>
      </p:cViewPr>
      <p:guideLst>
        <p:guide orient="horz" pos="2160"/>
        <p:guide pos="2880"/>
        <p:guide orient="horz" pos="311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 d="1"/>
        <a:sy n="1" d="1"/>
      </p:scale>
      <p:origin x="0" y="0"/>
    </p:cViewPr>
  </p:sorterViewPr>
  <p:notesViewPr>
    <p:cSldViewPr snapToGrid="0" snapToObjects="1">
      <p:cViewPr varScale="1">
        <p:scale>
          <a:sx n="88" d="100"/>
          <a:sy n="88" d="100"/>
        </p:scale>
        <p:origin x="288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doi.org/10.1007/s12160-016-9869-6"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ash.org.uk/information-and-resources/reports-submissions/reports/the-stolen-years/"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fingertips.phe.org.uk/profile/tobacco-control/data" TargetMode="External"/><Relationship Id="rId7" Type="http://schemas.openxmlformats.org/officeDocument/2006/relationships/hyperlink" Target="https://doi.org/10.1371/journal.pone.0258349"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ash.org.uk/information-and-resources/reports-submissions/reports/the-stolen-years/" TargetMode="External"/><Relationship Id="rId5" Type="http://schemas.openxmlformats.org/officeDocument/2006/relationships/hyperlink" Target="https://digital.nhs.uk/data-and-information/publications/statistical/statistics-on-smoking" TargetMode="External"/><Relationship Id="rId4" Type="http://schemas.openxmlformats.org/officeDocument/2006/relationships/hyperlink" Target="https://smokefreeaction.org.uk/icsbriefings/"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ash.org.uk/information-and-resources/reports-submissions/reports/the-stolen-year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ncsct.co.uk/pub_secondary-care-resources.php"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www.nhs.uk/live-well/quit-smoking/paan-bidi-and-shisha-risks/#:~:text=Cigarettes%2C%20bidi%20and%20shisha&amp;text=Like%20cigarette%20smoke%2C%20waterpipe%20smoke,they%20had%20smoked%2025%20cigarettes" TargetMode="External"/><Relationship Id="rId4" Type="http://schemas.openxmlformats.org/officeDocument/2006/relationships/hyperlink" Target="https://ash.org.uk/information-and-resources/reports-submissions/reports/the-stolen-years/"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igital.nhs.uk/data-and-information/publications/statistical/health-survey-for-england#:~:text=The%20Health%20Survey%20for%20England,in%20private%20households%20in%20England"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r>
              <a:rPr lang="en-GB" altLang="en-US" b="1" dirty="0"/>
              <a:t>Mental health, smoking and stopping: changing lives</a:t>
            </a:r>
          </a:p>
          <a:p>
            <a:endParaRPr lang="en-GB" altLang="en-US" dirty="0"/>
          </a:p>
          <a:p>
            <a:r>
              <a:rPr lang="en-GB" altLang="en-US" dirty="0"/>
              <a:t>We will get started with the first session which focuses on the prevalence of smoking and people with SMI, the health impacts of smoking and the benefits of cessation for those with SMI.</a:t>
            </a:r>
          </a:p>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[Read the question aloud]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Click to display correct response: False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2280029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Quitting smoking does not adversely affect mental health.</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If participants are psychiatrically stable at initiation of quit attempts, smoking cessation interventions did not worsen their mental state.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Quitting smoking has been shown to improve mental health and the size of the effect on symptoms of anxiety and depression is the equivalent to taking antidepressants. There is no evidence of a reduction in social well‐being.</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1" i="0" kern="1200" dirty="0">
                <a:solidFill>
                  <a:schemeClr val="tx1"/>
                </a:solidFill>
                <a:effectLst/>
                <a:latin typeface="Century Gothic" panose="020B0502020202020204" pitchFamily="34" charset="0"/>
                <a:ea typeface="Geneva" pitchFamily="-109" charset="0"/>
                <a:cs typeface="Geneva" pitchFamily="-109" charset="0"/>
              </a:rPr>
              <a:t>Source: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Wu, Q.,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Gilbody</a:t>
            </a:r>
            <a:r>
              <a:rPr lang="en-US" sz="1200" b="0" i="0" kern="1200" dirty="0">
                <a:solidFill>
                  <a:schemeClr val="tx1"/>
                </a:solidFill>
                <a:effectLst/>
                <a:latin typeface="Century Gothic" panose="020B0502020202020204" pitchFamily="34" charset="0"/>
                <a:ea typeface="Geneva" pitchFamily="-109" charset="0"/>
                <a:cs typeface="Geneva" pitchFamily="-109" charset="0"/>
              </a:rPr>
              <a:t>, S., Peckham, E.,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Brabyn</a:t>
            </a:r>
            <a:r>
              <a:rPr lang="en-US" sz="1200" b="0" i="0" kern="1200" dirty="0">
                <a:solidFill>
                  <a:schemeClr val="tx1"/>
                </a:solidFill>
                <a:effectLst/>
                <a:latin typeface="Century Gothic" panose="020B0502020202020204" pitchFamily="34" charset="0"/>
                <a:ea typeface="Geneva" pitchFamily="-109" charset="0"/>
                <a:cs typeface="Geneva" pitchFamily="-109" charset="0"/>
              </a:rPr>
              <a:t>, S., and Parrott, S. (2016) Varenicline for smoking cessation and reduction in people with severe mental illnesses: systematic review and meta-analysis. Addiction. 111: 1554-1567</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Taylor GMJ, et al. Smoking cessation for improving mental health. Cochrane Database of Systematic Reviews 2021, Issue 3. Art. No.: CD013522. DOI: 10.1002/14651858.CD013522.pub2.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31065866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sz="1200" b="0" i="0" kern="1200" dirty="0">
                <a:solidFill>
                  <a:schemeClr val="tx1"/>
                </a:solidFill>
                <a:effectLst/>
                <a:latin typeface="Century Gothic" panose="020B0502020202020204" pitchFamily="34" charset="0"/>
                <a:ea typeface="Geneva" pitchFamily="-109" charset="0"/>
                <a:cs typeface="Geneva" pitchFamily="-109" charset="0"/>
              </a:rPr>
              <a:t>Quitting smoking can have enormous benefits to people with SMI. This includes:</a:t>
            </a: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GB" sz="1200" b="0" i="0" kern="1200" dirty="0">
                <a:solidFill>
                  <a:schemeClr val="tx1"/>
                </a:solidFill>
                <a:effectLst/>
                <a:latin typeface="Century Gothic" panose="020B0502020202020204" pitchFamily="34" charset="0"/>
                <a:ea typeface="Geneva" pitchFamily="-109" charset="0"/>
                <a:cs typeface="Geneva" pitchFamily="-109" charset="0"/>
              </a:rPr>
              <a:t>Improvement to </a:t>
            </a:r>
            <a:r>
              <a:rPr lang="en-US" sz="1200" b="0" i="0" kern="1200" dirty="0">
                <a:solidFill>
                  <a:schemeClr val="tx1"/>
                </a:solidFill>
                <a:effectLst/>
                <a:latin typeface="Century Gothic" panose="020B0502020202020204" pitchFamily="34" charset="0"/>
                <a:ea typeface="Geneva" pitchFamily="-109" charset="0"/>
                <a:cs typeface="Geneva" pitchFamily="-109" charset="0"/>
              </a:rPr>
              <a:t>physical health (cardiovascular, respiratory, cancer risk reduction).</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Improvement to mental health (reduced depression, anxiety, psychosis, improved self-confidence).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085850" lvl="2"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Smokers with depression experience improvement in their depression at one-year follow-up.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085850" lvl="2"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Smokers with moderate to severe depression experience the most significant improvement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Stepankova</a:t>
            </a:r>
            <a:r>
              <a:rPr lang="en-US" sz="1200" b="0" i="0" kern="1200" dirty="0">
                <a:solidFill>
                  <a:schemeClr val="tx1"/>
                </a:solidFill>
                <a:effectLst/>
                <a:latin typeface="Century Gothic" panose="020B0502020202020204" pitchFamily="34" charset="0"/>
                <a:ea typeface="Geneva" pitchFamily="-109" charset="0"/>
                <a:cs typeface="Geneva" pitchFamily="-109" charset="0"/>
              </a:rPr>
              <a:t>. 2016).</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Dose reduction in some antipsychotic medications, notably clozapine and olanzapine.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Reduced financial stress, social inequalities.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GB" altLang="en-US" dirty="0">
              <a:ea typeface="ＭＳ Ｐゴシック" charset="-128"/>
            </a:endParaRPr>
          </a:p>
          <a:p>
            <a:pPr lvl="0"/>
            <a:r>
              <a:rPr lang="en-CA" sz="1200" b="1" i="0" kern="1200" dirty="0">
                <a:solidFill>
                  <a:schemeClr val="tx1"/>
                </a:solidFill>
                <a:effectLst/>
                <a:latin typeface="Century Gothic" panose="020B0502020202020204" pitchFamily="34" charset="0"/>
                <a:ea typeface="Geneva" pitchFamily="-109" charset="0"/>
                <a:cs typeface="Geneva" pitchFamily="-109" charset="0"/>
              </a:rPr>
              <a:t>Source: </a:t>
            </a:r>
          </a:p>
          <a:p>
            <a:pPr marL="171450" lvl="0" indent="-171450">
              <a:buFont typeface="Arial" panose="020B0604020202020204" pitchFamily="34" charset="0"/>
              <a:buChar char="•"/>
            </a:pPr>
            <a:r>
              <a:rPr lang="en-CA" sz="1200" b="0" i="0" kern="1200" dirty="0" err="1">
                <a:solidFill>
                  <a:schemeClr val="tx1"/>
                </a:solidFill>
                <a:effectLst/>
                <a:latin typeface="Century Gothic" panose="020B0502020202020204" pitchFamily="34" charset="0"/>
                <a:ea typeface="Geneva" pitchFamily="-109" charset="0"/>
                <a:cs typeface="Geneva" pitchFamily="-109" charset="0"/>
              </a:rPr>
              <a:t>Stepankova</a:t>
            </a:r>
            <a:r>
              <a:rPr lang="en-CA" sz="1200" b="0" i="0" kern="1200" dirty="0">
                <a:solidFill>
                  <a:schemeClr val="tx1"/>
                </a:solidFill>
                <a:effectLst/>
                <a:latin typeface="Century Gothic" panose="020B0502020202020204" pitchFamily="34" charset="0"/>
                <a:ea typeface="Geneva" pitchFamily="-109" charset="0"/>
                <a:cs typeface="Geneva" pitchFamily="-109" charset="0"/>
              </a:rPr>
              <a:t> L et al., Depression and Smoking Cessation: Evidence from a Smoking Cessation Clinic with 1-Year Follow-Up, </a:t>
            </a:r>
            <a:r>
              <a:rPr lang="en-CA" sz="1200" b="0" i="1" kern="1200" dirty="0">
                <a:solidFill>
                  <a:schemeClr val="tx1"/>
                </a:solidFill>
                <a:effectLst/>
                <a:latin typeface="Century Gothic" panose="020B0502020202020204" pitchFamily="34" charset="0"/>
                <a:ea typeface="Geneva" pitchFamily="-109" charset="0"/>
                <a:cs typeface="Geneva" pitchFamily="-109" charset="0"/>
              </a:rPr>
              <a:t>Annals of Behavioral Medicine</a:t>
            </a:r>
            <a:r>
              <a:rPr lang="en-CA" sz="1200" b="0" i="0" kern="1200" dirty="0">
                <a:solidFill>
                  <a:schemeClr val="tx1"/>
                </a:solidFill>
                <a:effectLst/>
                <a:latin typeface="Century Gothic" panose="020B0502020202020204" pitchFamily="34" charset="0"/>
                <a:ea typeface="Geneva" pitchFamily="-109" charset="0"/>
                <a:cs typeface="Geneva" pitchFamily="-109" charset="0"/>
              </a:rPr>
              <a:t>, Volume 51, Issue 3, June 2017, Pages 454–463,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3"/>
              </a:rPr>
              <a:t>https://doi.org/10.1007/s12160-016-9869-6</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Taylor GMJ, et al. Smoking cessation for improving mental health. Cochrane Database of Systematic Reviews 2021, Issue 3. Art. No.: CD013522. DOI: 10.1002/14651858.CD013522.pub2.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Stolen Years Report (2016):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4"/>
              </a:rPr>
              <a:t>https://ash.org.uk/information-and-resources/reports-submissions/reports/the-stolen-years/</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GB" altLang="en-US" dirty="0">
              <a:ea typeface="ＭＳ Ｐゴシック" charset="-128"/>
            </a:endParaRPr>
          </a:p>
          <a:p>
            <a:endParaRPr lang="en-GB" altLang="en-US" dirty="0">
              <a:ea typeface="ＭＳ Ｐゴシック" charset="-128"/>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2286734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eaLnBrk="1" hangingPunct="1">
              <a:spcBef>
                <a:spcPct val="0"/>
              </a:spcBef>
            </a:pPr>
            <a:r>
              <a:rPr lang="en-GB" altLang="en-US" b="1" dirty="0"/>
              <a:t>Animated slide</a:t>
            </a:r>
          </a:p>
          <a:p>
            <a:pPr eaLnBrk="1" hangingPunct="1">
              <a:spcBef>
                <a:spcPct val="0"/>
              </a:spcBef>
            </a:pPr>
            <a:endParaRPr lang="en-GB" altLang="en-US" b="1" dirty="0"/>
          </a:p>
          <a:p>
            <a:pPr eaLnBrk="1" hangingPunct="1">
              <a:spcBef>
                <a:spcPct val="0"/>
              </a:spcBef>
            </a:pPr>
            <a:r>
              <a:rPr lang="en-GB" altLang="en-US" b="1" dirty="0"/>
              <a:t>The benefits or quitting are immediate.</a:t>
            </a:r>
          </a:p>
          <a:p>
            <a:pPr eaLnBrk="1" hangingPunct="1">
              <a:spcBef>
                <a:spcPct val="0"/>
              </a:spcBef>
            </a:pPr>
            <a:endParaRPr lang="en-GB" altLang="en-US" b="1" dirty="0">
              <a:solidFill>
                <a:srgbClr val="10253F"/>
              </a:solidFill>
            </a:endParaRPr>
          </a:p>
          <a:p>
            <a:pPr eaLnBrk="1" hangingPunct="1">
              <a:spcBef>
                <a:spcPct val="0"/>
              </a:spcBef>
            </a:pPr>
            <a:r>
              <a:rPr lang="en-GB" altLang="en-US" b="1" dirty="0">
                <a:solidFill>
                  <a:srgbClr val="10253F"/>
                </a:solidFill>
              </a:rPr>
              <a:t>This slides shows the improvements in health when you quit smoking over time. </a:t>
            </a:r>
          </a:p>
          <a:p>
            <a:pPr eaLnBrk="1" hangingPunct="1">
              <a:spcBef>
                <a:spcPct val="0"/>
              </a:spcBef>
            </a:pPr>
            <a:endParaRPr lang="en-GB" altLang="en-US" b="1" dirty="0">
              <a:solidFill>
                <a:srgbClr val="10253F"/>
              </a:solidFill>
            </a:endParaRPr>
          </a:p>
          <a:p>
            <a:pPr eaLnBrk="1" hangingPunct="1">
              <a:spcBef>
                <a:spcPct val="0"/>
              </a:spcBef>
            </a:pPr>
            <a:r>
              <a:rPr lang="en-GB" altLang="en-US" b="1" dirty="0">
                <a:solidFill>
                  <a:srgbClr val="10253F"/>
                </a:solidFill>
              </a:rPr>
              <a:t>Review information on slide. </a:t>
            </a:r>
          </a:p>
          <a:p>
            <a:pPr eaLnBrk="1" hangingPunct="1">
              <a:spcBef>
                <a:spcPct val="0"/>
              </a:spcBef>
            </a:pPr>
            <a:r>
              <a:rPr lang="en-GB" altLang="en-US" b="0" dirty="0">
                <a:solidFill>
                  <a:srgbClr val="10253F"/>
                </a:solidFill>
              </a:rPr>
              <a:t>CO levels reduce almost immediately. </a:t>
            </a:r>
          </a:p>
          <a:p>
            <a:pPr eaLnBrk="1" hangingPunct="1">
              <a:spcBef>
                <a:spcPct val="0"/>
              </a:spcBef>
            </a:pPr>
            <a:r>
              <a:rPr lang="en-GB" altLang="en-US" b="0" dirty="0">
                <a:solidFill>
                  <a:srgbClr val="10253F"/>
                </a:solidFill>
              </a:rPr>
              <a:t>Breathing and lung function within a few days. </a:t>
            </a:r>
          </a:p>
          <a:p>
            <a:pPr eaLnBrk="1" hangingPunct="1">
              <a:spcBef>
                <a:spcPct val="0"/>
              </a:spcBef>
            </a:pPr>
            <a:r>
              <a:rPr lang="en-GB" altLang="en-US" b="0" dirty="0">
                <a:solidFill>
                  <a:srgbClr val="10253F"/>
                </a:solidFill>
              </a:rPr>
              <a:t>Circulation improves</a:t>
            </a:r>
          </a:p>
          <a:p>
            <a:pPr eaLnBrk="1" hangingPunct="1">
              <a:spcBef>
                <a:spcPct val="0"/>
              </a:spcBef>
            </a:pPr>
            <a:r>
              <a:rPr lang="en-GB" altLang="en-US" b="0" dirty="0">
                <a:solidFill>
                  <a:srgbClr val="10253F"/>
                </a:solidFill>
              </a:rPr>
              <a:t>Coughing and wheezing is reduced between 2-9 months</a:t>
            </a:r>
          </a:p>
          <a:p>
            <a:pPr eaLnBrk="1" hangingPunct="1">
              <a:spcBef>
                <a:spcPct val="0"/>
              </a:spcBef>
            </a:pPr>
            <a:r>
              <a:rPr lang="en-GB" altLang="en-US" b="0" dirty="0">
                <a:solidFill>
                  <a:srgbClr val="10253F"/>
                </a:solidFill>
              </a:rPr>
              <a:t>Risk of heart attack reduces by half by the end of the first year</a:t>
            </a:r>
          </a:p>
          <a:p>
            <a:pPr eaLnBrk="1" hangingPunct="1">
              <a:spcBef>
                <a:spcPct val="0"/>
              </a:spcBef>
            </a:pPr>
            <a:r>
              <a:rPr lang="en-GB" altLang="en-US" b="0" dirty="0">
                <a:solidFill>
                  <a:srgbClr val="10253F"/>
                </a:solidFill>
              </a:rPr>
              <a:t>Risk of lung cancer reduce to half that of non-smoker 10 years</a:t>
            </a:r>
          </a:p>
          <a:p>
            <a:pPr eaLnBrk="1" hangingPunct="1">
              <a:spcBef>
                <a:spcPct val="0"/>
              </a:spcBef>
            </a:pPr>
            <a:r>
              <a:rPr lang="en-GB" altLang="en-US" b="0" dirty="0">
                <a:solidFill>
                  <a:srgbClr val="10253F"/>
                </a:solidFill>
              </a:rPr>
              <a:t>Risk of heart disease is that of a non-smoker 15 years following quitting</a:t>
            </a:r>
          </a:p>
          <a:p>
            <a:pPr eaLnBrk="1" hangingPunct="1">
              <a:spcBef>
                <a:spcPct val="0"/>
              </a:spcBef>
            </a:pPr>
            <a:endParaRPr lang="en-US" altLang="en-US" b="1" dirty="0">
              <a:solidFill>
                <a:srgbClr val="10253F"/>
              </a:solidFill>
            </a:endParaRPr>
          </a:p>
          <a:p>
            <a:pPr>
              <a:spcBef>
                <a:spcPts val="1000"/>
              </a:spcBef>
              <a:buClr>
                <a:srgbClr val="000000"/>
              </a:buClr>
            </a:pPr>
            <a:r>
              <a:rPr lang="en-US" altLang="en-US" b="1" dirty="0">
                <a:solidFill>
                  <a:srgbClr val="10253F"/>
                </a:solidFill>
              </a:rPr>
              <a:t>The greatest benefits for those who quit when they are young. </a:t>
            </a:r>
          </a:p>
          <a:p>
            <a:pPr>
              <a:spcBef>
                <a:spcPts val="1000"/>
              </a:spcBef>
              <a:buClr>
                <a:srgbClr val="000000"/>
              </a:buClr>
            </a:pPr>
            <a:r>
              <a:rPr lang="en-US" altLang="en-US" b="1" dirty="0">
                <a:solidFill>
                  <a:srgbClr val="10253F"/>
                </a:solidFill>
              </a:rPr>
              <a:t>Quitting  before 35 can expect to have a normal life expectancy.</a:t>
            </a:r>
          </a:p>
          <a:p>
            <a:pPr>
              <a:spcBef>
                <a:spcPts val="1000"/>
              </a:spcBef>
              <a:buClr>
                <a:srgbClr val="000000"/>
              </a:buClr>
            </a:pPr>
            <a:endParaRPr lang="en-US" altLang="en-US" b="1" dirty="0">
              <a:solidFill>
                <a:srgbClr val="10253F"/>
              </a:solidFill>
            </a:endParaRPr>
          </a:p>
          <a:p>
            <a:pPr>
              <a:spcBef>
                <a:spcPts val="1000"/>
              </a:spcBef>
              <a:buClr>
                <a:srgbClr val="000000"/>
              </a:buClr>
            </a:pPr>
            <a:r>
              <a:rPr lang="en-US" altLang="en-US" b="1" dirty="0">
                <a:solidFill>
                  <a:srgbClr val="10253F"/>
                </a:solidFill>
              </a:rPr>
              <a:t>Quitting smoking has substantial benefits at any age. </a:t>
            </a:r>
          </a:p>
          <a:p>
            <a:pPr>
              <a:spcBef>
                <a:spcPts val="1000"/>
              </a:spcBef>
              <a:buClr>
                <a:srgbClr val="000000"/>
              </a:buClr>
            </a:pPr>
            <a:endParaRPr lang="en-US" altLang="en-US" b="1" dirty="0">
              <a:solidFill>
                <a:srgbClr val="10253F"/>
              </a:solidFill>
            </a:endParaRPr>
          </a:p>
          <a:p>
            <a:pPr marL="0" marR="0" lvl="0" indent="0" algn="l" defTabSz="457200" rtl="0" eaLnBrk="0" fontAlgn="base" latinLnBrk="0" hangingPunct="0">
              <a:lnSpc>
                <a:spcPct val="100000"/>
              </a:lnSpc>
              <a:spcBef>
                <a:spcPts val="1000"/>
              </a:spcBef>
              <a:spcAft>
                <a:spcPct val="0"/>
              </a:spcAft>
              <a:buClr>
                <a:srgbClr val="000000"/>
              </a:buClr>
              <a:buSzTx/>
              <a:buFontTx/>
              <a:buNone/>
              <a:tabLst/>
              <a:defRPr/>
            </a:pPr>
            <a:r>
              <a:rPr lang="en-GB" altLang="en-US" b="1" dirty="0"/>
              <a:t>Source: PHE Health matters: tobacco standard packs   </a:t>
            </a:r>
            <a:r>
              <a:rPr lang="en-GB" altLang="en-US" dirty="0"/>
              <a:t>Published 15 September 2016</a:t>
            </a:r>
          </a:p>
          <a:p>
            <a:pPr>
              <a:spcBef>
                <a:spcPts val="1000"/>
              </a:spcBef>
              <a:buClr>
                <a:srgbClr val="000000"/>
              </a:buClr>
            </a:pPr>
            <a:endParaRPr lang="en-US" altLang="en-US" b="1" dirty="0">
              <a:solidFill>
                <a:srgbClr val="10253F"/>
              </a:solidFill>
            </a:endParaRPr>
          </a:p>
          <a:p>
            <a:pPr eaLnBrk="1" hangingPunct="1">
              <a:spcBef>
                <a:spcPct val="0"/>
              </a:spcBef>
            </a:pPr>
            <a:endParaRPr lang="en-GB" alt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16193174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[Read the question aloud]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Click to display correct response: False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34745200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We know that individuals with severe mental illness can quit or reduce their smoking.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We also know that they experience more challenges to quitting than the general population of smokers and therefore we need to be aware of these challenges and how to adapt smoking cessation treatment to facilitate quitting.</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1849986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So what are the barriers to quitting for SMI?</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lvl="0"/>
            <a:r>
              <a:rPr lang="en-US" sz="1200" b="0" i="0" kern="1200" dirty="0">
                <a:solidFill>
                  <a:schemeClr val="tx1"/>
                </a:solidFill>
                <a:effectLst/>
                <a:latin typeface="Century Gothic" panose="020B0502020202020204" pitchFamily="34" charset="0"/>
                <a:ea typeface="Geneva" pitchFamily="-109" charset="0"/>
                <a:cs typeface="Geneva" pitchFamily="-109" charset="0"/>
              </a:rPr>
              <a:t>Greater nicotine dependence: people with SMI smoke significantly more cigarettes per day and are more dependent on cigarettes, making quitting a greater challenge.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lvl="0"/>
            <a:r>
              <a:rPr lang="en-US" sz="1200" b="0" i="0" kern="1200" dirty="0">
                <a:solidFill>
                  <a:schemeClr val="tx1"/>
                </a:solidFill>
                <a:effectLst/>
                <a:latin typeface="Century Gothic" panose="020B0502020202020204" pitchFamily="34" charset="0"/>
                <a:ea typeface="Geneva" pitchFamily="-109" charset="0"/>
                <a:cs typeface="Geneva" pitchFamily="-109" charset="0"/>
              </a:rPr>
              <a:t>People with SMI tend to use smoking as a coping mechanism for stress. Smoking does not help with stress, but what smokers perceive as relief from anxiety, stress and low mood is the effect of a vicious cycle of tobacco withdrawal.</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lvl="0"/>
            <a:r>
              <a:rPr lang="en-US" sz="1200" b="0" i="0" kern="1200" dirty="0">
                <a:solidFill>
                  <a:schemeClr val="tx1"/>
                </a:solidFill>
                <a:effectLst/>
                <a:latin typeface="Century Gothic" panose="020B0502020202020204" pitchFamily="34" charset="0"/>
                <a:ea typeface="Geneva" pitchFamily="-109" charset="0"/>
                <a:cs typeface="Geneva" pitchFamily="-109" charset="0"/>
              </a:rPr>
              <a:t>Boredom is also a significant factor that contributes to smoking among people with SMI, who often tend to be socially isolated, potentially unemployed, and experience loneliness.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lvl="0"/>
            <a:r>
              <a:rPr lang="en-US" sz="1200" b="0" i="0" kern="1200" dirty="0">
                <a:solidFill>
                  <a:schemeClr val="tx1"/>
                </a:solidFill>
                <a:effectLst/>
                <a:latin typeface="Century Gothic" panose="020B0502020202020204" pitchFamily="34" charset="0"/>
                <a:ea typeface="Geneva" pitchFamily="-109" charset="0"/>
                <a:cs typeface="Geneva" pitchFamily="-109" charset="0"/>
              </a:rPr>
              <a:t>People with SMI often have a large number of smokers among peers and within their social network.</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A long-standing culture of smoking in mental health settings can also be challenging for patients… </a:t>
            </a:r>
            <a:r>
              <a:rPr lang="en-US" sz="1200" b="1" i="0" kern="1200" dirty="0">
                <a:solidFill>
                  <a:schemeClr val="tx1"/>
                </a:solidFill>
                <a:effectLst/>
                <a:latin typeface="Century Gothic" panose="020B0502020202020204" pitchFamily="34" charset="0"/>
                <a:ea typeface="Geneva" pitchFamily="-109" charset="0"/>
                <a:cs typeface="Geneva" pitchFamily="-109" charset="0"/>
              </a:rPr>
              <a:t>[move to next slide]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1" i="0" kern="1200" dirty="0">
                <a:solidFill>
                  <a:schemeClr val="tx1"/>
                </a:solidFill>
                <a:effectLst/>
                <a:latin typeface="Century Gothic" panose="020B0502020202020204" pitchFamily="34" charset="0"/>
                <a:ea typeface="Geneva" pitchFamily="-109" charset="0"/>
                <a:cs typeface="Geneva" pitchFamily="-109" charset="0"/>
              </a:rPr>
              <a:t>Source: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lvl="0"/>
            <a:r>
              <a:rPr lang="en-US" sz="1200" b="0" i="0" kern="1200" dirty="0">
                <a:solidFill>
                  <a:schemeClr val="tx1"/>
                </a:solidFill>
                <a:effectLst/>
                <a:latin typeface="Century Gothic" panose="020B0502020202020204" pitchFamily="34" charset="0"/>
                <a:ea typeface="Geneva" pitchFamily="-109" charset="0"/>
                <a:cs typeface="Geneva" pitchFamily="-109" charset="0"/>
              </a:rPr>
              <a:t>ASH. The Stolen Years: The Mental Health And Smoking Action Report. 2016.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33881634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There has been a long-standing culture of smoking in mental health facilities and community mental health.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This includes enabling environments where cigarettes have been used for behavioral reinforcement in these settings, with a significant number of people starting smoking while inpatients.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Staff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behaviour</a:t>
            </a:r>
            <a:r>
              <a:rPr lang="en-US" sz="1200" b="0" i="0" kern="1200" dirty="0">
                <a:solidFill>
                  <a:schemeClr val="tx1"/>
                </a:solidFill>
                <a:effectLst/>
                <a:latin typeface="Century Gothic" panose="020B0502020202020204" pitchFamily="34" charset="0"/>
                <a:ea typeface="Geneva" pitchFamily="-109" charset="0"/>
                <a:cs typeface="Geneva" pitchFamily="-109" charset="0"/>
              </a:rPr>
              <a:t> has often historically enabled smoking. 57% of trusts reported staff accompany patients on smoking breaks daily. Overall, the mental health community has responded slowly to the need to support smoking cessation among SMI patients, with a change in culture only more recently occurring.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There have been concerns about medication adjustment and its complexity, and a belief that supporting patients with quitting causes complications.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There are low expectations among health care workers about the ability of SMI patients to quit and, in particular, that it is not a realistic goal: “smoking is the least of their problems”, “smoking in their only pleasure”, “it’s the only thing they have control over”, “it’s not the right time”.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There may also be fears that quitting may lead to mental health decline, which as you have seen in this presentation, is not the case.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1" i="0" kern="1200" dirty="0">
                <a:solidFill>
                  <a:schemeClr val="tx1"/>
                </a:solidFill>
                <a:effectLst/>
                <a:latin typeface="Century Gothic" panose="020B0502020202020204" pitchFamily="34" charset="0"/>
                <a:ea typeface="Geneva" pitchFamily="-109" charset="0"/>
                <a:cs typeface="Geneva" pitchFamily="-109" charset="0"/>
              </a:rPr>
              <a:t>Sources: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ASH. The Stolen Years: The Mental Health And Smoking Action Report. 2016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CA" sz="1200" b="0" i="0" kern="1200" dirty="0" err="1">
                <a:solidFill>
                  <a:schemeClr val="tx1"/>
                </a:solidFill>
                <a:effectLst/>
                <a:latin typeface="Century Gothic" panose="020B0502020202020204" pitchFamily="34" charset="0"/>
                <a:ea typeface="Geneva" pitchFamily="-109" charset="0"/>
                <a:cs typeface="Geneva" pitchFamily="-109" charset="0"/>
              </a:rPr>
              <a:t>Ratschen</a:t>
            </a:r>
            <a:r>
              <a:rPr lang="en-CA" sz="1200" b="0" i="0" kern="1200" dirty="0">
                <a:solidFill>
                  <a:schemeClr val="tx1"/>
                </a:solidFill>
                <a:effectLst/>
                <a:latin typeface="Century Gothic" panose="020B0502020202020204" pitchFamily="34" charset="0"/>
                <a:ea typeface="Geneva" pitchFamily="-109" charset="0"/>
                <a:cs typeface="Geneva" pitchFamily="-109" charset="0"/>
              </a:rPr>
              <a:t> E, Britton J, McNeill A. Smoke-free hospitals - the English experience: results from a survey, interviews, and site visits. BMC Health Serv Res. 2008 Feb 18;8:41.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doi</a:t>
            </a:r>
            <a:r>
              <a:rPr lang="en-CA" sz="1200" b="0" i="0" kern="1200" dirty="0">
                <a:solidFill>
                  <a:schemeClr val="tx1"/>
                </a:solidFill>
                <a:effectLst/>
                <a:latin typeface="Century Gothic" panose="020B0502020202020204" pitchFamily="34" charset="0"/>
                <a:ea typeface="Geneva" pitchFamily="-109" charset="0"/>
                <a:cs typeface="Geneva" pitchFamily="-109" charset="0"/>
              </a:rPr>
              <a:t>: 10.1186/1472-6963-8-41. PMID: 18282278; PMCID: PMC2266918.</a:t>
            </a:r>
          </a:p>
          <a:p>
            <a:pPr marL="171450" lvl="0" indent="-171450">
              <a:buFont typeface="Arial" panose="020B0604020202020204" pitchFamily="34" charset="0"/>
              <a:buChar char="•"/>
            </a:pPr>
            <a:r>
              <a:rPr lang="en-CA" sz="1200" b="0" i="0" kern="1200" dirty="0" err="1">
                <a:solidFill>
                  <a:schemeClr val="tx1"/>
                </a:solidFill>
                <a:effectLst/>
                <a:latin typeface="Century Gothic" panose="020B0502020202020204" pitchFamily="34" charset="0"/>
                <a:ea typeface="Geneva" pitchFamily="-109" charset="0"/>
                <a:cs typeface="Geneva" pitchFamily="-109" charset="0"/>
              </a:rPr>
              <a:t>Ratschen</a:t>
            </a:r>
            <a:r>
              <a:rPr lang="en-CA" sz="1200" b="0" i="0" kern="1200" dirty="0">
                <a:solidFill>
                  <a:schemeClr val="tx1"/>
                </a:solidFill>
                <a:effectLst/>
                <a:latin typeface="Century Gothic" panose="020B0502020202020204" pitchFamily="34" charset="0"/>
                <a:ea typeface="Geneva" pitchFamily="-109" charset="0"/>
                <a:cs typeface="Geneva" pitchFamily="-109" charset="0"/>
              </a:rPr>
              <a:t> E, Britton J, Doody GA, McNeill A. Smoke-free policy in acute mental health wards: avoiding the pitfalls. Gen Hosp Psychiatry. 2009 Mar-Apr;31(2):131-6.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doi</a:t>
            </a:r>
            <a:r>
              <a:rPr lang="en-CA" sz="1200" b="0" i="0" kern="1200" dirty="0">
                <a:solidFill>
                  <a:schemeClr val="tx1"/>
                </a:solidFill>
                <a:effectLst/>
                <a:latin typeface="Century Gothic" panose="020B0502020202020204" pitchFamily="34" charset="0"/>
                <a:ea typeface="Geneva" pitchFamily="-109" charset="0"/>
                <a:cs typeface="Geneva" pitchFamily="-109" charset="0"/>
              </a:rPr>
              <a:t>: 10.1016/j.genhosppsych.2008.10.006.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Epub</a:t>
            </a:r>
            <a:r>
              <a:rPr lang="en-CA" sz="1200" b="0" i="0" kern="1200" dirty="0">
                <a:solidFill>
                  <a:schemeClr val="tx1"/>
                </a:solidFill>
                <a:effectLst/>
                <a:latin typeface="Century Gothic" panose="020B0502020202020204" pitchFamily="34" charset="0"/>
                <a:ea typeface="Geneva" pitchFamily="-109" charset="0"/>
                <a:cs typeface="Geneva" pitchFamily="-109" charset="0"/>
              </a:rPr>
              <a:t> 2008 Dec 5. PMID: 19269533.</a:t>
            </a:r>
          </a:p>
          <a:p>
            <a:pPr marL="171450" lvl="0" indent="-171450">
              <a:buFont typeface="Arial" panose="020B0604020202020204" pitchFamily="34" charset="0"/>
              <a:buChar char="•"/>
            </a:pPr>
            <a:r>
              <a:rPr lang="en-CA" sz="1200" b="0" i="0" kern="1200" dirty="0" err="1">
                <a:solidFill>
                  <a:schemeClr val="tx1"/>
                </a:solidFill>
                <a:effectLst/>
                <a:latin typeface="Century Gothic" panose="020B0502020202020204" pitchFamily="34" charset="0"/>
                <a:ea typeface="Geneva" pitchFamily="-109" charset="0"/>
                <a:cs typeface="Geneva" pitchFamily="-109" charset="0"/>
              </a:rPr>
              <a:t>Ratschen</a:t>
            </a:r>
            <a:r>
              <a:rPr lang="en-CA" sz="1200" b="0" i="0" kern="1200" dirty="0">
                <a:solidFill>
                  <a:schemeClr val="tx1"/>
                </a:solidFill>
                <a:effectLst/>
                <a:latin typeface="Century Gothic" panose="020B0502020202020204" pitchFamily="34" charset="0"/>
                <a:ea typeface="Geneva" pitchFamily="-109" charset="0"/>
                <a:cs typeface="Geneva" pitchFamily="-109" charset="0"/>
              </a:rPr>
              <a:t> E, Britton J, McNeill A. Implementation of smoke-free policies in mental health in-patient settings in England. Br J Psychiatry. 2009 Jun;194(6):547-51.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doi</a:t>
            </a:r>
            <a:r>
              <a:rPr lang="en-CA" sz="1200" b="0" i="0" kern="1200" dirty="0">
                <a:solidFill>
                  <a:schemeClr val="tx1"/>
                </a:solidFill>
                <a:effectLst/>
                <a:latin typeface="Century Gothic" panose="020B0502020202020204" pitchFamily="34" charset="0"/>
                <a:ea typeface="Geneva" pitchFamily="-109" charset="0"/>
                <a:cs typeface="Geneva" pitchFamily="-109" charset="0"/>
              </a:rPr>
              <a:t>: 10.1192/bjp.bp.108.051052. PMID: 19478296.</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a:p>
        </p:txBody>
      </p:sp>
    </p:spTree>
    <p:extLst>
      <p:ext uri="{BB962C8B-B14F-4D97-AF65-F5344CB8AC3E}">
        <p14:creationId xmlns:p14="http://schemas.microsoft.com/office/powerpoint/2010/main" val="13262658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In direct contrast, we have on this slide real quotes from patients with SMI speaking about their smoking. These are quotes from interviews with patients with SMI that Dr. Debbie Robson from King’s College London conducted:</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“I feel more in control of myself and my life, I’m not sort of stuck, tied to these blessed cigarettes quite so much and do feel better for it.”</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“For the first time in my life I feel I can do anything.”</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“It’s a burden on the family, they are going without essentials… It’s a choice between buying bread or fags…. So the family don’t have breakfast some days.”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“I feel so rich these days, the richest I have ever been.”</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These quotes help with understanding the very powerful role stopping smoking can have on a patient’s health and wellbeing and quality of life.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dirty="0"/>
              <a:t> </a:t>
            </a:r>
            <a:br>
              <a:rPr lang="en-US" sz="1200" dirty="0"/>
            </a:br>
            <a:r>
              <a:rPr lang="en-US" sz="1200" b="1" dirty="0"/>
              <a:t>Source: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Robson D. PhD Dissertation, unpublished data.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a:p>
        </p:txBody>
      </p:sp>
    </p:spTree>
    <p:extLst>
      <p:ext uri="{BB962C8B-B14F-4D97-AF65-F5344CB8AC3E}">
        <p14:creationId xmlns:p14="http://schemas.microsoft.com/office/powerpoint/2010/main" val="33951438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b="1" i="0" kern="1200" dirty="0">
                <a:solidFill>
                  <a:schemeClr val="tx1"/>
                </a:solidFill>
                <a:effectLst/>
                <a:latin typeface="Century Gothic" panose="020B0502020202020204" pitchFamily="34" charset="0"/>
                <a:ea typeface="Geneva" pitchFamily="-109" charset="0"/>
                <a:cs typeface="Geneva" pitchFamily="-109" charset="0"/>
              </a:rPr>
              <a:t>[Trainer manual Day 1, Activity 1: Group debrief]</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GB" altLang="en-US" sz="1200" b="0" i="0" kern="1200" dirty="0">
              <a:solidFill>
                <a:schemeClr val="tx1"/>
              </a:solidFill>
              <a:latin typeface="Century Gothic" panose="020B0502020202020204" pitchFamily="34" charset="0"/>
              <a:ea typeface="Geneva" pitchFamily="-109" charset="0"/>
              <a:cs typeface="Geneva" pitchFamily="-109" charset="0"/>
            </a:endParaRPr>
          </a:p>
          <a:p>
            <a:endParaRPr lang="en-GB" altLang="en-US" sz="1200" b="0" i="0" kern="1200" dirty="0">
              <a:solidFill>
                <a:schemeClr val="tx1"/>
              </a:solidFill>
              <a:latin typeface="Century Gothic" panose="020B0502020202020204" pitchFamily="34" charset="0"/>
              <a:ea typeface="Geneva" pitchFamily="-109" charset="0"/>
              <a:cs typeface="Geneva" pitchFamily="-109" charset="0"/>
            </a:endParaRPr>
          </a:p>
          <a:p>
            <a:endParaRPr lang="en-GB" altLang="en-US" sz="1200" b="0" i="0" kern="1200" dirty="0">
              <a:solidFill>
                <a:schemeClr val="tx1"/>
              </a:solidFill>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a:p>
        </p:txBody>
      </p:sp>
    </p:spTree>
    <p:extLst>
      <p:ext uri="{BB962C8B-B14F-4D97-AF65-F5344CB8AC3E}">
        <p14:creationId xmlns:p14="http://schemas.microsoft.com/office/powerpoint/2010/main" val="41882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Let’s start the day by hearing from the people who matter most and their experience of smoking and stopping.</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This is Julian’s story about quitting smoking in his own words. Let’s watch.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br>
              <a:rPr lang="en-US" sz="1200" b="0" i="0" kern="1200" dirty="0">
                <a:solidFill>
                  <a:schemeClr val="tx1"/>
                </a:solidFill>
                <a:effectLst/>
                <a:latin typeface="Century Gothic" panose="020B0502020202020204" pitchFamily="34" charset="0"/>
                <a:ea typeface="Geneva" pitchFamily="-109" charset="0"/>
                <a:cs typeface="Geneva" pitchFamily="-109" charset="0"/>
              </a:rPr>
            </a:br>
            <a:r>
              <a:rPr lang="en-US" sz="1200" b="1" i="0" kern="1200" dirty="0">
                <a:solidFill>
                  <a:schemeClr val="tx1"/>
                </a:solidFill>
                <a:effectLst/>
                <a:latin typeface="Century Gothic" panose="020B0502020202020204" pitchFamily="34" charset="0"/>
                <a:ea typeface="Geneva" pitchFamily="-109" charset="0"/>
                <a:cs typeface="Geneva" pitchFamily="-109" charset="0"/>
              </a:rPr>
              <a:t>[move to next slide]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1448803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The challenges faced by people with SMI to stop smoking means they need to be supported by highly skilled staff trained in how to tailor interventions for people with SMI.</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dirty="0">
              <a:effectLst>
                <a:glow>
                  <a:schemeClr val="bg1">
                    <a:alpha val="70000"/>
                  </a:schemeClr>
                </a:glow>
                <a:outerShdw blurRad="254000" dist="38100" dir="5400000" algn="ctr" rotWithShape="0">
                  <a:srgbClr val="000000">
                    <a:alpha val="25000"/>
                  </a:srgbClr>
                </a:outerShdw>
              </a:effectLs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a:p>
        </p:txBody>
      </p:sp>
    </p:spTree>
    <p:extLst>
      <p:ext uri="{BB962C8B-B14F-4D97-AF65-F5344CB8AC3E}">
        <p14:creationId xmlns:p14="http://schemas.microsoft.com/office/powerpoint/2010/main" val="14205440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[Read the question aloud]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Click to display correct response: True, but with a caveat.</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Smoking cessation support can be as effective for people with SMI as the general population.</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a:p>
        </p:txBody>
      </p:sp>
    </p:spTree>
    <p:extLst>
      <p:ext uri="{BB962C8B-B14F-4D97-AF65-F5344CB8AC3E}">
        <p14:creationId xmlns:p14="http://schemas.microsoft.com/office/powerpoint/2010/main" val="21797648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Mental illness is neither a contraindication to quitting smoking nor for the use of medication to quit.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We know the same smoking cessation support that works for the general population of smokers is effective for people with SMI.</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Evidence strongly supports the use of both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behavioural</a:t>
            </a:r>
            <a:r>
              <a:rPr lang="en-US" sz="1200" b="0" i="0" kern="1200" dirty="0">
                <a:solidFill>
                  <a:schemeClr val="tx1"/>
                </a:solidFill>
                <a:effectLst/>
                <a:latin typeface="Century Gothic" panose="020B0502020202020204" pitchFamily="34" charset="0"/>
                <a:ea typeface="Geneva" pitchFamily="-109" charset="0"/>
                <a:cs typeface="Geneva" pitchFamily="-109" charset="0"/>
              </a:rPr>
              <a:t> support and medication or vapes to support quitting.</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There is also evidence that bespoke smoking cessation interventions can further increase engagement with treatment and improve outcomes.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sz="1200" b="1"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Source: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lvl="0"/>
            <a:r>
              <a:rPr lang="en-CA" sz="1200" b="0" i="0" kern="1200" dirty="0" err="1">
                <a:solidFill>
                  <a:schemeClr val="tx1"/>
                </a:solidFill>
                <a:effectLst/>
                <a:latin typeface="Century Gothic" panose="020B0502020202020204" pitchFamily="34" charset="0"/>
                <a:ea typeface="Geneva" pitchFamily="-109" charset="0"/>
                <a:cs typeface="Geneva" pitchFamily="-109" charset="0"/>
              </a:rPr>
              <a:t>Spanakis</a:t>
            </a:r>
            <a:r>
              <a:rPr lang="en-CA" sz="1200" b="0" i="0" kern="1200" dirty="0">
                <a:solidFill>
                  <a:schemeClr val="tx1"/>
                </a:solidFill>
                <a:effectLst/>
                <a:latin typeface="Century Gothic" panose="020B0502020202020204" pitchFamily="34" charset="0"/>
                <a:ea typeface="Geneva" pitchFamily="-109" charset="0"/>
                <a:cs typeface="Geneva" pitchFamily="-109" charset="0"/>
              </a:rPr>
              <a:t> P, Peckham E, Young B, Heron P, Bailey D,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Gilbody</a:t>
            </a:r>
            <a:r>
              <a:rPr lang="en-CA" sz="1200" b="0" i="0" kern="1200" dirty="0">
                <a:solidFill>
                  <a:schemeClr val="tx1"/>
                </a:solidFill>
                <a:effectLst/>
                <a:latin typeface="Century Gothic" panose="020B0502020202020204" pitchFamily="34" charset="0"/>
                <a:ea typeface="Geneva" pitchFamily="-109" charset="0"/>
                <a:cs typeface="Geneva" pitchFamily="-109" charset="0"/>
              </a:rPr>
              <a:t> S. A systematic review of behavioural smoking cessation interventions for people with severe mental ill health-what works? Addiction. 2021 Oct 25. </a:t>
            </a: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a:p>
        </p:txBody>
      </p:sp>
    </p:spTree>
    <p:extLst>
      <p:ext uri="{BB962C8B-B14F-4D97-AF65-F5344CB8AC3E}">
        <p14:creationId xmlns:p14="http://schemas.microsoft.com/office/powerpoint/2010/main" val="23413438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161344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t>[Play video: 2:57 mins ]</a:t>
            </a:r>
          </a:p>
          <a:p>
            <a:endParaRPr lang="en-US" dirty="0"/>
          </a:p>
          <a:p>
            <a:r>
              <a:rPr lang="en-US" sz="1200" b="0" i="0" kern="1200" dirty="0">
                <a:solidFill>
                  <a:schemeClr val="tx1"/>
                </a:solidFill>
                <a:effectLst/>
                <a:latin typeface="Century Gothic" panose="020B0502020202020204" pitchFamily="34" charset="0"/>
                <a:ea typeface="Geneva" pitchFamily="-109" charset="0"/>
                <a:cs typeface="Geneva" pitchFamily="-109" charset="0"/>
              </a:rPr>
              <a:t>Discussion questions: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What stood out for you most in this video?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Did anyone notice the prevalence of smoking for those who experience SMI [shown in the video – 40%]? Is that higher or lower than you expected?</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3407300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[Animated Slide: three clicks to reveal all content]</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Smoking rates among people with an SMI are more than three times the general population.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As depicted on this slide, while rates of smoking in England are now 12%, people with SMI smoke at significantly higher rates.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Rates of smoking differ between specific patient groups and with severity of the illness: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GB" sz="1200" b="0" i="0" kern="1200" dirty="0">
                <a:solidFill>
                  <a:schemeClr val="tx1"/>
                </a:solidFill>
                <a:effectLst/>
                <a:latin typeface="Century Gothic" panose="020B0502020202020204" pitchFamily="34" charset="0"/>
                <a:ea typeface="Geneva" pitchFamily="-109" charset="0"/>
                <a:cs typeface="Geneva" pitchFamily="-109" charset="0"/>
              </a:rPr>
              <a:t>Depression and anxiety: 28%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GB" sz="1200" b="0" i="0" kern="1200" dirty="0">
                <a:solidFill>
                  <a:schemeClr val="tx1"/>
                </a:solidFill>
                <a:effectLst/>
                <a:latin typeface="Century Gothic" panose="020B0502020202020204" pitchFamily="34" charset="0"/>
                <a:ea typeface="Geneva" pitchFamily="-109" charset="0"/>
                <a:cs typeface="Geneva" pitchFamily="-109" charset="0"/>
              </a:rPr>
              <a:t>Long-term MH condition: 34%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GB" sz="1200" b="0" i="0" kern="1200" dirty="0">
                <a:solidFill>
                  <a:schemeClr val="tx1"/>
                </a:solidFill>
                <a:effectLst/>
                <a:latin typeface="Century Gothic" panose="020B0502020202020204" pitchFamily="34" charset="0"/>
                <a:ea typeface="Geneva" pitchFamily="-109" charset="0"/>
                <a:cs typeface="Geneva" pitchFamily="-109" charset="0"/>
              </a:rPr>
              <a:t>Severe mental illness: 40%</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GB" sz="1200" b="0" i="0" kern="1200" dirty="0">
                <a:solidFill>
                  <a:schemeClr val="tx1"/>
                </a:solidFill>
                <a:effectLst/>
                <a:latin typeface="Century Gothic" panose="020B0502020202020204" pitchFamily="34" charset="0"/>
                <a:ea typeface="Geneva" pitchFamily="-109" charset="0"/>
                <a:cs typeface="Geneva" pitchFamily="-109" charset="0"/>
              </a:rPr>
              <a:t>Schizophrenia: 60-70%</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GB" sz="1200" b="0" i="0" kern="1200" dirty="0">
                <a:solidFill>
                  <a:schemeClr val="tx1"/>
                </a:solidFill>
                <a:effectLst/>
                <a:latin typeface="Century Gothic" panose="020B0502020202020204" pitchFamily="34" charset="0"/>
                <a:ea typeface="Geneva" pitchFamily="-109" charset="0"/>
                <a:cs typeface="Geneva" pitchFamily="-109" charset="0"/>
              </a:rPr>
              <a:t>70% of those discharged from a psychiatric hospital are smokers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The NHSE has specifically chosen to focus the specialist tobacco dependence service on persons with SMI to address this large discrepancy.</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Importantly, one of the documented effects of </a:t>
            </a:r>
            <a:r>
              <a:rPr lang="en-CA" sz="1200" b="0" i="0" kern="1200" dirty="0">
                <a:solidFill>
                  <a:schemeClr val="tx1"/>
                </a:solidFill>
                <a:effectLst/>
                <a:latin typeface="Century Gothic" panose="020B0502020202020204" pitchFamily="34" charset="0"/>
                <a:ea typeface="Geneva" pitchFamily="-109" charset="0"/>
                <a:cs typeface="Geneva" pitchFamily="-109" charset="0"/>
              </a:rPr>
              <a:t>COVID-19 was an increase in smoking among people with SMI and this had a lot to do with isolation and loneliness (Peckham 2021).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[If delivering the training locally, include </a:t>
            </a:r>
            <a:r>
              <a:rPr lang="en-GB" sz="1200" b="1" i="0" kern="1200" dirty="0">
                <a:solidFill>
                  <a:schemeClr val="tx1"/>
                </a:solidFill>
                <a:effectLst/>
                <a:latin typeface="Century Gothic" panose="020B0502020202020204" pitchFamily="34" charset="0"/>
                <a:ea typeface="Geneva" pitchFamily="-109" charset="0"/>
                <a:cs typeface="Geneva" pitchFamily="-109" charset="0"/>
              </a:rPr>
              <a:t>what percentage of adults in the locality smoke and what percentage of people with SMI smoke]: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Data can be pulled for localities from the following sources: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u="none" strike="noStrike" kern="1200" dirty="0">
                <a:solidFill>
                  <a:schemeClr val="tx1"/>
                </a:solidFill>
                <a:effectLst/>
                <a:latin typeface="Century Gothic" panose="020B0502020202020204" pitchFamily="34" charset="0"/>
                <a:ea typeface="Geneva" pitchFamily="-109" charset="0"/>
                <a:cs typeface="Geneva" pitchFamily="-109" charset="0"/>
                <a:hlinkClick r:id="rId3"/>
              </a:rPr>
              <a:t>Local Tobacco Control Profiles - Data - OHID (phe.org.uk)</a:t>
            </a:r>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Integrated Health System (ICS) data can be found at the following link: </a:t>
            </a:r>
            <a:r>
              <a:rPr lang="en-GB" sz="1200" b="0" i="0" u="sng" kern="1200" dirty="0">
                <a:solidFill>
                  <a:schemeClr val="tx1"/>
                </a:solidFill>
                <a:effectLst/>
                <a:latin typeface="Century Gothic" panose="020B0502020202020204" pitchFamily="34" charset="0"/>
                <a:ea typeface="Geneva" pitchFamily="-109" charset="0"/>
                <a:cs typeface="Geneva" pitchFamily="-109" charset="0"/>
                <a:hlinkClick r:id="rId4"/>
              </a:rPr>
              <a:t>https://smokefreeaction.org.uk/icsbriefings/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0" kern="1200" dirty="0">
                <a:solidFill>
                  <a:schemeClr val="tx1"/>
                </a:solidFill>
                <a:effectLst/>
                <a:latin typeface="Century Gothic" panose="020B0502020202020204" pitchFamily="34" charset="0"/>
                <a:ea typeface="Geneva" pitchFamily="-109" charset="0"/>
                <a:cs typeface="Geneva" pitchFamily="-109" charset="0"/>
              </a:rPr>
              <a:t>Sources: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lvl="0"/>
            <a:r>
              <a:rPr lang="en-GB" sz="1200" b="0" i="0" kern="1200" dirty="0">
                <a:solidFill>
                  <a:schemeClr val="tx1"/>
                </a:solidFill>
                <a:effectLst/>
                <a:latin typeface="Century Gothic" panose="020B0502020202020204" pitchFamily="34" charset="0"/>
                <a:ea typeface="Geneva" pitchFamily="-109" charset="0"/>
                <a:cs typeface="Geneva" pitchFamily="-109" charset="0"/>
              </a:rPr>
              <a:t>NHS Digital 2021. </a:t>
            </a:r>
            <a:r>
              <a:rPr lang="en-GB" sz="1200" b="0" i="0" u="sng" kern="1200" dirty="0">
                <a:solidFill>
                  <a:schemeClr val="tx1"/>
                </a:solidFill>
                <a:effectLst/>
                <a:latin typeface="Century Gothic" panose="020B0502020202020204" pitchFamily="34" charset="0"/>
                <a:ea typeface="Geneva" pitchFamily="-109" charset="0"/>
                <a:cs typeface="Geneva" pitchFamily="-109" charset="0"/>
                <a:hlinkClick r:id="rId5"/>
              </a:rPr>
              <a:t>https://digital.nhs.uk/data-and-information/publications/statistical/statistics-on-smoking</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lvl="0"/>
            <a:r>
              <a:rPr lang="en-GB" sz="1200" b="0" i="0" kern="1200" dirty="0">
                <a:solidFill>
                  <a:schemeClr val="tx1"/>
                </a:solidFill>
                <a:effectLst/>
                <a:latin typeface="Century Gothic" panose="020B0502020202020204" pitchFamily="34" charset="0"/>
                <a:ea typeface="Geneva" pitchFamily="-109" charset="0"/>
                <a:cs typeface="Geneva" pitchFamily="-109" charset="0"/>
              </a:rPr>
              <a:t>Stolen Years Report (2016): </a:t>
            </a:r>
            <a:r>
              <a:rPr lang="en-GB" sz="1200" b="0" i="0" u="sng" kern="1200" dirty="0">
                <a:solidFill>
                  <a:schemeClr val="tx1"/>
                </a:solidFill>
                <a:effectLst/>
                <a:latin typeface="Century Gothic" panose="020B0502020202020204" pitchFamily="34" charset="0"/>
                <a:ea typeface="Geneva" pitchFamily="-109" charset="0"/>
                <a:cs typeface="Geneva" pitchFamily="-109" charset="0"/>
                <a:hlinkClick r:id="rId6"/>
              </a:rPr>
              <a:t>https://ash.org.uk/information-and-resources/reports-submissions/reports/the-stolen-years/</a:t>
            </a:r>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lvl="0"/>
            <a:r>
              <a:rPr lang="en-CA" sz="1200" b="0" i="0" kern="1200" dirty="0">
                <a:solidFill>
                  <a:schemeClr val="tx1"/>
                </a:solidFill>
                <a:effectLst/>
                <a:latin typeface="Century Gothic" panose="020B0502020202020204" pitchFamily="34" charset="0"/>
                <a:ea typeface="Geneva" pitchFamily="-109" charset="0"/>
                <a:cs typeface="Geneva" pitchFamily="-109" charset="0"/>
              </a:rPr>
              <a:t>Peckham, E.,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Allgar</a:t>
            </a:r>
            <a:r>
              <a:rPr lang="en-CA" sz="1200" b="0" i="0" kern="1200" dirty="0">
                <a:solidFill>
                  <a:schemeClr val="tx1"/>
                </a:solidFill>
                <a:effectLst/>
                <a:latin typeface="Century Gothic" panose="020B0502020202020204" pitchFamily="34" charset="0"/>
                <a:ea typeface="Geneva" pitchFamily="-109" charset="0"/>
                <a:cs typeface="Geneva" pitchFamily="-109" charset="0"/>
              </a:rPr>
              <a:t>, V., Crosland, S., Heron, P., Johnston, G.,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Newbronner</a:t>
            </a:r>
            <a:r>
              <a:rPr lang="en-CA" sz="1200" b="0" i="0" kern="1200" dirty="0">
                <a:solidFill>
                  <a:schemeClr val="tx1"/>
                </a:solidFill>
                <a:effectLst/>
                <a:latin typeface="Century Gothic" panose="020B0502020202020204" pitchFamily="34" charset="0"/>
                <a:ea typeface="Geneva" pitchFamily="-109" charset="0"/>
                <a:cs typeface="Geneva" pitchFamily="-109" charset="0"/>
              </a:rPr>
              <a:t>, E. et al.. Investigating smoking and nicotine dependence among people with severe mental illness during the COVID-19 pandemic: Analysis of linked data from a UK Closing the Gap cohort. </a:t>
            </a:r>
            <a:r>
              <a:rPr lang="en-CA" sz="1200" b="0" i="1" kern="1200" dirty="0" err="1">
                <a:solidFill>
                  <a:schemeClr val="tx1"/>
                </a:solidFill>
                <a:effectLst/>
                <a:latin typeface="Century Gothic" panose="020B0502020202020204" pitchFamily="34" charset="0"/>
                <a:ea typeface="Geneva" pitchFamily="-109" charset="0"/>
                <a:cs typeface="Geneva" pitchFamily="-109" charset="0"/>
              </a:rPr>
              <a:t>BJPsych</a:t>
            </a:r>
            <a:r>
              <a:rPr lang="en-CA" sz="1200" b="0" i="1" kern="1200" dirty="0">
                <a:solidFill>
                  <a:schemeClr val="tx1"/>
                </a:solidFill>
                <a:effectLst/>
                <a:latin typeface="Century Gothic" panose="020B0502020202020204" pitchFamily="34" charset="0"/>
                <a:ea typeface="Geneva" pitchFamily="-109" charset="0"/>
                <a:cs typeface="Geneva" pitchFamily="-109" charset="0"/>
              </a:rPr>
              <a:t> Open 2021;7</a:t>
            </a:r>
            <a:r>
              <a:rPr lang="en-CA" sz="1200" b="0" i="0" kern="1200" dirty="0">
                <a:solidFill>
                  <a:schemeClr val="tx1"/>
                </a:solidFill>
                <a:effectLst/>
                <a:latin typeface="Century Gothic" panose="020B0502020202020204" pitchFamily="34" charset="0"/>
                <a:ea typeface="Geneva" pitchFamily="-109" charset="0"/>
                <a:cs typeface="Geneva" pitchFamily="-109" charset="0"/>
              </a:rPr>
              <a:t>(3):E86. doi:10.1192/bjo.2021.45  </a:t>
            </a:r>
          </a:p>
          <a:p>
            <a:pPr lvl="0"/>
            <a:r>
              <a:rPr lang="en-CA" sz="1200" b="0" i="0" kern="1200" dirty="0">
                <a:solidFill>
                  <a:schemeClr val="tx1"/>
                </a:solidFill>
                <a:effectLst/>
                <a:latin typeface="Century Gothic" panose="020B0502020202020204" pitchFamily="34" charset="0"/>
                <a:ea typeface="Geneva" pitchFamily="-109" charset="0"/>
                <a:cs typeface="Geneva" pitchFamily="-109" charset="0"/>
              </a:rPr>
              <a:t>Peckham E,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Allgar</a:t>
            </a:r>
            <a:r>
              <a:rPr lang="en-CA" sz="1200" b="0" i="0" kern="1200" dirty="0">
                <a:solidFill>
                  <a:schemeClr val="tx1"/>
                </a:solidFill>
                <a:effectLst/>
                <a:latin typeface="Century Gothic" panose="020B0502020202020204" pitchFamily="34" charset="0"/>
                <a:ea typeface="Geneva" pitchFamily="-109" charset="0"/>
                <a:cs typeface="Geneva" pitchFamily="-109" charset="0"/>
              </a:rPr>
              <a:t> V, Crosland S, Heron P, Johnston G,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Newbronner</a:t>
            </a:r>
            <a:r>
              <a:rPr lang="en-CA" sz="1200" b="0" i="0" kern="1200" dirty="0">
                <a:solidFill>
                  <a:schemeClr val="tx1"/>
                </a:solidFill>
                <a:effectLst/>
                <a:latin typeface="Century Gothic" panose="020B0502020202020204" pitchFamily="34" charset="0"/>
                <a:ea typeface="Geneva" pitchFamily="-109" charset="0"/>
                <a:cs typeface="Geneva" pitchFamily="-109" charset="0"/>
              </a:rPr>
              <a:t> E, et al. Health risk behaviours among people with severe mental ill health during the COVID-19 pandemic: Analysis of linked cohort data.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PLoS</a:t>
            </a:r>
            <a:r>
              <a:rPr lang="en-CA" sz="1200" b="0" i="0" kern="1200" dirty="0">
                <a:solidFill>
                  <a:schemeClr val="tx1"/>
                </a:solidFill>
                <a:effectLst/>
                <a:latin typeface="Century Gothic" panose="020B0502020202020204" pitchFamily="34" charset="0"/>
                <a:ea typeface="Geneva" pitchFamily="-109" charset="0"/>
                <a:cs typeface="Geneva" pitchFamily="-109" charset="0"/>
              </a:rPr>
              <a:t> ONE2021; 16(10): e0258349.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7"/>
              </a:rPr>
              <a:t>https://doi.org/10.1371/journal.pone.0258349</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 Is there a specific link that can be included here?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2128480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[Animated slide: two clicks to reveal all content]</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We know that people with a mental health condition die on average 10 to 20 years earlier than the general population. This is not the result of higher rates of suicide or accident but rather due to smoking related illness.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1" i="0" kern="1200" dirty="0">
                <a:solidFill>
                  <a:schemeClr val="tx1"/>
                </a:solidFill>
                <a:effectLst/>
                <a:latin typeface="Century Gothic" panose="020B0502020202020204" pitchFamily="34" charset="0"/>
                <a:ea typeface="Geneva" pitchFamily="-109" charset="0"/>
                <a:cs typeface="Geneva" pitchFamily="-109" charset="0"/>
              </a:rPr>
              <a:t>Source: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lvl="0"/>
            <a:r>
              <a:rPr lang="en-CA" sz="1200" b="0" i="0" kern="1200" dirty="0">
                <a:solidFill>
                  <a:schemeClr val="tx1"/>
                </a:solidFill>
                <a:effectLst/>
                <a:latin typeface="Century Gothic" panose="020B0502020202020204" pitchFamily="34" charset="0"/>
                <a:ea typeface="Geneva" pitchFamily="-109" charset="0"/>
                <a:cs typeface="Geneva" pitchFamily="-109" charset="0"/>
              </a:rPr>
              <a:t>Stolen Years Report (2016):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3"/>
              </a:rPr>
              <a:t>https://ash.org.uk/information-and-resources/reports-submissions/reports/the-stolen-years/</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3289510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GB" sz="1200" b="1" i="0" kern="1200" dirty="0">
                <a:solidFill>
                  <a:schemeClr val="tx1"/>
                </a:solidFill>
                <a:effectLst/>
                <a:latin typeface="Century Gothic" panose="020B0502020202020204" pitchFamily="34" charset="0"/>
                <a:ea typeface="Geneva" pitchFamily="-109" charset="0"/>
                <a:cs typeface="Geneva" pitchFamily="-109" charset="0"/>
              </a:rPr>
              <a:t>[Note: Animated slide: left-hand box appears with one click using timed animation, right-hand box requires multiple clicks for each bullet to appear]</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People with mental health are known to suffer disproportionately from multiple smoking-related illnesses compared to the general population.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This includes an increased risk of coronary heart disease and stroke.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We know people with SMI are 10 more likely to die of respiratory diseases and are more likely to suffer from asthma, bronchitis and emphysema.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There is a well-established increased risk of cancer among smokers and the risk increases with the number of cigarettes smoked. People with SMI who smoke suffer from increased risk of cancer and furthermore worse cancer survival rates.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Bone health: smoking is associated with osteoporosis, low bone mineral density and fractures. People with schizophrenia have a higher risk of these conditions.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Oral health: people with SMI have higher rates of tooth decay and have 3.4 higher odds of losing all their teeth compared to mentally healthy people. They face additional challenges of maintaining good oral hygiene because of their mental health symptoms and because a number of psychotropic medications reduce the flow of saliva resulting in a dry mouth. However, stopping smoking is one of the most effective ways of reducing gum disease, tooth loss and oral cancers. Poor oral health is linked to diseases such as coronary heart disease, stroke and respiratory disease. Some effects of smoking are obvious such as bad breath and stained teeth. Less obvious is gum disease – the gums and bone recede and teeth are lost. Smoking also increases the risk of developing oral cancers.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GB" sz="1200" b="1" i="0" kern="1200" dirty="0">
                <a:solidFill>
                  <a:schemeClr val="tx1"/>
                </a:solidFill>
                <a:effectLst/>
                <a:latin typeface="Century Gothic" panose="020B0502020202020204" pitchFamily="34" charset="0"/>
                <a:ea typeface="Geneva" pitchFamily="-109" charset="0"/>
                <a:cs typeface="Geneva" pitchFamily="-109" charset="0"/>
              </a:rPr>
              <a:t>[Note: at this point participants can be informed of the NCSCT Factsheet Series]: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The NCSCT Factsheet Series (available under secondary care resources) provides the latest information on the effects of smoking and the benefits of quitting for a variety of medical conditions and diagnoses including heart disease, cancer, stroke, respiratory disease, oral health, surgical and wound healing. </a:t>
            </a:r>
            <a:r>
              <a:rPr lang="en-GB" sz="1200" b="0" i="0" u="sng" kern="1200" dirty="0">
                <a:solidFill>
                  <a:schemeClr val="tx1"/>
                </a:solidFill>
                <a:effectLst/>
                <a:latin typeface="Century Gothic" panose="020B0502020202020204" pitchFamily="34" charset="0"/>
                <a:ea typeface="Geneva" pitchFamily="-109" charset="0"/>
                <a:cs typeface="Geneva" pitchFamily="-109" charset="0"/>
                <a:hlinkClick r:id="rId3"/>
              </a:rPr>
              <a:t>https://www.ncsct.co.uk/pub_secondary-care-resources.php</a:t>
            </a:r>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u="none" strike="noStrike"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0" kern="1200" dirty="0">
                <a:solidFill>
                  <a:schemeClr val="tx1"/>
                </a:solidFill>
                <a:effectLst/>
                <a:latin typeface="Century Gothic" panose="020B0502020202020204" pitchFamily="34" charset="0"/>
                <a:ea typeface="Geneva" pitchFamily="-109" charset="0"/>
                <a:cs typeface="Geneva" pitchFamily="-109" charset="0"/>
              </a:rPr>
              <a:t>A word on the health risk of smokeless tobacco (chewing tobacco, snuff, bidi, hookah, shisha):</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C</a:t>
            </a:r>
            <a:r>
              <a:rPr lang="en-CA" sz="1200" b="0" i="0" kern="1200" dirty="0">
                <a:solidFill>
                  <a:schemeClr val="tx1"/>
                </a:solidFill>
                <a:effectLst/>
                <a:latin typeface="Century Gothic" panose="020B0502020202020204" pitchFamily="34" charset="0"/>
                <a:ea typeface="Geneva" pitchFamily="-109" charset="0"/>
                <a:cs typeface="Geneva" pitchFamily="-109" charset="0"/>
              </a:rPr>
              <a:t>hewing tobacco is used by a proportion of people with SMI and is popular with many people from south Asian communities. Some individuals may perceive smokeless tobacco as a safe alternative to smoking. While there is no combustion with smokeless tobacco there are established health risks, in particular increased risk of throat, mouth and oesophageal cancer.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Like cigarettes, bidi (thin cigarettes of tobacco wrapped in brown tendu leaf) or shisha (also known as a waterpipe or hookah) contain cancer-causing chemicals and toxic gases such as carbon monoxide. A 2016 analysis of several studies suggested that during one session on a waterpipe a person can take in up to:</a:t>
            </a:r>
          </a:p>
          <a:p>
            <a:pPr lvl="1"/>
            <a:r>
              <a:rPr lang="en-CA" sz="1200" b="0" i="0" kern="1200" dirty="0">
                <a:solidFill>
                  <a:schemeClr val="tx1"/>
                </a:solidFill>
                <a:effectLst/>
                <a:latin typeface="Century Gothic" panose="020B0502020202020204" pitchFamily="34" charset="0"/>
                <a:ea typeface="Geneva" pitchFamily="-109" charset="0"/>
                <a:cs typeface="Geneva" pitchFamily="-109" charset="0"/>
              </a:rPr>
              <a:t>the same amount of tar as if they had smoked 25 cigarettes</a:t>
            </a:r>
          </a:p>
          <a:p>
            <a:pPr lvl="1"/>
            <a:r>
              <a:rPr lang="en-CA" sz="1200" b="0" i="0" kern="1200" dirty="0">
                <a:solidFill>
                  <a:schemeClr val="tx1"/>
                </a:solidFill>
                <a:effectLst/>
                <a:latin typeface="Century Gothic" panose="020B0502020202020204" pitchFamily="34" charset="0"/>
                <a:ea typeface="Geneva" pitchFamily="-109" charset="0"/>
                <a:cs typeface="Geneva" pitchFamily="-109" charset="0"/>
              </a:rPr>
              <a:t>the same amount of carbon monoxide as if they had smoked 11 cigarettes</a:t>
            </a:r>
          </a:p>
          <a:p>
            <a:pPr lvl="1"/>
            <a:r>
              <a:rPr lang="en-CA" sz="1200" b="0" i="0" kern="1200" dirty="0">
                <a:solidFill>
                  <a:schemeClr val="tx1"/>
                </a:solidFill>
                <a:effectLst/>
                <a:latin typeface="Century Gothic" panose="020B0502020202020204" pitchFamily="34" charset="0"/>
                <a:ea typeface="Geneva" pitchFamily="-109" charset="0"/>
                <a:cs typeface="Geneva" pitchFamily="-109" charset="0"/>
              </a:rPr>
              <a:t>the same amount of nicotine as if they had smoked 2 cigarettes</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Importantly, the same tobacco dependence support offered to cigarette smokers will be effective with those patients who use smokeless tobacco products, i.e., behavioural support and stop smoking medications or aids.  </a:t>
            </a:r>
          </a:p>
          <a:p>
            <a:r>
              <a:rPr lang="en-GB" sz="1200" b="1" i="0" u="none" strike="noStrike"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0" kern="1200" dirty="0">
                <a:solidFill>
                  <a:schemeClr val="tx1"/>
                </a:solidFill>
                <a:effectLst/>
                <a:latin typeface="Century Gothic" panose="020B0502020202020204" pitchFamily="34" charset="0"/>
                <a:ea typeface="Geneva" pitchFamily="-109" charset="0"/>
                <a:cs typeface="Geneva" pitchFamily="-109" charset="0"/>
              </a:rPr>
              <a:t>Sources: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Stolen Years Report (2016):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4"/>
              </a:rPr>
              <a:t>https://ash.org.uk/information-and-resources/reports-submissions/reports/the-stolen-years/</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NHS England. Cigarettes,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bibi</a:t>
            </a:r>
            <a:r>
              <a:rPr lang="en-US" sz="1200" b="0" i="0" kern="1200" dirty="0">
                <a:solidFill>
                  <a:schemeClr val="tx1"/>
                </a:solidFill>
                <a:effectLst/>
                <a:latin typeface="Century Gothic" panose="020B0502020202020204" pitchFamily="34" charset="0"/>
                <a:ea typeface="Geneva" pitchFamily="-109" charset="0"/>
                <a:cs typeface="Geneva" pitchFamily="-109" charset="0"/>
              </a:rPr>
              <a:t>, shisha. Accessed 2022.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u="sng" kern="1200" dirty="0">
                <a:solidFill>
                  <a:schemeClr val="tx1"/>
                </a:solidFill>
                <a:effectLst/>
                <a:latin typeface="Century Gothic" panose="020B0502020202020204" pitchFamily="34" charset="0"/>
                <a:ea typeface="Geneva" pitchFamily="-109" charset="0"/>
                <a:cs typeface="Geneva" pitchFamily="-109" charset="0"/>
                <a:hlinkClick r:id="rId5"/>
              </a:rPr>
              <a:t>https://www.nhs.uk/live-well/quit-smoking/paan-bidi-and-shisha-risks/#:~:text=Cigarettes%2C%20bidi%20and%20shisha&amp;text=Like%20cigarette%20smoke%2C%20waterpipe%20smoke,they%20had%20smoked%2025%20cigarettes</a:t>
            </a:r>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4254346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Smoking contributes to poor mental health: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085850" lvl="2"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more severe symptoms of psychosis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085850" lvl="2"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higher rates of depression</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085850" lvl="2"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longer time in hospital</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085850" lvl="2"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higher doses of some psychotropic medications (up to 50%)</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Recent research suggests that smoking increases the risk of becoming psychotic or depressed in the first place </a:t>
            </a:r>
            <a:r>
              <a:rPr lang="en-US" sz="1200" b="0" i="0" kern="1200" dirty="0">
                <a:solidFill>
                  <a:schemeClr val="tx1"/>
                </a:solidFill>
                <a:effectLst/>
                <a:latin typeface="Century Gothic" panose="020B0502020202020204" pitchFamily="34" charset="0"/>
                <a:ea typeface="Geneva" pitchFamily="-109" charset="0"/>
                <a:cs typeface="Geneva" pitchFamily="-109" charset="0"/>
              </a:rPr>
              <a:t>and an earlier age of onset of psychotic illness.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CA" sz="1200" b="1"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Source: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Wootton RE, Richmond RC,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Stuijfzand</a:t>
            </a:r>
            <a:r>
              <a:rPr lang="en-CA" sz="1200" b="0" i="0" kern="1200" dirty="0">
                <a:solidFill>
                  <a:schemeClr val="tx1"/>
                </a:solidFill>
                <a:effectLst/>
                <a:latin typeface="Century Gothic" panose="020B0502020202020204" pitchFamily="34" charset="0"/>
                <a:ea typeface="Geneva" pitchFamily="-109" charset="0"/>
                <a:cs typeface="Geneva" pitchFamily="-109" charset="0"/>
              </a:rPr>
              <a:t> BG, et al. Evidence for causal effects of lifetime smoking on risk for depression and schizophrenia: a Mendelian randomisation study. Psychol Med. 2020 Oct;50(14):2435-2443.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doi</a:t>
            </a:r>
            <a:r>
              <a:rPr lang="en-CA" sz="1200" b="0" i="0" kern="1200" dirty="0">
                <a:solidFill>
                  <a:schemeClr val="tx1"/>
                </a:solidFill>
                <a:effectLst/>
                <a:latin typeface="Century Gothic" panose="020B0502020202020204" pitchFamily="34" charset="0"/>
                <a:ea typeface="Geneva" pitchFamily="-109" charset="0"/>
                <a:cs typeface="Geneva" pitchFamily="-109" charset="0"/>
              </a:rPr>
              <a:t>: 10.1017/S0033291719002678.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Epub</a:t>
            </a:r>
            <a:r>
              <a:rPr lang="en-CA" sz="1200" b="0" i="0" kern="1200" dirty="0">
                <a:solidFill>
                  <a:schemeClr val="tx1"/>
                </a:solidFill>
                <a:effectLst/>
                <a:latin typeface="Century Gothic" panose="020B0502020202020204" pitchFamily="34" charset="0"/>
                <a:ea typeface="Geneva" pitchFamily="-109" charset="0"/>
                <a:cs typeface="Geneva" pitchFamily="-109" charset="0"/>
              </a:rPr>
              <a:t> 2019 Nov 6. PMID: 31689377; PMCID: PMC7610182.</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Vermeulen, J., Wootton, R.,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Treur</a:t>
            </a:r>
            <a:r>
              <a:rPr lang="en-CA" sz="1200" b="0" i="0" kern="1200" dirty="0">
                <a:solidFill>
                  <a:schemeClr val="tx1"/>
                </a:solidFill>
                <a:effectLst/>
                <a:latin typeface="Century Gothic" panose="020B0502020202020204" pitchFamily="34" charset="0"/>
                <a:ea typeface="Geneva" pitchFamily="-109" charset="0"/>
                <a:cs typeface="Geneva" pitchFamily="-109" charset="0"/>
              </a:rPr>
              <a:t>, J et al. Smoking and the risk for bipolar disorder: Evidence from a bidirectional Mendelian randomisation study. </a:t>
            </a:r>
            <a:r>
              <a:rPr lang="en-CA" sz="1200" b="0" i="1" kern="1200" dirty="0">
                <a:solidFill>
                  <a:schemeClr val="tx1"/>
                </a:solidFill>
                <a:effectLst/>
                <a:latin typeface="Century Gothic" panose="020B0502020202020204" pitchFamily="34" charset="0"/>
                <a:ea typeface="Geneva" pitchFamily="-109" charset="0"/>
                <a:cs typeface="Geneva" pitchFamily="-109" charset="0"/>
              </a:rPr>
              <a:t>The British Journal of Psychiatry,</a:t>
            </a:r>
            <a:r>
              <a:rPr lang="en-CA" sz="1200" b="0" i="0" kern="1200" dirty="0">
                <a:solidFill>
                  <a:schemeClr val="tx1"/>
                </a:solidFill>
                <a:effectLst/>
                <a:latin typeface="Century Gothic" panose="020B0502020202020204" pitchFamily="34" charset="0"/>
                <a:ea typeface="Geneva" pitchFamily="-109" charset="0"/>
                <a:cs typeface="Geneva" pitchFamily="-109" charset="0"/>
              </a:rPr>
              <a:t> 2021:</a:t>
            </a:r>
            <a:r>
              <a:rPr lang="en-CA" sz="1200" b="0" i="1" kern="1200" dirty="0">
                <a:solidFill>
                  <a:schemeClr val="tx1"/>
                </a:solidFill>
                <a:effectLst/>
                <a:latin typeface="Century Gothic" panose="020B0502020202020204" pitchFamily="34" charset="0"/>
                <a:ea typeface="Geneva" pitchFamily="-109" charset="0"/>
                <a:cs typeface="Geneva" pitchFamily="-109" charset="0"/>
              </a:rPr>
              <a:t>218</a:t>
            </a:r>
            <a:r>
              <a:rPr lang="en-CA" sz="1200" b="0" i="0" kern="1200" dirty="0">
                <a:solidFill>
                  <a:schemeClr val="tx1"/>
                </a:solidFill>
                <a:effectLst/>
                <a:latin typeface="Century Gothic" panose="020B0502020202020204" pitchFamily="34" charset="0"/>
                <a:ea typeface="Geneva" pitchFamily="-109" charset="0"/>
                <a:cs typeface="Geneva" pitchFamily="-109" charset="0"/>
              </a:rPr>
              <a:t>(2), 88-94. doi:10.1192/bjp.2019.202</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Vermeulen J,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Schirmbeck</a:t>
            </a:r>
            <a:r>
              <a:rPr lang="en-CA" sz="1200" b="0" i="0" kern="1200" dirty="0">
                <a:solidFill>
                  <a:schemeClr val="tx1"/>
                </a:solidFill>
                <a:effectLst/>
                <a:latin typeface="Century Gothic" panose="020B0502020202020204" pitchFamily="34" charset="0"/>
                <a:ea typeface="Geneva" pitchFamily="-109" charset="0"/>
                <a:cs typeface="Geneva" pitchFamily="-109" charset="0"/>
              </a:rPr>
              <a:t> F,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Blankers</a:t>
            </a:r>
            <a:r>
              <a:rPr lang="en-CA" sz="1200" b="0" i="0" kern="1200" dirty="0">
                <a:solidFill>
                  <a:schemeClr val="tx1"/>
                </a:solidFill>
                <a:effectLst/>
                <a:latin typeface="Century Gothic" panose="020B0502020202020204" pitchFamily="34" charset="0"/>
                <a:ea typeface="Geneva" pitchFamily="-109" charset="0"/>
                <a:cs typeface="Geneva" pitchFamily="-109" charset="0"/>
              </a:rPr>
              <a:t> et al. Smoking, symptoms, and quality of life in patients with psychosis, siblings, and healthy controls: a prospective, longitudinal cohort study. Lancet Psychiatry. 2019 Jan;6(1):25-34.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doi</a:t>
            </a:r>
            <a:r>
              <a:rPr lang="en-CA" sz="1200" b="0" i="0" kern="1200" dirty="0">
                <a:solidFill>
                  <a:schemeClr val="tx1"/>
                </a:solidFill>
                <a:effectLst/>
                <a:latin typeface="Century Gothic" panose="020B0502020202020204" pitchFamily="34" charset="0"/>
                <a:ea typeface="Geneva" pitchFamily="-109" charset="0"/>
                <a:cs typeface="Geneva" pitchFamily="-109" charset="0"/>
              </a:rPr>
              <a:t>: 10.1016/S2215-0366(18)30424-3.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Epub</a:t>
            </a:r>
            <a:r>
              <a:rPr lang="en-CA" sz="1200" b="0" i="0" kern="1200" dirty="0">
                <a:solidFill>
                  <a:schemeClr val="tx1"/>
                </a:solidFill>
                <a:effectLst/>
                <a:latin typeface="Century Gothic" panose="020B0502020202020204" pitchFamily="34" charset="0"/>
                <a:ea typeface="Geneva" pitchFamily="-109" charset="0"/>
                <a:cs typeface="Geneva" pitchFamily="-109" charset="0"/>
              </a:rPr>
              <a:t> 2018 Dec 5. Erratum in: Lancet Psychiatry. 2019 Feb;6(2):e5. PMID: 30527763.</a:t>
            </a:r>
          </a:p>
          <a:p>
            <a:pPr marL="171450" lvl="0" indent="-171450">
              <a:buFont typeface="Arial" panose="020B0604020202020204" pitchFamily="34" charset="0"/>
              <a:buChar char="•"/>
            </a:pPr>
            <a:r>
              <a:rPr lang="en-CA" sz="1200" b="0" i="0" kern="1200" dirty="0" err="1">
                <a:solidFill>
                  <a:schemeClr val="tx1"/>
                </a:solidFill>
                <a:effectLst/>
                <a:latin typeface="Century Gothic" panose="020B0502020202020204" pitchFamily="34" charset="0"/>
                <a:ea typeface="Geneva" pitchFamily="-109" charset="0"/>
                <a:cs typeface="Geneva" pitchFamily="-109" charset="0"/>
              </a:rPr>
              <a:t>Mustonen</a:t>
            </a:r>
            <a:r>
              <a:rPr lang="en-CA" sz="1200" b="0" i="0" kern="1200" dirty="0">
                <a:solidFill>
                  <a:schemeClr val="tx1"/>
                </a:solidFill>
                <a:effectLst/>
                <a:latin typeface="Century Gothic" panose="020B0502020202020204" pitchFamily="34" charset="0"/>
                <a:ea typeface="Geneva" pitchFamily="-109" charset="0"/>
                <a:cs typeface="Geneva" pitchFamily="-109" charset="0"/>
              </a:rPr>
              <a:t> A,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Ahokas</a:t>
            </a:r>
            <a:r>
              <a:rPr lang="en-CA" sz="1200" b="0" i="0" kern="1200" dirty="0">
                <a:solidFill>
                  <a:schemeClr val="tx1"/>
                </a:solidFill>
                <a:effectLst/>
                <a:latin typeface="Century Gothic" panose="020B0502020202020204" pitchFamily="34" charset="0"/>
                <a:ea typeface="Geneva" pitchFamily="-109" charset="0"/>
                <a:cs typeface="Geneva" pitchFamily="-109" charset="0"/>
              </a:rPr>
              <a:t> T,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Nordström</a:t>
            </a:r>
            <a:r>
              <a:rPr lang="en-CA" sz="1200" b="0" i="0" kern="1200" dirty="0">
                <a:solidFill>
                  <a:schemeClr val="tx1"/>
                </a:solidFill>
                <a:effectLst/>
                <a:latin typeface="Century Gothic" panose="020B0502020202020204" pitchFamily="34" charset="0"/>
                <a:ea typeface="Geneva" pitchFamily="-109" charset="0"/>
                <a:cs typeface="Geneva" pitchFamily="-109" charset="0"/>
              </a:rPr>
              <a:t> T, et al.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Smokin</a:t>
            </a:r>
            <a:r>
              <a:rPr lang="en-CA" sz="1200" b="0" i="0" kern="1200" dirty="0">
                <a:solidFill>
                  <a:schemeClr val="tx1"/>
                </a:solidFill>
                <a:effectLst/>
                <a:latin typeface="Century Gothic" panose="020B0502020202020204" pitchFamily="34" charset="0"/>
                <a:ea typeface="Geneva" pitchFamily="-109" charset="0"/>
                <a:cs typeface="Geneva" pitchFamily="-109" charset="0"/>
              </a:rPr>
              <a:t>' hot: adolescent smoking and the risk of psychosis. Acta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Psychiatr</a:t>
            </a:r>
            <a:r>
              <a:rPr lang="en-CA" sz="1200" b="0" i="0" kern="1200" dirty="0">
                <a:solidFill>
                  <a:schemeClr val="tx1"/>
                </a:solidFill>
                <a:effectLst/>
                <a:latin typeface="Century Gothic" panose="020B0502020202020204" pitchFamily="34" charset="0"/>
                <a:ea typeface="Geneva" pitchFamily="-109" charset="0"/>
                <a:cs typeface="Geneva" pitchFamily="-109" charset="0"/>
              </a:rPr>
              <a:t> Scand. 2018 Jul;138(1):5-14.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doi</a:t>
            </a:r>
            <a:r>
              <a:rPr lang="en-CA" sz="1200" b="0" i="0" kern="1200" dirty="0">
                <a:solidFill>
                  <a:schemeClr val="tx1"/>
                </a:solidFill>
                <a:effectLst/>
                <a:latin typeface="Century Gothic" panose="020B0502020202020204" pitchFamily="34" charset="0"/>
                <a:ea typeface="Geneva" pitchFamily="-109" charset="0"/>
                <a:cs typeface="Geneva" pitchFamily="-109" charset="0"/>
              </a:rPr>
              <a:t>: 10.1111/acps.12863.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Epub</a:t>
            </a:r>
            <a:r>
              <a:rPr lang="en-CA" sz="1200" b="0" i="0" kern="1200" dirty="0">
                <a:solidFill>
                  <a:schemeClr val="tx1"/>
                </a:solidFill>
                <a:effectLst/>
                <a:latin typeface="Century Gothic" panose="020B0502020202020204" pitchFamily="34" charset="0"/>
                <a:ea typeface="Geneva" pitchFamily="-109" charset="0"/>
                <a:cs typeface="Geneva" pitchFamily="-109" charset="0"/>
              </a:rPr>
              <a:t> 2018 Feb 18. PMID: 29457219.</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Vermeulen et al (2018) BJP </a:t>
            </a:r>
            <a:r>
              <a:rPr lang="en-CA" sz="1200" b="0" i="1" kern="1200" dirty="0">
                <a:solidFill>
                  <a:schemeClr val="tx1"/>
                </a:solidFill>
                <a:effectLst/>
                <a:latin typeface="Century Gothic" panose="020B0502020202020204" pitchFamily="34" charset="0"/>
                <a:ea typeface="Geneva" pitchFamily="-109" charset="0"/>
                <a:cs typeface="Geneva" pitchFamily="-109" charset="0"/>
              </a:rPr>
              <a:t>218</a:t>
            </a:r>
            <a:r>
              <a:rPr lang="en-CA" sz="1200" b="0" i="0" kern="1200" dirty="0">
                <a:solidFill>
                  <a:schemeClr val="tx1"/>
                </a:solidFill>
                <a:effectLst/>
                <a:latin typeface="Century Gothic" panose="020B0502020202020204" pitchFamily="34" charset="0"/>
                <a:ea typeface="Geneva" pitchFamily="-109" charset="0"/>
                <a:cs typeface="Geneva" pitchFamily="-109" charset="0"/>
              </a:rPr>
              <a:t>(2), 88-94; </a:t>
            </a:r>
          </a:p>
          <a:p>
            <a:pPr marL="17145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974917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[Animated slide: on each click a point on the list will appear]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A really important issue is that smoking exacerbates poverty for a large proportion </a:t>
            </a:r>
            <a:br>
              <a:rPr lang="en-US" sz="1200" b="0" i="0" kern="1200" dirty="0">
                <a:solidFill>
                  <a:schemeClr val="tx1"/>
                </a:solidFill>
                <a:effectLst/>
                <a:latin typeface="Century Gothic" panose="020B0502020202020204" pitchFamily="34" charset="0"/>
                <a:ea typeface="Geneva" pitchFamily="-109" charset="0"/>
                <a:cs typeface="Geneva" pitchFamily="-109" charset="0"/>
              </a:rPr>
            </a:br>
            <a:r>
              <a:rPr lang="en-US" sz="1200" b="0" i="0" kern="1200" dirty="0">
                <a:solidFill>
                  <a:schemeClr val="tx1"/>
                </a:solidFill>
                <a:effectLst/>
                <a:latin typeface="Century Gothic" panose="020B0502020202020204" pitchFamily="34" charset="0"/>
                <a:ea typeface="Geneva" pitchFamily="-109" charset="0"/>
                <a:cs typeface="Geneva" pitchFamily="-109" charset="0"/>
              </a:rPr>
              <a:t>of adults with mental illness.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Here is what we know: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900k – 1.2 million people with a mental health disorder </a:t>
            </a:r>
            <a:br>
              <a:rPr lang="en-US" sz="1200" b="0" i="0" kern="1200" dirty="0">
                <a:solidFill>
                  <a:schemeClr val="tx1"/>
                </a:solidFill>
                <a:effectLst/>
                <a:latin typeface="Century Gothic" panose="020B0502020202020204" pitchFamily="34" charset="0"/>
                <a:ea typeface="Geneva" pitchFamily="-109" charset="0"/>
                <a:cs typeface="Geneva" pitchFamily="-109" charset="0"/>
              </a:rPr>
            </a:br>
            <a:r>
              <a:rPr lang="en-US" sz="1200" b="0" i="0" kern="1200" dirty="0">
                <a:solidFill>
                  <a:schemeClr val="tx1"/>
                </a:solidFill>
                <a:effectLst/>
                <a:latin typeface="Century Gothic" panose="020B0502020202020204" pitchFamily="34" charset="0"/>
                <a:ea typeface="Geneva" pitchFamily="-109" charset="0"/>
                <a:cs typeface="Geneva" pitchFamily="-109" charset="0"/>
              </a:rPr>
              <a:t>are living in poverty and are current smokers.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People with SMI spend approximately one third of their </a:t>
            </a:r>
            <a:br>
              <a:rPr lang="en-US" sz="1200" b="0" i="0" kern="1200" dirty="0">
                <a:solidFill>
                  <a:schemeClr val="tx1"/>
                </a:solidFill>
                <a:effectLst/>
                <a:latin typeface="Century Gothic" panose="020B0502020202020204" pitchFamily="34" charset="0"/>
                <a:ea typeface="Geneva" pitchFamily="-109" charset="0"/>
                <a:cs typeface="Geneva" pitchFamily="-109" charset="0"/>
              </a:rPr>
            </a:br>
            <a:r>
              <a:rPr lang="en-US" sz="1200" b="0" i="0" kern="1200" dirty="0">
                <a:solidFill>
                  <a:schemeClr val="tx1"/>
                </a:solidFill>
                <a:effectLst/>
                <a:latin typeface="Century Gothic" panose="020B0502020202020204" pitchFamily="34" charset="0"/>
                <a:ea typeface="Geneva" pitchFamily="-109" charset="0"/>
                <a:cs typeface="Geneva" pitchFamily="-109" charset="0"/>
              </a:rPr>
              <a:t>income on cigarettes.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Average of £1220 – 2200 / year in disposable income spent on cigarettes.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For a significant proportion their smoking is placing them </a:t>
            </a:r>
            <a:br>
              <a:rPr lang="en-US" sz="1200" b="0" i="0" kern="1200" dirty="0">
                <a:solidFill>
                  <a:schemeClr val="tx1"/>
                </a:solidFill>
                <a:effectLst/>
                <a:latin typeface="Century Gothic" panose="020B0502020202020204" pitchFamily="34" charset="0"/>
                <a:ea typeface="Geneva" pitchFamily="-109" charset="0"/>
                <a:cs typeface="Geneva" pitchFamily="-109" charset="0"/>
              </a:rPr>
            </a:br>
            <a:r>
              <a:rPr lang="en-US" sz="1200" b="0" i="0" kern="1200" dirty="0">
                <a:solidFill>
                  <a:schemeClr val="tx1"/>
                </a:solidFill>
                <a:effectLst/>
                <a:latin typeface="Century Gothic" panose="020B0502020202020204" pitchFamily="34" charset="0"/>
                <a:ea typeface="Geneva" pitchFamily="-109" charset="0"/>
                <a:cs typeface="Geneva" pitchFamily="-109" charset="0"/>
              </a:rPr>
              <a:t>below the poverty line.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lvl="0" indent="0">
              <a:buFontTx/>
              <a:buNone/>
            </a:pPr>
            <a:r>
              <a:rPr lang="en-US" sz="1200" b="0" i="0" kern="1200" dirty="0">
                <a:solidFill>
                  <a:schemeClr val="tx1"/>
                </a:solidFill>
                <a:effectLst/>
                <a:latin typeface="Century Gothic" panose="020B0502020202020204" pitchFamily="34" charset="0"/>
                <a:ea typeface="Geneva" pitchFamily="-109" charset="0"/>
                <a:cs typeface="Geneva" pitchFamily="-109" charset="0"/>
              </a:rPr>
              <a:t>As you can see from this last set of slides, helping someone to stop smoking is truly a lifesaving and life enhancing intervention.</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GB" altLang="en-US" dirty="0">
              <a:ea typeface="ＭＳ Ｐゴシック" charset="-128"/>
            </a:endParaRPr>
          </a:p>
          <a:p>
            <a:r>
              <a:rPr lang="en-GB" altLang="en-US" b="1" dirty="0">
                <a:ea typeface="ＭＳ Ｐゴシック" charset="-128"/>
              </a:rPr>
              <a:t>Source: </a:t>
            </a:r>
          </a:p>
          <a:p>
            <a:r>
              <a:rPr lang="en-US" sz="1200" dirty="0">
                <a:solidFill>
                  <a:schemeClr val="accent3"/>
                </a:solidFill>
                <a:latin typeface="Arial" panose="020B0604020202020204" pitchFamily="34" charset="0"/>
                <a:cs typeface="Arial" panose="020B0604020202020204" pitchFamily="34" charset="0"/>
              </a:rPr>
              <a:t>ASH. The Stolen Years: The Mental Health And Smoking Action Report. 2016 </a:t>
            </a:r>
            <a:endParaRPr lang="en-GB" altLang="en-US" dirty="0">
              <a:ea typeface="ＭＳ Ｐゴシック" charset="-128"/>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1258973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[Animated slide: two clicks to reveal all content]</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There is no relationship between psychiatric symptom severity and readiness to quit.</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People with SMI are just as likely to want to quit as the general population of smokers, with 61% of people with a long-standing MH condition indicating they want to quit smoking.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So what are the key reasons for wanting to quit among people with SMI?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SCIMITAR is large-scale trial of a bespoke smoking cessation package for people with SMI. It was led by academics from the University of York and has been identified as a best practice model for the design of tobacco treatment services for people with SMI. We will refer to this model throughout the training.</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The SCIMTAR study found:</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97% wanted to give up because smoking was bad for their health compared to 83% in the general population.</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83% considered the expense of smoking as being an important reason for giving up compared to only 31% of the general population</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lvl="0" indent="0">
              <a:buFont typeface="Arial" panose="020B0604020202020204" pitchFamily="34" charset="0"/>
              <a:buNone/>
            </a:pPr>
            <a:r>
              <a:rPr lang="en-US" sz="1200" b="1" i="0" kern="1200" dirty="0">
                <a:solidFill>
                  <a:schemeClr val="tx1"/>
                </a:solidFill>
                <a:effectLst/>
                <a:latin typeface="Century Gothic" panose="020B0502020202020204" pitchFamily="34" charset="0"/>
                <a:ea typeface="Geneva" pitchFamily="-109" charset="0"/>
                <a:cs typeface="Geneva" pitchFamily="-109" charset="0"/>
              </a:rPr>
              <a:t>Source: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Peckham, E., et al. Exploring why people with SMI smoke and why they may want to quit: baseline data from the SCIMITAR RCT. J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Psychiatr</a:t>
            </a:r>
            <a:r>
              <a:rPr lang="en-US" sz="1200" b="0" i="0" kern="1200" dirty="0">
                <a:solidFill>
                  <a:schemeClr val="tx1"/>
                </a:solidFill>
                <a:effectLst/>
                <a:latin typeface="Century Gothic" panose="020B0502020202020204" pitchFamily="34" charset="0"/>
                <a:ea typeface="Geneva" pitchFamily="-109" charset="0"/>
                <a:cs typeface="Geneva" pitchFamily="-109" charset="0"/>
              </a:rPr>
              <a:t>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Ment</a:t>
            </a:r>
            <a:r>
              <a:rPr lang="en-US" sz="1200" b="0" i="0" kern="1200" dirty="0">
                <a:solidFill>
                  <a:schemeClr val="tx1"/>
                </a:solidFill>
                <a:effectLst/>
                <a:latin typeface="Century Gothic" panose="020B0502020202020204" pitchFamily="34" charset="0"/>
                <a:ea typeface="Geneva" pitchFamily="-109" charset="0"/>
                <a:cs typeface="Geneva" pitchFamily="-109" charset="0"/>
              </a:rPr>
              <a:t> Health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Nurs</a:t>
            </a:r>
            <a:r>
              <a:rPr lang="en-US" sz="1200" b="0" i="0" kern="1200" dirty="0">
                <a:solidFill>
                  <a:schemeClr val="tx1"/>
                </a:solidFill>
                <a:effectLst/>
                <a:latin typeface="Century Gothic" panose="020B0502020202020204" pitchFamily="34" charset="0"/>
                <a:ea typeface="Geneva" pitchFamily="-109" charset="0"/>
                <a:cs typeface="Geneva" pitchFamily="-109" charset="0"/>
              </a:rPr>
              <a:t>, 2016 23: 282-289.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ASH. The Stolen Years: The Mental Health And Smoking Action Report. 2016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GB" sz="1200" b="0" i="0" u="sng" kern="1200" dirty="0">
                <a:solidFill>
                  <a:schemeClr val="tx1"/>
                </a:solidFill>
                <a:effectLst/>
                <a:latin typeface="Century Gothic" panose="020B0502020202020204" pitchFamily="34" charset="0"/>
                <a:ea typeface="Geneva" pitchFamily="-109" charset="0"/>
                <a:cs typeface="Geneva" pitchFamily="-109" charset="0"/>
              </a:rPr>
              <a:t>NHS Information Centre: </a:t>
            </a:r>
            <a:r>
              <a:rPr lang="en-GB" sz="1200" b="0" i="0" kern="1200" dirty="0">
                <a:solidFill>
                  <a:schemeClr val="tx1"/>
                </a:solidFill>
                <a:effectLst/>
                <a:latin typeface="Century Gothic" panose="020B0502020202020204" pitchFamily="34" charset="0"/>
                <a:ea typeface="Geneva" pitchFamily="-109" charset="0"/>
                <a:cs typeface="Geneva" pitchFamily="-109" charset="0"/>
              </a:rPr>
              <a:t> Health Survey for England.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3"/>
              </a:rPr>
              <a:t>https://digital.nhs.uk/data-and-information/publications/statistical/health-survey-for-england#:~:text=The%20Health%20Survey%20for%20England,in%20private%20households%20in%20England</a:t>
            </a:r>
            <a:r>
              <a:rPr lang="en-CA" sz="1200" b="0" i="0" kern="1200" dirty="0">
                <a:solidFill>
                  <a:schemeClr val="tx1"/>
                </a:solidFill>
                <a:effectLst/>
                <a:latin typeface="Century Gothic" panose="020B0502020202020204" pitchFamily="34" charset="0"/>
                <a:ea typeface="Geneva" pitchFamily="-109" charset="0"/>
                <a:cs typeface="Geneva" pitchFamily="-109" charset="0"/>
              </a:rPr>
              <a:t>.</a:t>
            </a:r>
            <a:r>
              <a:rPr lang="en-CA" dirty="0">
                <a:effectLst/>
              </a:rPr>
              <a:t> </a:t>
            </a:r>
            <a:endParaRPr lang="en-CA" sz="1200" b="0" i="0" u="none"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318486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569032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NHS NCSCT full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3" name="Group 2">
            <a:extLst>
              <a:ext uri="{FF2B5EF4-FFF2-40B4-BE49-F238E27FC236}">
                <a16:creationId xmlns:a16="http://schemas.microsoft.com/office/drawing/2014/main" id="{B9B3945E-3B34-1B25-0A8D-537BC05E0654}"/>
              </a:ext>
            </a:extLst>
          </p:cNvPr>
          <p:cNvGrpSpPr/>
          <p:nvPr userDrawn="1"/>
        </p:nvGrpSpPr>
        <p:grpSpPr>
          <a:xfrm>
            <a:off x="1746605" y="2723464"/>
            <a:ext cx="5786262" cy="1411072"/>
            <a:chOff x="1678869" y="2837078"/>
            <a:chExt cx="5786262" cy="1411072"/>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678869" y="2904674"/>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rotWithShape="1">
            <a:blip r:embed="rId3"/>
            <a:srcRect l="4615" r="4518"/>
            <a:stretch/>
          </p:blipFill>
          <p:spPr>
            <a:xfrm>
              <a:off x="4851400" y="2837078"/>
              <a:ext cx="2613731" cy="1411072"/>
            </a:xfrm>
            <a:prstGeom prst="rect">
              <a:avLst/>
            </a:prstGeom>
          </p:spPr>
        </p:pic>
      </p:grpSp>
    </p:spTree>
    <p:extLst>
      <p:ext uri="{BB962C8B-B14F-4D97-AF65-F5344CB8AC3E}">
        <p14:creationId xmlns:p14="http://schemas.microsoft.com/office/powerpoint/2010/main" val="3384436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4"/>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0" r:id="rId21"/>
    <p:sldLayoutId id="2147483672" r:id="rId22"/>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44.jp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48.svg"/></Relationships>
</file>

<file path=ppt/slides/_rels/slide1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55.png"/><Relationship Id="rId5" Type="http://schemas.openxmlformats.org/officeDocument/2006/relationships/image" Target="../media/image54.jpg"/><Relationship Id="rId4" Type="http://schemas.openxmlformats.org/officeDocument/2006/relationships/image" Target="../media/image53.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4v"/><Relationship Id="rId1" Type="http://schemas.microsoft.com/office/2007/relationships/media" Target="../media/media1.m4v"/><Relationship Id="rId5" Type="http://schemas.openxmlformats.org/officeDocument/2006/relationships/image" Target="../media/image1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svg"/><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svg"/><Relationship Id="rId4" Type="http://schemas.openxmlformats.org/officeDocument/2006/relationships/image" Target="../media/image18.sv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923925" y="1126233"/>
            <a:ext cx="7200900" cy="2302767"/>
          </a:xfrm>
        </p:spPr>
        <p:txBody>
          <a:bodyPr/>
          <a:lstStyle/>
          <a:p>
            <a:r>
              <a:rPr lang="en-US" sz="2800" dirty="0"/>
              <a:t>Module 2: </a:t>
            </a:r>
            <a:r>
              <a:rPr lang="en-GB" sz="2800" b="0" dirty="0">
                <a:effectLst/>
              </a:rPr>
              <a:t>Mental health, smoking </a:t>
            </a:r>
            <a:br>
              <a:rPr lang="en-GB" sz="2800" b="0" dirty="0">
                <a:effectLst/>
              </a:rPr>
            </a:br>
            <a:r>
              <a:rPr lang="en-GB" sz="2800" b="0" dirty="0">
                <a:effectLst/>
              </a:rPr>
              <a:t>and stopping: changing lives</a:t>
            </a:r>
            <a:endParaRPr lang="en-US" sz="2600" b="0" dirty="0"/>
          </a:p>
          <a:p>
            <a:endParaRPr lang="en-US" sz="2800" b="0" dirty="0"/>
          </a:p>
        </p:txBody>
      </p:sp>
      <p:sp>
        <p:nvSpPr>
          <p:cNvPr id="4" name="Text Placeholder 3"/>
          <p:cNvSpPr>
            <a:spLocks noGrp="1"/>
          </p:cNvSpPr>
          <p:nvPr>
            <p:ph type="body" sz="quarter" idx="11"/>
          </p:nvPr>
        </p:nvSpPr>
        <p:spPr>
          <a:xfrm>
            <a:off x="847464" y="4197788"/>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Tree>
    <p:extLst>
      <p:ext uri="{BB962C8B-B14F-4D97-AF65-F5344CB8AC3E}">
        <p14:creationId xmlns:p14="http://schemas.microsoft.com/office/powerpoint/2010/main" val="26474645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16933" y="-50799"/>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571500" y="3224148"/>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400">
                <a:latin typeface="Arial" panose="020B0604020202020204" pitchFamily="34" charset="0"/>
                <a:cs typeface="Arial" panose="020B0604020202020204" pitchFamily="34" charset="0"/>
              </a:rPr>
              <a:t>True</a:t>
            </a:r>
          </a:p>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US" sz="240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639001" y="3895770"/>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71500" y="750339"/>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Treating tobacco use </a:t>
            </a:r>
            <a:b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br>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is detrimental to recovery </a:t>
            </a:r>
            <a:b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br>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and/or mental illness</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65553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72020-B668-FA9F-F509-1A85B9709F82}"/>
              </a:ext>
            </a:extLst>
          </p:cNvPr>
          <p:cNvSpPr>
            <a:spLocks noGrp="1"/>
          </p:cNvSpPr>
          <p:nvPr>
            <p:ph type="title"/>
          </p:nvPr>
        </p:nvSpPr>
        <p:spPr/>
        <p:txBody>
          <a:bodyPr/>
          <a:lstStyle/>
          <a:p>
            <a:r>
              <a:rPr lang="en-US" sz="2200" dirty="0"/>
              <a:t>Quitting smoking does not adversely affect mental health</a:t>
            </a:r>
          </a:p>
        </p:txBody>
      </p:sp>
      <p:sp>
        <p:nvSpPr>
          <p:cNvPr id="3" name="Text Placeholder 2">
            <a:extLst>
              <a:ext uri="{FF2B5EF4-FFF2-40B4-BE49-F238E27FC236}">
                <a16:creationId xmlns:a16="http://schemas.microsoft.com/office/drawing/2014/main" id="{5A9CC8A1-0DD3-1FB2-15A6-3C50F4CB51D5}"/>
              </a:ext>
            </a:extLst>
          </p:cNvPr>
          <p:cNvSpPr>
            <a:spLocks noGrp="1"/>
          </p:cNvSpPr>
          <p:nvPr>
            <p:ph type="body" idx="12"/>
          </p:nvPr>
        </p:nvSpPr>
        <p:spPr/>
        <p:txBody>
          <a:bodyPr/>
          <a:lstStyle/>
          <a:p>
            <a:pPr>
              <a:spcBef>
                <a:spcPts val="1400"/>
              </a:spcBef>
              <a:spcAft>
                <a:spcPts val="1400"/>
              </a:spcAft>
            </a:pPr>
            <a:r>
              <a:rPr lang="en-US" dirty="0"/>
              <a:t>If participants are psychiatrically stable at initiation of quit attempts, </a:t>
            </a:r>
            <a:r>
              <a:rPr lang="en-US" b="1" dirty="0"/>
              <a:t>smoking cessation interventions did not worsen their mental state.</a:t>
            </a:r>
          </a:p>
          <a:p>
            <a:pPr>
              <a:spcBef>
                <a:spcPts val="1400"/>
              </a:spcBef>
              <a:spcAft>
                <a:spcPts val="1400"/>
              </a:spcAft>
            </a:pPr>
            <a:r>
              <a:rPr lang="en-US" sz="2400" b="1" dirty="0">
                <a:solidFill>
                  <a:schemeClr val="accent4">
                    <a:lumMod val="75000"/>
                    <a:lumOff val="25000"/>
                  </a:schemeClr>
                </a:solidFill>
              </a:rPr>
              <a:t>Quitting smoking has been shown to improve mental health</a:t>
            </a:r>
            <a:r>
              <a:rPr lang="en-US" sz="2400" dirty="0">
                <a:solidFill>
                  <a:schemeClr val="accent4">
                    <a:lumMod val="75000"/>
                    <a:lumOff val="25000"/>
                  </a:schemeClr>
                </a:solidFill>
              </a:rPr>
              <a:t> (such as reduction in anxiety and depressive symptoms), </a:t>
            </a:r>
            <a:r>
              <a:rPr lang="en-US" sz="2400" b="1" dirty="0">
                <a:solidFill>
                  <a:schemeClr val="accent4">
                    <a:lumMod val="75000"/>
                    <a:lumOff val="25000"/>
                  </a:schemeClr>
                </a:solidFill>
              </a:rPr>
              <a:t>and the size of the effect is the equivalent to taking antidepressants. </a:t>
            </a:r>
          </a:p>
          <a:p>
            <a:pPr>
              <a:spcBef>
                <a:spcPts val="1400"/>
              </a:spcBef>
              <a:spcAft>
                <a:spcPts val="1400"/>
              </a:spcAft>
            </a:pPr>
            <a:r>
              <a:rPr lang="en-US" dirty="0"/>
              <a:t>No</a:t>
            </a:r>
            <a:r>
              <a:rPr lang="en-US" dirty="0">
                <a:solidFill>
                  <a:schemeClr val="accent4">
                    <a:lumMod val="75000"/>
                    <a:lumOff val="25000"/>
                  </a:schemeClr>
                </a:solidFill>
              </a:rPr>
              <a:t> </a:t>
            </a:r>
            <a:r>
              <a:rPr lang="en-US" dirty="0"/>
              <a:t>evidence of a reduction in social well‐being.</a:t>
            </a:r>
          </a:p>
        </p:txBody>
      </p:sp>
      <p:sp>
        <p:nvSpPr>
          <p:cNvPr id="5" name="Footer Placeholder 4">
            <a:extLst>
              <a:ext uri="{FF2B5EF4-FFF2-40B4-BE49-F238E27FC236}">
                <a16:creationId xmlns:a16="http://schemas.microsoft.com/office/drawing/2014/main" id="{4D4ECCBA-D6E6-2664-3D25-73EE03AA307F}"/>
              </a:ext>
            </a:extLst>
          </p:cNvPr>
          <p:cNvSpPr>
            <a:spLocks noGrp="1"/>
          </p:cNvSpPr>
          <p:nvPr>
            <p:ph type="ftr" sz="quarter" idx="3"/>
          </p:nvPr>
        </p:nvSpPr>
        <p:spPr>
          <a:xfrm>
            <a:off x="593184" y="6356350"/>
            <a:ext cx="7866330" cy="365125"/>
          </a:xfrm>
        </p:spPr>
        <p:txBody>
          <a:bodyPr/>
          <a:lstStyle>
            <a:lvl1pPr>
              <a:defRPr sz="1000"/>
            </a:lvl1pPr>
          </a:lstStyle>
          <a:p>
            <a:pPr>
              <a:defRPr/>
            </a:pPr>
            <a:r>
              <a:rPr lang="en-US" b="1" dirty="0"/>
              <a:t>Community mental health tobacco treatment training - </a:t>
            </a:r>
            <a:r>
              <a:rPr lang="en-GB" dirty="0"/>
              <a:t>Mental health, smoking and stopping: changing lives</a:t>
            </a:r>
            <a:endParaRPr lang="en-US" i="0" dirty="0"/>
          </a:p>
        </p:txBody>
      </p:sp>
    </p:spTree>
    <p:extLst>
      <p:ext uri="{BB962C8B-B14F-4D97-AF65-F5344CB8AC3E}">
        <p14:creationId xmlns:p14="http://schemas.microsoft.com/office/powerpoint/2010/main" val="39567337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78188-6550-76D4-F740-08B25ED5CDBF}"/>
              </a:ext>
            </a:extLst>
          </p:cNvPr>
          <p:cNvSpPr>
            <a:spLocks noGrp="1"/>
          </p:cNvSpPr>
          <p:nvPr>
            <p:ph type="title"/>
          </p:nvPr>
        </p:nvSpPr>
        <p:spPr/>
        <p:txBody>
          <a:bodyPr/>
          <a:lstStyle/>
          <a:p>
            <a:r>
              <a:rPr lang="en-US" dirty="0"/>
              <a:t>Benefits of quitting</a:t>
            </a:r>
          </a:p>
        </p:txBody>
      </p:sp>
      <p:sp>
        <p:nvSpPr>
          <p:cNvPr id="5" name="Footer Placeholder 3">
            <a:extLst>
              <a:ext uri="{FF2B5EF4-FFF2-40B4-BE49-F238E27FC236}">
                <a16:creationId xmlns:a16="http://schemas.microsoft.com/office/drawing/2014/main" id="{3B418C6E-C34E-84D3-3B85-5062A8E23EB2}"/>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a:t>
            </a:r>
            <a:r>
              <a:rPr lang="en-US" b="1" dirty="0"/>
              <a:t> </a:t>
            </a:r>
            <a:r>
              <a:rPr lang="en-GB" dirty="0"/>
              <a:t>Mental health, smoking and stopping: changing lives</a:t>
            </a:r>
            <a:endParaRPr lang="en-US" dirty="0"/>
          </a:p>
        </p:txBody>
      </p:sp>
      <p:sp>
        <p:nvSpPr>
          <p:cNvPr id="35" name="Text Placeholder 2">
            <a:extLst>
              <a:ext uri="{FF2B5EF4-FFF2-40B4-BE49-F238E27FC236}">
                <a16:creationId xmlns:a16="http://schemas.microsoft.com/office/drawing/2014/main" id="{BE2D4FB5-A1E0-60D3-7D3A-9C40CF172145}"/>
              </a:ext>
            </a:extLst>
          </p:cNvPr>
          <p:cNvSpPr txBox="1">
            <a:spLocks/>
          </p:cNvSpPr>
          <p:nvPr/>
        </p:nvSpPr>
        <p:spPr bwMode="auto">
          <a:xfrm>
            <a:off x="1638238" y="5143314"/>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2000" b="1" dirty="0">
                <a:solidFill>
                  <a:schemeClr val="accent1"/>
                </a:solidFill>
                <a:latin typeface="Arial" panose="020B0604020202020204" pitchFamily="34" charset="0"/>
                <a:cs typeface="Arial" panose="020B0604020202020204" pitchFamily="34" charset="0"/>
              </a:rPr>
              <a:t>Reduce financial stress, social inequalities</a:t>
            </a:r>
          </a:p>
        </p:txBody>
      </p:sp>
      <p:sp>
        <p:nvSpPr>
          <p:cNvPr id="37" name="Text Placeholder 2">
            <a:extLst>
              <a:ext uri="{FF2B5EF4-FFF2-40B4-BE49-F238E27FC236}">
                <a16:creationId xmlns:a16="http://schemas.microsoft.com/office/drawing/2014/main" id="{07BC2F7D-CC82-5A54-96B0-EBFF3108FCB2}"/>
              </a:ext>
            </a:extLst>
          </p:cNvPr>
          <p:cNvSpPr txBox="1">
            <a:spLocks/>
          </p:cNvSpPr>
          <p:nvPr/>
        </p:nvSpPr>
        <p:spPr bwMode="auto">
          <a:xfrm>
            <a:off x="1625066" y="4220277"/>
            <a:ext cx="6514408" cy="616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200"/>
              </a:lnSpc>
              <a:spcBef>
                <a:spcPts val="0"/>
              </a:spcBef>
              <a:spcAft>
                <a:spcPts val="0"/>
              </a:spcAft>
              <a:buFont typeface="Wingdings" pitchFamily="2" charset="2"/>
              <a:buChar char="§"/>
              <a:tabLst>
                <a:tab pos="219075" algn="l"/>
              </a:tabLst>
            </a:pPr>
            <a:r>
              <a:rPr lang="en-US" sz="1700" b="1" dirty="0">
                <a:solidFill>
                  <a:schemeClr val="accent6">
                    <a:lumMod val="50000"/>
                  </a:schemeClr>
                </a:solidFill>
                <a:latin typeface="Arial" panose="020B0604020202020204" pitchFamily="34" charset="0"/>
                <a:cs typeface="Arial" panose="020B0604020202020204" pitchFamily="34" charset="0"/>
              </a:rPr>
              <a:t>Dose reduction in some antipsychotic medications</a:t>
            </a:r>
            <a:r>
              <a:rPr lang="en-US" sz="1700" dirty="0">
                <a:solidFill>
                  <a:schemeClr val="accent6">
                    <a:lumMod val="50000"/>
                  </a:schemeClr>
                </a:solidFill>
                <a:latin typeface="Arial" panose="020B0604020202020204" pitchFamily="34" charset="0"/>
                <a:cs typeface="Arial" panose="020B0604020202020204" pitchFamily="34" charset="0"/>
              </a:rPr>
              <a:t>  </a:t>
            </a:r>
            <a:br>
              <a:rPr lang="en-US" sz="1700"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(notably clozapine and olanzapine) </a:t>
            </a:r>
          </a:p>
        </p:txBody>
      </p:sp>
      <p:sp>
        <p:nvSpPr>
          <p:cNvPr id="36" name="Text Placeholder 2">
            <a:extLst>
              <a:ext uri="{FF2B5EF4-FFF2-40B4-BE49-F238E27FC236}">
                <a16:creationId xmlns:a16="http://schemas.microsoft.com/office/drawing/2014/main" id="{C18B9C05-29AB-34FB-3D8A-15F1E5140578}"/>
              </a:ext>
            </a:extLst>
          </p:cNvPr>
          <p:cNvSpPr txBox="1">
            <a:spLocks/>
          </p:cNvSpPr>
          <p:nvPr/>
        </p:nvSpPr>
        <p:spPr bwMode="auto">
          <a:xfrm>
            <a:off x="1625066" y="3387595"/>
            <a:ext cx="6834448" cy="616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200"/>
              </a:lnSpc>
              <a:spcBef>
                <a:spcPts val="0"/>
              </a:spcBef>
              <a:spcAft>
                <a:spcPts val="0"/>
              </a:spcAft>
              <a:buFont typeface="Wingdings" pitchFamily="2" charset="2"/>
              <a:buChar char="§"/>
              <a:tabLst>
                <a:tab pos="219075" algn="l"/>
              </a:tabLst>
            </a:pPr>
            <a:r>
              <a:rPr lang="en-US" sz="1700" dirty="0">
                <a:latin typeface="Arial" panose="020B0604020202020204" pitchFamily="34" charset="0"/>
                <a:cs typeface="Arial" panose="020B0604020202020204" pitchFamily="34" charset="0"/>
              </a:rPr>
              <a:t>Smokers with depression experience </a:t>
            </a:r>
            <a:r>
              <a:rPr lang="en-US" sz="1700" b="1" dirty="0">
                <a:solidFill>
                  <a:schemeClr val="accent6">
                    <a:lumMod val="50000"/>
                  </a:schemeClr>
                </a:solidFill>
                <a:latin typeface="Arial" panose="020B0604020202020204" pitchFamily="34" charset="0"/>
                <a:cs typeface="Arial" panose="020B0604020202020204" pitchFamily="34" charset="0"/>
              </a:rPr>
              <a:t>improvement </a:t>
            </a:r>
            <a:br>
              <a:rPr lang="en-US" sz="1700" b="1" dirty="0">
                <a:solidFill>
                  <a:schemeClr val="accent6">
                    <a:lumMod val="50000"/>
                  </a:schemeClr>
                </a:solidFill>
                <a:latin typeface="Arial" panose="020B0604020202020204" pitchFamily="34" charset="0"/>
                <a:cs typeface="Arial" panose="020B0604020202020204" pitchFamily="34" charset="0"/>
              </a:rPr>
            </a:br>
            <a:r>
              <a:rPr lang="en-US" sz="1700" b="1" dirty="0">
                <a:solidFill>
                  <a:schemeClr val="accent6">
                    <a:lumMod val="50000"/>
                  </a:schemeClr>
                </a:solidFill>
                <a:latin typeface="Arial" panose="020B0604020202020204" pitchFamily="34" charset="0"/>
                <a:cs typeface="Arial" panose="020B0604020202020204" pitchFamily="34" charset="0"/>
              </a:rPr>
              <a:t>in their depression</a:t>
            </a:r>
            <a:r>
              <a:rPr lang="en-US" sz="1700" dirty="0">
                <a:solidFill>
                  <a:schemeClr val="accent6">
                    <a:lumMod val="50000"/>
                  </a:schemeClr>
                </a:solidFill>
                <a:latin typeface="Arial" panose="020B0604020202020204" pitchFamily="34" charset="0"/>
                <a:cs typeface="Arial" panose="020B0604020202020204" pitchFamily="34" charset="0"/>
              </a:rPr>
              <a:t> </a:t>
            </a:r>
            <a:r>
              <a:rPr lang="en-US" sz="1700" dirty="0">
                <a:latin typeface="Arial" panose="020B0604020202020204" pitchFamily="34" charset="0"/>
                <a:cs typeface="Arial" panose="020B0604020202020204" pitchFamily="34" charset="0"/>
              </a:rPr>
              <a:t>at one year follow-up</a:t>
            </a:r>
          </a:p>
        </p:txBody>
      </p:sp>
      <p:sp>
        <p:nvSpPr>
          <p:cNvPr id="34" name="Text Placeholder 2">
            <a:extLst>
              <a:ext uri="{FF2B5EF4-FFF2-40B4-BE49-F238E27FC236}">
                <a16:creationId xmlns:a16="http://schemas.microsoft.com/office/drawing/2014/main" id="{55A71367-262C-63DE-785E-3BF14D8E86CC}"/>
              </a:ext>
            </a:extLst>
          </p:cNvPr>
          <p:cNvSpPr txBox="1">
            <a:spLocks/>
          </p:cNvSpPr>
          <p:nvPr/>
        </p:nvSpPr>
        <p:spPr bwMode="auto">
          <a:xfrm>
            <a:off x="1619009" y="2857770"/>
            <a:ext cx="7680268" cy="4900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2000" b="1" dirty="0">
                <a:solidFill>
                  <a:schemeClr val="accent1"/>
                </a:solidFill>
                <a:latin typeface="Arial" panose="020B0604020202020204" pitchFamily="34" charset="0"/>
                <a:cs typeface="Arial" panose="020B0604020202020204" pitchFamily="34" charset="0"/>
              </a:rPr>
              <a:t>Mental health</a:t>
            </a:r>
            <a:r>
              <a:rPr lang="en-US" sz="2000" dirty="0">
                <a:latin typeface="Arial" panose="020B0604020202020204" pitchFamily="34" charset="0"/>
                <a:cs typeface="Arial" panose="020B0604020202020204" pitchFamily="34" charset="0"/>
              </a:rPr>
              <a:t> </a:t>
            </a:r>
            <a:r>
              <a:rPr lang="en-US" sz="1700" dirty="0">
                <a:latin typeface="Arial" panose="020B0604020202020204" pitchFamily="34" charset="0"/>
                <a:cs typeface="Arial" panose="020B0604020202020204" pitchFamily="34" charset="0"/>
              </a:rPr>
              <a:t>(</a:t>
            </a:r>
            <a:r>
              <a:rPr lang="en-US" sz="3200" b="1" dirty="0">
                <a:latin typeface="Arial" panose="020B0604020202020204" pitchFamily="34" charset="0"/>
                <a:cs typeface="Arial" panose="020B0604020202020204" pitchFamily="34" charset="0"/>
              </a:rPr>
              <a:t>↓</a:t>
            </a:r>
            <a:r>
              <a:rPr lang="en-US" sz="1700" dirty="0">
                <a:latin typeface="Arial" panose="020B0604020202020204" pitchFamily="34" charset="0"/>
                <a:cs typeface="Arial" panose="020B0604020202020204" pitchFamily="34" charset="0"/>
              </a:rPr>
              <a:t> depression, anxiety, psychosis, self-confidence)</a:t>
            </a:r>
          </a:p>
        </p:txBody>
      </p:sp>
      <p:sp>
        <p:nvSpPr>
          <p:cNvPr id="30" name="Text Placeholder 2">
            <a:extLst>
              <a:ext uri="{FF2B5EF4-FFF2-40B4-BE49-F238E27FC236}">
                <a16:creationId xmlns:a16="http://schemas.microsoft.com/office/drawing/2014/main" id="{32EC0A20-8DFE-9646-4EF1-9297C3203EFD}"/>
              </a:ext>
            </a:extLst>
          </p:cNvPr>
          <p:cNvSpPr txBox="1">
            <a:spLocks/>
          </p:cNvSpPr>
          <p:nvPr/>
        </p:nvSpPr>
        <p:spPr bwMode="auto">
          <a:xfrm>
            <a:off x="1601756" y="1736664"/>
            <a:ext cx="6800374"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2000" b="1" dirty="0">
                <a:solidFill>
                  <a:schemeClr val="accent1"/>
                </a:solidFill>
                <a:latin typeface="Arial" panose="020B0604020202020204" pitchFamily="34" charset="0"/>
                <a:cs typeface="Arial" panose="020B0604020202020204" pitchFamily="34" charset="0"/>
              </a:rPr>
              <a:t>Physical health</a:t>
            </a:r>
            <a:r>
              <a:rPr lang="en-US" sz="2000" dirty="0">
                <a:latin typeface="Arial" panose="020B0604020202020204" pitchFamily="34" charset="0"/>
                <a:cs typeface="Arial" panose="020B0604020202020204" pitchFamily="34" charset="0"/>
              </a:rPr>
              <a:t> </a:t>
            </a:r>
            <a:r>
              <a:rPr lang="en-US" sz="1700" dirty="0">
                <a:latin typeface="Arial" panose="020B0604020202020204" pitchFamily="34" charset="0"/>
                <a:cs typeface="Arial" panose="020B0604020202020204" pitchFamily="34" charset="0"/>
              </a:rPr>
              <a:t>(cardiovascular, respiratory, cancer risk)          </a:t>
            </a:r>
            <a:r>
              <a:rPr lang="en-US" sz="1700" dirty="0">
                <a:solidFill>
                  <a:schemeClr val="accent6">
                    <a:lumMod val="50000"/>
                  </a:schemeClr>
                </a:solidFill>
                <a:latin typeface="Arial" panose="020B0604020202020204" pitchFamily="34" charset="0"/>
                <a:cs typeface="Arial" panose="020B0604020202020204" pitchFamily="34" charset="0"/>
              </a:rPr>
              <a:t>Other: Improved skin tone/</a:t>
            </a:r>
            <a:r>
              <a:rPr lang="en-US" sz="1700" dirty="0" err="1">
                <a:solidFill>
                  <a:schemeClr val="accent6">
                    <a:lumMod val="50000"/>
                  </a:schemeClr>
                </a:solidFill>
                <a:latin typeface="Arial" panose="020B0604020202020204" pitchFamily="34" charset="0"/>
                <a:cs typeface="Arial" panose="020B0604020202020204" pitchFamily="34" charset="0"/>
              </a:rPr>
              <a:t>colour</a:t>
            </a:r>
            <a:r>
              <a:rPr lang="en-US" sz="1700" dirty="0">
                <a:solidFill>
                  <a:schemeClr val="accent6">
                    <a:lumMod val="50000"/>
                  </a:schemeClr>
                </a:solidFill>
                <a:latin typeface="Arial" panose="020B0604020202020204" pitchFamily="34" charset="0"/>
                <a:cs typeface="Arial" panose="020B0604020202020204" pitchFamily="34" charset="0"/>
              </a:rPr>
              <a:t>, energy levels, smell, taste</a:t>
            </a:r>
          </a:p>
        </p:txBody>
      </p:sp>
      <p:grpSp>
        <p:nvGrpSpPr>
          <p:cNvPr id="3" name="finacial stress icon">
            <a:extLst>
              <a:ext uri="{FF2B5EF4-FFF2-40B4-BE49-F238E27FC236}">
                <a16:creationId xmlns:a16="http://schemas.microsoft.com/office/drawing/2014/main" id="{4522A532-4B24-6F55-D64E-A18050350F42}"/>
              </a:ext>
            </a:extLst>
          </p:cNvPr>
          <p:cNvGrpSpPr/>
          <p:nvPr/>
        </p:nvGrpSpPr>
        <p:grpSpPr>
          <a:xfrm>
            <a:off x="428325" y="4656715"/>
            <a:ext cx="1035406" cy="951786"/>
            <a:chOff x="695164" y="5002746"/>
            <a:chExt cx="604058" cy="604058"/>
          </a:xfrm>
        </p:grpSpPr>
        <p:sp>
          <p:nvSpPr>
            <p:cNvPr id="23" name="Rectangle 22">
              <a:extLst>
                <a:ext uri="{FF2B5EF4-FFF2-40B4-BE49-F238E27FC236}">
                  <a16:creationId xmlns:a16="http://schemas.microsoft.com/office/drawing/2014/main" id="{27482E44-3454-6FFF-C5E2-6B9D51D7B675}"/>
                </a:ext>
              </a:extLst>
            </p:cNvPr>
            <p:cNvSpPr/>
            <p:nvPr/>
          </p:nvSpPr>
          <p:spPr bwMode="auto">
            <a:xfrm>
              <a:off x="695164" y="5002746"/>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0" name="Graphic 9" descr="Piggy Bank with solid fill">
              <a:extLst>
                <a:ext uri="{FF2B5EF4-FFF2-40B4-BE49-F238E27FC236}">
                  <a16:creationId xmlns:a16="http://schemas.microsoft.com/office/drawing/2014/main" id="{64462977-82B4-7006-93FF-D27FC12777AF}"/>
                </a:ext>
              </a:extLst>
            </p:cNvPr>
            <p:cNvSpPr/>
            <p:nvPr/>
          </p:nvSpPr>
          <p:spPr>
            <a:xfrm>
              <a:off x="796972" y="5155671"/>
              <a:ext cx="400442" cy="298208"/>
            </a:xfrm>
            <a:custGeom>
              <a:avLst/>
              <a:gdLst>
                <a:gd name="connsiteX0" fmla="*/ 723900 w 809715"/>
                <a:gd name="connsiteY0" fmla="*/ 305813 h 602993"/>
                <a:gd name="connsiteX1" fmla="*/ 712470 w 809715"/>
                <a:gd name="connsiteY1" fmla="*/ 300098 h 602993"/>
                <a:gd name="connsiteX2" fmla="*/ 704850 w 809715"/>
                <a:gd name="connsiteY2" fmla="*/ 278191 h 602993"/>
                <a:gd name="connsiteX3" fmla="*/ 721043 w 809715"/>
                <a:gd name="connsiteY3" fmla="*/ 250568 h 602993"/>
                <a:gd name="connsiteX4" fmla="*/ 721995 w 809715"/>
                <a:gd name="connsiteY4" fmla="*/ 249616 h 602993"/>
                <a:gd name="connsiteX5" fmla="*/ 742950 w 809715"/>
                <a:gd name="connsiteY5" fmla="*/ 277238 h 602993"/>
                <a:gd name="connsiteX6" fmla="*/ 723900 w 809715"/>
                <a:gd name="connsiteY6" fmla="*/ 305813 h 602993"/>
                <a:gd name="connsiteX7" fmla="*/ 464820 w 809715"/>
                <a:gd name="connsiteY7" fmla="*/ 118171 h 602993"/>
                <a:gd name="connsiteX8" fmla="*/ 447675 w 809715"/>
                <a:gd name="connsiteY8" fmla="*/ 129601 h 602993"/>
                <a:gd name="connsiteX9" fmla="*/ 440055 w 809715"/>
                <a:gd name="connsiteY9" fmla="*/ 127696 h 602993"/>
                <a:gd name="connsiteX10" fmla="*/ 344805 w 809715"/>
                <a:gd name="connsiteY10" fmla="*/ 105788 h 602993"/>
                <a:gd name="connsiteX11" fmla="*/ 290513 w 809715"/>
                <a:gd name="connsiteY11" fmla="*/ 113408 h 602993"/>
                <a:gd name="connsiteX12" fmla="*/ 266700 w 809715"/>
                <a:gd name="connsiteY12" fmla="*/ 100073 h 602993"/>
                <a:gd name="connsiteX13" fmla="*/ 280035 w 809715"/>
                <a:gd name="connsiteY13" fmla="*/ 76261 h 602993"/>
                <a:gd name="connsiteX14" fmla="*/ 343853 w 809715"/>
                <a:gd name="connsiteY14" fmla="*/ 67688 h 602993"/>
                <a:gd name="connsiteX15" fmla="*/ 454343 w 809715"/>
                <a:gd name="connsiteY15" fmla="*/ 92453 h 602993"/>
                <a:gd name="connsiteX16" fmla="*/ 464820 w 809715"/>
                <a:gd name="connsiteY16" fmla="*/ 118171 h 602993"/>
                <a:gd name="connsiteX17" fmla="*/ 793433 w 809715"/>
                <a:gd name="connsiteY17" fmla="*/ 191513 h 602993"/>
                <a:gd name="connsiteX18" fmla="*/ 716280 w 809715"/>
                <a:gd name="connsiteY18" fmla="*/ 207706 h 602993"/>
                <a:gd name="connsiteX19" fmla="*/ 630555 w 809715"/>
                <a:gd name="connsiteY19" fmla="*/ 213421 h 602993"/>
                <a:gd name="connsiteX20" fmla="*/ 342900 w 809715"/>
                <a:gd name="connsiteY20" fmla="*/ 29588 h 602993"/>
                <a:gd name="connsiteX21" fmla="*/ 223838 w 809715"/>
                <a:gd name="connsiteY21" fmla="*/ 56258 h 602993"/>
                <a:gd name="connsiteX22" fmla="*/ 106680 w 809715"/>
                <a:gd name="connsiteY22" fmla="*/ 1013 h 602993"/>
                <a:gd name="connsiteX23" fmla="*/ 93345 w 809715"/>
                <a:gd name="connsiteY23" fmla="*/ 12443 h 602993"/>
                <a:gd name="connsiteX24" fmla="*/ 131445 w 809715"/>
                <a:gd name="connsiteY24" fmla="*/ 120076 h 602993"/>
                <a:gd name="connsiteX25" fmla="*/ 76200 w 809715"/>
                <a:gd name="connsiteY25" fmla="*/ 201991 h 602993"/>
                <a:gd name="connsiteX26" fmla="*/ 62865 w 809715"/>
                <a:gd name="connsiteY26" fmla="*/ 213421 h 602993"/>
                <a:gd name="connsiteX27" fmla="*/ 28575 w 809715"/>
                <a:gd name="connsiteY27" fmla="*/ 221993 h 602993"/>
                <a:gd name="connsiteX28" fmla="*/ 0 w 809715"/>
                <a:gd name="connsiteY28" fmla="*/ 259141 h 602993"/>
                <a:gd name="connsiteX29" fmla="*/ 0 w 809715"/>
                <a:gd name="connsiteY29" fmla="*/ 333436 h 602993"/>
                <a:gd name="connsiteX30" fmla="*/ 28575 w 809715"/>
                <a:gd name="connsiteY30" fmla="*/ 370583 h 602993"/>
                <a:gd name="connsiteX31" fmla="*/ 63818 w 809715"/>
                <a:gd name="connsiteY31" fmla="*/ 379156 h 602993"/>
                <a:gd name="connsiteX32" fmla="*/ 77153 w 809715"/>
                <a:gd name="connsiteY32" fmla="*/ 390586 h 602993"/>
                <a:gd name="connsiteX33" fmla="*/ 148590 w 809715"/>
                <a:gd name="connsiteY33" fmla="*/ 488693 h 602993"/>
                <a:gd name="connsiteX34" fmla="*/ 155258 w 809715"/>
                <a:gd name="connsiteY34" fmla="*/ 500123 h 602993"/>
                <a:gd name="connsiteX35" fmla="*/ 169545 w 809715"/>
                <a:gd name="connsiteY35" fmla="*/ 586801 h 602993"/>
                <a:gd name="connsiteX36" fmla="*/ 188595 w 809715"/>
                <a:gd name="connsiteY36" fmla="*/ 602993 h 602993"/>
                <a:gd name="connsiteX37" fmla="*/ 251460 w 809715"/>
                <a:gd name="connsiteY37" fmla="*/ 602993 h 602993"/>
                <a:gd name="connsiteX38" fmla="*/ 270510 w 809715"/>
                <a:gd name="connsiteY38" fmla="*/ 586801 h 602993"/>
                <a:gd name="connsiteX39" fmla="*/ 275273 w 809715"/>
                <a:gd name="connsiteY39" fmla="*/ 556321 h 602993"/>
                <a:gd name="connsiteX40" fmla="*/ 343853 w 809715"/>
                <a:gd name="connsiteY40" fmla="*/ 564893 h 602993"/>
                <a:gd name="connsiteX41" fmla="*/ 421005 w 809715"/>
                <a:gd name="connsiteY41" fmla="*/ 554416 h 602993"/>
                <a:gd name="connsiteX42" fmla="*/ 426720 w 809715"/>
                <a:gd name="connsiteY42" fmla="*/ 586801 h 602993"/>
                <a:gd name="connsiteX43" fmla="*/ 445770 w 809715"/>
                <a:gd name="connsiteY43" fmla="*/ 602993 h 602993"/>
                <a:gd name="connsiteX44" fmla="*/ 508635 w 809715"/>
                <a:gd name="connsiteY44" fmla="*/ 602993 h 602993"/>
                <a:gd name="connsiteX45" fmla="*/ 527685 w 809715"/>
                <a:gd name="connsiteY45" fmla="*/ 586801 h 602993"/>
                <a:gd name="connsiteX46" fmla="*/ 541973 w 809715"/>
                <a:gd name="connsiteY46" fmla="*/ 500123 h 602993"/>
                <a:gd name="connsiteX47" fmla="*/ 548640 w 809715"/>
                <a:gd name="connsiteY47" fmla="*/ 488693 h 602993"/>
                <a:gd name="connsiteX48" fmla="*/ 647700 w 809715"/>
                <a:gd name="connsiteY48" fmla="*/ 296288 h 602993"/>
                <a:gd name="connsiteX49" fmla="*/ 641985 w 809715"/>
                <a:gd name="connsiteY49" fmla="*/ 249616 h 602993"/>
                <a:gd name="connsiteX50" fmla="*/ 677228 w 809715"/>
                <a:gd name="connsiteY50" fmla="*/ 242948 h 602993"/>
                <a:gd name="connsiteX51" fmla="*/ 666750 w 809715"/>
                <a:gd name="connsiteY51" fmla="*/ 277238 h 602993"/>
                <a:gd name="connsiteX52" fmla="*/ 685800 w 809715"/>
                <a:gd name="connsiteY52" fmla="*/ 327721 h 602993"/>
                <a:gd name="connsiteX53" fmla="*/ 723900 w 809715"/>
                <a:gd name="connsiteY53" fmla="*/ 344866 h 602993"/>
                <a:gd name="connsiteX54" fmla="*/ 781050 w 809715"/>
                <a:gd name="connsiteY54" fmla="*/ 278191 h 602993"/>
                <a:gd name="connsiteX55" fmla="*/ 761048 w 809715"/>
                <a:gd name="connsiteY55" fmla="*/ 231518 h 602993"/>
                <a:gd name="connsiteX56" fmla="*/ 787718 w 809715"/>
                <a:gd name="connsiteY56" fmla="*/ 229613 h 602993"/>
                <a:gd name="connsiteX57" fmla="*/ 809625 w 809715"/>
                <a:gd name="connsiteY57" fmla="*/ 213421 h 602993"/>
                <a:gd name="connsiteX58" fmla="*/ 793433 w 809715"/>
                <a:gd name="connsiteY58" fmla="*/ 191513 h 602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809715" h="602993">
                  <a:moveTo>
                    <a:pt x="723900" y="305813"/>
                  </a:moveTo>
                  <a:cubicBezTo>
                    <a:pt x="719138" y="305813"/>
                    <a:pt x="715328" y="302956"/>
                    <a:pt x="712470" y="300098"/>
                  </a:cubicBezTo>
                  <a:cubicBezTo>
                    <a:pt x="707708" y="295336"/>
                    <a:pt x="704850" y="286763"/>
                    <a:pt x="704850" y="278191"/>
                  </a:cubicBezTo>
                  <a:cubicBezTo>
                    <a:pt x="704850" y="265808"/>
                    <a:pt x="713423" y="256283"/>
                    <a:pt x="721043" y="250568"/>
                  </a:cubicBezTo>
                  <a:lnTo>
                    <a:pt x="721995" y="249616"/>
                  </a:lnTo>
                  <a:cubicBezTo>
                    <a:pt x="740093" y="259141"/>
                    <a:pt x="742950" y="268666"/>
                    <a:pt x="742950" y="277238"/>
                  </a:cubicBezTo>
                  <a:cubicBezTo>
                    <a:pt x="742950" y="292478"/>
                    <a:pt x="734378" y="305813"/>
                    <a:pt x="723900" y="305813"/>
                  </a:cubicBezTo>
                  <a:close/>
                  <a:moveTo>
                    <a:pt x="464820" y="118171"/>
                  </a:moveTo>
                  <a:cubicBezTo>
                    <a:pt x="461963" y="124838"/>
                    <a:pt x="454343" y="129601"/>
                    <a:pt x="447675" y="129601"/>
                  </a:cubicBezTo>
                  <a:cubicBezTo>
                    <a:pt x="444818" y="129601"/>
                    <a:pt x="441960" y="128648"/>
                    <a:pt x="440055" y="127696"/>
                  </a:cubicBezTo>
                  <a:cubicBezTo>
                    <a:pt x="409575" y="113408"/>
                    <a:pt x="376238" y="105788"/>
                    <a:pt x="344805" y="105788"/>
                  </a:cubicBezTo>
                  <a:cubicBezTo>
                    <a:pt x="326708" y="105788"/>
                    <a:pt x="308610" y="108646"/>
                    <a:pt x="290513" y="113408"/>
                  </a:cubicBezTo>
                  <a:cubicBezTo>
                    <a:pt x="280035" y="116266"/>
                    <a:pt x="269558" y="110551"/>
                    <a:pt x="266700" y="100073"/>
                  </a:cubicBezTo>
                  <a:cubicBezTo>
                    <a:pt x="263843" y="89596"/>
                    <a:pt x="269558" y="79118"/>
                    <a:pt x="280035" y="76261"/>
                  </a:cubicBezTo>
                  <a:cubicBezTo>
                    <a:pt x="300990" y="70546"/>
                    <a:pt x="322898" y="67688"/>
                    <a:pt x="343853" y="67688"/>
                  </a:cubicBezTo>
                  <a:cubicBezTo>
                    <a:pt x="380048" y="67688"/>
                    <a:pt x="419100" y="76261"/>
                    <a:pt x="454343" y="92453"/>
                  </a:cubicBezTo>
                  <a:cubicBezTo>
                    <a:pt x="464820" y="97216"/>
                    <a:pt x="469583" y="108646"/>
                    <a:pt x="464820" y="118171"/>
                  </a:cubicBezTo>
                  <a:close/>
                  <a:moveTo>
                    <a:pt x="793433" y="191513"/>
                  </a:moveTo>
                  <a:cubicBezTo>
                    <a:pt x="769620" y="187703"/>
                    <a:pt x="740093" y="194371"/>
                    <a:pt x="716280" y="207706"/>
                  </a:cubicBezTo>
                  <a:cubicBezTo>
                    <a:pt x="694373" y="202943"/>
                    <a:pt x="661035" y="202943"/>
                    <a:pt x="630555" y="213421"/>
                  </a:cubicBezTo>
                  <a:cubicBezTo>
                    <a:pt x="585788" y="106741"/>
                    <a:pt x="461010" y="29588"/>
                    <a:pt x="342900" y="29588"/>
                  </a:cubicBezTo>
                  <a:cubicBezTo>
                    <a:pt x="301943" y="29588"/>
                    <a:pt x="260985" y="39113"/>
                    <a:pt x="223838" y="56258"/>
                  </a:cubicBezTo>
                  <a:lnTo>
                    <a:pt x="106680" y="1013"/>
                  </a:lnTo>
                  <a:cubicBezTo>
                    <a:pt x="99060" y="-2797"/>
                    <a:pt x="90488" y="4823"/>
                    <a:pt x="93345" y="12443"/>
                  </a:cubicBezTo>
                  <a:lnTo>
                    <a:pt x="131445" y="120076"/>
                  </a:lnTo>
                  <a:cubicBezTo>
                    <a:pt x="108585" y="143888"/>
                    <a:pt x="89535" y="171511"/>
                    <a:pt x="76200" y="201991"/>
                  </a:cubicBezTo>
                  <a:cubicBezTo>
                    <a:pt x="74295" y="207706"/>
                    <a:pt x="69533" y="211516"/>
                    <a:pt x="62865" y="213421"/>
                  </a:cubicBezTo>
                  <a:lnTo>
                    <a:pt x="28575" y="221993"/>
                  </a:lnTo>
                  <a:cubicBezTo>
                    <a:pt x="11430" y="225803"/>
                    <a:pt x="0" y="241043"/>
                    <a:pt x="0" y="259141"/>
                  </a:cubicBezTo>
                  <a:lnTo>
                    <a:pt x="0" y="333436"/>
                  </a:lnTo>
                  <a:cubicBezTo>
                    <a:pt x="0" y="350581"/>
                    <a:pt x="11430" y="365821"/>
                    <a:pt x="28575" y="370583"/>
                  </a:cubicBezTo>
                  <a:lnTo>
                    <a:pt x="63818" y="379156"/>
                  </a:lnTo>
                  <a:cubicBezTo>
                    <a:pt x="69533" y="381061"/>
                    <a:pt x="74295" y="384871"/>
                    <a:pt x="77153" y="390586"/>
                  </a:cubicBezTo>
                  <a:cubicBezTo>
                    <a:pt x="93345" y="427733"/>
                    <a:pt x="118110" y="461071"/>
                    <a:pt x="148590" y="488693"/>
                  </a:cubicBezTo>
                  <a:cubicBezTo>
                    <a:pt x="151448" y="491551"/>
                    <a:pt x="154305" y="495361"/>
                    <a:pt x="155258" y="500123"/>
                  </a:cubicBezTo>
                  <a:lnTo>
                    <a:pt x="169545" y="586801"/>
                  </a:lnTo>
                  <a:cubicBezTo>
                    <a:pt x="171450" y="596326"/>
                    <a:pt x="179070" y="602993"/>
                    <a:pt x="188595" y="602993"/>
                  </a:cubicBezTo>
                  <a:lnTo>
                    <a:pt x="251460" y="602993"/>
                  </a:lnTo>
                  <a:cubicBezTo>
                    <a:pt x="260985" y="602993"/>
                    <a:pt x="268605" y="596326"/>
                    <a:pt x="270510" y="586801"/>
                  </a:cubicBezTo>
                  <a:lnTo>
                    <a:pt x="275273" y="556321"/>
                  </a:lnTo>
                  <a:cubicBezTo>
                    <a:pt x="297180" y="562036"/>
                    <a:pt x="320040" y="564893"/>
                    <a:pt x="343853" y="564893"/>
                  </a:cubicBezTo>
                  <a:cubicBezTo>
                    <a:pt x="369570" y="564893"/>
                    <a:pt x="396240" y="561083"/>
                    <a:pt x="421005" y="554416"/>
                  </a:cubicBezTo>
                  <a:lnTo>
                    <a:pt x="426720" y="586801"/>
                  </a:lnTo>
                  <a:cubicBezTo>
                    <a:pt x="428625" y="596326"/>
                    <a:pt x="436245" y="602993"/>
                    <a:pt x="445770" y="602993"/>
                  </a:cubicBezTo>
                  <a:lnTo>
                    <a:pt x="508635" y="602993"/>
                  </a:lnTo>
                  <a:cubicBezTo>
                    <a:pt x="518160" y="602993"/>
                    <a:pt x="525780" y="596326"/>
                    <a:pt x="527685" y="586801"/>
                  </a:cubicBezTo>
                  <a:lnTo>
                    <a:pt x="541973" y="500123"/>
                  </a:lnTo>
                  <a:cubicBezTo>
                    <a:pt x="542925" y="495361"/>
                    <a:pt x="544830" y="491551"/>
                    <a:pt x="548640" y="488693"/>
                  </a:cubicBezTo>
                  <a:cubicBezTo>
                    <a:pt x="606743" y="438211"/>
                    <a:pt x="647700" y="371536"/>
                    <a:pt x="647700" y="296288"/>
                  </a:cubicBezTo>
                  <a:cubicBezTo>
                    <a:pt x="647700" y="280096"/>
                    <a:pt x="645795" y="264856"/>
                    <a:pt x="641985" y="249616"/>
                  </a:cubicBezTo>
                  <a:cubicBezTo>
                    <a:pt x="653415" y="245806"/>
                    <a:pt x="665798" y="242948"/>
                    <a:pt x="677228" y="242948"/>
                  </a:cubicBezTo>
                  <a:cubicBezTo>
                    <a:pt x="670560" y="253426"/>
                    <a:pt x="666750" y="264856"/>
                    <a:pt x="666750" y="277238"/>
                  </a:cubicBezTo>
                  <a:cubicBezTo>
                    <a:pt x="665798" y="296288"/>
                    <a:pt x="673418" y="314386"/>
                    <a:pt x="685800" y="327721"/>
                  </a:cubicBezTo>
                  <a:cubicBezTo>
                    <a:pt x="696278" y="338198"/>
                    <a:pt x="709613" y="344866"/>
                    <a:pt x="723900" y="344866"/>
                  </a:cubicBezTo>
                  <a:cubicBezTo>
                    <a:pt x="755333" y="344866"/>
                    <a:pt x="781050" y="315338"/>
                    <a:pt x="781050" y="278191"/>
                  </a:cubicBezTo>
                  <a:cubicBezTo>
                    <a:pt x="781050" y="260093"/>
                    <a:pt x="774383" y="243901"/>
                    <a:pt x="761048" y="231518"/>
                  </a:cubicBezTo>
                  <a:cubicBezTo>
                    <a:pt x="770573" y="229613"/>
                    <a:pt x="779145" y="228661"/>
                    <a:pt x="787718" y="229613"/>
                  </a:cubicBezTo>
                  <a:cubicBezTo>
                    <a:pt x="798195" y="231518"/>
                    <a:pt x="807720" y="223898"/>
                    <a:pt x="809625" y="213421"/>
                  </a:cubicBezTo>
                  <a:cubicBezTo>
                    <a:pt x="810578" y="202943"/>
                    <a:pt x="803910" y="193418"/>
                    <a:pt x="793433" y="191513"/>
                  </a:cubicBezTo>
                  <a:close/>
                </a:path>
              </a:pathLst>
            </a:custGeom>
            <a:solidFill>
              <a:schemeClr val="bg1"/>
            </a:solidFill>
            <a:ln w="9525" cap="flat">
              <a:noFill/>
              <a:prstDash val="solid"/>
              <a:miter/>
            </a:ln>
          </p:spPr>
          <p:txBody>
            <a:bodyPr rtlCol="0" anchor="ctr"/>
            <a:lstStyle/>
            <a:p>
              <a:endParaRPr lang="en-US"/>
            </a:p>
          </p:txBody>
        </p:sp>
      </p:grpSp>
      <p:grpSp>
        <p:nvGrpSpPr>
          <p:cNvPr id="4" name="mental health icon">
            <a:extLst>
              <a:ext uri="{FF2B5EF4-FFF2-40B4-BE49-F238E27FC236}">
                <a16:creationId xmlns:a16="http://schemas.microsoft.com/office/drawing/2014/main" id="{6CB46475-093B-D9EA-79D2-08A83E79E330}"/>
              </a:ext>
            </a:extLst>
          </p:cNvPr>
          <p:cNvGrpSpPr/>
          <p:nvPr/>
        </p:nvGrpSpPr>
        <p:grpSpPr>
          <a:xfrm>
            <a:off x="428326" y="3137510"/>
            <a:ext cx="1035405" cy="1031635"/>
            <a:chOff x="684213" y="2765648"/>
            <a:chExt cx="604058" cy="604058"/>
          </a:xfrm>
        </p:grpSpPr>
        <p:sp>
          <p:nvSpPr>
            <p:cNvPr id="22" name="Rectangle 21">
              <a:extLst>
                <a:ext uri="{FF2B5EF4-FFF2-40B4-BE49-F238E27FC236}">
                  <a16:creationId xmlns:a16="http://schemas.microsoft.com/office/drawing/2014/main" id="{B84220C4-C13B-FE16-1F9A-4F77B66A5D88}"/>
                </a:ext>
              </a:extLst>
            </p:cNvPr>
            <p:cNvSpPr/>
            <p:nvPr/>
          </p:nvSpPr>
          <p:spPr bwMode="auto">
            <a:xfrm>
              <a:off x="684213" y="2765648"/>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9" name="Graphic 7" descr="Brain in head with solid fill">
              <a:extLst>
                <a:ext uri="{FF2B5EF4-FFF2-40B4-BE49-F238E27FC236}">
                  <a16:creationId xmlns:a16="http://schemas.microsoft.com/office/drawing/2014/main" id="{DAC368B4-4A03-BC6F-EED4-0ADDDA474718}"/>
                </a:ext>
              </a:extLst>
            </p:cNvPr>
            <p:cNvSpPr/>
            <p:nvPr/>
          </p:nvSpPr>
          <p:spPr>
            <a:xfrm>
              <a:off x="815769" y="2835085"/>
              <a:ext cx="340946" cy="400936"/>
            </a:xfrm>
            <a:custGeom>
              <a:avLst/>
              <a:gdLst>
                <a:gd name="connsiteX0" fmla="*/ 435484 w 647985"/>
                <a:gd name="connsiteY0" fmla="*/ 312420 h 762000"/>
                <a:gd name="connsiteX1" fmla="*/ 350711 w 647985"/>
                <a:gd name="connsiteY1" fmla="*/ 312420 h 762000"/>
                <a:gd name="connsiteX2" fmla="*/ 284989 w 647985"/>
                <a:gd name="connsiteY2" fmla="*/ 377190 h 762000"/>
                <a:gd name="connsiteX3" fmla="*/ 284989 w 647985"/>
                <a:gd name="connsiteY3" fmla="*/ 447675 h 762000"/>
                <a:gd name="connsiteX4" fmla="*/ 242126 w 647985"/>
                <a:gd name="connsiteY4" fmla="*/ 447675 h 762000"/>
                <a:gd name="connsiteX5" fmla="*/ 242126 w 647985"/>
                <a:gd name="connsiteY5" fmla="*/ 391478 h 762000"/>
                <a:gd name="connsiteX6" fmla="*/ 228791 w 647985"/>
                <a:gd name="connsiteY6" fmla="*/ 329565 h 762000"/>
                <a:gd name="connsiteX7" fmla="*/ 200216 w 647985"/>
                <a:gd name="connsiteY7" fmla="*/ 304800 h 762000"/>
                <a:gd name="connsiteX8" fmla="*/ 179261 w 647985"/>
                <a:gd name="connsiteY8" fmla="*/ 286703 h 762000"/>
                <a:gd name="connsiteX9" fmla="*/ 172594 w 647985"/>
                <a:gd name="connsiteY9" fmla="*/ 273368 h 762000"/>
                <a:gd name="connsiteX10" fmla="*/ 207836 w 647985"/>
                <a:gd name="connsiteY10" fmla="*/ 268605 h 762000"/>
                <a:gd name="connsiteX11" fmla="*/ 218314 w 647985"/>
                <a:gd name="connsiteY11" fmla="*/ 259080 h 762000"/>
                <a:gd name="connsiteX12" fmla="*/ 210694 w 647985"/>
                <a:gd name="connsiteY12" fmla="*/ 246698 h 762000"/>
                <a:gd name="connsiteX13" fmla="*/ 166879 w 647985"/>
                <a:gd name="connsiteY13" fmla="*/ 251460 h 762000"/>
                <a:gd name="connsiteX14" fmla="*/ 165926 w 647985"/>
                <a:gd name="connsiteY14" fmla="*/ 246698 h 762000"/>
                <a:gd name="connsiteX15" fmla="*/ 168784 w 647985"/>
                <a:gd name="connsiteY15" fmla="*/ 220980 h 762000"/>
                <a:gd name="connsiteX16" fmla="*/ 213551 w 647985"/>
                <a:gd name="connsiteY16" fmla="*/ 185738 h 762000"/>
                <a:gd name="connsiteX17" fmla="*/ 224981 w 647985"/>
                <a:gd name="connsiteY17" fmla="*/ 182880 h 762000"/>
                <a:gd name="connsiteX18" fmla="*/ 227839 w 647985"/>
                <a:gd name="connsiteY18" fmla="*/ 181928 h 762000"/>
                <a:gd name="connsiteX19" fmla="*/ 228791 w 647985"/>
                <a:gd name="connsiteY19" fmla="*/ 181928 h 762000"/>
                <a:gd name="connsiteX20" fmla="*/ 241174 w 647985"/>
                <a:gd name="connsiteY20" fmla="*/ 184785 h 762000"/>
                <a:gd name="connsiteX21" fmla="*/ 245936 w 647985"/>
                <a:gd name="connsiteY21" fmla="*/ 185738 h 762000"/>
                <a:gd name="connsiteX22" fmla="*/ 251651 w 647985"/>
                <a:gd name="connsiteY22" fmla="*/ 186690 h 762000"/>
                <a:gd name="connsiteX23" fmla="*/ 264986 w 647985"/>
                <a:gd name="connsiteY23" fmla="*/ 226695 h 762000"/>
                <a:gd name="connsiteX24" fmla="*/ 245936 w 647985"/>
                <a:gd name="connsiteY24" fmla="*/ 263843 h 762000"/>
                <a:gd name="connsiteX25" fmla="*/ 244984 w 647985"/>
                <a:gd name="connsiteY25" fmla="*/ 279083 h 762000"/>
                <a:gd name="connsiteX26" fmla="*/ 259271 w 647985"/>
                <a:gd name="connsiteY26" fmla="*/ 280035 h 762000"/>
                <a:gd name="connsiteX27" fmla="*/ 275464 w 647985"/>
                <a:gd name="connsiteY27" fmla="*/ 260033 h 762000"/>
                <a:gd name="connsiteX28" fmla="*/ 276416 w 647985"/>
                <a:gd name="connsiteY28" fmla="*/ 260033 h 762000"/>
                <a:gd name="connsiteX29" fmla="*/ 323089 w 647985"/>
                <a:gd name="connsiteY29" fmla="*/ 245745 h 762000"/>
                <a:gd name="connsiteX30" fmla="*/ 327851 w 647985"/>
                <a:gd name="connsiteY30" fmla="*/ 239077 h 762000"/>
                <a:gd name="connsiteX31" fmla="*/ 325946 w 647985"/>
                <a:gd name="connsiteY31" fmla="*/ 231458 h 762000"/>
                <a:gd name="connsiteX32" fmla="*/ 311659 w 647985"/>
                <a:gd name="connsiteY32" fmla="*/ 228600 h 762000"/>
                <a:gd name="connsiteX33" fmla="*/ 284036 w 647985"/>
                <a:gd name="connsiteY33" fmla="*/ 238125 h 762000"/>
                <a:gd name="connsiteX34" fmla="*/ 285941 w 647985"/>
                <a:gd name="connsiteY34" fmla="*/ 228600 h 762000"/>
                <a:gd name="connsiteX35" fmla="*/ 280226 w 647985"/>
                <a:gd name="connsiteY35" fmla="*/ 193358 h 762000"/>
                <a:gd name="connsiteX36" fmla="*/ 303086 w 647985"/>
                <a:gd name="connsiteY36" fmla="*/ 195263 h 762000"/>
                <a:gd name="connsiteX37" fmla="*/ 323089 w 647985"/>
                <a:gd name="connsiteY37" fmla="*/ 193358 h 762000"/>
                <a:gd name="connsiteX38" fmla="*/ 370714 w 647985"/>
                <a:gd name="connsiteY38" fmla="*/ 223838 h 762000"/>
                <a:gd name="connsiteX39" fmla="*/ 418339 w 647985"/>
                <a:gd name="connsiteY39" fmla="*/ 279083 h 762000"/>
                <a:gd name="connsiteX40" fmla="*/ 423101 w 647985"/>
                <a:gd name="connsiteY40" fmla="*/ 289560 h 762000"/>
                <a:gd name="connsiteX41" fmla="*/ 434531 w 647985"/>
                <a:gd name="connsiteY41" fmla="*/ 289560 h 762000"/>
                <a:gd name="connsiteX42" fmla="*/ 439294 w 647985"/>
                <a:gd name="connsiteY42" fmla="*/ 279083 h 762000"/>
                <a:gd name="connsiteX43" fmla="*/ 413576 w 647985"/>
                <a:gd name="connsiteY43" fmla="*/ 226695 h 762000"/>
                <a:gd name="connsiteX44" fmla="*/ 446914 w 647985"/>
                <a:gd name="connsiteY44" fmla="*/ 209550 h 762000"/>
                <a:gd name="connsiteX45" fmla="*/ 445961 w 647985"/>
                <a:gd name="connsiteY45" fmla="*/ 194310 h 762000"/>
                <a:gd name="connsiteX46" fmla="*/ 430721 w 647985"/>
                <a:gd name="connsiteY46" fmla="*/ 195263 h 762000"/>
                <a:gd name="connsiteX47" fmla="*/ 395479 w 647985"/>
                <a:gd name="connsiteY47" fmla="*/ 204788 h 762000"/>
                <a:gd name="connsiteX48" fmla="*/ 345949 w 647985"/>
                <a:gd name="connsiteY48" fmla="*/ 186690 h 762000"/>
                <a:gd name="connsiteX49" fmla="*/ 383096 w 647985"/>
                <a:gd name="connsiteY49" fmla="*/ 154305 h 762000"/>
                <a:gd name="connsiteX50" fmla="*/ 379286 w 647985"/>
                <a:gd name="connsiteY50" fmla="*/ 139065 h 762000"/>
                <a:gd name="connsiteX51" fmla="*/ 364999 w 647985"/>
                <a:gd name="connsiteY51" fmla="*/ 142875 h 762000"/>
                <a:gd name="connsiteX52" fmla="*/ 260224 w 647985"/>
                <a:gd name="connsiteY52" fmla="*/ 167640 h 762000"/>
                <a:gd name="connsiteX53" fmla="*/ 276416 w 647985"/>
                <a:gd name="connsiteY53" fmla="*/ 124778 h 762000"/>
                <a:gd name="connsiteX54" fmla="*/ 270701 w 647985"/>
                <a:gd name="connsiteY54" fmla="*/ 115253 h 762000"/>
                <a:gd name="connsiteX55" fmla="*/ 259271 w 647985"/>
                <a:gd name="connsiteY55" fmla="*/ 116205 h 762000"/>
                <a:gd name="connsiteX56" fmla="*/ 254509 w 647985"/>
                <a:gd name="connsiteY56" fmla="*/ 126682 h 762000"/>
                <a:gd name="connsiteX57" fmla="*/ 220219 w 647985"/>
                <a:gd name="connsiteY57" fmla="*/ 162878 h 762000"/>
                <a:gd name="connsiteX58" fmla="*/ 210694 w 647985"/>
                <a:gd name="connsiteY58" fmla="*/ 165735 h 762000"/>
                <a:gd name="connsiteX59" fmla="*/ 178309 w 647985"/>
                <a:gd name="connsiteY59" fmla="*/ 138113 h 762000"/>
                <a:gd name="connsiteX60" fmla="*/ 167831 w 647985"/>
                <a:gd name="connsiteY60" fmla="*/ 140970 h 762000"/>
                <a:gd name="connsiteX61" fmla="*/ 164974 w 647985"/>
                <a:gd name="connsiteY61" fmla="*/ 152400 h 762000"/>
                <a:gd name="connsiteX62" fmla="*/ 173546 w 647985"/>
                <a:gd name="connsiteY62" fmla="*/ 160020 h 762000"/>
                <a:gd name="connsiteX63" fmla="*/ 190691 w 647985"/>
                <a:gd name="connsiteY63" fmla="*/ 174308 h 762000"/>
                <a:gd name="connsiteX64" fmla="*/ 190691 w 647985"/>
                <a:gd name="connsiteY64" fmla="*/ 175260 h 762000"/>
                <a:gd name="connsiteX65" fmla="*/ 151639 w 647985"/>
                <a:gd name="connsiteY65" fmla="*/ 215265 h 762000"/>
                <a:gd name="connsiteX66" fmla="*/ 148781 w 647985"/>
                <a:gd name="connsiteY66" fmla="*/ 228600 h 762000"/>
                <a:gd name="connsiteX67" fmla="*/ 144019 w 647985"/>
                <a:gd name="connsiteY67" fmla="*/ 221933 h 762000"/>
                <a:gd name="connsiteX68" fmla="*/ 136399 w 647985"/>
                <a:gd name="connsiteY68" fmla="*/ 196215 h 762000"/>
                <a:gd name="connsiteX69" fmla="*/ 129731 w 647985"/>
                <a:gd name="connsiteY69" fmla="*/ 187643 h 762000"/>
                <a:gd name="connsiteX70" fmla="*/ 119254 w 647985"/>
                <a:gd name="connsiteY70" fmla="*/ 189548 h 762000"/>
                <a:gd name="connsiteX71" fmla="*/ 116396 w 647985"/>
                <a:gd name="connsiteY71" fmla="*/ 200025 h 762000"/>
                <a:gd name="connsiteX72" fmla="*/ 126874 w 647985"/>
                <a:gd name="connsiteY72" fmla="*/ 231458 h 762000"/>
                <a:gd name="connsiteX73" fmla="*/ 150686 w 647985"/>
                <a:gd name="connsiteY73" fmla="*/ 253365 h 762000"/>
                <a:gd name="connsiteX74" fmla="*/ 163069 w 647985"/>
                <a:gd name="connsiteY74" fmla="*/ 292418 h 762000"/>
                <a:gd name="connsiteX75" fmla="*/ 138304 w 647985"/>
                <a:gd name="connsiteY75" fmla="*/ 313373 h 762000"/>
                <a:gd name="connsiteX76" fmla="*/ 132589 w 647985"/>
                <a:gd name="connsiteY76" fmla="*/ 322898 h 762000"/>
                <a:gd name="connsiteX77" fmla="*/ 138304 w 647985"/>
                <a:gd name="connsiteY77" fmla="*/ 332423 h 762000"/>
                <a:gd name="connsiteX78" fmla="*/ 148781 w 647985"/>
                <a:gd name="connsiteY78" fmla="*/ 331470 h 762000"/>
                <a:gd name="connsiteX79" fmla="*/ 174499 w 647985"/>
                <a:gd name="connsiteY79" fmla="*/ 309563 h 762000"/>
                <a:gd name="connsiteX80" fmla="*/ 191644 w 647985"/>
                <a:gd name="connsiteY80" fmla="*/ 321945 h 762000"/>
                <a:gd name="connsiteX81" fmla="*/ 216409 w 647985"/>
                <a:gd name="connsiteY81" fmla="*/ 342900 h 762000"/>
                <a:gd name="connsiteX82" fmla="*/ 224981 w 647985"/>
                <a:gd name="connsiteY82" fmla="*/ 390525 h 762000"/>
                <a:gd name="connsiteX83" fmla="*/ 224981 w 647985"/>
                <a:gd name="connsiteY83" fmla="*/ 447675 h 762000"/>
                <a:gd name="connsiteX84" fmla="*/ 181166 w 647985"/>
                <a:gd name="connsiteY84" fmla="*/ 447675 h 762000"/>
                <a:gd name="connsiteX85" fmla="*/ 143066 w 647985"/>
                <a:gd name="connsiteY85" fmla="*/ 371475 h 762000"/>
                <a:gd name="connsiteX86" fmla="*/ 83059 w 647985"/>
                <a:gd name="connsiteY86" fmla="*/ 307658 h 762000"/>
                <a:gd name="connsiteX87" fmla="*/ 82106 w 647985"/>
                <a:gd name="connsiteY87" fmla="*/ 300990 h 762000"/>
                <a:gd name="connsiteX88" fmla="*/ 84964 w 647985"/>
                <a:gd name="connsiteY88" fmla="*/ 224790 h 762000"/>
                <a:gd name="connsiteX89" fmla="*/ 82106 w 647985"/>
                <a:gd name="connsiteY89" fmla="*/ 204788 h 762000"/>
                <a:gd name="connsiteX90" fmla="*/ 134494 w 647985"/>
                <a:gd name="connsiteY90" fmla="*/ 141923 h 762000"/>
                <a:gd name="connsiteX91" fmla="*/ 196406 w 647985"/>
                <a:gd name="connsiteY91" fmla="*/ 98107 h 762000"/>
                <a:gd name="connsiteX92" fmla="*/ 211646 w 647985"/>
                <a:gd name="connsiteY92" fmla="*/ 100013 h 762000"/>
                <a:gd name="connsiteX93" fmla="*/ 257366 w 647985"/>
                <a:gd name="connsiteY93" fmla="*/ 77153 h 762000"/>
                <a:gd name="connsiteX94" fmla="*/ 305944 w 647985"/>
                <a:gd name="connsiteY94" fmla="*/ 94298 h 762000"/>
                <a:gd name="connsiteX95" fmla="*/ 363094 w 647985"/>
                <a:gd name="connsiteY95" fmla="*/ 85725 h 762000"/>
                <a:gd name="connsiteX96" fmla="*/ 405004 w 647985"/>
                <a:gd name="connsiteY96" fmla="*/ 125730 h 762000"/>
                <a:gd name="connsiteX97" fmla="*/ 408814 w 647985"/>
                <a:gd name="connsiteY97" fmla="*/ 125730 h 762000"/>
                <a:gd name="connsiteX98" fmla="*/ 474536 w 647985"/>
                <a:gd name="connsiteY98" fmla="*/ 190500 h 762000"/>
                <a:gd name="connsiteX99" fmla="*/ 474536 w 647985"/>
                <a:gd name="connsiteY99" fmla="*/ 193358 h 762000"/>
                <a:gd name="connsiteX100" fmla="*/ 506921 w 647985"/>
                <a:gd name="connsiteY100" fmla="*/ 254318 h 762000"/>
                <a:gd name="connsiteX101" fmla="*/ 435484 w 647985"/>
                <a:gd name="connsiteY101" fmla="*/ 312420 h 762000"/>
                <a:gd name="connsiteX102" fmla="*/ 638366 w 647985"/>
                <a:gd name="connsiteY102" fmla="*/ 412433 h 762000"/>
                <a:gd name="connsiteX103" fmla="*/ 572644 w 647985"/>
                <a:gd name="connsiteY103" fmla="*/ 299085 h 762000"/>
                <a:gd name="connsiteX104" fmla="*/ 572644 w 647985"/>
                <a:gd name="connsiteY104" fmla="*/ 295275 h 762000"/>
                <a:gd name="connsiteX105" fmla="*/ 432626 w 647985"/>
                <a:gd name="connsiteY105" fmla="*/ 40005 h 762000"/>
                <a:gd name="connsiteX106" fmla="*/ 140209 w 647985"/>
                <a:gd name="connsiteY106" fmla="*/ 40005 h 762000"/>
                <a:gd name="connsiteX107" fmla="*/ 191 w 647985"/>
                <a:gd name="connsiteY107" fmla="*/ 295275 h 762000"/>
                <a:gd name="connsiteX108" fmla="*/ 112586 w 647985"/>
                <a:gd name="connsiteY108" fmla="*/ 523875 h 762000"/>
                <a:gd name="connsiteX109" fmla="*/ 112586 w 647985"/>
                <a:gd name="connsiteY109" fmla="*/ 762000 h 762000"/>
                <a:gd name="connsiteX110" fmla="*/ 413576 w 647985"/>
                <a:gd name="connsiteY110" fmla="*/ 762000 h 762000"/>
                <a:gd name="connsiteX111" fmla="*/ 413576 w 647985"/>
                <a:gd name="connsiteY111" fmla="*/ 648653 h 762000"/>
                <a:gd name="connsiteX112" fmla="*/ 460249 w 647985"/>
                <a:gd name="connsiteY112" fmla="*/ 648653 h 762000"/>
                <a:gd name="connsiteX113" fmla="*/ 540259 w 647985"/>
                <a:gd name="connsiteY113" fmla="*/ 615315 h 762000"/>
                <a:gd name="connsiteX114" fmla="*/ 572644 w 647985"/>
                <a:gd name="connsiteY114" fmla="*/ 535305 h 762000"/>
                <a:gd name="connsiteX115" fmla="*/ 572644 w 647985"/>
                <a:gd name="connsiteY115" fmla="*/ 478155 h 762000"/>
                <a:gd name="connsiteX116" fmla="*/ 614554 w 647985"/>
                <a:gd name="connsiteY116" fmla="*/ 478155 h 762000"/>
                <a:gd name="connsiteX117" fmla="*/ 638366 w 647985"/>
                <a:gd name="connsiteY117" fmla="*/ 412433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47985" h="762000">
                  <a:moveTo>
                    <a:pt x="435484" y="312420"/>
                  </a:moveTo>
                  <a:lnTo>
                    <a:pt x="350711" y="312420"/>
                  </a:lnTo>
                  <a:cubicBezTo>
                    <a:pt x="314516" y="312420"/>
                    <a:pt x="284989" y="340995"/>
                    <a:pt x="284989" y="377190"/>
                  </a:cubicBezTo>
                  <a:lnTo>
                    <a:pt x="284989" y="447675"/>
                  </a:lnTo>
                  <a:lnTo>
                    <a:pt x="242126" y="447675"/>
                  </a:lnTo>
                  <a:lnTo>
                    <a:pt x="242126" y="391478"/>
                  </a:lnTo>
                  <a:cubicBezTo>
                    <a:pt x="242126" y="371475"/>
                    <a:pt x="243079" y="345758"/>
                    <a:pt x="228791" y="329565"/>
                  </a:cubicBezTo>
                  <a:cubicBezTo>
                    <a:pt x="220219" y="320040"/>
                    <a:pt x="210694" y="312420"/>
                    <a:pt x="200216" y="304800"/>
                  </a:cubicBezTo>
                  <a:cubicBezTo>
                    <a:pt x="192596" y="300038"/>
                    <a:pt x="184976" y="294323"/>
                    <a:pt x="179261" y="286703"/>
                  </a:cubicBezTo>
                  <a:cubicBezTo>
                    <a:pt x="176404" y="282893"/>
                    <a:pt x="174499" y="278130"/>
                    <a:pt x="172594" y="273368"/>
                  </a:cubicBezTo>
                  <a:cubicBezTo>
                    <a:pt x="184024" y="268605"/>
                    <a:pt x="196406" y="267653"/>
                    <a:pt x="207836" y="268605"/>
                  </a:cubicBezTo>
                  <a:cubicBezTo>
                    <a:pt x="213551" y="268605"/>
                    <a:pt x="218314" y="264795"/>
                    <a:pt x="218314" y="259080"/>
                  </a:cubicBezTo>
                  <a:cubicBezTo>
                    <a:pt x="219266" y="253365"/>
                    <a:pt x="215456" y="248602"/>
                    <a:pt x="210694" y="246698"/>
                  </a:cubicBezTo>
                  <a:cubicBezTo>
                    <a:pt x="196406" y="244793"/>
                    <a:pt x="181166" y="246698"/>
                    <a:pt x="166879" y="251460"/>
                  </a:cubicBezTo>
                  <a:cubicBezTo>
                    <a:pt x="166879" y="249555"/>
                    <a:pt x="166879" y="247650"/>
                    <a:pt x="165926" y="246698"/>
                  </a:cubicBezTo>
                  <a:cubicBezTo>
                    <a:pt x="164974" y="238125"/>
                    <a:pt x="166879" y="229552"/>
                    <a:pt x="168784" y="220980"/>
                  </a:cubicBezTo>
                  <a:cubicBezTo>
                    <a:pt x="176404" y="200978"/>
                    <a:pt x="195454" y="192405"/>
                    <a:pt x="213551" y="185738"/>
                  </a:cubicBezTo>
                  <a:cubicBezTo>
                    <a:pt x="216409" y="184785"/>
                    <a:pt x="220219" y="183833"/>
                    <a:pt x="224981" y="182880"/>
                  </a:cubicBezTo>
                  <a:lnTo>
                    <a:pt x="227839" y="181928"/>
                  </a:lnTo>
                  <a:lnTo>
                    <a:pt x="228791" y="181928"/>
                  </a:lnTo>
                  <a:cubicBezTo>
                    <a:pt x="233554" y="182880"/>
                    <a:pt x="237364" y="183833"/>
                    <a:pt x="241174" y="184785"/>
                  </a:cubicBezTo>
                  <a:lnTo>
                    <a:pt x="245936" y="185738"/>
                  </a:lnTo>
                  <a:lnTo>
                    <a:pt x="251651" y="186690"/>
                  </a:lnTo>
                  <a:cubicBezTo>
                    <a:pt x="261176" y="198120"/>
                    <a:pt x="265939" y="212408"/>
                    <a:pt x="264986" y="226695"/>
                  </a:cubicBezTo>
                  <a:cubicBezTo>
                    <a:pt x="264034" y="240983"/>
                    <a:pt x="257366" y="254318"/>
                    <a:pt x="245936" y="263843"/>
                  </a:cubicBezTo>
                  <a:cubicBezTo>
                    <a:pt x="242126" y="267653"/>
                    <a:pt x="241174" y="274320"/>
                    <a:pt x="244984" y="279083"/>
                  </a:cubicBezTo>
                  <a:cubicBezTo>
                    <a:pt x="248794" y="282893"/>
                    <a:pt x="254509" y="283845"/>
                    <a:pt x="259271" y="280035"/>
                  </a:cubicBezTo>
                  <a:cubicBezTo>
                    <a:pt x="265939" y="274320"/>
                    <a:pt x="271654" y="267653"/>
                    <a:pt x="275464" y="260033"/>
                  </a:cubicBezTo>
                  <a:lnTo>
                    <a:pt x="276416" y="260033"/>
                  </a:lnTo>
                  <a:cubicBezTo>
                    <a:pt x="292609" y="258127"/>
                    <a:pt x="308801" y="253365"/>
                    <a:pt x="323089" y="245745"/>
                  </a:cubicBezTo>
                  <a:cubicBezTo>
                    <a:pt x="324994" y="243840"/>
                    <a:pt x="326899" y="241935"/>
                    <a:pt x="327851" y="239077"/>
                  </a:cubicBezTo>
                  <a:cubicBezTo>
                    <a:pt x="328804" y="236220"/>
                    <a:pt x="327851" y="233363"/>
                    <a:pt x="325946" y="231458"/>
                  </a:cubicBezTo>
                  <a:cubicBezTo>
                    <a:pt x="322136" y="226695"/>
                    <a:pt x="316421" y="225743"/>
                    <a:pt x="311659" y="228600"/>
                  </a:cubicBezTo>
                  <a:cubicBezTo>
                    <a:pt x="303086" y="233363"/>
                    <a:pt x="294514" y="237173"/>
                    <a:pt x="284036" y="238125"/>
                  </a:cubicBezTo>
                  <a:cubicBezTo>
                    <a:pt x="284989" y="235268"/>
                    <a:pt x="285941" y="231458"/>
                    <a:pt x="285941" y="228600"/>
                  </a:cubicBezTo>
                  <a:cubicBezTo>
                    <a:pt x="286894" y="216218"/>
                    <a:pt x="284989" y="203835"/>
                    <a:pt x="280226" y="193358"/>
                  </a:cubicBezTo>
                  <a:cubicBezTo>
                    <a:pt x="287846" y="194310"/>
                    <a:pt x="295466" y="195263"/>
                    <a:pt x="303086" y="195263"/>
                  </a:cubicBezTo>
                  <a:cubicBezTo>
                    <a:pt x="309754" y="195263"/>
                    <a:pt x="316421" y="194310"/>
                    <a:pt x="323089" y="193358"/>
                  </a:cubicBezTo>
                  <a:cubicBezTo>
                    <a:pt x="335471" y="208598"/>
                    <a:pt x="351664" y="219075"/>
                    <a:pt x="370714" y="223838"/>
                  </a:cubicBezTo>
                  <a:cubicBezTo>
                    <a:pt x="395479" y="236220"/>
                    <a:pt x="418339" y="252413"/>
                    <a:pt x="418339" y="279083"/>
                  </a:cubicBezTo>
                  <a:cubicBezTo>
                    <a:pt x="418339" y="282893"/>
                    <a:pt x="420244" y="287655"/>
                    <a:pt x="423101" y="289560"/>
                  </a:cubicBezTo>
                  <a:cubicBezTo>
                    <a:pt x="426911" y="291465"/>
                    <a:pt x="430721" y="291465"/>
                    <a:pt x="434531" y="289560"/>
                  </a:cubicBezTo>
                  <a:cubicBezTo>
                    <a:pt x="438341" y="287655"/>
                    <a:pt x="440246" y="282893"/>
                    <a:pt x="439294" y="279083"/>
                  </a:cubicBezTo>
                  <a:cubicBezTo>
                    <a:pt x="439294" y="258127"/>
                    <a:pt x="429769" y="239077"/>
                    <a:pt x="413576" y="226695"/>
                  </a:cubicBezTo>
                  <a:cubicBezTo>
                    <a:pt x="426911" y="225743"/>
                    <a:pt x="438341" y="219075"/>
                    <a:pt x="446914" y="209550"/>
                  </a:cubicBezTo>
                  <a:cubicBezTo>
                    <a:pt x="450724" y="204788"/>
                    <a:pt x="449771" y="198120"/>
                    <a:pt x="445961" y="194310"/>
                  </a:cubicBezTo>
                  <a:cubicBezTo>
                    <a:pt x="441199" y="190500"/>
                    <a:pt x="434531" y="191453"/>
                    <a:pt x="430721" y="195263"/>
                  </a:cubicBezTo>
                  <a:cubicBezTo>
                    <a:pt x="425959" y="200978"/>
                    <a:pt x="413576" y="205740"/>
                    <a:pt x="395479" y="204788"/>
                  </a:cubicBezTo>
                  <a:cubicBezTo>
                    <a:pt x="377381" y="204788"/>
                    <a:pt x="359284" y="198120"/>
                    <a:pt x="345949" y="186690"/>
                  </a:cubicBezTo>
                  <a:cubicBezTo>
                    <a:pt x="361189" y="180023"/>
                    <a:pt x="374524" y="168593"/>
                    <a:pt x="383096" y="154305"/>
                  </a:cubicBezTo>
                  <a:cubicBezTo>
                    <a:pt x="385954" y="149543"/>
                    <a:pt x="384049" y="142875"/>
                    <a:pt x="379286" y="139065"/>
                  </a:cubicBezTo>
                  <a:cubicBezTo>
                    <a:pt x="374524" y="136208"/>
                    <a:pt x="367856" y="138113"/>
                    <a:pt x="364999" y="142875"/>
                  </a:cubicBezTo>
                  <a:cubicBezTo>
                    <a:pt x="348806" y="172403"/>
                    <a:pt x="314516" y="180975"/>
                    <a:pt x="260224" y="167640"/>
                  </a:cubicBezTo>
                  <a:cubicBezTo>
                    <a:pt x="272606" y="157163"/>
                    <a:pt x="278321" y="140970"/>
                    <a:pt x="276416" y="124778"/>
                  </a:cubicBezTo>
                  <a:cubicBezTo>
                    <a:pt x="276416" y="120968"/>
                    <a:pt x="274511" y="117157"/>
                    <a:pt x="270701" y="115253"/>
                  </a:cubicBezTo>
                  <a:cubicBezTo>
                    <a:pt x="266891" y="113348"/>
                    <a:pt x="263081" y="113348"/>
                    <a:pt x="259271" y="116205"/>
                  </a:cubicBezTo>
                  <a:cubicBezTo>
                    <a:pt x="255461" y="118110"/>
                    <a:pt x="254509" y="122873"/>
                    <a:pt x="254509" y="126682"/>
                  </a:cubicBezTo>
                  <a:cubicBezTo>
                    <a:pt x="255461" y="151448"/>
                    <a:pt x="242126" y="156210"/>
                    <a:pt x="220219" y="162878"/>
                  </a:cubicBezTo>
                  <a:cubicBezTo>
                    <a:pt x="217361" y="163830"/>
                    <a:pt x="213551" y="164783"/>
                    <a:pt x="210694" y="165735"/>
                  </a:cubicBezTo>
                  <a:cubicBezTo>
                    <a:pt x="204979" y="152400"/>
                    <a:pt x="192596" y="141923"/>
                    <a:pt x="178309" y="138113"/>
                  </a:cubicBezTo>
                  <a:cubicBezTo>
                    <a:pt x="174499" y="137160"/>
                    <a:pt x="170689" y="138113"/>
                    <a:pt x="167831" y="140970"/>
                  </a:cubicBezTo>
                  <a:cubicBezTo>
                    <a:pt x="164974" y="143828"/>
                    <a:pt x="164021" y="147638"/>
                    <a:pt x="164974" y="152400"/>
                  </a:cubicBezTo>
                  <a:cubicBezTo>
                    <a:pt x="165926" y="156210"/>
                    <a:pt x="168784" y="159068"/>
                    <a:pt x="173546" y="160020"/>
                  </a:cubicBezTo>
                  <a:cubicBezTo>
                    <a:pt x="181166" y="161925"/>
                    <a:pt x="186881" y="167640"/>
                    <a:pt x="190691" y="174308"/>
                  </a:cubicBezTo>
                  <a:lnTo>
                    <a:pt x="190691" y="175260"/>
                  </a:lnTo>
                  <a:cubicBezTo>
                    <a:pt x="172594" y="182880"/>
                    <a:pt x="158306" y="197168"/>
                    <a:pt x="151639" y="215265"/>
                  </a:cubicBezTo>
                  <a:cubicBezTo>
                    <a:pt x="149734" y="219075"/>
                    <a:pt x="148781" y="223838"/>
                    <a:pt x="148781" y="228600"/>
                  </a:cubicBezTo>
                  <a:cubicBezTo>
                    <a:pt x="146876" y="226695"/>
                    <a:pt x="144971" y="224790"/>
                    <a:pt x="144019" y="221933"/>
                  </a:cubicBezTo>
                  <a:cubicBezTo>
                    <a:pt x="140209" y="214313"/>
                    <a:pt x="137351" y="204788"/>
                    <a:pt x="136399" y="196215"/>
                  </a:cubicBezTo>
                  <a:cubicBezTo>
                    <a:pt x="135446" y="192405"/>
                    <a:pt x="132589" y="188595"/>
                    <a:pt x="129731" y="187643"/>
                  </a:cubicBezTo>
                  <a:cubicBezTo>
                    <a:pt x="125921" y="185738"/>
                    <a:pt x="122111" y="186690"/>
                    <a:pt x="119254" y="189548"/>
                  </a:cubicBezTo>
                  <a:cubicBezTo>
                    <a:pt x="116396" y="192405"/>
                    <a:pt x="114491" y="196215"/>
                    <a:pt x="116396" y="200025"/>
                  </a:cubicBezTo>
                  <a:cubicBezTo>
                    <a:pt x="118301" y="211455"/>
                    <a:pt x="121159" y="221933"/>
                    <a:pt x="126874" y="231458"/>
                  </a:cubicBezTo>
                  <a:cubicBezTo>
                    <a:pt x="132589" y="240983"/>
                    <a:pt x="140209" y="248602"/>
                    <a:pt x="150686" y="253365"/>
                  </a:cubicBezTo>
                  <a:cubicBezTo>
                    <a:pt x="151639" y="266700"/>
                    <a:pt x="156401" y="280035"/>
                    <a:pt x="163069" y="292418"/>
                  </a:cubicBezTo>
                  <a:cubicBezTo>
                    <a:pt x="156401" y="300990"/>
                    <a:pt x="147829" y="307658"/>
                    <a:pt x="138304" y="313373"/>
                  </a:cubicBezTo>
                  <a:cubicBezTo>
                    <a:pt x="135446" y="315278"/>
                    <a:pt x="133541" y="319088"/>
                    <a:pt x="132589" y="322898"/>
                  </a:cubicBezTo>
                  <a:cubicBezTo>
                    <a:pt x="132589" y="326708"/>
                    <a:pt x="134494" y="330518"/>
                    <a:pt x="138304" y="332423"/>
                  </a:cubicBezTo>
                  <a:cubicBezTo>
                    <a:pt x="142114" y="334328"/>
                    <a:pt x="145924" y="334328"/>
                    <a:pt x="148781" y="331470"/>
                  </a:cubicBezTo>
                  <a:cubicBezTo>
                    <a:pt x="158306" y="324803"/>
                    <a:pt x="166879" y="318135"/>
                    <a:pt x="174499" y="309563"/>
                  </a:cubicBezTo>
                  <a:cubicBezTo>
                    <a:pt x="180214" y="314325"/>
                    <a:pt x="185929" y="318135"/>
                    <a:pt x="191644" y="321945"/>
                  </a:cubicBezTo>
                  <a:cubicBezTo>
                    <a:pt x="201169" y="327660"/>
                    <a:pt x="208789" y="334328"/>
                    <a:pt x="216409" y="342900"/>
                  </a:cubicBezTo>
                  <a:cubicBezTo>
                    <a:pt x="224981" y="353378"/>
                    <a:pt x="224981" y="373380"/>
                    <a:pt x="224981" y="390525"/>
                  </a:cubicBezTo>
                  <a:lnTo>
                    <a:pt x="224981" y="447675"/>
                  </a:lnTo>
                  <a:lnTo>
                    <a:pt x="181166" y="447675"/>
                  </a:lnTo>
                  <a:cubicBezTo>
                    <a:pt x="181166" y="377190"/>
                    <a:pt x="146876" y="373380"/>
                    <a:pt x="143066" y="371475"/>
                  </a:cubicBezTo>
                  <a:cubicBezTo>
                    <a:pt x="128779" y="367665"/>
                    <a:pt x="91631" y="347663"/>
                    <a:pt x="83059" y="307658"/>
                  </a:cubicBezTo>
                  <a:cubicBezTo>
                    <a:pt x="82106" y="305753"/>
                    <a:pt x="82106" y="302895"/>
                    <a:pt x="82106" y="300990"/>
                  </a:cubicBezTo>
                  <a:cubicBezTo>
                    <a:pt x="65914" y="278130"/>
                    <a:pt x="66866" y="246698"/>
                    <a:pt x="84964" y="224790"/>
                  </a:cubicBezTo>
                  <a:cubicBezTo>
                    <a:pt x="83059" y="218123"/>
                    <a:pt x="82106" y="211455"/>
                    <a:pt x="82106" y="204788"/>
                  </a:cubicBezTo>
                  <a:cubicBezTo>
                    <a:pt x="82106" y="174308"/>
                    <a:pt x="104014" y="147638"/>
                    <a:pt x="134494" y="141923"/>
                  </a:cubicBezTo>
                  <a:cubicBezTo>
                    <a:pt x="144019" y="115253"/>
                    <a:pt x="168784" y="97155"/>
                    <a:pt x="196406" y="98107"/>
                  </a:cubicBezTo>
                  <a:cubicBezTo>
                    <a:pt x="201169" y="98107"/>
                    <a:pt x="206884" y="99060"/>
                    <a:pt x="211646" y="100013"/>
                  </a:cubicBezTo>
                  <a:cubicBezTo>
                    <a:pt x="223076" y="86678"/>
                    <a:pt x="239269" y="79057"/>
                    <a:pt x="257366" y="77153"/>
                  </a:cubicBezTo>
                  <a:cubicBezTo>
                    <a:pt x="275464" y="76200"/>
                    <a:pt x="292609" y="81915"/>
                    <a:pt x="305944" y="94298"/>
                  </a:cubicBezTo>
                  <a:cubicBezTo>
                    <a:pt x="323089" y="82868"/>
                    <a:pt x="344044" y="80010"/>
                    <a:pt x="363094" y="85725"/>
                  </a:cubicBezTo>
                  <a:cubicBezTo>
                    <a:pt x="383096" y="91440"/>
                    <a:pt x="398336" y="106680"/>
                    <a:pt x="405004" y="125730"/>
                  </a:cubicBezTo>
                  <a:lnTo>
                    <a:pt x="408814" y="125730"/>
                  </a:lnTo>
                  <a:cubicBezTo>
                    <a:pt x="445009" y="125730"/>
                    <a:pt x="473584" y="154305"/>
                    <a:pt x="474536" y="190500"/>
                  </a:cubicBezTo>
                  <a:lnTo>
                    <a:pt x="474536" y="193358"/>
                  </a:lnTo>
                  <a:cubicBezTo>
                    <a:pt x="496444" y="205740"/>
                    <a:pt x="508826" y="229552"/>
                    <a:pt x="506921" y="254318"/>
                  </a:cubicBezTo>
                  <a:cubicBezTo>
                    <a:pt x="499301" y="287655"/>
                    <a:pt x="469774" y="313373"/>
                    <a:pt x="435484" y="312420"/>
                  </a:cubicBezTo>
                  <a:close/>
                  <a:moveTo>
                    <a:pt x="638366" y="412433"/>
                  </a:moveTo>
                  <a:lnTo>
                    <a:pt x="572644" y="299085"/>
                  </a:lnTo>
                  <a:lnTo>
                    <a:pt x="572644" y="295275"/>
                  </a:lnTo>
                  <a:cubicBezTo>
                    <a:pt x="576454" y="190500"/>
                    <a:pt x="523114" y="92393"/>
                    <a:pt x="432626" y="40005"/>
                  </a:cubicBezTo>
                  <a:cubicBezTo>
                    <a:pt x="342139" y="-13335"/>
                    <a:pt x="230696" y="-13335"/>
                    <a:pt x="140209" y="40005"/>
                  </a:cubicBezTo>
                  <a:cubicBezTo>
                    <a:pt x="49721" y="92393"/>
                    <a:pt x="-3619" y="190500"/>
                    <a:pt x="191" y="295275"/>
                  </a:cubicBezTo>
                  <a:cubicBezTo>
                    <a:pt x="191" y="384810"/>
                    <a:pt x="41149" y="469583"/>
                    <a:pt x="112586" y="523875"/>
                  </a:cubicBezTo>
                  <a:lnTo>
                    <a:pt x="112586" y="762000"/>
                  </a:lnTo>
                  <a:lnTo>
                    <a:pt x="413576" y="762000"/>
                  </a:lnTo>
                  <a:lnTo>
                    <a:pt x="413576" y="648653"/>
                  </a:lnTo>
                  <a:lnTo>
                    <a:pt x="460249" y="648653"/>
                  </a:lnTo>
                  <a:cubicBezTo>
                    <a:pt x="490729" y="648653"/>
                    <a:pt x="519304" y="637223"/>
                    <a:pt x="540259" y="615315"/>
                  </a:cubicBezTo>
                  <a:cubicBezTo>
                    <a:pt x="561214" y="594360"/>
                    <a:pt x="572644" y="564833"/>
                    <a:pt x="572644" y="535305"/>
                  </a:cubicBezTo>
                  <a:lnTo>
                    <a:pt x="572644" y="478155"/>
                  </a:lnTo>
                  <a:lnTo>
                    <a:pt x="614554" y="478155"/>
                  </a:lnTo>
                  <a:cubicBezTo>
                    <a:pt x="639319" y="476250"/>
                    <a:pt x="661226" y="447675"/>
                    <a:pt x="638366" y="412433"/>
                  </a:cubicBezTo>
                  <a:close/>
                </a:path>
              </a:pathLst>
            </a:custGeom>
            <a:solidFill>
              <a:schemeClr val="bg1"/>
            </a:solidFill>
            <a:ln w="9525" cap="flat">
              <a:noFill/>
              <a:prstDash val="solid"/>
              <a:miter/>
            </a:ln>
          </p:spPr>
          <p:txBody>
            <a:bodyPr rtlCol="0" anchor="ctr"/>
            <a:lstStyle/>
            <a:p>
              <a:endParaRPr lang="en-US"/>
            </a:p>
          </p:txBody>
        </p:sp>
      </p:grpSp>
      <p:grpSp>
        <p:nvGrpSpPr>
          <p:cNvPr id="7" name="physical health icon">
            <a:extLst>
              <a:ext uri="{FF2B5EF4-FFF2-40B4-BE49-F238E27FC236}">
                <a16:creationId xmlns:a16="http://schemas.microsoft.com/office/drawing/2014/main" id="{A389409D-96B4-2060-656F-31968DDE599E}"/>
              </a:ext>
            </a:extLst>
          </p:cNvPr>
          <p:cNvGrpSpPr/>
          <p:nvPr/>
        </p:nvGrpSpPr>
        <p:grpSpPr>
          <a:xfrm>
            <a:off x="428327" y="1629547"/>
            <a:ext cx="1035405" cy="1031636"/>
            <a:chOff x="684213" y="1799703"/>
            <a:chExt cx="604058" cy="604058"/>
          </a:xfrm>
        </p:grpSpPr>
        <p:sp>
          <p:nvSpPr>
            <p:cNvPr id="18" name="Rectangle 17">
              <a:extLst>
                <a:ext uri="{FF2B5EF4-FFF2-40B4-BE49-F238E27FC236}">
                  <a16:creationId xmlns:a16="http://schemas.microsoft.com/office/drawing/2014/main" id="{195A2E5D-1DF1-6E34-E0FA-8B6CDA59486B}"/>
                </a:ext>
              </a:extLst>
            </p:cNvPr>
            <p:cNvSpPr/>
            <p:nvPr/>
          </p:nvSpPr>
          <p:spPr bwMode="auto">
            <a:xfrm>
              <a:off x="684213" y="1799703"/>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8" name="Graphic 4" descr="Heart with pulse with solid fill">
              <a:extLst>
                <a:ext uri="{FF2B5EF4-FFF2-40B4-BE49-F238E27FC236}">
                  <a16:creationId xmlns:a16="http://schemas.microsoft.com/office/drawing/2014/main" id="{DDD27F58-0028-B753-693B-72890BE5196E}"/>
                </a:ext>
              </a:extLst>
            </p:cNvPr>
            <p:cNvSpPr/>
            <p:nvPr/>
          </p:nvSpPr>
          <p:spPr>
            <a:xfrm>
              <a:off x="808942" y="1933557"/>
              <a:ext cx="354600" cy="336351"/>
            </a:xfrm>
            <a:custGeom>
              <a:avLst/>
              <a:gdLst>
                <a:gd name="connsiteX0" fmla="*/ 325917 w 647074"/>
                <a:gd name="connsiteY0" fmla="*/ 611677 h 613772"/>
                <a:gd name="connsiteX1" fmla="*/ 445265 w 647074"/>
                <a:gd name="connsiteY1" fmla="*/ 505854 h 613772"/>
                <a:gd name="connsiteX2" fmla="*/ 589378 w 647074"/>
                <a:gd name="connsiteY2" fmla="*/ 331928 h 613772"/>
                <a:gd name="connsiteX3" fmla="*/ 638813 w 647074"/>
                <a:gd name="connsiteY3" fmla="*/ 118187 h 613772"/>
                <a:gd name="connsiteX4" fmla="*/ 497557 w 647074"/>
                <a:gd name="connsiteY4" fmla="*/ 648 h 613772"/>
                <a:gd name="connsiteX5" fmla="*/ 323250 w 647074"/>
                <a:gd name="connsiteY5" fmla="*/ 127902 h 613772"/>
                <a:gd name="connsiteX6" fmla="*/ 169040 w 647074"/>
                <a:gd name="connsiteY6" fmla="*/ 267 h 613772"/>
                <a:gd name="connsiteX7" fmla="*/ 15878 w 647074"/>
                <a:gd name="connsiteY7" fmla="*/ 98565 h 613772"/>
                <a:gd name="connsiteX8" fmla="*/ 46167 w 647074"/>
                <a:gd name="connsiteY8" fmla="*/ 313640 h 613772"/>
                <a:gd name="connsiteX9" fmla="*/ 188471 w 647074"/>
                <a:gd name="connsiteY9" fmla="*/ 493091 h 613772"/>
                <a:gd name="connsiteX10" fmla="*/ 323250 w 647074"/>
                <a:gd name="connsiteY10" fmla="*/ 613773 h 613772"/>
                <a:gd name="connsiteX11" fmla="*/ 170850 w 647074"/>
                <a:gd name="connsiteY11" fmla="*/ 287827 h 613772"/>
                <a:gd name="connsiteX12" fmla="*/ 199425 w 647074"/>
                <a:gd name="connsiteY12" fmla="*/ 202102 h 613772"/>
                <a:gd name="connsiteX13" fmla="*/ 216379 w 647074"/>
                <a:gd name="connsiteY13" fmla="*/ 151143 h 613772"/>
                <a:gd name="connsiteX14" fmla="*/ 245811 w 647074"/>
                <a:gd name="connsiteY14" fmla="*/ 127807 h 613772"/>
                <a:gd name="connsiteX15" fmla="*/ 259432 w 647074"/>
                <a:gd name="connsiteY15" fmla="*/ 153906 h 613772"/>
                <a:gd name="connsiteX16" fmla="*/ 267338 w 647074"/>
                <a:gd name="connsiteY16" fmla="*/ 196101 h 613772"/>
                <a:gd name="connsiteX17" fmla="*/ 290198 w 647074"/>
                <a:gd name="connsiteY17" fmla="*/ 318021 h 613772"/>
                <a:gd name="connsiteX18" fmla="*/ 305343 w 647074"/>
                <a:gd name="connsiteY18" fmla="*/ 398984 h 613772"/>
                <a:gd name="connsiteX19" fmla="*/ 360588 w 647074"/>
                <a:gd name="connsiteY19" fmla="*/ 252870 h 613772"/>
                <a:gd name="connsiteX20" fmla="*/ 372780 w 647074"/>
                <a:gd name="connsiteY20" fmla="*/ 220676 h 613772"/>
                <a:gd name="connsiteX21" fmla="*/ 391830 w 647074"/>
                <a:gd name="connsiteY21" fmla="*/ 200578 h 613772"/>
                <a:gd name="connsiteX22" fmla="*/ 414785 w 647074"/>
                <a:gd name="connsiteY22" fmla="*/ 223438 h 613772"/>
                <a:gd name="connsiteX23" fmla="*/ 426501 w 647074"/>
                <a:gd name="connsiteY23" fmla="*/ 263634 h 613772"/>
                <a:gd name="connsiteX24" fmla="*/ 449742 w 647074"/>
                <a:gd name="connsiteY24" fmla="*/ 343548 h 613772"/>
                <a:gd name="connsiteX25" fmla="*/ 472697 w 647074"/>
                <a:gd name="connsiteY25" fmla="*/ 318307 h 613772"/>
                <a:gd name="connsiteX26" fmla="*/ 497367 w 647074"/>
                <a:gd name="connsiteY26" fmla="*/ 291828 h 613772"/>
                <a:gd name="connsiteX27" fmla="*/ 535467 w 647074"/>
                <a:gd name="connsiteY27" fmla="*/ 288208 h 613772"/>
                <a:gd name="connsiteX28" fmla="*/ 570900 w 647074"/>
                <a:gd name="connsiteY28" fmla="*/ 288208 h 613772"/>
                <a:gd name="connsiteX29" fmla="*/ 547563 w 647074"/>
                <a:gd name="connsiteY29" fmla="*/ 326308 h 613772"/>
                <a:gd name="connsiteX30" fmla="*/ 516607 w 647074"/>
                <a:gd name="connsiteY30" fmla="*/ 326308 h 613772"/>
                <a:gd name="connsiteX31" fmla="*/ 455361 w 647074"/>
                <a:gd name="connsiteY31" fmla="*/ 393745 h 613772"/>
                <a:gd name="connsiteX32" fmla="*/ 428527 w 647074"/>
                <a:gd name="connsiteY32" fmla="*/ 396129 h 613772"/>
                <a:gd name="connsiteX33" fmla="*/ 424500 w 647074"/>
                <a:gd name="connsiteY33" fmla="*/ 391459 h 613772"/>
                <a:gd name="connsiteX34" fmla="*/ 420024 w 647074"/>
                <a:gd name="connsiteY34" fmla="*/ 378505 h 613772"/>
                <a:gd name="connsiteX35" fmla="*/ 404117 w 647074"/>
                <a:gd name="connsiteY35" fmla="*/ 324117 h 613772"/>
                <a:gd name="connsiteX36" fmla="*/ 391163 w 647074"/>
                <a:gd name="connsiteY36" fmla="*/ 279540 h 613772"/>
                <a:gd name="connsiteX37" fmla="*/ 318487 w 647074"/>
                <a:gd name="connsiteY37" fmla="*/ 471660 h 613772"/>
                <a:gd name="connsiteX38" fmla="*/ 309819 w 647074"/>
                <a:gd name="connsiteY38" fmla="*/ 484804 h 613772"/>
                <a:gd name="connsiteX39" fmla="*/ 283331 w 647074"/>
                <a:gd name="connsiteY39" fmla="*/ 479888 h 613772"/>
                <a:gd name="connsiteX40" fmla="*/ 280292 w 647074"/>
                <a:gd name="connsiteY40" fmla="*/ 472517 h 613772"/>
                <a:gd name="connsiteX41" fmla="*/ 275244 w 647074"/>
                <a:gd name="connsiteY41" fmla="*/ 445847 h 613772"/>
                <a:gd name="connsiteX42" fmla="*/ 251145 w 647074"/>
                <a:gd name="connsiteY42" fmla="*/ 317259 h 613772"/>
                <a:gd name="connsiteX43" fmla="*/ 233143 w 647074"/>
                <a:gd name="connsiteY43" fmla="*/ 221152 h 613772"/>
                <a:gd name="connsiteX44" fmla="*/ 206283 w 647074"/>
                <a:gd name="connsiteY44" fmla="*/ 301829 h 613772"/>
                <a:gd name="connsiteX45" fmla="*/ 183518 w 647074"/>
                <a:gd name="connsiteY45" fmla="*/ 326308 h 613772"/>
                <a:gd name="connsiteX46" fmla="*/ 141513 w 647074"/>
                <a:gd name="connsiteY46" fmla="*/ 326308 h 613772"/>
                <a:gd name="connsiteX47" fmla="*/ 98650 w 647074"/>
                <a:gd name="connsiteY47" fmla="*/ 326308 h 613772"/>
                <a:gd name="connsiteX48" fmla="*/ 75314 w 647074"/>
                <a:gd name="connsiteY48" fmla="*/ 288208 h 613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47074" h="613772">
                  <a:moveTo>
                    <a:pt x="325917" y="611677"/>
                  </a:moveTo>
                  <a:cubicBezTo>
                    <a:pt x="367682" y="578705"/>
                    <a:pt x="407530" y="543373"/>
                    <a:pt x="445265" y="505854"/>
                  </a:cubicBezTo>
                  <a:cubicBezTo>
                    <a:pt x="499966" y="453739"/>
                    <a:pt x="548337" y="395362"/>
                    <a:pt x="589378" y="331928"/>
                  </a:cubicBezTo>
                  <a:cubicBezTo>
                    <a:pt x="627478" y="270587"/>
                    <a:pt x="663864" y="190958"/>
                    <a:pt x="638813" y="118187"/>
                  </a:cubicBezTo>
                  <a:cubicBezTo>
                    <a:pt x="618525" y="57989"/>
                    <a:pt x="562232" y="6840"/>
                    <a:pt x="497557" y="648"/>
                  </a:cubicBezTo>
                  <a:cubicBezTo>
                    <a:pt x="415833" y="-7448"/>
                    <a:pt x="356682" y="61704"/>
                    <a:pt x="323250" y="127902"/>
                  </a:cubicBezTo>
                  <a:cubicBezTo>
                    <a:pt x="292674" y="67323"/>
                    <a:pt x="242097" y="4839"/>
                    <a:pt x="169040" y="267"/>
                  </a:cubicBezTo>
                  <a:cubicBezTo>
                    <a:pt x="104175" y="-3733"/>
                    <a:pt x="43786" y="41892"/>
                    <a:pt x="15878" y="98565"/>
                  </a:cubicBezTo>
                  <a:cubicBezTo>
                    <a:pt x="-19079" y="169717"/>
                    <a:pt x="9401" y="249727"/>
                    <a:pt x="46167" y="313640"/>
                  </a:cubicBezTo>
                  <a:cubicBezTo>
                    <a:pt x="84267" y="380315"/>
                    <a:pt x="134940" y="438894"/>
                    <a:pt x="188471" y="493091"/>
                  </a:cubicBezTo>
                  <a:cubicBezTo>
                    <a:pt x="230670" y="536264"/>
                    <a:pt x="275695" y="576580"/>
                    <a:pt x="323250" y="613773"/>
                  </a:cubicBezTo>
                  <a:close/>
                  <a:moveTo>
                    <a:pt x="170850" y="287827"/>
                  </a:moveTo>
                  <a:lnTo>
                    <a:pt x="199425" y="202102"/>
                  </a:lnTo>
                  <a:lnTo>
                    <a:pt x="216379" y="151143"/>
                  </a:lnTo>
                  <a:cubicBezTo>
                    <a:pt x="220761" y="137904"/>
                    <a:pt x="227523" y="120187"/>
                    <a:pt x="245811" y="127807"/>
                  </a:cubicBezTo>
                  <a:cubicBezTo>
                    <a:pt x="256860" y="132474"/>
                    <a:pt x="257527" y="143904"/>
                    <a:pt x="259432" y="153906"/>
                  </a:cubicBezTo>
                  <a:lnTo>
                    <a:pt x="267338" y="196101"/>
                  </a:lnTo>
                  <a:lnTo>
                    <a:pt x="290198" y="318021"/>
                  </a:lnTo>
                  <a:lnTo>
                    <a:pt x="305343" y="398984"/>
                  </a:lnTo>
                  <a:lnTo>
                    <a:pt x="360588" y="252870"/>
                  </a:lnTo>
                  <a:lnTo>
                    <a:pt x="372780" y="220676"/>
                  </a:lnTo>
                  <a:cubicBezTo>
                    <a:pt x="376304" y="211151"/>
                    <a:pt x="379923" y="201626"/>
                    <a:pt x="391830" y="200578"/>
                  </a:cubicBezTo>
                  <a:cubicBezTo>
                    <a:pt x="406974" y="199054"/>
                    <a:pt x="411451" y="212008"/>
                    <a:pt x="414785" y="223438"/>
                  </a:cubicBezTo>
                  <a:lnTo>
                    <a:pt x="426501" y="263634"/>
                  </a:lnTo>
                  <a:lnTo>
                    <a:pt x="449742" y="343548"/>
                  </a:lnTo>
                  <a:lnTo>
                    <a:pt x="472697" y="318307"/>
                  </a:lnTo>
                  <a:cubicBezTo>
                    <a:pt x="480040" y="308699"/>
                    <a:pt x="488302" y="299831"/>
                    <a:pt x="497367" y="291828"/>
                  </a:cubicBezTo>
                  <a:cubicBezTo>
                    <a:pt x="506892" y="285160"/>
                    <a:pt x="524513" y="288208"/>
                    <a:pt x="535467" y="288208"/>
                  </a:cubicBezTo>
                  <a:lnTo>
                    <a:pt x="570900" y="288208"/>
                  </a:lnTo>
                  <a:cubicBezTo>
                    <a:pt x="563851" y="300876"/>
                    <a:pt x="556041" y="313640"/>
                    <a:pt x="547563" y="326308"/>
                  </a:cubicBezTo>
                  <a:lnTo>
                    <a:pt x="516607" y="326308"/>
                  </a:lnTo>
                  <a:cubicBezTo>
                    <a:pt x="496319" y="348692"/>
                    <a:pt x="476888" y="372504"/>
                    <a:pt x="455361" y="393745"/>
                  </a:cubicBezTo>
                  <a:cubicBezTo>
                    <a:pt x="448609" y="401814"/>
                    <a:pt x="436595" y="402882"/>
                    <a:pt x="428527" y="396129"/>
                  </a:cubicBezTo>
                  <a:cubicBezTo>
                    <a:pt x="426940" y="394802"/>
                    <a:pt x="425580" y="393224"/>
                    <a:pt x="424500" y="391459"/>
                  </a:cubicBezTo>
                  <a:cubicBezTo>
                    <a:pt x="422431" y="387363"/>
                    <a:pt x="420925" y="383006"/>
                    <a:pt x="420024" y="378505"/>
                  </a:cubicBezTo>
                  <a:lnTo>
                    <a:pt x="404117" y="324117"/>
                  </a:lnTo>
                  <a:lnTo>
                    <a:pt x="391163" y="279540"/>
                  </a:lnTo>
                  <a:cubicBezTo>
                    <a:pt x="366874" y="343644"/>
                    <a:pt x="343538" y="407842"/>
                    <a:pt x="318487" y="471660"/>
                  </a:cubicBezTo>
                  <a:cubicBezTo>
                    <a:pt x="317086" y="476858"/>
                    <a:pt x="314047" y="481469"/>
                    <a:pt x="309819" y="484804"/>
                  </a:cubicBezTo>
                  <a:cubicBezTo>
                    <a:pt x="301147" y="490761"/>
                    <a:pt x="289288" y="488560"/>
                    <a:pt x="283331" y="479888"/>
                  </a:cubicBezTo>
                  <a:cubicBezTo>
                    <a:pt x="281809" y="477673"/>
                    <a:pt x="280774" y="475161"/>
                    <a:pt x="280292" y="472517"/>
                  </a:cubicBezTo>
                  <a:cubicBezTo>
                    <a:pt x="278101" y="463754"/>
                    <a:pt x="276958" y="454610"/>
                    <a:pt x="275244" y="445847"/>
                  </a:cubicBezTo>
                  <a:lnTo>
                    <a:pt x="251145" y="317259"/>
                  </a:lnTo>
                  <a:lnTo>
                    <a:pt x="233143" y="221152"/>
                  </a:lnTo>
                  <a:lnTo>
                    <a:pt x="206283" y="301829"/>
                  </a:lnTo>
                  <a:cubicBezTo>
                    <a:pt x="202187" y="313830"/>
                    <a:pt x="198948" y="325546"/>
                    <a:pt x="183518" y="326308"/>
                  </a:cubicBezTo>
                  <a:cubicBezTo>
                    <a:pt x="169516" y="326975"/>
                    <a:pt x="155419" y="326308"/>
                    <a:pt x="141513" y="326308"/>
                  </a:cubicBezTo>
                  <a:lnTo>
                    <a:pt x="98650" y="326308"/>
                  </a:lnTo>
                  <a:cubicBezTo>
                    <a:pt x="90268" y="313640"/>
                    <a:pt x="82362" y="300876"/>
                    <a:pt x="75314" y="288208"/>
                  </a:cubicBez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710866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3000"/>
                            </p:stCondLst>
                            <p:childTnLst>
                              <p:par>
                                <p:cTn id="21" presetID="10" presetClass="entr" presetSubtype="0" fill="hold" grpId="0" nodeType="afterEffect">
                                  <p:stCondLst>
                                    <p:cond delay="50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par>
                          <p:cTn id="24" fill="hold">
                            <p:stCondLst>
                              <p:cond delay="4000"/>
                            </p:stCondLst>
                            <p:childTnLst>
                              <p:par>
                                <p:cTn id="25" presetID="10" presetClass="entr" presetSubtype="0" fill="hold" grpId="0" nodeType="afterEffect">
                                  <p:stCondLst>
                                    <p:cond delay="50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5000"/>
                            </p:stCondLst>
                            <p:childTnLst>
                              <p:par>
                                <p:cTn id="29" presetID="10" presetClass="entr" presetSubtype="0" fill="hold" nodeType="afterEffect">
                                  <p:stCondLst>
                                    <p:cond delay="50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6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6" grpId="0"/>
      <p:bldP spid="34"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783EC50-F2D1-3D0D-9BD9-2992F0F29C9F}"/>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 name="Rectangle 3">
            <a:extLst>
              <a:ext uri="{FF2B5EF4-FFF2-40B4-BE49-F238E27FC236}">
                <a16:creationId xmlns:a16="http://schemas.microsoft.com/office/drawing/2014/main" id="{F127FF5F-CC93-3542-A72A-98191FAA38F5}"/>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9" name="Picture 28">
            <a:extLst>
              <a:ext uri="{FF2B5EF4-FFF2-40B4-BE49-F238E27FC236}">
                <a16:creationId xmlns:a16="http://schemas.microsoft.com/office/drawing/2014/main" id="{530A6F97-AC9D-6EBB-C9CD-F41AE4B1367D}"/>
              </a:ext>
            </a:extLst>
          </p:cNvPr>
          <p:cNvPicPr>
            <a:picLocks noChangeAspect="1"/>
          </p:cNvPicPr>
          <p:nvPr/>
        </p:nvPicPr>
        <p:blipFill>
          <a:blip r:embed="rId3"/>
          <a:srcRect/>
          <a:stretch/>
        </p:blipFill>
        <p:spPr>
          <a:xfrm>
            <a:off x="571501" y="1943102"/>
            <a:ext cx="7810361" cy="4231203"/>
          </a:xfrm>
          <a:prstGeom prst="rect">
            <a:avLst/>
          </a:prstGeom>
          <a:effectLst/>
        </p:spPr>
      </p:pic>
      <p:pic>
        <p:nvPicPr>
          <p:cNvPr id="6" name="Picture 5">
            <a:extLst>
              <a:ext uri="{FF2B5EF4-FFF2-40B4-BE49-F238E27FC236}">
                <a16:creationId xmlns:a16="http://schemas.microsoft.com/office/drawing/2014/main" id="{2E1C3DA6-A569-E53E-2A3F-DF2EC2A5BF35}"/>
              </a:ext>
            </a:extLst>
          </p:cNvPr>
          <p:cNvPicPr>
            <a:picLocks noChangeAspect="1"/>
          </p:cNvPicPr>
          <p:nvPr/>
        </p:nvPicPr>
        <p:blipFill>
          <a:blip r:embed="rId4"/>
          <a:srcRect/>
          <a:stretch/>
        </p:blipFill>
        <p:spPr>
          <a:xfrm>
            <a:off x="571501" y="1943102"/>
            <a:ext cx="7810363" cy="4231203"/>
          </a:xfrm>
          <a:prstGeom prst="rect">
            <a:avLst/>
          </a:prstGeom>
          <a:effectLst/>
        </p:spPr>
      </p:pic>
      <p:pic>
        <p:nvPicPr>
          <p:cNvPr id="8" name="Picture 7">
            <a:extLst>
              <a:ext uri="{FF2B5EF4-FFF2-40B4-BE49-F238E27FC236}">
                <a16:creationId xmlns:a16="http://schemas.microsoft.com/office/drawing/2014/main" id="{BF585DCA-6D04-216E-ED3E-3B107AC7169B}"/>
              </a:ext>
            </a:extLst>
          </p:cNvPr>
          <p:cNvPicPr>
            <a:picLocks noChangeAspect="1"/>
          </p:cNvPicPr>
          <p:nvPr/>
        </p:nvPicPr>
        <p:blipFill>
          <a:blip r:embed="rId5"/>
          <a:srcRect/>
          <a:stretch/>
        </p:blipFill>
        <p:spPr>
          <a:xfrm>
            <a:off x="571501" y="1943102"/>
            <a:ext cx="7810361" cy="4231203"/>
          </a:xfrm>
          <a:prstGeom prst="rect">
            <a:avLst/>
          </a:prstGeom>
          <a:effectLst/>
        </p:spPr>
      </p:pic>
      <p:pic>
        <p:nvPicPr>
          <p:cNvPr id="11" name="Picture 10">
            <a:extLst>
              <a:ext uri="{FF2B5EF4-FFF2-40B4-BE49-F238E27FC236}">
                <a16:creationId xmlns:a16="http://schemas.microsoft.com/office/drawing/2014/main" id="{46DF0E14-5450-0018-F5F5-78644A670E51}"/>
              </a:ext>
            </a:extLst>
          </p:cNvPr>
          <p:cNvPicPr>
            <a:picLocks noChangeAspect="1"/>
          </p:cNvPicPr>
          <p:nvPr/>
        </p:nvPicPr>
        <p:blipFill>
          <a:blip r:embed="rId6"/>
          <a:srcRect/>
          <a:stretch/>
        </p:blipFill>
        <p:spPr>
          <a:xfrm>
            <a:off x="571501" y="1943102"/>
            <a:ext cx="7810361" cy="4231203"/>
          </a:xfrm>
          <a:prstGeom prst="rect">
            <a:avLst/>
          </a:prstGeom>
          <a:effectLst/>
        </p:spPr>
      </p:pic>
      <p:pic>
        <p:nvPicPr>
          <p:cNvPr id="14" name="Picture 13">
            <a:extLst>
              <a:ext uri="{FF2B5EF4-FFF2-40B4-BE49-F238E27FC236}">
                <a16:creationId xmlns:a16="http://schemas.microsoft.com/office/drawing/2014/main" id="{2029960B-4921-8D48-39D6-6E0EA1A7F09E}"/>
              </a:ext>
            </a:extLst>
          </p:cNvPr>
          <p:cNvPicPr>
            <a:picLocks noChangeAspect="1"/>
          </p:cNvPicPr>
          <p:nvPr/>
        </p:nvPicPr>
        <p:blipFill>
          <a:blip r:embed="rId7"/>
          <a:srcRect/>
          <a:stretch/>
        </p:blipFill>
        <p:spPr>
          <a:xfrm>
            <a:off x="571501" y="1943102"/>
            <a:ext cx="7810361" cy="4231203"/>
          </a:xfrm>
          <a:prstGeom prst="rect">
            <a:avLst/>
          </a:prstGeom>
          <a:effectLst/>
        </p:spPr>
      </p:pic>
      <p:pic>
        <p:nvPicPr>
          <p:cNvPr id="16" name="Picture 15">
            <a:extLst>
              <a:ext uri="{FF2B5EF4-FFF2-40B4-BE49-F238E27FC236}">
                <a16:creationId xmlns:a16="http://schemas.microsoft.com/office/drawing/2014/main" id="{E66DD346-69EC-9EAC-0AA4-B2211DAD6A32}"/>
              </a:ext>
            </a:extLst>
          </p:cNvPr>
          <p:cNvPicPr>
            <a:picLocks noChangeAspect="1"/>
          </p:cNvPicPr>
          <p:nvPr/>
        </p:nvPicPr>
        <p:blipFill>
          <a:blip r:embed="rId8"/>
          <a:srcRect/>
          <a:stretch/>
        </p:blipFill>
        <p:spPr>
          <a:xfrm>
            <a:off x="571501" y="1943102"/>
            <a:ext cx="7810361" cy="4231203"/>
          </a:xfrm>
          <a:prstGeom prst="rect">
            <a:avLst/>
          </a:prstGeom>
          <a:effectLst/>
        </p:spPr>
      </p:pic>
      <p:pic>
        <p:nvPicPr>
          <p:cNvPr id="19" name="Picture 18">
            <a:extLst>
              <a:ext uri="{FF2B5EF4-FFF2-40B4-BE49-F238E27FC236}">
                <a16:creationId xmlns:a16="http://schemas.microsoft.com/office/drawing/2014/main" id="{A27F5777-08F0-370D-4235-C4EA1B0B5BAD}"/>
              </a:ext>
            </a:extLst>
          </p:cNvPr>
          <p:cNvPicPr>
            <a:picLocks noChangeAspect="1"/>
          </p:cNvPicPr>
          <p:nvPr/>
        </p:nvPicPr>
        <p:blipFill>
          <a:blip r:embed="rId9"/>
          <a:srcRect/>
          <a:stretch/>
        </p:blipFill>
        <p:spPr>
          <a:xfrm>
            <a:off x="571501" y="1943102"/>
            <a:ext cx="7810361" cy="4231203"/>
          </a:xfrm>
          <a:prstGeom prst="rect">
            <a:avLst/>
          </a:prstGeom>
          <a:effectLst/>
        </p:spPr>
      </p:pic>
      <p:pic>
        <p:nvPicPr>
          <p:cNvPr id="20" name="Picture 19">
            <a:extLst>
              <a:ext uri="{FF2B5EF4-FFF2-40B4-BE49-F238E27FC236}">
                <a16:creationId xmlns:a16="http://schemas.microsoft.com/office/drawing/2014/main" id="{9D7639A0-D872-F203-F966-3A29AF140C62}"/>
              </a:ext>
            </a:extLst>
          </p:cNvPr>
          <p:cNvPicPr>
            <a:picLocks noChangeAspect="1"/>
          </p:cNvPicPr>
          <p:nvPr/>
        </p:nvPicPr>
        <p:blipFill>
          <a:blip r:embed="rId10"/>
          <a:srcRect/>
          <a:stretch/>
        </p:blipFill>
        <p:spPr>
          <a:xfrm>
            <a:off x="571501" y="1943102"/>
            <a:ext cx="7810361" cy="4231203"/>
          </a:xfrm>
          <a:prstGeom prst="rect">
            <a:avLst/>
          </a:prstGeom>
          <a:effectLst/>
        </p:spPr>
      </p:pic>
      <p:pic>
        <p:nvPicPr>
          <p:cNvPr id="24" name="Picture 23">
            <a:extLst>
              <a:ext uri="{FF2B5EF4-FFF2-40B4-BE49-F238E27FC236}">
                <a16:creationId xmlns:a16="http://schemas.microsoft.com/office/drawing/2014/main" id="{2329DDE6-F924-ADF2-D20C-EF6CE9B5B7C5}"/>
              </a:ext>
            </a:extLst>
          </p:cNvPr>
          <p:cNvPicPr>
            <a:picLocks noChangeAspect="1"/>
          </p:cNvPicPr>
          <p:nvPr/>
        </p:nvPicPr>
        <p:blipFill>
          <a:blip r:embed="rId11"/>
          <a:srcRect/>
          <a:stretch/>
        </p:blipFill>
        <p:spPr>
          <a:xfrm>
            <a:off x="571501" y="1943102"/>
            <a:ext cx="7810363" cy="4231203"/>
          </a:xfrm>
          <a:prstGeom prst="rect">
            <a:avLst/>
          </a:prstGeom>
          <a:effectLst/>
        </p:spPr>
      </p:pic>
      <p:sp>
        <p:nvSpPr>
          <p:cNvPr id="2" name="question">
            <a:extLst>
              <a:ext uri="{FF2B5EF4-FFF2-40B4-BE49-F238E27FC236}">
                <a16:creationId xmlns:a16="http://schemas.microsoft.com/office/drawing/2014/main" id="{22ACC9AE-3239-0504-8098-5E5742475A62}"/>
              </a:ext>
            </a:extLst>
          </p:cNvPr>
          <p:cNvSpPr txBox="1">
            <a:spLocks/>
          </p:cNvSpPr>
          <p:nvPr/>
        </p:nvSpPr>
        <p:spPr>
          <a:xfrm>
            <a:off x="571500" y="566583"/>
            <a:ext cx="7962900" cy="615735"/>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000" b="1" dirty="0">
                <a:effectLst/>
                <a:latin typeface="Arial" panose="020B0604020202020204" pitchFamily="34" charset="0"/>
                <a:cs typeface="Arial" panose="020B0604020202020204" pitchFamily="34" charset="0"/>
              </a:rPr>
              <a:t>The health benefits of quitting</a:t>
            </a:r>
            <a:endParaRPr lang="en-US" sz="1000" b="1" dirty="0">
              <a:effectLst/>
            </a:endParaRPr>
          </a:p>
        </p:txBody>
      </p:sp>
      <p:sp>
        <p:nvSpPr>
          <p:cNvPr id="3" name="question">
            <a:extLst>
              <a:ext uri="{FF2B5EF4-FFF2-40B4-BE49-F238E27FC236}">
                <a16:creationId xmlns:a16="http://schemas.microsoft.com/office/drawing/2014/main" id="{FB5FE00C-EBB3-C8E5-B4BF-80EC594B878F}"/>
              </a:ext>
            </a:extLst>
          </p:cNvPr>
          <p:cNvSpPr txBox="1">
            <a:spLocks/>
          </p:cNvSpPr>
          <p:nvPr/>
        </p:nvSpPr>
        <p:spPr>
          <a:xfrm>
            <a:off x="571500" y="1119347"/>
            <a:ext cx="7962900" cy="401371"/>
          </a:xfrm>
          <a:prstGeom prst="rect">
            <a:avLst/>
          </a:prstGeom>
          <a:effectLst>
            <a:glow rad="381000">
              <a:schemeClr val="accent1">
                <a:alpha val="55000"/>
              </a:schemeClr>
            </a:glow>
          </a:effectLst>
        </p:spPr>
        <p:txBody>
          <a:bodyPr lIns="0" tIns="0" rIns="0" bIns="0"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2500" dirty="0">
                <a:solidFill>
                  <a:schemeClr val="accent1"/>
                </a:solidFill>
                <a:effectLst/>
                <a:latin typeface="Arial" panose="020B0604020202020204" pitchFamily="34" charset="0"/>
                <a:cs typeface="Arial" panose="020B0604020202020204" pitchFamily="34" charset="0"/>
              </a:rPr>
              <a:t>It’s never too late to quit</a:t>
            </a:r>
            <a:endParaRPr lang="en-US" sz="2500" dirty="0">
              <a:solidFill>
                <a:schemeClr val="accent1"/>
              </a:solidFill>
              <a:effectLst/>
            </a:endParaRPr>
          </a:p>
        </p:txBody>
      </p:sp>
    </p:spTree>
    <p:extLst>
      <p:ext uri="{BB962C8B-B14F-4D97-AF65-F5344CB8AC3E}">
        <p14:creationId xmlns:p14="http://schemas.microsoft.com/office/powerpoint/2010/main" val="2227404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0" y="0"/>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571500" y="3224148"/>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400">
                <a:latin typeface="Arial" panose="020B0604020202020204" pitchFamily="34" charset="0"/>
                <a:cs typeface="Arial" panose="020B0604020202020204" pitchFamily="34" charset="0"/>
              </a:rPr>
              <a:t>True</a:t>
            </a:r>
          </a:p>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US" sz="240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639001" y="3895770"/>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71500" y="750339"/>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100" b="1" dirty="0">
              <a:solidFill>
                <a:schemeClr val="tx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People with severe </a:t>
            </a:r>
            <a:b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br>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mental illness find it virtually </a:t>
            </a:r>
            <a:b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br>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impossible to quit</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55870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3A1AED-E769-5A3F-B64E-C27A9588A9B3}"/>
              </a:ext>
            </a:extLst>
          </p:cNvPr>
          <p:cNvPicPr>
            <a:picLocks noChangeAspect="1"/>
          </p:cNvPicPr>
          <p:nvPr/>
        </p:nvPicPr>
        <p:blipFill>
          <a:blip r:embed="rId3"/>
          <a:srcRect/>
          <a:stretch/>
        </p:blipFill>
        <p:spPr>
          <a:xfrm>
            <a:off x="0" y="0"/>
            <a:ext cx="9144000" cy="6858000"/>
          </a:xfrm>
          <a:prstGeom prst="rect">
            <a:avLst/>
          </a:prstGeom>
        </p:spPr>
      </p:pic>
      <p:sp>
        <p:nvSpPr>
          <p:cNvPr id="4" name="Title 1">
            <a:extLst>
              <a:ext uri="{FF2B5EF4-FFF2-40B4-BE49-F238E27FC236}">
                <a16:creationId xmlns:a16="http://schemas.microsoft.com/office/drawing/2014/main" id="{0F364FAC-B9B0-B403-7EA3-B9911B1E6AB5}"/>
              </a:ext>
            </a:extLst>
          </p:cNvPr>
          <p:cNvSpPr txBox="1">
            <a:spLocks/>
          </p:cNvSpPr>
          <p:nvPr/>
        </p:nvSpPr>
        <p:spPr bwMode="auto">
          <a:xfrm>
            <a:off x="666424" y="2312285"/>
            <a:ext cx="7706285" cy="177983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lnSpc>
                <a:spcPts val="4000"/>
              </a:lnSpc>
            </a:pPr>
            <a:r>
              <a:rPr lang="en-US" sz="2800" b="1" dirty="0">
                <a:solidFill>
                  <a:schemeClr val="accent6">
                    <a:lumMod val="50000"/>
                  </a:schemeClr>
                </a:solidFill>
                <a:effectLst>
                  <a:glow>
                    <a:schemeClr val="bg1">
                      <a:alpha val="70000"/>
                    </a:schemeClr>
                  </a:glow>
                </a:effectLst>
                <a:latin typeface="Arial" panose="020B0604020202020204" pitchFamily="34" charset="0"/>
                <a:cs typeface="Arial" panose="020B0604020202020204" pitchFamily="34" charset="0"/>
              </a:rPr>
              <a:t>We know that individuals with </a:t>
            </a:r>
            <a:br>
              <a:rPr lang="en-US" sz="2800" b="1" dirty="0">
                <a:solidFill>
                  <a:schemeClr val="accent6">
                    <a:lumMod val="50000"/>
                  </a:schemeClr>
                </a:solidFill>
                <a:effectLst>
                  <a:glow>
                    <a:schemeClr val="bg1">
                      <a:alpha val="70000"/>
                    </a:schemeClr>
                  </a:glow>
                </a:effectLst>
                <a:latin typeface="Arial" panose="020B0604020202020204" pitchFamily="34" charset="0"/>
                <a:cs typeface="Arial" panose="020B0604020202020204" pitchFamily="34" charset="0"/>
              </a:rPr>
            </a:br>
            <a:r>
              <a:rPr lang="en-US" sz="2800" b="1" dirty="0">
                <a:solidFill>
                  <a:schemeClr val="accent6">
                    <a:lumMod val="50000"/>
                  </a:schemeClr>
                </a:solidFill>
                <a:effectLst>
                  <a:glow>
                    <a:schemeClr val="bg1">
                      <a:alpha val="70000"/>
                    </a:schemeClr>
                  </a:glow>
                </a:effectLst>
                <a:latin typeface="Arial" panose="020B0604020202020204" pitchFamily="34" charset="0"/>
                <a:cs typeface="Arial" panose="020B0604020202020204" pitchFamily="34" charset="0"/>
              </a:rPr>
              <a:t>severe and enduring mental health </a:t>
            </a:r>
            <a:br>
              <a:rPr lang="en-US" sz="2800" b="1" dirty="0">
                <a:solidFill>
                  <a:schemeClr val="accent6">
                    <a:lumMod val="50000"/>
                  </a:schemeClr>
                </a:solidFill>
                <a:effectLst>
                  <a:glow>
                    <a:schemeClr val="bg1">
                      <a:alpha val="70000"/>
                    </a:schemeClr>
                  </a:glow>
                </a:effectLst>
                <a:latin typeface="Arial" panose="020B0604020202020204" pitchFamily="34" charset="0"/>
                <a:cs typeface="Arial" panose="020B0604020202020204" pitchFamily="34" charset="0"/>
              </a:rPr>
            </a:br>
            <a:r>
              <a:rPr lang="en-US" sz="2800" b="1" dirty="0">
                <a:solidFill>
                  <a:schemeClr val="accent6">
                    <a:lumMod val="50000"/>
                  </a:schemeClr>
                </a:solidFill>
                <a:effectLst>
                  <a:glow>
                    <a:schemeClr val="bg1">
                      <a:alpha val="70000"/>
                    </a:schemeClr>
                  </a:glow>
                </a:effectLst>
                <a:latin typeface="Arial" panose="020B0604020202020204" pitchFamily="34" charset="0"/>
                <a:cs typeface="Arial" panose="020B0604020202020204" pitchFamily="34" charset="0"/>
              </a:rPr>
              <a:t>illness can quit or reduce smoking </a:t>
            </a:r>
          </a:p>
        </p:txBody>
      </p:sp>
    </p:spTree>
    <p:extLst>
      <p:ext uri="{BB962C8B-B14F-4D97-AF65-F5344CB8AC3E}">
        <p14:creationId xmlns:p14="http://schemas.microsoft.com/office/powerpoint/2010/main" val="3126642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26158-DE73-9037-1A2A-ADE2AA77B077}"/>
              </a:ext>
            </a:extLst>
          </p:cNvPr>
          <p:cNvSpPr>
            <a:spLocks noGrp="1"/>
          </p:cNvSpPr>
          <p:nvPr>
            <p:ph type="title"/>
          </p:nvPr>
        </p:nvSpPr>
        <p:spPr/>
        <p:txBody>
          <a:bodyPr/>
          <a:lstStyle/>
          <a:p>
            <a:r>
              <a:rPr lang="en-US" dirty="0"/>
              <a:t>Challenges to quitting for people with SMI</a:t>
            </a:r>
          </a:p>
        </p:txBody>
      </p:sp>
      <p:sp>
        <p:nvSpPr>
          <p:cNvPr id="3" name="Text Placeholder 2">
            <a:extLst>
              <a:ext uri="{FF2B5EF4-FFF2-40B4-BE49-F238E27FC236}">
                <a16:creationId xmlns:a16="http://schemas.microsoft.com/office/drawing/2014/main" id="{68C94F44-1B54-2A11-0969-5EFFAA9EC249}"/>
              </a:ext>
            </a:extLst>
          </p:cNvPr>
          <p:cNvSpPr>
            <a:spLocks noGrp="1"/>
          </p:cNvSpPr>
          <p:nvPr>
            <p:ph type="body" idx="12"/>
          </p:nvPr>
        </p:nvSpPr>
        <p:spPr>
          <a:xfrm>
            <a:off x="1720053" y="1894415"/>
            <a:ext cx="5554980" cy="633154"/>
          </a:xfrm>
        </p:spPr>
        <p:txBody>
          <a:bodyPr lIns="0" tIns="0" rIns="0" bIns="0" anchor="ctr"/>
          <a:lstStyle/>
          <a:p>
            <a:pPr marL="0" indent="0">
              <a:lnSpc>
                <a:spcPts val="2500"/>
              </a:lnSpc>
              <a:spcBef>
                <a:spcPts val="1200"/>
              </a:spcBef>
              <a:spcAft>
                <a:spcPts val="1200"/>
              </a:spcAft>
              <a:buNone/>
            </a:pPr>
            <a:r>
              <a:rPr lang="en-US" sz="2000" b="1" dirty="0">
                <a:solidFill>
                  <a:schemeClr val="accent6">
                    <a:lumMod val="50000"/>
                  </a:schemeClr>
                </a:solidFill>
              </a:rPr>
              <a:t>Greater tobacco dependence</a:t>
            </a:r>
            <a:r>
              <a:rPr lang="en-US" b="1" dirty="0">
                <a:solidFill>
                  <a:schemeClr val="accent6">
                    <a:lumMod val="50000"/>
                  </a:schemeClr>
                </a:solidFill>
              </a:rPr>
              <a:t> </a:t>
            </a:r>
            <a:br>
              <a:rPr lang="en-US" b="1" dirty="0">
                <a:solidFill>
                  <a:schemeClr val="accent1"/>
                </a:solidFill>
              </a:rPr>
            </a:br>
            <a:r>
              <a:rPr lang="en-US" dirty="0"/>
              <a:t>More like to smoke heavily</a:t>
            </a:r>
          </a:p>
        </p:txBody>
      </p:sp>
      <p:sp>
        <p:nvSpPr>
          <p:cNvPr id="6" name="Text Placeholder 2">
            <a:extLst>
              <a:ext uri="{FF2B5EF4-FFF2-40B4-BE49-F238E27FC236}">
                <a16:creationId xmlns:a16="http://schemas.microsoft.com/office/drawing/2014/main" id="{8795F233-63F4-C50E-8040-EA4F01D0BDF8}"/>
              </a:ext>
            </a:extLst>
          </p:cNvPr>
          <p:cNvSpPr txBox="1">
            <a:spLocks/>
          </p:cNvSpPr>
          <p:nvPr/>
        </p:nvSpPr>
        <p:spPr bwMode="auto">
          <a:xfrm>
            <a:off x="1720053" y="2950183"/>
            <a:ext cx="5554980" cy="633154"/>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1200"/>
              </a:spcBef>
              <a:spcAft>
                <a:spcPts val="1200"/>
              </a:spcAft>
              <a:buNone/>
            </a:pPr>
            <a:r>
              <a:rPr lang="en-US" sz="2000" b="1" dirty="0">
                <a:solidFill>
                  <a:schemeClr val="accent6">
                    <a:lumMod val="50000"/>
                  </a:schemeClr>
                </a:solidFill>
              </a:rPr>
              <a:t>Perceived benefits</a:t>
            </a:r>
            <a:br>
              <a:rPr lang="en-US" sz="2000" dirty="0"/>
            </a:br>
            <a:r>
              <a:rPr lang="en-US" dirty="0"/>
              <a:t>Cope with stress, negative symptoms of illness</a:t>
            </a:r>
          </a:p>
        </p:txBody>
      </p:sp>
      <p:sp>
        <p:nvSpPr>
          <p:cNvPr id="7" name="Text Placeholder 2">
            <a:extLst>
              <a:ext uri="{FF2B5EF4-FFF2-40B4-BE49-F238E27FC236}">
                <a16:creationId xmlns:a16="http://schemas.microsoft.com/office/drawing/2014/main" id="{AD476502-862C-413D-86CA-9C074DADC697}"/>
              </a:ext>
            </a:extLst>
          </p:cNvPr>
          <p:cNvSpPr txBox="1">
            <a:spLocks/>
          </p:cNvSpPr>
          <p:nvPr/>
        </p:nvSpPr>
        <p:spPr bwMode="auto">
          <a:xfrm>
            <a:off x="1720053" y="4005951"/>
            <a:ext cx="5554980" cy="633154"/>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1200"/>
              </a:spcBef>
              <a:spcAft>
                <a:spcPts val="1200"/>
              </a:spcAft>
              <a:buNone/>
            </a:pPr>
            <a:r>
              <a:rPr lang="en-US" sz="2000" b="1" dirty="0">
                <a:solidFill>
                  <a:schemeClr val="accent6">
                    <a:lumMod val="50000"/>
                  </a:schemeClr>
                </a:solidFill>
              </a:rPr>
              <a:t>Boredom</a:t>
            </a:r>
            <a:br>
              <a:rPr lang="en-US" dirty="0"/>
            </a:br>
            <a:r>
              <a:rPr lang="en-US" dirty="0"/>
              <a:t>Social isolation, loneliness, unemployment</a:t>
            </a:r>
          </a:p>
        </p:txBody>
      </p:sp>
      <p:sp>
        <p:nvSpPr>
          <p:cNvPr id="8" name="Text Placeholder 2">
            <a:extLst>
              <a:ext uri="{FF2B5EF4-FFF2-40B4-BE49-F238E27FC236}">
                <a16:creationId xmlns:a16="http://schemas.microsoft.com/office/drawing/2014/main" id="{157D58DE-D0A2-3A80-F127-005A86575D31}"/>
              </a:ext>
            </a:extLst>
          </p:cNvPr>
          <p:cNvSpPr txBox="1">
            <a:spLocks/>
          </p:cNvSpPr>
          <p:nvPr/>
        </p:nvSpPr>
        <p:spPr bwMode="auto">
          <a:xfrm>
            <a:off x="1720053" y="5061718"/>
            <a:ext cx="5554980" cy="633154"/>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1200"/>
              </a:spcBef>
              <a:spcAft>
                <a:spcPts val="1200"/>
              </a:spcAft>
              <a:buNone/>
            </a:pPr>
            <a:r>
              <a:rPr lang="en-US" sz="2000" b="1" dirty="0">
                <a:solidFill>
                  <a:schemeClr val="accent6">
                    <a:lumMod val="50000"/>
                  </a:schemeClr>
                </a:solidFill>
              </a:rPr>
              <a:t>Peers, Environment, Culture</a:t>
            </a:r>
            <a:br>
              <a:rPr lang="en-US" dirty="0"/>
            </a:br>
            <a:r>
              <a:rPr lang="en-US" dirty="0"/>
              <a:t>High rates of smoking among peers, social networks</a:t>
            </a:r>
          </a:p>
        </p:txBody>
      </p:sp>
      <p:sp>
        <p:nvSpPr>
          <p:cNvPr id="30" name="Freeform 29">
            <a:extLst>
              <a:ext uri="{FF2B5EF4-FFF2-40B4-BE49-F238E27FC236}">
                <a16:creationId xmlns:a16="http://schemas.microsoft.com/office/drawing/2014/main" id="{B5C8B645-CF8D-20A9-59A8-C6C08BD785F3}"/>
              </a:ext>
            </a:extLst>
          </p:cNvPr>
          <p:cNvSpPr/>
          <p:nvPr/>
        </p:nvSpPr>
        <p:spPr>
          <a:xfrm>
            <a:off x="900574" y="5581320"/>
            <a:ext cx="46374" cy="55992"/>
          </a:xfrm>
          <a:custGeom>
            <a:avLst/>
            <a:gdLst>
              <a:gd name="connsiteX0" fmla="*/ 20894 w 46374"/>
              <a:gd name="connsiteY0" fmla="*/ 55992 h 55992"/>
              <a:gd name="connsiteX1" fmla="*/ 46375 w 46374"/>
              <a:gd name="connsiteY1" fmla="*/ 11773 h 55992"/>
              <a:gd name="connsiteX2" fmla="*/ 27637 w 46374"/>
              <a:gd name="connsiteY2" fmla="*/ 0 h 55992"/>
              <a:gd name="connsiteX3" fmla="*/ 0 w 46374"/>
              <a:gd name="connsiteY3" fmla="*/ 47922 h 55992"/>
              <a:gd name="connsiteX4" fmla="*/ 20894 w 46374"/>
              <a:gd name="connsiteY4" fmla="*/ 55992 h 5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74" h="55992">
                <a:moveTo>
                  <a:pt x="20894" y="55992"/>
                </a:moveTo>
                <a:lnTo>
                  <a:pt x="46375" y="11773"/>
                </a:lnTo>
                <a:cubicBezTo>
                  <a:pt x="39746" y="8494"/>
                  <a:pt x="33468" y="4550"/>
                  <a:pt x="27637" y="0"/>
                </a:cubicBezTo>
                <a:lnTo>
                  <a:pt x="0" y="47922"/>
                </a:lnTo>
                <a:cubicBezTo>
                  <a:pt x="7278" y="49716"/>
                  <a:pt x="14299" y="52428"/>
                  <a:pt x="20894" y="55992"/>
                </a:cubicBezTo>
                <a:close/>
              </a:path>
            </a:pathLst>
          </a:custGeom>
          <a:solidFill>
            <a:schemeClr val="bg1"/>
          </a:solidFill>
          <a:ln w="5457"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94AF807B-09F6-7B7B-51C9-C7BEC872B2E1}"/>
              </a:ext>
            </a:extLst>
          </p:cNvPr>
          <p:cNvSpPr/>
          <p:nvPr/>
        </p:nvSpPr>
        <p:spPr>
          <a:xfrm>
            <a:off x="968395" y="5709169"/>
            <a:ext cx="57595" cy="22109"/>
          </a:xfrm>
          <a:custGeom>
            <a:avLst/>
            <a:gdLst>
              <a:gd name="connsiteX0" fmla="*/ 57595 w 57595"/>
              <a:gd name="connsiteY0" fmla="*/ 22110 h 22109"/>
              <a:gd name="connsiteX1" fmla="*/ 56435 w 57595"/>
              <a:gd name="connsiteY1" fmla="*/ 8291 h 22109"/>
              <a:gd name="connsiteX2" fmla="*/ 56877 w 57595"/>
              <a:gd name="connsiteY2" fmla="*/ 0 h 22109"/>
              <a:gd name="connsiteX3" fmla="*/ 719 w 57595"/>
              <a:gd name="connsiteY3" fmla="*/ 0 h 22109"/>
              <a:gd name="connsiteX4" fmla="*/ 1161 w 57595"/>
              <a:gd name="connsiteY4" fmla="*/ 8291 h 22109"/>
              <a:gd name="connsiteX5" fmla="*/ 0 w 57595"/>
              <a:gd name="connsiteY5" fmla="*/ 22110 h 2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95" h="22109">
                <a:moveTo>
                  <a:pt x="57595" y="22110"/>
                </a:moveTo>
                <a:cubicBezTo>
                  <a:pt x="56845" y="17541"/>
                  <a:pt x="56457" y="12921"/>
                  <a:pt x="56435" y="8291"/>
                </a:cubicBezTo>
                <a:cubicBezTo>
                  <a:pt x="56441" y="5522"/>
                  <a:pt x="56589" y="2754"/>
                  <a:pt x="56877" y="0"/>
                </a:cubicBezTo>
                <a:lnTo>
                  <a:pt x="719" y="0"/>
                </a:lnTo>
                <a:cubicBezTo>
                  <a:pt x="1007" y="2754"/>
                  <a:pt x="1154" y="5522"/>
                  <a:pt x="1161" y="8291"/>
                </a:cubicBezTo>
                <a:cubicBezTo>
                  <a:pt x="1138" y="12921"/>
                  <a:pt x="750" y="17541"/>
                  <a:pt x="0" y="22110"/>
                </a:cubicBezTo>
                <a:close/>
              </a:path>
            </a:pathLst>
          </a:custGeom>
          <a:solidFill>
            <a:schemeClr val="bg1"/>
          </a:solidFill>
          <a:ln w="5457"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9F80210B-90CD-FF17-C662-3F549954F54D}"/>
              </a:ext>
            </a:extLst>
          </p:cNvPr>
          <p:cNvSpPr/>
          <p:nvPr/>
        </p:nvSpPr>
        <p:spPr>
          <a:xfrm>
            <a:off x="1041910" y="5581210"/>
            <a:ext cx="47369" cy="58369"/>
          </a:xfrm>
          <a:custGeom>
            <a:avLst/>
            <a:gdLst>
              <a:gd name="connsiteX0" fmla="*/ 27139 w 47369"/>
              <a:gd name="connsiteY0" fmla="*/ 58369 h 58369"/>
              <a:gd name="connsiteX1" fmla="*/ 47370 w 47369"/>
              <a:gd name="connsiteY1" fmla="*/ 49138 h 58369"/>
              <a:gd name="connsiteX2" fmla="*/ 19014 w 47369"/>
              <a:gd name="connsiteY2" fmla="*/ 0 h 58369"/>
              <a:gd name="connsiteX3" fmla="*/ 0 w 47369"/>
              <a:gd name="connsiteY3" fmla="*/ 11884 h 58369"/>
            </a:gdLst>
            <a:ahLst/>
            <a:cxnLst>
              <a:cxn ang="0">
                <a:pos x="connsiteX0" y="connsiteY0"/>
              </a:cxn>
              <a:cxn ang="0">
                <a:pos x="connsiteX1" y="connsiteY1"/>
              </a:cxn>
              <a:cxn ang="0">
                <a:pos x="connsiteX2" y="connsiteY2"/>
              </a:cxn>
              <a:cxn ang="0">
                <a:pos x="connsiteX3" y="connsiteY3"/>
              </a:cxn>
            </a:cxnLst>
            <a:rect l="l" t="t" r="r" b="b"/>
            <a:pathLst>
              <a:path w="47369" h="58369">
                <a:moveTo>
                  <a:pt x="27139" y="58369"/>
                </a:moveTo>
                <a:cubicBezTo>
                  <a:pt x="33478" y="54474"/>
                  <a:pt x="40273" y="51374"/>
                  <a:pt x="47370" y="49138"/>
                </a:cubicBezTo>
                <a:lnTo>
                  <a:pt x="19014" y="0"/>
                </a:lnTo>
                <a:cubicBezTo>
                  <a:pt x="13101" y="4604"/>
                  <a:pt x="6730" y="8586"/>
                  <a:pt x="0" y="11884"/>
                </a:cubicBezTo>
                <a:close/>
              </a:path>
            </a:pathLst>
          </a:custGeom>
          <a:solidFill>
            <a:schemeClr val="bg1"/>
          </a:solidFill>
          <a:ln w="5457"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B14899B1-06D7-EAD9-D9CE-AE025F3F95FC}"/>
              </a:ext>
            </a:extLst>
          </p:cNvPr>
          <p:cNvSpPr/>
          <p:nvPr/>
        </p:nvSpPr>
        <p:spPr>
          <a:xfrm>
            <a:off x="809262" y="5648367"/>
            <a:ext cx="138184" cy="138184"/>
          </a:xfrm>
          <a:custGeom>
            <a:avLst/>
            <a:gdLst>
              <a:gd name="connsiteX0" fmla="*/ 69092 w 138184"/>
              <a:gd name="connsiteY0" fmla="*/ 0 h 138184"/>
              <a:gd name="connsiteX1" fmla="*/ 0 w 138184"/>
              <a:gd name="connsiteY1" fmla="*/ 69092 h 138184"/>
              <a:gd name="connsiteX2" fmla="*/ 69092 w 138184"/>
              <a:gd name="connsiteY2" fmla="*/ 138185 h 138184"/>
              <a:gd name="connsiteX3" fmla="*/ 138185 w 138184"/>
              <a:gd name="connsiteY3" fmla="*/ 69092 h 138184"/>
              <a:gd name="connsiteX4" fmla="*/ 69092 w 138184"/>
              <a:gd name="connsiteY4" fmla="*/ 0 h 138184"/>
              <a:gd name="connsiteX5" fmla="*/ 69092 w 138184"/>
              <a:gd name="connsiteY5" fmla="*/ 26918 h 138184"/>
              <a:gd name="connsiteX6" fmla="*/ 88549 w 138184"/>
              <a:gd name="connsiteY6" fmla="*/ 46264 h 138184"/>
              <a:gd name="connsiteX7" fmla="*/ 69203 w 138184"/>
              <a:gd name="connsiteY7" fmla="*/ 65721 h 138184"/>
              <a:gd name="connsiteX8" fmla="*/ 49746 w 138184"/>
              <a:gd name="connsiteY8" fmla="*/ 46375 h 138184"/>
              <a:gd name="connsiteX9" fmla="*/ 49746 w 138184"/>
              <a:gd name="connsiteY9" fmla="*/ 46264 h 138184"/>
              <a:gd name="connsiteX10" fmla="*/ 69092 w 138184"/>
              <a:gd name="connsiteY10" fmla="*/ 26918 h 138184"/>
              <a:gd name="connsiteX11" fmla="*/ 107784 w 138184"/>
              <a:gd name="connsiteY11" fmla="*/ 104633 h 138184"/>
              <a:gd name="connsiteX12" fmla="*/ 30401 w 138184"/>
              <a:gd name="connsiteY12" fmla="*/ 104633 h 138184"/>
              <a:gd name="connsiteX13" fmla="*/ 30401 w 138184"/>
              <a:gd name="connsiteY13" fmla="*/ 89875 h 138184"/>
              <a:gd name="connsiteX14" fmla="*/ 34270 w 138184"/>
              <a:gd name="connsiteY14" fmla="*/ 82137 h 138184"/>
              <a:gd name="connsiteX15" fmla="*/ 53173 w 138184"/>
              <a:gd name="connsiteY15" fmla="*/ 72906 h 138184"/>
              <a:gd name="connsiteX16" fmla="*/ 69148 w 138184"/>
              <a:gd name="connsiteY16" fmla="*/ 70474 h 138184"/>
              <a:gd name="connsiteX17" fmla="*/ 85122 w 138184"/>
              <a:gd name="connsiteY17" fmla="*/ 72906 h 138184"/>
              <a:gd name="connsiteX18" fmla="*/ 104025 w 138184"/>
              <a:gd name="connsiteY18" fmla="*/ 82137 h 138184"/>
              <a:gd name="connsiteX19" fmla="*/ 107895 w 138184"/>
              <a:gd name="connsiteY19" fmla="*/ 89875 h 13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8184" h="138184">
                <a:moveTo>
                  <a:pt x="69092" y="0"/>
                </a:moveTo>
                <a:cubicBezTo>
                  <a:pt x="30933" y="0"/>
                  <a:pt x="0" y="30933"/>
                  <a:pt x="0" y="69092"/>
                </a:cubicBezTo>
                <a:cubicBezTo>
                  <a:pt x="0" y="107251"/>
                  <a:pt x="30933" y="138185"/>
                  <a:pt x="69092" y="138185"/>
                </a:cubicBezTo>
                <a:cubicBezTo>
                  <a:pt x="107251" y="138185"/>
                  <a:pt x="138185" y="107251"/>
                  <a:pt x="138185" y="69092"/>
                </a:cubicBezTo>
                <a:cubicBezTo>
                  <a:pt x="138185" y="30933"/>
                  <a:pt x="107251" y="0"/>
                  <a:pt x="69092" y="0"/>
                </a:cubicBezTo>
                <a:close/>
                <a:moveTo>
                  <a:pt x="69092" y="26918"/>
                </a:moveTo>
                <a:cubicBezTo>
                  <a:pt x="79807" y="26888"/>
                  <a:pt x="88518" y="35549"/>
                  <a:pt x="88549" y="46264"/>
                </a:cubicBezTo>
                <a:cubicBezTo>
                  <a:pt x="88579" y="56979"/>
                  <a:pt x="79918" y="65690"/>
                  <a:pt x="69203" y="65721"/>
                </a:cubicBezTo>
                <a:cubicBezTo>
                  <a:pt x="58488" y="65751"/>
                  <a:pt x="49777" y="57090"/>
                  <a:pt x="49746" y="46375"/>
                </a:cubicBezTo>
                <a:cubicBezTo>
                  <a:pt x="49746" y="46338"/>
                  <a:pt x="49746" y="46301"/>
                  <a:pt x="49746" y="46264"/>
                </a:cubicBezTo>
                <a:cubicBezTo>
                  <a:pt x="49777" y="35592"/>
                  <a:pt x="58421" y="26949"/>
                  <a:pt x="69092" y="26918"/>
                </a:cubicBezTo>
                <a:close/>
                <a:moveTo>
                  <a:pt x="107784" y="104633"/>
                </a:moveTo>
                <a:lnTo>
                  <a:pt x="30401" y="104633"/>
                </a:lnTo>
                <a:lnTo>
                  <a:pt x="30401" y="89875"/>
                </a:lnTo>
                <a:cubicBezTo>
                  <a:pt x="30474" y="86849"/>
                  <a:pt x="31892" y="84012"/>
                  <a:pt x="34270" y="82137"/>
                </a:cubicBezTo>
                <a:cubicBezTo>
                  <a:pt x="40006" y="78017"/>
                  <a:pt x="46397" y="74896"/>
                  <a:pt x="53173" y="72906"/>
                </a:cubicBezTo>
                <a:cubicBezTo>
                  <a:pt x="58368" y="71397"/>
                  <a:pt x="63739" y="70579"/>
                  <a:pt x="69148" y="70474"/>
                </a:cubicBezTo>
                <a:cubicBezTo>
                  <a:pt x="74562" y="70507"/>
                  <a:pt x="79943" y="71326"/>
                  <a:pt x="85122" y="72906"/>
                </a:cubicBezTo>
                <a:cubicBezTo>
                  <a:pt x="91977" y="74687"/>
                  <a:pt x="98406" y="77826"/>
                  <a:pt x="104025" y="82137"/>
                </a:cubicBezTo>
                <a:cubicBezTo>
                  <a:pt x="106403" y="84012"/>
                  <a:pt x="107821" y="86849"/>
                  <a:pt x="107895" y="89875"/>
                </a:cubicBezTo>
                <a:close/>
              </a:path>
            </a:pathLst>
          </a:custGeom>
          <a:solidFill>
            <a:schemeClr val="bg1"/>
          </a:solidFill>
          <a:ln w="5457"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0FE4588B-F638-589B-6400-E2401D9AF52B}"/>
              </a:ext>
            </a:extLst>
          </p:cNvPr>
          <p:cNvSpPr/>
          <p:nvPr/>
        </p:nvSpPr>
        <p:spPr>
          <a:xfrm>
            <a:off x="908755" y="5410690"/>
            <a:ext cx="171348" cy="171348"/>
          </a:xfrm>
          <a:custGeom>
            <a:avLst/>
            <a:gdLst>
              <a:gd name="connsiteX0" fmla="*/ 171349 w 171348"/>
              <a:gd name="connsiteY0" fmla="*/ 85674 h 171348"/>
              <a:gd name="connsiteX1" fmla="*/ 85674 w 171348"/>
              <a:gd name="connsiteY1" fmla="*/ 0 h 171348"/>
              <a:gd name="connsiteX2" fmla="*/ 0 w 171348"/>
              <a:gd name="connsiteY2" fmla="*/ 85674 h 171348"/>
              <a:gd name="connsiteX3" fmla="*/ 85674 w 171348"/>
              <a:gd name="connsiteY3" fmla="*/ 171349 h 171348"/>
              <a:gd name="connsiteX4" fmla="*/ 171349 w 171348"/>
              <a:gd name="connsiteY4" fmla="*/ 85674 h 171348"/>
              <a:gd name="connsiteX5" fmla="*/ 85509 w 171348"/>
              <a:gd name="connsiteY5" fmla="*/ 33164 h 171348"/>
              <a:gd name="connsiteX6" fmla="*/ 109553 w 171348"/>
              <a:gd name="connsiteY6" fmla="*/ 57208 h 171348"/>
              <a:gd name="connsiteX7" fmla="*/ 85509 w 171348"/>
              <a:gd name="connsiteY7" fmla="*/ 81253 h 171348"/>
              <a:gd name="connsiteX8" fmla="*/ 61465 w 171348"/>
              <a:gd name="connsiteY8" fmla="*/ 57208 h 171348"/>
              <a:gd name="connsiteX9" fmla="*/ 85509 w 171348"/>
              <a:gd name="connsiteY9" fmla="*/ 33164 h 171348"/>
              <a:gd name="connsiteX10" fmla="*/ 133486 w 171348"/>
              <a:gd name="connsiteY10" fmla="*/ 129562 h 171348"/>
              <a:gd name="connsiteX11" fmla="*/ 37476 w 171348"/>
              <a:gd name="connsiteY11" fmla="*/ 129562 h 171348"/>
              <a:gd name="connsiteX12" fmla="*/ 37476 w 171348"/>
              <a:gd name="connsiteY12" fmla="*/ 111100 h 171348"/>
              <a:gd name="connsiteX13" fmla="*/ 42285 w 171348"/>
              <a:gd name="connsiteY13" fmla="*/ 101483 h 171348"/>
              <a:gd name="connsiteX14" fmla="*/ 65665 w 171348"/>
              <a:gd name="connsiteY14" fmla="*/ 90096 h 171348"/>
              <a:gd name="connsiteX15" fmla="*/ 85509 w 171348"/>
              <a:gd name="connsiteY15" fmla="*/ 87112 h 171348"/>
              <a:gd name="connsiteX16" fmla="*/ 105297 w 171348"/>
              <a:gd name="connsiteY16" fmla="*/ 90096 h 171348"/>
              <a:gd name="connsiteX17" fmla="*/ 128733 w 171348"/>
              <a:gd name="connsiteY17" fmla="*/ 101483 h 171348"/>
              <a:gd name="connsiteX18" fmla="*/ 133486 w 171348"/>
              <a:gd name="connsiteY18" fmla="*/ 111100 h 17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1348" h="171348">
                <a:moveTo>
                  <a:pt x="171349" y="85674"/>
                </a:moveTo>
                <a:cubicBezTo>
                  <a:pt x="171349" y="38358"/>
                  <a:pt x="132991" y="0"/>
                  <a:pt x="85674" y="0"/>
                </a:cubicBezTo>
                <a:cubicBezTo>
                  <a:pt x="38358" y="0"/>
                  <a:pt x="0" y="38358"/>
                  <a:pt x="0" y="85674"/>
                </a:cubicBezTo>
                <a:cubicBezTo>
                  <a:pt x="0" y="132991"/>
                  <a:pt x="38358" y="171349"/>
                  <a:pt x="85674" y="171349"/>
                </a:cubicBezTo>
                <a:cubicBezTo>
                  <a:pt x="132991" y="171349"/>
                  <a:pt x="171349" y="132991"/>
                  <a:pt x="171349" y="85674"/>
                </a:cubicBezTo>
                <a:close/>
                <a:moveTo>
                  <a:pt x="85509" y="33164"/>
                </a:moveTo>
                <a:cubicBezTo>
                  <a:pt x="98788" y="33164"/>
                  <a:pt x="109553" y="43929"/>
                  <a:pt x="109553" y="57208"/>
                </a:cubicBezTo>
                <a:cubicBezTo>
                  <a:pt x="109553" y="70487"/>
                  <a:pt x="98788" y="81253"/>
                  <a:pt x="85509" y="81253"/>
                </a:cubicBezTo>
                <a:cubicBezTo>
                  <a:pt x="72230" y="81253"/>
                  <a:pt x="61465" y="70487"/>
                  <a:pt x="61465" y="57208"/>
                </a:cubicBezTo>
                <a:cubicBezTo>
                  <a:pt x="61495" y="43942"/>
                  <a:pt x="72242" y="33195"/>
                  <a:pt x="85509" y="33164"/>
                </a:cubicBezTo>
                <a:close/>
                <a:moveTo>
                  <a:pt x="133486" y="129562"/>
                </a:moveTo>
                <a:lnTo>
                  <a:pt x="37476" y="129562"/>
                </a:lnTo>
                <a:lnTo>
                  <a:pt x="37476" y="111100"/>
                </a:lnTo>
                <a:cubicBezTo>
                  <a:pt x="37546" y="107334"/>
                  <a:pt x="39313" y="103799"/>
                  <a:pt x="42285" y="101483"/>
                </a:cubicBezTo>
                <a:cubicBezTo>
                  <a:pt x="49367" y="96373"/>
                  <a:pt x="57276" y="92521"/>
                  <a:pt x="65665" y="90096"/>
                </a:cubicBezTo>
                <a:cubicBezTo>
                  <a:pt x="72115" y="88214"/>
                  <a:pt x="78790" y="87210"/>
                  <a:pt x="85509" y="87112"/>
                </a:cubicBezTo>
                <a:cubicBezTo>
                  <a:pt x="92216" y="87123"/>
                  <a:pt x="98884" y="88129"/>
                  <a:pt x="105297" y="90096"/>
                </a:cubicBezTo>
                <a:cubicBezTo>
                  <a:pt x="113785" y="92305"/>
                  <a:pt x="121751" y="96175"/>
                  <a:pt x="128733" y="101483"/>
                </a:cubicBezTo>
                <a:cubicBezTo>
                  <a:pt x="131671" y="103820"/>
                  <a:pt x="133413" y="107346"/>
                  <a:pt x="133486" y="111100"/>
                </a:cubicBezTo>
                <a:close/>
              </a:path>
            </a:pathLst>
          </a:custGeom>
          <a:solidFill>
            <a:schemeClr val="bg1"/>
          </a:solidFill>
          <a:ln w="5457"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15C0B399-0DDB-7B59-269C-2BA1A1EB903A}"/>
              </a:ext>
            </a:extLst>
          </p:cNvPr>
          <p:cNvSpPr/>
          <p:nvPr/>
        </p:nvSpPr>
        <p:spPr>
          <a:xfrm>
            <a:off x="1046939" y="5648367"/>
            <a:ext cx="138184" cy="138184"/>
          </a:xfrm>
          <a:custGeom>
            <a:avLst/>
            <a:gdLst>
              <a:gd name="connsiteX0" fmla="*/ 69092 w 138184"/>
              <a:gd name="connsiteY0" fmla="*/ 0 h 138184"/>
              <a:gd name="connsiteX1" fmla="*/ 0 w 138184"/>
              <a:gd name="connsiteY1" fmla="*/ 69092 h 138184"/>
              <a:gd name="connsiteX2" fmla="*/ 69092 w 138184"/>
              <a:gd name="connsiteY2" fmla="*/ 138185 h 138184"/>
              <a:gd name="connsiteX3" fmla="*/ 138185 w 138184"/>
              <a:gd name="connsiteY3" fmla="*/ 69092 h 138184"/>
              <a:gd name="connsiteX4" fmla="*/ 69092 w 138184"/>
              <a:gd name="connsiteY4" fmla="*/ 0 h 138184"/>
              <a:gd name="connsiteX5" fmla="*/ 69092 w 138184"/>
              <a:gd name="connsiteY5" fmla="*/ 26918 h 138184"/>
              <a:gd name="connsiteX6" fmla="*/ 88549 w 138184"/>
              <a:gd name="connsiteY6" fmla="*/ 46264 h 138184"/>
              <a:gd name="connsiteX7" fmla="*/ 69203 w 138184"/>
              <a:gd name="connsiteY7" fmla="*/ 65721 h 138184"/>
              <a:gd name="connsiteX8" fmla="*/ 49746 w 138184"/>
              <a:gd name="connsiteY8" fmla="*/ 46375 h 138184"/>
              <a:gd name="connsiteX9" fmla="*/ 49746 w 138184"/>
              <a:gd name="connsiteY9" fmla="*/ 46264 h 138184"/>
              <a:gd name="connsiteX10" fmla="*/ 69092 w 138184"/>
              <a:gd name="connsiteY10" fmla="*/ 26918 h 138184"/>
              <a:gd name="connsiteX11" fmla="*/ 107784 w 138184"/>
              <a:gd name="connsiteY11" fmla="*/ 104633 h 138184"/>
              <a:gd name="connsiteX12" fmla="*/ 30401 w 138184"/>
              <a:gd name="connsiteY12" fmla="*/ 104633 h 138184"/>
              <a:gd name="connsiteX13" fmla="*/ 30401 w 138184"/>
              <a:gd name="connsiteY13" fmla="*/ 89875 h 138184"/>
              <a:gd name="connsiteX14" fmla="*/ 34270 w 138184"/>
              <a:gd name="connsiteY14" fmla="*/ 82137 h 138184"/>
              <a:gd name="connsiteX15" fmla="*/ 53173 w 138184"/>
              <a:gd name="connsiteY15" fmla="*/ 72906 h 138184"/>
              <a:gd name="connsiteX16" fmla="*/ 69148 w 138184"/>
              <a:gd name="connsiteY16" fmla="*/ 70474 h 138184"/>
              <a:gd name="connsiteX17" fmla="*/ 85122 w 138184"/>
              <a:gd name="connsiteY17" fmla="*/ 72906 h 138184"/>
              <a:gd name="connsiteX18" fmla="*/ 104025 w 138184"/>
              <a:gd name="connsiteY18" fmla="*/ 82137 h 138184"/>
              <a:gd name="connsiteX19" fmla="*/ 107895 w 138184"/>
              <a:gd name="connsiteY19" fmla="*/ 89875 h 13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8184" h="138184">
                <a:moveTo>
                  <a:pt x="69092" y="0"/>
                </a:moveTo>
                <a:cubicBezTo>
                  <a:pt x="30933" y="0"/>
                  <a:pt x="0" y="30933"/>
                  <a:pt x="0" y="69092"/>
                </a:cubicBezTo>
                <a:cubicBezTo>
                  <a:pt x="0" y="107251"/>
                  <a:pt x="30933" y="138185"/>
                  <a:pt x="69092" y="138185"/>
                </a:cubicBezTo>
                <a:cubicBezTo>
                  <a:pt x="107251" y="138185"/>
                  <a:pt x="138185" y="107251"/>
                  <a:pt x="138185" y="69092"/>
                </a:cubicBezTo>
                <a:cubicBezTo>
                  <a:pt x="138185" y="30933"/>
                  <a:pt x="107251" y="0"/>
                  <a:pt x="69092" y="0"/>
                </a:cubicBezTo>
                <a:close/>
                <a:moveTo>
                  <a:pt x="69092" y="26918"/>
                </a:moveTo>
                <a:cubicBezTo>
                  <a:pt x="79807" y="26888"/>
                  <a:pt x="88518" y="35549"/>
                  <a:pt x="88549" y="46264"/>
                </a:cubicBezTo>
                <a:cubicBezTo>
                  <a:pt x="88579" y="56979"/>
                  <a:pt x="79918" y="65690"/>
                  <a:pt x="69203" y="65721"/>
                </a:cubicBezTo>
                <a:cubicBezTo>
                  <a:pt x="58488" y="65751"/>
                  <a:pt x="49777" y="57090"/>
                  <a:pt x="49746" y="46375"/>
                </a:cubicBezTo>
                <a:cubicBezTo>
                  <a:pt x="49746" y="46338"/>
                  <a:pt x="49746" y="46301"/>
                  <a:pt x="49746" y="46264"/>
                </a:cubicBezTo>
                <a:cubicBezTo>
                  <a:pt x="49777" y="35592"/>
                  <a:pt x="58421" y="26949"/>
                  <a:pt x="69092" y="26918"/>
                </a:cubicBezTo>
                <a:close/>
                <a:moveTo>
                  <a:pt x="107784" y="104633"/>
                </a:moveTo>
                <a:lnTo>
                  <a:pt x="30401" y="104633"/>
                </a:lnTo>
                <a:lnTo>
                  <a:pt x="30401" y="89875"/>
                </a:lnTo>
                <a:cubicBezTo>
                  <a:pt x="30474" y="86849"/>
                  <a:pt x="31892" y="84012"/>
                  <a:pt x="34270" y="82137"/>
                </a:cubicBezTo>
                <a:cubicBezTo>
                  <a:pt x="40006" y="78017"/>
                  <a:pt x="46397" y="74896"/>
                  <a:pt x="53173" y="72906"/>
                </a:cubicBezTo>
                <a:cubicBezTo>
                  <a:pt x="58368" y="71397"/>
                  <a:pt x="63739" y="70579"/>
                  <a:pt x="69148" y="70474"/>
                </a:cubicBezTo>
                <a:cubicBezTo>
                  <a:pt x="74562" y="70507"/>
                  <a:pt x="79943" y="71326"/>
                  <a:pt x="85122" y="72906"/>
                </a:cubicBezTo>
                <a:cubicBezTo>
                  <a:pt x="91977" y="74687"/>
                  <a:pt x="98406" y="77826"/>
                  <a:pt x="104025" y="82137"/>
                </a:cubicBezTo>
                <a:cubicBezTo>
                  <a:pt x="106403" y="84012"/>
                  <a:pt x="107821" y="86849"/>
                  <a:pt x="107895" y="89875"/>
                </a:cubicBezTo>
                <a:close/>
              </a:path>
            </a:pathLst>
          </a:custGeom>
          <a:solidFill>
            <a:schemeClr val="bg1"/>
          </a:solidFill>
          <a:ln w="5457" cap="flat">
            <a:noFill/>
            <a:prstDash val="solid"/>
            <a:miter/>
          </a:ln>
        </p:spPr>
        <p:txBody>
          <a:bodyPr rtlCol="0" anchor="ctr"/>
          <a:lstStyle/>
          <a:p>
            <a:endParaRPr lang="en-US"/>
          </a:p>
        </p:txBody>
      </p:sp>
      <p:pic>
        <p:nvPicPr>
          <p:cNvPr id="54" name="Picture 53">
            <a:extLst>
              <a:ext uri="{FF2B5EF4-FFF2-40B4-BE49-F238E27FC236}">
                <a16:creationId xmlns:a16="http://schemas.microsoft.com/office/drawing/2014/main" id="{4F57E665-CB64-105B-FAA1-6EF2454183F4}"/>
              </a:ext>
            </a:extLst>
          </p:cNvPr>
          <p:cNvPicPr>
            <a:picLocks noChangeAspect="1"/>
          </p:cNvPicPr>
          <p:nvPr/>
        </p:nvPicPr>
        <p:blipFill>
          <a:blip r:embed="rId3"/>
          <a:stretch>
            <a:fillRect/>
          </a:stretch>
        </p:blipFill>
        <p:spPr>
          <a:xfrm>
            <a:off x="684213" y="1822197"/>
            <a:ext cx="777591" cy="777591"/>
          </a:xfrm>
          <a:prstGeom prst="rect">
            <a:avLst/>
          </a:prstGeom>
        </p:spPr>
      </p:pic>
      <p:pic>
        <p:nvPicPr>
          <p:cNvPr id="55" name="Picture 54">
            <a:extLst>
              <a:ext uri="{FF2B5EF4-FFF2-40B4-BE49-F238E27FC236}">
                <a16:creationId xmlns:a16="http://schemas.microsoft.com/office/drawing/2014/main" id="{59A87BD3-2387-227B-37E6-74DE846F8C1E}"/>
              </a:ext>
            </a:extLst>
          </p:cNvPr>
          <p:cNvPicPr>
            <a:picLocks noChangeAspect="1"/>
          </p:cNvPicPr>
          <p:nvPr/>
        </p:nvPicPr>
        <p:blipFill>
          <a:blip r:embed="rId4"/>
          <a:srcRect/>
          <a:stretch/>
        </p:blipFill>
        <p:spPr>
          <a:xfrm>
            <a:off x="684213" y="2877965"/>
            <a:ext cx="777591" cy="777591"/>
          </a:xfrm>
          <a:prstGeom prst="rect">
            <a:avLst/>
          </a:prstGeom>
        </p:spPr>
      </p:pic>
      <p:pic>
        <p:nvPicPr>
          <p:cNvPr id="56" name="Picture 55">
            <a:extLst>
              <a:ext uri="{FF2B5EF4-FFF2-40B4-BE49-F238E27FC236}">
                <a16:creationId xmlns:a16="http://schemas.microsoft.com/office/drawing/2014/main" id="{808F7FF0-F1F7-6041-C929-BE9AE0B54FB0}"/>
              </a:ext>
            </a:extLst>
          </p:cNvPr>
          <p:cNvPicPr>
            <a:picLocks noChangeAspect="1"/>
          </p:cNvPicPr>
          <p:nvPr/>
        </p:nvPicPr>
        <p:blipFill>
          <a:blip r:embed="rId5"/>
          <a:srcRect/>
          <a:stretch/>
        </p:blipFill>
        <p:spPr>
          <a:xfrm>
            <a:off x="684213" y="3933733"/>
            <a:ext cx="777591" cy="777591"/>
          </a:xfrm>
          <a:prstGeom prst="rect">
            <a:avLst/>
          </a:prstGeom>
        </p:spPr>
      </p:pic>
      <p:pic>
        <p:nvPicPr>
          <p:cNvPr id="57" name="Picture 56">
            <a:extLst>
              <a:ext uri="{FF2B5EF4-FFF2-40B4-BE49-F238E27FC236}">
                <a16:creationId xmlns:a16="http://schemas.microsoft.com/office/drawing/2014/main" id="{0AF1C491-CB58-7D48-0B57-B184D62F4FB7}"/>
              </a:ext>
            </a:extLst>
          </p:cNvPr>
          <p:cNvPicPr>
            <a:picLocks noChangeAspect="1"/>
          </p:cNvPicPr>
          <p:nvPr/>
        </p:nvPicPr>
        <p:blipFill>
          <a:blip r:embed="rId6"/>
          <a:srcRect/>
          <a:stretch/>
        </p:blipFill>
        <p:spPr>
          <a:xfrm>
            <a:off x="684213" y="4989500"/>
            <a:ext cx="777591" cy="777591"/>
          </a:xfrm>
          <a:prstGeom prst="rect">
            <a:avLst/>
          </a:prstGeom>
        </p:spPr>
      </p:pic>
      <p:sp>
        <p:nvSpPr>
          <p:cNvPr id="5" name="Footer Placeholder 3">
            <a:extLst>
              <a:ext uri="{FF2B5EF4-FFF2-40B4-BE49-F238E27FC236}">
                <a16:creationId xmlns:a16="http://schemas.microsoft.com/office/drawing/2014/main" id="{64E0AB8B-3FCC-8461-B920-C7F6D3406C44}"/>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a:t>
            </a:r>
            <a:r>
              <a:rPr lang="en-US" b="1" dirty="0"/>
              <a:t> </a:t>
            </a:r>
            <a:r>
              <a:rPr lang="en-GB" dirty="0"/>
              <a:t>Mental health, smoking and stopping: changing lives</a:t>
            </a:r>
            <a:endParaRPr lang="en-US" dirty="0"/>
          </a:p>
        </p:txBody>
      </p:sp>
    </p:spTree>
    <p:extLst>
      <p:ext uri="{BB962C8B-B14F-4D97-AF65-F5344CB8AC3E}">
        <p14:creationId xmlns:p14="http://schemas.microsoft.com/office/powerpoint/2010/main" val="4230612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11F2F41E-034F-A655-BA2C-196AA10728AE}"/>
              </a:ext>
            </a:extLst>
          </p:cNvPr>
          <p:cNvSpPr txBox="1">
            <a:spLocks/>
          </p:cNvSpPr>
          <p:nvPr/>
        </p:nvSpPr>
        <p:spPr bwMode="auto">
          <a:xfrm>
            <a:off x="0" y="394870"/>
            <a:ext cx="9144000" cy="9982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400" b="0" i="0" kern="1200">
                <a:solidFill>
                  <a:srgbClr val="00BCBF"/>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lnSpc>
                <a:spcPts val="3200"/>
              </a:lnSpc>
            </a:pPr>
            <a:r>
              <a:rPr lang="en-US" dirty="0">
                <a:solidFill>
                  <a:schemeClr val="accent3"/>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A long-standing culture of smoking </a:t>
            </a:r>
            <a:br>
              <a:rPr lang="en-US" dirty="0">
                <a:solidFill>
                  <a:schemeClr val="accent3"/>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br>
            <a:r>
              <a:rPr lang="en-US" dirty="0">
                <a:solidFill>
                  <a:schemeClr val="accent3"/>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in mental health facilities </a:t>
            </a:r>
          </a:p>
        </p:txBody>
      </p:sp>
      <p:pic>
        <p:nvPicPr>
          <p:cNvPr id="2" name="Graphic 11">
            <a:extLst>
              <a:ext uri="{FF2B5EF4-FFF2-40B4-BE49-F238E27FC236}">
                <a16:creationId xmlns:a16="http://schemas.microsoft.com/office/drawing/2014/main" id="{D696640F-A2C2-4EFA-07CF-ADEA99A4097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6424" y="1530223"/>
            <a:ext cx="8377286" cy="4712774"/>
          </a:xfrm>
          <a:prstGeom prst="rect">
            <a:avLst/>
          </a:prstGeom>
        </p:spPr>
      </p:pic>
    </p:spTree>
    <p:extLst>
      <p:ext uri="{BB962C8B-B14F-4D97-AF65-F5344CB8AC3E}">
        <p14:creationId xmlns:p14="http://schemas.microsoft.com/office/powerpoint/2010/main" val="1191644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7214A24B-9A5A-F9FB-A319-B7650DD5FA13}"/>
              </a:ext>
            </a:extLst>
          </p:cNvPr>
          <p:cNvPicPr>
            <a:picLocks noChangeAspect="1"/>
          </p:cNvPicPr>
          <p:nvPr/>
        </p:nvPicPr>
        <p:blipFill rotWithShape="1">
          <a:blip r:embed="rId3"/>
          <a:srcRect l="12526"/>
          <a:stretch/>
        </p:blipFill>
        <p:spPr>
          <a:xfrm>
            <a:off x="-432" y="3254109"/>
            <a:ext cx="1921295" cy="2986057"/>
          </a:xfrm>
          <a:prstGeom prst="rect">
            <a:avLst/>
          </a:prstGeom>
        </p:spPr>
      </p:pic>
      <p:sp>
        <p:nvSpPr>
          <p:cNvPr id="2" name="Title 1">
            <a:extLst>
              <a:ext uri="{FF2B5EF4-FFF2-40B4-BE49-F238E27FC236}">
                <a16:creationId xmlns:a16="http://schemas.microsoft.com/office/drawing/2014/main" id="{2FA97056-337B-2308-EB3C-E96E92F6D255}"/>
              </a:ext>
            </a:extLst>
          </p:cNvPr>
          <p:cNvSpPr>
            <a:spLocks noGrp="1"/>
          </p:cNvSpPr>
          <p:nvPr>
            <p:ph type="title"/>
          </p:nvPr>
        </p:nvSpPr>
        <p:spPr/>
        <p:txBody>
          <a:bodyPr/>
          <a:lstStyle/>
          <a:p>
            <a:r>
              <a:rPr lang="en-US" dirty="0"/>
              <a:t>What people with SMI shared…</a:t>
            </a:r>
          </a:p>
        </p:txBody>
      </p:sp>
      <p:grpSp>
        <p:nvGrpSpPr>
          <p:cNvPr id="5" name="1">
            <a:extLst>
              <a:ext uri="{FF2B5EF4-FFF2-40B4-BE49-F238E27FC236}">
                <a16:creationId xmlns:a16="http://schemas.microsoft.com/office/drawing/2014/main" id="{B930769E-73AA-CAA3-DAC7-F974AE178657}"/>
              </a:ext>
            </a:extLst>
          </p:cNvPr>
          <p:cNvGrpSpPr/>
          <p:nvPr/>
        </p:nvGrpSpPr>
        <p:grpSpPr>
          <a:xfrm>
            <a:off x="1414674" y="1674096"/>
            <a:ext cx="4302071" cy="1829890"/>
            <a:chOff x="1952888" y="1886412"/>
            <a:chExt cx="2427870" cy="1574394"/>
          </a:xfrm>
        </p:grpSpPr>
        <p:sp>
          <p:nvSpPr>
            <p:cNvPr id="6" name="Oval Callout 5">
              <a:extLst>
                <a:ext uri="{FF2B5EF4-FFF2-40B4-BE49-F238E27FC236}">
                  <a16:creationId xmlns:a16="http://schemas.microsoft.com/office/drawing/2014/main" id="{58F59035-AF56-E075-1889-FE812D4F7200}"/>
                </a:ext>
              </a:extLst>
            </p:cNvPr>
            <p:cNvSpPr/>
            <p:nvPr/>
          </p:nvSpPr>
          <p:spPr>
            <a:xfrm>
              <a:off x="1952888" y="1886412"/>
              <a:ext cx="2427870" cy="1574394"/>
            </a:xfrm>
            <a:prstGeom prst="wedgeEllipseCallout">
              <a:avLst>
                <a:gd name="adj1" fmla="val -42261"/>
                <a:gd name="adj2" fmla="val 62606"/>
              </a:avLst>
            </a:prstGeom>
            <a:solidFill>
              <a:srgbClr val="00B1FF"/>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64053611-0EF2-7804-143D-D7AEBAF09668}"/>
                </a:ext>
              </a:extLst>
            </p:cNvPr>
            <p:cNvSpPr txBox="1"/>
            <p:nvPr/>
          </p:nvSpPr>
          <p:spPr bwMode="auto">
            <a:xfrm>
              <a:off x="2134170" y="2175738"/>
              <a:ext cx="2018408" cy="102962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lnSpc>
                  <a:spcPts val="2000"/>
                </a:lnSpc>
                <a:spcBef>
                  <a:spcPts val="500"/>
                </a:spcBef>
                <a:spcAft>
                  <a:spcPts val="500"/>
                </a:spcAft>
                <a:buClr>
                  <a:srgbClr val="C10C21"/>
                </a:buClr>
              </a:pPr>
              <a:r>
                <a:rPr lang="en-US" sz="1600" dirty="0">
                  <a:solidFill>
                    <a:schemeClr val="bg1"/>
                  </a:solidFill>
                  <a:latin typeface="Arial" panose="020B0604020202020204" pitchFamily="34" charset="0"/>
                  <a:cs typeface="Arial" panose="020B0604020202020204" pitchFamily="34" charset="0"/>
                </a:rPr>
                <a:t>I feel more in control </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of myself and my life, I’m not sort </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of stuck, tied to these blessed cigarettes quite so much and  </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I do feel better for it</a:t>
              </a:r>
            </a:p>
          </p:txBody>
        </p:sp>
      </p:grpSp>
      <p:grpSp>
        <p:nvGrpSpPr>
          <p:cNvPr id="8" name="3">
            <a:extLst>
              <a:ext uri="{FF2B5EF4-FFF2-40B4-BE49-F238E27FC236}">
                <a16:creationId xmlns:a16="http://schemas.microsoft.com/office/drawing/2014/main" id="{EEECA33D-F5D4-B155-74BF-BD1FA28FF8D9}"/>
              </a:ext>
            </a:extLst>
          </p:cNvPr>
          <p:cNvGrpSpPr/>
          <p:nvPr/>
        </p:nvGrpSpPr>
        <p:grpSpPr>
          <a:xfrm>
            <a:off x="1849004" y="3654166"/>
            <a:ext cx="4159538" cy="2062954"/>
            <a:chOff x="4662931" y="2033826"/>
            <a:chExt cx="1703116" cy="1127193"/>
          </a:xfrm>
        </p:grpSpPr>
        <p:sp>
          <p:nvSpPr>
            <p:cNvPr id="9" name="Oval Callout 8">
              <a:extLst>
                <a:ext uri="{FF2B5EF4-FFF2-40B4-BE49-F238E27FC236}">
                  <a16:creationId xmlns:a16="http://schemas.microsoft.com/office/drawing/2014/main" id="{64636BD4-F3CA-656C-ADA2-2A98C23FBA7B}"/>
                </a:ext>
              </a:extLst>
            </p:cNvPr>
            <p:cNvSpPr/>
            <p:nvPr/>
          </p:nvSpPr>
          <p:spPr>
            <a:xfrm>
              <a:off x="4662931" y="2033826"/>
              <a:ext cx="1703116" cy="1127193"/>
            </a:xfrm>
            <a:prstGeom prst="wedgeEllipseCallout">
              <a:avLst>
                <a:gd name="adj1" fmla="val -42261"/>
                <a:gd name="adj2" fmla="val 62606"/>
              </a:avLst>
            </a:prstGeom>
            <a:solidFill>
              <a:srgbClr val="8ECC3E"/>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solidFill>
                  <a:srgbClr val="59BE9C"/>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3F8E4537-0F61-8AA6-A030-67F45B852CD6}"/>
                </a:ext>
              </a:extLst>
            </p:cNvPr>
            <p:cNvSpPr txBox="1"/>
            <p:nvPr/>
          </p:nvSpPr>
          <p:spPr bwMode="auto">
            <a:xfrm>
              <a:off x="4679136" y="2050750"/>
              <a:ext cx="1686774" cy="110591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lnSpc>
                  <a:spcPts val="2000"/>
                </a:lnSpc>
                <a:spcBef>
                  <a:spcPts val="500"/>
                </a:spcBef>
                <a:spcAft>
                  <a:spcPts val="500"/>
                </a:spcAft>
                <a:buClr>
                  <a:srgbClr val="C10C21"/>
                </a:buClr>
              </a:pPr>
              <a:r>
                <a:rPr lang="en-US" sz="1600">
                  <a:solidFill>
                    <a:schemeClr val="bg1"/>
                  </a:solidFill>
                  <a:latin typeface="Arial" panose="020B0604020202020204" pitchFamily="34" charset="0"/>
                  <a:cs typeface="Arial" panose="020B0604020202020204" pitchFamily="34" charset="0"/>
                </a:rPr>
                <a:t>It’s a burden on </a:t>
              </a:r>
              <a:br>
                <a:rPr lang="en-US" sz="1600">
                  <a:solidFill>
                    <a:schemeClr val="bg1"/>
                  </a:solidFill>
                  <a:latin typeface="Arial" panose="020B0604020202020204" pitchFamily="34" charset="0"/>
                  <a:cs typeface="Arial" panose="020B0604020202020204" pitchFamily="34" charset="0"/>
                </a:rPr>
              </a:br>
              <a:r>
                <a:rPr lang="en-US" sz="1600">
                  <a:solidFill>
                    <a:schemeClr val="bg1"/>
                  </a:solidFill>
                  <a:latin typeface="Arial" panose="020B0604020202020204" pitchFamily="34" charset="0"/>
                  <a:cs typeface="Arial" panose="020B0604020202020204" pitchFamily="34" charset="0"/>
                </a:rPr>
                <a:t>the family, they are going </a:t>
              </a:r>
              <a:br>
                <a:rPr lang="en-US" sz="1600">
                  <a:solidFill>
                    <a:schemeClr val="bg1"/>
                  </a:solidFill>
                  <a:latin typeface="Arial" panose="020B0604020202020204" pitchFamily="34" charset="0"/>
                  <a:cs typeface="Arial" panose="020B0604020202020204" pitchFamily="34" charset="0"/>
                </a:rPr>
              </a:br>
              <a:r>
                <a:rPr lang="en-US" sz="1600">
                  <a:solidFill>
                    <a:schemeClr val="bg1"/>
                  </a:solidFill>
                  <a:latin typeface="Arial" panose="020B0604020202020204" pitchFamily="34" charset="0"/>
                  <a:cs typeface="Arial" panose="020B0604020202020204" pitchFamily="34" charset="0"/>
                </a:rPr>
                <a:t>without essentials… It’s a choice </a:t>
              </a:r>
              <a:br>
                <a:rPr lang="en-US" sz="1600">
                  <a:solidFill>
                    <a:schemeClr val="bg1"/>
                  </a:solidFill>
                  <a:latin typeface="Arial" panose="020B0604020202020204" pitchFamily="34" charset="0"/>
                  <a:cs typeface="Arial" panose="020B0604020202020204" pitchFamily="34" charset="0"/>
                </a:rPr>
              </a:br>
              <a:r>
                <a:rPr lang="en-US" sz="1600">
                  <a:solidFill>
                    <a:schemeClr val="bg1"/>
                  </a:solidFill>
                  <a:latin typeface="Arial" panose="020B0604020202020204" pitchFamily="34" charset="0"/>
                  <a:cs typeface="Arial" panose="020B0604020202020204" pitchFamily="34" charset="0"/>
                </a:rPr>
                <a:t>between buying bread or fags…. </a:t>
              </a:r>
              <a:br>
                <a:rPr lang="en-US" sz="1600">
                  <a:solidFill>
                    <a:schemeClr val="bg1"/>
                  </a:solidFill>
                  <a:latin typeface="Arial" panose="020B0604020202020204" pitchFamily="34" charset="0"/>
                  <a:cs typeface="Arial" panose="020B0604020202020204" pitchFamily="34" charset="0"/>
                </a:rPr>
              </a:br>
              <a:r>
                <a:rPr lang="en-US" sz="1600">
                  <a:solidFill>
                    <a:schemeClr val="bg1"/>
                  </a:solidFill>
                  <a:latin typeface="Arial" panose="020B0604020202020204" pitchFamily="34" charset="0"/>
                  <a:cs typeface="Arial" panose="020B0604020202020204" pitchFamily="34" charset="0"/>
                </a:rPr>
                <a:t>So the family don’t have </a:t>
              </a:r>
              <a:br>
                <a:rPr lang="en-US" sz="1600">
                  <a:solidFill>
                    <a:schemeClr val="bg1"/>
                  </a:solidFill>
                  <a:latin typeface="Arial" panose="020B0604020202020204" pitchFamily="34" charset="0"/>
                  <a:cs typeface="Arial" panose="020B0604020202020204" pitchFamily="34" charset="0"/>
                </a:rPr>
              </a:br>
              <a:r>
                <a:rPr lang="en-US" sz="1600">
                  <a:solidFill>
                    <a:schemeClr val="bg1"/>
                  </a:solidFill>
                  <a:latin typeface="Arial" panose="020B0604020202020204" pitchFamily="34" charset="0"/>
                  <a:cs typeface="Arial" panose="020B0604020202020204" pitchFamily="34" charset="0"/>
                </a:rPr>
                <a:t>breakfast some days</a:t>
              </a:r>
              <a:endPar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grpSp>
      <p:grpSp>
        <p:nvGrpSpPr>
          <p:cNvPr id="11" name="4">
            <a:extLst>
              <a:ext uri="{FF2B5EF4-FFF2-40B4-BE49-F238E27FC236}">
                <a16:creationId xmlns:a16="http://schemas.microsoft.com/office/drawing/2014/main" id="{466E4D2A-3006-7697-39D2-D94526D4E345}"/>
              </a:ext>
            </a:extLst>
          </p:cNvPr>
          <p:cNvGrpSpPr/>
          <p:nvPr/>
        </p:nvGrpSpPr>
        <p:grpSpPr>
          <a:xfrm>
            <a:off x="5716745" y="3498425"/>
            <a:ext cx="2742769" cy="1531041"/>
            <a:chOff x="6338615" y="3958107"/>
            <a:chExt cx="2027373" cy="1365072"/>
          </a:xfrm>
        </p:grpSpPr>
        <p:sp>
          <p:nvSpPr>
            <p:cNvPr id="12" name="Oval Callout 11">
              <a:extLst>
                <a:ext uri="{FF2B5EF4-FFF2-40B4-BE49-F238E27FC236}">
                  <a16:creationId xmlns:a16="http://schemas.microsoft.com/office/drawing/2014/main" id="{FFD66E41-F948-193C-9589-0ACCFD36DA30}"/>
                </a:ext>
              </a:extLst>
            </p:cNvPr>
            <p:cNvSpPr/>
            <p:nvPr/>
          </p:nvSpPr>
          <p:spPr>
            <a:xfrm>
              <a:off x="6338615" y="3981379"/>
              <a:ext cx="2027373" cy="1341800"/>
            </a:xfrm>
            <a:prstGeom prst="wedgeEllipseCallout">
              <a:avLst>
                <a:gd name="adj1" fmla="val -42261"/>
                <a:gd name="adj2" fmla="val 62606"/>
              </a:avLst>
            </a:prstGeom>
            <a:solidFill>
              <a:srgbClr val="896DAD"/>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3E447529-E8A0-73C4-3D23-78D7963BEF52}"/>
                </a:ext>
              </a:extLst>
            </p:cNvPr>
            <p:cNvSpPr txBox="1"/>
            <p:nvPr/>
          </p:nvSpPr>
          <p:spPr bwMode="auto">
            <a:xfrm>
              <a:off x="6379341" y="3958107"/>
              <a:ext cx="1945920" cy="131642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lnSpc>
                  <a:spcPts val="2000"/>
                </a:lnSpc>
                <a:spcBef>
                  <a:spcPts val="500"/>
                </a:spcBef>
                <a:spcAft>
                  <a:spcPts val="500"/>
                </a:spcAft>
                <a:buClr>
                  <a:srgbClr val="C10C21"/>
                </a:buClr>
              </a:pPr>
              <a:r>
                <a:rPr lang="en-US" sz="1600">
                  <a:solidFill>
                    <a:schemeClr val="bg1"/>
                  </a:solidFill>
                  <a:latin typeface="Arial" panose="020B0604020202020204" pitchFamily="34" charset="0"/>
                  <a:cs typeface="Arial" panose="020B0604020202020204" pitchFamily="34" charset="0"/>
                </a:rPr>
                <a:t>I feel so rich </a:t>
              </a:r>
              <a:br>
                <a:rPr lang="en-US" sz="1600">
                  <a:solidFill>
                    <a:schemeClr val="bg1"/>
                  </a:solidFill>
                  <a:latin typeface="Arial" panose="020B0604020202020204" pitchFamily="34" charset="0"/>
                  <a:cs typeface="Arial" panose="020B0604020202020204" pitchFamily="34" charset="0"/>
                </a:rPr>
              </a:br>
              <a:r>
                <a:rPr lang="en-US" sz="1600">
                  <a:solidFill>
                    <a:schemeClr val="bg1"/>
                  </a:solidFill>
                  <a:latin typeface="Arial" panose="020B0604020202020204" pitchFamily="34" charset="0"/>
                  <a:cs typeface="Arial" panose="020B0604020202020204" pitchFamily="34" charset="0"/>
                </a:rPr>
                <a:t>these days, the richest </a:t>
              </a:r>
              <a:br>
                <a:rPr lang="en-US" sz="1600">
                  <a:solidFill>
                    <a:schemeClr val="bg1"/>
                  </a:solidFill>
                  <a:latin typeface="Arial" panose="020B0604020202020204" pitchFamily="34" charset="0"/>
                  <a:cs typeface="Arial" panose="020B0604020202020204" pitchFamily="34" charset="0"/>
                </a:rPr>
              </a:br>
              <a:r>
                <a:rPr lang="en-US" sz="1600">
                  <a:solidFill>
                    <a:schemeClr val="bg1"/>
                  </a:solidFill>
                  <a:latin typeface="Arial" panose="020B0604020202020204" pitchFamily="34" charset="0"/>
                  <a:cs typeface="Arial" panose="020B0604020202020204" pitchFamily="34" charset="0"/>
                </a:rPr>
                <a:t>I have ever been</a:t>
              </a:r>
              <a:endPar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grpSp>
      <p:grpSp>
        <p:nvGrpSpPr>
          <p:cNvPr id="14" name="2">
            <a:extLst>
              <a:ext uri="{FF2B5EF4-FFF2-40B4-BE49-F238E27FC236}">
                <a16:creationId xmlns:a16="http://schemas.microsoft.com/office/drawing/2014/main" id="{60C17931-7A67-5C92-8294-4138293DC16A}"/>
              </a:ext>
            </a:extLst>
          </p:cNvPr>
          <p:cNvGrpSpPr/>
          <p:nvPr/>
        </p:nvGrpSpPr>
        <p:grpSpPr>
          <a:xfrm>
            <a:off x="5564144" y="1674096"/>
            <a:ext cx="2478220" cy="1504940"/>
            <a:chOff x="6555307" y="2294020"/>
            <a:chExt cx="2027373" cy="1347950"/>
          </a:xfrm>
        </p:grpSpPr>
        <p:sp>
          <p:nvSpPr>
            <p:cNvPr id="15" name="Oval Callout 14">
              <a:extLst>
                <a:ext uri="{FF2B5EF4-FFF2-40B4-BE49-F238E27FC236}">
                  <a16:creationId xmlns:a16="http://schemas.microsoft.com/office/drawing/2014/main" id="{A82B52DD-DAC5-2E0A-3B61-8C1E6D3664F9}"/>
                </a:ext>
              </a:extLst>
            </p:cNvPr>
            <p:cNvSpPr/>
            <p:nvPr/>
          </p:nvSpPr>
          <p:spPr>
            <a:xfrm>
              <a:off x="6555307" y="2300170"/>
              <a:ext cx="2027373" cy="1341800"/>
            </a:xfrm>
            <a:prstGeom prst="wedgeEllipseCallout">
              <a:avLst>
                <a:gd name="adj1" fmla="val -42261"/>
                <a:gd name="adj2" fmla="val 62606"/>
              </a:avLst>
            </a:prstGeom>
            <a:solidFill>
              <a:srgbClr val="F79645"/>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652A5C4F-10E7-BAF8-E79C-041090BD3CC3}"/>
                </a:ext>
              </a:extLst>
            </p:cNvPr>
            <p:cNvSpPr txBox="1"/>
            <p:nvPr/>
          </p:nvSpPr>
          <p:spPr bwMode="auto">
            <a:xfrm>
              <a:off x="6576530"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lnSpc>
                  <a:spcPts val="2000"/>
                </a:lnSpc>
                <a:spcBef>
                  <a:spcPts val="500"/>
                </a:spcBef>
                <a:spcAft>
                  <a:spcPts val="500"/>
                </a:spcAft>
                <a:buClr>
                  <a:srgbClr val="C10C21"/>
                </a:buClr>
              </a:pPr>
              <a:r>
                <a:rPr lang="en-US" sz="1600">
                  <a:solidFill>
                    <a:schemeClr val="bg1"/>
                  </a:solidFill>
                  <a:latin typeface="Arial" panose="020B0604020202020204" pitchFamily="34" charset="0"/>
                  <a:cs typeface="Arial" panose="020B0604020202020204" pitchFamily="34" charset="0"/>
                </a:rPr>
                <a:t>For the first time </a:t>
              </a:r>
              <a:br>
                <a:rPr lang="en-US" sz="1600">
                  <a:solidFill>
                    <a:schemeClr val="bg1"/>
                  </a:solidFill>
                  <a:latin typeface="Arial" panose="020B0604020202020204" pitchFamily="34" charset="0"/>
                  <a:cs typeface="Arial" panose="020B0604020202020204" pitchFamily="34" charset="0"/>
                </a:rPr>
              </a:br>
              <a:r>
                <a:rPr lang="en-US" sz="1600">
                  <a:solidFill>
                    <a:schemeClr val="bg1"/>
                  </a:solidFill>
                  <a:latin typeface="Arial" panose="020B0604020202020204" pitchFamily="34" charset="0"/>
                  <a:cs typeface="Arial" panose="020B0604020202020204" pitchFamily="34" charset="0"/>
                </a:rPr>
                <a:t>in my life I feel I can </a:t>
              </a:r>
              <a:br>
                <a:rPr lang="en-US" sz="1600">
                  <a:solidFill>
                    <a:schemeClr val="bg1"/>
                  </a:solidFill>
                  <a:latin typeface="Arial" panose="020B0604020202020204" pitchFamily="34" charset="0"/>
                  <a:cs typeface="Arial" panose="020B0604020202020204" pitchFamily="34" charset="0"/>
                </a:rPr>
              </a:br>
              <a:r>
                <a:rPr lang="en-US" sz="1600">
                  <a:solidFill>
                    <a:schemeClr val="bg1"/>
                  </a:solidFill>
                  <a:latin typeface="Arial" panose="020B0604020202020204" pitchFamily="34" charset="0"/>
                  <a:cs typeface="Arial" panose="020B0604020202020204" pitchFamily="34" charset="0"/>
                </a:rPr>
                <a:t>do anything</a:t>
              </a:r>
              <a:endPar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grpSp>
      <p:sp>
        <p:nvSpPr>
          <p:cNvPr id="20" name="Footer Placeholder 4">
            <a:extLst>
              <a:ext uri="{FF2B5EF4-FFF2-40B4-BE49-F238E27FC236}">
                <a16:creationId xmlns:a16="http://schemas.microsoft.com/office/drawing/2014/main" id="{86676DC1-A44B-2132-2158-0E13BF74AFCB}"/>
              </a:ext>
            </a:extLst>
          </p:cNvPr>
          <p:cNvSpPr>
            <a:spLocks noGrp="1"/>
          </p:cNvSpPr>
          <p:nvPr>
            <p:ph type="ftr" sz="quarter" idx="3"/>
          </p:nvPr>
        </p:nvSpPr>
        <p:spPr>
          <a:xfrm>
            <a:off x="593184" y="6356350"/>
            <a:ext cx="7866330" cy="365125"/>
          </a:xfrm>
        </p:spPr>
        <p:txBody>
          <a:bodyPr/>
          <a:lstStyle>
            <a:lvl1pPr>
              <a:defRPr sz="1000"/>
            </a:lvl1pPr>
          </a:lstStyle>
          <a:p>
            <a:pPr>
              <a:defRPr/>
            </a:pPr>
            <a:r>
              <a:rPr lang="en-US" b="1" dirty="0"/>
              <a:t>Community mental health tobacco treatment training - </a:t>
            </a:r>
            <a:r>
              <a:rPr lang="en-GB" dirty="0"/>
              <a:t>Mental health, smoking and stopping: changing lives</a:t>
            </a:r>
            <a:endParaRPr lang="en-US" i="0" dirty="0"/>
          </a:p>
        </p:txBody>
      </p:sp>
      <p:sp>
        <p:nvSpPr>
          <p:cNvPr id="17" name="Text Placeholder 3">
            <a:extLst>
              <a:ext uri="{FF2B5EF4-FFF2-40B4-BE49-F238E27FC236}">
                <a16:creationId xmlns:a16="http://schemas.microsoft.com/office/drawing/2014/main" id="{2DECF301-A13D-4ACD-ACE8-16323D180871}"/>
              </a:ext>
            </a:extLst>
          </p:cNvPr>
          <p:cNvSpPr txBox="1">
            <a:spLocks/>
          </p:cNvSpPr>
          <p:nvPr/>
        </p:nvSpPr>
        <p:spPr bwMode="auto">
          <a:xfrm>
            <a:off x="2325188" y="5557029"/>
            <a:ext cx="6212915"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100">
                <a:latin typeface="Arial" panose="020B0604020202020204" pitchFamily="34" charset="0"/>
                <a:cs typeface="Arial" panose="020B0604020202020204" pitchFamily="34" charset="0"/>
              </a:rPr>
              <a:t>Source: </a:t>
            </a:r>
            <a:r>
              <a:rPr lang="en-US" sz="1100" err="1">
                <a:latin typeface="Arial" panose="020B0604020202020204" pitchFamily="34" charset="0"/>
                <a:cs typeface="Arial" panose="020B0604020202020204" pitchFamily="34" charset="0"/>
              </a:rPr>
              <a:t>Ratschen</a:t>
            </a:r>
            <a:r>
              <a:rPr lang="en-US" sz="1100">
                <a:latin typeface="Arial" panose="020B0604020202020204" pitchFamily="34" charset="0"/>
                <a:cs typeface="Arial" panose="020B0604020202020204" pitchFamily="34" charset="0"/>
              </a:rPr>
              <a:t> et al. 2008;2009</a:t>
            </a:r>
          </a:p>
        </p:txBody>
      </p:sp>
    </p:spTree>
    <p:extLst>
      <p:ext uri="{BB962C8B-B14F-4D97-AF65-F5344CB8AC3E}">
        <p14:creationId xmlns:p14="http://schemas.microsoft.com/office/powerpoint/2010/main" val="2222076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5000"/>
                            </p:stCondLst>
                            <p:childTnLst>
                              <p:par>
                                <p:cTn id="25" presetID="10" presetClass="entr" presetSubtype="0" fill="hold" grpId="0" nodeType="afterEffect">
                                  <p:stCondLst>
                                    <p:cond delay="5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256674"/>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71550" y="4618545"/>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2114400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0CA92206-A922-AB9B-E4F9-A2B321356414}"/>
              </a:ext>
            </a:extLst>
          </p:cNvPr>
          <p:cNvSpPr txBox="1">
            <a:spLocks/>
          </p:cNvSpPr>
          <p:nvPr/>
        </p:nvSpPr>
        <p:spPr>
          <a:xfrm>
            <a:off x="571500" y="5410990"/>
            <a:ext cx="7966604" cy="527356"/>
          </a:xfrm>
          <a:prstGeom prst="rect">
            <a:avLst/>
          </a:prstGeom>
        </p:spPr>
        <p:txBody>
          <a:bodyPr anchor="t"/>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1000"/>
              </a:spcBef>
              <a:spcAft>
                <a:spcPts val="1000"/>
              </a:spcAft>
              <a:buNone/>
            </a:pPr>
            <a:endParaRPr lang="en-US" sz="1500" b="1" dirty="0">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70B006AD-9E62-CED5-08CF-5685AF276585}"/>
              </a:ext>
            </a:extLst>
          </p:cNvPr>
          <p:cNvSpPr txBox="1"/>
          <p:nvPr/>
        </p:nvSpPr>
        <p:spPr bwMode="auto">
          <a:xfrm>
            <a:off x="571500" y="1878676"/>
            <a:ext cx="2919845" cy="272657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0" i="0" u="none" strike="noStrike" kern="1200" cap="none" spc="0" normalizeH="0" baseline="0" noProof="0" dirty="0">
                <a:ln>
                  <a:noFill/>
                </a:ln>
                <a:solidFill>
                  <a:srgbClr val="EEAB91"/>
                </a:solidFill>
                <a:effectLst/>
                <a:highlight>
                  <a:srgbClr val="FFFF00"/>
                </a:highlight>
                <a:uLnTx/>
                <a:uFillTx/>
                <a:latin typeface="+mn-lt"/>
                <a:ea typeface="Geneva" pitchFamily="-109" charset="0"/>
                <a:cs typeface="Geneva" pitchFamily="-109" charset="0"/>
              </a:rPr>
              <a:t>JULIAN’s IMAGE</a:t>
            </a:r>
          </a:p>
        </p:txBody>
      </p:sp>
      <p:pic>
        <p:nvPicPr>
          <p:cNvPr id="4" name="Picture 3" descr="A picture containing text, person, person, wall&#10;&#10;Description automatically generated">
            <a:extLst>
              <a:ext uri="{FF2B5EF4-FFF2-40B4-BE49-F238E27FC236}">
                <a16:creationId xmlns:a16="http://schemas.microsoft.com/office/drawing/2014/main" id="{865F419A-07A9-002B-5B6C-87C52676FA7E}"/>
              </a:ext>
            </a:extLst>
          </p:cNvPr>
          <p:cNvPicPr>
            <a:picLocks noChangeAspect="1"/>
          </p:cNvPicPr>
          <p:nvPr/>
        </p:nvPicPr>
        <p:blipFill rotWithShape="1">
          <a:blip r:embed="rId3"/>
          <a:srcRect l="6250" t="2067" r="43390" b="4553"/>
          <a:stretch/>
        </p:blipFill>
        <p:spPr>
          <a:xfrm>
            <a:off x="0" y="1098666"/>
            <a:ext cx="4230779" cy="4491336"/>
          </a:xfrm>
          <a:prstGeom prst="rect">
            <a:avLst/>
          </a:prstGeom>
        </p:spPr>
      </p:pic>
      <p:sp>
        <p:nvSpPr>
          <p:cNvPr id="9" name="box">
            <a:extLst>
              <a:ext uri="{FF2B5EF4-FFF2-40B4-BE49-F238E27FC236}">
                <a16:creationId xmlns:a16="http://schemas.microsoft.com/office/drawing/2014/main" id="{F64D4103-123E-3AEE-1BC9-5EDBC429C1DB}"/>
              </a:ext>
            </a:extLst>
          </p:cNvPr>
          <p:cNvSpPr txBox="1">
            <a:spLocks/>
          </p:cNvSpPr>
          <p:nvPr/>
        </p:nvSpPr>
        <p:spPr bwMode="auto">
          <a:xfrm>
            <a:off x="3967618" y="1691640"/>
            <a:ext cx="5176382" cy="3474720"/>
          </a:xfrm>
          <a:prstGeom prst="rect">
            <a:avLst/>
          </a:prstGeom>
          <a:gradFill>
            <a:gsLst>
              <a:gs pos="0">
                <a:schemeClr val="accent2"/>
              </a:gs>
              <a:gs pos="100000">
                <a:schemeClr val="accent4"/>
              </a:gs>
            </a:gsLst>
            <a:lin ang="5400000" scaled="0"/>
          </a:gradFill>
          <a:ln w="9525">
            <a:noFill/>
            <a:miter lim="800000"/>
            <a:headEnd/>
            <a:tailEnd/>
          </a:ln>
          <a:effectLst/>
        </p:spPr>
        <p:txBody>
          <a:bodyPr vert="horz" wrap="square" lIns="432000" tIns="180000" rIns="251999" bIns="3600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525" indent="-9525">
              <a:lnSpc>
                <a:spcPts val="3200"/>
              </a:lnSpc>
              <a:buNone/>
            </a:pPr>
            <a:r>
              <a:rPr lang="en-US" sz="3000" b="1" dirty="0">
                <a:solidFill>
                  <a:schemeClr val="accent1"/>
                </a:solidFill>
                <a:latin typeface="Arial" panose="020B0604020202020204" pitchFamily="34" charset="0"/>
                <a:cs typeface="Arial" panose="020B0604020202020204" pitchFamily="34" charset="0"/>
              </a:rPr>
              <a:t>Julian’s story</a:t>
            </a:r>
          </a:p>
          <a:p>
            <a:pPr marL="9525" indent="-9525">
              <a:lnSpc>
                <a:spcPts val="3000"/>
              </a:lnSpc>
              <a:buNone/>
            </a:pPr>
            <a:r>
              <a:rPr lang="en-US" sz="2000" dirty="0">
                <a:solidFill>
                  <a:schemeClr val="bg1"/>
                </a:solidFill>
                <a:latin typeface="Arial" panose="020B0604020202020204" pitchFamily="34" charset="0"/>
                <a:cs typeface="Arial" panose="020B0604020202020204" pitchFamily="34" charset="0"/>
              </a:rPr>
              <a:t>Stopping smoking while dealing </a:t>
            </a:r>
            <a:br>
              <a:rPr lang="en-US" sz="2000" dirty="0">
                <a:solidFill>
                  <a:schemeClr val="bg1"/>
                </a:solidFill>
                <a:latin typeface="Arial" panose="020B0604020202020204" pitchFamily="34" charset="0"/>
                <a:cs typeface="Arial" panose="020B0604020202020204" pitchFamily="34" charset="0"/>
              </a:rPr>
            </a:br>
            <a:r>
              <a:rPr lang="en-US" sz="2000" dirty="0">
                <a:solidFill>
                  <a:schemeClr val="bg1"/>
                </a:solidFill>
                <a:latin typeface="Arial" panose="020B0604020202020204" pitchFamily="34" charset="0"/>
                <a:cs typeface="Arial" panose="020B0604020202020204" pitchFamily="34" charset="0"/>
              </a:rPr>
              <a:t>with a mental health condition</a:t>
            </a:r>
          </a:p>
        </p:txBody>
      </p:sp>
    </p:spTree>
    <p:extLst>
      <p:ext uri="{BB962C8B-B14F-4D97-AF65-F5344CB8AC3E}">
        <p14:creationId xmlns:p14="http://schemas.microsoft.com/office/powerpoint/2010/main" val="34496093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F27F83-1E9F-F798-1439-BE858BFEC47F}"/>
              </a:ext>
            </a:extLst>
          </p:cNvPr>
          <p:cNvPicPr>
            <a:picLocks noChangeAspect="1"/>
          </p:cNvPicPr>
          <p:nvPr/>
        </p:nvPicPr>
        <p:blipFill>
          <a:blip r:embed="rId3"/>
          <a:srcRect/>
          <a:stretch/>
        </p:blipFill>
        <p:spPr>
          <a:xfrm>
            <a:off x="-186267" y="0"/>
            <a:ext cx="9144000" cy="6858000"/>
          </a:xfrm>
          <a:prstGeom prst="rect">
            <a:avLst/>
          </a:prstGeom>
        </p:spPr>
      </p:pic>
      <p:sp>
        <p:nvSpPr>
          <p:cNvPr id="10" name="Title 1">
            <a:extLst>
              <a:ext uri="{FF2B5EF4-FFF2-40B4-BE49-F238E27FC236}">
                <a16:creationId xmlns:a16="http://schemas.microsoft.com/office/drawing/2014/main" id="{ACF0074A-11A9-950A-9A50-542B21270412}"/>
              </a:ext>
            </a:extLst>
          </p:cNvPr>
          <p:cNvSpPr txBox="1">
            <a:spLocks/>
          </p:cNvSpPr>
          <p:nvPr/>
        </p:nvSpPr>
        <p:spPr bwMode="auto">
          <a:xfrm>
            <a:off x="971550" y="1045345"/>
            <a:ext cx="7200900" cy="177983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lnSpc>
                <a:spcPts val="4000"/>
              </a:lnSpc>
            </a:pPr>
            <a:r>
              <a:rPr lang="en-US" sz="2700">
                <a:solidFill>
                  <a:schemeClr val="accent3"/>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The challenges faced by people </a:t>
            </a:r>
            <a:br>
              <a:rPr lang="en-US" sz="2700">
                <a:solidFill>
                  <a:schemeClr val="accent3"/>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br>
            <a:r>
              <a:rPr lang="en-US" sz="2700">
                <a:solidFill>
                  <a:schemeClr val="accent3"/>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with SMI to stop smoking means...</a:t>
            </a:r>
          </a:p>
        </p:txBody>
      </p:sp>
      <p:sp>
        <p:nvSpPr>
          <p:cNvPr id="4" name="Title 1">
            <a:extLst>
              <a:ext uri="{FF2B5EF4-FFF2-40B4-BE49-F238E27FC236}">
                <a16:creationId xmlns:a16="http://schemas.microsoft.com/office/drawing/2014/main" id="{C5CA8321-43B2-5073-839C-7B19CC6D6B48}"/>
              </a:ext>
            </a:extLst>
          </p:cNvPr>
          <p:cNvSpPr txBox="1">
            <a:spLocks/>
          </p:cNvSpPr>
          <p:nvPr/>
        </p:nvSpPr>
        <p:spPr bwMode="auto">
          <a:xfrm>
            <a:off x="971550" y="3429000"/>
            <a:ext cx="7200900" cy="177983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lnSpc>
                <a:spcPts val="4000"/>
              </a:lnSpc>
            </a:pPr>
            <a:r>
              <a:rPr lang="en-US" sz="2800" b="1" dirty="0">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They need to be supported by highly skilled staff trained in how to tailor interventions for people with SMI</a:t>
            </a:r>
          </a:p>
        </p:txBody>
      </p:sp>
    </p:spTree>
    <p:extLst>
      <p:ext uri="{BB962C8B-B14F-4D97-AF65-F5344CB8AC3E}">
        <p14:creationId xmlns:p14="http://schemas.microsoft.com/office/powerpoint/2010/main" val="2516609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0" y="0"/>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571500" y="3917211"/>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400">
                <a:latin typeface="Arial" panose="020B0604020202020204" pitchFamily="34" charset="0"/>
                <a:cs typeface="Arial" panose="020B0604020202020204" pitchFamily="34" charset="0"/>
              </a:rPr>
              <a:t>True</a:t>
            </a:r>
          </a:p>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US" sz="240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639001" y="4036099"/>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71500" y="750338"/>
            <a:ext cx="7962900" cy="2321335"/>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tx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The same tobacco dependence treatments </a:t>
            </a:r>
            <a:b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br>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that work for the general </a:t>
            </a:r>
            <a:b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br>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population are also effective </a:t>
            </a:r>
            <a:b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br>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for people with SMI</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3195158"/>
            <a:ext cx="2615235" cy="2633587"/>
          </a:xfrm>
          <a:prstGeom prst="rect">
            <a:avLst/>
          </a:prstGeom>
          <a:effectLst>
            <a:outerShdw blurRad="508000" dist="76200" dir="5400000" algn="ctr" rotWithShape="0">
              <a:srgbClr val="000000">
                <a:alpha val="30000"/>
              </a:srgbClr>
            </a:outerShdw>
          </a:effectLst>
        </p:spPr>
      </p:pic>
      <p:sp>
        <p:nvSpPr>
          <p:cNvPr id="9" name="answers">
            <a:extLst>
              <a:ext uri="{FF2B5EF4-FFF2-40B4-BE49-F238E27FC236}">
                <a16:creationId xmlns:a16="http://schemas.microsoft.com/office/drawing/2014/main" id="{092EF721-3267-6A99-D9AD-B3C62A58681D}"/>
              </a:ext>
            </a:extLst>
          </p:cNvPr>
          <p:cNvSpPr txBox="1">
            <a:spLocks/>
          </p:cNvSpPr>
          <p:nvPr/>
        </p:nvSpPr>
        <p:spPr bwMode="auto">
          <a:xfrm>
            <a:off x="1917677" y="3917212"/>
            <a:ext cx="3330185" cy="7461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b="1" dirty="0">
                <a:solidFill>
                  <a:schemeClr val="accent1"/>
                </a:solidFill>
                <a:latin typeface="Arial" panose="020B0604020202020204" pitchFamily="34" charset="0"/>
                <a:cs typeface="Arial" panose="020B0604020202020204" pitchFamily="34" charset="0"/>
              </a:rPr>
              <a:t>But,</a:t>
            </a:r>
            <a:r>
              <a:rPr lang="en-US" sz="2400" dirty="0">
                <a:solidFill>
                  <a:schemeClr val="accent1"/>
                </a:solidFill>
                <a:latin typeface="Arial" panose="020B0604020202020204" pitchFamily="34" charset="0"/>
                <a:cs typeface="Arial" panose="020B0604020202020204" pitchFamily="34" charset="0"/>
              </a:rPr>
              <a:t> </a:t>
            </a:r>
            <a:r>
              <a:rPr lang="en-US" sz="2300" dirty="0">
                <a:solidFill>
                  <a:schemeClr val="accent1"/>
                </a:solidFill>
                <a:latin typeface="Arial" panose="020B0604020202020204" pitchFamily="34" charset="0"/>
                <a:cs typeface="Arial" panose="020B0604020202020204" pitchFamily="34" charset="0"/>
              </a:rPr>
              <a:t>with a caveat</a:t>
            </a:r>
          </a:p>
        </p:txBody>
      </p:sp>
    </p:spTree>
    <p:extLst>
      <p:ext uri="{BB962C8B-B14F-4D97-AF65-F5344CB8AC3E}">
        <p14:creationId xmlns:p14="http://schemas.microsoft.com/office/powerpoint/2010/main" val="3139504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4E84293B-E2C2-CA2D-911C-D2EE59F29E19}"/>
              </a:ext>
            </a:extLst>
          </p:cNvPr>
          <p:cNvSpPr>
            <a:spLocks noGrp="1"/>
          </p:cNvSpPr>
          <p:nvPr>
            <p:ph type="title"/>
          </p:nvPr>
        </p:nvSpPr>
        <p:spPr/>
        <p:txBody>
          <a:bodyPr/>
          <a:lstStyle/>
          <a:p>
            <a:r>
              <a:rPr lang="en-US">
                <a:latin typeface="Arial" panose="020B0604020202020204" pitchFamily="34" charset="0"/>
                <a:cs typeface="Arial" panose="020B0604020202020204" pitchFamily="34" charset="0"/>
              </a:rPr>
              <a:t>What works?</a:t>
            </a:r>
          </a:p>
        </p:txBody>
      </p:sp>
      <p:sp>
        <p:nvSpPr>
          <p:cNvPr id="10" name="behaviour text">
            <a:extLst>
              <a:ext uri="{FF2B5EF4-FFF2-40B4-BE49-F238E27FC236}">
                <a16:creationId xmlns:a16="http://schemas.microsoft.com/office/drawing/2014/main" id="{102373FE-8DD8-E959-396C-BB86E8FCA335}"/>
              </a:ext>
            </a:extLst>
          </p:cNvPr>
          <p:cNvSpPr txBox="1"/>
          <p:nvPr/>
        </p:nvSpPr>
        <p:spPr>
          <a:xfrm>
            <a:off x="659909" y="4011235"/>
            <a:ext cx="3518235" cy="732981"/>
          </a:xfrm>
          <a:prstGeom prst="rect">
            <a:avLst/>
          </a:prstGeom>
          <a:noFill/>
        </p:spPr>
        <p:txBody>
          <a:bodyPr wrap="square" rtlCol="0">
            <a:noAutofit/>
          </a:bodyPr>
          <a:lstStyle/>
          <a:p>
            <a:pPr algn="ctr">
              <a:lnSpc>
                <a:spcPts val="2000"/>
              </a:lnSpc>
            </a:pPr>
            <a:r>
              <a:rPr lang="en-US" sz="1400" dirty="0">
                <a:latin typeface="Arial" panose="020B0604020202020204" pitchFamily="34" charset="0"/>
                <a:cs typeface="Arial" panose="020B0604020202020204" pitchFamily="34" charset="0"/>
              </a:rPr>
              <a:t>Behavioural support from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 trained professional </a:t>
            </a:r>
          </a:p>
          <a:p>
            <a:pPr algn="ctr">
              <a:lnSpc>
                <a:spcPts val="2000"/>
              </a:lnSpc>
            </a:pPr>
            <a:endParaRPr lang="en-US" sz="1400" dirty="0">
              <a:latin typeface="Century Gothic" panose="020B0502020202020204" pitchFamily="34" charset="0"/>
            </a:endParaRPr>
          </a:p>
        </p:txBody>
      </p:sp>
      <p:sp>
        <p:nvSpPr>
          <p:cNvPr id="11" name="NRT text">
            <a:extLst>
              <a:ext uri="{FF2B5EF4-FFF2-40B4-BE49-F238E27FC236}">
                <a16:creationId xmlns:a16="http://schemas.microsoft.com/office/drawing/2014/main" id="{BDDC8535-C7B5-8D1F-F81F-E460D82AFE24}"/>
              </a:ext>
            </a:extLst>
          </p:cNvPr>
          <p:cNvSpPr txBox="1"/>
          <p:nvPr/>
        </p:nvSpPr>
        <p:spPr>
          <a:xfrm>
            <a:off x="4971201" y="4091270"/>
            <a:ext cx="3518235" cy="618199"/>
          </a:xfrm>
          <a:prstGeom prst="rect">
            <a:avLst/>
          </a:prstGeom>
          <a:noFill/>
        </p:spPr>
        <p:txBody>
          <a:bodyPr wrap="square" rtlCol="0">
            <a:noAutofit/>
          </a:bodyPr>
          <a:lstStyle/>
          <a:p>
            <a:pPr algn="ctr">
              <a:lnSpc>
                <a:spcPts val="2000"/>
              </a:lnSpc>
            </a:pPr>
            <a:r>
              <a:rPr lang="en-US" sz="1400" dirty="0">
                <a:latin typeface="Arial" panose="020B0604020202020204" pitchFamily="34" charset="0"/>
                <a:cs typeface="Arial" panose="020B0604020202020204" pitchFamily="34" charset="0"/>
              </a:rPr>
              <a:t>Stop smoking medication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or nicotine containing </a:t>
            </a:r>
            <a:r>
              <a:rPr lang="en-US" sz="1400" dirty="0">
                <a:latin typeface="+mn-lt"/>
              </a:rPr>
              <a:t>vape</a:t>
            </a:r>
          </a:p>
        </p:txBody>
      </p:sp>
      <p:grpSp>
        <p:nvGrpSpPr>
          <p:cNvPr id="12" name="plus">
            <a:extLst>
              <a:ext uri="{FF2B5EF4-FFF2-40B4-BE49-F238E27FC236}">
                <a16:creationId xmlns:a16="http://schemas.microsoft.com/office/drawing/2014/main" id="{30FEF6F7-E721-76AE-363C-32EB03B87CB3}"/>
              </a:ext>
            </a:extLst>
          </p:cNvPr>
          <p:cNvGrpSpPr/>
          <p:nvPr/>
        </p:nvGrpSpPr>
        <p:grpSpPr>
          <a:xfrm>
            <a:off x="4106721" y="2946245"/>
            <a:ext cx="606751" cy="769441"/>
            <a:chOff x="4142469" y="1950606"/>
            <a:chExt cx="606751" cy="769441"/>
          </a:xfrm>
        </p:grpSpPr>
        <p:sp>
          <p:nvSpPr>
            <p:cNvPr id="13" name="Oval 12">
              <a:extLst>
                <a:ext uri="{FF2B5EF4-FFF2-40B4-BE49-F238E27FC236}">
                  <a16:creationId xmlns:a16="http://schemas.microsoft.com/office/drawing/2014/main" id="{C0AEE2A4-AA27-109E-99BF-1CFCE0B74F5E}"/>
                </a:ext>
              </a:extLst>
            </p:cNvPr>
            <p:cNvSpPr/>
            <p:nvPr/>
          </p:nvSpPr>
          <p:spPr bwMode="auto">
            <a:xfrm>
              <a:off x="4142469" y="2042445"/>
              <a:ext cx="606751" cy="606751"/>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4" name="TextBox 13">
              <a:extLst>
                <a:ext uri="{FF2B5EF4-FFF2-40B4-BE49-F238E27FC236}">
                  <a16:creationId xmlns:a16="http://schemas.microsoft.com/office/drawing/2014/main" id="{322EE530-1D49-F26A-8A0E-AE254CF9975D}"/>
                </a:ext>
              </a:extLst>
            </p:cNvPr>
            <p:cNvSpPr txBox="1"/>
            <p:nvPr/>
          </p:nvSpPr>
          <p:spPr>
            <a:xfrm>
              <a:off x="4226732" y="1950606"/>
              <a:ext cx="438224" cy="769441"/>
            </a:xfrm>
            <a:prstGeom prst="rect">
              <a:avLst/>
            </a:prstGeom>
            <a:noFill/>
          </p:spPr>
          <p:txBody>
            <a:bodyPr wrap="square" lIns="0" tIns="0" rIns="0" bIns="0" rtlCol="0">
              <a:spAutoFit/>
            </a:bodyPr>
            <a:lstStyle/>
            <a:p>
              <a:pPr algn="ctr"/>
              <a:r>
                <a:rPr lang="en-US" sz="5000" dirty="0">
                  <a:solidFill>
                    <a:schemeClr val="bg1"/>
                  </a:solidFill>
                  <a:latin typeface="Century Gothic" panose="020B0502020202020204" pitchFamily="34" charset="0"/>
                </a:rPr>
                <a:t>+</a:t>
              </a:r>
            </a:p>
          </p:txBody>
        </p:sp>
      </p:grpSp>
      <p:sp>
        <p:nvSpPr>
          <p:cNvPr id="16" name="evidence">
            <a:extLst>
              <a:ext uri="{FF2B5EF4-FFF2-40B4-BE49-F238E27FC236}">
                <a16:creationId xmlns:a16="http://schemas.microsoft.com/office/drawing/2014/main" id="{3A7A61AE-5756-73B8-8E9C-0F87D287152E}"/>
              </a:ext>
            </a:extLst>
          </p:cNvPr>
          <p:cNvSpPr txBox="1"/>
          <p:nvPr/>
        </p:nvSpPr>
        <p:spPr>
          <a:xfrm>
            <a:off x="840978" y="4893479"/>
            <a:ext cx="7370742" cy="710211"/>
          </a:xfrm>
          <a:prstGeom prst="rect">
            <a:avLst/>
          </a:prstGeom>
          <a:noFill/>
        </p:spPr>
        <p:txBody>
          <a:bodyPr wrap="square" rtlCol="0">
            <a:noAutofit/>
          </a:bodyPr>
          <a:lstStyle/>
          <a:p>
            <a:pPr algn="ctr">
              <a:lnSpc>
                <a:spcPts val="2300"/>
              </a:lnSpc>
              <a:spcBef>
                <a:spcPts val="600"/>
              </a:spcBef>
            </a:pPr>
            <a:r>
              <a:rPr lang="en-US" sz="2000" b="1" dirty="0">
                <a:solidFill>
                  <a:schemeClr val="accent1"/>
                </a:solidFill>
                <a:latin typeface="Arial" panose="020B0604020202020204" pitchFamily="34" charset="0"/>
                <a:cs typeface="Arial" panose="020B0604020202020204" pitchFamily="34" charset="0"/>
              </a:rPr>
              <a:t>Bespoke smoking cessation interventions can further increases engagement with treatment and outcomes</a:t>
            </a:r>
          </a:p>
        </p:txBody>
      </p:sp>
      <p:sp>
        <p:nvSpPr>
          <p:cNvPr id="17" name="source">
            <a:extLst>
              <a:ext uri="{FF2B5EF4-FFF2-40B4-BE49-F238E27FC236}">
                <a16:creationId xmlns:a16="http://schemas.microsoft.com/office/drawing/2014/main" id="{AB54936E-3B85-6611-D4B4-E78181F1DD55}"/>
              </a:ext>
            </a:extLst>
          </p:cNvPr>
          <p:cNvSpPr txBox="1">
            <a:spLocks/>
          </p:cNvSpPr>
          <p:nvPr/>
        </p:nvSpPr>
        <p:spPr bwMode="auto">
          <a:xfrm>
            <a:off x="549513" y="5742635"/>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100" dirty="0">
                <a:latin typeface="Arial" panose="020B0604020202020204" pitchFamily="34" charset="0"/>
                <a:cs typeface="Arial" panose="020B0604020202020204" pitchFamily="34" charset="0"/>
              </a:rPr>
              <a:t>Source: </a:t>
            </a:r>
            <a:r>
              <a:rPr lang="en-US" sz="1100" dirty="0" err="1">
                <a:latin typeface="Arial" panose="020B0604020202020204" pitchFamily="34" charset="0"/>
                <a:cs typeface="Arial" panose="020B0604020202020204" pitchFamily="34" charset="0"/>
              </a:rPr>
              <a:t>Spanakis</a:t>
            </a:r>
            <a:r>
              <a:rPr lang="en-US" sz="1100" dirty="0">
                <a:latin typeface="Arial" panose="020B0604020202020204" pitchFamily="34" charset="0"/>
                <a:cs typeface="Arial" panose="020B0604020202020204" pitchFamily="34" charset="0"/>
              </a:rPr>
              <a:t> P, et al. 2021</a:t>
            </a:r>
          </a:p>
        </p:txBody>
      </p:sp>
      <p:grpSp>
        <p:nvGrpSpPr>
          <p:cNvPr id="20" name="NRT">
            <a:extLst>
              <a:ext uri="{FF2B5EF4-FFF2-40B4-BE49-F238E27FC236}">
                <a16:creationId xmlns:a16="http://schemas.microsoft.com/office/drawing/2014/main" id="{CC148F85-1E1F-0B27-7CE8-D3EA33678E09}"/>
              </a:ext>
            </a:extLst>
          </p:cNvPr>
          <p:cNvGrpSpPr/>
          <p:nvPr/>
        </p:nvGrpSpPr>
        <p:grpSpPr>
          <a:xfrm>
            <a:off x="5446394" y="2650447"/>
            <a:ext cx="2310502" cy="1486161"/>
            <a:chOff x="5042926" y="2695323"/>
            <a:chExt cx="2482774" cy="1503884"/>
          </a:xfrm>
        </p:grpSpPr>
        <p:pic>
          <p:nvPicPr>
            <p:cNvPr id="8" name="Picture 7">
              <a:extLst>
                <a:ext uri="{FF2B5EF4-FFF2-40B4-BE49-F238E27FC236}">
                  <a16:creationId xmlns:a16="http://schemas.microsoft.com/office/drawing/2014/main" id="{D86E4777-C341-F274-6427-CBC4D415BA75}"/>
                </a:ext>
              </a:extLst>
            </p:cNvPr>
            <p:cNvPicPr>
              <a:picLocks noChangeAspect="1"/>
            </p:cNvPicPr>
            <p:nvPr/>
          </p:nvPicPr>
          <p:blipFill>
            <a:blip r:embed="rId3"/>
            <a:srcRect/>
            <a:stretch/>
          </p:blipFill>
          <p:spPr>
            <a:xfrm>
              <a:off x="5042926" y="3307240"/>
              <a:ext cx="1339883" cy="829862"/>
            </a:xfrm>
            <a:prstGeom prst="rect">
              <a:avLst/>
            </a:prstGeom>
          </p:spPr>
        </p:pic>
        <p:pic>
          <p:nvPicPr>
            <p:cNvPr id="9" name="Picture 8">
              <a:extLst>
                <a:ext uri="{FF2B5EF4-FFF2-40B4-BE49-F238E27FC236}">
                  <a16:creationId xmlns:a16="http://schemas.microsoft.com/office/drawing/2014/main" id="{940DD78D-27BE-2955-5BC7-0E7F856CACF5}"/>
                </a:ext>
              </a:extLst>
            </p:cNvPr>
            <p:cNvPicPr>
              <a:picLocks noChangeAspect="1"/>
            </p:cNvPicPr>
            <p:nvPr/>
          </p:nvPicPr>
          <p:blipFill>
            <a:blip r:embed="rId4"/>
            <a:srcRect/>
            <a:stretch/>
          </p:blipFill>
          <p:spPr>
            <a:xfrm>
              <a:off x="5773527" y="2754791"/>
              <a:ext cx="1256232" cy="769441"/>
            </a:xfrm>
            <a:prstGeom prst="rect">
              <a:avLst/>
            </a:prstGeom>
          </p:spPr>
        </p:pic>
        <p:pic>
          <p:nvPicPr>
            <p:cNvPr id="19" name="Picture 18">
              <a:extLst>
                <a:ext uri="{FF2B5EF4-FFF2-40B4-BE49-F238E27FC236}">
                  <a16:creationId xmlns:a16="http://schemas.microsoft.com/office/drawing/2014/main" id="{65A36973-A1EB-ED1A-74F0-7533C47106A2}"/>
                </a:ext>
              </a:extLst>
            </p:cNvPr>
            <p:cNvPicPr>
              <a:picLocks noChangeAspect="1"/>
            </p:cNvPicPr>
            <p:nvPr/>
          </p:nvPicPr>
          <p:blipFill>
            <a:blip r:embed="rId5"/>
            <a:stretch>
              <a:fillRect/>
            </a:stretch>
          </p:blipFill>
          <p:spPr>
            <a:xfrm>
              <a:off x="7149729" y="2695323"/>
              <a:ext cx="375971" cy="1503884"/>
            </a:xfrm>
            <a:prstGeom prst="rect">
              <a:avLst/>
            </a:prstGeom>
          </p:spPr>
        </p:pic>
      </p:grpSp>
      <p:pic>
        <p:nvPicPr>
          <p:cNvPr id="22" name="icon">
            <a:extLst>
              <a:ext uri="{FF2B5EF4-FFF2-40B4-BE49-F238E27FC236}">
                <a16:creationId xmlns:a16="http://schemas.microsoft.com/office/drawing/2014/main" id="{127B6AF6-B7C5-4431-6D7B-AA74CBF03481}"/>
              </a:ext>
            </a:extLst>
          </p:cNvPr>
          <p:cNvPicPr>
            <a:picLocks noChangeAspect="1"/>
          </p:cNvPicPr>
          <p:nvPr/>
        </p:nvPicPr>
        <p:blipFill>
          <a:blip r:embed="rId6"/>
          <a:srcRect/>
          <a:stretch/>
        </p:blipFill>
        <p:spPr>
          <a:xfrm>
            <a:off x="1313706" y="2715103"/>
            <a:ext cx="2159312" cy="1270184"/>
          </a:xfrm>
          <a:prstGeom prst="rect">
            <a:avLst/>
          </a:prstGeom>
          <a:effectLst/>
        </p:spPr>
      </p:pic>
      <p:sp>
        <p:nvSpPr>
          <p:cNvPr id="23" name="Footer Placeholder 4">
            <a:extLst>
              <a:ext uri="{FF2B5EF4-FFF2-40B4-BE49-F238E27FC236}">
                <a16:creationId xmlns:a16="http://schemas.microsoft.com/office/drawing/2014/main" id="{9FFA155D-72E3-B13D-3813-E60A75C444F2}"/>
              </a:ext>
            </a:extLst>
          </p:cNvPr>
          <p:cNvSpPr>
            <a:spLocks noGrp="1"/>
          </p:cNvSpPr>
          <p:nvPr>
            <p:ph type="ftr" sz="quarter" idx="3"/>
          </p:nvPr>
        </p:nvSpPr>
        <p:spPr>
          <a:xfrm>
            <a:off x="593184" y="6356350"/>
            <a:ext cx="7866330" cy="365125"/>
          </a:xfrm>
        </p:spPr>
        <p:txBody>
          <a:bodyPr/>
          <a:lstStyle>
            <a:lvl1pPr>
              <a:defRPr sz="1000"/>
            </a:lvl1pPr>
          </a:lstStyle>
          <a:p>
            <a:pPr>
              <a:defRPr/>
            </a:pPr>
            <a:r>
              <a:rPr lang="en-US" b="1" dirty="0"/>
              <a:t>Community mental health tobacco treatment training - </a:t>
            </a:r>
            <a:r>
              <a:rPr lang="en-GB" dirty="0">
                <a:latin typeface="Arial" panose="020B0604020202020204" pitchFamily="34" charset="0"/>
                <a:cs typeface="Arial" panose="020B0604020202020204" pitchFamily="34" charset="0"/>
              </a:rPr>
              <a:t>Mental health, smoking and stopping: changing lives</a:t>
            </a:r>
            <a:endParaRPr lang="en-US" i="0"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28FBDB01-D922-8CB6-8482-256B7A83E63B}"/>
              </a:ext>
            </a:extLst>
          </p:cNvPr>
          <p:cNvSpPr/>
          <p:nvPr/>
        </p:nvSpPr>
        <p:spPr>
          <a:xfrm>
            <a:off x="544899" y="1058904"/>
            <a:ext cx="7962900" cy="1244828"/>
          </a:xfrm>
          <a:prstGeom prst="rect">
            <a:avLst/>
          </a:prstGeom>
        </p:spPr>
        <p:txBody>
          <a:bodyPr wrap="square">
            <a:spAutoFit/>
          </a:bodyPr>
          <a:lstStyle/>
          <a:p>
            <a:pPr algn="ctr">
              <a:lnSpc>
                <a:spcPct val="80000"/>
              </a:lnSpc>
              <a:buFontTx/>
              <a:buNone/>
            </a:pPr>
            <a:endParaRPr lang="en-US" altLang="en-US" sz="1200" b="1" dirty="0">
              <a:latin typeface="Arial" panose="020B0604020202020204" pitchFamily="34" charset="0"/>
              <a:cs typeface="Arial" panose="020B0604020202020204" pitchFamily="34" charset="0"/>
            </a:endParaRPr>
          </a:p>
          <a:p>
            <a:pPr algn="ctr">
              <a:lnSpc>
                <a:spcPct val="80000"/>
              </a:lnSpc>
              <a:buFontTx/>
              <a:buNone/>
            </a:pPr>
            <a:endParaRPr lang="en-US" altLang="en-US" sz="2000" dirty="0">
              <a:solidFill>
                <a:srgbClr val="00848A"/>
              </a:solidFill>
              <a:latin typeface="Arial" panose="020B0604020202020204" pitchFamily="34" charset="0"/>
              <a:cs typeface="Arial" panose="020B0604020202020204" pitchFamily="34" charset="0"/>
            </a:endParaRPr>
          </a:p>
          <a:p>
            <a:pPr algn="ctr">
              <a:lnSpc>
                <a:spcPct val="130000"/>
              </a:lnSpc>
              <a:spcAft>
                <a:spcPts val="600"/>
              </a:spcAft>
              <a:buFontTx/>
              <a:buNone/>
            </a:pPr>
            <a:r>
              <a:rPr lang="en-US" altLang="en-US" sz="2000" b="1" dirty="0" err="1">
                <a:solidFill>
                  <a:srgbClr val="00848A"/>
                </a:solidFill>
                <a:latin typeface="Arial" panose="020B0604020202020204" pitchFamily="34" charset="0"/>
                <a:cs typeface="Arial" panose="020B0604020202020204" pitchFamily="34" charset="0"/>
              </a:rPr>
              <a:t>Behavioural</a:t>
            </a:r>
            <a:r>
              <a:rPr lang="en-US" altLang="en-US" sz="2000" b="1" dirty="0">
                <a:solidFill>
                  <a:srgbClr val="00848A"/>
                </a:solidFill>
                <a:latin typeface="Arial" panose="020B0604020202020204" pitchFamily="34" charset="0"/>
                <a:cs typeface="Arial" panose="020B0604020202020204" pitchFamily="34" charset="0"/>
              </a:rPr>
              <a:t> support + medication or a vape has been shown to significantly increase rates of quitting among people with SMI</a:t>
            </a:r>
          </a:p>
        </p:txBody>
      </p:sp>
    </p:spTree>
    <p:extLst>
      <p:ext uri="{BB962C8B-B14F-4D97-AF65-F5344CB8AC3E}">
        <p14:creationId xmlns:p14="http://schemas.microsoft.com/office/powerpoint/2010/main" val="3947065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500"/>
                            </p:stCondLst>
                            <p:childTnLst>
                              <p:par>
                                <p:cTn id="30" presetID="10" presetClass="entr" presetSubtype="0" fill="hold" grpId="0" nodeType="afterEffect">
                                  <p:stCondLst>
                                    <p:cond delay="5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779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3D87A-DC75-C0AF-4BE1-1D54395BF9F4}"/>
              </a:ext>
            </a:extLst>
          </p:cNvPr>
          <p:cNvSpPr>
            <a:spLocks noGrp="1"/>
          </p:cNvSpPr>
          <p:nvPr>
            <p:ph type="title"/>
          </p:nvPr>
        </p:nvSpPr>
        <p:spPr>
          <a:xfrm>
            <a:off x="571500" y="-101600"/>
            <a:ext cx="7962900" cy="1066800"/>
          </a:xfrm>
        </p:spPr>
        <p:txBody>
          <a:bodyPr/>
          <a:lstStyle/>
          <a:p>
            <a:r>
              <a:rPr lang="en-US" b="1" dirty="0"/>
              <a:t>Julian’s story:</a:t>
            </a:r>
            <a:r>
              <a:rPr lang="en-US" dirty="0"/>
              <a:t> Stopping smoking </a:t>
            </a:r>
            <a:br>
              <a:rPr lang="en-US" dirty="0"/>
            </a:br>
            <a:r>
              <a:rPr lang="en-US" dirty="0"/>
              <a:t>while dealing with a mental health condition</a:t>
            </a:r>
          </a:p>
        </p:txBody>
      </p:sp>
      <p:pic>
        <p:nvPicPr>
          <p:cNvPr id="3" name="ASH julian's story.m4v" descr="ASH julian's story.m4v">
            <a:hlinkClick r:id="" action="ppaction://media"/>
            <a:extLst>
              <a:ext uri="{FF2B5EF4-FFF2-40B4-BE49-F238E27FC236}">
                <a16:creationId xmlns:a16="http://schemas.microsoft.com/office/drawing/2014/main" id="{AF7CFE8F-0D0A-4CA0-B7E1-9AB142AA81A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858838"/>
            <a:ext cx="9144000" cy="5138737"/>
          </a:xfrm>
          <a:prstGeom prst="rect">
            <a:avLst/>
          </a:prstGeom>
        </p:spPr>
      </p:pic>
    </p:spTree>
    <p:extLst>
      <p:ext uri="{BB962C8B-B14F-4D97-AF65-F5344CB8AC3E}">
        <p14:creationId xmlns:p14="http://schemas.microsoft.com/office/powerpoint/2010/main" val="367064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68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AF0B1B6-9CDF-1971-3BF6-1ADA71BDAD00}"/>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Rectangle 4">
            <a:extLst>
              <a:ext uri="{FF2B5EF4-FFF2-40B4-BE49-F238E27FC236}">
                <a16:creationId xmlns:a16="http://schemas.microsoft.com/office/drawing/2014/main" id="{C79DFA94-BA46-AF45-B292-4E7DF5BCBB86}"/>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79" name="Rounded Rectangle 78">
            <a:extLst>
              <a:ext uri="{FF2B5EF4-FFF2-40B4-BE49-F238E27FC236}">
                <a16:creationId xmlns:a16="http://schemas.microsoft.com/office/drawing/2014/main" id="{1B1966EF-3997-F50E-7A11-E5AFACAEE7C4}"/>
              </a:ext>
            </a:extLst>
          </p:cNvPr>
          <p:cNvSpPr/>
          <p:nvPr/>
        </p:nvSpPr>
        <p:spPr bwMode="auto">
          <a:xfrm>
            <a:off x="684213" y="1820022"/>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2" name="Rounded Rectangle 81">
            <a:extLst>
              <a:ext uri="{FF2B5EF4-FFF2-40B4-BE49-F238E27FC236}">
                <a16:creationId xmlns:a16="http://schemas.microsoft.com/office/drawing/2014/main" id="{B12E069F-3995-2970-AF35-77424F88548C}"/>
              </a:ext>
            </a:extLst>
          </p:cNvPr>
          <p:cNvSpPr/>
          <p:nvPr/>
        </p:nvSpPr>
        <p:spPr bwMode="auto">
          <a:xfrm>
            <a:off x="4670474" y="1820022"/>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5" name="Text Placeholder 3">
            <a:extLst>
              <a:ext uri="{FF2B5EF4-FFF2-40B4-BE49-F238E27FC236}">
                <a16:creationId xmlns:a16="http://schemas.microsoft.com/office/drawing/2014/main" id="{CFE71E74-41BA-E606-9185-34A000CAF14E}"/>
              </a:ext>
            </a:extLst>
          </p:cNvPr>
          <p:cNvSpPr txBox="1">
            <a:spLocks/>
          </p:cNvSpPr>
          <p:nvPr/>
        </p:nvSpPr>
        <p:spPr>
          <a:xfrm>
            <a:off x="4814776" y="2022941"/>
            <a:ext cx="3500709" cy="610743"/>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40% </a:t>
            </a:r>
            <a:r>
              <a:rPr lang="en-US" sz="2000" b="1" dirty="0">
                <a:solidFill>
                  <a:schemeClr val="accent6">
                    <a:lumMod val="50000"/>
                  </a:schemeClr>
                </a:solidFill>
                <a:latin typeface="Arial" panose="020B0604020202020204" pitchFamily="34" charset="0"/>
                <a:cs typeface="Arial" panose="020B0604020202020204" pitchFamily="34" charset="0"/>
              </a:rPr>
              <a:t>severe mental illness </a:t>
            </a:r>
          </a:p>
        </p:txBody>
      </p:sp>
      <p:sp>
        <p:nvSpPr>
          <p:cNvPr id="86" name="Text Placeholder 3">
            <a:extLst>
              <a:ext uri="{FF2B5EF4-FFF2-40B4-BE49-F238E27FC236}">
                <a16:creationId xmlns:a16="http://schemas.microsoft.com/office/drawing/2014/main" id="{2955D43B-9D52-9F57-0FB4-E33E80277F18}"/>
              </a:ext>
            </a:extLst>
          </p:cNvPr>
          <p:cNvSpPr txBox="1">
            <a:spLocks/>
          </p:cNvSpPr>
          <p:nvPr/>
        </p:nvSpPr>
        <p:spPr>
          <a:xfrm>
            <a:off x="828515" y="2022941"/>
            <a:ext cx="3500709" cy="610743"/>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12% </a:t>
            </a:r>
            <a:r>
              <a:rPr lang="en-US" sz="2000" b="1" dirty="0">
                <a:solidFill>
                  <a:schemeClr val="accent6">
                    <a:lumMod val="50000"/>
                  </a:schemeClr>
                </a:solidFill>
                <a:latin typeface="Arial" panose="020B0604020202020204" pitchFamily="34" charset="0"/>
                <a:cs typeface="Arial" panose="020B0604020202020204" pitchFamily="34" charset="0"/>
              </a:rPr>
              <a:t>general population </a:t>
            </a:r>
          </a:p>
        </p:txBody>
      </p:sp>
      <p:grpSp>
        <p:nvGrpSpPr>
          <p:cNvPr id="119" name="Group 118">
            <a:extLst>
              <a:ext uri="{FF2B5EF4-FFF2-40B4-BE49-F238E27FC236}">
                <a16:creationId xmlns:a16="http://schemas.microsoft.com/office/drawing/2014/main" id="{AFC2DD1D-A8CB-EBDF-D66D-34AD27B85692}"/>
              </a:ext>
            </a:extLst>
          </p:cNvPr>
          <p:cNvGrpSpPr/>
          <p:nvPr/>
        </p:nvGrpSpPr>
        <p:grpSpPr>
          <a:xfrm>
            <a:off x="1056265" y="2889022"/>
            <a:ext cx="3045208" cy="520610"/>
            <a:chOff x="904352" y="5269323"/>
            <a:chExt cx="3045208" cy="520610"/>
          </a:xfrm>
        </p:grpSpPr>
        <p:grpSp>
          <p:nvGrpSpPr>
            <p:cNvPr id="88" name="Group 87">
              <a:extLst>
                <a:ext uri="{FF2B5EF4-FFF2-40B4-BE49-F238E27FC236}">
                  <a16:creationId xmlns:a16="http://schemas.microsoft.com/office/drawing/2014/main" id="{BF9A989A-E220-6B55-C216-453EB062D26D}"/>
                </a:ext>
              </a:extLst>
            </p:cNvPr>
            <p:cNvGrpSpPr/>
            <p:nvPr/>
          </p:nvGrpSpPr>
          <p:grpSpPr>
            <a:xfrm>
              <a:off x="904352" y="5269323"/>
              <a:ext cx="255150" cy="520610"/>
              <a:chOff x="4204393" y="2097098"/>
              <a:chExt cx="420137" cy="857250"/>
            </a:xfrm>
          </p:grpSpPr>
          <p:sp>
            <p:nvSpPr>
              <p:cNvPr id="104" name="Freeform 103">
                <a:extLst>
                  <a:ext uri="{FF2B5EF4-FFF2-40B4-BE49-F238E27FC236}">
                    <a16:creationId xmlns:a16="http://schemas.microsoft.com/office/drawing/2014/main" id="{B43054D4-06C4-3956-2D81-0BA094BE628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5" name="Freeform 104">
                <a:extLst>
                  <a:ext uri="{FF2B5EF4-FFF2-40B4-BE49-F238E27FC236}">
                    <a16:creationId xmlns:a16="http://schemas.microsoft.com/office/drawing/2014/main" id="{08ACC474-D317-43BB-B6E6-01D2BBFF2E3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89" name="Group 88">
              <a:extLst>
                <a:ext uri="{FF2B5EF4-FFF2-40B4-BE49-F238E27FC236}">
                  <a16:creationId xmlns:a16="http://schemas.microsoft.com/office/drawing/2014/main" id="{99403930-3A09-5F39-9A36-0B1D743081A2}"/>
                </a:ext>
              </a:extLst>
            </p:cNvPr>
            <p:cNvGrpSpPr/>
            <p:nvPr/>
          </p:nvGrpSpPr>
          <p:grpSpPr>
            <a:xfrm>
              <a:off x="1214708" y="5269323"/>
              <a:ext cx="254520" cy="520610"/>
              <a:chOff x="4783193" y="2097098"/>
              <a:chExt cx="419100" cy="857250"/>
            </a:xfrm>
          </p:grpSpPr>
          <p:sp>
            <p:nvSpPr>
              <p:cNvPr id="102" name="Freeform 101">
                <a:extLst>
                  <a:ext uri="{FF2B5EF4-FFF2-40B4-BE49-F238E27FC236}">
                    <a16:creationId xmlns:a16="http://schemas.microsoft.com/office/drawing/2014/main" id="{42048D6E-A90F-5639-DC14-413076C221E3}"/>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23625582-C60A-4F7B-9405-5FFC58FA7184}"/>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90" name="Group 89">
              <a:extLst>
                <a:ext uri="{FF2B5EF4-FFF2-40B4-BE49-F238E27FC236}">
                  <a16:creationId xmlns:a16="http://schemas.microsoft.com/office/drawing/2014/main" id="{AE396654-82C8-526A-3549-FFD348C051FD}"/>
                </a:ext>
              </a:extLst>
            </p:cNvPr>
            <p:cNvGrpSpPr/>
            <p:nvPr/>
          </p:nvGrpSpPr>
          <p:grpSpPr>
            <a:xfrm>
              <a:off x="1524434" y="5269323"/>
              <a:ext cx="255150" cy="520610"/>
              <a:chOff x="4204393" y="2097098"/>
              <a:chExt cx="420137" cy="857250"/>
            </a:xfrm>
          </p:grpSpPr>
          <p:sp>
            <p:nvSpPr>
              <p:cNvPr id="100" name="Freeform 99">
                <a:extLst>
                  <a:ext uri="{FF2B5EF4-FFF2-40B4-BE49-F238E27FC236}">
                    <a16:creationId xmlns:a16="http://schemas.microsoft.com/office/drawing/2014/main" id="{EA38C523-7A4F-BE9D-4179-3EC611782B1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01" name="Freeform 100">
                <a:extLst>
                  <a:ext uri="{FF2B5EF4-FFF2-40B4-BE49-F238E27FC236}">
                    <a16:creationId xmlns:a16="http://schemas.microsoft.com/office/drawing/2014/main" id="{1CF426E2-C96C-1135-FEA4-E691A6CC89A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91" name="Group 90">
              <a:extLst>
                <a:ext uri="{FF2B5EF4-FFF2-40B4-BE49-F238E27FC236}">
                  <a16:creationId xmlns:a16="http://schemas.microsoft.com/office/drawing/2014/main" id="{A9FF1C0C-B780-EAAC-E1B7-B22DAA1C10D6}"/>
                </a:ext>
              </a:extLst>
            </p:cNvPr>
            <p:cNvGrpSpPr/>
            <p:nvPr/>
          </p:nvGrpSpPr>
          <p:grpSpPr>
            <a:xfrm>
              <a:off x="1834790" y="5269323"/>
              <a:ext cx="254520" cy="520610"/>
              <a:chOff x="4783193" y="2097098"/>
              <a:chExt cx="419100" cy="857250"/>
            </a:xfrm>
          </p:grpSpPr>
          <p:sp>
            <p:nvSpPr>
              <p:cNvPr id="98" name="Freeform 97">
                <a:extLst>
                  <a:ext uri="{FF2B5EF4-FFF2-40B4-BE49-F238E27FC236}">
                    <a16:creationId xmlns:a16="http://schemas.microsoft.com/office/drawing/2014/main" id="{3300F6A0-B2F8-6AC7-0FDB-46EA66E36A8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460FDDEA-6E24-C125-6366-8E25F9EA45BE}"/>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92" name="Group 91">
              <a:extLst>
                <a:ext uri="{FF2B5EF4-FFF2-40B4-BE49-F238E27FC236}">
                  <a16:creationId xmlns:a16="http://schemas.microsoft.com/office/drawing/2014/main" id="{4BCFDA13-0BFC-6402-EC9D-3CC8AA222EA0}"/>
                </a:ext>
              </a:extLst>
            </p:cNvPr>
            <p:cNvGrpSpPr/>
            <p:nvPr/>
          </p:nvGrpSpPr>
          <p:grpSpPr>
            <a:xfrm>
              <a:off x="2144516" y="5269323"/>
              <a:ext cx="255150" cy="520610"/>
              <a:chOff x="4204393" y="2097098"/>
              <a:chExt cx="420137" cy="857250"/>
            </a:xfrm>
          </p:grpSpPr>
          <p:sp>
            <p:nvSpPr>
              <p:cNvPr id="96" name="Freeform 95">
                <a:extLst>
                  <a:ext uri="{FF2B5EF4-FFF2-40B4-BE49-F238E27FC236}">
                    <a16:creationId xmlns:a16="http://schemas.microsoft.com/office/drawing/2014/main" id="{8FD02210-3624-F18E-1529-381AB6B9177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387B8CC1-850E-50A5-9834-D44B0E7B44F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93" name="Group 92">
              <a:extLst>
                <a:ext uri="{FF2B5EF4-FFF2-40B4-BE49-F238E27FC236}">
                  <a16:creationId xmlns:a16="http://schemas.microsoft.com/office/drawing/2014/main" id="{DB51D09C-143C-CE9D-1A91-82A9F20922AB}"/>
                </a:ext>
              </a:extLst>
            </p:cNvPr>
            <p:cNvGrpSpPr/>
            <p:nvPr/>
          </p:nvGrpSpPr>
          <p:grpSpPr>
            <a:xfrm>
              <a:off x="2454872" y="5269323"/>
              <a:ext cx="254520" cy="520610"/>
              <a:chOff x="4783193" y="2097098"/>
              <a:chExt cx="419100" cy="857250"/>
            </a:xfrm>
          </p:grpSpPr>
          <p:sp>
            <p:nvSpPr>
              <p:cNvPr id="94" name="Freeform 93">
                <a:extLst>
                  <a:ext uri="{FF2B5EF4-FFF2-40B4-BE49-F238E27FC236}">
                    <a16:creationId xmlns:a16="http://schemas.microsoft.com/office/drawing/2014/main" id="{292D9932-5910-D2E3-B92C-A34910BED18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F6DC280A-09ED-0F02-5320-77C6B448534C}"/>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106" name="Group 105">
              <a:extLst>
                <a:ext uri="{FF2B5EF4-FFF2-40B4-BE49-F238E27FC236}">
                  <a16:creationId xmlns:a16="http://schemas.microsoft.com/office/drawing/2014/main" id="{7C06A0D7-46C5-2262-0B8E-82D66913C489}"/>
                </a:ext>
              </a:extLst>
            </p:cNvPr>
            <p:cNvGrpSpPr/>
            <p:nvPr/>
          </p:nvGrpSpPr>
          <p:grpSpPr>
            <a:xfrm>
              <a:off x="2764598" y="5269323"/>
              <a:ext cx="255150" cy="520610"/>
              <a:chOff x="4204393" y="2097098"/>
              <a:chExt cx="420137" cy="857250"/>
            </a:xfrm>
          </p:grpSpPr>
          <p:sp>
            <p:nvSpPr>
              <p:cNvPr id="107" name="Freeform 106">
                <a:extLst>
                  <a:ext uri="{FF2B5EF4-FFF2-40B4-BE49-F238E27FC236}">
                    <a16:creationId xmlns:a16="http://schemas.microsoft.com/office/drawing/2014/main" id="{A639278C-49F8-C3A2-9780-4DDC3F9FA8F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08" name="Freeform 107">
                <a:extLst>
                  <a:ext uri="{FF2B5EF4-FFF2-40B4-BE49-F238E27FC236}">
                    <a16:creationId xmlns:a16="http://schemas.microsoft.com/office/drawing/2014/main" id="{0FE0D317-F943-0B5A-8426-0C0FEED48F2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09" name="Group 108">
              <a:extLst>
                <a:ext uri="{FF2B5EF4-FFF2-40B4-BE49-F238E27FC236}">
                  <a16:creationId xmlns:a16="http://schemas.microsoft.com/office/drawing/2014/main" id="{0ECBD410-4E38-F2A5-6E35-A22E93BF542B}"/>
                </a:ext>
              </a:extLst>
            </p:cNvPr>
            <p:cNvGrpSpPr/>
            <p:nvPr/>
          </p:nvGrpSpPr>
          <p:grpSpPr>
            <a:xfrm>
              <a:off x="3074954" y="5269323"/>
              <a:ext cx="254520" cy="520610"/>
              <a:chOff x="4783193" y="2097098"/>
              <a:chExt cx="419100" cy="857250"/>
            </a:xfrm>
          </p:grpSpPr>
          <p:sp>
            <p:nvSpPr>
              <p:cNvPr id="110" name="Freeform 109">
                <a:extLst>
                  <a:ext uri="{FF2B5EF4-FFF2-40B4-BE49-F238E27FC236}">
                    <a16:creationId xmlns:a16="http://schemas.microsoft.com/office/drawing/2014/main" id="{68A1D8DC-E43F-C513-75E8-9DF67F89C28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11" name="Freeform 110">
                <a:extLst>
                  <a:ext uri="{FF2B5EF4-FFF2-40B4-BE49-F238E27FC236}">
                    <a16:creationId xmlns:a16="http://schemas.microsoft.com/office/drawing/2014/main" id="{35668248-74C3-FD14-6874-1A679CFF36F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113" name="Group 112">
              <a:extLst>
                <a:ext uri="{FF2B5EF4-FFF2-40B4-BE49-F238E27FC236}">
                  <a16:creationId xmlns:a16="http://schemas.microsoft.com/office/drawing/2014/main" id="{AA7A693A-02EC-BEFA-E12E-24BCCBE62E21}"/>
                </a:ext>
              </a:extLst>
            </p:cNvPr>
            <p:cNvGrpSpPr/>
            <p:nvPr/>
          </p:nvGrpSpPr>
          <p:grpSpPr>
            <a:xfrm>
              <a:off x="3384680" y="5269323"/>
              <a:ext cx="255150" cy="520610"/>
              <a:chOff x="4204393" y="2097098"/>
              <a:chExt cx="420137" cy="857250"/>
            </a:xfrm>
          </p:grpSpPr>
          <p:sp>
            <p:nvSpPr>
              <p:cNvPr id="114" name="Freeform 113">
                <a:extLst>
                  <a:ext uri="{FF2B5EF4-FFF2-40B4-BE49-F238E27FC236}">
                    <a16:creationId xmlns:a16="http://schemas.microsoft.com/office/drawing/2014/main" id="{770891D2-BC90-82EE-8DEB-A7EA588754A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15" name="Freeform 114">
                <a:extLst>
                  <a:ext uri="{FF2B5EF4-FFF2-40B4-BE49-F238E27FC236}">
                    <a16:creationId xmlns:a16="http://schemas.microsoft.com/office/drawing/2014/main" id="{507D19B0-BE22-576F-1EDC-E71B6CB53CE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16" name="Group 115">
              <a:extLst>
                <a:ext uri="{FF2B5EF4-FFF2-40B4-BE49-F238E27FC236}">
                  <a16:creationId xmlns:a16="http://schemas.microsoft.com/office/drawing/2014/main" id="{12E623B1-8255-E3D5-EB67-EEB34FCB35EA}"/>
                </a:ext>
              </a:extLst>
            </p:cNvPr>
            <p:cNvGrpSpPr/>
            <p:nvPr/>
          </p:nvGrpSpPr>
          <p:grpSpPr>
            <a:xfrm>
              <a:off x="3695040" y="5269323"/>
              <a:ext cx="254520" cy="520610"/>
              <a:chOff x="4783193" y="2097098"/>
              <a:chExt cx="419100" cy="857250"/>
            </a:xfrm>
          </p:grpSpPr>
          <p:sp>
            <p:nvSpPr>
              <p:cNvPr id="117" name="Freeform 116">
                <a:extLst>
                  <a:ext uri="{FF2B5EF4-FFF2-40B4-BE49-F238E27FC236}">
                    <a16:creationId xmlns:a16="http://schemas.microsoft.com/office/drawing/2014/main" id="{09B919C7-BBC0-F1D1-B6C0-2CFC1BAECA9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18" name="Freeform 117">
                <a:extLst>
                  <a:ext uri="{FF2B5EF4-FFF2-40B4-BE49-F238E27FC236}">
                    <a16:creationId xmlns:a16="http://schemas.microsoft.com/office/drawing/2014/main" id="{9081FC3F-EA04-0D61-9945-E756F5CBA36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nvGrpSpPr>
          <p:cNvPr id="120" name="Group 119">
            <a:extLst>
              <a:ext uri="{FF2B5EF4-FFF2-40B4-BE49-F238E27FC236}">
                <a16:creationId xmlns:a16="http://schemas.microsoft.com/office/drawing/2014/main" id="{45F0B564-FA84-07A5-7E4E-962EB53BDC9E}"/>
              </a:ext>
            </a:extLst>
          </p:cNvPr>
          <p:cNvGrpSpPr/>
          <p:nvPr/>
        </p:nvGrpSpPr>
        <p:grpSpPr>
          <a:xfrm>
            <a:off x="5042526" y="2889022"/>
            <a:ext cx="3045208" cy="520610"/>
            <a:chOff x="904352" y="5269323"/>
            <a:chExt cx="3045208" cy="520610"/>
          </a:xfrm>
        </p:grpSpPr>
        <p:grpSp>
          <p:nvGrpSpPr>
            <p:cNvPr id="121" name="Group 120">
              <a:extLst>
                <a:ext uri="{FF2B5EF4-FFF2-40B4-BE49-F238E27FC236}">
                  <a16:creationId xmlns:a16="http://schemas.microsoft.com/office/drawing/2014/main" id="{28FA4DB2-473B-4A64-2CAA-346EB55083DB}"/>
                </a:ext>
              </a:extLst>
            </p:cNvPr>
            <p:cNvGrpSpPr/>
            <p:nvPr/>
          </p:nvGrpSpPr>
          <p:grpSpPr>
            <a:xfrm>
              <a:off x="904352" y="5269323"/>
              <a:ext cx="255150" cy="520610"/>
              <a:chOff x="4204393" y="2097098"/>
              <a:chExt cx="420137" cy="857250"/>
            </a:xfrm>
          </p:grpSpPr>
          <p:sp>
            <p:nvSpPr>
              <p:cNvPr id="149" name="Freeform 148">
                <a:extLst>
                  <a:ext uri="{FF2B5EF4-FFF2-40B4-BE49-F238E27FC236}">
                    <a16:creationId xmlns:a16="http://schemas.microsoft.com/office/drawing/2014/main" id="{B6C20A02-26F6-989F-DF59-FDC734DCD35E}"/>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50" name="Freeform 149">
                <a:extLst>
                  <a:ext uri="{FF2B5EF4-FFF2-40B4-BE49-F238E27FC236}">
                    <a16:creationId xmlns:a16="http://schemas.microsoft.com/office/drawing/2014/main" id="{6846DD14-8EDB-1F51-2342-DE3CDDAF04D9}"/>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22" name="Group 121">
              <a:extLst>
                <a:ext uri="{FF2B5EF4-FFF2-40B4-BE49-F238E27FC236}">
                  <a16:creationId xmlns:a16="http://schemas.microsoft.com/office/drawing/2014/main" id="{B51A44A2-2E27-2896-720B-54A06DC1A072}"/>
                </a:ext>
              </a:extLst>
            </p:cNvPr>
            <p:cNvGrpSpPr/>
            <p:nvPr/>
          </p:nvGrpSpPr>
          <p:grpSpPr>
            <a:xfrm>
              <a:off x="1214708" y="5269323"/>
              <a:ext cx="254520" cy="520610"/>
              <a:chOff x="4783193" y="2097098"/>
              <a:chExt cx="419100" cy="857250"/>
            </a:xfrm>
          </p:grpSpPr>
          <p:sp>
            <p:nvSpPr>
              <p:cNvPr id="147" name="Freeform 146">
                <a:extLst>
                  <a:ext uri="{FF2B5EF4-FFF2-40B4-BE49-F238E27FC236}">
                    <a16:creationId xmlns:a16="http://schemas.microsoft.com/office/drawing/2014/main" id="{17659F0F-F5C9-DD3B-69A2-5CBA4FBCF6AB}"/>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48" name="Freeform 147">
                <a:extLst>
                  <a:ext uri="{FF2B5EF4-FFF2-40B4-BE49-F238E27FC236}">
                    <a16:creationId xmlns:a16="http://schemas.microsoft.com/office/drawing/2014/main" id="{EA22B2B7-165E-F171-F9D6-312AEF4FBF0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123" name="Group 122">
              <a:extLst>
                <a:ext uri="{FF2B5EF4-FFF2-40B4-BE49-F238E27FC236}">
                  <a16:creationId xmlns:a16="http://schemas.microsoft.com/office/drawing/2014/main" id="{8C6D5FFB-A36A-96C2-6F80-24585CD2C6DE}"/>
                </a:ext>
              </a:extLst>
            </p:cNvPr>
            <p:cNvGrpSpPr/>
            <p:nvPr/>
          </p:nvGrpSpPr>
          <p:grpSpPr>
            <a:xfrm>
              <a:off x="1524434" y="5269323"/>
              <a:ext cx="255150" cy="520610"/>
              <a:chOff x="4204393" y="2097098"/>
              <a:chExt cx="420137" cy="857250"/>
            </a:xfrm>
          </p:grpSpPr>
          <p:sp>
            <p:nvSpPr>
              <p:cNvPr id="145" name="Freeform 144">
                <a:extLst>
                  <a:ext uri="{FF2B5EF4-FFF2-40B4-BE49-F238E27FC236}">
                    <a16:creationId xmlns:a16="http://schemas.microsoft.com/office/drawing/2014/main" id="{3AADA535-3876-6B35-5F03-8C5516D1AF14}"/>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6" name="Freeform 145">
                <a:extLst>
                  <a:ext uri="{FF2B5EF4-FFF2-40B4-BE49-F238E27FC236}">
                    <a16:creationId xmlns:a16="http://schemas.microsoft.com/office/drawing/2014/main" id="{D73F3F24-4D82-B6E2-41EF-4D1EFCFDC265}"/>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4" name="Group 123">
              <a:extLst>
                <a:ext uri="{FF2B5EF4-FFF2-40B4-BE49-F238E27FC236}">
                  <a16:creationId xmlns:a16="http://schemas.microsoft.com/office/drawing/2014/main" id="{211111D5-FBBE-E05C-A4DF-1A5F48ECB8FB}"/>
                </a:ext>
              </a:extLst>
            </p:cNvPr>
            <p:cNvGrpSpPr/>
            <p:nvPr/>
          </p:nvGrpSpPr>
          <p:grpSpPr>
            <a:xfrm>
              <a:off x="1834790" y="5269323"/>
              <a:ext cx="254520" cy="520610"/>
              <a:chOff x="4783193" y="2097098"/>
              <a:chExt cx="419100" cy="857250"/>
            </a:xfrm>
          </p:grpSpPr>
          <p:sp>
            <p:nvSpPr>
              <p:cNvPr id="143" name="Freeform 142">
                <a:extLst>
                  <a:ext uri="{FF2B5EF4-FFF2-40B4-BE49-F238E27FC236}">
                    <a16:creationId xmlns:a16="http://schemas.microsoft.com/office/drawing/2014/main" id="{4F0622BE-8948-97AB-245F-470B63364FF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4" name="Freeform 143">
                <a:extLst>
                  <a:ext uri="{FF2B5EF4-FFF2-40B4-BE49-F238E27FC236}">
                    <a16:creationId xmlns:a16="http://schemas.microsoft.com/office/drawing/2014/main" id="{16EFC874-759D-EF92-B804-99A38C3064F1}"/>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5" name="Group 124">
              <a:extLst>
                <a:ext uri="{FF2B5EF4-FFF2-40B4-BE49-F238E27FC236}">
                  <a16:creationId xmlns:a16="http://schemas.microsoft.com/office/drawing/2014/main" id="{7DEEDF73-4638-C585-4FA9-DA4A3D84A2C7}"/>
                </a:ext>
              </a:extLst>
            </p:cNvPr>
            <p:cNvGrpSpPr/>
            <p:nvPr/>
          </p:nvGrpSpPr>
          <p:grpSpPr>
            <a:xfrm>
              <a:off x="2144516" y="5269323"/>
              <a:ext cx="255150" cy="520610"/>
              <a:chOff x="4204393" y="2097098"/>
              <a:chExt cx="420137" cy="857250"/>
            </a:xfrm>
          </p:grpSpPr>
          <p:sp>
            <p:nvSpPr>
              <p:cNvPr id="141" name="Freeform 140">
                <a:extLst>
                  <a:ext uri="{FF2B5EF4-FFF2-40B4-BE49-F238E27FC236}">
                    <a16:creationId xmlns:a16="http://schemas.microsoft.com/office/drawing/2014/main" id="{A34BA7E6-188B-B371-4C2E-369E284E4861}"/>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id="{4E1FAB53-82E5-ABA4-FDC4-57906348CED8}"/>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6" name="Group 125">
              <a:extLst>
                <a:ext uri="{FF2B5EF4-FFF2-40B4-BE49-F238E27FC236}">
                  <a16:creationId xmlns:a16="http://schemas.microsoft.com/office/drawing/2014/main" id="{D86A9365-8610-4F0F-9937-6C60D62999DD}"/>
                </a:ext>
              </a:extLst>
            </p:cNvPr>
            <p:cNvGrpSpPr/>
            <p:nvPr/>
          </p:nvGrpSpPr>
          <p:grpSpPr>
            <a:xfrm>
              <a:off x="2454872" y="5269323"/>
              <a:ext cx="254520" cy="520610"/>
              <a:chOff x="4783193" y="2097098"/>
              <a:chExt cx="419100" cy="857250"/>
            </a:xfrm>
          </p:grpSpPr>
          <p:sp>
            <p:nvSpPr>
              <p:cNvPr id="139" name="Freeform 138">
                <a:extLst>
                  <a:ext uri="{FF2B5EF4-FFF2-40B4-BE49-F238E27FC236}">
                    <a16:creationId xmlns:a16="http://schemas.microsoft.com/office/drawing/2014/main" id="{D67F3E17-A030-6BB5-EE60-D13794BC2E8F}"/>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id="{8478BF76-AC32-D4D2-FC1D-644B82AAAE73}"/>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7" name="Group 126">
              <a:extLst>
                <a:ext uri="{FF2B5EF4-FFF2-40B4-BE49-F238E27FC236}">
                  <a16:creationId xmlns:a16="http://schemas.microsoft.com/office/drawing/2014/main" id="{5A785928-9674-B4FB-75D5-8AFE2988D64E}"/>
                </a:ext>
              </a:extLst>
            </p:cNvPr>
            <p:cNvGrpSpPr/>
            <p:nvPr/>
          </p:nvGrpSpPr>
          <p:grpSpPr>
            <a:xfrm>
              <a:off x="2764598" y="5269323"/>
              <a:ext cx="255150" cy="520610"/>
              <a:chOff x="4204393" y="2097098"/>
              <a:chExt cx="420137" cy="857250"/>
            </a:xfrm>
          </p:grpSpPr>
          <p:sp>
            <p:nvSpPr>
              <p:cNvPr id="137" name="Freeform 136">
                <a:extLst>
                  <a:ext uri="{FF2B5EF4-FFF2-40B4-BE49-F238E27FC236}">
                    <a16:creationId xmlns:a16="http://schemas.microsoft.com/office/drawing/2014/main" id="{D7AF5696-7810-5962-6944-FDF0D11899A3}"/>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38" name="Freeform 137">
                <a:extLst>
                  <a:ext uri="{FF2B5EF4-FFF2-40B4-BE49-F238E27FC236}">
                    <a16:creationId xmlns:a16="http://schemas.microsoft.com/office/drawing/2014/main" id="{D8518FF0-E04E-C943-C0AD-3A9616317239}"/>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28" name="Group 127">
              <a:extLst>
                <a:ext uri="{FF2B5EF4-FFF2-40B4-BE49-F238E27FC236}">
                  <a16:creationId xmlns:a16="http://schemas.microsoft.com/office/drawing/2014/main" id="{505FD02F-27A1-2F72-C1E7-3A72EB42E611}"/>
                </a:ext>
              </a:extLst>
            </p:cNvPr>
            <p:cNvGrpSpPr/>
            <p:nvPr/>
          </p:nvGrpSpPr>
          <p:grpSpPr>
            <a:xfrm>
              <a:off x="3074954" y="5269323"/>
              <a:ext cx="254520" cy="520610"/>
              <a:chOff x="4783193" y="2097098"/>
              <a:chExt cx="419100" cy="857250"/>
            </a:xfrm>
          </p:grpSpPr>
          <p:sp>
            <p:nvSpPr>
              <p:cNvPr id="135" name="Freeform 134">
                <a:extLst>
                  <a:ext uri="{FF2B5EF4-FFF2-40B4-BE49-F238E27FC236}">
                    <a16:creationId xmlns:a16="http://schemas.microsoft.com/office/drawing/2014/main" id="{AB1F70B1-84C5-DE77-9720-4C2CC7D97F25}"/>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id="{CF8A95A9-A25A-8B4E-E659-541E81090E5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129" name="Group 128">
              <a:extLst>
                <a:ext uri="{FF2B5EF4-FFF2-40B4-BE49-F238E27FC236}">
                  <a16:creationId xmlns:a16="http://schemas.microsoft.com/office/drawing/2014/main" id="{D6744971-F67F-4615-BB0F-B132454A2D40}"/>
                </a:ext>
              </a:extLst>
            </p:cNvPr>
            <p:cNvGrpSpPr/>
            <p:nvPr/>
          </p:nvGrpSpPr>
          <p:grpSpPr>
            <a:xfrm>
              <a:off x="3384680" y="5269323"/>
              <a:ext cx="255150" cy="520610"/>
              <a:chOff x="4204393" y="2097098"/>
              <a:chExt cx="420137" cy="857250"/>
            </a:xfrm>
          </p:grpSpPr>
          <p:sp>
            <p:nvSpPr>
              <p:cNvPr id="133" name="Freeform 132">
                <a:extLst>
                  <a:ext uri="{FF2B5EF4-FFF2-40B4-BE49-F238E27FC236}">
                    <a16:creationId xmlns:a16="http://schemas.microsoft.com/office/drawing/2014/main" id="{4DB1F964-649E-DACB-9D3B-E2DA7B8B5F04}"/>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id="{12B16FD7-C2AE-1C29-E17B-69E142D1AF6B}"/>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30" name="Group 129">
              <a:extLst>
                <a:ext uri="{FF2B5EF4-FFF2-40B4-BE49-F238E27FC236}">
                  <a16:creationId xmlns:a16="http://schemas.microsoft.com/office/drawing/2014/main" id="{B7150125-E35D-3C72-24E4-23940987FC27}"/>
                </a:ext>
              </a:extLst>
            </p:cNvPr>
            <p:cNvGrpSpPr/>
            <p:nvPr/>
          </p:nvGrpSpPr>
          <p:grpSpPr>
            <a:xfrm>
              <a:off x="3695040" y="5269323"/>
              <a:ext cx="254520" cy="520610"/>
              <a:chOff x="4783193" y="2097098"/>
              <a:chExt cx="419100" cy="857250"/>
            </a:xfrm>
          </p:grpSpPr>
          <p:sp>
            <p:nvSpPr>
              <p:cNvPr id="131" name="Freeform 130">
                <a:extLst>
                  <a:ext uri="{FF2B5EF4-FFF2-40B4-BE49-F238E27FC236}">
                    <a16:creationId xmlns:a16="http://schemas.microsoft.com/office/drawing/2014/main" id="{FAD277DC-6B3C-9C58-71FB-1D2B61AC9727}"/>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32" name="Freeform 131">
                <a:extLst>
                  <a:ext uri="{FF2B5EF4-FFF2-40B4-BE49-F238E27FC236}">
                    <a16:creationId xmlns:a16="http://schemas.microsoft.com/office/drawing/2014/main" id="{50F79B98-B202-F634-ACEA-2D72C7BA89B3}"/>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sp>
        <p:nvSpPr>
          <p:cNvPr id="2" name="Title 1">
            <a:extLst>
              <a:ext uri="{FF2B5EF4-FFF2-40B4-BE49-F238E27FC236}">
                <a16:creationId xmlns:a16="http://schemas.microsoft.com/office/drawing/2014/main" id="{0BCECC29-4697-5C3F-E548-9E53FBACC043}"/>
              </a:ext>
            </a:extLst>
          </p:cNvPr>
          <p:cNvSpPr txBox="1">
            <a:spLocks/>
          </p:cNvSpPr>
          <p:nvPr/>
        </p:nvSpPr>
        <p:spPr bwMode="auto">
          <a:xfrm>
            <a:off x="968043" y="350791"/>
            <a:ext cx="7200900" cy="1314159"/>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115888" algn="ctr">
              <a:lnSpc>
                <a:spcPts val="3200"/>
              </a:lnSpc>
            </a:pPr>
            <a:r>
              <a:rPr lang="en-US" sz="2600" dirty="0">
                <a:effectLst>
                  <a:glow>
                    <a:schemeClr val="bg1">
                      <a:alpha val="70000"/>
                    </a:schemeClr>
                  </a:glow>
                </a:effectLst>
                <a:latin typeface="Arial" panose="020B0604020202020204" pitchFamily="34" charset="0"/>
                <a:cs typeface="Arial" panose="020B0604020202020204" pitchFamily="34" charset="0"/>
              </a:rPr>
              <a:t>Smoking rates among </a:t>
            </a:r>
            <a:r>
              <a:rPr lang="en-US" sz="2600" b="1" dirty="0">
                <a:effectLst>
                  <a:glow>
                    <a:schemeClr val="bg1">
                      <a:alpha val="70000"/>
                    </a:schemeClr>
                  </a:glow>
                </a:effectLst>
                <a:latin typeface="Arial" panose="020B0604020202020204" pitchFamily="34" charset="0"/>
                <a:cs typeface="Arial" panose="020B0604020202020204" pitchFamily="34" charset="0"/>
              </a:rPr>
              <a:t>people with SMI </a:t>
            </a:r>
            <a:r>
              <a:rPr lang="en-US" sz="2600" dirty="0">
                <a:effectLst>
                  <a:glow>
                    <a:schemeClr val="bg1">
                      <a:alpha val="70000"/>
                    </a:schemeClr>
                  </a:glow>
                </a:effectLst>
                <a:latin typeface="Arial" panose="020B0604020202020204" pitchFamily="34" charset="0"/>
                <a:cs typeface="Arial" panose="020B0604020202020204" pitchFamily="34" charset="0"/>
              </a:rPr>
              <a:t>are more than </a:t>
            </a:r>
            <a:r>
              <a:rPr lang="en-US" sz="2600" b="1" dirty="0">
                <a:effectLst>
                  <a:glow>
                    <a:schemeClr val="bg1">
                      <a:alpha val="70000"/>
                    </a:schemeClr>
                  </a:glow>
                </a:effectLst>
                <a:latin typeface="Arial" panose="020B0604020202020204" pitchFamily="34" charset="0"/>
                <a:cs typeface="Arial" panose="020B0604020202020204" pitchFamily="34" charset="0"/>
              </a:rPr>
              <a:t>three times</a:t>
            </a:r>
            <a:r>
              <a:rPr lang="en-US" sz="2600" dirty="0">
                <a:effectLst>
                  <a:glow>
                    <a:schemeClr val="bg1">
                      <a:alpha val="70000"/>
                    </a:schemeClr>
                  </a:glow>
                </a:effectLst>
                <a:latin typeface="Arial" panose="020B0604020202020204" pitchFamily="34" charset="0"/>
                <a:cs typeface="Arial" panose="020B0604020202020204" pitchFamily="34" charset="0"/>
              </a:rPr>
              <a:t> the general population</a:t>
            </a:r>
          </a:p>
        </p:txBody>
      </p:sp>
      <p:sp>
        <p:nvSpPr>
          <p:cNvPr id="77" name="Rounded Rectangle 76">
            <a:extLst>
              <a:ext uri="{FF2B5EF4-FFF2-40B4-BE49-F238E27FC236}">
                <a16:creationId xmlns:a16="http://schemas.microsoft.com/office/drawing/2014/main" id="{E84D7B3B-7AA0-69A4-2093-0DFFECB3C28F}"/>
              </a:ext>
            </a:extLst>
          </p:cNvPr>
          <p:cNvSpPr/>
          <p:nvPr/>
        </p:nvSpPr>
        <p:spPr bwMode="auto">
          <a:xfrm>
            <a:off x="684213" y="4088883"/>
            <a:ext cx="7775574"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Text Placeholder 3">
            <a:extLst>
              <a:ext uri="{FF2B5EF4-FFF2-40B4-BE49-F238E27FC236}">
                <a16:creationId xmlns:a16="http://schemas.microsoft.com/office/drawing/2014/main" id="{3C18ACC7-1081-6208-7E35-0C141B0BD6F3}"/>
              </a:ext>
            </a:extLst>
          </p:cNvPr>
          <p:cNvSpPr txBox="1">
            <a:spLocks/>
          </p:cNvSpPr>
          <p:nvPr/>
        </p:nvSpPr>
        <p:spPr>
          <a:xfrm>
            <a:off x="2114126" y="4295818"/>
            <a:ext cx="2324090" cy="1658769"/>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&gt; 70% </a:t>
            </a:r>
            <a:r>
              <a:rPr lang="en-US" sz="2000" b="1" dirty="0" err="1">
                <a:solidFill>
                  <a:schemeClr val="accent6">
                    <a:lumMod val="50000"/>
                  </a:schemeClr>
                </a:solidFill>
                <a:latin typeface="Arial" panose="020B0604020202020204" pitchFamily="34" charset="0"/>
                <a:cs typeface="Arial" panose="020B0604020202020204" pitchFamily="34" charset="0"/>
              </a:rPr>
              <a:t>Schiophrenia</a:t>
            </a:r>
            <a:r>
              <a:rPr lang="en-US" sz="2000" b="1" dirty="0">
                <a:solidFill>
                  <a:schemeClr val="accent6">
                    <a:lumMod val="50000"/>
                  </a:schemeClr>
                </a:solidFill>
                <a:latin typeface="Arial" panose="020B0604020202020204" pitchFamily="34" charset="0"/>
                <a:cs typeface="Arial" panose="020B0604020202020204" pitchFamily="34" charset="0"/>
              </a:rPr>
              <a:t> </a:t>
            </a:r>
            <a:br>
              <a:rPr lang="en-US" sz="2000" b="1" dirty="0">
                <a:solidFill>
                  <a:schemeClr val="accent6">
                    <a:lumMod val="50000"/>
                  </a:schemeClr>
                </a:solidFill>
                <a:latin typeface="Arial" panose="020B0604020202020204" pitchFamily="34" charset="0"/>
                <a:cs typeface="Arial" panose="020B0604020202020204" pitchFamily="34" charset="0"/>
              </a:rPr>
            </a:br>
            <a:r>
              <a:rPr lang="en-US" sz="2000" b="1" dirty="0">
                <a:solidFill>
                  <a:schemeClr val="accent6">
                    <a:lumMod val="50000"/>
                  </a:schemeClr>
                </a:solidFill>
                <a:latin typeface="Arial" panose="020B0604020202020204" pitchFamily="34" charset="0"/>
                <a:cs typeface="Arial" panose="020B0604020202020204" pitchFamily="34" charset="0"/>
              </a:rPr>
              <a:t>and psychiatric inpatients</a:t>
            </a:r>
            <a:endParaRPr lang="en-US" sz="1700" b="1" dirty="0">
              <a:solidFill>
                <a:schemeClr val="accent6">
                  <a:lumMod val="50000"/>
                </a:schemeClr>
              </a:solidFill>
              <a:latin typeface="Arial" panose="020B0604020202020204" pitchFamily="34" charset="0"/>
              <a:cs typeface="Arial" panose="020B0604020202020204" pitchFamily="34" charset="0"/>
            </a:endParaRPr>
          </a:p>
        </p:txBody>
      </p:sp>
      <p:grpSp>
        <p:nvGrpSpPr>
          <p:cNvPr id="174" name="Group 173">
            <a:extLst>
              <a:ext uri="{FF2B5EF4-FFF2-40B4-BE49-F238E27FC236}">
                <a16:creationId xmlns:a16="http://schemas.microsoft.com/office/drawing/2014/main" id="{368D735F-3FEA-2207-1C58-804B1150E921}"/>
              </a:ext>
            </a:extLst>
          </p:cNvPr>
          <p:cNvGrpSpPr/>
          <p:nvPr/>
        </p:nvGrpSpPr>
        <p:grpSpPr>
          <a:xfrm>
            <a:off x="5206188" y="4410521"/>
            <a:ext cx="2596533" cy="1417444"/>
            <a:chOff x="5206188" y="4410521"/>
            <a:chExt cx="2596533" cy="1417444"/>
          </a:xfrm>
        </p:grpSpPr>
        <p:grpSp>
          <p:nvGrpSpPr>
            <p:cNvPr id="173" name="Group 172">
              <a:extLst>
                <a:ext uri="{FF2B5EF4-FFF2-40B4-BE49-F238E27FC236}">
                  <a16:creationId xmlns:a16="http://schemas.microsoft.com/office/drawing/2014/main" id="{62C9747A-F7FC-7BCE-F039-4A2FABB38BA3}"/>
                </a:ext>
              </a:extLst>
            </p:cNvPr>
            <p:cNvGrpSpPr/>
            <p:nvPr/>
          </p:nvGrpSpPr>
          <p:grpSpPr>
            <a:xfrm>
              <a:off x="5206188" y="4410521"/>
              <a:ext cx="2596533" cy="639090"/>
              <a:chOff x="5206188" y="4410521"/>
              <a:chExt cx="2596533" cy="639090"/>
            </a:xfrm>
          </p:grpSpPr>
          <p:grpSp>
            <p:nvGrpSpPr>
              <p:cNvPr id="40" name="Group 39">
                <a:extLst>
                  <a:ext uri="{FF2B5EF4-FFF2-40B4-BE49-F238E27FC236}">
                    <a16:creationId xmlns:a16="http://schemas.microsoft.com/office/drawing/2014/main" id="{450EB2E3-C0DA-4189-5CB6-2E9623EB39C6}"/>
                  </a:ext>
                </a:extLst>
              </p:cNvPr>
              <p:cNvGrpSpPr/>
              <p:nvPr/>
            </p:nvGrpSpPr>
            <p:grpSpPr>
              <a:xfrm>
                <a:off x="5206188" y="4410521"/>
                <a:ext cx="313217" cy="639090"/>
                <a:chOff x="4204393" y="2097098"/>
                <a:chExt cx="420137" cy="857250"/>
              </a:xfrm>
            </p:grpSpPr>
            <p:sp>
              <p:nvSpPr>
                <p:cNvPr id="9" name="Freeform 8">
                  <a:extLst>
                    <a:ext uri="{FF2B5EF4-FFF2-40B4-BE49-F238E27FC236}">
                      <a16:creationId xmlns:a16="http://schemas.microsoft.com/office/drawing/2014/main" id="{618A85C4-9DB1-AE2A-A660-CBC8882911F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81932D2B-736F-26D4-742F-63678B785B1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41" name="Group 40">
                <a:extLst>
                  <a:ext uri="{FF2B5EF4-FFF2-40B4-BE49-F238E27FC236}">
                    <a16:creationId xmlns:a16="http://schemas.microsoft.com/office/drawing/2014/main" id="{E9FF711D-4FCE-0A7A-80BC-17D28E9C98A2}"/>
                  </a:ext>
                </a:extLst>
              </p:cNvPr>
              <p:cNvGrpSpPr/>
              <p:nvPr/>
            </p:nvGrpSpPr>
            <p:grpSpPr>
              <a:xfrm>
                <a:off x="5587821" y="4410521"/>
                <a:ext cx="312444" cy="639090"/>
                <a:chOff x="4783193" y="2097098"/>
                <a:chExt cx="419100" cy="857250"/>
              </a:xfrm>
            </p:grpSpPr>
            <p:sp>
              <p:nvSpPr>
                <p:cNvPr id="12" name="Freeform 11">
                  <a:extLst>
                    <a:ext uri="{FF2B5EF4-FFF2-40B4-BE49-F238E27FC236}">
                      <a16:creationId xmlns:a16="http://schemas.microsoft.com/office/drawing/2014/main" id="{0FA4253F-C91C-EEAF-02BF-8325B60E8F29}"/>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C019AFBF-E9ED-FB59-D338-9EEDA697DE1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45" name="Group 44">
                <a:extLst>
                  <a:ext uri="{FF2B5EF4-FFF2-40B4-BE49-F238E27FC236}">
                    <a16:creationId xmlns:a16="http://schemas.microsoft.com/office/drawing/2014/main" id="{8E57E989-B53B-70CC-0851-15557A66CB17}"/>
                  </a:ext>
                </a:extLst>
              </p:cNvPr>
              <p:cNvGrpSpPr/>
              <p:nvPr/>
            </p:nvGrpSpPr>
            <p:grpSpPr>
              <a:xfrm>
                <a:off x="5968682" y="4410521"/>
                <a:ext cx="313217" cy="639090"/>
                <a:chOff x="4204393" y="2097098"/>
                <a:chExt cx="420137" cy="857250"/>
              </a:xfrm>
            </p:grpSpPr>
            <p:sp>
              <p:nvSpPr>
                <p:cNvPr id="46" name="Freeform 45">
                  <a:extLst>
                    <a:ext uri="{FF2B5EF4-FFF2-40B4-BE49-F238E27FC236}">
                      <a16:creationId xmlns:a16="http://schemas.microsoft.com/office/drawing/2014/main" id="{DD1270B1-D774-1C35-28A8-CE445C783D1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2165D35E-2462-5BF3-BD17-B2E1E75EB0F2}"/>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48" name="Group 47">
                <a:extLst>
                  <a:ext uri="{FF2B5EF4-FFF2-40B4-BE49-F238E27FC236}">
                    <a16:creationId xmlns:a16="http://schemas.microsoft.com/office/drawing/2014/main" id="{F0445563-581C-573D-19EC-4A200719AE83}"/>
                  </a:ext>
                </a:extLst>
              </p:cNvPr>
              <p:cNvGrpSpPr/>
              <p:nvPr/>
            </p:nvGrpSpPr>
            <p:grpSpPr>
              <a:xfrm>
                <a:off x="6350315" y="4410521"/>
                <a:ext cx="312444" cy="639090"/>
                <a:chOff x="4783193" y="2097098"/>
                <a:chExt cx="419100" cy="857250"/>
              </a:xfrm>
            </p:grpSpPr>
            <p:sp>
              <p:nvSpPr>
                <p:cNvPr id="49" name="Freeform 48">
                  <a:extLst>
                    <a:ext uri="{FF2B5EF4-FFF2-40B4-BE49-F238E27FC236}">
                      <a16:creationId xmlns:a16="http://schemas.microsoft.com/office/drawing/2014/main" id="{512C88B1-2982-0429-651E-AA82038B10E7}"/>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F223A063-47E3-4EBB-B3CE-21F8D1BB632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51" name="Group 50">
                <a:extLst>
                  <a:ext uri="{FF2B5EF4-FFF2-40B4-BE49-F238E27FC236}">
                    <a16:creationId xmlns:a16="http://schemas.microsoft.com/office/drawing/2014/main" id="{9FFD247B-BDD5-BD07-EEA7-41404250ADE1}"/>
                  </a:ext>
                </a:extLst>
              </p:cNvPr>
              <p:cNvGrpSpPr/>
              <p:nvPr/>
            </p:nvGrpSpPr>
            <p:grpSpPr>
              <a:xfrm>
                <a:off x="6731175" y="4410521"/>
                <a:ext cx="313217" cy="639090"/>
                <a:chOff x="4204393" y="2097098"/>
                <a:chExt cx="420137" cy="857250"/>
              </a:xfrm>
            </p:grpSpPr>
            <p:sp>
              <p:nvSpPr>
                <p:cNvPr id="52" name="Freeform 51">
                  <a:extLst>
                    <a:ext uri="{FF2B5EF4-FFF2-40B4-BE49-F238E27FC236}">
                      <a16:creationId xmlns:a16="http://schemas.microsoft.com/office/drawing/2014/main" id="{5C857600-8886-5E4A-02F8-6708CDB0C03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38FBAE71-CB5F-1099-2B28-1417E61BCF9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54" name="Group 53">
                <a:extLst>
                  <a:ext uri="{FF2B5EF4-FFF2-40B4-BE49-F238E27FC236}">
                    <a16:creationId xmlns:a16="http://schemas.microsoft.com/office/drawing/2014/main" id="{E384F80B-9927-979D-6590-67550A8B5FB2}"/>
                  </a:ext>
                </a:extLst>
              </p:cNvPr>
              <p:cNvGrpSpPr/>
              <p:nvPr/>
            </p:nvGrpSpPr>
            <p:grpSpPr>
              <a:xfrm>
                <a:off x="7112808" y="4410521"/>
                <a:ext cx="312444" cy="639090"/>
                <a:chOff x="4783193" y="2097098"/>
                <a:chExt cx="419100" cy="857250"/>
              </a:xfrm>
            </p:grpSpPr>
            <p:sp>
              <p:nvSpPr>
                <p:cNvPr id="55" name="Freeform 54">
                  <a:extLst>
                    <a:ext uri="{FF2B5EF4-FFF2-40B4-BE49-F238E27FC236}">
                      <a16:creationId xmlns:a16="http://schemas.microsoft.com/office/drawing/2014/main" id="{207CAEAF-1BA7-74B3-2369-4EC82F41FF71}"/>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D49483B7-65DA-5D3A-440B-05FFAE305A10}"/>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57" name="Group 56">
                <a:extLst>
                  <a:ext uri="{FF2B5EF4-FFF2-40B4-BE49-F238E27FC236}">
                    <a16:creationId xmlns:a16="http://schemas.microsoft.com/office/drawing/2014/main" id="{20BA9091-B1F4-EC6E-3390-AFC9FDE1A706}"/>
                  </a:ext>
                </a:extLst>
              </p:cNvPr>
              <p:cNvGrpSpPr/>
              <p:nvPr/>
            </p:nvGrpSpPr>
            <p:grpSpPr>
              <a:xfrm>
                <a:off x="7489504" y="4410521"/>
                <a:ext cx="313217" cy="639090"/>
                <a:chOff x="4204393" y="2097098"/>
                <a:chExt cx="420137" cy="857250"/>
              </a:xfrm>
            </p:grpSpPr>
            <p:sp>
              <p:nvSpPr>
                <p:cNvPr id="58" name="Freeform 57">
                  <a:extLst>
                    <a:ext uri="{FF2B5EF4-FFF2-40B4-BE49-F238E27FC236}">
                      <a16:creationId xmlns:a16="http://schemas.microsoft.com/office/drawing/2014/main" id="{250F2C12-0B7D-CD93-0DB5-EFA1CA95FC6C}"/>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890F23D0-FF26-A8FD-F6FA-C5E9E71A04C3}"/>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grpSp>
          <p:nvGrpSpPr>
            <p:cNvPr id="172" name="Group 171">
              <a:extLst>
                <a:ext uri="{FF2B5EF4-FFF2-40B4-BE49-F238E27FC236}">
                  <a16:creationId xmlns:a16="http://schemas.microsoft.com/office/drawing/2014/main" id="{4EC00A47-0CBA-2A58-6349-CF9AC02AD654}"/>
                </a:ext>
              </a:extLst>
            </p:cNvPr>
            <p:cNvGrpSpPr/>
            <p:nvPr/>
          </p:nvGrpSpPr>
          <p:grpSpPr>
            <a:xfrm>
              <a:off x="5966985" y="5188875"/>
              <a:ext cx="1074938" cy="639090"/>
              <a:chOff x="5969068" y="5188875"/>
              <a:chExt cx="1074938" cy="639090"/>
            </a:xfrm>
          </p:grpSpPr>
          <p:grpSp>
            <p:nvGrpSpPr>
              <p:cNvPr id="60" name="Group 59">
                <a:extLst>
                  <a:ext uri="{FF2B5EF4-FFF2-40B4-BE49-F238E27FC236}">
                    <a16:creationId xmlns:a16="http://schemas.microsoft.com/office/drawing/2014/main" id="{E7111C5F-1243-CADA-6A9F-53C8937B4140}"/>
                  </a:ext>
                </a:extLst>
              </p:cNvPr>
              <p:cNvGrpSpPr/>
              <p:nvPr/>
            </p:nvGrpSpPr>
            <p:grpSpPr>
              <a:xfrm>
                <a:off x="5969068" y="5188875"/>
                <a:ext cx="312444" cy="639090"/>
                <a:chOff x="4783193" y="2097098"/>
                <a:chExt cx="419100" cy="857250"/>
              </a:xfrm>
            </p:grpSpPr>
            <p:sp>
              <p:nvSpPr>
                <p:cNvPr id="61" name="Freeform 60">
                  <a:extLst>
                    <a:ext uri="{FF2B5EF4-FFF2-40B4-BE49-F238E27FC236}">
                      <a16:creationId xmlns:a16="http://schemas.microsoft.com/office/drawing/2014/main" id="{2A09C710-7088-D3D3-467B-60B83221806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4CA1043A-BAA5-FF33-2EA0-CCFD1654DC2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63" name="Group 62">
                <a:extLst>
                  <a:ext uri="{FF2B5EF4-FFF2-40B4-BE49-F238E27FC236}">
                    <a16:creationId xmlns:a16="http://schemas.microsoft.com/office/drawing/2014/main" id="{3F7377E2-69A1-922B-34E8-1685AD226D0C}"/>
                  </a:ext>
                </a:extLst>
              </p:cNvPr>
              <p:cNvGrpSpPr/>
              <p:nvPr/>
            </p:nvGrpSpPr>
            <p:grpSpPr>
              <a:xfrm>
                <a:off x="6349929" y="5188875"/>
                <a:ext cx="313217" cy="639090"/>
                <a:chOff x="4204393" y="2097098"/>
                <a:chExt cx="420137" cy="857250"/>
              </a:xfrm>
            </p:grpSpPr>
            <p:sp>
              <p:nvSpPr>
                <p:cNvPr id="64" name="Freeform 63">
                  <a:extLst>
                    <a:ext uri="{FF2B5EF4-FFF2-40B4-BE49-F238E27FC236}">
                      <a16:creationId xmlns:a16="http://schemas.microsoft.com/office/drawing/2014/main" id="{AF29C6C9-B90A-3593-3669-6498A50797B6}"/>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6F40B2B6-E88C-109A-FD8F-16DC70B5C254}"/>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66" name="Group 65">
                <a:extLst>
                  <a:ext uri="{FF2B5EF4-FFF2-40B4-BE49-F238E27FC236}">
                    <a16:creationId xmlns:a16="http://schemas.microsoft.com/office/drawing/2014/main" id="{A9B4C169-E7EB-9894-9545-A465843AB7EA}"/>
                  </a:ext>
                </a:extLst>
              </p:cNvPr>
              <p:cNvGrpSpPr/>
              <p:nvPr/>
            </p:nvGrpSpPr>
            <p:grpSpPr>
              <a:xfrm>
                <a:off x="6731562" y="5188875"/>
                <a:ext cx="312444" cy="639090"/>
                <a:chOff x="4783193" y="2097098"/>
                <a:chExt cx="419100" cy="857250"/>
              </a:xfrm>
            </p:grpSpPr>
            <p:sp>
              <p:nvSpPr>
                <p:cNvPr id="67" name="Freeform 66">
                  <a:extLst>
                    <a:ext uri="{FF2B5EF4-FFF2-40B4-BE49-F238E27FC236}">
                      <a16:creationId xmlns:a16="http://schemas.microsoft.com/office/drawing/2014/main" id="{6C2D4FFA-4E3C-7E6D-C9EE-AE7994954BA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B2FEBE32-4B55-B5E1-0E41-ABACA7A2416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pic>
        <p:nvPicPr>
          <p:cNvPr id="6" name="Picture 5" descr="A picture containing chart&#10;&#10;Description automatically generated">
            <a:extLst>
              <a:ext uri="{FF2B5EF4-FFF2-40B4-BE49-F238E27FC236}">
                <a16:creationId xmlns:a16="http://schemas.microsoft.com/office/drawing/2014/main" id="{D8E8C51E-C005-1434-18F3-7D44B40783B0}"/>
              </a:ext>
            </a:extLst>
          </p:cNvPr>
          <p:cNvPicPr>
            <a:picLocks noChangeAspect="1"/>
          </p:cNvPicPr>
          <p:nvPr/>
        </p:nvPicPr>
        <p:blipFill rotWithShape="1">
          <a:blip r:embed="rId3"/>
          <a:srcRect r="66246"/>
          <a:stretch/>
        </p:blipFill>
        <p:spPr>
          <a:xfrm>
            <a:off x="711167" y="4095582"/>
            <a:ext cx="1462034" cy="2078066"/>
          </a:xfrm>
          <a:prstGeom prst="rect">
            <a:avLst/>
          </a:prstGeom>
        </p:spPr>
      </p:pic>
    </p:spTree>
    <p:extLst>
      <p:ext uri="{BB962C8B-B14F-4D97-AF65-F5344CB8AC3E}">
        <p14:creationId xmlns:p14="http://schemas.microsoft.com/office/powerpoint/2010/main" val="2540203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86"/>
                                        </p:tgtEl>
                                        <p:attrNameLst>
                                          <p:attrName>style.visibility</p:attrName>
                                        </p:attrNameLst>
                                      </p:cBhvr>
                                      <p:to>
                                        <p:strVal val="visible"/>
                                      </p:to>
                                    </p:set>
                                    <p:animEffect transition="in" filter="fade">
                                      <p:cBhvr>
                                        <p:cTn id="16" dur="500"/>
                                        <p:tgtEl>
                                          <p:spTgt spid="86"/>
                                        </p:tgtEl>
                                      </p:cBhvr>
                                    </p:animEffect>
                                  </p:childTnLst>
                                </p:cTn>
                              </p:par>
                            </p:childTnLst>
                          </p:cTn>
                        </p:par>
                        <p:par>
                          <p:cTn id="17" fill="hold">
                            <p:stCondLst>
                              <p:cond delay="1500"/>
                            </p:stCondLst>
                            <p:childTnLst>
                              <p:par>
                                <p:cTn id="18" presetID="16" presetClass="entr" presetSubtype="37" fill="hold" nodeType="afterEffect">
                                  <p:stCondLst>
                                    <p:cond delay="500"/>
                                  </p:stCondLst>
                                  <p:childTnLst>
                                    <p:set>
                                      <p:cBhvr>
                                        <p:cTn id="19" dur="1" fill="hold">
                                          <p:stCondLst>
                                            <p:cond delay="0"/>
                                          </p:stCondLst>
                                        </p:cTn>
                                        <p:tgtEl>
                                          <p:spTgt spid="119"/>
                                        </p:tgtEl>
                                        <p:attrNameLst>
                                          <p:attrName>style.visibility</p:attrName>
                                        </p:attrNameLst>
                                      </p:cBhvr>
                                      <p:to>
                                        <p:strVal val="visible"/>
                                      </p:to>
                                    </p:set>
                                    <p:animEffect transition="in" filter="barn(outVertical)">
                                      <p:cBhvr>
                                        <p:cTn id="20" dur="500"/>
                                        <p:tgtEl>
                                          <p:spTgt spid="1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fade">
                                      <p:cBhvr>
                                        <p:cTn id="25" dur="500"/>
                                        <p:tgtEl>
                                          <p:spTgt spid="82"/>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85"/>
                                        </p:tgtEl>
                                        <p:attrNameLst>
                                          <p:attrName>style.visibility</p:attrName>
                                        </p:attrNameLst>
                                      </p:cBhvr>
                                      <p:to>
                                        <p:strVal val="visible"/>
                                      </p:to>
                                    </p:set>
                                    <p:animEffect transition="in" filter="fade">
                                      <p:cBhvr>
                                        <p:cTn id="29" dur="500"/>
                                        <p:tgtEl>
                                          <p:spTgt spid="85"/>
                                        </p:tgtEl>
                                      </p:cBhvr>
                                    </p:animEffect>
                                  </p:childTnLst>
                                </p:cTn>
                              </p:par>
                            </p:childTnLst>
                          </p:cTn>
                        </p:par>
                        <p:par>
                          <p:cTn id="30" fill="hold">
                            <p:stCondLst>
                              <p:cond delay="1500"/>
                            </p:stCondLst>
                            <p:childTnLst>
                              <p:par>
                                <p:cTn id="31" presetID="16" presetClass="entr" presetSubtype="37" fill="hold" nodeType="afterEffect">
                                  <p:stCondLst>
                                    <p:cond delay="500"/>
                                  </p:stCondLst>
                                  <p:childTnLst>
                                    <p:set>
                                      <p:cBhvr>
                                        <p:cTn id="32" dur="1" fill="hold">
                                          <p:stCondLst>
                                            <p:cond delay="0"/>
                                          </p:stCondLst>
                                        </p:cTn>
                                        <p:tgtEl>
                                          <p:spTgt spid="120"/>
                                        </p:tgtEl>
                                        <p:attrNameLst>
                                          <p:attrName>style.visibility</p:attrName>
                                        </p:attrNameLst>
                                      </p:cBhvr>
                                      <p:to>
                                        <p:strVal val="visible"/>
                                      </p:to>
                                    </p:set>
                                    <p:animEffect transition="in" filter="barn(outVertical)">
                                      <p:cBhvr>
                                        <p:cTn id="33" dur="500"/>
                                        <p:tgtEl>
                                          <p:spTgt spid="12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childTnLst>
                                </p:cTn>
                              </p:par>
                            </p:childTnLst>
                          </p:cTn>
                        </p:par>
                        <p:par>
                          <p:cTn id="39" fill="hold">
                            <p:stCondLst>
                              <p:cond delay="500"/>
                            </p:stCondLst>
                            <p:childTnLst>
                              <p:par>
                                <p:cTn id="40" presetID="10" presetClass="entr" presetSubtype="0" fill="hold" grpId="0" nodeType="afterEffect">
                                  <p:stCondLst>
                                    <p:cond delay="50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childTnLst>
                          </p:cTn>
                        </p:par>
                        <p:par>
                          <p:cTn id="43" fill="hold">
                            <p:stCondLst>
                              <p:cond delay="1500"/>
                            </p:stCondLst>
                            <p:childTnLst>
                              <p:par>
                                <p:cTn id="44" presetID="16" presetClass="entr" presetSubtype="37" fill="hold" nodeType="afterEffect">
                                  <p:stCondLst>
                                    <p:cond delay="500"/>
                                  </p:stCondLst>
                                  <p:childTnLst>
                                    <p:set>
                                      <p:cBhvr>
                                        <p:cTn id="45" dur="1" fill="hold">
                                          <p:stCondLst>
                                            <p:cond delay="0"/>
                                          </p:stCondLst>
                                        </p:cTn>
                                        <p:tgtEl>
                                          <p:spTgt spid="174"/>
                                        </p:tgtEl>
                                        <p:attrNameLst>
                                          <p:attrName>style.visibility</p:attrName>
                                        </p:attrNameLst>
                                      </p:cBhvr>
                                      <p:to>
                                        <p:strVal val="visible"/>
                                      </p:to>
                                    </p:set>
                                    <p:animEffect transition="in" filter="barn(outVertical)">
                                      <p:cBhvr>
                                        <p:cTn id="46"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2" grpId="0" animBg="1"/>
      <p:bldP spid="85" grpId="0"/>
      <p:bldP spid="86" grpId="0"/>
      <p:bldP spid="2" grpId="0"/>
      <p:bldP spid="77" grpId="0" animBg="1"/>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1587B-6EAE-3743-8482-F7B1B3A6ADE8}"/>
              </a:ext>
            </a:extLst>
          </p:cNvPr>
          <p:cNvSpPr>
            <a:spLocks noGrp="1"/>
          </p:cNvSpPr>
          <p:nvPr>
            <p:ph type="ctrTitle"/>
          </p:nvPr>
        </p:nvSpPr>
        <p:spPr>
          <a:xfrm>
            <a:off x="954352" y="1072205"/>
            <a:ext cx="7200900" cy="1009144"/>
          </a:xfrm>
        </p:spPr>
        <p:txBody>
          <a:bodyPr>
            <a:noAutofit/>
          </a:bodyPr>
          <a:lstStyle/>
          <a:p>
            <a:pPr marL="6350" indent="-6350" algn="ctr"/>
            <a:r>
              <a:rPr lang="en-US" sz="2700" dirty="0">
                <a:solidFill>
                  <a:schemeClr val="accent3"/>
                </a:solidFill>
                <a:effectLst>
                  <a:glow>
                    <a:schemeClr val="bg1">
                      <a:alpha val="70000"/>
                    </a:schemeClr>
                  </a:glow>
                  <a:outerShdw blurRad="254000" dist="38100" dir="5400000" algn="ctr" rotWithShape="0">
                    <a:srgbClr val="000000">
                      <a:alpha val="25000"/>
                    </a:srgbClr>
                  </a:outerShdw>
                </a:effectLst>
              </a:rPr>
              <a:t>People with a mental health condition </a:t>
            </a:r>
            <a:br>
              <a:rPr lang="en-US" sz="2700" dirty="0">
                <a:solidFill>
                  <a:schemeClr val="accent3"/>
                </a:solidFill>
                <a:effectLst>
                  <a:glow>
                    <a:schemeClr val="bg1">
                      <a:alpha val="70000"/>
                    </a:schemeClr>
                  </a:glow>
                  <a:outerShdw blurRad="254000" dist="38100" dir="5400000" algn="ctr" rotWithShape="0">
                    <a:srgbClr val="000000">
                      <a:alpha val="25000"/>
                    </a:srgbClr>
                  </a:outerShdw>
                </a:effectLst>
              </a:rPr>
            </a:br>
            <a:r>
              <a:rPr lang="en-US" sz="2700" dirty="0">
                <a:solidFill>
                  <a:schemeClr val="accent3"/>
                </a:solidFill>
                <a:effectLst>
                  <a:glow>
                    <a:schemeClr val="bg1">
                      <a:alpha val="70000"/>
                    </a:schemeClr>
                  </a:glow>
                  <a:outerShdw blurRad="254000" dist="38100" dir="5400000" algn="ctr" rotWithShape="0">
                    <a:srgbClr val="000000">
                      <a:alpha val="25000"/>
                    </a:srgbClr>
                  </a:outerShdw>
                </a:effectLst>
              </a:rPr>
              <a:t>die on average 10-20 years prematurely</a:t>
            </a:r>
          </a:p>
        </p:txBody>
      </p:sp>
      <p:sp>
        <p:nvSpPr>
          <p:cNvPr id="3" name="Subtitle 2">
            <a:extLst>
              <a:ext uri="{FF2B5EF4-FFF2-40B4-BE49-F238E27FC236}">
                <a16:creationId xmlns:a16="http://schemas.microsoft.com/office/drawing/2014/main" id="{9F74C4FE-D446-2B42-962A-7EF7CFF78EA3}"/>
              </a:ext>
            </a:extLst>
          </p:cNvPr>
          <p:cNvSpPr>
            <a:spLocks noGrp="1"/>
          </p:cNvSpPr>
          <p:nvPr>
            <p:ph type="subTitle" idx="1"/>
          </p:nvPr>
        </p:nvSpPr>
        <p:spPr>
          <a:xfrm>
            <a:off x="747977" y="2258890"/>
            <a:ext cx="7613650" cy="1825108"/>
          </a:xfrm>
        </p:spPr>
        <p:txBody>
          <a:bodyPr anchor="ctr"/>
          <a:lstStyle/>
          <a:p>
            <a:pPr algn="ctr">
              <a:lnSpc>
                <a:spcPct val="100000"/>
              </a:lnSpc>
              <a:spcBef>
                <a:spcPts val="0"/>
              </a:spcBef>
              <a:spcAft>
                <a:spcPts val="0"/>
              </a:spcAft>
            </a:pPr>
            <a:r>
              <a:rPr lang="en-GB" altLang="en-US" sz="3400" dirty="0"/>
              <a:t>Smoking-related illness </a:t>
            </a:r>
            <a:br>
              <a:rPr lang="en-GB" altLang="en-US" sz="3400" dirty="0"/>
            </a:br>
            <a:r>
              <a:rPr lang="en-GB" altLang="en-US" sz="3400" dirty="0"/>
              <a:t>is the single largest </a:t>
            </a:r>
            <a:br>
              <a:rPr lang="en-GB" altLang="en-US" sz="3400" dirty="0"/>
            </a:br>
            <a:r>
              <a:rPr lang="en-GB" altLang="en-US" sz="3400" dirty="0"/>
              <a:t>factor for this gap </a:t>
            </a:r>
          </a:p>
        </p:txBody>
      </p:sp>
      <p:sp>
        <p:nvSpPr>
          <p:cNvPr id="6" name="Subtitle 2">
            <a:extLst>
              <a:ext uri="{FF2B5EF4-FFF2-40B4-BE49-F238E27FC236}">
                <a16:creationId xmlns:a16="http://schemas.microsoft.com/office/drawing/2014/main" id="{5BB6781A-2BF8-F0D5-6023-5B6FD202ADF7}"/>
              </a:ext>
            </a:extLst>
          </p:cNvPr>
          <p:cNvSpPr txBox="1">
            <a:spLocks/>
          </p:cNvSpPr>
          <p:nvPr/>
        </p:nvSpPr>
        <p:spPr bwMode="auto">
          <a:xfrm>
            <a:off x="747977" y="4261540"/>
            <a:ext cx="7613650" cy="98972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CBF"/>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ct val="100000"/>
              </a:lnSpc>
              <a:spcBef>
                <a:spcPts val="0"/>
              </a:spcBef>
              <a:spcAft>
                <a:spcPts val="0"/>
              </a:spcAft>
            </a:pPr>
            <a:endParaRPr lang="en-US" sz="2700" b="0" dirty="0">
              <a:solidFill>
                <a:schemeClr val="accent3"/>
              </a:solidFill>
              <a:effectLst>
                <a:outerShdw blurRad="165100" dist="38100" dir="5400000" algn="ctr" rotWithShape="0">
                  <a:srgbClr val="000000">
                    <a:alpha val="40000"/>
                  </a:srgbClr>
                </a:outerShdw>
              </a:effectLst>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C3BB8334-35F0-AA5F-455F-00DA6A8BFE50}"/>
              </a:ext>
            </a:extLst>
          </p:cNvPr>
          <p:cNvSpPr txBox="1">
            <a:spLocks/>
          </p:cNvSpPr>
          <p:nvPr/>
        </p:nvSpPr>
        <p:spPr bwMode="auto">
          <a:xfrm>
            <a:off x="571500" y="5619738"/>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100" dirty="0">
                <a:solidFill>
                  <a:schemeClr val="bg1"/>
                </a:solidFill>
                <a:latin typeface="Arial" panose="020B0604020202020204" pitchFamily="34" charset="0"/>
                <a:cs typeface="Arial" panose="020B0604020202020204" pitchFamily="34" charset="0"/>
              </a:rPr>
              <a:t>Source: ASH. The Stolen Years: The Mental Health And Smoking Action Report. 2016 </a:t>
            </a:r>
          </a:p>
        </p:txBody>
      </p:sp>
    </p:spTree>
    <p:extLst>
      <p:ext uri="{BB962C8B-B14F-4D97-AF65-F5344CB8AC3E}">
        <p14:creationId xmlns:p14="http://schemas.microsoft.com/office/powerpoint/2010/main" val="379672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par>
                          <p:cTn id="13" fill="hold">
                            <p:stCondLst>
                              <p:cond delay="500"/>
                            </p:stCondLst>
                            <p:childTnLst>
                              <p:par>
                                <p:cTn id="14" presetID="10" presetClass="entr" presetSubtype="0" fill="hold" grpId="0" nodeType="afterEffect" nodePh="1">
                                  <p:stCondLst>
                                    <p:cond delay="500"/>
                                  </p:stCondLst>
                                  <p:endCondLst>
                                    <p:cond evt="begin" delay="0">
                                      <p:tn val="14"/>
                                    </p:cond>
                                  </p:end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10" presetClass="entr" presetSubtype="0" fill="hold" grpId="0" nodeType="after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964C5-78DA-1BBB-87FC-E834BE6B449D}"/>
              </a:ext>
            </a:extLst>
          </p:cNvPr>
          <p:cNvSpPr txBox="1">
            <a:spLocks/>
          </p:cNvSpPr>
          <p:nvPr/>
        </p:nvSpPr>
        <p:spPr>
          <a:xfrm>
            <a:off x="496612" y="321621"/>
            <a:ext cx="7962900" cy="841423"/>
          </a:xfrm>
          <a:prstGeom prst="rect">
            <a:avLst/>
          </a:prstGeom>
        </p:spPr>
        <p:txBody>
          <a:bodyP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7938" indent="-7938" algn="ctr"/>
            <a:r>
              <a:rPr lang="en-US" dirty="0">
                <a:solidFill>
                  <a:schemeClr val="accent5"/>
                </a:solidFill>
                <a:effectLst/>
              </a:rPr>
              <a:t>People with mental health illness suffer disproportionately from smoking-related illness</a:t>
            </a:r>
          </a:p>
        </p:txBody>
      </p:sp>
      <p:sp>
        <p:nvSpPr>
          <p:cNvPr id="3" name="box">
            <a:extLst>
              <a:ext uri="{FF2B5EF4-FFF2-40B4-BE49-F238E27FC236}">
                <a16:creationId xmlns:a16="http://schemas.microsoft.com/office/drawing/2014/main" id="{A142E86A-8479-2DB8-3E18-918B73ADFD83}"/>
              </a:ext>
            </a:extLst>
          </p:cNvPr>
          <p:cNvSpPr txBox="1">
            <a:spLocks/>
          </p:cNvSpPr>
          <p:nvPr/>
        </p:nvSpPr>
        <p:spPr bwMode="auto">
          <a:xfrm>
            <a:off x="3654744" y="1380953"/>
            <a:ext cx="4753155" cy="4875914"/>
          </a:xfrm>
          <a:prstGeom prst="rect">
            <a:avLst/>
          </a:prstGeom>
          <a:solidFill>
            <a:schemeClr val="bg1"/>
          </a:solidFill>
          <a:ln w="9525">
            <a:noFill/>
            <a:miter lim="800000"/>
            <a:headEnd/>
            <a:tailEnd/>
          </a:ln>
          <a:effectLst>
            <a:outerShdw blurRad="317500" dist="76200" dir="5400000" algn="ctr" rotWithShape="0">
              <a:srgbClr val="000000">
                <a:alpha val="20000"/>
              </a:srgbClr>
            </a:outerShdw>
          </a:effectLst>
        </p:spPr>
        <p:txBody>
          <a:bodyPr vert="horz" wrap="square" lIns="251999" tIns="180000" rIns="180000" bIns="251999"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600"/>
              </a:spcBef>
              <a:spcAft>
                <a:spcPts val="600"/>
              </a:spcAft>
              <a:buClr>
                <a:schemeClr val="accent1"/>
              </a:buClr>
              <a:buNone/>
            </a:pPr>
            <a:r>
              <a:rPr lang="en-US" sz="1600" b="1" dirty="0">
                <a:latin typeface="Arial" panose="020B0604020202020204" pitchFamily="34" charset="0"/>
                <a:cs typeface="Arial" panose="020B0604020202020204" pitchFamily="34" charset="0"/>
              </a:rPr>
              <a:t>People with SMI:</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Increased risk of heart disease and stroke</a:t>
            </a:r>
            <a:endParaRPr lang="en-US" sz="600" dirty="0">
              <a:latin typeface="Arial" panose="020B0604020202020204" pitchFamily="34" charset="0"/>
              <a:cs typeface="Arial" panose="020B0604020202020204" pitchFamily="34" charset="0"/>
            </a:endParaRP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2–3 times more likely to have diabetes </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Increased risk of dying from a respiratory disease – 10 times higher than the general population</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More likely to suffer from asthma,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chronic bronchitis and emphysema</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Worse cancer survival rates </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Increased risk of osteoporosis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and fractures</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Increased risk of tooth decay, gum disease,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tooth loss, and oral cancer</a:t>
            </a:r>
          </a:p>
        </p:txBody>
      </p:sp>
      <p:sp>
        <p:nvSpPr>
          <p:cNvPr id="27" name="TextBox 26">
            <a:extLst>
              <a:ext uri="{FF2B5EF4-FFF2-40B4-BE49-F238E27FC236}">
                <a16:creationId xmlns:a16="http://schemas.microsoft.com/office/drawing/2014/main" id="{76B8245F-ABC5-9DA9-6A06-76E3608C6F07}"/>
              </a:ext>
            </a:extLst>
          </p:cNvPr>
          <p:cNvSpPr txBox="1"/>
          <p:nvPr/>
        </p:nvSpPr>
        <p:spPr bwMode="auto">
          <a:xfrm>
            <a:off x="1404577" y="1499048"/>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Heart disease</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53" name="TextBox 52">
            <a:extLst>
              <a:ext uri="{FF2B5EF4-FFF2-40B4-BE49-F238E27FC236}">
                <a16:creationId xmlns:a16="http://schemas.microsoft.com/office/drawing/2014/main" id="{2EDA7565-F059-FFF9-E923-E1544EF5DA50}"/>
              </a:ext>
            </a:extLst>
          </p:cNvPr>
          <p:cNvSpPr txBox="1"/>
          <p:nvPr/>
        </p:nvSpPr>
        <p:spPr bwMode="auto">
          <a:xfrm>
            <a:off x="1404577" y="2212279"/>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Stroke</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56" name="TextBox 55">
            <a:extLst>
              <a:ext uri="{FF2B5EF4-FFF2-40B4-BE49-F238E27FC236}">
                <a16:creationId xmlns:a16="http://schemas.microsoft.com/office/drawing/2014/main" id="{119DA59C-1521-A092-035A-FC7512302527}"/>
              </a:ext>
            </a:extLst>
          </p:cNvPr>
          <p:cNvSpPr txBox="1"/>
          <p:nvPr/>
        </p:nvSpPr>
        <p:spPr bwMode="auto">
          <a:xfrm>
            <a:off x="1404577" y="2925510"/>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Diabetes</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59" name="TextBox 58">
            <a:extLst>
              <a:ext uri="{FF2B5EF4-FFF2-40B4-BE49-F238E27FC236}">
                <a16:creationId xmlns:a16="http://schemas.microsoft.com/office/drawing/2014/main" id="{9FD5AAD5-CF5C-7DCF-A190-372A3765217A}"/>
              </a:ext>
            </a:extLst>
          </p:cNvPr>
          <p:cNvSpPr txBox="1"/>
          <p:nvPr/>
        </p:nvSpPr>
        <p:spPr bwMode="auto">
          <a:xfrm>
            <a:off x="1404577" y="3638741"/>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Lung diseases</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62" name="TextBox 61">
            <a:extLst>
              <a:ext uri="{FF2B5EF4-FFF2-40B4-BE49-F238E27FC236}">
                <a16:creationId xmlns:a16="http://schemas.microsoft.com/office/drawing/2014/main" id="{2FADE908-83D7-EFEC-2715-AA19ABE8FF40}"/>
              </a:ext>
            </a:extLst>
          </p:cNvPr>
          <p:cNvSpPr txBox="1"/>
          <p:nvPr/>
        </p:nvSpPr>
        <p:spPr bwMode="auto">
          <a:xfrm>
            <a:off x="1404577" y="4351972"/>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Cancers</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65" name="TextBox 64">
            <a:extLst>
              <a:ext uri="{FF2B5EF4-FFF2-40B4-BE49-F238E27FC236}">
                <a16:creationId xmlns:a16="http://schemas.microsoft.com/office/drawing/2014/main" id="{ED912424-1ABD-898D-76E4-2F40266D08F3}"/>
              </a:ext>
            </a:extLst>
          </p:cNvPr>
          <p:cNvSpPr txBox="1"/>
          <p:nvPr/>
        </p:nvSpPr>
        <p:spPr bwMode="auto">
          <a:xfrm>
            <a:off x="1404577" y="5065203"/>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Bone health</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68" name="TextBox 67">
            <a:extLst>
              <a:ext uri="{FF2B5EF4-FFF2-40B4-BE49-F238E27FC236}">
                <a16:creationId xmlns:a16="http://schemas.microsoft.com/office/drawing/2014/main" id="{E4022F10-7F98-E3A5-4E86-710912592B87}"/>
              </a:ext>
            </a:extLst>
          </p:cNvPr>
          <p:cNvSpPr txBox="1"/>
          <p:nvPr/>
        </p:nvSpPr>
        <p:spPr bwMode="auto">
          <a:xfrm>
            <a:off x="1404577" y="5778431"/>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Oral health</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grpSp>
        <p:nvGrpSpPr>
          <p:cNvPr id="83" name="Group 82">
            <a:extLst>
              <a:ext uri="{FF2B5EF4-FFF2-40B4-BE49-F238E27FC236}">
                <a16:creationId xmlns:a16="http://schemas.microsoft.com/office/drawing/2014/main" id="{B07C6562-77C3-5262-0FD2-709FC9320547}"/>
              </a:ext>
            </a:extLst>
          </p:cNvPr>
          <p:cNvGrpSpPr/>
          <p:nvPr/>
        </p:nvGrpSpPr>
        <p:grpSpPr>
          <a:xfrm>
            <a:off x="736102" y="5660337"/>
            <a:ext cx="596530" cy="596530"/>
            <a:chOff x="736102" y="5660337"/>
            <a:chExt cx="596530" cy="596530"/>
          </a:xfrm>
        </p:grpSpPr>
        <p:sp>
          <p:nvSpPr>
            <p:cNvPr id="69" name="Oval 68">
              <a:extLst>
                <a:ext uri="{FF2B5EF4-FFF2-40B4-BE49-F238E27FC236}">
                  <a16:creationId xmlns:a16="http://schemas.microsoft.com/office/drawing/2014/main" id="{C21B81C9-5BFA-3EBC-9C13-99A9F8BD1A0B}"/>
                </a:ext>
              </a:extLst>
            </p:cNvPr>
            <p:cNvSpPr/>
            <p:nvPr/>
          </p:nvSpPr>
          <p:spPr bwMode="auto">
            <a:xfrm>
              <a:off x="736102" y="5660337"/>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0" name="Graphic 27" descr="Lips outline">
              <a:extLst>
                <a:ext uri="{FF2B5EF4-FFF2-40B4-BE49-F238E27FC236}">
                  <a16:creationId xmlns:a16="http://schemas.microsoft.com/office/drawing/2014/main" id="{26D75FA8-75A0-14B0-D0DE-5646666E0C97}"/>
                </a:ext>
              </a:extLst>
            </p:cNvPr>
            <p:cNvSpPr/>
            <p:nvPr/>
          </p:nvSpPr>
          <p:spPr>
            <a:xfrm>
              <a:off x="857841" y="5870737"/>
              <a:ext cx="353052" cy="175731"/>
            </a:xfrm>
            <a:custGeom>
              <a:avLst/>
              <a:gdLst>
                <a:gd name="connsiteX0" fmla="*/ 409689 w 409733"/>
                <a:gd name="connsiteY0" fmla="*/ 95303 h 203944"/>
                <a:gd name="connsiteX1" fmla="*/ 406982 w 409733"/>
                <a:gd name="connsiteY1" fmla="*/ 91607 h 203944"/>
                <a:gd name="connsiteX2" fmla="*/ 340684 w 409733"/>
                <a:gd name="connsiteY2" fmla="*/ 53761 h 203944"/>
                <a:gd name="connsiteX3" fmla="*/ 259175 w 409733"/>
                <a:gd name="connsiteY3" fmla="*/ 1593 h 203944"/>
                <a:gd name="connsiteX4" fmla="*/ 258364 w 409733"/>
                <a:gd name="connsiteY4" fmla="*/ 1473 h 203944"/>
                <a:gd name="connsiteX5" fmla="*/ 204904 w 409733"/>
                <a:gd name="connsiteY5" fmla="*/ 24142 h 203944"/>
                <a:gd name="connsiteX6" fmla="*/ 204866 w 409733"/>
                <a:gd name="connsiteY6" fmla="*/ 24180 h 203944"/>
                <a:gd name="connsiteX7" fmla="*/ 204827 w 409733"/>
                <a:gd name="connsiteY7" fmla="*/ 24142 h 203944"/>
                <a:gd name="connsiteX8" fmla="*/ 151397 w 409733"/>
                <a:gd name="connsiteY8" fmla="*/ 1473 h 203944"/>
                <a:gd name="connsiteX9" fmla="*/ 150557 w 409733"/>
                <a:gd name="connsiteY9" fmla="*/ 1602 h 203944"/>
                <a:gd name="connsiteX10" fmla="*/ 69048 w 409733"/>
                <a:gd name="connsiteY10" fmla="*/ 53770 h 203944"/>
                <a:gd name="connsiteX11" fmla="*/ 2749 w 409733"/>
                <a:gd name="connsiteY11" fmla="*/ 91616 h 203944"/>
                <a:gd name="connsiteX12" fmla="*/ 462 w 409733"/>
                <a:gd name="connsiteY12" fmla="*/ 98007 h 203944"/>
                <a:gd name="connsiteX13" fmla="*/ 1664 w 409733"/>
                <a:gd name="connsiteY13" fmla="*/ 99589 h 203944"/>
                <a:gd name="connsiteX14" fmla="*/ 95926 w 409733"/>
                <a:gd name="connsiteY14" fmla="*/ 174464 h 203944"/>
                <a:gd name="connsiteX15" fmla="*/ 199188 w 409733"/>
                <a:gd name="connsiteY15" fmla="*/ 203944 h 203944"/>
                <a:gd name="connsiteX16" fmla="*/ 210544 w 409733"/>
                <a:gd name="connsiteY16" fmla="*/ 203944 h 203944"/>
                <a:gd name="connsiteX17" fmla="*/ 313805 w 409733"/>
                <a:gd name="connsiteY17" fmla="*/ 174464 h 203944"/>
                <a:gd name="connsiteX18" fmla="*/ 408067 w 409733"/>
                <a:gd name="connsiteY18" fmla="*/ 99589 h 203944"/>
                <a:gd name="connsiteX19" fmla="*/ 409689 w 409733"/>
                <a:gd name="connsiteY19" fmla="*/ 95303 h 203944"/>
                <a:gd name="connsiteX20" fmla="*/ 74947 w 409733"/>
                <a:gd name="connsiteY20" fmla="*/ 61340 h 203944"/>
                <a:gd name="connsiteX21" fmla="*/ 152107 w 409733"/>
                <a:gd name="connsiteY21" fmla="*/ 11110 h 203944"/>
                <a:gd name="connsiteX22" fmla="*/ 153067 w 409733"/>
                <a:gd name="connsiteY22" fmla="*/ 10952 h 203944"/>
                <a:gd name="connsiteX23" fmla="*/ 200187 w 409733"/>
                <a:gd name="connsiteY23" fmla="*/ 37793 h 203944"/>
                <a:gd name="connsiteX24" fmla="*/ 200229 w 409733"/>
                <a:gd name="connsiteY24" fmla="*/ 37951 h 203944"/>
                <a:gd name="connsiteX25" fmla="*/ 206107 w 409733"/>
                <a:gd name="connsiteY25" fmla="*/ 41346 h 203944"/>
                <a:gd name="connsiteX26" fmla="*/ 209502 w 409733"/>
                <a:gd name="connsiteY26" fmla="*/ 37951 h 203944"/>
                <a:gd name="connsiteX27" fmla="*/ 256500 w 409733"/>
                <a:gd name="connsiteY27" fmla="*/ 10897 h 203944"/>
                <a:gd name="connsiteX28" fmla="*/ 256703 w 409733"/>
                <a:gd name="connsiteY28" fmla="*/ 10952 h 203944"/>
                <a:gd name="connsiteX29" fmla="*/ 257615 w 409733"/>
                <a:gd name="connsiteY29" fmla="*/ 11106 h 203944"/>
                <a:gd name="connsiteX30" fmla="*/ 334809 w 409733"/>
                <a:gd name="connsiteY30" fmla="*/ 61340 h 203944"/>
                <a:gd name="connsiteX31" fmla="*/ 387433 w 409733"/>
                <a:gd name="connsiteY31" fmla="*/ 92624 h 203944"/>
                <a:gd name="connsiteX32" fmla="*/ 387433 w 409733"/>
                <a:gd name="connsiteY32" fmla="*/ 92715 h 203944"/>
                <a:gd name="connsiteX33" fmla="*/ 382533 w 409733"/>
                <a:gd name="connsiteY33" fmla="*/ 93987 h 203944"/>
                <a:gd name="connsiteX34" fmla="*/ 333575 w 409733"/>
                <a:gd name="connsiteY34" fmla="*/ 87570 h 203944"/>
                <a:gd name="connsiteX35" fmla="*/ 277193 w 409733"/>
                <a:gd name="connsiteY35" fmla="*/ 78057 h 203944"/>
                <a:gd name="connsiteX36" fmla="*/ 233391 w 409733"/>
                <a:gd name="connsiteY36" fmla="*/ 87177 h 203944"/>
                <a:gd name="connsiteX37" fmla="*/ 204386 w 409733"/>
                <a:gd name="connsiteY37" fmla="*/ 93867 h 203944"/>
                <a:gd name="connsiteX38" fmla="*/ 175391 w 409733"/>
                <a:gd name="connsiteY38" fmla="*/ 87186 h 203944"/>
                <a:gd name="connsiteX39" fmla="*/ 131588 w 409733"/>
                <a:gd name="connsiteY39" fmla="*/ 78067 h 203944"/>
                <a:gd name="connsiteX40" fmla="*/ 75211 w 409733"/>
                <a:gd name="connsiteY40" fmla="*/ 87580 h 203944"/>
                <a:gd name="connsiteX41" fmla="*/ 26253 w 409733"/>
                <a:gd name="connsiteY41" fmla="*/ 93997 h 203944"/>
                <a:gd name="connsiteX42" fmla="*/ 21996 w 409733"/>
                <a:gd name="connsiteY42" fmla="*/ 92893 h 203944"/>
                <a:gd name="connsiteX43" fmla="*/ 21996 w 409733"/>
                <a:gd name="connsiteY43" fmla="*/ 92807 h 203944"/>
                <a:gd name="connsiteX44" fmla="*/ 74947 w 409733"/>
                <a:gd name="connsiteY44" fmla="*/ 61340 h 203944"/>
                <a:gd name="connsiteX45" fmla="*/ 308866 w 409733"/>
                <a:gd name="connsiteY45" fmla="*/ 166228 h 203944"/>
                <a:gd name="connsiteX46" fmla="*/ 210544 w 409733"/>
                <a:gd name="connsiteY46" fmla="*/ 194340 h 203944"/>
                <a:gd name="connsiteX47" fmla="*/ 199188 w 409733"/>
                <a:gd name="connsiteY47" fmla="*/ 194340 h 203944"/>
                <a:gd name="connsiteX48" fmla="*/ 100865 w 409733"/>
                <a:gd name="connsiteY48" fmla="*/ 166228 h 203944"/>
                <a:gd name="connsiteX49" fmla="*/ 19553 w 409733"/>
                <a:gd name="connsiteY49" fmla="*/ 102219 h 203944"/>
                <a:gd name="connsiteX50" fmla="*/ 19601 w 409733"/>
                <a:gd name="connsiteY50" fmla="*/ 102137 h 203944"/>
                <a:gd name="connsiteX51" fmla="*/ 24113 w 409733"/>
                <a:gd name="connsiteY51" fmla="*/ 103347 h 203944"/>
                <a:gd name="connsiteX52" fmla="*/ 77587 w 409733"/>
                <a:gd name="connsiteY52" fmla="*/ 96872 h 203944"/>
                <a:gd name="connsiteX53" fmla="*/ 131579 w 409733"/>
                <a:gd name="connsiteY53" fmla="*/ 87657 h 203944"/>
                <a:gd name="connsiteX54" fmla="*/ 172554 w 409733"/>
                <a:gd name="connsiteY54" fmla="*/ 96363 h 203944"/>
                <a:gd name="connsiteX55" fmla="*/ 204376 w 409733"/>
                <a:gd name="connsiteY55" fmla="*/ 103467 h 203944"/>
                <a:gd name="connsiteX56" fmla="*/ 236194 w 409733"/>
                <a:gd name="connsiteY56" fmla="*/ 96363 h 203944"/>
                <a:gd name="connsiteX57" fmla="*/ 277169 w 409733"/>
                <a:gd name="connsiteY57" fmla="*/ 87657 h 203944"/>
                <a:gd name="connsiteX58" fmla="*/ 331161 w 409733"/>
                <a:gd name="connsiteY58" fmla="*/ 96872 h 203944"/>
                <a:gd name="connsiteX59" fmla="*/ 373552 w 409733"/>
                <a:gd name="connsiteY59" fmla="*/ 104499 h 203944"/>
                <a:gd name="connsiteX60" fmla="*/ 384640 w 409733"/>
                <a:gd name="connsiteY60" fmla="*/ 103347 h 203944"/>
                <a:gd name="connsiteX61" fmla="*/ 390625 w 409733"/>
                <a:gd name="connsiteY61" fmla="*/ 101715 h 203944"/>
                <a:gd name="connsiteX62" fmla="*/ 390673 w 409733"/>
                <a:gd name="connsiteY62" fmla="*/ 101797 h 203944"/>
                <a:gd name="connsiteX63" fmla="*/ 308866 w 409733"/>
                <a:gd name="connsiteY63" fmla="*/ 166228 h 20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09733" h="203944">
                  <a:moveTo>
                    <a:pt x="409689" y="95303"/>
                  </a:moveTo>
                  <a:cubicBezTo>
                    <a:pt x="409471" y="93692"/>
                    <a:pt x="408453" y="92301"/>
                    <a:pt x="406982" y="91607"/>
                  </a:cubicBezTo>
                  <a:cubicBezTo>
                    <a:pt x="406536" y="91396"/>
                    <a:pt x="361620" y="70046"/>
                    <a:pt x="340684" y="53761"/>
                  </a:cubicBezTo>
                  <a:cubicBezTo>
                    <a:pt x="300145" y="22236"/>
                    <a:pt x="273488" y="5173"/>
                    <a:pt x="259175" y="1593"/>
                  </a:cubicBezTo>
                  <a:cubicBezTo>
                    <a:pt x="258909" y="1526"/>
                    <a:pt x="258637" y="1487"/>
                    <a:pt x="258364" y="1473"/>
                  </a:cubicBezTo>
                  <a:cubicBezTo>
                    <a:pt x="237477" y="-3814"/>
                    <a:pt x="215624" y="5452"/>
                    <a:pt x="204904" y="24142"/>
                  </a:cubicBezTo>
                  <a:cubicBezTo>
                    <a:pt x="204904" y="24163"/>
                    <a:pt x="204887" y="24180"/>
                    <a:pt x="204866" y="24180"/>
                  </a:cubicBezTo>
                  <a:cubicBezTo>
                    <a:pt x="204845" y="24180"/>
                    <a:pt x="204827" y="24163"/>
                    <a:pt x="204827" y="24142"/>
                  </a:cubicBezTo>
                  <a:cubicBezTo>
                    <a:pt x="194108" y="5467"/>
                    <a:pt x="172275" y="-3796"/>
                    <a:pt x="151397" y="1473"/>
                  </a:cubicBezTo>
                  <a:cubicBezTo>
                    <a:pt x="151114" y="1490"/>
                    <a:pt x="150832" y="1533"/>
                    <a:pt x="150557" y="1602"/>
                  </a:cubicBezTo>
                  <a:cubicBezTo>
                    <a:pt x="136244" y="5183"/>
                    <a:pt x="109586" y="22241"/>
                    <a:pt x="69048" y="53770"/>
                  </a:cubicBezTo>
                  <a:cubicBezTo>
                    <a:pt x="48121" y="70051"/>
                    <a:pt x="3196" y="91405"/>
                    <a:pt x="2749" y="91616"/>
                  </a:cubicBezTo>
                  <a:cubicBezTo>
                    <a:pt x="353" y="92750"/>
                    <a:pt x="-671" y="95611"/>
                    <a:pt x="462" y="98007"/>
                  </a:cubicBezTo>
                  <a:cubicBezTo>
                    <a:pt x="748" y="98612"/>
                    <a:pt x="1158" y="99151"/>
                    <a:pt x="1664" y="99589"/>
                  </a:cubicBezTo>
                  <a:cubicBezTo>
                    <a:pt x="4544" y="102051"/>
                    <a:pt x="71851" y="160022"/>
                    <a:pt x="95926" y="174464"/>
                  </a:cubicBezTo>
                  <a:cubicBezTo>
                    <a:pt x="119747" y="188758"/>
                    <a:pt x="164034" y="203944"/>
                    <a:pt x="199188" y="203944"/>
                  </a:cubicBezTo>
                  <a:lnTo>
                    <a:pt x="210544" y="203944"/>
                  </a:lnTo>
                  <a:cubicBezTo>
                    <a:pt x="245697" y="203944"/>
                    <a:pt x="289984" y="188758"/>
                    <a:pt x="313805" y="174464"/>
                  </a:cubicBezTo>
                  <a:cubicBezTo>
                    <a:pt x="337881" y="160017"/>
                    <a:pt x="405211" y="102046"/>
                    <a:pt x="408067" y="99589"/>
                  </a:cubicBezTo>
                  <a:cubicBezTo>
                    <a:pt x="409299" y="98527"/>
                    <a:pt x="409910" y="96914"/>
                    <a:pt x="409689" y="95303"/>
                  </a:cubicBezTo>
                  <a:close/>
                  <a:moveTo>
                    <a:pt x="74947" y="61340"/>
                  </a:moveTo>
                  <a:cubicBezTo>
                    <a:pt x="113090" y="31673"/>
                    <a:pt x="139038" y="14782"/>
                    <a:pt x="152107" y="11110"/>
                  </a:cubicBezTo>
                  <a:cubicBezTo>
                    <a:pt x="152432" y="11092"/>
                    <a:pt x="152754" y="11039"/>
                    <a:pt x="153067" y="10952"/>
                  </a:cubicBezTo>
                  <a:cubicBezTo>
                    <a:pt x="173491" y="5352"/>
                    <a:pt x="194587" y="17370"/>
                    <a:pt x="200187" y="37793"/>
                  </a:cubicBezTo>
                  <a:cubicBezTo>
                    <a:pt x="200201" y="37845"/>
                    <a:pt x="200215" y="37898"/>
                    <a:pt x="200229" y="37951"/>
                  </a:cubicBezTo>
                  <a:cubicBezTo>
                    <a:pt x="200915" y="40511"/>
                    <a:pt x="203546" y="42031"/>
                    <a:pt x="206107" y="41346"/>
                  </a:cubicBezTo>
                  <a:cubicBezTo>
                    <a:pt x="207764" y="40902"/>
                    <a:pt x="209059" y="39608"/>
                    <a:pt x="209502" y="37951"/>
                  </a:cubicBezTo>
                  <a:cubicBezTo>
                    <a:pt x="215010" y="17502"/>
                    <a:pt x="236051" y="5390"/>
                    <a:pt x="256500" y="10897"/>
                  </a:cubicBezTo>
                  <a:cubicBezTo>
                    <a:pt x="256568" y="10915"/>
                    <a:pt x="256635" y="10933"/>
                    <a:pt x="256703" y="10952"/>
                  </a:cubicBezTo>
                  <a:cubicBezTo>
                    <a:pt x="257001" y="11034"/>
                    <a:pt x="257306" y="11086"/>
                    <a:pt x="257615" y="11106"/>
                  </a:cubicBezTo>
                  <a:cubicBezTo>
                    <a:pt x="270675" y="14758"/>
                    <a:pt x="296637" y="31649"/>
                    <a:pt x="334809" y="61340"/>
                  </a:cubicBezTo>
                  <a:cubicBezTo>
                    <a:pt x="351475" y="73174"/>
                    <a:pt x="369075" y="83636"/>
                    <a:pt x="387433" y="92624"/>
                  </a:cubicBezTo>
                  <a:cubicBezTo>
                    <a:pt x="387491" y="92658"/>
                    <a:pt x="387486" y="92696"/>
                    <a:pt x="387433" y="92715"/>
                  </a:cubicBezTo>
                  <a:cubicBezTo>
                    <a:pt x="385792" y="93195"/>
                    <a:pt x="384145" y="93618"/>
                    <a:pt x="382533" y="93987"/>
                  </a:cubicBezTo>
                  <a:cubicBezTo>
                    <a:pt x="369876" y="96901"/>
                    <a:pt x="352251" y="92365"/>
                    <a:pt x="333575" y="87570"/>
                  </a:cubicBezTo>
                  <a:cubicBezTo>
                    <a:pt x="315246" y="82085"/>
                    <a:pt x="296308" y="78889"/>
                    <a:pt x="277193" y="78057"/>
                  </a:cubicBezTo>
                  <a:cubicBezTo>
                    <a:pt x="263010" y="78057"/>
                    <a:pt x="247276" y="82910"/>
                    <a:pt x="233391" y="87177"/>
                  </a:cubicBezTo>
                  <a:cubicBezTo>
                    <a:pt x="224046" y="90629"/>
                    <a:pt x="214299" y="92877"/>
                    <a:pt x="204386" y="93867"/>
                  </a:cubicBezTo>
                  <a:cubicBezTo>
                    <a:pt x="194477" y="92879"/>
                    <a:pt x="184733" y="90634"/>
                    <a:pt x="175391" y="87186"/>
                  </a:cubicBezTo>
                  <a:cubicBezTo>
                    <a:pt x="161510" y="82910"/>
                    <a:pt x="145776" y="78067"/>
                    <a:pt x="131588" y="78067"/>
                  </a:cubicBezTo>
                  <a:cubicBezTo>
                    <a:pt x="112475" y="78899"/>
                    <a:pt x="93538" y="82094"/>
                    <a:pt x="75211" y="87580"/>
                  </a:cubicBezTo>
                  <a:cubicBezTo>
                    <a:pt x="56545" y="92379"/>
                    <a:pt x="38930" y="96910"/>
                    <a:pt x="26253" y="93997"/>
                  </a:cubicBezTo>
                  <a:cubicBezTo>
                    <a:pt x="24852" y="93675"/>
                    <a:pt x="23422" y="93291"/>
                    <a:pt x="21996" y="92893"/>
                  </a:cubicBezTo>
                  <a:cubicBezTo>
                    <a:pt x="21929" y="92893"/>
                    <a:pt x="21924" y="92835"/>
                    <a:pt x="21996" y="92807"/>
                  </a:cubicBezTo>
                  <a:cubicBezTo>
                    <a:pt x="40469" y="83769"/>
                    <a:pt x="58177" y="73245"/>
                    <a:pt x="74947" y="61340"/>
                  </a:cubicBezTo>
                  <a:close/>
                  <a:moveTo>
                    <a:pt x="308866" y="166228"/>
                  </a:moveTo>
                  <a:cubicBezTo>
                    <a:pt x="286154" y="179855"/>
                    <a:pt x="243969" y="194340"/>
                    <a:pt x="210544" y="194340"/>
                  </a:cubicBezTo>
                  <a:lnTo>
                    <a:pt x="199188" y="194340"/>
                  </a:lnTo>
                  <a:cubicBezTo>
                    <a:pt x="165762" y="194340"/>
                    <a:pt x="123578" y="179855"/>
                    <a:pt x="100865" y="166228"/>
                  </a:cubicBezTo>
                  <a:cubicBezTo>
                    <a:pt x="83341" y="155712"/>
                    <a:pt x="40317" y="119810"/>
                    <a:pt x="19553" y="102219"/>
                  </a:cubicBezTo>
                  <a:cubicBezTo>
                    <a:pt x="19462" y="102142"/>
                    <a:pt x="19481" y="102104"/>
                    <a:pt x="19601" y="102137"/>
                  </a:cubicBezTo>
                  <a:cubicBezTo>
                    <a:pt x="21108" y="102555"/>
                    <a:pt x="22620" y="103001"/>
                    <a:pt x="24113" y="103347"/>
                  </a:cubicBezTo>
                  <a:cubicBezTo>
                    <a:pt x="38992" y="106769"/>
                    <a:pt x="57749" y="101965"/>
                    <a:pt x="77587" y="96872"/>
                  </a:cubicBezTo>
                  <a:cubicBezTo>
                    <a:pt x="95132" y="91575"/>
                    <a:pt x="113269" y="88479"/>
                    <a:pt x="131579" y="87657"/>
                  </a:cubicBezTo>
                  <a:cubicBezTo>
                    <a:pt x="144317" y="87657"/>
                    <a:pt x="159321" y="92279"/>
                    <a:pt x="172554" y="96363"/>
                  </a:cubicBezTo>
                  <a:cubicBezTo>
                    <a:pt x="182796" y="100143"/>
                    <a:pt x="193499" y="102532"/>
                    <a:pt x="204376" y="103467"/>
                  </a:cubicBezTo>
                  <a:cubicBezTo>
                    <a:pt x="215252" y="102533"/>
                    <a:pt x="225953" y="100144"/>
                    <a:pt x="236194" y="96363"/>
                  </a:cubicBezTo>
                  <a:cubicBezTo>
                    <a:pt x="249431" y="92279"/>
                    <a:pt x="264430" y="87657"/>
                    <a:pt x="277169" y="87657"/>
                  </a:cubicBezTo>
                  <a:cubicBezTo>
                    <a:pt x="295479" y="88478"/>
                    <a:pt x="313615" y="91574"/>
                    <a:pt x="331161" y="96872"/>
                  </a:cubicBezTo>
                  <a:cubicBezTo>
                    <a:pt x="344941" y="101079"/>
                    <a:pt x="359170" y="103639"/>
                    <a:pt x="373552" y="104499"/>
                  </a:cubicBezTo>
                  <a:cubicBezTo>
                    <a:pt x="377280" y="104533"/>
                    <a:pt x="380999" y="104147"/>
                    <a:pt x="384640" y="103347"/>
                  </a:cubicBezTo>
                  <a:cubicBezTo>
                    <a:pt x="386622" y="102891"/>
                    <a:pt x="388623" y="102296"/>
                    <a:pt x="390625" y="101715"/>
                  </a:cubicBezTo>
                  <a:cubicBezTo>
                    <a:pt x="390745" y="101681"/>
                    <a:pt x="390769" y="101715"/>
                    <a:pt x="390673" y="101797"/>
                  </a:cubicBezTo>
                  <a:cubicBezTo>
                    <a:pt x="370111" y="119229"/>
                    <a:pt x="326539" y="155626"/>
                    <a:pt x="308866" y="166228"/>
                  </a:cubicBezTo>
                  <a:close/>
                </a:path>
              </a:pathLst>
            </a:custGeom>
            <a:solidFill>
              <a:schemeClr val="bg1"/>
            </a:solidFill>
            <a:ln w="6350" cap="flat">
              <a:solidFill>
                <a:schemeClr val="bg1"/>
              </a:solidFill>
              <a:prstDash val="solid"/>
              <a:miter/>
            </a:ln>
          </p:spPr>
          <p:txBody>
            <a:bodyPr rtlCol="0" anchor="ctr"/>
            <a:lstStyle/>
            <a:p>
              <a:endParaRPr lang="en-US"/>
            </a:p>
          </p:txBody>
        </p:sp>
      </p:grpSp>
      <p:grpSp>
        <p:nvGrpSpPr>
          <p:cNvPr id="78" name="Group 77">
            <a:extLst>
              <a:ext uri="{FF2B5EF4-FFF2-40B4-BE49-F238E27FC236}">
                <a16:creationId xmlns:a16="http://schemas.microsoft.com/office/drawing/2014/main" id="{6DF26A68-BE99-2A7D-E87C-23CE4F313FC7}"/>
              </a:ext>
            </a:extLst>
          </p:cNvPr>
          <p:cNvGrpSpPr/>
          <p:nvPr/>
        </p:nvGrpSpPr>
        <p:grpSpPr>
          <a:xfrm>
            <a:off x="736102" y="2094185"/>
            <a:ext cx="596530" cy="596530"/>
            <a:chOff x="736102" y="2094185"/>
            <a:chExt cx="596530" cy="596530"/>
          </a:xfrm>
        </p:grpSpPr>
        <p:sp>
          <p:nvSpPr>
            <p:cNvPr id="54" name="Oval 53">
              <a:extLst>
                <a:ext uri="{FF2B5EF4-FFF2-40B4-BE49-F238E27FC236}">
                  <a16:creationId xmlns:a16="http://schemas.microsoft.com/office/drawing/2014/main" id="{1CEBA511-071D-C3B9-7DF7-975447885B1D}"/>
                </a:ext>
              </a:extLst>
            </p:cNvPr>
            <p:cNvSpPr/>
            <p:nvPr/>
          </p:nvSpPr>
          <p:spPr bwMode="auto">
            <a:xfrm>
              <a:off x="736102" y="2094185"/>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0" name="Graphic 69" descr="Brain in head outline">
              <a:extLst>
                <a:ext uri="{FF2B5EF4-FFF2-40B4-BE49-F238E27FC236}">
                  <a16:creationId xmlns:a16="http://schemas.microsoft.com/office/drawing/2014/main" id="{659BADD1-D9BB-3D88-B5D0-140B08ABFB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2251" y="2170777"/>
              <a:ext cx="430212" cy="430212"/>
            </a:xfrm>
            <a:prstGeom prst="rect">
              <a:avLst/>
            </a:prstGeom>
          </p:spPr>
        </p:pic>
      </p:grpSp>
      <p:grpSp>
        <p:nvGrpSpPr>
          <p:cNvPr id="77" name="Group 76">
            <a:extLst>
              <a:ext uri="{FF2B5EF4-FFF2-40B4-BE49-F238E27FC236}">
                <a16:creationId xmlns:a16="http://schemas.microsoft.com/office/drawing/2014/main" id="{56B3CF56-1AD4-8076-0485-B4DA3385175C}"/>
              </a:ext>
            </a:extLst>
          </p:cNvPr>
          <p:cNvGrpSpPr/>
          <p:nvPr/>
        </p:nvGrpSpPr>
        <p:grpSpPr>
          <a:xfrm>
            <a:off x="736102" y="1380954"/>
            <a:ext cx="596530" cy="596530"/>
            <a:chOff x="736102" y="1380954"/>
            <a:chExt cx="596530" cy="596530"/>
          </a:xfrm>
        </p:grpSpPr>
        <p:sp>
          <p:nvSpPr>
            <p:cNvPr id="29" name="Oval 28">
              <a:extLst>
                <a:ext uri="{FF2B5EF4-FFF2-40B4-BE49-F238E27FC236}">
                  <a16:creationId xmlns:a16="http://schemas.microsoft.com/office/drawing/2014/main" id="{C3C4970F-7E39-7EAA-3FBC-DECEFB42C031}"/>
                </a:ext>
              </a:extLst>
            </p:cNvPr>
            <p:cNvSpPr/>
            <p:nvPr/>
          </p:nvSpPr>
          <p:spPr bwMode="auto">
            <a:xfrm>
              <a:off x="736102" y="1380954"/>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1" name="Graphic 70" descr="Heart organ outline">
              <a:extLst>
                <a:ext uri="{FF2B5EF4-FFF2-40B4-BE49-F238E27FC236}">
                  <a16:creationId xmlns:a16="http://schemas.microsoft.com/office/drawing/2014/main" id="{A1BBCC4D-D2BE-6E4D-1291-4592A421DD8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16794" y="1454872"/>
              <a:ext cx="428185" cy="428185"/>
            </a:xfrm>
            <a:prstGeom prst="rect">
              <a:avLst/>
            </a:prstGeom>
          </p:spPr>
        </p:pic>
      </p:grpSp>
      <p:grpSp>
        <p:nvGrpSpPr>
          <p:cNvPr id="81" name="Group 80">
            <a:extLst>
              <a:ext uri="{FF2B5EF4-FFF2-40B4-BE49-F238E27FC236}">
                <a16:creationId xmlns:a16="http://schemas.microsoft.com/office/drawing/2014/main" id="{4FC9151D-AC92-AEAA-0ECF-0E6935D5A810}"/>
              </a:ext>
            </a:extLst>
          </p:cNvPr>
          <p:cNvGrpSpPr/>
          <p:nvPr/>
        </p:nvGrpSpPr>
        <p:grpSpPr>
          <a:xfrm>
            <a:off x="736102" y="4233878"/>
            <a:ext cx="596530" cy="596530"/>
            <a:chOff x="736102" y="4233878"/>
            <a:chExt cx="596530" cy="596530"/>
          </a:xfrm>
        </p:grpSpPr>
        <p:sp>
          <p:nvSpPr>
            <p:cNvPr id="63" name="Oval 62">
              <a:extLst>
                <a:ext uri="{FF2B5EF4-FFF2-40B4-BE49-F238E27FC236}">
                  <a16:creationId xmlns:a16="http://schemas.microsoft.com/office/drawing/2014/main" id="{982B8892-CADC-5317-A1BC-F5943CBB94A9}"/>
                </a:ext>
              </a:extLst>
            </p:cNvPr>
            <p:cNvSpPr/>
            <p:nvPr/>
          </p:nvSpPr>
          <p:spPr bwMode="auto">
            <a:xfrm>
              <a:off x="736102" y="4233878"/>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2" name="Graphic 71" descr="Cancer outline">
              <a:extLst>
                <a:ext uri="{FF2B5EF4-FFF2-40B4-BE49-F238E27FC236}">
                  <a16:creationId xmlns:a16="http://schemas.microsoft.com/office/drawing/2014/main" id="{C5B54D95-2A36-1077-15F7-1FB44BB07E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1152" y="4295753"/>
              <a:ext cx="466430" cy="466430"/>
            </a:xfrm>
            <a:prstGeom prst="rect">
              <a:avLst/>
            </a:prstGeom>
          </p:spPr>
        </p:pic>
      </p:grpSp>
      <p:grpSp>
        <p:nvGrpSpPr>
          <p:cNvPr id="80" name="Group 79">
            <a:extLst>
              <a:ext uri="{FF2B5EF4-FFF2-40B4-BE49-F238E27FC236}">
                <a16:creationId xmlns:a16="http://schemas.microsoft.com/office/drawing/2014/main" id="{4569FD2C-0793-8A48-A861-799446202811}"/>
              </a:ext>
            </a:extLst>
          </p:cNvPr>
          <p:cNvGrpSpPr/>
          <p:nvPr/>
        </p:nvGrpSpPr>
        <p:grpSpPr>
          <a:xfrm>
            <a:off x="736102" y="3520647"/>
            <a:ext cx="596530" cy="596530"/>
            <a:chOff x="736102" y="3520647"/>
            <a:chExt cx="596530" cy="596530"/>
          </a:xfrm>
        </p:grpSpPr>
        <p:sp>
          <p:nvSpPr>
            <p:cNvPr id="60" name="Oval 59">
              <a:extLst>
                <a:ext uri="{FF2B5EF4-FFF2-40B4-BE49-F238E27FC236}">
                  <a16:creationId xmlns:a16="http://schemas.microsoft.com/office/drawing/2014/main" id="{417E806C-9E63-D7A6-E0F1-86E464F4BDAC}"/>
                </a:ext>
              </a:extLst>
            </p:cNvPr>
            <p:cNvSpPr/>
            <p:nvPr/>
          </p:nvSpPr>
          <p:spPr bwMode="auto">
            <a:xfrm>
              <a:off x="736102" y="3520647"/>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4" name="Graphic 73" descr="Lungs with virus outline">
              <a:extLst>
                <a:ext uri="{FF2B5EF4-FFF2-40B4-BE49-F238E27FC236}">
                  <a16:creationId xmlns:a16="http://schemas.microsoft.com/office/drawing/2014/main" id="{07468C1A-3D87-E04F-9484-531BBA78684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26391" y="3589078"/>
              <a:ext cx="415953" cy="415953"/>
            </a:xfrm>
            <a:prstGeom prst="rect">
              <a:avLst/>
            </a:prstGeom>
          </p:spPr>
        </p:pic>
      </p:grpSp>
      <p:grpSp>
        <p:nvGrpSpPr>
          <p:cNvPr id="79" name="Group 78">
            <a:extLst>
              <a:ext uri="{FF2B5EF4-FFF2-40B4-BE49-F238E27FC236}">
                <a16:creationId xmlns:a16="http://schemas.microsoft.com/office/drawing/2014/main" id="{25C90C68-B741-F1EF-E5FF-800A514824C1}"/>
              </a:ext>
            </a:extLst>
          </p:cNvPr>
          <p:cNvGrpSpPr/>
          <p:nvPr/>
        </p:nvGrpSpPr>
        <p:grpSpPr>
          <a:xfrm>
            <a:off x="736102" y="2807416"/>
            <a:ext cx="596530" cy="596530"/>
            <a:chOff x="736102" y="2807416"/>
            <a:chExt cx="596530" cy="596530"/>
          </a:xfrm>
        </p:grpSpPr>
        <p:sp>
          <p:nvSpPr>
            <p:cNvPr id="57" name="Oval 56">
              <a:extLst>
                <a:ext uri="{FF2B5EF4-FFF2-40B4-BE49-F238E27FC236}">
                  <a16:creationId xmlns:a16="http://schemas.microsoft.com/office/drawing/2014/main" id="{3B842F9D-3473-6B74-151D-B307234FDF75}"/>
                </a:ext>
              </a:extLst>
            </p:cNvPr>
            <p:cNvSpPr/>
            <p:nvPr/>
          </p:nvSpPr>
          <p:spPr bwMode="auto">
            <a:xfrm>
              <a:off x="736102" y="2807416"/>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5" name="Graphic 74" descr="Medicine outline">
              <a:extLst>
                <a:ext uri="{FF2B5EF4-FFF2-40B4-BE49-F238E27FC236}">
                  <a16:creationId xmlns:a16="http://schemas.microsoft.com/office/drawing/2014/main" id="{4A1AFE09-5E1A-9073-2434-E1B0C2C0E0D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37658" y="2886945"/>
              <a:ext cx="428212" cy="428212"/>
            </a:xfrm>
            <a:prstGeom prst="rect">
              <a:avLst/>
            </a:prstGeom>
          </p:spPr>
        </p:pic>
      </p:grpSp>
      <p:grpSp>
        <p:nvGrpSpPr>
          <p:cNvPr id="82" name="Group 81">
            <a:extLst>
              <a:ext uri="{FF2B5EF4-FFF2-40B4-BE49-F238E27FC236}">
                <a16:creationId xmlns:a16="http://schemas.microsoft.com/office/drawing/2014/main" id="{0D1BFCBA-0E5E-D7BD-1A59-BC2273DD917A}"/>
              </a:ext>
            </a:extLst>
          </p:cNvPr>
          <p:cNvGrpSpPr/>
          <p:nvPr/>
        </p:nvGrpSpPr>
        <p:grpSpPr>
          <a:xfrm>
            <a:off x="736102" y="4947109"/>
            <a:ext cx="596530" cy="596530"/>
            <a:chOff x="736102" y="4947109"/>
            <a:chExt cx="596530" cy="596530"/>
          </a:xfrm>
        </p:grpSpPr>
        <p:sp>
          <p:nvSpPr>
            <p:cNvPr id="66" name="Oval 65">
              <a:extLst>
                <a:ext uri="{FF2B5EF4-FFF2-40B4-BE49-F238E27FC236}">
                  <a16:creationId xmlns:a16="http://schemas.microsoft.com/office/drawing/2014/main" id="{2D859C43-4989-2DDA-0F6A-F96FA29FB7EC}"/>
                </a:ext>
              </a:extLst>
            </p:cNvPr>
            <p:cNvSpPr/>
            <p:nvPr/>
          </p:nvSpPr>
          <p:spPr bwMode="auto">
            <a:xfrm>
              <a:off x="736102" y="4947109"/>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76" name="Graphic 25" descr="Bone outline">
              <a:extLst>
                <a:ext uri="{FF2B5EF4-FFF2-40B4-BE49-F238E27FC236}">
                  <a16:creationId xmlns:a16="http://schemas.microsoft.com/office/drawing/2014/main" id="{974441B1-5F38-0DFF-8767-9EF3E797E150}"/>
                </a:ext>
              </a:extLst>
            </p:cNvPr>
            <p:cNvSpPr/>
            <p:nvPr/>
          </p:nvSpPr>
          <p:spPr>
            <a:xfrm>
              <a:off x="857841" y="5069002"/>
              <a:ext cx="353052" cy="352744"/>
            </a:xfrm>
            <a:custGeom>
              <a:avLst/>
              <a:gdLst>
                <a:gd name="connsiteX0" fmla="*/ 361786 w 376962"/>
                <a:gd name="connsiteY0" fmla="*/ 67921 h 376633"/>
                <a:gd name="connsiteX1" fmla="*/ 327702 w 376962"/>
                <a:gd name="connsiteY1" fmla="*/ 54226 h 376633"/>
                <a:gd name="connsiteX2" fmla="*/ 326668 w 376962"/>
                <a:gd name="connsiteY2" fmla="*/ 54226 h 376633"/>
                <a:gd name="connsiteX3" fmla="*/ 322436 w 376962"/>
                <a:gd name="connsiteY3" fmla="*/ 54379 h 376633"/>
                <a:gd name="connsiteX4" fmla="*/ 322732 w 376962"/>
                <a:gd name="connsiteY4" fmla="*/ 49157 h 376633"/>
                <a:gd name="connsiteX5" fmla="*/ 273698 w 376962"/>
                <a:gd name="connsiteY5" fmla="*/ 0 h 376633"/>
                <a:gd name="connsiteX6" fmla="*/ 273353 w 376962"/>
                <a:gd name="connsiteY6" fmla="*/ 0 h 376633"/>
                <a:gd name="connsiteX7" fmla="*/ 224188 w 376962"/>
                <a:gd name="connsiteY7" fmla="*/ 49357 h 376633"/>
                <a:gd name="connsiteX8" fmla="*/ 237737 w 376962"/>
                <a:gd name="connsiteY8" fmla="*/ 83192 h 376633"/>
                <a:gd name="connsiteX9" fmla="*/ 83339 w 376962"/>
                <a:gd name="connsiteY9" fmla="*/ 237570 h 376633"/>
                <a:gd name="connsiteX10" fmla="*/ 13690 w 376962"/>
                <a:gd name="connsiteY10" fmla="*/ 239063 h 376633"/>
                <a:gd name="connsiteX11" fmla="*/ 15183 w 376962"/>
                <a:gd name="connsiteY11" fmla="*/ 308713 h 376633"/>
                <a:gd name="connsiteX12" fmla="*/ 49255 w 376962"/>
                <a:gd name="connsiteY12" fmla="*/ 322402 h 376633"/>
                <a:gd name="connsiteX13" fmla="*/ 49329 w 376962"/>
                <a:gd name="connsiteY13" fmla="*/ 322402 h 376633"/>
                <a:gd name="connsiteX14" fmla="*/ 54516 w 376962"/>
                <a:gd name="connsiteY14" fmla="*/ 322107 h 376633"/>
                <a:gd name="connsiteX15" fmla="*/ 54221 w 376962"/>
                <a:gd name="connsiteY15" fmla="*/ 327328 h 376633"/>
                <a:gd name="connsiteX16" fmla="*/ 103437 w 376962"/>
                <a:gd name="connsiteY16" fmla="*/ 376634 h 376633"/>
                <a:gd name="connsiteX17" fmla="*/ 103452 w 376962"/>
                <a:gd name="connsiteY17" fmla="*/ 376634 h 376633"/>
                <a:gd name="connsiteX18" fmla="*/ 103492 w 376962"/>
                <a:gd name="connsiteY18" fmla="*/ 376634 h 376633"/>
                <a:gd name="connsiteX19" fmla="*/ 152760 w 376962"/>
                <a:gd name="connsiteY19" fmla="*/ 327380 h 376633"/>
                <a:gd name="connsiteX20" fmla="*/ 139216 w 376962"/>
                <a:gd name="connsiteY20" fmla="*/ 293447 h 376633"/>
                <a:gd name="connsiteX21" fmla="*/ 293614 w 376962"/>
                <a:gd name="connsiteY21" fmla="*/ 139049 h 376633"/>
                <a:gd name="connsiteX22" fmla="*/ 363266 w 376962"/>
                <a:gd name="connsiteY22" fmla="*/ 137568 h 376633"/>
                <a:gd name="connsiteX23" fmla="*/ 361786 w 376962"/>
                <a:gd name="connsiteY23" fmla="*/ 67916 h 376633"/>
                <a:gd name="connsiteX24" fmla="*/ 356160 w 376962"/>
                <a:gd name="connsiteY24" fmla="*/ 130753 h 376633"/>
                <a:gd name="connsiteX25" fmla="*/ 326151 w 376962"/>
                <a:gd name="connsiteY25" fmla="*/ 142871 h 376633"/>
                <a:gd name="connsiteX26" fmla="*/ 299441 w 376962"/>
                <a:gd name="connsiteY26" fmla="*/ 130994 h 376633"/>
                <a:gd name="connsiteX27" fmla="*/ 293466 w 376962"/>
                <a:gd name="connsiteY27" fmla="*/ 125256 h 376633"/>
                <a:gd name="connsiteX28" fmla="*/ 286648 w 376962"/>
                <a:gd name="connsiteY28" fmla="*/ 132073 h 376633"/>
                <a:gd name="connsiteX29" fmla="*/ 132245 w 376962"/>
                <a:gd name="connsiteY29" fmla="*/ 286476 h 376633"/>
                <a:gd name="connsiteX30" fmla="*/ 125452 w 376962"/>
                <a:gd name="connsiteY30" fmla="*/ 293269 h 376633"/>
                <a:gd name="connsiteX31" fmla="*/ 131423 w 376962"/>
                <a:gd name="connsiteY31" fmla="*/ 299550 h 376633"/>
                <a:gd name="connsiteX32" fmla="*/ 142383 w 376962"/>
                <a:gd name="connsiteY32" fmla="*/ 320895 h 376633"/>
                <a:gd name="connsiteX33" fmla="*/ 109674 w 376962"/>
                <a:gd name="connsiteY33" fmla="*/ 366019 h 376633"/>
                <a:gd name="connsiteX34" fmla="*/ 64549 w 376962"/>
                <a:gd name="connsiteY34" fmla="*/ 333310 h 376633"/>
                <a:gd name="connsiteX35" fmla="*/ 64058 w 376962"/>
                <a:gd name="connsiteY35" fmla="*/ 327328 h 376633"/>
                <a:gd name="connsiteX36" fmla="*/ 64290 w 376962"/>
                <a:gd name="connsiteY36" fmla="*/ 323235 h 376633"/>
                <a:gd name="connsiteX37" fmla="*/ 65694 w 376962"/>
                <a:gd name="connsiteY37" fmla="*/ 310979 h 376633"/>
                <a:gd name="connsiteX38" fmla="*/ 65650 w 376962"/>
                <a:gd name="connsiteY38" fmla="*/ 310925 h 376633"/>
                <a:gd name="connsiteX39" fmla="*/ 65640 w 376962"/>
                <a:gd name="connsiteY39" fmla="*/ 310925 h 376633"/>
                <a:gd name="connsiteX40" fmla="*/ 53384 w 376962"/>
                <a:gd name="connsiteY40" fmla="*/ 312328 h 376633"/>
                <a:gd name="connsiteX41" fmla="*/ 48891 w 376962"/>
                <a:gd name="connsiteY41" fmla="*/ 312555 h 376633"/>
                <a:gd name="connsiteX42" fmla="*/ 28044 w 376962"/>
                <a:gd name="connsiteY42" fmla="*/ 306417 h 376633"/>
                <a:gd name="connsiteX43" fmla="*/ 15883 w 376962"/>
                <a:gd name="connsiteY43" fmla="*/ 252028 h 376633"/>
                <a:gd name="connsiteX44" fmla="*/ 50792 w 376962"/>
                <a:gd name="connsiteY44" fmla="*/ 233767 h 376633"/>
                <a:gd name="connsiteX45" fmla="*/ 77497 w 376962"/>
                <a:gd name="connsiteY45" fmla="*/ 245644 h 376633"/>
                <a:gd name="connsiteX46" fmla="*/ 83487 w 376962"/>
                <a:gd name="connsiteY46" fmla="*/ 251363 h 376633"/>
                <a:gd name="connsiteX47" fmla="*/ 90304 w 376962"/>
                <a:gd name="connsiteY47" fmla="*/ 244541 h 376633"/>
                <a:gd name="connsiteX48" fmla="*/ 244708 w 376962"/>
                <a:gd name="connsiteY48" fmla="*/ 90157 h 376633"/>
                <a:gd name="connsiteX49" fmla="*/ 251501 w 376962"/>
                <a:gd name="connsiteY49" fmla="*/ 83384 h 376633"/>
                <a:gd name="connsiteX50" fmla="*/ 245530 w 376962"/>
                <a:gd name="connsiteY50" fmla="*/ 77098 h 376633"/>
                <a:gd name="connsiteX51" fmla="*/ 234575 w 376962"/>
                <a:gd name="connsiteY51" fmla="*/ 55783 h 376633"/>
                <a:gd name="connsiteX52" fmla="*/ 267053 w 376962"/>
                <a:gd name="connsiteY52" fmla="*/ 10398 h 376633"/>
                <a:gd name="connsiteX53" fmla="*/ 273373 w 376962"/>
                <a:gd name="connsiteY53" fmla="*/ 9867 h 376633"/>
                <a:gd name="connsiteX54" fmla="*/ 273466 w 376962"/>
                <a:gd name="connsiteY54" fmla="*/ 9867 h 376633"/>
                <a:gd name="connsiteX55" fmla="*/ 312875 w 376962"/>
                <a:gd name="connsiteY55" fmla="*/ 49172 h 376633"/>
                <a:gd name="connsiteX56" fmla="*/ 312643 w 376962"/>
                <a:gd name="connsiteY56" fmla="*/ 53271 h 376633"/>
                <a:gd name="connsiteX57" fmla="*/ 312303 w 376962"/>
                <a:gd name="connsiteY57" fmla="*/ 56226 h 376633"/>
                <a:gd name="connsiteX58" fmla="*/ 306239 w 376962"/>
                <a:gd name="connsiteY58" fmla="*/ 58246 h 376633"/>
                <a:gd name="connsiteX59" fmla="*/ 305156 w 376962"/>
                <a:gd name="connsiteY59" fmla="*/ 58611 h 376633"/>
                <a:gd name="connsiteX60" fmla="*/ 300609 w 376962"/>
                <a:gd name="connsiteY60" fmla="*/ 60724 h 376633"/>
                <a:gd name="connsiteX61" fmla="*/ 298656 w 376962"/>
                <a:gd name="connsiteY61" fmla="*/ 67411 h 376633"/>
                <a:gd name="connsiteX62" fmla="*/ 305343 w 376962"/>
                <a:gd name="connsiteY62" fmla="*/ 69364 h 376633"/>
                <a:gd name="connsiteX63" fmla="*/ 308525 w 376962"/>
                <a:gd name="connsiteY63" fmla="*/ 67886 h 376633"/>
                <a:gd name="connsiteX64" fmla="*/ 309614 w 376962"/>
                <a:gd name="connsiteY64" fmla="*/ 67517 h 376633"/>
                <a:gd name="connsiteX65" fmla="*/ 320727 w 376962"/>
                <a:gd name="connsiteY65" fmla="*/ 64532 h 376633"/>
                <a:gd name="connsiteX66" fmla="*/ 320988 w 376962"/>
                <a:gd name="connsiteY66" fmla="*/ 64492 h 376633"/>
                <a:gd name="connsiteX67" fmla="*/ 323550 w 376962"/>
                <a:gd name="connsiteY67" fmla="*/ 64202 h 376633"/>
                <a:gd name="connsiteX68" fmla="*/ 327466 w 376962"/>
                <a:gd name="connsiteY68" fmla="*/ 64029 h 376633"/>
                <a:gd name="connsiteX69" fmla="*/ 327604 w 376962"/>
                <a:gd name="connsiteY69" fmla="*/ 64029 h 376633"/>
                <a:gd name="connsiteX70" fmla="*/ 344185 w 376962"/>
                <a:gd name="connsiteY70" fmla="*/ 67596 h 376633"/>
                <a:gd name="connsiteX71" fmla="*/ 367101 w 376962"/>
                <a:gd name="connsiteY71" fmla="*/ 102689 h 376633"/>
                <a:gd name="connsiteX72" fmla="*/ 356160 w 376962"/>
                <a:gd name="connsiteY72" fmla="*/ 130753 h 37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76962" h="376633">
                  <a:moveTo>
                    <a:pt x="361786" y="67921"/>
                  </a:moveTo>
                  <a:cubicBezTo>
                    <a:pt x="352615" y="59133"/>
                    <a:pt x="340404" y="54226"/>
                    <a:pt x="327702" y="54226"/>
                  </a:cubicBezTo>
                  <a:lnTo>
                    <a:pt x="326668" y="54226"/>
                  </a:lnTo>
                  <a:cubicBezTo>
                    <a:pt x="325505" y="54226"/>
                    <a:pt x="323584" y="54226"/>
                    <a:pt x="322436" y="54379"/>
                  </a:cubicBezTo>
                  <a:cubicBezTo>
                    <a:pt x="322633" y="52646"/>
                    <a:pt x="322732" y="50902"/>
                    <a:pt x="322732" y="49157"/>
                  </a:cubicBezTo>
                  <a:cubicBezTo>
                    <a:pt x="322675" y="22080"/>
                    <a:pt x="300775" y="124"/>
                    <a:pt x="273698" y="0"/>
                  </a:cubicBezTo>
                  <a:lnTo>
                    <a:pt x="273353" y="0"/>
                  </a:lnTo>
                  <a:cubicBezTo>
                    <a:pt x="246147" y="53"/>
                    <a:pt x="224135" y="22151"/>
                    <a:pt x="224188" y="49357"/>
                  </a:cubicBezTo>
                  <a:cubicBezTo>
                    <a:pt x="224213" y="61952"/>
                    <a:pt x="229061" y="74060"/>
                    <a:pt x="237737" y="83192"/>
                  </a:cubicBezTo>
                  <a:lnTo>
                    <a:pt x="83339" y="237570"/>
                  </a:lnTo>
                  <a:cubicBezTo>
                    <a:pt x="63694" y="218750"/>
                    <a:pt x="32511" y="219418"/>
                    <a:pt x="13690" y="239063"/>
                  </a:cubicBezTo>
                  <a:cubicBezTo>
                    <a:pt x="-5131" y="258709"/>
                    <a:pt x="-4463" y="289892"/>
                    <a:pt x="15183" y="308713"/>
                  </a:cubicBezTo>
                  <a:cubicBezTo>
                    <a:pt x="24352" y="317496"/>
                    <a:pt x="36558" y="322401"/>
                    <a:pt x="49255" y="322402"/>
                  </a:cubicBezTo>
                  <a:lnTo>
                    <a:pt x="49329" y="322402"/>
                  </a:lnTo>
                  <a:cubicBezTo>
                    <a:pt x="51063" y="322402"/>
                    <a:pt x="52794" y="322304"/>
                    <a:pt x="54516" y="322107"/>
                  </a:cubicBezTo>
                  <a:cubicBezTo>
                    <a:pt x="54319" y="323840"/>
                    <a:pt x="54221" y="325584"/>
                    <a:pt x="54221" y="327328"/>
                  </a:cubicBezTo>
                  <a:cubicBezTo>
                    <a:pt x="54196" y="354534"/>
                    <a:pt x="76231" y="376609"/>
                    <a:pt x="103437" y="376634"/>
                  </a:cubicBezTo>
                  <a:cubicBezTo>
                    <a:pt x="103442" y="376634"/>
                    <a:pt x="103447" y="376634"/>
                    <a:pt x="103452" y="376634"/>
                  </a:cubicBezTo>
                  <a:lnTo>
                    <a:pt x="103492" y="376634"/>
                  </a:lnTo>
                  <a:cubicBezTo>
                    <a:pt x="130697" y="376638"/>
                    <a:pt x="152756" y="354586"/>
                    <a:pt x="152760" y="327380"/>
                  </a:cubicBezTo>
                  <a:cubicBezTo>
                    <a:pt x="152762" y="314751"/>
                    <a:pt x="147913" y="302603"/>
                    <a:pt x="139216" y="293447"/>
                  </a:cubicBezTo>
                  <a:lnTo>
                    <a:pt x="293614" y="139049"/>
                  </a:lnTo>
                  <a:cubicBezTo>
                    <a:pt x="313257" y="157874"/>
                    <a:pt x="344441" y="157211"/>
                    <a:pt x="363266" y="137568"/>
                  </a:cubicBezTo>
                  <a:cubicBezTo>
                    <a:pt x="382091" y="117926"/>
                    <a:pt x="381429" y="86741"/>
                    <a:pt x="361786" y="67916"/>
                  </a:cubicBezTo>
                  <a:close/>
                  <a:moveTo>
                    <a:pt x="356160" y="130753"/>
                  </a:moveTo>
                  <a:cubicBezTo>
                    <a:pt x="348374" y="138933"/>
                    <a:pt x="337434" y="143352"/>
                    <a:pt x="326151" y="142871"/>
                  </a:cubicBezTo>
                  <a:cubicBezTo>
                    <a:pt x="316097" y="142303"/>
                    <a:pt x="306597" y="138079"/>
                    <a:pt x="299441" y="130994"/>
                  </a:cubicBezTo>
                  <a:lnTo>
                    <a:pt x="293466" y="125256"/>
                  </a:lnTo>
                  <a:lnTo>
                    <a:pt x="286648" y="132073"/>
                  </a:lnTo>
                  <a:lnTo>
                    <a:pt x="132245" y="286476"/>
                  </a:lnTo>
                  <a:lnTo>
                    <a:pt x="125452" y="293269"/>
                  </a:lnTo>
                  <a:lnTo>
                    <a:pt x="131423" y="299550"/>
                  </a:lnTo>
                  <a:cubicBezTo>
                    <a:pt x="137142" y="305399"/>
                    <a:pt x="140961" y="312839"/>
                    <a:pt x="142383" y="320895"/>
                  </a:cubicBezTo>
                  <a:cubicBezTo>
                    <a:pt x="145811" y="342388"/>
                    <a:pt x="131167" y="362591"/>
                    <a:pt x="109674" y="366019"/>
                  </a:cubicBezTo>
                  <a:cubicBezTo>
                    <a:pt x="88181" y="369447"/>
                    <a:pt x="67978" y="354803"/>
                    <a:pt x="64549" y="333310"/>
                  </a:cubicBezTo>
                  <a:cubicBezTo>
                    <a:pt x="64234" y="331331"/>
                    <a:pt x="64070" y="329332"/>
                    <a:pt x="64058" y="327328"/>
                  </a:cubicBezTo>
                  <a:cubicBezTo>
                    <a:pt x="64059" y="325960"/>
                    <a:pt x="64136" y="324594"/>
                    <a:pt x="64290" y="323235"/>
                  </a:cubicBezTo>
                  <a:lnTo>
                    <a:pt x="65694" y="310979"/>
                  </a:lnTo>
                  <a:cubicBezTo>
                    <a:pt x="65697" y="310952"/>
                    <a:pt x="65677" y="310928"/>
                    <a:pt x="65650" y="310925"/>
                  </a:cubicBezTo>
                  <a:cubicBezTo>
                    <a:pt x="65646" y="310924"/>
                    <a:pt x="65643" y="310924"/>
                    <a:pt x="65640" y="310925"/>
                  </a:cubicBezTo>
                  <a:lnTo>
                    <a:pt x="53384" y="312328"/>
                  </a:lnTo>
                  <a:cubicBezTo>
                    <a:pt x="51892" y="312495"/>
                    <a:pt x="50392" y="312571"/>
                    <a:pt x="48891" y="312555"/>
                  </a:cubicBezTo>
                  <a:cubicBezTo>
                    <a:pt x="41500" y="312530"/>
                    <a:pt x="34269" y="310401"/>
                    <a:pt x="28044" y="306417"/>
                  </a:cubicBezTo>
                  <a:cubicBezTo>
                    <a:pt x="9666" y="294756"/>
                    <a:pt x="4222" y="270405"/>
                    <a:pt x="15883" y="252028"/>
                  </a:cubicBezTo>
                  <a:cubicBezTo>
                    <a:pt x="23424" y="240144"/>
                    <a:pt x="36730" y="233184"/>
                    <a:pt x="50792" y="233767"/>
                  </a:cubicBezTo>
                  <a:cubicBezTo>
                    <a:pt x="60845" y="234334"/>
                    <a:pt x="70344" y="238558"/>
                    <a:pt x="77497" y="245644"/>
                  </a:cubicBezTo>
                  <a:lnTo>
                    <a:pt x="83487" y="251363"/>
                  </a:lnTo>
                  <a:lnTo>
                    <a:pt x="90304" y="244541"/>
                  </a:lnTo>
                  <a:lnTo>
                    <a:pt x="244708" y="90157"/>
                  </a:lnTo>
                  <a:lnTo>
                    <a:pt x="251501" y="83384"/>
                  </a:lnTo>
                  <a:lnTo>
                    <a:pt x="245530" y="77098"/>
                  </a:lnTo>
                  <a:cubicBezTo>
                    <a:pt x="239818" y="71256"/>
                    <a:pt x="236000" y="63828"/>
                    <a:pt x="234575" y="55783"/>
                  </a:cubicBezTo>
                  <a:cubicBezTo>
                    <a:pt x="231011" y="34282"/>
                    <a:pt x="245551" y="13962"/>
                    <a:pt x="267053" y="10398"/>
                  </a:cubicBezTo>
                  <a:cubicBezTo>
                    <a:pt x="269142" y="10052"/>
                    <a:pt x="271255" y="9874"/>
                    <a:pt x="273373" y="9867"/>
                  </a:cubicBezTo>
                  <a:lnTo>
                    <a:pt x="273466" y="9867"/>
                  </a:lnTo>
                  <a:cubicBezTo>
                    <a:pt x="295175" y="9905"/>
                    <a:pt x="312780" y="27463"/>
                    <a:pt x="312875" y="49172"/>
                  </a:cubicBezTo>
                  <a:cubicBezTo>
                    <a:pt x="312874" y="50542"/>
                    <a:pt x="312797" y="51910"/>
                    <a:pt x="312643" y="53271"/>
                  </a:cubicBezTo>
                  <a:lnTo>
                    <a:pt x="312303" y="56226"/>
                  </a:lnTo>
                  <a:cubicBezTo>
                    <a:pt x="310241" y="56770"/>
                    <a:pt x="308216" y="57444"/>
                    <a:pt x="306239" y="58246"/>
                  </a:cubicBezTo>
                  <a:lnTo>
                    <a:pt x="305156" y="58611"/>
                  </a:lnTo>
                  <a:cubicBezTo>
                    <a:pt x="303595" y="59213"/>
                    <a:pt x="302076" y="59919"/>
                    <a:pt x="300609" y="60724"/>
                  </a:cubicBezTo>
                  <a:cubicBezTo>
                    <a:pt x="298223" y="62031"/>
                    <a:pt x="297348" y="65025"/>
                    <a:pt x="298656" y="67411"/>
                  </a:cubicBezTo>
                  <a:cubicBezTo>
                    <a:pt x="299963" y="69797"/>
                    <a:pt x="302957" y="70672"/>
                    <a:pt x="305343" y="69364"/>
                  </a:cubicBezTo>
                  <a:cubicBezTo>
                    <a:pt x="306373" y="68810"/>
                    <a:pt x="307436" y="68316"/>
                    <a:pt x="308525" y="67886"/>
                  </a:cubicBezTo>
                  <a:lnTo>
                    <a:pt x="309614" y="67517"/>
                  </a:lnTo>
                  <a:cubicBezTo>
                    <a:pt x="313174" y="66046"/>
                    <a:pt x="316909" y="65043"/>
                    <a:pt x="320727" y="64532"/>
                  </a:cubicBezTo>
                  <a:lnTo>
                    <a:pt x="320988" y="64492"/>
                  </a:lnTo>
                  <a:lnTo>
                    <a:pt x="323550" y="64202"/>
                  </a:lnTo>
                  <a:cubicBezTo>
                    <a:pt x="323821" y="64172"/>
                    <a:pt x="325624" y="64029"/>
                    <a:pt x="327466" y="64029"/>
                  </a:cubicBezTo>
                  <a:lnTo>
                    <a:pt x="327604" y="64029"/>
                  </a:lnTo>
                  <a:cubicBezTo>
                    <a:pt x="333330" y="63945"/>
                    <a:pt x="339000" y="65164"/>
                    <a:pt x="344185" y="67596"/>
                  </a:cubicBezTo>
                  <a:cubicBezTo>
                    <a:pt x="357876" y="73984"/>
                    <a:pt x="366757" y="87585"/>
                    <a:pt x="367101" y="102689"/>
                  </a:cubicBezTo>
                  <a:cubicBezTo>
                    <a:pt x="367343" y="113128"/>
                    <a:pt x="363404" y="123232"/>
                    <a:pt x="356160" y="130753"/>
                  </a:cubicBezTo>
                  <a:close/>
                </a:path>
              </a:pathLst>
            </a:custGeom>
            <a:solidFill>
              <a:schemeClr val="bg1"/>
            </a:solidFill>
            <a:ln w="5207" cap="flat">
              <a:solidFill>
                <a:schemeClr val="bg1"/>
              </a:solidFill>
              <a:prstDash val="solid"/>
              <a:miter/>
            </a:ln>
          </p:spPr>
          <p:txBody>
            <a:bodyPr rtlCol="0" anchor="ctr"/>
            <a:lstStyle/>
            <a:p>
              <a:endParaRPr lang="en-US"/>
            </a:p>
          </p:txBody>
        </p:sp>
      </p:grpSp>
    </p:spTree>
    <p:extLst>
      <p:ext uri="{BB962C8B-B14F-4D97-AF65-F5344CB8AC3E}">
        <p14:creationId xmlns:p14="http://schemas.microsoft.com/office/powerpoint/2010/main" val="417223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7"/>
                                        </p:tgtEl>
                                        <p:attrNameLst>
                                          <p:attrName>style.visibility</p:attrName>
                                        </p:attrNameLst>
                                      </p:cBhvr>
                                      <p:to>
                                        <p:strVal val="visible"/>
                                      </p:to>
                                    </p:set>
                                    <p:animEffect transition="in" filter="fade">
                                      <p:cBhvr>
                                        <p:cTn id="11" dur="500"/>
                                        <p:tgtEl>
                                          <p:spTgt spid="7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500"/>
                                        <p:tgtEl>
                                          <p:spTgt spid="78"/>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500"/>
                                        <p:tgtEl>
                                          <p:spTgt spid="53"/>
                                        </p:tgtEl>
                                      </p:cBhvr>
                                    </p:animEffect>
                                  </p:childTnLst>
                                </p:cTn>
                              </p:par>
                            </p:childTnLst>
                          </p:cTn>
                        </p:par>
                        <p:par>
                          <p:cTn id="24" fill="hold">
                            <p:stCondLst>
                              <p:cond delay="4000"/>
                            </p:stCondLst>
                            <p:childTnLst>
                              <p:par>
                                <p:cTn id="25" presetID="10" presetClass="entr" presetSubtype="0" fill="hold" nodeType="afterEffect">
                                  <p:stCondLst>
                                    <p:cond delay="500"/>
                                  </p:stCondLst>
                                  <p:childTnLst>
                                    <p:set>
                                      <p:cBhvr>
                                        <p:cTn id="26" dur="1" fill="hold">
                                          <p:stCondLst>
                                            <p:cond delay="0"/>
                                          </p:stCondLst>
                                        </p:cTn>
                                        <p:tgtEl>
                                          <p:spTgt spid="79"/>
                                        </p:tgtEl>
                                        <p:attrNameLst>
                                          <p:attrName>style.visibility</p:attrName>
                                        </p:attrNameLst>
                                      </p:cBhvr>
                                      <p:to>
                                        <p:strVal val="visible"/>
                                      </p:to>
                                    </p:set>
                                    <p:animEffect transition="in" filter="fade">
                                      <p:cBhvr>
                                        <p:cTn id="27" dur="500"/>
                                        <p:tgtEl>
                                          <p:spTgt spid="79"/>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par>
                          <p:cTn id="32" fill="hold">
                            <p:stCondLst>
                              <p:cond delay="5500"/>
                            </p:stCondLst>
                            <p:childTnLst>
                              <p:par>
                                <p:cTn id="33" presetID="10" presetClass="entr" presetSubtype="0" fill="hold" nodeType="afterEffect">
                                  <p:stCondLst>
                                    <p:cond delay="500"/>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500"/>
                                        <p:tgtEl>
                                          <p:spTgt spid="80"/>
                                        </p:tgtEl>
                                      </p:cBhvr>
                                    </p:animEffect>
                                  </p:childTnLst>
                                </p:cTn>
                              </p:par>
                            </p:childTnLst>
                          </p:cTn>
                        </p:par>
                        <p:par>
                          <p:cTn id="36" fill="hold">
                            <p:stCondLst>
                              <p:cond delay="6500"/>
                            </p:stCondLst>
                            <p:childTnLst>
                              <p:par>
                                <p:cTn id="37" presetID="10" presetClass="entr" presetSubtype="0"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childTnLst>
                          </p:cTn>
                        </p:par>
                        <p:par>
                          <p:cTn id="40" fill="hold">
                            <p:stCondLst>
                              <p:cond delay="7000"/>
                            </p:stCondLst>
                            <p:childTnLst>
                              <p:par>
                                <p:cTn id="41" presetID="10" presetClass="entr" presetSubtype="0" fill="hold" nodeType="afterEffect">
                                  <p:stCondLst>
                                    <p:cond delay="50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childTnLst>
                                </p:cTn>
                              </p:par>
                            </p:childTnLst>
                          </p:cTn>
                        </p:par>
                        <p:par>
                          <p:cTn id="44" fill="hold">
                            <p:stCondLst>
                              <p:cond delay="8000"/>
                            </p:stCondLst>
                            <p:childTnLst>
                              <p:par>
                                <p:cTn id="45" presetID="10" presetClass="entr" presetSubtype="0" fill="hold" grpId="0"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childTnLst>
                          </p:cTn>
                        </p:par>
                        <p:par>
                          <p:cTn id="48" fill="hold">
                            <p:stCondLst>
                              <p:cond delay="8500"/>
                            </p:stCondLst>
                            <p:childTnLst>
                              <p:par>
                                <p:cTn id="49" presetID="10" presetClass="entr" presetSubtype="0" fill="hold" nodeType="afterEffect">
                                  <p:stCondLst>
                                    <p:cond delay="50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childTnLst>
                          </p:cTn>
                        </p:par>
                        <p:par>
                          <p:cTn id="52" fill="hold">
                            <p:stCondLst>
                              <p:cond delay="9500"/>
                            </p:stCondLst>
                            <p:childTnLst>
                              <p:par>
                                <p:cTn id="53" presetID="10" presetClass="entr" presetSubtype="0"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childTnLst>
                          </p:cTn>
                        </p:par>
                        <p:par>
                          <p:cTn id="56" fill="hold">
                            <p:stCondLst>
                              <p:cond delay="10000"/>
                            </p:stCondLst>
                            <p:childTnLst>
                              <p:par>
                                <p:cTn id="57" presetID="10" presetClass="entr" presetSubtype="0" fill="hold" nodeType="afterEffect">
                                  <p:stCondLst>
                                    <p:cond delay="500"/>
                                  </p:stCondLst>
                                  <p:childTnLst>
                                    <p:set>
                                      <p:cBhvr>
                                        <p:cTn id="58" dur="1" fill="hold">
                                          <p:stCondLst>
                                            <p:cond delay="0"/>
                                          </p:stCondLst>
                                        </p:cTn>
                                        <p:tgtEl>
                                          <p:spTgt spid="83"/>
                                        </p:tgtEl>
                                        <p:attrNameLst>
                                          <p:attrName>style.visibility</p:attrName>
                                        </p:attrNameLst>
                                      </p:cBhvr>
                                      <p:to>
                                        <p:strVal val="visible"/>
                                      </p:to>
                                    </p:set>
                                    <p:animEffect transition="in" filter="fade">
                                      <p:cBhvr>
                                        <p:cTn id="59" dur="500"/>
                                        <p:tgtEl>
                                          <p:spTgt spid="83"/>
                                        </p:tgtEl>
                                      </p:cBhvr>
                                    </p:animEffect>
                                  </p:childTnLst>
                                </p:cTn>
                              </p:par>
                            </p:childTnLst>
                          </p:cTn>
                        </p:par>
                        <p:par>
                          <p:cTn id="60" fill="hold">
                            <p:stCondLst>
                              <p:cond delay="11000"/>
                            </p:stCondLst>
                            <p:childTnLst>
                              <p:par>
                                <p:cTn id="61" presetID="10"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500"/>
                                        <p:tgtEl>
                                          <p:spTgt spid="68"/>
                                        </p:tgtEl>
                                      </p:cBhvr>
                                    </p:animEffect>
                                  </p:childTnLst>
                                </p:cTn>
                              </p:par>
                            </p:childTnLst>
                          </p:cTn>
                        </p:par>
                        <p:par>
                          <p:cTn id="64" fill="hold">
                            <p:stCondLst>
                              <p:cond delay="11500"/>
                            </p:stCondLst>
                            <p:childTnLst>
                              <p:par>
                                <p:cTn id="65" presetID="10" presetClass="entr" presetSubtype="0" fill="hold" grpId="0" nodeType="afterEffect">
                                  <p:stCondLst>
                                    <p:cond delay="5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500"/>
                                        <p:tgtEl>
                                          <p:spTgt spid="3"/>
                                        </p:tgtEl>
                                      </p:cBhvr>
                                    </p:animEffect>
                                  </p:childTnLst>
                                </p:cTn>
                              </p:par>
                            </p:childTnLst>
                          </p:cTn>
                        </p:par>
                        <p:par>
                          <p:cTn id="68" fill="hold">
                            <p:stCondLst>
                              <p:cond delay="12500"/>
                            </p:stCondLst>
                            <p:childTnLst>
                              <p:par>
                                <p:cTn id="69" presetID="10" presetClass="entr" presetSubtype="0" fill="hold" nodeType="afterEffect">
                                  <p:stCondLst>
                                    <p:cond delay="500"/>
                                  </p:stCondLst>
                                  <p:childTnLst>
                                    <p:set>
                                      <p:cBhvr>
                                        <p:cTn id="70" dur="1" fill="hold">
                                          <p:stCondLst>
                                            <p:cond delay="0"/>
                                          </p:stCondLst>
                                        </p:cTn>
                                        <p:tgtEl>
                                          <p:spTgt spid="3">
                                            <p:txEl>
                                              <p:pRg st="0" end="0"/>
                                            </p:txEl>
                                          </p:spTgt>
                                        </p:tgtEl>
                                        <p:attrNameLst>
                                          <p:attrName>style.visibility</p:attrName>
                                        </p:attrNameLst>
                                      </p:cBhvr>
                                      <p:to>
                                        <p:strVal val="visible"/>
                                      </p:to>
                                    </p:set>
                                    <p:animEffect transition="in" filter="fade">
                                      <p:cBhvr>
                                        <p:cTn id="71" dur="500"/>
                                        <p:tgtEl>
                                          <p:spTgt spid="3">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3">
                                            <p:txEl>
                                              <p:pRg st="1" end="1"/>
                                            </p:txEl>
                                          </p:spTgt>
                                        </p:tgtEl>
                                        <p:attrNameLst>
                                          <p:attrName>style.visibility</p:attrName>
                                        </p:attrNameLst>
                                      </p:cBhvr>
                                      <p:to>
                                        <p:strVal val="visible"/>
                                      </p:to>
                                    </p:set>
                                    <p:animEffect transition="in" filter="fade">
                                      <p:cBhvr>
                                        <p:cTn id="76" dur="500"/>
                                        <p:tgtEl>
                                          <p:spTgt spid="3">
                                            <p:txEl>
                                              <p:pRg st="1" end="1"/>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3">
                                            <p:txEl>
                                              <p:pRg st="2" end="2"/>
                                            </p:txEl>
                                          </p:spTgt>
                                        </p:tgtEl>
                                        <p:attrNameLst>
                                          <p:attrName>style.visibility</p:attrName>
                                        </p:attrNameLst>
                                      </p:cBhvr>
                                      <p:to>
                                        <p:strVal val="visible"/>
                                      </p:to>
                                    </p:set>
                                    <p:animEffect transition="in" filter="fade">
                                      <p:cBhvr>
                                        <p:cTn id="81" dur="500"/>
                                        <p:tgtEl>
                                          <p:spTgt spid="3">
                                            <p:txEl>
                                              <p:pRg st="2" end="2"/>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
                                            <p:txEl>
                                              <p:pRg st="3" end="3"/>
                                            </p:txEl>
                                          </p:spTgt>
                                        </p:tgtEl>
                                        <p:attrNameLst>
                                          <p:attrName>style.visibility</p:attrName>
                                        </p:attrNameLst>
                                      </p:cBhvr>
                                      <p:to>
                                        <p:strVal val="visible"/>
                                      </p:to>
                                    </p:set>
                                    <p:animEffect transition="in" filter="fade">
                                      <p:cBhvr>
                                        <p:cTn id="86" dur="500"/>
                                        <p:tgtEl>
                                          <p:spTgt spid="3">
                                            <p:txEl>
                                              <p:pRg st="3" end="3"/>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
                                            <p:txEl>
                                              <p:pRg st="4" end="4"/>
                                            </p:txEl>
                                          </p:spTgt>
                                        </p:tgtEl>
                                        <p:attrNameLst>
                                          <p:attrName>style.visibility</p:attrName>
                                        </p:attrNameLst>
                                      </p:cBhvr>
                                      <p:to>
                                        <p:strVal val="visible"/>
                                      </p:to>
                                    </p:set>
                                    <p:animEffect transition="in" filter="fade">
                                      <p:cBhvr>
                                        <p:cTn id="91" dur="500"/>
                                        <p:tgtEl>
                                          <p:spTgt spid="3">
                                            <p:txEl>
                                              <p:pRg st="4" end="4"/>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3">
                                            <p:txEl>
                                              <p:pRg st="5" end="5"/>
                                            </p:txEl>
                                          </p:spTgt>
                                        </p:tgtEl>
                                        <p:attrNameLst>
                                          <p:attrName>style.visibility</p:attrName>
                                        </p:attrNameLst>
                                      </p:cBhvr>
                                      <p:to>
                                        <p:strVal val="visible"/>
                                      </p:to>
                                    </p:set>
                                    <p:animEffect transition="in" filter="fade">
                                      <p:cBhvr>
                                        <p:cTn id="96" dur="500"/>
                                        <p:tgtEl>
                                          <p:spTgt spid="3">
                                            <p:txEl>
                                              <p:pRg st="5" end="5"/>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3">
                                            <p:txEl>
                                              <p:pRg st="6" end="6"/>
                                            </p:txEl>
                                          </p:spTgt>
                                        </p:tgtEl>
                                        <p:attrNameLst>
                                          <p:attrName>style.visibility</p:attrName>
                                        </p:attrNameLst>
                                      </p:cBhvr>
                                      <p:to>
                                        <p:strVal val="visible"/>
                                      </p:to>
                                    </p:set>
                                    <p:animEffect transition="in" filter="fade">
                                      <p:cBhvr>
                                        <p:cTn id="101" dur="500"/>
                                        <p:tgtEl>
                                          <p:spTgt spid="3">
                                            <p:txEl>
                                              <p:pRg st="6" end="6"/>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3">
                                            <p:txEl>
                                              <p:pRg st="7" end="7"/>
                                            </p:txEl>
                                          </p:spTgt>
                                        </p:tgtEl>
                                        <p:attrNameLst>
                                          <p:attrName>style.visibility</p:attrName>
                                        </p:attrNameLst>
                                      </p:cBhvr>
                                      <p:to>
                                        <p:strVal val="visible"/>
                                      </p:to>
                                    </p:set>
                                    <p:animEffect transition="in" filter="fade">
                                      <p:cBhvr>
                                        <p:cTn id="10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27" grpId="0"/>
      <p:bldP spid="53" grpId="0"/>
      <p:bldP spid="56" grpId="0"/>
      <p:bldP spid="59" grpId="0"/>
      <p:bldP spid="62" grpId="0"/>
      <p:bldP spid="65" grpId="0"/>
      <p:bldP spid="6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26158-DE73-9037-1A2A-ADE2AA77B077}"/>
              </a:ext>
            </a:extLst>
          </p:cNvPr>
          <p:cNvSpPr>
            <a:spLocks noGrp="1"/>
          </p:cNvSpPr>
          <p:nvPr>
            <p:ph type="title"/>
          </p:nvPr>
        </p:nvSpPr>
        <p:spPr/>
        <p:txBody>
          <a:bodyPr/>
          <a:lstStyle/>
          <a:p>
            <a:r>
              <a:rPr lang="en-US" dirty="0"/>
              <a:t>Smoking and mental health</a:t>
            </a:r>
          </a:p>
        </p:txBody>
      </p:sp>
      <p:sp>
        <p:nvSpPr>
          <p:cNvPr id="3" name="Text Placeholder 2">
            <a:extLst>
              <a:ext uri="{FF2B5EF4-FFF2-40B4-BE49-F238E27FC236}">
                <a16:creationId xmlns:a16="http://schemas.microsoft.com/office/drawing/2014/main" id="{68C94F44-1B54-2A11-0969-5EFFAA9EC249}"/>
              </a:ext>
            </a:extLst>
          </p:cNvPr>
          <p:cNvSpPr>
            <a:spLocks noGrp="1"/>
          </p:cNvSpPr>
          <p:nvPr>
            <p:ph type="body" idx="12"/>
          </p:nvPr>
        </p:nvSpPr>
        <p:spPr>
          <a:xfrm>
            <a:off x="571500" y="1752600"/>
            <a:ext cx="6093460" cy="1528610"/>
          </a:xfrm>
        </p:spPr>
        <p:txBody>
          <a:bodyPr/>
          <a:lstStyle/>
          <a:p>
            <a:pPr marL="0" indent="0">
              <a:spcBef>
                <a:spcPts val="1200"/>
              </a:spcBef>
              <a:spcAft>
                <a:spcPts val="1200"/>
              </a:spcAft>
              <a:buNone/>
              <a:tabLst>
                <a:tab pos="309563" algn="l"/>
              </a:tabLst>
            </a:pPr>
            <a:r>
              <a:rPr lang="en-US" sz="2000" b="1" dirty="0">
                <a:solidFill>
                  <a:schemeClr val="accent1"/>
                </a:solidFill>
              </a:rPr>
              <a:t>Smoking contributes to poor mental health</a:t>
            </a:r>
            <a:r>
              <a:rPr lang="en-US" b="1" dirty="0">
                <a:solidFill>
                  <a:schemeClr val="accent1"/>
                </a:solidFill>
              </a:rPr>
              <a:t> </a:t>
            </a:r>
            <a:br>
              <a:rPr lang="en-US" b="1" dirty="0">
                <a:solidFill>
                  <a:schemeClr val="accent1"/>
                </a:solidFill>
              </a:rPr>
            </a:br>
            <a:r>
              <a:rPr lang="en-US" dirty="0"/>
              <a:t>–	more severe symptoms of psychosis</a:t>
            </a:r>
            <a:br>
              <a:rPr lang="en-US" dirty="0"/>
            </a:br>
            <a:r>
              <a:rPr lang="en-US" dirty="0"/>
              <a:t>–	higher rates of depression</a:t>
            </a:r>
            <a:br>
              <a:rPr lang="en-US" dirty="0"/>
            </a:br>
            <a:r>
              <a:rPr lang="en-US" dirty="0"/>
              <a:t>–	longer time in hospital</a:t>
            </a:r>
          </a:p>
        </p:txBody>
      </p:sp>
      <p:sp>
        <p:nvSpPr>
          <p:cNvPr id="8" name="Text Placeholder 2">
            <a:extLst>
              <a:ext uri="{FF2B5EF4-FFF2-40B4-BE49-F238E27FC236}">
                <a16:creationId xmlns:a16="http://schemas.microsoft.com/office/drawing/2014/main" id="{E32E5BF8-7D88-82C8-B95B-FE627CA1900C}"/>
              </a:ext>
            </a:extLst>
          </p:cNvPr>
          <p:cNvSpPr txBox="1">
            <a:spLocks/>
          </p:cNvSpPr>
          <p:nvPr/>
        </p:nvSpPr>
        <p:spPr bwMode="auto">
          <a:xfrm>
            <a:off x="571500" y="3470440"/>
            <a:ext cx="6093460" cy="8078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1200"/>
              </a:spcBef>
              <a:spcAft>
                <a:spcPts val="1200"/>
              </a:spcAft>
              <a:buNone/>
              <a:tabLst>
                <a:tab pos="309563" algn="l"/>
              </a:tabLst>
            </a:pPr>
            <a:r>
              <a:rPr lang="en-US" sz="2000" b="1" dirty="0">
                <a:solidFill>
                  <a:schemeClr val="accent1"/>
                </a:solidFill>
              </a:rPr>
              <a:t>Higher doses of some psychotropic medications</a:t>
            </a:r>
            <a:br>
              <a:rPr lang="en-US" sz="2000" dirty="0"/>
            </a:br>
            <a:r>
              <a:rPr lang="en-US" sz="2000" dirty="0"/>
              <a:t>(up to 50%)</a:t>
            </a:r>
          </a:p>
        </p:txBody>
      </p:sp>
      <p:sp>
        <p:nvSpPr>
          <p:cNvPr id="9" name="Text Placeholder 2">
            <a:extLst>
              <a:ext uri="{FF2B5EF4-FFF2-40B4-BE49-F238E27FC236}">
                <a16:creationId xmlns:a16="http://schemas.microsoft.com/office/drawing/2014/main" id="{913865C0-00B4-6FFA-288F-09D8BBF9FEBE}"/>
              </a:ext>
            </a:extLst>
          </p:cNvPr>
          <p:cNvSpPr txBox="1">
            <a:spLocks/>
          </p:cNvSpPr>
          <p:nvPr/>
        </p:nvSpPr>
        <p:spPr bwMode="auto">
          <a:xfrm>
            <a:off x="593184" y="4628726"/>
            <a:ext cx="6093460" cy="8078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1200"/>
              </a:spcBef>
              <a:spcAft>
                <a:spcPts val="1200"/>
              </a:spcAft>
              <a:buNone/>
              <a:tabLst>
                <a:tab pos="309563" algn="l"/>
              </a:tabLst>
            </a:pPr>
            <a:r>
              <a:rPr lang="en-US" sz="2000" b="1" dirty="0">
                <a:solidFill>
                  <a:schemeClr val="accent1"/>
                </a:solidFill>
              </a:rPr>
              <a:t>Increased risk of psychosis</a:t>
            </a:r>
            <a:r>
              <a:rPr lang="en-US" sz="2000" dirty="0">
                <a:solidFill>
                  <a:schemeClr val="accent1"/>
                </a:solidFill>
              </a:rPr>
              <a:t> and </a:t>
            </a:r>
            <a:r>
              <a:rPr lang="en-US" sz="2000" b="1" dirty="0">
                <a:solidFill>
                  <a:schemeClr val="accent1"/>
                </a:solidFill>
              </a:rPr>
              <a:t>an earlier </a:t>
            </a:r>
            <a:br>
              <a:rPr lang="en-US" sz="2000" b="1" dirty="0">
                <a:solidFill>
                  <a:schemeClr val="accent1"/>
                </a:solidFill>
              </a:rPr>
            </a:br>
            <a:r>
              <a:rPr lang="en-US" sz="2000" b="1" dirty="0">
                <a:solidFill>
                  <a:schemeClr val="accent1"/>
                </a:solidFill>
              </a:rPr>
              <a:t>age of onset of psychotic illness</a:t>
            </a:r>
            <a:endParaRPr lang="en-US" sz="2000" b="1" dirty="0"/>
          </a:p>
        </p:txBody>
      </p:sp>
      <p:pic>
        <p:nvPicPr>
          <p:cNvPr id="5" name="Picture 4">
            <a:extLst>
              <a:ext uri="{FF2B5EF4-FFF2-40B4-BE49-F238E27FC236}">
                <a16:creationId xmlns:a16="http://schemas.microsoft.com/office/drawing/2014/main" id="{04254E8D-B355-8674-59DF-8DB2B2E58404}"/>
              </a:ext>
            </a:extLst>
          </p:cNvPr>
          <p:cNvPicPr>
            <a:picLocks noChangeAspect="1"/>
          </p:cNvPicPr>
          <p:nvPr/>
        </p:nvPicPr>
        <p:blipFill>
          <a:blip r:embed="rId3"/>
          <a:srcRect/>
          <a:stretch/>
        </p:blipFill>
        <p:spPr>
          <a:xfrm>
            <a:off x="7058643" y="1600200"/>
            <a:ext cx="1282371" cy="1282371"/>
          </a:xfrm>
          <a:prstGeom prst="rect">
            <a:avLst/>
          </a:prstGeom>
          <a:effectLst>
            <a:outerShdw blurRad="254000" dist="63500" dir="5400000" algn="ctr" rotWithShape="0">
              <a:srgbClr val="000000">
                <a:alpha val="20000"/>
              </a:srgbClr>
            </a:outerShdw>
          </a:effectLst>
        </p:spPr>
      </p:pic>
      <p:pic>
        <p:nvPicPr>
          <p:cNvPr id="6" name="Picture 5">
            <a:extLst>
              <a:ext uri="{FF2B5EF4-FFF2-40B4-BE49-F238E27FC236}">
                <a16:creationId xmlns:a16="http://schemas.microsoft.com/office/drawing/2014/main" id="{C512511A-9435-4296-173C-453B3DE41F21}"/>
              </a:ext>
            </a:extLst>
          </p:cNvPr>
          <p:cNvPicPr>
            <a:picLocks noChangeAspect="1"/>
          </p:cNvPicPr>
          <p:nvPr/>
        </p:nvPicPr>
        <p:blipFill>
          <a:blip r:embed="rId4"/>
          <a:srcRect/>
          <a:stretch/>
        </p:blipFill>
        <p:spPr>
          <a:xfrm>
            <a:off x="7058643" y="3031913"/>
            <a:ext cx="1282371" cy="1282371"/>
          </a:xfrm>
          <a:prstGeom prst="rect">
            <a:avLst/>
          </a:prstGeom>
          <a:effectLst>
            <a:outerShdw blurRad="254000" dist="63500" dir="5400000" algn="ctr" rotWithShape="0">
              <a:srgbClr val="000000">
                <a:alpha val="20000"/>
              </a:srgbClr>
            </a:outerShdw>
          </a:effectLst>
        </p:spPr>
      </p:pic>
      <p:pic>
        <p:nvPicPr>
          <p:cNvPr id="7" name="Picture 6">
            <a:extLst>
              <a:ext uri="{FF2B5EF4-FFF2-40B4-BE49-F238E27FC236}">
                <a16:creationId xmlns:a16="http://schemas.microsoft.com/office/drawing/2014/main" id="{EDAF3983-D8C2-CA6F-3F8E-AD9B54750D86}"/>
              </a:ext>
            </a:extLst>
          </p:cNvPr>
          <p:cNvPicPr>
            <a:picLocks noChangeAspect="1"/>
          </p:cNvPicPr>
          <p:nvPr/>
        </p:nvPicPr>
        <p:blipFill>
          <a:blip r:embed="rId5"/>
          <a:srcRect/>
          <a:stretch/>
        </p:blipFill>
        <p:spPr>
          <a:xfrm>
            <a:off x="7058643" y="4374726"/>
            <a:ext cx="1282371" cy="1282371"/>
          </a:xfrm>
          <a:prstGeom prst="rect">
            <a:avLst/>
          </a:prstGeom>
          <a:effectLst>
            <a:outerShdw blurRad="254000" dist="63500" dir="5400000" algn="ctr" rotWithShape="0">
              <a:srgbClr val="000000">
                <a:alpha val="20000"/>
              </a:srgbClr>
            </a:outerShdw>
          </a:effectLst>
        </p:spPr>
      </p:pic>
      <p:sp>
        <p:nvSpPr>
          <p:cNvPr id="10" name="Footer Placeholder 3">
            <a:extLst>
              <a:ext uri="{FF2B5EF4-FFF2-40B4-BE49-F238E27FC236}">
                <a16:creationId xmlns:a16="http://schemas.microsoft.com/office/drawing/2014/main" id="{B791CBFE-1661-9E67-172C-BAC4B28009FE}"/>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a:t>
            </a:r>
            <a:r>
              <a:rPr lang="en-US" b="1" dirty="0"/>
              <a:t> </a:t>
            </a:r>
            <a:r>
              <a:rPr lang="en-GB" dirty="0"/>
              <a:t>Mental health, smoking and stopping: changing lives</a:t>
            </a:r>
            <a:endParaRPr lang="en-US" dirty="0"/>
          </a:p>
        </p:txBody>
      </p:sp>
    </p:spTree>
    <p:extLst>
      <p:ext uri="{BB962C8B-B14F-4D97-AF65-F5344CB8AC3E}">
        <p14:creationId xmlns:p14="http://schemas.microsoft.com/office/powerpoint/2010/main" val="1787875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nodeType="afterEffect">
                                  <p:stCondLst>
                                    <p:cond delay="50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500"/>
                            </p:stCondLst>
                            <p:childTnLst>
                              <p:par>
                                <p:cTn id="27" presetID="10" presetClass="entr" presetSubtype="0" fill="hold" nodeType="afterEffect">
                                  <p:stCondLst>
                                    <p:cond delay="5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A66CEAC-D395-B2D3-285B-7087B274C3C1}"/>
              </a:ext>
            </a:extLst>
          </p:cNvPr>
          <p:cNvSpPr txBox="1">
            <a:spLocks/>
          </p:cNvSpPr>
          <p:nvPr/>
        </p:nvSpPr>
        <p:spPr>
          <a:xfrm>
            <a:off x="0" y="0"/>
            <a:ext cx="3824577" cy="6848168"/>
          </a:xfrm>
          <a:prstGeom prst="rect">
            <a:avLst/>
          </a:prstGeom>
          <a:solidFill>
            <a:schemeClr val="bg1"/>
          </a:solidFill>
          <a:effectLst>
            <a:outerShdw blurRad="317500" dist="76200" dir="5400000" algn="ctr" rotWithShape="0">
              <a:srgbClr val="000000">
                <a:alpha val="30000"/>
              </a:srgbClr>
            </a:outerShdw>
          </a:effectLst>
        </p:spPr>
        <p:txBody>
          <a:bodyPr lIns="0" tIns="0" rIns="0" bIns="36000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000"/>
              </a:lnSpc>
              <a:spcBef>
                <a:spcPts val="400"/>
              </a:spcBef>
              <a:spcAft>
                <a:spcPts val="400"/>
              </a:spcAft>
              <a:buClr>
                <a:srgbClr val="00D5D9"/>
              </a:buClr>
              <a:buNone/>
            </a:pPr>
            <a:endParaRPr lang="en-GB" sz="3000" b="1" dirty="0">
              <a:solidFill>
                <a:schemeClr val="accent3"/>
              </a:solidFill>
              <a:latin typeface="Arial" panose="020B0604020202020204" pitchFamily="34" charset="0"/>
              <a:cs typeface="Arial" panose="020B0604020202020204" pitchFamily="34" charset="0"/>
            </a:endParaRPr>
          </a:p>
          <a:p>
            <a:pPr marL="0" indent="0" algn="ctr">
              <a:lnSpc>
                <a:spcPts val="3000"/>
              </a:lnSpc>
              <a:spcBef>
                <a:spcPts val="400"/>
              </a:spcBef>
              <a:spcAft>
                <a:spcPts val="400"/>
              </a:spcAft>
              <a:buClr>
                <a:srgbClr val="00D5D9"/>
              </a:buClr>
              <a:buNone/>
            </a:pPr>
            <a:endParaRPr lang="en-GB" sz="3000" b="1" dirty="0">
              <a:solidFill>
                <a:schemeClr val="accent3"/>
              </a:solidFill>
              <a:latin typeface="Arial" panose="020B0604020202020204" pitchFamily="34" charset="0"/>
              <a:cs typeface="Arial" panose="020B0604020202020204" pitchFamily="34" charset="0"/>
            </a:endParaRPr>
          </a:p>
          <a:p>
            <a:pPr marL="0" indent="0" algn="ctr">
              <a:lnSpc>
                <a:spcPts val="3000"/>
              </a:lnSpc>
              <a:spcBef>
                <a:spcPts val="400"/>
              </a:spcBef>
              <a:spcAft>
                <a:spcPts val="400"/>
              </a:spcAft>
              <a:buClr>
                <a:srgbClr val="00D5D9"/>
              </a:buClr>
              <a:buNone/>
            </a:pPr>
            <a:r>
              <a:rPr lang="en-GB" sz="3000" b="1" dirty="0">
                <a:solidFill>
                  <a:schemeClr val="accent4">
                    <a:lumMod val="90000"/>
                    <a:lumOff val="10000"/>
                  </a:schemeClr>
                </a:solidFill>
                <a:latin typeface="Arial" panose="020B0604020202020204" pitchFamily="34" charset="0"/>
                <a:cs typeface="Arial" panose="020B0604020202020204" pitchFamily="34" charset="0"/>
              </a:rPr>
              <a:t>Driving </a:t>
            </a:r>
          </a:p>
          <a:p>
            <a:pPr marL="0" indent="0" algn="ctr">
              <a:lnSpc>
                <a:spcPts val="3000"/>
              </a:lnSpc>
              <a:spcBef>
                <a:spcPts val="400"/>
              </a:spcBef>
              <a:spcAft>
                <a:spcPts val="400"/>
              </a:spcAft>
              <a:buClr>
                <a:srgbClr val="00D5D9"/>
              </a:buClr>
              <a:buNone/>
            </a:pPr>
            <a:r>
              <a:rPr lang="en-GB" sz="3000" b="1" dirty="0">
                <a:solidFill>
                  <a:schemeClr val="accent4">
                    <a:lumMod val="90000"/>
                    <a:lumOff val="10000"/>
                  </a:schemeClr>
                </a:solidFill>
                <a:latin typeface="Arial" panose="020B0604020202020204" pitchFamily="34" charset="0"/>
                <a:cs typeface="Arial" panose="020B0604020202020204" pitchFamily="34" charset="0"/>
              </a:rPr>
              <a:t>Inequities</a:t>
            </a:r>
            <a:endParaRPr lang="en-GB" sz="1500" dirty="0">
              <a:solidFill>
                <a:schemeClr val="accent4">
                  <a:lumMod val="90000"/>
                  <a:lumOff val="10000"/>
                </a:schemeClr>
              </a:solidFill>
              <a:latin typeface="Arial" panose="020B0604020202020204" pitchFamily="34" charset="0"/>
              <a:cs typeface="Arial" panose="020B0604020202020204" pitchFamily="34" charset="0"/>
            </a:endParaRPr>
          </a:p>
          <a:p>
            <a:pPr marL="0" indent="0" algn="ctr">
              <a:spcBef>
                <a:spcPts val="0"/>
              </a:spcBef>
              <a:spcAft>
                <a:spcPts val="0"/>
              </a:spcAft>
              <a:buClr>
                <a:srgbClr val="00D5D9"/>
              </a:buClr>
              <a:buNone/>
            </a:pPr>
            <a:br>
              <a:rPr lang="en-US" sz="2000" dirty="0">
                <a:solidFill>
                  <a:schemeClr val="bg2"/>
                </a:solidFill>
                <a:latin typeface="Arial" panose="020B0604020202020204" pitchFamily="34" charset="0"/>
                <a:cs typeface="Arial" panose="020B0604020202020204" pitchFamily="34" charset="0"/>
              </a:rPr>
            </a:br>
            <a:r>
              <a:rPr lang="en-US" sz="2000" b="1" dirty="0">
                <a:solidFill>
                  <a:schemeClr val="accent6">
                    <a:lumMod val="50000"/>
                  </a:schemeClr>
                </a:solidFill>
                <a:latin typeface="Arial" panose="020B0604020202020204" pitchFamily="34" charset="0"/>
                <a:cs typeface="Arial" panose="020B0604020202020204" pitchFamily="34" charset="0"/>
              </a:rPr>
              <a:t>Smoking </a:t>
            </a:r>
            <a:br>
              <a:rPr lang="en-US" sz="2000" dirty="0">
                <a:solidFill>
                  <a:schemeClr val="accent6">
                    <a:lumMod val="50000"/>
                  </a:schemeClr>
                </a:solidFill>
                <a:latin typeface="Arial" panose="020B0604020202020204" pitchFamily="34" charset="0"/>
                <a:cs typeface="Arial" panose="020B0604020202020204" pitchFamily="34" charset="0"/>
              </a:rPr>
            </a:br>
            <a:r>
              <a:rPr lang="en-US" sz="2000" b="1" dirty="0">
                <a:solidFill>
                  <a:schemeClr val="accent6">
                    <a:lumMod val="50000"/>
                  </a:schemeClr>
                </a:solidFill>
                <a:latin typeface="Arial" panose="020B0604020202020204" pitchFamily="34" charset="0"/>
                <a:cs typeface="Arial" panose="020B0604020202020204" pitchFamily="34" charset="0"/>
              </a:rPr>
              <a:t>exacerbates poverty</a:t>
            </a:r>
            <a:br>
              <a:rPr lang="en-US" sz="2000" b="1" dirty="0">
                <a:solidFill>
                  <a:schemeClr val="accent6">
                    <a:lumMod val="50000"/>
                  </a:schemeClr>
                </a:solidFill>
                <a:latin typeface="Arial" panose="020B0604020202020204" pitchFamily="34" charset="0"/>
                <a:cs typeface="Arial" panose="020B0604020202020204" pitchFamily="34" charset="0"/>
              </a:rPr>
            </a:br>
            <a:r>
              <a:rPr lang="en-US" sz="2000" dirty="0">
                <a:solidFill>
                  <a:schemeClr val="accent6">
                    <a:lumMod val="50000"/>
                  </a:schemeClr>
                </a:solidFill>
                <a:latin typeface="Arial" panose="020B0604020202020204" pitchFamily="34" charset="0"/>
                <a:cs typeface="Arial" panose="020B0604020202020204" pitchFamily="34" charset="0"/>
              </a:rPr>
              <a:t>for a large proportion </a:t>
            </a:r>
            <a:br>
              <a:rPr lang="en-US" sz="2000" dirty="0">
                <a:solidFill>
                  <a:schemeClr val="accent6">
                    <a:lumMod val="50000"/>
                  </a:schemeClr>
                </a:solidFill>
                <a:latin typeface="Arial" panose="020B0604020202020204" pitchFamily="34" charset="0"/>
                <a:cs typeface="Arial" panose="020B0604020202020204" pitchFamily="34" charset="0"/>
              </a:rPr>
            </a:br>
            <a:r>
              <a:rPr lang="en-US" sz="2000" dirty="0">
                <a:solidFill>
                  <a:schemeClr val="accent6">
                    <a:lumMod val="50000"/>
                  </a:schemeClr>
                </a:solidFill>
                <a:latin typeface="Arial" panose="020B0604020202020204" pitchFamily="34" charset="0"/>
                <a:cs typeface="Arial" panose="020B0604020202020204" pitchFamily="34" charset="0"/>
              </a:rPr>
              <a:t>of adults with </a:t>
            </a:r>
            <a:br>
              <a:rPr lang="en-US" sz="2000" dirty="0">
                <a:solidFill>
                  <a:schemeClr val="accent6">
                    <a:lumMod val="50000"/>
                  </a:schemeClr>
                </a:solidFill>
                <a:latin typeface="Arial" panose="020B0604020202020204" pitchFamily="34" charset="0"/>
                <a:cs typeface="Arial" panose="020B0604020202020204" pitchFamily="34" charset="0"/>
              </a:rPr>
            </a:br>
            <a:r>
              <a:rPr lang="en-US" sz="2000" dirty="0">
                <a:solidFill>
                  <a:schemeClr val="accent6">
                    <a:lumMod val="50000"/>
                  </a:schemeClr>
                </a:solidFill>
                <a:latin typeface="Arial" panose="020B0604020202020204" pitchFamily="34" charset="0"/>
                <a:cs typeface="Arial" panose="020B0604020202020204" pitchFamily="34" charset="0"/>
              </a:rPr>
              <a:t>mental illness</a:t>
            </a:r>
            <a:endParaRPr lang="en-GB" sz="2000" dirty="0">
              <a:solidFill>
                <a:schemeClr val="accent6">
                  <a:lumMod val="50000"/>
                </a:schemeClr>
              </a:solidFill>
              <a:latin typeface="Arial" panose="020B0604020202020204" pitchFamily="34" charset="0"/>
              <a:cs typeface="Arial" panose="020B0604020202020204" pitchFamily="34" charset="0"/>
            </a:endParaRPr>
          </a:p>
          <a:p>
            <a:pPr marL="0" indent="0" algn="ctr">
              <a:lnSpc>
                <a:spcPts val="3500"/>
              </a:lnSpc>
              <a:spcBef>
                <a:spcPts val="400"/>
              </a:spcBef>
              <a:spcAft>
                <a:spcPts val="400"/>
              </a:spcAft>
              <a:buClr>
                <a:srgbClr val="00D5D9"/>
              </a:buClr>
              <a:buNone/>
            </a:pPr>
            <a:endParaRPr lang="en-GB" sz="2000" b="1" dirty="0">
              <a:solidFill>
                <a:schemeClr val="accent6">
                  <a:lumMod val="50000"/>
                </a:schemeClr>
              </a:solidFill>
              <a:latin typeface="Arial" panose="020B0604020202020204" pitchFamily="34" charset="0"/>
              <a:cs typeface="Arial" panose="020B0604020202020204" pitchFamily="34" charset="0"/>
            </a:endParaRPr>
          </a:p>
          <a:p>
            <a:pPr marL="0" indent="0" algn="ctr">
              <a:lnSpc>
                <a:spcPts val="3500"/>
              </a:lnSpc>
              <a:spcBef>
                <a:spcPts val="400"/>
              </a:spcBef>
              <a:spcAft>
                <a:spcPts val="400"/>
              </a:spcAft>
              <a:buClr>
                <a:srgbClr val="00D5D9"/>
              </a:buClr>
              <a:buNone/>
            </a:pPr>
            <a:endParaRPr lang="en-GB" sz="2000" b="1" dirty="0">
              <a:solidFill>
                <a:schemeClr val="accent6">
                  <a:lumMod val="50000"/>
                </a:schemeClr>
              </a:solidFill>
              <a:latin typeface="Arial" panose="020B0604020202020204" pitchFamily="34" charset="0"/>
              <a:cs typeface="Arial" panose="020B0604020202020204" pitchFamily="34" charset="0"/>
            </a:endParaRPr>
          </a:p>
          <a:p>
            <a:pPr marL="0" indent="0" algn="ctr">
              <a:lnSpc>
                <a:spcPts val="3500"/>
              </a:lnSpc>
              <a:spcBef>
                <a:spcPts val="400"/>
              </a:spcBef>
              <a:spcAft>
                <a:spcPts val="400"/>
              </a:spcAft>
              <a:buClr>
                <a:srgbClr val="00D5D9"/>
              </a:buClr>
              <a:buNone/>
            </a:pPr>
            <a:endParaRPr lang="en-GB" sz="3600" b="1" dirty="0">
              <a:solidFill>
                <a:schemeClr val="accent6">
                  <a:lumMod val="50000"/>
                </a:schemeClr>
              </a:solidFill>
              <a:latin typeface="Arial" panose="020B0604020202020204" pitchFamily="34" charset="0"/>
              <a:cs typeface="Arial" panose="020B0604020202020204" pitchFamily="34" charset="0"/>
            </a:endParaRPr>
          </a:p>
          <a:p>
            <a:pPr marL="0" indent="0" algn="ctr">
              <a:lnSpc>
                <a:spcPts val="3500"/>
              </a:lnSpc>
              <a:spcBef>
                <a:spcPts val="400"/>
              </a:spcBef>
              <a:spcAft>
                <a:spcPts val="400"/>
              </a:spcAft>
              <a:buClr>
                <a:srgbClr val="00D5D9"/>
              </a:buClr>
              <a:buNone/>
            </a:pPr>
            <a:r>
              <a:rPr lang="en-GB" sz="3600" b="1" dirty="0">
                <a:solidFill>
                  <a:schemeClr val="accent6">
                    <a:lumMod val="50000"/>
                  </a:schemeClr>
                </a:solidFill>
                <a:latin typeface="Arial" panose="020B0604020202020204" pitchFamily="34" charset="0"/>
                <a:cs typeface="Arial" panose="020B0604020202020204" pitchFamily="34" charset="0"/>
              </a:rPr>
              <a:t> </a:t>
            </a:r>
          </a:p>
        </p:txBody>
      </p:sp>
      <p:sp>
        <p:nvSpPr>
          <p:cNvPr id="5" name="Content Placeholder 2">
            <a:extLst>
              <a:ext uri="{FF2B5EF4-FFF2-40B4-BE49-F238E27FC236}">
                <a16:creationId xmlns:a16="http://schemas.microsoft.com/office/drawing/2014/main" id="{79B7A3A9-5BF4-5790-BBE4-C87E228F796A}"/>
              </a:ext>
            </a:extLst>
          </p:cNvPr>
          <p:cNvSpPr txBox="1">
            <a:spLocks/>
          </p:cNvSpPr>
          <p:nvPr/>
        </p:nvSpPr>
        <p:spPr>
          <a:xfrm>
            <a:off x="4214996" y="1374200"/>
            <a:ext cx="4892995" cy="36266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Clr>
                <a:schemeClr val="accent3"/>
              </a:buClr>
              <a:buNone/>
            </a:pPr>
            <a:r>
              <a:rPr lang="en-US" sz="1900" b="1" dirty="0">
                <a:solidFill>
                  <a:schemeClr val="accent3"/>
                </a:solidFill>
                <a:latin typeface="Arial" panose="020B0604020202020204" pitchFamily="34" charset="0"/>
                <a:cs typeface="Arial" panose="020B0604020202020204" pitchFamily="34" charset="0"/>
              </a:rPr>
              <a:t>People with SMI:</a:t>
            </a:r>
            <a:endParaRPr lang="en-US" b="1" dirty="0">
              <a:solidFill>
                <a:schemeClr val="bg2"/>
              </a:solidFill>
            </a:endParaRPr>
          </a:p>
        </p:txBody>
      </p:sp>
      <p:sp>
        <p:nvSpPr>
          <p:cNvPr id="6" name="TextBox 5">
            <a:extLst>
              <a:ext uri="{FF2B5EF4-FFF2-40B4-BE49-F238E27FC236}">
                <a16:creationId xmlns:a16="http://schemas.microsoft.com/office/drawing/2014/main" id="{C5FAF811-5C55-5EF3-8966-F6014E4F2515}"/>
              </a:ext>
            </a:extLst>
          </p:cNvPr>
          <p:cNvSpPr txBox="1"/>
          <p:nvPr/>
        </p:nvSpPr>
        <p:spPr bwMode="auto">
          <a:xfrm>
            <a:off x="4220525" y="5778096"/>
            <a:ext cx="3673503" cy="567855"/>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lnSpc>
                <a:spcPts val="1800"/>
              </a:lnSpc>
              <a:spcBef>
                <a:spcPts val="500"/>
              </a:spcBef>
              <a:spcAft>
                <a:spcPts val="500"/>
              </a:spcAft>
              <a:buClr>
                <a:srgbClr val="C10C21"/>
              </a:buClr>
            </a:pPr>
            <a:r>
              <a:rPr lang="en-US" sz="1200" dirty="0">
                <a:solidFill>
                  <a:schemeClr val="accent3"/>
                </a:solidFill>
                <a:latin typeface="Arial" panose="020B0604020202020204" pitchFamily="34" charset="0"/>
                <a:cs typeface="Arial" panose="020B0604020202020204" pitchFamily="34" charset="0"/>
              </a:rPr>
              <a:t>Source: ASH. The Stolen Years: The Mental </a:t>
            </a:r>
            <a:br>
              <a:rPr lang="en-US" sz="1200" dirty="0">
                <a:solidFill>
                  <a:schemeClr val="accent3"/>
                </a:solidFill>
                <a:latin typeface="Arial" panose="020B0604020202020204" pitchFamily="34" charset="0"/>
                <a:cs typeface="Arial" panose="020B0604020202020204" pitchFamily="34" charset="0"/>
              </a:rPr>
            </a:br>
            <a:r>
              <a:rPr lang="en-US" sz="1200" dirty="0">
                <a:solidFill>
                  <a:schemeClr val="accent3"/>
                </a:solidFill>
                <a:latin typeface="Arial" panose="020B0604020202020204" pitchFamily="34" charset="0"/>
                <a:cs typeface="Arial" panose="020B0604020202020204" pitchFamily="34" charset="0"/>
              </a:rPr>
              <a:t>Health And Smoking Action Report. 2016 </a:t>
            </a:r>
          </a:p>
        </p:txBody>
      </p:sp>
      <p:sp>
        <p:nvSpPr>
          <p:cNvPr id="7" name="Content Placeholder 2">
            <a:extLst>
              <a:ext uri="{FF2B5EF4-FFF2-40B4-BE49-F238E27FC236}">
                <a16:creationId xmlns:a16="http://schemas.microsoft.com/office/drawing/2014/main" id="{71F7A0CC-0D55-F566-FBE9-3E12995AF4FD}"/>
              </a:ext>
            </a:extLst>
          </p:cNvPr>
          <p:cNvSpPr txBox="1">
            <a:spLocks/>
          </p:cNvSpPr>
          <p:nvPr/>
        </p:nvSpPr>
        <p:spPr>
          <a:xfrm>
            <a:off x="4214996" y="1932641"/>
            <a:ext cx="4892995" cy="36266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1800"/>
              </a:lnSpc>
              <a:spcBef>
                <a:spcPts val="0"/>
              </a:spcBef>
              <a:spcAft>
                <a:spcPts val="0"/>
              </a:spcAft>
            </a:pPr>
            <a:r>
              <a:rPr lang="en-US" b="1" dirty="0">
                <a:solidFill>
                  <a:schemeClr val="bg2"/>
                </a:solidFill>
                <a:latin typeface="Arial" panose="020B0604020202020204" pitchFamily="34" charset="0"/>
                <a:cs typeface="Arial" panose="020B0604020202020204" pitchFamily="34" charset="0"/>
              </a:rPr>
              <a:t>Spend one third income on cigarettes</a:t>
            </a:r>
            <a:endParaRPr lang="en-US" b="1" dirty="0">
              <a:solidFill>
                <a:schemeClr val="bg2"/>
              </a:solidFill>
            </a:endParaRPr>
          </a:p>
        </p:txBody>
      </p:sp>
      <p:sp>
        <p:nvSpPr>
          <p:cNvPr id="9" name="Content Placeholder 2">
            <a:extLst>
              <a:ext uri="{FF2B5EF4-FFF2-40B4-BE49-F238E27FC236}">
                <a16:creationId xmlns:a16="http://schemas.microsoft.com/office/drawing/2014/main" id="{68BC06A2-3B86-2D47-9353-245A7905C337}"/>
              </a:ext>
            </a:extLst>
          </p:cNvPr>
          <p:cNvSpPr txBox="1">
            <a:spLocks/>
          </p:cNvSpPr>
          <p:nvPr/>
        </p:nvSpPr>
        <p:spPr>
          <a:xfrm>
            <a:off x="4214996" y="2391834"/>
            <a:ext cx="4892995" cy="36266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tabLst>
                <a:tab pos="304800" algn="l"/>
                <a:tab pos="531813" algn="l"/>
              </a:tabLst>
            </a:pPr>
            <a:r>
              <a:rPr lang="en-US" b="1" dirty="0">
                <a:solidFill>
                  <a:schemeClr val="bg2"/>
                </a:solidFill>
                <a:latin typeface="Arial" panose="020B0604020202020204" pitchFamily="34" charset="0"/>
                <a:cs typeface="Arial" panose="020B0604020202020204" pitchFamily="34" charset="0"/>
              </a:rPr>
              <a:t>	*	</a:t>
            </a:r>
            <a:r>
              <a:rPr lang="en-US" dirty="0">
                <a:solidFill>
                  <a:schemeClr val="bg2"/>
                </a:solidFill>
                <a:latin typeface="Arial" panose="020B0604020202020204" pitchFamily="34" charset="0"/>
                <a:cs typeface="Arial" panose="020B0604020202020204" pitchFamily="34" charset="0"/>
              </a:rPr>
              <a:t>Average</a:t>
            </a:r>
            <a:r>
              <a:rPr lang="en-US" b="1" dirty="0">
                <a:solidFill>
                  <a:schemeClr val="bg2"/>
                </a:solidFill>
                <a:latin typeface="Arial" panose="020B0604020202020204" pitchFamily="34" charset="0"/>
                <a:cs typeface="Arial" panose="020B0604020202020204" pitchFamily="34" charset="0"/>
              </a:rPr>
              <a:t> </a:t>
            </a:r>
            <a:r>
              <a:rPr lang="en-US" dirty="0">
                <a:solidFill>
                  <a:schemeClr val="bg2"/>
                </a:solidFill>
                <a:latin typeface="Arial" panose="020B0604020202020204" pitchFamily="34" charset="0"/>
                <a:cs typeface="Arial" panose="020B0604020202020204" pitchFamily="34" charset="0"/>
              </a:rPr>
              <a:t>£1220 – 2200 / year</a:t>
            </a:r>
            <a:endParaRPr lang="en-US" b="1" dirty="0">
              <a:solidFill>
                <a:schemeClr val="bg2"/>
              </a:solidFill>
            </a:endParaRPr>
          </a:p>
        </p:txBody>
      </p:sp>
      <p:sp>
        <p:nvSpPr>
          <p:cNvPr id="10" name="Content Placeholder 2">
            <a:extLst>
              <a:ext uri="{FF2B5EF4-FFF2-40B4-BE49-F238E27FC236}">
                <a16:creationId xmlns:a16="http://schemas.microsoft.com/office/drawing/2014/main" id="{59E39398-6663-31F8-24CC-CD8A88BC07C7}"/>
              </a:ext>
            </a:extLst>
          </p:cNvPr>
          <p:cNvSpPr txBox="1">
            <a:spLocks/>
          </p:cNvSpPr>
          <p:nvPr/>
        </p:nvSpPr>
        <p:spPr>
          <a:xfrm>
            <a:off x="4214996" y="3167415"/>
            <a:ext cx="4892995" cy="36266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1800"/>
              </a:lnSpc>
              <a:spcBef>
                <a:spcPts val="0"/>
              </a:spcBef>
              <a:spcAft>
                <a:spcPts val="0"/>
              </a:spcAft>
            </a:pPr>
            <a:r>
              <a:rPr lang="en-GB" b="1" dirty="0">
                <a:solidFill>
                  <a:schemeClr val="bg1"/>
                </a:solidFill>
                <a:latin typeface="Arial" panose="020B0604020202020204" pitchFamily="34" charset="0"/>
                <a:cs typeface="Arial" panose="020B0604020202020204" pitchFamily="34" charset="0"/>
              </a:rPr>
              <a:t>Experience tobacco poverty</a:t>
            </a:r>
            <a:endParaRPr lang="en-US" b="1" dirty="0">
              <a:solidFill>
                <a:schemeClr val="bg2"/>
              </a:solidFill>
            </a:endParaRPr>
          </a:p>
        </p:txBody>
      </p:sp>
      <p:sp>
        <p:nvSpPr>
          <p:cNvPr id="11" name="Content Placeholder 2">
            <a:extLst>
              <a:ext uri="{FF2B5EF4-FFF2-40B4-BE49-F238E27FC236}">
                <a16:creationId xmlns:a16="http://schemas.microsoft.com/office/drawing/2014/main" id="{F431D9A5-F786-16F8-0C55-E399357B0D07}"/>
              </a:ext>
            </a:extLst>
          </p:cNvPr>
          <p:cNvSpPr txBox="1">
            <a:spLocks/>
          </p:cNvSpPr>
          <p:nvPr/>
        </p:nvSpPr>
        <p:spPr>
          <a:xfrm>
            <a:off x="4214996" y="3596127"/>
            <a:ext cx="4892995" cy="640845"/>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300"/>
              </a:lnSpc>
              <a:spcBef>
                <a:spcPts val="0"/>
              </a:spcBef>
              <a:spcAft>
                <a:spcPts val="0"/>
              </a:spcAft>
              <a:buNone/>
              <a:tabLst>
                <a:tab pos="304800" algn="l"/>
                <a:tab pos="531813" algn="l"/>
              </a:tabLst>
            </a:pPr>
            <a:r>
              <a:rPr lang="en-US" b="1" dirty="0">
                <a:solidFill>
                  <a:schemeClr val="bg2"/>
                </a:solidFill>
                <a:latin typeface="Arial" panose="020B0604020202020204" pitchFamily="34" charset="0"/>
                <a:cs typeface="Arial" panose="020B0604020202020204" pitchFamily="34" charset="0"/>
              </a:rPr>
              <a:t>	*	</a:t>
            </a:r>
            <a:r>
              <a:rPr lang="en-US" dirty="0">
                <a:solidFill>
                  <a:schemeClr val="bg2"/>
                </a:solidFill>
                <a:latin typeface="Arial" panose="020B0604020202020204" pitchFamily="34" charset="0"/>
                <a:cs typeface="Arial" panose="020B0604020202020204" pitchFamily="34" charset="0"/>
              </a:rPr>
              <a:t>Smoking is placing them </a:t>
            </a:r>
            <a:br>
              <a:rPr lang="en-US" dirty="0">
                <a:solidFill>
                  <a:schemeClr val="bg2"/>
                </a:solidFill>
                <a:latin typeface="Arial" panose="020B0604020202020204" pitchFamily="34" charset="0"/>
                <a:cs typeface="Arial" panose="020B0604020202020204" pitchFamily="34" charset="0"/>
              </a:rPr>
            </a:br>
            <a:r>
              <a:rPr lang="en-US" dirty="0">
                <a:solidFill>
                  <a:schemeClr val="bg2"/>
                </a:solidFill>
                <a:latin typeface="Arial" panose="020B0604020202020204" pitchFamily="34" charset="0"/>
                <a:cs typeface="Arial" panose="020B0604020202020204" pitchFamily="34" charset="0"/>
              </a:rPr>
              <a:t>		below the poverty line</a:t>
            </a:r>
            <a:endParaRPr lang="en-US" b="1" dirty="0">
              <a:solidFill>
                <a:schemeClr val="bg2"/>
              </a:solidFill>
            </a:endParaRPr>
          </a:p>
        </p:txBody>
      </p:sp>
      <p:pic>
        <p:nvPicPr>
          <p:cNvPr id="3" name="Picture 2">
            <a:extLst>
              <a:ext uri="{FF2B5EF4-FFF2-40B4-BE49-F238E27FC236}">
                <a16:creationId xmlns:a16="http://schemas.microsoft.com/office/drawing/2014/main" id="{606D7E74-67F2-0DCA-0975-6370A92E9652}"/>
              </a:ext>
            </a:extLst>
          </p:cNvPr>
          <p:cNvPicPr>
            <a:picLocks noChangeAspect="1"/>
          </p:cNvPicPr>
          <p:nvPr/>
        </p:nvPicPr>
        <p:blipFill>
          <a:blip r:embed="rId3"/>
          <a:srcRect/>
          <a:stretch/>
        </p:blipFill>
        <p:spPr>
          <a:xfrm>
            <a:off x="1290716" y="4763339"/>
            <a:ext cx="1243145" cy="1155986"/>
          </a:xfrm>
          <a:prstGeom prst="rect">
            <a:avLst/>
          </a:prstGeom>
        </p:spPr>
      </p:pic>
    </p:spTree>
    <p:extLst>
      <p:ext uri="{BB962C8B-B14F-4D97-AF65-F5344CB8AC3E}">
        <p14:creationId xmlns:p14="http://schemas.microsoft.com/office/powerpoint/2010/main" val="1500196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50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par>
                                <p:cTn id="13" presetID="10" presetClass="entr" presetSubtype="0" fill="hold" nodeType="withEffect">
                                  <p:stCondLst>
                                    <p:cond delay="50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500"/>
                                        <p:tgtEl>
                                          <p:spTgt spid="4">
                                            <p:txEl>
                                              <p:pRg st="3" end="3"/>
                                            </p:txEl>
                                          </p:spTgt>
                                        </p:tgtEl>
                                      </p:cBhvr>
                                    </p:animEffect>
                                  </p:childTnLst>
                                </p:cTn>
                              </p:par>
                            </p:childTnLst>
                          </p:cTn>
                        </p:par>
                        <p:par>
                          <p:cTn id="16" fill="hold">
                            <p:stCondLst>
                              <p:cond delay="2000"/>
                            </p:stCondLst>
                            <p:childTnLst>
                              <p:par>
                                <p:cTn id="17" presetID="10" presetClass="entr" presetSubtype="0" fill="hold" nodeType="afterEffect">
                                  <p:stCondLst>
                                    <p:cond delay="50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childTnLst>
                          </p:cTn>
                        </p:par>
                        <p:par>
                          <p:cTn id="20" fill="hold">
                            <p:stCondLst>
                              <p:cond delay="3000"/>
                            </p:stCondLst>
                            <p:childTnLst>
                              <p:par>
                                <p:cTn id="21" presetID="10" presetClass="entr" presetSubtype="0" fill="hold" nodeType="afterEffect">
                                  <p:stCondLst>
                                    <p:cond delay="50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500"/>
                            </p:stCondLst>
                            <p:childTnLst>
                              <p:par>
                                <p:cTn id="30" presetID="10" presetClass="entr" presetSubtype="0" fill="hold" grpId="0" nodeType="after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1500"/>
                            </p:stCondLst>
                            <p:childTnLst>
                              <p:par>
                                <p:cTn id="34" presetID="10" presetClass="entr" presetSubtype="0" fill="hold" grpId="0" nodeType="afterEffect">
                                  <p:stCondLst>
                                    <p:cond delay="5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2500"/>
                            </p:stCondLst>
                            <p:childTnLst>
                              <p:par>
                                <p:cTn id="38" presetID="10" presetClass="entr" presetSubtype="0" fill="hold" grpId="0" nodeType="afterEffect">
                                  <p:stCondLst>
                                    <p:cond delay="50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par>
                          <p:cTn id="41" fill="hold">
                            <p:stCondLst>
                              <p:cond delay="3500"/>
                            </p:stCondLst>
                            <p:childTnLst>
                              <p:par>
                                <p:cTn id="42" presetID="10" presetClass="entr" presetSubtype="0" fill="hold" grpId="0" nodeType="afterEffect">
                                  <p:stCondLst>
                                    <p:cond delay="5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par>
                          <p:cTn id="45" fill="hold">
                            <p:stCondLst>
                              <p:cond delay="4500"/>
                            </p:stCondLst>
                            <p:childTnLst>
                              <p:par>
                                <p:cTn id="46" presetID="10" presetClass="entr" presetSubtype="0" fill="hold" nodeType="afterEffect">
                                  <p:stCondLst>
                                    <p:cond delay="500"/>
                                  </p:stCondLst>
                                  <p:childTnLst>
                                    <p:set>
                                      <p:cBhvr>
                                        <p:cTn id="47" dur="1" fill="hold">
                                          <p:stCondLst>
                                            <p:cond delay="0"/>
                                          </p:stCondLst>
                                        </p:cTn>
                                        <p:tgtEl>
                                          <p:spTgt spid="6">
                                            <p:txEl>
                                              <p:pRg st="0" end="0"/>
                                            </p:txEl>
                                          </p:spTgt>
                                        </p:tgtEl>
                                        <p:attrNameLst>
                                          <p:attrName>style.visibility</p:attrName>
                                        </p:attrNameLst>
                                      </p:cBhvr>
                                      <p:to>
                                        <p:strVal val="visible"/>
                                      </p:to>
                                    </p:set>
                                    <p:animEffect transition="in" filter="fade">
                                      <p:cBhvr>
                                        <p:cTn id="4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D1136B-07A4-859A-CDC0-421C0901EBFB}"/>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 name="Rectangle 3">
            <a:extLst>
              <a:ext uri="{FF2B5EF4-FFF2-40B4-BE49-F238E27FC236}">
                <a16:creationId xmlns:a16="http://schemas.microsoft.com/office/drawing/2014/main" id="{BFB1F122-8A98-3C70-092A-A2A4708F1E64}"/>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77" name="Rounded Rectangle 76">
            <a:extLst>
              <a:ext uri="{FF2B5EF4-FFF2-40B4-BE49-F238E27FC236}">
                <a16:creationId xmlns:a16="http://schemas.microsoft.com/office/drawing/2014/main" id="{E84D7B3B-7AA0-69A4-2093-0DFFECB3C28F}"/>
              </a:ext>
            </a:extLst>
          </p:cNvPr>
          <p:cNvSpPr/>
          <p:nvPr/>
        </p:nvSpPr>
        <p:spPr bwMode="auto">
          <a:xfrm>
            <a:off x="684213" y="1820022"/>
            <a:ext cx="7775574"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Title 1">
            <a:extLst>
              <a:ext uri="{FF2B5EF4-FFF2-40B4-BE49-F238E27FC236}">
                <a16:creationId xmlns:a16="http://schemas.microsoft.com/office/drawing/2014/main" id="{0BCECC29-4697-5C3F-E548-9E53FBACC043}"/>
              </a:ext>
            </a:extLst>
          </p:cNvPr>
          <p:cNvSpPr txBox="1">
            <a:spLocks/>
          </p:cNvSpPr>
          <p:nvPr/>
        </p:nvSpPr>
        <p:spPr bwMode="auto">
          <a:xfrm>
            <a:off x="968043" y="350791"/>
            <a:ext cx="7200900" cy="1314159"/>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115888" algn="ctr">
              <a:lnSpc>
                <a:spcPts val="2800"/>
              </a:lnSpc>
            </a:pPr>
            <a:r>
              <a:rPr lang="en-US" sz="2200" dirty="0">
                <a:solidFill>
                  <a:schemeClr val="accent1"/>
                </a:solidFill>
                <a:effectLst>
                  <a:glow>
                    <a:schemeClr val="bg1">
                      <a:alpha val="70000"/>
                    </a:schemeClr>
                  </a:glow>
                </a:effectLst>
                <a:latin typeface="Arial" panose="020B0604020202020204" pitchFamily="34" charset="0"/>
                <a:cs typeface="Arial" panose="020B0604020202020204" pitchFamily="34" charset="0"/>
              </a:rPr>
              <a:t>People with SMI are</a:t>
            </a:r>
            <a:r>
              <a:rPr lang="en-US" sz="2400" dirty="0">
                <a:effectLst>
                  <a:glow>
                    <a:schemeClr val="bg1">
                      <a:alpha val="70000"/>
                    </a:schemeClr>
                  </a:glow>
                </a:effectLst>
                <a:latin typeface="Arial" panose="020B0604020202020204" pitchFamily="34" charset="0"/>
                <a:cs typeface="Arial" panose="020B0604020202020204" pitchFamily="34" charset="0"/>
              </a:rPr>
              <a:t> </a:t>
            </a:r>
            <a:br>
              <a:rPr lang="en-US" sz="2400" dirty="0">
                <a:effectLst>
                  <a:glow>
                    <a:schemeClr val="bg1">
                      <a:alpha val="70000"/>
                    </a:schemeClr>
                  </a:glow>
                </a:effectLst>
                <a:latin typeface="Arial" panose="020B0604020202020204" pitchFamily="34" charset="0"/>
                <a:cs typeface="Arial" panose="020B0604020202020204" pitchFamily="34" charset="0"/>
              </a:rPr>
            </a:br>
            <a:r>
              <a:rPr lang="en-US" sz="2600" b="1" dirty="0">
                <a:effectLst>
                  <a:glow>
                    <a:schemeClr val="bg1">
                      <a:alpha val="70000"/>
                    </a:schemeClr>
                  </a:glow>
                </a:effectLst>
                <a:latin typeface="Arial" panose="020B0604020202020204" pitchFamily="34" charset="0"/>
                <a:cs typeface="Arial" panose="020B0604020202020204" pitchFamily="34" charset="0"/>
              </a:rPr>
              <a:t>just as likely to want to quit</a:t>
            </a:r>
            <a:r>
              <a:rPr lang="en-US" sz="2400" dirty="0">
                <a:effectLst>
                  <a:glow>
                    <a:schemeClr val="bg1">
                      <a:alpha val="70000"/>
                    </a:schemeClr>
                  </a:glow>
                </a:effectLst>
                <a:latin typeface="Arial" panose="020B0604020202020204" pitchFamily="34" charset="0"/>
                <a:cs typeface="Arial" panose="020B0604020202020204" pitchFamily="34" charset="0"/>
              </a:rPr>
              <a:t> </a:t>
            </a:r>
            <a:br>
              <a:rPr lang="en-US" sz="2400" dirty="0">
                <a:effectLst>
                  <a:glow>
                    <a:schemeClr val="bg1">
                      <a:alpha val="70000"/>
                    </a:schemeClr>
                  </a:glow>
                </a:effectLst>
                <a:latin typeface="Arial" panose="020B0604020202020204" pitchFamily="34" charset="0"/>
                <a:cs typeface="Arial" panose="020B0604020202020204" pitchFamily="34" charset="0"/>
              </a:rPr>
            </a:br>
            <a:r>
              <a:rPr lang="en-US" sz="2200" dirty="0">
                <a:solidFill>
                  <a:schemeClr val="accent1"/>
                </a:solidFill>
                <a:effectLst>
                  <a:glow>
                    <a:schemeClr val="bg1">
                      <a:alpha val="70000"/>
                    </a:schemeClr>
                  </a:glow>
                </a:effectLst>
                <a:latin typeface="Arial" panose="020B0604020202020204" pitchFamily="34" charset="0"/>
                <a:cs typeface="Arial" panose="020B0604020202020204" pitchFamily="34" charset="0"/>
              </a:rPr>
              <a:t>as the general population of smokers</a:t>
            </a:r>
          </a:p>
        </p:txBody>
      </p:sp>
      <p:sp>
        <p:nvSpPr>
          <p:cNvPr id="3" name="Text Placeholder 3">
            <a:extLst>
              <a:ext uri="{FF2B5EF4-FFF2-40B4-BE49-F238E27FC236}">
                <a16:creationId xmlns:a16="http://schemas.microsoft.com/office/drawing/2014/main" id="{3C18ACC7-1081-6208-7E35-0C141B0BD6F3}"/>
              </a:ext>
            </a:extLst>
          </p:cNvPr>
          <p:cNvSpPr txBox="1">
            <a:spLocks/>
          </p:cNvSpPr>
          <p:nvPr/>
        </p:nvSpPr>
        <p:spPr>
          <a:xfrm>
            <a:off x="1416824" y="2026958"/>
            <a:ext cx="2324090" cy="1658769"/>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6 out of 10 </a:t>
            </a:r>
            <a:r>
              <a:rPr lang="en-US" sz="1700" dirty="0">
                <a:latin typeface="Arial" panose="020B0604020202020204" pitchFamily="34" charset="0"/>
                <a:cs typeface="Arial" panose="020B0604020202020204" pitchFamily="34" charset="0"/>
              </a:rPr>
              <a:t>people with long standing MH </a:t>
            </a:r>
            <a:br>
              <a:rPr lang="en-US" sz="1700"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condition report </a:t>
            </a:r>
            <a:br>
              <a:rPr lang="en-US" sz="1700"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they want to quit</a:t>
            </a:r>
            <a:endParaRPr lang="en-US" sz="1700" b="1" dirty="0">
              <a:solidFill>
                <a:schemeClr val="bg1"/>
              </a:solidFill>
              <a:latin typeface="Arial" panose="020B0604020202020204" pitchFamily="34" charset="0"/>
              <a:cs typeface="Arial" panose="020B0604020202020204" pitchFamily="34" charset="0"/>
            </a:endParaRPr>
          </a:p>
        </p:txBody>
      </p:sp>
      <p:grpSp>
        <p:nvGrpSpPr>
          <p:cNvPr id="151" name="Group 150">
            <a:extLst>
              <a:ext uri="{FF2B5EF4-FFF2-40B4-BE49-F238E27FC236}">
                <a16:creationId xmlns:a16="http://schemas.microsoft.com/office/drawing/2014/main" id="{4DA53AAF-B1EB-C63E-6FCB-C0156C02C435}"/>
              </a:ext>
            </a:extLst>
          </p:cNvPr>
          <p:cNvGrpSpPr/>
          <p:nvPr/>
        </p:nvGrpSpPr>
        <p:grpSpPr>
          <a:xfrm>
            <a:off x="5206188" y="2141660"/>
            <a:ext cx="2219064" cy="1417444"/>
            <a:chOff x="5206188" y="2141660"/>
            <a:chExt cx="2219064" cy="1417444"/>
          </a:xfrm>
        </p:grpSpPr>
        <p:grpSp>
          <p:nvGrpSpPr>
            <p:cNvPr id="75" name="Group 74">
              <a:extLst>
                <a:ext uri="{FF2B5EF4-FFF2-40B4-BE49-F238E27FC236}">
                  <a16:creationId xmlns:a16="http://schemas.microsoft.com/office/drawing/2014/main" id="{4EC3A1BF-3EB9-FF27-05B8-5D1635A3DA08}"/>
                </a:ext>
              </a:extLst>
            </p:cNvPr>
            <p:cNvGrpSpPr/>
            <p:nvPr/>
          </p:nvGrpSpPr>
          <p:grpSpPr>
            <a:xfrm>
              <a:off x="5206188" y="2141660"/>
              <a:ext cx="2219064" cy="639090"/>
              <a:chOff x="4204393" y="2097098"/>
              <a:chExt cx="2976565" cy="857250"/>
            </a:xfrm>
          </p:grpSpPr>
          <p:grpSp>
            <p:nvGrpSpPr>
              <p:cNvPr id="40" name="Group 39">
                <a:extLst>
                  <a:ext uri="{FF2B5EF4-FFF2-40B4-BE49-F238E27FC236}">
                    <a16:creationId xmlns:a16="http://schemas.microsoft.com/office/drawing/2014/main" id="{450EB2E3-C0DA-4189-5CB6-2E9623EB39C6}"/>
                  </a:ext>
                </a:extLst>
              </p:cNvPr>
              <p:cNvGrpSpPr/>
              <p:nvPr/>
            </p:nvGrpSpPr>
            <p:grpSpPr>
              <a:xfrm>
                <a:off x="4204393" y="2097098"/>
                <a:ext cx="420137" cy="857250"/>
                <a:chOff x="4204393" y="2097098"/>
                <a:chExt cx="420137" cy="857250"/>
              </a:xfrm>
            </p:grpSpPr>
            <p:sp>
              <p:nvSpPr>
                <p:cNvPr id="9" name="Freeform 8">
                  <a:extLst>
                    <a:ext uri="{FF2B5EF4-FFF2-40B4-BE49-F238E27FC236}">
                      <a16:creationId xmlns:a16="http://schemas.microsoft.com/office/drawing/2014/main" id="{618A85C4-9DB1-AE2A-A660-CBC8882911F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81932D2B-736F-26D4-742F-63678B785B1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41" name="Group 40">
                <a:extLst>
                  <a:ext uri="{FF2B5EF4-FFF2-40B4-BE49-F238E27FC236}">
                    <a16:creationId xmlns:a16="http://schemas.microsoft.com/office/drawing/2014/main" id="{E9FF711D-4FCE-0A7A-80BC-17D28E9C98A2}"/>
                  </a:ext>
                </a:extLst>
              </p:cNvPr>
              <p:cNvGrpSpPr/>
              <p:nvPr/>
            </p:nvGrpSpPr>
            <p:grpSpPr>
              <a:xfrm>
                <a:off x="4716301" y="2097098"/>
                <a:ext cx="419100" cy="857250"/>
                <a:chOff x="4783193" y="2097098"/>
                <a:chExt cx="419100" cy="857250"/>
              </a:xfrm>
            </p:grpSpPr>
            <p:sp>
              <p:nvSpPr>
                <p:cNvPr id="12" name="Freeform 11">
                  <a:extLst>
                    <a:ext uri="{FF2B5EF4-FFF2-40B4-BE49-F238E27FC236}">
                      <a16:creationId xmlns:a16="http://schemas.microsoft.com/office/drawing/2014/main" id="{0FA4253F-C91C-EEAF-02BF-8325B60E8F29}"/>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C019AFBF-E9ED-FB59-D338-9EEDA697DE1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45" name="Group 44">
                <a:extLst>
                  <a:ext uri="{FF2B5EF4-FFF2-40B4-BE49-F238E27FC236}">
                    <a16:creationId xmlns:a16="http://schemas.microsoft.com/office/drawing/2014/main" id="{8E57E989-B53B-70CC-0851-15557A66CB17}"/>
                  </a:ext>
                </a:extLst>
              </p:cNvPr>
              <p:cNvGrpSpPr/>
              <p:nvPr/>
            </p:nvGrpSpPr>
            <p:grpSpPr>
              <a:xfrm>
                <a:off x="5227172" y="2097098"/>
                <a:ext cx="420137" cy="857250"/>
                <a:chOff x="4204393" y="2097098"/>
                <a:chExt cx="420137" cy="857250"/>
              </a:xfrm>
            </p:grpSpPr>
            <p:sp>
              <p:nvSpPr>
                <p:cNvPr id="46" name="Freeform 45">
                  <a:extLst>
                    <a:ext uri="{FF2B5EF4-FFF2-40B4-BE49-F238E27FC236}">
                      <a16:creationId xmlns:a16="http://schemas.microsoft.com/office/drawing/2014/main" id="{DD1270B1-D774-1C35-28A8-CE445C783D1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2165D35E-2462-5BF3-BD17-B2E1E75EB0F2}"/>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48" name="Group 47">
                <a:extLst>
                  <a:ext uri="{FF2B5EF4-FFF2-40B4-BE49-F238E27FC236}">
                    <a16:creationId xmlns:a16="http://schemas.microsoft.com/office/drawing/2014/main" id="{F0445563-581C-573D-19EC-4A200719AE83}"/>
                  </a:ext>
                </a:extLst>
              </p:cNvPr>
              <p:cNvGrpSpPr/>
              <p:nvPr/>
            </p:nvGrpSpPr>
            <p:grpSpPr>
              <a:xfrm>
                <a:off x="5739080" y="2097098"/>
                <a:ext cx="419100" cy="857250"/>
                <a:chOff x="4783193" y="2097098"/>
                <a:chExt cx="419100" cy="857250"/>
              </a:xfrm>
            </p:grpSpPr>
            <p:sp>
              <p:nvSpPr>
                <p:cNvPr id="49" name="Freeform 48">
                  <a:extLst>
                    <a:ext uri="{FF2B5EF4-FFF2-40B4-BE49-F238E27FC236}">
                      <a16:creationId xmlns:a16="http://schemas.microsoft.com/office/drawing/2014/main" id="{512C88B1-2982-0429-651E-AA82038B10E7}"/>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F223A063-47E3-4EBB-B3CE-21F8D1BB632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51" name="Group 50">
                <a:extLst>
                  <a:ext uri="{FF2B5EF4-FFF2-40B4-BE49-F238E27FC236}">
                    <a16:creationId xmlns:a16="http://schemas.microsoft.com/office/drawing/2014/main" id="{9FFD247B-BDD5-BD07-EEA7-41404250ADE1}"/>
                  </a:ext>
                </a:extLst>
              </p:cNvPr>
              <p:cNvGrpSpPr/>
              <p:nvPr/>
            </p:nvGrpSpPr>
            <p:grpSpPr>
              <a:xfrm>
                <a:off x="6249951" y="2097098"/>
                <a:ext cx="420137" cy="857250"/>
                <a:chOff x="4204393" y="2097098"/>
                <a:chExt cx="420137" cy="857250"/>
              </a:xfrm>
            </p:grpSpPr>
            <p:sp>
              <p:nvSpPr>
                <p:cNvPr id="52" name="Freeform 51">
                  <a:extLst>
                    <a:ext uri="{FF2B5EF4-FFF2-40B4-BE49-F238E27FC236}">
                      <a16:creationId xmlns:a16="http://schemas.microsoft.com/office/drawing/2014/main" id="{5C857600-8886-5E4A-02F8-6708CDB0C03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38FBAE71-CB5F-1099-2B28-1417E61BCF9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54" name="Group 53">
                <a:extLst>
                  <a:ext uri="{FF2B5EF4-FFF2-40B4-BE49-F238E27FC236}">
                    <a16:creationId xmlns:a16="http://schemas.microsoft.com/office/drawing/2014/main" id="{E384F80B-9927-979D-6590-67550A8B5FB2}"/>
                  </a:ext>
                </a:extLst>
              </p:cNvPr>
              <p:cNvGrpSpPr/>
              <p:nvPr/>
            </p:nvGrpSpPr>
            <p:grpSpPr>
              <a:xfrm>
                <a:off x="6761858" y="2097098"/>
                <a:ext cx="419100" cy="857250"/>
                <a:chOff x="4783193" y="2097098"/>
                <a:chExt cx="419100" cy="857250"/>
              </a:xfrm>
            </p:grpSpPr>
            <p:sp>
              <p:nvSpPr>
                <p:cNvPr id="55" name="Freeform 54">
                  <a:extLst>
                    <a:ext uri="{FF2B5EF4-FFF2-40B4-BE49-F238E27FC236}">
                      <a16:creationId xmlns:a16="http://schemas.microsoft.com/office/drawing/2014/main" id="{207CAEAF-1BA7-74B3-2369-4EC82F41FF71}"/>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D49483B7-65DA-5D3A-440B-05FFAE305A10}"/>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grpSp>
          <p:nvGrpSpPr>
            <p:cNvPr id="76" name="Group 75">
              <a:extLst>
                <a:ext uri="{FF2B5EF4-FFF2-40B4-BE49-F238E27FC236}">
                  <a16:creationId xmlns:a16="http://schemas.microsoft.com/office/drawing/2014/main" id="{5D349FCF-6799-4117-B56B-0D9B402CCE5B}"/>
                </a:ext>
              </a:extLst>
            </p:cNvPr>
            <p:cNvGrpSpPr/>
            <p:nvPr/>
          </p:nvGrpSpPr>
          <p:grpSpPr>
            <a:xfrm>
              <a:off x="5587435" y="2920014"/>
              <a:ext cx="1456571" cy="639090"/>
              <a:chOff x="4204393" y="3102938"/>
              <a:chExt cx="1953787" cy="857250"/>
            </a:xfrm>
          </p:grpSpPr>
          <p:grpSp>
            <p:nvGrpSpPr>
              <p:cNvPr id="57" name="Group 56">
                <a:extLst>
                  <a:ext uri="{FF2B5EF4-FFF2-40B4-BE49-F238E27FC236}">
                    <a16:creationId xmlns:a16="http://schemas.microsoft.com/office/drawing/2014/main" id="{20BA9091-B1F4-EC6E-3390-AFC9FDE1A706}"/>
                  </a:ext>
                </a:extLst>
              </p:cNvPr>
              <p:cNvGrpSpPr/>
              <p:nvPr/>
            </p:nvGrpSpPr>
            <p:grpSpPr>
              <a:xfrm>
                <a:off x="4204393" y="3102938"/>
                <a:ext cx="420137" cy="857250"/>
                <a:chOff x="4204393" y="2097098"/>
                <a:chExt cx="420137" cy="857250"/>
              </a:xfrm>
            </p:grpSpPr>
            <p:sp>
              <p:nvSpPr>
                <p:cNvPr id="58" name="Freeform 57">
                  <a:extLst>
                    <a:ext uri="{FF2B5EF4-FFF2-40B4-BE49-F238E27FC236}">
                      <a16:creationId xmlns:a16="http://schemas.microsoft.com/office/drawing/2014/main" id="{250F2C12-0B7D-CD93-0DB5-EFA1CA95FC6C}"/>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890F23D0-FF26-A8FD-F6FA-C5E9E71A04C3}"/>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60" name="Group 59">
                <a:extLst>
                  <a:ext uri="{FF2B5EF4-FFF2-40B4-BE49-F238E27FC236}">
                    <a16:creationId xmlns:a16="http://schemas.microsoft.com/office/drawing/2014/main" id="{E7111C5F-1243-CADA-6A9F-53C8937B4140}"/>
                  </a:ext>
                </a:extLst>
              </p:cNvPr>
              <p:cNvGrpSpPr/>
              <p:nvPr/>
            </p:nvGrpSpPr>
            <p:grpSpPr>
              <a:xfrm>
                <a:off x="4716301" y="3102938"/>
                <a:ext cx="419100" cy="857250"/>
                <a:chOff x="4783193" y="2097098"/>
                <a:chExt cx="419100" cy="857250"/>
              </a:xfrm>
            </p:grpSpPr>
            <p:sp>
              <p:nvSpPr>
                <p:cNvPr id="61" name="Freeform 60">
                  <a:extLst>
                    <a:ext uri="{FF2B5EF4-FFF2-40B4-BE49-F238E27FC236}">
                      <a16:creationId xmlns:a16="http://schemas.microsoft.com/office/drawing/2014/main" id="{2A09C710-7088-D3D3-467B-60B83221806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4CA1043A-BAA5-FF33-2EA0-CCFD1654DC2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63" name="Group 62">
                <a:extLst>
                  <a:ext uri="{FF2B5EF4-FFF2-40B4-BE49-F238E27FC236}">
                    <a16:creationId xmlns:a16="http://schemas.microsoft.com/office/drawing/2014/main" id="{3F7377E2-69A1-922B-34E8-1685AD226D0C}"/>
                  </a:ext>
                </a:extLst>
              </p:cNvPr>
              <p:cNvGrpSpPr/>
              <p:nvPr/>
            </p:nvGrpSpPr>
            <p:grpSpPr>
              <a:xfrm>
                <a:off x="5227172" y="3102938"/>
                <a:ext cx="420137" cy="857250"/>
                <a:chOff x="4204393" y="2097098"/>
                <a:chExt cx="420137" cy="857250"/>
              </a:xfrm>
            </p:grpSpPr>
            <p:sp>
              <p:nvSpPr>
                <p:cNvPr id="64" name="Freeform 63">
                  <a:extLst>
                    <a:ext uri="{FF2B5EF4-FFF2-40B4-BE49-F238E27FC236}">
                      <a16:creationId xmlns:a16="http://schemas.microsoft.com/office/drawing/2014/main" id="{AF29C6C9-B90A-3593-3669-6498A50797B6}"/>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6F40B2B6-E88C-109A-FD8F-16DC70B5C254}"/>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66" name="Group 65">
                <a:extLst>
                  <a:ext uri="{FF2B5EF4-FFF2-40B4-BE49-F238E27FC236}">
                    <a16:creationId xmlns:a16="http://schemas.microsoft.com/office/drawing/2014/main" id="{A9B4C169-E7EB-9894-9545-A465843AB7EA}"/>
                  </a:ext>
                </a:extLst>
              </p:cNvPr>
              <p:cNvGrpSpPr/>
              <p:nvPr/>
            </p:nvGrpSpPr>
            <p:grpSpPr>
              <a:xfrm>
                <a:off x="5739080" y="3102938"/>
                <a:ext cx="419100" cy="857250"/>
                <a:chOff x="4783193" y="2097098"/>
                <a:chExt cx="419100" cy="857250"/>
              </a:xfrm>
            </p:grpSpPr>
            <p:sp>
              <p:nvSpPr>
                <p:cNvPr id="67" name="Freeform 66">
                  <a:extLst>
                    <a:ext uri="{FF2B5EF4-FFF2-40B4-BE49-F238E27FC236}">
                      <a16:creationId xmlns:a16="http://schemas.microsoft.com/office/drawing/2014/main" id="{6C2D4FFA-4E3C-7E6D-C9EE-AE7994954BA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B2FEBE32-4B55-B5E1-0E41-ABACA7A2416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sp>
        <p:nvSpPr>
          <p:cNvPr id="79" name="Rounded Rectangle 78">
            <a:extLst>
              <a:ext uri="{FF2B5EF4-FFF2-40B4-BE49-F238E27FC236}">
                <a16:creationId xmlns:a16="http://schemas.microsoft.com/office/drawing/2014/main" id="{1B1966EF-3997-F50E-7A11-E5AFACAEE7C4}"/>
              </a:ext>
            </a:extLst>
          </p:cNvPr>
          <p:cNvSpPr/>
          <p:nvPr/>
        </p:nvSpPr>
        <p:spPr bwMode="auto">
          <a:xfrm>
            <a:off x="684213" y="4088883"/>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2" name="Rounded Rectangle 81">
            <a:extLst>
              <a:ext uri="{FF2B5EF4-FFF2-40B4-BE49-F238E27FC236}">
                <a16:creationId xmlns:a16="http://schemas.microsoft.com/office/drawing/2014/main" id="{B12E069F-3995-2970-AF35-77424F88548C}"/>
              </a:ext>
            </a:extLst>
          </p:cNvPr>
          <p:cNvSpPr/>
          <p:nvPr/>
        </p:nvSpPr>
        <p:spPr bwMode="auto">
          <a:xfrm>
            <a:off x="4670474" y="4088883"/>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5" name="Text Placeholder 3">
            <a:extLst>
              <a:ext uri="{FF2B5EF4-FFF2-40B4-BE49-F238E27FC236}">
                <a16:creationId xmlns:a16="http://schemas.microsoft.com/office/drawing/2014/main" id="{CFE71E74-41BA-E606-9185-34A000CAF14E}"/>
              </a:ext>
            </a:extLst>
          </p:cNvPr>
          <p:cNvSpPr txBox="1">
            <a:spLocks/>
          </p:cNvSpPr>
          <p:nvPr/>
        </p:nvSpPr>
        <p:spPr>
          <a:xfrm>
            <a:off x="4814776" y="4250612"/>
            <a:ext cx="3500709" cy="786732"/>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83% </a:t>
            </a:r>
            <a:r>
              <a:rPr lang="en-US" sz="2000" b="1" dirty="0">
                <a:solidFill>
                  <a:schemeClr val="accent6">
                    <a:lumMod val="50000"/>
                  </a:schemeClr>
                </a:solidFill>
                <a:latin typeface="Arial" panose="020B0604020202020204" pitchFamily="34" charset="0"/>
                <a:cs typeface="Arial" panose="020B0604020202020204" pitchFamily="34" charset="0"/>
              </a:rPr>
              <a:t>expense of smoking </a:t>
            </a:r>
          </a:p>
          <a:p>
            <a:pPr marL="6350" indent="-6350" algn="ctr">
              <a:lnSpc>
                <a:spcPts val="2200"/>
              </a:lnSpc>
              <a:spcBef>
                <a:spcPts val="0"/>
              </a:spcBef>
              <a:spcAft>
                <a:spcPts val="0"/>
              </a:spcAft>
              <a:buNone/>
            </a:pPr>
            <a:r>
              <a:rPr lang="en-US" sz="1700" dirty="0">
                <a:latin typeface="Arial" panose="020B0604020202020204" pitchFamily="34" charset="0"/>
                <a:cs typeface="Arial" panose="020B0604020202020204" pitchFamily="34" charset="0"/>
              </a:rPr>
              <a:t>vs. 31% of general population</a:t>
            </a:r>
            <a:endParaRPr lang="en-US" sz="1700" b="1" dirty="0">
              <a:solidFill>
                <a:schemeClr val="bg1"/>
              </a:solidFill>
              <a:latin typeface="Arial" panose="020B0604020202020204" pitchFamily="34" charset="0"/>
              <a:cs typeface="Arial" panose="020B0604020202020204" pitchFamily="34" charset="0"/>
            </a:endParaRPr>
          </a:p>
        </p:txBody>
      </p:sp>
      <p:sp>
        <p:nvSpPr>
          <p:cNvPr id="86" name="Text Placeholder 3">
            <a:extLst>
              <a:ext uri="{FF2B5EF4-FFF2-40B4-BE49-F238E27FC236}">
                <a16:creationId xmlns:a16="http://schemas.microsoft.com/office/drawing/2014/main" id="{2955D43B-9D52-9F57-0FB4-E33E80277F18}"/>
              </a:ext>
            </a:extLst>
          </p:cNvPr>
          <p:cNvSpPr txBox="1">
            <a:spLocks/>
          </p:cNvSpPr>
          <p:nvPr/>
        </p:nvSpPr>
        <p:spPr>
          <a:xfrm>
            <a:off x="828515" y="4250612"/>
            <a:ext cx="3500709" cy="786732"/>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97% </a:t>
            </a:r>
            <a:r>
              <a:rPr lang="en-US" sz="2000" b="1" dirty="0">
                <a:solidFill>
                  <a:schemeClr val="accent6">
                    <a:lumMod val="50000"/>
                  </a:schemeClr>
                </a:solidFill>
                <a:latin typeface="Arial" panose="020B0604020202020204" pitchFamily="34" charset="0"/>
                <a:cs typeface="Arial" panose="020B0604020202020204" pitchFamily="34" charset="0"/>
              </a:rPr>
              <a:t>for their health </a:t>
            </a:r>
          </a:p>
          <a:p>
            <a:pPr marL="6350" indent="-6350" algn="ctr">
              <a:lnSpc>
                <a:spcPts val="2200"/>
              </a:lnSpc>
              <a:spcBef>
                <a:spcPts val="0"/>
              </a:spcBef>
              <a:spcAft>
                <a:spcPts val="0"/>
              </a:spcAft>
              <a:buNone/>
            </a:pPr>
            <a:r>
              <a:rPr lang="en-US" sz="1700" dirty="0">
                <a:latin typeface="Arial" panose="020B0604020202020204" pitchFamily="34" charset="0"/>
                <a:cs typeface="Arial" panose="020B0604020202020204" pitchFamily="34" charset="0"/>
              </a:rPr>
              <a:t>vs. 83% of general population</a:t>
            </a:r>
            <a:endParaRPr lang="en-US" sz="1700" b="1" dirty="0">
              <a:solidFill>
                <a:schemeClr val="bg1"/>
              </a:solidFill>
              <a:latin typeface="Arial" panose="020B0604020202020204" pitchFamily="34" charset="0"/>
              <a:cs typeface="Arial" panose="020B0604020202020204" pitchFamily="34" charset="0"/>
            </a:endParaRPr>
          </a:p>
        </p:txBody>
      </p:sp>
      <p:grpSp>
        <p:nvGrpSpPr>
          <p:cNvPr id="119" name="Group 118">
            <a:extLst>
              <a:ext uri="{FF2B5EF4-FFF2-40B4-BE49-F238E27FC236}">
                <a16:creationId xmlns:a16="http://schemas.microsoft.com/office/drawing/2014/main" id="{AFC2DD1D-A8CB-EBDF-D66D-34AD27B85692}"/>
              </a:ext>
            </a:extLst>
          </p:cNvPr>
          <p:cNvGrpSpPr/>
          <p:nvPr/>
        </p:nvGrpSpPr>
        <p:grpSpPr>
          <a:xfrm>
            <a:off x="1056265" y="5199073"/>
            <a:ext cx="3045208" cy="520610"/>
            <a:chOff x="904352" y="5269323"/>
            <a:chExt cx="3045208" cy="520610"/>
          </a:xfrm>
        </p:grpSpPr>
        <p:grpSp>
          <p:nvGrpSpPr>
            <p:cNvPr id="88" name="Group 87">
              <a:extLst>
                <a:ext uri="{FF2B5EF4-FFF2-40B4-BE49-F238E27FC236}">
                  <a16:creationId xmlns:a16="http://schemas.microsoft.com/office/drawing/2014/main" id="{BF9A989A-E220-6B55-C216-453EB062D26D}"/>
                </a:ext>
              </a:extLst>
            </p:cNvPr>
            <p:cNvGrpSpPr/>
            <p:nvPr/>
          </p:nvGrpSpPr>
          <p:grpSpPr>
            <a:xfrm>
              <a:off x="904352" y="5269323"/>
              <a:ext cx="255150" cy="520610"/>
              <a:chOff x="4204393" y="2097098"/>
              <a:chExt cx="420137" cy="857250"/>
            </a:xfrm>
          </p:grpSpPr>
          <p:sp>
            <p:nvSpPr>
              <p:cNvPr id="104" name="Freeform 103">
                <a:extLst>
                  <a:ext uri="{FF2B5EF4-FFF2-40B4-BE49-F238E27FC236}">
                    <a16:creationId xmlns:a16="http://schemas.microsoft.com/office/drawing/2014/main" id="{B43054D4-06C4-3956-2D81-0BA094BE628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08ACC474-D317-43BB-B6E6-01D2BBFF2E3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89" name="Group 88">
              <a:extLst>
                <a:ext uri="{FF2B5EF4-FFF2-40B4-BE49-F238E27FC236}">
                  <a16:creationId xmlns:a16="http://schemas.microsoft.com/office/drawing/2014/main" id="{99403930-3A09-5F39-9A36-0B1D743081A2}"/>
                </a:ext>
              </a:extLst>
            </p:cNvPr>
            <p:cNvGrpSpPr/>
            <p:nvPr/>
          </p:nvGrpSpPr>
          <p:grpSpPr>
            <a:xfrm>
              <a:off x="1214708" y="5269323"/>
              <a:ext cx="254520" cy="520610"/>
              <a:chOff x="4783193" y="2097098"/>
              <a:chExt cx="419100" cy="857250"/>
            </a:xfrm>
          </p:grpSpPr>
          <p:sp>
            <p:nvSpPr>
              <p:cNvPr id="102" name="Freeform 101">
                <a:extLst>
                  <a:ext uri="{FF2B5EF4-FFF2-40B4-BE49-F238E27FC236}">
                    <a16:creationId xmlns:a16="http://schemas.microsoft.com/office/drawing/2014/main" id="{42048D6E-A90F-5639-DC14-413076C221E3}"/>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23625582-C60A-4F7B-9405-5FFC58FA7184}"/>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90" name="Group 89">
              <a:extLst>
                <a:ext uri="{FF2B5EF4-FFF2-40B4-BE49-F238E27FC236}">
                  <a16:creationId xmlns:a16="http://schemas.microsoft.com/office/drawing/2014/main" id="{AE396654-82C8-526A-3549-FFD348C051FD}"/>
                </a:ext>
              </a:extLst>
            </p:cNvPr>
            <p:cNvGrpSpPr/>
            <p:nvPr/>
          </p:nvGrpSpPr>
          <p:grpSpPr>
            <a:xfrm>
              <a:off x="1524434" y="5269323"/>
              <a:ext cx="255150" cy="520610"/>
              <a:chOff x="4204393" y="2097098"/>
              <a:chExt cx="420137" cy="857250"/>
            </a:xfrm>
          </p:grpSpPr>
          <p:sp>
            <p:nvSpPr>
              <p:cNvPr id="100" name="Freeform 99">
                <a:extLst>
                  <a:ext uri="{FF2B5EF4-FFF2-40B4-BE49-F238E27FC236}">
                    <a16:creationId xmlns:a16="http://schemas.microsoft.com/office/drawing/2014/main" id="{EA38C523-7A4F-BE9D-4179-3EC611782B1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1" name="Freeform 100">
                <a:extLst>
                  <a:ext uri="{FF2B5EF4-FFF2-40B4-BE49-F238E27FC236}">
                    <a16:creationId xmlns:a16="http://schemas.microsoft.com/office/drawing/2014/main" id="{1CF426E2-C96C-1135-FEA4-E691A6CC89A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1" name="Group 90">
              <a:extLst>
                <a:ext uri="{FF2B5EF4-FFF2-40B4-BE49-F238E27FC236}">
                  <a16:creationId xmlns:a16="http://schemas.microsoft.com/office/drawing/2014/main" id="{A9FF1C0C-B780-EAAC-E1B7-B22DAA1C10D6}"/>
                </a:ext>
              </a:extLst>
            </p:cNvPr>
            <p:cNvGrpSpPr/>
            <p:nvPr/>
          </p:nvGrpSpPr>
          <p:grpSpPr>
            <a:xfrm>
              <a:off x="1834790" y="5269323"/>
              <a:ext cx="254520" cy="520610"/>
              <a:chOff x="4783193" y="2097098"/>
              <a:chExt cx="419100" cy="857250"/>
            </a:xfrm>
          </p:grpSpPr>
          <p:sp>
            <p:nvSpPr>
              <p:cNvPr id="98" name="Freeform 97">
                <a:extLst>
                  <a:ext uri="{FF2B5EF4-FFF2-40B4-BE49-F238E27FC236}">
                    <a16:creationId xmlns:a16="http://schemas.microsoft.com/office/drawing/2014/main" id="{3300F6A0-B2F8-6AC7-0FDB-46EA66E36A8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460FDDEA-6E24-C125-6366-8E25F9EA45BE}"/>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92" name="Group 91">
              <a:extLst>
                <a:ext uri="{FF2B5EF4-FFF2-40B4-BE49-F238E27FC236}">
                  <a16:creationId xmlns:a16="http://schemas.microsoft.com/office/drawing/2014/main" id="{4BCFDA13-0BFC-6402-EC9D-3CC8AA222EA0}"/>
                </a:ext>
              </a:extLst>
            </p:cNvPr>
            <p:cNvGrpSpPr/>
            <p:nvPr/>
          </p:nvGrpSpPr>
          <p:grpSpPr>
            <a:xfrm>
              <a:off x="2144516" y="5269323"/>
              <a:ext cx="255150" cy="520610"/>
              <a:chOff x="4204393" y="2097098"/>
              <a:chExt cx="420137" cy="857250"/>
            </a:xfrm>
          </p:grpSpPr>
          <p:sp>
            <p:nvSpPr>
              <p:cNvPr id="96" name="Freeform 95">
                <a:extLst>
                  <a:ext uri="{FF2B5EF4-FFF2-40B4-BE49-F238E27FC236}">
                    <a16:creationId xmlns:a16="http://schemas.microsoft.com/office/drawing/2014/main" id="{8FD02210-3624-F18E-1529-381AB6B9177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387B8CC1-850E-50A5-9834-D44B0E7B44F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3" name="Group 92">
              <a:extLst>
                <a:ext uri="{FF2B5EF4-FFF2-40B4-BE49-F238E27FC236}">
                  <a16:creationId xmlns:a16="http://schemas.microsoft.com/office/drawing/2014/main" id="{DB51D09C-143C-CE9D-1A91-82A9F20922AB}"/>
                </a:ext>
              </a:extLst>
            </p:cNvPr>
            <p:cNvGrpSpPr/>
            <p:nvPr/>
          </p:nvGrpSpPr>
          <p:grpSpPr>
            <a:xfrm>
              <a:off x="2454872" y="5269323"/>
              <a:ext cx="254520" cy="520610"/>
              <a:chOff x="4783193" y="2097098"/>
              <a:chExt cx="419100" cy="857250"/>
            </a:xfrm>
          </p:grpSpPr>
          <p:sp>
            <p:nvSpPr>
              <p:cNvPr id="94" name="Freeform 93">
                <a:extLst>
                  <a:ext uri="{FF2B5EF4-FFF2-40B4-BE49-F238E27FC236}">
                    <a16:creationId xmlns:a16="http://schemas.microsoft.com/office/drawing/2014/main" id="{292D9932-5910-D2E3-B92C-A34910BED18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F6DC280A-09ED-0F02-5320-77C6B448534C}"/>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06" name="Group 105">
              <a:extLst>
                <a:ext uri="{FF2B5EF4-FFF2-40B4-BE49-F238E27FC236}">
                  <a16:creationId xmlns:a16="http://schemas.microsoft.com/office/drawing/2014/main" id="{7C06A0D7-46C5-2262-0B8E-82D66913C489}"/>
                </a:ext>
              </a:extLst>
            </p:cNvPr>
            <p:cNvGrpSpPr/>
            <p:nvPr/>
          </p:nvGrpSpPr>
          <p:grpSpPr>
            <a:xfrm>
              <a:off x="2764598" y="5269323"/>
              <a:ext cx="255150" cy="520610"/>
              <a:chOff x="4204393" y="2097098"/>
              <a:chExt cx="420137" cy="857250"/>
            </a:xfrm>
          </p:grpSpPr>
          <p:sp>
            <p:nvSpPr>
              <p:cNvPr id="107" name="Freeform 106">
                <a:extLst>
                  <a:ext uri="{FF2B5EF4-FFF2-40B4-BE49-F238E27FC236}">
                    <a16:creationId xmlns:a16="http://schemas.microsoft.com/office/drawing/2014/main" id="{A639278C-49F8-C3A2-9780-4DDC3F9FA8F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8" name="Freeform 107">
                <a:extLst>
                  <a:ext uri="{FF2B5EF4-FFF2-40B4-BE49-F238E27FC236}">
                    <a16:creationId xmlns:a16="http://schemas.microsoft.com/office/drawing/2014/main" id="{0FE0D317-F943-0B5A-8426-0C0FEED48F2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09" name="Group 108">
              <a:extLst>
                <a:ext uri="{FF2B5EF4-FFF2-40B4-BE49-F238E27FC236}">
                  <a16:creationId xmlns:a16="http://schemas.microsoft.com/office/drawing/2014/main" id="{0ECBD410-4E38-F2A5-6E35-A22E93BF542B}"/>
                </a:ext>
              </a:extLst>
            </p:cNvPr>
            <p:cNvGrpSpPr/>
            <p:nvPr/>
          </p:nvGrpSpPr>
          <p:grpSpPr>
            <a:xfrm>
              <a:off x="3074954" y="5269323"/>
              <a:ext cx="254520" cy="520610"/>
              <a:chOff x="4783193" y="2097098"/>
              <a:chExt cx="419100" cy="857250"/>
            </a:xfrm>
          </p:grpSpPr>
          <p:sp>
            <p:nvSpPr>
              <p:cNvPr id="110" name="Freeform 109">
                <a:extLst>
                  <a:ext uri="{FF2B5EF4-FFF2-40B4-BE49-F238E27FC236}">
                    <a16:creationId xmlns:a16="http://schemas.microsoft.com/office/drawing/2014/main" id="{68A1D8DC-E43F-C513-75E8-9DF67F89C28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11" name="Freeform 110">
                <a:extLst>
                  <a:ext uri="{FF2B5EF4-FFF2-40B4-BE49-F238E27FC236}">
                    <a16:creationId xmlns:a16="http://schemas.microsoft.com/office/drawing/2014/main" id="{35668248-74C3-FD14-6874-1A679CFF36F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13" name="Group 112">
              <a:extLst>
                <a:ext uri="{FF2B5EF4-FFF2-40B4-BE49-F238E27FC236}">
                  <a16:creationId xmlns:a16="http://schemas.microsoft.com/office/drawing/2014/main" id="{AA7A693A-02EC-BEFA-E12E-24BCCBE62E21}"/>
                </a:ext>
              </a:extLst>
            </p:cNvPr>
            <p:cNvGrpSpPr/>
            <p:nvPr/>
          </p:nvGrpSpPr>
          <p:grpSpPr>
            <a:xfrm>
              <a:off x="3384680" y="5269323"/>
              <a:ext cx="255150" cy="520610"/>
              <a:chOff x="4204393" y="2097098"/>
              <a:chExt cx="420137" cy="857250"/>
            </a:xfrm>
          </p:grpSpPr>
          <p:sp>
            <p:nvSpPr>
              <p:cNvPr id="114" name="Freeform 113">
                <a:extLst>
                  <a:ext uri="{FF2B5EF4-FFF2-40B4-BE49-F238E27FC236}">
                    <a16:creationId xmlns:a16="http://schemas.microsoft.com/office/drawing/2014/main" id="{770891D2-BC90-82EE-8DEB-A7EA588754A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15" name="Freeform 114">
                <a:extLst>
                  <a:ext uri="{FF2B5EF4-FFF2-40B4-BE49-F238E27FC236}">
                    <a16:creationId xmlns:a16="http://schemas.microsoft.com/office/drawing/2014/main" id="{507D19B0-BE22-576F-1EDC-E71B6CB53CE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16" name="Group 115">
              <a:extLst>
                <a:ext uri="{FF2B5EF4-FFF2-40B4-BE49-F238E27FC236}">
                  <a16:creationId xmlns:a16="http://schemas.microsoft.com/office/drawing/2014/main" id="{12E623B1-8255-E3D5-EB67-EEB34FCB35EA}"/>
                </a:ext>
              </a:extLst>
            </p:cNvPr>
            <p:cNvGrpSpPr/>
            <p:nvPr/>
          </p:nvGrpSpPr>
          <p:grpSpPr>
            <a:xfrm>
              <a:off x="3695040" y="5269323"/>
              <a:ext cx="254520" cy="520610"/>
              <a:chOff x="4783193" y="2097098"/>
              <a:chExt cx="419100" cy="857250"/>
            </a:xfrm>
          </p:grpSpPr>
          <p:sp>
            <p:nvSpPr>
              <p:cNvPr id="117" name="Freeform 116">
                <a:extLst>
                  <a:ext uri="{FF2B5EF4-FFF2-40B4-BE49-F238E27FC236}">
                    <a16:creationId xmlns:a16="http://schemas.microsoft.com/office/drawing/2014/main" id="{09B919C7-BBC0-F1D1-B6C0-2CFC1BAECA9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18" name="Freeform 117">
                <a:extLst>
                  <a:ext uri="{FF2B5EF4-FFF2-40B4-BE49-F238E27FC236}">
                    <a16:creationId xmlns:a16="http://schemas.microsoft.com/office/drawing/2014/main" id="{9081FC3F-EA04-0D61-9945-E756F5CBA36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nvGrpSpPr>
          <p:cNvPr id="120" name="Group 119">
            <a:extLst>
              <a:ext uri="{FF2B5EF4-FFF2-40B4-BE49-F238E27FC236}">
                <a16:creationId xmlns:a16="http://schemas.microsoft.com/office/drawing/2014/main" id="{45F0B564-FA84-07A5-7E4E-962EB53BDC9E}"/>
              </a:ext>
            </a:extLst>
          </p:cNvPr>
          <p:cNvGrpSpPr/>
          <p:nvPr/>
        </p:nvGrpSpPr>
        <p:grpSpPr>
          <a:xfrm>
            <a:off x="5042526" y="5199073"/>
            <a:ext cx="3045208" cy="520610"/>
            <a:chOff x="904352" y="5269323"/>
            <a:chExt cx="3045208" cy="520610"/>
          </a:xfrm>
        </p:grpSpPr>
        <p:grpSp>
          <p:nvGrpSpPr>
            <p:cNvPr id="121" name="Group 120">
              <a:extLst>
                <a:ext uri="{FF2B5EF4-FFF2-40B4-BE49-F238E27FC236}">
                  <a16:creationId xmlns:a16="http://schemas.microsoft.com/office/drawing/2014/main" id="{28FA4DB2-473B-4A64-2CAA-346EB55083DB}"/>
                </a:ext>
              </a:extLst>
            </p:cNvPr>
            <p:cNvGrpSpPr/>
            <p:nvPr/>
          </p:nvGrpSpPr>
          <p:grpSpPr>
            <a:xfrm>
              <a:off x="904352" y="5269323"/>
              <a:ext cx="255150" cy="520610"/>
              <a:chOff x="4204393" y="2097098"/>
              <a:chExt cx="420137" cy="857250"/>
            </a:xfrm>
          </p:grpSpPr>
          <p:sp>
            <p:nvSpPr>
              <p:cNvPr id="149" name="Freeform 148">
                <a:extLst>
                  <a:ext uri="{FF2B5EF4-FFF2-40B4-BE49-F238E27FC236}">
                    <a16:creationId xmlns:a16="http://schemas.microsoft.com/office/drawing/2014/main" id="{B6C20A02-26F6-989F-DF59-FDC734DCD35E}"/>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50" name="Freeform 149">
                <a:extLst>
                  <a:ext uri="{FF2B5EF4-FFF2-40B4-BE49-F238E27FC236}">
                    <a16:creationId xmlns:a16="http://schemas.microsoft.com/office/drawing/2014/main" id="{6846DD14-8EDB-1F51-2342-DE3CDDAF04D9}"/>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2" name="Group 121">
              <a:extLst>
                <a:ext uri="{FF2B5EF4-FFF2-40B4-BE49-F238E27FC236}">
                  <a16:creationId xmlns:a16="http://schemas.microsoft.com/office/drawing/2014/main" id="{B51A44A2-2E27-2896-720B-54A06DC1A072}"/>
                </a:ext>
              </a:extLst>
            </p:cNvPr>
            <p:cNvGrpSpPr/>
            <p:nvPr/>
          </p:nvGrpSpPr>
          <p:grpSpPr>
            <a:xfrm>
              <a:off x="1214708" y="5269323"/>
              <a:ext cx="254520" cy="520610"/>
              <a:chOff x="4783193" y="2097098"/>
              <a:chExt cx="419100" cy="857250"/>
            </a:xfrm>
          </p:grpSpPr>
          <p:sp>
            <p:nvSpPr>
              <p:cNvPr id="147" name="Freeform 146">
                <a:extLst>
                  <a:ext uri="{FF2B5EF4-FFF2-40B4-BE49-F238E27FC236}">
                    <a16:creationId xmlns:a16="http://schemas.microsoft.com/office/drawing/2014/main" id="{17659F0F-F5C9-DD3B-69A2-5CBA4FBCF6AB}"/>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8" name="Freeform 147">
                <a:extLst>
                  <a:ext uri="{FF2B5EF4-FFF2-40B4-BE49-F238E27FC236}">
                    <a16:creationId xmlns:a16="http://schemas.microsoft.com/office/drawing/2014/main" id="{EA22B2B7-165E-F171-F9D6-312AEF4FBF0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3" name="Group 122">
              <a:extLst>
                <a:ext uri="{FF2B5EF4-FFF2-40B4-BE49-F238E27FC236}">
                  <a16:creationId xmlns:a16="http://schemas.microsoft.com/office/drawing/2014/main" id="{8C6D5FFB-A36A-96C2-6F80-24585CD2C6DE}"/>
                </a:ext>
              </a:extLst>
            </p:cNvPr>
            <p:cNvGrpSpPr/>
            <p:nvPr/>
          </p:nvGrpSpPr>
          <p:grpSpPr>
            <a:xfrm>
              <a:off x="1524434" y="5269323"/>
              <a:ext cx="255150" cy="520610"/>
              <a:chOff x="4204393" y="2097098"/>
              <a:chExt cx="420137" cy="857250"/>
            </a:xfrm>
          </p:grpSpPr>
          <p:sp>
            <p:nvSpPr>
              <p:cNvPr id="145" name="Freeform 144">
                <a:extLst>
                  <a:ext uri="{FF2B5EF4-FFF2-40B4-BE49-F238E27FC236}">
                    <a16:creationId xmlns:a16="http://schemas.microsoft.com/office/drawing/2014/main" id="{3AADA535-3876-6B35-5F03-8C5516D1AF14}"/>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6" name="Freeform 145">
                <a:extLst>
                  <a:ext uri="{FF2B5EF4-FFF2-40B4-BE49-F238E27FC236}">
                    <a16:creationId xmlns:a16="http://schemas.microsoft.com/office/drawing/2014/main" id="{D73F3F24-4D82-B6E2-41EF-4D1EFCFDC265}"/>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4" name="Group 123">
              <a:extLst>
                <a:ext uri="{FF2B5EF4-FFF2-40B4-BE49-F238E27FC236}">
                  <a16:creationId xmlns:a16="http://schemas.microsoft.com/office/drawing/2014/main" id="{211111D5-FBBE-E05C-A4DF-1A5F48ECB8FB}"/>
                </a:ext>
              </a:extLst>
            </p:cNvPr>
            <p:cNvGrpSpPr/>
            <p:nvPr/>
          </p:nvGrpSpPr>
          <p:grpSpPr>
            <a:xfrm>
              <a:off x="1834790" y="5269323"/>
              <a:ext cx="254520" cy="520610"/>
              <a:chOff x="4783193" y="2097098"/>
              <a:chExt cx="419100" cy="857250"/>
            </a:xfrm>
          </p:grpSpPr>
          <p:sp>
            <p:nvSpPr>
              <p:cNvPr id="143" name="Freeform 142">
                <a:extLst>
                  <a:ext uri="{FF2B5EF4-FFF2-40B4-BE49-F238E27FC236}">
                    <a16:creationId xmlns:a16="http://schemas.microsoft.com/office/drawing/2014/main" id="{4F0622BE-8948-97AB-245F-470B63364FF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4" name="Freeform 143">
                <a:extLst>
                  <a:ext uri="{FF2B5EF4-FFF2-40B4-BE49-F238E27FC236}">
                    <a16:creationId xmlns:a16="http://schemas.microsoft.com/office/drawing/2014/main" id="{16EFC874-759D-EF92-B804-99A38C3064F1}"/>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5" name="Group 124">
              <a:extLst>
                <a:ext uri="{FF2B5EF4-FFF2-40B4-BE49-F238E27FC236}">
                  <a16:creationId xmlns:a16="http://schemas.microsoft.com/office/drawing/2014/main" id="{7DEEDF73-4638-C585-4FA9-DA4A3D84A2C7}"/>
                </a:ext>
              </a:extLst>
            </p:cNvPr>
            <p:cNvGrpSpPr/>
            <p:nvPr/>
          </p:nvGrpSpPr>
          <p:grpSpPr>
            <a:xfrm>
              <a:off x="2144516" y="5269323"/>
              <a:ext cx="255150" cy="520610"/>
              <a:chOff x="4204393" y="2097098"/>
              <a:chExt cx="420137" cy="857250"/>
            </a:xfrm>
          </p:grpSpPr>
          <p:sp>
            <p:nvSpPr>
              <p:cNvPr id="141" name="Freeform 140">
                <a:extLst>
                  <a:ext uri="{FF2B5EF4-FFF2-40B4-BE49-F238E27FC236}">
                    <a16:creationId xmlns:a16="http://schemas.microsoft.com/office/drawing/2014/main" id="{A34BA7E6-188B-B371-4C2E-369E284E4861}"/>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id="{4E1FAB53-82E5-ABA4-FDC4-57906348CED8}"/>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6" name="Group 125">
              <a:extLst>
                <a:ext uri="{FF2B5EF4-FFF2-40B4-BE49-F238E27FC236}">
                  <a16:creationId xmlns:a16="http://schemas.microsoft.com/office/drawing/2014/main" id="{D86A9365-8610-4F0F-9937-6C60D62999DD}"/>
                </a:ext>
              </a:extLst>
            </p:cNvPr>
            <p:cNvGrpSpPr/>
            <p:nvPr/>
          </p:nvGrpSpPr>
          <p:grpSpPr>
            <a:xfrm>
              <a:off x="2454872" y="5269323"/>
              <a:ext cx="254520" cy="520610"/>
              <a:chOff x="4783193" y="2097098"/>
              <a:chExt cx="419100" cy="857250"/>
            </a:xfrm>
          </p:grpSpPr>
          <p:sp>
            <p:nvSpPr>
              <p:cNvPr id="139" name="Freeform 138">
                <a:extLst>
                  <a:ext uri="{FF2B5EF4-FFF2-40B4-BE49-F238E27FC236}">
                    <a16:creationId xmlns:a16="http://schemas.microsoft.com/office/drawing/2014/main" id="{D67F3E17-A030-6BB5-EE60-D13794BC2E8F}"/>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id="{8478BF76-AC32-D4D2-FC1D-644B82AAAE73}"/>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7" name="Group 126">
              <a:extLst>
                <a:ext uri="{FF2B5EF4-FFF2-40B4-BE49-F238E27FC236}">
                  <a16:creationId xmlns:a16="http://schemas.microsoft.com/office/drawing/2014/main" id="{5A785928-9674-B4FB-75D5-8AFE2988D64E}"/>
                </a:ext>
              </a:extLst>
            </p:cNvPr>
            <p:cNvGrpSpPr/>
            <p:nvPr/>
          </p:nvGrpSpPr>
          <p:grpSpPr>
            <a:xfrm>
              <a:off x="2764598" y="5269323"/>
              <a:ext cx="255150" cy="520610"/>
              <a:chOff x="4204393" y="2097098"/>
              <a:chExt cx="420137" cy="857250"/>
            </a:xfrm>
          </p:grpSpPr>
          <p:sp>
            <p:nvSpPr>
              <p:cNvPr id="137" name="Freeform 136">
                <a:extLst>
                  <a:ext uri="{FF2B5EF4-FFF2-40B4-BE49-F238E27FC236}">
                    <a16:creationId xmlns:a16="http://schemas.microsoft.com/office/drawing/2014/main" id="{D7AF5696-7810-5962-6944-FDF0D11899A3}"/>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38" name="Freeform 137">
                <a:extLst>
                  <a:ext uri="{FF2B5EF4-FFF2-40B4-BE49-F238E27FC236}">
                    <a16:creationId xmlns:a16="http://schemas.microsoft.com/office/drawing/2014/main" id="{D8518FF0-E04E-C943-C0AD-3A9616317239}"/>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8" name="Group 127">
              <a:extLst>
                <a:ext uri="{FF2B5EF4-FFF2-40B4-BE49-F238E27FC236}">
                  <a16:creationId xmlns:a16="http://schemas.microsoft.com/office/drawing/2014/main" id="{505FD02F-27A1-2F72-C1E7-3A72EB42E611}"/>
                </a:ext>
              </a:extLst>
            </p:cNvPr>
            <p:cNvGrpSpPr/>
            <p:nvPr/>
          </p:nvGrpSpPr>
          <p:grpSpPr>
            <a:xfrm>
              <a:off x="3074954" y="5269323"/>
              <a:ext cx="254520" cy="520610"/>
              <a:chOff x="4783193" y="2097098"/>
              <a:chExt cx="419100" cy="857250"/>
            </a:xfrm>
          </p:grpSpPr>
          <p:sp>
            <p:nvSpPr>
              <p:cNvPr id="135" name="Freeform 134">
                <a:extLst>
                  <a:ext uri="{FF2B5EF4-FFF2-40B4-BE49-F238E27FC236}">
                    <a16:creationId xmlns:a16="http://schemas.microsoft.com/office/drawing/2014/main" id="{AB1F70B1-84C5-DE77-9720-4C2CC7D97F25}"/>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id="{CF8A95A9-A25A-8B4E-E659-541E81090E5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9" name="Group 128">
              <a:extLst>
                <a:ext uri="{FF2B5EF4-FFF2-40B4-BE49-F238E27FC236}">
                  <a16:creationId xmlns:a16="http://schemas.microsoft.com/office/drawing/2014/main" id="{D6744971-F67F-4615-BB0F-B132454A2D40}"/>
                </a:ext>
              </a:extLst>
            </p:cNvPr>
            <p:cNvGrpSpPr/>
            <p:nvPr/>
          </p:nvGrpSpPr>
          <p:grpSpPr>
            <a:xfrm>
              <a:off x="3384680" y="5269323"/>
              <a:ext cx="255150" cy="520610"/>
              <a:chOff x="4204393" y="2097098"/>
              <a:chExt cx="420137" cy="857250"/>
            </a:xfrm>
          </p:grpSpPr>
          <p:sp>
            <p:nvSpPr>
              <p:cNvPr id="133" name="Freeform 132">
                <a:extLst>
                  <a:ext uri="{FF2B5EF4-FFF2-40B4-BE49-F238E27FC236}">
                    <a16:creationId xmlns:a16="http://schemas.microsoft.com/office/drawing/2014/main" id="{4DB1F964-649E-DACB-9D3B-E2DA7B8B5F04}"/>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id="{12B16FD7-C2AE-1C29-E17B-69E142D1AF6B}"/>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30" name="Group 129">
              <a:extLst>
                <a:ext uri="{FF2B5EF4-FFF2-40B4-BE49-F238E27FC236}">
                  <a16:creationId xmlns:a16="http://schemas.microsoft.com/office/drawing/2014/main" id="{B7150125-E35D-3C72-24E4-23940987FC27}"/>
                </a:ext>
              </a:extLst>
            </p:cNvPr>
            <p:cNvGrpSpPr/>
            <p:nvPr/>
          </p:nvGrpSpPr>
          <p:grpSpPr>
            <a:xfrm>
              <a:off x="3695040" y="5269323"/>
              <a:ext cx="254520" cy="520610"/>
              <a:chOff x="4783193" y="2097098"/>
              <a:chExt cx="419100" cy="857250"/>
            </a:xfrm>
          </p:grpSpPr>
          <p:sp>
            <p:nvSpPr>
              <p:cNvPr id="131" name="Freeform 130">
                <a:extLst>
                  <a:ext uri="{FF2B5EF4-FFF2-40B4-BE49-F238E27FC236}">
                    <a16:creationId xmlns:a16="http://schemas.microsoft.com/office/drawing/2014/main" id="{FAD277DC-6B3C-9C58-71FB-1D2B61AC9727}"/>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32" name="Freeform 131">
                <a:extLst>
                  <a:ext uri="{FF2B5EF4-FFF2-40B4-BE49-F238E27FC236}">
                    <a16:creationId xmlns:a16="http://schemas.microsoft.com/office/drawing/2014/main" id="{50F79B98-B202-F634-ACEA-2D72C7BA89B3}"/>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990610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500"/>
                                        <p:tgtEl>
                                          <p:spTgt spid="77"/>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6" presetClass="entr" presetSubtype="37" fill="hold" nodeType="afterEffect">
                                  <p:stCondLst>
                                    <p:cond delay="500"/>
                                  </p:stCondLst>
                                  <p:childTnLst>
                                    <p:set>
                                      <p:cBhvr>
                                        <p:cTn id="19" dur="1" fill="hold">
                                          <p:stCondLst>
                                            <p:cond delay="0"/>
                                          </p:stCondLst>
                                        </p:cTn>
                                        <p:tgtEl>
                                          <p:spTgt spid="151"/>
                                        </p:tgtEl>
                                        <p:attrNameLst>
                                          <p:attrName>style.visibility</p:attrName>
                                        </p:attrNameLst>
                                      </p:cBhvr>
                                      <p:to>
                                        <p:strVal val="visible"/>
                                      </p:to>
                                    </p:set>
                                    <p:animEffect transition="in" filter="barn(outVertical)">
                                      <p:cBhvr>
                                        <p:cTn id="20" dur="500"/>
                                        <p:tgtEl>
                                          <p:spTgt spid="15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500"/>
                                        <p:tgtEl>
                                          <p:spTgt spid="79"/>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500"/>
                                        <p:tgtEl>
                                          <p:spTgt spid="86"/>
                                        </p:tgtEl>
                                      </p:cBhvr>
                                    </p:animEffect>
                                  </p:childTnLst>
                                </p:cTn>
                              </p:par>
                            </p:childTnLst>
                          </p:cTn>
                        </p:par>
                        <p:par>
                          <p:cTn id="30" fill="hold">
                            <p:stCondLst>
                              <p:cond delay="1500"/>
                            </p:stCondLst>
                            <p:childTnLst>
                              <p:par>
                                <p:cTn id="31" presetID="16" presetClass="entr" presetSubtype="37" fill="hold" nodeType="afterEffect">
                                  <p:stCondLst>
                                    <p:cond delay="500"/>
                                  </p:stCondLst>
                                  <p:childTnLst>
                                    <p:set>
                                      <p:cBhvr>
                                        <p:cTn id="32" dur="1" fill="hold">
                                          <p:stCondLst>
                                            <p:cond delay="0"/>
                                          </p:stCondLst>
                                        </p:cTn>
                                        <p:tgtEl>
                                          <p:spTgt spid="119"/>
                                        </p:tgtEl>
                                        <p:attrNameLst>
                                          <p:attrName>style.visibility</p:attrName>
                                        </p:attrNameLst>
                                      </p:cBhvr>
                                      <p:to>
                                        <p:strVal val="visible"/>
                                      </p:to>
                                    </p:set>
                                    <p:animEffect transition="in" filter="barn(outVertical)">
                                      <p:cBhvr>
                                        <p:cTn id="33" dur="500"/>
                                        <p:tgtEl>
                                          <p:spTgt spid="119"/>
                                        </p:tgtEl>
                                      </p:cBhvr>
                                    </p:animEffect>
                                  </p:childTnLst>
                                </p:cTn>
                              </p:par>
                            </p:childTnLst>
                          </p:cTn>
                        </p:par>
                        <p:par>
                          <p:cTn id="34" fill="hold">
                            <p:stCondLst>
                              <p:cond delay="2500"/>
                            </p:stCondLst>
                            <p:childTnLst>
                              <p:par>
                                <p:cTn id="35" presetID="10" presetClass="entr" presetSubtype="0" fill="hold" grpId="0" nodeType="afterEffect">
                                  <p:stCondLst>
                                    <p:cond delay="500"/>
                                  </p:stCondLst>
                                  <p:childTnLst>
                                    <p:set>
                                      <p:cBhvr>
                                        <p:cTn id="36" dur="1" fill="hold">
                                          <p:stCondLst>
                                            <p:cond delay="0"/>
                                          </p:stCondLst>
                                        </p:cTn>
                                        <p:tgtEl>
                                          <p:spTgt spid="82"/>
                                        </p:tgtEl>
                                        <p:attrNameLst>
                                          <p:attrName>style.visibility</p:attrName>
                                        </p:attrNameLst>
                                      </p:cBhvr>
                                      <p:to>
                                        <p:strVal val="visible"/>
                                      </p:to>
                                    </p:set>
                                    <p:animEffect transition="in" filter="fade">
                                      <p:cBhvr>
                                        <p:cTn id="37" dur="500"/>
                                        <p:tgtEl>
                                          <p:spTgt spid="82"/>
                                        </p:tgtEl>
                                      </p:cBhvr>
                                    </p:animEffect>
                                  </p:childTnLst>
                                </p:cTn>
                              </p:par>
                            </p:childTnLst>
                          </p:cTn>
                        </p:par>
                        <p:par>
                          <p:cTn id="38" fill="hold">
                            <p:stCondLst>
                              <p:cond delay="3500"/>
                            </p:stCondLst>
                            <p:childTnLst>
                              <p:par>
                                <p:cTn id="39" presetID="10" presetClass="entr" presetSubtype="0" fill="hold" grpId="0" nodeType="afterEffect">
                                  <p:stCondLst>
                                    <p:cond delay="50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childTnLst>
                          </p:cTn>
                        </p:par>
                        <p:par>
                          <p:cTn id="42" fill="hold">
                            <p:stCondLst>
                              <p:cond delay="4500"/>
                            </p:stCondLst>
                            <p:childTnLst>
                              <p:par>
                                <p:cTn id="43" presetID="16" presetClass="entr" presetSubtype="37" fill="hold" nodeType="afterEffect">
                                  <p:stCondLst>
                                    <p:cond delay="500"/>
                                  </p:stCondLst>
                                  <p:childTnLst>
                                    <p:set>
                                      <p:cBhvr>
                                        <p:cTn id="44" dur="1" fill="hold">
                                          <p:stCondLst>
                                            <p:cond delay="0"/>
                                          </p:stCondLst>
                                        </p:cTn>
                                        <p:tgtEl>
                                          <p:spTgt spid="120"/>
                                        </p:tgtEl>
                                        <p:attrNameLst>
                                          <p:attrName>style.visibility</p:attrName>
                                        </p:attrNameLst>
                                      </p:cBhvr>
                                      <p:to>
                                        <p:strVal val="visible"/>
                                      </p:to>
                                    </p:set>
                                    <p:animEffect transition="in" filter="barn(outVertical)">
                                      <p:cBhvr>
                                        <p:cTn id="4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2" grpId="0"/>
      <p:bldP spid="3" grpId="0"/>
      <p:bldP spid="79" grpId="0" animBg="1"/>
      <p:bldP spid="82" grpId="0" animBg="1"/>
      <p:bldP spid="85" grpId="0"/>
      <p:bldP spid="86" grpId="0"/>
    </p:bldLst>
  </p:timing>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31139</TotalTime>
  <Words>4601</Words>
  <Application>Microsoft Macintosh PowerPoint</Application>
  <PresentationFormat>On-screen Show (4:3)</PresentationFormat>
  <Paragraphs>370</Paragraphs>
  <Slides>23</Slides>
  <Notes>23</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Calibri</vt:lpstr>
      <vt:lpstr>Century Gothic</vt:lpstr>
      <vt:lpstr>Lucida Grande</vt:lpstr>
      <vt:lpstr>System Font Regular</vt:lpstr>
      <vt:lpstr>Wingdings</vt:lpstr>
      <vt:lpstr>NCSCT</vt:lpstr>
      <vt:lpstr>PowerPoint Presentation</vt:lpstr>
      <vt:lpstr>PowerPoint Presentation</vt:lpstr>
      <vt:lpstr>Julian’s story: Stopping smoking  while dealing with a mental health condition</vt:lpstr>
      <vt:lpstr>PowerPoint Presentation</vt:lpstr>
      <vt:lpstr>People with a mental health condition  die on average 10-20 years prematurely</vt:lpstr>
      <vt:lpstr>PowerPoint Presentation</vt:lpstr>
      <vt:lpstr>Smoking and mental health</vt:lpstr>
      <vt:lpstr>PowerPoint Presentation</vt:lpstr>
      <vt:lpstr>PowerPoint Presentation</vt:lpstr>
      <vt:lpstr>PowerPoint Presentation</vt:lpstr>
      <vt:lpstr>Quitting smoking does not adversely affect mental health</vt:lpstr>
      <vt:lpstr>Benefits of quitting</vt:lpstr>
      <vt:lpstr>PowerPoint Presentation</vt:lpstr>
      <vt:lpstr>PowerPoint Presentation</vt:lpstr>
      <vt:lpstr>PowerPoint Presentation</vt:lpstr>
      <vt:lpstr>Challenges to quitting for people with SMI</vt:lpstr>
      <vt:lpstr>PowerPoint Presentation</vt:lpstr>
      <vt:lpstr>What people with SMI shared…</vt:lpstr>
      <vt:lpstr>PowerPoint Presentation</vt:lpstr>
      <vt:lpstr>PowerPoint Presentation</vt:lpstr>
      <vt:lpstr>PowerPoint Presentation</vt:lpstr>
      <vt:lpstr>What works?</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1755</cp:revision>
  <cp:lastPrinted>2021-04-19T06:44:37Z</cp:lastPrinted>
  <dcterms:created xsi:type="dcterms:W3CDTF">2019-04-01T09:21:54Z</dcterms:created>
  <dcterms:modified xsi:type="dcterms:W3CDTF">2022-08-10T06:49:03Z</dcterms:modified>
</cp:coreProperties>
</file>