
<file path=[Content_Types].xml><?xml version="1.0" encoding="utf-8"?>
<Types xmlns="http://schemas.openxmlformats.org/package/2006/content-types">
  <Default Extension="jpeg" ContentType="image/jpeg"/>
  <Default Extension="jpg" ContentType="image/jpeg"/>
  <Default Extension="m4v" ContentType="video/unknown"/>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3"/>
  </p:notesMasterIdLst>
  <p:handoutMasterIdLst>
    <p:handoutMasterId r:id="rId14"/>
  </p:handoutMasterIdLst>
  <p:sldIdLst>
    <p:sldId id="1223" r:id="rId2"/>
    <p:sldId id="861" r:id="rId3"/>
    <p:sldId id="862" r:id="rId4"/>
    <p:sldId id="826" r:id="rId5"/>
    <p:sldId id="1112" r:id="rId6"/>
    <p:sldId id="875" r:id="rId7"/>
    <p:sldId id="886" r:id="rId8"/>
    <p:sldId id="1220" r:id="rId9"/>
    <p:sldId id="823" r:id="rId10"/>
    <p:sldId id="1207" r:id="rId11"/>
    <p:sldId id="1116" r:id="rId1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489"/>
    <a:srgbClr val="DAF2F4"/>
    <a:srgbClr val="8B6DAD"/>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950" autoAdjust="0"/>
    <p:restoredTop sz="69437" autoAdjust="0"/>
  </p:normalViewPr>
  <p:slideViewPr>
    <p:cSldViewPr snapToGrid="0" snapToObjects="1">
      <p:cViewPr varScale="1">
        <p:scale>
          <a:sx n="79" d="100"/>
          <a:sy n="79" d="100"/>
        </p:scale>
        <p:origin x="304" y="200"/>
      </p:cViewPr>
      <p:guideLst>
        <p:guide orient="horz" pos="2160"/>
        <p:guide pos="2880"/>
        <p:guide orient="horz" pos="311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 d="1"/>
        <a:sy n="1" d="1"/>
      </p:scale>
      <p:origin x="0" y="0"/>
    </p:cViewPr>
  </p:sorterViewPr>
  <p:notesViewPr>
    <p:cSldViewPr snapToGrid="0" snapToObjects="1">
      <p:cViewPr varScale="1">
        <p:scale>
          <a:sx n="88" d="100"/>
          <a:sy n="88" d="100"/>
        </p:scale>
        <p:origin x="288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r>
              <a:rPr lang="en-GB" altLang="en-US" b="1" dirty="0"/>
              <a:t>Mental health, smoking and stopping: changing lives</a:t>
            </a:r>
          </a:p>
          <a:p>
            <a:endParaRPr lang="en-GB" altLang="en-US" dirty="0"/>
          </a:p>
          <a:p>
            <a:r>
              <a:rPr lang="en-GB" altLang="en-US" dirty="0"/>
              <a:t>We will get started with the first session which focuses on the prevalence of smoking and people with SMI, the health impacts of smoking and the benefits of cessation for those with SMI.</a:t>
            </a:r>
          </a:p>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i="0" kern="1200" dirty="0">
                <a:solidFill>
                  <a:schemeClr val="tx1"/>
                </a:solidFill>
                <a:effectLst/>
                <a:latin typeface="Century Gothic" panose="020B0502020202020204" pitchFamily="34" charset="0"/>
                <a:ea typeface="Geneva" pitchFamily="-109" charset="0"/>
                <a:cs typeface="Geneva" pitchFamily="-109" charset="0"/>
              </a:rPr>
              <a:t>SLIDE 48</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1" i="0" kern="1200" dirty="0">
                <a:solidFill>
                  <a:schemeClr val="tx1"/>
                </a:solidFill>
                <a:effectLst/>
                <a:latin typeface="Century Gothic" panose="020B0502020202020204" pitchFamily="34" charset="0"/>
                <a:ea typeface="Geneva" pitchFamily="-109" charset="0"/>
                <a:cs typeface="Geneva" pitchFamily="-109" charset="0"/>
              </a:rPr>
              <a:t>[Play video, 2:31 mins]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After the video finishes move to the break.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2176034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161344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b="0" i="0" kern="1200" dirty="0">
                <a:solidFill>
                  <a:schemeClr val="tx1"/>
                </a:solidFill>
                <a:effectLst/>
                <a:latin typeface="Century Gothic" panose="020B0502020202020204" pitchFamily="34" charset="0"/>
                <a:ea typeface="Geneva" pitchFamily="-109" charset="0"/>
                <a:cs typeface="Geneva" pitchFamily="-109" charset="0"/>
              </a:rPr>
              <a:t>SCIMITAR is large-scale trial of a bespoke smoking cessation package for people with SMI led by academics from the University of York and has been identified as a best practice model for the design of tobacco treatment services for people with SMI. Evidence from this large trial has been used to establish best practices for the design of the NHS specialist tobacco dependence treatment. </a:t>
            </a:r>
          </a:p>
          <a:p>
            <a:r>
              <a:rPr lang="en-US"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1" i="0" kern="1200" dirty="0">
                <a:solidFill>
                  <a:schemeClr val="tx1"/>
                </a:solidFill>
                <a:effectLst/>
                <a:latin typeface="Century Gothic" panose="020B0502020202020204" pitchFamily="34" charset="0"/>
                <a:ea typeface="Geneva" pitchFamily="-109" charset="0"/>
                <a:cs typeface="Geneva" pitchFamily="-109" charset="0"/>
              </a:rPr>
              <a:t>Source: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lvl="0"/>
            <a:r>
              <a:rPr lang="en-CA" sz="1200" b="0" i="0" kern="1200" dirty="0" err="1">
                <a:solidFill>
                  <a:schemeClr val="tx1"/>
                </a:solidFill>
                <a:effectLst/>
                <a:latin typeface="Century Gothic" panose="020B0502020202020204" pitchFamily="34" charset="0"/>
                <a:ea typeface="Geneva" pitchFamily="-109" charset="0"/>
                <a:cs typeface="Geneva" pitchFamily="-109" charset="0"/>
              </a:rPr>
              <a:t>Gilbody</a:t>
            </a:r>
            <a:r>
              <a:rPr lang="en-CA" sz="1200" b="0" i="0" kern="1200" dirty="0">
                <a:solidFill>
                  <a:schemeClr val="tx1"/>
                </a:solidFill>
                <a:effectLst/>
                <a:latin typeface="Century Gothic" panose="020B0502020202020204" pitchFamily="34" charset="0"/>
                <a:ea typeface="Geneva" pitchFamily="-109" charset="0"/>
                <a:cs typeface="Geneva" pitchFamily="-109" charset="0"/>
              </a:rPr>
              <a:t> S, Peckham E, Bailey D, et al. Smoking cessation for people with severe mental illness (SCIMITAR+): a pragmatic randomised controlled trial. Lancet Psychiatry. 2019 May;6(5):379-390.</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US" sz="1200" dirty="0">
              <a:solidFill>
                <a:schemeClr val="bg1"/>
              </a:solidFill>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2142916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CA" sz="1200" b="0" i="0" kern="1200" dirty="0">
                <a:solidFill>
                  <a:schemeClr val="tx1"/>
                </a:solidFill>
                <a:effectLst/>
                <a:latin typeface="Century Gothic" panose="020B0502020202020204" pitchFamily="34" charset="0"/>
                <a:ea typeface="Geneva" pitchFamily="-109" charset="0"/>
                <a:cs typeface="Geneva" pitchFamily="-109" charset="0"/>
              </a:rPr>
              <a:t>The trial found that the intervention had a marked impact within six months, with rates of quitting being two times great in the bespoke intervention group compared to the usual care group: 14% of participants in the bespoke intervention group quit smoking compared to 7% in the usual care group. Over 12 months, 15% stopped smoking in the bespoke intervention group compared to 10% in the usual care group.</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The study authors concluded that we can be confident that bespoke smoking cessation interventions produce successful short- and long-term quitting. However, while the short-term results of the intervention were impressive, sustaining them over a longer period was more challenging.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They also found that participants’ overall physical health improved during the trial, and that those who still smoked reduced the number of cigarettes they smoked and had more motivation to quit.</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Importantly, the study found that participating in the trial did not affect people’s mental health, adding evidence to challenge the idea that giving up smoking can be detrimental to mental health.</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Note:</a:t>
            </a:r>
            <a:r>
              <a:rPr lang="en-CA" sz="1200" b="0" i="0" kern="1200" dirty="0">
                <a:solidFill>
                  <a:schemeClr val="tx1"/>
                </a:solidFill>
                <a:effectLst/>
                <a:latin typeface="Century Gothic" panose="020B0502020202020204" pitchFamily="34" charset="0"/>
                <a:ea typeface="Geneva" pitchFamily="-109" charset="0"/>
                <a:cs typeface="Geneva" pitchFamily="-109" charset="0"/>
              </a:rPr>
              <a:t> By pooling pilot and full-trial data it was found that quit rates were maintained at 12 months (OR = 1.67, 95% CI 1.02–2.73, </a:t>
            </a:r>
            <a:r>
              <a:rPr lang="en-CA" sz="1200" b="0" i="1" kern="1200" dirty="0">
                <a:solidFill>
                  <a:schemeClr val="tx1"/>
                </a:solidFill>
                <a:effectLst/>
                <a:latin typeface="Century Gothic" panose="020B0502020202020204" pitchFamily="34" charset="0"/>
                <a:ea typeface="Geneva" pitchFamily="-109" charset="0"/>
                <a:cs typeface="Geneva" pitchFamily="-109" charset="0"/>
              </a:rPr>
              <a:t>P</a:t>
            </a:r>
            <a:r>
              <a:rPr lang="en-CA" sz="1200" b="0" i="0" kern="1200" dirty="0">
                <a:solidFill>
                  <a:schemeClr val="tx1"/>
                </a:solidFill>
                <a:effectLst/>
                <a:latin typeface="Century Gothic" panose="020B0502020202020204" pitchFamily="34" charset="0"/>
                <a:ea typeface="Geneva" pitchFamily="-109" charset="0"/>
                <a:cs typeface="Geneva" pitchFamily="-109" charset="0"/>
              </a:rPr>
              <a:t> = 0.04).(</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Gilbody</a:t>
            </a:r>
            <a:r>
              <a:rPr lang="en-CA" sz="1200" b="0" i="0" kern="1200" dirty="0">
                <a:solidFill>
                  <a:schemeClr val="tx1"/>
                </a:solidFill>
                <a:effectLst/>
                <a:latin typeface="Century Gothic" panose="020B0502020202020204" pitchFamily="34" charset="0"/>
                <a:ea typeface="Geneva" pitchFamily="-109" charset="0"/>
                <a:cs typeface="Geneva" pitchFamily="-109" charset="0"/>
              </a:rPr>
              <a:t> 2021)</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1" i="0" kern="1200" dirty="0">
                <a:solidFill>
                  <a:schemeClr val="tx1"/>
                </a:solidFill>
                <a:effectLst/>
                <a:latin typeface="Century Gothic" panose="020B0502020202020204" pitchFamily="34" charset="0"/>
                <a:ea typeface="Geneva" pitchFamily="-109" charset="0"/>
                <a:cs typeface="Geneva" pitchFamily="-109" charset="0"/>
              </a:rPr>
              <a:t>Sources: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CA" sz="1200" b="0" i="0" kern="1200" dirty="0" err="1">
                <a:solidFill>
                  <a:schemeClr val="tx1"/>
                </a:solidFill>
                <a:effectLst/>
                <a:latin typeface="Century Gothic" panose="020B0502020202020204" pitchFamily="34" charset="0"/>
                <a:ea typeface="Geneva" pitchFamily="-109" charset="0"/>
                <a:cs typeface="Geneva" pitchFamily="-109" charset="0"/>
              </a:rPr>
              <a:t>Gilbody</a:t>
            </a:r>
            <a:r>
              <a:rPr lang="en-CA" sz="1200" b="0" i="0" kern="1200" dirty="0">
                <a:solidFill>
                  <a:schemeClr val="tx1"/>
                </a:solidFill>
                <a:effectLst/>
                <a:latin typeface="Century Gothic" panose="020B0502020202020204" pitchFamily="34" charset="0"/>
                <a:ea typeface="Geneva" pitchFamily="-109" charset="0"/>
                <a:cs typeface="Geneva" pitchFamily="-109" charset="0"/>
              </a:rPr>
              <a:t> S, Peckham E, Bailey D, et al.. Smoking cessation for people with severe mental illness (SCIMITAR+): a pragmatic randomised controlled trial. Lancet Psychiatry. 2019 May;6(5):379-390.</a:t>
            </a:r>
          </a:p>
          <a:p>
            <a:pPr marL="171450" lvl="0" indent="-171450">
              <a:buFont typeface="Arial" panose="020B0604020202020204" pitchFamily="34" charset="0"/>
              <a:buChar char="•"/>
            </a:pPr>
            <a:r>
              <a:rPr lang="en-CA" sz="1200" b="0" i="0" kern="1200" dirty="0" err="1">
                <a:solidFill>
                  <a:schemeClr val="tx1"/>
                </a:solidFill>
                <a:effectLst/>
                <a:latin typeface="Century Gothic" panose="020B0502020202020204" pitchFamily="34" charset="0"/>
                <a:ea typeface="Geneva" pitchFamily="-109" charset="0"/>
                <a:cs typeface="Geneva" pitchFamily="-109" charset="0"/>
              </a:rPr>
              <a:t>Gilbody</a:t>
            </a:r>
            <a:r>
              <a:rPr lang="en-CA" sz="1200" b="0" i="0" kern="1200" dirty="0">
                <a:solidFill>
                  <a:schemeClr val="tx1"/>
                </a:solidFill>
                <a:effectLst/>
                <a:latin typeface="Century Gothic" panose="020B0502020202020204" pitchFamily="34" charset="0"/>
                <a:ea typeface="Geneva" pitchFamily="-109" charset="0"/>
                <a:cs typeface="Geneva" pitchFamily="-109" charset="0"/>
              </a:rPr>
              <a:t>, S., Peckham, E., Bailey, D., Arundel, C., Heron, P., Crosland, S., et al. Smoking cessation in severe mental illness: Combined long-term quit rates from the UK SCIMITAR trials programme. </a:t>
            </a:r>
            <a:r>
              <a:rPr lang="en-CA" sz="1200" b="0" i="1" kern="1200" dirty="0">
                <a:solidFill>
                  <a:schemeClr val="tx1"/>
                </a:solidFill>
                <a:effectLst/>
                <a:latin typeface="Century Gothic" panose="020B0502020202020204" pitchFamily="34" charset="0"/>
                <a:ea typeface="Geneva" pitchFamily="-109" charset="0"/>
                <a:cs typeface="Geneva" pitchFamily="-109" charset="0"/>
              </a:rPr>
              <a:t>The British Journal of Psychiatry,</a:t>
            </a:r>
            <a:r>
              <a:rPr lang="en-CA" sz="1200" b="0" i="0" kern="1200" dirty="0">
                <a:solidFill>
                  <a:schemeClr val="tx1"/>
                </a:solidFill>
                <a:effectLst/>
                <a:latin typeface="Century Gothic" panose="020B0502020202020204" pitchFamily="34" charset="0"/>
                <a:ea typeface="Geneva" pitchFamily="-109" charset="0"/>
                <a:cs typeface="Geneva" pitchFamily="-109" charset="0"/>
              </a:rPr>
              <a:t> 2021;</a:t>
            </a:r>
            <a:r>
              <a:rPr lang="en-CA" sz="1200" b="0" i="1" kern="1200" dirty="0">
                <a:solidFill>
                  <a:schemeClr val="tx1"/>
                </a:solidFill>
                <a:effectLst/>
                <a:latin typeface="Century Gothic" panose="020B0502020202020204" pitchFamily="34" charset="0"/>
                <a:ea typeface="Geneva" pitchFamily="-109" charset="0"/>
                <a:cs typeface="Geneva" pitchFamily="-109" charset="0"/>
              </a:rPr>
              <a:t>218</a:t>
            </a:r>
            <a:r>
              <a:rPr lang="en-CA" sz="1200" b="0" i="0" kern="1200" dirty="0">
                <a:solidFill>
                  <a:schemeClr val="tx1"/>
                </a:solidFill>
                <a:effectLst/>
                <a:latin typeface="Century Gothic" panose="020B0502020202020204" pitchFamily="34" charset="0"/>
                <a:ea typeface="Geneva" pitchFamily="-109" charset="0"/>
                <a:cs typeface="Geneva" pitchFamily="-109" charset="0"/>
              </a:rPr>
              <a:t>(2):95-97. doi:10.1192/bjp.2019.192</a:t>
            </a:r>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2604865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CA" sz="1200" b="0" i="0" kern="1200" dirty="0">
                <a:solidFill>
                  <a:schemeClr val="tx1"/>
                </a:solidFill>
                <a:effectLst/>
                <a:latin typeface="Century Gothic" panose="020B0502020202020204" pitchFamily="34" charset="0"/>
                <a:ea typeface="Geneva" pitchFamily="-109" charset="0"/>
                <a:cs typeface="Geneva" pitchFamily="-109" charset="0"/>
              </a:rPr>
              <a:t>The intervention used in the SCIMITAR study was a “structured smoking cessation intervention delivered by a trained mental health smoking cessation practitioner”.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They offered up to 12 one-to-one sessions with people, in their homes or in NHS premises, combined with the full range of approved nicotine replacement and smoking cessation products.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Vapes were not offered as part of the SCIMITAR trials as Public Health England had yet to issue guidance on the use of vapes for smoking cessation. Experts feel that the addition of vapes as part a of a SCIMITAR model is expected to further increase engagement and success with quitting among individuals with SMI.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The bespoke intervention included a flexible service delivery model designed to promote engagement of SMI patients that was guided by the patient’s individual needs and included the option to quit in one go (known as abrupt quitting) and the opportunity for those who felt that would be too difficult to make a structured cut down to stop attempt using NRT.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Given relapse to smoking is high in this population the bespoke intervention included flexibility that allowed patients to take a break from quitting as needed and start back up, viewing this as part of the journey in helping people with SMI quit.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1" i="0" kern="1200" dirty="0">
                <a:solidFill>
                  <a:schemeClr val="tx1"/>
                </a:solidFill>
                <a:effectLst/>
                <a:latin typeface="Century Gothic" panose="020B0502020202020204" pitchFamily="34" charset="0"/>
                <a:ea typeface="Geneva" pitchFamily="-109" charset="0"/>
                <a:cs typeface="Geneva" pitchFamily="-109" charset="0"/>
              </a:rPr>
              <a:t>Source: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CA" sz="1200" b="0" i="0" kern="1200" dirty="0" err="1">
                <a:solidFill>
                  <a:schemeClr val="tx1"/>
                </a:solidFill>
                <a:effectLst/>
                <a:latin typeface="Century Gothic" panose="020B0502020202020204" pitchFamily="34" charset="0"/>
                <a:ea typeface="Geneva" pitchFamily="-109" charset="0"/>
                <a:cs typeface="Geneva" pitchFamily="-109" charset="0"/>
              </a:rPr>
              <a:t>Gilbody</a:t>
            </a:r>
            <a:r>
              <a:rPr lang="en-CA" sz="1200" b="0" i="0" kern="1200" dirty="0">
                <a:solidFill>
                  <a:schemeClr val="tx1"/>
                </a:solidFill>
                <a:effectLst/>
                <a:latin typeface="Century Gothic" panose="020B0502020202020204" pitchFamily="34" charset="0"/>
                <a:ea typeface="Geneva" pitchFamily="-109" charset="0"/>
                <a:cs typeface="Geneva" pitchFamily="-109" charset="0"/>
              </a:rPr>
              <a:t> S, Peckham E, Bailey D, et al.. Smoking cessation for people with severe mental illness (SCIMITAR+): a pragmatic randomised controlled trial. Lancet Psychiatry. 2019 May;6(5):379-390.</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3326798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Understanding best practices for tailoring support for people with SMI can be important.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In your participants packs you will find a useful handout which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summarises</a:t>
            </a:r>
            <a:r>
              <a:rPr lang="en-US" sz="1200" b="0" i="0" kern="1200" dirty="0">
                <a:solidFill>
                  <a:schemeClr val="tx1"/>
                </a:solidFill>
                <a:effectLst/>
                <a:latin typeface="Century Gothic" panose="020B0502020202020204" pitchFamily="34" charset="0"/>
                <a:ea typeface="Geneva" pitchFamily="-109" charset="0"/>
                <a:cs typeface="Geneva" pitchFamily="-109" charset="0"/>
              </a:rPr>
              <a:t> best practices for tailoring tobacco treatment for people with SMI (Day 1, Handout 1, Best practices for SMI). Please open that handout and use it as a reference. Throughout the training we will be discussing the practical aspects of how these best practices can be used as part of the support you provide to patients.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It's important that we give all smokers access to the best treatment and a choice of treatment. </a:t>
            </a:r>
            <a:r>
              <a:rPr lang="en-CA" sz="1200" b="0" i="0" kern="1200" dirty="0">
                <a:solidFill>
                  <a:schemeClr val="tx1"/>
                </a:solidFill>
                <a:effectLst/>
                <a:latin typeface="Century Gothic" panose="020B0502020202020204" pitchFamily="34" charset="0"/>
                <a:ea typeface="Geneva" pitchFamily="-109" charset="0"/>
                <a:cs typeface="Geneva" pitchFamily="-109" charset="0"/>
              </a:rPr>
              <a:t>Be prepared for this to be a journey that takes time and one that will have setbacks.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41046651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GB" sz="1200" b="0" i="0" kern="1200" dirty="0">
                <a:solidFill>
                  <a:schemeClr val="tx1"/>
                </a:solidFill>
                <a:effectLst/>
                <a:latin typeface="Century Gothic" panose="020B0502020202020204" pitchFamily="34" charset="0"/>
                <a:ea typeface="Geneva" pitchFamily="-109" charset="0"/>
                <a:cs typeface="Geneva" pitchFamily="-109" charset="0"/>
              </a:rPr>
              <a:t>Evidence-based behaviour change techniques (BCTs) have been established to support smoking cessation </a:t>
            </a:r>
            <a:r>
              <a:rPr lang="en-GB" dirty="0"/>
              <a:t>BCTs, the things that you say and do with smokers, are effective interventions to improve smokers' chances of quitting.</a:t>
            </a:r>
            <a:endParaRPr lang="en-CA" dirty="0"/>
          </a:p>
          <a:p>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These </a:t>
            </a:r>
            <a:r>
              <a:rPr lang="en-US" sz="1200" b="0" i="0" kern="1200" dirty="0">
                <a:solidFill>
                  <a:schemeClr val="tx1"/>
                </a:solidFill>
                <a:effectLst/>
                <a:latin typeface="Century Gothic" panose="020B0502020202020204" pitchFamily="34" charset="0"/>
                <a:ea typeface="Geneva" pitchFamily="-109" charset="0"/>
                <a:cs typeface="Geneva" pitchFamily="-109" charset="0"/>
              </a:rPr>
              <a:t>BCTs were identified from treatment protocols and international guidelines, as well as, evidence from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randomised</a:t>
            </a:r>
            <a:r>
              <a:rPr lang="en-US" sz="1200" b="0" i="0" kern="1200" dirty="0">
                <a:solidFill>
                  <a:schemeClr val="tx1"/>
                </a:solidFill>
                <a:effectLst/>
                <a:latin typeface="Century Gothic" panose="020B0502020202020204" pitchFamily="34" charset="0"/>
                <a:ea typeface="Geneva" pitchFamily="-109" charset="0"/>
                <a:cs typeface="Geneva" pitchFamily="-109" charset="0"/>
              </a:rPr>
              <a:t> controlled trials and expert clinical opinion. </a:t>
            </a:r>
          </a:p>
          <a:p>
            <a:endParaRPr lang="en-US"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While there are more than 71 BCTs, there are 16 individual BCTs for which we have good grounds to believe that they are the most effective</a:t>
            </a:r>
            <a:r>
              <a:rPr lang="en-GB" sz="1200" b="0" i="0" kern="1200" dirty="0">
                <a:solidFill>
                  <a:schemeClr val="tx1"/>
                </a:solidFill>
                <a:effectLst/>
                <a:latin typeface="Century Gothic" panose="020B0502020202020204" pitchFamily="34" charset="0"/>
                <a:ea typeface="Geneva" pitchFamily="-109" charset="0"/>
                <a:cs typeface="Geneva" pitchFamily="-109" charset="0"/>
              </a:rPr>
              <a:t> </a:t>
            </a:r>
            <a:r>
              <a:rPr lang="en-US" sz="1200" b="0" i="0" kern="1200" dirty="0">
                <a:solidFill>
                  <a:schemeClr val="tx1"/>
                </a:solidFill>
                <a:effectLst/>
                <a:latin typeface="Century Gothic" panose="020B0502020202020204" pitchFamily="34" charset="0"/>
                <a:ea typeface="Geneva" pitchFamily="-109" charset="0"/>
                <a:cs typeface="Geneva" pitchFamily="-109" charset="0"/>
              </a:rPr>
              <a:t>.(Michie 2011)</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You will notice a particular focus during the two days on BCT’s related to the areas on the slide. Clinical and academic consensus led us to focus on the following evidenced based Interventions: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342900" lvl="0" indent="-342900">
              <a:buAutoNum type="arabicPeriod"/>
            </a:pPr>
            <a:r>
              <a:rPr lang="en-GB" dirty="0">
                <a:ea typeface="MS PGothic"/>
                <a:cs typeface="Calibri"/>
              </a:rPr>
              <a:t>Using CO monitoring as a motivational tool;</a:t>
            </a:r>
            <a:endParaRPr lang="en-CA" dirty="0">
              <a:ea typeface="MS PGothic"/>
              <a:cs typeface="Calibri"/>
            </a:endParaRPr>
          </a:p>
          <a:p>
            <a:pPr marL="342900" indent="-342900">
              <a:buAutoNum type="arabicPeriod"/>
            </a:pPr>
            <a:endParaRPr lang="en-GB" dirty="0">
              <a:ea typeface="MS PGothic"/>
              <a:cs typeface="Calibri"/>
            </a:endParaRPr>
          </a:p>
          <a:p>
            <a:pPr marL="342900" indent="-342900">
              <a:buAutoNum type="arabicPeriod"/>
            </a:pPr>
            <a:r>
              <a:rPr lang="en-US" dirty="0">
                <a:ea typeface="MS PGothic"/>
                <a:cs typeface="Calibri"/>
              </a:rPr>
              <a:t>Stop smoking medications - </a:t>
            </a:r>
            <a:r>
              <a:rPr lang="en-GB" dirty="0">
                <a:ea typeface="MS PGothic"/>
                <a:cs typeface="Calibri"/>
              </a:rPr>
              <a:t>Making sure they have a realistic expectation of stop smoking medications, use these medications properly and that they are aware of any potential side effects;</a:t>
            </a:r>
            <a:endParaRPr lang="en-US" dirty="0">
              <a:ea typeface="MS PGothic"/>
              <a:cs typeface="Calibri"/>
            </a:endParaRPr>
          </a:p>
          <a:p>
            <a:pPr marL="342900" indent="-342900">
              <a:buAutoNum type="arabicPeriod"/>
            </a:pPr>
            <a:endParaRPr lang="en-GB" dirty="0">
              <a:ea typeface="MS PGothic"/>
              <a:cs typeface="Calibri"/>
            </a:endParaRPr>
          </a:p>
          <a:p>
            <a:pPr marL="342900" indent="-342900">
              <a:buAutoNum type="arabicPeriod"/>
            </a:pPr>
            <a:r>
              <a:rPr lang="en-US" dirty="0">
                <a:ea typeface="MS PGothic"/>
                <a:cs typeface="Calibri"/>
              </a:rPr>
              <a:t>Addressing barriers and smoking cues and coping with withdrawal - </a:t>
            </a:r>
            <a:r>
              <a:rPr lang="en-GB" dirty="0">
                <a:ea typeface="MS PGothic"/>
                <a:cs typeface="Calibri"/>
              </a:rPr>
              <a:t>Helping them to change their routine to avoid smoking; Making sure the smoker knows what to expect in terms of cravings and withdrawal symptoms;</a:t>
            </a:r>
            <a:endParaRPr lang="en-US" dirty="0">
              <a:ea typeface="MS PGothic"/>
              <a:cs typeface="Calibri"/>
            </a:endParaRPr>
          </a:p>
          <a:p>
            <a:pPr marL="342900" indent="-342900" defTabSz="914400">
              <a:buAutoNum type="arabicPeriod"/>
              <a:defRPr/>
            </a:pPr>
            <a:endParaRPr lang="en-GB" dirty="0">
              <a:ea typeface="MS PGothic"/>
              <a:cs typeface="Calibri"/>
            </a:endParaRPr>
          </a:p>
          <a:p>
            <a:pPr marL="342900" indent="-342900" defTabSz="914400">
              <a:buAutoNum type="arabicPeriod"/>
              <a:defRPr/>
            </a:pPr>
            <a:r>
              <a:rPr lang="en-US" dirty="0">
                <a:ea typeface="MS PGothic"/>
                <a:cs typeface="Calibri"/>
              </a:rPr>
              <a:t>The not a puff rule - </a:t>
            </a:r>
            <a:r>
              <a:rPr lang="en-GB" dirty="0">
                <a:ea typeface="MS PGothic"/>
                <a:cs typeface="Calibri"/>
              </a:rPr>
              <a:t>Stressing the importance of the ‘not a puff’ rule and gaining commitment from the person</a:t>
            </a:r>
            <a:endParaRPr lang="en-US" dirty="0">
              <a:ea typeface="MS PGothic"/>
              <a:cs typeface="Calibri"/>
            </a:endParaRPr>
          </a:p>
          <a:p>
            <a:pPr marL="342900" indent="-342900" defTabSz="914400">
              <a:buAutoNum type="arabicPeriod"/>
              <a:defRPr/>
            </a:pPr>
            <a:endParaRPr lang="en-GB" dirty="0">
              <a:ea typeface="MS PGothic"/>
              <a:cs typeface="Calibri"/>
            </a:endParaRPr>
          </a:p>
          <a:p>
            <a:pPr marL="342900" marR="0" lvl="0" indent="-342900" algn="l" defTabSz="914400" rtl="0" eaLnBrk="0" fontAlgn="base" latinLnBrk="0" hangingPunct="0">
              <a:lnSpc>
                <a:spcPct val="100000"/>
              </a:lnSpc>
              <a:spcBef>
                <a:spcPct val="30000"/>
              </a:spcBef>
              <a:spcAft>
                <a:spcPct val="0"/>
              </a:spcAft>
              <a:buClrTx/>
              <a:buSzTx/>
              <a:buAutoNum type="arabicPeriod"/>
              <a:tabLst/>
              <a:defRPr/>
            </a:pPr>
            <a:r>
              <a:rPr lang="en-US" dirty="0">
                <a:ea typeface="MS PGothic"/>
                <a:cs typeface="Calibri"/>
              </a:rPr>
              <a:t>Obtaining patient commitment and </a:t>
            </a:r>
            <a:r>
              <a:rPr lang="en-US" sz="1200" b="0" i="0" kern="1200" dirty="0">
                <a:solidFill>
                  <a:schemeClr val="tx1"/>
                </a:solidFill>
                <a:effectLst/>
                <a:latin typeface="Century Gothic" panose="020B0502020202020204" pitchFamily="34" charset="0"/>
                <a:ea typeface="Geneva" pitchFamily="-109" charset="0"/>
                <a:cs typeface="Geneva" pitchFamily="-109" charset="0"/>
              </a:rPr>
              <a:t>to the support programme, the plan of action and to attend agreed appointments</a:t>
            </a:r>
            <a:r>
              <a:rPr lang="en-CA" dirty="0">
                <a:effectLst/>
              </a:rPr>
              <a:t> </a:t>
            </a:r>
            <a:endParaRPr lang="en-US" dirty="0">
              <a:ea typeface="MS PGothic"/>
              <a:cs typeface="Calibri"/>
            </a:endParaRPr>
          </a:p>
          <a:p>
            <a:pPr marL="342900" indent="-342900">
              <a:buAutoNum type="arabicPeriod"/>
              <a:defRPr/>
            </a:pPr>
            <a:endParaRPr lang="en-US" dirty="0">
              <a:ea typeface="MS PGothic"/>
              <a:cs typeface="Calibri"/>
            </a:endParaRPr>
          </a:p>
          <a:p>
            <a:pPr marL="342900" indent="-342900">
              <a:buAutoNum type="arabicPeriod"/>
              <a:defRPr/>
            </a:pPr>
            <a:r>
              <a:rPr lang="en-US" dirty="0">
                <a:ea typeface="MS PGothic"/>
                <a:cs typeface="Calibri"/>
              </a:rPr>
              <a:t>Building rapport, building rapport is central to everything you do to help a client to stop smoking. </a:t>
            </a:r>
            <a:endParaRPr lang="en-US" dirty="0">
              <a:cs typeface="Calibri"/>
            </a:endParaRPr>
          </a:p>
          <a:p>
            <a:pPr marL="342900" indent="-342900">
              <a:buAutoNum type="arabicPeriod"/>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Building and maintaining rapport is the means by which BCTs are delivered. Building rapport is the ‘art’ to the science of the BCT’s, good rapport facilitates successful delivery of evidence-based interventions.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a:lnSpc>
                <a:spcPct val="80000"/>
              </a:lnSpc>
            </a:pPr>
            <a:r>
              <a:rPr lang="en-CA" altLang="en-US" sz="1200" b="1" dirty="0">
                <a:ea typeface="ＭＳ Ｐゴシック" panose="020B0600070205080204" pitchFamily="34" charset="-128"/>
                <a:cs typeface="Geneva" panose="020B0503030404040204" pitchFamily="34" charset="0"/>
              </a:rPr>
              <a:t>References: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chemeClr val="bg1"/>
                </a:solidFill>
              </a:rPr>
              <a:t>Michie S, Churchill S, West R. Identifying evidence-based competences required to deliver behavioural support for smoking cessation. Annals of Behavioral Medicine, 2011.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solidFill>
                <a:schemeClr val="bg1"/>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chemeClr val="bg1"/>
                </a:solidFill>
              </a:rPr>
              <a:t>Campbell et. al. Improving behavioral support for smoking cessation in pregnancy: What are the barriers to stopping and Which Behavior Change Techniques can influence them? Application of theoretical domains framework. 2018</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GB" dirty="0"/>
              <a:t>  </a:t>
            </a:r>
            <a:endParaRPr lang="en-CA" dirty="0"/>
          </a:p>
          <a:p>
            <a:r>
              <a:rPr lang="en-GB" dirty="0"/>
              <a:t> </a:t>
            </a:r>
            <a:endParaRPr lang="en-CA"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3185024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nSpc>
                <a:spcPct val="80000"/>
              </a:lnSpc>
            </a:pPr>
            <a:r>
              <a:rPr lang="en-GB" altLang="en-US" sz="1200" b="0" i="0" kern="1200" dirty="0">
                <a:solidFill>
                  <a:schemeClr val="tx1"/>
                </a:solidFill>
                <a:latin typeface="Century Gothic" panose="020B0502020202020204" pitchFamily="34" charset="0"/>
                <a:ea typeface="Geneva" pitchFamily="-109" charset="0"/>
                <a:cs typeface="Geneva" pitchFamily="-109" charset="0"/>
              </a:rPr>
              <a:t>These BCTs have been incorporate into the NCSCT standard treatment programme (STP) we introduced earlier this morning. The STP is used to guide the delivery of multiple session quit smoking support.</a:t>
            </a:r>
          </a:p>
          <a:p>
            <a:pPr>
              <a:lnSpc>
                <a:spcPct val="80000"/>
              </a:lnSpc>
            </a:pPr>
            <a:endParaRPr lang="en-GB" altLang="en-US" sz="1200" b="0" i="0" kern="1200" dirty="0">
              <a:solidFill>
                <a:schemeClr val="tx1"/>
              </a:solidFill>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80000"/>
              </a:lnSpc>
              <a:spcBef>
                <a:spcPct val="30000"/>
              </a:spcBef>
              <a:spcAft>
                <a:spcPct val="0"/>
              </a:spcAft>
              <a:buClrTx/>
              <a:buSzTx/>
              <a:buFontTx/>
              <a:buNone/>
              <a:tabLst/>
              <a:defRPr/>
            </a:pPr>
            <a:r>
              <a:rPr lang="en-GB" dirty="0"/>
              <a:t>As mentioned, the material provided in the standard treatment programme is for all smokers and can be adapted for use for patients with SMI. </a:t>
            </a:r>
            <a:r>
              <a:rPr lang="en-CA" sz="1200" baseline="0" dirty="0">
                <a:effectLst/>
              </a:rPr>
              <a:t>[explain structure outlined on the slide]. </a:t>
            </a:r>
            <a:endParaRPr lang="en-GB" altLang="en-US" sz="1200" b="0" i="0" kern="1200" dirty="0">
              <a:solidFill>
                <a:schemeClr val="tx1"/>
              </a:solidFill>
              <a:latin typeface="Century Gothic" panose="020B0502020202020204" pitchFamily="34" charset="0"/>
              <a:ea typeface="Geneva" pitchFamily="-109" charset="0"/>
              <a:cs typeface="Geneva" pitchFamily="-10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It is recommended that initially weekly sessions be planned with patients..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The main aim is for you to provide the structure around the quit attempt or reduction attempt by:</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Being that weekly check in and accountability point for the client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Boosting motivation – a large part of this is building a good rapport and professional relationship with the client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Providing tips and strategies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Providing information and facilitating the effective use of stop smoking medications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Supporting self regulation by facilitating boundaries like the ‘not a puff’ rule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200" b="0" i="0" kern="1200" dirty="0">
                <a:solidFill>
                  <a:schemeClr val="tx1"/>
                </a:solidFill>
                <a:latin typeface="Century Gothic" panose="020B0502020202020204" pitchFamily="34" charset="0"/>
                <a:ea typeface="Geneva" pitchFamily="-109" charset="0"/>
                <a:cs typeface="Geneva" pitchFamily="-109" charset="0"/>
              </a:rPr>
              <a:t>In this next section of the course we will focus on the first session, the pre-quit session or initial assessment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aseline="0" dirty="0">
              <a:effectLs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2794959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b="1" dirty="0"/>
              <a:t>HANDOUT 1- BEST PRACTICES FOR TOBACCO TREATMENT FOR PEOPLE WITH SMI </a:t>
            </a:r>
          </a:p>
          <a:p>
            <a:endParaRPr lang="en-US" b="1" dirty="0"/>
          </a:p>
          <a:p>
            <a:r>
              <a:rPr lang="en-US" b="1" dirty="0"/>
              <a:t>Throughout the two days we will see slides like this that will highlight key best practice points, these points have been collated through review of the research regarding supporting people with SMI to stop smoking and consultation with academic and clinical experts.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aseline="0" dirty="0">
                <a:effectLst/>
              </a:rPr>
              <a:t>You saw in the previous slide that the NCSCT standard treatment programme outlines a six session abrupt quit model, setting a quit date and quitting in one step. This slide starts to introduce the adaptations that can be made to the STP to tailor for people with SMI.</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1" baseline="0" dirty="0">
              <a:effectLst/>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One of the key best practices for patients with SMI is a flexible service delivery model.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Community based local stop smoking services typically offer six contacts with support for the first month after quitting and cost-free stop smoking medications. This support has been shown to triple success with quitting. </a:t>
            </a:r>
          </a:p>
          <a:p>
            <a:endParaRPr lang="en-US" dirty="0"/>
          </a:p>
          <a:p>
            <a:r>
              <a:rPr lang="en-US" dirty="0"/>
              <a:t>For patients with SMI we can expect the journey to becoming a non-smoker to take time and will have set-backs. Being prepared to deliver individually tailored support including how frequently clients are seen and for how long is particularly helpful in working with patients with SMI. In general SMI patients benefit from more frequent contacts, and support over an extended period.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Offering flexibility in terms of where and how appointment are delivered is important for SMI patients for a number of reasons. The SCIMTAR project found home visits helped, as those with SMI often forget appts and home visits meant the session often went ahead if they were at home.  Being able to engage family and friends with the client's quit attempt and offer suggestions about modifying the client's home environment or behaviour in that environment were facilitated by the home visits.</a:t>
            </a:r>
            <a:endParaRPr lang="en-US" dirty="0"/>
          </a:p>
          <a:p>
            <a:endParaRPr lang="en-US" dirty="0"/>
          </a:p>
          <a:p>
            <a:r>
              <a:rPr lang="en-US" dirty="0"/>
              <a:t>Quitting will often occur at slower pace. While the first choice for quitting should be abrupt quitting where a date is selected after which the individual will not smoke many SMI patients benefit from the option to start by cutting down on their smoking in a first step before they set a quit date. The CDTS option should be standard offer for clients with SMI who don’t feel they can quit in one go. </a:t>
            </a:r>
          </a:p>
          <a:p>
            <a:endParaRPr lang="en-US" dirty="0"/>
          </a:p>
          <a:p>
            <a:r>
              <a:rPr lang="en-US" dirty="0"/>
              <a:t>Having the patients needs guide you will be key for any smoker but particularly so for people with SMI. This includes having good understanding of the patient’s mental health diagnosis and how treatment or your own your approach to support may need to be tailored to best meet the needs of patients.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1896145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This is Paul’s story about quitting smoking with a mental health condition in his own words. Let’s watch. </a:t>
            </a:r>
          </a:p>
          <a:p>
            <a:endParaRPr lang="en-US"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i="0" kern="1200" dirty="0">
                <a:solidFill>
                  <a:schemeClr val="tx1"/>
                </a:solidFill>
                <a:effectLst/>
                <a:latin typeface="Century Gothic" panose="020B0502020202020204" pitchFamily="34" charset="0"/>
                <a:ea typeface="Geneva" pitchFamily="-109" charset="0"/>
                <a:cs typeface="Geneva" pitchFamily="-109" charset="0"/>
              </a:rPr>
              <a:t>[move to next slide]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9087105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olour smoke fade i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A789F32-0B59-E713-422D-9E896F46560B}"/>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A887DDB7-D93B-4CEC-E335-49C855400A0C}"/>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084329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NHS NCSCT full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3" name="Group 2">
            <a:extLst>
              <a:ext uri="{FF2B5EF4-FFF2-40B4-BE49-F238E27FC236}">
                <a16:creationId xmlns:a16="http://schemas.microsoft.com/office/drawing/2014/main" id="{B9B3945E-3B34-1B25-0A8D-537BC05E0654}"/>
              </a:ext>
            </a:extLst>
          </p:cNvPr>
          <p:cNvGrpSpPr/>
          <p:nvPr userDrawn="1"/>
        </p:nvGrpSpPr>
        <p:grpSpPr>
          <a:xfrm>
            <a:off x="1746605" y="2723464"/>
            <a:ext cx="5786262" cy="1411072"/>
            <a:chOff x="1678869" y="2837078"/>
            <a:chExt cx="5786262" cy="1411072"/>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678869" y="2904674"/>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rotWithShape="1">
            <a:blip r:embed="rId3"/>
            <a:srcRect l="4615" r="4518"/>
            <a:stretch/>
          </p:blipFill>
          <p:spPr>
            <a:xfrm>
              <a:off x="4851400" y="2837078"/>
              <a:ext cx="2613731" cy="1411072"/>
            </a:xfrm>
            <a:prstGeom prst="rect">
              <a:avLst/>
            </a:prstGeom>
          </p:spPr>
        </p:pic>
      </p:grpSp>
    </p:spTree>
    <p:extLst>
      <p:ext uri="{BB962C8B-B14F-4D97-AF65-F5344CB8AC3E}">
        <p14:creationId xmlns:p14="http://schemas.microsoft.com/office/powerpoint/2010/main" val="33844368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lour smok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8D5E3B9-E13F-D969-E27B-FA55091C5D42}"/>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4" name="Picture 3">
            <a:extLst>
              <a:ext uri="{FF2B5EF4-FFF2-40B4-BE49-F238E27FC236}">
                <a16:creationId xmlns:a16="http://schemas.microsoft.com/office/drawing/2014/main" id="{820E01E0-77B0-3021-2F5E-65BE08D511E7}"/>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965391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5"/>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1" r:id="rId21"/>
    <p:sldLayoutId id="2147483672" r:id="rId22"/>
    <p:sldLayoutId id="2147483673" r:id="rId23"/>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4v"/><Relationship Id="rId1" Type="http://schemas.microsoft.com/office/2007/relationships/media" Target="../media/media1.m4v"/><Relationship Id="rId5" Type="http://schemas.openxmlformats.org/officeDocument/2006/relationships/image" Target="../media/image24.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923925" y="1126233"/>
            <a:ext cx="7200900" cy="2302767"/>
          </a:xfrm>
        </p:spPr>
        <p:txBody>
          <a:bodyPr/>
          <a:lstStyle/>
          <a:p>
            <a:r>
              <a:rPr lang="en-US" sz="2800" dirty="0"/>
              <a:t>Module 3: </a:t>
            </a:r>
            <a:r>
              <a:rPr lang="en-GB" sz="2800" b="0" dirty="0">
                <a:effectLst/>
              </a:rPr>
              <a:t>Best practices for treating tobacco dependence in persons with SMI</a:t>
            </a:r>
            <a:endParaRPr lang="en-US" sz="2600" b="0" dirty="0"/>
          </a:p>
          <a:p>
            <a:endParaRPr lang="en-US" sz="2800" b="0" dirty="0"/>
          </a:p>
        </p:txBody>
      </p:sp>
      <p:sp>
        <p:nvSpPr>
          <p:cNvPr id="4" name="Text Placeholder 3"/>
          <p:cNvSpPr>
            <a:spLocks noGrp="1"/>
          </p:cNvSpPr>
          <p:nvPr>
            <p:ph type="body" sz="quarter" idx="11"/>
          </p:nvPr>
        </p:nvSpPr>
        <p:spPr>
          <a:xfrm>
            <a:off x="847464" y="4197788"/>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Tree>
    <p:extLst>
      <p:ext uri="{BB962C8B-B14F-4D97-AF65-F5344CB8AC3E}">
        <p14:creationId xmlns:p14="http://schemas.microsoft.com/office/powerpoint/2010/main" val="26474645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3D87A-DC75-C0AF-4BE1-1D54395BF9F4}"/>
              </a:ext>
            </a:extLst>
          </p:cNvPr>
          <p:cNvSpPr>
            <a:spLocks noGrp="1"/>
          </p:cNvSpPr>
          <p:nvPr>
            <p:ph type="title"/>
          </p:nvPr>
        </p:nvSpPr>
        <p:spPr/>
        <p:txBody>
          <a:bodyPr/>
          <a:lstStyle/>
          <a:p>
            <a:r>
              <a:rPr lang="en-US" b="1"/>
              <a:t>Paul’s story:</a:t>
            </a:r>
            <a:r>
              <a:rPr lang="en-US"/>
              <a:t> Stopping smoking </a:t>
            </a:r>
            <a:br>
              <a:rPr lang="en-US"/>
            </a:br>
            <a:r>
              <a:rPr lang="en-US"/>
              <a:t>while dealing with a mental health condition</a:t>
            </a:r>
          </a:p>
        </p:txBody>
      </p:sp>
      <p:pic>
        <p:nvPicPr>
          <p:cNvPr id="3" name="ASH paul's story.m4v" descr="ASH paul's story.m4v">
            <a:hlinkClick r:id="" action="ppaction://media"/>
            <a:extLst>
              <a:ext uri="{FF2B5EF4-FFF2-40B4-BE49-F238E27FC236}">
                <a16:creationId xmlns:a16="http://schemas.microsoft.com/office/drawing/2014/main" id="{0A93CBFC-0E43-8302-D699-36C14F6DA3A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85750" y="1343294"/>
            <a:ext cx="8572500" cy="4817566"/>
          </a:xfrm>
          <a:prstGeom prst="rect">
            <a:avLst/>
          </a:prstGeom>
        </p:spPr>
      </p:pic>
    </p:spTree>
    <p:extLst>
      <p:ext uri="{BB962C8B-B14F-4D97-AF65-F5344CB8AC3E}">
        <p14:creationId xmlns:p14="http://schemas.microsoft.com/office/powerpoint/2010/main" val="3172800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48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779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smoke">
            <a:extLst>
              <a:ext uri="{FF2B5EF4-FFF2-40B4-BE49-F238E27FC236}">
                <a16:creationId xmlns:a16="http://schemas.microsoft.com/office/drawing/2014/main" id="{2CB6D0C1-CB64-B713-29BE-4499129A8852}"/>
              </a:ext>
            </a:extLst>
          </p:cNvPr>
          <p:cNvPicPr>
            <a:picLocks noChangeAspect="1"/>
          </p:cNvPicPr>
          <p:nvPr/>
        </p:nvPicPr>
        <p:blipFill rotWithShape="1">
          <a:blip r:embed="rId3">
            <a:alphaModFix amt="25000"/>
          </a:blip>
          <a:srcRect l="1049" r="66089" b="61657"/>
          <a:stretch/>
        </p:blipFill>
        <p:spPr>
          <a:xfrm rot="10800000">
            <a:off x="-3" y="-1"/>
            <a:ext cx="3289853" cy="6858000"/>
          </a:xfrm>
          <a:prstGeom prst="rect">
            <a:avLst/>
          </a:prstGeom>
        </p:spPr>
      </p:pic>
      <p:pic>
        <p:nvPicPr>
          <p:cNvPr id="13" name="smoke">
            <a:extLst>
              <a:ext uri="{FF2B5EF4-FFF2-40B4-BE49-F238E27FC236}">
                <a16:creationId xmlns:a16="http://schemas.microsoft.com/office/drawing/2014/main" id="{6DEE9570-05B2-E60B-9FFD-6E5ACB7AA1CD}"/>
              </a:ext>
            </a:extLst>
          </p:cNvPr>
          <p:cNvPicPr>
            <a:picLocks noChangeAspect="1"/>
          </p:cNvPicPr>
          <p:nvPr/>
        </p:nvPicPr>
        <p:blipFill rotWithShape="1">
          <a:blip r:embed="rId3">
            <a:alphaModFix amt="25000"/>
          </a:blip>
          <a:srcRect l="292" t="46268" r="67645" b="42405"/>
          <a:stretch/>
        </p:blipFill>
        <p:spPr>
          <a:xfrm>
            <a:off x="6101543" y="1"/>
            <a:ext cx="3042458" cy="1920243"/>
          </a:xfrm>
          <a:prstGeom prst="rect">
            <a:avLst/>
          </a:prstGeom>
        </p:spPr>
      </p:pic>
      <p:pic>
        <p:nvPicPr>
          <p:cNvPr id="2" name="Picture 1">
            <a:extLst>
              <a:ext uri="{FF2B5EF4-FFF2-40B4-BE49-F238E27FC236}">
                <a16:creationId xmlns:a16="http://schemas.microsoft.com/office/drawing/2014/main" id="{EACA5642-CB15-A23E-1E8F-2F99020E1CE7}"/>
              </a:ext>
            </a:extLst>
          </p:cNvPr>
          <p:cNvPicPr>
            <a:picLocks noChangeAspect="1"/>
          </p:cNvPicPr>
          <p:nvPr/>
        </p:nvPicPr>
        <p:blipFill>
          <a:blip r:embed="rId4"/>
          <a:stretch>
            <a:fillRect/>
          </a:stretch>
        </p:blipFill>
        <p:spPr>
          <a:xfrm>
            <a:off x="3047114" y="309840"/>
            <a:ext cx="3049772" cy="1023700"/>
          </a:xfrm>
          <a:prstGeom prst="rect">
            <a:avLst/>
          </a:prstGeom>
        </p:spPr>
      </p:pic>
      <p:sp>
        <p:nvSpPr>
          <p:cNvPr id="3" name="Text Placeholder 2">
            <a:extLst>
              <a:ext uri="{FF2B5EF4-FFF2-40B4-BE49-F238E27FC236}">
                <a16:creationId xmlns:a16="http://schemas.microsoft.com/office/drawing/2014/main" id="{D1EF7421-C4AE-F215-6738-92E922A4D747}"/>
              </a:ext>
            </a:extLst>
          </p:cNvPr>
          <p:cNvSpPr txBox="1">
            <a:spLocks/>
          </p:cNvSpPr>
          <p:nvPr/>
        </p:nvSpPr>
        <p:spPr>
          <a:xfrm>
            <a:off x="591777" y="2606939"/>
            <a:ext cx="2962532" cy="1676400"/>
          </a:xfrm>
          <a:prstGeom prst="rect">
            <a:avLst/>
          </a:prstGeom>
        </p:spPr>
        <p:txBody>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a:solidFill>
                  <a:schemeClr val="accent6">
                    <a:lumMod val="50000"/>
                  </a:schemeClr>
                </a:solidFill>
                <a:latin typeface="Arial" panose="020B0604020202020204" pitchFamily="34" charset="0"/>
                <a:cs typeface="Arial" panose="020B0604020202020204" pitchFamily="34" charset="0"/>
              </a:rPr>
              <a:t>Evaluated a bespoke </a:t>
            </a:r>
            <a:br>
              <a:rPr lang="en-US" b="1">
                <a:solidFill>
                  <a:schemeClr val="accent6">
                    <a:lumMod val="50000"/>
                  </a:schemeClr>
                </a:solidFill>
                <a:latin typeface="Arial" panose="020B0604020202020204" pitchFamily="34" charset="0"/>
                <a:cs typeface="Arial" panose="020B0604020202020204" pitchFamily="34" charset="0"/>
              </a:rPr>
            </a:br>
            <a:r>
              <a:rPr lang="en-US" b="1">
                <a:solidFill>
                  <a:schemeClr val="accent6">
                    <a:lumMod val="50000"/>
                  </a:schemeClr>
                </a:solidFill>
                <a:latin typeface="Arial" panose="020B0604020202020204" pitchFamily="34" charset="0"/>
                <a:cs typeface="Arial" panose="020B0604020202020204" pitchFamily="34" charset="0"/>
              </a:rPr>
              <a:t>smoking cessation</a:t>
            </a:r>
            <a:br>
              <a:rPr lang="en-US" b="1">
                <a:solidFill>
                  <a:schemeClr val="accent6">
                    <a:lumMod val="50000"/>
                  </a:schemeClr>
                </a:solidFill>
                <a:latin typeface="Arial" panose="020B0604020202020204" pitchFamily="34" charset="0"/>
                <a:cs typeface="Arial" panose="020B0604020202020204" pitchFamily="34" charset="0"/>
              </a:rPr>
            </a:br>
            <a:r>
              <a:rPr lang="en-US" b="1">
                <a:solidFill>
                  <a:schemeClr val="accent6">
                    <a:lumMod val="50000"/>
                  </a:schemeClr>
                </a:solidFill>
                <a:latin typeface="Arial" panose="020B0604020202020204" pitchFamily="34" charset="0"/>
                <a:cs typeface="Arial" panose="020B0604020202020204" pitchFamily="34" charset="0"/>
              </a:rPr>
              <a:t>intervention for </a:t>
            </a:r>
            <a:br>
              <a:rPr lang="en-US" b="1">
                <a:solidFill>
                  <a:schemeClr val="accent6">
                    <a:lumMod val="50000"/>
                  </a:schemeClr>
                </a:solidFill>
                <a:latin typeface="Arial" panose="020B0604020202020204" pitchFamily="34" charset="0"/>
                <a:cs typeface="Arial" panose="020B0604020202020204" pitchFamily="34" charset="0"/>
              </a:rPr>
            </a:br>
            <a:r>
              <a:rPr lang="en-US" b="1">
                <a:solidFill>
                  <a:schemeClr val="accent6">
                    <a:lumMod val="50000"/>
                  </a:schemeClr>
                </a:solidFill>
                <a:latin typeface="Arial" panose="020B0604020202020204" pitchFamily="34" charset="0"/>
                <a:cs typeface="Arial" panose="020B0604020202020204" pitchFamily="34" charset="0"/>
              </a:rPr>
              <a:t>people with SMI</a:t>
            </a:r>
          </a:p>
        </p:txBody>
      </p:sp>
      <p:sp>
        <p:nvSpPr>
          <p:cNvPr id="4" name="Text Placeholder 2">
            <a:extLst>
              <a:ext uri="{FF2B5EF4-FFF2-40B4-BE49-F238E27FC236}">
                <a16:creationId xmlns:a16="http://schemas.microsoft.com/office/drawing/2014/main" id="{BC3B3EF5-31E3-4B15-BB00-2B49078CD7F9}"/>
              </a:ext>
            </a:extLst>
          </p:cNvPr>
          <p:cNvSpPr txBox="1">
            <a:spLocks/>
          </p:cNvSpPr>
          <p:nvPr/>
        </p:nvSpPr>
        <p:spPr>
          <a:xfrm>
            <a:off x="591777" y="2118779"/>
            <a:ext cx="2962532" cy="611659"/>
          </a:xfrm>
          <a:prstGeom prst="rect">
            <a:avLst/>
          </a:prstGeom>
        </p:spPr>
        <p:txBody>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b="1">
                <a:solidFill>
                  <a:schemeClr val="accent4">
                    <a:lumMod val="75000"/>
                    <a:lumOff val="25000"/>
                  </a:schemeClr>
                </a:solidFill>
                <a:latin typeface="Arial" panose="020B0604020202020204" pitchFamily="34" charset="0"/>
                <a:cs typeface="Arial" panose="020B0604020202020204" pitchFamily="34" charset="0"/>
              </a:rPr>
              <a:t>Best practice:</a:t>
            </a:r>
          </a:p>
        </p:txBody>
      </p:sp>
      <p:sp>
        <p:nvSpPr>
          <p:cNvPr id="5" name="source">
            <a:extLst>
              <a:ext uri="{FF2B5EF4-FFF2-40B4-BE49-F238E27FC236}">
                <a16:creationId xmlns:a16="http://schemas.microsoft.com/office/drawing/2014/main" id="{78B41010-F3E7-C7A0-1506-73E9303FB6F1}"/>
              </a:ext>
            </a:extLst>
          </p:cNvPr>
          <p:cNvSpPr txBox="1">
            <a:spLocks/>
          </p:cNvSpPr>
          <p:nvPr/>
        </p:nvSpPr>
        <p:spPr bwMode="auto">
          <a:xfrm>
            <a:off x="571500" y="5557029"/>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100">
                <a:latin typeface="Arial" panose="020B0604020202020204" pitchFamily="34" charset="0"/>
                <a:cs typeface="Arial" panose="020B0604020202020204" pitchFamily="34" charset="0"/>
              </a:rPr>
              <a:t>Source: </a:t>
            </a:r>
            <a:r>
              <a:rPr lang="en-US" sz="1100" err="1">
                <a:latin typeface="Arial" panose="020B0604020202020204" pitchFamily="34" charset="0"/>
                <a:cs typeface="Arial" panose="020B0604020202020204" pitchFamily="34" charset="0"/>
              </a:rPr>
              <a:t>Gilbody</a:t>
            </a:r>
            <a:r>
              <a:rPr lang="en-US" sz="1100">
                <a:latin typeface="Arial" panose="020B0604020202020204" pitchFamily="34" charset="0"/>
                <a:cs typeface="Arial" panose="020B0604020202020204" pitchFamily="34" charset="0"/>
              </a:rPr>
              <a:t> S et al. 2019</a:t>
            </a:r>
          </a:p>
        </p:txBody>
      </p:sp>
      <p:pic>
        <p:nvPicPr>
          <p:cNvPr id="7" name="Picture 6">
            <a:extLst>
              <a:ext uri="{FF2B5EF4-FFF2-40B4-BE49-F238E27FC236}">
                <a16:creationId xmlns:a16="http://schemas.microsoft.com/office/drawing/2014/main" id="{8E74E483-5F24-91ED-5FF0-F3A4108A3D01}"/>
              </a:ext>
            </a:extLst>
          </p:cNvPr>
          <p:cNvPicPr>
            <a:picLocks noChangeAspect="1"/>
          </p:cNvPicPr>
          <p:nvPr/>
        </p:nvPicPr>
        <p:blipFill>
          <a:blip r:embed="rId5"/>
          <a:srcRect/>
          <a:stretch/>
        </p:blipFill>
        <p:spPr>
          <a:xfrm>
            <a:off x="3220109" y="1621812"/>
            <a:ext cx="5490990" cy="1495600"/>
          </a:xfrm>
          <a:prstGeom prst="rect">
            <a:avLst/>
          </a:prstGeom>
          <a:effectLst>
            <a:outerShdw blurRad="317500" dist="76200" dir="5400000" algn="ctr" rotWithShape="0">
              <a:srgbClr val="000000">
                <a:alpha val="20000"/>
              </a:srgbClr>
            </a:outerShdw>
          </a:effectLst>
        </p:spPr>
      </p:pic>
      <p:pic>
        <p:nvPicPr>
          <p:cNvPr id="10" name="Picture 9">
            <a:extLst>
              <a:ext uri="{FF2B5EF4-FFF2-40B4-BE49-F238E27FC236}">
                <a16:creationId xmlns:a16="http://schemas.microsoft.com/office/drawing/2014/main" id="{884087D6-A266-277D-B8FB-7DE69BF3A40D}"/>
              </a:ext>
            </a:extLst>
          </p:cNvPr>
          <p:cNvPicPr>
            <a:picLocks noChangeAspect="1"/>
          </p:cNvPicPr>
          <p:nvPr/>
        </p:nvPicPr>
        <p:blipFill>
          <a:blip r:embed="rId6"/>
          <a:srcRect/>
          <a:stretch/>
        </p:blipFill>
        <p:spPr>
          <a:xfrm>
            <a:off x="3220110" y="3192934"/>
            <a:ext cx="5490988" cy="3065980"/>
          </a:xfrm>
          <a:prstGeom prst="rect">
            <a:avLst/>
          </a:prstGeom>
          <a:effectLst>
            <a:outerShdw blurRad="317500" dist="76200" dir="5400000" algn="ctr" rotWithShape="0">
              <a:srgbClr val="000000">
                <a:alpha val="20000"/>
              </a:srgbClr>
            </a:outerShdw>
          </a:effectLst>
        </p:spPr>
      </p:pic>
    </p:spTree>
    <p:extLst>
      <p:ext uri="{BB962C8B-B14F-4D97-AF65-F5344CB8AC3E}">
        <p14:creationId xmlns:p14="http://schemas.microsoft.com/office/powerpoint/2010/main" val="2276515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500"/>
                            </p:stCondLst>
                            <p:childTnLst>
                              <p:par>
                                <p:cTn id="22" presetID="10" presetClass="entr" presetSubtype="0" fill="hold" nodeType="after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1500"/>
                            </p:stCondLst>
                            <p:childTnLst>
                              <p:par>
                                <p:cTn id="26" presetID="10" presetClass="entr" presetSubtype="0" fill="hold" grpId="0" nodeType="afterEffect">
                                  <p:stCondLst>
                                    <p:cond delay="5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smoke">
            <a:extLst>
              <a:ext uri="{FF2B5EF4-FFF2-40B4-BE49-F238E27FC236}">
                <a16:creationId xmlns:a16="http://schemas.microsoft.com/office/drawing/2014/main" id="{2CB6D0C1-CB64-B713-29BE-4499129A8852}"/>
              </a:ext>
            </a:extLst>
          </p:cNvPr>
          <p:cNvPicPr>
            <a:picLocks noChangeAspect="1"/>
          </p:cNvPicPr>
          <p:nvPr/>
        </p:nvPicPr>
        <p:blipFill rotWithShape="1">
          <a:blip r:embed="rId3">
            <a:alphaModFix amt="25000"/>
          </a:blip>
          <a:srcRect l="1049" r="66089" b="61657"/>
          <a:stretch/>
        </p:blipFill>
        <p:spPr>
          <a:xfrm rot="10800000">
            <a:off x="-3" y="-1"/>
            <a:ext cx="3289853" cy="6858000"/>
          </a:xfrm>
          <a:prstGeom prst="rect">
            <a:avLst/>
          </a:prstGeom>
        </p:spPr>
      </p:pic>
      <p:pic>
        <p:nvPicPr>
          <p:cNvPr id="13" name="smoke">
            <a:extLst>
              <a:ext uri="{FF2B5EF4-FFF2-40B4-BE49-F238E27FC236}">
                <a16:creationId xmlns:a16="http://schemas.microsoft.com/office/drawing/2014/main" id="{6DEE9570-05B2-E60B-9FFD-6E5ACB7AA1CD}"/>
              </a:ext>
            </a:extLst>
          </p:cNvPr>
          <p:cNvPicPr>
            <a:picLocks noChangeAspect="1"/>
          </p:cNvPicPr>
          <p:nvPr/>
        </p:nvPicPr>
        <p:blipFill rotWithShape="1">
          <a:blip r:embed="rId3">
            <a:alphaModFix amt="25000"/>
          </a:blip>
          <a:srcRect l="292" t="46268" r="67645" b="42405"/>
          <a:stretch/>
        </p:blipFill>
        <p:spPr>
          <a:xfrm>
            <a:off x="6101543" y="1"/>
            <a:ext cx="3042458" cy="1920243"/>
          </a:xfrm>
          <a:prstGeom prst="rect">
            <a:avLst/>
          </a:prstGeom>
        </p:spPr>
      </p:pic>
      <p:pic>
        <p:nvPicPr>
          <p:cNvPr id="2" name="Picture 1">
            <a:extLst>
              <a:ext uri="{FF2B5EF4-FFF2-40B4-BE49-F238E27FC236}">
                <a16:creationId xmlns:a16="http://schemas.microsoft.com/office/drawing/2014/main" id="{EACA5642-CB15-A23E-1E8F-2F99020E1CE7}"/>
              </a:ext>
            </a:extLst>
          </p:cNvPr>
          <p:cNvPicPr>
            <a:picLocks noChangeAspect="1"/>
          </p:cNvPicPr>
          <p:nvPr/>
        </p:nvPicPr>
        <p:blipFill>
          <a:blip r:embed="rId4"/>
          <a:stretch>
            <a:fillRect/>
          </a:stretch>
        </p:blipFill>
        <p:spPr>
          <a:xfrm>
            <a:off x="3047114" y="309840"/>
            <a:ext cx="3049772" cy="1023700"/>
          </a:xfrm>
          <a:prstGeom prst="rect">
            <a:avLst/>
          </a:prstGeom>
        </p:spPr>
      </p:pic>
      <p:sp>
        <p:nvSpPr>
          <p:cNvPr id="3" name="Text Placeholder 2">
            <a:extLst>
              <a:ext uri="{FF2B5EF4-FFF2-40B4-BE49-F238E27FC236}">
                <a16:creationId xmlns:a16="http://schemas.microsoft.com/office/drawing/2014/main" id="{D1EF7421-C4AE-F215-6738-92E922A4D747}"/>
              </a:ext>
            </a:extLst>
          </p:cNvPr>
          <p:cNvSpPr txBox="1">
            <a:spLocks/>
          </p:cNvSpPr>
          <p:nvPr/>
        </p:nvSpPr>
        <p:spPr>
          <a:xfrm>
            <a:off x="571499" y="1643379"/>
            <a:ext cx="8063454" cy="857774"/>
          </a:xfrm>
          <a:prstGeom prst="rect">
            <a:avLst/>
          </a:prstGeom>
        </p:spPr>
        <p:txBody>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000" b="1">
                <a:latin typeface="Arial" panose="020B0604020202020204" pitchFamily="34" charset="0"/>
                <a:cs typeface="Arial" panose="020B0604020202020204" pitchFamily="34" charset="0"/>
              </a:rPr>
              <a:t>SCIMITAR+: </a:t>
            </a:r>
            <a:r>
              <a:rPr lang="en-US" sz="2000">
                <a:latin typeface="Arial" panose="020B0604020202020204" pitchFamily="34" charset="0"/>
                <a:cs typeface="Arial" panose="020B0604020202020204" pitchFamily="34" charset="0"/>
              </a:rPr>
              <a:t>significant increase in rates </a:t>
            </a:r>
            <a:br>
              <a:rPr lang="en-US" sz="2000">
                <a:latin typeface="Arial" panose="020B0604020202020204" pitchFamily="34" charset="0"/>
                <a:cs typeface="Arial" panose="020B0604020202020204" pitchFamily="34" charset="0"/>
              </a:rPr>
            </a:br>
            <a:r>
              <a:rPr lang="en-US" sz="2000">
                <a:latin typeface="Arial" panose="020B0604020202020204" pitchFamily="34" charset="0"/>
                <a:cs typeface="Arial" panose="020B0604020202020204" pitchFamily="34" charset="0"/>
              </a:rPr>
              <a:t>of quitting and smoking reduction</a:t>
            </a:r>
            <a:endParaRPr lang="en-US" sz="2000" b="1">
              <a:latin typeface="Arial" panose="020B0604020202020204" pitchFamily="34" charset="0"/>
              <a:cs typeface="Arial" panose="020B0604020202020204" pitchFamily="34" charset="0"/>
            </a:endParaRPr>
          </a:p>
        </p:txBody>
      </p:sp>
      <p:sp>
        <p:nvSpPr>
          <p:cNvPr id="5" name="source">
            <a:extLst>
              <a:ext uri="{FF2B5EF4-FFF2-40B4-BE49-F238E27FC236}">
                <a16:creationId xmlns:a16="http://schemas.microsoft.com/office/drawing/2014/main" id="{78B41010-F3E7-C7A0-1506-73E9303FB6F1}"/>
              </a:ext>
            </a:extLst>
          </p:cNvPr>
          <p:cNvSpPr txBox="1">
            <a:spLocks/>
          </p:cNvSpPr>
          <p:nvPr/>
        </p:nvSpPr>
        <p:spPr bwMode="auto">
          <a:xfrm>
            <a:off x="571500" y="5557029"/>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100">
                <a:latin typeface="Arial" panose="020B0604020202020204" pitchFamily="34" charset="0"/>
                <a:cs typeface="Arial" panose="020B0604020202020204" pitchFamily="34" charset="0"/>
              </a:rPr>
              <a:t>Source: </a:t>
            </a:r>
            <a:r>
              <a:rPr lang="en-US" sz="1100" err="1">
                <a:latin typeface="Arial" panose="020B0604020202020204" pitchFamily="34" charset="0"/>
                <a:cs typeface="Arial" panose="020B0604020202020204" pitchFamily="34" charset="0"/>
              </a:rPr>
              <a:t>Gilbody</a:t>
            </a:r>
            <a:r>
              <a:rPr lang="en-US" sz="1100">
                <a:latin typeface="Arial" panose="020B0604020202020204" pitchFamily="34" charset="0"/>
                <a:cs typeface="Arial" panose="020B0604020202020204" pitchFamily="34" charset="0"/>
              </a:rPr>
              <a:t> S et al. 2019</a:t>
            </a:r>
          </a:p>
        </p:txBody>
      </p:sp>
      <p:pic>
        <p:nvPicPr>
          <p:cNvPr id="7" name="Picture 6">
            <a:extLst>
              <a:ext uri="{FF2B5EF4-FFF2-40B4-BE49-F238E27FC236}">
                <a16:creationId xmlns:a16="http://schemas.microsoft.com/office/drawing/2014/main" id="{8E74E483-5F24-91ED-5FF0-F3A4108A3D01}"/>
              </a:ext>
            </a:extLst>
          </p:cNvPr>
          <p:cNvPicPr>
            <a:picLocks noChangeAspect="1"/>
          </p:cNvPicPr>
          <p:nvPr/>
        </p:nvPicPr>
        <p:blipFill>
          <a:blip r:embed="rId5"/>
          <a:srcRect/>
          <a:stretch/>
        </p:blipFill>
        <p:spPr>
          <a:xfrm>
            <a:off x="1826505" y="2891092"/>
            <a:ext cx="5490990" cy="905202"/>
          </a:xfrm>
          <a:prstGeom prst="rect">
            <a:avLst/>
          </a:prstGeom>
          <a:effectLst>
            <a:outerShdw blurRad="317500" dist="76200" dir="5400000" algn="ctr" rotWithShape="0">
              <a:srgbClr val="000000">
                <a:alpha val="20000"/>
              </a:srgbClr>
            </a:outerShdw>
          </a:effectLst>
        </p:spPr>
      </p:pic>
      <p:pic>
        <p:nvPicPr>
          <p:cNvPr id="15" name="Picture 14">
            <a:extLst>
              <a:ext uri="{FF2B5EF4-FFF2-40B4-BE49-F238E27FC236}">
                <a16:creationId xmlns:a16="http://schemas.microsoft.com/office/drawing/2014/main" id="{C1F82883-2887-6F27-82B4-275510CAE3A8}"/>
              </a:ext>
            </a:extLst>
          </p:cNvPr>
          <p:cNvPicPr>
            <a:picLocks noChangeAspect="1"/>
          </p:cNvPicPr>
          <p:nvPr/>
        </p:nvPicPr>
        <p:blipFill>
          <a:blip r:embed="rId6"/>
          <a:srcRect/>
          <a:stretch/>
        </p:blipFill>
        <p:spPr>
          <a:xfrm>
            <a:off x="1826505" y="4186233"/>
            <a:ext cx="5490989" cy="956440"/>
          </a:xfrm>
          <a:prstGeom prst="rect">
            <a:avLst/>
          </a:prstGeom>
          <a:effectLst>
            <a:outerShdw blurRad="317500" dist="76200" dir="5400000" algn="ctr" rotWithShape="0">
              <a:srgbClr val="000000">
                <a:alpha val="20000"/>
              </a:srgbClr>
            </a:outerShdw>
          </a:effectLst>
        </p:spPr>
      </p:pic>
    </p:spTree>
    <p:extLst>
      <p:ext uri="{BB962C8B-B14F-4D97-AF65-F5344CB8AC3E}">
        <p14:creationId xmlns:p14="http://schemas.microsoft.com/office/powerpoint/2010/main" val="160680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3000"/>
                            </p:stCondLst>
                            <p:childTnLst>
                              <p:par>
                                <p:cTn id="17" presetID="10" presetClass="entr" presetSubtype="0" fill="hold" grpId="0" nodeType="after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447A56-A6B4-46E0-F177-6DEB26DF1F01}"/>
              </a:ext>
            </a:extLst>
          </p:cNvPr>
          <p:cNvSpPr/>
          <p:nvPr/>
        </p:nvSpPr>
        <p:spPr bwMode="auto">
          <a:xfrm>
            <a:off x="466344" y="477707"/>
            <a:ext cx="8211312" cy="5902586"/>
          </a:xfrm>
          <a:prstGeom prst="rect">
            <a:avLst/>
          </a:prstGeom>
          <a:solidFill>
            <a:schemeClr val="accent6">
              <a:lumMod val="20000"/>
              <a:lumOff val="80000"/>
            </a:schemeClr>
          </a:solidFill>
          <a:ln w="63500">
            <a:solidFill>
              <a:srgbClr val="FF7500"/>
            </a:solidFill>
            <a:miter lim="800000"/>
            <a:headEnd/>
            <a:tailEnd/>
          </a:ln>
          <a:effectLst>
            <a:outerShdw blurRad="317500" dist="508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ight Triangle 1">
            <a:extLst>
              <a:ext uri="{FF2B5EF4-FFF2-40B4-BE49-F238E27FC236}">
                <a16:creationId xmlns:a16="http://schemas.microsoft.com/office/drawing/2014/main" id="{5D006189-BC84-40A1-6BAC-064508407A88}"/>
              </a:ext>
            </a:extLst>
          </p:cNvPr>
          <p:cNvSpPr/>
          <p:nvPr/>
        </p:nvSpPr>
        <p:spPr bwMode="auto">
          <a:xfrm rot="10800000">
            <a:off x="6775570" y="477707"/>
            <a:ext cx="1902086" cy="1902086"/>
          </a:xfrm>
          <a:prstGeom prst="rtTriangle">
            <a:avLst/>
          </a:prstGeom>
          <a:solidFill>
            <a:srgbClr val="FF75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Text Placeholder 3">
            <a:extLst>
              <a:ext uri="{FF2B5EF4-FFF2-40B4-BE49-F238E27FC236}">
                <a16:creationId xmlns:a16="http://schemas.microsoft.com/office/drawing/2014/main" id="{9513194F-AA28-743D-632D-34CAEF386DEA}"/>
              </a:ext>
            </a:extLst>
          </p:cNvPr>
          <p:cNvSpPr txBox="1">
            <a:spLocks/>
          </p:cNvSpPr>
          <p:nvPr/>
        </p:nvSpPr>
        <p:spPr>
          <a:xfrm rot="2700000">
            <a:off x="7100876" y="548036"/>
            <a:ext cx="1908313" cy="998172"/>
          </a:xfrm>
          <a:prstGeom prst="rect">
            <a:avLst/>
          </a:prstGeom>
        </p:spPr>
        <p:txBody>
          <a:bodyPr t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0"/>
              </a:spcBef>
              <a:spcAft>
                <a:spcPts val="0"/>
              </a:spcAft>
              <a:buClr>
                <a:srgbClr val="00D5D9"/>
              </a:buClr>
              <a:buNone/>
            </a:pPr>
            <a:r>
              <a:rPr lang="en-US" b="1" dirty="0">
                <a:solidFill>
                  <a:schemeClr val="bg1"/>
                </a:solidFill>
              </a:rPr>
              <a:t>BEST</a:t>
            </a:r>
          </a:p>
          <a:p>
            <a:pPr marL="0" indent="0" algn="ctr">
              <a:lnSpc>
                <a:spcPts val="2000"/>
              </a:lnSpc>
              <a:spcBef>
                <a:spcPts val="0"/>
              </a:spcBef>
              <a:spcAft>
                <a:spcPts val="0"/>
              </a:spcAft>
              <a:buClr>
                <a:srgbClr val="00D5D9"/>
              </a:buClr>
              <a:buNone/>
            </a:pPr>
            <a:r>
              <a:rPr lang="en-US" b="1" dirty="0">
                <a:solidFill>
                  <a:schemeClr val="bg1"/>
                </a:solidFill>
              </a:rPr>
              <a:t>PRACTICES</a:t>
            </a:r>
          </a:p>
        </p:txBody>
      </p:sp>
      <p:sp>
        <p:nvSpPr>
          <p:cNvPr id="8" name="Content Placeholder 2">
            <a:extLst>
              <a:ext uri="{FF2B5EF4-FFF2-40B4-BE49-F238E27FC236}">
                <a16:creationId xmlns:a16="http://schemas.microsoft.com/office/drawing/2014/main" id="{ED770D51-1B60-5780-83AB-ED7299D935B9}"/>
              </a:ext>
            </a:extLst>
          </p:cNvPr>
          <p:cNvSpPr txBox="1">
            <a:spLocks/>
          </p:cNvSpPr>
          <p:nvPr/>
        </p:nvSpPr>
        <p:spPr>
          <a:xfrm>
            <a:off x="466344" y="477707"/>
            <a:ext cx="2718937" cy="5902586"/>
          </a:xfrm>
          <a:prstGeom prst="rect">
            <a:avLst/>
          </a:prstGeom>
          <a:solidFill>
            <a:srgbClr val="FF7500"/>
          </a:solidFill>
          <a:effectLst/>
        </p:spPr>
        <p:txBody>
          <a:bodyPr lIns="0" tIns="0" rIns="0" bIns="36000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000"/>
              </a:lnSpc>
              <a:spcBef>
                <a:spcPts val="400"/>
              </a:spcBef>
              <a:spcAft>
                <a:spcPts val="400"/>
              </a:spcAft>
              <a:buClr>
                <a:srgbClr val="00D5D9"/>
              </a:buClr>
              <a:buNone/>
            </a:pPr>
            <a:r>
              <a:rPr lang="en-GB" sz="2400" dirty="0">
                <a:solidFill>
                  <a:schemeClr val="bg2"/>
                </a:solidFill>
                <a:latin typeface="Arial" panose="020B0604020202020204" pitchFamily="34" charset="0"/>
                <a:cs typeface="Arial" panose="020B0604020202020204" pitchFamily="34" charset="0"/>
              </a:rPr>
              <a:t>Best practices </a:t>
            </a:r>
          </a:p>
          <a:p>
            <a:pPr marL="0" indent="0" algn="ctr">
              <a:lnSpc>
                <a:spcPts val="3000"/>
              </a:lnSpc>
              <a:spcBef>
                <a:spcPts val="400"/>
              </a:spcBef>
              <a:spcAft>
                <a:spcPts val="400"/>
              </a:spcAft>
              <a:buClr>
                <a:srgbClr val="00D5D9"/>
              </a:buClr>
              <a:buNone/>
            </a:pPr>
            <a:r>
              <a:rPr lang="en-GB" sz="2400" dirty="0">
                <a:solidFill>
                  <a:schemeClr val="bg2"/>
                </a:solidFill>
                <a:latin typeface="Arial" panose="020B0604020202020204" pitchFamily="34" charset="0"/>
                <a:cs typeface="Arial" panose="020B0604020202020204" pitchFamily="34" charset="0"/>
              </a:rPr>
              <a:t>for SMI</a:t>
            </a:r>
          </a:p>
          <a:p>
            <a:pPr marL="0" indent="0" algn="ctr">
              <a:lnSpc>
                <a:spcPts val="3000"/>
              </a:lnSpc>
              <a:spcBef>
                <a:spcPts val="400"/>
              </a:spcBef>
              <a:spcAft>
                <a:spcPts val="400"/>
              </a:spcAft>
              <a:buClr>
                <a:srgbClr val="00D5D9"/>
              </a:buClr>
              <a:buNone/>
            </a:pPr>
            <a:endParaRPr lang="en-GB" sz="2800" b="1" dirty="0">
              <a:solidFill>
                <a:schemeClr val="bg1"/>
              </a:solidFill>
              <a:latin typeface="Arial" panose="020B0604020202020204" pitchFamily="34" charset="0"/>
              <a:cs typeface="Arial" panose="020B0604020202020204" pitchFamily="34" charset="0"/>
            </a:endParaRPr>
          </a:p>
          <a:p>
            <a:pPr marL="0" indent="0" algn="ctr">
              <a:lnSpc>
                <a:spcPts val="3500"/>
              </a:lnSpc>
              <a:spcBef>
                <a:spcPts val="400"/>
              </a:spcBef>
              <a:spcAft>
                <a:spcPts val="400"/>
              </a:spcAft>
              <a:buClr>
                <a:srgbClr val="00D5D9"/>
              </a:buClr>
              <a:buNone/>
            </a:pPr>
            <a:r>
              <a:rPr lang="en-GB" sz="2800" b="1" dirty="0">
                <a:latin typeface="Arial" panose="020B0604020202020204" pitchFamily="34" charset="0"/>
                <a:cs typeface="Arial" panose="020B0604020202020204" pitchFamily="34" charset="0"/>
              </a:rPr>
              <a:t>SCIMITAR+</a:t>
            </a:r>
          </a:p>
          <a:p>
            <a:pPr marL="0" indent="0" algn="ctr">
              <a:lnSpc>
                <a:spcPts val="3500"/>
              </a:lnSpc>
              <a:spcBef>
                <a:spcPts val="400"/>
              </a:spcBef>
              <a:spcAft>
                <a:spcPts val="400"/>
              </a:spcAft>
              <a:buClr>
                <a:srgbClr val="00D5D9"/>
              </a:buClr>
              <a:buNone/>
            </a:pPr>
            <a:r>
              <a:rPr lang="en-GB" sz="2000" dirty="0">
                <a:solidFill>
                  <a:schemeClr val="bg2"/>
                </a:solidFill>
                <a:latin typeface="Arial" panose="020B0604020202020204" pitchFamily="34" charset="0"/>
                <a:cs typeface="Arial" panose="020B0604020202020204" pitchFamily="34" charset="0"/>
              </a:rPr>
              <a:t>Bespoke </a:t>
            </a:r>
          </a:p>
          <a:p>
            <a:pPr marL="0" indent="0" algn="ctr">
              <a:lnSpc>
                <a:spcPts val="3500"/>
              </a:lnSpc>
              <a:spcBef>
                <a:spcPts val="400"/>
              </a:spcBef>
              <a:spcAft>
                <a:spcPts val="400"/>
              </a:spcAft>
              <a:buClr>
                <a:srgbClr val="00D5D9"/>
              </a:buClr>
              <a:buNone/>
            </a:pPr>
            <a:r>
              <a:rPr lang="en-GB" sz="2000" dirty="0">
                <a:solidFill>
                  <a:schemeClr val="bg2"/>
                </a:solidFill>
                <a:latin typeface="Arial" panose="020B0604020202020204" pitchFamily="34" charset="0"/>
                <a:cs typeface="Arial" panose="020B0604020202020204" pitchFamily="34" charset="0"/>
              </a:rPr>
              <a:t>Intervention</a:t>
            </a:r>
          </a:p>
        </p:txBody>
      </p:sp>
      <p:sp>
        <p:nvSpPr>
          <p:cNvPr id="9" name="Content Placeholder 2">
            <a:extLst>
              <a:ext uri="{FF2B5EF4-FFF2-40B4-BE49-F238E27FC236}">
                <a16:creationId xmlns:a16="http://schemas.microsoft.com/office/drawing/2014/main" id="{85CE9B3A-AA40-6640-991F-6DF2F261BD9C}"/>
              </a:ext>
            </a:extLst>
          </p:cNvPr>
          <p:cNvSpPr txBox="1">
            <a:spLocks/>
          </p:cNvSpPr>
          <p:nvPr/>
        </p:nvSpPr>
        <p:spPr>
          <a:xfrm>
            <a:off x="3498814" y="477707"/>
            <a:ext cx="4996792" cy="5902585"/>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200"/>
              </a:lnSpc>
              <a:buClr>
                <a:srgbClr val="FF7500"/>
              </a:buClr>
            </a:pPr>
            <a:r>
              <a:rPr lang="en-GB" sz="1700" b="1" dirty="0">
                <a:latin typeface="Arial" panose="020B0604020202020204" pitchFamily="34" charset="0"/>
                <a:cs typeface="Arial" panose="020B0604020202020204" pitchFamily="34" charset="0"/>
              </a:rPr>
              <a:t>Support from trained MH </a:t>
            </a:r>
            <a:br>
              <a:rPr lang="en-GB" sz="1700" b="1" dirty="0">
                <a:latin typeface="Arial" panose="020B0604020202020204" pitchFamily="34" charset="0"/>
                <a:cs typeface="Arial" panose="020B0604020202020204" pitchFamily="34" charset="0"/>
              </a:rPr>
            </a:br>
            <a:r>
              <a:rPr lang="en-GB" sz="1700" b="1" dirty="0">
                <a:latin typeface="Arial" panose="020B0604020202020204" pitchFamily="34" charset="0"/>
                <a:cs typeface="Arial" panose="020B0604020202020204" pitchFamily="34" charset="0"/>
              </a:rPr>
              <a:t>practitioner </a:t>
            </a:r>
          </a:p>
          <a:p>
            <a:pPr>
              <a:lnSpc>
                <a:spcPts val="2200"/>
              </a:lnSpc>
              <a:buClr>
                <a:srgbClr val="FF7500"/>
              </a:buClr>
            </a:pPr>
            <a:r>
              <a:rPr lang="en-GB" sz="1700" b="1" dirty="0">
                <a:latin typeface="Arial" panose="020B0604020202020204" pitchFamily="34" charset="0"/>
                <a:cs typeface="Arial" panose="020B0604020202020204" pitchFamily="34" charset="0"/>
              </a:rPr>
              <a:t>1:1 sessions </a:t>
            </a:r>
            <a:r>
              <a:rPr lang="en-GB" sz="1700" dirty="0">
                <a:latin typeface="Arial" panose="020B0604020202020204" pitchFamily="34" charset="0"/>
                <a:cs typeface="Arial" panose="020B0604020202020204" pitchFamily="34" charset="0"/>
              </a:rPr>
              <a:t>(up to 12 sessions)</a:t>
            </a:r>
          </a:p>
          <a:p>
            <a:pPr>
              <a:lnSpc>
                <a:spcPts val="2200"/>
              </a:lnSpc>
              <a:buClr>
                <a:srgbClr val="FF7500"/>
              </a:buClr>
            </a:pPr>
            <a:r>
              <a:rPr lang="en-GB" sz="1700" b="1" dirty="0">
                <a:latin typeface="Arial" panose="020B0604020202020204" pitchFamily="34" charset="0"/>
                <a:cs typeface="Arial" panose="020B0604020202020204" pitchFamily="34" charset="0"/>
              </a:rPr>
              <a:t>Tailored frequency </a:t>
            </a:r>
            <a:br>
              <a:rPr lang="en-GB" sz="1700" b="1" dirty="0">
                <a:latin typeface="Arial" panose="020B0604020202020204" pitchFamily="34" charset="0"/>
                <a:cs typeface="Arial" panose="020B0604020202020204" pitchFamily="34" charset="0"/>
              </a:rPr>
            </a:br>
            <a:r>
              <a:rPr lang="en-GB" sz="1700" b="1" dirty="0">
                <a:latin typeface="Arial" panose="020B0604020202020204" pitchFamily="34" charset="0"/>
                <a:cs typeface="Arial" panose="020B0604020202020204" pitchFamily="34" charset="0"/>
              </a:rPr>
              <a:t>and duration of support</a:t>
            </a:r>
          </a:p>
          <a:p>
            <a:pPr>
              <a:lnSpc>
                <a:spcPts val="2200"/>
              </a:lnSpc>
              <a:buClr>
                <a:srgbClr val="FF7500"/>
              </a:buClr>
            </a:pPr>
            <a:r>
              <a:rPr lang="en-GB" sz="1700" b="1" dirty="0">
                <a:latin typeface="Arial" panose="020B0604020202020204" pitchFamily="34" charset="0"/>
                <a:cs typeface="Arial" panose="020B0604020202020204" pitchFamily="34" charset="0"/>
              </a:rPr>
              <a:t>Flexibility on quit date</a:t>
            </a:r>
          </a:p>
          <a:p>
            <a:pPr marL="0" indent="0">
              <a:lnSpc>
                <a:spcPts val="2200"/>
              </a:lnSpc>
              <a:buClr>
                <a:schemeClr val="accent3"/>
              </a:buClr>
              <a:buNone/>
              <a:tabLst>
                <a:tab pos="303213" algn="l"/>
                <a:tab pos="573088" algn="l"/>
              </a:tabLst>
            </a:pPr>
            <a:r>
              <a:rPr lang="en-GB" sz="1700" dirty="0">
                <a:solidFill>
                  <a:schemeClr val="accent1"/>
                </a:solidFill>
                <a:latin typeface="Arial" panose="020B0604020202020204" pitchFamily="34" charset="0"/>
                <a:cs typeface="Arial" panose="020B0604020202020204" pitchFamily="34" charset="0"/>
              </a:rPr>
              <a:t> </a:t>
            </a:r>
            <a:r>
              <a:rPr lang="en-GB" sz="1700" dirty="0">
                <a:solidFill>
                  <a:srgbClr val="FF7500"/>
                </a:solidFill>
                <a:latin typeface="Arial" panose="020B0604020202020204" pitchFamily="34" charset="0"/>
                <a:cs typeface="Arial" panose="020B0604020202020204" pitchFamily="34" charset="0"/>
              </a:rPr>
              <a:t>	–	Abrupt quit </a:t>
            </a:r>
            <a:r>
              <a:rPr lang="en-GB" sz="1700" b="1" dirty="0">
                <a:solidFill>
                  <a:srgbClr val="FF7500"/>
                </a:solidFill>
                <a:latin typeface="Arial" panose="020B0604020202020204" pitchFamily="34" charset="0"/>
                <a:cs typeface="Arial" panose="020B0604020202020204" pitchFamily="34" charset="0"/>
              </a:rPr>
              <a:t>(first choice) </a:t>
            </a:r>
          </a:p>
          <a:p>
            <a:pPr marL="0" indent="0">
              <a:lnSpc>
                <a:spcPts val="2200"/>
              </a:lnSpc>
              <a:buClr>
                <a:schemeClr val="accent3"/>
              </a:buClr>
              <a:buNone/>
              <a:tabLst>
                <a:tab pos="303213" algn="l"/>
                <a:tab pos="573088" algn="l"/>
              </a:tabLst>
            </a:pPr>
            <a:r>
              <a:rPr lang="en-GB" sz="1700" dirty="0">
                <a:solidFill>
                  <a:srgbClr val="FF7500"/>
                </a:solidFill>
                <a:latin typeface="Arial" panose="020B0604020202020204" pitchFamily="34" charset="0"/>
                <a:cs typeface="Arial" panose="020B0604020202020204" pitchFamily="34" charset="0"/>
              </a:rPr>
              <a:t> 	–	Cut Down To Stop</a:t>
            </a:r>
          </a:p>
          <a:p>
            <a:pPr>
              <a:lnSpc>
                <a:spcPts val="2200"/>
              </a:lnSpc>
              <a:buClr>
                <a:srgbClr val="FF7500"/>
              </a:buClr>
            </a:pPr>
            <a:r>
              <a:rPr lang="en-GB" sz="1700" b="1" dirty="0">
                <a:latin typeface="Arial" panose="020B0604020202020204" pitchFamily="34" charset="0"/>
                <a:cs typeface="Arial" panose="020B0604020202020204" pitchFamily="34" charset="0"/>
              </a:rPr>
              <a:t>Venue </a:t>
            </a:r>
            <a:r>
              <a:rPr lang="en-GB" sz="1700" dirty="0">
                <a:latin typeface="Arial" panose="020B0604020202020204" pitchFamily="34" charset="0"/>
                <a:cs typeface="Arial" panose="020B0604020202020204" pitchFamily="34" charset="0"/>
              </a:rPr>
              <a:t>(home visits, outreach)</a:t>
            </a:r>
          </a:p>
          <a:p>
            <a:pPr>
              <a:lnSpc>
                <a:spcPts val="2200"/>
              </a:lnSpc>
              <a:buClr>
                <a:srgbClr val="FF7500"/>
              </a:buClr>
            </a:pPr>
            <a:r>
              <a:rPr lang="en-GB" sz="1700" b="1" dirty="0">
                <a:latin typeface="Arial" panose="020B0604020202020204" pitchFamily="34" charset="0"/>
                <a:cs typeface="Arial" panose="020B0604020202020204" pitchFamily="34" charset="0"/>
              </a:rPr>
              <a:t>Combination NRT for extended periods </a:t>
            </a:r>
            <a:br>
              <a:rPr lang="en-GB" sz="1700" b="1" dirty="0">
                <a:latin typeface="Arial" panose="020B0604020202020204" pitchFamily="34" charset="0"/>
                <a:cs typeface="Arial" panose="020B0604020202020204" pitchFamily="34" charset="0"/>
              </a:rPr>
            </a:br>
            <a:r>
              <a:rPr lang="en-GB" sz="1700" b="1" dirty="0">
                <a:latin typeface="Arial" panose="020B0604020202020204" pitchFamily="34" charset="0"/>
                <a:cs typeface="Arial" panose="020B0604020202020204" pitchFamily="34" charset="0"/>
              </a:rPr>
              <a:t>and support to access </a:t>
            </a:r>
          </a:p>
          <a:p>
            <a:pPr>
              <a:lnSpc>
                <a:spcPts val="2200"/>
              </a:lnSpc>
              <a:buClr>
                <a:srgbClr val="FF7500"/>
              </a:buClr>
            </a:pPr>
            <a:r>
              <a:rPr lang="en-GB" sz="1700" b="1" dirty="0">
                <a:latin typeface="Arial" panose="020B0604020202020204" pitchFamily="34" charset="0"/>
                <a:cs typeface="Arial" panose="020B0604020202020204" pitchFamily="34" charset="0"/>
              </a:rPr>
              <a:t>Flexibility with relapse, “breaks” </a:t>
            </a:r>
            <a:br>
              <a:rPr lang="en-GB" sz="1700" b="1" dirty="0">
                <a:latin typeface="Arial" panose="020B0604020202020204" pitchFamily="34" charset="0"/>
                <a:cs typeface="Arial" panose="020B0604020202020204" pitchFamily="34" charset="0"/>
              </a:rPr>
            </a:br>
            <a:r>
              <a:rPr lang="en-GB" sz="1700" dirty="0">
                <a:latin typeface="Arial" panose="020B0604020202020204" pitchFamily="34" charset="0"/>
                <a:cs typeface="Arial" panose="020B0604020202020204" pitchFamily="34" charset="0"/>
              </a:rPr>
              <a:t>(start and stop)</a:t>
            </a:r>
          </a:p>
          <a:p>
            <a:pPr>
              <a:lnSpc>
                <a:spcPts val="2200"/>
              </a:lnSpc>
              <a:buClr>
                <a:srgbClr val="FF7500"/>
              </a:buClr>
            </a:pPr>
            <a:r>
              <a:rPr lang="en-GB" sz="1700" b="1" dirty="0">
                <a:latin typeface="Arial" panose="020B0604020202020204" pitchFamily="34" charset="0"/>
                <a:cs typeface="Arial" panose="020B0604020202020204" pitchFamily="34" charset="0"/>
              </a:rPr>
              <a:t>Good communication with care team</a:t>
            </a:r>
            <a:endParaRPr lang="en-US" sz="17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5927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2500"/>
                            </p:stCondLst>
                            <p:childTnLst>
                              <p:par>
                                <p:cTn id="17" presetID="2" presetClass="entr" presetSubtype="8" fill="hold" grpId="0" nodeType="after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3500"/>
                            </p:stCondLst>
                            <p:childTnLst>
                              <p:par>
                                <p:cTn id="22" presetID="10" presetClass="entr" presetSubtype="0" fill="hold" nodeType="afterEffect">
                                  <p:stCondLst>
                                    <p:cond delay="500"/>
                                  </p:stCondLst>
                                  <p:childTnLst>
                                    <p:set>
                                      <p:cBhvr>
                                        <p:cTn id="23" dur="1" fill="hold">
                                          <p:stCondLst>
                                            <p:cond delay="0"/>
                                          </p:stCondLst>
                                        </p:cTn>
                                        <p:tgtEl>
                                          <p:spTgt spid="8">
                                            <p:txEl>
                                              <p:pRg st="0" end="0"/>
                                            </p:txEl>
                                          </p:spTgt>
                                        </p:tgtEl>
                                        <p:attrNameLst>
                                          <p:attrName>style.visibility</p:attrName>
                                        </p:attrNameLst>
                                      </p:cBhvr>
                                      <p:to>
                                        <p:strVal val="visible"/>
                                      </p:to>
                                    </p:set>
                                    <p:animEffect transition="in" filter="fade">
                                      <p:cBhvr>
                                        <p:cTn id="24" dur="500"/>
                                        <p:tgtEl>
                                          <p:spTgt spid="8">
                                            <p:txEl>
                                              <p:pRg st="0" end="0"/>
                                            </p:txEl>
                                          </p:spTgt>
                                        </p:tgtEl>
                                      </p:cBhvr>
                                    </p:animEffect>
                                  </p:childTnLst>
                                </p:cTn>
                              </p:par>
                            </p:childTnLst>
                          </p:cTn>
                        </p:par>
                        <p:par>
                          <p:cTn id="25" fill="hold">
                            <p:stCondLst>
                              <p:cond delay="4500"/>
                            </p:stCondLst>
                            <p:childTnLst>
                              <p:par>
                                <p:cTn id="26" presetID="10" presetClass="entr" presetSubtype="0" fill="hold" nodeType="afterEffect">
                                  <p:stCondLst>
                                    <p:cond delay="500"/>
                                  </p:stCondLst>
                                  <p:childTnLst>
                                    <p:set>
                                      <p:cBhvr>
                                        <p:cTn id="27" dur="1" fill="hold">
                                          <p:stCondLst>
                                            <p:cond delay="0"/>
                                          </p:stCondLst>
                                        </p:cTn>
                                        <p:tgtEl>
                                          <p:spTgt spid="8">
                                            <p:txEl>
                                              <p:pRg st="1" end="1"/>
                                            </p:txEl>
                                          </p:spTgt>
                                        </p:tgtEl>
                                        <p:attrNameLst>
                                          <p:attrName>style.visibility</p:attrName>
                                        </p:attrNameLst>
                                      </p:cBhvr>
                                      <p:to>
                                        <p:strVal val="visible"/>
                                      </p:to>
                                    </p:set>
                                    <p:animEffect transition="in" filter="fade">
                                      <p:cBhvr>
                                        <p:cTn id="28" dur="500"/>
                                        <p:tgtEl>
                                          <p:spTgt spid="8">
                                            <p:txEl>
                                              <p:pRg st="1" end="1"/>
                                            </p:txEl>
                                          </p:spTgt>
                                        </p:tgtEl>
                                      </p:cBhvr>
                                    </p:animEffect>
                                  </p:childTnLst>
                                </p:cTn>
                              </p:par>
                            </p:childTnLst>
                          </p:cTn>
                        </p:par>
                        <p:par>
                          <p:cTn id="29" fill="hold">
                            <p:stCondLst>
                              <p:cond delay="5500"/>
                            </p:stCondLst>
                            <p:childTnLst>
                              <p:par>
                                <p:cTn id="30" presetID="10" presetClass="entr" presetSubtype="0" fill="hold" nodeType="afterEffect">
                                  <p:stCondLst>
                                    <p:cond delay="500"/>
                                  </p:stCondLst>
                                  <p:childTnLst>
                                    <p:set>
                                      <p:cBhvr>
                                        <p:cTn id="31" dur="1" fill="hold">
                                          <p:stCondLst>
                                            <p:cond delay="0"/>
                                          </p:stCondLst>
                                        </p:cTn>
                                        <p:tgtEl>
                                          <p:spTgt spid="8">
                                            <p:txEl>
                                              <p:pRg st="3" end="3"/>
                                            </p:txEl>
                                          </p:spTgt>
                                        </p:tgtEl>
                                        <p:attrNameLst>
                                          <p:attrName>style.visibility</p:attrName>
                                        </p:attrNameLst>
                                      </p:cBhvr>
                                      <p:to>
                                        <p:strVal val="visible"/>
                                      </p:to>
                                    </p:set>
                                    <p:animEffect transition="in" filter="fade">
                                      <p:cBhvr>
                                        <p:cTn id="32" dur="500"/>
                                        <p:tgtEl>
                                          <p:spTgt spid="8">
                                            <p:txEl>
                                              <p:pRg st="3" end="3"/>
                                            </p:txEl>
                                          </p:spTgt>
                                        </p:tgtEl>
                                      </p:cBhvr>
                                    </p:animEffect>
                                  </p:childTnLst>
                                </p:cTn>
                              </p:par>
                            </p:childTnLst>
                          </p:cTn>
                        </p:par>
                        <p:par>
                          <p:cTn id="33" fill="hold">
                            <p:stCondLst>
                              <p:cond delay="6500"/>
                            </p:stCondLst>
                            <p:childTnLst>
                              <p:par>
                                <p:cTn id="34" presetID="10" presetClass="entr" presetSubtype="0" fill="hold" nodeType="afterEffect">
                                  <p:stCondLst>
                                    <p:cond delay="500"/>
                                  </p:stCondLst>
                                  <p:childTnLst>
                                    <p:set>
                                      <p:cBhvr>
                                        <p:cTn id="35" dur="1" fill="hold">
                                          <p:stCondLst>
                                            <p:cond delay="0"/>
                                          </p:stCondLst>
                                        </p:cTn>
                                        <p:tgtEl>
                                          <p:spTgt spid="8">
                                            <p:txEl>
                                              <p:pRg st="4" end="4"/>
                                            </p:txEl>
                                          </p:spTgt>
                                        </p:tgtEl>
                                        <p:attrNameLst>
                                          <p:attrName>style.visibility</p:attrName>
                                        </p:attrNameLst>
                                      </p:cBhvr>
                                      <p:to>
                                        <p:strVal val="visible"/>
                                      </p:to>
                                    </p:set>
                                    <p:animEffect transition="in" filter="fade">
                                      <p:cBhvr>
                                        <p:cTn id="36" dur="500"/>
                                        <p:tgtEl>
                                          <p:spTgt spid="8">
                                            <p:txEl>
                                              <p:pRg st="4" end="4"/>
                                            </p:txEl>
                                          </p:spTgt>
                                        </p:tgtEl>
                                      </p:cBhvr>
                                    </p:animEffect>
                                  </p:childTnLst>
                                </p:cTn>
                              </p:par>
                            </p:childTnLst>
                          </p:cTn>
                        </p:par>
                        <p:par>
                          <p:cTn id="37" fill="hold">
                            <p:stCondLst>
                              <p:cond delay="7500"/>
                            </p:stCondLst>
                            <p:childTnLst>
                              <p:par>
                                <p:cTn id="38" presetID="10" presetClass="entr" presetSubtype="0" fill="hold" nodeType="afterEffect">
                                  <p:stCondLst>
                                    <p:cond delay="500"/>
                                  </p:stCondLst>
                                  <p:childTnLst>
                                    <p:set>
                                      <p:cBhvr>
                                        <p:cTn id="39" dur="1" fill="hold">
                                          <p:stCondLst>
                                            <p:cond delay="0"/>
                                          </p:stCondLst>
                                        </p:cTn>
                                        <p:tgtEl>
                                          <p:spTgt spid="8">
                                            <p:txEl>
                                              <p:pRg st="5" end="5"/>
                                            </p:txEl>
                                          </p:spTgt>
                                        </p:tgtEl>
                                        <p:attrNameLst>
                                          <p:attrName>style.visibility</p:attrName>
                                        </p:attrNameLst>
                                      </p:cBhvr>
                                      <p:to>
                                        <p:strVal val="visible"/>
                                      </p:to>
                                    </p:set>
                                    <p:animEffect transition="in" filter="fade">
                                      <p:cBhvr>
                                        <p:cTn id="40" dur="500"/>
                                        <p:tgtEl>
                                          <p:spTgt spid="8">
                                            <p:txEl>
                                              <p:pRg st="5" end="5"/>
                                            </p:txEl>
                                          </p:spTgt>
                                        </p:tgtEl>
                                      </p:cBhvr>
                                    </p:animEffect>
                                  </p:childTnLst>
                                </p:cTn>
                              </p:par>
                            </p:childTnLst>
                          </p:cTn>
                        </p:par>
                        <p:par>
                          <p:cTn id="41" fill="hold">
                            <p:stCondLst>
                              <p:cond delay="8500"/>
                            </p:stCondLst>
                            <p:childTnLst>
                              <p:par>
                                <p:cTn id="42" presetID="10" presetClass="entr" presetSubtype="0" fill="hold" nodeType="afterEffect">
                                  <p:stCondLst>
                                    <p:cond delay="0"/>
                                  </p:stCondLst>
                                  <p:childTnLst>
                                    <p:set>
                                      <p:cBhvr>
                                        <p:cTn id="43" dur="1" fill="hold">
                                          <p:stCondLst>
                                            <p:cond delay="0"/>
                                          </p:stCondLst>
                                        </p:cTn>
                                        <p:tgtEl>
                                          <p:spTgt spid="9">
                                            <p:txEl>
                                              <p:pRg st="0" end="0"/>
                                            </p:txEl>
                                          </p:spTgt>
                                        </p:tgtEl>
                                        <p:attrNameLst>
                                          <p:attrName>style.visibility</p:attrName>
                                        </p:attrNameLst>
                                      </p:cBhvr>
                                      <p:to>
                                        <p:strVal val="visible"/>
                                      </p:to>
                                    </p:set>
                                    <p:animEffect transition="in" filter="fade">
                                      <p:cBhvr>
                                        <p:cTn id="44" dur="500"/>
                                        <p:tgtEl>
                                          <p:spTgt spid="9">
                                            <p:txEl>
                                              <p:pRg st="0" end="0"/>
                                            </p:txEl>
                                          </p:spTgt>
                                        </p:tgtEl>
                                      </p:cBhvr>
                                    </p:animEffect>
                                  </p:childTnLst>
                                </p:cTn>
                              </p:par>
                            </p:childTnLst>
                          </p:cTn>
                        </p:par>
                        <p:par>
                          <p:cTn id="45" fill="hold">
                            <p:stCondLst>
                              <p:cond delay="9000"/>
                            </p:stCondLst>
                            <p:childTnLst>
                              <p:par>
                                <p:cTn id="46" presetID="10" presetClass="entr" presetSubtype="0" fill="hold" nodeType="afterEffect">
                                  <p:stCondLst>
                                    <p:cond delay="0"/>
                                  </p:stCondLst>
                                  <p:childTnLst>
                                    <p:set>
                                      <p:cBhvr>
                                        <p:cTn id="47" dur="1" fill="hold">
                                          <p:stCondLst>
                                            <p:cond delay="0"/>
                                          </p:stCondLst>
                                        </p:cTn>
                                        <p:tgtEl>
                                          <p:spTgt spid="9">
                                            <p:txEl>
                                              <p:pRg st="1" end="1"/>
                                            </p:txEl>
                                          </p:spTgt>
                                        </p:tgtEl>
                                        <p:attrNameLst>
                                          <p:attrName>style.visibility</p:attrName>
                                        </p:attrNameLst>
                                      </p:cBhvr>
                                      <p:to>
                                        <p:strVal val="visible"/>
                                      </p:to>
                                    </p:set>
                                    <p:animEffect transition="in" filter="fade">
                                      <p:cBhvr>
                                        <p:cTn id="48" dur="500"/>
                                        <p:tgtEl>
                                          <p:spTgt spid="9">
                                            <p:txEl>
                                              <p:pRg st="1" end="1"/>
                                            </p:txEl>
                                          </p:spTgt>
                                        </p:tgtEl>
                                      </p:cBhvr>
                                    </p:animEffect>
                                  </p:childTnLst>
                                </p:cTn>
                              </p:par>
                            </p:childTnLst>
                          </p:cTn>
                        </p:par>
                        <p:par>
                          <p:cTn id="49" fill="hold">
                            <p:stCondLst>
                              <p:cond delay="9500"/>
                            </p:stCondLst>
                            <p:childTnLst>
                              <p:par>
                                <p:cTn id="50" presetID="10" presetClass="entr" presetSubtype="0" fill="hold" nodeType="afterEffect">
                                  <p:stCondLst>
                                    <p:cond delay="0"/>
                                  </p:stCondLst>
                                  <p:childTnLst>
                                    <p:set>
                                      <p:cBhvr>
                                        <p:cTn id="51" dur="1" fill="hold">
                                          <p:stCondLst>
                                            <p:cond delay="0"/>
                                          </p:stCondLst>
                                        </p:cTn>
                                        <p:tgtEl>
                                          <p:spTgt spid="9">
                                            <p:txEl>
                                              <p:pRg st="2" end="2"/>
                                            </p:txEl>
                                          </p:spTgt>
                                        </p:tgtEl>
                                        <p:attrNameLst>
                                          <p:attrName>style.visibility</p:attrName>
                                        </p:attrNameLst>
                                      </p:cBhvr>
                                      <p:to>
                                        <p:strVal val="visible"/>
                                      </p:to>
                                    </p:set>
                                    <p:animEffect transition="in" filter="fade">
                                      <p:cBhvr>
                                        <p:cTn id="52" dur="500"/>
                                        <p:tgtEl>
                                          <p:spTgt spid="9">
                                            <p:txEl>
                                              <p:pRg st="2" end="2"/>
                                            </p:txEl>
                                          </p:spTgt>
                                        </p:tgtEl>
                                      </p:cBhvr>
                                    </p:animEffect>
                                  </p:childTnLst>
                                </p:cTn>
                              </p:par>
                            </p:childTnLst>
                          </p:cTn>
                        </p:par>
                        <p:par>
                          <p:cTn id="53" fill="hold">
                            <p:stCondLst>
                              <p:cond delay="10000"/>
                            </p:stCondLst>
                            <p:childTnLst>
                              <p:par>
                                <p:cTn id="54" presetID="10" presetClass="entr" presetSubtype="0" fill="hold" nodeType="afterEffect">
                                  <p:stCondLst>
                                    <p:cond delay="0"/>
                                  </p:stCondLst>
                                  <p:childTnLst>
                                    <p:set>
                                      <p:cBhvr>
                                        <p:cTn id="55" dur="1" fill="hold">
                                          <p:stCondLst>
                                            <p:cond delay="0"/>
                                          </p:stCondLst>
                                        </p:cTn>
                                        <p:tgtEl>
                                          <p:spTgt spid="9">
                                            <p:txEl>
                                              <p:pRg st="3" end="3"/>
                                            </p:txEl>
                                          </p:spTgt>
                                        </p:tgtEl>
                                        <p:attrNameLst>
                                          <p:attrName>style.visibility</p:attrName>
                                        </p:attrNameLst>
                                      </p:cBhvr>
                                      <p:to>
                                        <p:strVal val="visible"/>
                                      </p:to>
                                    </p:set>
                                    <p:animEffect transition="in" filter="fade">
                                      <p:cBhvr>
                                        <p:cTn id="56" dur="500"/>
                                        <p:tgtEl>
                                          <p:spTgt spid="9">
                                            <p:txEl>
                                              <p:pRg st="3" end="3"/>
                                            </p:txEl>
                                          </p:spTgt>
                                        </p:tgtEl>
                                      </p:cBhvr>
                                    </p:animEffect>
                                  </p:childTnLst>
                                </p:cTn>
                              </p:par>
                            </p:childTnLst>
                          </p:cTn>
                        </p:par>
                        <p:par>
                          <p:cTn id="57" fill="hold">
                            <p:stCondLst>
                              <p:cond delay="10500"/>
                            </p:stCondLst>
                            <p:childTnLst>
                              <p:par>
                                <p:cTn id="58" presetID="10" presetClass="entr" presetSubtype="0" fill="hold" nodeType="afterEffect">
                                  <p:stCondLst>
                                    <p:cond delay="0"/>
                                  </p:stCondLst>
                                  <p:childTnLst>
                                    <p:set>
                                      <p:cBhvr>
                                        <p:cTn id="59" dur="1" fill="hold">
                                          <p:stCondLst>
                                            <p:cond delay="0"/>
                                          </p:stCondLst>
                                        </p:cTn>
                                        <p:tgtEl>
                                          <p:spTgt spid="9">
                                            <p:txEl>
                                              <p:pRg st="4" end="4"/>
                                            </p:txEl>
                                          </p:spTgt>
                                        </p:tgtEl>
                                        <p:attrNameLst>
                                          <p:attrName>style.visibility</p:attrName>
                                        </p:attrNameLst>
                                      </p:cBhvr>
                                      <p:to>
                                        <p:strVal val="visible"/>
                                      </p:to>
                                    </p:set>
                                    <p:animEffect transition="in" filter="fade">
                                      <p:cBhvr>
                                        <p:cTn id="60" dur="500"/>
                                        <p:tgtEl>
                                          <p:spTgt spid="9">
                                            <p:txEl>
                                              <p:pRg st="4" end="4"/>
                                            </p:txEl>
                                          </p:spTgt>
                                        </p:tgtEl>
                                      </p:cBhvr>
                                    </p:animEffect>
                                  </p:childTnLst>
                                </p:cTn>
                              </p:par>
                            </p:childTnLst>
                          </p:cTn>
                        </p:par>
                        <p:par>
                          <p:cTn id="61" fill="hold">
                            <p:stCondLst>
                              <p:cond delay="11000"/>
                            </p:stCondLst>
                            <p:childTnLst>
                              <p:par>
                                <p:cTn id="62" presetID="10" presetClass="entr" presetSubtype="0" fill="hold" nodeType="afterEffect">
                                  <p:stCondLst>
                                    <p:cond delay="0"/>
                                  </p:stCondLst>
                                  <p:childTnLst>
                                    <p:set>
                                      <p:cBhvr>
                                        <p:cTn id="63" dur="1" fill="hold">
                                          <p:stCondLst>
                                            <p:cond delay="0"/>
                                          </p:stCondLst>
                                        </p:cTn>
                                        <p:tgtEl>
                                          <p:spTgt spid="9">
                                            <p:txEl>
                                              <p:pRg st="5" end="5"/>
                                            </p:txEl>
                                          </p:spTgt>
                                        </p:tgtEl>
                                        <p:attrNameLst>
                                          <p:attrName>style.visibility</p:attrName>
                                        </p:attrNameLst>
                                      </p:cBhvr>
                                      <p:to>
                                        <p:strVal val="visible"/>
                                      </p:to>
                                    </p:set>
                                    <p:animEffect transition="in" filter="fade">
                                      <p:cBhvr>
                                        <p:cTn id="64" dur="500"/>
                                        <p:tgtEl>
                                          <p:spTgt spid="9">
                                            <p:txEl>
                                              <p:pRg st="5" end="5"/>
                                            </p:txEl>
                                          </p:spTgt>
                                        </p:tgtEl>
                                      </p:cBhvr>
                                    </p:animEffect>
                                  </p:childTnLst>
                                </p:cTn>
                              </p:par>
                            </p:childTnLst>
                          </p:cTn>
                        </p:par>
                        <p:par>
                          <p:cTn id="65" fill="hold">
                            <p:stCondLst>
                              <p:cond delay="11500"/>
                            </p:stCondLst>
                            <p:childTnLst>
                              <p:par>
                                <p:cTn id="66" presetID="10" presetClass="entr" presetSubtype="0" fill="hold" nodeType="afterEffect">
                                  <p:stCondLst>
                                    <p:cond delay="0"/>
                                  </p:stCondLst>
                                  <p:childTnLst>
                                    <p:set>
                                      <p:cBhvr>
                                        <p:cTn id="67" dur="1" fill="hold">
                                          <p:stCondLst>
                                            <p:cond delay="0"/>
                                          </p:stCondLst>
                                        </p:cTn>
                                        <p:tgtEl>
                                          <p:spTgt spid="9">
                                            <p:txEl>
                                              <p:pRg st="6" end="6"/>
                                            </p:txEl>
                                          </p:spTgt>
                                        </p:tgtEl>
                                        <p:attrNameLst>
                                          <p:attrName>style.visibility</p:attrName>
                                        </p:attrNameLst>
                                      </p:cBhvr>
                                      <p:to>
                                        <p:strVal val="visible"/>
                                      </p:to>
                                    </p:set>
                                    <p:animEffect transition="in" filter="fade">
                                      <p:cBhvr>
                                        <p:cTn id="68" dur="500"/>
                                        <p:tgtEl>
                                          <p:spTgt spid="9">
                                            <p:txEl>
                                              <p:pRg st="6" end="6"/>
                                            </p:txEl>
                                          </p:spTgt>
                                        </p:tgtEl>
                                      </p:cBhvr>
                                    </p:animEffect>
                                  </p:childTnLst>
                                </p:cTn>
                              </p:par>
                            </p:childTnLst>
                          </p:cTn>
                        </p:par>
                        <p:par>
                          <p:cTn id="69" fill="hold">
                            <p:stCondLst>
                              <p:cond delay="12000"/>
                            </p:stCondLst>
                            <p:childTnLst>
                              <p:par>
                                <p:cTn id="70" presetID="10" presetClass="entr" presetSubtype="0" fill="hold" nodeType="afterEffect">
                                  <p:stCondLst>
                                    <p:cond delay="0"/>
                                  </p:stCondLst>
                                  <p:childTnLst>
                                    <p:set>
                                      <p:cBhvr>
                                        <p:cTn id="71" dur="1" fill="hold">
                                          <p:stCondLst>
                                            <p:cond delay="0"/>
                                          </p:stCondLst>
                                        </p:cTn>
                                        <p:tgtEl>
                                          <p:spTgt spid="9">
                                            <p:txEl>
                                              <p:pRg st="7" end="7"/>
                                            </p:txEl>
                                          </p:spTgt>
                                        </p:tgtEl>
                                        <p:attrNameLst>
                                          <p:attrName>style.visibility</p:attrName>
                                        </p:attrNameLst>
                                      </p:cBhvr>
                                      <p:to>
                                        <p:strVal val="visible"/>
                                      </p:to>
                                    </p:set>
                                    <p:animEffect transition="in" filter="fade">
                                      <p:cBhvr>
                                        <p:cTn id="72" dur="500"/>
                                        <p:tgtEl>
                                          <p:spTgt spid="9">
                                            <p:txEl>
                                              <p:pRg st="7" end="7"/>
                                            </p:txEl>
                                          </p:spTgt>
                                        </p:tgtEl>
                                      </p:cBhvr>
                                    </p:animEffect>
                                  </p:childTnLst>
                                </p:cTn>
                              </p:par>
                            </p:childTnLst>
                          </p:cTn>
                        </p:par>
                        <p:par>
                          <p:cTn id="73" fill="hold">
                            <p:stCondLst>
                              <p:cond delay="12500"/>
                            </p:stCondLst>
                            <p:childTnLst>
                              <p:par>
                                <p:cTn id="74" presetID="10" presetClass="entr" presetSubtype="0" fill="hold" nodeType="afterEffect">
                                  <p:stCondLst>
                                    <p:cond delay="0"/>
                                  </p:stCondLst>
                                  <p:childTnLst>
                                    <p:set>
                                      <p:cBhvr>
                                        <p:cTn id="75" dur="1" fill="hold">
                                          <p:stCondLst>
                                            <p:cond delay="0"/>
                                          </p:stCondLst>
                                        </p:cTn>
                                        <p:tgtEl>
                                          <p:spTgt spid="9">
                                            <p:txEl>
                                              <p:pRg st="8" end="8"/>
                                            </p:txEl>
                                          </p:spTgt>
                                        </p:tgtEl>
                                        <p:attrNameLst>
                                          <p:attrName>style.visibility</p:attrName>
                                        </p:attrNameLst>
                                      </p:cBhvr>
                                      <p:to>
                                        <p:strVal val="visible"/>
                                      </p:to>
                                    </p:set>
                                    <p:animEffect transition="in" filter="fade">
                                      <p:cBhvr>
                                        <p:cTn id="76" dur="500"/>
                                        <p:tgtEl>
                                          <p:spTgt spid="9">
                                            <p:txEl>
                                              <p:pRg st="8" end="8"/>
                                            </p:txEl>
                                          </p:spTgt>
                                        </p:tgtEl>
                                      </p:cBhvr>
                                    </p:animEffect>
                                  </p:childTnLst>
                                </p:cTn>
                              </p:par>
                            </p:childTnLst>
                          </p:cTn>
                        </p:par>
                        <p:par>
                          <p:cTn id="77" fill="hold">
                            <p:stCondLst>
                              <p:cond delay="13000"/>
                            </p:stCondLst>
                            <p:childTnLst>
                              <p:par>
                                <p:cTn id="78" presetID="10" presetClass="entr" presetSubtype="0" fill="hold" nodeType="afterEffect">
                                  <p:stCondLst>
                                    <p:cond delay="0"/>
                                  </p:stCondLst>
                                  <p:childTnLst>
                                    <p:set>
                                      <p:cBhvr>
                                        <p:cTn id="79" dur="1" fill="hold">
                                          <p:stCondLst>
                                            <p:cond delay="0"/>
                                          </p:stCondLst>
                                        </p:cTn>
                                        <p:tgtEl>
                                          <p:spTgt spid="9">
                                            <p:txEl>
                                              <p:pRg st="9" end="9"/>
                                            </p:txEl>
                                          </p:spTgt>
                                        </p:tgtEl>
                                        <p:attrNameLst>
                                          <p:attrName>style.visibility</p:attrName>
                                        </p:attrNameLst>
                                      </p:cBhvr>
                                      <p:to>
                                        <p:strVal val="visible"/>
                                      </p:to>
                                    </p:set>
                                    <p:animEffect transition="in" filter="fade">
                                      <p:cBhvr>
                                        <p:cTn id="80" dur="50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6" grpId="0"/>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5D0E442-8D16-53BE-9B8A-CFE012FAA805}"/>
              </a:ext>
            </a:extLst>
          </p:cNvPr>
          <p:cNvSpPr txBox="1">
            <a:spLocks/>
          </p:cNvSpPr>
          <p:nvPr/>
        </p:nvSpPr>
        <p:spPr bwMode="auto">
          <a:xfrm>
            <a:off x="521845" y="1433215"/>
            <a:ext cx="7200900" cy="502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355600" indent="-355600" algn="l" defTabSz="457200" rtl="0" eaLnBrk="0" fontAlgn="base" hangingPunct="0">
              <a:spcBef>
                <a:spcPct val="0"/>
              </a:spcBef>
              <a:spcAft>
                <a:spcPct val="0"/>
              </a:spcAft>
              <a:defRPr sz="2400" b="0" i="0" kern="1200">
                <a:solidFill>
                  <a:srgbClr val="00D5D9"/>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sz="2800" b="1">
                <a:solidFill>
                  <a:schemeClr val="bg1"/>
                </a:solidFill>
                <a:effectLst/>
                <a:latin typeface="+mn-lt"/>
              </a:rPr>
              <a:t>Best practices for SMI</a:t>
            </a:r>
            <a:endParaRPr lang="en-US" sz="3600" b="1">
              <a:solidFill>
                <a:schemeClr val="bg1"/>
              </a:solidFill>
              <a:effectLst/>
              <a:latin typeface="+mn-lt"/>
            </a:endParaRPr>
          </a:p>
          <a:p>
            <a:r>
              <a:rPr lang="en-US" sz="3600">
                <a:solidFill>
                  <a:schemeClr val="bg1"/>
                </a:solidFill>
                <a:effectLst/>
                <a:latin typeface="+mn-lt"/>
              </a:rPr>
              <a:t>Handout 1 </a:t>
            </a:r>
          </a:p>
        </p:txBody>
      </p:sp>
      <p:pic>
        <p:nvPicPr>
          <p:cNvPr id="4" name="Picture 3" descr="Graphical user interface, text, application, email&#10;&#10;Description automatically generated">
            <a:extLst>
              <a:ext uri="{FF2B5EF4-FFF2-40B4-BE49-F238E27FC236}">
                <a16:creationId xmlns:a16="http://schemas.microsoft.com/office/drawing/2014/main" id="{97514978-25BB-170B-DA6D-013FBB18A581}"/>
              </a:ext>
            </a:extLst>
          </p:cNvPr>
          <p:cNvPicPr>
            <a:picLocks noChangeAspect="1"/>
          </p:cNvPicPr>
          <p:nvPr/>
        </p:nvPicPr>
        <p:blipFill>
          <a:blip r:embed="rId3"/>
          <a:stretch>
            <a:fillRect/>
          </a:stretch>
        </p:blipFill>
        <p:spPr>
          <a:xfrm>
            <a:off x="4839466" y="637569"/>
            <a:ext cx="3782689" cy="5379661"/>
          </a:xfrm>
          <a:prstGeom prst="rect">
            <a:avLst/>
          </a:prstGeom>
        </p:spPr>
      </p:pic>
    </p:spTree>
    <p:extLst>
      <p:ext uri="{BB962C8B-B14F-4D97-AF65-F5344CB8AC3E}">
        <p14:creationId xmlns:p14="http://schemas.microsoft.com/office/powerpoint/2010/main" val="1337419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8DE0143-9C4F-48F1-78E6-2DF332F2434E}"/>
              </a:ext>
            </a:extLst>
          </p:cNvPr>
          <p:cNvPicPr>
            <a:picLocks noChangeAspect="1"/>
          </p:cNvPicPr>
          <p:nvPr/>
        </p:nvPicPr>
        <p:blipFill>
          <a:blip r:embed="rId3"/>
          <a:srcRect/>
          <a:stretch/>
        </p:blipFill>
        <p:spPr>
          <a:xfrm>
            <a:off x="0" y="0"/>
            <a:ext cx="9144000" cy="6858000"/>
          </a:xfrm>
          <a:prstGeom prst="rect">
            <a:avLst/>
          </a:prstGeom>
        </p:spPr>
      </p:pic>
      <p:grpSp>
        <p:nvGrpSpPr>
          <p:cNvPr id="5" name="Group 4">
            <a:extLst>
              <a:ext uri="{FF2B5EF4-FFF2-40B4-BE49-F238E27FC236}">
                <a16:creationId xmlns:a16="http://schemas.microsoft.com/office/drawing/2014/main" id="{5EEA6073-DC41-A3A2-2EF8-559B54F11978}"/>
              </a:ext>
            </a:extLst>
          </p:cNvPr>
          <p:cNvGrpSpPr/>
          <p:nvPr/>
        </p:nvGrpSpPr>
        <p:grpSpPr>
          <a:xfrm>
            <a:off x="3681705" y="1106141"/>
            <a:ext cx="4689286" cy="4512483"/>
            <a:chOff x="3925132" y="1338573"/>
            <a:chExt cx="4689286" cy="4512483"/>
          </a:xfrm>
        </p:grpSpPr>
        <p:sp>
          <p:nvSpPr>
            <p:cNvPr id="6" name="Freeform 5">
              <a:extLst>
                <a:ext uri="{FF2B5EF4-FFF2-40B4-BE49-F238E27FC236}">
                  <a16:creationId xmlns:a16="http://schemas.microsoft.com/office/drawing/2014/main" id="{EFB12B3D-53FD-4D0C-52EC-265F8A4C7978}"/>
                </a:ext>
              </a:extLst>
            </p:cNvPr>
            <p:cNvSpPr/>
            <p:nvPr/>
          </p:nvSpPr>
          <p:spPr>
            <a:xfrm>
              <a:off x="4656883" y="1921012"/>
              <a:ext cx="3046174" cy="2966872"/>
            </a:xfrm>
            <a:custGeom>
              <a:avLst/>
              <a:gdLst>
                <a:gd name="connsiteX0" fmla="*/ 0 w 3046174"/>
                <a:gd name="connsiteY0" fmla="*/ 1523087 h 3046174"/>
                <a:gd name="connsiteX1" fmla="*/ 1523087 w 3046174"/>
                <a:gd name="connsiteY1" fmla="*/ 0 h 3046174"/>
                <a:gd name="connsiteX2" fmla="*/ 3046174 w 3046174"/>
                <a:gd name="connsiteY2" fmla="*/ 1523087 h 3046174"/>
                <a:gd name="connsiteX3" fmla="*/ 1523087 w 3046174"/>
                <a:gd name="connsiteY3" fmla="*/ 3046174 h 3046174"/>
                <a:gd name="connsiteX4" fmla="*/ 0 w 3046174"/>
                <a:gd name="connsiteY4" fmla="*/ 1523087 h 3046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6174" h="3046174">
                  <a:moveTo>
                    <a:pt x="0" y="1523087"/>
                  </a:moveTo>
                  <a:cubicBezTo>
                    <a:pt x="0" y="681909"/>
                    <a:pt x="681909" y="0"/>
                    <a:pt x="1523087" y="0"/>
                  </a:cubicBezTo>
                  <a:cubicBezTo>
                    <a:pt x="2364265" y="0"/>
                    <a:pt x="3046174" y="681909"/>
                    <a:pt x="3046174" y="1523087"/>
                  </a:cubicBezTo>
                  <a:cubicBezTo>
                    <a:pt x="3046174" y="2364265"/>
                    <a:pt x="2364265" y="3046174"/>
                    <a:pt x="1523087" y="3046174"/>
                  </a:cubicBezTo>
                  <a:cubicBezTo>
                    <a:pt x="681909" y="3046174"/>
                    <a:pt x="0" y="2364265"/>
                    <a:pt x="0" y="1523087"/>
                  </a:cubicBezTo>
                  <a:close/>
                </a:path>
              </a:pathLst>
            </a:custGeom>
            <a:solidFill>
              <a:schemeClr val="bg1"/>
            </a:solidFill>
            <a:effectLst>
              <a:glow rad="1270000">
                <a:schemeClr val="bg1">
                  <a:alpha val="0"/>
                </a:schemeClr>
              </a:glow>
              <a:outerShdw blurRad="254000" dist="63500" dir="5400000" algn="ctr" rotWithShape="0">
                <a:srgbClr val="000000">
                  <a:alpha val="0"/>
                </a:srgbClr>
              </a:outerShdw>
            </a:effectLst>
          </p:spPr>
          <p:style>
            <a:lnRef idx="0">
              <a:schemeClr val="lt1">
                <a:hueOff val="0"/>
                <a:satOff val="0"/>
                <a:lumOff val="0"/>
                <a:alphaOff val="0"/>
              </a:schemeClr>
            </a:lnRef>
            <a:fillRef idx="3">
              <a:scrgbClr r="0" g="0" b="0"/>
            </a:fillRef>
            <a:effectRef idx="0">
              <a:scrgbClr r="0" g="0" b="0"/>
            </a:effectRef>
            <a:fontRef idx="minor">
              <a:schemeClr val="tx1"/>
            </a:fontRef>
          </p:style>
          <p:txBody>
            <a:bodyPr spcFirstLastPara="0" vert="horz" wrap="square" lIns="476582" tIns="476582" rIns="476582" bIns="476582" numCol="1" spcCol="1270" anchor="ctr" anchorCtr="0">
              <a:noAutofit/>
            </a:bodyPr>
            <a:lstStyle/>
            <a:p>
              <a:pPr marL="0" lvl="0" indent="0" algn="ctr" defTabSz="1066800">
                <a:lnSpc>
                  <a:spcPct val="90000"/>
                </a:lnSpc>
                <a:spcBef>
                  <a:spcPct val="0"/>
                </a:spcBef>
                <a:spcAft>
                  <a:spcPct val="35000"/>
                </a:spcAft>
                <a:buNone/>
              </a:pPr>
              <a:r>
                <a:rPr lang="en-US" sz="2400" b="1" i="0" kern="1200">
                  <a:solidFill>
                    <a:schemeClr val="accent1"/>
                  </a:solidFill>
                  <a:latin typeface="Arial" panose="020B0604020202020204" pitchFamily="34" charset="0"/>
                  <a:cs typeface="Arial" panose="020B0604020202020204" pitchFamily="34" charset="0"/>
                </a:rPr>
                <a:t>Building Rapport</a:t>
              </a:r>
            </a:p>
          </p:txBody>
        </p:sp>
        <p:sp>
          <p:nvSpPr>
            <p:cNvPr id="7" name="Freeform 6">
              <a:extLst>
                <a:ext uri="{FF2B5EF4-FFF2-40B4-BE49-F238E27FC236}">
                  <a16:creationId xmlns:a16="http://schemas.microsoft.com/office/drawing/2014/main" id="{065756BF-FC91-811E-2207-665BE374315D}"/>
                </a:ext>
              </a:extLst>
            </p:cNvPr>
            <p:cNvSpPr/>
            <p:nvPr/>
          </p:nvSpPr>
          <p:spPr>
            <a:xfrm>
              <a:off x="4457127" y="1338573"/>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6EBE00"/>
            </a:solidFill>
            <a:ln w="50800">
              <a:solidFill>
                <a:schemeClr val="bg1"/>
              </a:solidFill>
            </a:ln>
            <a:effectLst>
              <a:outerShdw blurRad="254000" dist="63500" dir="5400000" algn="ctr" rotWithShape="0">
                <a:srgbClr val="000000">
                  <a:alpha val="2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254188" tIns="254188" rIns="254188" bIns="254188" numCol="1" spcCol="1270" anchor="ctr" anchorCtr="0">
              <a:noAutofit/>
            </a:bodyPr>
            <a:lstStyle/>
            <a:p>
              <a:pPr marL="0" lvl="0" indent="0" algn="ctr" defTabSz="577850">
                <a:lnSpc>
                  <a:spcPts val="200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Carbon Monoxide Monitoring</a:t>
              </a:r>
            </a:p>
          </p:txBody>
        </p:sp>
        <p:sp>
          <p:nvSpPr>
            <p:cNvPr id="8" name="Freeform 7">
              <a:extLst>
                <a:ext uri="{FF2B5EF4-FFF2-40B4-BE49-F238E27FC236}">
                  <a16:creationId xmlns:a16="http://schemas.microsoft.com/office/drawing/2014/main" id="{947D3250-25E8-08A4-18BC-FE78C9367B95}"/>
                </a:ext>
              </a:extLst>
            </p:cNvPr>
            <p:cNvSpPr/>
            <p:nvPr/>
          </p:nvSpPr>
          <p:spPr>
            <a:xfrm>
              <a:off x="6488772" y="1350175"/>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FF7700"/>
            </a:solidFill>
            <a:ln w="50800">
              <a:solidFill>
                <a:schemeClr val="bg1"/>
              </a:solidFill>
            </a:ln>
            <a:effectLst>
              <a:outerShdw blurRad="254000" dist="63500" dir="5400000" algn="ctr" rotWithShape="0">
                <a:srgbClr val="000000">
                  <a:alpha val="2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254188" tIns="254188" rIns="254188" bIns="254188" numCol="1" spcCol="1270" anchor="ctr" anchorCtr="0">
              <a:noAutofit/>
            </a:bodyPr>
            <a:lstStyle/>
            <a:p>
              <a:pPr marL="0" lvl="0" indent="0" algn="ctr" defTabSz="577850">
                <a:lnSpc>
                  <a:spcPts val="200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Stop Smoking Medications</a:t>
              </a:r>
            </a:p>
          </p:txBody>
        </p:sp>
        <p:sp>
          <p:nvSpPr>
            <p:cNvPr id="9" name="Freeform 8">
              <a:extLst>
                <a:ext uri="{FF2B5EF4-FFF2-40B4-BE49-F238E27FC236}">
                  <a16:creationId xmlns:a16="http://schemas.microsoft.com/office/drawing/2014/main" id="{207B84A8-98D9-B668-D1F2-5D1DC87FE646}"/>
                </a:ext>
              </a:extLst>
            </p:cNvPr>
            <p:cNvSpPr/>
            <p:nvPr/>
          </p:nvSpPr>
          <p:spPr>
            <a:xfrm>
              <a:off x="6991453" y="3128243"/>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934FC7"/>
            </a:solidFill>
            <a:ln w="50800">
              <a:solidFill>
                <a:schemeClr val="bg1"/>
              </a:solidFill>
            </a:ln>
            <a:effectLst>
              <a:outerShdw blurRad="254000" dist="63500" dir="5400000" algn="ctr" rotWithShape="0">
                <a:srgbClr val="000000">
                  <a:alpha val="2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254188" tIns="254188" rIns="254188" bIns="254188" numCol="1" spcCol="1270" anchor="ctr" anchorCtr="0">
              <a:noAutofit/>
            </a:bodyPr>
            <a:lstStyle/>
            <a:p>
              <a:pPr marL="0" lvl="0" indent="0" algn="ctr" defTabSz="577850">
                <a:lnSpc>
                  <a:spcPts val="200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Addressing barriers and smoking cues</a:t>
              </a:r>
            </a:p>
          </p:txBody>
        </p:sp>
        <p:sp>
          <p:nvSpPr>
            <p:cNvPr id="10" name="Freeform 9">
              <a:extLst>
                <a:ext uri="{FF2B5EF4-FFF2-40B4-BE49-F238E27FC236}">
                  <a16:creationId xmlns:a16="http://schemas.microsoft.com/office/drawing/2014/main" id="{7EC580B4-E3AB-5396-D836-0A6832699275}"/>
                </a:ext>
              </a:extLst>
            </p:cNvPr>
            <p:cNvSpPr/>
            <p:nvPr/>
          </p:nvSpPr>
          <p:spPr>
            <a:xfrm>
              <a:off x="5458293" y="4228091"/>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FFC90B"/>
            </a:solidFill>
            <a:ln w="50800">
              <a:solidFill>
                <a:schemeClr val="bg1"/>
              </a:solidFill>
            </a:ln>
            <a:effectLst>
              <a:outerShdw blurRad="254000" dist="63500" dir="5400000" algn="ctr" rotWithShape="0">
                <a:srgbClr val="000000">
                  <a:alpha val="2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254188" tIns="254188" rIns="254188" bIns="254188" numCol="1" spcCol="1270" anchor="ctr" anchorCtr="0">
              <a:noAutofit/>
            </a:bodyPr>
            <a:lstStyle/>
            <a:p>
              <a:pPr marL="0" lvl="0" indent="0" algn="ctr" defTabSz="577850">
                <a:lnSpc>
                  <a:spcPts val="200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Prompting Commitment</a:t>
              </a:r>
            </a:p>
          </p:txBody>
        </p:sp>
        <p:sp>
          <p:nvSpPr>
            <p:cNvPr id="11" name="Freeform 10">
              <a:extLst>
                <a:ext uri="{FF2B5EF4-FFF2-40B4-BE49-F238E27FC236}">
                  <a16:creationId xmlns:a16="http://schemas.microsoft.com/office/drawing/2014/main" id="{1644DCD0-02D2-5AC6-840D-26CE31755E7B}"/>
                </a:ext>
              </a:extLst>
            </p:cNvPr>
            <p:cNvSpPr/>
            <p:nvPr/>
          </p:nvSpPr>
          <p:spPr>
            <a:xfrm>
              <a:off x="3925132" y="3128242"/>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FF3C3C"/>
            </a:solidFill>
            <a:ln w="50800">
              <a:solidFill>
                <a:schemeClr val="bg1"/>
              </a:solidFill>
            </a:ln>
            <a:effectLst>
              <a:outerShdw blurRad="254000" dist="63500" dir="5400000" algn="ctr" rotWithShape="0">
                <a:srgbClr val="000000">
                  <a:alpha val="2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254188" tIns="254188" rIns="254188" bIns="254188" numCol="1" spcCol="1270" anchor="ctr" anchorCtr="0">
              <a:noAutofit/>
            </a:bodyPr>
            <a:lstStyle/>
            <a:p>
              <a:pPr marL="0" lvl="0" indent="0" algn="ctr" defTabSz="577850">
                <a:lnSpc>
                  <a:spcPts val="200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Not a Puff Rule</a:t>
              </a:r>
            </a:p>
          </p:txBody>
        </p:sp>
      </p:grpSp>
      <p:sp>
        <p:nvSpPr>
          <p:cNvPr id="12" name="Text Placeholder 3">
            <a:extLst>
              <a:ext uri="{FF2B5EF4-FFF2-40B4-BE49-F238E27FC236}">
                <a16:creationId xmlns:a16="http://schemas.microsoft.com/office/drawing/2014/main" id="{6ED477AC-E32E-3B90-7025-7059F5408B50}"/>
              </a:ext>
            </a:extLst>
          </p:cNvPr>
          <p:cNvSpPr txBox="1">
            <a:spLocks/>
          </p:cNvSpPr>
          <p:nvPr/>
        </p:nvSpPr>
        <p:spPr bwMode="auto">
          <a:xfrm>
            <a:off x="571500" y="4932261"/>
            <a:ext cx="7966604" cy="13727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500"/>
              </a:lnSpc>
              <a:spcBef>
                <a:spcPts val="300"/>
              </a:spcBef>
              <a:spcAft>
                <a:spcPts val="300"/>
              </a:spcAft>
              <a:buNone/>
            </a:pPr>
            <a:r>
              <a:rPr lang="en-US" sz="1000" dirty="0">
                <a:solidFill>
                  <a:schemeClr val="bg1"/>
                </a:solidFill>
                <a:latin typeface="Arial" panose="020B0604020202020204" pitchFamily="34" charset="0"/>
                <a:cs typeface="Arial" panose="020B0604020202020204" pitchFamily="34" charset="0"/>
              </a:rPr>
              <a:t>Source: </a:t>
            </a:r>
            <a:br>
              <a:rPr lang="en-US" sz="1000" dirty="0">
                <a:solidFill>
                  <a:schemeClr val="bg1"/>
                </a:solidFill>
                <a:latin typeface="Arial" panose="020B0604020202020204" pitchFamily="34" charset="0"/>
                <a:cs typeface="Arial" panose="020B0604020202020204" pitchFamily="34" charset="0"/>
              </a:rPr>
            </a:br>
            <a:r>
              <a:rPr lang="en-US" sz="1000" dirty="0">
                <a:solidFill>
                  <a:schemeClr val="bg1"/>
                </a:solidFill>
                <a:latin typeface="Arial" panose="020B0604020202020204" pitchFamily="34" charset="0"/>
                <a:cs typeface="Arial" panose="020B0604020202020204" pitchFamily="34" charset="0"/>
              </a:rPr>
              <a:t>Michie S et. al. Identifying evidence-based competences </a:t>
            </a:r>
            <a:br>
              <a:rPr lang="en-US" sz="1000" dirty="0">
                <a:solidFill>
                  <a:schemeClr val="bg1"/>
                </a:solidFill>
                <a:latin typeface="Arial" panose="020B0604020202020204" pitchFamily="34" charset="0"/>
                <a:cs typeface="Arial" panose="020B0604020202020204" pitchFamily="34" charset="0"/>
              </a:rPr>
            </a:br>
            <a:r>
              <a:rPr lang="en-US" sz="1000" dirty="0">
                <a:solidFill>
                  <a:schemeClr val="bg1"/>
                </a:solidFill>
                <a:latin typeface="Arial" panose="020B0604020202020204" pitchFamily="34" charset="0"/>
                <a:cs typeface="Arial" panose="020B0604020202020204" pitchFamily="34" charset="0"/>
              </a:rPr>
              <a:t>required to deliver behavioural support for smoking cessation, 2011. </a:t>
            </a:r>
          </a:p>
          <a:p>
            <a:pPr marL="0" indent="0">
              <a:lnSpc>
                <a:spcPts val="1500"/>
              </a:lnSpc>
              <a:spcBef>
                <a:spcPts val="300"/>
              </a:spcBef>
              <a:spcAft>
                <a:spcPts val="300"/>
              </a:spcAft>
              <a:buNone/>
            </a:pPr>
            <a:r>
              <a:rPr lang="en-US" sz="1000" dirty="0">
                <a:solidFill>
                  <a:schemeClr val="bg1"/>
                </a:solidFill>
                <a:latin typeface="Arial" panose="020B0604020202020204" pitchFamily="34" charset="0"/>
                <a:cs typeface="Arial" panose="020B0604020202020204" pitchFamily="34" charset="0"/>
              </a:rPr>
              <a:t>Campbell et. al. Improving behavioral support for smoking </a:t>
            </a:r>
            <a:br>
              <a:rPr lang="en-US" sz="1000" dirty="0">
                <a:solidFill>
                  <a:schemeClr val="bg1"/>
                </a:solidFill>
                <a:latin typeface="Arial" panose="020B0604020202020204" pitchFamily="34" charset="0"/>
                <a:cs typeface="Arial" panose="020B0604020202020204" pitchFamily="34" charset="0"/>
              </a:rPr>
            </a:br>
            <a:r>
              <a:rPr lang="en-US" sz="1000" dirty="0">
                <a:solidFill>
                  <a:schemeClr val="bg1"/>
                </a:solidFill>
                <a:latin typeface="Arial" panose="020B0604020202020204" pitchFamily="34" charset="0"/>
                <a:cs typeface="Arial" panose="020B0604020202020204" pitchFamily="34" charset="0"/>
              </a:rPr>
              <a:t>cessation in pregnancy: What are the barriers to stopping and </a:t>
            </a:r>
            <a:br>
              <a:rPr lang="en-US" sz="1000" dirty="0">
                <a:solidFill>
                  <a:schemeClr val="bg1"/>
                </a:solidFill>
                <a:latin typeface="Arial" panose="020B0604020202020204" pitchFamily="34" charset="0"/>
                <a:cs typeface="Arial" panose="020B0604020202020204" pitchFamily="34" charset="0"/>
              </a:rPr>
            </a:br>
            <a:r>
              <a:rPr lang="en-US" sz="1000" dirty="0">
                <a:solidFill>
                  <a:schemeClr val="bg1"/>
                </a:solidFill>
                <a:latin typeface="Arial" panose="020B0604020202020204" pitchFamily="34" charset="0"/>
                <a:cs typeface="Arial" panose="020B0604020202020204" pitchFamily="34" charset="0"/>
              </a:rPr>
              <a:t>Which Behavior Change Techniques can influence them? 2018</a:t>
            </a:r>
          </a:p>
        </p:txBody>
      </p:sp>
      <p:sp>
        <p:nvSpPr>
          <p:cNvPr id="19" name="Text Placeholder 3">
            <a:extLst>
              <a:ext uri="{FF2B5EF4-FFF2-40B4-BE49-F238E27FC236}">
                <a16:creationId xmlns:a16="http://schemas.microsoft.com/office/drawing/2014/main" id="{6B75E0B1-2931-040F-8FB8-6DBCA3C788D3}"/>
              </a:ext>
            </a:extLst>
          </p:cNvPr>
          <p:cNvSpPr txBox="1">
            <a:spLocks/>
          </p:cNvSpPr>
          <p:nvPr/>
        </p:nvSpPr>
        <p:spPr bwMode="auto">
          <a:xfrm>
            <a:off x="571500" y="1302025"/>
            <a:ext cx="3233520" cy="24868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000"/>
              </a:lnSpc>
              <a:buFont typeface="Lucida Grande" panose="020B0600040502020204" pitchFamily="34" charset="0"/>
              <a:buNone/>
            </a:pPr>
            <a:r>
              <a:rPr lang="en-US" sz="2300" b="1" dirty="0">
                <a:solidFill>
                  <a:schemeClr val="bg1"/>
                </a:solidFill>
                <a:latin typeface="Arial" panose="020B0604020202020204" pitchFamily="34" charset="0"/>
                <a:cs typeface="Arial" panose="020B0604020202020204" pitchFamily="34" charset="0"/>
              </a:rPr>
              <a:t>Behaviour change </a:t>
            </a:r>
            <a:br>
              <a:rPr lang="en-US" sz="2300" b="1" dirty="0">
                <a:solidFill>
                  <a:schemeClr val="bg1"/>
                </a:solidFill>
                <a:latin typeface="Arial" panose="020B0604020202020204" pitchFamily="34" charset="0"/>
                <a:cs typeface="Arial" panose="020B0604020202020204" pitchFamily="34" charset="0"/>
              </a:rPr>
            </a:br>
            <a:r>
              <a:rPr lang="en-US" sz="2300" b="1" dirty="0">
                <a:solidFill>
                  <a:schemeClr val="bg1"/>
                </a:solidFill>
                <a:latin typeface="Arial" panose="020B0604020202020204" pitchFamily="34" charset="0"/>
                <a:cs typeface="Arial" panose="020B0604020202020204" pitchFamily="34" charset="0"/>
              </a:rPr>
              <a:t>techniques (BCTs)</a:t>
            </a:r>
          </a:p>
          <a:p>
            <a:pPr>
              <a:spcBef>
                <a:spcPts val="300"/>
              </a:spcBef>
              <a:spcAft>
                <a:spcPts val="300"/>
              </a:spcAft>
              <a:buClr>
                <a:schemeClr val="accent3"/>
              </a:buClr>
            </a:pPr>
            <a:r>
              <a:rPr lang="en-US" dirty="0">
                <a:solidFill>
                  <a:schemeClr val="bg1"/>
                </a:solidFill>
                <a:latin typeface="Arial" panose="020B0604020202020204" pitchFamily="34" charset="0"/>
                <a:cs typeface="Arial" panose="020B0604020202020204" pitchFamily="34" charset="0"/>
              </a:rPr>
              <a:t>71 identified</a:t>
            </a:r>
          </a:p>
          <a:p>
            <a:pPr>
              <a:spcBef>
                <a:spcPts val="300"/>
              </a:spcBef>
              <a:spcAft>
                <a:spcPts val="300"/>
              </a:spcAft>
              <a:buClr>
                <a:schemeClr val="accent3"/>
              </a:buClr>
            </a:pPr>
            <a:r>
              <a:rPr lang="en-US" dirty="0">
                <a:solidFill>
                  <a:schemeClr val="bg1"/>
                </a:solidFill>
                <a:latin typeface="Arial" panose="020B0604020202020204" pitchFamily="34" charset="0"/>
                <a:cs typeface="Arial" panose="020B0604020202020204" pitchFamily="34" charset="0"/>
              </a:rPr>
              <a:t>16 good evidence</a:t>
            </a:r>
          </a:p>
          <a:p>
            <a:pPr>
              <a:spcBef>
                <a:spcPts val="300"/>
              </a:spcBef>
              <a:spcAft>
                <a:spcPts val="300"/>
              </a:spcAft>
              <a:buClr>
                <a:schemeClr val="accent3"/>
              </a:buClr>
            </a:pPr>
            <a:r>
              <a:rPr lang="en-US" dirty="0">
                <a:solidFill>
                  <a:schemeClr val="bg1"/>
                </a:solidFill>
                <a:latin typeface="Arial" panose="020B0604020202020204" pitchFamily="34" charset="0"/>
                <a:cs typeface="Arial" panose="020B0604020202020204" pitchFamily="34" charset="0"/>
              </a:rPr>
              <a:t>7 top</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1192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FC5F8-35B4-B338-46CF-7181CC2F5BC6}"/>
              </a:ext>
            </a:extLst>
          </p:cNvPr>
          <p:cNvSpPr>
            <a:spLocks noGrp="1"/>
          </p:cNvSpPr>
          <p:nvPr>
            <p:ph type="title"/>
          </p:nvPr>
        </p:nvSpPr>
        <p:spPr/>
        <p:txBody>
          <a:bodyPr/>
          <a:lstStyle/>
          <a:p>
            <a:r>
              <a:rPr lang="en-US" dirty="0"/>
              <a:t>NCSCT Standard Treatment Programme</a:t>
            </a:r>
          </a:p>
        </p:txBody>
      </p:sp>
      <p:graphicFrame>
        <p:nvGraphicFramePr>
          <p:cNvPr id="6" name="Table 5">
            <a:extLst>
              <a:ext uri="{FF2B5EF4-FFF2-40B4-BE49-F238E27FC236}">
                <a16:creationId xmlns:a16="http://schemas.microsoft.com/office/drawing/2014/main" id="{9CFFA804-927F-9B1B-6721-3867CE877927}"/>
              </a:ext>
            </a:extLst>
          </p:cNvPr>
          <p:cNvGraphicFramePr>
            <a:graphicFrameLocks noGrp="1"/>
          </p:cNvGraphicFramePr>
          <p:nvPr>
            <p:extLst>
              <p:ext uri="{D42A27DB-BD31-4B8C-83A1-F6EECF244321}">
                <p14:modId xmlns:p14="http://schemas.microsoft.com/office/powerpoint/2010/main" val="3067049468"/>
              </p:ext>
            </p:extLst>
          </p:nvPr>
        </p:nvGraphicFramePr>
        <p:xfrm>
          <a:off x="684213" y="1908217"/>
          <a:ext cx="4408050" cy="2494680"/>
        </p:xfrm>
        <a:graphic>
          <a:graphicData uri="http://schemas.openxmlformats.org/drawingml/2006/table">
            <a:tbl>
              <a:tblPr firstRow="1" bandRow="1">
                <a:tableStyleId>{5C22544A-7EE6-4342-B048-85BDC9FD1C3A}</a:tableStyleId>
              </a:tblPr>
              <a:tblGrid>
                <a:gridCol w="1055110">
                  <a:extLst>
                    <a:ext uri="{9D8B030D-6E8A-4147-A177-3AD203B41FA5}">
                      <a16:colId xmlns:a16="http://schemas.microsoft.com/office/drawing/2014/main" val="3889081879"/>
                    </a:ext>
                  </a:extLst>
                </a:gridCol>
                <a:gridCol w="3352940">
                  <a:extLst>
                    <a:ext uri="{9D8B030D-6E8A-4147-A177-3AD203B41FA5}">
                      <a16:colId xmlns:a16="http://schemas.microsoft.com/office/drawing/2014/main" val="600406677"/>
                    </a:ext>
                  </a:extLst>
                </a:gridCol>
              </a:tblGrid>
              <a:tr h="498936">
                <a:tc>
                  <a:txBody>
                    <a:bodyPr/>
                    <a:lstStyle/>
                    <a:p>
                      <a:r>
                        <a:rPr lang="en-US" sz="1600" b="1" i="0">
                          <a:latin typeface="Arial" panose="020B0604020202020204" pitchFamily="34" charset="0"/>
                          <a:cs typeface="Arial" panose="020B0604020202020204" pitchFamily="34" charset="0"/>
                        </a:rPr>
                        <a:t>Session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3F39"/>
                    </a:solidFill>
                  </a:tcPr>
                </a:tc>
                <a:tc>
                  <a:txBody>
                    <a:bodyPr/>
                    <a:lstStyle/>
                    <a:p>
                      <a:r>
                        <a:rPr lang="en-US" sz="1600" b="1" i="0">
                          <a:latin typeface="Arial" panose="020B0604020202020204" pitchFamily="34" charset="0"/>
                          <a:cs typeface="Arial" panose="020B0604020202020204" pitchFamily="34" charset="0"/>
                        </a:rPr>
                        <a:t>What is covered</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3F39"/>
                    </a:solidFill>
                  </a:tcPr>
                </a:tc>
                <a:extLst>
                  <a:ext uri="{0D108BD9-81ED-4DB2-BD59-A6C34878D82A}">
                    <a16:rowId xmlns:a16="http://schemas.microsoft.com/office/drawing/2014/main" val="4107125779"/>
                  </a:ext>
                </a:extLst>
              </a:tr>
              <a:tr h="498936">
                <a:tc>
                  <a:txBody>
                    <a:bodyPr/>
                    <a:lstStyle/>
                    <a:p>
                      <a:pPr algn="ctr"/>
                      <a:r>
                        <a:rPr lang="en-US" sz="1600" b="1" i="0">
                          <a:solidFill>
                            <a:schemeClr val="bg1"/>
                          </a:solidFill>
                          <a:latin typeface="Arial" panose="020B0604020202020204" pitchFamily="34" charset="0"/>
                          <a:cs typeface="Arial" panose="020B0604020202020204" pitchFamily="34" charset="0"/>
                        </a:rPr>
                        <a:t>1</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6"/>
                    </a:solidFill>
                  </a:tcPr>
                </a:tc>
                <a:tc>
                  <a:txBody>
                    <a:bodyPr/>
                    <a:lstStyle/>
                    <a:p>
                      <a:r>
                        <a:rPr lang="en-US" sz="1600" b="0" i="0" dirty="0">
                          <a:latin typeface="Arial" panose="020B0604020202020204" pitchFamily="34" charset="0"/>
                          <a:cs typeface="Arial" panose="020B0604020202020204" pitchFamily="34" charset="0"/>
                        </a:rPr>
                        <a:t>Pre-quit assessment</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6">
                        <a:alpha val="20000"/>
                      </a:schemeClr>
                    </a:solidFill>
                  </a:tcPr>
                </a:tc>
                <a:extLst>
                  <a:ext uri="{0D108BD9-81ED-4DB2-BD59-A6C34878D82A}">
                    <a16:rowId xmlns:a16="http://schemas.microsoft.com/office/drawing/2014/main" val="3476263633"/>
                  </a:ext>
                </a:extLst>
              </a:tr>
              <a:tr h="498936">
                <a:tc>
                  <a:txBody>
                    <a:bodyPr/>
                    <a:lstStyle/>
                    <a:p>
                      <a:pPr algn="ctr"/>
                      <a:r>
                        <a:rPr lang="en-US" sz="1600" b="1" i="0">
                          <a:solidFill>
                            <a:schemeClr val="bg1"/>
                          </a:solidFill>
                          <a:latin typeface="Arial" panose="020B0604020202020204" pitchFamily="34" charset="0"/>
                          <a:cs typeface="Arial" panose="020B0604020202020204" pitchFamily="34" charset="0"/>
                        </a:rPr>
                        <a:t>2</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EE70A1"/>
                    </a:solidFill>
                  </a:tcPr>
                </a:tc>
                <a:tc>
                  <a:txBody>
                    <a:bodyPr/>
                    <a:lstStyle/>
                    <a:p>
                      <a:r>
                        <a:rPr lang="en-US" sz="1600" b="0" i="0" dirty="0">
                          <a:latin typeface="Arial" panose="020B0604020202020204" pitchFamily="34" charset="0"/>
                          <a:cs typeface="Arial" panose="020B0604020202020204" pitchFamily="34" charset="0"/>
                        </a:rPr>
                        <a:t>Quit date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EE70A1">
                        <a:alpha val="20000"/>
                      </a:srgbClr>
                    </a:solidFill>
                  </a:tcPr>
                </a:tc>
                <a:extLst>
                  <a:ext uri="{0D108BD9-81ED-4DB2-BD59-A6C34878D82A}">
                    <a16:rowId xmlns:a16="http://schemas.microsoft.com/office/drawing/2014/main" val="3331932257"/>
                  </a:ext>
                </a:extLst>
              </a:tr>
              <a:tr h="498936">
                <a:tc>
                  <a:txBody>
                    <a:bodyPr/>
                    <a:lstStyle/>
                    <a:p>
                      <a:pPr algn="ctr"/>
                      <a:r>
                        <a:rPr lang="en-US" sz="1600" b="1" i="0">
                          <a:solidFill>
                            <a:schemeClr val="bg1"/>
                          </a:solidFill>
                          <a:latin typeface="Arial" panose="020B0604020202020204" pitchFamily="34" charset="0"/>
                          <a:cs typeface="Arial" panose="020B0604020202020204" pitchFamily="34" charset="0"/>
                        </a:rPr>
                        <a:t>3, 4, 5</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9BD9C"/>
                    </a:solidFill>
                  </a:tcPr>
                </a:tc>
                <a:tc>
                  <a:txBody>
                    <a:bodyPr/>
                    <a:lstStyle/>
                    <a:p>
                      <a:r>
                        <a:rPr lang="en-US" sz="1600" b="0" i="0">
                          <a:latin typeface="Arial" panose="020B0604020202020204" pitchFamily="34" charset="0"/>
                          <a:cs typeface="Arial" panose="020B0604020202020204" pitchFamily="34" charset="0"/>
                        </a:rPr>
                        <a:t>1, 2, 3 weeks post-quit date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9BD9C">
                        <a:alpha val="20000"/>
                      </a:srgbClr>
                    </a:solidFill>
                  </a:tcPr>
                </a:tc>
                <a:extLst>
                  <a:ext uri="{0D108BD9-81ED-4DB2-BD59-A6C34878D82A}">
                    <a16:rowId xmlns:a16="http://schemas.microsoft.com/office/drawing/2014/main" val="3206747704"/>
                  </a:ext>
                </a:extLst>
              </a:tr>
              <a:tr h="498936">
                <a:tc>
                  <a:txBody>
                    <a:bodyPr/>
                    <a:lstStyle/>
                    <a:p>
                      <a:pPr algn="ctr"/>
                      <a:r>
                        <a:rPr lang="en-US" sz="1600" b="1" i="0">
                          <a:solidFill>
                            <a:schemeClr val="bg1"/>
                          </a:solidFill>
                          <a:latin typeface="Arial" panose="020B0604020202020204" pitchFamily="34" charset="0"/>
                          <a:cs typeface="Arial" panose="020B0604020202020204" pitchFamily="34" charset="0"/>
                        </a:rPr>
                        <a:t>6</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8DCD3E"/>
                    </a:solidFill>
                  </a:tcPr>
                </a:tc>
                <a:tc>
                  <a:txBody>
                    <a:bodyPr/>
                    <a:lstStyle/>
                    <a:p>
                      <a:r>
                        <a:rPr lang="en-US" sz="1600" b="0" i="0" dirty="0">
                          <a:latin typeface="Arial" panose="020B0604020202020204" pitchFamily="34" charset="0"/>
                          <a:cs typeface="Arial" panose="020B0604020202020204" pitchFamily="34" charset="0"/>
                        </a:rPr>
                        <a:t>4 weeks post-quit date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8DCD3E">
                        <a:alpha val="20000"/>
                      </a:srgbClr>
                    </a:solidFill>
                  </a:tcPr>
                </a:tc>
                <a:extLst>
                  <a:ext uri="{0D108BD9-81ED-4DB2-BD59-A6C34878D82A}">
                    <a16:rowId xmlns:a16="http://schemas.microsoft.com/office/drawing/2014/main" val="1165269166"/>
                  </a:ext>
                </a:extLst>
              </a:tr>
            </a:tbl>
          </a:graphicData>
        </a:graphic>
      </p:graphicFrame>
      <p:grpSp>
        <p:nvGrpSpPr>
          <p:cNvPr id="7" name="Group 6">
            <a:extLst>
              <a:ext uri="{FF2B5EF4-FFF2-40B4-BE49-F238E27FC236}">
                <a16:creationId xmlns:a16="http://schemas.microsoft.com/office/drawing/2014/main" id="{C7049DCA-1FF5-5742-752F-B9D2CFB00334}"/>
              </a:ext>
            </a:extLst>
          </p:cNvPr>
          <p:cNvGrpSpPr/>
          <p:nvPr/>
        </p:nvGrpSpPr>
        <p:grpSpPr>
          <a:xfrm>
            <a:off x="613704" y="4705798"/>
            <a:ext cx="4637252" cy="1246017"/>
            <a:chOff x="613704" y="4755902"/>
            <a:chExt cx="4637252" cy="1246017"/>
          </a:xfrm>
        </p:grpSpPr>
        <p:pic>
          <p:nvPicPr>
            <p:cNvPr id="8" name="Picture 7">
              <a:extLst>
                <a:ext uri="{FF2B5EF4-FFF2-40B4-BE49-F238E27FC236}">
                  <a16:creationId xmlns:a16="http://schemas.microsoft.com/office/drawing/2014/main" id="{D25F9A6B-CCCC-65CE-97BA-F79EFC95F97C}"/>
                </a:ext>
              </a:extLst>
            </p:cNvPr>
            <p:cNvPicPr>
              <a:picLocks noChangeAspect="1"/>
            </p:cNvPicPr>
            <p:nvPr/>
          </p:nvPicPr>
          <p:blipFill>
            <a:blip r:embed="rId3"/>
            <a:srcRect/>
            <a:stretch/>
          </p:blipFill>
          <p:spPr>
            <a:xfrm>
              <a:off x="613704" y="4755902"/>
              <a:ext cx="4637252" cy="791725"/>
            </a:xfrm>
            <a:prstGeom prst="rect">
              <a:avLst/>
            </a:prstGeom>
            <a:effectLst>
              <a:outerShdw blurRad="254000" dist="63500" dir="5400000" algn="ctr" rotWithShape="0">
                <a:schemeClr val="tx1">
                  <a:alpha val="0"/>
                </a:schemeClr>
              </a:outerShdw>
            </a:effectLst>
          </p:spPr>
        </p:pic>
        <p:sp>
          <p:nvSpPr>
            <p:cNvPr id="9" name="TextBox 8">
              <a:extLst>
                <a:ext uri="{FF2B5EF4-FFF2-40B4-BE49-F238E27FC236}">
                  <a16:creationId xmlns:a16="http://schemas.microsoft.com/office/drawing/2014/main" id="{E18AA907-12B0-5166-7B8D-01E51096903E}"/>
                </a:ext>
              </a:extLst>
            </p:cNvPr>
            <p:cNvSpPr txBox="1"/>
            <p:nvPr/>
          </p:nvSpPr>
          <p:spPr bwMode="auto">
            <a:xfrm>
              <a:off x="651149" y="5552320"/>
              <a:ext cx="858237" cy="449599"/>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Pre-quit</a:t>
              </a:r>
            </a:p>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appointment</a:t>
              </a:r>
            </a:p>
          </p:txBody>
        </p:sp>
        <p:sp>
          <p:nvSpPr>
            <p:cNvPr id="10" name="TextBox 9">
              <a:extLst>
                <a:ext uri="{FF2B5EF4-FFF2-40B4-BE49-F238E27FC236}">
                  <a16:creationId xmlns:a16="http://schemas.microsoft.com/office/drawing/2014/main" id="{AFACA927-8FB5-3683-8AEA-742E856394C7}"/>
                </a:ext>
              </a:extLst>
            </p:cNvPr>
            <p:cNvSpPr txBox="1"/>
            <p:nvPr/>
          </p:nvSpPr>
          <p:spPr bwMode="auto">
            <a:xfrm>
              <a:off x="1776214" y="5552320"/>
              <a:ext cx="858237" cy="449599"/>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Quit date</a:t>
              </a:r>
            </a:p>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appointment</a:t>
              </a:r>
            </a:p>
          </p:txBody>
        </p:sp>
        <p:sp>
          <p:nvSpPr>
            <p:cNvPr id="11" name="TextBox 10">
              <a:extLst>
                <a:ext uri="{FF2B5EF4-FFF2-40B4-BE49-F238E27FC236}">
                  <a16:creationId xmlns:a16="http://schemas.microsoft.com/office/drawing/2014/main" id="{4D2F4353-8DA3-1165-103D-5D7EE86ADC10}"/>
                </a:ext>
              </a:extLst>
            </p:cNvPr>
            <p:cNvSpPr txBox="1"/>
            <p:nvPr/>
          </p:nvSpPr>
          <p:spPr bwMode="auto">
            <a:xfrm>
              <a:off x="2956142" y="5552320"/>
              <a:ext cx="1171183" cy="449599"/>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Follow-up</a:t>
              </a:r>
            </a:p>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appointments</a:t>
              </a:r>
            </a:p>
          </p:txBody>
        </p:sp>
        <p:sp>
          <p:nvSpPr>
            <p:cNvPr id="12" name="TextBox 11">
              <a:extLst>
                <a:ext uri="{FF2B5EF4-FFF2-40B4-BE49-F238E27FC236}">
                  <a16:creationId xmlns:a16="http://schemas.microsoft.com/office/drawing/2014/main" id="{D8F9507E-4243-457C-ECA2-842451EFBBA2}"/>
                </a:ext>
              </a:extLst>
            </p:cNvPr>
            <p:cNvSpPr txBox="1"/>
            <p:nvPr/>
          </p:nvSpPr>
          <p:spPr bwMode="auto">
            <a:xfrm>
              <a:off x="4540686" y="5552320"/>
              <a:ext cx="607512" cy="449599"/>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Final</a:t>
              </a:r>
            </a:p>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visit</a:t>
              </a:r>
            </a:p>
          </p:txBody>
        </p:sp>
      </p:grpSp>
      <p:sp>
        <p:nvSpPr>
          <p:cNvPr id="13" name="Footer Placeholder 3">
            <a:extLst>
              <a:ext uri="{FF2B5EF4-FFF2-40B4-BE49-F238E27FC236}">
                <a16:creationId xmlns:a16="http://schemas.microsoft.com/office/drawing/2014/main" id="{C7A1E2EB-6A3D-244E-1E93-0FDA202C2738}"/>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Best practices </a:t>
            </a:r>
            <a:endParaRPr lang="en-US" dirty="0"/>
          </a:p>
        </p:txBody>
      </p:sp>
      <p:pic>
        <p:nvPicPr>
          <p:cNvPr id="15" name="Picture 14">
            <a:extLst>
              <a:ext uri="{FF2B5EF4-FFF2-40B4-BE49-F238E27FC236}">
                <a16:creationId xmlns:a16="http://schemas.microsoft.com/office/drawing/2014/main" id="{D16E03B7-58E2-EBF1-59CC-26A9AB299EA1}"/>
              </a:ext>
            </a:extLst>
          </p:cNvPr>
          <p:cNvPicPr>
            <a:picLocks noChangeAspect="1"/>
          </p:cNvPicPr>
          <p:nvPr/>
        </p:nvPicPr>
        <p:blipFill>
          <a:blip r:embed="rId4"/>
          <a:stretch>
            <a:fillRect/>
          </a:stretch>
        </p:blipFill>
        <p:spPr>
          <a:xfrm>
            <a:off x="5211666" y="1841463"/>
            <a:ext cx="3869271" cy="4165606"/>
          </a:xfrm>
          <a:prstGeom prst="rect">
            <a:avLst/>
          </a:prstGeom>
        </p:spPr>
      </p:pic>
    </p:spTree>
    <p:extLst>
      <p:ext uri="{BB962C8B-B14F-4D97-AF65-F5344CB8AC3E}">
        <p14:creationId xmlns:p14="http://schemas.microsoft.com/office/powerpoint/2010/main" val="3844245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447A56-A6B4-46E0-F177-6DEB26DF1F01}"/>
              </a:ext>
            </a:extLst>
          </p:cNvPr>
          <p:cNvSpPr/>
          <p:nvPr/>
        </p:nvSpPr>
        <p:spPr bwMode="auto">
          <a:xfrm>
            <a:off x="466344" y="477707"/>
            <a:ext cx="8211312" cy="5902586"/>
          </a:xfrm>
          <a:prstGeom prst="rect">
            <a:avLst/>
          </a:prstGeom>
          <a:solidFill>
            <a:schemeClr val="accent6">
              <a:lumMod val="20000"/>
              <a:lumOff val="80000"/>
            </a:schemeClr>
          </a:solidFill>
          <a:ln w="63500">
            <a:solidFill>
              <a:srgbClr val="FF7500"/>
            </a:solidFill>
            <a:miter lim="800000"/>
            <a:headEnd/>
            <a:tailEnd/>
          </a:ln>
          <a:effectLst>
            <a:outerShdw blurRad="317500" dist="508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5" name="Content Placeholder 2">
            <a:extLst>
              <a:ext uri="{FF2B5EF4-FFF2-40B4-BE49-F238E27FC236}">
                <a16:creationId xmlns:a16="http://schemas.microsoft.com/office/drawing/2014/main" id="{55560021-0CF9-5D24-9918-531CF1DAD992}"/>
              </a:ext>
            </a:extLst>
          </p:cNvPr>
          <p:cNvSpPr txBox="1">
            <a:spLocks/>
          </p:cNvSpPr>
          <p:nvPr/>
        </p:nvSpPr>
        <p:spPr>
          <a:xfrm>
            <a:off x="952500" y="2161073"/>
            <a:ext cx="7102533" cy="4003357"/>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600"/>
              </a:lnSpc>
              <a:spcBef>
                <a:spcPts val="800"/>
              </a:spcBef>
              <a:spcAft>
                <a:spcPts val="800"/>
              </a:spcAft>
              <a:buClr>
                <a:srgbClr val="FF7500"/>
              </a:buClr>
            </a:pPr>
            <a:r>
              <a:rPr lang="en-GB" b="1" dirty="0">
                <a:latin typeface="Arial" panose="020B0604020202020204" pitchFamily="34" charset="0"/>
                <a:cs typeface="Arial" panose="020B0604020202020204" pitchFamily="34" charset="0"/>
              </a:rPr>
              <a:t>Individually tailored</a:t>
            </a:r>
            <a:r>
              <a:rPr lang="en-GB" dirty="0">
                <a:latin typeface="Arial" panose="020B0604020202020204" pitchFamily="34" charset="0"/>
                <a:cs typeface="Arial" panose="020B0604020202020204" pitchFamily="34" charset="0"/>
              </a:rPr>
              <a:t> (frequency and duration) support</a:t>
            </a:r>
          </a:p>
          <a:p>
            <a:pPr>
              <a:lnSpc>
                <a:spcPts val="2600"/>
              </a:lnSpc>
              <a:spcBef>
                <a:spcPts val="800"/>
              </a:spcBef>
              <a:spcAft>
                <a:spcPts val="800"/>
              </a:spcAft>
              <a:buClr>
                <a:srgbClr val="FF7500"/>
              </a:buClr>
            </a:pPr>
            <a:r>
              <a:rPr lang="en-GB" b="1" dirty="0">
                <a:latin typeface="Arial" panose="020B0604020202020204" pitchFamily="34" charset="0"/>
                <a:cs typeface="Arial" panose="020B0604020202020204" pitchFamily="34" charset="0"/>
              </a:rPr>
              <a:t>More frequent contacts</a:t>
            </a:r>
            <a:r>
              <a:rPr lang="en-GB" dirty="0">
                <a:latin typeface="Arial" panose="020B0604020202020204" pitchFamily="34" charset="0"/>
                <a:cs typeface="Arial" panose="020B0604020202020204" pitchFamily="34" charset="0"/>
              </a:rPr>
              <a:t> and </a:t>
            </a:r>
            <a:r>
              <a:rPr lang="en-GB" b="1" dirty="0">
                <a:latin typeface="Arial" panose="020B0604020202020204" pitchFamily="34" charset="0"/>
                <a:cs typeface="Arial" panose="020B0604020202020204" pitchFamily="34" charset="0"/>
              </a:rPr>
              <a:t>extended support</a:t>
            </a:r>
          </a:p>
          <a:p>
            <a:pPr>
              <a:lnSpc>
                <a:spcPts val="2600"/>
              </a:lnSpc>
              <a:spcBef>
                <a:spcPts val="800"/>
              </a:spcBef>
              <a:spcAft>
                <a:spcPts val="800"/>
              </a:spcAft>
              <a:buClr>
                <a:srgbClr val="FF7500"/>
              </a:buClr>
            </a:pPr>
            <a:r>
              <a:rPr lang="en-GB" b="1" dirty="0">
                <a:latin typeface="Arial" panose="020B0604020202020204" pitchFamily="34" charset="0"/>
                <a:cs typeface="Arial" panose="020B0604020202020204" pitchFamily="34" charset="0"/>
              </a:rPr>
              <a:t>Flexibility</a:t>
            </a:r>
            <a:r>
              <a:rPr lang="en-GB" dirty="0">
                <a:latin typeface="Arial" panose="020B0604020202020204" pitchFamily="34" charset="0"/>
                <a:cs typeface="Arial" panose="020B0604020202020204" pitchFamily="34" charset="0"/>
              </a:rPr>
              <a:t> in terms of </a:t>
            </a:r>
            <a:r>
              <a:rPr lang="en-GB" b="1" dirty="0">
                <a:latin typeface="Arial" panose="020B0604020202020204" pitchFamily="34" charset="0"/>
                <a:cs typeface="Arial" panose="020B0604020202020204" pitchFamily="34" charset="0"/>
              </a:rPr>
              <a:t>where and how appointments</a:t>
            </a:r>
            <a:r>
              <a:rPr lang="en-GB" dirty="0">
                <a:latin typeface="Arial" panose="020B0604020202020204" pitchFamily="34" charset="0"/>
                <a:cs typeface="Arial" panose="020B0604020202020204" pitchFamily="34" charset="0"/>
              </a:rPr>
              <a: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are delivered </a:t>
            </a:r>
          </a:p>
          <a:p>
            <a:pPr>
              <a:lnSpc>
                <a:spcPts val="2600"/>
              </a:lnSpc>
              <a:spcBef>
                <a:spcPts val="800"/>
              </a:spcBef>
              <a:spcAft>
                <a:spcPts val="800"/>
              </a:spcAft>
              <a:buClr>
                <a:srgbClr val="FF7500"/>
              </a:buClr>
            </a:pPr>
            <a:r>
              <a:rPr lang="en-GB" dirty="0">
                <a:latin typeface="Arial" panose="020B0604020202020204" pitchFamily="34" charset="0"/>
                <a:cs typeface="Arial" panose="020B0604020202020204" pitchFamily="34" charset="0"/>
              </a:rPr>
              <a:t>Often </a:t>
            </a:r>
            <a:r>
              <a:rPr lang="en-GB" b="1" dirty="0">
                <a:latin typeface="Arial" panose="020B0604020202020204" pitchFamily="34" charset="0"/>
                <a:cs typeface="Arial" panose="020B0604020202020204" pitchFamily="34" charset="0"/>
              </a:rPr>
              <a:t>slower pace to quitting</a:t>
            </a:r>
            <a:r>
              <a:rPr lang="en-GB" dirty="0">
                <a:latin typeface="Arial" panose="020B0604020202020204" pitchFamily="34" charset="0"/>
                <a:cs typeface="Arial" panose="020B0604020202020204" pitchFamily="34" charset="0"/>
              </a:rPr>
              <a:t> with a </a:t>
            </a:r>
            <a:r>
              <a:rPr lang="en-GB" b="1" dirty="0">
                <a:latin typeface="Arial" panose="020B0604020202020204" pitchFamily="34" charset="0"/>
                <a:cs typeface="Arial" panose="020B0604020202020204" pitchFamily="34" charset="0"/>
              </a:rPr>
              <a:t>longer lead time </a:t>
            </a:r>
            <a:br>
              <a:rPr lang="en-GB" b="1" dirty="0">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before setting a quit date</a:t>
            </a:r>
          </a:p>
          <a:p>
            <a:pPr>
              <a:lnSpc>
                <a:spcPts val="2600"/>
              </a:lnSpc>
              <a:spcBef>
                <a:spcPts val="800"/>
              </a:spcBef>
              <a:spcAft>
                <a:spcPts val="800"/>
              </a:spcAft>
              <a:buClr>
                <a:srgbClr val="FF7500"/>
              </a:buClr>
            </a:pPr>
            <a:r>
              <a:rPr lang="en-GB" dirty="0">
                <a:latin typeface="Arial" panose="020B0604020202020204" pitchFamily="34" charset="0"/>
                <a:cs typeface="Arial" panose="020B0604020202020204" pitchFamily="34" charset="0"/>
              </a:rPr>
              <a:t>Abrupt quitting </a:t>
            </a:r>
          </a:p>
          <a:p>
            <a:pPr>
              <a:lnSpc>
                <a:spcPts val="2600"/>
              </a:lnSpc>
              <a:spcBef>
                <a:spcPts val="800"/>
              </a:spcBef>
              <a:spcAft>
                <a:spcPts val="800"/>
              </a:spcAft>
              <a:buClr>
                <a:srgbClr val="FF7500"/>
              </a:buClr>
            </a:pPr>
            <a:r>
              <a:rPr lang="en-GB" dirty="0">
                <a:latin typeface="Arial" panose="020B0604020202020204" pitchFamily="34" charset="0"/>
                <a:cs typeface="Arial" panose="020B0604020202020204" pitchFamily="34" charset="0"/>
              </a:rPr>
              <a:t>Structured ‘Cut Down to Stop’ (CDTS)</a:t>
            </a:r>
          </a:p>
        </p:txBody>
      </p:sp>
      <p:sp>
        <p:nvSpPr>
          <p:cNvPr id="16" name="Title 1">
            <a:extLst>
              <a:ext uri="{FF2B5EF4-FFF2-40B4-BE49-F238E27FC236}">
                <a16:creationId xmlns:a16="http://schemas.microsoft.com/office/drawing/2014/main" id="{746F9B01-E0D9-A18E-5FE9-B8A602E2FF68}"/>
              </a:ext>
            </a:extLst>
          </p:cNvPr>
          <p:cNvSpPr txBox="1">
            <a:spLocks/>
          </p:cNvSpPr>
          <p:nvPr/>
        </p:nvSpPr>
        <p:spPr bwMode="auto">
          <a:xfrm>
            <a:off x="952500" y="956961"/>
            <a:ext cx="7200900" cy="502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55600" indent="-355600" algn="l" defTabSz="457200" rtl="0" eaLnBrk="0" fontAlgn="base" hangingPunct="0">
              <a:spcBef>
                <a:spcPct val="0"/>
              </a:spcBef>
              <a:spcAft>
                <a:spcPct val="0"/>
              </a:spcAft>
              <a:defRPr sz="2400" b="0" i="0" kern="1200">
                <a:solidFill>
                  <a:srgbClr val="00D5D9"/>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sz="2600" b="1" dirty="0">
                <a:solidFill>
                  <a:srgbClr val="FF7500"/>
                </a:solidFill>
                <a:effectLst/>
                <a:latin typeface="Arial" panose="020B0604020202020204" pitchFamily="34" charset="0"/>
                <a:cs typeface="Arial" panose="020B0604020202020204" pitchFamily="34" charset="0"/>
              </a:rPr>
              <a:t>Best practice for SMI</a:t>
            </a:r>
          </a:p>
        </p:txBody>
      </p:sp>
      <p:sp>
        <p:nvSpPr>
          <p:cNvPr id="17" name="Subtitle 2">
            <a:extLst>
              <a:ext uri="{FF2B5EF4-FFF2-40B4-BE49-F238E27FC236}">
                <a16:creationId xmlns:a16="http://schemas.microsoft.com/office/drawing/2014/main" id="{3BA882B5-F8A6-A3F5-2C9E-16E8385964EC}"/>
              </a:ext>
            </a:extLst>
          </p:cNvPr>
          <p:cNvSpPr txBox="1">
            <a:spLocks/>
          </p:cNvSpPr>
          <p:nvPr/>
        </p:nvSpPr>
        <p:spPr bwMode="auto">
          <a:xfrm>
            <a:off x="952499" y="1575425"/>
            <a:ext cx="7451667" cy="419874"/>
          </a:xfrm>
          <a:prstGeom prst="rect">
            <a:avLst/>
          </a:prstGeom>
          <a:noFill/>
          <a:ln w="9525">
            <a:noFill/>
            <a:miter lim="800000"/>
            <a:headEnd/>
            <a:tailEnd/>
          </a:ln>
        </p:spPr>
        <p:txBody>
          <a:bodyPr vert="horz" wrap="square" lIns="91440" tIns="0" rIns="91440" bIns="10800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CBF"/>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sz="2300" b="0" dirty="0">
                <a:solidFill>
                  <a:schemeClr val="tx1"/>
                </a:solidFill>
                <a:effectLst/>
                <a:latin typeface="Arial" panose="020B0604020202020204" pitchFamily="34" charset="0"/>
                <a:cs typeface="Arial" panose="020B0604020202020204" pitchFamily="34" charset="0"/>
              </a:rPr>
              <a:t>Flexible service delivery model </a:t>
            </a:r>
          </a:p>
        </p:txBody>
      </p:sp>
      <p:sp>
        <p:nvSpPr>
          <p:cNvPr id="2" name="Right Triangle 1">
            <a:extLst>
              <a:ext uri="{FF2B5EF4-FFF2-40B4-BE49-F238E27FC236}">
                <a16:creationId xmlns:a16="http://schemas.microsoft.com/office/drawing/2014/main" id="{5D006189-BC84-40A1-6BAC-064508407A88}"/>
              </a:ext>
            </a:extLst>
          </p:cNvPr>
          <p:cNvSpPr/>
          <p:nvPr/>
        </p:nvSpPr>
        <p:spPr bwMode="auto">
          <a:xfrm rot="10800000">
            <a:off x="6775570" y="477707"/>
            <a:ext cx="1902086" cy="1902086"/>
          </a:xfrm>
          <a:prstGeom prst="rtTriangle">
            <a:avLst/>
          </a:prstGeom>
          <a:solidFill>
            <a:srgbClr val="FF75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Text Placeholder 3">
            <a:extLst>
              <a:ext uri="{FF2B5EF4-FFF2-40B4-BE49-F238E27FC236}">
                <a16:creationId xmlns:a16="http://schemas.microsoft.com/office/drawing/2014/main" id="{9513194F-AA28-743D-632D-34CAEF386DEA}"/>
              </a:ext>
            </a:extLst>
          </p:cNvPr>
          <p:cNvSpPr txBox="1">
            <a:spLocks/>
          </p:cNvSpPr>
          <p:nvPr/>
        </p:nvSpPr>
        <p:spPr>
          <a:xfrm rot="2700000">
            <a:off x="7100876" y="548036"/>
            <a:ext cx="1908313" cy="998172"/>
          </a:xfrm>
          <a:prstGeom prst="rect">
            <a:avLst/>
          </a:prstGeom>
        </p:spPr>
        <p:txBody>
          <a:bodyPr t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0"/>
              </a:spcBef>
              <a:spcAft>
                <a:spcPts val="0"/>
              </a:spcAft>
              <a:buClr>
                <a:srgbClr val="00D5D9"/>
              </a:buClr>
              <a:buNone/>
            </a:pPr>
            <a:r>
              <a:rPr lang="en-US" b="1" dirty="0">
                <a:solidFill>
                  <a:schemeClr val="bg1"/>
                </a:solidFill>
              </a:rPr>
              <a:t>BEST</a:t>
            </a:r>
          </a:p>
          <a:p>
            <a:pPr marL="0" indent="0" algn="ctr">
              <a:lnSpc>
                <a:spcPts val="2000"/>
              </a:lnSpc>
              <a:spcBef>
                <a:spcPts val="0"/>
              </a:spcBef>
              <a:spcAft>
                <a:spcPts val="0"/>
              </a:spcAft>
              <a:buClr>
                <a:srgbClr val="00D5D9"/>
              </a:buClr>
              <a:buNone/>
            </a:pPr>
            <a:r>
              <a:rPr lang="en-US" b="1" dirty="0">
                <a:solidFill>
                  <a:schemeClr val="bg1"/>
                </a:solidFill>
              </a:rPr>
              <a:t>PRACTICES</a:t>
            </a:r>
          </a:p>
        </p:txBody>
      </p:sp>
    </p:spTree>
    <p:extLst>
      <p:ext uri="{BB962C8B-B14F-4D97-AF65-F5344CB8AC3E}">
        <p14:creationId xmlns:p14="http://schemas.microsoft.com/office/powerpoint/2010/main" val="1286690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5">
                                            <p:txEl>
                                              <p:pRg st="0" end="0"/>
                                            </p:txEl>
                                          </p:spTgt>
                                        </p:tgtEl>
                                        <p:attrNameLst>
                                          <p:attrName>style.visibility</p:attrName>
                                        </p:attrNameLst>
                                      </p:cBhvr>
                                      <p:to>
                                        <p:strVal val="visible"/>
                                      </p:to>
                                    </p:set>
                                    <p:animEffect transition="in" filter="fade">
                                      <p:cBhvr>
                                        <p:cTn id="16" dur="500"/>
                                        <p:tgtEl>
                                          <p:spTgt spid="1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5">
                                            <p:txEl>
                                              <p:pRg st="1" end="1"/>
                                            </p:txEl>
                                          </p:spTgt>
                                        </p:tgtEl>
                                        <p:attrNameLst>
                                          <p:attrName>style.visibility</p:attrName>
                                        </p:attrNameLst>
                                      </p:cBhvr>
                                      <p:to>
                                        <p:strVal val="visible"/>
                                      </p:to>
                                    </p:set>
                                    <p:animEffect transition="in" filter="fade">
                                      <p:cBhvr>
                                        <p:cTn id="21" dur="500"/>
                                        <p:tgtEl>
                                          <p:spTgt spid="1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5">
                                            <p:txEl>
                                              <p:pRg st="2" end="2"/>
                                            </p:txEl>
                                          </p:spTgt>
                                        </p:tgtEl>
                                        <p:attrNameLst>
                                          <p:attrName>style.visibility</p:attrName>
                                        </p:attrNameLst>
                                      </p:cBhvr>
                                      <p:to>
                                        <p:strVal val="visible"/>
                                      </p:to>
                                    </p:set>
                                    <p:animEffect transition="in" filter="fade">
                                      <p:cBhvr>
                                        <p:cTn id="26" dur="500"/>
                                        <p:tgtEl>
                                          <p:spTgt spid="15">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xEl>
                                              <p:pRg st="3" end="3"/>
                                            </p:txEl>
                                          </p:spTgt>
                                        </p:tgtEl>
                                        <p:attrNameLst>
                                          <p:attrName>style.visibility</p:attrName>
                                        </p:attrNameLst>
                                      </p:cBhvr>
                                      <p:to>
                                        <p:strVal val="visible"/>
                                      </p:to>
                                    </p:set>
                                    <p:animEffect transition="in" filter="fade">
                                      <p:cBhvr>
                                        <p:cTn id="31" dur="500"/>
                                        <p:tgtEl>
                                          <p:spTgt spid="15">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5">
                                            <p:txEl>
                                              <p:pRg st="4" end="4"/>
                                            </p:txEl>
                                          </p:spTgt>
                                        </p:tgtEl>
                                        <p:attrNameLst>
                                          <p:attrName>style.visibility</p:attrName>
                                        </p:attrNameLst>
                                      </p:cBhvr>
                                      <p:to>
                                        <p:strVal val="visible"/>
                                      </p:to>
                                    </p:set>
                                    <p:animEffect transition="in" filter="fade">
                                      <p:cBhvr>
                                        <p:cTn id="36" dur="500"/>
                                        <p:tgtEl>
                                          <p:spTgt spid="15">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5">
                                            <p:txEl>
                                              <p:pRg st="5" end="5"/>
                                            </p:txEl>
                                          </p:spTgt>
                                        </p:tgtEl>
                                        <p:attrNameLst>
                                          <p:attrName>style.visibility</p:attrName>
                                        </p:attrNameLst>
                                      </p:cBhvr>
                                      <p:to>
                                        <p:strVal val="visible"/>
                                      </p:to>
                                    </p:set>
                                    <p:animEffect transition="in" filter="fade">
                                      <p:cBhvr>
                                        <p:cTn id="41" dur="500"/>
                                        <p:tgtEl>
                                          <p:spTgt spid="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0CA92206-A922-AB9B-E4F9-A2B321356414}"/>
              </a:ext>
            </a:extLst>
          </p:cNvPr>
          <p:cNvSpPr txBox="1">
            <a:spLocks/>
          </p:cNvSpPr>
          <p:nvPr/>
        </p:nvSpPr>
        <p:spPr>
          <a:xfrm>
            <a:off x="571500" y="5410990"/>
            <a:ext cx="7966604" cy="527356"/>
          </a:xfrm>
          <a:prstGeom prst="rect">
            <a:avLst/>
          </a:prstGeom>
        </p:spPr>
        <p:txBody>
          <a:bodyPr anchor="t"/>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1000"/>
              </a:spcBef>
              <a:spcAft>
                <a:spcPts val="1000"/>
              </a:spcAft>
              <a:buNone/>
            </a:pPr>
            <a:r>
              <a:rPr lang="en-US" sz="1500" b="1" err="1">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www.youtube.com</a:t>
            </a:r>
            <a:r>
              <a:rPr lang="en-US" sz="1500" b="1">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a:t>
            </a:r>
            <a:r>
              <a:rPr lang="en-US" sz="1500" b="1" err="1">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watch?v</a:t>
            </a:r>
            <a:r>
              <a:rPr lang="en-US" sz="1500" b="1">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=NVAIW6nC37Q</a:t>
            </a:r>
          </a:p>
        </p:txBody>
      </p:sp>
      <p:pic>
        <p:nvPicPr>
          <p:cNvPr id="8" name="Picture 7">
            <a:extLst>
              <a:ext uri="{FF2B5EF4-FFF2-40B4-BE49-F238E27FC236}">
                <a16:creationId xmlns:a16="http://schemas.microsoft.com/office/drawing/2014/main" id="{A1CDF834-C70D-9BC1-6294-5C90471BC721}"/>
              </a:ext>
            </a:extLst>
          </p:cNvPr>
          <p:cNvPicPr>
            <a:picLocks noChangeAspect="1"/>
          </p:cNvPicPr>
          <p:nvPr/>
        </p:nvPicPr>
        <p:blipFill rotWithShape="1">
          <a:blip r:embed="rId3"/>
          <a:srcRect l="13994" t="7654" r="11157" b="13951"/>
          <a:stretch/>
        </p:blipFill>
        <p:spPr>
          <a:xfrm>
            <a:off x="0" y="1699260"/>
            <a:ext cx="3963914" cy="3474720"/>
          </a:xfrm>
          <a:prstGeom prst="rect">
            <a:avLst/>
          </a:prstGeom>
        </p:spPr>
      </p:pic>
      <p:sp>
        <p:nvSpPr>
          <p:cNvPr id="9" name="box">
            <a:extLst>
              <a:ext uri="{FF2B5EF4-FFF2-40B4-BE49-F238E27FC236}">
                <a16:creationId xmlns:a16="http://schemas.microsoft.com/office/drawing/2014/main" id="{F64D4103-123E-3AEE-1BC9-5EDBC429C1DB}"/>
              </a:ext>
            </a:extLst>
          </p:cNvPr>
          <p:cNvSpPr txBox="1">
            <a:spLocks/>
          </p:cNvSpPr>
          <p:nvPr/>
        </p:nvSpPr>
        <p:spPr bwMode="auto">
          <a:xfrm>
            <a:off x="3967618" y="1691640"/>
            <a:ext cx="5176382" cy="3474720"/>
          </a:xfrm>
          <a:prstGeom prst="rect">
            <a:avLst/>
          </a:prstGeom>
          <a:gradFill>
            <a:gsLst>
              <a:gs pos="0">
                <a:schemeClr val="accent2"/>
              </a:gs>
              <a:gs pos="100000">
                <a:schemeClr val="accent4"/>
              </a:gs>
            </a:gsLst>
            <a:lin ang="5400000" scaled="0"/>
          </a:gradFill>
          <a:ln w="9525">
            <a:noFill/>
            <a:miter lim="800000"/>
            <a:headEnd/>
            <a:tailEnd/>
          </a:ln>
          <a:effectLst/>
        </p:spPr>
        <p:txBody>
          <a:bodyPr vert="horz" wrap="square" lIns="432000" tIns="180000" rIns="251999" bIns="3600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525" indent="-9525">
              <a:lnSpc>
                <a:spcPts val="3200"/>
              </a:lnSpc>
              <a:buNone/>
            </a:pPr>
            <a:r>
              <a:rPr lang="en-US" sz="3000" b="1">
                <a:solidFill>
                  <a:schemeClr val="accent1"/>
                </a:solidFill>
                <a:latin typeface="Arial" panose="020B0604020202020204" pitchFamily="34" charset="0"/>
                <a:cs typeface="Arial" panose="020B0604020202020204" pitchFamily="34" charset="0"/>
              </a:rPr>
              <a:t>Paul’s story</a:t>
            </a:r>
          </a:p>
          <a:p>
            <a:pPr marL="9525" indent="-9525">
              <a:lnSpc>
                <a:spcPts val="3000"/>
              </a:lnSpc>
              <a:buNone/>
            </a:pPr>
            <a:r>
              <a:rPr lang="en-US" sz="2000">
                <a:solidFill>
                  <a:schemeClr val="bg1"/>
                </a:solidFill>
                <a:latin typeface="Arial" panose="020B0604020202020204" pitchFamily="34" charset="0"/>
                <a:cs typeface="Arial" panose="020B0604020202020204" pitchFamily="34" charset="0"/>
              </a:rPr>
              <a:t>Stopping smoking while dealing </a:t>
            </a:r>
            <a:br>
              <a:rPr lang="en-US" sz="2000">
                <a:solidFill>
                  <a:schemeClr val="bg1"/>
                </a:solidFill>
                <a:latin typeface="Arial" panose="020B0604020202020204" pitchFamily="34" charset="0"/>
                <a:cs typeface="Arial" panose="020B0604020202020204" pitchFamily="34" charset="0"/>
              </a:rPr>
            </a:br>
            <a:r>
              <a:rPr lang="en-US" sz="2000">
                <a:solidFill>
                  <a:schemeClr val="bg1"/>
                </a:solidFill>
                <a:latin typeface="Arial" panose="020B0604020202020204" pitchFamily="34" charset="0"/>
                <a:cs typeface="Arial" panose="020B0604020202020204" pitchFamily="34" charset="0"/>
              </a:rPr>
              <a:t>with a mental health condition</a:t>
            </a:r>
          </a:p>
        </p:txBody>
      </p:sp>
    </p:spTree>
    <p:extLst>
      <p:ext uri="{BB962C8B-B14F-4D97-AF65-F5344CB8AC3E}">
        <p14:creationId xmlns:p14="http://schemas.microsoft.com/office/powerpoint/2010/main" val="1296638299"/>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31296</TotalTime>
  <Words>2315</Words>
  <Application>Microsoft Macintosh PowerPoint</Application>
  <PresentationFormat>On-screen Show (4:3)</PresentationFormat>
  <Paragraphs>193</Paragraphs>
  <Slides>11</Slides>
  <Notes>11</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Century Gothic</vt:lpstr>
      <vt:lpstr>Lucida Grande</vt:lpstr>
      <vt:lpstr>System Font Regular</vt:lpstr>
      <vt:lpstr>NCSCT</vt:lpstr>
      <vt:lpstr>PowerPoint Presentation</vt:lpstr>
      <vt:lpstr>PowerPoint Presentation</vt:lpstr>
      <vt:lpstr>PowerPoint Presentation</vt:lpstr>
      <vt:lpstr>PowerPoint Presentation</vt:lpstr>
      <vt:lpstr>PowerPoint Presentation</vt:lpstr>
      <vt:lpstr>PowerPoint Presentation</vt:lpstr>
      <vt:lpstr>NCSCT Standard Treatment Programme</vt:lpstr>
      <vt:lpstr>PowerPoint Presentation</vt:lpstr>
      <vt:lpstr>PowerPoint Presentation</vt:lpstr>
      <vt:lpstr>Paul’s story: Stopping smoking  while dealing with a mental health condition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1761</cp:revision>
  <cp:lastPrinted>2021-04-19T06:44:37Z</cp:lastPrinted>
  <dcterms:created xsi:type="dcterms:W3CDTF">2019-04-01T09:21:54Z</dcterms:created>
  <dcterms:modified xsi:type="dcterms:W3CDTF">2022-08-09T21:47:56Z</dcterms:modified>
</cp:coreProperties>
</file>