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783" r:id="rId2"/>
    <p:sldId id="1071" r:id="rId3"/>
    <p:sldId id="1072" r:id="rId4"/>
    <p:sldId id="1073" r:id="rId5"/>
    <p:sldId id="1069" r:id="rId6"/>
    <p:sldId id="868" r:id="rId7"/>
    <p:sldId id="1150" r:id="rId8"/>
    <p:sldId id="1151" r:id="rId9"/>
    <p:sldId id="1103" r:id="rId1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61127" autoAdjust="0"/>
  </p:normalViewPr>
  <p:slideViewPr>
    <p:cSldViewPr snapToGrid="0" snapToObjects="1">
      <p:cViewPr varScale="1">
        <p:scale>
          <a:sx n="68" d="100"/>
          <a:sy n="68" d="100"/>
        </p:scale>
        <p:origin x="1720" y="200"/>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171450" lvl="0" indent="-171450">
              <a:buFont typeface="Arial" panose="020B0604020202020204" pitchFamily="34" charset="0"/>
              <a:buChar char="•"/>
            </a:pPr>
            <a:endParaRPr lang="en-GB" sz="1200" b="0" i="0" kern="1200" dirty="0">
              <a:solidFill>
                <a:schemeClr val="tx1"/>
              </a:solidFill>
              <a:effectLst/>
              <a:latin typeface="Century Gothic" panose="020B0502020202020204" pitchFamily="34" charset="0"/>
              <a:ea typeface="ＭＳ Ｐゴシック" panose="020B0600070205080204" pitchFamily="34" charset="-128"/>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In this section we will focus on stop smoking medications and vaping, but before we get there it’s useful to review tobacco dependence and withdrawal</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sz="1200" dirty="0">
                <a:ea typeface="ＭＳ Ｐゴシック" charset="-128"/>
              </a:rPr>
              <a:t>There is a habit element to tobacco dependence, but it is not simply a bad habit. </a:t>
            </a:r>
          </a:p>
          <a:p>
            <a:endParaRPr lang="en-GB" altLang="en-US" sz="1200" dirty="0">
              <a:ea typeface="ＭＳ Ｐゴシック" charset="-128"/>
            </a:endParaRPr>
          </a:p>
          <a:p>
            <a:r>
              <a:rPr lang="en-GB" altLang="en-US" sz="1200" dirty="0">
                <a:ea typeface="ＭＳ Ｐゴシック" charset="-128"/>
              </a:rPr>
              <a:t>How can we tell that smokers are tobacco dependent? Well, most smokers (70%) say that they want to stop and yet less than 5% of quit attempts last 12 months and most don’t even last four weeks. In fact, the Royal College of Physicians suggest that nicotine is as addictive as heroin and cocaine.</a:t>
            </a:r>
          </a:p>
          <a:p>
            <a:endParaRPr lang="en-GB" altLang="en-US" sz="1200" dirty="0">
              <a:ea typeface="ＭＳ Ｐゴシック" charset="-128"/>
            </a:endParaRPr>
          </a:p>
          <a:p>
            <a:r>
              <a:rPr lang="en-GB" altLang="en-US" sz="1200" dirty="0">
                <a:ea typeface="ＭＳ Ｐゴシック" charset="-128"/>
              </a:rPr>
              <a:t>What does this mean? Well, it means that smoking is a deeply entrenched behaviour that is very difficult to abstain from, even if abstinence can be achieved in the short term and most of the withdrawal symptoms have disappeared. </a:t>
            </a:r>
          </a:p>
          <a:p>
            <a:endParaRPr lang="en-US" altLang="en-US" sz="1200" dirty="0">
              <a:ea typeface="ＭＳ Ｐゴシック" charset="-128"/>
            </a:endParaRPr>
          </a:p>
          <a:p>
            <a:endParaRPr lang="en-US" altLang="en-US" sz="1200" dirty="0">
              <a:ea typeface="ＭＳ Ｐゴシック" charset="-128"/>
            </a:endParaRPr>
          </a:p>
          <a:p>
            <a:pPr marL="0" indent="0" algn="l">
              <a:buNone/>
            </a:pPr>
            <a:endParaRPr lang="en-US" sz="1200" b="0" dirty="0"/>
          </a:p>
          <a:p>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393537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b="1" i="0" kern="1200" dirty="0">
                <a:solidFill>
                  <a:schemeClr val="tx1"/>
                </a:solidFill>
                <a:effectLst/>
                <a:latin typeface="Century Gothic" panose="020B0502020202020204" pitchFamily="34" charset="0"/>
                <a:ea typeface="Geneva" pitchFamily="-109" charset="0"/>
                <a:cs typeface="Geneva" pitchFamily="-109" charset="0"/>
              </a:rPr>
              <a:t>[Animated slide: Each click show reveals an additional step (5 total) in the tobacco-dopamine reward cycle]</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Cigarettes have been engineered to rapidly deliver nicotine to smokers. Following the inhalation of tobacco smoke, nicotine is delivered within seconds to the addiction centres in the forebrain where it attaches to the specific acetylcholine nicotine receptors. There are thought to be seven different types of nicotine receptors; however, we know that the receptor most involved in nicotine addiction is the alpha4beta2 nicotinic acetylcholine receptor.</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 activation of these receptors stimulates the release of neurotransmitters, such as dopamine and noradrenaline. This results in the perception of pleasure or calmness by the smoker.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These feelings are short-lived, however. When nicotine and dopamine levels decline, symptoms of withdrawal and urges to smoke emerge.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Over time smokers require regular re-administration of nicotine in order to feel comfortable. This is what is known as physical dependence. Once addicted, an individual needs the on-going administration of nicotine in order to maintain that positive state and to prevent withdrawal symptoms.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Positive Reinforcement:</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Involves seeking out rewarding stimuli (such as eating or drinking).</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1" i="0" kern="1200" dirty="0">
                <a:solidFill>
                  <a:schemeClr val="tx1"/>
                </a:solidFill>
                <a:effectLst/>
                <a:latin typeface="Century Gothic" panose="020B0502020202020204" pitchFamily="34" charset="0"/>
                <a:ea typeface="Geneva" pitchFamily="-109" charset="0"/>
                <a:cs typeface="Geneva" pitchFamily="-109" charset="0"/>
              </a:rPr>
              <a:t>Negative Reinforcement:</a:t>
            </a: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Involves avoiding or escaping unpleasant stimuli (such as withdrawal symptoms/pain).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Many clinicians and clients believe that smoking helps people with negative symptoms of schizophrenia (anhedonia, lack of motivation) and cognitive symptoms (difficulty in concentrating, poor memory) because the nicotine from tobacco smoke boosts dopamine in the part of the brain where there is not enough dopamine.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Nicotine may also help some of the sensory problems patients with psychosis experience – you’ll know from working with patients with schizophrenia that they find it difficult to concentrate on a task, they get easily distracted and find it difficult to concentrate on one thing and get over stimulated easily. Nicotine, in the very short term, might help to correct this, but chronic use of nicotine in the case of tobacco smoking causes lots of other issues, so it’s not a good drug to help with such sensory problems, whereas antipsychotic medicines are. The good news (as you’ll hear later) is you can get nicotine in much cleaner delivery systems than in a tobacco cigarette. </a:t>
            </a:r>
          </a:p>
          <a:p>
            <a:pPr fontAlgn="base">
              <a:spcBef>
                <a:spcPts val="800"/>
              </a:spcBef>
              <a:spcAft>
                <a:spcPct val="0"/>
              </a:spcAft>
              <a:buFontTx/>
              <a:buNone/>
            </a:pPr>
            <a:br>
              <a:rPr lang="en-GB" sz="1200" b="0" dirty="0"/>
            </a:br>
            <a:endParaRPr lang="en-GB" sz="1200" b="0" dirty="0"/>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3074876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It is experienced as a kind of gnawing hunger for a cigarette or ‘craving’/urge to smoke.</a:t>
            </a:r>
            <a:br>
              <a:rPr lang="en-GB" sz="1200" dirty="0"/>
            </a:b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b="1" u="sng" dirty="0"/>
          </a:p>
          <a:p>
            <a:r>
              <a:rPr lang="en-GB" sz="1200" b="1" i="0" u="sng" kern="1200" dirty="0">
                <a:solidFill>
                  <a:schemeClr val="tx1"/>
                </a:solidFill>
                <a:effectLst/>
                <a:latin typeface="Century Gothic" panose="020B0502020202020204" pitchFamily="34" charset="0"/>
                <a:ea typeface="Geneva" pitchFamily="-109" charset="0"/>
                <a:cs typeface="Geneva" pitchFamily="-109" charset="0"/>
              </a:rPr>
              <a:t>Optional Group Discussion: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Some of you may be </a:t>
            </a:r>
            <a:r>
              <a:rPr lang="en-GB" sz="1200" b="0" i="0" kern="1200" baseline="0" dirty="0">
                <a:solidFill>
                  <a:schemeClr val="tx1"/>
                </a:solidFill>
                <a:effectLst/>
                <a:latin typeface="Century Gothic" panose="020B0502020202020204" pitchFamily="34" charset="0"/>
                <a:ea typeface="Geneva" pitchFamily="-109" charset="0"/>
                <a:cs typeface="Geneva" pitchFamily="-109" charset="0"/>
              </a:rPr>
              <a:t>familiar with nicotine withdrawal symptoms. </a:t>
            </a:r>
            <a:r>
              <a:rPr lang="en-GB" sz="1200" b="0" i="0" kern="1200" dirty="0">
                <a:solidFill>
                  <a:schemeClr val="tx1"/>
                </a:solidFill>
                <a:effectLst/>
                <a:latin typeface="Century Gothic" panose="020B0502020202020204" pitchFamily="34" charset="0"/>
                <a:ea typeface="Geneva" pitchFamily="-109" charset="0"/>
                <a:cs typeface="Geneva" pitchFamily="-109" charset="0"/>
              </a:rPr>
              <a:t>Can I ask you to call out some of the symptoms that you know about. </a:t>
            </a:r>
          </a:p>
          <a:p>
            <a:endParaRPr lang="en-GB" sz="1200" b="0" i="0" kern="1200" baseline="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baseline="0" dirty="0">
                <a:solidFill>
                  <a:schemeClr val="tx1"/>
                </a:solidFill>
                <a:effectLst/>
                <a:latin typeface="Century Gothic" panose="020B0502020202020204" pitchFamily="34" charset="0"/>
                <a:ea typeface="Geneva" pitchFamily="-109" charset="0"/>
                <a:cs typeface="Geneva" pitchFamily="-109" charset="0"/>
              </a:rPr>
              <a:t>[Allow 1-2 minutes for learners to call out their thoughts.] </a:t>
            </a:r>
          </a:p>
          <a:p>
            <a:endParaRPr lang="en-GB" sz="1200" b="0" i="0" kern="1200" baseline="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baseline="0" dirty="0">
                <a:solidFill>
                  <a:schemeClr val="tx1"/>
                </a:solidFill>
                <a:effectLst/>
                <a:latin typeface="Century Gothic" panose="020B0502020202020204" pitchFamily="34" charset="0"/>
                <a:ea typeface="Geneva" pitchFamily="-109" charset="0"/>
                <a:cs typeface="Geneva" pitchFamily="-109" charset="0"/>
              </a:rPr>
              <a:t>Thank you for sharing your knowledge. Now let’s have a closer look at withdrawal symptoms</a:t>
            </a:r>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3929640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sz="1200" dirty="0">
                <a:effectLst/>
                <a:latin typeface="Century Gothic" panose="020B0502020202020204" pitchFamily="34" charset="0"/>
                <a:ea typeface="Geneva" panose="020B0503030404040204"/>
                <a:cs typeface="Arial" panose="020B0604020202020204" pitchFamily="34" charset="0"/>
              </a:rPr>
              <a:t>The most common withdrawal symptoms are listed on this slide. The second column shows how long these symptoms typically last and the third column shows the rough proportion of people who typically experience these withdrawal symptoms.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Urges to smoke aren’t strictly speaking a withdrawal symptom but, as you can see, are experienced by the vast majority of smokers who make a quit attempt and are predictive of relapse.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Poor concentration for example is reported by approximately 60% of people making a quit attempt and typically lasts about two weeks from quitting. One-in-four tobacco users reports night wakening or disturbed sleep, but these typically subside quickly. The majority (50%-60%) will experience irritability, restlessness, and depression which will typically last for less than four weeks. Constipation can be expected in less than 20% of tobacco users but can last for more than a month.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Geneva" panose="020B0503030404040204"/>
                <a:cs typeface="Arial" panose="020B0604020202020204" pitchFamily="34" charset="0"/>
              </a:rPr>
              <a:t>We know that people with SMI tend to experience greater withdrawal symptoms than the general population of smokers. A key part of our role is to ensure we assist them with coping with withdrawal and cravings.</a:t>
            </a:r>
            <a:endParaRPr lang="en-GB" sz="1200" dirty="0">
              <a:effectLst/>
              <a:latin typeface="Times New Roman" panose="02020603050405020304" pitchFamily="18" charset="0"/>
              <a:ea typeface="Times New Roman" panose="02020603050405020304" pitchFamily="18" charset="0"/>
            </a:endParaRPr>
          </a:p>
          <a:p>
            <a:br>
              <a:rPr lang="en-CA" sz="1200" b="1" dirty="0">
                <a:effectLst/>
                <a:latin typeface="Century Gothic" panose="020B0502020202020204" pitchFamily="34" charset="0"/>
                <a:ea typeface="Geneva" panose="020B0503030404040204"/>
                <a:cs typeface="Arial" panose="020B0604020202020204" pitchFamily="34" charset="0"/>
              </a:rPr>
            </a:br>
            <a:r>
              <a:rPr lang="en-CA" sz="1200" b="1" dirty="0">
                <a:effectLst/>
                <a:latin typeface="Century Gothic" panose="020B0502020202020204" pitchFamily="34" charset="0"/>
                <a:ea typeface="Geneva" panose="020B0503030404040204"/>
                <a:cs typeface="Arial" panose="020B0604020202020204" pitchFamily="34" charset="0"/>
              </a:rPr>
              <a:t>Suggested group discussion question: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What do these symptoms remind you of?  Generate a discussion about how tobacco withdrawal symptoms can get confused with mental health symptoms/ mental health relapse – it’s therefore important to know about patients' mental health relapse signatures and plan before they stop smoking.</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It can be helpful to inform patients of these withdrawal symptoms are: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Normal</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Are typically more severe in the first few days and gradually reduce as long as they don’t have even one puff on a cigarette</a:t>
            </a:r>
            <a:endParaRPr lang="en-GB" sz="12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CA" sz="1200" dirty="0">
                <a:effectLst/>
                <a:latin typeface="Century Gothic" panose="020B0502020202020204" pitchFamily="34" charset="0"/>
                <a:ea typeface="Geneva" panose="020B0503030404040204"/>
                <a:cs typeface="Arial" panose="020B0604020202020204" pitchFamily="34" charset="0"/>
              </a:rPr>
              <a:t>Will usually disappear within four weeks of quitting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Light headedness </a:t>
            </a:r>
            <a:r>
              <a:rPr lang="en-GB" sz="1200" dirty="0">
                <a:effectLst/>
                <a:latin typeface="Century Gothic" panose="020B0502020202020204" pitchFamily="34" charset="0"/>
                <a:ea typeface="Geneva" panose="020B0503030404040204"/>
                <a:cs typeface="Arial" panose="020B0604020202020204" pitchFamily="34" charset="0"/>
              </a:rPr>
              <a:t>Increase in oxygen to the brain after carbon monoxide has left the body.</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Night-time awakenings </a:t>
            </a:r>
            <a:r>
              <a:rPr lang="en-GB" sz="1200" dirty="0">
                <a:effectLst/>
                <a:latin typeface="Century Gothic" panose="020B0502020202020204" pitchFamily="34" charset="0"/>
                <a:ea typeface="Geneva" panose="020B0503030404040204"/>
                <a:cs typeface="Arial" panose="020B0604020202020204" pitchFamily="34" charset="0"/>
              </a:rPr>
              <a:t>The smoker’s bodily rhythms have to adapt to their new smoke-free status. Heavy smokers often wake during the night craving nicotine as this was part of their smoking routine. Some quitters have ‘smoking dreams’.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Urges to smoke </a:t>
            </a:r>
            <a:r>
              <a:rPr lang="en-GB" sz="1200" dirty="0">
                <a:effectLst/>
                <a:latin typeface="Century Gothic" panose="020B0502020202020204" pitchFamily="34" charset="0"/>
                <a:ea typeface="Geneva" panose="020B0503030404040204"/>
                <a:cs typeface="Arial" panose="020B0604020202020204" pitchFamily="34" charset="0"/>
              </a:rPr>
              <a:t>This is often the most troublesome symptom. Early on the quitter may feel that they are craving continuously but after a week or so they are usually able to identify specific craving attacks or episodes. These cravings can be triggered by certain situations (cues).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Poor concentration </a:t>
            </a:r>
            <a:r>
              <a:rPr lang="en-GB" sz="1200" dirty="0">
                <a:effectLst/>
                <a:latin typeface="Century Gothic" panose="020B0502020202020204" pitchFamily="34" charset="0"/>
                <a:ea typeface="Geneva" panose="020B0503030404040204"/>
                <a:cs typeface="Arial" panose="020B0604020202020204" pitchFamily="34" charset="0"/>
              </a:rPr>
              <a:t>Mainly due to lack of nicotine but they are also distracted by their quit attempt.</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Restlessness </a:t>
            </a:r>
            <a:r>
              <a:rPr lang="en-GB" sz="1200" dirty="0">
                <a:effectLst/>
                <a:latin typeface="Century Gothic" panose="020B0502020202020204" pitchFamily="34" charset="0"/>
                <a:ea typeface="Geneva" panose="020B0503030404040204"/>
                <a:cs typeface="Arial" panose="020B0604020202020204" pitchFamily="34" charset="0"/>
              </a:rPr>
              <a:t>Some quitters find that they don’t know what to do with themselves – keeping busy and absorbed in activities may help.</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Irritability </a:t>
            </a:r>
            <a:r>
              <a:rPr lang="en-GB" sz="1200" dirty="0">
                <a:effectLst/>
                <a:latin typeface="Century Gothic" panose="020B0502020202020204" pitchFamily="34" charset="0"/>
                <a:ea typeface="Geneva" panose="020B0503030404040204"/>
                <a:cs typeface="Arial" panose="020B0604020202020204" pitchFamily="34" charset="0"/>
              </a:rPr>
              <a:t>Due to loss of nicotine. </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Depression </a:t>
            </a:r>
            <a:r>
              <a:rPr lang="en-GB" sz="1200" dirty="0">
                <a:effectLst/>
                <a:latin typeface="Century Gothic" panose="020B0502020202020204" pitchFamily="34" charset="0"/>
                <a:ea typeface="Geneva" panose="020B0503030404040204"/>
                <a:cs typeface="Arial" panose="020B0604020202020204" pitchFamily="34" charset="0"/>
              </a:rPr>
              <a:t>Some people go through a grieving process/reduced dopamine levels as the body readjusts.</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cs typeface="Arial" panose="020B0604020202020204" pitchFamily="34" charset="0"/>
              </a:rPr>
              <a:t>Increased appetite/weight gain </a:t>
            </a:r>
            <a:r>
              <a:rPr lang="en-GB" sz="1200" dirty="0">
                <a:effectLst/>
                <a:latin typeface="Century Gothic" panose="020B0502020202020204" pitchFamily="34" charset="0"/>
                <a:ea typeface="Geneva" panose="020B0503030404040204"/>
                <a:cs typeface="Arial" panose="020B0604020202020204" pitchFamily="34" charset="0"/>
              </a:rPr>
              <a:t>Smoking increases metabolism and supresses appetite; therefore, when a smoker stops their metabolism slows and they experience increased appetite. There is also an increase in taste and smell once quit.</a:t>
            </a:r>
            <a:r>
              <a:rPr lang="en-GB" sz="1200" dirty="0">
                <a:effectLst/>
                <a:latin typeface="Times New Roman" panose="02020603050405020304" pitchFamily="18" charset="0"/>
                <a:ea typeface="Times New Roman" panose="02020603050405020304" pitchFamily="18" charset="0"/>
              </a:rPr>
              <a:t> </a:t>
            </a:r>
            <a:r>
              <a:rPr lang="en-GB" sz="1200" dirty="0">
                <a:effectLst/>
                <a:latin typeface="Century Gothic" panose="020B0502020202020204" pitchFamily="34" charset="0"/>
                <a:ea typeface="Geneva" panose="020B0503030404040204"/>
                <a:cs typeface="Arial" panose="020B0604020202020204" pitchFamily="34" charset="0"/>
              </a:rPr>
              <a:t>The risk of continuing to smoke far outweighs the risk of some extra weight gain, but for some putting on weight is a serious personal barrier to quitting and it’s therefore important we consider how to respond – more on this one later.</a:t>
            </a:r>
            <a:endParaRPr lang="en-GB" sz="1200" dirty="0">
              <a:effectLst/>
              <a:latin typeface="Times New Roman" panose="02020603050405020304" pitchFamily="18" charset="0"/>
              <a:ea typeface="Times New Roman" panose="02020603050405020304" pitchFamily="18" charset="0"/>
            </a:endParaRPr>
          </a:p>
          <a:p>
            <a:pPr marL="342900" lvl="0" indent="-342900">
              <a:buFont typeface="+mj-lt"/>
              <a:buAutoNum type="arabicPeriod"/>
            </a:pPr>
            <a:r>
              <a:rPr lang="en-GB" sz="1200" b="1" dirty="0">
                <a:effectLst/>
                <a:latin typeface="Century Gothic" panose="020B0502020202020204" pitchFamily="34" charset="0"/>
                <a:ea typeface="Geneva" panose="020B0503030404040204"/>
              </a:rPr>
              <a:t>Other withdrawal symptoms include:</a:t>
            </a:r>
            <a:r>
              <a:rPr lang="en-GB" sz="1200" dirty="0">
                <a:effectLst/>
                <a:latin typeface="Century Gothic" panose="020B0502020202020204" pitchFamily="34" charset="0"/>
                <a:ea typeface="Geneva" panose="020B0503030404040204"/>
              </a:rPr>
              <a:t> mouth ulcers, constipation.</a:t>
            </a:r>
            <a:endParaRPr lang="en-GB" sz="1200" dirty="0">
              <a:effectLst/>
              <a:latin typeface="Times New Roman" panose="02020603050405020304" pitchFamily="18" charset="0"/>
              <a:ea typeface="Times New Roman" panose="02020603050405020304" pitchFamily="18" charset="0"/>
            </a:endParaRP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1632467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Century Gothic" panose="020B0502020202020204" pitchFamily="34" charset="0"/>
                <a:ea typeface="Geneva" panose="020B0503030404040204"/>
                <a:cs typeface="Arial" panose="020B0604020202020204" pitchFamily="34" charset="0"/>
              </a:rPr>
              <a:t>This slide assists with teaching participants ab</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o</a:t>
            </a:r>
            <a:r>
              <a:rPr lang="en-CA" sz="1200" dirty="0">
                <a:effectLst/>
                <a:latin typeface="Century Gothic" panose="020B0502020202020204" pitchFamily="34" charset="0"/>
                <a:ea typeface="Geneva" panose="020B0503030404040204"/>
                <a:cs typeface="Arial" panose="020B0604020202020204" pitchFamily="34" charset="0"/>
              </a:rPr>
              <a:t>ut half life of nicotine and how a smoker needs to dose themselves regularly throughout the day.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Geneva" panose="020B0503030404040204"/>
                <a:cs typeface="Arial" panose="020B0604020202020204" pitchFamily="34" charset="0"/>
              </a:rPr>
              <a:t>You can link this to the need for patients to use sufficient and regular amounts of nicotine replacement therapy or nicotine delivered through a vape. </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1716852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dirty="0">
                <a:latin typeface="Century Gothic" panose="020B0502020202020204" pitchFamily="34" charset="0"/>
              </a:rPr>
              <a:t>So</a:t>
            </a:r>
            <a:r>
              <a:rPr lang="en-US" sz="1200" baseline="0" dirty="0">
                <a:latin typeface="Century Gothic" panose="020B0502020202020204" pitchFamily="34" charset="0"/>
              </a:rPr>
              <a:t> let’s have a look at the Heaviness of smoking Index which helps with estimating how dependent a person is to cigarettes</a:t>
            </a:r>
          </a:p>
          <a:p>
            <a:endParaRPr lang="en-US" sz="1200" baseline="0" dirty="0">
              <a:latin typeface="Century Gothic" panose="020B0502020202020204" pitchFamily="34" charset="0"/>
            </a:endParaRPr>
          </a:p>
          <a:p>
            <a:r>
              <a:rPr lang="en-US" sz="1200" baseline="0" dirty="0">
                <a:latin typeface="Century Gothic" panose="020B0502020202020204" pitchFamily="34" charset="0"/>
              </a:rPr>
              <a:t>The HSI, as we call, consists of two simple questions, seen on the screen:</a:t>
            </a:r>
          </a:p>
          <a:p>
            <a:endParaRPr lang="en-US" sz="1200" baseline="0" dirty="0">
              <a:latin typeface="Century Gothic" panose="020B0502020202020204" pitchFamily="34" charset="0"/>
            </a:endParaRPr>
          </a:p>
          <a:p>
            <a:r>
              <a:rPr lang="en-US" sz="1200" baseline="0" dirty="0">
                <a:latin typeface="Century Gothic" panose="020B0502020202020204" pitchFamily="34" charset="0"/>
              </a:rPr>
              <a:t>That essentially ask about how soon after waking in the morning the person smokes and how many cigarettes per day they smoke</a:t>
            </a:r>
          </a:p>
          <a:p>
            <a:endParaRPr lang="en-US" sz="1200" baseline="0" dirty="0">
              <a:latin typeface="Century Gothic" panose="020B0502020202020204" pitchFamily="34" charset="0"/>
            </a:endParaRPr>
          </a:p>
          <a:p>
            <a:r>
              <a:rPr lang="en-US" sz="1200" baseline="0" dirty="0">
                <a:latin typeface="Century Gothic" panose="020B0502020202020204" pitchFamily="34" charset="0"/>
              </a:rPr>
              <a:t>There is a score assigned to each response and a scoring system as you seen on the screen which categorizes individuals as low, moderate or highly dependent</a:t>
            </a:r>
          </a:p>
          <a:p>
            <a:endParaRPr lang="en-US" sz="1200" baseline="0" dirty="0">
              <a:latin typeface="Century Gothic" panose="020B0502020202020204" pitchFamily="34" charset="0"/>
            </a:endParaRPr>
          </a:p>
          <a:p>
            <a:r>
              <a:rPr lang="en-US" sz="1200" baseline="0" dirty="0">
                <a:latin typeface="Century Gothic" panose="020B0502020202020204" pitchFamily="34" charset="0"/>
              </a:rPr>
              <a:t>How is this helpful to us?</a:t>
            </a:r>
          </a:p>
          <a:p>
            <a:pPr marL="171450" indent="-171450">
              <a:buFontTx/>
              <a:buChar char="-"/>
            </a:pPr>
            <a:r>
              <a:rPr lang="en-US" sz="1200" baseline="0" dirty="0">
                <a:latin typeface="Century Gothic" panose="020B0502020202020204" pitchFamily="34" charset="0"/>
              </a:rPr>
              <a:t>A person’s level of dependence gives us information about how likely they are to experience more severe withdrawal and cravings. In the early period of quitting withdrawal are cravings/urges to smoke are associated with lower chances of success with quitting. </a:t>
            </a:r>
          </a:p>
          <a:p>
            <a:pPr marL="171450" indent="-171450">
              <a:buFontTx/>
              <a:buChar char="-"/>
            </a:pPr>
            <a:endParaRPr lang="en-US" sz="1200" baseline="0" dirty="0">
              <a:latin typeface="Century Gothic" panose="020B0502020202020204" pitchFamily="34" charset="0"/>
            </a:endParaRPr>
          </a:p>
          <a:p>
            <a:pPr marL="171450" indent="-171450">
              <a:buFontTx/>
              <a:buChar char="-"/>
            </a:pPr>
            <a:r>
              <a:rPr lang="en-US" sz="1200" baseline="0" dirty="0">
                <a:latin typeface="Century Gothic" panose="020B0502020202020204" pitchFamily="34" charset="0"/>
              </a:rPr>
              <a:t>patients with higher rates of dependence will benefit from increased doses of nicotine delivered through NRT or a vape and in some cases may provide information on the need for more intensive support</a:t>
            </a:r>
          </a:p>
          <a:p>
            <a:pPr marL="171450" indent="-171450">
              <a:buFontTx/>
              <a:buChar char="-"/>
            </a:pPr>
            <a:endParaRPr lang="en-US" sz="1200" baseline="0" dirty="0">
              <a:latin typeface="Century Gothic" panose="020B0502020202020204" pitchFamily="34" charset="0"/>
            </a:endParaRPr>
          </a:p>
          <a:p>
            <a:pPr marL="171450" indent="-171450">
              <a:buFontTx/>
              <a:buChar char="-"/>
            </a:pPr>
            <a:r>
              <a:rPr lang="en-US" sz="1200" baseline="0" dirty="0">
                <a:latin typeface="Century Gothic" panose="020B0502020202020204" pitchFamily="34" charset="0"/>
              </a:rPr>
              <a:t>The HSI can be helpful but it gives us just one important part of the picture, some heavy smokers will surprise you with having modest levels of cravings so it can be used as a guide and as mentioned best use in combination with patients past experience with withdrawal and cravings</a:t>
            </a:r>
          </a:p>
          <a:p>
            <a:endParaRPr lang="en-CA"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559245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Char char="-"/>
            </a:pPr>
            <a:r>
              <a:rPr lang="en-US" baseline="0" dirty="0"/>
              <a:t>Optional slide for localities who use the </a:t>
            </a:r>
            <a:r>
              <a:rPr lang="en-US" baseline="0" dirty="0" err="1"/>
              <a:t>Fagerstrom</a:t>
            </a:r>
            <a:r>
              <a:rPr lang="en-US" baseline="0" dirty="0"/>
              <a:t> Test to assess Nicotine Dependence</a:t>
            </a:r>
          </a:p>
          <a:p>
            <a:pPr marL="171450" indent="-171450">
              <a:buFontTx/>
              <a:buChar char="-"/>
            </a:pPr>
            <a:endParaRPr lang="en-US" baseline="0" dirty="0"/>
          </a:p>
          <a:p>
            <a:pPr marL="171450" indent="-171450">
              <a:buFontTx/>
              <a:buChar char="-"/>
            </a:pPr>
            <a:r>
              <a:rPr lang="en-US" b="1" baseline="0" dirty="0"/>
              <a:t>Delete if not used in </a:t>
            </a:r>
            <a:r>
              <a:rPr lang="en-US" b="1" baseline="0"/>
              <a:t>your locality</a:t>
            </a:r>
            <a:endParaRPr lang="en-US" b="1" baseline="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559245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3407305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2"/>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3.jp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4: </a:t>
            </a:r>
            <a:r>
              <a:rPr lang="en-US" sz="2800" b="0" dirty="0"/>
              <a:t>Tobacco dependence</a:t>
            </a: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1ABAE-FB13-F074-9A31-B5FD7871E489}"/>
              </a:ext>
            </a:extLst>
          </p:cNvPr>
          <p:cNvSpPr>
            <a:spLocks noGrp="1"/>
          </p:cNvSpPr>
          <p:nvPr>
            <p:ph type="title"/>
          </p:nvPr>
        </p:nvSpPr>
        <p:spPr/>
        <p:txBody>
          <a:bodyPr/>
          <a:lstStyle/>
          <a:p>
            <a:r>
              <a:rPr lang="en-US"/>
              <a:t>What is tobacco dependence?</a:t>
            </a:r>
          </a:p>
        </p:txBody>
      </p:sp>
      <p:sp>
        <p:nvSpPr>
          <p:cNvPr id="3" name="Text Placeholder 2">
            <a:extLst>
              <a:ext uri="{FF2B5EF4-FFF2-40B4-BE49-F238E27FC236}">
                <a16:creationId xmlns:a16="http://schemas.microsoft.com/office/drawing/2014/main" id="{CB13E24A-50C8-776F-BE03-38162A3592D2}"/>
              </a:ext>
            </a:extLst>
          </p:cNvPr>
          <p:cNvSpPr>
            <a:spLocks noGrp="1"/>
          </p:cNvSpPr>
          <p:nvPr>
            <p:ph type="body" idx="12"/>
          </p:nvPr>
        </p:nvSpPr>
        <p:spPr>
          <a:xfrm>
            <a:off x="571500" y="1752600"/>
            <a:ext cx="4491388" cy="3886200"/>
          </a:xfrm>
        </p:spPr>
        <p:txBody>
          <a:bodyPr anchor="ctr"/>
          <a:lstStyle/>
          <a:p>
            <a:pPr marL="0" indent="0">
              <a:spcBef>
                <a:spcPts val="900"/>
              </a:spcBef>
              <a:spcAft>
                <a:spcPts val="900"/>
              </a:spcAft>
              <a:buNone/>
            </a:pPr>
            <a:r>
              <a:rPr lang="en-US" b="1"/>
              <a:t>Addictions are activities that are given </a:t>
            </a:r>
            <a:br>
              <a:rPr lang="en-US" b="1"/>
            </a:br>
            <a:r>
              <a:rPr lang="en-US" b="1"/>
              <a:t>an unhealthy priority because of </a:t>
            </a:r>
            <a:br>
              <a:rPr lang="en-US" b="1"/>
            </a:br>
            <a:r>
              <a:rPr lang="en-US" b="1"/>
              <a:t>a disordered motivational system</a:t>
            </a:r>
            <a:endParaRPr lang="en-US"/>
          </a:p>
          <a:p>
            <a:pPr marL="0" indent="0">
              <a:spcBef>
                <a:spcPts val="900"/>
              </a:spcBef>
              <a:spcAft>
                <a:spcPts val="900"/>
              </a:spcAft>
              <a:buNone/>
            </a:pPr>
            <a:r>
              <a:rPr lang="en-US" i="1">
                <a:solidFill>
                  <a:schemeClr val="accent1"/>
                </a:solidFill>
              </a:rPr>
              <a:t>“Nicotine delivered through </a:t>
            </a:r>
            <a:br>
              <a:rPr lang="en-US" i="1">
                <a:solidFill>
                  <a:schemeClr val="accent1"/>
                </a:solidFill>
              </a:rPr>
            </a:br>
            <a:r>
              <a:rPr lang="en-US" i="1">
                <a:solidFill>
                  <a:schemeClr val="accent1"/>
                </a:solidFill>
              </a:rPr>
              <a:t>tobacco smoke should be </a:t>
            </a:r>
            <a:br>
              <a:rPr lang="en-US" i="1">
                <a:solidFill>
                  <a:schemeClr val="accent1"/>
                </a:solidFill>
              </a:rPr>
            </a:br>
            <a:r>
              <a:rPr lang="en-US" i="1">
                <a:solidFill>
                  <a:schemeClr val="accent1"/>
                </a:solidFill>
              </a:rPr>
              <a:t>regarded as an addictive drug, </a:t>
            </a:r>
            <a:br>
              <a:rPr lang="en-US" i="1">
                <a:solidFill>
                  <a:schemeClr val="accent1"/>
                </a:solidFill>
              </a:rPr>
            </a:br>
            <a:r>
              <a:rPr lang="en-US" i="1">
                <a:solidFill>
                  <a:schemeClr val="accent1"/>
                </a:solidFill>
              </a:rPr>
              <a:t>and tobacco use the means </a:t>
            </a:r>
            <a:br>
              <a:rPr lang="en-US" i="1">
                <a:solidFill>
                  <a:schemeClr val="accent1"/>
                </a:solidFill>
              </a:rPr>
            </a:br>
            <a:r>
              <a:rPr lang="en-US" i="1">
                <a:solidFill>
                  <a:schemeClr val="accent1"/>
                </a:solidFill>
              </a:rPr>
              <a:t>of self-administration”</a:t>
            </a:r>
            <a:endParaRPr lang="en-US"/>
          </a:p>
        </p:txBody>
      </p:sp>
      <p:sp>
        <p:nvSpPr>
          <p:cNvPr id="5" name="Footer Placeholder 3">
            <a:extLst>
              <a:ext uri="{FF2B5EF4-FFF2-40B4-BE49-F238E27FC236}">
                <a16:creationId xmlns:a16="http://schemas.microsoft.com/office/drawing/2014/main" id="{362E2FC3-A11F-2FAB-99F2-799A0B1A281A}"/>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Tobacco dependence </a:t>
            </a:r>
            <a:endParaRPr lang="en-US"/>
          </a:p>
        </p:txBody>
      </p:sp>
      <p:pic>
        <p:nvPicPr>
          <p:cNvPr id="7" name="Picture 6">
            <a:extLst>
              <a:ext uri="{FF2B5EF4-FFF2-40B4-BE49-F238E27FC236}">
                <a16:creationId xmlns:a16="http://schemas.microsoft.com/office/drawing/2014/main" id="{0D22C975-B9CE-6BC0-483D-39FAA784C0C2}"/>
              </a:ext>
            </a:extLst>
          </p:cNvPr>
          <p:cNvPicPr>
            <a:picLocks noChangeAspect="1"/>
          </p:cNvPicPr>
          <p:nvPr/>
        </p:nvPicPr>
        <p:blipFill>
          <a:blip r:embed="rId3"/>
          <a:stretch>
            <a:fillRect/>
          </a:stretch>
        </p:blipFill>
        <p:spPr>
          <a:xfrm>
            <a:off x="5238433" y="2175164"/>
            <a:ext cx="3386336" cy="3082344"/>
          </a:xfrm>
          <a:prstGeom prst="rect">
            <a:avLst/>
          </a:prstGeom>
        </p:spPr>
      </p:pic>
    </p:spTree>
    <p:extLst>
      <p:ext uri="{BB962C8B-B14F-4D97-AF65-F5344CB8AC3E}">
        <p14:creationId xmlns:p14="http://schemas.microsoft.com/office/powerpoint/2010/main" val="3435532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6E3C8-84E4-E8CF-93D8-F0B58CB62A3B}"/>
              </a:ext>
            </a:extLst>
          </p:cNvPr>
          <p:cNvSpPr>
            <a:spLocks noGrp="1"/>
          </p:cNvSpPr>
          <p:nvPr>
            <p:ph type="title"/>
          </p:nvPr>
        </p:nvSpPr>
        <p:spPr/>
        <p:txBody>
          <a:bodyPr/>
          <a:lstStyle/>
          <a:p>
            <a:r>
              <a:rPr lang="en-US"/>
              <a:t>Tobacco dependence</a:t>
            </a:r>
          </a:p>
        </p:txBody>
      </p:sp>
      <p:sp>
        <p:nvSpPr>
          <p:cNvPr id="4" name="Footer Placeholder 3">
            <a:extLst>
              <a:ext uri="{FF2B5EF4-FFF2-40B4-BE49-F238E27FC236}">
                <a16:creationId xmlns:a16="http://schemas.microsoft.com/office/drawing/2014/main" id="{3E3E511F-BAD4-6BE8-8F47-BAADA35A08D5}"/>
              </a:ext>
            </a:extLst>
          </p:cNvPr>
          <p:cNvSpPr>
            <a:spLocks noGrp="1"/>
          </p:cNvSpPr>
          <p:nvPr>
            <p:ph type="ftr" sz="quarter" idx="3"/>
          </p:nvPr>
        </p:nvSpPr>
        <p:spPr/>
        <p:txBody>
          <a:bodyPr/>
          <a:lstStyle/>
          <a:p>
            <a:pPr>
              <a:defRPr/>
            </a:pPr>
            <a:r>
              <a:rPr lang="en-US" b="1"/>
              <a:t>Community mental health tobacco treatment training – Tobacco dependence </a:t>
            </a:r>
            <a:endParaRPr lang="en-US"/>
          </a:p>
        </p:txBody>
      </p:sp>
      <p:sp>
        <p:nvSpPr>
          <p:cNvPr id="22" name="text 4">
            <a:extLst>
              <a:ext uri="{FF2B5EF4-FFF2-40B4-BE49-F238E27FC236}">
                <a16:creationId xmlns:a16="http://schemas.microsoft.com/office/drawing/2014/main" id="{1DA08D9E-4267-5448-9F25-DD781E195C13}"/>
              </a:ext>
            </a:extLst>
          </p:cNvPr>
          <p:cNvSpPr txBox="1">
            <a:spLocks/>
          </p:cNvSpPr>
          <p:nvPr/>
        </p:nvSpPr>
        <p:spPr bwMode="auto">
          <a:xfrm>
            <a:off x="571501" y="4776709"/>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pPr>
            <a:r>
              <a:rPr lang="en-US" sz="1400"/>
              <a:t>Any prolonged period of abstinence results in withdrawal symptoms </a:t>
            </a:r>
            <a:br>
              <a:rPr lang="en-US" sz="1400"/>
            </a:br>
            <a:r>
              <a:rPr lang="en-US" sz="1400"/>
              <a:t>and cravings to smoke</a:t>
            </a:r>
          </a:p>
        </p:txBody>
      </p:sp>
      <p:sp>
        <p:nvSpPr>
          <p:cNvPr id="21" name="text 3">
            <a:extLst>
              <a:ext uri="{FF2B5EF4-FFF2-40B4-BE49-F238E27FC236}">
                <a16:creationId xmlns:a16="http://schemas.microsoft.com/office/drawing/2014/main" id="{4B9E7F2C-67A9-CBD4-AB6D-9B6E479C0486}"/>
              </a:ext>
            </a:extLst>
          </p:cNvPr>
          <p:cNvSpPr txBox="1">
            <a:spLocks/>
          </p:cNvSpPr>
          <p:nvPr/>
        </p:nvSpPr>
        <p:spPr bwMode="auto">
          <a:xfrm>
            <a:off x="571501" y="3778338"/>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pPr>
            <a:r>
              <a:rPr lang="en-US" sz="1400"/>
              <a:t>A smoker’s brain and body </a:t>
            </a:r>
            <a:br>
              <a:rPr lang="en-US" sz="1400"/>
            </a:br>
            <a:r>
              <a:rPr lang="en-US" sz="1400"/>
              <a:t>gets used to regular doses </a:t>
            </a:r>
            <a:br>
              <a:rPr lang="en-US" sz="1400"/>
            </a:br>
            <a:r>
              <a:rPr lang="en-US" sz="1400"/>
              <a:t>of nicotine throughout the day </a:t>
            </a:r>
          </a:p>
        </p:txBody>
      </p:sp>
      <p:sp>
        <p:nvSpPr>
          <p:cNvPr id="20" name="text 2">
            <a:extLst>
              <a:ext uri="{FF2B5EF4-FFF2-40B4-BE49-F238E27FC236}">
                <a16:creationId xmlns:a16="http://schemas.microsoft.com/office/drawing/2014/main" id="{901DE78B-16AE-6AB1-EE50-EDD4EA73658D}"/>
              </a:ext>
            </a:extLst>
          </p:cNvPr>
          <p:cNvSpPr txBox="1">
            <a:spLocks/>
          </p:cNvSpPr>
          <p:nvPr/>
        </p:nvSpPr>
        <p:spPr bwMode="auto">
          <a:xfrm>
            <a:off x="571501" y="2999330"/>
            <a:ext cx="3605388" cy="6142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pPr>
            <a:r>
              <a:rPr lang="en-US" sz="1400"/>
              <a:t>This results in the satisfaction </a:t>
            </a:r>
            <a:br>
              <a:rPr lang="en-US" sz="1400"/>
            </a:br>
            <a:r>
              <a:rPr lang="en-US" sz="1400"/>
              <a:t>associated with smoking</a:t>
            </a:r>
          </a:p>
        </p:txBody>
      </p:sp>
      <p:sp>
        <p:nvSpPr>
          <p:cNvPr id="3" name="text 1">
            <a:extLst>
              <a:ext uri="{FF2B5EF4-FFF2-40B4-BE49-F238E27FC236}">
                <a16:creationId xmlns:a16="http://schemas.microsoft.com/office/drawing/2014/main" id="{C27F0640-19CF-0FB5-DFC2-6040C2E1AD9F}"/>
              </a:ext>
            </a:extLst>
          </p:cNvPr>
          <p:cNvSpPr>
            <a:spLocks noGrp="1"/>
          </p:cNvSpPr>
          <p:nvPr>
            <p:ph type="body" idx="12"/>
          </p:nvPr>
        </p:nvSpPr>
        <p:spPr>
          <a:xfrm>
            <a:off x="571501" y="2000958"/>
            <a:ext cx="3605388" cy="833582"/>
          </a:xfrm>
        </p:spPr>
        <p:txBody>
          <a:bodyPr/>
          <a:lstStyle/>
          <a:p>
            <a:pPr marL="223838" indent="-223838">
              <a:lnSpc>
                <a:spcPts val="1800"/>
              </a:lnSpc>
              <a:spcBef>
                <a:spcPts val="1000"/>
              </a:spcBef>
              <a:spcAft>
                <a:spcPts val="1000"/>
              </a:spcAft>
            </a:pPr>
            <a:r>
              <a:rPr lang="en-US" sz="1400"/>
              <a:t>Nicotine binds to a nicotinic </a:t>
            </a:r>
            <a:br>
              <a:rPr lang="en-US" sz="1400"/>
            </a:br>
            <a:r>
              <a:rPr lang="en-US" sz="1400"/>
              <a:t>acetylcholine receptor, </a:t>
            </a:r>
            <a:br>
              <a:rPr lang="en-US" sz="1400"/>
            </a:br>
            <a:r>
              <a:rPr lang="en-US" sz="1400"/>
              <a:t>stimulating dopamine release</a:t>
            </a:r>
          </a:p>
        </p:txBody>
      </p:sp>
      <p:pic>
        <p:nvPicPr>
          <p:cNvPr id="7" name="0">
            <a:extLst>
              <a:ext uri="{FF2B5EF4-FFF2-40B4-BE49-F238E27FC236}">
                <a16:creationId xmlns:a16="http://schemas.microsoft.com/office/drawing/2014/main" id="{630C1CB2-83B8-172F-FFB0-3486808EAC2C}"/>
              </a:ext>
            </a:extLst>
          </p:cNvPr>
          <p:cNvPicPr>
            <a:picLocks noChangeAspect="1"/>
          </p:cNvPicPr>
          <p:nvPr/>
        </p:nvPicPr>
        <p:blipFill>
          <a:blip r:embed="rId3"/>
          <a:srcRect/>
          <a:stretch/>
        </p:blipFill>
        <p:spPr>
          <a:xfrm>
            <a:off x="3688401" y="1575679"/>
            <a:ext cx="5455597" cy="4424191"/>
          </a:xfrm>
          <a:prstGeom prst="rect">
            <a:avLst/>
          </a:prstGeom>
        </p:spPr>
      </p:pic>
      <p:pic>
        <p:nvPicPr>
          <p:cNvPr id="18" name="1">
            <a:extLst>
              <a:ext uri="{FF2B5EF4-FFF2-40B4-BE49-F238E27FC236}">
                <a16:creationId xmlns:a16="http://schemas.microsoft.com/office/drawing/2014/main" id="{1DEB614D-DD3C-5B6D-B254-1CE0A95B4CE9}"/>
              </a:ext>
            </a:extLst>
          </p:cNvPr>
          <p:cNvPicPr>
            <a:picLocks noChangeAspect="1"/>
          </p:cNvPicPr>
          <p:nvPr/>
        </p:nvPicPr>
        <p:blipFill>
          <a:blip r:embed="rId4"/>
          <a:stretch>
            <a:fillRect/>
          </a:stretch>
        </p:blipFill>
        <p:spPr>
          <a:xfrm>
            <a:off x="3688401" y="1575679"/>
            <a:ext cx="5455599" cy="4424191"/>
          </a:xfrm>
          <a:prstGeom prst="rect">
            <a:avLst/>
          </a:prstGeom>
        </p:spPr>
      </p:pic>
      <p:pic>
        <p:nvPicPr>
          <p:cNvPr id="8" name="2">
            <a:extLst>
              <a:ext uri="{FF2B5EF4-FFF2-40B4-BE49-F238E27FC236}">
                <a16:creationId xmlns:a16="http://schemas.microsoft.com/office/drawing/2014/main" id="{3E6E6982-83D4-0A5F-1448-49BB7AE50779}"/>
              </a:ext>
            </a:extLst>
          </p:cNvPr>
          <p:cNvPicPr>
            <a:picLocks noChangeAspect="1"/>
          </p:cNvPicPr>
          <p:nvPr/>
        </p:nvPicPr>
        <p:blipFill>
          <a:blip r:embed="rId5"/>
          <a:srcRect/>
          <a:stretch/>
        </p:blipFill>
        <p:spPr>
          <a:xfrm>
            <a:off x="3688401" y="1575679"/>
            <a:ext cx="5455597" cy="4424191"/>
          </a:xfrm>
          <a:prstGeom prst="rect">
            <a:avLst/>
          </a:prstGeom>
        </p:spPr>
      </p:pic>
      <p:pic>
        <p:nvPicPr>
          <p:cNvPr id="9" name="3">
            <a:extLst>
              <a:ext uri="{FF2B5EF4-FFF2-40B4-BE49-F238E27FC236}">
                <a16:creationId xmlns:a16="http://schemas.microsoft.com/office/drawing/2014/main" id="{77B8BE5B-C6DB-A084-D755-D0829B1D2C41}"/>
              </a:ext>
            </a:extLst>
          </p:cNvPr>
          <p:cNvPicPr>
            <a:picLocks noChangeAspect="1"/>
          </p:cNvPicPr>
          <p:nvPr/>
        </p:nvPicPr>
        <p:blipFill>
          <a:blip r:embed="rId6"/>
          <a:srcRect/>
          <a:stretch/>
        </p:blipFill>
        <p:spPr>
          <a:xfrm>
            <a:off x="3688548" y="1575679"/>
            <a:ext cx="5455597" cy="4424191"/>
          </a:xfrm>
          <a:prstGeom prst="rect">
            <a:avLst/>
          </a:prstGeom>
        </p:spPr>
      </p:pic>
      <p:pic>
        <p:nvPicPr>
          <p:cNvPr id="10" name="4">
            <a:extLst>
              <a:ext uri="{FF2B5EF4-FFF2-40B4-BE49-F238E27FC236}">
                <a16:creationId xmlns:a16="http://schemas.microsoft.com/office/drawing/2014/main" id="{EFB6813F-02F7-425A-E603-80D2A7F0A7ED}"/>
              </a:ext>
            </a:extLst>
          </p:cNvPr>
          <p:cNvPicPr>
            <a:picLocks noChangeAspect="1"/>
          </p:cNvPicPr>
          <p:nvPr/>
        </p:nvPicPr>
        <p:blipFill>
          <a:blip r:embed="rId7"/>
          <a:srcRect/>
          <a:stretch/>
        </p:blipFill>
        <p:spPr>
          <a:xfrm>
            <a:off x="3688548" y="1575679"/>
            <a:ext cx="5455597" cy="4424191"/>
          </a:xfrm>
          <a:prstGeom prst="rect">
            <a:avLst/>
          </a:prstGeom>
        </p:spPr>
      </p:pic>
      <p:pic>
        <p:nvPicPr>
          <p:cNvPr id="11" name="5">
            <a:extLst>
              <a:ext uri="{FF2B5EF4-FFF2-40B4-BE49-F238E27FC236}">
                <a16:creationId xmlns:a16="http://schemas.microsoft.com/office/drawing/2014/main" id="{524FC2FE-D72C-9C47-4990-C62F91B52993}"/>
              </a:ext>
            </a:extLst>
          </p:cNvPr>
          <p:cNvPicPr>
            <a:picLocks noChangeAspect="1"/>
          </p:cNvPicPr>
          <p:nvPr/>
        </p:nvPicPr>
        <p:blipFill>
          <a:blip r:embed="rId8"/>
          <a:srcRect/>
          <a:stretch/>
        </p:blipFill>
        <p:spPr>
          <a:xfrm>
            <a:off x="3688256" y="1575679"/>
            <a:ext cx="5455597" cy="4424191"/>
          </a:xfrm>
          <a:prstGeom prst="rect">
            <a:avLst/>
          </a:prstGeom>
        </p:spPr>
      </p:pic>
      <p:pic>
        <p:nvPicPr>
          <p:cNvPr id="13" name="7">
            <a:extLst>
              <a:ext uri="{FF2B5EF4-FFF2-40B4-BE49-F238E27FC236}">
                <a16:creationId xmlns:a16="http://schemas.microsoft.com/office/drawing/2014/main" id="{D865E24B-906D-7BE6-4965-78903AAE7B0A}"/>
              </a:ext>
            </a:extLst>
          </p:cNvPr>
          <p:cNvPicPr>
            <a:picLocks noChangeAspect="1"/>
          </p:cNvPicPr>
          <p:nvPr/>
        </p:nvPicPr>
        <p:blipFill>
          <a:blip r:embed="rId9"/>
          <a:srcRect/>
          <a:stretch/>
        </p:blipFill>
        <p:spPr>
          <a:xfrm>
            <a:off x="3688111" y="1575679"/>
            <a:ext cx="5455597" cy="4424191"/>
          </a:xfrm>
          <a:prstGeom prst="rect">
            <a:avLst/>
          </a:prstGeom>
        </p:spPr>
      </p:pic>
      <p:pic>
        <p:nvPicPr>
          <p:cNvPr id="15" name="9">
            <a:extLst>
              <a:ext uri="{FF2B5EF4-FFF2-40B4-BE49-F238E27FC236}">
                <a16:creationId xmlns:a16="http://schemas.microsoft.com/office/drawing/2014/main" id="{E8C7435B-E457-B6C3-FF8A-70F1814C1E70}"/>
              </a:ext>
            </a:extLst>
          </p:cNvPr>
          <p:cNvPicPr>
            <a:picLocks noChangeAspect="1"/>
          </p:cNvPicPr>
          <p:nvPr/>
        </p:nvPicPr>
        <p:blipFill>
          <a:blip r:embed="rId10"/>
          <a:srcRect/>
          <a:stretch/>
        </p:blipFill>
        <p:spPr>
          <a:xfrm>
            <a:off x="3688548" y="1575679"/>
            <a:ext cx="5455597" cy="4424191"/>
          </a:xfrm>
          <a:prstGeom prst="rect">
            <a:avLst/>
          </a:prstGeom>
        </p:spPr>
      </p:pic>
    </p:spTree>
    <p:extLst>
      <p:ext uri="{BB962C8B-B14F-4D97-AF65-F5344CB8AC3E}">
        <p14:creationId xmlns:p14="http://schemas.microsoft.com/office/powerpoint/2010/main" val="4279862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E2A50-B0BD-9A04-E41C-4C1CED8B8DF2}"/>
              </a:ext>
            </a:extLst>
          </p:cNvPr>
          <p:cNvSpPr>
            <a:spLocks noGrp="1"/>
          </p:cNvSpPr>
          <p:nvPr>
            <p:ph type="title"/>
          </p:nvPr>
        </p:nvSpPr>
        <p:spPr/>
        <p:txBody>
          <a:bodyPr/>
          <a:lstStyle/>
          <a:p>
            <a:r>
              <a:rPr lang="en-US" b="1"/>
              <a:t>What dependence looks like: </a:t>
            </a:r>
            <a:br>
              <a:rPr lang="en-US"/>
            </a:br>
            <a:r>
              <a:rPr lang="en-US"/>
              <a:t>withdrawal syndrome and urges to smoke</a:t>
            </a:r>
          </a:p>
        </p:txBody>
      </p:sp>
      <p:sp>
        <p:nvSpPr>
          <p:cNvPr id="3" name="Text Placeholder 2">
            <a:extLst>
              <a:ext uri="{FF2B5EF4-FFF2-40B4-BE49-F238E27FC236}">
                <a16:creationId xmlns:a16="http://schemas.microsoft.com/office/drawing/2014/main" id="{9C474AB8-787D-3B5B-7FA4-71005653FEAF}"/>
              </a:ext>
            </a:extLst>
          </p:cNvPr>
          <p:cNvSpPr>
            <a:spLocks noGrp="1"/>
          </p:cNvSpPr>
          <p:nvPr>
            <p:ph type="body" idx="12"/>
          </p:nvPr>
        </p:nvSpPr>
        <p:spPr/>
        <p:txBody>
          <a:bodyPr/>
          <a:lstStyle/>
          <a:p>
            <a:pPr>
              <a:spcBef>
                <a:spcPts val="900"/>
              </a:spcBef>
              <a:spcAft>
                <a:spcPts val="900"/>
              </a:spcAft>
            </a:pPr>
            <a:r>
              <a:rPr lang="en-US"/>
              <a:t>Cigarette dependence reveals itself as powerful desires and urges </a:t>
            </a:r>
            <a:br>
              <a:rPr lang="en-US"/>
            </a:br>
            <a:r>
              <a:rPr lang="en-US"/>
              <a:t>to smoke when smokers try to stop. </a:t>
            </a:r>
          </a:p>
          <a:p>
            <a:pPr>
              <a:spcBef>
                <a:spcPts val="900"/>
              </a:spcBef>
              <a:spcAft>
                <a:spcPts val="900"/>
              </a:spcAft>
            </a:pPr>
            <a:r>
              <a:rPr lang="en-US"/>
              <a:t>These go alongside feelings of aggression, depressed mood, increased appetite, restlessness and difficulty concentrating which weaken the resolve not to smoke. </a:t>
            </a:r>
          </a:p>
          <a:p>
            <a:pPr>
              <a:spcBef>
                <a:spcPts val="900"/>
              </a:spcBef>
              <a:spcAft>
                <a:spcPts val="900"/>
              </a:spcAft>
            </a:pPr>
            <a:r>
              <a:rPr lang="en-US"/>
              <a:t>The problem is usually strongest in the first few weeks of stopping </a:t>
            </a:r>
            <a:br>
              <a:rPr lang="en-US"/>
            </a:br>
            <a:r>
              <a:rPr lang="en-US"/>
              <a:t>and declines after that, but sometimes it persists and the desire and </a:t>
            </a:r>
            <a:br>
              <a:rPr lang="en-US"/>
            </a:br>
            <a:r>
              <a:rPr lang="en-US"/>
              <a:t>urge to smoke can be triggered months or years after stopping. </a:t>
            </a:r>
          </a:p>
        </p:txBody>
      </p:sp>
      <p:sp>
        <p:nvSpPr>
          <p:cNvPr id="4" name="Footer Placeholder 3">
            <a:extLst>
              <a:ext uri="{FF2B5EF4-FFF2-40B4-BE49-F238E27FC236}">
                <a16:creationId xmlns:a16="http://schemas.microsoft.com/office/drawing/2014/main" id="{9AB40493-225B-2E79-FD7F-DD41CE90C049}"/>
              </a:ext>
            </a:extLst>
          </p:cNvPr>
          <p:cNvSpPr>
            <a:spLocks noGrp="1"/>
          </p:cNvSpPr>
          <p:nvPr>
            <p:ph type="ftr" sz="quarter" idx="3"/>
          </p:nvPr>
        </p:nvSpPr>
        <p:spPr>
          <a:xfrm>
            <a:off x="593184" y="6432550"/>
            <a:ext cx="7866330" cy="365125"/>
          </a:xfrm>
        </p:spPr>
        <p:txBody>
          <a:bodyPr/>
          <a:lstStyle/>
          <a:p>
            <a:pPr>
              <a:defRPr/>
            </a:pPr>
            <a:r>
              <a:rPr lang="en-US" b="1" dirty="0">
                <a:solidFill>
                  <a:schemeClr val="accent3">
                    <a:lumMod val="50000"/>
                  </a:schemeClr>
                </a:solidFill>
              </a:rPr>
              <a:t>Community mental health tobacco treatment training – Tobacco dependence </a:t>
            </a:r>
            <a:endParaRPr lang="en-US" dirty="0">
              <a:solidFill>
                <a:schemeClr val="accent3">
                  <a:lumMod val="50000"/>
                </a:schemeClr>
              </a:solidFill>
            </a:endParaRPr>
          </a:p>
        </p:txBody>
      </p:sp>
    </p:spTree>
    <p:extLst>
      <p:ext uri="{BB962C8B-B14F-4D97-AF65-F5344CB8AC3E}">
        <p14:creationId xmlns:p14="http://schemas.microsoft.com/office/powerpoint/2010/main" val="4076686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5E7F5-6A93-7535-D1E9-8890C5CCCC20}"/>
              </a:ext>
            </a:extLst>
          </p:cNvPr>
          <p:cNvSpPr>
            <a:spLocks noGrp="1"/>
          </p:cNvSpPr>
          <p:nvPr>
            <p:ph type="title"/>
          </p:nvPr>
        </p:nvSpPr>
        <p:spPr>
          <a:xfrm>
            <a:off x="590550" y="242049"/>
            <a:ext cx="7962900" cy="1066800"/>
          </a:xfrm>
        </p:spPr>
        <p:txBody>
          <a:bodyPr/>
          <a:lstStyle/>
          <a:p>
            <a:r>
              <a:rPr lang="en-US" b="1"/>
              <a:t>What dependence looks like: </a:t>
            </a:r>
            <a:br>
              <a:rPr lang="en-US"/>
            </a:br>
            <a:r>
              <a:rPr lang="en-US"/>
              <a:t>withdrawal syndrome and urges to smoke</a:t>
            </a:r>
          </a:p>
        </p:txBody>
      </p:sp>
      <p:graphicFrame>
        <p:nvGraphicFramePr>
          <p:cNvPr id="5" name="Group 55">
            <a:extLst>
              <a:ext uri="{FF2B5EF4-FFF2-40B4-BE49-F238E27FC236}">
                <a16:creationId xmlns:a16="http://schemas.microsoft.com/office/drawing/2014/main" id="{399E525A-D21B-1510-E87C-F9352ACB29E2}"/>
              </a:ext>
            </a:extLst>
          </p:cNvPr>
          <p:cNvGraphicFramePr>
            <a:graphicFrameLocks/>
          </p:cNvGraphicFramePr>
          <p:nvPr/>
        </p:nvGraphicFramePr>
        <p:xfrm>
          <a:off x="1167594" y="1882774"/>
          <a:ext cx="6808813" cy="3869355"/>
        </p:xfrm>
        <a:graphic>
          <a:graphicData uri="http://schemas.openxmlformats.org/drawingml/2006/table">
            <a:tbl>
              <a:tblPr firstRow="1" bandRow="1">
                <a:tableStyleId>{F5AB1C69-6EDB-4FF4-983F-18BD219EF322}</a:tableStyleId>
              </a:tblPr>
              <a:tblGrid>
                <a:gridCol w="3064397">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1800200">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Tobacco withdrawal symptoms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Duration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Prevalence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solidFill>
                      <a:schemeClr val="accent5"/>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Urges to smoke</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2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Increased appetite </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10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70%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Depression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Restlessness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4"/>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Poor concentration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2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60%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5"/>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Irritability / aggression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50%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Mouth ulcers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40%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7"/>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Night-time awakenings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1 week</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25%</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8"/>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Constipation</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&gt; 4 weeks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17%</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9"/>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a:ln>
                            <a:noFill/>
                          </a:ln>
                          <a:effectLst/>
                        </a:rPr>
                        <a:t>Light-headedness</a:t>
                      </a:r>
                      <a:endParaRPr kumimoji="0" lang="en-US" sz="1300" b="1"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&lt; 48 hours</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a:ln>
                            <a:noFill/>
                          </a:ln>
                          <a:effectLst/>
                        </a:rPr>
                        <a:t>10%</a:t>
                      </a:r>
                      <a:endParaRPr kumimoji="0" lang="en-US" sz="1300" b="0" i="0" u="none" strike="noStrike" cap="none" normalizeH="0" baseline="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10"/>
                  </a:ext>
                </a:extLst>
              </a:tr>
            </a:tbl>
          </a:graphicData>
        </a:graphic>
      </p:graphicFrame>
      <p:sp>
        <p:nvSpPr>
          <p:cNvPr id="6" name="Footer Placeholder 3">
            <a:extLst>
              <a:ext uri="{FF2B5EF4-FFF2-40B4-BE49-F238E27FC236}">
                <a16:creationId xmlns:a16="http://schemas.microsoft.com/office/drawing/2014/main" id="{0E8BEB51-DD75-0A37-AD62-C8A0D355B7C6}"/>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tobacco dependence </a:t>
            </a:r>
            <a:endParaRPr lang="en-US"/>
          </a:p>
        </p:txBody>
      </p:sp>
    </p:spTree>
    <p:extLst>
      <p:ext uri="{BB962C8B-B14F-4D97-AF65-F5344CB8AC3E}">
        <p14:creationId xmlns:p14="http://schemas.microsoft.com/office/powerpoint/2010/main" val="931352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26158-DE73-9037-1A2A-ADE2AA77B077}"/>
              </a:ext>
            </a:extLst>
          </p:cNvPr>
          <p:cNvSpPr>
            <a:spLocks noGrp="1"/>
          </p:cNvSpPr>
          <p:nvPr>
            <p:ph type="title"/>
          </p:nvPr>
        </p:nvSpPr>
        <p:spPr/>
        <p:txBody>
          <a:bodyPr/>
          <a:lstStyle/>
          <a:p>
            <a:r>
              <a:rPr lang="en-US" dirty="0"/>
              <a:t>Nicotine</a:t>
            </a:r>
          </a:p>
        </p:txBody>
      </p:sp>
      <p:sp>
        <p:nvSpPr>
          <p:cNvPr id="4" name="Footer Placeholder 3">
            <a:extLst>
              <a:ext uri="{FF2B5EF4-FFF2-40B4-BE49-F238E27FC236}">
                <a16:creationId xmlns:a16="http://schemas.microsoft.com/office/drawing/2014/main" id="{B82C09C3-8D2F-C572-B1AD-58BCF8A57067}"/>
              </a:ext>
            </a:extLst>
          </p:cNvPr>
          <p:cNvSpPr>
            <a:spLocks noGrp="1"/>
          </p:cNvSpPr>
          <p:nvPr>
            <p:ph type="ftr" sz="quarter" idx="3"/>
          </p:nvPr>
        </p:nvSpPr>
        <p:spPr/>
        <p:txBody>
          <a:bodyPr/>
          <a:lstStyle/>
          <a:p>
            <a:pPr>
              <a:defRPr/>
            </a:pPr>
            <a:r>
              <a:rPr lang="en-US" b="1" dirty="0"/>
              <a:t>Community mental health tobacco treatment training – Tobacco dependence </a:t>
            </a:r>
            <a:endParaRPr lang="en-GB" dirty="0"/>
          </a:p>
        </p:txBody>
      </p:sp>
      <p:pic>
        <p:nvPicPr>
          <p:cNvPr id="8" name="Picture 7">
            <a:extLst>
              <a:ext uri="{FF2B5EF4-FFF2-40B4-BE49-F238E27FC236}">
                <a16:creationId xmlns:a16="http://schemas.microsoft.com/office/drawing/2014/main" id="{A18687B2-45AD-E074-ECD4-0131936FBC54}"/>
              </a:ext>
            </a:extLst>
          </p:cNvPr>
          <p:cNvPicPr>
            <a:picLocks noChangeAspect="1"/>
          </p:cNvPicPr>
          <p:nvPr/>
        </p:nvPicPr>
        <p:blipFill>
          <a:blip r:embed="rId3"/>
          <a:srcRect/>
          <a:stretch/>
        </p:blipFill>
        <p:spPr>
          <a:xfrm>
            <a:off x="681725" y="1746504"/>
            <a:ext cx="7968345" cy="3630690"/>
          </a:xfrm>
          <a:prstGeom prst="rect">
            <a:avLst/>
          </a:prstGeom>
        </p:spPr>
      </p:pic>
      <p:sp>
        <p:nvSpPr>
          <p:cNvPr id="9" name="Text Placeholder 3">
            <a:extLst>
              <a:ext uri="{FF2B5EF4-FFF2-40B4-BE49-F238E27FC236}">
                <a16:creationId xmlns:a16="http://schemas.microsoft.com/office/drawing/2014/main" id="{C2BE0BCB-F811-CDB1-5D4B-3129F9185BEC}"/>
              </a:ext>
            </a:extLst>
          </p:cNvPr>
          <p:cNvSpPr txBox="1">
            <a:spLocks/>
          </p:cNvSpPr>
          <p:nvPr/>
        </p:nvSpPr>
        <p:spPr bwMode="auto">
          <a:xfrm>
            <a:off x="5874576" y="5730483"/>
            <a:ext cx="2912427" cy="218451"/>
          </a:xfrm>
          <a:prstGeom prst="rect">
            <a:avLst/>
          </a:prstGeom>
          <a:noFill/>
          <a:ln w="9525">
            <a:noFill/>
            <a:miter lim="800000"/>
            <a:headEnd/>
            <a:tailEnd/>
          </a:ln>
        </p:spPr>
        <p:txBody>
          <a:bodyPr vert="horz" wrap="square" lIns="0" tIns="0" rIns="9144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00000"/>
              </a:lnSpc>
              <a:spcBef>
                <a:spcPts val="0"/>
              </a:spcBef>
              <a:spcAft>
                <a:spcPts val="0"/>
              </a:spcAft>
              <a:buNone/>
            </a:pPr>
            <a:r>
              <a:rPr lang="en-US" sz="1100" dirty="0">
                <a:latin typeface="Arial" panose="020B0604020202020204" pitchFamily="34" charset="0"/>
                <a:cs typeface="Arial" panose="020B0604020202020204" pitchFamily="34" charset="0"/>
              </a:rPr>
              <a:t>N. </a:t>
            </a:r>
            <a:r>
              <a:rPr lang="en-US" sz="1100" dirty="0" err="1">
                <a:latin typeface="Arial" panose="020B0604020202020204" pitchFamily="34" charset="0"/>
                <a:cs typeface="Arial" panose="020B0604020202020204" pitchFamily="34" charset="0"/>
              </a:rPr>
              <a:t>Benowitz</a:t>
            </a:r>
            <a:r>
              <a:rPr lang="en-US" sz="1100" dirty="0">
                <a:latin typeface="Arial" panose="020B0604020202020204" pitchFamily="34" charset="0"/>
                <a:cs typeface="Arial" panose="020B0604020202020204" pitchFamily="34" charset="0"/>
              </a:rPr>
              <a:t> (2010) New </a:t>
            </a:r>
            <a:r>
              <a:rPr lang="en-US" sz="1100" dirty="0" err="1">
                <a:latin typeface="Arial" panose="020B0604020202020204" pitchFamily="34" charset="0"/>
                <a:cs typeface="Arial" panose="020B0604020202020204" pitchFamily="34" charset="0"/>
              </a:rPr>
              <a:t>Eng</a:t>
            </a:r>
            <a:r>
              <a:rPr lang="en-US" sz="1100" dirty="0">
                <a:latin typeface="Arial" panose="020B0604020202020204" pitchFamily="34" charset="0"/>
                <a:cs typeface="Arial" panose="020B0604020202020204" pitchFamily="34" charset="0"/>
              </a:rPr>
              <a:t> J Med 362;24</a:t>
            </a:r>
            <a:endParaRPr lang="en-US" sz="1100" dirty="0"/>
          </a:p>
        </p:txBody>
      </p:sp>
      <p:sp>
        <p:nvSpPr>
          <p:cNvPr id="10" name="Text Placeholder 3">
            <a:extLst>
              <a:ext uri="{FF2B5EF4-FFF2-40B4-BE49-F238E27FC236}">
                <a16:creationId xmlns:a16="http://schemas.microsoft.com/office/drawing/2014/main" id="{DEEC03A1-E1A1-F279-5006-60A29EB90A4D}"/>
              </a:ext>
            </a:extLst>
          </p:cNvPr>
          <p:cNvSpPr txBox="1">
            <a:spLocks/>
          </p:cNvSpPr>
          <p:nvPr/>
        </p:nvSpPr>
        <p:spPr bwMode="auto">
          <a:xfrm>
            <a:off x="684213" y="5335291"/>
            <a:ext cx="6551612" cy="5916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spcBef>
                <a:spcPts val="0"/>
              </a:spcBef>
              <a:spcAft>
                <a:spcPts val="0"/>
              </a:spcAft>
              <a:buNone/>
            </a:pPr>
            <a:r>
              <a:rPr lang="en-US" sz="1400" dirty="0">
                <a:latin typeface="Arial" panose="020B0604020202020204" pitchFamily="34" charset="0"/>
                <a:cs typeface="Arial" panose="020B0604020202020204" pitchFamily="34" charset="0"/>
              </a:rPr>
              <a:t>A smoker has fingertip control over their nicotine intake and self titrates their dose.</a:t>
            </a:r>
            <a:br>
              <a:rPr lang="en-US" sz="1400" dirty="0">
                <a:latin typeface="Arial" panose="020B0604020202020204" pitchFamily="34" charset="0"/>
                <a:cs typeface="Arial" panose="020B0604020202020204" pitchFamily="34" charset="0"/>
              </a:rPr>
            </a:br>
            <a:r>
              <a:rPr lang="en-US" sz="1400" dirty="0" err="1">
                <a:latin typeface="Arial" panose="020B0604020202020204" pitchFamily="34" charset="0"/>
                <a:cs typeface="Arial" panose="020B0604020202020204" pitchFamily="34" charset="0"/>
              </a:rPr>
              <a:t>Approx</a:t>
            </a:r>
            <a:r>
              <a:rPr lang="en-US" sz="1400" dirty="0">
                <a:latin typeface="Arial" panose="020B0604020202020204" pitchFamily="34" charset="0"/>
                <a:cs typeface="Arial" panose="020B0604020202020204" pitchFamily="34" charset="0"/>
              </a:rPr>
              <a:t> 1–3mgs of nicotine is extracted from each cigarette</a:t>
            </a:r>
            <a:endParaRPr lang="en-US" sz="1400" dirty="0"/>
          </a:p>
        </p:txBody>
      </p:sp>
      <p:pic>
        <p:nvPicPr>
          <p:cNvPr id="13" name="Picture 12">
            <a:extLst>
              <a:ext uri="{FF2B5EF4-FFF2-40B4-BE49-F238E27FC236}">
                <a16:creationId xmlns:a16="http://schemas.microsoft.com/office/drawing/2014/main" id="{1BC541C4-EAC9-CA34-3696-B7E0597CC830}"/>
              </a:ext>
            </a:extLst>
          </p:cNvPr>
          <p:cNvPicPr>
            <a:picLocks noChangeAspect="1"/>
          </p:cNvPicPr>
          <p:nvPr/>
        </p:nvPicPr>
        <p:blipFill>
          <a:blip r:embed="rId4"/>
          <a:srcRect/>
          <a:stretch/>
        </p:blipFill>
        <p:spPr>
          <a:xfrm>
            <a:off x="681725" y="1746504"/>
            <a:ext cx="7968345" cy="3630689"/>
          </a:xfrm>
          <a:prstGeom prst="rect">
            <a:avLst/>
          </a:prstGeom>
        </p:spPr>
      </p:pic>
      <p:pic>
        <p:nvPicPr>
          <p:cNvPr id="14" name="Picture 13">
            <a:extLst>
              <a:ext uri="{FF2B5EF4-FFF2-40B4-BE49-F238E27FC236}">
                <a16:creationId xmlns:a16="http://schemas.microsoft.com/office/drawing/2014/main" id="{13AA9E9F-A7E4-470A-FFA1-D418BC71F6EF}"/>
              </a:ext>
            </a:extLst>
          </p:cNvPr>
          <p:cNvPicPr>
            <a:picLocks noChangeAspect="1"/>
          </p:cNvPicPr>
          <p:nvPr/>
        </p:nvPicPr>
        <p:blipFill>
          <a:blip r:embed="rId5"/>
          <a:srcRect/>
          <a:stretch/>
        </p:blipFill>
        <p:spPr>
          <a:xfrm>
            <a:off x="681725" y="1746504"/>
            <a:ext cx="7968343" cy="3630689"/>
          </a:xfrm>
          <a:prstGeom prst="rect">
            <a:avLst/>
          </a:prstGeom>
        </p:spPr>
      </p:pic>
    </p:spTree>
    <p:extLst>
      <p:ext uri="{BB962C8B-B14F-4D97-AF65-F5344CB8AC3E}">
        <p14:creationId xmlns:p14="http://schemas.microsoft.com/office/powerpoint/2010/main" val="324188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9427-28E3-CA4E-9A45-C2A33645BB3F}"/>
              </a:ext>
            </a:extLst>
          </p:cNvPr>
          <p:cNvSpPr>
            <a:spLocks noGrp="1"/>
          </p:cNvSpPr>
          <p:nvPr>
            <p:ph type="title"/>
          </p:nvPr>
        </p:nvSpPr>
        <p:spPr/>
        <p:txBody>
          <a:bodyPr/>
          <a:lstStyle/>
          <a:p>
            <a:r>
              <a:rPr lang="en-US" dirty="0"/>
              <a:t>Assessing Tobacco Dependence</a:t>
            </a:r>
          </a:p>
        </p:txBody>
      </p:sp>
      <p:pic>
        <p:nvPicPr>
          <p:cNvPr id="6" name="Picture 5">
            <a:extLst>
              <a:ext uri="{FF2B5EF4-FFF2-40B4-BE49-F238E27FC236}">
                <a16:creationId xmlns:a16="http://schemas.microsoft.com/office/drawing/2014/main" id="{4ACF4937-5913-B141-8536-84111B4B99B5}"/>
              </a:ext>
            </a:extLst>
          </p:cNvPr>
          <p:cNvPicPr>
            <a:picLocks noChangeAspect="1"/>
          </p:cNvPicPr>
          <p:nvPr/>
        </p:nvPicPr>
        <p:blipFill>
          <a:blip r:embed="rId3"/>
          <a:srcRect/>
          <a:stretch/>
        </p:blipFill>
        <p:spPr>
          <a:xfrm>
            <a:off x="571500" y="1635233"/>
            <a:ext cx="7620000" cy="4305083"/>
          </a:xfrm>
          <a:prstGeom prst="rect">
            <a:avLst/>
          </a:prstGeom>
          <a:effectLst>
            <a:outerShdw blurRad="254000" dist="50800" dir="5400000" algn="tl" rotWithShape="0">
              <a:prstClr val="black">
                <a:alpha val="15000"/>
              </a:prstClr>
            </a:outerShdw>
          </a:effectLst>
        </p:spPr>
      </p:pic>
      <p:sp>
        <p:nvSpPr>
          <p:cNvPr id="8" name="Footer Placeholder 3">
            <a:extLst>
              <a:ext uri="{FF2B5EF4-FFF2-40B4-BE49-F238E27FC236}">
                <a16:creationId xmlns:a16="http://schemas.microsoft.com/office/drawing/2014/main" id="{AA6CF4AC-06C1-5E17-975D-41B09CD6FAB4}"/>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Tobacco Dependence </a:t>
            </a:r>
          </a:p>
          <a:p>
            <a:pPr>
              <a:defRPr/>
            </a:pPr>
            <a:endParaRPr lang="en-US" dirty="0"/>
          </a:p>
        </p:txBody>
      </p:sp>
    </p:spTree>
    <p:extLst>
      <p:ext uri="{BB962C8B-B14F-4D97-AF65-F5344CB8AC3E}">
        <p14:creationId xmlns:p14="http://schemas.microsoft.com/office/powerpoint/2010/main" val="885094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F9427-28E3-CA4E-9A45-C2A33645BB3F}"/>
              </a:ext>
            </a:extLst>
          </p:cNvPr>
          <p:cNvSpPr>
            <a:spLocks noGrp="1"/>
          </p:cNvSpPr>
          <p:nvPr>
            <p:ph type="title"/>
          </p:nvPr>
        </p:nvSpPr>
        <p:spPr/>
        <p:txBody>
          <a:bodyPr/>
          <a:lstStyle/>
          <a:p>
            <a:r>
              <a:rPr lang="en-US" dirty="0" err="1"/>
              <a:t>Fagerstrom</a:t>
            </a:r>
            <a:r>
              <a:rPr lang="en-US" dirty="0"/>
              <a:t> Test of Nicotine Dependence </a:t>
            </a:r>
          </a:p>
        </p:txBody>
      </p:sp>
      <p:sp>
        <p:nvSpPr>
          <p:cNvPr id="4" name="Text Placeholder 3">
            <a:extLst>
              <a:ext uri="{FF2B5EF4-FFF2-40B4-BE49-F238E27FC236}">
                <a16:creationId xmlns:a16="http://schemas.microsoft.com/office/drawing/2014/main" id="{06D9B44E-29E1-4B4E-93CD-355B20C19EE2}"/>
              </a:ext>
            </a:extLst>
          </p:cNvPr>
          <p:cNvSpPr>
            <a:spLocks noGrp="1"/>
          </p:cNvSpPr>
          <p:nvPr>
            <p:ph type="body" idx="12"/>
          </p:nvPr>
        </p:nvSpPr>
        <p:spPr>
          <a:xfrm>
            <a:off x="571500" y="1667904"/>
            <a:ext cx="3297553" cy="2079929"/>
          </a:xfrm>
        </p:spPr>
        <p:txBody>
          <a:bodyPr anchor="ctr"/>
          <a:lstStyle/>
          <a:p>
            <a:pPr marL="0" indent="0">
              <a:lnSpc>
                <a:spcPts val="2200"/>
              </a:lnSpc>
              <a:spcBef>
                <a:spcPts val="900"/>
              </a:spcBef>
              <a:spcAft>
                <a:spcPts val="900"/>
              </a:spcAft>
              <a:buNone/>
            </a:pPr>
            <a:r>
              <a:rPr lang="en-US" sz="1550" b="1" dirty="0">
                <a:solidFill>
                  <a:schemeClr val="accent1"/>
                </a:solidFill>
              </a:rPr>
              <a:t>The initial dose of NRT can </a:t>
            </a:r>
            <a:br>
              <a:rPr lang="en-US" sz="1550" b="1" dirty="0">
                <a:solidFill>
                  <a:schemeClr val="accent1"/>
                </a:solidFill>
              </a:rPr>
            </a:br>
            <a:r>
              <a:rPr lang="en-US" sz="1550" b="1" dirty="0">
                <a:solidFill>
                  <a:schemeClr val="accent1"/>
                </a:solidFill>
              </a:rPr>
              <a:t>determined based on:</a:t>
            </a:r>
          </a:p>
          <a:p>
            <a:pPr marL="0" indent="0">
              <a:lnSpc>
                <a:spcPts val="2200"/>
              </a:lnSpc>
              <a:spcBef>
                <a:spcPts val="900"/>
              </a:spcBef>
              <a:spcAft>
                <a:spcPts val="900"/>
              </a:spcAft>
              <a:buNone/>
              <a:tabLst>
                <a:tab pos="220663" algn="l"/>
              </a:tabLst>
            </a:pPr>
            <a:r>
              <a:rPr lang="en-US" sz="1550" dirty="0"/>
              <a:t>–	Tobacco dependence score</a:t>
            </a:r>
          </a:p>
          <a:p>
            <a:pPr marL="273050" indent="-260350">
              <a:lnSpc>
                <a:spcPts val="2200"/>
              </a:lnSpc>
              <a:spcBef>
                <a:spcPts val="900"/>
              </a:spcBef>
              <a:spcAft>
                <a:spcPts val="900"/>
              </a:spcAft>
              <a:buNone/>
              <a:tabLst>
                <a:tab pos="220663" algn="l"/>
              </a:tabLst>
            </a:pPr>
            <a:r>
              <a:rPr lang="en-US" sz="1550" dirty="0"/>
              <a:t>–	Patient past experience with </a:t>
            </a:r>
            <a:br>
              <a:rPr lang="en-US" sz="1550" dirty="0"/>
            </a:br>
            <a:r>
              <a:rPr lang="en-US" sz="1550" dirty="0"/>
              <a:t>withdrawal and cravings when quitting</a:t>
            </a:r>
          </a:p>
        </p:txBody>
      </p:sp>
      <p:sp>
        <p:nvSpPr>
          <p:cNvPr id="8" name="Footer Placeholder 3">
            <a:extLst>
              <a:ext uri="{FF2B5EF4-FFF2-40B4-BE49-F238E27FC236}">
                <a16:creationId xmlns:a16="http://schemas.microsoft.com/office/drawing/2014/main" id="{AA6CF4AC-06C1-5E17-975D-41B09CD6FAB4}"/>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endParaRPr lang="en-GB" dirty="0"/>
          </a:p>
          <a:p>
            <a:pPr>
              <a:defRPr/>
            </a:pPr>
            <a:endParaRPr lang="en-GB" dirty="0"/>
          </a:p>
          <a:p>
            <a:pPr>
              <a:defRPr/>
            </a:pPr>
            <a:endParaRPr lang="en-US" dirty="0"/>
          </a:p>
        </p:txBody>
      </p:sp>
      <p:pic>
        <p:nvPicPr>
          <p:cNvPr id="3" name="Picture 2" descr="Table&#10;&#10;Description automatically generated">
            <a:extLst>
              <a:ext uri="{FF2B5EF4-FFF2-40B4-BE49-F238E27FC236}">
                <a16:creationId xmlns:a16="http://schemas.microsoft.com/office/drawing/2014/main" id="{CC11D44B-25BF-A2E5-D4A3-95601395663D}"/>
              </a:ext>
            </a:extLst>
          </p:cNvPr>
          <p:cNvPicPr>
            <a:picLocks noChangeAspect="1"/>
          </p:cNvPicPr>
          <p:nvPr/>
        </p:nvPicPr>
        <p:blipFill rotWithShape="1">
          <a:blip r:embed="rId3"/>
          <a:srcRect t="6339" b="17701"/>
          <a:stretch/>
        </p:blipFill>
        <p:spPr>
          <a:xfrm>
            <a:off x="3906979" y="1430081"/>
            <a:ext cx="4980818" cy="4651513"/>
          </a:xfrm>
          <a:prstGeom prst="rect">
            <a:avLst/>
          </a:prstGeom>
        </p:spPr>
      </p:pic>
      <p:pic>
        <p:nvPicPr>
          <p:cNvPr id="7" name="Picture 6" descr="Table&#10;&#10;Description automatically generated">
            <a:extLst>
              <a:ext uri="{FF2B5EF4-FFF2-40B4-BE49-F238E27FC236}">
                <a16:creationId xmlns:a16="http://schemas.microsoft.com/office/drawing/2014/main" id="{09B3EEDD-B7F5-DBD7-98CB-426AFED35F8A}"/>
              </a:ext>
            </a:extLst>
          </p:cNvPr>
          <p:cNvPicPr>
            <a:picLocks noChangeAspect="1"/>
          </p:cNvPicPr>
          <p:nvPr/>
        </p:nvPicPr>
        <p:blipFill rotWithShape="1">
          <a:blip r:embed="rId3"/>
          <a:srcRect t="82579"/>
          <a:stretch/>
        </p:blipFill>
        <p:spPr>
          <a:xfrm>
            <a:off x="256203" y="4196537"/>
            <a:ext cx="4010997" cy="912381"/>
          </a:xfrm>
          <a:prstGeom prst="rect">
            <a:avLst/>
          </a:prstGeom>
        </p:spPr>
      </p:pic>
    </p:spTree>
    <p:extLst>
      <p:ext uri="{BB962C8B-B14F-4D97-AF65-F5344CB8AC3E}">
        <p14:creationId xmlns:p14="http://schemas.microsoft.com/office/powerpoint/2010/main" val="3011305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fade">
                                      <p:cBhvr>
                                        <p:cTn id="11" dur="500"/>
                                        <p:tgtEl>
                                          <p:spTgt spid="4">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20906</TotalTime>
  <Words>1934</Words>
  <Application>Microsoft Macintosh PowerPoint</Application>
  <PresentationFormat>On-screen Show (4:3)</PresentationFormat>
  <Paragraphs>158</Paragraphs>
  <Slides>9</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Century Gothic</vt:lpstr>
      <vt:lpstr>Lucida Grande</vt:lpstr>
      <vt:lpstr>Symbol</vt:lpstr>
      <vt:lpstr>System Font Regular</vt:lpstr>
      <vt:lpstr>Times New Roman</vt:lpstr>
      <vt:lpstr>NCSCT</vt:lpstr>
      <vt:lpstr>PowerPoint Presentation</vt:lpstr>
      <vt:lpstr>What is tobacco dependence?</vt:lpstr>
      <vt:lpstr>Tobacco dependence</vt:lpstr>
      <vt:lpstr>What dependence looks like:  withdrawal syndrome and urges to smoke</vt:lpstr>
      <vt:lpstr>What dependence looks like:  withdrawal syndrome and urges to smoke</vt:lpstr>
      <vt:lpstr>Nicotine</vt:lpstr>
      <vt:lpstr>Assessing Tobacco Dependence</vt:lpstr>
      <vt:lpstr>Fagerstrom Test of Nicotine Dependence </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1739</cp:revision>
  <cp:lastPrinted>2021-04-19T06:44:37Z</cp:lastPrinted>
  <dcterms:created xsi:type="dcterms:W3CDTF">2019-04-01T09:21:54Z</dcterms:created>
  <dcterms:modified xsi:type="dcterms:W3CDTF">2022-08-10T12:57:23Z</dcterms:modified>
</cp:coreProperties>
</file>