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11"/>
  </p:notesMasterIdLst>
  <p:handoutMasterIdLst>
    <p:handoutMasterId r:id="rId12"/>
  </p:handoutMasterIdLst>
  <p:sldIdLst>
    <p:sldId id="783" r:id="rId2"/>
    <p:sldId id="869" r:id="rId3"/>
    <p:sldId id="870" r:id="rId4"/>
    <p:sldId id="878" r:id="rId5"/>
    <p:sldId id="334" r:id="rId6"/>
    <p:sldId id="879" r:id="rId7"/>
    <p:sldId id="934" r:id="rId8"/>
    <p:sldId id="884" r:id="rId9"/>
    <p:sldId id="1116" r:id="rId10"/>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C347647C-82DF-3714-D566-1F297C5840CD}" name="SOPHIA PAPADAKIS" initials="SP" userId="341674e120739e96" providerId="Windows Live"/>
  <p188:author id="{71413D82-31CA-FCC6-6538-D63CEEBA9C3D}" name="Susan Montgomery" initials="SM" userId="e6e415be2107f65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8489"/>
    <a:srgbClr val="DAF2F4"/>
    <a:srgbClr val="8B6DAD"/>
    <a:srgbClr val="CBEFF0"/>
    <a:srgbClr val="E7F8F9"/>
    <a:srgbClr val="005EB8"/>
    <a:srgbClr val="41B6E6"/>
    <a:srgbClr val="D9F2F3"/>
    <a:srgbClr val="025085"/>
    <a:srgbClr val="006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75" autoAdjust="0"/>
    <p:restoredTop sz="69789" autoAdjust="0"/>
  </p:normalViewPr>
  <p:slideViewPr>
    <p:cSldViewPr snapToGrid="0" snapToObjects="1">
      <p:cViewPr varScale="1">
        <p:scale>
          <a:sx n="79" d="100"/>
          <a:sy n="79" d="100"/>
        </p:scale>
        <p:origin x="1936" y="208"/>
      </p:cViewPr>
      <p:guideLst>
        <p:guide orient="horz" pos="2160"/>
        <p:guide pos="2880"/>
        <p:guide orient="horz" pos="311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 d="1"/>
        <a:sy n="1" d="1"/>
      </p:scale>
      <p:origin x="0" y="0"/>
    </p:cViewPr>
  </p:sorterViewPr>
  <p:notesViewPr>
    <p:cSldViewPr snapToGrid="0" snapToObjects="1">
      <p:cViewPr varScale="1">
        <p:scale>
          <a:sx n="88" d="100"/>
          <a:sy n="88" d="100"/>
        </p:scale>
        <p:origin x="2888" y="17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microsoft.com/office/2018/10/relationships/authors" Targe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8/10/22</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8/10/22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endParaRPr lang="en-US" noProof="0"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a:bodyPr>
          <a:lstStyle/>
          <a:p>
            <a:r>
              <a:rPr lang="en-GB" altLang="en-US" dirty="0"/>
              <a:t>This session is designed to ensure that you are familiar with best practices for tailoring tobacco dependence treatment to best meet the needs of people with SMI with a focus on the initial assessment. </a:t>
            </a:r>
          </a:p>
          <a:p>
            <a:endParaRPr lang="en-GB" altLang="en-US" dirty="0"/>
          </a:p>
          <a:p>
            <a:r>
              <a:rPr lang="en-GB" altLang="en-US" dirty="0"/>
              <a:t>In the time between now and lunch, we will look specifically at the initial assessment or your initial contact with patients. Focussing on best practices and communications skills for engaging people who smoke. </a:t>
            </a:r>
          </a:p>
          <a:p>
            <a:endParaRPr lang="en-GB" altLang="en-US" dirty="0"/>
          </a:p>
          <a:p>
            <a:r>
              <a:rPr lang="en-GB" altLang="en-US" dirty="0"/>
              <a:t>We consider what key information is needed to tailor treatment to the patient’s individual needs and we will also spend some time discussing consideration for smoking and psychotropic medications. </a:t>
            </a:r>
          </a:p>
          <a:p>
            <a:endParaRPr lang="en-GB" altLang="en-US" dirty="0">
              <a:latin typeface="Century Gothic" panose="020B0502020202020204" pitchFamily="34" charset="0"/>
            </a:endParaRPr>
          </a:p>
        </p:txBody>
      </p:sp>
      <p:sp>
        <p:nvSpPr>
          <p:cNvPr id="4" name="Slide Number Placeholder 3"/>
          <p:cNvSpPr>
            <a:spLocks noGrp="1"/>
          </p:cNvSpPr>
          <p:nvPr>
            <p:ph type="sldNum" sz="quarter" idx="5"/>
          </p:nvPr>
        </p:nvSpPr>
        <p:spPr/>
        <p:txBody>
          <a:bodyPr/>
          <a:lstStyle/>
          <a:p>
            <a:pPr>
              <a:defRPr/>
            </a:pPr>
            <a:fld id="{717DC927-BA5F-ED4E-9F4C-9BB5292B4359}" type="slidenum">
              <a:rPr lang="en-US" smtClean="0"/>
              <a:pPr>
                <a:defRPr/>
              </a:pPr>
              <a:t>1</a:t>
            </a:fld>
            <a:endParaRPr lang="en-US" dirty="0"/>
          </a:p>
        </p:txBody>
      </p:sp>
    </p:spTree>
    <p:extLst>
      <p:ext uri="{BB962C8B-B14F-4D97-AF65-F5344CB8AC3E}">
        <p14:creationId xmlns:p14="http://schemas.microsoft.com/office/powerpoint/2010/main" val="23546391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Century Gothic" panose="020B0502020202020204" pitchFamily="34" charset="0"/>
                <a:ea typeface="Geneva" pitchFamily="-109" charset="0"/>
                <a:cs typeface="Geneva" pitchFamily="-109" charset="0"/>
              </a:rPr>
              <a:t>Core communication skills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US" sz="1200" b="0" i="0" kern="1200" dirty="0">
                <a:solidFill>
                  <a:schemeClr val="tx1"/>
                </a:solidFill>
                <a:effectLst/>
                <a:latin typeface="Century Gothic" panose="020B0502020202020204" pitchFamily="34" charset="0"/>
                <a:ea typeface="Geneva" pitchFamily="-109" charset="0"/>
                <a:cs typeface="Geneva" pitchFamily="-109" charset="0"/>
              </a:rPr>
              <a:t>We are now going to focus on the core communication skills required across all stop smoking support sessions.</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We know that communication is one of the strengths of people who work with SMI patients and this section is mainly about applying these skills to a different topic, smoking cessation.</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On the next slide you will see an excerpt from a conversation between a health care professional and a patient.</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Explain that you and your co-trainer will read out the interaction and then it will be discussed as a group.</a:t>
            </a:r>
          </a:p>
          <a:p>
            <a:endParaRPr lang="en-CA" sz="1200" b="1"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i="0" kern="1200" dirty="0">
                <a:solidFill>
                  <a:schemeClr val="tx1"/>
                </a:solidFill>
                <a:effectLst/>
                <a:latin typeface="Century Gothic" panose="020B0502020202020204" pitchFamily="34" charset="0"/>
                <a:ea typeface="Geneva" pitchFamily="-109" charset="0"/>
                <a:cs typeface="Geneva" pitchFamily="-109" charset="0"/>
              </a:rPr>
              <a:t>[move to next slide]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ln w="0">
                <a:solidFill>
                  <a:srgbClr val="000000"/>
                </a:solidFill>
              </a:ln>
              <a:solidFill>
                <a:srgbClr val="FFFFFF"/>
              </a:solidFill>
              <a:effectLst>
                <a:outerShdw blurRad="38100" dist="19050" dir="2700000" algn="tl" rotWithShape="0">
                  <a:schemeClr val="dk1">
                    <a:alpha val="40000"/>
                  </a:schemeClr>
                </a:outerShdw>
              </a:effectLst>
            </a:endParaRP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a:p>
        </p:txBody>
      </p:sp>
    </p:spTree>
    <p:extLst>
      <p:ext uri="{BB962C8B-B14F-4D97-AF65-F5344CB8AC3E}">
        <p14:creationId xmlns:p14="http://schemas.microsoft.com/office/powerpoint/2010/main" val="36255917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US" sz="1200" b="0" i="0" kern="1200" dirty="0">
                <a:solidFill>
                  <a:schemeClr val="tx1"/>
                </a:solidFill>
                <a:effectLst/>
                <a:latin typeface="Century Gothic" panose="020B0502020202020204" pitchFamily="34" charset="0"/>
                <a:ea typeface="Geneva" pitchFamily="-109" charset="0"/>
                <a:cs typeface="Geneva" pitchFamily="-109" charset="0"/>
              </a:rPr>
              <a:t>Set the scene: this patient is having a conversation with a health care professional and you have joined at the point the HCP has established the patient is a smoker.</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Read out the short conversation, with one trainer playing the practitioner and the other the patient.</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Use the discussion questions below as a guide to debrief with participants:</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What did you think of the interaction?</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What do you notice about the patient's responses?</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Did you notice that the patient often gives replies like “yes but”, “I know but”, “I’ve tried that” or “I can’t do that because”?</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Did anything happen in the interaction that led to the above responses?</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What happened here that broke down rapport? There was no acknowledgement of the patient’s situation or struggle; the practitioner was intent on giving advice before creating the atmosphere where this may have been heard. It is natural when someone is struggling or stuck with an issue to offer advice. It takes more time and skill to encourage them to identify their own solutions, but the results are worth it</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What could you do differently?</a:t>
            </a:r>
          </a:p>
          <a:p>
            <a:pPr marL="0" lvl="0" indent="0">
              <a:buFontTx/>
              <a:buNone/>
            </a:pPr>
            <a:r>
              <a:rPr lang="en-CA" sz="1200" b="0" i="0" kern="1200" dirty="0">
                <a:solidFill>
                  <a:schemeClr val="tx1"/>
                </a:solidFill>
                <a:effectLst/>
                <a:latin typeface="Century Gothic" panose="020B0502020202020204" pitchFamily="34" charset="0"/>
                <a:ea typeface="Geneva" pitchFamily="-109" charset="0"/>
                <a:cs typeface="Geneva" pitchFamily="-109" charset="0"/>
              </a:rPr>
              <a:t>- Empathy/reassurance</a:t>
            </a:r>
          </a:p>
          <a:p>
            <a:pPr marL="0" lvl="0" indent="0">
              <a:buFontTx/>
              <a:buNone/>
            </a:pPr>
            <a:r>
              <a:rPr lang="en-CA" sz="1200" b="0" i="0" kern="1200" dirty="0">
                <a:solidFill>
                  <a:schemeClr val="tx1"/>
                </a:solidFill>
                <a:effectLst/>
                <a:latin typeface="Century Gothic" panose="020B0502020202020204" pitchFamily="34" charset="0"/>
                <a:ea typeface="Geneva" pitchFamily="-109" charset="0"/>
                <a:cs typeface="Geneva" pitchFamily="-109" charset="0"/>
              </a:rPr>
              <a:t>- Use active listening</a:t>
            </a:r>
          </a:p>
          <a:p>
            <a:pPr marL="0" lvl="0" indent="0">
              <a:buFontTx/>
              <a:buNone/>
            </a:pPr>
            <a:r>
              <a:rPr lang="en-CA" sz="1200" b="0" i="0" kern="1200" dirty="0">
                <a:solidFill>
                  <a:schemeClr val="tx1"/>
                </a:solidFill>
                <a:effectLst/>
                <a:latin typeface="Century Gothic" panose="020B0502020202020204" pitchFamily="34" charset="0"/>
                <a:ea typeface="Geneva" pitchFamily="-109" charset="0"/>
                <a:cs typeface="Geneva" pitchFamily="-109" charset="0"/>
              </a:rPr>
              <a:t>- Ask open, exploring questions</a:t>
            </a:r>
          </a:p>
          <a:p>
            <a:pPr marL="171450" lvl="0" indent="-171450">
              <a:buFontTx/>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Elicit the patient’s view</a:t>
            </a:r>
          </a:p>
          <a:p>
            <a:pPr marL="171450" lvl="0" indent="-171450">
              <a:buFontTx/>
              <a:buChar cha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0" lvl="0" indent="0">
              <a:buFontTx/>
              <a:buNone/>
            </a:pPr>
            <a:r>
              <a:rPr lang="en-CA" sz="1200" b="0" i="0" kern="1200" dirty="0">
                <a:solidFill>
                  <a:schemeClr val="tx1"/>
                </a:solidFill>
                <a:effectLst/>
                <a:latin typeface="Century Gothic" panose="020B0502020202020204" pitchFamily="34" charset="0"/>
                <a:ea typeface="Geneva" pitchFamily="-109" charset="0"/>
                <a:cs typeface="Geneva" pitchFamily="-109" charset="0"/>
              </a:rPr>
              <a:t>What specific questions could have been used here to build rapport and elicit the patient's view? Examples: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Am I right in saying that things are really difficult for you?</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Can you tell me more about what trying to quit has been like for you?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What helped, what didn’t?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What do you think would help most?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Do you mind if I share some information? </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What do you think would be best for you?</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It can be useful to point out that the practitioner is not coming from a bad place, they are trying to help but helping in this way can be disempowering and negatively affect motivation and confidence to change.</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Points to make:</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Building rapport is crucial from the beginning and throughout. There is an art and a science to this. The ‘art’ is building rapport and is essential for any meaningful conversation to take place. We all have our own ways of doing this, but we do need to remember to do it, and to keep on doing it. The skill here is to convey that you genuinely care about helping the patient and will support them through their quit attempt.</a:t>
            </a: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 People are more likely to openly discuss issues and consider change when they believe that you are genuinely interested in their issues and aren’t judging them.</a:t>
            </a:r>
          </a:p>
          <a:p>
            <a:pPr marL="171450" indent="-171450">
              <a:buFont typeface="Arial" panose="020B0604020202020204" pitchFamily="34" charset="0"/>
              <a:buChar cha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Use the feedback to explain the difference between giving advice and encouraging self-reflection:</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If patients can come up with their own solutions, those solutions are far more likely to be implemented than if someone else says: “why don’t you try this”. Their issue, their solution. If a patient genuinely can’t come up with any solutions, you can suggest a ‘menu’ of options in terms of what other patients have found useful.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You could say: “some of the people I’ve known to find that situation difficult have found X to be useful whilst others found that Y and Z were helpful. Would any of those work for you?”</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Assumptions are often wrong. Be careful not to convey your own doubts as to whether a person can change.</a:t>
            </a:r>
          </a:p>
          <a:p>
            <a:r>
              <a:rPr lang="en-CA" sz="1200" b="1" i="0"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a:defRPr/>
            </a:pPr>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a:p>
        </p:txBody>
      </p:sp>
    </p:spTree>
    <p:extLst>
      <p:ext uri="{BB962C8B-B14F-4D97-AF65-F5344CB8AC3E}">
        <p14:creationId xmlns:p14="http://schemas.microsoft.com/office/powerpoint/2010/main" val="23790024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Telling someone what to do isn’t a good method of changing behaviour</a:t>
            </a:r>
            <a:r>
              <a:rPr lang="en-CA" sz="1200" b="0" i="1" kern="1200" dirty="0">
                <a:solidFill>
                  <a:schemeClr val="tx1"/>
                </a:solidFill>
                <a:effectLst/>
                <a:latin typeface="Century Gothic" panose="020B0502020202020204" pitchFamily="34" charset="0"/>
                <a:ea typeface="Geneva" pitchFamily="-109" charset="0"/>
                <a:cs typeface="Geneva" pitchFamily="-109" charset="0"/>
              </a:rPr>
              <a:t>. </a:t>
            </a:r>
            <a:r>
              <a:rPr lang="en-CA" sz="1200" b="0" i="0" kern="1200" dirty="0">
                <a:solidFill>
                  <a:schemeClr val="tx1"/>
                </a:solidFill>
                <a:effectLst/>
                <a:latin typeface="Century Gothic" panose="020B0502020202020204" pitchFamily="34" charset="0"/>
                <a:ea typeface="Geneva" pitchFamily="-109" charset="0"/>
                <a:cs typeface="Geneva" pitchFamily="-109" charset="0"/>
              </a:rPr>
              <a:t>It’s a strange phenomenon but it appears as if humans, when told to do something, have an instinct not to do what they’re told – they become resistant to change.</a:t>
            </a:r>
          </a:p>
          <a:p>
            <a:pPr marL="171450" lvl="0" indent="-171450">
              <a:buFont typeface="Arial" panose="020B0604020202020204" pitchFamily="34" charset="0"/>
              <a:buChar char="•"/>
            </a:pP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pPr marL="171450" lvl="0"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People are more likely to openly discuss issues and consider change when they believe that you are genuinely interested in their issue and aren’t judging them</a:t>
            </a:r>
          </a:p>
          <a:p>
            <a:pPr>
              <a:buFont typeface="Calibri" pitchFamily="-109" charset="0"/>
              <a:buAutoNum type="arabicPeriod"/>
            </a:pPr>
            <a:endParaRPr lang="en-GB"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a:p>
        </p:txBody>
      </p:sp>
    </p:spTree>
    <p:extLst>
      <p:ext uri="{BB962C8B-B14F-4D97-AF65-F5344CB8AC3E}">
        <p14:creationId xmlns:p14="http://schemas.microsoft.com/office/powerpoint/2010/main" val="14090567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[Trainer manual, Activity: Communication skills practice]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endParaRPr lang="en-GB" dirty="0">
              <a:latin typeface="Calibri"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23607561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CA" sz="1200" b="0" i="0" kern="1200" dirty="0">
                <a:solidFill>
                  <a:schemeClr val="tx1"/>
                </a:solidFill>
                <a:effectLst/>
                <a:latin typeface="Century Gothic" panose="020B0502020202020204" pitchFamily="34" charset="0"/>
                <a:ea typeface="Geneva" pitchFamily="-109" charset="0"/>
                <a:cs typeface="Geneva" pitchFamily="-109" charset="0"/>
              </a:rPr>
              <a:t>This slide provides a summary of the core communication skills that would have made a difference in the interaction we have just discussed. These skills are the bedrock of every session; given your experience and the work you have done previously these skills are probably familiar to you and can be transferred to tobacco dependency support.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[Select from the notes below only what has not been covered by the discussion in the last couple of slides and also be mindful of the experience level of participants. The below points could also be drawn from participants by asking questions like “what skill do you find most useful in your work?”, “how would you boost motivation and self-efficacy?”, “what do you feel are the benefits of a summary?”, etc.]</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1" i="0" kern="1200" dirty="0">
                <a:solidFill>
                  <a:schemeClr val="tx1"/>
                </a:solidFill>
                <a:effectLst/>
                <a:latin typeface="Century Gothic" panose="020B0502020202020204" pitchFamily="34" charset="0"/>
                <a:ea typeface="Geneva" pitchFamily="-109" charset="0"/>
                <a:cs typeface="Geneva" pitchFamily="-109" charset="0"/>
              </a:rPr>
              <a:t>Listen:</a:t>
            </a:r>
            <a:r>
              <a:rPr lang="en-CA" sz="1200" b="0" i="0" kern="1200" dirty="0">
                <a:solidFill>
                  <a:schemeClr val="tx1"/>
                </a:solidFill>
                <a:effectLst/>
                <a:latin typeface="Century Gothic" panose="020B0502020202020204" pitchFamily="34" charset="0"/>
                <a:ea typeface="Geneva" pitchFamily="-109" charset="0"/>
                <a:cs typeface="Geneva" pitchFamily="-109" charset="0"/>
              </a:rPr>
              <a:t> support the person by connecting and engaging with them, show you are on their side and want to help without making any judgements. Support their autonomy to make decisions and their self-confidence to do so by using these core communication skills.</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Reflective or active listening involves listening attentively so that you can reflect back what you’ve heard from the patient. This could be a simple restatement of what has been said or a more complex reflection by sensing what feelings might lie underneath what the person has said. Reflective listening allows the patient to feel heard, allows them to hear what they have said again and change it if they wish, can allow you to elicit more information without having to ask a question and changes focus and keeps the conversation going. This also helps build rapport.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1" i="0" kern="1200" dirty="0">
                <a:solidFill>
                  <a:schemeClr val="tx1"/>
                </a:solidFill>
                <a:effectLst/>
                <a:latin typeface="Century Gothic" panose="020B0502020202020204" pitchFamily="34" charset="0"/>
                <a:ea typeface="Geneva" pitchFamily="-109" charset="0"/>
                <a:cs typeface="Geneva" pitchFamily="-109" charset="0"/>
              </a:rPr>
              <a:t>Ask Questions:</a:t>
            </a:r>
            <a:r>
              <a:rPr lang="en-CA" sz="1200" b="0" i="0" kern="1200" dirty="0">
                <a:solidFill>
                  <a:schemeClr val="tx1"/>
                </a:solidFill>
                <a:effectLst/>
                <a:latin typeface="Century Gothic" panose="020B0502020202020204" pitchFamily="34" charset="0"/>
                <a:ea typeface="Geneva" pitchFamily="-109" charset="0"/>
                <a:cs typeface="Geneva" pitchFamily="-109" charset="0"/>
              </a:rPr>
              <a:t> conversations should be person led with the focus being on them coming up with their own solutions to problems and challenges: “how do you feel about…”, “what are your thoughts about…”, “what do you think would work for you?”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If people can come up with their own solutions, those solutions are far more likely to be something that would work for them in the context of their life and more likely to be implemented than if someone else says: “Why don’t you try this?” Their issue, their solution.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If a person genuinely can’t come up with any solutions, you can suggest a ‘menu’ of options using the context of what other people have found useful: “Some of the people I’ve seen have found X to be useful, others found that Y and Z were helpful. Do you think any of those options would work for you?”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Thought provoking questions also help the person understand more about themselves, how smoking has become part of their life and helps them connect more deeply with their reasons for quitting: “what reasons do you have for stopping?”, “how do you feel about your smoking?”, “what do you enjoy most and least about smoking?”</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1" i="0" kern="1200" dirty="0">
                <a:solidFill>
                  <a:schemeClr val="tx1"/>
                </a:solidFill>
                <a:effectLst/>
                <a:latin typeface="Century Gothic" panose="020B0502020202020204" pitchFamily="34" charset="0"/>
                <a:ea typeface="Geneva" pitchFamily="-109" charset="0"/>
                <a:cs typeface="Geneva" pitchFamily="-109" charset="0"/>
              </a:rPr>
              <a:t>Feedback:</a:t>
            </a:r>
            <a:r>
              <a:rPr lang="en-CA" sz="1200" b="0" i="0" kern="1200" dirty="0">
                <a:solidFill>
                  <a:schemeClr val="tx1"/>
                </a:solidFill>
                <a:effectLst/>
                <a:latin typeface="Century Gothic" panose="020B0502020202020204" pitchFamily="34" charset="0"/>
                <a:ea typeface="Geneva" pitchFamily="-109" charset="0"/>
                <a:cs typeface="Geneva" pitchFamily="-109" charset="0"/>
              </a:rPr>
              <a:t> key points and observations, taking a strengths-based approach: “so, despite having a difficult week and smoking on one day, you managed to get back on track and not to smoke again, that’s an achievement when things are so difficult”. This can also boost motivation and self-efficacy.</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pPr marL="171450" lvl="0" indent="-171450">
              <a:buFont typeface="Arial" panose="020B0604020202020204" pitchFamily="34" charset="0"/>
              <a:buChar char="•"/>
            </a:pPr>
            <a:r>
              <a:rPr lang="en-CA" sz="1200" b="1" i="0" kern="1200" dirty="0">
                <a:solidFill>
                  <a:schemeClr val="tx1"/>
                </a:solidFill>
                <a:effectLst/>
                <a:latin typeface="Century Gothic" panose="020B0502020202020204" pitchFamily="34" charset="0"/>
                <a:ea typeface="Geneva" pitchFamily="-109" charset="0"/>
                <a:cs typeface="Geneva" pitchFamily="-109" charset="0"/>
              </a:rPr>
              <a:t>Summaries:</a:t>
            </a:r>
            <a:r>
              <a:rPr lang="en-CA" sz="1200" b="0" i="0" kern="1200" dirty="0">
                <a:solidFill>
                  <a:schemeClr val="tx1"/>
                </a:solidFill>
                <a:effectLst/>
                <a:latin typeface="Century Gothic" panose="020B0502020202020204" pitchFamily="34" charset="0"/>
                <a:ea typeface="Geneva" pitchFamily="-109" charset="0"/>
                <a:cs typeface="Geneva" pitchFamily="-109" charset="0"/>
              </a:rPr>
              <a:t> allow you to gather main points both during and at the end of the session and allow you to check that you and the patient were having the same conversation. They can correct your summary or to clarify elements of it if needed. Summaries can also help to:</a:t>
            </a:r>
          </a:p>
          <a:p>
            <a:pPr marL="1543050" lvl="3"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change direction,</a:t>
            </a:r>
          </a:p>
          <a:p>
            <a:pPr marL="1543050" lvl="3"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let the person see you have really heard what they said,</a:t>
            </a:r>
          </a:p>
          <a:p>
            <a:pPr marL="1543050" lvl="3"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keep track of key points,</a:t>
            </a:r>
          </a:p>
          <a:p>
            <a:pPr marL="1543050" lvl="3" indent="-171450">
              <a:buFont typeface="Arial" panose="020B0604020202020204" pitchFamily="34" charset="0"/>
              <a:buChar char="•"/>
            </a:pPr>
            <a:r>
              <a:rPr lang="en-CA" sz="1200" b="0" i="0" kern="1200" dirty="0">
                <a:solidFill>
                  <a:schemeClr val="tx1"/>
                </a:solidFill>
                <a:effectLst/>
                <a:latin typeface="Century Gothic" panose="020B0502020202020204" pitchFamily="34" charset="0"/>
                <a:ea typeface="Geneva" pitchFamily="-109" charset="0"/>
                <a:cs typeface="Geneva" pitchFamily="-109" charset="0"/>
              </a:rPr>
              <a:t>signal the session is coming to an end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a:p>
        </p:txBody>
      </p:sp>
    </p:spTree>
    <p:extLst>
      <p:ext uri="{BB962C8B-B14F-4D97-AF65-F5344CB8AC3E}">
        <p14:creationId xmlns:p14="http://schemas.microsoft.com/office/powerpoint/2010/main" val="23940720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few words on adapting treatment for persons with SMI and learning disabilities. </a:t>
            </a:r>
          </a:p>
          <a:p>
            <a:endParaRPr lang="en-GB" dirty="0"/>
          </a:p>
          <a:p>
            <a:r>
              <a:rPr lang="en-CA" sz="1200" b="0" i="0" kern="1200" dirty="0">
                <a:solidFill>
                  <a:schemeClr val="tx1"/>
                </a:solidFill>
                <a:effectLst/>
                <a:latin typeface="Century Gothic" panose="020B0502020202020204" pitchFamily="34" charset="0"/>
                <a:ea typeface="Geneva" pitchFamily="-109" charset="0"/>
                <a:cs typeface="Geneva" pitchFamily="-109" charset="0"/>
              </a:rPr>
              <a:t>For persons with learning disabilities the use of visual aids and role-play to assist with communication is recommended.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A focus on short-term goals and more frequent follow-up contact is also recommended. You will find longer sessions may need to be planned or more frequent shorter sessions </a:t>
            </a:r>
          </a:p>
          <a:p>
            <a:r>
              <a:rPr lang="en-CA" sz="1200" b="1" i="0" u="none" strike="noStrike" kern="1200" dirty="0">
                <a:solidFill>
                  <a:schemeClr val="tx1"/>
                </a:solidFill>
                <a:effectLst/>
                <a:latin typeface="Century Gothic" panose="020B0502020202020204" pitchFamily="34" charset="0"/>
                <a:ea typeface="Geneva" pitchFamily="-109" charset="0"/>
                <a:cs typeface="Geneva" pitchFamily="-109" charset="0"/>
              </a:rPr>
              <a:t>  </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GB" dirty="0"/>
              <a:t>Involving family members, friends, and carers can be important. </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2286734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i="0" kern="1200" dirty="0">
                <a:solidFill>
                  <a:schemeClr val="tx1"/>
                </a:solidFill>
                <a:effectLst/>
                <a:latin typeface="Century Gothic" panose="020B0502020202020204" pitchFamily="34" charset="0"/>
                <a:ea typeface="Geneva" pitchFamily="-109" charset="0"/>
                <a:cs typeface="Geneva" pitchFamily="-109" charset="0"/>
              </a:rPr>
              <a:t>[Read points on the slide]</a:t>
            </a:r>
            <a:endParaRPr lang="en-CA" sz="1200" b="0" i="0" kern="1200" dirty="0">
              <a:solidFill>
                <a:schemeClr val="tx1"/>
              </a:solidFill>
              <a:effectLst/>
              <a:latin typeface="Century Gothic" panose="020B0502020202020204" pitchFamily="34" charset="0"/>
              <a:ea typeface="Geneva" pitchFamily="-109" charset="0"/>
              <a:cs typeface="Geneva" pitchFamily="-109" charset="0"/>
            </a:endParaRP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We know that a patient’s positive relationship with their practitioner based on trust and mutual respect is an important part of their success in quitting smoking.</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Helping all smokers and in particular people with SMI through their quit attempt in a non-judgmental, supportive, and flexible way is important.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 </a:t>
            </a:r>
          </a:p>
          <a:p>
            <a:r>
              <a:rPr lang="en-CA" sz="1200" b="0" i="0" kern="1200" dirty="0">
                <a:solidFill>
                  <a:schemeClr val="tx1"/>
                </a:solidFill>
                <a:effectLst/>
                <a:latin typeface="Century Gothic" panose="020B0502020202020204" pitchFamily="34" charset="0"/>
                <a:ea typeface="Geneva" pitchFamily="-109" charset="0"/>
                <a:cs typeface="Geneva" pitchFamily="-109" charset="0"/>
              </a:rPr>
              <a:t>Normalising the feelings and challenges they may be experiencing is an important part of supporting people with SMI with quitting.</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GB" altLang="en-US" dirty="0"/>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a:p>
        </p:txBody>
      </p:sp>
    </p:spTree>
    <p:extLst>
      <p:ext uri="{BB962C8B-B14F-4D97-AF65-F5344CB8AC3E}">
        <p14:creationId xmlns:p14="http://schemas.microsoft.com/office/powerpoint/2010/main" val="511366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1613444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dirty="0"/>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NHS NCSCT full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3" name="Group 2">
            <a:extLst>
              <a:ext uri="{FF2B5EF4-FFF2-40B4-BE49-F238E27FC236}">
                <a16:creationId xmlns:a16="http://schemas.microsoft.com/office/drawing/2014/main" id="{B9B3945E-3B34-1B25-0A8D-537BC05E0654}"/>
              </a:ext>
            </a:extLst>
          </p:cNvPr>
          <p:cNvGrpSpPr/>
          <p:nvPr userDrawn="1"/>
        </p:nvGrpSpPr>
        <p:grpSpPr>
          <a:xfrm>
            <a:off x="1746605" y="2723464"/>
            <a:ext cx="5786262" cy="1411072"/>
            <a:chOff x="1678869" y="2837078"/>
            <a:chExt cx="5786262" cy="1411072"/>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678869" y="2904674"/>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rotWithShape="1">
            <a:blip r:embed="rId3"/>
            <a:srcRect l="4615" r="4518"/>
            <a:stretch/>
          </p:blipFill>
          <p:spPr>
            <a:xfrm>
              <a:off x="4851400" y="2837078"/>
              <a:ext cx="2613731" cy="1411072"/>
            </a:xfrm>
            <a:prstGeom prst="rect">
              <a:avLst/>
            </a:prstGeom>
          </p:spPr>
        </p:pic>
      </p:grpSp>
    </p:spTree>
    <p:extLst>
      <p:ext uri="{BB962C8B-B14F-4D97-AF65-F5344CB8AC3E}">
        <p14:creationId xmlns:p14="http://schemas.microsoft.com/office/powerpoint/2010/main" val="40829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dirty="0"/>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dirty="0"/>
              <a:t>Click to edit Master title style</a:t>
            </a:r>
            <a:endParaRPr lang="en-US" dirty="0"/>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dirty="0"/>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dirty="0"/>
              <a:t>Click to edit Master title style</a:t>
            </a:r>
            <a:endParaRPr lang="en-US" dirty="0"/>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3"/>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5"/>
            <a:r>
              <a:rPr lang="en-GB" dirty="0"/>
              <a:t>Second level</a:t>
            </a:r>
          </a:p>
          <a:p>
            <a:pPr lvl="5"/>
            <a:r>
              <a:rPr lang="en-GB" dirty="0"/>
              <a:t>Third level</a:t>
            </a:r>
          </a:p>
          <a:p>
            <a:pPr lvl="5"/>
            <a:r>
              <a:rPr lang="en-GB" dirty="0"/>
              <a:t>Fourth level</a:t>
            </a:r>
          </a:p>
          <a:p>
            <a:pPr lvl="5"/>
            <a:r>
              <a:rPr lang="en-GB" dirty="0"/>
              <a:t>Fifth level</a:t>
            </a:r>
            <a:endParaRPr lang="en-US" dirty="0"/>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dirty="0"/>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Tobacco Treatment for People with SMI:</a:t>
            </a:r>
            <a:r>
              <a:rPr lang="en-US" dirty="0"/>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0" r:id="rId21"/>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openxmlformats.org/officeDocument/2006/relationships/image" Target="../media/image21.svg"/><Relationship Id="rId13" Type="http://schemas.openxmlformats.org/officeDocument/2006/relationships/image" Target="../media/image26.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5.sv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9.sv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svg"/><Relationship Id="rId4" Type="http://schemas.openxmlformats.org/officeDocument/2006/relationships/image" Target="../media/image17.svg"/><Relationship Id="rId9" Type="http://schemas.openxmlformats.org/officeDocument/2006/relationships/image" Target="../media/image22.png"/><Relationship Id="rId14" Type="http://schemas.openxmlformats.org/officeDocument/2006/relationships/image" Target="../media/image27.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Subtitle 2"/>
          <p:cNvSpPr>
            <a:spLocks noGrp="1"/>
          </p:cNvSpPr>
          <p:nvPr>
            <p:ph type="subTitle" idx="1"/>
          </p:nvPr>
        </p:nvSpPr>
        <p:spPr>
          <a:xfrm>
            <a:off x="923925" y="1126233"/>
            <a:ext cx="7200900" cy="2302767"/>
          </a:xfrm>
        </p:spPr>
        <p:txBody>
          <a:bodyPr/>
          <a:lstStyle/>
          <a:p>
            <a:r>
              <a:rPr lang="en-US" sz="2800" dirty="0"/>
              <a:t>Module 5: </a:t>
            </a:r>
          </a:p>
          <a:p>
            <a:r>
              <a:rPr lang="en-GB" sz="2800" b="0" dirty="0">
                <a:effectLst/>
              </a:rPr>
              <a:t>Core communication skills</a:t>
            </a:r>
            <a:endParaRPr lang="en-GB" sz="2800" dirty="0">
              <a:effectLst/>
            </a:endParaRPr>
          </a:p>
        </p:txBody>
      </p:sp>
      <p:sp>
        <p:nvSpPr>
          <p:cNvPr id="4" name="Text Placeholder 3"/>
          <p:cNvSpPr>
            <a:spLocks noGrp="1"/>
          </p:cNvSpPr>
          <p:nvPr>
            <p:ph type="body" sz="quarter" idx="11"/>
          </p:nvPr>
        </p:nvSpPr>
        <p:spPr>
          <a:xfrm>
            <a:off x="847464" y="4197788"/>
            <a:ext cx="7728857" cy="1243725"/>
          </a:xfrm>
        </p:spPr>
        <p:txBody>
          <a:bodyPr/>
          <a:lstStyle/>
          <a:p>
            <a:endParaRPr lang="en-US" sz="2000" dirty="0"/>
          </a:p>
          <a:p>
            <a:r>
              <a:rPr lang="en-US" sz="2000" dirty="0">
                <a:solidFill>
                  <a:schemeClr val="bg2">
                    <a:lumMod val="95000"/>
                  </a:schemeClr>
                </a:solidFill>
                <a:latin typeface="Century Gothic" panose="020B0502020202020204" pitchFamily="34" charset="0"/>
              </a:rPr>
              <a:t>Community mental health tobacco treatment training</a:t>
            </a:r>
          </a:p>
          <a:p>
            <a:endParaRPr lang="en-US" sz="2000" b="1" dirty="0">
              <a:solidFill>
                <a:schemeClr val="accent1">
                  <a:lumMod val="60000"/>
                  <a:lumOff val="40000"/>
                </a:schemeClr>
              </a:solidFill>
            </a:endParaRPr>
          </a:p>
          <a:p>
            <a:endParaRPr lang="en-US" sz="2000" b="1" dirty="0"/>
          </a:p>
          <a:p>
            <a:endParaRPr lang="en-US" sz="2000" dirty="0"/>
          </a:p>
        </p:txBody>
      </p:sp>
      <p:sp>
        <p:nvSpPr>
          <p:cNvPr id="2" name="TextBox 1">
            <a:extLst>
              <a:ext uri="{FF2B5EF4-FFF2-40B4-BE49-F238E27FC236}">
                <a16:creationId xmlns:a16="http://schemas.microsoft.com/office/drawing/2014/main" id="{51D85D23-5D18-1843-8079-0A95AB4BF93D}"/>
              </a:ext>
            </a:extLst>
          </p:cNvPr>
          <p:cNvSpPr txBox="1"/>
          <p:nvPr/>
        </p:nvSpPr>
        <p:spPr bwMode="auto">
          <a:xfrm>
            <a:off x="1322614" y="561702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3" name="TextBox 2">
            <a:extLst>
              <a:ext uri="{FF2B5EF4-FFF2-40B4-BE49-F238E27FC236}">
                <a16:creationId xmlns:a16="http://schemas.microsoft.com/office/drawing/2014/main" id="{1F4284A4-9C68-5C46-9A53-78EC5D066B21}"/>
              </a:ext>
            </a:extLst>
          </p:cNvPr>
          <p:cNvSpPr txBox="1"/>
          <p:nvPr/>
        </p:nvSpPr>
        <p:spPr bwMode="auto">
          <a:xfrm>
            <a:off x="1289957" y="5894614"/>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5" name="TextBox 4">
            <a:extLst>
              <a:ext uri="{FF2B5EF4-FFF2-40B4-BE49-F238E27FC236}">
                <a16:creationId xmlns:a16="http://schemas.microsoft.com/office/drawing/2014/main" id="{67EBC41D-2F00-8B4B-A16D-9825C6C7588B}"/>
              </a:ext>
            </a:extLst>
          </p:cNvPr>
          <p:cNvSpPr txBox="1"/>
          <p:nvPr/>
        </p:nvSpPr>
        <p:spPr bwMode="auto">
          <a:xfrm>
            <a:off x="1094014" y="6057900"/>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grpSp>
        <p:nvGrpSpPr>
          <p:cNvPr id="13" name="Group 12">
            <a:extLst>
              <a:ext uri="{FF2B5EF4-FFF2-40B4-BE49-F238E27FC236}">
                <a16:creationId xmlns:a16="http://schemas.microsoft.com/office/drawing/2014/main" id="{82211ECD-F23B-1568-3F51-9FDA5186F12C}"/>
              </a:ext>
            </a:extLst>
          </p:cNvPr>
          <p:cNvGrpSpPr/>
          <p:nvPr/>
        </p:nvGrpSpPr>
        <p:grpSpPr>
          <a:xfrm>
            <a:off x="923925" y="5815661"/>
            <a:ext cx="3787968" cy="558364"/>
            <a:chOff x="1921977" y="2477000"/>
            <a:chExt cx="5172063" cy="762386"/>
          </a:xfrm>
        </p:grpSpPr>
        <p:pic>
          <p:nvPicPr>
            <p:cNvPr id="15" name="Picture 14">
              <a:extLst>
                <a:ext uri="{FF2B5EF4-FFF2-40B4-BE49-F238E27FC236}">
                  <a16:creationId xmlns:a16="http://schemas.microsoft.com/office/drawing/2014/main" id="{7070C99E-C653-4564-FCE3-8437E1594E73}"/>
                </a:ext>
              </a:extLst>
            </p:cNvPr>
            <p:cNvPicPr>
              <a:picLocks noChangeAspect="1"/>
            </p:cNvPicPr>
            <p:nvPr/>
          </p:nvPicPr>
          <p:blipFill>
            <a:blip r:embed="rId3"/>
            <a:stretch>
              <a:fillRect/>
            </a:stretch>
          </p:blipFill>
          <p:spPr>
            <a:xfrm>
              <a:off x="1921977" y="2477000"/>
              <a:ext cx="1654724" cy="762386"/>
            </a:xfrm>
            <a:prstGeom prst="rect">
              <a:avLst/>
            </a:prstGeom>
          </p:spPr>
        </p:pic>
        <p:pic>
          <p:nvPicPr>
            <p:cNvPr id="16" name="Picture 15">
              <a:extLst>
                <a:ext uri="{FF2B5EF4-FFF2-40B4-BE49-F238E27FC236}">
                  <a16:creationId xmlns:a16="http://schemas.microsoft.com/office/drawing/2014/main" id="{A997132F-4134-DC62-7959-CF865BD12155}"/>
                </a:ext>
              </a:extLst>
            </p:cNvPr>
            <p:cNvPicPr>
              <a:picLocks noChangeAspect="1"/>
            </p:cNvPicPr>
            <p:nvPr/>
          </p:nvPicPr>
          <p:blipFill>
            <a:blip r:embed="rId4"/>
            <a:stretch>
              <a:fillRect/>
            </a:stretch>
          </p:blipFill>
          <p:spPr>
            <a:xfrm>
              <a:off x="4555641" y="2477000"/>
              <a:ext cx="2538399" cy="762386"/>
            </a:xfrm>
            <a:prstGeom prst="rect">
              <a:avLst/>
            </a:prstGeom>
          </p:spPr>
        </p:pic>
      </p:grpSp>
    </p:spTree>
    <p:extLst>
      <p:ext uri="{BB962C8B-B14F-4D97-AF65-F5344CB8AC3E}">
        <p14:creationId xmlns:p14="http://schemas.microsoft.com/office/powerpoint/2010/main" val="36019424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5855AE-AB69-9636-0C29-F4E858526DB8}"/>
              </a:ext>
            </a:extLst>
          </p:cNvPr>
          <p:cNvPicPr>
            <a:picLocks noChangeAspect="1"/>
          </p:cNvPicPr>
          <p:nvPr/>
        </p:nvPicPr>
        <p:blipFill>
          <a:blip r:embed="rId3"/>
          <a:stretch>
            <a:fillRect/>
          </a:stretch>
        </p:blipFill>
        <p:spPr>
          <a:xfrm>
            <a:off x="0" y="0"/>
            <a:ext cx="9144000" cy="6858000"/>
          </a:xfrm>
          <a:prstGeom prst="rect">
            <a:avLst/>
          </a:prstGeom>
        </p:spPr>
      </p:pic>
      <p:sp>
        <p:nvSpPr>
          <p:cNvPr id="4" name="Subtitle 1">
            <a:extLst>
              <a:ext uri="{FF2B5EF4-FFF2-40B4-BE49-F238E27FC236}">
                <a16:creationId xmlns:a16="http://schemas.microsoft.com/office/drawing/2014/main" id="{251BD0C5-B01E-158B-86AE-FBB5C37A2B30}"/>
              </a:ext>
            </a:extLst>
          </p:cNvPr>
          <p:cNvSpPr>
            <a:spLocks noGrp="1"/>
          </p:cNvSpPr>
          <p:nvPr>
            <p:ph type="subTitle" idx="1"/>
          </p:nvPr>
        </p:nvSpPr>
        <p:spPr>
          <a:xfrm>
            <a:off x="952500" y="4092606"/>
            <a:ext cx="7200900" cy="2029292"/>
          </a:xfrm>
        </p:spPr>
        <p:txBody>
          <a:bodyPr/>
          <a:lstStyle/>
          <a:p>
            <a:r>
              <a:rPr lang="en-US">
                <a:effectLst>
                  <a:outerShdw blurRad="381000" dist="25400" dir="5400000" algn="ctr" rotWithShape="0">
                    <a:srgbClr val="000000">
                      <a:alpha val="95000"/>
                    </a:srgbClr>
                  </a:outerShdw>
                </a:effectLst>
              </a:rPr>
              <a:t>Core Communication Skills</a:t>
            </a:r>
          </a:p>
        </p:txBody>
      </p:sp>
    </p:spTree>
    <p:extLst>
      <p:ext uri="{BB962C8B-B14F-4D97-AF65-F5344CB8AC3E}">
        <p14:creationId xmlns:p14="http://schemas.microsoft.com/office/powerpoint/2010/main" val="7213574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A523B8D9-0D59-2B6D-B59B-9751FD5EBC79}"/>
              </a:ext>
            </a:extLst>
          </p:cNvPr>
          <p:cNvSpPr>
            <a:spLocks noGrp="1"/>
          </p:cNvSpPr>
          <p:nvPr>
            <p:ph type="ftr" sz="quarter" idx="3"/>
          </p:nvPr>
        </p:nvSpPr>
        <p:spPr/>
        <p:txBody>
          <a:bodyPr/>
          <a:lstStyle/>
          <a:p>
            <a:pPr>
              <a:defRPr/>
            </a:pPr>
            <a:r>
              <a:rPr lang="en-US" b="1"/>
              <a:t>Tobacco Treatment for People with SMI   </a:t>
            </a:r>
            <a:r>
              <a:rPr lang="en-US"/>
              <a:t>Module 2 – </a:t>
            </a:r>
            <a:r>
              <a:rPr lang="en-GB"/>
              <a:t>Initial assessment I</a:t>
            </a:r>
            <a:endParaRPr lang="en-US"/>
          </a:p>
        </p:txBody>
      </p:sp>
      <p:pic>
        <p:nvPicPr>
          <p:cNvPr id="7" name="Picture 6">
            <a:extLst>
              <a:ext uri="{FF2B5EF4-FFF2-40B4-BE49-F238E27FC236}">
                <a16:creationId xmlns:a16="http://schemas.microsoft.com/office/drawing/2014/main" id="{C2D89D83-0716-1440-CE8D-218C50D152A5}"/>
              </a:ext>
            </a:extLst>
          </p:cNvPr>
          <p:cNvPicPr>
            <a:picLocks noChangeAspect="1"/>
          </p:cNvPicPr>
          <p:nvPr/>
        </p:nvPicPr>
        <p:blipFill>
          <a:blip r:embed="rId3"/>
          <a:stretch>
            <a:fillRect/>
          </a:stretch>
        </p:blipFill>
        <p:spPr>
          <a:xfrm>
            <a:off x="0" y="0"/>
            <a:ext cx="9144000" cy="6858000"/>
          </a:xfrm>
          <a:prstGeom prst="rect">
            <a:avLst/>
          </a:prstGeom>
        </p:spPr>
      </p:pic>
      <p:sp>
        <p:nvSpPr>
          <p:cNvPr id="8" name="Text Placeholder 3">
            <a:extLst>
              <a:ext uri="{FF2B5EF4-FFF2-40B4-BE49-F238E27FC236}">
                <a16:creationId xmlns:a16="http://schemas.microsoft.com/office/drawing/2014/main" id="{0A017097-B932-DBC8-1E93-276667E0998E}"/>
              </a:ext>
            </a:extLst>
          </p:cNvPr>
          <p:cNvSpPr txBox="1">
            <a:spLocks/>
          </p:cNvSpPr>
          <p:nvPr/>
        </p:nvSpPr>
        <p:spPr>
          <a:xfrm>
            <a:off x="571500" y="395927"/>
            <a:ext cx="7966604" cy="609914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1800"/>
              </a:lnSpc>
              <a:spcBef>
                <a:spcPts val="600"/>
              </a:spcBef>
              <a:spcAft>
                <a:spcPts val="6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Practitioner: </a:t>
            </a:r>
            <a:r>
              <a:rPr lang="en-US" sz="1550" b="1" i="1" dirty="0">
                <a:solidFill>
                  <a:schemeClr val="bg1"/>
                </a:solidFill>
                <a:latin typeface="Arial" panose="020B0604020202020204" pitchFamily="34" charset="0"/>
                <a:cs typeface="Arial" panose="020B0604020202020204" pitchFamily="34" charset="0"/>
              </a:rPr>
              <a:t>Have you thought about quitting smoking?</a:t>
            </a:r>
          </a:p>
          <a:p>
            <a:pPr marL="0" indent="0" algn="ctr">
              <a:lnSpc>
                <a:spcPts val="1800"/>
              </a:lnSpc>
              <a:spcBef>
                <a:spcPts val="0"/>
              </a:spcBef>
              <a:spcAft>
                <a:spcPts val="0"/>
              </a:spcAft>
              <a:buFont typeface="Lucida Grande" panose="020B0600040502020204" pitchFamily="34" charset="0"/>
              <a:buNone/>
            </a:pPr>
            <a:r>
              <a:rPr lang="en-US" sz="1550" b="1" dirty="0">
                <a:solidFill>
                  <a:srgbClr val="F79645"/>
                </a:solidFill>
                <a:latin typeface="Arial" panose="020B0604020202020204" pitchFamily="34" charset="0"/>
                <a:cs typeface="Arial" panose="020B0604020202020204" pitchFamily="34" charset="0"/>
              </a:rPr>
              <a:t>Patient: </a:t>
            </a:r>
            <a:r>
              <a:rPr lang="en-US" sz="1550" i="1" dirty="0">
                <a:solidFill>
                  <a:srgbClr val="F79645"/>
                </a:solidFill>
                <a:latin typeface="Arial" panose="020B0604020202020204" pitchFamily="34" charset="0"/>
                <a:cs typeface="Arial" panose="020B0604020202020204" pitchFamily="34" charset="0"/>
              </a:rPr>
              <a:t>Yes I have, I’ve tried many times but I can’t seem to manage. </a:t>
            </a:r>
          </a:p>
          <a:p>
            <a:pPr marL="0" indent="0" algn="ctr">
              <a:lnSpc>
                <a:spcPts val="1800"/>
              </a:lnSpc>
              <a:spcBef>
                <a:spcPts val="0"/>
              </a:spcBef>
              <a:spcAft>
                <a:spcPts val="0"/>
              </a:spcAft>
              <a:buFont typeface="Lucida Grande" panose="020B0600040502020204" pitchFamily="34" charset="0"/>
              <a:buNone/>
            </a:pPr>
            <a:r>
              <a:rPr lang="en-US" sz="1550" i="1" dirty="0">
                <a:solidFill>
                  <a:srgbClr val="F79645"/>
                </a:solidFill>
                <a:latin typeface="Arial" panose="020B0604020202020204" pitchFamily="34" charset="0"/>
                <a:cs typeface="Arial" panose="020B0604020202020204" pitchFamily="34" charset="0"/>
              </a:rPr>
              <a:t>Things get on top of me and it’s my only comfort. </a:t>
            </a:r>
          </a:p>
          <a:p>
            <a:pPr marL="0" indent="0" algn="ctr">
              <a:lnSpc>
                <a:spcPts val="1800"/>
              </a:lnSpc>
              <a:spcBef>
                <a:spcPts val="600"/>
              </a:spcBef>
              <a:spcAft>
                <a:spcPts val="6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Practitioner: </a:t>
            </a:r>
            <a:r>
              <a:rPr lang="en-US" sz="1550" b="1" i="1" dirty="0">
                <a:solidFill>
                  <a:schemeClr val="bg1"/>
                </a:solidFill>
                <a:latin typeface="Arial" panose="020B0604020202020204" pitchFamily="34" charset="0"/>
                <a:cs typeface="Arial" panose="020B0604020202020204" pitchFamily="34" charset="0"/>
              </a:rPr>
              <a:t>Stopping smoking is the best thing you can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do for your physical but also for your mental health. </a:t>
            </a:r>
          </a:p>
          <a:p>
            <a:pPr marL="0" indent="0" algn="ctr">
              <a:lnSpc>
                <a:spcPts val="1800"/>
              </a:lnSpc>
              <a:spcBef>
                <a:spcPts val="600"/>
              </a:spcBef>
              <a:spcAft>
                <a:spcPts val="600"/>
              </a:spcAft>
              <a:buFont typeface="Lucida Grande" panose="020B0600040502020204" pitchFamily="34" charset="0"/>
              <a:buNone/>
            </a:pPr>
            <a:r>
              <a:rPr lang="en-US" sz="1550" b="1" dirty="0">
                <a:solidFill>
                  <a:srgbClr val="F79645"/>
                </a:solidFill>
                <a:latin typeface="Arial" panose="020B0604020202020204" pitchFamily="34" charset="0"/>
                <a:cs typeface="Arial" panose="020B0604020202020204" pitchFamily="34" charset="0"/>
              </a:rPr>
              <a:t>Patient: </a:t>
            </a:r>
            <a:r>
              <a:rPr lang="en-US" sz="1550" i="1" dirty="0">
                <a:solidFill>
                  <a:srgbClr val="F79645"/>
                </a:solidFill>
                <a:latin typeface="Arial" panose="020B0604020202020204" pitchFamily="34" charset="0"/>
                <a:cs typeface="Arial" panose="020B0604020202020204" pitchFamily="34" charset="0"/>
              </a:rPr>
              <a:t>I know, but I’m so stressed at the moment, I have </a:t>
            </a:r>
            <a:br>
              <a:rPr lang="en-US" sz="1550" i="1" dirty="0">
                <a:solidFill>
                  <a:srgbClr val="F79645"/>
                </a:solidFill>
                <a:latin typeface="Arial" panose="020B0604020202020204" pitchFamily="34" charset="0"/>
                <a:cs typeface="Arial" panose="020B0604020202020204" pitchFamily="34" charset="0"/>
              </a:rPr>
            </a:br>
            <a:r>
              <a:rPr lang="en-US" sz="1550" i="1" dirty="0">
                <a:solidFill>
                  <a:srgbClr val="F79645"/>
                </a:solidFill>
                <a:latin typeface="Arial" panose="020B0604020202020204" pitchFamily="34" charset="0"/>
                <a:cs typeface="Arial" panose="020B0604020202020204" pitchFamily="34" charset="0"/>
              </a:rPr>
              <a:t>so much going on. My partner smokes too. I always get told </a:t>
            </a:r>
            <a:br>
              <a:rPr lang="en-US" sz="1550" i="1" dirty="0">
                <a:solidFill>
                  <a:srgbClr val="F79645"/>
                </a:solidFill>
                <a:latin typeface="Arial" panose="020B0604020202020204" pitchFamily="34" charset="0"/>
                <a:cs typeface="Arial" panose="020B0604020202020204" pitchFamily="34" charset="0"/>
              </a:rPr>
            </a:br>
            <a:r>
              <a:rPr lang="en-US" sz="1550" i="1" dirty="0">
                <a:solidFill>
                  <a:srgbClr val="F79645"/>
                </a:solidFill>
                <a:latin typeface="Arial" panose="020B0604020202020204" pitchFamily="34" charset="0"/>
                <a:cs typeface="Arial" panose="020B0604020202020204" pitchFamily="34" charset="0"/>
              </a:rPr>
              <a:t>to stop smoking when I come in here.</a:t>
            </a:r>
          </a:p>
          <a:p>
            <a:pPr marL="0" indent="0" algn="ctr">
              <a:lnSpc>
                <a:spcPts val="1800"/>
              </a:lnSpc>
              <a:spcBef>
                <a:spcPts val="600"/>
              </a:spcBef>
              <a:spcAft>
                <a:spcPts val="6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Practitioner: </a:t>
            </a:r>
            <a:r>
              <a:rPr lang="en-US" sz="1550" b="1" i="1" dirty="0">
                <a:solidFill>
                  <a:schemeClr val="bg1"/>
                </a:solidFill>
                <a:latin typeface="Arial" panose="020B0604020202020204" pitchFamily="34" charset="0"/>
                <a:cs typeface="Arial" panose="020B0604020202020204" pitchFamily="34" charset="0"/>
              </a:rPr>
              <a:t>Smoking doesn't help with stress, people who stop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are less stressed. Why don’t you set a quit date, that will give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you something to aim for, then use the nicotine patch.</a:t>
            </a:r>
          </a:p>
          <a:p>
            <a:pPr marL="0" indent="0" algn="ctr">
              <a:lnSpc>
                <a:spcPts val="1800"/>
              </a:lnSpc>
              <a:spcBef>
                <a:spcPts val="600"/>
              </a:spcBef>
              <a:spcAft>
                <a:spcPts val="600"/>
              </a:spcAft>
              <a:buFont typeface="Lucida Grande" panose="020B0600040502020204" pitchFamily="34" charset="0"/>
              <a:buNone/>
            </a:pPr>
            <a:r>
              <a:rPr lang="en-US" sz="1550" b="1" dirty="0">
                <a:solidFill>
                  <a:srgbClr val="F79645"/>
                </a:solidFill>
                <a:latin typeface="Arial" panose="020B0604020202020204" pitchFamily="34" charset="0"/>
                <a:cs typeface="Arial" panose="020B0604020202020204" pitchFamily="34" charset="0"/>
              </a:rPr>
              <a:t>Patient: </a:t>
            </a:r>
            <a:r>
              <a:rPr lang="en-US" sz="1550" i="1" dirty="0">
                <a:solidFill>
                  <a:srgbClr val="F79645"/>
                </a:solidFill>
                <a:latin typeface="Arial" panose="020B0604020202020204" pitchFamily="34" charset="0"/>
                <a:cs typeface="Arial" panose="020B0604020202020204" pitchFamily="34" charset="0"/>
              </a:rPr>
              <a:t>Yes, but I’ve used the patch before, it didn’t work and </a:t>
            </a:r>
            <a:br>
              <a:rPr lang="en-US" sz="1550" i="1" dirty="0">
                <a:solidFill>
                  <a:srgbClr val="F79645"/>
                </a:solidFill>
                <a:latin typeface="Arial" panose="020B0604020202020204" pitchFamily="34" charset="0"/>
                <a:cs typeface="Arial" panose="020B0604020202020204" pitchFamily="34" charset="0"/>
              </a:rPr>
            </a:br>
            <a:r>
              <a:rPr lang="en-US" sz="1550" i="1" dirty="0">
                <a:solidFill>
                  <a:srgbClr val="F79645"/>
                </a:solidFill>
                <a:latin typeface="Arial" panose="020B0604020202020204" pitchFamily="34" charset="0"/>
                <a:cs typeface="Arial" panose="020B0604020202020204" pitchFamily="34" charset="0"/>
              </a:rPr>
              <a:t>I don’t think I should be using that given my mental health history.</a:t>
            </a:r>
          </a:p>
          <a:p>
            <a:pPr marL="0" indent="0" algn="ctr">
              <a:lnSpc>
                <a:spcPts val="1800"/>
              </a:lnSpc>
              <a:spcBef>
                <a:spcPts val="600"/>
              </a:spcBef>
              <a:spcAft>
                <a:spcPts val="6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Practitioner: </a:t>
            </a:r>
            <a:r>
              <a:rPr lang="en-US" sz="1550" b="1" i="1" dirty="0">
                <a:solidFill>
                  <a:schemeClr val="bg1"/>
                </a:solidFill>
                <a:latin typeface="Arial" panose="020B0604020202020204" pitchFamily="34" charset="0"/>
                <a:cs typeface="Arial" panose="020B0604020202020204" pitchFamily="34" charset="0"/>
              </a:rPr>
              <a:t>You should also change your routine,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going for a walk in the morning would help.</a:t>
            </a:r>
          </a:p>
          <a:p>
            <a:pPr marL="0" indent="0" algn="ctr">
              <a:lnSpc>
                <a:spcPts val="1800"/>
              </a:lnSpc>
              <a:spcBef>
                <a:spcPts val="600"/>
              </a:spcBef>
              <a:spcAft>
                <a:spcPts val="600"/>
              </a:spcAft>
              <a:buFont typeface="Lucida Grande" panose="020B0600040502020204" pitchFamily="34" charset="0"/>
              <a:buNone/>
            </a:pPr>
            <a:r>
              <a:rPr lang="en-US" sz="1550" b="1" dirty="0">
                <a:solidFill>
                  <a:srgbClr val="F79645"/>
                </a:solidFill>
                <a:latin typeface="Arial" panose="020B0604020202020204" pitchFamily="34" charset="0"/>
                <a:cs typeface="Arial" panose="020B0604020202020204" pitchFamily="34" charset="0"/>
              </a:rPr>
              <a:t>Patient: </a:t>
            </a:r>
            <a:r>
              <a:rPr lang="en-US" sz="1550" i="1" dirty="0">
                <a:solidFill>
                  <a:srgbClr val="F79645"/>
                </a:solidFill>
                <a:latin typeface="Arial" panose="020B0604020202020204" pitchFamily="34" charset="0"/>
                <a:cs typeface="Arial" panose="020B0604020202020204" pitchFamily="34" charset="0"/>
              </a:rPr>
              <a:t>No I couldn’t do that, It’s already a struggle </a:t>
            </a:r>
            <a:br>
              <a:rPr lang="en-US" sz="1550" i="1" dirty="0">
                <a:solidFill>
                  <a:srgbClr val="F79645"/>
                </a:solidFill>
                <a:latin typeface="Arial" panose="020B0604020202020204" pitchFamily="34" charset="0"/>
                <a:cs typeface="Arial" panose="020B0604020202020204" pitchFamily="34" charset="0"/>
              </a:rPr>
            </a:br>
            <a:r>
              <a:rPr lang="en-US" sz="1550" i="1" dirty="0">
                <a:solidFill>
                  <a:srgbClr val="F79645"/>
                </a:solidFill>
                <a:latin typeface="Arial" panose="020B0604020202020204" pitchFamily="34" charset="0"/>
                <a:cs typeface="Arial" panose="020B0604020202020204" pitchFamily="34" charset="0"/>
              </a:rPr>
              <a:t>for me to get out of bed many mornings. </a:t>
            </a:r>
          </a:p>
          <a:p>
            <a:pPr marL="0" indent="0" algn="ctr">
              <a:lnSpc>
                <a:spcPts val="1800"/>
              </a:lnSpc>
              <a:spcBef>
                <a:spcPts val="600"/>
              </a:spcBef>
              <a:spcAft>
                <a:spcPts val="600"/>
              </a:spcAft>
              <a:buFont typeface="Lucida Grande" panose="020B0600040502020204" pitchFamily="34" charset="0"/>
              <a:buNone/>
            </a:pPr>
            <a:r>
              <a:rPr lang="en-US" sz="1550" b="1" dirty="0">
                <a:solidFill>
                  <a:schemeClr val="bg1"/>
                </a:solidFill>
                <a:latin typeface="Arial" panose="020B0604020202020204" pitchFamily="34" charset="0"/>
                <a:cs typeface="Arial" panose="020B0604020202020204" pitchFamily="34" charset="0"/>
              </a:rPr>
              <a:t>Practitioner: </a:t>
            </a:r>
            <a:r>
              <a:rPr lang="en-US" sz="1550" b="1" i="1" dirty="0">
                <a:solidFill>
                  <a:schemeClr val="bg1"/>
                </a:solidFill>
                <a:latin typeface="Arial" panose="020B0604020202020204" pitchFamily="34" charset="0"/>
                <a:cs typeface="Arial" panose="020B0604020202020204" pitchFamily="34" charset="0"/>
              </a:rPr>
              <a:t>Have you talked to your partner </a:t>
            </a:r>
            <a:br>
              <a:rPr lang="en-US" sz="1550" b="1" i="1" dirty="0">
                <a:solidFill>
                  <a:schemeClr val="bg1"/>
                </a:solidFill>
                <a:latin typeface="Arial" panose="020B0604020202020204" pitchFamily="34" charset="0"/>
                <a:cs typeface="Arial" panose="020B0604020202020204" pitchFamily="34" charset="0"/>
              </a:rPr>
            </a:br>
            <a:r>
              <a:rPr lang="en-US" sz="1550" b="1" i="1" dirty="0">
                <a:solidFill>
                  <a:schemeClr val="bg1"/>
                </a:solidFill>
                <a:latin typeface="Arial" panose="020B0604020202020204" pitchFamily="34" charset="0"/>
                <a:cs typeface="Arial" panose="020B0604020202020204" pitchFamily="34" charset="0"/>
              </a:rPr>
              <a:t>about quitting to make it easier for you?</a:t>
            </a:r>
          </a:p>
          <a:p>
            <a:pPr marL="0" indent="0" algn="ctr">
              <a:lnSpc>
                <a:spcPts val="1800"/>
              </a:lnSpc>
              <a:spcBef>
                <a:spcPts val="600"/>
              </a:spcBef>
              <a:spcAft>
                <a:spcPts val="600"/>
              </a:spcAft>
              <a:buFont typeface="Lucida Grande" panose="020B0600040502020204" pitchFamily="34" charset="0"/>
              <a:buNone/>
            </a:pPr>
            <a:r>
              <a:rPr lang="en-US" sz="1550" b="1" dirty="0">
                <a:solidFill>
                  <a:srgbClr val="F79645"/>
                </a:solidFill>
                <a:latin typeface="Arial" panose="020B0604020202020204" pitchFamily="34" charset="0"/>
                <a:cs typeface="Arial" panose="020B0604020202020204" pitchFamily="34" charset="0"/>
              </a:rPr>
              <a:t>Patient: </a:t>
            </a:r>
            <a:r>
              <a:rPr lang="en-US" sz="1550" i="1" dirty="0">
                <a:solidFill>
                  <a:srgbClr val="F79645"/>
                </a:solidFill>
                <a:latin typeface="Arial" panose="020B0604020202020204" pitchFamily="34" charset="0"/>
                <a:cs typeface="Arial" panose="020B0604020202020204" pitchFamily="34" charset="0"/>
              </a:rPr>
              <a:t>Yes, but…</a:t>
            </a:r>
          </a:p>
        </p:txBody>
      </p:sp>
    </p:spTree>
    <p:extLst>
      <p:ext uri="{BB962C8B-B14F-4D97-AF65-F5344CB8AC3E}">
        <p14:creationId xmlns:p14="http://schemas.microsoft.com/office/powerpoint/2010/main" val="607437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968F5-7972-4E46-598F-4E6CB37A0E61}"/>
              </a:ext>
            </a:extLst>
          </p:cNvPr>
          <p:cNvSpPr>
            <a:spLocks noGrp="1"/>
          </p:cNvSpPr>
          <p:nvPr>
            <p:ph type="title"/>
          </p:nvPr>
        </p:nvSpPr>
        <p:spPr/>
        <p:txBody>
          <a:bodyPr/>
          <a:lstStyle/>
          <a:p>
            <a:r>
              <a:rPr lang="en-US"/>
              <a:t>Supporting quitting using core communication skills</a:t>
            </a:r>
          </a:p>
        </p:txBody>
      </p:sp>
      <p:sp>
        <p:nvSpPr>
          <p:cNvPr id="3" name="Text Placeholder 2">
            <a:extLst>
              <a:ext uri="{FF2B5EF4-FFF2-40B4-BE49-F238E27FC236}">
                <a16:creationId xmlns:a16="http://schemas.microsoft.com/office/drawing/2014/main" id="{17F43AF7-B5B6-93F5-7757-7A6DAD818482}"/>
              </a:ext>
            </a:extLst>
          </p:cNvPr>
          <p:cNvSpPr>
            <a:spLocks noGrp="1"/>
          </p:cNvSpPr>
          <p:nvPr>
            <p:ph type="body" idx="12"/>
          </p:nvPr>
        </p:nvSpPr>
        <p:spPr/>
        <p:txBody>
          <a:bodyPr/>
          <a:lstStyle/>
          <a:p>
            <a:pPr marL="0" indent="0">
              <a:spcBef>
                <a:spcPts val="800"/>
              </a:spcBef>
              <a:spcAft>
                <a:spcPts val="800"/>
              </a:spcAft>
              <a:buNone/>
            </a:pPr>
            <a:r>
              <a:rPr lang="en-US" sz="2000" b="1" dirty="0"/>
              <a:t>What we know:</a:t>
            </a:r>
          </a:p>
          <a:p>
            <a:pPr>
              <a:spcBef>
                <a:spcPts val="800"/>
              </a:spcBef>
              <a:spcAft>
                <a:spcPts val="800"/>
              </a:spcAft>
            </a:pPr>
            <a:r>
              <a:rPr lang="en-US" sz="2000" b="1" dirty="0">
                <a:solidFill>
                  <a:schemeClr val="accent1"/>
                </a:solidFill>
              </a:rPr>
              <a:t>Telling someone what to do isn’t a good method </a:t>
            </a:r>
            <a:br>
              <a:rPr lang="en-US" sz="2000" b="1" dirty="0">
                <a:solidFill>
                  <a:schemeClr val="accent1"/>
                </a:solidFill>
              </a:rPr>
            </a:br>
            <a:r>
              <a:rPr lang="en-US" sz="2000" b="1" dirty="0">
                <a:solidFill>
                  <a:schemeClr val="accent1"/>
                </a:solidFill>
              </a:rPr>
              <a:t>of changing behaviour </a:t>
            </a:r>
          </a:p>
          <a:p>
            <a:pPr>
              <a:spcBef>
                <a:spcPts val="800"/>
              </a:spcBef>
              <a:spcAft>
                <a:spcPts val="800"/>
              </a:spcAft>
            </a:pPr>
            <a:r>
              <a:rPr lang="en-US" dirty="0"/>
              <a:t>People are more likely to openly discuss issues and </a:t>
            </a:r>
            <a:br>
              <a:rPr lang="en-US" dirty="0"/>
            </a:br>
            <a:r>
              <a:rPr lang="en-US" dirty="0"/>
              <a:t>consider change when they believe that you are genuinely </a:t>
            </a:r>
            <a:br>
              <a:rPr lang="en-US" dirty="0"/>
            </a:br>
            <a:r>
              <a:rPr lang="en-US" dirty="0"/>
              <a:t>interested in their issue and aren’t judging them</a:t>
            </a:r>
          </a:p>
        </p:txBody>
      </p:sp>
      <p:sp>
        <p:nvSpPr>
          <p:cNvPr id="4" name="Footer Placeholder 3">
            <a:extLst>
              <a:ext uri="{FF2B5EF4-FFF2-40B4-BE49-F238E27FC236}">
                <a16:creationId xmlns:a16="http://schemas.microsoft.com/office/drawing/2014/main" id="{A523B8D9-0D59-2B6D-B59B-9751FD5EBC79}"/>
              </a:ext>
            </a:extLst>
          </p:cNvPr>
          <p:cNvSpPr>
            <a:spLocks noGrp="1"/>
          </p:cNvSpPr>
          <p:nvPr>
            <p:ph type="ftr" sz="quarter" idx="3"/>
          </p:nvPr>
        </p:nvSpPr>
        <p:spPr/>
        <p:txBody>
          <a:bodyPr/>
          <a:lstStyle/>
          <a:p>
            <a:pPr>
              <a:defRPr/>
            </a:pPr>
            <a:r>
              <a:rPr lang="en-US" b="1" dirty="0"/>
              <a:t>Community mental health tobacco treatment training</a:t>
            </a:r>
            <a:endParaRPr lang="en-US" dirty="0"/>
          </a:p>
        </p:txBody>
      </p:sp>
    </p:spTree>
    <p:extLst>
      <p:ext uri="{BB962C8B-B14F-4D97-AF65-F5344CB8AC3E}">
        <p14:creationId xmlns:p14="http://schemas.microsoft.com/office/powerpoint/2010/main" val="2198122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1AD96A1-97B5-ED46-9284-9FF7559549B9}"/>
              </a:ext>
            </a:extLst>
          </p:cNvPr>
          <p:cNvPicPr>
            <a:picLocks noChangeAspect="1"/>
          </p:cNvPicPr>
          <p:nvPr/>
        </p:nvPicPr>
        <p:blipFill>
          <a:blip r:embed="rId3"/>
          <a:srcRect/>
          <a:stretch/>
        </p:blipFill>
        <p:spPr>
          <a:xfrm>
            <a:off x="0" y="0"/>
            <a:ext cx="9144000" cy="6858000"/>
          </a:xfrm>
          <a:prstGeom prst="rect">
            <a:avLst/>
          </a:prstGeom>
        </p:spPr>
      </p:pic>
      <p:sp>
        <p:nvSpPr>
          <p:cNvPr id="3" name="Subtitle 2">
            <a:extLst>
              <a:ext uri="{FF2B5EF4-FFF2-40B4-BE49-F238E27FC236}">
                <a16:creationId xmlns:a16="http://schemas.microsoft.com/office/drawing/2014/main" id="{9F74C4FE-D446-2B42-962A-7EF7CFF78EA3}"/>
              </a:ext>
            </a:extLst>
          </p:cNvPr>
          <p:cNvSpPr>
            <a:spLocks noGrp="1"/>
          </p:cNvSpPr>
          <p:nvPr>
            <p:ph type="subTitle" idx="1"/>
          </p:nvPr>
        </p:nvSpPr>
        <p:spPr>
          <a:xfrm>
            <a:off x="0" y="594176"/>
            <a:ext cx="9144000" cy="1680499"/>
          </a:xfrm>
        </p:spPr>
        <p:txBody>
          <a:bodyPr anchor="t"/>
          <a:lstStyle/>
          <a:p>
            <a:pPr algn="ctr">
              <a:spcBef>
                <a:spcPts val="0"/>
              </a:spcBef>
              <a:spcAft>
                <a:spcPts val="0"/>
              </a:spcAft>
            </a:pPr>
            <a:r>
              <a:rPr lang="en-US" sz="2200" b="0" dirty="0">
                <a:solidFill>
                  <a:schemeClr val="tx1"/>
                </a:solidFill>
                <a:effectLst>
                  <a:outerShdw blurRad="254000" dist="38100" dir="5400000" algn="ctr" rotWithShape="0">
                    <a:srgbClr val="000000">
                      <a:alpha val="0"/>
                    </a:srgbClr>
                  </a:outerShdw>
                </a:effectLst>
              </a:rPr>
              <a:t>Task 2</a:t>
            </a:r>
            <a:br>
              <a:rPr lang="en-US" sz="3200" dirty="0">
                <a:effectLst>
                  <a:outerShdw blurRad="254000" dist="381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‘Something I’ve been </a:t>
            </a:r>
            <a:br>
              <a:rPr lang="en-US" sz="3200" dirty="0">
                <a:effectLst>
                  <a:outerShdw blurRad="254000" dist="38100" dir="5400000" algn="ctr" rotWithShape="0">
                    <a:srgbClr val="000000">
                      <a:alpha val="15000"/>
                    </a:srgbClr>
                  </a:outerShdw>
                </a:effectLst>
              </a:rPr>
            </a:br>
            <a:r>
              <a:rPr lang="en-US" sz="3200" dirty="0">
                <a:effectLst>
                  <a:outerShdw blurRad="254000" dist="38100" dir="5400000" algn="ctr" rotWithShape="0">
                    <a:srgbClr val="000000">
                      <a:alpha val="15000"/>
                    </a:srgbClr>
                  </a:outerShdw>
                </a:effectLst>
              </a:rPr>
              <a:t>meaning to do for ages’</a:t>
            </a:r>
          </a:p>
        </p:txBody>
      </p:sp>
      <p:sp>
        <p:nvSpPr>
          <p:cNvPr id="4" name="Subtitle 2">
            <a:extLst>
              <a:ext uri="{FF2B5EF4-FFF2-40B4-BE49-F238E27FC236}">
                <a16:creationId xmlns:a16="http://schemas.microsoft.com/office/drawing/2014/main" id="{CD75F578-1D70-9140-B2C0-C9D38E52DEAA}"/>
              </a:ext>
            </a:extLst>
          </p:cNvPr>
          <p:cNvSpPr txBox="1">
            <a:spLocks/>
          </p:cNvSpPr>
          <p:nvPr/>
        </p:nvSpPr>
        <p:spPr bwMode="auto">
          <a:xfrm>
            <a:off x="0" y="2161316"/>
            <a:ext cx="9144000" cy="16804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1FF"/>
              </a:buClr>
              <a:buSzPct val="120000"/>
              <a:buFont typeface="Lucida Grande" panose="020B0600040502020204" pitchFamily="34" charset="0"/>
              <a:buNone/>
              <a:defRPr sz="2800" b="1" i="0" kern="1200">
                <a:solidFill>
                  <a:schemeClr val="bg1"/>
                </a:solidFill>
                <a:effectLst>
                  <a:outerShdw blurRad="254000" dist="76200" dir="5400000" algn="ctr" rotWithShape="0">
                    <a:srgbClr val="000000">
                      <a:alpha val="50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4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1800"/>
              </a:lnSpc>
              <a:spcBef>
                <a:spcPts val="0"/>
              </a:spcBef>
              <a:spcAft>
                <a:spcPts val="0"/>
              </a:spcAft>
            </a:pPr>
            <a:r>
              <a:rPr lang="en-US" sz="1400" b="0" dirty="0">
                <a:effectLst>
                  <a:outerShdw blurRad="254000" dist="76200" dir="5400000" algn="ctr" rotWithShape="0">
                    <a:srgbClr val="000000">
                      <a:alpha val="15000"/>
                    </a:srgbClr>
                  </a:outerShdw>
                </a:effectLst>
              </a:rPr>
              <a:t>(e.g. clearing up the house, sorting paperwork, </a:t>
            </a:r>
            <a:br>
              <a:rPr lang="en-US" sz="1400" b="0" dirty="0">
                <a:effectLst>
                  <a:outerShdw blurRad="254000" dist="76200" dir="5400000" algn="ctr" rotWithShape="0">
                    <a:srgbClr val="000000">
                      <a:alpha val="15000"/>
                    </a:srgbClr>
                  </a:outerShdw>
                </a:effectLst>
              </a:rPr>
            </a:br>
            <a:r>
              <a:rPr lang="en-US" sz="1400" b="0" dirty="0">
                <a:effectLst>
                  <a:outerShdw blurRad="254000" dist="76200" dir="5400000" algn="ctr" rotWithShape="0">
                    <a:srgbClr val="000000">
                      <a:alpha val="15000"/>
                    </a:srgbClr>
                  </a:outerShdw>
                </a:effectLst>
              </a:rPr>
              <a:t>decorating or completing course work)</a:t>
            </a:r>
            <a:br>
              <a:rPr lang="en-US" sz="1400" dirty="0">
                <a:effectLst>
                  <a:outerShdw blurRad="254000" dist="76200" dir="5400000" algn="ctr" rotWithShape="0">
                    <a:srgbClr val="000000">
                      <a:alpha val="15000"/>
                    </a:srgbClr>
                  </a:outerShdw>
                </a:effectLst>
              </a:rPr>
            </a:br>
            <a:br>
              <a:rPr lang="en-US" sz="1800" dirty="0">
                <a:effectLst>
                  <a:outerShdw blurRad="254000" dist="76200" dir="5400000" algn="ctr" rotWithShape="0">
                    <a:srgbClr val="000000">
                      <a:alpha val="15000"/>
                    </a:srgbClr>
                  </a:outerShdw>
                </a:effectLst>
              </a:rPr>
            </a:br>
            <a:r>
              <a:rPr lang="en-US" sz="1800" b="0" dirty="0">
                <a:solidFill>
                  <a:schemeClr val="tx1"/>
                </a:solidFill>
                <a:effectLst>
                  <a:outerShdw blurRad="254000" dist="76200" dir="5400000" algn="ctr" rotWithShape="0">
                    <a:srgbClr val="000000">
                      <a:alpha val="0"/>
                    </a:srgbClr>
                  </a:outerShdw>
                </a:effectLst>
              </a:rPr>
              <a:t>3 minutes</a:t>
            </a:r>
            <a:endParaRPr lang="en-US" sz="1800" dirty="0">
              <a:effectLst>
                <a:outerShdw blurRad="254000" dist="76200" dir="5400000" algn="ctr" rotWithShape="0">
                  <a:srgbClr val="000000">
                    <a:alpha val="15000"/>
                  </a:srgbClr>
                </a:outerShdw>
              </a:effectLst>
            </a:endParaRPr>
          </a:p>
        </p:txBody>
      </p:sp>
    </p:spTree>
    <p:extLst>
      <p:ext uri="{BB962C8B-B14F-4D97-AF65-F5344CB8AC3E}">
        <p14:creationId xmlns:p14="http://schemas.microsoft.com/office/powerpoint/2010/main" val="33807932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D968F5-7972-4E46-598F-4E6CB37A0E61}"/>
              </a:ext>
            </a:extLst>
          </p:cNvPr>
          <p:cNvSpPr>
            <a:spLocks noGrp="1"/>
          </p:cNvSpPr>
          <p:nvPr>
            <p:ph type="title"/>
          </p:nvPr>
        </p:nvSpPr>
        <p:spPr/>
        <p:txBody>
          <a:bodyPr/>
          <a:lstStyle/>
          <a:p>
            <a:r>
              <a:rPr lang="en-US"/>
              <a:t>Core Communication Skills</a:t>
            </a:r>
          </a:p>
        </p:txBody>
      </p:sp>
      <p:sp>
        <p:nvSpPr>
          <p:cNvPr id="4" name="Footer Placeholder 3">
            <a:extLst>
              <a:ext uri="{FF2B5EF4-FFF2-40B4-BE49-F238E27FC236}">
                <a16:creationId xmlns:a16="http://schemas.microsoft.com/office/drawing/2014/main" id="{A523B8D9-0D59-2B6D-B59B-9751FD5EBC79}"/>
              </a:ext>
            </a:extLst>
          </p:cNvPr>
          <p:cNvSpPr>
            <a:spLocks noGrp="1"/>
          </p:cNvSpPr>
          <p:nvPr>
            <p:ph type="ftr" sz="quarter" idx="3"/>
          </p:nvPr>
        </p:nvSpPr>
        <p:spPr/>
        <p:txBody>
          <a:bodyPr/>
          <a:lstStyle/>
          <a:p>
            <a:pPr>
              <a:defRPr/>
            </a:pPr>
            <a:r>
              <a:rPr lang="en-US" b="1" dirty="0"/>
              <a:t>Community mental health tobacco treatment training</a:t>
            </a:r>
          </a:p>
          <a:p>
            <a:pPr>
              <a:defRPr/>
            </a:pPr>
            <a:endParaRPr lang="en-US" dirty="0"/>
          </a:p>
        </p:txBody>
      </p:sp>
      <p:sp>
        <p:nvSpPr>
          <p:cNvPr id="7" name="Content Placeholder 2">
            <a:extLst>
              <a:ext uri="{FF2B5EF4-FFF2-40B4-BE49-F238E27FC236}">
                <a16:creationId xmlns:a16="http://schemas.microsoft.com/office/drawing/2014/main" id="{DED9C99F-CEF3-193C-93B9-4BCB02DD856D}"/>
              </a:ext>
            </a:extLst>
          </p:cNvPr>
          <p:cNvSpPr txBox="1">
            <a:spLocks/>
          </p:cNvSpPr>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2000"/>
              </a:lnSpc>
              <a:buFont typeface="Lucida Grande" panose="020B0600040502020204" pitchFamily="34" charset="0"/>
              <a:buNone/>
            </a:pPr>
            <a:r>
              <a:rPr lang="en-US" b="1" dirty="0">
                <a:solidFill>
                  <a:schemeClr val="accent1"/>
                </a:solidFill>
                <a:latin typeface="Arial" panose="020B0604020202020204" pitchFamily="34" charset="0"/>
                <a:cs typeface="Arial" panose="020B0604020202020204" pitchFamily="34" charset="0"/>
              </a:rPr>
              <a:t>Listen…</a:t>
            </a:r>
          </a:p>
          <a:p>
            <a:pPr marL="0" indent="0" algn="ctr">
              <a:lnSpc>
                <a:spcPts val="2000"/>
              </a:lnSpc>
              <a:buFont typeface="Lucida Grande" panose="020B0600040502020204" pitchFamily="34" charset="0"/>
              <a:buNone/>
            </a:pPr>
            <a:r>
              <a:rPr lang="en-US" sz="1600" dirty="0">
                <a:latin typeface="Arial" panose="020B0604020202020204" pitchFamily="34" charset="0"/>
                <a:cs typeface="Arial" panose="020B0604020202020204" pitchFamily="34" charset="0"/>
              </a:rPr>
              <a:t>…without advice, judgement, opinion or agenda</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0" indent="0" algn="ctr">
              <a:lnSpc>
                <a:spcPts val="2000"/>
              </a:lnSpc>
              <a:buFont typeface="Lucida Grande" panose="020B0600040502020204" pitchFamily="34" charset="0"/>
              <a:buNone/>
            </a:pPr>
            <a:r>
              <a:rPr lang="en-US" b="1" dirty="0">
                <a:solidFill>
                  <a:schemeClr val="accent1"/>
                </a:solidFill>
                <a:latin typeface="Arial" panose="020B0604020202020204" pitchFamily="34" charset="0"/>
                <a:cs typeface="Arial" panose="020B0604020202020204" pitchFamily="34" charset="0"/>
              </a:rPr>
              <a:t>Ask Questions…</a:t>
            </a:r>
          </a:p>
          <a:p>
            <a:pPr marL="0" indent="0" algn="ctr">
              <a:lnSpc>
                <a:spcPts val="2000"/>
              </a:lnSpc>
              <a:buFont typeface="Lucida Grande" panose="020B0600040502020204" pitchFamily="34" charset="0"/>
              <a:buNone/>
            </a:pPr>
            <a:r>
              <a:rPr lang="en-US" sz="1600" dirty="0">
                <a:latin typeface="Arial" panose="020B0604020202020204" pitchFamily="34" charset="0"/>
                <a:cs typeface="Arial" panose="020B0604020202020204" pitchFamily="34" charset="0"/>
              </a:rPr>
              <a:t>…to help them think of their own solutions</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0" indent="0" algn="ctr">
              <a:lnSpc>
                <a:spcPts val="2000"/>
              </a:lnSpc>
              <a:buFont typeface="Lucida Grande" panose="020B0600040502020204" pitchFamily="34" charset="0"/>
              <a:buNone/>
            </a:pPr>
            <a:r>
              <a:rPr lang="en-US" b="1" dirty="0">
                <a:solidFill>
                  <a:schemeClr val="accent1"/>
                </a:solidFill>
                <a:latin typeface="Arial" panose="020B0604020202020204" pitchFamily="34" charset="0"/>
                <a:cs typeface="Arial" panose="020B0604020202020204" pitchFamily="34" charset="0"/>
              </a:rPr>
              <a:t>Feedback…</a:t>
            </a:r>
          </a:p>
          <a:p>
            <a:pPr marL="0" indent="0" algn="ctr">
              <a:lnSpc>
                <a:spcPts val="2000"/>
              </a:lnSpc>
              <a:buFont typeface="Lucida Grande" panose="020B0600040502020204" pitchFamily="34" charset="0"/>
              <a:buNone/>
            </a:pPr>
            <a:r>
              <a:rPr lang="en-US" sz="1600" dirty="0">
                <a:latin typeface="Arial" panose="020B0604020202020204" pitchFamily="34" charset="0"/>
                <a:cs typeface="Arial" panose="020B0604020202020204" pitchFamily="34" charset="0"/>
              </a:rPr>
              <a:t>…key points and observations</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pPr marL="0" indent="0" algn="ctr">
              <a:lnSpc>
                <a:spcPts val="2000"/>
              </a:lnSpc>
              <a:buFont typeface="Lucida Grande" panose="020B0600040502020204" pitchFamily="34" charset="0"/>
              <a:buNone/>
            </a:pPr>
            <a:r>
              <a:rPr lang="en-US" b="1" dirty="0">
                <a:solidFill>
                  <a:schemeClr val="accent1"/>
                </a:solidFill>
                <a:latin typeface="Arial" panose="020B0604020202020204" pitchFamily="34" charset="0"/>
                <a:cs typeface="Arial" panose="020B0604020202020204" pitchFamily="34" charset="0"/>
              </a:rPr>
              <a:t>Provide a Summary…</a:t>
            </a:r>
          </a:p>
          <a:p>
            <a:pPr marL="0" indent="0" algn="ctr">
              <a:lnSpc>
                <a:spcPts val="2000"/>
              </a:lnSpc>
              <a:buFont typeface="Lucida Grande" panose="020B0600040502020204" pitchFamily="34" charset="0"/>
              <a:buNone/>
            </a:pPr>
            <a:r>
              <a:rPr lang="en-US" sz="1600" dirty="0">
                <a:latin typeface="Arial" panose="020B0604020202020204" pitchFamily="34" charset="0"/>
                <a:cs typeface="Arial" panose="020B0604020202020204" pitchFamily="34" charset="0"/>
              </a:rPr>
              <a:t>…leaving time for response</a:t>
            </a:r>
            <a:endParaRPr lang="en-US" dirty="0">
              <a:latin typeface="Arial" panose="020B0604020202020204" pitchFamily="34" charset="0"/>
              <a:cs typeface="Arial" panose="020B0604020202020204" pitchFamily="34" charset="0"/>
            </a:endParaRPr>
          </a:p>
        </p:txBody>
      </p:sp>
      <p:sp>
        <p:nvSpPr>
          <p:cNvPr id="8" name="Rounded Rectangle 7">
            <a:extLst>
              <a:ext uri="{FF2B5EF4-FFF2-40B4-BE49-F238E27FC236}">
                <a16:creationId xmlns:a16="http://schemas.microsoft.com/office/drawing/2014/main" id="{8999F03A-7D5E-E8E3-DE09-E480D23D83A6}"/>
              </a:ext>
            </a:extLst>
          </p:cNvPr>
          <p:cNvSpPr>
            <a:spLocks noChangeArrowheads="1"/>
          </p:cNvSpPr>
          <p:nvPr/>
        </p:nvSpPr>
        <p:spPr bwMode="auto">
          <a:xfrm rot="-777763">
            <a:off x="456494" y="4649037"/>
            <a:ext cx="1933575" cy="727075"/>
          </a:xfrm>
          <a:prstGeom prst="roundRect">
            <a:avLst>
              <a:gd name="adj" fmla="val 16667"/>
            </a:avLst>
          </a:prstGeom>
          <a:solidFill>
            <a:srgbClr val="934FC7"/>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a:solidFill>
                <a:schemeClr val="lt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300">
                <a:solidFill>
                  <a:schemeClr val="lt1"/>
                </a:solidFill>
                <a:latin typeface="Arial" panose="020B0604020202020204" pitchFamily="34" charset="0"/>
                <a:cs typeface="Arial" panose="020B0604020202020204" pitchFamily="34" charset="0"/>
              </a:rPr>
              <a:t>Boost Motivation </a:t>
            </a:r>
          </a:p>
          <a:p>
            <a:pPr algn="ctr" eaLnBrk="1" fontAlgn="auto" hangingPunct="1">
              <a:spcBef>
                <a:spcPts val="0"/>
              </a:spcBef>
              <a:spcAft>
                <a:spcPts val="0"/>
              </a:spcAft>
              <a:defRPr/>
            </a:pPr>
            <a:r>
              <a:rPr lang="en-US" sz="1300">
                <a:solidFill>
                  <a:schemeClr val="lt1"/>
                </a:solidFill>
                <a:latin typeface="Arial" panose="020B0604020202020204" pitchFamily="34" charset="0"/>
                <a:cs typeface="Arial" panose="020B0604020202020204" pitchFamily="34" charset="0"/>
              </a:rPr>
              <a:t>&amp; Self-Efficacy</a:t>
            </a:r>
          </a:p>
          <a:p>
            <a:pPr algn="ctr" eaLnBrk="1" fontAlgn="auto" hangingPunct="1">
              <a:spcBef>
                <a:spcPts val="0"/>
              </a:spcBef>
              <a:spcAft>
                <a:spcPts val="0"/>
              </a:spcAft>
              <a:defRPr/>
            </a:pPr>
            <a:endParaRPr lang="en-US" sz="1300">
              <a:solidFill>
                <a:schemeClr val="lt1"/>
              </a:solidFill>
              <a:latin typeface="Arial" panose="020B0604020202020204" pitchFamily="34" charset="0"/>
              <a:cs typeface="Arial" panose="020B0604020202020204" pitchFamily="34" charset="0"/>
            </a:endParaRPr>
          </a:p>
        </p:txBody>
      </p:sp>
      <p:sp>
        <p:nvSpPr>
          <p:cNvPr id="9" name="Rounded Rectangle 8">
            <a:extLst>
              <a:ext uri="{FF2B5EF4-FFF2-40B4-BE49-F238E27FC236}">
                <a16:creationId xmlns:a16="http://schemas.microsoft.com/office/drawing/2014/main" id="{F04B526B-FA10-AA71-BEDB-4C00A906DA3C}"/>
              </a:ext>
            </a:extLst>
          </p:cNvPr>
          <p:cNvSpPr>
            <a:spLocks noChangeArrowheads="1"/>
          </p:cNvSpPr>
          <p:nvPr/>
        </p:nvSpPr>
        <p:spPr bwMode="auto">
          <a:xfrm rot="642758">
            <a:off x="6591468" y="4593866"/>
            <a:ext cx="1814512" cy="746125"/>
          </a:xfrm>
          <a:prstGeom prst="roundRect">
            <a:avLst>
              <a:gd name="adj" fmla="val 16667"/>
            </a:avLst>
          </a:prstGeom>
          <a:solidFill>
            <a:srgbClr val="92D050"/>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dirty="0">
              <a:solidFill>
                <a:schemeClr val="lt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300" dirty="0">
                <a:solidFill>
                  <a:schemeClr val="lt1"/>
                </a:solidFill>
                <a:latin typeface="Arial" panose="020B0604020202020204" pitchFamily="34" charset="0"/>
                <a:cs typeface="Arial" panose="020B0604020202020204" pitchFamily="34" charset="0"/>
              </a:rPr>
              <a:t>Provide </a:t>
            </a:r>
          </a:p>
          <a:p>
            <a:pPr algn="ctr" eaLnBrk="1" fontAlgn="auto" hangingPunct="1">
              <a:spcBef>
                <a:spcPts val="0"/>
              </a:spcBef>
              <a:spcAft>
                <a:spcPts val="0"/>
              </a:spcAft>
              <a:defRPr/>
            </a:pPr>
            <a:r>
              <a:rPr lang="en-US" sz="1300" dirty="0">
                <a:solidFill>
                  <a:schemeClr val="lt1"/>
                </a:solidFill>
                <a:latin typeface="Arial" panose="020B0604020202020204" pitchFamily="34" charset="0"/>
                <a:cs typeface="Arial" panose="020B0604020202020204" pitchFamily="34" charset="0"/>
              </a:rPr>
              <a:t>Reassurance</a:t>
            </a:r>
          </a:p>
          <a:p>
            <a:pPr algn="ctr" eaLnBrk="1" fontAlgn="auto" hangingPunct="1">
              <a:spcBef>
                <a:spcPts val="0"/>
              </a:spcBef>
              <a:spcAft>
                <a:spcPts val="0"/>
              </a:spcAft>
              <a:defRPr/>
            </a:pPr>
            <a:r>
              <a:rPr lang="en-US" sz="1300" dirty="0">
                <a:solidFill>
                  <a:schemeClr val="lt1"/>
                </a:solidFill>
                <a:latin typeface="Arial" panose="020B0604020202020204" pitchFamily="34" charset="0"/>
                <a:cs typeface="Arial" panose="020B0604020202020204" pitchFamily="34" charset="0"/>
              </a:rPr>
              <a:t> </a:t>
            </a:r>
          </a:p>
        </p:txBody>
      </p:sp>
      <p:sp>
        <p:nvSpPr>
          <p:cNvPr id="10" name="Rounded Rectangle 9">
            <a:extLst>
              <a:ext uri="{FF2B5EF4-FFF2-40B4-BE49-F238E27FC236}">
                <a16:creationId xmlns:a16="http://schemas.microsoft.com/office/drawing/2014/main" id="{1A6FFDBD-517D-995F-C965-453D9F1D43DF}"/>
              </a:ext>
            </a:extLst>
          </p:cNvPr>
          <p:cNvSpPr>
            <a:spLocks noChangeArrowheads="1"/>
          </p:cNvSpPr>
          <p:nvPr/>
        </p:nvSpPr>
        <p:spPr bwMode="auto">
          <a:xfrm rot="-666915">
            <a:off x="451873" y="2726574"/>
            <a:ext cx="1831975" cy="720725"/>
          </a:xfrm>
          <a:prstGeom prst="roundRect">
            <a:avLst>
              <a:gd name="adj" fmla="val 16667"/>
            </a:avLst>
          </a:prstGeom>
          <a:solidFill>
            <a:srgbClr val="FF7700"/>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a:solidFill>
                <a:schemeClr val="lt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300">
                <a:solidFill>
                  <a:schemeClr val="lt1"/>
                </a:solidFill>
                <a:latin typeface="Arial" panose="020B0604020202020204" pitchFamily="34" charset="0"/>
                <a:cs typeface="Arial" panose="020B0604020202020204" pitchFamily="34" charset="0"/>
              </a:rPr>
              <a:t>Build Rapport</a:t>
            </a:r>
          </a:p>
          <a:p>
            <a:pPr algn="ctr" eaLnBrk="1" fontAlgn="auto" hangingPunct="1">
              <a:spcBef>
                <a:spcPts val="0"/>
              </a:spcBef>
              <a:spcAft>
                <a:spcPts val="0"/>
              </a:spcAft>
              <a:defRPr/>
            </a:pPr>
            <a:endParaRPr lang="en-US" sz="1300">
              <a:solidFill>
                <a:schemeClr val="lt1"/>
              </a:solidFill>
              <a:latin typeface="Arial" panose="020B0604020202020204" pitchFamily="34" charset="0"/>
              <a:cs typeface="Arial" panose="020B0604020202020204" pitchFamily="34" charset="0"/>
            </a:endParaRPr>
          </a:p>
        </p:txBody>
      </p:sp>
      <p:sp>
        <p:nvSpPr>
          <p:cNvPr id="11" name="Rounded Rectangle 10">
            <a:extLst>
              <a:ext uri="{FF2B5EF4-FFF2-40B4-BE49-F238E27FC236}">
                <a16:creationId xmlns:a16="http://schemas.microsoft.com/office/drawing/2014/main" id="{541C2F04-F2E0-1AA0-74EF-57E812C2B924}"/>
              </a:ext>
            </a:extLst>
          </p:cNvPr>
          <p:cNvSpPr>
            <a:spLocks noChangeArrowheads="1"/>
          </p:cNvSpPr>
          <p:nvPr/>
        </p:nvSpPr>
        <p:spPr bwMode="auto">
          <a:xfrm rot="790947">
            <a:off x="6867644" y="2745762"/>
            <a:ext cx="1741487" cy="725487"/>
          </a:xfrm>
          <a:prstGeom prst="roundRect">
            <a:avLst>
              <a:gd name="adj" fmla="val 16667"/>
            </a:avLst>
          </a:prstGeom>
          <a:solidFill>
            <a:srgbClr val="00B1FF"/>
          </a:solidFill>
          <a:ln w="9525">
            <a:noFill/>
            <a:round/>
            <a:headEnd/>
            <a:tailEnd/>
          </a:ln>
          <a:effectLst>
            <a:outerShdw blurRad="254000" dist="63500" dir="5400000" rotWithShape="0">
              <a:srgbClr val="808080">
                <a:alpha val="25000"/>
              </a:srgbClr>
            </a:outerShdw>
          </a:effectLst>
        </p:spPr>
        <p:txBody>
          <a:bodyPr anchor="ctr"/>
          <a:lstStyle/>
          <a:p>
            <a:pPr algn="ctr" eaLnBrk="1" fontAlgn="auto" hangingPunct="1">
              <a:spcBef>
                <a:spcPts val="0"/>
              </a:spcBef>
              <a:spcAft>
                <a:spcPts val="0"/>
              </a:spcAft>
              <a:defRPr/>
            </a:pPr>
            <a:endParaRPr lang="en-US" sz="1300" dirty="0">
              <a:solidFill>
                <a:schemeClr val="lt1"/>
              </a:solidFill>
              <a:latin typeface="Arial" panose="020B0604020202020204" pitchFamily="34" charset="0"/>
              <a:cs typeface="Arial" panose="020B0604020202020204" pitchFamily="34" charset="0"/>
            </a:endParaRPr>
          </a:p>
          <a:p>
            <a:pPr algn="ctr" eaLnBrk="1" fontAlgn="auto" hangingPunct="1">
              <a:spcBef>
                <a:spcPts val="0"/>
              </a:spcBef>
              <a:spcAft>
                <a:spcPts val="0"/>
              </a:spcAft>
              <a:defRPr/>
            </a:pPr>
            <a:r>
              <a:rPr lang="en-US" sz="1300" dirty="0">
                <a:solidFill>
                  <a:schemeClr val="lt1"/>
                </a:solidFill>
                <a:latin typeface="Arial" panose="020B0604020202020204" pitchFamily="34" charset="0"/>
                <a:cs typeface="Arial" panose="020B0604020202020204" pitchFamily="34" charset="0"/>
              </a:rPr>
              <a:t>Use Reflective Listening</a:t>
            </a:r>
          </a:p>
          <a:p>
            <a:pPr algn="ctr" eaLnBrk="1" fontAlgn="auto" hangingPunct="1">
              <a:spcBef>
                <a:spcPts val="0"/>
              </a:spcBef>
              <a:spcAft>
                <a:spcPts val="0"/>
              </a:spcAft>
              <a:defRPr/>
            </a:pPr>
            <a:endParaRPr lang="en-US" sz="1300" dirty="0">
              <a:solidFill>
                <a:schemeClr val="lt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03719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78188-6550-76D4-F740-08B25ED5CDBF}"/>
              </a:ext>
            </a:extLst>
          </p:cNvPr>
          <p:cNvSpPr>
            <a:spLocks noGrp="1"/>
          </p:cNvSpPr>
          <p:nvPr>
            <p:ph type="title"/>
          </p:nvPr>
        </p:nvSpPr>
        <p:spPr/>
        <p:txBody>
          <a:bodyPr/>
          <a:lstStyle/>
          <a:p>
            <a:r>
              <a:rPr lang="en-US" dirty="0"/>
              <a:t>Adapting treatment for people </a:t>
            </a:r>
            <a:br>
              <a:rPr lang="en-US" dirty="0"/>
            </a:br>
            <a:r>
              <a:rPr lang="en-US" dirty="0"/>
              <a:t>with learning disabilities </a:t>
            </a:r>
          </a:p>
        </p:txBody>
      </p:sp>
      <p:sp>
        <p:nvSpPr>
          <p:cNvPr id="5" name="Footer Placeholder 3">
            <a:extLst>
              <a:ext uri="{FF2B5EF4-FFF2-40B4-BE49-F238E27FC236}">
                <a16:creationId xmlns:a16="http://schemas.microsoft.com/office/drawing/2014/main" id="{3B418C6E-C34E-84D3-3B85-5062A8E23EB2}"/>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grpSp>
        <p:nvGrpSpPr>
          <p:cNvPr id="25" name="Group 24">
            <a:extLst>
              <a:ext uri="{FF2B5EF4-FFF2-40B4-BE49-F238E27FC236}">
                <a16:creationId xmlns:a16="http://schemas.microsoft.com/office/drawing/2014/main" id="{2616FB16-FE54-CE6D-97D1-0502AB9632C6}"/>
              </a:ext>
            </a:extLst>
          </p:cNvPr>
          <p:cNvGrpSpPr/>
          <p:nvPr/>
        </p:nvGrpSpPr>
        <p:grpSpPr>
          <a:xfrm>
            <a:off x="684213" y="2450313"/>
            <a:ext cx="604058" cy="604058"/>
            <a:chOff x="7344761" y="2584982"/>
            <a:chExt cx="604058" cy="604058"/>
          </a:xfrm>
        </p:grpSpPr>
        <p:sp>
          <p:nvSpPr>
            <p:cNvPr id="19" name="Rectangle 18">
              <a:extLst>
                <a:ext uri="{FF2B5EF4-FFF2-40B4-BE49-F238E27FC236}">
                  <a16:creationId xmlns:a16="http://schemas.microsoft.com/office/drawing/2014/main" id="{EB561E49-1525-E2E4-A973-AC91E1C035FB}"/>
                </a:ext>
              </a:extLst>
            </p:cNvPr>
            <p:cNvSpPr/>
            <p:nvPr/>
          </p:nvSpPr>
          <p:spPr bwMode="auto">
            <a:xfrm>
              <a:off x="7344761" y="2584982"/>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Graphic 5" descr="Drama with solid fill">
              <a:extLst>
                <a:ext uri="{FF2B5EF4-FFF2-40B4-BE49-F238E27FC236}">
                  <a16:creationId xmlns:a16="http://schemas.microsoft.com/office/drawing/2014/main" id="{4E8F6851-D774-6FFD-CC15-7061708400B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94630" y="2634851"/>
              <a:ext cx="504321" cy="504321"/>
            </a:xfrm>
            <a:prstGeom prst="rect">
              <a:avLst/>
            </a:prstGeom>
          </p:spPr>
        </p:pic>
      </p:grpSp>
      <p:grpSp>
        <p:nvGrpSpPr>
          <p:cNvPr id="26" name="Group 25">
            <a:extLst>
              <a:ext uri="{FF2B5EF4-FFF2-40B4-BE49-F238E27FC236}">
                <a16:creationId xmlns:a16="http://schemas.microsoft.com/office/drawing/2014/main" id="{8BE777DD-5C52-FDFE-CFED-46BC3CC9DBD9}"/>
              </a:ext>
            </a:extLst>
          </p:cNvPr>
          <p:cNvGrpSpPr/>
          <p:nvPr/>
        </p:nvGrpSpPr>
        <p:grpSpPr>
          <a:xfrm>
            <a:off x="684213" y="3161883"/>
            <a:ext cx="604058" cy="604058"/>
            <a:chOff x="7344761" y="3248338"/>
            <a:chExt cx="604058" cy="604058"/>
          </a:xfrm>
        </p:grpSpPr>
        <p:sp>
          <p:nvSpPr>
            <p:cNvPr id="20" name="Rectangle 19">
              <a:extLst>
                <a:ext uri="{FF2B5EF4-FFF2-40B4-BE49-F238E27FC236}">
                  <a16:creationId xmlns:a16="http://schemas.microsoft.com/office/drawing/2014/main" id="{D2546FDA-3C13-01AA-F537-D1A7840EE8FF}"/>
                </a:ext>
              </a:extLst>
            </p:cNvPr>
            <p:cNvSpPr/>
            <p:nvPr/>
          </p:nvSpPr>
          <p:spPr bwMode="auto">
            <a:xfrm>
              <a:off x="7344761" y="3248338"/>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9" name="Graphic 8" descr="Flip calendar with solid fill">
              <a:extLst>
                <a:ext uri="{FF2B5EF4-FFF2-40B4-BE49-F238E27FC236}">
                  <a16:creationId xmlns:a16="http://schemas.microsoft.com/office/drawing/2014/main" id="{81896833-49C1-9059-C452-5BE06C9929C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401911" y="3305488"/>
              <a:ext cx="489758" cy="489758"/>
            </a:xfrm>
            <a:prstGeom prst="rect">
              <a:avLst/>
            </a:prstGeom>
          </p:spPr>
        </p:pic>
      </p:grpSp>
      <p:grpSp>
        <p:nvGrpSpPr>
          <p:cNvPr id="24" name="Group 23">
            <a:extLst>
              <a:ext uri="{FF2B5EF4-FFF2-40B4-BE49-F238E27FC236}">
                <a16:creationId xmlns:a16="http://schemas.microsoft.com/office/drawing/2014/main" id="{AEAC1B28-0010-FEB7-D6EA-261C1668F0CE}"/>
              </a:ext>
            </a:extLst>
          </p:cNvPr>
          <p:cNvGrpSpPr/>
          <p:nvPr/>
        </p:nvGrpSpPr>
        <p:grpSpPr>
          <a:xfrm>
            <a:off x="684213" y="1738743"/>
            <a:ext cx="604058" cy="604058"/>
            <a:chOff x="7344761" y="1921626"/>
            <a:chExt cx="604058" cy="604058"/>
          </a:xfrm>
        </p:grpSpPr>
        <p:sp>
          <p:nvSpPr>
            <p:cNvPr id="18" name="Rectangle 17">
              <a:extLst>
                <a:ext uri="{FF2B5EF4-FFF2-40B4-BE49-F238E27FC236}">
                  <a16:creationId xmlns:a16="http://schemas.microsoft.com/office/drawing/2014/main" id="{195A2E5D-1DF1-6E34-E0FA-8B6CDA59486B}"/>
                </a:ext>
              </a:extLst>
            </p:cNvPr>
            <p:cNvSpPr/>
            <p:nvPr/>
          </p:nvSpPr>
          <p:spPr bwMode="auto">
            <a:xfrm>
              <a:off x="7344761" y="1921626"/>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1" name="Graphic 10" descr="Eye with solid fill">
              <a:extLst>
                <a:ext uri="{FF2B5EF4-FFF2-40B4-BE49-F238E27FC236}">
                  <a16:creationId xmlns:a16="http://schemas.microsoft.com/office/drawing/2014/main" id="{E031522B-644E-8AAA-67E2-77FD73DA7C3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440092" y="2016957"/>
              <a:ext cx="413397" cy="413397"/>
            </a:xfrm>
            <a:prstGeom prst="rect">
              <a:avLst/>
            </a:prstGeom>
          </p:spPr>
        </p:pic>
      </p:grpSp>
      <p:grpSp>
        <p:nvGrpSpPr>
          <p:cNvPr id="27" name="Group 26">
            <a:extLst>
              <a:ext uri="{FF2B5EF4-FFF2-40B4-BE49-F238E27FC236}">
                <a16:creationId xmlns:a16="http://schemas.microsoft.com/office/drawing/2014/main" id="{0086B817-7D5F-6AF5-41C6-05022AC2831B}"/>
              </a:ext>
            </a:extLst>
          </p:cNvPr>
          <p:cNvGrpSpPr/>
          <p:nvPr/>
        </p:nvGrpSpPr>
        <p:grpSpPr>
          <a:xfrm>
            <a:off x="684213" y="3873453"/>
            <a:ext cx="604058" cy="604058"/>
            <a:chOff x="7344761" y="3911694"/>
            <a:chExt cx="604058" cy="604058"/>
          </a:xfrm>
        </p:grpSpPr>
        <p:sp>
          <p:nvSpPr>
            <p:cNvPr id="21" name="Rectangle 20">
              <a:extLst>
                <a:ext uri="{FF2B5EF4-FFF2-40B4-BE49-F238E27FC236}">
                  <a16:creationId xmlns:a16="http://schemas.microsoft.com/office/drawing/2014/main" id="{EF2315C3-9B45-4C0F-DAF7-F96CABB5046A}"/>
                </a:ext>
              </a:extLst>
            </p:cNvPr>
            <p:cNvSpPr/>
            <p:nvPr/>
          </p:nvSpPr>
          <p:spPr bwMode="auto">
            <a:xfrm>
              <a:off x="7344761" y="3911694"/>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3" name="Graphic 12" descr="Badge Follow with solid fill">
              <a:extLst>
                <a:ext uri="{FF2B5EF4-FFF2-40B4-BE49-F238E27FC236}">
                  <a16:creationId xmlns:a16="http://schemas.microsoft.com/office/drawing/2014/main" id="{AAA78BD7-C9EB-8D18-3644-D00704C495E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419644" y="3986577"/>
              <a:ext cx="454292" cy="454292"/>
            </a:xfrm>
            <a:prstGeom prst="rect">
              <a:avLst/>
            </a:prstGeom>
          </p:spPr>
        </p:pic>
      </p:grpSp>
      <p:grpSp>
        <p:nvGrpSpPr>
          <p:cNvPr id="28" name="Group 27">
            <a:extLst>
              <a:ext uri="{FF2B5EF4-FFF2-40B4-BE49-F238E27FC236}">
                <a16:creationId xmlns:a16="http://schemas.microsoft.com/office/drawing/2014/main" id="{26E32249-3005-7915-F85F-AF4FDA567EBD}"/>
              </a:ext>
            </a:extLst>
          </p:cNvPr>
          <p:cNvGrpSpPr/>
          <p:nvPr/>
        </p:nvGrpSpPr>
        <p:grpSpPr>
          <a:xfrm>
            <a:off x="684213" y="4585023"/>
            <a:ext cx="604058" cy="604058"/>
            <a:chOff x="7344761" y="4575050"/>
            <a:chExt cx="604058" cy="604058"/>
          </a:xfrm>
        </p:grpSpPr>
        <p:sp>
          <p:nvSpPr>
            <p:cNvPr id="22" name="Rectangle 21">
              <a:extLst>
                <a:ext uri="{FF2B5EF4-FFF2-40B4-BE49-F238E27FC236}">
                  <a16:creationId xmlns:a16="http://schemas.microsoft.com/office/drawing/2014/main" id="{B84220C4-C13B-FE16-1F9A-4F77B66A5D88}"/>
                </a:ext>
              </a:extLst>
            </p:cNvPr>
            <p:cNvSpPr/>
            <p:nvPr/>
          </p:nvSpPr>
          <p:spPr bwMode="auto">
            <a:xfrm>
              <a:off x="7344761" y="4575050"/>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5" name="Graphic 14" descr="Group of men with solid fill">
              <a:extLst>
                <a:ext uri="{FF2B5EF4-FFF2-40B4-BE49-F238E27FC236}">
                  <a16:creationId xmlns:a16="http://schemas.microsoft.com/office/drawing/2014/main" id="{471AFB42-BC6B-2C63-11DB-8F9330F16BF9}"/>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409877" y="4640166"/>
              <a:ext cx="473826" cy="473826"/>
            </a:xfrm>
            <a:prstGeom prst="rect">
              <a:avLst/>
            </a:prstGeom>
          </p:spPr>
        </p:pic>
      </p:grpSp>
      <p:grpSp>
        <p:nvGrpSpPr>
          <p:cNvPr id="29" name="Group 28">
            <a:extLst>
              <a:ext uri="{FF2B5EF4-FFF2-40B4-BE49-F238E27FC236}">
                <a16:creationId xmlns:a16="http://schemas.microsoft.com/office/drawing/2014/main" id="{0CA0DBC2-D26C-9967-5B56-DAE8184E767C}"/>
              </a:ext>
            </a:extLst>
          </p:cNvPr>
          <p:cNvGrpSpPr/>
          <p:nvPr/>
        </p:nvGrpSpPr>
        <p:grpSpPr>
          <a:xfrm>
            <a:off x="695164" y="5296592"/>
            <a:ext cx="604058" cy="604058"/>
            <a:chOff x="7355712" y="5238404"/>
            <a:chExt cx="604058" cy="604058"/>
          </a:xfrm>
        </p:grpSpPr>
        <p:sp>
          <p:nvSpPr>
            <p:cNvPr id="23" name="Rectangle 22">
              <a:extLst>
                <a:ext uri="{FF2B5EF4-FFF2-40B4-BE49-F238E27FC236}">
                  <a16:creationId xmlns:a16="http://schemas.microsoft.com/office/drawing/2014/main" id="{27482E44-3454-6FFF-C5E2-6B9D51D7B675}"/>
                </a:ext>
              </a:extLst>
            </p:cNvPr>
            <p:cNvSpPr/>
            <p:nvPr/>
          </p:nvSpPr>
          <p:spPr bwMode="auto">
            <a:xfrm>
              <a:off x="7355712" y="5238404"/>
              <a:ext cx="604058" cy="604058"/>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7" name="Graphic 16" descr="Cycle with people with solid fill">
              <a:extLst>
                <a:ext uri="{FF2B5EF4-FFF2-40B4-BE49-F238E27FC236}">
                  <a16:creationId xmlns:a16="http://schemas.microsoft.com/office/drawing/2014/main" id="{B0E2C9DB-0EE0-3AD8-4E7B-56D4D5C23287}"/>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392427" y="5275119"/>
              <a:ext cx="530629" cy="530629"/>
            </a:xfrm>
            <a:prstGeom prst="rect">
              <a:avLst/>
            </a:prstGeom>
          </p:spPr>
        </p:pic>
      </p:grpSp>
      <p:sp>
        <p:nvSpPr>
          <p:cNvPr id="30" name="Text Placeholder 2">
            <a:extLst>
              <a:ext uri="{FF2B5EF4-FFF2-40B4-BE49-F238E27FC236}">
                <a16:creationId xmlns:a16="http://schemas.microsoft.com/office/drawing/2014/main" id="{32EC0A20-8DFE-9646-4EF1-9297C3203EFD}"/>
              </a:ext>
            </a:extLst>
          </p:cNvPr>
          <p:cNvSpPr txBox="1">
            <a:spLocks/>
          </p:cNvSpPr>
          <p:nvPr/>
        </p:nvSpPr>
        <p:spPr bwMode="auto">
          <a:xfrm>
            <a:off x="1463732" y="1803720"/>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Use of visual aids</a:t>
            </a:r>
          </a:p>
        </p:txBody>
      </p:sp>
      <p:sp>
        <p:nvSpPr>
          <p:cNvPr id="31" name="Text Placeholder 2">
            <a:extLst>
              <a:ext uri="{FF2B5EF4-FFF2-40B4-BE49-F238E27FC236}">
                <a16:creationId xmlns:a16="http://schemas.microsoft.com/office/drawing/2014/main" id="{CF0F65C6-8963-B4AD-FF87-8C9DD0610C6D}"/>
              </a:ext>
            </a:extLst>
          </p:cNvPr>
          <p:cNvSpPr txBox="1">
            <a:spLocks/>
          </p:cNvSpPr>
          <p:nvPr/>
        </p:nvSpPr>
        <p:spPr bwMode="auto">
          <a:xfrm>
            <a:off x="1463732" y="2515290"/>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Role play to discuss situation / scenarios</a:t>
            </a:r>
          </a:p>
        </p:txBody>
      </p:sp>
      <p:sp>
        <p:nvSpPr>
          <p:cNvPr id="32" name="Text Placeholder 2">
            <a:extLst>
              <a:ext uri="{FF2B5EF4-FFF2-40B4-BE49-F238E27FC236}">
                <a16:creationId xmlns:a16="http://schemas.microsoft.com/office/drawing/2014/main" id="{C1816BD0-10ED-95BF-F4BF-B7C14321F4BF}"/>
              </a:ext>
            </a:extLst>
          </p:cNvPr>
          <p:cNvSpPr txBox="1">
            <a:spLocks/>
          </p:cNvSpPr>
          <p:nvPr/>
        </p:nvSpPr>
        <p:spPr bwMode="auto">
          <a:xfrm>
            <a:off x="1463732" y="3226860"/>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Short term planning</a:t>
            </a:r>
          </a:p>
        </p:txBody>
      </p:sp>
      <p:sp>
        <p:nvSpPr>
          <p:cNvPr id="33" name="Text Placeholder 2">
            <a:extLst>
              <a:ext uri="{FF2B5EF4-FFF2-40B4-BE49-F238E27FC236}">
                <a16:creationId xmlns:a16="http://schemas.microsoft.com/office/drawing/2014/main" id="{8CD19535-DA8C-1B50-DF6E-6D254F7E8997}"/>
              </a:ext>
            </a:extLst>
          </p:cNvPr>
          <p:cNvSpPr txBox="1">
            <a:spLocks/>
          </p:cNvSpPr>
          <p:nvPr/>
        </p:nvSpPr>
        <p:spPr bwMode="auto">
          <a:xfrm>
            <a:off x="1463732" y="3938430"/>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Longer sessions and more frequent follow-up</a:t>
            </a:r>
          </a:p>
        </p:txBody>
      </p:sp>
      <p:sp>
        <p:nvSpPr>
          <p:cNvPr id="34" name="Text Placeholder 2">
            <a:extLst>
              <a:ext uri="{FF2B5EF4-FFF2-40B4-BE49-F238E27FC236}">
                <a16:creationId xmlns:a16="http://schemas.microsoft.com/office/drawing/2014/main" id="{55A71367-262C-63DE-785E-3BF14D8E86CC}"/>
              </a:ext>
            </a:extLst>
          </p:cNvPr>
          <p:cNvSpPr txBox="1">
            <a:spLocks/>
          </p:cNvSpPr>
          <p:nvPr/>
        </p:nvSpPr>
        <p:spPr bwMode="auto">
          <a:xfrm>
            <a:off x="1463732" y="4650000"/>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Involvement of family / carers</a:t>
            </a:r>
          </a:p>
        </p:txBody>
      </p:sp>
      <p:sp>
        <p:nvSpPr>
          <p:cNvPr id="35" name="Text Placeholder 2">
            <a:extLst>
              <a:ext uri="{FF2B5EF4-FFF2-40B4-BE49-F238E27FC236}">
                <a16:creationId xmlns:a16="http://schemas.microsoft.com/office/drawing/2014/main" id="{BE2D4FB5-A1E0-60D3-7D3A-9C40CF172145}"/>
              </a:ext>
            </a:extLst>
          </p:cNvPr>
          <p:cNvSpPr txBox="1">
            <a:spLocks/>
          </p:cNvSpPr>
          <p:nvPr/>
        </p:nvSpPr>
        <p:spPr bwMode="auto">
          <a:xfrm>
            <a:off x="1463732" y="5361569"/>
            <a:ext cx="5485708" cy="47410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00"/>
              </a:spcBef>
              <a:spcAft>
                <a:spcPts val="900"/>
              </a:spcAft>
              <a:buNone/>
            </a:pPr>
            <a:r>
              <a:rPr lang="en-US" dirty="0">
                <a:latin typeface="Arial" panose="020B0604020202020204" pitchFamily="34" charset="0"/>
                <a:cs typeface="Arial" panose="020B0604020202020204" pitchFamily="34" charset="0"/>
              </a:rPr>
              <a:t>Addressing peer influence (+/-) in treatment</a:t>
            </a:r>
          </a:p>
        </p:txBody>
      </p:sp>
    </p:spTree>
    <p:extLst>
      <p:ext uri="{BB962C8B-B14F-4D97-AF65-F5344CB8AC3E}">
        <p14:creationId xmlns:p14="http://schemas.microsoft.com/office/powerpoint/2010/main" val="710866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3000"/>
                            </p:stCondLst>
                            <p:childTnLst>
                              <p:par>
                                <p:cTn id="21" presetID="10" presetClass="entr" presetSubtype="0" fill="hold" nodeType="afterEffect">
                                  <p:stCondLst>
                                    <p:cond delay="50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40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childTnLst>
                                </p:cTn>
                              </p:par>
                            </p:childTnLst>
                          </p:cTn>
                        </p:par>
                        <p:par>
                          <p:cTn id="28" fill="hold">
                            <p:stCondLst>
                              <p:cond delay="4500"/>
                            </p:stCondLst>
                            <p:childTnLst>
                              <p:par>
                                <p:cTn id="29" presetID="10" presetClass="entr" presetSubtype="0" fill="hold" nodeType="afterEffect">
                                  <p:stCondLst>
                                    <p:cond delay="5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fade">
                                      <p:cBhvr>
                                        <p:cTn id="35" dur="500"/>
                                        <p:tgtEl>
                                          <p:spTgt spid="33"/>
                                        </p:tgtEl>
                                      </p:cBhvr>
                                    </p:animEffect>
                                  </p:childTnLst>
                                </p:cTn>
                              </p:par>
                            </p:childTnLst>
                          </p:cTn>
                        </p:par>
                        <p:par>
                          <p:cTn id="36" fill="hold">
                            <p:stCondLst>
                              <p:cond delay="6000"/>
                            </p:stCondLst>
                            <p:childTnLst>
                              <p:par>
                                <p:cTn id="37" presetID="10" presetClass="entr" presetSubtype="0" fill="hold" nodeType="afterEffect">
                                  <p:stCondLst>
                                    <p:cond delay="500"/>
                                  </p:stCondLst>
                                  <p:childTnLst>
                                    <p:set>
                                      <p:cBhvr>
                                        <p:cTn id="38" dur="1" fill="hold">
                                          <p:stCondLst>
                                            <p:cond delay="0"/>
                                          </p:stCondLst>
                                        </p:cTn>
                                        <p:tgtEl>
                                          <p:spTgt spid="28"/>
                                        </p:tgtEl>
                                        <p:attrNameLst>
                                          <p:attrName>style.visibility</p:attrName>
                                        </p:attrNameLst>
                                      </p:cBhvr>
                                      <p:to>
                                        <p:strVal val="visible"/>
                                      </p:to>
                                    </p:set>
                                    <p:animEffect transition="in" filter="fade">
                                      <p:cBhvr>
                                        <p:cTn id="39" dur="500"/>
                                        <p:tgtEl>
                                          <p:spTgt spid="28"/>
                                        </p:tgtEl>
                                      </p:cBhvr>
                                    </p:animEffect>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7500"/>
                            </p:stCondLst>
                            <p:childTnLst>
                              <p:par>
                                <p:cTn id="45" presetID="10" presetClass="entr" presetSubtype="0" fill="hold" nodeType="afterEffect">
                                  <p:stCondLst>
                                    <p:cond delay="500"/>
                                  </p:stCondLst>
                                  <p:childTnLst>
                                    <p:set>
                                      <p:cBhvr>
                                        <p:cTn id="46" dur="1" fill="hold">
                                          <p:stCondLst>
                                            <p:cond delay="0"/>
                                          </p:stCondLst>
                                        </p:cTn>
                                        <p:tgtEl>
                                          <p:spTgt spid="29"/>
                                        </p:tgtEl>
                                        <p:attrNameLst>
                                          <p:attrName>style.visibility</p:attrName>
                                        </p:attrNameLst>
                                      </p:cBhvr>
                                      <p:to>
                                        <p:strVal val="visible"/>
                                      </p:to>
                                    </p:set>
                                    <p:animEffect transition="in" filter="fade">
                                      <p:cBhvr>
                                        <p:cTn id="47" dur="500"/>
                                        <p:tgtEl>
                                          <p:spTgt spid="29"/>
                                        </p:tgtEl>
                                      </p:cBhvr>
                                    </p:animEffect>
                                  </p:childTnLst>
                                </p:cTn>
                              </p:par>
                            </p:childTnLst>
                          </p:cTn>
                        </p:par>
                        <p:par>
                          <p:cTn id="48" fill="hold">
                            <p:stCondLst>
                              <p:cond delay="8500"/>
                            </p:stCondLst>
                            <p:childTnLst>
                              <p:par>
                                <p:cTn id="49" presetID="10"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22CD9-0243-6E9C-B31C-685154C98766}"/>
              </a:ext>
            </a:extLst>
          </p:cNvPr>
          <p:cNvSpPr>
            <a:spLocks noGrp="1"/>
          </p:cNvSpPr>
          <p:nvPr>
            <p:ph type="title"/>
          </p:nvPr>
        </p:nvSpPr>
        <p:spPr/>
        <p:txBody>
          <a:bodyPr/>
          <a:lstStyle/>
          <a:p>
            <a:r>
              <a:rPr lang="en-US"/>
              <a:t>Summary</a:t>
            </a:r>
          </a:p>
        </p:txBody>
      </p:sp>
      <p:sp>
        <p:nvSpPr>
          <p:cNvPr id="3" name="Text Placeholder 2">
            <a:extLst>
              <a:ext uri="{FF2B5EF4-FFF2-40B4-BE49-F238E27FC236}">
                <a16:creationId xmlns:a16="http://schemas.microsoft.com/office/drawing/2014/main" id="{FEDD0AF8-7762-AD4B-C62C-9D1E036645BF}"/>
              </a:ext>
            </a:extLst>
          </p:cNvPr>
          <p:cNvSpPr>
            <a:spLocks noGrp="1"/>
          </p:cNvSpPr>
          <p:nvPr>
            <p:ph type="body" idx="12"/>
          </p:nvPr>
        </p:nvSpPr>
        <p:spPr/>
        <p:txBody>
          <a:bodyPr/>
          <a:lstStyle/>
          <a:p>
            <a:pPr>
              <a:spcBef>
                <a:spcPts val="1200"/>
              </a:spcBef>
              <a:spcAft>
                <a:spcPts val="1200"/>
              </a:spcAft>
              <a:buNone/>
            </a:pPr>
            <a:r>
              <a:rPr lang="en-US" dirty="0"/>
              <a:t>1.	</a:t>
            </a:r>
            <a:r>
              <a:rPr lang="en-US" b="1" dirty="0">
                <a:solidFill>
                  <a:schemeClr val="accent1"/>
                </a:solidFill>
              </a:rPr>
              <a:t>Building rapport </a:t>
            </a:r>
            <a:r>
              <a:rPr lang="en-US" dirty="0"/>
              <a:t>is the key that opens the door to effective 	communication across all stop smoking sessions</a:t>
            </a:r>
          </a:p>
          <a:p>
            <a:pPr>
              <a:spcBef>
                <a:spcPts val="1200"/>
              </a:spcBef>
              <a:spcAft>
                <a:spcPts val="1200"/>
              </a:spcAft>
              <a:buNone/>
            </a:pPr>
            <a:r>
              <a:rPr lang="en-US" dirty="0"/>
              <a:t>2.	Using the skills of </a:t>
            </a:r>
            <a:r>
              <a:rPr lang="en-US" b="1" dirty="0">
                <a:solidFill>
                  <a:schemeClr val="accent1"/>
                </a:solidFill>
              </a:rPr>
              <a:t>reflective listening </a:t>
            </a:r>
            <a:r>
              <a:rPr lang="en-US" dirty="0"/>
              <a:t>can help build rapport </a:t>
            </a:r>
            <a:br>
              <a:rPr lang="en-US" dirty="0"/>
            </a:br>
            <a:r>
              <a:rPr lang="en-US" dirty="0"/>
              <a:t>	and support motivation</a:t>
            </a:r>
          </a:p>
          <a:p>
            <a:pPr>
              <a:spcBef>
                <a:spcPts val="1200"/>
              </a:spcBef>
              <a:spcAft>
                <a:spcPts val="1200"/>
              </a:spcAft>
              <a:buNone/>
            </a:pPr>
            <a:r>
              <a:rPr lang="en-US" dirty="0"/>
              <a:t>3.	Being </a:t>
            </a:r>
            <a:r>
              <a:rPr lang="en-US" b="1" dirty="0" err="1">
                <a:solidFill>
                  <a:schemeClr val="accent1"/>
                </a:solidFill>
              </a:rPr>
              <a:t>non-judgemental</a:t>
            </a:r>
            <a:r>
              <a:rPr lang="en-US" dirty="0"/>
              <a:t> and using techniques such as open 	questions to </a:t>
            </a:r>
            <a:r>
              <a:rPr lang="en-US" b="1" dirty="0">
                <a:solidFill>
                  <a:schemeClr val="accent1"/>
                </a:solidFill>
              </a:rPr>
              <a:t>elicit the patient’s view </a:t>
            </a:r>
            <a:r>
              <a:rPr lang="en-US" dirty="0"/>
              <a:t>are effective</a:t>
            </a:r>
          </a:p>
        </p:txBody>
      </p:sp>
      <p:sp>
        <p:nvSpPr>
          <p:cNvPr id="5" name="Footer Placeholder 3">
            <a:extLst>
              <a:ext uri="{FF2B5EF4-FFF2-40B4-BE49-F238E27FC236}">
                <a16:creationId xmlns:a16="http://schemas.microsoft.com/office/drawing/2014/main" id="{1ECDAA40-6D06-5490-645E-091BD37271CC}"/>
              </a:ext>
            </a:extLst>
          </p:cNvPr>
          <p:cNvSpPr>
            <a:spLocks noGrp="1"/>
          </p:cNvSpPr>
          <p:nvPr>
            <p:ph type="ftr" sz="quarter" idx="3"/>
          </p:nvPr>
        </p:nvSpPr>
        <p:spPr>
          <a:xfrm>
            <a:off x="593184" y="6356350"/>
            <a:ext cx="7866330" cy="365125"/>
          </a:xfrm>
        </p:spPr>
        <p:txBody>
          <a:bodyPr/>
          <a:lstStyle/>
          <a:p>
            <a:pPr>
              <a:defRPr/>
            </a:pPr>
            <a:r>
              <a:rPr lang="en-US" b="1" dirty="0"/>
              <a:t>Community mental health tobacco treatment training</a:t>
            </a:r>
          </a:p>
          <a:p>
            <a:pPr>
              <a:defRPr/>
            </a:pPr>
            <a:endParaRPr lang="en-US" dirty="0"/>
          </a:p>
        </p:txBody>
      </p:sp>
    </p:spTree>
    <p:extLst>
      <p:ext uri="{BB962C8B-B14F-4D97-AF65-F5344CB8AC3E}">
        <p14:creationId xmlns:p14="http://schemas.microsoft.com/office/powerpoint/2010/main" val="3254211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2779507"/>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31123</TotalTime>
  <Words>2271</Words>
  <Application>Microsoft Macintosh PowerPoint</Application>
  <PresentationFormat>On-screen Show (4:3)</PresentationFormat>
  <Paragraphs>166</Paragraphs>
  <Slides>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Arial</vt:lpstr>
      <vt:lpstr>Calibri</vt:lpstr>
      <vt:lpstr>Century Gothic</vt:lpstr>
      <vt:lpstr>Lucida Grande</vt:lpstr>
      <vt:lpstr>System Font Regular</vt:lpstr>
      <vt:lpstr>NCSCT</vt:lpstr>
      <vt:lpstr>PowerPoint Presentation</vt:lpstr>
      <vt:lpstr>PowerPoint Presentation</vt:lpstr>
      <vt:lpstr>PowerPoint Presentation</vt:lpstr>
      <vt:lpstr>Supporting quitting using core communication skills</vt:lpstr>
      <vt:lpstr>PowerPoint Presentation</vt:lpstr>
      <vt:lpstr>Core Communication Skills</vt:lpstr>
      <vt:lpstr>Adapting treatment for people  with learning disabilities </vt:lpstr>
      <vt:lpstr>Summary</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1760</cp:revision>
  <cp:lastPrinted>2021-04-19T06:44:37Z</cp:lastPrinted>
  <dcterms:created xsi:type="dcterms:W3CDTF">2019-04-01T09:21:54Z</dcterms:created>
  <dcterms:modified xsi:type="dcterms:W3CDTF">2022-08-10T12:58:14Z</dcterms:modified>
</cp:coreProperties>
</file>