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3"/>
  </p:notesMasterIdLst>
  <p:handoutMasterIdLst>
    <p:handoutMasterId r:id="rId14"/>
  </p:handoutMasterIdLst>
  <p:sldIdLst>
    <p:sldId id="783" r:id="rId2"/>
    <p:sldId id="825" r:id="rId3"/>
    <p:sldId id="871" r:id="rId4"/>
    <p:sldId id="880" r:id="rId5"/>
    <p:sldId id="872" r:id="rId6"/>
    <p:sldId id="1151" r:id="rId7"/>
    <p:sldId id="1223" r:id="rId8"/>
    <p:sldId id="882" r:id="rId9"/>
    <p:sldId id="883" r:id="rId10"/>
    <p:sldId id="884" r:id="rId11"/>
    <p:sldId id="1116" r:id="rId1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C347647C-82DF-3714-D566-1F297C5840CD}" name="SOPHIA PAPADAKIS" initials="SP" userId="341674e120739e96" providerId="Windows Live"/>
  <p188:author id="{71413D82-31CA-FCC6-6538-D63CEEBA9C3D}" name="Susan Montgomery" initials="SM" userId="e6e415be2107f65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489"/>
    <a:srgbClr val="DAF2F4"/>
    <a:srgbClr val="8B6DAD"/>
    <a:srgbClr val="CBEFF0"/>
    <a:srgbClr val="E7F8F9"/>
    <a:srgbClr val="005EB8"/>
    <a:srgbClr val="41B6E6"/>
    <a:srgbClr val="D9F2F3"/>
    <a:srgbClr val="025085"/>
    <a:srgbClr val="006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892" autoAdjust="0"/>
    <p:restoredTop sz="69437" autoAdjust="0"/>
  </p:normalViewPr>
  <p:slideViewPr>
    <p:cSldViewPr snapToGrid="0" snapToObjects="1">
      <p:cViewPr varScale="1">
        <p:scale>
          <a:sx n="79" d="100"/>
          <a:sy n="79" d="100"/>
        </p:scale>
        <p:origin x="1512" y="200"/>
      </p:cViewPr>
      <p:guideLst>
        <p:guide orient="horz" pos="2160"/>
        <p:guide pos="2880"/>
        <p:guide orient="horz" pos="311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 d="1"/>
        <a:sy n="1" d="1"/>
      </p:scale>
      <p:origin x="0" y="0"/>
    </p:cViewPr>
  </p:sorterViewPr>
  <p:notesViewPr>
    <p:cSldViewPr snapToGrid="0" snapToObjects="1">
      <p:cViewPr varScale="1">
        <p:scale>
          <a:sx n="88" d="100"/>
          <a:sy n="88" d="100"/>
        </p:scale>
        <p:origin x="288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8/10/22</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8/10/22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r>
              <a:rPr lang="en-US" sz="1200" dirty="0"/>
              <a:t>This next section covers interactions between smoking and psychotropic medications. </a:t>
            </a:r>
          </a:p>
          <a:p>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As we look at this section it is important that possible drug interactions do not get in the way of treating tobacco dependence in people with SMI. It should not be considered risky to help people with SMI quit smoking. We should aim to have a close working relationship with the patients care team, and in this case the prescriber of the medication and address review of medication and possibly dose adjustment with confidence.   </a:t>
            </a:r>
            <a:endParaRPr lang="en-US" sz="1200" dirty="0"/>
          </a:p>
          <a:p>
            <a:endParaRPr lang="en-US" dirty="0"/>
          </a:p>
          <a:p>
            <a:endParaRPr lang="en-GB" alt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717DC927-BA5F-ED4E-9F4C-9BB5292B4359}" type="slidenum">
              <a:rPr lang="en-US" smtClean="0"/>
              <a:pPr>
                <a:defRPr/>
              </a:pPr>
              <a:t>1</a:t>
            </a:fld>
            <a:endParaRPr lang="en-US" dirty="0"/>
          </a:p>
        </p:txBody>
      </p:sp>
    </p:spTree>
    <p:extLst>
      <p:ext uri="{BB962C8B-B14F-4D97-AF65-F5344CB8AC3E}">
        <p14:creationId xmlns:p14="http://schemas.microsoft.com/office/powerpoint/2010/main" val="2354639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i="0" kern="1200" dirty="0">
                <a:solidFill>
                  <a:schemeClr val="tx1"/>
                </a:solidFill>
                <a:effectLst/>
                <a:latin typeface="Century Gothic" panose="020B0502020202020204" pitchFamily="34" charset="0"/>
                <a:ea typeface="Geneva" pitchFamily="-109" charset="0"/>
                <a:cs typeface="Geneva" pitchFamily="-109" charset="0"/>
              </a:rPr>
              <a:t>[Read points on the slide]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We know that a patient’s positive relationship with their practitioner based on trust and mutual respect is an important part of their success in quitting smoking.</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Helping all smokers and in particular people with SMI through their quit attempt in a non-judgmental, supportive, and flexible way is important.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Normalising the feelings and challenges they may be experiencing is an important part of supporting people with SMI with quitting.</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511366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161344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CA" sz="1200" b="0" i="0" kern="1200" dirty="0">
                <a:solidFill>
                  <a:schemeClr val="tx1"/>
                </a:solidFill>
                <a:effectLst/>
                <a:latin typeface="Century Gothic" panose="020B0502020202020204" pitchFamily="34" charset="0"/>
                <a:ea typeface="Geneva" pitchFamily="-109" charset="0"/>
                <a:cs typeface="Geneva" pitchFamily="-109" charset="0"/>
              </a:rPr>
              <a:t>When treating people with SMI it is good to be aware that it takes time. Attempts to squeeze them into a pre-existing short duration (i.e., six to twelve weeks) protocol will not work for the vast majority of patients. While the ultimate goal is to support clients with stopping smoking it can be helpful to view this as a journey with a series of goals.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Goal One is to recruitment into treatment.</a:t>
            </a:r>
            <a:r>
              <a:rPr lang="en-CA" sz="1200" b="0" i="0" kern="1200" dirty="0">
                <a:solidFill>
                  <a:schemeClr val="tx1"/>
                </a:solidFill>
                <a:effectLst/>
                <a:latin typeface="Century Gothic" panose="020B0502020202020204" pitchFamily="34" charset="0"/>
                <a:ea typeface="Geneva" pitchFamily="-109" charset="0"/>
                <a:cs typeface="Geneva" pitchFamily="-109" charset="0"/>
              </a:rPr>
              <a:t> Offer smoking cessation treatment often and train all staff to offer VBA. Proactively ring patients, with their agreement, to review readiness to quit, on a monthly basis if possible.</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Goal Two is retention in treatment.</a:t>
            </a:r>
            <a:r>
              <a:rPr lang="en-CA" sz="1200" b="0" i="0" kern="1200" dirty="0">
                <a:solidFill>
                  <a:schemeClr val="tx1"/>
                </a:solidFill>
                <a:effectLst/>
                <a:latin typeface="Century Gothic" panose="020B0502020202020204" pitchFamily="34" charset="0"/>
                <a:ea typeface="Geneva" pitchFamily="-109" charset="0"/>
                <a:cs typeface="Geneva" pitchFamily="-109" charset="0"/>
              </a:rPr>
              <a:t> Patients often take considerable time to move towards setting a quit date. Building rapport while offering CDTS options helps to maintain engagement.</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Goal Three is setting quit day</a:t>
            </a:r>
            <a:r>
              <a:rPr lang="en-CA" sz="1200" b="0" i="0" kern="1200" dirty="0">
                <a:solidFill>
                  <a:schemeClr val="tx1"/>
                </a:solidFill>
                <a:effectLst/>
                <a:latin typeface="Century Gothic" panose="020B0502020202020204" pitchFamily="34" charset="0"/>
                <a:ea typeface="Geneva" pitchFamily="-109" charset="0"/>
                <a:cs typeface="Geneva" pitchFamily="-109" charset="0"/>
              </a:rPr>
              <a:t> and supporting the patient through withdrawal. A high proportion of patients will be highly dependant so offering extra NRT (double patching and a second and even third NRT product) and a vaping option may be especially helpful.</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Goal Four is providing extended relapse prevention care.</a:t>
            </a:r>
            <a:r>
              <a:rPr lang="en-CA" sz="1200" b="0" i="0" kern="1200" dirty="0">
                <a:solidFill>
                  <a:schemeClr val="tx1"/>
                </a:solidFill>
                <a:effectLst/>
                <a:latin typeface="Century Gothic" panose="020B0502020202020204" pitchFamily="34" charset="0"/>
                <a:ea typeface="Geneva" pitchFamily="-109" charset="0"/>
                <a:cs typeface="Geneva" pitchFamily="-109" charset="0"/>
              </a:rPr>
              <a:t> More often than not, people with SMI will need extended behavioural support and medication and ongoing relapse prevention (i.e. preventing a return to regular smoking). Services should be encouraged to see this as standard care for this patient group.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Exacerbation of underlying psychiatric illness as well as the standard pitfalls that cause relapse may result in the resumption of smoking and the return of patients to Goal Two. It is best to view this not as failure but as a normal part of the process of acquisition of the skills of smoking cessation that will make the patient so good at quitting that eventually this will stop happening.</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fontAlgn="base"/>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1683239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now at applying these skills to practice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39007358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Century Gothic" panose="020B0502020202020204" pitchFamily="34" charset="0"/>
                <a:ea typeface="Geneva" pitchFamily="-109" charset="0"/>
                <a:cs typeface="Geneva" pitchFamily="-109" charset="0"/>
              </a:rPr>
              <a:t>[Read the list of statements]</a:t>
            </a:r>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These statements demonstrate the ethos and ‘stance’ of the practitioner.</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2665091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Scaling questions can be useful talking tool for exploring the patient’s motivation and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confidence.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Scaling questions ask people to respond to the following key questions: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How motivated are you right now to make this change? And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How confident are you right now that you will achieve this change?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You can follow this by asking individuals to explain why they chose their answer instead of a lower number.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It’s important to note that this is not a fixed assessment and it is normal for motivation and confidence to fluctuate.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It can be useful when using scaling questions to </a:t>
            </a:r>
            <a:r>
              <a:rPr lang="en-GB" sz="1200" b="0" i="0" kern="1200" dirty="0">
                <a:solidFill>
                  <a:schemeClr val="tx1"/>
                </a:solidFill>
                <a:effectLst/>
                <a:latin typeface="Century Gothic" panose="020B0502020202020204" pitchFamily="34" charset="0"/>
                <a:ea typeface="Geneva" pitchFamily="-109" charset="0"/>
                <a:cs typeface="Geneva" pitchFamily="-109" charset="0"/>
              </a:rPr>
              <a:t>summarise</a:t>
            </a:r>
            <a:r>
              <a:rPr lang="en-US" sz="1200" b="0" i="0" kern="1200" dirty="0">
                <a:solidFill>
                  <a:schemeClr val="tx1"/>
                </a:solidFill>
                <a:effectLst/>
                <a:latin typeface="Century Gothic" panose="020B0502020202020204" pitchFamily="34" charset="0"/>
                <a:ea typeface="Geneva" pitchFamily="-109" charset="0"/>
                <a:cs typeface="Geneva" pitchFamily="-109" charset="0"/>
              </a:rPr>
              <a:t> your understanding of the patient’s concerns and motivations.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1" i="0" kern="1200" dirty="0">
                <a:solidFill>
                  <a:schemeClr val="tx1"/>
                </a:solidFill>
                <a:effectLst/>
                <a:latin typeface="Century Gothic" panose="020B0502020202020204" pitchFamily="34" charset="0"/>
                <a:ea typeface="Geneva" pitchFamily="-109" charset="0"/>
                <a:cs typeface="Geneva" pitchFamily="-109" charset="0"/>
              </a:rPr>
              <a:t>[Optional]:</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The aim of the below is to demonstrate how the scaling follow-up questions can be used:</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Ask participants to think of a change they could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makethat</a:t>
            </a:r>
            <a:r>
              <a:rPr lang="en-US" sz="1200" b="0" i="0" kern="1200" dirty="0">
                <a:solidFill>
                  <a:schemeClr val="tx1"/>
                </a:solidFill>
                <a:effectLst/>
                <a:latin typeface="Century Gothic" panose="020B0502020202020204" pitchFamily="34" charset="0"/>
                <a:ea typeface="Geneva" pitchFamily="-109" charset="0"/>
                <a:cs typeface="Geneva" pitchFamily="-109" charset="0"/>
              </a:rPr>
              <a:t> would improve their health and wellbeing which isn’t too serious, e.g., be more active, drink more water, eat healthier etc.</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Ask them to think to themselves on a scale of 1-10 how motivated they feel right now to make the change they are thinking about.</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Ask participants to put in the chat what number they picked; use this information to highlight that everyone is different, we change in the context of our own unique lives, facilitators, challenges, etc.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Ask a couple of participants what made them choose their number instead of a lower one. They don’t need to say what the change is, talking in general terms is fine.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Ask what they think would need to happen to move them up one number.</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You could repeat the above with other participants with confidence.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Century Gothic" panose="020B0502020202020204" pitchFamily="34" charset="0"/>
                <a:ea typeface="Geneva" pitchFamily="-109" charset="0"/>
                <a:cs typeface="Geneva" pitchFamily="-109" charset="0"/>
              </a:rPr>
              <a:t>You could end the conversation by asking: “where does this leave you, what do you think you will do?”</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indent="-171450">
              <a:buFont typeface="Arial" panose="020B0604020202020204" pitchFamily="34" charset="0"/>
              <a:buChar char="•"/>
            </a:pPr>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1162872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We are now going to consider some statements clients may make at the initial assessment stages.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28979946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Trainer manual, activity 3: applying skills to practice</a:t>
            </a:r>
          </a:p>
          <a:p>
            <a:pPr marL="0" indent="0">
              <a:buFont typeface="Arial" panose="020B0604020202020204" pitchFamily="34" charset="0"/>
              <a:buNone/>
            </a:pPr>
            <a:endParaRPr lang="en-GB" altLang="en-US" dirty="0"/>
          </a:p>
          <a:p>
            <a:r>
              <a:rPr lang="en-GB" altLang="en-US" dirty="0"/>
              <a:t>Film clip 15a (8 seconds)  – </a:t>
            </a:r>
            <a:r>
              <a:rPr lang="en-GB" altLang="en-US" i="0" dirty="0"/>
              <a:t> </a:t>
            </a:r>
            <a:r>
              <a:rPr lang="en-GB" altLang="en-US" i="1" dirty="0"/>
              <a:t>“My doctor sent me to see you for help to quit smoking.”</a:t>
            </a:r>
          </a:p>
          <a:p>
            <a:endParaRPr lang="en-GB" altLang="en-US" i="1" dirty="0"/>
          </a:p>
          <a:p>
            <a:r>
              <a:rPr lang="en-GB" altLang="en-US" b="1" i="0" dirty="0"/>
              <a:t>[Trainer: </a:t>
            </a:r>
            <a:r>
              <a:rPr lang="en-GB" altLang="en-US" b="0" i="0" dirty="0"/>
              <a:t>The videos within the training are filmed in a face to face setting, however the situations presented could easily be applied to telephone support also.]</a:t>
            </a:r>
          </a:p>
          <a:p>
            <a:endParaRPr lang="en-GB" altLang="en-US" dirty="0"/>
          </a:p>
          <a:p>
            <a:endParaRPr lang="en-US" dirty="0"/>
          </a:p>
          <a:p>
            <a:endParaRPr lang="en-US" dirty="0"/>
          </a:p>
          <a:p>
            <a:endParaRPr lang="en-GB" alt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1019146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i="0" kern="1200" dirty="0">
                <a:solidFill>
                  <a:schemeClr val="tx1"/>
                </a:solidFill>
                <a:effectLst/>
                <a:latin typeface="Century Gothic" panose="020B0502020202020204" pitchFamily="34" charset="0"/>
                <a:ea typeface="Geneva" pitchFamily="-109" charset="0"/>
                <a:cs typeface="Geneva" pitchFamily="-109" charset="0"/>
              </a:rPr>
              <a:t>[Trainer manual, Activity : Applying skills to practice]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[Handout: Pre-quit patient statements]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11211622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i="0" kern="1200" dirty="0">
                <a:solidFill>
                  <a:schemeClr val="tx1"/>
                </a:solidFill>
                <a:effectLst/>
                <a:latin typeface="Century Gothic" panose="020B0502020202020204" pitchFamily="34" charset="0"/>
                <a:ea typeface="Geneva" pitchFamily="-109" charset="0"/>
                <a:cs typeface="Geneva" pitchFamily="-109" charset="0"/>
              </a:rPr>
              <a:t>[Trainer manual, Activity: Applying skills to practice]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6304887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NHS NCSCT full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3" name="Group 2">
            <a:extLst>
              <a:ext uri="{FF2B5EF4-FFF2-40B4-BE49-F238E27FC236}">
                <a16:creationId xmlns:a16="http://schemas.microsoft.com/office/drawing/2014/main" id="{B9B3945E-3B34-1B25-0A8D-537BC05E0654}"/>
              </a:ext>
            </a:extLst>
          </p:cNvPr>
          <p:cNvGrpSpPr/>
          <p:nvPr userDrawn="1"/>
        </p:nvGrpSpPr>
        <p:grpSpPr>
          <a:xfrm>
            <a:off x="1746605" y="2723464"/>
            <a:ext cx="5786262" cy="1411072"/>
            <a:chOff x="1678869" y="2837078"/>
            <a:chExt cx="5786262" cy="1411072"/>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678869" y="2904674"/>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rotWithShape="1">
            <a:blip r:embed="rId3"/>
            <a:srcRect l="4615" r="4518"/>
            <a:stretch/>
          </p:blipFill>
          <p:spPr>
            <a:xfrm>
              <a:off x="4851400" y="2837078"/>
              <a:ext cx="2613731" cy="1411072"/>
            </a:xfrm>
            <a:prstGeom prst="rect">
              <a:avLst/>
            </a:prstGeom>
          </p:spPr>
        </p:pic>
      </p:grpSp>
    </p:spTree>
    <p:extLst>
      <p:ext uri="{BB962C8B-B14F-4D97-AF65-F5344CB8AC3E}">
        <p14:creationId xmlns:p14="http://schemas.microsoft.com/office/powerpoint/2010/main" val="40829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3"/>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0" r:id="rId21"/>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9.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ubtitle 2"/>
          <p:cNvSpPr>
            <a:spLocks noGrp="1"/>
          </p:cNvSpPr>
          <p:nvPr>
            <p:ph type="subTitle" idx="1"/>
          </p:nvPr>
        </p:nvSpPr>
        <p:spPr>
          <a:xfrm>
            <a:off x="923925" y="1126233"/>
            <a:ext cx="7200900" cy="2302767"/>
          </a:xfrm>
        </p:spPr>
        <p:txBody>
          <a:bodyPr/>
          <a:lstStyle/>
          <a:p>
            <a:r>
              <a:rPr lang="en-US" sz="2800" dirty="0"/>
              <a:t>Module 6: </a:t>
            </a:r>
          </a:p>
          <a:p>
            <a:r>
              <a:rPr lang="en-US" sz="2800" b="0" dirty="0"/>
              <a:t>Engaging patients with SMI who smoke in treatment</a:t>
            </a:r>
          </a:p>
        </p:txBody>
      </p:sp>
      <p:sp>
        <p:nvSpPr>
          <p:cNvPr id="4" name="Text Placeholder 3"/>
          <p:cNvSpPr>
            <a:spLocks noGrp="1"/>
          </p:cNvSpPr>
          <p:nvPr>
            <p:ph type="body" sz="quarter" idx="11"/>
          </p:nvPr>
        </p:nvSpPr>
        <p:spPr>
          <a:xfrm>
            <a:off x="847464" y="4197788"/>
            <a:ext cx="7728857" cy="1243725"/>
          </a:xfrm>
        </p:spPr>
        <p:txBody>
          <a:bodyPr/>
          <a:lstStyle/>
          <a:p>
            <a:endParaRPr lang="en-US" sz="2000" dirty="0"/>
          </a:p>
          <a:p>
            <a:r>
              <a:rPr lang="en-US" sz="2000" dirty="0">
                <a:solidFill>
                  <a:schemeClr val="bg2">
                    <a:lumMod val="95000"/>
                  </a:schemeClr>
                </a:solidFill>
                <a:latin typeface="Century Gothic" panose="020B0502020202020204" pitchFamily="34" charset="0"/>
              </a:rPr>
              <a:t>Community mental health tobacco treatment training</a:t>
            </a:r>
          </a:p>
          <a:p>
            <a:endParaRPr lang="en-US" sz="2000" b="1" dirty="0">
              <a:solidFill>
                <a:schemeClr val="accent1">
                  <a:lumMod val="60000"/>
                  <a:lumOff val="40000"/>
                </a:schemeClr>
              </a:solidFill>
            </a:endParaRPr>
          </a:p>
          <a:p>
            <a:endParaRPr lang="en-US" sz="2000" b="1" dirty="0"/>
          </a:p>
          <a:p>
            <a:endParaRPr lang="en-US" sz="2000" dirty="0"/>
          </a:p>
        </p:txBody>
      </p:sp>
      <p:sp>
        <p:nvSpPr>
          <p:cNvPr id="2" name="TextBox 1">
            <a:extLst>
              <a:ext uri="{FF2B5EF4-FFF2-40B4-BE49-F238E27FC236}">
                <a16:creationId xmlns:a16="http://schemas.microsoft.com/office/drawing/2014/main" id="{51D85D23-5D18-1843-8079-0A95AB4BF93D}"/>
              </a:ext>
            </a:extLst>
          </p:cNvPr>
          <p:cNvSpPr txBox="1"/>
          <p:nvPr/>
        </p:nvSpPr>
        <p:spPr bwMode="auto">
          <a:xfrm>
            <a:off x="1322614" y="561702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3" name="TextBox 2">
            <a:extLst>
              <a:ext uri="{FF2B5EF4-FFF2-40B4-BE49-F238E27FC236}">
                <a16:creationId xmlns:a16="http://schemas.microsoft.com/office/drawing/2014/main" id="{1F4284A4-9C68-5C46-9A53-78EC5D066B21}"/>
              </a:ext>
            </a:extLst>
          </p:cNvPr>
          <p:cNvSpPr txBox="1"/>
          <p:nvPr/>
        </p:nvSpPr>
        <p:spPr bwMode="auto">
          <a:xfrm>
            <a:off x="1289957" y="58946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67EBC41D-2F00-8B4B-A16D-9825C6C7588B}"/>
              </a:ext>
            </a:extLst>
          </p:cNvPr>
          <p:cNvSpPr txBox="1"/>
          <p:nvPr/>
        </p:nvSpPr>
        <p:spPr bwMode="auto">
          <a:xfrm>
            <a:off x="1094014" y="60579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13" name="Group 12">
            <a:extLst>
              <a:ext uri="{FF2B5EF4-FFF2-40B4-BE49-F238E27FC236}">
                <a16:creationId xmlns:a16="http://schemas.microsoft.com/office/drawing/2014/main" id="{82211ECD-F23B-1568-3F51-9FDA5186F12C}"/>
              </a:ext>
            </a:extLst>
          </p:cNvPr>
          <p:cNvGrpSpPr/>
          <p:nvPr/>
        </p:nvGrpSpPr>
        <p:grpSpPr>
          <a:xfrm>
            <a:off x="923925" y="5815661"/>
            <a:ext cx="3787968" cy="558364"/>
            <a:chOff x="1921977" y="2477000"/>
            <a:chExt cx="5172063" cy="762386"/>
          </a:xfrm>
        </p:grpSpPr>
        <p:pic>
          <p:nvPicPr>
            <p:cNvPr id="15" name="Picture 14">
              <a:extLst>
                <a:ext uri="{FF2B5EF4-FFF2-40B4-BE49-F238E27FC236}">
                  <a16:creationId xmlns:a16="http://schemas.microsoft.com/office/drawing/2014/main" id="{7070C99E-C653-4564-FCE3-8437E1594E73}"/>
                </a:ext>
              </a:extLst>
            </p:cNvPr>
            <p:cNvPicPr>
              <a:picLocks noChangeAspect="1"/>
            </p:cNvPicPr>
            <p:nvPr/>
          </p:nvPicPr>
          <p:blipFill>
            <a:blip r:embed="rId3"/>
            <a:stretch>
              <a:fillRect/>
            </a:stretch>
          </p:blipFill>
          <p:spPr>
            <a:xfrm>
              <a:off x="1921977" y="2477000"/>
              <a:ext cx="1654724" cy="762386"/>
            </a:xfrm>
            <a:prstGeom prst="rect">
              <a:avLst/>
            </a:prstGeom>
          </p:spPr>
        </p:pic>
        <p:pic>
          <p:nvPicPr>
            <p:cNvPr id="16" name="Picture 15">
              <a:extLst>
                <a:ext uri="{FF2B5EF4-FFF2-40B4-BE49-F238E27FC236}">
                  <a16:creationId xmlns:a16="http://schemas.microsoft.com/office/drawing/2014/main" id="{A997132F-4134-DC62-7959-CF865BD12155}"/>
                </a:ext>
              </a:extLst>
            </p:cNvPr>
            <p:cNvPicPr>
              <a:picLocks noChangeAspect="1"/>
            </p:cNvPicPr>
            <p:nvPr/>
          </p:nvPicPr>
          <p:blipFill>
            <a:blip r:embed="rId4"/>
            <a:stretch>
              <a:fillRect/>
            </a:stretch>
          </p:blipFill>
          <p:spPr>
            <a:xfrm>
              <a:off x="4555641" y="2477000"/>
              <a:ext cx="2538399" cy="762386"/>
            </a:xfrm>
            <a:prstGeom prst="rect">
              <a:avLst/>
            </a:prstGeom>
          </p:spPr>
        </p:pic>
      </p:grpSp>
    </p:spTree>
    <p:extLst>
      <p:ext uri="{BB962C8B-B14F-4D97-AF65-F5344CB8AC3E}">
        <p14:creationId xmlns:p14="http://schemas.microsoft.com/office/powerpoint/2010/main" val="36019424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22CD9-0243-6E9C-B31C-685154C98766}"/>
              </a:ext>
            </a:extLst>
          </p:cNvPr>
          <p:cNvSpPr>
            <a:spLocks noGrp="1"/>
          </p:cNvSpPr>
          <p:nvPr>
            <p:ph type="title"/>
          </p:nvPr>
        </p:nvSpPr>
        <p:spPr/>
        <p:txBody>
          <a:bodyPr/>
          <a:lstStyle/>
          <a:p>
            <a:r>
              <a:rPr lang="en-US"/>
              <a:t>Summary</a:t>
            </a:r>
          </a:p>
        </p:txBody>
      </p:sp>
      <p:sp>
        <p:nvSpPr>
          <p:cNvPr id="3" name="Text Placeholder 2">
            <a:extLst>
              <a:ext uri="{FF2B5EF4-FFF2-40B4-BE49-F238E27FC236}">
                <a16:creationId xmlns:a16="http://schemas.microsoft.com/office/drawing/2014/main" id="{FEDD0AF8-7762-AD4B-C62C-9D1E036645BF}"/>
              </a:ext>
            </a:extLst>
          </p:cNvPr>
          <p:cNvSpPr>
            <a:spLocks noGrp="1"/>
          </p:cNvSpPr>
          <p:nvPr>
            <p:ph type="body" idx="12"/>
          </p:nvPr>
        </p:nvSpPr>
        <p:spPr/>
        <p:txBody>
          <a:bodyPr/>
          <a:lstStyle/>
          <a:p>
            <a:pPr>
              <a:spcBef>
                <a:spcPts val="1200"/>
              </a:spcBef>
              <a:spcAft>
                <a:spcPts val="1200"/>
              </a:spcAft>
              <a:buNone/>
            </a:pPr>
            <a:r>
              <a:rPr lang="en-US" dirty="0"/>
              <a:t>1.	</a:t>
            </a:r>
            <a:r>
              <a:rPr lang="en-US" b="1" dirty="0">
                <a:solidFill>
                  <a:schemeClr val="accent1"/>
                </a:solidFill>
              </a:rPr>
              <a:t>Building rapport </a:t>
            </a:r>
            <a:r>
              <a:rPr lang="en-US" dirty="0"/>
              <a:t>is the key that opens the door to effective 	communication across all stop smoking sessions</a:t>
            </a:r>
          </a:p>
          <a:p>
            <a:pPr>
              <a:spcBef>
                <a:spcPts val="1200"/>
              </a:spcBef>
              <a:spcAft>
                <a:spcPts val="1200"/>
              </a:spcAft>
              <a:buNone/>
            </a:pPr>
            <a:r>
              <a:rPr lang="en-US" dirty="0"/>
              <a:t>2.	Using the skills of </a:t>
            </a:r>
            <a:r>
              <a:rPr lang="en-US" b="1" dirty="0">
                <a:solidFill>
                  <a:schemeClr val="accent1"/>
                </a:solidFill>
              </a:rPr>
              <a:t>reflective listening </a:t>
            </a:r>
            <a:r>
              <a:rPr lang="en-US" dirty="0"/>
              <a:t>can help build rapport </a:t>
            </a:r>
            <a:br>
              <a:rPr lang="en-US" dirty="0"/>
            </a:br>
            <a:r>
              <a:rPr lang="en-US" dirty="0"/>
              <a:t>	and support motivation</a:t>
            </a:r>
          </a:p>
          <a:p>
            <a:pPr>
              <a:spcBef>
                <a:spcPts val="1200"/>
              </a:spcBef>
              <a:spcAft>
                <a:spcPts val="1200"/>
              </a:spcAft>
              <a:buNone/>
            </a:pPr>
            <a:r>
              <a:rPr lang="en-US" dirty="0"/>
              <a:t>3.	Being </a:t>
            </a:r>
            <a:r>
              <a:rPr lang="en-US" b="1" dirty="0" err="1">
                <a:solidFill>
                  <a:schemeClr val="accent1"/>
                </a:solidFill>
              </a:rPr>
              <a:t>non-judgemental</a:t>
            </a:r>
            <a:r>
              <a:rPr lang="en-US" dirty="0"/>
              <a:t> and using techniques such as open 	questions to </a:t>
            </a:r>
            <a:r>
              <a:rPr lang="en-US" b="1" dirty="0">
                <a:solidFill>
                  <a:schemeClr val="accent1"/>
                </a:solidFill>
              </a:rPr>
              <a:t>elicit the patient’s view </a:t>
            </a:r>
            <a:r>
              <a:rPr lang="en-US" dirty="0"/>
              <a:t>are effective</a:t>
            </a:r>
          </a:p>
          <a:p>
            <a:pPr>
              <a:spcBef>
                <a:spcPts val="1200"/>
              </a:spcBef>
              <a:spcAft>
                <a:spcPts val="1200"/>
              </a:spcAft>
              <a:buNone/>
            </a:pPr>
            <a:r>
              <a:rPr lang="en-US" dirty="0"/>
              <a:t>4.	These skills are particularly useful when the patient is experiencing 	</a:t>
            </a:r>
            <a:r>
              <a:rPr lang="en-US" b="1" dirty="0">
                <a:solidFill>
                  <a:schemeClr val="accent1"/>
                </a:solidFill>
              </a:rPr>
              <a:t>ambivalence about quitting</a:t>
            </a:r>
            <a:endParaRPr lang="en-US" dirty="0">
              <a:solidFill>
                <a:schemeClr val="accent1"/>
              </a:solidFill>
            </a:endParaRPr>
          </a:p>
        </p:txBody>
      </p:sp>
      <p:sp>
        <p:nvSpPr>
          <p:cNvPr id="5" name="Footer Placeholder 3">
            <a:extLst>
              <a:ext uri="{FF2B5EF4-FFF2-40B4-BE49-F238E27FC236}">
                <a16:creationId xmlns:a16="http://schemas.microsoft.com/office/drawing/2014/main" id="{1ECDAA40-6D06-5490-645E-091BD37271CC}"/>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p>
          <a:p>
            <a:pPr>
              <a:defRPr/>
            </a:pPr>
            <a:endParaRPr lang="en-US" dirty="0"/>
          </a:p>
        </p:txBody>
      </p:sp>
    </p:spTree>
    <p:extLst>
      <p:ext uri="{BB962C8B-B14F-4D97-AF65-F5344CB8AC3E}">
        <p14:creationId xmlns:p14="http://schemas.microsoft.com/office/powerpoint/2010/main" val="32542116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2779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4D010B3F-09ED-DD7E-772F-6B48E3F847B4}"/>
              </a:ext>
            </a:extLst>
          </p:cNvPr>
          <p:cNvSpPr/>
          <p:nvPr/>
        </p:nvSpPr>
        <p:spPr bwMode="auto">
          <a:xfrm flipV="1">
            <a:off x="0" y="3937986"/>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8" name="Rectangle 27">
            <a:extLst>
              <a:ext uri="{FF2B5EF4-FFF2-40B4-BE49-F238E27FC236}">
                <a16:creationId xmlns:a16="http://schemas.microsoft.com/office/drawing/2014/main" id="{D6090C42-4219-16F9-B46F-107B83D74FBA}"/>
              </a:ext>
            </a:extLst>
          </p:cNvPr>
          <p:cNvSpPr/>
          <p:nvPr/>
        </p:nvSpPr>
        <p:spPr bwMode="auto">
          <a:xfrm>
            <a:off x="0" y="0"/>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 name="4">
            <a:extLst>
              <a:ext uri="{FF2B5EF4-FFF2-40B4-BE49-F238E27FC236}">
                <a16:creationId xmlns:a16="http://schemas.microsoft.com/office/drawing/2014/main" id="{667AFDF6-D909-C9FF-4122-7B9E42F6AB7B}"/>
              </a:ext>
            </a:extLst>
          </p:cNvPr>
          <p:cNvSpPr txBox="1">
            <a:spLocks/>
          </p:cNvSpPr>
          <p:nvPr/>
        </p:nvSpPr>
        <p:spPr bwMode="auto">
          <a:xfrm>
            <a:off x="6632917" y="1503097"/>
            <a:ext cx="1816142" cy="3851807"/>
          </a:xfrm>
          <a:prstGeom prst="rect">
            <a:avLst/>
          </a:prstGeom>
          <a:gradFill>
            <a:gsLst>
              <a:gs pos="55000">
                <a:srgbClr val="CBEFF0"/>
              </a:gs>
              <a:gs pos="0">
                <a:srgbClr val="DAF2F3"/>
              </a:gs>
              <a:gs pos="100000">
                <a:schemeClr val="accent1">
                  <a:lumMod val="40000"/>
                  <a:lumOff val="60000"/>
                </a:schemeClr>
              </a:gs>
            </a:gsLst>
            <a:lin ang="5400000" scaled="0"/>
          </a:gradFill>
          <a:ln w="9525">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8" name="3">
            <a:extLst>
              <a:ext uri="{FF2B5EF4-FFF2-40B4-BE49-F238E27FC236}">
                <a16:creationId xmlns:a16="http://schemas.microsoft.com/office/drawing/2014/main" id="{463838AC-65FD-7CFC-26C5-6767EB788061}"/>
              </a:ext>
            </a:extLst>
          </p:cNvPr>
          <p:cNvSpPr txBox="1">
            <a:spLocks/>
          </p:cNvSpPr>
          <p:nvPr/>
        </p:nvSpPr>
        <p:spPr bwMode="auto">
          <a:xfrm>
            <a:off x="4653591" y="1503097"/>
            <a:ext cx="1816142" cy="3851807"/>
          </a:xfrm>
          <a:prstGeom prst="rect">
            <a:avLst/>
          </a:prstGeom>
          <a:gradFill>
            <a:gsLst>
              <a:gs pos="55000">
                <a:srgbClr val="CBEFF0"/>
              </a:gs>
              <a:gs pos="0">
                <a:srgbClr val="DAF2F3"/>
              </a:gs>
              <a:gs pos="100000">
                <a:schemeClr val="accent1">
                  <a:lumMod val="40000"/>
                  <a:lumOff val="60000"/>
                </a:schemeClr>
              </a:gs>
            </a:gsLst>
            <a:lin ang="5400000" scaled="0"/>
          </a:gradFill>
          <a:ln w="9525">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7" name="2">
            <a:extLst>
              <a:ext uri="{FF2B5EF4-FFF2-40B4-BE49-F238E27FC236}">
                <a16:creationId xmlns:a16="http://schemas.microsoft.com/office/drawing/2014/main" id="{766148D1-F426-DB7A-633D-81A73F49E1AE}"/>
              </a:ext>
            </a:extLst>
          </p:cNvPr>
          <p:cNvSpPr txBox="1">
            <a:spLocks/>
          </p:cNvSpPr>
          <p:nvPr/>
        </p:nvSpPr>
        <p:spPr bwMode="auto">
          <a:xfrm>
            <a:off x="2674266" y="1503097"/>
            <a:ext cx="1816142" cy="3851807"/>
          </a:xfrm>
          <a:prstGeom prst="rect">
            <a:avLst/>
          </a:prstGeom>
          <a:gradFill>
            <a:gsLst>
              <a:gs pos="55000">
                <a:srgbClr val="CBEFF0"/>
              </a:gs>
              <a:gs pos="0">
                <a:srgbClr val="DAF2F3"/>
              </a:gs>
              <a:gs pos="100000">
                <a:schemeClr val="accent1">
                  <a:lumMod val="40000"/>
                  <a:lumOff val="60000"/>
                </a:schemeClr>
              </a:gs>
            </a:gsLst>
            <a:lin ang="5400000" scaled="0"/>
          </a:gradFill>
          <a:ln w="9525">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6" name="1">
            <a:extLst>
              <a:ext uri="{FF2B5EF4-FFF2-40B4-BE49-F238E27FC236}">
                <a16:creationId xmlns:a16="http://schemas.microsoft.com/office/drawing/2014/main" id="{67D34971-0E9E-FA74-7ACD-41C3E0EE7295}"/>
              </a:ext>
            </a:extLst>
          </p:cNvPr>
          <p:cNvSpPr txBox="1">
            <a:spLocks/>
          </p:cNvSpPr>
          <p:nvPr/>
        </p:nvSpPr>
        <p:spPr bwMode="auto">
          <a:xfrm>
            <a:off x="694941" y="1503097"/>
            <a:ext cx="1816142" cy="3851807"/>
          </a:xfrm>
          <a:prstGeom prst="rect">
            <a:avLst/>
          </a:prstGeom>
          <a:gradFill>
            <a:gsLst>
              <a:gs pos="55000">
                <a:srgbClr val="CBEFF0"/>
              </a:gs>
              <a:gs pos="0">
                <a:srgbClr val="DAF2F3"/>
              </a:gs>
              <a:gs pos="100000">
                <a:schemeClr val="accent1">
                  <a:lumMod val="40000"/>
                  <a:lumOff val="60000"/>
                </a:schemeClr>
              </a:gs>
            </a:gsLst>
            <a:lin ang="5400000" scaled="0"/>
          </a:gradFill>
          <a:ln w="9525">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10" name="1">
            <a:extLst>
              <a:ext uri="{FF2B5EF4-FFF2-40B4-BE49-F238E27FC236}">
                <a16:creationId xmlns:a16="http://schemas.microsoft.com/office/drawing/2014/main" id="{33F87C74-7049-B37C-5B66-EE974319EA73}"/>
              </a:ext>
            </a:extLst>
          </p:cNvPr>
          <p:cNvSpPr txBox="1">
            <a:spLocks/>
          </p:cNvSpPr>
          <p:nvPr/>
        </p:nvSpPr>
        <p:spPr bwMode="auto">
          <a:xfrm>
            <a:off x="694941" y="3289152"/>
            <a:ext cx="1816141" cy="521709"/>
          </a:xfrm>
          <a:prstGeom prst="rect">
            <a:avLst/>
          </a:prstGeom>
          <a:solidFill>
            <a:schemeClr val="accent1"/>
          </a:solid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r>
              <a:rPr lang="en-US" sz="2100" b="1" dirty="0">
                <a:solidFill>
                  <a:schemeClr val="bg1"/>
                </a:solidFill>
                <a:latin typeface="Arial" panose="020B0604020202020204" pitchFamily="34" charset="0"/>
                <a:cs typeface="Arial" panose="020B0604020202020204" pitchFamily="34" charset="0"/>
              </a:rPr>
              <a:t>Goal 1</a:t>
            </a:r>
            <a:endParaRPr lang="en-US" sz="2100" dirty="0">
              <a:solidFill>
                <a:schemeClr val="bg1"/>
              </a:solidFill>
              <a:latin typeface="Arial" panose="020B0604020202020204" pitchFamily="34" charset="0"/>
              <a:cs typeface="Arial" panose="020B0604020202020204" pitchFamily="34" charset="0"/>
            </a:endParaRPr>
          </a:p>
        </p:txBody>
      </p:sp>
      <p:sp>
        <p:nvSpPr>
          <p:cNvPr id="11" name="1">
            <a:extLst>
              <a:ext uri="{FF2B5EF4-FFF2-40B4-BE49-F238E27FC236}">
                <a16:creationId xmlns:a16="http://schemas.microsoft.com/office/drawing/2014/main" id="{673E00B6-501E-7297-08BF-610691C15D65}"/>
              </a:ext>
            </a:extLst>
          </p:cNvPr>
          <p:cNvSpPr txBox="1">
            <a:spLocks/>
          </p:cNvSpPr>
          <p:nvPr/>
        </p:nvSpPr>
        <p:spPr bwMode="auto">
          <a:xfrm>
            <a:off x="881900" y="3993158"/>
            <a:ext cx="1442224" cy="11483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1200"/>
              </a:spcBef>
              <a:spcAft>
                <a:spcPts val="1200"/>
              </a:spcAft>
              <a:buNone/>
            </a:pPr>
            <a:r>
              <a:rPr lang="en-US" sz="1500" dirty="0">
                <a:latin typeface="Arial" panose="020B0604020202020204" pitchFamily="34" charset="0"/>
                <a:cs typeface="Arial" panose="020B0604020202020204" pitchFamily="34" charset="0"/>
              </a:rPr>
              <a:t>Recruit into treatment</a:t>
            </a:r>
          </a:p>
        </p:txBody>
      </p:sp>
      <p:pic>
        <p:nvPicPr>
          <p:cNvPr id="13" name="Picture 12">
            <a:extLst>
              <a:ext uri="{FF2B5EF4-FFF2-40B4-BE49-F238E27FC236}">
                <a16:creationId xmlns:a16="http://schemas.microsoft.com/office/drawing/2014/main" id="{E1752DDC-1BFC-EFB9-748E-D7C86AC7BA65}"/>
              </a:ext>
            </a:extLst>
          </p:cNvPr>
          <p:cNvPicPr>
            <a:picLocks noChangeAspect="1"/>
          </p:cNvPicPr>
          <p:nvPr/>
        </p:nvPicPr>
        <p:blipFill>
          <a:blip r:embed="rId3"/>
          <a:stretch>
            <a:fillRect/>
          </a:stretch>
        </p:blipFill>
        <p:spPr>
          <a:xfrm>
            <a:off x="971097" y="1780815"/>
            <a:ext cx="1263830" cy="1263830"/>
          </a:xfrm>
          <a:prstGeom prst="rect">
            <a:avLst/>
          </a:prstGeom>
          <a:effectLst>
            <a:outerShdw blurRad="317500" dist="76200" dir="5400000" algn="ctr" rotWithShape="0">
              <a:srgbClr val="000000">
                <a:alpha val="20000"/>
              </a:srgbClr>
            </a:outerShdw>
          </a:effectLst>
        </p:spPr>
      </p:pic>
      <p:sp>
        <p:nvSpPr>
          <p:cNvPr id="14" name="1">
            <a:extLst>
              <a:ext uri="{FF2B5EF4-FFF2-40B4-BE49-F238E27FC236}">
                <a16:creationId xmlns:a16="http://schemas.microsoft.com/office/drawing/2014/main" id="{F135D3CB-E5D5-E1C7-4B29-DEA22B9EB0CF}"/>
              </a:ext>
            </a:extLst>
          </p:cNvPr>
          <p:cNvSpPr txBox="1">
            <a:spLocks/>
          </p:cNvSpPr>
          <p:nvPr/>
        </p:nvSpPr>
        <p:spPr bwMode="auto">
          <a:xfrm>
            <a:off x="2674264" y="3289152"/>
            <a:ext cx="1816141" cy="521709"/>
          </a:xfrm>
          <a:prstGeom prst="rect">
            <a:avLst/>
          </a:prstGeom>
          <a:solidFill>
            <a:schemeClr val="accent1"/>
          </a:solid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r>
              <a:rPr lang="en-US" sz="2100" b="1" dirty="0">
                <a:solidFill>
                  <a:schemeClr val="bg1"/>
                </a:solidFill>
                <a:latin typeface="Arial" panose="020B0604020202020204" pitchFamily="34" charset="0"/>
                <a:cs typeface="Arial" panose="020B0604020202020204" pitchFamily="34" charset="0"/>
              </a:rPr>
              <a:t>Goal 2</a:t>
            </a:r>
            <a:endParaRPr lang="en-US" sz="2100" dirty="0">
              <a:solidFill>
                <a:schemeClr val="bg1"/>
              </a:solidFill>
              <a:latin typeface="Arial" panose="020B0604020202020204" pitchFamily="34" charset="0"/>
              <a:cs typeface="Arial" panose="020B0604020202020204" pitchFamily="34" charset="0"/>
            </a:endParaRPr>
          </a:p>
        </p:txBody>
      </p:sp>
      <p:sp>
        <p:nvSpPr>
          <p:cNvPr id="15" name="1">
            <a:extLst>
              <a:ext uri="{FF2B5EF4-FFF2-40B4-BE49-F238E27FC236}">
                <a16:creationId xmlns:a16="http://schemas.microsoft.com/office/drawing/2014/main" id="{C972C875-417B-6ACB-4D64-BD35BBD83B11}"/>
              </a:ext>
            </a:extLst>
          </p:cNvPr>
          <p:cNvSpPr txBox="1">
            <a:spLocks/>
          </p:cNvSpPr>
          <p:nvPr/>
        </p:nvSpPr>
        <p:spPr bwMode="auto">
          <a:xfrm>
            <a:off x="2861225" y="3993158"/>
            <a:ext cx="1442224" cy="11483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1200"/>
              </a:spcBef>
              <a:spcAft>
                <a:spcPts val="1200"/>
              </a:spcAft>
              <a:buNone/>
            </a:pPr>
            <a:r>
              <a:rPr lang="en-US" sz="1500" dirty="0">
                <a:latin typeface="Arial" panose="020B0604020202020204" pitchFamily="34" charset="0"/>
                <a:cs typeface="Arial" panose="020B0604020202020204" pitchFamily="34" charset="0"/>
              </a:rPr>
              <a:t>Retention in treatment</a:t>
            </a:r>
          </a:p>
        </p:txBody>
      </p:sp>
      <p:sp>
        <p:nvSpPr>
          <p:cNvPr id="16" name="1">
            <a:extLst>
              <a:ext uri="{FF2B5EF4-FFF2-40B4-BE49-F238E27FC236}">
                <a16:creationId xmlns:a16="http://schemas.microsoft.com/office/drawing/2014/main" id="{28572BAD-8AA4-4E2D-28C9-C8DAA40A113D}"/>
              </a:ext>
            </a:extLst>
          </p:cNvPr>
          <p:cNvSpPr txBox="1">
            <a:spLocks/>
          </p:cNvSpPr>
          <p:nvPr/>
        </p:nvSpPr>
        <p:spPr bwMode="auto">
          <a:xfrm>
            <a:off x="4653586" y="3289152"/>
            <a:ext cx="1816142" cy="521709"/>
          </a:xfrm>
          <a:prstGeom prst="rect">
            <a:avLst/>
          </a:prstGeom>
          <a:solidFill>
            <a:schemeClr val="accent1"/>
          </a:solid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r>
              <a:rPr lang="en-US" sz="2100" b="1" dirty="0">
                <a:solidFill>
                  <a:schemeClr val="bg1"/>
                </a:solidFill>
                <a:latin typeface="Arial" panose="020B0604020202020204" pitchFamily="34" charset="0"/>
                <a:cs typeface="Arial" panose="020B0604020202020204" pitchFamily="34" charset="0"/>
              </a:rPr>
              <a:t>Goal 3</a:t>
            </a:r>
            <a:endParaRPr lang="en-US" sz="2100" dirty="0">
              <a:solidFill>
                <a:schemeClr val="bg1"/>
              </a:solidFill>
              <a:latin typeface="Arial" panose="020B0604020202020204" pitchFamily="34" charset="0"/>
              <a:cs typeface="Arial" panose="020B0604020202020204" pitchFamily="34" charset="0"/>
            </a:endParaRPr>
          </a:p>
        </p:txBody>
      </p:sp>
      <p:sp>
        <p:nvSpPr>
          <p:cNvPr id="17" name="1">
            <a:extLst>
              <a:ext uri="{FF2B5EF4-FFF2-40B4-BE49-F238E27FC236}">
                <a16:creationId xmlns:a16="http://schemas.microsoft.com/office/drawing/2014/main" id="{881305A9-AC2C-0929-42A8-F55E0B719A09}"/>
              </a:ext>
            </a:extLst>
          </p:cNvPr>
          <p:cNvSpPr txBox="1">
            <a:spLocks/>
          </p:cNvSpPr>
          <p:nvPr/>
        </p:nvSpPr>
        <p:spPr bwMode="auto">
          <a:xfrm>
            <a:off x="4840550" y="3993158"/>
            <a:ext cx="1442224" cy="11483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1200"/>
              </a:spcBef>
              <a:spcAft>
                <a:spcPts val="1200"/>
              </a:spcAft>
              <a:buNone/>
            </a:pPr>
            <a:r>
              <a:rPr lang="en-US" sz="1500" dirty="0">
                <a:latin typeface="Arial" panose="020B0604020202020204" pitchFamily="34" charset="0"/>
                <a:cs typeface="Arial" panose="020B0604020202020204" pitchFamily="34" charset="0"/>
              </a:rPr>
              <a:t>Set quit date </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and support through withdrawal</a:t>
            </a:r>
          </a:p>
        </p:txBody>
      </p:sp>
      <p:sp>
        <p:nvSpPr>
          <p:cNvPr id="18" name="1">
            <a:extLst>
              <a:ext uri="{FF2B5EF4-FFF2-40B4-BE49-F238E27FC236}">
                <a16:creationId xmlns:a16="http://schemas.microsoft.com/office/drawing/2014/main" id="{874416EA-7BA4-CF52-0547-A0B61706DFB2}"/>
              </a:ext>
            </a:extLst>
          </p:cNvPr>
          <p:cNvSpPr txBox="1">
            <a:spLocks/>
          </p:cNvSpPr>
          <p:nvPr/>
        </p:nvSpPr>
        <p:spPr bwMode="auto">
          <a:xfrm>
            <a:off x="6632905" y="3289152"/>
            <a:ext cx="1816141" cy="521709"/>
          </a:xfrm>
          <a:prstGeom prst="rect">
            <a:avLst/>
          </a:prstGeom>
          <a:solidFill>
            <a:schemeClr val="accent1"/>
          </a:solid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r>
              <a:rPr lang="en-US" sz="2100" b="1" dirty="0">
                <a:solidFill>
                  <a:schemeClr val="bg1"/>
                </a:solidFill>
                <a:latin typeface="Arial" panose="020B0604020202020204" pitchFamily="34" charset="0"/>
                <a:cs typeface="Arial" panose="020B0604020202020204" pitchFamily="34" charset="0"/>
              </a:rPr>
              <a:t>Goal 4</a:t>
            </a:r>
            <a:endParaRPr lang="en-US" sz="2100" dirty="0">
              <a:solidFill>
                <a:schemeClr val="bg1"/>
              </a:solidFill>
              <a:latin typeface="Arial" panose="020B0604020202020204" pitchFamily="34" charset="0"/>
              <a:cs typeface="Arial" panose="020B0604020202020204" pitchFamily="34" charset="0"/>
            </a:endParaRPr>
          </a:p>
        </p:txBody>
      </p:sp>
      <p:sp>
        <p:nvSpPr>
          <p:cNvPr id="19" name="1">
            <a:extLst>
              <a:ext uri="{FF2B5EF4-FFF2-40B4-BE49-F238E27FC236}">
                <a16:creationId xmlns:a16="http://schemas.microsoft.com/office/drawing/2014/main" id="{0AC0F364-E63C-5C94-452E-026A3A79507B}"/>
              </a:ext>
            </a:extLst>
          </p:cNvPr>
          <p:cNvSpPr txBox="1">
            <a:spLocks/>
          </p:cNvSpPr>
          <p:nvPr/>
        </p:nvSpPr>
        <p:spPr bwMode="auto">
          <a:xfrm>
            <a:off x="6819876" y="3993158"/>
            <a:ext cx="1442224" cy="11483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1200"/>
              </a:spcBef>
              <a:spcAft>
                <a:spcPts val="1200"/>
              </a:spcAft>
              <a:buNone/>
            </a:pPr>
            <a:r>
              <a:rPr lang="en-US" sz="1500" dirty="0">
                <a:latin typeface="Arial" panose="020B0604020202020204" pitchFamily="34" charset="0"/>
                <a:cs typeface="Arial" panose="020B0604020202020204" pitchFamily="34" charset="0"/>
              </a:rPr>
              <a:t>Extended </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relapse prevention</a:t>
            </a:r>
          </a:p>
        </p:txBody>
      </p:sp>
      <p:pic>
        <p:nvPicPr>
          <p:cNvPr id="20" name="Picture 19">
            <a:extLst>
              <a:ext uri="{FF2B5EF4-FFF2-40B4-BE49-F238E27FC236}">
                <a16:creationId xmlns:a16="http://schemas.microsoft.com/office/drawing/2014/main" id="{9BD828ED-C8E1-0C43-51BE-C27BCF70A1CC}"/>
              </a:ext>
            </a:extLst>
          </p:cNvPr>
          <p:cNvPicPr>
            <a:picLocks noChangeAspect="1"/>
          </p:cNvPicPr>
          <p:nvPr/>
        </p:nvPicPr>
        <p:blipFill>
          <a:blip r:embed="rId4"/>
          <a:srcRect/>
          <a:stretch/>
        </p:blipFill>
        <p:spPr>
          <a:xfrm>
            <a:off x="2950422" y="1780815"/>
            <a:ext cx="1263830" cy="1263830"/>
          </a:xfrm>
          <a:prstGeom prst="rect">
            <a:avLst/>
          </a:prstGeom>
          <a:effectLst>
            <a:outerShdw blurRad="317500" dist="76200" dir="5400000" algn="ctr" rotWithShape="0">
              <a:srgbClr val="000000">
                <a:alpha val="20000"/>
              </a:srgbClr>
            </a:outerShdw>
          </a:effectLst>
        </p:spPr>
      </p:pic>
      <p:pic>
        <p:nvPicPr>
          <p:cNvPr id="21" name="Picture 20">
            <a:extLst>
              <a:ext uri="{FF2B5EF4-FFF2-40B4-BE49-F238E27FC236}">
                <a16:creationId xmlns:a16="http://schemas.microsoft.com/office/drawing/2014/main" id="{F3BA9CC1-9A68-FBDD-8CF8-2B8A814E1389}"/>
              </a:ext>
            </a:extLst>
          </p:cNvPr>
          <p:cNvPicPr>
            <a:picLocks noChangeAspect="1"/>
          </p:cNvPicPr>
          <p:nvPr/>
        </p:nvPicPr>
        <p:blipFill>
          <a:blip r:embed="rId5"/>
          <a:srcRect/>
          <a:stretch/>
        </p:blipFill>
        <p:spPr>
          <a:xfrm>
            <a:off x="4929747" y="1780815"/>
            <a:ext cx="1263830" cy="1263830"/>
          </a:xfrm>
          <a:prstGeom prst="rect">
            <a:avLst/>
          </a:prstGeom>
          <a:effectLst>
            <a:outerShdw blurRad="317500" dist="76200" dir="5400000" algn="ctr" rotWithShape="0">
              <a:srgbClr val="000000">
                <a:alpha val="20000"/>
              </a:srgbClr>
            </a:outerShdw>
          </a:effectLst>
        </p:spPr>
      </p:pic>
      <p:pic>
        <p:nvPicPr>
          <p:cNvPr id="22" name="Picture 21">
            <a:extLst>
              <a:ext uri="{FF2B5EF4-FFF2-40B4-BE49-F238E27FC236}">
                <a16:creationId xmlns:a16="http://schemas.microsoft.com/office/drawing/2014/main" id="{64D2C5EE-0065-BEB2-6405-715DBC994410}"/>
              </a:ext>
            </a:extLst>
          </p:cNvPr>
          <p:cNvPicPr>
            <a:picLocks noChangeAspect="1"/>
          </p:cNvPicPr>
          <p:nvPr/>
        </p:nvPicPr>
        <p:blipFill>
          <a:blip r:embed="rId6"/>
          <a:srcRect/>
          <a:stretch/>
        </p:blipFill>
        <p:spPr>
          <a:xfrm>
            <a:off x="6909073" y="1780815"/>
            <a:ext cx="1263830" cy="1263830"/>
          </a:xfrm>
          <a:prstGeom prst="rect">
            <a:avLst/>
          </a:prstGeom>
          <a:effectLst>
            <a:outerShdw blurRad="317500" dist="76200" dir="5400000" algn="ctr" rotWithShape="0">
              <a:srgbClr val="000000">
                <a:alpha val="20000"/>
              </a:srgbClr>
            </a:outerShdw>
          </a:effectLst>
        </p:spPr>
      </p:pic>
      <p:sp>
        <p:nvSpPr>
          <p:cNvPr id="2" name="Subtitle 2">
            <a:extLst>
              <a:ext uri="{FF2B5EF4-FFF2-40B4-BE49-F238E27FC236}">
                <a16:creationId xmlns:a16="http://schemas.microsoft.com/office/drawing/2014/main" id="{8B3C955C-F7AD-8877-F97C-170C815C2BBC}"/>
              </a:ext>
            </a:extLst>
          </p:cNvPr>
          <p:cNvSpPr txBox="1">
            <a:spLocks/>
          </p:cNvSpPr>
          <p:nvPr/>
        </p:nvSpPr>
        <p:spPr>
          <a:xfrm>
            <a:off x="765175" y="0"/>
            <a:ext cx="7613650" cy="1946772"/>
          </a:xfrm>
          <a:prstGeom prst="rect">
            <a:avLst/>
          </a:prstGeom>
        </p:spPr>
        <p:txBody>
          <a:bodyPr lIns="0" tIns="0" rIns="0" bIns="360000"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0"/>
              </a:spcBef>
              <a:spcAft>
                <a:spcPts val="0"/>
              </a:spcAft>
              <a:buNone/>
            </a:pPr>
            <a:r>
              <a:rPr lang="en-GB" altLang="en-US" sz="2800" dirty="0">
                <a:solidFill>
                  <a:schemeClr val="bg1"/>
                </a:solidFill>
                <a:latin typeface="Arial" panose="020B0604020202020204" pitchFamily="34" charset="0"/>
                <a:cs typeface="Arial" panose="020B0604020202020204" pitchFamily="34" charset="0"/>
              </a:rPr>
              <a:t>Tobacco treatment goals</a:t>
            </a:r>
            <a:endParaRPr lang="en-US" sz="2800" dirty="0">
              <a:solidFill>
                <a:schemeClr val="bg1"/>
              </a:solidFill>
              <a:effectLst>
                <a:outerShdw blurRad="165100" dist="38100" dir="5400000" algn="ctr" rotWithShape="0">
                  <a:srgbClr val="000000">
                    <a:alpha val="40000"/>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961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25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3000"/>
                            </p:stCondLst>
                            <p:childTnLst>
                              <p:par>
                                <p:cTn id="22" presetID="2" presetClass="entr" presetSubtype="2" fill="hold" grpId="0" nodeType="afterEffect">
                                  <p:stCondLst>
                                    <p:cond delay="50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4000"/>
                            </p:stCondLst>
                            <p:childTnLst>
                              <p:par>
                                <p:cTn id="27" presetID="10" presetClass="entr" presetSubtype="0" fill="hold" nodeType="afterEffect">
                                  <p:stCondLst>
                                    <p:cond delay="5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50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550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6000"/>
                            </p:stCondLst>
                            <p:childTnLst>
                              <p:par>
                                <p:cTn id="39" presetID="2" presetClass="entr" presetSubtype="2" fill="hold" grpId="0" nodeType="afterEffect">
                                  <p:stCondLst>
                                    <p:cond delay="5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7000"/>
                            </p:stCondLst>
                            <p:childTnLst>
                              <p:par>
                                <p:cTn id="44" presetID="10" presetClass="entr" presetSubtype="0" fill="hold" nodeType="afterEffect">
                                  <p:stCondLst>
                                    <p:cond delay="50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par>
                          <p:cTn id="47" fill="hold">
                            <p:stCondLst>
                              <p:cond delay="80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par>
                          <p:cTn id="51" fill="hold">
                            <p:stCondLst>
                              <p:cond delay="85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par>
                          <p:cTn id="55" fill="hold">
                            <p:stCondLst>
                              <p:cond delay="9000"/>
                            </p:stCondLst>
                            <p:childTnLst>
                              <p:par>
                                <p:cTn id="56" presetID="2" presetClass="entr" presetSubtype="2" fill="hold" grpId="0" nodeType="afterEffect">
                                  <p:stCondLst>
                                    <p:cond delay="50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500" fill="hold"/>
                                        <p:tgtEl>
                                          <p:spTgt spid="4"/>
                                        </p:tgtEl>
                                        <p:attrNameLst>
                                          <p:attrName>ppt_x</p:attrName>
                                        </p:attrNameLst>
                                      </p:cBhvr>
                                      <p:tavLst>
                                        <p:tav tm="0">
                                          <p:val>
                                            <p:strVal val="1+#ppt_w/2"/>
                                          </p:val>
                                        </p:tav>
                                        <p:tav tm="100000">
                                          <p:val>
                                            <p:strVal val="#ppt_x"/>
                                          </p:val>
                                        </p:tav>
                                      </p:tavLst>
                                    </p:anim>
                                    <p:anim calcmode="lin" valueType="num">
                                      <p:cBhvr additive="base">
                                        <p:cTn id="59" dur="500" fill="hold"/>
                                        <p:tgtEl>
                                          <p:spTgt spid="4"/>
                                        </p:tgtEl>
                                        <p:attrNameLst>
                                          <p:attrName>ppt_y</p:attrName>
                                        </p:attrNameLst>
                                      </p:cBhvr>
                                      <p:tavLst>
                                        <p:tav tm="0">
                                          <p:val>
                                            <p:strVal val="#ppt_y"/>
                                          </p:val>
                                        </p:tav>
                                        <p:tav tm="100000">
                                          <p:val>
                                            <p:strVal val="#ppt_y"/>
                                          </p:val>
                                        </p:tav>
                                      </p:tavLst>
                                    </p:anim>
                                  </p:childTnLst>
                                </p:cTn>
                              </p:par>
                            </p:childTnLst>
                          </p:cTn>
                        </p:par>
                        <p:par>
                          <p:cTn id="60" fill="hold">
                            <p:stCondLst>
                              <p:cond delay="10000"/>
                            </p:stCondLst>
                            <p:childTnLst>
                              <p:par>
                                <p:cTn id="61" presetID="10" presetClass="entr" presetSubtype="0" fill="hold" nodeType="afterEffect">
                                  <p:stCondLst>
                                    <p:cond delay="50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par>
                          <p:cTn id="64" fill="hold">
                            <p:stCondLst>
                              <p:cond delay="11000"/>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11500"/>
                            </p:stCondLst>
                            <p:childTnLst>
                              <p:par>
                                <p:cTn id="69" presetID="10"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childTnLst>
                          </p:cTn>
                        </p:par>
                        <p:par>
                          <p:cTn id="72" fill="hold">
                            <p:stCondLst>
                              <p:cond delay="12000"/>
                            </p:stCondLst>
                            <p:childTnLst>
                              <p:par>
                                <p:cTn id="73" presetID="10" presetClass="entr" presetSubtype="0" fill="hold" grpId="0" nodeType="afterEffect">
                                  <p:stCondLst>
                                    <p:cond delay="500"/>
                                  </p:stCondLst>
                                  <p:childTnLst>
                                    <p:set>
                                      <p:cBhvr>
                                        <p:cTn id="74" dur="1" fill="hold">
                                          <p:stCondLst>
                                            <p:cond delay="0"/>
                                          </p:stCondLst>
                                        </p:cTn>
                                        <p:tgtEl>
                                          <p:spTgt spid="2"/>
                                        </p:tgtEl>
                                        <p:attrNameLst>
                                          <p:attrName>style.visibility</p:attrName>
                                        </p:attrNameLst>
                                      </p:cBhvr>
                                      <p:to>
                                        <p:strVal val="visible"/>
                                      </p:to>
                                    </p:set>
                                    <p:animEffect transition="in" filter="fade">
                                      <p:cBhvr>
                                        <p:cTn id="7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7" grpId="0" animBg="1"/>
      <p:bldP spid="6" grpId="0" animBg="1"/>
      <p:bldP spid="10" grpId="0" animBg="1"/>
      <p:bldP spid="11" grpId="0"/>
      <p:bldP spid="14" grpId="0" animBg="1"/>
      <p:bldP spid="15" grpId="0"/>
      <p:bldP spid="16" grpId="0" animBg="1"/>
      <p:bldP spid="17" grpId="0"/>
      <p:bldP spid="18" grpId="0" animBg="1"/>
      <p:bldP spid="19"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4E30452-AFAE-35EF-44DB-887E51715A10}"/>
              </a:ext>
            </a:extLst>
          </p:cNvPr>
          <p:cNvPicPr>
            <a:picLocks noChangeAspect="1"/>
          </p:cNvPicPr>
          <p:nvPr/>
        </p:nvPicPr>
        <p:blipFill>
          <a:blip r:embed="rId3"/>
          <a:srcRect/>
          <a:stretch/>
        </p:blipFill>
        <p:spPr>
          <a:xfrm>
            <a:off x="0" y="0"/>
            <a:ext cx="9144000" cy="6858000"/>
          </a:xfrm>
          <a:prstGeom prst="rect">
            <a:avLst/>
          </a:prstGeom>
        </p:spPr>
      </p:pic>
      <p:sp>
        <p:nvSpPr>
          <p:cNvPr id="4" name="Subtitle 1">
            <a:extLst>
              <a:ext uri="{FF2B5EF4-FFF2-40B4-BE49-F238E27FC236}">
                <a16:creationId xmlns:a16="http://schemas.microsoft.com/office/drawing/2014/main" id="{4F5AFDD6-057B-2D9A-5FDA-E3B41CA0D01E}"/>
              </a:ext>
            </a:extLst>
          </p:cNvPr>
          <p:cNvSpPr>
            <a:spLocks noGrp="1"/>
          </p:cNvSpPr>
          <p:nvPr>
            <p:ph type="subTitle" idx="1"/>
          </p:nvPr>
        </p:nvSpPr>
        <p:spPr>
          <a:xfrm>
            <a:off x="4239490" y="1520268"/>
            <a:ext cx="4425537" cy="1389188"/>
          </a:xfrm>
        </p:spPr>
        <p:txBody>
          <a:bodyPr/>
          <a:lstStyle/>
          <a:p>
            <a:pPr algn="l">
              <a:lnSpc>
                <a:spcPts val="4000"/>
              </a:lnSpc>
              <a:spcBef>
                <a:spcPts val="0"/>
              </a:spcBef>
              <a:spcAft>
                <a:spcPts val="0"/>
              </a:spcAft>
            </a:pPr>
            <a:r>
              <a:rPr lang="en-US" sz="3500"/>
              <a:t>Applying skills </a:t>
            </a:r>
            <a:br>
              <a:rPr lang="en-US" sz="3500"/>
            </a:br>
            <a:r>
              <a:rPr lang="en-US" sz="3500"/>
              <a:t>to practice</a:t>
            </a:r>
          </a:p>
        </p:txBody>
      </p:sp>
    </p:spTree>
    <p:extLst>
      <p:ext uri="{BB962C8B-B14F-4D97-AF65-F5344CB8AC3E}">
        <p14:creationId xmlns:p14="http://schemas.microsoft.com/office/powerpoint/2010/main" val="3369009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968F5-7972-4E46-598F-4E6CB37A0E61}"/>
              </a:ext>
            </a:extLst>
          </p:cNvPr>
          <p:cNvSpPr>
            <a:spLocks noGrp="1"/>
          </p:cNvSpPr>
          <p:nvPr>
            <p:ph type="title"/>
          </p:nvPr>
        </p:nvSpPr>
        <p:spPr/>
        <p:txBody>
          <a:bodyPr/>
          <a:lstStyle/>
          <a:p>
            <a:r>
              <a:rPr lang="en-US"/>
              <a:t>Eliciting information, knowledge </a:t>
            </a:r>
            <a:br>
              <a:rPr lang="en-US"/>
            </a:br>
            <a:r>
              <a:rPr lang="en-US"/>
              <a:t>and reinforcing importance</a:t>
            </a:r>
          </a:p>
        </p:txBody>
      </p:sp>
      <p:sp>
        <p:nvSpPr>
          <p:cNvPr id="4" name="Footer Placeholder 3">
            <a:extLst>
              <a:ext uri="{FF2B5EF4-FFF2-40B4-BE49-F238E27FC236}">
                <a16:creationId xmlns:a16="http://schemas.microsoft.com/office/drawing/2014/main" id="{A523B8D9-0D59-2B6D-B59B-9751FD5EBC79}"/>
              </a:ext>
            </a:extLst>
          </p:cNvPr>
          <p:cNvSpPr>
            <a:spLocks noGrp="1"/>
          </p:cNvSpPr>
          <p:nvPr>
            <p:ph type="ftr" sz="quarter" idx="3"/>
          </p:nvPr>
        </p:nvSpPr>
        <p:spPr/>
        <p:txBody>
          <a:bodyPr/>
          <a:lstStyle/>
          <a:p>
            <a:pPr>
              <a:defRPr/>
            </a:pPr>
            <a:r>
              <a:rPr lang="en-US" b="1" dirty="0"/>
              <a:t>Community mental health tobacco treatment training </a:t>
            </a:r>
          </a:p>
          <a:p>
            <a:pPr>
              <a:defRPr/>
            </a:pPr>
            <a:endParaRPr lang="en-US" dirty="0"/>
          </a:p>
        </p:txBody>
      </p:sp>
      <p:sp>
        <p:nvSpPr>
          <p:cNvPr id="6" name="Text Placeholder 5">
            <a:extLst>
              <a:ext uri="{FF2B5EF4-FFF2-40B4-BE49-F238E27FC236}">
                <a16:creationId xmlns:a16="http://schemas.microsoft.com/office/drawing/2014/main" id="{C053D2E7-4AA0-0305-C9A4-FEB2D65D6EA8}"/>
              </a:ext>
            </a:extLst>
          </p:cNvPr>
          <p:cNvSpPr>
            <a:spLocks noGrp="1"/>
          </p:cNvSpPr>
          <p:nvPr>
            <p:ph type="body" idx="12"/>
          </p:nvPr>
        </p:nvSpPr>
        <p:spPr>
          <a:xfrm>
            <a:off x="543047" y="1549400"/>
            <a:ext cx="7966604" cy="4191000"/>
          </a:xfrm>
        </p:spPr>
        <p:txBody>
          <a:bodyPr/>
          <a:lstStyle/>
          <a:p>
            <a:pPr>
              <a:lnSpc>
                <a:spcPts val="2400"/>
              </a:lnSpc>
            </a:pPr>
            <a:r>
              <a:rPr lang="en-US" sz="1500" i="1" dirty="0"/>
              <a:t>“How do you feel about your smoking? Has stopping been on your mind?”</a:t>
            </a:r>
          </a:p>
          <a:p>
            <a:pPr>
              <a:lnSpc>
                <a:spcPts val="2400"/>
              </a:lnSpc>
            </a:pPr>
            <a:r>
              <a:rPr lang="en-US" sz="1500" i="1" dirty="0"/>
              <a:t>“Is there anything that worries you about your smoking?”</a:t>
            </a:r>
          </a:p>
          <a:p>
            <a:pPr>
              <a:lnSpc>
                <a:spcPts val="2400"/>
              </a:lnSpc>
            </a:pPr>
            <a:r>
              <a:rPr lang="en-US" sz="1500" i="1" dirty="0"/>
              <a:t>“Is it ok if I explain why we worry about smoking and some of the benefits </a:t>
            </a:r>
            <a:br>
              <a:rPr lang="en-US" sz="1500" i="1" dirty="0"/>
            </a:br>
            <a:r>
              <a:rPr lang="en-US" sz="1500" i="1" dirty="0"/>
              <a:t>of stopping to both your physical and mental health?”</a:t>
            </a:r>
          </a:p>
          <a:p>
            <a:pPr>
              <a:lnSpc>
                <a:spcPts val="2400"/>
              </a:lnSpc>
            </a:pPr>
            <a:r>
              <a:rPr lang="en-US" sz="1500" i="1" dirty="0"/>
              <a:t>“A lot of people I work with are initially hesitant about quitting. It’s been a big part of your life for a number of years.”</a:t>
            </a:r>
          </a:p>
          <a:p>
            <a:pPr>
              <a:lnSpc>
                <a:spcPts val="2400"/>
              </a:lnSpc>
            </a:pPr>
            <a:r>
              <a:rPr lang="en-US" sz="1500" i="1" dirty="0"/>
              <a:t>“It’s normal to have concerns. Have you thought about some of the good things that will come about if you do decide to quit?”</a:t>
            </a:r>
          </a:p>
          <a:p>
            <a:pPr>
              <a:lnSpc>
                <a:spcPts val="2400"/>
              </a:lnSpc>
            </a:pPr>
            <a:r>
              <a:rPr lang="en-US" sz="1500" i="1" dirty="0"/>
              <a:t>“It is so important for you stop smoking; we will help you every step of the way.”</a:t>
            </a:r>
          </a:p>
          <a:p>
            <a:pPr>
              <a:lnSpc>
                <a:spcPts val="2400"/>
              </a:lnSpc>
            </a:pPr>
            <a:r>
              <a:rPr lang="en-US" sz="1500" i="1" dirty="0"/>
              <a:t>“It’s fantastic that you’re making such an important change, I’ll be here to support you throughout.”</a:t>
            </a:r>
          </a:p>
          <a:p>
            <a:pPr>
              <a:lnSpc>
                <a:spcPts val="2400"/>
              </a:lnSpc>
            </a:pPr>
            <a:endParaRPr lang="en-US" sz="1500" i="1" dirty="0"/>
          </a:p>
        </p:txBody>
      </p:sp>
    </p:spTree>
    <p:extLst>
      <p:ext uri="{BB962C8B-B14F-4D97-AF65-F5344CB8AC3E}">
        <p14:creationId xmlns:p14="http://schemas.microsoft.com/office/powerpoint/2010/main" val="453368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EEF771E-03A3-E189-281D-E030D9CDBCFD}"/>
              </a:ext>
            </a:extLst>
          </p:cNvPr>
          <p:cNvPicPr>
            <a:picLocks noChangeAspect="1"/>
          </p:cNvPicPr>
          <p:nvPr/>
        </p:nvPicPr>
        <p:blipFill>
          <a:blip r:embed="rId3"/>
          <a:srcRect/>
          <a:stretch/>
        </p:blipFill>
        <p:spPr>
          <a:xfrm>
            <a:off x="0" y="0"/>
            <a:ext cx="9144000" cy="6858000"/>
          </a:xfrm>
          <a:prstGeom prst="rect">
            <a:avLst/>
          </a:prstGeom>
        </p:spPr>
      </p:pic>
      <p:sp>
        <p:nvSpPr>
          <p:cNvPr id="6" name="Subtitle 2">
            <a:extLst>
              <a:ext uri="{FF2B5EF4-FFF2-40B4-BE49-F238E27FC236}">
                <a16:creationId xmlns:a16="http://schemas.microsoft.com/office/drawing/2014/main" id="{46342AB3-7B16-EF80-D879-603EAAEA71DD}"/>
              </a:ext>
            </a:extLst>
          </p:cNvPr>
          <p:cNvSpPr txBox="1">
            <a:spLocks/>
          </p:cNvSpPr>
          <p:nvPr/>
        </p:nvSpPr>
        <p:spPr>
          <a:xfrm>
            <a:off x="0" y="633046"/>
            <a:ext cx="9144000" cy="1415562"/>
          </a:xfrm>
          <a:prstGeom prst="rect">
            <a:avLst/>
          </a:prstGeom>
        </p:spPr>
        <p:txBody>
          <a:bodyPr anchor="t"/>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800"/>
              </a:lnSpc>
              <a:spcBef>
                <a:spcPts val="0"/>
              </a:spcBef>
              <a:spcAft>
                <a:spcPts val="0"/>
              </a:spcAft>
              <a:buNone/>
            </a:pPr>
            <a:r>
              <a:rPr lang="en-US" sz="3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Scaling questions</a:t>
            </a:r>
            <a:br>
              <a:rPr lang="en-US" sz="3200">
                <a:effectLst>
                  <a:outerShdw blurRad="254000" dist="76200" dir="5400000" algn="ctr" rotWithShape="0">
                    <a:srgbClr val="000000">
                      <a:alpha val="15000"/>
                    </a:srgbClr>
                  </a:outerShdw>
                </a:effectLst>
                <a:latin typeface="Arial" panose="020B0604020202020204" pitchFamily="34" charset="0"/>
                <a:cs typeface="Arial" panose="020B0604020202020204" pitchFamily="34" charset="0"/>
              </a:rPr>
            </a:br>
            <a:r>
              <a:rPr lang="en-US" sz="2000">
                <a:solidFill>
                  <a:schemeClr val="accent3"/>
                </a:solidFill>
                <a:effectLst>
                  <a:outerShdw blurRad="254000" dist="76200" dir="5400000" algn="ctr" rotWithShape="0">
                    <a:srgbClr val="000000">
                      <a:alpha val="0"/>
                    </a:srgbClr>
                  </a:outerShdw>
                </a:effectLst>
                <a:latin typeface="Arial" panose="020B0604020202020204" pitchFamily="34" charset="0"/>
                <a:cs typeface="Arial" panose="020B0604020202020204" pitchFamily="34" charset="0"/>
              </a:rPr>
              <a:t>On scale of 1–10 (1 low – 10 high)</a:t>
            </a:r>
          </a:p>
        </p:txBody>
      </p:sp>
      <p:sp>
        <p:nvSpPr>
          <p:cNvPr id="7" name="Content Placeholder 2">
            <a:extLst>
              <a:ext uri="{FF2B5EF4-FFF2-40B4-BE49-F238E27FC236}">
                <a16:creationId xmlns:a16="http://schemas.microsoft.com/office/drawing/2014/main" id="{0482E6B0-F355-4A81-38FF-0F4C29FE6006}"/>
              </a:ext>
            </a:extLst>
          </p:cNvPr>
          <p:cNvSpPr txBox="1">
            <a:spLocks/>
          </p:cNvSpPr>
          <p:nvPr/>
        </p:nvSpPr>
        <p:spPr bwMode="auto">
          <a:xfrm>
            <a:off x="0" y="2025162"/>
            <a:ext cx="9144000" cy="22215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000"/>
              </a:lnSpc>
              <a:spcBef>
                <a:spcPts val="200"/>
              </a:spcBef>
              <a:spcAft>
                <a:spcPts val="200"/>
              </a:spcAft>
              <a:buFont typeface="Lucida Grande" panose="020B0600040502020204" pitchFamily="34" charset="0"/>
              <a:buNone/>
            </a:pPr>
            <a:r>
              <a:rPr lang="en-US" sz="2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How</a:t>
            </a:r>
            <a:r>
              <a:rPr lang="en-US" sz="220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 </a:t>
            </a:r>
            <a:r>
              <a:rPr lang="en-US" sz="2200" b="1">
                <a:solidFill>
                  <a:schemeClr val="accent3"/>
                </a:solidFill>
                <a:effectLst>
                  <a:outerShdw blurRad="254000" dist="38100" dir="5400000" algn="ctr" rotWithShape="0">
                    <a:srgbClr val="000000">
                      <a:alpha val="0"/>
                    </a:srgbClr>
                  </a:outerShdw>
                </a:effectLst>
                <a:latin typeface="Arial" panose="020B0604020202020204" pitchFamily="34" charset="0"/>
                <a:cs typeface="Arial" panose="020B0604020202020204" pitchFamily="34" charset="0"/>
              </a:rPr>
              <a:t>motivated</a:t>
            </a:r>
            <a:r>
              <a:rPr lang="en-US" sz="220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 </a:t>
            </a:r>
            <a:r>
              <a:rPr lang="en-US" sz="2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are you right now </a:t>
            </a:r>
            <a:br>
              <a:rPr lang="en-US" sz="220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br>
            <a:r>
              <a:rPr lang="en-US" sz="2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to make this change…</a:t>
            </a:r>
            <a:br>
              <a:rPr lang="en-US" sz="2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br>
            <a:endParaRPr lang="en-US" sz="220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endParaRPr>
          </a:p>
          <a:p>
            <a:pPr marL="0" indent="0" algn="ctr">
              <a:lnSpc>
                <a:spcPts val="3000"/>
              </a:lnSpc>
              <a:spcBef>
                <a:spcPts val="200"/>
              </a:spcBef>
              <a:spcAft>
                <a:spcPts val="200"/>
              </a:spcAft>
              <a:buFont typeface="Lucida Grande" panose="020B0600040502020204" pitchFamily="34" charset="0"/>
              <a:buNone/>
            </a:pPr>
            <a:r>
              <a:rPr lang="en-US" sz="2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How</a:t>
            </a:r>
            <a:r>
              <a:rPr lang="en-US" sz="220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 </a:t>
            </a:r>
            <a:r>
              <a:rPr lang="en-US" sz="2200" b="1">
                <a:solidFill>
                  <a:schemeClr val="accent3"/>
                </a:solidFill>
                <a:effectLst>
                  <a:outerShdw blurRad="254000" dist="38100" dir="5400000" algn="ctr" rotWithShape="0">
                    <a:srgbClr val="000000">
                      <a:alpha val="0"/>
                    </a:srgbClr>
                  </a:outerShdw>
                </a:effectLst>
                <a:latin typeface="Arial" panose="020B0604020202020204" pitchFamily="34" charset="0"/>
                <a:cs typeface="Arial" panose="020B0604020202020204" pitchFamily="34" charset="0"/>
              </a:rPr>
              <a:t>confident</a:t>
            </a:r>
            <a:r>
              <a:rPr lang="en-US" sz="2200">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 </a:t>
            </a:r>
            <a:r>
              <a:rPr lang="en-US" sz="2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are you right now that </a:t>
            </a:r>
            <a:br>
              <a:rPr lang="en-US" sz="2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br>
            <a:r>
              <a:rPr lang="en-US" sz="2200" b="1">
                <a:solidFill>
                  <a:schemeClr val="bg1"/>
                </a:solidFill>
                <a:effectLst>
                  <a:outerShdw blurRad="254000" dist="38100" dir="5400000" algn="ctr" rotWithShape="0">
                    <a:srgbClr val="000000">
                      <a:alpha val="15000"/>
                    </a:srgbClr>
                  </a:outerShdw>
                </a:effectLst>
                <a:latin typeface="Arial" panose="020B0604020202020204" pitchFamily="34" charset="0"/>
                <a:cs typeface="Arial" panose="020B0604020202020204" pitchFamily="34" charset="0"/>
              </a:rPr>
              <a:t>you will achieve this change…</a:t>
            </a:r>
          </a:p>
        </p:txBody>
      </p:sp>
      <p:pic>
        <p:nvPicPr>
          <p:cNvPr id="8" name="Picture 7">
            <a:extLst>
              <a:ext uri="{FF2B5EF4-FFF2-40B4-BE49-F238E27FC236}">
                <a16:creationId xmlns:a16="http://schemas.microsoft.com/office/drawing/2014/main" id="{002F2A23-7EEC-6B87-8864-F9B0844C30CE}"/>
              </a:ext>
            </a:extLst>
          </p:cNvPr>
          <p:cNvPicPr>
            <a:picLocks noChangeAspect="1"/>
          </p:cNvPicPr>
          <p:nvPr/>
        </p:nvPicPr>
        <p:blipFill rotWithShape="1">
          <a:blip r:embed="rId4"/>
          <a:srcRect t="3470" b="7624"/>
          <a:stretch/>
        </p:blipFill>
        <p:spPr>
          <a:xfrm>
            <a:off x="2273348" y="4590000"/>
            <a:ext cx="4597303" cy="2268000"/>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2287817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4E30452-AFAE-35EF-44DB-887E51715A10}"/>
              </a:ext>
            </a:extLst>
          </p:cNvPr>
          <p:cNvPicPr>
            <a:picLocks noChangeAspect="1"/>
          </p:cNvPicPr>
          <p:nvPr/>
        </p:nvPicPr>
        <p:blipFill>
          <a:blip r:embed="rId3"/>
          <a:srcRect/>
          <a:stretch/>
        </p:blipFill>
        <p:spPr>
          <a:xfrm>
            <a:off x="0" y="0"/>
            <a:ext cx="9144000" cy="6858000"/>
          </a:xfrm>
          <a:prstGeom prst="rect">
            <a:avLst/>
          </a:prstGeom>
        </p:spPr>
      </p:pic>
      <p:sp>
        <p:nvSpPr>
          <p:cNvPr id="4" name="Subtitle 1">
            <a:extLst>
              <a:ext uri="{FF2B5EF4-FFF2-40B4-BE49-F238E27FC236}">
                <a16:creationId xmlns:a16="http://schemas.microsoft.com/office/drawing/2014/main" id="{4F5AFDD6-057B-2D9A-5FDA-E3B41CA0D01E}"/>
              </a:ext>
            </a:extLst>
          </p:cNvPr>
          <p:cNvSpPr>
            <a:spLocks noGrp="1"/>
          </p:cNvSpPr>
          <p:nvPr>
            <p:ph type="subTitle" idx="1"/>
          </p:nvPr>
        </p:nvSpPr>
        <p:spPr>
          <a:xfrm>
            <a:off x="4239490" y="1520268"/>
            <a:ext cx="4425537" cy="1389188"/>
          </a:xfrm>
        </p:spPr>
        <p:txBody>
          <a:bodyPr/>
          <a:lstStyle/>
          <a:p>
            <a:pPr algn="l">
              <a:lnSpc>
                <a:spcPts val="4000"/>
              </a:lnSpc>
              <a:spcBef>
                <a:spcPts val="0"/>
              </a:spcBef>
              <a:spcAft>
                <a:spcPts val="0"/>
              </a:spcAft>
            </a:pPr>
            <a:r>
              <a:rPr lang="en-US" sz="3500" dirty="0"/>
              <a:t>Responding to patient statements</a:t>
            </a:r>
          </a:p>
        </p:txBody>
      </p:sp>
    </p:spTree>
    <p:extLst>
      <p:ext uri="{BB962C8B-B14F-4D97-AF65-F5344CB8AC3E}">
        <p14:creationId xmlns:p14="http://schemas.microsoft.com/office/powerpoint/2010/main" val="37542592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B7764-A69A-BEDF-BB2C-34968375E532}"/>
              </a:ext>
            </a:extLst>
          </p:cNvPr>
          <p:cNvSpPr>
            <a:spLocks noGrp="1"/>
          </p:cNvSpPr>
          <p:nvPr>
            <p:ph type="title"/>
          </p:nvPr>
        </p:nvSpPr>
        <p:spPr/>
        <p:txBody>
          <a:bodyPr/>
          <a:lstStyle/>
          <a:p>
            <a:r>
              <a:rPr lang="en-US"/>
              <a:t>Applying skills to practice</a:t>
            </a:r>
          </a:p>
        </p:txBody>
      </p:sp>
      <p:pic>
        <p:nvPicPr>
          <p:cNvPr id="3" name="15a) Prompt committment (2).mp4" descr="15a) Prompt committment (2).mp4">
            <a:hlinkClick r:id="" action="ppaction://media"/>
            <a:extLst>
              <a:ext uri="{FF2B5EF4-FFF2-40B4-BE49-F238E27FC236}">
                <a16:creationId xmlns:a16="http://schemas.microsoft.com/office/drawing/2014/main" id="{A05BCB16-3924-E8D0-23F3-AC3FE91A544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378949"/>
            <a:ext cx="9144000" cy="5143500"/>
          </a:xfrm>
          <a:prstGeom prst="rect">
            <a:avLst/>
          </a:prstGeom>
        </p:spPr>
      </p:pic>
    </p:spTree>
    <p:extLst>
      <p:ext uri="{BB962C8B-B14F-4D97-AF65-F5344CB8AC3E}">
        <p14:creationId xmlns:p14="http://schemas.microsoft.com/office/powerpoint/2010/main" val="884987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0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968F5-7972-4E46-598F-4E6CB37A0E61}"/>
              </a:ext>
            </a:extLst>
          </p:cNvPr>
          <p:cNvSpPr>
            <a:spLocks noGrp="1"/>
          </p:cNvSpPr>
          <p:nvPr>
            <p:ph type="title"/>
          </p:nvPr>
        </p:nvSpPr>
        <p:spPr>
          <a:xfrm>
            <a:off x="571500" y="152400"/>
            <a:ext cx="7962900" cy="1066800"/>
          </a:xfrm>
        </p:spPr>
        <p:txBody>
          <a:bodyPr wrap="square" anchor="ctr">
            <a:normAutofit/>
          </a:bodyPr>
          <a:lstStyle/>
          <a:p>
            <a:r>
              <a:rPr lang="en-US" dirty="0"/>
              <a:t>Applying skills to practice</a:t>
            </a:r>
          </a:p>
        </p:txBody>
      </p:sp>
      <p:sp>
        <p:nvSpPr>
          <p:cNvPr id="6" name="Text Placeholder 5">
            <a:extLst>
              <a:ext uri="{FF2B5EF4-FFF2-40B4-BE49-F238E27FC236}">
                <a16:creationId xmlns:a16="http://schemas.microsoft.com/office/drawing/2014/main" id="{CC9348E2-93DC-1C0E-7CA5-FD42F392D237}"/>
              </a:ext>
            </a:extLst>
          </p:cNvPr>
          <p:cNvSpPr>
            <a:spLocks noGrp="1"/>
          </p:cNvSpPr>
          <p:nvPr>
            <p:ph sz="half" idx="1"/>
          </p:nvPr>
        </p:nvSpPr>
        <p:spPr>
          <a:xfrm>
            <a:off x="571500" y="1752601"/>
            <a:ext cx="3771900" cy="4267200"/>
          </a:xfrm>
        </p:spPr>
        <p:txBody>
          <a:bodyPr wrap="square" anchor="t">
            <a:normAutofit/>
          </a:bodyPr>
          <a:lstStyle/>
          <a:p>
            <a:pPr marL="0" indent="0">
              <a:buNone/>
            </a:pPr>
            <a:br>
              <a:rPr lang="en-US" dirty="0"/>
            </a:br>
            <a:r>
              <a:rPr lang="en-US" sz="3200" dirty="0">
                <a:solidFill>
                  <a:schemeClr val="accent1"/>
                </a:solidFill>
              </a:rPr>
              <a:t>Handout</a:t>
            </a:r>
          </a:p>
        </p:txBody>
      </p:sp>
      <p:sp>
        <p:nvSpPr>
          <p:cNvPr id="4" name="Footer Placeholder 3">
            <a:extLst>
              <a:ext uri="{FF2B5EF4-FFF2-40B4-BE49-F238E27FC236}">
                <a16:creationId xmlns:a16="http://schemas.microsoft.com/office/drawing/2014/main" id="{A523B8D9-0D59-2B6D-B59B-9751FD5EBC79}"/>
              </a:ext>
            </a:extLst>
          </p:cNvPr>
          <p:cNvSpPr>
            <a:spLocks noGrp="1"/>
          </p:cNvSpPr>
          <p:nvPr>
            <p:ph type="ftr" sz="quarter" idx="3"/>
          </p:nvPr>
        </p:nvSpPr>
        <p:spPr>
          <a:xfrm>
            <a:off x="593184" y="6356350"/>
            <a:ext cx="7866330" cy="365125"/>
          </a:xfrm>
        </p:spPr>
        <p:txBody>
          <a:bodyPr>
            <a:normAutofit/>
          </a:bodyPr>
          <a:lstStyle/>
          <a:p>
            <a:pPr>
              <a:spcAft>
                <a:spcPts val="600"/>
              </a:spcAft>
              <a:defRPr/>
            </a:pPr>
            <a:r>
              <a:rPr lang="en-US" b="1" dirty="0"/>
              <a:t>Community mental health tobacco treatment training</a:t>
            </a:r>
            <a:endParaRPr lang="en-US" dirty="0"/>
          </a:p>
        </p:txBody>
      </p:sp>
      <p:pic>
        <p:nvPicPr>
          <p:cNvPr id="5" name="Picture 4" descr="Graphical user interface, text, application, email&#10;&#10;Description automatically generated">
            <a:extLst>
              <a:ext uri="{FF2B5EF4-FFF2-40B4-BE49-F238E27FC236}">
                <a16:creationId xmlns:a16="http://schemas.microsoft.com/office/drawing/2014/main" id="{D7D240A2-D494-F761-113C-C78D0A1DFB2B}"/>
              </a:ext>
            </a:extLst>
          </p:cNvPr>
          <p:cNvPicPr>
            <a:picLocks noChangeAspect="1"/>
          </p:cNvPicPr>
          <p:nvPr/>
        </p:nvPicPr>
        <p:blipFill rotWithShape="1">
          <a:blip r:embed="rId3"/>
          <a:srcRect r="8731" b="12169"/>
          <a:stretch/>
        </p:blipFill>
        <p:spPr>
          <a:xfrm>
            <a:off x="4526349" y="1473201"/>
            <a:ext cx="3771900" cy="4629148"/>
          </a:xfrm>
          <a:prstGeom prst="rect">
            <a:avLst/>
          </a:prstGeom>
          <a:ln>
            <a:solidFill>
              <a:schemeClr val="tx1"/>
            </a:solidFill>
          </a:ln>
        </p:spPr>
      </p:pic>
    </p:spTree>
    <p:extLst>
      <p:ext uri="{BB962C8B-B14F-4D97-AF65-F5344CB8AC3E}">
        <p14:creationId xmlns:p14="http://schemas.microsoft.com/office/powerpoint/2010/main" val="38513061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22CD9-0243-6E9C-B31C-685154C98766}"/>
              </a:ext>
            </a:extLst>
          </p:cNvPr>
          <p:cNvSpPr>
            <a:spLocks noGrp="1"/>
          </p:cNvSpPr>
          <p:nvPr>
            <p:ph type="title"/>
          </p:nvPr>
        </p:nvSpPr>
        <p:spPr/>
        <p:txBody>
          <a:bodyPr/>
          <a:lstStyle/>
          <a:p>
            <a:r>
              <a:rPr lang="en-US"/>
              <a:t>Applying skills to practice</a:t>
            </a:r>
          </a:p>
        </p:txBody>
      </p:sp>
      <p:sp>
        <p:nvSpPr>
          <p:cNvPr id="3" name="Text Placeholder 2">
            <a:extLst>
              <a:ext uri="{FF2B5EF4-FFF2-40B4-BE49-F238E27FC236}">
                <a16:creationId xmlns:a16="http://schemas.microsoft.com/office/drawing/2014/main" id="{FEDD0AF8-7762-AD4B-C62C-9D1E036645BF}"/>
              </a:ext>
            </a:extLst>
          </p:cNvPr>
          <p:cNvSpPr>
            <a:spLocks noGrp="1"/>
          </p:cNvSpPr>
          <p:nvPr>
            <p:ph type="body" idx="12"/>
          </p:nvPr>
        </p:nvSpPr>
        <p:spPr/>
        <p:txBody>
          <a:bodyPr/>
          <a:lstStyle/>
          <a:p>
            <a:pPr marL="304800" indent="-304800">
              <a:spcBef>
                <a:spcPts val="900"/>
              </a:spcBef>
              <a:spcAft>
                <a:spcPts val="900"/>
              </a:spcAft>
              <a:buNone/>
            </a:pPr>
            <a:r>
              <a:rPr lang="en-US" dirty="0"/>
              <a:t>1.	</a:t>
            </a:r>
            <a:r>
              <a:rPr lang="en-US" i="1" dirty="0"/>
              <a:t>“I really do want to give up, but it’s hard as my partner and most of my friends smoke.”</a:t>
            </a:r>
          </a:p>
          <a:p>
            <a:pPr marL="342900" indent="-342900">
              <a:spcBef>
                <a:spcPts val="900"/>
              </a:spcBef>
              <a:spcAft>
                <a:spcPts val="900"/>
              </a:spcAft>
              <a:buAutoNum type="arabicPeriod" startAt="2"/>
            </a:pPr>
            <a:r>
              <a:rPr lang="en-US" i="1" dirty="0"/>
              <a:t>“I am determined to stop smoking, but I can’t afford to put on any weight </a:t>
            </a:r>
            <a:br>
              <a:rPr lang="en-US" i="1" dirty="0"/>
            </a:br>
            <a:r>
              <a:rPr lang="en-US" i="1" dirty="0"/>
              <a:t>	and I know, if I do, I’ll start smoking again.”</a:t>
            </a:r>
          </a:p>
          <a:p>
            <a:pPr marL="342900" indent="-342900">
              <a:spcBef>
                <a:spcPts val="900"/>
              </a:spcBef>
              <a:spcAft>
                <a:spcPts val="900"/>
              </a:spcAft>
              <a:buAutoNum type="arabicPeriod" startAt="2"/>
            </a:pPr>
            <a:r>
              <a:rPr lang="en-US" dirty="0"/>
              <a:t>“</a:t>
            </a:r>
            <a:r>
              <a:rPr lang="en-US" i="1" dirty="0"/>
              <a:t>Won’t stopping smoking make my mental health worse?”</a:t>
            </a:r>
          </a:p>
          <a:p>
            <a:pPr marL="342900" indent="-342900">
              <a:spcBef>
                <a:spcPts val="900"/>
              </a:spcBef>
              <a:spcAft>
                <a:spcPts val="900"/>
              </a:spcAft>
              <a:buAutoNum type="arabicPeriod" startAt="2"/>
            </a:pPr>
            <a:r>
              <a:rPr lang="en-US" i="1" dirty="0"/>
              <a:t>You don’t really know what you’re asking me to do. Have you ever smoked?” </a:t>
            </a:r>
          </a:p>
        </p:txBody>
      </p:sp>
      <p:sp>
        <p:nvSpPr>
          <p:cNvPr id="5" name="Footer Placeholder 3">
            <a:extLst>
              <a:ext uri="{FF2B5EF4-FFF2-40B4-BE49-F238E27FC236}">
                <a16:creationId xmlns:a16="http://schemas.microsoft.com/office/drawing/2014/main" id="{1ECDAA40-6D06-5490-645E-091BD37271CC}"/>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p>
          <a:p>
            <a:pPr>
              <a:defRPr/>
            </a:pPr>
            <a:endParaRPr lang="en-US" dirty="0"/>
          </a:p>
        </p:txBody>
      </p:sp>
    </p:spTree>
    <p:extLst>
      <p:ext uri="{BB962C8B-B14F-4D97-AF65-F5344CB8AC3E}">
        <p14:creationId xmlns:p14="http://schemas.microsoft.com/office/powerpoint/2010/main" val="4116808451"/>
      </p:ext>
    </p:extLst>
  </p:cSld>
  <p:clrMapOvr>
    <a:masterClrMapping/>
  </p:clrMapOvr>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31116</TotalTime>
  <Words>1421</Words>
  <Application>Microsoft Macintosh PowerPoint</Application>
  <PresentationFormat>On-screen Show (4:3)</PresentationFormat>
  <Paragraphs>119</Paragraphs>
  <Slides>11</Slides>
  <Notes>11</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Century Gothic</vt:lpstr>
      <vt:lpstr>Lucida Grande</vt:lpstr>
      <vt:lpstr>System Font Regular</vt:lpstr>
      <vt:lpstr>NCSCT</vt:lpstr>
      <vt:lpstr>PowerPoint Presentation</vt:lpstr>
      <vt:lpstr>PowerPoint Presentation</vt:lpstr>
      <vt:lpstr>PowerPoint Presentation</vt:lpstr>
      <vt:lpstr>Eliciting information, knowledge  and reinforcing importance</vt:lpstr>
      <vt:lpstr>PowerPoint Presentation</vt:lpstr>
      <vt:lpstr>PowerPoint Presentation</vt:lpstr>
      <vt:lpstr>Applying skills to practice</vt:lpstr>
      <vt:lpstr>Applying skills to practice</vt:lpstr>
      <vt:lpstr>Applying skills to practice</vt:lpstr>
      <vt:lpstr>Summary</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1756</cp:revision>
  <cp:lastPrinted>2021-04-19T06:44:37Z</cp:lastPrinted>
  <dcterms:created xsi:type="dcterms:W3CDTF">2019-04-01T09:21:54Z</dcterms:created>
  <dcterms:modified xsi:type="dcterms:W3CDTF">2022-08-10T12:59:45Z</dcterms:modified>
</cp:coreProperties>
</file>