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5"/>
  </p:notesMasterIdLst>
  <p:handoutMasterIdLst>
    <p:handoutMasterId r:id="rId16"/>
  </p:handoutMasterIdLst>
  <p:sldIdLst>
    <p:sldId id="783" r:id="rId2"/>
    <p:sldId id="1104" r:id="rId3"/>
    <p:sldId id="1082" r:id="rId4"/>
    <p:sldId id="1105" r:id="rId5"/>
    <p:sldId id="1106" r:id="rId6"/>
    <p:sldId id="1107" r:id="rId7"/>
    <p:sldId id="1108" r:id="rId8"/>
    <p:sldId id="1109" r:id="rId9"/>
    <p:sldId id="1110" r:id="rId10"/>
    <p:sldId id="1111" r:id="rId11"/>
    <p:sldId id="1112" r:id="rId12"/>
    <p:sldId id="1113" r:id="rId13"/>
    <p:sldId id="1103" r:id="rId1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F2F4"/>
    <a:srgbClr val="8B6DAD"/>
    <a:srgbClr val="008489"/>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1127" autoAdjust="0"/>
  </p:normalViewPr>
  <p:slideViewPr>
    <p:cSldViewPr snapToGrid="0" snapToObjects="1">
      <p:cViewPr varScale="1">
        <p:scale>
          <a:sx n="68" d="100"/>
          <a:sy n="68" d="100"/>
        </p:scale>
        <p:origin x="1720" y="200"/>
      </p:cViewPr>
      <p:guideLst>
        <p:guide orient="horz" pos="2160"/>
        <p:guide pos="2880"/>
        <p:guide orient="horz" pos="3113"/>
      </p:guideLst>
    </p:cSldViewPr>
  </p:slideViewPr>
  <p:outlineViewPr>
    <p:cViewPr>
      <p:scale>
        <a:sx n="33" d="100"/>
        <a:sy n="33" d="100"/>
      </p:scale>
      <p:origin x="0" y="-5568"/>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2" d="100"/>
          <a:sy n="92" d="100"/>
        </p:scale>
        <p:origin x="378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Century Gothic" panose="020B0502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b="1" dirty="0">
              <a:effectLst/>
              <a:latin typeface="Century Gothic" panose="020B0502020202020204" pitchFamily="34" charset="0"/>
              <a:ea typeface="Geneva" panose="020B0503030404040204"/>
              <a:cs typeface="Arial" panose="020B0604020202020204" pitchFamily="34" charset="0"/>
            </a:endParaRPr>
          </a:p>
          <a:p>
            <a:endParaRPr lang="en-GB" sz="1200" b="1" dirty="0">
              <a:effectLst/>
              <a:latin typeface="Century Gothic" panose="020B0502020202020204" pitchFamily="34" charset="0"/>
              <a:ea typeface="Geneva" panose="020B0503030404040204"/>
              <a:cs typeface="Arial" panose="020B0604020202020204" pitchFamily="34" charset="0"/>
            </a:endParaRPr>
          </a:p>
          <a:p>
            <a:r>
              <a:rPr lang="en-GB" sz="1200" b="1" dirty="0">
                <a:effectLst/>
                <a:latin typeface="Century Gothic" panose="020B0502020202020204" pitchFamily="34" charset="0"/>
                <a:ea typeface="Geneva" panose="020B0503030404040204"/>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The NRT </a:t>
            </a:r>
            <a:r>
              <a:rPr lang="en-GB" sz="1200" dirty="0" err="1">
                <a:effectLst/>
                <a:latin typeface="Century Gothic" panose="020B0502020202020204" pitchFamily="34" charset="0"/>
                <a:ea typeface="Geneva" panose="020B0503030404040204"/>
                <a:cs typeface="Arial" panose="020B0604020202020204" pitchFamily="34" charset="0"/>
              </a:rPr>
              <a:t>microtab</a:t>
            </a:r>
            <a:r>
              <a:rPr lang="en-GB" sz="1200" dirty="0">
                <a:effectLst/>
                <a:latin typeface="Century Gothic" panose="020B0502020202020204" pitchFamily="34" charset="0"/>
                <a:ea typeface="Geneva" panose="020B0503030404040204"/>
                <a:cs typeface="Arial" panose="020B0604020202020204" pitchFamily="34" charset="0"/>
              </a:rPr>
              <a:t> is a small tablet containing nicotine (2mg).</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How it works: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Each tablet delivers nicotine to the bloodstream via the buccal mucosa.</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Peak levels reached in about 30 minutes.</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How it is used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Used sub-lingually:  held until dissolved (30 minutes).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16-40 tablets are used per day and gradually reduced between 6 and 12 weeks.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The </a:t>
            </a:r>
            <a:r>
              <a:rPr lang="en-GB" sz="1200" dirty="0" err="1">
                <a:effectLst/>
                <a:latin typeface="Century Gothic" panose="020B0502020202020204" pitchFamily="34" charset="0"/>
                <a:ea typeface="Geneva" panose="020B0503030404040204"/>
                <a:cs typeface="Arial" panose="020B0604020202020204" pitchFamily="34" charset="0"/>
              </a:rPr>
              <a:t>microtab</a:t>
            </a:r>
            <a:r>
              <a:rPr lang="en-GB" sz="1200" dirty="0">
                <a:effectLst/>
                <a:latin typeface="Century Gothic" panose="020B0502020202020204" pitchFamily="34" charset="0"/>
                <a:ea typeface="Geneva" panose="020B0503030404040204"/>
                <a:cs typeface="Arial" panose="020B0604020202020204" pitchFamily="34" charset="0"/>
              </a:rPr>
              <a:t> should not be chewed or swallowed.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Prescribing guidelines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228600" algn="l"/>
              </a:tabLst>
            </a:pPr>
            <a:r>
              <a:rPr lang="en-GB" sz="1200" dirty="0">
                <a:effectLst/>
                <a:latin typeface="Century Gothic" panose="020B0502020202020204" pitchFamily="34" charset="0"/>
                <a:ea typeface="Geneva" panose="020B0503030404040204"/>
                <a:cs typeface="Arial" panose="020B0604020202020204" pitchFamily="34" charset="0"/>
              </a:rPr>
              <a:t>1 week’s supply = 2 boxes of 100 each.</a:t>
            </a:r>
            <a:endParaRPr lang="en-GB" sz="1200" dirty="0">
              <a:effectLst/>
              <a:latin typeface="Times New Roman" panose="02020603050405020304" pitchFamily="18" charset="0"/>
              <a:ea typeface="Times New Roman" panose="02020603050405020304" pitchFamily="18" charset="0"/>
            </a:endParaRPr>
          </a:p>
          <a:p>
            <a:pPr marL="171450" indent="-171450" eaLnBrk="1" hangingPunct="1">
              <a:buFont typeface="Arial" panose="020B0604020202020204" pitchFamily="34" charset="0"/>
              <a:buChar char="•"/>
            </a:pPr>
            <a:endParaRPr lang="en-GB" altLang="en-US" sz="800" dirty="0">
              <a:latin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403917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Century Gothic" panose="020B0502020202020204" pitchFamily="34" charset="0"/>
                <a:ea typeface="Geneva" panose="020B0503030404040204" pitchFamily="34" charset="0"/>
                <a:cs typeface="Geneva" panose="020B0503030404040204" pitchFamily="34" charset="0"/>
              </a:rPr>
              <a:t>Ask participants to note any important points to tell patients in the chat or respond verbally.</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sz="1200" b="1" dirty="0">
              <a:latin typeface="Century Gothic" panose="020B0502020202020204" pitchFamily="34" charset="0"/>
              <a:ea typeface="Geneva" panose="020B0503030404040204" pitchFamily="34" charset="0"/>
              <a:cs typeface="Geneva" panose="020B050303040404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Century Gothic" panose="020B0502020202020204" pitchFamily="34" charset="0"/>
                <a:ea typeface="Geneva" panose="020B0503030404040204" pitchFamily="34" charset="0"/>
                <a:cs typeface="Geneva" panose="020B0503030404040204" pitchFamily="34" charset="0"/>
              </a:rPr>
              <a:t>What it is</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en-US" sz="1200" dirty="0">
                <a:latin typeface="Century Gothic" panose="020B0502020202020204" pitchFamily="34" charset="0"/>
                <a:ea typeface="Geneva" panose="020B0503030404040204" pitchFamily="34" charset="0"/>
                <a:cs typeface="Geneva" panose="020B0503030404040204" pitchFamily="34" charset="0"/>
              </a:rPr>
              <a:t>The cartridges contain 15mg of nicotine, however only small amount of nicotine (2-4 mg) is typically absorbed from each cartridge. </a:t>
            </a:r>
            <a:endParaRPr lang="en-US" altLang="en-US" sz="1200" b="1" dirty="0">
              <a:latin typeface="Century Gothic" panose="020B0502020202020204" pitchFamily="34" charset="0"/>
              <a:ea typeface="Geneva" panose="020B0503030404040204" pitchFamily="34" charset="0"/>
              <a:cs typeface="Geneva" panose="020B0503030404040204" pitchFamily="34" charset="0"/>
            </a:endParaRPr>
          </a:p>
          <a:p>
            <a:pPr eaLnBrk="1" hangingPunct="1">
              <a:spcBef>
                <a:spcPct val="0"/>
              </a:spcBef>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a:p>
            <a:pPr eaLnBrk="1" hangingPunct="1">
              <a:spcBef>
                <a:spcPct val="0"/>
              </a:spcBef>
            </a:pPr>
            <a:r>
              <a:rPr lang="en-US" altLang="en-US" sz="1200" b="1" dirty="0">
                <a:latin typeface="Century Gothic" panose="020B0502020202020204" pitchFamily="34" charset="0"/>
                <a:ea typeface="Geneva" panose="020B0503030404040204" pitchFamily="34" charset="0"/>
                <a:cs typeface="Geneva" panose="020B0503030404040204" pitchFamily="34" charset="0"/>
              </a:rPr>
              <a:t>How it works</a:t>
            </a:r>
          </a:p>
          <a:p>
            <a:pPr marL="171450" indent="-171450" eaLnBrk="1" hangingPunct="1">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Puffing on inhalator vaporises nicotine: absorbed into bloodstream through mouth &amp; throat</a:t>
            </a:r>
          </a:p>
          <a:p>
            <a:pPr marL="171450" indent="-171450" eaLnBrk="1" hangingPunct="1">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Peak levels reached 15/20 minutes</a:t>
            </a:r>
            <a:endParaRPr lang="en-US" altLang="en-US" sz="1200" b="1" dirty="0">
              <a:latin typeface="Century Gothic" panose="020B0502020202020204" pitchFamily="34" charset="0"/>
              <a:ea typeface="Geneva" panose="020B0503030404040204" pitchFamily="34" charset="0"/>
              <a:cs typeface="Geneva" panose="020B0503030404040204" pitchFamily="34" charset="0"/>
            </a:endParaRPr>
          </a:p>
          <a:p>
            <a:pPr marL="171450" indent="-171450" eaLnBrk="1" hangingPunct="1">
              <a:spcBef>
                <a:spcPct val="0"/>
              </a:spcBef>
              <a:buFont typeface="Arial" panose="020B0604020202020204" pitchFamily="34" charset="0"/>
              <a:buChar char="•"/>
            </a:pPr>
            <a:r>
              <a:rPr lang="en-US" altLang="en-US" sz="1200" dirty="0">
                <a:latin typeface="Century Gothic" panose="020B0502020202020204" pitchFamily="34" charset="0"/>
                <a:ea typeface="Geneva" panose="020B0503030404040204" pitchFamily="34" charset="0"/>
                <a:cs typeface="Geneva" panose="020B0503030404040204" pitchFamily="34" charset="0"/>
              </a:rPr>
              <a:t>The inhalator does not deliver nicotine to the lungs – it is an oral device.</a:t>
            </a: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a:p>
            <a:pPr marL="0" indent="0" eaLnBrk="1" hangingPunct="1">
              <a:spcBef>
                <a:spcPct val="0"/>
              </a:spcBef>
              <a:buFont typeface="Arial" panose="020B0604020202020204" pitchFamily="34" charset="0"/>
              <a:buNone/>
            </a:pPr>
            <a:r>
              <a:rPr lang="en-US" altLang="en-US" sz="1200" b="1" dirty="0">
                <a:latin typeface="Century Gothic" panose="020B0502020202020204" pitchFamily="34" charset="0"/>
                <a:ea typeface="Geneva" panose="020B0503030404040204" pitchFamily="34" charset="0"/>
                <a:cs typeface="Geneva" panose="020B0503030404040204" pitchFamily="34" charset="0"/>
              </a:rPr>
              <a:t>How it is used</a:t>
            </a:r>
          </a:p>
          <a:p>
            <a:pPr marL="171450" indent="-171450">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Each cartridge lasts approximately 40 minutes of</a:t>
            </a:r>
            <a:r>
              <a:rPr lang="en-GB" altLang="en-US" sz="1200" b="1" dirty="0">
                <a:latin typeface="Century Gothic" panose="020B0502020202020204" pitchFamily="34" charset="0"/>
                <a:cs typeface="Arial" panose="020B0604020202020204" pitchFamily="34" charset="0"/>
              </a:rPr>
              <a:t> </a:t>
            </a:r>
            <a:r>
              <a:rPr lang="en-GB" altLang="en-US" sz="1200" dirty="0">
                <a:latin typeface="Century Gothic" panose="020B0502020202020204" pitchFamily="34" charset="0"/>
                <a:cs typeface="Arial" panose="020B0604020202020204" pitchFamily="34" charset="0"/>
              </a:rPr>
              <a:t>intense use</a:t>
            </a:r>
          </a:p>
          <a:p>
            <a:pPr marL="171450" indent="-171450" eaLnBrk="1" hangingPunct="1">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6 cartridges a day</a:t>
            </a:r>
          </a:p>
          <a:p>
            <a:pPr marL="171450" indent="-171450" eaLnBrk="1" hangingPunct="1">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Special puffing technique</a:t>
            </a:r>
          </a:p>
          <a:p>
            <a:pPr marL="171450" indent="-171450" eaLnBrk="1" hangingPunct="1">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Duration of treatment: up to 12 weeks</a:t>
            </a:r>
          </a:p>
          <a:p>
            <a:pPr eaLnBrk="1" hangingPunct="1"/>
            <a:endParaRPr lang="en-GB" altLang="en-US" sz="1200" dirty="0">
              <a:latin typeface="Century Gothic" panose="020B0502020202020204" pitchFamily="34" charset="0"/>
              <a:cs typeface="Arial" panose="020B0604020202020204" pitchFamily="34" charset="0"/>
            </a:endParaRPr>
          </a:p>
          <a:p>
            <a:pPr eaLnBrk="1" hangingPunct="1">
              <a:buFont typeface="Wingdings" pitchFamily="2" charset="2"/>
              <a:buNone/>
            </a:pPr>
            <a:r>
              <a:rPr lang="en-GB" altLang="en-US" sz="1200" b="1" dirty="0">
                <a:latin typeface="Century Gothic" panose="020B0502020202020204" pitchFamily="34" charset="0"/>
                <a:cs typeface="Arial" panose="020B0604020202020204" pitchFamily="34" charset="0"/>
              </a:rPr>
              <a:t>Prescribing guidelines</a:t>
            </a:r>
          </a:p>
          <a:p>
            <a:pPr marL="171450" indent="-171450" eaLnBrk="1" hangingPunct="1">
              <a:buFont typeface="Arial" panose="020B0604020202020204" pitchFamily="34" charset="0"/>
              <a:buChar char="•"/>
            </a:pPr>
            <a:r>
              <a:rPr lang="en-GB" altLang="en-US" sz="1200" dirty="0">
                <a:latin typeface="Century Gothic" panose="020B0502020202020204" pitchFamily="34" charset="0"/>
                <a:cs typeface="Arial" panose="020B0604020202020204" pitchFamily="34" charset="0"/>
              </a:rPr>
              <a:t>1 week’s supply = 2 boxes of 42 cartridges (84 total)</a:t>
            </a: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4093162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1264164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35971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GB" sz="1200" dirty="0"/>
              <a:t>We’re now going to look at each of the different NRT products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3859237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351101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Century Gothic" panose="020B0502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Century Gothic" panose="020B0502020202020204" pitchFamily="34" charset="0"/>
              <a:ea typeface="Times New Roman" panose="02020603050405020304" pitchFamily="18" charset="0"/>
            </a:endParaRPr>
          </a:p>
          <a:p>
            <a:endParaRPr lang="en-US" sz="1200" b="1" dirty="0">
              <a:effectLst/>
              <a:latin typeface="Century Gothic" panose="020B0502020202020204" pitchFamily="34" charset="0"/>
              <a:ea typeface="Geneva" panose="020B0503030404040204"/>
              <a:cs typeface="Arial" panose="020B0604020202020204" pitchFamily="34" charset="0"/>
            </a:endParaRPr>
          </a:p>
          <a:p>
            <a:r>
              <a:rPr lang="en-US" sz="1200" b="1" dirty="0">
                <a:effectLst/>
                <a:latin typeface="Century Gothic" panose="020B0502020202020204" pitchFamily="34" charset="0"/>
                <a:ea typeface="Geneva" panose="020B0503030404040204"/>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The Nicotine Patch is the only long-acting nicotine replacement therapy. The patch comes in both 16-hour and 24-hour formulations. There is no difference in efficacy between the 16- and 24-hour patch.</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The 16-hour formulation comes in 10, 15 and 25 mg. The 24-hour patch comes in 7, 14 and 21mg.</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Pregnant women should only use the 16-hour </a:t>
            </a:r>
            <a:r>
              <a:rPr lang="en-CA" sz="1200" dirty="0">
                <a:effectLst/>
                <a:latin typeface="Century Gothic" panose="020B0502020202020204" pitchFamily="34" charset="0"/>
                <a:ea typeface="Geneva" panose="020B0503030404040204"/>
                <a:cs typeface="Arial" panose="020B0604020202020204" pitchFamily="34" charset="0"/>
              </a:rPr>
              <a:t>patch.</a:t>
            </a:r>
          </a:p>
          <a:p>
            <a:pPr marL="0" lvl="0" indent="0">
              <a:buSzPts val="1400"/>
              <a:buFont typeface="Symbol" panose="05050102010706020507" pitchFamily="18" charset="2"/>
              <a:buNone/>
              <a:tabLst>
                <a:tab pos="457200" algn="l"/>
              </a:tabLst>
            </a:pP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works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Delivers a steady dose of nicotine to bloodstream via skin.</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Peak levels reached 2-6 hours after applying the patch.</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Absorption rate:  approx. 1 mg per hour.</a:t>
            </a:r>
          </a:p>
          <a:p>
            <a:pPr marL="0" lvl="0" indent="0">
              <a:buSzPts val="1400"/>
              <a:buFont typeface="Symbol" panose="05050102010706020507" pitchFamily="18" charset="2"/>
              <a:buNone/>
            </a:pP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How it is used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One patch a day, on a dry and hairless spot.</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Rotate site daily.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Duration of treatment: </a:t>
            </a:r>
            <a:r>
              <a:rPr lang="en-US" sz="1200" dirty="0">
                <a:effectLst/>
                <a:latin typeface="Century Gothic" panose="020B0502020202020204" pitchFamily="34" charset="0"/>
                <a:ea typeface="Geneva" panose="020B0503030404040204"/>
                <a:cs typeface="Arial" panose="020B0604020202020204" pitchFamily="34" charset="0"/>
              </a:rPr>
              <a:t>Patch dosage is usually titrated down after 6-8 weeks or patients can remain at the full dose for 12 weeks. The duration of treatment is 12 weeks and this can be extended as needed. Some patients benefit from using NRT over an extended period of time. </a:t>
            </a:r>
          </a:p>
          <a:p>
            <a:pPr marL="0" lvl="0" indent="0">
              <a:buSzPts val="1400"/>
              <a:buFont typeface="Symbol" panose="05050102010706020507" pitchFamily="18" charset="2"/>
              <a:buNone/>
            </a:pP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Side effects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Redness and rash from adhesive is common; ensure rotation of site</a:t>
            </a:r>
            <a:r>
              <a:rPr lang="en-GB" sz="1200" dirty="0">
                <a:effectLst/>
                <a:latin typeface="Century Gothic" panose="020B0502020202020204" pitchFamily="34" charset="0"/>
                <a:ea typeface="MS PGothic" panose="020B0600070205080204" pitchFamily="34" charset="-128"/>
                <a:cs typeface="Arial" panose="020B0604020202020204" pitchFamily="34" charset="0"/>
              </a:rPr>
              <a:t>; topical creams may be applied</a:t>
            </a:r>
            <a:r>
              <a:rPr lang="en-CA" sz="1200" dirty="0">
                <a:effectLst/>
                <a:latin typeface="Century Gothic" panose="020B0502020202020204" pitchFamily="34" charset="0"/>
                <a:ea typeface="MS PGothic" panose="020B0600070205080204" pitchFamily="34" charset="-128"/>
                <a:cs typeface="Arial" panose="020B0604020202020204" pitchFamily="34" charset="0"/>
              </a:rPr>
              <a:t>.</a:t>
            </a:r>
            <a:r>
              <a:rPr lang="en-US" sz="1200" dirty="0">
                <a:effectLst/>
                <a:latin typeface="Century Gothic" panose="020B0502020202020204" pitchFamily="34" charset="0"/>
                <a:ea typeface="Geneva" panose="020B0503030404040204"/>
                <a:cs typeface="Arial" panose="020B0604020202020204" pitchFamily="34" charset="0"/>
              </a:rPr>
              <a:t> If rash is raised or broken you may wish to discontinue and switch to something else.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Itching (usually disappears within a few days).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Disturbed sleep (remember, disturbed sleep is also a withdrawal symptom).</a:t>
            </a:r>
          </a:p>
          <a:p>
            <a:pPr marL="0" lvl="0" indent="0">
              <a:buSzPts val="1400"/>
              <a:buFont typeface="Symbol" panose="05050102010706020507" pitchFamily="18" charset="2"/>
              <a:buNone/>
            </a:pP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MS PGothic" panose="020B0600070205080204" pitchFamily="34" charset="-128"/>
                <a:cs typeface="Arial" panose="020B0604020202020204" pitchFamily="34" charset="0"/>
              </a:rPr>
              <a:t>Prescribing Guidelines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1 week’s supply = 1 box of 7 patches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Initial dose of nicotine based on heaviness of smoking index (number of cigarettes and time to first cigarette).  </a:t>
            </a:r>
            <a:endParaRPr lang="en-GB" sz="1200" dirty="0">
              <a:effectLst/>
              <a:latin typeface="Times New Roman" panose="02020603050405020304" pitchFamily="18" charset="0"/>
              <a:ea typeface="Times New Roman" panose="02020603050405020304" pitchFamily="18"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4039768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dirty="0">
                <a:effectLst/>
                <a:latin typeface="Century Gothic" panose="020B0502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Bottled nicotine solution 10mg/ml (Nicorette)</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works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Delivers nicotine to bloodstream through nasal mucosa.</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Peak levels reached about 10 minutes after each shot – the</a:t>
            </a:r>
            <a:r>
              <a:rPr lang="en-US" sz="1200" dirty="0">
                <a:effectLst/>
                <a:latin typeface="Century Gothic" panose="020B0502020202020204" pitchFamily="34" charset="0"/>
                <a:ea typeface="Geneva" panose="020B0503030404040204"/>
                <a:cs typeface="Arial" panose="020B0604020202020204" pitchFamily="34" charset="0"/>
              </a:rPr>
              <a:t> nasal spray has the advantage of delivering a relatively high dose of nicotine, helping to suppress withdrawal symptoms relatively quickly (useful in response to breakthrough urges to smoke).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is used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Remove the protective cap.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Prime the spray by placing the nozzle between first and second finger with the thumb on the bottom of the bottle.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Press firmly and quickly until a fine spray appears; this can take a few ‘pumps’.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Insert the spray tip into one nostril, pointing the top towards the side and back of the nose. Press firmly and quickly.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Give a spray into the other nostril.</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1–2 shots of spray in each nostril every hour, initially at least 30 shots a day.</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Side effects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During the first two days of treatment, nasal irritation, sneezing, running nose, watering eyes, cough. Both the frequency and severity declines with continued use. Other possible side effects include nausea, headache.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Prescribing guidelines:</a:t>
            </a:r>
            <a:r>
              <a:rPr lang="en-GB"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1 week’s supply = 2 x 10ml bottles (Each bottle – 200 sprays – 6 days)</a:t>
            </a:r>
            <a:endParaRPr lang="en-GB" sz="1200" dirty="0">
              <a:effectLst/>
              <a:latin typeface="Times New Roman" panose="02020603050405020304" pitchFamily="18" charset="0"/>
              <a:ea typeface="Times New Roman" panose="02020603050405020304" pitchFamily="18" charset="0"/>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GB" altLang="en-US" sz="800" dirty="0">
              <a:solidFill>
                <a:schemeClr val="tx1"/>
              </a:solidFill>
              <a:latin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06524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dirty="0">
                <a:effectLst/>
                <a:latin typeface="Century Gothic" panose="020B0502020202020204" pitchFamily="34" charset="0"/>
                <a:ea typeface="Geneva" panose="020B0503030404040204"/>
                <a:cs typeface="Arial" panose="020B0604020202020204" pitchFamily="34" charset="0"/>
              </a:rPr>
              <a:t>All of the oral, fast acting NRT products can be used in combination with the patch.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The patient should not wait for cravings to start before using their product; the key is to use the oral products regularly – on the hour, every hour – to keep nicotine levels at a level that effectively manages urges and withdrawal.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Nicotine isn’t absorbed very well in an acidic environment and so avoid drinking fruit juice for 15 minutes before or during use.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It is important for stop smoking advisers to have an understanding of stop smoking medication side effects to help an individual distinguish between what may be a nicotine withdrawal symptom, side effect of medication or something else to ensure appropriate advice can then be given.</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Warning patients of the initial effects beforehand and getting them to practice using the product before their quit date can be helpful.</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Side-effects usually become less troublesome with continued and correct use (e.g., people get used to the taste).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MS PGothic" panose="020B0600070205080204" pitchFamily="34" charset="-128"/>
                <a:cs typeface="Arial" panose="020B0604020202020204" pitchFamily="34" charset="0"/>
              </a:rPr>
              <a:t>Side effects are often caused by incorrect technique and so it is important to discuss with the patient how they are using their stop smoking medication to ensure correct use and that they are getting the most out of it.</a:t>
            </a:r>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509114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Century Gothic" panose="020B0502020202020204" pitchFamily="34" charset="0"/>
                <a:ea typeface="Geneva" panose="020B0503030404040204"/>
                <a:cs typeface="Arial" panose="020B0604020202020204" pitchFamily="34" charset="0"/>
              </a:rPr>
              <a:t>Ask participants to note how they would advise patients to use the lozenge in the chat or respond verbally.</a:t>
            </a:r>
          </a:p>
          <a:p>
            <a:endParaRPr lang="en-US" sz="1200" b="1" dirty="0">
              <a:effectLst/>
              <a:latin typeface="Century Gothic" panose="020B0502020202020204" pitchFamily="34" charset="0"/>
              <a:ea typeface="Geneva" panose="020B0503030404040204"/>
              <a:cs typeface="Arial" panose="020B0604020202020204" pitchFamily="34" charset="0"/>
            </a:endParaRPr>
          </a:p>
          <a:p>
            <a:r>
              <a:rPr lang="en-US" sz="1200" b="1" dirty="0">
                <a:effectLst/>
                <a:latin typeface="Century Gothic" panose="020B0502020202020204" pitchFamily="34" charset="0"/>
                <a:ea typeface="Geneva" panose="020B0503030404040204"/>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NRT gum comes in several flavours (fruit, mint, </a:t>
            </a:r>
            <a:r>
              <a:rPr lang="en-US" sz="1200" dirty="0" err="1">
                <a:effectLst/>
                <a:latin typeface="Century Gothic" panose="020B0502020202020204" pitchFamily="34" charset="0"/>
                <a:ea typeface="Geneva" panose="020B0503030404040204"/>
                <a:cs typeface="Arial" panose="020B0604020202020204" pitchFamily="34" charset="0"/>
              </a:rPr>
              <a:t>liquorice</a:t>
            </a:r>
            <a:r>
              <a:rPr lang="en-US" sz="1200" dirty="0">
                <a:effectLst/>
                <a:latin typeface="Century Gothic" panose="020B0502020202020204" pitchFamily="34" charset="0"/>
                <a:ea typeface="Geneva" panose="020B0503030404040204"/>
                <a:cs typeface="Arial" panose="020B0604020202020204" pitchFamily="34" charset="0"/>
              </a:rPr>
              <a:t> or plain) and in 2mg and 4mg strengths; the 4mg gum is recommended for more dependent smokers.</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works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Delivers nicotine to bloodstream through buccal mucosa </a:t>
            </a:r>
            <a:r>
              <a:rPr lang="en-GB" sz="1200" dirty="0">
                <a:effectLst/>
                <a:latin typeface="Century Gothic" panose="020B0502020202020204" pitchFamily="34" charset="0"/>
                <a:ea typeface="MS PGothic" panose="020B0600070205080204" pitchFamily="34" charset="-128"/>
                <a:cs typeface="Arial" panose="020B0604020202020204" pitchFamily="34" charset="0"/>
              </a:rPr>
              <a:t>(the lining of mouth and throat)</a:t>
            </a:r>
            <a:r>
              <a:rPr lang="en-CA" sz="1200" dirty="0">
                <a:effectLst/>
                <a:latin typeface="Century Gothic" panose="020B0502020202020204" pitchFamily="34" charset="0"/>
                <a:ea typeface="Geneva" panose="020B0503030404040204"/>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Peak levels reached in about 30 minutes.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Geneva" panose="020B0503030404040204"/>
                <a:cs typeface="Arial" panose="020B0604020202020204" pitchFamily="34" charset="0"/>
              </a:rPr>
              <a:t>Absorption rates: approx. 0.9mg per 2mg piece &amp; 1.2mg per 4mg piece.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Absorption rates: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0.9 mg per 2 mg piece.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1.2 mg per 4 mg piece.</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is used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b="1" dirty="0">
                <a:effectLst/>
                <a:latin typeface="Century Gothic" panose="020B0502020202020204" pitchFamily="34" charset="0"/>
                <a:ea typeface="Geneva" panose="020B0503030404040204"/>
                <a:cs typeface="Arial" panose="020B0604020202020204" pitchFamily="34" charset="0"/>
              </a:rPr>
              <a:t>U</a:t>
            </a:r>
            <a:r>
              <a:rPr lang="en-US" sz="1200" dirty="0">
                <a:effectLst/>
                <a:latin typeface="Century Gothic" panose="020B0502020202020204" pitchFamily="34" charset="0"/>
                <a:ea typeface="Geneva" panose="020B0503030404040204"/>
                <a:cs typeface="Arial" panose="020B0604020202020204" pitchFamily="34" charset="0"/>
              </a:rPr>
              <a:t>sed regularly throughout the day to maintain blood-nicotine levels and ad hoc in anticipation of high-risk times.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It is recommended that up to 15 pieces of gum should be used per day.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Special ‘chew and park’ technique.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Geneva" panose="020B0503030404040204"/>
                <a:cs typeface="Arial" panose="020B0604020202020204" pitchFamily="34" charset="0"/>
              </a:rPr>
              <a:t>The gum tends to stick to dentures and may not be appropriate for use in people with complicated dental work.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MS PGothic" panose="020B0600070205080204" pitchFamily="34" charset="-128"/>
                <a:cs typeface="Arial" panose="020B0604020202020204" pitchFamily="34" charset="0"/>
              </a:rPr>
              <a:t>Mouth ulcers are a consequence of quitting smoking and not a side effect of using nicotine gum.</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Geneva" panose="020B0503030404040204"/>
                <a:cs typeface="Arial" panose="020B0604020202020204" pitchFamily="34" charset="0"/>
              </a:rPr>
              <a:t>Prescribing guidelines: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Geneva" panose="020B0503030404040204"/>
                <a:cs typeface="Arial" panose="020B0604020202020204" pitchFamily="34" charset="0"/>
              </a:rPr>
              <a:t>1 week’s supply = 1 box of 105 (Nicorette) or 96 (</a:t>
            </a:r>
            <a:r>
              <a:rPr lang="en-GB" sz="1200" dirty="0" err="1">
                <a:effectLst/>
                <a:latin typeface="Century Gothic" panose="020B0502020202020204" pitchFamily="34" charset="0"/>
                <a:ea typeface="Geneva" panose="020B0503030404040204"/>
                <a:cs typeface="Arial" panose="020B0604020202020204" pitchFamily="34" charset="0"/>
              </a:rPr>
              <a:t>Nicotinell</a:t>
            </a:r>
            <a:r>
              <a:rPr lang="en-GB" sz="1200" dirty="0">
                <a:effectLst/>
                <a:latin typeface="Century Gothic" panose="020B0502020202020204" pitchFamily="34" charset="0"/>
                <a:ea typeface="Geneva" panose="020B0503030404040204"/>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4133494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Century Gothic" panose="020B0502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dirty="0">
              <a:effectLst/>
              <a:latin typeface="Times New Roman" panose="02020603050405020304" pitchFamily="18" charset="0"/>
              <a:ea typeface="Times New Roman" panose="02020603050405020304" pitchFamily="18" charset="0"/>
            </a:endParaRPr>
          </a:p>
          <a:p>
            <a:endParaRPr lang="en-US" sz="1200" b="1" dirty="0">
              <a:effectLst/>
              <a:latin typeface="Century Gothic" panose="020B0502020202020204" pitchFamily="34" charset="0"/>
              <a:ea typeface="Geneva" panose="020B0503030404040204"/>
              <a:cs typeface="Arial" panose="020B0604020202020204" pitchFamily="34" charset="0"/>
            </a:endParaRPr>
          </a:p>
          <a:p>
            <a:r>
              <a:rPr lang="en-US" sz="1200" b="1" dirty="0">
                <a:effectLst/>
                <a:latin typeface="Century Gothic" panose="020B0502020202020204" pitchFamily="34" charset="0"/>
                <a:ea typeface="Geneva" panose="020B0503030404040204"/>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A 1mg/spray mouth spray: brand name </a:t>
            </a:r>
            <a:r>
              <a:rPr lang="en-CA" sz="1200" dirty="0" err="1">
                <a:effectLst/>
                <a:latin typeface="Century Gothic" panose="020B0502020202020204" pitchFamily="34" charset="0"/>
                <a:ea typeface="Geneva" panose="020B0503030404040204"/>
                <a:cs typeface="Arial" panose="020B0604020202020204" pitchFamily="34" charset="0"/>
              </a:rPr>
              <a:t>QuickMist</a:t>
            </a:r>
            <a:r>
              <a:rPr lang="en-CA" sz="1200" dirty="0">
                <a:effectLst/>
                <a:latin typeface="Century Gothic" panose="020B0502020202020204" pitchFamily="34" charset="0"/>
                <a:ea typeface="Geneva" panose="020B0503030404040204"/>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Geneva" panose="020B0503030404040204"/>
                <a:cs typeface="Arial" panose="020B0604020202020204" pitchFamily="34" charset="0"/>
              </a:rPr>
              <a:t>How it works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The nicotine mouth spray is a faster-acting product that takes only a few minutes to reach the bloodstream; 1 to 2 sprays are recommended every 30 minutes.</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to use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1 to 2 sprays every 30 minutes to 1 hour, up to a maximum of 4 sprays/hour and 64 sprays/day.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Try to avoid inhalation while spraying or </a:t>
            </a:r>
            <a:r>
              <a:rPr lang="en-US" sz="1200" dirty="0">
                <a:effectLst/>
                <a:latin typeface="Century Gothic" panose="020B0502020202020204" pitchFamily="34" charset="0"/>
                <a:ea typeface="Geneva" panose="020B0503030404040204"/>
                <a:cs typeface="Arial" panose="020B0604020202020204" pitchFamily="34" charset="0"/>
              </a:rPr>
              <a:t>swallowing for a few seconds after administration as nicotine isn’t absorbed particularly well from the stomach, and it causes wind and hiccups.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Direct spray into side of mouth.</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Avoid inhalation as the mouth spray is being administered.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Maximum dose leads to higher average nicotine plasma concentrations than one 4mg gum or lozenge hourly (i.e. 28.8ng/mL vs 23.3ng/mL and 25.5ng/mL respectively).</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Geneva" panose="020B0503030404040204"/>
                <a:cs typeface="Arial" panose="020B0604020202020204" pitchFamily="34" charset="0"/>
              </a:rPr>
              <a:t>Prescribing Guidelines: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Geneva" panose="020B0503030404040204"/>
                <a:cs typeface="Arial" panose="020B0604020202020204" pitchFamily="34" charset="0"/>
              </a:rPr>
              <a:t>1 week’s supply =  1 to 3 bottles of spray (each bottle is min 150 sprays).</a:t>
            </a:r>
            <a:endParaRPr lang="en-GB"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240328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Century Gothic" panose="020B0502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NRT Lozenges are available as regular lozenges and mini lozenges in different dosages and flavours.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The 4mg lozenge or mini lozenge is recommended for individuals with greater nicotine dependence (i.e. smoke within 30 minutes of waking in the morning).</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Some patients worry that the product has more nicotine than their cigarettes; they can be reassured that the method of delivery is different meaning that nicotine is delivered much more slowly and in lower doses than in cigarettes.</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works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Delivers nicotine to bloodstream through buccal mucosa.</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Peak levels reached within 30 minutes.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The oral absorption of the lozenge is better than the NRT gum.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How it is used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MS PGothic" panose="020B0600070205080204" pitchFamily="34" charset="-128"/>
                <a:cs typeface="Arial" panose="020B0604020202020204" pitchFamily="34" charset="0"/>
              </a:rPr>
              <a:t>Initially 1 lozenge is used every 1-2 hours = 9-15 lozenges a day (then reduced gradually).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The lozenges are placed in the mouth and allowed to dissolve, they can be rolled and parked against the gum (roll – park – roll technique).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Geneva" panose="020B0503030404040204"/>
                <a:cs typeface="Arial" panose="020B0604020202020204" pitchFamily="34" charset="0"/>
              </a:rPr>
              <a:t>The lozenge should not be chewed or swallowed.</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Geneva" panose="020B0503030404040204"/>
                <a:cs typeface="Arial" panose="020B0604020202020204" pitchFamily="34" charset="0"/>
              </a:rPr>
              <a:t>Prescribing guidelines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Geneva" panose="020B0503030404040204"/>
                <a:cs typeface="Arial" panose="020B0604020202020204" pitchFamily="34" charset="0"/>
              </a:rPr>
              <a:t>1 week’s supply = 1 x box of 72 &amp; 1 box of 36</a:t>
            </a:r>
            <a:endParaRPr lang="en-GB" sz="12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7393333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2"/>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9: </a:t>
            </a:r>
          </a:p>
          <a:p>
            <a:r>
              <a:rPr lang="en-GB" sz="3200" b="0" dirty="0">
                <a:effectLst/>
              </a:rPr>
              <a:t>Nicotine replacement therapy</a:t>
            </a:r>
          </a:p>
          <a:p>
            <a:r>
              <a:rPr lang="en-GB" sz="3200" b="0" dirty="0">
                <a:effectLst/>
              </a:rPr>
              <a:t>Getting to know the products</a:t>
            </a:r>
            <a:endParaRPr lang="en-GB" sz="2800" b="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CC7226-DB87-4D4F-9F01-465A3CE79AFB}"/>
              </a:ext>
            </a:extLst>
          </p:cNvPr>
          <p:cNvPicPr>
            <a:picLocks noChangeAspect="1"/>
          </p:cNvPicPr>
          <p:nvPr/>
        </p:nvPicPr>
        <p:blipFill>
          <a:blip r:embed="rId3"/>
          <a:srcRect/>
          <a:stretch/>
        </p:blipFill>
        <p:spPr>
          <a:xfrm>
            <a:off x="5051480" y="2921867"/>
            <a:ext cx="3482920" cy="2154804"/>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sublingual tablet (</a:t>
            </a:r>
            <a:r>
              <a:rPr lang="en-US" dirty="0" err="1"/>
              <a:t>microtab</a:t>
            </a:r>
            <a:r>
              <a:rPr lang="en-US" dirty="0"/>
              <a:t>)</a:t>
            </a:r>
          </a:p>
        </p:txBody>
      </p:sp>
      <p:sp>
        <p:nvSpPr>
          <p:cNvPr id="4" name="Footer Placeholder 3">
            <a:extLst>
              <a:ext uri="{FF2B5EF4-FFF2-40B4-BE49-F238E27FC236}">
                <a16:creationId xmlns:a16="http://schemas.microsoft.com/office/drawing/2014/main" id="{C2BB6177-CBB8-7289-075F-DDA4C8E07ED4}"/>
              </a:ext>
            </a:extLst>
          </p:cNvPr>
          <p:cNvSpPr>
            <a:spLocks noGrp="1"/>
          </p:cNvSpPr>
          <p:nvPr>
            <p:ph type="ftr" sz="quarter" idx="3"/>
          </p:nvPr>
        </p:nvSpPr>
        <p:spPr/>
        <p:txBody>
          <a:bodyPr/>
          <a:lstStyle/>
          <a:p>
            <a:pPr>
              <a:defRPr/>
            </a:pPr>
            <a:r>
              <a:rPr lang="en-US" b="1" dirty="0"/>
              <a:t>Community mental health tobacco treatment training</a:t>
            </a:r>
            <a:endParaRPr lang="en-US" dirty="0"/>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38FA0466-EC04-AAEA-2017-36E75E20F1FE}"/>
              </a:ext>
            </a:extLst>
          </p:cNvPr>
          <p:cNvSpPr txBox="1">
            <a:spLocks/>
          </p:cNvSpPr>
          <p:nvPr/>
        </p:nvSpPr>
        <p:spPr bwMode="auto">
          <a:xfrm>
            <a:off x="571500" y="1627796"/>
            <a:ext cx="5255864"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Nicorette: small white tablet – 2mg nicotine </a:t>
            </a:r>
          </a:p>
        </p:txBody>
      </p:sp>
      <p:sp>
        <p:nvSpPr>
          <p:cNvPr id="6" name="Text Placeholder 3">
            <a:extLst>
              <a:ext uri="{FF2B5EF4-FFF2-40B4-BE49-F238E27FC236}">
                <a16:creationId xmlns:a16="http://schemas.microsoft.com/office/drawing/2014/main" id="{6C471A1C-DB8E-8130-4D44-7253C46BC9C7}"/>
              </a:ext>
            </a:extLst>
          </p:cNvPr>
          <p:cNvSpPr txBox="1">
            <a:spLocks/>
          </p:cNvSpPr>
          <p:nvPr/>
        </p:nvSpPr>
        <p:spPr bwMode="auto">
          <a:xfrm>
            <a:off x="571500" y="2921867"/>
            <a:ext cx="4572569" cy="21548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sub-lingually: held until dissolved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(30 minutes); should not be chewed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 swallowed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1 – 2 per hour; 16 – 40  tablets a day</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9547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inhalator</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571498" y="3446966"/>
            <a:ext cx="4151577" cy="234469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b="1">
                <a:latin typeface="Arial" panose="020B0604020202020204" pitchFamily="34" charset="0"/>
                <a:cs typeface="Arial" panose="020B0604020202020204" pitchFamily="34" charset="0"/>
              </a:rPr>
              <a:t>Nicotine delivery: </a:t>
            </a:r>
            <a:r>
              <a:rPr lang="en-US" sz="1600">
                <a:latin typeface="Arial" panose="020B0604020202020204" pitchFamily="34" charset="0"/>
                <a:cs typeface="Arial" panose="020B0604020202020204" pitchFamily="34" charset="0"/>
              </a:rPr>
              <a:t>Puffing on inhalator vaporises nicotine, absorbed through mouth and throat</a:t>
            </a:r>
          </a:p>
          <a:p>
            <a:pPr marL="223838" indent="-223838">
              <a:lnSpc>
                <a:spcPts val="2200"/>
              </a:lnSpc>
              <a:spcBef>
                <a:spcPts val="400"/>
              </a:spcBef>
              <a:spcAft>
                <a:spcPts val="400"/>
              </a:spcAft>
              <a:buClr>
                <a:schemeClr val="accent1"/>
              </a:buClr>
            </a:pPr>
            <a:r>
              <a:rPr lang="en-US" sz="1600" b="1">
                <a:latin typeface="Arial" panose="020B0604020202020204" pitchFamily="34" charset="0"/>
                <a:cs typeface="Arial" panose="020B0604020202020204" pitchFamily="34" charset="0"/>
              </a:rPr>
              <a:t>Average amount of nicotine absorbed: </a:t>
            </a:r>
            <a:r>
              <a:rPr lang="en-US" sz="1600">
                <a:latin typeface="Arial" panose="020B0604020202020204" pitchFamily="34" charset="0"/>
                <a:cs typeface="Arial" panose="020B0604020202020204" pitchFamily="34" charset="0"/>
              </a:rPr>
              <a:t>20 minutes</a:t>
            </a:r>
            <a:r>
              <a:rPr lang="en-US" sz="1600" b="1">
                <a:latin typeface="Arial" panose="020B0604020202020204" pitchFamily="34" charset="0"/>
                <a:cs typeface="Arial" panose="020B0604020202020204" pitchFamily="34" charset="0"/>
              </a:rPr>
              <a:t> </a:t>
            </a:r>
            <a:r>
              <a:rPr lang="en-US" sz="1600">
                <a:latin typeface="Arial" panose="020B0604020202020204" pitchFamily="34" charset="0"/>
                <a:cs typeface="Arial" panose="020B0604020202020204" pitchFamily="34" charset="0"/>
              </a:rPr>
              <a:t>puffing for 1mg nicotine</a:t>
            </a:r>
            <a:endParaRPr lang="en-US" sz="1600" b="1">
              <a:latin typeface="Arial" panose="020B0604020202020204" pitchFamily="34" charset="0"/>
              <a:cs typeface="Arial" panose="020B0604020202020204" pitchFamily="34" charset="0"/>
            </a:endParaRP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9" y="1684049"/>
            <a:ext cx="4489034"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Plastic holder containing cartridge impregnated with 15mg nicotine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and menthol</a:t>
            </a:r>
          </a:p>
        </p:txBody>
      </p:sp>
      <p:pic>
        <p:nvPicPr>
          <p:cNvPr id="9" name="Picture 8">
            <a:extLst>
              <a:ext uri="{FF2B5EF4-FFF2-40B4-BE49-F238E27FC236}">
                <a16:creationId xmlns:a16="http://schemas.microsoft.com/office/drawing/2014/main" id="{7517968D-51AA-294A-B0C6-F579EEF69EDC}"/>
              </a:ext>
            </a:extLst>
          </p:cNvPr>
          <p:cNvPicPr>
            <a:picLocks noChangeAspect="1"/>
          </p:cNvPicPr>
          <p:nvPr/>
        </p:nvPicPr>
        <p:blipFill>
          <a:blip r:embed="rId3"/>
          <a:srcRect/>
          <a:stretch/>
        </p:blipFill>
        <p:spPr>
          <a:xfrm>
            <a:off x="4171951" y="1550952"/>
            <a:ext cx="2838450" cy="1738550"/>
          </a:xfrm>
          <a:prstGeom prst="rect">
            <a:avLst/>
          </a:prstGeom>
        </p:spPr>
      </p:pic>
      <p:sp>
        <p:nvSpPr>
          <p:cNvPr id="8" name="Footer Placeholder 3">
            <a:extLst>
              <a:ext uri="{FF2B5EF4-FFF2-40B4-BE49-F238E27FC236}">
                <a16:creationId xmlns:a16="http://schemas.microsoft.com/office/drawing/2014/main" id="{A54BCC75-2E8E-897F-238C-F8B0611F1485}"/>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GB" dirty="0"/>
          </a:p>
          <a:p>
            <a:pPr>
              <a:defRPr/>
            </a:pPr>
            <a:endParaRPr lang="en-GB" dirty="0"/>
          </a:p>
          <a:p>
            <a:pPr>
              <a:defRPr/>
            </a:pPr>
            <a:endParaRPr lang="en-US" dirty="0"/>
          </a:p>
        </p:txBody>
      </p:sp>
      <p:sp>
        <p:nvSpPr>
          <p:cNvPr id="12" name="Text Placeholder 3">
            <a:extLst>
              <a:ext uri="{FF2B5EF4-FFF2-40B4-BE49-F238E27FC236}">
                <a16:creationId xmlns:a16="http://schemas.microsoft.com/office/drawing/2014/main" id="{87D13C02-9E5B-7380-0398-4FF4AA10DF49}"/>
              </a:ext>
            </a:extLst>
          </p:cNvPr>
          <p:cNvSpPr txBox="1">
            <a:spLocks/>
          </p:cNvSpPr>
          <p:nvPr/>
        </p:nvSpPr>
        <p:spPr bwMode="auto">
          <a:xfrm>
            <a:off x="4790824" y="3454141"/>
            <a:ext cx="4151577" cy="300166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GB" sz="1600">
                <a:latin typeface="Arial" panose="020B0604020202020204" pitchFamily="34" charset="0"/>
                <a:cs typeface="Arial" panose="020B0604020202020204" pitchFamily="34" charset="0"/>
              </a:rPr>
              <a:t>Line up ridges of plastic holder to open </a:t>
            </a:r>
          </a:p>
          <a:p>
            <a:pPr marL="223838" indent="-223838">
              <a:lnSpc>
                <a:spcPts val="2200"/>
              </a:lnSpc>
              <a:spcBef>
                <a:spcPts val="400"/>
              </a:spcBef>
              <a:spcAft>
                <a:spcPts val="400"/>
              </a:spcAft>
              <a:buClr>
                <a:schemeClr val="accent1"/>
              </a:buClr>
            </a:pPr>
            <a:r>
              <a:rPr lang="en-GB" sz="1600">
                <a:latin typeface="Arial" panose="020B0604020202020204" pitchFamily="34" charset="0"/>
                <a:cs typeface="Arial" panose="020B0604020202020204" pitchFamily="34" charset="0"/>
              </a:rPr>
              <a:t>Special puffing technique – </a:t>
            </a:r>
            <a:r>
              <a:rPr lang="en-GB" sz="1600" b="1">
                <a:solidFill>
                  <a:schemeClr val="accent1"/>
                </a:solidFill>
                <a:latin typeface="Arial" panose="020B0604020202020204" pitchFamily="34" charset="0"/>
                <a:cs typeface="Arial" panose="020B0604020202020204" pitchFamily="34" charset="0"/>
              </a:rPr>
              <a:t>take slow shallow puffs to avoid throat burn</a:t>
            </a:r>
          </a:p>
          <a:p>
            <a:pPr marL="223838" indent="-223838">
              <a:lnSpc>
                <a:spcPts val="2200"/>
              </a:lnSpc>
              <a:spcBef>
                <a:spcPts val="400"/>
              </a:spcBef>
              <a:spcAft>
                <a:spcPts val="400"/>
              </a:spcAft>
              <a:buClr>
                <a:schemeClr val="accent1"/>
              </a:buClr>
            </a:pPr>
            <a:r>
              <a:rPr lang="en-GB" sz="1600">
                <a:latin typeface="Arial" panose="020B0604020202020204" pitchFamily="34" charset="0"/>
                <a:cs typeface="Arial" panose="020B0604020202020204" pitchFamily="34" charset="0"/>
              </a:rPr>
              <a:t>Use every hour for about 20 minutes. Puff as needed to manage cravings. </a:t>
            </a:r>
          </a:p>
        </p:txBody>
      </p:sp>
      <p:sp>
        <p:nvSpPr>
          <p:cNvPr id="3" name="Graphic 14">
            <a:extLst>
              <a:ext uri="{FF2B5EF4-FFF2-40B4-BE49-F238E27FC236}">
                <a16:creationId xmlns:a16="http://schemas.microsoft.com/office/drawing/2014/main" id="{830767C8-BD69-5A34-A677-12BD5C145BD0}"/>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10" name="TextBox 9">
            <a:extLst>
              <a:ext uri="{FF2B5EF4-FFF2-40B4-BE49-F238E27FC236}">
                <a16:creationId xmlns:a16="http://schemas.microsoft.com/office/drawing/2014/main" id="{1DE68721-B7BF-A5E9-7514-58D066EE2777}"/>
              </a:ext>
            </a:extLst>
          </p:cNvPr>
          <p:cNvSpPr txBox="1"/>
          <p:nvPr/>
        </p:nvSpPr>
        <p:spPr bwMode="auto">
          <a:xfrm>
            <a:off x="6961634" y="243235"/>
            <a:ext cx="2077279" cy="1440814"/>
          </a:xfrm>
          <a:prstGeom prst="rect">
            <a:avLst/>
          </a:prstGeom>
          <a:solidFill>
            <a:schemeClr val="accent2"/>
          </a:solid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200"/>
              </a:spcBef>
              <a:spcAft>
                <a:spcPts val="200"/>
              </a:spcAft>
              <a:buClr>
                <a:srgbClr val="C10C21"/>
              </a:buClr>
            </a:pPr>
            <a:r>
              <a:rPr lang="en-US" b="1" dirty="0">
                <a:solidFill>
                  <a:schemeClr val="bg1"/>
                </a:solidFill>
                <a:latin typeface="Arial Narrow" panose="020B0604020202020204" pitchFamily="34" charset="0"/>
                <a:cs typeface="Arial Narrow" panose="020B0604020202020204" pitchFamily="34" charset="0"/>
              </a:rPr>
              <a:t>2 – 3 mins</a:t>
            </a:r>
          </a:p>
          <a:p>
            <a:pPr algn="ctr">
              <a:spcBef>
                <a:spcPts val="200"/>
              </a:spcBef>
              <a:spcAft>
                <a:spcPts val="200"/>
              </a:spcAft>
              <a:buClr>
                <a:srgbClr val="C10C21"/>
              </a:buClr>
            </a:pPr>
            <a:r>
              <a:rPr lang="en-US" sz="1400" dirty="0">
                <a:solidFill>
                  <a:schemeClr val="accent5">
                    <a:lumMod val="60000"/>
                    <a:lumOff val="40000"/>
                  </a:schemeClr>
                </a:solidFill>
                <a:latin typeface="Arial Narrow" panose="020B0604020202020204" pitchFamily="34" charset="0"/>
                <a:cs typeface="Arial Narrow" panose="020B0604020202020204" pitchFamily="34" charset="0"/>
              </a:rPr>
              <a:t>STARTS WORKING</a:t>
            </a:r>
          </a:p>
          <a:p>
            <a:pPr algn="ctr">
              <a:spcBef>
                <a:spcPts val="200"/>
              </a:spcBef>
              <a:spcAft>
                <a:spcPts val="200"/>
              </a:spcAft>
              <a:buClr>
                <a:srgbClr val="C10C21"/>
              </a:buClr>
            </a:pPr>
            <a:r>
              <a:rPr lang="en-US" b="1" dirty="0">
                <a:solidFill>
                  <a:schemeClr val="bg1"/>
                </a:solidFill>
                <a:latin typeface="Arial Narrow" panose="020B0604020202020204" pitchFamily="34" charset="0"/>
                <a:cs typeface="Arial Narrow" panose="020B0604020202020204" pitchFamily="34" charset="0"/>
              </a:rPr>
              <a:t>15 – 20 mins</a:t>
            </a:r>
          </a:p>
          <a:p>
            <a:pPr algn="ctr">
              <a:spcBef>
                <a:spcPts val="200"/>
              </a:spcBef>
              <a:spcAft>
                <a:spcPts val="200"/>
              </a:spcAft>
              <a:buClr>
                <a:srgbClr val="C10C21"/>
              </a:buClr>
            </a:pPr>
            <a:r>
              <a:rPr lang="en-US" sz="1400" dirty="0">
                <a:solidFill>
                  <a:schemeClr val="accent5">
                    <a:lumMod val="60000"/>
                    <a:lumOff val="40000"/>
                  </a:schemeClr>
                </a:solidFill>
                <a:latin typeface="Arial Narrow" panose="020B0604020202020204" pitchFamily="34" charset="0"/>
                <a:cs typeface="Arial Narrow" panose="020B0604020202020204" pitchFamily="34" charset="0"/>
              </a:rPr>
              <a:t>PEAK LEVELS</a:t>
            </a:r>
            <a:endParaRPr kumimoji="0" lang="en-US" sz="1400" u="none" strike="noStrike" kern="1200" cap="none" spc="0" normalizeH="0" baseline="0" noProof="0" dirty="0">
              <a:ln>
                <a:noFill/>
              </a:ln>
              <a:solidFill>
                <a:schemeClr val="accent5">
                  <a:lumMod val="60000"/>
                  <a:lumOff val="40000"/>
                </a:schemeClr>
              </a:solidFill>
              <a:effectLst/>
              <a:uLnTx/>
              <a:uFillTx/>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193651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3"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563944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DD0812-9667-C14C-8FD1-0EC137EE82B1}"/>
              </a:ext>
            </a:extLst>
          </p:cNvPr>
          <p:cNvPicPr>
            <a:picLocks noChangeAspect="1"/>
          </p:cNvPicPr>
          <p:nvPr/>
        </p:nvPicPr>
        <p:blipFill>
          <a:blip r:embed="rId3"/>
          <a:srcRect/>
          <a:stretch/>
        </p:blipFill>
        <p:spPr>
          <a:xfrm>
            <a:off x="0" y="0"/>
            <a:ext cx="9144000" cy="6858000"/>
          </a:xfrm>
          <a:prstGeom prst="rect">
            <a:avLst/>
          </a:prstGeom>
        </p:spPr>
      </p:pic>
      <p:sp>
        <p:nvSpPr>
          <p:cNvPr id="2" name="Subtitle 1">
            <a:extLst>
              <a:ext uri="{FF2B5EF4-FFF2-40B4-BE49-F238E27FC236}">
                <a16:creationId xmlns:a16="http://schemas.microsoft.com/office/drawing/2014/main" id="{B99C1CED-765F-8C4B-B7F9-97656CA7BBDC}"/>
              </a:ext>
            </a:extLst>
          </p:cNvPr>
          <p:cNvSpPr>
            <a:spLocks noGrp="1"/>
          </p:cNvSpPr>
          <p:nvPr>
            <p:ph type="subTitle" idx="1"/>
          </p:nvPr>
        </p:nvSpPr>
        <p:spPr>
          <a:xfrm>
            <a:off x="952500" y="4092606"/>
            <a:ext cx="7200900" cy="2029292"/>
          </a:xfrm>
        </p:spPr>
        <p:txBody>
          <a:bodyPr/>
          <a:lstStyle/>
          <a:p>
            <a:br>
              <a:rPr lang="en-US">
                <a:effectLst>
                  <a:outerShdw blurRad="381000" dist="25400" dir="5400000" algn="ctr" rotWithShape="0">
                    <a:srgbClr val="000000">
                      <a:alpha val="51000"/>
                    </a:srgbClr>
                  </a:outerShdw>
                </a:effectLst>
              </a:rPr>
            </a:br>
            <a:r>
              <a:rPr lang="en-US">
                <a:effectLst>
                  <a:outerShdw blurRad="381000" dist="25400" dir="5400000" algn="ctr" rotWithShape="0">
                    <a:srgbClr val="000000">
                      <a:alpha val="51000"/>
                    </a:srgbClr>
                  </a:outerShdw>
                </a:effectLst>
              </a:rPr>
              <a:t>NRT products</a:t>
            </a:r>
          </a:p>
        </p:txBody>
      </p:sp>
    </p:spTree>
    <p:extLst>
      <p:ext uri="{BB962C8B-B14F-4D97-AF65-F5344CB8AC3E}">
        <p14:creationId xmlns:p14="http://schemas.microsoft.com/office/powerpoint/2010/main" val="3845160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E67B8-CE2B-91E8-8790-E90A7A2CF668}"/>
              </a:ext>
            </a:extLst>
          </p:cNvPr>
          <p:cNvSpPr>
            <a:spLocks noGrp="1"/>
          </p:cNvSpPr>
          <p:nvPr>
            <p:ph type="title"/>
          </p:nvPr>
        </p:nvSpPr>
        <p:spPr>
          <a:xfrm>
            <a:off x="544899" y="236953"/>
            <a:ext cx="7962900" cy="1066800"/>
          </a:xfrm>
        </p:spPr>
        <p:txBody>
          <a:bodyPr/>
          <a:lstStyle/>
          <a:p>
            <a:r>
              <a:rPr lang="en-US" b="1"/>
              <a:t>Stop smoking aids - Quick Reference</a:t>
            </a:r>
          </a:p>
        </p:txBody>
      </p:sp>
      <p:sp>
        <p:nvSpPr>
          <p:cNvPr id="7" name="Footer Placeholder 3">
            <a:extLst>
              <a:ext uri="{FF2B5EF4-FFF2-40B4-BE49-F238E27FC236}">
                <a16:creationId xmlns:a16="http://schemas.microsoft.com/office/drawing/2014/main" id="{79B52CC0-F77D-AC94-6365-E5226E48F063}"/>
              </a:ext>
            </a:extLst>
          </p:cNvPr>
          <p:cNvSpPr>
            <a:spLocks noGrp="1"/>
          </p:cNvSpPr>
          <p:nvPr>
            <p:ph type="ftr" sz="quarter" idx="3"/>
          </p:nvPr>
        </p:nvSpPr>
        <p:spPr/>
        <p:txBody>
          <a:bodyPr/>
          <a:lstStyle/>
          <a:p>
            <a:pPr>
              <a:defRPr/>
            </a:pPr>
            <a:r>
              <a:rPr lang="en-US" b="1" dirty="0"/>
              <a:t>Community mental health tobacco treatment training </a:t>
            </a:r>
            <a:endParaRPr lang="en-GB" dirty="0"/>
          </a:p>
          <a:p>
            <a:pPr>
              <a:defRPr/>
            </a:pPr>
            <a:endParaRPr lang="en-GB" dirty="0"/>
          </a:p>
          <a:p>
            <a:pPr>
              <a:defRPr/>
            </a:pPr>
            <a:endParaRPr lang="en-US" dirty="0"/>
          </a:p>
        </p:txBody>
      </p:sp>
      <p:sp>
        <p:nvSpPr>
          <p:cNvPr id="10" name="TextBox 9">
            <a:extLst>
              <a:ext uri="{FF2B5EF4-FFF2-40B4-BE49-F238E27FC236}">
                <a16:creationId xmlns:a16="http://schemas.microsoft.com/office/drawing/2014/main" id="{E68344EE-1B49-B07A-E544-5EA7AAF2722F}"/>
              </a:ext>
            </a:extLst>
          </p:cNvPr>
          <p:cNvSpPr txBox="1"/>
          <p:nvPr/>
        </p:nvSpPr>
        <p:spPr bwMode="auto">
          <a:xfrm>
            <a:off x="350270" y="2142938"/>
            <a:ext cx="2507354" cy="49158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b="1">
                <a:latin typeface="Arial" panose="020B0604020202020204" pitchFamily="34" charset="0"/>
                <a:cs typeface="Arial" panose="020B0604020202020204" pitchFamily="34" charset="0"/>
              </a:rPr>
              <a:t>Handout 1</a:t>
            </a:r>
            <a:endParaRPr kumimoji="0" lang="en-US"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2702982" y="1753830"/>
            <a:ext cx="2910539" cy="41138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883191" y="1753830"/>
            <a:ext cx="2910539" cy="4158950"/>
          </a:xfrm>
          <a:prstGeom prst="rect">
            <a:avLst/>
          </a:prstGeom>
          <a:ln>
            <a:noFill/>
          </a:ln>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pic>
    </p:spTree>
    <p:extLst>
      <p:ext uri="{BB962C8B-B14F-4D97-AF65-F5344CB8AC3E}">
        <p14:creationId xmlns:p14="http://schemas.microsoft.com/office/powerpoint/2010/main" val="2359957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patches</a:t>
            </a:r>
          </a:p>
        </p:txBody>
      </p:sp>
      <p:pic>
        <p:nvPicPr>
          <p:cNvPr id="13" name="Picture 12">
            <a:extLst>
              <a:ext uri="{FF2B5EF4-FFF2-40B4-BE49-F238E27FC236}">
                <a16:creationId xmlns:a16="http://schemas.microsoft.com/office/drawing/2014/main" id="{F80F0B87-DCB1-7E41-B9C7-A07E554FB18F}"/>
              </a:ext>
            </a:extLst>
          </p:cNvPr>
          <p:cNvPicPr>
            <a:picLocks noChangeAspect="1"/>
          </p:cNvPicPr>
          <p:nvPr/>
        </p:nvPicPr>
        <p:blipFill>
          <a:blip r:embed="rId3"/>
          <a:stretch>
            <a:fillRect/>
          </a:stretch>
        </p:blipFill>
        <p:spPr>
          <a:xfrm>
            <a:off x="4987761" y="1380528"/>
            <a:ext cx="3471753" cy="2167951"/>
          </a:xfrm>
          <a:prstGeom prst="rect">
            <a:avLst/>
          </a:prstGeom>
        </p:spPr>
      </p:pic>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571500" y="3763412"/>
            <a:ext cx="4000500" cy="21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Delivers a steady dose of nicotine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to the bloodstream via skin</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Peak levels reached in 2 – 6 hours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Average amount of nicotine absorbed: 0.6 to 1.6 mg/hour</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500" y="1530527"/>
            <a:ext cx="4205600" cy="21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buNone/>
            </a:pPr>
            <a:r>
              <a:rPr lang="en-US" sz="1600" b="1">
                <a:latin typeface="Arial" panose="020B0604020202020204" pitchFamily="34" charset="0"/>
                <a:cs typeface="Arial" panose="020B0604020202020204" pitchFamily="34" charset="0"/>
              </a:rPr>
              <a:t>16-hour skin patches: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25mg, 15mg &amp; 10mg</a:t>
            </a:r>
          </a:p>
          <a:p>
            <a:pPr marL="223838" indent="-223838">
              <a:lnSpc>
                <a:spcPts val="2200"/>
              </a:lnSpc>
              <a:spcBef>
                <a:spcPts val="400"/>
              </a:spcBef>
              <a:spcAft>
                <a:spcPts val="400"/>
              </a:spcAft>
              <a:buClr>
                <a:schemeClr val="accent1"/>
              </a:buClr>
              <a:buNone/>
            </a:pPr>
            <a:r>
              <a:rPr lang="en-US" sz="1600" b="1">
                <a:latin typeface="Arial" panose="020B0604020202020204" pitchFamily="34" charset="0"/>
                <a:cs typeface="Arial" panose="020B0604020202020204" pitchFamily="34" charset="0"/>
              </a:rPr>
              <a:t>24-hour skin patches: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21mg, 14mg &amp; 7mg</a:t>
            </a:r>
          </a:p>
        </p:txBody>
      </p:sp>
      <p:sp>
        <p:nvSpPr>
          <p:cNvPr id="8" name="Footer Placeholder 3">
            <a:extLst>
              <a:ext uri="{FF2B5EF4-FFF2-40B4-BE49-F238E27FC236}">
                <a16:creationId xmlns:a16="http://schemas.microsoft.com/office/drawing/2014/main" id="{9C2BD723-F24F-1BF5-8C3A-EB26C9E4282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GB" dirty="0"/>
          </a:p>
          <a:p>
            <a:pPr>
              <a:defRPr/>
            </a:pPr>
            <a:endParaRPr lang="en-GB" dirty="0"/>
          </a:p>
          <a:p>
            <a:pPr>
              <a:defRPr/>
            </a:pPr>
            <a:endParaRPr lang="en-US" dirty="0"/>
          </a:p>
        </p:txBody>
      </p:sp>
      <p:sp>
        <p:nvSpPr>
          <p:cNvPr id="7" name="Text Placeholder 3">
            <a:extLst>
              <a:ext uri="{FF2B5EF4-FFF2-40B4-BE49-F238E27FC236}">
                <a16:creationId xmlns:a16="http://schemas.microsoft.com/office/drawing/2014/main" id="{2AF92AB8-DA71-E24B-8DD8-1A0927472D88}"/>
              </a:ext>
            </a:extLst>
          </p:cNvPr>
          <p:cNvSpPr>
            <a:spLocks noGrp="1"/>
          </p:cNvSpPr>
          <p:nvPr>
            <p:ph type="body" idx="12"/>
          </p:nvPr>
        </p:nvSpPr>
        <p:spPr>
          <a:xfrm>
            <a:off x="4777100" y="3532953"/>
            <a:ext cx="7979318" cy="4443286"/>
          </a:xfrm>
        </p:spPr>
        <p:txBody>
          <a:bodyPr/>
          <a:lstStyle/>
          <a:p>
            <a:pPr marL="223838" indent="-223838">
              <a:lnSpc>
                <a:spcPts val="2200"/>
              </a:lnSpc>
              <a:buNone/>
            </a:pPr>
            <a:r>
              <a:rPr lang="en-US" sz="1700" b="1">
                <a:solidFill>
                  <a:schemeClr val="accent1"/>
                </a:solidFill>
              </a:rPr>
              <a:t>How it is used</a:t>
            </a:r>
          </a:p>
          <a:p>
            <a:pPr marL="223838" indent="-223838">
              <a:lnSpc>
                <a:spcPts val="2200"/>
              </a:lnSpc>
            </a:pPr>
            <a:r>
              <a:rPr lang="en-US" sz="1600"/>
              <a:t>Apply to clean, dry, non-hairy area</a:t>
            </a:r>
          </a:p>
          <a:p>
            <a:pPr marL="223838" indent="-223838">
              <a:lnSpc>
                <a:spcPts val="2200"/>
              </a:lnSpc>
            </a:pPr>
            <a:r>
              <a:rPr lang="en-US" sz="1600"/>
              <a:t>Ensure sticks well to skin </a:t>
            </a:r>
          </a:p>
          <a:p>
            <a:pPr marL="223838" indent="-223838">
              <a:lnSpc>
                <a:spcPts val="2200"/>
              </a:lnSpc>
            </a:pPr>
            <a:r>
              <a:rPr lang="en-US" sz="1600"/>
              <a:t>Replace every 24 hours. Rotate site daily </a:t>
            </a:r>
          </a:p>
          <a:p>
            <a:pPr marL="223838" indent="-223838">
              <a:lnSpc>
                <a:spcPts val="2200"/>
              </a:lnSpc>
            </a:pPr>
            <a:r>
              <a:rPr lang="en-US" sz="1600"/>
              <a:t>Rash from adhesive is common; </a:t>
            </a:r>
          </a:p>
          <a:p>
            <a:pPr marL="0" indent="0">
              <a:lnSpc>
                <a:spcPts val="2200"/>
              </a:lnSpc>
              <a:buNone/>
            </a:pPr>
            <a:r>
              <a:rPr lang="en-US" sz="1600"/>
              <a:t>    topical creams may be applied</a:t>
            </a:r>
          </a:p>
          <a:p>
            <a:pPr marL="223838" indent="-223838">
              <a:lnSpc>
                <a:spcPts val="2200"/>
              </a:lnSpc>
            </a:pPr>
            <a:endParaRPr lang="en-US" sz="1700"/>
          </a:p>
        </p:txBody>
      </p:sp>
    </p:spTree>
    <p:extLst>
      <p:ext uri="{BB962C8B-B14F-4D97-AF65-F5344CB8AC3E}">
        <p14:creationId xmlns:p14="http://schemas.microsoft.com/office/powerpoint/2010/main" val="3360988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fade">
                                      <p:cBhvr>
                                        <p:cTn id="25" dur="500"/>
                                        <p:tgtEl>
                                          <p:spTgt spid="7">
                                            <p:txEl>
                                              <p:pRg st="1" end="1"/>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xEl>
                                              <p:pRg st="2" end="2"/>
                                            </p:txEl>
                                          </p:spTgt>
                                        </p:tgtEl>
                                        <p:attrNameLst>
                                          <p:attrName>style.visibility</p:attrName>
                                        </p:attrNameLst>
                                      </p:cBhvr>
                                      <p:to>
                                        <p:strVal val="visible"/>
                                      </p:to>
                                    </p:set>
                                    <p:animEffect transition="in" filter="fade">
                                      <p:cBhvr>
                                        <p:cTn id="28" dur="500"/>
                                        <p:tgtEl>
                                          <p:spTgt spid="7">
                                            <p:txEl>
                                              <p:pRg st="2" end="2"/>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fade">
                                      <p:cBhvr>
                                        <p:cTn id="31" dur="500"/>
                                        <p:tgtEl>
                                          <p:spTgt spid="7">
                                            <p:txEl>
                                              <p:pRg st="3" end="3"/>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xEl>
                                              <p:pRg st="4" end="4"/>
                                            </p:txEl>
                                          </p:spTgt>
                                        </p:tgtEl>
                                        <p:attrNameLst>
                                          <p:attrName>style.visibility</p:attrName>
                                        </p:attrNameLst>
                                      </p:cBhvr>
                                      <p:to>
                                        <p:strVal val="visible"/>
                                      </p:to>
                                    </p:set>
                                    <p:animEffect transition="in" filter="fade">
                                      <p:cBhvr>
                                        <p:cTn id="34" dur="500"/>
                                        <p:tgtEl>
                                          <p:spTgt spid="7">
                                            <p:txEl>
                                              <p:pRg st="4" end="4"/>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fade">
                                      <p:cBhvr>
                                        <p:cTn id="3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nasal spray</a:t>
            </a:r>
          </a:p>
        </p:txBody>
      </p:sp>
      <p:sp>
        <p:nvSpPr>
          <p:cNvPr id="4" name="Footer Placeholder 3">
            <a:extLst>
              <a:ext uri="{FF2B5EF4-FFF2-40B4-BE49-F238E27FC236}">
                <a16:creationId xmlns:a16="http://schemas.microsoft.com/office/drawing/2014/main" id="{C2BB6177-CBB8-7289-075F-DDA4C8E07ED4}"/>
              </a:ext>
            </a:extLst>
          </p:cNvPr>
          <p:cNvSpPr>
            <a:spLocks noGrp="1"/>
          </p:cNvSpPr>
          <p:nvPr>
            <p:ph type="ftr" sz="quarter" idx="3"/>
          </p:nvPr>
        </p:nvSpPr>
        <p:spPr/>
        <p:txBody>
          <a:bodyPr/>
          <a:lstStyle/>
          <a:p>
            <a:pPr>
              <a:defRPr/>
            </a:pPr>
            <a:r>
              <a:rPr lang="en-US" b="1" dirty="0"/>
              <a:t>Community mental health tobacco treatment training</a:t>
            </a:r>
          </a:p>
          <a:p>
            <a:pPr>
              <a:defRPr/>
            </a:pPr>
            <a:endParaRPr lang="en-GB" dirty="0"/>
          </a:p>
          <a:p>
            <a:pPr>
              <a:defRPr/>
            </a:pPr>
            <a:endParaRPr lang="en-GB" dirty="0"/>
          </a:p>
          <a:p>
            <a:pPr>
              <a:defRPr/>
            </a:pPr>
            <a:endParaRPr lang="en-US" dirty="0"/>
          </a:p>
        </p:txBody>
      </p:sp>
      <p:pic>
        <p:nvPicPr>
          <p:cNvPr id="5" name="Picture 4">
            <a:extLst>
              <a:ext uri="{FF2B5EF4-FFF2-40B4-BE49-F238E27FC236}">
                <a16:creationId xmlns:a16="http://schemas.microsoft.com/office/drawing/2014/main" id="{B4BA4947-F9CB-0B2D-B476-20C60829519C}"/>
              </a:ext>
            </a:extLst>
          </p:cNvPr>
          <p:cNvPicPr>
            <a:picLocks noChangeAspect="1"/>
          </p:cNvPicPr>
          <p:nvPr/>
        </p:nvPicPr>
        <p:blipFill>
          <a:blip r:embed="rId3"/>
          <a:srcRect/>
          <a:stretch/>
        </p:blipFill>
        <p:spPr>
          <a:xfrm>
            <a:off x="5694745" y="2012426"/>
            <a:ext cx="2894519" cy="3091873"/>
          </a:xfrm>
          <a:prstGeom prst="rect">
            <a:avLst/>
          </a:prstGeom>
        </p:spPr>
      </p:pic>
      <p:sp>
        <p:nvSpPr>
          <p:cNvPr id="6" name="Text Placeholder 3">
            <a:extLst>
              <a:ext uri="{FF2B5EF4-FFF2-40B4-BE49-F238E27FC236}">
                <a16:creationId xmlns:a16="http://schemas.microsoft.com/office/drawing/2014/main" id="{DA314BD8-A389-9BAB-57E0-379D1D2DB098}"/>
              </a:ext>
            </a:extLst>
          </p:cNvPr>
          <p:cNvSpPr txBox="1">
            <a:spLocks/>
          </p:cNvSpPr>
          <p:nvPr/>
        </p:nvSpPr>
        <p:spPr bwMode="auto">
          <a:xfrm>
            <a:off x="571500" y="1637623"/>
            <a:ext cx="4138011" cy="32151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b="1" dirty="0">
                <a:latin typeface="Arial" panose="020B0604020202020204" pitchFamily="34" charset="0"/>
                <a:cs typeface="Arial" panose="020B0604020202020204" pitchFamily="34" charset="0"/>
              </a:rPr>
              <a:t>Nicotine delivery: </a:t>
            </a:r>
            <a:r>
              <a:rPr lang="en-US" sz="1600" dirty="0">
                <a:latin typeface="Arial" panose="020B0604020202020204" pitchFamily="34" charset="0"/>
                <a:cs typeface="Arial" panose="020B0604020202020204" pitchFamily="34" charset="0"/>
              </a:rPr>
              <a:t>Via the nasal mucosa</a:t>
            </a:r>
          </a:p>
          <a:p>
            <a:pPr marL="223838" indent="-223838">
              <a:lnSpc>
                <a:spcPts val="2200"/>
              </a:lnSpc>
              <a:spcBef>
                <a:spcPts val="400"/>
              </a:spcBef>
              <a:spcAft>
                <a:spcPts val="400"/>
              </a:spcAft>
              <a:buClr>
                <a:schemeClr val="accent1"/>
              </a:buClr>
            </a:pPr>
            <a:r>
              <a:rPr lang="en-US" sz="1600" b="1" dirty="0">
                <a:latin typeface="Arial" panose="020B0604020202020204" pitchFamily="34" charset="0"/>
                <a:cs typeface="Arial" panose="020B0604020202020204" pitchFamily="34" charset="0"/>
              </a:rPr>
              <a:t>Absorption rate: </a:t>
            </a:r>
            <a:r>
              <a:rPr lang="en-US" sz="1600" dirty="0">
                <a:latin typeface="Arial" panose="020B0604020202020204" pitchFamily="34" charset="0"/>
                <a:cs typeface="Arial" panose="020B0604020202020204" pitchFamily="34" charset="0"/>
              </a:rPr>
              <a:t>0.5mg each shot</a:t>
            </a:r>
          </a:p>
        </p:txBody>
      </p:sp>
      <p:sp>
        <p:nvSpPr>
          <p:cNvPr id="7" name="Text Placeholder 3">
            <a:extLst>
              <a:ext uri="{FF2B5EF4-FFF2-40B4-BE49-F238E27FC236}">
                <a16:creationId xmlns:a16="http://schemas.microsoft.com/office/drawing/2014/main" id="{5C6A4D15-832A-8755-EE95-ED74CAC7C4B4}"/>
              </a:ext>
            </a:extLst>
          </p:cNvPr>
          <p:cNvSpPr txBox="1">
            <a:spLocks/>
          </p:cNvSpPr>
          <p:nvPr/>
        </p:nvSpPr>
        <p:spPr bwMode="auto">
          <a:xfrm>
            <a:off x="571500" y="5071622"/>
            <a:ext cx="8693230" cy="9405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Possible side effects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Nasal irritation, sneezing, running nose, watering eyes, cough, nausea, headache.</a:t>
            </a:r>
            <a:endParaRPr lang="en-US" sz="1600" b="1">
              <a:latin typeface="Arial" panose="020B0604020202020204" pitchFamily="34" charset="0"/>
              <a:cs typeface="Arial" panose="020B0604020202020204" pitchFamily="34" charset="0"/>
            </a:endParaRPr>
          </a:p>
        </p:txBody>
      </p:sp>
      <p:sp>
        <p:nvSpPr>
          <p:cNvPr id="8" name="Text Placeholder 3">
            <a:extLst>
              <a:ext uri="{FF2B5EF4-FFF2-40B4-BE49-F238E27FC236}">
                <a16:creationId xmlns:a16="http://schemas.microsoft.com/office/drawing/2014/main" id="{F94C72EE-1F66-EC38-D446-B0EABFDE0CA7}"/>
              </a:ext>
            </a:extLst>
          </p:cNvPr>
          <p:cNvSpPr txBox="1">
            <a:spLocks/>
          </p:cNvSpPr>
          <p:nvPr/>
        </p:nvSpPr>
        <p:spPr bwMode="auto">
          <a:xfrm>
            <a:off x="571500" y="2996643"/>
            <a:ext cx="4779128" cy="1924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Prime the pump</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1-2 shots of spray in each nostril </a:t>
            </a:r>
            <a:br>
              <a:rPr lang="en-US" sz="1600">
                <a:latin typeface="Arial" panose="020B0604020202020204" pitchFamily="34" charset="0"/>
                <a:cs typeface="Arial" panose="020B0604020202020204" pitchFamily="34" charset="0"/>
              </a:rPr>
            </a:br>
            <a:r>
              <a:rPr lang="en-US" sz="1600">
                <a:latin typeface="Arial" panose="020B0604020202020204" pitchFamily="34" charset="0"/>
                <a:cs typeface="Arial" panose="020B0604020202020204" pitchFamily="34" charset="0"/>
              </a:rPr>
              <a:t>every hour (45-degree angle)</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At least 30 shots a day (up to 64 sprays / day)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13718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0"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6" grpId="0" animBg="1"/>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8F03-146B-8249-A4C6-D7813DCB4790}"/>
              </a:ext>
            </a:extLst>
          </p:cNvPr>
          <p:cNvSpPr>
            <a:spLocks noGrp="1"/>
          </p:cNvSpPr>
          <p:nvPr>
            <p:ph type="title"/>
          </p:nvPr>
        </p:nvSpPr>
        <p:spPr/>
        <p:txBody>
          <a:bodyPr/>
          <a:lstStyle/>
          <a:p>
            <a:r>
              <a:rPr lang="en-US"/>
              <a:t>Oral products</a:t>
            </a:r>
          </a:p>
        </p:txBody>
      </p:sp>
      <p:grpSp>
        <p:nvGrpSpPr>
          <p:cNvPr id="22" name="Group 21">
            <a:extLst>
              <a:ext uri="{FF2B5EF4-FFF2-40B4-BE49-F238E27FC236}">
                <a16:creationId xmlns:a16="http://schemas.microsoft.com/office/drawing/2014/main" id="{5A287B0E-80B1-4349-B7EE-8B1C5E3960DD}"/>
              </a:ext>
            </a:extLst>
          </p:cNvPr>
          <p:cNvGrpSpPr/>
          <p:nvPr/>
        </p:nvGrpSpPr>
        <p:grpSpPr>
          <a:xfrm>
            <a:off x="689963" y="3197712"/>
            <a:ext cx="4855432" cy="1223869"/>
            <a:chOff x="689963" y="3140968"/>
            <a:chExt cx="4855432" cy="1223869"/>
          </a:xfrm>
        </p:grpSpPr>
        <p:pic>
          <p:nvPicPr>
            <p:cNvPr id="5" name="Graphic 4" descr="Watch outline">
              <a:extLst>
                <a:ext uri="{FF2B5EF4-FFF2-40B4-BE49-F238E27FC236}">
                  <a16:creationId xmlns:a16="http://schemas.microsoft.com/office/drawing/2014/main" id="{8A0D4C55-940C-6F40-B8DE-99BB595032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127" y="3348486"/>
              <a:ext cx="808832" cy="808832"/>
            </a:xfrm>
            <a:prstGeom prst="rect">
              <a:avLst/>
            </a:prstGeom>
          </p:spPr>
        </p:pic>
        <p:sp>
          <p:nvSpPr>
            <p:cNvPr id="12" name="Text Placeholder 3">
              <a:extLst>
                <a:ext uri="{FF2B5EF4-FFF2-40B4-BE49-F238E27FC236}">
                  <a16:creationId xmlns:a16="http://schemas.microsoft.com/office/drawing/2014/main" id="{17DE7A65-1178-194A-8076-555D5D0FF249}"/>
                </a:ext>
              </a:extLst>
            </p:cNvPr>
            <p:cNvSpPr txBox="1">
              <a:spLocks/>
            </p:cNvSpPr>
            <p:nvPr/>
          </p:nvSpPr>
          <p:spPr bwMode="auto">
            <a:xfrm>
              <a:off x="1828799" y="3233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Usage: </a:t>
              </a:r>
              <a:br>
                <a:rPr lang="en-US" sz="1700" b="1">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Use on the hour, every hour</a:t>
              </a:r>
            </a:p>
          </p:txBody>
        </p:sp>
        <p:sp>
          <p:nvSpPr>
            <p:cNvPr id="13" name="Rectangle 12">
              <a:extLst>
                <a:ext uri="{FF2B5EF4-FFF2-40B4-BE49-F238E27FC236}">
                  <a16:creationId xmlns:a16="http://schemas.microsoft.com/office/drawing/2014/main" id="{F5D4B6C4-0A35-A147-844C-86CA24066E0F}"/>
                </a:ext>
              </a:extLst>
            </p:cNvPr>
            <p:cNvSpPr/>
            <p:nvPr/>
          </p:nvSpPr>
          <p:spPr bwMode="auto">
            <a:xfrm>
              <a:off x="689963" y="3140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23" name="Group 22">
            <a:extLst>
              <a:ext uri="{FF2B5EF4-FFF2-40B4-BE49-F238E27FC236}">
                <a16:creationId xmlns:a16="http://schemas.microsoft.com/office/drawing/2014/main" id="{50012DAE-006C-1344-8CAB-ADAC03E92123}"/>
              </a:ext>
            </a:extLst>
          </p:cNvPr>
          <p:cNvGrpSpPr/>
          <p:nvPr/>
        </p:nvGrpSpPr>
        <p:grpSpPr>
          <a:xfrm>
            <a:off x="689963" y="4620456"/>
            <a:ext cx="4855432" cy="1223869"/>
            <a:chOff x="689963" y="4581128"/>
            <a:chExt cx="4855432" cy="1223869"/>
          </a:xfrm>
        </p:grpSpPr>
        <p:pic>
          <p:nvPicPr>
            <p:cNvPr id="6" name="Graphic 5" descr="Bubble Tea outline">
              <a:extLst>
                <a:ext uri="{FF2B5EF4-FFF2-40B4-BE49-F238E27FC236}">
                  <a16:creationId xmlns:a16="http://schemas.microsoft.com/office/drawing/2014/main" id="{2EF60973-DBD3-C540-BD49-4EDE4ACC0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4630" y="4759149"/>
              <a:ext cx="867826" cy="867826"/>
            </a:xfrm>
            <a:prstGeom prst="rect">
              <a:avLst/>
            </a:prstGeom>
          </p:spPr>
        </p:pic>
        <p:sp>
          <p:nvSpPr>
            <p:cNvPr id="14" name="Text Placeholder 3">
              <a:extLst>
                <a:ext uri="{FF2B5EF4-FFF2-40B4-BE49-F238E27FC236}">
                  <a16:creationId xmlns:a16="http://schemas.microsoft.com/office/drawing/2014/main" id="{DEA13316-D7F8-C04C-B4A0-79527D39F6DE}"/>
                </a:ext>
              </a:extLst>
            </p:cNvPr>
            <p:cNvSpPr txBox="1">
              <a:spLocks/>
            </p:cNvSpPr>
            <p:nvPr/>
          </p:nvSpPr>
          <p:spPr bwMode="auto">
            <a:xfrm>
              <a:off x="1828799" y="4673182"/>
              <a:ext cx="3618272"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Absorption: </a:t>
              </a:r>
              <a:br>
                <a:rPr lang="en-US" sz="1700" b="1">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Avoid drinking fruit juice for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15 minutes before or during use.</a:t>
              </a:r>
              <a:endParaRPr lang="en-US" sz="1700" b="1">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9DF4CF55-AFB0-8349-8CCD-E834BFE78513}"/>
                </a:ext>
              </a:extLst>
            </p:cNvPr>
            <p:cNvSpPr/>
            <p:nvPr/>
          </p:nvSpPr>
          <p:spPr bwMode="auto">
            <a:xfrm>
              <a:off x="689963" y="458112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225AB304-74B0-B649-81FF-10205D86F1B0}"/>
              </a:ext>
            </a:extLst>
          </p:cNvPr>
          <p:cNvGrpSpPr/>
          <p:nvPr/>
        </p:nvGrpSpPr>
        <p:grpSpPr>
          <a:xfrm>
            <a:off x="689963" y="1774968"/>
            <a:ext cx="4855432" cy="1223869"/>
            <a:chOff x="689963" y="1774968"/>
            <a:chExt cx="4855432" cy="1223869"/>
          </a:xfrm>
        </p:grpSpPr>
        <p:pic>
          <p:nvPicPr>
            <p:cNvPr id="7" name="Graphic 6" descr="Lips outline">
              <a:extLst>
                <a:ext uri="{FF2B5EF4-FFF2-40B4-BE49-F238E27FC236}">
                  <a16:creationId xmlns:a16="http://schemas.microsoft.com/office/drawing/2014/main" id="{46BE7116-C725-6441-9720-C96E1EF28C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6879" y="1975238"/>
              <a:ext cx="823329" cy="823329"/>
            </a:xfrm>
            <a:prstGeom prst="rect">
              <a:avLst/>
            </a:prstGeom>
          </p:spPr>
        </p:pic>
        <p:sp>
          <p:nvSpPr>
            <p:cNvPr id="10" name="Rectangle 9">
              <a:extLst>
                <a:ext uri="{FF2B5EF4-FFF2-40B4-BE49-F238E27FC236}">
                  <a16:creationId xmlns:a16="http://schemas.microsoft.com/office/drawing/2014/main" id="{1F68CDDB-165E-5F4F-9DE8-C12D3DEC55A4}"/>
                </a:ext>
              </a:extLst>
            </p:cNvPr>
            <p:cNvSpPr/>
            <p:nvPr/>
          </p:nvSpPr>
          <p:spPr bwMode="auto">
            <a:xfrm>
              <a:off x="689963" y="1774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8" name="Text Placeholder 3">
              <a:extLst>
                <a:ext uri="{FF2B5EF4-FFF2-40B4-BE49-F238E27FC236}">
                  <a16:creationId xmlns:a16="http://schemas.microsoft.com/office/drawing/2014/main" id="{A4408574-B2BA-894B-AD9B-C9A7B55AA25B}"/>
                </a:ext>
              </a:extLst>
            </p:cNvPr>
            <p:cNvSpPr txBox="1">
              <a:spLocks/>
            </p:cNvSpPr>
            <p:nvPr/>
          </p:nvSpPr>
          <p:spPr bwMode="auto">
            <a:xfrm>
              <a:off x="1828799" y="1867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a:latin typeface="Arial" panose="020B0604020202020204" pitchFamily="34" charset="0"/>
                  <a:cs typeface="Arial" panose="020B0604020202020204" pitchFamily="34" charset="0"/>
                </a:rPr>
                <a:t>Nicotine absorption: </a:t>
              </a:r>
              <a:r>
                <a:rPr lang="en-US" sz="1700">
                  <a:latin typeface="Arial" panose="020B0604020202020204" pitchFamily="34" charset="0"/>
                  <a:cs typeface="Arial" panose="020B0604020202020204" pitchFamily="34" charset="0"/>
                </a:rPr>
                <a:t>bloodstream via the buccal mucosa (mouth and throat)</a:t>
              </a:r>
            </a:p>
          </p:txBody>
        </p:sp>
      </p:grpSp>
      <p:grpSp>
        <p:nvGrpSpPr>
          <p:cNvPr id="29" name="Group 28">
            <a:extLst>
              <a:ext uri="{FF2B5EF4-FFF2-40B4-BE49-F238E27FC236}">
                <a16:creationId xmlns:a16="http://schemas.microsoft.com/office/drawing/2014/main" id="{8E415B2A-2F5A-3D49-A236-1D3B4C2506CB}"/>
              </a:ext>
            </a:extLst>
          </p:cNvPr>
          <p:cNvGrpSpPr/>
          <p:nvPr/>
        </p:nvGrpSpPr>
        <p:grpSpPr>
          <a:xfrm>
            <a:off x="5925902" y="1774968"/>
            <a:ext cx="2478627" cy="4071399"/>
            <a:chOff x="5822535" y="1774968"/>
            <a:chExt cx="2478627" cy="4071399"/>
          </a:xfrm>
        </p:grpSpPr>
        <p:sp>
          <p:nvSpPr>
            <p:cNvPr id="11" name="Text Placeholder 3">
              <a:extLst>
                <a:ext uri="{FF2B5EF4-FFF2-40B4-BE49-F238E27FC236}">
                  <a16:creationId xmlns:a16="http://schemas.microsoft.com/office/drawing/2014/main" id="{43BE41CC-9843-BF42-85B2-70A25CA41216}"/>
                </a:ext>
              </a:extLst>
            </p:cNvPr>
            <p:cNvSpPr txBox="1">
              <a:spLocks/>
            </p:cNvSpPr>
            <p:nvPr/>
          </p:nvSpPr>
          <p:spPr bwMode="auto">
            <a:xfrm>
              <a:off x="6057958" y="2028025"/>
              <a:ext cx="2007780" cy="35592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Clr>
                  <a:schemeClr val="accent1"/>
                </a:buClr>
                <a:buNone/>
              </a:pPr>
              <a:r>
                <a:rPr lang="en-US" sz="1700" b="1">
                  <a:latin typeface="Arial" panose="020B0604020202020204" pitchFamily="34" charset="0"/>
                  <a:cs typeface="Arial" panose="020B0604020202020204" pitchFamily="34" charset="0"/>
                </a:rPr>
                <a:t>Common </a:t>
              </a:r>
              <a:br>
                <a:rPr lang="en-US" sz="1700" b="1">
                  <a:latin typeface="Arial" panose="020B0604020202020204" pitchFamily="34" charset="0"/>
                  <a:cs typeface="Arial" panose="020B0604020202020204" pitchFamily="34" charset="0"/>
                </a:rPr>
              </a:br>
              <a:r>
                <a:rPr lang="en-US" sz="1700" b="1">
                  <a:latin typeface="Arial" panose="020B0604020202020204" pitchFamily="34" charset="0"/>
                  <a:cs typeface="Arial" panose="020B0604020202020204" pitchFamily="34" charset="0"/>
                </a:rPr>
                <a:t>side effects:</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Taste</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Mouth and </a:t>
              </a:r>
              <a:br>
                <a:rPr lang="en-US" sz="1700">
                  <a:latin typeface="Arial" panose="020B0604020202020204" pitchFamily="34" charset="0"/>
                  <a:cs typeface="Arial" panose="020B0604020202020204" pitchFamily="34" charset="0"/>
                </a:rPr>
              </a:br>
              <a:r>
                <a:rPr lang="en-US" sz="1700">
                  <a:latin typeface="Arial" panose="020B0604020202020204" pitchFamily="34" charset="0"/>
                  <a:cs typeface="Arial" panose="020B0604020202020204" pitchFamily="34" charset="0"/>
                </a:rPr>
                <a:t>throat irritation</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Hiccups</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Nausea</a:t>
              </a:r>
            </a:p>
            <a:p>
              <a:pPr marL="285750" indent="-285750">
                <a:lnSpc>
                  <a:spcPts val="2400"/>
                </a:lnSpc>
                <a:buClr>
                  <a:schemeClr val="accent1"/>
                </a:buClr>
              </a:pPr>
              <a:r>
                <a:rPr lang="en-US" sz="1700">
                  <a:latin typeface="Arial" panose="020B0604020202020204" pitchFamily="34" charset="0"/>
                  <a:cs typeface="Arial" panose="020B0604020202020204" pitchFamily="34" charset="0"/>
                </a:rPr>
                <a:t>Headache</a:t>
              </a:r>
              <a:endParaRPr lang="en-US" sz="1700" b="1">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99A72B4D-0020-1E46-A937-845635860F1A}"/>
                </a:ext>
              </a:extLst>
            </p:cNvPr>
            <p:cNvSpPr/>
            <p:nvPr/>
          </p:nvSpPr>
          <p:spPr bwMode="auto">
            <a:xfrm>
              <a:off x="5822535" y="1774968"/>
              <a:ext cx="2478627" cy="407139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sp>
        <p:nvSpPr>
          <p:cNvPr id="20" name="Footer Placeholder 3">
            <a:extLst>
              <a:ext uri="{FF2B5EF4-FFF2-40B4-BE49-F238E27FC236}">
                <a16:creationId xmlns:a16="http://schemas.microsoft.com/office/drawing/2014/main" id="{D7102CA3-BA02-2F7E-4B89-74D93EEE3995}"/>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37624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Nicotine chewing gum</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9" y="1627796"/>
            <a:ext cx="4205600"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Gum containing nicotine</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2mg and 4mg</a:t>
            </a:r>
          </a:p>
          <a:p>
            <a:pPr marL="223838" indent="-223838">
              <a:lnSpc>
                <a:spcPts val="2200"/>
              </a:lnSpc>
              <a:spcBef>
                <a:spcPts val="400"/>
              </a:spcBef>
              <a:spcAft>
                <a:spcPts val="400"/>
              </a:spcAft>
              <a:buClr>
                <a:schemeClr val="accent1"/>
              </a:buClr>
            </a:pPr>
            <a:r>
              <a:rPr lang="en-US" sz="1600" dirty="0" err="1">
                <a:latin typeface="Arial" panose="020B0604020202020204" pitchFamily="34" charset="0"/>
                <a:cs typeface="Arial" panose="020B0604020202020204" pitchFamily="34" charset="0"/>
              </a:rPr>
              <a:t>Flavours</a:t>
            </a:r>
            <a:r>
              <a:rPr lang="en-US" sz="1600" dirty="0">
                <a:latin typeface="Arial" panose="020B0604020202020204" pitchFamily="34" charset="0"/>
                <a:cs typeface="Arial" panose="020B0604020202020204" pitchFamily="34" charset="0"/>
              </a:rPr>
              <a:t>: </a:t>
            </a:r>
          </a:p>
          <a:p>
            <a:pPr marL="0" indent="0">
              <a:lnSpc>
                <a:spcPts val="2200"/>
              </a:lnSpc>
              <a:spcBef>
                <a:spcPts val="400"/>
              </a:spcBef>
              <a:spcAft>
                <a:spcPts val="400"/>
              </a:spcAft>
              <a:buClr>
                <a:schemeClr val="accent1"/>
              </a:buClr>
              <a:buNone/>
            </a:pPr>
            <a:r>
              <a:rPr lang="en-US" sz="1600" dirty="0">
                <a:solidFill>
                  <a:schemeClr val="accent1"/>
                </a:solidFill>
                <a:latin typeface="Arial" panose="020B0604020202020204" pitchFamily="34" charset="0"/>
                <a:cs typeface="Arial" panose="020B0604020202020204" pitchFamily="34" charset="0"/>
              </a:rPr>
              <a:t>    plain, fruit, mint, icy white</a:t>
            </a: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13F5B82-58AA-7543-ACAC-D4EE69B9CC98}"/>
              </a:ext>
            </a:extLst>
          </p:cNvPr>
          <p:cNvPicPr>
            <a:picLocks noChangeAspect="1"/>
          </p:cNvPicPr>
          <p:nvPr/>
        </p:nvPicPr>
        <p:blipFill>
          <a:blip r:embed="rId3"/>
          <a:srcRect/>
          <a:stretch/>
        </p:blipFill>
        <p:spPr>
          <a:xfrm>
            <a:off x="426327" y="3902052"/>
            <a:ext cx="3159212" cy="1956672"/>
          </a:xfrm>
          <a:prstGeom prst="rect">
            <a:avLst/>
          </a:prstGeom>
        </p:spPr>
      </p:pic>
      <p:sp>
        <p:nvSpPr>
          <p:cNvPr id="8" name="Footer Placeholder 3">
            <a:extLst>
              <a:ext uri="{FF2B5EF4-FFF2-40B4-BE49-F238E27FC236}">
                <a16:creationId xmlns:a16="http://schemas.microsoft.com/office/drawing/2014/main" id="{86B3C0F4-223B-50A1-0201-CA1AD9E038FB}"/>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endParaRPr lang="en-GB" dirty="0"/>
          </a:p>
          <a:p>
            <a:pPr>
              <a:defRPr/>
            </a:pPr>
            <a:endParaRPr lang="en-GB" dirty="0"/>
          </a:p>
          <a:p>
            <a:pPr>
              <a:defRPr/>
            </a:pPr>
            <a:endParaRPr lang="en-US" dirty="0"/>
          </a:p>
        </p:txBody>
      </p:sp>
      <p:sp>
        <p:nvSpPr>
          <p:cNvPr id="7" name="Text Placeholder 3">
            <a:extLst>
              <a:ext uri="{FF2B5EF4-FFF2-40B4-BE49-F238E27FC236}">
                <a16:creationId xmlns:a16="http://schemas.microsoft.com/office/drawing/2014/main" id="{000C2355-2D36-2325-4F81-766A5C6541D6}"/>
              </a:ext>
            </a:extLst>
          </p:cNvPr>
          <p:cNvSpPr txBox="1">
            <a:spLocks/>
          </p:cNvSpPr>
          <p:nvPr/>
        </p:nvSpPr>
        <p:spPr bwMode="auto">
          <a:xfrm>
            <a:off x="3868817" y="1562213"/>
            <a:ext cx="3960734"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one piece per hour                          to maintain steady dose of nicotine</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12 – 15 pieces day;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max 15 pieces a day</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Special chewing technique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t>
            </a:r>
            <a:r>
              <a:rPr lang="en-US" sz="1600" b="1" dirty="0">
                <a:solidFill>
                  <a:schemeClr val="accent1"/>
                </a:solidFill>
                <a:latin typeface="Arial" panose="020B0604020202020204" pitchFamily="34" charset="0"/>
                <a:cs typeface="Arial" panose="020B0604020202020204" pitchFamily="34" charset="0"/>
              </a:rPr>
              <a:t>Chew and Park</a:t>
            </a:r>
            <a:r>
              <a:rPr lang="en-US" sz="1600" dirty="0">
                <a:latin typeface="Arial" panose="020B0604020202020204" pitchFamily="34" charset="0"/>
                <a:cs typeface="Arial" panose="020B0604020202020204" pitchFamily="34" charset="0"/>
              </a:rPr>
              <a:t>”</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for about 30 minutes</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Sticks to dentures; not appropriate for people with complicated dental work</a:t>
            </a:r>
          </a:p>
        </p:txBody>
      </p:sp>
      <p:sp>
        <p:nvSpPr>
          <p:cNvPr id="3" name="Graphic 14">
            <a:extLst>
              <a:ext uri="{FF2B5EF4-FFF2-40B4-BE49-F238E27FC236}">
                <a16:creationId xmlns:a16="http://schemas.microsoft.com/office/drawing/2014/main" id="{5BCD90A6-5E45-9A09-A6C3-196743B52A08}"/>
              </a:ext>
            </a:extLst>
          </p:cNvPr>
          <p:cNvSpPr/>
          <p:nvPr/>
        </p:nvSpPr>
        <p:spPr>
          <a:xfrm>
            <a:off x="6352966" y="39212"/>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4" name="TextBox 3">
            <a:extLst>
              <a:ext uri="{FF2B5EF4-FFF2-40B4-BE49-F238E27FC236}">
                <a16:creationId xmlns:a16="http://schemas.microsoft.com/office/drawing/2014/main" id="{A48FC7E0-8121-72A5-CDEA-1423823216CD}"/>
              </a:ext>
            </a:extLst>
          </p:cNvPr>
          <p:cNvSpPr txBox="1"/>
          <p:nvPr/>
        </p:nvSpPr>
        <p:spPr bwMode="auto">
          <a:xfrm>
            <a:off x="6885432" y="258668"/>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5 – 7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Tree>
    <p:extLst>
      <p:ext uri="{BB962C8B-B14F-4D97-AF65-F5344CB8AC3E}">
        <p14:creationId xmlns:p14="http://schemas.microsoft.com/office/powerpoint/2010/main" val="163943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3"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mouth spray</a:t>
            </a:r>
          </a:p>
        </p:txBody>
      </p:sp>
      <p:sp>
        <p:nvSpPr>
          <p:cNvPr id="4" name="Footer Placeholder 3">
            <a:extLst>
              <a:ext uri="{FF2B5EF4-FFF2-40B4-BE49-F238E27FC236}">
                <a16:creationId xmlns:a16="http://schemas.microsoft.com/office/drawing/2014/main" id="{C2BB6177-CBB8-7289-075F-DDA4C8E07ED4}"/>
              </a:ext>
            </a:extLst>
          </p:cNvPr>
          <p:cNvSpPr>
            <a:spLocks noGrp="1"/>
          </p:cNvSpPr>
          <p:nvPr>
            <p:ph type="ftr" sz="quarter" idx="3"/>
          </p:nvPr>
        </p:nvSpPr>
        <p:spPr/>
        <p:txBody>
          <a:bodyPr/>
          <a:lstStyle/>
          <a:p>
            <a:pPr>
              <a:defRPr/>
            </a:pPr>
            <a:r>
              <a:rPr lang="en-US" b="1" dirty="0"/>
              <a:t>Community mental health tobacco treatment training</a:t>
            </a:r>
          </a:p>
          <a:p>
            <a:pPr>
              <a:defRPr/>
            </a:pPr>
            <a:endParaRPr lang="en-GB" dirty="0"/>
          </a:p>
          <a:p>
            <a:pPr>
              <a:defRPr/>
            </a:pPr>
            <a:endParaRPr lang="en-US" dirty="0"/>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16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44E18582-B864-91B5-05A4-24BF4D10782A}"/>
              </a:ext>
            </a:extLst>
          </p:cNvPr>
          <p:cNvSpPr txBox="1">
            <a:spLocks/>
          </p:cNvSpPr>
          <p:nvPr/>
        </p:nvSpPr>
        <p:spPr bwMode="auto">
          <a:xfrm>
            <a:off x="571500" y="1627796"/>
            <a:ext cx="5147376"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A 1mg/spray mouth spray  </a:t>
            </a:r>
          </a:p>
          <a:p>
            <a:pPr marL="223838" indent="-223838">
              <a:lnSpc>
                <a:spcPts val="2200"/>
              </a:lnSpc>
              <a:spcBef>
                <a:spcPts val="400"/>
              </a:spcBef>
              <a:spcAft>
                <a:spcPts val="0"/>
              </a:spcAft>
              <a:buClr>
                <a:schemeClr val="accent1"/>
              </a:buClr>
            </a:pPr>
            <a:r>
              <a:rPr lang="en-US" sz="1600" dirty="0">
                <a:latin typeface="Arial" panose="020B0604020202020204" pitchFamily="34" charset="0"/>
                <a:cs typeface="Arial" panose="020B0604020202020204" pitchFamily="34" charset="0"/>
              </a:rPr>
              <a:t>Brand name </a:t>
            </a:r>
            <a:r>
              <a:rPr lang="en-US" sz="1600" dirty="0" err="1">
                <a:latin typeface="Arial" panose="020B0604020202020204" pitchFamily="34" charset="0"/>
                <a:cs typeface="Arial" panose="020B0604020202020204" pitchFamily="34" charset="0"/>
              </a:rPr>
              <a:t>QuickMist</a:t>
            </a:r>
            <a:r>
              <a:rPr lang="en-US" sz="1600" dirty="0">
                <a:latin typeface="Arial" panose="020B0604020202020204" pitchFamily="34" charset="0"/>
                <a:cs typeface="Arial" panose="020B0604020202020204" pitchFamily="34" charset="0"/>
              </a:rPr>
              <a:t> </a:t>
            </a:r>
          </a:p>
          <a:p>
            <a:pPr marL="0" indent="0">
              <a:lnSpc>
                <a:spcPts val="2200"/>
              </a:lnSpc>
              <a:spcBef>
                <a:spcPts val="400"/>
              </a:spcBef>
              <a:spcAft>
                <a:spcPts val="0"/>
              </a:spcAft>
              <a:buClr>
                <a:schemeClr val="accent1"/>
              </a:buClr>
              <a:buNone/>
            </a:pPr>
            <a:r>
              <a:rPr lang="en-US" sz="1600" dirty="0">
                <a:latin typeface="Arial" panose="020B0604020202020204" pitchFamily="34" charset="0"/>
                <a:cs typeface="Arial" panose="020B0604020202020204" pitchFamily="34" charset="0"/>
              </a:rPr>
              <a:t>    (Fresh mint, Cool Berry)</a:t>
            </a:r>
          </a:p>
        </p:txBody>
      </p:sp>
      <p:sp>
        <p:nvSpPr>
          <p:cNvPr id="6" name="Text Placeholder 3">
            <a:extLst>
              <a:ext uri="{FF2B5EF4-FFF2-40B4-BE49-F238E27FC236}">
                <a16:creationId xmlns:a16="http://schemas.microsoft.com/office/drawing/2014/main" id="{F0245E9B-0B32-59B0-28AC-096C36ED3AA5}"/>
              </a:ext>
            </a:extLst>
          </p:cNvPr>
          <p:cNvSpPr txBox="1">
            <a:spLocks/>
          </p:cNvSpPr>
          <p:nvPr/>
        </p:nvSpPr>
        <p:spPr bwMode="auto">
          <a:xfrm>
            <a:off x="4095745" y="1627796"/>
            <a:ext cx="4207235"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Child-proof lock (push lever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slide up or down)</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First use: </a:t>
            </a:r>
            <a:r>
              <a:rPr lang="en-US" sz="1600" b="1" dirty="0">
                <a:solidFill>
                  <a:schemeClr val="accent1"/>
                </a:solidFill>
                <a:latin typeface="Arial" panose="020B0604020202020204" pitchFamily="34" charset="0"/>
                <a:cs typeface="Arial" panose="020B0604020202020204" pitchFamily="34" charset="0"/>
              </a:rPr>
              <a:t>prime the pump</a:t>
            </a:r>
            <a:r>
              <a:rPr lang="en-US" sz="1600" b="1" dirty="0">
                <a:solidFill>
                  <a:srgbClr val="00B1FF"/>
                </a:solidFill>
                <a:latin typeface="Arial" panose="020B0604020202020204" pitchFamily="34" charset="0"/>
                <a:cs typeface="Arial" panose="020B0604020202020204" pitchFamily="34" charset="0"/>
              </a:rPr>
              <a:t>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Point and spray (firmly) inside of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mouth against the cheek, repeat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on other side of mouth</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 to 2 sprays every 30 minutes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 an hour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Hold spray in the mouth and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avoid swallowing for a few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seconds after spraying</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2061003F-FE66-38D2-0BA7-1E1C820DE9A6}"/>
              </a:ext>
            </a:extLst>
          </p:cNvPr>
          <p:cNvPicPr>
            <a:picLocks noChangeAspect="1"/>
          </p:cNvPicPr>
          <p:nvPr/>
        </p:nvPicPr>
        <p:blipFill>
          <a:blip r:embed="rId3"/>
          <a:srcRect/>
          <a:stretch/>
        </p:blipFill>
        <p:spPr>
          <a:xfrm rot="493706">
            <a:off x="464966" y="3725693"/>
            <a:ext cx="3242892" cy="1816864"/>
          </a:xfrm>
          <a:prstGeom prst="rect">
            <a:avLst/>
          </a:prstGeom>
        </p:spPr>
      </p:pic>
    </p:spTree>
    <p:extLst>
      <p:ext uri="{BB962C8B-B14F-4D97-AF65-F5344CB8AC3E}">
        <p14:creationId xmlns:p14="http://schemas.microsoft.com/office/powerpoint/2010/main" val="125261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E3A8EC-5B55-B720-7E8C-05DBD498E10D}"/>
              </a:ext>
            </a:extLst>
          </p:cNvPr>
          <p:cNvPicPr>
            <a:picLocks noChangeAspect="1"/>
          </p:cNvPicPr>
          <p:nvPr/>
        </p:nvPicPr>
        <p:blipFill>
          <a:blip r:embed="rId3"/>
          <a:srcRect/>
          <a:stretch/>
        </p:blipFill>
        <p:spPr>
          <a:xfrm>
            <a:off x="5610080" y="2437370"/>
            <a:ext cx="2319516" cy="3191015"/>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lozenges and mini lozenges</a:t>
            </a:r>
          </a:p>
        </p:txBody>
      </p:sp>
      <p:sp>
        <p:nvSpPr>
          <p:cNvPr id="4" name="Footer Placeholder 3">
            <a:extLst>
              <a:ext uri="{FF2B5EF4-FFF2-40B4-BE49-F238E27FC236}">
                <a16:creationId xmlns:a16="http://schemas.microsoft.com/office/drawing/2014/main" id="{C2BB6177-CBB8-7289-075F-DDA4C8E07ED4}"/>
              </a:ext>
            </a:extLst>
          </p:cNvPr>
          <p:cNvSpPr>
            <a:spLocks noGrp="1"/>
          </p:cNvSpPr>
          <p:nvPr>
            <p:ph type="ftr" sz="quarter" idx="3"/>
          </p:nvPr>
        </p:nvSpPr>
        <p:spPr/>
        <p:txBody>
          <a:bodyPr/>
          <a:lstStyle/>
          <a:p>
            <a:pPr>
              <a:defRPr/>
            </a:pPr>
            <a:r>
              <a:rPr lang="en-US" b="1" dirty="0"/>
              <a:t>Community mental health tobacco treatment training</a:t>
            </a:r>
            <a:endParaRPr lang="en-GB" dirty="0"/>
          </a:p>
          <a:p>
            <a:pPr>
              <a:defRPr/>
            </a:pPr>
            <a:endParaRPr lang="en-GB" dirty="0"/>
          </a:p>
          <a:p>
            <a:pPr>
              <a:defRPr/>
            </a:pPr>
            <a:endParaRPr lang="en-US" dirty="0"/>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5388C581-8A62-5A53-407C-C362CBCF80CE}"/>
              </a:ext>
            </a:extLst>
          </p:cNvPr>
          <p:cNvSpPr txBox="1">
            <a:spLocks/>
          </p:cNvSpPr>
          <p:nvPr/>
        </p:nvSpPr>
        <p:spPr bwMode="auto">
          <a:xfrm>
            <a:off x="571500" y="1627796"/>
            <a:ext cx="4205600"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Sugar-free tablet</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Lozenges 1mg, 1.5mg, 2mg &amp; 4mg</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(Original and mini)</a:t>
            </a:r>
          </a:p>
        </p:txBody>
      </p:sp>
      <p:sp>
        <p:nvSpPr>
          <p:cNvPr id="6" name="Text Placeholder 3">
            <a:extLst>
              <a:ext uri="{FF2B5EF4-FFF2-40B4-BE49-F238E27FC236}">
                <a16:creationId xmlns:a16="http://schemas.microsoft.com/office/drawing/2014/main" id="{11D7FD83-2AFD-35D7-45A8-DE704D664BFB}"/>
              </a:ext>
            </a:extLst>
          </p:cNvPr>
          <p:cNvSpPr txBox="1">
            <a:spLocks/>
          </p:cNvSpPr>
          <p:nvPr/>
        </p:nvSpPr>
        <p:spPr bwMode="auto">
          <a:xfrm>
            <a:off x="571500" y="3495749"/>
            <a:ext cx="4207235" cy="2022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 lozenge every hour or as required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 manage cravings/urges to smoke</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Placed in mouth, allow to dissolve by moving around mouth periodically;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avoid crushing or chewing</a:t>
            </a:r>
          </a:p>
        </p:txBody>
      </p:sp>
    </p:spTree>
    <p:extLst>
      <p:ext uri="{BB962C8B-B14F-4D97-AF65-F5344CB8AC3E}">
        <p14:creationId xmlns:p14="http://schemas.microsoft.com/office/powerpoint/2010/main" val="239481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21278</TotalTime>
  <Words>2411</Words>
  <Application>Microsoft Macintosh PowerPoint</Application>
  <PresentationFormat>On-screen Show (4:3)</PresentationFormat>
  <Paragraphs>296</Paragraphs>
  <Slides>13</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vt:lpstr>
      <vt:lpstr>Arial Narrow</vt:lpstr>
      <vt:lpstr>Calibri</vt:lpstr>
      <vt:lpstr>Century Gothic</vt:lpstr>
      <vt:lpstr>Lucida Grande</vt:lpstr>
      <vt:lpstr>Symbol</vt:lpstr>
      <vt:lpstr>System Font Regular</vt:lpstr>
      <vt:lpstr>Times New Roman</vt:lpstr>
      <vt:lpstr>Wingdings</vt:lpstr>
      <vt:lpstr>NCSCT</vt:lpstr>
      <vt:lpstr>PowerPoint Presentation</vt:lpstr>
      <vt:lpstr>PowerPoint Presentation</vt:lpstr>
      <vt:lpstr>Stop smoking aids - Quick Reference</vt:lpstr>
      <vt:lpstr>Nicotine patches</vt:lpstr>
      <vt:lpstr>Nicotine nasal spray</vt:lpstr>
      <vt:lpstr>Oral products</vt:lpstr>
      <vt:lpstr>Nicotine chewing gum</vt:lpstr>
      <vt:lpstr>Nicotine mouth spray</vt:lpstr>
      <vt:lpstr>Nicotine lozenges and mini lozenges</vt:lpstr>
      <vt:lpstr>Nicotine sublingual tablet (microtab)</vt:lpstr>
      <vt:lpstr>Nicotine inhalator</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1734</cp:revision>
  <cp:lastPrinted>2021-04-19T06:44:37Z</cp:lastPrinted>
  <dcterms:created xsi:type="dcterms:W3CDTF">2019-04-01T09:21:54Z</dcterms:created>
  <dcterms:modified xsi:type="dcterms:W3CDTF">2022-08-10T13:08:53Z</dcterms:modified>
</cp:coreProperties>
</file>