
<file path=[Content_Types].xml><?xml version="1.0" encoding="utf-8"?>
<Types xmlns="http://schemas.openxmlformats.org/package/2006/content-types">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8" r:id="rId5"/>
    <p:sldMasterId id="2147483700" r:id="rId6"/>
  </p:sldMasterIdLst>
  <p:notesMasterIdLst>
    <p:notesMasterId r:id="rId69"/>
  </p:notesMasterIdLst>
  <p:handoutMasterIdLst>
    <p:handoutMasterId r:id="rId70"/>
  </p:handoutMasterIdLst>
  <p:sldIdLst>
    <p:sldId id="2145708318" r:id="rId7"/>
    <p:sldId id="2145708319" r:id="rId8"/>
    <p:sldId id="2145708228" r:id="rId9"/>
    <p:sldId id="1539" r:id="rId10"/>
    <p:sldId id="2145708256" r:id="rId11"/>
    <p:sldId id="2145708257" r:id="rId12"/>
    <p:sldId id="468" r:id="rId13"/>
    <p:sldId id="1203" r:id="rId14"/>
    <p:sldId id="2145708321" r:id="rId15"/>
    <p:sldId id="394" r:id="rId16"/>
    <p:sldId id="1141" r:id="rId17"/>
    <p:sldId id="2145708163" r:id="rId18"/>
    <p:sldId id="2145708217" r:id="rId19"/>
    <p:sldId id="473" r:id="rId20"/>
    <p:sldId id="2145708306" r:id="rId21"/>
    <p:sldId id="2145708200" r:id="rId22"/>
    <p:sldId id="2145708320" r:id="rId23"/>
    <p:sldId id="2145708209" r:id="rId24"/>
    <p:sldId id="2145708211" r:id="rId25"/>
    <p:sldId id="2145708208" r:id="rId26"/>
    <p:sldId id="2145708210" r:id="rId27"/>
    <p:sldId id="2145708229" r:id="rId28"/>
    <p:sldId id="2145708213" r:id="rId29"/>
    <p:sldId id="497" r:id="rId30"/>
    <p:sldId id="487" r:id="rId31"/>
    <p:sldId id="1229" r:id="rId32"/>
    <p:sldId id="2145708220" r:id="rId33"/>
    <p:sldId id="1272" r:id="rId34"/>
    <p:sldId id="866" r:id="rId35"/>
    <p:sldId id="2145708203" r:id="rId36"/>
    <p:sldId id="1219" r:id="rId37"/>
    <p:sldId id="2145708202" r:id="rId38"/>
    <p:sldId id="2145708273" r:id="rId39"/>
    <p:sldId id="2145708205" r:id="rId40"/>
    <p:sldId id="2145708206" r:id="rId41"/>
    <p:sldId id="2145708316" r:id="rId42"/>
    <p:sldId id="2145708315" r:id="rId43"/>
    <p:sldId id="2145708309" r:id="rId44"/>
    <p:sldId id="1021" r:id="rId45"/>
    <p:sldId id="2145708193" r:id="rId46"/>
    <p:sldId id="892" r:id="rId47"/>
    <p:sldId id="2145708279" r:id="rId48"/>
    <p:sldId id="893" r:id="rId49"/>
    <p:sldId id="1204" r:id="rId50"/>
    <p:sldId id="1205" r:id="rId51"/>
    <p:sldId id="1040" r:id="rId52"/>
    <p:sldId id="1177" r:id="rId53"/>
    <p:sldId id="2145708307" r:id="rId54"/>
    <p:sldId id="2145708187" r:id="rId55"/>
    <p:sldId id="2145708258" r:id="rId56"/>
    <p:sldId id="2145708259" r:id="rId57"/>
    <p:sldId id="465" r:id="rId58"/>
    <p:sldId id="960" r:id="rId59"/>
    <p:sldId id="2145708283" r:id="rId60"/>
    <p:sldId id="2145708197" r:id="rId61"/>
    <p:sldId id="2145708281" r:id="rId62"/>
    <p:sldId id="1182" r:id="rId63"/>
    <p:sldId id="919" r:id="rId64"/>
    <p:sldId id="470" r:id="rId65"/>
    <p:sldId id="1549" r:id="rId66"/>
    <p:sldId id="2145708317" r:id="rId67"/>
    <p:sldId id="1103" r:id="rId6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AF2573"/>
    <a:srgbClr val="F65580"/>
    <a:srgbClr val="000000"/>
    <a:srgbClr val="EE8B00"/>
    <a:srgbClr val="00A3DC"/>
    <a:srgbClr val="FFB81B"/>
    <a:srgbClr val="DA2A1B"/>
    <a:srgbClr val="01A599"/>
    <a:srgbClr val="75B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208" autoAdjust="0"/>
  </p:normalViewPr>
  <p:slideViewPr>
    <p:cSldViewPr snapToGrid="0">
      <p:cViewPr varScale="1">
        <p:scale>
          <a:sx n="50" d="100"/>
          <a:sy n="50" d="100"/>
        </p:scale>
        <p:origin x="2160" y="36"/>
      </p:cViewPr>
      <p:guideLst>
        <p:guide orient="horz" pos="2160"/>
        <p:guide pos="2880"/>
        <p:guide orient="horz" pos="3113"/>
        <p:guide pos="5321"/>
      </p:guideLst>
    </p:cSldViewPr>
  </p:slideViewPr>
  <p:notesTextViewPr>
    <p:cViewPr>
      <p:scale>
        <a:sx n="1" d="1"/>
        <a:sy n="1" d="1"/>
      </p:scale>
      <p:origin x="0" y="-6156"/>
    </p:cViewPr>
  </p:notesTextViewPr>
  <p:notesViewPr>
    <p:cSldViewPr snapToGrid="0">
      <p:cViewPr varScale="1">
        <p:scale>
          <a:sx n="86" d="100"/>
          <a:sy n="86" d="100"/>
        </p:scale>
        <p:origin x="978"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handoutMaster" Target="handoutMasters/handoutMaster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microsoft.com/office/2018/10/relationships/authors" Target="authors.xml"/><Relationship Id="rId7" Type="http://schemas.openxmlformats.org/officeDocument/2006/relationships/slide" Target="slides/slide1.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7CCC942E-879E-4BE8-9D30-68D04DA64D80}"/>
    <pc:docChg chg="modSld">
      <pc:chgData name="Tom Coleman-Haynes" userId="feac02dd-ca1d-495d-907d-e6674be69fc7" providerId="ADAL" clId="{7CCC942E-879E-4BE8-9D30-68D04DA64D80}" dt="2024-03-04T10:54:23.565" v="0" actId="207"/>
      <pc:docMkLst>
        <pc:docMk/>
      </pc:docMkLst>
      <pc:sldChg chg="modNotesTx">
        <pc:chgData name="Tom Coleman-Haynes" userId="feac02dd-ca1d-495d-907d-e6674be69fc7" providerId="ADAL" clId="{7CCC942E-879E-4BE8-9D30-68D04DA64D80}" dt="2024-03-04T10:54:23.565" v="0" actId="207"/>
        <pc:sldMkLst>
          <pc:docMk/>
          <pc:sldMk cId="4051943487" sldId="2145708228"/>
        </pc:sldMkLst>
      </pc:sldChg>
    </pc:docChg>
  </pc:docChgLst>
  <pc:docChgLst>
    <pc:chgData name="Tom Coleman-Haynes" userId="feac02dd-ca1d-495d-907d-e6674be69fc7" providerId="ADAL" clId="{AA987D57-54CD-46BE-AE6C-935D1AE92CAA}"/>
    <pc:docChg chg="undo redo custSel addSld delSld modSld">
      <pc:chgData name="Tom Coleman-Haynes" userId="feac02dd-ca1d-495d-907d-e6674be69fc7" providerId="ADAL" clId="{AA987D57-54CD-46BE-AE6C-935D1AE92CAA}" dt="2024-02-28T13:51:23.654" v="929" actId="20577"/>
      <pc:docMkLst>
        <pc:docMk/>
      </pc:docMkLst>
      <pc:sldChg chg="addSp delSp modSp mod">
        <pc:chgData name="Tom Coleman-Haynes" userId="feac02dd-ca1d-495d-907d-e6674be69fc7" providerId="ADAL" clId="{AA987D57-54CD-46BE-AE6C-935D1AE92CAA}" dt="2024-02-27T09:57:49.399" v="525"/>
        <pc:sldMkLst>
          <pc:docMk/>
          <pc:sldMk cId="3491992924" sldId="394"/>
        </pc:sldMkLst>
        <pc:spChg chg="del">
          <ac:chgData name="Tom Coleman-Haynes" userId="feac02dd-ca1d-495d-907d-e6674be69fc7" providerId="ADAL" clId="{AA987D57-54CD-46BE-AE6C-935D1AE92CAA}" dt="2024-02-27T09:37:32.864" v="225" actId="478"/>
          <ac:spMkLst>
            <pc:docMk/>
            <pc:sldMk cId="3491992924" sldId="394"/>
            <ac:spMk id="3" creationId="{C77282C5-D8AE-3F78-00E6-B4B02EA0ABC4}"/>
          </ac:spMkLst>
        </pc:spChg>
        <pc:spChg chg="add mod">
          <ac:chgData name="Tom Coleman-Haynes" userId="feac02dd-ca1d-495d-907d-e6674be69fc7" providerId="ADAL" clId="{AA987D57-54CD-46BE-AE6C-935D1AE92CAA}" dt="2024-02-27T09:57:49.399" v="525"/>
          <ac:spMkLst>
            <pc:docMk/>
            <pc:sldMk cId="3491992924" sldId="394"/>
            <ac:spMk id="4" creationId="{C6A2059C-3747-4C4C-7F39-33B7153F17A8}"/>
          </ac:spMkLst>
        </pc:spChg>
      </pc:sldChg>
      <pc:sldChg chg="addSp delSp modSp mod modNotes modNotesTx">
        <pc:chgData name="Tom Coleman-Haynes" userId="feac02dd-ca1d-495d-907d-e6674be69fc7" providerId="ADAL" clId="{AA987D57-54CD-46BE-AE6C-935D1AE92CAA}" dt="2024-02-28T13:51:23.654" v="929" actId="20577"/>
        <pc:sldMkLst>
          <pc:docMk/>
          <pc:sldMk cId="3336335991" sldId="468"/>
        </pc:sldMkLst>
        <pc:spChg chg="add mod">
          <ac:chgData name="Tom Coleman-Haynes" userId="feac02dd-ca1d-495d-907d-e6674be69fc7" providerId="ADAL" clId="{AA987D57-54CD-46BE-AE6C-935D1AE92CAA}" dt="2024-02-27T09:57:47.710" v="524"/>
          <ac:spMkLst>
            <pc:docMk/>
            <pc:sldMk cId="3336335991" sldId="468"/>
            <ac:spMk id="3" creationId="{941D0488-34FE-0E9B-4F0A-05935D407736}"/>
          </ac:spMkLst>
        </pc:spChg>
        <pc:spChg chg="mod">
          <ac:chgData name="Tom Coleman-Haynes" userId="feac02dd-ca1d-495d-907d-e6674be69fc7" providerId="ADAL" clId="{AA987D57-54CD-46BE-AE6C-935D1AE92CAA}" dt="2024-02-27T09:31:08.689" v="114" actId="20577"/>
          <ac:spMkLst>
            <pc:docMk/>
            <pc:sldMk cId="3336335991" sldId="468"/>
            <ac:spMk id="6" creationId="{FEE5D73C-E1E9-47E9-3ADC-B970AAB4A759}"/>
          </ac:spMkLst>
        </pc:spChg>
        <pc:spChg chg="del">
          <ac:chgData name="Tom Coleman-Haynes" userId="feac02dd-ca1d-495d-907d-e6674be69fc7" providerId="ADAL" clId="{AA987D57-54CD-46BE-AE6C-935D1AE92CAA}" dt="2024-02-27T09:37:36.561" v="227" actId="478"/>
          <ac:spMkLst>
            <pc:docMk/>
            <pc:sldMk cId="3336335991" sldId="468"/>
            <ac:spMk id="7" creationId="{40D3BC57-6366-9108-D600-6A2D7C2931CE}"/>
          </ac:spMkLst>
        </pc:spChg>
      </pc:sldChg>
      <pc:sldChg chg="addSp delSp modSp mod modNotesTx">
        <pc:chgData name="Tom Coleman-Haynes" userId="feac02dd-ca1d-495d-907d-e6674be69fc7" providerId="ADAL" clId="{AA987D57-54CD-46BE-AE6C-935D1AE92CAA}" dt="2024-02-27T10:01:22.287" v="609"/>
        <pc:sldMkLst>
          <pc:docMk/>
          <pc:sldMk cId="3909249511" sldId="470"/>
        </pc:sldMkLst>
        <pc:spChg chg="del">
          <ac:chgData name="Tom Coleman-Haynes" userId="feac02dd-ca1d-495d-907d-e6674be69fc7" providerId="ADAL" clId="{AA987D57-54CD-46BE-AE6C-935D1AE92CAA}" dt="2024-02-27T10:01:21.392" v="608" actId="478"/>
          <ac:spMkLst>
            <pc:docMk/>
            <pc:sldMk cId="3909249511" sldId="470"/>
            <ac:spMk id="2" creationId="{726EEDF0-59B5-BAE2-159A-BC8D4E4DED94}"/>
          </ac:spMkLst>
        </pc:spChg>
        <pc:spChg chg="mod">
          <ac:chgData name="Tom Coleman-Haynes" userId="feac02dd-ca1d-495d-907d-e6674be69fc7" providerId="ADAL" clId="{AA987D57-54CD-46BE-AE6C-935D1AE92CAA}" dt="2024-02-27T09:55:26.271" v="489" actId="255"/>
          <ac:spMkLst>
            <pc:docMk/>
            <pc:sldMk cId="3909249511" sldId="470"/>
            <ac:spMk id="3" creationId="{E0D3228A-0725-072A-3DC4-1CF6CBCC08F1}"/>
          </ac:spMkLst>
        </pc:spChg>
        <pc:spChg chg="add mod">
          <ac:chgData name="Tom Coleman-Haynes" userId="feac02dd-ca1d-495d-907d-e6674be69fc7" providerId="ADAL" clId="{AA987D57-54CD-46BE-AE6C-935D1AE92CAA}" dt="2024-02-27T09:55:57.811" v="498"/>
          <ac:spMkLst>
            <pc:docMk/>
            <pc:sldMk cId="3909249511" sldId="470"/>
            <ac:spMk id="4" creationId="{246AD9D9-584B-7AD0-6801-644614177124}"/>
          </ac:spMkLst>
        </pc:spChg>
        <pc:spChg chg="del mod">
          <ac:chgData name="Tom Coleman-Haynes" userId="feac02dd-ca1d-495d-907d-e6674be69fc7" providerId="ADAL" clId="{AA987D57-54CD-46BE-AE6C-935D1AE92CAA}" dt="2024-02-27T09:55:58.913" v="499" actId="478"/>
          <ac:spMkLst>
            <pc:docMk/>
            <pc:sldMk cId="3909249511" sldId="470"/>
            <ac:spMk id="5" creationId="{F28A7BC6-2FD5-8217-C478-F59FA482C889}"/>
          </ac:spMkLst>
        </pc:spChg>
        <pc:spChg chg="mod">
          <ac:chgData name="Tom Coleman-Haynes" userId="feac02dd-ca1d-495d-907d-e6674be69fc7" providerId="ADAL" clId="{AA987D57-54CD-46BE-AE6C-935D1AE92CAA}" dt="2024-02-27T09:55:44.106" v="494" actId="2711"/>
          <ac:spMkLst>
            <pc:docMk/>
            <pc:sldMk cId="3909249511" sldId="470"/>
            <ac:spMk id="6" creationId="{6F59557C-E8D0-9233-6FAE-2CB6D55E3959}"/>
          </ac:spMkLst>
        </pc:spChg>
        <pc:spChg chg="mod">
          <ac:chgData name="Tom Coleman-Haynes" userId="feac02dd-ca1d-495d-907d-e6674be69fc7" providerId="ADAL" clId="{AA987D57-54CD-46BE-AE6C-935D1AE92CAA}" dt="2024-02-27T09:55:37.366" v="492" actId="207"/>
          <ac:spMkLst>
            <pc:docMk/>
            <pc:sldMk cId="3909249511" sldId="470"/>
            <ac:spMk id="7" creationId="{60F8494A-561D-B4C5-E2BC-18771CE5B971}"/>
          </ac:spMkLst>
        </pc:spChg>
        <pc:spChg chg="mod">
          <ac:chgData name="Tom Coleman-Haynes" userId="feac02dd-ca1d-495d-907d-e6674be69fc7" providerId="ADAL" clId="{AA987D57-54CD-46BE-AE6C-935D1AE92CAA}" dt="2024-02-27T09:56:16.691" v="502" actId="1076"/>
          <ac:spMkLst>
            <pc:docMk/>
            <pc:sldMk cId="3909249511" sldId="470"/>
            <ac:spMk id="8" creationId="{35417A2A-C36B-AE4E-77B0-2E3081D7637E}"/>
          </ac:spMkLst>
        </pc:spChg>
        <pc:spChg chg="mod">
          <ac:chgData name="Tom Coleman-Haynes" userId="feac02dd-ca1d-495d-907d-e6674be69fc7" providerId="ADAL" clId="{AA987D57-54CD-46BE-AE6C-935D1AE92CAA}" dt="2024-02-27T09:56:10.808" v="501" actId="1076"/>
          <ac:spMkLst>
            <pc:docMk/>
            <pc:sldMk cId="3909249511" sldId="470"/>
            <ac:spMk id="9" creationId="{D52B0F27-912F-A32E-1AFB-0562C83C094B}"/>
          </ac:spMkLst>
        </pc:spChg>
        <pc:spChg chg="add mod">
          <ac:chgData name="Tom Coleman-Haynes" userId="feac02dd-ca1d-495d-907d-e6674be69fc7" providerId="ADAL" clId="{AA987D57-54CD-46BE-AE6C-935D1AE92CAA}" dt="2024-02-27T10:01:22.287" v="609"/>
          <ac:spMkLst>
            <pc:docMk/>
            <pc:sldMk cId="3909249511" sldId="470"/>
            <ac:spMk id="10" creationId="{84B7B09E-3FEE-EB62-76A2-CD883DA5772F}"/>
          </ac:spMkLst>
        </pc:spChg>
      </pc:sldChg>
      <pc:sldChg chg="addSp delSp modSp mod">
        <pc:chgData name="Tom Coleman-Haynes" userId="feac02dd-ca1d-495d-907d-e6674be69fc7" providerId="ADAL" clId="{AA987D57-54CD-46BE-AE6C-935D1AE92CAA}" dt="2024-02-27T09:57:53.329" v="528"/>
        <pc:sldMkLst>
          <pc:docMk/>
          <pc:sldMk cId="3248668909" sldId="473"/>
        </pc:sldMkLst>
        <pc:spChg chg="add mod">
          <ac:chgData name="Tom Coleman-Haynes" userId="feac02dd-ca1d-495d-907d-e6674be69fc7" providerId="ADAL" clId="{AA987D57-54CD-46BE-AE6C-935D1AE92CAA}" dt="2024-02-27T09:57:53.329" v="528"/>
          <ac:spMkLst>
            <pc:docMk/>
            <pc:sldMk cId="3248668909" sldId="473"/>
            <ac:spMk id="3" creationId="{2AB0D94B-0218-5D17-BB43-9A4FCB39D3B7}"/>
          </ac:spMkLst>
        </pc:spChg>
        <pc:spChg chg="mod">
          <ac:chgData name="Tom Coleman-Haynes" userId="feac02dd-ca1d-495d-907d-e6674be69fc7" providerId="ADAL" clId="{AA987D57-54CD-46BE-AE6C-935D1AE92CAA}" dt="2024-02-27T09:33:56.451" v="176" actId="12"/>
          <ac:spMkLst>
            <pc:docMk/>
            <pc:sldMk cId="3248668909" sldId="473"/>
            <ac:spMk id="4" creationId="{1A285E5D-878A-354A-AD39-0FAE5ED5FDB4}"/>
          </ac:spMkLst>
        </pc:spChg>
        <pc:spChg chg="del">
          <ac:chgData name="Tom Coleman-Haynes" userId="feac02dd-ca1d-495d-907d-e6674be69fc7" providerId="ADAL" clId="{AA987D57-54CD-46BE-AE6C-935D1AE92CAA}" dt="2024-02-27T09:37:26.948" v="222" actId="478"/>
          <ac:spMkLst>
            <pc:docMk/>
            <pc:sldMk cId="3248668909" sldId="473"/>
            <ac:spMk id="5" creationId="{508522A4-A5FE-7439-6E4A-3F29E48DF7B1}"/>
          </ac:spMkLst>
        </pc:spChg>
      </pc:sldChg>
      <pc:sldChg chg="addSp modSp mod">
        <pc:chgData name="Tom Coleman-Haynes" userId="feac02dd-ca1d-495d-907d-e6674be69fc7" providerId="ADAL" clId="{AA987D57-54CD-46BE-AE6C-935D1AE92CAA}" dt="2024-02-27T09:59:45.847" v="575" actId="1076"/>
        <pc:sldMkLst>
          <pc:docMk/>
          <pc:sldMk cId="4118893232" sldId="487"/>
        </pc:sldMkLst>
        <pc:spChg chg="add mod">
          <ac:chgData name="Tom Coleman-Haynes" userId="feac02dd-ca1d-495d-907d-e6674be69fc7" providerId="ADAL" clId="{AA987D57-54CD-46BE-AE6C-935D1AE92CAA}" dt="2024-02-27T09:59:39.296" v="572"/>
          <ac:spMkLst>
            <pc:docMk/>
            <pc:sldMk cId="4118893232" sldId="487"/>
            <ac:spMk id="3" creationId="{4FD7DD53-899A-6109-EC42-647260AACE61}"/>
          </ac:spMkLst>
        </pc:spChg>
        <pc:spChg chg="mod">
          <ac:chgData name="Tom Coleman-Haynes" userId="feac02dd-ca1d-495d-907d-e6674be69fc7" providerId="ADAL" clId="{AA987D57-54CD-46BE-AE6C-935D1AE92CAA}" dt="2024-02-27T09:59:45.847" v="575" actId="1076"/>
          <ac:spMkLst>
            <pc:docMk/>
            <pc:sldMk cId="4118893232" sldId="487"/>
            <ac:spMk id="7" creationId="{00000000-0000-0000-0000-000000000000}"/>
          </ac:spMkLst>
        </pc:spChg>
        <pc:spChg chg="mod">
          <ac:chgData name="Tom Coleman-Haynes" userId="feac02dd-ca1d-495d-907d-e6674be69fc7" providerId="ADAL" clId="{AA987D57-54CD-46BE-AE6C-935D1AE92CAA}" dt="2024-02-27T09:40:22.068" v="284" actId="1076"/>
          <ac:spMkLst>
            <pc:docMk/>
            <pc:sldMk cId="4118893232" sldId="487"/>
            <ac:spMk id="8" creationId="{00000000-0000-0000-0000-000000000000}"/>
          </ac:spMkLst>
        </pc:spChg>
      </pc:sldChg>
      <pc:sldChg chg="addSp delSp modSp mod modNotesTx">
        <pc:chgData name="Tom Coleman-Haynes" userId="feac02dd-ca1d-495d-907d-e6674be69fc7" providerId="ADAL" clId="{AA987D57-54CD-46BE-AE6C-935D1AE92CAA}" dt="2024-02-27T10:36:25.487" v="647" actId="20577"/>
        <pc:sldMkLst>
          <pc:docMk/>
          <pc:sldMk cId="3814271332" sldId="497"/>
        </pc:sldMkLst>
        <pc:spChg chg="del mod">
          <ac:chgData name="Tom Coleman-Haynes" userId="feac02dd-ca1d-495d-907d-e6674be69fc7" providerId="ADAL" clId="{AA987D57-54CD-46BE-AE6C-935D1AE92CAA}" dt="2024-02-27T09:38:53.849" v="262" actId="478"/>
          <ac:spMkLst>
            <pc:docMk/>
            <pc:sldMk cId="3814271332" sldId="497"/>
            <ac:spMk id="2" creationId="{00000000-0000-0000-0000-000000000000}"/>
          </ac:spMkLst>
        </pc:spChg>
        <pc:spChg chg="del">
          <ac:chgData name="Tom Coleman-Haynes" userId="feac02dd-ca1d-495d-907d-e6674be69fc7" providerId="ADAL" clId="{AA987D57-54CD-46BE-AE6C-935D1AE92CAA}" dt="2024-02-27T09:38:41.961" v="257" actId="478"/>
          <ac:spMkLst>
            <pc:docMk/>
            <pc:sldMk cId="3814271332" sldId="497"/>
            <ac:spMk id="3" creationId="{85005D80-7F06-B0F8-4913-ACB5BD55AA8A}"/>
          </ac:spMkLst>
        </pc:spChg>
        <pc:spChg chg="add mod">
          <ac:chgData name="Tom Coleman-Haynes" userId="feac02dd-ca1d-495d-907d-e6674be69fc7" providerId="ADAL" clId="{AA987D57-54CD-46BE-AE6C-935D1AE92CAA}" dt="2024-02-27T09:38:52.306" v="261"/>
          <ac:spMkLst>
            <pc:docMk/>
            <pc:sldMk cId="3814271332" sldId="497"/>
            <ac:spMk id="4" creationId="{AE254F5B-B477-1F1B-01C2-00A51C256E60}"/>
          </ac:spMkLst>
        </pc:spChg>
        <pc:spChg chg="add mod">
          <ac:chgData name="Tom Coleman-Haynes" userId="feac02dd-ca1d-495d-907d-e6674be69fc7" providerId="ADAL" clId="{AA987D57-54CD-46BE-AE6C-935D1AE92CAA}" dt="2024-02-27T09:59:33.024" v="570"/>
          <ac:spMkLst>
            <pc:docMk/>
            <pc:sldMk cId="3814271332" sldId="497"/>
            <ac:spMk id="5" creationId="{88DA72D3-9884-4F5C-F0DE-7D356C2B24F6}"/>
          </ac:spMkLst>
        </pc:spChg>
        <pc:spChg chg="mod">
          <ac:chgData name="Tom Coleman-Haynes" userId="feac02dd-ca1d-495d-907d-e6674be69fc7" providerId="ADAL" clId="{AA987D57-54CD-46BE-AE6C-935D1AE92CAA}" dt="2024-02-27T09:59:36.457" v="571" actId="6549"/>
          <ac:spMkLst>
            <pc:docMk/>
            <pc:sldMk cId="3814271332" sldId="497"/>
            <ac:spMk id="7" creationId="{00000000-0000-0000-0000-000000000000}"/>
          </ac:spMkLst>
        </pc:spChg>
        <pc:spChg chg="mod">
          <ac:chgData name="Tom Coleman-Haynes" userId="feac02dd-ca1d-495d-907d-e6674be69fc7" providerId="ADAL" clId="{AA987D57-54CD-46BE-AE6C-935D1AE92CAA}" dt="2024-02-27T09:39:36.985" v="273" actId="1076"/>
          <ac:spMkLst>
            <pc:docMk/>
            <pc:sldMk cId="3814271332" sldId="497"/>
            <ac:spMk id="8" creationId="{00000000-0000-0000-0000-000000000000}"/>
          </ac:spMkLst>
        </pc:spChg>
      </pc:sldChg>
      <pc:sldChg chg="modSp">
        <pc:chgData name="Tom Coleman-Haynes" userId="feac02dd-ca1d-495d-907d-e6674be69fc7" providerId="ADAL" clId="{AA987D57-54CD-46BE-AE6C-935D1AE92CAA}" dt="2024-02-27T09:42:58.013" v="327" actId="207"/>
        <pc:sldMkLst>
          <pc:docMk/>
          <pc:sldMk cId="3316647171" sldId="866"/>
        </pc:sldMkLst>
        <pc:spChg chg="mod">
          <ac:chgData name="Tom Coleman-Haynes" userId="feac02dd-ca1d-495d-907d-e6674be69fc7" providerId="ADAL" clId="{AA987D57-54CD-46BE-AE6C-935D1AE92CAA}" dt="2024-02-27T09:42:58.013" v="327" actId="207"/>
          <ac:spMkLst>
            <pc:docMk/>
            <pc:sldMk cId="3316647171" sldId="866"/>
            <ac:spMk id="2" creationId="{AEE964C5-78DA-1BBB-87FC-E834BE6B449D}"/>
          </ac:spMkLst>
        </pc:spChg>
      </pc:sldChg>
      <pc:sldChg chg="del">
        <pc:chgData name="Tom Coleman-Haynes" userId="feac02dd-ca1d-495d-907d-e6674be69fc7" providerId="ADAL" clId="{AA987D57-54CD-46BE-AE6C-935D1AE92CAA}" dt="2024-02-27T14:34:44.468" v="664" actId="47"/>
        <pc:sldMkLst>
          <pc:docMk/>
          <pc:sldMk cId="4245921548" sldId="870"/>
        </pc:sldMkLst>
      </pc:sldChg>
      <pc:sldChg chg="addSp delSp modSp mod">
        <pc:chgData name="Tom Coleman-Haynes" userId="feac02dd-ca1d-495d-907d-e6674be69fc7" providerId="ADAL" clId="{AA987D57-54CD-46BE-AE6C-935D1AE92CAA}" dt="2024-02-27T10:00:25.366" v="585"/>
        <pc:sldMkLst>
          <pc:docMk/>
          <pc:sldMk cId="94268372" sldId="892"/>
        </pc:sldMkLst>
        <pc:spChg chg="mod">
          <ac:chgData name="Tom Coleman-Haynes" userId="feac02dd-ca1d-495d-907d-e6674be69fc7" providerId="ADAL" clId="{AA987D57-54CD-46BE-AE6C-935D1AE92CAA}" dt="2024-02-27T09:47:21.714" v="399" actId="120"/>
          <ac:spMkLst>
            <pc:docMk/>
            <pc:sldMk cId="94268372" sldId="892"/>
            <ac:spMk id="3" creationId="{31E194C5-0EDD-D7BF-1047-5F0A4E1FB200}"/>
          </ac:spMkLst>
        </pc:spChg>
        <pc:spChg chg="del">
          <ac:chgData name="Tom Coleman-Haynes" userId="feac02dd-ca1d-495d-907d-e6674be69fc7" providerId="ADAL" clId="{AA987D57-54CD-46BE-AE6C-935D1AE92CAA}" dt="2024-02-27T10:00:24.544" v="584" actId="478"/>
          <ac:spMkLst>
            <pc:docMk/>
            <pc:sldMk cId="94268372" sldId="892"/>
            <ac:spMk id="4" creationId="{137A4FAF-183A-BC5D-6442-2C2A3D888E24}"/>
          </ac:spMkLst>
        </pc:spChg>
        <pc:spChg chg="add mod">
          <ac:chgData name="Tom Coleman-Haynes" userId="feac02dd-ca1d-495d-907d-e6674be69fc7" providerId="ADAL" clId="{AA987D57-54CD-46BE-AE6C-935D1AE92CAA}" dt="2024-02-27T10:00:25.366" v="585"/>
          <ac:spMkLst>
            <pc:docMk/>
            <pc:sldMk cId="94268372" sldId="892"/>
            <ac:spMk id="5" creationId="{2B98D1F7-1CDE-958A-0ED9-8DC7F9AE5B12}"/>
          </ac:spMkLst>
        </pc:spChg>
        <pc:spChg chg="del">
          <ac:chgData name="Tom Coleman-Haynes" userId="feac02dd-ca1d-495d-907d-e6674be69fc7" providerId="ADAL" clId="{AA987D57-54CD-46BE-AE6C-935D1AE92CAA}" dt="2024-02-27T09:47:26.081" v="400" actId="478"/>
          <ac:spMkLst>
            <pc:docMk/>
            <pc:sldMk cId="94268372" sldId="892"/>
            <ac:spMk id="6" creationId="{92F79CAD-A470-CBD5-05F1-3E80AFBA03AD}"/>
          </ac:spMkLst>
        </pc:spChg>
      </pc:sldChg>
      <pc:sldChg chg="addSp delSp modSp mod">
        <pc:chgData name="Tom Coleman-Haynes" userId="feac02dd-ca1d-495d-907d-e6674be69fc7" providerId="ADAL" clId="{AA987D57-54CD-46BE-AE6C-935D1AE92CAA}" dt="2024-02-27T10:00:31.383" v="588"/>
        <pc:sldMkLst>
          <pc:docMk/>
          <pc:sldMk cId="1441629302" sldId="893"/>
        </pc:sldMkLst>
        <pc:spChg chg="del">
          <ac:chgData name="Tom Coleman-Haynes" userId="feac02dd-ca1d-495d-907d-e6674be69fc7" providerId="ADAL" clId="{AA987D57-54CD-46BE-AE6C-935D1AE92CAA}" dt="2024-02-27T09:48:19.323" v="410" actId="478"/>
          <ac:spMkLst>
            <pc:docMk/>
            <pc:sldMk cId="1441629302" sldId="893"/>
            <ac:spMk id="3" creationId="{D42E0336-8E25-9849-E8D5-C1356C2BD93E}"/>
          </ac:spMkLst>
        </pc:spChg>
        <pc:spChg chg="add mod">
          <ac:chgData name="Tom Coleman-Haynes" userId="feac02dd-ca1d-495d-907d-e6674be69fc7" providerId="ADAL" clId="{AA987D57-54CD-46BE-AE6C-935D1AE92CAA}" dt="2024-02-27T10:00:31.383" v="588"/>
          <ac:spMkLst>
            <pc:docMk/>
            <pc:sldMk cId="1441629302" sldId="893"/>
            <ac:spMk id="5" creationId="{636096D0-07DA-20F8-5C56-70BB8DC10E27}"/>
          </ac:spMkLst>
        </pc:spChg>
        <pc:spChg chg="mod">
          <ac:chgData name="Tom Coleman-Haynes" userId="feac02dd-ca1d-495d-907d-e6674be69fc7" providerId="ADAL" clId="{AA987D57-54CD-46BE-AE6C-935D1AE92CAA}" dt="2024-02-27T09:48:09.044" v="407" actId="207"/>
          <ac:spMkLst>
            <pc:docMk/>
            <pc:sldMk cId="1441629302" sldId="893"/>
            <ac:spMk id="14" creationId="{E666E22D-F650-4E68-12F8-031DD761AE4E}"/>
          </ac:spMkLst>
        </pc:spChg>
        <pc:spChg chg="mod">
          <ac:chgData name="Tom Coleman-Haynes" userId="feac02dd-ca1d-495d-907d-e6674be69fc7" providerId="ADAL" clId="{AA987D57-54CD-46BE-AE6C-935D1AE92CAA}" dt="2024-02-27T09:48:11.128" v="408" actId="207"/>
          <ac:spMkLst>
            <pc:docMk/>
            <pc:sldMk cId="1441629302" sldId="893"/>
            <ac:spMk id="20" creationId="{7408A951-B706-05D0-9E9F-74F6B1DD79D7}"/>
          </ac:spMkLst>
        </pc:spChg>
        <pc:spChg chg="mod">
          <ac:chgData name="Tom Coleman-Haynes" userId="feac02dd-ca1d-495d-907d-e6674be69fc7" providerId="ADAL" clId="{AA987D57-54CD-46BE-AE6C-935D1AE92CAA}" dt="2024-02-27T09:48:13.416" v="409" actId="207"/>
          <ac:spMkLst>
            <pc:docMk/>
            <pc:sldMk cId="1441629302" sldId="893"/>
            <ac:spMk id="21" creationId="{AEE1E333-D354-8F4D-A3FB-E3FD9BB5B687}"/>
          </ac:spMkLst>
        </pc:spChg>
      </pc:sldChg>
      <pc:sldChg chg="modNotes modNotesTx">
        <pc:chgData name="Tom Coleman-Haynes" userId="feac02dd-ca1d-495d-907d-e6674be69fc7" providerId="ADAL" clId="{AA987D57-54CD-46BE-AE6C-935D1AE92CAA}" dt="2024-02-27T10:01:13.830" v="606" actId="2711"/>
        <pc:sldMkLst>
          <pc:docMk/>
          <pc:sldMk cId="1361514503" sldId="919"/>
        </pc:sldMkLst>
      </pc:sldChg>
      <pc:sldChg chg="addSp delSp modSp mod modClrScheme chgLayout">
        <pc:chgData name="Tom Coleman-Haynes" userId="feac02dd-ca1d-495d-907d-e6674be69fc7" providerId="ADAL" clId="{AA987D57-54CD-46BE-AE6C-935D1AE92CAA}" dt="2024-02-27T09:54:33.960" v="477" actId="478"/>
        <pc:sldMkLst>
          <pc:docMk/>
          <pc:sldMk cId="1198781348" sldId="960"/>
        </pc:sldMkLst>
        <pc:spChg chg="del mod ord">
          <ac:chgData name="Tom Coleman-Haynes" userId="feac02dd-ca1d-495d-907d-e6674be69fc7" providerId="ADAL" clId="{AA987D57-54CD-46BE-AE6C-935D1AE92CAA}" dt="2024-02-27T09:54:33.960" v="477" actId="478"/>
          <ac:spMkLst>
            <pc:docMk/>
            <pc:sldMk cId="1198781348" sldId="960"/>
            <ac:spMk id="3" creationId="{3B5433B1-9BCE-4A38-B638-48D9B67A8350}"/>
          </ac:spMkLst>
        </pc:spChg>
        <pc:spChg chg="add del mod">
          <ac:chgData name="Tom Coleman-Haynes" userId="feac02dd-ca1d-495d-907d-e6674be69fc7" providerId="ADAL" clId="{AA987D57-54CD-46BE-AE6C-935D1AE92CAA}" dt="2024-02-27T09:54:19.425" v="472" actId="478"/>
          <ac:spMkLst>
            <pc:docMk/>
            <pc:sldMk cId="1198781348" sldId="960"/>
            <ac:spMk id="4" creationId="{BC75011E-ED62-8919-0263-DDD9F32BF8DB}"/>
          </ac:spMkLst>
        </pc:spChg>
        <pc:spChg chg="add mod">
          <ac:chgData name="Tom Coleman-Haynes" userId="feac02dd-ca1d-495d-907d-e6674be69fc7" providerId="ADAL" clId="{AA987D57-54CD-46BE-AE6C-935D1AE92CAA}" dt="2024-02-27T09:54:32.445" v="476" actId="20577"/>
          <ac:spMkLst>
            <pc:docMk/>
            <pc:sldMk cId="1198781348" sldId="960"/>
            <ac:spMk id="5" creationId="{584A979B-98E5-2E03-C81D-9F3F8728A1D1}"/>
          </ac:spMkLst>
        </pc:spChg>
      </pc:sldChg>
      <pc:sldChg chg="addSp delSp modSp mod">
        <pc:chgData name="Tom Coleman-Haynes" userId="feac02dd-ca1d-495d-907d-e6674be69fc7" providerId="ADAL" clId="{AA987D57-54CD-46BE-AE6C-935D1AE92CAA}" dt="2024-02-27T10:00:45.200" v="595"/>
        <pc:sldMkLst>
          <pc:docMk/>
          <pc:sldMk cId="3377058755" sldId="1040"/>
        </pc:sldMkLst>
        <pc:spChg chg="mod">
          <ac:chgData name="Tom Coleman-Haynes" userId="feac02dd-ca1d-495d-907d-e6674be69fc7" providerId="ADAL" clId="{AA987D57-54CD-46BE-AE6C-935D1AE92CAA}" dt="2024-02-27T09:49:54.026" v="447" actId="5793"/>
          <ac:spMkLst>
            <pc:docMk/>
            <pc:sldMk cId="3377058755" sldId="1040"/>
            <ac:spMk id="2" creationId="{E781424E-4035-C255-729C-3F760141C47D}"/>
          </ac:spMkLst>
        </pc:spChg>
        <pc:spChg chg="add mod">
          <ac:chgData name="Tom Coleman-Haynes" userId="feac02dd-ca1d-495d-907d-e6674be69fc7" providerId="ADAL" clId="{AA987D57-54CD-46BE-AE6C-935D1AE92CAA}" dt="2024-02-27T10:00:45.200" v="595"/>
          <ac:spMkLst>
            <pc:docMk/>
            <pc:sldMk cId="3377058755" sldId="1040"/>
            <ac:spMk id="3" creationId="{7E9F7B81-D460-8EAA-87AC-38A079DD4703}"/>
          </ac:spMkLst>
        </pc:spChg>
        <pc:spChg chg="del">
          <ac:chgData name="Tom Coleman-Haynes" userId="feac02dd-ca1d-495d-907d-e6674be69fc7" providerId="ADAL" clId="{AA987D57-54CD-46BE-AE6C-935D1AE92CAA}" dt="2024-02-27T10:00:44.248" v="594" actId="478"/>
          <ac:spMkLst>
            <pc:docMk/>
            <pc:sldMk cId="3377058755" sldId="1040"/>
            <ac:spMk id="4" creationId="{8DCD8884-5B52-0505-FE88-7BC71A45D000}"/>
          </ac:spMkLst>
        </pc:spChg>
        <pc:spChg chg="mod">
          <ac:chgData name="Tom Coleman-Haynes" userId="feac02dd-ca1d-495d-907d-e6674be69fc7" providerId="ADAL" clId="{AA987D57-54CD-46BE-AE6C-935D1AE92CAA}" dt="2024-02-27T09:49:03.443" v="421" actId="113"/>
          <ac:spMkLst>
            <pc:docMk/>
            <pc:sldMk cId="3377058755" sldId="1040"/>
            <ac:spMk id="7" creationId="{6335F3D5-C3A7-EE6E-51A9-B7598E2BDBD5}"/>
          </ac:spMkLst>
        </pc:spChg>
      </pc:sldChg>
      <pc:sldChg chg="mod modClrScheme chgLayout">
        <pc:chgData name="Tom Coleman-Haynes" userId="feac02dd-ca1d-495d-907d-e6674be69fc7" providerId="ADAL" clId="{AA987D57-54CD-46BE-AE6C-935D1AE92CAA}" dt="2024-02-27T14:38:23.940" v="725" actId="700"/>
        <pc:sldMkLst>
          <pc:docMk/>
          <pc:sldMk cId="2159661606" sldId="1103"/>
        </pc:sldMkLst>
      </pc:sldChg>
      <pc:sldChg chg="addSp delSp modSp mod">
        <pc:chgData name="Tom Coleman-Haynes" userId="feac02dd-ca1d-495d-907d-e6674be69fc7" providerId="ADAL" clId="{AA987D57-54CD-46BE-AE6C-935D1AE92CAA}" dt="2024-02-27T09:57:50.439" v="526"/>
        <pc:sldMkLst>
          <pc:docMk/>
          <pc:sldMk cId="2619427723" sldId="1141"/>
        </pc:sldMkLst>
        <pc:spChg chg="del">
          <ac:chgData name="Tom Coleman-Haynes" userId="feac02dd-ca1d-495d-907d-e6674be69fc7" providerId="ADAL" clId="{AA987D57-54CD-46BE-AE6C-935D1AE92CAA}" dt="2024-02-27T09:37:31.323" v="224" actId="478"/>
          <ac:spMkLst>
            <pc:docMk/>
            <pc:sldMk cId="2619427723" sldId="1141"/>
            <ac:spMk id="4" creationId="{179EB72B-D357-7CDA-20A5-CAB0BA950DC7}"/>
          </ac:spMkLst>
        </pc:spChg>
        <pc:spChg chg="add mod">
          <ac:chgData name="Tom Coleman-Haynes" userId="feac02dd-ca1d-495d-907d-e6674be69fc7" providerId="ADAL" clId="{AA987D57-54CD-46BE-AE6C-935D1AE92CAA}" dt="2024-02-27T09:57:50.439" v="526"/>
          <ac:spMkLst>
            <pc:docMk/>
            <pc:sldMk cId="2619427723" sldId="1141"/>
            <ac:spMk id="5" creationId="{9711EA02-6AA0-0FB0-2BC3-77FDEF256F6D}"/>
          </ac:spMkLst>
        </pc:spChg>
      </pc:sldChg>
      <pc:sldChg chg="addSp delSp modSp mod">
        <pc:chgData name="Tom Coleman-Haynes" userId="feac02dd-ca1d-495d-907d-e6674be69fc7" providerId="ADAL" clId="{AA987D57-54CD-46BE-AE6C-935D1AE92CAA}" dt="2024-02-27T10:00:48.063" v="597"/>
        <pc:sldMkLst>
          <pc:docMk/>
          <pc:sldMk cId="2828928669" sldId="1177"/>
        </pc:sldMkLst>
        <pc:spChg chg="mod">
          <ac:chgData name="Tom Coleman-Haynes" userId="feac02dd-ca1d-495d-907d-e6674be69fc7" providerId="ADAL" clId="{AA987D57-54CD-46BE-AE6C-935D1AE92CAA}" dt="2024-02-27T09:52:48.667" v="452" actId="207"/>
          <ac:spMkLst>
            <pc:docMk/>
            <pc:sldMk cId="2828928669" sldId="1177"/>
            <ac:spMk id="3" creationId="{B2A1513F-1F44-0AC4-277B-F599241B03CC}"/>
          </ac:spMkLst>
        </pc:spChg>
        <pc:spChg chg="del">
          <ac:chgData name="Tom Coleman-Haynes" userId="feac02dd-ca1d-495d-907d-e6674be69fc7" providerId="ADAL" clId="{AA987D57-54CD-46BE-AE6C-935D1AE92CAA}" dt="2024-02-27T10:00:47.289" v="596" actId="478"/>
          <ac:spMkLst>
            <pc:docMk/>
            <pc:sldMk cId="2828928669" sldId="1177"/>
            <ac:spMk id="4" creationId="{1F47CDB8-64C8-ED50-B6C9-3F3C0D9347FB}"/>
          </ac:spMkLst>
        </pc:spChg>
        <pc:spChg chg="add mod">
          <ac:chgData name="Tom Coleman-Haynes" userId="feac02dd-ca1d-495d-907d-e6674be69fc7" providerId="ADAL" clId="{AA987D57-54CD-46BE-AE6C-935D1AE92CAA}" dt="2024-02-27T10:00:48.063" v="597"/>
          <ac:spMkLst>
            <pc:docMk/>
            <pc:sldMk cId="2828928669" sldId="1177"/>
            <ac:spMk id="5" creationId="{82524C5B-BF20-FD54-830C-C47B365DFB39}"/>
          </ac:spMkLst>
        </pc:spChg>
      </pc:sldChg>
      <pc:sldChg chg="delSp modSp mod">
        <pc:chgData name="Tom Coleman-Haynes" userId="feac02dd-ca1d-495d-907d-e6674be69fc7" providerId="ADAL" clId="{AA987D57-54CD-46BE-AE6C-935D1AE92CAA}" dt="2024-02-27T09:56:33.349" v="509" actId="478"/>
        <pc:sldMkLst>
          <pc:docMk/>
          <pc:sldMk cId="3074346181" sldId="1182"/>
        </pc:sldMkLst>
        <pc:spChg chg="del mod topLvl">
          <ac:chgData name="Tom Coleman-Haynes" userId="feac02dd-ca1d-495d-907d-e6674be69fc7" providerId="ADAL" clId="{AA987D57-54CD-46BE-AE6C-935D1AE92CAA}" dt="2024-02-27T09:56:27.784" v="507" actId="478"/>
          <ac:spMkLst>
            <pc:docMk/>
            <pc:sldMk cId="3074346181" sldId="1182"/>
            <ac:spMk id="3" creationId="{9AD400D6-FD65-133A-B6B2-8DC851503AC8}"/>
          </ac:spMkLst>
        </pc:spChg>
        <pc:spChg chg="del">
          <ac:chgData name="Tom Coleman-Haynes" userId="feac02dd-ca1d-495d-907d-e6674be69fc7" providerId="ADAL" clId="{AA987D57-54CD-46BE-AE6C-935D1AE92CAA}" dt="2024-02-27T09:56:33.349" v="509" actId="478"/>
          <ac:spMkLst>
            <pc:docMk/>
            <pc:sldMk cId="3074346181" sldId="1182"/>
            <ac:spMk id="5" creationId="{5B23AE2F-4D5F-D1FA-7667-E6A54956023C}"/>
          </ac:spMkLst>
        </pc:spChg>
        <pc:spChg chg="del topLvl">
          <ac:chgData name="Tom Coleman-Haynes" userId="feac02dd-ca1d-495d-907d-e6674be69fc7" providerId="ADAL" clId="{AA987D57-54CD-46BE-AE6C-935D1AE92CAA}" dt="2024-02-27T09:56:25.144" v="504" actId="478"/>
          <ac:spMkLst>
            <pc:docMk/>
            <pc:sldMk cId="3074346181" sldId="1182"/>
            <ac:spMk id="22" creationId="{0555CBCC-F8A3-96EF-13A6-943C42966BDF}"/>
          </ac:spMkLst>
        </pc:spChg>
        <pc:spChg chg="mod">
          <ac:chgData name="Tom Coleman-Haynes" userId="feac02dd-ca1d-495d-907d-e6674be69fc7" providerId="ADAL" clId="{AA987D57-54CD-46BE-AE6C-935D1AE92CAA}" dt="2024-02-27T09:56:30.370" v="508" actId="1076"/>
          <ac:spMkLst>
            <pc:docMk/>
            <pc:sldMk cId="3074346181" sldId="1182"/>
            <ac:spMk id="23" creationId="{3B3F770E-9C60-814F-47E3-15B46CAA48DE}"/>
          </ac:spMkLst>
        </pc:spChg>
        <pc:grpChg chg="del mod">
          <ac:chgData name="Tom Coleman-Haynes" userId="feac02dd-ca1d-495d-907d-e6674be69fc7" providerId="ADAL" clId="{AA987D57-54CD-46BE-AE6C-935D1AE92CAA}" dt="2024-02-27T09:56:25.144" v="504" actId="478"/>
          <ac:grpSpMkLst>
            <pc:docMk/>
            <pc:sldMk cId="3074346181" sldId="1182"/>
            <ac:grpSpMk id="4" creationId="{49498EA1-B901-0B81-758A-2268EA15EDCE}"/>
          </ac:grpSpMkLst>
        </pc:grpChg>
      </pc:sldChg>
      <pc:sldChg chg="delSp mod modNotes modNotesTx">
        <pc:chgData name="Tom Coleman-Haynes" userId="feac02dd-ca1d-495d-907d-e6674be69fc7" providerId="ADAL" clId="{AA987D57-54CD-46BE-AE6C-935D1AE92CAA}" dt="2024-02-27T14:34:01.056" v="653" actId="27636"/>
        <pc:sldMkLst>
          <pc:docMk/>
          <pc:sldMk cId="1729048123" sldId="1203"/>
        </pc:sldMkLst>
        <pc:spChg chg="del">
          <ac:chgData name="Tom Coleman-Haynes" userId="feac02dd-ca1d-495d-907d-e6674be69fc7" providerId="ADAL" clId="{AA987D57-54CD-46BE-AE6C-935D1AE92CAA}" dt="2024-02-27T09:37:35.249" v="226" actId="478"/>
          <ac:spMkLst>
            <pc:docMk/>
            <pc:sldMk cId="1729048123" sldId="1203"/>
            <ac:spMk id="5" creationId="{8EEA901A-68BB-2CCB-2C04-F85E63BEAD63}"/>
          </ac:spMkLst>
        </pc:spChg>
      </pc:sldChg>
      <pc:sldChg chg="addSp delSp modSp mod">
        <pc:chgData name="Tom Coleman-Haynes" userId="feac02dd-ca1d-495d-907d-e6674be69fc7" providerId="ADAL" clId="{AA987D57-54CD-46BE-AE6C-935D1AE92CAA}" dt="2024-02-27T10:00:34.856" v="590"/>
        <pc:sldMkLst>
          <pc:docMk/>
          <pc:sldMk cId="286479505" sldId="1204"/>
        </pc:sldMkLst>
        <pc:spChg chg="mod">
          <ac:chgData name="Tom Coleman-Haynes" userId="feac02dd-ca1d-495d-907d-e6674be69fc7" providerId="ADAL" clId="{AA987D57-54CD-46BE-AE6C-935D1AE92CAA}" dt="2024-02-27T09:48:28.181" v="413" actId="20577"/>
          <ac:spMkLst>
            <pc:docMk/>
            <pc:sldMk cId="286479505" sldId="1204"/>
            <ac:spMk id="3" creationId="{7555AF81-9573-69FF-DE02-B8B6FB204F42}"/>
          </ac:spMkLst>
        </pc:spChg>
        <pc:spChg chg="del">
          <ac:chgData name="Tom Coleman-Haynes" userId="feac02dd-ca1d-495d-907d-e6674be69fc7" providerId="ADAL" clId="{AA987D57-54CD-46BE-AE6C-935D1AE92CAA}" dt="2024-02-27T10:00:33.992" v="589" actId="478"/>
          <ac:spMkLst>
            <pc:docMk/>
            <pc:sldMk cId="286479505" sldId="1204"/>
            <ac:spMk id="4" creationId="{D4ACFA75-0EA8-7F81-F938-104D73F7BF80}"/>
          </ac:spMkLst>
        </pc:spChg>
        <pc:spChg chg="add mod">
          <ac:chgData name="Tom Coleman-Haynes" userId="feac02dd-ca1d-495d-907d-e6674be69fc7" providerId="ADAL" clId="{AA987D57-54CD-46BE-AE6C-935D1AE92CAA}" dt="2024-02-27T10:00:34.856" v="590"/>
          <ac:spMkLst>
            <pc:docMk/>
            <pc:sldMk cId="286479505" sldId="1204"/>
            <ac:spMk id="5" creationId="{371F9ACA-C2A8-8C8B-3507-8B9A813B5770}"/>
          </ac:spMkLst>
        </pc:spChg>
      </pc:sldChg>
      <pc:sldChg chg="addSp delSp modSp mod modNotesTx">
        <pc:chgData name="Tom Coleman-Haynes" userId="feac02dd-ca1d-495d-907d-e6674be69fc7" providerId="ADAL" clId="{AA987D57-54CD-46BE-AE6C-935D1AE92CAA}" dt="2024-02-27T10:00:40.927" v="593" actId="255"/>
        <pc:sldMkLst>
          <pc:docMk/>
          <pc:sldMk cId="3924067594" sldId="1205"/>
        </pc:sldMkLst>
        <pc:spChg chg="mod">
          <ac:chgData name="Tom Coleman-Haynes" userId="feac02dd-ca1d-495d-907d-e6674be69fc7" providerId="ADAL" clId="{AA987D57-54CD-46BE-AE6C-935D1AE92CAA}" dt="2024-02-27T09:48:32.825" v="415" actId="207"/>
          <ac:spMkLst>
            <pc:docMk/>
            <pc:sldMk cId="3924067594" sldId="1205"/>
            <ac:spMk id="3" creationId="{CD6D5AA7-3624-F8ED-BE4E-299D61B4B5C9}"/>
          </ac:spMkLst>
        </pc:spChg>
        <pc:spChg chg="del">
          <ac:chgData name="Tom Coleman-Haynes" userId="feac02dd-ca1d-495d-907d-e6674be69fc7" providerId="ADAL" clId="{AA987D57-54CD-46BE-AE6C-935D1AE92CAA}" dt="2024-02-27T10:00:37.592" v="591" actId="478"/>
          <ac:spMkLst>
            <pc:docMk/>
            <pc:sldMk cId="3924067594" sldId="1205"/>
            <ac:spMk id="4" creationId="{D653AB45-5583-C2E4-95D1-D77E09D45ADF}"/>
          </ac:spMkLst>
        </pc:spChg>
        <pc:spChg chg="add mod">
          <ac:chgData name="Tom Coleman-Haynes" userId="feac02dd-ca1d-495d-907d-e6674be69fc7" providerId="ADAL" clId="{AA987D57-54CD-46BE-AE6C-935D1AE92CAA}" dt="2024-02-27T10:00:38.399" v="592"/>
          <ac:spMkLst>
            <pc:docMk/>
            <pc:sldMk cId="3924067594" sldId="1205"/>
            <ac:spMk id="5" creationId="{A2DFEDC3-BFA7-142B-D97E-87FE0B290FB6}"/>
          </ac:spMkLst>
        </pc:spChg>
      </pc:sldChg>
      <pc:sldChg chg="mod modClrScheme chgLayout">
        <pc:chgData name="Tom Coleman-Haynes" userId="feac02dd-ca1d-495d-907d-e6674be69fc7" providerId="ADAL" clId="{AA987D57-54CD-46BE-AE6C-935D1AE92CAA}" dt="2024-02-27T14:37:01.313" v="698" actId="700"/>
        <pc:sldMkLst>
          <pc:docMk/>
          <pc:sldMk cId="1990610106" sldId="1219"/>
        </pc:sldMkLst>
      </pc:sldChg>
      <pc:sldChg chg="addSp delSp modSp mod modNotes modNotesTx">
        <pc:chgData name="Tom Coleman-Haynes" userId="feac02dd-ca1d-495d-907d-e6674be69fc7" providerId="ADAL" clId="{AA987D57-54CD-46BE-AE6C-935D1AE92CAA}" dt="2024-02-27T10:36:34.185" v="648" actId="2711"/>
        <pc:sldMkLst>
          <pc:docMk/>
          <pc:sldMk cId="1747864208" sldId="1229"/>
        </pc:sldMkLst>
        <pc:spChg chg="mod">
          <ac:chgData name="Tom Coleman-Haynes" userId="feac02dd-ca1d-495d-907d-e6674be69fc7" providerId="ADAL" clId="{AA987D57-54CD-46BE-AE6C-935D1AE92CAA}" dt="2024-02-27T09:42:17.069" v="322" actId="21"/>
          <ac:spMkLst>
            <pc:docMk/>
            <pc:sldMk cId="1747864208" sldId="1229"/>
            <ac:spMk id="2" creationId="{00000000-0000-0000-0000-000000000000}"/>
          </ac:spMkLst>
        </pc:spChg>
        <pc:spChg chg="mod">
          <ac:chgData name="Tom Coleman-Haynes" userId="feac02dd-ca1d-495d-907d-e6674be69fc7" providerId="ADAL" clId="{AA987D57-54CD-46BE-AE6C-935D1AE92CAA}" dt="2024-02-27T09:59:55.728" v="577" actId="1076"/>
          <ac:spMkLst>
            <pc:docMk/>
            <pc:sldMk cId="1747864208" sldId="1229"/>
            <ac:spMk id="3" creationId="{00000000-0000-0000-0000-000000000000}"/>
          </ac:spMkLst>
        </pc:spChg>
        <pc:spChg chg="add mod">
          <ac:chgData name="Tom Coleman-Haynes" userId="feac02dd-ca1d-495d-907d-e6674be69fc7" providerId="ADAL" clId="{AA987D57-54CD-46BE-AE6C-935D1AE92CAA}" dt="2024-02-27T09:40:34.036" v="287"/>
          <ac:spMkLst>
            <pc:docMk/>
            <pc:sldMk cId="1747864208" sldId="1229"/>
            <ac:spMk id="4" creationId="{3C0CE300-FFD6-ADA6-087F-3CE6A0C12E24}"/>
          </ac:spMkLst>
        </pc:spChg>
        <pc:spChg chg="mod">
          <ac:chgData name="Tom Coleman-Haynes" userId="feac02dd-ca1d-495d-907d-e6674be69fc7" providerId="ADAL" clId="{AA987D57-54CD-46BE-AE6C-935D1AE92CAA}" dt="2024-02-27T09:42:34.685" v="324" actId="12"/>
          <ac:spMkLst>
            <pc:docMk/>
            <pc:sldMk cId="1747864208" sldId="1229"/>
            <ac:spMk id="6" creationId="{00000000-0000-0000-0000-000000000000}"/>
          </ac:spMkLst>
        </pc:spChg>
        <pc:spChg chg="add del mod">
          <ac:chgData name="Tom Coleman-Haynes" userId="feac02dd-ca1d-495d-907d-e6674be69fc7" providerId="ADAL" clId="{AA987D57-54CD-46BE-AE6C-935D1AE92CAA}" dt="2024-02-27T09:41:56.781" v="317" actId="478"/>
          <ac:spMkLst>
            <pc:docMk/>
            <pc:sldMk cId="1747864208" sldId="1229"/>
            <ac:spMk id="7" creationId="{B678DE48-C158-6048-3CF6-03AFF05FF74F}"/>
          </ac:spMkLst>
        </pc:spChg>
        <pc:spChg chg="add mod">
          <ac:chgData name="Tom Coleman-Haynes" userId="feac02dd-ca1d-495d-907d-e6674be69fc7" providerId="ADAL" clId="{AA987D57-54CD-46BE-AE6C-935D1AE92CAA}" dt="2024-02-27T09:42:19.748" v="323"/>
          <ac:spMkLst>
            <pc:docMk/>
            <pc:sldMk cId="1747864208" sldId="1229"/>
            <ac:spMk id="8" creationId="{D74A284B-34DB-BE24-0DB0-5D7F7642F7D2}"/>
          </ac:spMkLst>
        </pc:spChg>
        <pc:spChg chg="del mod">
          <ac:chgData name="Tom Coleman-Haynes" userId="feac02dd-ca1d-495d-907d-e6674be69fc7" providerId="ADAL" clId="{AA987D57-54CD-46BE-AE6C-935D1AE92CAA}" dt="2024-02-27T09:40:35.526" v="288" actId="478"/>
          <ac:spMkLst>
            <pc:docMk/>
            <pc:sldMk cId="1747864208" sldId="1229"/>
            <ac:spMk id="9" creationId="{00000000-0000-0000-0000-000000000000}"/>
          </ac:spMkLst>
        </pc:spChg>
        <pc:spChg chg="add mod">
          <ac:chgData name="Tom Coleman-Haynes" userId="feac02dd-ca1d-495d-907d-e6674be69fc7" providerId="ADAL" clId="{AA987D57-54CD-46BE-AE6C-935D1AE92CAA}" dt="2024-02-27T09:59:48.847" v="576"/>
          <ac:spMkLst>
            <pc:docMk/>
            <pc:sldMk cId="1747864208" sldId="1229"/>
            <ac:spMk id="10" creationId="{A4C5B12D-65D5-9B0A-ADCF-A441B94DF850}"/>
          </ac:spMkLst>
        </pc:spChg>
      </pc:sldChg>
      <pc:sldChg chg="mod modClrScheme chgLayout">
        <pc:chgData name="Tom Coleman-Haynes" userId="feac02dd-ca1d-495d-907d-e6674be69fc7" providerId="ADAL" clId="{AA987D57-54CD-46BE-AE6C-935D1AE92CAA}" dt="2024-02-27T14:36:53.576" v="697" actId="700"/>
        <pc:sldMkLst>
          <pc:docMk/>
          <pc:sldMk cId="2116845859" sldId="1272"/>
        </pc:sldMkLst>
      </pc:sldChg>
      <pc:sldChg chg="addSp delSp modSp mod modClrScheme chgLayout modNotesTx">
        <pc:chgData name="Tom Coleman-Haynes" userId="feac02dd-ca1d-495d-907d-e6674be69fc7" providerId="ADAL" clId="{AA987D57-54CD-46BE-AE6C-935D1AE92CAA}" dt="2024-02-27T10:01:34.090" v="610" actId="2711"/>
        <pc:sldMkLst>
          <pc:docMk/>
          <pc:sldMk cId="1765460444" sldId="1549"/>
        </pc:sldMkLst>
        <pc:spChg chg="del mod ord">
          <ac:chgData name="Tom Coleman-Haynes" userId="feac02dd-ca1d-495d-907d-e6674be69fc7" providerId="ADAL" clId="{AA987D57-54CD-46BE-AE6C-935D1AE92CAA}" dt="2024-02-27T09:54:59.561" v="482" actId="700"/>
          <ac:spMkLst>
            <pc:docMk/>
            <pc:sldMk cId="1765460444" sldId="1549"/>
            <ac:spMk id="2" creationId="{C0BA3650-124D-9DEC-B0DA-A50F4DEC95D0}"/>
          </ac:spMkLst>
        </pc:spChg>
        <pc:spChg chg="mod ord">
          <ac:chgData name="Tom Coleman-Haynes" userId="feac02dd-ca1d-495d-907d-e6674be69fc7" providerId="ADAL" clId="{AA987D57-54CD-46BE-AE6C-935D1AE92CAA}" dt="2024-02-27T09:54:59.561" v="482" actId="700"/>
          <ac:spMkLst>
            <pc:docMk/>
            <pc:sldMk cId="1765460444" sldId="1549"/>
            <ac:spMk id="3" creationId="{679C24BA-390A-BDE7-726C-B6540ECEFDC2}"/>
          </ac:spMkLst>
        </pc:spChg>
        <pc:spChg chg="add del mod ord">
          <ac:chgData name="Tom Coleman-Haynes" userId="feac02dd-ca1d-495d-907d-e6674be69fc7" providerId="ADAL" clId="{AA987D57-54CD-46BE-AE6C-935D1AE92CAA}" dt="2024-02-27T09:55:01.977" v="483" actId="478"/>
          <ac:spMkLst>
            <pc:docMk/>
            <pc:sldMk cId="1765460444" sldId="1549"/>
            <ac:spMk id="6" creationId="{CCA6F236-2DA9-6715-4685-9EFD9F960241}"/>
          </ac:spMkLst>
        </pc:spChg>
      </pc:sldChg>
      <pc:sldChg chg="addSp delSp modSp mod modNotes modNotesTx">
        <pc:chgData name="Tom Coleman-Haynes" userId="feac02dd-ca1d-495d-907d-e6674be69fc7" providerId="ADAL" clId="{AA987D57-54CD-46BE-AE6C-935D1AE92CAA}" dt="2024-02-28T13:48:16.147" v="844" actId="20577"/>
        <pc:sldMkLst>
          <pc:docMk/>
          <pc:sldMk cId="80657018" sldId="2145708163"/>
        </pc:sldMkLst>
        <pc:spChg chg="del">
          <ac:chgData name="Tom Coleman-Haynes" userId="feac02dd-ca1d-495d-907d-e6674be69fc7" providerId="ADAL" clId="{AA987D57-54CD-46BE-AE6C-935D1AE92CAA}" dt="2024-02-27T09:37:29.992" v="223" actId="478"/>
          <ac:spMkLst>
            <pc:docMk/>
            <pc:sldMk cId="80657018" sldId="2145708163"/>
            <ac:spMk id="3" creationId="{96D1AFCA-6E8E-8278-79C7-50480D2CA305}"/>
          </ac:spMkLst>
        </pc:spChg>
        <pc:spChg chg="mod">
          <ac:chgData name="Tom Coleman-Haynes" userId="feac02dd-ca1d-495d-907d-e6674be69fc7" providerId="ADAL" clId="{AA987D57-54CD-46BE-AE6C-935D1AE92CAA}" dt="2024-02-27T09:32:34.865" v="148"/>
          <ac:spMkLst>
            <pc:docMk/>
            <pc:sldMk cId="80657018" sldId="2145708163"/>
            <ac:spMk id="10" creationId="{86064E48-7CFB-84EE-9550-58E6CC7FA16A}"/>
          </ac:spMkLst>
        </pc:spChg>
        <pc:spChg chg="add mod">
          <ac:chgData name="Tom Coleman-Haynes" userId="feac02dd-ca1d-495d-907d-e6674be69fc7" providerId="ADAL" clId="{AA987D57-54CD-46BE-AE6C-935D1AE92CAA}" dt="2024-02-27T09:57:51.463" v="527"/>
          <ac:spMkLst>
            <pc:docMk/>
            <pc:sldMk cId="80657018" sldId="2145708163"/>
            <ac:spMk id="15" creationId="{CD41170D-2F17-A159-B449-9230CEA0ACBB}"/>
          </ac:spMkLst>
        </pc:spChg>
        <pc:grpChg chg="del">
          <ac:chgData name="Tom Coleman-Haynes" userId="feac02dd-ca1d-495d-907d-e6674be69fc7" providerId="ADAL" clId="{AA987D57-54CD-46BE-AE6C-935D1AE92CAA}" dt="2024-02-27T09:32:34.097" v="147" actId="478"/>
          <ac:grpSpMkLst>
            <pc:docMk/>
            <pc:sldMk cId="80657018" sldId="2145708163"/>
            <ac:grpSpMk id="4" creationId="{90C9FB40-01AC-D24B-81F9-40FCAD715BD5}"/>
          </ac:grpSpMkLst>
        </pc:grpChg>
        <pc:grpChg chg="add mod">
          <ac:chgData name="Tom Coleman-Haynes" userId="feac02dd-ca1d-495d-907d-e6674be69fc7" providerId="ADAL" clId="{AA987D57-54CD-46BE-AE6C-935D1AE92CAA}" dt="2024-02-27T09:32:34.865" v="148"/>
          <ac:grpSpMkLst>
            <pc:docMk/>
            <pc:sldMk cId="80657018" sldId="2145708163"/>
            <ac:grpSpMk id="8" creationId="{A3FDD598-5931-1714-A223-10635513831C}"/>
          </ac:grpSpMkLst>
        </pc:grpChg>
        <pc:graphicFrameChg chg="mod modGraphic">
          <ac:chgData name="Tom Coleman-Haynes" userId="feac02dd-ca1d-495d-907d-e6674be69fc7" providerId="ADAL" clId="{AA987D57-54CD-46BE-AE6C-935D1AE92CAA}" dt="2024-02-27T10:35:43.483" v="635" actId="20577"/>
          <ac:graphicFrameMkLst>
            <pc:docMk/>
            <pc:sldMk cId="80657018" sldId="2145708163"/>
            <ac:graphicFrameMk id="6" creationId="{64E65701-1F13-6E41-B28C-EF936BC9883C}"/>
          </ac:graphicFrameMkLst>
        </pc:graphicFrameChg>
        <pc:picChg chg="del">
          <ac:chgData name="Tom Coleman-Haynes" userId="feac02dd-ca1d-495d-907d-e6674be69fc7" providerId="ADAL" clId="{AA987D57-54CD-46BE-AE6C-935D1AE92CAA}" dt="2024-02-27T09:32:34.097" v="147" actId="478"/>
          <ac:picMkLst>
            <pc:docMk/>
            <pc:sldMk cId="80657018" sldId="2145708163"/>
            <ac:picMk id="5" creationId="{A3430FE3-352A-3C50-29FA-6E0B2A74F4F6}"/>
          </ac:picMkLst>
        </pc:picChg>
        <pc:picChg chg="add mod">
          <ac:chgData name="Tom Coleman-Haynes" userId="feac02dd-ca1d-495d-907d-e6674be69fc7" providerId="ADAL" clId="{AA987D57-54CD-46BE-AE6C-935D1AE92CAA}" dt="2024-02-27T09:32:34.865" v="148"/>
          <ac:picMkLst>
            <pc:docMk/>
            <pc:sldMk cId="80657018" sldId="2145708163"/>
            <ac:picMk id="14" creationId="{A6E5A839-97F7-C4CB-2755-1D68BCEA7046}"/>
          </ac:picMkLst>
        </pc:picChg>
        <pc:cxnChg chg="mod">
          <ac:chgData name="Tom Coleman-Haynes" userId="feac02dd-ca1d-495d-907d-e6674be69fc7" providerId="ADAL" clId="{AA987D57-54CD-46BE-AE6C-935D1AE92CAA}" dt="2024-02-27T09:32:34.865" v="148"/>
          <ac:cxnSpMkLst>
            <pc:docMk/>
            <pc:sldMk cId="80657018" sldId="2145708163"/>
            <ac:cxnSpMk id="12" creationId="{67BF7BFE-25EA-9D3E-F24C-9EF36B0E7DD0}"/>
          </ac:cxnSpMkLst>
        </pc:cxnChg>
        <pc:cxnChg chg="mod">
          <ac:chgData name="Tom Coleman-Haynes" userId="feac02dd-ca1d-495d-907d-e6674be69fc7" providerId="ADAL" clId="{AA987D57-54CD-46BE-AE6C-935D1AE92CAA}" dt="2024-02-27T09:32:34.865" v="148"/>
          <ac:cxnSpMkLst>
            <pc:docMk/>
            <pc:sldMk cId="80657018" sldId="2145708163"/>
            <ac:cxnSpMk id="13" creationId="{C702EF8A-1444-C2E0-1DDD-E0283D13BD4C}"/>
          </ac:cxnSpMkLst>
        </pc:cxnChg>
      </pc:sldChg>
      <pc:sldChg chg="addSp delSp modSp del mod modNotes">
        <pc:chgData name="Tom Coleman-Haynes" userId="feac02dd-ca1d-495d-907d-e6674be69fc7" providerId="ADAL" clId="{AA987D57-54CD-46BE-AE6C-935D1AE92CAA}" dt="2024-02-27T14:34:54.016" v="667" actId="47"/>
        <pc:sldMkLst>
          <pc:docMk/>
          <pc:sldMk cId="85552407" sldId="2145708186"/>
        </pc:sldMkLst>
        <pc:spChg chg="del mod">
          <ac:chgData name="Tom Coleman-Haynes" userId="feac02dd-ca1d-495d-907d-e6674be69fc7" providerId="ADAL" clId="{AA987D57-54CD-46BE-AE6C-935D1AE92CAA}" dt="2024-02-27T09:26:54.068" v="17" actId="478"/>
          <ac:spMkLst>
            <pc:docMk/>
            <pc:sldMk cId="85552407" sldId="2145708186"/>
            <ac:spMk id="2" creationId="{306D1A2F-8AF9-3687-E268-6F8F87722779}"/>
          </ac:spMkLst>
        </pc:spChg>
        <pc:spChg chg="add mod">
          <ac:chgData name="Tom Coleman-Haynes" userId="feac02dd-ca1d-495d-907d-e6674be69fc7" providerId="ADAL" clId="{AA987D57-54CD-46BE-AE6C-935D1AE92CAA}" dt="2024-02-27T09:26:51.980" v="15"/>
          <ac:spMkLst>
            <pc:docMk/>
            <pc:sldMk cId="85552407" sldId="2145708186"/>
            <ac:spMk id="3" creationId="{E1DC37C2-E7F8-5BD6-69CE-FA23D3B35B00}"/>
          </ac:spMkLst>
        </pc:spChg>
        <pc:spChg chg="add del mod">
          <ac:chgData name="Tom Coleman-Haynes" userId="feac02dd-ca1d-495d-907d-e6674be69fc7" providerId="ADAL" clId="{AA987D57-54CD-46BE-AE6C-935D1AE92CAA}" dt="2024-02-27T09:26:55.688" v="18" actId="478"/>
          <ac:spMkLst>
            <pc:docMk/>
            <pc:sldMk cId="85552407" sldId="2145708186"/>
            <ac:spMk id="5" creationId="{532568E4-8570-9C91-CBA9-685C3848E849}"/>
          </ac:spMkLst>
        </pc:spChg>
      </pc:sldChg>
      <pc:sldChg chg="addSp delSp modSp mod modClrScheme chgLayout">
        <pc:chgData name="Tom Coleman-Haynes" userId="feac02dd-ca1d-495d-907d-e6674be69fc7" providerId="ADAL" clId="{AA987D57-54CD-46BE-AE6C-935D1AE92CAA}" dt="2024-02-27T14:37:35.276" v="708" actId="1076"/>
        <pc:sldMkLst>
          <pc:docMk/>
          <pc:sldMk cId="2097352522" sldId="2145708187"/>
        </pc:sldMkLst>
        <pc:spChg chg="mod ord">
          <ac:chgData name="Tom Coleman-Haynes" userId="feac02dd-ca1d-495d-907d-e6674be69fc7" providerId="ADAL" clId="{AA987D57-54CD-46BE-AE6C-935D1AE92CAA}" dt="2024-02-27T14:37:29.464" v="706" actId="700"/>
          <ac:spMkLst>
            <pc:docMk/>
            <pc:sldMk cId="2097352522" sldId="2145708187"/>
            <ac:spMk id="2" creationId="{306D1A2F-8AF9-3687-E268-6F8F87722779}"/>
          </ac:spMkLst>
        </pc:spChg>
        <pc:spChg chg="add del mod ord">
          <ac:chgData name="Tom Coleman-Haynes" userId="feac02dd-ca1d-495d-907d-e6674be69fc7" providerId="ADAL" clId="{AA987D57-54CD-46BE-AE6C-935D1AE92CAA}" dt="2024-02-27T14:37:33.010" v="707" actId="478"/>
          <ac:spMkLst>
            <pc:docMk/>
            <pc:sldMk cId="2097352522" sldId="2145708187"/>
            <ac:spMk id="4" creationId="{A835E151-67E1-0396-AFE5-168314CAB733}"/>
          </ac:spMkLst>
        </pc:spChg>
        <pc:spChg chg="add del mod ord">
          <ac:chgData name="Tom Coleman-Haynes" userId="feac02dd-ca1d-495d-907d-e6674be69fc7" providerId="ADAL" clId="{AA987D57-54CD-46BE-AE6C-935D1AE92CAA}" dt="2024-02-27T14:37:33.010" v="707" actId="478"/>
          <ac:spMkLst>
            <pc:docMk/>
            <pc:sldMk cId="2097352522" sldId="2145708187"/>
            <ac:spMk id="5" creationId="{D1BAA7ED-484F-5046-BC1D-64A5408B4B7A}"/>
          </ac:spMkLst>
        </pc:spChg>
        <pc:spChg chg="add del mod ord">
          <ac:chgData name="Tom Coleman-Haynes" userId="feac02dd-ca1d-495d-907d-e6674be69fc7" providerId="ADAL" clId="{AA987D57-54CD-46BE-AE6C-935D1AE92CAA}" dt="2024-02-27T14:37:33.010" v="707" actId="478"/>
          <ac:spMkLst>
            <pc:docMk/>
            <pc:sldMk cId="2097352522" sldId="2145708187"/>
            <ac:spMk id="6" creationId="{DC7E50D7-19C6-59BC-33A2-662C1EBE74FF}"/>
          </ac:spMkLst>
        </pc:spChg>
        <pc:picChg chg="mod">
          <ac:chgData name="Tom Coleman-Haynes" userId="feac02dd-ca1d-495d-907d-e6674be69fc7" providerId="ADAL" clId="{AA987D57-54CD-46BE-AE6C-935D1AE92CAA}" dt="2024-02-27T14:37:35.276" v="708" actId="1076"/>
          <ac:picMkLst>
            <pc:docMk/>
            <pc:sldMk cId="2097352522" sldId="2145708187"/>
            <ac:picMk id="3" creationId="{6B8FA95E-B781-2D73-FC97-6936AC253D5D}"/>
          </ac:picMkLst>
        </pc:picChg>
      </pc:sldChg>
      <pc:sldChg chg="addSp delSp modSp mod modClrScheme chgLayout">
        <pc:chgData name="Tom Coleman-Haynes" userId="feac02dd-ca1d-495d-907d-e6674be69fc7" providerId="ADAL" clId="{AA987D57-54CD-46BE-AE6C-935D1AE92CAA}" dt="2024-02-27T14:37:20.141" v="703" actId="478"/>
        <pc:sldMkLst>
          <pc:docMk/>
          <pc:sldMk cId="3101519164" sldId="2145708193"/>
        </pc:sldMkLst>
        <pc:spChg chg="mod ord">
          <ac:chgData name="Tom Coleman-Haynes" userId="feac02dd-ca1d-495d-907d-e6674be69fc7" providerId="ADAL" clId="{AA987D57-54CD-46BE-AE6C-935D1AE92CAA}" dt="2024-02-27T14:37:11.241" v="700" actId="700"/>
          <ac:spMkLst>
            <pc:docMk/>
            <pc:sldMk cId="3101519164" sldId="2145708193"/>
            <ac:spMk id="2" creationId="{6FA5FD5D-F6A2-21C8-6B2F-607C8E83B5A6}"/>
          </ac:spMkLst>
        </pc:spChg>
        <pc:spChg chg="add del mod ord">
          <ac:chgData name="Tom Coleman-Haynes" userId="feac02dd-ca1d-495d-907d-e6674be69fc7" providerId="ADAL" clId="{AA987D57-54CD-46BE-AE6C-935D1AE92CAA}" dt="2024-02-27T14:37:20.141" v="703" actId="478"/>
          <ac:spMkLst>
            <pc:docMk/>
            <pc:sldMk cId="3101519164" sldId="2145708193"/>
            <ac:spMk id="3" creationId="{996EE099-A002-A85F-77D2-4AD82DA8002D}"/>
          </ac:spMkLst>
        </pc:spChg>
        <pc:spChg chg="add del mod ord">
          <ac:chgData name="Tom Coleman-Haynes" userId="feac02dd-ca1d-495d-907d-e6674be69fc7" providerId="ADAL" clId="{AA987D57-54CD-46BE-AE6C-935D1AE92CAA}" dt="2024-02-27T14:37:20.141" v="703" actId="478"/>
          <ac:spMkLst>
            <pc:docMk/>
            <pc:sldMk cId="3101519164" sldId="2145708193"/>
            <ac:spMk id="4" creationId="{30363939-6366-6564-0397-059DFF199714}"/>
          </ac:spMkLst>
        </pc:spChg>
        <pc:spChg chg="add del mod ord">
          <ac:chgData name="Tom Coleman-Haynes" userId="feac02dd-ca1d-495d-907d-e6674be69fc7" providerId="ADAL" clId="{AA987D57-54CD-46BE-AE6C-935D1AE92CAA}" dt="2024-02-27T14:37:20.141" v="703" actId="478"/>
          <ac:spMkLst>
            <pc:docMk/>
            <pc:sldMk cId="3101519164" sldId="2145708193"/>
            <ac:spMk id="5" creationId="{886CF1A3-E93A-F70C-1D32-B3E0B292ED97}"/>
          </ac:spMkLst>
        </pc:spChg>
      </pc:sldChg>
      <pc:sldChg chg="addSp delSp modSp mod modClrScheme chgLayout modNotesTx">
        <pc:chgData name="Tom Coleman-Haynes" userId="feac02dd-ca1d-495d-907d-e6674be69fc7" providerId="ADAL" clId="{AA987D57-54CD-46BE-AE6C-935D1AE92CAA}" dt="2024-02-27T14:37:57.898" v="716" actId="478"/>
        <pc:sldMkLst>
          <pc:docMk/>
          <pc:sldMk cId="126901306" sldId="2145708197"/>
        </pc:sldMkLst>
        <pc:spChg chg="add mod ord">
          <ac:chgData name="Tom Coleman-Haynes" userId="feac02dd-ca1d-495d-907d-e6674be69fc7" providerId="ADAL" clId="{AA987D57-54CD-46BE-AE6C-935D1AE92CAA}" dt="2024-02-27T14:37:53.483" v="713"/>
          <ac:spMkLst>
            <pc:docMk/>
            <pc:sldMk cId="126901306" sldId="2145708197"/>
            <ac:spMk id="2" creationId="{19D2B555-2AD4-BCB0-FE1A-A7EAE5EED8BF}"/>
          </ac:spMkLst>
        </pc:spChg>
        <pc:spChg chg="del mod">
          <ac:chgData name="Tom Coleman-Haynes" userId="feac02dd-ca1d-495d-907d-e6674be69fc7" providerId="ADAL" clId="{AA987D57-54CD-46BE-AE6C-935D1AE92CAA}" dt="2024-02-27T09:57:08.353" v="518" actId="478"/>
          <ac:spMkLst>
            <pc:docMk/>
            <pc:sldMk cId="126901306" sldId="2145708197"/>
            <ac:spMk id="2" creationId="{306D1A2F-8AF9-3687-E268-6F8F87722779}"/>
          </ac:spMkLst>
        </pc:spChg>
        <pc:spChg chg="add del mod">
          <ac:chgData name="Tom Coleman-Haynes" userId="feac02dd-ca1d-495d-907d-e6674be69fc7" providerId="ADAL" clId="{AA987D57-54CD-46BE-AE6C-935D1AE92CAA}" dt="2024-02-27T14:37:57.898" v="716" actId="478"/>
          <ac:spMkLst>
            <pc:docMk/>
            <pc:sldMk cId="126901306" sldId="2145708197"/>
            <ac:spMk id="3" creationId="{3ED2D273-120A-77D8-B539-D8423E8FDE30}"/>
          </ac:spMkLst>
        </pc:spChg>
        <pc:spChg chg="add del mod ord">
          <ac:chgData name="Tom Coleman-Haynes" userId="feac02dd-ca1d-495d-907d-e6674be69fc7" providerId="ADAL" clId="{AA987D57-54CD-46BE-AE6C-935D1AE92CAA}" dt="2024-02-27T14:37:55.394" v="714" actId="478"/>
          <ac:spMkLst>
            <pc:docMk/>
            <pc:sldMk cId="126901306" sldId="2145708197"/>
            <ac:spMk id="4" creationId="{2F78DB7C-6F03-D6C5-2A62-DD2E8DFFFB79}"/>
          </ac:spMkLst>
        </pc:spChg>
        <pc:spChg chg="add del mod ord">
          <ac:chgData name="Tom Coleman-Haynes" userId="feac02dd-ca1d-495d-907d-e6674be69fc7" providerId="ADAL" clId="{AA987D57-54CD-46BE-AE6C-935D1AE92CAA}" dt="2024-02-27T14:37:55.394" v="714" actId="478"/>
          <ac:spMkLst>
            <pc:docMk/>
            <pc:sldMk cId="126901306" sldId="2145708197"/>
            <ac:spMk id="5" creationId="{C652D6BE-765D-84C7-6A5D-A39AF83BFA9D}"/>
          </ac:spMkLst>
        </pc:spChg>
        <pc:spChg chg="add del mod ord">
          <ac:chgData name="Tom Coleman-Haynes" userId="feac02dd-ca1d-495d-907d-e6674be69fc7" providerId="ADAL" clId="{AA987D57-54CD-46BE-AE6C-935D1AE92CAA}" dt="2024-02-27T14:37:55.394" v="714" actId="478"/>
          <ac:spMkLst>
            <pc:docMk/>
            <pc:sldMk cId="126901306" sldId="2145708197"/>
            <ac:spMk id="6" creationId="{E7372C02-C13D-2E01-FD67-35831C198635}"/>
          </ac:spMkLst>
        </pc:spChg>
      </pc:sldChg>
      <pc:sldChg chg="addSp delSp modSp mod modClrScheme chgLayout modNotes modNotesTx">
        <pc:chgData name="Tom Coleman-Haynes" userId="feac02dd-ca1d-495d-907d-e6674be69fc7" providerId="ADAL" clId="{AA987D57-54CD-46BE-AE6C-935D1AE92CAA}" dt="2024-02-27T14:36:41.475" v="695" actId="478"/>
        <pc:sldMkLst>
          <pc:docMk/>
          <pc:sldMk cId="2405418895" sldId="2145708200"/>
        </pc:sldMkLst>
        <pc:spChg chg="del mod">
          <ac:chgData name="Tom Coleman-Haynes" userId="feac02dd-ca1d-495d-907d-e6674be69fc7" providerId="ADAL" clId="{AA987D57-54CD-46BE-AE6C-935D1AE92CAA}" dt="2024-02-27T09:34:14.203" v="180" actId="478"/>
          <ac:spMkLst>
            <pc:docMk/>
            <pc:sldMk cId="2405418895" sldId="2145708200"/>
            <ac:spMk id="2" creationId="{306D1A2F-8AF9-3687-E268-6F8F87722779}"/>
          </ac:spMkLst>
        </pc:spChg>
        <pc:spChg chg="add mod ord">
          <ac:chgData name="Tom Coleman-Haynes" userId="feac02dd-ca1d-495d-907d-e6674be69fc7" providerId="ADAL" clId="{AA987D57-54CD-46BE-AE6C-935D1AE92CAA}" dt="2024-02-27T14:36:38.166" v="693"/>
          <ac:spMkLst>
            <pc:docMk/>
            <pc:sldMk cId="2405418895" sldId="2145708200"/>
            <ac:spMk id="2" creationId="{DA25CE87-67F8-3308-E56C-96C639D1428E}"/>
          </ac:spMkLst>
        </pc:spChg>
        <pc:spChg chg="add del mod">
          <ac:chgData name="Tom Coleman-Haynes" userId="feac02dd-ca1d-495d-907d-e6674be69fc7" providerId="ADAL" clId="{AA987D57-54CD-46BE-AE6C-935D1AE92CAA}" dt="2024-02-27T14:36:39.779" v="694" actId="478"/>
          <ac:spMkLst>
            <pc:docMk/>
            <pc:sldMk cId="2405418895" sldId="2145708200"/>
            <ac:spMk id="3" creationId="{DC233E04-DDF5-82C5-B5DA-D00426676C75}"/>
          </ac:spMkLst>
        </pc:spChg>
        <pc:spChg chg="add del mod ord">
          <ac:chgData name="Tom Coleman-Haynes" userId="feac02dd-ca1d-495d-907d-e6674be69fc7" providerId="ADAL" clId="{AA987D57-54CD-46BE-AE6C-935D1AE92CAA}" dt="2024-02-27T14:36:41.475" v="695" actId="478"/>
          <ac:spMkLst>
            <pc:docMk/>
            <pc:sldMk cId="2405418895" sldId="2145708200"/>
            <ac:spMk id="4" creationId="{30E6A560-F7CA-1F93-52C0-72CA9EEC4CD2}"/>
          </ac:spMkLst>
        </pc:spChg>
        <pc:spChg chg="add del mod">
          <ac:chgData name="Tom Coleman-Haynes" userId="feac02dd-ca1d-495d-907d-e6674be69fc7" providerId="ADAL" clId="{AA987D57-54CD-46BE-AE6C-935D1AE92CAA}" dt="2024-02-27T09:34:17.068" v="182" actId="478"/>
          <ac:spMkLst>
            <pc:docMk/>
            <pc:sldMk cId="2405418895" sldId="2145708200"/>
            <ac:spMk id="5" creationId="{525A0B9C-7824-CB96-F8B5-00380EEE1606}"/>
          </ac:spMkLst>
        </pc:spChg>
        <pc:spChg chg="add del mod ord">
          <ac:chgData name="Tom Coleman-Haynes" userId="feac02dd-ca1d-495d-907d-e6674be69fc7" providerId="ADAL" clId="{AA987D57-54CD-46BE-AE6C-935D1AE92CAA}" dt="2024-02-27T14:36:41.475" v="695" actId="478"/>
          <ac:spMkLst>
            <pc:docMk/>
            <pc:sldMk cId="2405418895" sldId="2145708200"/>
            <ac:spMk id="5" creationId="{EDD6D524-F713-A6A9-A855-A1CFC1DC75E6}"/>
          </ac:spMkLst>
        </pc:spChg>
        <pc:spChg chg="add del mod ord">
          <ac:chgData name="Tom Coleman-Haynes" userId="feac02dd-ca1d-495d-907d-e6674be69fc7" providerId="ADAL" clId="{AA987D57-54CD-46BE-AE6C-935D1AE92CAA}" dt="2024-02-27T14:36:41.475" v="695" actId="478"/>
          <ac:spMkLst>
            <pc:docMk/>
            <pc:sldMk cId="2405418895" sldId="2145708200"/>
            <ac:spMk id="6" creationId="{9D20B91A-63F3-4BC3-FF89-9887EC6D6F9B}"/>
          </ac:spMkLst>
        </pc:spChg>
      </pc:sldChg>
      <pc:sldChg chg="modSp mod">
        <pc:chgData name="Tom Coleman-Haynes" userId="feac02dd-ca1d-495d-907d-e6674be69fc7" providerId="ADAL" clId="{AA987D57-54CD-46BE-AE6C-935D1AE92CAA}" dt="2024-02-27T09:44:15.080" v="340" actId="1076"/>
        <pc:sldMkLst>
          <pc:docMk/>
          <pc:sldMk cId="1959877442" sldId="2145708202"/>
        </pc:sldMkLst>
        <pc:spChg chg="mod">
          <ac:chgData name="Tom Coleman-Haynes" userId="feac02dd-ca1d-495d-907d-e6674be69fc7" providerId="ADAL" clId="{AA987D57-54CD-46BE-AE6C-935D1AE92CAA}" dt="2024-02-27T09:44:15.080" v="340" actId="1076"/>
          <ac:spMkLst>
            <pc:docMk/>
            <pc:sldMk cId="1959877442" sldId="2145708202"/>
            <ac:spMk id="3" creationId="{225ACF7D-CD42-CB67-9C27-BBBB76EC5193}"/>
          </ac:spMkLst>
        </pc:spChg>
        <pc:spChg chg="mod">
          <ac:chgData name="Tom Coleman-Haynes" userId="feac02dd-ca1d-495d-907d-e6674be69fc7" providerId="ADAL" clId="{AA987D57-54CD-46BE-AE6C-935D1AE92CAA}" dt="2024-02-27T09:44:11.666" v="339" actId="207"/>
          <ac:spMkLst>
            <pc:docMk/>
            <pc:sldMk cId="1959877442" sldId="2145708202"/>
            <ac:spMk id="19" creationId="{F6E81A5A-9F0A-9893-3C91-F386CDE0D94F}"/>
          </ac:spMkLst>
        </pc:spChg>
      </pc:sldChg>
      <pc:sldChg chg="modSp mod">
        <pc:chgData name="Tom Coleman-Haynes" userId="feac02dd-ca1d-495d-907d-e6674be69fc7" providerId="ADAL" clId="{AA987D57-54CD-46BE-AE6C-935D1AE92CAA}" dt="2024-02-27T09:44:07.301" v="338" actId="6549"/>
        <pc:sldMkLst>
          <pc:docMk/>
          <pc:sldMk cId="214420288" sldId="2145708203"/>
        </pc:sldMkLst>
        <pc:spChg chg="mod">
          <ac:chgData name="Tom Coleman-Haynes" userId="feac02dd-ca1d-495d-907d-e6674be69fc7" providerId="ADAL" clId="{AA987D57-54CD-46BE-AE6C-935D1AE92CAA}" dt="2024-02-27T09:44:07.301" v="338" actId="6549"/>
          <ac:spMkLst>
            <pc:docMk/>
            <pc:sldMk cId="214420288" sldId="2145708203"/>
            <ac:spMk id="19" creationId="{F6E81A5A-9F0A-9893-3C91-F386CDE0D94F}"/>
          </ac:spMkLst>
        </pc:spChg>
      </pc:sldChg>
      <pc:sldChg chg="addSp delSp modSp mod">
        <pc:chgData name="Tom Coleman-Haynes" userId="feac02dd-ca1d-495d-907d-e6674be69fc7" providerId="ADAL" clId="{AA987D57-54CD-46BE-AE6C-935D1AE92CAA}" dt="2024-02-27T10:00:17.398" v="581"/>
        <pc:sldMkLst>
          <pc:docMk/>
          <pc:sldMk cId="3605322032" sldId="2145708206"/>
        </pc:sldMkLst>
        <pc:spChg chg="mod">
          <ac:chgData name="Tom Coleman-Haynes" userId="feac02dd-ca1d-495d-907d-e6674be69fc7" providerId="ADAL" clId="{AA987D57-54CD-46BE-AE6C-935D1AE92CAA}" dt="2024-02-27T09:45:03.971" v="368" actId="2711"/>
          <ac:spMkLst>
            <pc:docMk/>
            <pc:sldMk cId="3605322032" sldId="2145708206"/>
            <ac:spMk id="3" creationId="{C4BC7DAA-0909-CED9-5521-0336B70E8A1E}"/>
          </ac:spMkLst>
        </pc:spChg>
        <pc:spChg chg="del">
          <ac:chgData name="Tom Coleman-Haynes" userId="feac02dd-ca1d-495d-907d-e6674be69fc7" providerId="ADAL" clId="{AA987D57-54CD-46BE-AE6C-935D1AE92CAA}" dt="2024-02-27T10:00:16.601" v="580" actId="478"/>
          <ac:spMkLst>
            <pc:docMk/>
            <pc:sldMk cId="3605322032" sldId="2145708206"/>
            <ac:spMk id="4" creationId="{A23B153F-2FF0-567C-AFA8-AAE094CA2EE7}"/>
          </ac:spMkLst>
        </pc:spChg>
        <pc:spChg chg="add mod">
          <ac:chgData name="Tom Coleman-Haynes" userId="feac02dd-ca1d-495d-907d-e6674be69fc7" providerId="ADAL" clId="{AA987D57-54CD-46BE-AE6C-935D1AE92CAA}" dt="2024-02-27T10:00:17.398" v="581"/>
          <ac:spMkLst>
            <pc:docMk/>
            <pc:sldMk cId="3605322032" sldId="2145708206"/>
            <ac:spMk id="5" creationId="{218611B4-582D-C032-59BD-75CAA2794FC8}"/>
          </ac:spMkLst>
        </pc:spChg>
      </pc:sldChg>
      <pc:sldChg chg="addSp delSp modSp mod modNotes modNotesTx">
        <pc:chgData name="Tom Coleman-Haynes" userId="feac02dd-ca1d-495d-907d-e6674be69fc7" providerId="ADAL" clId="{AA987D57-54CD-46BE-AE6C-935D1AE92CAA}" dt="2024-02-27T10:36:08.879" v="639" actId="2711"/>
        <pc:sldMkLst>
          <pc:docMk/>
          <pc:sldMk cId="190695475" sldId="2145708208"/>
        </pc:sldMkLst>
        <pc:spChg chg="mod">
          <ac:chgData name="Tom Coleman-Haynes" userId="feac02dd-ca1d-495d-907d-e6674be69fc7" providerId="ADAL" clId="{AA987D57-54CD-46BE-AE6C-935D1AE92CAA}" dt="2024-02-27T09:59:16.093" v="565" actId="1076"/>
          <ac:spMkLst>
            <pc:docMk/>
            <pc:sldMk cId="190695475" sldId="2145708208"/>
            <ac:spMk id="3" creationId="{8A5915EF-0961-3A91-3B52-A67E1853AD8B}"/>
          </ac:spMkLst>
        </pc:spChg>
        <pc:spChg chg="del">
          <ac:chgData name="Tom Coleman-Haynes" userId="feac02dd-ca1d-495d-907d-e6674be69fc7" providerId="ADAL" clId="{AA987D57-54CD-46BE-AE6C-935D1AE92CAA}" dt="2024-02-27T09:58:53.064" v="549" actId="478"/>
          <ac:spMkLst>
            <pc:docMk/>
            <pc:sldMk cId="190695475" sldId="2145708208"/>
            <ac:spMk id="4" creationId="{522DD9E5-F80A-E424-13EC-B53286D63E82}"/>
          </ac:spMkLst>
        </pc:spChg>
        <pc:spChg chg="del">
          <ac:chgData name="Tom Coleman-Haynes" userId="feac02dd-ca1d-495d-907d-e6674be69fc7" providerId="ADAL" clId="{AA987D57-54CD-46BE-AE6C-935D1AE92CAA}" dt="2024-02-27T09:58:52.288" v="548" actId="478"/>
          <ac:spMkLst>
            <pc:docMk/>
            <pc:sldMk cId="190695475" sldId="2145708208"/>
            <ac:spMk id="9" creationId="{89E236FF-B094-1857-0FCF-00542B11399E}"/>
          </ac:spMkLst>
        </pc:spChg>
        <pc:spChg chg="add mod">
          <ac:chgData name="Tom Coleman-Haynes" userId="feac02dd-ca1d-495d-907d-e6674be69fc7" providerId="ADAL" clId="{AA987D57-54CD-46BE-AE6C-935D1AE92CAA}" dt="2024-02-27T09:58:53.992" v="550"/>
          <ac:spMkLst>
            <pc:docMk/>
            <pc:sldMk cId="190695475" sldId="2145708208"/>
            <ac:spMk id="10" creationId="{76E226BF-1F5A-B533-6350-5B6C9BF178F9}"/>
          </ac:spMkLst>
        </pc:spChg>
        <pc:grpChg chg="mod">
          <ac:chgData name="Tom Coleman-Haynes" userId="feac02dd-ca1d-495d-907d-e6674be69fc7" providerId="ADAL" clId="{AA987D57-54CD-46BE-AE6C-935D1AE92CAA}" dt="2024-02-27T09:59:18.321" v="566" actId="1076"/>
          <ac:grpSpMkLst>
            <pc:docMk/>
            <pc:sldMk cId="190695475" sldId="2145708208"/>
            <ac:grpSpMk id="6" creationId="{0F4C3126-E7FF-8500-ED24-95A79E931397}"/>
          </ac:grpSpMkLst>
        </pc:grpChg>
      </pc:sldChg>
      <pc:sldChg chg="addSp delSp modSp mod modNotes modNotesTx">
        <pc:chgData name="Tom Coleman-Haynes" userId="feac02dd-ca1d-495d-907d-e6674be69fc7" providerId="ADAL" clId="{AA987D57-54CD-46BE-AE6C-935D1AE92CAA}" dt="2024-02-27T10:36:03.646" v="638" actId="2711"/>
        <pc:sldMkLst>
          <pc:docMk/>
          <pc:sldMk cId="534206882" sldId="2145708209"/>
        </pc:sldMkLst>
        <pc:spChg chg="mod">
          <ac:chgData name="Tom Coleman-Haynes" userId="feac02dd-ca1d-495d-907d-e6674be69fc7" providerId="ADAL" clId="{AA987D57-54CD-46BE-AE6C-935D1AE92CAA}" dt="2024-02-27T09:37:02.337" v="220" actId="20577"/>
          <ac:spMkLst>
            <pc:docMk/>
            <pc:sldMk cId="534206882" sldId="2145708209"/>
            <ac:spMk id="2" creationId="{D6D895A1-4E7D-41E6-7514-CECBF1CAA560}"/>
          </ac:spMkLst>
        </pc:spChg>
        <pc:spChg chg="mod">
          <ac:chgData name="Tom Coleman-Haynes" userId="feac02dd-ca1d-495d-907d-e6674be69fc7" providerId="ADAL" clId="{AA987D57-54CD-46BE-AE6C-935D1AE92CAA}" dt="2024-02-27T09:37:18.946" v="221" actId="12"/>
          <ac:spMkLst>
            <pc:docMk/>
            <pc:sldMk cId="534206882" sldId="2145708209"/>
            <ac:spMk id="3" creationId="{5EBE1DE0-26E2-5A25-7AAD-8B1165E32E18}"/>
          </ac:spMkLst>
        </pc:spChg>
        <pc:spChg chg="del">
          <ac:chgData name="Tom Coleman-Haynes" userId="feac02dd-ca1d-495d-907d-e6674be69fc7" providerId="ADAL" clId="{AA987D57-54CD-46BE-AE6C-935D1AE92CAA}" dt="2024-02-27T09:36:40.800" v="203" actId="478"/>
          <ac:spMkLst>
            <pc:docMk/>
            <pc:sldMk cId="534206882" sldId="2145708209"/>
            <ac:spMk id="4" creationId="{0F824C37-3722-5F6D-E334-34551B0A6C5B}"/>
          </ac:spMkLst>
        </pc:spChg>
        <pc:spChg chg="del">
          <ac:chgData name="Tom Coleman-Haynes" userId="feac02dd-ca1d-495d-907d-e6674be69fc7" providerId="ADAL" clId="{AA987D57-54CD-46BE-AE6C-935D1AE92CAA}" dt="2024-02-27T09:36:39.841" v="202" actId="478"/>
          <ac:spMkLst>
            <pc:docMk/>
            <pc:sldMk cId="534206882" sldId="2145708209"/>
            <ac:spMk id="12" creationId="{87F92994-2D41-C43D-EA07-FB35B1EA332A}"/>
          </ac:spMkLst>
        </pc:spChg>
        <pc:spChg chg="add mod">
          <ac:chgData name="Tom Coleman-Haynes" userId="feac02dd-ca1d-495d-907d-e6674be69fc7" providerId="ADAL" clId="{AA987D57-54CD-46BE-AE6C-935D1AE92CAA}" dt="2024-02-27T09:57:56.327" v="529"/>
          <ac:spMkLst>
            <pc:docMk/>
            <pc:sldMk cId="534206882" sldId="2145708209"/>
            <ac:spMk id="13" creationId="{3E2EB4C0-0B7A-70B5-A004-28948FE9262E}"/>
          </ac:spMkLst>
        </pc:spChg>
      </pc:sldChg>
      <pc:sldChg chg="addSp delSp modSp mod modNotesTx">
        <pc:chgData name="Tom Coleman-Haynes" userId="feac02dd-ca1d-495d-907d-e6674be69fc7" providerId="ADAL" clId="{AA987D57-54CD-46BE-AE6C-935D1AE92CAA}" dt="2024-02-27T10:36:12.863" v="640" actId="2711"/>
        <pc:sldMkLst>
          <pc:docMk/>
          <pc:sldMk cId="2782672976" sldId="2145708210"/>
        </pc:sldMkLst>
        <pc:spChg chg="mod">
          <ac:chgData name="Tom Coleman-Haynes" userId="feac02dd-ca1d-495d-907d-e6674be69fc7" providerId="ADAL" clId="{AA987D57-54CD-46BE-AE6C-935D1AE92CAA}" dt="2024-02-27T09:37:50.828" v="232" actId="114"/>
          <ac:spMkLst>
            <pc:docMk/>
            <pc:sldMk cId="2782672976" sldId="2145708210"/>
            <ac:spMk id="3" creationId="{FF670278-44C5-5B10-CFED-94FE669D1112}"/>
          </ac:spMkLst>
        </pc:spChg>
        <pc:spChg chg="del">
          <ac:chgData name="Tom Coleman-Haynes" userId="feac02dd-ca1d-495d-907d-e6674be69fc7" providerId="ADAL" clId="{AA987D57-54CD-46BE-AE6C-935D1AE92CAA}" dt="2024-02-27T09:37:48.205" v="231" actId="478"/>
          <ac:spMkLst>
            <pc:docMk/>
            <pc:sldMk cId="2782672976" sldId="2145708210"/>
            <ac:spMk id="4" creationId="{4B0EB6AE-F94E-5D36-AB7A-B3AAB9A6C8A3}"/>
          </ac:spMkLst>
        </pc:spChg>
        <pc:spChg chg="del">
          <ac:chgData name="Tom Coleman-Haynes" userId="feac02dd-ca1d-495d-907d-e6674be69fc7" providerId="ADAL" clId="{AA987D57-54CD-46BE-AE6C-935D1AE92CAA}" dt="2024-02-27T09:37:46.913" v="230" actId="478"/>
          <ac:spMkLst>
            <pc:docMk/>
            <pc:sldMk cId="2782672976" sldId="2145708210"/>
            <ac:spMk id="10" creationId="{23128F50-819B-9BD3-4505-AA81B0EB4B9F}"/>
          </ac:spMkLst>
        </pc:spChg>
        <pc:spChg chg="add mod">
          <ac:chgData name="Tom Coleman-Haynes" userId="feac02dd-ca1d-495d-907d-e6674be69fc7" providerId="ADAL" clId="{AA987D57-54CD-46BE-AE6C-935D1AE92CAA}" dt="2024-02-27T09:59:26.226" v="567"/>
          <ac:spMkLst>
            <pc:docMk/>
            <pc:sldMk cId="2782672976" sldId="2145708210"/>
            <ac:spMk id="11" creationId="{E93CE6DC-4231-F6DB-18D0-3A3A78F7F888}"/>
          </ac:spMkLst>
        </pc:spChg>
      </pc:sldChg>
      <pc:sldChg chg="addSp delSp modSp mod">
        <pc:chgData name="Tom Coleman-Haynes" userId="feac02dd-ca1d-495d-907d-e6674be69fc7" providerId="ADAL" clId="{AA987D57-54CD-46BE-AE6C-935D1AE92CAA}" dt="2024-02-27T09:58:44.598" v="547" actId="207"/>
        <pc:sldMkLst>
          <pc:docMk/>
          <pc:sldMk cId="1170382360" sldId="2145708211"/>
        </pc:sldMkLst>
        <pc:spChg chg="mod">
          <ac:chgData name="Tom Coleman-Haynes" userId="feac02dd-ca1d-495d-907d-e6674be69fc7" providerId="ADAL" clId="{AA987D57-54CD-46BE-AE6C-935D1AE92CAA}" dt="2024-02-27T09:58:44.598" v="547" actId="207"/>
          <ac:spMkLst>
            <pc:docMk/>
            <pc:sldMk cId="1170382360" sldId="2145708211"/>
            <ac:spMk id="3" creationId="{366F6DB1-A5F8-DF27-0042-D71BF15AA6B4}"/>
          </ac:spMkLst>
        </pc:spChg>
        <pc:spChg chg="del">
          <ac:chgData name="Tom Coleman-Haynes" userId="feac02dd-ca1d-495d-907d-e6674be69fc7" providerId="ADAL" clId="{AA987D57-54CD-46BE-AE6C-935D1AE92CAA}" dt="2024-02-27T09:57:59.112" v="530" actId="478"/>
          <ac:spMkLst>
            <pc:docMk/>
            <pc:sldMk cId="1170382360" sldId="2145708211"/>
            <ac:spMk id="4" creationId="{3028268F-417E-56FB-F821-34F2351CE50D}"/>
          </ac:spMkLst>
        </pc:spChg>
        <pc:spChg chg="del">
          <ac:chgData name="Tom Coleman-Haynes" userId="feac02dd-ca1d-495d-907d-e6674be69fc7" providerId="ADAL" clId="{AA987D57-54CD-46BE-AE6C-935D1AE92CAA}" dt="2024-02-27T09:57:59.913" v="531" actId="478"/>
          <ac:spMkLst>
            <pc:docMk/>
            <pc:sldMk cId="1170382360" sldId="2145708211"/>
            <ac:spMk id="7" creationId="{6E35676F-4F19-5D02-C7D1-3C98EF631256}"/>
          </ac:spMkLst>
        </pc:spChg>
        <pc:spChg chg="add mod">
          <ac:chgData name="Tom Coleman-Haynes" userId="feac02dd-ca1d-495d-907d-e6674be69fc7" providerId="ADAL" clId="{AA987D57-54CD-46BE-AE6C-935D1AE92CAA}" dt="2024-02-27T09:58:01.519" v="532"/>
          <ac:spMkLst>
            <pc:docMk/>
            <pc:sldMk cId="1170382360" sldId="2145708211"/>
            <ac:spMk id="10" creationId="{BC6D7121-F60A-6399-E2F0-C0D5384E34B0}"/>
          </ac:spMkLst>
        </pc:spChg>
      </pc:sldChg>
      <pc:sldChg chg="addSp modSp del mod modNotesTx">
        <pc:chgData name="Tom Coleman-Haynes" userId="feac02dd-ca1d-495d-907d-e6674be69fc7" providerId="ADAL" clId="{AA987D57-54CD-46BE-AE6C-935D1AE92CAA}" dt="2024-02-27T14:36:23.742" v="689" actId="47"/>
        <pc:sldMkLst>
          <pc:docMk/>
          <pc:sldMk cId="808548761" sldId="2145708212"/>
        </pc:sldMkLst>
        <pc:spChg chg="mod">
          <ac:chgData name="Tom Coleman-Haynes" userId="feac02dd-ca1d-495d-907d-e6674be69fc7" providerId="ADAL" clId="{AA987D57-54CD-46BE-AE6C-935D1AE92CAA}" dt="2024-02-27T09:34:29.638" v="186" actId="6549"/>
          <ac:spMkLst>
            <pc:docMk/>
            <pc:sldMk cId="808548761" sldId="2145708212"/>
            <ac:spMk id="2" creationId="{306D1A2F-8AF9-3687-E268-6F8F87722779}"/>
          </ac:spMkLst>
        </pc:spChg>
        <pc:spChg chg="add mod">
          <ac:chgData name="Tom Coleman-Haynes" userId="feac02dd-ca1d-495d-907d-e6674be69fc7" providerId="ADAL" clId="{AA987D57-54CD-46BE-AE6C-935D1AE92CAA}" dt="2024-02-27T09:35:59.006" v="187" actId="767"/>
          <ac:spMkLst>
            <pc:docMk/>
            <pc:sldMk cId="808548761" sldId="2145708212"/>
            <ac:spMk id="3" creationId="{919A7DA9-08B0-F904-7F9E-22BAA564160B}"/>
          </ac:spMkLst>
        </pc:spChg>
        <pc:spChg chg="add mod">
          <ac:chgData name="Tom Coleman-Haynes" userId="feac02dd-ca1d-495d-907d-e6674be69fc7" providerId="ADAL" clId="{AA987D57-54CD-46BE-AE6C-935D1AE92CAA}" dt="2024-02-27T09:36:33.507" v="201" actId="255"/>
          <ac:spMkLst>
            <pc:docMk/>
            <pc:sldMk cId="808548761" sldId="2145708212"/>
            <ac:spMk id="5" creationId="{0996BE0D-65AA-A56C-52E1-3BA28CE8F9DE}"/>
          </ac:spMkLst>
        </pc:spChg>
      </pc:sldChg>
      <pc:sldChg chg="addSp delSp modSp mod modNotes modNotesTx">
        <pc:chgData name="Tom Coleman-Haynes" userId="feac02dd-ca1d-495d-907d-e6674be69fc7" providerId="ADAL" clId="{AA987D57-54CD-46BE-AE6C-935D1AE92CAA}" dt="2024-02-27T14:34:01.092" v="655" actId="27636"/>
        <pc:sldMkLst>
          <pc:docMk/>
          <pc:sldMk cId="3338277865" sldId="2145708213"/>
        </pc:sldMkLst>
        <pc:spChg chg="mod">
          <ac:chgData name="Tom Coleman-Haynes" userId="feac02dd-ca1d-495d-907d-e6674be69fc7" providerId="ADAL" clId="{AA987D57-54CD-46BE-AE6C-935D1AE92CAA}" dt="2024-02-27T09:38:17.497" v="240"/>
          <ac:spMkLst>
            <pc:docMk/>
            <pc:sldMk cId="3338277865" sldId="2145708213"/>
            <ac:spMk id="3" creationId="{8A5915EF-0961-3A91-3B52-A67E1853AD8B}"/>
          </ac:spMkLst>
        </pc:spChg>
        <pc:spChg chg="del">
          <ac:chgData name="Tom Coleman-Haynes" userId="feac02dd-ca1d-495d-907d-e6674be69fc7" providerId="ADAL" clId="{AA987D57-54CD-46BE-AE6C-935D1AE92CAA}" dt="2024-02-27T09:38:01.217" v="235" actId="478"/>
          <ac:spMkLst>
            <pc:docMk/>
            <pc:sldMk cId="3338277865" sldId="2145708213"/>
            <ac:spMk id="4" creationId="{522DD9E5-F80A-E424-13EC-B53286D63E82}"/>
          </ac:spMkLst>
        </pc:spChg>
        <pc:spChg chg="del">
          <ac:chgData name="Tom Coleman-Haynes" userId="feac02dd-ca1d-495d-907d-e6674be69fc7" providerId="ADAL" clId="{AA987D57-54CD-46BE-AE6C-935D1AE92CAA}" dt="2024-02-27T09:38:01.649" v="236" actId="478"/>
          <ac:spMkLst>
            <pc:docMk/>
            <pc:sldMk cId="3338277865" sldId="2145708213"/>
            <ac:spMk id="6" creationId="{E1C617CB-ECFE-1B56-17CE-74DBAD338042}"/>
          </ac:spMkLst>
        </pc:spChg>
        <pc:spChg chg="add mod">
          <ac:chgData name="Tom Coleman-Haynes" userId="feac02dd-ca1d-495d-907d-e6674be69fc7" providerId="ADAL" clId="{AA987D57-54CD-46BE-AE6C-935D1AE92CAA}" dt="2024-02-27T09:59:29.512" v="569"/>
          <ac:spMkLst>
            <pc:docMk/>
            <pc:sldMk cId="3338277865" sldId="2145708213"/>
            <ac:spMk id="7" creationId="{EA1A5571-0018-CA2D-5E96-8EADD3FE441F}"/>
          </ac:spMkLst>
        </pc:spChg>
      </pc:sldChg>
      <pc:sldChg chg="addSp delSp modSp mod modAnim modNotesTx">
        <pc:chgData name="Tom Coleman-Haynes" userId="feac02dd-ca1d-495d-907d-e6674be69fc7" providerId="ADAL" clId="{AA987D57-54CD-46BE-AE6C-935D1AE92CAA}" dt="2024-02-28T13:48:32.580" v="846" actId="2711"/>
        <pc:sldMkLst>
          <pc:docMk/>
          <pc:sldMk cId="2772302129" sldId="2145708217"/>
        </pc:sldMkLst>
        <pc:spChg chg="del">
          <ac:chgData name="Tom Coleman-Haynes" userId="feac02dd-ca1d-495d-907d-e6674be69fc7" providerId="ADAL" clId="{AA987D57-54CD-46BE-AE6C-935D1AE92CAA}" dt="2024-02-27T09:33:15.089" v="151" actId="478"/>
          <ac:spMkLst>
            <pc:docMk/>
            <pc:sldMk cId="2772302129" sldId="2145708217"/>
            <ac:spMk id="2" creationId="{0EBF2838-EE4E-A123-17EE-95D995FE8477}"/>
          </ac:spMkLst>
        </pc:spChg>
        <pc:spChg chg="add mod">
          <ac:chgData name="Tom Coleman-Haynes" userId="feac02dd-ca1d-495d-907d-e6674be69fc7" providerId="ADAL" clId="{AA987D57-54CD-46BE-AE6C-935D1AE92CAA}" dt="2024-02-27T09:33:15.377" v="152"/>
          <ac:spMkLst>
            <pc:docMk/>
            <pc:sldMk cId="2772302129" sldId="2145708217"/>
            <ac:spMk id="5" creationId="{6EEF4511-2437-DB22-0296-4597E8D897F4}"/>
          </ac:spMkLst>
        </pc:spChg>
      </pc:sldChg>
      <pc:sldChg chg="addSp delSp modSp mod modNotes">
        <pc:chgData name="Tom Coleman-Haynes" userId="feac02dd-ca1d-495d-907d-e6674be69fc7" providerId="ADAL" clId="{AA987D57-54CD-46BE-AE6C-935D1AE92CAA}" dt="2024-02-27T09:59:58.250" v="578"/>
        <pc:sldMkLst>
          <pc:docMk/>
          <pc:sldMk cId="2455038011" sldId="2145708220"/>
        </pc:sldMkLst>
        <pc:spChg chg="add mod">
          <ac:chgData name="Tom Coleman-Haynes" userId="feac02dd-ca1d-495d-907d-e6674be69fc7" providerId="ADAL" clId="{AA987D57-54CD-46BE-AE6C-935D1AE92CAA}" dt="2024-02-27T09:59:58.250" v="578"/>
          <ac:spMkLst>
            <pc:docMk/>
            <pc:sldMk cId="2455038011" sldId="2145708220"/>
            <ac:spMk id="3" creationId="{F9316A9A-978C-6043-7636-C91932EE12C6}"/>
          </ac:spMkLst>
        </pc:spChg>
        <pc:spChg chg="del">
          <ac:chgData name="Tom Coleman-Haynes" userId="feac02dd-ca1d-495d-907d-e6674be69fc7" providerId="ADAL" clId="{AA987D57-54CD-46BE-AE6C-935D1AE92CAA}" dt="2024-02-27T09:42:43.762" v="325" actId="478"/>
          <ac:spMkLst>
            <pc:docMk/>
            <pc:sldMk cId="2455038011" sldId="2145708220"/>
            <ac:spMk id="114" creationId="{82677980-587F-2769-13A6-A9E4836C0757}"/>
          </ac:spMkLst>
        </pc:spChg>
      </pc:sldChg>
      <pc:sldChg chg="addSp delSp modSp mod modAnim">
        <pc:chgData name="Tom Coleman-Haynes" userId="feac02dd-ca1d-495d-907d-e6674be69fc7" providerId="ADAL" clId="{AA987D57-54CD-46BE-AE6C-935D1AE92CAA}" dt="2024-02-27T09:26:28.229" v="13" actId="207"/>
        <pc:sldMkLst>
          <pc:docMk/>
          <pc:sldMk cId="4051943487" sldId="2145708228"/>
        </pc:sldMkLst>
        <pc:spChg chg="del">
          <ac:chgData name="Tom Coleman-Haynes" userId="feac02dd-ca1d-495d-907d-e6674be69fc7" providerId="ADAL" clId="{AA987D57-54CD-46BE-AE6C-935D1AE92CAA}" dt="2024-02-27T09:26:06.538" v="0" actId="478"/>
          <ac:spMkLst>
            <pc:docMk/>
            <pc:sldMk cId="4051943487" sldId="2145708228"/>
            <ac:spMk id="2" creationId="{1F5B7F4A-9E1C-8191-BFDC-E05C0064AA9D}"/>
          </ac:spMkLst>
        </pc:spChg>
        <pc:spChg chg="add mod">
          <ac:chgData name="Tom Coleman-Haynes" userId="feac02dd-ca1d-495d-907d-e6674be69fc7" providerId="ADAL" clId="{AA987D57-54CD-46BE-AE6C-935D1AE92CAA}" dt="2024-02-27T09:26:07.471" v="1"/>
          <ac:spMkLst>
            <pc:docMk/>
            <pc:sldMk cId="4051943487" sldId="2145708228"/>
            <ac:spMk id="5" creationId="{E56C3D3F-63FB-3856-7C2D-43AB7583D0FD}"/>
          </ac:spMkLst>
        </pc:spChg>
        <pc:spChg chg="mod">
          <ac:chgData name="Tom Coleman-Haynes" userId="feac02dd-ca1d-495d-907d-e6674be69fc7" providerId="ADAL" clId="{AA987D57-54CD-46BE-AE6C-935D1AE92CAA}" dt="2024-02-27T09:26:28.229" v="13" actId="207"/>
          <ac:spMkLst>
            <pc:docMk/>
            <pc:sldMk cId="4051943487" sldId="2145708228"/>
            <ac:spMk id="28" creationId="{FD5A4F87-CD24-6685-9833-BC2754186AFD}"/>
          </ac:spMkLst>
        </pc:spChg>
      </pc:sldChg>
      <pc:sldChg chg="addSp delSp modSp mod modNotesTx">
        <pc:chgData name="Tom Coleman-Haynes" userId="feac02dd-ca1d-495d-907d-e6674be69fc7" providerId="ADAL" clId="{AA987D57-54CD-46BE-AE6C-935D1AE92CAA}" dt="2024-02-27T10:36:16.277" v="641" actId="2711"/>
        <pc:sldMkLst>
          <pc:docMk/>
          <pc:sldMk cId="3447518669" sldId="2145708229"/>
        </pc:sldMkLst>
        <pc:spChg chg="del">
          <ac:chgData name="Tom Coleman-Haynes" userId="feac02dd-ca1d-495d-907d-e6674be69fc7" providerId="ADAL" clId="{AA987D57-54CD-46BE-AE6C-935D1AE92CAA}" dt="2024-02-27T09:37:58.209" v="233" actId="478"/>
          <ac:spMkLst>
            <pc:docMk/>
            <pc:sldMk cId="3447518669" sldId="2145708229"/>
            <ac:spMk id="3" creationId="{DF767D77-8984-5AD5-DB29-4C32BF624AF4}"/>
          </ac:spMkLst>
        </pc:spChg>
        <pc:spChg chg="del">
          <ac:chgData name="Tom Coleman-Haynes" userId="feac02dd-ca1d-495d-907d-e6674be69fc7" providerId="ADAL" clId="{AA987D57-54CD-46BE-AE6C-935D1AE92CAA}" dt="2024-02-27T09:37:59.121" v="234" actId="478"/>
          <ac:spMkLst>
            <pc:docMk/>
            <pc:sldMk cId="3447518669" sldId="2145708229"/>
            <ac:spMk id="4" creationId="{0F3EDE29-5F4C-632C-230B-39572EC4AF06}"/>
          </ac:spMkLst>
        </pc:spChg>
        <pc:spChg chg="add mod">
          <ac:chgData name="Tom Coleman-Haynes" userId="feac02dd-ca1d-495d-907d-e6674be69fc7" providerId="ADAL" clId="{AA987D57-54CD-46BE-AE6C-935D1AE92CAA}" dt="2024-02-27T09:59:28.750" v="568"/>
          <ac:spMkLst>
            <pc:docMk/>
            <pc:sldMk cId="3447518669" sldId="2145708229"/>
            <ac:spMk id="6" creationId="{86A6824C-22CB-4200-96F3-72BD7BC960DE}"/>
          </ac:spMkLst>
        </pc:spChg>
      </pc:sldChg>
      <pc:sldChg chg="addSp delSp modSp mod modNotesTx">
        <pc:chgData name="Tom Coleman-Haynes" userId="feac02dd-ca1d-495d-907d-e6674be69fc7" providerId="ADAL" clId="{AA987D57-54CD-46BE-AE6C-935D1AE92CAA}" dt="2024-02-27T10:34:54.825" v="612" actId="255"/>
        <pc:sldMkLst>
          <pc:docMk/>
          <pc:sldMk cId="3805968900" sldId="2145708256"/>
        </pc:sldMkLst>
        <pc:spChg chg="del">
          <ac:chgData name="Tom Coleman-Haynes" userId="feac02dd-ca1d-495d-907d-e6674be69fc7" providerId="ADAL" clId="{AA987D57-54CD-46BE-AE6C-935D1AE92CAA}" dt="2024-02-27T09:37:40.537" v="229" actId="478"/>
          <ac:spMkLst>
            <pc:docMk/>
            <pc:sldMk cId="3805968900" sldId="2145708256"/>
            <ac:spMk id="2" creationId="{B9EF51EB-D50B-53E2-23F4-1AD6536878CA}"/>
          </ac:spMkLst>
        </pc:spChg>
        <pc:spChg chg="add mod">
          <ac:chgData name="Tom Coleman-Haynes" userId="feac02dd-ca1d-495d-907d-e6674be69fc7" providerId="ADAL" clId="{AA987D57-54CD-46BE-AE6C-935D1AE92CAA}" dt="2024-02-27T09:29:36.891" v="96" actId="5793"/>
          <ac:spMkLst>
            <pc:docMk/>
            <pc:sldMk cId="3805968900" sldId="2145708256"/>
            <ac:spMk id="3" creationId="{2B949C5F-96A0-C3E1-45D8-1816134C6D1C}"/>
          </ac:spMkLst>
        </pc:spChg>
        <pc:spChg chg="add del mod">
          <ac:chgData name="Tom Coleman-Haynes" userId="feac02dd-ca1d-495d-907d-e6674be69fc7" providerId="ADAL" clId="{AA987D57-54CD-46BE-AE6C-935D1AE92CAA}" dt="2024-02-27T09:57:44.553" v="522" actId="478"/>
          <ac:spMkLst>
            <pc:docMk/>
            <pc:sldMk cId="3805968900" sldId="2145708256"/>
            <ac:spMk id="5" creationId="{39D380C9-7D0D-CB8D-A802-66E4FCFCCE2D}"/>
          </ac:spMkLst>
        </pc:spChg>
        <pc:spChg chg="add mod">
          <ac:chgData name="Tom Coleman-Haynes" userId="feac02dd-ca1d-495d-907d-e6674be69fc7" providerId="ADAL" clId="{AA987D57-54CD-46BE-AE6C-935D1AE92CAA}" dt="2024-02-27T09:57:45.361" v="523"/>
          <ac:spMkLst>
            <pc:docMk/>
            <pc:sldMk cId="3805968900" sldId="2145708256"/>
            <ac:spMk id="6" creationId="{8079F7FE-AC79-F3D6-8847-312B7A73B04D}"/>
          </ac:spMkLst>
        </pc:spChg>
        <pc:spChg chg="del mod">
          <ac:chgData name="Tom Coleman-Haynes" userId="feac02dd-ca1d-495d-907d-e6674be69fc7" providerId="ADAL" clId="{AA987D57-54CD-46BE-AE6C-935D1AE92CAA}" dt="2024-02-27T09:29:39.179" v="97" actId="478"/>
          <ac:spMkLst>
            <pc:docMk/>
            <pc:sldMk cId="3805968900" sldId="2145708256"/>
            <ac:spMk id="340994" creationId="{00000000-0000-0000-0000-000000000000}"/>
          </ac:spMkLst>
        </pc:spChg>
        <pc:spChg chg="mod">
          <ac:chgData name="Tom Coleman-Haynes" userId="feac02dd-ca1d-495d-907d-e6674be69fc7" providerId="ADAL" clId="{AA987D57-54CD-46BE-AE6C-935D1AE92CAA}" dt="2024-02-27T09:29:11.514" v="46" actId="1076"/>
          <ac:spMkLst>
            <pc:docMk/>
            <pc:sldMk cId="3805968900" sldId="2145708256"/>
            <ac:spMk id="340995" creationId="{00000000-0000-0000-0000-000000000000}"/>
          </ac:spMkLst>
        </pc:spChg>
      </pc:sldChg>
      <pc:sldChg chg="addSp delSp modSp mod modNotesTx">
        <pc:chgData name="Tom Coleman-Haynes" userId="feac02dd-ca1d-495d-907d-e6674be69fc7" providerId="ADAL" clId="{AA987D57-54CD-46BE-AE6C-935D1AE92CAA}" dt="2024-02-27T10:34:58.761" v="613" actId="2711"/>
        <pc:sldMkLst>
          <pc:docMk/>
          <pc:sldMk cId="1772709448" sldId="2145708257"/>
        </pc:sldMkLst>
        <pc:spChg chg="del">
          <ac:chgData name="Tom Coleman-Haynes" userId="feac02dd-ca1d-495d-907d-e6674be69fc7" providerId="ADAL" clId="{AA987D57-54CD-46BE-AE6C-935D1AE92CAA}" dt="2024-02-27T09:37:38.488" v="228" actId="478"/>
          <ac:spMkLst>
            <pc:docMk/>
            <pc:sldMk cId="1772709448" sldId="2145708257"/>
            <ac:spMk id="2" creationId="{99A587BF-607B-85B2-B1B3-982C31FB5475}"/>
          </ac:spMkLst>
        </pc:spChg>
        <pc:spChg chg="add mod">
          <ac:chgData name="Tom Coleman-Haynes" userId="feac02dd-ca1d-495d-907d-e6674be69fc7" providerId="ADAL" clId="{AA987D57-54CD-46BE-AE6C-935D1AE92CAA}" dt="2024-02-27T09:29:28.243" v="64" actId="20577"/>
          <ac:spMkLst>
            <pc:docMk/>
            <pc:sldMk cId="1772709448" sldId="2145708257"/>
            <ac:spMk id="3" creationId="{22B16AB8-4404-7BF1-04E9-9678AE2E4CDA}"/>
          </ac:spMkLst>
        </pc:spChg>
        <pc:spChg chg="add mod">
          <ac:chgData name="Tom Coleman-Haynes" userId="feac02dd-ca1d-495d-907d-e6674be69fc7" providerId="ADAL" clId="{AA987D57-54CD-46BE-AE6C-935D1AE92CAA}" dt="2024-02-27T09:57:40.977" v="521" actId="255"/>
          <ac:spMkLst>
            <pc:docMk/>
            <pc:sldMk cId="1772709448" sldId="2145708257"/>
            <ac:spMk id="5" creationId="{80A94A84-15F9-597F-A0FC-A1A72FEC4C60}"/>
          </ac:spMkLst>
        </pc:spChg>
        <pc:spChg chg="del mod">
          <ac:chgData name="Tom Coleman-Haynes" userId="feac02dd-ca1d-495d-907d-e6674be69fc7" providerId="ADAL" clId="{AA987D57-54CD-46BE-AE6C-935D1AE92CAA}" dt="2024-02-27T09:29:23.601" v="50" actId="478"/>
          <ac:spMkLst>
            <pc:docMk/>
            <pc:sldMk cId="1772709448" sldId="2145708257"/>
            <ac:spMk id="342018" creationId="{00000000-0000-0000-0000-000000000000}"/>
          </ac:spMkLst>
        </pc:spChg>
        <pc:spChg chg="mod">
          <ac:chgData name="Tom Coleman-Haynes" userId="feac02dd-ca1d-495d-907d-e6674be69fc7" providerId="ADAL" clId="{AA987D57-54CD-46BE-AE6C-935D1AE92CAA}" dt="2024-02-27T09:30:43.956" v="113" actId="948"/>
          <ac:spMkLst>
            <pc:docMk/>
            <pc:sldMk cId="1772709448" sldId="2145708257"/>
            <ac:spMk id="342019" creationId="{00000000-0000-0000-0000-000000000000}"/>
          </ac:spMkLst>
        </pc:spChg>
      </pc:sldChg>
      <pc:sldChg chg="addSp delSp modSp mod modAnim">
        <pc:chgData name="Tom Coleman-Haynes" userId="feac02dd-ca1d-495d-907d-e6674be69fc7" providerId="ADAL" clId="{AA987D57-54CD-46BE-AE6C-935D1AE92CAA}" dt="2024-02-27T10:00:51.998" v="599"/>
        <pc:sldMkLst>
          <pc:docMk/>
          <pc:sldMk cId="2091054694" sldId="2145708258"/>
        </pc:sldMkLst>
        <pc:spChg chg="del">
          <ac:chgData name="Tom Coleman-Haynes" userId="feac02dd-ca1d-495d-907d-e6674be69fc7" providerId="ADAL" clId="{AA987D57-54CD-46BE-AE6C-935D1AE92CAA}" dt="2024-02-27T10:00:51.105" v="598" actId="478"/>
          <ac:spMkLst>
            <pc:docMk/>
            <pc:sldMk cId="2091054694" sldId="2145708258"/>
            <ac:spMk id="2" creationId="{D88DBB7D-37C3-71B3-6311-18657EDCF3A8}"/>
          </ac:spMkLst>
        </pc:spChg>
        <pc:spChg chg="del">
          <ac:chgData name="Tom Coleman-Haynes" userId="feac02dd-ca1d-495d-907d-e6674be69fc7" providerId="ADAL" clId="{AA987D57-54CD-46BE-AE6C-935D1AE92CAA}" dt="2024-02-27T09:53:23.288" v="458" actId="478"/>
          <ac:spMkLst>
            <pc:docMk/>
            <pc:sldMk cId="2091054694" sldId="2145708258"/>
            <ac:spMk id="3" creationId="{9A1B7353-EF29-D2F7-7114-C9884CA47028}"/>
          </ac:spMkLst>
        </pc:spChg>
        <pc:spChg chg="add mod">
          <ac:chgData name="Tom Coleman-Haynes" userId="feac02dd-ca1d-495d-907d-e6674be69fc7" providerId="ADAL" clId="{AA987D57-54CD-46BE-AE6C-935D1AE92CAA}" dt="2024-02-27T09:53:27.039" v="459" actId="1076"/>
          <ac:spMkLst>
            <pc:docMk/>
            <pc:sldMk cId="2091054694" sldId="2145708258"/>
            <ac:spMk id="4" creationId="{52DA50E4-DF8F-9D12-0DCB-022ABF634C63}"/>
          </ac:spMkLst>
        </pc:spChg>
        <pc:spChg chg="del mod">
          <ac:chgData name="Tom Coleman-Haynes" userId="feac02dd-ca1d-495d-907d-e6674be69fc7" providerId="ADAL" clId="{AA987D57-54CD-46BE-AE6C-935D1AE92CAA}" dt="2024-02-27T09:53:46.913" v="464" actId="478"/>
          <ac:spMkLst>
            <pc:docMk/>
            <pc:sldMk cId="2091054694" sldId="2145708258"/>
            <ac:spMk id="6" creationId="{88706B06-5BFE-373C-FBCB-BBD53169A43F}"/>
          </ac:spMkLst>
        </pc:spChg>
        <pc:spChg chg="add mod">
          <ac:chgData name="Tom Coleman-Haynes" userId="feac02dd-ca1d-495d-907d-e6674be69fc7" providerId="ADAL" clId="{AA987D57-54CD-46BE-AE6C-935D1AE92CAA}" dt="2024-02-27T09:53:45.686" v="463"/>
          <ac:spMkLst>
            <pc:docMk/>
            <pc:sldMk cId="2091054694" sldId="2145708258"/>
            <ac:spMk id="11" creationId="{8ABB898E-4E17-5C54-400E-F74EAB1B925F}"/>
          </ac:spMkLst>
        </pc:spChg>
        <pc:spChg chg="add mod">
          <ac:chgData name="Tom Coleman-Haynes" userId="feac02dd-ca1d-495d-907d-e6674be69fc7" providerId="ADAL" clId="{AA987D57-54CD-46BE-AE6C-935D1AE92CAA}" dt="2024-02-27T10:00:51.998" v="599"/>
          <ac:spMkLst>
            <pc:docMk/>
            <pc:sldMk cId="2091054694" sldId="2145708258"/>
            <ac:spMk id="14" creationId="{8E7AA375-9F29-50C2-B3A5-4867DC8BA7C9}"/>
          </ac:spMkLst>
        </pc:spChg>
      </pc:sldChg>
      <pc:sldChg chg="addSp delSp modSp mod">
        <pc:chgData name="Tom Coleman-Haynes" userId="feac02dd-ca1d-495d-907d-e6674be69fc7" providerId="ADAL" clId="{AA987D57-54CD-46BE-AE6C-935D1AE92CAA}" dt="2024-02-27T10:00:54.560" v="600"/>
        <pc:sldMkLst>
          <pc:docMk/>
          <pc:sldMk cId="3337336072" sldId="2145708259"/>
        </pc:sldMkLst>
        <pc:spChg chg="del">
          <ac:chgData name="Tom Coleman-Haynes" userId="feac02dd-ca1d-495d-907d-e6674be69fc7" providerId="ADAL" clId="{AA987D57-54CD-46BE-AE6C-935D1AE92CAA}" dt="2024-02-27T09:53:58.577" v="465" actId="478"/>
          <ac:spMkLst>
            <pc:docMk/>
            <pc:sldMk cId="3337336072" sldId="2145708259"/>
            <ac:spMk id="4" creationId="{C359E7C9-EC73-8CDB-162D-5B155029248D}"/>
          </ac:spMkLst>
        </pc:spChg>
        <pc:spChg chg="add mod">
          <ac:chgData name="Tom Coleman-Haynes" userId="feac02dd-ca1d-495d-907d-e6674be69fc7" providerId="ADAL" clId="{AA987D57-54CD-46BE-AE6C-935D1AE92CAA}" dt="2024-02-27T10:00:54.560" v="600"/>
          <ac:spMkLst>
            <pc:docMk/>
            <pc:sldMk cId="3337336072" sldId="2145708259"/>
            <ac:spMk id="7" creationId="{96605D98-535D-CFC3-2A89-9BD3B9ED9902}"/>
          </ac:spMkLst>
        </pc:spChg>
      </pc:sldChg>
      <pc:sldChg chg="addSp delSp modSp mod">
        <pc:chgData name="Tom Coleman-Haynes" userId="feac02dd-ca1d-495d-907d-e6674be69fc7" providerId="ADAL" clId="{AA987D57-54CD-46BE-AE6C-935D1AE92CAA}" dt="2024-02-27T10:00:13.055" v="579"/>
        <pc:sldMkLst>
          <pc:docMk/>
          <pc:sldMk cId="888982985" sldId="2145708273"/>
        </pc:sldMkLst>
        <pc:spChg chg="add mod">
          <ac:chgData name="Tom Coleman-Haynes" userId="feac02dd-ca1d-495d-907d-e6674be69fc7" providerId="ADAL" clId="{AA987D57-54CD-46BE-AE6C-935D1AE92CAA}" dt="2024-02-27T10:00:13.055" v="579"/>
          <ac:spMkLst>
            <pc:docMk/>
            <pc:sldMk cId="888982985" sldId="2145708273"/>
            <ac:spMk id="3" creationId="{9FEEBF19-BE32-3E62-923E-251D497907CA}"/>
          </ac:spMkLst>
        </pc:spChg>
        <pc:spChg chg="del">
          <ac:chgData name="Tom Coleman-Haynes" userId="feac02dd-ca1d-495d-907d-e6674be69fc7" providerId="ADAL" clId="{AA987D57-54CD-46BE-AE6C-935D1AE92CAA}" dt="2024-02-27T09:43:26.594" v="332" actId="478"/>
          <ac:spMkLst>
            <pc:docMk/>
            <pc:sldMk cId="888982985" sldId="2145708273"/>
            <ac:spMk id="9" creationId="{2CB7B2DB-7196-D175-C718-BA395E05BE02}"/>
          </ac:spMkLst>
        </pc:spChg>
        <pc:spChg chg="mod">
          <ac:chgData name="Tom Coleman-Haynes" userId="feac02dd-ca1d-495d-907d-e6674be69fc7" providerId="ADAL" clId="{AA987D57-54CD-46BE-AE6C-935D1AE92CAA}" dt="2024-02-27T09:45:36.161" v="378" actId="20577"/>
          <ac:spMkLst>
            <pc:docMk/>
            <pc:sldMk cId="888982985" sldId="2145708273"/>
            <ac:spMk id="33" creationId="{67AB3261-9A7F-1E8D-098B-843194F1956C}"/>
          </ac:spMkLst>
        </pc:spChg>
        <pc:spChg chg="mod">
          <ac:chgData name="Tom Coleman-Haynes" userId="feac02dd-ca1d-495d-907d-e6674be69fc7" providerId="ADAL" clId="{AA987D57-54CD-46BE-AE6C-935D1AE92CAA}" dt="2024-02-27T09:45:39.870" v="380" actId="207"/>
          <ac:spMkLst>
            <pc:docMk/>
            <pc:sldMk cId="888982985" sldId="2145708273"/>
            <ac:spMk id="41" creationId="{881DEA15-C96E-F508-06E6-EDB63D6C1CE7}"/>
          </ac:spMkLst>
        </pc:spChg>
        <pc:spChg chg="mod">
          <ac:chgData name="Tom Coleman-Haynes" userId="feac02dd-ca1d-495d-907d-e6674be69fc7" providerId="ADAL" clId="{AA987D57-54CD-46BE-AE6C-935D1AE92CAA}" dt="2024-02-27T09:45:38.181" v="379" actId="207"/>
          <ac:spMkLst>
            <pc:docMk/>
            <pc:sldMk cId="888982985" sldId="2145708273"/>
            <ac:spMk id="42" creationId="{EA72125A-91C4-A545-178D-2FE3F4082AF8}"/>
          </ac:spMkLst>
        </pc:spChg>
        <pc:spChg chg="mod">
          <ac:chgData name="Tom Coleman-Haynes" userId="feac02dd-ca1d-495d-907d-e6674be69fc7" providerId="ADAL" clId="{AA987D57-54CD-46BE-AE6C-935D1AE92CAA}" dt="2024-02-27T09:45:41.605" v="381" actId="207"/>
          <ac:spMkLst>
            <pc:docMk/>
            <pc:sldMk cId="888982985" sldId="2145708273"/>
            <ac:spMk id="43" creationId="{61AF48E1-4412-0F14-86E8-2BA777511031}"/>
          </ac:spMkLst>
        </pc:spChg>
      </pc:sldChg>
      <pc:sldChg chg="addSp delSp modSp mod">
        <pc:chgData name="Tom Coleman-Haynes" userId="feac02dd-ca1d-495d-907d-e6674be69fc7" providerId="ADAL" clId="{AA987D57-54CD-46BE-AE6C-935D1AE92CAA}" dt="2024-02-27T10:00:28.848" v="587"/>
        <pc:sldMkLst>
          <pc:docMk/>
          <pc:sldMk cId="1370004025" sldId="2145708279"/>
        </pc:sldMkLst>
        <pc:spChg chg="del">
          <ac:chgData name="Tom Coleman-Haynes" userId="feac02dd-ca1d-495d-907d-e6674be69fc7" providerId="ADAL" clId="{AA987D57-54CD-46BE-AE6C-935D1AE92CAA}" dt="2024-02-27T10:00:28.058" v="586" actId="478"/>
          <ac:spMkLst>
            <pc:docMk/>
            <pc:sldMk cId="1370004025" sldId="2145708279"/>
            <ac:spMk id="3" creationId="{91151A5A-3C1F-AE46-64A3-BD78553DA763}"/>
          </ac:spMkLst>
        </pc:spChg>
        <pc:spChg chg="add mod">
          <ac:chgData name="Tom Coleman-Haynes" userId="feac02dd-ca1d-495d-907d-e6674be69fc7" providerId="ADAL" clId="{AA987D57-54CD-46BE-AE6C-935D1AE92CAA}" dt="2024-02-27T10:00:28.848" v="587"/>
          <ac:spMkLst>
            <pc:docMk/>
            <pc:sldMk cId="1370004025" sldId="2145708279"/>
            <ac:spMk id="4" creationId="{AB2FBC50-BEB4-367B-5809-D0EB43BB2CE1}"/>
          </ac:spMkLst>
        </pc:spChg>
        <pc:spChg chg="mod">
          <ac:chgData name="Tom Coleman-Haynes" userId="feac02dd-ca1d-495d-907d-e6674be69fc7" providerId="ADAL" clId="{AA987D57-54CD-46BE-AE6C-935D1AE92CAA}" dt="2024-02-27T09:47:55.469" v="405" actId="12"/>
          <ac:spMkLst>
            <pc:docMk/>
            <pc:sldMk cId="1370004025" sldId="2145708279"/>
            <ac:spMk id="6" creationId="{ABBF9B3F-9EB7-C3AD-BFAD-0BEA0D05A9C2}"/>
          </ac:spMkLst>
        </pc:spChg>
        <pc:spChg chg="mod">
          <ac:chgData name="Tom Coleman-Haynes" userId="feac02dd-ca1d-495d-907d-e6674be69fc7" providerId="ADAL" clId="{AA987D57-54CD-46BE-AE6C-935D1AE92CAA}" dt="2024-02-27T09:48:03.341" v="406" actId="12"/>
          <ac:spMkLst>
            <pc:docMk/>
            <pc:sldMk cId="1370004025" sldId="2145708279"/>
            <ac:spMk id="7" creationId="{695126C4-FC6A-89B5-41DA-49656023A8A3}"/>
          </ac:spMkLst>
        </pc:spChg>
      </pc:sldChg>
      <pc:sldChg chg="addSp delSp modSp mod modNotesTx">
        <pc:chgData name="Tom Coleman-Haynes" userId="feac02dd-ca1d-495d-907d-e6674be69fc7" providerId="ADAL" clId="{AA987D57-54CD-46BE-AE6C-935D1AE92CAA}" dt="2024-02-27T10:01:07.667" v="605" actId="2711"/>
        <pc:sldMkLst>
          <pc:docMk/>
          <pc:sldMk cId="3025422392" sldId="2145708281"/>
        </pc:sldMkLst>
        <pc:spChg chg="mod">
          <ac:chgData name="Tom Coleman-Haynes" userId="feac02dd-ca1d-495d-907d-e6674be69fc7" providerId="ADAL" clId="{AA987D57-54CD-46BE-AE6C-935D1AE92CAA}" dt="2024-02-27T09:56:38.481" v="510" actId="20577"/>
          <ac:spMkLst>
            <pc:docMk/>
            <pc:sldMk cId="3025422392" sldId="2145708281"/>
            <ac:spMk id="2" creationId="{66D01F3C-7A09-CD8B-ADC5-F36B942E538F}"/>
          </ac:spMkLst>
        </pc:spChg>
        <pc:spChg chg="mod">
          <ac:chgData name="Tom Coleman-Haynes" userId="feac02dd-ca1d-495d-907d-e6674be69fc7" providerId="ADAL" clId="{AA987D57-54CD-46BE-AE6C-935D1AE92CAA}" dt="2024-02-27T09:56:46.058" v="511" actId="20577"/>
          <ac:spMkLst>
            <pc:docMk/>
            <pc:sldMk cId="3025422392" sldId="2145708281"/>
            <ac:spMk id="3" creationId="{8F0FCDCE-DBB8-C9C8-6406-E68AB14BC1FA}"/>
          </ac:spMkLst>
        </pc:spChg>
        <pc:spChg chg="add mod">
          <ac:chgData name="Tom Coleman-Haynes" userId="feac02dd-ca1d-495d-907d-e6674be69fc7" providerId="ADAL" clId="{AA987D57-54CD-46BE-AE6C-935D1AE92CAA}" dt="2024-02-27T10:00:59.447" v="602"/>
          <ac:spMkLst>
            <pc:docMk/>
            <pc:sldMk cId="3025422392" sldId="2145708281"/>
            <ac:spMk id="4" creationId="{50516DAC-F067-C923-200E-3EA8ADC4AB70}"/>
          </ac:spMkLst>
        </pc:spChg>
        <pc:spChg chg="del">
          <ac:chgData name="Tom Coleman-Haynes" userId="feac02dd-ca1d-495d-907d-e6674be69fc7" providerId="ADAL" clId="{AA987D57-54CD-46BE-AE6C-935D1AE92CAA}" dt="2024-02-27T10:00:58.681" v="601" actId="478"/>
          <ac:spMkLst>
            <pc:docMk/>
            <pc:sldMk cId="3025422392" sldId="2145708281"/>
            <ac:spMk id="5" creationId="{8E540AD0-51A7-02EE-48A9-0CB87B361E2B}"/>
          </ac:spMkLst>
        </pc:spChg>
      </pc:sldChg>
      <pc:sldChg chg="modNotesTx">
        <pc:chgData name="Tom Coleman-Haynes" userId="feac02dd-ca1d-495d-907d-e6674be69fc7" providerId="ADAL" clId="{AA987D57-54CD-46BE-AE6C-935D1AE92CAA}" dt="2024-02-28T13:51:01.772" v="928" actId="113"/>
        <pc:sldMkLst>
          <pc:docMk/>
          <pc:sldMk cId="86109480" sldId="2145708283"/>
        </pc:sldMkLst>
      </pc:sldChg>
      <pc:sldChg chg="modSp mod">
        <pc:chgData name="Tom Coleman-Haynes" userId="feac02dd-ca1d-495d-907d-e6674be69fc7" providerId="ADAL" clId="{AA987D57-54CD-46BE-AE6C-935D1AE92CAA}" dt="2024-02-27T09:45:52.890" v="392" actId="20577"/>
        <pc:sldMkLst>
          <pc:docMk/>
          <pc:sldMk cId="499003799" sldId="2145708315"/>
        </pc:sldMkLst>
        <pc:spChg chg="mod">
          <ac:chgData name="Tom Coleman-Haynes" userId="feac02dd-ca1d-495d-907d-e6674be69fc7" providerId="ADAL" clId="{AA987D57-54CD-46BE-AE6C-935D1AE92CAA}" dt="2024-02-27T09:45:52.890" v="392" actId="20577"/>
          <ac:spMkLst>
            <pc:docMk/>
            <pc:sldMk cId="499003799" sldId="2145708315"/>
            <ac:spMk id="19" creationId="{F6E81A5A-9F0A-9893-3C91-F386CDE0D94F}"/>
          </ac:spMkLst>
        </pc:spChg>
      </pc:sldChg>
      <pc:sldChg chg="addSp delSp modSp mod modNotes modNotesTx">
        <pc:chgData name="Tom Coleman-Haynes" userId="feac02dd-ca1d-495d-907d-e6674be69fc7" providerId="ADAL" clId="{AA987D57-54CD-46BE-AE6C-935D1AE92CAA}" dt="2024-02-27T14:34:01.225" v="656" actId="27636"/>
        <pc:sldMkLst>
          <pc:docMk/>
          <pc:sldMk cId="3838190399" sldId="2145708316"/>
        </pc:sldMkLst>
        <pc:spChg chg="add mod">
          <ac:chgData name="Tom Coleman-Haynes" userId="feac02dd-ca1d-495d-907d-e6674be69fc7" providerId="ADAL" clId="{AA987D57-54CD-46BE-AE6C-935D1AE92CAA}" dt="2024-02-27T10:00:20.568" v="583"/>
          <ac:spMkLst>
            <pc:docMk/>
            <pc:sldMk cId="3838190399" sldId="2145708316"/>
            <ac:spMk id="3" creationId="{152BD2ED-6F4D-E75E-DBED-E024428884B1}"/>
          </ac:spMkLst>
        </pc:spChg>
        <pc:spChg chg="del">
          <ac:chgData name="Tom Coleman-Haynes" userId="feac02dd-ca1d-495d-907d-e6674be69fc7" providerId="ADAL" clId="{AA987D57-54CD-46BE-AE6C-935D1AE92CAA}" dt="2024-02-27T10:00:19.729" v="582" actId="478"/>
          <ac:spMkLst>
            <pc:docMk/>
            <pc:sldMk cId="3838190399" sldId="2145708316"/>
            <ac:spMk id="10" creationId="{F2F3D34A-8494-F536-FDDA-48FFD40C0B70}"/>
          </ac:spMkLst>
        </pc:spChg>
        <pc:spChg chg="mod">
          <ac:chgData name="Tom Coleman-Haynes" userId="feac02dd-ca1d-495d-907d-e6674be69fc7" providerId="ADAL" clId="{AA987D57-54CD-46BE-AE6C-935D1AE92CAA}" dt="2024-02-27T09:45:24.369" v="374" actId="207"/>
          <ac:spMkLst>
            <pc:docMk/>
            <pc:sldMk cId="3838190399" sldId="2145708316"/>
            <ac:spMk id="12" creationId="{1A87DBCC-5AE0-96EB-4F7F-C0910DAC8394}"/>
          </ac:spMkLst>
        </pc:spChg>
        <pc:spChg chg="mod">
          <ac:chgData name="Tom Coleman-Haynes" userId="feac02dd-ca1d-495d-907d-e6674be69fc7" providerId="ADAL" clId="{AA987D57-54CD-46BE-AE6C-935D1AE92CAA}" dt="2024-02-27T09:45:22.171" v="373" actId="207"/>
          <ac:spMkLst>
            <pc:docMk/>
            <pc:sldMk cId="3838190399" sldId="2145708316"/>
            <ac:spMk id="20" creationId="{627EE9EB-A728-6020-A898-BB9A0AC61116}"/>
          </ac:spMkLst>
        </pc:spChg>
        <pc:spChg chg="mod">
          <ac:chgData name="Tom Coleman-Haynes" userId="feac02dd-ca1d-495d-907d-e6674be69fc7" providerId="ADAL" clId="{AA987D57-54CD-46BE-AE6C-935D1AE92CAA}" dt="2024-02-27T09:45:19.739" v="372" actId="207"/>
          <ac:spMkLst>
            <pc:docMk/>
            <pc:sldMk cId="3838190399" sldId="2145708316"/>
            <ac:spMk id="21" creationId="{6E9C641A-AA77-4FFB-770B-00FBB31C5731}"/>
          </ac:spMkLst>
        </pc:spChg>
        <pc:spChg chg="mod">
          <ac:chgData name="Tom Coleman-Haynes" userId="feac02dd-ca1d-495d-907d-e6674be69fc7" providerId="ADAL" clId="{AA987D57-54CD-46BE-AE6C-935D1AE92CAA}" dt="2024-02-27T09:45:18.288" v="371" actId="207"/>
          <ac:spMkLst>
            <pc:docMk/>
            <pc:sldMk cId="3838190399" sldId="2145708316"/>
            <ac:spMk id="22" creationId="{0F0DCB66-A40A-BD56-5B87-C70C6B7CF273}"/>
          </ac:spMkLst>
        </pc:spChg>
        <pc:spChg chg="mod">
          <ac:chgData name="Tom Coleman-Haynes" userId="feac02dd-ca1d-495d-907d-e6674be69fc7" providerId="ADAL" clId="{AA987D57-54CD-46BE-AE6C-935D1AE92CAA}" dt="2024-02-27T09:45:16.307" v="370" actId="207"/>
          <ac:spMkLst>
            <pc:docMk/>
            <pc:sldMk cId="3838190399" sldId="2145708316"/>
            <ac:spMk id="23" creationId="{027F3AA3-C2B5-24E3-0C4C-EAAE00F8AD01}"/>
          </ac:spMkLst>
        </pc:spChg>
      </pc:sldChg>
      <pc:sldChg chg="addSp delSp modSp mod modClrScheme chgLayout modNotesTx">
        <pc:chgData name="Tom Coleman-Haynes" userId="feac02dd-ca1d-495d-907d-e6674be69fc7" providerId="ADAL" clId="{AA987D57-54CD-46BE-AE6C-935D1AE92CAA}" dt="2024-02-27T14:38:15.338" v="723" actId="478"/>
        <pc:sldMkLst>
          <pc:docMk/>
          <pc:sldMk cId="409280971" sldId="2145708317"/>
        </pc:sldMkLst>
        <pc:spChg chg="del mod">
          <ac:chgData name="Tom Coleman-Haynes" userId="feac02dd-ca1d-495d-907d-e6674be69fc7" providerId="ADAL" clId="{AA987D57-54CD-46BE-AE6C-935D1AE92CAA}" dt="2024-02-27T09:54:54.938" v="481" actId="478"/>
          <ac:spMkLst>
            <pc:docMk/>
            <pc:sldMk cId="409280971" sldId="2145708317"/>
            <ac:spMk id="2" creationId="{306D1A2F-8AF9-3687-E268-6F8F87722779}"/>
          </ac:spMkLst>
        </pc:spChg>
        <pc:spChg chg="add mod ord">
          <ac:chgData name="Tom Coleman-Haynes" userId="feac02dd-ca1d-495d-907d-e6674be69fc7" providerId="ADAL" clId="{AA987D57-54CD-46BE-AE6C-935D1AE92CAA}" dt="2024-02-27T14:38:11.844" v="721"/>
          <ac:spMkLst>
            <pc:docMk/>
            <pc:sldMk cId="409280971" sldId="2145708317"/>
            <ac:spMk id="2" creationId="{6B1ABCA7-4C5B-E2B6-0E9E-B3B76A5AAF19}"/>
          </ac:spMkLst>
        </pc:spChg>
        <pc:spChg chg="add del mod">
          <ac:chgData name="Tom Coleman-Haynes" userId="feac02dd-ca1d-495d-907d-e6674be69fc7" providerId="ADAL" clId="{AA987D57-54CD-46BE-AE6C-935D1AE92CAA}" dt="2024-02-27T14:38:13.103" v="722" actId="478"/>
          <ac:spMkLst>
            <pc:docMk/>
            <pc:sldMk cId="409280971" sldId="2145708317"/>
            <ac:spMk id="3" creationId="{57CB01A2-CBF3-9F74-FB2D-EEAF40560945}"/>
          </ac:spMkLst>
        </pc:spChg>
        <pc:spChg chg="add del mod ord">
          <ac:chgData name="Tom Coleman-Haynes" userId="feac02dd-ca1d-495d-907d-e6674be69fc7" providerId="ADAL" clId="{AA987D57-54CD-46BE-AE6C-935D1AE92CAA}" dt="2024-02-27T14:38:15.338" v="723" actId="478"/>
          <ac:spMkLst>
            <pc:docMk/>
            <pc:sldMk cId="409280971" sldId="2145708317"/>
            <ac:spMk id="4" creationId="{291DAB19-6E9D-B96B-4724-8A5D147C8E35}"/>
          </ac:spMkLst>
        </pc:spChg>
        <pc:spChg chg="add del mod">
          <ac:chgData name="Tom Coleman-Haynes" userId="feac02dd-ca1d-495d-907d-e6674be69fc7" providerId="ADAL" clId="{AA987D57-54CD-46BE-AE6C-935D1AE92CAA}" dt="2024-02-27T09:56:55.432" v="513" actId="478"/>
          <ac:spMkLst>
            <pc:docMk/>
            <pc:sldMk cId="409280971" sldId="2145708317"/>
            <ac:spMk id="5" creationId="{21BFF8CC-1160-EADB-AA2C-6CA80370CE10}"/>
          </ac:spMkLst>
        </pc:spChg>
        <pc:spChg chg="add del mod ord">
          <ac:chgData name="Tom Coleman-Haynes" userId="feac02dd-ca1d-495d-907d-e6674be69fc7" providerId="ADAL" clId="{AA987D57-54CD-46BE-AE6C-935D1AE92CAA}" dt="2024-02-27T14:38:15.338" v="723" actId="478"/>
          <ac:spMkLst>
            <pc:docMk/>
            <pc:sldMk cId="409280971" sldId="2145708317"/>
            <ac:spMk id="5" creationId="{E21E5021-7988-B636-25DE-B65F43908CD9}"/>
          </ac:spMkLst>
        </pc:spChg>
        <pc:spChg chg="add del mod ord">
          <ac:chgData name="Tom Coleman-Haynes" userId="feac02dd-ca1d-495d-907d-e6674be69fc7" providerId="ADAL" clId="{AA987D57-54CD-46BE-AE6C-935D1AE92CAA}" dt="2024-02-27T14:38:15.338" v="723" actId="478"/>
          <ac:spMkLst>
            <pc:docMk/>
            <pc:sldMk cId="409280971" sldId="2145708317"/>
            <ac:spMk id="6" creationId="{89C295EC-5489-3F03-B944-5147438893D7}"/>
          </ac:spMkLst>
        </pc:spChg>
      </pc:sldChg>
      <pc:sldChg chg="addSp delSp modSp add mod modClrScheme chgLayout">
        <pc:chgData name="Tom Coleman-Haynes" userId="feac02dd-ca1d-495d-907d-e6674be69fc7" providerId="ADAL" clId="{AA987D57-54CD-46BE-AE6C-935D1AE92CAA}" dt="2024-02-27T14:34:39.126" v="663"/>
        <pc:sldMkLst>
          <pc:docMk/>
          <pc:sldMk cId="960499638" sldId="2145708318"/>
        </pc:sldMkLst>
        <pc:spChg chg="mod ord">
          <ac:chgData name="Tom Coleman-Haynes" userId="feac02dd-ca1d-495d-907d-e6674be69fc7" providerId="ADAL" clId="{AA987D57-54CD-46BE-AE6C-935D1AE92CAA}" dt="2024-02-27T14:34:39.126" v="663"/>
          <ac:spMkLst>
            <pc:docMk/>
            <pc:sldMk cId="960499638" sldId="2145708318"/>
            <ac:spMk id="2" creationId="{A72B2BF0-EDB2-1E53-8E8C-D47B98E1EE32}"/>
          </ac:spMkLst>
        </pc:spChg>
        <pc:spChg chg="add del mod ord">
          <ac:chgData name="Tom Coleman-Haynes" userId="feac02dd-ca1d-495d-907d-e6674be69fc7" providerId="ADAL" clId="{AA987D57-54CD-46BE-AE6C-935D1AE92CAA}" dt="2024-02-27T14:34:17.658" v="658" actId="478"/>
          <ac:spMkLst>
            <pc:docMk/>
            <pc:sldMk cId="960499638" sldId="2145708318"/>
            <ac:spMk id="3" creationId="{330A303D-FE84-6C6F-615C-DB5C34FD5123}"/>
          </ac:spMkLst>
        </pc:spChg>
        <pc:spChg chg="add del mod ord">
          <ac:chgData name="Tom Coleman-Haynes" userId="feac02dd-ca1d-495d-907d-e6674be69fc7" providerId="ADAL" clId="{AA987D57-54CD-46BE-AE6C-935D1AE92CAA}" dt="2024-02-27T14:34:17.658" v="658" actId="478"/>
          <ac:spMkLst>
            <pc:docMk/>
            <pc:sldMk cId="960499638" sldId="2145708318"/>
            <ac:spMk id="4" creationId="{B8C8FB62-A0B1-673D-AFAB-919F34DEE607}"/>
          </ac:spMkLst>
        </pc:spChg>
        <pc:spChg chg="add del mod ord">
          <ac:chgData name="Tom Coleman-Haynes" userId="feac02dd-ca1d-495d-907d-e6674be69fc7" providerId="ADAL" clId="{AA987D57-54CD-46BE-AE6C-935D1AE92CAA}" dt="2024-02-27T14:34:17.658" v="658" actId="478"/>
          <ac:spMkLst>
            <pc:docMk/>
            <pc:sldMk cId="960499638" sldId="2145708318"/>
            <ac:spMk id="5" creationId="{22B1D5C8-BE38-545A-DBAC-52554CFA9387}"/>
          </ac:spMkLst>
        </pc:spChg>
      </pc:sldChg>
      <pc:sldChg chg="addSp delSp modSp add mod modClrScheme chgLayout">
        <pc:chgData name="Tom Coleman-Haynes" userId="feac02dd-ca1d-495d-907d-e6674be69fc7" providerId="ADAL" clId="{AA987D57-54CD-46BE-AE6C-935D1AE92CAA}" dt="2024-02-27T14:35:03.820" v="672" actId="478"/>
        <pc:sldMkLst>
          <pc:docMk/>
          <pc:sldMk cId="3284950128" sldId="2145708319"/>
        </pc:sldMkLst>
        <pc:spChg chg="add mod ord">
          <ac:chgData name="Tom Coleman-Haynes" userId="feac02dd-ca1d-495d-907d-e6674be69fc7" providerId="ADAL" clId="{AA987D57-54CD-46BE-AE6C-935D1AE92CAA}" dt="2024-02-27T14:34:58.433" v="669"/>
          <ac:spMkLst>
            <pc:docMk/>
            <pc:sldMk cId="3284950128" sldId="2145708319"/>
            <ac:spMk id="2" creationId="{D85E645B-CDC8-277A-39C3-61836ADCC7C6}"/>
          </ac:spMkLst>
        </pc:spChg>
        <pc:spChg chg="del mod">
          <ac:chgData name="Tom Coleman-Haynes" userId="feac02dd-ca1d-495d-907d-e6674be69fc7" providerId="ADAL" clId="{AA987D57-54CD-46BE-AE6C-935D1AE92CAA}" dt="2024-02-27T14:35:03.820" v="672" actId="478"/>
          <ac:spMkLst>
            <pc:docMk/>
            <pc:sldMk cId="3284950128" sldId="2145708319"/>
            <ac:spMk id="3" creationId="{A710386B-56A2-F2E1-B84D-B6D682877724}"/>
          </ac:spMkLst>
        </pc:spChg>
        <pc:spChg chg="add del mod ord">
          <ac:chgData name="Tom Coleman-Haynes" userId="feac02dd-ca1d-495d-907d-e6674be69fc7" providerId="ADAL" clId="{AA987D57-54CD-46BE-AE6C-935D1AE92CAA}" dt="2024-02-27T14:35:00.347" v="670" actId="478"/>
          <ac:spMkLst>
            <pc:docMk/>
            <pc:sldMk cId="3284950128" sldId="2145708319"/>
            <ac:spMk id="4" creationId="{4F4ADB1F-C616-B7EB-F839-2B5ED54D2634}"/>
          </ac:spMkLst>
        </pc:spChg>
        <pc:spChg chg="add del mod ord">
          <ac:chgData name="Tom Coleman-Haynes" userId="feac02dd-ca1d-495d-907d-e6674be69fc7" providerId="ADAL" clId="{AA987D57-54CD-46BE-AE6C-935D1AE92CAA}" dt="2024-02-27T14:35:00.347" v="670" actId="478"/>
          <ac:spMkLst>
            <pc:docMk/>
            <pc:sldMk cId="3284950128" sldId="2145708319"/>
            <ac:spMk id="5" creationId="{09C61C22-E7EA-3E05-BAFB-4E58509BD7B2}"/>
          </ac:spMkLst>
        </pc:spChg>
        <pc:spChg chg="add del mod ord">
          <ac:chgData name="Tom Coleman-Haynes" userId="feac02dd-ca1d-495d-907d-e6674be69fc7" providerId="ADAL" clId="{AA987D57-54CD-46BE-AE6C-935D1AE92CAA}" dt="2024-02-27T14:35:00.347" v="670" actId="478"/>
          <ac:spMkLst>
            <pc:docMk/>
            <pc:sldMk cId="3284950128" sldId="2145708319"/>
            <ac:spMk id="6" creationId="{BA237DD2-7DF5-4B0C-26CE-170CB5403652}"/>
          </ac:spMkLst>
        </pc:spChg>
      </pc:sldChg>
      <pc:sldChg chg="addSp delSp modSp add mod modClrScheme chgLayout">
        <pc:chgData name="Tom Coleman-Haynes" userId="feac02dd-ca1d-495d-907d-e6674be69fc7" providerId="ADAL" clId="{AA987D57-54CD-46BE-AE6C-935D1AE92CAA}" dt="2024-02-27T14:36:16.747" v="688" actId="1076"/>
        <pc:sldMkLst>
          <pc:docMk/>
          <pc:sldMk cId="666093188" sldId="2145708320"/>
        </pc:sldMkLst>
        <pc:spChg chg="mod ord">
          <ac:chgData name="Tom Coleman-Haynes" userId="feac02dd-ca1d-495d-907d-e6674be69fc7" providerId="ADAL" clId="{AA987D57-54CD-46BE-AE6C-935D1AE92CAA}" dt="2024-02-27T14:36:16.747" v="688" actId="1076"/>
          <ac:spMkLst>
            <pc:docMk/>
            <pc:sldMk cId="666093188" sldId="2145708320"/>
            <ac:spMk id="2" creationId="{5FEFD276-3245-6485-1A80-97CDFA82F23C}"/>
          </ac:spMkLst>
        </pc:spChg>
        <pc:spChg chg="add del mod ord">
          <ac:chgData name="Tom Coleman-Haynes" userId="feac02dd-ca1d-495d-907d-e6674be69fc7" providerId="ADAL" clId="{AA987D57-54CD-46BE-AE6C-935D1AE92CAA}" dt="2024-02-27T14:36:07.415" v="686" actId="1076"/>
          <ac:spMkLst>
            <pc:docMk/>
            <pc:sldMk cId="666093188" sldId="2145708320"/>
            <ac:spMk id="5" creationId="{211D5079-4E87-3F08-BF10-97E2F5ED8841}"/>
          </ac:spMkLst>
        </pc:spChg>
        <pc:spChg chg="add del mod ord">
          <ac:chgData name="Tom Coleman-Haynes" userId="feac02dd-ca1d-495d-907d-e6674be69fc7" providerId="ADAL" clId="{AA987D57-54CD-46BE-AE6C-935D1AE92CAA}" dt="2024-02-27T14:35:26.970" v="675" actId="478"/>
          <ac:spMkLst>
            <pc:docMk/>
            <pc:sldMk cId="666093188" sldId="2145708320"/>
            <ac:spMk id="7" creationId="{65CD9268-A13B-77C2-724C-34A085719B75}"/>
          </ac:spMkLst>
        </pc:spChg>
        <pc:spChg chg="mod">
          <ac:chgData name="Tom Coleman-Haynes" userId="feac02dd-ca1d-495d-907d-e6674be69fc7" providerId="ADAL" clId="{AA987D57-54CD-46BE-AE6C-935D1AE92CAA}" dt="2024-02-27T14:36:03.996" v="685" actId="164"/>
          <ac:spMkLst>
            <pc:docMk/>
            <pc:sldMk cId="666093188" sldId="2145708320"/>
            <ac:spMk id="9" creationId="{C37ECB62-8114-691F-ED7D-982D9B52551B}"/>
          </ac:spMkLst>
        </pc:spChg>
        <pc:spChg chg="mod">
          <ac:chgData name="Tom Coleman-Haynes" userId="feac02dd-ca1d-495d-907d-e6674be69fc7" providerId="ADAL" clId="{AA987D57-54CD-46BE-AE6C-935D1AE92CAA}" dt="2024-02-27T14:36:03.996" v="685" actId="164"/>
          <ac:spMkLst>
            <pc:docMk/>
            <pc:sldMk cId="666093188" sldId="2145708320"/>
            <ac:spMk id="10" creationId="{64BBC75D-CC76-AAD9-FE42-F9AA2AD59BC5}"/>
          </ac:spMkLst>
        </pc:spChg>
        <pc:spChg chg="mod">
          <ac:chgData name="Tom Coleman-Haynes" userId="feac02dd-ca1d-495d-907d-e6674be69fc7" providerId="ADAL" clId="{AA987D57-54CD-46BE-AE6C-935D1AE92CAA}" dt="2024-02-27T14:36:03.996" v="685" actId="164"/>
          <ac:spMkLst>
            <pc:docMk/>
            <pc:sldMk cId="666093188" sldId="2145708320"/>
            <ac:spMk id="11" creationId="{D2AE26EC-8942-AFC8-EB1B-535918489799}"/>
          </ac:spMkLst>
        </pc:spChg>
        <pc:spChg chg="add del mod ord">
          <ac:chgData name="Tom Coleman-Haynes" userId="feac02dd-ca1d-495d-907d-e6674be69fc7" providerId="ADAL" clId="{AA987D57-54CD-46BE-AE6C-935D1AE92CAA}" dt="2024-02-27T14:35:27.834" v="676" actId="478"/>
          <ac:spMkLst>
            <pc:docMk/>
            <pc:sldMk cId="666093188" sldId="2145708320"/>
            <ac:spMk id="12" creationId="{5A5F92F9-AC9E-F5F5-3A0A-85E6FB949A64}"/>
          </ac:spMkLst>
        </pc:spChg>
        <pc:spChg chg="add del mod ord">
          <ac:chgData name="Tom Coleman-Haynes" userId="feac02dd-ca1d-495d-907d-e6674be69fc7" providerId="ADAL" clId="{AA987D57-54CD-46BE-AE6C-935D1AE92CAA}" dt="2024-02-27T14:35:36.667" v="681" actId="478"/>
          <ac:spMkLst>
            <pc:docMk/>
            <pc:sldMk cId="666093188" sldId="2145708320"/>
            <ac:spMk id="13" creationId="{AA6FE09C-CBF1-7F3F-EDD5-0F6963667A25}"/>
          </ac:spMkLst>
        </pc:spChg>
        <pc:grpChg chg="add mod">
          <ac:chgData name="Tom Coleman-Haynes" userId="feac02dd-ca1d-495d-907d-e6674be69fc7" providerId="ADAL" clId="{AA987D57-54CD-46BE-AE6C-935D1AE92CAA}" dt="2024-02-27T14:36:13.219" v="687" actId="1076"/>
          <ac:grpSpMkLst>
            <pc:docMk/>
            <pc:sldMk cId="666093188" sldId="2145708320"/>
            <ac:grpSpMk id="14" creationId="{C4519905-712C-8739-EB3D-5A7ECA3BC07B}"/>
          </ac:grpSpMkLst>
        </pc:grpChg>
        <pc:picChg chg="mod">
          <ac:chgData name="Tom Coleman-Haynes" userId="feac02dd-ca1d-495d-907d-e6674be69fc7" providerId="ADAL" clId="{AA987D57-54CD-46BE-AE6C-935D1AE92CAA}" dt="2024-02-27T14:36:03.996" v="685" actId="164"/>
          <ac:picMkLst>
            <pc:docMk/>
            <pc:sldMk cId="666093188" sldId="2145708320"/>
            <ac:picMk id="4" creationId="{AC05D946-2C40-177C-4A13-25F1F77AAF2C}"/>
          </ac:picMkLst>
        </pc:picChg>
        <pc:picChg chg="mod">
          <ac:chgData name="Tom Coleman-Haynes" userId="feac02dd-ca1d-495d-907d-e6674be69fc7" providerId="ADAL" clId="{AA987D57-54CD-46BE-AE6C-935D1AE92CAA}" dt="2024-02-27T14:36:03.996" v="685" actId="164"/>
          <ac:picMkLst>
            <pc:docMk/>
            <pc:sldMk cId="666093188" sldId="2145708320"/>
            <ac:picMk id="6" creationId="{6FB2134B-5EFC-E503-94D4-5CB0E52629C6}"/>
          </ac:picMkLst>
        </pc:picChg>
        <pc:picChg chg="mod">
          <ac:chgData name="Tom Coleman-Haynes" userId="feac02dd-ca1d-495d-907d-e6674be69fc7" providerId="ADAL" clId="{AA987D57-54CD-46BE-AE6C-935D1AE92CAA}" dt="2024-02-27T14:36:03.996" v="685" actId="164"/>
          <ac:picMkLst>
            <pc:docMk/>
            <pc:sldMk cId="666093188" sldId="2145708320"/>
            <ac:picMk id="8" creationId="{476365AE-E17C-C701-6DBB-25CBB60EE559}"/>
          </ac:picMkLst>
        </pc:picChg>
      </pc:sldChg>
      <pc:sldChg chg="add del">
        <pc:chgData name="Tom Coleman-Haynes" userId="feac02dd-ca1d-495d-907d-e6674be69fc7" providerId="ADAL" clId="{AA987D57-54CD-46BE-AE6C-935D1AE92CAA}" dt="2024-02-27T14:36:44.206" v="696" actId="47"/>
        <pc:sldMkLst>
          <pc:docMk/>
          <pc:sldMk cId="379783239" sldId="2145708321"/>
        </pc:sldMkLst>
      </pc:sldChg>
      <pc:sldChg chg="add del">
        <pc:chgData name="Tom Coleman-Haynes" userId="feac02dd-ca1d-495d-907d-e6674be69fc7" providerId="ADAL" clId="{AA987D57-54CD-46BE-AE6C-935D1AE92CAA}" dt="2024-02-27T14:37:21.717" v="704" actId="47"/>
        <pc:sldMkLst>
          <pc:docMk/>
          <pc:sldMk cId="1410703923" sldId="2145708321"/>
        </pc:sldMkLst>
      </pc:sldChg>
      <pc:sldChg chg="add del">
        <pc:chgData name="Tom Coleman-Haynes" userId="feac02dd-ca1d-495d-907d-e6674be69fc7" providerId="ADAL" clId="{AA987D57-54CD-46BE-AE6C-935D1AE92CAA}" dt="2024-02-27T14:38:17.833" v="724" actId="47"/>
        <pc:sldMkLst>
          <pc:docMk/>
          <pc:sldMk cId="3050331643" sldId="2145708321"/>
        </pc:sldMkLst>
      </pc:sldChg>
      <pc:sldChg chg="add del">
        <pc:chgData name="Tom Coleman-Haynes" userId="feac02dd-ca1d-495d-907d-e6674be69fc7" providerId="ADAL" clId="{AA987D57-54CD-46BE-AE6C-935D1AE92CAA}" dt="2024-02-27T14:38:00.032" v="717" actId="47"/>
        <pc:sldMkLst>
          <pc:docMk/>
          <pc:sldMk cId="3756194918" sldId="2145708321"/>
        </pc:sldMkLst>
      </pc:sldChg>
      <pc:sldChg chg="add del">
        <pc:chgData name="Tom Coleman-Haynes" userId="feac02dd-ca1d-495d-907d-e6674be69fc7" providerId="ADAL" clId="{AA987D57-54CD-46BE-AE6C-935D1AE92CAA}" dt="2024-02-27T14:37:38.807" v="709" actId="47"/>
        <pc:sldMkLst>
          <pc:docMk/>
          <pc:sldMk cId="4196328823" sldId="2145708321"/>
        </pc:sldMkLst>
      </pc:sldChg>
    </pc:docChg>
  </pc:docChgLst>
  <pc:docChgLst>
    <pc:chgData name="Sophia Papadakis" userId="S::sophia@ncsct.co.uk::b95f17c4-d9c4-4e13-899b-4e888ddd5376" providerId="AD" clId="Web-{A8AD0BD3-A466-5482-C03B-A7B2E0B2CFBC}"/>
    <pc:docChg chg="modSld">
      <pc:chgData name="Sophia Papadakis" userId="S::sophia@ncsct.co.uk::b95f17c4-d9c4-4e13-899b-4e888ddd5376" providerId="AD" clId="Web-{A8AD0BD3-A466-5482-C03B-A7B2E0B2CFBC}" dt="2024-03-11T11:12:57.459" v="7"/>
      <pc:docMkLst>
        <pc:docMk/>
      </pc:docMkLst>
      <pc:sldChg chg="modNotes">
        <pc:chgData name="Sophia Papadakis" userId="S::sophia@ncsct.co.uk::b95f17c4-d9c4-4e13-899b-4e888ddd5376" providerId="AD" clId="Web-{A8AD0BD3-A466-5482-C03B-A7B2E0B2CFBC}" dt="2024-03-11T11:12:57.459" v="7"/>
        <pc:sldMkLst>
          <pc:docMk/>
          <pc:sldMk cId="1370004025" sldId="2145708279"/>
        </pc:sldMkLst>
      </pc:sldChg>
    </pc:docChg>
  </pc:docChgLst>
  <pc:docChgLst>
    <pc:chgData name="Sophia Papadakis" userId="S::sophia@ncsct.co.uk::b95f17c4-d9c4-4e13-899b-4e888ddd5376" providerId="AD" clId="Web-{AD973F66-CA39-D3F2-2AF2-97E9BDBE05FE}"/>
    <pc:docChg chg="addSld delSld modSld sldOrd">
      <pc:chgData name="Sophia Papadakis" userId="S::sophia@ncsct.co.uk::b95f17c4-d9c4-4e13-899b-4e888ddd5376" providerId="AD" clId="Web-{AD973F66-CA39-D3F2-2AF2-97E9BDBE05FE}" dt="2024-02-25T23:15:59.808" v="4143" actId="20577"/>
      <pc:docMkLst>
        <pc:docMk/>
      </pc:docMkLst>
      <pc:sldChg chg="add del">
        <pc:chgData name="Sophia Papadakis" userId="S::sophia@ncsct.co.uk::b95f17c4-d9c4-4e13-899b-4e888ddd5376" providerId="AD" clId="Web-{AD973F66-CA39-D3F2-2AF2-97E9BDBE05FE}" dt="2024-02-25T21:45:16.441" v="119"/>
        <pc:sldMkLst>
          <pc:docMk/>
          <pc:sldMk cId="2622793293" sldId="384"/>
        </pc:sldMkLst>
      </pc:sldChg>
      <pc:sldChg chg="add del ord">
        <pc:chgData name="Sophia Papadakis" userId="S::sophia@ncsct.co.uk::b95f17c4-d9c4-4e13-899b-4e888ddd5376" providerId="AD" clId="Web-{AD973F66-CA39-D3F2-2AF2-97E9BDBE05FE}" dt="2024-02-25T22:52:30.129" v="2501"/>
        <pc:sldMkLst>
          <pc:docMk/>
          <pc:sldMk cId="3491992924" sldId="394"/>
        </pc:sldMkLst>
      </pc:sldChg>
      <pc:sldChg chg="add modNotes">
        <pc:chgData name="Sophia Papadakis" userId="S::sophia@ncsct.co.uk::b95f17c4-d9c4-4e13-899b-4e888ddd5376" providerId="AD" clId="Web-{AD973F66-CA39-D3F2-2AF2-97E9BDBE05FE}" dt="2024-02-25T22:52:56.099" v="2522"/>
        <pc:sldMkLst>
          <pc:docMk/>
          <pc:sldMk cId="3336335991" sldId="468"/>
        </pc:sldMkLst>
      </pc:sldChg>
      <pc:sldChg chg="modNotes">
        <pc:chgData name="Sophia Papadakis" userId="S::sophia@ncsct.co.uk::b95f17c4-d9c4-4e13-899b-4e888ddd5376" providerId="AD" clId="Web-{AD973F66-CA39-D3F2-2AF2-97E9BDBE05FE}" dt="2024-02-25T23:02:51.361" v="2727"/>
        <pc:sldMkLst>
          <pc:docMk/>
          <pc:sldMk cId="3909249511" sldId="470"/>
        </pc:sldMkLst>
      </pc:sldChg>
      <pc:sldChg chg="modNotes">
        <pc:chgData name="Sophia Papadakis" userId="S::sophia@ncsct.co.uk::b95f17c4-d9c4-4e13-899b-4e888ddd5376" providerId="AD" clId="Web-{AD973F66-CA39-D3F2-2AF2-97E9BDBE05FE}" dt="2024-02-25T22:40:19.156" v="2346"/>
        <pc:sldMkLst>
          <pc:docMk/>
          <pc:sldMk cId="4118893232" sldId="487"/>
        </pc:sldMkLst>
      </pc:sldChg>
      <pc:sldChg chg="modNotes">
        <pc:chgData name="Sophia Papadakis" userId="S::sophia@ncsct.co.uk::b95f17c4-d9c4-4e13-899b-4e888ddd5376" providerId="AD" clId="Web-{AD973F66-CA39-D3F2-2AF2-97E9BDBE05FE}" dt="2024-02-25T22:41:37.537" v="2366"/>
        <pc:sldMkLst>
          <pc:docMk/>
          <pc:sldMk cId="3814271332" sldId="497"/>
        </pc:sldMkLst>
      </pc:sldChg>
      <pc:sldChg chg="modNotes">
        <pc:chgData name="Sophia Papadakis" userId="S::sophia@ncsct.co.uk::b95f17c4-d9c4-4e13-899b-4e888ddd5376" providerId="AD" clId="Web-{AD973F66-CA39-D3F2-2AF2-97E9BDBE05FE}" dt="2024-02-25T21:36:52.045" v="12"/>
        <pc:sldMkLst>
          <pc:docMk/>
          <pc:sldMk cId="4245921548" sldId="870"/>
        </pc:sldMkLst>
      </pc:sldChg>
      <pc:sldChg chg="modNotes">
        <pc:chgData name="Sophia Papadakis" userId="S::sophia@ncsct.co.uk::b95f17c4-d9c4-4e13-899b-4e888ddd5376" providerId="AD" clId="Web-{AD973F66-CA39-D3F2-2AF2-97E9BDBE05FE}" dt="2024-02-25T23:15:38.900" v="4140"/>
        <pc:sldMkLst>
          <pc:docMk/>
          <pc:sldMk cId="1361514503" sldId="919"/>
        </pc:sldMkLst>
      </pc:sldChg>
      <pc:sldChg chg="ord">
        <pc:chgData name="Sophia Papadakis" userId="S::sophia@ncsct.co.uk::b95f17c4-d9c4-4e13-899b-4e888ddd5376" providerId="AD" clId="Web-{AD973F66-CA39-D3F2-2AF2-97E9BDBE05FE}" dt="2024-02-25T22:45:47.211" v="2472"/>
        <pc:sldMkLst>
          <pc:docMk/>
          <pc:sldMk cId="1793508437" sldId="1021"/>
        </pc:sldMkLst>
      </pc:sldChg>
      <pc:sldChg chg="ord">
        <pc:chgData name="Sophia Papadakis" userId="S::sophia@ncsct.co.uk::b95f17c4-d9c4-4e13-899b-4e888ddd5376" providerId="AD" clId="Web-{AD973F66-CA39-D3F2-2AF2-97E9BDBE05FE}" dt="2024-02-25T22:52:05.736" v="2498"/>
        <pc:sldMkLst>
          <pc:docMk/>
          <pc:sldMk cId="1729048123" sldId="1203"/>
        </pc:sldMkLst>
      </pc:sldChg>
      <pc:sldChg chg="modSp modNotes">
        <pc:chgData name="Sophia Papadakis" userId="S::sophia@ncsct.co.uk::b95f17c4-d9c4-4e13-899b-4e888ddd5376" providerId="AD" clId="Web-{AD973F66-CA39-D3F2-2AF2-97E9BDBE05FE}" dt="2024-02-25T22:46:16.999" v="2475" actId="1076"/>
        <pc:sldMkLst>
          <pc:docMk/>
          <pc:sldMk cId="1747864208" sldId="1229"/>
        </pc:sldMkLst>
        <pc:spChg chg="mod">
          <ac:chgData name="Sophia Papadakis" userId="S::sophia@ncsct.co.uk::b95f17c4-d9c4-4e13-899b-4e888ddd5376" providerId="AD" clId="Web-{AD973F66-CA39-D3F2-2AF2-97E9BDBE05FE}" dt="2024-02-25T22:45:02.364" v="2465" actId="1076"/>
          <ac:spMkLst>
            <pc:docMk/>
            <pc:sldMk cId="1747864208" sldId="1229"/>
            <ac:spMk id="2" creationId="{00000000-0000-0000-0000-000000000000}"/>
          </ac:spMkLst>
        </pc:spChg>
        <pc:spChg chg="mod">
          <ac:chgData name="Sophia Papadakis" userId="S::sophia@ncsct.co.uk::b95f17c4-d9c4-4e13-899b-4e888ddd5376" providerId="AD" clId="Web-{AD973F66-CA39-D3F2-2AF2-97E9BDBE05FE}" dt="2024-02-25T22:46:16.999" v="2475" actId="1076"/>
          <ac:spMkLst>
            <pc:docMk/>
            <pc:sldMk cId="1747864208" sldId="1229"/>
            <ac:spMk id="3" creationId="{00000000-0000-0000-0000-000000000000}"/>
          </ac:spMkLst>
        </pc:spChg>
        <pc:spChg chg="mod">
          <ac:chgData name="Sophia Papadakis" userId="S::sophia@ncsct.co.uk::b95f17c4-d9c4-4e13-899b-4e888ddd5376" providerId="AD" clId="Web-{AD973F66-CA39-D3F2-2AF2-97E9BDBE05FE}" dt="2024-02-25T22:44:17.845" v="2454" actId="20577"/>
          <ac:spMkLst>
            <pc:docMk/>
            <pc:sldMk cId="1747864208" sldId="1229"/>
            <ac:spMk id="6" creationId="{00000000-0000-0000-0000-000000000000}"/>
          </ac:spMkLst>
        </pc:spChg>
      </pc:sldChg>
      <pc:sldChg chg="del">
        <pc:chgData name="Sophia Papadakis" userId="S::sophia@ncsct.co.uk::b95f17c4-d9c4-4e13-899b-4e888ddd5376" providerId="AD" clId="Web-{AD973F66-CA39-D3F2-2AF2-97E9BDBE05FE}" dt="2024-02-25T21:41:22.939" v="106"/>
        <pc:sldMkLst>
          <pc:docMk/>
          <pc:sldMk cId="2437667522" sldId="1475"/>
        </pc:sldMkLst>
      </pc:sldChg>
      <pc:sldChg chg="modNotes">
        <pc:chgData name="Sophia Papadakis" userId="S::sophia@ncsct.co.uk::b95f17c4-d9c4-4e13-899b-4e888ddd5376" providerId="AD" clId="Web-{AD973F66-CA39-D3F2-2AF2-97E9BDBE05FE}" dt="2024-02-25T23:04:44.400" v="2975"/>
        <pc:sldMkLst>
          <pc:docMk/>
          <pc:sldMk cId="1765460444" sldId="1549"/>
        </pc:sldMkLst>
      </pc:sldChg>
      <pc:sldChg chg="modNotes">
        <pc:chgData name="Sophia Papadakis" userId="S::sophia@ncsct.co.uk::b95f17c4-d9c4-4e13-899b-4e888ddd5376" providerId="AD" clId="Web-{AD973F66-CA39-D3F2-2AF2-97E9BDBE05FE}" dt="2024-02-25T21:48:58.942" v="231"/>
        <pc:sldMkLst>
          <pc:docMk/>
          <pc:sldMk cId="80657018" sldId="2145708163"/>
        </pc:sldMkLst>
      </pc:sldChg>
      <pc:sldChg chg="del">
        <pc:chgData name="Sophia Papadakis" userId="S::sophia@ncsct.co.uk::b95f17c4-d9c4-4e13-899b-4e888ddd5376" providerId="AD" clId="Web-{AD973F66-CA39-D3F2-2AF2-97E9BDBE05FE}" dt="2024-02-25T22:57:40.198" v="2561"/>
        <pc:sldMkLst>
          <pc:docMk/>
          <pc:sldMk cId="2997961451" sldId="2145708188"/>
        </pc:sldMkLst>
      </pc:sldChg>
      <pc:sldChg chg="modSp modNotes">
        <pc:chgData name="Sophia Papadakis" userId="S::sophia@ncsct.co.uk::b95f17c4-d9c4-4e13-899b-4e888ddd5376" providerId="AD" clId="Web-{AD973F66-CA39-D3F2-2AF2-97E9BDBE05FE}" dt="2024-02-25T22:57:53.855" v="2572"/>
        <pc:sldMkLst>
          <pc:docMk/>
          <pc:sldMk cId="126901306" sldId="2145708197"/>
        </pc:sldMkLst>
        <pc:spChg chg="mod">
          <ac:chgData name="Sophia Papadakis" userId="S::sophia@ncsct.co.uk::b95f17c4-d9c4-4e13-899b-4e888ddd5376" providerId="AD" clId="Web-{AD973F66-CA39-D3F2-2AF2-97E9BDBE05FE}" dt="2024-02-25T22:57:38.729" v="2560" actId="20577"/>
          <ac:spMkLst>
            <pc:docMk/>
            <pc:sldMk cId="126901306" sldId="2145708197"/>
            <ac:spMk id="2" creationId="{306D1A2F-8AF9-3687-E268-6F8F87722779}"/>
          </ac:spMkLst>
        </pc:spChg>
      </pc:sldChg>
      <pc:sldChg chg="modSp modNotes">
        <pc:chgData name="Sophia Papadakis" userId="S::sophia@ncsct.co.uk::b95f17c4-d9c4-4e13-899b-4e888ddd5376" providerId="AD" clId="Web-{AD973F66-CA39-D3F2-2AF2-97E9BDBE05FE}" dt="2024-02-25T22:10:39.930" v="1325"/>
        <pc:sldMkLst>
          <pc:docMk/>
          <pc:sldMk cId="2405418895" sldId="2145708200"/>
        </pc:sldMkLst>
        <pc:spChg chg="mod">
          <ac:chgData name="Sophia Papadakis" userId="S::sophia@ncsct.co.uk::b95f17c4-d9c4-4e13-899b-4e888ddd5376" providerId="AD" clId="Web-{AD973F66-CA39-D3F2-2AF2-97E9BDBE05FE}" dt="2024-02-25T21:57:44.135" v="612" actId="20577"/>
          <ac:spMkLst>
            <pc:docMk/>
            <pc:sldMk cId="2405418895" sldId="2145708200"/>
            <ac:spMk id="2" creationId="{306D1A2F-8AF9-3687-E268-6F8F87722779}"/>
          </ac:spMkLst>
        </pc:spChg>
      </pc:sldChg>
      <pc:sldChg chg="del modNotes">
        <pc:chgData name="Sophia Papadakis" userId="S::sophia@ncsct.co.uk::b95f17c4-d9c4-4e13-899b-4e888ddd5376" providerId="AD" clId="Web-{AD973F66-CA39-D3F2-2AF2-97E9BDBE05FE}" dt="2024-02-25T22:44:32.049" v="2462"/>
        <pc:sldMkLst>
          <pc:docMk/>
          <pc:sldMk cId="2761890974" sldId="2145708201"/>
        </pc:sldMkLst>
      </pc:sldChg>
      <pc:sldChg chg="modNotes">
        <pc:chgData name="Sophia Papadakis" userId="S::sophia@ncsct.co.uk::b95f17c4-d9c4-4e13-899b-4e888ddd5376" providerId="AD" clId="Web-{AD973F66-CA39-D3F2-2AF2-97E9BDBE05FE}" dt="2024-02-25T22:22:25.079" v="1535"/>
        <pc:sldMkLst>
          <pc:docMk/>
          <pc:sldMk cId="190695475" sldId="2145708208"/>
        </pc:sldMkLst>
      </pc:sldChg>
      <pc:sldChg chg="modSp modNotes">
        <pc:chgData name="Sophia Papadakis" userId="S::sophia@ncsct.co.uk::b95f17c4-d9c4-4e13-899b-4e888ddd5376" providerId="AD" clId="Web-{AD973F66-CA39-D3F2-2AF2-97E9BDBE05FE}" dt="2024-02-25T22:19:23.144" v="1394"/>
        <pc:sldMkLst>
          <pc:docMk/>
          <pc:sldMk cId="534206882" sldId="2145708209"/>
        </pc:sldMkLst>
        <pc:spChg chg="mod">
          <ac:chgData name="Sophia Papadakis" userId="S::sophia@ncsct.co.uk::b95f17c4-d9c4-4e13-899b-4e888ddd5376" providerId="AD" clId="Web-{AD973F66-CA39-D3F2-2AF2-97E9BDBE05FE}" dt="2024-02-25T22:07:51.293" v="1028" actId="20577"/>
          <ac:spMkLst>
            <pc:docMk/>
            <pc:sldMk cId="534206882" sldId="2145708209"/>
            <ac:spMk id="3" creationId="{5EBE1DE0-26E2-5A25-7AAD-8B1165E32E18}"/>
          </ac:spMkLst>
        </pc:spChg>
      </pc:sldChg>
      <pc:sldChg chg="modNotes">
        <pc:chgData name="Sophia Papadakis" userId="S::sophia@ncsct.co.uk::b95f17c4-d9c4-4e13-899b-4e888ddd5376" providerId="AD" clId="Web-{AD973F66-CA39-D3F2-2AF2-97E9BDBE05FE}" dt="2024-02-25T22:29:38.892" v="1733"/>
        <pc:sldMkLst>
          <pc:docMk/>
          <pc:sldMk cId="2782672976" sldId="2145708210"/>
        </pc:sldMkLst>
      </pc:sldChg>
      <pc:sldChg chg="modNotes">
        <pc:chgData name="Sophia Papadakis" userId="S::sophia@ncsct.co.uk::b95f17c4-d9c4-4e13-899b-4e888ddd5376" providerId="AD" clId="Web-{AD973F66-CA39-D3F2-2AF2-97E9BDBE05FE}" dt="2024-02-25T22:19:41.927" v="1398"/>
        <pc:sldMkLst>
          <pc:docMk/>
          <pc:sldMk cId="1170382360" sldId="2145708211"/>
        </pc:sldMkLst>
      </pc:sldChg>
      <pc:sldChg chg="modNotes">
        <pc:chgData name="Sophia Papadakis" userId="S::sophia@ncsct.co.uk::b95f17c4-d9c4-4e13-899b-4e888ddd5376" providerId="AD" clId="Web-{AD973F66-CA39-D3F2-2AF2-97E9BDBE05FE}" dt="2024-02-25T21:56:15.551" v="564"/>
        <pc:sldMkLst>
          <pc:docMk/>
          <pc:sldMk cId="808548761" sldId="2145708212"/>
        </pc:sldMkLst>
      </pc:sldChg>
      <pc:sldChg chg="modNotes">
        <pc:chgData name="Sophia Papadakis" userId="S::sophia@ncsct.co.uk::b95f17c4-d9c4-4e13-899b-4e888ddd5376" providerId="AD" clId="Web-{AD973F66-CA39-D3F2-2AF2-97E9BDBE05FE}" dt="2024-02-25T22:39:04.745" v="2325"/>
        <pc:sldMkLst>
          <pc:docMk/>
          <pc:sldMk cId="3338277865" sldId="2145708213"/>
        </pc:sldMkLst>
      </pc:sldChg>
      <pc:sldChg chg="modNotes">
        <pc:chgData name="Sophia Papadakis" userId="S::sophia@ncsct.co.uk::b95f17c4-d9c4-4e13-899b-4e888ddd5376" providerId="AD" clId="Web-{AD973F66-CA39-D3F2-2AF2-97E9BDBE05FE}" dt="2024-02-25T21:51:14.858" v="325"/>
        <pc:sldMkLst>
          <pc:docMk/>
          <pc:sldMk cId="2772302129" sldId="2145708217"/>
        </pc:sldMkLst>
      </pc:sldChg>
      <pc:sldChg chg="modNotes">
        <pc:chgData name="Sophia Papadakis" userId="S::sophia@ncsct.co.uk::b95f17c4-d9c4-4e13-899b-4e888ddd5376" providerId="AD" clId="Web-{AD973F66-CA39-D3F2-2AF2-97E9BDBE05FE}" dt="2024-02-25T22:36:03.935" v="2300"/>
        <pc:sldMkLst>
          <pc:docMk/>
          <pc:sldMk cId="3447518669" sldId="2145708229"/>
        </pc:sldMkLst>
      </pc:sldChg>
      <pc:sldChg chg="addSp delSp modSp ord modNotes">
        <pc:chgData name="Sophia Papadakis" userId="S::sophia@ncsct.co.uk::b95f17c4-d9c4-4e13-899b-4e888ddd5376" providerId="AD" clId="Web-{AD973F66-CA39-D3F2-2AF2-97E9BDBE05FE}" dt="2024-02-25T22:54:22.184" v="2533" actId="20577"/>
        <pc:sldMkLst>
          <pc:docMk/>
          <pc:sldMk cId="3805968900" sldId="2145708256"/>
        </pc:sldMkLst>
        <pc:spChg chg="add del mod">
          <ac:chgData name="Sophia Papadakis" userId="S::sophia@ncsct.co.uk::b95f17c4-d9c4-4e13-899b-4e888ddd5376" providerId="AD" clId="Web-{AD973F66-CA39-D3F2-2AF2-97E9BDBE05FE}" dt="2024-02-25T21:43:20.433" v="113"/>
          <ac:spMkLst>
            <pc:docMk/>
            <pc:sldMk cId="3805968900" sldId="2145708256"/>
            <ac:spMk id="6" creationId="{4BBC2A84-465C-071F-B2E8-A96280089460}"/>
          </ac:spMkLst>
        </pc:spChg>
        <pc:spChg chg="mod">
          <ac:chgData name="Sophia Papadakis" userId="S::sophia@ncsct.co.uk::b95f17c4-d9c4-4e13-899b-4e888ddd5376" providerId="AD" clId="Web-{AD973F66-CA39-D3F2-2AF2-97E9BDBE05FE}" dt="2024-02-25T22:54:22.184" v="2533" actId="20577"/>
          <ac:spMkLst>
            <pc:docMk/>
            <pc:sldMk cId="3805968900" sldId="2145708256"/>
            <ac:spMk id="340995" creationId="{00000000-0000-0000-0000-000000000000}"/>
          </ac:spMkLst>
        </pc:spChg>
        <pc:graphicFrameChg chg="add del mod">
          <ac:chgData name="Sophia Papadakis" userId="S::sophia@ncsct.co.uk::b95f17c4-d9c4-4e13-899b-4e888ddd5376" providerId="AD" clId="Web-{AD973F66-CA39-D3F2-2AF2-97E9BDBE05FE}" dt="2024-02-25T21:37:55.112" v="16"/>
          <ac:graphicFrameMkLst>
            <pc:docMk/>
            <pc:sldMk cId="3805968900" sldId="2145708256"/>
            <ac:graphicFrameMk id="5" creationId="{B4F8558B-CA4A-A392-38DF-4A04CC4F553D}"/>
          </ac:graphicFrameMkLst>
        </pc:graphicFrameChg>
      </pc:sldChg>
      <pc:sldChg chg="addSp delSp modSp ord modNotes">
        <pc:chgData name="Sophia Papadakis" userId="S::sophia@ncsct.co.uk::b95f17c4-d9c4-4e13-899b-4e888ddd5376" providerId="AD" clId="Web-{AD973F66-CA39-D3F2-2AF2-97E9BDBE05FE}" dt="2024-02-25T22:52:41.114" v="2506"/>
        <pc:sldMkLst>
          <pc:docMk/>
          <pc:sldMk cId="1772709448" sldId="2145708257"/>
        </pc:sldMkLst>
        <pc:spChg chg="add del mod">
          <ac:chgData name="Sophia Papadakis" userId="S::sophia@ncsct.co.uk::b95f17c4-d9c4-4e13-899b-4e888ddd5376" providerId="AD" clId="Web-{AD973F66-CA39-D3F2-2AF2-97E9BDBE05FE}" dt="2024-02-25T21:47:33.529" v="150"/>
          <ac:spMkLst>
            <pc:docMk/>
            <pc:sldMk cId="1772709448" sldId="2145708257"/>
            <ac:spMk id="3" creationId="{A7D2D096-B2BB-CA44-75EC-D0EB234BA431}"/>
          </ac:spMkLst>
        </pc:spChg>
      </pc:sldChg>
      <pc:sldChg chg="del">
        <pc:chgData name="Sophia Papadakis" userId="S::sophia@ncsct.co.uk::b95f17c4-d9c4-4e13-899b-4e888ddd5376" providerId="AD" clId="Web-{AD973F66-CA39-D3F2-2AF2-97E9BDBE05FE}" dt="2024-02-25T22:48:48.672" v="2477"/>
        <pc:sldMkLst>
          <pc:docMk/>
          <pc:sldMk cId="2133925068" sldId="2145708275"/>
        </pc:sldMkLst>
      </pc:sldChg>
      <pc:sldChg chg="del">
        <pc:chgData name="Sophia Papadakis" userId="S::sophia@ncsct.co.uk::b95f17c4-d9c4-4e13-899b-4e888ddd5376" providerId="AD" clId="Web-{AD973F66-CA39-D3F2-2AF2-97E9BDBE05FE}" dt="2024-02-25T23:01:35.183" v="2575"/>
        <pc:sldMkLst>
          <pc:docMk/>
          <pc:sldMk cId="500026540" sldId="2145708276"/>
        </pc:sldMkLst>
      </pc:sldChg>
      <pc:sldChg chg="modNotes">
        <pc:chgData name="Sophia Papadakis" userId="S::sophia@ncsct.co.uk::b95f17c4-d9c4-4e13-899b-4e888ddd5376" providerId="AD" clId="Web-{AD973F66-CA39-D3F2-2AF2-97E9BDBE05FE}" dt="2024-02-25T22:58:13.903" v="2574"/>
        <pc:sldMkLst>
          <pc:docMk/>
          <pc:sldMk cId="3025422392" sldId="2145708281"/>
        </pc:sldMkLst>
      </pc:sldChg>
      <pc:sldChg chg="del">
        <pc:chgData name="Sophia Papadakis" userId="S::sophia@ncsct.co.uk::b95f17c4-d9c4-4e13-899b-4e888ddd5376" providerId="AD" clId="Web-{AD973F66-CA39-D3F2-2AF2-97E9BDBE05FE}" dt="2024-02-25T22:44:30.127" v="2461"/>
        <pc:sldMkLst>
          <pc:docMk/>
          <pc:sldMk cId="727933238" sldId="2145708308"/>
        </pc:sldMkLst>
      </pc:sldChg>
      <pc:sldChg chg="ord">
        <pc:chgData name="Sophia Papadakis" userId="S::sophia@ncsct.co.uk::b95f17c4-d9c4-4e13-899b-4e888ddd5376" providerId="AD" clId="Web-{AD973F66-CA39-D3F2-2AF2-97E9BDBE05FE}" dt="2024-02-25T22:45:51.508" v="2473"/>
        <pc:sldMkLst>
          <pc:docMk/>
          <pc:sldMk cId="1123955315" sldId="2145708309"/>
        </pc:sldMkLst>
      </pc:sldChg>
      <pc:sldChg chg="add">
        <pc:chgData name="Sophia Papadakis" userId="S::sophia@ncsct.co.uk::b95f17c4-d9c4-4e13-899b-4e888ddd5376" providerId="AD" clId="Web-{AD973F66-CA39-D3F2-2AF2-97E9BDBE05FE}" dt="2024-02-25T22:48:43.968" v="2476"/>
        <pc:sldMkLst>
          <pc:docMk/>
          <pc:sldMk cId="3838190399" sldId="2145708316"/>
        </pc:sldMkLst>
      </pc:sldChg>
      <pc:sldChg chg="modSp add replId">
        <pc:chgData name="Sophia Papadakis" userId="S::sophia@ncsct.co.uk::b95f17c4-d9c4-4e13-899b-4e888ddd5376" providerId="AD" clId="Web-{AD973F66-CA39-D3F2-2AF2-97E9BDBE05FE}" dt="2024-02-25T23:15:59.808" v="4143" actId="20577"/>
        <pc:sldMkLst>
          <pc:docMk/>
          <pc:sldMk cId="409280971" sldId="2145708317"/>
        </pc:sldMkLst>
        <pc:spChg chg="mod">
          <ac:chgData name="Sophia Papadakis" userId="S::sophia@ncsct.co.uk::b95f17c4-d9c4-4e13-899b-4e888ddd5376" providerId="AD" clId="Web-{AD973F66-CA39-D3F2-2AF2-97E9BDBE05FE}" dt="2024-02-25T23:15:59.808" v="4143" actId="20577"/>
          <ac:spMkLst>
            <pc:docMk/>
            <pc:sldMk cId="409280971" sldId="2145708317"/>
            <ac:spMk id="2" creationId="{306D1A2F-8AF9-3687-E268-6F8F87722779}"/>
          </ac:spMkLst>
        </pc:spChg>
      </pc:sldChg>
    </pc:docChg>
  </pc:docChgLst>
  <pc:docChgLst>
    <pc:chgData name="Sophia Papadakis" userId="S::sophia@ncsct.co.uk::b95f17c4-d9c4-4e13-899b-4e888ddd5376" providerId="AD" clId="Web-{716E9F60-425C-EA42-CEDD-491759E0B5E3}"/>
    <pc:docChg chg="addSld modSld sldOrd">
      <pc:chgData name="Sophia Papadakis" userId="S::sophia@ncsct.co.uk::b95f17c4-d9c4-4e13-899b-4e888ddd5376" providerId="AD" clId="Web-{716E9F60-425C-EA42-CEDD-491759E0B5E3}" dt="2024-03-01T10:10:42.277" v="66"/>
      <pc:docMkLst>
        <pc:docMk/>
      </pc:docMkLst>
      <pc:sldChg chg="ord">
        <pc:chgData name="Sophia Papadakis" userId="S::sophia@ncsct.co.uk::b95f17c4-d9c4-4e13-899b-4e888ddd5376" providerId="AD" clId="Web-{716E9F60-425C-EA42-CEDD-491759E0B5E3}" dt="2024-03-01T10:08:44.805" v="1"/>
        <pc:sldMkLst>
          <pc:docMk/>
          <pc:sldMk cId="3491992924" sldId="394"/>
        </pc:sldMkLst>
      </pc:sldChg>
      <pc:sldChg chg="add modNotes">
        <pc:chgData name="Sophia Papadakis" userId="S::sophia@ncsct.co.uk::b95f17c4-d9c4-4e13-899b-4e888ddd5376" providerId="AD" clId="Web-{716E9F60-425C-EA42-CEDD-491759E0B5E3}" dt="2024-03-01T10:10:42.277" v="66"/>
        <pc:sldMkLst>
          <pc:docMk/>
          <pc:sldMk cId="1376788468" sldId="2145708321"/>
        </pc:sldMkLst>
      </pc:sldChg>
    </pc:docChg>
  </pc:docChgLst>
  <pc:docChgLst>
    <pc:chgData name="Sophia Papadakis" userId="S::sophia@ncsct.co.uk::b95f17c4-d9c4-4e13-899b-4e888ddd5376" providerId="AD" clId="Web-{E34369C5-647A-9A6E-55FF-9F1A515E7408}"/>
    <pc:docChg chg="modSld">
      <pc:chgData name="Sophia Papadakis" userId="S::sophia@ncsct.co.uk::b95f17c4-d9c4-4e13-899b-4e888ddd5376" providerId="AD" clId="Web-{E34369C5-647A-9A6E-55FF-9F1A515E7408}" dt="2024-02-27T10:58:58.506" v="703" actId="20577"/>
      <pc:docMkLst>
        <pc:docMk/>
      </pc:docMkLst>
      <pc:sldChg chg="modSp modNotes">
        <pc:chgData name="Sophia Papadakis" userId="S::sophia@ncsct.co.uk::b95f17c4-d9c4-4e13-899b-4e888ddd5376" providerId="AD" clId="Web-{E34369C5-647A-9A6E-55FF-9F1A515E7408}" dt="2024-02-27T10:37:59.353" v="635"/>
        <pc:sldMkLst>
          <pc:docMk/>
          <pc:sldMk cId="80657018" sldId="2145708163"/>
        </pc:sldMkLst>
        <pc:graphicFrameChg chg="mod modGraphic">
          <ac:chgData name="Sophia Papadakis" userId="S::sophia@ncsct.co.uk::b95f17c4-d9c4-4e13-899b-4e888ddd5376" providerId="AD" clId="Web-{E34369C5-647A-9A6E-55FF-9F1A515E7408}" dt="2024-02-27T10:28:31.449" v="328"/>
          <ac:graphicFrameMkLst>
            <pc:docMk/>
            <pc:sldMk cId="80657018" sldId="2145708163"/>
            <ac:graphicFrameMk id="6" creationId="{64E65701-1F13-6E41-B28C-EF936BC9883C}"/>
          </ac:graphicFrameMkLst>
        </pc:graphicFrameChg>
      </pc:sldChg>
      <pc:sldChg chg="modSp modNotes">
        <pc:chgData name="Sophia Papadakis" userId="S::sophia@ncsct.co.uk::b95f17c4-d9c4-4e13-899b-4e888ddd5376" providerId="AD" clId="Web-{E34369C5-647A-9A6E-55FF-9F1A515E7408}" dt="2024-02-27T10:58:58.506" v="703" actId="20577"/>
        <pc:sldMkLst>
          <pc:docMk/>
          <pc:sldMk cId="2772302129" sldId="2145708217"/>
        </pc:sldMkLst>
        <pc:spChg chg="mod">
          <ac:chgData name="Sophia Papadakis" userId="S::sophia@ncsct.co.uk::b95f17c4-d9c4-4e13-899b-4e888ddd5376" providerId="AD" clId="Web-{E34369C5-647A-9A6E-55FF-9F1A515E7408}" dt="2024-02-27T10:58:58.506" v="703" actId="20577"/>
          <ac:spMkLst>
            <pc:docMk/>
            <pc:sldMk cId="2772302129" sldId="2145708217"/>
            <ac:spMk id="5" creationId="{6EEF4511-2437-DB22-0296-4597E8D897F4}"/>
          </ac:spMkLst>
        </pc:spChg>
      </pc:sldChg>
    </pc:docChg>
  </pc:docChgLst>
  <pc:docChgLst>
    <pc:chgData name="Sophia Papadakis" userId="S::sophia@ncsct.co.uk::b95f17c4-d9c4-4e13-899b-4e888ddd5376" providerId="AD" clId="Web-{7AE8A3B0-EF80-0960-EBAA-4DFD65219ADC}"/>
    <pc:docChg chg="modSld">
      <pc:chgData name="Sophia Papadakis" userId="S::sophia@ncsct.co.uk::b95f17c4-d9c4-4e13-899b-4e888ddd5376" providerId="AD" clId="Web-{7AE8A3B0-EF80-0960-EBAA-4DFD65219ADC}" dt="2024-03-03T21:33:44.292" v="23" actId="1076"/>
      <pc:docMkLst>
        <pc:docMk/>
      </pc:docMkLst>
      <pc:sldChg chg="modSp">
        <pc:chgData name="Sophia Papadakis" userId="S::sophia@ncsct.co.uk::b95f17c4-d9c4-4e13-899b-4e888ddd5376" providerId="AD" clId="Web-{7AE8A3B0-EF80-0960-EBAA-4DFD65219ADC}" dt="2024-03-03T21:33:44.292" v="23" actId="1076"/>
        <pc:sldMkLst>
          <pc:docMk/>
          <pc:sldMk cId="2782672976" sldId="2145708210"/>
        </pc:sldMkLst>
        <pc:spChg chg="mod">
          <ac:chgData name="Sophia Papadakis" userId="S::sophia@ncsct.co.uk::b95f17c4-d9c4-4e13-899b-4e888ddd5376" providerId="AD" clId="Web-{7AE8A3B0-EF80-0960-EBAA-4DFD65219ADC}" dt="2024-03-03T21:33:41.213" v="22" actId="1076"/>
          <ac:spMkLst>
            <pc:docMk/>
            <pc:sldMk cId="2782672976" sldId="2145708210"/>
            <ac:spMk id="3" creationId="{FF670278-44C5-5B10-CFED-94FE669D1112}"/>
          </ac:spMkLst>
        </pc:spChg>
        <pc:spChg chg="mod">
          <ac:chgData name="Sophia Papadakis" userId="S::sophia@ncsct.co.uk::b95f17c4-d9c4-4e13-899b-4e888ddd5376" providerId="AD" clId="Web-{7AE8A3B0-EF80-0960-EBAA-4DFD65219ADC}" dt="2024-03-03T21:33:44.292" v="23" actId="1076"/>
          <ac:spMkLst>
            <pc:docMk/>
            <pc:sldMk cId="2782672976" sldId="2145708210"/>
            <ac:spMk id="6" creationId="{362F0E2B-B127-CC49-8808-8F698844BB56}"/>
          </ac:spMkLst>
        </pc:spChg>
        <pc:grpChg chg="mod">
          <ac:chgData name="Sophia Papadakis" userId="S::sophia@ncsct.co.uk::b95f17c4-d9c4-4e13-899b-4e888ddd5376" providerId="AD" clId="Web-{7AE8A3B0-EF80-0960-EBAA-4DFD65219ADC}" dt="2024-03-03T21:33:36.323" v="21" actId="1076"/>
          <ac:grpSpMkLst>
            <pc:docMk/>
            <pc:sldMk cId="2782672976" sldId="2145708210"/>
            <ac:grpSpMk id="7" creationId="{9FA7AF6E-6A06-7440-B37E-BD9EF4447D8D}"/>
          </ac:grpSpMkLst>
        </pc:grpChg>
      </pc:sldChg>
      <pc:sldChg chg="modNotes">
        <pc:chgData name="Sophia Papadakis" userId="S::sophia@ncsct.co.uk::b95f17c4-d9c4-4e13-899b-4e888ddd5376" providerId="AD" clId="Web-{7AE8A3B0-EF80-0960-EBAA-4DFD65219ADC}" dt="2024-03-03T21:32:28.989" v="2"/>
        <pc:sldMkLst>
          <pc:docMk/>
          <pc:sldMk cId="4051943487" sldId="214570822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3/11/2024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3/11/2024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igital.nhs.uk/data-and-information/publications/statistical/statistics-on-smoking"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smokefreeaction.org.uk/icsbriefings/" TargetMode="External"/><Relationship Id="rId5" Type="http://schemas.openxmlformats.org/officeDocument/2006/relationships/hyperlink" Target="https://fingertips.phe.org.uk/profile/tobacco-control/data" TargetMode="External"/><Relationship Id="rId4" Type="http://schemas.openxmlformats.org/officeDocument/2006/relationships/hyperlink" Target="https://ash.org.uk/information-and-resources/reports-submissions/reports/the-stolen-years/"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ash.org.uk/information-and-resources/reports-submissions/reports/the-stolen-year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digital.nhs.uk/data-and-information/publications/statistical/health-survey-for-england#:~:text=The%20Health%20Survey%20for%20England,in%20private%20households%20in%20England"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doi.org/10.1007/s12160-016-9869-6"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sps.nhs.uk/wp-content/uploads/2020/03/UKMi_QA_Interactions-with-tobacco_update_Jul-2020.pdf" TargetMode="External"/><Relationship Id="rId2" Type="http://schemas.openxmlformats.org/officeDocument/2006/relationships/slide" Target="../slides/slide42.xml"/><Relationship Id="rId1" Type="http://schemas.openxmlformats.org/officeDocument/2006/relationships/notesMaster" Target="../notesMasters/notesMaster1.xml"/><Relationship Id="rId5" Type="http://schemas.openxmlformats.org/officeDocument/2006/relationships/hyperlink" Target="https://www.nps.org.au/australian-prescriber/articles/smoking-and-drug-interactions#articl" TargetMode="External"/><Relationship Id="rId4" Type="http://schemas.openxmlformats.org/officeDocument/2006/relationships/hyperlink" Target="https://pharmaceutical-journal.com/article/ld/tobacco-smoking-and-its-potential-drug-interactions"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8BD70-06CB-542D-A27D-AAD1F0B8CD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029106-8BB6-9BD2-78FA-2199729528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4E652-632D-4AC9-82B6-65A6457B0443}"/>
              </a:ext>
            </a:extLst>
          </p:cNvPr>
          <p:cNvSpPr>
            <a:spLocks noGrp="1"/>
          </p:cNvSpPr>
          <p:nvPr>
            <p:ph type="body" idx="1"/>
          </p:nvPr>
        </p:nvSpPr>
        <p:spPr/>
        <p:txBody>
          <a:bodyPr/>
          <a:lstStyle/>
          <a:p>
            <a:r>
              <a:rPr lang="en-US">
                <a:latin typeface="Century Gothic"/>
              </a:rPr>
              <a:t>Welcome back. </a:t>
            </a:r>
            <a:endParaRPr lang="en-US"/>
          </a:p>
        </p:txBody>
      </p:sp>
      <p:sp>
        <p:nvSpPr>
          <p:cNvPr id="4" name="Slide Number Placeholder 3">
            <a:extLst>
              <a:ext uri="{FF2B5EF4-FFF2-40B4-BE49-F238E27FC236}">
                <a16:creationId xmlns:a16="http://schemas.microsoft.com/office/drawing/2014/main" id="{FDE314AE-357B-0B0A-E146-8BAD97FAF53B}"/>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4176538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b="1">
                <a:effectLst/>
                <a:latin typeface="Century Gothic" panose="020B0502020202020204" pitchFamily="34" charset="0"/>
                <a:ea typeface="Times New Roman" panose="02020603050405020304" pitchFamily="18" charset="0"/>
                <a:cs typeface="Arial" panose="020B0604020202020204" pitchFamily="34" charset="0"/>
              </a:rPr>
              <a:t>[</a:t>
            </a:r>
            <a:r>
              <a:rPr lang="en-GB" sz="1200" b="1">
                <a:effectLst/>
                <a:latin typeface="Arial" panose="020B0604020202020204" pitchFamily="34" charset="0"/>
                <a:ea typeface="Times New Roman" panose="02020603050405020304" pitchFamily="18" charset="0"/>
                <a:cs typeface="Arial" panose="020B0604020202020204" pitchFamily="34" charset="0"/>
              </a:rPr>
              <a:t>Animated slide: 4 clicks to reveal all content]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Times New Roman" panose="02020603050405020304" pitchFamily="18" charset="0"/>
                <a:cs typeface="Arial" panose="020B0604020202020204" pitchFamily="34" charset="0"/>
              </a:rPr>
              <a:t>The not a puff rule means that the treatment programme is built around the patient setting a quit date and not smoking at all after that date, not even a single puff.</a:t>
            </a: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Why is the not a puff rule important? </a:t>
            </a:r>
            <a:r>
              <a:rPr lang="en-GB" sz="1200">
                <a:effectLst/>
                <a:latin typeface="Arial" panose="020B0604020202020204" pitchFamily="34" charset="0"/>
                <a:ea typeface="Times New Roman" panose="02020603050405020304" pitchFamily="18" charset="0"/>
                <a:cs typeface="Arial" panose="020B0604020202020204" pitchFamily="34" charset="0"/>
              </a:rPr>
              <a:t>[Trainer: you could invite participants to answer this question before moving on to the explanation]</a:t>
            </a:r>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Research indicates that </a:t>
            </a:r>
            <a:r>
              <a:rPr lang="en-GB" sz="1200">
                <a:effectLst/>
                <a:latin typeface="Arial" panose="020B0604020202020204" pitchFamily="34" charset="0"/>
                <a:ea typeface="Times New Roman" panose="02020603050405020304" pitchFamily="18" charset="0"/>
                <a:cs typeface="Arial" panose="020B0604020202020204" pitchFamily="34" charset="0"/>
              </a:rPr>
              <a:t>between 75% and 95% of quitters who have a single cigarette resume regular smoking. One study (Brandon et al 1990) found that 94% of ‘lapsers’ had a second cigarette and that half of these did so within 24 hours.</a:t>
            </a: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Even a single puff on a cigarette reminds the patient’s mind and body what they are missing by not smoking. Withdrawal symptoms are not going to ease if the patient smokes, however little, after their quit date.</a:t>
            </a: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Stopping completely allows the ‘habit’ element of smoking to be weakened and new habits to be developed.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Self-control and self-efficacy increase through continued abstinence.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Ask participants how they feel about discussing the not a puff rule with patients.</a:t>
            </a:r>
            <a:endParaRPr lang="en-GB" altLang="en-US"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1915367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a:effectLst/>
                <a:latin typeface="Arial" panose="020B0604020202020204" pitchFamily="34" charset="0"/>
                <a:ea typeface="Times New Roman" panose="02020603050405020304" pitchFamily="18" charset="0"/>
                <a:cs typeface="Arial" panose="020B0604020202020204" pitchFamily="34" charset="0"/>
              </a:rPr>
              <a:t>It is important patients hear themselves commit to not smoking after their quit date.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It is important for the patient to voice their commitment to the ‘not-a-puff’ rule as this will strengthen their motivation.</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Sharing their intention with the practitioner or someone else strengthens commitment </a:t>
            </a:r>
            <a:r>
              <a:rPr lang="en-GB" sz="1200">
                <a:effectLst/>
                <a:latin typeface="Arial" panose="020B0604020202020204" pitchFamily="34" charset="0"/>
                <a:ea typeface="Times New Roman" panose="02020603050405020304" pitchFamily="18" charset="0"/>
                <a:cs typeface="Arial" panose="020B0604020202020204" pitchFamily="34" charset="0"/>
              </a:rPr>
              <a:t>(they would be letting someone else down if they smoked).</a:t>
            </a: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Declarations contribute to building rapport.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Makes sure that the patient understands what the expectations of the service are and that you are both working towards the same goal. </a:t>
            </a:r>
            <a:endParaRPr lang="en-GB" sz="120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501294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GB" b="1" dirty="0">
                <a:latin typeface="Arial" panose="020B0604020202020204" pitchFamily="34" charset="0"/>
                <a:cs typeface="Arial" panose="020B0604020202020204" pitchFamily="34" charset="0"/>
              </a:rPr>
              <a:t>Full instructions: Trainer guide Day 2, page 12: Activity 5: Discharge planning skills practice </a:t>
            </a:r>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Method: </a:t>
            </a:r>
            <a:r>
              <a:rPr lang="en-GB" dirty="0">
                <a:latin typeface="Arial" panose="020B0604020202020204" pitchFamily="34" charset="0"/>
                <a:cs typeface="Arial" panose="020B0604020202020204" pitchFamily="34" charset="0"/>
              </a:rPr>
              <a:t>Breakout rooms or trainer demonstration, Day 2 Handout 5</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3</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Duration: </a:t>
            </a:r>
            <a:r>
              <a:rPr lang="en-GB" dirty="0">
                <a:latin typeface="Arial" panose="020B0604020202020204" pitchFamily="34" charset="0"/>
                <a:cs typeface="Arial" panose="020B0604020202020204" pitchFamily="34" charset="0"/>
              </a:rPr>
              <a:t>10 minutes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are seeing John on Day 4 of his admission and he is likely to be discharged tomorrow. </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Initial treatment was one 21mg patch and inhalator. On day 3 of admission: second patch and switch to mouth spray. Reports coping better. Feeling more confident about the possibility he can stay smokefree but is nervous about returning home and back to old routines.</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John's agreed to be referred to the local stop smoking service at your previous contact and referral has been made.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Instructions:</a:t>
            </a:r>
          </a:p>
          <a:p>
            <a:pPr marL="342900" lvl="0" indent="-3429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rPr>
              <a:t>Explain that you will be dividing participants into groups of three. In your groups agree to who will be the TDA, patient or observer. Swap roles from previous sessions so everyone gets a chance to play the role of TDA. </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TDA</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the TDA’s role involves conducting follow-up assessment.  Participants should use the clinical checklist and practise communication skills</a:t>
            </a:r>
            <a:r>
              <a:rPr lang="en-CA" sz="1200" i="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Patient:</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play a typical patient at initial TDA session using the patient profile in Handout 5, giving information only when asked, keeping in character and supplementing information, without making the consultation too difficult.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Observer:</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use checklist and verify that all points were covered by TDA. Provide feedback to TDA at end of session and offer assistance when it’s needed. </a:t>
            </a:r>
            <a:endParaRPr lang="en-GB"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Full instructions: Trainer guide Day 2, page 12: Activity 5: Discharge planning skills practice </a:t>
            </a:r>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encourage you to use your checklist to conduct the discharge planning contact. </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Consider during this session:</a:t>
            </a:r>
          </a:p>
          <a:p>
            <a:r>
              <a:rPr lang="en-US" dirty="0">
                <a:latin typeface="Arial" panose="020B0604020202020204" pitchFamily="34" charset="0"/>
                <a:cs typeface="Arial" panose="020B0604020202020204" pitchFamily="34" charset="0"/>
              </a:rPr>
              <a:t> </a:t>
            </a:r>
          </a:p>
          <a:p>
            <a:pPr marL="171450" indent="-171450">
              <a:lnSpc>
                <a:spcPct val="90000"/>
              </a:lnSpc>
              <a:buFont typeface="Arial,Sans-Serif"/>
              <a:buChar char="•"/>
            </a:pPr>
            <a:r>
              <a:rPr lang="en-US" b="1" dirty="0">
                <a:latin typeface="Arial" panose="020B0604020202020204" pitchFamily="34" charset="0"/>
                <a:cs typeface="Arial" panose="020B0604020202020204" pitchFamily="34" charset="0"/>
              </a:rPr>
              <a:t>What advise about use of aids will you provide?</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171450" indent="-171450">
              <a:lnSpc>
                <a:spcPct val="90000"/>
              </a:lnSpc>
              <a:buFont typeface="Arial,Sans-Serif"/>
              <a:buChar char="•"/>
            </a:pPr>
            <a:r>
              <a:rPr lang="en-US" b="1" dirty="0">
                <a:latin typeface="Arial" panose="020B0604020202020204" pitchFamily="34" charset="0"/>
                <a:cs typeface="Arial" panose="020B0604020202020204" pitchFamily="34" charset="0"/>
              </a:rPr>
              <a:t>What advice and planning will you provide in preparation for discharge?</a:t>
            </a:r>
            <a:endParaRPr lang="en-US" dirty="0">
              <a:latin typeface="Arial" panose="020B0604020202020204" pitchFamily="34" charset="0"/>
              <a:cs typeface="Arial" panose="020B0604020202020204" pitchFamily="34" charset="0"/>
            </a:endParaRPr>
          </a:p>
          <a:p>
            <a:pPr marL="628650" lvl="1" indent="-171450">
              <a:lnSpc>
                <a:spcPct val="90000"/>
              </a:lnSpc>
              <a:buFont typeface="Arial,Sans-Serif"/>
              <a:buChar char="•"/>
            </a:pPr>
            <a:r>
              <a:rPr lang="en-US" dirty="0">
                <a:latin typeface="Arial" panose="020B0604020202020204" pitchFamily="34" charset="0"/>
                <a:cs typeface="Arial" panose="020B0604020202020204" pitchFamily="34" charset="0"/>
              </a:rPr>
              <a:t>Review options for follow-up support</a:t>
            </a:r>
          </a:p>
          <a:p>
            <a:pPr marL="628650" lvl="1" indent="-171450">
              <a:lnSpc>
                <a:spcPct val="90000"/>
              </a:lnSpc>
              <a:buFont typeface="Arial,Sans-Serif"/>
              <a:buChar char="•"/>
            </a:pPr>
            <a:endParaRPr lang="en-US" b="1" dirty="0">
              <a:latin typeface="Arial" panose="020B0604020202020204" pitchFamily="34" charset="0"/>
              <a:cs typeface="Arial" panose="020B0604020202020204" pitchFamily="34" charset="0"/>
            </a:endParaRPr>
          </a:p>
          <a:p>
            <a:pPr marL="171450" indent="-171450">
              <a:lnSpc>
                <a:spcPct val="90000"/>
              </a:lnSpc>
              <a:buFont typeface="Arial,Sans-Serif"/>
              <a:buChar char="•"/>
            </a:pPr>
            <a:r>
              <a:rPr lang="en-US" b="1" dirty="0">
                <a:latin typeface="Arial" panose="020B0604020202020204" pitchFamily="34" charset="0"/>
                <a:cs typeface="Arial" panose="020B0604020202020204" pitchFamily="34" charset="0"/>
              </a:rPr>
              <a:t>What are your “high risk” situations for smoking?</a:t>
            </a:r>
            <a:r>
              <a:rPr lang="en-US" dirty="0">
                <a:latin typeface="Arial" panose="020B0604020202020204" pitchFamily="34" charset="0"/>
                <a:cs typeface="Arial" panose="020B0604020202020204" pitchFamily="34" charset="0"/>
              </a:rPr>
              <a:t> </a:t>
            </a:r>
          </a:p>
          <a:p>
            <a:pPr marL="628650" lvl="1" indent="-171450">
              <a:lnSpc>
                <a:spcPct val="90000"/>
              </a:lnSpc>
              <a:buFont typeface="Arial,Sans-Serif"/>
              <a:buChar char="•"/>
            </a:pPr>
            <a:r>
              <a:rPr lang="en-US" dirty="0">
                <a:latin typeface="Arial" panose="020B0604020202020204" pitchFamily="34" charset="0"/>
                <a:cs typeface="Arial" panose="020B0604020202020204" pitchFamily="34" charset="0"/>
              </a:rPr>
              <a:t>Have the patient identify 1-2 potentially high-risk situations and develop plans to  deal with them</a:t>
            </a:r>
          </a:p>
          <a:p>
            <a:pPr marL="171450" indent="-171450">
              <a:lnSpc>
                <a:spcPct val="90000"/>
              </a:lnSpc>
              <a:buFont typeface="Arial,Sans-Serif"/>
              <a:buChar cha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2401246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Arial" panose="020B0604020202020204" pitchFamily="34" charset="0"/>
              <a:buNone/>
            </a:pPr>
            <a:r>
              <a:rPr lang="en-GB" altLang="en-US"/>
              <a:t> [Read points on slide]</a:t>
            </a:r>
          </a:p>
          <a:p>
            <a:pPr marL="0" indent="0" eaLnBrk="1" hangingPunct="1">
              <a:spcBef>
                <a:spcPct val="0"/>
              </a:spcBef>
              <a:buFont typeface="Arial" panose="020B0604020202020204" pitchFamily="34" charset="0"/>
              <a:buNone/>
            </a:pPr>
            <a:r>
              <a:rPr lang="en-GB" altLang="en-US"/>
              <a:t>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1245401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CA" sz="1200" b="1">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40462422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a:latin typeface="Arial" panose="020B0604020202020204" pitchFamily="34" charset="0"/>
                <a:cs typeface="Arial" panose="020B0604020202020204" pitchFamily="34" charset="0"/>
              </a:rPr>
              <a:t>Clinical considerations and special populations</a:t>
            </a:r>
          </a:p>
          <a:p>
            <a:endParaRPr lang="en-US"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this next section of the course we will look at clinical considerations when delivering tobacco treatment to specific patient groups as well as special populations (persons with mental health illness) and clinical considerations.</a:t>
            </a:r>
            <a:endParaRPr lang="en-US" b="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your work you are likely to be working with patients with a variety of clinical diagnosis or reasons for admission and interacting with staff from various wards (cardiac, respiratory, oncology, surgical). We want to ensure you have working knowledge  to discuss with patients and staff what we know about the benefits of stopping for important clinical groups/reasons for admission and be familiar with important clinical considerations.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Section 6 of the STP provides guidance on clinical considerations. Additionally, Appendix 1 </a:t>
            </a:r>
            <a:r>
              <a:rPr lang="en-US" err="1">
                <a:latin typeface="Arial" panose="020B0604020202020204" pitchFamily="34" charset="0"/>
                <a:cs typeface="Arial" panose="020B0604020202020204" pitchFamily="34" charset="0"/>
              </a:rPr>
              <a:t>summarises</a:t>
            </a:r>
            <a:r>
              <a:rPr lang="en-US">
                <a:latin typeface="Arial" panose="020B0604020202020204" pitchFamily="34" charset="0"/>
                <a:cs typeface="Arial" panose="020B0604020202020204" pitchFamily="34" charset="0"/>
              </a:rPr>
              <a:t> the benefits of stopping by clinical diagnosis. In this Appendix you find a summary of what we know about the benefits of stopping for various patient groups and also some phrasing for sharing his information with patients as part of your interactions. </a:t>
            </a:r>
            <a:endParaRPr lang="en-US" b="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1070879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106A5-D0FA-4A6C-F6D9-BA66F01B77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26F142-D31C-2843-5176-06F0F55CC2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ACF7B7-3178-BBE2-2B85-D87BAA7C843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NCSCT has published a</a:t>
            </a:r>
            <a:r>
              <a:rPr lang="en-US" i="1">
                <a:latin typeface="Arial" panose="020B0604020202020204" pitchFamily="34" charset="0"/>
                <a:cs typeface="Arial" panose="020B0604020202020204" pitchFamily="34" charset="0"/>
              </a:rPr>
              <a:t> secondary care factsheets series which summarise the relationship between cigarette smoking and specific diseases or conditions and the clinical benefits of stopping.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They also cover what we know about intervening with these patient groups in the hospital setting, including the use of tobacco dependence medications and referral to specialist stop smoking support.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factsheet series can be accessed from the NHS section on the NCSCT website. </a:t>
            </a:r>
          </a:p>
        </p:txBody>
      </p:sp>
      <p:sp>
        <p:nvSpPr>
          <p:cNvPr id="4" name="Slide Number Placeholder 3">
            <a:extLst>
              <a:ext uri="{FF2B5EF4-FFF2-40B4-BE49-F238E27FC236}">
                <a16:creationId xmlns:a16="http://schemas.microsoft.com/office/drawing/2014/main" id="{0B12BA91-6FA2-084D-10F9-10839BE18A55}"/>
              </a:ext>
            </a:extLst>
          </p:cNvPr>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081454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i="1">
                <a:latin typeface="Arial" panose="020B0604020202020204" pitchFamily="34" charset="0"/>
                <a:cs typeface="Arial" panose="020B0604020202020204" pitchFamily="34" charset="0"/>
              </a:rPr>
              <a:t>Smoking is the most important modifiable risk factor for both the primary and secondary</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prevention of CVD.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Stopping smoking is associated with a significant reduction of future cardiac</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Events including: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Decreased risk of 30-day readmission to </a:t>
            </a:r>
            <a:r>
              <a:rPr lang="en-US" i="1" err="1">
                <a:latin typeface="Arial" panose="020B0604020202020204" pitchFamily="34" charset="0"/>
                <a:cs typeface="Arial" panose="020B0604020202020204" pitchFamily="34" charset="0"/>
              </a:rPr>
              <a:t>hospita</a:t>
            </a:r>
            <a:r>
              <a:rPr lang="en-US" i="1">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Reduced rate of re-stenosis after angioplasty</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Reduced risk of MI</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36% reduced risk of death following MI, CABG, cardiac event</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Stopping smoking has a benefit that is equal to or greater than other available secondary prevention strategies including beta-blockers, aspirin, or renin-angiotensin aldosterone system inhibitors.</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b="1" i="1">
                <a:latin typeface="Arial" panose="020B0604020202020204" pitchFamily="34" charset="0"/>
                <a:cs typeface="Arial" panose="020B0604020202020204" pitchFamily="34" charset="0"/>
              </a:rPr>
              <a:t>Other notes: </a:t>
            </a:r>
          </a:p>
          <a:p>
            <a:r>
              <a:rPr lang="en-US" i="1">
                <a:latin typeface="Arial" panose="020B0604020202020204" pitchFamily="34" charset="0"/>
                <a:cs typeface="Arial" panose="020B0604020202020204" pitchFamily="34" charset="0"/>
              </a:rPr>
              <a:t>There is high quality evidence that Combination NRT (patch + faster acting product) and</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varenicline can be safely used in cardiac patients.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There is no evidence of any significant increase in any adverse cardiac outcomes or other ill effects to patients.</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While there have been only a small number of studies to examine the use of NRT among</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patients with acute coronary syndromes (ACS), studies conducted to date show no adverse</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Effects. There is also evidence to support the efficacy of varenicline among patient</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with ACS. The benefits to be gained from smoking cessation far outweigh the </a:t>
            </a:r>
            <a:r>
              <a:rPr lang="en-US" i="1" err="1">
                <a:latin typeface="Arial" panose="020B0604020202020204" pitchFamily="34" charset="0"/>
                <a:cs typeface="Arial" panose="020B0604020202020204" pitchFamily="34" charset="0"/>
              </a:rPr>
              <a:t>wellestablished</a:t>
            </a:r>
            <a:endParaRPr lang="en-US" err="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risk of continued smoking.</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2860379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latin typeface="Arial" panose="020B0604020202020204" pitchFamily="34" charset="0"/>
                <a:cs typeface="Arial" panose="020B0604020202020204" pitchFamily="34" charset="0"/>
              </a:rPr>
              <a:t>Smoking is associated with 35–54% greater risk of cardiovascular events and mortality than non-smoking diabetes patients.</a:t>
            </a:r>
          </a:p>
          <a:p>
            <a:endParaRPr lang="en-CA">
              <a:latin typeface="Arial" panose="020B0604020202020204" pitchFamily="34" charset="0"/>
              <a:cs typeface="Arial" panose="020B0604020202020204" pitchFamily="34" charset="0"/>
            </a:endParaRPr>
          </a:p>
          <a:p>
            <a:r>
              <a:rPr lang="en-CA">
                <a:latin typeface="Arial"/>
                <a:cs typeface="Arial"/>
              </a:rPr>
              <a:t>In type 2 diabetics, smoking cessation is associated with deterioration in glycaemic control that may last for up to 3 years and is unrelated to weight gain. </a:t>
            </a:r>
            <a:endParaRPr lang="en-CA">
              <a:latin typeface="Arial" panose="020B0604020202020204" pitchFamily="34" charset="0"/>
              <a:cs typeface="Arial" panose="020B0604020202020204" pitchFamily="34" charset="0"/>
            </a:endParaRPr>
          </a:p>
          <a:p>
            <a:endParaRPr lang="en-CA">
              <a:latin typeface="Arial"/>
              <a:cs typeface="Arial"/>
            </a:endParaRPr>
          </a:p>
          <a:p>
            <a:r>
              <a:rPr lang="en-CA">
                <a:latin typeface="Arial"/>
                <a:cs typeface="Arial"/>
              </a:rPr>
              <a:t>For patients who quit smoking, close monitoring of glycaemic control and adjustment of anti-diabetic medications as needed is recommended in this period.</a:t>
            </a:r>
            <a:endParaRPr lang="en-CA">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Weight gain can be expected following cessation and this can also be a reason some patients do not want to stop smoking.1,39 It is important to note that the reduced risk associated with stopping smoking is magnitudes greater than the risk associated to the weight gain following quitting.</a:t>
            </a: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1436678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F7967-32C7-5FD2-F801-118F347C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615A50-C975-ADAB-77EB-46BC34498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E90687-F66C-0476-B69B-359B42DE0093}"/>
              </a:ext>
            </a:extLst>
          </p:cNvPr>
          <p:cNvSpPr>
            <a:spLocks noGrp="1"/>
          </p:cNvSpPr>
          <p:nvPr>
            <p:ph type="body" idx="1"/>
          </p:nvPr>
        </p:nvSpPr>
        <p:spPr/>
        <p:txBody>
          <a:bodyPr>
            <a:normAutofit fontScale="85000" lnSpcReduction="20000"/>
          </a:bodyPr>
          <a:lstStyle/>
          <a:p>
            <a:r>
              <a:rPr lang="en-US" sz="1200" b="1" i="0">
                <a:latin typeface="Arial" panose="020B0604020202020204" pitchFamily="34" charset="0"/>
                <a:cs typeface="Arial" panose="020B0604020202020204" pitchFamily="34" charset="0"/>
              </a:rPr>
              <a:t>Discharge planning</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In this next module, we will look at the importance of good discharge planning. </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The risk of relapse to smoking is greatest in the first month after stopping when withdrawal symptoms and urges to smoke are at their peak. The early period post-discharge, when patients return to their regular routines and environments, can add a further challenge.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Stopping smoking is also more difficult for those who are more dependent on tobacco, and those with mental ill health, co-addictions and other people in the home that smoke.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Tobacco dependence treatment initiated in hospital will be more successful when follow-up support is provided for a minimum of one-month post-discharge. Some patients will need more intensive and longer support to remain smokefree.]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What should be covered as part of high quality discharge planning? </a:t>
            </a:r>
          </a:p>
          <a:p>
            <a:r>
              <a:rPr lang="en-US" sz="1200" b="1">
                <a:latin typeface="Arial" panose="020B0604020202020204" pitchFamily="34" charset="0"/>
                <a:cs typeface="Arial" panose="020B0604020202020204" pitchFamily="34" charset="0"/>
              </a:rPr>
              <a:t>Method: </a:t>
            </a:r>
            <a:r>
              <a:rPr lang="en-US" sz="1200">
                <a:latin typeface="Arial" panose="020B0604020202020204" pitchFamily="34" charset="0"/>
                <a:cs typeface="Arial" panose="020B0604020202020204" pitchFamily="34" charset="0"/>
              </a:rPr>
              <a:t>Chat or verbal</a:t>
            </a:r>
          </a:p>
          <a:p>
            <a:r>
              <a:rPr lang="en-US" sz="1200" b="1">
                <a:latin typeface="Arial" panose="020B0604020202020204" pitchFamily="34" charset="0"/>
                <a:cs typeface="Arial" panose="020B0604020202020204" pitchFamily="34" charset="0"/>
              </a:rPr>
              <a:t>Time: </a:t>
            </a:r>
            <a:r>
              <a:rPr lang="en-US" sz="1200" b="0">
                <a:latin typeface="Arial" panose="020B0604020202020204" pitchFamily="34" charset="0"/>
                <a:cs typeface="Arial" panose="020B0604020202020204" pitchFamily="34" charset="0"/>
              </a:rPr>
              <a:t>3-</a:t>
            </a:r>
            <a:r>
              <a:rPr lang="en-US" sz="1200">
                <a:latin typeface="Arial" panose="020B0604020202020204" pitchFamily="34" charset="0"/>
                <a:cs typeface="Arial" panose="020B0604020202020204" pitchFamily="34" charset="0"/>
              </a:rPr>
              <a:t>5 minutes</a:t>
            </a:r>
          </a:p>
          <a:p>
            <a:r>
              <a:rPr lang="en-US" sz="1200" b="1">
                <a:latin typeface="Arial" panose="020B0604020202020204" pitchFamily="34" charset="0"/>
                <a:cs typeface="Arial" panose="020B0604020202020204" pitchFamily="34" charset="0"/>
              </a:rPr>
              <a:t>Instruction: </a:t>
            </a:r>
            <a:r>
              <a:rPr lang="en-US" sz="1200">
                <a:latin typeface="Arial" panose="020B0604020202020204" pitchFamily="34" charset="0"/>
                <a:cs typeface="Arial" panose="020B0604020202020204" pitchFamily="34" charset="0"/>
              </a:rPr>
              <a:t>Ask the group to use the whiteboard to respond do the question: </a:t>
            </a:r>
          </a:p>
          <a:p>
            <a:endParaRPr lang="en-US" sz="1200">
              <a:latin typeface="Arial" panose="020B0604020202020204" pitchFamily="34" charset="0"/>
              <a:cs typeface="Arial" panose="020B0604020202020204" pitchFamily="34" charset="0"/>
            </a:endParaRPr>
          </a:p>
          <a:p>
            <a:r>
              <a:rPr lang="en-US" sz="1200">
                <a:latin typeface="Arial" panose="020B0604020202020204" pitchFamily="34" charset="0"/>
                <a:cs typeface="Arial" panose="020B0604020202020204" pitchFamily="34" charset="0"/>
              </a:rPr>
              <a:t>What would we cover as part of discharge planning?</a:t>
            </a:r>
          </a:p>
          <a:p>
            <a:endParaRPr lang="en-US" sz="1200">
              <a:latin typeface="Arial" panose="020B0604020202020204" pitchFamily="34" charset="0"/>
              <a:cs typeface="Arial" panose="020B0604020202020204" pitchFamily="34" charset="0"/>
            </a:endParaRPr>
          </a:p>
          <a:p>
            <a:r>
              <a:rPr lang="en-US" sz="1200">
                <a:latin typeface="Arial" panose="020B0604020202020204" pitchFamily="34" charset="0"/>
                <a:cs typeface="Arial" panose="020B0604020202020204" pitchFamily="34" charset="0"/>
              </a:rPr>
              <a:t>[Trainer can allow some time for responses, and read selected responses aloud, before moving 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a:p>
        </p:txBody>
      </p:sp>
      <p:sp>
        <p:nvSpPr>
          <p:cNvPr id="4" name="Slide Number Placeholder 3">
            <a:extLst>
              <a:ext uri="{FF2B5EF4-FFF2-40B4-BE49-F238E27FC236}">
                <a16:creationId xmlns:a16="http://schemas.microsoft.com/office/drawing/2014/main" id="{C3F615ED-2884-EDF2-0CD1-9CE339D829FA}"/>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3861302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i="1">
                <a:latin typeface="Arial" panose="020B0604020202020204" pitchFamily="34" charset="0"/>
                <a:cs typeface="Arial" panose="020B0604020202020204" pitchFamily="34" charset="0"/>
              </a:rPr>
              <a:t>Following a diagnosis of cancer stopping smoking is extremely important for improving treatment response, reducing risk of tumour progression, improving survival and reducing risk of future tumours.</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endParaRPr lang="en-CA" b="1" i="1">
              <a:latin typeface="Arial" panose="020B0604020202020204" pitchFamily="34" charset="0"/>
              <a:cs typeface="Arial" panose="020B0604020202020204" pitchFamily="34" charset="0"/>
            </a:endParaRPr>
          </a:p>
          <a:p>
            <a:pPr>
              <a:lnSpc>
                <a:spcPts val="2800"/>
              </a:lnSpc>
              <a:spcBef>
                <a:spcPts val="500"/>
              </a:spcBef>
              <a:spcAft>
                <a:spcPts val="500"/>
              </a:spcAft>
            </a:pPr>
            <a:r>
              <a:rPr lang="en-CA" b="1" i="1">
                <a:latin typeface="Arial" panose="020B0604020202020204" pitchFamily="34" charset="0"/>
                <a:cs typeface="Arial" panose="020B0604020202020204" pitchFamily="34" charset="0"/>
              </a:rPr>
              <a:t>Patients should be informed stopping smoking is associated with an: </a:t>
            </a:r>
          </a:p>
          <a:p>
            <a:pPr>
              <a:lnSpc>
                <a:spcPts val="2800"/>
              </a:lnSpc>
              <a:spcBef>
                <a:spcPts val="500"/>
              </a:spcBef>
              <a:spcAft>
                <a:spcPts val="500"/>
              </a:spcAft>
            </a:pPr>
            <a:r>
              <a:rPr lang="en-CA" i="1">
                <a:latin typeface="Arial" panose="020B0604020202020204" pitchFamily="34" charset="0"/>
                <a:cs typeface="Arial" panose="020B0604020202020204" pitchFamily="34" charset="0"/>
              </a:rPr>
              <a:t>■ Increased treatment</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response</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Decreased risk in</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complications</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Reduction in risk of</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disease progression</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Decreased risk of</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development of a second primary tumour</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Increased survival rate</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following diagnosis</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Increased quality of life</a:t>
            </a: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2913372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panose="020B0604020202020204" pitchFamily="34" charset="0"/>
                <a:cs typeface="Arial" panose="020B0604020202020204" pitchFamily="34" charset="0"/>
              </a:rPr>
              <a:t>Stopping smoking is the single most important thing a patients with COPD can do to help</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slow down progression of the disease. The effects of stopping for patients with COPD are significant with significant improvements within 3-9 months.</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In fact, stopping smoking has been shown to be more effective than all pharmacological treatment for slowing disease progression, for improving COPD outcomes and reducing COPD-relate death.</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As appropriate you can share: </a:t>
            </a:r>
          </a:p>
          <a:p>
            <a:r>
              <a:rPr lang="en-US" i="1">
                <a:latin typeface="Arial" panose="020B0604020202020204" pitchFamily="34" charset="0"/>
                <a:cs typeface="Arial" panose="020B0604020202020204" pitchFamily="34" charset="0"/>
              </a:rPr>
              <a:t>■ Slows respiratory function decline (FEV1)</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With sustained abstinence (approx. two years) the rate of decline in respiratory</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function among those who have smoked will return to that of those who have never smoked</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Improved lung function (5–10% with three to nine months of smoking cessation)</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2705753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Optional Slide: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know that COPD has two major risk factors one is genetic susceptibility and the other is cigarette smoking or other environmental smoke/toxins.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slide shows the effects of stopping on respiratory function decline over the life course.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green line someone who has not smoked. The blue line a person who stopped at age 45.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yellow an individual who stops at age 65.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And the red line and individual who smoked regularly and was susceptible to its effects. What we see is Individuals who smoke have an very early onset of respiratory decline, </a:t>
            </a:r>
            <a:r>
              <a:rPr lang="en-US" err="1">
                <a:latin typeface="Arial" panose="020B0604020202020204" pitchFamily="34" charset="0"/>
                <a:cs typeface="Arial" panose="020B0604020202020204" pitchFamily="34" charset="0"/>
              </a:rPr>
              <a:t>disabilty</a:t>
            </a:r>
            <a:r>
              <a:rPr lang="en-US">
                <a:latin typeface="Arial" panose="020B0604020202020204" pitchFamily="34" charset="0"/>
                <a:cs typeface="Arial" panose="020B0604020202020204" pitchFamily="34" charset="0"/>
              </a:rPr>
              <a:t> and death. Stopping at earlier ages will both reduce decline and delay onset.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972005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a:latin typeface="Arial" panose="020B0604020202020204" pitchFamily="34" charset="0"/>
                <a:cs typeface="Arial" panose="020B0604020202020204" pitchFamily="34" charset="0"/>
              </a:rPr>
              <a:t>Patients with severe renal impairment (creatine clearance &lt;30ml /min) should reduce their dose</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of varenicline by half (0.5mg twice daily). Patients with renal failure should not use varenicline.</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No adjustments are needed for patients with mild-moderate renal impairment.</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is no clinical experience of cytisine in patients with renal or hepatic impairment, therefore </a:t>
            </a:r>
          </a:p>
          <a:p>
            <a:r>
              <a:rPr lang="en-US">
                <a:latin typeface="Arial" panose="020B0604020202020204" pitchFamily="34" charset="0"/>
                <a:cs typeface="Arial" panose="020B0604020202020204" pitchFamily="34" charset="0"/>
              </a:rPr>
              <a:t>the drug product is not recommended for use in those with and level of renal impairment. </a:t>
            </a:r>
          </a:p>
          <a:p>
            <a:r>
              <a:rPr lang="en-US">
                <a:latin typeface="Arial" panose="020B0604020202020204" pitchFamily="34" charset="0"/>
                <a:cs typeface="Arial" panose="020B0604020202020204" pitchFamily="34" charset="0"/>
              </a:rPr>
              <a:t> </a:t>
            </a:r>
          </a:p>
          <a:p>
            <a:r>
              <a:rPr lang="en-US" i="1">
                <a:latin typeface="Arial" panose="020B0604020202020204" pitchFamily="34" charset="0"/>
                <a:cs typeface="Arial" panose="020B0604020202020204" pitchFamily="34" charset="0"/>
              </a:rPr>
              <a:t>Patients with moderate to severe renal impairment may experience a 40–60% reduction in</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clearance of nicotine.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Clinicians can contemplate a dose reduction based on patient response for</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less dependent patients. Patient risk of relapse and treatment response would guide practice.</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a:p>
        </p:txBody>
      </p:sp>
    </p:spTree>
    <p:extLst>
      <p:ext uri="{BB962C8B-B14F-4D97-AF65-F5344CB8AC3E}">
        <p14:creationId xmlns:p14="http://schemas.microsoft.com/office/powerpoint/2010/main" val="4212188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If a patient smokes, support with quitting is possibly the most powerful intervention we can offer to improve surgical outcomes and future health (41% reduction in surgical complications)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know smoking has an impact of a range of surgery</a:t>
            </a:r>
            <a:r>
              <a:rPr lang="en-US" baseline="0">
                <a:latin typeface="Arial" panose="020B0604020202020204" pitchFamily="34" charset="0"/>
                <a:cs typeface="Arial" panose="020B0604020202020204" pitchFamily="34" charset="0"/>
              </a:rPr>
              <a:t> types.</a:t>
            </a:r>
            <a:r>
              <a:rPr lang="en-US">
                <a:latin typeface="Arial" panose="020B0604020202020204" pitchFamily="34" charset="0"/>
                <a:cs typeface="Arial" panose="020B0604020202020204" pitchFamily="34" charset="0"/>
              </a:rPr>
              <a:t> </a:t>
            </a:r>
          </a:p>
          <a:p>
            <a:endParaRPr lang="en-US" baseline="0">
              <a:latin typeface="Arial" panose="020B0604020202020204" pitchFamily="34" charset="0"/>
              <a:cs typeface="Arial" panose="020B0604020202020204" pitchFamily="34" charset="0"/>
            </a:endParaRPr>
          </a:p>
          <a:p>
            <a:r>
              <a:rPr lang="en-US" baseline="0">
                <a:latin typeface="Arial" panose="020B0604020202020204" pitchFamily="34" charset="0"/>
                <a:cs typeface="Arial" panose="020B0604020202020204" pitchFamily="34" charset="0"/>
              </a:rPr>
              <a:t>Specifically, we know</a:t>
            </a:r>
            <a:r>
              <a:rPr lang="en-US">
                <a:latin typeface="Arial" panose="020B0604020202020204" pitchFamily="34" charset="0"/>
                <a:cs typeface="Arial" panose="020B0604020202020204" pitchFamily="34" charset="0"/>
              </a:rPr>
              <a:t>...</a:t>
            </a:r>
          </a:p>
          <a:p>
            <a:endParaRPr lang="en-US">
              <a:latin typeface="Arial" panose="020B0604020202020204" pitchFamily="34" charset="0"/>
              <a:cs typeface="Arial" panose="020B0604020202020204" pitchFamily="34" charset="0"/>
            </a:endParaRPr>
          </a:p>
          <a:p>
            <a:pPr>
              <a:spcBef>
                <a:spcPts val="500"/>
              </a:spcBef>
              <a:spcAft>
                <a:spcPts val="500"/>
              </a:spcAft>
            </a:pPr>
            <a:r>
              <a:rPr lang="en-US" b="1">
                <a:latin typeface="Arial" panose="020B0604020202020204" pitchFamily="34" charset="0"/>
                <a:cs typeface="Arial" panose="020B0604020202020204" pitchFamily="34" charset="0"/>
              </a:rPr>
              <a:t>Smoking is the most important risk factor for the development of:</a:t>
            </a:r>
            <a:endParaRPr lang="en-US">
              <a:latin typeface="Arial" panose="020B0604020202020204" pitchFamily="34" charset="0"/>
              <a:cs typeface="Arial" panose="020B0604020202020204" pitchFamily="34" charset="0"/>
            </a:endParaRPr>
          </a:p>
          <a:p>
            <a:pPr marL="536575" lvl="1" indent="-182245">
              <a:spcBef>
                <a:spcPts val="500"/>
              </a:spcBef>
              <a:spcAft>
                <a:spcPts val="500"/>
              </a:spcAft>
              <a:buFont typeface="Arial"/>
              <a:buChar char="•"/>
            </a:pPr>
            <a:r>
              <a:rPr lang="en-US">
                <a:latin typeface="Arial" panose="020B0604020202020204" pitchFamily="34" charset="0"/>
                <a:cs typeface="Arial" panose="020B0604020202020204" pitchFamily="34" charset="0"/>
              </a:rPr>
              <a:t>postoperative cardiopulmonary and wound-related complications in elective cases;</a:t>
            </a:r>
          </a:p>
          <a:p>
            <a:pPr marL="536575" indent="-182245">
              <a:spcBef>
                <a:spcPts val="500"/>
              </a:spcBef>
              <a:spcAft>
                <a:spcPts val="500"/>
              </a:spcAft>
              <a:buFont typeface="Arial"/>
              <a:buChar char="•"/>
            </a:pPr>
            <a:r>
              <a:rPr lang="en-US">
                <a:latin typeface="Arial" panose="020B0604020202020204" pitchFamily="34" charset="0"/>
                <a:cs typeface="Arial" panose="020B0604020202020204" pitchFamily="34" charset="0"/>
              </a:rPr>
              <a:t>serious post-operative complications in patients undergoing elective hip and knee replacement;</a:t>
            </a:r>
          </a:p>
          <a:p>
            <a:pPr marL="354330" indent="0">
              <a:spcBef>
                <a:spcPts val="500"/>
              </a:spcBef>
              <a:spcAft>
                <a:spcPts val="500"/>
              </a:spcAft>
              <a:buFont typeface="Arial"/>
              <a:buNone/>
            </a:pPr>
            <a:endParaRPr lang="en-US">
              <a:latin typeface="Arial" panose="020B0604020202020204" pitchFamily="34" charset="0"/>
              <a:cs typeface="Arial" panose="020B0604020202020204" pitchFamily="34" charset="0"/>
            </a:endParaRPr>
          </a:p>
          <a:p>
            <a:pPr marL="354330">
              <a:spcBef>
                <a:spcPts val="500"/>
              </a:spcBef>
              <a:spcAft>
                <a:spcPts val="500"/>
              </a:spcAft>
            </a:pPr>
            <a:endParaRPr lang="en-US">
              <a:latin typeface="Arial" panose="020B0604020202020204" pitchFamily="34" charset="0"/>
              <a:cs typeface="Arial" panose="020B0604020202020204" pitchFamily="34" charset="0"/>
            </a:endParaRPr>
          </a:p>
          <a:p>
            <a:pPr marL="171450" indent="-171450">
              <a:spcBef>
                <a:spcPts val="500"/>
              </a:spcBef>
              <a:spcAft>
                <a:spcPts val="500"/>
              </a:spcAft>
              <a:buFont typeface="Arial"/>
              <a:buChar char="•"/>
            </a:pPr>
            <a:endParaRPr lang="en-US">
              <a:latin typeface="Arial" panose="020B0604020202020204" pitchFamily="34" charset="0"/>
              <a:cs typeface="Arial" panose="020B0604020202020204" pitchFamily="34" charset="0"/>
            </a:endParaRPr>
          </a:p>
          <a:p>
            <a:pPr>
              <a:spcBef>
                <a:spcPts val="500"/>
              </a:spcBef>
              <a:spcAft>
                <a:spcPts val="500"/>
              </a:spcAft>
            </a:pPr>
            <a:endParaRPr lang="en-US" b="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DC4B217-821A-0B40-AC27-5C631E22CC1E}" type="slidenum">
              <a:rPr lang="en-US" smtClean="0"/>
              <a:t>24</a:t>
            </a:fld>
            <a:endParaRPr lang="en-US"/>
          </a:p>
        </p:txBody>
      </p:sp>
    </p:spTree>
    <p:extLst>
      <p:ext uri="{BB962C8B-B14F-4D97-AF65-F5344CB8AC3E}">
        <p14:creationId xmlns:p14="http://schemas.microsoft.com/office/powerpoint/2010/main" val="4149018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accent5">
                  <a:lumMod val="50000"/>
                </a:schemeClr>
              </a:buClr>
              <a:buFont typeface="Wingdings" pitchFamily="2" charset="2"/>
              <a:buChar char="§"/>
            </a:pPr>
            <a:r>
              <a:rPr lang="en-US" sz="1200">
                <a:solidFill>
                  <a:schemeClr val="accent5">
                    <a:lumMod val="75000"/>
                  </a:schemeClr>
                </a:solidFill>
                <a:latin typeface="Arial" panose="020B0604020202020204" pitchFamily="34" charset="0"/>
                <a:cs typeface="Arial" panose="020B0604020202020204" pitchFamily="34" charset="0"/>
              </a:rPr>
              <a:t>Stopping smoking 4-8 weeks prior to surgery is recommended for optimal outcomes, although there is still benefit to quitting 24-48 hours prior.</a:t>
            </a:r>
            <a:endParaRPr lang="en-US"/>
          </a:p>
          <a:p>
            <a:endParaRPr lang="en-US">
              <a:latin typeface="Arial" panose="020B0604020202020204" pitchFamily="34" charset="0"/>
              <a:cs typeface="Arial" panose="020B0604020202020204" pitchFamily="34" charset="0"/>
            </a:endParaRPr>
          </a:p>
          <a:p>
            <a:r>
              <a:rPr lang="en-US">
                <a:latin typeface="Arial"/>
                <a:cs typeface="Arial"/>
              </a:rPr>
              <a:t>We know that even short-term quitting can improve function and surgical</a:t>
            </a:r>
            <a:r>
              <a:rPr lang="en-US" baseline="0">
                <a:latin typeface="Arial"/>
                <a:cs typeface="Arial"/>
              </a:rPr>
              <a:t> outcomes. While quitting any time before surgery is recommended evidence suggests quitting 2 months before surgery provides the greatest evidence. </a:t>
            </a:r>
            <a:br>
              <a:rPr lang="en-US" baseline="0">
                <a:latin typeface="Arial" panose="020B0604020202020204" pitchFamily="34" charset="0"/>
                <a:cs typeface="Arial" panose="020B0604020202020204" pitchFamily="34" charset="0"/>
              </a:rPr>
            </a:br>
            <a:br>
              <a:rPr lang="en-US" baseline="0">
                <a:latin typeface="Arial" panose="020B0604020202020204" pitchFamily="34" charset="0"/>
                <a:cs typeface="Arial" panose="020B0604020202020204" pitchFamily="34" charset="0"/>
              </a:rPr>
            </a:br>
            <a:r>
              <a:rPr lang="en-US" baseline="0">
                <a:latin typeface="Arial"/>
                <a:cs typeface="Arial"/>
              </a:rPr>
              <a:t>Research has show shown that quitting smoking:</a:t>
            </a:r>
            <a:r>
              <a:rPr lang="en-US">
                <a:latin typeface="Arial"/>
                <a:cs typeface="Arial"/>
              </a:rPr>
              <a:t> </a:t>
            </a:r>
          </a:p>
          <a:p>
            <a:r>
              <a:rPr lang="en-GB" sz="1200">
                <a:solidFill>
                  <a:srgbClr val="6F0200"/>
                </a:solidFill>
                <a:latin typeface="Arial"/>
                <a:ea typeface="ＭＳ Ｐゴシック"/>
                <a:cs typeface="Arial"/>
              </a:rPr>
              <a:t>2-6 weeks improves immune response</a:t>
            </a:r>
            <a:r>
              <a:rPr lang="en-GB">
                <a:solidFill>
                  <a:srgbClr val="6F0200"/>
                </a:solidFill>
                <a:latin typeface="Arial"/>
                <a:ea typeface="ＭＳ Ｐゴシック"/>
                <a:cs typeface="Arial"/>
              </a:rPr>
              <a:t> </a:t>
            </a:r>
            <a:endParaRPr lang="en-GB" sz="1200" baseline="300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
            </a:pPr>
            <a:r>
              <a:rPr lang="en-GB" sz="1200">
                <a:solidFill>
                  <a:srgbClr val="6F0200"/>
                </a:solidFill>
                <a:latin typeface="Arial"/>
                <a:ea typeface="ＭＳ Ｐゴシック"/>
                <a:cs typeface="Arial"/>
              </a:rPr>
              <a:t>3-4 weeks improves wound healing</a:t>
            </a:r>
            <a:r>
              <a:rPr lang="en-GB">
                <a:solidFill>
                  <a:srgbClr val="6F0200"/>
                </a:solidFill>
                <a:latin typeface="Arial"/>
                <a:ea typeface="ＭＳ Ｐゴシック"/>
                <a:cs typeface="Arial"/>
              </a:rPr>
              <a:t> </a:t>
            </a:r>
            <a:endParaRPr lang="en-GB" sz="1200" baseline="300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
            </a:pPr>
            <a:r>
              <a:rPr lang="en-GB" sz="1200">
                <a:solidFill>
                  <a:srgbClr val="6F0200"/>
                </a:solidFill>
                <a:latin typeface="Arial"/>
                <a:ea typeface="ＭＳ Ｐゴシック"/>
                <a:cs typeface="Arial"/>
              </a:rPr>
              <a:t>6-8 weeks improves pulmonary function</a:t>
            </a:r>
            <a:r>
              <a:rPr lang="en-GB">
                <a:solidFill>
                  <a:srgbClr val="6F0200"/>
                </a:solidFill>
                <a:latin typeface="Arial"/>
                <a:ea typeface="ＭＳ Ｐゴシック"/>
                <a:cs typeface="Arial"/>
              </a:rPr>
              <a:t> </a:t>
            </a:r>
            <a:endParaRPr lang="en-GB" sz="12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
            </a:pPr>
            <a:r>
              <a:rPr lang="en-GB" sz="1200">
                <a:solidFill>
                  <a:srgbClr val="6F0200"/>
                </a:solidFill>
                <a:latin typeface="Arial"/>
                <a:ea typeface="ＭＳ Ｐゴシック"/>
                <a:cs typeface="Arial"/>
              </a:rPr>
              <a:t>4+ weeks reduces respiratory complications</a:t>
            </a:r>
          </a:p>
          <a:p>
            <a:endParaRPr lang="en-US"/>
          </a:p>
        </p:txBody>
      </p:sp>
      <p:sp>
        <p:nvSpPr>
          <p:cNvPr id="4" name="Slide Number Placeholder 3"/>
          <p:cNvSpPr>
            <a:spLocks noGrp="1"/>
          </p:cNvSpPr>
          <p:nvPr>
            <p:ph type="sldNum" sz="quarter" idx="10"/>
          </p:nvPr>
        </p:nvSpPr>
        <p:spPr/>
        <p:txBody>
          <a:bodyPr/>
          <a:lstStyle/>
          <a:p>
            <a:fld id="{6DC4B217-821A-0B40-AC27-5C631E22CC1E}" type="slidenum">
              <a:rPr lang="en-US" smtClean="0"/>
              <a:t>25</a:t>
            </a:fld>
            <a:endParaRPr lang="en-US"/>
          </a:p>
        </p:txBody>
      </p:sp>
    </p:spTree>
    <p:extLst>
      <p:ext uri="{BB962C8B-B14F-4D97-AF65-F5344CB8AC3E}">
        <p14:creationId xmlns:p14="http://schemas.microsoft.com/office/powerpoint/2010/main" val="13545674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There have been concerns that starting nicotine replacement therapy (NRT) in the immediate perioperative period may negatively impact wound healing.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0" baseline="0">
              <a:latin typeface="Arial" panose="020B0604020202020204" pitchFamily="34" charset="0"/>
              <a:ea typeface="Calibri"/>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i="0" baseline="0">
                <a:latin typeface="Arial" panose="020B0604020202020204" pitchFamily="34" charset="0"/>
                <a:ea typeface="Calibri"/>
                <a:cs typeface="Arial" panose="020B0604020202020204" pitchFamily="34" charset="0"/>
              </a:rPr>
              <a:t>So what do we know about the use of quit smoking medications in particular NRT is the per surgical patient?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0">
              <a:latin typeface="Arial" panose="020B0604020202020204" pitchFamily="34" charset="0"/>
              <a:ea typeface="Calibri"/>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ea typeface="Calibri"/>
                <a:cs typeface="Arial" panose="020B0604020202020204" pitchFamily="34" charset="0"/>
              </a:rPr>
              <a:t>Although the available data are limited, there is no evidence from human studies that NRT increases the risk of healing-related or cardiovascular complications. Individual clinical trials of tobacco use interventions that include NRT have revealed either no effect or a reduction in complication rates. </a:t>
            </a:r>
            <a:endParaRPr lang="en-US" sz="1200" i="0">
              <a:effectLst/>
              <a:latin typeface="Arial" panose="020B0604020202020204" pitchFamily="34" charset="0"/>
              <a:ea typeface="Calibri"/>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b="0" i="0">
              <a:solidFill>
                <a:srgbClr val="21212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A large US observational study examined association of NRT with postoperative outcomes among smokers hospitalized for a surgical procedure. The study included 147,506 active smokers, 25,651 (17.4%) were prescribed NRT within 2 days of admission. </a:t>
            </a:r>
          </a:p>
          <a:p>
            <a:pPr eaLnBrk="1" fontAlgn="auto" hangingPunct="1">
              <a:spcBef>
                <a:spcPts val="0"/>
              </a:spcBef>
              <a:spcAft>
                <a:spcPts val="0"/>
              </a:spcAft>
              <a:defRPr/>
            </a:pPr>
            <a:endParaRPr lang="en-CA">
              <a:solidFill>
                <a:srgbClr val="212121"/>
              </a:solidFill>
              <a:latin typeface="Arial" panose="020B0604020202020204" pitchFamily="34" charset="0"/>
              <a:cs typeface="Arial" panose="020B0604020202020204" pitchFamily="34" charset="0"/>
            </a:endParaRPr>
          </a:p>
          <a:p>
            <a:pPr marL="0" marR="0" indent="0" algn="l" defTabSz="457200">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The study found there was no association between receipt of NRT and in-hospital complications mortality all-cause 30-day readmissions or 30-day readmission for wound complications.</a:t>
            </a:r>
            <a:endParaRPr lang="en-CA">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b="0" i="0">
              <a:solidFill>
                <a:srgbClr val="212121"/>
              </a:solidFill>
              <a:effectLst/>
              <a:latin typeface="Arial" panose="020B0604020202020204" pitchFamily="34" charset="0"/>
              <a:cs typeface="Arial" panose="020B0604020202020204" pitchFamily="34" charset="0"/>
            </a:endParaRPr>
          </a:p>
          <a:p>
            <a:pPr>
              <a:defRPr/>
            </a:pPr>
            <a:r>
              <a:rPr lang="en-CA" i="1">
                <a:solidFill>
                  <a:srgbClr val="212121"/>
                </a:solidFill>
                <a:latin typeface="Arial" panose="020B0604020202020204" pitchFamily="34" charset="0"/>
                <a:cs typeface="Arial" panose="020B0604020202020204" pitchFamily="34" charset="0"/>
              </a:rPr>
              <a:t>The exception of facial-cranial surgery for which there is minimal research to guide practice</a:t>
            </a:r>
            <a:endParaRPr lang="en-CA">
              <a:solidFill>
                <a:srgbClr val="000000"/>
              </a:solidFill>
              <a:latin typeface="Arial" panose="020B0604020202020204" pitchFamily="34" charset="0"/>
              <a:cs typeface="Arial" panose="020B0604020202020204" pitchFamily="34" charset="0"/>
            </a:endParaRPr>
          </a:p>
          <a:p>
            <a:pPr>
              <a:defRPr/>
            </a:pPr>
            <a:endParaRPr lang="en-CA" i="1">
              <a:solidFill>
                <a:srgbClr val="212121"/>
              </a:solidFill>
              <a:latin typeface="Arial" panose="020B0604020202020204" pitchFamily="34" charset="0"/>
              <a:cs typeface="Arial" panose="020B0604020202020204" pitchFamily="34" charset="0"/>
            </a:endParaRPr>
          </a:p>
          <a:p>
            <a:pPr>
              <a:defRPr/>
            </a:pPr>
            <a:r>
              <a:rPr lang="en-CA" i="1">
                <a:solidFill>
                  <a:srgbClr val="212121"/>
                </a:solidFill>
                <a:latin typeface="Arial" panose="020B0604020202020204" pitchFamily="34" charset="0"/>
                <a:cs typeface="Arial" panose="020B0604020202020204" pitchFamily="34" charset="0"/>
              </a:rPr>
              <a:t>The risk-benefit assessment for NRT use versus the known effects of smoking should guide decision making.</a:t>
            </a:r>
            <a:endParaRPr lang="en-CA">
              <a:latin typeface="Arial" panose="020B0604020202020204" pitchFamily="34" charset="0"/>
              <a:cs typeface="Arial" panose="020B0604020202020204" pitchFamily="34" charset="0"/>
            </a:endParaRPr>
          </a:p>
          <a:p>
            <a:pPr marL="0" marR="0" indent="0" algn="l" defTabSz="457200">
              <a:lnSpc>
                <a:spcPct val="100000"/>
              </a:lnSpc>
              <a:spcBef>
                <a:spcPts val="0"/>
              </a:spcBef>
              <a:spcAft>
                <a:spcPts val="0"/>
              </a:spcAft>
              <a:buClrTx/>
              <a:buSzTx/>
              <a:buFontTx/>
              <a:buNone/>
              <a:tabLst/>
              <a:defRPr/>
            </a:pPr>
            <a:endParaRPr lang="en-CA" b="0" i="0">
              <a:solidFill>
                <a:srgbClr val="21212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CA" b="1" i="0">
                <a:solidFill>
                  <a:srgbClr val="212121"/>
                </a:solidFill>
                <a:effectLst/>
                <a:latin typeface="Arial" panose="020B0604020202020204" pitchFamily="34" charset="0"/>
                <a:cs typeface="Arial" panose="020B0604020202020204" pitchFamily="34" charset="0"/>
              </a:rPr>
              <a:t>Source: </a:t>
            </a:r>
          </a:p>
          <a:p>
            <a:pPr marL="0" marR="0" indent="0" algn="l" defTabSz="457200" rtl="0" eaLnBrk="1" fontAlgn="auto" latinLnBrk="0" hangingPunct="1">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Stefan MS, Pack Q, Shieh MS, </a:t>
            </a:r>
            <a:r>
              <a:rPr lang="en-CA" b="0" i="0" err="1">
                <a:solidFill>
                  <a:srgbClr val="212121"/>
                </a:solidFill>
                <a:effectLst/>
                <a:latin typeface="Arial" panose="020B0604020202020204" pitchFamily="34" charset="0"/>
                <a:cs typeface="Arial" panose="020B0604020202020204" pitchFamily="34" charset="0"/>
              </a:rPr>
              <a:t>Pekow</a:t>
            </a:r>
            <a:r>
              <a:rPr lang="en-CA" b="0" i="0">
                <a:solidFill>
                  <a:srgbClr val="212121"/>
                </a:solidFill>
                <a:effectLst/>
                <a:latin typeface="Arial" panose="020B0604020202020204" pitchFamily="34" charset="0"/>
                <a:cs typeface="Arial" panose="020B0604020202020204" pitchFamily="34" charset="0"/>
              </a:rPr>
              <a:t> PS, Bernstein SL, Raghunathan K, Nason KS, Lindenauer PK. The Association of Nicotine Replacement Therapy With Outcomes Among Smokers Hospitalized for a Major Surgical Procedure. Chest. 2020 May;157(5):1354-1361. doi: 10.1016/j.chest.2019.10.054.</a:t>
            </a:r>
            <a:endParaRPr lang="en-US">
              <a:latin typeface="Arial" panose="020B060402020202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In summary </a:t>
            </a:r>
          </a:p>
          <a:p>
            <a:endParaRPr lang="en-US">
              <a:latin typeface="Arial" panose="020B0604020202020204" pitchFamily="34" charset="0"/>
              <a:cs typeface="Arial" panose="020B0604020202020204" pitchFamily="34" charset="0"/>
            </a:endParaRPr>
          </a:p>
          <a:p>
            <a:pPr>
              <a:buFont typeface="Wingdings" charset="2"/>
              <a:buChar char="v"/>
            </a:pPr>
            <a:r>
              <a:rPr lang="en-GB" sz="1200">
                <a:solidFill>
                  <a:srgbClr val="6F0200"/>
                </a:solidFill>
                <a:latin typeface="Arial" panose="020B0604020202020204" pitchFamily="34" charset="0"/>
                <a:ea typeface="ＭＳ Ｐゴシック" charset="0"/>
                <a:cs typeface="Arial" panose="020B0604020202020204" pitchFamily="34" charset="0"/>
              </a:rPr>
              <a:t>There is limited data to guide practice in terms of when to initiate</a:t>
            </a:r>
            <a:r>
              <a:rPr lang="en-GB" sz="1200" baseline="0">
                <a:solidFill>
                  <a:srgbClr val="6F0200"/>
                </a:solidFill>
                <a:latin typeface="Arial" panose="020B0604020202020204" pitchFamily="34" charset="0"/>
                <a:ea typeface="ＭＳ Ｐゴシック" charset="0"/>
                <a:cs typeface="Arial" panose="020B0604020202020204" pitchFamily="34" charset="0"/>
              </a:rPr>
              <a:t> NRT in the acute post-operate period. Medication is a fundamental part of treating tobacco use and managing withdrawal. There is no strong evidence to suggest that rates of nicotine delivered by NRT impacts healing or cardiovascular complications. </a:t>
            </a:r>
          </a:p>
          <a:p>
            <a:pPr>
              <a:buFont typeface="Wingdings" charset="2"/>
              <a:buChar char="v"/>
            </a:pPr>
            <a:endParaRPr lang="en-GB" sz="1200" baseline="0">
              <a:solidFill>
                <a:srgbClr val="6F0200"/>
              </a:solidFill>
              <a:latin typeface="Arial" panose="020B0604020202020204" pitchFamily="34" charset="0"/>
              <a:ea typeface="ＭＳ Ｐゴシック"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 typeface="Wingdings" charset="2"/>
              <a:buChar char="v"/>
              <a:tabLst/>
              <a:defRPr/>
            </a:pPr>
            <a:r>
              <a:rPr lang="en-GB" sz="1200">
                <a:solidFill>
                  <a:srgbClr val="6F0200"/>
                </a:solidFill>
                <a:latin typeface="Arial" panose="020B0604020202020204" pitchFamily="34" charset="0"/>
                <a:ea typeface="ＭＳ Ｐゴシック" charset="0"/>
                <a:cs typeface="Arial" panose="020B0604020202020204" pitchFamily="34" charset="0"/>
              </a:rPr>
              <a:t>NRT delivers</a:t>
            </a:r>
            <a:r>
              <a:rPr lang="en-GB" sz="1200" baseline="0">
                <a:solidFill>
                  <a:srgbClr val="6F0200"/>
                </a:solidFill>
                <a:latin typeface="Arial" panose="020B0604020202020204" pitchFamily="34" charset="0"/>
                <a:ea typeface="ＭＳ Ｐゴシック" charset="0"/>
                <a:cs typeface="Arial" panose="020B0604020202020204" pitchFamily="34" charset="0"/>
              </a:rPr>
              <a:t> nicotine</a:t>
            </a:r>
            <a:r>
              <a:rPr lang="en-GB" sz="1200">
                <a:solidFill>
                  <a:srgbClr val="6F0200"/>
                </a:solidFill>
                <a:latin typeface="Arial" panose="020B0604020202020204" pitchFamily="34" charset="0"/>
                <a:ea typeface="ＭＳ Ｐゴシック" charset="0"/>
                <a:cs typeface="Arial" panose="020B0604020202020204" pitchFamily="34" charset="0"/>
              </a:rPr>
              <a:t> by the venous system and rates of delivery are much lower than that delivered via a cigarette</a:t>
            </a:r>
            <a:r>
              <a:rPr lang="en-GB" sz="1200" baseline="0">
                <a:solidFill>
                  <a:srgbClr val="6F0200"/>
                </a:solidFill>
                <a:latin typeface="Arial" panose="020B0604020202020204" pitchFamily="34" charset="0"/>
                <a:ea typeface="ＭＳ Ｐゴシック" charset="0"/>
                <a:cs typeface="Arial" panose="020B0604020202020204" pitchFamily="34" charset="0"/>
              </a:rPr>
              <a:t> AND without CO and other toxins. </a:t>
            </a:r>
          </a:p>
          <a:p>
            <a:pPr marL="0" marR="0" indent="0" algn="l" defTabSz="457200" rtl="0" eaLnBrk="1" fontAlgn="auto" latinLnBrk="0" hangingPunct="1">
              <a:lnSpc>
                <a:spcPct val="100000"/>
              </a:lnSpc>
              <a:spcBef>
                <a:spcPts val="0"/>
              </a:spcBef>
              <a:spcAft>
                <a:spcPts val="0"/>
              </a:spcAft>
              <a:buClrTx/>
              <a:buSzTx/>
              <a:buFont typeface="Wingdings" charset="2"/>
              <a:buNone/>
              <a:tabLst/>
              <a:defRPr/>
            </a:pPr>
            <a:endParaRPr lang="en-GB" sz="1200" baseline="0">
              <a:solidFill>
                <a:srgbClr val="6F0200"/>
              </a:solidFill>
              <a:latin typeface="Arial" panose="020B0604020202020204" pitchFamily="34" charset="0"/>
              <a:ea typeface="ＭＳ Ｐゴシック"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 typeface="Wingdings" charset="2"/>
              <a:buNone/>
              <a:tabLst/>
              <a:defRPr/>
            </a:pPr>
            <a:r>
              <a:rPr lang="en-GB" sz="1200" baseline="0">
                <a:solidFill>
                  <a:srgbClr val="6F0200"/>
                </a:solidFill>
                <a:latin typeface="Arial" panose="020B0604020202020204" pitchFamily="34" charset="0"/>
                <a:ea typeface="ＭＳ Ｐゴシック" charset="0"/>
                <a:cs typeface="Arial" panose="020B0604020202020204" pitchFamily="34" charset="0"/>
              </a:rPr>
              <a:t>The bottom line is the:</a:t>
            </a:r>
            <a:endParaRPr lang="en-GB" sz="9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v"/>
            </a:pPr>
            <a:r>
              <a:rPr lang="en-GB" sz="1200">
                <a:solidFill>
                  <a:srgbClr val="6F0200"/>
                </a:solidFill>
                <a:latin typeface="Arial" panose="020B0604020202020204" pitchFamily="34" charset="0"/>
                <a:ea typeface="ＭＳ Ｐゴシック" charset="0"/>
                <a:cs typeface="Arial" panose="020B0604020202020204" pitchFamily="34" charset="0"/>
              </a:rPr>
              <a:t>Benefits outweigh the risks of continued smoking. </a:t>
            </a:r>
            <a:endParaRPr lang="en-US" sz="1200">
              <a:solidFill>
                <a:schemeClr val="tx1"/>
              </a:solidFill>
              <a:latin typeface="Arial" panose="020B0604020202020204" pitchFamily="34" charset="0"/>
              <a:ea typeface="+mn-ea"/>
              <a:cs typeface="Arial" panose="020B0604020202020204" pitchFamily="34" charset="0"/>
            </a:endParaRPr>
          </a:p>
          <a:p>
            <a:pPr>
              <a:buFont typeface="Wingdings" charset="2"/>
              <a:buChar char="v"/>
            </a:pPr>
            <a:r>
              <a:rPr lang="en-US" sz="1200">
                <a:solidFill>
                  <a:schemeClr val="tx1"/>
                </a:solidFill>
                <a:latin typeface="Arial" panose="020B0604020202020204" pitchFamily="34" charset="0"/>
                <a:ea typeface="+mn-ea"/>
                <a:cs typeface="Arial" panose="020B0604020202020204" pitchFamily="34" charset="0"/>
              </a:rPr>
              <a:t>NRT</a:t>
            </a:r>
            <a:r>
              <a:rPr lang="en-US" sz="1200" baseline="0">
                <a:solidFill>
                  <a:schemeClr val="tx1"/>
                </a:solidFill>
                <a:latin typeface="Arial" panose="020B0604020202020204" pitchFamily="34" charset="0"/>
                <a:ea typeface="+mn-ea"/>
                <a:cs typeface="Arial" panose="020B0604020202020204" pitchFamily="34" charset="0"/>
              </a:rPr>
              <a:t> should be commenced when the possibility of smoking is high and for many patients this can be anticipated in advance. Remember as we saw in the earlier slide the</a:t>
            </a:r>
          </a:p>
          <a:p>
            <a:pPr>
              <a:buFont typeface="Wingdings" charset="2"/>
              <a:buChar char="v"/>
            </a:pPr>
            <a:r>
              <a:rPr lang="en-US" sz="1200" baseline="0">
                <a:solidFill>
                  <a:schemeClr val="tx1"/>
                </a:solidFill>
                <a:latin typeface="Arial" panose="020B0604020202020204" pitchFamily="34" charset="0"/>
                <a:ea typeface="+mn-ea"/>
                <a:cs typeface="Arial" panose="020B0604020202020204" pitchFamily="34" charset="0"/>
              </a:rPr>
              <a:t>NRT patch takes 20-40 mins to take effect and oral forms of NRT deliver NRT more rapidly.</a:t>
            </a:r>
          </a:p>
          <a:p>
            <a:pPr>
              <a:buFont typeface="Wingdings" charset="2"/>
              <a:buChar char="v"/>
            </a:pPr>
            <a:endParaRPr lang="en-US" sz="1200" baseline="0">
              <a:solidFill>
                <a:schemeClr val="tx1"/>
              </a:solidFill>
              <a:latin typeface="Arial" panose="020B0604020202020204" pitchFamily="34" charset="0"/>
              <a:ea typeface="+mn-ea"/>
              <a:cs typeface="Arial" panose="020B0604020202020204" pitchFamily="34" charset="0"/>
            </a:endParaRPr>
          </a:p>
          <a:p>
            <a:pPr>
              <a:buFontTx/>
              <a:buNone/>
            </a:pPr>
            <a:r>
              <a:rPr lang="en-US" sz="1200" b="1" baseline="0">
                <a:solidFill>
                  <a:schemeClr val="tx1"/>
                </a:solidFill>
                <a:latin typeface="Arial" panose="020B0604020202020204" pitchFamily="34" charset="0"/>
                <a:ea typeface="+mn-ea"/>
                <a:cs typeface="Arial" panose="020B0604020202020204" pitchFamily="34" charset="0"/>
              </a:rPr>
              <a:t>Source: </a:t>
            </a:r>
          </a:p>
          <a:p>
            <a:pPr>
              <a:buFontTx/>
              <a:buNone/>
            </a:pPr>
            <a:r>
              <a:rPr lang="en-CA" b="0" i="0">
                <a:solidFill>
                  <a:srgbClr val="212121"/>
                </a:solidFill>
                <a:effectLst/>
                <a:latin typeface="Arial" panose="020B0604020202020204" pitchFamily="34" charset="0"/>
                <a:cs typeface="Arial" panose="020B0604020202020204" pitchFamily="34" charset="0"/>
              </a:rPr>
              <a:t>Nolan MB, Warner DO. Safety and Efficacy of Nicotine Replacement Therapy in the Perioperative Period: A Narrative Review. Mayo Clin Proc. 2015 Nov;90(11):1553-61. doi: 10.1016/j.mayocp.2015.08.003. Epub 2015 Oct 9. PMID: 26455889.</a:t>
            </a:r>
          </a:p>
          <a:p>
            <a:pPr>
              <a:buFontTx/>
              <a:buNone/>
            </a:pPr>
            <a:endParaRPr lang="en-CA" b="0" i="0">
              <a:solidFill>
                <a:srgbClr val="212121"/>
              </a:solidFill>
              <a:effectLst/>
              <a:latin typeface="Arial" panose="020B0604020202020204" pitchFamily="34" charset="0"/>
              <a:cs typeface="Arial" panose="020B0604020202020204" pitchFamily="34" charset="0"/>
            </a:endParaRPr>
          </a:p>
          <a:p>
            <a:pPr>
              <a:buFontTx/>
              <a:buNone/>
            </a:pPr>
            <a:r>
              <a:rPr lang="en-CA" b="0" i="0">
                <a:solidFill>
                  <a:srgbClr val="212121"/>
                </a:solidFill>
                <a:effectLst/>
                <a:latin typeface="Arial" panose="020B0604020202020204" pitchFamily="34" charset="0"/>
                <a:cs typeface="Arial" panose="020B0604020202020204" pitchFamily="34" charset="0"/>
              </a:rPr>
              <a:t>Stefan MS, Pack Q, Shieh MS, </a:t>
            </a:r>
            <a:r>
              <a:rPr lang="en-CA" b="0" i="0" err="1">
                <a:solidFill>
                  <a:srgbClr val="212121"/>
                </a:solidFill>
                <a:effectLst/>
                <a:latin typeface="Arial" panose="020B0604020202020204" pitchFamily="34" charset="0"/>
                <a:cs typeface="Arial" panose="020B0604020202020204" pitchFamily="34" charset="0"/>
              </a:rPr>
              <a:t>Pekow</a:t>
            </a:r>
            <a:r>
              <a:rPr lang="en-CA" b="0" i="0">
                <a:solidFill>
                  <a:srgbClr val="212121"/>
                </a:solidFill>
                <a:effectLst/>
                <a:latin typeface="Arial" panose="020B0604020202020204" pitchFamily="34" charset="0"/>
                <a:cs typeface="Arial" panose="020B0604020202020204" pitchFamily="34" charset="0"/>
              </a:rPr>
              <a:t> PS, Bernstein SL, Raghunathan K, Nason KS, Lindenauer PK. The Association of Nicotine Replacement Therapy With Outcomes Among Smokers Hospitalized for a Major Surgical Procedure. Chest. 2020 May;157(5):1354-1361. doi: 10.1016/j.chest.2019.10.054. Epub 2019 Nov 29. PMID: 31790653; PMCID: PMC7268437.</a:t>
            </a:r>
            <a:endParaRPr lang="en-GB" sz="1200" b="1">
              <a:solidFill>
                <a:srgbClr val="6F0200"/>
              </a:solidFill>
              <a:latin typeface="Arial" panose="020B0604020202020204" pitchFamily="34" charset="0"/>
              <a:ea typeface="ＭＳ Ｐゴシック"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DC4B217-821A-0B40-AC27-5C631E22CC1E}" type="slidenum">
              <a:rPr lang="en-US" smtClean="0"/>
              <a:t>26</a:t>
            </a:fld>
            <a:endParaRPr lang="en-US"/>
          </a:p>
        </p:txBody>
      </p:sp>
    </p:spTree>
    <p:extLst>
      <p:ext uri="{BB962C8B-B14F-4D97-AF65-F5344CB8AC3E}">
        <p14:creationId xmlns:p14="http://schemas.microsoft.com/office/powerpoint/2010/main" val="3257950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a:solidFill>
                  <a:schemeClr val="tx1"/>
                </a:solidFill>
                <a:effectLst/>
                <a:latin typeface="Arial" panose="020B0604020202020204" pitchFamily="34" charset="0"/>
                <a:cs typeface="Arial" panose="020B0604020202020204" pitchFamily="34" charset="0"/>
              </a:rPr>
              <a:t>Smoking rates among people with SMI are more than three times the general population.</a:t>
            </a:r>
            <a:r>
              <a:rPr lang="en-US">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While rates of smoking in England are now </a:t>
            </a:r>
            <a:r>
              <a:rPr lang="en-GB">
                <a:latin typeface="Arial" panose="020B0604020202020204" pitchFamily="34" charset="0"/>
                <a:cs typeface="Arial" panose="020B0604020202020204" pitchFamily="34" charset="0"/>
              </a:rPr>
              <a:t>13</a:t>
            </a:r>
            <a:r>
              <a:rPr lang="en-GB" sz="1200" b="0" i="0" kern="1200">
                <a:solidFill>
                  <a:schemeClr val="tx1"/>
                </a:solidFill>
                <a:effectLst/>
                <a:latin typeface="Arial" panose="020B0604020202020204" pitchFamily="34" charset="0"/>
                <a:cs typeface="Arial" panose="020B0604020202020204" pitchFamily="34" charset="0"/>
              </a:rPr>
              <a:t>%, people with SMI smoke at significantly higher rates.</a:t>
            </a:r>
            <a:endParaRPr lang="en-CA" sz="1200" b="0" i="0" kern="1200">
              <a:solidFill>
                <a:schemeClr val="tx1"/>
              </a:solidFill>
              <a:effectLst/>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Rates of smoking differ between specific patient groups and with severity of the illness:</a:t>
            </a:r>
            <a:endParaRPr lang="en-CA" sz="1200" b="0" i="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Depression and anxiety: 28%</a:t>
            </a:r>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Long-term MH condition: 34%</a:t>
            </a:r>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Severe mental illness: 40%</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Schizophrenia: 60-70%</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70% of those discharged from a psychiatric hospital are smokers</a:t>
            </a:r>
            <a:endParaRPr lang="en-CA" sz="1200" b="0" i="0" kern="1200">
              <a:solidFill>
                <a:schemeClr val="tx1"/>
              </a:solidFill>
              <a:effectLst/>
              <a:latin typeface="Arial" panose="020B0604020202020204" pitchFamily="34" charset="0"/>
              <a:cs typeface="Arial" panose="020B0604020202020204" pitchFamily="34" charset="0"/>
            </a:endParaRP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The NHSE has specifically chosen to focus the specialist tobacco dependence service on people </a:t>
            </a:r>
            <a:r>
              <a:rPr lang="en-GB">
                <a:latin typeface="Arial" panose="020B0604020202020204" pitchFamily="34" charset="0"/>
                <a:cs typeface="Arial" panose="020B0604020202020204" pitchFamily="34" charset="0"/>
              </a:rPr>
              <a:t>with SMI admitted to hospital </a:t>
            </a:r>
            <a:r>
              <a:rPr lang="en-GB" sz="1200" b="0" i="0" kern="1200">
                <a:solidFill>
                  <a:schemeClr val="tx1"/>
                </a:solidFill>
                <a:effectLst/>
                <a:latin typeface="Arial" panose="020B0604020202020204" pitchFamily="34" charset="0"/>
                <a:cs typeface="Arial" panose="020B0604020202020204" pitchFamily="34" charset="0"/>
              </a:rPr>
              <a:t>to address this large discrepancy.</a:t>
            </a:r>
            <a:endParaRPr lang="en-CA" sz="1200" b="0" i="0" kern="1200">
              <a:solidFill>
                <a:schemeClr val="tx1"/>
              </a:solidFill>
              <a:effectLst/>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Sources: </a:t>
            </a:r>
            <a:endParaRPr lang="en-CA">
              <a:latin typeface="Arial" panose="020B0604020202020204" pitchFamily="34" charset="0"/>
              <a:cs typeface="Arial" panose="020B0604020202020204" pitchFamily="34" charset="0"/>
            </a:endParaRPr>
          </a:p>
          <a:p>
            <a:pPr lvl="0"/>
            <a:r>
              <a:rPr lang="en-GB">
                <a:latin typeface="Arial" panose="020B0604020202020204" pitchFamily="34" charset="0"/>
                <a:cs typeface="Arial" panose="020B0604020202020204" pitchFamily="34" charset="0"/>
              </a:rPr>
              <a:t>NHS Digital 2021. </a:t>
            </a:r>
            <a:r>
              <a:rPr lang="en-GB" u="sng">
                <a:latin typeface="Arial" panose="020B0604020202020204" pitchFamily="34" charset="0"/>
                <a:cs typeface="Arial" panose="020B0604020202020204" pitchFamily="34" charset="0"/>
                <a:hlinkClick r:id="rId3"/>
              </a:rPr>
              <a:t>https://digital.nhs.uk/data-and-information/publications/statistical/statistics-on-smoking</a:t>
            </a:r>
            <a:endParaRPr lang="en-CA">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Stolen Years Report (2016): </a:t>
            </a:r>
            <a:r>
              <a:rPr lang="en-GB" u="sng">
                <a:latin typeface="Arial" panose="020B0604020202020204" pitchFamily="34" charset="0"/>
                <a:cs typeface="Arial" panose="020B0604020202020204" pitchFamily="34" charset="0"/>
                <a:hlinkClick r:id="rId4"/>
              </a:rPr>
              <a:t>https://ash.org.uk/information-and-resources/reports-submissions/reports/the-stolen-years/</a:t>
            </a:r>
            <a:r>
              <a:rPr lang="en-GB">
                <a:latin typeface="Arial" panose="020B0604020202020204" pitchFamily="34" charset="0"/>
                <a:cs typeface="Arial" panose="020B0604020202020204" pitchFamily="34" charset="0"/>
              </a:rPr>
              <a:t> </a:t>
            </a:r>
            <a:endParaRPr lang="en-CA">
              <a:latin typeface="Arial" panose="020B0604020202020204" pitchFamily="34" charset="0"/>
              <a:cs typeface="Arial" panose="020B0604020202020204" pitchFamily="34" charset="0"/>
            </a:endParaRPr>
          </a:p>
          <a:p>
            <a:r>
              <a:rPr lang="en-CA" sz="1200" b="0" i="0" kern="1200">
                <a:solidFill>
                  <a:schemeClr val="tx1"/>
                </a:solidFill>
                <a:effectLst/>
                <a:latin typeface="Arial" panose="020B0604020202020204" pitchFamily="34" charset="0"/>
                <a:cs typeface="Arial" panose="020B0604020202020204" pitchFamily="34" charset="0"/>
              </a:rPr>
              <a:t> </a:t>
            </a:r>
          </a:p>
          <a:p>
            <a:r>
              <a:rPr lang="en-CA" sz="1200" b="1" i="0" kern="1200">
                <a:solidFill>
                  <a:schemeClr val="tx1"/>
                </a:solidFill>
                <a:effectLst/>
                <a:latin typeface="Arial" panose="020B0604020202020204" pitchFamily="34" charset="0"/>
                <a:cs typeface="Arial" panose="020B0604020202020204" pitchFamily="34" charset="0"/>
              </a:rPr>
              <a:t>If delivering the training locally, include </a:t>
            </a:r>
            <a:r>
              <a:rPr lang="en-GB" sz="1200" b="1" i="0" kern="1200">
                <a:solidFill>
                  <a:schemeClr val="tx1"/>
                </a:solidFill>
                <a:effectLst/>
                <a:latin typeface="Arial" panose="020B0604020202020204" pitchFamily="34" charset="0"/>
                <a:cs typeface="Arial" panose="020B0604020202020204" pitchFamily="34" charset="0"/>
              </a:rPr>
              <a:t>what percentage of adults in the locality smoke and what percentage of people with SMI smoke</a:t>
            </a:r>
            <a:r>
              <a:rPr lang="en-GB" b="1">
                <a:latin typeface="Arial" panose="020B0604020202020204" pitchFamily="34" charset="0"/>
                <a:cs typeface="Arial" panose="020B0604020202020204" pitchFamily="34" charset="0"/>
              </a:rPr>
              <a:t>:</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Data can be pulled for localities from the following sources:</a:t>
            </a:r>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u="none" strike="noStrike" kern="1200">
                <a:solidFill>
                  <a:schemeClr val="tx1"/>
                </a:solidFill>
                <a:effectLst/>
                <a:latin typeface="Arial" panose="020B0604020202020204" pitchFamily="34" charset="0"/>
                <a:cs typeface="Arial" panose="020B0604020202020204" pitchFamily="34" charset="0"/>
                <a:hlinkClick r:id="rId5"/>
              </a:rPr>
              <a:t>Local Tobacco Control Profiles - Data - OHID (phe.org.uk)</a:t>
            </a:r>
            <a:r>
              <a:rPr lang="en-GB"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Integrated Health System (ICS) data can be found at the following link: </a:t>
            </a:r>
            <a:r>
              <a:rPr lang="en-GB" sz="1200" b="0" i="0" u="sng" kern="1200">
                <a:solidFill>
                  <a:schemeClr val="tx1"/>
                </a:solidFill>
                <a:effectLst/>
                <a:latin typeface="Arial" panose="020B0604020202020204" pitchFamily="34" charset="0"/>
                <a:cs typeface="Arial" panose="020B0604020202020204" pitchFamily="34" charset="0"/>
                <a:hlinkClick r:id="rId6"/>
              </a:rPr>
              <a:t>https://smokefreeaction.org.uk/icsbriefings/</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1" i="0" kern="1200">
                <a:solidFill>
                  <a:schemeClr val="tx1"/>
                </a:solidFill>
                <a:effectLst/>
                <a:latin typeface="Arial" panose="020B0604020202020204" pitchFamily="34" charset="0"/>
                <a:cs typeface="Arial" panose="020B0604020202020204" pitchFamily="34" charset="0"/>
              </a:rPr>
              <a:t> </a:t>
            </a:r>
          </a:p>
          <a:p>
            <a:endParaRPr lang="en-CA"/>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a:p>
        </p:txBody>
      </p:sp>
    </p:spTree>
    <p:extLst>
      <p:ext uri="{BB962C8B-B14F-4D97-AF65-F5344CB8AC3E}">
        <p14:creationId xmlns:p14="http://schemas.microsoft.com/office/powerpoint/2010/main" val="12225226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[Animated slide: two clicks to reveal all content]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We know that people with a mental illness die on average 10 to 20 years earlier than the general population. This is not the result of higher rates of suicide or accident but rather due to smoking related illness.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Source: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lvl="0"/>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Stolen Years Report (2016):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3"/>
              </a:rPr>
              <a:t>https://ash.org.uk/information-and-resources/reports-submissions/reports/the-stolen-years/</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endParaRPr lang="en-US" sz="1200">
              <a:latin typeface="Arial" panose="020B0604020202020204" pitchFamily="34" charset="0"/>
              <a:cs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a:p>
        </p:txBody>
      </p:sp>
    </p:spTree>
    <p:extLst>
      <p:ext uri="{BB962C8B-B14F-4D97-AF65-F5344CB8AC3E}">
        <p14:creationId xmlns:p14="http://schemas.microsoft.com/office/powerpoint/2010/main" val="6095424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i="0" kern="1200">
                <a:solidFill>
                  <a:schemeClr val="tx1"/>
                </a:solidFill>
                <a:effectLst/>
                <a:latin typeface="Arial" panose="020B0604020202020204" pitchFamily="34" charset="0"/>
                <a:ea typeface="Geneva" pitchFamily="-109" charset="0"/>
                <a:cs typeface="Arial" panose="020B0604020202020204" pitchFamily="34" charset="0"/>
              </a:rPr>
              <a:t>[Note: Animated slide: left-hand box appears with one click using timed animation, right-hand box requires multiple clicks for each bullet to appear]</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People with mental illness are known to suffer disproportionately from multiple smoking-related illnesses compared to the general population.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This includes an increased risk of coronary heart disease and stroke.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We know people with SMI are 10 more likely to die of respiratory diseases and are more likely to suffer from asthma, bronchitis and emphysema.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There is a well-established increased risk of cancer among smokers and the risk increases with the number of cigarettes smoked. People with SMI who smoke suffer from increased risk of cancer and furthermore worse cancer survival rates.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Bone health: smoking is associated with osteoporosis, low bone mineral density and fractures. People with schizophrenia have a higher risk of these conditions.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Oral health: people with SMI have higher rates of tooth decay and have 3.4 higher odds of losing all their teeth compared to mentally healthy people. They face additional challenges of maintaining good oral hygiene because of their mental health symptoms and because a number of psychotropic medications reduce the flow of saliva resulting in a dry mouth. However, stopping smoking is one of the most effective ways of reducing gum disease, tooth loss and oral cancers. Poor oral health is linked to diseases such as coronary heart disease, stroke and respiratory disease. Some effects of smoking are obvious such as bad breath and stained teeth. Less obvious is gum disease – the gums and bone recede and teeth are lost. Smoking also increases the risk of developing oral cancers.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a:p>
        </p:txBody>
      </p:sp>
    </p:spTree>
    <p:extLst>
      <p:ext uri="{BB962C8B-B14F-4D97-AF65-F5344CB8AC3E}">
        <p14:creationId xmlns:p14="http://schemas.microsoft.com/office/powerpoint/2010/main" val="3758865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1200" b="1" dirty="0">
                <a:solidFill>
                  <a:schemeClr val="tx1"/>
                </a:solidFill>
                <a:latin typeface="Arial"/>
                <a:cs typeface="Arial"/>
              </a:rPr>
              <a:t>Activity: Trainer demonstration</a:t>
            </a:r>
            <a:endParaRPr lang="en-US" sz="1200" dirty="0">
              <a:solidFill>
                <a:schemeClr val="tx1"/>
              </a:solidFill>
              <a:latin typeface="Arial"/>
              <a:cs typeface="Arial"/>
            </a:endParaRPr>
          </a:p>
          <a:p>
            <a:r>
              <a:rPr lang="en-US" sz="1200" b="1" dirty="0">
                <a:solidFill>
                  <a:schemeClr val="tx1"/>
                </a:solidFill>
                <a:latin typeface="Arial"/>
                <a:cs typeface="Arial"/>
              </a:rPr>
              <a:t>Method1 : </a:t>
            </a:r>
            <a:r>
              <a:rPr lang="en-US" sz="1200" b="0" dirty="0">
                <a:solidFill>
                  <a:schemeClr val="tx1"/>
                </a:solidFill>
                <a:latin typeface="Arial"/>
                <a:cs typeface="Arial"/>
              </a:rPr>
              <a:t>Large group, 2 trainers role play</a:t>
            </a:r>
          </a:p>
          <a:p>
            <a:r>
              <a:rPr lang="en-US" sz="1200" b="0" dirty="0">
                <a:solidFill>
                  <a:schemeClr val="tx1"/>
                </a:solidFill>
                <a:latin typeface="Arial"/>
                <a:cs typeface="Arial"/>
              </a:rPr>
              <a:t>Method 2: Trainer uses checklist to walk through key points and verbally runs through scripts for key parts of this contact (using scripts below)</a:t>
            </a:r>
            <a:endParaRPr lang="en-US" sz="1200" dirty="0">
              <a:solidFill>
                <a:schemeClr val="tx1"/>
              </a:solidFill>
              <a:latin typeface="Arial"/>
              <a:cs typeface="Arial"/>
            </a:endParaRPr>
          </a:p>
          <a:p>
            <a:r>
              <a:rPr lang="en-US" sz="1200" b="1" dirty="0">
                <a:solidFill>
                  <a:schemeClr val="tx1"/>
                </a:solidFill>
                <a:latin typeface="Arial"/>
                <a:cs typeface="Arial"/>
              </a:rPr>
              <a:t>Time: </a:t>
            </a:r>
            <a:r>
              <a:rPr lang="en-US" sz="1200" b="0" dirty="0">
                <a:solidFill>
                  <a:schemeClr val="tx1"/>
                </a:solidFill>
                <a:latin typeface="Arial"/>
                <a:cs typeface="Arial"/>
              </a:rPr>
              <a:t>5-10</a:t>
            </a:r>
            <a:r>
              <a:rPr lang="en-US" sz="1200" dirty="0">
                <a:solidFill>
                  <a:schemeClr val="tx1"/>
                </a:solidFill>
                <a:latin typeface="Arial"/>
                <a:cs typeface="Arial"/>
              </a:rPr>
              <a:t> minutes</a:t>
            </a:r>
          </a:p>
          <a:p>
            <a:endParaRPr lang="en-US" sz="1200" b="0" dirty="0">
              <a:solidFill>
                <a:schemeClr val="tx1"/>
              </a:solidFill>
              <a:latin typeface="Arial" panose="020B0604020202020204" pitchFamily="34" charset="0"/>
              <a:cs typeface="Arial" panose="020B0604020202020204" pitchFamily="34" charset="0"/>
            </a:endParaRPr>
          </a:p>
          <a:p>
            <a:r>
              <a:rPr lang="en-US" sz="1200" b="0" dirty="0">
                <a:solidFill>
                  <a:schemeClr val="tx1"/>
                </a:solidFill>
                <a:latin typeface="Arial"/>
                <a:cs typeface="Arial"/>
              </a:rPr>
              <a:t>Review the discharge checklist with group.</a:t>
            </a:r>
          </a:p>
          <a:p>
            <a:endParaRPr lang="en-US" sz="1200" b="0" dirty="0">
              <a:solidFill>
                <a:schemeClr val="tx1"/>
              </a:solidFill>
              <a:latin typeface="Arial" panose="020B0604020202020204" pitchFamily="34"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Tx/>
              <a:buAutoNum type="arabicPeriod"/>
              <a:tabLst/>
              <a:defRPr/>
            </a:pPr>
            <a:r>
              <a:rPr lang="en-US" sz="1200" b="1" dirty="0">
                <a:solidFill>
                  <a:schemeClr val="tx1"/>
                </a:solidFill>
                <a:latin typeface="Arial"/>
                <a:cs typeface="Arial"/>
              </a:rPr>
              <a:t>Assess progress, provide positive reinforcement, reassess readiness to stop or reduce</a:t>
            </a:r>
          </a:p>
          <a:p>
            <a:r>
              <a:rPr lang="en-CA" sz="1200" i="0" dirty="0">
                <a:solidFill>
                  <a:schemeClr val="tx1"/>
                </a:solidFill>
                <a:effectLst/>
                <a:latin typeface="Arial"/>
                <a:cs typeface="Arial"/>
              </a:rPr>
              <a:t>■ Assess progress and any challenges experienced</a:t>
            </a:r>
          </a:p>
          <a:p>
            <a:r>
              <a:rPr lang="en-CA" sz="1200" i="0" dirty="0">
                <a:solidFill>
                  <a:schemeClr val="tx1"/>
                </a:solidFill>
                <a:effectLst/>
                <a:latin typeface="Arial"/>
                <a:cs typeface="Arial"/>
              </a:rPr>
              <a:t>■ Provide positive reinforcement including personal benefits</a:t>
            </a:r>
          </a:p>
          <a:p>
            <a:r>
              <a:rPr lang="en-CA" sz="1200" i="0" dirty="0">
                <a:solidFill>
                  <a:schemeClr val="tx1"/>
                </a:solidFill>
                <a:effectLst/>
                <a:latin typeface="Arial"/>
                <a:cs typeface="Arial"/>
              </a:rPr>
              <a:t>■ Reassess readiness to stop or reduce smoking, as appropriate</a:t>
            </a:r>
          </a:p>
          <a:p>
            <a:endParaRPr lang="en-US" sz="1200" b="0" dirty="0">
              <a:solidFill>
                <a:schemeClr val="tx1"/>
              </a:solidFill>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chemeClr val="tx1"/>
                </a:solidFill>
                <a:latin typeface="Arial"/>
                <a:cs typeface="Arial"/>
              </a:rPr>
              <a:t>2. </a:t>
            </a:r>
            <a:r>
              <a:rPr lang="en-US" sz="1200" b="1" dirty="0">
                <a:solidFill>
                  <a:schemeClr val="tx1"/>
                </a:solidFill>
                <a:latin typeface="Arial"/>
                <a:cs typeface="Arial"/>
              </a:rPr>
              <a:t>Discuss continued treatment and ensure supply of tobacco dependence aids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1" dirty="0">
                <a:solidFill>
                  <a:schemeClr val="tx1"/>
                </a:solidFill>
                <a:effectLst/>
                <a:latin typeface="Arial"/>
                <a:cs typeface="Arial"/>
              </a:rPr>
              <a:t>■ Review instructions for use of tobacco dependence medication following discharge including</a:t>
            </a:r>
            <a:r>
              <a:rPr lang="en-CA" sz="1200" i="0" dirty="0">
                <a:solidFill>
                  <a:schemeClr val="tx1"/>
                </a:solidFill>
                <a:effectLst/>
                <a:latin typeface="Arial"/>
                <a:cs typeface="Arial"/>
              </a:rPr>
              <a:t> </a:t>
            </a:r>
            <a:r>
              <a:rPr lang="en-CA" sz="1200" i="1" dirty="0">
                <a:solidFill>
                  <a:schemeClr val="tx1"/>
                </a:solidFill>
                <a:effectLst/>
                <a:latin typeface="Arial"/>
                <a:cs typeface="Arial"/>
              </a:rPr>
              <a:t>products, frequency of use and instructions for use</a:t>
            </a:r>
            <a:endParaRPr lang="en-CA" sz="1200" dirty="0">
              <a:solidFill>
                <a:schemeClr val="tx1"/>
              </a:solidFill>
              <a:effectLst/>
              <a:latin typeface="Arial"/>
              <a:cs typeface="Arial"/>
            </a:endParaRPr>
          </a:p>
          <a:p>
            <a:r>
              <a:rPr lang="en-CA" sz="1200" i="1" dirty="0">
                <a:solidFill>
                  <a:schemeClr val="tx1"/>
                </a:solidFill>
                <a:effectLst/>
                <a:latin typeface="Arial"/>
                <a:cs typeface="Arial"/>
              </a:rPr>
              <a:t>■ Reinforce the importance of using these medications for the full 10–12 week treatment course</a:t>
            </a:r>
            <a:endParaRPr lang="en-CA" sz="1200" dirty="0">
              <a:solidFill>
                <a:schemeClr val="tx1"/>
              </a:solidFill>
              <a:effectLst/>
              <a:latin typeface="Arial"/>
              <a:cs typeface="Arial"/>
            </a:endParaRPr>
          </a:p>
          <a:p>
            <a:r>
              <a:rPr lang="en-CA" sz="1200" i="1" dirty="0">
                <a:solidFill>
                  <a:schemeClr val="tx1"/>
                </a:solidFill>
                <a:effectLst/>
                <a:latin typeface="Arial"/>
                <a:cs typeface="Arial"/>
              </a:rPr>
              <a:t>■ Ensure the patient has a supply of medications or aids</a:t>
            </a:r>
            <a:r>
              <a:rPr lang="en-CA" sz="1200" i="0" dirty="0">
                <a:solidFill>
                  <a:schemeClr val="tx1"/>
                </a:solidFill>
                <a:effectLst/>
                <a:latin typeface="Arial"/>
                <a:cs typeface="Arial"/>
              </a:rPr>
              <a:t>. </a:t>
            </a:r>
            <a:r>
              <a:rPr lang="en-CA" sz="1200" i="1" dirty="0">
                <a:solidFill>
                  <a:schemeClr val="tx1"/>
                </a:solidFill>
                <a:effectLst/>
                <a:latin typeface="Arial"/>
                <a:cs typeface="Arial"/>
              </a:rPr>
              <a:t>Provide a supply of NRT and/or vaping liquids to be used post-discharge and until the next</a:t>
            </a:r>
            <a:r>
              <a:rPr lang="en-CA" sz="1200" i="0" dirty="0">
                <a:solidFill>
                  <a:schemeClr val="tx1"/>
                </a:solidFill>
                <a:effectLst/>
                <a:latin typeface="Arial"/>
                <a:cs typeface="Arial"/>
              </a:rPr>
              <a:t> </a:t>
            </a:r>
            <a:r>
              <a:rPr lang="en-CA" sz="1200" i="1" dirty="0">
                <a:solidFill>
                  <a:schemeClr val="tx1"/>
                </a:solidFill>
                <a:effectLst/>
                <a:latin typeface="Arial"/>
                <a:cs typeface="Arial"/>
              </a:rPr>
              <a:t>consultation with a tobacco dependence advisor. The minimum recommended supply is 2 weeks.</a:t>
            </a:r>
            <a:r>
              <a:rPr lang="en-CA" sz="1200" i="0" dirty="0">
                <a:solidFill>
                  <a:schemeClr val="tx1"/>
                </a:solidFill>
                <a:effectLst/>
                <a:latin typeface="Arial"/>
                <a:cs typeface="Arial"/>
              </a:rPr>
              <a:t> </a:t>
            </a:r>
            <a:r>
              <a:rPr lang="en-CA" sz="1200" i="1" dirty="0">
                <a:solidFill>
                  <a:schemeClr val="tx1"/>
                </a:solidFill>
                <a:effectLst/>
                <a:latin typeface="Arial"/>
                <a:cs typeface="Arial"/>
              </a:rPr>
              <a:t>Inform patients that the service they have been referred to will be able to continue to supply them</a:t>
            </a:r>
            <a:r>
              <a:rPr lang="en-CA" sz="1200" i="0" dirty="0">
                <a:solidFill>
                  <a:schemeClr val="tx1"/>
                </a:solidFill>
                <a:effectLst/>
                <a:latin typeface="Arial"/>
                <a:cs typeface="Arial"/>
              </a:rPr>
              <a:t> </a:t>
            </a:r>
            <a:r>
              <a:rPr lang="en-CA" sz="1200" i="1" dirty="0">
                <a:solidFill>
                  <a:schemeClr val="tx1"/>
                </a:solidFill>
                <a:effectLst/>
                <a:latin typeface="Arial"/>
                <a:cs typeface="Arial"/>
              </a:rPr>
              <a:t>with tobacco dependence medication or aid for the full 10–12-week treatment period.</a:t>
            </a:r>
            <a:endParaRPr lang="en-CA" sz="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solidFill>
                <a:schemeClr val="tx1"/>
              </a:solidFill>
              <a:latin typeface="Arial" panose="020B0604020202020204" pitchFamily="34" charset="0"/>
              <a:cs typeface="Arial" panose="020B0604020202020204" pitchFamily="34" charset="0"/>
            </a:endParaRPr>
          </a:p>
          <a:p>
            <a:pPr marL="0" indent="0">
              <a:buFontTx/>
              <a:buNone/>
            </a:pPr>
            <a:r>
              <a:rPr lang="en-US" sz="1200" b="1" dirty="0">
                <a:solidFill>
                  <a:schemeClr val="tx1"/>
                </a:solidFill>
                <a:latin typeface="Arial"/>
                <a:cs typeface="Arial"/>
              </a:rPr>
              <a:t>3. Discuss importance of follow-up support following discharge</a:t>
            </a:r>
            <a:endParaRPr lang="en-US" sz="1200" b="1" i="0" dirty="0">
              <a:solidFill>
                <a:schemeClr val="tx1"/>
              </a:solidFill>
              <a:effectLst/>
              <a:latin typeface="Arial"/>
              <a:cs typeface="Arial"/>
            </a:endParaRPr>
          </a:p>
          <a:p>
            <a:r>
              <a:rPr lang="en-CA" sz="1200" i="1" dirty="0">
                <a:solidFill>
                  <a:schemeClr val="tx1"/>
                </a:solidFill>
                <a:effectLst/>
                <a:latin typeface="Arial"/>
                <a:cs typeface="Arial"/>
              </a:rPr>
              <a:t>■ Discuss the importance of referral to post-discharge follow-up support, where they will get</a:t>
            </a:r>
            <a:endParaRPr lang="en-CA" sz="1200" dirty="0">
              <a:solidFill>
                <a:schemeClr val="tx1"/>
              </a:solidFill>
              <a:effectLst/>
              <a:latin typeface="Arial"/>
              <a:cs typeface="Arial"/>
            </a:endParaRPr>
          </a:p>
          <a:p>
            <a:r>
              <a:rPr lang="en-CA" sz="1200" i="1" dirty="0">
                <a:solidFill>
                  <a:schemeClr val="tx1"/>
                </a:solidFill>
                <a:effectLst/>
                <a:latin typeface="Arial"/>
                <a:cs typeface="Arial"/>
              </a:rPr>
              <a:t>expert support with staying smokefree</a:t>
            </a:r>
            <a:endParaRPr lang="en-CA" sz="1200" dirty="0">
              <a:solidFill>
                <a:schemeClr val="tx1"/>
              </a:solidFill>
              <a:effectLst/>
              <a:latin typeface="Arial"/>
              <a:cs typeface="Arial"/>
            </a:endParaRPr>
          </a:p>
          <a:p>
            <a:pPr marL="0" indent="0">
              <a:buFontTx/>
              <a:buNone/>
            </a:pPr>
            <a:endParaRPr lang="en-US" sz="1200" b="1" i="0" dirty="0">
              <a:solidFill>
                <a:schemeClr val="tx1"/>
              </a:solidFill>
              <a:effectLst/>
              <a:latin typeface="Arial" panose="020B0604020202020204" pitchFamily="34" charset="0"/>
              <a:cs typeface="Arial" panose="020B0604020202020204" pitchFamily="34" charset="0"/>
            </a:endParaRPr>
          </a:p>
          <a:p>
            <a:r>
              <a:rPr lang="en-CA" sz="1200" i="1" dirty="0">
                <a:solidFill>
                  <a:schemeClr val="tx1"/>
                </a:solidFill>
                <a:effectLst/>
                <a:latin typeface="Arial"/>
                <a:cs typeface="Arial"/>
              </a:rPr>
              <a:t>For patients who will be referred to community based or inhouse follow-up support following discharge, remind the patient of the agreed appointment date, time and location. Provide a contact number</a:t>
            </a:r>
            <a:r>
              <a:rPr lang="en-CA" sz="1200" i="0" dirty="0">
                <a:solidFill>
                  <a:schemeClr val="tx1"/>
                </a:solidFill>
                <a:effectLst/>
                <a:latin typeface="Arial"/>
                <a:cs typeface="Arial"/>
              </a:rPr>
              <a:t> </a:t>
            </a:r>
            <a:r>
              <a:rPr lang="en-CA" sz="1200" i="1" dirty="0">
                <a:solidFill>
                  <a:schemeClr val="tx1"/>
                </a:solidFill>
                <a:effectLst/>
                <a:latin typeface="Arial"/>
                <a:cs typeface="Arial"/>
              </a:rPr>
              <a:t>for service the patient has been referred to.</a:t>
            </a:r>
            <a:endParaRPr lang="en-CA" sz="1200" dirty="0">
              <a:solidFill>
                <a:schemeClr val="tx1"/>
              </a:solidFill>
              <a:effectLst/>
              <a:latin typeface="Arial"/>
              <a:cs typeface="Arial"/>
            </a:endParaRPr>
          </a:p>
          <a:p>
            <a:endParaRPr lang="en-CA" sz="1200" i="1" dirty="0">
              <a:solidFill>
                <a:schemeClr val="tx1"/>
              </a:solidFill>
              <a:effectLst/>
              <a:latin typeface="Arial" panose="020B0604020202020204" pitchFamily="34" charset="0"/>
              <a:cs typeface="Arial" panose="020B0604020202020204" pitchFamily="34" charset="0"/>
            </a:endParaRPr>
          </a:p>
          <a:p>
            <a:r>
              <a:rPr lang="en-CA" sz="1200" i="1" dirty="0">
                <a:solidFill>
                  <a:schemeClr val="tx1"/>
                </a:solidFill>
                <a:effectLst/>
                <a:latin typeface="Arial"/>
                <a:cs typeface="Arial"/>
              </a:rPr>
              <a:t>“We have coordinated a referral to the [community pharmacy/stop smoking service] to</a:t>
            </a:r>
            <a:r>
              <a:rPr lang="en-CA" sz="1200" i="0" dirty="0">
                <a:solidFill>
                  <a:schemeClr val="tx1"/>
                </a:solidFill>
                <a:effectLst/>
                <a:latin typeface="Arial"/>
                <a:cs typeface="Arial"/>
              </a:rPr>
              <a:t> </a:t>
            </a:r>
            <a:r>
              <a:rPr lang="en-CA" sz="1200" i="1" dirty="0">
                <a:solidFill>
                  <a:schemeClr val="tx1"/>
                </a:solidFill>
                <a:effectLst/>
                <a:latin typeface="Arial"/>
                <a:cs typeface="Arial"/>
              </a:rPr>
              <a:t>support you with staying smokefree when you return home. You can expect to receive a</a:t>
            </a:r>
            <a:r>
              <a:rPr lang="en-CA" sz="1200" i="0" dirty="0">
                <a:solidFill>
                  <a:schemeClr val="tx1"/>
                </a:solidFill>
                <a:effectLst/>
                <a:latin typeface="Arial"/>
                <a:cs typeface="Arial"/>
              </a:rPr>
              <a:t> </a:t>
            </a:r>
            <a:r>
              <a:rPr lang="en-CA" sz="1200" i="1" dirty="0">
                <a:solidFill>
                  <a:schemeClr val="tx1"/>
                </a:solidFill>
                <a:effectLst/>
                <a:latin typeface="Arial"/>
                <a:cs typeface="Arial"/>
              </a:rPr>
              <a:t>call from them to see how you are doing and also provide you with an additional supply</a:t>
            </a:r>
            <a:r>
              <a:rPr lang="en-CA" sz="1200" i="0" dirty="0">
                <a:solidFill>
                  <a:schemeClr val="tx1"/>
                </a:solidFill>
                <a:effectLst/>
                <a:latin typeface="Arial"/>
                <a:cs typeface="Arial"/>
              </a:rPr>
              <a:t> </a:t>
            </a:r>
            <a:r>
              <a:rPr lang="en-CA" sz="1200" i="1" dirty="0">
                <a:solidFill>
                  <a:schemeClr val="tx1"/>
                </a:solidFill>
                <a:effectLst/>
                <a:latin typeface="Arial"/>
                <a:cs typeface="Arial"/>
              </a:rPr>
              <a:t>of NRT.”</a:t>
            </a:r>
          </a:p>
          <a:p>
            <a:endParaRPr lang="en-CA" sz="1200" dirty="0">
              <a:solidFill>
                <a:schemeClr val="tx1"/>
              </a:solidFill>
              <a:effectLst/>
              <a:latin typeface="Arial" panose="020B0604020202020204" pitchFamily="34" charset="0"/>
              <a:cs typeface="Arial" panose="020B0604020202020204" pitchFamily="34" charset="0"/>
            </a:endParaRPr>
          </a:p>
          <a:p>
            <a:r>
              <a:rPr lang="en-CA" sz="1200" i="1" dirty="0">
                <a:solidFill>
                  <a:schemeClr val="tx1"/>
                </a:solidFill>
                <a:effectLst/>
                <a:latin typeface="Arial"/>
                <a:cs typeface="Arial"/>
              </a:rPr>
              <a:t>“If you have any questions or concerns before that time, you can always call X at ________.</a:t>
            </a:r>
            <a:r>
              <a:rPr lang="en-CA" sz="1200" i="0" dirty="0">
                <a:solidFill>
                  <a:schemeClr val="tx1"/>
                </a:solidFill>
                <a:effectLst/>
                <a:latin typeface="Arial"/>
                <a:cs typeface="Arial"/>
              </a:rPr>
              <a:t> </a:t>
            </a:r>
            <a:r>
              <a:rPr lang="en-CA" sz="1200" i="1" dirty="0">
                <a:solidFill>
                  <a:schemeClr val="tx1"/>
                </a:solidFill>
                <a:effectLst/>
                <a:latin typeface="Arial"/>
                <a:cs typeface="Arial"/>
              </a:rPr>
              <a:t>Likewise, if you can’t keep your appointment please give them a call. Don’t worry if you</a:t>
            </a:r>
            <a:r>
              <a:rPr lang="en-CA" sz="1200" i="0" dirty="0">
                <a:solidFill>
                  <a:schemeClr val="tx1"/>
                </a:solidFill>
                <a:effectLst/>
                <a:latin typeface="Arial"/>
                <a:cs typeface="Arial"/>
              </a:rPr>
              <a:t> </a:t>
            </a:r>
            <a:r>
              <a:rPr lang="en-CA" sz="1200" i="1" dirty="0">
                <a:solidFill>
                  <a:schemeClr val="tx1"/>
                </a:solidFill>
                <a:effectLst/>
                <a:latin typeface="Arial"/>
                <a:cs typeface="Arial"/>
              </a:rPr>
              <a:t>struggle at all with staying smokefree – the advisers at the service are friendly and I</a:t>
            </a:r>
            <a:r>
              <a:rPr lang="en-CA" sz="1200" i="0" dirty="0">
                <a:solidFill>
                  <a:schemeClr val="tx1"/>
                </a:solidFill>
                <a:effectLst/>
                <a:latin typeface="Arial"/>
                <a:cs typeface="Arial"/>
              </a:rPr>
              <a:t> </a:t>
            </a:r>
            <a:r>
              <a:rPr lang="en-CA" sz="1200" i="1" dirty="0">
                <a:solidFill>
                  <a:schemeClr val="tx1"/>
                </a:solidFill>
                <a:effectLst/>
                <a:latin typeface="Arial"/>
                <a:cs typeface="Arial"/>
              </a:rPr>
              <a:t>think you will find their support will be really helpful.”</a:t>
            </a:r>
            <a:endParaRPr lang="en-CA" sz="1200" dirty="0">
              <a:solidFill>
                <a:schemeClr val="tx1"/>
              </a:solidFill>
              <a:effectLst/>
              <a:latin typeface="Arial"/>
              <a:cs typeface="Arial"/>
            </a:endParaRPr>
          </a:p>
          <a:p>
            <a:pPr marL="0" indent="0">
              <a:buFontTx/>
              <a:buNone/>
            </a:pPr>
            <a:endParaRPr lang="en-CA" sz="1200" b="0" i="0" dirty="0">
              <a:solidFill>
                <a:schemeClr val="tx1"/>
              </a:solidFill>
              <a:effectLst/>
              <a:latin typeface="Arial" panose="020B0604020202020204" pitchFamily="34" charset="0"/>
              <a:cs typeface="Arial" panose="020B0604020202020204" pitchFamily="34" charset="0"/>
            </a:endParaRPr>
          </a:p>
          <a:p>
            <a:pPr marL="0" indent="0">
              <a:buFontTx/>
              <a:buNone/>
            </a:pPr>
            <a:r>
              <a:rPr lang="en-CA" sz="1200" b="1" i="0" dirty="0">
                <a:solidFill>
                  <a:schemeClr val="tx1"/>
                </a:solidFill>
                <a:effectLst/>
                <a:latin typeface="Arial"/>
                <a:cs typeface="Arial"/>
              </a:rPr>
              <a:t>Inform the patient about follow-up calls that will take place 7–14 days and one month post-discharge.</a:t>
            </a:r>
          </a:p>
          <a:p>
            <a:pPr marL="0" indent="0">
              <a:buFontTx/>
              <a:buNone/>
            </a:pPr>
            <a:endParaRPr lang="en-CA" sz="1200" b="1" i="0" dirty="0">
              <a:solidFill>
                <a:schemeClr val="tx1"/>
              </a:solidFill>
              <a:effectLst/>
              <a:latin typeface="Arial" panose="020B0604020202020204" pitchFamily="34" charset="0"/>
              <a:cs typeface="Arial" panose="020B0604020202020204" pitchFamily="34" charset="0"/>
            </a:endParaRPr>
          </a:p>
          <a:p>
            <a:r>
              <a:rPr lang="en-CA" sz="1200" i="1" dirty="0">
                <a:solidFill>
                  <a:schemeClr val="tx1"/>
                </a:solidFill>
                <a:effectLst/>
                <a:latin typeface="Arial"/>
                <a:cs typeface="Arial"/>
              </a:rPr>
              <a:t>“We follow-up with all patients following discharge from hospital. We will plan to give you a quick check-in call next week or the following. Can I just verify the number</a:t>
            </a:r>
          </a:p>
          <a:p>
            <a:r>
              <a:rPr lang="en-CA" sz="1200" i="1" dirty="0">
                <a:solidFill>
                  <a:schemeClr val="tx1"/>
                </a:solidFill>
                <a:effectLst/>
                <a:latin typeface="Arial"/>
                <a:cs typeface="Arial"/>
              </a:rPr>
              <a:t>you would like us to use to reach you? We will also schedule a time to see you back here at the hospital.”</a:t>
            </a:r>
          </a:p>
          <a:p>
            <a:endParaRPr lang="en-CA" sz="1200" i="0" dirty="0">
              <a:solidFill>
                <a:schemeClr val="tx1"/>
              </a:solidFill>
              <a:effectLst/>
              <a:latin typeface="Arial" panose="020B0604020202020204" pitchFamily="34" charset="0"/>
              <a:cs typeface="Arial" panose="020B0604020202020204" pitchFamily="34" charset="0"/>
            </a:endParaRPr>
          </a:p>
          <a:p>
            <a:r>
              <a:rPr lang="en-CA" sz="1200" i="0" dirty="0">
                <a:solidFill>
                  <a:schemeClr val="tx1"/>
                </a:solidFill>
                <a:effectLst/>
                <a:latin typeface="Arial"/>
                <a:cs typeface="Arial"/>
              </a:rPr>
              <a:t>Confirm the best contact number and time of day to contact the patient, noting this in the to patient record.</a:t>
            </a:r>
          </a:p>
          <a:p>
            <a:endParaRPr lang="en-US" sz="1200" b="0" i="0" dirty="0">
              <a:solidFill>
                <a:schemeClr val="tx1"/>
              </a:solidFill>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dirty="0">
                <a:solidFill>
                  <a:schemeClr val="tx1"/>
                </a:solidFill>
                <a:latin typeface="Arial"/>
                <a:cs typeface="Arial"/>
              </a:rPr>
              <a:t>4. </a:t>
            </a:r>
            <a:r>
              <a:rPr lang="en-CA" sz="1200" b="1" i="0" dirty="0">
                <a:solidFill>
                  <a:schemeClr val="tx1"/>
                </a:solidFill>
                <a:effectLst/>
                <a:latin typeface="Arial"/>
                <a:cs typeface="Arial"/>
              </a:rPr>
              <a:t>Discuss plan/tips for staying smokefree following discharge</a:t>
            </a:r>
            <a:endParaRPr lang="en-CA" sz="1200" i="0" dirty="0">
              <a:solidFill>
                <a:schemeClr val="tx1"/>
              </a:solidFill>
              <a:effectLst/>
              <a:latin typeface="Arial"/>
              <a:cs typeface="Arial"/>
            </a:endParaRPr>
          </a:p>
          <a:p>
            <a:r>
              <a:rPr lang="en-CA" sz="1200" i="0" dirty="0">
                <a:solidFill>
                  <a:schemeClr val="tx1"/>
                </a:solidFill>
                <a:effectLst/>
                <a:latin typeface="Arial"/>
                <a:cs typeface="Arial"/>
              </a:rPr>
              <a:t>Time permitting, provide guidance to all patients:</a:t>
            </a:r>
            <a:r>
              <a:rPr lang="en-CA" dirty="0">
                <a:solidFill>
                  <a:schemeClr val="tx1"/>
                </a:solidFill>
                <a:latin typeface="Arial"/>
                <a:cs typeface="Arial"/>
              </a:rPr>
              <a:t> </a:t>
            </a:r>
          </a:p>
          <a:p>
            <a:r>
              <a:rPr lang="en-CA" sz="1200" i="0" dirty="0">
                <a:solidFill>
                  <a:schemeClr val="tx1"/>
                </a:solidFill>
                <a:effectLst/>
                <a:latin typeface="Arial"/>
                <a:cs typeface="Arial"/>
              </a:rPr>
              <a:t>“There are a few things that other patients have found really helped to keep them</a:t>
            </a:r>
          </a:p>
          <a:p>
            <a:r>
              <a:rPr lang="en-CA" sz="1200" i="0" dirty="0">
                <a:solidFill>
                  <a:schemeClr val="tx1"/>
                </a:solidFill>
                <a:effectLst/>
                <a:latin typeface="Arial"/>
                <a:cs typeface="Arial"/>
              </a:rPr>
              <a:t>on track, could I share some of these with you?:</a:t>
            </a:r>
          </a:p>
          <a:p>
            <a:r>
              <a:rPr lang="en-CA" sz="1200" i="1" dirty="0">
                <a:solidFill>
                  <a:schemeClr val="tx1"/>
                </a:solidFill>
                <a:effectLst/>
                <a:latin typeface="Arial"/>
                <a:cs typeface="Arial"/>
              </a:rPr>
              <a:t>■ </a:t>
            </a:r>
            <a:r>
              <a:rPr lang="en-CA" sz="1200" i="0" dirty="0">
                <a:solidFill>
                  <a:schemeClr val="tx1"/>
                </a:solidFill>
                <a:effectLst/>
                <a:latin typeface="Arial"/>
                <a:cs typeface="Arial"/>
              </a:rPr>
              <a:t>throw out all of your cigarettes, lighters and ashtrays</a:t>
            </a:r>
          </a:p>
          <a:p>
            <a:r>
              <a:rPr lang="en-CA" sz="1200" i="1" dirty="0">
                <a:solidFill>
                  <a:schemeClr val="tx1"/>
                </a:solidFill>
                <a:effectLst/>
                <a:latin typeface="Arial"/>
                <a:cs typeface="Arial"/>
              </a:rPr>
              <a:t>■ </a:t>
            </a:r>
            <a:r>
              <a:rPr lang="en-CA" sz="1200" i="0" dirty="0">
                <a:solidFill>
                  <a:schemeClr val="tx1"/>
                </a:solidFill>
                <a:effectLst/>
                <a:latin typeface="Arial"/>
                <a:cs typeface="Arial"/>
              </a:rPr>
              <a:t>make a conscious effort to avoid people who smoke, especially in the first few weeks</a:t>
            </a:r>
          </a:p>
          <a:p>
            <a:r>
              <a:rPr lang="en-CA" sz="1200" i="1" dirty="0">
                <a:solidFill>
                  <a:schemeClr val="tx1"/>
                </a:solidFill>
                <a:effectLst/>
                <a:latin typeface="Arial"/>
                <a:cs typeface="Arial"/>
              </a:rPr>
              <a:t>■ </a:t>
            </a:r>
            <a:r>
              <a:rPr lang="en-CA" sz="1200" i="0" dirty="0">
                <a:solidFill>
                  <a:schemeClr val="tx1"/>
                </a:solidFill>
                <a:effectLst/>
                <a:latin typeface="Arial"/>
                <a:cs typeface="Arial"/>
              </a:rPr>
              <a:t>try</a:t>
            </a:r>
            <a:r>
              <a:rPr lang="en-CA" dirty="0">
                <a:solidFill>
                  <a:schemeClr val="tx1"/>
                </a:solidFill>
                <a:latin typeface="Arial"/>
                <a:cs typeface="Arial"/>
              </a:rPr>
              <a:t> </a:t>
            </a:r>
            <a:r>
              <a:rPr lang="en-CA" sz="1200" i="0" dirty="0">
                <a:solidFill>
                  <a:schemeClr val="tx1"/>
                </a:solidFill>
                <a:effectLst/>
                <a:latin typeface="Arial"/>
                <a:cs typeface="Arial"/>
              </a:rPr>
              <a:t> keep yourself busy during the times when you would normally smoke</a:t>
            </a:r>
          </a:p>
          <a:p>
            <a:endParaRPr lang="en-CA" sz="1200" b="1" i="0" dirty="0">
              <a:solidFill>
                <a:schemeClr val="tx1"/>
              </a:solidFill>
              <a:effectLst/>
              <a:latin typeface="Arial" panose="020B0604020202020204" pitchFamily="34" charset="0"/>
              <a:cs typeface="Arial" panose="020B0604020202020204" pitchFamily="34" charset="0"/>
            </a:endParaRPr>
          </a:p>
          <a:p>
            <a:r>
              <a:rPr lang="en-CA" sz="1200" b="1" i="0" dirty="0">
                <a:solidFill>
                  <a:schemeClr val="tx1"/>
                </a:solidFill>
                <a:effectLst/>
                <a:latin typeface="Arial"/>
                <a:cs typeface="Arial"/>
              </a:rPr>
              <a:t>Discuss plan for dealing with urges to smoke</a:t>
            </a:r>
          </a:p>
          <a:p>
            <a:pPr marL="0" indent="0">
              <a:buFontTx/>
              <a:buNone/>
            </a:pPr>
            <a:r>
              <a:rPr lang="en-CA" sz="1200" i="1" dirty="0">
                <a:solidFill>
                  <a:schemeClr val="tx1"/>
                </a:solidFill>
                <a:effectLst/>
                <a:latin typeface="Arial"/>
                <a:cs typeface="Arial"/>
              </a:rPr>
              <a:t>■ Review 4Ds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1" dirty="0">
                <a:solidFill>
                  <a:schemeClr val="tx1"/>
                </a:solidFill>
                <a:effectLst/>
                <a:latin typeface="Arial"/>
                <a:cs typeface="Arial"/>
              </a:rPr>
              <a:t>■ </a:t>
            </a:r>
            <a:r>
              <a:rPr lang="en-CA" sz="1200" i="0" dirty="0">
                <a:solidFill>
                  <a:schemeClr val="tx1"/>
                </a:solidFill>
                <a:effectLst/>
                <a:latin typeface="Arial"/>
                <a:cs typeface="Arial"/>
              </a:rPr>
              <a:t>If you do get the urge to smoke, use the [faster-acting NRT product, e.g. inhalator or spray] to help the craving pass, or distract yourself until the urges to smoke pass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i="0" dirty="0">
              <a:solidFill>
                <a:schemeClr val="tx1"/>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dirty="0">
                <a:solidFill>
                  <a:schemeClr val="tx1"/>
                </a:solidFill>
                <a:effectLst/>
                <a:latin typeface="Arial"/>
                <a:cs typeface="Arial"/>
              </a:rPr>
              <a:t>Reinforce the importance of abrupt cessation and dealing with any lapses</a:t>
            </a:r>
          </a:p>
          <a:p>
            <a:pPr marL="457200" indent="-457200">
              <a:buFont typeface="Arial" panose="020B0604020202020204" pitchFamily="34" charset="0"/>
              <a:buChar char="•"/>
            </a:pPr>
            <a:endParaRPr lang="en-CA" sz="1200" i="0" dirty="0">
              <a:solidFill>
                <a:schemeClr val="tx1"/>
              </a:solidFill>
              <a:effectLst/>
              <a:latin typeface="Arial" panose="020B0604020202020204" pitchFamily="34" charset="0"/>
              <a:cs typeface="Arial" panose="020B0604020202020204" pitchFamily="34" charset="0"/>
            </a:endParaRPr>
          </a:p>
          <a:p>
            <a:r>
              <a:rPr lang="en-CA" sz="1200" b="1" i="0" dirty="0">
                <a:solidFill>
                  <a:schemeClr val="tx1"/>
                </a:solidFill>
                <a:effectLst/>
                <a:latin typeface="Arial"/>
                <a:cs typeface="Arial"/>
              </a:rPr>
              <a:t>■ Ask about other people who smoke in the home and signpost to local stop smoking support</a:t>
            </a:r>
          </a:p>
          <a:p>
            <a:r>
              <a:rPr lang="en-CA" sz="1200" b="1" i="0" dirty="0">
                <a:solidFill>
                  <a:schemeClr val="tx1"/>
                </a:solidFill>
                <a:effectLst/>
                <a:latin typeface="Arial"/>
                <a:cs typeface="Arial"/>
              </a:rPr>
              <a:t>as appropriate</a:t>
            </a:r>
            <a:endParaRPr lang="en-CA" sz="1200" i="0" dirty="0">
              <a:solidFill>
                <a:schemeClr val="tx1"/>
              </a:solidFill>
              <a:effectLst/>
              <a:latin typeface="Arial"/>
              <a:cs typeface="Arial"/>
            </a:endParaRPr>
          </a:p>
          <a:p>
            <a:r>
              <a:rPr lang="en-CA" sz="1200" i="0" dirty="0">
                <a:solidFill>
                  <a:schemeClr val="tx1"/>
                </a:solidFill>
                <a:effectLst/>
                <a:latin typeface="Arial"/>
                <a:cs typeface="Arial"/>
              </a:rPr>
              <a:t>For patients who identify having other people who smoke in the home or significant others;</a:t>
            </a:r>
          </a:p>
          <a:p>
            <a:r>
              <a:rPr lang="en-CA" sz="1200" i="0" dirty="0">
                <a:solidFill>
                  <a:schemeClr val="tx1"/>
                </a:solidFill>
                <a:effectLst/>
                <a:latin typeface="Arial"/>
                <a:cs typeface="Arial"/>
              </a:rPr>
              <a:t>identify strategies for coping.</a:t>
            </a:r>
          </a:p>
          <a:p>
            <a:endParaRPr lang="en-CA" sz="1200" b="1" i="0" dirty="0">
              <a:solidFill>
                <a:schemeClr val="tx1"/>
              </a:solidFill>
              <a:effectLst/>
              <a:latin typeface="Arial" panose="020B0604020202020204" pitchFamily="34" charset="0"/>
              <a:cs typeface="Arial" panose="020B0604020202020204" pitchFamily="34" charset="0"/>
            </a:endParaRPr>
          </a:p>
          <a:p>
            <a:r>
              <a:rPr lang="en-CA" sz="1200" b="1" i="0" dirty="0">
                <a:solidFill>
                  <a:schemeClr val="tx1"/>
                </a:solidFill>
                <a:effectLst/>
                <a:latin typeface="Arial"/>
                <a:cs typeface="Arial"/>
              </a:rPr>
              <a:t>Identify support persons and plan ahead for patients with other people who smoke in the home</a:t>
            </a:r>
            <a:endParaRPr lang="en-US" sz="1200" b="1" i="0" dirty="0">
              <a:solidFill>
                <a:schemeClr val="tx1"/>
              </a:solidFill>
              <a:latin typeface="Arial"/>
              <a:cs typeface="Arial"/>
            </a:endParaRPr>
          </a:p>
          <a:p>
            <a:r>
              <a:rPr lang="en-CA" sz="1200" i="0" dirty="0">
                <a:solidFill>
                  <a:schemeClr val="tx1"/>
                </a:solidFill>
                <a:effectLst/>
                <a:latin typeface="Arial"/>
                <a:cs typeface="Arial"/>
              </a:rPr>
              <a:t>“Is there someone that will be able to support you with your goal to stop smoking? Someone who can lend you support and encouragement or be there for you in any difficult times as you make this important change?”</a:t>
            </a:r>
          </a:p>
          <a:p>
            <a:endParaRPr lang="en-CA" sz="1200" i="0" dirty="0">
              <a:solidFill>
                <a:schemeClr val="tx1"/>
              </a:solidFill>
              <a:effectLst/>
              <a:latin typeface="Arial" panose="020B0604020202020204" pitchFamily="34" charset="0"/>
              <a:cs typeface="Arial" panose="020B0604020202020204" pitchFamily="34" charset="0"/>
            </a:endParaRPr>
          </a:p>
          <a:p>
            <a:r>
              <a:rPr lang="en-CA" sz="1200" i="0" dirty="0">
                <a:solidFill>
                  <a:schemeClr val="tx1"/>
                </a:solidFill>
                <a:effectLst/>
                <a:latin typeface="Arial"/>
                <a:cs typeface="Arial"/>
              </a:rPr>
              <a:t>Be prepared for situations in which there is no ‘support person’ and provide reassurance that this is ok.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solidFill>
                <a:schemeClr val="tx1"/>
              </a:solidFill>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chemeClr val="tx1"/>
                </a:solidFill>
                <a:latin typeface="Arial"/>
                <a:cs typeface="Arial"/>
              </a:rPr>
              <a:t>5. </a:t>
            </a:r>
            <a:r>
              <a:rPr lang="en-US" sz="1200" b="1" dirty="0">
                <a:solidFill>
                  <a:schemeClr val="tx1"/>
                </a:solidFill>
                <a:latin typeface="Arial"/>
                <a:cs typeface="Arial"/>
              </a:rPr>
              <a:t>Provide summary and address questions or concerns</a:t>
            </a:r>
          </a:p>
          <a:p>
            <a:pPr marL="457200" indent="-457200">
              <a:buFont typeface="Arial" panose="020B0604020202020204" pitchFamily="34" charset="0"/>
              <a:buChar char="•"/>
            </a:pPr>
            <a:r>
              <a:rPr lang="en-CA" sz="1200" i="0" dirty="0">
                <a:solidFill>
                  <a:schemeClr val="tx1"/>
                </a:solidFill>
                <a:effectLst/>
                <a:latin typeface="Arial"/>
                <a:cs typeface="Arial"/>
              </a:rPr>
              <a:t>Verbally and ideally in written form summarize the plan following discharge from hospital.</a:t>
            </a:r>
            <a:r>
              <a:rPr lang="en-CA" dirty="0">
                <a:solidFill>
                  <a:schemeClr val="tx1"/>
                </a:solidFill>
                <a:latin typeface="Arial"/>
                <a:cs typeface="Arial"/>
              </a:rPr>
              <a:t> </a:t>
            </a:r>
            <a:endParaRPr lang="en-CA" sz="1200" i="0" dirty="0">
              <a:solidFill>
                <a:schemeClr val="tx1"/>
              </a:solidFill>
              <a:effectLst/>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1200" i="0" dirty="0">
                <a:solidFill>
                  <a:schemeClr val="tx1"/>
                </a:solidFill>
                <a:effectLst/>
                <a:latin typeface="Arial"/>
                <a:cs typeface="Arial"/>
              </a:rPr>
              <a:t>Allow time for patients to ask any questions.</a:t>
            </a:r>
            <a:r>
              <a:rPr lang="en-CA" dirty="0">
                <a:solidFill>
                  <a:schemeClr val="tx1"/>
                </a:solidFill>
                <a:latin typeface="Arial"/>
                <a:cs typeface="Arial"/>
              </a:rPr>
              <a:t> </a:t>
            </a:r>
            <a:endParaRPr lang="en-CA" sz="1200" i="0" dirty="0">
              <a:solidFill>
                <a:schemeClr val="tx1"/>
              </a:solidFill>
              <a:effectLst/>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1200" i="0" dirty="0">
                <a:solidFill>
                  <a:schemeClr val="tx1"/>
                </a:solidFill>
                <a:effectLst/>
                <a:latin typeface="Arial"/>
                <a:cs typeface="Arial"/>
              </a:rPr>
              <a:t>Prompt commitment from patient to staying smokefree or achieving harm reduction goals. Have patient repeat aloud the plan.</a:t>
            </a:r>
            <a:r>
              <a:rPr lang="en-CA" dirty="0">
                <a:solidFill>
                  <a:schemeClr val="tx1"/>
                </a:solidFill>
                <a:latin typeface="Arial"/>
                <a:cs typeface="Arial"/>
              </a:rPr>
              <a:t> </a:t>
            </a:r>
            <a:endParaRPr lang="en-CA" sz="1200" i="0" dirty="0">
              <a:solidFill>
                <a:schemeClr val="tx1"/>
              </a:solidFill>
              <a:effectLst/>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1200" i="0" dirty="0">
                <a:solidFill>
                  <a:schemeClr val="tx1"/>
                </a:solidFill>
                <a:effectLst/>
                <a:latin typeface="Arial"/>
                <a:cs typeface="Arial"/>
              </a:rPr>
              <a:t>Provide positive reinforcement and that you will look forward to hearing how they are doing.</a:t>
            </a:r>
            <a:r>
              <a:rPr lang="en-CA" dirty="0">
                <a:solidFill>
                  <a:schemeClr val="tx1"/>
                </a:solidFill>
                <a:latin typeface="Arial"/>
                <a:cs typeface="Arial"/>
              </a:rPr>
              <a:t> </a:t>
            </a:r>
            <a:endParaRPr lang="en-CA" sz="1200" i="0" dirty="0">
              <a:solidFill>
                <a:schemeClr val="tx1"/>
              </a:solidFill>
              <a:effectLst/>
              <a:latin typeface="Arial" panose="020B0604020202020204" pitchFamily="34" charset="0"/>
              <a:cs typeface="Arial" panose="020B0604020202020204" pitchFamily="34" charset="0"/>
            </a:endParaRPr>
          </a:p>
          <a:p>
            <a:endParaRPr lang="en-US" dirty="0">
              <a:solidFill>
                <a:schemeClr val="tx1"/>
              </a:solidFil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963687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algn="l"/>
            <a:endParaRPr lang="en-US" sz="1200">
              <a:latin typeface="Arial" panose="020B0604020202020204" pitchFamily="34" charset="0"/>
              <a:cs typeface="Arial" panose="020B0604020202020204" pitchFamily="34" charset="0"/>
            </a:endParaRPr>
          </a:p>
          <a:p>
            <a:pPr algn="l">
              <a:lnSpc>
                <a:spcPts val="2500"/>
              </a:lnSpc>
              <a:spcAft>
                <a:spcPts val="1250"/>
              </a:spcAft>
            </a:pPr>
            <a:r>
              <a:rPr lang="en-US" sz="1200">
                <a:solidFill>
                  <a:schemeClr val="accent1"/>
                </a:solidFill>
                <a:effectLst>
                  <a:glow>
                    <a:schemeClr val="bg1">
                      <a:alpha val="70000"/>
                    </a:schemeClr>
                  </a:glow>
                </a:effectLst>
                <a:latin typeface="Arial" panose="020B0604020202020204" pitchFamily="34" charset="0"/>
                <a:cs typeface="Arial" panose="020B0604020202020204" pitchFamily="34" charset="0"/>
              </a:rPr>
              <a:t>People with SMI are</a:t>
            </a:r>
            <a:r>
              <a:rPr lang="en-US" sz="1200">
                <a:effectLst>
                  <a:glow>
                    <a:schemeClr val="bg1">
                      <a:alpha val="70000"/>
                    </a:schemeClr>
                  </a:glow>
                </a:effectLst>
                <a:latin typeface="Arial" panose="020B0604020202020204" pitchFamily="34" charset="0"/>
                <a:cs typeface="Arial" panose="020B0604020202020204" pitchFamily="34" charset="0"/>
              </a:rPr>
              <a:t>  </a:t>
            </a:r>
            <a:r>
              <a:rPr lang="en-US" sz="1200" b="1">
                <a:solidFill>
                  <a:schemeClr val="accent5">
                    <a:lumMod val="75000"/>
                  </a:schemeClr>
                </a:solidFill>
                <a:effectLst>
                  <a:glow>
                    <a:schemeClr val="bg1">
                      <a:alpha val="70000"/>
                    </a:schemeClr>
                  </a:glow>
                </a:effectLst>
                <a:latin typeface="Arial" panose="020B0604020202020204" pitchFamily="34" charset="0"/>
                <a:cs typeface="Arial" panose="020B0604020202020204" pitchFamily="34" charset="0"/>
              </a:rPr>
              <a:t>just</a:t>
            </a:r>
            <a:r>
              <a:rPr lang="en-US" sz="1200" b="1">
                <a:effectLst>
                  <a:glow>
                    <a:schemeClr val="bg1">
                      <a:alpha val="70000"/>
                    </a:schemeClr>
                  </a:glow>
                </a:effectLst>
                <a:latin typeface="Arial" panose="020B0604020202020204" pitchFamily="34" charset="0"/>
                <a:cs typeface="Arial" panose="020B0604020202020204" pitchFamily="34" charset="0"/>
              </a:rPr>
              <a:t> </a:t>
            </a:r>
            <a:r>
              <a:rPr lang="en-US" sz="1200" b="1">
                <a:solidFill>
                  <a:schemeClr val="accent5">
                    <a:lumMod val="75000"/>
                  </a:schemeClr>
                </a:solidFill>
                <a:effectLst>
                  <a:glow>
                    <a:schemeClr val="bg1">
                      <a:alpha val="70000"/>
                    </a:schemeClr>
                  </a:glow>
                </a:effectLst>
                <a:latin typeface="Arial" panose="020B0604020202020204" pitchFamily="34" charset="0"/>
                <a:cs typeface="Arial" panose="020B0604020202020204" pitchFamily="34" charset="0"/>
              </a:rPr>
              <a:t>as likely to want to quit</a:t>
            </a:r>
            <a:r>
              <a:rPr lang="en-US" sz="1200">
                <a:solidFill>
                  <a:schemeClr val="accent5">
                    <a:lumMod val="75000"/>
                  </a:schemeClr>
                </a:solidFill>
                <a:effectLst>
                  <a:glow>
                    <a:schemeClr val="bg1">
                      <a:alpha val="70000"/>
                    </a:schemeClr>
                  </a:glow>
                </a:effectLst>
                <a:latin typeface="Arial" panose="020B0604020202020204" pitchFamily="34" charset="0"/>
                <a:cs typeface="Arial" panose="020B0604020202020204" pitchFamily="34" charset="0"/>
              </a:rPr>
              <a:t>  </a:t>
            </a:r>
            <a:r>
              <a:rPr lang="en-US" sz="1200">
                <a:solidFill>
                  <a:schemeClr val="accent1"/>
                </a:solidFill>
                <a:effectLst>
                  <a:glow>
                    <a:schemeClr val="bg1">
                      <a:alpha val="70000"/>
                    </a:schemeClr>
                  </a:glow>
                </a:effectLst>
                <a:latin typeface="Arial" panose="020B0604020202020204" pitchFamily="34" charset="0"/>
                <a:cs typeface="Arial" panose="020B0604020202020204" pitchFamily="34" charset="0"/>
              </a:rPr>
              <a:t>as the general population of smokers</a:t>
            </a:r>
            <a:r>
              <a:rPr lang="en-GB" sz="1200" b="1">
                <a:solidFill>
                  <a:schemeClr val="accent1"/>
                </a:solidFill>
                <a:effectLst>
                  <a:glow>
                    <a:schemeClr val="bg1">
                      <a:alpha val="70000"/>
                    </a:schemeClr>
                  </a:glow>
                </a:effectLst>
                <a:latin typeface="Arial" panose="020B0604020202020204" pitchFamily="34" charset="0"/>
                <a:cs typeface="Arial" panose="020B0604020202020204" pitchFamily="34" charset="0"/>
              </a:rPr>
              <a:t> </a:t>
            </a:r>
            <a:r>
              <a:rPr lang="en-GB" sz="1200">
                <a:latin typeface="Arial" panose="020B0604020202020204" pitchFamily="34" charset="0"/>
                <a:ea typeface="Calibri"/>
                <a:cs typeface="Arial" panose="020B0604020202020204" pitchFamily="34" charset="0"/>
              </a:rPr>
              <a:t>but they often lack confidence and have not routinely been offered specialist support to quit </a:t>
            </a:r>
            <a:endParaRPr lang="en-GB" sz="1200">
              <a:effectLst/>
              <a:latin typeface="Arial" panose="020B0604020202020204" pitchFamily="34" charset="0"/>
              <a:ea typeface="Calibri"/>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a:p>
        </p:txBody>
      </p:sp>
    </p:spTree>
    <p:extLst>
      <p:ext uri="{BB962C8B-B14F-4D97-AF65-F5344CB8AC3E}">
        <p14:creationId xmlns:p14="http://schemas.microsoft.com/office/powerpoint/2010/main" val="40744181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[Animated slide: two clicks to reveal all content]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There is no relationship between psychiatric symptom severity and readiness to quit.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People with SMI are just as likely to want to quit as the general population of smokers, with 61% of people with a long-standing MH condition indicating they want to quit smoking.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US" sz="1200" b="0" i="0" kern="1200">
                <a:solidFill>
                  <a:schemeClr val="tx1"/>
                </a:solidFill>
                <a:effectLst/>
                <a:latin typeface="Arial" panose="020B0604020202020204" pitchFamily="34" charset="0"/>
                <a:cs typeface="Arial" panose="020B0604020202020204" pitchFamily="34" charset="0"/>
              </a:rPr>
              <a:t>So what are the key reasons for wanting to quit among people with SMI?</a:t>
            </a:r>
            <a:r>
              <a:rPr lang="en-US">
                <a:latin typeface="Arial" panose="020B0604020202020204" pitchFamily="34" charset="0"/>
                <a:cs typeface="Arial" panose="020B0604020202020204" pitchFamily="34" charset="0"/>
              </a:rPr>
              <a:t>  </a:t>
            </a:r>
            <a:r>
              <a:rPr lang="en-CA" sz="1200" b="0" i="0" kern="1200">
                <a:solidFill>
                  <a:schemeClr val="tx1"/>
                </a:solidFill>
                <a:effectLst/>
                <a:latin typeface="Arial" panose="020B0604020202020204" pitchFamily="34" charset="0"/>
                <a:cs typeface="Arial" panose="020B0604020202020204" pitchFamily="34" charset="0"/>
              </a:rPr>
              <a:t>SCIMITAR is large-scale trial of a bespoke smoking cessation package for people with SMI. It was led by academics from the University of York </a:t>
            </a:r>
            <a:r>
              <a:rPr lang="en-CA">
                <a:latin typeface="Arial" panose="020B0604020202020204" pitchFamily="34" charset="0"/>
                <a:cs typeface="Arial" panose="020B0604020202020204" pitchFamily="34" charset="0"/>
              </a:rPr>
              <a:t>and </a:t>
            </a:r>
            <a:r>
              <a:rPr lang="en-US" sz="1200" b="0" i="0" kern="1200">
                <a:solidFill>
                  <a:schemeClr val="tx1"/>
                </a:solidFill>
                <a:effectLst/>
                <a:latin typeface="Arial" panose="020B0604020202020204" pitchFamily="34" charset="0"/>
                <a:cs typeface="Arial" panose="020B0604020202020204" pitchFamily="34" charset="0"/>
              </a:rPr>
              <a:t>found:</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97% wanted to give up because smoking was bad for their health compared to 83% in the general population.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83% considered the expense of smoking as being an important reason for giving up compared to only 31% of the general population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0" lvl="0" indent="0">
              <a:buFont typeface="Arial" panose="020B0604020202020204" pitchFamily="34" charset="0"/>
              <a:buNone/>
            </a:pPr>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Source: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Peckham, E., et al. Exploring why people with SMI smoke and why they may want to quit: baseline data from the SCIMITAR RCT. J Psychiatr Ment Health Nurs, 2016 23: 282-289.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ASH. The Stolen Years: The Mental Health And Smoking Action Report. 2016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u="sng" kern="1200">
                <a:solidFill>
                  <a:schemeClr val="tx1"/>
                </a:solidFill>
                <a:effectLst/>
                <a:latin typeface="Arial" panose="020B0604020202020204" pitchFamily="34" charset="0"/>
                <a:ea typeface="Geneva" pitchFamily="-109" charset="0"/>
                <a:cs typeface="Arial" panose="020B0604020202020204" pitchFamily="34" charset="0"/>
              </a:rPr>
              <a:t>NHS Information Centre: </a:t>
            </a: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 Health Survey for England.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3"/>
              </a:rPr>
              <a:t>https://digital.nhs.uk/data-and-information/publications/statistical/health-survey-for-england#:~:text=The%20Health%20Survey%20for%20England,in%20private%20households%20in%20England</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a:t>
            </a:r>
            <a:r>
              <a:rPr lang="en-CA">
                <a:effectLst/>
                <a:latin typeface="Arial" panose="020B0604020202020204" pitchFamily="34" charset="0"/>
                <a:cs typeface="Arial" panose="020B0604020202020204" pitchFamily="34" charset="0"/>
              </a:rPr>
              <a:t> </a:t>
            </a:r>
            <a:endParaRPr lang="en-CA" sz="1200" b="0" i="0" u="none" kern="120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a:p>
        </p:txBody>
      </p:sp>
    </p:spTree>
    <p:extLst>
      <p:ext uri="{BB962C8B-B14F-4D97-AF65-F5344CB8AC3E}">
        <p14:creationId xmlns:p14="http://schemas.microsoft.com/office/powerpoint/2010/main" val="3184863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p>
          <a:p>
            <a:endParaRPr lang="en-US"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Quitting smoking does not adversely affect mental health.</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If participants are psychiatrically stable at initiation of quit attempts, smoking cessation interventions did not worsen their mental state.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Quitting smoking has been shown to improve mental health and the size of the effect on symptoms of anxiety and depression is the equivalent to taking antidepressants. There is no evidence of a reduction in social well‐being.</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a:solidFill>
                <a:schemeClr val="tx1"/>
              </a:solidFill>
              <a:effectLst/>
              <a:latin typeface="Century Gothic" panose="020B0502020202020204" pitchFamily="34" charset="0"/>
              <a:ea typeface="Geneva" pitchFamily="-109" charset="0"/>
              <a:cs typeface="Geneva" pitchFamily="-109"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a:p>
        </p:txBody>
      </p:sp>
    </p:spTree>
    <p:extLst>
      <p:ext uri="{BB962C8B-B14F-4D97-AF65-F5344CB8AC3E}">
        <p14:creationId xmlns:p14="http://schemas.microsoft.com/office/powerpoint/2010/main" val="20400178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a:solidFill>
                  <a:schemeClr val="tx1"/>
                </a:solidFill>
                <a:effectLst/>
                <a:latin typeface="Century Gothic" panose="020B0502020202020204" pitchFamily="34" charset="0"/>
                <a:ea typeface="Geneva" pitchFamily="-109" charset="0"/>
                <a:cs typeface="Geneva" pitchFamily="-109" charset="0"/>
              </a:rPr>
              <a:t> </a:t>
            </a: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Quitting smoking can have enormous benefits to people with SMI. This includes:</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Improvement to </a:t>
            </a: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physical health (cardiovascular, respiratory, cancer risk reduction).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Improvement to mental health (reduced depression, anxiety, psychosis, improved self-confidence).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Smokers with depression experience improvement in their depression at one-year follow-up.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Smokers with moderate to severe depression experience the most significant improvement (Stepankova. 2016).</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Dose reduction in some antipsychotic medications, notably clozapine and olanzapine.</a:t>
            </a:r>
          </a:p>
          <a:p>
            <a:pPr marL="171450" indent="-171450">
              <a:buFont typeface="Arial,Sans-Serif" panose="020B0604020202020204" pitchFamily="34" charset="0"/>
              <a:buChar char="•"/>
            </a:pPr>
            <a:r>
              <a:rPr lang="en-US">
                <a:latin typeface="Arial" panose="020B0604020202020204" pitchFamily="34" charset="0"/>
                <a:cs typeface="Arial" panose="020B0604020202020204" pitchFamily="34" charset="0"/>
              </a:rPr>
              <a:t>Reduced financial stress, social inequalities and stigma.</a:t>
            </a:r>
            <a:endParaRPr lang="en-CA">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Sleep is so important to persons with SMI, stopping smoking can assist with improving sleep in the short to medium term as a particular benefit to patients</a:t>
            </a:r>
            <a:endParaRPr lang="en-CA" sz="1200" b="0" i="0" kern="1200">
              <a:solidFill>
                <a:schemeClr val="tx1"/>
              </a:solidFill>
              <a:effectLst/>
              <a:latin typeface="Arial" panose="020B0604020202020204" pitchFamily="34" charset="0"/>
              <a:cs typeface="Arial" panose="020B0604020202020204" pitchFamily="34" charset="0"/>
            </a:endParaRPr>
          </a:p>
          <a:p>
            <a:endParaRPr lang="en-CA" b="1">
              <a:latin typeface="Arial" panose="020B0604020202020204" pitchFamily="34" charset="0"/>
              <a:cs typeface="Arial" panose="020B0604020202020204" pitchFamily="34" charset="0"/>
            </a:endParaRPr>
          </a:p>
          <a:p>
            <a:r>
              <a:rPr lang="en-CA" sz="1200" b="1" i="0" kern="1200">
                <a:solidFill>
                  <a:schemeClr val="tx1"/>
                </a:solidFill>
                <a:effectLst/>
                <a:latin typeface="Arial" panose="020B0604020202020204" pitchFamily="34" charset="0"/>
                <a:cs typeface="Arial" panose="020B0604020202020204" pitchFamily="34" charset="0"/>
              </a:rPr>
              <a:t>Source:</a:t>
            </a:r>
            <a:r>
              <a:rPr lang="en-CA" b="1">
                <a:latin typeface="Arial" panose="020B0604020202020204" pitchFamily="34" charset="0"/>
                <a:cs typeface="Arial" panose="020B0604020202020204" pitchFamily="34" charset="0"/>
              </a:rPr>
              <a:t> </a:t>
            </a:r>
            <a:endParaRPr lang="en-CA">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Stepankova L et al., Depression and Smoking Cessation: Evidence from a Smoking Cessation Clinic with 1-Year Follow-Up, </a:t>
            </a:r>
            <a:r>
              <a:rPr lang="en-CA" sz="1200" b="0" i="1" kern="1200">
                <a:solidFill>
                  <a:schemeClr val="tx1"/>
                </a:solidFill>
                <a:effectLst/>
                <a:latin typeface="Arial" panose="020B0604020202020204" pitchFamily="34" charset="0"/>
                <a:ea typeface="Geneva" pitchFamily="-109" charset="0"/>
                <a:cs typeface="Arial" panose="020B0604020202020204" pitchFamily="34" charset="0"/>
              </a:rPr>
              <a:t>Annals of Behavioral Medicine</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Volume 51, Issue 3, June 2017, Pages 454–463,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3"/>
              </a:rPr>
              <a:t>https://doi.org/10.1007/s12160-016-9869-6</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Taylor GMJ, et al. Smoking cessation for improving mental health. Cochrane Database of Systematic Reviews 2021, Issue 3. Art. No.: CD013522. DOI: 10.1002/14651858.CD013522.pub2.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Stolen Years Report (2016):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4"/>
              </a:rPr>
              <a:t>https://ash.org.uk/information-and-resources/reports-submissions/reports/the-stolen-years/</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Wu, Q., Gilbody, S., Peckham, E., Brabyn, S., and Parrott, S. (2016) Varenicline for smoking cessation and reduction in people with severe mental illnesses: systematic review and meta-analysis. Addiction. 111: 1554-1567</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Taylor GMJ, et al. Smoking cessation for improving mental health. Cochrane Database of Systematic Reviews 2021, Issue 3. Art. No.: CD013522. DOI: 10.1002/14651858.CD013522.pub2. </a:t>
            </a: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GB" altLang="en-US">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a:p>
        </p:txBody>
      </p:sp>
    </p:spTree>
    <p:extLst>
      <p:ext uri="{BB962C8B-B14F-4D97-AF65-F5344CB8AC3E}">
        <p14:creationId xmlns:p14="http://schemas.microsoft.com/office/powerpoint/2010/main" val="18536821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Click to display correct response: </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True, but with some caveats</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We know that persons with MH illness can successfully stop smoking using the same evidence-based stop smoking aids and support as the general population of smokers. However, there are some considerations that are important to be aware of in order to tailor treatment and provide best outcomes for patients. </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Let’s have a closer look at these caveats.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a:p>
        </p:txBody>
      </p:sp>
    </p:spTree>
    <p:extLst>
      <p:ext uri="{BB962C8B-B14F-4D97-AF65-F5344CB8AC3E}">
        <p14:creationId xmlns:p14="http://schemas.microsoft.com/office/powerpoint/2010/main" val="16045571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nSpc>
                <a:spcPct val="107000"/>
              </a:lnSpc>
              <a:spcAft>
                <a:spcPts val="800"/>
              </a:spcAft>
            </a:pPr>
            <a: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t>N</a:t>
            </a: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icotine withdrawal can mimic or exacerbate symptoms of mental illness.</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It is not uncommon for symptoms of untreated nicotine withdrawal to be confused with symptoms of mental ill health.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It is therefore vital to ensure that adequate tobacco dependence support is offered to patients to avoid abstinence-related withdrawal symptoms such as depression, irritability, difficulty concentrating, and insomnia.</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Patients with psychiatric disorders are more likely to experience severe withdrawal symptoms from smoking tobacco.</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This is in part due to higher rates of dependence, but it can also be due to the effects of the illness.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For example, schizophrenic patients who stop smoking experience impairments in </a:t>
            </a:r>
            <a:r>
              <a:rPr lang="en-GB" sz="1200" b="1">
                <a:effectLst/>
                <a:latin typeface="Arial" panose="020B0604020202020204" pitchFamily="34" charset="0"/>
                <a:ea typeface="Arial Nova" panose="020B0504020202020204" pitchFamily="34" charset="0"/>
                <a:cs typeface="Arial" panose="020B0604020202020204" pitchFamily="34" charset="0"/>
              </a:rPr>
              <a:t>visuospatial</a:t>
            </a:r>
            <a:r>
              <a:rPr lang="en-GB" sz="1200">
                <a:effectLst/>
                <a:latin typeface="Arial" panose="020B0604020202020204" pitchFamily="34" charset="0"/>
                <a:ea typeface="Calibri" panose="020F0502020204030204" pitchFamily="34" charset="0"/>
                <a:cs typeface="Arial" panose="020B0604020202020204" pitchFamily="34" charset="0"/>
              </a:rPr>
              <a:t> </a:t>
            </a:r>
            <a:r>
              <a:rPr lang="en-GB" sz="1200" b="1">
                <a:effectLst/>
                <a:latin typeface="Arial" panose="020B0604020202020204" pitchFamily="34" charset="0"/>
                <a:ea typeface="Arial Nova" panose="020B0504020202020204" pitchFamily="34" charset="0"/>
                <a:cs typeface="Arial" panose="020B0604020202020204" pitchFamily="34" charset="0"/>
              </a:rPr>
              <a:t> working memory.</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r>
              <a:rPr lang="en-GB" sz="1200">
                <a:effectLst/>
                <a:latin typeface="Arial" panose="020B0604020202020204" pitchFamily="34" charset="0"/>
                <a:ea typeface="Calibri" panose="020F0502020204030204" pitchFamily="34" charset="0"/>
                <a:cs typeface="Arial" panose="020B0604020202020204" pitchFamily="34" charset="0"/>
              </a:rPr>
              <a:t>Hover for definition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Visuospatial working memory -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The ability to retain and process an object's identity and spatial location is essential for many daily tasks, often referred to as visual-spatial working memory.</a:t>
            </a:r>
          </a:p>
          <a:p>
            <a:pPr>
              <a:spcAft>
                <a:spcPts val="800"/>
              </a:spcAft>
            </a:pPr>
            <a:endParaRPr lang="en-GB"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Patients with psychiatric disorders are more likely to experience severe withdrawal symptoms from smoking tobacco.</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This is in part due to higher rates of dependence, but it can also be due to the effects of the illness.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For example, schizophrenic patients who stop smoking experience impairments in </a:t>
            </a:r>
            <a:r>
              <a:rPr lang="en-GB" sz="1200" b="1">
                <a:effectLst/>
                <a:latin typeface="Arial" panose="020B0604020202020204" pitchFamily="34" charset="0"/>
                <a:ea typeface="Arial Nova" panose="020B0504020202020204" pitchFamily="34" charset="0"/>
                <a:cs typeface="Arial" panose="020B0604020202020204" pitchFamily="34" charset="0"/>
              </a:rPr>
              <a:t>visuospatial</a:t>
            </a:r>
            <a:r>
              <a:rPr lang="en-GB" sz="1200">
                <a:effectLst/>
                <a:latin typeface="Arial" panose="020B0604020202020204" pitchFamily="34" charset="0"/>
                <a:ea typeface="Calibri" panose="020F0502020204030204" pitchFamily="34" charset="0"/>
                <a:cs typeface="Arial" panose="020B0604020202020204" pitchFamily="34" charset="0"/>
              </a:rPr>
              <a:t> </a:t>
            </a:r>
            <a:r>
              <a:rPr lang="en-GB" sz="1200" b="1">
                <a:effectLst/>
                <a:latin typeface="Arial" panose="020B0604020202020204" pitchFamily="34" charset="0"/>
                <a:ea typeface="Arial Nova" panose="020B0504020202020204" pitchFamily="34" charset="0"/>
                <a:cs typeface="Arial" panose="020B0604020202020204" pitchFamily="34" charset="0"/>
              </a:rPr>
              <a:t> working memory.</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r>
              <a:rPr lang="en-GB" sz="1200">
                <a:effectLst/>
                <a:latin typeface="Arial" panose="020B0604020202020204" pitchFamily="34" charset="0"/>
                <a:ea typeface="Calibri" panose="020F0502020204030204" pitchFamily="34" charset="0"/>
                <a:cs typeface="Arial" panose="020B0604020202020204" pitchFamily="34" charset="0"/>
              </a:rPr>
              <a:t>Hover for definition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Visuospatial working memory -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The ability to retain and process an object's identity and spatial location is essential for many daily tasks, often referred to as visual-spatial working memory.</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endParaRPr lang="en-CA" sz="1200">
              <a:effectLst/>
              <a:latin typeface="Arial" panose="020B0604020202020204" pitchFamily="34" charset="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a:p>
        </p:txBody>
      </p:sp>
    </p:spTree>
    <p:extLst>
      <p:ext uri="{BB962C8B-B14F-4D97-AF65-F5344CB8AC3E}">
        <p14:creationId xmlns:p14="http://schemas.microsoft.com/office/powerpoint/2010/main" val="329123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kern="1200">
                <a:solidFill>
                  <a:schemeClr val="tx1"/>
                </a:solidFill>
                <a:effectLst/>
                <a:latin typeface="Arial" panose="020B0604020202020204" pitchFamily="34" charset="0"/>
                <a:cs typeface="Arial" panose="020B0604020202020204" pitchFamily="34" charset="0"/>
              </a:rPr>
              <a:t>So, what are the barriers to stopping for people with SMI</a:t>
            </a:r>
            <a:r>
              <a:rPr lang="en-US">
                <a:latin typeface="Arial" panose="020B0604020202020204" pitchFamily="34" charset="0"/>
                <a:cs typeface="Arial" panose="020B0604020202020204" pitchFamily="34" charset="0"/>
              </a:rPr>
              <a:t>?</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Greater nicotine dependence: people with SMI </a:t>
            </a:r>
            <a:r>
              <a:rPr lang="en-US">
                <a:latin typeface="Arial" panose="020B0604020202020204" pitchFamily="34" charset="0"/>
                <a:cs typeface="Arial" panose="020B0604020202020204" pitchFamily="34" charset="0"/>
              </a:rPr>
              <a:t>typically smoke </a:t>
            </a:r>
            <a:r>
              <a:rPr lang="en-US" sz="1200" b="0" i="0" kern="1200">
                <a:solidFill>
                  <a:schemeClr val="tx1"/>
                </a:solidFill>
                <a:effectLst/>
                <a:latin typeface="Arial" panose="020B0604020202020204" pitchFamily="34" charset="0"/>
                <a:cs typeface="Arial" panose="020B0604020202020204" pitchFamily="34" charset="0"/>
              </a:rPr>
              <a:t>significantly more cigarettes per day and are more dependent on cigarettes, making stopping a greater challenge.</a:t>
            </a:r>
            <a:r>
              <a:rPr lang="en-US">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People with SMI tend to use smoking as a coping mechanism for stress. Smoking does not help with stress, but what smokers perceive as relief from anxiety, stress and low mood is the effect of a vicious cycle of tobacco withdrawal.</a:t>
            </a:r>
            <a:endParaRPr lang="en-CA" sz="1200" b="0" i="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Boredom is also a significant factor that contributes to smoking among people with SMI, who often tend to be socially isolated, potentially unemployed, and experience loneliness.</a:t>
            </a:r>
            <a:r>
              <a:rPr lang="en-US">
                <a:latin typeface="Arial" panose="020B0604020202020204" pitchFamily="34" charset="0"/>
                <a:cs typeface="Arial" panose="020B0604020202020204" pitchFamily="34" charset="0"/>
              </a:rPr>
              <a:t> </a:t>
            </a:r>
            <a:endParaRPr lang="en-CA">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People with SMI often have a large number of smokers among peers and within their social network.</a:t>
            </a: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a:latin typeface="Arial" panose="020B0604020202020204" pitchFamily="34" charset="0"/>
                <a:cs typeface="Arial" panose="020B0604020202020204" pitchFamily="34" charset="0"/>
              </a:rPr>
              <a:t>A lack of staff training, lack of access to stop smoking aids and lack of bespoke services to treat TD among people with mental illness have been key factors too</a:t>
            </a:r>
          </a:p>
          <a:p>
            <a:pPr marL="171450"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A long-standing culture of smoking in mental health settings can also be challenging for patients… </a:t>
            </a:r>
            <a:r>
              <a:rPr lang="en-US" sz="1200" b="1" i="0" kern="1200">
                <a:solidFill>
                  <a:schemeClr val="tx1"/>
                </a:solidFill>
                <a:effectLst/>
                <a:latin typeface="Arial" panose="020B0604020202020204" pitchFamily="34" charset="0"/>
                <a:cs typeface="Arial" panose="020B0604020202020204" pitchFamily="34" charset="0"/>
              </a:rPr>
              <a:t>[move to next slide]</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1" i="0" kern="1200">
                <a:solidFill>
                  <a:schemeClr val="tx1"/>
                </a:solidFill>
                <a:effectLst/>
                <a:latin typeface="Arial" panose="020B0604020202020204" pitchFamily="34" charset="0"/>
                <a:cs typeface="Arial" panose="020B0604020202020204" pitchFamily="34" charset="0"/>
              </a:rPr>
              <a:t>Sources:</a:t>
            </a:r>
            <a:r>
              <a:rPr lang="en-US" b="1">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ASH. The Stolen Years: The Mental Health And Smoking Action Report. 2016.</a:t>
            </a:r>
            <a:r>
              <a:rPr lang="en-US">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a:p>
        </p:txBody>
      </p:sp>
    </p:spTree>
    <p:extLst>
      <p:ext uri="{BB962C8B-B14F-4D97-AF65-F5344CB8AC3E}">
        <p14:creationId xmlns:p14="http://schemas.microsoft.com/office/powerpoint/2010/main" val="16170780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[Trainer should read question aloud, and invite trainees to respond using the pooling tool or chat. Allow 15-40 seconds for responses before sharing correct response. The correct response appears with animation when you click on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The correct response is all of the above</a:t>
            </a:r>
            <a:endParaRPr lang="en-GB" sz="1200">
              <a:latin typeface="Arial" panose="020B0604020202020204" pitchFamily="34" charset="0"/>
              <a:cs typeface="Arial" panose="020B0604020202020204" pitchFamily="34" charset="0"/>
            </a:endParaRPr>
          </a:p>
          <a:p>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All of the first line tobacco dependence aids are safe to use among persons with current or past mental health illness. </a:t>
            </a:r>
          </a:p>
          <a:p>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We know these aids are effective in all smokers and this includes persons with SMI. </a:t>
            </a:r>
          </a:p>
          <a:p>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As is the case with anyone who is stopping smoking changes to mood and behaviour should be monitored after stopping as patients can experience depression and mood changes whether they use an aid of not. </a:t>
            </a:r>
          </a:p>
          <a:p>
            <a:endParaRPr lang="en-GB" sz="1200">
              <a:latin typeface="Arial" panose="020B0604020202020204" pitchFamily="34" charset="0"/>
              <a:ea typeface="Calibri" panose="020F0502020204030204" pitchFamily="34" charset="0"/>
              <a:cs typeface="Arial" panose="020B0604020202020204" pitchFamily="34" charset="0"/>
            </a:endParaRPr>
          </a:p>
          <a:p>
            <a:endParaRPr lang="en-GB" sz="120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a:p>
        </p:txBody>
      </p:sp>
    </p:spTree>
    <p:extLst>
      <p:ext uri="{BB962C8B-B14F-4D97-AF65-F5344CB8AC3E}">
        <p14:creationId xmlns:p14="http://schemas.microsoft.com/office/powerpoint/2010/main" val="34147301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CA" sz="1200" b="1">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a:p>
        </p:txBody>
      </p:sp>
    </p:spTree>
    <p:extLst>
      <p:ext uri="{BB962C8B-B14F-4D97-AF65-F5344CB8AC3E}">
        <p14:creationId xmlns:p14="http://schemas.microsoft.com/office/powerpoint/2010/main" val="9957736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a:effectLst/>
                <a:latin typeface="Arial" panose="020B0604020202020204" pitchFamily="34" charset="0"/>
                <a:ea typeface="Geneva" panose="020B0503030404040204"/>
                <a:cs typeface="Arial" panose="020B0604020202020204" pitchFamily="34" charset="0"/>
              </a:rPr>
              <a:t>Break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a:p>
        </p:txBody>
      </p:sp>
    </p:spTree>
    <p:extLst>
      <p:ext uri="{BB962C8B-B14F-4D97-AF65-F5344CB8AC3E}">
        <p14:creationId xmlns:p14="http://schemas.microsoft.com/office/powerpoint/2010/main" val="1259861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i="0">
                <a:effectLst/>
                <a:latin typeface="Arial" panose="020B0604020202020204" pitchFamily="34" charset="0"/>
                <a:cs typeface="Arial" panose="020B0604020202020204" pitchFamily="34" charset="0"/>
              </a:rPr>
              <a:t>Tobacco dependence treatment initiated in hospital will be more successful when follow-up support is provided for a minimum of one-month post-discharge. Some patients will need more intensive and longer support to remain smokefree.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Trained community providers will provide follow-up support to patients following discharge from hospital. The follow-up support available differs across the country and it is important for TDAs to be aware of options available locally and have effective referral pathways and strong working relationships with community providers. Figure 5 depicts the transfer of care to post-discharge follow-up support.</a:t>
            </a:r>
          </a:p>
          <a:p>
            <a:r>
              <a:rPr lang="en-CA" sz="1200" i="0">
                <a:effectLst/>
                <a:latin typeface="Arial" panose="020B0604020202020204" pitchFamily="34" charset="0"/>
                <a:cs typeface="Arial" panose="020B0604020202020204" pitchFamily="34" charset="0"/>
              </a:rPr>
              <a:t>At present there are five options for patients to receive support:</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1. Local Authority Stop Smoking Services (LA SSSs) </a:t>
            </a:r>
            <a:r>
              <a:rPr lang="en-CA" sz="1200" i="0">
                <a:effectLst/>
                <a:latin typeface="Arial" panose="020B0604020202020204" pitchFamily="34" charset="0"/>
                <a:cs typeface="Arial" panose="020B0604020202020204" pitchFamily="34" charset="0"/>
              </a:rPr>
              <a:t>– LA SSSs should be prepared to receive referrals and provide ongoing support post discharge from the acute trust.</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2. NHS Community Pharmacy Smoking Cessation Service (SCS) – </a:t>
            </a:r>
            <a:r>
              <a:rPr lang="en-CA" sz="1200" i="0">
                <a:effectLst/>
                <a:latin typeface="Arial" panose="020B0604020202020204" pitchFamily="34" charset="0"/>
                <a:cs typeface="Arial" panose="020B0604020202020204" pitchFamily="34" charset="0"/>
              </a:rPr>
              <a:t>The NHS Community Pharmacy SCS has been designed to enable NHS trusts to undertake a transfer of care on patient discharge, referring patients, where they consent, to a participating community pharmacy of their choice. The service specification for the Community Pharmacy SCS indicates that patients who relapse between weeks 4–12 will not be eligible to continue in the service and may be referred to a LA SSSs.</a:t>
            </a:r>
          </a:p>
          <a:p>
            <a:endParaRPr lang="en-US" sz="1200" i="0">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3. Trust Tobacco Dependence Teams </a:t>
            </a:r>
            <a:r>
              <a:rPr lang="en-CA" sz="1200" i="0">
                <a:effectLst/>
                <a:latin typeface="Arial" panose="020B0604020202020204" pitchFamily="34" charset="0"/>
                <a:cs typeface="Arial" panose="020B0604020202020204" pitchFamily="34" charset="0"/>
              </a:rPr>
              <a:t>– Some trusts will have capacity to offer patients post discharge support from the trust Tobacco Dependence Team. Where this capacity exists, trusts may follow patients for 3–12 months following discharge.</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4. Community Mental Health (CMH) Tobacco Dependence Teams </a:t>
            </a:r>
            <a:r>
              <a:rPr lang="en-CA" sz="1200" i="0">
                <a:effectLst/>
                <a:latin typeface="Arial" panose="020B0604020202020204" pitchFamily="34" charset="0"/>
                <a:cs typeface="Arial" panose="020B0604020202020204" pitchFamily="34" charset="0"/>
              </a:rPr>
              <a:t>– Some localities will have CMH Tobacco Dependence Teams that have received specialised training and will provide</a:t>
            </a:r>
          </a:p>
          <a:p>
            <a:r>
              <a:rPr lang="en-CA" sz="1200" i="0">
                <a:effectLst/>
                <a:latin typeface="Arial" panose="020B0604020202020204" pitchFamily="34" charset="0"/>
                <a:cs typeface="Arial" panose="020B0604020202020204" pitchFamily="34" charset="0"/>
              </a:rPr>
              <a:t>follow-up support to patients with severe mental health illness in the community setting. A national training standard has been developed for CMH Tobacco Dependence Advisers.</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5. Digital support </a:t>
            </a:r>
            <a:r>
              <a:rPr lang="en-CA" sz="1200" i="0">
                <a:effectLst/>
                <a:latin typeface="Arial" panose="020B0604020202020204" pitchFamily="34" charset="0"/>
                <a:cs typeface="Arial" panose="020B0604020202020204" pitchFamily="34" charset="0"/>
              </a:rPr>
              <a:t>– Some localities offer digital post-discharge follow-up via one of the available smartphone digital applications.</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490967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FB6AC-124D-A65E-4A7D-77F3280866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934724-8836-ECA9-0995-890303F373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E1DE8-F762-9101-EE67-DA4636F3324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58B0DD9-A59E-3315-1565-AA0DE183D632}"/>
              </a:ext>
            </a:extLst>
          </p:cNvPr>
          <p:cNvSpPr>
            <a:spLocks noGrp="1"/>
          </p:cNvSpPr>
          <p:nvPr>
            <p:ph type="sldNum" sz="quarter" idx="5"/>
          </p:nvPr>
        </p:nvSpPr>
        <p:spPr/>
        <p:txBody>
          <a:bodyPr/>
          <a:lstStyle/>
          <a:p>
            <a:pPr>
              <a:defRPr/>
            </a:pPr>
            <a:fld id="{242A2382-4541-B845-B6D5-E8B5A330E247}" type="slidenum">
              <a:rPr lang="en-US" smtClean="0"/>
              <a:pPr>
                <a:defRPr/>
              </a:pPr>
              <a:t>40</a:t>
            </a:fld>
            <a:endParaRPr lang="en-US"/>
          </a:p>
        </p:txBody>
      </p:sp>
    </p:spTree>
    <p:extLst>
      <p:ext uri="{BB962C8B-B14F-4D97-AF65-F5344CB8AC3E}">
        <p14:creationId xmlns:p14="http://schemas.microsoft.com/office/powerpoint/2010/main" val="27917418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D2108-1593-E175-CBE6-F84D2B37EA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6F576-DF52-D38E-8664-7D1A90F26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8E78A8-7AE7-23F9-4A58-FA731724AE2F}"/>
              </a:ext>
            </a:extLst>
          </p:cNvPr>
          <p:cNvSpPr>
            <a:spLocks noGrp="1"/>
          </p:cNvSpPr>
          <p:nvPr>
            <p:ph type="body" idx="1"/>
          </p:nvPr>
        </p:nvSpPr>
        <p:spPr/>
        <p:txBody>
          <a:bodyPr>
            <a:normAutofit/>
          </a:bodyPr>
          <a:lstStyle/>
          <a:p>
            <a:r>
              <a:rPr lang="en-GB" sz="1200">
                <a:effectLst/>
                <a:latin typeface="Arial" panose="020B0604020202020204" pitchFamily="34" charset="0"/>
                <a:ea typeface="Times New Roman" panose="02020603050405020304" pitchFamily="18" charset="0"/>
                <a:cs typeface="Arial" panose="020B0604020202020204" pitchFamily="34" charset="0"/>
              </a:rPr>
              <a:t>It may be necessary to </a:t>
            </a:r>
            <a:r>
              <a:rPr lang="en-GB" sz="1200" b="1">
                <a:effectLst/>
                <a:latin typeface="Arial" panose="020B0604020202020204" pitchFamily="34" charset="0"/>
                <a:ea typeface="Times New Roman" panose="02020603050405020304" pitchFamily="18" charset="0"/>
                <a:cs typeface="Arial" panose="020B0604020202020204" pitchFamily="34" charset="0"/>
              </a:rPr>
              <a:t>adjust dosages of some medications when people quit.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Times New Roman" panose="02020603050405020304" pitchFamily="18" charset="0"/>
                <a:cs typeface="Arial" panose="020B0604020202020204" pitchFamily="34" charset="0"/>
              </a:rPr>
              <a:t> </a:t>
            </a:r>
          </a:p>
          <a:p>
            <a:r>
              <a:rPr lang="en-GB" sz="1200">
                <a:effectLst/>
                <a:latin typeface="Arial" panose="020B0604020202020204" pitchFamily="34" charset="0"/>
                <a:ea typeface="Times New Roman" panose="02020603050405020304" pitchFamily="18" charset="0"/>
                <a:cs typeface="Arial" panose="020B0604020202020204" pitchFamily="34" charset="0"/>
              </a:rPr>
              <a:t>Dosage may need to be adjusted by the prescriber if the dose was worked out before the patient stopped smoking and then again if the patient relapses.</a:t>
            </a: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Medical history and current medication use should be asked at the first session and </a:t>
            </a:r>
            <a:r>
              <a:rPr lang="en-US" sz="1200" b="1">
                <a:effectLst/>
                <a:latin typeface="Arial" panose="020B0604020202020204" pitchFamily="34" charset="0"/>
                <a:ea typeface="Times New Roman" panose="02020603050405020304" pitchFamily="18" charset="0"/>
                <a:cs typeface="Arial" panose="020B0604020202020204" pitchFamily="34" charset="0"/>
              </a:rPr>
              <a:t>pathways in place for notifying prescribers </a:t>
            </a:r>
          </a:p>
          <a:p>
            <a:endParaRPr lang="en-US" sz="1200" b="1">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a:solidFill>
                  <a:schemeClr val="accent1"/>
                </a:solidFill>
                <a:latin typeface="Arial" panose="020B0604020202020204" pitchFamily="34" charset="0"/>
                <a:cs typeface="Arial" panose="020B0604020202020204" pitchFamily="34" charset="0"/>
              </a:rPr>
              <a:t>Confirmation that the prescriber has received the notification should be requested and received prior to quit/reduction attempt.</a:t>
            </a:r>
          </a:p>
          <a:p>
            <a:endParaRPr lang="en-US" sz="1400" b="1">
              <a:effectLst/>
              <a:latin typeface="Arial" panose="020B0604020202020204" pitchFamily="34" charset="0"/>
              <a:ea typeface="Times New Roman" panose="02020603050405020304" pitchFamily="18" charset="0"/>
              <a:cs typeface="Arial" panose="020B0604020202020204" pitchFamily="34" charset="0"/>
            </a:endParaRPr>
          </a:p>
          <a:p>
            <a:endParaRPr lang="en-GB" sz="1400">
              <a:effectLst/>
              <a:latin typeface="Times New Roman" panose="02020603050405020304" pitchFamily="18" charset="0"/>
              <a:ea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800" b="1">
              <a:latin typeface="Arial" panose="020B0604020202020204" pitchFamily="34" charset="0"/>
              <a:cs typeface="Arial" panose="020B0604020202020204" pitchFamily="34" charset="0"/>
            </a:endParaRPr>
          </a:p>
          <a:p>
            <a:endParaRPr lang="en-GB" altLang="en-US">
              <a:ea typeface="ＭＳ Ｐゴシック" charset="-128"/>
            </a:endParaRPr>
          </a:p>
        </p:txBody>
      </p:sp>
      <p:sp>
        <p:nvSpPr>
          <p:cNvPr id="4" name="Slide Number Placeholder 3">
            <a:extLst>
              <a:ext uri="{FF2B5EF4-FFF2-40B4-BE49-F238E27FC236}">
                <a16:creationId xmlns:a16="http://schemas.microsoft.com/office/drawing/2014/main" id="{804A58E0-285C-E873-8D0B-7B70E6247131}"/>
              </a:ext>
            </a:extLst>
          </p:cNvPr>
          <p:cNvSpPr>
            <a:spLocks noGrp="1"/>
          </p:cNvSpPr>
          <p:nvPr>
            <p:ph type="sldNum" sz="quarter" idx="5"/>
          </p:nvPr>
        </p:nvSpPr>
        <p:spPr/>
        <p:txBody>
          <a:bodyPr/>
          <a:lstStyle/>
          <a:p>
            <a:pPr>
              <a:defRPr/>
            </a:pPr>
            <a:fld id="{242A2382-4541-B845-B6D5-E8B5A330E247}" type="slidenum">
              <a:rPr lang="en-US" smtClean="0"/>
              <a:pPr>
                <a:defRPr/>
              </a:pPr>
              <a:t>41</a:t>
            </a:fld>
            <a:endParaRPr lang="en-US"/>
          </a:p>
        </p:txBody>
      </p:sp>
    </p:spTree>
    <p:extLst>
      <p:ext uri="{BB962C8B-B14F-4D97-AF65-F5344CB8AC3E}">
        <p14:creationId xmlns:p14="http://schemas.microsoft.com/office/powerpoint/2010/main" val="42695479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371DC-29BF-B7D5-D619-C61BAF64DC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7D5B65-0BB4-C1BB-52FA-3D5ACB7F5A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1D72E1-EB51-8EEF-814B-38B3E99F4FBD}"/>
              </a:ext>
            </a:extLst>
          </p:cNvPr>
          <p:cNvSpPr>
            <a:spLocks noGrp="1"/>
          </p:cNvSpPr>
          <p:nvPr>
            <p:ph type="body" idx="1"/>
          </p:nvPr>
        </p:nvSpPr>
        <p:spPr/>
        <p:txBody>
          <a:bodyPr>
            <a:normAutofit fontScale="40000" lnSpcReduction="20000"/>
          </a:bodyPr>
          <a:lstStyle/>
          <a:p>
            <a:r>
              <a:rPr lang="en-GB" sz="1200">
                <a:effectLst/>
                <a:latin typeface="Arial" panose="020B0604020202020204" pitchFamily="34" charset="0"/>
                <a:ea typeface="Times New Roman" panose="02020603050405020304" pitchFamily="18" charset="0"/>
                <a:cs typeface="Arial" panose="020B0604020202020204" pitchFamily="34" charset="0"/>
              </a:rPr>
              <a:t>This slide presents a list of some of the drugs metabolized by the CPY450 enzyme, the metabolism of which is affected by smoking. </a:t>
            </a:r>
          </a:p>
          <a:p>
            <a:r>
              <a:rPr lang="en-GB" sz="1200">
                <a:effectLst/>
                <a:latin typeface="Arial" panose="020B0604020202020204" pitchFamily="34" charset="0"/>
                <a:ea typeface="Times New Roman" panose="02020603050405020304" pitchFamily="18" charset="0"/>
                <a:cs typeface="Arial" panose="020B0604020202020204" pitchFamily="34" charset="0"/>
              </a:rPr>
              <a:t> </a:t>
            </a:r>
          </a:p>
          <a:p>
            <a:r>
              <a:rPr lang="en-GB" sz="1200" b="1">
                <a:effectLst/>
                <a:latin typeface="Arial" panose="020B0604020202020204" pitchFamily="34" charset="0"/>
                <a:ea typeface="Times New Roman" panose="02020603050405020304" pitchFamily="18" charset="0"/>
                <a:cs typeface="Arial" panose="020B0604020202020204" pitchFamily="34" charset="0"/>
              </a:rPr>
              <a:t>The list on the slide is not exhaustive.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Times New Roman" panose="02020603050405020304" pitchFamily="18" charset="0"/>
                <a:cs typeface="Arial" panose="020B0604020202020204" pitchFamily="34" charset="0"/>
              </a:rPr>
              <a:t> </a:t>
            </a:r>
          </a:p>
          <a:p>
            <a:pPr marL="342900" lvl="0" indent="-342900">
              <a:buSzPts val="1400"/>
              <a:buFont typeface="Symbol" panose="05050102010706020507" pitchFamily="18" charset="2"/>
              <a:buChar char=""/>
            </a:pPr>
            <a:r>
              <a:rPr lang="en-GB" sz="1200" dirty="0">
                <a:effectLst/>
                <a:latin typeface="Arial"/>
                <a:ea typeface="Times New Roman" panose="02020603050405020304" pitchFamily="18" charset="0"/>
                <a:cs typeface="Arial"/>
              </a:rPr>
              <a:t>Antidepressants - (e.g. </a:t>
            </a:r>
            <a:r>
              <a:rPr lang="en-GB">
                <a:latin typeface="Arial"/>
                <a:ea typeface="Times New Roman" panose="02020603050405020304" pitchFamily="18" charset="0"/>
                <a:cs typeface="Arial"/>
              </a:rPr>
              <a:t>amitriptyline</a:t>
            </a:r>
            <a:r>
              <a:rPr lang="en-GB" sz="1200">
                <a:effectLst/>
                <a:latin typeface="Arial"/>
                <a:ea typeface="Times New Roman" panose="02020603050405020304" pitchFamily="18" charset="0"/>
                <a:cs typeface="Arial"/>
              </a:rPr>
              <a:t>, clomipramine, desipramine, imipramine, fluvoxamine (partly), </a:t>
            </a:r>
            <a:r>
              <a:rPr lang="en-GB" sz="1200" err="1">
                <a:effectLst/>
                <a:latin typeface="Arial"/>
                <a:ea typeface="Times New Roman" panose="02020603050405020304" pitchFamily="18" charset="0"/>
                <a:cs typeface="Arial"/>
              </a:rPr>
              <a:t>mirtazpine</a:t>
            </a:r>
            <a:endParaRPr lang="en-GB" sz="1200">
              <a:effectLst/>
              <a:latin typeface="Arial"/>
              <a:ea typeface="Times New Roman" panose="02020603050405020304" pitchFamily="18" charset="0"/>
              <a:cs typeface="Arial"/>
            </a:endParaRPr>
          </a:p>
          <a:p>
            <a:pPr marL="342900" lvl="0" indent="-342900">
              <a:buSzPts val="1400"/>
              <a:buFont typeface="Symbol" panose="05050102010706020507" pitchFamily="18" charset="2"/>
              <a:buChar char=""/>
            </a:pPr>
            <a:r>
              <a:rPr lang="en-GB" sz="1200">
                <a:effectLst/>
                <a:latin typeface="Arial" panose="020B0604020202020204" pitchFamily="34" charset="0"/>
                <a:ea typeface="Times New Roman" panose="02020603050405020304" pitchFamily="18" charset="0"/>
                <a:cs typeface="Arial" panose="020B0604020202020204" pitchFamily="34" charset="0"/>
              </a:rPr>
              <a:t>Antipsychotics - (clozapine, fluphenazine, </a:t>
            </a:r>
            <a:r>
              <a:rPr lang="en-GB" sz="1200" err="1">
                <a:effectLst/>
                <a:latin typeface="Arial" panose="020B0604020202020204" pitchFamily="34" charset="0"/>
                <a:ea typeface="Times New Roman" panose="02020603050405020304" pitchFamily="18" charset="0"/>
                <a:cs typeface="Arial" panose="020B0604020202020204" pitchFamily="34" charset="0"/>
              </a:rPr>
              <a:t>perphanazine</a:t>
            </a:r>
            <a:r>
              <a:rPr lang="en-GB" sz="1200">
                <a:effectLst/>
                <a:latin typeface="Arial" panose="020B0604020202020204" pitchFamily="34" charset="0"/>
                <a:ea typeface="Times New Roman" panose="02020603050405020304" pitchFamily="18" charset="0"/>
                <a:cs typeface="Arial" panose="020B0604020202020204" pitchFamily="34" charset="0"/>
              </a:rPr>
              <a:t>, haloperidol (partly), olanzapine (partly)</a:t>
            </a: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Explain here why these medications, and not others, are affected:</a:t>
            </a:r>
            <a:r>
              <a:rPr lang="en-CA" sz="1200">
                <a:effectLst/>
                <a:latin typeface="Arial" panose="020B0604020202020204" pitchFamily="34" charset="0"/>
                <a:ea typeface="Times New Roman" panose="02020603050405020304" pitchFamily="18" charset="0"/>
                <a:cs typeface="Arial" panose="020B0604020202020204" pitchFamily="34" charset="0"/>
              </a:rPr>
              <a:t> because tar in tobacco smoke is metabolised by the liver enzyme CYP450 1A2, so is clozapine, olanzapine, whereas risperidone and quetiapine are not, so there is no need to alter the dose of those medications.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There are quite a few drugs that have the potential to interact, but for most patients, most of the time, from a mental health perspective, it is not an issue of clinical significance. The one drug to be concerned about is Clozapine: </a:t>
            </a:r>
            <a:r>
              <a:rPr lang="en-GB" sz="1200" b="1">
                <a:effectLst/>
                <a:latin typeface="Arial" panose="020B0604020202020204" pitchFamily="34" charset="0"/>
                <a:ea typeface="Times New Roman" panose="02020603050405020304" pitchFamily="18" charset="0"/>
                <a:cs typeface="Arial" panose="020B0604020202020204" pitchFamily="34" charset="0"/>
              </a:rPr>
              <a:t>Clozapine can become particularly toxic.</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[Participant pack main folder, Handout 2: UKMI Smoking and medicines interactions guidance]</a:t>
            </a:r>
            <a:r>
              <a:rPr lang="en-GB" sz="1200">
                <a:effectLst/>
                <a:latin typeface="Arial" panose="020B0604020202020204" pitchFamily="34" charset="0"/>
                <a:ea typeface="Times New Roman" panose="02020603050405020304" pitchFamily="18" charset="0"/>
                <a:cs typeface="Arial" panose="020B0604020202020204" pitchFamily="34" charset="0"/>
              </a:rPr>
              <a:t> At this point you may want to point participants in the direction of this resource. </a:t>
            </a: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b="1">
                <a:effectLst/>
                <a:latin typeface="Arial" panose="020B0604020202020204" pitchFamily="34" charset="0"/>
                <a:ea typeface="Times New Roman" panose="02020603050405020304" pitchFamily="18" charset="0"/>
                <a:cs typeface="Arial" panose="020B0604020202020204" pitchFamily="34" charset="0"/>
              </a:rPr>
              <a:t>Source:</a:t>
            </a:r>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a:effectLst/>
                <a:latin typeface="Arial" panose="020B0604020202020204" pitchFamily="34" charset="0"/>
                <a:ea typeface="Times New Roman" panose="02020603050405020304" pitchFamily="18" charset="0"/>
                <a:cs typeface="Arial" panose="020B0604020202020204" pitchFamily="34" charset="0"/>
              </a:rPr>
              <a:t>UK Medicines Information (</a:t>
            </a:r>
            <a:r>
              <a:rPr lang="en-US" sz="1200" err="1">
                <a:effectLst/>
                <a:latin typeface="Arial" panose="020B0604020202020204" pitchFamily="34" charset="0"/>
                <a:ea typeface="Times New Roman" panose="02020603050405020304" pitchFamily="18" charset="0"/>
                <a:cs typeface="Arial" panose="020B0604020202020204" pitchFamily="34" charset="0"/>
              </a:rPr>
              <a:t>UKMi</a:t>
            </a:r>
            <a:r>
              <a:rPr lang="en-US" sz="1200">
                <a:effectLst/>
                <a:latin typeface="Arial" panose="020B0604020202020204" pitchFamily="34" charset="0"/>
                <a:ea typeface="Times New Roman" panose="02020603050405020304" pitchFamily="18" charset="0"/>
                <a:cs typeface="Arial" panose="020B0604020202020204" pitchFamily="34" charset="0"/>
              </a:rPr>
              <a:t>). What are the clinically significant drug interactions with cigarette smoking? </a:t>
            </a:r>
            <a:r>
              <a:rPr lang="en-US" sz="1200" err="1">
                <a:effectLst/>
                <a:latin typeface="Arial" panose="020B0604020202020204" pitchFamily="34" charset="0"/>
                <a:ea typeface="Times New Roman" panose="02020603050405020304" pitchFamily="18" charset="0"/>
                <a:cs typeface="Arial" panose="020B0604020202020204" pitchFamily="34" charset="0"/>
              </a:rPr>
              <a:t>UKMi</a:t>
            </a:r>
            <a:r>
              <a:rPr lang="en-US" sz="1200">
                <a:effectLst/>
                <a:latin typeface="Arial" panose="020B0604020202020204" pitchFamily="34" charset="0"/>
                <a:ea typeface="Times New Roman" panose="02020603050405020304" pitchFamily="18" charset="0"/>
                <a:cs typeface="Arial" panose="020B0604020202020204" pitchFamily="34" charset="0"/>
              </a:rPr>
              <a:t>; Updated July 2020. Available from: </a:t>
            </a:r>
            <a:r>
              <a:rPr lang="en-US" sz="1200" u="sng">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https://www.sps.nhs.uk/wp-content/uploads/2020/03/UKMi_QA_Interactions-with-tobacco_update_Jul-2020.pdf</a:t>
            </a:r>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457200"/>
            <a:r>
              <a:rPr lang="en-GB" sz="1200">
                <a:effectLst/>
                <a:latin typeface="Arial" panose="020B0604020202020204" pitchFamily="34" charset="0"/>
                <a:ea typeface="Times New Roman" panose="02020603050405020304" pitchFamily="18" charset="0"/>
                <a:cs typeface="Arial" panose="020B0604020202020204" pitchFamily="34" charset="0"/>
              </a:rPr>
              <a:t> </a:t>
            </a:r>
          </a:p>
          <a:p>
            <a:r>
              <a:rPr lang="en-GB" sz="1200" b="1">
                <a:effectLst/>
                <a:latin typeface="Arial" panose="020B0604020202020204" pitchFamily="34" charset="0"/>
                <a:ea typeface="Times New Roman" panose="02020603050405020304" pitchFamily="18" charset="0"/>
                <a:cs typeface="Arial" panose="020B0604020202020204" pitchFamily="34" charset="0"/>
              </a:rPr>
              <a:t>Notes: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b="1">
                <a:latin typeface="Arial"/>
                <a:ea typeface="Times New Roman" panose="02020603050405020304" pitchFamily="18" charset="0"/>
                <a:cs typeface="Arial"/>
              </a:rPr>
              <a:t>Amitriptyline</a:t>
            </a:r>
            <a:r>
              <a:rPr lang="en-GB" sz="1200" dirty="0">
                <a:effectLst/>
                <a:latin typeface="Arial"/>
                <a:ea typeface="Times New Roman" panose="02020603050405020304" pitchFamily="18" charset="0"/>
                <a:cs typeface="Arial"/>
              </a:rPr>
              <a:t> – tricyclic antidepressant (Trade name Elavil, among others)</a:t>
            </a:r>
          </a:p>
          <a:p>
            <a:pPr marL="342900" lvl="0" indent="-342900">
              <a:buSzPts val="1400"/>
              <a:buFont typeface="Symbol" panose="05050102010706020507" pitchFamily="18" charset="2"/>
              <a:buChar char=""/>
            </a:pPr>
            <a:r>
              <a:rPr lang="en-GB" sz="1200" b="1">
                <a:effectLst/>
                <a:latin typeface="Arial" panose="020B0604020202020204" pitchFamily="34" charset="0"/>
                <a:ea typeface="Times New Roman" panose="02020603050405020304" pitchFamily="18" charset="0"/>
                <a:cs typeface="Arial" panose="020B0604020202020204" pitchFamily="34" charset="0"/>
              </a:rPr>
              <a:t>Clomipramine</a:t>
            </a:r>
            <a:r>
              <a:rPr lang="en-GB"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GB" sz="1200">
                <a:effectLst/>
                <a:latin typeface="Arial" panose="020B0604020202020204" pitchFamily="34" charset="0"/>
                <a:ea typeface="Times New Roman" panose="02020603050405020304" pitchFamily="18" charset="0"/>
                <a:cs typeface="Arial" panose="020B0604020202020204" pitchFamily="34" charset="0"/>
              </a:rPr>
              <a:t>tricyclic antidepressant (Trade name Anafranil, among others) </a:t>
            </a:r>
          </a:p>
          <a:p>
            <a:pPr marL="342900" lvl="0" indent="-342900">
              <a:buSzPts val="1400"/>
              <a:buFont typeface="Symbol" panose="05050102010706020507" pitchFamily="18" charset="2"/>
              <a:buChar char=""/>
            </a:pPr>
            <a:r>
              <a:rPr lang="en-CA" sz="1200" b="1">
                <a:effectLst/>
                <a:latin typeface="Arial" panose="020B0604020202020204" pitchFamily="34" charset="0"/>
                <a:ea typeface="Times New Roman" panose="02020603050405020304" pitchFamily="18" charset="0"/>
                <a:cs typeface="Arial" panose="020B0604020202020204" pitchFamily="34" charset="0"/>
              </a:rPr>
              <a:t>Clozapine</a:t>
            </a:r>
            <a:r>
              <a:rPr lang="en-CA" sz="1200">
                <a:effectLst/>
                <a:latin typeface="Arial" panose="020B0604020202020204" pitchFamily="34" charset="0"/>
                <a:ea typeface="Times New Roman" panose="02020603050405020304" pitchFamily="18" charset="0"/>
                <a:cs typeface="Arial" panose="020B0604020202020204" pitchFamily="34" charset="0"/>
              </a:rPr>
              <a:t> – antipsychotic medication (Trade name Clozaril)</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Olanzapine</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antipsychotic medication </a:t>
            </a:r>
            <a:r>
              <a:rPr lang="en-US" sz="1200">
                <a:effectLst/>
                <a:latin typeface="Arial" panose="020B0604020202020204" pitchFamily="34" charset="0"/>
                <a:ea typeface="Times New Roman" panose="02020603050405020304" pitchFamily="18" charset="0"/>
                <a:cs typeface="Arial" panose="020B0604020202020204" pitchFamily="34" charset="0"/>
              </a:rPr>
              <a:t>(Trade name </a:t>
            </a:r>
            <a:r>
              <a:rPr lang="en-CA" sz="1200">
                <a:effectLst/>
                <a:latin typeface="Arial" panose="020B0604020202020204" pitchFamily="34" charset="0"/>
                <a:ea typeface="Times New Roman" panose="02020603050405020304" pitchFamily="18" charset="0"/>
                <a:cs typeface="Arial" panose="020B0604020202020204" pitchFamily="34" charset="0"/>
              </a:rPr>
              <a:t>Zyprexa)</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Chlorpromazine</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antipsychotic medication </a:t>
            </a:r>
            <a:r>
              <a:rPr lang="en-US" sz="1200">
                <a:effectLst/>
                <a:latin typeface="Arial" panose="020B0604020202020204" pitchFamily="34" charset="0"/>
                <a:ea typeface="Times New Roman" panose="02020603050405020304" pitchFamily="18" charset="0"/>
                <a:cs typeface="Arial" panose="020B0604020202020204" pitchFamily="34" charset="0"/>
              </a:rPr>
              <a:t>(Trade names </a:t>
            </a:r>
            <a:r>
              <a:rPr lang="en-CA" sz="1200">
                <a:effectLst/>
                <a:latin typeface="Arial" panose="020B0604020202020204" pitchFamily="34" charset="0"/>
                <a:ea typeface="Times New Roman" panose="02020603050405020304" pitchFamily="18" charset="0"/>
                <a:cs typeface="Arial" panose="020B0604020202020204" pitchFamily="34" charset="0"/>
              </a:rPr>
              <a:t>Thorazine and Largactil)</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Aminophylline/ Theophylline</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US" sz="1200">
                <a:effectLst/>
                <a:latin typeface="Arial" panose="020B0604020202020204" pitchFamily="34" charset="0"/>
                <a:ea typeface="Times New Roman" panose="02020603050405020304" pitchFamily="18" charset="0"/>
                <a:cs typeface="Arial" panose="020B0604020202020204" pitchFamily="34" charset="0"/>
              </a:rPr>
              <a:t>respiratory inhalators (Trade names </a:t>
            </a:r>
            <a:r>
              <a:rPr lang="en-US" sz="1200" err="1">
                <a:effectLst/>
                <a:latin typeface="Arial" panose="020B0604020202020204" pitchFamily="34" charset="0"/>
                <a:ea typeface="Times New Roman" panose="02020603050405020304" pitchFamily="18" charset="0"/>
                <a:cs typeface="Arial" panose="020B0604020202020204" pitchFamily="34" charset="0"/>
              </a:rPr>
              <a:t>Norphyl</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Theo 24 and </a:t>
            </a:r>
            <a:r>
              <a:rPr lang="en-CA" sz="1200" err="1">
                <a:effectLst/>
                <a:latin typeface="Arial" panose="020B0604020202020204" pitchFamily="34" charset="0"/>
                <a:ea typeface="Times New Roman" panose="02020603050405020304" pitchFamily="18" charset="0"/>
                <a:cs typeface="Arial" panose="020B0604020202020204" pitchFamily="34" charset="0"/>
              </a:rPr>
              <a:t>Theochron</a:t>
            </a:r>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err="1">
                <a:effectLst/>
                <a:latin typeface="Arial" panose="020B0604020202020204" pitchFamily="34" charset="0"/>
                <a:ea typeface="Times New Roman" panose="02020603050405020304" pitchFamily="18" charset="0"/>
                <a:cs typeface="Arial" panose="020B0604020202020204" pitchFamily="34" charset="0"/>
              </a:rPr>
              <a:t>Wafarin</a:t>
            </a:r>
            <a:r>
              <a:rPr lang="en-US" sz="1200" b="1">
                <a:effectLst/>
                <a:latin typeface="Arial" panose="020B0604020202020204" pitchFamily="34" charset="0"/>
                <a:ea typeface="Times New Roman" panose="02020603050405020304" pitchFamily="18" charset="0"/>
                <a:cs typeface="Arial" panose="020B0604020202020204" pitchFamily="34" charset="0"/>
              </a:rPr>
              <a:t>-R</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US" sz="1200">
                <a:effectLst/>
                <a:latin typeface="Arial" panose="020B0604020202020204" pitchFamily="34" charset="0"/>
                <a:ea typeface="Times New Roman" panose="02020603050405020304" pitchFamily="18" charset="0"/>
                <a:cs typeface="Arial" panose="020B0604020202020204" pitchFamily="34" charset="0"/>
              </a:rPr>
              <a:t>blood thinner/anti-coagulant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Insulin</a:t>
            </a:r>
            <a:r>
              <a:rPr lang="en-US" sz="1200">
                <a:effectLst/>
                <a:latin typeface="Arial" panose="020B0604020202020204" pitchFamily="34" charset="0"/>
                <a:ea typeface="Times New Roman" panose="02020603050405020304" pitchFamily="18" charset="0"/>
                <a:cs typeface="Arial" panose="020B0604020202020204" pitchFamily="34" charset="0"/>
              </a:rPr>
              <a:t> – blood sugar control for diabetics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Diazepam</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US" sz="1200">
                <a:effectLst/>
                <a:latin typeface="Arial" panose="020B0604020202020204" pitchFamily="34" charset="0"/>
                <a:ea typeface="Times New Roman" panose="02020603050405020304" pitchFamily="18" charset="0"/>
                <a:cs typeface="Arial" panose="020B0604020202020204" pitchFamily="34" charset="0"/>
              </a:rPr>
              <a:t>anxiety, insomnia, seizures (Trade name Valium)</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Erlotinib</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US" sz="1200">
                <a:effectLst/>
                <a:latin typeface="Arial" panose="020B0604020202020204" pitchFamily="34" charset="0"/>
                <a:ea typeface="Times New Roman" panose="02020603050405020304" pitchFamily="18" charset="0"/>
                <a:cs typeface="Arial" panose="020B0604020202020204" pitchFamily="34" charset="0"/>
              </a:rPr>
              <a:t> targeted cancer drug (Trade name </a:t>
            </a:r>
            <a:r>
              <a:rPr lang="en-US" sz="1200" err="1">
                <a:effectLst/>
                <a:latin typeface="Arial" panose="020B0604020202020204" pitchFamily="34" charset="0"/>
                <a:ea typeface="Times New Roman" panose="02020603050405020304" pitchFamily="18" charset="0"/>
                <a:cs typeface="Arial" panose="020B0604020202020204" pitchFamily="34" charset="0"/>
              </a:rPr>
              <a:t>Tarceva</a:t>
            </a:r>
            <a:r>
              <a:rPr lang="en-US" sz="1200">
                <a:effectLst/>
                <a:latin typeface="Arial" panose="020B0604020202020204" pitchFamily="34" charset="0"/>
                <a:ea typeface="Times New Roman" panose="02020603050405020304" pitchFamily="18" charset="0"/>
                <a:cs typeface="Arial" panose="020B0604020202020204" pitchFamily="34" charset="0"/>
              </a:rPr>
              <a: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err="1">
                <a:effectLst/>
                <a:latin typeface="Arial" panose="020B0604020202020204" pitchFamily="34" charset="0"/>
                <a:ea typeface="Times New Roman" panose="02020603050405020304" pitchFamily="18" charset="0"/>
                <a:cs typeface="Arial" panose="020B0604020202020204" pitchFamily="34" charset="0"/>
              </a:rPr>
              <a:t>Riociguat</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US" sz="1200">
                <a:effectLst/>
                <a:latin typeface="Arial" panose="020B0604020202020204" pitchFamily="34" charset="0"/>
                <a:ea typeface="Times New Roman" panose="02020603050405020304" pitchFamily="18" charset="0"/>
                <a:cs typeface="Arial" panose="020B0604020202020204" pitchFamily="34" charset="0"/>
              </a:rPr>
              <a:t>treatment of pulmonary hypertension/ blood pressure (Trade name Adempas)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Flecainide</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a:t>
            </a:r>
            <a:r>
              <a:rPr lang="en-US" sz="1200">
                <a:effectLst/>
                <a:latin typeface="Arial" panose="020B0604020202020204" pitchFamily="34" charset="0"/>
                <a:ea typeface="Times New Roman" panose="02020603050405020304" pitchFamily="18" charset="0"/>
                <a:cs typeface="Arial" panose="020B0604020202020204" pitchFamily="34" charset="0"/>
              </a:rPr>
              <a:t>heart rate medication, arrhythmias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b="1">
                <a:latin typeface="Arial"/>
                <a:ea typeface="Times New Roman" panose="02020603050405020304" pitchFamily="18" charset="0"/>
                <a:cs typeface="Arial"/>
              </a:rPr>
              <a:t>Propranolol</a:t>
            </a:r>
            <a:r>
              <a:rPr lang="en-US" sz="1200" dirty="0">
                <a:effectLst/>
                <a:latin typeface="Arial"/>
                <a:ea typeface="Times New Roman" panose="02020603050405020304" pitchFamily="18" charset="0"/>
                <a:cs typeface="Arial"/>
              </a:rPr>
              <a:t> </a:t>
            </a:r>
            <a:r>
              <a:rPr lang="en-CA" sz="1200" dirty="0">
                <a:effectLst/>
                <a:latin typeface="Arial"/>
                <a:ea typeface="Times New Roman" panose="02020603050405020304" pitchFamily="18" charset="0"/>
                <a:cs typeface="Arial"/>
              </a:rPr>
              <a:t>– </a:t>
            </a:r>
            <a:r>
              <a:rPr lang="en-US" sz="1200" dirty="0">
                <a:effectLst/>
                <a:latin typeface="Arial"/>
                <a:ea typeface="Times New Roman" panose="02020603050405020304" pitchFamily="18" charset="0"/>
                <a:cs typeface="Arial"/>
              </a:rPr>
              <a:t>heart rate medication used to treat high blood pressure, angina, atrial </a:t>
            </a:r>
            <a:r>
              <a:rPr lang="en-US" sz="1200" dirty="0" err="1">
                <a:effectLst/>
                <a:latin typeface="Arial"/>
                <a:ea typeface="Times New Roman" panose="02020603050405020304" pitchFamily="18" charset="0"/>
                <a:cs typeface="Arial"/>
              </a:rPr>
              <a:t>fibriliation</a:t>
            </a:r>
            <a:r>
              <a:rPr lang="en-US" sz="1200" dirty="0">
                <a:effectLst/>
                <a:latin typeface="Arial"/>
                <a:ea typeface="Times New Roman" panose="02020603050405020304" pitchFamily="18" charset="0"/>
                <a:cs typeface="Arial"/>
              </a:rPr>
              <a:t>, tremor.</a:t>
            </a:r>
            <a:r>
              <a:rPr lang="en-CA" sz="1200" dirty="0">
                <a:effectLst/>
                <a:latin typeface="Arial"/>
                <a:ea typeface="Times New Roman" panose="02020603050405020304" pitchFamily="18" charset="0"/>
                <a:cs typeface="Arial"/>
              </a:rPr>
              <a:t> Migraines and thyroid and adrenal gland tumors.</a:t>
            </a:r>
            <a:endParaRPr lang="en-GB" sz="1200" dirty="0">
              <a:effectLst/>
              <a:latin typeface="Arial"/>
              <a:ea typeface="Times New Roman" panose="02020603050405020304" pitchFamily="18" charset="0"/>
              <a:cs typeface="Arial"/>
            </a:endParaRPr>
          </a:p>
          <a:p>
            <a:pPr marL="342900" lvl="0" indent="-342900">
              <a:buSzPts val="1400"/>
              <a:buFont typeface="Symbol" panose="05050102010706020507" pitchFamily="18" charset="2"/>
              <a:buChar char=""/>
            </a:pPr>
            <a:r>
              <a:rPr lang="en-US" sz="1200" b="1">
                <a:effectLst/>
                <a:latin typeface="Arial" panose="020B0604020202020204" pitchFamily="34" charset="0"/>
                <a:ea typeface="Times New Roman" panose="02020603050405020304" pitchFamily="18" charset="0"/>
                <a:cs typeface="Arial" panose="020B0604020202020204" pitchFamily="34" charset="0"/>
              </a:rPr>
              <a:t>Verapamil</a:t>
            </a:r>
            <a:r>
              <a:rPr lang="en-US" sz="1200">
                <a:effectLst/>
                <a:latin typeface="Arial" panose="020B0604020202020204" pitchFamily="34" charset="0"/>
                <a:ea typeface="Times New Roman" panose="02020603050405020304" pitchFamily="18" charset="0"/>
                <a:cs typeface="Arial" panose="020B0604020202020204" pitchFamily="34" charset="0"/>
              </a:rPr>
              <a:t> </a:t>
            </a:r>
            <a:r>
              <a:rPr lang="en-CA" sz="1200">
                <a:effectLst/>
                <a:latin typeface="Arial" panose="020B0604020202020204" pitchFamily="34" charset="0"/>
                <a:ea typeface="Times New Roman" panose="02020603050405020304" pitchFamily="18" charset="0"/>
                <a:cs typeface="Arial" panose="020B0604020202020204" pitchFamily="34" charset="0"/>
              </a:rPr>
              <a:t>– treatment of high blood pressure, angina, and heart rate.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Times New Roman" panose="02020603050405020304" pitchFamily="18" charset="0"/>
                <a:cs typeface="Arial" panose="020B0604020202020204" pitchFamily="34" charset="0"/>
              </a:rPr>
              <a:t> </a:t>
            </a:r>
          </a:p>
          <a:p>
            <a:r>
              <a:rPr lang="en-GB" sz="1200" b="1">
                <a:effectLst/>
                <a:latin typeface="Arial" panose="020B0604020202020204" pitchFamily="34" charset="0"/>
                <a:ea typeface="Times New Roman" panose="02020603050405020304" pitchFamily="18" charset="0"/>
                <a:cs typeface="Arial" panose="020B0604020202020204" pitchFamily="34" charset="0"/>
              </a:rPr>
              <a:t>Additional Sources: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a:effectLst/>
                <a:latin typeface="Arial" panose="020B0604020202020204" pitchFamily="34" charset="0"/>
                <a:ea typeface="Times New Roman" panose="02020603050405020304" pitchFamily="18" charset="0"/>
                <a:cs typeface="Arial" panose="020B0604020202020204" pitchFamily="34" charset="0"/>
              </a:rPr>
              <a:t>Taylor, D., Paton, C., </a:t>
            </a:r>
            <a:r>
              <a:rPr lang="en-CA" sz="1200" err="1">
                <a:effectLst/>
                <a:latin typeface="Arial" panose="020B0604020202020204" pitchFamily="34" charset="0"/>
                <a:ea typeface="Times New Roman" panose="02020603050405020304" pitchFamily="18" charset="0"/>
                <a:cs typeface="Arial" panose="020B0604020202020204" pitchFamily="34" charset="0"/>
              </a:rPr>
              <a:t>Kapur</a:t>
            </a:r>
            <a:r>
              <a:rPr lang="en-CA" sz="1200">
                <a:effectLst/>
                <a:latin typeface="Arial" panose="020B0604020202020204" pitchFamily="34" charset="0"/>
                <a:ea typeface="Times New Roman" panose="02020603050405020304" pitchFamily="18" charset="0"/>
                <a:cs typeface="Arial" panose="020B0604020202020204" pitchFamily="34" charset="0"/>
              </a:rPr>
              <a:t>, S. Maudsley Prescribing Guidelines 14th Edition. West </a:t>
            </a:r>
            <a:r>
              <a:rPr lang="en-CA" sz="1200" err="1">
                <a:effectLst/>
                <a:latin typeface="Arial" panose="020B0604020202020204" pitchFamily="34" charset="0"/>
                <a:ea typeface="Times New Roman" panose="02020603050405020304" pitchFamily="18" charset="0"/>
                <a:cs typeface="Arial" panose="020B0604020202020204" pitchFamily="34" charset="0"/>
              </a:rPr>
              <a:t>sussex</a:t>
            </a:r>
            <a:r>
              <a:rPr lang="en-CA" sz="1200">
                <a:effectLst/>
                <a:latin typeface="Arial" panose="020B0604020202020204" pitchFamily="34" charset="0"/>
                <a:ea typeface="Times New Roman" panose="02020603050405020304" pitchFamily="18" charset="0"/>
                <a:cs typeface="Arial" panose="020B0604020202020204" pitchFamily="34" charset="0"/>
              </a:rPr>
              <a:t>: John Wiley &amp; Sons; 2021</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Ryan J, Patel J, Lucas C, Martin JH. Tobacco smoke and its potential drug interactions. Clinical </a:t>
            </a:r>
            <a:r>
              <a:rPr lang="en-GB" sz="1200" err="1">
                <a:effectLst/>
                <a:latin typeface="Arial" panose="020B0604020202020204" pitchFamily="34" charset="0"/>
                <a:ea typeface="Times New Roman" panose="02020603050405020304" pitchFamily="18" charset="0"/>
                <a:cs typeface="Arial" panose="020B0604020202020204" pitchFamily="34" charset="0"/>
              </a:rPr>
              <a:t>Pharmacologhy</a:t>
            </a:r>
            <a:r>
              <a:rPr lang="en-GB" sz="1200">
                <a:effectLst/>
                <a:latin typeface="Arial" panose="020B0604020202020204" pitchFamily="34" charset="0"/>
                <a:ea typeface="Times New Roman" panose="02020603050405020304" pitchFamily="18" charset="0"/>
                <a:cs typeface="Arial" panose="020B0604020202020204" pitchFamily="34" charset="0"/>
              </a:rPr>
              <a:t> 2019; </a:t>
            </a:r>
            <a:r>
              <a:rPr lang="en-CA" sz="1200" u="sng">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https://pharmaceutical-journal.com/article/ld/tobacco-smoking-and-its-potential-drug-interactions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Lucas C, Martin J. Smoking and drug interactions, </a:t>
            </a:r>
            <a:r>
              <a:rPr lang="en-GB" sz="1200" err="1">
                <a:effectLst/>
                <a:latin typeface="Arial" panose="020B0604020202020204" pitchFamily="34" charset="0"/>
                <a:ea typeface="Times New Roman" panose="02020603050405020304" pitchFamily="18" charset="0"/>
                <a:cs typeface="Arial" panose="020B0604020202020204" pitchFamily="34" charset="0"/>
              </a:rPr>
              <a:t>Australain</a:t>
            </a:r>
            <a:r>
              <a:rPr lang="en-GB" sz="1200">
                <a:effectLst/>
                <a:latin typeface="Arial" panose="020B0604020202020204" pitchFamily="34" charset="0"/>
                <a:ea typeface="Times New Roman" panose="02020603050405020304" pitchFamily="18" charset="0"/>
                <a:cs typeface="Arial" panose="020B0604020202020204" pitchFamily="34" charset="0"/>
              </a:rPr>
              <a:t> Prescriber 2013;36:102-104. </a:t>
            </a:r>
            <a:r>
              <a:rPr lang="en-GB" sz="1200" u="sng">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5"/>
              </a:rPr>
              <a:t>https://www.nps.org.au/australian-prescriber/articles/smoking-and-drug-interactions#articl</a:t>
            </a:r>
            <a:r>
              <a:rPr lang="en-GB" sz="1200">
                <a:effectLst/>
                <a:latin typeface="Arial" panose="020B0604020202020204" pitchFamily="34" charset="0"/>
                <a:ea typeface="Times New Roman" panose="02020603050405020304" pitchFamily="18" charset="0"/>
                <a:cs typeface="Arial" panose="020B0604020202020204" pitchFamily="34" charset="0"/>
              </a:rPr>
              <a:t> </a:t>
            </a:r>
          </a:p>
          <a:p>
            <a:endParaRPr lang="en-GB" altLang="en-US" sz="1200" b="1"/>
          </a:p>
        </p:txBody>
      </p:sp>
      <p:sp>
        <p:nvSpPr>
          <p:cNvPr id="4" name="Slide Number Placeholder 3">
            <a:extLst>
              <a:ext uri="{FF2B5EF4-FFF2-40B4-BE49-F238E27FC236}">
                <a16:creationId xmlns:a16="http://schemas.microsoft.com/office/drawing/2014/main" id="{C76E5CD4-D629-6FC6-A425-4404CDE4210E}"/>
              </a:ext>
            </a:extLst>
          </p:cNvPr>
          <p:cNvSpPr>
            <a:spLocks noGrp="1"/>
          </p:cNvSpPr>
          <p:nvPr>
            <p:ph type="sldNum" sz="quarter" idx="5"/>
          </p:nvPr>
        </p:nvSpPr>
        <p:spPr/>
        <p:txBody>
          <a:bodyPr/>
          <a:lstStyle/>
          <a:p>
            <a:pPr>
              <a:defRPr/>
            </a:pPr>
            <a:fld id="{242A2382-4541-B845-B6D5-E8B5A330E247}" type="slidenum">
              <a:rPr lang="en-US" smtClean="0"/>
              <a:pPr>
                <a:defRPr/>
              </a:pPr>
              <a:t>42</a:t>
            </a:fld>
            <a:endParaRPr lang="en-US"/>
          </a:p>
        </p:txBody>
      </p:sp>
    </p:spTree>
    <p:extLst>
      <p:ext uri="{BB962C8B-B14F-4D97-AF65-F5344CB8AC3E}">
        <p14:creationId xmlns:p14="http://schemas.microsoft.com/office/powerpoint/2010/main" val="24055186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B37D0-4BFA-7882-0AAD-34202B0019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D2BCB0-389C-13E9-C100-7D8EF9DC43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1860C8-5DB4-6745-5F21-064236524B25}"/>
              </a:ext>
            </a:extLst>
          </p:cNvPr>
          <p:cNvSpPr>
            <a:spLocks noGrp="1"/>
          </p:cNvSpPr>
          <p:nvPr>
            <p:ph type="body" idx="1"/>
          </p:nvPr>
        </p:nvSpPr>
        <p:spPr/>
        <p:txBody>
          <a:bodyPr>
            <a:normAutofit lnSpcReduction="10000"/>
          </a:bodyPr>
          <a:lstStyle/>
          <a:p>
            <a:r>
              <a:rPr lang="en-CA" sz="1200">
                <a:effectLst/>
                <a:latin typeface="Arial" panose="020B0604020202020204" pitchFamily="34" charset="0"/>
                <a:ea typeface="Times New Roman" panose="02020603050405020304" pitchFamily="18" charset="0"/>
                <a:cs typeface="Arial" panose="020B0604020202020204" pitchFamily="34" charset="0"/>
              </a:rPr>
              <a:t>When someone smokes, the hydrocarbons stimulate the enzymes that metabolise some drugs and makes the enzyme more active. The increased metabolism means the drug is cleared from the body more quickly which may make the drug less effective.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What do you do with the dose when metabolism is increased? We require higher dose of the medication.</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When a patient stops smoking, within about a week the metabolism of some drugs (clozapine, olanzapine, etc.) slows down as they have lost the effect of the tar in the tobacco smoke. This means blood plasma levels may rise – and side effects may increase. Dosage may need to be reduced in the first week by about 25% to assist with managing side effects and reducing risk of toxicity.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This is particularly important for clozapine and olanzapine as high blood plasma levels can lead to seizures (as the risk of seizures increase as plasma levels increase).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There isn’t any research about reducing smoking (as opposed to quitting) so it’s important to monitor closely when patients are cutting down to quit.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US"/>
          </a:p>
        </p:txBody>
      </p:sp>
      <p:sp>
        <p:nvSpPr>
          <p:cNvPr id="4" name="Slide Number Placeholder 3">
            <a:extLst>
              <a:ext uri="{FF2B5EF4-FFF2-40B4-BE49-F238E27FC236}">
                <a16:creationId xmlns:a16="http://schemas.microsoft.com/office/drawing/2014/main" id="{DC754290-5E0E-FAB8-36CC-077F1FCFA218}"/>
              </a:ext>
            </a:extLst>
          </p:cNvPr>
          <p:cNvSpPr>
            <a:spLocks noGrp="1"/>
          </p:cNvSpPr>
          <p:nvPr>
            <p:ph type="sldNum" sz="quarter" idx="5"/>
          </p:nvPr>
        </p:nvSpPr>
        <p:spPr/>
        <p:txBody>
          <a:bodyPr/>
          <a:lstStyle/>
          <a:p>
            <a:pPr>
              <a:defRPr/>
            </a:pPr>
            <a:fld id="{242A2382-4541-B845-B6D5-E8B5A330E247}" type="slidenum">
              <a:rPr lang="en-US" smtClean="0"/>
              <a:pPr>
                <a:defRPr/>
              </a:pPr>
              <a:t>43</a:t>
            </a:fld>
            <a:endParaRPr lang="en-US"/>
          </a:p>
        </p:txBody>
      </p:sp>
    </p:spTree>
    <p:extLst>
      <p:ext uri="{BB962C8B-B14F-4D97-AF65-F5344CB8AC3E}">
        <p14:creationId xmlns:p14="http://schemas.microsoft.com/office/powerpoint/2010/main" val="17512345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19147-A620-9BFD-1042-92129315BC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20FD61-72A7-DAFF-F6FE-178CDC94E3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38AD6E-3897-ED78-552D-0118B068AEA9}"/>
              </a:ext>
            </a:extLst>
          </p:cNvPr>
          <p:cNvSpPr>
            <a:spLocks noGrp="1"/>
          </p:cNvSpPr>
          <p:nvPr>
            <p:ph type="body" idx="1"/>
          </p:nvPr>
        </p:nvSpPr>
        <p:spPr/>
        <p:txBody>
          <a:bodyPr>
            <a:normAutofit/>
          </a:bodyPr>
          <a:lstStyle/>
          <a:p>
            <a:r>
              <a:rPr lang="en-CA" sz="1200">
                <a:effectLst/>
                <a:latin typeface="Arial" panose="020B0604020202020204" pitchFamily="34" charset="0"/>
                <a:ea typeface="Times New Roman" panose="02020603050405020304" pitchFamily="18" charset="0"/>
                <a:cs typeface="Arial" panose="020B0604020202020204" pitchFamily="34" charset="0"/>
              </a:rPr>
              <a:t>The reason clozapine is a particular concern is that when a patient stops smoking, within about a week the metabolism of clozapine in some people can almost double and can lead to serious symptoms and fatalities.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Because of this we must give particular attention to clozapine and getting the dosage right when we support people who are looking to stop smoking.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Signs of toxicity:</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a:effectLst/>
                <a:latin typeface="Arial" panose="020B0604020202020204" pitchFamily="34" charset="0"/>
                <a:ea typeface="Times New Roman" panose="02020603050405020304" pitchFamily="18" charset="0"/>
                <a:cs typeface="Arial" panose="020B0604020202020204" pitchFamily="34" charset="0"/>
              </a:rPr>
              <a:t>Higher blood levels of clozapine can cause sedation, hypotension and increased risk of neurological adverse effects including seizures and fatalities.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Times New Roman" panose="02020603050405020304" pitchFamily="18" charset="0"/>
                <a:cs typeface="Arial" panose="020B0604020202020204" pitchFamily="34" charset="0"/>
              </a:rPr>
              <a:t> </a:t>
            </a:r>
          </a:p>
          <a:p>
            <a:r>
              <a:rPr lang="en-GB" sz="1200" b="1">
                <a:effectLst/>
                <a:latin typeface="Arial" panose="020B0604020202020204" pitchFamily="34" charset="0"/>
                <a:ea typeface="Times New Roman" panose="02020603050405020304" pitchFamily="18" charset="0"/>
                <a:cs typeface="Arial" panose="020B0604020202020204" pitchFamily="34" charset="0"/>
              </a:rPr>
              <a:t>Blood monitoring: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Take clozapine plasma trough levels before stopping smoking.</a:t>
            </a: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Repeat plasma level one week after stopping smoking. If the patient is symptomatic of clozapine side-effects prior to this, a plasma level should be retaken sooner.</a:t>
            </a: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Blood and clinical monitoring should occur for up to six months. </a:t>
            </a:r>
          </a:p>
        </p:txBody>
      </p:sp>
      <p:sp>
        <p:nvSpPr>
          <p:cNvPr id="4" name="Slide Number Placeholder 3">
            <a:extLst>
              <a:ext uri="{FF2B5EF4-FFF2-40B4-BE49-F238E27FC236}">
                <a16:creationId xmlns:a16="http://schemas.microsoft.com/office/drawing/2014/main" id="{B1F5578A-FA71-E32B-5A7F-AE21A4AE0F64}"/>
              </a:ext>
            </a:extLst>
          </p:cNvPr>
          <p:cNvSpPr>
            <a:spLocks noGrp="1"/>
          </p:cNvSpPr>
          <p:nvPr>
            <p:ph type="sldNum" sz="quarter" idx="5"/>
          </p:nvPr>
        </p:nvSpPr>
        <p:spPr/>
        <p:txBody>
          <a:bodyPr/>
          <a:lstStyle/>
          <a:p>
            <a:pPr>
              <a:defRPr/>
            </a:pPr>
            <a:fld id="{242A2382-4541-B845-B6D5-E8B5A330E247}" type="slidenum">
              <a:rPr lang="en-US" smtClean="0"/>
              <a:pPr>
                <a:defRPr/>
              </a:pPr>
              <a:t>44</a:t>
            </a:fld>
            <a:endParaRPr lang="en-US"/>
          </a:p>
        </p:txBody>
      </p:sp>
    </p:spTree>
    <p:extLst>
      <p:ext uri="{BB962C8B-B14F-4D97-AF65-F5344CB8AC3E}">
        <p14:creationId xmlns:p14="http://schemas.microsoft.com/office/powerpoint/2010/main" val="16190282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5B040-C894-AFCD-4966-44586BC7D7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D3E308-44FE-AEEC-8B86-1FAD931D39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FC4D21-8B1B-6311-BA5B-966D8EAF6660}"/>
              </a:ext>
            </a:extLst>
          </p:cNvPr>
          <p:cNvSpPr>
            <a:spLocks noGrp="1"/>
          </p:cNvSpPr>
          <p:nvPr>
            <p:ph type="body" idx="1"/>
          </p:nvPr>
        </p:nvSpPr>
        <p:spPr/>
        <p:txBody>
          <a:bodyPr>
            <a:normAutofit/>
          </a:bodyPr>
          <a:lstStyle/>
          <a:p>
            <a:r>
              <a:rPr lang="en-GB" sz="1200" b="1">
                <a:effectLst/>
                <a:latin typeface="Arial" panose="020B0604020202020204" pitchFamily="34" charset="0"/>
                <a:ea typeface="Times New Roman" panose="02020603050405020304" pitchFamily="18" charset="0"/>
                <a:cs typeface="Arial" panose="020B0604020202020204" pitchFamily="34" charset="0"/>
              </a:rPr>
              <a:t>Dose reduction: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Immediate reduction of clozapine upon smoking cessation (may need to be reduced by 25% of original dose in the first week of quitting).</a:t>
            </a: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Stepwise reduction of about 10 per cent daily for 4 days. Blood levels will guide individualised dosing. </a:t>
            </a:r>
          </a:p>
          <a:p>
            <a:pPr marL="457200"/>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Should smoking be re-initiated: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If the patient returns to smoking a plasma trough level should be retaken and clozapine increased to previous dose over one week and then plasma trough level repeated.</a:t>
            </a: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Clozapine is the one medication that we need to give particular attention to when it comes getting the dose right.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US" sz="1200">
              <a:latin typeface="Arial" panose="020B0604020202020204" pitchFamily="34" charset="0"/>
              <a:cs typeface="Arial" panose="020B0604020202020204" pitchFamily="34" charset="0"/>
            </a:endParaRPr>
          </a:p>
          <a:p>
            <a:endParaRPr lang="en-US" sz="1200"/>
          </a:p>
        </p:txBody>
      </p:sp>
      <p:sp>
        <p:nvSpPr>
          <p:cNvPr id="4" name="Slide Number Placeholder 3">
            <a:extLst>
              <a:ext uri="{FF2B5EF4-FFF2-40B4-BE49-F238E27FC236}">
                <a16:creationId xmlns:a16="http://schemas.microsoft.com/office/drawing/2014/main" id="{93DCC8BA-4BD3-22DD-8C7C-0FC0E71925E0}"/>
              </a:ext>
            </a:extLst>
          </p:cNvPr>
          <p:cNvSpPr>
            <a:spLocks noGrp="1"/>
          </p:cNvSpPr>
          <p:nvPr>
            <p:ph type="sldNum" sz="quarter" idx="5"/>
          </p:nvPr>
        </p:nvSpPr>
        <p:spPr/>
        <p:txBody>
          <a:bodyPr/>
          <a:lstStyle/>
          <a:p>
            <a:pPr>
              <a:defRPr/>
            </a:pPr>
            <a:fld id="{242A2382-4541-B845-B6D5-E8B5A330E247}" type="slidenum">
              <a:rPr lang="en-US" smtClean="0"/>
              <a:pPr>
                <a:defRPr/>
              </a:pPr>
              <a:t>45</a:t>
            </a:fld>
            <a:endParaRPr lang="en-US"/>
          </a:p>
        </p:txBody>
      </p:sp>
    </p:spTree>
    <p:extLst>
      <p:ext uri="{BB962C8B-B14F-4D97-AF65-F5344CB8AC3E}">
        <p14:creationId xmlns:p14="http://schemas.microsoft.com/office/powerpoint/2010/main" val="39100928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C8B77-C116-C847-BBF7-FAC3ABE062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0AD97D-7704-777F-DB18-6637E0B9E0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DB3275-0820-A9CC-9371-BB895C0BBD2B}"/>
              </a:ext>
            </a:extLst>
          </p:cNvPr>
          <p:cNvSpPr>
            <a:spLocks noGrp="1"/>
          </p:cNvSpPr>
          <p:nvPr>
            <p:ph type="body" idx="1"/>
          </p:nvPr>
        </p:nvSpPr>
        <p:spPr/>
        <p:txBody>
          <a:bodyPr>
            <a:normAutofit/>
          </a:bodyPr>
          <a:lstStyle/>
          <a:p>
            <a:pPr marL="342900" lvl="0" indent="-342900">
              <a:buSzPts val="1400"/>
              <a:buFont typeface="Symbol" panose="05050102010706020507" pitchFamily="18" charset="2"/>
              <a:buChar char=""/>
              <a:tabLst>
                <a:tab pos="457200" algn="l"/>
              </a:tabLst>
            </a:pPr>
            <a:r>
              <a:rPr lang="en-CA" sz="1200">
                <a:effectLst/>
                <a:latin typeface="Arial" panose="020B0604020202020204" pitchFamily="34" charset="0"/>
                <a:ea typeface="Times New Roman" panose="02020603050405020304" pitchFamily="18" charset="0"/>
                <a:cs typeface="Arial" panose="020B0604020202020204" pitchFamily="34" charset="0"/>
              </a:rPr>
              <a:t>For the drugs olanzapine and chlorpromazine, there is a risk that drug levels may be affected, but this can be managed clinically.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b="1">
                <a:effectLst/>
                <a:latin typeface="Arial" panose="020B0604020202020204" pitchFamily="34" charset="0"/>
                <a:ea typeface="Times New Roman" panose="02020603050405020304" pitchFamily="18" charset="0"/>
                <a:cs typeface="Arial" panose="020B0604020202020204" pitchFamily="34" charset="0"/>
              </a:rPr>
              <a:t>For olanzapine: </a:t>
            </a:r>
            <a:r>
              <a:rPr lang="en-GB" sz="1200">
                <a:effectLst/>
                <a:latin typeface="Arial" panose="020B0604020202020204" pitchFamily="34" charset="0"/>
                <a:ea typeface="Times New Roman" panose="02020603050405020304" pitchFamily="18" charset="0"/>
                <a:cs typeface="Arial" panose="020B0604020202020204" pitchFamily="34" charset="0"/>
              </a:rPr>
              <a:t>On stopping smoking</a:t>
            </a:r>
            <a:r>
              <a:rPr lang="en-GB" sz="1200" b="1">
                <a:effectLst/>
                <a:latin typeface="Arial" panose="020B0604020202020204" pitchFamily="34" charset="0"/>
                <a:ea typeface="Times New Roman" panose="02020603050405020304" pitchFamily="18" charset="0"/>
                <a:cs typeface="Arial" panose="020B0604020202020204" pitchFamily="34" charset="0"/>
              </a:rPr>
              <a:t> </a:t>
            </a:r>
            <a:r>
              <a:rPr lang="en-GB" sz="1200">
                <a:effectLst/>
                <a:latin typeface="Arial" panose="020B0604020202020204" pitchFamily="34" charset="0"/>
                <a:ea typeface="Times New Roman" panose="02020603050405020304" pitchFamily="18" charset="0"/>
                <a:cs typeface="Arial" panose="020B0604020202020204" pitchFamily="34" charset="0"/>
              </a:rPr>
              <a:t>the dose may need to be reduced by 25%. Be alert for increased adverse effects of olanzapine such as dizziness, sedation and hypotension. If adverse effects occur the further reduce the dose. </a:t>
            </a:r>
            <a:r>
              <a:rPr lang="en-CA" sz="1200">
                <a:effectLst/>
                <a:latin typeface="Arial" panose="020B0604020202020204" pitchFamily="34" charset="0"/>
                <a:ea typeface="Times New Roman" panose="02020603050405020304" pitchFamily="18" charset="0"/>
                <a:cs typeface="Arial" panose="020B0604020202020204" pitchFamily="34" charset="0"/>
              </a:rPr>
              <a:t>If restarting smoking, increase dose to previous smoking dose over 1 week.</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b="1">
                <a:effectLst/>
                <a:latin typeface="Arial" panose="020B0604020202020204" pitchFamily="34" charset="0"/>
                <a:ea typeface="Times New Roman" panose="02020603050405020304" pitchFamily="18" charset="0"/>
                <a:cs typeface="Arial" panose="020B0604020202020204" pitchFamily="34" charset="0"/>
              </a:rPr>
              <a:t>For chlorpromazine</a:t>
            </a:r>
            <a:r>
              <a:rPr lang="en-GB" sz="1200">
                <a:effectLst/>
                <a:latin typeface="Arial" panose="020B0604020202020204" pitchFamily="34" charset="0"/>
                <a:ea typeface="Times New Roman" panose="02020603050405020304" pitchFamily="18" charset="0"/>
                <a:cs typeface="Arial" panose="020B0604020202020204" pitchFamily="34" charset="0"/>
              </a:rPr>
              <a:t>: Monitor for increased adverse effects: dizziness, sedation, nausea. Reduce dose as necessary. </a:t>
            </a:r>
            <a:r>
              <a:rPr lang="en-CA" sz="1200">
                <a:effectLst/>
                <a:latin typeface="Arial" panose="020B0604020202020204" pitchFamily="34" charset="0"/>
                <a:ea typeface="Times New Roman" panose="02020603050405020304" pitchFamily="18" charset="0"/>
                <a:cs typeface="Arial" panose="020B0604020202020204" pitchFamily="34" charset="0"/>
              </a:rPr>
              <a:t>If re-starting smoking, monitor the patient closely and consider restarting the previous smoking dose.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There are also a few physical medications with narrow therapeutic indices that are metabolised by CPY450 enzyme. </a:t>
            </a:r>
            <a:r>
              <a:rPr lang="en-GB" sz="1200" b="1">
                <a:effectLst/>
                <a:latin typeface="Arial" panose="020B0604020202020204" pitchFamily="34" charset="0"/>
                <a:ea typeface="Times New Roman" panose="02020603050405020304" pitchFamily="18" charset="0"/>
                <a:cs typeface="Arial" panose="020B0604020202020204" pitchFamily="34" charset="0"/>
              </a:rPr>
              <a:t>The one worth highlighting is warfarin.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b="1">
                <a:effectLst/>
                <a:latin typeface="Arial" panose="020B0604020202020204" pitchFamily="34" charset="0"/>
                <a:ea typeface="Times New Roman" panose="02020603050405020304" pitchFamily="18" charset="0"/>
                <a:cs typeface="Arial" panose="020B0604020202020204" pitchFamily="34" charset="0"/>
              </a:rPr>
              <a:t>Warfarin </a:t>
            </a:r>
            <a:r>
              <a:rPr lang="en-GB" sz="1200">
                <a:effectLst/>
                <a:latin typeface="Arial" panose="020B0604020202020204" pitchFamily="34" charset="0"/>
                <a:ea typeface="Times New Roman" panose="02020603050405020304" pitchFamily="18" charset="0"/>
                <a:cs typeface="Arial" panose="020B0604020202020204" pitchFamily="34" charset="0"/>
              </a:rPr>
              <a:t>is a blood thinner that is often prescribed following surgery. Warfarin has narrow therapeutic index. Routine INR monitoring should detect any need for dose adjustment. </a:t>
            </a:r>
          </a:p>
          <a:p>
            <a:endParaRPr lang="en-US"/>
          </a:p>
        </p:txBody>
      </p:sp>
      <p:sp>
        <p:nvSpPr>
          <p:cNvPr id="4" name="Slide Number Placeholder 3">
            <a:extLst>
              <a:ext uri="{FF2B5EF4-FFF2-40B4-BE49-F238E27FC236}">
                <a16:creationId xmlns:a16="http://schemas.microsoft.com/office/drawing/2014/main" id="{72FE3B82-574C-618B-91CA-F42C2B7FC25C}"/>
              </a:ext>
            </a:extLst>
          </p:cNvPr>
          <p:cNvSpPr>
            <a:spLocks noGrp="1"/>
          </p:cNvSpPr>
          <p:nvPr>
            <p:ph type="sldNum" sz="quarter" idx="5"/>
          </p:nvPr>
        </p:nvSpPr>
        <p:spPr/>
        <p:txBody>
          <a:bodyPr/>
          <a:lstStyle/>
          <a:p>
            <a:pPr>
              <a:defRPr/>
            </a:pPr>
            <a:fld id="{242A2382-4541-B845-B6D5-E8B5A330E247}" type="slidenum">
              <a:rPr lang="en-US" smtClean="0"/>
              <a:pPr>
                <a:defRPr/>
              </a:pPr>
              <a:t>46</a:t>
            </a:fld>
            <a:endParaRPr lang="en-US"/>
          </a:p>
        </p:txBody>
      </p:sp>
    </p:spTree>
    <p:extLst>
      <p:ext uri="{BB962C8B-B14F-4D97-AF65-F5344CB8AC3E}">
        <p14:creationId xmlns:p14="http://schemas.microsoft.com/office/powerpoint/2010/main" val="13960273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B329A-E80B-E8E1-B875-0957678920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725DDF-DD6C-D348-8A2F-76BEF577C3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12906-71CB-E2D9-CB94-F2A96976FA41}"/>
              </a:ext>
            </a:extLst>
          </p:cNvPr>
          <p:cNvSpPr>
            <a:spLocks noGrp="1"/>
          </p:cNvSpPr>
          <p:nvPr>
            <p:ph type="body" idx="1"/>
          </p:nvPr>
        </p:nvSpPr>
        <p:spPr/>
        <p:txBody>
          <a:bodyPr>
            <a:normAutofit fontScale="55000" lnSpcReduction="20000"/>
          </a:bodyPr>
          <a:lstStyle/>
          <a:p>
            <a:r>
              <a:rPr lang="en-CA" sz="1200">
                <a:effectLst/>
                <a:latin typeface="Arial" panose="020B0604020202020204" pitchFamily="34" charset="0"/>
                <a:ea typeface="Times New Roman" panose="02020603050405020304" pitchFamily="18" charset="0"/>
                <a:cs typeface="Arial" panose="020B0604020202020204" pitchFamily="34" charset="0"/>
              </a:rPr>
              <a:t>There is one more interaction with smoking to be aware of.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Caffeine metabolism</a:t>
            </a:r>
            <a:r>
              <a:rPr lang="en-CA" sz="1200">
                <a:effectLst/>
                <a:latin typeface="Arial" panose="020B0604020202020204" pitchFamily="34" charset="0"/>
                <a:ea typeface="Times New Roman" panose="02020603050405020304" pitchFamily="18" charset="0"/>
                <a:cs typeface="Arial" panose="020B0604020202020204" pitchFamily="34" charset="0"/>
              </a:rPr>
              <a:t> is also altered by smoking. When someone quits smoking their levels of caffeine may be 2-3 times higher.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This generally occurs 4 to 7 days after quitting smoking and can result in the unpleasant side effects of having too much caffeine (see list below).</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Sometimes we can confuse the symptoms caffeinism with withdrawal symptoms.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Michael used the term on edge. We will sometimes hear patients report difficulty concentrating, feeling off, having difficulty sleeping, headache, dizziness. While these can all be common withdrawal symptoms, they can also be the result of or worsened by caffeine intake.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Feeling shaky, restless, increased heart rate are not withdrawal symptoms associated with quitting smoking and so if patients report these to you it should trigger you to ask abut caffeine intake.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Advising patients to decrease their caffeine intake can be helpful, This is most relevant to those who report a high caffeine intake (more than 2-3 caffeinated beverages a day). This includes intake of coffee and caffeinated teas and drinks. For many patients this may need to be repeated.</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Symptoms of caffeinism include: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Restlessness and shakiness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Insomnia</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Headaches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Dizziness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Fast heart rate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Dehydration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Times New Roman" panose="02020603050405020304" pitchFamily="18" charset="0"/>
                <a:cs typeface="Arial" panose="020B0604020202020204" pitchFamily="34" charset="0"/>
              </a:rPr>
              <a:t>Anxiety</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b="1">
                <a:effectLst/>
                <a:latin typeface="Arial" panose="020B0604020202020204" pitchFamily="34" charset="0"/>
                <a:ea typeface="Times New Roman" panose="02020603050405020304" pitchFamily="18" charset="0"/>
                <a:cs typeface="Arial" panose="020B0604020202020204" pitchFamily="34" charset="0"/>
              </a:rPr>
              <a:t>Source: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Brown et al. </a:t>
            </a:r>
            <a:r>
              <a:rPr lang="en-CA" sz="1200">
                <a:effectLst/>
                <a:latin typeface="Arial" panose="020B0604020202020204" pitchFamily="34" charset="0"/>
                <a:ea typeface="Times New Roman" panose="02020603050405020304" pitchFamily="18" charset="0"/>
                <a:cs typeface="Arial" panose="020B0604020202020204" pitchFamily="34" charset="0"/>
              </a:rPr>
              <a:t>Changes in rate and pattern of caffeine metabolism after cigarette abstinence. Clinical Pharmacology therapy.1988:43(5);488.</a:t>
            </a:r>
            <a:endParaRPr lang="en-GB" sz="120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a:extLst>
              <a:ext uri="{FF2B5EF4-FFF2-40B4-BE49-F238E27FC236}">
                <a16:creationId xmlns:a16="http://schemas.microsoft.com/office/drawing/2014/main" id="{6DB6026A-B230-9C32-D729-60564F8F2198}"/>
              </a:ext>
            </a:extLst>
          </p:cNvPr>
          <p:cNvSpPr>
            <a:spLocks noGrp="1"/>
          </p:cNvSpPr>
          <p:nvPr>
            <p:ph type="sldNum" sz="quarter" idx="5"/>
          </p:nvPr>
        </p:nvSpPr>
        <p:spPr/>
        <p:txBody>
          <a:bodyPr/>
          <a:lstStyle/>
          <a:p>
            <a:pPr>
              <a:defRPr/>
            </a:pPr>
            <a:fld id="{242A2382-4541-B845-B6D5-E8B5A330E247}" type="slidenum">
              <a:rPr lang="en-US" smtClean="0"/>
              <a:pPr>
                <a:defRPr/>
              </a:pPr>
              <a:t>47</a:t>
            </a:fld>
            <a:endParaRPr lang="en-US"/>
          </a:p>
        </p:txBody>
      </p:sp>
    </p:spTree>
    <p:extLst>
      <p:ext uri="{BB962C8B-B14F-4D97-AF65-F5344CB8AC3E}">
        <p14:creationId xmlns:p14="http://schemas.microsoft.com/office/powerpoint/2010/main" val="28215159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1">
                <a:effectLst/>
                <a:latin typeface="Arial" panose="020B0604020202020204" pitchFamily="34" charset="0"/>
                <a:ea typeface="Times New Roman" panose="02020603050405020304" pitchFamily="18" charset="0"/>
                <a:cs typeface="Arial" panose="020B0604020202020204" pitchFamily="34" charset="0"/>
              </a:rPr>
              <a:t>[Optional Large group debrief]: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CA" sz="1200" b="1">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400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sz="1200" b="1">
              <a:latin typeface="Arial" panose="020B0604020202020204" pitchFamily="34" charset="0"/>
              <a:cs typeface="Arial" panose="020B0604020202020204" pitchFamily="34" charset="0"/>
            </a:endParaRPr>
          </a:p>
          <a:p>
            <a:r>
              <a:rPr lang="en-GB" altLang="en-US" sz="1200" b="1" u="sng">
                <a:latin typeface="Arial" panose="020B0604020202020204" pitchFamily="34" charset="0"/>
                <a:cs typeface="Arial" panose="020B0604020202020204" pitchFamily="34" charset="0"/>
              </a:rPr>
              <a:t>For local delivery: </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There is an opportunity her to spend some time reviewing the local protocol for screening for medications interactions and management of medications such as clozapine, so that TDAs have familiarity with protocol and responsible persons as well as any role they may have in screening , monitoring, communicating. </a:t>
            </a:r>
          </a:p>
          <a:p>
            <a:endParaRPr lang="en-GB" altLang="en-US" sz="1200">
              <a:latin typeface="Arial" panose="020B0604020202020204" pitchFamily="34" charset="0"/>
              <a:cs typeface="Arial" panose="020B0604020202020204" pitchFamily="34" charset="0"/>
            </a:endParaRPr>
          </a:p>
          <a:p>
            <a:r>
              <a:rPr lang="en-GB" altLang="en-US" sz="1200" b="1" u="sng">
                <a:latin typeface="Arial" panose="020B0604020202020204" pitchFamily="34" charset="0"/>
                <a:cs typeface="Arial" panose="020B0604020202020204" pitchFamily="34" charset="0"/>
              </a:rPr>
              <a:t>For national delivery: </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You will have a local protocol ion place for screening and management of smoking and medication interactions. If you have not already done so it is good to be familiar with the local pathway and who are the responsible persons. </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Does anyone want to share with the group, how medication screening and the management with patients using clozapine works in your trust? </a:t>
            </a:r>
          </a:p>
          <a:p>
            <a:endParaRPr lang="en-GB" altLang="en-US"/>
          </a:p>
          <a:p>
            <a:endParaRPr lang="en-GB" altLang="en-US" i="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48</a:t>
            </a:fld>
            <a:endParaRPr lang="en-US"/>
          </a:p>
        </p:txBody>
      </p:sp>
    </p:spTree>
    <p:extLst>
      <p:ext uri="{BB962C8B-B14F-4D97-AF65-F5344CB8AC3E}">
        <p14:creationId xmlns:p14="http://schemas.microsoft.com/office/powerpoint/2010/main" val="40462422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a:r>
              <a:rPr lang="en-US" sz="1200" b="1">
                <a:latin typeface="Arial" panose="020B0604020202020204" pitchFamily="34" charset="0"/>
                <a:cs typeface="Arial" panose="020B0604020202020204" pitchFamily="34" charset="0"/>
              </a:rPr>
              <a:t>Post-discharge follow-up  -7 days, 28 days, +</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a:solidFill>
                  <a:srgbClr val="000000"/>
                </a:solidFill>
                <a:effectLst/>
                <a:latin typeface="Arial" panose="020B0604020202020204" pitchFamily="34" charset="0"/>
                <a:cs typeface="Arial" panose="020B0604020202020204" pitchFamily="34" charset="0"/>
              </a:rPr>
              <a:t>In this last module we are going to look at the post-discharge follow-up contacts that are prat of the post-discharge Care Bundle.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i="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0">
                <a:effectLst/>
                <a:latin typeface="Arial" panose="020B0604020202020204" pitchFamily="34" charset="0"/>
                <a:cs typeface="Arial" panose="020B0604020202020204" pitchFamily="34" charset="0"/>
              </a:rPr>
              <a:t>Returning home after a hospital stay can be challenging due to ongoing illness, recovery. Additionally, this can be a period in which there is an elevated risk of relapse to smoking, as patients return to their regular routines and the environments where they have smoked in the past. Furthermore, the stress of illness and hospitalisation may affect the patient’s motivation to remain smokefree or be a trigger for smoking. Patients may be struggling with withdrawal symptoms or urges to smoke.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800" b="0" i="0">
              <a:solidFill>
                <a:schemeClr val="tx1"/>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a:solidFill>
                  <a:srgbClr val="000000"/>
                </a:solidFill>
                <a:effectLst/>
                <a:latin typeface="Arial" panose="020B0604020202020204" pitchFamily="34" charset="0"/>
                <a:cs typeface="Arial" panose="020B0604020202020204" pitchFamily="34" charset="0"/>
              </a:rPr>
              <a:t>The national pathway includes a follow-up call 7-14 days following discharge from hospital and 28 days following discharge from hospital. The ere is a window of -3 or +14 days that can be used. </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a:solidFill>
                  <a:srgbClr val="000000"/>
                </a:solidFill>
                <a:effectLst/>
                <a:latin typeface="Arial" panose="020B0604020202020204" pitchFamily="34" charset="0"/>
                <a:cs typeface="Arial" panose="020B0604020202020204" pitchFamily="34" charset="0"/>
              </a:rPr>
              <a:t>Some services may have additional post-discharge contacts and a follow-up contact at 12 weeks is a best practice. </a:t>
            </a:r>
          </a:p>
          <a:p>
            <a:pPr marL="0" indent="0" fontAlgn="base">
              <a:buNone/>
            </a:pPr>
            <a:br>
              <a:rPr lang="en-US" sz="1200" b="0" i="0">
                <a:solidFill>
                  <a:srgbClr val="000000"/>
                </a:solidFill>
                <a:effectLst/>
                <a:latin typeface="Arial" panose="020B0604020202020204" pitchFamily="34" charset="0"/>
                <a:cs typeface="Arial" panose="020B0604020202020204" pitchFamily="34" charset="0"/>
              </a:rPr>
            </a:br>
            <a:r>
              <a:rPr lang="en-US" sz="1200" b="0" i="0">
                <a:solidFill>
                  <a:srgbClr val="000000"/>
                </a:solidFill>
                <a:effectLst/>
                <a:latin typeface="Arial" panose="020B0604020202020204" pitchFamily="34" charset="0"/>
                <a:cs typeface="Arial" panose="020B0604020202020204" pitchFamily="34" charset="0"/>
              </a:rPr>
              <a:t>The follow-up contacts serve a  few specific purposes:</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a:solidFill>
                  <a:srgbClr val="000000"/>
                </a:solidFill>
                <a:effectLst/>
                <a:latin typeface="Arial" panose="020B0604020202020204" pitchFamily="34" charset="0"/>
                <a:cs typeface="Arial" panose="020B0604020202020204" pitchFamily="34" charset="0"/>
              </a:rPr>
              <a:t>1- For those who set a goal of stopping or reducing and were referred to community support., the call will be used to ensure the patient has been able to connect to the community based service, has supply of stop smoking medications/aids. </a:t>
            </a:r>
          </a:p>
          <a:p>
            <a:pPr marL="228600" indent="-228600" fontAlgn="base">
              <a:buAutoNum type="arabicParenR"/>
            </a:pPr>
            <a:endParaRPr lang="en-US" sz="1200" b="0" i="0">
              <a:solidFill>
                <a:srgbClr val="000000"/>
              </a:solidFill>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Stopping smoking is also more difficult for those who are more dependent on tobacco, and those with mental ill health, co-addictions and other people in the home that smoke. Everyone that stops smoking remains prone to relapse. Figure depicts the likelihood of relapse within the first year of stopping. Of those who choose to go smokefree without any treatment or support, 75% will relapse in the first week, making this a critical period.</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Once patients are smokefree for two to three months their risk of relapse is much lower – but by no means gone. Patients who stay smokefree for at least 12‐months have a 35% lifetime probability of relapse.</a:t>
            </a:r>
          </a:p>
          <a:p>
            <a:endParaRPr lang="en-CA" sz="1200" i="0">
              <a:effectLst/>
              <a:latin typeface="Arial" panose="020B0604020202020204" pitchFamily="34" charset="0"/>
              <a:cs typeface="Arial" panose="020B0604020202020204" pitchFamily="34" charset="0"/>
            </a:endParaRPr>
          </a:p>
          <a:p>
            <a:r>
              <a:rPr lang="en-US" sz="1200">
                <a:latin typeface="Arial" panose="020B0604020202020204" pitchFamily="34" charset="0"/>
                <a:cs typeface="Arial" panose="020B0604020202020204" pitchFamily="34" charset="0"/>
              </a:rPr>
              <a:t>We want to ensure that those patients who are doing well with stopping or reducing have the appropriate support following discharge from hospital. </a:t>
            </a:r>
          </a:p>
          <a:p>
            <a:endParaRPr lang="en-US" sz="1200" b="0" i="0">
              <a:solidFill>
                <a:srgbClr val="000000"/>
              </a:solidFill>
              <a:effectLst/>
              <a:latin typeface="Arial" panose="020B0604020202020204" pitchFamily="34" charset="0"/>
              <a:cs typeface="Arial" panose="020B0604020202020204" pitchFamily="34" charset="0"/>
            </a:endParaRPr>
          </a:p>
          <a:p>
            <a:r>
              <a:rPr lang="en-US" sz="1200" b="0" i="0">
                <a:solidFill>
                  <a:srgbClr val="000000"/>
                </a:solidFill>
                <a:effectLst/>
                <a:latin typeface="Arial" panose="020B0604020202020204" pitchFamily="34" charset="0"/>
                <a:cs typeface="Arial" panose="020B0604020202020204" pitchFamily="34" charset="0"/>
              </a:rPr>
              <a:t>2 - For those who were not engaging in a reduction or stop smoking at the time of discharge it is an opportunity to reassess their interest in accessing support and link them.  There will be some patients who were not able to commit to stopping at the time of discharge that may be interested in referral and stopping. </a:t>
            </a:r>
          </a:p>
          <a:p>
            <a:endParaRPr lang="en-US" sz="1200" b="0" i="0">
              <a:solidFill>
                <a:srgbClr val="000000"/>
              </a:solidFill>
              <a:effectLst/>
              <a:latin typeface="Arial" panose="020B0604020202020204" pitchFamily="34" charset="0"/>
              <a:cs typeface="Arial" panose="020B0604020202020204" pitchFamily="34" charset="0"/>
            </a:endParaRPr>
          </a:p>
          <a:p>
            <a:r>
              <a:rPr lang="en-US" sz="1200" b="0" i="0">
                <a:solidFill>
                  <a:srgbClr val="000000"/>
                </a:solidFill>
                <a:effectLst/>
                <a:latin typeface="Arial" panose="020B0604020202020204" pitchFamily="34" charset="0"/>
                <a:cs typeface="Arial" panose="020B0604020202020204" pitchFamily="34" charset="0"/>
              </a:rPr>
              <a:t>3 - At the 28 day follow-up we measure self-reported and co-verified smoking status for the local and national reporting purposes. These are the key data measurement points for measuring the impact of the national tobacco dependence service on patients rates of stopping </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a:p>
        </p:txBody>
      </p:sp>
    </p:spTree>
    <p:extLst>
      <p:ext uri="{BB962C8B-B14F-4D97-AF65-F5344CB8AC3E}">
        <p14:creationId xmlns:p14="http://schemas.microsoft.com/office/powerpoint/2010/main" val="2145175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a:latin typeface="Arial" panose="020B0604020202020204" pitchFamily="34" charset="0"/>
                <a:cs typeface="Arial" panose="020B0604020202020204" pitchFamily="34" charset="0"/>
              </a:rPr>
              <a:t>We know that the  </a:t>
            </a:r>
            <a:r>
              <a:rPr lang="en-CA" sz="1200" i="0">
                <a:effectLst/>
                <a:latin typeface="Arial" panose="020B0604020202020204" pitchFamily="34" charset="0"/>
                <a:cs typeface="Arial" panose="020B0604020202020204" pitchFamily="34" charset="0"/>
              </a:rPr>
              <a:t>risk of relapse to smoking is greatest in the first month after stopping when withdrawal symptoms and urges to smoke are at their peak.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i="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0">
                <a:effectLst/>
                <a:latin typeface="Arial" panose="020B0604020202020204" pitchFamily="34" charset="0"/>
                <a:cs typeface="Arial" panose="020B0604020202020204" pitchFamily="34" charset="0"/>
              </a:rPr>
              <a:t>The early period post-discharge, when patients return to their regular routines and environments, can add a further challenge.</a:t>
            </a:r>
          </a:p>
          <a:p>
            <a:endParaRPr lang="en-US" sz="1200">
              <a:latin typeface="Arial" panose="020B0604020202020204" pitchFamily="34" charset="0"/>
              <a:cs typeface="Arial" panose="020B0604020202020204" pitchFamily="34" charset="0"/>
            </a:endParaRPr>
          </a:p>
          <a:p>
            <a:r>
              <a:rPr lang="en-CA" sz="1200" b="1">
                <a:latin typeface="Arial" panose="020B0604020202020204" pitchFamily="34" charset="0"/>
                <a:cs typeface="Arial" panose="020B0604020202020204" pitchFamily="34" charset="0"/>
              </a:rPr>
              <a:t>Discuss with patients the plan for when they return home and plan ahead with key strategies: </a:t>
            </a:r>
          </a:p>
          <a:p>
            <a:pPr>
              <a:lnSpc>
                <a:spcPct val="130000"/>
              </a:lnSpc>
              <a:spcBef>
                <a:spcPts val="0"/>
              </a:spcBef>
              <a:spcAft>
                <a:spcPts val="0"/>
              </a:spcAft>
            </a:pPr>
            <a:r>
              <a:rPr lang="en-CA" sz="1200">
                <a:latin typeface="Arial" panose="020B0604020202020204" pitchFamily="34" charset="0"/>
                <a:cs typeface="Arial" panose="020B0604020202020204" pitchFamily="34" charset="0"/>
              </a:rPr>
              <a:t>“Which cigarettes are you going to miss most?”</a:t>
            </a:r>
            <a:endParaRPr lang="en-US" sz="1200">
              <a:latin typeface="Arial" panose="020B0604020202020204" pitchFamily="34" charset="0"/>
              <a:cs typeface="Arial" panose="020B0604020202020204" pitchFamily="34" charset="0"/>
            </a:endParaRPr>
          </a:p>
          <a:p>
            <a:pPr>
              <a:lnSpc>
                <a:spcPct val="130000"/>
              </a:lnSpc>
              <a:spcBef>
                <a:spcPts val="0"/>
              </a:spcBef>
              <a:spcAft>
                <a:spcPts val="0"/>
              </a:spcAft>
            </a:pPr>
            <a:r>
              <a:rPr lang="en-CA" sz="1200">
                <a:latin typeface="Arial" panose="020B0604020202020204" pitchFamily="34" charset="0"/>
                <a:cs typeface="Arial" panose="020B0604020202020204" pitchFamily="34" charset="0"/>
              </a:rPr>
              <a:t>“What might you do instead”?</a:t>
            </a:r>
          </a:p>
          <a:p>
            <a:pPr>
              <a:lnSpc>
                <a:spcPct val="130000"/>
              </a:lnSpc>
              <a:spcBef>
                <a:spcPts val="0"/>
              </a:spcBef>
              <a:spcAft>
                <a:spcPts val="0"/>
              </a:spcAft>
            </a:pPr>
            <a:r>
              <a:rPr lang="en-CA" sz="1200">
                <a:latin typeface="Arial" panose="020B0604020202020204" pitchFamily="34" charset="0"/>
                <a:cs typeface="Arial" panose="020B0604020202020204" pitchFamily="34" charset="0"/>
              </a:rPr>
              <a:t>“How could you cope with stress without smoking?”</a:t>
            </a:r>
            <a:br>
              <a:rPr lang="en-CA" sz="1200">
                <a:latin typeface="Arial" panose="020B0604020202020204" pitchFamily="34" charset="0"/>
                <a:cs typeface="Arial" panose="020B0604020202020204" pitchFamily="34" charset="0"/>
              </a:rPr>
            </a:br>
            <a:r>
              <a:rPr lang="en-CA" sz="1200">
                <a:latin typeface="Arial" panose="020B0604020202020204" pitchFamily="34" charset="0"/>
                <a:cs typeface="Arial" panose="020B0604020202020204" pitchFamily="34" charset="0"/>
              </a:rPr>
              <a:t>“What can you do to avoid triggers?”</a:t>
            </a:r>
            <a:br>
              <a:rPr lang="en-CA" sz="1200">
                <a:latin typeface="Arial" panose="020B0604020202020204" pitchFamily="34" charset="0"/>
                <a:cs typeface="Arial" panose="020B0604020202020204" pitchFamily="34" charset="0"/>
              </a:rPr>
            </a:br>
            <a:r>
              <a:rPr lang="en-CA" sz="1200">
                <a:latin typeface="Arial" panose="020B0604020202020204" pitchFamily="34" charset="0"/>
                <a:cs typeface="Arial" panose="020B0604020202020204" pitchFamily="34" charset="0"/>
              </a:rPr>
              <a:t>“Who can you call or visit when you want a cigarette?”</a:t>
            </a:r>
            <a:endParaRPr lang="en-US" sz="1200">
              <a:latin typeface="Arial" panose="020B0604020202020204" pitchFamily="34" charset="0"/>
              <a:cs typeface="Arial" panose="020B0604020202020204" pitchFamily="34" charset="0"/>
            </a:endParaRPr>
          </a:p>
          <a:p>
            <a:pPr marL="287655" indent="-288290">
              <a:lnSpc>
                <a:spcPct val="90000"/>
              </a:lnSpc>
              <a:spcBef>
                <a:spcPts val="500"/>
              </a:spcBef>
              <a:spcAft>
                <a:spcPts val="500"/>
              </a:spcAft>
            </a:pPr>
            <a:endParaRPr lang="en-US" sz="1200">
              <a:latin typeface="Arial" panose="020B0604020202020204" pitchFamily="34" charset="0"/>
              <a:cs typeface="Arial" panose="020B0604020202020204" pitchFamily="34" charset="0"/>
            </a:endParaRPr>
          </a:p>
          <a:p>
            <a:endParaRPr lang="en-US"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26365228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a:solidFill>
                  <a:srgbClr val="000000"/>
                </a:solidFill>
                <a:effectLst/>
                <a:latin typeface="Arial" panose="020B0604020202020204" pitchFamily="34" charset="0"/>
                <a:cs typeface="Arial" panose="020B0604020202020204" pitchFamily="34" charset="0"/>
              </a:rPr>
              <a:t>The checklist for the post-discharge telephone follow-up is shown here and is found in the STP . This phone call should  be completed 7 to 14 days following discharge from hospital with all patients, regardless of weather they were referred to follow-up support. As well as 28 days following discharge.</a:t>
            </a:r>
          </a:p>
          <a:p>
            <a:pPr marL="0" indent="0" fontAlgn="base">
              <a:buNone/>
            </a:pPr>
            <a:endParaRPr lang="en-US" sz="1200" b="1" i="1">
              <a:solidFill>
                <a:srgbClr val="000000"/>
              </a:solidFill>
              <a:effectLst/>
              <a:latin typeface="Arial" panose="020B0604020202020204" pitchFamily="34" charset="0"/>
              <a:cs typeface="Arial" panose="020B0604020202020204" pitchFamily="34" charset="0"/>
            </a:endParaRPr>
          </a:p>
          <a:p>
            <a:pPr marL="430213" indent="-228600" algn="l" rtl="0" fontAlgn="base">
              <a:lnSpc>
                <a:spcPct val="229000"/>
              </a:lnSpc>
              <a:spcBef>
                <a:spcPts val="1100"/>
              </a:spcBef>
              <a:spcAft>
                <a:spcPts val="0"/>
              </a:spcAft>
              <a:buAutoNum type="arabicPeriod"/>
              <a:tabLst>
                <a:tab pos="1630363" algn="l"/>
              </a:tabLst>
            </a:pPr>
            <a:r>
              <a:rPr lang="en-US" sz="1200" b="1" i="1">
                <a:solidFill>
                  <a:schemeClr val="accent5">
                    <a:lumMod val="75000"/>
                  </a:schemeClr>
                </a:solidFill>
                <a:effectLst/>
                <a:latin typeface="Arial" panose="020B0604020202020204" pitchFamily="34" charset="0"/>
                <a:cs typeface="Arial" panose="020B0604020202020204" pitchFamily="34" charset="0"/>
              </a:rPr>
              <a:t>Establish rapport and explain reason for call</a:t>
            </a:r>
          </a:p>
          <a:p>
            <a:pPr marL="430213" indent="-228600" algn="l" rtl="0" fontAlgn="base">
              <a:lnSpc>
                <a:spcPct val="229000"/>
              </a:lnSpc>
              <a:spcBef>
                <a:spcPts val="1100"/>
              </a:spcBef>
              <a:spcAft>
                <a:spcPts val="0"/>
              </a:spcAft>
              <a:buAutoNum type="arabicPeriod"/>
              <a:tabLst>
                <a:tab pos="1630363" algn="l"/>
              </a:tabLst>
            </a:pPr>
            <a:endParaRPr lang="en-US" sz="1200" i="1">
              <a:solidFill>
                <a:schemeClr val="accent5">
                  <a:lumMod val="75000"/>
                </a:schemeClr>
              </a:solidFill>
              <a:effectLst/>
              <a:latin typeface="Arial" panose="020B0604020202020204" pitchFamily="34" charset="0"/>
              <a:cs typeface="Arial" panose="020B0604020202020204" pitchFamily="34" charset="0"/>
            </a:endParaRPr>
          </a:p>
          <a:p>
            <a:r>
              <a:rPr lang="en-CA" sz="1200" i="1">
                <a:effectLst/>
                <a:latin typeface="Arial" panose="020B0604020202020204" pitchFamily="34" charset="0"/>
                <a:cs typeface="Arial" panose="020B0604020202020204" pitchFamily="34" charset="0"/>
              </a:rPr>
              <a:t>Let the patient know the Tobacco Dependence Team calls all patients they meet whilst in hospital to see how they are doing now that they have returned home.</a:t>
            </a:r>
          </a:p>
          <a:p>
            <a:r>
              <a:rPr lang="en-CA" sz="1200" i="1">
                <a:solidFill>
                  <a:srgbClr val="CD009A"/>
                </a:solidFill>
                <a:effectLst/>
                <a:latin typeface="Arial" panose="020B0604020202020204" pitchFamily="34" charset="0"/>
                <a:cs typeface="Arial" panose="020B0604020202020204" pitchFamily="34" charset="0"/>
              </a:rPr>
              <a:t>“Hi ________. It’s ___________ from the Tobacco Dependence Team at the _________ trust. How are you? We are calling to see how you have been getting on since your return home. It’s important for us to ensure you are getting on well and have the support you need to stop smoking or reduce your smoking.”</a:t>
            </a:r>
          </a:p>
          <a:p>
            <a:pPr marL="430213" indent="-228600" algn="l" rtl="0" fontAlgn="base">
              <a:lnSpc>
                <a:spcPct val="229000"/>
              </a:lnSpc>
              <a:spcBef>
                <a:spcPts val="1100"/>
              </a:spcBef>
              <a:spcAft>
                <a:spcPts val="0"/>
              </a:spcAft>
              <a:buAutoNum type="arabicPeriod"/>
              <a:tabLst>
                <a:tab pos="1630363" algn="l"/>
              </a:tabLst>
            </a:pPr>
            <a:endParaRPr lang="en-US" sz="1200" i="1">
              <a:solidFill>
                <a:schemeClr val="accent5">
                  <a:lumMod val="75000"/>
                </a:schemeClr>
              </a:solidFill>
              <a:effectLst/>
              <a:latin typeface="Arial" panose="020B0604020202020204" pitchFamily="34" charset="0"/>
              <a:cs typeface="Arial" panose="020B0604020202020204" pitchFamily="34" charset="0"/>
            </a:endParaRPr>
          </a:p>
          <a:p>
            <a:pPr marL="430213" indent="-228600" algn="l" rtl="0" fontAlgn="base">
              <a:lnSpc>
                <a:spcPct val="229000"/>
              </a:lnSpc>
              <a:spcBef>
                <a:spcPts val="1100"/>
              </a:spcBef>
              <a:spcAft>
                <a:spcPts val="0"/>
              </a:spcAft>
              <a:buAutoNum type="arabicPeriod" startAt="2"/>
              <a:tabLst>
                <a:tab pos="1630363" algn="l"/>
              </a:tabLst>
            </a:pPr>
            <a:r>
              <a:rPr lang="en-US" sz="1200" b="1" i="1">
                <a:solidFill>
                  <a:schemeClr val="accent5">
                    <a:lumMod val="75000"/>
                  </a:schemeClr>
                </a:solidFill>
                <a:latin typeface="Arial" panose="020B0604020202020204" pitchFamily="34" charset="0"/>
                <a:cs typeface="Arial" panose="020B0604020202020204" pitchFamily="34" charset="0"/>
              </a:rPr>
              <a:t>Assess smoking status and reassess smokefree goals</a:t>
            </a:r>
          </a:p>
          <a:p>
            <a:pPr marL="430213" indent="-228600" algn="l" rtl="0" fontAlgn="base">
              <a:lnSpc>
                <a:spcPct val="229000"/>
              </a:lnSpc>
              <a:spcBef>
                <a:spcPts val="1100"/>
              </a:spcBef>
              <a:spcAft>
                <a:spcPts val="0"/>
              </a:spcAft>
              <a:buAutoNum type="arabicPeriod" startAt="2"/>
              <a:tabLst>
                <a:tab pos="1630363" algn="l"/>
              </a:tabLst>
            </a:pPr>
            <a:endParaRPr lang="en-US" sz="1200" i="1">
              <a:solidFill>
                <a:schemeClr val="accent5">
                  <a:lumMod val="75000"/>
                </a:schemeClr>
              </a:solidFill>
              <a:latin typeface="Arial" panose="020B0604020202020204" pitchFamily="34" charset="0"/>
              <a:cs typeface="Arial" panose="020B0604020202020204" pitchFamily="34" charset="0"/>
            </a:endParaRPr>
          </a:p>
          <a:p>
            <a:r>
              <a:rPr lang="en-CA" sz="1200" i="1">
                <a:effectLst/>
                <a:latin typeface="Arial" panose="020B0604020202020204" pitchFamily="34" charset="0"/>
                <a:cs typeface="Arial" panose="020B0604020202020204" pitchFamily="34" charset="0"/>
              </a:rPr>
              <a:t>You will want to ask about smoking status and discuss the response.</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For patients who were engaged in long-term abstinence attempts you can ask:</a:t>
            </a:r>
          </a:p>
          <a:p>
            <a:r>
              <a:rPr lang="en-CA" sz="1200" i="1">
                <a:solidFill>
                  <a:srgbClr val="CD009A"/>
                </a:solidFill>
                <a:effectLst/>
                <a:latin typeface="Arial" panose="020B0604020202020204" pitchFamily="34" charset="0"/>
                <a:cs typeface="Arial" panose="020B0604020202020204" pitchFamily="34" charset="0"/>
              </a:rPr>
              <a:t>“How are you getting on, have you managed to stay smokefree since leaving hospital?” </a:t>
            </a:r>
            <a:r>
              <a:rPr lang="en-CA" sz="1200" i="1">
                <a:effectLst/>
                <a:latin typeface="Arial" panose="020B0604020202020204" pitchFamily="34" charset="0"/>
                <a:cs typeface="Arial" panose="020B0604020202020204" pitchFamily="34" charset="0"/>
              </a:rPr>
              <a:t>or</a:t>
            </a:r>
          </a:p>
          <a:p>
            <a:r>
              <a:rPr lang="en-CA" sz="1200" i="1">
                <a:solidFill>
                  <a:srgbClr val="CD009A"/>
                </a:solidFill>
                <a:effectLst/>
                <a:latin typeface="Arial" panose="020B0604020202020204" pitchFamily="34" charset="0"/>
                <a:cs typeface="Arial" panose="020B0604020202020204" pitchFamily="34" charset="0"/>
              </a:rPr>
              <a:t>“How have you been getting on with not smoking since being discharged from hospital?”</a:t>
            </a:r>
          </a:p>
          <a:p>
            <a:endParaRPr lang="en-CA" sz="1200" i="1">
              <a:solidFill>
                <a:srgbClr val="CD009A"/>
              </a:solidFill>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If the patient has remained abstinent:</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Congratulate and praise them on their progress to date.</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Reinforce the importance of staying smokefree and not having one even one puff on a cigarette.</a:t>
            </a:r>
          </a:p>
          <a:p>
            <a:r>
              <a:rPr lang="en-CA" sz="1200" i="1">
                <a:effectLst/>
                <a:latin typeface="Arial" panose="020B0604020202020204" pitchFamily="34" charset="0"/>
                <a:cs typeface="Arial" panose="020B0604020202020204" pitchFamily="34" charset="0"/>
              </a:rPr>
              <a:t>Advise the patient that most people who relapse go back to smoking in the first few weeks after stopping and that managing not to smoke at all makes their chances of becoming permanently smokefree much higher.</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If the patient has had a slip(s) (had a few cigarettes but not returned to regular smoking):</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Acknowledge the effort made, especially for more dependent people who smoke. However, also reinforce the rationale of complete abstinence, as having the occasional cigarette makes withdrawal worse and reduces the likelihood of stopping.</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Learn about the details of the patient’s smoking (when, where and why). Provide brief advice and ensure they are seen by follow-up support.</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If the patient has relapsed (returned to regular smoking):</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It will not be uncommon for patients who expressed initial interest in quitting to change their mind or feel a lack of confidence in their ability to quit. It can be helpful to understand the challenges of stopping and provide non-judgmental support and encouragement. Often just a few minutes speaking to a trained practitioner can assist with boosting patient confidence and help them stay on track with the plan for staying smokefree.</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For patients not engaged in becoming smokefree:</a:t>
            </a:r>
          </a:p>
          <a:p>
            <a:r>
              <a:rPr lang="en-CA" sz="1200" i="1">
                <a:solidFill>
                  <a:srgbClr val="CD009A"/>
                </a:solidFill>
                <a:effectLst/>
                <a:latin typeface="Arial" panose="020B0604020202020204" pitchFamily="34" charset="0"/>
                <a:cs typeface="Arial" panose="020B0604020202020204" pitchFamily="34" charset="0"/>
              </a:rPr>
              <a:t>“How many cigarettes a day are you smoking at the moment?”</a:t>
            </a:r>
          </a:p>
          <a:p>
            <a:r>
              <a:rPr lang="en-CA" sz="1200" i="1">
                <a:solidFill>
                  <a:srgbClr val="CD009A"/>
                </a:solidFill>
                <a:effectLst/>
                <a:latin typeface="Arial" panose="020B0604020202020204" pitchFamily="34" charset="0"/>
                <a:cs typeface="Arial" panose="020B0604020202020204" pitchFamily="34" charset="0"/>
              </a:rPr>
              <a:t>“Have you attempted to reduce your smoking at all?”</a:t>
            </a:r>
          </a:p>
          <a:p>
            <a:r>
              <a:rPr lang="en-CA" sz="1200" i="1">
                <a:effectLst/>
                <a:latin typeface="Arial" panose="020B0604020202020204" pitchFamily="34" charset="0"/>
                <a:cs typeface="Arial" panose="020B0604020202020204" pitchFamily="34" charset="0"/>
              </a:rPr>
              <a:t>Provide advice and motivational intervention as appropriate.</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Assess their readiness to go smokefree:</a:t>
            </a:r>
          </a:p>
          <a:p>
            <a:r>
              <a:rPr lang="en-CA" sz="1200" i="1">
                <a:solidFill>
                  <a:srgbClr val="CD009A"/>
                </a:solidFill>
                <a:effectLst/>
                <a:latin typeface="Arial" panose="020B0604020202020204" pitchFamily="34" charset="0"/>
                <a:cs typeface="Arial" panose="020B0604020202020204" pitchFamily="34" charset="0"/>
              </a:rPr>
              <a:t>“Have you thought about our offer to support you with quitting/stopping smoking?”</a:t>
            </a:r>
          </a:p>
          <a:p>
            <a:r>
              <a:rPr lang="en-CA" sz="1200" i="1">
                <a:effectLst/>
                <a:latin typeface="Arial" panose="020B0604020202020204" pitchFamily="34" charset="0"/>
                <a:cs typeface="Arial" panose="020B0604020202020204" pitchFamily="34" charset="0"/>
              </a:rPr>
              <a:t>or</a:t>
            </a:r>
          </a:p>
          <a:p>
            <a:r>
              <a:rPr lang="en-CA" sz="1200" i="1">
                <a:solidFill>
                  <a:srgbClr val="CD009A"/>
                </a:solidFill>
                <a:effectLst/>
                <a:latin typeface="Arial" panose="020B0604020202020204" pitchFamily="34" charset="0"/>
                <a:cs typeface="Arial" panose="020B0604020202020204" pitchFamily="34" charset="0"/>
              </a:rPr>
              <a:t>“I did want to check to see how you are doing and let you know the offer of support is always here. We can also provide medications without cost and specialist support.”</a:t>
            </a:r>
          </a:p>
          <a:p>
            <a:r>
              <a:rPr lang="en-CA" sz="1200" i="1">
                <a:effectLst/>
                <a:latin typeface="Arial" panose="020B0604020202020204" pitchFamily="34" charset="0"/>
                <a:cs typeface="Arial" panose="020B0604020202020204" pitchFamily="34" charset="0"/>
              </a:rPr>
              <a:t>And respond as appropriate. Review options for follow-up support and initiate referral to stop smoking support as appropriate.</a:t>
            </a:r>
          </a:p>
          <a:p>
            <a:pPr marL="430213" indent="-228600" algn="l" rtl="0" fontAlgn="base">
              <a:lnSpc>
                <a:spcPct val="229000"/>
              </a:lnSpc>
              <a:spcBef>
                <a:spcPts val="1100"/>
              </a:spcBef>
              <a:spcAft>
                <a:spcPts val="0"/>
              </a:spcAft>
              <a:buAutoNum type="arabicPeriod" startAt="2"/>
              <a:tabLst>
                <a:tab pos="1630363" algn="l"/>
              </a:tabLst>
            </a:pPr>
            <a:endParaRPr lang="en-US" sz="1200" b="1" i="1">
              <a:solidFill>
                <a:srgbClr val="000000"/>
              </a:solidFill>
              <a:latin typeface="Arial" panose="020B0604020202020204" pitchFamily="34" charset="0"/>
              <a:cs typeface="Arial" panose="020B0604020202020204" pitchFamily="34" charset="0"/>
            </a:endParaRPr>
          </a:p>
          <a:p>
            <a:pPr marL="201613" indent="0" algn="l" rtl="0" fontAlgn="base">
              <a:lnSpc>
                <a:spcPct val="220000"/>
              </a:lnSpc>
              <a:spcBef>
                <a:spcPts val="1700"/>
              </a:spcBef>
              <a:spcAft>
                <a:spcPts val="600"/>
              </a:spcAft>
              <a:buNone/>
              <a:tabLst>
                <a:tab pos="1630363" algn="l"/>
              </a:tabLst>
            </a:pPr>
            <a:r>
              <a:rPr lang="en-US" sz="1200" b="1" i="1">
                <a:solidFill>
                  <a:schemeClr val="accent5">
                    <a:lumMod val="75000"/>
                  </a:schemeClr>
                </a:solidFill>
                <a:effectLst/>
                <a:latin typeface="Arial" panose="020B0604020202020204" pitchFamily="34" charset="0"/>
                <a:cs typeface="Arial" panose="020B0604020202020204" pitchFamily="34" charset="0"/>
              </a:rPr>
              <a:t>3. Assess medication use and supply level</a:t>
            </a:r>
          </a:p>
          <a:p>
            <a:pPr marL="201613" indent="0" algn="l" rtl="0" fontAlgn="base">
              <a:lnSpc>
                <a:spcPct val="220000"/>
              </a:lnSpc>
              <a:spcBef>
                <a:spcPts val="1700"/>
              </a:spcBef>
              <a:spcAft>
                <a:spcPts val="600"/>
              </a:spcAft>
              <a:buNone/>
              <a:tabLst>
                <a:tab pos="1630363" algn="l"/>
              </a:tabLst>
            </a:pPr>
            <a:endParaRPr lang="en-US" sz="1200" i="1">
              <a:solidFill>
                <a:schemeClr val="accent5">
                  <a:lumMod val="75000"/>
                </a:schemeClr>
              </a:solidFill>
              <a:effectLst/>
              <a:latin typeface="Arial" panose="020B0604020202020204" pitchFamily="34" charset="0"/>
              <a:cs typeface="Arial" panose="020B0604020202020204" pitchFamily="34" charset="0"/>
            </a:endParaRPr>
          </a:p>
          <a:p>
            <a:r>
              <a:rPr lang="en-CA" sz="1200" i="1">
                <a:solidFill>
                  <a:srgbClr val="CD009A"/>
                </a:solidFill>
                <a:effectLst/>
                <a:latin typeface="Arial" panose="020B0604020202020204" pitchFamily="34" charset="0"/>
                <a:cs typeface="Arial" panose="020B0604020202020204" pitchFamily="34" charset="0"/>
              </a:rPr>
              <a:t>“Have you been using the _______ (product) that was provided to you?”</a:t>
            </a:r>
          </a:p>
          <a:p>
            <a:r>
              <a:rPr lang="en-CA" sz="1200" i="1">
                <a:solidFill>
                  <a:srgbClr val="CD009A"/>
                </a:solidFill>
                <a:effectLst/>
                <a:latin typeface="Arial" panose="020B0604020202020204" pitchFamily="34" charset="0"/>
                <a:cs typeface="Arial" panose="020B0604020202020204" pitchFamily="34" charset="0"/>
              </a:rPr>
              <a:t>“How much medication supply do you have left?”</a:t>
            </a:r>
          </a:p>
          <a:p>
            <a:pPr marL="201613" indent="0" algn="l" rtl="0" fontAlgn="base">
              <a:lnSpc>
                <a:spcPct val="220000"/>
              </a:lnSpc>
              <a:spcBef>
                <a:spcPts val="1700"/>
              </a:spcBef>
              <a:spcAft>
                <a:spcPts val="600"/>
              </a:spcAft>
              <a:buNone/>
              <a:tabLst>
                <a:tab pos="1630363" algn="l"/>
              </a:tabLst>
            </a:pPr>
            <a:endParaRPr lang="en-US" sz="1200" i="1">
              <a:solidFill>
                <a:srgbClr val="000000"/>
              </a:solidFill>
              <a:effectLst/>
              <a:latin typeface="Arial" panose="020B0604020202020204" pitchFamily="34" charset="0"/>
              <a:cs typeface="Arial" panose="020B0604020202020204" pitchFamily="34" charset="0"/>
            </a:endParaRPr>
          </a:p>
          <a:p>
            <a:pPr marL="452438" indent="-271463" algn="l" rtl="0" fontAlgn="base">
              <a:lnSpc>
                <a:spcPct val="100000"/>
              </a:lnSpc>
              <a:spcBef>
                <a:spcPts val="1700"/>
              </a:spcBef>
              <a:spcAft>
                <a:spcPts val="600"/>
              </a:spcAft>
              <a:buNone/>
              <a:tabLst>
                <a:tab pos="1554163" algn="l"/>
                <a:tab pos="1630363" algn="l"/>
              </a:tabLst>
            </a:pPr>
            <a:r>
              <a:rPr lang="en-US" sz="1200" b="1" i="1">
                <a:solidFill>
                  <a:schemeClr val="accent5">
                    <a:lumMod val="75000"/>
                  </a:schemeClr>
                </a:solidFill>
                <a:latin typeface="Arial" panose="020B0604020202020204" pitchFamily="34" charset="0"/>
                <a:cs typeface="Arial" panose="020B0604020202020204" pitchFamily="34" charset="0"/>
              </a:rPr>
              <a:t>4.</a:t>
            </a:r>
            <a:r>
              <a:rPr lang="en-US" sz="1200" b="1" i="1">
                <a:solidFill>
                  <a:schemeClr val="accent5">
                    <a:lumMod val="75000"/>
                  </a:schemeClr>
                </a:solidFill>
                <a:effectLst/>
                <a:latin typeface="Arial" panose="020B0604020202020204" pitchFamily="34" charset="0"/>
                <a:cs typeface="Arial" panose="020B0604020202020204" pitchFamily="34" charset="0"/>
              </a:rPr>
              <a:t> Confirm access to community-based support, briefly address barriers, review options and refer as appropriate</a:t>
            </a:r>
            <a:endParaRPr lang="en-US" sz="1200" b="1" i="1">
              <a:solidFill>
                <a:schemeClr val="accent5">
                  <a:lumMod val="75000"/>
                </a:schemeClr>
              </a:solidFill>
              <a:latin typeface="Arial" panose="020B0604020202020204" pitchFamily="34" charset="0"/>
              <a:cs typeface="Arial" panose="020B0604020202020204" pitchFamily="34" charset="0"/>
            </a:endParaRPr>
          </a:p>
          <a:p>
            <a:pPr marL="1606550" indent="-1425575" algn="l" rtl="0" fontAlgn="base">
              <a:lnSpc>
                <a:spcPct val="229000"/>
              </a:lnSpc>
              <a:spcBef>
                <a:spcPts val="1100"/>
              </a:spcBef>
              <a:spcAft>
                <a:spcPts val="0"/>
              </a:spcAft>
              <a:buNone/>
              <a:tabLst>
                <a:tab pos="1554163" algn="l"/>
                <a:tab pos="1630363" algn="l"/>
              </a:tabLst>
            </a:pPr>
            <a:endParaRPr lang="en-US" sz="1200" i="1">
              <a:solidFill>
                <a:schemeClr val="accent5">
                  <a:lumMod val="75000"/>
                </a:schemeClr>
              </a:solidFill>
              <a:latin typeface="Arial" panose="020B0604020202020204" pitchFamily="34" charset="0"/>
              <a:cs typeface="Arial" panose="020B0604020202020204" pitchFamily="34" charset="0"/>
            </a:endParaRPr>
          </a:p>
          <a:p>
            <a:r>
              <a:rPr lang="en-CA" sz="1200" i="1">
                <a:effectLst/>
                <a:latin typeface="Arial" panose="020B0604020202020204" pitchFamily="34" charset="0"/>
                <a:cs typeface="Arial" panose="020B0604020202020204" pitchFamily="34" charset="0"/>
              </a:rPr>
              <a:t>Confirm access to follow-up support (for patients who were referred to community-based follow-up support):</a:t>
            </a:r>
          </a:p>
          <a:p>
            <a:r>
              <a:rPr lang="en-CA" sz="1200" i="1">
                <a:solidFill>
                  <a:srgbClr val="CD009A"/>
                </a:solidFill>
                <a:effectLst/>
                <a:latin typeface="Arial" panose="020B0604020202020204" pitchFamily="34" charset="0"/>
                <a:cs typeface="Arial" panose="020B0604020202020204" pitchFamily="34" charset="0"/>
              </a:rPr>
              <a:t>“I wanted to check to see if you met with the stop smoking adviser at the [name of service to which patient was referred for stop smoking support]?”</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If the patient is being actively followed by a community-based stop smoking service:</a:t>
            </a:r>
          </a:p>
          <a:p>
            <a:r>
              <a:rPr lang="en-CA" sz="1200" i="1">
                <a:solidFill>
                  <a:srgbClr val="CD009A"/>
                </a:solidFill>
                <a:effectLst/>
                <a:latin typeface="Arial" panose="020B0604020202020204" pitchFamily="34" charset="0"/>
                <a:cs typeface="Arial" panose="020B0604020202020204" pitchFamily="34" charset="0"/>
              </a:rPr>
              <a:t>“That’s great, I am so glad you have been working with the service.”</a:t>
            </a:r>
          </a:p>
          <a:p>
            <a:r>
              <a:rPr lang="en-CA" sz="1200" i="1">
                <a:effectLst/>
                <a:latin typeface="Arial" panose="020B0604020202020204" pitchFamily="34" charset="0"/>
                <a:cs typeface="Arial" panose="020B0604020202020204" pitchFamily="34" charset="0"/>
              </a:rPr>
              <a:t>Learn more about their experience, where appropriate, and provide reinforcement:</a:t>
            </a:r>
          </a:p>
          <a:p>
            <a:r>
              <a:rPr lang="en-CA" sz="1200" i="1">
                <a:effectLst/>
                <a:latin typeface="Arial" panose="020B0604020202020204" pitchFamily="34" charset="0"/>
                <a:cs typeface="Arial" panose="020B0604020202020204" pitchFamily="34" charset="0"/>
              </a:rPr>
              <a:t>If patient is not being followed by community-based stop smoking support, briefly address any barriers, review options and refer as appropriate.</a:t>
            </a:r>
            <a:endParaRPr lang="en-CA" sz="1200" i="1">
              <a:solidFill>
                <a:schemeClr val="tx1"/>
              </a:solidFill>
              <a:effectLst/>
              <a:latin typeface="Arial" panose="020B0604020202020204" pitchFamily="34" charset="0"/>
              <a:cs typeface="Arial" panose="020B0604020202020204" pitchFamily="34" charset="0"/>
            </a:endParaRPr>
          </a:p>
          <a:p>
            <a:endParaRPr lang="en-US" sz="1200" i="1">
              <a:solidFill>
                <a:schemeClr val="accent5">
                  <a:lumMod val="75000"/>
                </a:schemeClr>
              </a:solidFill>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If the service was not in touch:</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Let the patient know that you will be in touch with the service to see what may have happened.</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Provide any immediate support they may need particularly with the supply of stop smoking treatment that was prescribed in hospital.</a:t>
            </a:r>
          </a:p>
          <a:p>
            <a:endParaRPr lang="en-CA" sz="1200" i="1">
              <a:effectLst/>
              <a:latin typeface="Arial" panose="020B0604020202020204" pitchFamily="34" charset="0"/>
              <a:cs typeface="Arial" panose="020B0604020202020204" pitchFamily="34" charset="0"/>
            </a:endParaRPr>
          </a:p>
          <a:p>
            <a:r>
              <a:rPr lang="en-CA" sz="1200" b="1" i="1">
                <a:effectLst/>
                <a:latin typeface="Arial" panose="020B0604020202020204" pitchFamily="34" charset="0"/>
                <a:cs typeface="Arial" panose="020B0604020202020204" pitchFamily="34" charset="0"/>
              </a:rPr>
              <a:t>If the patient has changed their mind:</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Review the reasons for this and encourage them to consider engaging in support, letting them know the door remains open.</a:t>
            </a:r>
          </a:p>
          <a:p>
            <a:r>
              <a:rPr lang="en-CA" sz="1200" i="1">
                <a:solidFill>
                  <a:srgbClr val="FF33CD"/>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Consider other options for follow-up support as appropriate.</a:t>
            </a:r>
          </a:p>
          <a:p>
            <a:r>
              <a:rPr lang="en-CA" sz="1200" b="1" i="1">
                <a:effectLst/>
                <a:latin typeface="Arial" panose="020B0604020202020204" pitchFamily="34" charset="0"/>
                <a:cs typeface="Arial" panose="020B0604020202020204" pitchFamily="34" charset="0"/>
              </a:rPr>
              <a:t>If the patient has identified barriers to accessing the service, briefly address these barriers.</a:t>
            </a:r>
            <a:endParaRPr lang="en-US" sz="1200" b="0" i="1">
              <a:solidFill>
                <a:schemeClr val="accent5">
                  <a:lumMod val="75000"/>
                </a:schemeClr>
              </a:solidFill>
              <a:effectLst/>
              <a:latin typeface="Arial" panose="020B0604020202020204" pitchFamily="34" charset="0"/>
              <a:cs typeface="Arial" panose="020B0604020202020204" pitchFamily="34" charset="0"/>
            </a:endParaRPr>
          </a:p>
          <a:p>
            <a:endParaRPr lang="en-US" sz="1200" b="0" i="1">
              <a:solidFill>
                <a:schemeClr val="accent5">
                  <a:lumMod val="75000"/>
                </a:schemeClr>
              </a:solidFill>
              <a:effectLst/>
              <a:latin typeface="Arial" panose="020B0604020202020204" pitchFamily="34" charset="0"/>
              <a:cs typeface="Arial" panose="020B0604020202020204" pitchFamily="34" charset="0"/>
            </a:endParaRPr>
          </a:p>
          <a:p>
            <a:r>
              <a:rPr lang="en-US" sz="1200" b="1">
                <a:solidFill>
                  <a:schemeClr val="accent5">
                    <a:lumMod val="75000"/>
                  </a:schemeClr>
                </a:solidFill>
                <a:latin typeface="Arial" panose="020B0604020202020204" pitchFamily="34" charset="0"/>
                <a:cs typeface="Arial" panose="020B0604020202020204" pitchFamily="34" charset="0"/>
              </a:rPr>
              <a:t>5.</a:t>
            </a:r>
            <a:r>
              <a:rPr lang="en-US" sz="1200" b="1" i="0">
                <a:solidFill>
                  <a:schemeClr val="accent5">
                    <a:lumMod val="75000"/>
                  </a:schemeClr>
                </a:solidFill>
                <a:effectLst/>
                <a:latin typeface="Arial" panose="020B0604020202020204" pitchFamily="34" charset="0"/>
                <a:cs typeface="Arial" panose="020B0604020202020204" pitchFamily="34" charset="0"/>
              </a:rPr>
              <a:t> Provide a summary and schedule 28-day follow-up</a:t>
            </a:r>
            <a:endParaRPr lang="en-US" sz="1200" b="1" i="0">
              <a:solidFill>
                <a:srgbClr val="000000"/>
              </a:solidFill>
              <a:effectLst/>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Provide patients with brief advice:</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Summarise what was discussed as part of the call and any actions to be taken by the patient or yourself (e.g., initiate referral).</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Ask the patient if they have any questions:</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Schedule the 28-day follow-up</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Ensure the patient has a contact number for the service to which they are being referred and/or the trust Tobacco Dependence Team.</a:t>
            </a: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50</a:t>
            </a:fld>
            <a:endParaRPr lang="en-US"/>
          </a:p>
        </p:txBody>
      </p:sp>
    </p:spTree>
    <p:extLst>
      <p:ext uri="{BB962C8B-B14F-4D97-AF65-F5344CB8AC3E}">
        <p14:creationId xmlns:p14="http://schemas.microsoft.com/office/powerpoint/2010/main" val="39211354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effectLst/>
                <a:latin typeface="Arial" panose="020B0604020202020204" pitchFamily="34" charset="0"/>
                <a:ea typeface="Calibri" panose="020F0502020204030204" pitchFamily="34" charset="0"/>
                <a:cs typeface="Arial" panose="020B0604020202020204" pitchFamily="34" charset="0"/>
              </a:rPr>
              <a:t>Evidence on effective strategies for preventing relapse is limited.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We see here a list of common relapse prevention strategies.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b="1">
                <a:effectLst/>
                <a:latin typeface="Arial" panose="020B0604020202020204" pitchFamily="34" charset="0"/>
                <a:ea typeface="Calibri" panose="020F0502020204030204" pitchFamily="34" charset="0"/>
                <a:cs typeface="Arial" panose="020B0604020202020204" pitchFamily="34" charset="0"/>
              </a:rPr>
              <a:t>[Read the list]</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Often people with SMI who get to this stage will need extended use of medication and relapse prevention care. </a:t>
            </a:r>
            <a:endParaRPr lang="en-GB" sz="12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51</a:t>
            </a:fld>
            <a:endParaRPr lang="en-US"/>
          </a:p>
        </p:txBody>
      </p:sp>
    </p:spTree>
    <p:extLst>
      <p:ext uri="{BB962C8B-B14F-4D97-AF65-F5344CB8AC3E}">
        <p14:creationId xmlns:p14="http://schemas.microsoft.com/office/powerpoint/2010/main" val="12235030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a:latin typeface="Arial" panose="020B0604020202020204" pitchFamily="34" charset="0"/>
                <a:cs typeface="Arial" panose="020B0604020202020204" pitchFamily="34" charset="0"/>
              </a:rPr>
              <a:t>Play film clip: (17a) Lapse (24 seconds) – had one cigarette</a:t>
            </a:r>
          </a:p>
          <a:p>
            <a:endParaRPr lang="en-GB" altLang="en-US" b="1">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a:latin typeface="Arial" panose="020B0604020202020204" pitchFamily="34" charset="0"/>
                <a:cs typeface="Arial" panose="020B0604020202020204" pitchFamily="34" charset="0"/>
              </a:rPr>
              <a:t>Ask participants how they would handle this situation, what would you say?</a:t>
            </a:r>
          </a:p>
          <a:p>
            <a:endParaRPr lang="en-GB" altLang="en-US" b="1">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a:latin typeface="Arial" panose="020B0604020202020204" pitchFamily="34" charset="0"/>
                <a:cs typeface="Arial" panose="020B0604020202020204" pitchFamily="34" charset="0"/>
              </a:rPr>
              <a:t>The good news is that cigarette didn’t lead to more, credit to you for getting back </a:t>
            </a:r>
          </a:p>
          <a:p>
            <a:pPr marL="171450" indent="-171450">
              <a:buFont typeface="Arial" panose="020B0604020202020204" pitchFamily="34" charset="0"/>
              <a:buChar char="•"/>
            </a:pPr>
            <a:r>
              <a:rPr lang="en-GB" altLang="en-US">
                <a:latin typeface="Arial" panose="020B0604020202020204" pitchFamily="34" charset="0"/>
                <a:cs typeface="Arial" panose="020B0604020202020204" pitchFamily="34" charset="0"/>
              </a:rPr>
              <a:t>You still have a chance to turn this around, all is not lost</a:t>
            </a:r>
          </a:p>
          <a:p>
            <a:pPr marL="171450" indent="-171450">
              <a:buFont typeface="Arial" panose="020B0604020202020204" pitchFamily="34" charset="0"/>
              <a:buChar char="•"/>
            </a:pPr>
            <a:r>
              <a:rPr lang="en-GB" altLang="en-US">
                <a:latin typeface="Arial" panose="020B0604020202020204" pitchFamily="34" charset="0"/>
                <a:cs typeface="Arial" panose="020B0604020202020204" pitchFamily="34" charset="0"/>
              </a:rPr>
              <a:t>Now it may help if we review what led up to that one cigarette and how you might address that situation if it came up again….we can also discuss your medication and how you are finding that, how much you are using?</a:t>
            </a:r>
          </a:p>
          <a:p>
            <a:endParaRPr lang="en-GB" altLang="en-US">
              <a:latin typeface="Arial" panose="020B0604020202020204" pitchFamily="34" charset="0"/>
              <a:cs typeface="Arial" panose="020B0604020202020204" pitchFamily="34" charset="0"/>
            </a:endParaRPr>
          </a:p>
          <a:p>
            <a:r>
              <a:rPr lang="en-GB" altLang="en-US" b="1">
                <a:latin typeface="Arial" panose="020B0604020202020204" pitchFamily="34" charset="0"/>
                <a:cs typeface="Arial" panose="020B0604020202020204" pitchFamily="34" charset="0"/>
              </a:rPr>
              <a:t>It may also be helpful to explore with this patient where they obtained the cigarettes e.g. from a friend, partner, bought some….do they still have them?</a:t>
            </a:r>
          </a:p>
          <a:p>
            <a:endParaRPr lang="en-GB" alt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52</a:t>
            </a:fld>
            <a:endParaRPr lang="en-US"/>
          </a:p>
        </p:txBody>
      </p:sp>
    </p:spTree>
    <p:extLst>
      <p:ext uri="{BB962C8B-B14F-4D97-AF65-F5344CB8AC3E}">
        <p14:creationId xmlns:p14="http://schemas.microsoft.com/office/powerpoint/2010/main" val="21516430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a:latin typeface="Arial" panose="020B0604020202020204" pitchFamily="34" charset="0"/>
                <a:ea typeface="Geneva" panose="020B0503030404040204" pitchFamily="6" charset="0"/>
                <a:cs typeface="Arial" panose="020B0604020202020204" pitchFamily="34" charset="0"/>
              </a:rPr>
              <a:t>Film clip 15 – Post-quit – smoking 4-5 cigarettes per day</a:t>
            </a:r>
          </a:p>
          <a:p>
            <a:endParaRPr lang="en-GB" altLang="en-US">
              <a:latin typeface="Arial" panose="020B0604020202020204" pitchFamily="34" charset="0"/>
              <a:ea typeface="Geneva" panose="020B0503030404040204" pitchFamily="6" charset="0"/>
              <a:cs typeface="Arial" panose="020B0604020202020204" pitchFamily="34" charset="0"/>
            </a:endParaRPr>
          </a:p>
          <a:p>
            <a:r>
              <a:rPr lang="en-GB" altLang="en-US" b="1">
                <a:latin typeface="Arial" panose="020B0604020202020204" pitchFamily="34" charset="0"/>
                <a:ea typeface="Geneva" panose="020B0503030404040204" pitchFamily="6" charset="0"/>
                <a:cs typeface="Arial" panose="020B0604020202020204" pitchFamily="34" charset="0"/>
              </a:rPr>
              <a:t>Play film clip 16 seconds and ask participants how they might respond </a:t>
            </a:r>
          </a:p>
          <a:p>
            <a:endParaRPr lang="en-GB"/>
          </a:p>
        </p:txBody>
      </p:sp>
      <p:sp>
        <p:nvSpPr>
          <p:cNvPr id="4" name="Slide Number Placeholder 3"/>
          <p:cNvSpPr>
            <a:spLocks noGrp="1"/>
          </p:cNvSpPr>
          <p:nvPr>
            <p:ph type="sldNum" sz="quarter" idx="5"/>
          </p:nvPr>
        </p:nvSpPr>
        <p:spPr/>
        <p:txBody>
          <a:bodyPr/>
          <a:lstStyle/>
          <a:p>
            <a:pPr>
              <a:defRPr/>
            </a:pPr>
            <a:fld id="{C970626F-EA9C-4FAB-80F4-6529CACFF373}" type="slidenum">
              <a:rPr lang="en-US" altLang="en-US" smtClean="0"/>
              <a:pPr>
                <a:defRPr/>
              </a:pPr>
              <a:t>53</a:t>
            </a:fld>
            <a:endParaRPr lang="en-US" altLang="en-US"/>
          </a:p>
        </p:txBody>
      </p:sp>
    </p:spTree>
    <p:extLst>
      <p:ext uri="{BB962C8B-B14F-4D97-AF65-F5344CB8AC3E}">
        <p14:creationId xmlns:p14="http://schemas.microsoft.com/office/powerpoint/2010/main" val="16887338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Trainer guide Day 2, page 14: Activity 6: Responding to scenarios </a:t>
            </a: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Appendix 3</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Participants divided equally between two rooms</a:t>
            </a: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30 minutes</a:t>
            </a:r>
          </a:p>
          <a:p>
            <a:pPr marL="0" lvl="0" indent="0" eaLnBrk="0" fontAlgn="base" hangingPunct="0">
              <a:buFont typeface="Arial" panose="020B0604020202020204" pitchFamily="34" charset="0"/>
              <a:buNone/>
              <a:tabLst>
                <a:tab pos="457200" algn="l"/>
              </a:tabLst>
            </a:pPr>
            <a:endParaRPr lang="en-GB" sz="1200" kern="1200" dirty="0">
              <a:solidFill>
                <a:srgbClr val="000000"/>
              </a:solidFill>
              <a:effectLst/>
              <a:latin typeface="Arial" panose="020B0604020202020204" pitchFamily="34" charset="0"/>
              <a:ea typeface="Aptos" panose="020B0004020202020204" pitchFamily="34" charset="0"/>
              <a:cs typeface="Arial" panose="020B0604020202020204" pitchFamily="34" charset="0"/>
            </a:endParaRPr>
          </a:p>
          <a:p>
            <a:pPr marL="0" lvl="0" indent="0" eaLnBrk="0" fontAlgn="base" hangingPunct="0">
              <a:buFont typeface="Arial" panose="020B0604020202020204" pitchFamily="34" charset="0"/>
              <a:buNone/>
              <a:tabLst>
                <a:tab pos="457200" algn="l"/>
              </a:tabLst>
            </a:pPr>
            <a:r>
              <a:rPr lang="en-GB" sz="1200" b="1" kern="1200" dirty="0">
                <a:solidFill>
                  <a:srgbClr val="000000"/>
                </a:solidFill>
                <a:effectLst/>
                <a:latin typeface="Arial" panose="020B0604020202020204" pitchFamily="34" charset="0"/>
                <a:ea typeface="Aptos" panose="020B0004020202020204" pitchFamily="34" charset="0"/>
                <a:cs typeface="Arial" panose="020B0604020202020204" pitchFamily="34" charset="0"/>
              </a:rPr>
              <a:t>Instructions</a:t>
            </a:r>
          </a:p>
          <a:p>
            <a:pPr marL="171450" lvl="0" indent="-171450" eaLnBrk="0" fontAlgn="base" hangingPunct="0">
              <a:buFont typeface="Arial" panose="020B0604020202020204" pitchFamily="34" charset="0"/>
              <a:buChar char="•"/>
              <a:tabLst>
                <a:tab pos="457200" algn="l"/>
              </a:tabLst>
            </a:pPr>
            <a:r>
              <a:rPr lang="en-GB" sz="1200" kern="100" dirty="0">
                <a:effectLst/>
                <a:latin typeface="Arial" panose="020B0604020202020204" pitchFamily="34" charset="0"/>
                <a:ea typeface="Aptos" panose="020B0004020202020204" pitchFamily="34" charset="0"/>
                <a:cs typeface="Arial" panose="020B0604020202020204" pitchFamily="34" charset="0"/>
              </a:rPr>
              <a:t>Advise participants that the group is now going to split into two breakout rooms with one trainer in each room for 30 minutes. </a:t>
            </a:r>
          </a:p>
          <a:p>
            <a:pPr marL="171450" lvl="0" indent="-171450" eaLnBrk="0" fontAlgn="base" hangingPunct="0">
              <a:buFont typeface="Arial" panose="020B0604020202020204" pitchFamily="34" charset="0"/>
              <a:buChar char="•"/>
              <a:tabLst>
                <a:tab pos="457200" algn="l"/>
              </a:tabLst>
            </a:pPr>
            <a:r>
              <a:rPr lang="en-GB" sz="1200" kern="100" dirty="0">
                <a:effectLst/>
                <a:latin typeface="Arial" panose="020B0604020202020204" pitchFamily="34" charset="0"/>
                <a:ea typeface="Aptos" panose="020B0004020202020204" pitchFamily="34" charset="0"/>
                <a:cs typeface="Arial" panose="020B0604020202020204" pitchFamily="34" charset="0"/>
              </a:rPr>
              <a:t>Ask each participant to call a number from 1–15. You will ask the corresponding question on the patient scenario list (Appendix 3: Patient statements – trainer response guide) and they will then respond as a practitioner. Score the question off once the number has been picked. </a:t>
            </a:r>
          </a:p>
          <a:p>
            <a:endParaRPr lang="en-GB" sz="1200" b="1"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54</a:t>
            </a:fld>
            <a:endParaRPr lang="en-US"/>
          </a:p>
        </p:txBody>
      </p:sp>
    </p:spTree>
    <p:extLst>
      <p:ext uri="{BB962C8B-B14F-4D97-AF65-F5344CB8AC3E}">
        <p14:creationId xmlns:p14="http://schemas.microsoft.com/office/powerpoint/2010/main" val="17718229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Arial" panose="020B0604020202020204" pitchFamily="34" charset="0"/>
                <a:cs typeface="Arial" panose="020B0604020202020204" pitchFamily="34" charset="0"/>
              </a:rPr>
              <a:t>Course wrap-up and evaluation</a:t>
            </a:r>
          </a:p>
          <a:p>
            <a:endParaRPr lang="en-US"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[Ensure this time is used to complete post-course evaluation and post-course assessment of confidence]</a:t>
            </a:r>
          </a:p>
          <a:p>
            <a:endParaRPr lang="en-US" b="1">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55</a:t>
            </a:fld>
            <a:endParaRPr lang="en-US"/>
          </a:p>
        </p:txBody>
      </p:sp>
    </p:spTree>
    <p:extLst>
      <p:ext uri="{BB962C8B-B14F-4D97-AF65-F5344CB8AC3E}">
        <p14:creationId xmlns:p14="http://schemas.microsoft.com/office/powerpoint/2010/main" val="2446241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In addition to your participation in this course, it is recommended that all TDA complete:  </a:t>
            </a:r>
          </a:p>
          <a:p>
            <a:pPr marL="171450" indent="-171450">
              <a:spcAft>
                <a:spcPts val="700"/>
              </a:spcAft>
              <a:buFont typeface="Arial,Sans-Serif"/>
              <a:buChar char="•"/>
            </a:pPr>
            <a:r>
              <a:rPr lang="en-US">
                <a:latin typeface="Arial" panose="020B0604020202020204" pitchFamily="34" charset="0"/>
                <a:cs typeface="Arial" panose="020B0604020202020204" pitchFamily="34" charset="0"/>
              </a:rPr>
              <a:t>Induction training </a:t>
            </a:r>
          </a:p>
          <a:p>
            <a:pPr marL="171450" indent="-171450">
              <a:spcAft>
                <a:spcPts val="700"/>
              </a:spcAft>
              <a:buFont typeface="Arial,Sans-Serif"/>
              <a:buChar char="•"/>
            </a:pPr>
            <a:r>
              <a:rPr lang="en-US">
                <a:latin typeface="Arial" panose="020B0604020202020204" pitchFamily="34" charset="0"/>
                <a:cs typeface="Arial" panose="020B0604020202020204" pitchFamily="34" charset="0"/>
              </a:rPr>
              <a:t>National certification course </a:t>
            </a:r>
          </a:p>
          <a:p>
            <a:pPr marL="171450" indent="-171450">
              <a:spcAft>
                <a:spcPts val="700"/>
              </a:spcAft>
              <a:buFont typeface="Arial,Sans-Serif"/>
              <a:buChar char="•"/>
            </a:pPr>
            <a:r>
              <a:rPr lang="en-US">
                <a:latin typeface="Arial" panose="020B0604020202020204" pitchFamily="34" charset="0"/>
                <a:cs typeface="Arial" panose="020B0604020202020204" pitchFamily="34" charset="0"/>
              </a:rPr>
              <a:t>Observe more experienced TDA</a:t>
            </a:r>
          </a:p>
          <a:p>
            <a:pPr marL="171450" indent="-171450">
              <a:spcAft>
                <a:spcPts val="700"/>
              </a:spcAft>
              <a:buFont typeface="Arial,Sans-Serif"/>
              <a:buChar char="•"/>
            </a:pPr>
            <a:r>
              <a:rPr lang="en-US">
                <a:latin typeface="Arial" panose="020B0604020202020204" pitchFamily="34" charset="0"/>
                <a:cs typeface="Arial" panose="020B0604020202020204" pitchFamily="34" charset="0"/>
              </a:rPr>
              <a:t>Be observed by more experience TDA </a:t>
            </a:r>
          </a:p>
          <a:p>
            <a:pPr marL="171450" indent="-171450">
              <a:spcAft>
                <a:spcPts val="700"/>
              </a:spcAft>
              <a:buFont typeface="Arial,Sans-Serif"/>
              <a:buChar char="•"/>
            </a:pPr>
            <a:r>
              <a:rPr lang="en-US">
                <a:latin typeface="Arial" panose="020B0604020202020204" pitchFamily="34" charset="0"/>
                <a:cs typeface="Arial" panose="020B0604020202020204" pitchFamily="34" charset="0"/>
              </a:rPr>
              <a:t>Continuing professional development (CPD)</a:t>
            </a:r>
          </a:p>
          <a:p>
            <a:pPr marL="171450" indent="-171450">
              <a:spcAft>
                <a:spcPts val="700"/>
              </a:spcAft>
              <a:buFont typeface="Arial,Sans-Serif"/>
              <a:buChar char="•"/>
            </a:pPr>
            <a:r>
              <a:rPr lang="en-US">
                <a:latin typeface="Arial" panose="020B0604020202020204" pitchFamily="34" charset="0"/>
                <a:cs typeface="Arial" panose="020B0604020202020204" pitchFamily="34" charset="0"/>
              </a:rPr>
              <a:t>Team-based case reviews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Core competencies for TDAs have been published and it is worth ensuring you feel comfortable with these.</a:t>
            </a: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56</a:t>
            </a:fld>
            <a:endParaRPr lang="en-US"/>
          </a:p>
        </p:txBody>
      </p:sp>
    </p:spTree>
    <p:extLst>
      <p:ext uri="{BB962C8B-B14F-4D97-AF65-F5344CB8AC3E}">
        <p14:creationId xmlns:p14="http://schemas.microsoft.com/office/powerpoint/2010/main" val="14466897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atin typeface="Arial" panose="020B0604020202020204" pitchFamily="34" charset="0"/>
                <a:cs typeface="Arial" panose="020B0604020202020204" pitchFamily="34" charset="0"/>
              </a:rPr>
              <a:t>A trust wide approach is needed in which leadership, staff, and the tobacco dependence team are all trained, using a common approach to treatment, and each doing their part to ensure supporting patient with a smokefree admission is a priority.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57</a:t>
            </a:fld>
            <a:endParaRPr lang="en-US"/>
          </a:p>
        </p:txBody>
      </p:sp>
    </p:spTree>
    <p:extLst>
      <p:ext uri="{BB962C8B-B14F-4D97-AF65-F5344CB8AC3E}">
        <p14:creationId xmlns:p14="http://schemas.microsoft.com/office/powerpoint/2010/main" val="22194438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a:latin typeface="Arial" panose="020B0604020202020204" pitchFamily="34" charset="0"/>
                <a:cs typeface="Arial" panose="020B0604020202020204" pitchFamily="34" charset="0"/>
              </a:rPr>
              <a:t>Many of us involved as TDA will be education and training frontline staff either via in-services on the wards or more informally in your interactions with team members.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is a new eLearning for frontline staff and a training module on the admission bundle, tobacco dependence treatment that can be used if you are delivering training.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Likewise the standard treatment </a:t>
            </a:r>
            <a:r>
              <a:rPr lang="en-US" err="1">
                <a:latin typeface="Arial" panose="020B0604020202020204" pitchFamily="34" charset="0"/>
                <a:cs typeface="Arial" panose="020B0604020202020204" pitchFamily="34" charset="0"/>
              </a:rPr>
              <a:t>programme</a:t>
            </a:r>
            <a:r>
              <a:rPr lang="en-US">
                <a:latin typeface="Arial" panose="020B0604020202020204" pitchFamily="34" charset="0"/>
                <a:cs typeface="Arial" panose="020B0604020202020204" pitchFamily="34" charset="0"/>
              </a:rPr>
              <a:t> has a short section that provides members of the admission team information about the five elements of the admission care bundle.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know from the experience to date that it is important that training tools such as eLearning which can help get the message, be complemented with other forms of complementary training to ensure staff have the opportunity to build their skills, ask questions, and be prompted about the knowledge we have about best practices for supporting patients with stopping. Often seeing the results on the wards can be particularly powerful for helping busy staff, see the value of intervening with patients who smoke, and ensuring they are receiving high quality support with managing withdrawal and as appropriate stopping or reducing their smoking.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58</a:t>
            </a:fld>
            <a:endParaRPr lang="en-US"/>
          </a:p>
        </p:txBody>
      </p:sp>
    </p:spTree>
    <p:extLst>
      <p:ext uri="{BB962C8B-B14F-4D97-AF65-F5344CB8AC3E}">
        <p14:creationId xmlns:p14="http://schemas.microsoft.com/office/powerpoint/2010/main" val="159660785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latin typeface="Arial"/>
                <a:cs typeface="Arial"/>
              </a:rPr>
              <a:t>As we wrap up, we wanted to share this slide with you, which </a:t>
            </a:r>
            <a:r>
              <a:rPr lang="en-US" sz="1200" err="1">
                <a:latin typeface="Arial"/>
                <a:cs typeface="Arial"/>
              </a:rPr>
              <a:t>summarises</a:t>
            </a:r>
            <a:r>
              <a:rPr lang="en-US" sz="1200">
                <a:latin typeface="Arial"/>
                <a:cs typeface="Arial"/>
              </a:rPr>
              <a:t> how both patients and health care professionals should feel when talking about tobacco use. </a:t>
            </a:r>
            <a:endParaRPr lang="en-US" sz="1200">
              <a:latin typeface="Arial" panose="020B0604020202020204" pitchFamily="34" charset="0"/>
              <a:cs typeface="Arial" panose="020B0604020202020204" pitchFamily="34" charset="0"/>
            </a:endParaRPr>
          </a:p>
          <a:p>
            <a:endParaRPr lang="en-US" sz="1200">
              <a:latin typeface="Arial"/>
              <a:cs typeface="Arial"/>
            </a:endParaRPr>
          </a:p>
          <a:p>
            <a:r>
              <a:rPr lang="en-US" sz="1200">
                <a:latin typeface="Arial"/>
                <a:cs typeface="Arial"/>
              </a:rPr>
              <a:t>What we want really is a shift in the way patients and healthcare professionals feel about the smokefree policy, the support provided and their ability to remain smokefree during their admission and maybe just beyond. </a:t>
            </a:r>
            <a:endParaRPr lang="en-US" sz="1200">
              <a:latin typeface="Arial" panose="020B0604020202020204" pitchFamily="34" charset="0"/>
              <a:cs typeface="Arial" panose="020B0604020202020204" pitchFamily="34" charset="0"/>
            </a:endParaRPr>
          </a:p>
          <a:p>
            <a:endParaRPr lang="en-US" sz="1200">
              <a:latin typeface="Arial" panose="020B0604020202020204" pitchFamily="34" charset="0"/>
              <a:cs typeface="Arial" panose="020B0604020202020204" pitchFamily="34" charset="0"/>
            </a:endParaRPr>
          </a:p>
          <a:p>
            <a:r>
              <a:rPr lang="en-US" sz="1200">
                <a:latin typeface="Arial"/>
                <a:cs typeface="Arial"/>
              </a:rPr>
              <a:t>We want our patients to feel [read list]</a:t>
            </a:r>
          </a:p>
          <a:p>
            <a:endParaRPr lang="en-US" sz="1200">
              <a:latin typeface="Arial" panose="020B0604020202020204" pitchFamily="34" charset="0"/>
              <a:cs typeface="Arial" panose="020B0604020202020204" pitchFamily="34" charset="0"/>
            </a:endParaRPr>
          </a:p>
          <a:p>
            <a:r>
              <a:rPr lang="en-US" sz="1200">
                <a:latin typeface="Arial"/>
                <a:cs typeface="Arial"/>
              </a:rPr>
              <a:t>And we want health care professionals to feel confident in their ability to address patient’s tobacco use, informed, supported in this work, believe in their patient’s ability to stop. Have the time, and believe it’s a priority and standard of care to treat tobacco and support patient’s with a smokefree admission</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59</a:t>
            </a:fld>
            <a:endParaRPr lang="en-US"/>
          </a:p>
        </p:txBody>
      </p:sp>
    </p:spTree>
    <p:extLst>
      <p:ext uri="{BB962C8B-B14F-4D97-AF65-F5344CB8AC3E}">
        <p14:creationId xmlns:p14="http://schemas.microsoft.com/office/powerpoint/2010/main" val="3053254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Planning head is key. Having the patient identify 1 to 3 potentially high-risk situation in the next day or week can be useful and you can work with patient to develop a plan to the scenarios the patients identified when possible.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are some common high-risk situations. Its not uncommon for someone to be triggered to smoke when the have:</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Arguments with others</a:t>
            </a:r>
            <a:endParaRPr lang="en-US">
              <a:latin typeface="Arial" panose="020B0604020202020204" pitchFamily="34" charset="0"/>
              <a:cs typeface="Arial" panose="020B0604020202020204" pitchFamily="34" charset="0"/>
            </a:endParaRP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Financial pressures / bills</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Being with other people who smoke</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Lack of structure / boredom </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Feeling stressed / anxious in social situations </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Feeling self-conscious (such as standing at bus stop)</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35889119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A short film clip to close the course.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are all very lucky to working in a field that is both challenging, but also so very important. Your work in supporting patients you interact with stopping will change lives, help patients live longer, with better quality of life.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60</a:t>
            </a:fld>
            <a:endParaRPr lang="en-US"/>
          </a:p>
        </p:txBody>
      </p:sp>
    </p:spTree>
    <p:extLst>
      <p:ext uri="{BB962C8B-B14F-4D97-AF65-F5344CB8AC3E}">
        <p14:creationId xmlns:p14="http://schemas.microsoft.com/office/powerpoint/2010/main" val="13429993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Arial" panose="020B0604020202020204" pitchFamily="34" charset="0"/>
                <a:cs typeface="Arial" panose="020B0604020202020204" pitchFamily="34" charset="0"/>
              </a:rPr>
              <a:t>Course wrap-up and evaluation</a:t>
            </a:r>
          </a:p>
          <a:p>
            <a:endParaRPr lang="en-US"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[Ensure this time is used to complete post-course evaluation and post-course assessment of confidence]</a:t>
            </a:r>
          </a:p>
          <a:p>
            <a:endParaRPr lang="en-US" b="1">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61</a:t>
            </a:fld>
            <a:endParaRPr lang="en-US"/>
          </a:p>
        </p:txBody>
      </p:sp>
    </p:spTree>
    <p:extLst>
      <p:ext uri="{BB962C8B-B14F-4D97-AF65-F5344CB8AC3E}">
        <p14:creationId xmlns:p14="http://schemas.microsoft.com/office/powerpoint/2010/main" val="87460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62</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latin typeface="Arial" panose="020B0604020202020204" pitchFamily="34" charset="0"/>
                <a:cs typeface="Arial" panose="020B0604020202020204" pitchFamily="34" charset="0"/>
              </a:rPr>
              <a:t>[Trainer: </a:t>
            </a:r>
            <a:r>
              <a:rPr lang="en-GB" altLang="en-US" sz="1200" b="0" dirty="0">
                <a:latin typeface="Arial" panose="020B0604020202020204" pitchFamily="34" charset="0"/>
                <a:cs typeface="Arial" panose="020B0604020202020204" pitchFamily="34" charset="0"/>
              </a:rPr>
              <a:t>The slide is animated and each box will clear on mouse click.]</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Full instructions: Trainer guide Day 2, page 10: Activity 4: Risk identification and problem solving.</a:t>
            </a:r>
            <a:endParaRPr lang="en-GB"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Method: </a:t>
            </a:r>
            <a:r>
              <a:rPr lang="en-GB" b="0" dirty="0">
                <a:latin typeface="Arial" panose="020B0604020202020204" pitchFamily="34" charset="0"/>
                <a:cs typeface="Arial" panose="020B0604020202020204" pitchFamily="34" charset="0"/>
              </a:rPr>
              <a:t>Breakout </a:t>
            </a:r>
            <a:r>
              <a:rPr lang="en-GB" dirty="0">
                <a:latin typeface="Arial" panose="020B0604020202020204" pitchFamily="34" charset="0"/>
                <a:cs typeface="Arial" panose="020B0604020202020204" pitchFamily="34" charset="0"/>
              </a:rPr>
              <a:t>rooms, Day 2 Handout 4</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5</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Duration: </a:t>
            </a:r>
            <a:r>
              <a:rPr lang="en-GB" b="0" dirty="0">
                <a:latin typeface="Arial" panose="020B0604020202020204" pitchFamily="34" charset="0"/>
                <a:cs typeface="Arial" panose="020B0604020202020204" pitchFamily="34" charset="0"/>
              </a:rPr>
              <a:t>7-10</a:t>
            </a:r>
            <a:r>
              <a:rPr lang="en-GB" dirty="0">
                <a:latin typeface="Arial" panose="020B0604020202020204" pitchFamily="34" charset="0"/>
                <a:cs typeface="Arial" panose="020B0604020202020204" pitchFamily="34" charset="0"/>
              </a:rPr>
              <a:t> minutes</a:t>
            </a:r>
          </a:p>
          <a:p>
            <a:endParaRPr lang="en-GB" altLang="en-US" dirty="0">
              <a:latin typeface="Arial" panose="020B0604020202020204" pitchFamily="34" charset="0"/>
              <a:cs typeface="Arial" panose="020B0604020202020204" pitchFamily="34" charset="0"/>
            </a:endParaRPr>
          </a:p>
          <a:p>
            <a:r>
              <a:rPr lang="en-GB" altLang="en-US" b="1" dirty="0">
                <a:latin typeface="Arial" panose="020B0604020202020204" pitchFamily="34" charset="0"/>
                <a:cs typeface="Arial" panose="020B0604020202020204" pitchFamily="34" charset="0"/>
              </a:rPr>
              <a:t>Instructions</a:t>
            </a:r>
            <a:r>
              <a:rPr lang="en-GB" altLang="en-US"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Explain to participants that they are going to split into groups of 5 and they will have 10 minutes for this activity.</a:t>
            </a: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Ask participants to consider each of the below areas in relation to the post quit sessions and note their responses on Day 2 Handout 4. </a:t>
            </a:r>
          </a:p>
          <a:p>
            <a:endParaRPr lang="en-GB" alt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Planning head is key. Having the patient identify 1 to 3 potentially high-risk situation in the next day or week can be useful and you can work with patient to develop a plan to the scenarios the patients identified when possible.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are some common high-risk situations. Its not uncommon for someone to be triggered to smoke when the have:</a:t>
            </a: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Arguments with others</a:t>
            </a: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Financial pressures / bills</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Being with other people who smoke</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Lack of structure / boredom </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Feeling stressed / anxious in social situations </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Feeling self-conscious (such as standing at bus stop)</a:t>
            </a:r>
            <a:endParaRPr lang="en-CA"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2261273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dirty="0">
                <a:effectLst/>
                <a:latin typeface="Arial" panose="020B0604020202020204" pitchFamily="34" charset="0"/>
                <a:ea typeface="Calibri" panose="020F0502020204030204" pitchFamily="34" charset="0"/>
                <a:cs typeface="Arial" panose="020B0604020202020204" pitchFamily="34" charset="0"/>
              </a:rPr>
              <a:t>It can be helpful when working with patients to keep in mind that solutions they generate themselves are the most likely to work.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Having said that, some patients, and this is particularly true in the SMI population, may be challenged either initially or throughout your work together to generate solutions. You will want to be prepared to assist with developing a coping plan and can view the support you provide as a hierarchy of support.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Identify</a:t>
            </a:r>
            <a:r>
              <a:rPr lang="en-CA" sz="1200" dirty="0">
                <a:effectLst/>
                <a:latin typeface="Arial" panose="020B0604020202020204" pitchFamily="34" charset="0"/>
                <a:ea typeface="Calibri" panose="020F0502020204030204" pitchFamily="34" charset="0"/>
                <a:cs typeface="Arial" panose="020B0604020202020204" pitchFamily="34" charset="0"/>
              </a:rPr>
              <a:t> – times of day, situations, people, moods where they perceive difficulty staying smokefree.</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Consider alternatives</a:t>
            </a:r>
            <a:r>
              <a:rPr lang="en-CA" sz="1200" dirty="0">
                <a:effectLst/>
                <a:latin typeface="Arial" panose="020B0604020202020204" pitchFamily="34" charset="0"/>
                <a:ea typeface="Calibri" panose="020F0502020204030204" pitchFamily="34" charset="0"/>
                <a:cs typeface="Arial" panose="020B0604020202020204" pitchFamily="34" charset="0"/>
              </a:rPr>
              <a:t> – have the patient generate solutions, refine ideas, use the activity ideas tool.</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Agree to the Plan</a:t>
            </a:r>
            <a:r>
              <a:rPr lang="en-CA" sz="1200" dirty="0">
                <a:effectLst/>
                <a:latin typeface="Arial" panose="020B0604020202020204" pitchFamily="34" charset="0"/>
                <a:ea typeface="Calibri" panose="020F0502020204030204" pitchFamily="34" charset="0"/>
                <a:cs typeface="Arial" panose="020B0604020202020204" pitchFamily="34" charset="0"/>
              </a:rPr>
              <a:t> – put this in writing if appropriate.</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Practice</a:t>
            </a:r>
            <a:r>
              <a:rPr lang="en-CA" sz="1200" dirty="0">
                <a:effectLst/>
                <a:latin typeface="Arial" panose="020B0604020202020204" pitchFamily="34" charset="0"/>
                <a:ea typeface="Calibri" panose="020F0502020204030204" pitchFamily="34" charset="0"/>
                <a:cs typeface="Arial" panose="020B0604020202020204" pitchFamily="34" charset="0"/>
              </a:rPr>
              <a:t> – make use of visualisation and roleplay to build confidence in how the patient will address challenging situations.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Commit</a:t>
            </a:r>
            <a:r>
              <a:rPr lang="en-CA" sz="1200" dirty="0">
                <a:effectLst/>
                <a:latin typeface="Arial" panose="020B0604020202020204" pitchFamily="34" charset="0"/>
                <a:ea typeface="Calibri" panose="020F0502020204030204" pitchFamily="34" charset="0"/>
                <a:cs typeface="Arial" panose="020B0604020202020204" pitchFamily="34" charset="0"/>
              </a:rPr>
              <a:t> – Have the patient repeat and commit aloud.</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Revisit</a:t>
            </a:r>
            <a:r>
              <a:rPr lang="en-CA" sz="1200" dirty="0">
                <a:effectLst/>
                <a:latin typeface="Arial" panose="020B0604020202020204" pitchFamily="34" charset="0"/>
                <a:ea typeface="Calibri" panose="020F0502020204030204" pitchFamily="34" charset="0"/>
                <a:cs typeface="Arial" panose="020B0604020202020204" pitchFamily="34" charset="0"/>
              </a:rPr>
              <a:t> – revisit the plan, review how it’s working/not working, make adjustments, use visualisation/roleplay to address problem areas.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For patients who struggle you will need to be prepared to support them with identifying situations and alternatives that might work for them and asking questions about what they might do instead.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For some patients you may find you will need to play a greater role in their coping plan, assisting with both identifying high risk situations and ideas for alternatives.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Some patients may need support in facilitating solutions, e.g. helping with signing up for activities, arranging for a family member to play a specific role, helping them arrange transport, finding something they can do with their hands instead of smoking, etc.</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There are a variety of techniques that you have in your toolkit to help patients with developing their coping plan. For those of you working in smoking cessation or mental health these will be familiar to you. These include: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Generating a list situations and possible solutions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Making “if, then” plans: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Courier New" panose="02070309020205020404" pitchFamily="49"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“When I [X], I will [Y] instead of smoking” (e.g. When I am at work and others go out to smoke, I will do _____ instead)</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457200"/>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A word on the value of visualisation and roleplaying the plans that have been generated: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Calibri" panose="020F0502020204030204" pitchFamily="34" charset="0"/>
                <a:cs typeface="Arial" panose="020B0604020202020204" pitchFamily="34" charset="0"/>
              </a:rPr>
              <a:t>Visualization and roleplaying scenarios can be important for generating patients’ confidence and skills in terms of responding to various situations where they may be tempted to smoke.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Calibri" panose="020F0502020204030204" pitchFamily="34" charset="0"/>
                <a:cs typeface="Arial" panose="020B0604020202020204" pitchFamily="34" charset="0"/>
              </a:rPr>
              <a:t>Working with patients to either visualise or roleplay these scenarios, both initially and at various points during follow-up support, can help with building confidence. This can include roleplaying how patients will respond to urges to smoke, high risk situations including daily routines, interactions with others, when bored, down, celebrating, etc., focusing on </a:t>
            </a:r>
            <a:r>
              <a:rPr lang="en-CA" sz="1200" dirty="0">
                <a:effectLst/>
                <a:latin typeface="Arial" panose="020B0604020202020204" pitchFamily="34" charset="0"/>
                <a:ea typeface="Calibri" panose="020F0502020204030204" pitchFamily="34" charset="0"/>
                <a:cs typeface="Arial" panose="020B0604020202020204" pitchFamily="34" charset="0"/>
              </a:rPr>
              <a:t>what the patient will you do and say when in a particular situation and revisiting these as needed.  </a:t>
            </a: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3857587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dirty="0">
                <a:effectLst/>
                <a:latin typeface="Arial" panose="020B0604020202020204" pitchFamily="34" charset="0"/>
                <a:ea typeface="Calibri" panose="020F0502020204030204" pitchFamily="34" charset="0"/>
                <a:cs typeface="Arial" panose="020B0604020202020204" pitchFamily="34" charset="0"/>
              </a:rPr>
              <a:t>We can assist patients with cultivating a variety of interests and activities. Rather than just staying busy it can be helpful to specifically seek out activities that the individual finds meaningful or rewarding. Ideally this would include spending time with other people who do not smokes and making meaningful connections.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a:ea typeface="Calibri" panose="020F0502020204030204" pitchFamily="34" charset="0"/>
                <a:cs typeface="Arial"/>
              </a:rPr>
              <a:t>Given that </a:t>
            </a:r>
            <a:r>
              <a:rPr lang="en-CA" dirty="0">
                <a:latin typeface="Arial"/>
                <a:ea typeface="Calibri" panose="020F0502020204030204" pitchFamily="34" charset="0"/>
                <a:cs typeface="Arial"/>
              </a:rPr>
              <a:t>many patients will have limited </a:t>
            </a:r>
            <a:r>
              <a:rPr lang="en-CA" sz="1200" dirty="0">
                <a:effectLst/>
                <a:latin typeface="Arial"/>
                <a:ea typeface="Calibri" panose="020F0502020204030204" pitchFamily="34" charset="0"/>
                <a:cs typeface="Arial"/>
              </a:rPr>
              <a:t>disposable income, it can be important that when planning activities </a:t>
            </a:r>
            <a:r>
              <a:rPr lang="en-CA" dirty="0">
                <a:latin typeface="Arial"/>
                <a:ea typeface="Calibri" panose="020F0502020204030204" pitchFamily="34" charset="0"/>
                <a:cs typeface="Arial"/>
              </a:rPr>
              <a:t>they be</a:t>
            </a:r>
            <a:r>
              <a:rPr lang="en-CA" sz="1200" dirty="0">
                <a:effectLst/>
                <a:latin typeface="Arial"/>
                <a:ea typeface="Calibri" panose="020F0502020204030204" pitchFamily="34" charset="0"/>
                <a:cs typeface="Arial"/>
              </a:rPr>
              <a:t> low cost. It may not be realistic for example for some patients to sign up for art or yoga lessons or obtain a gym membership to start up a new exercise routine. Having low-cost activities such as a trip to the library, listening to music, completing a puzzle or taking a daily walk can be useful for addressing boredom and can also offer </a:t>
            </a:r>
            <a:r>
              <a:rPr lang="en-CA" dirty="0">
                <a:latin typeface="Arial"/>
                <a:ea typeface="Calibri" panose="020F0502020204030204" pitchFamily="34" charset="0"/>
                <a:cs typeface="Arial"/>
              </a:rPr>
              <a:t>distraction to patients that will assist with keeping their mind of smoking.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endParaRPr lang="en-US" sz="1200">
              <a:effectLst/>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3950633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308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55197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Inpatient Tobacco Dependence Treatment Training</a:t>
            </a:r>
          </a:p>
        </p:txBody>
      </p:sp>
    </p:spTree>
    <p:extLst>
      <p:ext uri="{BB962C8B-B14F-4D97-AF65-F5344CB8AC3E}">
        <p14:creationId xmlns:p14="http://schemas.microsoft.com/office/powerpoint/2010/main" val="3589986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130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5635519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06450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77" r:id="rId14"/>
    <p:sldLayoutId id="2147483684" r:id="rId15"/>
    <p:sldLayoutId id="2147483688" r:id="rId16"/>
    <p:sldLayoutId id="2147483693" r:id="rId17"/>
    <p:sldLayoutId id="2147483696" r:id="rId18"/>
    <p:sldLayoutId id="2147483697" r:id="rId19"/>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816208256"/>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260529852"/>
      </p:ext>
    </p:extLst>
  </p:cSld>
  <p:clrMap bg1="lt1" tx1="dk1" bg2="lt2" tx2="dk2" accent1="accent1" accent2="accent2" accent3="accent3" accent4="accent4" accent5="accent5" accent6="accent6" hlink="hlink" folHlink="folHlink"/>
  <p:sldLayoutIdLst>
    <p:sldLayoutId id="2147483701"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1.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9.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41.sv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43.sv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4.png"/><Relationship Id="rId7" Type="http://schemas.openxmlformats.org/officeDocument/2006/relationships/image" Target="../media/image40.png"/><Relationship Id="rId12" Type="http://schemas.openxmlformats.org/officeDocument/2006/relationships/image" Target="../media/image39.svg"/><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image" Target="../media/image37.svg"/><Relationship Id="rId11" Type="http://schemas.openxmlformats.org/officeDocument/2006/relationships/image" Target="../media/image38.png"/><Relationship Id="rId5" Type="http://schemas.openxmlformats.org/officeDocument/2006/relationships/image" Target="../media/image36.png"/><Relationship Id="rId10" Type="http://schemas.openxmlformats.org/officeDocument/2006/relationships/image" Target="../media/image43.svg"/><Relationship Id="rId4" Type="http://schemas.openxmlformats.org/officeDocument/2006/relationships/image" Target="../media/image35.svg"/><Relationship Id="rId9" Type="http://schemas.openxmlformats.org/officeDocument/2006/relationships/image" Target="../media/image42.png"/></Relationships>
</file>

<file path=ppt/slides/_rels/slide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58.jpeg"/></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51.xml"/><Relationship Id="rId1" Type="http://schemas.openxmlformats.org/officeDocument/2006/relationships/slideLayout" Target="../slideLayouts/slideLayout12.xml"/><Relationship Id="rId6" Type="http://schemas.openxmlformats.org/officeDocument/2006/relationships/image" Target="../media/image59.png"/><Relationship Id="rId5" Type="http://schemas.openxmlformats.org/officeDocument/2006/relationships/image" Target="../media/image66.png"/><Relationship Id="rId4" Type="http://schemas.openxmlformats.org/officeDocument/2006/relationships/image" Target="../media/image65.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8.png"/><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69.png"/><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svg"/><Relationship Id="rId2" Type="http://schemas.openxmlformats.org/officeDocument/2006/relationships/notesSlide" Target="../notesSlides/notesSlide57.xml"/><Relationship Id="rId1" Type="http://schemas.openxmlformats.org/officeDocument/2006/relationships/slideLayout" Target="../slideLayouts/slideLayout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5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8.xml"/><Relationship Id="rId1" Type="http://schemas.openxmlformats.org/officeDocument/2006/relationships/slideLayout" Target="../slideLayouts/slideLayout5.xml"/><Relationship Id="rId5" Type="http://schemas.openxmlformats.org/officeDocument/2006/relationships/image" Target="../media/image79.svg"/><Relationship Id="rId4" Type="http://schemas.openxmlformats.org/officeDocument/2006/relationships/image" Target="../media/image78.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video" Target="https://www.youtube.com/embed/TXE9Bj62vJw?feature=oembed" TargetMode="External"/><Relationship Id="rId5" Type="http://schemas.openxmlformats.org/officeDocument/2006/relationships/image" Target="../media/image81.jpeg"/><Relationship Id="rId4" Type="http://schemas.openxmlformats.org/officeDocument/2006/relationships/image" Target="../media/image8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F8FF7-4266-B355-32FF-1644C48080B1}"/>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72B2BF0-EDB2-1E53-8E8C-D47B98E1EE32}"/>
              </a:ext>
            </a:extLst>
          </p:cNvPr>
          <p:cNvSpPr>
            <a:spLocks noGrp="1"/>
          </p:cNvSpPr>
          <p:nvPr>
            <p:ph type="subTitle" idx="1"/>
          </p:nvPr>
        </p:nvSpPr>
        <p:spPr/>
        <p:txBody>
          <a:bodyPr/>
          <a:lstStyle/>
          <a:p>
            <a:r>
              <a:rPr lang="en-GB" dirty="0"/>
              <a:t>Inpatient Tobacco Dependence Adviser Training Course: </a:t>
            </a:r>
          </a:p>
          <a:p>
            <a:r>
              <a:rPr lang="en-US" b="0" dirty="0"/>
              <a:t>Acute inpatient</a:t>
            </a:r>
            <a:br>
              <a:rPr lang="en-US" b="0" dirty="0"/>
            </a:br>
            <a:endParaRPr lang="en-US" b="0" dirty="0"/>
          </a:p>
        </p:txBody>
      </p:sp>
    </p:spTree>
    <p:extLst>
      <p:ext uri="{BB962C8B-B14F-4D97-AF65-F5344CB8AC3E}">
        <p14:creationId xmlns:p14="http://schemas.microsoft.com/office/powerpoint/2010/main" val="960499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9324F-AC01-FC4D-863F-A28F44610B95}"/>
              </a:ext>
            </a:extLst>
          </p:cNvPr>
          <p:cNvSpPr>
            <a:spLocks noGrp="1"/>
          </p:cNvSpPr>
          <p:nvPr>
            <p:ph type="title"/>
          </p:nvPr>
        </p:nvSpPr>
        <p:spPr/>
        <p:txBody>
          <a:bodyPr/>
          <a:lstStyle/>
          <a:p>
            <a:r>
              <a:rPr lang="en-US"/>
              <a:t>Relapse prevention…. </a:t>
            </a:r>
          </a:p>
        </p:txBody>
      </p:sp>
      <p:pic>
        <p:nvPicPr>
          <p:cNvPr id="8" name="Picture 7">
            <a:extLst>
              <a:ext uri="{FF2B5EF4-FFF2-40B4-BE49-F238E27FC236}">
                <a16:creationId xmlns:a16="http://schemas.microsoft.com/office/drawing/2014/main" id="{7E452D0D-9DC0-0B4B-ADA8-0E334FA1FBE7}"/>
              </a:ext>
            </a:extLst>
          </p:cNvPr>
          <p:cNvPicPr>
            <a:picLocks noChangeAspect="1"/>
          </p:cNvPicPr>
          <p:nvPr/>
        </p:nvPicPr>
        <p:blipFill>
          <a:blip r:embed="rId3"/>
          <a:srcRect/>
          <a:stretch/>
        </p:blipFill>
        <p:spPr>
          <a:xfrm>
            <a:off x="451444" y="2001189"/>
            <a:ext cx="1958853" cy="1958853"/>
          </a:xfrm>
          <a:prstGeom prst="rect">
            <a:avLst/>
          </a:prstGeom>
          <a:effectLst>
            <a:outerShdw blurRad="254000" dist="63500" dir="5400000" algn="ctr" rotWithShape="0">
              <a:srgbClr val="000000">
                <a:alpha val="20000"/>
              </a:srgbClr>
            </a:outerShdw>
          </a:effectLst>
        </p:spPr>
      </p:pic>
      <p:pic>
        <p:nvPicPr>
          <p:cNvPr id="17" name="Picture 16">
            <a:extLst>
              <a:ext uri="{FF2B5EF4-FFF2-40B4-BE49-F238E27FC236}">
                <a16:creationId xmlns:a16="http://schemas.microsoft.com/office/drawing/2014/main" id="{5A9777CC-0B8F-234A-A68B-CB425FBE8B3B}"/>
              </a:ext>
            </a:extLst>
          </p:cNvPr>
          <p:cNvPicPr>
            <a:picLocks noChangeAspect="1"/>
          </p:cNvPicPr>
          <p:nvPr/>
        </p:nvPicPr>
        <p:blipFill>
          <a:blip r:embed="rId4"/>
          <a:srcRect/>
          <a:stretch/>
        </p:blipFill>
        <p:spPr>
          <a:xfrm>
            <a:off x="2544329" y="2001189"/>
            <a:ext cx="1958853" cy="1958853"/>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0DA92890-1128-9140-8E2B-EF76149F8D1F}"/>
              </a:ext>
            </a:extLst>
          </p:cNvPr>
          <p:cNvPicPr>
            <a:picLocks noChangeAspect="1"/>
          </p:cNvPicPr>
          <p:nvPr/>
        </p:nvPicPr>
        <p:blipFill>
          <a:blip r:embed="rId5"/>
          <a:srcRect/>
          <a:stretch/>
        </p:blipFill>
        <p:spPr>
          <a:xfrm>
            <a:off x="4637214" y="2001189"/>
            <a:ext cx="1958853" cy="1958853"/>
          </a:xfrm>
          <a:prstGeom prst="rect">
            <a:avLst/>
          </a:prstGeom>
          <a:effectLst>
            <a:outerShdw blurRad="254000" dist="63500" dir="5400000" algn="ctr" rotWithShape="0">
              <a:srgbClr val="000000">
                <a:alpha val="20000"/>
              </a:srgbClr>
            </a:outerShdw>
          </a:effectLst>
        </p:spPr>
      </p:pic>
      <p:pic>
        <p:nvPicPr>
          <p:cNvPr id="19" name="Picture 18">
            <a:extLst>
              <a:ext uri="{FF2B5EF4-FFF2-40B4-BE49-F238E27FC236}">
                <a16:creationId xmlns:a16="http://schemas.microsoft.com/office/drawing/2014/main" id="{653351AB-3987-AD4D-A073-94390D220812}"/>
              </a:ext>
            </a:extLst>
          </p:cNvPr>
          <p:cNvPicPr>
            <a:picLocks noChangeAspect="1"/>
          </p:cNvPicPr>
          <p:nvPr/>
        </p:nvPicPr>
        <p:blipFill>
          <a:blip r:embed="rId6"/>
          <a:srcRect/>
          <a:stretch/>
        </p:blipFill>
        <p:spPr>
          <a:xfrm>
            <a:off x="6730098" y="2001189"/>
            <a:ext cx="1958853" cy="1958853"/>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D57F9070-222C-1A49-9B62-5009F63E18FC}"/>
              </a:ext>
            </a:extLst>
          </p:cNvPr>
          <p:cNvSpPr txBox="1"/>
          <p:nvPr/>
        </p:nvSpPr>
        <p:spPr>
          <a:xfrm>
            <a:off x="6903803" y="4152275"/>
            <a:ext cx="1611443" cy="1229632"/>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Increased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self control </a:t>
            </a:r>
          </a:p>
          <a:p>
            <a:pPr algn="ctr">
              <a:lnSpc>
                <a:spcPts val="1800"/>
              </a:lnSpc>
            </a:pPr>
            <a:r>
              <a:rPr lang="en-US" sz="1400">
                <a:latin typeface="Arial" panose="020B0604020202020204" pitchFamily="34" charset="0"/>
                <a:cs typeface="Arial" panose="020B0604020202020204" pitchFamily="34" charset="0"/>
              </a:rPr>
              <a:t>and self-</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efficacy </a:t>
            </a:r>
          </a:p>
          <a:p>
            <a:pPr algn="ctr">
              <a:lnSpc>
                <a:spcPts val="1800"/>
              </a:lnSpc>
            </a:pPr>
            <a:endParaRPr lang="en-US" sz="140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A63865F-B1BC-D84E-8A6E-CF5B25727495}"/>
              </a:ext>
            </a:extLst>
          </p:cNvPr>
          <p:cNvSpPr txBox="1"/>
          <p:nvPr/>
        </p:nvSpPr>
        <p:spPr>
          <a:xfrm>
            <a:off x="4589588" y="4152275"/>
            <a:ext cx="2066045" cy="1459438"/>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The ‘habit’ element </a:t>
            </a:r>
          </a:p>
          <a:p>
            <a:pPr algn="ctr">
              <a:lnSpc>
                <a:spcPts val="1800"/>
              </a:lnSpc>
            </a:pPr>
            <a:r>
              <a:rPr lang="en-US" sz="1400">
                <a:latin typeface="Arial" panose="020B0604020202020204" pitchFamily="34" charset="0"/>
                <a:cs typeface="Arial" panose="020B0604020202020204" pitchFamily="34" charset="0"/>
              </a:rPr>
              <a:t>of smoking is weakened, allowing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new habits to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be developed</a:t>
            </a:r>
          </a:p>
          <a:p>
            <a:pPr algn="ctr">
              <a:lnSpc>
                <a:spcPts val="1800"/>
              </a:lnSpc>
            </a:pPr>
            <a:endParaRPr lang="en-US" sz="140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859E8E2-5760-3C44-AD6F-A278A47C6EB3}"/>
              </a:ext>
            </a:extLst>
          </p:cNvPr>
          <p:cNvSpPr txBox="1"/>
          <p:nvPr/>
        </p:nvSpPr>
        <p:spPr>
          <a:xfrm>
            <a:off x="2718034" y="4152275"/>
            <a:ext cx="1611443" cy="1229632"/>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Continued smoking results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in prolonged withdrawal symptoms</a:t>
            </a:r>
          </a:p>
        </p:txBody>
      </p:sp>
      <p:sp>
        <p:nvSpPr>
          <p:cNvPr id="16" name="TextBox 15">
            <a:extLst>
              <a:ext uri="{FF2B5EF4-FFF2-40B4-BE49-F238E27FC236}">
                <a16:creationId xmlns:a16="http://schemas.microsoft.com/office/drawing/2014/main" id="{87AB162C-16A0-6349-A2EB-D655310EC460}"/>
              </a:ext>
            </a:extLst>
          </p:cNvPr>
          <p:cNvSpPr txBox="1"/>
          <p:nvPr/>
        </p:nvSpPr>
        <p:spPr>
          <a:xfrm>
            <a:off x="625149" y="4152275"/>
            <a:ext cx="1611443" cy="998800"/>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Lapse leads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to relapse </a:t>
            </a:r>
          </a:p>
          <a:p>
            <a:pPr algn="ctr">
              <a:lnSpc>
                <a:spcPts val="1800"/>
              </a:lnSpc>
            </a:pPr>
            <a:r>
              <a:rPr lang="en-US" sz="1400">
                <a:latin typeface="Arial" panose="020B0604020202020204" pitchFamily="34" charset="0"/>
                <a:cs typeface="Arial" panose="020B0604020202020204" pitchFamily="34" charset="0"/>
              </a:rPr>
              <a:t>in 75 – 95%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of cases</a:t>
            </a:r>
          </a:p>
        </p:txBody>
      </p:sp>
      <p:sp>
        <p:nvSpPr>
          <p:cNvPr id="4" name="Footer Placeholder 3">
            <a:extLst>
              <a:ext uri="{FF2B5EF4-FFF2-40B4-BE49-F238E27FC236}">
                <a16:creationId xmlns:a16="http://schemas.microsoft.com/office/drawing/2014/main" id="{C6A2059C-3747-4C4C-7F39-33B7153F17A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9199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A5352-3A60-5B6D-ED09-649E728B9CEB}"/>
              </a:ext>
            </a:extLst>
          </p:cNvPr>
          <p:cNvSpPr>
            <a:spLocks noGrp="1"/>
          </p:cNvSpPr>
          <p:nvPr>
            <p:ph type="title"/>
          </p:nvPr>
        </p:nvSpPr>
        <p:spPr/>
        <p:txBody>
          <a:bodyPr/>
          <a:lstStyle/>
          <a:p>
            <a:r>
              <a:rPr lang="en-US"/>
              <a:t>Eliciting a commitment</a:t>
            </a:r>
          </a:p>
        </p:txBody>
      </p:sp>
      <p:sp>
        <p:nvSpPr>
          <p:cNvPr id="3" name="Text Placeholder 2">
            <a:extLst>
              <a:ext uri="{FF2B5EF4-FFF2-40B4-BE49-F238E27FC236}">
                <a16:creationId xmlns:a16="http://schemas.microsoft.com/office/drawing/2014/main" id="{AA247466-BB55-EA72-FBD4-8B6D54B7B01F}"/>
              </a:ext>
            </a:extLst>
          </p:cNvPr>
          <p:cNvSpPr>
            <a:spLocks noGrp="1"/>
          </p:cNvSpPr>
          <p:nvPr>
            <p:ph type="body" idx="12"/>
          </p:nvPr>
        </p:nvSpPr>
        <p:spPr/>
        <p:txBody>
          <a:bodyPr/>
          <a:lstStyle/>
          <a:p>
            <a:pPr>
              <a:lnSpc>
                <a:spcPts val="2400"/>
              </a:lnSpc>
              <a:spcBef>
                <a:spcPts val="1000"/>
              </a:spcBef>
              <a:spcAft>
                <a:spcPts val="1000"/>
              </a:spcAft>
            </a:pPr>
            <a:r>
              <a:rPr lang="en-US"/>
              <a:t>It is important that the patient </a:t>
            </a:r>
            <a:r>
              <a:rPr lang="en-US" b="1">
                <a:solidFill>
                  <a:schemeClr val="accent1"/>
                </a:solidFill>
              </a:rPr>
              <a:t>hear themselves commit</a:t>
            </a:r>
            <a:r>
              <a:rPr lang="en-US"/>
              <a:t> to:</a:t>
            </a:r>
          </a:p>
          <a:p>
            <a:pPr marL="0" indent="0">
              <a:lnSpc>
                <a:spcPts val="2400"/>
              </a:lnSpc>
              <a:spcBef>
                <a:spcPts val="1000"/>
              </a:spcBef>
              <a:spcAft>
                <a:spcPts val="1000"/>
              </a:spcAft>
              <a:buNone/>
              <a:tabLst>
                <a:tab pos="309563" algn="l"/>
                <a:tab pos="620713" algn="l"/>
              </a:tabLst>
            </a:pPr>
            <a:r>
              <a:rPr lang="en-US">
                <a:solidFill>
                  <a:schemeClr val="accent1"/>
                </a:solidFill>
              </a:rPr>
              <a:t>	–	Not smoking after their quit date (Abrupt quit)</a:t>
            </a:r>
          </a:p>
          <a:p>
            <a:pPr marL="0" indent="0">
              <a:lnSpc>
                <a:spcPts val="2400"/>
              </a:lnSpc>
              <a:spcBef>
                <a:spcPts val="1000"/>
              </a:spcBef>
              <a:spcAft>
                <a:spcPts val="1000"/>
              </a:spcAft>
              <a:buNone/>
              <a:tabLst>
                <a:tab pos="309563" algn="l"/>
                <a:tab pos="620713" algn="l"/>
              </a:tabLst>
            </a:pPr>
            <a:r>
              <a:rPr lang="en-US">
                <a:solidFill>
                  <a:schemeClr val="accent1"/>
                </a:solidFill>
              </a:rPr>
              <a:t>	–	Agreed upon reduction goals (CDTS)</a:t>
            </a:r>
          </a:p>
          <a:p>
            <a:pPr>
              <a:lnSpc>
                <a:spcPts val="2400"/>
              </a:lnSpc>
              <a:spcBef>
                <a:spcPts val="1000"/>
              </a:spcBef>
              <a:spcAft>
                <a:spcPts val="1000"/>
              </a:spcAft>
            </a:pPr>
            <a:r>
              <a:rPr lang="en-US"/>
              <a:t>Sharing their intention with the practitioner (or someone else) </a:t>
            </a:r>
            <a:br>
              <a:rPr lang="en-US"/>
            </a:br>
            <a:r>
              <a:rPr lang="en-US" b="1">
                <a:solidFill>
                  <a:schemeClr val="accent1"/>
                </a:solidFill>
              </a:rPr>
              <a:t>strengthens commitment</a:t>
            </a:r>
          </a:p>
          <a:p>
            <a:pPr>
              <a:lnSpc>
                <a:spcPts val="2400"/>
              </a:lnSpc>
              <a:spcBef>
                <a:spcPts val="1000"/>
              </a:spcBef>
              <a:spcAft>
                <a:spcPts val="1000"/>
              </a:spcAft>
            </a:pPr>
            <a:r>
              <a:rPr lang="en-US"/>
              <a:t>Declarations contribute to </a:t>
            </a:r>
            <a:r>
              <a:rPr lang="en-US" b="1">
                <a:solidFill>
                  <a:schemeClr val="accent1"/>
                </a:solidFill>
              </a:rPr>
              <a:t>building rapport</a:t>
            </a:r>
          </a:p>
          <a:p>
            <a:pPr>
              <a:lnSpc>
                <a:spcPts val="2400"/>
              </a:lnSpc>
              <a:spcBef>
                <a:spcPts val="1000"/>
              </a:spcBef>
              <a:spcAft>
                <a:spcPts val="1000"/>
              </a:spcAft>
            </a:pPr>
            <a:r>
              <a:rPr lang="en-US"/>
              <a:t>Reduces any misunderstandings</a:t>
            </a:r>
          </a:p>
        </p:txBody>
      </p:sp>
      <p:sp>
        <p:nvSpPr>
          <p:cNvPr id="5" name="Footer Placeholder 3">
            <a:extLst>
              <a:ext uri="{FF2B5EF4-FFF2-40B4-BE49-F238E27FC236}">
                <a16:creationId xmlns:a16="http://schemas.microsoft.com/office/drawing/2014/main" id="{9711EA02-6AA0-0FB0-2BC3-77FDEF256F6D}"/>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19427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a:latin typeface="Arial"/>
                <a:cs typeface="Arial"/>
              </a:rPr>
              <a:t>Discharge planning </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1034042054"/>
              </p:ext>
            </p:extLst>
          </p:nvPr>
        </p:nvGraphicFramePr>
        <p:xfrm>
          <a:off x="654069" y="1429322"/>
          <a:ext cx="5991766" cy="4699696"/>
        </p:xfrm>
        <a:graphic>
          <a:graphicData uri="http://schemas.openxmlformats.org/drawingml/2006/table">
            <a:tbl>
              <a:tblPr firstRow="1" bandRow="1">
                <a:tableStyleId>{5C22544A-7EE6-4342-B048-85BDC9FD1C3A}</a:tableStyleId>
              </a:tblPr>
              <a:tblGrid>
                <a:gridCol w="1756474">
                  <a:extLst>
                    <a:ext uri="{9D8B030D-6E8A-4147-A177-3AD203B41FA5}">
                      <a16:colId xmlns:a16="http://schemas.microsoft.com/office/drawing/2014/main" val="3889081879"/>
                    </a:ext>
                  </a:extLst>
                </a:gridCol>
                <a:gridCol w="4235292">
                  <a:extLst>
                    <a:ext uri="{9D8B030D-6E8A-4147-A177-3AD203B41FA5}">
                      <a16:colId xmlns:a16="http://schemas.microsoft.com/office/drawing/2014/main" val="600406677"/>
                    </a:ext>
                  </a:extLst>
                </a:gridCol>
              </a:tblGrid>
              <a:tr h="826576">
                <a:tc>
                  <a:txBody>
                    <a:bodyPr/>
                    <a:lstStyle/>
                    <a:p>
                      <a:pPr algn="l">
                        <a:lnSpc>
                          <a:spcPts val="1800"/>
                        </a:lnSpc>
                        <a:spcBef>
                          <a:spcPts val="600"/>
                        </a:spcBef>
                        <a:spcAft>
                          <a:spcPts val="600"/>
                        </a:spcAft>
                      </a:pPr>
                      <a:r>
                        <a:rPr lang="en-US" sz="1600" b="1" i="0">
                          <a:latin typeface="Arial"/>
                          <a:cs typeface="Arial"/>
                        </a:rPr>
                        <a:t>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solidFill>
                            <a:schemeClr val="tx1"/>
                          </a:solidFill>
                          <a:latin typeface="Arial"/>
                          <a:cs typeface="Arial"/>
                        </a:rPr>
                        <a:t>Double cardiac bypass. Had previous angioplasty.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94101">
                <a:tc>
                  <a:txBody>
                    <a:bodyPr/>
                    <a:lstStyle/>
                    <a:p>
                      <a:pPr algn="l">
                        <a:lnSpc>
                          <a:spcPts val="1800"/>
                        </a:lnSpc>
                        <a:spcBef>
                          <a:spcPts val="600"/>
                        </a:spcBef>
                        <a:spcAft>
                          <a:spcPts val="600"/>
                        </a:spcAft>
                      </a:pPr>
                      <a:r>
                        <a:rPr lang="en-US" sz="1600" b="1" i="0">
                          <a:solidFill>
                            <a:schemeClr val="bg1"/>
                          </a:solidFill>
                          <a:latin typeface="Arial"/>
                          <a:cs typeface="Arial"/>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latin typeface="Arial"/>
                          <a:cs typeface="Arial"/>
                        </a:rPr>
                        <a:t>Lives </a:t>
                      </a:r>
                      <a:r>
                        <a:rPr lang="en-US" sz="1600" b="0" i="0">
                          <a:solidFill>
                            <a:srgbClr val="000000"/>
                          </a:solidFill>
                          <a:latin typeface="Arial"/>
                          <a:cs typeface="Arial"/>
                        </a:rPr>
                        <a:t>alone in social housing. Retired.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594101">
                <a:tc>
                  <a:txBody>
                    <a:bodyPr/>
                    <a:lstStyle/>
                    <a:p>
                      <a:pPr algn="l">
                        <a:lnSpc>
                          <a:spcPts val="1800"/>
                        </a:lnSpc>
                        <a:spcBef>
                          <a:spcPts val="600"/>
                        </a:spcBef>
                        <a:spcAft>
                          <a:spcPts val="600"/>
                        </a:spcAft>
                      </a:pPr>
                      <a:r>
                        <a:rPr lang="en-US" sz="1600" b="1" i="0">
                          <a:solidFill>
                            <a:schemeClr val="bg1"/>
                          </a:solidFill>
                          <a:latin typeface="Arial"/>
                          <a:cs typeface="Arial"/>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latin typeface="Arial"/>
                          <a:cs typeface="Arial"/>
                        </a:rPr>
                        <a:t>Would rather stop smoking after surgery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963118">
                <a:tc>
                  <a:txBody>
                    <a:bodyPr/>
                    <a:lstStyle/>
                    <a:p>
                      <a:pPr algn="l">
                        <a:lnSpc>
                          <a:spcPts val="1800"/>
                        </a:lnSpc>
                        <a:spcBef>
                          <a:spcPts val="600"/>
                        </a:spcBef>
                        <a:spcAft>
                          <a:spcPts val="600"/>
                        </a:spcAft>
                      </a:pPr>
                      <a:r>
                        <a:rPr lang="en-US" sz="1600" b="1" i="0">
                          <a:solidFill>
                            <a:schemeClr val="bg1"/>
                          </a:solidFill>
                          <a:latin typeface="Arial"/>
                          <a:cs typeface="Arial"/>
                        </a:rPr>
                        <a:t>Smoking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latin typeface="Arial"/>
                          <a:cs typeface="Arial"/>
                        </a:rPr>
                        <a:t>40-50 cigarettes/day for 52 years. HSI = 6</a:t>
                      </a:r>
                    </a:p>
                    <a:p>
                      <a:pPr>
                        <a:lnSpc>
                          <a:spcPts val="1800"/>
                        </a:lnSpc>
                        <a:spcBef>
                          <a:spcPts val="400"/>
                        </a:spcBef>
                        <a:spcAft>
                          <a:spcPts val="400"/>
                        </a:spcAft>
                      </a:pPr>
                      <a:r>
                        <a:rPr lang="en-US" sz="1600" b="0" i="0">
                          <a:latin typeface="Arial"/>
                          <a:cs typeface="Arial"/>
                        </a:rPr>
                        <a:t>Wakes in evenings to smoke. Smokes within 5 minutes of waking.</a:t>
                      </a:r>
                    </a:p>
                    <a:p>
                      <a:pPr marL="0" marR="0" lvl="0" indent="0" algn="l" rtl="0" eaLnBrk="1" fontAlgn="auto" latinLnBrk="0" hangingPunct="1">
                        <a:lnSpc>
                          <a:spcPts val="1800"/>
                        </a:lnSpc>
                        <a:spcBef>
                          <a:spcPts val="400"/>
                        </a:spcBef>
                        <a:spcAft>
                          <a:spcPts val="400"/>
                        </a:spcAft>
                        <a:buClrTx/>
                        <a:buSzTx/>
                        <a:buFontTx/>
                        <a:buNone/>
                      </a:pPr>
                      <a:r>
                        <a:rPr lang="en-GB" sz="1600" b="0" i="0">
                          <a:effectLst/>
                          <a:latin typeface="Arial"/>
                          <a:ea typeface="Calibri" panose="020F0502020204030204" pitchFamily="34" charset="0"/>
                          <a:cs typeface="Arial"/>
                        </a:rPr>
                        <a:t>Has tried to quit many times. Believes is its down to will 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572063">
                <a:tc>
                  <a:txBody>
                    <a:bodyPr/>
                    <a:lstStyle/>
                    <a:p>
                      <a:pPr algn="l">
                        <a:lnSpc>
                          <a:spcPts val="1800"/>
                        </a:lnSpc>
                        <a:spcBef>
                          <a:spcPts val="600"/>
                        </a:spcBef>
                        <a:spcAft>
                          <a:spcPts val="600"/>
                        </a:spcAft>
                      </a:pPr>
                      <a:r>
                        <a:rPr lang="en-US" sz="1600" b="1" i="0">
                          <a:solidFill>
                            <a:schemeClr val="bg1"/>
                          </a:solidFill>
                          <a:latin typeface="Arial"/>
                          <a:cs typeface="Arial"/>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rtl="0" eaLnBrk="1" fontAlgn="auto" latinLnBrk="0" hangingPunct="1">
                        <a:lnSpc>
                          <a:spcPts val="1800"/>
                        </a:lnSpc>
                        <a:spcBef>
                          <a:spcPts val="400"/>
                        </a:spcBef>
                        <a:spcAft>
                          <a:spcPts val="400"/>
                        </a:spcAft>
                        <a:buClrTx/>
                        <a:buSzTx/>
                        <a:buFontTx/>
                        <a:buNone/>
                      </a:pPr>
                      <a:r>
                        <a:rPr lang="en-GB" sz="1600" b="0" i="0">
                          <a:effectLst/>
                          <a:latin typeface="Arial"/>
                          <a:ea typeface="Calibri" panose="020F0502020204030204" pitchFamily="34" charset="0"/>
                          <a:cs typeface="Arial"/>
                        </a:rPr>
                        <a:t>Patch and inhalator. Added second patch and switched to mouth spray on day three of admission. Reports coping better.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749863975"/>
                  </a:ext>
                </a:extLst>
              </a:tr>
            </a:tbl>
          </a:graphicData>
        </a:graphic>
      </p:graphicFrame>
      <p:grpSp>
        <p:nvGrpSpPr>
          <p:cNvPr id="8" name="Group 7">
            <a:extLst>
              <a:ext uri="{FF2B5EF4-FFF2-40B4-BE49-F238E27FC236}">
                <a16:creationId xmlns:a16="http://schemas.microsoft.com/office/drawing/2014/main" id="{A3FDD598-5931-1714-A223-10635513831C}"/>
              </a:ext>
            </a:extLst>
          </p:cNvPr>
          <p:cNvGrpSpPr/>
          <p:nvPr/>
        </p:nvGrpSpPr>
        <p:grpSpPr>
          <a:xfrm>
            <a:off x="6651053" y="4218234"/>
            <a:ext cx="2335696" cy="836307"/>
            <a:chOff x="6563267" y="4482929"/>
            <a:chExt cx="2335696" cy="836307"/>
          </a:xfrm>
        </p:grpSpPr>
        <p:sp>
          <p:nvSpPr>
            <p:cNvPr id="10" name="TextBox 9">
              <a:extLst>
                <a:ext uri="{FF2B5EF4-FFF2-40B4-BE49-F238E27FC236}">
                  <a16:creationId xmlns:a16="http://schemas.microsoft.com/office/drawing/2014/main" id="{86064E48-7CFB-84EE-9550-58E6CC7FA16A}"/>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12" name="Straight Connector 11">
              <a:extLst>
                <a:ext uri="{FF2B5EF4-FFF2-40B4-BE49-F238E27FC236}">
                  <a16:creationId xmlns:a16="http://schemas.microsoft.com/office/drawing/2014/main" id="{67BF7BFE-25EA-9D3E-F24C-9EF36B0E7DD0}"/>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702EF8A-1444-C2E0-1DDD-E0283D13BD4C}"/>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4" name="Picture 13" descr="A person sitting in a chair with a tube attached to his neck&#10;&#10;Description automatically generated">
            <a:extLst>
              <a:ext uri="{FF2B5EF4-FFF2-40B4-BE49-F238E27FC236}">
                <a16:creationId xmlns:a16="http://schemas.microsoft.com/office/drawing/2014/main" id="{A6E5A839-97F7-C4CB-2755-1D68BCEA7046}"/>
              </a:ext>
            </a:extLst>
          </p:cNvPr>
          <p:cNvPicPr>
            <a:picLocks noChangeAspect="1"/>
          </p:cNvPicPr>
          <p:nvPr/>
        </p:nvPicPr>
        <p:blipFill>
          <a:blip r:embed="rId3"/>
          <a:stretch>
            <a:fillRect/>
          </a:stretch>
        </p:blipFill>
        <p:spPr>
          <a:xfrm>
            <a:off x="7042363" y="2550769"/>
            <a:ext cx="1628382" cy="1547331"/>
          </a:xfrm>
          <a:prstGeom prst="rect">
            <a:avLst/>
          </a:prstGeom>
        </p:spPr>
      </p:pic>
      <p:sp>
        <p:nvSpPr>
          <p:cNvPr id="15" name="Footer Placeholder 3">
            <a:extLst>
              <a:ext uri="{FF2B5EF4-FFF2-40B4-BE49-F238E27FC236}">
                <a16:creationId xmlns:a16="http://schemas.microsoft.com/office/drawing/2014/main" id="{CD41170D-2F17-A159-B449-9230CEA0ACBB}"/>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0657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952FC-05D7-CCDE-50D3-25AAEBB254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Reassess readiness to stop or reduce</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Discharge planning</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Discuss continued treatment and ensure supply of stop smoking aids</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Discuss importance of follow-up support following discharge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Provide guidance staying smokefree/reducing following discharge</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address questions or concerns</a:t>
            </a:r>
          </a:p>
        </p:txBody>
      </p:sp>
      <p:sp>
        <p:nvSpPr>
          <p:cNvPr id="5" name="TextBox 4">
            <a:extLst>
              <a:ext uri="{FF2B5EF4-FFF2-40B4-BE49-F238E27FC236}">
                <a16:creationId xmlns:a16="http://schemas.microsoft.com/office/drawing/2014/main" id="{6EEF4511-2437-DB22-0296-4597E8D897F4}"/>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dirty="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dirty="0">
                <a:solidFill>
                  <a:schemeClr val="bg2"/>
                </a:solidFill>
                <a:latin typeface="+mn-lt"/>
              </a:rPr>
              <a:t>5</a:t>
            </a:r>
            <a:endParaRPr lang="en-US" dirty="0">
              <a:solidFill>
                <a:schemeClr val="bg2"/>
              </a:solidFill>
            </a:endParaRPr>
          </a:p>
        </p:txBody>
      </p:sp>
    </p:spTree>
    <p:extLst>
      <p:ext uri="{BB962C8B-B14F-4D97-AF65-F5344CB8AC3E}">
        <p14:creationId xmlns:p14="http://schemas.microsoft.com/office/powerpoint/2010/main" val="277230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6FC75-2244-C144-81B5-90BE60E6E1C6}"/>
              </a:ext>
            </a:extLst>
          </p:cNvPr>
          <p:cNvSpPr>
            <a:spLocks noGrp="1"/>
          </p:cNvSpPr>
          <p:nvPr>
            <p:ph type="title"/>
          </p:nvPr>
        </p:nvSpPr>
        <p:spPr/>
        <p:txBody>
          <a:bodyPr/>
          <a:lstStyle/>
          <a:p>
            <a:r>
              <a:rPr lang="en-US"/>
              <a:t>Summary</a:t>
            </a:r>
          </a:p>
        </p:txBody>
      </p:sp>
      <p:sp>
        <p:nvSpPr>
          <p:cNvPr id="4" name="Text Placeholder 3">
            <a:extLst>
              <a:ext uri="{FF2B5EF4-FFF2-40B4-BE49-F238E27FC236}">
                <a16:creationId xmlns:a16="http://schemas.microsoft.com/office/drawing/2014/main" id="{1A285E5D-878A-354A-AD39-0FAE5ED5FDB4}"/>
              </a:ext>
            </a:extLst>
          </p:cNvPr>
          <p:cNvSpPr>
            <a:spLocks noGrp="1"/>
          </p:cNvSpPr>
          <p:nvPr>
            <p:ph type="body" idx="12"/>
          </p:nvPr>
        </p:nvSpPr>
        <p:spPr/>
        <p:txBody>
          <a:bodyPr/>
          <a:lstStyle/>
          <a:p>
            <a:pPr marL="285750" indent="-285750">
              <a:spcBef>
                <a:spcPts val="1400"/>
              </a:spcBef>
              <a:spcAft>
                <a:spcPts val="1400"/>
              </a:spcAft>
              <a:buFont typeface="Arial" panose="020B0604020202020204" pitchFamily="34" charset="0"/>
              <a:buChar char="■"/>
            </a:pPr>
            <a:r>
              <a:rPr lang="en-US"/>
              <a:t>Provide </a:t>
            </a:r>
            <a:r>
              <a:rPr lang="en-US" b="1">
                <a:solidFill>
                  <a:srgbClr val="0072CF"/>
                </a:solidFill>
              </a:rPr>
              <a:t>genuine praise and encourage </a:t>
            </a:r>
            <a:r>
              <a:rPr lang="en-US">
                <a:solidFill>
                  <a:srgbClr val="000000"/>
                </a:solidFill>
              </a:rPr>
              <a:t>pati</a:t>
            </a:r>
            <a:r>
              <a:rPr lang="en-US"/>
              <a:t>ents’ achievements.</a:t>
            </a:r>
          </a:p>
          <a:p>
            <a:pPr marL="285750" indent="-285750">
              <a:spcBef>
                <a:spcPts val="1400"/>
              </a:spcBef>
              <a:spcAft>
                <a:spcPts val="1400"/>
              </a:spcAft>
              <a:buFont typeface="Arial" panose="020B0604020202020204" pitchFamily="34" charset="0"/>
              <a:buChar char="■"/>
            </a:pPr>
            <a:r>
              <a:rPr lang="en-US"/>
              <a:t>Ensure the patient is </a:t>
            </a:r>
            <a:r>
              <a:rPr lang="en-US" b="1">
                <a:solidFill>
                  <a:srgbClr val="0072CF"/>
                </a:solidFill>
              </a:rPr>
              <a:t>optimising their stop smoking </a:t>
            </a:r>
            <a:r>
              <a:rPr lang="en-US"/>
              <a:t>medication </a:t>
            </a:r>
            <a:br>
              <a:rPr lang="en-US"/>
            </a:br>
            <a:r>
              <a:rPr lang="en-US"/>
              <a:t>and dispel any myths e.g. cutting down on NRT too soon etc.</a:t>
            </a:r>
          </a:p>
          <a:p>
            <a:pPr marL="285750" indent="-285750">
              <a:spcBef>
                <a:spcPts val="1400"/>
              </a:spcBef>
              <a:spcAft>
                <a:spcPts val="1400"/>
              </a:spcAft>
              <a:buFont typeface="Arial" panose="020B0604020202020204" pitchFamily="34" charset="0"/>
              <a:buChar char="■"/>
            </a:pPr>
            <a:r>
              <a:rPr lang="en-US"/>
              <a:t>Identify </a:t>
            </a:r>
            <a:r>
              <a:rPr lang="en-US" b="1">
                <a:solidFill>
                  <a:srgbClr val="0072CF"/>
                </a:solidFill>
              </a:rPr>
              <a:t>high</a:t>
            </a:r>
            <a:r>
              <a:rPr lang="en-US">
                <a:solidFill>
                  <a:srgbClr val="0072CF"/>
                </a:solidFill>
              </a:rPr>
              <a:t>-</a:t>
            </a:r>
            <a:r>
              <a:rPr lang="en-US" b="1">
                <a:solidFill>
                  <a:srgbClr val="0072CF"/>
                </a:solidFill>
              </a:rPr>
              <a:t>risk situations </a:t>
            </a:r>
            <a:r>
              <a:rPr lang="en-US"/>
              <a:t>and discuss how to</a:t>
            </a:r>
            <a:r>
              <a:rPr lang="en-US" b="1">
                <a:solidFill>
                  <a:srgbClr val="00B1FF"/>
                </a:solidFill>
              </a:rPr>
              <a:t> </a:t>
            </a:r>
            <a:r>
              <a:rPr lang="en-US" b="1">
                <a:solidFill>
                  <a:srgbClr val="0072CF"/>
                </a:solidFill>
              </a:rPr>
              <a:t>avoid</a:t>
            </a:r>
            <a:r>
              <a:rPr lang="en-US" b="1">
                <a:solidFill>
                  <a:srgbClr val="00B1FF"/>
                </a:solidFill>
              </a:rPr>
              <a:t> </a:t>
            </a:r>
            <a:r>
              <a:rPr lang="en-US"/>
              <a:t>or establish </a:t>
            </a:r>
            <a:br>
              <a:rPr lang="en-US"/>
            </a:br>
            <a:r>
              <a:rPr lang="en-US" b="1">
                <a:solidFill>
                  <a:srgbClr val="0072CF"/>
                </a:solidFill>
              </a:rPr>
              <a:t>coping strategies </a:t>
            </a:r>
          </a:p>
          <a:p>
            <a:pPr marL="285750" indent="-285750">
              <a:spcBef>
                <a:spcPts val="1400"/>
              </a:spcBef>
              <a:spcAft>
                <a:spcPts val="1400"/>
              </a:spcAft>
              <a:buFont typeface="Arial" panose="020B0604020202020204" pitchFamily="34" charset="0"/>
              <a:buChar char="■"/>
            </a:pPr>
            <a:r>
              <a:rPr lang="en-US"/>
              <a:t>Enquire about any </a:t>
            </a:r>
            <a:r>
              <a:rPr lang="en-US" b="1">
                <a:solidFill>
                  <a:srgbClr val="0072CF"/>
                </a:solidFill>
              </a:rPr>
              <a:t>withdrawal symptoms/cravings </a:t>
            </a:r>
            <a:r>
              <a:rPr lang="en-US"/>
              <a:t>– how strong, when they happen, ways of coping, medication etc.</a:t>
            </a:r>
          </a:p>
        </p:txBody>
      </p:sp>
      <p:sp>
        <p:nvSpPr>
          <p:cNvPr id="3" name="Footer Placeholder 3">
            <a:extLst>
              <a:ext uri="{FF2B5EF4-FFF2-40B4-BE49-F238E27FC236}">
                <a16:creationId xmlns:a16="http://schemas.microsoft.com/office/drawing/2014/main" id="{2AB0D94B-0218-5D17-BB43-9A4FCB39D3B7}"/>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48668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371545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A25CE87-67F8-3308-E56C-96C639D1428E}"/>
              </a:ext>
            </a:extLst>
          </p:cNvPr>
          <p:cNvSpPr>
            <a:spLocks noGrp="1"/>
          </p:cNvSpPr>
          <p:nvPr>
            <p:ph type="subTitle" idx="1"/>
          </p:nvPr>
        </p:nvSpPr>
        <p:spPr/>
        <p:txBody>
          <a:bodyPr/>
          <a:lstStyle/>
          <a:p>
            <a:r>
              <a:rPr lang="en-GB" sz="3600" dirty="0"/>
              <a:t>Clinical considerations and special populations</a:t>
            </a:r>
          </a:p>
          <a:p>
            <a:endParaRPr lang="en-GB" dirty="0"/>
          </a:p>
        </p:txBody>
      </p:sp>
    </p:spTree>
    <p:extLst>
      <p:ext uri="{BB962C8B-B14F-4D97-AF65-F5344CB8AC3E}">
        <p14:creationId xmlns:p14="http://schemas.microsoft.com/office/powerpoint/2010/main" val="2405418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C411B-6F72-73FC-9CB0-31FEC404FCBC}"/>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5FEFD276-3245-6485-1A80-97CDFA82F23C}"/>
              </a:ext>
            </a:extLst>
          </p:cNvPr>
          <p:cNvSpPr>
            <a:spLocks noGrp="1"/>
          </p:cNvSpPr>
          <p:nvPr>
            <p:ph type="subTitle" idx="1"/>
          </p:nvPr>
        </p:nvSpPr>
        <p:spPr>
          <a:xfrm>
            <a:off x="981074" y="1801972"/>
            <a:ext cx="7181850" cy="2302767"/>
          </a:xfrm>
        </p:spPr>
        <p:txBody>
          <a:bodyPr/>
          <a:lstStyle/>
          <a:p>
            <a:pPr algn="ctr"/>
            <a:r>
              <a:rPr lang="en-US" sz="3200" dirty="0"/>
              <a:t>NCSCT Secondary Care Factsheets</a:t>
            </a:r>
          </a:p>
          <a:p>
            <a:pPr algn="ctr"/>
            <a:endParaRPr lang="en-US" sz="3200" dirty="0"/>
          </a:p>
          <a:p>
            <a:pPr algn="ctr"/>
            <a:endParaRPr lang="en-US" dirty="0"/>
          </a:p>
          <a:p>
            <a:pPr algn="ctr"/>
            <a:endParaRPr lang="en-US" dirty="0"/>
          </a:p>
          <a:p>
            <a:pPr algn="ctr"/>
            <a:endParaRPr lang="en-US" dirty="0"/>
          </a:p>
          <a:p>
            <a:pPr algn="ctr"/>
            <a:endParaRPr lang="en-US" dirty="0"/>
          </a:p>
          <a:p>
            <a:pPr algn="ctr"/>
            <a:endParaRPr lang="en-US" dirty="0"/>
          </a:p>
        </p:txBody>
      </p:sp>
      <p:sp>
        <p:nvSpPr>
          <p:cNvPr id="5" name="TextBox 4">
            <a:extLst>
              <a:ext uri="{FF2B5EF4-FFF2-40B4-BE49-F238E27FC236}">
                <a16:creationId xmlns:a16="http://schemas.microsoft.com/office/drawing/2014/main" id="{211D5079-4E87-3F08-BF10-97E2F5ED8841}"/>
              </a:ext>
            </a:extLst>
          </p:cNvPr>
          <p:cNvSpPr txBox="1"/>
          <p:nvPr/>
        </p:nvSpPr>
        <p:spPr bwMode="auto">
          <a:xfrm>
            <a:off x="0" y="5943600"/>
            <a:ext cx="9143999"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b="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https://www.ncsct.co.uk/publications/category/secondary-care-resources</a:t>
            </a:r>
          </a:p>
        </p:txBody>
      </p:sp>
      <p:grpSp>
        <p:nvGrpSpPr>
          <p:cNvPr id="14" name="Group 13">
            <a:extLst>
              <a:ext uri="{FF2B5EF4-FFF2-40B4-BE49-F238E27FC236}">
                <a16:creationId xmlns:a16="http://schemas.microsoft.com/office/drawing/2014/main" id="{C4519905-712C-8739-EB3D-5A7ECA3BC07B}"/>
              </a:ext>
            </a:extLst>
          </p:cNvPr>
          <p:cNvGrpSpPr/>
          <p:nvPr/>
        </p:nvGrpSpPr>
        <p:grpSpPr>
          <a:xfrm>
            <a:off x="1133255" y="2928958"/>
            <a:ext cx="6858440" cy="2986422"/>
            <a:chOff x="1140480" y="1416285"/>
            <a:chExt cx="6858440" cy="2986422"/>
          </a:xfrm>
        </p:grpSpPr>
        <p:pic>
          <p:nvPicPr>
            <p:cNvPr id="4" name="Picture 3" descr="A close-up of a medical information&#10;&#10;Description automatically generated">
              <a:extLst>
                <a:ext uri="{FF2B5EF4-FFF2-40B4-BE49-F238E27FC236}">
                  <a16:creationId xmlns:a16="http://schemas.microsoft.com/office/drawing/2014/main" id="{AC05D946-2C40-177C-4A13-25F1F77AAF2C}"/>
                </a:ext>
              </a:extLst>
            </p:cNvPr>
            <p:cNvPicPr>
              <a:picLocks noChangeAspect="1"/>
            </p:cNvPicPr>
            <p:nvPr/>
          </p:nvPicPr>
          <p:blipFill>
            <a:blip r:embed="rId3"/>
            <a:stretch>
              <a:fillRect/>
            </a:stretch>
          </p:blipFill>
          <p:spPr>
            <a:xfrm>
              <a:off x="1140480" y="1416285"/>
              <a:ext cx="2086259" cy="2986422"/>
            </a:xfrm>
            <a:prstGeom prst="rect">
              <a:avLst/>
            </a:prstGeom>
          </p:spPr>
        </p:pic>
        <p:pic>
          <p:nvPicPr>
            <p:cNvPr id="6" name="Picture 5" descr="A close-up of a medical document&#10;&#10;Description automatically generated">
              <a:extLst>
                <a:ext uri="{FF2B5EF4-FFF2-40B4-BE49-F238E27FC236}">
                  <a16:creationId xmlns:a16="http://schemas.microsoft.com/office/drawing/2014/main" id="{6FB2134B-5EFC-E503-94D4-5CB0E52629C6}"/>
                </a:ext>
              </a:extLst>
            </p:cNvPr>
            <p:cNvPicPr>
              <a:picLocks noChangeAspect="1"/>
            </p:cNvPicPr>
            <p:nvPr/>
          </p:nvPicPr>
          <p:blipFill>
            <a:blip r:embed="rId4"/>
            <a:stretch>
              <a:fillRect/>
            </a:stretch>
          </p:blipFill>
          <p:spPr>
            <a:xfrm>
              <a:off x="3542145" y="1471357"/>
              <a:ext cx="2059709" cy="2928896"/>
            </a:xfrm>
            <a:prstGeom prst="rect">
              <a:avLst/>
            </a:prstGeom>
          </p:spPr>
        </p:pic>
        <p:pic>
          <p:nvPicPr>
            <p:cNvPr id="8" name="Picture 7" descr="A close-up of a medical report&#10;&#10;Description automatically generated">
              <a:extLst>
                <a:ext uri="{FF2B5EF4-FFF2-40B4-BE49-F238E27FC236}">
                  <a16:creationId xmlns:a16="http://schemas.microsoft.com/office/drawing/2014/main" id="{476365AE-E17C-C701-6DBB-25CBB60EE559}"/>
                </a:ext>
              </a:extLst>
            </p:cNvPr>
            <p:cNvPicPr>
              <a:picLocks noChangeAspect="1"/>
            </p:cNvPicPr>
            <p:nvPr/>
          </p:nvPicPr>
          <p:blipFill>
            <a:blip r:embed="rId5"/>
            <a:stretch>
              <a:fillRect/>
            </a:stretch>
          </p:blipFill>
          <p:spPr>
            <a:xfrm>
              <a:off x="5951000" y="1471357"/>
              <a:ext cx="2047920" cy="2908564"/>
            </a:xfrm>
            <a:prstGeom prst="rect">
              <a:avLst/>
            </a:prstGeom>
          </p:spPr>
        </p:pic>
        <p:sp>
          <p:nvSpPr>
            <p:cNvPr id="9" name="TextBox 8">
              <a:extLst>
                <a:ext uri="{FF2B5EF4-FFF2-40B4-BE49-F238E27FC236}">
                  <a16:creationId xmlns:a16="http://schemas.microsoft.com/office/drawing/2014/main" id="{C37ECB62-8114-691F-ED7D-982D9B52551B}"/>
                </a:ext>
              </a:extLst>
            </p:cNvPr>
            <p:cNvSpPr txBox="1"/>
            <p:nvPr/>
          </p:nvSpPr>
          <p:spPr bwMode="auto">
            <a:xfrm>
              <a:off x="1816465" y="3294492"/>
              <a:ext cx="1219200" cy="434009"/>
            </a:xfrm>
            <a:prstGeom prst="rect">
              <a:avLst/>
            </a:prstGeom>
            <a:solidFill>
              <a:schemeClr val="accent1">
                <a:lumMod val="75000"/>
              </a:schemeClr>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Cardiac</a:t>
              </a:r>
            </a:p>
          </p:txBody>
        </p:sp>
        <p:sp>
          <p:nvSpPr>
            <p:cNvPr id="10" name="TextBox 9">
              <a:extLst>
                <a:ext uri="{FF2B5EF4-FFF2-40B4-BE49-F238E27FC236}">
                  <a16:creationId xmlns:a16="http://schemas.microsoft.com/office/drawing/2014/main" id="{64BBC75D-CC76-AAD9-FE42-F9AA2AD59BC5}"/>
                </a:ext>
              </a:extLst>
            </p:cNvPr>
            <p:cNvSpPr txBox="1"/>
            <p:nvPr/>
          </p:nvSpPr>
          <p:spPr bwMode="auto">
            <a:xfrm>
              <a:off x="6590647" y="3284221"/>
              <a:ext cx="1219200" cy="434009"/>
            </a:xfrm>
            <a:prstGeom prst="rect">
              <a:avLst/>
            </a:prstGeom>
            <a:solidFill>
              <a:schemeClr val="accent1">
                <a:lumMod val="75000"/>
              </a:schemeClr>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a:ln>
                    <a:noFill/>
                  </a:ln>
                  <a:solidFill>
                    <a:schemeClr val="bg1"/>
                  </a:solidFill>
                  <a:effectLst/>
                  <a:uLnTx/>
                  <a:uFillTx/>
                  <a:latin typeface="+mn-lt"/>
                  <a:ea typeface="Geneva" pitchFamily="-109" charset="0"/>
                  <a:cs typeface="Geneva" pitchFamily="-109" charset="0"/>
                </a:rPr>
                <a:t>Cancer </a:t>
              </a:r>
            </a:p>
          </p:txBody>
        </p:sp>
        <p:sp>
          <p:nvSpPr>
            <p:cNvPr id="11" name="TextBox 10">
              <a:extLst>
                <a:ext uri="{FF2B5EF4-FFF2-40B4-BE49-F238E27FC236}">
                  <a16:creationId xmlns:a16="http://schemas.microsoft.com/office/drawing/2014/main" id="{D2AE26EC-8942-AFC8-EB1B-535918489799}"/>
                </a:ext>
              </a:extLst>
            </p:cNvPr>
            <p:cNvSpPr txBox="1"/>
            <p:nvPr/>
          </p:nvSpPr>
          <p:spPr bwMode="auto">
            <a:xfrm>
              <a:off x="4203576" y="3273854"/>
              <a:ext cx="1219200" cy="434009"/>
            </a:xfrm>
            <a:prstGeom prst="rect">
              <a:avLst/>
            </a:prstGeom>
            <a:solidFill>
              <a:schemeClr val="accent1">
                <a:lumMod val="75000"/>
              </a:schemeClr>
            </a:solidFill>
            <a:ln w="9525">
              <a:noFill/>
              <a:miter lim="800000"/>
              <a:headEnd/>
              <a:tailEnd/>
            </a:ln>
          </p:spPr>
          <p:txBody>
            <a:bodyPr vert="horz" wrap="square" lIns="91440" tIns="45720" rIns="91440" bIns="45720" numCol="1" rtlCol="0" anchor="ctr" anchorCtr="0" compatLnSpc="1">
              <a:prstTxWarp prst="textNoShape">
                <a:avLst/>
              </a:prstTxWarp>
              <a:normAutofit fontScale="85000" lnSpcReduction="1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Diabetes</a:t>
              </a:r>
            </a:p>
          </p:txBody>
        </p:sp>
      </p:grpSp>
      <p:sp>
        <p:nvSpPr>
          <p:cNvPr id="3" name="TextBox 2">
            <a:extLst>
              <a:ext uri="{FF2B5EF4-FFF2-40B4-BE49-F238E27FC236}">
                <a16:creationId xmlns:a16="http://schemas.microsoft.com/office/drawing/2014/main" id="{7E8E7549-00EA-7009-7E7C-5356166E1D96}"/>
              </a:ext>
            </a:extLst>
          </p:cNvPr>
          <p:cNvSpPr txBox="1"/>
          <p:nvPr/>
        </p:nvSpPr>
        <p:spPr bwMode="auto">
          <a:xfrm>
            <a:off x="4114800" y="2851150"/>
            <a:ext cx="914400" cy="9144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666093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895A1-4E7D-41E6-7514-CECBF1CAA560}"/>
              </a:ext>
            </a:extLst>
          </p:cNvPr>
          <p:cNvSpPr>
            <a:spLocks noGrp="1"/>
          </p:cNvSpPr>
          <p:nvPr>
            <p:ph type="title"/>
          </p:nvPr>
        </p:nvSpPr>
        <p:spPr/>
        <p:txBody>
          <a:bodyPr/>
          <a:lstStyle/>
          <a:p>
            <a:r>
              <a:rPr lang="en-US"/>
              <a:t>CVD and stroke</a:t>
            </a:r>
          </a:p>
        </p:txBody>
      </p:sp>
      <p:sp>
        <p:nvSpPr>
          <p:cNvPr id="3" name="Content Placeholder 2">
            <a:extLst>
              <a:ext uri="{FF2B5EF4-FFF2-40B4-BE49-F238E27FC236}">
                <a16:creationId xmlns:a16="http://schemas.microsoft.com/office/drawing/2014/main" id="{5EBE1DE0-26E2-5A25-7AAD-8B1165E32E18}"/>
              </a:ext>
            </a:extLst>
          </p:cNvPr>
          <p:cNvSpPr>
            <a:spLocks noGrp="1"/>
          </p:cNvSpPr>
          <p:nvPr>
            <p:ph idx="1"/>
          </p:nvPr>
        </p:nvSpPr>
        <p:spPr/>
        <p:txBody>
          <a:bodyPr/>
          <a:lstStyle/>
          <a:p>
            <a:pPr marL="0" indent="0">
              <a:buNone/>
            </a:pPr>
            <a:r>
              <a:rPr lang="en-CA" b="1" i="1">
                <a:solidFill>
                  <a:srgbClr val="0070C0"/>
                </a:solidFill>
                <a:effectLst/>
                <a:latin typeface="Helvetica"/>
                <a:cs typeface="Arial"/>
              </a:rPr>
              <a:t>We know that smoking is a major cause of</a:t>
            </a:r>
            <a:r>
              <a:rPr lang="en-CA" b="1">
                <a:solidFill>
                  <a:srgbClr val="0070C0"/>
                </a:solidFill>
                <a:latin typeface="Helvetica"/>
                <a:cs typeface="Arial"/>
              </a:rPr>
              <a:t> </a:t>
            </a:r>
            <a:r>
              <a:rPr lang="en-CA" b="1" i="1">
                <a:solidFill>
                  <a:srgbClr val="0070C0"/>
                </a:solidFill>
                <a:effectLst/>
                <a:latin typeface="Helvetica"/>
                <a:cs typeface="Arial"/>
              </a:rPr>
              <a:t>heart attack. Stopping</a:t>
            </a:r>
            <a:r>
              <a:rPr lang="en-CA" b="1">
                <a:solidFill>
                  <a:srgbClr val="0070C0"/>
                </a:solidFill>
                <a:latin typeface="Helvetica"/>
                <a:cs typeface="Arial"/>
              </a:rPr>
              <a:t> </a:t>
            </a:r>
            <a:r>
              <a:rPr lang="en-CA" b="1" i="1">
                <a:solidFill>
                  <a:srgbClr val="0070C0"/>
                </a:solidFill>
                <a:effectLst/>
                <a:latin typeface="Helvetica"/>
                <a:cs typeface="Arial"/>
              </a:rPr>
              <a:t>smoking will help you</a:t>
            </a:r>
            <a:r>
              <a:rPr lang="en-CA" b="1">
                <a:solidFill>
                  <a:srgbClr val="0070C0"/>
                </a:solidFill>
                <a:latin typeface="Helvetica"/>
                <a:cs typeface="Arial"/>
              </a:rPr>
              <a:t> </a:t>
            </a:r>
            <a:r>
              <a:rPr lang="en-CA" b="1" i="1">
                <a:solidFill>
                  <a:srgbClr val="0070C0"/>
                </a:solidFill>
                <a:effectLst/>
                <a:latin typeface="Helvetica"/>
                <a:cs typeface="Arial"/>
              </a:rPr>
              <a:t>recover and prevent</a:t>
            </a:r>
            <a:r>
              <a:rPr lang="en-CA" b="1">
                <a:solidFill>
                  <a:srgbClr val="0070C0"/>
                </a:solidFill>
                <a:latin typeface="Helvetica"/>
                <a:cs typeface="Arial"/>
              </a:rPr>
              <a:t> </a:t>
            </a:r>
            <a:r>
              <a:rPr lang="en-CA" b="1" i="1">
                <a:solidFill>
                  <a:srgbClr val="0070C0"/>
                </a:solidFill>
                <a:effectLst/>
                <a:latin typeface="Helvetica"/>
                <a:cs typeface="Arial"/>
              </a:rPr>
              <a:t>another heart attack.</a:t>
            </a:r>
            <a:endParaRPr lang="en-CA" b="1">
              <a:solidFill>
                <a:srgbClr val="0070C0"/>
              </a:solidFill>
              <a:effectLst/>
              <a:latin typeface="Helvetica"/>
              <a:cs typeface="Arial"/>
            </a:endParaRPr>
          </a:p>
          <a:p>
            <a:pPr marL="0" indent="0">
              <a:buNone/>
            </a:pPr>
            <a:endParaRPr lang="en-US">
              <a:solidFill>
                <a:srgbClr val="414141"/>
              </a:solidFill>
              <a:latin typeface="Arial"/>
              <a:cs typeface="Arial"/>
            </a:endParaRPr>
          </a:p>
          <a:p>
            <a:pPr marL="285750" indent="-285750">
              <a:buFont typeface="Arial" panose="020B0604020202020204" pitchFamily="34" charset="0"/>
              <a:buChar char="■"/>
            </a:pPr>
            <a:r>
              <a:rPr lang="en-CA">
                <a:effectLst/>
                <a:latin typeface="Helvetica"/>
                <a:cs typeface="Arial"/>
              </a:rPr>
              <a:t>Decreased risk of</a:t>
            </a:r>
            <a:r>
              <a:rPr lang="en-CA">
                <a:latin typeface="Helvetica"/>
                <a:cs typeface="Arial"/>
              </a:rPr>
              <a:t> </a:t>
            </a:r>
            <a:r>
              <a:rPr lang="en-CA">
                <a:effectLst/>
                <a:latin typeface="Helvetica"/>
                <a:cs typeface="Arial"/>
              </a:rPr>
              <a:t>30-day readmission</a:t>
            </a:r>
          </a:p>
          <a:p>
            <a:pPr marL="285750" indent="-285750">
              <a:buFont typeface="Arial" panose="020B0604020202020204" pitchFamily="34" charset="0"/>
              <a:buChar char="■"/>
            </a:pPr>
            <a:r>
              <a:rPr lang="en-CA">
                <a:effectLst/>
                <a:latin typeface="Helvetica"/>
                <a:cs typeface="Arial"/>
              </a:rPr>
              <a:t>Reduced rate of</a:t>
            </a:r>
            <a:r>
              <a:rPr lang="en-CA">
                <a:latin typeface="Helvetica"/>
                <a:cs typeface="Arial"/>
              </a:rPr>
              <a:t> </a:t>
            </a:r>
            <a:r>
              <a:rPr lang="en-CA">
                <a:effectLst/>
                <a:latin typeface="Helvetica"/>
                <a:cs typeface="Arial"/>
              </a:rPr>
              <a:t>re-stenosis after</a:t>
            </a:r>
            <a:r>
              <a:rPr lang="en-CA">
                <a:latin typeface="Helvetica"/>
                <a:cs typeface="Arial"/>
              </a:rPr>
              <a:t> </a:t>
            </a:r>
            <a:r>
              <a:rPr lang="en-CA">
                <a:effectLst/>
                <a:latin typeface="Helvetica"/>
                <a:cs typeface="Arial"/>
              </a:rPr>
              <a:t>angioplasty</a:t>
            </a:r>
            <a:endParaRPr lang="en-CA">
              <a:latin typeface="Helvetica"/>
              <a:cs typeface="Arial"/>
            </a:endParaRPr>
          </a:p>
          <a:p>
            <a:pPr marL="285750" indent="-285750">
              <a:buFont typeface="Arial" panose="020B0604020202020204" pitchFamily="34" charset="0"/>
              <a:buChar char="■"/>
            </a:pPr>
            <a:r>
              <a:rPr lang="en-CA">
                <a:effectLst/>
                <a:latin typeface="Helvetica"/>
                <a:cs typeface="Arial"/>
              </a:rPr>
              <a:t>Reduced risk of MI</a:t>
            </a:r>
          </a:p>
          <a:p>
            <a:pPr marL="285750" indent="-285750">
              <a:buFont typeface="Arial" panose="020B0604020202020204" pitchFamily="34" charset="0"/>
              <a:buChar char="■"/>
            </a:pPr>
            <a:r>
              <a:rPr lang="en-CA">
                <a:effectLst/>
                <a:latin typeface="Helvetica"/>
                <a:cs typeface="Arial"/>
              </a:rPr>
              <a:t>Reduced risk of death</a:t>
            </a:r>
            <a:r>
              <a:rPr lang="en-CA">
                <a:latin typeface="Helvetica"/>
                <a:cs typeface="Arial"/>
              </a:rPr>
              <a:t> </a:t>
            </a:r>
            <a:r>
              <a:rPr lang="en-CA">
                <a:effectLst/>
                <a:latin typeface="Helvetica"/>
                <a:cs typeface="Arial"/>
              </a:rPr>
              <a:t>following MI, CABG, cardiac event</a:t>
            </a:r>
          </a:p>
          <a:p>
            <a:pPr marL="0" indent="0">
              <a:buNone/>
            </a:pPr>
            <a:endParaRPr lang="en-US"/>
          </a:p>
          <a:p>
            <a:pPr marL="0" indent="0">
              <a:buNone/>
            </a:pPr>
            <a:r>
              <a:rPr lang="en-US">
                <a:solidFill>
                  <a:srgbClr val="0070C0"/>
                </a:solidFill>
                <a:latin typeface="Arial"/>
                <a:cs typeface="Arial"/>
              </a:rPr>
              <a:t>High rate of relapse – in particular among angioplasty patients </a:t>
            </a:r>
            <a:endParaRPr lang="en-US">
              <a:solidFill>
                <a:srgbClr val="0070C0"/>
              </a:solidFill>
            </a:endParaRPr>
          </a:p>
        </p:txBody>
      </p:sp>
      <p:sp>
        <p:nvSpPr>
          <p:cNvPr id="5" name="Slide Number Placeholder 4">
            <a:extLst>
              <a:ext uri="{FF2B5EF4-FFF2-40B4-BE49-F238E27FC236}">
                <a16:creationId xmlns:a16="http://schemas.microsoft.com/office/drawing/2014/main" id="{4E6D1E0C-0F34-3AAF-8D56-4F869A353E03}"/>
              </a:ext>
            </a:extLst>
          </p:cNvPr>
          <p:cNvSpPr>
            <a:spLocks noGrp="1"/>
          </p:cNvSpPr>
          <p:nvPr>
            <p:ph type="sldNum" sz="quarter" idx="12"/>
          </p:nvPr>
        </p:nvSpPr>
        <p:spPr/>
        <p:txBody>
          <a:bodyPr/>
          <a:lstStyle/>
          <a:p>
            <a:pPr>
              <a:defRPr/>
            </a:pPr>
            <a:fld id="{29BF0720-F72B-8B46-A819-48D30C8A2406}" type="slidenum">
              <a:rPr lang="en-US" altLang="en-US" smtClean="0"/>
              <a:pPr>
                <a:defRPr/>
              </a:pPr>
              <a:t>18</a:t>
            </a:fld>
            <a:endParaRPr lang="en-US" altLang="en-US"/>
          </a:p>
        </p:txBody>
      </p:sp>
      <p:grpSp>
        <p:nvGrpSpPr>
          <p:cNvPr id="6" name="Group 5">
            <a:extLst>
              <a:ext uri="{FF2B5EF4-FFF2-40B4-BE49-F238E27FC236}">
                <a16:creationId xmlns:a16="http://schemas.microsoft.com/office/drawing/2014/main" id="{48C9C494-03CA-467B-4940-C0B8DE5A9FC1}"/>
              </a:ext>
            </a:extLst>
          </p:cNvPr>
          <p:cNvGrpSpPr/>
          <p:nvPr/>
        </p:nvGrpSpPr>
        <p:grpSpPr>
          <a:xfrm>
            <a:off x="7432571" y="2921741"/>
            <a:ext cx="1268539" cy="1174315"/>
            <a:chOff x="736102" y="2094185"/>
            <a:chExt cx="596530" cy="596530"/>
          </a:xfrm>
        </p:grpSpPr>
        <p:sp>
          <p:nvSpPr>
            <p:cNvPr id="7" name="Oval 6">
              <a:extLst>
                <a:ext uri="{FF2B5EF4-FFF2-40B4-BE49-F238E27FC236}">
                  <a16:creationId xmlns:a16="http://schemas.microsoft.com/office/drawing/2014/main" id="{3C28BB1E-3D58-42D8-00EE-A652BA38AC31}"/>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Graphic 7" descr="Brain in head outline">
              <a:extLst>
                <a:ext uri="{FF2B5EF4-FFF2-40B4-BE49-F238E27FC236}">
                  <a16:creationId xmlns:a16="http://schemas.microsoft.com/office/drawing/2014/main" id="{A443398A-234A-D47B-BB94-58B974C4A3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9" name="Group 8">
            <a:extLst>
              <a:ext uri="{FF2B5EF4-FFF2-40B4-BE49-F238E27FC236}">
                <a16:creationId xmlns:a16="http://schemas.microsoft.com/office/drawing/2014/main" id="{D14AC355-3A03-07A1-B263-E0AF504145CE}"/>
              </a:ext>
            </a:extLst>
          </p:cNvPr>
          <p:cNvGrpSpPr/>
          <p:nvPr/>
        </p:nvGrpSpPr>
        <p:grpSpPr>
          <a:xfrm>
            <a:off x="5944141" y="2895601"/>
            <a:ext cx="1268539" cy="1214310"/>
            <a:chOff x="736102" y="1380954"/>
            <a:chExt cx="596530" cy="596530"/>
          </a:xfrm>
        </p:grpSpPr>
        <p:sp>
          <p:nvSpPr>
            <p:cNvPr id="10" name="Oval 9">
              <a:extLst>
                <a:ext uri="{FF2B5EF4-FFF2-40B4-BE49-F238E27FC236}">
                  <a16:creationId xmlns:a16="http://schemas.microsoft.com/office/drawing/2014/main" id="{6D584694-444C-F802-5B7B-C05F99D86338}"/>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1" name="Graphic 10" descr="Heart organ outline">
              <a:extLst>
                <a:ext uri="{FF2B5EF4-FFF2-40B4-BE49-F238E27FC236}">
                  <a16:creationId xmlns:a16="http://schemas.microsoft.com/office/drawing/2014/main" id="{3B20E97D-5437-B550-EE96-B0939DB017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sp>
        <p:nvSpPr>
          <p:cNvPr id="13" name="Footer Placeholder 3">
            <a:extLst>
              <a:ext uri="{FF2B5EF4-FFF2-40B4-BE49-F238E27FC236}">
                <a16:creationId xmlns:a16="http://schemas.microsoft.com/office/drawing/2014/main" id="{3E2EB4C0-0B7A-70B5-A004-28948FE9262E}"/>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34206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BF147-C2C1-DF77-8212-7472B0F77FD6}"/>
              </a:ext>
            </a:extLst>
          </p:cNvPr>
          <p:cNvSpPr>
            <a:spLocks noGrp="1"/>
          </p:cNvSpPr>
          <p:nvPr>
            <p:ph type="title"/>
          </p:nvPr>
        </p:nvSpPr>
        <p:spPr/>
        <p:txBody>
          <a:bodyPr/>
          <a:lstStyle/>
          <a:p>
            <a:r>
              <a:rPr lang="en-US"/>
              <a:t>Diabetes</a:t>
            </a:r>
          </a:p>
        </p:txBody>
      </p:sp>
      <p:sp>
        <p:nvSpPr>
          <p:cNvPr id="3" name="Content Placeholder 2">
            <a:extLst>
              <a:ext uri="{FF2B5EF4-FFF2-40B4-BE49-F238E27FC236}">
                <a16:creationId xmlns:a16="http://schemas.microsoft.com/office/drawing/2014/main" id="{366F6DB1-A5F8-DF27-0042-D71BF15AA6B4}"/>
              </a:ext>
            </a:extLst>
          </p:cNvPr>
          <p:cNvSpPr>
            <a:spLocks noGrp="1"/>
          </p:cNvSpPr>
          <p:nvPr>
            <p:ph idx="1"/>
          </p:nvPr>
        </p:nvSpPr>
        <p:spPr>
          <a:xfrm>
            <a:off x="544899" y="1544514"/>
            <a:ext cx="6738950" cy="4191000"/>
          </a:xfrm>
        </p:spPr>
        <p:txBody>
          <a:bodyPr/>
          <a:lstStyle/>
          <a:p>
            <a:pPr marL="0" indent="0">
              <a:buNone/>
            </a:pPr>
            <a:r>
              <a:rPr lang="en-CA" b="1">
                <a:solidFill>
                  <a:srgbClr val="0072CF"/>
                </a:solidFill>
              </a:rPr>
              <a:t>Smoking + Diabetes = </a:t>
            </a:r>
            <a:r>
              <a:rPr lang="en-CA">
                <a:solidFill>
                  <a:schemeClr val="tx1">
                    <a:lumMod val="50000"/>
                  </a:schemeClr>
                </a:solidFill>
              </a:rPr>
              <a:t>a lethal combination </a:t>
            </a:r>
          </a:p>
          <a:p>
            <a:pPr marL="577188" lvl="5" indent="-285750">
              <a:spcAft>
                <a:spcPts val="1800"/>
              </a:spcAft>
              <a:buFont typeface="Courier New" panose="02070309020205020404" pitchFamily="49" charset="0"/>
              <a:buChar char="o"/>
            </a:pPr>
            <a:r>
              <a:rPr lang="en-CA" b="1">
                <a:solidFill>
                  <a:schemeClr val="accent1"/>
                </a:solidFill>
              </a:rPr>
              <a:t>35-54% </a:t>
            </a:r>
            <a:r>
              <a:rPr lang="en-CA">
                <a:solidFill>
                  <a:schemeClr val="tx1">
                    <a:lumMod val="50000"/>
                  </a:schemeClr>
                </a:solidFill>
              </a:rPr>
              <a:t>increase in risk of </a:t>
            </a:r>
            <a:r>
              <a:rPr lang="en-CA" b="1">
                <a:solidFill>
                  <a:schemeClr val="accent1"/>
                </a:solidFill>
              </a:rPr>
              <a:t>CVD event</a:t>
            </a:r>
          </a:p>
          <a:p>
            <a:pPr marL="0" indent="0">
              <a:buNone/>
            </a:pPr>
            <a:r>
              <a:rPr lang="en-CA" b="1">
                <a:solidFill>
                  <a:srgbClr val="0072CF"/>
                </a:solidFill>
              </a:rPr>
              <a:t>Quitting smoking is one of the most powerful interventions for reducing disease progression and complications among diabetic patients </a:t>
            </a:r>
            <a:endParaRPr lang="en-CA" sz="1800" b="1">
              <a:solidFill>
                <a:srgbClr val="0072CF"/>
              </a:solidFill>
              <a:effectLst/>
              <a:latin typeface="Arial Nova" panose="020B0504020202020204" pitchFamily="34" charset="0"/>
              <a:ea typeface="Arial Nova" panose="020B0504020202020204" pitchFamily="34" charset="0"/>
              <a:cs typeface="Arial Nova" panose="020B0504020202020204" pitchFamily="34" charset="0"/>
            </a:endParaRPr>
          </a:p>
          <a:p>
            <a:r>
              <a:rPr lang="en-CA" sz="1800">
                <a:solidFill>
                  <a:srgbClr val="333333"/>
                </a:solidFill>
                <a:effectLst/>
                <a:latin typeface="Arial Nova" panose="020B0504020202020204" pitchFamily="34" charset="0"/>
                <a:ea typeface="Arial Nova" panose="020B0504020202020204" pitchFamily="34" charset="0"/>
                <a:cs typeface="Arial Nova" panose="020B0504020202020204" pitchFamily="34" charset="0"/>
              </a:rPr>
              <a:t>Have their blood sugar checked at least daily, because the levels may go down. </a:t>
            </a:r>
            <a:endParaRPr lang="en-CA" sz="1800">
              <a:effectLst/>
              <a:latin typeface="Calibri" panose="020F0502020204030204" pitchFamily="34" charset="0"/>
              <a:ea typeface="Calibri" panose="020F0502020204030204" pitchFamily="34" charset="0"/>
              <a:cs typeface="Arial" panose="020B0604020202020204" pitchFamily="34" charset="0"/>
            </a:endParaRPr>
          </a:p>
          <a:p>
            <a:r>
              <a:rPr lang="en-CA"/>
              <a:t>Within eight weeks of stopping smoking insulin becomes more effective at lowering blood sugar levels.</a:t>
            </a:r>
            <a:endParaRPr lang="en-US"/>
          </a:p>
        </p:txBody>
      </p:sp>
      <p:sp>
        <p:nvSpPr>
          <p:cNvPr id="5" name="Slide Number Placeholder 4">
            <a:extLst>
              <a:ext uri="{FF2B5EF4-FFF2-40B4-BE49-F238E27FC236}">
                <a16:creationId xmlns:a16="http://schemas.microsoft.com/office/drawing/2014/main" id="{C4C04017-E2CA-5691-40A4-034CF17651D3}"/>
              </a:ext>
            </a:extLst>
          </p:cNvPr>
          <p:cNvSpPr>
            <a:spLocks noGrp="1"/>
          </p:cNvSpPr>
          <p:nvPr>
            <p:ph type="sldNum" sz="quarter" idx="12"/>
          </p:nvPr>
        </p:nvSpPr>
        <p:spPr/>
        <p:txBody>
          <a:bodyPr/>
          <a:lstStyle/>
          <a:p>
            <a:pPr>
              <a:defRPr/>
            </a:pPr>
            <a:fld id="{29BF0720-F72B-8B46-A819-48D30C8A2406}" type="slidenum">
              <a:rPr lang="en-US" altLang="en-US" smtClean="0"/>
              <a:pPr>
                <a:defRPr/>
              </a:pPr>
              <a:t>19</a:t>
            </a:fld>
            <a:endParaRPr lang="en-US" altLang="en-US"/>
          </a:p>
        </p:txBody>
      </p:sp>
      <p:grpSp>
        <p:nvGrpSpPr>
          <p:cNvPr id="6" name="Group 5">
            <a:extLst>
              <a:ext uri="{FF2B5EF4-FFF2-40B4-BE49-F238E27FC236}">
                <a16:creationId xmlns:a16="http://schemas.microsoft.com/office/drawing/2014/main" id="{0AE6B827-E411-6FA9-A457-1542AFCB76D9}"/>
              </a:ext>
            </a:extLst>
          </p:cNvPr>
          <p:cNvGrpSpPr/>
          <p:nvPr/>
        </p:nvGrpSpPr>
        <p:grpSpPr>
          <a:xfrm>
            <a:off x="7427848" y="1753266"/>
            <a:ext cx="1286662" cy="1367328"/>
            <a:chOff x="736102" y="2807416"/>
            <a:chExt cx="596530" cy="596530"/>
          </a:xfrm>
        </p:grpSpPr>
        <p:sp>
          <p:nvSpPr>
            <p:cNvPr id="8" name="Oval 7">
              <a:extLst>
                <a:ext uri="{FF2B5EF4-FFF2-40B4-BE49-F238E27FC236}">
                  <a16:creationId xmlns:a16="http://schemas.microsoft.com/office/drawing/2014/main" id="{CCA4768A-A039-4C0D-7BE0-2A80B336AF32}"/>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9" name="Graphic 8" descr="Medicine outline">
              <a:extLst>
                <a:ext uri="{FF2B5EF4-FFF2-40B4-BE49-F238E27FC236}">
                  <a16:creationId xmlns:a16="http://schemas.microsoft.com/office/drawing/2014/main" id="{AC92D884-734B-8909-D838-8D31B86FA3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7658" y="2886945"/>
              <a:ext cx="428212" cy="428212"/>
            </a:xfrm>
            <a:prstGeom prst="rect">
              <a:avLst/>
            </a:prstGeom>
          </p:spPr>
        </p:pic>
      </p:grpSp>
      <p:sp>
        <p:nvSpPr>
          <p:cNvPr id="10" name="Footer Placeholder 3">
            <a:extLst>
              <a:ext uri="{FF2B5EF4-FFF2-40B4-BE49-F238E27FC236}">
                <a16:creationId xmlns:a16="http://schemas.microsoft.com/office/drawing/2014/main" id="{BC6D7121-F60A-6399-E2F0-C0D5384E34B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7038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F5D58-5367-127B-2E77-9CF4C93D10D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D85E645B-CDC8-277A-39C3-61836ADCC7C6}"/>
              </a:ext>
            </a:extLst>
          </p:cNvPr>
          <p:cNvSpPr>
            <a:spLocks noGrp="1"/>
          </p:cNvSpPr>
          <p:nvPr>
            <p:ph type="subTitle" idx="1"/>
          </p:nvPr>
        </p:nvSpPr>
        <p:spPr/>
        <p:txBody>
          <a:bodyPr/>
          <a:lstStyle/>
          <a:p>
            <a:r>
              <a:rPr lang="en-GB" dirty="0"/>
              <a:t>Discharge planning </a:t>
            </a:r>
          </a:p>
          <a:p>
            <a:endParaRPr lang="en-GB" dirty="0"/>
          </a:p>
        </p:txBody>
      </p:sp>
    </p:spTree>
    <p:extLst>
      <p:ext uri="{BB962C8B-B14F-4D97-AF65-F5344CB8AC3E}">
        <p14:creationId xmlns:p14="http://schemas.microsoft.com/office/powerpoint/2010/main" val="3284950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3E54D-F3A5-AC5A-0D02-96374D340388}"/>
              </a:ext>
            </a:extLst>
          </p:cNvPr>
          <p:cNvSpPr>
            <a:spLocks noGrp="1"/>
          </p:cNvSpPr>
          <p:nvPr>
            <p:ph type="title"/>
          </p:nvPr>
        </p:nvSpPr>
        <p:spPr/>
        <p:txBody>
          <a:bodyPr/>
          <a:lstStyle/>
          <a:p>
            <a:r>
              <a:rPr lang="en-US"/>
              <a:t>Cancer</a:t>
            </a:r>
          </a:p>
        </p:txBody>
      </p:sp>
      <p:sp>
        <p:nvSpPr>
          <p:cNvPr id="3" name="Content Placeholder 2">
            <a:extLst>
              <a:ext uri="{FF2B5EF4-FFF2-40B4-BE49-F238E27FC236}">
                <a16:creationId xmlns:a16="http://schemas.microsoft.com/office/drawing/2014/main" id="{8A5915EF-0961-3A91-3B52-A67E1853AD8B}"/>
              </a:ext>
            </a:extLst>
          </p:cNvPr>
          <p:cNvSpPr>
            <a:spLocks noGrp="1"/>
          </p:cNvSpPr>
          <p:nvPr>
            <p:ph idx="1"/>
          </p:nvPr>
        </p:nvSpPr>
        <p:spPr>
          <a:xfrm>
            <a:off x="496614" y="1728554"/>
            <a:ext cx="7962900" cy="4191000"/>
          </a:xfrm>
        </p:spPr>
        <p:txBody>
          <a:bodyPr/>
          <a:lstStyle/>
          <a:p>
            <a:pPr marL="0" indent="0">
              <a:buNone/>
            </a:pPr>
            <a:r>
              <a:rPr lang="en-CA" sz="2000" b="1" i="1">
                <a:solidFill>
                  <a:srgbClr val="0070C0"/>
                </a:solidFill>
                <a:latin typeface="Helvetica" pitchFamily="2" charset="0"/>
              </a:rPr>
              <a:t>“S</a:t>
            </a:r>
            <a:r>
              <a:rPr lang="en-CA" sz="2000" b="1" i="1">
                <a:solidFill>
                  <a:srgbClr val="0070C0"/>
                </a:solidFill>
                <a:effectLst/>
                <a:latin typeface="Helvetica" pitchFamily="2" charset="0"/>
              </a:rPr>
              <a:t>topping smoking</a:t>
            </a:r>
            <a:r>
              <a:rPr lang="en-CA" sz="2000" b="1">
                <a:solidFill>
                  <a:srgbClr val="0070C0"/>
                </a:solidFill>
                <a:latin typeface="Helvetica" pitchFamily="2" charset="0"/>
              </a:rPr>
              <a:t> </a:t>
            </a:r>
            <a:r>
              <a:rPr lang="en-CA" sz="2000" b="1" i="1">
                <a:solidFill>
                  <a:srgbClr val="0070C0"/>
                </a:solidFill>
                <a:effectLst/>
                <a:latin typeface="Helvetica" pitchFamily="2" charset="0"/>
              </a:rPr>
              <a:t>will help you with</a:t>
            </a:r>
            <a:r>
              <a:rPr lang="en-CA" sz="2000" b="1">
                <a:solidFill>
                  <a:srgbClr val="0070C0"/>
                </a:solidFill>
                <a:latin typeface="Helvetica" pitchFamily="2" charset="0"/>
              </a:rPr>
              <a:t> </a:t>
            </a:r>
            <a:r>
              <a:rPr lang="en-CA" sz="2000" b="1" i="1">
                <a:solidFill>
                  <a:srgbClr val="0070C0"/>
                </a:solidFill>
                <a:effectLst/>
                <a:latin typeface="Helvetica" pitchFamily="2" charset="0"/>
              </a:rPr>
              <a:t>your treatment and</a:t>
            </a:r>
            <a:r>
              <a:rPr lang="en-CA" sz="2000" b="1">
                <a:solidFill>
                  <a:srgbClr val="0070C0"/>
                </a:solidFill>
                <a:latin typeface="Helvetica" pitchFamily="2" charset="0"/>
              </a:rPr>
              <a:t> l</a:t>
            </a:r>
            <a:r>
              <a:rPr lang="en-CA" sz="2000" b="1" i="1">
                <a:solidFill>
                  <a:srgbClr val="0070C0"/>
                </a:solidFill>
                <a:effectLst/>
                <a:latin typeface="Helvetica" pitchFamily="2" charset="0"/>
              </a:rPr>
              <a:t>ower your risk of</a:t>
            </a:r>
            <a:r>
              <a:rPr lang="en-CA" sz="2000" b="1">
                <a:solidFill>
                  <a:srgbClr val="0070C0"/>
                </a:solidFill>
                <a:latin typeface="Helvetica" pitchFamily="2" charset="0"/>
              </a:rPr>
              <a:t> </a:t>
            </a:r>
            <a:r>
              <a:rPr lang="en-CA" sz="2000" b="1" i="1">
                <a:solidFill>
                  <a:srgbClr val="0070C0"/>
                </a:solidFill>
                <a:effectLst/>
                <a:latin typeface="Helvetica" pitchFamily="2" charset="0"/>
              </a:rPr>
              <a:t>complications.”</a:t>
            </a:r>
            <a:endParaRPr lang="en-CA" sz="1000" b="1" i="1">
              <a:solidFill>
                <a:srgbClr val="0070C0"/>
              </a:solidFill>
              <a:latin typeface="Helvetica" pitchFamily="2" charset="0"/>
            </a:endParaRPr>
          </a:p>
          <a:p>
            <a:pPr marL="285750" indent="-285750">
              <a:buFont typeface="Arial" panose="020B0604020202020204" pitchFamily="34" charset="0"/>
              <a:buChar char="■"/>
            </a:pPr>
            <a:r>
              <a:rPr lang="en-CA">
                <a:effectLst/>
                <a:latin typeface="Helvetica" pitchFamily="2" charset="0"/>
              </a:rPr>
              <a:t>Increased treatment</a:t>
            </a:r>
            <a:r>
              <a:rPr lang="en-CA">
                <a:latin typeface="Helvetica" pitchFamily="2" charset="0"/>
              </a:rPr>
              <a:t> </a:t>
            </a:r>
            <a:r>
              <a:rPr lang="en-CA">
                <a:effectLst/>
                <a:latin typeface="Helvetica" pitchFamily="2" charset="0"/>
              </a:rPr>
              <a:t>response</a:t>
            </a:r>
          </a:p>
          <a:p>
            <a:pPr marL="285750" indent="-285750">
              <a:buFont typeface="Arial" panose="020B0604020202020204" pitchFamily="34" charset="0"/>
              <a:buChar char="■"/>
            </a:pPr>
            <a:r>
              <a:rPr lang="en-CA">
                <a:effectLst/>
                <a:latin typeface="Helvetica" pitchFamily="2" charset="0"/>
              </a:rPr>
              <a:t>Decreased risk in</a:t>
            </a:r>
            <a:r>
              <a:rPr lang="en-CA">
                <a:latin typeface="Helvetica" pitchFamily="2" charset="0"/>
              </a:rPr>
              <a:t> </a:t>
            </a:r>
            <a:r>
              <a:rPr lang="en-CA">
                <a:effectLst/>
                <a:latin typeface="Helvetica" pitchFamily="2" charset="0"/>
              </a:rPr>
              <a:t>complications</a:t>
            </a:r>
          </a:p>
          <a:p>
            <a:pPr marL="285750" indent="-285750">
              <a:buFont typeface="Arial" panose="020B0604020202020204" pitchFamily="34" charset="0"/>
              <a:buChar char="■"/>
            </a:pPr>
            <a:r>
              <a:rPr lang="en-CA">
                <a:effectLst/>
                <a:latin typeface="Helvetica" pitchFamily="2" charset="0"/>
              </a:rPr>
              <a:t>Reduction in risk of</a:t>
            </a:r>
            <a:r>
              <a:rPr lang="en-CA">
                <a:latin typeface="Helvetica" pitchFamily="2" charset="0"/>
              </a:rPr>
              <a:t> </a:t>
            </a:r>
            <a:r>
              <a:rPr lang="en-CA">
                <a:effectLst/>
                <a:latin typeface="Helvetica" pitchFamily="2" charset="0"/>
              </a:rPr>
              <a:t>disease progression</a:t>
            </a:r>
          </a:p>
          <a:p>
            <a:pPr marL="285750" indent="-285750">
              <a:buFont typeface="Arial" panose="020B0604020202020204" pitchFamily="34" charset="0"/>
              <a:buChar char="■"/>
            </a:pPr>
            <a:r>
              <a:rPr lang="en-CA">
                <a:effectLst/>
                <a:latin typeface="Helvetica" pitchFamily="2" charset="0"/>
              </a:rPr>
              <a:t>Decreased risk of</a:t>
            </a:r>
            <a:r>
              <a:rPr lang="en-CA">
                <a:latin typeface="Helvetica" pitchFamily="2" charset="0"/>
              </a:rPr>
              <a:t> </a:t>
            </a:r>
            <a:r>
              <a:rPr lang="en-CA">
                <a:effectLst/>
                <a:latin typeface="Helvetica" pitchFamily="2" charset="0"/>
              </a:rPr>
              <a:t>development of a second primary tumour</a:t>
            </a:r>
          </a:p>
          <a:p>
            <a:pPr marL="285750" indent="-285750">
              <a:buFont typeface="Arial" panose="020B0604020202020204" pitchFamily="34" charset="0"/>
              <a:buChar char="■"/>
            </a:pPr>
            <a:r>
              <a:rPr lang="en-CA">
                <a:effectLst/>
                <a:latin typeface="Helvetica" pitchFamily="2" charset="0"/>
              </a:rPr>
              <a:t>Increased survival rate</a:t>
            </a:r>
            <a:r>
              <a:rPr lang="en-CA">
                <a:latin typeface="Helvetica" pitchFamily="2" charset="0"/>
              </a:rPr>
              <a:t> </a:t>
            </a:r>
            <a:r>
              <a:rPr lang="en-CA">
                <a:effectLst/>
                <a:latin typeface="Helvetica" pitchFamily="2" charset="0"/>
              </a:rPr>
              <a:t>following diagnosis</a:t>
            </a:r>
          </a:p>
          <a:p>
            <a:pPr marL="285750" indent="-285750">
              <a:buFont typeface="Arial" panose="020B0604020202020204" pitchFamily="34" charset="0"/>
              <a:buChar char="■"/>
            </a:pPr>
            <a:r>
              <a:rPr lang="en-CA">
                <a:effectLst/>
                <a:latin typeface="Helvetica" pitchFamily="2" charset="0"/>
              </a:rPr>
              <a:t>Increased quality of life</a:t>
            </a:r>
          </a:p>
          <a:p>
            <a:pPr marL="0" indent="0">
              <a:buNone/>
            </a:pPr>
            <a:endParaRPr lang="en-CA">
              <a:effectLst/>
              <a:latin typeface="Helvetica" pitchFamily="2" charset="0"/>
            </a:endParaRPr>
          </a:p>
          <a:p>
            <a:pPr lvl="1"/>
            <a:endParaRPr lang="en-US"/>
          </a:p>
        </p:txBody>
      </p:sp>
      <p:sp>
        <p:nvSpPr>
          <p:cNvPr id="5" name="Slide Number Placeholder 4">
            <a:extLst>
              <a:ext uri="{FF2B5EF4-FFF2-40B4-BE49-F238E27FC236}">
                <a16:creationId xmlns:a16="http://schemas.microsoft.com/office/drawing/2014/main" id="{B331833B-FCA1-469A-BC81-8BE465D0E57C}"/>
              </a:ext>
            </a:extLst>
          </p:cNvPr>
          <p:cNvSpPr>
            <a:spLocks noGrp="1"/>
          </p:cNvSpPr>
          <p:nvPr>
            <p:ph type="sldNum" sz="quarter" idx="12"/>
          </p:nvPr>
        </p:nvSpPr>
        <p:spPr/>
        <p:txBody>
          <a:bodyPr/>
          <a:lstStyle/>
          <a:p>
            <a:pPr>
              <a:defRPr/>
            </a:pPr>
            <a:fld id="{29BF0720-F72B-8B46-A819-48D30C8A2406}" type="slidenum">
              <a:rPr lang="en-US" altLang="en-US" smtClean="0"/>
              <a:pPr>
                <a:defRPr/>
              </a:pPr>
              <a:t>20</a:t>
            </a:fld>
            <a:endParaRPr lang="en-US" altLang="en-US"/>
          </a:p>
        </p:txBody>
      </p:sp>
      <p:grpSp>
        <p:nvGrpSpPr>
          <p:cNvPr id="6" name="Group 5">
            <a:extLst>
              <a:ext uri="{FF2B5EF4-FFF2-40B4-BE49-F238E27FC236}">
                <a16:creationId xmlns:a16="http://schemas.microsoft.com/office/drawing/2014/main" id="{0F4C3126-E7FF-8500-ED24-95A79E931397}"/>
              </a:ext>
            </a:extLst>
          </p:cNvPr>
          <p:cNvGrpSpPr/>
          <p:nvPr/>
        </p:nvGrpSpPr>
        <p:grpSpPr>
          <a:xfrm>
            <a:off x="6595446" y="2457207"/>
            <a:ext cx="1272808" cy="1280602"/>
            <a:chOff x="736102" y="4233878"/>
            <a:chExt cx="596530" cy="596530"/>
          </a:xfrm>
        </p:grpSpPr>
        <p:sp>
          <p:nvSpPr>
            <p:cNvPr id="7" name="Oval 6">
              <a:extLst>
                <a:ext uri="{FF2B5EF4-FFF2-40B4-BE49-F238E27FC236}">
                  <a16:creationId xmlns:a16="http://schemas.microsoft.com/office/drawing/2014/main" id="{7AD22A84-A066-EB1F-4B47-152C222EB81F}"/>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Graphic 7" descr="Cancer outline">
              <a:extLst>
                <a:ext uri="{FF2B5EF4-FFF2-40B4-BE49-F238E27FC236}">
                  <a16:creationId xmlns:a16="http://schemas.microsoft.com/office/drawing/2014/main" id="{551617EA-5D97-7B68-8373-87C53B1747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1152" y="4295753"/>
              <a:ext cx="466430" cy="466430"/>
            </a:xfrm>
            <a:prstGeom prst="rect">
              <a:avLst/>
            </a:prstGeom>
          </p:spPr>
        </p:pic>
      </p:grpSp>
      <p:sp>
        <p:nvSpPr>
          <p:cNvPr id="10" name="Footer Placeholder 3">
            <a:extLst>
              <a:ext uri="{FF2B5EF4-FFF2-40B4-BE49-F238E27FC236}">
                <a16:creationId xmlns:a16="http://schemas.microsoft.com/office/drawing/2014/main" id="{76E226BF-1F5A-B533-6350-5B6C9BF178F9}"/>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69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59DA2-1F9C-F7A0-856C-E6BB7829E34B}"/>
              </a:ext>
            </a:extLst>
          </p:cNvPr>
          <p:cNvSpPr>
            <a:spLocks noGrp="1"/>
          </p:cNvSpPr>
          <p:nvPr>
            <p:ph type="title"/>
          </p:nvPr>
        </p:nvSpPr>
        <p:spPr/>
        <p:txBody>
          <a:bodyPr/>
          <a:lstStyle/>
          <a:p>
            <a:r>
              <a:rPr lang="en-US"/>
              <a:t>COPD</a:t>
            </a:r>
          </a:p>
        </p:txBody>
      </p:sp>
      <p:sp>
        <p:nvSpPr>
          <p:cNvPr id="3" name="Content Placeholder 2">
            <a:extLst>
              <a:ext uri="{FF2B5EF4-FFF2-40B4-BE49-F238E27FC236}">
                <a16:creationId xmlns:a16="http://schemas.microsoft.com/office/drawing/2014/main" id="{FF670278-44C5-5B10-CFED-94FE669D1112}"/>
              </a:ext>
            </a:extLst>
          </p:cNvPr>
          <p:cNvSpPr>
            <a:spLocks noGrp="1"/>
          </p:cNvSpPr>
          <p:nvPr>
            <p:ph idx="1"/>
          </p:nvPr>
        </p:nvSpPr>
        <p:spPr>
          <a:xfrm>
            <a:off x="457561" y="1442410"/>
            <a:ext cx="8192194" cy="4191000"/>
          </a:xfrm>
        </p:spPr>
        <p:txBody>
          <a:bodyPr/>
          <a:lstStyle/>
          <a:p>
            <a:pPr marL="285750" indent="-285750"/>
            <a:r>
              <a:rPr lang="en-CA" dirty="0">
                <a:effectLst/>
                <a:latin typeface="Helvetica"/>
                <a:cs typeface="Arial"/>
              </a:rPr>
              <a:t>Slows respiratory</a:t>
            </a:r>
            <a:r>
              <a:rPr lang="en-CA" dirty="0">
                <a:latin typeface="Helvetica"/>
                <a:cs typeface="Arial"/>
              </a:rPr>
              <a:t> </a:t>
            </a:r>
            <a:r>
              <a:rPr lang="en-CA" dirty="0">
                <a:effectLst/>
                <a:latin typeface="Helvetica"/>
                <a:cs typeface="Arial"/>
              </a:rPr>
              <a:t>function decline</a:t>
            </a:r>
            <a:r>
              <a:rPr lang="en-CA" dirty="0">
                <a:latin typeface="Helvetica"/>
                <a:cs typeface="Arial"/>
              </a:rPr>
              <a:t> </a:t>
            </a:r>
            <a:r>
              <a:rPr lang="en-CA" dirty="0">
                <a:effectLst/>
                <a:latin typeface="Helvetica"/>
                <a:cs typeface="Arial"/>
              </a:rPr>
              <a:t>(FEV1)</a:t>
            </a:r>
          </a:p>
          <a:p>
            <a:pPr marL="287655" indent="-288290"/>
            <a:r>
              <a:rPr lang="en-CA" dirty="0">
                <a:effectLst/>
                <a:latin typeface="Helvetica"/>
                <a:cs typeface="Arial"/>
              </a:rPr>
              <a:t>With sustained quitting lung function</a:t>
            </a:r>
            <a:r>
              <a:rPr lang="en-CA" dirty="0">
                <a:latin typeface="Helvetica"/>
                <a:cs typeface="Arial"/>
              </a:rPr>
              <a:t> </a:t>
            </a:r>
            <a:r>
              <a:rPr lang="en-CA" dirty="0">
                <a:effectLst/>
                <a:latin typeface="Helvetica"/>
                <a:cs typeface="Arial"/>
              </a:rPr>
              <a:t>will return to that of </a:t>
            </a:r>
            <a:r>
              <a:rPr lang="en-CA" dirty="0">
                <a:latin typeface="Helvetica"/>
                <a:cs typeface="Arial"/>
              </a:rPr>
              <a:t>a person who never smoked</a:t>
            </a:r>
            <a:endParaRPr lang="en-CA" dirty="0">
              <a:effectLst/>
              <a:latin typeface="Helvetica"/>
              <a:cs typeface="Arial"/>
            </a:endParaRPr>
          </a:p>
          <a:p>
            <a:pPr marL="287655" indent="-288290"/>
            <a:r>
              <a:rPr lang="en-CA" dirty="0">
                <a:effectLst/>
                <a:latin typeface="Helvetica"/>
                <a:cs typeface="Arial"/>
              </a:rPr>
              <a:t>Improved lung function(5–10% with three</a:t>
            </a:r>
            <a:r>
              <a:rPr lang="en-CA" dirty="0">
                <a:latin typeface="Helvetica"/>
                <a:cs typeface="Arial"/>
              </a:rPr>
              <a:t> </a:t>
            </a:r>
            <a:r>
              <a:rPr lang="en-CA" dirty="0">
                <a:effectLst/>
                <a:latin typeface="Helvetica"/>
                <a:cs typeface="Arial"/>
              </a:rPr>
              <a:t>to nine months of stopping</a:t>
            </a:r>
            <a:endParaRPr lang="en-CA" sz="800" b="1" dirty="0">
              <a:latin typeface="Helvetica"/>
              <a:cs typeface="Arial"/>
            </a:endParaRPr>
          </a:p>
          <a:p>
            <a:pPr marL="0" indent="0">
              <a:buNone/>
            </a:pPr>
            <a:r>
              <a:rPr lang="en-CA" sz="1800" b="1" i="1" dirty="0">
                <a:solidFill>
                  <a:srgbClr val="0070C0"/>
                </a:solidFill>
                <a:effectLst/>
                <a:latin typeface="Helvetica"/>
                <a:cs typeface="Arial"/>
              </a:rPr>
              <a:t>Stopping smoking is the</a:t>
            </a:r>
            <a:r>
              <a:rPr lang="en-CA" sz="1800" b="1" dirty="0">
                <a:solidFill>
                  <a:srgbClr val="0070C0"/>
                </a:solidFill>
                <a:latin typeface="Helvetica"/>
                <a:cs typeface="Arial"/>
              </a:rPr>
              <a:t> </a:t>
            </a:r>
            <a:r>
              <a:rPr lang="en-CA" sz="1800" b="1" i="1" dirty="0">
                <a:solidFill>
                  <a:srgbClr val="0070C0"/>
                </a:solidFill>
                <a:effectLst/>
                <a:latin typeface="Helvetica"/>
                <a:cs typeface="Arial"/>
              </a:rPr>
              <a:t>single most important</a:t>
            </a:r>
            <a:r>
              <a:rPr lang="en-CA" sz="1800" b="1" dirty="0">
                <a:solidFill>
                  <a:srgbClr val="0070C0"/>
                </a:solidFill>
                <a:latin typeface="Helvetica"/>
                <a:cs typeface="Arial"/>
              </a:rPr>
              <a:t> </a:t>
            </a:r>
            <a:r>
              <a:rPr lang="en-CA" sz="1800" b="1" i="1" dirty="0">
                <a:solidFill>
                  <a:srgbClr val="0070C0"/>
                </a:solidFill>
                <a:effectLst/>
                <a:latin typeface="Helvetica"/>
                <a:cs typeface="Arial"/>
              </a:rPr>
              <a:t>thing you can do to help</a:t>
            </a:r>
            <a:r>
              <a:rPr lang="en-CA" sz="1800" b="1" dirty="0">
                <a:solidFill>
                  <a:srgbClr val="0070C0"/>
                </a:solidFill>
                <a:latin typeface="Helvetica"/>
                <a:cs typeface="Arial"/>
              </a:rPr>
              <a:t> </a:t>
            </a:r>
            <a:r>
              <a:rPr lang="en-CA" sz="1800" b="1" i="1" dirty="0">
                <a:solidFill>
                  <a:srgbClr val="0070C0"/>
                </a:solidFill>
                <a:effectLst/>
                <a:latin typeface="Helvetica"/>
                <a:cs typeface="Arial"/>
              </a:rPr>
              <a:t>slow down progression</a:t>
            </a:r>
            <a:r>
              <a:rPr lang="en-CA" sz="1800" b="1" dirty="0">
                <a:solidFill>
                  <a:srgbClr val="0070C0"/>
                </a:solidFill>
                <a:latin typeface="Helvetica"/>
                <a:cs typeface="Arial"/>
              </a:rPr>
              <a:t> </a:t>
            </a:r>
            <a:r>
              <a:rPr lang="en-CA" sz="1800" b="1" i="1" dirty="0">
                <a:solidFill>
                  <a:srgbClr val="0070C0"/>
                </a:solidFill>
                <a:effectLst/>
                <a:latin typeface="Helvetica"/>
                <a:cs typeface="Arial"/>
              </a:rPr>
              <a:t>of the disease. You</a:t>
            </a:r>
            <a:r>
              <a:rPr lang="en-CA" sz="1800" b="1" dirty="0">
                <a:solidFill>
                  <a:srgbClr val="0070C0"/>
                </a:solidFill>
                <a:latin typeface="Helvetica"/>
                <a:cs typeface="Arial"/>
              </a:rPr>
              <a:t> </a:t>
            </a:r>
            <a:r>
              <a:rPr lang="en-CA" sz="1800" b="1" i="1" dirty="0">
                <a:solidFill>
                  <a:srgbClr val="0070C0"/>
                </a:solidFill>
                <a:effectLst/>
                <a:latin typeface="Helvetica"/>
                <a:cs typeface="Arial"/>
              </a:rPr>
              <a:t>will be helping to keep</a:t>
            </a:r>
            <a:r>
              <a:rPr lang="en-CA" sz="1800" b="1" dirty="0">
                <a:solidFill>
                  <a:srgbClr val="0070C0"/>
                </a:solidFill>
                <a:latin typeface="Helvetica"/>
                <a:cs typeface="Arial"/>
              </a:rPr>
              <a:t> </a:t>
            </a:r>
            <a:r>
              <a:rPr lang="en-CA" sz="1800" b="1" i="1" dirty="0">
                <a:solidFill>
                  <a:srgbClr val="0070C0"/>
                </a:solidFill>
                <a:effectLst/>
                <a:latin typeface="Helvetica"/>
                <a:cs typeface="Arial"/>
              </a:rPr>
              <a:t>your lungs as healthy as</a:t>
            </a:r>
            <a:r>
              <a:rPr lang="en-CA" sz="1800" b="1" dirty="0">
                <a:solidFill>
                  <a:srgbClr val="0070C0"/>
                </a:solidFill>
                <a:latin typeface="Helvetica"/>
                <a:cs typeface="Arial"/>
              </a:rPr>
              <a:t> </a:t>
            </a:r>
            <a:r>
              <a:rPr lang="en-CA" sz="1800" b="1" i="1" dirty="0">
                <a:solidFill>
                  <a:srgbClr val="0070C0"/>
                </a:solidFill>
                <a:effectLst/>
                <a:latin typeface="Helvetica"/>
                <a:cs typeface="Arial"/>
              </a:rPr>
              <a:t>possible and not cause</a:t>
            </a:r>
            <a:r>
              <a:rPr lang="en-CA" sz="1800" b="1" dirty="0">
                <a:solidFill>
                  <a:srgbClr val="0070C0"/>
                </a:solidFill>
                <a:latin typeface="Helvetica"/>
                <a:cs typeface="Arial"/>
              </a:rPr>
              <a:t> </a:t>
            </a:r>
            <a:r>
              <a:rPr lang="en-CA" sz="1800" b="1" i="1" dirty="0">
                <a:solidFill>
                  <a:srgbClr val="0070C0"/>
                </a:solidFill>
                <a:effectLst/>
                <a:latin typeface="Helvetica"/>
                <a:cs typeface="Arial"/>
              </a:rPr>
              <a:t>any more damage.</a:t>
            </a:r>
            <a:endParaRPr lang="en-CA" b="1" i="1" dirty="0">
              <a:solidFill>
                <a:srgbClr val="0070C0"/>
              </a:solidFill>
              <a:latin typeface="Helvetica"/>
              <a:cs typeface="Arial"/>
            </a:endParaRPr>
          </a:p>
          <a:p>
            <a:pPr marL="287655" indent="-288290"/>
            <a:endParaRPr lang="en-CA">
              <a:effectLst/>
              <a:latin typeface="Helvetica" pitchFamily="2" charset="0"/>
            </a:endParaRPr>
          </a:p>
          <a:p>
            <a:pPr marL="287655" indent="-288290"/>
            <a:endParaRPr lang="en-US"/>
          </a:p>
        </p:txBody>
      </p:sp>
      <p:sp>
        <p:nvSpPr>
          <p:cNvPr id="5" name="Slide Number Placeholder 4">
            <a:extLst>
              <a:ext uri="{FF2B5EF4-FFF2-40B4-BE49-F238E27FC236}">
                <a16:creationId xmlns:a16="http://schemas.microsoft.com/office/drawing/2014/main" id="{F355C540-0B79-C442-2385-29F9C1923FA8}"/>
              </a:ext>
            </a:extLst>
          </p:cNvPr>
          <p:cNvSpPr>
            <a:spLocks noGrp="1"/>
          </p:cNvSpPr>
          <p:nvPr>
            <p:ph type="sldNum" sz="quarter" idx="12"/>
          </p:nvPr>
        </p:nvSpPr>
        <p:spPr/>
        <p:txBody>
          <a:bodyPr/>
          <a:lstStyle/>
          <a:p>
            <a:pPr>
              <a:defRPr/>
            </a:pPr>
            <a:fld id="{29BF0720-F72B-8B46-A819-48D30C8A2406}" type="slidenum">
              <a:rPr lang="en-US" altLang="en-US" smtClean="0"/>
              <a:pPr>
                <a:defRPr/>
              </a:pPr>
              <a:t>21</a:t>
            </a:fld>
            <a:endParaRPr lang="en-US" altLang="en-US"/>
          </a:p>
        </p:txBody>
      </p:sp>
      <p:sp>
        <p:nvSpPr>
          <p:cNvPr id="6" name="Content Placeholder 2">
            <a:extLst>
              <a:ext uri="{FF2B5EF4-FFF2-40B4-BE49-F238E27FC236}">
                <a16:creationId xmlns:a16="http://schemas.microsoft.com/office/drawing/2014/main" id="{362F0E2B-B127-CC49-8808-8F698844BB56}"/>
              </a:ext>
            </a:extLst>
          </p:cNvPr>
          <p:cNvSpPr txBox="1">
            <a:spLocks/>
          </p:cNvSpPr>
          <p:nvPr/>
        </p:nvSpPr>
        <p:spPr bwMode="auto">
          <a:xfrm>
            <a:off x="2865530" y="4513138"/>
            <a:ext cx="7438444" cy="17462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t>Lower motivation to quit relative to other smokers </a:t>
            </a:r>
          </a:p>
          <a:p>
            <a:r>
              <a:rPr lang="en-US"/>
              <a:t>Higher rates of nicotine addiction</a:t>
            </a:r>
          </a:p>
          <a:p>
            <a:r>
              <a:rPr lang="en-US"/>
              <a:t>Depression </a:t>
            </a:r>
          </a:p>
          <a:p>
            <a:pPr marL="0" indent="0">
              <a:buFont typeface="Lucida Grande" panose="020B0600040502020204" pitchFamily="34" charset="0"/>
              <a:buNone/>
            </a:pPr>
            <a:endParaRPr lang="en-US"/>
          </a:p>
        </p:txBody>
      </p:sp>
      <p:grpSp>
        <p:nvGrpSpPr>
          <p:cNvPr id="7" name="Group 6">
            <a:extLst>
              <a:ext uri="{FF2B5EF4-FFF2-40B4-BE49-F238E27FC236}">
                <a16:creationId xmlns:a16="http://schemas.microsoft.com/office/drawing/2014/main" id="{9FA7AF6E-6A06-7440-B37E-BD9EF4447D8D}"/>
              </a:ext>
            </a:extLst>
          </p:cNvPr>
          <p:cNvGrpSpPr/>
          <p:nvPr/>
        </p:nvGrpSpPr>
        <p:grpSpPr>
          <a:xfrm>
            <a:off x="689261" y="4721588"/>
            <a:ext cx="1506664" cy="1416325"/>
            <a:chOff x="736102" y="3520647"/>
            <a:chExt cx="596530" cy="596530"/>
          </a:xfrm>
        </p:grpSpPr>
        <p:sp>
          <p:nvSpPr>
            <p:cNvPr id="8" name="Oval 7">
              <a:extLst>
                <a:ext uri="{FF2B5EF4-FFF2-40B4-BE49-F238E27FC236}">
                  <a16:creationId xmlns:a16="http://schemas.microsoft.com/office/drawing/2014/main" id="{1AACBCEE-CD4E-20A2-62E7-B35A9FE4EB2A}"/>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9" name="Graphic 8" descr="Lungs with virus outline">
              <a:extLst>
                <a:ext uri="{FF2B5EF4-FFF2-40B4-BE49-F238E27FC236}">
                  <a16:creationId xmlns:a16="http://schemas.microsoft.com/office/drawing/2014/main" id="{44E226FD-2968-E8CA-6663-0196879EF3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6391" y="3589078"/>
              <a:ext cx="415953" cy="415953"/>
            </a:xfrm>
            <a:prstGeom prst="rect">
              <a:avLst/>
            </a:prstGeom>
          </p:spPr>
        </p:pic>
      </p:grpSp>
      <p:sp>
        <p:nvSpPr>
          <p:cNvPr id="11" name="Footer Placeholder 3">
            <a:extLst>
              <a:ext uri="{FF2B5EF4-FFF2-40B4-BE49-F238E27FC236}">
                <a16:creationId xmlns:a16="http://schemas.microsoft.com/office/drawing/2014/main" id="{E93CE6DC-4231-F6DB-18D0-3A3A78F7F88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8267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B33BE-29FF-057D-D3F9-9491AC0B2BC5}"/>
              </a:ext>
            </a:extLst>
          </p:cNvPr>
          <p:cNvSpPr>
            <a:spLocks noGrp="1"/>
          </p:cNvSpPr>
          <p:nvPr>
            <p:ph type="title"/>
          </p:nvPr>
        </p:nvSpPr>
        <p:spPr/>
        <p:txBody>
          <a:bodyPr/>
          <a:lstStyle/>
          <a:p>
            <a:r>
              <a:rPr lang="en-US"/>
              <a:t>COPD: Fletcher-Peto graph</a:t>
            </a:r>
          </a:p>
        </p:txBody>
      </p:sp>
      <p:sp>
        <p:nvSpPr>
          <p:cNvPr id="5" name="Slide Number Placeholder 4">
            <a:extLst>
              <a:ext uri="{FF2B5EF4-FFF2-40B4-BE49-F238E27FC236}">
                <a16:creationId xmlns:a16="http://schemas.microsoft.com/office/drawing/2014/main" id="{BC0073AB-E517-390B-F172-5A2A31C23E2E}"/>
              </a:ext>
            </a:extLst>
          </p:cNvPr>
          <p:cNvSpPr>
            <a:spLocks noGrp="1"/>
          </p:cNvSpPr>
          <p:nvPr>
            <p:ph type="sldNum" sz="quarter" idx="12"/>
          </p:nvPr>
        </p:nvSpPr>
        <p:spPr/>
        <p:txBody>
          <a:bodyPr/>
          <a:lstStyle/>
          <a:p>
            <a:pPr>
              <a:defRPr/>
            </a:pPr>
            <a:fld id="{29BF0720-F72B-8B46-A819-48D30C8A2406}" type="slidenum">
              <a:rPr lang="en-US" altLang="en-US" smtClean="0"/>
              <a:pPr>
                <a:defRPr/>
              </a:pPr>
              <a:t>22</a:t>
            </a:fld>
            <a:endParaRPr lang="en-US" altLang="en-US"/>
          </a:p>
        </p:txBody>
      </p:sp>
      <p:pic>
        <p:nvPicPr>
          <p:cNvPr id="11" name="Content Placeholder 10" descr="A diagram of a smoking curve&#10;&#10;Description automatically generated with medium confidence">
            <a:extLst>
              <a:ext uri="{FF2B5EF4-FFF2-40B4-BE49-F238E27FC236}">
                <a16:creationId xmlns:a16="http://schemas.microsoft.com/office/drawing/2014/main" id="{2DC0BB5E-ACA0-F882-6969-EEB8B46C7AF3}"/>
              </a:ext>
            </a:extLst>
          </p:cNvPr>
          <p:cNvPicPr>
            <a:picLocks noGrp="1" noChangeAspect="1"/>
          </p:cNvPicPr>
          <p:nvPr>
            <p:ph idx="1"/>
          </p:nvPr>
        </p:nvPicPr>
        <p:blipFill>
          <a:blip r:embed="rId3"/>
          <a:stretch>
            <a:fillRect/>
          </a:stretch>
        </p:blipFill>
        <p:spPr>
          <a:xfrm>
            <a:off x="822069" y="1475319"/>
            <a:ext cx="7553728" cy="4773081"/>
          </a:xfrm>
        </p:spPr>
      </p:pic>
      <p:sp>
        <p:nvSpPr>
          <p:cNvPr id="6" name="Footer Placeholder 3">
            <a:extLst>
              <a:ext uri="{FF2B5EF4-FFF2-40B4-BE49-F238E27FC236}">
                <a16:creationId xmlns:a16="http://schemas.microsoft.com/office/drawing/2014/main" id="{86A6824C-22CB-4200-96F3-72BD7BC960DE}"/>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47518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3E54D-F3A5-AC5A-0D02-96374D340388}"/>
              </a:ext>
            </a:extLst>
          </p:cNvPr>
          <p:cNvSpPr>
            <a:spLocks noGrp="1"/>
          </p:cNvSpPr>
          <p:nvPr>
            <p:ph type="title"/>
          </p:nvPr>
        </p:nvSpPr>
        <p:spPr/>
        <p:txBody>
          <a:bodyPr/>
          <a:lstStyle/>
          <a:p>
            <a:r>
              <a:rPr lang="en-US"/>
              <a:t>Renal and hepatic impairment </a:t>
            </a:r>
          </a:p>
        </p:txBody>
      </p:sp>
      <p:sp>
        <p:nvSpPr>
          <p:cNvPr id="3" name="Content Placeholder 2">
            <a:extLst>
              <a:ext uri="{FF2B5EF4-FFF2-40B4-BE49-F238E27FC236}">
                <a16:creationId xmlns:a16="http://schemas.microsoft.com/office/drawing/2014/main" id="{8A5915EF-0961-3A91-3B52-A67E1853AD8B}"/>
              </a:ext>
            </a:extLst>
          </p:cNvPr>
          <p:cNvSpPr>
            <a:spLocks noGrp="1"/>
          </p:cNvSpPr>
          <p:nvPr>
            <p:ph idx="1"/>
          </p:nvPr>
        </p:nvSpPr>
        <p:spPr>
          <a:xfrm>
            <a:off x="593184" y="1539657"/>
            <a:ext cx="7962900" cy="4191000"/>
          </a:xfrm>
        </p:spPr>
        <p:txBody>
          <a:bodyPr/>
          <a:lstStyle/>
          <a:p>
            <a:pPr marL="0" indent="0">
              <a:buNone/>
            </a:pPr>
            <a:r>
              <a:rPr lang="en-US" sz="2000" b="1">
                <a:solidFill>
                  <a:srgbClr val="0072CF"/>
                </a:solidFill>
              </a:rPr>
              <a:t>Varenicline (Renal impairment)</a:t>
            </a:r>
          </a:p>
          <a:p>
            <a:r>
              <a:rPr lang="en-US" sz="1600"/>
              <a:t>Severe – Dose reduction (0.5 mg twice daily)</a:t>
            </a:r>
          </a:p>
          <a:p>
            <a:r>
              <a:rPr lang="en-US" sz="1600"/>
              <a:t>Failure – Contraindicated </a:t>
            </a:r>
          </a:p>
          <a:p>
            <a:pPr marL="0" indent="0">
              <a:buNone/>
            </a:pPr>
            <a:endParaRPr lang="en-US" sz="2000">
              <a:solidFill>
                <a:schemeClr val="accent5">
                  <a:lumMod val="75000"/>
                </a:schemeClr>
              </a:solidFill>
            </a:endParaRPr>
          </a:p>
          <a:p>
            <a:pPr marL="0" indent="0">
              <a:buNone/>
            </a:pPr>
            <a:r>
              <a:rPr lang="en-US" sz="2000" b="1">
                <a:solidFill>
                  <a:srgbClr val="0072CF"/>
                </a:solidFill>
              </a:rPr>
              <a:t>NRT (Renal and hepatic impairment)</a:t>
            </a:r>
          </a:p>
          <a:p>
            <a:r>
              <a:rPr lang="en-US" sz="1600"/>
              <a:t>Moderate to severe – 40-60% reduction in clearance; contemplate dose reduction</a:t>
            </a:r>
          </a:p>
          <a:p>
            <a:r>
              <a:rPr lang="en-US" sz="1600"/>
              <a:t>Transplant = severe = risk benefit analysis + dose reduction</a:t>
            </a:r>
          </a:p>
          <a:p>
            <a:r>
              <a:rPr lang="en-US" sz="1600"/>
              <a:t>Patient risk of relapse and treatment response would guide practice</a:t>
            </a:r>
          </a:p>
          <a:p>
            <a:endParaRPr lang="en-US" sz="2000"/>
          </a:p>
          <a:p>
            <a:pPr lvl="1"/>
            <a:endParaRPr lang="en-US"/>
          </a:p>
        </p:txBody>
      </p:sp>
      <p:sp>
        <p:nvSpPr>
          <p:cNvPr id="5" name="Slide Number Placeholder 4">
            <a:extLst>
              <a:ext uri="{FF2B5EF4-FFF2-40B4-BE49-F238E27FC236}">
                <a16:creationId xmlns:a16="http://schemas.microsoft.com/office/drawing/2014/main" id="{B331833B-FCA1-469A-BC81-8BE465D0E57C}"/>
              </a:ext>
            </a:extLst>
          </p:cNvPr>
          <p:cNvSpPr>
            <a:spLocks noGrp="1"/>
          </p:cNvSpPr>
          <p:nvPr>
            <p:ph type="sldNum" sz="quarter" idx="12"/>
          </p:nvPr>
        </p:nvSpPr>
        <p:spPr/>
        <p:txBody>
          <a:bodyPr/>
          <a:lstStyle/>
          <a:p>
            <a:pPr>
              <a:defRPr/>
            </a:pPr>
            <a:fld id="{29BF0720-F72B-8B46-A819-48D30C8A2406}" type="slidenum">
              <a:rPr lang="en-US" altLang="en-US" smtClean="0"/>
              <a:pPr>
                <a:defRPr/>
              </a:pPr>
              <a:t>23</a:t>
            </a:fld>
            <a:endParaRPr lang="en-US" altLang="en-US"/>
          </a:p>
        </p:txBody>
      </p:sp>
      <p:sp>
        <p:nvSpPr>
          <p:cNvPr id="7" name="Footer Placeholder 3">
            <a:extLst>
              <a:ext uri="{FF2B5EF4-FFF2-40B4-BE49-F238E27FC236}">
                <a16:creationId xmlns:a16="http://schemas.microsoft.com/office/drawing/2014/main" id="{EA1A5571-0018-CA2D-5E96-8EADD3FE441F}"/>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8277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p:cNvSpPr>
          <p:nvPr/>
        </p:nvSpPr>
        <p:spPr bwMode="auto">
          <a:xfrm>
            <a:off x="571500" y="1669915"/>
            <a:ext cx="8156736" cy="3962400"/>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a:solidFill>
                  <a:srgbClr val="0072CF"/>
                </a:solidFill>
              </a:rPr>
              <a:t>Smoking is the most important risk factor for the development of:</a:t>
            </a:r>
          </a:p>
          <a:p>
            <a:pPr>
              <a:buClr>
                <a:schemeClr val="accent3"/>
              </a:buClr>
              <a:buSzPct val="120000"/>
              <a:buFont typeface="Arial" panose="020B0604020202020204" pitchFamily="34" charset="0"/>
              <a:buChar char="■"/>
            </a:pPr>
            <a:r>
              <a:rPr lang="en-US" sz="1600">
                <a:solidFill>
                  <a:srgbClr val="215968"/>
                </a:solidFill>
              </a:rPr>
              <a:t>Postoperative cardiopulmonary and wound-related complications in elective cases</a:t>
            </a:r>
          </a:p>
          <a:p>
            <a:pPr>
              <a:buClr>
                <a:schemeClr val="accent3"/>
              </a:buClr>
              <a:buSzPct val="120000"/>
              <a:buFont typeface="Arial" panose="020B0604020202020204" pitchFamily="34" charset="0"/>
              <a:buChar char="■"/>
            </a:pPr>
            <a:r>
              <a:rPr lang="en-US" sz="1600">
                <a:solidFill>
                  <a:srgbClr val="215968"/>
                </a:solidFill>
              </a:rPr>
              <a:t>Serious post-operative complications in patients undergoing elective hip and knee replacement</a:t>
            </a:r>
          </a:p>
          <a:p>
            <a:endParaRPr lang="en-US" sz="1200" b="1">
              <a:solidFill>
                <a:srgbClr val="800000"/>
              </a:solidFill>
            </a:endParaRPr>
          </a:p>
          <a:p>
            <a:pPr marL="0" indent="0">
              <a:buNone/>
            </a:pPr>
            <a:r>
              <a:rPr lang="en-US" sz="2000" b="1">
                <a:solidFill>
                  <a:srgbClr val="0072CF"/>
                </a:solidFill>
              </a:rPr>
              <a:t>Pronounced effects on:</a:t>
            </a:r>
          </a:p>
          <a:p>
            <a:pPr>
              <a:buClr>
                <a:schemeClr val="accent3"/>
              </a:buClr>
              <a:buSzPct val="120000"/>
              <a:buFont typeface="Arial" panose="020B0604020202020204" pitchFamily="34" charset="0"/>
              <a:buChar char="■"/>
            </a:pPr>
            <a:r>
              <a:rPr lang="en-US" sz="1600">
                <a:solidFill>
                  <a:srgbClr val="215968"/>
                </a:solidFill>
              </a:rPr>
              <a:t>Foot, ankle, shoulder surgery</a:t>
            </a:r>
          </a:p>
          <a:p>
            <a:pPr>
              <a:buClr>
                <a:schemeClr val="accent3"/>
              </a:buClr>
              <a:buSzPct val="120000"/>
              <a:buFont typeface="Arial" panose="020B0604020202020204" pitchFamily="34" charset="0"/>
              <a:buChar char="■"/>
            </a:pPr>
            <a:r>
              <a:rPr lang="en-US" sz="1600">
                <a:solidFill>
                  <a:srgbClr val="215968"/>
                </a:solidFill>
                <a:latin typeface="Arial" charset="0"/>
                <a:ea typeface="ＭＳ Ｐゴシック" charset="0"/>
                <a:cs typeface="Arial" charset="0"/>
              </a:rPr>
              <a:t>Smokers significantly higher risk of complications during breast cancer surgery </a:t>
            </a:r>
          </a:p>
          <a:p>
            <a:pPr>
              <a:buClr>
                <a:schemeClr val="accent3"/>
              </a:buClr>
              <a:buSzPct val="120000"/>
              <a:buFont typeface="Arial" panose="020B0604020202020204" pitchFamily="34" charset="0"/>
              <a:buChar char="■"/>
            </a:pPr>
            <a:r>
              <a:rPr lang="en-US" sz="1600">
                <a:solidFill>
                  <a:srgbClr val="215968"/>
                </a:solidFill>
                <a:latin typeface="Arial" charset="0"/>
                <a:ea typeface="ＭＳ Ｐゴシック" charset="0"/>
                <a:cs typeface="Arial" charset="0"/>
              </a:rPr>
              <a:t>Anatomic complications complications after colonic and rectal surgery</a:t>
            </a:r>
            <a:endParaRPr lang="en-GB" sz="1600">
              <a:solidFill>
                <a:srgbClr val="215968"/>
              </a:solidFill>
              <a:latin typeface="Arial" charset="0"/>
              <a:ea typeface="ＭＳ Ｐゴシック" charset="0"/>
              <a:cs typeface="Arial" charset="0"/>
            </a:endParaRPr>
          </a:p>
        </p:txBody>
      </p:sp>
      <p:sp>
        <p:nvSpPr>
          <p:cNvPr id="8" name="Rectangle 3"/>
          <p:cNvSpPr txBox="1">
            <a:spLocks/>
          </p:cNvSpPr>
          <p:nvPr/>
        </p:nvSpPr>
        <p:spPr bwMode="auto">
          <a:xfrm>
            <a:off x="109218" y="5918200"/>
            <a:ext cx="8619018" cy="285885"/>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Font typeface="Arial" charset="0"/>
              <a:buNone/>
            </a:pPr>
            <a:r>
              <a:rPr lang="en-GB" sz="1000">
                <a:latin typeface="Arial" charset="0"/>
                <a:ea typeface="ＭＳ Ｐゴシック" charset="0"/>
                <a:cs typeface="Arial" charset="0"/>
              </a:rPr>
              <a:t>Source: Joint briefing: smoking and surgery. April 2016. RCSE, RCS, RCP, RCGP, RCA, Faculty of Public Health, ASH.</a:t>
            </a:r>
          </a:p>
        </p:txBody>
      </p:sp>
      <p:sp>
        <p:nvSpPr>
          <p:cNvPr id="4" name="Title 1">
            <a:extLst>
              <a:ext uri="{FF2B5EF4-FFF2-40B4-BE49-F238E27FC236}">
                <a16:creationId xmlns:a16="http://schemas.microsoft.com/office/drawing/2014/main" id="{AE254F5B-B477-1F1B-01C2-00A51C256E60}"/>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a:t> Smoking has an impact on a range of surgery types</a:t>
            </a:r>
            <a:endParaRPr lang="en-US"/>
          </a:p>
        </p:txBody>
      </p:sp>
      <p:sp>
        <p:nvSpPr>
          <p:cNvPr id="5" name="Footer Placeholder 3">
            <a:extLst>
              <a:ext uri="{FF2B5EF4-FFF2-40B4-BE49-F238E27FC236}">
                <a16:creationId xmlns:a16="http://schemas.microsoft.com/office/drawing/2014/main" id="{88DA72D3-9884-4F5C-F0DE-7D356C2B24F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14271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79" y="166949"/>
            <a:ext cx="7962900" cy="1066800"/>
          </a:xfrm>
        </p:spPr>
        <p:txBody>
          <a:bodyPr/>
          <a:lstStyle/>
          <a:p>
            <a:pPr marL="0" indent="0"/>
            <a:r>
              <a:rPr lang="en-GB" b="1">
                <a:solidFill>
                  <a:srgbClr val="FFFFFF"/>
                </a:solidFill>
                <a:latin typeface="Arial" charset="0"/>
                <a:ea typeface="ＭＳ Ｐゴシック" charset="0"/>
                <a:cs typeface="Arial" charset="0"/>
              </a:rPr>
              <a:t>Short-term quitting can improve function and surgical outcomes</a:t>
            </a:r>
          </a:p>
        </p:txBody>
      </p:sp>
      <p:sp>
        <p:nvSpPr>
          <p:cNvPr id="7" name="Rectangle 3"/>
          <p:cNvSpPr txBox="1">
            <a:spLocks/>
          </p:cNvSpPr>
          <p:nvPr/>
        </p:nvSpPr>
        <p:spPr bwMode="auto">
          <a:xfrm>
            <a:off x="571499" y="1648019"/>
            <a:ext cx="7848600" cy="3962400"/>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a:latin typeface="Arial"/>
                <a:cs typeface="Arial"/>
              </a:rPr>
              <a:t>Evidence suggests quitting </a:t>
            </a:r>
            <a:r>
              <a:rPr lang="en-US" b="1">
                <a:solidFill>
                  <a:srgbClr val="0072CF"/>
                </a:solidFill>
                <a:latin typeface="Arial"/>
                <a:cs typeface="Arial"/>
              </a:rPr>
              <a:t>8 weeks </a:t>
            </a:r>
            <a:r>
              <a:rPr lang="en-US">
                <a:latin typeface="Arial"/>
                <a:cs typeface="Arial"/>
              </a:rPr>
              <a:t>prior to surgery provides</a:t>
            </a:r>
            <a:r>
              <a:rPr lang="en-US" b="1">
                <a:latin typeface="Arial"/>
                <a:cs typeface="Arial"/>
              </a:rPr>
              <a:t> </a:t>
            </a:r>
            <a:r>
              <a:rPr lang="en-US">
                <a:latin typeface="Arial"/>
                <a:cs typeface="Arial"/>
              </a:rPr>
              <a:t>the most benefit.</a:t>
            </a:r>
            <a:endParaRPr lang="en-GB">
              <a:latin typeface="Arial"/>
              <a:ea typeface="ＭＳ Ｐゴシック" charset="0"/>
              <a:cs typeface="Arial"/>
            </a:endParaRPr>
          </a:p>
          <a:p>
            <a:pPr marL="0" indent="0">
              <a:buFont typeface="Arial" charset="0"/>
              <a:buNone/>
            </a:pPr>
            <a:endParaRPr lang="en-GB" sz="2000" b="1">
              <a:solidFill>
                <a:srgbClr val="6F0200"/>
              </a:solidFill>
              <a:latin typeface="Arial" charset="0"/>
              <a:ea typeface="ＭＳ Ｐゴシック" charset="0"/>
              <a:cs typeface="Arial" charset="0"/>
            </a:endParaRPr>
          </a:p>
          <a:p>
            <a:pPr marL="0" indent="0">
              <a:buFont typeface="Arial" charset="0"/>
              <a:buNone/>
            </a:pPr>
            <a:r>
              <a:rPr lang="en-GB" sz="2000" b="1">
                <a:solidFill>
                  <a:srgbClr val="0072CF"/>
                </a:solidFill>
                <a:latin typeface="Arial" charset="0"/>
                <a:ea typeface="ＭＳ Ｐゴシック" charset="0"/>
                <a:cs typeface="Arial" charset="0"/>
              </a:rPr>
              <a:t>Quitting smoking:</a:t>
            </a: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2-6 weeks improves immune response </a:t>
            </a:r>
            <a:endParaRPr lang="en-GB" sz="2000" baseline="30000">
              <a:latin typeface="Arial" charset="0"/>
              <a:ea typeface="ＭＳ Ｐゴシック" charset="0"/>
              <a:cs typeface="Arial" charset="0"/>
            </a:endParaRP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3-4 weeks improves wound healing </a:t>
            </a:r>
            <a:endParaRPr lang="en-GB" sz="2000" baseline="30000">
              <a:latin typeface="Arial" charset="0"/>
              <a:ea typeface="ＭＳ Ｐゴシック" charset="0"/>
              <a:cs typeface="Arial" charset="0"/>
            </a:endParaRP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6-8 weeks improves pulmonary function </a:t>
            </a: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4+ weeks reduces respiratory complications</a:t>
            </a:r>
          </a:p>
          <a:p>
            <a:pPr>
              <a:buFont typeface="Wingdings" charset="2"/>
              <a:buChar char="§"/>
            </a:pPr>
            <a:endParaRPr lang="en-GB" sz="2800" baseline="30000">
              <a:solidFill>
                <a:srgbClr val="6F0200"/>
              </a:solidFill>
              <a:latin typeface="Arial" charset="0"/>
              <a:ea typeface="ＭＳ Ｐゴシック" charset="0"/>
              <a:cs typeface="Arial" charset="0"/>
            </a:endParaRPr>
          </a:p>
          <a:p>
            <a:pPr marL="0" indent="0">
              <a:buFont typeface="Arial" charset="0"/>
              <a:buNone/>
            </a:pPr>
            <a:endParaRPr lang="en-GB" sz="2000" i="1">
              <a:solidFill>
                <a:srgbClr val="6F0200"/>
              </a:solidFill>
              <a:latin typeface="Arial" charset="0"/>
              <a:ea typeface="ＭＳ Ｐゴシック" charset="0"/>
              <a:cs typeface="Arial" charset="0"/>
            </a:endParaRPr>
          </a:p>
        </p:txBody>
      </p:sp>
      <p:sp>
        <p:nvSpPr>
          <p:cNvPr id="8" name="Rectangle 3"/>
          <p:cNvSpPr txBox="1">
            <a:spLocks/>
          </p:cNvSpPr>
          <p:nvPr/>
        </p:nvSpPr>
        <p:spPr bwMode="auto">
          <a:xfrm>
            <a:off x="148632" y="5610419"/>
            <a:ext cx="8171447" cy="509987"/>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Font typeface="Arial" charset="0"/>
              <a:buNone/>
            </a:pPr>
            <a:r>
              <a:rPr lang="en-GB" sz="1000">
                <a:latin typeface="Arial" charset="0"/>
                <a:ea typeface="ＭＳ Ｐゴシック" charset="0"/>
                <a:cs typeface="Arial" charset="0"/>
              </a:rPr>
              <a:t>Source: Wong J. Short-term preoperative smoking cessation and post-operative complications: a systematic review and meta-analysis. Can J </a:t>
            </a:r>
            <a:r>
              <a:rPr lang="en-GB" sz="1000" err="1">
                <a:latin typeface="Arial" charset="0"/>
                <a:ea typeface="ＭＳ Ｐゴシック" charset="0"/>
                <a:cs typeface="Arial" charset="0"/>
              </a:rPr>
              <a:t>Anaesth</a:t>
            </a:r>
            <a:r>
              <a:rPr lang="en-GB" sz="1000">
                <a:latin typeface="Arial" charset="0"/>
                <a:ea typeface="ＭＳ Ｐゴシック" charset="0"/>
                <a:cs typeface="Arial" charset="0"/>
              </a:rPr>
              <a:t> 2012;59(3):268-79. </a:t>
            </a:r>
            <a:r>
              <a:rPr lang="en-GB" sz="1000" err="1">
                <a:latin typeface="Arial" charset="0"/>
                <a:ea typeface="ＭＳ Ｐゴシック" charset="0"/>
                <a:cs typeface="Arial" charset="0"/>
              </a:rPr>
              <a:t>Tonnesen</a:t>
            </a:r>
            <a:r>
              <a:rPr lang="en-GB" sz="1000">
                <a:latin typeface="Arial" charset="0"/>
                <a:ea typeface="ＭＳ Ｐゴシック" charset="0"/>
                <a:cs typeface="Arial" charset="0"/>
              </a:rPr>
              <a:t> H et al. Smoking and alcohol intervention before surgery: evidence for best practice. British Journal of Anaesthisiology2009;102(3):297-306.</a:t>
            </a:r>
          </a:p>
        </p:txBody>
      </p:sp>
      <p:sp>
        <p:nvSpPr>
          <p:cNvPr id="3" name="Footer Placeholder 3">
            <a:extLst>
              <a:ext uri="{FF2B5EF4-FFF2-40B4-BE49-F238E27FC236}">
                <a16:creationId xmlns:a16="http://schemas.microsoft.com/office/drawing/2014/main" id="{4FD7DD53-899A-6109-EC42-647260AACE61}"/>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88932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p:cNvSpPr>
          <p:nvPr/>
        </p:nvSpPr>
        <p:spPr bwMode="auto">
          <a:xfrm>
            <a:off x="687235" y="1628858"/>
            <a:ext cx="7769530" cy="2452088"/>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accent3"/>
              </a:buClr>
              <a:buSzPct val="120000"/>
              <a:buFont typeface="Arial" panose="020B0604020202020204" pitchFamily="34" charset="0"/>
              <a:buChar char="■"/>
            </a:pPr>
            <a:r>
              <a:rPr lang="en-GB" sz="1800">
                <a:ea typeface="ＭＳ Ｐゴシック" charset="0"/>
                <a:cs typeface="Arial" charset="0"/>
              </a:rPr>
              <a:t>T</a:t>
            </a:r>
            <a:r>
              <a:rPr lang="en-US" sz="1800">
                <a:ea typeface="Calibri"/>
                <a:cs typeface="Times New Roman"/>
              </a:rPr>
              <a:t>here is </a:t>
            </a:r>
            <a:r>
              <a:rPr lang="en-US" sz="1800" b="1">
                <a:solidFill>
                  <a:srgbClr val="0072CF"/>
                </a:solidFill>
                <a:ea typeface="Calibri"/>
                <a:cs typeface="Times New Roman"/>
              </a:rPr>
              <a:t>no evidence </a:t>
            </a:r>
            <a:r>
              <a:rPr lang="en-US" sz="1800">
                <a:ea typeface="Calibri"/>
                <a:cs typeface="Times New Roman"/>
              </a:rPr>
              <a:t>from human studies </a:t>
            </a:r>
            <a:r>
              <a:rPr lang="en-US" sz="1800" b="1">
                <a:solidFill>
                  <a:srgbClr val="0072CF"/>
                </a:solidFill>
                <a:ea typeface="Calibri"/>
                <a:cs typeface="Times New Roman"/>
              </a:rPr>
              <a:t>that NRT increases the risk of healing-related or cardiovascular complication</a:t>
            </a:r>
            <a:endParaRPr lang="en-GB" sz="1800">
              <a:solidFill>
                <a:srgbClr val="0072CF"/>
              </a:solidFill>
              <a:ea typeface="ＭＳ Ｐゴシック" charset="0"/>
              <a:cs typeface="Arial" charset="0"/>
            </a:endParaRPr>
          </a:p>
          <a:p>
            <a:pPr>
              <a:buClr>
                <a:schemeClr val="accent3"/>
              </a:buClr>
              <a:buSzPct val="120000"/>
              <a:buFont typeface="Arial" panose="020B0604020202020204" pitchFamily="34" charset="0"/>
              <a:buChar char="■"/>
            </a:pPr>
            <a:r>
              <a:rPr lang="en-US" sz="1800" b="1">
                <a:solidFill>
                  <a:srgbClr val="0072CF"/>
                </a:solidFill>
                <a:ea typeface="ＭＳ Ｐゴシック"/>
                <a:cs typeface="Times New Roman"/>
              </a:rPr>
              <a:t>Exception being facial-cranial surgery for which there is limited research </a:t>
            </a:r>
            <a:endParaRPr lang="en-US" sz="1800" b="1">
              <a:solidFill>
                <a:srgbClr val="0072CF"/>
              </a:solidFill>
              <a:ea typeface="ＭＳ Ｐゴシック" charset="0"/>
              <a:cs typeface="Times New Roman"/>
            </a:endParaRPr>
          </a:p>
          <a:p>
            <a:pPr>
              <a:buClr>
                <a:schemeClr val="accent3"/>
              </a:buClr>
              <a:buSzPct val="120000"/>
              <a:buFont typeface="Arial" panose="020B0604020202020204" pitchFamily="34" charset="0"/>
              <a:buChar char="■"/>
            </a:pPr>
            <a:r>
              <a:rPr lang="en-GB" sz="1800">
                <a:ea typeface="ＭＳ Ｐゴシック" charset="0"/>
                <a:cs typeface="Arial" charset="0"/>
              </a:rPr>
              <a:t>Rates of nicotine delivered via NRT are much lower than that delivered via a cigarette (without CO and other toxins) and have not been shown to effect surgical outcomes</a:t>
            </a:r>
            <a:endParaRPr lang="en-GB" sz="1800" baseline="30000">
              <a:ea typeface="ＭＳ Ｐゴシック" charset="0"/>
              <a:cs typeface="Arial" charset="0"/>
            </a:endParaRPr>
          </a:p>
          <a:p>
            <a:pPr marL="0" indent="0">
              <a:buNone/>
            </a:pPr>
            <a:endParaRPr lang="en-GB" sz="600" baseline="30000">
              <a:solidFill>
                <a:srgbClr val="6F0200"/>
              </a:solidFill>
              <a:latin typeface="Arial" charset="0"/>
              <a:ea typeface="ＭＳ Ｐゴシック" charset="0"/>
              <a:cs typeface="Arial" charset="0"/>
            </a:endParaRPr>
          </a:p>
        </p:txBody>
      </p:sp>
      <p:sp>
        <p:nvSpPr>
          <p:cNvPr id="2" name="TextBox 1"/>
          <p:cNvSpPr txBox="1"/>
          <p:nvPr/>
        </p:nvSpPr>
        <p:spPr bwMode="auto">
          <a:xfrm>
            <a:off x="7049935" y="2977112"/>
            <a:ext cx="7962900" cy="66590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spcBef>
                <a:spcPts val="500"/>
              </a:spcBef>
              <a:spcAft>
                <a:spcPts val="500"/>
              </a:spcAft>
              <a:buClr>
                <a:srgbClr val="C10C21"/>
              </a:buClr>
            </a:pPr>
            <a:endParaRPr kumimoji="0" lang="en-US" sz="1000" b="0" i="0" u="none" strike="noStrike" kern="1200" cap="none" spc="0" normalizeH="0" baseline="0" noProof="0">
              <a:ln>
                <a:noFill/>
              </a:ln>
              <a:solidFill>
                <a:srgbClr val="333333"/>
              </a:solidFill>
              <a:effectLst/>
              <a:uLnTx/>
              <a:uFillTx/>
              <a:latin typeface="+mn-lt"/>
              <a:ea typeface="Geneva" pitchFamily="-109" charset="0"/>
              <a:cs typeface="Geneva" pitchFamily="-109" charset="0"/>
            </a:endParaRPr>
          </a:p>
        </p:txBody>
      </p:sp>
      <p:sp>
        <p:nvSpPr>
          <p:cNvPr id="3" name="TextBox 2"/>
          <p:cNvSpPr txBox="1"/>
          <p:nvPr/>
        </p:nvSpPr>
        <p:spPr bwMode="auto">
          <a:xfrm>
            <a:off x="826936" y="3997226"/>
            <a:ext cx="7280130" cy="1495221"/>
          </a:xfrm>
          <a:prstGeom prst="rect">
            <a:avLst/>
          </a:prstGeom>
          <a:solidFill>
            <a:srgbClr val="0072CF"/>
          </a:solidFill>
          <a:ln w="9525">
            <a:solidFill>
              <a:srgbClr val="0072CF"/>
            </a:solidFill>
            <a:prstDash val="sysDash"/>
            <a:miter lim="800000"/>
            <a:headEnd/>
            <a:tailEnd/>
          </a:ln>
        </p:spPr>
        <p:txBody>
          <a:bodyPr vert="horz" wrap="square" lIns="91440" tIns="45720" rIns="91440" bIns="45720" numCol="1" rtlCol="0" anchor="ctr" anchorCtr="0" compatLnSpc="1">
            <a:prstTxWarp prst="textNoShape">
              <a:avLst/>
            </a:prstTxWarp>
            <a:noAutofit/>
          </a:bodyPr>
          <a:lstStyle/>
          <a:p>
            <a:endParaRPr lang="en-GB" sz="1600" b="1">
              <a:solidFill>
                <a:schemeClr val="bg1"/>
              </a:solidFill>
              <a:latin typeface="+mj-lt"/>
              <a:ea typeface="ＭＳ Ｐゴシック" charset="0"/>
              <a:cs typeface="Arial" charset="0"/>
            </a:endParaRPr>
          </a:p>
          <a:p>
            <a:r>
              <a:rPr lang="en-GB" sz="1600" b="1">
                <a:solidFill>
                  <a:schemeClr val="bg1"/>
                </a:solidFill>
                <a:latin typeface="+mj-lt"/>
                <a:ea typeface="ＭＳ Ｐゴシック" charset="0"/>
                <a:cs typeface="Arial" charset="0"/>
              </a:rPr>
              <a:t>Bottom line: </a:t>
            </a:r>
          </a:p>
          <a:p>
            <a:endParaRPr lang="en-GB" sz="1600" b="1">
              <a:solidFill>
                <a:schemeClr val="bg1"/>
              </a:solidFill>
              <a:latin typeface="+mj-lt"/>
              <a:ea typeface="ＭＳ Ｐゴシック" charset="0"/>
              <a:cs typeface="Arial" charset="0"/>
            </a:endParaRPr>
          </a:p>
          <a:p>
            <a:pPr marL="285750" indent="-285750">
              <a:spcBef>
                <a:spcPts val="600"/>
              </a:spcBef>
              <a:spcAft>
                <a:spcPts val="600"/>
              </a:spcAft>
              <a:buClr>
                <a:schemeClr val="accent3"/>
              </a:buClr>
              <a:buSzPct val="120000"/>
              <a:buFont typeface="Arial" panose="020B0604020202020204" pitchFamily="34" charset="0"/>
              <a:buChar char="■"/>
            </a:pPr>
            <a:r>
              <a:rPr lang="en-GB" sz="1600">
                <a:solidFill>
                  <a:schemeClr val="bg1"/>
                </a:solidFill>
                <a:latin typeface="+mj-lt"/>
                <a:ea typeface="ＭＳ Ｐゴシック" charset="0"/>
                <a:cs typeface="Arial" charset="0"/>
              </a:rPr>
              <a:t>No evidence of NRT use being associated with surgical complications</a:t>
            </a:r>
          </a:p>
          <a:p>
            <a:pPr marL="285750" indent="-285750">
              <a:spcBef>
                <a:spcPts val="600"/>
              </a:spcBef>
              <a:spcAft>
                <a:spcPts val="600"/>
              </a:spcAft>
              <a:buClr>
                <a:schemeClr val="accent3"/>
              </a:buClr>
              <a:buSzPct val="120000"/>
              <a:buFont typeface="Arial" panose="020B0604020202020204" pitchFamily="34" charset="0"/>
              <a:buChar char="■"/>
            </a:pPr>
            <a:r>
              <a:rPr lang="en-GB" sz="1600">
                <a:solidFill>
                  <a:schemeClr val="bg1"/>
                </a:solidFill>
                <a:latin typeface="+mj-lt"/>
                <a:ea typeface="ＭＳ Ｐゴシック" charset="0"/>
                <a:cs typeface="Arial" charset="0"/>
              </a:rPr>
              <a:t>Benefits outweigh the possible risks of continued smoking</a:t>
            </a:r>
          </a:p>
          <a:p>
            <a:endParaRPr lang="en-GB">
              <a:solidFill>
                <a:schemeClr val="bg1"/>
              </a:solidFill>
              <a:latin typeface="+mj-lt"/>
              <a:ea typeface="ＭＳ Ｐゴシック" charset="0"/>
              <a:cs typeface="Arial" charset="0"/>
            </a:endParaRPr>
          </a:p>
        </p:txBody>
      </p:sp>
      <p:sp>
        <p:nvSpPr>
          <p:cNvPr id="4" name="Title 1">
            <a:extLst>
              <a:ext uri="{FF2B5EF4-FFF2-40B4-BE49-F238E27FC236}">
                <a16:creationId xmlns:a16="http://schemas.microsoft.com/office/drawing/2014/main" id="{3C0CE300-FFD6-ADA6-087F-3CE6A0C12E24}"/>
              </a:ext>
            </a:extLst>
          </p:cNvPr>
          <p:cNvSpPr txBox="1">
            <a:spLocks/>
          </p:cNvSpPr>
          <p:nvPr/>
        </p:nvSpPr>
        <p:spPr bwMode="auto">
          <a:xfrm>
            <a:off x="471479" y="166949"/>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0" indent="0"/>
            <a:r>
              <a:rPr lang="en-GB">
                <a:solidFill>
                  <a:srgbClr val="FFFFFF"/>
                </a:solidFill>
                <a:latin typeface="Arial" charset="0"/>
                <a:ea typeface="ＭＳ Ｐゴシック" charset="0"/>
                <a:cs typeface="Arial" charset="0"/>
              </a:rPr>
              <a:t>A word on the post-operative period</a:t>
            </a:r>
          </a:p>
        </p:txBody>
      </p:sp>
      <p:sp>
        <p:nvSpPr>
          <p:cNvPr id="8" name="Rectangle 3">
            <a:extLst>
              <a:ext uri="{FF2B5EF4-FFF2-40B4-BE49-F238E27FC236}">
                <a16:creationId xmlns:a16="http://schemas.microsoft.com/office/drawing/2014/main" id="{D74A284B-34DB-BE24-0DB0-5D7F7642F7D2}"/>
              </a:ext>
            </a:extLst>
          </p:cNvPr>
          <p:cNvSpPr txBox="1">
            <a:spLocks/>
          </p:cNvSpPr>
          <p:nvPr/>
        </p:nvSpPr>
        <p:spPr bwMode="auto">
          <a:xfrm>
            <a:off x="148632" y="5610419"/>
            <a:ext cx="8171447" cy="509987"/>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Font typeface="Arial" charset="0"/>
              <a:buNone/>
            </a:pPr>
            <a:r>
              <a:rPr lang="en-GB" sz="1000">
                <a:latin typeface="Arial" charset="0"/>
                <a:ea typeface="ＭＳ Ｐゴシック" charset="0"/>
                <a:cs typeface="Arial" charset="0"/>
              </a:rPr>
              <a:t>Nolan et al. Mayo Clinic Proceedings 2015. Source: Stefan MS, et al. he Association of Nicotine Replacement Therapy With Outcomes Among Smokers Hospitalized for a Major Surgical Procedure. Chest. 2020.</a:t>
            </a:r>
          </a:p>
        </p:txBody>
      </p:sp>
      <p:sp>
        <p:nvSpPr>
          <p:cNvPr id="10" name="Footer Placeholder 3">
            <a:extLst>
              <a:ext uri="{FF2B5EF4-FFF2-40B4-BE49-F238E27FC236}">
                <a16:creationId xmlns:a16="http://schemas.microsoft.com/office/drawing/2014/main" id="{A4C5B12D-65D5-9B0A-ADCF-A441B94DF85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478642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A4067-5AA5-A7A2-E436-76ACCBEF04A8}"/>
              </a:ext>
            </a:extLst>
          </p:cNvPr>
          <p:cNvSpPr>
            <a:spLocks noGrp="1"/>
          </p:cNvSpPr>
          <p:nvPr>
            <p:ph type="title"/>
          </p:nvPr>
        </p:nvSpPr>
        <p:spPr/>
        <p:txBody>
          <a:bodyPr/>
          <a:lstStyle/>
          <a:p>
            <a:r>
              <a:rPr lang="en-US"/>
              <a:t>Big inequalities in smoking rates</a:t>
            </a:r>
          </a:p>
        </p:txBody>
      </p:sp>
      <p:grpSp>
        <p:nvGrpSpPr>
          <p:cNvPr id="4" name="Group 3">
            <a:extLst>
              <a:ext uri="{FF2B5EF4-FFF2-40B4-BE49-F238E27FC236}">
                <a16:creationId xmlns:a16="http://schemas.microsoft.com/office/drawing/2014/main" id="{1F22FE75-6FF7-8FBD-617D-F50FCE5E5628}"/>
              </a:ext>
            </a:extLst>
          </p:cNvPr>
          <p:cNvGrpSpPr/>
          <p:nvPr/>
        </p:nvGrpSpPr>
        <p:grpSpPr>
          <a:xfrm>
            <a:off x="707866" y="1821613"/>
            <a:ext cx="3716415" cy="1819664"/>
            <a:chOff x="684213" y="1820022"/>
            <a:chExt cx="3789313" cy="2072640"/>
          </a:xfrm>
        </p:grpSpPr>
        <p:grpSp>
          <p:nvGrpSpPr>
            <p:cNvPr id="5" name="Group 4">
              <a:extLst>
                <a:ext uri="{FF2B5EF4-FFF2-40B4-BE49-F238E27FC236}">
                  <a16:creationId xmlns:a16="http://schemas.microsoft.com/office/drawing/2014/main" id="{5A9B3F9B-1C5C-A67D-ECFE-88A61108C55D}"/>
                </a:ext>
              </a:extLst>
            </p:cNvPr>
            <p:cNvGrpSpPr/>
            <p:nvPr/>
          </p:nvGrpSpPr>
          <p:grpSpPr>
            <a:xfrm>
              <a:off x="684213" y="1820022"/>
              <a:ext cx="3789313" cy="2072640"/>
              <a:chOff x="684213" y="1820022"/>
              <a:chExt cx="3789313" cy="2072640"/>
            </a:xfrm>
          </p:grpSpPr>
          <p:sp>
            <p:nvSpPr>
              <p:cNvPr id="38" name="Rounded Rectangle 37">
                <a:extLst>
                  <a:ext uri="{FF2B5EF4-FFF2-40B4-BE49-F238E27FC236}">
                    <a16:creationId xmlns:a16="http://schemas.microsoft.com/office/drawing/2014/main" id="{33F7574E-BE2A-45C5-B14B-5414E4E1736E}"/>
                  </a:ext>
                </a:extLst>
              </p:cNvPr>
              <p:cNvSpPr/>
              <p:nvPr/>
            </p:nvSpPr>
            <p:spPr bwMode="auto">
              <a:xfrm>
                <a:off x="684213"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9" name="Text Placeholder 3">
                <a:extLst>
                  <a:ext uri="{FF2B5EF4-FFF2-40B4-BE49-F238E27FC236}">
                    <a16:creationId xmlns:a16="http://schemas.microsoft.com/office/drawing/2014/main" id="{91F163F0-B27A-88EC-FD9E-4C7C89DB31E9}"/>
                  </a:ext>
                </a:extLst>
              </p:cNvPr>
              <p:cNvSpPr txBox="1">
                <a:spLocks/>
              </p:cNvSpPr>
              <p:nvPr/>
            </p:nvSpPr>
            <p:spPr>
              <a:xfrm>
                <a:off x="828515" y="2022941"/>
                <a:ext cx="3500709"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13% </a:t>
                </a:r>
                <a:r>
                  <a:rPr lang="en-US" sz="1600" b="1">
                    <a:solidFill>
                      <a:schemeClr val="accent6">
                        <a:lumMod val="50000"/>
                      </a:schemeClr>
                    </a:solidFill>
                    <a:latin typeface="Arial" panose="020B0604020202020204" pitchFamily="34" charset="0"/>
                    <a:cs typeface="Arial" panose="020B0604020202020204" pitchFamily="34" charset="0"/>
                  </a:rPr>
                  <a:t>general population </a:t>
                </a:r>
              </a:p>
            </p:txBody>
          </p:sp>
        </p:grpSp>
        <p:grpSp>
          <p:nvGrpSpPr>
            <p:cNvPr id="7" name="Group 6">
              <a:extLst>
                <a:ext uri="{FF2B5EF4-FFF2-40B4-BE49-F238E27FC236}">
                  <a16:creationId xmlns:a16="http://schemas.microsoft.com/office/drawing/2014/main" id="{CC93F8AD-E258-00C3-E10D-649CEC2C88AD}"/>
                </a:ext>
              </a:extLst>
            </p:cNvPr>
            <p:cNvGrpSpPr/>
            <p:nvPr/>
          </p:nvGrpSpPr>
          <p:grpSpPr>
            <a:xfrm>
              <a:off x="1056265" y="2889022"/>
              <a:ext cx="3045208" cy="520610"/>
              <a:chOff x="904352" y="5269323"/>
              <a:chExt cx="3045208" cy="520610"/>
            </a:xfrm>
          </p:grpSpPr>
          <p:grpSp>
            <p:nvGrpSpPr>
              <p:cNvPr id="8" name="Group 7">
                <a:extLst>
                  <a:ext uri="{FF2B5EF4-FFF2-40B4-BE49-F238E27FC236}">
                    <a16:creationId xmlns:a16="http://schemas.microsoft.com/office/drawing/2014/main" id="{1A4A8641-C0E3-1B32-9E82-8282F3E45AEC}"/>
                  </a:ext>
                </a:extLst>
              </p:cNvPr>
              <p:cNvGrpSpPr/>
              <p:nvPr/>
            </p:nvGrpSpPr>
            <p:grpSpPr>
              <a:xfrm>
                <a:off x="904352" y="5269323"/>
                <a:ext cx="255150" cy="520610"/>
                <a:chOff x="4204393" y="2097098"/>
                <a:chExt cx="420137" cy="857250"/>
              </a:xfrm>
            </p:grpSpPr>
            <p:sp>
              <p:nvSpPr>
                <p:cNvPr id="36" name="Freeform 35">
                  <a:extLst>
                    <a:ext uri="{FF2B5EF4-FFF2-40B4-BE49-F238E27FC236}">
                      <a16:creationId xmlns:a16="http://schemas.microsoft.com/office/drawing/2014/main" id="{A6A9C221-8642-169F-A128-CAEBB073834F}"/>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45E1CDEE-874C-1C27-3C77-C057517C3A7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C5C3C29D-0A6E-1CD7-40A5-9288084CE140}"/>
                  </a:ext>
                </a:extLst>
              </p:cNvPr>
              <p:cNvGrpSpPr/>
              <p:nvPr/>
            </p:nvGrpSpPr>
            <p:grpSpPr>
              <a:xfrm>
                <a:off x="1214708" y="5269323"/>
                <a:ext cx="254520" cy="520610"/>
                <a:chOff x="4783193" y="2097098"/>
                <a:chExt cx="419100" cy="857250"/>
              </a:xfrm>
            </p:grpSpPr>
            <p:sp>
              <p:nvSpPr>
                <p:cNvPr id="34" name="Freeform 33">
                  <a:extLst>
                    <a:ext uri="{FF2B5EF4-FFF2-40B4-BE49-F238E27FC236}">
                      <a16:creationId xmlns:a16="http://schemas.microsoft.com/office/drawing/2014/main" id="{0AB1B635-844A-9B5A-399D-BA37CD472E5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45DAAE2A-F3E4-229E-E6F4-9E067336EB3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0844DFA0-1CEC-95BA-B176-6C30815FBD63}"/>
                  </a:ext>
                </a:extLst>
              </p:cNvPr>
              <p:cNvGrpSpPr/>
              <p:nvPr/>
            </p:nvGrpSpPr>
            <p:grpSpPr>
              <a:xfrm>
                <a:off x="1524434" y="5269323"/>
                <a:ext cx="255150" cy="520610"/>
                <a:chOff x="4204393" y="2097098"/>
                <a:chExt cx="420137" cy="857250"/>
              </a:xfrm>
            </p:grpSpPr>
            <p:sp>
              <p:nvSpPr>
                <p:cNvPr id="32" name="Freeform 31">
                  <a:extLst>
                    <a:ext uri="{FF2B5EF4-FFF2-40B4-BE49-F238E27FC236}">
                      <a16:creationId xmlns:a16="http://schemas.microsoft.com/office/drawing/2014/main" id="{07192042-44CA-41B9-1068-9D42A176CED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E3F80E62-7566-199F-E612-B56EE64FE5C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1" name="Group 10">
                <a:extLst>
                  <a:ext uri="{FF2B5EF4-FFF2-40B4-BE49-F238E27FC236}">
                    <a16:creationId xmlns:a16="http://schemas.microsoft.com/office/drawing/2014/main" id="{81FE5088-54EA-C58A-F805-D0B73B72124B}"/>
                  </a:ext>
                </a:extLst>
              </p:cNvPr>
              <p:cNvGrpSpPr/>
              <p:nvPr/>
            </p:nvGrpSpPr>
            <p:grpSpPr>
              <a:xfrm>
                <a:off x="1834790" y="5269323"/>
                <a:ext cx="254520" cy="520610"/>
                <a:chOff x="4783193" y="2097098"/>
                <a:chExt cx="419100" cy="857250"/>
              </a:xfrm>
            </p:grpSpPr>
            <p:sp>
              <p:nvSpPr>
                <p:cNvPr id="30" name="Freeform 29">
                  <a:extLst>
                    <a:ext uri="{FF2B5EF4-FFF2-40B4-BE49-F238E27FC236}">
                      <a16:creationId xmlns:a16="http://schemas.microsoft.com/office/drawing/2014/main" id="{91A4959D-FA02-3932-0548-4E1EFAD23B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29BB753A-E1A0-9A97-4984-93777F1D15A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id="{DBE307F4-7FA2-AF9E-AC97-446911AAEEC2}"/>
                  </a:ext>
                </a:extLst>
              </p:cNvPr>
              <p:cNvGrpSpPr/>
              <p:nvPr/>
            </p:nvGrpSpPr>
            <p:grpSpPr>
              <a:xfrm>
                <a:off x="2144516" y="5269323"/>
                <a:ext cx="255150" cy="520610"/>
                <a:chOff x="4204393" y="2097098"/>
                <a:chExt cx="420137" cy="857250"/>
              </a:xfrm>
            </p:grpSpPr>
            <p:sp>
              <p:nvSpPr>
                <p:cNvPr id="28" name="Freeform 27">
                  <a:extLst>
                    <a:ext uri="{FF2B5EF4-FFF2-40B4-BE49-F238E27FC236}">
                      <a16:creationId xmlns:a16="http://schemas.microsoft.com/office/drawing/2014/main" id="{96EBCC94-CB20-8FDA-22D2-DCE8CD0168C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7CDDD5E6-135F-992A-2441-2A56DFB8AC0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id="{05D52B52-E670-975F-E198-85B9A561BB13}"/>
                  </a:ext>
                </a:extLst>
              </p:cNvPr>
              <p:cNvGrpSpPr/>
              <p:nvPr/>
            </p:nvGrpSpPr>
            <p:grpSpPr>
              <a:xfrm>
                <a:off x="2454872" y="5269323"/>
                <a:ext cx="254520" cy="520610"/>
                <a:chOff x="4783193" y="2097098"/>
                <a:chExt cx="419100" cy="857250"/>
              </a:xfrm>
            </p:grpSpPr>
            <p:sp>
              <p:nvSpPr>
                <p:cNvPr id="26" name="Freeform 25">
                  <a:extLst>
                    <a:ext uri="{FF2B5EF4-FFF2-40B4-BE49-F238E27FC236}">
                      <a16:creationId xmlns:a16="http://schemas.microsoft.com/office/drawing/2014/main" id="{59E42233-920F-7815-2B73-72DA0656665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B8AA61E4-F31F-4269-0C16-85A34637DE1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4" name="Group 13">
                <a:extLst>
                  <a:ext uri="{FF2B5EF4-FFF2-40B4-BE49-F238E27FC236}">
                    <a16:creationId xmlns:a16="http://schemas.microsoft.com/office/drawing/2014/main" id="{13D244F5-2D3D-D629-A47E-98B0D0ADEF1C}"/>
                  </a:ext>
                </a:extLst>
              </p:cNvPr>
              <p:cNvGrpSpPr/>
              <p:nvPr/>
            </p:nvGrpSpPr>
            <p:grpSpPr>
              <a:xfrm>
                <a:off x="2764598" y="5269323"/>
                <a:ext cx="255150" cy="520610"/>
                <a:chOff x="4204393" y="2097098"/>
                <a:chExt cx="420137" cy="857250"/>
              </a:xfrm>
            </p:grpSpPr>
            <p:sp>
              <p:nvSpPr>
                <p:cNvPr id="24" name="Freeform 23">
                  <a:extLst>
                    <a:ext uri="{FF2B5EF4-FFF2-40B4-BE49-F238E27FC236}">
                      <a16:creationId xmlns:a16="http://schemas.microsoft.com/office/drawing/2014/main" id="{0A0D769B-3A3D-EAB3-AAD1-768AAC1A928A}"/>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4F6224B-0202-7D73-F717-2BDFDA498E8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5" name="Group 14">
                <a:extLst>
                  <a:ext uri="{FF2B5EF4-FFF2-40B4-BE49-F238E27FC236}">
                    <a16:creationId xmlns:a16="http://schemas.microsoft.com/office/drawing/2014/main" id="{084DF265-BE5F-E6D1-4C2D-46F70DEFDAFB}"/>
                  </a:ext>
                </a:extLst>
              </p:cNvPr>
              <p:cNvGrpSpPr/>
              <p:nvPr/>
            </p:nvGrpSpPr>
            <p:grpSpPr>
              <a:xfrm>
                <a:off x="3074954" y="5269323"/>
                <a:ext cx="254520" cy="520610"/>
                <a:chOff x="4783193" y="2097098"/>
                <a:chExt cx="419100" cy="857250"/>
              </a:xfrm>
            </p:grpSpPr>
            <p:sp>
              <p:nvSpPr>
                <p:cNvPr id="22" name="Freeform 21">
                  <a:extLst>
                    <a:ext uri="{FF2B5EF4-FFF2-40B4-BE49-F238E27FC236}">
                      <a16:creationId xmlns:a16="http://schemas.microsoft.com/office/drawing/2014/main" id="{EED3824A-3D41-C4C9-3843-3A4B396F824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89B678A8-7F00-A62F-E859-51395C3AFF9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8D5D0192-F6E8-B7DD-CCFB-06DA329DFBDB}"/>
                  </a:ext>
                </a:extLst>
              </p:cNvPr>
              <p:cNvGrpSpPr/>
              <p:nvPr/>
            </p:nvGrpSpPr>
            <p:grpSpPr>
              <a:xfrm>
                <a:off x="3384680" y="5269323"/>
                <a:ext cx="255150" cy="520610"/>
                <a:chOff x="4204393" y="2097098"/>
                <a:chExt cx="420137" cy="857250"/>
              </a:xfrm>
            </p:grpSpPr>
            <p:sp>
              <p:nvSpPr>
                <p:cNvPr id="20" name="Freeform 19">
                  <a:extLst>
                    <a:ext uri="{FF2B5EF4-FFF2-40B4-BE49-F238E27FC236}">
                      <a16:creationId xmlns:a16="http://schemas.microsoft.com/office/drawing/2014/main" id="{50B7221F-0ACC-43E6-C414-818B644A4A58}"/>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49BD537-DC26-EC57-E891-97AB476DB26C}"/>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id="{280BFEA9-51E3-4A55-63E0-884F357367B4}"/>
                  </a:ext>
                </a:extLst>
              </p:cNvPr>
              <p:cNvGrpSpPr/>
              <p:nvPr/>
            </p:nvGrpSpPr>
            <p:grpSpPr>
              <a:xfrm>
                <a:off x="3695040" y="5269323"/>
                <a:ext cx="254520" cy="520610"/>
                <a:chOff x="4783193" y="2097098"/>
                <a:chExt cx="419100" cy="857250"/>
              </a:xfrm>
            </p:grpSpPr>
            <p:sp>
              <p:nvSpPr>
                <p:cNvPr id="18" name="Freeform 17">
                  <a:extLst>
                    <a:ext uri="{FF2B5EF4-FFF2-40B4-BE49-F238E27FC236}">
                      <a16:creationId xmlns:a16="http://schemas.microsoft.com/office/drawing/2014/main" id="{429688D9-832B-950F-1092-53552F26D63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B8E6C5B5-433F-2ED8-4C4C-89C9A88B2BB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grpSp>
        <p:nvGrpSpPr>
          <p:cNvPr id="40" name="Group 39">
            <a:extLst>
              <a:ext uri="{FF2B5EF4-FFF2-40B4-BE49-F238E27FC236}">
                <a16:creationId xmlns:a16="http://schemas.microsoft.com/office/drawing/2014/main" id="{876C2DAB-32AC-E117-82A5-AD17524CDD16}"/>
              </a:ext>
            </a:extLst>
          </p:cNvPr>
          <p:cNvGrpSpPr/>
          <p:nvPr/>
        </p:nvGrpSpPr>
        <p:grpSpPr>
          <a:xfrm>
            <a:off x="4630158" y="1824269"/>
            <a:ext cx="3716416" cy="1819664"/>
            <a:chOff x="4652194" y="1820022"/>
            <a:chExt cx="3789313" cy="2072640"/>
          </a:xfrm>
        </p:grpSpPr>
        <p:grpSp>
          <p:nvGrpSpPr>
            <p:cNvPr id="41" name="Group 40">
              <a:extLst>
                <a:ext uri="{FF2B5EF4-FFF2-40B4-BE49-F238E27FC236}">
                  <a16:creationId xmlns:a16="http://schemas.microsoft.com/office/drawing/2014/main" id="{ED5BDFE1-3B74-F34E-27E5-15A03CE9031E}"/>
                </a:ext>
              </a:extLst>
            </p:cNvPr>
            <p:cNvGrpSpPr/>
            <p:nvPr/>
          </p:nvGrpSpPr>
          <p:grpSpPr>
            <a:xfrm>
              <a:off x="4652194" y="1820022"/>
              <a:ext cx="3789313" cy="2072640"/>
              <a:chOff x="4652194" y="1820022"/>
              <a:chExt cx="3789313" cy="2072640"/>
            </a:xfrm>
          </p:grpSpPr>
          <p:sp>
            <p:nvSpPr>
              <p:cNvPr id="73" name="Rounded Rectangle 72">
                <a:extLst>
                  <a:ext uri="{FF2B5EF4-FFF2-40B4-BE49-F238E27FC236}">
                    <a16:creationId xmlns:a16="http://schemas.microsoft.com/office/drawing/2014/main" id="{16033AA1-BA0F-17BF-0CE6-378DFDEC1C09}"/>
                  </a:ext>
                </a:extLst>
              </p:cNvPr>
              <p:cNvSpPr/>
              <p:nvPr/>
            </p:nvSpPr>
            <p:spPr bwMode="auto">
              <a:xfrm>
                <a:off x="4652194"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4" name="Text Placeholder 3">
                <a:extLst>
                  <a:ext uri="{FF2B5EF4-FFF2-40B4-BE49-F238E27FC236}">
                    <a16:creationId xmlns:a16="http://schemas.microsoft.com/office/drawing/2014/main" id="{D40DC16D-8760-9555-D90A-FE44522CB9D6}"/>
                  </a:ext>
                </a:extLst>
              </p:cNvPr>
              <p:cNvSpPr txBox="1">
                <a:spLocks/>
              </p:cNvSpPr>
              <p:nvPr/>
            </p:nvSpPr>
            <p:spPr>
              <a:xfrm>
                <a:off x="4837653" y="2022941"/>
                <a:ext cx="3477832"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40% </a:t>
                </a:r>
                <a:r>
                  <a:rPr lang="en-US" sz="1600" b="1">
                    <a:solidFill>
                      <a:schemeClr val="accent6">
                        <a:lumMod val="50000"/>
                      </a:schemeClr>
                    </a:solidFill>
                    <a:latin typeface="Arial" panose="020B0604020202020204" pitchFamily="34" charset="0"/>
                    <a:cs typeface="Arial" panose="020B0604020202020204" pitchFamily="34" charset="0"/>
                  </a:rPr>
                  <a:t>severe mental illness </a:t>
                </a:r>
              </a:p>
            </p:txBody>
          </p:sp>
        </p:grpSp>
        <p:grpSp>
          <p:nvGrpSpPr>
            <p:cNvPr id="42" name="Group 41">
              <a:extLst>
                <a:ext uri="{FF2B5EF4-FFF2-40B4-BE49-F238E27FC236}">
                  <a16:creationId xmlns:a16="http://schemas.microsoft.com/office/drawing/2014/main" id="{AE161236-9B11-E898-B7F0-D3E183BB05B6}"/>
                </a:ext>
              </a:extLst>
            </p:cNvPr>
            <p:cNvGrpSpPr/>
            <p:nvPr/>
          </p:nvGrpSpPr>
          <p:grpSpPr>
            <a:xfrm>
              <a:off x="5024241" y="2889022"/>
              <a:ext cx="3063493" cy="520610"/>
              <a:chOff x="886067" y="5269323"/>
              <a:chExt cx="3063493" cy="520610"/>
            </a:xfrm>
          </p:grpSpPr>
          <p:grpSp>
            <p:nvGrpSpPr>
              <p:cNvPr id="43" name="Group 42">
                <a:extLst>
                  <a:ext uri="{FF2B5EF4-FFF2-40B4-BE49-F238E27FC236}">
                    <a16:creationId xmlns:a16="http://schemas.microsoft.com/office/drawing/2014/main" id="{DDCB686F-CBF5-5FE7-A085-009A958A761E}"/>
                  </a:ext>
                </a:extLst>
              </p:cNvPr>
              <p:cNvGrpSpPr/>
              <p:nvPr/>
            </p:nvGrpSpPr>
            <p:grpSpPr>
              <a:xfrm>
                <a:off x="886067" y="5269323"/>
                <a:ext cx="255150" cy="520610"/>
                <a:chOff x="4174303" y="2097098"/>
                <a:chExt cx="420139" cy="857250"/>
              </a:xfrm>
            </p:grpSpPr>
            <p:sp>
              <p:nvSpPr>
                <p:cNvPr id="71" name="Freeform 70">
                  <a:extLst>
                    <a:ext uri="{FF2B5EF4-FFF2-40B4-BE49-F238E27FC236}">
                      <a16:creationId xmlns:a16="http://schemas.microsoft.com/office/drawing/2014/main" id="{541F0436-272C-94A3-D022-61CC5C8F0735}"/>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56E46DBC-1ADA-9CB9-6F60-D8AA62A79D48}"/>
                    </a:ext>
                  </a:extLst>
                </p:cNvPr>
                <p:cNvSpPr/>
                <p:nvPr/>
              </p:nvSpPr>
              <p:spPr>
                <a:xfrm>
                  <a:off x="4174303" y="2268547"/>
                  <a:ext cx="420139" cy="685801"/>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4" name="Group 43">
                <a:extLst>
                  <a:ext uri="{FF2B5EF4-FFF2-40B4-BE49-F238E27FC236}">
                    <a16:creationId xmlns:a16="http://schemas.microsoft.com/office/drawing/2014/main" id="{7F47113E-CAA3-5299-3D4A-9203175D7B84}"/>
                  </a:ext>
                </a:extLst>
              </p:cNvPr>
              <p:cNvGrpSpPr/>
              <p:nvPr/>
            </p:nvGrpSpPr>
            <p:grpSpPr>
              <a:xfrm>
                <a:off x="1214712" y="5269323"/>
                <a:ext cx="254521" cy="520610"/>
                <a:chOff x="4783194" y="2097098"/>
                <a:chExt cx="419101" cy="857250"/>
              </a:xfrm>
            </p:grpSpPr>
            <p:sp>
              <p:nvSpPr>
                <p:cNvPr id="69" name="Freeform 68">
                  <a:extLst>
                    <a:ext uri="{FF2B5EF4-FFF2-40B4-BE49-F238E27FC236}">
                      <a16:creationId xmlns:a16="http://schemas.microsoft.com/office/drawing/2014/main" id="{29A8C755-AC5C-F434-E608-2462B02FDD9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DC8BCB99-28AD-3A62-8E6C-A5E17522C0D5}"/>
                    </a:ext>
                  </a:extLst>
                </p:cNvPr>
                <p:cNvSpPr/>
                <p:nvPr/>
              </p:nvSpPr>
              <p:spPr>
                <a:xfrm>
                  <a:off x="4783194"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144047FB-50B9-AC11-6173-7CE7662DC99E}"/>
                  </a:ext>
                </a:extLst>
              </p:cNvPr>
              <p:cNvGrpSpPr/>
              <p:nvPr/>
            </p:nvGrpSpPr>
            <p:grpSpPr>
              <a:xfrm>
                <a:off x="1524434" y="5269323"/>
                <a:ext cx="255150" cy="520610"/>
                <a:chOff x="4204393" y="2097098"/>
                <a:chExt cx="420137" cy="857250"/>
              </a:xfrm>
            </p:grpSpPr>
            <p:sp>
              <p:nvSpPr>
                <p:cNvPr id="67" name="Freeform 66">
                  <a:extLst>
                    <a:ext uri="{FF2B5EF4-FFF2-40B4-BE49-F238E27FC236}">
                      <a16:creationId xmlns:a16="http://schemas.microsoft.com/office/drawing/2014/main" id="{0CFF6425-C7E1-F555-08B5-14C4AD5C5B1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DA4A09B1-2359-8AED-D6E0-6B40C09D45A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6" name="Group 45">
                <a:extLst>
                  <a:ext uri="{FF2B5EF4-FFF2-40B4-BE49-F238E27FC236}">
                    <a16:creationId xmlns:a16="http://schemas.microsoft.com/office/drawing/2014/main" id="{8052F638-9E99-4175-551C-87CCB30C7159}"/>
                  </a:ext>
                </a:extLst>
              </p:cNvPr>
              <p:cNvGrpSpPr/>
              <p:nvPr/>
            </p:nvGrpSpPr>
            <p:grpSpPr>
              <a:xfrm>
                <a:off x="1834790" y="5269323"/>
                <a:ext cx="254520" cy="520610"/>
                <a:chOff x="4783193" y="2097098"/>
                <a:chExt cx="419100" cy="857250"/>
              </a:xfrm>
            </p:grpSpPr>
            <p:sp>
              <p:nvSpPr>
                <p:cNvPr id="65" name="Freeform 64">
                  <a:extLst>
                    <a:ext uri="{FF2B5EF4-FFF2-40B4-BE49-F238E27FC236}">
                      <a16:creationId xmlns:a16="http://schemas.microsoft.com/office/drawing/2014/main" id="{21C3511C-74C7-1611-2C67-20944C9121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CB8F1FBC-8952-E5A3-3C8E-3D20C018723A}"/>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7" name="Group 46">
                <a:extLst>
                  <a:ext uri="{FF2B5EF4-FFF2-40B4-BE49-F238E27FC236}">
                    <a16:creationId xmlns:a16="http://schemas.microsoft.com/office/drawing/2014/main" id="{B7CB230B-FA2D-D2DF-E654-B8A36866010A}"/>
                  </a:ext>
                </a:extLst>
              </p:cNvPr>
              <p:cNvGrpSpPr/>
              <p:nvPr/>
            </p:nvGrpSpPr>
            <p:grpSpPr>
              <a:xfrm>
                <a:off x="2144516" y="5269323"/>
                <a:ext cx="255150" cy="520610"/>
                <a:chOff x="4204393" y="2097098"/>
                <a:chExt cx="420137" cy="857250"/>
              </a:xfrm>
            </p:grpSpPr>
            <p:sp>
              <p:nvSpPr>
                <p:cNvPr id="63" name="Freeform 62">
                  <a:extLst>
                    <a:ext uri="{FF2B5EF4-FFF2-40B4-BE49-F238E27FC236}">
                      <a16:creationId xmlns:a16="http://schemas.microsoft.com/office/drawing/2014/main" id="{36D8F4E5-E3CF-B5E0-4633-03AEB7E6DAA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D57D4D53-5B29-D1F5-2074-B5CE716EBD2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rgbClr val="051D39"/>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87B61EA7-42DF-F5D5-2098-183347423B77}"/>
                  </a:ext>
                </a:extLst>
              </p:cNvPr>
              <p:cNvGrpSpPr/>
              <p:nvPr/>
            </p:nvGrpSpPr>
            <p:grpSpPr>
              <a:xfrm>
                <a:off x="2454877" y="5269323"/>
                <a:ext cx="254521" cy="520610"/>
                <a:chOff x="4783193" y="2097098"/>
                <a:chExt cx="419101" cy="857250"/>
              </a:xfrm>
            </p:grpSpPr>
            <p:sp>
              <p:nvSpPr>
                <p:cNvPr id="61" name="Freeform 60">
                  <a:extLst>
                    <a:ext uri="{FF2B5EF4-FFF2-40B4-BE49-F238E27FC236}">
                      <a16:creationId xmlns:a16="http://schemas.microsoft.com/office/drawing/2014/main" id="{72062CD5-CE68-30E7-BA02-A48E1933959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D0DCBD1A-9D0D-6907-5E3D-946971201F8B}"/>
                    </a:ext>
                  </a:extLst>
                </p:cNvPr>
                <p:cNvSpPr/>
                <p:nvPr/>
              </p:nvSpPr>
              <p:spPr>
                <a:xfrm>
                  <a:off x="4783193"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rgbClr val="051D39"/>
                </a:solidFill>
                <a:ln w="9525" cap="flat">
                  <a:noFill/>
                  <a:prstDash val="solid"/>
                  <a:miter/>
                </a:ln>
              </p:spPr>
              <p:txBody>
                <a:bodyPr rtlCol="0" anchor="ctr"/>
                <a:lstStyle/>
                <a:p>
                  <a:endParaRPr lang="en-US"/>
                </a:p>
              </p:txBody>
            </p:sp>
          </p:grpSp>
          <p:grpSp>
            <p:nvGrpSpPr>
              <p:cNvPr id="49" name="Group 48">
                <a:extLst>
                  <a:ext uri="{FF2B5EF4-FFF2-40B4-BE49-F238E27FC236}">
                    <a16:creationId xmlns:a16="http://schemas.microsoft.com/office/drawing/2014/main" id="{C3870FB1-F5B6-64DB-3A32-01A7BC38DF11}"/>
                  </a:ext>
                </a:extLst>
              </p:cNvPr>
              <p:cNvGrpSpPr/>
              <p:nvPr/>
            </p:nvGrpSpPr>
            <p:grpSpPr>
              <a:xfrm>
                <a:off x="2764598" y="5269323"/>
                <a:ext cx="255150" cy="520610"/>
                <a:chOff x="4204393" y="2097098"/>
                <a:chExt cx="420137" cy="857250"/>
              </a:xfrm>
            </p:grpSpPr>
            <p:sp>
              <p:nvSpPr>
                <p:cNvPr id="59" name="Freeform 58">
                  <a:extLst>
                    <a:ext uri="{FF2B5EF4-FFF2-40B4-BE49-F238E27FC236}">
                      <a16:creationId xmlns:a16="http://schemas.microsoft.com/office/drawing/2014/main" id="{45374AB2-48CA-7D3C-EAC6-A5C309FA95B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C586BA27-F805-543F-36CD-160FC7D927E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50" name="Group 49">
                <a:extLst>
                  <a:ext uri="{FF2B5EF4-FFF2-40B4-BE49-F238E27FC236}">
                    <a16:creationId xmlns:a16="http://schemas.microsoft.com/office/drawing/2014/main" id="{1D31C353-C000-D05C-1922-3CF5991EB200}"/>
                  </a:ext>
                </a:extLst>
              </p:cNvPr>
              <p:cNvGrpSpPr/>
              <p:nvPr/>
            </p:nvGrpSpPr>
            <p:grpSpPr>
              <a:xfrm>
                <a:off x="3074954" y="5269323"/>
                <a:ext cx="254520" cy="520610"/>
                <a:chOff x="4783193" y="2097098"/>
                <a:chExt cx="419100" cy="857250"/>
              </a:xfrm>
            </p:grpSpPr>
            <p:sp>
              <p:nvSpPr>
                <p:cNvPr id="57" name="Freeform 56">
                  <a:extLst>
                    <a:ext uri="{FF2B5EF4-FFF2-40B4-BE49-F238E27FC236}">
                      <a16:creationId xmlns:a16="http://schemas.microsoft.com/office/drawing/2014/main" id="{4613DF0D-5EF2-D773-A3C8-40D60531B64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72EC9E5-C861-97B3-BB2F-F81E0F5EBE3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360424FD-E587-6200-C907-DB84328A0F24}"/>
                  </a:ext>
                </a:extLst>
              </p:cNvPr>
              <p:cNvGrpSpPr/>
              <p:nvPr/>
            </p:nvGrpSpPr>
            <p:grpSpPr>
              <a:xfrm>
                <a:off x="3384680" y="5269323"/>
                <a:ext cx="255150" cy="520610"/>
                <a:chOff x="4204393" y="2097098"/>
                <a:chExt cx="420137" cy="857250"/>
              </a:xfrm>
            </p:grpSpPr>
            <p:sp>
              <p:nvSpPr>
                <p:cNvPr id="55" name="Freeform 54">
                  <a:extLst>
                    <a:ext uri="{FF2B5EF4-FFF2-40B4-BE49-F238E27FC236}">
                      <a16:creationId xmlns:a16="http://schemas.microsoft.com/office/drawing/2014/main" id="{97A8BF86-E340-A997-BB72-C9390202648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D01EEA3-10D1-BF84-ECA2-A6FE0F175E5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52" name="Group 51">
                <a:extLst>
                  <a:ext uri="{FF2B5EF4-FFF2-40B4-BE49-F238E27FC236}">
                    <a16:creationId xmlns:a16="http://schemas.microsoft.com/office/drawing/2014/main" id="{8210B0E4-595C-AD57-591F-5128E7D140FE}"/>
                  </a:ext>
                </a:extLst>
              </p:cNvPr>
              <p:cNvGrpSpPr/>
              <p:nvPr/>
            </p:nvGrpSpPr>
            <p:grpSpPr>
              <a:xfrm>
                <a:off x="3695040" y="5269323"/>
                <a:ext cx="254520" cy="520610"/>
                <a:chOff x="4783193" y="2097098"/>
                <a:chExt cx="419100" cy="857250"/>
              </a:xfrm>
            </p:grpSpPr>
            <p:sp>
              <p:nvSpPr>
                <p:cNvPr id="53" name="Freeform 52">
                  <a:extLst>
                    <a:ext uri="{FF2B5EF4-FFF2-40B4-BE49-F238E27FC236}">
                      <a16:creationId xmlns:a16="http://schemas.microsoft.com/office/drawing/2014/main" id="{591B0426-3ABB-5AB3-280F-91A91AFD82E2}"/>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94918737-A12D-967F-A3D6-7FDF312FEB9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sp>
        <p:nvSpPr>
          <p:cNvPr id="75" name="Title 1">
            <a:extLst>
              <a:ext uri="{FF2B5EF4-FFF2-40B4-BE49-F238E27FC236}">
                <a16:creationId xmlns:a16="http://schemas.microsoft.com/office/drawing/2014/main" id="{3ADE606B-F35F-5EF2-AE7E-2C5DD0DD3B76}"/>
              </a:ext>
            </a:extLst>
          </p:cNvPr>
          <p:cNvSpPr txBox="1">
            <a:spLocks/>
          </p:cNvSpPr>
          <p:nvPr/>
        </p:nvSpPr>
        <p:spPr bwMode="auto">
          <a:xfrm>
            <a:off x="-2706543" y="3507036"/>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3200"/>
              </a:lnSpc>
            </a:pPr>
            <a:endParaRPr lang="en-US" sz="2600">
              <a:effectLst>
                <a:glow>
                  <a:schemeClr val="bg1">
                    <a:alpha val="70000"/>
                  </a:schemeClr>
                </a:glow>
              </a:effectLst>
              <a:latin typeface="Arial" panose="020B0604020202020204" pitchFamily="34" charset="0"/>
              <a:cs typeface="Arial" panose="020B0604020202020204" pitchFamily="34" charset="0"/>
            </a:endParaRPr>
          </a:p>
        </p:txBody>
      </p:sp>
      <p:grpSp>
        <p:nvGrpSpPr>
          <p:cNvPr id="76" name="Group 75">
            <a:extLst>
              <a:ext uri="{FF2B5EF4-FFF2-40B4-BE49-F238E27FC236}">
                <a16:creationId xmlns:a16="http://schemas.microsoft.com/office/drawing/2014/main" id="{E6A3936C-6D98-E776-E569-0F2D14A84939}"/>
              </a:ext>
            </a:extLst>
          </p:cNvPr>
          <p:cNvGrpSpPr/>
          <p:nvPr/>
        </p:nvGrpSpPr>
        <p:grpSpPr>
          <a:xfrm>
            <a:off x="629560" y="3980995"/>
            <a:ext cx="7791332" cy="1871602"/>
            <a:chOff x="655075" y="4088882"/>
            <a:chExt cx="7775574" cy="2072640"/>
          </a:xfrm>
        </p:grpSpPr>
        <p:grpSp>
          <p:nvGrpSpPr>
            <p:cNvPr id="77" name="Group 76">
              <a:extLst>
                <a:ext uri="{FF2B5EF4-FFF2-40B4-BE49-F238E27FC236}">
                  <a16:creationId xmlns:a16="http://schemas.microsoft.com/office/drawing/2014/main" id="{1F9224EA-EAEC-4799-1F4D-B6D6E5104129}"/>
                </a:ext>
              </a:extLst>
            </p:cNvPr>
            <p:cNvGrpSpPr/>
            <p:nvPr/>
          </p:nvGrpSpPr>
          <p:grpSpPr>
            <a:xfrm>
              <a:off x="655075" y="4088882"/>
              <a:ext cx="7775574" cy="2072640"/>
              <a:chOff x="655075" y="4088882"/>
              <a:chExt cx="7775574" cy="2072640"/>
            </a:xfrm>
          </p:grpSpPr>
          <p:sp>
            <p:nvSpPr>
              <p:cNvPr id="111" name="Rounded Rectangle 110">
                <a:extLst>
                  <a:ext uri="{FF2B5EF4-FFF2-40B4-BE49-F238E27FC236}">
                    <a16:creationId xmlns:a16="http://schemas.microsoft.com/office/drawing/2014/main" id="{A6AA8270-0593-FDA8-76EE-9F8581179593}"/>
                  </a:ext>
                </a:extLst>
              </p:cNvPr>
              <p:cNvSpPr/>
              <p:nvPr/>
            </p:nvSpPr>
            <p:spPr bwMode="auto">
              <a:xfrm>
                <a:off x="655075" y="408888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12" name="Text Placeholder 3">
                <a:extLst>
                  <a:ext uri="{FF2B5EF4-FFF2-40B4-BE49-F238E27FC236}">
                    <a16:creationId xmlns:a16="http://schemas.microsoft.com/office/drawing/2014/main" id="{6B069B81-05E3-57C2-0FC8-C8FF9AE32261}"/>
                  </a:ext>
                </a:extLst>
              </p:cNvPr>
              <p:cNvSpPr txBox="1">
                <a:spLocks/>
              </p:cNvSpPr>
              <p:nvPr/>
            </p:nvSpPr>
            <p:spPr>
              <a:xfrm>
                <a:off x="1275195" y="4240652"/>
                <a:ext cx="2749183"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70% </a:t>
                </a:r>
              </a:p>
              <a:p>
                <a:pPr marL="0" indent="0" algn="ctr">
                  <a:lnSpc>
                    <a:spcPts val="2200"/>
                  </a:lnSpc>
                  <a:spcBef>
                    <a:spcPts val="0"/>
                  </a:spcBef>
                  <a:spcAft>
                    <a:spcPts val="0"/>
                  </a:spcAft>
                  <a:buNone/>
                </a:pPr>
                <a:r>
                  <a:rPr lang="en-US" sz="1600" b="1">
                    <a:solidFill>
                      <a:schemeClr val="accent6">
                        <a:lumMod val="50000"/>
                      </a:schemeClr>
                    </a:solidFill>
                    <a:latin typeface="Arial" panose="020B0604020202020204" pitchFamily="34" charset="0"/>
                    <a:cs typeface="Arial" panose="020B0604020202020204" pitchFamily="34" charset="0"/>
                  </a:rPr>
                  <a:t>Schizophrenia </a:t>
                </a:r>
                <a:br>
                  <a:rPr lang="en-US" sz="1600" b="1">
                    <a:solidFill>
                      <a:schemeClr val="accent6">
                        <a:lumMod val="50000"/>
                      </a:schemeClr>
                    </a:solidFill>
                    <a:latin typeface="Arial" panose="020B0604020202020204" pitchFamily="34" charset="0"/>
                    <a:cs typeface="Arial" panose="020B0604020202020204" pitchFamily="34" charset="0"/>
                  </a:rPr>
                </a:br>
                <a:r>
                  <a:rPr lang="en-US" sz="1600" b="1">
                    <a:solidFill>
                      <a:schemeClr val="accent6">
                        <a:lumMod val="50000"/>
                      </a:schemeClr>
                    </a:solidFill>
                    <a:latin typeface="Arial" panose="020B0604020202020204" pitchFamily="34" charset="0"/>
                    <a:cs typeface="Arial" panose="020B0604020202020204" pitchFamily="34" charset="0"/>
                  </a:rPr>
                  <a:t>and psychiatric inpatients</a:t>
                </a:r>
              </a:p>
            </p:txBody>
          </p:sp>
        </p:grpSp>
        <p:grpSp>
          <p:nvGrpSpPr>
            <p:cNvPr id="78" name="Group 77">
              <a:extLst>
                <a:ext uri="{FF2B5EF4-FFF2-40B4-BE49-F238E27FC236}">
                  <a16:creationId xmlns:a16="http://schemas.microsoft.com/office/drawing/2014/main" id="{957D1555-E3CB-3C33-72FA-4AAB66B81F95}"/>
                </a:ext>
              </a:extLst>
            </p:cNvPr>
            <p:cNvGrpSpPr/>
            <p:nvPr/>
          </p:nvGrpSpPr>
          <p:grpSpPr>
            <a:xfrm>
              <a:off x="5206188" y="4410521"/>
              <a:ext cx="2596533" cy="1417444"/>
              <a:chOff x="5206188" y="4410521"/>
              <a:chExt cx="2596533" cy="1417444"/>
            </a:xfrm>
          </p:grpSpPr>
          <p:grpSp>
            <p:nvGrpSpPr>
              <p:cNvPr id="79" name="Group 78">
                <a:extLst>
                  <a:ext uri="{FF2B5EF4-FFF2-40B4-BE49-F238E27FC236}">
                    <a16:creationId xmlns:a16="http://schemas.microsoft.com/office/drawing/2014/main" id="{B2BCAE74-4ECD-7BF9-207F-5AB85BB4116D}"/>
                  </a:ext>
                </a:extLst>
              </p:cNvPr>
              <p:cNvGrpSpPr/>
              <p:nvPr/>
            </p:nvGrpSpPr>
            <p:grpSpPr>
              <a:xfrm>
                <a:off x="5206188" y="4410521"/>
                <a:ext cx="2596533" cy="639090"/>
                <a:chOff x="5206188" y="4410521"/>
                <a:chExt cx="2596533" cy="639090"/>
              </a:xfrm>
            </p:grpSpPr>
            <p:grpSp>
              <p:nvGrpSpPr>
                <p:cNvPr id="90" name="Group 89">
                  <a:extLst>
                    <a:ext uri="{FF2B5EF4-FFF2-40B4-BE49-F238E27FC236}">
                      <a16:creationId xmlns:a16="http://schemas.microsoft.com/office/drawing/2014/main" id="{B9822966-CF60-1B45-8273-1695D24D5873}"/>
                    </a:ext>
                  </a:extLst>
                </p:cNvPr>
                <p:cNvGrpSpPr/>
                <p:nvPr/>
              </p:nvGrpSpPr>
              <p:grpSpPr>
                <a:xfrm>
                  <a:off x="5206188" y="4410521"/>
                  <a:ext cx="313217" cy="639090"/>
                  <a:chOff x="4204393" y="2097098"/>
                  <a:chExt cx="420137" cy="857250"/>
                </a:xfrm>
              </p:grpSpPr>
              <p:sp>
                <p:nvSpPr>
                  <p:cNvPr id="109" name="Freeform 108">
                    <a:extLst>
                      <a:ext uri="{FF2B5EF4-FFF2-40B4-BE49-F238E27FC236}">
                        <a16:creationId xmlns:a16="http://schemas.microsoft.com/office/drawing/2014/main" id="{2A5C41C8-EDB2-3048-7388-669685CDB94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0" name="Freeform 109">
                    <a:extLst>
                      <a:ext uri="{FF2B5EF4-FFF2-40B4-BE49-F238E27FC236}">
                        <a16:creationId xmlns:a16="http://schemas.microsoft.com/office/drawing/2014/main" id="{82BD086F-BFEF-B4FB-8D91-E3ECAAF0357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1" name="Group 90">
                  <a:extLst>
                    <a:ext uri="{FF2B5EF4-FFF2-40B4-BE49-F238E27FC236}">
                      <a16:creationId xmlns:a16="http://schemas.microsoft.com/office/drawing/2014/main" id="{3BD8CE4B-956F-F47A-543D-193109525F97}"/>
                    </a:ext>
                  </a:extLst>
                </p:cNvPr>
                <p:cNvGrpSpPr/>
                <p:nvPr/>
              </p:nvGrpSpPr>
              <p:grpSpPr>
                <a:xfrm>
                  <a:off x="5587821" y="4410521"/>
                  <a:ext cx="312444" cy="639090"/>
                  <a:chOff x="4783193" y="2097098"/>
                  <a:chExt cx="419100" cy="857250"/>
                </a:xfrm>
              </p:grpSpPr>
              <p:sp>
                <p:nvSpPr>
                  <p:cNvPr id="107" name="Freeform 106">
                    <a:extLst>
                      <a:ext uri="{FF2B5EF4-FFF2-40B4-BE49-F238E27FC236}">
                        <a16:creationId xmlns:a16="http://schemas.microsoft.com/office/drawing/2014/main" id="{58BDD0C5-DAE0-CA65-4537-4FF5345E8756}"/>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8" name="Freeform 107">
                    <a:extLst>
                      <a:ext uri="{FF2B5EF4-FFF2-40B4-BE49-F238E27FC236}">
                        <a16:creationId xmlns:a16="http://schemas.microsoft.com/office/drawing/2014/main" id="{BF922F6A-4DBE-905F-01D5-E8410A01E9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65B502F3-CD1C-C7F2-5D86-BEE3428ED580}"/>
                    </a:ext>
                  </a:extLst>
                </p:cNvPr>
                <p:cNvGrpSpPr/>
                <p:nvPr/>
              </p:nvGrpSpPr>
              <p:grpSpPr>
                <a:xfrm>
                  <a:off x="5968682" y="4410521"/>
                  <a:ext cx="313217" cy="639090"/>
                  <a:chOff x="4204393" y="2097098"/>
                  <a:chExt cx="420137" cy="857250"/>
                </a:xfrm>
              </p:grpSpPr>
              <p:sp>
                <p:nvSpPr>
                  <p:cNvPr id="105" name="Freeform 104">
                    <a:extLst>
                      <a:ext uri="{FF2B5EF4-FFF2-40B4-BE49-F238E27FC236}">
                        <a16:creationId xmlns:a16="http://schemas.microsoft.com/office/drawing/2014/main" id="{1D64F50F-D62F-A475-BBC0-454090C3A90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84BDBB29-8B4E-1DE7-6AB2-73723EA1EAD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CAD47BC7-A8F1-E7DF-903B-48F71D804ADF}"/>
                    </a:ext>
                  </a:extLst>
                </p:cNvPr>
                <p:cNvGrpSpPr/>
                <p:nvPr/>
              </p:nvGrpSpPr>
              <p:grpSpPr>
                <a:xfrm>
                  <a:off x="6350315" y="4410521"/>
                  <a:ext cx="312444" cy="639090"/>
                  <a:chOff x="4783193" y="2097098"/>
                  <a:chExt cx="419100" cy="857250"/>
                </a:xfrm>
              </p:grpSpPr>
              <p:sp>
                <p:nvSpPr>
                  <p:cNvPr id="103" name="Freeform 102">
                    <a:extLst>
                      <a:ext uri="{FF2B5EF4-FFF2-40B4-BE49-F238E27FC236}">
                        <a16:creationId xmlns:a16="http://schemas.microsoft.com/office/drawing/2014/main" id="{15D75C83-35A8-D2F0-4117-AB9845301AB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C55E53CC-1074-3C3F-E24F-43AA6B517B9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4" name="Group 93">
                  <a:extLst>
                    <a:ext uri="{FF2B5EF4-FFF2-40B4-BE49-F238E27FC236}">
                      <a16:creationId xmlns:a16="http://schemas.microsoft.com/office/drawing/2014/main" id="{AFC19ECC-FCF3-81A9-CE3B-C512AECC31AF}"/>
                    </a:ext>
                  </a:extLst>
                </p:cNvPr>
                <p:cNvGrpSpPr/>
                <p:nvPr/>
              </p:nvGrpSpPr>
              <p:grpSpPr>
                <a:xfrm>
                  <a:off x="6731175" y="4410521"/>
                  <a:ext cx="313217" cy="639090"/>
                  <a:chOff x="4204393" y="2097098"/>
                  <a:chExt cx="420137" cy="857250"/>
                </a:xfrm>
              </p:grpSpPr>
              <p:sp>
                <p:nvSpPr>
                  <p:cNvPr id="101" name="Freeform 100">
                    <a:extLst>
                      <a:ext uri="{FF2B5EF4-FFF2-40B4-BE49-F238E27FC236}">
                        <a16:creationId xmlns:a16="http://schemas.microsoft.com/office/drawing/2014/main" id="{1BAC2ABE-5B58-A147-43C8-F53170E0ED9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CC254146-C852-95A9-7582-3F753D7FA7F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5" name="Group 94">
                  <a:extLst>
                    <a:ext uri="{FF2B5EF4-FFF2-40B4-BE49-F238E27FC236}">
                      <a16:creationId xmlns:a16="http://schemas.microsoft.com/office/drawing/2014/main" id="{ADDC898C-DFA1-E848-5615-270269369D92}"/>
                    </a:ext>
                  </a:extLst>
                </p:cNvPr>
                <p:cNvGrpSpPr/>
                <p:nvPr/>
              </p:nvGrpSpPr>
              <p:grpSpPr>
                <a:xfrm>
                  <a:off x="7112808" y="4410521"/>
                  <a:ext cx="312444" cy="639090"/>
                  <a:chOff x="4783193" y="2097098"/>
                  <a:chExt cx="419100" cy="857250"/>
                </a:xfrm>
              </p:grpSpPr>
              <p:sp>
                <p:nvSpPr>
                  <p:cNvPr id="99" name="Freeform 98">
                    <a:extLst>
                      <a:ext uri="{FF2B5EF4-FFF2-40B4-BE49-F238E27FC236}">
                        <a16:creationId xmlns:a16="http://schemas.microsoft.com/office/drawing/2014/main" id="{5479584A-0167-A6F6-C14D-4D961B18781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377788CB-7F71-A887-8DE7-7FBC14085EA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6" name="Group 95">
                  <a:extLst>
                    <a:ext uri="{FF2B5EF4-FFF2-40B4-BE49-F238E27FC236}">
                      <a16:creationId xmlns:a16="http://schemas.microsoft.com/office/drawing/2014/main" id="{640DB38B-481C-8DBA-4A49-60BA43793D9E}"/>
                    </a:ext>
                  </a:extLst>
                </p:cNvPr>
                <p:cNvGrpSpPr/>
                <p:nvPr/>
              </p:nvGrpSpPr>
              <p:grpSpPr>
                <a:xfrm>
                  <a:off x="7489504" y="4410521"/>
                  <a:ext cx="313217" cy="639090"/>
                  <a:chOff x="4204393" y="2097098"/>
                  <a:chExt cx="420137" cy="857250"/>
                </a:xfrm>
              </p:grpSpPr>
              <p:sp>
                <p:nvSpPr>
                  <p:cNvPr id="97" name="Freeform 96">
                    <a:extLst>
                      <a:ext uri="{FF2B5EF4-FFF2-40B4-BE49-F238E27FC236}">
                        <a16:creationId xmlns:a16="http://schemas.microsoft.com/office/drawing/2014/main" id="{D82F6824-C6CC-2507-9D44-6A46A95FF24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1E7D459F-DF0D-0D2F-F39A-850DFD45079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grpSp>
            <p:nvGrpSpPr>
              <p:cNvPr id="80" name="Group 79">
                <a:extLst>
                  <a:ext uri="{FF2B5EF4-FFF2-40B4-BE49-F238E27FC236}">
                    <a16:creationId xmlns:a16="http://schemas.microsoft.com/office/drawing/2014/main" id="{9FF17CC2-900D-C861-AEBC-04732D8964B6}"/>
                  </a:ext>
                </a:extLst>
              </p:cNvPr>
              <p:cNvGrpSpPr/>
              <p:nvPr/>
            </p:nvGrpSpPr>
            <p:grpSpPr>
              <a:xfrm>
                <a:off x="5966985" y="5188875"/>
                <a:ext cx="1074938" cy="639090"/>
                <a:chOff x="5969068" y="5188875"/>
                <a:chExt cx="1074938" cy="639090"/>
              </a:xfrm>
            </p:grpSpPr>
            <p:grpSp>
              <p:nvGrpSpPr>
                <p:cNvPr id="81" name="Group 80">
                  <a:extLst>
                    <a:ext uri="{FF2B5EF4-FFF2-40B4-BE49-F238E27FC236}">
                      <a16:creationId xmlns:a16="http://schemas.microsoft.com/office/drawing/2014/main" id="{93D4FBFF-705F-6987-F03A-1305EE02564A}"/>
                    </a:ext>
                  </a:extLst>
                </p:cNvPr>
                <p:cNvGrpSpPr/>
                <p:nvPr/>
              </p:nvGrpSpPr>
              <p:grpSpPr>
                <a:xfrm>
                  <a:off x="5969068" y="5188875"/>
                  <a:ext cx="312444" cy="639090"/>
                  <a:chOff x="4783193" y="2097098"/>
                  <a:chExt cx="419100" cy="857250"/>
                </a:xfrm>
              </p:grpSpPr>
              <p:sp>
                <p:nvSpPr>
                  <p:cNvPr id="88" name="Freeform 87">
                    <a:extLst>
                      <a:ext uri="{FF2B5EF4-FFF2-40B4-BE49-F238E27FC236}">
                        <a16:creationId xmlns:a16="http://schemas.microsoft.com/office/drawing/2014/main" id="{EAF42240-713B-0400-F4D6-63C48E7E1C8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2839ED5E-6FC3-77F3-E457-033D161B42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82" name="Group 81">
                  <a:extLst>
                    <a:ext uri="{FF2B5EF4-FFF2-40B4-BE49-F238E27FC236}">
                      <a16:creationId xmlns:a16="http://schemas.microsoft.com/office/drawing/2014/main" id="{9249E0F0-B353-B6A7-8275-5B96E08EC8F0}"/>
                    </a:ext>
                  </a:extLst>
                </p:cNvPr>
                <p:cNvGrpSpPr/>
                <p:nvPr/>
              </p:nvGrpSpPr>
              <p:grpSpPr>
                <a:xfrm>
                  <a:off x="6349929" y="5188875"/>
                  <a:ext cx="313217" cy="639090"/>
                  <a:chOff x="4204393" y="2097098"/>
                  <a:chExt cx="420137" cy="857250"/>
                </a:xfrm>
              </p:grpSpPr>
              <p:sp>
                <p:nvSpPr>
                  <p:cNvPr id="86" name="Freeform 85">
                    <a:extLst>
                      <a:ext uri="{FF2B5EF4-FFF2-40B4-BE49-F238E27FC236}">
                        <a16:creationId xmlns:a16="http://schemas.microsoft.com/office/drawing/2014/main" id="{36402F86-625F-155F-2447-9A6B2D05DFC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30406F0F-F7C7-3571-0D61-ACB5FA201B4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83" name="Group 82">
                  <a:extLst>
                    <a:ext uri="{FF2B5EF4-FFF2-40B4-BE49-F238E27FC236}">
                      <a16:creationId xmlns:a16="http://schemas.microsoft.com/office/drawing/2014/main" id="{E46C49C5-6F5C-D94D-E1ED-2952F7913FF3}"/>
                    </a:ext>
                  </a:extLst>
                </p:cNvPr>
                <p:cNvGrpSpPr/>
                <p:nvPr/>
              </p:nvGrpSpPr>
              <p:grpSpPr>
                <a:xfrm>
                  <a:off x="6731562" y="5188875"/>
                  <a:ext cx="312444" cy="639090"/>
                  <a:chOff x="4783193" y="2097098"/>
                  <a:chExt cx="419100" cy="857250"/>
                </a:xfrm>
              </p:grpSpPr>
              <p:sp>
                <p:nvSpPr>
                  <p:cNvPr id="84" name="Freeform 83">
                    <a:extLst>
                      <a:ext uri="{FF2B5EF4-FFF2-40B4-BE49-F238E27FC236}">
                        <a16:creationId xmlns:a16="http://schemas.microsoft.com/office/drawing/2014/main" id="{5C2FBEAC-6B12-5643-55D4-0A401845EF3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30EA7D1C-179B-4434-E2F3-0EE082B53C2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grpSp>
      <p:sp>
        <p:nvSpPr>
          <p:cNvPr id="3" name="Footer Placeholder 3">
            <a:extLst>
              <a:ext uri="{FF2B5EF4-FFF2-40B4-BE49-F238E27FC236}">
                <a16:creationId xmlns:a16="http://schemas.microsoft.com/office/drawing/2014/main" id="{F9316A9A-978C-6043-7636-C91932EE12C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550380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555CBCC-F8A3-96EF-13A6-943C42966BDF}"/>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3" name="Rectangle 22">
            <a:extLst>
              <a:ext uri="{FF2B5EF4-FFF2-40B4-BE49-F238E27FC236}">
                <a16:creationId xmlns:a16="http://schemas.microsoft.com/office/drawing/2014/main" id="{3B3F770E-9C60-814F-47E3-15B46CAA48DE}"/>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7" name="Title 1">
            <a:extLst>
              <a:ext uri="{FF2B5EF4-FFF2-40B4-BE49-F238E27FC236}">
                <a16:creationId xmlns:a16="http://schemas.microsoft.com/office/drawing/2014/main" id="{3457A2F6-9DD9-FB8F-D35A-F67DEF677CC9}"/>
              </a:ext>
            </a:extLst>
          </p:cNvPr>
          <p:cNvSpPr txBox="1">
            <a:spLocks/>
          </p:cNvSpPr>
          <p:nvPr/>
        </p:nvSpPr>
        <p:spPr>
          <a:xfrm>
            <a:off x="1656816" y="604763"/>
            <a:ext cx="5830368" cy="855244"/>
          </a:xfrm>
          <a:prstGeom prst="rect">
            <a:avLst/>
          </a:prstGeom>
        </p:spPr>
        <p:txBody>
          <a:bodyPr>
            <a:noAutofit/>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2400">
                <a:effectLst>
                  <a:glow>
                    <a:schemeClr val="bg1">
                      <a:alpha val="70000"/>
                    </a:schemeClr>
                  </a:glow>
                  <a:outerShdw blurRad="254000" dist="38100" dir="5400000" algn="ctr" rotWithShape="0">
                    <a:srgbClr val="000000">
                      <a:alpha val="25000"/>
                    </a:srgbClr>
                  </a:outerShdw>
                </a:effectLst>
              </a:rPr>
              <a:t>People with a mental illness</a:t>
            </a:r>
            <a:br>
              <a:rPr lang="en-US" sz="2400">
                <a:effectLst>
                  <a:glow>
                    <a:schemeClr val="bg1">
                      <a:alpha val="70000"/>
                    </a:schemeClr>
                  </a:glow>
                  <a:outerShdw blurRad="254000" dist="38100" dir="5400000" algn="ctr" rotWithShape="0">
                    <a:srgbClr val="000000">
                      <a:alpha val="25000"/>
                    </a:srgbClr>
                  </a:outerShdw>
                </a:effectLst>
              </a:rPr>
            </a:br>
            <a:r>
              <a:rPr lang="en-US" sz="2400">
                <a:effectLst>
                  <a:glow>
                    <a:schemeClr val="bg1">
                      <a:alpha val="70000"/>
                    </a:schemeClr>
                  </a:glow>
                  <a:outerShdw blurRad="254000" dist="38100" dir="5400000" algn="ctr" rotWithShape="0">
                    <a:srgbClr val="000000">
                      <a:alpha val="25000"/>
                    </a:srgbClr>
                  </a:outerShdw>
                </a:effectLst>
              </a:rPr>
              <a:t>die on average 10 – 20 years earlier </a:t>
            </a:r>
          </a:p>
        </p:txBody>
      </p:sp>
      <p:sp>
        <p:nvSpPr>
          <p:cNvPr id="8" name="Subtitle 2">
            <a:extLst>
              <a:ext uri="{FF2B5EF4-FFF2-40B4-BE49-F238E27FC236}">
                <a16:creationId xmlns:a16="http://schemas.microsoft.com/office/drawing/2014/main" id="{87E304F9-0CD3-4F07-8EF9-0FAFA9418A85}"/>
              </a:ext>
            </a:extLst>
          </p:cNvPr>
          <p:cNvSpPr txBox="1">
            <a:spLocks/>
          </p:cNvSpPr>
          <p:nvPr/>
        </p:nvSpPr>
        <p:spPr>
          <a:xfrm>
            <a:off x="1656816" y="4693734"/>
            <a:ext cx="5830368" cy="106153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GB" altLang="en-US" sz="2800" b="1">
                <a:solidFill>
                  <a:schemeClr val="bg1"/>
                </a:solidFill>
              </a:rPr>
              <a:t>Smoking-related illness is the </a:t>
            </a:r>
            <a:br>
              <a:rPr lang="en-GB" altLang="en-US" sz="2800" b="1">
                <a:solidFill>
                  <a:schemeClr val="bg1"/>
                </a:solidFill>
              </a:rPr>
            </a:br>
            <a:r>
              <a:rPr lang="en-GB" altLang="en-US" sz="2800" b="1">
                <a:solidFill>
                  <a:schemeClr val="bg1"/>
                </a:solidFill>
              </a:rPr>
              <a:t>single largest factor for this gap </a:t>
            </a:r>
          </a:p>
        </p:txBody>
      </p:sp>
      <p:sp>
        <p:nvSpPr>
          <p:cNvPr id="12" name="Text Placeholder 3">
            <a:extLst>
              <a:ext uri="{FF2B5EF4-FFF2-40B4-BE49-F238E27FC236}">
                <a16:creationId xmlns:a16="http://schemas.microsoft.com/office/drawing/2014/main" id="{2B2DD66B-176C-5F7B-722A-8D6DEDEDBF75}"/>
              </a:ext>
            </a:extLst>
          </p:cNvPr>
          <p:cNvSpPr txBox="1">
            <a:spLocks/>
          </p:cNvSpPr>
          <p:nvPr/>
        </p:nvSpPr>
        <p:spPr bwMode="auto">
          <a:xfrm>
            <a:off x="1656816" y="5858449"/>
            <a:ext cx="5830368"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a:solidFill>
                  <a:schemeClr val="accent1"/>
                </a:solidFill>
                <a:latin typeface="Arial" panose="020B0604020202020204" pitchFamily="34" charset="0"/>
                <a:cs typeface="Arial" panose="020B0604020202020204" pitchFamily="34" charset="0"/>
              </a:rPr>
              <a:t>Source: ASH. The Stolen Years: The Mental Health And Smoking Action Report. 2016 </a:t>
            </a:r>
          </a:p>
        </p:txBody>
      </p:sp>
      <p:pic>
        <p:nvPicPr>
          <p:cNvPr id="14" name="Picture 13">
            <a:extLst>
              <a:ext uri="{FF2B5EF4-FFF2-40B4-BE49-F238E27FC236}">
                <a16:creationId xmlns:a16="http://schemas.microsoft.com/office/drawing/2014/main" id="{C6003319-E00F-ED52-BBBC-56FEB58017F0}"/>
              </a:ext>
            </a:extLst>
          </p:cNvPr>
          <p:cNvPicPr>
            <a:picLocks noChangeAspect="1"/>
          </p:cNvPicPr>
          <p:nvPr/>
        </p:nvPicPr>
        <p:blipFill>
          <a:blip r:embed="rId3"/>
          <a:stretch>
            <a:fillRect/>
          </a:stretch>
        </p:blipFill>
        <p:spPr>
          <a:xfrm>
            <a:off x="1656816" y="1672925"/>
            <a:ext cx="5830368" cy="2757606"/>
          </a:xfrm>
          <a:prstGeom prst="rect">
            <a:avLst/>
          </a:prstGeom>
          <a:effectLst>
            <a:outerShdw blurRad="317500" dist="76200" dir="5400000" algn="ctr" rotWithShape="0">
              <a:srgbClr val="000000">
                <a:alpha val="50000"/>
              </a:srgbClr>
            </a:outerShdw>
          </a:effectLst>
        </p:spPr>
      </p:pic>
    </p:spTree>
    <p:extLst>
      <p:ext uri="{BB962C8B-B14F-4D97-AF65-F5344CB8AC3E}">
        <p14:creationId xmlns:p14="http://schemas.microsoft.com/office/powerpoint/2010/main" val="211684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10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000"/>
                            </p:stCondLst>
                            <p:childTnLst>
                              <p:par>
                                <p:cTn id="18" presetID="10" presetClass="entr" presetSubtype="0" fill="hold" grpId="0" nodeType="after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64C5-78DA-1BBB-87FC-E834BE6B449D}"/>
              </a:ext>
            </a:extLst>
          </p:cNvPr>
          <p:cNvSpPr txBox="1">
            <a:spLocks/>
          </p:cNvSpPr>
          <p:nvPr/>
        </p:nvSpPr>
        <p:spPr>
          <a:xfrm>
            <a:off x="496612" y="321621"/>
            <a:ext cx="7962900" cy="841423"/>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938" indent="-7938" algn="ctr"/>
            <a:r>
              <a:rPr lang="en-US">
                <a:solidFill>
                  <a:srgbClr val="0072CF"/>
                </a:solidFill>
                <a:effectLst/>
              </a:rPr>
              <a:t>People with mental  illness suffer disproportionately from smoking-related illness</a:t>
            </a:r>
          </a:p>
        </p:txBody>
      </p:sp>
      <p:sp>
        <p:nvSpPr>
          <p:cNvPr id="3" name="box">
            <a:extLst>
              <a:ext uri="{FF2B5EF4-FFF2-40B4-BE49-F238E27FC236}">
                <a16:creationId xmlns:a16="http://schemas.microsoft.com/office/drawing/2014/main" id="{A142E86A-8479-2DB8-3E18-918B73ADFD83}"/>
              </a:ext>
            </a:extLst>
          </p:cNvPr>
          <p:cNvSpPr txBox="1">
            <a:spLocks/>
          </p:cNvSpPr>
          <p:nvPr/>
        </p:nvSpPr>
        <p:spPr bwMode="auto">
          <a:xfrm>
            <a:off x="3654744" y="1380953"/>
            <a:ext cx="4753155" cy="4875914"/>
          </a:xfrm>
          <a:prstGeom prst="rect">
            <a:avLst/>
          </a:prstGeom>
          <a:solidFill>
            <a:schemeClr val="bg1"/>
          </a:solidFill>
          <a:ln w="9525">
            <a:noFill/>
            <a:miter lim="800000"/>
            <a:headEnd/>
            <a:tailEnd/>
          </a:ln>
          <a:effectLst>
            <a:outerShdw blurRad="317500" dist="76200" dir="5400000" algn="ctr" rotWithShape="0">
              <a:srgbClr val="000000">
                <a:alpha val="20000"/>
              </a:srgbClr>
            </a:outerShdw>
          </a:effectLst>
        </p:spPr>
        <p:txBody>
          <a:bodyPr vert="horz" wrap="square" lIns="251999" tIns="180000" rIns="180000" bIns="251999"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600"/>
              </a:spcBef>
              <a:spcAft>
                <a:spcPts val="600"/>
              </a:spcAft>
              <a:buClr>
                <a:schemeClr val="accent1"/>
              </a:buClr>
              <a:buNone/>
            </a:pPr>
            <a:r>
              <a:rPr lang="en-US" sz="1600" b="1">
                <a:latin typeface="Arial" panose="020B0604020202020204" pitchFamily="34" charset="0"/>
                <a:cs typeface="Arial" panose="020B0604020202020204" pitchFamily="34" charset="0"/>
              </a:rPr>
              <a:t>People with SMI:</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heart disease and stroke</a:t>
            </a:r>
            <a:endParaRPr lang="en-US" sz="600">
              <a:latin typeface="Arial" panose="020B0604020202020204" pitchFamily="34" charset="0"/>
              <a:cs typeface="Arial" panose="020B0604020202020204" pitchFamily="34" charset="0"/>
            </a:endParaRP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2–3 times more likely to have diabetes </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dying from a respiratory disease – 10 times higher than the general population</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More likely to suffer from asthma,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chronic bronchitis and emphysema</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Worse cancer survival rates </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osteoporosis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and fractures</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tooth decay, gum disease,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tooth loss, and oral cancer</a:t>
            </a:r>
          </a:p>
        </p:txBody>
      </p:sp>
      <p:sp>
        <p:nvSpPr>
          <p:cNvPr id="27" name="TextBox 26">
            <a:extLst>
              <a:ext uri="{FF2B5EF4-FFF2-40B4-BE49-F238E27FC236}">
                <a16:creationId xmlns:a16="http://schemas.microsoft.com/office/drawing/2014/main" id="{76B8245F-ABC5-9DA9-6A06-76E3608C6F07}"/>
              </a:ext>
            </a:extLst>
          </p:cNvPr>
          <p:cNvSpPr txBox="1"/>
          <p:nvPr/>
        </p:nvSpPr>
        <p:spPr bwMode="auto">
          <a:xfrm>
            <a:off x="1404577" y="1499048"/>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Heart disease</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53" name="TextBox 52">
            <a:extLst>
              <a:ext uri="{FF2B5EF4-FFF2-40B4-BE49-F238E27FC236}">
                <a16:creationId xmlns:a16="http://schemas.microsoft.com/office/drawing/2014/main" id="{2EDA7565-F059-FFF9-E923-E1544EF5DA50}"/>
              </a:ext>
            </a:extLst>
          </p:cNvPr>
          <p:cNvSpPr txBox="1"/>
          <p:nvPr/>
        </p:nvSpPr>
        <p:spPr bwMode="auto">
          <a:xfrm>
            <a:off x="1404577" y="2212279"/>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Stroke</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56" name="TextBox 55">
            <a:extLst>
              <a:ext uri="{FF2B5EF4-FFF2-40B4-BE49-F238E27FC236}">
                <a16:creationId xmlns:a16="http://schemas.microsoft.com/office/drawing/2014/main" id="{119DA59C-1521-A092-035A-FC7512302527}"/>
              </a:ext>
            </a:extLst>
          </p:cNvPr>
          <p:cNvSpPr txBox="1"/>
          <p:nvPr/>
        </p:nvSpPr>
        <p:spPr bwMode="auto">
          <a:xfrm>
            <a:off x="1404577" y="2925510"/>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Diabetes</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59" name="TextBox 58">
            <a:extLst>
              <a:ext uri="{FF2B5EF4-FFF2-40B4-BE49-F238E27FC236}">
                <a16:creationId xmlns:a16="http://schemas.microsoft.com/office/drawing/2014/main" id="{9FD5AAD5-CF5C-7DCF-A190-372A3765217A}"/>
              </a:ext>
            </a:extLst>
          </p:cNvPr>
          <p:cNvSpPr txBox="1"/>
          <p:nvPr/>
        </p:nvSpPr>
        <p:spPr bwMode="auto">
          <a:xfrm>
            <a:off x="1404577" y="363874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Lung diseases</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62" name="TextBox 61">
            <a:extLst>
              <a:ext uri="{FF2B5EF4-FFF2-40B4-BE49-F238E27FC236}">
                <a16:creationId xmlns:a16="http://schemas.microsoft.com/office/drawing/2014/main" id="{2FADE908-83D7-EFEC-2715-AA19ABE8FF40}"/>
              </a:ext>
            </a:extLst>
          </p:cNvPr>
          <p:cNvSpPr txBox="1"/>
          <p:nvPr/>
        </p:nvSpPr>
        <p:spPr bwMode="auto">
          <a:xfrm>
            <a:off x="1404577" y="4351972"/>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Cancers</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65" name="TextBox 64">
            <a:extLst>
              <a:ext uri="{FF2B5EF4-FFF2-40B4-BE49-F238E27FC236}">
                <a16:creationId xmlns:a16="http://schemas.microsoft.com/office/drawing/2014/main" id="{ED912424-1ABD-898D-76E4-2F40266D08F3}"/>
              </a:ext>
            </a:extLst>
          </p:cNvPr>
          <p:cNvSpPr txBox="1"/>
          <p:nvPr/>
        </p:nvSpPr>
        <p:spPr bwMode="auto">
          <a:xfrm>
            <a:off x="1404577" y="5065203"/>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Bone health</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68" name="TextBox 67">
            <a:extLst>
              <a:ext uri="{FF2B5EF4-FFF2-40B4-BE49-F238E27FC236}">
                <a16:creationId xmlns:a16="http://schemas.microsoft.com/office/drawing/2014/main" id="{E4022F10-7F98-E3A5-4E86-710912592B87}"/>
              </a:ext>
            </a:extLst>
          </p:cNvPr>
          <p:cNvSpPr txBox="1"/>
          <p:nvPr/>
        </p:nvSpPr>
        <p:spPr bwMode="auto">
          <a:xfrm>
            <a:off x="1404577" y="577843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Oral health</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grpSp>
        <p:nvGrpSpPr>
          <p:cNvPr id="83" name="Group 82">
            <a:extLst>
              <a:ext uri="{FF2B5EF4-FFF2-40B4-BE49-F238E27FC236}">
                <a16:creationId xmlns:a16="http://schemas.microsoft.com/office/drawing/2014/main" id="{B07C6562-77C3-5262-0FD2-709FC9320547}"/>
              </a:ext>
            </a:extLst>
          </p:cNvPr>
          <p:cNvGrpSpPr/>
          <p:nvPr/>
        </p:nvGrpSpPr>
        <p:grpSpPr>
          <a:xfrm>
            <a:off x="736102" y="5660337"/>
            <a:ext cx="596530" cy="596530"/>
            <a:chOff x="736102" y="5660337"/>
            <a:chExt cx="596530" cy="596530"/>
          </a:xfrm>
        </p:grpSpPr>
        <p:sp>
          <p:nvSpPr>
            <p:cNvPr id="69" name="Oval 68">
              <a:extLst>
                <a:ext uri="{FF2B5EF4-FFF2-40B4-BE49-F238E27FC236}">
                  <a16:creationId xmlns:a16="http://schemas.microsoft.com/office/drawing/2014/main" id="{C21B81C9-5BFA-3EBC-9C13-99A9F8BD1A0B}"/>
                </a:ext>
              </a:extLst>
            </p:cNvPr>
            <p:cNvSpPr/>
            <p:nvPr/>
          </p:nvSpPr>
          <p:spPr bwMode="auto">
            <a:xfrm>
              <a:off x="736102" y="566033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0" name="Graphic 27" descr="Lips outline">
              <a:extLst>
                <a:ext uri="{FF2B5EF4-FFF2-40B4-BE49-F238E27FC236}">
                  <a16:creationId xmlns:a16="http://schemas.microsoft.com/office/drawing/2014/main" id="{26D75FA8-75A0-14B0-D0DE-5646666E0C97}"/>
                </a:ext>
              </a:extLst>
            </p:cNvPr>
            <p:cNvSpPr/>
            <p:nvPr/>
          </p:nvSpPr>
          <p:spPr>
            <a:xfrm>
              <a:off x="857841" y="5870737"/>
              <a:ext cx="353052" cy="175731"/>
            </a:xfrm>
            <a:custGeom>
              <a:avLst/>
              <a:gdLst>
                <a:gd name="connsiteX0" fmla="*/ 409689 w 409733"/>
                <a:gd name="connsiteY0" fmla="*/ 95303 h 203944"/>
                <a:gd name="connsiteX1" fmla="*/ 406982 w 409733"/>
                <a:gd name="connsiteY1" fmla="*/ 91607 h 203944"/>
                <a:gd name="connsiteX2" fmla="*/ 340684 w 409733"/>
                <a:gd name="connsiteY2" fmla="*/ 53761 h 203944"/>
                <a:gd name="connsiteX3" fmla="*/ 259175 w 409733"/>
                <a:gd name="connsiteY3" fmla="*/ 1593 h 203944"/>
                <a:gd name="connsiteX4" fmla="*/ 258364 w 409733"/>
                <a:gd name="connsiteY4" fmla="*/ 1473 h 203944"/>
                <a:gd name="connsiteX5" fmla="*/ 204904 w 409733"/>
                <a:gd name="connsiteY5" fmla="*/ 24142 h 203944"/>
                <a:gd name="connsiteX6" fmla="*/ 204866 w 409733"/>
                <a:gd name="connsiteY6" fmla="*/ 24180 h 203944"/>
                <a:gd name="connsiteX7" fmla="*/ 204827 w 409733"/>
                <a:gd name="connsiteY7" fmla="*/ 24142 h 203944"/>
                <a:gd name="connsiteX8" fmla="*/ 151397 w 409733"/>
                <a:gd name="connsiteY8" fmla="*/ 1473 h 203944"/>
                <a:gd name="connsiteX9" fmla="*/ 150557 w 409733"/>
                <a:gd name="connsiteY9" fmla="*/ 1602 h 203944"/>
                <a:gd name="connsiteX10" fmla="*/ 69048 w 409733"/>
                <a:gd name="connsiteY10" fmla="*/ 53770 h 203944"/>
                <a:gd name="connsiteX11" fmla="*/ 2749 w 409733"/>
                <a:gd name="connsiteY11" fmla="*/ 91616 h 203944"/>
                <a:gd name="connsiteX12" fmla="*/ 462 w 409733"/>
                <a:gd name="connsiteY12" fmla="*/ 98007 h 203944"/>
                <a:gd name="connsiteX13" fmla="*/ 1664 w 409733"/>
                <a:gd name="connsiteY13" fmla="*/ 99589 h 203944"/>
                <a:gd name="connsiteX14" fmla="*/ 95926 w 409733"/>
                <a:gd name="connsiteY14" fmla="*/ 174464 h 203944"/>
                <a:gd name="connsiteX15" fmla="*/ 199188 w 409733"/>
                <a:gd name="connsiteY15" fmla="*/ 203944 h 203944"/>
                <a:gd name="connsiteX16" fmla="*/ 210544 w 409733"/>
                <a:gd name="connsiteY16" fmla="*/ 203944 h 203944"/>
                <a:gd name="connsiteX17" fmla="*/ 313805 w 409733"/>
                <a:gd name="connsiteY17" fmla="*/ 174464 h 203944"/>
                <a:gd name="connsiteX18" fmla="*/ 408067 w 409733"/>
                <a:gd name="connsiteY18" fmla="*/ 99589 h 203944"/>
                <a:gd name="connsiteX19" fmla="*/ 409689 w 409733"/>
                <a:gd name="connsiteY19" fmla="*/ 95303 h 203944"/>
                <a:gd name="connsiteX20" fmla="*/ 74947 w 409733"/>
                <a:gd name="connsiteY20" fmla="*/ 61340 h 203944"/>
                <a:gd name="connsiteX21" fmla="*/ 152107 w 409733"/>
                <a:gd name="connsiteY21" fmla="*/ 11110 h 203944"/>
                <a:gd name="connsiteX22" fmla="*/ 153067 w 409733"/>
                <a:gd name="connsiteY22" fmla="*/ 10952 h 203944"/>
                <a:gd name="connsiteX23" fmla="*/ 200187 w 409733"/>
                <a:gd name="connsiteY23" fmla="*/ 37793 h 203944"/>
                <a:gd name="connsiteX24" fmla="*/ 200229 w 409733"/>
                <a:gd name="connsiteY24" fmla="*/ 37951 h 203944"/>
                <a:gd name="connsiteX25" fmla="*/ 206107 w 409733"/>
                <a:gd name="connsiteY25" fmla="*/ 41346 h 203944"/>
                <a:gd name="connsiteX26" fmla="*/ 209502 w 409733"/>
                <a:gd name="connsiteY26" fmla="*/ 37951 h 203944"/>
                <a:gd name="connsiteX27" fmla="*/ 256500 w 409733"/>
                <a:gd name="connsiteY27" fmla="*/ 10897 h 203944"/>
                <a:gd name="connsiteX28" fmla="*/ 256703 w 409733"/>
                <a:gd name="connsiteY28" fmla="*/ 10952 h 203944"/>
                <a:gd name="connsiteX29" fmla="*/ 257615 w 409733"/>
                <a:gd name="connsiteY29" fmla="*/ 11106 h 203944"/>
                <a:gd name="connsiteX30" fmla="*/ 334809 w 409733"/>
                <a:gd name="connsiteY30" fmla="*/ 61340 h 203944"/>
                <a:gd name="connsiteX31" fmla="*/ 387433 w 409733"/>
                <a:gd name="connsiteY31" fmla="*/ 92624 h 203944"/>
                <a:gd name="connsiteX32" fmla="*/ 387433 w 409733"/>
                <a:gd name="connsiteY32" fmla="*/ 92715 h 203944"/>
                <a:gd name="connsiteX33" fmla="*/ 382533 w 409733"/>
                <a:gd name="connsiteY33" fmla="*/ 93987 h 203944"/>
                <a:gd name="connsiteX34" fmla="*/ 333575 w 409733"/>
                <a:gd name="connsiteY34" fmla="*/ 87570 h 203944"/>
                <a:gd name="connsiteX35" fmla="*/ 277193 w 409733"/>
                <a:gd name="connsiteY35" fmla="*/ 78057 h 203944"/>
                <a:gd name="connsiteX36" fmla="*/ 233391 w 409733"/>
                <a:gd name="connsiteY36" fmla="*/ 87177 h 203944"/>
                <a:gd name="connsiteX37" fmla="*/ 204386 w 409733"/>
                <a:gd name="connsiteY37" fmla="*/ 93867 h 203944"/>
                <a:gd name="connsiteX38" fmla="*/ 175391 w 409733"/>
                <a:gd name="connsiteY38" fmla="*/ 87186 h 203944"/>
                <a:gd name="connsiteX39" fmla="*/ 131588 w 409733"/>
                <a:gd name="connsiteY39" fmla="*/ 78067 h 203944"/>
                <a:gd name="connsiteX40" fmla="*/ 75211 w 409733"/>
                <a:gd name="connsiteY40" fmla="*/ 87580 h 203944"/>
                <a:gd name="connsiteX41" fmla="*/ 26253 w 409733"/>
                <a:gd name="connsiteY41" fmla="*/ 93997 h 203944"/>
                <a:gd name="connsiteX42" fmla="*/ 21996 w 409733"/>
                <a:gd name="connsiteY42" fmla="*/ 92893 h 203944"/>
                <a:gd name="connsiteX43" fmla="*/ 21996 w 409733"/>
                <a:gd name="connsiteY43" fmla="*/ 92807 h 203944"/>
                <a:gd name="connsiteX44" fmla="*/ 74947 w 409733"/>
                <a:gd name="connsiteY44" fmla="*/ 61340 h 203944"/>
                <a:gd name="connsiteX45" fmla="*/ 308866 w 409733"/>
                <a:gd name="connsiteY45" fmla="*/ 166228 h 203944"/>
                <a:gd name="connsiteX46" fmla="*/ 210544 w 409733"/>
                <a:gd name="connsiteY46" fmla="*/ 194340 h 203944"/>
                <a:gd name="connsiteX47" fmla="*/ 199188 w 409733"/>
                <a:gd name="connsiteY47" fmla="*/ 194340 h 203944"/>
                <a:gd name="connsiteX48" fmla="*/ 100865 w 409733"/>
                <a:gd name="connsiteY48" fmla="*/ 166228 h 203944"/>
                <a:gd name="connsiteX49" fmla="*/ 19553 w 409733"/>
                <a:gd name="connsiteY49" fmla="*/ 102219 h 203944"/>
                <a:gd name="connsiteX50" fmla="*/ 19601 w 409733"/>
                <a:gd name="connsiteY50" fmla="*/ 102137 h 203944"/>
                <a:gd name="connsiteX51" fmla="*/ 24113 w 409733"/>
                <a:gd name="connsiteY51" fmla="*/ 103347 h 203944"/>
                <a:gd name="connsiteX52" fmla="*/ 77587 w 409733"/>
                <a:gd name="connsiteY52" fmla="*/ 96872 h 203944"/>
                <a:gd name="connsiteX53" fmla="*/ 131579 w 409733"/>
                <a:gd name="connsiteY53" fmla="*/ 87657 h 203944"/>
                <a:gd name="connsiteX54" fmla="*/ 172554 w 409733"/>
                <a:gd name="connsiteY54" fmla="*/ 96363 h 203944"/>
                <a:gd name="connsiteX55" fmla="*/ 204376 w 409733"/>
                <a:gd name="connsiteY55" fmla="*/ 103467 h 203944"/>
                <a:gd name="connsiteX56" fmla="*/ 236194 w 409733"/>
                <a:gd name="connsiteY56" fmla="*/ 96363 h 203944"/>
                <a:gd name="connsiteX57" fmla="*/ 277169 w 409733"/>
                <a:gd name="connsiteY57" fmla="*/ 87657 h 203944"/>
                <a:gd name="connsiteX58" fmla="*/ 331161 w 409733"/>
                <a:gd name="connsiteY58" fmla="*/ 96872 h 203944"/>
                <a:gd name="connsiteX59" fmla="*/ 373552 w 409733"/>
                <a:gd name="connsiteY59" fmla="*/ 104499 h 203944"/>
                <a:gd name="connsiteX60" fmla="*/ 384640 w 409733"/>
                <a:gd name="connsiteY60" fmla="*/ 103347 h 203944"/>
                <a:gd name="connsiteX61" fmla="*/ 390625 w 409733"/>
                <a:gd name="connsiteY61" fmla="*/ 101715 h 203944"/>
                <a:gd name="connsiteX62" fmla="*/ 390673 w 409733"/>
                <a:gd name="connsiteY62" fmla="*/ 101797 h 203944"/>
                <a:gd name="connsiteX63" fmla="*/ 308866 w 409733"/>
                <a:gd name="connsiteY63" fmla="*/ 166228 h 2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9733" h="203944">
                  <a:moveTo>
                    <a:pt x="409689" y="95303"/>
                  </a:moveTo>
                  <a:cubicBezTo>
                    <a:pt x="409471" y="93692"/>
                    <a:pt x="408453" y="92301"/>
                    <a:pt x="406982" y="91607"/>
                  </a:cubicBezTo>
                  <a:cubicBezTo>
                    <a:pt x="406536" y="91396"/>
                    <a:pt x="361620" y="70046"/>
                    <a:pt x="340684" y="53761"/>
                  </a:cubicBezTo>
                  <a:cubicBezTo>
                    <a:pt x="300145" y="22236"/>
                    <a:pt x="273488" y="5173"/>
                    <a:pt x="259175" y="1593"/>
                  </a:cubicBezTo>
                  <a:cubicBezTo>
                    <a:pt x="258909" y="1526"/>
                    <a:pt x="258637" y="1487"/>
                    <a:pt x="258364" y="1473"/>
                  </a:cubicBezTo>
                  <a:cubicBezTo>
                    <a:pt x="237477" y="-3814"/>
                    <a:pt x="215624" y="5452"/>
                    <a:pt x="204904" y="24142"/>
                  </a:cubicBezTo>
                  <a:cubicBezTo>
                    <a:pt x="204904" y="24163"/>
                    <a:pt x="204887" y="24180"/>
                    <a:pt x="204866" y="24180"/>
                  </a:cubicBezTo>
                  <a:cubicBezTo>
                    <a:pt x="204845" y="24180"/>
                    <a:pt x="204827" y="24163"/>
                    <a:pt x="204827" y="24142"/>
                  </a:cubicBezTo>
                  <a:cubicBezTo>
                    <a:pt x="194108" y="5467"/>
                    <a:pt x="172275" y="-3796"/>
                    <a:pt x="151397" y="1473"/>
                  </a:cubicBezTo>
                  <a:cubicBezTo>
                    <a:pt x="151114" y="1490"/>
                    <a:pt x="150832" y="1533"/>
                    <a:pt x="150557" y="1602"/>
                  </a:cubicBezTo>
                  <a:cubicBezTo>
                    <a:pt x="136244" y="5183"/>
                    <a:pt x="109586" y="22241"/>
                    <a:pt x="69048" y="53770"/>
                  </a:cubicBezTo>
                  <a:cubicBezTo>
                    <a:pt x="48121" y="70051"/>
                    <a:pt x="3196" y="91405"/>
                    <a:pt x="2749" y="91616"/>
                  </a:cubicBezTo>
                  <a:cubicBezTo>
                    <a:pt x="353" y="92750"/>
                    <a:pt x="-671" y="95611"/>
                    <a:pt x="462" y="98007"/>
                  </a:cubicBezTo>
                  <a:cubicBezTo>
                    <a:pt x="748" y="98612"/>
                    <a:pt x="1158" y="99151"/>
                    <a:pt x="1664" y="99589"/>
                  </a:cubicBezTo>
                  <a:cubicBezTo>
                    <a:pt x="4544" y="102051"/>
                    <a:pt x="71851" y="160022"/>
                    <a:pt x="95926" y="174464"/>
                  </a:cubicBezTo>
                  <a:cubicBezTo>
                    <a:pt x="119747" y="188758"/>
                    <a:pt x="164034" y="203944"/>
                    <a:pt x="199188" y="203944"/>
                  </a:cubicBezTo>
                  <a:lnTo>
                    <a:pt x="210544" y="203944"/>
                  </a:lnTo>
                  <a:cubicBezTo>
                    <a:pt x="245697" y="203944"/>
                    <a:pt x="289984" y="188758"/>
                    <a:pt x="313805" y="174464"/>
                  </a:cubicBezTo>
                  <a:cubicBezTo>
                    <a:pt x="337881" y="160017"/>
                    <a:pt x="405211" y="102046"/>
                    <a:pt x="408067" y="99589"/>
                  </a:cubicBezTo>
                  <a:cubicBezTo>
                    <a:pt x="409299" y="98527"/>
                    <a:pt x="409910" y="96914"/>
                    <a:pt x="409689" y="95303"/>
                  </a:cubicBezTo>
                  <a:close/>
                  <a:moveTo>
                    <a:pt x="74947" y="61340"/>
                  </a:moveTo>
                  <a:cubicBezTo>
                    <a:pt x="113090" y="31673"/>
                    <a:pt x="139038" y="14782"/>
                    <a:pt x="152107" y="11110"/>
                  </a:cubicBezTo>
                  <a:cubicBezTo>
                    <a:pt x="152432" y="11092"/>
                    <a:pt x="152754" y="11039"/>
                    <a:pt x="153067" y="10952"/>
                  </a:cubicBezTo>
                  <a:cubicBezTo>
                    <a:pt x="173491" y="5352"/>
                    <a:pt x="194587" y="17370"/>
                    <a:pt x="200187" y="37793"/>
                  </a:cubicBezTo>
                  <a:cubicBezTo>
                    <a:pt x="200201" y="37845"/>
                    <a:pt x="200215" y="37898"/>
                    <a:pt x="200229" y="37951"/>
                  </a:cubicBezTo>
                  <a:cubicBezTo>
                    <a:pt x="200915" y="40511"/>
                    <a:pt x="203546" y="42031"/>
                    <a:pt x="206107" y="41346"/>
                  </a:cubicBezTo>
                  <a:cubicBezTo>
                    <a:pt x="207764" y="40902"/>
                    <a:pt x="209059" y="39608"/>
                    <a:pt x="209502" y="37951"/>
                  </a:cubicBezTo>
                  <a:cubicBezTo>
                    <a:pt x="215010" y="17502"/>
                    <a:pt x="236051" y="5390"/>
                    <a:pt x="256500" y="10897"/>
                  </a:cubicBezTo>
                  <a:cubicBezTo>
                    <a:pt x="256568" y="10915"/>
                    <a:pt x="256635" y="10933"/>
                    <a:pt x="256703" y="10952"/>
                  </a:cubicBezTo>
                  <a:cubicBezTo>
                    <a:pt x="257001" y="11034"/>
                    <a:pt x="257306" y="11086"/>
                    <a:pt x="257615" y="11106"/>
                  </a:cubicBezTo>
                  <a:cubicBezTo>
                    <a:pt x="270675" y="14758"/>
                    <a:pt x="296637" y="31649"/>
                    <a:pt x="334809" y="61340"/>
                  </a:cubicBezTo>
                  <a:cubicBezTo>
                    <a:pt x="351475" y="73174"/>
                    <a:pt x="369075" y="83636"/>
                    <a:pt x="387433" y="92624"/>
                  </a:cubicBezTo>
                  <a:cubicBezTo>
                    <a:pt x="387491" y="92658"/>
                    <a:pt x="387486" y="92696"/>
                    <a:pt x="387433" y="92715"/>
                  </a:cubicBezTo>
                  <a:cubicBezTo>
                    <a:pt x="385792" y="93195"/>
                    <a:pt x="384145" y="93618"/>
                    <a:pt x="382533" y="93987"/>
                  </a:cubicBezTo>
                  <a:cubicBezTo>
                    <a:pt x="369876" y="96901"/>
                    <a:pt x="352251" y="92365"/>
                    <a:pt x="333575" y="87570"/>
                  </a:cubicBezTo>
                  <a:cubicBezTo>
                    <a:pt x="315246" y="82085"/>
                    <a:pt x="296308" y="78889"/>
                    <a:pt x="277193" y="78057"/>
                  </a:cubicBezTo>
                  <a:cubicBezTo>
                    <a:pt x="263010" y="78057"/>
                    <a:pt x="247276" y="82910"/>
                    <a:pt x="233391" y="87177"/>
                  </a:cubicBezTo>
                  <a:cubicBezTo>
                    <a:pt x="224046" y="90629"/>
                    <a:pt x="214299" y="92877"/>
                    <a:pt x="204386" y="93867"/>
                  </a:cubicBezTo>
                  <a:cubicBezTo>
                    <a:pt x="194477" y="92879"/>
                    <a:pt x="184733" y="90634"/>
                    <a:pt x="175391" y="87186"/>
                  </a:cubicBezTo>
                  <a:cubicBezTo>
                    <a:pt x="161510" y="82910"/>
                    <a:pt x="145776" y="78067"/>
                    <a:pt x="131588" y="78067"/>
                  </a:cubicBezTo>
                  <a:cubicBezTo>
                    <a:pt x="112475" y="78899"/>
                    <a:pt x="93538" y="82094"/>
                    <a:pt x="75211" y="87580"/>
                  </a:cubicBezTo>
                  <a:cubicBezTo>
                    <a:pt x="56545" y="92379"/>
                    <a:pt x="38930" y="96910"/>
                    <a:pt x="26253" y="93997"/>
                  </a:cubicBezTo>
                  <a:cubicBezTo>
                    <a:pt x="24852" y="93675"/>
                    <a:pt x="23422" y="93291"/>
                    <a:pt x="21996" y="92893"/>
                  </a:cubicBezTo>
                  <a:cubicBezTo>
                    <a:pt x="21929" y="92893"/>
                    <a:pt x="21924" y="92835"/>
                    <a:pt x="21996" y="92807"/>
                  </a:cubicBezTo>
                  <a:cubicBezTo>
                    <a:pt x="40469" y="83769"/>
                    <a:pt x="58177" y="73245"/>
                    <a:pt x="74947" y="61340"/>
                  </a:cubicBezTo>
                  <a:close/>
                  <a:moveTo>
                    <a:pt x="308866" y="166228"/>
                  </a:moveTo>
                  <a:cubicBezTo>
                    <a:pt x="286154" y="179855"/>
                    <a:pt x="243969" y="194340"/>
                    <a:pt x="210544" y="194340"/>
                  </a:cubicBezTo>
                  <a:lnTo>
                    <a:pt x="199188" y="194340"/>
                  </a:lnTo>
                  <a:cubicBezTo>
                    <a:pt x="165762" y="194340"/>
                    <a:pt x="123578" y="179855"/>
                    <a:pt x="100865" y="166228"/>
                  </a:cubicBezTo>
                  <a:cubicBezTo>
                    <a:pt x="83341" y="155712"/>
                    <a:pt x="40317" y="119810"/>
                    <a:pt x="19553" y="102219"/>
                  </a:cubicBezTo>
                  <a:cubicBezTo>
                    <a:pt x="19462" y="102142"/>
                    <a:pt x="19481" y="102104"/>
                    <a:pt x="19601" y="102137"/>
                  </a:cubicBezTo>
                  <a:cubicBezTo>
                    <a:pt x="21108" y="102555"/>
                    <a:pt x="22620" y="103001"/>
                    <a:pt x="24113" y="103347"/>
                  </a:cubicBezTo>
                  <a:cubicBezTo>
                    <a:pt x="38992" y="106769"/>
                    <a:pt x="57749" y="101965"/>
                    <a:pt x="77587" y="96872"/>
                  </a:cubicBezTo>
                  <a:cubicBezTo>
                    <a:pt x="95132" y="91575"/>
                    <a:pt x="113269" y="88479"/>
                    <a:pt x="131579" y="87657"/>
                  </a:cubicBezTo>
                  <a:cubicBezTo>
                    <a:pt x="144317" y="87657"/>
                    <a:pt x="159321" y="92279"/>
                    <a:pt x="172554" y="96363"/>
                  </a:cubicBezTo>
                  <a:cubicBezTo>
                    <a:pt x="182796" y="100143"/>
                    <a:pt x="193499" y="102532"/>
                    <a:pt x="204376" y="103467"/>
                  </a:cubicBezTo>
                  <a:cubicBezTo>
                    <a:pt x="215252" y="102533"/>
                    <a:pt x="225953" y="100144"/>
                    <a:pt x="236194" y="96363"/>
                  </a:cubicBezTo>
                  <a:cubicBezTo>
                    <a:pt x="249431" y="92279"/>
                    <a:pt x="264430" y="87657"/>
                    <a:pt x="277169" y="87657"/>
                  </a:cubicBezTo>
                  <a:cubicBezTo>
                    <a:pt x="295479" y="88478"/>
                    <a:pt x="313615" y="91574"/>
                    <a:pt x="331161" y="96872"/>
                  </a:cubicBezTo>
                  <a:cubicBezTo>
                    <a:pt x="344941" y="101079"/>
                    <a:pt x="359170" y="103639"/>
                    <a:pt x="373552" y="104499"/>
                  </a:cubicBezTo>
                  <a:cubicBezTo>
                    <a:pt x="377280" y="104533"/>
                    <a:pt x="380999" y="104147"/>
                    <a:pt x="384640" y="103347"/>
                  </a:cubicBezTo>
                  <a:cubicBezTo>
                    <a:pt x="386622" y="102891"/>
                    <a:pt x="388623" y="102296"/>
                    <a:pt x="390625" y="101715"/>
                  </a:cubicBezTo>
                  <a:cubicBezTo>
                    <a:pt x="390745" y="101681"/>
                    <a:pt x="390769" y="101715"/>
                    <a:pt x="390673" y="101797"/>
                  </a:cubicBezTo>
                  <a:cubicBezTo>
                    <a:pt x="370111" y="119229"/>
                    <a:pt x="326539" y="155626"/>
                    <a:pt x="308866" y="166228"/>
                  </a:cubicBezTo>
                  <a:close/>
                </a:path>
              </a:pathLst>
            </a:custGeom>
            <a:solidFill>
              <a:schemeClr val="bg1"/>
            </a:solidFill>
            <a:ln w="6350" cap="flat">
              <a:solidFill>
                <a:schemeClr val="bg1"/>
              </a:solidFill>
              <a:prstDash val="solid"/>
              <a:miter/>
            </a:ln>
          </p:spPr>
          <p:txBody>
            <a:bodyPr rtlCol="0" anchor="ctr"/>
            <a:lstStyle/>
            <a:p>
              <a:endParaRPr lang="en-US"/>
            </a:p>
          </p:txBody>
        </p:sp>
      </p:grpSp>
      <p:grpSp>
        <p:nvGrpSpPr>
          <p:cNvPr id="78" name="Group 77">
            <a:extLst>
              <a:ext uri="{FF2B5EF4-FFF2-40B4-BE49-F238E27FC236}">
                <a16:creationId xmlns:a16="http://schemas.microsoft.com/office/drawing/2014/main" id="{6DF26A68-BE99-2A7D-E87C-23CE4F313FC7}"/>
              </a:ext>
            </a:extLst>
          </p:cNvPr>
          <p:cNvGrpSpPr/>
          <p:nvPr/>
        </p:nvGrpSpPr>
        <p:grpSpPr>
          <a:xfrm>
            <a:off x="736102" y="2094185"/>
            <a:ext cx="596530" cy="596530"/>
            <a:chOff x="736102" y="2094185"/>
            <a:chExt cx="596530" cy="596530"/>
          </a:xfrm>
        </p:grpSpPr>
        <p:sp>
          <p:nvSpPr>
            <p:cNvPr id="54" name="Oval 53">
              <a:extLst>
                <a:ext uri="{FF2B5EF4-FFF2-40B4-BE49-F238E27FC236}">
                  <a16:creationId xmlns:a16="http://schemas.microsoft.com/office/drawing/2014/main" id="{1CEBA511-071D-C3B9-7DF7-975447885B1D}"/>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0" name="Graphic 69" descr="Brain in head outline">
              <a:extLst>
                <a:ext uri="{FF2B5EF4-FFF2-40B4-BE49-F238E27FC236}">
                  <a16:creationId xmlns:a16="http://schemas.microsoft.com/office/drawing/2014/main" id="{659BADD1-D9BB-3D88-B5D0-140B08ABF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77" name="Group 76">
            <a:extLst>
              <a:ext uri="{FF2B5EF4-FFF2-40B4-BE49-F238E27FC236}">
                <a16:creationId xmlns:a16="http://schemas.microsoft.com/office/drawing/2014/main" id="{56B3CF56-1AD4-8076-0485-B4DA3385175C}"/>
              </a:ext>
            </a:extLst>
          </p:cNvPr>
          <p:cNvGrpSpPr/>
          <p:nvPr/>
        </p:nvGrpSpPr>
        <p:grpSpPr>
          <a:xfrm>
            <a:off x="736102" y="1380954"/>
            <a:ext cx="596530" cy="596530"/>
            <a:chOff x="736102" y="1380954"/>
            <a:chExt cx="596530" cy="596530"/>
          </a:xfrm>
        </p:grpSpPr>
        <p:sp>
          <p:nvSpPr>
            <p:cNvPr id="29" name="Oval 28">
              <a:extLst>
                <a:ext uri="{FF2B5EF4-FFF2-40B4-BE49-F238E27FC236}">
                  <a16:creationId xmlns:a16="http://schemas.microsoft.com/office/drawing/2014/main" id="{C3C4970F-7E39-7EAA-3FBC-DECEFB42C031}"/>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1" name="Graphic 70" descr="Heart organ outline">
              <a:extLst>
                <a:ext uri="{FF2B5EF4-FFF2-40B4-BE49-F238E27FC236}">
                  <a16:creationId xmlns:a16="http://schemas.microsoft.com/office/drawing/2014/main" id="{A1BBCC4D-D2BE-6E4D-1291-4592A421DD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grpSp>
        <p:nvGrpSpPr>
          <p:cNvPr id="81" name="Group 80">
            <a:extLst>
              <a:ext uri="{FF2B5EF4-FFF2-40B4-BE49-F238E27FC236}">
                <a16:creationId xmlns:a16="http://schemas.microsoft.com/office/drawing/2014/main" id="{4FC9151D-AC92-AEAA-0ECF-0E6935D5A810}"/>
              </a:ext>
            </a:extLst>
          </p:cNvPr>
          <p:cNvGrpSpPr/>
          <p:nvPr/>
        </p:nvGrpSpPr>
        <p:grpSpPr>
          <a:xfrm>
            <a:off x="736102" y="4233878"/>
            <a:ext cx="596530" cy="596530"/>
            <a:chOff x="736102" y="4233878"/>
            <a:chExt cx="596530" cy="596530"/>
          </a:xfrm>
        </p:grpSpPr>
        <p:sp>
          <p:nvSpPr>
            <p:cNvPr id="63" name="Oval 62">
              <a:extLst>
                <a:ext uri="{FF2B5EF4-FFF2-40B4-BE49-F238E27FC236}">
                  <a16:creationId xmlns:a16="http://schemas.microsoft.com/office/drawing/2014/main" id="{982B8892-CADC-5317-A1BC-F5943CBB94A9}"/>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2" name="Graphic 71" descr="Cancer outline">
              <a:extLst>
                <a:ext uri="{FF2B5EF4-FFF2-40B4-BE49-F238E27FC236}">
                  <a16:creationId xmlns:a16="http://schemas.microsoft.com/office/drawing/2014/main" id="{C5B54D95-2A36-1077-15F7-1FB44BB07E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1152" y="4295753"/>
              <a:ext cx="466430" cy="466430"/>
            </a:xfrm>
            <a:prstGeom prst="rect">
              <a:avLst/>
            </a:prstGeom>
          </p:spPr>
        </p:pic>
      </p:grpSp>
      <p:grpSp>
        <p:nvGrpSpPr>
          <p:cNvPr id="80" name="Group 79">
            <a:extLst>
              <a:ext uri="{FF2B5EF4-FFF2-40B4-BE49-F238E27FC236}">
                <a16:creationId xmlns:a16="http://schemas.microsoft.com/office/drawing/2014/main" id="{4569FD2C-0793-8A48-A861-799446202811}"/>
              </a:ext>
            </a:extLst>
          </p:cNvPr>
          <p:cNvGrpSpPr/>
          <p:nvPr/>
        </p:nvGrpSpPr>
        <p:grpSpPr>
          <a:xfrm>
            <a:off x="736102" y="3520647"/>
            <a:ext cx="596530" cy="596530"/>
            <a:chOff x="736102" y="3520647"/>
            <a:chExt cx="596530" cy="596530"/>
          </a:xfrm>
        </p:grpSpPr>
        <p:sp>
          <p:nvSpPr>
            <p:cNvPr id="60" name="Oval 59">
              <a:extLst>
                <a:ext uri="{FF2B5EF4-FFF2-40B4-BE49-F238E27FC236}">
                  <a16:creationId xmlns:a16="http://schemas.microsoft.com/office/drawing/2014/main" id="{417E806C-9E63-D7A6-E0F1-86E464F4BDAC}"/>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4" name="Graphic 73" descr="Lungs with virus outline">
              <a:extLst>
                <a:ext uri="{FF2B5EF4-FFF2-40B4-BE49-F238E27FC236}">
                  <a16:creationId xmlns:a16="http://schemas.microsoft.com/office/drawing/2014/main" id="{07468C1A-3D87-E04F-9484-531BBA7868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6391" y="3589078"/>
              <a:ext cx="415953" cy="415953"/>
            </a:xfrm>
            <a:prstGeom prst="rect">
              <a:avLst/>
            </a:prstGeom>
          </p:spPr>
        </p:pic>
      </p:grpSp>
      <p:grpSp>
        <p:nvGrpSpPr>
          <p:cNvPr id="79" name="Group 78">
            <a:extLst>
              <a:ext uri="{FF2B5EF4-FFF2-40B4-BE49-F238E27FC236}">
                <a16:creationId xmlns:a16="http://schemas.microsoft.com/office/drawing/2014/main" id="{25C90C68-B741-F1EF-E5FF-800A514824C1}"/>
              </a:ext>
            </a:extLst>
          </p:cNvPr>
          <p:cNvGrpSpPr/>
          <p:nvPr/>
        </p:nvGrpSpPr>
        <p:grpSpPr>
          <a:xfrm>
            <a:off x="736102" y="2807416"/>
            <a:ext cx="596530" cy="596530"/>
            <a:chOff x="736102" y="2807416"/>
            <a:chExt cx="596530" cy="596530"/>
          </a:xfrm>
        </p:grpSpPr>
        <p:sp>
          <p:nvSpPr>
            <p:cNvPr id="57" name="Oval 56">
              <a:extLst>
                <a:ext uri="{FF2B5EF4-FFF2-40B4-BE49-F238E27FC236}">
                  <a16:creationId xmlns:a16="http://schemas.microsoft.com/office/drawing/2014/main" id="{3B842F9D-3473-6B74-151D-B307234FDF75}"/>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5" name="Graphic 74" descr="Medicine outline">
              <a:extLst>
                <a:ext uri="{FF2B5EF4-FFF2-40B4-BE49-F238E27FC236}">
                  <a16:creationId xmlns:a16="http://schemas.microsoft.com/office/drawing/2014/main" id="{4A1AFE09-5E1A-9073-2434-E1B0C2C0E0D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7658" y="2886945"/>
              <a:ext cx="428212" cy="428212"/>
            </a:xfrm>
            <a:prstGeom prst="rect">
              <a:avLst/>
            </a:prstGeom>
          </p:spPr>
        </p:pic>
      </p:grpSp>
      <p:grpSp>
        <p:nvGrpSpPr>
          <p:cNvPr id="82" name="Group 81">
            <a:extLst>
              <a:ext uri="{FF2B5EF4-FFF2-40B4-BE49-F238E27FC236}">
                <a16:creationId xmlns:a16="http://schemas.microsoft.com/office/drawing/2014/main" id="{0D1BFCBA-0E5E-D7BD-1A59-BC2273DD917A}"/>
              </a:ext>
            </a:extLst>
          </p:cNvPr>
          <p:cNvGrpSpPr/>
          <p:nvPr/>
        </p:nvGrpSpPr>
        <p:grpSpPr>
          <a:xfrm>
            <a:off x="736102" y="4947109"/>
            <a:ext cx="596530" cy="596530"/>
            <a:chOff x="736102" y="4947109"/>
            <a:chExt cx="596530" cy="596530"/>
          </a:xfrm>
        </p:grpSpPr>
        <p:sp>
          <p:nvSpPr>
            <p:cNvPr id="66" name="Oval 65">
              <a:extLst>
                <a:ext uri="{FF2B5EF4-FFF2-40B4-BE49-F238E27FC236}">
                  <a16:creationId xmlns:a16="http://schemas.microsoft.com/office/drawing/2014/main" id="{2D859C43-4989-2DDA-0F6A-F96FA29FB7EC}"/>
                </a:ext>
              </a:extLst>
            </p:cNvPr>
            <p:cNvSpPr/>
            <p:nvPr/>
          </p:nvSpPr>
          <p:spPr bwMode="auto">
            <a:xfrm>
              <a:off x="736102" y="4947109"/>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6" name="Graphic 25" descr="Bone outline">
              <a:extLst>
                <a:ext uri="{FF2B5EF4-FFF2-40B4-BE49-F238E27FC236}">
                  <a16:creationId xmlns:a16="http://schemas.microsoft.com/office/drawing/2014/main" id="{974441B1-5F38-0DFF-8767-9EF3E797E150}"/>
                </a:ext>
              </a:extLst>
            </p:cNvPr>
            <p:cNvSpPr/>
            <p:nvPr/>
          </p:nvSpPr>
          <p:spPr>
            <a:xfrm>
              <a:off x="857841" y="5069002"/>
              <a:ext cx="353052" cy="352744"/>
            </a:xfrm>
            <a:custGeom>
              <a:avLst/>
              <a:gdLst>
                <a:gd name="connsiteX0" fmla="*/ 361786 w 376962"/>
                <a:gd name="connsiteY0" fmla="*/ 67921 h 376633"/>
                <a:gd name="connsiteX1" fmla="*/ 327702 w 376962"/>
                <a:gd name="connsiteY1" fmla="*/ 54226 h 376633"/>
                <a:gd name="connsiteX2" fmla="*/ 326668 w 376962"/>
                <a:gd name="connsiteY2" fmla="*/ 54226 h 376633"/>
                <a:gd name="connsiteX3" fmla="*/ 322436 w 376962"/>
                <a:gd name="connsiteY3" fmla="*/ 54379 h 376633"/>
                <a:gd name="connsiteX4" fmla="*/ 322732 w 376962"/>
                <a:gd name="connsiteY4" fmla="*/ 49157 h 376633"/>
                <a:gd name="connsiteX5" fmla="*/ 273698 w 376962"/>
                <a:gd name="connsiteY5" fmla="*/ 0 h 376633"/>
                <a:gd name="connsiteX6" fmla="*/ 273353 w 376962"/>
                <a:gd name="connsiteY6" fmla="*/ 0 h 376633"/>
                <a:gd name="connsiteX7" fmla="*/ 224188 w 376962"/>
                <a:gd name="connsiteY7" fmla="*/ 49357 h 376633"/>
                <a:gd name="connsiteX8" fmla="*/ 237737 w 376962"/>
                <a:gd name="connsiteY8" fmla="*/ 83192 h 376633"/>
                <a:gd name="connsiteX9" fmla="*/ 83339 w 376962"/>
                <a:gd name="connsiteY9" fmla="*/ 237570 h 376633"/>
                <a:gd name="connsiteX10" fmla="*/ 13690 w 376962"/>
                <a:gd name="connsiteY10" fmla="*/ 239063 h 376633"/>
                <a:gd name="connsiteX11" fmla="*/ 15183 w 376962"/>
                <a:gd name="connsiteY11" fmla="*/ 308713 h 376633"/>
                <a:gd name="connsiteX12" fmla="*/ 49255 w 376962"/>
                <a:gd name="connsiteY12" fmla="*/ 322402 h 376633"/>
                <a:gd name="connsiteX13" fmla="*/ 49329 w 376962"/>
                <a:gd name="connsiteY13" fmla="*/ 322402 h 376633"/>
                <a:gd name="connsiteX14" fmla="*/ 54516 w 376962"/>
                <a:gd name="connsiteY14" fmla="*/ 322107 h 376633"/>
                <a:gd name="connsiteX15" fmla="*/ 54221 w 376962"/>
                <a:gd name="connsiteY15" fmla="*/ 327328 h 376633"/>
                <a:gd name="connsiteX16" fmla="*/ 103437 w 376962"/>
                <a:gd name="connsiteY16" fmla="*/ 376634 h 376633"/>
                <a:gd name="connsiteX17" fmla="*/ 103452 w 376962"/>
                <a:gd name="connsiteY17" fmla="*/ 376634 h 376633"/>
                <a:gd name="connsiteX18" fmla="*/ 103492 w 376962"/>
                <a:gd name="connsiteY18" fmla="*/ 376634 h 376633"/>
                <a:gd name="connsiteX19" fmla="*/ 152760 w 376962"/>
                <a:gd name="connsiteY19" fmla="*/ 327380 h 376633"/>
                <a:gd name="connsiteX20" fmla="*/ 139216 w 376962"/>
                <a:gd name="connsiteY20" fmla="*/ 293447 h 376633"/>
                <a:gd name="connsiteX21" fmla="*/ 293614 w 376962"/>
                <a:gd name="connsiteY21" fmla="*/ 139049 h 376633"/>
                <a:gd name="connsiteX22" fmla="*/ 363266 w 376962"/>
                <a:gd name="connsiteY22" fmla="*/ 137568 h 376633"/>
                <a:gd name="connsiteX23" fmla="*/ 361786 w 376962"/>
                <a:gd name="connsiteY23" fmla="*/ 67916 h 376633"/>
                <a:gd name="connsiteX24" fmla="*/ 356160 w 376962"/>
                <a:gd name="connsiteY24" fmla="*/ 130753 h 376633"/>
                <a:gd name="connsiteX25" fmla="*/ 326151 w 376962"/>
                <a:gd name="connsiteY25" fmla="*/ 142871 h 376633"/>
                <a:gd name="connsiteX26" fmla="*/ 299441 w 376962"/>
                <a:gd name="connsiteY26" fmla="*/ 130994 h 376633"/>
                <a:gd name="connsiteX27" fmla="*/ 293466 w 376962"/>
                <a:gd name="connsiteY27" fmla="*/ 125256 h 376633"/>
                <a:gd name="connsiteX28" fmla="*/ 286648 w 376962"/>
                <a:gd name="connsiteY28" fmla="*/ 132073 h 376633"/>
                <a:gd name="connsiteX29" fmla="*/ 132245 w 376962"/>
                <a:gd name="connsiteY29" fmla="*/ 286476 h 376633"/>
                <a:gd name="connsiteX30" fmla="*/ 125452 w 376962"/>
                <a:gd name="connsiteY30" fmla="*/ 293269 h 376633"/>
                <a:gd name="connsiteX31" fmla="*/ 131423 w 376962"/>
                <a:gd name="connsiteY31" fmla="*/ 299550 h 376633"/>
                <a:gd name="connsiteX32" fmla="*/ 142383 w 376962"/>
                <a:gd name="connsiteY32" fmla="*/ 320895 h 376633"/>
                <a:gd name="connsiteX33" fmla="*/ 109674 w 376962"/>
                <a:gd name="connsiteY33" fmla="*/ 366019 h 376633"/>
                <a:gd name="connsiteX34" fmla="*/ 64549 w 376962"/>
                <a:gd name="connsiteY34" fmla="*/ 333310 h 376633"/>
                <a:gd name="connsiteX35" fmla="*/ 64058 w 376962"/>
                <a:gd name="connsiteY35" fmla="*/ 327328 h 376633"/>
                <a:gd name="connsiteX36" fmla="*/ 64290 w 376962"/>
                <a:gd name="connsiteY36" fmla="*/ 323235 h 376633"/>
                <a:gd name="connsiteX37" fmla="*/ 65694 w 376962"/>
                <a:gd name="connsiteY37" fmla="*/ 310979 h 376633"/>
                <a:gd name="connsiteX38" fmla="*/ 65650 w 376962"/>
                <a:gd name="connsiteY38" fmla="*/ 310925 h 376633"/>
                <a:gd name="connsiteX39" fmla="*/ 65640 w 376962"/>
                <a:gd name="connsiteY39" fmla="*/ 310925 h 376633"/>
                <a:gd name="connsiteX40" fmla="*/ 53384 w 376962"/>
                <a:gd name="connsiteY40" fmla="*/ 312328 h 376633"/>
                <a:gd name="connsiteX41" fmla="*/ 48891 w 376962"/>
                <a:gd name="connsiteY41" fmla="*/ 312555 h 376633"/>
                <a:gd name="connsiteX42" fmla="*/ 28044 w 376962"/>
                <a:gd name="connsiteY42" fmla="*/ 306417 h 376633"/>
                <a:gd name="connsiteX43" fmla="*/ 15883 w 376962"/>
                <a:gd name="connsiteY43" fmla="*/ 252028 h 376633"/>
                <a:gd name="connsiteX44" fmla="*/ 50792 w 376962"/>
                <a:gd name="connsiteY44" fmla="*/ 233767 h 376633"/>
                <a:gd name="connsiteX45" fmla="*/ 77497 w 376962"/>
                <a:gd name="connsiteY45" fmla="*/ 245644 h 376633"/>
                <a:gd name="connsiteX46" fmla="*/ 83487 w 376962"/>
                <a:gd name="connsiteY46" fmla="*/ 251363 h 376633"/>
                <a:gd name="connsiteX47" fmla="*/ 90304 w 376962"/>
                <a:gd name="connsiteY47" fmla="*/ 244541 h 376633"/>
                <a:gd name="connsiteX48" fmla="*/ 244708 w 376962"/>
                <a:gd name="connsiteY48" fmla="*/ 90157 h 376633"/>
                <a:gd name="connsiteX49" fmla="*/ 251501 w 376962"/>
                <a:gd name="connsiteY49" fmla="*/ 83384 h 376633"/>
                <a:gd name="connsiteX50" fmla="*/ 245530 w 376962"/>
                <a:gd name="connsiteY50" fmla="*/ 77098 h 376633"/>
                <a:gd name="connsiteX51" fmla="*/ 234575 w 376962"/>
                <a:gd name="connsiteY51" fmla="*/ 55783 h 376633"/>
                <a:gd name="connsiteX52" fmla="*/ 267053 w 376962"/>
                <a:gd name="connsiteY52" fmla="*/ 10398 h 376633"/>
                <a:gd name="connsiteX53" fmla="*/ 273373 w 376962"/>
                <a:gd name="connsiteY53" fmla="*/ 9867 h 376633"/>
                <a:gd name="connsiteX54" fmla="*/ 273466 w 376962"/>
                <a:gd name="connsiteY54" fmla="*/ 9867 h 376633"/>
                <a:gd name="connsiteX55" fmla="*/ 312875 w 376962"/>
                <a:gd name="connsiteY55" fmla="*/ 49172 h 376633"/>
                <a:gd name="connsiteX56" fmla="*/ 312643 w 376962"/>
                <a:gd name="connsiteY56" fmla="*/ 53271 h 376633"/>
                <a:gd name="connsiteX57" fmla="*/ 312303 w 376962"/>
                <a:gd name="connsiteY57" fmla="*/ 56226 h 376633"/>
                <a:gd name="connsiteX58" fmla="*/ 306239 w 376962"/>
                <a:gd name="connsiteY58" fmla="*/ 58246 h 376633"/>
                <a:gd name="connsiteX59" fmla="*/ 305156 w 376962"/>
                <a:gd name="connsiteY59" fmla="*/ 58611 h 376633"/>
                <a:gd name="connsiteX60" fmla="*/ 300609 w 376962"/>
                <a:gd name="connsiteY60" fmla="*/ 60724 h 376633"/>
                <a:gd name="connsiteX61" fmla="*/ 298656 w 376962"/>
                <a:gd name="connsiteY61" fmla="*/ 67411 h 376633"/>
                <a:gd name="connsiteX62" fmla="*/ 305343 w 376962"/>
                <a:gd name="connsiteY62" fmla="*/ 69364 h 376633"/>
                <a:gd name="connsiteX63" fmla="*/ 308525 w 376962"/>
                <a:gd name="connsiteY63" fmla="*/ 67886 h 376633"/>
                <a:gd name="connsiteX64" fmla="*/ 309614 w 376962"/>
                <a:gd name="connsiteY64" fmla="*/ 67517 h 376633"/>
                <a:gd name="connsiteX65" fmla="*/ 320727 w 376962"/>
                <a:gd name="connsiteY65" fmla="*/ 64532 h 376633"/>
                <a:gd name="connsiteX66" fmla="*/ 320988 w 376962"/>
                <a:gd name="connsiteY66" fmla="*/ 64492 h 376633"/>
                <a:gd name="connsiteX67" fmla="*/ 323550 w 376962"/>
                <a:gd name="connsiteY67" fmla="*/ 64202 h 376633"/>
                <a:gd name="connsiteX68" fmla="*/ 327466 w 376962"/>
                <a:gd name="connsiteY68" fmla="*/ 64029 h 376633"/>
                <a:gd name="connsiteX69" fmla="*/ 327604 w 376962"/>
                <a:gd name="connsiteY69" fmla="*/ 64029 h 376633"/>
                <a:gd name="connsiteX70" fmla="*/ 344185 w 376962"/>
                <a:gd name="connsiteY70" fmla="*/ 67596 h 376633"/>
                <a:gd name="connsiteX71" fmla="*/ 367101 w 376962"/>
                <a:gd name="connsiteY71" fmla="*/ 102689 h 376633"/>
                <a:gd name="connsiteX72" fmla="*/ 356160 w 376962"/>
                <a:gd name="connsiteY72" fmla="*/ 130753 h 3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76962" h="376633">
                  <a:moveTo>
                    <a:pt x="361786" y="67921"/>
                  </a:moveTo>
                  <a:cubicBezTo>
                    <a:pt x="352615" y="59133"/>
                    <a:pt x="340404" y="54226"/>
                    <a:pt x="327702" y="54226"/>
                  </a:cubicBezTo>
                  <a:lnTo>
                    <a:pt x="326668" y="54226"/>
                  </a:lnTo>
                  <a:cubicBezTo>
                    <a:pt x="325505" y="54226"/>
                    <a:pt x="323584" y="54226"/>
                    <a:pt x="322436" y="54379"/>
                  </a:cubicBezTo>
                  <a:cubicBezTo>
                    <a:pt x="322633" y="52646"/>
                    <a:pt x="322732" y="50902"/>
                    <a:pt x="322732" y="49157"/>
                  </a:cubicBezTo>
                  <a:cubicBezTo>
                    <a:pt x="322675" y="22080"/>
                    <a:pt x="300775" y="124"/>
                    <a:pt x="273698" y="0"/>
                  </a:cubicBezTo>
                  <a:lnTo>
                    <a:pt x="273353" y="0"/>
                  </a:lnTo>
                  <a:cubicBezTo>
                    <a:pt x="246147" y="53"/>
                    <a:pt x="224135" y="22151"/>
                    <a:pt x="224188" y="49357"/>
                  </a:cubicBezTo>
                  <a:cubicBezTo>
                    <a:pt x="224213" y="61952"/>
                    <a:pt x="229061" y="74060"/>
                    <a:pt x="237737" y="83192"/>
                  </a:cubicBezTo>
                  <a:lnTo>
                    <a:pt x="83339" y="237570"/>
                  </a:lnTo>
                  <a:cubicBezTo>
                    <a:pt x="63694" y="218750"/>
                    <a:pt x="32511" y="219418"/>
                    <a:pt x="13690" y="239063"/>
                  </a:cubicBezTo>
                  <a:cubicBezTo>
                    <a:pt x="-5131" y="258709"/>
                    <a:pt x="-4463" y="289892"/>
                    <a:pt x="15183" y="308713"/>
                  </a:cubicBezTo>
                  <a:cubicBezTo>
                    <a:pt x="24352" y="317496"/>
                    <a:pt x="36558" y="322401"/>
                    <a:pt x="49255" y="322402"/>
                  </a:cubicBezTo>
                  <a:lnTo>
                    <a:pt x="49329" y="322402"/>
                  </a:lnTo>
                  <a:cubicBezTo>
                    <a:pt x="51063" y="322402"/>
                    <a:pt x="52794" y="322304"/>
                    <a:pt x="54516" y="322107"/>
                  </a:cubicBezTo>
                  <a:cubicBezTo>
                    <a:pt x="54319" y="323840"/>
                    <a:pt x="54221" y="325584"/>
                    <a:pt x="54221" y="327328"/>
                  </a:cubicBezTo>
                  <a:cubicBezTo>
                    <a:pt x="54196" y="354534"/>
                    <a:pt x="76231" y="376609"/>
                    <a:pt x="103437" y="376634"/>
                  </a:cubicBezTo>
                  <a:cubicBezTo>
                    <a:pt x="103442" y="376634"/>
                    <a:pt x="103447" y="376634"/>
                    <a:pt x="103452" y="376634"/>
                  </a:cubicBezTo>
                  <a:lnTo>
                    <a:pt x="103492" y="376634"/>
                  </a:lnTo>
                  <a:cubicBezTo>
                    <a:pt x="130697" y="376638"/>
                    <a:pt x="152756" y="354586"/>
                    <a:pt x="152760" y="327380"/>
                  </a:cubicBezTo>
                  <a:cubicBezTo>
                    <a:pt x="152762" y="314751"/>
                    <a:pt x="147913" y="302603"/>
                    <a:pt x="139216" y="293447"/>
                  </a:cubicBezTo>
                  <a:lnTo>
                    <a:pt x="293614" y="139049"/>
                  </a:lnTo>
                  <a:cubicBezTo>
                    <a:pt x="313257" y="157874"/>
                    <a:pt x="344441" y="157211"/>
                    <a:pt x="363266" y="137568"/>
                  </a:cubicBezTo>
                  <a:cubicBezTo>
                    <a:pt x="382091" y="117926"/>
                    <a:pt x="381429" y="86741"/>
                    <a:pt x="361786" y="67916"/>
                  </a:cubicBezTo>
                  <a:close/>
                  <a:moveTo>
                    <a:pt x="356160" y="130753"/>
                  </a:moveTo>
                  <a:cubicBezTo>
                    <a:pt x="348374" y="138933"/>
                    <a:pt x="337434" y="143352"/>
                    <a:pt x="326151" y="142871"/>
                  </a:cubicBezTo>
                  <a:cubicBezTo>
                    <a:pt x="316097" y="142303"/>
                    <a:pt x="306597" y="138079"/>
                    <a:pt x="299441" y="130994"/>
                  </a:cubicBezTo>
                  <a:lnTo>
                    <a:pt x="293466" y="125256"/>
                  </a:lnTo>
                  <a:lnTo>
                    <a:pt x="286648" y="132073"/>
                  </a:lnTo>
                  <a:lnTo>
                    <a:pt x="132245" y="286476"/>
                  </a:lnTo>
                  <a:lnTo>
                    <a:pt x="125452" y="293269"/>
                  </a:lnTo>
                  <a:lnTo>
                    <a:pt x="131423" y="299550"/>
                  </a:lnTo>
                  <a:cubicBezTo>
                    <a:pt x="137142" y="305399"/>
                    <a:pt x="140961" y="312839"/>
                    <a:pt x="142383" y="320895"/>
                  </a:cubicBezTo>
                  <a:cubicBezTo>
                    <a:pt x="145811" y="342388"/>
                    <a:pt x="131167" y="362591"/>
                    <a:pt x="109674" y="366019"/>
                  </a:cubicBezTo>
                  <a:cubicBezTo>
                    <a:pt x="88181" y="369447"/>
                    <a:pt x="67978" y="354803"/>
                    <a:pt x="64549" y="333310"/>
                  </a:cubicBezTo>
                  <a:cubicBezTo>
                    <a:pt x="64234" y="331331"/>
                    <a:pt x="64070" y="329332"/>
                    <a:pt x="64058" y="327328"/>
                  </a:cubicBezTo>
                  <a:cubicBezTo>
                    <a:pt x="64059" y="325960"/>
                    <a:pt x="64136" y="324594"/>
                    <a:pt x="64290" y="323235"/>
                  </a:cubicBezTo>
                  <a:lnTo>
                    <a:pt x="65694" y="310979"/>
                  </a:lnTo>
                  <a:cubicBezTo>
                    <a:pt x="65697" y="310952"/>
                    <a:pt x="65677" y="310928"/>
                    <a:pt x="65650" y="310925"/>
                  </a:cubicBezTo>
                  <a:cubicBezTo>
                    <a:pt x="65646" y="310924"/>
                    <a:pt x="65643" y="310924"/>
                    <a:pt x="65640" y="310925"/>
                  </a:cubicBezTo>
                  <a:lnTo>
                    <a:pt x="53384" y="312328"/>
                  </a:lnTo>
                  <a:cubicBezTo>
                    <a:pt x="51892" y="312495"/>
                    <a:pt x="50392" y="312571"/>
                    <a:pt x="48891" y="312555"/>
                  </a:cubicBezTo>
                  <a:cubicBezTo>
                    <a:pt x="41500" y="312530"/>
                    <a:pt x="34269" y="310401"/>
                    <a:pt x="28044" y="306417"/>
                  </a:cubicBezTo>
                  <a:cubicBezTo>
                    <a:pt x="9666" y="294756"/>
                    <a:pt x="4222" y="270405"/>
                    <a:pt x="15883" y="252028"/>
                  </a:cubicBezTo>
                  <a:cubicBezTo>
                    <a:pt x="23424" y="240144"/>
                    <a:pt x="36730" y="233184"/>
                    <a:pt x="50792" y="233767"/>
                  </a:cubicBezTo>
                  <a:cubicBezTo>
                    <a:pt x="60845" y="234334"/>
                    <a:pt x="70344" y="238558"/>
                    <a:pt x="77497" y="245644"/>
                  </a:cubicBezTo>
                  <a:lnTo>
                    <a:pt x="83487" y="251363"/>
                  </a:lnTo>
                  <a:lnTo>
                    <a:pt x="90304" y="244541"/>
                  </a:lnTo>
                  <a:lnTo>
                    <a:pt x="244708" y="90157"/>
                  </a:lnTo>
                  <a:lnTo>
                    <a:pt x="251501" y="83384"/>
                  </a:lnTo>
                  <a:lnTo>
                    <a:pt x="245530" y="77098"/>
                  </a:lnTo>
                  <a:cubicBezTo>
                    <a:pt x="239818" y="71256"/>
                    <a:pt x="236000" y="63828"/>
                    <a:pt x="234575" y="55783"/>
                  </a:cubicBezTo>
                  <a:cubicBezTo>
                    <a:pt x="231011" y="34282"/>
                    <a:pt x="245551" y="13962"/>
                    <a:pt x="267053" y="10398"/>
                  </a:cubicBezTo>
                  <a:cubicBezTo>
                    <a:pt x="269142" y="10052"/>
                    <a:pt x="271255" y="9874"/>
                    <a:pt x="273373" y="9867"/>
                  </a:cubicBezTo>
                  <a:lnTo>
                    <a:pt x="273466" y="9867"/>
                  </a:lnTo>
                  <a:cubicBezTo>
                    <a:pt x="295175" y="9905"/>
                    <a:pt x="312780" y="27463"/>
                    <a:pt x="312875" y="49172"/>
                  </a:cubicBezTo>
                  <a:cubicBezTo>
                    <a:pt x="312874" y="50542"/>
                    <a:pt x="312797" y="51910"/>
                    <a:pt x="312643" y="53271"/>
                  </a:cubicBezTo>
                  <a:lnTo>
                    <a:pt x="312303" y="56226"/>
                  </a:lnTo>
                  <a:cubicBezTo>
                    <a:pt x="310241" y="56770"/>
                    <a:pt x="308216" y="57444"/>
                    <a:pt x="306239" y="58246"/>
                  </a:cubicBezTo>
                  <a:lnTo>
                    <a:pt x="305156" y="58611"/>
                  </a:lnTo>
                  <a:cubicBezTo>
                    <a:pt x="303595" y="59213"/>
                    <a:pt x="302076" y="59919"/>
                    <a:pt x="300609" y="60724"/>
                  </a:cubicBezTo>
                  <a:cubicBezTo>
                    <a:pt x="298223" y="62031"/>
                    <a:pt x="297348" y="65025"/>
                    <a:pt x="298656" y="67411"/>
                  </a:cubicBezTo>
                  <a:cubicBezTo>
                    <a:pt x="299963" y="69797"/>
                    <a:pt x="302957" y="70672"/>
                    <a:pt x="305343" y="69364"/>
                  </a:cubicBezTo>
                  <a:cubicBezTo>
                    <a:pt x="306373" y="68810"/>
                    <a:pt x="307436" y="68316"/>
                    <a:pt x="308525" y="67886"/>
                  </a:cubicBezTo>
                  <a:lnTo>
                    <a:pt x="309614" y="67517"/>
                  </a:lnTo>
                  <a:cubicBezTo>
                    <a:pt x="313174" y="66046"/>
                    <a:pt x="316909" y="65043"/>
                    <a:pt x="320727" y="64532"/>
                  </a:cubicBezTo>
                  <a:lnTo>
                    <a:pt x="320988" y="64492"/>
                  </a:lnTo>
                  <a:lnTo>
                    <a:pt x="323550" y="64202"/>
                  </a:lnTo>
                  <a:cubicBezTo>
                    <a:pt x="323821" y="64172"/>
                    <a:pt x="325624" y="64029"/>
                    <a:pt x="327466" y="64029"/>
                  </a:cubicBezTo>
                  <a:lnTo>
                    <a:pt x="327604" y="64029"/>
                  </a:lnTo>
                  <a:cubicBezTo>
                    <a:pt x="333330" y="63945"/>
                    <a:pt x="339000" y="65164"/>
                    <a:pt x="344185" y="67596"/>
                  </a:cubicBezTo>
                  <a:cubicBezTo>
                    <a:pt x="357876" y="73984"/>
                    <a:pt x="366757" y="87585"/>
                    <a:pt x="367101" y="102689"/>
                  </a:cubicBezTo>
                  <a:cubicBezTo>
                    <a:pt x="367343" y="113128"/>
                    <a:pt x="363404" y="123232"/>
                    <a:pt x="356160" y="130753"/>
                  </a:cubicBezTo>
                  <a:close/>
                </a:path>
              </a:pathLst>
            </a:custGeom>
            <a:solidFill>
              <a:schemeClr val="bg1"/>
            </a:solidFill>
            <a:ln w="5207"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331664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000"/>
                            </p:stCondLst>
                            <p:childTnLst>
                              <p:par>
                                <p:cTn id="25" presetID="10" presetClass="entr" presetSubtype="0" fill="hold" nodeType="afterEffect">
                                  <p:stCondLst>
                                    <p:cond delay="50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500"/>
                                        <p:tgtEl>
                                          <p:spTgt spid="7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5500"/>
                            </p:stCondLst>
                            <p:childTnLst>
                              <p:par>
                                <p:cTn id="33" presetID="10" presetClass="entr" presetSubtype="0" fill="hold" nodeType="afterEffect">
                                  <p:stCondLst>
                                    <p:cond delay="50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childTnLst>
                          </p:cTn>
                        </p:par>
                        <p:par>
                          <p:cTn id="36" fill="hold">
                            <p:stCondLst>
                              <p:cond delay="6500"/>
                            </p:stCondLst>
                            <p:childTnLst>
                              <p:par>
                                <p:cTn id="37" presetID="10"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7000"/>
                            </p:stCondLst>
                            <p:childTnLst>
                              <p:par>
                                <p:cTn id="41" presetID="10" presetClass="entr" presetSubtype="0" fill="hold" nodeType="afterEffect">
                                  <p:stCondLst>
                                    <p:cond delay="5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par>
                          <p:cTn id="44" fill="hold">
                            <p:stCondLst>
                              <p:cond delay="8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par>
                          <p:cTn id="48" fill="hold">
                            <p:stCondLst>
                              <p:cond delay="8500"/>
                            </p:stCondLst>
                            <p:childTnLst>
                              <p:par>
                                <p:cTn id="49" presetID="10" presetClass="entr" presetSubtype="0" fill="hold" nodeType="afterEffect">
                                  <p:stCondLst>
                                    <p:cond delay="50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10000"/>
                            </p:stCondLst>
                            <p:childTnLst>
                              <p:par>
                                <p:cTn id="57" presetID="10" presetClass="entr" presetSubtype="0" fill="hold" nodeType="afterEffect">
                                  <p:stCondLst>
                                    <p:cond delay="50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500"/>
                                        <p:tgtEl>
                                          <p:spTgt spid="83"/>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11500"/>
                            </p:stCondLst>
                            <p:childTnLst>
                              <p:par>
                                <p:cTn id="65" presetID="10" presetClass="entr" presetSubtype="0" fill="hold" grpId="0" nodeType="afterEffect">
                                  <p:stCondLst>
                                    <p:cond delay="5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par>
                          <p:cTn id="68" fill="hold">
                            <p:stCondLst>
                              <p:cond delay="12500"/>
                            </p:stCondLst>
                            <p:childTnLst>
                              <p:par>
                                <p:cTn id="69" presetID="10" presetClass="entr" presetSubtype="0" fill="hold" nodeType="afterEffect">
                                  <p:stCondLst>
                                    <p:cond delay="500"/>
                                  </p:stCondLst>
                                  <p:childTnLst>
                                    <p:set>
                                      <p:cBhvr>
                                        <p:cTn id="70" dur="1" fill="hold">
                                          <p:stCondLst>
                                            <p:cond delay="0"/>
                                          </p:stCondLst>
                                        </p:cTn>
                                        <p:tgtEl>
                                          <p:spTgt spid="3">
                                            <p:txEl>
                                              <p:pRg st="0" end="0"/>
                                            </p:txEl>
                                          </p:spTgt>
                                        </p:tgtEl>
                                        <p:attrNameLst>
                                          <p:attrName>style.visibility</p:attrName>
                                        </p:attrNameLst>
                                      </p:cBhvr>
                                      <p:to>
                                        <p:strVal val="visible"/>
                                      </p:to>
                                    </p:set>
                                    <p:animEffect transition="in" filter="fade">
                                      <p:cBhvr>
                                        <p:cTn id="71" dur="500"/>
                                        <p:tgtEl>
                                          <p:spTgt spid="3">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1" end="1"/>
                                            </p:txEl>
                                          </p:spTgt>
                                        </p:tgtEl>
                                        <p:attrNameLst>
                                          <p:attrName>style.visibility</p:attrName>
                                        </p:attrNameLst>
                                      </p:cBhvr>
                                      <p:to>
                                        <p:strVal val="visible"/>
                                      </p:to>
                                    </p:set>
                                    <p:animEffect transition="in" filter="fade">
                                      <p:cBhvr>
                                        <p:cTn id="76" dur="500"/>
                                        <p:tgtEl>
                                          <p:spTgt spid="3">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
                                            <p:txEl>
                                              <p:pRg st="2" end="2"/>
                                            </p:txEl>
                                          </p:spTgt>
                                        </p:tgtEl>
                                        <p:attrNameLst>
                                          <p:attrName>style.visibility</p:attrName>
                                        </p:attrNameLst>
                                      </p:cBhvr>
                                      <p:to>
                                        <p:strVal val="visible"/>
                                      </p:to>
                                    </p:set>
                                    <p:animEffect transition="in" filter="fade">
                                      <p:cBhvr>
                                        <p:cTn id="81" dur="500"/>
                                        <p:tgtEl>
                                          <p:spTgt spid="3">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fade">
                                      <p:cBhvr>
                                        <p:cTn id="86" dur="500"/>
                                        <p:tgtEl>
                                          <p:spTgt spid="3">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Effect transition="in" filter="fade">
                                      <p:cBhvr>
                                        <p:cTn id="91" dur="500"/>
                                        <p:tgtEl>
                                          <p:spTgt spid="3">
                                            <p:txEl>
                                              <p:pRg st="4" end="4"/>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
                                            <p:txEl>
                                              <p:pRg st="5" end="5"/>
                                            </p:txEl>
                                          </p:spTgt>
                                        </p:tgtEl>
                                        <p:attrNameLst>
                                          <p:attrName>style.visibility</p:attrName>
                                        </p:attrNameLst>
                                      </p:cBhvr>
                                      <p:to>
                                        <p:strVal val="visible"/>
                                      </p:to>
                                    </p:set>
                                    <p:animEffect transition="in" filter="fade">
                                      <p:cBhvr>
                                        <p:cTn id="96" dur="500"/>
                                        <p:tgtEl>
                                          <p:spTgt spid="3">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
                                            <p:txEl>
                                              <p:pRg st="6" end="6"/>
                                            </p:txEl>
                                          </p:spTgt>
                                        </p:tgtEl>
                                        <p:attrNameLst>
                                          <p:attrName>style.visibility</p:attrName>
                                        </p:attrNameLst>
                                      </p:cBhvr>
                                      <p:to>
                                        <p:strVal val="visible"/>
                                      </p:to>
                                    </p:set>
                                    <p:animEffect transition="in" filter="fade">
                                      <p:cBhvr>
                                        <p:cTn id="101" dur="500"/>
                                        <p:tgtEl>
                                          <p:spTgt spid="3">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
                                            <p:txEl>
                                              <p:pRg st="7" end="7"/>
                                            </p:txEl>
                                          </p:spTgt>
                                        </p:tgtEl>
                                        <p:attrNameLst>
                                          <p:attrName>style.visibility</p:attrName>
                                        </p:attrNameLst>
                                      </p:cBhvr>
                                      <p:to>
                                        <p:strVal val="visible"/>
                                      </p:to>
                                    </p:set>
                                    <p:animEffect transition="in" filter="fade">
                                      <p:cBhvr>
                                        <p:cTn id="10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p:bldP spid="53" grpId="0"/>
      <p:bldP spid="56" grpId="0"/>
      <p:bldP spid="59" grpId="0"/>
      <p:bldP spid="62" grpId="0"/>
      <p:bldP spid="65" grpId="0"/>
      <p:bldP spid="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952FC-05D7-CCDE-50D3-25AAEBB254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Reassess readiness to stop or reduce</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Discharge planning</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Discuss continued treatment and ensure supply of stop smoking aids</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Discuss importance of follow-up support following discharge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Provide guidance staying smokefree/reducing following discharge</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address questions or concerns</a:t>
            </a:r>
          </a:p>
        </p:txBody>
      </p:sp>
      <p:sp>
        <p:nvSpPr>
          <p:cNvPr id="5" name="TextBox 4">
            <a:extLst>
              <a:ext uri="{FF2B5EF4-FFF2-40B4-BE49-F238E27FC236}">
                <a16:creationId xmlns:a16="http://schemas.microsoft.com/office/drawing/2014/main" id="{E56C3D3F-63FB-3856-7C2D-43AB7583D0FD}"/>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2</a:t>
            </a:r>
            <a:endParaRPr lang="en-US"/>
          </a:p>
        </p:txBody>
      </p:sp>
    </p:spTree>
    <p:extLst>
      <p:ext uri="{BB962C8B-B14F-4D97-AF65-F5344CB8AC3E}">
        <p14:creationId xmlns:p14="http://schemas.microsoft.com/office/powerpoint/2010/main" val="405194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924" y="245696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930549" y="3155236"/>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376834" y="792773"/>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spcBef>
                <a:spcPts val="0"/>
              </a:spcBef>
              <a:spcAft>
                <a:spcPts val="0"/>
              </a:spcAft>
            </a:pPr>
            <a:r>
              <a:rPr lang="en-GB" sz="3400" b="1">
                <a:solidFill>
                  <a:srgbClr val="0072CF"/>
                </a:solidFill>
                <a:effectLst/>
                <a:latin typeface="Calibri"/>
                <a:ea typeface="Calibri"/>
                <a:cs typeface="Times New Roman"/>
              </a:rPr>
              <a:t>    People with serious mental health conditions don’t want to stop smoking</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1442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D1136B-07A4-859A-CDC0-421C0901EBF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 name="Rectangle 3">
            <a:extLst>
              <a:ext uri="{FF2B5EF4-FFF2-40B4-BE49-F238E27FC236}">
                <a16:creationId xmlns:a16="http://schemas.microsoft.com/office/drawing/2014/main" id="{BFB1F122-8A98-3C70-092A-A2A4708F1E64}"/>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7" name="Rounded Rectangle 76">
            <a:extLst>
              <a:ext uri="{FF2B5EF4-FFF2-40B4-BE49-F238E27FC236}">
                <a16:creationId xmlns:a16="http://schemas.microsoft.com/office/drawing/2014/main" id="{E84D7B3B-7AA0-69A4-2093-0DFFECB3C28F}"/>
              </a:ext>
            </a:extLst>
          </p:cNvPr>
          <p:cNvSpPr/>
          <p:nvPr/>
        </p:nvSpPr>
        <p:spPr bwMode="auto">
          <a:xfrm>
            <a:off x="684213" y="182002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0BCECC29-4697-5C3F-E548-9E53FBACC043}"/>
              </a:ext>
            </a:extLst>
          </p:cNvPr>
          <p:cNvSpPr txBox="1">
            <a:spLocks/>
          </p:cNvSpPr>
          <p:nvPr/>
        </p:nvSpPr>
        <p:spPr bwMode="auto">
          <a:xfrm>
            <a:off x="968043" y="350791"/>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2800"/>
              </a:lnSpc>
            </a:pPr>
            <a:r>
              <a:rPr lang="en-US" sz="2200">
                <a:solidFill>
                  <a:schemeClr val="accent3">
                    <a:lumMod val="40000"/>
                    <a:lumOff val="60000"/>
                  </a:schemeClr>
                </a:solidFill>
                <a:effectLst>
                  <a:glow>
                    <a:schemeClr val="bg1">
                      <a:alpha val="70000"/>
                    </a:schemeClr>
                  </a:glow>
                </a:effectLst>
                <a:latin typeface="Arial" panose="020B0604020202020204" pitchFamily="34" charset="0"/>
                <a:cs typeface="Arial" panose="020B0604020202020204" pitchFamily="34" charset="0"/>
              </a:rPr>
              <a:t>People with SMI are</a:t>
            </a:r>
            <a:r>
              <a:rPr lang="en-US" sz="2400">
                <a:solidFill>
                  <a:schemeClr val="accent3">
                    <a:lumMod val="40000"/>
                    <a:lumOff val="60000"/>
                  </a:schemeClr>
                </a:solidFill>
                <a:effectLst>
                  <a:glow>
                    <a:schemeClr val="bg1">
                      <a:alpha val="70000"/>
                    </a:schemeClr>
                  </a:glow>
                </a:effectLst>
                <a:latin typeface="Arial" panose="020B0604020202020204" pitchFamily="34" charset="0"/>
                <a:cs typeface="Arial" panose="020B0604020202020204" pitchFamily="34" charset="0"/>
              </a:rPr>
              <a:t> </a:t>
            </a:r>
            <a:br>
              <a:rPr lang="en-US" sz="2400">
                <a:effectLst>
                  <a:glow>
                    <a:schemeClr val="bg1">
                      <a:alpha val="70000"/>
                    </a:schemeClr>
                  </a:glow>
                </a:effectLst>
                <a:latin typeface="Arial" panose="020B0604020202020204" pitchFamily="34" charset="0"/>
                <a:cs typeface="Arial" panose="020B0604020202020204" pitchFamily="34" charset="0"/>
              </a:rPr>
            </a:br>
            <a:r>
              <a:rPr lang="en-US" sz="2600" b="1">
                <a:effectLst>
                  <a:glow>
                    <a:schemeClr val="bg1">
                      <a:alpha val="70000"/>
                    </a:schemeClr>
                  </a:glow>
                </a:effectLst>
                <a:latin typeface="Arial" panose="020B0604020202020204" pitchFamily="34" charset="0"/>
                <a:cs typeface="Arial" panose="020B0604020202020204" pitchFamily="34" charset="0"/>
              </a:rPr>
              <a:t>just as likely to want to quit</a:t>
            </a:r>
            <a:r>
              <a:rPr lang="en-US" sz="2400">
                <a:effectLst>
                  <a:glow>
                    <a:schemeClr val="bg1">
                      <a:alpha val="70000"/>
                    </a:schemeClr>
                  </a:glow>
                </a:effectLst>
                <a:latin typeface="Arial" panose="020B0604020202020204" pitchFamily="34" charset="0"/>
                <a:cs typeface="Arial" panose="020B0604020202020204" pitchFamily="34" charset="0"/>
              </a:rPr>
              <a:t> </a:t>
            </a:r>
            <a:br>
              <a:rPr lang="en-US" sz="2400">
                <a:effectLst>
                  <a:glow>
                    <a:schemeClr val="bg1">
                      <a:alpha val="70000"/>
                    </a:schemeClr>
                  </a:glow>
                </a:effectLst>
                <a:latin typeface="Arial" panose="020B0604020202020204" pitchFamily="34" charset="0"/>
                <a:cs typeface="Arial" panose="020B0604020202020204" pitchFamily="34" charset="0"/>
              </a:rPr>
            </a:br>
            <a:r>
              <a:rPr lang="en-US" sz="2200">
                <a:solidFill>
                  <a:schemeClr val="accent3">
                    <a:lumMod val="40000"/>
                    <a:lumOff val="60000"/>
                  </a:schemeClr>
                </a:solidFill>
                <a:effectLst>
                  <a:glow>
                    <a:schemeClr val="bg1">
                      <a:alpha val="70000"/>
                    </a:schemeClr>
                  </a:glow>
                </a:effectLst>
                <a:latin typeface="Arial" panose="020B0604020202020204" pitchFamily="34" charset="0"/>
                <a:cs typeface="Arial" panose="020B0604020202020204" pitchFamily="34" charset="0"/>
              </a:rPr>
              <a:t>as the general population of smokers</a:t>
            </a:r>
          </a:p>
        </p:txBody>
      </p:sp>
      <p:sp>
        <p:nvSpPr>
          <p:cNvPr id="3" name="Text Placeholder 3">
            <a:extLst>
              <a:ext uri="{FF2B5EF4-FFF2-40B4-BE49-F238E27FC236}">
                <a16:creationId xmlns:a16="http://schemas.microsoft.com/office/drawing/2014/main" id="{3C18ACC7-1081-6208-7E35-0C141B0BD6F3}"/>
              </a:ext>
            </a:extLst>
          </p:cNvPr>
          <p:cNvSpPr txBox="1">
            <a:spLocks/>
          </p:cNvSpPr>
          <p:nvPr/>
        </p:nvSpPr>
        <p:spPr>
          <a:xfrm>
            <a:off x="1416824" y="2026958"/>
            <a:ext cx="2324090"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6 out of 10 </a:t>
            </a:r>
            <a:r>
              <a:rPr lang="en-US" sz="1700">
                <a:latin typeface="Arial" panose="020B0604020202020204" pitchFamily="34" charset="0"/>
                <a:cs typeface="Arial" panose="020B0604020202020204" pitchFamily="34" charset="0"/>
              </a:rPr>
              <a:t>people with long standing MH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condition report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they want to quit</a:t>
            </a:r>
            <a:endParaRPr lang="en-US" sz="1700" b="1">
              <a:solidFill>
                <a:schemeClr val="bg1"/>
              </a:solidFill>
              <a:latin typeface="Arial" panose="020B0604020202020204" pitchFamily="34" charset="0"/>
              <a:cs typeface="Arial" panose="020B0604020202020204" pitchFamily="34" charset="0"/>
            </a:endParaRPr>
          </a:p>
        </p:txBody>
      </p:sp>
      <p:grpSp>
        <p:nvGrpSpPr>
          <p:cNvPr id="151" name="Group 150">
            <a:extLst>
              <a:ext uri="{FF2B5EF4-FFF2-40B4-BE49-F238E27FC236}">
                <a16:creationId xmlns:a16="http://schemas.microsoft.com/office/drawing/2014/main" id="{4DA53AAF-B1EB-C63E-6FCB-C0156C02C435}"/>
              </a:ext>
            </a:extLst>
          </p:cNvPr>
          <p:cNvGrpSpPr/>
          <p:nvPr/>
        </p:nvGrpSpPr>
        <p:grpSpPr>
          <a:xfrm>
            <a:off x="5206188" y="2141660"/>
            <a:ext cx="2219064" cy="1417444"/>
            <a:chOff x="5206188" y="2141660"/>
            <a:chExt cx="2219064" cy="1417444"/>
          </a:xfrm>
        </p:grpSpPr>
        <p:grpSp>
          <p:nvGrpSpPr>
            <p:cNvPr id="75" name="Group 74">
              <a:extLst>
                <a:ext uri="{FF2B5EF4-FFF2-40B4-BE49-F238E27FC236}">
                  <a16:creationId xmlns:a16="http://schemas.microsoft.com/office/drawing/2014/main" id="{4EC3A1BF-3EB9-FF27-05B8-5D1635A3DA08}"/>
                </a:ext>
              </a:extLst>
            </p:cNvPr>
            <p:cNvGrpSpPr/>
            <p:nvPr/>
          </p:nvGrpSpPr>
          <p:grpSpPr>
            <a:xfrm>
              <a:off x="5206188" y="2141660"/>
              <a:ext cx="2219064" cy="639090"/>
              <a:chOff x="4204393" y="2097098"/>
              <a:chExt cx="2976565" cy="857250"/>
            </a:xfrm>
          </p:grpSpPr>
          <p:grpSp>
            <p:nvGrpSpPr>
              <p:cNvPr id="40" name="Group 39">
                <a:extLst>
                  <a:ext uri="{FF2B5EF4-FFF2-40B4-BE49-F238E27FC236}">
                    <a16:creationId xmlns:a16="http://schemas.microsoft.com/office/drawing/2014/main" id="{450EB2E3-C0DA-4189-5CB6-2E9623EB39C6}"/>
                  </a:ext>
                </a:extLst>
              </p:cNvPr>
              <p:cNvGrpSpPr/>
              <p:nvPr/>
            </p:nvGrpSpPr>
            <p:grpSpPr>
              <a:xfrm>
                <a:off x="4204393" y="2097098"/>
                <a:ext cx="420137" cy="857250"/>
                <a:chOff x="4204393" y="2097098"/>
                <a:chExt cx="420137" cy="857250"/>
              </a:xfrm>
            </p:grpSpPr>
            <p:sp>
              <p:nvSpPr>
                <p:cNvPr id="9" name="Freeform 8">
                  <a:extLst>
                    <a:ext uri="{FF2B5EF4-FFF2-40B4-BE49-F238E27FC236}">
                      <a16:creationId xmlns:a16="http://schemas.microsoft.com/office/drawing/2014/main" id="{618A85C4-9DB1-AE2A-A660-CBC8882911F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81932D2B-736F-26D4-742F-63678B785B1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E9FF711D-4FCE-0A7A-80BC-17D28E9C98A2}"/>
                  </a:ext>
                </a:extLst>
              </p:cNvPr>
              <p:cNvGrpSpPr/>
              <p:nvPr/>
            </p:nvGrpSpPr>
            <p:grpSpPr>
              <a:xfrm>
                <a:off x="4716301" y="2097098"/>
                <a:ext cx="419100" cy="857250"/>
                <a:chOff x="4783193" y="2097098"/>
                <a:chExt cx="419100" cy="857250"/>
              </a:xfrm>
            </p:grpSpPr>
            <p:sp>
              <p:nvSpPr>
                <p:cNvPr id="12" name="Freeform 11">
                  <a:extLst>
                    <a:ext uri="{FF2B5EF4-FFF2-40B4-BE49-F238E27FC236}">
                      <a16:creationId xmlns:a16="http://schemas.microsoft.com/office/drawing/2014/main" id="{0FA4253F-C91C-EEAF-02BF-8325B60E8F2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019AFBF-E9ED-FB59-D338-9EEDA697DE1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8E57E989-B53B-70CC-0851-15557A66CB17}"/>
                  </a:ext>
                </a:extLst>
              </p:cNvPr>
              <p:cNvGrpSpPr/>
              <p:nvPr/>
            </p:nvGrpSpPr>
            <p:grpSpPr>
              <a:xfrm>
                <a:off x="5227172" y="2097098"/>
                <a:ext cx="420137" cy="857250"/>
                <a:chOff x="4204393" y="2097098"/>
                <a:chExt cx="420137" cy="857250"/>
              </a:xfrm>
            </p:grpSpPr>
            <p:sp>
              <p:nvSpPr>
                <p:cNvPr id="46" name="Freeform 45">
                  <a:extLst>
                    <a:ext uri="{FF2B5EF4-FFF2-40B4-BE49-F238E27FC236}">
                      <a16:creationId xmlns:a16="http://schemas.microsoft.com/office/drawing/2014/main" id="{DD1270B1-D774-1C35-28A8-CE445C783D1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165D35E-2462-5BF3-BD17-B2E1E75EB0F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F0445563-581C-573D-19EC-4A200719AE83}"/>
                  </a:ext>
                </a:extLst>
              </p:cNvPr>
              <p:cNvGrpSpPr/>
              <p:nvPr/>
            </p:nvGrpSpPr>
            <p:grpSpPr>
              <a:xfrm>
                <a:off x="5739080" y="2097098"/>
                <a:ext cx="419100" cy="857250"/>
                <a:chOff x="4783193" y="2097098"/>
                <a:chExt cx="419100" cy="857250"/>
              </a:xfrm>
            </p:grpSpPr>
            <p:sp>
              <p:nvSpPr>
                <p:cNvPr id="49" name="Freeform 48">
                  <a:extLst>
                    <a:ext uri="{FF2B5EF4-FFF2-40B4-BE49-F238E27FC236}">
                      <a16:creationId xmlns:a16="http://schemas.microsoft.com/office/drawing/2014/main" id="{512C88B1-2982-0429-651E-AA82038B10E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F223A063-47E3-4EBB-B3CE-21F8D1BB632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9FFD247B-BDD5-BD07-EEA7-41404250ADE1}"/>
                  </a:ext>
                </a:extLst>
              </p:cNvPr>
              <p:cNvGrpSpPr/>
              <p:nvPr/>
            </p:nvGrpSpPr>
            <p:grpSpPr>
              <a:xfrm>
                <a:off x="6249951" y="2097098"/>
                <a:ext cx="420137" cy="857250"/>
                <a:chOff x="4204393" y="2097098"/>
                <a:chExt cx="420137" cy="857250"/>
              </a:xfrm>
            </p:grpSpPr>
            <p:sp>
              <p:nvSpPr>
                <p:cNvPr id="52" name="Freeform 51">
                  <a:extLst>
                    <a:ext uri="{FF2B5EF4-FFF2-40B4-BE49-F238E27FC236}">
                      <a16:creationId xmlns:a16="http://schemas.microsoft.com/office/drawing/2014/main" id="{5C857600-8886-5E4A-02F8-6708CDB0C03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38FBAE71-CB5F-1099-2B28-1417E61BCF9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54" name="Group 53">
                <a:extLst>
                  <a:ext uri="{FF2B5EF4-FFF2-40B4-BE49-F238E27FC236}">
                    <a16:creationId xmlns:a16="http://schemas.microsoft.com/office/drawing/2014/main" id="{E384F80B-9927-979D-6590-67550A8B5FB2}"/>
                  </a:ext>
                </a:extLst>
              </p:cNvPr>
              <p:cNvGrpSpPr/>
              <p:nvPr/>
            </p:nvGrpSpPr>
            <p:grpSpPr>
              <a:xfrm>
                <a:off x="6761858" y="2097098"/>
                <a:ext cx="419100" cy="857250"/>
                <a:chOff x="4783193" y="2097098"/>
                <a:chExt cx="419100" cy="857250"/>
              </a:xfrm>
            </p:grpSpPr>
            <p:sp>
              <p:nvSpPr>
                <p:cNvPr id="55" name="Freeform 54">
                  <a:extLst>
                    <a:ext uri="{FF2B5EF4-FFF2-40B4-BE49-F238E27FC236}">
                      <a16:creationId xmlns:a16="http://schemas.microsoft.com/office/drawing/2014/main" id="{207CAEAF-1BA7-74B3-2369-4EC82F41FF7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D49483B7-65DA-5D3A-440B-05FFAE305A1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grpSp>
          <p:nvGrpSpPr>
            <p:cNvPr id="76" name="Group 75">
              <a:extLst>
                <a:ext uri="{FF2B5EF4-FFF2-40B4-BE49-F238E27FC236}">
                  <a16:creationId xmlns:a16="http://schemas.microsoft.com/office/drawing/2014/main" id="{5D349FCF-6799-4117-B56B-0D9B402CCE5B}"/>
                </a:ext>
              </a:extLst>
            </p:cNvPr>
            <p:cNvGrpSpPr/>
            <p:nvPr/>
          </p:nvGrpSpPr>
          <p:grpSpPr>
            <a:xfrm>
              <a:off x="5587435" y="2920014"/>
              <a:ext cx="1456571" cy="639090"/>
              <a:chOff x="4204393" y="3102938"/>
              <a:chExt cx="1953787" cy="857250"/>
            </a:xfrm>
          </p:grpSpPr>
          <p:grpSp>
            <p:nvGrpSpPr>
              <p:cNvPr id="57" name="Group 56">
                <a:extLst>
                  <a:ext uri="{FF2B5EF4-FFF2-40B4-BE49-F238E27FC236}">
                    <a16:creationId xmlns:a16="http://schemas.microsoft.com/office/drawing/2014/main" id="{20BA9091-B1F4-EC6E-3390-AFC9FDE1A706}"/>
                  </a:ext>
                </a:extLst>
              </p:cNvPr>
              <p:cNvGrpSpPr/>
              <p:nvPr/>
            </p:nvGrpSpPr>
            <p:grpSpPr>
              <a:xfrm>
                <a:off x="4204393" y="3102938"/>
                <a:ext cx="420137" cy="857250"/>
                <a:chOff x="4204393" y="2097098"/>
                <a:chExt cx="420137" cy="857250"/>
              </a:xfrm>
            </p:grpSpPr>
            <p:sp>
              <p:nvSpPr>
                <p:cNvPr id="58" name="Freeform 57">
                  <a:extLst>
                    <a:ext uri="{FF2B5EF4-FFF2-40B4-BE49-F238E27FC236}">
                      <a16:creationId xmlns:a16="http://schemas.microsoft.com/office/drawing/2014/main" id="{250F2C12-0B7D-CD93-0DB5-EFA1CA95FC6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90F23D0-FF26-A8FD-F6FA-C5E9E71A04C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0" name="Group 59">
                <a:extLst>
                  <a:ext uri="{FF2B5EF4-FFF2-40B4-BE49-F238E27FC236}">
                    <a16:creationId xmlns:a16="http://schemas.microsoft.com/office/drawing/2014/main" id="{E7111C5F-1243-CADA-6A9F-53C8937B4140}"/>
                  </a:ext>
                </a:extLst>
              </p:cNvPr>
              <p:cNvGrpSpPr/>
              <p:nvPr/>
            </p:nvGrpSpPr>
            <p:grpSpPr>
              <a:xfrm>
                <a:off x="4716301" y="3102938"/>
                <a:ext cx="419100" cy="857250"/>
                <a:chOff x="4783193" y="2097098"/>
                <a:chExt cx="419100" cy="857250"/>
              </a:xfrm>
            </p:grpSpPr>
            <p:sp>
              <p:nvSpPr>
                <p:cNvPr id="61" name="Freeform 60">
                  <a:extLst>
                    <a:ext uri="{FF2B5EF4-FFF2-40B4-BE49-F238E27FC236}">
                      <a16:creationId xmlns:a16="http://schemas.microsoft.com/office/drawing/2014/main" id="{2A09C710-7088-D3D3-467B-60B83221806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CA1043A-BAA5-FF33-2EA0-CCFD1654DC2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3F7377E2-69A1-922B-34E8-1685AD226D0C}"/>
                  </a:ext>
                </a:extLst>
              </p:cNvPr>
              <p:cNvGrpSpPr/>
              <p:nvPr/>
            </p:nvGrpSpPr>
            <p:grpSpPr>
              <a:xfrm>
                <a:off x="5227172" y="3102938"/>
                <a:ext cx="420137" cy="857250"/>
                <a:chOff x="4204393" y="2097098"/>
                <a:chExt cx="420137" cy="857250"/>
              </a:xfrm>
            </p:grpSpPr>
            <p:sp>
              <p:nvSpPr>
                <p:cNvPr id="64" name="Freeform 63">
                  <a:extLst>
                    <a:ext uri="{FF2B5EF4-FFF2-40B4-BE49-F238E27FC236}">
                      <a16:creationId xmlns:a16="http://schemas.microsoft.com/office/drawing/2014/main" id="{AF29C6C9-B90A-3593-3669-6498A50797B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6F40B2B6-E88C-109A-FD8F-16DC70B5C25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6" name="Group 65">
                <a:extLst>
                  <a:ext uri="{FF2B5EF4-FFF2-40B4-BE49-F238E27FC236}">
                    <a16:creationId xmlns:a16="http://schemas.microsoft.com/office/drawing/2014/main" id="{A9B4C169-E7EB-9894-9545-A465843AB7EA}"/>
                  </a:ext>
                </a:extLst>
              </p:cNvPr>
              <p:cNvGrpSpPr/>
              <p:nvPr/>
            </p:nvGrpSpPr>
            <p:grpSpPr>
              <a:xfrm>
                <a:off x="5739080" y="3102938"/>
                <a:ext cx="419100" cy="857250"/>
                <a:chOff x="4783193" y="2097098"/>
                <a:chExt cx="419100" cy="857250"/>
              </a:xfrm>
            </p:grpSpPr>
            <p:sp>
              <p:nvSpPr>
                <p:cNvPr id="67" name="Freeform 66">
                  <a:extLst>
                    <a:ext uri="{FF2B5EF4-FFF2-40B4-BE49-F238E27FC236}">
                      <a16:creationId xmlns:a16="http://schemas.microsoft.com/office/drawing/2014/main" id="{6C2D4FFA-4E3C-7E6D-C9EE-AE7994954BA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B2FEBE32-4B55-B5E1-0E41-ABACA7A2416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sp>
        <p:nvSpPr>
          <p:cNvPr id="79" name="Rounded Rectangle 78">
            <a:extLst>
              <a:ext uri="{FF2B5EF4-FFF2-40B4-BE49-F238E27FC236}">
                <a16:creationId xmlns:a16="http://schemas.microsoft.com/office/drawing/2014/main" id="{1B1966EF-3997-F50E-7A11-E5AFACAEE7C4}"/>
              </a:ext>
            </a:extLst>
          </p:cNvPr>
          <p:cNvSpPr/>
          <p:nvPr/>
        </p:nvSpPr>
        <p:spPr bwMode="auto">
          <a:xfrm>
            <a:off x="684213"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82" name="Rounded Rectangle 81">
            <a:extLst>
              <a:ext uri="{FF2B5EF4-FFF2-40B4-BE49-F238E27FC236}">
                <a16:creationId xmlns:a16="http://schemas.microsoft.com/office/drawing/2014/main" id="{B12E069F-3995-2970-AF35-77424F88548C}"/>
              </a:ext>
            </a:extLst>
          </p:cNvPr>
          <p:cNvSpPr/>
          <p:nvPr/>
        </p:nvSpPr>
        <p:spPr bwMode="auto">
          <a:xfrm>
            <a:off x="4670474"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85" name="Text Placeholder 3">
            <a:extLst>
              <a:ext uri="{FF2B5EF4-FFF2-40B4-BE49-F238E27FC236}">
                <a16:creationId xmlns:a16="http://schemas.microsoft.com/office/drawing/2014/main" id="{CFE71E74-41BA-E606-9185-34A000CAF14E}"/>
              </a:ext>
            </a:extLst>
          </p:cNvPr>
          <p:cNvSpPr txBox="1">
            <a:spLocks/>
          </p:cNvSpPr>
          <p:nvPr/>
        </p:nvSpPr>
        <p:spPr>
          <a:xfrm>
            <a:off x="4814776"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83% </a:t>
            </a:r>
            <a:r>
              <a:rPr lang="en-US" sz="2000" b="1">
                <a:solidFill>
                  <a:schemeClr val="accent6">
                    <a:lumMod val="50000"/>
                  </a:schemeClr>
                </a:solidFill>
                <a:latin typeface="Arial" panose="020B0604020202020204" pitchFamily="34" charset="0"/>
                <a:cs typeface="Arial" panose="020B0604020202020204" pitchFamily="34" charset="0"/>
              </a:rPr>
              <a:t>expense of smoking </a:t>
            </a:r>
          </a:p>
          <a:p>
            <a:pPr marL="6350" indent="-6350" algn="ctr">
              <a:lnSpc>
                <a:spcPts val="2200"/>
              </a:lnSpc>
              <a:spcBef>
                <a:spcPts val="0"/>
              </a:spcBef>
              <a:spcAft>
                <a:spcPts val="0"/>
              </a:spcAft>
              <a:buNone/>
            </a:pPr>
            <a:r>
              <a:rPr lang="en-US" sz="1700">
                <a:latin typeface="Arial" panose="020B0604020202020204" pitchFamily="34" charset="0"/>
                <a:cs typeface="Arial" panose="020B0604020202020204" pitchFamily="34" charset="0"/>
              </a:rPr>
              <a:t>vs. 31% of general population</a:t>
            </a:r>
            <a:endParaRPr lang="en-US" sz="1700" b="1">
              <a:solidFill>
                <a:schemeClr val="bg1"/>
              </a:solidFill>
              <a:latin typeface="Arial" panose="020B0604020202020204" pitchFamily="34" charset="0"/>
              <a:cs typeface="Arial" panose="020B0604020202020204" pitchFamily="34" charset="0"/>
            </a:endParaRPr>
          </a:p>
        </p:txBody>
      </p:sp>
      <p:sp>
        <p:nvSpPr>
          <p:cNvPr id="86" name="Text Placeholder 3">
            <a:extLst>
              <a:ext uri="{FF2B5EF4-FFF2-40B4-BE49-F238E27FC236}">
                <a16:creationId xmlns:a16="http://schemas.microsoft.com/office/drawing/2014/main" id="{2955D43B-9D52-9F57-0FB4-E33E80277F18}"/>
              </a:ext>
            </a:extLst>
          </p:cNvPr>
          <p:cNvSpPr txBox="1">
            <a:spLocks/>
          </p:cNvSpPr>
          <p:nvPr/>
        </p:nvSpPr>
        <p:spPr>
          <a:xfrm>
            <a:off x="828515"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97% </a:t>
            </a:r>
            <a:r>
              <a:rPr lang="en-US" sz="2000" b="1">
                <a:solidFill>
                  <a:schemeClr val="accent6">
                    <a:lumMod val="50000"/>
                  </a:schemeClr>
                </a:solidFill>
                <a:latin typeface="Arial" panose="020B0604020202020204" pitchFamily="34" charset="0"/>
                <a:cs typeface="Arial" panose="020B0604020202020204" pitchFamily="34" charset="0"/>
              </a:rPr>
              <a:t>for their health </a:t>
            </a:r>
          </a:p>
          <a:p>
            <a:pPr marL="6350" indent="-6350" algn="ctr">
              <a:lnSpc>
                <a:spcPts val="2200"/>
              </a:lnSpc>
              <a:spcBef>
                <a:spcPts val="0"/>
              </a:spcBef>
              <a:spcAft>
                <a:spcPts val="0"/>
              </a:spcAft>
              <a:buNone/>
            </a:pPr>
            <a:r>
              <a:rPr lang="en-US" sz="1700">
                <a:latin typeface="Arial" panose="020B0604020202020204" pitchFamily="34" charset="0"/>
                <a:cs typeface="Arial" panose="020B0604020202020204" pitchFamily="34" charset="0"/>
              </a:rPr>
              <a:t>vs. 83% of general population</a:t>
            </a:r>
            <a:endParaRPr lang="en-US" sz="1700" b="1">
              <a:solidFill>
                <a:schemeClr val="bg1"/>
              </a:solidFill>
              <a:latin typeface="Arial" panose="020B0604020202020204" pitchFamily="34" charset="0"/>
              <a:cs typeface="Arial" panose="020B0604020202020204" pitchFamily="34" charset="0"/>
            </a:endParaRPr>
          </a:p>
        </p:txBody>
      </p:sp>
      <p:grpSp>
        <p:nvGrpSpPr>
          <p:cNvPr id="119" name="Group 118">
            <a:extLst>
              <a:ext uri="{FF2B5EF4-FFF2-40B4-BE49-F238E27FC236}">
                <a16:creationId xmlns:a16="http://schemas.microsoft.com/office/drawing/2014/main" id="{AFC2DD1D-A8CB-EBDF-D66D-34AD27B85692}"/>
              </a:ext>
            </a:extLst>
          </p:cNvPr>
          <p:cNvGrpSpPr/>
          <p:nvPr/>
        </p:nvGrpSpPr>
        <p:grpSpPr>
          <a:xfrm>
            <a:off x="1056265" y="5199073"/>
            <a:ext cx="3045208" cy="520610"/>
            <a:chOff x="904352" y="5269323"/>
            <a:chExt cx="3045208" cy="520610"/>
          </a:xfrm>
        </p:grpSpPr>
        <p:grpSp>
          <p:nvGrpSpPr>
            <p:cNvPr id="88" name="Group 87">
              <a:extLst>
                <a:ext uri="{FF2B5EF4-FFF2-40B4-BE49-F238E27FC236}">
                  <a16:creationId xmlns:a16="http://schemas.microsoft.com/office/drawing/2014/main" id="{BF9A989A-E220-6B55-C216-453EB062D26D}"/>
                </a:ext>
              </a:extLst>
            </p:cNvPr>
            <p:cNvGrpSpPr/>
            <p:nvPr/>
          </p:nvGrpSpPr>
          <p:grpSpPr>
            <a:xfrm>
              <a:off x="904352" y="5269323"/>
              <a:ext cx="255150" cy="520610"/>
              <a:chOff x="4204393" y="2097098"/>
              <a:chExt cx="420137" cy="857250"/>
            </a:xfrm>
          </p:grpSpPr>
          <p:sp>
            <p:nvSpPr>
              <p:cNvPr id="104" name="Freeform 103">
                <a:extLst>
                  <a:ext uri="{FF2B5EF4-FFF2-40B4-BE49-F238E27FC236}">
                    <a16:creationId xmlns:a16="http://schemas.microsoft.com/office/drawing/2014/main" id="{B43054D4-06C4-3956-2D81-0BA094BE628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08ACC474-D317-43BB-B6E6-01D2BBFF2E3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89" name="Group 88">
              <a:extLst>
                <a:ext uri="{FF2B5EF4-FFF2-40B4-BE49-F238E27FC236}">
                  <a16:creationId xmlns:a16="http://schemas.microsoft.com/office/drawing/2014/main" id="{99403930-3A09-5F39-9A36-0B1D743081A2}"/>
                </a:ext>
              </a:extLst>
            </p:cNvPr>
            <p:cNvGrpSpPr/>
            <p:nvPr/>
          </p:nvGrpSpPr>
          <p:grpSpPr>
            <a:xfrm>
              <a:off x="1214708" y="5269323"/>
              <a:ext cx="254520" cy="520610"/>
              <a:chOff x="4783193" y="2097098"/>
              <a:chExt cx="419100" cy="857250"/>
            </a:xfrm>
          </p:grpSpPr>
          <p:sp>
            <p:nvSpPr>
              <p:cNvPr id="102" name="Freeform 101">
                <a:extLst>
                  <a:ext uri="{FF2B5EF4-FFF2-40B4-BE49-F238E27FC236}">
                    <a16:creationId xmlns:a16="http://schemas.microsoft.com/office/drawing/2014/main" id="{42048D6E-A90F-5639-DC14-413076C221E3}"/>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23625582-C60A-4F7B-9405-5FFC58FA718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0" name="Group 89">
              <a:extLst>
                <a:ext uri="{FF2B5EF4-FFF2-40B4-BE49-F238E27FC236}">
                  <a16:creationId xmlns:a16="http://schemas.microsoft.com/office/drawing/2014/main" id="{AE396654-82C8-526A-3549-FFD348C051FD}"/>
                </a:ext>
              </a:extLst>
            </p:cNvPr>
            <p:cNvGrpSpPr/>
            <p:nvPr/>
          </p:nvGrpSpPr>
          <p:grpSpPr>
            <a:xfrm>
              <a:off x="1524434" y="5269323"/>
              <a:ext cx="255150" cy="520610"/>
              <a:chOff x="4204393" y="2097098"/>
              <a:chExt cx="420137" cy="857250"/>
            </a:xfrm>
          </p:grpSpPr>
          <p:sp>
            <p:nvSpPr>
              <p:cNvPr id="100" name="Freeform 99">
                <a:extLst>
                  <a:ext uri="{FF2B5EF4-FFF2-40B4-BE49-F238E27FC236}">
                    <a16:creationId xmlns:a16="http://schemas.microsoft.com/office/drawing/2014/main" id="{EA38C523-7A4F-BE9D-4179-3EC611782B1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1CF426E2-C96C-1135-FEA4-E691A6CC89A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1" name="Group 90">
              <a:extLst>
                <a:ext uri="{FF2B5EF4-FFF2-40B4-BE49-F238E27FC236}">
                  <a16:creationId xmlns:a16="http://schemas.microsoft.com/office/drawing/2014/main" id="{A9FF1C0C-B780-EAAC-E1B7-B22DAA1C10D6}"/>
                </a:ext>
              </a:extLst>
            </p:cNvPr>
            <p:cNvGrpSpPr/>
            <p:nvPr/>
          </p:nvGrpSpPr>
          <p:grpSpPr>
            <a:xfrm>
              <a:off x="1834790" y="5269323"/>
              <a:ext cx="254520" cy="520610"/>
              <a:chOff x="4783193" y="2097098"/>
              <a:chExt cx="419100" cy="857250"/>
            </a:xfrm>
          </p:grpSpPr>
          <p:sp>
            <p:nvSpPr>
              <p:cNvPr id="98" name="Freeform 97">
                <a:extLst>
                  <a:ext uri="{FF2B5EF4-FFF2-40B4-BE49-F238E27FC236}">
                    <a16:creationId xmlns:a16="http://schemas.microsoft.com/office/drawing/2014/main" id="{3300F6A0-B2F8-6AC7-0FDB-46EA66E36A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460FDDEA-6E24-C125-6366-8E25F9EA45BE}"/>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4BCFDA13-0BFC-6402-EC9D-3CC8AA222EA0}"/>
                </a:ext>
              </a:extLst>
            </p:cNvPr>
            <p:cNvGrpSpPr/>
            <p:nvPr/>
          </p:nvGrpSpPr>
          <p:grpSpPr>
            <a:xfrm>
              <a:off x="2144516" y="5269323"/>
              <a:ext cx="255150" cy="520610"/>
              <a:chOff x="4204393" y="2097098"/>
              <a:chExt cx="420137" cy="857250"/>
            </a:xfrm>
          </p:grpSpPr>
          <p:sp>
            <p:nvSpPr>
              <p:cNvPr id="96" name="Freeform 95">
                <a:extLst>
                  <a:ext uri="{FF2B5EF4-FFF2-40B4-BE49-F238E27FC236}">
                    <a16:creationId xmlns:a16="http://schemas.microsoft.com/office/drawing/2014/main" id="{8FD02210-3624-F18E-1529-381AB6B9177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387B8CC1-850E-50A5-9834-D44B0E7B44F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DB51D09C-143C-CE9D-1A91-82A9F20922AB}"/>
                </a:ext>
              </a:extLst>
            </p:cNvPr>
            <p:cNvGrpSpPr/>
            <p:nvPr/>
          </p:nvGrpSpPr>
          <p:grpSpPr>
            <a:xfrm>
              <a:off x="2454872" y="5269323"/>
              <a:ext cx="254520" cy="520610"/>
              <a:chOff x="4783193" y="2097098"/>
              <a:chExt cx="419100" cy="857250"/>
            </a:xfrm>
          </p:grpSpPr>
          <p:sp>
            <p:nvSpPr>
              <p:cNvPr id="94" name="Freeform 93">
                <a:extLst>
                  <a:ext uri="{FF2B5EF4-FFF2-40B4-BE49-F238E27FC236}">
                    <a16:creationId xmlns:a16="http://schemas.microsoft.com/office/drawing/2014/main" id="{292D9932-5910-D2E3-B92C-A34910BED18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F6DC280A-09ED-0F02-5320-77C6B448534C}"/>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06" name="Group 105">
              <a:extLst>
                <a:ext uri="{FF2B5EF4-FFF2-40B4-BE49-F238E27FC236}">
                  <a16:creationId xmlns:a16="http://schemas.microsoft.com/office/drawing/2014/main" id="{7C06A0D7-46C5-2262-0B8E-82D66913C489}"/>
                </a:ext>
              </a:extLst>
            </p:cNvPr>
            <p:cNvGrpSpPr/>
            <p:nvPr/>
          </p:nvGrpSpPr>
          <p:grpSpPr>
            <a:xfrm>
              <a:off x="2764598" y="5269323"/>
              <a:ext cx="255150" cy="520610"/>
              <a:chOff x="4204393" y="2097098"/>
              <a:chExt cx="420137" cy="857250"/>
            </a:xfrm>
          </p:grpSpPr>
          <p:sp>
            <p:nvSpPr>
              <p:cNvPr id="107" name="Freeform 106">
                <a:extLst>
                  <a:ext uri="{FF2B5EF4-FFF2-40B4-BE49-F238E27FC236}">
                    <a16:creationId xmlns:a16="http://schemas.microsoft.com/office/drawing/2014/main" id="{A639278C-49F8-C3A2-9780-4DDC3F9FA8F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8" name="Freeform 107">
                <a:extLst>
                  <a:ext uri="{FF2B5EF4-FFF2-40B4-BE49-F238E27FC236}">
                    <a16:creationId xmlns:a16="http://schemas.microsoft.com/office/drawing/2014/main" id="{0FE0D317-F943-0B5A-8426-0C0FEED48F2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09" name="Group 108">
              <a:extLst>
                <a:ext uri="{FF2B5EF4-FFF2-40B4-BE49-F238E27FC236}">
                  <a16:creationId xmlns:a16="http://schemas.microsoft.com/office/drawing/2014/main" id="{0ECBD410-4E38-F2A5-6E35-A22E93BF542B}"/>
                </a:ext>
              </a:extLst>
            </p:cNvPr>
            <p:cNvGrpSpPr/>
            <p:nvPr/>
          </p:nvGrpSpPr>
          <p:grpSpPr>
            <a:xfrm>
              <a:off x="3074954" y="5269323"/>
              <a:ext cx="254520" cy="520610"/>
              <a:chOff x="4783193" y="2097098"/>
              <a:chExt cx="419100" cy="857250"/>
            </a:xfrm>
          </p:grpSpPr>
          <p:sp>
            <p:nvSpPr>
              <p:cNvPr id="110" name="Freeform 109">
                <a:extLst>
                  <a:ext uri="{FF2B5EF4-FFF2-40B4-BE49-F238E27FC236}">
                    <a16:creationId xmlns:a16="http://schemas.microsoft.com/office/drawing/2014/main" id="{68A1D8DC-E43F-C513-75E8-9DF67F89C2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5668248-74C3-FD14-6874-1A679CFF36F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13" name="Group 112">
              <a:extLst>
                <a:ext uri="{FF2B5EF4-FFF2-40B4-BE49-F238E27FC236}">
                  <a16:creationId xmlns:a16="http://schemas.microsoft.com/office/drawing/2014/main" id="{AA7A693A-02EC-BEFA-E12E-24BCCBE62E21}"/>
                </a:ext>
              </a:extLst>
            </p:cNvPr>
            <p:cNvGrpSpPr/>
            <p:nvPr/>
          </p:nvGrpSpPr>
          <p:grpSpPr>
            <a:xfrm>
              <a:off x="3384680" y="5269323"/>
              <a:ext cx="255150" cy="520610"/>
              <a:chOff x="4204393" y="2097098"/>
              <a:chExt cx="420137" cy="857250"/>
            </a:xfrm>
          </p:grpSpPr>
          <p:sp>
            <p:nvSpPr>
              <p:cNvPr id="114" name="Freeform 113">
                <a:extLst>
                  <a:ext uri="{FF2B5EF4-FFF2-40B4-BE49-F238E27FC236}">
                    <a16:creationId xmlns:a16="http://schemas.microsoft.com/office/drawing/2014/main" id="{770891D2-BC90-82EE-8DEB-A7EA588754A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id="{507D19B0-BE22-576F-1EDC-E71B6CB53CE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16" name="Group 115">
              <a:extLst>
                <a:ext uri="{FF2B5EF4-FFF2-40B4-BE49-F238E27FC236}">
                  <a16:creationId xmlns:a16="http://schemas.microsoft.com/office/drawing/2014/main" id="{12E623B1-8255-E3D5-EB67-EEB34FCB35EA}"/>
                </a:ext>
              </a:extLst>
            </p:cNvPr>
            <p:cNvGrpSpPr/>
            <p:nvPr/>
          </p:nvGrpSpPr>
          <p:grpSpPr>
            <a:xfrm>
              <a:off x="3695040" y="5269323"/>
              <a:ext cx="254520" cy="520610"/>
              <a:chOff x="4783193" y="2097098"/>
              <a:chExt cx="419100" cy="857250"/>
            </a:xfrm>
          </p:grpSpPr>
          <p:sp>
            <p:nvSpPr>
              <p:cNvPr id="117" name="Freeform 116">
                <a:extLst>
                  <a:ext uri="{FF2B5EF4-FFF2-40B4-BE49-F238E27FC236}">
                    <a16:creationId xmlns:a16="http://schemas.microsoft.com/office/drawing/2014/main" id="{09B919C7-BBC0-F1D1-B6C0-2CFC1BAECA9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id="{9081FC3F-EA04-0D61-9945-E756F5CBA36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nvGrpSpPr>
          <p:cNvPr id="120" name="Group 119">
            <a:extLst>
              <a:ext uri="{FF2B5EF4-FFF2-40B4-BE49-F238E27FC236}">
                <a16:creationId xmlns:a16="http://schemas.microsoft.com/office/drawing/2014/main" id="{45F0B564-FA84-07A5-7E4E-962EB53BDC9E}"/>
              </a:ext>
            </a:extLst>
          </p:cNvPr>
          <p:cNvGrpSpPr/>
          <p:nvPr/>
        </p:nvGrpSpPr>
        <p:grpSpPr>
          <a:xfrm>
            <a:off x="5042526" y="5199073"/>
            <a:ext cx="3045208" cy="520610"/>
            <a:chOff x="904352" y="5269323"/>
            <a:chExt cx="3045208" cy="520610"/>
          </a:xfrm>
        </p:grpSpPr>
        <p:grpSp>
          <p:nvGrpSpPr>
            <p:cNvPr id="121" name="Group 120">
              <a:extLst>
                <a:ext uri="{FF2B5EF4-FFF2-40B4-BE49-F238E27FC236}">
                  <a16:creationId xmlns:a16="http://schemas.microsoft.com/office/drawing/2014/main" id="{28FA4DB2-473B-4A64-2CAA-346EB55083DB}"/>
                </a:ext>
              </a:extLst>
            </p:cNvPr>
            <p:cNvGrpSpPr/>
            <p:nvPr/>
          </p:nvGrpSpPr>
          <p:grpSpPr>
            <a:xfrm>
              <a:off x="904352" y="5269323"/>
              <a:ext cx="255150" cy="520610"/>
              <a:chOff x="4204393" y="2097098"/>
              <a:chExt cx="420137" cy="857250"/>
            </a:xfrm>
          </p:grpSpPr>
          <p:sp>
            <p:nvSpPr>
              <p:cNvPr id="149" name="Freeform 148">
                <a:extLst>
                  <a:ext uri="{FF2B5EF4-FFF2-40B4-BE49-F238E27FC236}">
                    <a16:creationId xmlns:a16="http://schemas.microsoft.com/office/drawing/2014/main" id="{B6C20A02-26F6-989F-DF59-FDC734DCD35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50" name="Freeform 149">
                <a:extLst>
                  <a:ext uri="{FF2B5EF4-FFF2-40B4-BE49-F238E27FC236}">
                    <a16:creationId xmlns:a16="http://schemas.microsoft.com/office/drawing/2014/main" id="{6846DD14-8EDB-1F51-2342-DE3CDDAF04D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2" name="Group 121">
              <a:extLst>
                <a:ext uri="{FF2B5EF4-FFF2-40B4-BE49-F238E27FC236}">
                  <a16:creationId xmlns:a16="http://schemas.microsoft.com/office/drawing/2014/main" id="{B51A44A2-2E27-2896-720B-54A06DC1A072}"/>
                </a:ext>
              </a:extLst>
            </p:cNvPr>
            <p:cNvGrpSpPr/>
            <p:nvPr/>
          </p:nvGrpSpPr>
          <p:grpSpPr>
            <a:xfrm>
              <a:off x="1214708" y="5269323"/>
              <a:ext cx="254520" cy="520610"/>
              <a:chOff x="4783193" y="2097098"/>
              <a:chExt cx="419100" cy="857250"/>
            </a:xfrm>
          </p:grpSpPr>
          <p:sp>
            <p:nvSpPr>
              <p:cNvPr id="147" name="Freeform 146">
                <a:extLst>
                  <a:ext uri="{FF2B5EF4-FFF2-40B4-BE49-F238E27FC236}">
                    <a16:creationId xmlns:a16="http://schemas.microsoft.com/office/drawing/2014/main" id="{17659F0F-F5C9-DD3B-69A2-5CBA4FBCF6A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EA22B2B7-165E-F171-F9D6-312AEF4FBF0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3" name="Group 122">
              <a:extLst>
                <a:ext uri="{FF2B5EF4-FFF2-40B4-BE49-F238E27FC236}">
                  <a16:creationId xmlns:a16="http://schemas.microsoft.com/office/drawing/2014/main" id="{8C6D5FFB-A36A-96C2-6F80-24585CD2C6DE}"/>
                </a:ext>
              </a:extLst>
            </p:cNvPr>
            <p:cNvGrpSpPr/>
            <p:nvPr/>
          </p:nvGrpSpPr>
          <p:grpSpPr>
            <a:xfrm>
              <a:off x="1524434" y="5269323"/>
              <a:ext cx="255150" cy="520610"/>
              <a:chOff x="4204393" y="2097098"/>
              <a:chExt cx="420137" cy="857250"/>
            </a:xfrm>
          </p:grpSpPr>
          <p:sp>
            <p:nvSpPr>
              <p:cNvPr id="145" name="Freeform 144">
                <a:extLst>
                  <a:ext uri="{FF2B5EF4-FFF2-40B4-BE49-F238E27FC236}">
                    <a16:creationId xmlns:a16="http://schemas.microsoft.com/office/drawing/2014/main" id="{3AADA535-3876-6B35-5F03-8C5516D1AF1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D73F3F24-4D82-B6E2-41EF-4D1EFCFDC26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4" name="Group 123">
              <a:extLst>
                <a:ext uri="{FF2B5EF4-FFF2-40B4-BE49-F238E27FC236}">
                  <a16:creationId xmlns:a16="http://schemas.microsoft.com/office/drawing/2014/main" id="{211111D5-FBBE-E05C-A4DF-1A5F48ECB8FB}"/>
                </a:ext>
              </a:extLst>
            </p:cNvPr>
            <p:cNvGrpSpPr/>
            <p:nvPr/>
          </p:nvGrpSpPr>
          <p:grpSpPr>
            <a:xfrm>
              <a:off x="1834790" y="5269323"/>
              <a:ext cx="254520" cy="520610"/>
              <a:chOff x="4783193" y="2097098"/>
              <a:chExt cx="419100" cy="857250"/>
            </a:xfrm>
          </p:grpSpPr>
          <p:sp>
            <p:nvSpPr>
              <p:cNvPr id="143" name="Freeform 142">
                <a:extLst>
                  <a:ext uri="{FF2B5EF4-FFF2-40B4-BE49-F238E27FC236}">
                    <a16:creationId xmlns:a16="http://schemas.microsoft.com/office/drawing/2014/main" id="{4F0622BE-8948-97AB-245F-470B63364FF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16EFC874-759D-EF92-B804-99A38C3064F1}"/>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5" name="Group 124">
              <a:extLst>
                <a:ext uri="{FF2B5EF4-FFF2-40B4-BE49-F238E27FC236}">
                  <a16:creationId xmlns:a16="http://schemas.microsoft.com/office/drawing/2014/main" id="{7DEEDF73-4638-C585-4FA9-DA4A3D84A2C7}"/>
                </a:ext>
              </a:extLst>
            </p:cNvPr>
            <p:cNvGrpSpPr/>
            <p:nvPr/>
          </p:nvGrpSpPr>
          <p:grpSpPr>
            <a:xfrm>
              <a:off x="2144516" y="5269323"/>
              <a:ext cx="255150" cy="520610"/>
              <a:chOff x="4204393" y="2097098"/>
              <a:chExt cx="420137" cy="857250"/>
            </a:xfrm>
          </p:grpSpPr>
          <p:sp>
            <p:nvSpPr>
              <p:cNvPr id="141" name="Freeform 140">
                <a:extLst>
                  <a:ext uri="{FF2B5EF4-FFF2-40B4-BE49-F238E27FC236}">
                    <a16:creationId xmlns:a16="http://schemas.microsoft.com/office/drawing/2014/main" id="{A34BA7E6-188B-B371-4C2E-369E284E486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4E1FAB53-82E5-ABA4-FDC4-57906348CED8}"/>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6" name="Group 125">
              <a:extLst>
                <a:ext uri="{FF2B5EF4-FFF2-40B4-BE49-F238E27FC236}">
                  <a16:creationId xmlns:a16="http://schemas.microsoft.com/office/drawing/2014/main" id="{D86A9365-8610-4F0F-9937-6C60D62999DD}"/>
                </a:ext>
              </a:extLst>
            </p:cNvPr>
            <p:cNvGrpSpPr/>
            <p:nvPr/>
          </p:nvGrpSpPr>
          <p:grpSpPr>
            <a:xfrm>
              <a:off x="2454872" y="5269323"/>
              <a:ext cx="254520" cy="520610"/>
              <a:chOff x="4783193" y="2097098"/>
              <a:chExt cx="419100" cy="857250"/>
            </a:xfrm>
          </p:grpSpPr>
          <p:sp>
            <p:nvSpPr>
              <p:cNvPr id="139" name="Freeform 138">
                <a:extLst>
                  <a:ext uri="{FF2B5EF4-FFF2-40B4-BE49-F238E27FC236}">
                    <a16:creationId xmlns:a16="http://schemas.microsoft.com/office/drawing/2014/main" id="{D67F3E17-A030-6BB5-EE60-D13794BC2E8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8478BF76-AC32-D4D2-FC1D-644B82AAAE7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7" name="Group 126">
              <a:extLst>
                <a:ext uri="{FF2B5EF4-FFF2-40B4-BE49-F238E27FC236}">
                  <a16:creationId xmlns:a16="http://schemas.microsoft.com/office/drawing/2014/main" id="{5A785928-9674-B4FB-75D5-8AFE2988D64E}"/>
                </a:ext>
              </a:extLst>
            </p:cNvPr>
            <p:cNvGrpSpPr/>
            <p:nvPr/>
          </p:nvGrpSpPr>
          <p:grpSpPr>
            <a:xfrm>
              <a:off x="2764598" y="5269323"/>
              <a:ext cx="255150" cy="520610"/>
              <a:chOff x="4204393" y="2097098"/>
              <a:chExt cx="420137" cy="857250"/>
            </a:xfrm>
          </p:grpSpPr>
          <p:sp>
            <p:nvSpPr>
              <p:cNvPr id="137" name="Freeform 136">
                <a:extLst>
                  <a:ext uri="{FF2B5EF4-FFF2-40B4-BE49-F238E27FC236}">
                    <a16:creationId xmlns:a16="http://schemas.microsoft.com/office/drawing/2014/main" id="{D7AF5696-7810-5962-6944-FDF0D11899A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8518FF0-E04E-C943-C0AD-3A961631723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8" name="Group 127">
              <a:extLst>
                <a:ext uri="{FF2B5EF4-FFF2-40B4-BE49-F238E27FC236}">
                  <a16:creationId xmlns:a16="http://schemas.microsoft.com/office/drawing/2014/main" id="{505FD02F-27A1-2F72-C1E7-3A72EB42E611}"/>
                </a:ext>
              </a:extLst>
            </p:cNvPr>
            <p:cNvGrpSpPr/>
            <p:nvPr/>
          </p:nvGrpSpPr>
          <p:grpSpPr>
            <a:xfrm>
              <a:off x="3074954" y="5269323"/>
              <a:ext cx="254520" cy="520610"/>
              <a:chOff x="4783193" y="2097098"/>
              <a:chExt cx="419100" cy="857250"/>
            </a:xfrm>
          </p:grpSpPr>
          <p:sp>
            <p:nvSpPr>
              <p:cNvPr id="135" name="Freeform 134">
                <a:extLst>
                  <a:ext uri="{FF2B5EF4-FFF2-40B4-BE49-F238E27FC236}">
                    <a16:creationId xmlns:a16="http://schemas.microsoft.com/office/drawing/2014/main" id="{AB1F70B1-84C5-DE77-9720-4C2CC7D97F25}"/>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CF8A95A9-A25A-8B4E-E659-541E81090E5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9" name="Group 128">
              <a:extLst>
                <a:ext uri="{FF2B5EF4-FFF2-40B4-BE49-F238E27FC236}">
                  <a16:creationId xmlns:a16="http://schemas.microsoft.com/office/drawing/2014/main" id="{D6744971-F67F-4615-BB0F-B132454A2D40}"/>
                </a:ext>
              </a:extLst>
            </p:cNvPr>
            <p:cNvGrpSpPr/>
            <p:nvPr/>
          </p:nvGrpSpPr>
          <p:grpSpPr>
            <a:xfrm>
              <a:off x="3384680" y="5269323"/>
              <a:ext cx="255150" cy="520610"/>
              <a:chOff x="4204393" y="2097098"/>
              <a:chExt cx="420137" cy="857250"/>
            </a:xfrm>
          </p:grpSpPr>
          <p:sp>
            <p:nvSpPr>
              <p:cNvPr id="133" name="Freeform 132">
                <a:extLst>
                  <a:ext uri="{FF2B5EF4-FFF2-40B4-BE49-F238E27FC236}">
                    <a16:creationId xmlns:a16="http://schemas.microsoft.com/office/drawing/2014/main" id="{4DB1F964-649E-DACB-9D3B-E2DA7B8B5F0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12B16FD7-C2AE-1C29-E17B-69E142D1AF6B}"/>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30" name="Group 129">
              <a:extLst>
                <a:ext uri="{FF2B5EF4-FFF2-40B4-BE49-F238E27FC236}">
                  <a16:creationId xmlns:a16="http://schemas.microsoft.com/office/drawing/2014/main" id="{B7150125-E35D-3C72-24E4-23940987FC27}"/>
                </a:ext>
              </a:extLst>
            </p:cNvPr>
            <p:cNvGrpSpPr/>
            <p:nvPr/>
          </p:nvGrpSpPr>
          <p:grpSpPr>
            <a:xfrm>
              <a:off x="3695040" y="5269323"/>
              <a:ext cx="254520" cy="520610"/>
              <a:chOff x="4783193" y="2097098"/>
              <a:chExt cx="419100" cy="857250"/>
            </a:xfrm>
          </p:grpSpPr>
          <p:sp>
            <p:nvSpPr>
              <p:cNvPr id="131" name="Freeform 130">
                <a:extLst>
                  <a:ext uri="{FF2B5EF4-FFF2-40B4-BE49-F238E27FC236}">
                    <a16:creationId xmlns:a16="http://schemas.microsoft.com/office/drawing/2014/main" id="{FAD277DC-6B3C-9C58-71FB-1D2B61AC972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50F79B98-B202-F634-ACEA-2D72C7BA89B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99061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6" presetClass="entr" presetSubtype="37" fill="hold" nodeType="afterEffect">
                                  <p:stCondLst>
                                    <p:cond delay="500"/>
                                  </p:stCondLst>
                                  <p:childTnLst>
                                    <p:set>
                                      <p:cBhvr>
                                        <p:cTn id="19" dur="1" fill="hold">
                                          <p:stCondLst>
                                            <p:cond delay="0"/>
                                          </p:stCondLst>
                                        </p:cTn>
                                        <p:tgtEl>
                                          <p:spTgt spid="151"/>
                                        </p:tgtEl>
                                        <p:attrNameLst>
                                          <p:attrName>style.visibility</p:attrName>
                                        </p:attrNameLst>
                                      </p:cBhvr>
                                      <p:to>
                                        <p:strVal val="visible"/>
                                      </p:to>
                                    </p:set>
                                    <p:animEffect transition="in" filter="barn(outVertical)">
                                      <p:cBhvr>
                                        <p:cTn id="20" dur="500"/>
                                        <p:tgtEl>
                                          <p:spTgt spid="1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childTnLst>
                          </p:cTn>
                        </p:par>
                        <p:par>
                          <p:cTn id="30" fill="hold">
                            <p:stCondLst>
                              <p:cond delay="1500"/>
                            </p:stCondLst>
                            <p:childTnLst>
                              <p:par>
                                <p:cTn id="31" presetID="16" presetClass="entr" presetSubtype="37" fill="hold" nodeType="afterEffect">
                                  <p:stCondLst>
                                    <p:cond delay="500"/>
                                  </p:stCondLst>
                                  <p:childTnLst>
                                    <p:set>
                                      <p:cBhvr>
                                        <p:cTn id="32" dur="1" fill="hold">
                                          <p:stCondLst>
                                            <p:cond delay="0"/>
                                          </p:stCondLst>
                                        </p:cTn>
                                        <p:tgtEl>
                                          <p:spTgt spid="119"/>
                                        </p:tgtEl>
                                        <p:attrNameLst>
                                          <p:attrName>style.visibility</p:attrName>
                                        </p:attrNameLst>
                                      </p:cBhvr>
                                      <p:to>
                                        <p:strVal val="visible"/>
                                      </p:to>
                                    </p:set>
                                    <p:animEffect transition="in" filter="barn(outVertical)">
                                      <p:cBhvr>
                                        <p:cTn id="33" dur="500"/>
                                        <p:tgtEl>
                                          <p:spTgt spid="119"/>
                                        </p:tgtEl>
                                      </p:cBhvr>
                                    </p:animEffect>
                                  </p:childTnLst>
                                </p:cTn>
                              </p:par>
                            </p:childTnLst>
                          </p:cTn>
                        </p:par>
                        <p:par>
                          <p:cTn id="34" fill="hold">
                            <p:stCondLst>
                              <p:cond delay="2500"/>
                            </p:stCondLst>
                            <p:childTnLst>
                              <p:par>
                                <p:cTn id="35" presetID="10" presetClass="entr" presetSubtype="0" fill="hold" grpId="0" nodeType="afterEffect">
                                  <p:stCondLst>
                                    <p:cond delay="50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par>
                          <p:cTn id="38" fill="hold">
                            <p:stCondLst>
                              <p:cond delay="3500"/>
                            </p:stCondLst>
                            <p:childTnLst>
                              <p:par>
                                <p:cTn id="39" presetID="10" presetClass="entr" presetSubtype="0" fill="hold" grpId="0" nodeType="afterEffect">
                                  <p:stCondLst>
                                    <p:cond delay="5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4500"/>
                            </p:stCondLst>
                            <p:childTnLst>
                              <p:par>
                                <p:cTn id="43" presetID="16" presetClass="entr" presetSubtype="37" fill="hold" nodeType="afterEffect">
                                  <p:stCondLst>
                                    <p:cond delay="500"/>
                                  </p:stCondLst>
                                  <p:childTnLst>
                                    <p:set>
                                      <p:cBhvr>
                                        <p:cTn id="44" dur="1" fill="hold">
                                          <p:stCondLst>
                                            <p:cond delay="0"/>
                                          </p:stCondLst>
                                        </p:cTn>
                                        <p:tgtEl>
                                          <p:spTgt spid="120"/>
                                        </p:tgtEl>
                                        <p:attrNameLst>
                                          <p:attrName>style.visibility</p:attrName>
                                        </p:attrNameLst>
                                      </p:cBhvr>
                                      <p:to>
                                        <p:strVal val="visible"/>
                                      </p:to>
                                    </p:set>
                                    <p:animEffect transition="in" filter="barn(outVertical)">
                                      <p:cBhvr>
                                        <p:cTn id="4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 grpId="0"/>
      <p:bldP spid="3" grpId="0"/>
      <p:bldP spid="79" grpId="0" animBg="1"/>
      <p:bldP spid="82" grpId="0" animBg="1"/>
      <p:bldP spid="85" grpId="0"/>
      <p:bldP spid="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1178772" y="2657436"/>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1356330" y="3298732"/>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900684"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rgbClr val="0072CF"/>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Treating tobacco use </a:t>
            </a:r>
            <a:b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br>
            <a: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is detrimental to recovery </a:t>
            </a:r>
            <a:b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br>
            <a: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and/or mental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915582" y="1431212"/>
            <a:ext cx="2615235" cy="2633587"/>
          </a:xfrm>
          <a:prstGeom prst="rect">
            <a:avLst/>
          </a:prstGeom>
          <a:effectLst>
            <a:outerShdw blurRad="508000" dist="76200" dir="5400000" algn="ctr" rotWithShape="0">
              <a:srgbClr val="000000">
                <a:alpha val="30000"/>
              </a:srgbClr>
            </a:outerShdw>
          </a:effectLst>
        </p:spPr>
      </p:pic>
      <p:sp>
        <p:nvSpPr>
          <p:cNvPr id="3" name="TextBox 2">
            <a:extLst>
              <a:ext uri="{FF2B5EF4-FFF2-40B4-BE49-F238E27FC236}">
                <a16:creationId xmlns:a16="http://schemas.microsoft.com/office/drawing/2014/main" id="{225ACF7D-CD42-CB67-9C27-BBBB76EC5193}"/>
              </a:ext>
            </a:extLst>
          </p:cNvPr>
          <p:cNvSpPr txBox="1"/>
          <p:nvPr/>
        </p:nvSpPr>
        <p:spPr bwMode="auto">
          <a:xfrm>
            <a:off x="864310" y="4643797"/>
            <a:ext cx="6475960" cy="1323439"/>
          </a:xfrm>
          <a:prstGeom prst="rect">
            <a:avLst/>
          </a:prstGeom>
          <a:noFill/>
          <a:ln w="9525">
            <a:noFill/>
            <a:miter lim="800000"/>
            <a:headEnd/>
            <a:tailEnd/>
          </a:ln>
        </p:spPr>
        <p:txBody>
          <a:bodyPr wrap="square">
            <a:spAutoFit/>
          </a:bodyPr>
          <a:lstStyle/>
          <a:p>
            <a:pPr>
              <a:spcBef>
                <a:spcPts val="1400"/>
              </a:spcBef>
              <a:spcAft>
                <a:spcPts val="1400"/>
              </a:spcAft>
            </a:pPr>
            <a:r>
              <a:rPr lang="en-US" sz="2000" b="1">
                <a:solidFill>
                  <a:srgbClr val="0072CF"/>
                </a:solidFill>
              </a:rPr>
              <a:t>Quitting smoking has been shown to improve mental health</a:t>
            </a:r>
            <a:r>
              <a:rPr lang="en-US" sz="2000">
                <a:solidFill>
                  <a:srgbClr val="0072CF"/>
                </a:solidFill>
              </a:rPr>
              <a:t> (such as reduction in anxiety and depressive symptoms), </a:t>
            </a:r>
            <a:r>
              <a:rPr lang="en-US" sz="2000" b="1">
                <a:solidFill>
                  <a:srgbClr val="0072CF"/>
                </a:solidFill>
              </a:rPr>
              <a:t>and the size of the effect is the equivalent to taking antidepressants </a:t>
            </a:r>
          </a:p>
        </p:txBody>
      </p:sp>
    </p:spTree>
    <p:extLst>
      <p:ext uri="{BB962C8B-B14F-4D97-AF65-F5344CB8AC3E}">
        <p14:creationId xmlns:p14="http://schemas.microsoft.com/office/powerpoint/2010/main" val="195987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a:t>Benefits of quitting</a:t>
            </a:r>
          </a:p>
        </p:txBody>
      </p:sp>
      <p:pic>
        <p:nvPicPr>
          <p:cNvPr id="31" name="Picture 30">
            <a:extLst>
              <a:ext uri="{FF2B5EF4-FFF2-40B4-BE49-F238E27FC236}">
                <a16:creationId xmlns:a16="http://schemas.microsoft.com/office/drawing/2014/main" id="{AB4FBF88-0515-7F9C-D0D1-85EE73951D9D}"/>
              </a:ext>
            </a:extLst>
          </p:cNvPr>
          <p:cNvPicPr>
            <a:picLocks noChangeAspect="1"/>
          </p:cNvPicPr>
          <p:nvPr/>
        </p:nvPicPr>
        <p:blipFill>
          <a:blip r:embed="rId3"/>
          <a:srcRect/>
          <a:stretch/>
        </p:blipFill>
        <p:spPr>
          <a:xfrm>
            <a:off x="629250" y="1676609"/>
            <a:ext cx="953119" cy="953119"/>
          </a:xfrm>
          <a:prstGeom prst="rect">
            <a:avLst/>
          </a:prstGeom>
          <a:effectLst>
            <a:outerShdw blurRad="254000" dist="63500" dir="5400000" algn="ctr" rotWithShape="0">
              <a:srgbClr val="000000">
                <a:alpha val="20000"/>
              </a:srgbClr>
            </a:outerShdw>
          </a:effectLst>
        </p:spPr>
      </p:pic>
      <p:pic>
        <p:nvPicPr>
          <p:cNvPr id="32" name="Picture 31">
            <a:extLst>
              <a:ext uri="{FF2B5EF4-FFF2-40B4-BE49-F238E27FC236}">
                <a16:creationId xmlns:a16="http://schemas.microsoft.com/office/drawing/2014/main" id="{D9487AB3-C78A-D220-B186-EDF07A78CECC}"/>
              </a:ext>
            </a:extLst>
          </p:cNvPr>
          <p:cNvPicPr>
            <a:picLocks noChangeAspect="1"/>
          </p:cNvPicPr>
          <p:nvPr/>
        </p:nvPicPr>
        <p:blipFill>
          <a:blip r:embed="rId4"/>
          <a:srcRect/>
          <a:stretch/>
        </p:blipFill>
        <p:spPr>
          <a:xfrm>
            <a:off x="629250" y="2776280"/>
            <a:ext cx="953119" cy="953119"/>
          </a:xfrm>
          <a:prstGeom prst="rect">
            <a:avLst/>
          </a:prstGeom>
          <a:effectLst>
            <a:outerShdw blurRad="254000" dist="63500" dir="5400000" algn="ctr" rotWithShape="0">
              <a:srgbClr val="000000">
                <a:alpha val="20000"/>
              </a:srgbClr>
            </a:outerShdw>
          </a:effectLst>
        </p:spPr>
      </p:pic>
      <p:sp>
        <p:nvSpPr>
          <p:cNvPr id="33" name="Text Placeholder 2">
            <a:extLst>
              <a:ext uri="{FF2B5EF4-FFF2-40B4-BE49-F238E27FC236}">
                <a16:creationId xmlns:a16="http://schemas.microsoft.com/office/drawing/2014/main" id="{67AB3261-9A7F-1E8D-098B-843194F1956C}"/>
              </a:ext>
            </a:extLst>
          </p:cNvPr>
          <p:cNvSpPr txBox="1">
            <a:spLocks/>
          </p:cNvSpPr>
          <p:nvPr/>
        </p:nvSpPr>
        <p:spPr bwMode="auto">
          <a:xfrm>
            <a:off x="1725718" y="1676609"/>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Physical health (cardiovascular, respiratory, cancer risk)</a:t>
            </a:r>
            <a:br>
              <a:rPr lang="en-US" b="1">
                <a:solidFill>
                  <a:srgbClr val="0072CF"/>
                </a:solidFill>
              </a:rPr>
            </a:br>
            <a:r>
              <a:rPr lang="en-US" sz="1500" b="1" spc="-30"/>
              <a:t>Other: Improved breathing, skin tone/</a:t>
            </a:r>
            <a:r>
              <a:rPr lang="en-US" sz="1500" b="1" spc="-30" err="1"/>
              <a:t>colour</a:t>
            </a:r>
            <a:r>
              <a:rPr lang="en-US" sz="1500" b="1" spc="-30"/>
              <a:t>, energy levels, smell, taste</a:t>
            </a:r>
            <a:endParaRPr lang="en-US" sz="1500" b="1" spc="-30">
              <a:solidFill>
                <a:schemeClr val="accent1"/>
              </a:solidFill>
            </a:endParaRPr>
          </a:p>
        </p:txBody>
      </p:sp>
      <p:pic>
        <p:nvPicPr>
          <p:cNvPr id="36" name="Picture 35">
            <a:extLst>
              <a:ext uri="{FF2B5EF4-FFF2-40B4-BE49-F238E27FC236}">
                <a16:creationId xmlns:a16="http://schemas.microsoft.com/office/drawing/2014/main" id="{59707E28-1EC7-2459-15D6-4E045E9A46DB}"/>
              </a:ext>
            </a:extLst>
          </p:cNvPr>
          <p:cNvPicPr>
            <a:picLocks noChangeAspect="1"/>
          </p:cNvPicPr>
          <p:nvPr/>
        </p:nvPicPr>
        <p:blipFill>
          <a:blip r:embed="rId5"/>
          <a:srcRect/>
          <a:stretch/>
        </p:blipFill>
        <p:spPr>
          <a:xfrm>
            <a:off x="629250" y="3875951"/>
            <a:ext cx="953119" cy="953119"/>
          </a:xfrm>
          <a:prstGeom prst="rect">
            <a:avLst/>
          </a:prstGeom>
          <a:effectLst>
            <a:outerShdw blurRad="254000" dist="63500" dir="5400000" algn="ctr" rotWithShape="0">
              <a:srgbClr val="000000">
                <a:alpha val="20000"/>
              </a:srgbClr>
            </a:outerShdw>
          </a:effectLst>
        </p:spPr>
      </p:pic>
      <p:pic>
        <p:nvPicPr>
          <p:cNvPr id="37" name="Picture 36">
            <a:extLst>
              <a:ext uri="{FF2B5EF4-FFF2-40B4-BE49-F238E27FC236}">
                <a16:creationId xmlns:a16="http://schemas.microsoft.com/office/drawing/2014/main" id="{618C5CC2-798E-5015-CC70-61A94BFC8589}"/>
              </a:ext>
            </a:extLst>
          </p:cNvPr>
          <p:cNvPicPr>
            <a:picLocks noChangeAspect="1"/>
          </p:cNvPicPr>
          <p:nvPr/>
        </p:nvPicPr>
        <p:blipFill>
          <a:blip r:embed="rId6"/>
          <a:srcRect/>
          <a:stretch/>
        </p:blipFill>
        <p:spPr>
          <a:xfrm>
            <a:off x="629250" y="4975622"/>
            <a:ext cx="953119" cy="953119"/>
          </a:xfrm>
          <a:prstGeom prst="rect">
            <a:avLst/>
          </a:prstGeom>
          <a:effectLst>
            <a:outerShdw blurRad="254000" dist="63500" dir="5400000" algn="ctr" rotWithShape="0">
              <a:srgbClr val="000000">
                <a:alpha val="20000"/>
              </a:srgbClr>
            </a:outerShdw>
          </a:effectLst>
        </p:spPr>
      </p:pic>
      <p:sp>
        <p:nvSpPr>
          <p:cNvPr id="41" name="Text Placeholder 2">
            <a:extLst>
              <a:ext uri="{FF2B5EF4-FFF2-40B4-BE49-F238E27FC236}">
                <a16:creationId xmlns:a16="http://schemas.microsoft.com/office/drawing/2014/main" id="{881DEA15-C96E-F508-06E6-EDB63D6C1CE7}"/>
              </a:ext>
            </a:extLst>
          </p:cNvPr>
          <p:cNvSpPr txBox="1">
            <a:spLocks/>
          </p:cNvSpPr>
          <p:nvPr/>
        </p:nvSpPr>
        <p:spPr bwMode="auto">
          <a:xfrm>
            <a:off x="1725718" y="2776280"/>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Mental health </a:t>
            </a:r>
            <a:br>
              <a:rPr lang="en-US" b="1">
                <a:solidFill>
                  <a:schemeClr val="accent1"/>
                </a:solidFill>
              </a:rPr>
            </a:br>
            <a:r>
              <a:rPr lang="en-US" sz="1600" b="1"/>
              <a:t>(</a:t>
            </a:r>
            <a:r>
              <a:rPr lang="en-US" sz="2200" b="1"/>
              <a:t>↓</a:t>
            </a:r>
            <a:r>
              <a:rPr lang="en-US" sz="1600" b="1"/>
              <a:t> depression, anxiety, psychosis, </a:t>
            </a:r>
            <a:r>
              <a:rPr lang="en-US" sz="2200" b="1"/>
              <a:t>↑</a:t>
            </a:r>
            <a:r>
              <a:rPr lang="en-US" sz="1600" b="1"/>
              <a:t> self-confidence)</a:t>
            </a:r>
          </a:p>
        </p:txBody>
      </p:sp>
      <p:sp>
        <p:nvSpPr>
          <p:cNvPr id="42" name="Text Placeholder 2">
            <a:extLst>
              <a:ext uri="{FF2B5EF4-FFF2-40B4-BE49-F238E27FC236}">
                <a16:creationId xmlns:a16="http://schemas.microsoft.com/office/drawing/2014/main" id="{EA72125A-91C4-A545-178D-2FE3F4082AF8}"/>
              </a:ext>
            </a:extLst>
          </p:cNvPr>
          <p:cNvSpPr txBox="1">
            <a:spLocks/>
          </p:cNvSpPr>
          <p:nvPr/>
        </p:nvSpPr>
        <p:spPr bwMode="auto">
          <a:xfrm>
            <a:off x="1725718" y="3875951"/>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Reduced financial stress, social inequalities, stigma</a:t>
            </a:r>
            <a:endParaRPr lang="en-US" sz="1500" b="1">
              <a:solidFill>
                <a:srgbClr val="0072CF"/>
              </a:solidFill>
            </a:endParaRPr>
          </a:p>
        </p:txBody>
      </p:sp>
      <p:sp>
        <p:nvSpPr>
          <p:cNvPr id="43" name="Text Placeholder 2">
            <a:extLst>
              <a:ext uri="{FF2B5EF4-FFF2-40B4-BE49-F238E27FC236}">
                <a16:creationId xmlns:a16="http://schemas.microsoft.com/office/drawing/2014/main" id="{61AF48E1-4412-0F14-86E8-2BA777511031}"/>
              </a:ext>
            </a:extLst>
          </p:cNvPr>
          <p:cNvSpPr txBox="1">
            <a:spLocks/>
          </p:cNvSpPr>
          <p:nvPr/>
        </p:nvSpPr>
        <p:spPr bwMode="auto">
          <a:xfrm>
            <a:off x="1725718" y="4975622"/>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Improved sleep</a:t>
            </a:r>
            <a:endParaRPr lang="en-US" sz="1500" b="1">
              <a:solidFill>
                <a:srgbClr val="0072CF"/>
              </a:solidFill>
            </a:endParaRPr>
          </a:p>
        </p:txBody>
      </p:sp>
      <p:sp>
        <p:nvSpPr>
          <p:cNvPr id="3" name="Footer Placeholder 3">
            <a:extLst>
              <a:ext uri="{FF2B5EF4-FFF2-40B4-BE49-F238E27FC236}">
                <a16:creationId xmlns:a16="http://schemas.microsoft.com/office/drawing/2014/main" id="{9FEEBF19-BE32-3E62-923E-251D497907CA}"/>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898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 </a:t>
            </a:r>
            <a:r>
              <a:rPr lang="en-US" sz="2400" b="1">
                <a:solidFill>
                  <a:srgbClr val="0070C0"/>
                </a:solidFill>
                <a:latin typeface="Arial" panose="020B0604020202020204" pitchFamily="34" charset="0"/>
                <a:cs typeface="Arial" panose="020B0604020202020204" pitchFamily="34" charset="0"/>
              </a:rPr>
              <a:t>– with some caveats</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63064" y="3344782"/>
            <a:ext cx="347588" cy="402195"/>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People with SMI should be treated </a:t>
            </a: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exactly the same as we would another other smoker seen in hospital</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107502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37D3F-881B-30E4-DE0E-B5807CB6B8B5}"/>
              </a:ext>
            </a:extLst>
          </p:cNvPr>
          <p:cNvSpPr>
            <a:spLocks noGrp="1"/>
          </p:cNvSpPr>
          <p:nvPr>
            <p:ph type="title"/>
          </p:nvPr>
        </p:nvSpPr>
        <p:spPr/>
        <p:txBody>
          <a:bodyPr/>
          <a:lstStyle/>
          <a:p>
            <a:r>
              <a:rPr lang="en-US" sz="2200"/>
              <a:t>What does withdrawal look like for people with SMI?</a:t>
            </a:r>
          </a:p>
        </p:txBody>
      </p:sp>
      <p:sp>
        <p:nvSpPr>
          <p:cNvPr id="3" name="Text Placeholder 2">
            <a:extLst>
              <a:ext uri="{FF2B5EF4-FFF2-40B4-BE49-F238E27FC236}">
                <a16:creationId xmlns:a16="http://schemas.microsoft.com/office/drawing/2014/main" id="{C4BC7DAA-0909-CED9-5521-0336B70E8A1E}"/>
              </a:ext>
            </a:extLst>
          </p:cNvPr>
          <p:cNvSpPr>
            <a:spLocks noGrp="1"/>
          </p:cNvSpPr>
          <p:nvPr>
            <p:ph type="body" idx="12"/>
          </p:nvPr>
        </p:nvSpPr>
        <p:spPr>
          <a:xfrm>
            <a:off x="593184" y="1692275"/>
            <a:ext cx="7966604" cy="4191000"/>
          </a:xfrm>
        </p:spPr>
        <p:txBody>
          <a:bodyPr/>
          <a:lstStyle/>
          <a:p>
            <a:pPr>
              <a:lnSpc>
                <a:spcPct val="107000"/>
              </a:lnSpc>
              <a:spcAft>
                <a:spcPts val="800"/>
              </a:spcAft>
            </a:pPr>
            <a:r>
              <a:rPr lang="en-GB" sz="2000">
                <a:solidFill>
                  <a:srgbClr val="414141"/>
                </a:solidFill>
                <a:effectLst/>
                <a:latin typeface="+mn-lt"/>
                <a:ea typeface="Arial Nova" panose="020B0504020202020204" pitchFamily="34" charset="0"/>
                <a:cs typeface="Arial Nova" panose="020B0504020202020204" pitchFamily="34" charset="0"/>
              </a:rPr>
              <a:t>It is not uncommon for symptoms of untreated nicotine withdrawal to be confused with symptoms of mental ill health</a:t>
            </a:r>
          </a:p>
          <a:p>
            <a:pPr marL="577188" lvl="5" indent="-285750">
              <a:lnSpc>
                <a:spcPct val="107000"/>
              </a:lnSpc>
              <a:spcAft>
                <a:spcPts val="800"/>
              </a:spcAft>
              <a:buFont typeface="Courier New" panose="02070309020205020404" pitchFamily="49" charset="0"/>
              <a:buChar char="o"/>
            </a:pPr>
            <a:r>
              <a:rPr lang="en-GB" sz="2000">
                <a:solidFill>
                  <a:srgbClr val="0072CF"/>
                </a:solidFill>
                <a:effectLst/>
                <a:latin typeface="+mn-lt"/>
                <a:ea typeface="Calibri" panose="020F0502020204030204" pitchFamily="34" charset="0"/>
                <a:cs typeface="Arial" panose="020B0604020202020204" pitchFamily="34" charset="0"/>
              </a:rPr>
              <a:t>N</a:t>
            </a:r>
            <a:r>
              <a:rPr lang="en-GB" sz="2000">
                <a:solidFill>
                  <a:srgbClr val="0072CF"/>
                </a:solidFill>
                <a:effectLst/>
                <a:latin typeface="+mn-lt"/>
                <a:ea typeface="Arial Nova" panose="020B0504020202020204" pitchFamily="34" charset="0"/>
                <a:cs typeface="Arial Nova" panose="020B0504020202020204" pitchFamily="34" charset="0"/>
              </a:rPr>
              <a:t>icotine withdrawal can mimic or exacerbate symptoms of mental illness</a:t>
            </a:r>
            <a:endParaRPr lang="en-GB" sz="2000">
              <a:solidFill>
                <a:srgbClr val="0072CF"/>
              </a:solidFill>
              <a:latin typeface="+mn-lt"/>
              <a:ea typeface="Calibri" panose="020F0502020204030204" pitchFamily="34" charset="0"/>
              <a:cs typeface="Arial" panose="020B0604020202020204" pitchFamily="34" charset="0"/>
            </a:endParaRPr>
          </a:p>
          <a:p>
            <a:pPr marL="376238" lvl="2" indent="-354013">
              <a:lnSpc>
                <a:spcPct val="107000"/>
              </a:lnSpc>
              <a:spcAft>
                <a:spcPts val="800"/>
              </a:spcAft>
            </a:pPr>
            <a:r>
              <a:rPr lang="en-GB" sz="2000">
                <a:effectLst/>
                <a:latin typeface="+mn-lt"/>
                <a:ea typeface="Arial Nova" panose="020B0504020202020204" pitchFamily="34" charset="0"/>
                <a:cs typeface="Arial Nova" panose="020B0504020202020204" pitchFamily="34" charset="0"/>
              </a:rPr>
              <a:t>Patients with psychiatric disorders are more likely to experience severe withdrawal symptoms from smoking tobacco</a:t>
            </a:r>
          </a:p>
          <a:p>
            <a:pPr marL="599413" lvl="5" indent="-285750">
              <a:lnSpc>
                <a:spcPct val="107000"/>
              </a:lnSpc>
              <a:spcAft>
                <a:spcPts val="800"/>
              </a:spcAft>
              <a:buFont typeface="Courier New" panose="02070309020205020404" pitchFamily="49" charset="0"/>
              <a:buChar char="o"/>
            </a:pPr>
            <a:r>
              <a:rPr lang="en-GB" sz="2000">
                <a:solidFill>
                  <a:srgbClr val="0072CF"/>
                </a:solidFill>
                <a:effectLst/>
                <a:latin typeface="+mn-lt"/>
                <a:ea typeface="Arial Nova" panose="020B0504020202020204" pitchFamily="34" charset="0"/>
                <a:cs typeface="Arial Nova" panose="020B0504020202020204" pitchFamily="34" charset="0"/>
              </a:rPr>
              <a:t>Higher rates of dependence, but it can also be due to the effects of the illness</a:t>
            </a:r>
            <a:endParaRPr lang="en-CA" sz="2000">
              <a:solidFill>
                <a:srgbClr val="0072CF"/>
              </a:solidFill>
              <a:effectLst/>
              <a:latin typeface="+mn-lt"/>
              <a:ea typeface="Calibri" panose="020F0502020204030204" pitchFamily="34" charset="0"/>
              <a:cs typeface="Arial" panose="020B0604020202020204" pitchFamily="34" charset="0"/>
            </a:endParaRPr>
          </a:p>
          <a:p>
            <a:pPr marL="822325" indent="-493713">
              <a:lnSpc>
                <a:spcPct val="107000"/>
              </a:lnSpc>
              <a:spcAft>
                <a:spcPts val="800"/>
              </a:spcAft>
            </a:pPr>
            <a:endParaRPr lang="en-CA">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CA">
              <a:effectLst/>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5" name="Footer Placeholder 3">
            <a:extLst>
              <a:ext uri="{FF2B5EF4-FFF2-40B4-BE49-F238E27FC236}">
                <a16:creationId xmlns:a16="http://schemas.microsoft.com/office/drawing/2014/main" id="{218611B4-582D-C032-59BD-75CAA2794FC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6053220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a:latin typeface="Arial"/>
                <a:cs typeface="Arial"/>
              </a:rPr>
              <a:t>Common challenges for people with mental illness</a:t>
            </a:r>
          </a:p>
        </p:txBody>
      </p:sp>
      <p:sp>
        <p:nvSpPr>
          <p:cNvPr id="30" name="Freeform 29">
            <a:extLst>
              <a:ext uri="{FF2B5EF4-FFF2-40B4-BE49-F238E27FC236}">
                <a16:creationId xmlns:a16="http://schemas.microsoft.com/office/drawing/2014/main" id="{B5C8B645-CF8D-20A9-59A8-C6C08BD785F3}"/>
              </a:ext>
            </a:extLst>
          </p:cNvPr>
          <p:cNvSpPr/>
          <p:nvPr/>
        </p:nvSpPr>
        <p:spPr>
          <a:xfrm>
            <a:off x="900574" y="5581320"/>
            <a:ext cx="46374" cy="55992"/>
          </a:xfrm>
          <a:custGeom>
            <a:avLst/>
            <a:gdLst>
              <a:gd name="connsiteX0" fmla="*/ 20894 w 46374"/>
              <a:gd name="connsiteY0" fmla="*/ 55992 h 55992"/>
              <a:gd name="connsiteX1" fmla="*/ 46375 w 46374"/>
              <a:gd name="connsiteY1" fmla="*/ 11773 h 55992"/>
              <a:gd name="connsiteX2" fmla="*/ 27637 w 46374"/>
              <a:gd name="connsiteY2" fmla="*/ 0 h 55992"/>
              <a:gd name="connsiteX3" fmla="*/ 0 w 46374"/>
              <a:gd name="connsiteY3" fmla="*/ 47922 h 55992"/>
              <a:gd name="connsiteX4" fmla="*/ 20894 w 46374"/>
              <a:gd name="connsiteY4" fmla="*/ 55992 h 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74" h="55992">
                <a:moveTo>
                  <a:pt x="20894" y="55992"/>
                </a:moveTo>
                <a:lnTo>
                  <a:pt x="46375" y="11773"/>
                </a:lnTo>
                <a:cubicBezTo>
                  <a:pt x="39746" y="8494"/>
                  <a:pt x="33468" y="4550"/>
                  <a:pt x="27637" y="0"/>
                </a:cubicBezTo>
                <a:lnTo>
                  <a:pt x="0" y="47922"/>
                </a:lnTo>
                <a:cubicBezTo>
                  <a:pt x="7278" y="49716"/>
                  <a:pt x="14299" y="52428"/>
                  <a:pt x="20894" y="55992"/>
                </a:cubicBezTo>
                <a:close/>
              </a:path>
            </a:pathLst>
          </a:custGeom>
          <a:solidFill>
            <a:schemeClr val="bg1"/>
          </a:solidFill>
          <a:ln w="545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4AF807B-09F6-7B7B-51C9-C7BEC872B2E1}"/>
              </a:ext>
            </a:extLst>
          </p:cNvPr>
          <p:cNvSpPr/>
          <p:nvPr/>
        </p:nvSpPr>
        <p:spPr>
          <a:xfrm>
            <a:off x="968395" y="5709169"/>
            <a:ext cx="57595" cy="22109"/>
          </a:xfrm>
          <a:custGeom>
            <a:avLst/>
            <a:gdLst>
              <a:gd name="connsiteX0" fmla="*/ 57595 w 57595"/>
              <a:gd name="connsiteY0" fmla="*/ 22110 h 22109"/>
              <a:gd name="connsiteX1" fmla="*/ 56435 w 57595"/>
              <a:gd name="connsiteY1" fmla="*/ 8291 h 22109"/>
              <a:gd name="connsiteX2" fmla="*/ 56877 w 57595"/>
              <a:gd name="connsiteY2" fmla="*/ 0 h 22109"/>
              <a:gd name="connsiteX3" fmla="*/ 719 w 57595"/>
              <a:gd name="connsiteY3" fmla="*/ 0 h 22109"/>
              <a:gd name="connsiteX4" fmla="*/ 1161 w 57595"/>
              <a:gd name="connsiteY4" fmla="*/ 8291 h 22109"/>
              <a:gd name="connsiteX5" fmla="*/ 0 w 57595"/>
              <a:gd name="connsiteY5" fmla="*/ 22110 h 2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95" h="22109">
                <a:moveTo>
                  <a:pt x="57595" y="22110"/>
                </a:moveTo>
                <a:cubicBezTo>
                  <a:pt x="56845" y="17541"/>
                  <a:pt x="56457" y="12921"/>
                  <a:pt x="56435" y="8291"/>
                </a:cubicBezTo>
                <a:cubicBezTo>
                  <a:pt x="56441" y="5522"/>
                  <a:pt x="56589" y="2754"/>
                  <a:pt x="56877" y="0"/>
                </a:cubicBezTo>
                <a:lnTo>
                  <a:pt x="719" y="0"/>
                </a:lnTo>
                <a:cubicBezTo>
                  <a:pt x="1007" y="2754"/>
                  <a:pt x="1154" y="5522"/>
                  <a:pt x="1161" y="8291"/>
                </a:cubicBezTo>
                <a:cubicBezTo>
                  <a:pt x="1138" y="12921"/>
                  <a:pt x="750" y="17541"/>
                  <a:pt x="0" y="22110"/>
                </a:cubicBezTo>
                <a:close/>
              </a:path>
            </a:pathLst>
          </a:custGeom>
          <a:solidFill>
            <a:schemeClr val="bg1"/>
          </a:solidFill>
          <a:ln w="545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9F80210B-90CD-FF17-C662-3F549954F54D}"/>
              </a:ext>
            </a:extLst>
          </p:cNvPr>
          <p:cNvSpPr/>
          <p:nvPr/>
        </p:nvSpPr>
        <p:spPr>
          <a:xfrm>
            <a:off x="1041910" y="5581210"/>
            <a:ext cx="47369" cy="58369"/>
          </a:xfrm>
          <a:custGeom>
            <a:avLst/>
            <a:gdLst>
              <a:gd name="connsiteX0" fmla="*/ 27139 w 47369"/>
              <a:gd name="connsiteY0" fmla="*/ 58369 h 58369"/>
              <a:gd name="connsiteX1" fmla="*/ 47370 w 47369"/>
              <a:gd name="connsiteY1" fmla="*/ 49138 h 58369"/>
              <a:gd name="connsiteX2" fmla="*/ 19014 w 47369"/>
              <a:gd name="connsiteY2" fmla="*/ 0 h 58369"/>
              <a:gd name="connsiteX3" fmla="*/ 0 w 47369"/>
              <a:gd name="connsiteY3" fmla="*/ 11884 h 58369"/>
            </a:gdLst>
            <a:ahLst/>
            <a:cxnLst>
              <a:cxn ang="0">
                <a:pos x="connsiteX0" y="connsiteY0"/>
              </a:cxn>
              <a:cxn ang="0">
                <a:pos x="connsiteX1" y="connsiteY1"/>
              </a:cxn>
              <a:cxn ang="0">
                <a:pos x="connsiteX2" y="connsiteY2"/>
              </a:cxn>
              <a:cxn ang="0">
                <a:pos x="connsiteX3" y="connsiteY3"/>
              </a:cxn>
            </a:cxnLst>
            <a:rect l="l" t="t" r="r" b="b"/>
            <a:pathLst>
              <a:path w="47369" h="58369">
                <a:moveTo>
                  <a:pt x="27139" y="58369"/>
                </a:moveTo>
                <a:cubicBezTo>
                  <a:pt x="33478" y="54474"/>
                  <a:pt x="40273" y="51374"/>
                  <a:pt x="47370" y="49138"/>
                </a:cubicBezTo>
                <a:lnTo>
                  <a:pt x="19014" y="0"/>
                </a:lnTo>
                <a:cubicBezTo>
                  <a:pt x="13101" y="4604"/>
                  <a:pt x="6730" y="8586"/>
                  <a:pt x="0" y="11884"/>
                </a:cubicBezTo>
                <a:close/>
              </a:path>
            </a:pathLst>
          </a:custGeom>
          <a:solidFill>
            <a:schemeClr val="bg1"/>
          </a:solidFill>
          <a:ln w="545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14899B1-06D7-EAD9-D9CE-AE025F3F95FC}"/>
              </a:ext>
            </a:extLst>
          </p:cNvPr>
          <p:cNvSpPr/>
          <p:nvPr/>
        </p:nvSpPr>
        <p:spPr>
          <a:xfrm>
            <a:off x="809262"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0FE4588B-F638-589B-6400-E2401D9AF52B}"/>
              </a:ext>
            </a:extLst>
          </p:cNvPr>
          <p:cNvSpPr/>
          <p:nvPr/>
        </p:nvSpPr>
        <p:spPr>
          <a:xfrm>
            <a:off x="908755" y="5410690"/>
            <a:ext cx="171348" cy="171348"/>
          </a:xfrm>
          <a:custGeom>
            <a:avLst/>
            <a:gdLst>
              <a:gd name="connsiteX0" fmla="*/ 171349 w 171348"/>
              <a:gd name="connsiteY0" fmla="*/ 85674 h 171348"/>
              <a:gd name="connsiteX1" fmla="*/ 85674 w 171348"/>
              <a:gd name="connsiteY1" fmla="*/ 0 h 171348"/>
              <a:gd name="connsiteX2" fmla="*/ 0 w 171348"/>
              <a:gd name="connsiteY2" fmla="*/ 85674 h 171348"/>
              <a:gd name="connsiteX3" fmla="*/ 85674 w 171348"/>
              <a:gd name="connsiteY3" fmla="*/ 171349 h 171348"/>
              <a:gd name="connsiteX4" fmla="*/ 171349 w 171348"/>
              <a:gd name="connsiteY4" fmla="*/ 85674 h 171348"/>
              <a:gd name="connsiteX5" fmla="*/ 85509 w 171348"/>
              <a:gd name="connsiteY5" fmla="*/ 33164 h 171348"/>
              <a:gd name="connsiteX6" fmla="*/ 109553 w 171348"/>
              <a:gd name="connsiteY6" fmla="*/ 57208 h 171348"/>
              <a:gd name="connsiteX7" fmla="*/ 85509 w 171348"/>
              <a:gd name="connsiteY7" fmla="*/ 81253 h 171348"/>
              <a:gd name="connsiteX8" fmla="*/ 61465 w 171348"/>
              <a:gd name="connsiteY8" fmla="*/ 57208 h 171348"/>
              <a:gd name="connsiteX9" fmla="*/ 85509 w 171348"/>
              <a:gd name="connsiteY9" fmla="*/ 33164 h 171348"/>
              <a:gd name="connsiteX10" fmla="*/ 133486 w 171348"/>
              <a:gd name="connsiteY10" fmla="*/ 129562 h 171348"/>
              <a:gd name="connsiteX11" fmla="*/ 37476 w 171348"/>
              <a:gd name="connsiteY11" fmla="*/ 129562 h 171348"/>
              <a:gd name="connsiteX12" fmla="*/ 37476 w 171348"/>
              <a:gd name="connsiteY12" fmla="*/ 111100 h 171348"/>
              <a:gd name="connsiteX13" fmla="*/ 42285 w 171348"/>
              <a:gd name="connsiteY13" fmla="*/ 101483 h 171348"/>
              <a:gd name="connsiteX14" fmla="*/ 65665 w 171348"/>
              <a:gd name="connsiteY14" fmla="*/ 90096 h 171348"/>
              <a:gd name="connsiteX15" fmla="*/ 85509 w 171348"/>
              <a:gd name="connsiteY15" fmla="*/ 87112 h 171348"/>
              <a:gd name="connsiteX16" fmla="*/ 105297 w 171348"/>
              <a:gd name="connsiteY16" fmla="*/ 90096 h 171348"/>
              <a:gd name="connsiteX17" fmla="*/ 128733 w 171348"/>
              <a:gd name="connsiteY17" fmla="*/ 101483 h 171348"/>
              <a:gd name="connsiteX18" fmla="*/ 133486 w 171348"/>
              <a:gd name="connsiteY18" fmla="*/ 111100 h 1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1348" h="171348">
                <a:moveTo>
                  <a:pt x="171349" y="85674"/>
                </a:moveTo>
                <a:cubicBezTo>
                  <a:pt x="171349" y="38358"/>
                  <a:pt x="132991" y="0"/>
                  <a:pt x="85674" y="0"/>
                </a:cubicBezTo>
                <a:cubicBezTo>
                  <a:pt x="38358" y="0"/>
                  <a:pt x="0" y="38358"/>
                  <a:pt x="0" y="85674"/>
                </a:cubicBezTo>
                <a:cubicBezTo>
                  <a:pt x="0" y="132991"/>
                  <a:pt x="38358" y="171349"/>
                  <a:pt x="85674" y="171349"/>
                </a:cubicBezTo>
                <a:cubicBezTo>
                  <a:pt x="132991" y="171349"/>
                  <a:pt x="171349" y="132991"/>
                  <a:pt x="171349" y="85674"/>
                </a:cubicBezTo>
                <a:close/>
                <a:moveTo>
                  <a:pt x="85509" y="33164"/>
                </a:moveTo>
                <a:cubicBezTo>
                  <a:pt x="98788" y="33164"/>
                  <a:pt x="109553" y="43929"/>
                  <a:pt x="109553" y="57208"/>
                </a:cubicBezTo>
                <a:cubicBezTo>
                  <a:pt x="109553" y="70487"/>
                  <a:pt x="98788" y="81253"/>
                  <a:pt x="85509" y="81253"/>
                </a:cubicBezTo>
                <a:cubicBezTo>
                  <a:pt x="72230" y="81253"/>
                  <a:pt x="61465" y="70487"/>
                  <a:pt x="61465" y="57208"/>
                </a:cubicBezTo>
                <a:cubicBezTo>
                  <a:pt x="61495" y="43942"/>
                  <a:pt x="72242" y="33195"/>
                  <a:pt x="85509" y="33164"/>
                </a:cubicBezTo>
                <a:close/>
                <a:moveTo>
                  <a:pt x="133486" y="129562"/>
                </a:moveTo>
                <a:lnTo>
                  <a:pt x="37476" y="129562"/>
                </a:lnTo>
                <a:lnTo>
                  <a:pt x="37476" y="111100"/>
                </a:lnTo>
                <a:cubicBezTo>
                  <a:pt x="37546" y="107334"/>
                  <a:pt x="39313" y="103799"/>
                  <a:pt x="42285" y="101483"/>
                </a:cubicBezTo>
                <a:cubicBezTo>
                  <a:pt x="49367" y="96373"/>
                  <a:pt x="57276" y="92521"/>
                  <a:pt x="65665" y="90096"/>
                </a:cubicBezTo>
                <a:cubicBezTo>
                  <a:pt x="72115" y="88214"/>
                  <a:pt x="78790" y="87210"/>
                  <a:pt x="85509" y="87112"/>
                </a:cubicBezTo>
                <a:cubicBezTo>
                  <a:pt x="92216" y="87123"/>
                  <a:pt x="98884" y="88129"/>
                  <a:pt x="105297" y="90096"/>
                </a:cubicBezTo>
                <a:cubicBezTo>
                  <a:pt x="113785" y="92305"/>
                  <a:pt x="121751" y="96175"/>
                  <a:pt x="128733" y="101483"/>
                </a:cubicBezTo>
                <a:cubicBezTo>
                  <a:pt x="131671" y="103820"/>
                  <a:pt x="133413" y="107346"/>
                  <a:pt x="133486" y="111100"/>
                </a:cubicBezTo>
                <a:close/>
              </a:path>
            </a:pathLst>
          </a:custGeom>
          <a:solidFill>
            <a:schemeClr val="bg1"/>
          </a:solidFill>
          <a:ln w="5457"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15C0B399-0DDB-7B59-269C-2BA1A1EB903A}"/>
              </a:ext>
            </a:extLst>
          </p:cNvPr>
          <p:cNvSpPr/>
          <p:nvPr/>
        </p:nvSpPr>
        <p:spPr>
          <a:xfrm>
            <a:off x="1046939"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a:p>
        </p:txBody>
      </p:sp>
      <p:pic>
        <p:nvPicPr>
          <p:cNvPr id="9" name="Picture 8">
            <a:extLst>
              <a:ext uri="{FF2B5EF4-FFF2-40B4-BE49-F238E27FC236}">
                <a16:creationId xmlns:a16="http://schemas.microsoft.com/office/drawing/2014/main" id="{ABC3FA16-7056-D619-3FFC-BF8C66EFEF8A}"/>
              </a:ext>
            </a:extLst>
          </p:cNvPr>
          <p:cNvPicPr>
            <a:picLocks noChangeAspect="1"/>
          </p:cNvPicPr>
          <p:nvPr/>
        </p:nvPicPr>
        <p:blipFill>
          <a:blip r:embed="rId3"/>
          <a:srcRect/>
          <a:stretch/>
        </p:blipFill>
        <p:spPr>
          <a:xfrm>
            <a:off x="629251" y="1593333"/>
            <a:ext cx="869598" cy="869598"/>
          </a:xfrm>
          <a:prstGeom prst="rect">
            <a:avLst/>
          </a:prstGeom>
          <a:effectLst>
            <a:outerShdw blurRad="254000" dist="63500" dir="5400000" algn="ctr" rotWithShape="0">
              <a:srgbClr val="000000">
                <a:alpha val="20000"/>
              </a:srgbClr>
            </a:outerShdw>
          </a:effectLst>
        </p:spPr>
      </p:pic>
      <p:pic>
        <p:nvPicPr>
          <p:cNvPr id="11" name="Picture 10">
            <a:extLst>
              <a:ext uri="{FF2B5EF4-FFF2-40B4-BE49-F238E27FC236}">
                <a16:creationId xmlns:a16="http://schemas.microsoft.com/office/drawing/2014/main" id="{7CADBA3D-577E-C368-C229-61A13F472CCA}"/>
              </a:ext>
            </a:extLst>
          </p:cNvPr>
          <p:cNvPicPr>
            <a:picLocks noChangeAspect="1"/>
          </p:cNvPicPr>
          <p:nvPr/>
        </p:nvPicPr>
        <p:blipFill>
          <a:blip r:embed="rId4"/>
          <a:srcRect/>
          <a:stretch/>
        </p:blipFill>
        <p:spPr>
          <a:xfrm>
            <a:off x="629251" y="2478753"/>
            <a:ext cx="869598" cy="869598"/>
          </a:xfrm>
          <a:prstGeom prst="rect">
            <a:avLst/>
          </a:prstGeom>
          <a:effectLst>
            <a:outerShdw blurRad="254000" dist="63500" dir="5400000" algn="ctr" rotWithShape="0">
              <a:srgbClr val="000000">
                <a:alpha val="20000"/>
              </a:srgbClr>
            </a:outerShdw>
          </a:effectLst>
        </p:spPr>
      </p:pic>
      <p:sp>
        <p:nvSpPr>
          <p:cNvPr id="12" name="Text Placeholder 2">
            <a:extLst>
              <a:ext uri="{FF2B5EF4-FFF2-40B4-BE49-F238E27FC236}">
                <a16:creationId xmlns:a16="http://schemas.microsoft.com/office/drawing/2014/main" id="{1A87DBCC-5AE0-96EB-4F7F-C0910DAC8394}"/>
              </a:ext>
            </a:extLst>
          </p:cNvPr>
          <p:cNvSpPr txBox="1">
            <a:spLocks/>
          </p:cNvSpPr>
          <p:nvPr/>
        </p:nvSpPr>
        <p:spPr bwMode="auto">
          <a:xfrm>
            <a:off x="1678860" y="1618424"/>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Greater tobacco dependence</a:t>
            </a:r>
          </a:p>
          <a:p>
            <a:pPr marL="0" indent="0">
              <a:lnSpc>
                <a:spcPts val="1800"/>
              </a:lnSpc>
              <a:spcBef>
                <a:spcPts val="0"/>
              </a:spcBef>
              <a:spcAft>
                <a:spcPts val="200"/>
              </a:spcAft>
              <a:buClr>
                <a:srgbClr val="00B0F0"/>
              </a:buClr>
              <a:buNone/>
              <a:tabLst>
                <a:tab pos="309563" algn="l"/>
              </a:tabLst>
            </a:pPr>
            <a:r>
              <a:rPr lang="en-US" sz="1500"/>
              <a:t>More likely to smoke heavily, more dependent </a:t>
            </a:r>
            <a:br>
              <a:rPr lang="en-US" sz="1500"/>
            </a:br>
            <a:r>
              <a:rPr lang="en-US" sz="1500"/>
              <a:t>= more nicotine, extended use of therapy (beyond 12 weeks)</a:t>
            </a:r>
            <a:endParaRPr lang="en-US" sz="1500">
              <a:solidFill>
                <a:schemeClr val="accent1"/>
              </a:solidFill>
            </a:endParaRPr>
          </a:p>
        </p:txBody>
      </p:sp>
      <p:pic>
        <p:nvPicPr>
          <p:cNvPr id="13" name="Picture 12">
            <a:extLst>
              <a:ext uri="{FF2B5EF4-FFF2-40B4-BE49-F238E27FC236}">
                <a16:creationId xmlns:a16="http://schemas.microsoft.com/office/drawing/2014/main" id="{3FF0A41B-26BB-82C9-2AB1-57DAA6D8C12E}"/>
              </a:ext>
            </a:extLst>
          </p:cNvPr>
          <p:cNvPicPr>
            <a:picLocks noChangeAspect="1"/>
          </p:cNvPicPr>
          <p:nvPr/>
        </p:nvPicPr>
        <p:blipFill>
          <a:blip r:embed="rId5"/>
          <a:srcRect/>
          <a:stretch/>
        </p:blipFill>
        <p:spPr>
          <a:xfrm>
            <a:off x="629251" y="4249593"/>
            <a:ext cx="869598" cy="869598"/>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CBF3A248-0A6D-8CFA-854A-BF46A88C93F2}"/>
              </a:ext>
            </a:extLst>
          </p:cNvPr>
          <p:cNvPicPr>
            <a:picLocks noChangeAspect="1"/>
          </p:cNvPicPr>
          <p:nvPr/>
        </p:nvPicPr>
        <p:blipFill>
          <a:blip r:embed="rId6"/>
          <a:srcRect/>
          <a:stretch/>
        </p:blipFill>
        <p:spPr>
          <a:xfrm>
            <a:off x="629251" y="3364173"/>
            <a:ext cx="869598" cy="869598"/>
          </a:xfrm>
          <a:prstGeom prst="rect">
            <a:avLst/>
          </a:prstGeom>
          <a:effectLst>
            <a:outerShdw blurRad="254000" dist="63500" dir="5400000" algn="ctr" rotWithShape="0">
              <a:srgbClr val="000000">
                <a:alpha val="20000"/>
              </a:srgbClr>
            </a:outerShdw>
          </a:effectLst>
        </p:spPr>
      </p:pic>
      <p:sp>
        <p:nvSpPr>
          <p:cNvPr id="20" name="Text Placeholder 2">
            <a:extLst>
              <a:ext uri="{FF2B5EF4-FFF2-40B4-BE49-F238E27FC236}">
                <a16:creationId xmlns:a16="http://schemas.microsoft.com/office/drawing/2014/main" id="{627EE9EB-A728-6020-A898-BB9A0AC61116}"/>
              </a:ext>
            </a:extLst>
          </p:cNvPr>
          <p:cNvSpPr txBox="1">
            <a:spLocks/>
          </p:cNvSpPr>
          <p:nvPr/>
        </p:nvSpPr>
        <p:spPr bwMode="auto">
          <a:xfrm>
            <a:off x="1678860" y="2509073"/>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Perceived benefits</a:t>
            </a:r>
          </a:p>
          <a:p>
            <a:pPr marL="0" indent="0">
              <a:lnSpc>
                <a:spcPts val="1800"/>
              </a:lnSpc>
              <a:spcBef>
                <a:spcPts val="0"/>
              </a:spcBef>
              <a:spcAft>
                <a:spcPts val="200"/>
              </a:spcAft>
              <a:buClr>
                <a:srgbClr val="00B0F0"/>
              </a:buClr>
              <a:buNone/>
              <a:tabLst>
                <a:tab pos="309563" algn="l"/>
              </a:tabLst>
            </a:pPr>
            <a:r>
              <a:rPr lang="en-US" sz="1500"/>
              <a:t>Cope with stress, negative symptoms of illness</a:t>
            </a:r>
            <a:endParaRPr lang="en-US" sz="1500">
              <a:solidFill>
                <a:schemeClr val="accent1"/>
              </a:solidFill>
            </a:endParaRPr>
          </a:p>
        </p:txBody>
      </p:sp>
      <p:sp>
        <p:nvSpPr>
          <p:cNvPr id="21" name="Text Placeholder 2">
            <a:extLst>
              <a:ext uri="{FF2B5EF4-FFF2-40B4-BE49-F238E27FC236}">
                <a16:creationId xmlns:a16="http://schemas.microsoft.com/office/drawing/2014/main" id="{6E9C641A-AA77-4FFB-770B-00FBB31C5731}"/>
              </a:ext>
            </a:extLst>
          </p:cNvPr>
          <p:cNvSpPr txBox="1">
            <a:spLocks/>
          </p:cNvSpPr>
          <p:nvPr/>
        </p:nvSpPr>
        <p:spPr bwMode="auto">
          <a:xfrm>
            <a:off x="1678860" y="3399722"/>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Boredom</a:t>
            </a:r>
          </a:p>
          <a:p>
            <a:pPr marL="0" indent="0">
              <a:lnSpc>
                <a:spcPts val="1800"/>
              </a:lnSpc>
              <a:spcBef>
                <a:spcPts val="0"/>
              </a:spcBef>
              <a:spcAft>
                <a:spcPts val="200"/>
              </a:spcAft>
              <a:buClr>
                <a:srgbClr val="00B0F0"/>
              </a:buClr>
              <a:buNone/>
              <a:tabLst>
                <a:tab pos="309563" algn="l"/>
              </a:tabLst>
            </a:pPr>
            <a:r>
              <a:rPr lang="en-US" sz="1500"/>
              <a:t>Social isolation, loneliness, unemployment</a:t>
            </a:r>
            <a:endParaRPr lang="en-US" sz="1500">
              <a:solidFill>
                <a:schemeClr val="accent1"/>
              </a:solidFill>
            </a:endParaRPr>
          </a:p>
        </p:txBody>
      </p:sp>
      <p:sp>
        <p:nvSpPr>
          <p:cNvPr id="22" name="Text Placeholder 2">
            <a:extLst>
              <a:ext uri="{FF2B5EF4-FFF2-40B4-BE49-F238E27FC236}">
                <a16:creationId xmlns:a16="http://schemas.microsoft.com/office/drawing/2014/main" id="{0F0DCB66-A40A-BD56-5B87-C70C6B7CF273}"/>
              </a:ext>
            </a:extLst>
          </p:cNvPr>
          <p:cNvSpPr txBox="1">
            <a:spLocks/>
          </p:cNvSpPr>
          <p:nvPr/>
        </p:nvSpPr>
        <p:spPr bwMode="auto">
          <a:xfrm>
            <a:off x="1678860" y="4290371"/>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Peers, environment, culture</a:t>
            </a:r>
            <a:endParaRPr lang="en-US" sz="1500" b="1" spc="-30">
              <a:solidFill>
                <a:srgbClr val="0072CF"/>
              </a:solidFill>
            </a:endParaRPr>
          </a:p>
          <a:p>
            <a:pPr marL="0" indent="0">
              <a:lnSpc>
                <a:spcPts val="1800"/>
              </a:lnSpc>
              <a:spcBef>
                <a:spcPts val="0"/>
              </a:spcBef>
              <a:spcAft>
                <a:spcPts val="200"/>
              </a:spcAft>
              <a:buClr>
                <a:srgbClr val="00B0F0"/>
              </a:buClr>
              <a:buNone/>
              <a:tabLst>
                <a:tab pos="309563" algn="l"/>
              </a:tabLst>
            </a:pPr>
            <a:r>
              <a:rPr lang="en-US" sz="1500"/>
              <a:t>High rates of smoking among peers, social networks</a:t>
            </a:r>
            <a:endParaRPr lang="en-US" sz="1500">
              <a:solidFill>
                <a:schemeClr val="accent1"/>
              </a:solidFill>
            </a:endParaRPr>
          </a:p>
        </p:txBody>
      </p:sp>
      <p:sp>
        <p:nvSpPr>
          <p:cNvPr id="23" name="Text Placeholder 2">
            <a:extLst>
              <a:ext uri="{FF2B5EF4-FFF2-40B4-BE49-F238E27FC236}">
                <a16:creationId xmlns:a16="http://schemas.microsoft.com/office/drawing/2014/main" id="{027F3AA3-C2B5-24E3-0C4C-EAAE00F8AD01}"/>
              </a:ext>
            </a:extLst>
          </p:cNvPr>
          <p:cNvSpPr txBox="1">
            <a:spLocks/>
          </p:cNvSpPr>
          <p:nvPr/>
        </p:nvSpPr>
        <p:spPr bwMode="auto">
          <a:xfrm>
            <a:off x="1678860" y="5181019"/>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latin typeface="Arial"/>
                <a:cs typeface="Arial"/>
              </a:rPr>
              <a:t>Lack of training and access to aids and bespoke services</a:t>
            </a:r>
            <a:endParaRPr lang="en-US" sz="1500">
              <a:solidFill>
                <a:srgbClr val="0072CF"/>
              </a:solidFill>
              <a:latin typeface="Arial"/>
              <a:cs typeface="Arial"/>
            </a:endParaRPr>
          </a:p>
          <a:p>
            <a:pPr marL="0" indent="0">
              <a:lnSpc>
                <a:spcPts val="1800"/>
              </a:lnSpc>
              <a:spcBef>
                <a:spcPts val="0"/>
              </a:spcBef>
              <a:spcAft>
                <a:spcPts val="200"/>
              </a:spcAft>
              <a:buNone/>
              <a:tabLst>
                <a:tab pos="309563" algn="l"/>
              </a:tabLst>
            </a:pPr>
            <a:endParaRPr lang="en-US" sz="1500">
              <a:solidFill>
                <a:schemeClr val="accent1"/>
              </a:solidFill>
              <a:latin typeface="Arial"/>
              <a:cs typeface="Arial"/>
            </a:endParaRPr>
          </a:p>
        </p:txBody>
      </p:sp>
      <p:pic>
        <p:nvPicPr>
          <p:cNvPr id="4" name="Picture 3" descr="A blue circle with a heart and pulse line&#10;&#10;Description automatically generated">
            <a:extLst>
              <a:ext uri="{FF2B5EF4-FFF2-40B4-BE49-F238E27FC236}">
                <a16:creationId xmlns:a16="http://schemas.microsoft.com/office/drawing/2014/main" id="{3A278772-D5DD-F44B-D21E-4FDD5C1343C5}"/>
              </a:ext>
            </a:extLst>
          </p:cNvPr>
          <p:cNvPicPr>
            <a:picLocks noChangeAspect="1"/>
          </p:cNvPicPr>
          <p:nvPr/>
        </p:nvPicPr>
        <p:blipFill>
          <a:blip r:embed="rId7"/>
          <a:srcRect/>
          <a:stretch/>
        </p:blipFill>
        <p:spPr>
          <a:xfrm>
            <a:off x="609822" y="5102371"/>
            <a:ext cx="953119" cy="953119"/>
          </a:xfrm>
          <a:prstGeom prst="rect">
            <a:avLst/>
          </a:prstGeom>
          <a:effectLst>
            <a:outerShdw blurRad="254000" dist="63500" dir="5400000" algn="ctr" rotWithShape="0">
              <a:srgbClr val="000000">
                <a:alpha val="20000"/>
              </a:srgbClr>
            </a:outerShdw>
          </a:effectLst>
        </p:spPr>
      </p:pic>
      <p:sp>
        <p:nvSpPr>
          <p:cNvPr id="3" name="Footer Placeholder 3">
            <a:extLst>
              <a:ext uri="{FF2B5EF4-FFF2-40B4-BE49-F238E27FC236}">
                <a16:creationId xmlns:a16="http://schemas.microsoft.com/office/drawing/2014/main" id="{152BD2ED-6F4D-E75E-DBED-E024428884B1}"/>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3819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1500"/>
                            </p:stCondLst>
                            <p:childTnLst>
                              <p:par>
                                <p:cTn id="40" presetID="10" presetClass="entr" presetSubtype="0" fill="hold" grpId="0" nodeType="afterEffect">
                                  <p:stCondLst>
                                    <p:cond delay="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2500"/>
                            </p:stCondLst>
                            <p:childTnLst>
                              <p:par>
                                <p:cTn id="44" presetID="10" presetClass="entr" presetSubtype="0" fill="hold" nodeType="afterEffect">
                                  <p:stCondLst>
                                    <p:cond delay="50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2"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44102" y="-5200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GB" sz="2000" b="1">
                <a:latin typeface="Arial" panose="020B0604020202020204" pitchFamily="34" charset="0"/>
                <a:cs typeface="Arial" panose="020B0604020202020204" pitchFamily="34" charset="0"/>
                <a:sym typeface="Wingdings" panose="05000000000000000000" pitchFamily="2" charset="2"/>
              </a:rPr>
              <a:t>	</a:t>
            </a:r>
            <a:r>
              <a:rPr lang="en-US" sz="2000">
                <a:latin typeface="Arial" panose="020B0604020202020204" pitchFamily="34" charset="0"/>
                <a:cs typeface="Arial" panose="020B0604020202020204" pitchFamily="34" charset="0"/>
                <a:sym typeface="Wingdings" panose="05000000000000000000" pitchFamily="2" charset="2"/>
              </a:rPr>
              <a:t>Nicotine replacement therapy</a:t>
            </a:r>
            <a:endParaRPr lang="en-US" sz="20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Nicotine analogue medications</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Nicotine vapes</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None of the above</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All of the above</a:t>
            </a: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651510" y="49580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Which of the following aids is both safe and effective to use among people with SMI?</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ick">
            <a:extLst>
              <a:ext uri="{FF2B5EF4-FFF2-40B4-BE49-F238E27FC236}">
                <a16:creationId xmlns:a16="http://schemas.microsoft.com/office/drawing/2014/main" id="{8DDFA8E6-4E40-2C9B-7011-FCED85B2A71D}"/>
              </a:ext>
            </a:extLst>
          </p:cNvPr>
          <p:cNvSpPr/>
          <p:nvPr/>
        </p:nvSpPr>
        <p:spPr>
          <a:xfrm>
            <a:off x="914858" y="4362631"/>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Tree>
    <p:extLst>
      <p:ext uri="{BB962C8B-B14F-4D97-AF65-F5344CB8AC3E}">
        <p14:creationId xmlns:p14="http://schemas.microsoft.com/office/powerpoint/2010/main" val="49900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123955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611174-0C76-9C8E-5F34-0DEE7884592A}"/>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1">
            <a:extLst>
              <a:ext uri="{FF2B5EF4-FFF2-40B4-BE49-F238E27FC236}">
                <a16:creationId xmlns:a16="http://schemas.microsoft.com/office/drawing/2014/main" id="{8A1B428F-51D1-9D72-53CC-1FA8B03CF97B}"/>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1793508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medical support program&#10;&#10;Description automatically generated">
            <a:extLst>
              <a:ext uri="{FF2B5EF4-FFF2-40B4-BE49-F238E27FC236}">
                <a16:creationId xmlns:a16="http://schemas.microsoft.com/office/drawing/2014/main" id="{F72F7555-8BCF-A348-D951-40B47D5F34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8491" y="366931"/>
            <a:ext cx="6349413" cy="6233163"/>
          </a:xfrm>
          <a:prstGeom prst="rect">
            <a:avLst/>
          </a:prstGeom>
        </p:spPr>
      </p:pic>
    </p:spTree>
    <p:extLst>
      <p:ext uri="{BB962C8B-B14F-4D97-AF65-F5344CB8AC3E}">
        <p14:creationId xmlns:p14="http://schemas.microsoft.com/office/powerpoint/2010/main" val="18218464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7DA6E-5B27-C5A6-D690-3B86673F4F00}"/>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FA5FD5D-F6A2-21C8-6B2F-607C8E83B5A6}"/>
              </a:ext>
            </a:extLst>
          </p:cNvPr>
          <p:cNvSpPr>
            <a:spLocks noGrp="1"/>
          </p:cNvSpPr>
          <p:nvPr>
            <p:ph type="subTitle" idx="1"/>
          </p:nvPr>
        </p:nvSpPr>
        <p:spPr/>
        <p:txBody>
          <a:bodyPr/>
          <a:lstStyle/>
          <a:p>
            <a:r>
              <a:rPr lang="en-US" sz="3200"/>
              <a:t>Smoking and medication interactions</a:t>
            </a:r>
            <a:endParaRPr lang="en-US" sz="3200" b="0"/>
          </a:p>
        </p:txBody>
      </p:sp>
    </p:spTree>
    <p:extLst>
      <p:ext uri="{BB962C8B-B14F-4D97-AF65-F5344CB8AC3E}">
        <p14:creationId xmlns:p14="http://schemas.microsoft.com/office/powerpoint/2010/main" val="31015191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1FCDA-0B44-35E6-F4FD-B7F023FC1D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00E269-7C41-8D14-743E-EBEEC8DA1327}"/>
              </a:ext>
            </a:extLst>
          </p:cNvPr>
          <p:cNvSpPr>
            <a:spLocks noGrp="1"/>
          </p:cNvSpPr>
          <p:nvPr>
            <p:ph type="title"/>
          </p:nvPr>
        </p:nvSpPr>
        <p:spPr/>
        <p:txBody>
          <a:bodyPr/>
          <a:lstStyle/>
          <a:p>
            <a:r>
              <a:rPr lang="en-US"/>
              <a:t>Stopping smoking and medication</a:t>
            </a:r>
          </a:p>
        </p:txBody>
      </p:sp>
      <p:sp>
        <p:nvSpPr>
          <p:cNvPr id="3" name="Text Placeholder 2">
            <a:extLst>
              <a:ext uri="{FF2B5EF4-FFF2-40B4-BE49-F238E27FC236}">
                <a16:creationId xmlns:a16="http://schemas.microsoft.com/office/drawing/2014/main" id="{31E194C5-0EDD-D7BF-1047-5F0A4E1FB200}"/>
              </a:ext>
            </a:extLst>
          </p:cNvPr>
          <p:cNvSpPr>
            <a:spLocks noGrp="1"/>
          </p:cNvSpPr>
          <p:nvPr>
            <p:ph type="body" idx="12"/>
          </p:nvPr>
        </p:nvSpPr>
        <p:spPr>
          <a:xfrm>
            <a:off x="593184" y="1721224"/>
            <a:ext cx="7962900" cy="4419600"/>
          </a:xfrm>
        </p:spPr>
        <p:txBody>
          <a:bodyPr/>
          <a:lstStyle/>
          <a:p>
            <a:pPr>
              <a:lnSpc>
                <a:spcPts val="2500"/>
              </a:lnSpc>
              <a:spcBef>
                <a:spcPts val="800"/>
              </a:spcBef>
              <a:spcAft>
                <a:spcPts val="800"/>
              </a:spcAft>
            </a:pPr>
            <a:r>
              <a:rPr lang="en-US"/>
              <a:t>It may be necessary to </a:t>
            </a:r>
            <a:r>
              <a:rPr lang="en-US" b="1">
                <a:solidFill>
                  <a:srgbClr val="0072CF"/>
                </a:solidFill>
              </a:rPr>
              <a:t>adjust dosages of some medications </a:t>
            </a:r>
            <a:br>
              <a:rPr lang="en-US" b="1">
                <a:solidFill>
                  <a:srgbClr val="0072CF"/>
                </a:solidFill>
              </a:rPr>
            </a:br>
            <a:r>
              <a:rPr lang="en-US" b="1">
                <a:solidFill>
                  <a:srgbClr val="0072CF"/>
                </a:solidFill>
              </a:rPr>
              <a:t>when people quit</a:t>
            </a:r>
          </a:p>
          <a:p>
            <a:pPr>
              <a:lnSpc>
                <a:spcPts val="2500"/>
              </a:lnSpc>
              <a:spcBef>
                <a:spcPts val="1500"/>
              </a:spcBef>
              <a:spcAft>
                <a:spcPts val="1500"/>
              </a:spcAft>
            </a:pPr>
            <a:r>
              <a:rPr lang="en-US" b="1">
                <a:solidFill>
                  <a:srgbClr val="0072CF"/>
                </a:solidFill>
              </a:rPr>
              <a:t>Dosage</a:t>
            </a:r>
            <a:r>
              <a:rPr lang="en-US"/>
              <a:t> may need to be </a:t>
            </a:r>
            <a:r>
              <a:rPr lang="en-US" b="1">
                <a:solidFill>
                  <a:srgbClr val="0072CF"/>
                </a:solidFill>
              </a:rPr>
              <a:t>adjusted by the prescriber</a:t>
            </a:r>
            <a:r>
              <a:rPr lang="en-US">
                <a:solidFill>
                  <a:srgbClr val="0072CF"/>
                </a:solidFill>
              </a:rPr>
              <a:t> </a:t>
            </a:r>
            <a:r>
              <a:rPr lang="en-US"/>
              <a:t>when a patient  stops smoking and then again if the patient relapses</a:t>
            </a:r>
          </a:p>
          <a:p>
            <a:pPr marL="0" indent="0">
              <a:lnSpc>
                <a:spcPts val="2500"/>
              </a:lnSpc>
              <a:spcBef>
                <a:spcPts val="800"/>
              </a:spcBef>
              <a:spcAft>
                <a:spcPts val="800"/>
              </a:spcAft>
              <a:buNone/>
            </a:pPr>
            <a:r>
              <a:rPr lang="en-US" b="1"/>
              <a:t>Medical history and current medication use should be asked about at the first session and </a:t>
            </a:r>
            <a:r>
              <a:rPr lang="en-US" b="1">
                <a:solidFill>
                  <a:srgbClr val="0072CF"/>
                </a:solidFill>
              </a:rPr>
              <a:t>pathways in place for notifying prescribers.</a:t>
            </a:r>
            <a:endParaRPr lang="en-US" sz="2400" b="1">
              <a:solidFill>
                <a:srgbClr val="0072CF"/>
              </a:solidFill>
            </a:endParaRPr>
          </a:p>
          <a:p>
            <a:pPr marL="0" indent="0" algn="ctr">
              <a:lnSpc>
                <a:spcPts val="2500"/>
              </a:lnSpc>
              <a:spcBef>
                <a:spcPts val="800"/>
              </a:spcBef>
              <a:spcAft>
                <a:spcPts val="800"/>
              </a:spcAft>
              <a:buNone/>
            </a:pPr>
            <a:endParaRPr lang="en-US" sz="2400" b="1">
              <a:solidFill>
                <a:schemeClr val="accent1"/>
              </a:solidFill>
            </a:endParaRPr>
          </a:p>
        </p:txBody>
      </p:sp>
      <p:sp>
        <p:nvSpPr>
          <p:cNvPr id="5" name="Footer Placeholder 3">
            <a:extLst>
              <a:ext uri="{FF2B5EF4-FFF2-40B4-BE49-F238E27FC236}">
                <a16:creationId xmlns:a16="http://schemas.microsoft.com/office/drawing/2014/main" id="{2B98D1F7-1CDE-958A-0ED9-8DC7F9AE5B12}"/>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426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01C5C-804C-0E46-86B1-B0F5FC2E7F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C1299A-66B2-B7C5-9FF2-F24E4B26E9B3}"/>
              </a:ext>
            </a:extLst>
          </p:cNvPr>
          <p:cNvSpPr>
            <a:spLocks noGrp="1"/>
          </p:cNvSpPr>
          <p:nvPr>
            <p:ph type="title"/>
          </p:nvPr>
        </p:nvSpPr>
        <p:spPr/>
        <p:txBody>
          <a:bodyPr/>
          <a:lstStyle/>
          <a:p>
            <a:r>
              <a:rPr lang="en-US"/>
              <a:t>Smoking and medication interactions</a:t>
            </a:r>
          </a:p>
        </p:txBody>
      </p:sp>
      <p:sp>
        <p:nvSpPr>
          <p:cNvPr id="6" name="Text Placeholder 2">
            <a:extLst>
              <a:ext uri="{FF2B5EF4-FFF2-40B4-BE49-F238E27FC236}">
                <a16:creationId xmlns:a16="http://schemas.microsoft.com/office/drawing/2014/main" id="{ABBF9B3F-9EB7-C3AD-BFAD-0BEA0D05A9C2}"/>
              </a:ext>
            </a:extLst>
          </p:cNvPr>
          <p:cNvSpPr txBox="1">
            <a:spLocks/>
          </p:cNvSpPr>
          <p:nvPr/>
        </p:nvSpPr>
        <p:spPr bwMode="auto">
          <a:xfrm>
            <a:off x="461772" y="1513992"/>
            <a:ext cx="4748585" cy="35027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a:solidFill>
                  <a:srgbClr val="0072CF"/>
                </a:solidFill>
                <a:latin typeface="Arial" panose="020B0604020202020204" pitchFamily="34" charset="0"/>
                <a:cs typeface="Arial" panose="020B0604020202020204" pitchFamily="34" charset="0"/>
              </a:rPr>
              <a:t>Mental health drugs:</a:t>
            </a:r>
          </a:p>
          <a:p>
            <a:pPr marL="285750" indent="-285750">
              <a:spcAft>
                <a:spcPts val="0"/>
              </a:spcAft>
              <a:buClr>
                <a:schemeClr val="accent3"/>
              </a:buClr>
            </a:pPr>
            <a:r>
              <a:rPr lang="en-US">
                <a:latin typeface="Arial" panose="020B0604020202020204" pitchFamily="34" charset="0"/>
                <a:cs typeface="Arial" panose="020B0604020202020204" pitchFamily="34" charset="0"/>
              </a:rPr>
              <a:t>Some antidepressants</a:t>
            </a:r>
          </a:p>
          <a:p>
            <a:pPr marL="644400" indent="-285750">
              <a:spcAft>
                <a:spcPts val="0"/>
              </a:spcAft>
              <a:buClr>
                <a:schemeClr val="tx1">
                  <a:lumMod val="50000"/>
                </a:schemeClr>
              </a:buClr>
              <a:buFont typeface="Arial" panose="020B0604020202020204" pitchFamily="34" charset="0"/>
              <a:buChar char="‒"/>
            </a:pPr>
            <a:r>
              <a:rPr lang="en-US" sz="1600" b="1">
                <a:latin typeface="Arial" panose="020B0604020202020204" pitchFamily="34" charset="0"/>
                <a:cs typeface="Arial" panose="020B0604020202020204" pitchFamily="34" charset="0"/>
              </a:rPr>
              <a:t>Amitriptyline </a:t>
            </a:r>
            <a:r>
              <a:rPr lang="en-GB" sz="1600">
                <a:latin typeface="Arial" panose="020B0604020202020204" pitchFamily="34" charset="0"/>
                <a:cs typeface="Arial" panose="020B0604020202020204" pitchFamily="34" charset="0"/>
              </a:rPr>
              <a:t>(</a:t>
            </a:r>
            <a:r>
              <a:rPr lang="en-US" sz="1600">
                <a:latin typeface="Arial" panose="020B0604020202020204" pitchFamily="34" charset="0"/>
                <a:cs typeface="Arial" panose="020B0604020202020204" pitchFamily="34" charset="0"/>
              </a:rPr>
              <a:t>Elavil)</a:t>
            </a:r>
            <a:endParaRPr lang="en-US" sz="1600" b="1">
              <a:latin typeface="Arial" panose="020B0604020202020204" pitchFamily="34" charset="0"/>
              <a:cs typeface="Arial" panose="020B0604020202020204" pitchFamily="34" charset="0"/>
            </a:endParaRPr>
          </a:p>
          <a:p>
            <a:pPr marL="644400" indent="-285750">
              <a:spcAft>
                <a:spcPts val="0"/>
              </a:spcAft>
              <a:buClr>
                <a:schemeClr val="tx1">
                  <a:lumMod val="50000"/>
                </a:schemeClr>
              </a:buClr>
              <a:buFont typeface="Arial" panose="020B0604020202020204" pitchFamily="34" charset="0"/>
              <a:buChar char="‒"/>
            </a:pPr>
            <a:r>
              <a:rPr lang="en-US" sz="1600" b="1">
                <a:latin typeface="Arial" panose="020B0604020202020204" pitchFamily="34" charset="0"/>
                <a:cs typeface="Arial" panose="020B0604020202020204" pitchFamily="34" charset="0"/>
              </a:rPr>
              <a:t>Clomipramine (</a:t>
            </a:r>
            <a:r>
              <a:rPr lang="en-US" sz="1600">
                <a:latin typeface="Arial" panose="020B0604020202020204" pitchFamily="34" charset="0"/>
                <a:cs typeface="Arial" panose="020B0604020202020204" pitchFamily="34" charset="0"/>
              </a:rPr>
              <a:t>Anafranil)</a:t>
            </a:r>
          </a:p>
          <a:p>
            <a:pPr marL="644400" indent="-285750">
              <a:spcAft>
                <a:spcPts val="0"/>
              </a:spcAft>
              <a:buClr>
                <a:schemeClr val="tx1">
                  <a:lumMod val="50000"/>
                </a:schemeClr>
              </a:buClr>
              <a:buFont typeface="Arial" panose="020B0604020202020204" pitchFamily="34" charset="0"/>
              <a:buChar char="‒"/>
            </a:pPr>
            <a:r>
              <a:rPr lang="en-CA" sz="1600" b="1">
                <a:effectLst/>
                <a:latin typeface="Arial" panose="020B0604020202020204" pitchFamily="34" charset="0"/>
                <a:cs typeface="Arial" panose="020B0604020202020204" pitchFamily="34" charset="0"/>
              </a:rPr>
              <a:t>Diazepam </a:t>
            </a:r>
            <a:r>
              <a:rPr lang="en-US" sz="1600">
                <a:latin typeface="Arial" panose="020B0604020202020204" pitchFamily="34" charset="0"/>
                <a:cs typeface="Arial" panose="020B0604020202020204" pitchFamily="34" charset="0"/>
              </a:rPr>
              <a:t>(Valium)</a:t>
            </a:r>
            <a:endParaRPr lang="en-CA" sz="1600">
              <a:latin typeface="Arial" panose="020B0604020202020204" pitchFamily="34" charset="0"/>
              <a:cs typeface="Arial" panose="020B0604020202020204" pitchFamily="34" charset="0"/>
            </a:endParaRPr>
          </a:p>
          <a:p>
            <a:pPr marL="644400" indent="-285750">
              <a:spcAft>
                <a:spcPts val="0"/>
              </a:spcAft>
              <a:buClr>
                <a:schemeClr val="tx1">
                  <a:lumMod val="50000"/>
                </a:schemeClr>
              </a:buClr>
              <a:buFont typeface="Arial" panose="020B0604020202020204" pitchFamily="34" charset="0"/>
              <a:buChar char="‒"/>
            </a:pPr>
            <a:r>
              <a:rPr lang="en-CA" sz="1600" b="1">
                <a:effectLst/>
                <a:latin typeface="Arial" panose="020B0604020202020204" pitchFamily="34" charset="0"/>
                <a:cs typeface="Arial" panose="020B0604020202020204" pitchFamily="34" charset="0"/>
              </a:rPr>
              <a:t>Tricyclic antidepressants</a:t>
            </a:r>
            <a:endParaRPr lang="en-US" sz="1600" b="1">
              <a:latin typeface="Arial" panose="020B0604020202020204" pitchFamily="34" charset="0"/>
              <a:cs typeface="Arial" panose="020B0604020202020204" pitchFamily="34" charset="0"/>
            </a:endParaRPr>
          </a:p>
          <a:p>
            <a:pPr marL="285750" indent="-285750">
              <a:spcAft>
                <a:spcPts val="0"/>
              </a:spcAft>
              <a:buClr>
                <a:schemeClr val="accent3"/>
              </a:buClr>
            </a:pPr>
            <a:r>
              <a:rPr lang="en-US">
                <a:latin typeface="Arial" panose="020B0604020202020204" pitchFamily="34" charset="0"/>
                <a:cs typeface="Arial" panose="020B0604020202020204" pitchFamily="34" charset="0"/>
              </a:rPr>
              <a:t>Some antipsychotics</a:t>
            </a:r>
          </a:p>
          <a:p>
            <a:pPr marL="644400" indent="-285750">
              <a:spcAft>
                <a:spcPts val="0"/>
              </a:spcAft>
              <a:buClr>
                <a:schemeClr val="tx1">
                  <a:lumMod val="50000"/>
                </a:schemeClr>
              </a:buClr>
              <a:buFont typeface="Arial" panose="020B0604020202020204" pitchFamily="34" charset="0"/>
              <a:buChar char="‒"/>
            </a:pPr>
            <a:r>
              <a:rPr lang="en-US" sz="1600" b="1">
                <a:solidFill>
                  <a:srgbClr val="0072CF"/>
                </a:solidFill>
                <a:latin typeface="Arial" panose="020B0604020202020204" pitchFamily="34" charset="0"/>
                <a:cs typeface="Arial" panose="020B0604020202020204" pitchFamily="34" charset="0"/>
              </a:rPr>
              <a:t>Clozapine</a:t>
            </a:r>
            <a:r>
              <a:rPr lang="en-US" sz="1600" b="1">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a:t>
            </a:r>
            <a:r>
              <a:rPr lang="en-US" sz="1600">
                <a:latin typeface="Arial" panose="020B0604020202020204" pitchFamily="34" charset="0"/>
                <a:cs typeface="Arial" panose="020B0604020202020204" pitchFamily="34" charset="0"/>
              </a:rPr>
              <a:t>Clozaril, </a:t>
            </a:r>
            <a:r>
              <a:rPr lang="en-US" sz="1600" err="1">
                <a:latin typeface="Arial" panose="020B0604020202020204" pitchFamily="34" charset="0"/>
                <a:cs typeface="Arial" panose="020B0604020202020204" pitchFamily="34" charset="0"/>
              </a:rPr>
              <a:t>Denzapine</a:t>
            </a:r>
            <a:r>
              <a:rPr lang="en-US" sz="1600">
                <a:latin typeface="Arial" panose="020B0604020202020204" pitchFamily="34" charset="0"/>
                <a:cs typeface="Arial" panose="020B0604020202020204" pitchFamily="34" charset="0"/>
              </a:rPr>
              <a:t>, </a:t>
            </a:r>
            <a:r>
              <a:rPr lang="en-US" sz="1600" err="1">
                <a:latin typeface="Arial" panose="020B0604020202020204" pitchFamily="34" charset="0"/>
                <a:cs typeface="Arial" panose="020B0604020202020204" pitchFamily="34" charset="0"/>
              </a:rPr>
              <a:t>Zaponex</a:t>
            </a:r>
            <a:r>
              <a:rPr lang="en-GB" sz="1600">
                <a:latin typeface="Arial" panose="020B0604020202020204" pitchFamily="34" charset="0"/>
                <a:cs typeface="Arial" panose="020B0604020202020204" pitchFamily="34" charset="0"/>
              </a:rPr>
              <a:t>)</a:t>
            </a:r>
            <a:endParaRPr lang="en-US" sz="1600" b="1">
              <a:latin typeface="Arial" panose="020B0604020202020204" pitchFamily="34" charset="0"/>
              <a:cs typeface="Arial" panose="020B0604020202020204" pitchFamily="34" charset="0"/>
            </a:endParaRPr>
          </a:p>
          <a:p>
            <a:pPr marL="644400" indent="-285750">
              <a:spcAft>
                <a:spcPts val="0"/>
              </a:spcAft>
              <a:buClr>
                <a:schemeClr val="tx1">
                  <a:lumMod val="50000"/>
                </a:schemeClr>
              </a:buClr>
              <a:buFont typeface="Arial" panose="020B0604020202020204" pitchFamily="34" charset="0"/>
              <a:buChar char="‒"/>
            </a:pPr>
            <a:r>
              <a:rPr lang="en-US" sz="1600" b="1">
                <a:latin typeface="Arial" panose="020B0604020202020204" pitchFamily="34" charset="0"/>
                <a:cs typeface="Arial" panose="020B0604020202020204" pitchFamily="34" charset="0"/>
              </a:rPr>
              <a:t>Olanzapine </a:t>
            </a:r>
            <a:r>
              <a:rPr lang="en-GB" sz="1600">
                <a:latin typeface="Arial" panose="020B0604020202020204" pitchFamily="34" charset="0"/>
                <a:cs typeface="Arial" panose="020B0604020202020204" pitchFamily="34" charset="0"/>
              </a:rPr>
              <a:t>(</a:t>
            </a:r>
            <a:r>
              <a:rPr lang="en-US" sz="1600">
                <a:latin typeface="Arial" panose="020B0604020202020204" pitchFamily="34" charset="0"/>
                <a:cs typeface="Arial" panose="020B0604020202020204" pitchFamily="34" charset="0"/>
              </a:rPr>
              <a:t>Zyprexa)</a:t>
            </a:r>
            <a:endParaRPr lang="en-US" sz="1600" b="1">
              <a:latin typeface="Arial" panose="020B0604020202020204" pitchFamily="34" charset="0"/>
              <a:cs typeface="Arial" panose="020B0604020202020204" pitchFamily="34" charset="0"/>
            </a:endParaRPr>
          </a:p>
          <a:p>
            <a:pPr marL="644400" indent="-285750">
              <a:spcAft>
                <a:spcPts val="0"/>
              </a:spcAft>
              <a:buClr>
                <a:schemeClr val="tx1">
                  <a:lumMod val="50000"/>
                </a:schemeClr>
              </a:buClr>
              <a:buFont typeface="Arial" panose="020B0604020202020204" pitchFamily="34" charset="0"/>
              <a:buChar char="‒"/>
            </a:pPr>
            <a:r>
              <a:rPr lang="en-US" sz="1600">
                <a:latin typeface="Arial" panose="020B0604020202020204" pitchFamily="34" charset="0"/>
                <a:cs typeface="Arial" panose="020B0604020202020204" pitchFamily="34" charset="0"/>
              </a:rPr>
              <a:t>Chlorpromazine (</a:t>
            </a:r>
            <a:r>
              <a:rPr lang="el-GR" sz="1600">
                <a:latin typeface="Arial" panose="020B0604020202020204" pitchFamily="34" charset="0"/>
                <a:cs typeface="Arial" panose="020B0604020202020204" pitchFamily="34" charset="0"/>
              </a:rPr>
              <a:t>Τ</a:t>
            </a:r>
            <a:r>
              <a:rPr lang="en-CA" sz="1600" err="1">
                <a:latin typeface="Arial" panose="020B0604020202020204" pitchFamily="34" charset="0"/>
                <a:cs typeface="Arial" panose="020B0604020202020204" pitchFamily="34" charset="0"/>
              </a:rPr>
              <a:t>horazine</a:t>
            </a:r>
            <a:r>
              <a:rPr lang="en-CA" sz="1600">
                <a:latin typeface="Arial" panose="020B0604020202020204" pitchFamily="34" charset="0"/>
                <a:cs typeface="Arial" panose="020B0604020202020204" pitchFamily="34" charset="0"/>
              </a:rPr>
              <a:t>, Largactil)</a:t>
            </a:r>
            <a:endParaRPr lang="en-US" sz="600">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695126C4-FC6A-89B5-41DA-49656023A8A3}"/>
              </a:ext>
            </a:extLst>
          </p:cNvPr>
          <p:cNvSpPr txBox="1">
            <a:spLocks/>
          </p:cNvSpPr>
          <p:nvPr/>
        </p:nvSpPr>
        <p:spPr bwMode="auto">
          <a:xfrm>
            <a:off x="5154269" y="1595803"/>
            <a:ext cx="3804712" cy="36663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870"/>
              </a:lnSpc>
              <a:buNone/>
            </a:pPr>
            <a:r>
              <a:rPr lang="en-US" b="1">
                <a:solidFill>
                  <a:srgbClr val="0072CF"/>
                </a:solidFill>
                <a:latin typeface="Arial" panose="020B0604020202020204" pitchFamily="34" charset="0"/>
                <a:cs typeface="Arial" panose="020B0604020202020204" pitchFamily="34" charset="0"/>
              </a:rPr>
              <a:t>Physical health drugs: </a:t>
            </a:r>
          </a:p>
          <a:p>
            <a:pPr marL="285750" indent="-285750">
              <a:lnSpc>
                <a:spcPts val="2870"/>
              </a:lnSpc>
              <a:buClr>
                <a:schemeClr val="accent3"/>
              </a:buClr>
            </a:pPr>
            <a:r>
              <a:rPr lang="en-US" sz="1600" b="1">
                <a:latin typeface="+mn-lt"/>
                <a:cs typeface="Arial" panose="020B0604020202020204" pitchFamily="34" charset="0"/>
              </a:rPr>
              <a:t>Theophylline</a:t>
            </a:r>
          </a:p>
          <a:p>
            <a:pPr marL="285750" indent="-285750">
              <a:lnSpc>
                <a:spcPts val="2870"/>
              </a:lnSpc>
              <a:buClr>
                <a:schemeClr val="accent3"/>
              </a:buClr>
            </a:pPr>
            <a:r>
              <a:rPr lang="en-US" sz="1600" b="1">
                <a:latin typeface="+mn-lt"/>
                <a:cs typeface="Arial" panose="020B0604020202020204" pitchFamily="34" charset="0"/>
              </a:rPr>
              <a:t>Erlotinib </a:t>
            </a:r>
            <a:r>
              <a:rPr lang="en-US" sz="1600">
                <a:latin typeface="+mn-lt"/>
                <a:cs typeface="Arial" panose="020B0604020202020204" pitchFamily="34" charset="0"/>
              </a:rPr>
              <a:t>(</a:t>
            </a:r>
            <a:r>
              <a:rPr lang="en-US" sz="1600" err="1">
                <a:latin typeface="+mn-lt"/>
                <a:cs typeface="Arial" panose="020B0604020202020204" pitchFamily="34" charset="0"/>
              </a:rPr>
              <a:t>Tarceva</a:t>
            </a:r>
            <a:r>
              <a:rPr lang="en-US" sz="1600">
                <a:latin typeface="+mn-lt"/>
                <a:cs typeface="Arial" panose="020B0604020202020204" pitchFamily="34" charset="0"/>
              </a:rPr>
              <a:t>)</a:t>
            </a:r>
            <a:endParaRPr lang="en-US" sz="1600" b="1">
              <a:latin typeface="+mn-lt"/>
              <a:cs typeface="Arial" panose="020B0604020202020204" pitchFamily="34" charset="0"/>
            </a:endParaRPr>
          </a:p>
          <a:p>
            <a:pPr marL="285750" indent="-285750">
              <a:buClr>
                <a:schemeClr val="accent3"/>
              </a:buClr>
            </a:pPr>
            <a:r>
              <a:rPr lang="en-US" sz="1600">
                <a:latin typeface="+mn-lt"/>
                <a:cs typeface="Arial" panose="020B0604020202020204" pitchFamily="34" charset="0"/>
              </a:rPr>
              <a:t>Insulin</a:t>
            </a:r>
          </a:p>
          <a:p>
            <a:pPr marL="285750" indent="-285750">
              <a:buClr>
                <a:schemeClr val="accent3"/>
              </a:buClr>
            </a:pPr>
            <a:r>
              <a:rPr lang="en-US" sz="1600" b="1">
                <a:latin typeface="+mn-lt"/>
                <a:cs typeface="Arial" panose="020B0604020202020204" pitchFamily="34" charset="0"/>
              </a:rPr>
              <a:t>Methadone </a:t>
            </a:r>
            <a:r>
              <a:rPr lang="en-GB" sz="1600">
                <a:latin typeface="+mn-lt"/>
                <a:cs typeface="Arial" charset="0"/>
              </a:rPr>
              <a:t>(</a:t>
            </a:r>
            <a:r>
              <a:rPr lang="en-GB" sz="1600" err="1">
                <a:latin typeface="+mn-lt"/>
                <a:cs typeface="Arial" charset="0"/>
              </a:rPr>
              <a:t>Methadose</a:t>
            </a:r>
            <a:r>
              <a:rPr lang="en-GB" sz="1600">
                <a:latin typeface="+mn-lt"/>
                <a:cs typeface="Arial" charset="0"/>
              </a:rPr>
              <a:t>, </a:t>
            </a:r>
            <a:r>
              <a:rPr lang="en-GB" sz="1600" err="1">
                <a:latin typeface="+mn-lt"/>
                <a:cs typeface="Arial" charset="0"/>
              </a:rPr>
              <a:t>Dolophine</a:t>
            </a:r>
            <a:r>
              <a:rPr lang="en-GB" sz="1600">
                <a:latin typeface="+mn-lt"/>
                <a:cs typeface="Arial" charset="0"/>
              </a:rPr>
              <a:t>)</a:t>
            </a:r>
            <a:endParaRPr lang="en-US" sz="1600">
              <a:latin typeface="+mn-lt"/>
              <a:cs typeface="Arial" panose="020B0604020202020204" pitchFamily="34" charset="0"/>
            </a:endParaRPr>
          </a:p>
          <a:p>
            <a:pPr marL="285750" indent="-285750">
              <a:lnSpc>
                <a:spcPts val="2870"/>
              </a:lnSpc>
              <a:buClr>
                <a:schemeClr val="accent3"/>
              </a:buClr>
            </a:pPr>
            <a:r>
              <a:rPr lang="en-US" sz="1600" b="1" err="1">
                <a:latin typeface="+mn-lt"/>
                <a:cs typeface="Arial" panose="020B0604020202020204" pitchFamily="34" charset="0"/>
              </a:rPr>
              <a:t>Riociguat</a:t>
            </a:r>
            <a:r>
              <a:rPr lang="en-US" sz="1600" b="1">
                <a:latin typeface="+mn-lt"/>
                <a:cs typeface="Arial" panose="020B0604020202020204" pitchFamily="34" charset="0"/>
              </a:rPr>
              <a:t> (Adempas)</a:t>
            </a:r>
          </a:p>
          <a:p>
            <a:pPr marL="285750" indent="-285750">
              <a:lnSpc>
                <a:spcPts val="2870"/>
              </a:lnSpc>
              <a:buClr>
                <a:schemeClr val="accent3"/>
              </a:buClr>
            </a:pPr>
            <a:r>
              <a:rPr lang="en-US" sz="1600" b="1">
                <a:latin typeface="+mn-lt"/>
                <a:cs typeface="Arial" panose="020B0604020202020204" pitchFamily="34" charset="0"/>
              </a:rPr>
              <a:t>Warfarin </a:t>
            </a:r>
            <a:r>
              <a:rPr lang="en-US" sz="1600">
                <a:latin typeface="+mn-lt"/>
                <a:cs typeface="Arial" panose="020B0604020202020204" pitchFamily="34" charset="0"/>
              </a:rPr>
              <a:t>(Coumadin)</a:t>
            </a:r>
          </a:p>
          <a:p>
            <a:pPr marL="285750" indent="-285750">
              <a:lnSpc>
                <a:spcPts val="2870"/>
              </a:lnSpc>
              <a:buClr>
                <a:schemeClr val="accent3"/>
              </a:buClr>
            </a:pPr>
            <a:r>
              <a:rPr lang="en-US" sz="1600" b="1">
                <a:latin typeface="+mn-lt"/>
                <a:cs typeface="Arial" panose="020B0604020202020204" pitchFamily="34" charset="0"/>
              </a:rPr>
              <a:t>Caffeine</a:t>
            </a:r>
            <a:endParaRPr lang="en-US" sz="1600">
              <a:latin typeface="+mn-lt"/>
              <a:cs typeface="Arial" panose="020B0604020202020204" pitchFamily="34" charset="0"/>
            </a:endParaRPr>
          </a:p>
          <a:p>
            <a:pPr marL="285750" indent="-285750">
              <a:lnSpc>
                <a:spcPts val="2870"/>
              </a:lnSpc>
            </a:pPr>
            <a:endParaRPr lang="en-US">
              <a:latin typeface="+mn-lt"/>
            </a:endParaRPr>
          </a:p>
        </p:txBody>
      </p:sp>
      <p:sp>
        <p:nvSpPr>
          <p:cNvPr id="4" name="Footer Placeholder 3">
            <a:extLst>
              <a:ext uri="{FF2B5EF4-FFF2-40B4-BE49-F238E27FC236}">
                <a16:creationId xmlns:a16="http://schemas.microsoft.com/office/drawing/2014/main" id="{AB2FBC50-BEB4-367B-5809-D0EB43BB2CE1}"/>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700040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072D2-7600-F54D-E9A1-32AEE06DDB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21F518-C2A6-90AA-0F8F-BFD1406FC08B}"/>
              </a:ext>
            </a:extLst>
          </p:cNvPr>
          <p:cNvSpPr>
            <a:spLocks noGrp="1"/>
          </p:cNvSpPr>
          <p:nvPr>
            <p:ph type="title"/>
          </p:nvPr>
        </p:nvSpPr>
        <p:spPr/>
        <p:txBody>
          <a:bodyPr/>
          <a:lstStyle/>
          <a:p>
            <a:r>
              <a:rPr lang="en-US"/>
              <a:t>Clinical effects of smoking and quitting </a:t>
            </a:r>
            <a:br>
              <a:rPr lang="en-US"/>
            </a:br>
            <a:r>
              <a:rPr lang="en-US"/>
              <a:t>on metabolism of these drugs</a:t>
            </a:r>
          </a:p>
        </p:txBody>
      </p:sp>
      <p:sp>
        <p:nvSpPr>
          <p:cNvPr id="6" name="increaded met text">
            <a:extLst>
              <a:ext uri="{FF2B5EF4-FFF2-40B4-BE49-F238E27FC236}">
                <a16:creationId xmlns:a16="http://schemas.microsoft.com/office/drawing/2014/main" id="{9F88C3F6-2ED7-93EA-01AE-0D36505F88B2}"/>
              </a:ext>
            </a:extLst>
          </p:cNvPr>
          <p:cNvSpPr txBox="1"/>
          <p:nvPr/>
        </p:nvSpPr>
        <p:spPr>
          <a:xfrm>
            <a:off x="4298690" y="1640512"/>
            <a:ext cx="1495255" cy="1430173"/>
          </a:xfrm>
          <a:prstGeom prst="rect">
            <a:avLst/>
          </a:prstGeom>
          <a:noFill/>
        </p:spPr>
        <p:txBody>
          <a:bodyPr wrap="square" rtlCol="0">
            <a:noAutofit/>
          </a:bodyPr>
          <a:lstStyle/>
          <a:p>
            <a:pPr>
              <a:lnSpc>
                <a:spcPts val="1800"/>
              </a:lnSpc>
            </a:pPr>
            <a:r>
              <a:rPr lang="en-US" sz="1300" b="1">
                <a:latin typeface="Arial" panose="020B0604020202020204" pitchFamily="34" charset="0"/>
                <a:cs typeface="Arial" panose="020B0604020202020204" pitchFamily="34" charset="0"/>
              </a:rPr>
              <a:t>Increased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metabolism </a:t>
            </a:r>
          </a:p>
          <a:p>
            <a:pPr>
              <a:lnSpc>
                <a:spcPts val="1800"/>
              </a:lnSpc>
            </a:pPr>
            <a:r>
              <a:rPr lang="en-US" sz="1200">
                <a:latin typeface="Arial" panose="020B0604020202020204" pitchFamily="34" charset="0"/>
                <a:cs typeface="Arial" panose="020B0604020202020204" pitchFamily="34" charset="0"/>
              </a:rPr>
              <a:t>(drug cleared </a:t>
            </a:r>
            <a:br>
              <a:rPr lang="en-US" sz="1200">
                <a:latin typeface="Arial" panose="020B0604020202020204" pitchFamily="34" charset="0"/>
                <a:cs typeface="Arial" panose="020B0604020202020204" pitchFamily="34" charset="0"/>
              </a:rPr>
            </a:br>
            <a:r>
              <a:rPr lang="en-US" sz="1200">
                <a:latin typeface="Arial" panose="020B0604020202020204" pitchFamily="34" charset="0"/>
                <a:cs typeface="Arial" panose="020B0604020202020204" pitchFamily="34" charset="0"/>
              </a:rPr>
              <a:t>from body)</a:t>
            </a:r>
          </a:p>
          <a:p>
            <a:pPr>
              <a:lnSpc>
                <a:spcPts val="1800"/>
              </a:lnSpc>
            </a:pPr>
            <a:r>
              <a:rPr lang="en-US" sz="1200">
                <a:latin typeface="Arial" panose="020B0604020202020204" pitchFamily="34" charset="0"/>
                <a:cs typeface="Arial" panose="020B0604020202020204" pitchFamily="34" charset="0"/>
              </a:rPr>
              <a:t>may make the </a:t>
            </a:r>
            <a:br>
              <a:rPr lang="en-US" sz="1200">
                <a:latin typeface="Arial" panose="020B0604020202020204" pitchFamily="34" charset="0"/>
                <a:cs typeface="Arial" panose="020B0604020202020204" pitchFamily="34" charset="0"/>
              </a:rPr>
            </a:br>
            <a:r>
              <a:rPr lang="en-US" sz="1200">
                <a:latin typeface="Arial" panose="020B0604020202020204" pitchFamily="34" charset="0"/>
                <a:cs typeface="Arial" panose="020B0604020202020204" pitchFamily="34" charset="0"/>
              </a:rPr>
              <a:t>drug ineffective</a:t>
            </a:r>
          </a:p>
          <a:p>
            <a:pPr>
              <a:lnSpc>
                <a:spcPts val="1800"/>
              </a:lnSpc>
            </a:pPr>
            <a:endParaRPr lang="en-US" sz="1300" b="1">
              <a:latin typeface="Arial" panose="020B0604020202020204" pitchFamily="34" charset="0"/>
              <a:cs typeface="Arial" panose="020B0604020202020204" pitchFamily="34" charset="0"/>
            </a:endParaRPr>
          </a:p>
        </p:txBody>
      </p:sp>
      <p:grpSp>
        <p:nvGrpSpPr>
          <p:cNvPr id="266" name="increase med">
            <a:extLst>
              <a:ext uri="{FF2B5EF4-FFF2-40B4-BE49-F238E27FC236}">
                <a16:creationId xmlns:a16="http://schemas.microsoft.com/office/drawing/2014/main" id="{6DBFC053-F904-E35D-AAC7-779C72D4E710}"/>
              </a:ext>
            </a:extLst>
          </p:cNvPr>
          <p:cNvGrpSpPr/>
          <p:nvPr/>
        </p:nvGrpSpPr>
        <p:grpSpPr>
          <a:xfrm>
            <a:off x="6860021" y="1788663"/>
            <a:ext cx="932965" cy="660069"/>
            <a:chOff x="6860021" y="1873328"/>
            <a:chExt cx="932965" cy="660069"/>
          </a:xfrm>
        </p:grpSpPr>
        <p:grpSp>
          <p:nvGrpSpPr>
            <p:cNvPr id="4" name="Graphic 6" descr="Medicine with solid fill">
              <a:extLst>
                <a:ext uri="{FF2B5EF4-FFF2-40B4-BE49-F238E27FC236}">
                  <a16:creationId xmlns:a16="http://schemas.microsoft.com/office/drawing/2014/main" id="{080A907F-A094-DD9E-9A40-91CA5A0569D7}"/>
                </a:ext>
              </a:extLst>
            </p:cNvPr>
            <p:cNvGrpSpPr/>
            <p:nvPr/>
          </p:nvGrpSpPr>
          <p:grpSpPr>
            <a:xfrm>
              <a:off x="6860021" y="1873328"/>
              <a:ext cx="462048" cy="660069"/>
              <a:chOff x="6924115" y="2363858"/>
              <a:chExt cx="677817" cy="968310"/>
            </a:xfrm>
            <a:solidFill>
              <a:schemeClr val="tx1">
                <a:alpha val="70246"/>
              </a:schemeClr>
            </a:solidFill>
          </p:grpSpPr>
          <p:sp>
            <p:nvSpPr>
              <p:cNvPr id="9" name="Freeform 8">
                <a:extLst>
                  <a:ext uri="{FF2B5EF4-FFF2-40B4-BE49-F238E27FC236}">
                    <a16:creationId xmlns:a16="http://schemas.microsoft.com/office/drawing/2014/main" id="{C32EADDB-8911-8EE8-259E-E2B2F0354D88}"/>
                  </a:ext>
                </a:extLst>
              </p:cNvPr>
              <p:cNvSpPr/>
              <p:nvPr/>
            </p:nvSpPr>
            <p:spPr>
              <a:xfrm>
                <a:off x="6924115" y="2363858"/>
                <a:ext cx="532570" cy="871479"/>
              </a:xfrm>
              <a:custGeom>
                <a:avLst/>
                <a:gdLst>
                  <a:gd name="connsiteX0" fmla="*/ 532571 w 532570"/>
                  <a:gd name="connsiteY0" fmla="*/ 726233 h 871479"/>
                  <a:gd name="connsiteX1" fmla="*/ 532571 w 532570"/>
                  <a:gd name="connsiteY1" fmla="*/ 629402 h 871479"/>
                  <a:gd name="connsiteX2" fmla="*/ 121039 w 532570"/>
                  <a:gd name="connsiteY2" fmla="*/ 629402 h 871479"/>
                  <a:gd name="connsiteX3" fmla="*/ 96831 w 532570"/>
                  <a:gd name="connsiteY3" fmla="*/ 605194 h 871479"/>
                  <a:gd name="connsiteX4" fmla="*/ 96831 w 532570"/>
                  <a:gd name="connsiteY4" fmla="*/ 363117 h 871479"/>
                  <a:gd name="connsiteX5" fmla="*/ 121039 w 532570"/>
                  <a:gd name="connsiteY5" fmla="*/ 338909 h 871479"/>
                  <a:gd name="connsiteX6" fmla="*/ 532571 w 532570"/>
                  <a:gd name="connsiteY6" fmla="*/ 338909 h 871479"/>
                  <a:gd name="connsiteX7" fmla="*/ 532571 w 532570"/>
                  <a:gd name="connsiteY7" fmla="*/ 242078 h 871479"/>
                  <a:gd name="connsiteX8" fmla="*/ 484155 w 532570"/>
                  <a:gd name="connsiteY8" fmla="*/ 193662 h 871479"/>
                  <a:gd name="connsiteX9" fmla="*/ 441792 w 532570"/>
                  <a:gd name="connsiteY9" fmla="*/ 193662 h 871479"/>
                  <a:gd name="connsiteX10" fmla="*/ 435740 w 532570"/>
                  <a:gd name="connsiteY10" fmla="*/ 187610 h 871479"/>
                  <a:gd name="connsiteX11" fmla="*/ 435740 w 532570"/>
                  <a:gd name="connsiteY11" fmla="*/ 151299 h 871479"/>
                  <a:gd name="connsiteX12" fmla="*/ 441792 w 532570"/>
                  <a:gd name="connsiteY12" fmla="*/ 145247 h 871479"/>
                  <a:gd name="connsiteX13" fmla="*/ 472052 w 532570"/>
                  <a:gd name="connsiteY13" fmla="*/ 145247 h 871479"/>
                  <a:gd name="connsiteX14" fmla="*/ 484155 w 532570"/>
                  <a:gd name="connsiteY14" fmla="*/ 133143 h 871479"/>
                  <a:gd name="connsiteX15" fmla="*/ 484155 w 532570"/>
                  <a:gd name="connsiteY15" fmla="*/ 48416 h 871479"/>
                  <a:gd name="connsiteX16" fmla="*/ 435740 w 532570"/>
                  <a:gd name="connsiteY16" fmla="*/ 0 h 871479"/>
                  <a:gd name="connsiteX17" fmla="*/ 96831 w 532570"/>
                  <a:gd name="connsiteY17" fmla="*/ 0 h 871479"/>
                  <a:gd name="connsiteX18" fmla="*/ 48416 w 532570"/>
                  <a:gd name="connsiteY18" fmla="*/ 48416 h 871479"/>
                  <a:gd name="connsiteX19" fmla="*/ 48416 w 532570"/>
                  <a:gd name="connsiteY19" fmla="*/ 133143 h 871479"/>
                  <a:gd name="connsiteX20" fmla="*/ 60519 w 532570"/>
                  <a:gd name="connsiteY20" fmla="*/ 145247 h 871479"/>
                  <a:gd name="connsiteX21" fmla="*/ 90779 w 532570"/>
                  <a:gd name="connsiteY21" fmla="*/ 145247 h 871479"/>
                  <a:gd name="connsiteX22" fmla="*/ 96831 w 532570"/>
                  <a:gd name="connsiteY22" fmla="*/ 151299 h 871479"/>
                  <a:gd name="connsiteX23" fmla="*/ 96831 w 532570"/>
                  <a:gd name="connsiteY23" fmla="*/ 187610 h 871479"/>
                  <a:gd name="connsiteX24" fmla="*/ 90779 w 532570"/>
                  <a:gd name="connsiteY24" fmla="*/ 193662 h 871479"/>
                  <a:gd name="connsiteX25" fmla="*/ 48416 w 532570"/>
                  <a:gd name="connsiteY25" fmla="*/ 193662 h 871479"/>
                  <a:gd name="connsiteX26" fmla="*/ 0 w 532570"/>
                  <a:gd name="connsiteY26" fmla="*/ 242078 h 871479"/>
                  <a:gd name="connsiteX27" fmla="*/ 0 w 532570"/>
                  <a:gd name="connsiteY27" fmla="*/ 823064 h 871479"/>
                  <a:gd name="connsiteX28" fmla="*/ 48416 w 532570"/>
                  <a:gd name="connsiteY28" fmla="*/ 871480 h 871479"/>
                  <a:gd name="connsiteX29" fmla="*/ 217870 w 532570"/>
                  <a:gd name="connsiteY29" fmla="*/ 871480 h 871479"/>
                  <a:gd name="connsiteX30" fmla="*/ 363117 w 532570"/>
                  <a:gd name="connsiteY30" fmla="*/ 726233 h 871479"/>
                  <a:gd name="connsiteX31" fmla="*/ 532571 w 532570"/>
                  <a:gd name="connsiteY31" fmla="*/ 726233 h 8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2570" h="871479">
                    <a:moveTo>
                      <a:pt x="532571" y="726233"/>
                    </a:moveTo>
                    <a:lnTo>
                      <a:pt x="532571" y="629402"/>
                    </a:lnTo>
                    <a:lnTo>
                      <a:pt x="121039" y="629402"/>
                    </a:lnTo>
                    <a:cubicBezTo>
                      <a:pt x="107725" y="629402"/>
                      <a:pt x="96831" y="618509"/>
                      <a:pt x="96831" y="605194"/>
                    </a:cubicBezTo>
                    <a:lnTo>
                      <a:pt x="96831" y="363117"/>
                    </a:lnTo>
                    <a:cubicBezTo>
                      <a:pt x="96831" y="349802"/>
                      <a:pt x="107725" y="338909"/>
                      <a:pt x="121039" y="338909"/>
                    </a:cubicBezTo>
                    <a:lnTo>
                      <a:pt x="532571" y="338909"/>
                    </a:lnTo>
                    <a:lnTo>
                      <a:pt x="532571" y="242078"/>
                    </a:lnTo>
                    <a:cubicBezTo>
                      <a:pt x="532571" y="215449"/>
                      <a:pt x="510784" y="193662"/>
                      <a:pt x="484155" y="193662"/>
                    </a:cubicBezTo>
                    <a:lnTo>
                      <a:pt x="441792" y="193662"/>
                    </a:lnTo>
                    <a:cubicBezTo>
                      <a:pt x="438161" y="193662"/>
                      <a:pt x="435740" y="191241"/>
                      <a:pt x="435740" y="187610"/>
                    </a:cubicBezTo>
                    <a:lnTo>
                      <a:pt x="435740" y="151299"/>
                    </a:lnTo>
                    <a:cubicBezTo>
                      <a:pt x="435740" y="147667"/>
                      <a:pt x="438161" y="145247"/>
                      <a:pt x="441792" y="145247"/>
                    </a:cubicBezTo>
                    <a:lnTo>
                      <a:pt x="472052" y="145247"/>
                    </a:lnTo>
                    <a:cubicBezTo>
                      <a:pt x="479314" y="145247"/>
                      <a:pt x="484155" y="140405"/>
                      <a:pt x="484155" y="133143"/>
                    </a:cubicBezTo>
                    <a:lnTo>
                      <a:pt x="484155" y="48416"/>
                    </a:lnTo>
                    <a:cubicBezTo>
                      <a:pt x="484155" y="21787"/>
                      <a:pt x="462368" y="0"/>
                      <a:pt x="435740" y="0"/>
                    </a:cubicBezTo>
                    <a:lnTo>
                      <a:pt x="96831" y="0"/>
                    </a:lnTo>
                    <a:cubicBezTo>
                      <a:pt x="70203" y="0"/>
                      <a:pt x="48416" y="21787"/>
                      <a:pt x="48416" y="48416"/>
                    </a:cubicBezTo>
                    <a:lnTo>
                      <a:pt x="48416" y="133143"/>
                    </a:lnTo>
                    <a:cubicBezTo>
                      <a:pt x="48416" y="140405"/>
                      <a:pt x="53257" y="145247"/>
                      <a:pt x="60519" y="145247"/>
                    </a:cubicBezTo>
                    <a:lnTo>
                      <a:pt x="90779" y="145247"/>
                    </a:lnTo>
                    <a:cubicBezTo>
                      <a:pt x="94410" y="145247"/>
                      <a:pt x="96831" y="147667"/>
                      <a:pt x="96831" y="151299"/>
                    </a:cubicBezTo>
                    <a:lnTo>
                      <a:pt x="96831" y="187610"/>
                    </a:lnTo>
                    <a:cubicBezTo>
                      <a:pt x="96831" y="191241"/>
                      <a:pt x="94410" y="193662"/>
                      <a:pt x="90779" y="193662"/>
                    </a:cubicBezTo>
                    <a:lnTo>
                      <a:pt x="48416" y="193662"/>
                    </a:lnTo>
                    <a:cubicBezTo>
                      <a:pt x="21787" y="193662"/>
                      <a:pt x="0" y="215449"/>
                      <a:pt x="0" y="242078"/>
                    </a:cubicBezTo>
                    <a:lnTo>
                      <a:pt x="0" y="823064"/>
                    </a:lnTo>
                    <a:cubicBezTo>
                      <a:pt x="0" y="849693"/>
                      <a:pt x="21787" y="871480"/>
                      <a:pt x="48416" y="871480"/>
                    </a:cubicBezTo>
                    <a:lnTo>
                      <a:pt x="217870" y="871480"/>
                    </a:lnTo>
                    <a:cubicBezTo>
                      <a:pt x="217870" y="791594"/>
                      <a:pt x="283231" y="726233"/>
                      <a:pt x="363117" y="726233"/>
                    </a:cubicBezTo>
                    <a:lnTo>
                      <a:pt x="532571" y="726233"/>
                    </a:lnTo>
                    <a:close/>
                  </a:path>
                </a:pathLst>
              </a:custGeom>
              <a:grpFill/>
              <a:ln w="1200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101F037B-44DA-67C2-364B-95BCB0CACF65}"/>
                  </a:ext>
                </a:extLst>
              </p:cNvPr>
              <p:cNvSpPr/>
              <p:nvPr/>
            </p:nvSpPr>
            <p:spPr>
              <a:xfrm>
                <a:off x="7069362" y="2751182"/>
                <a:ext cx="387324" cy="193662"/>
              </a:xfrm>
              <a:custGeom>
                <a:avLst/>
                <a:gdLst>
                  <a:gd name="connsiteX0" fmla="*/ 0 w 387324"/>
                  <a:gd name="connsiteY0" fmla="*/ 12104 h 193662"/>
                  <a:gd name="connsiteX1" fmla="*/ 0 w 387324"/>
                  <a:gd name="connsiteY1" fmla="*/ 181558 h 193662"/>
                  <a:gd name="connsiteX2" fmla="*/ 12104 w 387324"/>
                  <a:gd name="connsiteY2" fmla="*/ 193662 h 193662"/>
                  <a:gd name="connsiteX3" fmla="*/ 387324 w 387324"/>
                  <a:gd name="connsiteY3" fmla="*/ 193662 h 193662"/>
                  <a:gd name="connsiteX4" fmla="*/ 387324 w 387324"/>
                  <a:gd name="connsiteY4" fmla="*/ 0 h 193662"/>
                  <a:gd name="connsiteX5" fmla="*/ 12104 w 387324"/>
                  <a:gd name="connsiteY5" fmla="*/ 0 h 193662"/>
                  <a:gd name="connsiteX6" fmla="*/ 0 w 387324"/>
                  <a:gd name="connsiteY6" fmla="*/ 12104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324" h="193662">
                    <a:moveTo>
                      <a:pt x="0" y="12104"/>
                    </a:moveTo>
                    <a:lnTo>
                      <a:pt x="0" y="181558"/>
                    </a:lnTo>
                    <a:cubicBezTo>
                      <a:pt x="0" y="188821"/>
                      <a:pt x="4842" y="193662"/>
                      <a:pt x="12104" y="193662"/>
                    </a:cubicBezTo>
                    <a:lnTo>
                      <a:pt x="387324" y="193662"/>
                    </a:lnTo>
                    <a:lnTo>
                      <a:pt x="387324" y="0"/>
                    </a:lnTo>
                    <a:lnTo>
                      <a:pt x="12104" y="0"/>
                    </a:lnTo>
                    <a:cubicBezTo>
                      <a:pt x="4842" y="0"/>
                      <a:pt x="0" y="4842"/>
                      <a:pt x="0" y="12104"/>
                    </a:cubicBezTo>
                    <a:close/>
                  </a:path>
                </a:pathLst>
              </a:custGeom>
              <a:grpFill/>
              <a:ln w="1200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27CE569A-3A09-4B3C-A1A5-E3ED2D0C712B}"/>
                  </a:ext>
                </a:extLst>
              </p:cNvPr>
              <p:cNvSpPr/>
              <p:nvPr/>
            </p:nvSpPr>
            <p:spPr>
              <a:xfrm>
                <a:off x="7190401" y="3138506"/>
                <a:ext cx="411532" cy="193662"/>
              </a:xfrm>
              <a:custGeom>
                <a:avLst/>
                <a:gdLst>
                  <a:gd name="connsiteX0" fmla="*/ 205766 w 411532"/>
                  <a:gd name="connsiteY0" fmla="*/ 145247 h 193662"/>
                  <a:gd name="connsiteX1" fmla="*/ 96831 w 411532"/>
                  <a:gd name="connsiteY1" fmla="*/ 145247 h 193662"/>
                  <a:gd name="connsiteX2" fmla="*/ 48416 w 411532"/>
                  <a:gd name="connsiteY2" fmla="*/ 96831 h 193662"/>
                  <a:gd name="connsiteX3" fmla="*/ 96831 w 411532"/>
                  <a:gd name="connsiteY3" fmla="*/ 48416 h 193662"/>
                  <a:gd name="connsiteX4" fmla="*/ 205766 w 411532"/>
                  <a:gd name="connsiteY4" fmla="*/ 48416 h 193662"/>
                  <a:gd name="connsiteX5" fmla="*/ 205766 w 411532"/>
                  <a:gd name="connsiteY5" fmla="*/ 145247 h 193662"/>
                  <a:gd name="connsiteX6" fmla="*/ 314701 w 411532"/>
                  <a:gd name="connsiteY6" fmla="*/ 0 h 193662"/>
                  <a:gd name="connsiteX7" fmla="*/ 96831 w 411532"/>
                  <a:gd name="connsiteY7" fmla="*/ 0 h 193662"/>
                  <a:gd name="connsiteX8" fmla="*/ 0 w 411532"/>
                  <a:gd name="connsiteY8" fmla="*/ 96831 h 193662"/>
                  <a:gd name="connsiteX9" fmla="*/ 96831 w 411532"/>
                  <a:gd name="connsiteY9" fmla="*/ 193662 h 193662"/>
                  <a:gd name="connsiteX10" fmla="*/ 314701 w 411532"/>
                  <a:gd name="connsiteY10" fmla="*/ 193662 h 193662"/>
                  <a:gd name="connsiteX11" fmla="*/ 411532 w 411532"/>
                  <a:gd name="connsiteY11" fmla="*/ 96831 h 193662"/>
                  <a:gd name="connsiteX12" fmla="*/ 314701 w 411532"/>
                  <a:gd name="connsiteY12" fmla="*/ 0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532" h="193662">
                    <a:moveTo>
                      <a:pt x="205766" y="145247"/>
                    </a:moveTo>
                    <a:lnTo>
                      <a:pt x="96831" y="145247"/>
                    </a:lnTo>
                    <a:cubicBezTo>
                      <a:pt x="70203" y="145247"/>
                      <a:pt x="48416" y="123460"/>
                      <a:pt x="48416" y="96831"/>
                    </a:cubicBezTo>
                    <a:cubicBezTo>
                      <a:pt x="48416" y="70203"/>
                      <a:pt x="70203" y="48416"/>
                      <a:pt x="96831" y="48416"/>
                    </a:cubicBezTo>
                    <a:lnTo>
                      <a:pt x="205766" y="48416"/>
                    </a:lnTo>
                    <a:lnTo>
                      <a:pt x="205766" y="145247"/>
                    </a:lnTo>
                    <a:close/>
                    <a:moveTo>
                      <a:pt x="314701" y="0"/>
                    </a:moveTo>
                    <a:lnTo>
                      <a:pt x="96831" y="0"/>
                    </a:lnTo>
                    <a:cubicBezTo>
                      <a:pt x="43574" y="0"/>
                      <a:pt x="0" y="43574"/>
                      <a:pt x="0" y="96831"/>
                    </a:cubicBezTo>
                    <a:cubicBezTo>
                      <a:pt x="0" y="150088"/>
                      <a:pt x="43574" y="193662"/>
                      <a:pt x="96831" y="193662"/>
                    </a:cubicBezTo>
                    <a:lnTo>
                      <a:pt x="314701" y="193662"/>
                    </a:lnTo>
                    <a:cubicBezTo>
                      <a:pt x="367958" y="193662"/>
                      <a:pt x="411532" y="150088"/>
                      <a:pt x="411532" y="96831"/>
                    </a:cubicBezTo>
                    <a:cubicBezTo>
                      <a:pt x="411532" y="43574"/>
                      <a:pt x="367958" y="0"/>
                      <a:pt x="314701" y="0"/>
                    </a:cubicBezTo>
                    <a:close/>
                  </a:path>
                </a:pathLst>
              </a:custGeom>
              <a:grpFill/>
              <a:ln w="12005" cap="flat">
                <a:noFill/>
                <a:prstDash val="solid"/>
                <a:miter/>
              </a:ln>
            </p:spPr>
            <p:txBody>
              <a:bodyPr rtlCol="0" anchor="ctr"/>
              <a:lstStyle/>
              <a:p>
                <a:endParaRPr lang="en-US"/>
              </a:p>
            </p:txBody>
          </p:sp>
        </p:grpSp>
        <p:sp>
          <p:nvSpPr>
            <p:cNvPr id="13" name="arrow 1">
              <a:extLst>
                <a:ext uri="{FF2B5EF4-FFF2-40B4-BE49-F238E27FC236}">
                  <a16:creationId xmlns:a16="http://schemas.microsoft.com/office/drawing/2014/main" id="{296FEE87-5ADD-394A-2585-FB9490DEAD5F}"/>
                </a:ext>
              </a:extLst>
            </p:cNvPr>
            <p:cNvSpPr/>
            <p:nvPr/>
          </p:nvSpPr>
          <p:spPr>
            <a:xfrm rot="16200000">
              <a:off x="7356305" y="2041050"/>
              <a:ext cx="508238"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FF0000"/>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a:p>
          </p:txBody>
        </p:sp>
      </p:grpSp>
      <p:sp>
        <p:nvSpPr>
          <p:cNvPr id="14" name="Rounded Rectangle 13">
            <a:extLst>
              <a:ext uri="{FF2B5EF4-FFF2-40B4-BE49-F238E27FC236}">
                <a16:creationId xmlns:a16="http://schemas.microsoft.com/office/drawing/2014/main" id="{E666E22D-F650-4E68-12F8-031DD761AE4E}"/>
              </a:ext>
            </a:extLst>
          </p:cNvPr>
          <p:cNvSpPr/>
          <p:nvPr/>
        </p:nvSpPr>
        <p:spPr bwMode="auto">
          <a:xfrm>
            <a:off x="684213" y="3247504"/>
            <a:ext cx="2266021" cy="660069"/>
          </a:xfrm>
          <a:prstGeom prst="roundRect">
            <a:avLst/>
          </a:prstGeom>
          <a:solidFill>
            <a:srgbClr val="0072CF"/>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Smoking status</a:t>
            </a:r>
          </a:p>
        </p:txBody>
      </p:sp>
      <p:sp>
        <p:nvSpPr>
          <p:cNvPr id="20" name="Rounded Rectangle 19">
            <a:extLst>
              <a:ext uri="{FF2B5EF4-FFF2-40B4-BE49-F238E27FC236}">
                <a16:creationId xmlns:a16="http://schemas.microsoft.com/office/drawing/2014/main" id="{7408A951-B706-05D0-9E9F-74F6B1DD79D7}"/>
              </a:ext>
            </a:extLst>
          </p:cNvPr>
          <p:cNvSpPr/>
          <p:nvPr/>
        </p:nvSpPr>
        <p:spPr bwMode="auto">
          <a:xfrm>
            <a:off x="3438990" y="3247504"/>
            <a:ext cx="2266021" cy="660069"/>
          </a:xfrm>
          <a:prstGeom prst="roundRect">
            <a:avLst/>
          </a:prstGeom>
          <a:solidFill>
            <a:srgbClr val="0072CF"/>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What is the</a:t>
            </a:r>
            <a:br>
              <a:rPr lang="en-US" sz="1400" b="1">
                <a:solidFill>
                  <a:schemeClr val="bg1"/>
                </a:solidFill>
                <a:effectLst/>
                <a:latin typeface="Arial" panose="020B0604020202020204" pitchFamily="34" charset="0"/>
                <a:ea typeface="Calibri"/>
                <a:cs typeface="Arial" panose="020B0604020202020204" pitchFamily="34" charset="0"/>
              </a:rPr>
            </a:br>
            <a:r>
              <a:rPr lang="en-US" sz="1400" b="1">
                <a:solidFill>
                  <a:schemeClr val="bg1"/>
                </a:solidFill>
                <a:effectLst/>
                <a:latin typeface="Arial" panose="020B0604020202020204" pitchFamily="34" charset="0"/>
                <a:ea typeface="Calibri"/>
                <a:cs typeface="Arial" panose="020B0604020202020204" pitchFamily="34" charset="0"/>
              </a:rPr>
              <a:t> clinical effect?</a:t>
            </a:r>
          </a:p>
        </p:txBody>
      </p:sp>
      <p:sp>
        <p:nvSpPr>
          <p:cNvPr id="21" name="Rounded Rectangle 20">
            <a:extLst>
              <a:ext uri="{FF2B5EF4-FFF2-40B4-BE49-F238E27FC236}">
                <a16:creationId xmlns:a16="http://schemas.microsoft.com/office/drawing/2014/main" id="{AEE1E333-D354-8F4D-A3FB-E3FD9BB5B687}"/>
              </a:ext>
            </a:extLst>
          </p:cNvPr>
          <p:cNvSpPr/>
          <p:nvPr/>
        </p:nvSpPr>
        <p:spPr bwMode="auto">
          <a:xfrm>
            <a:off x="6193493" y="3247504"/>
            <a:ext cx="2266021" cy="660069"/>
          </a:xfrm>
          <a:prstGeom prst="roundRect">
            <a:avLst/>
          </a:prstGeom>
          <a:solidFill>
            <a:srgbClr val="0072CF"/>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What do you need </a:t>
            </a:r>
          </a:p>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to do with the dose?</a:t>
            </a:r>
          </a:p>
        </p:txBody>
      </p:sp>
      <p:sp>
        <p:nvSpPr>
          <p:cNvPr id="22" name="decreased met text">
            <a:extLst>
              <a:ext uri="{FF2B5EF4-FFF2-40B4-BE49-F238E27FC236}">
                <a16:creationId xmlns:a16="http://schemas.microsoft.com/office/drawing/2014/main" id="{B149579B-15CA-87CD-7941-EBB1D06205AF}"/>
              </a:ext>
            </a:extLst>
          </p:cNvPr>
          <p:cNvSpPr txBox="1"/>
          <p:nvPr/>
        </p:nvSpPr>
        <p:spPr>
          <a:xfrm>
            <a:off x="4298690" y="4069300"/>
            <a:ext cx="1482786" cy="1121006"/>
          </a:xfrm>
          <a:prstGeom prst="rect">
            <a:avLst/>
          </a:prstGeom>
          <a:noFill/>
        </p:spPr>
        <p:txBody>
          <a:bodyPr wrap="square" rtlCol="0">
            <a:noAutofit/>
          </a:bodyPr>
          <a:lstStyle/>
          <a:p>
            <a:pPr>
              <a:lnSpc>
                <a:spcPts val="1800"/>
              </a:lnSpc>
            </a:pPr>
            <a:r>
              <a:rPr lang="en-US" sz="1300" b="1">
                <a:latin typeface="Arial" panose="020B0604020202020204" pitchFamily="34" charset="0"/>
                <a:cs typeface="Arial" panose="020B0604020202020204" pitchFamily="34" charset="0"/>
              </a:rPr>
              <a:t>Decreased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metabolism</a:t>
            </a:r>
          </a:p>
          <a:p>
            <a:pPr>
              <a:lnSpc>
                <a:spcPts val="1800"/>
              </a:lnSpc>
            </a:pPr>
            <a:r>
              <a:rPr lang="en-US" sz="1200">
                <a:latin typeface="Arial" panose="020B0604020202020204" pitchFamily="34" charset="0"/>
                <a:cs typeface="Arial" panose="020B0604020202020204" pitchFamily="34" charset="0"/>
              </a:rPr>
              <a:t>Possible side </a:t>
            </a:r>
            <a:br>
              <a:rPr lang="en-US" sz="1200">
                <a:latin typeface="Arial" panose="020B0604020202020204" pitchFamily="34" charset="0"/>
                <a:cs typeface="Arial" panose="020B0604020202020204" pitchFamily="34" charset="0"/>
              </a:rPr>
            </a:br>
            <a:r>
              <a:rPr lang="en-US" sz="1200">
                <a:latin typeface="Arial" panose="020B0604020202020204" pitchFamily="34" charset="0"/>
                <a:cs typeface="Arial" panose="020B0604020202020204" pitchFamily="34" charset="0"/>
              </a:rPr>
              <a:t>effects / toxicity</a:t>
            </a:r>
            <a:endParaRPr lang="en-US" sz="1200" b="1">
              <a:latin typeface="Arial" panose="020B0604020202020204" pitchFamily="34" charset="0"/>
              <a:cs typeface="Arial" panose="020B0604020202020204" pitchFamily="34" charset="0"/>
            </a:endParaRPr>
          </a:p>
        </p:txBody>
      </p:sp>
      <p:sp>
        <p:nvSpPr>
          <p:cNvPr id="23" name="higher text">
            <a:extLst>
              <a:ext uri="{FF2B5EF4-FFF2-40B4-BE49-F238E27FC236}">
                <a16:creationId xmlns:a16="http://schemas.microsoft.com/office/drawing/2014/main" id="{7406F411-4C00-BFBA-8ECF-94BF9D90AE63}"/>
              </a:ext>
            </a:extLst>
          </p:cNvPr>
          <p:cNvSpPr txBox="1"/>
          <p:nvPr/>
        </p:nvSpPr>
        <p:spPr>
          <a:xfrm>
            <a:off x="6315669" y="2543787"/>
            <a:ext cx="2021668" cy="549658"/>
          </a:xfrm>
          <a:prstGeom prst="rect">
            <a:avLst/>
          </a:prstGeom>
          <a:noFill/>
        </p:spPr>
        <p:txBody>
          <a:bodyPr wrap="square" rtlCol="0">
            <a:noAutofit/>
          </a:bodyPr>
          <a:lstStyle/>
          <a:p>
            <a:pPr algn="ctr">
              <a:lnSpc>
                <a:spcPts val="1800"/>
              </a:lnSpc>
            </a:pPr>
            <a:r>
              <a:rPr lang="en-US" sz="1300" b="1">
                <a:latin typeface="Arial" panose="020B0604020202020204" pitchFamily="34" charset="0"/>
                <a:cs typeface="Arial" panose="020B0604020202020204" pitchFamily="34" charset="0"/>
              </a:rPr>
              <a:t>Higher doses of </a:t>
            </a:r>
          </a:p>
          <a:p>
            <a:pPr algn="ctr">
              <a:lnSpc>
                <a:spcPts val="1800"/>
              </a:lnSpc>
            </a:pPr>
            <a:r>
              <a:rPr lang="en-US" sz="1300" b="1">
                <a:latin typeface="Arial" panose="020B0604020202020204" pitchFamily="34" charset="0"/>
                <a:cs typeface="Arial" panose="020B0604020202020204" pitchFamily="34" charset="0"/>
              </a:rPr>
              <a:t>medication needed</a:t>
            </a:r>
          </a:p>
        </p:txBody>
      </p:sp>
      <p:sp>
        <p:nvSpPr>
          <p:cNvPr id="24" name="reduce text">
            <a:extLst>
              <a:ext uri="{FF2B5EF4-FFF2-40B4-BE49-F238E27FC236}">
                <a16:creationId xmlns:a16="http://schemas.microsoft.com/office/drawing/2014/main" id="{EE5B07E1-5401-5216-E1E4-1E0556911B34}"/>
              </a:ext>
            </a:extLst>
          </p:cNvPr>
          <p:cNvSpPr txBox="1"/>
          <p:nvPr/>
        </p:nvSpPr>
        <p:spPr>
          <a:xfrm>
            <a:off x="6336087" y="4069300"/>
            <a:ext cx="1980833" cy="627804"/>
          </a:xfrm>
          <a:prstGeom prst="rect">
            <a:avLst/>
          </a:prstGeom>
          <a:noFill/>
        </p:spPr>
        <p:txBody>
          <a:bodyPr wrap="square" rtlCol="0">
            <a:noAutofit/>
          </a:bodyPr>
          <a:lstStyle/>
          <a:p>
            <a:pPr algn="ctr">
              <a:lnSpc>
                <a:spcPts val="1800"/>
              </a:lnSpc>
            </a:pPr>
            <a:r>
              <a:rPr lang="en-US" sz="1300" b="1">
                <a:latin typeface="Arial" panose="020B0604020202020204" pitchFamily="34" charset="0"/>
                <a:cs typeface="Arial" panose="020B0604020202020204" pitchFamily="34" charset="0"/>
              </a:rPr>
              <a:t>Reduce dose,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usually within a week</a:t>
            </a:r>
          </a:p>
        </p:txBody>
      </p:sp>
      <p:grpSp>
        <p:nvGrpSpPr>
          <p:cNvPr id="265" name="reduce med">
            <a:extLst>
              <a:ext uri="{FF2B5EF4-FFF2-40B4-BE49-F238E27FC236}">
                <a16:creationId xmlns:a16="http://schemas.microsoft.com/office/drawing/2014/main" id="{EDECAE5C-F20A-9108-4121-048BED0C0493}"/>
              </a:ext>
            </a:extLst>
          </p:cNvPr>
          <p:cNvGrpSpPr/>
          <p:nvPr/>
        </p:nvGrpSpPr>
        <p:grpSpPr>
          <a:xfrm>
            <a:off x="6860021" y="4781991"/>
            <a:ext cx="932965" cy="660069"/>
            <a:chOff x="6860021" y="4781991"/>
            <a:chExt cx="932965" cy="660069"/>
          </a:xfrm>
        </p:grpSpPr>
        <p:grpSp>
          <p:nvGrpSpPr>
            <p:cNvPr id="25" name="Graphic 6" descr="Medicine with solid fill">
              <a:extLst>
                <a:ext uri="{FF2B5EF4-FFF2-40B4-BE49-F238E27FC236}">
                  <a16:creationId xmlns:a16="http://schemas.microsoft.com/office/drawing/2014/main" id="{A92C9FBB-1D51-1B91-211C-D39663815EFC}"/>
                </a:ext>
              </a:extLst>
            </p:cNvPr>
            <p:cNvGrpSpPr/>
            <p:nvPr/>
          </p:nvGrpSpPr>
          <p:grpSpPr>
            <a:xfrm>
              <a:off x="6860021" y="4781991"/>
              <a:ext cx="462048" cy="660069"/>
              <a:chOff x="6924115" y="2363858"/>
              <a:chExt cx="677817" cy="968310"/>
            </a:xfrm>
            <a:solidFill>
              <a:schemeClr val="tx1">
                <a:alpha val="44897"/>
              </a:schemeClr>
            </a:solidFill>
          </p:grpSpPr>
          <p:sp>
            <p:nvSpPr>
              <p:cNvPr id="26" name="Freeform 25">
                <a:extLst>
                  <a:ext uri="{FF2B5EF4-FFF2-40B4-BE49-F238E27FC236}">
                    <a16:creationId xmlns:a16="http://schemas.microsoft.com/office/drawing/2014/main" id="{78766735-B455-E3F2-5EAA-59179A5534F2}"/>
                  </a:ext>
                </a:extLst>
              </p:cNvPr>
              <p:cNvSpPr/>
              <p:nvPr/>
            </p:nvSpPr>
            <p:spPr>
              <a:xfrm>
                <a:off x="6924115" y="2363858"/>
                <a:ext cx="532570" cy="871479"/>
              </a:xfrm>
              <a:custGeom>
                <a:avLst/>
                <a:gdLst>
                  <a:gd name="connsiteX0" fmla="*/ 532571 w 532570"/>
                  <a:gd name="connsiteY0" fmla="*/ 726233 h 871479"/>
                  <a:gd name="connsiteX1" fmla="*/ 532571 w 532570"/>
                  <a:gd name="connsiteY1" fmla="*/ 629402 h 871479"/>
                  <a:gd name="connsiteX2" fmla="*/ 121039 w 532570"/>
                  <a:gd name="connsiteY2" fmla="*/ 629402 h 871479"/>
                  <a:gd name="connsiteX3" fmla="*/ 96831 w 532570"/>
                  <a:gd name="connsiteY3" fmla="*/ 605194 h 871479"/>
                  <a:gd name="connsiteX4" fmla="*/ 96831 w 532570"/>
                  <a:gd name="connsiteY4" fmla="*/ 363117 h 871479"/>
                  <a:gd name="connsiteX5" fmla="*/ 121039 w 532570"/>
                  <a:gd name="connsiteY5" fmla="*/ 338909 h 871479"/>
                  <a:gd name="connsiteX6" fmla="*/ 532571 w 532570"/>
                  <a:gd name="connsiteY6" fmla="*/ 338909 h 871479"/>
                  <a:gd name="connsiteX7" fmla="*/ 532571 w 532570"/>
                  <a:gd name="connsiteY7" fmla="*/ 242078 h 871479"/>
                  <a:gd name="connsiteX8" fmla="*/ 484155 w 532570"/>
                  <a:gd name="connsiteY8" fmla="*/ 193662 h 871479"/>
                  <a:gd name="connsiteX9" fmla="*/ 441792 w 532570"/>
                  <a:gd name="connsiteY9" fmla="*/ 193662 h 871479"/>
                  <a:gd name="connsiteX10" fmla="*/ 435740 w 532570"/>
                  <a:gd name="connsiteY10" fmla="*/ 187610 h 871479"/>
                  <a:gd name="connsiteX11" fmla="*/ 435740 w 532570"/>
                  <a:gd name="connsiteY11" fmla="*/ 151299 h 871479"/>
                  <a:gd name="connsiteX12" fmla="*/ 441792 w 532570"/>
                  <a:gd name="connsiteY12" fmla="*/ 145247 h 871479"/>
                  <a:gd name="connsiteX13" fmla="*/ 472052 w 532570"/>
                  <a:gd name="connsiteY13" fmla="*/ 145247 h 871479"/>
                  <a:gd name="connsiteX14" fmla="*/ 484155 w 532570"/>
                  <a:gd name="connsiteY14" fmla="*/ 133143 h 871479"/>
                  <a:gd name="connsiteX15" fmla="*/ 484155 w 532570"/>
                  <a:gd name="connsiteY15" fmla="*/ 48416 h 871479"/>
                  <a:gd name="connsiteX16" fmla="*/ 435740 w 532570"/>
                  <a:gd name="connsiteY16" fmla="*/ 0 h 871479"/>
                  <a:gd name="connsiteX17" fmla="*/ 96831 w 532570"/>
                  <a:gd name="connsiteY17" fmla="*/ 0 h 871479"/>
                  <a:gd name="connsiteX18" fmla="*/ 48416 w 532570"/>
                  <a:gd name="connsiteY18" fmla="*/ 48416 h 871479"/>
                  <a:gd name="connsiteX19" fmla="*/ 48416 w 532570"/>
                  <a:gd name="connsiteY19" fmla="*/ 133143 h 871479"/>
                  <a:gd name="connsiteX20" fmla="*/ 60519 w 532570"/>
                  <a:gd name="connsiteY20" fmla="*/ 145247 h 871479"/>
                  <a:gd name="connsiteX21" fmla="*/ 90779 w 532570"/>
                  <a:gd name="connsiteY21" fmla="*/ 145247 h 871479"/>
                  <a:gd name="connsiteX22" fmla="*/ 96831 w 532570"/>
                  <a:gd name="connsiteY22" fmla="*/ 151299 h 871479"/>
                  <a:gd name="connsiteX23" fmla="*/ 96831 w 532570"/>
                  <a:gd name="connsiteY23" fmla="*/ 187610 h 871479"/>
                  <a:gd name="connsiteX24" fmla="*/ 90779 w 532570"/>
                  <a:gd name="connsiteY24" fmla="*/ 193662 h 871479"/>
                  <a:gd name="connsiteX25" fmla="*/ 48416 w 532570"/>
                  <a:gd name="connsiteY25" fmla="*/ 193662 h 871479"/>
                  <a:gd name="connsiteX26" fmla="*/ 0 w 532570"/>
                  <a:gd name="connsiteY26" fmla="*/ 242078 h 871479"/>
                  <a:gd name="connsiteX27" fmla="*/ 0 w 532570"/>
                  <a:gd name="connsiteY27" fmla="*/ 823064 h 871479"/>
                  <a:gd name="connsiteX28" fmla="*/ 48416 w 532570"/>
                  <a:gd name="connsiteY28" fmla="*/ 871480 h 871479"/>
                  <a:gd name="connsiteX29" fmla="*/ 217870 w 532570"/>
                  <a:gd name="connsiteY29" fmla="*/ 871480 h 871479"/>
                  <a:gd name="connsiteX30" fmla="*/ 363117 w 532570"/>
                  <a:gd name="connsiteY30" fmla="*/ 726233 h 871479"/>
                  <a:gd name="connsiteX31" fmla="*/ 532571 w 532570"/>
                  <a:gd name="connsiteY31" fmla="*/ 726233 h 8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2570" h="871479">
                    <a:moveTo>
                      <a:pt x="532571" y="726233"/>
                    </a:moveTo>
                    <a:lnTo>
                      <a:pt x="532571" y="629402"/>
                    </a:lnTo>
                    <a:lnTo>
                      <a:pt x="121039" y="629402"/>
                    </a:lnTo>
                    <a:cubicBezTo>
                      <a:pt x="107725" y="629402"/>
                      <a:pt x="96831" y="618509"/>
                      <a:pt x="96831" y="605194"/>
                    </a:cubicBezTo>
                    <a:lnTo>
                      <a:pt x="96831" y="363117"/>
                    </a:lnTo>
                    <a:cubicBezTo>
                      <a:pt x="96831" y="349802"/>
                      <a:pt x="107725" y="338909"/>
                      <a:pt x="121039" y="338909"/>
                    </a:cubicBezTo>
                    <a:lnTo>
                      <a:pt x="532571" y="338909"/>
                    </a:lnTo>
                    <a:lnTo>
                      <a:pt x="532571" y="242078"/>
                    </a:lnTo>
                    <a:cubicBezTo>
                      <a:pt x="532571" y="215449"/>
                      <a:pt x="510784" y="193662"/>
                      <a:pt x="484155" y="193662"/>
                    </a:cubicBezTo>
                    <a:lnTo>
                      <a:pt x="441792" y="193662"/>
                    </a:lnTo>
                    <a:cubicBezTo>
                      <a:pt x="438161" y="193662"/>
                      <a:pt x="435740" y="191241"/>
                      <a:pt x="435740" y="187610"/>
                    </a:cubicBezTo>
                    <a:lnTo>
                      <a:pt x="435740" y="151299"/>
                    </a:lnTo>
                    <a:cubicBezTo>
                      <a:pt x="435740" y="147667"/>
                      <a:pt x="438161" y="145247"/>
                      <a:pt x="441792" y="145247"/>
                    </a:cubicBezTo>
                    <a:lnTo>
                      <a:pt x="472052" y="145247"/>
                    </a:lnTo>
                    <a:cubicBezTo>
                      <a:pt x="479314" y="145247"/>
                      <a:pt x="484155" y="140405"/>
                      <a:pt x="484155" y="133143"/>
                    </a:cubicBezTo>
                    <a:lnTo>
                      <a:pt x="484155" y="48416"/>
                    </a:lnTo>
                    <a:cubicBezTo>
                      <a:pt x="484155" y="21787"/>
                      <a:pt x="462368" y="0"/>
                      <a:pt x="435740" y="0"/>
                    </a:cubicBezTo>
                    <a:lnTo>
                      <a:pt x="96831" y="0"/>
                    </a:lnTo>
                    <a:cubicBezTo>
                      <a:pt x="70203" y="0"/>
                      <a:pt x="48416" y="21787"/>
                      <a:pt x="48416" y="48416"/>
                    </a:cubicBezTo>
                    <a:lnTo>
                      <a:pt x="48416" y="133143"/>
                    </a:lnTo>
                    <a:cubicBezTo>
                      <a:pt x="48416" y="140405"/>
                      <a:pt x="53257" y="145247"/>
                      <a:pt x="60519" y="145247"/>
                    </a:cubicBezTo>
                    <a:lnTo>
                      <a:pt x="90779" y="145247"/>
                    </a:lnTo>
                    <a:cubicBezTo>
                      <a:pt x="94410" y="145247"/>
                      <a:pt x="96831" y="147667"/>
                      <a:pt x="96831" y="151299"/>
                    </a:cubicBezTo>
                    <a:lnTo>
                      <a:pt x="96831" y="187610"/>
                    </a:lnTo>
                    <a:cubicBezTo>
                      <a:pt x="96831" y="191241"/>
                      <a:pt x="94410" y="193662"/>
                      <a:pt x="90779" y="193662"/>
                    </a:cubicBezTo>
                    <a:lnTo>
                      <a:pt x="48416" y="193662"/>
                    </a:lnTo>
                    <a:cubicBezTo>
                      <a:pt x="21787" y="193662"/>
                      <a:pt x="0" y="215449"/>
                      <a:pt x="0" y="242078"/>
                    </a:cubicBezTo>
                    <a:lnTo>
                      <a:pt x="0" y="823064"/>
                    </a:lnTo>
                    <a:cubicBezTo>
                      <a:pt x="0" y="849693"/>
                      <a:pt x="21787" y="871480"/>
                      <a:pt x="48416" y="871480"/>
                    </a:cubicBezTo>
                    <a:lnTo>
                      <a:pt x="217870" y="871480"/>
                    </a:lnTo>
                    <a:cubicBezTo>
                      <a:pt x="217870" y="791594"/>
                      <a:pt x="283231" y="726233"/>
                      <a:pt x="363117" y="726233"/>
                    </a:cubicBezTo>
                    <a:lnTo>
                      <a:pt x="532571" y="726233"/>
                    </a:lnTo>
                    <a:close/>
                  </a:path>
                </a:pathLst>
              </a:custGeom>
              <a:grpFill/>
              <a:ln w="1200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E259A966-2F2F-8F3D-C5A4-6A9705FD1802}"/>
                  </a:ext>
                </a:extLst>
              </p:cNvPr>
              <p:cNvSpPr/>
              <p:nvPr/>
            </p:nvSpPr>
            <p:spPr>
              <a:xfrm>
                <a:off x="7069362" y="2751182"/>
                <a:ext cx="387324" cy="193662"/>
              </a:xfrm>
              <a:custGeom>
                <a:avLst/>
                <a:gdLst>
                  <a:gd name="connsiteX0" fmla="*/ 0 w 387324"/>
                  <a:gd name="connsiteY0" fmla="*/ 12104 h 193662"/>
                  <a:gd name="connsiteX1" fmla="*/ 0 w 387324"/>
                  <a:gd name="connsiteY1" fmla="*/ 181558 h 193662"/>
                  <a:gd name="connsiteX2" fmla="*/ 12104 w 387324"/>
                  <a:gd name="connsiteY2" fmla="*/ 193662 h 193662"/>
                  <a:gd name="connsiteX3" fmla="*/ 387324 w 387324"/>
                  <a:gd name="connsiteY3" fmla="*/ 193662 h 193662"/>
                  <a:gd name="connsiteX4" fmla="*/ 387324 w 387324"/>
                  <a:gd name="connsiteY4" fmla="*/ 0 h 193662"/>
                  <a:gd name="connsiteX5" fmla="*/ 12104 w 387324"/>
                  <a:gd name="connsiteY5" fmla="*/ 0 h 193662"/>
                  <a:gd name="connsiteX6" fmla="*/ 0 w 387324"/>
                  <a:gd name="connsiteY6" fmla="*/ 12104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324" h="193662">
                    <a:moveTo>
                      <a:pt x="0" y="12104"/>
                    </a:moveTo>
                    <a:lnTo>
                      <a:pt x="0" y="181558"/>
                    </a:lnTo>
                    <a:cubicBezTo>
                      <a:pt x="0" y="188821"/>
                      <a:pt x="4842" y="193662"/>
                      <a:pt x="12104" y="193662"/>
                    </a:cubicBezTo>
                    <a:lnTo>
                      <a:pt x="387324" y="193662"/>
                    </a:lnTo>
                    <a:lnTo>
                      <a:pt x="387324" y="0"/>
                    </a:lnTo>
                    <a:lnTo>
                      <a:pt x="12104" y="0"/>
                    </a:lnTo>
                    <a:cubicBezTo>
                      <a:pt x="4842" y="0"/>
                      <a:pt x="0" y="4842"/>
                      <a:pt x="0" y="12104"/>
                    </a:cubicBezTo>
                    <a:close/>
                  </a:path>
                </a:pathLst>
              </a:custGeom>
              <a:grpFill/>
              <a:ln w="1200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9C074ABA-560C-3F7F-2600-C4CAFF3FFB92}"/>
                  </a:ext>
                </a:extLst>
              </p:cNvPr>
              <p:cNvSpPr/>
              <p:nvPr/>
            </p:nvSpPr>
            <p:spPr>
              <a:xfrm>
                <a:off x="7190401" y="3138506"/>
                <a:ext cx="411532" cy="193662"/>
              </a:xfrm>
              <a:custGeom>
                <a:avLst/>
                <a:gdLst>
                  <a:gd name="connsiteX0" fmla="*/ 205766 w 411532"/>
                  <a:gd name="connsiteY0" fmla="*/ 145247 h 193662"/>
                  <a:gd name="connsiteX1" fmla="*/ 96831 w 411532"/>
                  <a:gd name="connsiteY1" fmla="*/ 145247 h 193662"/>
                  <a:gd name="connsiteX2" fmla="*/ 48416 w 411532"/>
                  <a:gd name="connsiteY2" fmla="*/ 96831 h 193662"/>
                  <a:gd name="connsiteX3" fmla="*/ 96831 w 411532"/>
                  <a:gd name="connsiteY3" fmla="*/ 48416 h 193662"/>
                  <a:gd name="connsiteX4" fmla="*/ 205766 w 411532"/>
                  <a:gd name="connsiteY4" fmla="*/ 48416 h 193662"/>
                  <a:gd name="connsiteX5" fmla="*/ 205766 w 411532"/>
                  <a:gd name="connsiteY5" fmla="*/ 145247 h 193662"/>
                  <a:gd name="connsiteX6" fmla="*/ 314701 w 411532"/>
                  <a:gd name="connsiteY6" fmla="*/ 0 h 193662"/>
                  <a:gd name="connsiteX7" fmla="*/ 96831 w 411532"/>
                  <a:gd name="connsiteY7" fmla="*/ 0 h 193662"/>
                  <a:gd name="connsiteX8" fmla="*/ 0 w 411532"/>
                  <a:gd name="connsiteY8" fmla="*/ 96831 h 193662"/>
                  <a:gd name="connsiteX9" fmla="*/ 96831 w 411532"/>
                  <a:gd name="connsiteY9" fmla="*/ 193662 h 193662"/>
                  <a:gd name="connsiteX10" fmla="*/ 314701 w 411532"/>
                  <a:gd name="connsiteY10" fmla="*/ 193662 h 193662"/>
                  <a:gd name="connsiteX11" fmla="*/ 411532 w 411532"/>
                  <a:gd name="connsiteY11" fmla="*/ 96831 h 193662"/>
                  <a:gd name="connsiteX12" fmla="*/ 314701 w 411532"/>
                  <a:gd name="connsiteY12" fmla="*/ 0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532" h="193662">
                    <a:moveTo>
                      <a:pt x="205766" y="145247"/>
                    </a:moveTo>
                    <a:lnTo>
                      <a:pt x="96831" y="145247"/>
                    </a:lnTo>
                    <a:cubicBezTo>
                      <a:pt x="70203" y="145247"/>
                      <a:pt x="48416" y="123460"/>
                      <a:pt x="48416" y="96831"/>
                    </a:cubicBezTo>
                    <a:cubicBezTo>
                      <a:pt x="48416" y="70203"/>
                      <a:pt x="70203" y="48416"/>
                      <a:pt x="96831" y="48416"/>
                    </a:cubicBezTo>
                    <a:lnTo>
                      <a:pt x="205766" y="48416"/>
                    </a:lnTo>
                    <a:lnTo>
                      <a:pt x="205766" y="145247"/>
                    </a:lnTo>
                    <a:close/>
                    <a:moveTo>
                      <a:pt x="314701" y="0"/>
                    </a:moveTo>
                    <a:lnTo>
                      <a:pt x="96831" y="0"/>
                    </a:lnTo>
                    <a:cubicBezTo>
                      <a:pt x="43574" y="0"/>
                      <a:pt x="0" y="43574"/>
                      <a:pt x="0" y="96831"/>
                    </a:cubicBezTo>
                    <a:cubicBezTo>
                      <a:pt x="0" y="150088"/>
                      <a:pt x="43574" y="193662"/>
                      <a:pt x="96831" y="193662"/>
                    </a:cubicBezTo>
                    <a:lnTo>
                      <a:pt x="314701" y="193662"/>
                    </a:lnTo>
                    <a:cubicBezTo>
                      <a:pt x="367958" y="193662"/>
                      <a:pt x="411532" y="150088"/>
                      <a:pt x="411532" y="96831"/>
                    </a:cubicBezTo>
                    <a:cubicBezTo>
                      <a:pt x="411532" y="43574"/>
                      <a:pt x="367958" y="0"/>
                      <a:pt x="314701" y="0"/>
                    </a:cubicBezTo>
                    <a:close/>
                  </a:path>
                </a:pathLst>
              </a:custGeom>
              <a:grpFill/>
              <a:ln w="12005" cap="flat">
                <a:noFill/>
                <a:prstDash val="solid"/>
                <a:miter/>
              </a:ln>
            </p:spPr>
            <p:txBody>
              <a:bodyPr rtlCol="0" anchor="ctr"/>
              <a:lstStyle/>
              <a:p>
                <a:endParaRPr lang="en-US"/>
              </a:p>
            </p:txBody>
          </p:sp>
        </p:grpSp>
        <p:sp>
          <p:nvSpPr>
            <p:cNvPr id="29" name="arrow 1">
              <a:extLst>
                <a:ext uri="{FF2B5EF4-FFF2-40B4-BE49-F238E27FC236}">
                  <a16:creationId xmlns:a16="http://schemas.microsoft.com/office/drawing/2014/main" id="{B0C47F9C-2725-B011-5B69-9FCFE4A1DD95}"/>
                </a:ext>
              </a:extLst>
            </p:cNvPr>
            <p:cNvSpPr/>
            <p:nvPr/>
          </p:nvSpPr>
          <p:spPr>
            <a:xfrm rot="5400000">
              <a:off x="7356305" y="4949713"/>
              <a:ext cx="508238"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92D050"/>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a:p>
          </p:txBody>
        </p:sp>
      </p:grpSp>
      <p:sp>
        <p:nvSpPr>
          <p:cNvPr id="32" name="Rounded Rectangle 31">
            <a:extLst>
              <a:ext uri="{FF2B5EF4-FFF2-40B4-BE49-F238E27FC236}">
                <a16:creationId xmlns:a16="http://schemas.microsoft.com/office/drawing/2014/main" id="{91263AFB-7C9C-8F9A-33E2-D373B4BB7172}"/>
              </a:ext>
            </a:extLst>
          </p:cNvPr>
          <p:cNvSpPr/>
          <p:nvPr/>
        </p:nvSpPr>
        <p:spPr bwMode="auto">
          <a:xfrm>
            <a:off x="3438990" y="5279331"/>
            <a:ext cx="2266021" cy="734733"/>
          </a:xfrm>
          <a:prstGeom prst="roundRect">
            <a:avLst/>
          </a:prstGeom>
          <a:solidFill>
            <a:schemeClr val="accent1"/>
          </a:solidFill>
          <a:ln w="9525">
            <a:noFill/>
            <a:miter lim="800000"/>
            <a:headEnd/>
            <a:tailEnd/>
          </a:ln>
          <a:effectLst/>
        </p:spPr>
        <p:txBody>
          <a:bodyPr rot="0" vert="horz" wrap="square" lIns="0" tIns="0" rIns="0" bIns="18000" rtlCol="0" anchor="ctr" anchorCtr="0" upright="1">
            <a:noAutofit/>
          </a:bodyPr>
          <a:lstStyle/>
          <a:p>
            <a:pPr algn="ctr">
              <a:lnSpc>
                <a:spcPts val="1500"/>
              </a:lnSpc>
              <a:spcAft>
                <a:spcPts val="0"/>
              </a:spcAft>
            </a:pPr>
            <a:r>
              <a:rPr lang="en-US" sz="1200" b="1">
                <a:solidFill>
                  <a:schemeClr val="bg1"/>
                </a:solidFill>
                <a:latin typeface="Arial" panose="020B0604020202020204" pitchFamily="34" charset="0"/>
                <a:ea typeface="Calibri"/>
                <a:cs typeface="Arial" panose="020B0604020202020204" pitchFamily="34" charset="0"/>
              </a:rPr>
              <a:t>Monitor for side effects:</a:t>
            </a:r>
            <a:r>
              <a:rPr lang="en-US" sz="1200">
                <a:solidFill>
                  <a:schemeClr val="bg1"/>
                </a:solidFill>
                <a:latin typeface="Arial" panose="020B0604020202020204" pitchFamily="34" charset="0"/>
                <a:ea typeface="Calibri"/>
                <a:cs typeface="Arial" panose="020B0604020202020204" pitchFamily="34" charset="0"/>
              </a:rPr>
              <a:t> </a:t>
            </a:r>
            <a:br>
              <a:rPr lang="en-US" sz="1200">
                <a:solidFill>
                  <a:schemeClr val="bg1"/>
                </a:solidFill>
                <a:latin typeface="Arial" panose="020B0604020202020204" pitchFamily="34" charset="0"/>
                <a:ea typeface="Calibri"/>
                <a:cs typeface="Arial" panose="020B0604020202020204" pitchFamily="34" charset="0"/>
              </a:rPr>
            </a:br>
            <a:r>
              <a:rPr lang="en-US" sz="1200">
                <a:solidFill>
                  <a:schemeClr val="bg1"/>
                </a:solidFill>
                <a:latin typeface="Arial" panose="020B0604020202020204" pitchFamily="34" charset="0"/>
                <a:ea typeface="Calibri"/>
                <a:cs typeface="Arial" panose="020B0604020202020204" pitchFamily="34" charset="0"/>
              </a:rPr>
              <a:t>blood levels may rise as </a:t>
            </a:r>
            <a:br>
              <a:rPr lang="en-US" sz="1200">
                <a:solidFill>
                  <a:schemeClr val="bg1"/>
                </a:solidFill>
                <a:latin typeface="Arial" panose="020B0604020202020204" pitchFamily="34" charset="0"/>
                <a:ea typeface="Calibri"/>
                <a:cs typeface="Arial" panose="020B0604020202020204" pitchFamily="34" charset="0"/>
              </a:rPr>
            </a:br>
            <a:r>
              <a:rPr lang="en-US" sz="1200">
                <a:solidFill>
                  <a:schemeClr val="bg1"/>
                </a:solidFill>
                <a:latin typeface="Arial" panose="020B0604020202020204" pitchFamily="34" charset="0"/>
                <a:ea typeface="Calibri"/>
                <a:cs typeface="Arial" panose="020B0604020202020204" pitchFamily="34" charset="0"/>
              </a:rPr>
              <a:t>liver metabolism slows</a:t>
            </a:r>
            <a:endParaRPr lang="en-US" sz="1200">
              <a:solidFill>
                <a:schemeClr val="bg1"/>
              </a:solidFill>
              <a:effectLst/>
              <a:latin typeface="Arial" panose="020B0604020202020204" pitchFamily="34" charset="0"/>
              <a:ea typeface="Calibri"/>
              <a:cs typeface="Arial" panose="020B0604020202020204" pitchFamily="34" charset="0"/>
            </a:endParaRPr>
          </a:p>
        </p:txBody>
      </p:sp>
      <p:grpSp>
        <p:nvGrpSpPr>
          <p:cNvPr id="263" name="increased met">
            <a:extLst>
              <a:ext uri="{FF2B5EF4-FFF2-40B4-BE49-F238E27FC236}">
                <a16:creationId xmlns:a16="http://schemas.microsoft.com/office/drawing/2014/main" id="{EBC2FA1A-D2FF-F5F5-6895-2D875F15290F}"/>
              </a:ext>
            </a:extLst>
          </p:cNvPr>
          <p:cNvGrpSpPr/>
          <p:nvPr/>
        </p:nvGrpSpPr>
        <p:grpSpPr>
          <a:xfrm>
            <a:off x="3665769" y="1987468"/>
            <a:ext cx="495215" cy="1012941"/>
            <a:chOff x="3665769" y="1987468"/>
            <a:chExt cx="495215" cy="1012941"/>
          </a:xfrm>
        </p:grpSpPr>
        <p:grpSp>
          <p:nvGrpSpPr>
            <p:cNvPr id="35" name="Graphic 33" descr="Man with solid fill">
              <a:extLst>
                <a:ext uri="{FF2B5EF4-FFF2-40B4-BE49-F238E27FC236}">
                  <a16:creationId xmlns:a16="http://schemas.microsoft.com/office/drawing/2014/main" id="{C0ADA255-0669-527A-7169-86D844BB2863}"/>
                </a:ext>
              </a:extLst>
            </p:cNvPr>
            <p:cNvGrpSpPr/>
            <p:nvPr/>
          </p:nvGrpSpPr>
          <p:grpSpPr>
            <a:xfrm>
              <a:off x="3665769" y="1987468"/>
              <a:ext cx="495215" cy="1012941"/>
              <a:chOff x="3507530" y="1833938"/>
              <a:chExt cx="596424" cy="1219960"/>
            </a:xfrm>
            <a:solidFill>
              <a:schemeClr val="tx1">
                <a:alpha val="69648"/>
              </a:schemeClr>
            </a:solidFill>
          </p:grpSpPr>
          <p:sp>
            <p:nvSpPr>
              <p:cNvPr id="36" name="Freeform 35">
                <a:extLst>
                  <a:ext uri="{FF2B5EF4-FFF2-40B4-BE49-F238E27FC236}">
                    <a16:creationId xmlns:a16="http://schemas.microsoft.com/office/drawing/2014/main" id="{026EBB61-7403-B65A-09BA-E851711F7514}"/>
                  </a:ext>
                </a:extLst>
              </p:cNvPr>
              <p:cNvSpPr/>
              <p:nvPr/>
            </p:nvSpPr>
            <p:spPr>
              <a:xfrm>
                <a:off x="3697302" y="1833938"/>
                <a:ext cx="216881" cy="216881"/>
              </a:xfrm>
              <a:custGeom>
                <a:avLst/>
                <a:gdLst>
                  <a:gd name="connsiteX0" fmla="*/ 216882 w 216881"/>
                  <a:gd name="connsiteY0" fmla="*/ 108441 h 216881"/>
                  <a:gd name="connsiteX1" fmla="*/ 108441 w 216881"/>
                  <a:gd name="connsiteY1" fmla="*/ 216882 h 216881"/>
                  <a:gd name="connsiteX2" fmla="*/ 0 w 216881"/>
                  <a:gd name="connsiteY2" fmla="*/ 108441 h 216881"/>
                  <a:gd name="connsiteX3" fmla="*/ 108441 w 216881"/>
                  <a:gd name="connsiteY3" fmla="*/ 0 h 216881"/>
                  <a:gd name="connsiteX4" fmla="*/ 216882 w 216881"/>
                  <a:gd name="connsiteY4" fmla="*/ 108441 h 21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1" h="216881">
                    <a:moveTo>
                      <a:pt x="216882" y="108441"/>
                    </a:moveTo>
                    <a:cubicBezTo>
                      <a:pt x="216882" y="168331"/>
                      <a:pt x="168331" y="216882"/>
                      <a:pt x="108441" y="216882"/>
                    </a:cubicBezTo>
                    <a:cubicBezTo>
                      <a:pt x="48551" y="216882"/>
                      <a:pt x="0" y="168331"/>
                      <a:pt x="0" y="108441"/>
                    </a:cubicBezTo>
                    <a:cubicBezTo>
                      <a:pt x="0" y="48551"/>
                      <a:pt x="48551" y="0"/>
                      <a:pt x="108441" y="0"/>
                    </a:cubicBezTo>
                    <a:cubicBezTo>
                      <a:pt x="168331" y="0"/>
                      <a:pt x="216882" y="48551"/>
                      <a:pt x="216882" y="108441"/>
                    </a:cubicBezTo>
                    <a:close/>
                  </a:path>
                </a:pathLst>
              </a:custGeom>
              <a:grpFill/>
              <a:ln w="13494"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75F959A-AD4E-5AE5-6597-C84B99047946}"/>
                  </a:ext>
                </a:extLst>
              </p:cNvPr>
              <p:cNvSpPr/>
              <p:nvPr/>
            </p:nvSpPr>
            <p:spPr>
              <a:xfrm>
                <a:off x="3507530" y="2077931"/>
                <a:ext cx="596424" cy="975967"/>
              </a:xfrm>
              <a:custGeom>
                <a:avLst/>
                <a:gdLst>
                  <a:gd name="connsiteX0" fmla="*/ 593714 w 596424"/>
                  <a:gd name="connsiteY0" fmla="*/ 422919 h 975967"/>
                  <a:gd name="connsiteX1" fmla="*/ 517805 w 596424"/>
                  <a:gd name="connsiteY1" fmla="*/ 100308 h 975967"/>
                  <a:gd name="connsiteX2" fmla="*/ 501539 w 596424"/>
                  <a:gd name="connsiteY2" fmla="*/ 70487 h 975967"/>
                  <a:gd name="connsiteX3" fmla="*/ 387676 w 596424"/>
                  <a:gd name="connsiteY3" fmla="*/ 10844 h 975967"/>
                  <a:gd name="connsiteX4" fmla="*/ 298212 w 596424"/>
                  <a:gd name="connsiteY4" fmla="*/ 0 h 975967"/>
                  <a:gd name="connsiteX5" fmla="*/ 208749 w 596424"/>
                  <a:gd name="connsiteY5" fmla="*/ 13555 h 975967"/>
                  <a:gd name="connsiteX6" fmla="*/ 94886 w 596424"/>
                  <a:gd name="connsiteY6" fmla="*/ 73198 h 975967"/>
                  <a:gd name="connsiteX7" fmla="*/ 78620 w 596424"/>
                  <a:gd name="connsiteY7" fmla="*/ 103019 h 975967"/>
                  <a:gd name="connsiteX8" fmla="*/ 2711 w 596424"/>
                  <a:gd name="connsiteY8" fmla="*/ 425630 h 975967"/>
                  <a:gd name="connsiteX9" fmla="*/ 0 w 596424"/>
                  <a:gd name="connsiteY9" fmla="*/ 439185 h 975967"/>
                  <a:gd name="connsiteX10" fmla="*/ 54220 w 596424"/>
                  <a:gd name="connsiteY10" fmla="*/ 493406 h 975967"/>
                  <a:gd name="connsiteX11" fmla="*/ 105730 w 596424"/>
                  <a:gd name="connsiteY11" fmla="*/ 452741 h 975967"/>
                  <a:gd name="connsiteX12" fmla="*/ 162661 w 596424"/>
                  <a:gd name="connsiteY12" fmla="*/ 216882 h 975967"/>
                  <a:gd name="connsiteX13" fmla="*/ 162661 w 596424"/>
                  <a:gd name="connsiteY13" fmla="*/ 975968 h 975967"/>
                  <a:gd name="connsiteX14" fmla="*/ 271102 w 596424"/>
                  <a:gd name="connsiteY14" fmla="*/ 975968 h 975967"/>
                  <a:gd name="connsiteX15" fmla="*/ 271102 w 596424"/>
                  <a:gd name="connsiteY15" fmla="*/ 487984 h 975967"/>
                  <a:gd name="connsiteX16" fmla="*/ 325323 w 596424"/>
                  <a:gd name="connsiteY16" fmla="*/ 487984 h 975967"/>
                  <a:gd name="connsiteX17" fmla="*/ 325323 w 596424"/>
                  <a:gd name="connsiteY17" fmla="*/ 975968 h 975967"/>
                  <a:gd name="connsiteX18" fmla="*/ 433763 w 596424"/>
                  <a:gd name="connsiteY18" fmla="*/ 975968 h 975967"/>
                  <a:gd name="connsiteX19" fmla="*/ 433763 w 596424"/>
                  <a:gd name="connsiteY19" fmla="*/ 214171 h 975967"/>
                  <a:gd name="connsiteX20" fmla="*/ 490695 w 596424"/>
                  <a:gd name="connsiteY20" fmla="*/ 450029 h 975967"/>
                  <a:gd name="connsiteX21" fmla="*/ 542204 w 596424"/>
                  <a:gd name="connsiteY21" fmla="*/ 490695 h 975967"/>
                  <a:gd name="connsiteX22" fmla="*/ 596425 w 596424"/>
                  <a:gd name="connsiteY22" fmla="*/ 436474 h 975967"/>
                  <a:gd name="connsiteX23" fmla="*/ 593714 w 596424"/>
                  <a:gd name="connsiteY23" fmla="*/ 422919 h 97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424" h="975967">
                    <a:moveTo>
                      <a:pt x="593714" y="422919"/>
                    </a:moveTo>
                    <a:lnTo>
                      <a:pt x="517805" y="100308"/>
                    </a:lnTo>
                    <a:cubicBezTo>
                      <a:pt x="515094" y="89464"/>
                      <a:pt x="509672" y="78620"/>
                      <a:pt x="501539" y="70487"/>
                    </a:cubicBezTo>
                    <a:cubicBezTo>
                      <a:pt x="469007" y="43376"/>
                      <a:pt x="431052" y="24399"/>
                      <a:pt x="387676" y="10844"/>
                    </a:cubicBezTo>
                    <a:cubicBezTo>
                      <a:pt x="357855" y="5422"/>
                      <a:pt x="328034" y="0"/>
                      <a:pt x="298212" y="0"/>
                    </a:cubicBezTo>
                    <a:cubicBezTo>
                      <a:pt x="268391" y="0"/>
                      <a:pt x="238570" y="5422"/>
                      <a:pt x="208749" y="13555"/>
                    </a:cubicBezTo>
                    <a:cubicBezTo>
                      <a:pt x="165372" y="24399"/>
                      <a:pt x="127418" y="46087"/>
                      <a:pt x="94886" y="73198"/>
                    </a:cubicBezTo>
                    <a:cubicBezTo>
                      <a:pt x="86753" y="81331"/>
                      <a:pt x="81331" y="92175"/>
                      <a:pt x="78620" y="103019"/>
                    </a:cubicBezTo>
                    <a:lnTo>
                      <a:pt x="2711" y="425630"/>
                    </a:lnTo>
                    <a:cubicBezTo>
                      <a:pt x="2711" y="428341"/>
                      <a:pt x="0" y="433763"/>
                      <a:pt x="0" y="439185"/>
                    </a:cubicBezTo>
                    <a:cubicBezTo>
                      <a:pt x="0" y="469007"/>
                      <a:pt x="24399" y="493406"/>
                      <a:pt x="54220" y="493406"/>
                    </a:cubicBezTo>
                    <a:cubicBezTo>
                      <a:pt x="78620" y="493406"/>
                      <a:pt x="100308" y="474429"/>
                      <a:pt x="105730" y="452741"/>
                    </a:cubicBezTo>
                    <a:lnTo>
                      <a:pt x="162661" y="216882"/>
                    </a:lnTo>
                    <a:lnTo>
                      <a:pt x="162661" y="975968"/>
                    </a:lnTo>
                    <a:lnTo>
                      <a:pt x="271102" y="975968"/>
                    </a:lnTo>
                    <a:lnTo>
                      <a:pt x="271102" y="487984"/>
                    </a:lnTo>
                    <a:lnTo>
                      <a:pt x="325323" y="487984"/>
                    </a:lnTo>
                    <a:lnTo>
                      <a:pt x="325323" y="975968"/>
                    </a:lnTo>
                    <a:lnTo>
                      <a:pt x="433763" y="975968"/>
                    </a:lnTo>
                    <a:lnTo>
                      <a:pt x="433763" y="214171"/>
                    </a:lnTo>
                    <a:lnTo>
                      <a:pt x="490695" y="450029"/>
                    </a:lnTo>
                    <a:cubicBezTo>
                      <a:pt x="496117" y="471718"/>
                      <a:pt x="517805" y="490695"/>
                      <a:pt x="542204" y="490695"/>
                    </a:cubicBezTo>
                    <a:cubicBezTo>
                      <a:pt x="572025" y="490695"/>
                      <a:pt x="596425" y="466296"/>
                      <a:pt x="596425" y="436474"/>
                    </a:cubicBezTo>
                    <a:cubicBezTo>
                      <a:pt x="596425" y="431052"/>
                      <a:pt x="593714" y="425630"/>
                      <a:pt x="593714" y="422919"/>
                    </a:cubicBezTo>
                    <a:close/>
                  </a:path>
                </a:pathLst>
              </a:custGeom>
              <a:grpFill/>
              <a:ln w="13494" cap="flat">
                <a:noFill/>
                <a:prstDash val="solid"/>
                <a:miter/>
              </a:ln>
            </p:spPr>
            <p:txBody>
              <a:bodyPr rtlCol="0" anchor="ctr"/>
              <a:lstStyle/>
              <a:p>
                <a:endParaRPr lang="en-US"/>
              </a:p>
            </p:txBody>
          </p:sp>
        </p:grpSp>
        <p:sp>
          <p:nvSpPr>
            <p:cNvPr id="38" name="Oval 37">
              <a:extLst>
                <a:ext uri="{FF2B5EF4-FFF2-40B4-BE49-F238E27FC236}">
                  <a16:creationId xmlns:a16="http://schemas.microsoft.com/office/drawing/2014/main" id="{B1FABAC2-FB5A-4D72-F7A2-6247FC5E108C}"/>
                </a:ext>
              </a:extLst>
            </p:cNvPr>
            <p:cNvSpPr/>
            <p:nvPr/>
          </p:nvSpPr>
          <p:spPr bwMode="auto">
            <a:xfrm>
              <a:off x="3831168" y="2312021"/>
              <a:ext cx="164417" cy="164417"/>
            </a:xfrm>
            <a:prstGeom prst="ellipse">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cxnSp>
          <p:nvCxnSpPr>
            <p:cNvPr id="40" name="Straight Connector 39">
              <a:extLst>
                <a:ext uri="{FF2B5EF4-FFF2-40B4-BE49-F238E27FC236}">
                  <a16:creationId xmlns:a16="http://schemas.microsoft.com/office/drawing/2014/main" id="{990D589A-BFDA-43B0-FA27-AF9CD70B7ADA}"/>
                </a:ext>
              </a:extLst>
            </p:cNvPr>
            <p:cNvCxnSpPr>
              <a:cxnSpLocks/>
            </p:cNvCxnSpPr>
            <p:nvPr/>
          </p:nvCxnSpPr>
          <p:spPr>
            <a:xfrm>
              <a:off x="3913377" y="2184428"/>
              <a:ext cx="0" cy="183661"/>
            </a:xfrm>
            <a:prstGeom prst="line">
              <a:avLst/>
            </a:prstGeom>
            <a:ln w="254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4" name="Freeform 53">
              <a:extLst>
                <a:ext uri="{FF2B5EF4-FFF2-40B4-BE49-F238E27FC236}">
                  <a16:creationId xmlns:a16="http://schemas.microsoft.com/office/drawing/2014/main" id="{2EBCD65E-D91C-6684-3BF7-53D256F37364}"/>
                </a:ext>
              </a:extLst>
            </p:cNvPr>
            <p:cNvSpPr/>
            <p:nvPr/>
          </p:nvSpPr>
          <p:spPr>
            <a:xfrm rot="16200000">
              <a:off x="3896625" y="2339418"/>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FF0000"/>
            </a:solidFill>
            <a:ln w="9458" cap="flat">
              <a:noFill/>
              <a:prstDash val="solid"/>
              <a:miter/>
            </a:ln>
          </p:spPr>
          <p:txBody>
            <a:bodyPr rtlCol="0" anchor="ctr"/>
            <a:lstStyle/>
            <a:p>
              <a:endParaRPr lang="en-US" u="sng"/>
            </a:p>
          </p:txBody>
        </p:sp>
        <p:sp>
          <p:nvSpPr>
            <p:cNvPr id="55" name="Freeform 54">
              <a:extLst>
                <a:ext uri="{FF2B5EF4-FFF2-40B4-BE49-F238E27FC236}">
                  <a16:creationId xmlns:a16="http://schemas.microsoft.com/office/drawing/2014/main" id="{9775923C-C18B-F405-20D3-BEEDBA4711F3}"/>
                </a:ext>
              </a:extLst>
            </p:cNvPr>
            <p:cNvSpPr/>
            <p:nvPr/>
          </p:nvSpPr>
          <p:spPr>
            <a:xfrm rot="10800000">
              <a:off x="3896622" y="2339424"/>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FF0000"/>
            </a:solidFill>
            <a:ln w="9458" cap="flat">
              <a:noFill/>
              <a:prstDash val="solid"/>
              <a:miter/>
            </a:ln>
          </p:spPr>
          <p:txBody>
            <a:bodyPr rtlCol="0" anchor="ctr"/>
            <a:lstStyle/>
            <a:p>
              <a:endParaRPr lang="en-US" u="sng"/>
            </a:p>
          </p:txBody>
        </p:sp>
      </p:grpSp>
      <p:grpSp>
        <p:nvGrpSpPr>
          <p:cNvPr id="264" name="decreased met">
            <a:extLst>
              <a:ext uri="{FF2B5EF4-FFF2-40B4-BE49-F238E27FC236}">
                <a16:creationId xmlns:a16="http://schemas.microsoft.com/office/drawing/2014/main" id="{FE0E9CA6-6E8F-BBAA-4F7F-9AF0F906BD21}"/>
              </a:ext>
            </a:extLst>
          </p:cNvPr>
          <p:cNvGrpSpPr/>
          <p:nvPr/>
        </p:nvGrpSpPr>
        <p:grpSpPr>
          <a:xfrm>
            <a:off x="3665769" y="4114453"/>
            <a:ext cx="495215" cy="1012941"/>
            <a:chOff x="3665769" y="4114453"/>
            <a:chExt cx="495215" cy="1012941"/>
          </a:xfrm>
        </p:grpSpPr>
        <p:grpSp>
          <p:nvGrpSpPr>
            <p:cNvPr id="79" name="Graphic 33" descr="Man with solid fill">
              <a:extLst>
                <a:ext uri="{FF2B5EF4-FFF2-40B4-BE49-F238E27FC236}">
                  <a16:creationId xmlns:a16="http://schemas.microsoft.com/office/drawing/2014/main" id="{A3AA1DA1-95F5-6CE1-3AF5-056968397804}"/>
                </a:ext>
              </a:extLst>
            </p:cNvPr>
            <p:cNvGrpSpPr/>
            <p:nvPr/>
          </p:nvGrpSpPr>
          <p:grpSpPr>
            <a:xfrm>
              <a:off x="3665769" y="4114453"/>
              <a:ext cx="495215" cy="1012941"/>
              <a:chOff x="3507530" y="1833938"/>
              <a:chExt cx="596424" cy="1219960"/>
            </a:xfrm>
            <a:solidFill>
              <a:schemeClr val="tx1">
                <a:alpha val="44937"/>
              </a:schemeClr>
            </a:solidFill>
          </p:grpSpPr>
          <p:sp>
            <p:nvSpPr>
              <p:cNvPr id="85" name="Freeform 84">
                <a:extLst>
                  <a:ext uri="{FF2B5EF4-FFF2-40B4-BE49-F238E27FC236}">
                    <a16:creationId xmlns:a16="http://schemas.microsoft.com/office/drawing/2014/main" id="{FE7F7E71-4E97-56C1-5BF9-06C8BD5BEF9D}"/>
                  </a:ext>
                </a:extLst>
              </p:cNvPr>
              <p:cNvSpPr/>
              <p:nvPr/>
            </p:nvSpPr>
            <p:spPr>
              <a:xfrm>
                <a:off x="3697302" y="1833938"/>
                <a:ext cx="216881" cy="216881"/>
              </a:xfrm>
              <a:custGeom>
                <a:avLst/>
                <a:gdLst>
                  <a:gd name="connsiteX0" fmla="*/ 216882 w 216881"/>
                  <a:gd name="connsiteY0" fmla="*/ 108441 h 216881"/>
                  <a:gd name="connsiteX1" fmla="*/ 108441 w 216881"/>
                  <a:gd name="connsiteY1" fmla="*/ 216882 h 216881"/>
                  <a:gd name="connsiteX2" fmla="*/ 0 w 216881"/>
                  <a:gd name="connsiteY2" fmla="*/ 108441 h 216881"/>
                  <a:gd name="connsiteX3" fmla="*/ 108441 w 216881"/>
                  <a:gd name="connsiteY3" fmla="*/ 0 h 216881"/>
                  <a:gd name="connsiteX4" fmla="*/ 216882 w 216881"/>
                  <a:gd name="connsiteY4" fmla="*/ 108441 h 21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1" h="216881">
                    <a:moveTo>
                      <a:pt x="216882" y="108441"/>
                    </a:moveTo>
                    <a:cubicBezTo>
                      <a:pt x="216882" y="168331"/>
                      <a:pt x="168331" y="216882"/>
                      <a:pt x="108441" y="216882"/>
                    </a:cubicBezTo>
                    <a:cubicBezTo>
                      <a:pt x="48551" y="216882"/>
                      <a:pt x="0" y="168331"/>
                      <a:pt x="0" y="108441"/>
                    </a:cubicBezTo>
                    <a:cubicBezTo>
                      <a:pt x="0" y="48551"/>
                      <a:pt x="48551" y="0"/>
                      <a:pt x="108441" y="0"/>
                    </a:cubicBezTo>
                    <a:cubicBezTo>
                      <a:pt x="168331" y="0"/>
                      <a:pt x="216882" y="48551"/>
                      <a:pt x="216882" y="108441"/>
                    </a:cubicBezTo>
                    <a:close/>
                  </a:path>
                </a:pathLst>
              </a:custGeom>
              <a:grpFill/>
              <a:ln w="13494"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39B28209-0A5B-B7FD-2C78-D8E1A018E1B1}"/>
                  </a:ext>
                </a:extLst>
              </p:cNvPr>
              <p:cNvSpPr/>
              <p:nvPr/>
            </p:nvSpPr>
            <p:spPr>
              <a:xfrm>
                <a:off x="3507530" y="2077931"/>
                <a:ext cx="596424" cy="975967"/>
              </a:xfrm>
              <a:custGeom>
                <a:avLst/>
                <a:gdLst>
                  <a:gd name="connsiteX0" fmla="*/ 593714 w 596424"/>
                  <a:gd name="connsiteY0" fmla="*/ 422919 h 975967"/>
                  <a:gd name="connsiteX1" fmla="*/ 517805 w 596424"/>
                  <a:gd name="connsiteY1" fmla="*/ 100308 h 975967"/>
                  <a:gd name="connsiteX2" fmla="*/ 501539 w 596424"/>
                  <a:gd name="connsiteY2" fmla="*/ 70487 h 975967"/>
                  <a:gd name="connsiteX3" fmla="*/ 387676 w 596424"/>
                  <a:gd name="connsiteY3" fmla="*/ 10844 h 975967"/>
                  <a:gd name="connsiteX4" fmla="*/ 298212 w 596424"/>
                  <a:gd name="connsiteY4" fmla="*/ 0 h 975967"/>
                  <a:gd name="connsiteX5" fmla="*/ 208749 w 596424"/>
                  <a:gd name="connsiteY5" fmla="*/ 13555 h 975967"/>
                  <a:gd name="connsiteX6" fmla="*/ 94886 w 596424"/>
                  <a:gd name="connsiteY6" fmla="*/ 73198 h 975967"/>
                  <a:gd name="connsiteX7" fmla="*/ 78620 w 596424"/>
                  <a:gd name="connsiteY7" fmla="*/ 103019 h 975967"/>
                  <a:gd name="connsiteX8" fmla="*/ 2711 w 596424"/>
                  <a:gd name="connsiteY8" fmla="*/ 425630 h 975967"/>
                  <a:gd name="connsiteX9" fmla="*/ 0 w 596424"/>
                  <a:gd name="connsiteY9" fmla="*/ 439185 h 975967"/>
                  <a:gd name="connsiteX10" fmla="*/ 54220 w 596424"/>
                  <a:gd name="connsiteY10" fmla="*/ 493406 h 975967"/>
                  <a:gd name="connsiteX11" fmla="*/ 105730 w 596424"/>
                  <a:gd name="connsiteY11" fmla="*/ 452741 h 975967"/>
                  <a:gd name="connsiteX12" fmla="*/ 162661 w 596424"/>
                  <a:gd name="connsiteY12" fmla="*/ 216882 h 975967"/>
                  <a:gd name="connsiteX13" fmla="*/ 162661 w 596424"/>
                  <a:gd name="connsiteY13" fmla="*/ 975968 h 975967"/>
                  <a:gd name="connsiteX14" fmla="*/ 271102 w 596424"/>
                  <a:gd name="connsiteY14" fmla="*/ 975968 h 975967"/>
                  <a:gd name="connsiteX15" fmla="*/ 271102 w 596424"/>
                  <a:gd name="connsiteY15" fmla="*/ 487984 h 975967"/>
                  <a:gd name="connsiteX16" fmla="*/ 325323 w 596424"/>
                  <a:gd name="connsiteY16" fmla="*/ 487984 h 975967"/>
                  <a:gd name="connsiteX17" fmla="*/ 325323 w 596424"/>
                  <a:gd name="connsiteY17" fmla="*/ 975968 h 975967"/>
                  <a:gd name="connsiteX18" fmla="*/ 433763 w 596424"/>
                  <a:gd name="connsiteY18" fmla="*/ 975968 h 975967"/>
                  <a:gd name="connsiteX19" fmla="*/ 433763 w 596424"/>
                  <a:gd name="connsiteY19" fmla="*/ 214171 h 975967"/>
                  <a:gd name="connsiteX20" fmla="*/ 490695 w 596424"/>
                  <a:gd name="connsiteY20" fmla="*/ 450029 h 975967"/>
                  <a:gd name="connsiteX21" fmla="*/ 542204 w 596424"/>
                  <a:gd name="connsiteY21" fmla="*/ 490695 h 975967"/>
                  <a:gd name="connsiteX22" fmla="*/ 596425 w 596424"/>
                  <a:gd name="connsiteY22" fmla="*/ 436474 h 975967"/>
                  <a:gd name="connsiteX23" fmla="*/ 593714 w 596424"/>
                  <a:gd name="connsiteY23" fmla="*/ 422919 h 97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424" h="975967">
                    <a:moveTo>
                      <a:pt x="593714" y="422919"/>
                    </a:moveTo>
                    <a:lnTo>
                      <a:pt x="517805" y="100308"/>
                    </a:lnTo>
                    <a:cubicBezTo>
                      <a:pt x="515094" y="89464"/>
                      <a:pt x="509672" y="78620"/>
                      <a:pt x="501539" y="70487"/>
                    </a:cubicBezTo>
                    <a:cubicBezTo>
                      <a:pt x="469007" y="43376"/>
                      <a:pt x="431052" y="24399"/>
                      <a:pt x="387676" y="10844"/>
                    </a:cubicBezTo>
                    <a:cubicBezTo>
                      <a:pt x="357855" y="5422"/>
                      <a:pt x="328034" y="0"/>
                      <a:pt x="298212" y="0"/>
                    </a:cubicBezTo>
                    <a:cubicBezTo>
                      <a:pt x="268391" y="0"/>
                      <a:pt x="238570" y="5422"/>
                      <a:pt x="208749" y="13555"/>
                    </a:cubicBezTo>
                    <a:cubicBezTo>
                      <a:pt x="165372" y="24399"/>
                      <a:pt x="127418" y="46087"/>
                      <a:pt x="94886" y="73198"/>
                    </a:cubicBezTo>
                    <a:cubicBezTo>
                      <a:pt x="86753" y="81331"/>
                      <a:pt x="81331" y="92175"/>
                      <a:pt x="78620" y="103019"/>
                    </a:cubicBezTo>
                    <a:lnTo>
                      <a:pt x="2711" y="425630"/>
                    </a:lnTo>
                    <a:cubicBezTo>
                      <a:pt x="2711" y="428341"/>
                      <a:pt x="0" y="433763"/>
                      <a:pt x="0" y="439185"/>
                    </a:cubicBezTo>
                    <a:cubicBezTo>
                      <a:pt x="0" y="469007"/>
                      <a:pt x="24399" y="493406"/>
                      <a:pt x="54220" y="493406"/>
                    </a:cubicBezTo>
                    <a:cubicBezTo>
                      <a:pt x="78620" y="493406"/>
                      <a:pt x="100308" y="474429"/>
                      <a:pt x="105730" y="452741"/>
                    </a:cubicBezTo>
                    <a:lnTo>
                      <a:pt x="162661" y="216882"/>
                    </a:lnTo>
                    <a:lnTo>
                      <a:pt x="162661" y="975968"/>
                    </a:lnTo>
                    <a:lnTo>
                      <a:pt x="271102" y="975968"/>
                    </a:lnTo>
                    <a:lnTo>
                      <a:pt x="271102" y="487984"/>
                    </a:lnTo>
                    <a:lnTo>
                      <a:pt x="325323" y="487984"/>
                    </a:lnTo>
                    <a:lnTo>
                      <a:pt x="325323" y="975968"/>
                    </a:lnTo>
                    <a:lnTo>
                      <a:pt x="433763" y="975968"/>
                    </a:lnTo>
                    <a:lnTo>
                      <a:pt x="433763" y="214171"/>
                    </a:lnTo>
                    <a:lnTo>
                      <a:pt x="490695" y="450029"/>
                    </a:lnTo>
                    <a:cubicBezTo>
                      <a:pt x="496117" y="471718"/>
                      <a:pt x="517805" y="490695"/>
                      <a:pt x="542204" y="490695"/>
                    </a:cubicBezTo>
                    <a:cubicBezTo>
                      <a:pt x="572025" y="490695"/>
                      <a:pt x="596425" y="466296"/>
                      <a:pt x="596425" y="436474"/>
                    </a:cubicBezTo>
                    <a:cubicBezTo>
                      <a:pt x="596425" y="431052"/>
                      <a:pt x="593714" y="425630"/>
                      <a:pt x="593714" y="422919"/>
                    </a:cubicBezTo>
                    <a:close/>
                  </a:path>
                </a:pathLst>
              </a:custGeom>
              <a:grpFill/>
              <a:ln w="13494" cap="flat">
                <a:noFill/>
                <a:prstDash val="solid"/>
                <a:miter/>
              </a:ln>
            </p:spPr>
            <p:txBody>
              <a:bodyPr rtlCol="0" anchor="ctr"/>
              <a:lstStyle/>
              <a:p>
                <a:endParaRPr lang="en-US"/>
              </a:p>
            </p:txBody>
          </p:sp>
        </p:grpSp>
        <p:sp>
          <p:nvSpPr>
            <p:cNvPr id="80" name="Oval 79">
              <a:extLst>
                <a:ext uri="{FF2B5EF4-FFF2-40B4-BE49-F238E27FC236}">
                  <a16:creationId xmlns:a16="http://schemas.microsoft.com/office/drawing/2014/main" id="{80D3602B-00A4-2ADC-D604-13845EAD293F}"/>
                </a:ext>
              </a:extLst>
            </p:cNvPr>
            <p:cNvSpPr/>
            <p:nvPr/>
          </p:nvSpPr>
          <p:spPr bwMode="auto">
            <a:xfrm>
              <a:off x="3831168" y="4439006"/>
              <a:ext cx="164417" cy="164417"/>
            </a:xfrm>
            <a:prstGeom prst="ellipse">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cxnSp>
          <p:nvCxnSpPr>
            <p:cNvPr id="81" name="Straight Connector 80">
              <a:extLst>
                <a:ext uri="{FF2B5EF4-FFF2-40B4-BE49-F238E27FC236}">
                  <a16:creationId xmlns:a16="http://schemas.microsoft.com/office/drawing/2014/main" id="{6198A293-610A-E22C-DBD5-A1C99D3CD66A}"/>
                </a:ext>
              </a:extLst>
            </p:cNvPr>
            <p:cNvCxnSpPr>
              <a:cxnSpLocks/>
            </p:cNvCxnSpPr>
            <p:nvPr/>
          </p:nvCxnSpPr>
          <p:spPr>
            <a:xfrm>
              <a:off x="3913377" y="4311413"/>
              <a:ext cx="0" cy="183661"/>
            </a:xfrm>
            <a:prstGeom prst="line">
              <a:avLst/>
            </a:prstGeom>
            <a:ln w="254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2" name="Freeform 81">
              <a:extLst>
                <a:ext uri="{FF2B5EF4-FFF2-40B4-BE49-F238E27FC236}">
                  <a16:creationId xmlns:a16="http://schemas.microsoft.com/office/drawing/2014/main" id="{8C51BD12-4DF9-7E34-5245-D379FE007320}"/>
                </a:ext>
              </a:extLst>
            </p:cNvPr>
            <p:cNvSpPr/>
            <p:nvPr/>
          </p:nvSpPr>
          <p:spPr>
            <a:xfrm rot="16200000">
              <a:off x="3896625" y="4466403"/>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92D050"/>
            </a:solidFill>
            <a:ln w="9458" cap="flat">
              <a:noFill/>
              <a:prstDash val="solid"/>
              <a:miter/>
            </a:ln>
          </p:spPr>
          <p:txBody>
            <a:bodyPr rtlCol="0" anchor="ctr"/>
            <a:lstStyle/>
            <a:p>
              <a:endParaRPr lang="en-US" u="sng"/>
            </a:p>
          </p:txBody>
        </p:sp>
      </p:grpSp>
      <p:sp>
        <p:nvSpPr>
          <p:cNvPr id="261" name="smoking">
            <a:extLst>
              <a:ext uri="{FF2B5EF4-FFF2-40B4-BE49-F238E27FC236}">
                <a16:creationId xmlns:a16="http://schemas.microsoft.com/office/drawing/2014/main" id="{B6D55434-4DBF-0F8D-B5D9-E537A7470781}"/>
              </a:ext>
            </a:extLst>
          </p:cNvPr>
          <p:cNvSpPr/>
          <p:nvPr/>
        </p:nvSpPr>
        <p:spPr>
          <a:xfrm>
            <a:off x="1343349" y="1914579"/>
            <a:ext cx="947748" cy="805915"/>
          </a:xfrm>
          <a:custGeom>
            <a:avLst/>
            <a:gdLst>
              <a:gd name="connsiteX0" fmla="*/ 0 w 534638"/>
              <a:gd name="connsiteY0" fmla="*/ 454628 h 454628"/>
              <a:gd name="connsiteX1" fmla="*/ 0 w 534638"/>
              <a:gd name="connsiteY1" fmla="*/ 366522 h 454628"/>
              <a:gd name="connsiteX2" fmla="*/ 442627 w 534638"/>
              <a:gd name="connsiteY2" fmla="*/ 366522 h 454628"/>
              <a:gd name="connsiteX3" fmla="*/ 442627 w 534638"/>
              <a:gd name="connsiteY3" fmla="*/ 454628 h 454628"/>
              <a:gd name="connsiteX4" fmla="*/ 0 w 534638"/>
              <a:gd name="connsiteY4" fmla="*/ 454628 h 454628"/>
              <a:gd name="connsiteX5" fmla="*/ 411004 w 534638"/>
              <a:gd name="connsiteY5" fmla="*/ 167831 h 454628"/>
              <a:gd name="connsiteX6" fmla="*/ 534543 w 534638"/>
              <a:gd name="connsiteY6" fmla="*/ 296323 h 454628"/>
              <a:gd name="connsiteX7" fmla="*/ 534543 w 534638"/>
              <a:gd name="connsiteY7" fmla="*/ 350139 h 454628"/>
              <a:gd name="connsiteX8" fmla="*/ 505016 w 534638"/>
              <a:gd name="connsiteY8" fmla="*/ 350139 h 454628"/>
              <a:gd name="connsiteX9" fmla="*/ 505016 w 534638"/>
              <a:gd name="connsiteY9" fmla="*/ 296323 h 454628"/>
              <a:gd name="connsiteX10" fmla="*/ 411004 w 534638"/>
              <a:gd name="connsiteY10" fmla="*/ 197358 h 454628"/>
              <a:gd name="connsiteX11" fmla="*/ 364141 w 534638"/>
              <a:gd name="connsiteY11" fmla="*/ 197358 h 454628"/>
              <a:gd name="connsiteX12" fmla="*/ 350996 w 534638"/>
              <a:gd name="connsiteY12" fmla="*/ 189262 h 454628"/>
              <a:gd name="connsiteX13" fmla="*/ 352235 w 534638"/>
              <a:gd name="connsiteY13" fmla="*/ 173927 h 454628"/>
              <a:gd name="connsiteX14" fmla="*/ 369284 w 534638"/>
              <a:gd name="connsiteY14" fmla="*/ 125540 h 454628"/>
              <a:gd name="connsiteX15" fmla="*/ 297466 w 534638"/>
              <a:gd name="connsiteY15" fmla="*/ 58198 h 454628"/>
              <a:gd name="connsiteX16" fmla="*/ 297466 w 534638"/>
              <a:gd name="connsiteY16" fmla="*/ 28670 h 454628"/>
              <a:gd name="connsiteX17" fmla="*/ 398812 w 534638"/>
              <a:gd name="connsiteY17" fmla="*/ 125540 h 454628"/>
              <a:gd name="connsiteX18" fmla="*/ 389477 w 534638"/>
              <a:gd name="connsiteY18" fmla="*/ 167831 h 454628"/>
              <a:gd name="connsiteX19" fmla="*/ 411004 w 534638"/>
              <a:gd name="connsiteY19" fmla="*/ 167831 h 454628"/>
              <a:gd name="connsiteX20" fmla="*/ 181832 w 534638"/>
              <a:gd name="connsiteY20" fmla="*/ 89630 h 454628"/>
              <a:gd name="connsiteX21" fmla="*/ 267938 w 534638"/>
              <a:gd name="connsiteY21" fmla="*/ 0 h 454628"/>
              <a:gd name="connsiteX22" fmla="*/ 267938 w 534638"/>
              <a:gd name="connsiteY22" fmla="*/ 29527 h 454628"/>
              <a:gd name="connsiteX23" fmla="*/ 211360 w 534638"/>
              <a:gd name="connsiteY23" fmla="*/ 89630 h 454628"/>
              <a:gd name="connsiteX24" fmla="*/ 229648 w 534638"/>
              <a:gd name="connsiteY24" fmla="*/ 131445 h 454628"/>
              <a:gd name="connsiteX25" fmla="*/ 284321 w 534638"/>
              <a:gd name="connsiteY25" fmla="*/ 148781 h 454628"/>
              <a:gd name="connsiteX26" fmla="*/ 297752 w 534638"/>
              <a:gd name="connsiteY26" fmla="*/ 155829 h 454628"/>
              <a:gd name="connsiteX27" fmla="*/ 297847 w 534638"/>
              <a:gd name="connsiteY27" fmla="*/ 170974 h 454628"/>
              <a:gd name="connsiteX28" fmla="*/ 298132 w 534638"/>
              <a:gd name="connsiteY28" fmla="*/ 219551 h 454628"/>
              <a:gd name="connsiteX29" fmla="*/ 330232 w 534638"/>
              <a:gd name="connsiteY29" fmla="*/ 238125 h 454628"/>
              <a:gd name="connsiteX30" fmla="*/ 409480 w 534638"/>
              <a:gd name="connsiteY30" fmla="*/ 238125 h 454628"/>
              <a:gd name="connsiteX31" fmla="*/ 488537 w 534638"/>
              <a:gd name="connsiteY31" fmla="*/ 310134 h 454628"/>
              <a:gd name="connsiteX32" fmla="*/ 488537 w 534638"/>
              <a:gd name="connsiteY32" fmla="*/ 350044 h 454628"/>
              <a:gd name="connsiteX33" fmla="*/ 459010 w 534638"/>
              <a:gd name="connsiteY33" fmla="*/ 350044 h 454628"/>
              <a:gd name="connsiteX34" fmla="*/ 459010 w 534638"/>
              <a:gd name="connsiteY34" fmla="*/ 310134 h 454628"/>
              <a:gd name="connsiteX35" fmla="*/ 409480 w 534638"/>
              <a:gd name="connsiteY35" fmla="*/ 267653 h 454628"/>
              <a:gd name="connsiteX36" fmla="*/ 330232 w 534638"/>
              <a:gd name="connsiteY36" fmla="*/ 267653 h 454628"/>
              <a:gd name="connsiteX37" fmla="*/ 272510 w 534638"/>
              <a:gd name="connsiteY37" fmla="*/ 234220 h 454628"/>
              <a:gd name="connsiteX38" fmla="*/ 264128 w 534638"/>
              <a:gd name="connsiteY38" fmla="*/ 177641 h 454628"/>
              <a:gd name="connsiteX39" fmla="*/ 209359 w 534638"/>
              <a:gd name="connsiteY39" fmla="*/ 152876 h 454628"/>
              <a:gd name="connsiteX40" fmla="*/ 181832 w 534638"/>
              <a:gd name="connsiteY40" fmla="*/ 89630 h 454628"/>
              <a:gd name="connsiteX41" fmla="*/ 505111 w 534638"/>
              <a:gd name="connsiteY41" fmla="*/ 366522 h 454628"/>
              <a:gd name="connsiteX42" fmla="*/ 534638 w 534638"/>
              <a:gd name="connsiteY42" fmla="*/ 366522 h 454628"/>
              <a:gd name="connsiteX43" fmla="*/ 534638 w 534638"/>
              <a:gd name="connsiteY43" fmla="*/ 454628 h 454628"/>
              <a:gd name="connsiteX44" fmla="*/ 505111 w 534638"/>
              <a:gd name="connsiteY44" fmla="*/ 454628 h 454628"/>
              <a:gd name="connsiteX45" fmla="*/ 505111 w 534638"/>
              <a:gd name="connsiteY45" fmla="*/ 366522 h 454628"/>
              <a:gd name="connsiteX46" fmla="*/ 459105 w 534638"/>
              <a:gd name="connsiteY46" fmla="*/ 366522 h 454628"/>
              <a:gd name="connsiteX47" fmla="*/ 488633 w 534638"/>
              <a:gd name="connsiteY47" fmla="*/ 366522 h 454628"/>
              <a:gd name="connsiteX48" fmla="*/ 488633 w 534638"/>
              <a:gd name="connsiteY48" fmla="*/ 454628 h 454628"/>
              <a:gd name="connsiteX49" fmla="*/ 459105 w 534638"/>
              <a:gd name="connsiteY49" fmla="*/ 454628 h 454628"/>
              <a:gd name="connsiteX50" fmla="*/ 459105 w 534638"/>
              <a:gd name="connsiteY50" fmla="*/ 366522 h 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4638" h="454628">
                <a:moveTo>
                  <a:pt x="0" y="454628"/>
                </a:moveTo>
                <a:lnTo>
                  <a:pt x="0" y="366522"/>
                </a:lnTo>
                <a:lnTo>
                  <a:pt x="442627" y="366522"/>
                </a:lnTo>
                <a:lnTo>
                  <a:pt x="442627" y="454628"/>
                </a:lnTo>
                <a:lnTo>
                  <a:pt x="0" y="454628"/>
                </a:lnTo>
                <a:close/>
                <a:moveTo>
                  <a:pt x="411004" y="167831"/>
                </a:moveTo>
                <a:cubicBezTo>
                  <a:pt x="488347" y="167831"/>
                  <a:pt x="534543" y="233172"/>
                  <a:pt x="534543" y="296323"/>
                </a:cubicBezTo>
                <a:lnTo>
                  <a:pt x="534543" y="350139"/>
                </a:lnTo>
                <a:lnTo>
                  <a:pt x="505016" y="350139"/>
                </a:lnTo>
                <a:lnTo>
                  <a:pt x="505016" y="296323"/>
                </a:lnTo>
                <a:cubicBezTo>
                  <a:pt x="505016" y="248317"/>
                  <a:pt x="472059" y="197358"/>
                  <a:pt x="411004" y="197358"/>
                </a:cubicBezTo>
                <a:lnTo>
                  <a:pt x="364141" y="197358"/>
                </a:lnTo>
                <a:cubicBezTo>
                  <a:pt x="358616" y="197358"/>
                  <a:pt x="353473" y="194215"/>
                  <a:pt x="350996" y="189262"/>
                </a:cubicBezTo>
                <a:cubicBezTo>
                  <a:pt x="348520" y="184309"/>
                  <a:pt x="348901" y="178403"/>
                  <a:pt x="352235" y="173927"/>
                </a:cubicBezTo>
                <a:cubicBezTo>
                  <a:pt x="362903" y="159163"/>
                  <a:pt x="369284" y="141065"/>
                  <a:pt x="369284" y="125540"/>
                </a:cubicBezTo>
                <a:cubicBezTo>
                  <a:pt x="369284" y="87059"/>
                  <a:pt x="339185" y="59055"/>
                  <a:pt x="297466" y="58198"/>
                </a:cubicBezTo>
                <a:lnTo>
                  <a:pt x="297466" y="28670"/>
                </a:lnTo>
                <a:cubicBezTo>
                  <a:pt x="355378" y="29527"/>
                  <a:pt x="398812" y="70866"/>
                  <a:pt x="398812" y="125540"/>
                </a:cubicBezTo>
                <a:cubicBezTo>
                  <a:pt x="398812" y="139351"/>
                  <a:pt x="395478" y="153924"/>
                  <a:pt x="389477" y="167831"/>
                </a:cubicBezTo>
                <a:lnTo>
                  <a:pt x="411004" y="167831"/>
                </a:lnTo>
                <a:close/>
                <a:moveTo>
                  <a:pt x="181832" y="89630"/>
                </a:moveTo>
                <a:cubicBezTo>
                  <a:pt x="181832" y="45625"/>
                  <a:pt x="211455" y="1143"/>
                  <a:pt x="267938" y="0"/>
                </a:cubicBezTo>
                <a:lnTo>
                  <a:pt x="267938" y="29527"/>
                </a:lnTo>
                <a:cubicBezTo>
                  <a:pt x="223266" y="30766"/>
                  <a:pt x="211360" y="69152"/>
                  <a:pt x="211360" y="89630"/>
                </a:cubicBezTo>
                <a:cubicBezTo>
                  <a:pt x="211360" y="105251"/>
                  <a:pt x="218027" y="120491"/>
                  <a:pt x="229648" y="131445"/>
                </a:cubicBezTo>
                <a:cubicBezTo>
                  <a:pt x="243078" y="144113"/>
                  <a:pt x="262033" y="150114"/>
                  <a:pt x="284321" y="148781"/>
                </a:cubicBezTo>
                <a:cubicBezTo>
                  <a:pt x="289751" y="148495"/>
                  <a:pt x="294894" y="151162"/>
                  <a:pt x="297752" y="155829"/>
                </a:cubicBezTo>
                <a:cubicBezTo>
                  <a:pt x="300609" y="160496"/>
                  <a:pt x="300609" y="166307"/>
                  <a:pt x="297847" y="170974"/>
                </a:cubicBezTo>
                <a:cubicBezTo>
                  <a:pt x="289655" y="184880"/>
                  <a:pt x="289751" y="204883"/>
                  <a:pt x="298132" y="219551"/>
                </a:cubicBezTo>
                <a:cubicBezTo>
                  <a:pt x="302990" y="228029"/>
                  <a:pt x="312515" y="238125"/>
                  <a:pt x="330232" y="238125"/>
                </a:cubicBezTo>
                <a:lnTo>
                  <a:pt x="409480" y="238125"/>
                </a:lnTo>
                <a:cubicBezTo>
                  <a:pt x="458248" y="238125"/>
                  <a:pt x="488537" y="265748"/>
                  <a:pt x="488537" y="310134"/>
                </a:cubicBezTo>
                <a:lnTo>
                  <a:pt x="488537" y="350044"/>
                </a:lnTo>
                <a:lnTo>
                  <a:pt x="459010" y="350044"/>
                </a:lnTo>
                <a:lnTo>
                  <a:pt x="459010" y="310134"/>
                </a:lnTo>
                <a:cubicBezTo>
                  <a:pt x="459010" y="274987"/>
                  <a:pt x="432054" y="267653"/>
                  <a:pt x="409480" y="267653"/>
                </a:cubicBezTo>
                <a:lnTo>
                  <a:pt x="330232" y="267653"/>
                </a:lnTo>
                <a:cubicBezTo>
                  <a:pt x="305657" y="267653"/>
                  <a:pt x="284607" y="255461"/>
                  <a:pt x="272510" y="234220"/>
                </a:cubicBezTo>
                <a:cubicBezTo>
                  <a:pt x="262795" y="217265"/>
                  <a:pt x="260128" y="196501"/>
                  <a:pt x="264128" y="177641"/>
                </a:cubicBezTo>
                <a:cubicBezTo>
                  <a:pt x="237839" y="174498"/>
                  <a:pt x="220123" y="163068"/>
                  <a:pt x="209359" y="152876"/>
                </a:cubicBezTo>
                <a:cubicBezTo>
                  <a:pt x="191833" y="136303"/>
                  <a:pt x="181832" y="113252"/>
                  <a:pt x="181832" y="89630"/>
                </a:cubicBezTo>
                <a:close/>
                <a:moveTo>
                  <a:pt x="505111" y="366522"/>
                </a:moveTo>
                <a:lnTo>
                  <a:pt x="534638" y="366522"/>
                </a:lnTo>
                <a:lnTo>
                  <a:pt x="534638" y="454628"/>
                </a:lnTo>
                <a:lnTo>
                  <a:pt x="505111" y="454628"/>
                </a:lnTo>
                <a:lnTo>
                  <a:pt x="505111" y="366522"/>
                </a:lnTo>
                <a:close/>
                <a:moveTo>
                  <a:pt x="459105" y="366522"/>
                </a:moveTo>
                <a:lnTo>
                  <a:pt x="488633" y="366522"/>
                </a:lnTo>
                <a:lnTo>
                  <a:pt x="488633" y="454628"/>
                </a:lnTo>
                <a:lnTo>
                  <a:pt x="459105" y="454628"/>
                </a:lnTo>
                <a:lnTo>
                  <a:pt x="459105" y="366522"/>
                </a:lnTo>
                <a:close/>
              </a:path>
            </a:pathLst>
          </a:custGeom>
          <a:solidFill>
            <a:schemeClr val="tx1"/>
          </a:solidFill>
          <a:ln w="9525" cap="flat">
            <a:noFill/>
            <a:prstDash val="solid"/>
            <a:miter/>
          </a:ln>
        </p:spPr>
        <p:txBody>
          <a:bodyPr rtlCol="0" anchor="ctr"/>
          <a:lstStyle/>
          <a:p>
            <a:endParaRPr lang="en-US"/>
          </a:p>
        </p:txBody>
      </p:sp>
      <p:sp>
        <p:nvSpPr>
          <p:cNvPr id="262" name="not smoking">
            <a:extLst>
              <a:ext uri="{FF2B5EF4-FFF2-40B4-BE49-F238E27FC236}">
                <a16:creationId xmlns:a16="http://schemas.microsoft.com/office/drawing/2014/main" id="{5962B492-16B5-2F34-5FC7-745E35D05738}"/>
              </a:ext>
            </a:extLst>
          </p:cNvPr>
          <p:cNvSpPr/>
          <p:nvPr/>
        </p:nvSpPr>
        <p:spPr>
          <a:xfrm>
            <a:off x="1430906" y="4515365"/>
            <a:ext cx="772635" cy="935421"/>
          </a:xfrm>
          <a:custGeom>
            <a:avLst/>
            <a:gdLst>
              <a:gd name="connsiteX0" fmla="*/ 177641 w 435854"/>
              <a:gd name="connsiteY0" fmla="*/ 343186 h 527684"/>
              <a:gd name="connsiteX1" fmla="*/ 191262 w 435854"/>
              <a:gd name="connsiteY1" fmla="*/ 377666 h 527684"/>
              <a:gd name="connsiteX2" fmla="*/ 191262 w 435854"/>
              <a:gd name="connsiteY2" fmla="*/ 425863 h 527684"/>
              <a:gd name="connsiteX3" fmla="*/ 92964 w 435854"/>
              <a:gd name="connsiteY3" fmla="*/ 425863 h 527684"/>
              <a:gd name="connsiteX4" fmla="*/ 92964 w 435854"/>
              <a:gd name="connsiteY4" fmla="*/ 398050 h 527684"/>
              <a:gd name="connsiteX5" fmla="*/ 13621 w 435854"/>
              <a:gd name="connsiteY5" fmla="*/ 317278 h 527684"/>
              <a:gd name="connsiteX6" fmla="*/ 0 w 435854"/>
              <a:gd name="connsiteY6" fmla="*/ 282797 h 527684"/>
              <a:gd name="connsiteX7" fmla="*/ 6572 w 435854"/>
              <a:gd name="connsiteY7" fmla="*/ 257937 h 527684"/>
              <a:gd name="connsiteX8" fmla="*/ 122015 w 435854"/>
              <a:gd name="connsiteY8" fmla="*/ 58103 h 527684"/>
              <a:gd name="connsiteX9" fmla="*/ 207455 w 435854"/>
              <a:gd name="connsiteY9" fmla="*/ 107442 h 527684"/>
              <a:gd name="connsiteX10" fmla="*/ 110681 w 435854"/>
              <a:gd name="connsiteY10" fmla="*/ 275082 h 527684"/>
              <a:gd name="connsiteX11" fmla="*/ 177641 w 435854"/>
              <a:gd name="connsiteY11" fmla="*/ 343186 h 527684"/>
              <a:gd name="connsiteX12" fmla="*/ 176022 w 435854"/>
              <a:gd name="connsiteY12" fmla="*/ 341567 h 527684"/>
              <a:gd name="connsiteX13" fmla="*/ 177641 w 435854"/>
              <a:gd name="connsiteY13" fmla="*/ 343186 h 527684"/>
              <a:gd name="connsiteX14" fmla="*/ 176022 w 435854"/>
              <a:gd name="connsiteY14" fmla="*/ 341567 h 527684"/>
              <a:gd name="connsiteX15" fmla="*/ 345757 w 435854"/>
              <a:gd name="connsiteY15" fmla="*/ 387287 h 527684"/>
              <a:gd name="connsiteX16" fmla="*/ 345757 w 435854"/>
              <a:gd name="connsiteY16" fmla="*/ 389192 h 527684"/>
              <a:gd name="connsiteX17" fmla="*/ 266033 w 435854"/>
              <a:gd name="connsiteY17" fmla="*/ 476726 h 527684"/>
              <a:gd name="connsiteX18" fmla="*/ 208598 w 435854"/>
              <a:gd name="connsiteY18" fmla="*/ 476726 h 527684"/>
              <a:gd name="connsiteX19" fmla="*/ 208598 w 435854"/>
              <a:gd name="connsiteY19" fmla="*/ 444056 h 527684"/>
              <a:gd name="connsiteX20" fmla="*/ 266033 w 435854"/>
              <a:gd name="connsiteY20" fmla="*/ 444056 h 527684"/>
              <a:gd name="connsiteX21" fmla="*/ 313087 w 435854"/>
              <a:gd name="connsiteY21" fmla="*/ 389192 h 527684"/>
              <a:gd name="connsiteX22" fmla="*/ 313087 w 435854"/>
              <a:gd name="connsiteY22" fmla="*/ 387382 h 527684"/>
              <a:gd name="connsiteX23" fmla="*/ 292513 w 435854"/>
              <a:gd name="connsiteY23" fmla="*/ 348520 h 527684"/>
              <a:gd name="connsiteX24" fmla="*/ 230410 w 435854"/>
              <a:gd name="connsiteY24" fmla="*/ 286417 h 527684"/>
              <a:gd name="connsiteX25" fmla="*/ 211360 w 435854"/>
              <a:gd name="connsiteY25" fmla="*/ 214979 h 527684"/>
              <a:gd name="connsiteX26" fmla="*/ 249079 w 435854"/>
              <a:gd name="connsiteY26" fmla="*/ 164116 h 527684"/>
              <a:gd name="connsiteX27" fmla="*/ 225552 w 435854"/>
              <a:gd name="connsiteY27" fmla="*/ 101822 h 527684"/>
              <a:gd name="connsiteX28" fmla="*/ 253460 w 435854"/>
              <a:gd name="connsiteY28" fmla="*/ 30766 h 527684"/>
              <a:gd name="connsiteX29" fmla="*/ 324517 w 435854"/>
              <a:gd name="connsiteY29" fmla="*/ 0 h 527684"/>
              <a:gd name="connsiteX30" fmla="*/ 324517 w 435854"/>
              <a:gd name="connsiteY30" fmla="*/ 32861 h 527684"/>
              <a:gd name="connsiteX31" fmla="*/ 276511 w 435854"/>
              <a:gd name="connsiteY31" fmla="*/ 53912 h 527684"/>
              <a:gd name="connsiteX32" fmla="*/ 258127 w 435854"/>
              <a:gd name="connsiteY32" fmla="*/ 100965 h 527684"/>
              <a:gd name="connsiteX33" fmla="*/ 287369 w 435854"/>
              <a:gd name="connsiteY33" fmla="*/ 157353 h 527684"/>
              <a:gd name="connsiteX34" fmla="*/ 292418 w 435854"/>
              <a:gd name="connsiteY34" fmla="*/ 173450 h 527684"/>
              <a:gd name="connsiteX35" fmla="*/ 280607 w 435854"/>
              <a:gd name="connsiteY35" fmla="*/ 185452 h 527684"/>
              <a:gd name="connsiteX36" fmla="*/ 242792 w 435854"/>
              <a:gd name="connsiteY36" fmla="*/ 223647 h 527684"/>
              <a:gd name="connsiteX37" fmla="*/ 253460 w 435854"/>
              <a:gd name="connsiteY37" fmla="*/ 263366 h 527684"/>
              <a:gd name="connsiteX38" fmla="*/ 315563 w 435854"/>
              <a:gd name="connsiteY38" fmla="*/ 325469 h 527684"/>
              <a:gd name="connsiteX39" fmla="*/ 345757 w 435854"/>
              <a:gd name="connsiteY39" fmla="*/ 387287 h 527684"/>
              <a:gd name="connsiteX40" fmla="*/ 420815 w 435854"/>
              <a:gd name="connsiteY40" fmla="*/ 390811 h 527684"/>
              <a:gd name="connsiteX41" fmla="*/ 278606 w 435854"/>
              <a:gd name="connsiteY41" fmla="*/ 527590 h 527684"/>
              <a:gd name="connsiteX42" fmla="*/ 208598 w 435854"/>
              <a:gd name="connsiteY42" fmla="*/ 527590 h 527684"/>
              <a:gd name="connsiteX43" fmla="*/ 208598 w 435854"/>
              <a:gd name="connsiteY43" fmla="*/ 494919 h 527684"/>
              <a:gd name="connsiteX44" fmla="*/ 278606 w 435854"/>
              <a:gd name="connsiteY44" fmla="*/ 494919 h 527684"/>
              <a:gd name="connsiteX45" fmla="*/ 388144 w 435854"/>
              <a:gd name="connsiteY45" fmla="*/ 390811 h 527684"/>
              <a:gd name="connsiteX46" fmla="*/ 388144 w 435854"/>
              <a:gd name="connsiteY46" fmla="*/ 387382 h 527684"/>
              <a:gd name="connsiteX47" fmla="*/ 358140 w 435854"/>
              <a:gd name="connsiteY47" fmla="*/ 322136 h 527684"/>
              <a:gd name="connsiteX48" fmla="*/ 321469 w 435854"/>
              <a:gd name="connsiteY48" fmla="*/ 285464 h 527684"/>
              <a:gd name="connsiteX49" fmla="*/ 317468 w 435854"/>
              <a:gd name="connsiteY49" fmla="*/ 268891 h 527684"/>
              <a:gd name="connsiteX50" fmla="*/ 330422 w 435854"/>
              <a:gd name="connsiteY50" fmla="*/ 257747 h 527684"/>
              <a:gd name="connsiteX51" fmla="*/ 381667 w 435854"/>
              <a:gd name="connsiteY51" fmla="*/ 233267 h 527684"/>
              <a:gd name="connsiteX52" fmla="*/ 403479 w 435854"/>
              <a:gd name="connsiteY52" fmla="*/ 180403 h 527684"/>
              <a:gd name="connsiteX53" fmla="*/ 326993 w 435854"/>
              <a:gd name="connsiteY53" fmla="*/ 104299 h 527684"/>
              <a:gd name="connsiteX54" fmla="*/ 326993 w 435854"/>
              <a:gd name="connsiteY54" fmla="*/ 71533 h 527684"/>
              <a:gd name="connsiteX55" fmla="*/ 435769 w 435854"/>
              <a:gd name="connsiteY55" fmla="*/ 178213 h 527684"/>
              <a:gd name="connsiteX56" fmla="*/ 404812 w 435854"/>
              <a:gd name="connsiteY56" fmla="*/ 256318 h 527684"/>
              <a:gd name="connsiteX57" fmla="*/ 364427 w 435854"/>
              <a:gd name="connsiteY57" fmla="*/ 282131 h 527684"/>
              <a:gd name="connsiteX58" fmla="*/ 381286 w 435854"/>
              <a:gd name="connsiteY58" fmla="*/ 298990 h 527684"/>
              <a:gd name="connsiteX59" fmla="*/ 420815 w 435854"/>
              <a:gd name="connsiteY59" fmla="*/ 387191 h 527684"/>
              <a:gd name="connsiteX60" fmla="*/ 420815 w 435854"/>
              <a:gd name="connsiteY60" fmla="*/ 390811 h 527684"/>
              <a:gd name="connsiteX61" fmla="*/ 92964 w 435854"/>
              <a:gd name="connsiteY61" fmla="*/ 444056 h 527684"/>
              <a:gd name="connsiteX62" fmla="*/ 191262 w 435854"/>
              <a:gd name="connsiteY62" fmla="*/ 444056 h 527684"/>
              <a:gd name="connsiteX63" fmla="*/ 191262 w 435854"/>
              <a:gd name="connsiteY63" fmla="*/ 476726 h 527684"/>
              <a:gd name="connsiteX64" fmla="*/ 92964 w 435854"/>
              <a:gd name="connsiteY64" fmla="*/ 476726 h 527684"/>
              <a:gd name="connsiteX65" fmla="*/ 92964 w 435854"/>
              <a:gd name="connsiteY65" fmla="*/ 444056 h 527684"/>
              <a:gd name="connsiteX66" fmla="*/ 92964 w 435854"/>
              <a:gd name="connsiteY66" fmla="*/ 495014 h 527684"/>
              <a:gd name="connsiteX67" fmla="*/ 191262 w 435854"/>
              <a:gd name="connsiteY67" fmla="*/ 495014 h 527684"/>
              <a:gd name="connsiteX68" fmla="*/ 191262 w 435854"/>
              <a:gd name="connsiteY68" fmla="*/ 527685 h 527684"/>
              <a:gd name="connsiteX69" fmla="*/ 92964 w 435854"/>
              <a:gd name="connsiteY69" fmla="*/ 527685 h 527684"/>
              <a:gd name="connsiteX70" fmla="*/ 92964 w 435854"/>
              <a:gd name="connsiteY70" fmla="*/ 495014 h 52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35854" h="527684">
                <a:moveTo>
                  <a:pt x="177641" y="343186"/>
                </a:moveTo>
                <a:cubicBezTo>
                  <a:pt x="186119" y="352235"/>
                  <a:pt x="191262" y="364331"/>
                  <a:pt x="191262" y="377666"/>
                </a:cubicBezTo>
                <a:lnTo>
                  <a:pt x="191262" y="425863"/>
                </a:lnTo>
                <a:lnTo>
                  <a:pt x="92964" y="425863"/>
                </a:lnTo>
                <a:lnTo>
                  <a:pt x="92964" y="398050"/>
                </a:lnTo>
                <a:lnTo>
                  <a:pt x="13621" y="317278"/>
                </a:lnTo>
                <a:cubicBezTo>
                  <a:pt x="5144" y="308229"/>
                  <a:pt x="0" y="296132"/>
                  <a:pt x="0" y="282797"/>
                </a:cubicBezTo>
                <a:cubicBezTo>
                  <a:pt x="0" y="273749"/>
                  <a:pt x="2381" y="265271"/>
                  <a:pt x="6572" y="257937"/>
                </a:cubicBezTo>
                <a:lnTo>
                  <a:pt x="122015" y="58103"/>
                </a:lnTo>
                <a:lnTo>
                  <a:pt x="207455" y="107442"/>
                </a:lnTo>
                <a:lnTo>
                  <a:pt x="110681" y="275082"/>
                </a:lnTo>
                <a:cubicBezTo>
                  <a:pt x="110585" y="274892"/>
                  <a:pt x="177070" y="342614"/>
                  <a:pt x="177641" y="343186"/>
                </a:cubicBezTo>
                <a:close/>
                <a:moveTo>
                  <a:pt x="176022" y="341567"/>
                </a:moveTo>
                <a:lnTo>
                  <a:pt x="177641" y="343186"/>
                </a:lnTo>
                <a:cubicBezTo>
                  <a:pt x="177070" y="342614"/>
                  <a:pt x="176594" y="342043"/>
                  <a:pt x="176022" y="341567"/>
                </a:cubicBezTo>
                <a:close/>
                <a:moveTo>
                  <a:pt x="345757" y="387287"/>
                </a:moveTo>
                <a:lnTo>
                  <a:pt x="345757" y="389192"/>
                </a:lnTo>
                <a:cubicBezTo>
                  <a:pt x="345757" y="443198"/>
                  <a:pt x="315182" y="476726"/>
                  <a:pt x="266033" y="476726"/>
                </a:cubicBezTo>
                <a:lnTo>
                  <a:pt x="208598" y="476726"/>
                </a:lnTo>
                <a:lnTo>
                  <a:pt x="208598" y="444056"/>
                </a:lnTo>
                <a:lnTo>
                  <a:pt x="266033" y="444056"/>
                </a:lnTo>
                <a:cubicBezTo>
                  <a:pt x="304895" y="444056"/>
                  <a:pt x="313087" y="414242"/>
                  <a:pt x="313087" y="389192"/>
                </a:cubicBezTo>
                <a:lnTo>
                  <a:pt x="313087" y="387382"/>
                </a:lnTo>
                <a:cubicBezTo>
                  <a:pt x="312420" y="372428"/>
                  <a:pt x="302800" y="358902"/>
                  <a:pt x="292513" y="348520"/>
                </a:cubicBezTo>
                <a:lnTo>
                  <a:pt x="230410" y="286417"/>
                </a:lnTo>
                <a:cubicBezTo>
                  <a:pt x="211169" y="267176"/>
                  <a:pt x="204216" y="241173"/>
                  <a:pt x="211360" y="214979"/>
                </a:cubicBezTo>
                <a:cubicBezTo>
                  <a:pt x="217075" y="194215"/>
                  <a:pt x="231172" y="175736"/>
                  <a:pt x="249079" y="164116"/>
                </a:cubicBezTo>
                <a:cubicBezTo>
                  <a:pt x="230886" y="141065"/>
                  <a:pt x="226028" y="118301"/>
                  <a:pt x="225552" y="101822"/>
                </a:cubicBezTo>
                <a:cubicBezTo>
                  <a:pt x="224790" y="75152"/>
                  <a:pt x="234982" y="49244"/>
                  <a:pt x="253460" y="30766"/>
                </a:cubicBezTo>
                <a:cubicBezTo>
                  <a:pt x="272129" y="12097"/>
                  <a:pt x="297752" y="95"/>
                  <a:pt x="324517" y="0"/>
                </a:cubicBezTo>
                <a:lnTo>
                  <a:pt x="324517" y="32861"/>
                </a:lnTo>
                <a:cubicBezTo>
                  <a:pt x="304038" y="33147"/>
                  <a:pt x="286131" y="44387"/>
                  <a:pt x="276511" y="53912"/>
                </a:cubicBezTo>
                <a:cubicBezTo>
                  <a:pt x="264319" y="66104"/>
                  <a:pt x="257556" y="83249"/>
                  <a:pt x="258127" y="100965"/>
                </a:cubicBezTo>
                <a:cubicBezTo>
                  <a:pt x="258699" y="121444"/>
                  <a:pt x="268795" y="140875"/>
                  <a:pt x="287369" y="157353"/>
                </a:cubicBezTo>
                <a:cubicBezTo>
                  <a:pt x="291846" y="161353"/>
                  <a:pt x="293846" y="167545"/>
                  <a:pt x="292418" y="173450"/>
                </a:cubicBezTo>
                <a:cubicBezTo>
                  <a:pt x="290989" y="179356"/>
                  <a:pt x="286512" y="183928"/>
                  <a:pt x="280607" y="185452"/>
                </a:cubicBezTo>
                <a:cubicBezTo>
                  <a:pt x="263271" y="189928"/>
                  <a:pt x="247650" y="205645"/>
                  <a:pt x="242792" y="223647"/>
                </a:cubicBezTo>
                <a:cubicBezTo>
                  <a:pt x="239935" y="234029"/>
                  <a:pt x="239459" y="249365"/>
                  <a:pt x="253460" y="263366"/>
                </a:cubicBezTo>
                <a:lnTo>
                  <a:pt x="315563" y="325469"/>
                </a:lnTo>
                <a:cubicBezTo>
                  <a:pt x="335090" y="344900"/>
                  <a:pt x="345186" y="366332"/>
                  <a:pt x="345757" y="387287"/>
                </a:cubicBezTo>
                <a:close/>
                <a:moveTo>
                  <a:pt x="420815" y="390811"/>
                </a:moveTo>
                <a:cubicBezTo>
                  <a:pt x="420815" y="476441"/>
                  <a:pt x="348520" y="527590"/>
                  <a:pt x="278606" y="527590"/>
                </a:cubicBezTo>
                <a:lnTo>
                  <a:pt x="208598" y="527590"/>
                </a:lnTo>
                <a:lnTo>
                  <a:pt x="208598" y="494919"/>
                </a:lnTo>
                <a:lnTo>
                  <a:pt x="278606" y="494919"/>
                </a:lnTo>
                <a:cubicBezTo>
                  <a:pt x="331756" y="494919"/>
                  <a:pt x="388144" y="458438"/>
                  <a:pt x="388144" y="390811"/>
                </a:cubicBezTo>
                <a:lnTo>
                  <a:pt x="388144" y="387382"/>
                </a:lnTo>
                <a:cubicBezTo>
                  <a:pt x="386810" y="364712"/>
                  <a:pt x="377952" y="341948"/>
                  <a:pt x="358140" y="322136"/>
                </a:cubicBezTo>
                <a:lnTo>
                  <a:pt x="321469" y="285464"/>
                </a:lnTo>
                <a:cubicBezTo>
                  <a:pt x="317087" y="281083"/>
                  <a:pt x="315563" y="274701"/>
                  <a:pt x="317468" y="268891"/>
                </a:cubicBezTo>
                <a:cubicBezTo>
                  <a:pt x="319373" y="263081"/>
                  <a:pt x="324422" y="258794"/>
                  <a:pt x="330422" y="257747"/>
                </a:cubicBezTo>
                <a:cubicBezTo>
                  <a:pt x="350330" y="254603"/>
                  <a:pt x="369475" y="245459"/>
                  <a:pt x="381667" y="233267"/>
                </a:cubicBezTo>
                <a:cubicBezTo>
                  <a:pt x="396335" y="218599"/>
                  <a:pt x="403479" y="199739"/>
                  <a:pt x="403479" y="180403"/>
                </a:cubicBezTo>
                <a:cubicBezTo>
                  <a:pt x="403384" y="138398"/>
                  <a:pt x="369094" y="104299"/>
                  <a:pt x="326993" y="104299"/>
                </a:cubicBezTo>
                <a:lnTo>
                  <a:pt x="326993" y="71533"/>
                </a:lnTo>
                <a:cubicBezTo>
                  <a:pt x="386429" y="71533"/>
                  <a:pt x="434626" y="119158"/>
                  <a:pt x="435769" y="178213"/>
                </a:cubicBezTo>
                <a:cubicBezTo>
                  <a:pt x="436912" y="206502"/>
                  <a:pt x="426625" y="234505"/>
                  <a:pt x="404812" y="256318"/>
                </a:cubicBezTo>
                <a:cubicBezTo>
                  <a:pt x="394049" y="267081"/>
                  <a:pt x="380048" y="275939"/>
                  <a:pt x="364427" y="282131"/>
                </a:cubicBezTo>
                <a:lnTo>
                  <a:pt x="381286" y="298990"/>
                </a:lnTo>
                <a:cubicBezTo>
                  <a:pt x="407480" y="325184"/>
                  <a:pt x="419481" y="356330"/>
                  <a:pt x="420815" y="387191"/>
                </a:cubicBezTo>
                <a:lnTo>
                  <a:pt x="420815" y="390811"/>
                </a:lnTo>
                <a:close/>
                <a:moveTo>
                  <a:pt x="92964" y="444056"/>
                </a:moveTo>
                <a:lnTo>
                  <a:pt x="191262" y="444056"/>
                </a:lnTo>
                <a:lnTo>
                  <a:pt x="191262" y="476726"/>
                </a:lnTo>
                <a:lnTo>
                  <a:pt x="92964" y="476726"/>
                </a:lnTo>
                <a:lnTo>
                  <a:pt x="92964" y="444056"/>
                </a:lnTo>
                <a:close/>
                <a:moveTo>
                  <a:pt x="92964" y="495014"/>
                </a:moveTo>
                <a:lnTo>
                  <a:pt x="191262" y="495014"/>
                </a:lnTo>
                <a:lnTo>
                  <a:pt x="191262" y="527685"/>
                </a:lnTo>
                <a:lnTo>
                  <a:pt x="92964" y="527685"/>
                </a:lnTo>
                <a:lnTo>
                  <a:pt x="92964" y="495014"/>
                </a:lnTo>
                <a:close/>
              </a:path>
            </a:pathLst>
          </a:custGeom>
          <a:solidFill>
            <a:schemeClr val="tx1"/>
          </a:solidFill>
          <a:ln w="9525" cap="flat">
            <a:noFill/>
            <a:prstDash val="solid"/>
            <a:miter/>
          </a:ln>
        </p:spPr>
        <p:txBody>
          <a:bodyPr rtlCol="0" anchor="ctr"/>
          <a:lstStyle/>
          <a:p>
            <a:endParaRPr lang="en-US"/>
          </a:p>
        </p:txBody>
      </p:sp>
      <p:sp>
        <p:nvSpPr>
          <p:cNvPr id="5" name="Footer Placeholder 3">
            <a:extLst>
              <a:ext uri="{FF2B5EF4-FFF2-40B4-BE49-F238E27FC236}">
                <a16:creationId xmlns:a16="http://schemas.microsoft.com/office/drawing/2014/main" id="{636096D0-07DA-20F8-5C56-70BB8DC10E27}"/>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4162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1"/>
                                        </p:tgtEl>
                                        <p:attrNameLst>
                                          <p:attrName>style.visibility</p:attrName>
                                        </p:attrNameLst>
                                      </p:cBhvr>
                                      <p:to>
                                        <p:strVal val="visible"/>
                                      </p:to>
                                    </p:set>
                                    <p:animEffect transition="in" filter="fade">
                                      <p:cBhvr>
                                        <p:cTn id="20" dur="500"/>
                                        <p:tgtEl>
                                          <p:spTgt spid="261"/>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263"/>
                                        </p:tgtEl>
                                        <p:attrNameLst>
                                          <p:attrName>style.visibility</p:attrName>
                                        </p:attrNameLst>
                                      </p:cBhvr>
                                      <p:to>
                                        <p:strVal val="visible"/>
                                      </p:to>
                                    </p:set>
                                    <p:animEffect transition="in" filter="fade">
                                      <p:cBhvr>
                                        <p:cTn id="24" dur="500"/>
                                        <p:tgtEl>
                                          <p:spTgt spid="26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500"/>
                                  </p:stCondLst>
                                  <p:childTnLst>
                                    <p:set>
                                      <p:cBhvr>
                                        <p:cTn id="31" dur="1" fill="hold">
                                          <p:stCondLst>
                                            <p:cond delay="0"/>
                                          </p:stCondLst>
                                        </p:cTn>
                                        <p:tgtEl>
                                          <p:spTgt spid="266"/>
                                        </p:tgtEl>
                                        <p:attrNameLst>
                                          <p:attrName>style.visibility</p:attrName>
                                        </p:attrNameLst>
                                      </p:cBhvr>
                                      <p:to>
                                        <p:strVal val="visible"/>
                                      </p:to>
                                    </p:set>
                                    <p:animEffect transition="in" filter="fade">
                                      <p:cBhvr>
                                        <p:cTn id="32" dur="500"/>
                                        <p:tgtEl>
                                          <p:spTgt spid="26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2"/>
                                        </p:tgtEl>
                                        <p:attrNameLst>
                                          <p:attrName>style.visibility</p:attrName>
                                        </p:attrNameLst>
                                      </p:cBhvr>
                                      <p:to>
                                        <p:strVal val="visible"/>
                                      </p:to>
                                    </p:set>
                                  </p:childTnLst>
                                </p:cTn>
                              </p:par>
                            </p:childTnLst>
                          </p:cTn>
                        </p:par>
                        <p:par>
                          <p:cTn id="41" fill="hold">
                            <p:stCondLst>
                              <p:cond delay="0"/>
                            </p:stCondLst>
                            <p:childTnLst>
                              <p:par>
                                <p:cTn id="42" presetID="10" presetClass="entr" presetSubtype="0" fill="hold" nodeType="afterEffect">
                                  <p:stCondLst>
                                    <p:cond delay="500"/>
                                  </p:stCondLst>
                                  <p:childTnLst>
                                    <p:set>
                                      <p:cBhvr>
                                        <p:cTn id="43" dur="1" fill="hold">
                                          <p:stCondLst>
                                            <p:cond delay="0"/>
                                          </p:stCondLst>
                                        </p:cTn>
                                        <p:tgtEl>
                                          <p:spTgt spid="264"/>
                                        </p:tgtEl>
                                        <p:attrNameLst>
                                          <p:attrName>style.visibility</p:attrName>
                                        </p:attrNameLst>
                                      </p:cBhvr>
                                      <p:to>
                                        <p:strVal val="visible"/>
                                      </p:to>
                                    </p:set>
                                    <p:animEffect transition="in" filter="fade">
                                      <p:cBhvr>
                                        <p:cTn id="44" dur="500"/>
                                        <p:tgtEl>
                                          <p:spTgt spid="264"/>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1500"/>
                            </p:stCondLst>
                            <p:childTnLst>
                              <p:par>
                                <p:cTn id="50" presetID="10" presetClass="entr" presetSubtype="0" fill="hold" grpId="0" nodeType="afterEffect">
                                  <p:stCondLst>
                                    <p:cond delay="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2500"/>
                            </p:stCondLst>
                            <p:childTnLst>
                              <p:par>
                                <p:cTn id="54" presetID="10" presetClass="entr" presetSubtype="0" fill="hold" nodeType="afterEffect">
                                  <p:stCondLst>
                                    <p:cond delay="0"/>
                                  </p:stCondLst>
                                  <p:childTnLst>
                                    <p:set>
                                      <p:cBhvr>
                                        <p:cTn id="55" dur="1" fill="hold">
                                          <p:stCondLst>
                                            <p:cond delay="0"/>
                                          </p:stCondLst>
                                        </p:cTn>
                                        <p:tgtEl>
                                          <p:spTgt spid="265"/>
                                        </p:tgtEl>
                                        <p:attrNameLst>
                                          <p:attrName>style.visibility</p:attrName>
                                        </p:attrNameLst>
                                      </p:cBhvr>
                                      <p:to>
                                        <p:strVal val="visible"/>
                                      </p:to>
                                    </p:set>
                                    <p:animEffect transition="in" filter="fade">
                                      <p:cBhvr>
                                        <p:cTn id="56" dur="500"/>
                                        <p:tgtEl>
                                          <p:spTgt spid="26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20" grpId="0" animBg="1"/>
      <p:bldP spid="21" grpId="0" animBg="1"/>
      <p:bldP spid="22" grpId="0"/>
      <p:bldP spid="23" grpId="0"/>
      <p:bldP spid="24" grpId="0"/>
      <p:bldP spid="32" grpId="0" animBg="1"/>
      <p:bldP spid="261" grpId="0" animBg="1"/>
      <p:bldP spid="26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B62EB-8A48-8B3F-9AE9-3786E2D0F2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5ADECB-8BDB-8C30-5A3A-E1EA49C6F57A}"/>
              </a:ext>
            </a:extLst>
          </p:cNvPr>
          <p:cNvSpPr>
            <a:spLocks noGrp="1"/>
          </p:cNvSpPr>
          <p:nvPr>
            <p:ph type="title"/>
          </p:nvPr>
        </p:nvSpPr>
        <p:spPr/>
        <p:txBody>
          <a:bodyPr/>
          <a:lstStyle/>
          <a:p>
            <a:r>
              <a:rPr lang="en-US"/>
              <a:t>Clozapine management in smoking cessation </a:t>
            </a:r>
          </a:p>
        </p:txBody>
      </p:sp>
      <p:sp>
        <p:nvSpPr>
          <p:cNvPr id="3" name="Text Placeholder 2">
            <a:extLst>
              <a:ext uri="{FF2B5EF4-FFF2-40B4-BE49-F238E27FC236}">
                <a16:creationId xmlns:a16="http://schemas.microsoft.com/office/drawing/2014/main" id="{7555AF81-9573-69FF-DE02-B8B6FB204F42}"/>
              </a:ext>
            </a:extLst>
          </p:cNvPr>
          <p:cNvSpPr>
            <a:spLocks noGrp="1"/>
          </p:cNvSpPr>
          <p:nvPr>
            <p:ph type="body" idx="12"/>
          </p:nvPr>
        </p:nvSpPr>
        <p:spPr>
          <a:xfrm>
            <a:off x="571500" y="1694408"/>
            <a:ext cx="7966604" cy="4252547"/>
          </a:xfrm>
        </p:spPr>
        <p:txBody>
          <a:bodyPr/>
          <a:lstStyle/>
          <a:p>
            <a:pPr marL="0" indent="0">
              <a:lnSpc>
                <a:spcPts val="2500"/>
              </a:lnSpc>
              <a:buNone/>
            </a:pPr>
            <a:r>
              <a:rPr lang="en-US" sz="1900" b="1">
                <a:solidFill>
                  <a:srgbClr val="0072CF"/>
                </a:solidFill>
                <a:latin typeface="+mn-lt"/>
              </a:rPr>
              <a:t>Signs of toxicity:</a:t>
            </a:r>
          </a:p>
          <a:p>
            <a:pPr>
              <a:lnSpc>
                <a:spcPts val="2500"/>
              </a:lnSpc>
            </a:pPr>
            <a:r>
              <a:rPr lang="en-US">
                <a:latin typeface="+mn-lt"/>
              </a:rPr>
              <a:t>Higher blood levels of clozapine can cause sedation, hypotension </a:t>
            </a:r>
            <a:br>
              <a:rPr lang="en-US">
                <a:latin typeface="+mn-lt"/>
              </a:rPr>
            </a:br>
            <a:r>
              <a:rPr lang="en-US">
                <a:latin typeface="+mn-lt"/>
              </a:rPr>
              <a:t>and increased risk of neurological adverse effects including seizures </a:t>
            </a:r>
            <a:br>
              <a:rPr lang="en-US">
                <a:latin typeface="+mn-lt"/>
              </a:rPr>
            </a:br>
            <a:r>
              <a:rPr lang="en-US">
                <a:latin typeface="+mn-lt"/>
              </a:rPr>
              <a:t>and fatalities</a:t>
            </a:r>
          </a:p>
          <a:p>
            <a:pPr marL="0" indent="0">
              <a:lnSpc>
                <a:spcPts val="2500"/>
              </a:lnSpc>
              <a:buNone/>
            </a:pPr>
            <a:br>
              <a:rPr lang="en-US" sz="2000" b="1">
                <a:solidFill>
                  <a:schemeClr val="accent4">
                    <a:lumMod val="75000"/>
                    <a:lumOff val="25000"/>
                  </a:schemeClr>
                </a:solidFill>
                <a:latin typeface="+mn-lt"/>
              </a:rPr>
            </a:br>
            <a:r>
              <a:rPr lang="en-US" sz="1900" b="1">
                <a:solidFill>
                  <a:srgbClr val="0072CF"/>
                </a:solidFill>
                <a:latin typeface="+mn-lt"/>
              </a:rPr>
              <a:t>Blood monitoring:</a:t>
            </a:r>
            <a:r>
              <a:rPr lang="en-US" sz="2000" b="1">
                <a:solidFill>
                  <a:srgbClr val="0072CF"/>
                </a:solidFill>
                <a:latin typeface="+mn-lt"/>
              </a:rPr>
              <a:t> </a:t>
            </a:r>
          </a:p>
          <a:p>
            <a:pPr>
              <a:lnSpc>
                <a:spcPts val="2500"/>
              </a:lnSpc>
            </a:pPr>
            <a:r>
              <a:rPr lang="en-US">
                <a:latin typeface="+mn-lt"/>
              </a:rPr>
              <a:t>Take clozapine plasma trough levels before stopping smoking</a:t>
            </a:r>
          </a:p>
          <a:p>
            <a:pPr>
              <a:lnSpc>
                <a:spcPts val="2500"/>
              </a:lnSpc>
            </a:pPr>
            <a:r>
              <a:rPr lang="en-US">
                <a:latin typeface="+mn-lt"/>
              </a:rPr>
              <a:t>Repeat plasma level one week after stopping smoking</a:t>
            </a:r>
          </a:p>
          <a:p>
            <a:pPr>
              <a:lnSpc>
                <a:spcPts val="2500"/>
              </a:lnSpc>
            </a:pPr>
            <a:r>
              <a:rPr lang="en-US">
                <a:latin typeface="+mn-lt"/>
              </a:rPr>
              <a:t>Blood and clinical monitoring should occur for up to six months </a:t>
            </a:r>
          </a:p>
        </p:txBody>
      </p:sp>
      <p:sp>
        <p:nvSpPr>
          <p:cNvPr id="5" name="Footer Placeholder 3">
            <a:extLst>
              <a:ext uri="{FF2B5EF4-FFF2-40B4-BE49-F238E27FC236}">
                <a16:creationId xmlns:a16="http://schemas.microsoft.com/office/drawing/2014/main" id="{371F9ACA-C2A8-8C8B-3507-8B9A813B577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6479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500"/>
                            </p:stCondLst>
                            <p:childTnLst>
                              <p:par>
                                <p:cTn id="26" presetID="10" presetClass="entr" presetSubtype="0" fill="hold" nodeType="afterEffect">
                                  <p:stCondLst>
                                    <p:cond delay="50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F15B7-D1D7-9ECD-5066-D534BF2717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DD244A-8BEB-9462-077F-81CF07B6CBE2}"/>
              </a:ext>
            </a:extLst>
          </p:cNvPr>
          <p:cNvSpPr>
            <a:spLocks noGrp="1"/>
          </p:cNvSpPr>
          <p:nvPr>
            <p:ph type="title"/>
          </p:nvPr>
        </p:nvSpPr>
        <p:spPr/>
        <p:txBody>
          <a:bodyPr/>
          <a:lstStyle/>
          <a:p>
            <a:r>
              <a:rPr lang="en-US"/>
              <a:t>Clozapine management in smoking cessation </a:t>
            </a:r>
          </a:p>
        </p:txBody>
      </p:sp>
      <p:sp>
        <p:nvSpPr>
          <p:cNvPr id="3" name="Text Placeholder 2">
            <a:extLst>
              <a:ext uri="{FF2B5EF4-FFF2-40B4-BE49-F238E27FC236}">
                <a16:creationId xmlns:a16="http://schemas.microsoft.com/office/drawing/2014/main" id="{CD6D5AA7-3624-F8ED-BE4E-299D61B4B5C9}"/>
              </a:ext>
            </a:extLst>
          </p:cNvPr>
          <p:cNvSpPr>
            <a:spLocks noGrp="1"/>
          </p:cNvSpPr>
          <p:nvPr>
            <p:ph type="body" idx="12"/>
          </p:nvPr>
        </p:nvSpPr>
        <p:spPr>
          <a:xfrm>
            <a:off x="571500" y="1694408"/>
            <a:ext cx="7966604" cy="4252547"/>
          </a:xfrm>
        </p:spPr>
        <p:txBody>
          <a:bodyPr/>
          <a:lstStyle/>
          <a:p>
            <a:pPr marL="0" indent="0">
              <a:lnSpc>
                <a:spcPts val="2500"/>
              </a:lnSpc>
              <a:buNone/>
            </a:pPr>
            <a:r>
              <a:rPr lang="en-US" sz="1900" b="1">
                <a:solidFill>
                  <a:srgbClr val="0072CF"/>
                </a:solidFill>
                <a:latin typeface="+mn-lt"/>
              </a:rPr>
              <a:t>Dose reduction:</a:t>
            </a:r>
            <a:r>
              <a:rPr lang="en-US" sz="2000" b="1">
                <a:solidFill>
                  <a:srgbClr val="0072CF"/>
                </a:solidFill>
                <a:latin typeface="+mn-lt"/>
              </a:rPr>
              <a:t> </a:t>
            </a:r>
            <a:endParaRPr lang="en-US" sz="2000">
              <a:solidFill>
                <a:srgbClr val="0072CF"/>
              </a:solidFill>
              <a:latin typeface="+mn-lt"/>
            </a:endParaRPr>
          </a:p>
          <a:p>
            <a:pPr>
              <a:lnSpc>
                <a:spcPts val="2500"/>
              </a:lnSpc>
            </a:pPr>
            <a:r>
              <a:rPr lang="en-US">
                <a:latin typeface="+mn-lt"/>
              </a:rPr>
              <a:t>Immediate reduction of clozapine upon smoking cessation </a:t>
            </a:r>
            <a:br>
              <a:rPr lang="en-US">
                <a:latin typeface="+mn-lt"/>
              </a:rPr>
            </a:br>
            <a:r>
              <a:rPr lang="en-US">
                <a:latin typeface="+mn-lt"/>
              </a:rPr>
              <a:t>(may need to be reduced by 25% of original dose </a:t>
            </a:r>
            <a:br>
              <a:rPr lang="en-US">
                <a:latin typeface="+mn-lt"/>
              </a:rPr>
            </a:br>
            <a:r>
              <a:rPr lang="en-US">
                <a:latin typeface="+mn-lt"/>
              </a:rPr>
              <a:t>in the first week of quitting).</a:t>
            </a:r>
          </a:p>
          <a:p>
            <a:pPr>
              <a:lnSpc>
                <a:spcPts val="2500"/>
              </a:lnSpc>
            </a:pPr>
            <a:r>
              <a:rPr lang="en-US">
                <a:latin typeface="+mn-lt"/>
              </a:rPr>
              <a:t>Stepwise reduction of about 10 per cent daily for 4 days. </a:t>
            </a:r>
            <a:br>
              <a:rPr lang="en-US">
                <a:latin typeface="+mn-lt"/>
              </a:rPr>
            </a:br>
            <a:r>
              <a:rPr lang="en-US">
                <a:latin typeface="+mn-lt"/>
              </a:rPr>
              <a:t>Blood levels will guide individualised dosing</a:t>
            </a:r>
          </a:p>
          <a:p>
            <a:pPr marL="0" indent="0">
              <a:lnSpc>
                <a:spcPts val="2500"/>
              </a:lnSpc>
              <a:buNone/>
            </a:pPr>
            <a:br>
              <a:rPr lang="en-US" sz="2000" b="1">
                <a:solidFill>
                  <a:srgbClr val="0072CF"/>
                </a:solidFill>
                <a:latin typeface="+mn-lt"/>
              </a:rPr>
            </a:br>
            <a:r>
              <a:rPr lang="en-US" sz="1900" b="1">
                <a:solidFill>
                  <a:srgbClr val="0072CF"/>
                </a:solidFill>
                <a:latin typeface="+mn-lt"/>
              </a:rPr>
              <a:t>Should smoking be re-initiated: </a:t>
            </a:r>
          </a:p>
          <a:p>
            <a:pPr>
              <a:lnSpc>
                <a:spcPts val="2500"/>
              </a:lnSpc>
            </a:pPr>
            <a:r>
              <a:rPr lang="en-US">
                <a:latin typeface="+mn-lt"/>
              </a:rPr>
              <a:t>Plasma trough level should be retaken and clozapine increased to previous dose over one week and then plasma trough level repeated</a:t>
            </a:r>
          </a:p>
        </p:txBody>
      </p:sp>
      <p:sp>
        <p:nvSpPr>
          <p:cNvPr id="5" name="Footer Placeholder 3">
            <a:extLst>
              <a:ext uri="{FF2B5EF4-FFF2-40B4-BE49-F238E27FC236}">
                <a16:creationId xmlns:a16="http://schemas.microsoft.com/office/drawing/2014/main" id="{A2DFEDC3-BFA7-142B-D97E-87FE0B290FB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2406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B0586-2B4B-CA31-1BF6-0640DF3CAF4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781424E-4035-C255-729C-3F760141C47D}"/>
              </a:ext>
            </a:extLst>
          </p:cNvPr>
          <p:cNvSpPr/>
          <p:nvPr/>
        </p:nvSpPr>
        <p:spPr>
          <a:xfrm>
            <a:off x="455431" y="1834284"/>
            <a:ext cx="8190334" cy="2446824"/>
          </a:xfrm>
          <a:prstGeom prst="rect">
            <a:avLst/>
          </a:prstGeom>
        </p:spPr>
        <p:txBody>
          <a:bodyPr wrap="square" lIns="91440" tIns="45720" rIns="91440" bIns="45720" anchor="t">
            <a:spAutoFit/>
          </a:bodyPr>
          <a:lstStyle/>
          <a:p>
            <a:pPr marL="342900" indent="-342900">
              <a:spcBef>
                <a:spcPts val="600"/>
              </a:spcBef>
              <a:buClr>
                <a:schemeClr val="accent3"/>
              </a:buClr>
              <a:buSzPct val="120000"/>
              <a:buFont typeface="Arial" panose="020B0604020202020204" pitchFamily="34" charset="0"/>
              <a:buChar char="■"/>
            </a:pPr>
            <a:r>
              <a:rPr lang="en-GB" sz="2000" b="1">
                <a:solidFill>
                  <a:srgbClr val="0072CF"/>
                </a:solidFill>
                <a:latin typeface="Arial"/>
                <a:cs typeface="Arial"/>
              </a:rPr>
              <a:t>Olanzapine </a:t>
            </a:r>
            <a:r>
              <a:rPr lang="en-GB" sz="2000">
                <a:solidFill>
                  <a:srgbClr val="0072CF"/>
                </a:solidFill>
                <a:latin typeface="Arial"/>
                <a:cs typeface="Arial"/>
              </a:rPr>
              <a:t>–</a:t>
            </a:r>
            <a:r>
              <a:rPr lang="en-GB" sz="2000" b="1">
                <a:solidFill>
                  <a:srgbClr val="0072CF"/>
                </a:solidFill>
                <a:latin typeface="Arial"/>
                <a:cs typeface="Arial"/>
              </a:rPr>
              <a:t> </a:t>
            </a:r>
            <a:r>
              <a:rPr lang="en-GB">
                <a:latin typeface="Arial"/>
                <a:cs typeface="Arial"/>
              </a:rPr>
              <a:t>On stopping smoking</a:t>
            </a:r>
            <a:r>
              <a:rPr lang="en-GB" b="1">
                <a:latin typeface="Arial"/>
                <a:cs typeface="Arial"/>
              </a:rPr>
              <a:t> </a:t>
            </a:r>
            <a:r>
              <a:rPr lang="en-GB">
                <a:latin typeface="Arial"/>
                <a:cs typeface="Arial"/>
              </a:rPr>
              <a:t>dose may need to reduce dose by 25%. Be alert for increased adverse effects of olanzapine such as dizziness, sedation and hypotension. If adverse effects occur further reduce dose.. </a:t>
            </a:r>
            <a:r>
              <a:rPr lang="en-CA">
                <a:latin typeface="Arial"/>
              </a:rPr>
              <a:t>If restarting smoking, increase dose to previous smoking dose over 1 week.</a:t>
            </a:r>
          </a:p>
          <a:p>
            <a:pPr>
              <a:spcBef>
                <a:spcPts val="600"/>
              </a:spcBef>
              <a:buClr>
                <a:schemeClr val="accent3"/>
              </a:buClr>
              <a:buSzPct val="120000"/>
            </a:pPr>
            <a:endParaRPr lang="en-GB">
              <a:latin typeface="Arial"/>
              <a:cs typeface="Arial" panose="020B0604020202020204" pitchFamily="34" charset="0"/>
            </a:endParaRPr>
          </a:p>
          <a:p>
            <a:pPr marL="342900" indent="-342900">
              <a:buClr>
                <a:schemeClr val="accent3"/>
              </a:buClr>
              <a:buSzPct val="120000"/>
              <a:buFont typeface="Arial" panose="020B0604020202020204" pitchFamily="34" charset="0"/>
              <a:buChar char="■"/>
            </a:pPr>
            <a:r>
              <a:rPr lang="en-GB" sz="2000" b="1">
                <a:solidFill>
                  <a:srgbClr val="0072CF"/>
                </a:solidFill>
                <a:latin typeface="Arial"/>
                <a:cs typeface="Arial"/>
              </a:rPr>
              <a:t>Chlorpromazine </a:t>
            </a:r>
            <a:r>
              <a:rPr lang="en-GB" sz="2000">
                <a:solidFill>
                  <a:srgbClr val="0072CF"/>
                </a:solidFill>
                <a:latin typeface="Arial"/>
                <a:cs typeface="Arial"/>
              </a:rPr>
              <a:t>– </a:t>
            </a:r>
            <a:r>
              <a:rPr lang="en-GB">
                <a:latin typeface="Arial"/>
                <a:cs typeface="Arial"/>
              </a:rPr>
              <a:t>Monitor for increased adverse effects – dizziness, sedation, nausea. Reduce dose as necessary.</a:t>
            </a:r>
          </a:p>
        </p:txBody>
      </p:sp>
      <p:sp>
        <p:nvSpPr>
          <p:cNvPr id="7" name="TextBox 6">
            <a:extLst>
              <a:ext uri="{FF2B5EF4-FFF2-40B4-BE49-F238E27FC236}">
                <a16:creationId xmlns:a16="http://schemas.microsoft.com/office/drawing/2014/main" id="{6335F3D5-C3A7-EE6E-51A9-B7598E2BDBD5}"/>
              </a:ext>
            </a:extLst>
          </p:cNvPr>
          <p:cNvSpPr txBox="1"/>
          <p:nvPr/>
        </p:nvSpPr>
        <p:spPr>
          <a:xfrm>
            <a:off x="591745" y="463275"/>
            <a:ext cx="8190335" cy="446276"/>
          </a:xfrm>
          <a:prstGeom prst="rect">
            <a:avLst/>
          </a:prstGeom>
          <a:noFill/>
        </p:spPr>
        <p:txBody>
          <a:bodyPr wrap="square" lIns="91440" tIns="45720" rIns="91440" bIns="45720" rtlCol="0" anchor="t">
            <a:spAutoFit/>
          </a:bodyPr>
          <a:lstStyle/>
          <a:p>
            <a:pPr>
              <a:spcBef>
                <a:spcPct val="0"/>
              </a:spcBef>
            </a:pPr>
            <a:r>
              <a:rPr lang="en-GB" altLang="en-US" sz="2300" b="1">
                <a:solidFill>
                  <a:schemeClr val="bg1"/>
                </a:solidFill>
                <a:latin typeface="Arial"/>
              </a:rPr>
              <a:t>Medications that may need dose adjustment</a:t>
            </a:r>
            <a:endParaRPr lang="en-US" b="1"/>
          </a:p>
        </p:txBody>
      </p:sp>
      <p:sp>
        <p:nvSpPr>
          <p:cNvPr id="3" name="Footer Placeholder 3">
            <a:extLst>
              <a:ext uri="{FF2B5EF4-FFF2-40B4-BE49-F238E27FC236}">
                <a16:creationId xmlns:a16="http://schemas.microsoft.com/office/drawing/2014/main" id="{7E9F7B81-D460-8EAA-87AC-38A079DD4703}"/>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770587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00B3A-26DB-6728-EBBB-AB3EDCE5D5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2D61EA-F12E-E98A-1AA8-D91898C5CA80}"/>
              </a:ext>
            </a:extLst>
          </p:cNvPr>
          <p:cNvSpPr>
            <a:spLocks noGrp="1"/>
          </p:cNvSpPr>
          <p:nvPr>
            <p:ph type="title"/>
          </p:nvPr>
        </p:nvSpPr>
        <p:spPr/>
        <p:txBody>
          <a:bodyPr/>
          <a:lstStyle/>
          <a:p>
            <a:r>
              <a:rPr lang="en-US"/>
              <a:t>Caffeine and smoking</a:t>
            </a:r>
          </a:p>
        </p:txBody>
      </p:sp>
      <p:sp>
        <p:nvSpPr>
          <p:cNvPr id="3" name="Text Placeholder 2">
            <a:extLst>
              <a:ext uri="{FF2B5EF4-FFF2-40B4-BE49-F238E27FC236}">
                <a16:creationId xmlns:a16="http://schemas.microsoft.com/office/drawing/2014/main" id="{B2A1513F-1F44-0AC4-277B-F599241B03CC}"/>
              </a:ext>
            </a:extLst>
          </p:cNvPr>
          <p:cNvSpPr>
            <a:spLocks noGrp="1"/>
          </p:cNvSpPr>
          <p:nvPr>
            <p:ph type="body" idx="12"/>
          </p:nvPr>
        </p:nvSpPr>
        <p:spPr/>
        <p:txBody>
          <a:bodyPr/>
          <a:lstStyle/>
          <a:p>
            <a:pPr>
              <a:lnSpc>
                <a:spcPts val="2400"/>
              </a:lnSpc>
              <a:spcBef>
                <a:spcPts val="600"/>
              </a:spcBef>
              <a:spcAft>
                <a:spcPts val="600"/>
              </a:spcAft>
              <a:buFont typeface="Arial" panose="020B0604020202020204" pitchFamily="34" charset="0"/>
              <a:buChar char="■"/>
            </a:pPr>
            <a:r>
              <a:rPr lang="en-US" altLang="en-US" b="1">
                <a:solidFill>
                  <a:srgbClr val="0072CF"/>
                </a:solidFill>
              </a:rPr>
              <a:t>Caffeine metabolism is altered</a:t>
            </a:r>
            <a:r>
              <a:rPr lang="en-US" altLang="en-US">
                <a:solidFill>
                  <a:srgbClr val="0072CF"/>
                </a:solidFill>
              </a:rPr>
              <a:t> </a:t>
            </a:r>
            <a:r>
              <a:rPr lang="en-US" altLang="en-US"/>
              <a:t>by stopping smoking</a:t>
            </a:r>
          </a:p>
          <a:p>
            <a:pPr>
              <a:lnSpc>
                <a:spcPts val="2400"/>
              </a:lnSpc>
              <a:spcBef>
                <a:spcPts val="600"/>
              </a:spcBef>
              <a:spcAft>
                <a:spcPts val="600"/>
              </a:spcAft>
              <a:buFont typeface="Arial" panose="020B0604020202020204" pitchFamily="34" charset="0"/>
              <a:buChar char="■"/>
            </a:pPr>
            <a:r>
              <a:rPr lang="en-US" altLang="en-US"/>
              <a:t>Caffeine levels may rise </a:t>
            </a:r>
            <a:r>
              <a:rPr lang="en-US" altLang="en-US" b="1">
                <a:solidFill>
                  <a:srgbClr val="0072CF"/>
                </a:solidFill>
              </a:rPr>
              <a:t>2 to 3 times higher</a:t>
            </a:r>
            <a:br>
              <a:rPr lang="en-US" altLang="en-US"/>
            </a:br>
            <a:r>
              <a:rPr lang="en-US" altLang="en-US" sz="1500"/>
              <a:t>(typically 4 to 7 days after quitting)</a:t>
            </a:r>
          </a:p>
          <a:p>
            <a:pPr>
              <a:lnSpc>
                <a:spcPts val="2400"/>
              </a:lnSpc>
              <a:spcBef>
                <a:spcPts val="600"/>
              </a:spcBef>
              <a:spcAft>
                <a:spcPts val="600"/>
              </a:spcAft>
              <a:buFont typeface="Arial" panose="020B0604020202020204" pitchFamily="34" charset="0"/>
              <a:buChar char="■"/>
            </a:pPr>
            <a:r>
              <a:rPr lang="en-US" altLang="en-US"/>
              <a:t>Can result in negative side effects </a:t>
            </a:r>
            <a:br>
              <a:rPr lang="en-US" altLang="en-US"/>
            </a:br>
            <a:r>
              <a:rPr lang="en-US" altLang="en-US" sz="1500"/>
              <a:t>(jitters, shakiness, insomnia, increase heart rate)</a:t>
            </a:r>
          </a:p>
          <a:p>
            <a:pPr marL="0" indent="0">
              <a:lnSpc>
                <a:spcPts val="2400"/>
              </a:lnSpc>
              <a:spcBef>
                <a:spcPts val="600"/>
              </a:spcBef>
              <a:spcAft>
                <a:spcPts val="600"/>
              </a:spcAft>
              <a:buNone/>
            </a:pPr>
            <a:r>
              <a:rPr lang="en-US" altLang="en-US" b="1">
                <a:solidFill>
                  <a:schemeClr val="accent1"/>
                </a:solidFill>
              </a:rPr>
              <a:t>What to do…</a:t>
            </a:r>
          </a:p>
          <a:p>
            <a:pPr>
              <a:lnSpc>
                <a:spcPts val="2400"/>
              </a:lnSpc>
              <a:spcBef>
                <a:spcPts val="600"/>
              </a:spcBef>
              <a:spcAft>
                <a:spcPts val="600"/>
              </a:spcAft>
              <a:buFont typeface="Arial" panose="020B0604020202020204" pitchFamily="34" charset="0"/>
              <a:buChar char="■"/>
            </a:pPr>
            <a:r>
              <a:rPr lang="en-US" altLang="en-US"/>
              <a:t>Consider reducing caffeine intake</a:t>
            </a:r>
            <a:endParaRPr lang="en-US" altLang="en-US" b="1"/>
          </a:p>
          <a:p>
            <a:pPr>
              <a:lnSpc>
                <a:spcPts val="2400"/>
              </a:lnSpc>
              <a:spcBef>
                <a:spcPts val="600"/>
              </a:spcBef>
              <a:spcAft>
                <a:spcPts val="600"/>
              </a:spcAft>
              <a:buFont typeface="Arial" panose="020B0604020202020204" pitchFamily="34" charset="0"/>
              <a:buChar char="■"/>
            </a:pPr>
            <a:r>
              <a:rPr lang="en-US" altLang="en-US"/>
              <a:t>Substitute for </a:t>
            </a:r>
            <a:r>
              <a:rPr lang="en-US" altLang="en-US" b="1">
                <a:solidFill>
                  <a:srgbClr val="0072CF"/>
                </a:solidFill>
              </a:rPr>
              <a:t>de-caffeinated drinks</a:t>
            </a:r>
          </a:p>
          <a:p>
            <a:pPr>
              <a:lnSpc>
                <a:spcPts val="2400"/>
              </a:lnSpc>
              <a:spcBef>
                <a:spcPts val="600"/>
              </a:spcBef>
              <a:spcAft>
                <a:spcPts val="600"/>
              </a:spcAft>
              <a:buFont typeface="Arial" panose="020B0604020202020204" pitchFamily="34" charset="0"/>
              <a:buChar char="■"/>
            </a:pPr>
            <a:r>
              <a:rPr lang="en-US" altLang="en-US"/>
              <a:t>Be aware of similarities between ‘caffeinism’</a:t>
            </a:r>
            <a:br>
              <a:rPr lang="en-US" altLang="en-US"/>
            </a:br>
            <a:r>
              <a:rPr lang="en-US" altLang="en-US"/>
              <a:t>and withdrawal symptoms</a:t>
            </a:r>
          </a:p>
        </p:txBody>
      </p:sp>
      <p:pic>
        <p:nvPicPr>
          <p:cNvPr id="9" name="Picture 8">
            <a:extLst>
              <a:ext uri="{FF2B5EF4-FFF2-40B4-BE49-F238E27FC236}">
                <a16:creationId xmlns:a16="http://schemas.microsoft.com/office/drawing/2014/main" id="{295DB1E0-115D-EB25-6094-70E4F271CB18}"/>
              </a:ext>
            </a:extLst>
          </p:cNvPr>
          <p:cNvPicPr>
            <a:picLocks noChangeAspect="1"/>
          </p:cNvPicPr>
          <p:nvPr/>
        </p:nvPicPr>
        <p:blipFill>
          <a:blip r:embed="rId3"/>
          <a:srcRect/>
          <a:stretch/>
        </p:blipFill>
        <p:spPr>
          <a:xfrm>
            <a:off x="6550163" y="4209962"/>
            <a:ext cx="2123131" cy="1545135"/>
          </a:xfrm>
          <a:prstGeom prst="rect">
            <a:avLst/>
          </a:prstGeom>
        </p:spPr>
      </p:pic>
      <p:pic>
        <p:nvPicPr>
          <p:cNvPr id="10" name="Picture 9">
            <a:extLst>
              <a:ext uri="{FF2B5EF4-FFF2-40B4-BE49-F238E27FC236}">
                <a16:creationId xmlns:a16="http://schemas.microsoft.com/office/drawing/2014/main" id="{A390A933-928D-1BDD-E14E-8BE4DC8AF6C2}"/>
              </a:ext>
            </a:extLst>
          </p:cNvPr>
          <p:cNvPicPr>
            <a:picLocks noChangeAspect="1"/>
          </p:cNvPicPr>
          <p:nvPr/>
        </p:nvPicPr>
        <p:blipFill>
          <a:blip r:embed="rId4"/>
          <a:stretch>
            <a:fillRect/>
          </a:stretch>
        </p:blipFill>
        <p:spPr>
          <a:xfrm>
            <a:off x="7006837" y="1843315"/>
            <a:ext cx="1296864" cy="2004785"/>
          </a:xfrm>
          <a:prstGeom prst="rect">
            <a:avLst/>
          </a:prstGeom>
        </p:spPr>
      </p:pic>
      <p:sp>
        <p:nvSpPr>
          <p:cNvPr id="5" name="Footer Placeholder 3">
            <a:extLst>
              <a:ext uri="{FF2B5EF4-FFF2-40B4-BE49-F238E27FC236}">
                <a16:creationId xmlns:a16="http://schemas.microsoft.com/office/drawing/2014/main" id="{82524C5B-BF20-FD54-830C-C47B365DFB39}"/>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289286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1801449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06D1A2F-8AF9-3687-E268-6F8F87722779}"/>
              </a:ext>
            </a:extLst>
          </p:cNvPr>
          <p:cNvSpPr>
            <a:spLocks noGrp="1"/>
          </p:cNvSpPr>
          <p:nvPr>
            <p:ph type="subTitle" idx="1"/>
          </p:nvPr>
        </p:nvSpPr>
        <p:spPr/>
        <p:txBody>
          <a:bodyPr/>
          <a:lstStyle/>
          <a:p>
            <a:pPr algn="ctr"/>
            <a:r>
              <a:rPr lang="en-US"/>
              <a:t>Post-discharge follow-up </a:t>
            </a:r>
          </a:p>
          <a:p>
            <a:pPr algn="ctr"/>
            <a:r>
              <a:rPr lang="en-US"/>
              <a:t>7 days, 28 days, +</a:t>
            </a:r>
          </a:p>
        </p:txBody>
      </p:sp>
      <p:pic>
        <p:nvPicPr>
          <p:cNvPr id="3" name="Picture 2">
            <a:extLst>
              <a:ext uri="{FF2B5EF4-FFF2-40B4-BE49-F238E27FC236}">
                <a16:creationId xmlns:a16="http://schemas.microsoft.com/office/drawing/2014/main" id="{6B8FA95E-B781-2D73-FC97-6936AC253D5D}"/>
              </a:ext>
            </a:extLst>
          </p:cNvPr>
          <p:cNvPicPr>
            <a:picLocks noChangeAspect="1"/>
          </p:cNvPicPr>
          <p:nvPr/>
        </p:nvPicPr>
        <p:blipFill>
          <a:blip r:embed="rId3"/>
          <a:srcRect/>
          <a:stretch/>
        </p:blipFill>
        <p:spPr>
          <a:xfrm>
            <a:off x="3681465" y="3531634"/>
            <a:ext cx="1781070" cy="1781070"/>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209735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5" name="Rectangle 3"/>
          <p:cNvSpPr>
            <a:spLocks noGrp="1" noChangeArrowheads="1"/>
          </p:cNvSpPr>
          <p:nvPr>
            <p:ph type="body" idx="4294967295"/>
          </p:nvPr>
        </p:nvSpPr>
        <p:spPr>
          <a:xfrm>
            <a:off x="713301" y="1712809"/>
            <a:ext cx="8118231" cy="4267200"/>
          </a:xfrm>
        </p:spPr>
        <p:txBody>
          <a:bodyPr/>
          <a:lstStyle/>
          <a:p>
            <a:pPr marL="287655" indent="-288290">
              <a:lnSpc>
                <a:spcPct val="114000"/>
              </a:lnSpc>
              <a:spcBef>
                <a:spcPts val="600"/>
              </a:spcBef>
              <a:spcAft>
                <a:spcPts val="600"/>
              </a:spcAft>
            </a:pPr>
            <a:r>
              <a:rPr lang="en-CA" altLang="en-US"/>
              <a:t>Return home from hospital </a:t>
            </a:r>
            <a:r>
              <a:rPr lang="en-CA" altLang="en-US" b="1">
                <a:solidFill>
                  <a:srgbClr val="0072CF"/>
                </a:solidFill>
              </a:rPr>
              <a:t>= back to routines and situations where patient has smoke in past</a:t>
            </a:r>
            <a:endParaRPr lang="en-US">
              <a:solidFill>
                <a:srgbClr val="0072CF"/>
              </a:solidFill>
            </a:endParaRPr>
          </a:p>
          <a:p>
            <a:pPr marL="287655" indent="-288290">
              <a:lnSpc>
                <a:spcPct val="114000"/>
              </a:lnSpc>
              <a:spcBef>
                <a:spcPts val="600"/>
              </a:spcBef>
              <a:spcAft>
                <a:spcPts val="600"/>
              </a:spcAft>
            </a:pPr>
            <a:r>
              <a:rPr lang="en-CA" altLang="en-US"/>
              <a:t>The first few weeks are the most challenging in learning to adjust to life without smoking</a:t>
            </a:r>
            <a:r>
              <a:rPr lang="en-CA" altLang="en-US" b="1"/>
              <a:t> </a:t>
            </a:r>
            <a:r>
              <a:rPr lang="en-CA" altLang="en-US" b="1">
                <a:solidFill>
                  <a:srgbClr val="0072CF"/>
                </a:solidFill>
              </a:rPr>
              <a:t>= developing new routines and habits to not include smoking</a:t>
            </a:r>
          </a:p>
          <a:p>
            <a:pPr marL="287655" indent="-288290">
              <a:lnSpc>
                <a:spcPct val="114000"/>
              </a:lnSpc>
              <a:spcBef>
                <a:spcPts val="600"/>
              </a:spcBef>
              <a:spcAft>
                <a:spcPts val="600"/>
              </a:spcAft>
            </a:pPr>
            <a:r>
              <a:rPr lang="en-CA" altLang="en-US" b="1"/>
              <a:t>Prepare and plan ahead: </a:t>
            </a:r>
          </a:p>
          <a:p>
            <a:pPr marL="291438" lvl="5" indent="0">
              <a:lnSpc>
                <a:spcPct val="114000"/>
              </a:lnSpc>
              <a:spcBef>
                <a:spcPts val="0"/>
              </a:spcBef>
              <a:spcAft>
                <a:spcPts val="0"/>
              </a:spcAft>
              <a:buNone/>
            </a:pPr>
            <a:r>
              <a:rPr lang="en-CA" altLang="en-US">
                <a:solidFill>
                  <a:srgbClr val="0072CF"/>
                </a:solidFill>
              </a:rPr>
              <a:t>“Which cigarettes are you going to miss most?”</a:t>
            </a:r>
          </a:p>
          <a:p>
            <a:pPr marL="291438" lvl="5" indent="0">
              <a:lnSpc>
                <a:spcPct val="114000"/>
              </a:lnSpc>
              <a:spcBef>
                <a:spcPts val="0"/>
              </a:spcBef>
              <a:spcAft>
                <a:spcPts val="0"/>
              </a:spcAft>
              <a:buNone/>
            </a:pPr>
            <a:r>
              <a:rPr lang="en-CA" altLang="en-US">
                <a:solidFill>
                  <a:srgbClr val="0072CF"/>
                </a:solidFill>
              </a:rPr>
              <a:t>“What might you do instead”?</a:t>
            </a:r>
          </a:p>
          <a:p>
            <a:pPr marL="291438" lvl="5" indent="0">
              <a:lnSpc>
                <a:spcPct val="114000"/>
              </a:lnSpc>
              <a:spcBef>
                <a:spcPts val="0"/>
              </a:spcBef>
              <a:spcAft>
                <a:spcPts val="0"/>
              </a:spcAft>
              <a:buNone/>
            </a:pPr>
            <a:r>
              <a:rPr lang="en-CA" altLang="en-US">
                <a:solidFill>
                  <a:srgbClr val="0072CF"/>
                </a:solidFill>
                <a:latin typeface="Arial"/>
                <a:cs typeface="Arial"/>
              </a:rPr>
              <a:t>“How could you cope with stress without smoking?”</a:t>
            </a:r>
            <a:endParaRPr lang="en-US" altLang="en-US">
              <a:solidFill>
                <a:srgbClr val="0072CF"/>
              </a:solidFill>
              <a:latin typeface="Arial"/>
              <a:cs typeface="Arial"/>
            </a:endParaRPr>
          </a:p>
          <a:p>
            <a:pPr marL="291438" lvl="5" indent="0">
              <a:lnSpc>
                <a:spcPct val="114000"/>
              </a:lnSpc>
              <a:spcBef>
                <a:spcPts val="0"/>
              </a:spcBef>
              <a:spcAft>
                <a:spcPts val="0"/>
              </a:spcAft>
              <a:buNone/>
            </a:pPr>
            <a:r>
              <a:rPr lang="en-CA" altLang="en-US">
                <a:solidFill>
                  <a:srgbClr val="0072CF"/>
                </a:solidFill>
                <a:latin typeface="Arial"/>
                <a:cs typeface="Arial"/>
              </a:rPr>
              <a:t>“What can you do to avoid triggers?”</a:t>
            </a:r>
            <a:br>
              <a:rPr lang="en-CA" altLang="en-US">
                <a:solidFill>
                  <a:srgbClr val="0072CF"/>
                </a:solidFill>
              </a:rPr>
            </a:br>
            <a:r>
              <a:rPr lang="en-CA" altLang="en-US">
                <a:solidFill>
                  <a:srgbClr val="0072CF"/>
                </a:solidFill>
                <a:latin typeface="Arial"/>
                <a:cs typeface="Arial"/>
              </a:rPr>
              <a:t>“Who can you call or visit when you want a cigarette?”</a:t>
            </a:r>
            <a:endParaRPr lang="en-US" altLang="en-US">
              <a:solidFill>
                <a:srgbClr val="0072CF"/>
              </a:solidFill>
              <a:latin typeface="Arial"/>
              <a:cs typeface="Arial"/>
            </a:endParaRPr>
          </a:p>
          <a:p>
            <a:pPr marL="287655" indent="-288290">
              <a:lnSpc>
                <a:spcPct val="90000"/>
              </a:lnSpc>
              <a:buFontTx/>
              <a:buNone/>
            </a:pPr>
            <a:endParaRPr lang="en-US" altLang="en-US" sz="2400"/>
          </a:p>
        </p:txBody>
      </p:sp>
      <p:sp>
        <p:nvSpPr>
          <p:cNvPr id="4" name="Slide Number Placeholder 3"/>
          <p:cNvSpPr>
            <a:spLocks noGrp="1"/>
          </p:cNvSpPr>
          <p:nvPr>
            <p:ph type="sldNum" sz="quarter" idx="12"/>
          </p:nvPr>
        </p:nvSpPr>
        <p:spPr/>
        <p:txBody>
          <a:bodyPr/>
          <a:lstStyle/>
          <a:p>
            <a:pPr>
              <a:defRPr/>
            </a:pPr>
            <a:fld id="{EF8212AC-249A-43F8-9851-2F17B6502D5C}" type="slidenum">
              <a:rPr lang="en-US" dirty="0" smtClean="0"/>
              <a:pPr>
                <a:defRPr/>
              </a:pPr>
              <a:t>5</a:t>
            </a:fld>
            <a:endParaRPr lang="en-US">
              <a:solidFill>
                <a:srgbClr val="000000"/>
              </a:solidFill>
              <a:latin typeface="Times" pitchFamily="18" charset="0"/>
            </a:endParaRPr>
          </a:p>
        </p:txBody>
      </p:sp>
      <p:sp>
        <p:nvSpPr>
          <p:cNvPr id="3" name="Title 1">
            <a:extLst>
              <a:ext uri="{FF2B5EF4-FFF2-40B4-BE49-F238E27FC236}">
                <a16:creationId xmlns:a16="http://schemas.microsoft.com/office/drawing/2014/main" id="{2B949C5F-96A0-C3E1-45D8-1816134C6D1C}"/>
              </a:ext>
            </a:extLst>
          </p:cNvPr>
          <p:cNvSpPr>
            <a:spLocks noGrp="1"/>
          </p:cNvSpPr>
          <p:nvPr>
            <p:ph type="title"/>
          </p:nvPr>
        </p:nvSpPr>
        <p:spPr>
          <a:xfrm>
            <a:off x="571500" y="152400"/>
            <a:ext cx="7962900" cy="1066800"/>
          </a:xfrm>
        </p:spPr>
        <p:txBody>
          <a:bodyPr/>
          <a:lstStyle/>
          <a:p>
            <a:r>
              <a:rPr lang="en-US"/>
              <a:t>Preparing for a return home…</a:t>
            </a:r>
          </a:p>
        </p:txBody>
      </p:sp>
      <p:sp>
        <p:nvSpPr>
          <p:cNvPr id="6" name="Footer Placeholder 3">
            <a:extLst>
              <a:ext uri="{FF2B5EF4-FFF2-40B4-BE49-F238E27FC236}">
                <a16:creationId xmlns:a16="http://schemas.microsoft.com/office/drawing/2014/main" id="{8079F7FE-AC79-F3D6-8847-312B7A73B04D}"/>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059689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5AF096B-83D7-3041-718A-AA373BDD5550}"/>
              </a:ext>
            </a:extLst>
          </p:cNvPr>
          <p:cNvSpPr>
            <a:spLocks noGrp="1"/>
          </p:cNvSpPr>
          <p:nvPr>
            <p:ph type="body" idx="12"/>
          </p:nvPr>
        </p:nvSpPr>
        <p:spPr>
          <a:xfrm>
            <a:off x="1165714" y="1612929"/>
            <a:ext cx="7617340" cy="4451685"/>
          </a:xfrm>
        </p:spPr>
        <p:txBody>
          <a:bodyPr/>
          <a:lstStyle/>
          <a:p>
            <a:pPr marL="201613" indent="0" algn="l" rtl="0" fontAlgn="base">
              <a:lnSpc>
                <a:spcPct val="229000"/>
              </a:lnSpc>
              <a:spcBef>
                <a:spcPts val="1100"/>
              </a:spcBef>
              <a:spcAft>
                <a:spcPts val="0"/>
              </a:spcAft>
              <a:buNone/>
              <a:tabLst>
                <a:tab pos="1630363" algn="l"/>
              </a:tabLst>
            </a:pPr>
            <a:r>
              <a:rPr lang="en-US" sz="1800" i="0">
                <a:solidFill>
                  <a:schemeClr val="accent5">
                    <a:lumMod val="75000"/>
                  </a:schemeClr>
                </a:solidFill>
                <a:effectLst/>
                <a:latin typeface="Arial" panose="020B0604020202020204" pitchFamily="34" charset="0"/>
              </a:rPr>
              <a:t>1. Establish rapport and explain reason for call</a:t>
            </a:r>
          </a:p>
          <a:p>
            <a:pPr marL="201613" indent="0" algn="l" rtl="0" fontAlgn="base">
              <a:lnSpc>
                <a:spcPct val="229000"/>
              </a:lnSpc>
              <a:spcBef>
                <a:spcPts val="1100"/>
              </a:spcBef>
              <a:spcAft>
                <a:spcPts val="0"/>
              </a:spcAft>
              <a:buNone/>
              <a:tabLst>
                <a:tab pos="1630363" algn="l"/>
              </a:tabLst>
            </a:pPr>
            <a:r>
              <a:rPr lang="en-US" sz="1800" i="0">
                <a:solidFill>
                  <a:schemeClr val="accent5">
                    <a:lumMod val="75000"/>
                  </a:schemeClr>
                </a:solidFill>
                <a:effectLst/>
                <a:latin typeface="Arial" panose="020B0604020202020204" pitchFamily="34" charset="0"/>
              </a:rPr>
              <a:t>2.  </a:t>
            </a:r>
            <a:r>
              <a:rPr lang="en-US">
                <a:solidFill>
                  <a:schemeClr val="accent5">
                    <a:lumMod val="75000"/>
                  </a:schemeClr>
                </a:solidFill>
              </a:rPr>
              <a:t>Assess smoking status and reassess smokefree goals</a:t>
            </a:r>
            <a:endParaRPr lang="en-US" sz="1500">
              <a:solidFill>
                <a:srgbClr val="000000"/>
              </a:solidFill>
            </a:endParaRPr>
          </a:p>
          <a:p>
            <a:pPr marL="201613" indent="0" algn="l" rtl="0" fontAlgn="base">
              <a:lnSpc>
                <a:spcPct val="220000"/>
              </a:lnSpc>
              <a:spcBef>
                <a:spcPts val="1700"/>
              </a:spcBef>
              <a:spcAft>
                <a:spcPts val="600"/>
              </a:spcAft>
              <a:buNone/>
              <a:tabLst>
                <a:tab pos="1630363" algn="l"/>
              </a:tabLst>
            </a:pPr>
            <a:r>
              <a:rPr lang="en-US" sz="1800" i="0">
                <a:solidFill>
                  <a:schemeClr val="accent5">
                    <a:lumMod val="75000"/>
                  </a:schemeClr>
                </a:solidFill>
                <a:effectLst/>
                <a:latin typeface="Arial" panose="020B0604020202020204" pitchFamily="34" charset="0"/>
              </a:rPr>
              <a:t>3. Assess medication use and supply level</a:t>
            </a:r>
            <a:endParaRPr lang="en-US" sz="1400" i="0">
              <a:solidFill>
                <a:srgbClr val="000000"/>
              </a:solidFill>
              <a:effectLst/>
              <a:latin typeface="Arial" panose="020B0604020202020204" pitchFamily="34" charset="0"/>
            </a:endParaRPr>
          </a:p>
          <a:p>
            <a:pPr marL="452438" indent="-271463" algn="l" rtl="0" fontAlgn="base">
              <a:lnSpc>
                <a:spcPct val="100000"/>
              </a:lnSpc>
              <a:spcBef>
                <a:spcPts val="1700"/>
              </a:spcBef>
              <a:spcAft>
                <a:spcPts val="600"/>
              </a:spcAft>
              <a:buNone/>
              <a:tabLst>
                <a:tab pos="1554163" algn="l"/>
                <a:tab pos="1630363" algn="l"/>
              </a:tabLst>
            </a:pPr>
            <a:r>
              <a:rPr lang="en-US">
                <a:solidFill>
                  <a:schemeClr val="accent5">
                    <a:lumMod val="75000"/>
                  </a:schemeClr>
                </a:solidFill>
              </a:rPr>
              <a:t>4.</a:t>
            </a:r>
            <a:r>
              <a:rPr lang="en-US" sz="1800" i="0">
                <a:solidFill>
                  <a:schemeClr val="accent5">
                    <a:lumMod val="75000"/>
                  </a:schemeClr>
                </a:solidFill>
                <a:effectLst/>
                <a:latin typeface="Arial" panose="020B0604020202020204" pitchFamily="34" charset="0"/>
              </a:rPr>
              <a:t> Confirm access to community-based support, briefly address barriers, review options and refer as appropriate</a:t>
            </a:r>
            <a:endParaRPr lang="en-US">
              <a:solidFill>
                <a:schemeClr val="accent5">
                  <a:lumMod val="75000"/>
                </a:schemeClr>
              </a:solidFill>
            </a:endParaRPr>
          </a:p>
          <a:p>
            <a:pPr marL="1606550" indent="-1425575" algn="l" rtl="0" fontAlgn="base">
              <a:lnSpc>
                <a:spcPct val="229000"/>
              </a:lnSpc>
              <a:spcBef>
                <a:spcPts val="1100"/>
              </a:spcBef>
              <a:spcAft>
                <a:spcPts val="0"/>
              </a:spcAft>
              <a:buNone/>
              <a:tabLst>
                <a:tab pos="1554163" algn="l"/>
                <a:tab pos="1630363" algn="l"/>
              </a:tabLst>
            </a:pPr>
            <a:r>
              <a:rPr lang="en-US">
                <a:solidFill>
                  <a:schemeClr val="accent5">
                    <a:lumMod val="75000"/>
                  </a:schemeClr>
                </a:solidFill>
              </a:rPr>
              <a:t>5.</a:t>
            </a:r>
            <a:r>
              <a:rPr lang="en-US" i="0">
                <a:solidFill>
                  <a:schemeClr val="accent5">
                    <a:lumMod val="75000"/>
                  </a:schemeClr>
                </a:solidFill>
                <a:effectLst/>
                <a:latin typeface="Arial" panose="020B0604020202020204" pitchFamily="34" charset="0"/>
              </a:rPr>
              <a:t> Provide a summary and schedule 28-day follow-up</a:t>
            </a:r>
            <a:endParaRPr lang="en-US" i="0">
              <a:solidFill>
                <a:srgbClr val="000000"/>
              </a:solidFill>
              <a:effectLst/>
              <a:latin typeface="Arial" panose="020B0604020202020204" pitchFamily="34" charset="0"/>
            </a:endParaRPr>
          </a:p>
          <a:p>
            <a:pPr marL="0" indent="0" algn="l" rtl="0" fontAlgn="base">
              <a:lnSpc>
                <a:spcPct val="200000"/>
              </a:lnSpc>
              <a:buNone/>
            </a:pPr>
            <a:endParaRPr lang="en-US" b="0" i="0">
              <a:solidFill>
                <a:srgbClr val="000000"/>
              </a:solidFill>
              <a:effectLst/>
              <a:latin typeface="Segoe UI" panose="020B0502040204020203" pitchFamily="34" charset="0"/>
            </a:endParaRPr>
          </a:p>
          <a:p>
            <a:endParaRPr lang="en-GB"/>
          </a:p>
        </p:txBody>
      </p:sp>
      <p:sp>
        <p:nvSpPr>
          <p:cNvPr id="5" name="Slide Number Placeholder 4">
            <a:extLst>
              <a:ext uri="{FF2B5EF4-FFF2-40B4-BE49-F238E27FC236}">
                <a16:creationId xmlns:a16="http://schemas.microsoft.com/office/drawing/2014/main" id="{D369CDE5-2B6F-7AF6-DAC4-A2370490FD6B}"/>
              </a:ext>
            </a:extLst>
          </p:cNvPr>
          <p:cNvSpPr>
            <a:spLocks noGrp="1"/>
          </p:cNvSpPr>
          <p:nvPr>
            <p:ph type="sldNum" sz="quarter" idx="4294967295"/>
          </p:nvPr>
        </p:nvSpPr>
        <p:spPr>
          <a:xfrm>
            <a:off x="0" y="0"/>
            <a:ext cx="0" cy="0"/>
          </a:xfrm>
        </p:spPr>
        <p:txBody>
          <a:bodyPr/>
          <a:lstStyle/>
          <a:p>
            <a:pPr>
              <a:defRPr/>
            </a:pPr>
            <a:fld id="{2973C72A-733E-48C5-B604-1E5B9ADB0C0C}" type="slidenum">
              <a:rPr lang="en-US" smtClean="0"/>
              <a:pPr>
                <a:defRPr/>
              </a:pPr>
              <a:t>50</a:t>
            </a:fld>
            <a:endParaRPr lang="en-US">
              <a:solidFill>
                <a:srgbClr val="000000"/>
              </a:solidFill>
              <a:latin typeface="Times" pitchFamily="18" charset="0"/>
            </a:endParaRPr>
          </a:p>
        </p:txBody>
      </p:sp>
      <p:pic>
        <p:nvPicPr>
          <p:cNvPr id="8" name="Picture 7">
            <a:extLst>
              <a:ext uri="{FF2B5EF4-FFF2-40B4-BE49-F238E27FC236}">
                <a16:creationId xmlns:a16="http://schemas.microsoft.com/office/drawing/2014/main" id="{AE74C909-1C3D-A490-D2F3-5EA0A7FA96AC}"/>
              </a:ext>
            </a:extLst>
          </p:cNvPr>
          <p:cNvPicPr>
            <a:picLocks noChangeAspect="1"/>
          </p:cNvPicPr>
          <p:nvPr/>
        </p:nvPicPr>
        <p:blipFill>
          <a:blip r:embed="rId3"/>
          <a:srcRect/>
          <a:stretch/>
        </p:blipFill>
        <p:spPr>
          <a:xfrm>
            <a:off x="751911" y="2489202"/>
            <a:ext cx="495300" cy="495300"/>
          </a:xfrm>
          <a:prstGeom prst="rect">
            <a:avLst/>
          </a:prstGeom>
          <a:effectLst>
            <a:outerShdw blurRad="190500" dist="50800" dir="5400000" algn="ctr" rotWithShape="0">
              <a:srgbClr val="000000">
                <a:alpha val="50000"/>
              </a:srgbClr>
            </a:outerShdw>
          </a:effectLst>
        </p:spPr>
      </p:pic>
      <p:pic>
        <p:nvPicPr>
          <p:cNvPr id="9" name="Picture 8">
            <a:extLst>
              <a:ext uri="{FF2B5EF4-FFF2-40B4-BE49-F238E27FC236}">
                <a16:creationId xmlns:a16="http://schemas.microsoft.com/office/drawing/2014/main" id="{D74F981E-794B-37C3-F7A3-83AE34422545}"/>
              </a:ext>
            </a:extLst>
          </p:cNvPr>
          <p:cNvPicPr>
            <a:picLocks noChangeAspect="1"/>
          </p:cNvPicPr>
          <p:nvPr/>
        </p:nvPicPr>
        <p:blipFill>
          <a:blip r:embed="rId4"/>
          <a:srcRect/>
          <a:stretch/>
        </p:blipFill>
        <p:spPr>
          <a:xfrm>
            <a:off x="751911" y="1752458"/>
            <a:ext cx="495300" cy="495300"/>
          </a:xfrm>
          <a:prstGeom prst="rect">
            <a:avLst/>
          </a:prstGeom>
          <a:effectLst>
            <a:outerShdw blurRad="190500" dist="50800" dir="5400000" algn="ctr" rotWithShape="0">
              <a:srgbClr val="000000">
                <a:alpha val="50000"/>
              </a:srgbClr>
            </a:outerShdw>
          </a:effectLst>
        </p:spPr>
      </p:pic>
      <p:pic>
        <p:nvPicPr>
          <p:cNvPr id="10" name="Picture 9">
            <a:extLst>
              <a:ext uri="{FF2B5EF4-FFF2-40B4-BE49-F238E27FC236}">
                <a16:creationId xmlns:a16="http://schemas.microsoft.com/office/drawing/2014/main" id="{A01ABC5C-EC21-D398-B5D5-14C893D41739}"/>
              </a:ext>
            </a:extLst>
          </p:cNvPr>
          <p:cNvPicPr>
            <a:picLocks noChangeAspect="1"/>
          </p:cNvPicPr>
          <p:nvPr/>
        </p:nvPicPr>
        <p:blipFill>
          <a:blip r:embed="rId5"/>
          <a:srcRect/>
          <a:stretch/>
        </p:blipFill>
        <p:spPr>
          <a:xfrm>
            <a:off x="751911" y="5126865"/>
            <a:ext cx="495300" cy="495300"/>
          </a:xfrm>
          <a:prstGeom prst="rect">
            <a:avLst/>
          </a:prstGeom>
          <a:effectLst>
            <a:outerShdw blurRad="190500" dist="50800" dir="5400000" algn="ctr" rotWithShape="0">
              <a:srgbClr val="000000">
                <a:alpha val="50000"/>
              </a:srgbClr>
            </a:outerShdw>
          </a:effectLst>
        </p:spPr>
      </p:pic>
      <p:pic>
        <p:nvPicPr>
          <p:cNvPr id="12" name="Picture 11">
            <a:extLst>
              <a:ext uri="{FF2B5EF4-FFF2-40B4-BE49-F238E27FC236}">
                <a16:creationId xmlns:a16="http://schemas.microsoft.com/office/drawing/2014/main" id="{0D88DBB7-F698-5A43-097F-2FAF308F185A}"/>
              </a:ext>
            </a:extLst>
          </p:cNvPr>
          <p:cNvPicPr>
            <a:picLocks noChangeAspect="1"/>
          </p:cNvPicPr>
          <p:nvPr/>
        </p:nvPicPr>
        <p:blipFill>
          <a:blip r:embed="rId6"/>
          <a:srcRect/>
          <a:stretch/>
        </p:blipFill>
        <p:spPr>
          <a:xfrm>
            <a:off x="751911" y="3364992"/>
            <a:ext cx="495300" cy="495300"/>
          </a:xfrm>
          <a:prstGeom prst="rect">
            <a:avLst/>
          </a:prstGeom>
          <a:effectLst>
            <a:outerShdw blurRad="190500" dist="50800" dir="5400000" algn="ctr" rotWithShape="0">
              <a:srgbClr val="000000">
                <a:alpha val="50000"/>
              </a:srgbClr>
            </a:outerShdw>
          </a:effectLst>
        </p:spPr>
      </p:pic>
      <p:pic>
        <p:nvPicPr>
          <p:cNvPr id="13" name="Picture 12">
            <a:extLst>
              <a:ext uri="{FF2B5EF4-FFF2-40B4-BE49-F238E27FC236}">
                <a16:creationId xmlns:a16="http://schemas.microsoft.com/office/drawing/2014/main" id="{7FAA10AA-FAF0-0C26-AC08-2B41B82356EC}"/>
              </a:ext>
            </a:extLst>
          </p:cNvPr>
          <p:cNvPicPr>
            <a:picLocks noChangeAspect="1"/>
          </p:cNvPicPr>
          <p:nvPr/>
        </p:nvPicPr>
        <p:blipFill>
          <a:blip r:embed="rId4"/>
          <a:srcRect/>
          <a:stretch/>
        </p:blipFill>
        <p:spPr>
          <a:xfrm>
            <a:off x="768093" y="4185175"/>
            <a:ext cx="495300" cy="495300"/>
          </a:xfrm>
          <a:prstGeom prst="rect">
            <a:avLst/>
          </a:prstGeom>
          <a:effectLst>
            <a:outerShdw blurRad="190500" dist="50800" dir="5400000" algn="ctr" rotWithShape="0">
              <a:srgbClr val="000000">
                <a:alpha val="50000"/>
              </a:srgbClr>
            </a:outerShdw>
          </a:effectLst>
        </p:spPr>
      </p:pic>
      <p:sp>
        <p:nvSpPr>
          <p:cNvPr id="4" name="TextBox 3">
            <a:extLst>
              <a:ext uri="{FF2B5EF4-FFF2-40B4-BE49-F238E27FC236}">
                <a16:creationId xmlns:a16="http://schemas.microsoft.com/office/drawing/2014/main" id="{52DA50E4-DF8F-9D12-0DCB-022ABF634C63}"/>
              </a:ext>
            </a:extLst>
          </p:cNvPr>
          <p:cNvSpPr txBox="1"/>
          <p:nvPr/>
        </p:nvSpPr>
        <p:spPr bwMode="auto">
          <a:xfrm>
            <a:off x="7006112" y="141324"/>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2</a:t>
            </a:r>
            <a:endParaRPr lang="en-US"/>
          </a:p>
        </p:txBody>
      </p:sp>
      <p:sp>
        <p:nvSpPr>
          <p:cNvPr id="11" name="Title 1">
            <a:extLst>
              <a:ext uri="{FF2B5EF4-FFF2-40B4-BE49-F238E27FC236}">
                <a16:creationId xmlns:a16="http://schemas.microsoft.com/office/drawing/2014/main" id="{8ABB898E-4E17-5C54-400E-F74EAB1B925F}"/>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Post-discharge follow-up contacts</a:t>
            </a:r>
          </a:p>
        </p:txBody>
      </p:sp>
      <p:sp>
        <p:nvSpPr>
          <p:cNvPr id="14" name="Footer Placeholder 3">
            <a:extLst>
              <a:ext uri="{FF2B5EF4-FFF2-40B4-BE49-F238E27FC236}">
                <a16:creationId xmlns:a16="http://schemas.microsoft.com/office/drawing/2014/main" id="{8E7AA375-9F29-50C2-B3A5-4867DC8BA7C9}"/>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9105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26DF-8A5E-0B3C-73AB-C4E78E2B95DF}"/>
              </a:ext>
            </a:extLst>
          </p:cNvPr>
          <p:cNvSpPr>
            <a:spLocks noGrp="1"/>
          </p:cNvSpPr>
          <p:nvPr>
            <p:ph type="title"/>
          </p:nvPr>
        </p:nvSpPr>
        <p:spPr/>
        <p:txBody>
          <a:bodyPr/>
          <a:lstStyle/>
          <a:p>
            <a:r>
              <a:rPr lang="en-US"/>
              <a:t>Strategies aimed at preventing relapse</a:t>
            </a:r>
          </a:p>
        </p:txBody>
      </p:sp>
      <p:sp>
        <p:nvSpPr>
          <p:cNvPr id="3" name="Text Placeholder 2">
            <a:extLst>
              <a:ext uri="{FF2B5EF4-FFF2-40B4-BE49-F238E27FC236}">
                <a16:creationId xmlns:a16="http://schemas.microsoft.com/office/drawing/2014/main" id="{43E25D0D-44C1-08C2-019E-5271554933FD}"/>
              </a:ext>
            </a:extLst>
          </p:cNvPr>
          <p:cNvSpPr>
            <a:spLocks noGrp="1"/>
          </p:cNvSpPr>
          <p:nvPr>
            <p:ph type="body" idx="12"/>
          </p:nvPr>
        </p:nvSpPr>
        <p:spPr>
          <a:xfrm>
            <a:off x="571500" y="1666747"/>
            <a:ext cx="7966604" cy="479156"/>
          </a:xfrm>
        </p:spPr>
        <p:txBody>
          <a:bodyPr/>
          <a:lstStyle/>
          <a:p>
            <a:pPr marL="0" indent="0" algn="ctr">
              <a:buNone/>
            </a:pPr>
            <a:r>
              <a:rPr lang="en-US" b="1">
                <a:solidFill>
                  <a:schemeClr val="accent1"/>
                </a:solidFill>
              </a:rPr>
              <a:t>Evidence for effective relapse prevention strategies is lacking</a:t>
            </a:r>
          </a:p>
        </p:txBody>
      </p:sp>
      <p:pic>
        <p:nvPicPr>
          <p:cNvPr id="5" name="Picture 4">
            <a:extLst>
              <a:ext uri="{FF2B5EF4-FFF2-40B4-BE49-F238E27FC236}">
                <a16:creationId xmlns:a16="http://schemas.microsoft.com/office/drawing/2014/main" id="{50F398D3-6BE9-083A-9714-E4837EE50F93}"/>
              </a:ext>
            </a:extLst>
          </p:cNvPr>
          <p:cNvPicPr>
            <a:picLocks noChangeAspect="1"/>
          </p:cNvPicPr>
          <p:nvPr/>
        </p:nvPicPr>
        <p:blipFill>
          <a:blip r:embed="rId3"/>
          <a:srcRect/>
          <a:stretch/>
        </p:blipFill>
        <p:spPr>
          <a:xfrm>
            <a:off x="623976" y="2298462"/>
            <a:ext cx="1282371" cy="1282371"/>
          </a:xfrm>
          <a:prstGeom prst="rect">
            <a:avLst/>
          </a:prstGeom>
          <a:effectLst>
            <a:outerShdw blurRad="254000" dist="63500" dir="5400000" algn="ctr" rotWithShape="0">
              <a:srgbClr val="000000">
                <a:alpha val="20000"/>
              </a:srgbClr>
            </a:outerShdw>
          </a:effectLst>
        </p:spPr>
      </p:pic>
      <p:sp>
        <p:nvSpPr>
          <p:cNvPr id="6" name="TextBox 5">
            <a:extLst>
              <a:ext uri="{FF2B5EF4-FFF2-40B4-BE49-F238E27FC236}">
                <a16:creationId xmlns:a16="http://schemas.microsoft.com/office/drawing/2014/main" id="{045310C2-5833-5F7B-F148-133823226A70}"/>
              </a:ext>
            </a:extLst>
          </p:cNvPr>
          <p:cNvSpPr txBox="1"/>
          <p:nvPr/>
        </p:nvSpPr>
        <p:spPr>
          <a:xfrm>
            <a:off x="547895"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Remind patients of the nature </a:t>
            </a:r>
          </a:p>
          <a:p>
            <a:pPr algn="ctr">
              <a:lnSpc>
                <a:spcPts val="1600"/>
              </a:lnSpc>
            </a:pPr>
            <a:r>
              <a:rPr lang="en-US" sz="1300">
                <a:latin typeface="Arial" panose="020B0604020202020204" pitchFamily="34" charset="0"/>
                <a:cs typeface="Arial" panose="020B0604020202020204" pitchFamily="34" charset="0"/>
              </a:rPr>
              <a:t>of tobacco dependence and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reinforce the importance of “not just one”</a:t>
            </a:r>
          </a:p>
        </p:txBody>
      </p:sp>
      <p:sp>
        <p:nvSpPr>
          <p:cNvPr id="11" name="TextBox 10">
            <a:extLst>
              <a:ext uri="{FF2B5EF4-FFF2-40B4-BE49-F238E27FC236}">
                <a16:creationId xmlns:a16="http://schemas.microsoft.com/office/drawing/2014/main" id="{8D610F54-3495-6611-B78E-DB679BAA59A3}"/>
              </a:ext>
            </a:extLst>
          </p:cNvPr>
          <p:cNvSpPr txBox="1"/>
          <p:nvPr/>
        </p:nvSpPr>
        <p:spPr>
          <a:xfrm>
            <a:off x="2201314"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Extend use </a:t>
            </a:r>
          </a:p>
          <a:p>
            <a:pPr algn="ctr">
              <a:lnSpc>
                <a:spcPts val="1600"/>
              </a:lnSpc>
            </a:pPr>
            <a:r>
              <a:rPr lang="en-US" sz="1300">
                <a:latin typeface="Arial" panose="020B0604020202020204" pitchFamily="34" charset="0"/>
                <a:cs typeface="Arial" panose="020B0604020202020204" pitchFamily="34" charset="0"/>
              </a:rPr>
              <a:t>of NRT, vape </a:t>
            </a:r>
          </a:p>
          <a:p>
            <a:pPr algn="ctr">
              <a:lnSpc>
                <a:spcPts val="1600"/>
              </a:lnSpc>
            </a:pPr>
            <a:r>
              <a:rPr lang="en-US" sz="1300">
                <a:latin typeface="Arial" panose="020B0604020202020204" pitchFamily="34" charset="0"/>
                <a:cs typeface="Arial" panose="020B0604020202020204" pitchFamily="34" charset="0"/>
              </a:rPr>
              <a:t>or other stop smoking medication</a:t>
            </a:r>
          </a:p>
        </p:txBody>
      </p:sp>
      <p:pic>
        <p:nvPicPr>
          <p:cNvPr id="19" name="Picture 18">
            <a:extLst>
              <a:ext uri="{FF2B5EF4-FFF2-40B4-BE49-F238E27FC236}">
                <a16:creationId xmlns:a16="http://schemas.microsoft.com/office/drawing/2014/main" id="{1E8E5FEC-C02C-14BC-1575-EF5D9A24D25E}"/>
              </a:ext>
            </a:extLst>
          </p:cNvPr>
          <p:cNvPicPr>
            <a:picLocks noChangeAspect="1"/>
          </p:cNvPicPr>
          <p:nvPr/>
        </p:nvPicPr>
        <p:blipFill>
          <a:blip r:embed="rId4"/>
          <a:srcRect/>
          <a:stretch/>
        </p:blipFill>
        <p:spPr>
          <a:xfrm>
            <a:off x="2277395" y="2298462"/>
            <a:ext cx="1282371" cy="1282371"/>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B035B6E7-10F4-B8A8-39B5-FBDCF66CE3A7}"/>
              </a:ext>
            </a:extLst>
          </p:cNvPr>
          <p:cNvSpPr txBox="1"/>
          <p:nvPr/>
        </p:nvSpPr>
        <p:spPr>
          <a:xfrm>
            <a:off x="3854733"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Remind patient of continued benefits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of staying smokefree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and personal motives</a:t>
            </a:r>
          </a:p>
        </p:txBody>
      </p:sp>
      <p:pic>
        <p:nvPicPr>
          <p:cNvPr id="20" name="Picture 19">
            <a:extLst>
              <a:ext uri="{FF2B5EF4-FFF2-40B4-BE49-F238E27FC236}">
                <a16:creationId xmlns:a16="http://schemas.microsoft.com/office/drawing/2014/main" id="{3DF3FBD7-D25C-925F-B6F8-AF3DFFC968E0}"/>
              </a:ext>
            </a:extLst>
          </p:cNvPr>
          <p:cNvPicPr>
            <a:picLocks noChangeAspect="1"/>
          </p:cNvPicPr>
          <p:nvPr/>
        </p:nvPicPr>
        <p:blipFill>
          <a:blip r:embed="rId5"/>
          <a:srcRect/>
          <a:stretch/>
        </p:blipFill>
        <p:spPr>
          <a:xfrm>
            <a:off x="3930814" y="2298462"/>
            <a:ext cx="1282371" cy="1282371"/>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92037B1-7520-FDCE-3750-48EE0D166DED}"/>
              </a:ext>
            </a:extLst>
          </p:cNvPr>
          <p:cNvSpPr txBox="1"/>
          <p:nvPr/>
        </p:nvSpPr>
        <p:spPr>
          <a:xfrm>
            <a:off x="5508153"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Ensure patient is linked to specialist support</a:t>
            </a:r>
          </a:p>
          <a:p>
            <a:pPr algn="ctr">
              <a:lnSpc>
                <a:spcPts val="1600"/>
              </a:lnSpc>
            </a:pPr>
            <a:endParaRPr lang="en-US" sz="1300">
              <a:latin typeface="Arial" panose="020B0604020202020204" pitchFamily="34" charset="0"/>
              <a:cs typeface="Arial" panose="020B0604020202020204" pitchFamily="34" charset="0"/>
            </a:endParaRPr>
          </a:p>
          <a:p>
            <a:pPr algn="ctr">
              <a:lnSpc>
                <a:spcPts val="1600"/>
              </a:lnSpc>
            </a:pPr>
            <a:r>
              <a:rPr lang="en-US" sz="1300">
                <a:latin typeface="Arial" panose="020B0604020202020204" pitchFamily="34" charset="0"/>
                <a:cs typeface="Arial" panose="020B0604020202020204" pitchFamily="34" charset="0"/>
              </a:rPr>
              <a:t>Enlist the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support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of friends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and family</a:t>
            </a:r>
          </a:p>
        </p:txBody>
      </p:sp>
      <p:pic>
        <p:nvPicPr>
          <p:cNvPr id="21" name="Picture 20">
            <a:extLst>
              <a:ext uri="{FF2B5EF4-FFF2-40B4-BE49-F238E27FC236}">
                <a16:creationId xmlns:a16="http://schemas.microsoft.com/office/drawing/2014/main" id="{97E16469-A908-5128-A72E-E658CC7CC738}"/>
              </a:ext>
            </a:extLst>
          </p:cNvPr>
          <p:cNvPicPr>
            <a:picLocks noChangeAspect="1"/>
          </p:cNvPicPr>
          <p:nvPr/>
        </p:nvPicPr>
        <p:blipFill>
          <a:blip r:embed="rId6"/>
          <a:srcRect/>
          <a:stretch/>
        </p:blipFill>
        <p:spPr>
          <a:xfrm>
            <a:off x="5584234" y="2298462"/>
            <a:ext cx="1282371" cy="1282371"/>
          </a:xfrm>
          <a:prstGeom prst="rect">
            <a:avLst/>
          </a:prstGeom>
          <a:effectLst>
            <a:outerShdw blurRad="254000" dist="63500" dir="5400000" algn="ctr" rotWithShape="0">
              <a:srgbClr val="000000">
                <a:alpha val="20000"/>
              </a:srgbClr>
            </a:outerShdw>
          </a:effectLst>
        </p:spPr>
      </p:pic>
      <p:sp>
        <p:nvSpPr>
          <p:cNvPr id="14" name="TextBox 13">
            <a:extLst>
              <a:ext uri="{FF2B5EF4-FFF2-40B4-BE49-F238E27FC236}">
                <a16:creationId xmlns:a16="http://schemas.microsoft.com/office/drawing/2014/main" id="{856ABD40-F3B0-A736-44CB-4DA0277DD628}"/>
              </a:ext>
            </a:extLst>
          </p:cNvPr>
          <p:cNvSpPr txBox="1"/>
          <p:nvPr/>
        </p:nvSpPr>
        <p:spPr>
          <a:xfrm>
            <a:off x="7161573"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Prompt patient to anticipate wanting to smoke and to think of possible alternatives when these feelings arise (“If, then” plans)</a:t>
            </a:r>
          </a:p>
        </p:txBody>
      </p:sp>
      <p:pic>
        <p:nvPicPr>
          <p:cNvPr id="22" name="Picture 21">
            <a:extLst>
              <a:ext uri="{FF2B5EF4-FFF2-40B4-BE49-F238E27FC236}">
                <a16:creationId xmlns:a16="http://schemas.microsoft.com/office/drawing/2014/main" id="{B8551480-877C-CE00-DA3D-24C1673C33F2}"/>
              </a:ext>
            </a:extLst>
          </p:cNvPr>
          <p:cNvPicPr>
            <a:picLocks noChangeAspect="1"/>
          </p:cNvPicPr>
          <p:nvPr/>
        </p:nvPicPr>
        <p:blipFill>
          <a:blip r:embed="rId7"/>
          <a:srcRect/>
          <a:stretch/>
        </p:blipFill>
        <p:spPr>
          <a:xfrm>
            <a:off x="7237654" y="2298462"/>
            <a:ext cx="1282371" cy="1282371"/>
          </a:xfrm>
          <a:prstGeom prst="rect">
            <a:avLst/>
          </a:prstGeom>
          <a:effectLst>
            <a:outerShdw blurRad="254000" dist="63500" dir="5400000" algn="ctr" rotWithShape="0">
              <a:srgbClr val="000000">
                <a:alpha val="20000"/>
              </a:srgbClr>
            </a:outerShdw>
          </a:effectLst>
        </p:spPr>
      </p:pic>
      <p:sp>
        <p:nvSpPr>
          <p:cNvPr id="7" name="Footer Placeholder 3">
            <a:extLst>
              <a:ext uri="{FF2B5EF4-FFF2-40B4-BE49-F238E27FC236}">
                <a16:creationId xmlns:a16="http://schemas.microsoft.com/office/drawing/2014/main" id="{96605D98-535D-CFC3-2A89-9BD3B9ED9902}"/>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733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00"/>
                            </p:stCondLst>
                            <p:childTnLst>
                              <p:par>
                                <p:cTn id="50" presetID="10" presetClass="entr" presetSubtype="0" fill="hold" grpId="0" nodeType="after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1" grpId="0"/>
      <p:bldP spid="12"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39DA3-D629-694A-B856-AB523B7E0312}"/>
              </a:ext>
            </a:extLst>
          </p:cNvPr>
          <p:cNvSpPr>
            <a:spLocks noGrp="1"/>
          </p:cNvSpPr>
          <p:nvPr>
            <p:ph type="title"/>
          </p:nvPr>
        </p:nvSpPr>
        <p:spPr/>
        <p:txBody>
          <a:bodyPr/>
          <a:lstStyle/>
          <a:p>
            <a:r>
              <a:rPr lang="en-US"/>
              <a:t>Responding to lapse</a:t>
            </a:r>
          </a:p>
        </p:txBody>
      </p:sp>
      <p:pic>
        <p:nvPicPr>
          <p:cNvPr id="3" name="Lapse" descr="Lapse">
            <a:hlinkClick r:id="" action="ppaction://media"/>
            <a:extLst>
              <a:ext uri="{FF2B5EF4-FFF2-40B4-BE49-F238E27FC236}">
                <a16:creationId xmlns:a16="http://schemas.microsoft.com/office/drawing/2014/main" id="{6AE86386-5450-AF44-9A49-B338818245F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402867"/>
            <a:ext cx="9144000" cy="5143500"/>
          </a:xfrm>
          <a:prstGeom prst="rect">
            <a:avLst/>
          </a:prstGeom>
          <a:noFill/>
        </p:spPr>
      </p:pic>
      <p:sp>
        <p:nvSpPr>
          <p:cNvPr id="5" name="TextBox 4">
            <a:extLst>
              <a:ext uri="{FF2B5EF4-FFF2-40B4-BE49-F238E27FC236}">
                <a16:creationId xmlns:a16="http://schemas.microsoft.com/office/drawing/2014/main" id="{9F76D1AB-3E2A-AE69-6F1C-AAC64DBF79BD}"/>
              </a:ext>
            </a:extLst>
          </p:cNvPr>
          <p:cNvSpPr txBox="1"/>
          <p:nvPr/>
        </p:nvSpPr>
        <p:spPr bwMode="auto">
          <a:xfrm>
            <a:off x="2122227" y="3124916"/>
            <a:ext cx="4899546" cy="369332"/>
          </a:xfrm>
          <a:prstGeom prst="rect">
            <a:avLst/>
          </a:prstGeom>
          <a:noFill/>
          <a:ln w="9525">
            <a:noFill/>
            <a:miter lim="800000"/>
            <a:headEnd/>
            <a:tailEnd/>
          </a:ln>
        </p:spPr>
        <p:txBody>
          <a:bodyPr wrap="square">
            <a:spAutoFit/>
          </a:bodyPr>
          <a:lstStyle/>
          <a:p>
            <a:r>
              <a:rPr lang="en-CA" b="0" i="0">
                <a:solidFill>
                  <a:srgbClr val="000000"/>
                </a:solidFill>
                <a:effectLst/>
                <a:latin typeface="Times"/>
              </a:rPr>
              <a:t> </a:t>
            </a:r>
            <a:endParaRPr lang="en-US"/>
          </a:p>
        </p:txBody>
      </p:sp>
      <p:sp>
        <p:nvSpPr>
          <p:cNvPr id="7" name="TextBox 6">
            <a:extLst>
              <a:ext uri="{FF2B5EF4-FFF2-40B4-BE49-F238E27FC236}">
                <a16:creationId xmlns:a16="http://schemas.microsoft.com/office/drawing/2014/main" id="{9A6172D9-64D8-2698-60FC-78EE962F276D}"/>
              </a:ext>
            </a:extLst>
          </p:cNvPr>
          <p:cNvSpPr txBox="1"/>
          <p:nvPr/>
        </p:nvSpPr>
        <p:spPr bwMode="auto">
          <a:xfrm>
            <a:off x="2122227" y="3124916"/>
            <a:ext cx="4899546" cy="369332"/>
          </a:xfrm>
          <a:prstGeom prst="rect">
            <a:avLst/>
          </a:prstGeom>
          <a:noFill/>
          <a:ln w="9525">
            <a:noFill/>
            <a:miter lim="800000"/>
            <a:headEnd/>
            <a:tailEnd/>
          </a:ln>
        </p:spPr>
        <p:txBody>
          <a:bodyPr wrap="square">
            <a:spAutoFit/>
          </a:bodyPr>
          <a:lstStyle/>
          <a:p>
            <a:r>
              <a:rPr lang="en-CA" b="0" i="0">
                <a:solidFill>
                  <a:srgbClr val="000000"/>
                </a:solidFill>
                <a:effectLst/>
                <a:latin typeface="Times"/>
              </a:rPr>
              <a:t> </a:t>
            </a:r>
            <a:endParaRPr lang="en-US"/>
          </a:p>
        </p:txBody>
      </p:sp>
    </p:spTree>
    <p:extLst>
      <p:ext uri="{BB962C8B-B14F-4D97-AF65-F5344CB8AC3E}">
        <p14:creationId xmlns:p14="http://schemas.microsoft.com/office/powerpoint/2010/main" val="2519497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lapse short.mov" descr="Relapse short.mov">
            <a:hlinkClick r:id="" action="ppaction://media"/>
            <a:extLst>
              <a:ext uri="{FF2B5EF4-FFF2-40B4-BE49-F238E27FC236}">
                <a16:creationId xmlns:a16="http://schemas.microsoft.com/office/drawing/2014/main" id="{78B0AF7B-DFE8-6E46-BFE8-63F5A6FEF80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24744"/>
            <a:ext cx="9144000" cy="5143500"/>
          </a:xfrm>
          <a:prstGeom prst="rect">
            <a:avLst/>
          </a:prstGeom>
        </p:spPr>
      </p:pic>
      <p:sp>
        <p:nvSpPr>
          <p:cNvPr id="5" name="Title 1">
            <a:extLst>
              <a:ext uri="{FF2B5EF4-FFF2-40B4-BE49-F238E27FC236}">
                <a16:creationId xmlns:a16="http://schemas.microsoft.com/office/drawing/2014/main" id="{584A979B-98E5-2E03-C81D-9F3F8728A1D1}"/>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Discussing relapse</a:t>
            </a:r>
          </a:p>
        </p:txBody>
      </p:sp>
    </p:spTree>
    <p:extLst>
      <p:ext uri="{BB962C8B-B14F-4D97-AF65-F5344CB8AC3E}">
        <p14:creationId xmlns:p14="http://schemas.microsoft.com/office/powerpoint/2010/main" val="119878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1F5274-54DA-AADD-DCCE-64BBB8780B89}"/>
              </a:ext>
            </a:extLst>
          </p:cNvPr>
          <p:cNvSpPr/>
          <p:nvPr/>
        </p:nvSpPr>
        <p:spPr bwMode="auto">
          <a:xfrm>
            <a:off x="5917579" y="0"/>
            <a:ext cx="3226419"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3" name="Picture 2">
            <a:extLst>
              <a:ext uri="{FF2B5EF4-FFF2-40B4-BE49-F238E27FC236}">
                <a16:creationId xmlns:a16="http://schemas.microsoft.com/office/drawing/2014/main" id="{23CA6858-7D8D-ED77-2228-FBE39B7429FD}"/>
              </a:ext>
            </a:extLst>
          </p:cNvPr>
          <p:cNvPicPr>
            <a:picLocks noChangeAspect="1"/>
          </p:cNvPicPr>
          <p:nvPr/>
        </p:nvPicPr>
        <p:blipFill rotWithShape="1">
          <a:blip r:embed="rId3">
            <a:alphaModFix amt="50000"/>
          </a:blip>
          <a:srcRect l="23513"/>
          <a:stretch/>
        </p:blipFill>
        <p:spPr>
          <a:xfrm flipH="1">
            <a:off x="-1" y="0"/>
            <a:ext cx="6861717" cy="6858000"/>
          </a:xfrm>
          <a:prstGeom prst="rect">
            <a:avLst/>
          </a:prstGeom>
        </p:spPr>
      </p:pic>
      <p:sp>
        <p:nvSpPr>
          <p:cNvPr id="4" name="Text Placeholder 2">
            <a:extLst>
              <a:ext uri="{FF2B5EF4-FFF2-40B4-BE49-F238E27FC236}">
                <a16:creationId xmlns:a16="http://schemas.microsoft.com/office/drawing/2014/main" id="{8F67090F-23FC-C51C-4C63-7BE2EC126923}"/>
              </a:ext>
            </a:extLst>
          </p:cNvPr>
          <p:cNvSpPr txBox="1">
            <a:spLocks/>
          </p:cNvSpPr>
          <p:nvPr/>
        </p:nvSpPr>
        <p:spPr bwMode="auto">
          <a:xfrm>
            <a:off x="4378400" y="1701340"/>
            <a:ext cx="4171038" cy="345532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000"/>
              </a:lnSpc>
              <a:spcBef>
                <a:spcPts val="0"/>
              </a:spcBef>
              <a:spcAft>
                <a:spcPts val="2200"/>
              </a:spcAft>
              <a:buNone/>
            </a:pPr>
            <a:r>
              <a:rPr lang="en-US" sz="3200" b="1"/>
              <a:t>How would </a:t>
            </a:r>
            <a:br>
              <a:rPr lang="en-US" sz="3200" b="1"/>
            </a:br>
            <a:r>
              <a:rPr lang="en-US" sz="3200" b="1"/>
              <a:t>you respond?</a:t>
            </a:r>
            <a:endParaRPr lang="en-US" sz="3200"/>
          </a:p>
        </p:txBody>
      </p:sp>
      <p:grpSp>
        <p:nvGrpSpPr>
          <p:cNvPr id="5" name="Group 4">
            <a:extLst>
              <a:ext uri="{FF2B5EF4-FFF2-40B4-BE49-F238E27FC236}">
                <a16:creationId xmlns:a16="http://schemas.microsoft.com/office/drawing/2014/main" id="{3236EF88-E373-92AE-5472-580BA6E70B31}"/>
              </a:ext>
            </a:extLst>
          </p:cNvPr>
          <p:cNvGrpSpPr/>
          <p:nvPr/>
        </p:nvGrpSpPr>
        <p:grpSpPr>
          <a:xfrm>
            <a:off x="684212" y="1701340"/>
            <a:ext cx="3134930" cy="3455321"/>
            <a:chOff x="275666" y="1701339"/>
            <a:chExt cx="3134930" cy="3455321"/>
          </a:xfrm>
          <a:effectLst>
            <a:outerShdw blurRad="317500" dist="76200" dir="5400000" algn="ctr" rotWithShape="0">
              <a:srgbClr val="000000">
                <a:alpha val="25000"/>
              </a:srgbClr>
            </a:outerShdw>
          </a:effectLst>
        </p:grpSpPr>
        <p:sp>
          <p:nvSpPr>
            <p:cNvPr id="6" name="Rectangle 5">
              <a:extLst>
                <a:ext uri="{FF2B5EF4-FFF2-40B4-BE49-F238E27FC236}">
                  <a16:creationId xmlns:a16="http://schemas.microsoft.com/office/drawing/2014/main" id="{B8A3303B-39B9-1535-E272-46D7E33F56D8}"/>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 name="Rounded Rectangle 6">
              <a:extLst>
                <a:ext uri="{FF2B5EF4-FFF2-40B4-BE49-F238E27FC236}">
                  <a16:creationId xmlns:a16="http://schemas.microsoft.com/office/drawing/2014/main" id="{19E1F41F-2FFC-F2D3-640A-B28F0A808667}"/>
                </a:ext>
              </a:extLst>
            </p:cNvPr>
            <p:cNvSpPr/>
            <p:nvPr/>
          </p:nvSpPr>
          <p:spPr bwMode="auto">
            <a:xfrm>
              <a:off x="275666" y="1701339"/>
              <a:ext cx="3009976" cy="3455321"/>
            </a:xfrm>
            <a:prstGeom prst="roundRect">
              <a:avLst>
                <a:gd name="adj" fmla="val 603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4000"/>
                </a:lnSpc>
                <a:spcAft>
                  <a:spcPts val="0"/>
                </a:spcAft>
              </a:pPr>
              <a:r>
                <a:rPr lang="en-US" sz="3200" b="1">
                  <a:solidFill>
                    <a:schemeClr val="bg1"/>
                  </a:solidFill>
                  <a:effectLst/>
                  <a:latin typeface="Arial" panose="020B0604020202020204" pitchFamily="34" charset="0"/>
                  <a:ea typeface="Calibri"/>
                  <a:cs typeface="Arial" panose="020B0604020202020204" pitchFamily="34" charset="0"/>
                </a:rPr>
                <a:t>Patient </a:t>
              </a:r>
              <a:br>
                <a:rPr lang="en-US" sz="3200" b="1">
                  <a:solidFill>
                    <a:schemeClr val="bg1"/>
                  </a:solidFill>
                  <a:effectLst/>
                  <a:latin typeface="Arial" panose="020B0604020202020204" pitchFamily="34" charset="0"/>
                  <a:ea typeface="Calibri"/>
                  <a:cs typeface="Arial" panose="020B0604020202020204" pitchFamily="34" charset="0"/>
                </a:rPr>
              </a:br>
              <a:r>
                <a:rPr lang="en-US" sz="3200" b="1">
                  <a:solidFill>
                    <a:schemeClr val="bg1"/>
                  </a:solidFill>
                  <a:effectLst/>
                  <a:latin typeface="Arial" panose="020B0604020202020204" pitchFamily="34" charset="0"/>
                  <a:ea typeface="Calibri"/>
                  <a:cs typeface="Arial" panose="020B0604020202020204" pitchFamily="34" charset="0"/>
                </a:rPr>
                <a:t>scenarios</a:t>
              </a:r>
            </a:p>
          </p:txBody>
        </p:sp>
      </p:grpSp>
    </p:spTree>
    <p:extLst>
      <p:ext uri="{BB962C8B-B14F-4D97-AF65-F5344CB8AC3E}">
        <p14:creationId xmlns:p14="http://schemas.microsoft.com/office/powerpoint/2010/main" val="8610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9D2B555-2AD4-BCB0-FE1A-A7EAE5EED8BF}"/>
              </a:ext>
            </a:extLst>
          </p:cNvPr>
          <p:cNvSpPr>
            <a:spLocks noGrp="1"/>
          </p:cNvSpPr>
          <p:nvPr>
            <p:ph type="subTitle" idx="1"/>
          </p:nvPr>
        </p:nvSpPr>
        <p:spPr/>
        <p:txBody>
          <a:bodyPr/>
          <a:lstStyle/>
          <a:p>
            <a:r>
              <a:rPr lang="en-GB" dirty="0"/>
              <a:t>Course wrap-up</a:t>
            </a:r>
          </a:p>
          <a:p>
            <a:r>
              <a:rPr lang="en-GB" dirty="0"/>
              <a:t>and course evaluation</a:t>
            </a:r>
          </a:p>
          <a:p>
            <a:endParaRPr lang="en-GB" dirty="0"/>
          </a:p>
          <a:p>
            <a:endParaRPr lang="en-GB" dirty="0"/>
          </a:p>
        </p:txBody>
      </p:sp>
    </p:spTree>
    <p:extLst>
      <p:ext uri="{BB962C8B-B14F-4D97-AF65-F5344CB8AC3E}">
        <p14:creationId xmlns:p14="http://schemas.microsoft.com/office/powerpoint/2010/main" val="1269013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01F3C-7A09-CD8B-ADC5-F36B942E538F}"/>
              </a:ext>
            </a:extLst>
          </p:cNvPr>
          <p:cNvSpPr>
            <a:spLocks noGrp="1"/>
          </p:cNvSpPr>
          <p:nvPr>
            <p:ph type="title"/>
          </p:nvPr>
        </p:nvSpPr>
        <p:spPr/>
        <p:txBody>
          <a:bodyPr/>
          <a:lstStyle/>
          <a:p>
            <a:r>
              <a:rPr lang="en-US"/>
              <a:t>TDAs – A highly skilled workforce</a:t>
            </a:r>
          </a:p>
        </p:txBody>
      </p:sp>
      <p:sp>
        <p:nvSpPr>
          <p:cNvPr id="3" name="Text Placeholder 2">
            <a:extLst>
              <a:ext uri="{FF2B5EF4-FFF2-40B4-BE49-F238E27FC236}">
                <a16:creationId xmlns:a16="http://schemas.microsoft.com/office/drawing/2014/main" id="{8F0FCDCE-DBB8-C9C8-6406-E68AB14BC1FA}"/>
              </a:ext>
            </a:extLst>
          </p:cNvPr>
          <p:cNvSpPr>
            <a:spLocks noGrp="1"/>
          </p:cNvSpPr>
          <p:nvPr>
            <p:ph type="body" idx="12"/>
          </p:nvPr>
        </p:nvSpPr>
        <p:spPr>
          <a:xfrm>
            <a:off x="571500" y="2197914"/>
            <a:ext cx="7966604" cy="2978149"/>
          </a:xfrm>
        </p:spPr>
        <p:txBody>
          <a:bodyPr tIns="0" bIns="46800"/>
          <a:lstStyle/>
          <a:p>
            <a:pPr>
              <a:spcAft>
                <a:spcPts val="700"/>
              </a:spcAft>
            </a:pPr>
            <a:r>
              <a:rPr lang="en-US" sz="1700"/>
              <a:t>Induction training </a:t>
            </a:r>
          </a:p>
          <a:p>
            <a:pPr>
              <a:spcAft>
                <a:spcPts val="700"/>
              </a:spcAft>
            </a:pPr>
            <a:r>
              <a:rPr lang="en-US" sz="1700"/>
              <a:t>National certification course </a:t>
            </a:r>
          </a:p>
          <a:p>
            <a:pPr>
              <a:spcAft>
                <a:spcPts val="700"/>
              </a:spcAft>
            </a:pPr>
            <a:r>
              <a:rPr lang="en-US" sz="1700"/>
              <a:t>Observe more experienced TDA</a:t>
            </a:r>
          </a:p>
          <a:p>
            <a:pPr>
              <a:spcAft>
                <a:spcPts val="700"/>
              </a:spcAft>
            </a:pPr>
            <a:r>
              <a:rPr lang="en-US" sz="1700"/>
              <a:t>Be observed by more experienced TDA </a:t>
            </a:r>
          </a:p>
          <a:p>
            <a:pPr>
              <a:spcAft>
                <a:spcPts val="700"/>
              </a:spcAft>
            </a:pPr>
            <a:r>
              <a:rPr lang="en-US" sz="1700"/>
              <a:t>Continuing professional development (CPD)</a:t>
            </a:r>
          </a:p>
          <a:p>
            <a:pPr>
              <a:spcAft>
                <a:spcPts val="700"/>
              </a:spcAft>
            </a:pPr>
            <a:r>
              <a:rPr lang="en-US" sz="1700"/>
              <a:t>Team-based case reviews </a:t>
            </a:r>
          </a:p>
        </p:txBody>
      </p:sp>
      <p:pic>
        <p:nvPicPr>
          <p:cNvPr id="6" name="Picture 5">
            <a:extLst>
              <a:ext uri="{FF2B5EF4-FFF2-40B4-BE49-F238E27FC236}">
                <a16:creationId xmlns:a16="http://schemas.microsoft.com/office/drawing/2014/main" id="{336B65BD-2766-FF66-4DAF-1D3A22BB9633}"/>
              </a:ext>
            </a:extLst>
          </p:cNvPr>
          <p:cNvPicPr>
            <a:picLocks noChangeAspect="1"/>
          </p:cNvPicPr>
          <p:nvPr/>
        </p:nvPicPr>
        <p:blipFill rotWithShape="1">
          <a:blip r:embed="rId3"/>
          <a:srcRect r="6102"/>
          <a:stretch/>
        </p:blipFill>
        <p:spPr>
          <a:xfrm>
            <a:off x="5658129" y="2197915"/>
            <a:ext cx="3485871" cy="2978149"/>
          </a:xfrm>
          <a:prstGeom prst="rect">
            <a:avLst/>
          </a:prstGeom>
          <a:effectLst>
            <a:outerShdw blurRad="3175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50516DAC-F067-C923-200E-3EA8ADC4AB7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254223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B3F770E-9C60-814F-47E3-15B46CAA48DE}"/>
              </a:ext>
            </a:extLst>
          </p:cNvPr>
          <p:cNvSpPr/>
          <p:nvPr/>
        </p:nvSpPr>
        <p:spPr bwMode="auto">
          <a:xfrm>
            <a:off x="0" y="3968962"/>
            <a:ext cx="9153972" cy="292001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2" name="Graphic 40">
            <a:extLst>
              <a:ext uri="{FF2B5EF4-FFF2-40B4-BE49-F238E27FC236}">
                <a16:creationId xmlns:a16="http://schemas.microsoft.com/office/drawing/2014/main" id="{0E0D696B-100C-BDE7-D8F4-8D1D6B1C29F7}"/>
              </a:ext>
            </a:extLst>
          </p:cNvPr>
          <p:cNvGrpSpPr/>
          <p:nvPr/>
        </p:nvGrpSpPr>
        <p:grpSpPr>
          <a:xfrm>
            <a:off x="1806302" y="2040952"/>
            <a:ext cx="5534495" cy="1329398"/>
            <a:chOff x="1806302" y="1924806"/>
            <a:chExt cx="5534495" cy="1329398"/>
          </a:xfrm>
          <a:noFill/>
        </p:grpSpPr>
        <p:sp>
          <p:nvSpPr>
            <p:cNvPr id="43" name="Freeform 42">
              <a:extLst>
                <a:ext uri="{FF2B5EF4-FFF2-40B4-BE49-F238E27FC236}">
                  <a16:creationId xmlns:a16="http://schemas.microsoft.com/office/drawing/2014/main" id="{672C13AF-9963-2E69-C455-584AEF04F824}"/>
                </a:ext>
              </a:extLst>
            </p:cNvPr>
            <p:cNvSpPr/>
            <p:nvPr/>
          </p:nvSpPr>
          <p:spPr>
            <a:xfrm>
              <a:off x="1806302" y="1924806"/>
              <a:ext cx="5534495" cy="1329398"/>
            </a:xfrm>
            <a:custGeom>
              <a:avLst/>
              <a:gdLst>
                <a:gd name="connsiteX0" fmla="*/ 0 w 5534495"/>
                <a:gd name="connsiteY0" fmla="*/ 1329399 h 1329398"/>
                <a:gd name="connsiteX1" fmla="*/ 0 w 5534495"/>
                <a:gd name="connsiteY1" fmla="*/ 158871 h 1329398"/>
                <a:gd name="connsiteX2" fmla="*/ 158804 w 5534495"/>
                <a:gd name="connsiteY2" fmla="*/ 0 h 1329398"/>
                <a:gd name="connsiteX3" fmla="*/ 5375692 w 5534495"/>
                <a:gd name="connsiteY3" fmla="*/ 0 h 1329398"/>
                <a:gd name="connsiteX4" fmla="*/ 5534496 w 5534495"/>
                <a:gd name="connsiteY4" fmla="*/ 158871 h 1329398"/>
                <a:gd name="connsiteX5" fmla="*/ 5534496 w 5534495"/>
                <a:gd name="connsiteY5" fmla="*/ 1329399 h 13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4495" h="1329398">
                  <a:moveTo>
                    <a:pt x="0" y="1329399"/>
                  </a:moveTo>
                  <a:lnTo>
                    <a:pt x="0" y="158871"/>
                  </a:lnTo>
                  <a:cubicBezTo>
                    <a:pt x="0" y="71094"/>
                    <a:pt x="71064" y="0"/>
                    <a:pt x="158804" y="0"/>
                  </a:cubicBezTo>
                  <a:lnTo>
                    <a:pt x="5375692" y="0"/>
                  </a:lnTo>
                  <a:cubicBezTo>
                    <a:pt x="5463432" y="0"/>
                    <a:pt x="5534496" y="71094"/>
                    <a:pt x="5534496" y="158871"/>
                  </a:cubicBezTo>
                  <a:lnTo>
                    <a:pt x="5534496" y="1329399"/>
                  </a:lnTo>
                </a:path>
              </a:pathLst>
            </a:custGeom>
            <a:noFill/>
            <a:ln w="47446" cap="flat">
              <a:solidFill>
                <a:schemeClr val="accent3"/>
              </a:solid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F383A84-F0C5-3F31-8293-2CB7A9FEFCBA}"/>
                </a:ext>
              </a:extLst>
            </p:cNvPr>
            <p:cNvSpPr/>
            <p:nvPr/>
          </p:nvSpPr>
          <p:spPr>
            <a:xfrm>
              <a:off x="4573592" y="1924806"/>
              <a:ext cx="8380" cy="1329398"/>
            </a:xfrm>
            <a:custGeom>
              <a:avLst/>
              <a:gdLst>
                <a:gd name="connsiteX0" fmla="*/ 0 w 8380"/>
                <a:gd name="connsiteY0" fmla="*/ 0 h 1329398"/>
                <a:gd name="connsiteX1" fmla="*/ 0 w 8380"/>
                <a:gd name="connsiteY1" fmla="*/ 1329399 h 1329398"/>
              </a:gdLst>
              <a:ahLst/>
              <a:cxnLst>
                <a:cxn ang="0">
                  <a:pos x="connsiteX0" y="connsiteY0"/>
                </a:cxn>
                <a:cxn ang="0">
                  <a:pos x="connsiteX1" y="connsiteY1"/>
                </a:cxn>
              </a:cxnLst>
              <a:rect l="l" t="t" r="r" b="b"/>
              <a:pathLst>
                <a:path w="8380" h="1329398">
                  <a:moveTo>
                    <a:pt x="0" y="0"/>
                  </a:moveTo>
                  <a:lnTo>
                    <a:pt x="0" y="1329399"/>
                  </a:lnTo>
                </a:path>
              </a:pathLst>
            </a:custGeom>
            <a:ln w="47446" cap="flat">
              <a:solidFill>
                <a:schemeClr val="accent3"/>
              </a:solidFill>
              <a:prstDash val="solid"/>
              <a:miter/>
            </a:ln>
          </p:spPr>
          <p:txBody>
            <a:bodyPr rtlCol="0" anchor="ctr"/>
            <a:lstStyle/>
            <a:p>
              <a:endParaRPr lang="en-US"/>
            </a:p>
          </p:txBody>
        </p:sp>
      </p:grpSp>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9972" y="352207"/>
            <a:ext cx="9144000" cy="1131888"/>
          </a:xfrm>
        </p:spPr>
        <p:txBody>
          <a:bodyPr/>
          <a:lstStyle/>
          <a:p>
            <a:pPr algn="ctr"/>
            <a:r>
              <a:rPr lang="en-US" b="1"/>
              <a:t>A Trust Wide Approach</a:t>
            </a:r>
            <a:endParaRPr lang="en-US"/>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12" name="1">
            <a:extLst>
              <a:ext uri="{FF2B5EF4-FFF2-40B4-BE49-F238E27FC236}">
                <a16:creationId xmlns:a16="http://schemas.microsoft.com/office/drawing/2014/main" id="{9AF515AC-AFC1-59DE-0260-C9D0BB129E4E}"/>
              </a:ext>
            </a:extLst>
          </p:cNvPr>
          <p:cNvSpPr txBox="1">
            <a:spLocks/>
          </p:cNvSpPr>
          <p:nvPr/>
        </p:nvSpPr>
        <p:spPr bwMode="auto">
          <a:xfrm rot="10800000">
            <a:off x="694932"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23ADA6A0-2BB7-6758-3BB1-DE0C8158EFF3}"/>
              </a:ext>
            </a:extLst>
          </p:cNvPr>
          <p:cNvSpPr/>
          <p:nvPr/>
        </p:nvSpPr>
        <p:spPr bwMode="auto">
          <a:xfrm>
            <a:off x="694932"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1">
            <a:extLst>
              <a:ext uri="{FF2B5EF4-FFF2-40B4-BE49-F238E27FC236}">
                <a16:creationId xmlns:a16="http://schemas.microsoft.com/office/drawing/2014/main" id="{A397E5D7-9D3F-0949-842B-E37A8B9B98B2}"/>
              </a:ext>
            </a:extLst>
          </p:cNvPr>
          <p:cNvSpPr txBox="1">
            <a:spLocks/>
          </p:cNvSpPr>
          <p:nvPr/>
        </p:nvSpPr>
        <p:spPr bwMode="auto">
          <a:xfrm>
            <a:off x="1644089"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1200"/>
              </a:spcBef>
              <a:spcAft>
                <a:spcPts val="1200"/>
              </a:spcAft>
              <a:buNone/>
            </a:pPr>
            <a:r>
              <a:rPr lang="en-US" sz="1700" b="1">
                <a:solidFill>
                  <a:schemeClr val="bg1"/>
                </a:solidFill>
                <a:latin typeface="Arial" panose="020B0604020202020204" pitchFamily="34" charset="0"/>
                <a:cs typeface="Arial" panose="020B0604020202020204" pitchFamily="34" charset="0"/>
              </a:rPr>
              <a:t>Leadership</a:t>
            </a:r>
            <a:endParaRPr lang="en-US" sz="1700">
              <a:solidFill>
                <a:schemeClr val="bg1"/>
              </a:solidFill>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570D3676-522A-243A-9CF0-A772C6CA1CE2}"/>
              </a:ext>
            </a:extLst>
          </p:cNvPr>
          <p:cNvSpPr txBox="1">
            <a:spLocks/>
          </p:cNvSpPr>
          <p:nvPr/>
        </p:nvSpPr>
        <p:spPr bwMode="auto">
          <a:xfrm>
            <a:off x="902753"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a:latin typeface="Arial" panose="020B0604020202020204" pitchFamily="34" charset="0"/>
                <a:cs typeface="Arial" panose="020B0604020202020204" pitchFamily="34" charset="0"/>
              </a:rPr>
              <a:t>Role: Supportive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culture, </a:t>
            </a:r>
            <a:r>
              <a:rPr lang="en-US" sz="1300" b="1" err="1">
                <a:latin typeface="Arial" panose="020B0604020202020204" pitchFamily="34" charset="0"/>
                <a:cs typeface="Arial" panose="020B0604020202020204" pitchFamily="34" charset="0"/>
              </a:rPr>
              <a:t>organisational</a:t>
            </a:r>
            <a:r>
              <a:rPr lang="en-US" sz="1300" b="1">
                <a:latin typeface="Arial" panose="020B0604020202020204" pitchFamily="34" charset="0"/>
                <a:cs typeface="Arial" panose="020B0604020202020204" pitchFamily="34" charset="0"/>
              </a:rPr>
              <a:t> leadership, allocation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of resources, expertise</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Senior Management</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Clinical Leads</a:t>
            </a:r>
          </a:p>
          <a:p>
            <a:pPr marL="222250" indent="-222250">
              <a:lnSpc>
                <a:spcPts val="1600"/>
              </a:lnSpc>
              <a:spcBef>
                <a:spcPts val="300"/>
              </a:spcBef>
              <a:spcAft>
                <a:spcPts val="300"/>
              </a:spcAft>
              <a:buClr>
                <a:schemeClr val="accent3"/>
              </a:buClr>
            </a:pPr>
            <a:endParaRPr lang="en-US" sz="130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9401A673-3444-5687-51B3-DE683ACAFB4B}"/>
              </a:ext>
            </a:extLst>
          </p:cNvPr>
          <p:cNvPicPr>
            <a:picLocks noChangeAspect="1"/>
          </p:cNvPicPr>
          <p:nvPr/>
        </p:nvPicPr>
        <p:blipFill>
          <a:blip r:embed="rId3"/>
          <a:srcRect/>
          <a:stretch/>
        </p:blipFill>
        <p:spPr>
          <a:xfrm>
            <a:off x="840372" y="2629793"/>
            <a:ext cx="684474" cy="684474"/>
          </a:xfrm>
          <a:prstGeom prst="rect">
            <a:avLst/>
          </a:prstGeom>
          <a:effectLst>
            <a:outerShdw blurRad="317500" dist="76200" dir="5400000" algn="ctr" rotWithShape="0">
              <a:srgbClr val="000000">
                <a:alpha val="20000"/>
              </a:srgbClr>
            </a:outerShdw>
          </a:effectLst>
        </p:spPr>
      </p:pic>
      <p:sp>
        <p:nvSpPr>
          <p:cNvPr id="17" name="1">
            <a:extLst>
              <a:ext uri="{FF2B5EF4-FFF2-40B4-BE49-F238E27FC236}">
                <a16:creationId xmlns:a16="http://schemas.microsoft.com/office/drawing/2014/main" id="{C130394B-38FB-AB06-A180-88FADA7C726F}"/>
              </a:ext>
            </a:extLst>
          </p:cNvPr>
          <p:cNvSpPr txBox="1">
            <a:spLocks/>
          </p:cNvSpPr>
          <p:nvPr/>
        </p:nvSpPr>
        <p:spPr bwMode="auto">
          <a:xfrm rot="10800000">
            <a:off x="3359161"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70D147E2-44EB-B2FE-6C9E-E83299D3AEE6}"/>
              </a:ext>
            </a:extLst>
          </p:cNvPr>
          <p:cNvSpPr/>
          <p:nvPr/>
        </p:nvSpPr>
        <p:spPr bwMode="auto">
          <a:xfrm>
            <a:off x="335916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9" name="1">
            <a:extLst>
              <a:ext uri="{FF2B5EF4-FFF2-40B4-BE49-F238E27FC236}">
                <a16:creationId xmlns:a16="http://schemas.microsoft.com/office/drawing/2014/main" id="{730011CA-83A4-5096-50A6-89416761C8D1}"/>
              </a:ext>
            </a:extLst>
          </p:cNvPr>
          <p:cNvSpPr txBox="1">
            <a:spLocks/>
          </p:cNvSpPr>
          <p:nvPr/>
        </p:nvSpPr>
        <p:spPr bwMode="auto">
          <a:xfrm>
            <a:off x="4308318"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1200"/>
              </a:spcBef>
              <a:spcAft>
                <a:spcPts val="1200"/>
              </a:spcAft>
              <a:buNone/>
            </a:pPr>
            <a:r>
              <a:rPr lang="en-US" sz="1700" b="1">
                <a:solidFill>
                  <a:schemeClr val="bg1"/>
                </a:solidFill>
                <a:latin typeface="Arial" panose="020B0604020202020204" pitchFamily="34" charset="0"/>
                <a:cs typeface="Arial" panose="020B0604020202020204" pitchFamily="34" charset="0"/>
              </a:rPr>
              <a:t>Staff</a:t>
            </a:r>
            <a:endParaRPr lang="en-US" sz="1700">
              <a:solidFill>
                <a:schemeClr val="bg1"/>
              </a:solidFill>
              <a:latin typeface="Arial" panose="020B0604020202020204" pitchFamily="34" charset="0"/>
              <a:cs typeface="Arial" panose="020B0604020202020204" pitchFamily="34" charset="0"/>
            </a:endParaRPr>
          </a:p>
        </p:txBody>
      </p:sp>
      <p:sp>
        <p:nvSpPr>
          <p:cNvPr id="20" name="1">
            <a:extLst>
              <a:ext uri="{FF2B5EF4-FFF2-40B4-BE49-F238E27FC236}">
                <a16:creationId xmlns:a16="http://schemas.microsoft.com/office/drawing/2014/main" id="{8C7253A5-1A01-6CDC-4347-702CAEB7A80F}"/>
              </a:ext>
            </a:extLst>
          </p:cNvPr>
          <p:cNvSpPr txBox="1">
            <a:spLocks/>
          </p:cNvSpPr>
          <p:nvPr/>
        </p:nvSpPr>
        <p:spPr bwMode="auto">
          <a:xfrm>
            <a:off x="3566982"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a:latin typeface="Arial" panose="020B0604020202020204" pitchFamily="34" charset="0"/>
                <a:cs typeface="Arial" panose="020B0604020202020204" pitchFamily="34" charset="0"/>
              </a:rPr>
              <a:t>Role: Ask, Advise, Refer</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Support workers</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Clinical support staff	</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Nursing 			</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Pharmacists 		</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Allied health professionals</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Physicians</a:t>
            </a:r>
          </a:p>
        </p:txBody>
      </p:sp>
      <p:pic>
        <p:nvPicPr>
          <p:cNvPr id="24" name="Picture 23">
            <a:extLst>
              <a:ext uri="{FF2B5EF4-FFF2-40B4-BE49-F238E27FC236}">
                <a16:creationId xmlns:a16="http://schemas.microsoft.com/office/drawing/2014/main" id="{894FF0DE-D09B-1719-FD27-AF707FE2E73F}"/>
              </a:ext>
            </a:extLst>
          </p:cNvPr>
          <p:cNvPicPr>
            <a:picLocks noChangeAspect="1"/>
          </p:cNvPicPr>
          <p:nvPr/>
        </p:nvPicPr>
        <p:blipFill>
          <a:blip r:embed="rId4"/>
          <a:srcRect/>
          <a:stretch/>
        </p:blipFill>
        <p:spPr>
          <a:xfrm>
            <a:off x="3504601" y="2629793"/>
            <a:ext cx="684474" cy="684474"/>
          </a:xfrm>
          <a:prstGeom prst="rect">
            <a:avLst/>
          </a:prstGeom>
          <a:effectLst>
            <a:outerShdw blurRad="317500" dist="76200" dir="5400000" algn="ctr" rotWithShape="0">
              <a:srgbClr val="000000">
                <a:alpha val="20000"/>
              </a:srgbClr>
            </a:outerShdw>
          </a:effectLst>
        </p:spPr>
      </p:pic>
      <p:sp>
        <p:nvSpPr>
          <p:cNvPr id="25" name="1">
            <a:extLst>
              <a:ext uri="{FF2B5EF4-FFF2-40B4-BE49-F238E27FC236}">
                <a16:creationId xmlns:a16="http://schemas.microsoft.com/office/drawing/2014/main" id="{F8B33F32-5578-5731-12E0-343B6E266CF9}"/>
              </a:ext>
            </a:extLst>
          </p:cNvPr>
          <p:cNvSpPr txBox="1">
            <a:spLocks/>
          </p:cNvSpPr>
          <p:nvPr/>
        </p:nvSpPr>
        <p:spPr bwMode="auto">
          <a:xfrm rot="10800000">
            <a:off x="6023390"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3335765A-F9A4-3FD0-A010-EE86F921AC77}"/>
              </a:ext>
            </a:extLst>
          </p:cNvPr>
          <p:cNvSpPr/>
          <p:nvPr/>
        </p:nvSpPr>
        <p:spPr bwMode="auto">
          <a:xfrm>
            <a:off x="602339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7" name="1">
            <a:extLst>
              <a:ext uri="{FF2B5EF4-FFF2-40B4-BE49-F238E27FC236}">
                <a16:creationId xmlns:a16="http://schemas.microsoft.com/office/drawing/2014/main" id="{F0998F68-C499-D536-8C95-19F5FF32752F}"/>
              </a:ext>
            </a:extLst>
          </p:cNvPr>
          <p:cNvSpPr txBox="1">
            <a:spLocks/>
          </p:cNvSpPr>
          <p:nvPr/>
        </p:nvSpPr>
        <p:spPr bwMode="auto">
          <a:xfrm>
            <a:off x="6972547"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900"/>
              </a:lnSpc>
              <a:spcBef>
                <a:spcPts val="1200"/>
              </a:spcBef>
              <a:spcAft>
                <a:spcPts val="1200"/>
              </a:spcAft>
              <a:buNone/>
            </a:pPr>
            <a:r>
              <a:rPr lang="en-US" sz="1700" b="1">
                <a:solidFill>
                  <a:schemeClr val="bg1"/>
                </a:solidFill>
                <a:latin typeface="Arial" panose="020B0604020202020204" pitchFamily="34" charset="0"/>
                <a:cs typeface="Arial" panose="020B0604020202020204" pitchFamily="34" charset="0"/>
              </a:rPr>
              <a:t>Tobacco Treatment Team</a:t>
            </a:r>
            <a:endParaRPr lang="en-US" sz="1700">
              <a:solidFill>
                <a:schemeClr val="bg1"/>
              </a:solidFill>
              <a:latin typeface="Arial" panose="020B0604020202020204" pitchFamily="34" charset="0"/>
              <a:cs typeface="Arial" panose="020B0604020202020204" pitchFamily="34" charset="0"/>
            </a:endParaRPr>
          </a:p>
        </p:txBody>
      </p:sp>
      <p:sp>
        <p:nvSpPr>
          <p:cNvPr id="28" name="1">
            <a:extLst>
              <a:ext uri="{FF2B5EF4-FFF2-40B4-BE49-F238E27FC236}">
                <a16:creationId xmlns:a16="http://schemas.microsoft.com/office/drawing/2014/main" id="{548993CC-91C2-EC0B-9F07-D6428B309296}"/>
              </a:ext>
            </a:extLst>
          </p:cNvPr>
          <p:cNvSpPr txBox="1">
            <a:spLocks/>
          </p:cNvSpPr>
          <p:nvPr/>
        </p:nvSpPr>
        <p:spPr bwMode="auto">
          <a:xfrm>
            <a:off x="6231211"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a:latin typeface="Arial" panose="020B0604020202020204" pitchFamily="34" charset="0"/>
                <a:cs typeface="Arial" panose="020B0604020202020204" pitchFamily="34" charset="0"/>
              </a:rPr>
              <a:t>Role: High quality service delivery and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LTP targets</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Clinical Leadership</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QI Leads</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Tobacco Lead</a:t>
            </a:r>
          </a:p>
          <a:p>
            <a:pPr marL="222250" indent="-222250">
              <a:lnSpc>
                <a:spcPts val="1600"/>
              </a:lnSpc>
              <a:spcBef>
                <a:spcPts val="300"/>
              </a:spcBef>
              <a:spcAft>
                <a:spcPts val="300"/>
              </a:spcAft>
              <a:buClr>
                <a:schemeClr val="accent3"/>
              </a:buClr>
            </a:pPr>
            <a:r>
              <a:rPr lang="en-US" sz="1300">
                <a:latin typeface="Arial" panose="020B0604020202020204" pitchFamily="34" charset="0"/>
                <a:cs typeface="Arial" panose="020B0604020202020204" pitchFamily="34" charset="0"/>
              </a:rPr>
              <a:t>TDAs</a:t>
            </a:r>
          </a:p>
        </p:txBody>
      </p:sp>
      <p:pic>
        <p:nvPicPr>
          <p:cNvPr id="29" name="Picture 28">
            <a:extLst>
              <a:ext uri="{FF2B5EF4-FFF2-40B4-BE49-F238E27FC236}">
                <a16:creationId xmlns:a16="http://schemas.microsoft.com/office/drawing/2014/main" id="{90160050-AA5B-497E-A8DC-45B0FEAB4F1F}"/>
              </a:ext>
            </a:extLst>
          </p:cNvPr>
          <p:cNvPicPr>
            <a:picLocks noChangeAspect="1"/>
          </p:cNvPicPr>
          <p:nvPr/>
        </p:nvPicPr>
        <p:blipFill>
          <a:blip r:embed="rId5"/>
          <a:srcRect/>
          <a:stretch/>
        </p:blipFill>
        <p:spPr>
          <a:xfrm>
            <a:off x="6168830" y="2629793"/>
            <a:ext cx="684474" cy="684474"/>
          </a:xfrm>
          <a:prstGeom prst="rect">
            <a:avLst/>
          </a:prstGeom>
          <a:effectLst>
            <a:outerShdw blurRad="317500" dist="76200" dir="5400000" algn="ctr" rotWithShape="0">
              <a:srgbClr val="000000">
                <a:alpha val="20000"/>
              </a:srgbClr>
            </a:outerShdw>
          </a:effectLst>
        </p:spPr>
      </p:pic>
      <p:sp>
        <p:nvSpPr>
          <p:cNvPr id="45" name="Oval 44">
            <a:extLst>
              <a:ext uri="{FF2B5EF4-FFF2-40B4-BE49-F238E27FC236}">
                <a16:creationId xmlns:a16="http://schemas.microsoft.com/office/drawing/2014/main" id="{A65C7679-E6E3-59B7-B712-546E976747E6}"/>
              </a:ext>
            </a:extLst>
          </p:cNvPr>
          <p:cNvSpPr/>
          <p:nvPr/>
        </p:nvSpPr>
        <p:spPr bwMode="auto">
          <a:xfrm>
            <a:off x="4051228" y="1222054"/>
            <a:ext cx="1041544" cy="1041544"/>
          </a:xfrm>
          <a:prstGeom prst="ellipse">
            <a:avLst/>
          </a:prstGeom>
          <a:solidFill>
            <a:schemeClr val="accent1"/>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38" name="Graphic 37" descr="Hospital with solid fill">
            <a:extLst>
              <a:ext uri="{FF2B5EF4-FFF2-40B4-BE49-F238E27FC236}">
                <a16:creationId xmlns:a16="http://schemas.microsoft.com/office/drawing/2014/main" id="{B3FDE728-EF09-FC2A-A45C-C807C7982E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56397" y="1369879"/>
            <a:ext cx="631206" cy="631206"/>
          </a:xfrm>
          <a:prstGeom prst="rect">
            <a:avLst/>
          </a:prstGeom>
        </p:spPr>
      </p:pic>
    </p:spTree>
    <p:extLst>
      <p:ext uri="{BB962C8B-B14F-4D97-AF65-F5344CB8AC3E}">
        <p14:creationId xmlns:p14="http://schemas.microsoft.com/office/powerpoint/2010/main" val="30743461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62991C-9530-10CD-EDE3-DBDE059AFD0B}"/>
              </a:ext>
            </a:extLst>
          </p:cNvPr>
          <p:cNvPicPr>
            <a:picLocks noChangeAspect="1"/>
          </p:cNvPicPr>
          <p:nvPr/>
        </p:nvPicPr>
        <p:blipFill>
          <a:blip r:embed="rId3"/>
          <a:srcRect/>
          <a:stretch/>
        </p:blipFill>
        <p:spPr>
          <a:xfrm>
            <a:off x="0" y="0"/>
            <a:ext cx="9144000" cy="6858000"/>
          </a:xfrm>
          <a:prstGeom prst="rect">
            <a:avLst/>
          </a:prstGeom>
        </p:spPr>
      </p:pic>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84494" y="546315"/>
            <a:ext cx="3115911" cy="5765368"/>
          </a:xfrm>
          <a:prstGeom prst="rect">
            <a:avLst/>
          </a:prstGeom>
          <a:effectLst>
            <a:outerShdw blurRad="317500" dist="76200" dir="5400000" algn="ctr" rotWithShape="0">
              <a:srgbClr val="000000">
                <a:alpha val="25000"/>
              </a:srgbClr>
            </a:outerShdw>
          </a:effectLst>
        </p:spPr>
      </p:pic>
      <p:sp>
        <p:nvSpPr>
          <p:cNvPr id="3" name="Text Placeholder 2">
            <a:extLst>
              <a:ext uri="{FF2B5EF4-FFF2-40B4-BE49-F238E27FC236}">
                <a16:creationId xmlns:a16="http://schemas.microsoft.com/office/drawing/2014/main" id="{4DD56504-0587-B9CC-8B2E-C1BB7DDF81D0}"/>
              </a:ext>
            </a:extLst>
          </p:cNvPr>
          <p:cNvSpPr txBox="1">
            <a:spLocks/>
          </p:cNvSpPr>
          <p:nvPr/>
        </p:nvSpPr>
        <p:spPr>
          <a:xfrm>
            <a:off x="571499" y="1806200"/>
            <a:ext cx="4085742" cy="2998276"/>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500"/>
              </a:lnSpc>
              <a:spcAft>
                <a:spcPts val="1500"/>
              </a:spcAft>
              <a:buFont typeface="Lucida Grande" panose="020B0600040502020204" pitchFamily="34" charset="0"/>
              <a:buNone/>
            </a:pPr>
            <a:r>
              <a:rPr lang="en-US" sz="3000" b="1">
                <a:solidFill>
                  <a:srgbClr val="FB8802"/>
                </a:solidFill>
              </a:rPr>
              <a:t>Admission Bundle</a:t>
            </a:r>
            <a:endParaRPr lang="en-US" sz="2000" b="1">
              <a:solidFill>
                <a:srgbClr val="FB8802"/>
              </a:solidFill>
            </a:endParaRPr>
          </a:p>
          <a:p>
            <a:pPr marL="0" indent="0">
              <a:lnSpc>
                <a:spcPts val="3500"/>
              </a:lnSpc>
              <a:spcAft>
                <a:spcPts val="1500"/>
              </a:spcAft>
              <a:buFont typeface="Lucida Grande" panose="020B0600040502020204" pitchFamily="34" charset="0"/>
              <a:buNone/>
            </a:pPr>
            <a:r>
              <a:rPr lang="en-US" sz="2500"/>
              <a:t>Brief intervention </a:t>
            </a:r>
            <a:br>
              <a:rPr lang="en-US" sz="2500"/>
            </a:br>
            <a:r>
              <a:rPr lang="en-US" sz="2500"/>
              <a:t>&amp; acute management </a:t>
            </a:r>
            <a:br>
              <a:rPr lang="en-US" sz="2500"/>
            </a:br>
            <a:r>
              <a:rPr lang="en-US" sz="2500"/>
              <a:t>of nicotine withdrawal</a:t>
            </a:r>
            <a:endParaRPr lang="en-US" sz="2000" b="1"/>
          </a:p>
        </p:txBody>
      </p:sp>
    </p:spTree>
    <p:extLst>
      <p:ext uri="{BB962C8B-B14F-4D97-AF65-F5344CB8AC3E}">
        <p14:creationId xmlns:p14="http://schemas.microsoft.com/office/powerpoint/2010/main" val="136151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5417A2A-C36B-AE4E-77B0-2E3081D7637E}"/>
              </a:ext>
            </a:extLst>
          </p:cNvPr>
          <p:cNvSpPr>
            <a:spLocks noGrp="1"/>
          </p:cNvSpPr>
          <p:nvPr>
            <p:ph type="body" idx="1"/>
          </p:nvPr>
        </p:nvSpPr>
        <p:spPr>
          <a:xfrm>
            <a:off x="819974" y="1421164"/>
            <a:ext cx="3297254" cy="432197"/>
          </a:xfrm>
        </p:spPr>
        <p:txBody>
          <a:bodyPr>
            <a:normAutofit fontScale="77500" lnSpcReduction="20000"/>
          </a:bodyPr>
          <a:lstStyle/>
          <a:p>
            <a:r>
              <a:rPr lang="en-GB" sz="2700">
                <a:solidFill>
                  <a:srgbClr val="0072CF"/>
                </a:solidFill>
                <a:latin typeface="Calibri" panose="020F0502020204030204" pitchFamily="34" charset="0"/>
                <a:cs typeface="Calibri" panose="020F0502020204030204" pitchFamily="34" charset="0"/>
              </a:rPr>
              <a:t>Patient</a:t>
            </a:r>
            <a:r>
              <a:rPr lang="en-GB" sz="2400">
                <a:solidFill>
                  <a:schemeClr val="accent4">
                    <a:lumMod val="75000"/>
                    <a:lumOff val="25000"/>
                  </a:schemeClr>
                </a:solidFill>
                <a:latin typeface="Calibri" panose="020F0502020204030204" pitchFamily="34" charset="0"/>
                <a:cs typeface="Calibri" panose="020F0502020204030204" pitchFamily="34" charset="0"/>
              </a:rPr>
              <a:t> </a:t>
            </a:r>
          </a:p>
        </p:txBody>
      </p:sp>
      <p:sp>
        <p:nvSpPr>
          <p:cNvPr id="6" name="Content Placeholder 5">
            <a:extLst>
              <a:ext uri="{FF2B5EF4-FFF2-40B4-BE49-F238E27FC236}">
                <a16:creationId xmlns:a16="http://schemas.microsoft.com/office/drawing/2014/main" id="{6F59557C-E8D0-9233-6FAE-2CB6D55E3959}"/>
              </a:ext>
            </a:extLst>
          </p:cNvPr>
          <p:cNvSpPr>
            <a:spLocks noGrp="1"/>
          </p:cNvSpPr>
          <p:nvPr>
            <p:ph sz="half" idx="2"/>
          </p:nvPr>
        </p:nvSpPr>
        <p:spPr>
          <a:xfrm>
            <a:off x="795312" y="1952666"/>
            <a:ext cx="3994951" cy="2806304"/>
          </a:xfrm>
        </p:spPr>
        <p:txBody>
          <a:bodyPr>
            <a:normAutofit fontScale="25000" lnSpcReduction="20000"/>
          </a:bodyPr>
          <a:lstStyle/>
          <a:p>
            <a:r>
              <a:rPr lang="en-GB" sz="8000">
                <a:latin typeface="+mn-lt"/>
                <a:cs typeface="Calibri" panose="020F0502020204030204" pitchFamily="34" charset="0"/>
              </a:rPr>
              <a:t>Understood </a:t>
            </a:r>
          </a:p>
          <a:p>
            <a:r>
              <a:rPr lang="en-GB" sz="8000">
                <a:latin typeface="+mn-lt"/>
                <a:cs typeface="Calibri" panose="020F0502020204030204" pitchFamily="34" charset="0"/>
              </a:rPr>
              <a:t>Reassured</a:t>
            </a:r>
          </a:p>
          <a:p>
            <a:r>
              <a:rPr lang="en-GB" sz="8000">
                <a:latin typeface="+mn-lt"/>
                <a:cs typeface="Calibri" panose="020F0502020204030204" pitchFamily="34" charset="0"/>
              </a:rPr>
              <a:t>Supported</a:t>
            </a:r>
          </a:p>
          <a:p>
            <a:r>
              <a:rPr lang="en-GB" sz="8000">
                <a:latin typeface="+mn-lt"/>
                <a:cs typeface="Calibri" panose="020F0502020204030204" pitchFamily="34" charset="0"/>
              </a:rPr>
              <a:t>Invested </a:t>
            </a:r>
          </a:p>
          <a:p>
            <a:r>
              <a:rPr lang="en-GB" sz="8000">
                <a:latin typeface="+mn-lt"/>
                <a:cs typeface="Calibri" panose="020F0502020204030204" pitchFamily="34" charset="0"/>
              </a:rPr>
              <a:t>Motivated</a:t>
            </a:r>
          </a:p>
          <a:p>
            <a:r>
              <a:rPr lang="en-GB" sz="8000">
                <a:latin typeface="+mn-lt"/>
                <a:cs typeface="Calibri" panose="020F0502020204030204" pitchFamily="34" charset="0"/>
              </a:rPr>
              <a:t>Confident</a:t>
            </a:r>
          </a:p>
          <a:p>
            <a:r>
              <a:rPr lang="en-GB" sz="8000">
                <a:latin typeface="+mn-lt"/>
                <a:cs typeface="Calibri" panose="020F0502020204030204" pitchFamily="34" charset="0"/>
              </a:rPr>
              <a:t>Positive</a:t>
            </a:r>
          </a:p>
          <a:p>
            <a:r>
              <a:rPr lang="en-GB" sz="8000">
                <a:latin typeface="+mn-lt"/>
                <a:cs typeface="Calibri" panose="020F0502020204030204" pitchFamily="34" charset="0"/>
              </a:rPr>
              <a:t>Hopeful</a:t>
            </a:r>
          </a:p>
          <a:p>
            <a:endParaRPr lang="en-GB" sz="8000">
              <a:solidFill>
                <a:schemeClr val="accent5">
                  <a:lumMod val="75000"/>
                </a:schemeClr>
              </a:solidFill>
              <a:latin typeface="Calibri" panose="020F0502020204030204" pitchFamily="34" charset="0"/>
              <a:cs typeface="Calibri" panose="020F0502020204030204" pitchFamily="34" charset="0"/>
            </a:endParaRPr>
          </a:p>
          <a:p>
            <a:endParaRPr lang="en-GB" sz="8000">
              <a:solidFill>
                <a:schemeClr val="accent5">
                  <a:lumMod val="75000"/>
                </a:schemeClr>
              </a:solidFill>
              <a:latin typeface="Calibri" panose="020F0502020204030204" pitchFamily="34" charset="0"/>
              <a:cs typeface="Calibri" panose="020F0502020204030204" pitchFamily="34" charset="0"/>
            </a:endParaRPr>
          </a:p>
          <a:p>
            <a:endParaRPr lang="en-GB" sz="8000">
              <a:solidFill>
                <a:schemeClr val="accent5">
                  <a:lumMod val="75000"/>
                </a:schemeClr>
              </a:solidFill>
            </a:endParaRPr>
          </a:p>
          <a:p>
            <a:endParaRPr lang="en-GB" sz="8000">
              <a:solidFill>
                <a:schemeClr val="accent5">
                  <a:lumMod val="75000"/>
                </a:schemeClr>
              </a:solidFill>
            </a:endParaRPr>
          </a:p>
          <a:p>
            <a:endParaRPr lang="en-GB" sz="8000">
              <a:solidFill>
                <a:schemeClr val="accent5">
                  <a:lumMod val="75000"/>
                </a:schemeClr>
              </a:solidFill>
            </a:endParaRPr>
          </a:p>
          <a:p>
            <a:endParaRPr lang="en-GB" sz="8000">
              <a:solidFill>
                <a:schemeClr val="accent5">
                  <a:lumMod val="75000"/>
                </a:schemeClr>
              </a:solidFill>
            </a:endParaRPr>
          </a:p>
          <a:p>
            <a:endParaRPr lang="en-GB"/>
          </a:p>
        </p:txBody>
      </p:sp>
      <p:sp>
        <p:nvSpPr>
          <p:cNvPr id="9" name="Text Placeholder 8">
            <a:extLst>
              <a:ext uri="{FF2B5EF4-FFF2-40B4-BE49-F238E27FC236}">
                <a16:creationId xmlns:a16="http://schemas.microsoft.com/office/drawing/2014/main" id="{D52B0F27-912F-A32E-1AFB-0562C83C094B}"/>
              </a:ext>
            </a:extLst>
          </p:cNvPr>
          <p:cNvSpPr>
            <a:spLocks noGrp="1"/>
          </p:cNvSpPr>
          <p:nvPr>
            <p:ph type="body" sz="quarter" idx="3"/>
          </p:nvPr>
        </p:nvSpPr>
        <p:spPr>
          <a:xfrm>
            <a:off x="4385873" y="1421165"/>
            <a:ext cx="4148527" cy="432197"/>
          </a:xfrm>
        </p:spPr>
        <p:txBody>
          <a:bodyPr>
            <a:normAutofit fontScale="77500" lnSpcReduction="20000"/>
          </a:bodyPr>
          <a:lstStyle/>
          <a:p>
            <a:r>
              <a:rPr lang="en-GB" sz="2700">
                <a:solidFill>
                  <a:srgbClr val="0072CF"/>
                </a:solidFill>
                <a:latin typeface="Calibri" panose="020F0502020204030204" pitchFamily="34" charset="0"/>
                <a:cs typeface="Calibri" panose="020F0502020204030204" pitchFamily="34" charset="0"/>
              </a:rPr>
              <a:t>Healthcare professional</a:t>
            </a:r>
          </a:p>
        </p:txBody>
      </p:sp>
      <p:sp>
        <p:nvSpPr>
          <p:cNvPr id="7" name="Content Placeholder 6">
            <a:extLst>
              <a:ext uri="{FF2B5EF4-FFF2-40B4-BE49-F238E27FC236}">
                <a16:creationId xmlns:a16="http://schemas.microsoft.com/office/drawing/2014/main" id="{60F8494A-561D-B4C5-E2BC-18771CE5B971}"/>
              </a:ext>
            </a:extLst>
          </p:cNvPr>
          <p:cNvSpPr>
            <a:spLocks noGrp="1"/>
          </p:cNvSpPr>
          <p:nvPr>
            <p:ph sz="quarter" idx="4"/>
          </p:nvPr>
        </p:nvSpPr>
        <p:spPr>
          <a:xfrm>
            <a:off x="4261677" y="1967664"/>
            <a:ext cx="4659591" cy="2806304"/>
          </a:xfrm>
        </p:spPr>
        <p:txBody>
          <a:bodyPr>
            <a:normAutofit fontScale="25000" lnSpcReduction="20000"/>
          </a:bodyPr>
          <a:lstStyle/>
          <a:p>
            <a:r>
              <a:rPr lang="en-GB" sz="8000">
                <a:latin typeface="+mn-lt"/>
                <a:cs typeface="Calibri" panose="020F0502020204030204" pitchFamily="34" charset="0"/>
              </a:rPr>
              <a:t>Confident</a:t>
            </a:r>
          </a:p>
          <a:p>
            <a:r>
              <a:rPr lang="en-GB" sz="8000">
                <a:latin typeface="+mn-lt"/>
                <a:cs typeface="Calibri" panose="020F0502020204030204" pitchFamily="34" charset="0"/>
              </a:rPr>
              <a:t>Informed</a:t>
            </a:r>
          </a:p>
          <a:p>
            <a:r>
              <a:rPr lang="en-GB" sz="8000">
                <a:latin typeface="+mn-lt"/>
                <a:cs typeface="Calibri" panose="020F0502020204030204" pitchFamily="34" charset="0"/>
              </a:rPr>
              <a:t>Supported</a:t>
            </a:r>
          </a:p>
          <a:p>
            <a:r>
              <a:rPr lang="en-GB" sz="8000">
                <a:latin typeface="+mn-lt"/>
                <a:cs typeface="Calibri" panose="020F0502020204030204" pitchFamily="34" charset="0"/>
              </a:rPr>
              <a:t>Empowered </a:t>
            </a:r>
          </a:p>
          <a:p>
            <a:r>
              <a:rPr lang="en-GB" sz="8000">
                <a:latin typeface="+mn-lt"/>
                <a:cs typeface="Calibri" panose="020F0502020204030204" pitchFamily="34" charset="0"/>
              </a:rPr>
              <a:t>Believe in the patient’s ability to stop</a:t>
            </a:r>
          </a:p>
          <a:p>
            <a:r>
              <a:rPr lang="en-GB" sz="8000">
                <a:latin typeface="+mn-lt"/>
                <a:cs typeface="Calibri" panose="020F0502020204030204" pitchFamily="34" charset="0"/>
              </a:rPr>
              <a:t>Assured in their ability to ask, support</a:t>
            </a:r>
          </a:p>
          <a:p>
            <a:r>
              <a:rPr lang="en-GB" sz="8000">
                <a:latin typeface="+mn-lt"/>
                <a:cs typeface="Calibri" panose="020F0502020204030204" pitchFamily="34" charset="0"/>
              </a:rPr>
              <a:t>See it as part of good care</a:t>
            </a:r>
          </a:p>
          <a:p>
            <a:r>
              <a:rPr lang="en-GB" sz="8000">
                <a:latin typeface="+mn-lt"/>
                <a:cs typeface="Calibri" panose="020F0502020204030204" pitchFamily="34" charset="0"/>
              </a:rPr>
              <a:t>Have the time to treat – prioritise</a:t>
            </a:r>
          </a:p>
          <a:p>
            <a:pPr marL="0" indent="0">
              <a:buNone/>
            </a:pPr>
            <a:endParaRPr lang="en-GB" sz="8000">
              <a:solidFill>
                <a:schemeClr val="accent6">
                  <a:lumMod val="50000"/>
                </a:schemeClr>
              </a:solidFill>
              <a:latin typeface="Calibri" panose="020F0502020204030204" pitchFamily="34" charset="0"/>
              <a:cs typeface="Calibri" panose="020F0502020204030204" pitchFamily="34" charset="0"/>
            </a:endParaRPr>
          </a:p>
          <a:p>
            <a:endParaRPr lang="en-GB" sz="8000">
              <a:solidFill>
                <a:schemeClr val="accent6">
                  <a:lumMod val="50000"/>
                </a:schemeClr>
              </a:solidFill>
              <a:latin typeface="Calibri" panose="020F0502020204030204" pitchFamily="34" charset="0"/>
              <a:cs typeface="Calibri" panose="020F0502020204030204" pitchFamily="34" charset="0"/>
            </a:endParaRPr>
          </a:p>
          <a:p>
            <a:pPr marL="0" indent="0">
              <a:buNone/>
            </a:pPr>
            <a:endParaRPr lang="en-GB" sz="8000">
              <a:solidFill>
                <a:schemeClr val="accent6">
                  <a:lumMod val="50000"/>
                </a:schemeClr>
              </a:solidFill>
              <a:latin typeface="Calibri" panose="020F0502020204030204" pitchFamily="34" charset="0"/>
              <a:cs typeface="Calibri" panose="020F0502020204030204" pitchFamily="34" charset="0"/>
            </a:endParaRPr>
          </a:p>
          <a:p>
            <a:endParaRPr lang="en-GB" sz="8000">
              <a:latin typeface="Calibri" panose="020F0502020204030204" pitchFamily="34" charset="0"/>
              <a:cs typeface="Calibri" panose="020F0502020204030204" pitchFamily="34" charset="0"/>
            </a:endParaRPr>
          </a:p>
          <a:p>
            <a:endParaRPr lang="en-GB" sz="8000">
              <a:latin typeface="Calibri" panose="020F0502020204030204" pitchFamily="34" charset="0"/>
              <a:cs typeface="Calibri" panose="020F0502020204030204" pitchFamily="34" charset="0"/>
            </a:endParaRPr>
          </a:p>
          <a:p>
            <a:endParaRPr lang="en-GB" sz="8000">
              <a:latin typeface="Calibri" panose="020F0502020204030204" pitchFamily="34" charset="0"/>
              <a:cs typeface="Calibri" panose="020F0502020204030204" pitchFamily="34" charset="0"/>
            </a:endParaRPr>
          </a:p>
          <a:p>
            <a:endParaRPr lang="en-GB" sz="8000"/>
          </a:p>
          <a:p>
            <a:endParaRPr lang="en-GB"/>
          </a:p>
        </p:txBody>
      </p:sp>
      <p:sp>
        <p:nvSpPr>
          <p:cNvPr id="3" name="TextBox 2">
            <a:extLst>
              <a:ext uri="{FF2B5EF4-FFF2-40B4-BE49-F238E27FC236}">
                <a16:creationId xmlns:a16="http://schemas.microsoft.com/office/drawing/2014/main" id="{E0D3228A-0725-072A-3DC4-1CF6CBCC08F1}"/>
              </a:ext>
            </a:extLst>
          </p:cNvPr>
          <p:cNvSpPr txBox="1"/>
          <p:nvPr/>
        </p:nvSpPr>
        <p:spPr bwMode="auto">
          <a:xfrm>
            <a:off x="749192" y="5601602"/>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000" b="0" i="0" u="none" strike="noStrike" kern="1200" cap="none" spc="0" normalizeH="0" baseline="0" noProof="0">
                <a:ln>
                  <a:noFill/>
                </a:ln>
                <a:solidFill>
                  <a:schemeClr val="tx1">
                    <a:lumMod val="75000"/>
                  </a:schemeClr>
                </a:solidFill>
                <a:effectLst/>
                <a:uLnTx/>
                <a:uFillTx/>
                <a:latin typeface="+mn-lt"/>
                <a:ea typeface="Geneva" pitchFamily="-109" charset="0"/>
                <a:cs typeface="Geneva" pitchFamily="-109" charset="0"/>
              </a:rPr>
              <a:t>Source: With permission from Melanie Perry</a:t>
            </a:r>
          </a:p>
        </p:txBody>
      </p:sp>
      <p:sp>
        <p:nvSpPr>
          <p:cNvPr id="4" name="Title 1">
            <a:extLst>
              <a:ext uri="{FF2B5EF4-FFF2-40B4-BE49-F238E27FC236}">
                <a16:creationId xmlns:a16="http://schemas.microsoft.com/office/drawing/2014/main" id="{246AD9D9-584B-7AD0-6801-644614177124}"/>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How they should feel…</a:t>
            </a:r>
          </a:p>
        </p:txBody>
      </p:sp>
      <p:sp>
        <p:nvSpPr>
          <p:cNvPr id="10" name="Footer Placeholder 3">
            <a:extLst>
              <a:ext uri="{FF2B5EF4-FFF2-40B4-BE49-F238E27FC236}">
                <a16:creationId xmlns:a16="http://schemas.microsoft.com/office/drawing/2014/main" id="{84B7B09E-3FEE-EB62-76A2-CD883DA5772F}"/>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0924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9" name="Rectangle 3"/>
          <p:cNvSpPr>
            <a:spLocks noGrp="1" noChangeArrowheads="1"/>
          </p:cNvSpPr>
          <p:nvPr>
            <p:ph type="body" idx="4294967295"/>
          </p:nvPr>
        </p:nvSpPr>
        <p:spPr>
          <a:xfrm>
            <a:off x="637882" y="1572126"/>
            <a:ext cx="7917395" cy="4267200"/>
          </a:xfrm>
        </p:spPr>
        <p:txBody>
          <a:bodyPr/>
          <a:lstStyle/>
          <a:p>
            <a:pPr marL="0" indent="-288290">
              <a:lnSpc>
                <a:spcPct val="90000"/>
              </a:lnSpc>
              <a:buFontTx/>
              <a:buNone/>
            </a:pPr>
            <a:r>
              <a:rPr lang="en-US" altLang="en-US" sz="2000" b="1">
                <a:solidFill>
                  <a:srgbClr val="0072CF"/>
                </a:solidFill>
              </a:rPr>
              <a:t>What are your high-risk situations for smoking?</a:t>
            </a:r>
            <a:endParaRPr lang="en-US">
              <a:solidFill>
                <a:srgbClr val="0072CF"/>
              </a:solidFill>
            </a:endParaRPr>
          </a:p>
          <a:p>
            <a:pPr marL="0" indent="-10795">
              <a:lnSpc>
                <a:spcPct val="90000"/>
              </a:lnSpc>
              <a:buFontTx/>
              <a:buNone/>
            </a:pPr>
            <a:r>
              <a:rPr lang="en-US" altLang="en-US" sz="2000"/>
              <a:t>Have the patient identify 1-3 potentially high-risk situations and develop plans to deal with them</a:t>
            </a:r>
          </a:p>
          <a:p>
            <a:pPr marL="287655" indent="-288290">
              <a:lnSpc>
                <a:spcPct val="90000"/>
              </a:lnSpc>
              <a:buFontTx/>
              <a:buNone/>
            </a:pPr>
            <a:endParaRPr lang="en-US" altLang="en-US" sz="2400"/>
          </a:p>
          <a:p>
            <a:pPr marL="287655" indent="-288290">
              <a:lnSpc>
                <a:spcPct val="90000"/>
              </a:lnSpc>
              <a:buFontTx/>
              <a:buNone/>
            </a:pPr>
            <a:r>
              <a:rPr lang="en-CA" altLang="en-US" sz="2000" b="1">
                <a:solidFill>
                  <a:srgbClr val="0072CF"/>
                </a:solidFill>
              </a:rPr>
              <a:t>Common high-risk situations:</a:t>
            </a:r>
          </a:p>
          <a:p>
            <a:pPr marL="287655" indent="-288290">
              <a:lnSpc>
                <a:spcPct val="90000"/>
              </a:lnSpc>
            </a:pPr>
            <a:r>
              <a:rPr lang="en-CA" altLang="en-US" sz="2000">
                <a:latin typeface="Arial"/>
                <a:cs typeface="Arial"/>
              </a:rPr>
              <a:t>Arguments with others</a:t>
            </a:r>
          </a:p>
          <a:p>
            <a:pPr marL="287655" indent="-288290">
              <a:lnSpc>
                <a:spcPct val="90000"/>
              </a:lnSpc>
            </a:pPr>
            <a:r>
              <a:rPr lang="en-CA" altLang="en-US" sz="2000">
                <a:latin typeface="Arial"/>
                <a:cs typeface="Arial"/>
              </a:rPr>
              <a:t>Financial pressures / bills</a:t>
            </a:r>
            <a:endParaRPr lang="en-CA"/>
          </a:p>
          <a:p>
            <a:pPr marL="287655" indent="-288290">
              <a:lnSpc>
                <a:spcPct val="90000"/>
              </a:lnSpc>
            </a:pPr>
            <a:r>
              <a:rPr lang="en-CA" altLang="en-US" sz="2000">
                <a:latin typeface="Arial"/>
                <a:cs typeface="Arial"/>
              </a:rPr>
              <a:t>Being with other people who smoke</a:t>
            </a:r>
            <a:endParaRPr lang="en-CA"/>
          </a:p>
          <a:p>
            <a:pPr marL="287655" indent="-288290">
              <a:lnSpc>
                <a:spcPct val="90000"/>
              </a:lnSpc>
            </a:pPr>
            <a:r>
              <a:rPr lang="en-CA" altLang="en-US" sz="2000">
                <a:latin typeface="Arial"/>
                <a:cs typeface="Arial"/>
              </a:rPr>
              <a:t>Lack of structure / boredom </a:t>
            </a:r>
            <a:endParaRPr lang="en-CA"/>
          </a:p>
          <a:p>
            <a:pPr marL="287655" indent="-288290">
              <a:lnSpc>
                <a:spcPct val="90000"/>
              </a:lnSpc>
            </a:pPr>
            <a:r>
              <a:rPr lang="en-CA" altLang="en-US" sz="2000">
                <a:latin typeface="Arial"/>
                <a:cs typeface="Arial"/>
              </a:rPr>
              <a:t>Feeling stressed / anxious in social situations </a:t>
            </a:r>
            <a:endParaRPr lang="en-CA"/>
          </a:p>
          <a:p>
            <a:pPr marL="287655" indent="-288290">
              <a:lnSpc>
                <a:spcPct val="90000"/>
              </a:lnSpc>
            </a:pPr>
            <a:r>
              <a:rPr lang="en-CA" altLang="en-US" sz="2000">
                <a:latin typeface="Arial"/>
                <a:cs typeface="Arial"/>
              </a:rPr>
              <a:t>Feeling self-conscious (such as standing at bus stop)</a:t>
            </a:r>
            <a:endParaRPr lang="en-CA"/>
          </a:p>
        </p:txBody>
      </p:sp>
      <p:sp>
        <p:nvSpPr>
          <p:cNvPr id="4" name="Slide Number Placeholder 3"/>
          <p:cNvSpPr>
            <a:spLocks noGrp="1"/>
          </p:cNvSpPr>
          <p:nvPr>
            <p:ph type="sldNum" sz="quarter" idx="12"/>
          </p:nvPr>
        </p:nvSpPr>
        <p:spPr/>
        <p:txBody>
          <a:bodyPr/>
          <a:lstStyle/>
          <a:p>
            <a:pPr>
              <a:defRPr/>
            </a:pPr>
            <a:fld id="{EF8212AC-249A-43F8-9851-2F17B6502D5C}" type="slidenum">
              <a:rPr lang="en-US" smtClean="0"/>
              <a:pPr>
                <a:defRPr/>
              </a:pPr>
              <a:t>6</a:t>
            </a:fld>
            <a:endParaRPr lang="en-US">
              <a:solidFill>
                <a:srgbClr val="000000"/>
              </a:solidFill>
              <a:latin typeface="Times" pitchFamily="18" charset="0"/>
            </a:endParaRPr>
          </a:p>
        </p:txBody>
      </p:sp>
      <p:sp>
        <p:nvSpPr>
          <p:cNvPr id="3" name="Title 1">
            <a:extLst>
              <a:ext uri="{FF2B5EF4-FFF2-40B4-BE49-F238E27FC236}">
                <a16:creationId xmlns:a16="http://schemas.microsoft.com/office/drawing/2014/main" id="{22B16AB8-4404-7BF1-04E9-9678AE2E4CDA}"/>
              </a:ext>
            </a:extLst>
          </p:cNvPr>
          <p:cNvSpPr>
            <a:spLocks noGrp="1"/>
          </p:cNvSpPr>
          <p:nvPr>
            <p:ph type="title"/>
          </p:nvPr>
        </p:nvSpPr>
        <p:spPr>
          <a:xfrm>
            <a:off x="571500" y="152400"/>
            <a:ext cx="7962900" cy="1066800"/>
          </a:xfrm>
        </p:spPr>
        <p:txBody>
          <a:bodyPr/>
          <a:lstStyle/>
          <a:p>
            <a:r>
              <a:rPr lang="en-US"/>
              <a:t>Planning ahead</a:t>
            </a:r>
          </a:p>
        </p:txBody>
      </p:sp>
      <p:sp>
        <p:nvSpPr>
          <p:cNvPr id="5" name="Footer Placeholder 3">
            <a:extLst>
              <a:ext uri="{FF2B5EF4-FFF2-40B4-BE49-F238E27FC236}">
                <a16:creationId xmlns:a16="http://schemas.microsoft.com/office/drawing/2014/main" id="{80A94A84-15F9-597F-A0FC-A1A72FEC4C6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27094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person crying&#10;&#10;Description automatically generated">
            <a:extLst>
              <a:ext uri="{FF2B5EF4-FFF2-40B4-BE49-F238E27FC236}">
                <a16:creationId xmlns:a16="http://schemas.microsoft.com/office/drawing/2014/main" id="{B3724961-D8F3-DE7C-3469-8ABADB277FEE}"/>
              </a:ext>
            </a:extLst>
          </p:cNvPr>
          <p:cNvPicPr>
            <a:picLocks noChangeAspect="1"/>
          </p:cNvPicPr>
          <p:nvPr/>
        </p:nvPicPr>
        <p:blipFill>
          <a:blip r:embed="rId4"/>
          <a:stretch>
            <a:fillRect/>
          </a:stretch>
        </p:blipFill>
        <p:spPr>
          <a:xfrm>
            <a:off x="1167712" y="1921413"/>
            <a:ext cx="6808575" cy="3471503"/>
          </a:xfrm>
          <a:prstGeom prst="rect">
            <a:avLst/>
          </a:prstGeom>
        </p:spPr>
      </p:pic>
      <p:sp>
        <p:nvSpPr>
          <p:cNvPr id="3" name="Content Placeholder 2">
            <a:extLst>
              <a:ext uri="{FF2B5EF4-FFF2-40B4-BE49-F238E27FC236}">
                <a16:creationId xmlns:a16="http://schemas.microsoft.com/office/drawing/2014/main" id="{679C24BA-390A-BDE7-726C-B6540ECEFDC2}"/>
              </a:ext>
            </a:extLst>
          </p:cNvPr>
          <p:cNvSpPr>
            <a:spLocks noGrp="1"/>
          </p:cNvSpPr>
          <p:nvPr>
            <p:ph idx="4294967295"/>
          </p:nvPr>
        </p:nvSpPr>
        <p:spPr>
          <a:xfrm>
            <a:off x="1181100" y="5160963"/>
            <a:ext cx="7962900" cy="4191000"/>
          </a:xfrm>
        </p:spPr>
        <p:txBody>
          <a:bodyPr/>
          <a:lstStyle/>
          <a:p>
            <a:pPr marL="0" indent="0">
              <a:buNone/>
            </a:pPr>
            <a:r>
              <a:rPr lang="en-US"/>
              <a:t>https://www.fresh-balance.co.uk/campaigns/smoking-survivors/</a:t>
            </a:r>
          </a:p>
        </p:txBody>
      </p:sp>
      <p:pic>
        <p:nvPicPr>
          <p:cNvPr id="5" name="Online Media 4" title="Smoking Survivors campaign - Sue TV advert">
            <a:hlinkClick r:id="" action="ppaction://media"/>
            <a:extLst>
              <a:ext uri="{FF2B5EF4-FFF2-40B4-BE49-F238E27FC236}">
                <a16:creationId xmlns:a16="http://schemas.microsoft.com/office/drawing/2014/main" id="{C292E870-502B-D99D-067E-74618E9B9FBC}"/>
              </a:ext>
            </a:extLst>
          </p:cNvPr>
          <p:cNvPicPr>
            <a:picLocks noRot="1" noChangeAspect="1"/>
          </p:cNvPicPr>
          <p:nvPr>
            <a:videoFile r:link="rId1"/>
          </p:nvPr>
        </p:nvPicPr>
        <p:blipFill>
          <a:blip r:embed="rId5"/>
          <a:stretch>
            <a:fillRect/>
          </a:stretch>
        </p:blipFill>
        <p:spPr>
          <a:xfrm>
            <a:off x="590550" y="1544049"/>
            <a:ext cx="7962900" cy="4499039"/>
          </a:xfrm>
          <a:prstGeom prst="rect">
            <a:avLst/>
          </a:prstGeom>
        </p:spPr>
      </p:pic>
    </p:spTree>
    <p:extLst>
      <p:ext uri="{BB962C8B-B14F-4D97-AF65-F5344CB8AC3E}">
        <p14:creationId xmlns:p14="http://schemas.microsoft.com/office/powerpoint/2010/main" val="1765460444"/>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B1ABCA7-4C5B-E2B6-0E9E-B3B76A5AAF19}"/>
              </a:ext>
            </a:extLst>
          </p:cNvPr>
          <p:cNvSpPr>
            <a:spLocks noGrp="1"/>
          </p:cNvSpPr>
          <p:nvPr>
            <p:ph type="subTitle" idx="1"/>
          </p:nvPr>
        </p:nvSpPr>
        <p:spPr/>
        <p:txBody>
          <a:bodyPr/>
          <a:lstStyle/>
          <a:p>
            <a:r>
              <a:rPr lang="en-GB" dirty="0"/>
              <a:t>Course evaluation</a:t>
            </a:r>
          </a:p>
          <a:p>
            <a:endParaRPr lang="en-GB" dirty="0"/>
          </a:p>
        </p:txBody>
      </p:sp>
    </p:spTree>
    <p:extLst>
      <p:ext uri="{BB962C8B-B14F-4D97-AF65-F5344CB8AC3E}">
        <p14:creationId xmlns:p14="http://schemas.microsoft.com/office/powerpoint/2010/main" val="4092809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E445A-B2EC-9B44-8228-3826A8BAD846}"/>
              </a:ext>
            </a:extLst>
          </p:cNvPr>
          <p:cNvSpPr>
            <a:spLocks noGrp="1"/>
          </p:cNvSpPr>
          <p:nvPr>
            <p:ph type="title"/>
          </p:nvPr>
        </p:nvSpPr>
        <p:spPr/>
        <p:txBody>
          <a:bodyPr/>
          <a:lstStyle/>
          <a:p>
            <a:r>
              <a:rPr lang="en-US"/>
              <a:t>Addressing risk situations</a:t>
            </a:r>
          </a:p>
        </p:txBody>
      </p:sp>
      <p:sp>
        <p:nvSpPr>
          <p:cNvPr id="12" name="_s2233352">
            <a:extLst>
              <a:ext uri="{FF2B5EF4-FFF2-40B4-BE49-F238E27FC236}">
                <a16:creationId xmlns:a16="http://schemas.microsoft.com/office/drawing/2014/main" id="{935A438E-FD71-5F46-B954-1DAB8261DE08}"/>
              </a:ext>
            </a:extLst>
          </p:cNvPr>
          <p:cNvSpPr>
            <a:spLocks noChangeArrowheads="1"/>
          </p:cNvSpPr>
          <p:nvPr/>
        </p:nvSpPr>
        <p:spPr bwMode="auto">
          <a:xfrm>
            <a:off x="3118250" y="1896481"/>
            <a:ext cx="2907500" cy="1403309"/>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a:solidFill>
                  <a:schemeClr val="bg1"/>
                </a:solidFill>
                <a:latin typeface="Century Gothic" panose="020B0502020202020204" pitchFamily="34" charset="0"/>
                <a:cs typeface="Arial" charset="0"/>
              </a:rPr>
              <a:t>Identify risk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situations</a:t>
            </a:r>
          </a:p>
        </p:txBody>
      </p:sp>
      <p:sp>
        <p:nvSpPr>
          <p:cNvPr id="13" name="_s2233352">
            <a:extLst>
              <a:ext uri="{FF2B5EF4-FFF2-40B4-BE49-F238E27FC236}">
                <a16:creationId xmlns:a16="http://schemas.microsoft.com/office/drawing/2014/main" id="{815B5B17-9CD2-CC43-9EEB-31B66FCB5571}"/>
              </a:ext>
            </a:extLst>
          </p:cNvPr>
          <p:cNvSpPr>
            <a:spLocks noChangeArrowheads="1"/>
          </p:cNvSpPr>
          <p:nvPr/>
        </p:nvSpPr>
        <p:spPr bwMode="auto">
          <a:xfrm>
            <a:off x="822465" y="4268348"/>
            <a:ext cx="2907500" cy="1403309"/>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a:solidFill>
                  <a:schemeClr val="bg1"/>
                </a:solidFill>
                <a:latin typeface="Century Gothic" panose="020B0502020202020204" pitchFamily="34" charset="0"/>
                <a:cs typeface="Arial" charset="0"/>
              </a:rPr>
              <a:t>Problem solve,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consider a menu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of options</a:t>
            </a:r>
          </a:p>
        </p:txBody>
      </p:sp>
      <p:sp>
        <p:nvSpPr>
          <p:cNvPr id="14" name="_s2233352">
            <a:extLst>
              <a:ext uri="{FF2B5EF4-FFF2-40B4-BE49-F238E27FC236}">
                <a16:creationId xmlns:a16="http://schemas.microsoft.com/office/drawing/2014/main" id="{58DF8B88-49CE-044D-AD74-648198BD41B3}"/>
              </a:ext>
            </a:extLst>
          </p:cNvPr>
          <p:cNvSpPr>
            <a:spLocks noChangeArrowheads="1"/>
          </p:cNvSpPr>
          <p:nvPr/>
        </p:nvSpPr>
        <p:spPr bwMode="auto">
          <a:xfrm>
            <a:off x="5433763" y="4268348"/>
            <a:ext cx="2907500" cy="1403309"/>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a:solidFill>
                  <a:schemeClr val="bg1"/>
                </a:solidFill>
                <a:latin typeface="Century Gothic" panose="020B0502020202020204" pitchFamily="34" charset="0"/>
                <a:cs typeface="Arial" charset="0"/>
              </a:rPr>
              <a:t>Elicit patient views,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boost motivation and support self efficacy</a:t>
            </a:r>
          </a:p>
        </p:txBody>
      </p:sp>
      <p:sp>
        <p:nvSpPr>
          <p:cNvPr id="22" name="Left-right Arrow 21">
            <a:extLst>
              <a:ext uri="{FF2B5EF4-FFF2-40B4-BE49-F238E27FC236}">
                <a16:creationId xmlns:a16="http://schemas.microsoft.com/office/drawing/2014/main" id="{2643BEA0-A30F-A44B-91FA-3071A5B7FC05}"/>
              </a:ext>
            </a:extLst>
          </p:cNvPr>
          <p:cNvSpPr/>
          <p:nvPr/>
        </p:nvSpPr>
        <p:spPr bwMode="auto">
          <a:xfrm>
            <a:off x="4062078" y="4777244"/>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1" name="Left-right Arrow 20">
            <a:extLst>
              <a:ext uri="{FF2B5EF4-FFF2-40B4-BE49-F238E27FC236}">
                <a16:creationId xmlns:a16="http://schemas.microsoft.com/office/drawing/2014/main" id="{4CA66C4B-8C9C-0346-AE48-4B771B5AE842}"/>
              </a:ext>
            </a:extLst>
          </p:cNvPr>
          <p:cNvSpPr/>
          <p:nvPr/>
        </p:nvSpPr>
        <p:spPr bwMode="auto">
          <a:xfrm rot="18900000">
            <a:off x="2205081" y="3528391"/>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3" name="Left-right Arrow 22">
            <a:extLst>
              <a:ext uri="{FF2B5EF4-FFF2-40B4-BE49-F238E27FC236}">
                <a16:creationId xmlns:a16="http://schemas.microsoft.com/office/drawing/2014/main" id="{277499E6-FA2B-5440-B1A9-B5ED8DBEA543}"/>
              </a:ext>
            </a:extLst>
          </p:cNvPr>
          <p:cNvSpPr/>
          <p:nvPr/>
        </p:nvSpPr>
        <p:spPr bwMode="auto">
          <a:xfrm rot="2700000">
            <a:off x="5898311" y="3528391"/>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5" name="_s2233352">
            <a:extLst>
              <a:ext uri="{FF2B5EF4-FFF2-40B4-BE49-F238E27FC236}">
                <a16:creationId xmlns:a16="http://schemas.microsoft.com/office/drawing/2014/main" id="{347769B3-2979-494A-A666-8096FAF24871}"/>
              </a:ext>
            </a:extLst>
          </p:cNvPr>
          <p:cNvSpPr>
            <a:spLocks noChangeArrowheads="1"/>
          </p:cNvSpPr>
          <p:nvPr/>
        </p:nvSpPr>
        <p:spPr bwMode="auto">
          <a:xfrm>
            <a:off x="3118250" y="1896481"/>
            <a:ext cx="2907500" cy="1403309"/>
          </a:xfrm>
          <a:prstGeom prst="roundRect">
            <a:avLst>
              <a:gd name="adj" fmla="val 16667"/>
            </a:avLst>
          </a:prstGeom>
          <a:solidFill>
            <a:srgbClr val="FF262B"/>
          </a:solidFill>
          <a:ln w="57150">
            <a:solidFill>
              <a:srgbClr val="FF262B"/>
            </a:solidFill>
            <a:round/>
            <a:headEnd/>
            <a:tailEnd/>
          </a:ln>
          <a:effectLst/>
        </p:spPr>
        <p:txBody>
          <a:bodyPr wrap="square" lIns="0" tIns="0" rIns="0" bIns="0" anchor="ctr"/>
          <a:lstStyle/>
          <a:p>
            <a:pPr algn="ctr" eaLnBrk="1" hangingPunct="1"/>
            <a:endParaRPr lang="en-GB" b="1">
              <a:solidFill>
                <a:schemeClr val="bg1"/>
              </a:solidFill>
              <a:latin typeface="Century Gothic" panose="020B0502020202020204" pitchFamily="34" charset="0"/>
              <a:cs typeface="Arial" charset="0"/>
            </a:endParaRPr>
          </a:p>
        </p:txBody>
      </p:sp>
      <p:sp>
        <p:nvSpPr>
          <p:cNvPr id="26" name="_s2233352">
            <a:extLst>
              <a:ext uri="{FF2B5EF4-FFF2-40B4-BE49-F238E27FC236}">
                <a16:creationId xmlns:a16="http://schemas.microsoft.com/office/drawing/2014/main" id="{F4B6EF2E-EABF-8A4C-8DA4-B51E9E3BFDAD}"/>
              </a:ext>
            </a:extLst>
          </p:cNvPr>
          <p:cNvSpPr>
            <a:spLocks noChangeArrowheads="1"/>
          </p:cNvSpPr>
          <p:nvPr/>
        </p:nvSpPr>
        <p:spPr bwMode="auto">
          <a:xfrm>
            <a:off x="822465" y="4268348"/>
            <a:ext cx="2907500" cy="1403309"/>
          </a:xfrm>
          <a:prstGeom prst="roundRect">
            <a:avLst>
              <a:gd name="adj" fmla="val 16667"/>
            </a:avLst>
          </a:prstGeom>
          <a:solidFill>
            <a:srgbClr val="FF7E00"/>
          </a:solidFill>
          <a:ln w="57150">
            <a:solidFill>
              <a:srgbClr val="FF7E00"/>
            </a:solidFill>
            <a:round/>
            <a:headEnd/>
            <a:tailEnd/>
          </a:ln>
          <a:effectLst/>
        </p:spPr>
        <p:txBody>
          <a:bodyPr wrap="square" lIns="0" tIns="0" rIns="0" bIns="0" anchor="ctr"/>
          <a:lstStyle/>
          <a:p>
            <a:pPr algn="ctr" eaLnBrk="1" hangingPunct="1"/>
            <a:endParaRPr lang="en-GB" b="1">
              <a:solidFill>
                <a:schemeClr val="bg1"/>
              </a:solidFill>
              <a:latin typeface="Century Gothic" panose="020B0502020202020204" pitchFamily="34" charset="0"/>
              <a:cs typeface="Arial" charset="0"/>
            </a:endParaRPr>
          </a:p>
        </p:txBody>
      </p:sp>
      <p:sp>
        <p:nvSpPr>
          <p:cNvPr id="27" name="_s2233352">
            <a:extLst>
              <a:ext uri="{FF2B5EF4-FFF2-40B4-BE49-F238E27FC236}">
                <a16:creationId xmlns:a16="http://schemas.microsoft.com/office/drawing/2014/main" id="{5042FEBF-7E4A-2B45-BCAF-0C14D2FA68E4}"/>
              </a:ext>
            </a:extLst>
          </p:cNvPr>
          <p:cNvSpPr>
            <a:spLocks noChangeArrowheads="1"/>
          </p:cNvSpPr>
          <p:nvPr/>
        </p:nvSpPr>
        <p:spPr bwMode="auto">
          <a:xfrm>
            <a:off x="5413884" y="4250165"/>
            <a:ext cx="2907500" cy="1403309"/>
          </a:xfrm>
          <a:prstGeom prst="roundRect">
            <a:avLst>
              <a:gd name="adj" fmla="val 16667"/>
            </a:avLst>
          </a:prstGeom>
          <a:solidFill>
            <a:srgbClr val="6EBF00"/>
          </a:solidFill>
          <a:ln w="57150">
            <a:solidFill>
              <a:srgbClr val="6EBF00"/>
            </a:solidFill>
            <a:round/>
            <a:headEnd/>
            <a:tailEnd/>
          </a:ln>
          <a:effectLst/>
        </p:spPr>
        <p:txBody>
          <a:bodyPr wrap="square" lIns="0" tIns="0" rIns="0" bIns="0" anchor="ctr"/>
          <a:lstStyle/>
          <a:p>
            <a:pPr algn="ctr" eaLnBrk="1" hangingPunct="1"/>
            <a:endParaRPr lang="en-GB" b="1">
              <a:solidFill>
                <a:schemeClr val="bg1"/>
              </a:solidFill>
              <a:latin typeface="Century Gothic" panose="020B0502020202020204" pitchFamily="34" charset="0"/>
              <a:cs typeface="Arial" charset="0"/>
            </a:endParaRPr>
          </a:p>
        </p:txBody>
      </p:sp>
      <p:sp>
        <p:nvSpPr>
          <p:cNvPr id="6" name="TextBox 5">
            <a:extLst>
              <a:ext uri="{FF2B5EF4-FFF2-40B4-BE49-F238E27FC236}">
                <a16:creationId xmlns:a16="http://schemas.microsoft.com/office/drawing/2014/main" id="{FEE5D73C-E1E9-47E9-3ADC-B970AAB4A759}"/>
              </a:ext>
            </a:extLst>
          </p:cNvPr>
          <p:cNvSpPr txBox="1"/>
          <p:nvPr/>
        </p:nvSpPr>
        <p:spPr bwMode="auto">
          <a:xfrm>
            <a:off x="6993231" y="1524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rPr>
              <a:t>Handout 4</a:t>
            </a:r>
          </a:p>
        </p:txBody>
      </p:sp>
      <p:sp>
        <p:nvSpPr>
          <p:cNvPr id="3" name="Footer Placeholder 3">
            <a:extLst>
              <a:ext uri="{FF2B5EF4-FFF2-40B4-BE49-F238E27FC236}">
                <a16:creationId xmlns:a16="http://schemas.microsoft.com/office/drawing/2014/main" id="{941D0488-34FE-0E9B-4F0A-05935D40773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633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6"/>
                                        </p:tgtEl>
                                      </p:cBhvr>
                                    </p:animEffect>
                                    <p:set>
                                      <p:cBhvr>
                                        <p:cTn id="17" dur="1" fill="hold">
                                          <p:stCondLst>
                                            <p:cond delay="499"/>
                                          </p:stCondLst>
                                        </p:cTn>
                                        <p:tgtEl>
                                          <p:spTgt spid="2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B834-B19B-716B-E9B3-8CA351245AF5}"/>
              </a:ext>
            </a:extLst>
          </p:cNvPr>
          <p:cNvSpPr>
            <a:spLocks noGrp="1"/>
          </p:cNvSpPr>
          <p:nvPr>
            <p:ph type="title"/>
          </p:nvPr>
        </p:nvSpPr>
        <p:spPr/>
        <p:txBody>
          <a:bodyPr/>
          <a:lstStyle/>
          <a:p>
            <a:r>
              <a:rPr lang="en-US" b="1"/>
              <a:t>Adviser tools</a:t>
            </a:r>
            <a:r>
              <a:rPr lang="en-US"/>
              <a:t> – Your coping plan</a:t>
            </a:r>
          </a:p>
        </p:txBody>
      </p:sp>
      <p:sp>
        <p:nvSpPr>
          <p:cNvPr id="3" name="Text Placeholder 2">
            <a:extLst>
              <a:ext uri="{FF2B5EF4-FFF2-40B4-BE49-F238E27FC236}">
                <a16:creationId xmlns:a16="http://schemas.microsoft.com/office/drawing/2014/main" id="{BB100BD7-B317-2DB6-E83D-122060AEED6A}"/>
              </a:ext>
            </a:extLst>
          </p:cNvPr>
          <p:cNvSpPr>
            <a:spLocks noGrp="1"/>
          </p:cNvSpPr>
          <p:nvPr>
            <p:ph type="body" idx="12"/>
          </p:nvPr>
        </p:nvSpPr>
        <p:spPr>
          <a:xfrm>
            <a:off x="571500" y="1902223"/>
            <a:ext cx="3820290" cy="3791086"/>
          </a:xfrm>
        </p:spPr>
        <p:txBody>
          <a:bodyPr/>
          <a:lstStyle/>
          <a:p>
            <a:pPr>
              <a:lnSpc>
                <a:spcPts val="2400"/>
              </a:lnSpc>
              <a:spcBef>
                <a:spcPts val="400"/>
              </a:spcBef>
              <a:spcAft>
                <a:spcPts val="400"/>
              </a:spcAft>
            </a:pPr>
            <a:r>
              <a:rPr lang="en-US" sz="1700"/>
              <a:t>Identify Situations</a:t>
            </a:r>
          </a:p>
          <a:p>
            <a:pPr>
              <a:lnSpc>
                <a:spcPts val="2400"/>
              </a:lnSpc>
              <a:spcBef>
                <a:spcPts val="400"/>
              </a:spcBef>
              <a:spcAft>
                <a:spcPts val="400"/>
              </a:spcAft>
            </a:pPr>
            <a:r>
              <a:rPr lang="en-US" sz="1700"/>
              <a:t>Consider alternatives </a:t>
            </a:r>
          </a:p>
          <a:p>
            <a:pPr>
              <a:lnSpc>
                <a:spcPts val="2400"/>
              </a:lnSpc>
              <a:spcBef>
                <a:spcPts val="400"/>
              </a:spcBef>
              <a:spcAft>
                <a:spcPts val="400"/>
              </a:spcAft>
            </a:pPr>
            <a:r>
              <a:rPr lang="en-US" sz="1700"/>
              <a:t>Agree to Plan </a:t>
            </a:r>
          </a:p>
          <a:p>
            <a:pPr>
              <a:lnSpc>
                <a:spcPts val="2400"/>
              </a:lnSpc>
              <a:spcBef>
                <a:spcPts val="400"/>
              </a:spcBef>
              <a:spcAft>
                <a:spcPts val="400"/>
              </a:spcAft>
            </a:pPr>
            <a:r>
              <a:rPr lang="en-US" sz="1700"/>
              <a:t>Practice </a:t>
            </a:r>
          </a:p>
          <a:p>
            <a:pPr>
              <a:lnSpc>
                <a:spcPts val="2400"/>
              </a:lnSpc>
              <a:spcBef>
                <a:spcPts val="400"/>
              </a:spcBef>
              <a:spcAft>
                <a:spcPts val="400"/>
              </a:spcAft>
            </a:pPr>
            <a:r>
              <a:rPr lang="en-US" sz="1700"/>
              <a:t>Commit </a:t>
            </a:r>
          </a:p>
          <a:p>
            <a:pPr>
              <a:lnSpc>
                <a:spcPts val="2400"/>
              </a:lnSpc>
              <a:spcBef>
                <a:spcPts val="400"/>
              </a:spcBef>
              <a:spcAft>
                <a:spcPts val="400"/>
              </a:spcAft>
            </a:pPr>
            <a:r>
              <a:rPr lang="en-US" sz="1700"/>
              <a:t>Revisit the Plan </a:t>
            </a:r>
          </a:p>
          <a:p>
            <a:pPr>
              <a:lnSpc>
                <a:spcPts val="2400"/>
              </a:lnSpc>
              <a:spcBef>
                <a:spcPts val="400"/>
              </a:spcBef>
              <a:spcAft>
                <a:spcPts val="400"/>
              </a:spcAft>
            </a:pPr>
            <a:r>
              <a:rPr lang="en-US" sz="1700"/>
              <a:t>Course Correct</a:t>
            </a:r>
          </a:p>
          <a:p>
            <a:pPr marL="0" indent="0">
              <a:lnSpc>
                <a:spcPts val="4800"/>
              </a:lnSpc>
              <a:spcBef>
                <a:spcPts val="0"/>
              </a:spcBef>
              <a:spcAft>
                <a:spcPts val="0"/>
              </a:spcAft>
              <a:buNone/>
            </a:pPr>
            <a:r>
              <a:rPr lang="en-US" b="1">
                <a:solidFill>
                  <a:schemeClr val="accent1"/>
                </a:solidFill>
              </a:rPr>
              <a:t>Focus on short intervals…</a:t>
            </a:r>
          </a:p>
          <a:p>
            <a:pPr marL="0" indent="0">
              <a:lnSpc>
                <a:spcPts val="1500"/>
              </a:lnSpc>
              <a:spcBef>
                <a:spcPts val="0"/>
              </a:spcBef>
              <a:spcAft>
                <a:spcPts val="0"/>
              </a:spcAft>
              <a:buNone/>
            </a:pPr>
            <a:r>
              <a:rPr lang="en-US" sz="1700"/>
              <a:t>Today, next day, this week</a:t>
            </a:r>
            <a:br>
              <a:rPr lang="en-US"/>
            </a:br>
            <a:endParaRPr lang="en-US"/>
          </a:p>
        </p:txBody>
      </p:sp>
      <p:grpSp>
        <p:nvGrpSpPr>
          <p:cNvPr id="13" name="Group 12">
            <a:extLst>
              <a:ext uri="{FF2B5EF4-FFF2-40B4-BE49-F238E27FC236}">
                <a16:creationId xmlns:a16="http://schemas.microsoft.com/office/drawing/2014/main" id="{0D7ED0E2-3503-6187-77D4-EC77F5C33B71}"/>
              </a:ext>
            </a:extLst>
          </p:cNvPr>
          <p:cNvGrpSpPr/>
          <p:nvPr/>
        </p:nvGrpSpPr>
        <p:grpSpPr>
          <a:xfrm>
            <a:off x="4478557" y="1902222"/>
            <a:ext cx="3917903" cy="3791086"/>
            <a:chOff x="4478557" y="1928918"/>
            <a:chExt cx="3917903" cy="3791086"/>
          </a:xfrm>
        </p:grpSpPr>
        <p:sp>
          <p:nvSpPr>
            <p:cNvPr id="10" name="Rectangle 9">
              <a:extLst>
                <a:ext uri="{FF2B5EF4-FFF2-40B4-BE49-F238E27FC236}">
                  <a16:creationId xmlns:a16="http://schemas.microsoft.com/office/drawing/2014/main" id="{DC6D30D9-37E9-9B26-2B35-D1A285325F30}"/>
                </a:ext>
              </a:extLst>
            </p:cNvPr>
            <p:cNvSpPr/>
            <p:nvPr/>
          </p:nvSpPr>
          <p:spPr bwMode="auto">
            <a:xfrm>
              <a:off x="4478557" y="2460445"/>
              <a:ext cx="3917903" cy="3259559"/>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1" name="box">
              <a:extLst>
                <a:ext uri="{FF2B5EF4-FFF2-40B4-BE49-F238E27FC236}">
                  <a16:creationId xmlns:a16="http://schemas.microsoft.com/office/drawing/2014/main" id="{12B389EF-CE96-D3B5-85F5-808A13EDC411}"/>
                </a:ext>
              </a:extLst>
            </p:cNvPr>
            <p:cNvSpPr txBox="1">
              <a:spLocks/>
            </p:cNvSpPr>
            <p:nvPr/>
          </p:nvSpPr>
          <p:spPr bwMode="auto">
            <a:xfrm>
              <a:off x="4478557" y="1928918"/>
              <a:ext cx="3917903" cy="531528"/>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a:solidFill>
                    <a:schemeClr val="bg1"/>
                  </a:solidFill>
                  <a:latin typeface="Arial" panose="020B0604020202020204" pitchFamily="34" charset="0"/>
                  <a:cs typeface="Arial" panose="020B0604020202020204" pitchFamily="34" charset="0"/>
                </a:rPr>
                <a:t>Tools</a:t>
              </a:r>
            </a:p>
          </p:txBody>
        </p:sp>
      </p:grpSp>
      <p:sp>
        <p:nvSpPr>
          <p:cNvPr id="12" name="Text Placeholder 2">
            <a:extLst>
              <a:ext uri="{FF2B5EF4-FFF2-40B4-BE49-F238E27FC236}">
                <a16:creationId xmlns:a16="http://schemas.microsoft.com/office/drawing/2014/main" id="{C8BCCAF1-3DE4-8AF1-5BF0-C0991FCC5347}"/>
              </a:ext>
            </a:extLst>
          </p:cNvPr>
          <p:cNvSpPr txBox="1">
            <a:spLocks/>
          </p:cNvSpPr>
          <p:nvPr/>
        </p:nvSpPr>
        <p:spPr bwMode="auto">
          <a:xfrm>
            <a:off x="4585348" y="2617714"/>
            <a:ext cx="3644252" cy="29554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71463" indent="-271463">
              <a:lnSpc>
                <a:spcPts val="1900"/>
              </a:lnSpc>
              <a:spcBef>
                <a:spcPts val="100"/>
              </a:spcBef>
              <a:spcAft>
                <a:spcPts val="100"/>
              </a:spcAft>
              <a:buSzPct val="140000"/>
            </a:pPr>
            <a:r>
              <a:rPr lang="en-US" sz="1400" b="1"/>
              <a:t>List situations and possible solutions</a:t>
            </a:r>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a:t>Activity ideas sheet</a:t>
            </a:r>
            <a:r>
              <a:rPr lang="en-US" sz="1400"/>
              <a:t> (other tools)</a:t>
            </a:r>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a:t>When I </a:t>
            </a:r>
            <a:r>
              <a:rPr lang="en-US" sz="1400"/>
              <a:t> ………. </a:t>
            </a:r>
            <a:r>
              <a:rPr lang="en-US" sz="1400" b="1"/>
              <a:t>, I will instead </a:t>
            </a:r>
            <a:r>
              <a:rPr lang="en-US" sz="1400"/>
              <a:t> ………. </a:t>
            </a:r>
            <a:endParaRPr lang="en-US" sz="1400" b="1"/>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a:t>“If</a:t>
            </a:r>
            <a:r>
              <a:rPr lang="en-US" sz="1400"/>
              <a:t> ……….  </a:t>
            </a:r>
            <a:r>
              <a:rPr lang="en-US" sz="1400" b="1"/>
              <a:t>then </a:t>
            </a:r>
            <a:r>
              <a:rPr lang="en-US" sz="1400"/>
              <a:t> ………. </a:t>
            </a:r>
            <a:r>
              <a:rPr lang="en-US" sz="1400" b="1"/>
              <a:t>” plans</a:t>
            </a:r>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err="1"/>
              <a:t>Visualisation</a:t>
            </a:r>
            <a:r>
              <a:rPr lang="en-US" sz="1400" b="1"/>
              <a:t> and role play scenarios </a:t>
            </a:r>
            <a:r>
              <a:rPr lang="en-US" sz="1400"/>
              <a:t>(what will you do and say)</a:t>
            </a:r>
          </a:p>
        </p:txBody>
      </p:sp>
    </p:spTree>
    <p:extLst>
      <p:ext uri="{BB962C8B-B14F-4D97-AF65-F5344CB8AC3E}">
        <p14:creationId xmlns:p14="http://schemas.microsoft.com/office/powerpoint/2010/main" val="172904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
                                            <p:txEl>
                                              <p:pRg st="6" end="6"/>
                                            </p:txEl>
                                          </p:spTgt>
                                        </p:tgtEl>
                                        <p:attrNameLst>
                                          <p:attrName>style.visibility</p:attrName>
                                        </p:attrNameLst>
                                      </p:cBhvr>
                                      <p:to>
                                        <p:strVal val="visible"/>
                                      </p:to>
                                    </p:set>
                                    <p:animEffect transition="in" filter="fade">
                                      <p:cBhvr>
                                        <p:cTn id="23" dur="500"/>
                                        <p:tgtEl>
                                          <p:spTgt spid="12">
                                            <p:txEl>
                                              <p:pRg st="6" end="6"/>
                                            </p:txEl>
                                          </p:spTgt>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fade">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7BB3A-A071-2A0A-8401-33DB171CCF8E}"/>
              </a:ext>
            </a:extLst>
          </p:cNvPr>
          <p:cNvSpPr>
            <a:spLocks noGrp="1"/>
          </p:cNvSpPr>
          <p:nvPr>
            <p:ph type="title"/>
          </p:nvPr>
        </p:nvSpPr>
        <p:spPr/>
        <p:txBody>
          <a:bodyPr/>
          <a:lstStyle/>
          <a:p>
            <a:r>
              <a:rPr lang="en-US"/>
              <a:t>Alternative activities </a:t>
            </a:r>
          </a:p>
        </p:txBody>
      </p:sp>
      <p:sp>
        <p:nvSpPr>
          <p:cNvPr id="3" name="Text Placeholder 2">
            <a:extLst>
              <a:ext uri="{FF2B5EF4-FFF2-40B4-BE49-F238E27FC236}">
                <a16:creationId xmlns:a16="http://schemas.microsoft.com/office/drawing/2014/main" id="{2A269BF8-0E32-04A2-61AF-96DF1E89832A}"/>
              </a:ext>
            </a:extLst>
          </p:cNvPr>
          <p:cNvSpPr>
            <a:spLocks noGrp="1"/>
          </p:cNvSpPr>
          <p:nvPr>
            <p:ph type="body" idx="12"/>
          </p:nvPr>
        </p:nvSpPr>
        <p:spPr>
          <a:xfrm>
            <a:off x="571500" y="1752600"/>
            <a:ext cx="4839486" cy="4106333"/>
          </a:xfrm>
        </p:spPr>
        <p:txBody>
          <a:bodyPr anchor="ctr"/>
          <a:lstStyle/>
          <a:p>
            <a:pPr>
              <a:lnSpc>
                <a:spcPts val="2000"/>
              </a:lnSpc>
              <a:spcBef>
                <a:spcPts val="400"/>
              </a:spcBef>
              <a:spcAft>
                <a:spcPts val="1000"/>
              </a:spcAft>
            </a:pPr>
            <a:r>
              <a:rPr lang="en-US" sz="1600" dirty="0"/>
              <a:t>Cultivate a </a:t>
            </a:r>
            <a:r>
              <a:rPr lang="en-US" sz="1600" b="1" dirty="0">
                <a:solidFill>
                  <a:srgbClr val="005EB8"/>
                </a:solidFill>
              </a:rPr>
              <a:t>variety of interests </a:t>
            </a:r>
            <a:br>
              <a:rPr lang="en-US" sz="1600" b="1" dirty="0">
                <a:solidFill>
                  <a:srgbClr val="005EB8"/>
                </a:solidFill>
              </a:rPr>
            </a:br>
            <a:r>
              <a:rPr lang="en-US" sz="1600" b="1" dirty="0">
                <a:solidFill>
                  <a:srgbClr val="005EB8"/>
                </a:solidFill>
              </a:rPr>
              <a:t>and activities</a:t>
            </a:r>
          </a:p>
          <a:p>
            <a:pPr>
              <a:lnSpc>
                <a:spcPts val="2000"/>
              </a:lnSpc>
              <a:spcBef>
                <a:spcPts val="400"/>
              </a:spcBef>
              <a:spcAft>
                <a:spcPts val="1000"/>
              </a:spcAft>
            </a:pPr>
            <a:r>
              <a:rPr lang="en-US" sz="1600" dirty="0"/>
              <a:t>Create environments which </a:t>
            </a:r>
            <a:br>
              <a:rPr lang="en-US" sz="1600" dirty="0"/>
            </a:br>
            <a:r>
              <a:rPr lang="en-US" sz="1600" b="1" dirty="0">
                <a:solidFill>
                  <a:srgbClr val="005EB8"/>
                </a:solidFill>
              </a:rPr>
              <a:t>offer options for staying busy</a:t>
            </a:r>
          </a:p>
          <a:p>
            <a:pPr>
              <a:lnSpc>
                <a:spcPts val="2000"/>
              </a:lnSpc>
              <a:spcBef>
                <a:spcPts val="400"/>
              </a:spcBef>
              <a:spcAft>
                <a:spcPts val="600"/>
              </a:spcAft>
            </a:pPr>
            <a:r>
              <a:rPr lang="en-US" sz="1600" dirty="0"/>
              <a:t>Access to </a:t>
            </a:r>
            <a:r>
              <a:rPr lang="en-US" sz="1600" b="1" dirty="0">
                <a:solidFill>
                  <a:srgbClr val="005EB8"/>
                </a:solidFill>
              </a:rPr>
              <a:t>meaningful activities</a:t>
            </a:r>
          </a:p>
          <a:p>
            <a:pPr marL="290513" lvl="5" indent="0">
              <a:lnSpc>
                <a:spcPts val="2000"/>
              </a:lnSpc>
              <a:spcBef>
                <a:spcPts val="400"/>
              </a:spcBef>
              <a:spcAft>
                <a:spcPts val="6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Activities with others</a:t>
            </a:r>
          </a:p>
          <a:p>
            <a:pPr marL="290513" lvl="5" indent="0">
              <a:lnSpc>
                <a:spcPts val="2000"/>
              </a:lnSpc>
              <a:spcBef>
                <a:spcPts val="400"/>
              </a:spcBef>
              <a:spcAft>
                <a:spcPts val="6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Walking / exercise</a:t>
            </a:r>
          </a:p>
          <a:p>
            <a:pPr marL="290513" lvl="5" indent="0">
              <a:lnSpc>
                <a:spcPts val="2000"/>
              </a:lnSpc>
              <a:spcBef>
                <a:spcPts val="400"/>
              </a:spcBef>
              <a:spcAft>
                <a:spcPts val="10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Activities they enjoy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		(e.g. reading, games, puzzles)</a:t>
            </a:r>
          </a:p>
          <a:p>
            <a:pPr>
              <a:lnSpc>
                <a:spcPts val="2000"/>
              </a:lnSpc>
              <a:spcBef>
                <a:spcPts val="400"/>
              </a:spcBef>
              <a:spcAft>
                <a:spcPts val="600"/>
              </a:spcAft>
            </a:pPr>
            <a:r>
              <a:rPr lang="en-US" sz="1600" dirty="0"/>
              <a:t>Spending time with people who </a:t>
            </a:r>
            <a:r>
              <a:rPr lang="en-US" sz="1600" b="1" dirty="0">
                <a:solidFill>
                  <a:srgbClr val="005EB8"/>
                </a:solidFill>
              </a:rPr>
              <a:t>do not </a:t>
            </a:r>
            <a:br>
              <a:rPr lang="en-US" sz="1600" b="1" dirty="0">
                <a:solidFill>
                  <a:srgbClr val="005EB8"/>
                </a:solidFill>
              </a:rPr>
            </a:br>
            <a:r>
              <a:rPr lang="en-US" sz="1600" b="1" dirty="0">
                <a:solidFill>
                  <a:srgbClr val="005EB8"/>
                </a:solidFill>
              </a:rPr>
              <a:t>smoke / meaningful connections</a:t>
            </a:r>
          </a:p>
        </p:txBody>
      </p:sp>
      <p:sp>
        <p:nvSpPr>
          <p:cNvPr id="8" name="Footer Placeholder 3">
            <a:extLst>
              <a:ext uri="{FF2B5EF4-FFF2-40B4-BE49-F238E27FC236}">
                <a16:creationId xmlns:a16="http://schemas.microsoft.com/office/drawing/2014/main" id="{DC578F81-80AB-3C46-3A2A-DBDD45D2777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10" name="Picture 9">
            <a:extLst>
              <a:ext uri="{FF2B5EF4-FFF2-40B4-BE49-F238E27FC236}">
                <a16:creationId xmlns:a16="http://schemas.microsoft.com/office/drawing/2014/main" id="{B7014E85-5C5E-EEB8-BF91-7CC9CF6AD1C8}"/>
              </a:ext>
            </a:extLst>
          </p:cNvPr>
          <p:cNvPicPr>
            <a:picLocks noChangeAspect="1"/>
          </p:cNvPicPr>
          <p:nvPr/>
        </p:nvPicPr>
        <p:blipFill>
          <a:blip r:embed="rId3"/>
          <a:srcRect/>
          <a:stretch/>
        </p:blipFill>
        <p:spPr>
          <a:xfrm>
            <a:off x="6849699" y="2117102"/>
            <a:ext cx="1597389" cy="1597389"/>
          </a:xfrm>
          <a:prstGeom prst="rect">
            <a:avLst/>
          </a:prstGeom>
          <a:effectLst>
            <a:outerShdw blurRad="254000" dist="63500" dir="5400000" algn="ctr" rotWithShape="0">
              <a:srgbClr val="000000">
                <a:alpha val="25000"/>
              </a:srgbClr>
            </a:outerShdw>
          </a:effectLst>
        </p:spPr>
      </p:pic>
      <p:pic>
        <p:nvPicPr>
          <p:cNvPr id="13" name="Picture 12">
            <a:extLst>
              <a:ext uri="{FF2B5EF4-FFF2-40B4-BE49-F238E27FC236}">
                <a16:creationId xmlns:a16="http://schemas.microsoft.com/office/drawing/2014/main" id="{F23F64C5-2F82-0129-08B5-3CA92166BEEC}"/>
              </a:ext>
            </a:extLst>
          </p:cNvPr>
          <p:cNvPicPr>
            <a:picLocks noChangeAspect="1"/>
          </p:cNvPicPr>
          <p:nvPr/>
        </p:nvPicPr>
        <p:blipFill>
          <a:blip r:embed="rId4"/>
          <a:srcRect/>
          <a:stretch/>
        </p:blipFill>
        <p:spPr>
          <a:xfrm>
            <a:off x="5088467" y="2117102"/>
            <a:ext cx="1597389" cy="1597389"/>
          </a:xfrm>
          <a:prstGeom prst="rect">
            <a:avLst/>
          </a:prstGeom>
          <a:effectLst>
            <a:outerShdw blurRad="254000" dist="63500" dir="5400000" algn="ctr" rotWithShape="0">
              <a:srgbClr val="000000">
                <a:alpha val="25000"/>
              </a:srgbClr>
            </a:outerShdw>
          </a:effectLst>
        </p:spPr>
      </p:pic>
      <p:pic>
        <p:nvPicPr>
          <p:cNvPr id="14" name="Picture 13">
            <a:extLst>
              <a:ext uri="{FF2B5EF4-FFF2-40B4-BE49-F238E27FC236}">
                <a16:creationId xmlns:a16="http://schemas.microsoft.com/office/drawing/2014/main" id="{8FF95BF5-B44A-80E0-E54C-D1AF64AEE696}"/>
              </a:ext>
            </a:extLst>
          </p:cNvPr>
          <p:cNvPicPr>
            <a:picLocks noChangeAspect="1"/>
          </p:cNvPicPr>
          <p:nvPr/>
        </p:nvPicPr>
        <p:blipFill>
          <a:blip r:embed="rId5"/>
          <a:srcRect/>
          <a:stretch/>
        </p:blipFill>
        <p:spPr>
          <a:xfrm>
            <a:off x="6849699" y="3905039"/>
            <a:ext cx="1597389" cy="1597389"/>
          </a:xfrm>
          <a:prstGeom prst="rect">
            <a:avLst/>
          </a:prstGeom>
          <a:effectLst>
            <a:outerShdw blurRad="254000" dist="63500" dir="5400000" algn="ctr" rotWithShape="0">
              <a:srgbClr val="000000">
                <a:alpha val="25000"/>
              </a:srgbClr>
            </a:outerShdw>
          </a:effectLst>
        </p:spPr>
      </p:pic>
      <p:pic>
        <p:nvPicPr>
          <p:cNvPr id="15" name="Picture 14">
            <a:extLst>
              <a:ext uri="{FF2B5EF4-FFF2-40B4-BE49-F238E27FC236}">
                <a16:creationId xmlns:a16="http://schemas.microsoft.com/office/drawing/2014/main" id="{A52C9F84-CAB1-5874-A7FB-AE03CDA3C8DE}"/>
              </a:ext>
            </a:extLst>
          </p:cNvPr>
          <p:cNvPicPr>
            <a:picLocks noChangeAspect="1"/>
          </p:cNvPicPr>
          <p:nvPr/>
        </p:nvPicPr>
        <p:blipFill>
          <a:blip r:embed="rId6"/>
          <a:srcRect/>
          <a:stretch/>
        </p:blipFill>
        <p:spPr>
          <a:xfrm>
            <a:off x="5088467" y="3905039"/>
            <a:ext cx="1597389" cy="1597389"/>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376788468"/>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B96BC8B8-C6D7-49E4-9AD7-150624B5BBA1}">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196C781-30BF-46B1-B8ED-A8942A57913F}">
  <ds:schemaRefs>
    <ds:schemaRef ds:uri="http://schemas.microsoft.com/sharepoint/v3/contenttype/forms"/>
  </ds:schemaRefs>
</ds:datastoreItem>
</file>

<file path=customXml/itemProps3.xml><?xml version="1.0" encoding="utf-8"?>
<ds:datastoreItem xmlns:ds="http://schemas.openxmlformats.org/officeDocument/2006/customXml" ds:itemID="{182040F5-4519-4CE0-A50D-5EB38D4D60D3}">
  <ds:schemaRefs>
    <ds:schemaRef ds:uri="http://schemas.microsoft.com/office/2006/documentManagement/types"/>
    <ds:schemaRef ds:uri="f08a3a01-a810-4981-84de-513e48da387b"/>
    <ds:schemaRef ds:uri="http://www.w3.org/XML/1998/namespace"/>
    <ds:schemaRef ds:uri="6f9764a4-8270-4f29-bbff-a467630dd90c"/>
    <ds:schemaRef ds:uri="http://purl.org/dc/elements/1.1/"/>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22</TotalTime>
  <Words>13988</Words>
  <Application>Microsoft Office PowerPoint</Application>
  <PresentationFormat>On-screen Show (4:3)</PresentationFormat>
  <Paragraphs>1312</Paragraphs>
  <Slides>62</Slides>
  <Notes>62</Notes>
  <HiddenSlides>0</HiddenSlides>
  <MMClips>3</MMClips>
  <ScaleCrop>false</ScaleCrop>
  <HeadingPairs>
    <vt:vector size="4" baseType="variant">
      <vt:variant>
        <vt:lpstr>Theme</vt:lpstr>
      </vt:variant>
      <vt:variant>
        <vt:i4>3</vt:i4>
      </vt:variant>
      <vt:variant>
        <vt:lpstr>Slide Titles</vt:lpstr>
      </vt:variant>
      <vt:variant>
        <vt:i4>62</vt:i4>
      </vt:variant>
    </vt:vector>
  </HeadingPairs>
  <TitlesOfParts>
    <vt:vector size="65" baseType="lpstr">
      <vt:lpstr>NCSCT</vt:lpstr>
      <vt:lpstr>1_NCSCT</vt:lpstr>
      <vt:lpstr>2_NCSCT</vt:lpstr>
      <vt:lpstr>PowerPoint Presentation</vt:lpstr>
      <vt:lpstr>PowerPoint Presentation</vt:lpstr>
      <vt:lpstr>PowerPoint Presentation</vt:lpstr>
      <vt:lpstr>PowerPoint Presentation</vt:lpstr>
      <vt:lpstr>Preparing for a return home…</vt:lpstr>
      <vt:lpstr>Planning ahead</vt:lpstr>
      <vt:lpstr>Addressing risk situations</vt:lpstr>
      <vt:lpstr>Adviser tools – Your coping plan</vt:lpstr>
      <vt:lpstr>Alternative activities </vt:lpstr>
      <vt:lpstr>Relapse prevention…. </vt:lpstr>
      <vt:lpstr>Eliciting a commitment</vt:lpstr>
      <vt:lpstr>Discharge planning </vt:lpstr>
      <vt:lpstr>PowerPoint Presentation</vt:lpstr>
      <vt:lpstr>Summary</vt:lpstr>
      <vt:lpstr>PowerPoint Presentation</vt:lpstr>
      <vt:lpstr>PowerPoint Presentation</vt:lpstr>
      <vt:lpstr>PowerPoint Presentation</vt:lpstr>
      <vt:lpstr>CVD and stroke</vt:lpstr>
      <vt:lpstr>Diabetes</vt:lpstr>
      <vt:lpstr>Cancer</vt:lpstr>
      <vt:lpstr>COPD</vt:lpstr>
      <vt:lpstr>COPD: Fletcher-Peto graph</vt:lpstr>
      <vt:lpstr>Renal and hepatic impairment </vt:lpstr>
      <vt:lpstr>PowerPoint Presentation</vt:lpstr>
      <vt:lpstr>Short-term quitting can improve function and surgical outcomes</vt:lpstr>
      <vt:lpstr>PowerPoint Presentation</vt:lpstr>
      <vt:lpstr>Big inequalities in smoking rates</vt:lpstr>
      <vt:lpstr>PowerPoint Presentation</vt:lpstr>
      <vt:lpstr>PowerPoint Presentation</vt:lpstr>
      <vt:lpstr>PowerPoint Presentation</vt:lpstr>
      <vt:lpstr>PowerPoint Presentation</vt:lpstr>
      <vt:lpstr>PowerPoint Presentation</vt:lpstr>
      <vt:lpstr>Benefits of quitting</vt:lpstr>
      <vt:lpstr>PowerPoint Presentation</vt:lpstr>
      <vt:lpstr>What does withdrawal look like for people with SMI?</vt:lpstr>
      <vt:lpstr>Common challenges for people with mental illness</vt:lpstr>
      <vt:lpstr>PowerPoint Presentation</vt:lpstr>
      <vt:lpstr>PowerPoint Presentation</vt:lpstr>
      <vt:lpstr>PowerPoint Presentation</vt:lpstr>
      <vt:lpstr>PowerPoint Presentation</vt:lpstr>
      <vt:lpstr>Stopping smoking and medication</vt:lpstr>
      <vt:lpstr>Smoking and medication interactions</vt:lpstr>
      <vt:lpstr>Clinical effects of smoking and quitting  on metabolism of these drugs</vt:lpstr>
      <vt:lpstr>Clozapine management in smoking cessation </vt:lpstr>
      <vt:lpstr>Clozapine management in smoking cessation </vt:lpstr>
      <vt:lpstr>PowerPoint Presentation</vt:lpstr>
      <vt:lpstr>Caffeine and smoking</vt:lpstr>
      <vt:lpstr>PowerPoint Presentation</vt:lpstr>
      <vt:lpstr>PowerPoint Presentation</vt:lpstr>
      <vt:lpstr>PowerPoint Presentation</vt:lpstr>
      <vt:lpstr>Strategies aimed at preventing relapse</vt:lpstr>
      <vt:lpstr>Responding to lapse</vt:lpstr>
      <vt:lpstr>PowerPoint Presentation</vt:lpstr>
      <vt:lpstr>PowerPoint Presentation</vt:lpstr>
      <vt:lpstr>PowerPoint Presentation</vt:lpstr>
      <vt:lpstr>TDAs – A highly skilled workforce</vt:lpstr>
      <vt:lpstr>A Trust Wide Approach</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30</cp:revision>
  <cp:lastPrinted>2023-12-05T12:54:44Z</cp:lastPrinted>
  <dcterms:created xsi:type="dcterms:W3CDTF">2019-04-01T09:21:54Z</dcterms:created>
  <dcterms:modified xsi:type="dcterms:W3CDTF">2024-03-11T11:13:01Z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