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6" r:id="rId5"/>
    <p:sldMasterId id="2147483698" r:id="rId6"/>
  </p:sldMasterIdLst>
  <p:notesMasterIdLst>
    <p:notesMasterId r:id="rId81"/>
  </p:notesMasterIdLst>
  <p:handoutMasterIdLst>
    <p:handoutMasterId r:id="rId82"/>
  </p:handoutMasterIdLst>
  <p:sldIdLst>
    <p:sldId id="2145708316" r:id="rId7"/>
    <p:sldId id="908" r:id="rId8"/>
    <p:sldId id="2145708317" r:id="rId9"/>
    <p:sldId id="2145708285" r:id="rId10"/>
    <p:sldId id="1548" r:id="rId11"/>
    <p:sldId id="1549" r:id="rId12"/>
    <p:sldId id="1551" r:id="rId13"/>
    <p:sldId id="2145708284" r:id="rId14"/>
    <p:sldId id="864" r:id="rId15"/>
    <p:sldId id="1541" r:id="rId16"/>
    <p:sldId id="2145708283" r:id="rId17"/>
    <p:sldId id="1552" r:id="rId18"/>
    <p:sldId id="1537" r:id="rId19"/>
    <p:sldId id="978" r:id="rId20"/>
    <p:sldId id="365" r:id="rId21"/>
    <p:sldId id="2145708287" r:id="rId22"/>
    <p:sldId id="1285" r:id="rId23"/>
    <p:sldId id="369" r:id="rId24"/>
    <p:sldId id="2145708319" r:id="rId25"/>
    <p:sldId id="2145708219" r:id="rId26"/>
    <p:sldId id="2145708190" r:id="rId27"/>
    <p:sldId id="451" r:id="rId28"/>
    <p:sldId id="453" r:id="rId29"/>
    <p:sldId id="1545" r:id="rId30"/>
    <p:sldId id="458" r:id="rId31"/>
    <p:sldId id="413" r:id="rId32"/>
    <p:sldId id="1560" r:id="rId33"/>
    <p:sldId id="2145708289" r:id="rId34"/>
    <p:sldId id="1021" r:id="rId35"/>
    <p:sldId id="1546" r:id="rId36"/>
    <p:sldId id="1283" r:id="rId37"/>
    <p:sldId id="1210" r:id="rId38"/>
    <p:sldId id="2145708296" r:id="rId39"/>
    <p:sldId id="2145708320" r:id="rId40"/>
    <p:sldId id="2145708315" r:id="rId41"/>
    <p:sldId id="2145708297" r:id="rId42"/>
    <p:sldId id="2145708185" r:id="rId43"/>
    <p:sldId id="2145708314" r:id="rId44"/>
    <p:sldId id="2145708233" r:id="rId45"/>
    <p:sldId id="2145708236" r:id="rId46"/>
    <p:sldId id="2145708234" r:id="rId47"/>
    <p:sldId id="484" r:id="rId48"/>
    <p:sldId id="2145708153" r:id="rId49"/>
    <p:sldId id="2145708161" r:id="rId50"/>
    <p:sldId id="2145708152" r:id="rId51"/>
    <p:sldId id="2145708163" r:id="rId52"/>
    <p:sldId id="2145708227" r:id="rId53"/>
    <p:sldId id="457" r:id="rId54"/>
    <p:sldId id="2145708189" r:id="rId55"/>
    <p:sldId id="2145708235" r:id="rId56"/>
    <p:sldId id="486" r:id="rId57"/>
    <p:sldId id="2145708291" r:id="rId58"/>
    <p:sldId id="1536" r:id="rId59"/>
    <p:sldId id="1472" r:id="rId60"/>
    <p:sldId id="2145708303" r:id="rId61"/>
    <p:sldId id="2145708304" r:id="rId62"/>
    <p:sldId id="2145708305" r:id="rId63"/>
    <p:sldId id="2145708306" r:id="rId64"/>
    <p:sldId id="2145708307" r:id="rId65"/>
    <p:sldId id="2145708308" r:id="rId66"/>
    <p:sldId id="2145708309" r:id="rId67"/>
    <p:sldId id="531" r:id="rId68"/>
    <p:sldId id="2145708310" r:id="rId69"/>
    <p:sldId id="2145708311" r:id="rId70"/>
    <p:sldId id="2145708312" r:id="rId71"/>
    <p:sldId id="566" r:id="rId72"/>
    <p:sldId id="1103" r:id="rId73"/>
    <p:sldId id="2145708267" r:id="rId74"/>
    <p:sldId id="530" r:id="rId75"/>
    <p:sldId id="529" r:id="rId76"/>
    <p:sldId id="2145708194" r:id="rId77"/>
    <p:sldId id="2145708301" r:id="rId78"/>
    <p:sldId id="525" r:id="rId79"/>
    <p:sldId id="542" r:id="rId8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F65580"/>
    <a:srgbClr val="AF2573"/>
    <a:srgbClr val="000000"/>
    <a:srgbClr val="75BA1F"/>
    <a:srgbClr val="EE8B00"/>
    <a:srgbClr val="00A3DC"/>
    <a:srgbClr val="FFB81B"/>
    <a:srgbClr val="DA2A1B"/>
    <a:srgbClr val="01A5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880E2D-52BA-66AF-731F-9EFFFA00936C}" v="2" dt="2024-03-03T21:36:52.5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724" autoAdjust="0"/>
  </p:normalViewPr>
  <p:slideViewPr>
    <p:cSldViewPr snapToGrid="0">
      <p:cViewPr varScale="1">
        <p:scale>
          <a:sx n="75" d="100"/>
          <a:sy n="75" d="100"/>
        </p:scale>
        <p:origin x="198" y="54"/>
      </p:cViewPr>
      <p:guideLst>
        <p:guide orient="horz" pos="2160"/>
        <p:guide pos="2880"/>
        <p:guide orient="horz" pos="3113"/>
        <p:guide pos="5321"/>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viewProps" Target="viewProps.xml"/><Relationship Id="rId89" Type="http://schemas.microsoft.com/office/2018/10/relationships/authors" Target="author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2.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microsoft.com/office/2016/11/relationships/changesInfo" Target="changesInfos/changesInfo1.xml"/><Relationship Id="rId61" Type="http://schemas.openxmlformats.org/officeDocument/2006/relationships/slide" Target="slides/slide55.xml"/><Relationship Id="rId82" Type="http://schemas.openxmlformats.org/officeDocument/2006/relationships/handoutMaster" Target="handoutMasters/handoutMaster1.xml"/><Relationship Id="rId19"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303FBE17-3B5C-2F10-BA7A-006C34CB8AB6}"/>
    <pc:docChg chg="addSld modSld">
      <pc:chgData name="Sophia Papadakis" userId="S::sophia@ncsct.co.uk::b95f17c4-d9c4-4e13-899b-4e888ddd5376" providerId="AD" clId="Web-{303FBE17-3B5C-2F10-BA7A-006C34CB8AB6}" dt="2024-02-28T16:06:46.076" v="240"/>
      <pc:docMkLst>
        <pc:docMk/>
      </pc:docMkLst>
      <pc:sldChg chg="add modNotes">
        <pc:chgData name="Sophia Papadakis" userId="S::sophia@ncsct.co.uk::b95f17c4-d9c4-4e13-899b-4e888ddd5376" providerId="AD" clId="Web-{303FBE17-3B5C-2F10-BA7A-006C34CB8AB6}" dt="2024-02-28T16:06:46.076" v="240"/>
        <pc:sldMkLst>
          <pc:docMk/>
          <pc:sldMk cId="2569142041" sldId="2145708265"/>
        </pc:sldMkLst>
      </pc:sldChg>
    </pc:docChg>
  </pc:docChgLst>
  <pc:docChgLst>
    <pc:chgData name="Sophia Papadakis" userId="S::sophia@ncsct.co.uk::b95f17c4-d9c4-4e13-899b-4e888ddd5376" providerId="AD" clId="Web-{EA880E2D-52BA-66AF-731F-9EFFFA00936C}"/>
    <pc:docChg chg="modSld">
      <pc:chgData name="Sophia Papadakis" userId="S::sophia@ncsct.co.uk::b95f17c4-d9c4-4e13-899b-4e888ddd5376" providerId="AD" clId="Web-{EA880E2D-52BA-66AF-731F-9EFFFA00936C}" dt="2024-03-03T21:38:26.200" v="55"/>
      <pc:docMkLst>
        <pc:docMk/>
      </pc:docMkLst>
      <pc:sldChg chg="modNotes">
        <pc:chgData name="Sophia Papadakis" userId="S::sophia@ncsct.co.uk::b95f17c4-d9c4-4e13-899b-4e888ddd5376" providerId="AD" clId="Web-{EA880E2D-52BA-66AF-731F-9EFFFA00936C}" dt="2024-03-03T21:36:51.588" v="34"/>
        <pc:sldMkLst>
          <pc:docMk/>
          <pc:sldMk cId="4236231090" sldId="369"/>
        </pc:sldMkLst>
      </pc:sldChg>
      <pc:sldChg chg="modNotes">
        <pc:chgData name="Sophia Papadakis" userId="S::sophia@ncsct.co.uk::b95f17c4-d9c4-4e13-899b-4e888ddd5376" providerId="AD" clId="Web-{EA880E2D-52BA-66AF-731F-9EFFFA00936C}" dt="2024-03-03T21:35:45.524" v="11"/>
        <pc:sldMkLst>
          <pc:docMk/>
          <pc:sldMk cId="1910535390" sldId="864"/>
        </pc:sldMkLst>
      </pc:sldChg>
      <pc:sldChg chg="modNotes">
        <pc:chgData name="Sophia Papadakis" userId="S::sophia@ncsct.co.uk::b95f17c4-d9c4-4e13-899b-4e888ddd5376" providerId="AD" clId="Web-{EA880E2D-52BA-66AF-731F-9EFFFA00936C}" dt="2024-03-03T21:38:21.903" v="54"/>
        <pc:sldMkLst>
          <pc:docMk/>
          <pc:sldMk cId="4283523308" sldId="978"/>
        </pc:sldMkLst>
      </pc:sldChg>
      <pc:sldChg chg="modNotes">
        <pc:chgData name="Sophia Papadakis" userId="S::sophia@ncsct.co.uk::b95f17c4-d9c4-4e13-899b-4e888ddd5376" providerId="AD" clId="Web-{EA880E2D-52BA-66AF-731F-9EFFFA00936C}" dt="2024-03-03T21:38:26.200" v="55"/>
        <pc:sldMkLst>
          <pc:docMk/>
          <pc:sldMk cId="2868927212" sldId="1552"/>
        </pc:sldMkLst>
      </pc:sldChg>
      <pc:sldChg chg="modNotes">
        <pc:chgData name="Sophia Papadakis" userId="S::sophia@ncsct.co.uk::b95f17c4-d9c4-4e13-899b-4e888ddd5376" providerId="AD" clId="Web-{EA880E2D-52BA-66AF-731F-9EFFFA00936C}" dt="2024-03-03T21:36:29.962" v="24"/>
        <pc:sldMkLst>
          <pc:docMk/>
          <pc:sldMk cId="880564567" sldId="2145708283"/>
        </pc:sldMkLst>
      </pc:sldChg>
    </pc:docChg>
  </pc:docChgLst>
  <pc:docChgLst>
    <pc:chgData name="Sophia Papadakis" userId="S::sophia@ncsct.co.uk::b95f17c4-d9c4-4e13-899b-4e888ddd5376" providerId="AD" clId="Web-{23E8DD9F-B9F6-03C7-1EF2-2D8F740D4415}"/>
    <pc:docChg chg="modSld">
      <pc:chgData name="Sophia Papadakis" userId="S::sophia@ncsct.co.uk::b95f17c4-d9c4-4e13-899b-4e888ddd5376" providerId="AD" clId="Web-{23E8DD9F-B9F6-03C7-1EF2-2D8F740D4415}" dt="2024-02-26T09:31:06.168" v="225" actId="1076"/>
      <pc:docMkLst>
        <pc:docMk/>
      </pc:docMkLst>
      <pc:sldChg chg="addSp delSp modSp">
        <pc:chgData name="Sophia Papadakis" userId="S::sophia@ncsct.co.uk::b95f17c4-d9c4-4e13-899b-4e888ddd5376" providerId="AD" clId="Web-{23E8DD9F-B9F6-03C7-1EF2-2D8F740D4415}" dt="2024-02-26T09:31:06.168" v="225" actId="1076"/>
        <pc:sldMkLst>
          <pc:docMk/>
          <pc:sldMk cId="277806113" sldId="1560"/>
        </pc:sldMkLst>
        <pc:spChg chg="del mod">
          <ac:chgData name="Sophia Papadakis" userId="S::sophia@ncsct.co.uk::b95f17c4-d9c4-4e13-899b-4e888ddd5376" providerId="AD" clId="Web-{23E8DD9F-B9F6-03C7-1EF2-2D8F740D4415}" dt="2024-02-26T09:30:40.683" v="218"/>
          <ac:spMkLst>
            <pc:docMk/>
            <pc:sldMk cId="277806113" sldId="1560"/>
            <ac:spMk id="3" creationId="{BCEB6627-17A9-C515-49E6-CD54057F20CA}"/>
          </ac:spMkLst>
        </pc:spChg>
        <pc:spChg chg="mod">
          <ac:chgData name="Sophia Papadakis" userId="S::sophia@ncsct.co.uk::b95f17c4-d9c4-4e13-899b-4e888ddd5376" providerId="AD" clId="Web-{23E8DD9F-B9F6-03C7-1EF2-2D8F740D4415}" dt="2024-02-26T09:31:06.168" v="225" actId="1076"/>
          <ac:spMkLst>
            <pc:docMk/>
            <pc:sldMk cId="277806113" sldId="1560"/>
            <ac:spMk id="5" creationId="{CEF5F03D-F6E7-D9E8-0BC0-6CFAB1F8A63A}"/>
          </ac:spMkLst>
        </pc:spChg>
        <pc:spChg chg="add del mod">
          <ac:chgData name="Sophia Papadakis" userId="S::sophia@ncsct.co.uk::b95f17c4-d9c4-4e13-899b-4e888ddd5376" providerId="AD" clId="Web-{23E8DD9F-B9F6-03C7-1EF2-2D8F740D4415}" dt="2024-02-26T09:30:45.496" v="219"/>
          <ac:spMkLst>
            <pc:docMk/>
            <pc:sldMk cId="277806113" sldId="1560"/>
            <ac:spMk id="7" creationId="{5D941854-024B-13D0-BAF6-F8B1CDA7A947}"/>
          </ac:spMkLst>
        </pc:spChg>
        <pc:cxnChg chg="del mod">
          <ac:chgData name="Sophia Papadakis" userId="S::sophia@ncsct.co.uk::b95f17c4-d9c4-4e13-899b-4e888ddd5376" providerId="AD" clId="Web-{23E8DD9F-B9F6-03C7-1EF2-2D8F740D4415}" dt="2024-02-26T09:30:37.808" v="217"/>
          <ac:cxnSpMkLst>
            <pc:docMk/>
            <pc:sldMk cId="277806113" sldId="1560"/>
            <ac:cxnSpMk id="6" creationId="{4E489A34-3CB0-ED52-1ED6-4356BF1A1785}"/>
          </ac:cxnSpMkLst>
        </pc:cxnChg>
      </pc:sldChg>
    </pc:docChg>
  </pc:docChgLst>
  <pc:docChgLst>
    <pc:chgData name="Sophia Papadakis" userId="S::sophia@ncsct.co.uk::b95f17c4-d9c4-4e13-899b-4e888ddd5376" providerId="AD" clId="Web-{7BC4B872-30ED-6144-837B-865D9A0FB5E5}"/>
    <pc:docChg chg="modSld">
      <pc:chgData name="Sophia Papadakis" userId="S::sophia@ncsct.co.uk::b95f17c4-d9c4-4e13-899b-4e888ddd5376" providerId="AD" clId="Web-{7BC4B872-30ED-6144-837B-865D9A0FB5E5}" dt="2024-02-27T08:41:14.558" v="704"/>
      <pc:docMkLst>
        <pc:docMk/>
      </pc:docMkLst>
      <pc:sldChg chg="modSp delCm modNotes">
        <pc:chgData name="Sophia Papadakis" userId="S::sophia@ncsct.co.uk::b95f17c4-d9c4-4e13-899b-4e888ddd5376" providerId="AD" clId="Web-{7BC4B872-30ED-6144-837B-865D9A0FB5E5}" dt="2024-02-27T08:02:53.860" v="461"/>
        <pc:sldMkLst>
          <pc:docMk/>
          <pc:sldMk cId="3016414976" sldId="457"/>
        </pc:sldMkLst>
        <pc:spChg chg="mod">
          <ac:chgData name="Sophia Papadakis" userId="S::sophia@ncsct.co.uk::b95f17c4-d9c4-4e13-899b-4e888ddd5376" providerId="AD" clId="Web-{7BC4B872-30ED-6144-837B-865D9A0FB5E5}" dt="2024-02-27T08:02:43.125" v="459" actId="20577"/>
          <ac:spMkLst>
            <pc:docMk/>
            <pc:sldMk cId="3016414976" sldId="457"/>
            <ac:spMk id="4" creationId="{C2CA8FA0-B7F4-C048-A954-2517AA8A0C9F}"/>
          </ac:spMkLst>
        </pc:spChg>
        <pc:extLst>
          <p:ext xmlns:p="http://schemas.openxmlformats.org/presentationml/2006/main" uri="{D6D511B9-2390-475A-947B-AFAB55BFBCF1}">
            <pc226:cmChg xmlns:pc226="http://schemas.microsoft.com/office/powerpoint/2022/06/main/command" chg="del">
              <pc226:chgData name="Sophia Papadakis" userId="S::sophia@ncsct.co.uk::b95f17c4-d9c4-4e13-899b-4e888ddd5376" providerId="AD" clId="Web-{7BC4B872-30ED-6144-837B-865D9A0FB5E5}" dt="2024-02-27T08:02:39.625" v="457"/>
              <pc2:cmMkLst xmlns:pc2="http://schemas.microsoft.com/office/powerpoint/2019/9/main/command">
                <pc:docMk/>
                <pc:sldMk cId="3016414976" sldId="457"/>
                <pc2:cmMk id="{66D76FD2-B954-FB49-899B-D6E2218B43B6}"/>
              </pc2:cmMkLst>
            </pc226:cmChg>
          </p:ext>
        </pc:extLst>
      </pc:sldChg>
      <pc:sldChg chg="modSp modNotes">
        <pc:chgData name="Sophia Papadakis" userId="S::sophia@ncsct.co.uk::b95f17c4-d9c4-4e13-899b-4e888ddd5376" providerId="AD" clId="Web-{7BC4B872-30ED-6144-837B-865D9A0FB5E5}" dt="2024-02-27T08:41:14.558" v="704"/>
        <pc:sldMkLst>
          <pc:docMk/>
          <pc:sldMk cId="644013598" sldId="484"/>
        </pc:sldMkLst>
        <pc:graphicFrameChg chg="mod modGraphic">
          <ac:chgData name="Sophia Papadakis" userId="S::sophia@ncsct.co.uk::b95f17c4-d9c4-4e13-899b-4e888ddd5376" providerId="AD" clId="Web-{7BC4B872-30ED-6144-837B-865D9A0FB5E5}" dt="2024-02-27T08:06:55.132" v="535"/>
          <ac:graphicFrameMkLst>
            <pc:docMk/>
            <pc:sldMk cId="644013598" sldId="484"/>
            <ac:graphicFrameMk id="6" creationId="{64E65701-1F13-6E41-B28C-EF936BC9883C}"/>
          </ac:graphicFrameMkLst>
        </pc:graphicFrameChg>
      </pc:sldChg>
      <pc:sldChg chg="modNotes">
        <pc:chgData name="Sophia Papadakis" userId="S::sophia@ncsct.co.uk::b95f17c4-d9c4-4e13-899b-4e888ddd5376" providerId="AD" clId="Web-{7BC4B872-30ED-6144-837B-865D9A0FB5E5}" dt="2024-02-27T02:07:42.426" v="456"/>
        <pc:sldMkLst>
          <pc:docMk/>
          <pc:sldMk cId="2930079289" sldId="1285"/>
        </pc:sldMkLst>
      </pc:sldChg>
      <pc:sldChg chg="addSp modSp addAnim modNotes">
        <pc:chgData name="Sophia Papadakis" userId="S::sophia@ncsct.co.uk::b95f17c4-d9c4-4e13-899b-4e888ddd5376" providerId="AD" clId="Web-{7BC4B872-30ED-6144-837B-865D9A0FB5E5}" dt="2024-02-27T08:03:45.517" v="469"/>
        <pc:sldMkLst>
          <pc:docMk/>
          <pc:sldMk cId="277806113" sldId="1560"/>
        </pc:sldMkLst>
        <pc:spChg chg="add mod">
          <ac:chgData name="Sophia Papadakis" userId="S::sophia@ncsct.co.uk::b95f17c4-d9c4-4e13-899b-4e888ddd5376" providerId="AD" clId="Web-{7BC4B872-30ED-6144-837B-865D9A0FB5E5}" dt="2024-02-27T08:03:43.299" v="468" actId="20577"/>
          <ac:spMkLst>
            <pc:docMk/>
            <pc:sldMk cId="277806113" sldId="1560"/>
            <ac:spMk id="4" creationId="{00BC3539-AE06-29C7-C22D-8078FF942849}"/>
          </ac:spMkLst>
        </pc:spChg>
        <pc:spChg chg="mod">
          <ac:chgData name="Sophia Papadakis" userId="S::sophia@ncsct.co.uk::b95f17c4-d9c4-4e13-899b-4e888ddd5376" providerId="AD" clId="Web-{7BC4B872-30ED-6144-837B-865D9A0FB5E5}" dt="2024-02-26T11:57:26.455" v="46" actId="20577"/>
          <ac:spMkLst>
            <pc:docMk/>
            <pc:sldMk cId="277806113" sldId="1560"/>
            <ac:spMk id="5" creationId="{CEF5F03D-F6E7-D9E8-0BC0-6CFAB1F8A63A}"/>
          </ac:spMkLst>
        </pc:spChg>
      </pc:sldChg>
      <pc:sldChg chg="modNotes">
        <pc:chgData name="Sophia Papadakis" userId="S::sophia@ncsct.co.uk::b95f17c4-d9c4-4e13-899b-4e888ddd5376" providerId="AD" clId="Web-{7BC4B872-30ED-6144-837B-865D9A0FB5E5}" dt="2024-02-27T08:39:53.196" v="681"/>
        <pc:sldMkLst>
          <pc:docMk/>
          <pc:sldMk cId="1364951088" sldId="2145708161"/>
        </pc:sldMkLst>
      </pc:sldChg>
      <pc:sldChg chg="modSp modNotes">
        <pc:chgData name="Sophia Papadakis" userId="S::sophia@ncsct.co.uk::b95f17c4-d9c4-4e13-899b-4e888ddd5376" providerId="AD" clId="Web-{7BC4B872-30ED-6144-837B-865D9A0FB5E5}" dt="2024-02-27T08:35:22.986" v="604"/>
        <pc:sldMkLst>
          <pc:docMk/>
          <pc:sldMk cId="80657018" sldId="2145708163"/>
        </pc:sldMkLst>
        <pc:graphicFrameChg chg="mod modGraphic">
          <ac:chgData name="Sophia Papadakis" userId="S::sophia@ncsct.co.uk::b95f17c4-d9c4-4e13-899b-4e888ddd5376" providerId="AD" clId="Web-{7BC4B872-30ED-6144-837B-865D9A0FB5E5}" dt="2024-02-27T08:28:16.116" v="596"/>
          <ac:graphicFrameMkLst>
            <pc:docMk/>
            <pc:sldMk cId="80657018" sldId="2145708163"/>
            <ac:graphicFrameMk id="6" creationId="{64E65701-1F13-6E41-B28C-EF936BC9883C}"/>
          </ac:graphicFrameMkLst>
        </pc:graphicFrameChg>
      </pc:sldChg>
      <pc:sldChg chg="modNotes">
        <pc:chgData name="Sophia Papadakis" userId="S::sophia@ncsct.co.uk::b95f17c4-d9c4-4e13-899b-4e888ddd5376" providerId="AD" clId="Web-{7BC4B872-30ED-6144-837B-865D9A0FB5E5}" dt="2024-02-27T02:00:14.161" v="389"/>
        <pc:sldMkLst>
          <pc:docMk/>
          <pc:sldMk cId="2603223044" sldId="2145708185"/>
        </pc:sldMkLst>
      </pc:sldChg>
      <pc:sldChg chg="modSp modNotes">
        <pc:chgData name="Sophia Papadakis" userId="S::sophia@ncsct.co.uk::b95f17c4-d9c4-4e13-899b-4e888ddd5376" providerId="AD" clId="Web-{7BC4B872-30ED-6144-837B-865D9A0FB5E5}" dt="2024-02-27T08:03:01.563" v="464"/>
        <pc:sldMkLst>
          <pc:docMk/>
          <pc:sldMk cId="2670999055" sldId="2145708314"/>
        </pc:sldMkLst>
        <pc:spChg chg="mod">
          <ac:chgData name="Sophia Papadakis" userId="S::sophia@ncsct.co.uk::b95f17c4-d9c4-4e13-899b-4e888ddd5376" providerId="AD" clId="Web-{7BC4B872-30ED-6144-837B-865D9A0FB5E5}" dt="2024-02-27T08:02:58.735" v="462" actId="20577"/>
          <ac:spMkLst>
            <pc:docMk/>
            <pc:sldMk cId="2670999055" sldId="2145708314"/>
            <ac:spMk id="6" creationId="{C2F21323-5C5F-7FC5-E4CC-00CBF9C80780}"/>
          </ac:spMkLst>
        </pc:spChg>
      </pc:sldChg>
    </pc:docChg>
  </pc:docChgLst>
  <pc:docChgLst>
    <pc:chgData name="Sophia Papadakis" userId="S::sophia@ncsct.co.uk::b95f17c4-d9c4-4e13-899b-4e888ddd5376" providerId="AD" clId="Web-{5A71AE56-B498-FFB8-7D4A-0660CD57A733}"/>
    <pc:docChg chg="addSld delSld modSld">
      <pc:chgData name="Sophia Papadakis" userId="S::sophia@ncsct.co.uk::b95f17c4-d9c4-4e13-899b-4e888ddd5376" providerId="AD" clId="Web-{5A71AE56-B498-FFB8-7D4A-0660CD57A733}" dt="2024-03-01T10:03:32.565" v="41"/>
      <pc:docMkLst>
        <pc:docMk/>
      </pc:docMkLst>
      <pc:sldChg chg="del">
        <pc:chgData name="Sophia Papadakis" userId="S::sophia@ncsct.co.uk::b95f17c4-d9c4-4e13-899b-4e888ddd5376" providerId="AD" clId="Web-{5A71AE56-B498-FFB8-7D4A-0660CD57A733}" dt="2024-03-01T10:01:24.343" v="4"/>
        <pc:sldMkLst>
          <pc:docMk/>
          <pc:sldMk cId="2569142041" sldId="2145708265"/>
        </pc:sldMkLst>
      </pc:sldChg>
      <pc:sldChg chg="del">
        <pc:chgData name="Sophia Papadakis" userId="S::sophia@ncsct.co.uk::b95f17c4-d9c4-4e13-899b-4e888ddd5376" providerId="AD" clId="Web-{5A71AE56-B498-FFB8-7D4A-0660CD57A733}" dt="2024-03-01T10:03:32.565" v="41"/>
        <pc:sldMkLst>
          <pc:docMk/>
          <pc:sldMk cId="1867003405" sldId="2145708318"/>
        </pc:sldMkLst>
      </pc:sldChg>
      <pc:sldChg chg="modSp add modNotes">
        <pc:chgData name="Sophia Papadakis" userId="S::sophia@ncsct.co.uk::b95f17c4-d9c4-4e13-899b-4e888ddd5376" providerId="AD" clId="Web-{5A71AE56-B498-FFB8-7D4A-0660CD57A733}" dt="2024-03-01T10:02:47.611" v="39" actId="1076"/>
        <pc:sldMkLst>
          <pc:docMk/>
          <pc:sldMk cId="1811652658" sldId="2145708319"/>
        </pc:sldMkLst>
        <pc:spChg chg="mod">
          <ac:chgData name="Sophia Papadakis" userId="S::sophia@ncsct.co.uk::b95f17c4-d9c4-4e13-899b-4e888ddd5376" providerId="AD" clId="Web-{5A71AE56-B498-FFB8-7D4A-0660CD57A733}" dt="2024-03-01T10:02:43.861" v="38" actId="20577"/>
          <ac:spMkLst>
            <pc:docMk/>
            <pc:sldMk cId="1811652658" sldId="2145708319"/>
            <ac:spMk id="5" creationId="{920A9F2D-995D-89A4-A92A-4973072CB86C}"/>
          </ac:spMkLst>
        </pc:spChg>
        <pc:picChg chg="mod">
          <ac:chgData name="Sophia Papadakis" userId="S::sophia@ncsct.co.uk::b95f17c4-d9c4-4e13-899b-4e888ddd5376" providerId="AD" clId="Web-{5A71AE56-B498-FFB8-7D4A-0660CD57A733}" dt="2024-03-01T10:02:47.611" v="39" actId="1076"/>
          <ac:picMkLst>
            <pc:docMk/>
            <pc:sldMk cId="1811652658" sldId="2145708319"/>
            <ac:picMk id="3" creationId="{1BFCCFB5-21DC-83A2-8004-5EBEE81BBCDE}"/>
          </ac:picMkLst>
        </pc:picChg>
      </pc:sldChg>
      <pc:sldChg chg="add">
        <pc:chgData name="Sophia Papadakis" userId="S::sophia@ncsct.co.uk::b95f17c4-d9c4-4e13-899b-4e888ddd5376" providerId="AD" clId="Web-{5A71AE56-B498-FFB8-7D4A-0660CD57A733}" dt="2024-03-01T10:03:27.581" v="40"/>
        <pc:sldMkLst>
          <pc:docMk/>
          <pc:sldMk cId="1900870994" sldId="2145708320"/>
        </pc:sldMkLst>
      </pc:sldChg>
    </pc:docChg>
  </pc:docChgLst>
  <pc:docChgLst>
    <pc:chgData name="Tom Coleman-Haynes" userId="feac02dd-ca1d-495d-907d-e6674be69fc7" providerId="ADAL" clId="{8E3E5435-0735-4911-B264-64916CD85320}"/>
    <pc:docChg chg="undo redo custSel addSld delSld modSld addMainMaster delMainMaster modMainMaster">
      <pc:chgData name="Tom Coleman-Haynes" userId="feac02dd-ca1d-495d-907d-e6674be69fc7" providerId="ADAL" clId="{8E3E5435-0735-4911-B264-64916CD85320}" dt="2024-02-28T13:53:50.897" v="2028" actId="20577"/>
      <pc:docMkLst>
        <pc:docMk/>
      </pc:docMkLst>
      <pc:sldChg chg="addSp delSp modSp mod">
        <pc:chgData name="Tom Coleman-Haynes" userId="feac02dd-ca1d-495d-907d-e6674be69fc7" providerId="ADAL" clId="{8E3E5435-0735-4911-B264-64916CD85320}" dt="2024-02-26T17:20:16.463" v="95" actId="1076"/>
        <pc:sldMkLst>
          <pc:docMk/>
          <pc:sldMk cId="3757396694" sldId="365"/>
        </pc:sldMkLst>
        <pc:spChg chg="del mod">
          <ac:chgData name="Tom Coleman-Haynes" userId="feac02dd-ca1d-495d-907d-e6674be69fc7" providerId="ADAL" clId="{8E3E5435-0735-4911-B264-64916CD85320}" dt="2024-02-26T17:19:51.422" v="77" actId="478"/>
          <ac:spMkLst>
            <pc:docMk/>
            <pc:sldMk cId="3757396694" sldId="365"/>
            <ac:spMk id="2" creationId="{DACD97B4-F9FC-726F-6777-5AB0491ADD7A}"/>
          </ac:spMkLst>
        </pc:spChg>
        <pc:spChg chg="del mod">
          <ac:chgData name="Tom Coleman-Haynes" userId="feac02dd-ca1d-495d-907d-e6674be69fc7" providerId="ADAL" clId="{8E3E5435-0735-4911-B264-64916CD85320}" dt="2024-02-26T17:19:34.347" v="69" actId="478"/>
          <ac:spMkLst>
            <pc:docMk/>
            <pc:sldMk cId="3757396694" sldId="365"/>
            <ac:spMk id="3" creationId="{C089F99C-B6F1-EEF4-6040-011DAED7A48A}"/>
          </ac:spMkLst>
        </pc:spChg>
        <pc:spChg chg="add mod">
          <ac:chgData name="Tom Coleman-Haynes" userId="feac02dd-ca1d-495d-907d-e6674be69fc7" providerId="ADAL" clId="{8E3E5435-0735-4911-B264-64916CD85320}" dt="2024-02-26T17:19:35.154" v="70"/>
          <ac:spMkLst>
            <pc:docMk/>
            <pc:sldMk cId="3757396694" sldId="365"/>
            <ac:spMk id="4" creationId="{2B5986DC-CD02-55CB-9001-CB0654C486C9}"/>
          </ac:spMkLst>
        </pc:spChg>
        <pc:spChg chg="add del mod">
          <ac:chgData name="Tom Coleman-Haynes" userId="feac02dd-ca1d-495d-907d-e6674be69fc7" providerId="ADAL" clId="{8E3E5435-0735-4911-B264-64916CD85320}" dt="2024-02-26T17:19:42.100" v="73" actId="478"/>
          <ac:spMkLst>
            <pc:docMk/>
            <pc:sldMk cId="3757396694" sldId="365"/>
            <ac:spMk id="5" creationId="{EB961C84-A336-75FA-787B-AEE7E0C7FCF6}"/>
          </ac:spMkLst>
        </pc:spChg>
        <pc:spChg chg="mod">
          <ac:chgData name="Tom Coleman-Haynes" userId="feac02dd-ca1d-495d-907d-e6674be69fc7" providerId="ADAL" clId="{8E3E5435-0735-4911-B264-64916CD85320}" dt="2024-02-26T17:20:16.463" v="95" actId="1076"/>
          <ac:spMkLst>
            <pc:docMk/>
            <pc:sldMk cId="3757396694" sldId="365"/>
            <ac:spMk id="6" creationId="{33A381DC-9846-3889-87D3-6FA00974E7A2}"/>
          </ac:spMkLst>
        </pc:spChg>
        <pc:spChg chg="add mod">
          <ac:chgData name="Tom Coleman-Haynes" userId="feac02dd-ca1d-495d-907d-e6674be69fc7" providerId="ADAL" clId="{8E3E5435-0735-4911-B264-64916CD85320}" dt="2024-02-26T17:19:49.568" v="76"/>
          <ac:spMkLst>
            <pc:docMk/>
            <pc:sldMk cId="3757396694" sldId="365"/>
            <ac:spMk id="7" creationId="{842C42B9-FCCD-8238-182F-776D41F1E7CC}"/>
          </ac:spMkLst>
        </pc:spChg>
        <pc:spChg chg="add del mod">
          <ac:chgData name="Tom Coleman-Haynes" userId="feac02dd-ca1d-495d-907d-e6674be69fc7" providerId="ADAL" clId="{8E3E5435-0735-4911-B264-64916CD85320}" dt="2024-02-26T17:19:55.652" v="79" actId="478"/>
          <ac:spMkLst>
            <pc:docMk/>
            <pc:sldMk cId="3757396694" sldId="365"/>
            <ac:spMk id="9" creationId="{DAFDF9B9-44B8-506F-22DC-178039A555F5}"/>
          </ac:spMkLst>
        </pc:spChg>
      </pc:sldChg>
      <pc:sldChg chg="modSp mod">
        <pc:chgData name="Tom Coleman-Haynes" userId="feac02dd-ca1d-495d-907d-e6674be69fc7" providerId="ADAL" clId="{8E3E5435-0735-4911-B264-64916CD85320}" dt="2024-02-28T13:43:42.804" v="1848" actId="255"/>
        <pc:sldMkLst>
          <pc:docMk/>
          <pc:sldMk cId="4236231090" sldId="369"/>
        </pc:sldMkLst>
        <pc:spChg chg="mod">
          <ac:chgData name="Tom Coleman-Haynes" userId="feac02dd-ca1d-495d-907d-e6674be69fc7" providerId="ADAL" clId="{8E3E5435-0735-4911-B264-64916CD85320}" dt="2024-02-26T18:11:03.351" v="201" actId="20577"/>
          <ac:spMkLst>
            <pc:docMk/>
            <pc:sldMk cId="4236231090" sldId="369"/>
            <ac:spMk id="5" creationId="{251F2C3D-6E22-3848-4BCD-001F90275623}"/>
          </ac:spMkLst>
        </pc:spChg>
        <pc:spChg chg="mod">
          <ac:chgData name="Tom Coleman-Haynes" userId="feac02dd-ca1d-495d-907d-e6674be69fc7" providerId="ADAL" clId="{8E3E5435-0735-4911-B264-64916CD85320}" dt="2024-02-28T13:43:42.804" v="1848" actId="255"/>
          <ac:spMkLst>
            <pc:docMk/>
            <pc:sldMk cId="4236231090" sldId="369"/>
            <ac:spMk id="8" creationId="{7EFC24EA-C933-4B0E-1255-9D2188D305FF}"/>
          </ac:spMkLst>
        </pc:spChg>
        <pc:spChg chg="mod">
          <ac:chgData name="Tom Coleman-Haynes" userId="feac02dd-ca1d-495d-907d-e6674be69fc7" providerId="ADAL" clId="{8E3E5435-0735-4911-B264-64916CD85320}" dt="2024-02-26T18:10:19.192" v="141" actId="20577"/>
          <ac:spMkLst>
            <pc:docMk/>
            <pc:sldMk cId="4236231090" sldId="369"/>
            <ac:spMk id="9" creationId="{A0D4016B-9A71-7DFB-4615-1F6CEBB77880}"/>
          </ac:spMkLst>
        </pc:spChg>
        <pc:spChg chg="mod">
          <ac:chgData name="Tom Coleman-Haynes" userId="feac02dd-ca1d-495d-907d-e6674be69fc7" providerId="ADAL" clId="{8E3E5435-0735-4911-B264-64916CD85320}" dt="2024-02-26T18:10:25.229" v="144" actId="20577"/>
          <ac:spMkLst>
            <pc:docMk/>
            <pc:sldMk cId="4236231090" sldId="369"/>
            <ac:spMk id="12" creationId="{DC9C56CC-2228-6BDD-8243-E31DFFA34B0E}"/>
          </ac:spMkLst>
        </pc:spChg>
        <pc:spChg chg="mod">
          <ac:chgData name="Tom Coleman-Haynes" userId="feac02dd-ca1d-495d-907d-e6674be69fc7" providerId="ADAL" clId="{8E3E5435-0735-4911-B264-64916CD85320}" dt="2024-02-26T18:10:26.832" v="145" actId="20577"/>
          <ac:spMkLst>
            <pc:docMk/>
            <pc:sldMk cId="4236231090" sldId="369"/>
            <ac:spMk id="15" creationId="{3B58B86E-830F-3EEB-24E4-770CF90E3280}"/>
          </ac:spMkLst>
        </pc:spChg>
        <pc:spChg chg="mod">
          <ac:chgData name="Tom Coleman-Haynes" userId="feac02dd-ca1d-495d-907d-e6674be69fc7" providerId="ADAL" clId="{8E3E5435-0735-4911-B264-64916CD85320}" dt="2024-02-26T18:10:22.280" v="143" actId="20577"/>
          <ac:spMkLst>
            <pc:docMk/>
            <pc:sldMk cId="4236231090" sldId="369"/>
            <ac:spMk id="18" creationId="{36EA2967-6A07-ED97-B3C2-6257E6B22F57}"/>
          </ac:spMkLst>
        </pc:spChg>
        <pc:spChg chg="mod">
          <ac:chgData name="Tom Coleman-Haynes" userId="feac02dd-ca1d-495d-907d-e6674be69fc7" providerId="ADAL" clId="{8E3E5435-0735-4911-B264-64916CD85320}" dt="2024-02-26T18:10:21.120" v="142" actId="20577"/>
          <ac:spMkLst>
            <pc:docMk/>
            <pc:sldMk cId="4236231090" sldId="369"/>
            <ac:spMk id="21" creationId="{8DB31511-AB32-D015-2304-D31177525947}"/>
          </ac:spMkLst>
        </pc:spChg>
      </pc:sldChg>
      <pc:sldChg chg="del">
        <pc:chgData name="Tom Coleman-Haynes" userId="feac02dd-ca1d-495d-907d-e6674be69fc7" providerId="ADAL" clId="{8E3E5435-0735-4911-B264-64916CD85320}" dt="2024-02-26T19:01:00.705" v="694" actId="47"/>
        <pc:sldMkLst>
          <pc:docMk/>
          <pc:sldMk cId="606303236" sldId="391"/>
        </pc:sldMkLst>
      </pc:sldChg>
      <pc:sldChg chg="modSp mod">
        <pc:chgData name="Tom Coleman-Haynes" userId="feac02dd-ca1d-495d-907d-e6674be69fc7" providerId="ADAL" clId="{8E3E5435-0735-4911-B264-64916CD85320}" dt="2024-02-26T18:49:29.245" v="640" actId="12"/>
        <pc:sldMkLst>
          <pc:docMk/>
          <pc:sldMk cId="643036681" sldId="413"/>
        </pc:sldMkLst>
        <pc:spChg chg="mod">
          <ac:chgData name="Tom Coleman-Haynes" userId="feac02dd-ca1d-495d-907d-e6674be69fc7" providerId="ADAL" clId="{8E3E5435-0735-4911-B264-64916CD85320}" dt="2024-02-26T18:49:29.245" v="640" actId="12"/>
          <ac:spMkLst>
            <pc:docMk/>
            <pc:sldMk cId="643036681" sldId="413"/>
            <ac:spMk id="2" creationId="{3EA49729-4000-9D06-2874-0D6B32B51A3D}"/>
          </ac:spMkLst>
        </pc:spChg>
      </pc:sldChg>
      <pc:sldChg chg="modSp mod">
        <pc:chgData name="Tom Coleman-Haynes" userId="feac02dd-ca1d-495d-907d-e6674be69fc7" providerId="ADAL" clId="{8E3E5435-0735-4911-B264-64916CD85320}" dt="2024-02-26T18:18:55.967" v="362" actId="2711"/>
        <pc:sldMkLst>
          <pc:docMk/>
          <pc:sldMk cId="3468620697" sldId="451"/>
        </pc:sldMkLst>
        <pc:spChg chg="mod">
          <ac:chgData name="Tom Coleman-Haynes" userId="feac02dd-ca1d-495d-907d-e6674be69fc7" providerId="ADAL" clId="{8E3E5435-0735-4911-B264-64916CD85320}" dt="2024-02-26T18:18:55.967" v="362" actId="2711"/>
          <ac:spMkLst>
            <pc:docMk/>
            <pc:sldMk cId="3468620697" sldId="451"/>
            <ac:spMk id="4" creationId="{00000000-0000-0000-0000-000000000000}"/>
          </ac:spMkLst>
        </pc:spChg>
        <pc:grpChg chg="ord">
          <ac:chgData name="Tom Coleman-Haynes" userId="feac02dd-ca1d-495d-907d-e6674be69fc7" providerId="ADAL" clId="{8E3E5435-0735-4911-B264-64916CD85320}" dt="2024-02-26T18:13:22.344" v="265" actId="167"/>
          <ac:grpSpMkLst>
            <pc:docMk/>
            <pc:sldMk cId="3468620697" sldId="451"/>
            <ac:grpSpMk id="2" creationId="{62023E21-4C78-C9E2-B46D-B1B7B9ACBE0A}"/>
          </ac:grpSpMkLst>
        </pc:grpChg>
      </pc:sldChg>
      <pc:sldChg chg="delSp modSp mod">
        <pc:chgData name="Tom Coleman-Haynes" userId="feac02dd-ca1d-495d-907d-e6674be69fc7" providerId="ADAL" clId="{8E3E5435-0735-4911-B264-64916CD85320}" dt="2024-02-26T18:21:40.423" v="504" actId="20577"/>
        <pc:sldMkLst>
          <pc:docMk/>
          <pc:sldMk cId="758350536" sldId="453"/>
        </pc:sldMkLst>
        <pc:spChg chg="mod">
          <ac:chgData name="Tom Coleman-Haynes" userId="feac02dd-ca1d-495d-907d-e6674be69fc7" providerId="ADAL" clId="{8E3E5435-0735-4911-B264-64916CD85320}" dt="2024-02-26T18:21:40.423" v="504" actId="20577"/>
          <ac:spMkLst>
            <pc:docMk/>
            <pc:sldMk cId="758350536" sldId="453"/>
            <ac:spMk id="2" creationId="{00000000-0000-0000-0000-000000000000}"/>
          </ac:spMkLst>
        </pc:spChg>
        <pc:spChg chg="del mod">
          <ac:chgData name="Tom Coleman-Haynes" userId="feac02dd-ca1d-495d-907d-e6674be69fc7" providerId="ADAL" clId="{8E3E5435-0735-4911-B264-64916CD85320}" dt="2024-02-26T18:13:39.823" v="268" actId="478"/>
          <ac:spMkLst>
            <pc:docMk/>
            <pc:sldMk cId="758350536" sldId="453"/>
            <ac:spMk id="3" creationId="{00000000-0000-0000-0000-000000000000}"/>
          </ac:spMkLst>
        </pc:spChg>
        <pc:grpChg chg="ord">
          <ac:chgData name="Tom Coleman-Haynes" userId="feac02dd-ca1d-495d-907d-e6674be69fc7" providerId="ADAL" clId="{8E3E5435-0735-4911-B264-64916CD85320}" dt="2024-02-26T18:13:34.132" v="266" actId="167"/>
          <ac:grpSpMkLst>
            <pc:docMk/>
            <pc:sldMk cId="758350536" sldId="453"/>
            <ac:grpSpMk id="4" creationId="{0ADF7ED4-F508-A088-D839-1A09977CD1BF}"/>
          </ac:grpSpMkLst>
        </pc:grpChg>
      </pc:sldChg>
      <pc:sldChg chg="addSp delSp modSp mod modNotesTx">
        <pc:chgData name="Tom Coleman-Haynes" userId="feac02dd-ca1d-495d-907d-e6674be69fc7" providerId="ADAL" clId="{8E3E5435-0735-4911-B264-64916CD85320}" dt="2024-02-28T13:44:27.776" v="1860"/>
        <pc:sldMkLst>
          <pc:docMk/>
          <pc:sldMk cId="3016414976" sldId="457"/>
        </pc:sldMkLst>
        <pc:spChg chg="add mod">
          <ac:chgData name="Tom Coleman-Haynes" userId="feac02dd-ca1d-495d-907d-e6674be69fc7" providerId="ADAL" clId="{8E3E5435-0735-4911-B264-64916CD85320}" dt="2024-02-28T13:44:27.776" v="1860"/>
          <ac:spMkLst>
            <pc:docMk/>
            <pc:sldMk cId="3016414976" sldId="457"/>
            <ac:spMk id="3" creationId="{3109DBCB-8D38-AE83-CFF8-E59C2DBEA138}"/>
          </ac:spMkLst>
        </pc:spChg>
        <pc:spChg chg="del">
          <ac:chgData name="Tom Coleman-Haynes" userId="feac02dd-ca1d-495d-907d-e6674be69fc7" providerId="ADAL" clId="{8E3E5435-0735-4911-B264-64916CD85320}" dt="2024-02-27T14:31:52.117" v="1534" actId="478"/>
          <ac:spMkLst>
            <pc:docMk/>
            <pc:sldMk cId="3016414976" sldId="457"/>
            <ac:spMk id="3" creationId="{3626AA47-C2AB-A6F2-E909-ECF9652F3246}"/>
          </ac:spMkLst>
        </pc:spChg>
        <pc:spChg chg="mod">
          <ac:chgData name="Tom Coleman-Haynes" userId="feac02dd-ca1d-495d-907d-e6674be69fc7" providerId="ADAL" clId="{8E3E5435-0735-4911-B264-64916CD85320}" dt="2024-02-27T09:12:41.608" v="1349" actId="20577"/>
          <ac:spMkLst>
            <pc:docMk/>
            <pc:sldMk cId="3016414976" sldId="457"/>
            <ac:spMk id="4" creationId="{C2CA8FA0-B7F4-C048-A954-2517AA8A0C9F}"/>
          </ac:spMkLst>
        </pc:spChg>
        <pc:spChg chg="add del mod">
          <ac:chgData name="Tom Coleman-Haynes" userId="feac02dd-ca1d-495d-907d-e6674be69fc7" providerId="ADAL" clId="{8E3E5435-0735-4911-B264-64916CD85320}" dt="2024-02-28T13:44:27.050" v="1859" actId="478"/>
          <ac:spMkLst>
            <pc:docMk/>
            <pc:sldMk cId="3016414976" sldId="457"/>
            <ac:spMk id="5" creationId="{0D17CD2F-893E-7038-B6A0-617B3D7FF8E5}"/>
          </ac:spMkLst>
        </pc:spChg>
        <pc:picChg chg="mod">
          <ac:chgData name="Tom Coleman-Haynes" userId="feac02dd-ca1d-495d-907d-e6674be69fc7" providerId="ADAL" clId="{8E3E5435-0735-4911-B264-64916CD85320}" dt="2024-02-27T09:14:38.827" v="1351" actId="1076"/>
          <ac:picMkLst>
            <pc:docMk/>
            <pc:sldMk cId="3016414976" sldId="457"/>
            <ac:picMk id="6" creationId="{806E1936-62EE-E92A-4350-1BA3FEA72B50}"/>
          </ac:picMkLst>
        </pc:picChg>
      </pc:sldChg>
      <pc:sldChg chg="addSp delSp modSp mod">
        <pc:chgData name="Tom Coleman-Haynes" userId="feac02dd-ca1d-495d-907d-e6674be69fc7" providerId="ADAL" clId="{8E3E5435-0735-4911-B264-64916CD85320}" dt="2024-02-28T13:43:55.342" v="1850" actId="255"/>
        <pc:sldMkLst>
          <pc:docMk/>
          <pc:sldMk cId="3345326930" sldId="458"/>
        </pc:sldMkLst>
        <pc:spChg chg="mod">
          <ac:chgData name="Tom Coleman-Haynes" userId="feac02dd-ca1d-495d-907d-e6674be69fc7" providerId="ADAL" clId="{8E3E5435-0735-4911-B264-64916CD85320}" dt="2024-02-26T18:25:31.717" v="606" actId="20577"/>
          <ac:spMkLst>
            <pc:docMk/>
            <pc:sldMk cId="3345326930" sldId="458"/>
            <ac:spMk id="2" creationId="{00000000-0000-0000-0000-000000000000}"/>
          </ac:spMkLst>
        </pc:spChg>
        <pc:spChg chg="mod">
          <ac:chgData name="Tom Coleman-Haynes" userId="feac02dd-ca1d-495d-907d-e6674be69fc7" providerId="ADAL" clId="{8E3E5435-0735-4911-B264-64916CD85320}" dt="2024-02-28T13:43:55.342" v="1850" actId="255"/>
          <ac:spMkLst>
            <pc:docMk/>
            <pc:sldMk cId="3345326930" sldId="458"/>
            <ac:spMk id="3" creationId="{867E8162-7216-ED2D-2AA2-AF8881346AEF}"/>
          </ac:spMkLst>
        </pc:spChg>
        <pc:spChg chg="del mod">
          <ac:chgData name="Tom Coleman-Haynes" userId="feac02dd-ca1d-495d-907d-e6674be69fc7" providerId="ADAL" clId="{8E3E5435-0735-4911-B264-64916CD85320}" dt="2024-02-26T18:24:22.839" v="547" actId="478"/>
          <ac:spMkLst>
            <pc:docMk/>
            <pc:sldMk cId="3345326930" sldId="458"/>
            <ac:spMk id="4" creationId="{00000000-0000-0000-0000-000000000000}"/>
          </ac:spMkLst>
        </pc:spChg>
        <pc:spChg chg="add mod">
          <ac:chgData name="Tom Coleman-Haynes" userId="feac02dd-ca1d-495d-907d-e6674be69fc7" providerId="ADAL" clId="{8E3E5435-0735-4911-B264-64916CD85320}" dt="2024-02-26T18:24:18.174" v="546"/>
          <ac:spMkLst>
            <pc:docMk/>
            <pc:sldMk cId="3345326930" sldId="458"/>
            <ac:spMk id="5" creationId="{BBEEC999-D37C-4066-5DC0-510C518F35DC}"/>
          </ac:spMkLst>
        </pc:spChg>
      </pc:sldChg>
      <pc:sldChg chg="addSp delSp modSp mod modNotesTx">
        <pc:chgData name="Tom Coleman-Haynes" userId="feac02dd-ca1d-495d-907d-e6674be69fc7" providerId="ADAL" clId="{8E3E5435-0735-4911-B264-64916CD85320}" dt="2024-02-28T13:44:14.697" v="1853"/>
        <pc:sldMkLst>
          <pc:docMk/>
          <pc:sldMk cId="644013598" sldId="484"/>
        </pc:sldMkLst>
        <pc:spChg chg="mod">
          <ac:chgData name="Tom Coleman-Haynes" userId="feac02dd-ca1d-495d-907d-e6674be69fc7" providerId="ADAL" clId="{8E3E5435-0735-4911-B264-64916CD85320}" dt="2024-02-28T13:38:57.754" v="1737" actId="20577"/>
          <ac:spMkLst>
            <pc:docMk/>
            <pc:sldMk cId="644013598" sldId="484"/>
            <ac:spMk id="2" creationId="{DBE97A36-A89B-8540-AD69-6D7715F3FCA9}"/>
          </ac:spMkLst>
        </pc:spChg>
        <pc:spChg chg="del">
          <ac:chgData name="Tom Coleman-Haynes" userId="feac02dd-ca1d-495d-907d-e6674be69fc7" providerId="ADAL" clId="{8E3E5435-0735-4911-B264-64916CD85320}" dt="2024-02-28T13:44:13.995" v="1852" actId="478"/>
          <ac:spMkLst>
            <pc:docMk/>
            <pc:sldMk cId="644013598" sldId="484"/>
            <ac:spMk id="5" creationId="{EC3102F4-356E-2374-E755-147E6217CC3B}"/>
          </ac:spMkLst>
        </pc:spChg>
        <pc:spChg chg="add mod">
          <ac:chgData name="Tom Coleman-Haynes" userId="feac02dd-ca1d-495d-907d-e6674be69fc7" providerId="ADAL" clId="{8E3E5435-0735-4911-B264-64916CD85320}" dt="2024-02-28T13:44:14.697" v="1853"/>
          <ac:spMkLst>
            <pc:docMk/>
            <pc:sldMk cId="644013598" sldId="484"/>
            <ac:spMk id="8" creationId="{4FD6FC5E-8903-510D-A236-B8861A9D17AC}"/>
          </ac:spMkLst>
        </pc:spChg>
        <pc:grpChg chg="mod">
          <ac:chgData name="Tom Coleman-Haynes" userId="feac02dd-ca1d-495d-907d-e6674be69fc7" providerId="ADAL" clId="{8E3E5435-0735-4911-B264-64916CD85320}" dt="2024-02-26T19:08:42.322" v="983" actId="1076"/>
          <ac:grpSpMkLst>
            <pc:docMk/>
            <pc:sldMk cId="644013598" sldId="484"/>
            <ac:grpSpMk id="4" creationId="{90C9FB40-01AC-D24B-81F9-40FCAD715BD5}"/>
          </ac:grpSpMkLst>
        </pc:grpChg>
        <pc:graphicFrameChg chg="mod modGraphic">
          <ac:chgData name="Tom Coleman-Haynes" userId="feac02dd-ca1d-495d-907d-e6674be69fc7" providerId="ADAL" clId="{8E3E5435-0735-4911-B264-64916CD85320}" dt="2024-02-26T19:15:43.582" v="1318" actId="20577"/>
          <ac:graphicFrameMkLst>
            <pc:docMk/>
            <pc:sldMk cId="644013598" sldId="484"/>
            <ac:graphicFrameMk id="6" creationId="{64E65701-1F13-6E41-B28C-EF936BC9883C}"/>
          </ac:graphicFrameMkLst>
        </pc:graphicFrameChg>
        <pc:picChg chg="mod">
          <ac:chgData name="Tom Coleman-Haynes" userId="feac02dd-ca1d-495d-907d-e6674be69fc7" providerId="ADAL" clId="{8E3E5435-0735-4911-B264-64916CD85320}" dt="2024-02-26T19:08:42.322" v="983" actId="1076"/>
          <ac:picMkLst>
            <pc:docMk/>
            <pc:sldMk cId="644013598" sldId="484"/>
            <ac:picMk id="3" creationId="{EB55F418-EF33-C0C1-F4C5-557227869471}"/>
          </ac:picMkLst>
        </pc:picChg>
      </pc:sldChg>
      <pc:sldChg chg="del">
        <pc:chgData name="Tom Coleman-Haynes" userId="feac02dd-ca1d-495d-907d-e6674be69fc7" providerId="ADAL" clId="{8E3E5435-0735-4911-B264-64916CD85320}" dt="2024-02-27T09:23:01.796" v="1466" actId="47"/>
        <pc:sldMkLst>
          <pc:docMk/>
          <pc:sldMk cId="688016764" sldId="524"/>
        </pc:sldMkLst>
      </pc:sldChg>
      <pc:sldChg chg="addSp delSp modSp mod">
        <pc:chgData name="Tom Coleman-Haynes" userId="feac02dd-ca1d-495d-907d-e6674be69fc7" providerId="ADAL" clId="{8E3E5435-0735-4911-B264-64916CD85320}" dt="2024-02-27T09:24:09.852" v="1479"/>
        <pc:sldMkLst>
          <pc:docMk/>
          <pc:sldMk cId="266593651" sldId="525"/>
        </pc:sldMkLst>
        <pc:spChg chg="add mod">
          <ac:chgData name="Tom Coleman-Haynes" userId="feac02dd-ca1d-495d-907d-e6674be69fc7" providerId="ADAL" clId="{8E3E5435-0735-4911-B264-64916CD85320}" dt="2024-02-27T09:24:09.852" v="1479"/>
          <ac:spMkLst>
            <pc:docMk/>
            <pc:sldMk cId="266593651" sldId="525"/>
            <ac:spMk id="3" creationId="{5DF01E62-5574-8581-1C9A-31716917FFE8}"/>
          </ac:spMkLst>
        </pc:spChg>
        <pc:spChg chg="del">
          <ac:chgData name="Tom Coleman-Haynes" userId="feac02dd-ca1d-495d-907d-e6674be69fc7" providerId="ADAL" clId="{8E3E5435-0735-4911-B264-64916CD85320}" dt="2024-02-27T09:24:09.188" v="1478" actId="478"/>
          <ac:spMkLst>
            <pc:docMk/>
            <pc:sldMk cId="266593651" sldId="525"/>
            <ac:spMk id="4" creationId="{300308B2-72E2-D486-3B4C-C8F0E9E97C47}"/>
          </ac:spMkLst>
        </pc:spChg>
        <pc:spChg chg="mod">
          <ac:chgData name="Tom Coleman-Haynes" userId="feac02dd-ca1d-495d-907d-e6674be69fc7" providerId="ADAL" clId="{8E3E5435-0735-4911-B264-64916CD85320}" dt="2024-02-27T09:23:08.230" v="1468" actId="207"/>
          <ac:spMkLst>
            <pc:docMk/>
            <pc:sldMk cId="266593651" sldId="525"/>
            <ac:spMk id="9" creationId="{8F8D7254-B053-6BFA-34BD-87C1FC7CAFE4}"/>
          </ac:spMkLst>
        </pc:spChg>
        <pc:spChg chg="mod">
          <ac:chgData name="Tom Coleman-Haynes" userId="feac02dd-ca1d-495d-907d-e6674be69fc7" providerId="ADAL" clId="{8E3E5435-0735-4911-B264-64916CD85320}" dt="2024-02-27T09:23:04.905" v="1467" actId="207"/>
          <ac:spMkLst>
            <pc:docMk/>
            <pc:sldMk cId="266593651" sldId="525"/>
            <ac:spMk id="11" creationId="{F951170A-40F1-7779-E9C0-EA2859207ED2}"/>
          </ac:spMkLst>
        </pc:spChg>
      </pc:sldChg>
      <pc:sldChg chg="addSp delSp modSp mod">
        <pc:chgData name="Tom Coleman-Haynes" userId="feac02dd-ca1d-495d-907d-e6674be69fc7" providerId="ADAL" clId="{8E3E5435-0735-4911-B264-64916CD85320}" dt="2024-02-27T09:24:05.364" v="1476"/>
        <pc:sldMkLst>
          <pc:docMk/>
          <pc:sldMk cId="4172600255" sldId="529"/>
        </pc:sldMkLst>
        <pc:spChg chg="add mod">
          <ac:chgData name="Tom Coleman-Haynes" userId="feac02dd-ca1d-495d-907d-e6674be69fc7" providerId="ADAL" clId="{8E3E5435-0735-4911-B264-64916CD85320}" dt="2024-02-27T09:24:05.364" v="1476"/>
          <ac:spMkLst>
            <pc:docMk/>
            <pc:sldMk cId="4172600255" sldId="529"/>
            <ac:spMk id="3" creationId="{19A75AAC-587F-8B49-9998-2356DA0BECC4}"/>
          </ac:spMkLst>
        </pc:spChg>
        <pc:spChg chg="del">
          <ac:chgData name="Tom Coleman-Haynes" userId="feac02dd-ca1d-495d-907d-e6674be69fc7" providerId="ADAL" clId="{8E3E5435-0735-4911-B264-64916CD85320}" dt="2024-02-27T09:22:31.578" v="1462" actId="478"/>
          <ac:spMkLst>
            <pc:docMk/>
            <pc:sldMk cId="4172600255" sldId="529"/>
            <ac:spMk id="6" creationId="{E88C9EFE-79EE-3724-1CA1-A97F783CD353}"/>
          </ac:spMkLst>
        </pc:spChg>
      </pc:sldChg>
      <pc:sldChg chg="addSp delSp modSp mod">
        <pc:chgData name="Tom Coleman-Haynes" userId="feac02dd-ca1d-495d-907d-e6674be69fc7" providerId="ADAL" clId="{8E3E5435-0735-4911-B264-64916CD85320}" dt="2024-02-27T09:24:04.261" v="1475"/>
        <pc:sldMkLst>
          <pc:docMk/>
          <pc:sldMk cId="372141516" sldId="530"/>
        </pc:sldMkLst>
        <pc:spChg chg="add mod">
          <ac:chgData name="Tom Coleman-Haynes" userId="feac02dd-ca1d-495d-907d-e6674be69fc7" providerId="ADAL" clId="{8E3E5435-0735-4911-B264-64916CD85320}" dt="2024-02-27T09:24:04.261" v="1475"/>
          <ac:spMkLst>
            <pc:docMk/>
            <pc:sldMk cId="372141516" sldId="530"/>
            <ac:spMk id="3" creationId="{4A0AC887-7C3C-7A77-A283-D86D5B3DFAF7}"/>
          </ac:spMkLst>
        </pc:spChg>
        <pc:spChg chg="mod">
          <ac:chgData name="Tom Coleman-Haynes" userId="feac02dd-ca1d-495d-907d-e6674be69fc7" providerId="ADAL" clId="{8E3E5435-0735-4911-B264-64916CD85320}" dt="2024-02-27T09:22:26.768" v="1460" actId="207"/>
          <ac:spMkLst>
            <pc:docMk/>
            <pc:sldMk cId="372141516" sldId="530"/>
            <ac:spMk id="6" creationId="{0626F007-366D-7174-234A-C33695268E63}"/>
          </ac:spMkLst>
        </pc:spChg>
        <pc:spChg chg="del">
          <ac:chgData name="Tom Coleman-Haynes" userId="feac02dd-ca1d-495d-907d-e6674be69fc7" providerId="ADAL" clId="{8E3E5435-0735-4911-B264-64916CD85320}" dt="2024-02-27T09:22:29.823" v="1461" actId="478"/>
          <ac:spMkLst>
            <pc:docMk/>
            <pc:sldMk cId="372141516" sldId="530"/>
            <ac:spMk id="9" creationId="{4A7EE176-95F0-03E4-76B0-BEECFAF4823B}"/>
          </ac:spMkLst>
        </pc:spChg>
        <pc:spChg chg="mod">
          <ac:chgData name="Tom Coleman-Haynes" userId="feac02dd-ca1d-495d-907d-e6674be69fc7" providerId="ADAL" clId="{8E3E5435-0735-4911-B264-64916CD85320}" dt="2024-02-27T09:22:24.995" v="1459" actId="207"/>
          <ac:spMkLst>
            <pc:docMk/>
            <pc:sldMk cId="372141516" sldId="530"/>
            <ac:spMk id="11" creationId="{77620EE5-0926-E6F3-29F0-D0605647FF5C}"/>
          </ac:spMkLst>
        </pc:spChg>
      </pc:sldChg>
      <pc:sldChg chg="addSp delSp modSp mod modAnim">
        <pc:chgData name="Tom Coleman-Haynes" userId="feac02dd-ca1d-495d-907d-e6674be69fc7" providerId="ADAL" clId="{8E3E5435-0735-4911-B264-64916CD85320}" dt="2024-02-28T13:45:05.915" v="1880"/>
        <pc:sldMkLst>
          <pc:docMk/>
          <pc:sldMk cId="3562443781" sldId="531"/>
        </pc:sldMkLst>
        <pc:spChg chg="add mod">
          <ac:chgData name="Tom Coleman-Haynes" userId="feac02dd-ca1d-495d-907d-e6674be69fc7" providerId="ADAL" clId="{8E3E5435-0735-4911-B264-64916CD85320}" dt="2024-02-28T13:45:05.915" v="1880"/>
          <ac:spMkLst>
            <pc:docMk/>
            <pc:sldMk cId="3562443781" sldId="531"/>
            <ac:spMk id="3" creationId="{4ABE9C05-C6FD-4C23-DA80-93CF2926594C}"/>
          </ac:spMkLst>
        </pc:spChg>
        <pc:spChg chg="del">
          <ac:chgData name="Tom Coleman-Haynes" userId="feac02dd-ca1d-495d-907d-e6674be69fc7" providerId="ADAL" clId="{8E3E5435-0735-4911-B264-64916CD85320}" dt="2024-02-28T13:45:05.098" v="1879" actId="478"/>
          <ac:spMkLst>
            <pc:docMk/>
            <pc:sldMk cId="3562443781" sldId="531"/>
            <ac:spMk id="4" creationId="{B6041AAD-BB46-61D2-9F27-73810B073832}"/>
          </ac:spMkLst>
        </pc:spChg>
        <pc:spChg chg="mod">
          <ac:chgData name="Tom Coleman-Haynes" userId="feac02dd-ca1d-495d-907d-e6674be69fc7" providerId="ADAL" clId="{8E3E5435-0735-4911-B264-64916CD85320}" dt="2024-02-27T09:21:28.943" v="1453" actId="20577"/>
          <ac:spMkLst>
            <pc:docMk/>
            <pc:sldMk cId="3562443781" sldId="531"/>
            <ac:spMk id="11" creationId="{C4E0BF0F-99C2-CCDF-D27B-4453012D2911}"/>
          </ac:spMkLst>
        </pc:spChg>
      </pc:sldChg>
      <pc:sldChg chg="addSp delSp modSp mod">
        <pc:chgData name="Tom Coleman-Haynes" userId="feac02dd-ca1d-495d-907d-e6674be69fc7" providerId="ADAL" clId="{8E3E5435-0735-4911-B264-64916CD85320}" dt="2024-02-27T09:24:13.398" v="1481"/>
        <pc:sldMkLst>
          <pc:docMk/>
          <pc:sldMk cId="1107685457" sldId="542"/>
        </pc:sldMkLst>
        <pc:spChg chg="add mod">
          <ac:chgData name="Tom Coleman-Haynes" userId="feac02dd-ca1d-495d-907d-e6674be69fc7" providerId="ADAL" clId="{8E3E5435-0735-4911-B264-64916CD85320}" dt="2024-02-27T09:24:13.398" v="1481"/>
          <ac:spMkLst>
            <pc:docMk/>
            <pc:sldMk cId="1107685457" sldId="542"/>
            <ac:spMk id="3" creationId="{3B8356FB-5446-AF7A-FDBD-E53A5D5EEFC6}"/>
          </ac:spMkLst>
        </pc:spChg>
        <pc:spChg chg="del">
          <ac:chgData name="Tom Coleman-Haynes" userId="feac02dd-ca1d-495d-907d-e6674be69fc7" providerId="ADAL" clId="{8E3E5435-0735-4911-B264-64916CD85320}" dt="2024-02-27T09:24:12.657" v="1480" actId="478"/>
          <ac:spMkLst>
            <pc:docMk/>
            <pc:sldMk cId="1107685457" sldId="542"/>
            <ac:spMk id="4" creationId="{80DA4A10-70AC-5C20-1CD6-5B16CAF25C9D}"/>
          </ac:spMkLst>
        </pc:spChg>
        <pc:spChg chg="mod">
          <ac:chgData name="Tom Coleman-Haynes" userId="feac02dd-ca1d-495d-907d-e6674be69fc7" providerId="ADAL" clId="{8E3E5435-0735-4911-B264-64916CD85320}" dt="2024-02-27T09:23:21.228" v="1469" actId="207"/>
          <ac:spMkLst>
            <pc:docMk/>
            <pc:sldMk cId="1107685457" sldId="542"/>
            <ac:spMk id="8" creationId="{62E8D225-A1ED-EB3F-159C-A1DE73B2B34B}"/>
          </ac:spMkLst>
        </pc:spChg>
        <pc:spChg chg="mod">
          <ac:chgData name="Tom Coleman-Haynes" userId="feac02dd-ca1d-495d-907d-e6674be69fc7" providerId="ADAL" clId="{8E3E5435-0735-4911-B264-64916CD85320}" dt="2024-02-27T09:23:22.784" v="1470" actId="207"/>
          <ac:spMkLst>
            <pc:docMk/>
            <pc:sldMk cId="1107685457" sldId="542"/>
            <ac:spMk id="9" creationId="{0200681F-A8DE-7471-187F-B527F217D861}"/>
          </ac:spMkLst>
        </pc:spChg>
      </pc:sldChg>
      <pc:sldChg chg="mod modClrScheme chgLayout modNotes modNotesTx">
        <pc:chgData name="Tom Coleman-Haynes" userId="feac02dd-ca1d-495d-907d-e6674be69fc7" providerId="ADAL" clId="{8E3E5435-0735-4911-B264-64916CD85320}" dt="2024-02-27T14:29:03.261" v="1502" actId="27636"/>
        <pc:sldMkLst>
          <pc:docMk/>
          <pc:sldMk cId="1910535390" sldId="864"/>
        </pc:sldMkLst>
      </pc:sldChg>
      <pc:sldChg chg="modSp del mod modNotesTx">
        <pc:chgData name="Tom Coleman-Haynes" userId="feac02dd-ca1d-495d-907d-e6674be69fc7" providerId="ADAL" clId="{8E3E5435-0735-4911-B264-64916CD85320}" dt="2024-02-27T14:30:15.633" v="1515" actId="47"/>
        <pc:sldMkLst>
          <pc:docMk/>
          <pc:sldMk cId="4245921548" sldId="870"/>
        </pc:sldMkLst>
        <pc:spChg chg="mod">
          <ac:chgData name="Tom Coleman-Haynes" userId="feac02dd-ca1d-495d-907d-e6674be69fc7" providerId="ADAL" clId="{8E3E5435-0735-4911-B264-64916CD85320}" dt="2024-02-27T08:58:20.329" v="1325" actId="20577"/>
          <ac:spMkLst>
            <pc:docMk/>
            <pc:sldMk cId="4245921548" sldId="870"/>
            <ac:spMk id="2" creationId="{F44BC2D9-6E49-2077-B0CB-CC10E1BF8346}"/>
          </ac:spMkLst>
        </pc:spChg>
      </pc:sldChg>
      <pc:sldChg chg="addSp delSp modSp mod">
        <pc:chgData name="Tom Coleman-Haynes" userId="feac02dd-ca1d-495d-907d-e6674be69fc7" providerId="ADAL" clId="{8E3E5435-0735-4911-B264-64916CD85320}" dt="2024-02-26T17:21:43.545" v="117" actId="732"/>
        <pc:sldMkLst>
          <pc:docMk/>
          <pc:sldMk cId="3032936453" sldId="908"/>
        </pc:sldMkLst>
        <pc:spChg chg="del">
          <ac:chgData name="Tom Coleman-Haynes" userId="feac02dd-ca1d-495d-907d-e6674be69fc7" providerId="ADAL" clId="{8E3E5435-0735-4911-B264-64916CD85320}" dt="2024-02-26T17:14:24.841" v="0" actId="478"/>
          <ac:spMkLst>
            <pc:docMk/>
            <pc:sldMk cId="3032936453" sldId="908"/>
            <ac:spMk id="3" creationId="{104B4B90-DC29-2616-045B-EB53DA78FE5C}"/>
          </ac:spMkLst>
        </pc:spChg>
        <pc:spChg chg="del mod">
          <ac:chgData name="Tom Coleman-Haynes" userId="feac02dd-ca1d-495d-907d-e6674be69fc7" providerId="ADAL" clId="{8E3E5435-0735-4911-B264-64916CD85320}" dt="2024-02-26T17:21:33.132" v="116" actId="478"/>
          <ac:spMkLst>
            <pc:docMk/>
            <pc:sldMk cId="3032936453" sldId="908"/>
            <ac:spMk id="6" creationId="{FE84BC4D-6FB8-D869-790D-78047D901D09}"/>
          </ac:spMkLst>
        </pc:spChg>
        <pc:spChg chg="add del mod">
          <ac:chgData name="Tom Coleman-Haynes" userId="feac02dd-ca1d-495d-907d-e6674be69fc7" providerId="ADAL" clId="{8E3E5435-0735-4911-B264-64916CD85320}" dt="2024-02-26T17:14:26.700" v="1" actId="478"/>
          <ac:spMkLst>
            <pc:docMk/>
            <pc:sldMk cId="3032936453" sldId="908"/>
            <ac:spMk id="8" creationId="{BE6ECDE2-9035-CE3F-0133-F93FA5FD5731}"/>
          </ac:spMkLst>
        </pc:spChg>
        <pc:spChg chg="add mod">
          <ac:chgData name="Tom Coleman-Haynes" userId="feac02dd-ca1d-495d-907d-e6674be69fc7" providerId="ADAL" clId="{8E3E5435-0735-4911-B264-64916CD85320}" dt="2024-02-26T17:14:41.928" v="5"/>
          <ac:spMkLst>
            <pc:docMk/>
            <pc:sldMk cId="3032936453" sldId="908"/>
            <ac:spMk id="10" creationId="{1BC1E902-80F1-C280-94FB-0ACC891D90AD}"/>
          </ac:spMkLst>
        </pc:spChg>
        <pc:picChg chg="del">
          <ac:chgData name="Tom Coleman-Haynes" userId="feac02dd-ca1d-495d-907d-e6674be69fc7" providerId="ADAL" clId="{8E3E5435-0735-4911-B264-64916CD85320}" dt="2024-02-26T17:14:30.324" v="2" actId="478"/>
          <ac:picMkLst>
            <pc:docMk/>
            <pc:sldMk cId="3032936453" sldId="908"/>
            <ac:picMk id="7" creationId="{E6AC55EF-C87F-2352-A445-2BE0D68E0C05}"/>
          </ac:picMkLst>
        </pc:picChg>
        <pc:picChg chg="add mod ord modCrop">
          <ac:chgData name="Tom Coleman-Haynes" userId="feac02dd-ca1d-495d-907d-e6674be69fc7" providerId="ADAL" clId="{8E3E5435-0735-4911-B264-64916CD85320}" dt="2024-02-26T17:21:43.545" v="117" actId="732"/>
          <ac:picMkLst>
            <pc:docMk/>
            <pc:sldMk cId="3032936453" sldId="908"/>
            <ac:picMk id="9" creationId="{C0D51D9F-AA0A-D112-0D9C-F51FD23B3C77}"/>
          </ac:picMkLst>
        </pc:picChg>
      </pc:sldChg>
      <pc:sldChg chg="modSp">
        <pc:chgData name="Tom Coleman-Haynes" userId="feac02dd-ca1d-495d-907d-e6674be69fc7" providerId="ADAL" clId="{8E3E5435-0735-4911-B264-64916CD85320}" dt="2024-02-26T17:19:05.557" v="66" actId="20577"/>
        <pc:sldMkLst>
          <pc:docMk/>
          <pc:sldMk cId="4283523308" sldId="978"/>
        </pc:sldMkLst>
        <pc:spChg chg="mod">
          <ac:chgData name="Tom Coleman-Haynes" userId="feac02dd-ca1d-495d-907d-e6674be69fc7" providerId="ADAL" clId="{8E3E5435-0735-4911-B264-64916CD85320}" dt="2024-02-26T17:19:05.557" v="66" actId="20577"/>
          <ac:spMkLst>
            <pc:docMk/>
            <pc:sldMk cId="4283523308" sldId="978"/>
            <ac:spMk id="2" creationId="{BAD961AC-12C4-7256-C227-BA9783628C66}"/>
          </ac:spMkLst>
        </pc:spChg>
      </pc:sldChg>
      <pc:sldChg chg="mod modClrScheme chgLayout">
        <pc:chgData name="Tom Coleman-Haynes" userId="feac02dd-ca1d-495d-907d-e6674be69fc7" providerId="ADAL" clId="{8E3E5435-0735-4911-B264-64916CD85320}" dt="2024-02-27T14:32:42.577" v="1542" actId="700"/>
        <pc:sldMkLst>
          <pc:docMk/>
          <pc:sldMk cId="2159661606" sldId="1103"/>
        </pc:sldMkLst>
      </pc:sldChg>
      <pc:sldChg chg="modSp mod">
        <pc:chgData name="Tom Coleman-Haynes" userId="feac02dd-ca1d-495d-907d-e6674be69fc7" providerId="ADAL" clId="{8E3E5435-0735-4911-B264-64916CD85320}" dt="2024-02-26T19:00:31.016" v="690" actId="12"/>
        <pc:sldMkLst>
          <pc:docMk/>
          <pc:sldMk cId="430400870" sldId="1210"/>
        </pc:sldMkLst>
        <pc:spChg chg="mod">
          <ac:chgData name="Tom Coleman-Haynes" userId="feac02dd-ca1d-495d-907d-e6674be69fc7" providerId="ADAL" clId="{8E3E5435-0735-4911-B264-64916CD85320}" dt="2024-02-26T19:00:31.016" v="690" actId="12"/>
          <ac:spMkLst>
            <pc:docMk/>
            <pc:sldMk cId="430400870" sldId="1210"/>
            <ac:spMk id="3" creationId="{07DF6BF2-CF7D-42FC-3216-A30E041B3B22}"/>
          </ac:spMkLst>
        </pc:spChg>
      </pc:sldChg>
      <pc:sldChg chg="addSp delSp modSp mod modNotes modNotesTx">
        <pc:chgData name="Tom Coleman-Haynes" userId="feac02dd-ca1d-495d-907d-e6674be69fc7" providerId="ADAL" clId="{8E3E5435-0735-4911-B264-64916CD85320}" dt="2024-02-28T13:53:50.897" v="2028" actId="20577"/>
        <pc:sldMkLst>
          <pc:docMk/>
          <pc:sldMk cId="2930079289" sldId="1285"/>
        </pc:sldMkLst>
        <pc:spChg chg="del mod">
          <ac:chgData name="Tom Coleman-Haynes" userId="feac02dd-ca1d-495d-907d-e6674be69fc7" providerId="ADAL" clId="{8E3E5435-0735-4911-B264-64916CD85320}" dt="2024-02-26T17:23:02.182" v="137" actId="478"/>
          <ac:spMkLst>
            <pc:docMk/>
            <pc:sldMk cId="2930079289" sldId="1285"/>
            <ac:spMk id="2" creationId="{A431DC86-25D2-4AB3-97B2-878C69BBCCE6}"/>
          </ac:spMkLst>
        </pc:spChg>
        <pc:spChg chg="mod">
          <ac:chgData name="Tom Coleman-Haynes" userId="feac02dd-ca1d-495d-907d-e6674be69fc7" providerId="ADAL" clId="{8E3E5435-0735-4911-B264-64916CD85320}" dt="2024-02-26T17:23:16.446" v="140" actId="1076"/>
          <ac:spMkLst>
            <pc:docMk/>
            <pc:sldMk cId="2930079289" sldId="1285"/>
            <ac:spMk id="3" creationId="{02D43D0B-EA8D-4437-A227-805AA620F824}"/>
          </ac:spMkLst>
        </pc:spChg>
        <pc:spChg chg="mod">
          <ac:chgData name="Tom Coleman-Haynes" userId="feac02dd-ca1d-495d-907d-e6674be69fc7" providerId="ADAL" clId="{8E3E5435-0735-4911-B264-64916CD85320}" dt="2024-02-28T13:43:46.340" v="1849" actId="255"/>
          <ac:spMkLst>
            <pc:docMk/>
            <pc:sldMk cId="2930079289" sldId="1285"/>
            <ac:spMk id="7" creationId="{8D26ED50-0989-32B2-7F59-37536AF48124}"/>
          </ac:spMkLst>
        </pc:spChg>
        <pc:spChg chg="add mod">
          <ac:chgData name="Tom Coleman-Haynes" userId="feac02dd-ca1d-495d-907d-e6674be69fc7" providerId="ADAL" clId="{8E3E5435-0735-4911-B264-64916CD85320}" dt="2024-02-26T17:23:00.704" v="136"/>
          <ac:spMkLst>
            <pc:docMk/>
            <pc:sldMk cId="2930079289" sldId="1285"/>
            <ac:spMk id="9" creationId="{9E5DD3BC-10E7-AE8F-4C20-24509DDC8930}"/>
          </ac:spMkLst>
        </pc:spChg>
        <pc:spChg chg="add del mod">
          <ac:chgData name="Tom Coleman-Haynes" userId="feac02dd-ca1d-495d-907d-e6674be69fc7" providerId="ADAL" clId="{8E3E5435-0735-4911-B264-64916CD85320}" dt="2024-02-26T17:23:13.524" v="139" actId="478"/>
          <ac:spMkLst>
            <pc:docMk/>
            <pc:sldMk cId="2930079289" sldId="1285"/>
            <ac:spMk id="11" creationId="{F3F40E59-868B-B2F9-7F36-6D4C764DFE29}"/>
          </ac:spMkLst>
        </pc:spChg>
        <pc:grpChg chg="del mod ord">
          <ac:chgData name="Tom Coleman-Haynes" userId="feac02dd-ca1d-495d-907d-e6674be69fc7" providerId="ADAL" clId="{8E3E5435-0735-4911-B264-64916CD85320}" dt="2024-02-26T17:22:01.924" v="119" actId="478"/>
          <ac:grpSpMkLst>
            <pc:docMk/>
            <pc:sldMk cId="2930079289" sldId="1285"/>
            <ac:grpSpMk id="4" creationId="{E934C8A4-ED06-A514-69B9-556283435CC1}"/>
          </ac:grpSpMkLst>
        </pc:grpChg>
        <pc:picChg chg="add mod ord">
          <ac:chgData name="Tom Coleman-Haynes" userId="feac02dd-ca1d-495d-907d-e6674be69fc7" providerId="ADAL" clId="{8E3E5435-0735-4911-B264-64916CD85320}" dt="2024-02-26T17:22:04.224" v="121" actId="167"/>
          <ac:picMkLst>
            <pc:docMk/>
            <pc:sldMk cId="2930079289" sldId="1285"/>
            <ac:picMk id="8" creationId="{4DA27765-B8CA-2CB3-3915-9699F1EF6645}"/>
          </ac:picMkLst>
        </pc:picChg>
      </pc:sldChg>
      <pc:sldChg chg="addSp delSp modSp mod modClrScheme chgLayout">
        <pc:chgData name="Tom Coleman-Haynes" userId="feac02dd-ca1d-495d-907d-e6674be69fc7" providerId="ADAL" clId="{8E3E5435-0735-4911-B264-64916CD85320}" dt="2024-02-28T13:44:43.818" v="1866"/>
        <pc:sldMkLst>
          <pc:docMk/>
          <pc:sldMk cId="6637421" sldId="1472"/>
        </pc:sldMkLst>
        <pc:spChg chg="mod">
          <ac:chgData name="Tom Coleman-Haynes" userId="feac02dd-ca1d-495d-907d-e6674be69fc7" providerId="ADAL" clId="{8E3E5435-0735-4911-B264-64916CD85320}" dt="2024-02-27T09:18:42.153" v="1408" actId="1076"/>
          <ac:spMkLst>
            <pc:docMk/>
            <pc:sldMk cId="6637421" sldId="1472"/>
            <ac:spMk id="6" creationId="{AB164F14-7E23-EEBE-BCD0-A655A9E2D684}"/>
          </ac:spMkLst>
        </pc:spChg>
        <pc:spChg chg="mod ord">
          <ac:chgData name="Tom Coleman-Haynes" userId="feac02dd-ca1d-495d-907d-e6674be69fc7" providerId="ADAL" clId="{8E3E5435-0735-4911-B264-64916CD85320}" dt="2024-02-27T09:18:54.627" v="1415" actId="20577"/>
          <ac:spMkLst>
            <pc:docMk/>
            <pc:sldMk cId="6637421" sldId="1472"/>
            <ac:spMk id="7" creationId="{BF6A9EBA-30E1-750A-9BAE-D7801999C15A}"/>
          </ac:spMkLst>
        </pc:spChg>
        <pc:spChg chg="add del mod">
          <ac:chgData name="Tom Coleman-Haynes" userId="feac02dd-ca1d-495d-907d-e6674be69fc7" providerId="ADAL" clId="{8E3E5435-0735-4911-B264-64916CD85320}" dt="2024-02-27T09:18:42.817" v="1409" actId="478"/>
          <ac:spMkLst>
            <pc:docMk/>
            <pc:sldMk cId="6637421" sldId="1472"/>
            <ac:spMk id="8" creationId="{6460B96D-2A23-98F1-35F4-FF648654992E}"/>
          </ac:spMkLst>
        </pc:spChg>
        <pc:spChg chg="add mod">
          <ac:chgData name="Tom Coleman-Haynes" userId="feac02dd-ca1d-495d-907d-e6674be69fc7" providerId="ADAL" clId="{8E3E5435-0735-4911-B264-64916CD85320}" dt="2024-02-28T13:44:43.818" v="1866"/>
          <ac:spMkLst>
            <pc:docMk/>
            <pc:sldMk cId="6637421" sldId="1472"/>
            <ac:spMk id="8" creationId="{6E474382-9CDE-8A91-FB60-B3DABD1629D2}"/>
          </ac:spMkLst>
        </pc:spChg>
        <pc:spChg chg="add mod">
          <ac:chgData name="Tom Coleman-Haynes" userId="feac02dd-ca1d-495d-907d-e6674be69fc7" providerId="ADAL" clId="{8E3E5435-0735-4911-B264-64916CD85320}" dt="2024-02-27T09:18:28.991" v="1405" actId="14100"/>
          <ac:spMkLst>
            <pc:docMk/>
            <pc:sldMk cId="6637421" sldId="1472"/>
            <ac:spMk id="11" creationId="{685106A9-C944-C2FC-B696-29E3CBBE9DE5}"/>
          </ac:spMkLst>
        </pc:spChg>
        <pc:spChg chg="add del mod ord">
          <ac:chgData name="Tom Coleman-Haynes" userId="feac02dd-ca1d-495d-907d-e6674be69fc7" providerId="ADAL" clId="{8E3E5435-0735-4911-B264-64916CD85320}" dt="2024-02-28T13:44:43.124" v="1865" actId="478"/>
          <ac:spMkLst>
            <pc:docMk/>
            <pc:sldMk cId="6637421" sldId="1472"/>
            <ac:spMk id="13" creationId="{F3C2A328-E37B-A3A0-6611-44F4681B8B42}"/>
          </ac:spMkLst>
        </pc:spChg>
        <pc:spChg chg="mod ord">
          <ac:chgData name="Tom Coleman-Haynes" userId="feac02dd-ca1d-495d-907d-e6674be69fc7" providerId="ADAL" clId="{8E3E5435-0735-4911-B264-64916CD85320}" dt="2024-02-27T09:17:13.663" v="1394" actId="700"/>
          <ac:spMkLst>
            <pc:docMk/>
            <pc:sldMk cId="6637421" sldId="1472"/>
            <ac:spMk id="64"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289804"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686"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701"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703"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704"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705"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709"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710" creationId="{00000000-0000-0000-0000-000000000000}"/>
          </ac:spMkLst>
        </pc:spChg>
        <pc:spChg chg="mod">
          <ac:chgData name="Tom Coleman-Haynes" userId="feac02dd-ca1d-495d-907d-e6674be69fc7" providerId="ADAL" clId="{8E3E5435-0735-4911-B264-64916CD85320}" dt="2024-02-27T09:18:42.153" v="1408" actId="1076"/>
          <ac:spMkLst>
            <pc:docMk/>
            <pc:sldMk cId="6637421" sldId="1472"/>
            <ac:spMk id="369711" creationId="{00000000-0000-0000-0000-000000000000}"/>
          </ac:spMkLst>
        </pc:spChg>
        <pc:grpChg chg="mod">
          <ac:chgData name="Tom Coleman-Haynes" userId="feac02dd-ca1d-495d-907d-e6674be69fc7" providerId="ADAL" clId="{8E3E5435-0735-4911-B264-64916CD85320}" dt="2024-02-27T09:18:42.153" v="1408" actId="1076"/>
          <ac:grpSpMkLst>
            <pc:docMk/>
            <pc:sldMk cId="6637421" sldId="1472"/>
            <ac:grpSpMk id="2"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3"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4"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5"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9"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10"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12"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14"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289799"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289801" creationId="{00000000-0000-0000-0000-000000000000}"/>
          </ac:grpSpMkLst>
        </pc:grpChg>
        <pc:grpChg chg="mod">
          <ac:chgData name="Tom Coleman-Haynes" userId="feac02dd-ca1d-495d-907d-e6674be69fc7" providerId="ADAL" clId="{8E3E5435-0735-4911-B264-64916CD85320}" dt="2024-02-27T09:18:42.153" v="1408" actId="1076"/>
          <ac:grpSpMkLst>
            <pc:docMk/>
            <pc:sldMk cId="6637421" sldId="1472"/>
            <ac:grpSpMk id="289802" creationId="{00000000-0000-0000-0000-000000000000}"/>
          </ac:grpSpMkLst>
        </pc:grpChg>
      </pc:sldChg>
      <pc:sldChg chg="addSp delSp modSp mod">
        <pc:chgData name="Tom Coleman-Haynes" userId="feac02dd-ca1d-495d-907d-e6674be69fc7" providerId="ADAL" clId="{8E3E5435-0735-4911-B264-64916CD85320}" dt="2024-02-28T13:44:37.882" v="1864"/>
        <pc:sldMkLst>
          <pc:docMk/>
          <pc:sldMk cId="3295098828" sldId="1536"/>
        </pc:sldMkLst>
        <pc:spChg chg="del mod">
          <ac:chgData name="Tom Coleman-Haynes" userId="feac02dd-ca1d-495d-907d-e6674be69fc7" providerId="ADAL" clId="{8E3E5435-0735-4911-B264-64916CD85320}" dt="2024-02-28T13:44:37.178" v="1863" actId="478"/>
          <ac:spMkLst>
            <pc:docMk/>
            <pc:sldMk cId="3295098828" sldId="1536"/>
            <ac:spMk id="4" creationId="{4149B90F-4333-ACFB-FF15-52045A452F61}"/>
          </ac:spMkLst>
        </pc:spChg>
        <pc:spChg chg="add mod">
          <ac:chgData name="Tom Coleman-Haynes" userId="feac02dd-ca1d-495d-907d-e6674be69fc7" providerId="ADAL" clId="{8E3E5435-0735-4911-B264-64916CD85320}" dt="2024-02-28T13:44:37.882" v="1864"/>
          <ac:spMkLst>
            <pc:docMk/>
            <pc:sldMk cId="3295098828" sldId="1536"/>
            <ac:spMk id="5" creationId="{0FCBA6F9-C913-A088-94A1-41C0D81A1CA5}"/>
          </ac:spMkLst>
        </pc:spChg>
        <pc:spChg chg="mod">
          <ac:chgData name="Tom Coleman-Haynes" userId="feac02dd-ca1d-495d-907d-e6674be69fc7" providerId="ADAL" clId="{8E3E5435-0735-4911-B264-64916CD85320}" dt="2024-02-27T09:16:11.513" v="1383" actId="20577"/>
          <ac:spMkLst>
            <pc:docMk/>
            <pc:sldMk cId="3295098828" sldId="1536"/>
            <ac:spMk id="11" creationId="{8D7D3190-F78A-404A-B0B7-0230568F588C}"/>
          </ac:spMkLst>
        </pc:spChg>
      </pc:sldChg>
      <pc:sldChg chg="addSp delSp modSp mod modClrScheme chgLayout">
        <pc:chgData name="Tom Coleman-Haynes" userId="feac02dd-ca1d-495d-907d-e6674be69fc7" providerId="ADAL" clId="{8E3E5435-0735-4911-B264-64916CD85320}" dt="2024-02-27T14:30:59.258" v="1522" actId="478"/>
        <pc:sldMkLst>
          <pc:docMk/>
          <pc:sldMk cId="135548372" sldId="1537"/>
        </pc:sldMkLst>
        <pc:spChg chg="mod ord">
          <ac:chgData name="Tom Coleman-Haynes" userId="feac02dd-ca1d-495d-907d-e6674be69fc7" providerId="ADAL" clId="{8E3E5435-0735-4911-B264-64916CD85320}" dt="2024-02-27T14:30:57.220" v="1521" actId="700"/>
          <ac:spMkLst>
            <pc:docMk/>
            <pc:sldMk cId="135548372" sldId="1537"/>
            <ac:spMk id="2" creationId="{F44BC2D9-6E49-2077-B0CB-CC10E1BF8346}"/>
          </ac:spMkLst>
        </pc:spChg>
        <pc:spChg chg="add del mod ord">
          <ac:chgData name="Tom Coleman-Haynes" userId="feac02dd-ca1d-495d-907d-e6674be69fc7" providerId="ADAL" clId="{8E3E5435-0735-4911-B264-64916CD85320}" dt="2024-02-27T14:30:59.258" v="1522" actId="478"/>
          <ac:spMkLst>
            <pc:docMk/>
            <pc:sldMk cId="135548372" sldId="1537"/>
            <ac:spMk id="3" creationId="{6F349254-25E6-F9F0-2178-AF6264E5285A}"/>
          </ac:spMkLst>
        </pc:spChg>
        <pc:spChg chg="add del mod ord">
          <ac:chgData name="Tom Coleman-Haynes" userId="feac02dd-ca1d-495d-907d-e6674be69fc7" providerId="ADAL" clId="{8E3E5435-0735-4911-B264-64916CD85320}" dt="2024-02-27T14:30:59.258" v="1522" actId="478"/>
          <ac:spMkLst>
            <pc:docMk/>
            <pc:sldMk cId="135548372" sldId="1537"/>
            <ac:spMk id="4" creationId="{4A98EC42-E72A-3825-4628-A2695F898388}"/>
          </ac:spMkLst>
        </pc:spChg>
        <pc:spChg chg="add del mod ord">
          <ac:chgData name="Tom Coleman-Haynes" userId="feac02dd-ca1d-495d-907d-e6674be69fc7" providerId="ADAL" clId="{8E3E5435-0735-4911-B264-64916CD85320}" dt="2024-02-27T14:30:59.258" v="1522" actId="478"/>
          <ac:spMkLst>
            <pc:docMk/>
            <pc:sldMk cId="135548372" sldId="1537"/>
            <ac:spMk id="5" creationId="{79885F47-AAB7-4CF4-4466-F931237AB76B}"/>
          </ac:spMkLst>
        </pc:spChg>
      </pc:sldChg>
      <pc:sldChg chg="modSp del mod">
        <pc:chgData name="Tom Coleman-Haynes" userId="feac02dd-ca1d-495d-907d-e6674be69fc7" providerId="ADAL" clId="{8E3E5435-0735-4911-B264-64916CD85320}" dt="2024-02-27T14:30:49.203" v="1519" actId="47"/>
        <pc:sldMkLst>
          <pc:docMk/>
          <pc:sldMk cId="2192409229" sldId="1538"/>
        </pc:sldMkLst>
        <pc:spChg chg="mod">
          <ac:chgData name="Tom Coleman-Haynes" userId="feac02dd-ca1d-495d-907d-e6674be69fc7" providerId="ADAL" clId="{8E3E5435-0735-4911-B264-64916CD85320}" dt="2024-02-26T17:14:50.698" v="7" actId="14100"/>
          <ac:spMkLst>
            <pc:docMk/>
            <pc:sldMk cId="2192409229" sldId="1538"/>
            <ac:spMk id="2" creationId="{306D1A2F-8AF9-3687-E268-6F8F87722779}"/>
          </ac:spMkLst>
        </pc:spChg>
      </pc:sldChg>
      <pc:sldChg chg="modNotesTx">
        <pc:chgData name="Tom Coleman-Haynes" userId="feac02dd-ca1d-495d-907d-e6674be69fc7" providerId="ADAL" clId="{8E3E5435-0735-4911-B264-64916CD85320}" dt="2024-02-28T13:31:06.616" v="1548" actId="20577"/>
        <pc:sldMkLst>
          <pc:docMk/>
          <pc:sldMk cId="1961376095" sldId="1541"/>
        </pc:sldMkLst>
      </pc:sldChg>
      <pc:sldChg chg="addSp delSp modSp mod delAnim modAnim">
        <pc:chgData name="Tom Coleman-Haynes" userId="feac02dd-ca1d-495d-907d-e6674be69fc7" providerId="ADAL" clId="{8E3E5435-0735-4911-B264-64916CD85320}" dt="2024-02-26T18:23:22.365" v="532" actId="255"/>
        <pc:sldMkLst>
          <pc:docMk/>
          <pc:sldMk cId="1022341572" sldId="1545"/>
        </pc:sldMkLst>
        <pc:spChg chg="del mod">
          <ac:chgData name="Tom Coleman-Haynes" userId="feac02dd-ca1d-495d-907d-e6674be69fc7" providerId="ADAL" clId="{8E3E5435-0735-4911-B264-64916CD85320}" dt="2024-02-26T18:20:23.326" v="480" actId="478"/>
          <ac:spMkLst>
            <pc:docMk/>
            <pc:sldMk cId="1022341572" sldId="1545"/>
            <ac:spMk id="2" creationId="{00000000-0000-0000-0000-000000000000}"/>
          </ac:spMkLst>
        </pc:spChg>
        <pc:spChg chg="add del mod">
          <ac:chgData name="Tom Coleman-Haynes" userId="feac02dd-ca1d-495d-907d-e6674be69fc7" providerId="ADAL" clId="{8E3E5435-0735-4911-B264-64916CD85320}" dt="2024-02-26T18:22:52.823" v="526" actId="478"/>
          <ac:spMkLst>
            <pc:docMk/>
            <pc:sldMk cId="1022341572" sldId="1545"/>
            <ac:spMk id="7" creationId="{13CC0B43-DA6E-5371-9E50-9F2A7798D431}"/>
          </ac:spMkLst>
        </pc:spChg>
        <pc:spChg chg="add mod">
          <ac:chgData name="Tom Coleman-Haynes" userId="feac02dd-ca1d-495d-907d-e6674be69fc7" providerId="ADAL" clId="{8E3E5435-0735-4911-B264-64916CD85320}" dt="2024-02-26T18:23:22.365" v="532" actId="255"/>
          <ac:spMkLst>
            <pc:docMk/>
            <pc:sldMk cId="1022341572" sldId="1545"/>
            <ac:spMk id="8" creationId="{8BD1B7DC-CAB5-A8BC-5A14-2298AF12E018}"/>
          </ac:spMkLst>
        </pc:spChg>
        <pc:grpChg chg="ord">
          <ac:chgData name="Tom Coleman-Haynes" userId="feac02dd-ca1d-495d-907d-e6674be69fc7" providerId="ADAL" clId="{8E3E5435-0735-4911-B264-64916CD85320}" dt="2024-02-26T18:19:53.748" v="475" actId="167"/>
          <ac:grpSpMkLst>
            <pc:docMk/>
            <pc:sldMk cId="1022341572" sldId="1545"/>
            <ac:grpSpMk id="4" creationId="{57C1F37B-23FC-5AB9-C408-C38508A21A60}"/>
          </ac:grpSpMkLst>
        </pc:grpChg>
      </pc:sldChg>
      <pc:sldChg chg="addSp delSp modSp mod modClrScheme chgLayout">
        <pc:chgData name="Tom Coleman-Haynes" userId="feac02dd-ca1d-495d-907d-e6674be69fc7" providerId="ADAL" clId="{8E3E5435-0735-4911-B264-64916CD85320}" dt="2024-02-27T14:31:12.235" v="1526" actId="478"/>
        <pc:sldMkLst>
          <pc:docMk/>
          <pc:sldMk cId="2523191589" sldId="1546"/>
        </pc:sldMkLst>
        <pc:spChg chg="mod ord">
          <ac:chgData name="Tom Coleman-Haynes" userId="feac02dd-ca1d-495d-907d-e6674be69fc7" providerId="ADAL" clId="{8E3E5435-0735-4911-B264-64916CD85320}" dt="2024-02-27T14:31:10.309" v="1525" actId="700"/>
          <ac:spMkLst>
            <pc:docMk/>
            <pc:sldMk cId="2523191589" sldId="1546"/>
            <ac:spMk id="2" creationId="{F44BC2D9-6E49-2077-B0CB-CC10E1BF8346}"/>
          </ac:spMkLst>
        </pc:spChg>
        <pc:spChg chg="add del mod ord">
          <ac:chgData name="Tom Coleman-Haynes" userId="feac02dd-ca1d-495d-907d-e6674be69fc7" providerId="ADAL" clId="{8E3E5435-0735-4911-B264-64916CD85320}" dt="2024-02-27T14:31:12.235" v="1526" actId="478"/>
          <ac:spMkLst>
            <pc:docMk/>
            <pc:sldMk cId="2523191589" sldId="1546"/>
            <ac:spMk id="3" creationId="{4F1E2E96-74D9-35B1-62A1-3C4DCEF4A464}"/>
          </ac:spMkLst>
        </pc:spChg>
        <pc:spChg chg="add del mod ord">
          <ac:chgData name="Tom Coleman-Haynes" userId="feac02dd-ca1d-495d-907d-e6674be69fc7" providerId="ADAL" clId="{8E3E5435-0735-4911-B264-64916CD85320}" dt="2024-02-27T14:31:12.235" v="1526" actId="478"/>
          <ac:spMkLst>
            <pc:docMk/>
            <pc:sldMk cId="2523191589" sldId="1546"/>
            <ac:spMk id="4" creationId="{EE0CA4A1-CF9D-53FD-F5C0-3CF4B42412C2}"/>
          </ac:spMkLst>
        </pc:spChg>
        <pc:spChg chg="add del mod ord">
          <ac:chgData name="Tom Coleman-Haynes" userId="feac02dd-ca1d-495d-907d-e6674be69fc7" providerId="ADAL" clId="{8E3E5435-0735-4911-B264-64916CD85320}" dt="2024-02-27T14:31:12.235" v="1526" actId="478"/>
          <ac:spMkLst>
            <pc:docMk/>
            <pc:sldMk cId="2523191589" sldId="1546"/>
            <ac:spMk id="5" creationId="{4543936A-22DB-9D59-9F85-37FD0F72B0B8}"/>
          </ac:spMkLst>
        </pc:spChg>
      </pc:sldChg>
      <pc:sldChg chg="addSp delSp modSp mod modNotesTx">
        <pc:chgData name="Tom Coleman-Haynes" userId="feac02dd-ca1d-495d-907d-e6674be69fc7" providerId="ADAL" clId="{8E3E5435-0735-4911-B264-64916CD85320}" dt="2024-02-28T13:30:55.051" v="1545" actId="113"/>
        <pc:sldMkLst>
          <pc:docMk/>
          <pc:sldMk cId="4290074774" sldId="1548"/>
        </pc:sldMkLst>
        <pc:grpChg chg="add mod ord">
          <ac:chgData name="Tom Coleman-Haynes" userId="feac02dd-ca1d-495d-907d-e6674be69fc7" providerId="ADAL" clId="{8E3E5435-0735-4911-B264-64916CD85320}" dt="2024-02-26T17:15:54.267" v="14" actId="167"/>
          <ac:grpSpMkLst>
            <pc:docMk/>
            <pc:sldMk cId="4290074774" sldId="1548"/>
            <ac:grpSpMk id="2" creationId="{09C8C793-C26D-B94C-AD18-2EB13DBBF998}"/>
          </ac:grpSpMkLst>
        </pc:grpChg>
        <pc:grpChg chg="del">
          <ac:chgData name="Tom Coleman-Haynes" userId="feac02dd-ca1d-495d-907d-e6674be69fc7" providerId="ADAL" clId="{8E3E5435-0735-4911-B264-64916CD85320}" dt="2024-02-26T17:15:43.148" v="9" actId="478"/>
          <ac:grpSpMkLst>
            <pc:docMk/>
            <pc:sldMk cId="4290074774" sldId="1548"/>
            <ac:grpSpMk id="7" creationId="{6ED19373-3657-03AF-64AB-9C2919FD4ADE}"/>
          </ac:grpSpMkLst>
        </pc:grpChg>
        <pc:picChg chg="mod">
          <ac:chgData name="Tom Coleman-Haynes" userId="feac02dd-ca1d-495d-907d-e6674be69fc7" providerId="ADAL" clId="{8E3E5435-0735-4911-B264-64916CD85320}" dt="2024-02-26T17:15:43.810" v="10"/>
          <ac:picMkLst>
            <pc:docMk/>
            <pc:sldMk cId="4290074774" sldId="1548"/>
            <ac:picMk id="3" creationId="{6FB2789E-1E1A-EAAA-4996-C5B2DBBE9FF8}"/>
          </ac:picMkLst>
        </pc:picChg>
        <pc:picChg chg="mod">
          <ac:chgData name="Tom Coleman-Haynes" userId="feac02dd-ca1d-495d-907d-e6674be69fc7" providerId="ADAL" clId="{8E3E5435-0735-4911-B264-64916CD85320}" dt="2024-02-26T17:15:43.810" v="10"/>
          <ac:picMkLst>
            <pc:docMk/>
            <pc:sldMk cId="4290074774" sldId="1548"/>
            <ac:picMk id="4" creationId="{919A2AF5-C231-21F8-7E8E-8BBCF481B1AA}"/>
          </ac:picMkLst>
        </pc:picChg>
      </pc:sldChg>
      <pc:sldChg chg="addSp delSp modSp mod modNotes modNotesTx">
        <pc:chgData name="Tom Coleman-Haynes" userId="feac02dd-ca1d-495d-907d-e6674be69fc7" providerId="ADAL" clId="{8E3E5435-0735-4911-B264-64916CD85320}" dt="2024-02-28T13:30:56.474" v="1546" actId="113"/>
        <pc:sldMkLst>
          <pc:docMk/>
          <pc:sldMk cId="1609390644" sldId="1549"/>
        </pc:sldMkLst>
        <pc:grpChg chg="add mod ord">
          <ac:chgData name="Tom Coleman-Haynes" userId="feac02dd-ca1d-495d-907d-e6674be69fc7" providerId="ADAL" clId="{8E3E5435-0735-4911-B264-64916CD85320}" dt="2024-02-26T17:15:51.551" v="13" actId="167"/>
          <ac:grpSpMkLst>
            <pc:docMk/>
            <pc:sldMk cId="1609390644" sldId="1549"/>
            <ac:grpSpMk id="2" creationId="{DE4AC3D0-B728-8A32-923B-392BFB92887D}"/>
          </ac:grpSpMkLst>
        </pc:grpChg>
        <pc:grpChg chg="del">
          <ac:chgData name="Tom Coleman-Haynes" userId="feac02dd-ca1d-495d-907d-e6674be69fc7" providerId="ADAL" clId="{8E3E5435-0735-4911-B264-64916CD85320}" dt="2024-02-26T17:15:47.204" v="11" actId="478"/>
          <ac:grpSpMkLst>
            <pc:docMk/>
            <pc:sldMk cId="1609390644" sldId="1549"/>
            <ac:grpSpMk id="7" creationId="{6ED19373-3657-03AF-64AB-9C2919FD4ADE}"/>
          </ac:grpSpMkLst>
        </pc:grpChg>
        <pc:picChg chg="mod">
          <ac:chgData name="Tom Coleman-Haynes" userId="feac02dd-ca1d-495d-907d-e6674be69fc7" providerId="ADAL" clId="{8E3E5435-0735-4911-B264-64916CD85320}" dt="2024-02-26T17:15:47.665" v="12"/>
          <ac:picMkLst>
            <pc:docMk/>
            <pc:sldMk cId="1609390644" sldId="1549"/>
            <ac:picMk id="3" creationId="{3076385D-E544-88C6-59A4-DF98FCE0B841}"/>
          </ac:picMkLst>
        </pc:picChg>
        <pc:picChg chg="mod">
          <ac:chgData name="Tom Coleman-Haynes" userId="feac02dd-ca1d-495d-907d-e6674be69fc7" providerId="ADAL" clId="{8E3E5435-0735-4911-B264-64916CD85320}" dt="2024-02-26T17:15:47.665" v="12"/>
          <ac:picMkLst>
            <pc:docMk/>
            <pc:sldMk cId="1609390644" sldId="1549"/>
            <ac:picMk id="4" creationId="{FA99863F-6530-14AB-F0B8-162154D9E370}"/>
          </ac:picMkLst>
        </pc:picChg>
      </pc:sldChg>
      <pc:sldChg chg="addSp delSp modSp mod modNotesTx">
        <pc:chgData name="Tom Coleman-Haynes" userId="feac02dd-ca1d-495d-907d-e6674be69fc7" providerId="ADAL" clId="{8E3E5435-0735-4911-B264-64916CD85320}" dt="2024-02-28T13:30:59.164" v="1547" actId="20577"/>
        <pc:sldMkLst>
          <pc:docMk/>
          <pc:sldMk cId="776545934" sldId="1551"/>
        </pc:sldMkLst>
        <pc:grpChg chg="add mod ord">
          <ac:chgData name="Tom Coleman-Haynes" userId="feac02dd-ca1d-495d-907d-e6674be69fc7" providerId="ADAL" clId="{8E3E5435-0735-4911-B264-64916CD85320}" dt="2024-02-26T17:16:00.944" v="17" actId="167"/>
          <ac:grpSpMkLst>
            <pc:docMk/>
            <pc:sldMk cId="776545934" sldId="1551"/>
            <ac:grpSpMk id="2" creationId="{1043F63E-4173-2F60-EF50-B2A10008AEAB}"/>
          </ac:grpSpMkLst>
        </pc:grpChg>
        <pc:grpChg chg="del">
          <ac:chgData name="Tom Coleman-Haynes" userId="feac02dd-ca1d-495d-907d-e6674be69fc7" providerId="ADAL" clId="{8E3E5435-0735-4911-B264-64916CD85320}" dt="2024-02-26T17:15:58.004" v="15" actId="478"/>
          <ac:grpSpMkLst>
            <pc:docMk/>
            <pc:sldMk cId="776545934" sldId="1551"/>
            <ac:grpSpMk id="7" creationId="{6ED19373-3657-03AF-64AB-9C2919FD4ADE}"/>
          </ac:grpSpMkLst>
        </pc:grpChg>
        <pc:picChg chg="mod">
          <ac:chgData name="Tom Coleman-Haynes" userId="feac02dd-ca1d-495d-907d-e6674be69fc7" providerId="ADAL" clId="{8E3E5435-0735-4911-B264-64916CD85320}" dt="2024-02-26T17:15:58.264" v="16"/>
          <ac:picMkLst>
            <pc:docMk/>
            <pc:sldMk cId="776545934" sldId="1551"/>
            <ac:picMk id="3" creationId="{0B718229-C9F4-157B-9CDD-F0A74BEA3BF0}"/>
          </ac:picMkLst>
        </pc:picChg>
        <pc:picChg chg="mod">
          <ac:chgData name="Tom Coleman-Haynes" userId="feac02dd-ca1d-495d-907d-e6674be69fc7" providerId="ADAL" clId="{8E3E5435-0735-4911-B264-64916CD85320}" dt="2024-02-26T17:15:58.264" v="16"/>
          <ac:picMkLst>
            <pc:docMk/>
            <pc:sldMk cId="776545934" sldId="1551"/>
            <ac:picMk id="4" creationId="{98590B7F-FCC8-2BF1-38EA-3798F5FBE231}"/>
          </ac:picMkLst>
        </pc:picChg>
      </pc:sldChg>
      <pc:sldChg chg="modSp mod">
        <pc:chgData name="Tom Coleman-Haynes" userId="feac02dd-ca1d-495d-907d-e6674be69fc7" providerId="ADAL" clId="{8E3E5435-0735-4911-B264-64916CD85320}" dt="2024-02-26T17:18:44.116" v="51" actId="20577"/>
        <pc:sldMkLst>
          <pc:docMk/>
          <pc:sldMk cId="2868927212" sldId="1552"/>
        </pc:sldMkLst>
        <pc:spChg chg="mod">
          <ac:chgData name="Tom Coleman-Haynes" userId="feac02dd-ca1d-495d-907d-e6674be69fc7" providerId="ADAL" clId="{8E3E5435-0735-4911-B264-64916CD85320}" dt="2024-02-26T17:18:44.116" v="51" actId="20577"/>
          <ac:spMkLst>
            <pc:docMk/>
            <pc:sldMk cId="2868927212" sldId="1552"/>
            <ac:spMk id="19" creationId="{F6E81A5A-9F0A-9893-3C91-F386CDE0D94F}"/>
          </ac:spMkLst>
        </pc:spChg>
      </pc:sldChg>
      <pc:sldChg chg="addSp delSp modSp mod modNotesTx">
        <pc:chgData name="Tom Coleman-Haynes" userId="feac02dd-ca1d-495d-907d-e6674be69fc7" providerId="ADAL" clId="{8E3E5435-0735-4911-B264-64916CD85320}" dt="2024-02-28T13:37:43.486" v="1730" actId="113"/>
        <pc:sldMkLst>
          <pc:docMk/>
          <pc:sldMk cId="277806113" sldId="1560"/>
        </pc:sldMkLst>
        <pc:spChg chg="del">
          <ac:chgData name="Tom Coleman-Haynes" userId="feac02dd-ca1d-495d-907d-e6674be69fc7" providerId="ADAL" clId="{8E3E5435-0735-4911-B264-64916CD85320}" dt="2024-02-26T18:54:12.718" v="642" actId="478"/>
          <ac:spMkLst>
            <pc:docMk/>
            <pc:sldMk cId="277806113" sldId="1560"/>
            <ac:spMk id="2" creationId="{3446A2C6-7E7A-3B9B-3F65-DCD888D4495F}"/>
          </ac:spMkLst>
        </pc:spChg>
        <pc:spChg chg="add mod">
          <ac:chgData name="Tom Coleman-Haynes" userId="feac02dd-ca1d-495d-907d-e6674be69fc7" providerId="ADAL" clId="{8E3E5435-0735-4911-B264-64916CD85320}" dt="2024-02-26T18:54:17.013" v="643"/>
          <ac:spMkLst>
            <pc:docMk/>
            <pc:sldMk cId="277806113" sldId="1560"/>
            <ac:spMk id="3" creationId="{2185F4D0-7F67-D861-7CAE-67EA780B0414}"/>
          </ac:spMkLst>
        </pc:spChg>
        <pc:spChg chg="mod">
          <ac:chgData name="Tom Coleman-Haynes" userId="feac02dd-ca1d-495d-907d-e6674be69fc7" providerId="ADAL" clId="{8E3E5435-0735-4911-B264-64916CD85320}" dt="2024-02-28T13:26:43.518" v="1543" actId="114"/>
          <ac:spMkLst>
            <pc:docMk/>
            <pc:sldMk cId="277806113" sldId="1560"/>
            <ac:spMk id="5" creationId="{CEF5F03D-F6E7-D9E8-0BC0-6CFAB1F8A63A}"/>
          </ac:spMkLst>
        </pc:spChg>
      </pc:sldChg>
      <pc:sldChg chg="modNotesTx">
        <pc:chgData name="Tom Coleman-Haynes" userId="feac02dd-ca1d-495d-907d-e6674be69fc7" providerId="ADAL" clId="{8E3E5435-0735-4911-B264-64916CD85320}" dt="2024-02-28T13:41:01.592" v="1778"/>
        <pc:sldMkLst>
          <pc:docMk/>
          <pc:sldMk cId="812146321" sldId="2145708152"/>
        </pc:sldMkLst>
      </pc:sldChg>
      <pc:sldChg chg="modNotesTx">
        <pc:chgData name="Tom Coleman-Haynes" userId="feac02dd-ca1d-495d-907d-e6674be69fc7" providerId="ADAL" clId="{8E3E5435-0735-4911-B264-64916CD85320}" dt="2024-02-28T13:40:51.400" v="1771"/>
        <pc:sldMkLst>
          <pc:docMk/>
          <pc:sldMk cId="3788850252" sldId="2145708153"/>
        </pc:sldMkLst>
      </pc:sldChg>
      <pc:sldChg chg="addSp delSp modSp mod modNotes modNotesTx">
        <pc:chgData name="Tom Coleman-Haynes" userId="feac02dd-ca1d-495d-907d-e6674be69fc7" providerId="ADAL" clId="{8E3E5435-0735-4911-B264-64916CD85320}" dt="2024-02-28T13:44:20.824" v="1856"/>
        <pc:sldMkLst>
          <pc:docMk/>
          <pc:sldMk cId="1364951088" sldId="2145708161"/>
        </pc:sldMkLst>
        <pc:spChg chg="add mod">
          <ac:chgData name="Tom Coleman-Haynes" userId="feac02dd-ca1d-495d-907d-e6674be69fc7" providerId="ADAL" clId="{8E3E5435-0735-4911-B264-64916CD85320}" dt="2024-02-28T13:44:20.824" v="1856"/>
          <ac:spMkLst>
            <pc:docMk/>
            <pc:sldMk cId="1364951088" sldId="2145708161"/>
            <ac:spMk id="2" creationId="{787162CF-6F00-3B9F-8348-F56560A3899F}"/>
          </ac:spMkLst>
        </pc:spChg>
        <pc:spChg chg="del mod">
          <ac:chgData name="Tom Coleman-Haynes" userId="feac02dd-ca1d-495d-907d-e6674be69fc7" providerId="ADAL" clId="{8E3E5435-0735-4911-B264-64916CD85320}" dt="2024-02-26T19:09:28.232" v="1072" actId="478"/>
          <ac:spMkLst>
            <pc:docMk/>
            <pc:sldMk cId="1364951088" sldId="2145708161"/>
            <ac:spMk id="2" creationId="{DBE97A36-A89B-8540-AD69-6D7715F3FCA9}"/>
          </ac:spMkLst>
        </pc:spChg>
        <pc:spChg chg="del">
          <ac:chgData name="Tom Coleman-Haynes" userId="feac02dd-ca1d-495d-907d-e6674be69fc7" providerId="ADAL" clId="{8E3E5435-0735-4911-B264-64916CD85320}" dt="2024-02-26T19:09:32.549" v="1075" actId="478"/>
          <ac:spMkLst>
            <pc:docMk/>
            <pc:sldMk cId="1364951088" sldId="2145708161"/>
            <ac:spMk id="3" creationId="{F90AA514-CBB4-F434-24B5-0ACB91ECC071}"/>
          </ac:spMkLst>
        </pc:spChg>
        <pc:spChg chg="add mod">
          <ac:chgData name="Tom Coleman-Haynes" userId="feac02dd-ca1d-495d-907d-e6674be69fc7" providerId="ADAL" clId="{8E3E5435-0735-4911-B264-64916CD85320}" dt="2024-02-28T13:39:01.938" v="1738" actId="20577"/>
          <ac:spMkLst>
            <pc:docMk/>
            <pc:sldMk cId="1364951088" sldId="2145708161"/>
            <ac:spMk id="8" creationId="{5EFFA164-DA9B-95E9-2857-0B578B6ED128}"/>
          </ac:spMkLst>
        </pc:spChg>
        <pc:spChg chg="add del mod">
          <ac:chgData name="Tom Coleman-Haynes" userId="feac02dd-ca1d-495d-907d-e6674be69fc7" providerId="ADAL" clId="{8E3E5435-0735-4911-B264-64916CD85320}" dt="2024-02-26T19:09:31.294" v="1074" actId="478"/>
          <ac:spMkLst>
            <pc:docMk/>
            <pc:sldMk cId="1364951088" sldId="2145708161"/>
            <ac:spMk id="12" creationId="{002786CA-AE31-3AA2-31DC-F4AB71EE261D}"/>
          </ac:spMkLst>
        </pc:spChg>
        <pc:spChg chg="add del mod">
          <ac:chgData name="Tom Coleman-Haynes" userId="feac02dd-ca1d-495d-907d-e6674be69fc7" providerId="ADAL" clId="{8E3E5435-0735-4911-B264-64916CD85320}" dt="2024-02-28T13:44:20.042" v="1855" actId="478"/>
          <ac:spMkLst>
            <pc:docMk/>
            <pc:sldMk cId="1364951088" sldId="2145708161"/>
            <ac:spMk id="13" creationId="{5C87B0D8-C72C-B7A1-7E94-620AC2EA47D8}"/>
          </ac:spMkLst>
        </pc:spChg>
        <pc:grpChg chg="mod">
          <ac:chgData name="Tom Coleman-Haynes" userId="feac02dd-ca1d-495d-907d-e6674be69fc7" providerId="ADAL" clId="{8E3E5435-0735-4911-B264-64916CD85320}" dt="2024-02-26T19:11:59.067" v="1119" actId="1076"/>
          <ac:grpSpMkLst>
            <pc:docMk/>
            <pc:sldMk cId="1364951088" sldId="2145708161"/>
            <ac:grpSpMk id="4" creationId="{90C9FB40-01AC-D24B-81F9-40FCAD715BD5}"/>
          </ac:grpSpMkLst>
        </pc:grpChg>
        <pc:graphicFrameChg chg="del modGraphic">
          <ac:chgData name="Tom Coleman-Haynes" userId="feac02dd-ca1d-495d-907d-e6674be69fc7" providerId="ADAL" clId="{8E3E5435-0735-4911-B264-64916CD85320}" dt="2024-02-26T19:10:38.064" v="1100" actId="478"/>
          <ac:graphicFrameMkLst>
            <pc:docMk/>
            <pc:sldMk cId="1364951088" sldId="2145708161"/>
            <ac:graphicFrameMk id="6" creationId="{64E65701-1F13-6E41-B28C-EF936BC9883C}"/>
          </ac:graphicFrameMkLst>
        </pc:graphicFrameChg>
        <pc:graphicFrameChg chg="add mod modGraphic">
          <ac:chgData name="Tom Coleman-Haynes" userId="feac02dd-ca1d-495d-907d-e6674be69fc7" providerId="ADAL" clId="{8E3E5435-0735-4911-B264-64916CD85320}" dt="2024-02-26T19:12:09.870" v="1132" actId="20577"/>
          <ac:graphicFrameMkLst>
            <pc:docMk/>
            <pc:sldMk cId="1364951088" sldId="2145708161"/>
            <ac:graphicFrameMk id="14" creationId="{88208233-749F-6D2F-656A-1964E46248B2}"/>
          </ac:graphicFrameMkLst>
        </pc:graphicFrameChg>
        <pc:picChg chg="mod">
          <ac:chgData name="Tom Coleman-Haynes" userId="feac02dd-ca1d-495d-907d-e6674be69fc7" providerId="ADAL" clId="{8E3E5435-0735-4911-B264-64916CD85320}" dt="2024-02-26T19:11:59.067" v="1119" actId="1076"/>
          <ac:picMkLst>
            <pc:docMk/>
            <pc:sldMk cId="1364951088" sldId="2145708161"/>
            <ac:picMk id="5" creationId="{780CB970-A071-77D4-3875-49229586C2EB}"/>
          </ac:picMkLst>
        </pc:picChg>
      </pc:sldChg>
      <pc:sldChg chg="addSp delSp modSp mod modNotes modNotesTx">
        <pc:chgData name="Tom Coleman-Haynes" userId="feac02dd-ca1d-495d-907d-e6674be69fc7" providerId="ADAL" clId="{8E3E5435-0735-4911-B264-64916CD85320}" dt="2024-02-28T13:44:23.912" v="1858"/>
        <pc:sldMkLst>
          <pc:docMk/>
          <pc:sldMk cId="80657018" sldId="2145708163"/>
        </pc:sldMkLst>
        <pc:spChg chg="add mod">
          <ac:chgData name="Tom Coleman-Haynes" userId="feac02dd-ca1d-495d-907d-e6674be69fc7" providerId="ADAL" clId="{8E3E5435-0735-4911-B264-64916CD85320}" dt="2024-02-28T13:44:23.912" v="1858"/>
          <ac:spMkLst>
            <pc:docMk/>
            <pc:sldMk cId="80657018" sldId="2145708163"/>
            <ac:spMk id="2" creationId="{0D2F8137-73A5-D168-D42C-D33BEE04BA0E}"/>
          </ac:spMkLst>
        </pc:spChg>
        <pc:spChg chg="del">
          <ac:chgData name="Tom Coleman-Haynes" userId="feac02dd-ca1d-495d-907d-e6674be69fc7" providerId="ADAL" clId="{8E3E5435-0735-4911-B264-64916CD85320}" dt="2024-02-26T19:12:22.250" v="1133" actId="478"/>
          <ac:spMkLst>
            <pc:docMk/>
            <pc:sldMk cId="80657018" sldId="2145708163"/>
            <ac:spMk id="2" creationId="{DBE97A36-A89B-8540-AD69-6D7715F3FCA9}"/>
          </ac:spMkLst>
        </pc:spChg>
        <pc:spChg chg="del">
          <ac:chgData name="Tom Coleman-Haynes" userId="feac02dd-ca1d-495d-907d-e6674be69fc7" providerId="ADAL" clId="{8E3E5435-0735-4911-B264-64916CD85320}" dt="2024-02-28T13:44:23.242" v="1857" actId="478"/>
          <ac:spMkLst>
            <pc:docMk/>
            <pc:sldMk cId="80657018" sldId="2145708163"/>
            <ac:spMk id="3" creationId="{A16A7819-CC21-C22D-6EC6-DFFF4F6B9D63}"/>
          </ac:spMkLst>
        </pc:spChg>
        <pc:spChg chg="add del mod">
          <ac:chgData name="Tom Coleman-Haynes" userId="feac02dd-ca1d-495d-907d-e6674be69fc7" providerId="ADAL" clId="{8E3E5435-0735-4911-B264-64916CD85320}" dt="2024-02-26T19:12:25.186" v="1135" actId="478"/>
          <ac:spMkLst>
            <pc:docMk/>
            <pc:sldMk cId="80657018" sldId="2145708163"/>
            <ac:spMk id="10" creationId="{797EBA67-E024-B707-987F-88C98875B515}"/>
          </ac:spMkLst>
        </pc:spChg>
        <pc:spChg chg="add del mod">
          <ac:chgData name="Tom Coleman-Haynes" userId="feac02dd-ca1d-495d-907d-e6674be69fc7" providerId="ADAL" clId="{8E3E5435-0735-4911-B264-64916CD85320}" dt="2024-02-26T19:12:26.182" v="1136" actId="478"/>
          <ac:spMkLst>
            <pc:docMk/>
            <pc:sldMk cId="80657018" sldId="2145708163"/>
            <ac:spMk id="12" creationId="{D232CBBC-62BB-FB77-63DF-6D3EC1033EE9}"/>
          </ac:spMkLst>
        </pc:spChg>
        <pc:spChg chg="add mod">
          <ac:chgData name="Tom Coleman-Haynes" userId="feac02dd-ca1d-495d-907d-e6674be69fc7" providerId="ADAL" clId="{8E3E5435-0735-4911-B264-64916CD85320}" dt="2024-02-28T13:39:07.139" v="1740" actId="20577"/>
          <ac:spMkLst>
            <pc:docMk/>
            <pc:sldMk cId="80657018" sldId="2145708163"/>
            <ac:spMk id="13" creationId="{72E4FB1D-E3DA-E5F6-1563-898ACBE019BA}"/>
          </ac:spMkLst>
        </pc:spChg>
        <pc:grpChg chg="mod">
          <ac:chgData name="Tom Coleman-Haynes" userId="feac02dd-ca1d-495d-907d-e6674be69fc7" providerId="ADAL" clId="{8E3E5435-0735-4911-B264-64916CD85320}" dt="2024-02-26T19:13:29.541" v="1163" actId="1076"/>
          <ac:grpSpMkLst>
            <pc:docMk/>
            <pc:sldMk cId="80657018" sldId="2145708163"/>
            <ac:grpSpMk id="4" creationId="{90C9FB40-01AC-D24B-81F9-40FCAD715BD5}"/>
          </ac:grpSpMkLst>
        </pc:grpChg>
        <pc:graphicFrameChg chg="mod modGraphic">
          <ac:chgData name="Tom Coleman-Haynes" userId="feac02dd-ca1d-495d-907d-e6674be69fc7" providerId="ADAL" clId="{8E3E5435-0735-4911-B264-64916CD85320}" dt="2024-02-27T09:32:53.785" v="1490" actId="20577"/>
          <ac:graphicFrameMkLst>
            <pc:docMk/>
            <pc:sldMk cId="80657018" sldId="2145708163"/>
            <ac:graphicFrameMk id="6" creationId="{64E65701-1F13-6E41-B28C-EF936BC9883C}"/>
          </ac:graphicFrameMkLst>
        </pc:graphicFrameChg>
        <pc:picChg chg="mod">
          <ac:chgData name="Tom Coleman-Haynes" userId="feac02dd-ca1d-495d-907d-e6674be69fc7" providerId="ADAL" clId="{8E3E5435-0735-4911-B264-64916CD85320}" dt="2024-02-26T19:13:29.541" v="1163" actId="1076"/>
          <ac:picMkLst>
            <pc:docMk/>
            <pc:sldMk cId="80657018" sldId="2145708163"/>
            <ac:picMk id="5" creationId="{A3430FE3-352A-3C50-29FA-6E0B2A74F4F6}"/>
          </ac:picMkLst>
        </pc:picChg>
      </pc:sldChg>
      <pc:sldChg chg="addSp delSp modSp mod modClrScheme chgLayout">
        <pc:chgData name="Tom Coleman-Haynes" userId="feac02dd-ca1d-495d-907d-e6674be69fc7" providerId="ADAL" clId="{8E3E5435-0735-4911-B264-64916CD85320}" dt="2024-02-27T14:31:31.250" v="1532" actId="478"/>
        <pc:sldMkLst>
          <pc:docMk/>
          <pc:sldMk cId="2603223044" sldId="2145708185"/>
        </pc:sldMkLst>
        <pc:spChg chg="del">
          <ac:chgData name="Tom Coleman-Haynes" userId="feac02dd-ca1d-495d-907d-e6674be69fc7" providerId="ADAL" clId="{8E3E5435-0735-4911-B264-64916CD85320}" dt="2024-02-26T19:02:46.112" v="765" actId="478"/>
          <ac:spMkLst>
            <pc:docMk/>
            <pc:sldMk cId="2603223044" sldId="2145708185"/>
            <ac:spMk id="2" creationId="{306D1A2F-8AF9-3687-E268-6F8F87722779}"/>
          </ac:spMkLst>
        </pc:spChg>
        <pc:spChg chg="add mod ord">
          <ac:chgData name="Tom Coleman-Haynes" userId="feac02dd-ca1d-495d-907d-e6674be69fc7" providerId="ADAL" clId="{8E3E5435-0735-4911-B264-64916CD85320}" dt="2024-02-27T14:31:29.135" v="1531"/>
          <ac:spMkLst>
            <pc:docMk/>
            <pc:sldMk cId="2603223044" sldId="2145708185"/>
            <ac:spMk id="2" creationId="{95629DA0-1EBF-6AE3-4AEA-91A239DBE44D}"/>
          </ac:spMkLst>
        </pc:spChg>
        <pc:spChg chg="add mod">
          <ac:chgData name="Tom Coleman-Haynes" userId="feac02dd-ca1d-495d-907d-e6674be69fc7" providerId="ADAL" clId="{8E3E5435-0735-4911-B264-64916CD85320}" dt="2024-02-27T14:31:27.773" v="1530" actId="21"/>
          <ac:spMkLst>
            <pc:docMk/>
            <pc:sldMk cId="2603223044" sldId="2145708185"/>
            <ac:spMk id="3" creationId="{C92BF8E5-EF5C-DA59-F6C9-07CE53AA9E95}"/>
          </ac:spMkLst>
        </pc:spChg>
        <pc:spChg chg="add del mod ord">
          <ac:chgData name="Tom Coleman-Haynes" userId="feac02dd-ca1d-495d-907d-e6674be69fc7" providerId="ADAL" clId="{8E3E5435-0735-4911-B264-64916CD85320}" dt="2024-02-27T14:31:31.250" v="1532" actId="478"/>
          <ac:spMkLst>
            <pc:docMk/>
            <pc:sldMk cId="2603223044" sldId="2145708185"/>
            <ac:spMk id="4" creationId="{E52627BC-3028-2C5A-1AAC-05810F37133E}"/>
          </ac:spMkLst>
        </pc:spChg>
        <pc:spChg chg="add del mod ord">
          <ac:chgData name="Tom Coleman-Haynes" userId="feac02dd-ca1d-495d-907d-e6674be69fc7" providerId="ADAL" clId="{8E3E5435-0735-4911-B264-64916CD85320}" dt="2024-02-27T14:31:31.250" v="1532" actId="478"/>
          <ac:spMkLst>
            <pc:docMk/>
            <pc:sldMk cId="2603223044" sldId="2145708185"/>
            <ac:spMk id="5" creationId="{5015520A-D0CB-2B96-AE25-6DBD1689B3FA}"/>
          </ac:spMkLst>
        </pc:spChg>
        <pc:spChg chg="add del mod">
          <ac:chgData name="Tom Coleman-Haynes" userId="feac02dd-ca1d-495d-907d-e6674be69fc7" providerId="ADAL" clId="{8E3E5435-0735-4911-B264-64916CD85320}" dt="2024-02-26T19:02:48.662" v="766" actId="478"/>
          <ac:spMkLst>
            <pc:docMk/>
            <pc:sldMk cId="2603223044" sldId="2145708185"/>
            <ac:spMk id="5" creationId="{95329830-B28C-A756-C516-C96718054D62}"/>
          </ac:spMkLst>
        </pc:spChg>
        <pc:spChg chg="add del mod ord">
          <ac:chgData name="Tom Coleman-Haynes" userId="feac02dd-ca1d-495d-907d-e6674be69fc7" providerId="ADAL" clId="{8E3E5435-0735-4911-B264-64916CD85320}" dt="2024-02-27T14:31:31.250" v="1532" actId="478"/>
          <ac:spMkLst>
            <pc:docMk/>
            <pc:sldMk cId="2603223044" sldId="2145708185"/>
            <ac:spMk id="6" creationId="{54E05FC1-5B72-C053-DF65-637914493895}"/>
          </ac:spMkLst>
        </pc:spChg>
      </pc:sldChg>
      <pc:sldChg chg="addSp delSp modSp mod modAnim modNotesTx">
        <pc:chgData name="Tom Coleman-Haynes" userId="feac02dd-ca1d-495d-907d-e6674be69fc7" providerId="ADAL" clId="{8E3E5435-0735-4911-B264-64916CD85320}" dt="2024-02-28T13:44:32.337" v="1862"/>
        <pc:sldMkLst>
          <pc:docMk/>
          <pc:sldMk cId="1345355510" sldId="2145708189"/>
        </pc:sldMkLst>
        <pc:spChg chg="add mod">
          <ac:chgData name="Tom Coleman-Haynes" userId="feac02dd-ca1d-495d-907d-e6674be69fc7" providerId="ADAL" clId="{8E3E5435-0735-4911-B264-64916CD85320}" dt="2024-02-28T13:44:32.337" v="1862"/>
          <ac:spMkLst>
            <pc:docMk/>
            <pc:sldMk cId="1345355510" sldId="2145708189"/>
            <ac:spMk id="2" creationId="{08B01ECE-DF1C-D407-B67A-BC8D6098852F}"/>
          </ac:spMkLst>
        </pc:spChg>
        <pc:spChg chg="del">
          <ac:chgData name="Tom Coleman-Haynes" userId="feac02dd-ca1d-495d-907d-e6674be69fc7" providerId="ADAL" clId="{8E3E5435-0735-4911-B264-64916CD85320}" dt="2024-02-27T09:11:09.448" v="1333" actId="478"/>
          <ac:spMkLst>
            <pc:docMk/>
            <pc:sldMk cId="1345355510" sldId="2145708189"/>
            <ac:spMk id="2" creationId="{DBE97A36-A89B-8540-AD69-6D7715F3FCA9}"/>
          </ac:spMkLst>
        </pc:spChg>
        <pc:spChg chg="del">
          <ac:chgData name="Tom Coleman-Haynes" userId="feac02dd-ca1d-495d-907d-e6674be69fc7" providerId="ADAL" clId="{8E3E5435-0735-4911-B264-64916CD85320}" dt="2024-02-27T09:23:46.283" v="1471" actId="478"/>
          <ac:spMkLst>
            <pc:docMk/>
            <pc:sldMk cId="1345355510" sldId="2145708189"/>
            <ac:spMk id="3" creationId="{04835800-E489-8FCE-F4AB-3CBDD4B7DFE0}"/>
          </ac:spMkLst>
        </pc:spChg>
        <pc:spChg chg="add del mod">
          <ac:chgData name="Tom Coleman-Haynes" userId="feac02dd-ca1d-495d-907d-e6674be69fc7" providerId="ADAL" clId="{8E3E5435-0735-4911-B264-64916CD85320}" dt="2024-02-27T09:11:12.391" v="1334" actId="478"/>
          <ac:spMkLst>
            <pc:docMk/>
            <pc:sldMk cId="1345355510" sldId="2145708189"/>
            <ac:spMk id="10" creationId="{83FFD3D8-03D1-17DB-255D-E64089D75E2E}"/>
          </ac:spMkLst>
        </pc:spChg>
        <pc:spChg chg="add mod">
          <ac:chgData name="Tom Coleman-Haynes" userId="feac02dd-ca1d-495d-907d-e6674be69fc7" providerId="ADAL" clId="{8E3E5435-0735-4911-B264-64916CD85320}" dt="2024-02-27T09:11:15.445" v="1342" actId="20577"/>
          <ac:spMkLst>
            <pc:docMk/>
            <pc:sldMk cId="1345355510" sldId="2145708189"/>
            <ac:spMk id="12" creationId="{6CBBF88E-1C82-18C3-C6CE-A070B1B61490}"/>
          </ac:spMkLst>
        </pc:spChg>
        <pc:spChg chg="add mod">
          <ac:chgData name="Tom Coleman-Haynes" userId="feac02dd-ca1d-495d-907d-e6674be69fc7" providerId="ADAL" clId="{8E3E5435-0735-4911-B264-64916CD85320}" dt="2024-02-27T09:15:04.319" v="1353" actId="1076"/>
          <ac:spMkLst>
            <pc:docMk/>
            <pc:sldMk cId="1345355510" sldId="2145708189"/>
            <ac:spMk id="13" creationId="{CA39D9A4-86B7-3F50-62B9-AD1CE619480A}"/>
          </ac:spMkLst>
        </pc:spChg>
        <pc:spChg chg="add del mod">
          <ac:chgData name="Tom Coleman-Haynes" userId="feac02dd-ca1d-495d-907d-e6674be69fc7" providerId="ADAL" clId="{8E3E5435-0735-4911-B264-64916CD85320}" dt="2024-02-28T13:44:31.556" v="1861" actId="478"/>
          <ac:spMkLst>
            <pc:docMk/>
            <pc:sldMk cId="1345355510" sldId="2145708189"/>
            <ac:spMk id="14" creationId="{99EE9BF3-C244-D9BD-E21C-0571A26678F0}"/>
          </ac:spMkLst>
        </pc:spChg>
        <pc:grpChg chg="mod">
          <ac:chgData name="Tom Coleman-Haynes" userId="feac02dd-ca1d-495d-907d-e6674be69fc7" providerId="ADAL" clId="{8E3E5435-0735-4911-B264-64916CD85320}" dt="2024-02-27T09:15:08.113" v="1354" actId="1076"/>
          <ac:grpSpMkLst>
            <pc:docMk/>
            <pc:sldMk cId="1345355510" sldId="2145708189"/>
            <ac:grpSpMk id="4" creationId="{90C9FB40-01AC-D24B-81F9-40FCAD715BD5}"/>
          </ac:grpSpMkLst>
        </pc:grpChg>
        <pc:graphicFrameChg chg="mod modGraphic">
          <ac:chgData name="Tom Coleman-Haynes" userId="feac02dd-ca1d-495d-907d-e6674be69fc7" providerId="ADAL" clId="{8E3E5435-0735-4911-B264-64916CD85320}" dt="2024-02-28T13:43:24.171" v="1846" actId="20577"/>
          <ac:graphicFrameMkLst>
            <pc:docMk/>
            <pc:sldMk cId="1345355510" sldId="2145708189"/>
            <ac:graphicFrameMk id="6" creationId="{64E65701-1F13-6E41-B28C-EF936BC9883C}"/>
          </ac:graphicFrameMkLst>
        </pc:graphicFrameChg>
        <pc:picChg chg="mod">
          <ac:chgData name="Tom Coleman-Haynes" userId="feac02dd-ca1d-495d-907d-e6674be69fc7" providerId="ADAL" clId="{8E3E5435-0735-4911-B264-64916CD85320}" dt="2024-02-27T09:14:59.677" v="1352" actId="1076"/>
          <ac:picMkLst>
            <pc:docMk/>
            <pc:sldMk cId="1345355510" sldId="2145708189"/>
            <ac:picMk id="5" creationId="{B00AF841-225A-C78F-EC78-3EB5AA7FC990}"/>
          </ac:picMkLst>
        </pc:picChg>
      </pc:sldChg>
      <pc:sldChg chg="modSp mod">
        <pc:chgData name="Tom Coleman-Haynes" userId="feac02dd-ca1d-495d-907d-e6674be69fc7" providerId="ADAL" clId="{8E3E5435-0735-4911-B264-64916CD85320}" dt="2024-02-28T13:43:37.289" v="1847" actId="255"/>
        <pc:sldMkLst>
          <pc:docMk/>
          <pc:sldMk cId="581930908" sldId="2145708190"/>
        </pc:sldMkLst>
        <pc:spChg chg="mod">
          <ac:chgData name="Tom Coleman-Haynes" userId="feac02dd-ca1d-495d-907d-e6674be69fc7" providerId="ADAL" clId="{8E3E5435-0735-4911-B264-64916CD85320}" dt="2024-02-28T13:43:37.289" v="1847" actId="255"/>
          <ac:spMkLst>
            <pc:docMk/>
            <pc:sldMk cId="581930908" sldId="2145708190"/>
            <ac:spMk id="3" creationId="{D4C0D304-DB48-4135-E56E-E651F1D59EC0}"/>
          </ac:spMkLst>
        </pc:spChg>
        <pc:grpChg chg="mod">
          <ac:chgData name="Tom Coleman-Haynes" userId="feac02dd-ca1d-495d-907d-e6674be69fc7" providerId="ADAL" clId="{8E3E5435-0735-4911-B264-64916CD85320}" dt="2024-02-26T18:15:39.872" v="359" actId="1076"/>
          <ac:grpSpMkLst>
            <pc:docMk/>
            <pc:sldMk cId="581930908" sldId="2145708190"/>
            <ac:grpSpMk id="4" creationId="{90C9FB40-01AC-D24B-81F9-40FCAD715BD5}"/>
          </ac:grpSpMkLst>
        </pc:grpChg>
        <pc:graphicFrameChg chg="modGraphic">
          <ac:chgData name="Tom Coleman-Haynes" userId="feac02dd-ca1d-495d-907d-e6674be69fc7" providerId="ADAL" clId="{8E3E5435-0735-4911-B264-64916CD85320}" dt="2024-02-26T18:15:25.912" v="357" actId="20577"/>
          <ac:graphicFrameMkLst>
            <pc:docMk/>
            <pc:sldMk cId="581930908" sldId="2145708190"/>
            <ac:graphicFrameMk id="6" creationId="{64E65701-1F13-6E41-B28C-EF936BC9883C}"/>
          </ac:graphicFrameMkLst>
        </pc:graphicFrameChg>
        <pc:picChg chg="mod">
          <ac:chgData name="Tom Coleman-Haynes" userId="feac02dd-ca1d-495d-907d-e6674be69fc7" providerId="ADAL" clId="{8E3E5435-0735-4911-B264-64916CD85320}" dt="2024-02-26T18:15:39.872" v="359" actId="1076"/>
          <ac:picMkLst>
            <pc:docMk/>
            <pc:sldMk cId="581930908" sldId="2145708190"/>
            <ac:picMk id="5" creationId="{B00AF841-225A-C78F-EC78-3EB5AA7FC990}"/>
          </ac:picMkLst>
        </pc:picChg>
      </pc:sldChg>
      <pc:sldChg chg="addSp delSp modSp mod">
        <pc:chgData name="Tom Coleman-Haynes" userId="feac02dd-ca1d-495d-907d-e6674be69fc7" providerId="ADAL" clId="{8E3E5435-0735-4911-B264-64916CD85320}" dt="2024-02-27T09:24:06.444" v="1477"/>
        <pc:sldMkLst>
          <pc:docMk/>
          <pc:sldMk cId="889403148" sldId="2145708194"/>
        </pc:sldMkLst>
        <pc:spChg chg="mod">
          <ac:chgData name="Tom Coleman-Haynes" userId="feac02dd-ca1d-495d-907d-e6674be69fc7" providerId="ADAL" clId="{8E3E5435-0735-4911-B264-64916CD85320}" dt="2024-02-27T09:22:46.900" v="1463" actId="207"/>
          <ac:spMkLst>
            <pc:docMk/>
            <pc:sldMk cId="889403148" sldId="2145708194"/>
            <ac:spMk id="3" creationId="{97F5F2CD-5D40-16E0-B931-65CD8C481241}"/>
          </ac:spMkLst>
        </pc:spChg>
        <pc:spChg chg="add mod">
          <ac:chgData name="Tom Coleman-Haynes" userId="feac02dd-ca1d-495d-907d-e6674be69fc7" providerId="ADAL" clId="{8E3E5435-0735-4911-B264-64916CD85320}" dt="2024-02-27T09:24:06.444" v="1477"/>
          <ac:spMkLst>
            <pc:docMk/>
            <pc:sldMk cId="889403148" sldId="2145708194"/>
            <ac:spMk id="4" creationId="{21351341-E29F-1B8C-3AED-385C1C3EEAF9}"/>
          </ac:spMkLst>
        </pc:spChg>
        <pc:spChg chg="del">
          <ac:chgData name="Tom Coleman-Haynes" userId="feac02dd-ca1d-495d-907d-e6674be69fc7" providerId="ADAL" clId="{8E3E5435-0735-4911-B264-64916CD85320}" dt="2024-02-27T09:22:49.522" v="1464" actId="478"/>
          <ac:spMkLst>
            <pc:docMk/>
            <pc:sldMk cId="889403148" sldId="2145708194"/>
            <ac:spMk id="6" creationId="{293980D8-CE02-3B71-C42D-7D2E7E4C1001}"/>
          </ac:spMkLst>
        </pc:spChg>
      </pc:sldChg>
      <pc:sldChg chg="addSp delSp modSp mod modNotesTx">
        <pc:chgData name="Tom Coleman-Haynes" userId="feac02dd-ca1d-495d-907d-e6674be69fc7" providerId="ADAL" clId="{8E3E5435-0735-4911-B264-64916CD85320}" dt="2024-02-28T13:35:09.123" v="1618" actId="20577"/>
        <pc:sldMkLst>
          <pc:docMk/>
          <pc:sldMk cId="1119674594" sldId="2145708219"/>
        </pc:sldMkLst>
        <pc:spChg chg="mod">
          <ac:chgData name="Tom Coleman-Haynes" userId="feac02dd-ca1d-495d-907d-e6674be69fc7" providerId="ADAL" clId="{8E3E5435-0735-4911-B264-64916CD85320}" dt="2024-02-26T18:12:58.303" v="260"/>
          <ac:spMkLst>
            <pc:docMk/>
            <pc:sldMk cId="1119674594" sldId="2145708219"/>
            <ac:spMk id="2" creationId="{8B82A109-5A12-0540-4D88-738B4FC08C76}"/>
          </ac:spMkLst>
        </pc:spChg>
        <pc:spChg chg="add del mod">
          <ac:chgData name="Tom Coleman-Haynes" userId="feac02dd-ca1d-495d-907d-e6674be69fc7" providerId="ADAL" clId="{8E3E5435-0735-4911-B264-64916CD85320}" dt="2024-02-26T18:13:11.466" v="261" actId="478"/>
          <ac:spMkLst>
            <pc:docMk/>
            <pc:sldMk cId="1119674594" sldId="2145708219"/>
            <ac:spMk id="4" creationId="{A613E67E-46E7-F55F-6498-BF29EC9A602B}"/>
          </ac:spMkLst>
        </pc:spChg>
        <pc:spChg chg="add del mod">
          <ac:chgData name="Tom Coleman-Haynes" userId="feac02dd-ca1d-495d-907d-e6674be69fc7" providerId="ADAL" clId="{8E3E5435-0735-4911-B264-64916CD85320}" dt="2024-02-26T18:13:13.223" v="262" actId="478"/>
          <ac:spMkLst>
            <pc:docMk/>
            <pc:sldMk cId="1119674594" sldId="2145708219"/>
            <ac:spMk id="8" creationId="{F6A303BD-0745-7CB2-8A50-76E471452C96}"/>
          </ac:spMkLst>
        </pc:spChg>
        <pc:spChg chg="add mod">
          <ac:chgData name="Tom Coleman-Haynes" userId="feac02dd-ca1d-495d-907d-e6674be69fc7" providerId="ADAL" clId="{8E3E5435-0735-4911-B264-64916CD85320}" dt="2024-02-26T18:13:16.234" v="264" actId="113"/>
          <ac:spMkLst>
            <pc:docMk/>
            <pc:sldMk cId="1119674594" sldId="2145708219"/>
            <ac:spMk id="9" creationId="{4E4D3C2D-8044-7F8C-C792-C18D16136C05}"/>
          </ac:spMkLst>
        </pc:spChg>
        <pc:picChg chg="mod">
          <ac:chgData name="Tom Coleman-Haynes" userId="feac02dd-ca1d-495d-907d-e6674be69fc7" providerId="ADAL" clId="{8E3E5435-0735-4911-B264-64916CD85320}" dt="2024-02-26T18:12:39.400" v="246" actId="1076"/>
          <ac:picMkLst>
            <pc:docMk/>
            <pc:sldMk cId="1119674594" sldId="2145708219"/>
            <ac:picMk id="7" creationId="{86211373-0B02-5AF3-A950-5F4C0181CE14}"/>
          </ac:picMkLst>
        </pc:picChg>
      </pc:sldChg>
      <pc:sldChg chg="modNotes modNotesTx">
        <pc:chgData name="Tom Coleman-Haynes" userId="feac02dd-ca1d-495d-907d-e6674be69fc7" providerId="ADAL" clId="{8E3E5435-0735-4911-B264-64916CD85320}" dt="2024-02-28T13:44:14.798" v="1854" actId="27636"/>
        <pc:sldMkLst>
          <pc:docMk/>
          <pc:sldMk cId="1166855537" sldId="2145708227"/>
        </pc:sldMkLst>
      </pc:sldChg>
      <pc:sldChg chg="delSp modSp mod">
        <pc:chgData name="Tom Coleman-Haynes" userId="feac02dd-ca1d-495d-907d-e6674be69fc7" providerId="ADAL" clId="{8E3E5435-0735-4911-B264-64916CD85320}" dt="2024-02-26T19:06:20.942" v="896" actId="20577"/>
        <pc:sldMkLst>
          <pc:docMk/>
          <pc:sldMk cId="2642349062" sldId="2145708233"/>
        </pc:sldMkLst>
        <pc:spChg chg="del mod">
          <ac:chgData name="Tom Coleman-Haynes" userId="feac02dd-ca1d-495d-907d-e6674be69fc7" providerId="ADAL" clId="{8E3E5435-0735-4911-B264-64916CD85320}" dt="2024-02-26T19:04:20.258" v="844" actId="478"/>
          <ac:spMkLst>
            <pc:docMk/>
            <pc:sldMk cId="2642349062" sldId="2145708233"/>
            <ac:spMk id="3" creationId="{3744A6D4-C01F-6B7C-5E4E-EA5FF5303ACB}"/>
          </ac:spMkLst>
        </pc:spChg>
        <pc:spChg chg="mod">
          <ac:chgData name="Tom Coleman-Haynes" userId="feac02dd-ca1d-495d-907d-e6674be69fc7" providerId="ADAL" clId="{8E3E5435-0735-4911-B264-64916CD85320}" dt="2024-02-26T19:06:20.942" v="896" actId="20577"/>
          <ac:spMkLst>
            <pc:docMk/>
            <pc:sldMk cId="2642349062" sldId="2145708233"/>
            <ac:spMk id="4" creationId="{0E171372-57F2-4E7C-5447-BE74B13B004B}"/>
          </ac:spMkLst>
        </pc:spChg>
        <pc:spChg chg="mod">
          <ac:chgData name="Tom Coleman-Haynes" userId="feac02dd-ca1d-495d-907d-e6674be69fc7" providerId="ADAL" clId="{8E3E5435-0735-4911-B264-64916CD85320}" dt="2024-02-26T19:03:13.929" v="787" actId="207"/>
          <ac:spMkLst>
            <pc:docMk/>
            <pc:sldMk cId="2642349062" sldId="2145708233"/>
            <ac:spMk id="28" creationId="{FD5A4F87-CD24-6685-9833-BC2754186AFD}"/>
          </ac:spMkLst>
        </pc:spChg>
        <pc:picChg chg="mod">
          <ac:chgData name="Tom Coleman-Haynes" userId="feac02dd-ca1d-495d-907d-e6674be69fc7" providerId="ADAL" clId="{8E3E5435-0735-4911-B264-64916CD85320}" dt="2024-02-26T19:03:10.776" v="786" actId="1076"/>
          <ac:picMkLst>
            <pc:docMk/>
            <pc:sldMk cId="2642349062" sldId="2145708233"/>
            <ac:picMk id="2" creationId="{33D5B455-989D-AFB1-9056-32E71AFEFB34}"/>
          </ac:picMkLst>
        </pc:picChg>
      </pc:sldChg>
      <pc:sldChg chg="modNotesTx">
        <pc:chgData name="Tom Coleman-Haynes" userId="feac02dd-ca1d-495d-907d-e6674be69fc7" providerId="ADAL" clId="{8E3E5435-0735-4911-B264-64916CD85320}" dt="2024-02-28T13:40:42.665" v="1764"/>
        <pc:sldMkLst>
          <pc:docMk/>
          <pc:sldMk cId="3702426062" sldId="2145708234"/>
        </pc:sldMkLst>
      </pc:sldChg>
      <pc:sldChg chg="addSp delSp modSp mod modAnim">
        <pc:chgData name="Tom Coleman-Haynes" userId="feac02dd-ca1d-495d-907d-e6674be69fc7" providerId="ADAL" clId="{8E3E5435-0735-4911-B264-64916CD85320}" dt="2024-02-27T09:15:29.999" v="1358" actId="20577"/>
        <pc:sldMkLst>
          <pc:docMk/>
          <pc:sldMk cId="781218283" sldId="2145708235"/>
        </pc:sldMkLst>
        <pc:spChg chg="del">
          <ac:chgData name="Tom Coleman-Haynes" userId="feac02dd-ca1d-495d-907d-e6674be69fc7" providerId="ADAL" clId="{8E3E5435-0735-4911-B264-64916CD85320}" dt="2024-02-27T09:15:18.968" v="1355" actId="478"/>
          <ac:spMkLst>
            <pc:docMk/>
            <pc:sldMk cId="781218283" sldId="2145708235"/>
            <ac:spMk id="5" creationId="{DA4612B3-289A-A0E2-A2FC-78C4D489DDD5}"/>
          </ac:spMkLst>
        </pc:spChg>
        <pc:spChg chg="add mod">
          <ac:chgData name="Tom Coleman-Haynes" userId="feac02dd-ca1d-495d-907d-e6674be69fc7" providerId="ADAL" clId="{8E3E5435-0735-4911-B264-64916CD85320}" dt="2024-02-27T09:15:29.999" v="1358" actId="20577"/>
          <ac:spMkLst>
            <pc:docMk/>
            <pc:sldMk cId="781218283" sldId="2145708235"/>
            <ac:spMk id="6" creationId="{DF4B4F15-13F6-EDC9-1006-56E92A635F87}"/>
          </ac:spMkLst>
        </pc:spChg>
      </pc:sldChg>
      <pc:sldChg chg="addSp delSp modSp mod modNotesTx">
        <pc:chgData name="Tom Coleman-Haynes" userId="feac02dd-ca1d-495d-907d-e6674be69fc7" providerId="ADAL" clId="{8E3E5435-0735-4911-B264-64916CD85320}" dt="2024-02-28T13:38:51.024" v="1735" actId="12"/>
        <pc:sldMkLst>
          <pc:docMk/>
          <pc:sldMk cId="4087017340" sldId="2145708236"/>
        </pc:sldMkLst>
        <pc:spChg chg="del">
          <ac:chgData name="Tom Coleman-Haynes" userId="feac02dd-ca1d-495d-907d-e6674be69fc7" providerId="ADAL" clId="{8E3E5435-0735-4911-B264-64916CD85320}" dt="2024-02-26T19:06:49.310" v="898" actId="478"/>
          <ac:spMkLst>
            <pc:docMk/>
            <pc:sldMk cId="4087017340" sldId="2145708236"/>
            <ac:spMk id="11" creationId="{4C00D756-295F-1F31-A20A-D5AE6D968226}"/>
          </ac:spMkLst>
        </pc:spChg>
        <pc:spChg chg="add mod">
          <ac:chgData name="Tom Coleman-Haynes" userId="feac02dd-ca1d-495d-907d-e6674be69fc7" providerId="ADAL" clId="{8E3E5435-0735-4911-B264-64916CD85320}" dt="2024-02-26T19:06:50.044" v="899"/>
          <ac:spMkLst>
            <pc:docMk/>
            <pc:sldMk cId="4087017340" sldId="2145708236"/>
            <ac:spMk id="16" creationId="{C8A69B33-049A-B3F1-C9B4-C66DACB396FA}"/>
          </ac:spMkLst>
        </pc:spChg>
        <pc:spChg chg="del">
          <ac:chgData name="Tom Coleman-Haynes" userId="feac02dd-ca1d-495d-907d-e6674be69fc7" providerId="ADAL" clId="{8E3E5435-0735-4911-B264-64916CD85320}" dt="2024-02-26T19:06:34.352" v="897" actId="478"/>
          <ac:spMkLst>
            <pc:docMk/>
            <pc:sldMk cId="4087017340" sldId="2145708236"/>
            <ac:spMk id="25" creationId="{AEDD8BBC-6679-5C4C-9C81-32B3326D501C}"/>
          </ac:spMkLst>
        </pc:spChg>
      </pc:sldChg>
      <pc:sldChg chg="mod modClrScheme chgLayout">
        <pc:chgData name="Tom Coleman-Haynes" userId="feac02dd-ca1d-495d-907d-e6674be69fc7" providerId="ADAL" clId="{8E3E5435-0735-4911-B264-64916CD85320}" dt="2024-02-27T09:22:21.038" v="1458" actId="700"/>
        <pc:sldMkLst>
          <pc:docMk/>
          <pc:sldMk cId="1334667305" sldId="2145708267"/>
        </pc:sldMkLst>
      </pc:sldChg>
      <pc:sldChg chg="modSp mod modNotesTx">
        <pc:chgData name="Tom Coleman-Haynes" userId="feac02dd-ca1d-495d-907d-e6674be69fc7" providerId="ADAL" clId="{8E3E5435-0735-4911-B264-64916CD85320}" dt="2024-02-28T13:31:17.254" v="1561" actId="12"/>
        <pc:sldMkLst>
          <pc:docMk/>
          <pc:sldMk cId="880564567" sldId="2145708283"/>
        </pc:sldMkLst>
        <pc:spChg chg="mod">
          <ac:chgData name="Tom Coleman-Haynes" userId="feac02dd-ca1d-495d-907d-e6674be69fc7" providerId="ADAL" clId="{8E3E5435-0735-4911-B264-64916CD85320}" dt="2024-02-26T17:18:30.072" v="40" actId="207"/>
          <ac:spMkLst>
            <pc:docMk/>
            <pc:sldMk cId="880564567" sldId="2145708283"/>
            <ac:spMk id="3" creationId="{8D9DD6CE-A139-189E-5834-C22033795AED}"/>
          </ac:spMkLst>
        </pc:spChg>
      </pc:sldChg>
      <pc:sldChg chg="addSp delSp modSp mod modAnim">
        <pc:chgData name="Tom Coleman-Haynes" userId="feac02dd-ca1d-495d-907d-e6674be69fc7" providerId="ADAL" clId="{8E3E5435-0735-4911-B264-64916CD85320}" dt="2024-02-26T17:18:18.501" v="39" actId="1076"/>
        <pc:sldMkLst>
          <pc:docMk/>
          <pc:sldMk cId="3365899393" sldId="2145708284"/>
        </pc:sldMkLst>
        <pc:spChg chg="mod">
          <ac:chgData name="Tom Coleman-Haynes" userId="feac02dd-ca1d-495d-907d-e6674be69fc7" providerId="ADAL" clId="{8E3E5435-0735-4911-B264-64916CD85320}" dt="2024-02-26T17:16:53.051" v="30" actId="1076"/>
          <ac:spMkLst>
            <pc:docMk/>
            <pc:sldMk cId="3365899393" sldId="2145708284"/>
            <ac:spMk id="3" creationId="{AEE724CE-6B94-3DCC-65E8-2A83B946BA81}"/>
          </ac:spMkLst>
        </pc:spChg>
        <pc:spChg chg="add mod">
          <ac:chgData name="Tom Coleman-Haynes" userId="feac02dd-ca1d-495d-907d-e6674be69fc7" providerId="ADAL" clId="{8E3E5435-0735-4911-B264-64916CD85320}" dt="2024-02-26T17:16:39.731" v="25" actId="20577"/>
          <ac:spMkLst>
            <pc:docMk/>
            <pc:sldMk cId="3365899393" sldId="2145708284"/>
            <ac:spMk id="4" creationId="{1BE65502-68B9-DC5E-D02A-1D4ED7A6C317}"/>
          </ac:spMkLst>
        </pc:spChg>
        <pc:spChg chg="del">
          <ac:chgData name="Tom Coleman-Haynes" userId="feac02dd-ca1d-495d-907d-e6674be69fc7" providerId="ADAL" clId="{8E3E5435-0735-4911-B264-64916CD85320}" dt="2024-02-26T17:16:36.275" v="18" actId="478"/>
          <ac:spMkLst>
            <pc:docMk/>
            <pc:sldMk cId="3365899393" sldId="2145708284"/>
            <ac:spMk id="8195" creationId="{00000000-0000-0000-0000-000000000000}"/>
          </ac:spMkLst>
        </pc:spChg>
        <pc:spChg chg="mod">
          <ac:chgData name="Tom Coleman-Haynes" userId="feac02dd-ca1d-495d-907d-e6674be69fc7" providerId="ADAL" clId="{8E3E5435-0735-4911-B264-64916CD85320}" dt="2024-02-26T17:18:18.501" v="39" actId="1076"/>
          <ac:spMkLst>
            <pc:docMk/>
            <pc:sldMk cId="3365899393" sldId="2145708284"/>
            <ac:spMk id="118787" creationId="{00000000-0000-0000-0000-000000000000}"/>
          </ac:spMkLst>
        </pc:spChg>
      </pc:sldChg>
      <pc:sldChg chg="modSp mod modNotesTx">
        <pc:chgData name="Tom Coleman-Haynes" userId="feac02dd-ca1d-495d-907d-e6674be69fc7" providerId="ADAL" clId="{8E3E5435-0735-4911-B264-64916CD85320}" dt="2024-02-28T13:30:52.965" v="1544" actId="113"/>
        <pc:sldMkLst>
          <pc:docMk/>
          <pc:sldMk cId="1420661573" sldId="2145708285"/>
        </pc:sldMkLst>
        <pc:grpChg chg="mod">
          <ac:chgData name="Tom Coleman-Haynes" userId="feac02dd-ca1d-495d-907d-e6674be69fc7" providerId="ADAL" clId="{8E3E5435-0735-4911-B264-64916CD85320}" dt="2024-02-26T17:15:38.900" v="8" actId="1076"/>
          <ac:grpSpMkLst>
            <pc:docMk/>
            <pc:sldMk cId="1420661573" sldId="2145708285"/>
            <ac:grpSpMk id="7" creationId="{6ED19373-3657-03AF-64AB-9C2919FD4ADE}"/>
          </ac:grpSpMkLst>
        </pc:grpChg>
      </pc:sldChg>
      <pc:sldChg chg="modSp mod">
        <pc:chgData name="Tom Coleman-Haynes" userId="feac02dd-ca1d-495d-907d-e6674be69fc7" providerId="ADAL" clId="{8E3E5435-0735-4911-B264-64916CD85320}" dt="2024-02-26T18:53:54.083" v="641" actId="207"/>
        <pc:sldMkLst>
          <pc:docMk/>
          <pc:sldMk cId="3007384393" sldId="2145708287"/>
        </pc:sldMkLst>
        <pc:spChg chg="mod">
          <ac:chgData name="Tom Coleman-Haynes" userId="feac02dd-ca1d-495d-907d-e6674be69fc7" providerId="ADAL" clId="{8E3E5435-0735-4911-B264-64916CD85320}" dt="2024-02-26T18:53:54.083" v="641" actId="207"/>
          <ac:spMkLst>
            <pc:docMk/>
            <pc:sldMk cId="3007384393" sldId="2145708287"/>
            <ac:spMk id="3" creationId="{1C15C3B0-F838-8CE1-7EB5-55E55A89EA50}"/>
          </ac:spMkLst>
        </pc:spChg>
        <pc:spChg chg="mod">
          <ac:chgData name="Tom Coleman-Haynes" userId="feac02dd-ca1d-495d-907d-e6674be69fc7" providerId="ADAL" clId="{8E3E5435-0735-4911-B264-64916CD85320}" dt="2024-02-26T17:21:07.728" v="111" actId="114"/>
          <ac:spMkLst>
            <pc:docMk/>
            <pc:sldMk cId="3007384393" sldId="2145708287"/>
            <ac:spMk id="7" creationId="{85F212E5-DC92-EF32-347E-BBCA41FA4928}"/>
          </ac:spMkLst>
        </pc:spChg>
      </pc:sldChg>
      <pc:sldChg chg="modSp mod">
        <pc:chgData name="Tom Coleman-Haynes" userId="feac02dd-ca1d-495d-907d-e6674be69fc7" providerId="ADAL" clId="{8E3E5435-0735-4911-B264-64916CD85320}" dt="2024-02-28T13:44:00.701" v="1851" actId="255"/>
        <pc:sldMkLst>
          <pc:docMk/>
          <pc:sldMk cId="972680453" sldId="2145708289"/>
        </pc:sldMkLst>
        <pc:spChg chg="mod">
          <ac:chgData name="Tom Coleman-Haynes" userId="feac02dd-ca1d-495d-907d-e6674be69fc7" providerId="ADAL" clId="{8E3E5435-0735-4911-B264-64916CD85320}" dt="2024-02-26T18:55:16.015" v="670" actId="20577"/>
          <ac:spMkLst>
            <pc:docMk/>
            <pc:sldMk cId="972680453" sldId="2145708289"/>
            <ac:spMk id="3" creationId="{286345D5-7E52-4694-8694-16B9212FB096}"/>
          </ac:spMkLst>
        </pc:spChg>
        <pc:spChg chg="mod">
          <ac:chgData name="Tom Coleman-Haynes" userId="feac02dd-ca1d-495d-907d-e6674be69fc7" providerId="ADAL" clId="{8E3E5435-0735-4911-B264-64916CD85320}" dt="2024-02-28T13:44:00.701" v="1851" actId="255"/>
          <ac:spMkLst>
            <pc:docMk/>
            <pc:sldMk cId="972680453" sldId="2145708289"/>
            <ac:spMk id="4" creationId="{33639854-4EA5-3C8E-C65F-17BD0EF75A2D}"/>
          </ac:spMkLst>
        </pc:spChg>
        <pc:spChg chg="mod">
          <ac:chgData name="Tom Coleman-Haynes" userId="feac02dd-ca1d-495d-907d-e6674be69fc7" providerId="ADAL" clId="{8E3E5435-0735-4911-B264-64916CD85320}" dt="2024-02-26T18:55:47.643" v="676" actId="1076"/>
          <ac:spMkLst>
            <pc:docMk/>
            <pc:sldMk cId="972680453" sldId="2145708289"/>
            <ac:spMk id="6" creationId="{0F3AE7A2-A125-6371-7792-36450754AB8A}"/>
          </ac:spMkLst>
        </pc:spChg>
        <pc:spChg chg="mod">
          <ac:chgData name="Tom Coleman-Haynes" userId="feac02dd-ca1d-495d-907d-e6674be69fc7" providerId="ADAL" clId="{8E3E5435-0735-4911-B264-64916CD85320}" dt="2024-02-26T18:55:47.643" v="676" actId="1076"/>
          <ac:spMkLst>
            <pc:docMk/>
            <pc:sldMk cId="972680453" sldId="2145708289"/>
            <ac:spMk id="7" creationId="{3CDBE966-0B0B-1702-BB13-CB47F4C7CA1E}"/>
          </ac:spMkLst>
        </pc:spChg>
        <pc:spChg chg="mod">
          <ac:chgData name="Tom Coleman-Haynes" userId="feac02dd-ca1d-495d-907d-e6674be69fc7" providerId="ADAL" clId="{8E3E5435-0735-4911-B264-64916CD85320}" dt="2024-02-26T18:55:47.643" v="676" actId="1076"/>
          <ac:spMkLst>
            <pc:docMk/>
            <pc:sldMk cId="972680453" sldId="2145708289"/>
            <ac:spMk id="8" creationId="{2028F930-259D-730F-05C0-973EAAA67358}"/>
          </ac:spMkLst>
        </pc:spChg>
        <pc:spChg chg="mod">
          <ac:chgData name="Tom Coleman-Haynes" userId="feac02dd-ca1d-495d-907d-e6674be69fc7" providerId="ADAL" clId="{8E3E5435-0735-4911-B264-64916CD85320}" dt="2024-02-26T18:55:50.692" v="677" actId="14100"/>
          <ac:spMkLst>
            <pc:docMk/>
            <pc:sldMk cId="972680453" sldId="2145708289"/>
            <ac:spMk id="9" creationId="{A14103BF-9D30-1D14-6951-5D0B1CEAE7FC}"/>
          </ac:spMkLst>
        </pc:spChg>
      </pc:sldChg>
      <pc:sldChg chg="modSp mod modClrScheme chgLayout">
        <pc:chgData name="Tom Coleman-Haynes" userId="feac02dd-ca1d-495d-907d-e6674be69fc7" providerId="ADAL" clId="{8E3E5435-0735-4911-B264-64916CD85320}" dt="2024-02-27T09:15:40.639" v="1361" actId="20577"/>
        <pc:sldMkLst>
          <pc:docMk/>
          <pc:sldMk cId="3878750325" sldId="2145708291"/>
        </pc:sldMkLst>
        <pc:spChg chg="mod">
          <ac:chgData name="Tom Coleman-Haynes" userId="feac02dd-ca1d-495d-907d-e6674be69fc7" providerId="ADAL" clId="{8E3E5435-0735-4911-B264-64916CD85320}" dt="2024-02-27T09:15:40.639" v="1361" actId="20577"/>
          <ac:spMkLst>
            <pc:docMk/>
            <pc:sldMk cId="3878750325" sldId="2145708291"/>
            <ac:spMk id="2" creationId="{633D8177-68F1-C4AF-0FFD-3B15805BCA8B}"/>
          </ac:spMkLst>
        </pc:spChg>
      </pc:sldChg>
      <pc:sldChg chg="add">
        <pc:chgData name="Tom Coleman-Haynes" userId="feac02dd-ca1d-495d-907d-e6674be69fc7" providerId="ADAL" clId="{8E3E5435-0735-4911-B264-64916CD85320}" dt="2024-02-26T19:00:42.518" v="691"/>
        <pc:sldMkLst>
          <pc:docMk/>
          <pc:sldMk cId="2328684732" sldId="2145708296"/>
        </pc:sldMkLst>
      </pc:sldChg>
      <pc:sldChg chg="addSp delSp modSp mod">
        <pc:chgData name="Tom Coleman-Haynes" userId="feac02dd-ca1d-495d-907d-e6674be69fc7" providerId="ADAL" clId="{8E3E5435-0735-4911-B264-64916CD85320}" dt="2024-02-27T09:27:51.701" v="1485" actId="207"/>
        <pc:sldMkLst>
          <pc:docMk/>
          <pc:sldMk cId="729928014" sldId="2145708297"/>
        </pc:sldMkLst>
        <pc:spChg chg="del">
          <ac:chgData name="Tom Coleman-Haynes" userId="feac02dd-ca1d-495d-907d-e6674be69fc7" providerId="ADAL" clId="{8E3E5435-0735-4911-B264-64916CD85320}" dt="2024-02-26T19:01:12.472" v="695" actId="478"/>
          <ac:spMkLst>
            <pc:docMk/>
            <pc:sldMk cId="729928014" sldId="2145708297"/>
            <ac:spMk id="2" creationId="{C91C1578-8ED8-480E-B6BB-44BB682D280A}"/>
          </ac:spMkLst>
        </pc:spChg>
        <pc:spChg chg="mod">
          <ac:chgData name="Tom Coleman-Haynes" userId="feac02dd-ca1d-495d-907d-e6674be69fc7" providerId="ADAL" clId="{8E3E5435-0735-4911-B264-64916CD85320}" dt="2024-02-27T09:27:51.701" v="1485" actId="207"/>
          <ac:spMkLst>
            <pc:docMk/>
            <pc:sldMk cId="729928014" sldId="2145708297"/>
            <ac:spMk id="3" creationId="{112B37CD-5859-40B4-AC69-C7E1D88E302F}"/>
          </ac:spMkLst>
        </pc:spChg>
        <pc:spChg chg="add mod">
          <ac:chgData name="Tom Coleman-Haynes" userId="feac02dd-ca1d-495d-907d-e6674be69fc7" providerId="ADAL" clId="{8E3E5435-0735-4911-B264-64916CD85320}" dt="2024-02-26T19:01:17.231" v="708" actId="20577"/>
          <ac:spMkLst>
            <pc:docMk/>
            <pc:sldMk cId="729928014" sldId="2145708297"/>
            <ac:spMk id="5" creationId="{278DDA9F-DDD5-E885-0E99-89E46A03F6A9}"/>
          </ac:spMkLst>
        </pc:spChg>
        <pc:spChg chg="add mod">
          <ac:chgData name="Tom Coleman-Haynes" userId="feac02dd-ca1d-495d-907d-e6674be69fc7" providerId="ADAL" clId="{8E3E5435-0735-4911-B264-64916CD85320}" dt="2024-02-26T19:01:41.782" v="716"/>
          <ac:spMkLst>
            <pc:docMk/>
            <pc:sldMk cId="729928014" sldId="2145708297"/>
            <ac:spMk id="6" creationId="{AB7DCE56-D188-9D05-7E4C-E8A9D1D12CA4}"/>
          </ac:spMkLst>
        </pc:spChg>
      </pc:sldChg>
      <pc:sldChg chg="mod modClrScheme chgLayout">
        <pc:chgData name="Tom Coleman-Haynes" userId="feac02dd-ca1d-495d-907d-e6674be69fc7" providerId="ADAL" clId="{8E3E5435-0735-4911-B264-64916CD85320}" dt="2024-02-27T09:22:52.612" v="1465" actId="700"/>
        <pc:sldMkLst>
          <pc:docMk/>
          <pc:sldMk cId="2014567608" sldId="2145708301"/>
        </pc:sldMkLst>
      </pc:sldChg>
      <pc:sldChg chg="addSp delSp modSp mod">
        <pc:chgData name="Tom Coleman-Haynes" userId="feac02dd-ca1d-495d-907d-e6674be69fc7" providerId="ADAL" clId="{8E3E5435-0735-4911-B264-64916CD85320}" dt="2024-02-28T13:44:47.920" v="1868"/>
        <pc:sldMkLst>
          <pc:docMk/>
          <pc:sldMk cId="2567024172" sldId="2145708303"/>
        </pc:sldMkLst>
        <pc:spChg chg="add mod">
          <ac:chgData name="Tom Coleman-Haynes" userId="feac02dd-ca1d-495d-907d-e6674be69fc7" providerId="ADAL" clId="{8E3E5435-0735-4911-B264-64916CD85320}" dt="2024-02-28T13:44:47.920" v="1868"/>
          <ac:spMkLst>
            <pc:docMk/>
            <pc:sldMk cId="2567024172" sldId="2145708303"/>
            <ac:spMk id="2" creationId="{EC016768-EFB8-2FD2-0682-0DCED57D8FE5}"/>
          </ac:spMkLst>
        </pc:spChg>
        <pc:spChg chg="del">
          <ac:chgData name="Tom Coleman-Haynes" userId="feac02dd-ca1d-495d-907d-e6674be69fc7" providerId="ADAL" clId="{8E3E5435-0735-4911-B264-64916CD85320}" dt="2024-02-28T13:44:47.136" v="1867" actId="478"/>
          <ac:spMkLst>
            <pc:docMk/>
            <pc:sldMk cId="2567024172" sldId="2145708303"/>
            <ac:spMk id="4" creationId="{EEBEF405-0685-2C95-EA85-05713A40DEAF}"/>
          </ac:spMkLst>
        </pc:spChg>
        <pc:spChg chg="mod">
          <ac:chgData name="Tom Coleman-Haynes" userId="feac02dd-ca1d-495d-907d-e6674be69fc7" providerId="ADAL" clId="{8E3E5435-0735-4911-B264-64916CD85320}" dt="2024-02-27T09:19:09.876" v="1420" actId="207"/>
          <ac:spMkLst>
            <pc:docMk/>
            <pc:sldMk cId="2567024172" sldId="2145708303"/>
            <ac:spMk id="291843" creationId="{9B7EE43F-949E-4DAD-D72B-5317C0C7B177}"/>
          </ac:spMkLst>
        </pc:spChg>
      </pc:sldChg>
      <pc:sldChg chg="mod modClrScheme chgLayout">
        <pc:chgData name="Tom Coleman-Haynes" userId="feac02dd-ca1d-495d-907d-e6674be69fc7" providerId="ADAL" clId="{8E3E5435-0735-4911-B264-64916CD85320}" dt="2024-02-27T09:19:14.046" v="1421" actId="700"/>
        <pc:sldMkLst>
          <pc:docMk/>
          <pc:sldMk cId="2295432281" sldId="2145708304"/>
        </pc:sldMkLst>
      </pc:sldChg>
      <pc:sldChg chg="addSp delSp modSp mod">
        <pc:chgData name="Tom Coleman-Haynes" userId="feac02dd-ca1d-495d-907d-e6674be69fc7" providerId="ADAL" clId="{8E3E5435-0735-4911-B264-64916CD85320}" dt="2024-02-28T13:44:51.608" v="1870"/>
        <pc:sldMkLst>
          <pc:docMk/>
          <pc:sldMk cId="4049148631" sldId="2145708305"/>
        </pc:sldMkLst>
        <pc:spChg chg="mod">
          <ac:chgData name="Tom Coleman-Haynes" userId="feac02dd-ca1d-495d-907d-e6674be69fc7" providerId="ADAL" clId="{8E3E5435-0735-4911-B264-64916CD85320}" dt="2024-02-27T09:19:25.544" v="1424" actId="207"/>
          <ac:spMkLst>
            <pc:docMk/>
            <pc:sldMk cId="4049148631" sldId="2145708305"/>
            <ac:spMk id="4" creationId="{A9AC2043-F690-FF1F-7576-8D033E8AF9B0}"/>
          </ac:spMkLst>
        </pc:spChg>
        <pc:spChg chg="add mod">
          <ac:chgData name="Tom Coleman-Haynes" userId="feac02dd-ca1d-495d-907d-e6674be69fc7" providerId="ADAL" clId="{8E3E5435-0735-4911-B264-64916CD85320}" dt="2024-02-28T13:44:51.608" v="1870"/>
          <ac:spMkLst>
            <pc:docMk/>
            <pc:sldMk cId="4049148631" sldId="2145708305"/>
            <ac:spMk id="5" creationId="{02387DEE-299D-8C96-BFCE-110939A060C6}"/>
          </ac:spMkLst>
        </pc:spChg>
        <pc:spChg chg="del">
          <ac:chgData name="Tom Coleman-Haynes" userId="feac02dd-ca1d-495d-907d-e6674be69fc7" providerId="ADAL" clId="{8E3E5435-0735-4911-B264-64916CD85320}" dt="2024-02-27T09:19:55.591" v="1432" actId="478"/>
          <ac:spMkLst>
            <pc:docMk/>
            <pc:sldMk cId="4049148631" sldId="2145708305"/>
            <ac:spMk id="5" creationId="{1579119F-BAD7-D2BF-1D0F-4AF81DDDB17E}"/>
          </ac:spMkLst>
        </pc:spChg>
        <pc:spChg chg="mod">
          <ac:chgData name="Tom Coleman-Haynes" userId="feac02dd-ca1d-495d-907d-e6674be69fc7" providerId="ADAL" clId="{8E3E5435-0735-4911-B264-64916CD85320}" dt="2024-02-27T09:19:38.146" v="1431" actId="207"/>
          <ac:spMkLst>
            <pc:docMk/>
            <pc:sldMk cId="4049148631" sldId="2145708305"/>
            <ac:spMk id="6" creationId="{F7F0688E-B3A1-6720-5A04-77CA7BA57036}"/>
          </ac:spMkLst>
        </pc:spChg>
        <pc:spChg chg="add del mod">
          <ac:chgData name="Tom Coleman-Haynes" userId="feac02dd-ca1d-495d-907d-e6674be69fc7" providerId="ADAL" clId="{8E3E5435-0735-4911-B264-64916CD85320}" dt="2024-02-28T13:44:50.765" v="1869" actId="478"/>
          <ac:spMkLst>
            <pc:docMk/>
            <pc:sldMk cId="4049148631" sldId="2145708305"/>
            <ac:spMk id="8" creationId="{E85CE58C-9AC8-92D3-89E8-742B7134454D}"/>
          </ac:spMkLst>
        </pc:spChg>
      </pc:sldChg>
      <pc:sldChg chg="addSp delSp modSp mod">
        <pc:chgData name="Tom Coleman-Haynes" userId="feac02dd-ca1d-495d-907d-e6674be69fc7" providerId="ADAL" clId="{8E3E5435-0735-4911-B264-64916CD85320}" dt="2024-02-28T13:44:54.720" v="1872"/>
        <pc:sldMkLst>
          <pc:docMk/>
          <pc:sldMk cId="3820638912" sldId="2145708306"/>
        </pc:sldMkLst>
        <pc:spChg chg="del">
          <ac:chgData name="Tom Coleman-Haynes" userId="feac02dd-ca1d-495d-907d-e6674be69fc7" providerId="ADAL" clId="{8E3E5435-0735-4911-B264-64916CD85320}" dt="2024-02-28T13:44:53.970" v="1871" actId="478"/>
          <ac:spMkLst>
            <pc:docMk/>
            <pc:sldMk cId="3820638912" sldId="2145708306"/>
            <ac:spMk id="3" creationId="{C2A8BF66-22C2-86ED-499C-7E35DBCE8010}"/>
          </ac:spMkLst>
        </pc:spChg>
        <pc:spChg chg="add mod">
          <ac:chgData name="Tom Coleman-Haynes" userId="feac02dd-ca1d-495d-907d-e6674be69fc7" providerId="ADAL" clId="{8E3E5435-0735-4911-B264-64916CD85320}" dt="2024-02-28T13:44:54.720" v="1872"/>
          <ac:spMkLst>
            <pc:docMk/>
            <pc:sldMk cId="3820638912" sldId="2145708306"/>
            <ac:spMk id="5" creationId="{C6197452-A04F-A3C3-807E-6F5B03CE50B8}"/>
          </ac:spMkLst>
        </pc:spChg>
      </pc:sldChg>
      <pc:sldChg chg="addSp delSp modSp mod">
        <pc:chgData name="Tom Coleman-Haynes" userId="feac02dd-ca1d-495d-907d-e6674be69fc7" providerId="ADAL" clId="{8E3E5435-0735-4911-B264-64916CD85320}" dt="2024-02-28T13:44:57.906" v="1874"/>
        <pc:sldMkLst>
          <pc:docMk/>
          <pc:sldMk cId="192619705" sldId="2145708307"/>
        </pc:sldMkLst>
        <pc:spChg chg="del">
          <ac:chgData name="Tom Coleman-Haynes" userId="feac02dd-ca1d-495d-907d-e6674be69fc7" providerId="ADAL" clId="{8E3E5435-0735-4911-B264-64916CD85320}" dt="2024-02-28T13:44:57.137" v="1873" actId="478"/>
          <ac:spMkLst>
            <pc:docMk/>
            <pc:sldMk cId="192619705" sldId="2145708307"/>
            <ac:spMk id="3" creationId="{1182E392-89A0-1DC4-A1F4-CF037CBBFBC0}"/>
          </ac:spMkLst>
        </pc:spChg>
        <pc:spChg chg="add mod">
          <ac:chgData name="Tom Coleman-Haynes" userId="feac02dd-ca1d-495d-907d-e6674be69fc7" providerId="ADAL" clId="{8E3E5435-0735-4911-B264-64916CD85320}" dt="2024-02-28T13:44:57.906" v="1874"/>
          <ac:spMkLst>
            <pc:docMk/>
            <pc:sldMk cId="192619705" sldId="2145708307"/>
            <ac:spMk id="4" creationId="{88705FF0-5347-4191-4DA6-04E0E24D9F68}"/>
          </ac:spMkLst>
        </pc:spChg>
        <pc:spChg chg="mod">
          <ac:chgData name="Tom Coleman-Haynes" userId="feac02dd-ca1d-495d-907d-e6674be69fc7" providerId="ADAL" clId="{8E3E5435-0735-4911-B264-64916CD85320}" dt="2024-02-27T09:20:08.321" v="1433" actId="207"/>
          <ac:spMkLst>
            <pc:docMk/>
            <pc:sldMk cId="192619705" sldId="2145708307"/>
            <ac:spMk id="6" creationId="{CAC91C44-5C26-A82B-6112-1E1B86028AE1}"/>
          </ac:spMkLst>
        </pc:spChg>
        <pc:spChg chg="mod">
          <ac:chgData name="Tom Coleman-Haynes" userId="feac02dd-ca1d-495d-907d-e6674be69fc7" providerId="ADAL" clId="{8E3E5435-0735-4911-B264-64916CD85320}" dt="2024-02-27T09:20:09.724" v="1434" actId="207"/>
          <ac:spMkLst>
            <pc:docMk/>
            <pc:sldMk cId="192619705" sldId="2145708307"/>
            <ac:spMk id="11" creationId="{DCBCD81F-FB0D-719B-A472-28254C68407A}"/>
          </ac:spMkLst>
        </pc:spChg>
      </pc:sldChg>
      <pc:sldChg chg="addSp delSp modSp mod">
        <pc:chgData name="Tom Coleman-Haynes" userId="feac02dd-ca1d-495d-907d-e6674be69fc7" providerId="ADAL" clId="{8E3E5435-0735-4911-B264-64916CD85320}" dt="2024-02-28T13:45:00.689" v="1876"/>
        <pc:sldMkLst>
          <pc:docMk/>
          <pc:sldMk cId="1440487435" sldId="2145708308"/>
        </pc:sldMkLst>
        <pc:spChg chg="add mod">
          <ac:chgData name="Tom Coleman-Haynes" userId="feac02dd-ca1d-495d-907d-e6674be69fc7" providerId="ADAL" clId="{8E3E5435-0735-4911-B264-64916CD85320}" dt="2024-02-28T13:45:00.689" v="1876"/>
          <ac:spMkLst>
            <pc:docMk/>
            <pc:sldMk cId="1440487435" sldId="2145708308"/>
            <ac:spMk id="5" creationId="{1E835B2D-5B65-2FBB-6616-7D854B9EE4A3}"/>
          </ac:spMkLst>
        </pc:spChg>
        <pc:spChg chg="del">
          <ac:chgData name="Tom Coleman-Haynes" userId="feac02dd-ca1d-495d-907d-e6674be69fc7" providerId="ADAL" clId="{8E3E5435-0735-4911-B264-64916CD85320}" dt="2024-02-28T13:44:59.969" v="1875" actId="478"/>
          <ac:spMkLst>
            <pc:docMk/>
            <pc:sldMk cId="1440487435" sldId="2145708308"/>
            <ac:spMk id="6" creationId="{7290A15A-4912-98EB-D098-DE8EE686862C}"/>
          </ac:spMkLst>
        </pc:spChg>
        <pc:spChg chg="mod">
          <ac:chgData name="Tom Coleman-Haynes" userId="feac02dd-ca1d-495d-907d-e6674be69fc7" providerId="ADAL" clId="{8E3E5435-0735-4911-B264-64916CD85320}" dt="2024-02-27T09:20:39.771" v="1435" actId="207"/>
          <ac:spMkLst>
            <pc:docMk/>
            <pc:sldMk cId="1440487435" sldId="2145708308"/>
            <ac:spMk id="11" creationId="{0600BE91-1CE6-A822-686A-217A5E945604}"/>
          </ac:spMkLst>
        </pc:spChg>
      </pc:sldChg>
      <pc:sldChg chg="addSp delSp modSp mod">
        <pc:chgData name="Tom Coleman-Haynes" userId="feac02dd-ca1d-495d-907d-e6674be69fc7" providerId="ADAL" clId="{8E3E5435-0735-4911-B264-64916CD85320}" dt="2024-02-28T13:45:03.402" v="1878"/>
        <pc:sldMkLst>
          <pc:docMk/>
          <pc:sldMk cId="2294339388" sldId="2145708309"/>
        </pc:sldMkLst>
        <pc:spChg chg="add mod">
          <ac:chgData name="Tom Coleman-Haynes" userId="feac02dd-ca1d-495d-907d-e6674be69fc7" providerId="ADAL" clId="{8E3E5435-0735-4911-B264-64916CD85320}" dt="2024-02-28T13:45:03.402" v="1878"/>
          <ac:spMkLst>
            <pc:docMk/>
            <pc:sldMk cId="2294339388" sldId="2145708309"/>
            <ac:spMk id="3" creationId="{7777BAE8-B67C-3B66-1AA6-212CED2AEDAD}"/>
          </ac:spMkLst>
        </pc:spChg>
        <pc:spChg chg="del">
          <ac:chgData name="Tom Coleman-Haynes" userId="feac02dd-ca1d-495d-907d-e6674be69fc7" providerId="ADAL" clId="{8E3E5435-0735-4911-B264-64916CD85320}" dt="2024-02-28T13:45:02.682" v="1877" actId="478"/>
          <ac:spMkLst>
            <pc:docMk/>
            <pc:sldMk cId="2294339388" sldId="2145708309"/>
            <ac:spMk id="4" creationId="{7F3399CB-4D75-11F6-1435-9FC31366EA9F}"/>
          </ac:spMkLst>
        </pc:spChg>
        <pc:spChg chg="mod">
          <ac:chgData name="Tom Coleman-Haynes" userId="feac02dd-ca1d-495d-907d-e6674be69fc7" providerId="ADAL" clId="{8E3E5435-0735-4911-B264-64916CD85320}" dt="2024-02-27T09:20:50.041" v="1437" actId="208"/>
          <ac:spMkLst>
            <pc:docMk/>
            <pc:sldMk cId="2294339388" sldId="2145708309"/>
            <ac:spMk id="7" creationId="{9C57D881-5175-04E9-2363-1B9D3CAF33A0}"/>
          </ac:spMkLst>
        </pc:spChg>
        <pc:spChg chg="mod">
          <ac:chgData name="Tom Coleman-Haynes" userId="feac02dd-ca1d-495d-907d-e6674be69fc7" providerId="ADAL" clId="{8E3E5435-0735-4911-B264-64916CD85320}" dt="2024-02-27T09:21:00.482" v="1443" actId="208"/>
          <ac:spMkLst>
            <pc:docMk/>
            <pc:sldMk cId="2294339388" sldId="2145708309"/>
            <ac:spMk id="20" creationId="{325DF307-400E-9A44-DAD2-1E0CD0879359}"/>
          </ac:spMkLst>
        </pc:spChg>
        <pc:spChg chg="mod">
          <ac:chgData name="Tom Coleman-Haynes" userId="feac02dd-ca1d-495d-907d-e6674be69fc7" providerId="ADAL" clId="{8E3E5435-0735-4911-B264-64916CD85320}" dt="2024-02-27T09:20:53.433" v="1439" actId="207"/>
          <ac:spMkLst>
            <pc:docMk/>
            <pc:sldMk cId="2294339388" sldId="2145708309"/>
            <ac:spMk id="27" creationId="{7C77C286-5B71-90C5-C2B7-D2E37B9C9995}"/>
          </ac:spMkLst>
        </pc:spChg>
        <pc:spChg chg="mod">
          <ac:chgData name="Tom Coleman-Haynes" userId="feac02dd-ca1d-495d-907d-e6674be69fc7" providerId="ADAL" clId="{8E3E5435-0735-4911-B264-64916CD85320}" dt="2024-02-27T09:20:58.777" v="1442" actId="208"/>
          <ac:spMkLst>
            <pc:docMk/>
            <pc:sldMk cId="2294339388" sldId="2145708309"/>
            <ac:spMk id="30" creationId="{C5FAB107-9C06-9502-D7A3-3C51F29635F1}"/>
          </ac:spMkLst>
        </pc:spChg>
        <pc:spChg chg="mod">
          <ac:chgData name="Tom Coleman-Haynes" userId="feac02dd-ca1d-495d-907d-e6674be69fc7" providerId="ADAL" clId="{8E3E5435-0735-4911-B264-64916CD85320}" dt="2024-02-27T09:20:56.441" v="1441" actId="207"/>
          <ac:spMkLst>
            <pc:docMk/>
            <pc:sldMk cId="2294339388" sldId="2145708309"/>
            <ac:spMk id="32" creationId="{B1AD6F61-B14A-BB8B-796B-10EF5E59A42B}"/>
          </ac:spMkLst>
        </pc:spChg>
        <pc:spChg chg="mod">
          <ac:chgData name="Tom Coleman-Haynes" userId="feac02dd-ca1d-495d-907d-e6674be69fc7" providerId="ADAL" clId="{8E3E5435-0735-4911-B264-64916CD85320}" dt="2024-02-27T09:21:02.317" v="1444" actId="208"/>
          <ac:spMkLst>
            <pc:docMk/>
            <pc:sldMk cId="2294339388" sldId="2145708309"/>
            <ac:spMk id="35" creationId="{90D6138C-E1CF-C093-3572-7D50DEE79E25}"/>
          </ac:spMkLst>
        </pc:spChg>
      </pc:sldChg>
      <pc:sldChg chg="addSp delSp modSp mod modClrScheme modAnim chgLayout">
        <pc:chgData name="Tom Coleman-Haynes" userId="feac02dd-ca1d-495d-907d-e6674be69fc7" providerId="ADAL" clId="{8E3E5435-0735-4911-B264-64916CD85320}" dt="2024-02-27T14:32:34.602" v="1541"/>
        <pc:sldMkLst>
          <pc:docMk/>
          <pc:sldMk cId="2864618749" sldId="2145708310"/>
        </pc:sldMkLst>
        <pc:spChg chg="add mod ord">
          <ac:chgData name="Tom Coleman-Haynes" userId="feac02dd-ca1d-495d-907d-e6674be69fc7" providerId="ADAL" clId="{8E3E5435-0735-4911-B264-64916CD85320}" dt="2024-02-27T14:32:33.086" v="1539"/>
          <ac:spMkLst>
            <pc:docMk/>
            <pc:sldMk cId="2864618749" sldId="2145708310"/>
            <ac:spMk id="2" creationId="{4061C235-0F17-9951-A890-5B14290ED1E2}"/>
          </ac:spMkLst>
        </pc:spChg>
        <pc:spChg chg="del mod">
          <ac:chgData name="Tom Coleman-Haynes" userId="feac02dd-ca1d-495d-907d-e6674be69fc7" providerId="ADAL" clId="{8E3E5435-0735-4911-B264-64916CD85320}" dt="2024-02-27T14:32:34.602" v="1541"/>
          <ac:spMkLst>
            <pc:docMk/>
            <pc:sldMk cId="2864618749" sldId="2145708310"/>
            <ac:spMk id="4" creationId="{AD42A82B-CE71-0A14-FE97-F7D6E6D4CBFA}"/>
          </ac:spMkLst>
        </pc:spChg>
      </pc:sldChg>
      <pc:sldChg chg="modSp">
        <pc:chgData name="Tom Coleman-Haynes" userId="feac02dd-ca1d-495d-907d-e6674be69fc7" providerId="ADAL" clId="{8E3E5435-0735-4911-B264-64916CD85320}" dt="2024-02-27T09:21:53.311" v="1457" actId="207"/>
        <pc:sldMkLst>
          <pc:docMk/>
          <pc:sldMk cId="3274187735" sldId="2145708311"/>
        </pc:sldMkLst>
        <pc:spChg chg="mod">
          <ac:chgData name="Tom Coleman-Haynes" userId="feac02dd-ca1d-495d-907d-e6674be69fc7" providerId="ADAL" clId="{8E3E5435-0735-4911-B264-64916CD85320}" dt="2024-02-27T09:21:51.677" v="1456" actId="207"/>
          <ac:spMkLst>
            <pc:docMk/>
            <pc:sldMk cId="3274187735" sldId="2145708311"/>
            <ac:spMk id="6" creationId="{5951D78C-E6EE-13E4-2A9B-523030B2A2E8}"/>
          </ac:spMkLst>
        </pc:spChg>
        <pc:spChg chg="mod">
          <ac:chgData name="Tom Coleman-Haynes" userId="feac02dd-ca1d-495d-907d-e6674be69fc7" providerId="ADAL" clId="{8E3E5435-0735-4911-B264-64916CD85320}" dt="2024-02-27T09:21:53.311" v="1457" actId="207"/>
          <ac:spMkLst>
            <pc:docMk/>
            <pc:sldMk cId="3274187735" sldId="2145708311"/>
            <ac:spMk id="7" creationId="{CD40803D-41F9-2113-49AD-5D74D110E934}"/>
          </ac:spMkLst>
        </pc:spChg>
        <pc:spChg chg="mod">
          <ac:chgData name="Tom Coleman-Haynes" userId="feac02dd-ca1d-495d-907d-e6674be69fc7" providerId="ADAL" clId="{8E3E5435-0735-4911-B264-64916CD85320}" dt="2024-02-27T09:21:49.942" v="1455" actId="207"/>
          <ac:spMkLst>
            <pc:docMk/>
            <pc:sldMk cId="3274187735" sldId="2145708311"/>
            <ac:spMk id="11" creationId="{ECDC8D76-FFD3-DBA5-AD53-2627CF01FC65}"/>
          </ac:spMkLst>
        </pc:spChg>
      </pc:sldChg>
      <pc:sldChg chg="addSp delSp modSp del mod">
        <pc:chgData name="Tom Coleman-Haynes" userId="feac02dd-ca1d-495d-907d-e6674be69fc7" providerId="ADAL" clId="{8E3E5435-0735-4911-B264-64916CD85320}" dt="2024-02-26T19:00:45.049" v="692" actId="47"/>
        <pc:sldMkLst>
          <pc:docMk/>
          <pc:sldMk cId="3110571979" sldId="2145708313"/>
        </pc:sldMkLst>
        <pc:spChg chg="add mod">
          <ac:chgData name="Tom Coleman-Haynes" userId="feac02dd-ca1d-495d-907d-e6674be69fc7" providerId="ADAL" clId="{8E3E5435-0735-4911-B264-64916CD85320}" dt="2024-02-26T19:00:05.309" v="689"/>
          <ac:spMkLst>
            <pc:docMk/>
            <pc:sldMk cId="3110571979" sldId="2145708313"/>
            <ac:spMk id="4" creationId="{EB4E8289-EF34-DFEE-6217-C7A1BCC82E1B}"/>
          </ac:spMkLst>
        </pc:spChg>
        <pc:spChg chg="del">
          <ac:chgData name="Tom Coleman-Haynes" userId="feac02dd-ca1d-495d-907d-e6674be69fc7" providerId="ADAL" clId="{8E3E5435-0735-4911-B264-64916CD85320}" dt="2024-02-26T19:00:04.430" v="688" actId="478"/>
          <ac:spMkLst>
            <pc:docMk/>
            <pc:sldMk cId="3110571979" sldId="2145708313"/>
            <ac:spMk id="8" creationId="{A80DA1F8-35B3-CB47-E040-140628F1A48A}"/>
          </ac:spMkLst>
        </pc:spChg>
      </pc:sldChg>
      <pc:sldChg chg="modSp mod">
        <pc:chgData name="Tom Coleman-Haynes" userId="feac02dd-ca1d-495d-907d-e6674be69fc7" providerId="ADAL" clId="{8E3E5435-0735-4911-B264-64916CD85320}" dt="2024-02-27T09:26:34.234" v="1484" actId="207"/>
        <pc:sldMkLst>
          <pc:docMk/>
          <pc:sldMk cId="2670999055" sldId="2145708314"/>
        </pc:sldMkLst>
        <pc:spChg chg="mod">
          <ac:chgData name="Tom Coleman-Haynes" userId="feac02dd-ca1d-495d-907d-e6674be69fc7" providerId="ADAL" clId="{8E3E5435-0735-4911-B264-64916CD85320}" dt="2024-02-27T09:26:34.234" v="1484" actId="207"/>
          <ac:spMkLst>
            <pc:docMk/>
            <pc:sldMk cId="2670999055" sldId="2145708314"/>
            <ac:spMk id="28" creationId="{FD5A4F87-CD24-6685-9833-BC2754186AFD}"/>
          </ac:spMkLst>
        </pc:spChg>
      </pc:sldChg>
      <pc:sldChg chg="add">
        <pc:chgData name="Tom Coleman-Haynes" userId="feac02dd-ca1d-495d-907d-e6674be69fc7" providerId="ADAL" clId="{8E3E5435-0735-4911-B264-64916CD85320}" dt="2024-02-26T19:00:58.712" v="693"/>
        <pc:sldMkLst>
          <pc:docMk/>
          <pc:sldMk cId="665072880" sldId="2145708315"/>
        </pc:sldMkLst>
      </pc:sldChg>
      <pc:sldChg chg="addSp delSp modSp add mod modClrScheme chgLayout">
        <pc:chgData name="Tom Coleman-Haynes" userId="feac02dd-ca1d-495d-907d-e6674be69fc7" providerId="ADAL" clId="{8E3E5435-0735-4911-B264-64916CD85320}" dt="2024-02-27T14:30:14.020" v="1514" actId="478"/>
        <pc:sldMkLst>
          <pc:docMk/>
          <pc:sldMk cId="939812136" sldId="2145708316"/>
        </pc:sldMkLst>
        <pc:spChg chg="mod ord">
          <ac:chgData name="Tom Coleman-Haynes" userId="feac02dd-ca1d-495d-907d-e6674be69fc7" providerId="ADAL" clId="{8E3E5435-0735-4911-B264-64916CD85320}" dt="2024-02-27T14:30:11.169" v="1513" actId="700"/>
          <ac:spMkLst>
            <pc:docMk/>
            <pc:sldMk cId="939812136" sldId="2145708316"/>
            <ac:spMk id="2" creationId="{BB517FBE-D3CF-B5B9-E7B6-7F51D5873E06}"/>
          </ac:spMkLst>
        </pc:spChg>
        <pc:spChg chg="add del mod ord">
          <ac:chgData name="Tom Coleman-Haynes" userId="feac02dd-ca1d-495d-907d-e6674be69fc7" providerId="ADAL" clId="{8E3E5435-0735-4911-B264-64916CD85320}" dt="2024-02-27T14:30:14.020" v="1514" actId="478"/>
          <ac:spMkLst>
            <pc:docMk/>
            <pc:sldMk cId="939812136" sldId="2145708316"/>
            <ac:spMk id="3" creationId="{E7149FAB-E811-E6E8-D316-3BA5A1853982}"/>
          </ac:spMkLst>
        </pc:spChg>
        <pc:spChg chg="add del mod ord">
          <ac:chgData name="Tom Coleman-Haynes" userId="feac02dd-ca1d-495d-907d-e6674be69fc7" providerId="ADAL" clId="{8E3E5435-0735-4911-B264-64916CD85320}" dt="2024-02-27T14:30:14.020" v="1514" actId="478"/>
          <ac:spMkLst>
            <pc:docMk/>
            <pc:sldMk cId="939812136" sldId="2145708316"/>
            <ac:spMk id="4" creationId="{6879D88E-29CB-3963-6DC6-FA66B9A992CE}"/>
          </ac:spMkLst>
        </pc:spChg>
        <pc:spChg chg="add del mod ord">
          <ac:chgData name="Tom Coleman-Haynes" userId="feac02dd-ca1d-495d-907d-e6674be69fc7" providerId="ADAL" clId="{8E3E5435-0735-4911-B264-64916CD85320}" dt="2024-02-27T14:30:14.020" v="1514" actId="478"/>
          <ac:spMkLst>
            <pc:docMk/>
            <pc:sldMk cId="939812136" sldId="2145708316"/>
            <ac:spMk id="5" creationId="{78B0DCAB-6EFF-6AAB-0569-E1380B4BE18A}"/>
          </ac:spMkLst>
        </pc:spChg>
      </pc:sldChg>
      <pc:sldChg chg="addSp delSp modSp add mod modClrScheme chgLayout">
        <pc:chgData name="Tom Coleman-Haynes" userId="feac02dd-ca1d-495d-907d-e6674be69fc7" providerId="ADAL" clId="{8E3E5435-0735-4911-B264-64916CD85320}" dt="2024-02-27T14:30:44.226" v="1518" actId="478"/>
        <pc:sldMkLst>
          <pc:docMk/>
          <pc:sldMk cId="971357662" sldId="2145708317"/>
        </pc:sldMkLst>
        <pc:spChg chg="mod ord">
          <ac:chgData name="Tom Coleman-Haynes" userId="feac02dd-ca1d-495d-907d-e6674be69fc7" providerId="ADAL" clId="{8E3E5435-0735-4911-B264-64916CD85320}" dt="2024-02-27T14:30:41.703" v="1517" actId="700"/>
          <ac:spMkLst>
            <pc:docMk/>
            <pc:sldMk cId="971357662" sldId="2145708317"/>
            <ac:spMk id="2" creationId="{2A97BCCA-2BF4-4F26-94A7-DE9B6DD6E054}"/>
          </ac:spMkLst>
        </pc:spChg>
        <pc:spChg chg="add del mod ord">
          <ac:chgData name="Tom Coleman-Haynes" userId="feac02dd-ca1d-495d-907d-e6674be69fc7" providerId="ADAL" clId="{8E3E5435-0735-4911-B264-64916CD85320}" dt="2024-02-27T14:30:44.226" v="1518" actId="478"/>
          <ac:spMkLst>
            <pc:docMk/>
            <pc:sldMk cId="971357662" sldId="2145708317"/>
            <ac:spMk id="3" creationId="{308C48A5-41A2-2DD9-9960-9A728969393D}"/>
          </ac:spMkLst>
        </pc:spChg>
        <pc:spChg chg="add del mod ord">
          <ac:chgData name="Tom Coleman-Haynes" userId="feac02dd-ca1d-495d-907d-e6674be69fc7" providerId="ADAL" clId="{8E3E5435-0735-4911-B264-64916CD85320}" dt="2024-02-27T14:30:44.226" v="1518" actId="478"/>
          <ac:spMkLst>
            <pc:docMk/>
            <pc:sldMk cId="971357662" sldId="2145708317"/>
            <ac:spMk id="4" creationId="{97885975-15E5-8C9C-D55C-6314ACCBBBF2}"/>
          </ac:spMkLst>
        </pc:spChg>
        <pc:spChg chg="add del mod ord">
          <ac:chgData name="Tom Coleman-Haynes" userId="feac02dd-ca1d-495d-907d-e6674be69fc7" providerId="ADAL" clId="{8E3E5435-0735-4911-B264-64916CD85320}" dt="2024-02-27T14:30:44.226" v="1518" actId="478"/>
          <ac:spMkLst>
            <pc:docMk/>
            <pc:sldMk cId="971357662" sldId="2145708317"/>
            <ac:spMk id="5" creationId="{12CD5407-9BB3-C509-7596-3E882E3F17D0}"/>
          </ac:spMkLst>
        </pc:spChg>
      </pc:sldChg>
      <pc:sldChg chg="add del">
        <pc:chgData name="Tom Coleman-Haynes" userId="feac02dd-ca1d-495d-907d-e6674be69fc7" providerId="ADAL" clId="{8E3E5435-0735-4911-B264-64916CD85320}" dt="2024-02-27T14:31:34.317" v="1533" actId="47"/>
        <pc:sldMkLst>
          <pc:docMk/>
          <pc:sldMk cId="456330570" sldId="2145708318"/>
        </pc:sldMkLst>
      </pc:sldChg>
      <pc:sldChg chg="add del">
        <pc:chgData name="Tom Coleman-Haynes" userId="feac02dd-ca1d-495d-907d-e6674be69fc7" providerId="ADAL" clId="{8E3E5435-0735-4911-B264-64916CD85320}" dt="2024-02-27T14:31:13.923" v="1527" actId="47"/>
        <pc:sldMkLst>
          <pc:docMk/>
          <pc:sldMk cId="490173734" sldId="2145708318"/>
        </pc:sldMkLst>
      </pc:sldChg>
      <pc:sldChg chg="add del">
        <pc:chgData name="Tom Coleman-Haynes" userId="feac02dd-ca1d-495d-907d-e6674be69fc7" providerId="ADAL" clId="{8E3E5435-0735-4911-B264-64916CD85320}" dt="2024-02-27T14:31:00.961" v="1523" actId="47"/>
        <pc:sldMkLst>
          <pc:docMk/>
          <pc:sldMk cId="2754166509" sldId="2145708318"/>
        </pc:sldMkLst>
      </pc:sldChg>
      <pc:sldMasterChg chg="addSldLayout delSldLayout modSldLayout">
        <pc:chgData name="Tom Coleman-Haynes" userId="feac02dd-ca1d-495d-907d-e6674be69fc7" providerId="ADAL" clId="{8E3E5435-0735-4911-B264-64916CD85320}" dt="2024-02-27T14:29:57.133" v="1511" actId="2696"/>
        <pc:sldMasterMkLst>
          <pc:docMk/>
          <pc:sldMasterMk cId="0" sldId="2147483648"/>
        </pc:sldMasterMkLst>
        <pc:sldLayoutChg chg="modAnim">
          <pc:chgData name="Tom Coleman-Haynes" userId="feac02dd-ca1d-495d-907d-e6674be69fc7" providerId="ADAL" clId="{8E3E5435-0735-4911-B264-64916CD85320}" dt="2024-02-27T14:29:09.755" v="1503"/>
          <pc:sldLayoutMkLst>
            <pc:docMk/>
            <pc:sldMasterMk cId="0" sldId="2147483648"/>
            <pc:sldLayoutMk cId="1284782496" sldId="2147483695"/>
          </pc:sldLayoutMkLst>
        </pc:sldLayoutChg>
        <pc:sldLayoutChg chg="new del mod replId">
          <pc:chgData name="Tom Coleman-Haynes" userId="feac02dd-ca1d-495d-907d-e6674be69fc7" providerId="ADAL" clId="{8E3E5435-0735-4911-B264-64916CD85320}" dt="2024-02-27T14:29:43.855" v="1509" actId="11236"/>
          <pc:sldLayoutMkLst>
            <pc:docMk/>
            <pc:sldMasterMk cId="0" sldId="2147483648"/>
            <pc:sldLayoutMk cId="1357558105" sldId="2147483700"/>
          </pc:sldLayoutMkLst>
        </pc:sldLayoutChg>
        <pc:sldLayoutChg chg="new del mod replId">
          <pc:chgData name="Tom Coleman-Haynes" userId="feac02dd-ca1d-495d-907d-e6674be69fc7" providerId="ADAL" clId="{8E3E5435-0735-4911-B264-64916CD85320}" dt="2024-02-27T14:29:57.133" v="1511" actId="2696"/>
          <pc:sldLayoutMkLst>
            <pc:docMk/>
            <pc:sldMasterMk cId="0" sldId="2147483648"/>
            <pc:sldLayoutMk cId="3351790263" sldId="2147483700"/>
          </pc:sldLayoutMkLst>
        </pc:sldLayoutChg>
      </pc:sldMasterChg>
      <pc:sldMasterChg chg="add del addSldLayout delSldLayout">
        <pc:chgData name="Tom Coleman-Haynes" userId="feac02dd-ca1d-495d-907d-e6674be69fc7" providerId="ADAL" clId="{8E3E5435-0735-4911-B264-64916CD85320}" dt="2024-02-27T14:29:29.472" v="1507" actId="2696"/>
        <pc:sldMasterMkLst>
          <pc:docMk/>
          <pc:sldMasterMk cId="746232742" sldId="2147483696"/>
        </pc:sldMasterMkLst>
        <pc:sldLayoutChg chg="add del">
          <pc:chgData name="Tom Coleman-Haynes" userId="feac02dd-ca1d-495d-907d-e6674be69fc7" providerId="ADAL" clId="{8E3E5435-0735-4911-B264-64916CD85320}" dt="2024-02-27T14:29:29.472" v="1507" actId="2696"/>
          <pc:sldLayoutMkLst>
            <pc:docMk/>
            <pc:sldMasterMk cId="746232742" sldId="2147483696"/>
            <pc:sldLayoutMk cId="1240560893" sldId="2147483697"/>
          </pc:sldLayoutMkLst>
        </pc:sldLayoutChg>
      </pc:sldMasterChg>
    </pc:docChg>
  </pc:docChgLst>
  <pc:docChgLst>
    <pc:chgData name="Sophia Papadakis" userId="S::sophia@ncsct.co.uk::b95f17c4-d9c4-4e13-899b-4e888ddd5376" providerId="AD" clId="Web-{54DF4A3F-9087-5389-EF99-6DBCE1AF13AD}"/>
    <pc:docChg chg="addSld delSld modSld">
      <pc:chgData name="Sophia Papadakis" userId="S::sophia@ncsct.co.uk::b95f17c4-d9c4-4e13-899b-4e888ddd5376" providerId="AD" clId="Web-{54DF4A3F-9087-5389-EF99-6DBCE1AF13AD}" dt="2024-02-29T08:32:03.783" v="94" actId="1076"/>
      <pc:docMkLst>
        <pc:docMk/>
      </pc:docMkLst>
      <pc:sldChg chg="addSp delSp modSp del">
        <pc:chgData name="Sophia Papadakis" userId="S::sophia@ncsct.co.uk::b95f17c4-d9c4-4e13-899b-4e888ddd5376" providerId="AD" clId="Web-{54DF4A3F-9087-5389-EF99-6DBCE1AF13AD}" dt="2024-02-29T08:31:47.923" v="91"/>
        <pc:sldMkLst>
          <pc:docMk/>
          <pc:sldMk cId="1977692338" sldId="1508"/>
        </pc:sldMkLst>
        <pc:spChg chg="del">
          <ac:chgData name="Sophia Papadakis" userId="S::sophia@ncsct.co.uk::b95f17c4-d9c4-4e13-899b-4e888ddd5376" providerId="AD" clId="Web-{54DF4A3F-9087-5389-EF99-6DBCE1AF13AD}" dt="2024-02-29T08:25:58.911" v="8"/>
          <ac:spMkLst>
            <pc:docMk/>
            <pc:sldMk cId="1977692338" sldId="1508"/>
            <ac:spMk id="5" creationId="{B3C93E75-258E-9861-BBF7-66AF15A334D7}"/>
          </ac:spMkLst>
        </pc:spChg>
        <pc:spChg chg="mod">
          <ac:chgData name="Sophia Papadakis" userId="S::sophia@ncsct.co.uk::b95f17c4-d9c4-4e13-899b-4e888ddd5376" providerId="AD" clId="Web-{54DF4A3F-9087-5389-EF99-6DBCE1AF13AD}" dt="2024-02-29T08:27:15.010" v="36" actId="1076"/>
          <ac:spMkLst>
            <pc:docMk/>
            <pc:sldMk cId="1977692338" sldId="1508"/>
            <ac:spMk id="10" creationId="{BD369BEB-1864-72AE-C305-6DCC78BC58C8}"/>
          </ac:spMkLst>
        </pc:spChg>
        <pc:spChg chg="mod">
          <ac:chgData name="Sophia Papadakis" userId="S::sophia@ncsct.co.uk::b95f17c4-d9c4-4e13-899b-4e888ddd5376" providerId="AD" clId="Web-{54DF4A3F-9087-5389-EF99-6DBCE1AF13AD}" dt="2024-02-29T08:27:25.824" v="40" actId="1076"/>
          <ac:spMkLst>
            <pc:docMk/>
            <pc:sldMk cId="1977692338" sldId="1508"/>
            <ac:spMk id="12" creationId="{2749084E-DFDD-D0D1-AFEB-1ED93E3AFAB0}"/>
          </ac:spMkLst>
        </pc:spChg>
        <pc:picChg chg="add mod">
          <ac:chgData name="Sophia Papadakis" userId="S::sophia@ncsct.co.uk::b95f17c4-d9c4-4e13-899b-4e888ddd5376" providerId="AD" clId="Web-{54DF4A3F-9087-5389-EF99-6DBCE1AF13AD}" dt="2024-02-29T08:27:22.339" v="39" actId="1076"/>
          <ac:picMkLst>
            <pc:docMk/>
            <pc:sldMk cId="1977692338" sldId="1508"/>
            <ac:picMk id="2" creationId="{EB157ABE-F81F-8B7B-A7D1-DB2B38CBB156}"/>
          </ac:picMkLst>
        </pc:picChg>
        <pc:picChg chg="mod">
          <ac:chgData name="Sophia Papadakis" userId="S::sophia@ncsct.co.uk::b95f17c4-d9c4-4e13-899b-4e888ddd5376" providerId="AD" clId="Web-{54DF4A3F-9087-5389-EF99-6DBCE1AF13AD}" dt="2024-02-29T08:27:30.058" v="43" actId="1076"/>
          <ac:picMkLst>
            <pc:docMk/>
            <pc:sldMk cId="1977692338" sldId="1508"/>
            <ac:picMk id="8" creationId="{C73F6C59-763F-DDB0-8866-B7712BCFFF2B}"/>
          </ac:picMkLst>
        </pc:picChg>
        <pc:picChg chg="del">
          <ac:chgData name="Sophia Papadakis" userId="S::sophia@ncsct.co.uk::b95f17c4-d9c4-4e13-899b-4e888ddd5376" providerId="AD" clId="Web-{54DF4A3F-9087-5389-EF99-6DBCE1AF13AD}" dt="2024-02-29T08:25:30.987" v="0"/>
          <ac:picMkLst>
            <pc:docMk/>
            <pc:sldMk cId="1977692338" sldId="1508"/>
            <ac:picMk id="11" creationId="{E8F582E6-79AF-E6BF-D54A-32936BA9F84E}"/>
          </ac:picMkLst>
        </pc:picChg>
      </pc:sldChg>
      <pc:sldChg chg="new del">
        <pc:chgData name="Sophia Papadakis" userId="S::sophia@ncsct.co.uk::b95f17c4-d9c4-4e13-899b-4e888ddd5376" providerId="AD" clId="Web-{54DF4A3F-9087-5389-EF99-6DBCE1AF13AD}" dt="2024-02-29T08:27:56.389" v="45"/>
        <pc:sldMkLst>
          <pc:docMk/>
          <pc:sldMk cId="973594911" sldId="2145708318"/>
        </pc:sldMkLst>
      </pc:sldChg>
      <pc:sldChg chg="addSp delSp modSp new addAnim delAnim modNotes">
        <pc:chgData name="Sophia Papadakis" userId="S::sophia@ncsct.co.uk::b95f17c4-d9c4-4e13-899b-4e888ddd5376" providerId="AD" clId="Web-{54DF4A3F-9087-5389-EF99-6DBCE1AF13AD}" dt="2024-02-29T08:32:03.783" v="94" actId="1076"/>
        <pc:sldMkLst>
          <pc:docMk/>
          <pc:sldMk cId="1867003405" sldId="2145708318"/>
        </pc:sldMkLst>
        <pc:spChg chg="mod">
          <ac:chgData name="Sophia Papadakis" userId="S::sophia@ncsct.co.uk::b95f17c4-d9c4-4e13-899b-4e888ddd5376" providerId="AD" clId="Web-{54DF4A3F-9087-5389-EF99-6DBCE1AF13AD}" dt="2024-02-29T08:29:07.504" v="68" actId="1076"/>
          <ac:spMkLst>
            <pc:docMk/>
            <pc:sldMk cId="1867003405" sldId="2145708318"/>
            <ac:spMk id="2" creationId="{61AA5FD2-225A-8AC6-90C2-807775854E06}"/>
          </ac:spMkLst>
        </pc:spChg>
        <pc:spChg chg="del mod">
          <ac:chgData name="Sophia Papadakis" userId="S::sophia@ncsct.co.uk::b95f17c4-d9c4-4e13-899b-4e888ddd5376" providerId="AD" clId="Web-{54DF4A3F-9087-5389-EF99-6DBCE1AF13AD}" dt="2024-02-29T08:29:10.613" v="69"/>
          <ac:spMkLst>
            <pc:docMk/>
            <pc:sldMk cId="1867003405" sldId="2145708318"/>
            <ac:spMk id="3" creationId="{DF95FEAD-C4B2-BEE2-7EF3-15C47B5CD93F}"/>
          </ac:spMkLst>
        </pc:spChg>
        <pc:spChg chg="del">
          <ac:chgData name="Sophia Papadakis" userId="S::sophia@ncsct.co.uk::b95f17c4-d9c4-4e13-899b-4e888ddd5376" providerId="AD" clId="Web-{54DF4A3F-9087-5389-EF99-6DBCE1AF13AD}" dt="2024-02-29T08:31:02.763" v="88"/>
          <ac:spMkLst>
            <pc:docMk/>
            <pc:sldMk cId="1867003405" sldId="2145708318"/>
            <ac:spMk id="4" creationId="{6894349E-82DA-895F-7C4B-8BFB584D6E0E}"/>
          </ac:spMkLst>
        </pc:spChg>
        <pc:spChg chg="add">
          <ac:chgData name="Sophia Papadakis" userId="S::sophia@ncsct.co.uk::b95f17c4-d9c4-4e13-899b-4e888ddd5376" providerId="AD" clId="Web-{54DF4A3F-9087-5389-EF99-6DBCE1AF13AD}" dt="2024-02-29T08:28:45.221" v="50"/>
          <ac:spMkLst>
            <pc:docMk/>
            <pc:sldMk cId="1867003405" sldId="2145708318"/>
            <ac:spMk id="8" creationId="{6C94E85A-6F85-D134-3A28-446374643350}"/>
          </ac:spMkLst>
        </pc:spChg>
        <pc:spChg chg="add mod">
          <ac:chgData name="Sophia Papadakis" userId="S::sophia@ncsct.co.uk::b95f17c4-d9c4-4e13-899b-4e888ddd5376" providerId="AD" clId="Web-{54DF4A3F-9087-5389-EF99-6DBCE1AF13AD}" dt="2024-02-29T08:30:55.168" v="87" actId="1076"/>
          <ac:spMkLst>
            <pc:docMk/>
            <pc:sldMk cId="1867003405" sldId="2145708318"/>
            <ac:spMk id="10" creationId="{59A9D9BB-9A77-CADC-723E-5ABFF95140A0}"/>
          </ac:spMkLst>
        </pc:spChg>
        <pc:spChg chg="add del">
          <ac:chgData name="Sophia Papadakis" userId="S::sophia@ncsct.co.uk::b95f17c4-d9c4-4e13-899b-4e888ddd5376" providerId="AD" clId="Web-{54DF4A3F-9087-5389-EF99-6DBCE1AF13AD}" dt="2024-02-29T08:29:31.318" v="73"/>
          <ac:spMkLst>
            <pc:docMk/>
            <pc:sldMk cId="1867003405" sldId="2145708318"/>
            <ac:spMk id="12" creationId="{55941882-6581-DD46-A554-0E923801255D}"/>
          </ac:spMkLst>
        </pc:spChg>
        <pc:spChg chg="add del">
          <ac:chgData name="Sophia Papadakis" userId="S::sophia@ncsct.co.uk::b95f17c4-d9c4-4e13-899b-4e888ddd5376" providerId="AD" clId="Web-{54DF4A3F-9087-5389-EF99-6DBCE1AF13AD}" dt="2024-02-29T08:29:31.302" v="72"/>
          <ac:spMkLst>
            <pc:docMk/>
            <pc:sldMk cId="1867003405" sldId="2145708318"/>
            <ac:spMk id="14" creationId="{A3335771-2166-565E-5FF1-E73EF24D1EF2}"/>
          </ac:spMkLst>
        </pc:spChg>
        <pc:spChg chg="add del">
          <ac:chgData name="Sophia Papadakis" userId="S::sophia@ncsct.co.uk::b95f17c4-d9c4-4e13-899b-4e888ddd5376" providerId="AD" clId="Web-{54DF4A3F-9087-5389-EF99-6DBCE1AF13AD}" dt="2024-02-29T08:30:08.540" v="77"/>
          <ac:spMkLst>
            <pc:docMk/>
            <pc:sldMk cId="1867003405" sldId="2145708318"/>
            <ac:spMk id="16" creationId="{D378860B-287D-A374-6316-49B08825FC83}"/>
          </ac:spMkLst>
        </pc:spChg>
        <pc:spChg chg="add del">
          <ac:chgData name="Sophia Papadakis" userId="S::sophia@ncsct.co.uk::b95f17c4-d9c4-4e13-899b-4e888ddd5376" providerId="AD" clId="Web-{54DF4A3F-9087-5389-EF99-6DBCE1AF13AD}" dt="2024-02-29T08:30:08.540" v="76"/>
          <ac:spMkLst>
            <pc:docMk/>
            <pc:sldMk cId="1867003405" sldId="2145708318"/>
            <ac:spMk id="18" creationId="{B3F126AC-0738-C94D-413D-F1AC1670389E}"/>
          </ac:spMkLst>
        </pc:spChg>
        <pc:spChg chg="add del">
          <ac:chgData name="Sophia Papadakis" userId="S::sophia@ncsct.co.uk::b95f17c4-d9c4-4e13-899b-4e888ddd5376" providerId="AD" clId="Web-{54DF4A3F-9087-5389-EF99-6DBCE1AF13AD}" dt="2024-02-29T08:30:31.104" v="81"/>
          <ac:spMkLst>
            <pc:docMk/>
            <pc:sldMk cId="1867003405" sldId="2145708318"/>
            <ac:spMk id="20" creationId="{8013351D-1943-EBD8-69ED-FE52EA81F0BF}"/>
          </ac:spMkLst>
        </pc:spChg>
        <pc:spChg chg="add del">
          <ac:chgData name="Sophia Papadakis" userId="S::sophia@ncsct.co.uk::b95f17c4-d9c4-4e13-899b-4e888ddd5376" providerId="AD" clId="Web-{54DF4A3F-9087-5389-EF99-6DBCE1AF13AD}" dt="2024-02-29T08:30:31.104" v="80"/>
          <ac:spMkLst>
            <pc:docMk/>
            <pc:sldMk cId="1867003405" sldId="2145708318"/>
            <ac:spMk id="22" creationId="{BE0DF29A-78FD-319B-8412-3404CA74985B}"/>
          </ac:spMkLst>
        </pc:spChg>
        <pc:picChg chg="add mod">
          <ac:chgData name="Sophia Papadakis" userId="S::sophia@ncsct.co.uk::b95f17c4-d9c4-4e13-899b-4e888ddd5376" providerId="AD" clId="Web-{54DF4A3F-9087-5389-EF99-6DBCE1AF13AD}" dt="2024-02-29T08:32:03.783" v="94" actId="1076"/>
          <ac:picMkLst>
            <pc:docMk/>
            <pc:sldMk cId="1867003405" sldId="2145708318"/>
            <ac:picMk id="6" creationId="{4A3EF33A-93C0-2A39-8712-4614D65E4130}"/>
          </ac:picMkLst>
        </pc:picChg>
        <pc:picChg chg="add mod">
          <ac:chgData name="Sophia Papadakis" userId="S::sophia@ncsct.co.uk::b95f17c4-d9c4-4e13-899b-4e888ddd5376" providerId="AD" clId="Web-{54DF4A3F-9087-5389-EF99-6DBCE1AF13AD}" dt="2024-02-29T08:30:51.543" v="86" actId="1076"/>
          <ac:picMkLst>
            <pc:docMk/>
            <pc:sldMk cId="1867003405" sldId="2145708318"/>
            <ac:picMk id="24" creationId="{BE9E79DB-F9CF-5CAE-37AA-F40DB1803778}"/>
          </ac:picMkLst>
        </pc:picChg>
      </pc:sldChg>
    </pc:docChg>
  </pc:docChgLst>
  <pc:docChgLst>
    <pc:chgData name="Sophia Papadakis" userId="S::sophia@ncsct.co.uk::b95f17c4-d9c4-4e13-899b-4e888ddd5376" providerId="AD" clId="Web-{90522CC0-5C90-4103-DA7C-236033312F03}"/>
    <pc:docChg chg="modSld">
      <pc:chgData name="Sophia Papadakis" userId="S::sophia@ncsct.co.uk::b95f17c4-d9c4-4e13-899b-4e888ddd5376" providerId="AD" clId="Web-{90522CC0-5C90-4103-DA7C-236033312F03}" dt="2024-02-27T10:47:33.711" v="50" actId="1076"/>
      <pc:docMkLst>
        <pc:docMk/>
      </pc:docMkLst>
      <pc:sldChg chg="modSp">
        <pc:chgData name="Sophia Papadakis" userId="S::sophia@ncsct.co.uk::b95f17c4-d9c4-4e13-899b-4e888ddd5376" providerId="AD" clId="Web-{90522CC0-5C90-4103-DA7C-236033312F03}" dt="2024-02-27T10:47:33.711" v="50" actId="1076"/>
        <pc:sldMkLst>
          <pc:docMk/>
          <pc:sldMk cId="277806113" sldId="1560"/>
        </pc:sldMkLst>
        <pc:spChg chg="mod">
          <ac:chgData name="Sophia Papadakis" userId="S::sophia@ncsct.co.uk::b95f17c4-d9c4-4e13-899b-4e888ddd5376" providerId="AD" clId="Web-{90522CC0-5C90-4103-DA7C-236033312F03}" dt="2024-02-27T10:47:29.336" v="49" actId="1076"/>
          <ac:spMkLst>
            <pc:docMk/>
            <pc:sldMk cId="277806113" sldId="1560"/>
            <ac:spMk id="4" creationId="{00BC3539-AE06-29C7-C22D-8078FF942849}"/>
          </ac:spMkLst>
        </pc:spChg>
        <pc:spChg chg="mod">
          <ac:chgData name="Sophia Papadakis" userId="S::sophia@ncsct.co.uk::b95f17c4-d9c4-4e13-899b-4e888ddd5376" providerId="AD" clId="Web-{90522CC0-5C90-4103-DA7C-236033312F03}" dt="2024-02-27T10:47:33.711" v="50" actId="1076"/>
          <ac:spMkLst>
            <pc:docMk/>
            <pc:sldMk cId="277806113" sldId="1560"/>
            <ac:spMk id="5" creationId="{CEF5F03D-F6E7-D9E8-0BC0-6CFAB1F8A63A}"/>
          </ac:spMkLst>
        </pc:spChg>
      </pc:sldChg>
    </pc:docChg>
  </pc:docChgLst>
  <pc:docChgLst>
    <pc:chgData name="Sophia Papadakis" userId="S::sophia@ncsct.co.uk::b95f17c4-d9c4-4e13-899b-4e888ddd5376" providerId="AD" clId="Web-{CB2B507F-CB4B-D611-2AA8-4168B21AAC26}"/>
    <pc:docChg chg="modSld">
      <pc:chgData name="Sophia Papadakis" userId="S::sophia@ncsct.co.uk::b95f17c4-d9c4-4e13-899b-4e888ddd5376" providerId="AD" clId="Web-{CB2B507F-CB4B-D611-2AA8-4168B21AAC26}" dt="2024-02-29T13:56:44.373" v="15"/>
      <pc:docMkLst>
        <pc:docMk/>
      </pc:docMkLst>
      <pc:sldChg chg="modNotes">
        <pc:chgData name="Sophia Papadakis" userId="S::sophia@ncsct.co.uk::b95f17c4-d9c4-4e13-899b-4e888ddd5376" providerId="AD" clId="Web-{CB2B507F-CB4B-D611-2AA8-4168B21AAC26}" dt="2024-02-29T13:56:44.373" v="15"/>
        <pc:sldMkLst>
          <pc:docMk/>
          <pc:sldMk cId="2569142041" sldId="2145708265"/>
        </pc:sldMkLst>
      </pc:sldChg>
    </pc:docChg>
  </pc:docChgLst>
  <pc:docChgLst>
    <pc:chgData name="Sophia Papadakis" userId="S::sophia@ncsct.co.uk::b95f17c4-d9c4-4e13-899b-4e888ddd5376" providerId="AD" clId="Web-{A86A081A-82DB-DC99-5640-092A48C5DDF5}"/>
    <pc:docChg chg="modSld">
      <pc:chgData name="Sophia Papadakis" userId="S::sophia@ncsct.co.uk::b95f17c4-d9c4-4e13-899b-4e888ddd5376" providerId="AD" clId="Web-{A86A081A-82DB-DC99-5640-092A48C5DDF5}" dt="2024-02-27T10:54:10.936" v="152"/>
      <pc:docMkLst>
        <pc:docMk/>
      </pc:docMkLst>
      <pc:sldChg chg="modNotes">
        <pc:chgData name="Sophia Papadakis" userId="S::sophia@ncsct.co.uk::b95f17c4-d9c4-4e13-899b-4e888ddd5376" providerId="AD" clId="Web-{A86A081A-82DB-DC99-5640-092A48C5DDF5}" dt="2024-02-27T10:54:06.623" v="150"/>
        <pc:sldMkLst>
          <pc:docMk/>
          <pc:sldMk cId="3016414976" sldId="457"/>
        </pc:sldMkLst>
      </pc:sldChg>
      <pc:sldChg chg="modNotes">
        <pc:chgData name="Sophia Papadakis" userId="S::sophia@ncsct.co.uk::b95f17c4-d9c4-4e13-899b-4e888ddd5376" providerId="AD" clId="Web-{A86A081A-82DB-DC99-5640-092A48C5DDF5}" dt="2024-02-27T10:53:32.652" v="145"/>
        <pc:sldMkLst>
          <pc:docMk/>
          <pc:sldMk cId="812146321" sldId="2145708152"/>
        </pc:sldMkLst>
      </pc:sldChg>
      <pc:sldChg chg="modNotes">
        <pc:chgData name="Sophia Papadakis" userId="S::sophia@ncsct.co.uk::b95f17c4-d9c4-4e13-899b-4e888ddd5376" providerId="AD" clId="Web-{A86A081A-82DB-DC99-5640-092A48C5DDF5}" dt="2024-02-27T10:53:58.044" v="148"/>
        <pc:sldMkLst>
          <pc:docMk/>
          <pc:sldMk cId="80657018" sldId="2145708163"/>
        </pc:sldMkLst>
      </pc:sldChg>
      <pc:sldChg chg="modNotes">
        <pc:chgData name="Sophia Papadakis" userId="S::sophia@ncsct.co.uk::b95f17c4-d9c4-4e13-899b-4e888ddd5376" providerId="AD" clId="Web-{A86A081A-82DB-DC99-5640-092A48C5DDF5}" dt="2024-02-27T10:54:10.936" v="152"/>
        <pc:sldMkLst>
          <pc:docMk/>
          <pc:sldMk cId="1345355510" sldId="214570818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primetheory.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elearning.ncsct.co.uk/vbaplus_homelessness-stage_29"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onlinelibrary.wiley.com/action/doSearch?ContribAuthorRaw=Wu%2C+Qi" TargetMode="External"/><Relationship Id="rId7" Type="http://schemas.openxmlformats.org/officeDocument/2006/relationships/hyperlink" Target="https://onlinelibrary.wiley.com/action/doSearch?ContribAuthorRaw=Parrott%2C+Steve" TargetMode="External"/><Relationship Id="rId2" Type="http://schemas.openxmlformats.org/officeDocument/2006/relationships/slide" Target="../slides/slide53.xml"/><Relationship Id="rId1" Type="http://schemas.openxmlformats.org/officeDocument/2006/relationships/notesMaster" Target="../notesMasters/notesMaster1.xml"/><Relationship Id="rId6" Type="http://schemas.openxmlformats.org/officeDocument/2006/relationships/hyperlink" Target="https://onlinelibrary.wiley.com/action/doSearch?ContribAuthorRaw=Brabyn%2C+Sally" TargetMode="External"/><Relationship Id="rId5" Type="http://schemas.openxmlformats.org/officeDocument/2006/relationships/hyperlink" Target="https://onlinelibrary.wiley.com/action/doSearch?ContribAuthorRaw=Peckham%2C+Emily" TargetMode="External"/><Relationship Id="rId4" Type="http://schemas.openxmlformats.org/officeDocument/2006/relationships/hyperlink" Target="https://onlinelibrary.wiley.com/action/doSearch?ContribAuthorRaw=Gilbody%2C+Simon"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E3D30-EEBD-ED82-E0F4-EA64A607F9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47454E-DC7A-D06E-1999-242C7C604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AC400D-6CD5-C798-5E0B-87136A3F3D0E}"/>
              </a:ext>
            </a:extLst>
          </p:cNvPr>
          <p:cNvSpPr>
            <a:spLocks noGrp="1"/>
          </p:cNvSpPr>
          <p:nvPr>
            <p:ph type="body" idx="1"/>
          </p:nvPr>
        </p:nvSpPr>
        <p:spPr/>
        <p:txBody>
          <a:bodyPr/>
          <a:lstStyle/>
          <a:p>
            <a:r>
              <a:rPr lang="en-US" b="1">
                <a:latin typeface="Arial" panose="020B0604020202020204" pitchFamily="34" charset="0"/>
                <a:cs typeface="Arial" panose="020B0604020202020204" pitchFamily="34" charset="0"/>
              </a:rPr>
              <a:t>Tobacco Dependency Adviser Training: Acute Inpatient </a:t>
            </a:r>
          </a:p>
          <a:p>
            <a:endParaRPr lang="en-US" b="1">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Welcome to Day 2!</a:t>
            </a:r>
            <a:br>
              <a:rPr lang="en-US" b="0">
                <a:latin typeface="Arial" panose="020B0604020202020204" pitchFamily="34" charset="0"/>
                <a:cs typeface="Arial" panose="020B0604020202020204" pitchFamily="34" charset="0"/>
              </a:rPr>
            </a:br>
            <a:endParaRPr lang="en-US" b="0">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32296EC-4A6F-5AA3-EB32-C0941A6F1012}"/>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240283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t>
            </a:r>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1273495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spcBef>
                <a:spcPct val="0"/>
              </a:spcBef>
            </a:pPr>
            <a:r>
              <a:rPr lang="en-US" altLang="en-US" sz="1200" dirty="0">
                <a:latin typeface="Arial"/>
                <a:cs typeface="Arial"/>
              </a:rPr>
              <a:t>Fear of gaining weight is one of the most common reasons for not trying to quit smoking.</a:t>
            </a:r>
            <a:r>
              <a:rPr lang="en-US" altLang="en-US" dirty="0">
                <a:latin typeface="Arial"/>
                <a:cs typeface="Arial"/>
              </a:rPr>
              <a:t> </a:t>
            </a:r>
            <a:r>
              <a:rPr lang="en-US" altLang="en-US" sz="1200" dirty="0">
                <a:latin typeface="Arial"/>
                <a:cs typeface="Arial"/>
              </a:rPr>
              <a:t> While it’s true that some people put on a few pounds after they quit, there are ways </a:t>
            </a:r>
            <a:r>
              <a:rPr lang="fr-CA" altLang="en-US" sz="1200" dirty="0">
                <a:latin typeface="Arial"/>
                <a:cs typeface="Arial"/>
              </a:rPr>
              <a:t>— </a:t>
            </a:r>
            <a:r>
              <a:rPr lang="fr-CA" altLang="en-US" sz="1200" dirty="0" err="1">
                <a:latin typeface="Arial"/>
                <a:cs typeface="Arial"/>
              </a:rPr>
              <a:t>such</a:t>
            </a:r>
            <a:r>
              <a:rPr lang="fr-CA" altLang="en-US" sz="1200" dirty="0">
                <a:latin typeface="Arial"/>
                <a:cs typeface="Arial"/>
              </a:rPr>
              <a:t> as </a:t>
            </a:r>
            <a:r>
              <a:rPr lang="en-US" altLang="en-US" sz="1200" dirty="0">
                <a:latin typeface="Arial"/>
                <a:cs typeface="Arial"/>
              </a:rPr>
              <a:t>diet</a:t>
            </a:r>
            <a:r>
              <a:rPr lang="fr-CA" altLang="en-US" sz="1200" dirty="0">
                <a:latin typeface="Arial"/>
                <a:cs typeface="Arial"/>
              </a:rPr>
              <a:t> and p</a:t>
            </a:r>
            <a:r>
              <a:rPr lang="en-US" altLang="en-US" sz="1200" dirty="0" err="1">
                <a:latin typeface="Arial"/>
                <a:cs typeface="Arial"/>
              </a:rPr>
              <a:t>hysical</a:t>
            </a:r>
            <a:r>
              <a:rPr lang="en-US" altLang="en-US" sz="1200" dirty="0">
                <a:latin typeface="Arial"/>
                <a:cs typeface="Arial"/>
              </a:rPr>
              <a:t> activity</a:t>
            </a:r>
            <a:r>
              <a:rPr lang="fr-CA" altLang="en-US" sz="1200" dirty="0">
                <a:latin typeface="Arial"/>
                <a:cs typeface="Arial"/>
              </a:rPr>
              <a:t> — </a:t>
            </a:r>
            <a:r>
              <a:rPr lang="en-US" altLang="en-US" sz="1200" dirty="0">
                <a:latin typeface="Arial"/>
                <a:cs typeface="Arial"/>
              </a:rPr>
              <a:t>to achieve or maintain a healthy weight as a </a:t>
            </a:r>
            <a:r>
              <a:rPr lang="en-US" altLang="en-US" dirty="0">
                <a:latin typeface="Arial"/>
                <a:cs typeface="Arial"/>
              </a:rPr>
              <a:t>person who does not smoke</a:t>
            </a:r>
            <a:r>
              <a:rPr lang="en-US" altLang="en-US" sz="1200" dirty="0">
                <a:latin typeface="Arial"/>
                <a:cs typeface="Arial"/>
              </a:rPr>
              <a:t>. Remember that the health benefits of not smoking by far exceed the risk of gaining a few pounds.</a:t>
            </a:r>
            <a:r>
              <a:rPr lang="en-US" altLang="en-US" dirty="0">
                <a:latin typeface="Arial"/>
                <a:cs typeface="Arial"/>
              </a:rPr>
              <a:t> </a:t>
            </a:r>
            <a:r>
              <a:rPr lang="en-US" altLang="en-US" sz="1200" dirty="0">
                <a:latin typeface="Arial"/>
                <a:cs typeface="Arial"/>
              </a:rPr>
              <a:t> Not only that, you can drop these unwanted pounds in a few months by following some common-sense advice</a:t>
            </a:r>
            <a:r>
              <a:rPr lang="fr-CA" altLang="en-US" sz="1200" dirty="0">
                <a:latin typeface="Arial"/>
                <a:cs typeface="Arial"/>
              </a:rPr>
              <a:t>.</a:t>
            </a:r>
          </a:p>
          <a:p>
            <a:pPr>
              <a:spcBef>
                <a:spcPct val="0"/>
              </a:spcBef>
            </a:pPr>
            <a:endParaRPr lang="fr-CA"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Food tastes better after you quit smoking, so you may be tempted to eat more.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Advice we can provide to patients is:</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Try to stay active, walking can be great to manage weight but also can assist in other ways like realizing, staying busy, staying positive. A 30 minute walk each day should offset any changes in weight you might experience after stopping.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Listen to your body and its hunger signals and stop eating before you are full.  It takes at least twenty minutes for the brain to receive the “full” signal, so take your time and really </a:t>
            </a:r>
            <a:r>
              <a:rPr lang="en-US" altLang="en-US" sz="1200" dirty="0" err="1">
                <a:latin typeface="Arial" panose="020B0604020202020204" pitchFamily="34" charset="0"/>
                <a:cs typeface="Arial" panose="020B0604020202020204" pitchFamily="34" charset="0"/>
              </a:rPr>
              <a:t>savour</a:t>
            </a:r>
            <a:r>
              <a:rPr lang="en-US" altLang="en-US" sz="1200" dirty="0">
                <a:latin typeface="Arial" panose="020B0604020202020204" pitchFamily="34" charset="0"/>
                <a:cs typeface="Arial" panose="020B0604020202020204" pitchFamily="34" charset="0"/>
              </a:rPr>
              <a:t> each mouthful.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If you find you miss the hand to mouth action of smoking and are replacing with food, find an alternative</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Choose healthy foods.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Use your NRT and vape</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Remember: eat better, move more</a:t>
            </a:r>
            <a:r>
              <a:rPr lang="fr-CA" altLang="en-US" sz="1200" dirty="0">
                <a:latin typeface="Arial" panose="020B0604020202020204" pitchFamily="34" charset="0"/>
                <a:cs typeface="Arial" panose="020B0604020202020204" pitchFamily="34" charset="0"/>
              </a:rPr>
              <a:t>!</a:t>
            </a:r>
          </a:p>
          <a:p>
            <a:pPr>
              <a:spcBef>
                <a:spcPct val="0"/>
              </a:spcBef>
            </a:pPr>
            <a:endParaRPr lang="fr-CA" alt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lang="en-US" altLang="en-US" sz="1200" dirty="0">
                <a:latin typeface="Arial" panose="020B0604020202020204" pitchFamily="34" charset="0"/>
                <a:cs typeface="Arial" panose="020B0604020202020204" pitchFamily="34" charset="0"/>
              </a:rPr>
              <a:t>The health damage of 1ppd is the same as carrying and extra 60 lbs.  Nicotine affects metabolism, also sense of taste, smell, and appetite.</a:t>
            </a:r>
          </a:p>
          <a:p>
            <a:pPr>
              <a:spcBef>
                <a:spcPct val="0"/>
              </a:spcBef>
            </a:pPr>
            <a:endParaRPr lang="fr-CA" altLang="en-US" sz="1200" dirty="0">
              <a:latin typeface="Arial" panose="020B0604020202020204" pitchFamily="34" charset="0"/>
              <a:cs typeface="Arial" panose="020B0604020202020204" pitchFamily="34" charset="0"/>
            </a:endParaRPr>
          </a:p>
          <a:p>
            <a:pPr>
              <a:spcBef>
                <a:spcPct val="0"/>
              </a:spcBef>
            </a:pPr>
            <a:r>
              <a:rPr lang="fr-CA" altLang="en-US" sz="1200" b="1" dirty="0">
                <a:latin typeface="Arial" panose="020B0604020202020204" pitchFamily="34" charset="0"/>
                <a:cs typeface="Arial" panose="020B0604020202020204" pitchFamily="34" charset="0"/>
              </a:rPr>
              <a:t>Source:</a:t>
            </a:r>
          </a:p>
          <a:p>
            <a:pPr>
              <a:spcBef>
                <a:spcPct val="0"/>
              </a:spcBef>
            </a:pPr>
            <a:r>
              <a:rPr lang="en-CA" altLang="en-US" sz="1200" dirty="0" err="1">
                <a:latin typeface="Arial" panose="020B0604020202020204" pitchFamily="34" charset="0"/>
                <a:cs typeface="Arial" panose="020B0604020202020204" pitchFamily="34" charset="0"/>
              </a:rPr>
              <a:t>Filozof</a:t>
            </a:r>
            <a:r>
              <a:rPr lang="en-CA" altLang="en-US" sz="1200" dirty="0">
                <a:latin typeface="Arial" panose="020B0604020202020204" pitchFamily="34" charset="0"/>
                <a:cs typeface="Arial" panose="020B0604020202020204" pitchFamily="34" charset="0"/>
              </a:rPr>
              <a:t> C, Fernandez Pinilla MC, Fernandez-Cruz A. Smoking cessation and weight gain. </a:t>
            </a:r>
            <a:r>
              <a:rPr lang="fr-CA" altLang="en-US" sz="1200" dirty="0" err="1">
                <a:latin typeface="Arial" panose="020B0604020202020204" pitchFamily="34" charset="0"/>
                <a:cs typeface="Arial" panose="020B0604020202020204" pitchFamily="34" charset="0"/>
              </a:rPr>
              <a:t>Obes</a:t>
            </a:r>
            <a:r>
              <a:rPr lang="fr-CA" altLang="en-US" sz="1200" dirty="0">
                <a:latin typeface="Arial" panose="020B0604020202020204" pitchFamily="34" charset="0"/>
                <a:cs typeface="Arial" panose="020B0604020202020204" pitchFamily="34" charset="0"/>
              </a:rPr>
              <a:t> </a:t>
            </a:r>
            <a:r>
              <a:rPr lang="fr-CA" altLang="en-US" sz="1200" dirty="0" err="1">
                <a:latin typeface="Arial" panose="020B0604020202020204" pitchFamily="34" charset="0"/>
                <a:cs typeface="Arial" panose="020B0604020202020204" pitchFamily="34" charset="0"/>
              </a:rPr>
              <a:t>Rev</a:t>
            </a:r>
            <a:r>
              <a:rPr lang="fr-CA" altLang="en-US" sz="1200" dirty="0">
                <a:latin typeface="Arial" panose="020B0604020202020204" pitchFamily="34" charset="0"/>
                <a:cs typeface="Arial" panose="020B0604020202020204" pitchFamily="34" charset="0"/>
              </a:rPr>
              <a:t>. 2004;5(2):95-103.</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507038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t>
            </a:r>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Click to display correct response: Myth</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know that many patients will stop smoking as a result of a health event. </a:t>
            </a:r>
          </a:p>
          <a:p>
            <a:endParaRPr lang="en-US" dirty="0">
              <a:latin typeface="Arial" panose="020B0604020202020204" pitchFamily="34" charset="0"/>
              <a:cs typeface="Arial" panose="020B0604020202020204" pitchFamily="34" charset="0"/>
            </a:endParaRPr>
          </a:p>
          <a:p>
            <a:r>
              <a:rPr lang="en-US">
                <a:latin typeface="Arial"/>
                <a:cs typeface="Arial"/>
              </a:rPr>
              <a:t>We also know that many patients who might initially stop smoking following a hospitalisation or serious health event like heart surgery, heart attack will return to smoking in the first year after stopping.  We know approximately half of patients who have a cardiac event (surgery, heart attack, angioplasty) will return to smoking in the first year. </a:t>
            </a:r>
            <a:endParaRPr lang="en-US">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Sometimes this occurs as the initial fear associated with their hospitalization or health event dissipates over time and they decide in a particular stressful moment or celebration to start again.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However, often even patients who are motivated to stop initially return to smoking as they were not </a:t>
            </a:r>
            <a:r>
              <a:rPr lang="en-US" dirty="0" err="1">
                <a:latin typeface="Arial" panose="020B0604020202020204" pitchFamily="34" charset="0"/>
                <a:cs typeface="Arial" panose="020B0604020202020204" pitchFamily="34" charset="0"/>
              </a:rPr>
              <a:t>not</a:t>
            </a:r>
            <a:r>
              <a:rPr lang="en-US" dirty="0">
                <a:latin typeface="Arial" panose="020B0604020202020204" pitchFamily="34" charset="0"/>
                <a:cs typeface="Arial" panose="020B0604020202020204" pitchFamily="34" charset="0"/>
              </a:rPr>
              <a:t> supported with stopping and were not able to do so on their own.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Which is why we want to ensure every patient has access to evidence based support and follow-up. In particular as some motivated patients may not realize the difficulty they may encounter in the early period following stopping.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2665295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latin typeface="Arial" panose="020B0604020202020204" pitchFamily="34" charset="0"/>
                <a:cs typeface="Arial" panose="020B0604020202020204" pitchFamily="34" charset="0"/>
              </a:rPr>
              <a:t>Addressing ambivalence and resistance (Core skills)</a:t>
            </a:r>
          </a:p>
          <a:p>
            <a:endParaRPr lang="en-GB" b="0">
              <a:latin typeface="Arial" panose="020B0604020202020204" pitchFamily="34" charset="0"/>
              <a:cs typeface="Arial" panose="020B0604020202020204" pitchFamily="34" charset="0"/>
            </a:endParaRPr>
          </a:p>
          <a:p>
            <a:r>
              <a:rPr lang="en-GB" b="0">
                <a:latin typeface="Arial" panose="020B0604020202020204" pitchFamily="34" charset="0"/>
                <a:cs typeface="Arial" panose="020B0604020202020204" pitchFamily="34" charset="0"/>
              </a:rPr>
              <a:t>In this next part of the course, we will be looking at addressing ambivalence about stopping and resistance from patients. We will look at the behaviour change techniques that can be used in your practice and applying these to some case studies.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2397187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12588-4488-3ACA-06FE-16AA87A6F2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810EC9-79C7-6B7F-D09D-746063BB90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CD73C9-F7E1-A3F0-0B22-3E2D84221F99}"/>
              </a:ext>
            </a:extLst>
          </p:cNvPr>
          <p:cNvSpPr>
            <a:spLocks noGrp="1"/>
          </p:cNvSpPr>
          <p:nvPr>
            <p:ph type="body" idx="1"/>
          </p:nvPr>
        </p:nvSpPr>
        <p:spPr/>
        <p:txBody>
          <a:bodyPr>
            <a:normAutofit fontScale="32500" lnSpcReduction="20000"/>
          </a:bodyPr>
          <a:lstStyle/>
          <a:p>
            <a:r>
              <a:rPr lang="en-US" b="1" dirty="0">
                <a:latin typeface="Arial" panose="020B0604020202020204" pitchFamily="34" charset="0"/>
                <a:cs typeface="Arial" panose="020B0604020202020204" pitchFamily="34" charset="0"/>
              </a:rPr>
              <a:t>[Animated slide, use this slide to discuss with trainees how nicotine withdrawal may present in the inpatient setting, and the importance of all staff having a good understanding and sensitivity to how nicotine withdrawal may present.]</a:t>
            </a:r>
          </a:p>
          <a:p>
            <a:endParaRPr lang="en-US" b="1" dirty="0">
              <a:latin typeface="Arial" panose="020B0604020202020204" pitchFamily="34" charset="0"/>
              <a:cs typeface="Arial" panose="020B0604020202020204" pitchFamily="34" charset="0"/>
            </a:endParaRPr>
          </a:p>
          <a:p>
            <a:r>
              <a:rPr lang="en-US" b="1" dirty="0">
                <a:latin typeface="Arial"/>
                <a:cs typeface="Arial"/>
              </a:rPr>
              <a:t>Does</a:t>
            </a:r>
            <a:r>
              <a:rPr lang="en-US" b="1" baseline="0" dirty="0">
                <a:latin typeface="Arial"/>
                <a:cs typeface="Arial"/>
              </a:rPr>
              <a:t> this sound familiar? [Trainer to act out scenario verbally] </a:t>
            </a:r>
            <a:r>
              <a:rPr lang="en-US" baseline="0" dirty="0">
                <a:latin typeface="Arial"/>
                <a:cs typeface="Arial"/>
              </a:rPr>
              <a:t>Patient in room 12 who has had surgery just a few hours prior, has </a:t>
            </a:r>
            <a:r>
              <a:rPr lang="en-US" dirty="0">
                <a:latin typeface="Arial"/>
                <a:cs typeface="Arial"/>
              </a:rPr>
              <a:t>pressed the call button </a:t>
            </a:r>
            <a:r>
              <a:rPr lang="en-US" baseline="0" dirty="0">
                <a:latin typeface="Arial"/>
                <a:cs typeface="Arial"/>
              </a:rPr>
              <a:t>six times already, has pulled out his IV and is threatening to discharge himself.</a:t>
            </a:r>
            <a:r>
              <a:rPr lang="en-US" dirty="0">
                <a:latin typeface="Arial"/>
                <a:cs typeface="Arial"/>
              </a:rPr>
              <a:t> </a:t>
            </a:r>
            <a:endParaRPr lang="en-US"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This is not all that uncommon scenario is hospitals across the country.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What might be options:</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a) Request a sedative to calm the patient</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b) Follow his wishes and coordinate discharge</a:t>
            </a:r>
          </a:p>
          <a:p>
            <a:endParaRPr lang="en-US" baseline="0" dirty="0">
              <a:latin typeface="Arial" panose="020B0604020202020204" pitchFamily="34" charset="0"/>
              <a:cs typeface="Arial" panose="020B0604020202020204" pitchFamily="34" charset="0"/>
            </a:endParaRPr>
          </a:p>
          <a:p>
            <a:r>
              <a:rPr lang="en-US" baseline="0" dirty="0">
                <a:latin typeface="Arial"/>
                <a:cs typeface="Arial"/>
              </a:rPr>
              <a:t>c) Find out if he is a </a:t>
            </a:r>
            <a:r>
              <a:rPr lang="en-US" dirty="0">
                <a:latin typeface="Arial"/>
                <a:cs typeface="Arial"/>
              </a:rPr>
              <a:t>smokes</a:t>
            </a:r>
            <a:r>
              <a:rPr lang="en-US" baseline="0" dirty="0">
                <a:latin typeface="Arial"/>
                <a:cs typeface="Arial"/>
              </a:rPr>
              <a:t> and provide nicotine replacement therapy to manage nicotine withdrawal</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C) Is the correct answer in many cases. It is very common for patients who experience nicotine withdrawal in the hospital setting who are unable to smoke to display erratic behaviour.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Too often nicotine withdrawal is misunderstood as it may present is what we might term as “difficult” or “erratic” or “irrational” behaviour. Patients who are quite ill wanting to be discharged or pulling out IVs. This is a direct reflection of the tenacity of this addiction. We know use effective treatment will assist in making patient more comfortable so they can focus on their recovery. Not to mention making interactions with staff and the ability to deliver high quality care more likely.  </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CLICK SLIDE</a:t>
            </a:r>
          </a:p>
          <a:p>
            <a:endParaRPr lang="en-US" b="1" baseline="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latin typeface="Arial" panose="020B0604020202020204" pitchFamily="34" charset="0"/>
                <a:ea typeface="Calibri" panose="020F0502020204030204" pitchFamily="34" charset="0"/>
                <a:cs typeface="Arial" panose="020B0604020202020204" pitchFamily="34" charset="0"/>
              </a:rPr>
              <a:t>Often t</a:t>
            </a:r>
            <a:r>
              <a:rPr lang="en-US" sz="1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he best thing we can do is to assist with effectively managing withdrawal symptoms and urges to smoke and, once they are feeling comfortable, reassess interest in stopping smoking during their admission.</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Understanding among all staff of how nicotine withdrawal symptoms may present in the inpatient setting. Supporting all staff with the early identification of smoking and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Ensuring support via pharmacotherapy and bed side counselling support is important for managing withdrawal and ensuring patient receives the care he/she needs. </a:t>
            </a:r>
            <a:endParaRPr lang="en-US" dirty="0">
              <a:latin typeface="Arial" panose="020B0604020202020204" pitchFamily="34" charset="0"/>
              <a:cs typeface="Arial" panose="020B0604020202020204" pitchFamily="34" charset="0"/>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‘Being in hospital can be a worrying time and we appreciate not smoking can sometimes be hard. Because of this, we will make sure that you receive the best treatment to ease any discomfort.’</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You can say something as simple as: ‘We are a smokefree hospital to protect all patients and staff.’</a:t>
            </a:r>
            <a:endParaRPr lang="en-US" sz="1200" i="0" baseline="0" dirty="0">
              <a:latin typeface="Arial" panose="020B0604020202020204" pitchFamily="34" charset="0"/>
              <a:cs typeface="Arial" panose="020B0604020202020204" pitchFamily="34" charset="0"/>
            </a:endParaRPr>
          </a:p>
          <a:p>
            <a:endParaRPr lang="en-US" sz="1200" i="0" baseline="0" dirty="0">
              <a:latin typeface="Arial" panose="020B0604020202020204" pitchFamily="34" charset="0"/>
              <a:cs typeface="Arial" panose="020B0604020202020204" pitchFamily="34" charset="0"/>
            </a:endParaRPr>
          </a:p>
          <a:p>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We can provide treatment for your tobacco dependency to help you remain smokefree during your admission.’ </a:t>
            </a:r>
          </a:p>
          <a:p>
            <a:endParaRPr lang="en-GB" sz="1200" i="0" dirty="0">
              <a:solidFill>
                <a:srgbClr val="000000"/>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‘By providing effective medication and support during your stay, you should find it much easier not to smoke.’</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‘It’s not uncommon to feel this way, is there anything that particularly worries you that I may be able to reassure you about?’</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‘It’s the standard of care at our trust to support all patients with a smokefree admission. Our specialist tobacco dependency team who can provide support which includes stop smoking aids to help you with urges to smoke and withdrawal”</a:t>
            </a:r>
            <a:endParaRPr lang="en-US" sz="1200" i="0" dirty="0">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D15426C7-45D3-D226-67BF-12450DD3D51E}"/>
              </a:ext>
            </a:extLst>
          </p:cNvPr>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2906103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4A2CF-DB60-3FD9-4BD9-D11E71C7D9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19234A-61D3-B343-6507-2DBDB9E4CB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F9051-89DD-3C6F-C20B-7B484A15616D}"/>
              </a:ext>
            </a:extLst>
          </p:cNvPr>
          <p:cNvSpPr>
            <a:spLocks noGrp="1"/>
          </p:cNvSpPr>
          <p:nvPr>
            <p:ph type="body" idx="1"/>
          </p:nvPr>
        </p:nvSpPr>
        <p:spPr/>
        <p:txBody>
          <a:bodyPr>
            <a:normAutofit fontScale="77500" lnSpcReduction="20000"/>
          </a:bodyPr>
          <a:lstStyle/>
          <a:p>
            <a:pPr eaLnBrk="1" hangingPunct="1">
              <a:lnSpc>
                <a:spcPct val="90000"/>
              </a:lnSpc>
            </a:pPr>
            <a:r>
              <a:rPr lang="en-GB" sz="1200">
                <a:latin typeface="Arial" panose="020B0604020202020204" pitchFamily="34" charset="0"/>
                <a:ea typeface="ＭＳ Ｐゴシック" pitchFamily="-109" charset="-128"/>
                <a:cs typeface="Arial" panose="020B0604020202020204" pitchFamily="34" charset="0"/>
              </a:rPr>
              <a:t>There will of course be patients who, for various reasons, feel unable or unwilling to quit smoking. Having discussions with patients who are worried,</a:t>
            </a:r>
            <a:r>
              <a:rPr lang="en-GB" sz="1200" baseline="0">
                <a:latin typeface="Arial" panose="020B0604020202020204" pitchFamily="34" charset="0"/>
                <a:ea typeface="ＭＳ Ｐゴシック" pitchFamily="-109" charset="-128"/>
                <a:cs typeface="Arial" panose="020B0604020202020204" pitchFamily="34" charset="0"/>
              </a:rPr>
              <a:t> </a:t>
            </a:r>
            <a:r>
              <a:rPr lang="en-GB" sz="1200">
                <a:latin typeface="Arial" panose="020B0604020202020204" pitchFamily="34" charset="0"/>
                <a:ea typeface="ＭＳ Ｐゴシック" pitchFamily="-109" charset="-128"/>
                <a:cs typeface="Arial" panose="020B0604020202020204" pitchFamily="34" charset="0"/>
              </a:rPr>
              <a:t>ambivalent</a:t>
            </a:r>
            <a:r>
              <a:rPr lang="en-GB" sz="1200" baseline="0">
                <a:latin typeface="Arial" panose="020B0604020202020204" pitchFamily="34" charset="0"/>
                <a:ea typeface="ＭＳ Ｐゴシック" pitchFamily="-109" charset="-128"/>
                <a:cs typeface="Arial" panose="020B0604020202020204" pitchFamily="34" charset="0"/>
              </a:rPr>
              <a:t> or simply dismissive about quitting smoking for their surgery - is a skill In itself and we have evidence and experience on the best ways to help support this group of patients. </a:t>
            </a:r>
            <a:endParaRPr lang="en-GB" sz="1200">
              <a:latin typeface="Arial" panose="020B0604020202020204" pitchFamily="34" charset="0"/>
              <a:ea typeface="ＭＳ Ｐゴシック" pitchFamily="-109" charset="-128"/>
              <a:cs typeface="Arial" panose="020B0604020202020204" pitchFamily="34" charset="0"/>
            </a:endParaRPr>
          </a:p>
          <a:p>
            <a:pPr eaLnBrk="1" hangingPunct="1">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eaLnBrk="1" hangingPunct="1">
              <a:lnSpc>
                <a:spcPct val="90000"/>
              </a:lnSpc>
            </a:pPr>
            <a:r>
              <a:rPr lang="en-GB" sz="1200" b="1">
                <a:latin typeface="Arial" panose="020B0604020202020204" pitchFamily="34" charset="0"/>
                <a:ea typeface="ＭＳ Ｐゴシック" pitchFamily="-109" charset="-128"/>
                <a:cs typeface="Arial" panose="020B0604020202020204" pitchFamily="34" charset="0"/>
              </a:rPr>
              <a:t>[Group Discussion]</a:t>
            </a:r>
          </a:p>
          <a:p>
            <a:pPr eaLnBrk="1" hangingPunct="1">
              <a:lnSpc>
                <a:spcPct val="90000"/>
              </a:lnSpc>
            </a:pPr>
            <a:r>
              <a:rPr lang="en-GB" sz="1200" b="1">
                <a:latin typeface="Arial" panose="020B0604020202020204" pitchFamily="34" charset="0"/>
                <a:ea typeface="ＭＳ Ｐゴシック" pitchFamily="-109" charset="-128"/>
                <a:cs typeface="Arial" panose="020B0604020202020204" pitchFamily="34" charset="0"/>
              </a:rPr>
              <a:t>Can I ask you to call out/share how you’d respond if, after establishing that a patient who smokes, patient says that he or she is not planning on quitting.</a:t>
            </a:r>
          </a:p>
          <a:p>
            <a:pPr eaLnBrk="1" hangingPunct="1">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eaLnBrk="1" hangingPunct="1">
              <a:lnSpc>
                <a:spcPct val="90000"/>
              </a:lnSpc>
            </a:pPr>
            <a:r>
              <a:rPr lang="en-GB" sz="1200">
                <a:latin typeface="Arial" panose="020B0604020202020204" pitchFamily="34" charset="0"/>
                <a:ea typeface="ＭＳ Ｐゴシック" pitchFamily="-109" charset="-128"/>
                <a:cs typeface="Arial" panose="020B0604020202020204" pitchFamily="34" charset="0"/>
              </a:rPr>
              <a:t>[Look out for responses indicating that it is her choice and if it is what she wants to do then it is not our job to try and convince her to quit smoking:]</a:t>
            </a:r>
          </a:p>
          <a:p>
            <a:pPr eaLnBrk="1" hangingPunct="1">
              <a:lnSpc>
                <a:spcPct val="90000"/>
              </a:lnSpc>
              <a:buFontTx/>
              <a:buChar char="•"/>
            </a:pPr>
            <a:r>
              <a:rPr lang="en-GB" sz="1200">
                <a:latin typeface="Arial" panose="020B0604020202020204" pitchFamily="34" charset="0"/>
                <a:ea typeface="ＭＳ Ｐゴシック" pitchFamily="-109" charset="-128"/>
                <a:cs typeface="Arial" panose="020B0604020202020204" pitchFamily="34" charset="0"/>
              </a:rPr>
              <a:t> Acknowledge that we don’t want to get into a confrontation with the patient, but actually it is our responsibility to facilitate the</a:t>
            </a:r>
            <a:r>
              <a:rPr lang="en-GB" sz="1200" baseline="0">
                <a:latin typeface="Arial" panose="020B0604020202020204" pitchFamily="34" charset="0"/>
                <a:ea typeface="ＭＳ Ｐゴシック" pitchFamily="-109" charset="-128"/>
                <a:cs typeface="Arial" panose="020B0604020202020204" pitchFamily="34" charset="0"/>
              </a:rPr>
              <a:t> best possible outcomes for the upcoming</a:t>
            </a:r>
          </a:p>
          <a:p>
            <a:pPr eaLnBrk="1" hangingPunct="1">
              <a:lnSpc>
                <a:spcPct val="90000"/>
              </a:lnSpc>
              <a:buFontTx/>
              <a:buChar char="•"/>
            </a:pPr>
            <a:r>
              <a:rPr lang="en-GB" sz="1200" baseline="0">
                <a:latin typeface="Arial" panose="020B0604020202020204" pitchFamily="34" charset="0"/>
                <a:ea typeface="ＭＳ Ｐゴシック" pitchFamily="-109" charset="-128"/>
                <a:cs typeface="Arial" panose="020B0604020202020204" pitchFamily="34" charset="0"/>
              </a:rPr>
              <a:t> </a:t>
            </a:r>
            <a:r>
              <a:rPr lang="en-GB" sz="1200">
                <a:latin typeface="Arial" panose="020B0604020202020204" pitchFamily="34" charset="0"/>
                <a:ea typeface="ＭＳ Ｐゴシック" pitchFamily="-109" charset="-128"/>
                <a:cs typeface="Arial" panose="020B0604020202020204" pitchFamily="34" charset="0"/>
              </a:rPr>
              <a:t>Patients who are tobacco dependent are unable to genuinely make a free choice about their smoking</a:t>
            </a:r>
          </a:p>
          <a:p>
            <a:pPr eaLnBrk="1" hangingPunct="1">
              <a:lnSpc>
                <a:spcPct val="90000"/>
              </a:lnSpc>
              <a:buFontTx/>
              <a:buChar char="•"/>
            </a:pPr>
            <a:r>
              <a:rPr lang="en-GB" sz="1200">
                <a:latin typeface="Arial" panose="020B0604020202020204" pitchFamily="34" charset="0"/>
                <a:ea typeface="ＭＳ Ｐゴシック" pitchFamily="-109" charset="-128"/>
                <a:cs typeface="Arial" panose="020B0604020202020204" pitchFamily="34" charset="0"/>
              </a:rPr>
              <a:t> We need to explore why there are no plans as this could be due to poor prior experiences of quitting, not being aware of the harms smoking causes, lack of awareness of the support available, lack of confidence etc.]</a:t>
            </a:r>
          </a:p>
          <a:p>
            <a:pPr>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a:lnSpc>
                <a:spcPct val="90000"/>
              </a:lnSpc>
            </a:pPr>
            <a:r>
              <a:rPr lang="en-GB" sz="1200">
                <a:latin typeface="Arial" panose="020B0604020202020204" pitchFamily="34" charset="0"/>
                <a:ea typeface="ＭＳ Ｐゴシック" pitchFamily="-109" charset="-128"/>
                <a:cs typeface="Arial" panose="020B0604020202020204" pitchFamily="34" charset="0"/>
              </a:rPr>
              <a:t>Patients should be reassured that they are not being judged, but that you are keen to ensure the best possible outcome for their recovery/treatment.</a:t>
            </a:r>
          </a:p>
          <a:p>
            <a:pPr eaLnBrk="1" hangingPunct="1">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marL="0" marR="0" lvl="0" indent="0" algn="l" defTabSz="457200" rtl="0" eaLnBrk="1" fontAlgn="base" latinLnBrk="0" hangingPunct="1">
              <a:lnSpc>
                <a:spcPct val="90000"/>
              </a:lnSpc>
              <a:spcBef>
                <a:spcPct val="30000"/>
              </a:spcBef>
              <a:spcAft>
                <a:spcPct val="0"/>
              </a:spcAft>
              <a:buClrTx/>
              <a:buSzTx/>
              <a:buFontTx/>
              <a:buNone/>
              <a:tabLst/>
              <a:defRPr/>
            </a:pPr>
            <a:r>
              <a:rPr lang="en-GB" sz="1200">
                <a:latin typeface="Arial" panose="020B0604020202020204" pitchFamily="34" charset="0"/>
                <a:ea typeface="ＭＳ Ｐゴシック" pitchFamily="-109" charset="-128"/>
                <a:cs typeface="Arial" panose="020B0604020202020204" pitchFamily="34" charset="0"/>
              </a:rPr>
              <a:t>Patients have the right to decide not to stop smoking, so discussing stopping smoking with those who say they do not want to stop needs to be done in a sensitive manner. </a:t>
            </a:r>
          </a:p>
          <a:p>
            <a:pPr marL="0" marR="0" lvl="0" indent="0" algn="l" defTabSz="457200" rtl="0" eaLnBrk="1" fontAlgn="base" latinLnBrk="0" hangingPunct="1">
              <a:lnSpc>
                <a:spcPct val="90000"/>
              </a:lnSpc>
              <a:spcBef>
                <a:spcPct val="30000"/>
              </a:spcBef>
              <a:spcAft>
                <a:spcPct val="0"/>
              </a:spcAft>
              <a:buClrTx/>
              <a:buSzTx/>
              <a:buFontTx/>
              <a:buNone/>
              <a:tabLst/>
              <a:defRPr/>
            </a:pPr>
            <a:endParaRPr lang="en-GB" sz="1200">
              <a:latin typeface="Arial" panose="020B0604020202020204" pitchFamily="34" charset="0"/>
              <a:ea typeface="ＭＳ Ｐゴシック" pitchFamily="-109" charset="-128"/>
              <a:cs typeface="Arial" panose="020B0604020202020204" pitchFamily="34" charset="0"/>
            </a:endParaRPr>
          </a:p>
          <a:p>
            <a:pPr marL="0" marR="0" lvl="0" indent="0" algn="l" defTabSz="457200" rtl="0" eaLnBrk="1" fontAlgn="base" latinLnBrk="0" hangingPunct="1">
              <a:lnSpc>
                <a:spcPct val="90000"/>
              </a:lnSpc>
              <a:spcBef>
                <a:spcPct val="30000"/>
              </a:spcBef>
              <a:spcAft>
                <a:spcPct val="0"/>
              </a:spcAft>
              <a:buClrTx/>
              <a:buSzTx/>
              <a:buFontTx/>
              <a:buNone/>
              <a:tabLst/>
              <a:defRPr/>
            </a:pPr>
            <a:r>
              <a:rPr lang="en-GB" sz="1200">
                <a:latin typeface="Arial" panose="020B0604020202020204" pitchFamily="34" charset="0"/>
                <a:ea typeface="ＭＳ Ｐゴシック" pitchFamily="-109" charset="-128"/>
                <a:cs typeface="Arial" panose="020B0604020202020204" pitchFamily="34" charset="0"/>
              </a:rPr>
              <a:t>Patients may not be able to in that moment commit to stopping, but your support and advice can be part of them examining this further and may serve to trigger a decision.</a:t>
            </a:r>
          </a:p>
          <a:p>
            <a:pPr marL="0" marR="0" lvl="0" indent="0" algn="l" defTabSz="457200" rtl="0" eaLnBrk="1" fontAlgn="base" latinLnBrk="0" hangingPunct="1">
              <a:lnSpc>
                <a:spcPct val="90000"/>
              </a:lnSpc>
              <a:spcBef>
                <a:spcPct val="30000"/>
              </a:spcBef>
              <a:spcAft>
                <a:spcPct val="0"/>
              </a:spcAft>
              <a:buClrTx/>
              <a:buSzTx/>
              <a:buFontTx/>
              <a:buNone/>
              <a:tabLst/>
              <a:defRPr/>
            </a:pPr>
            <a:endParaRPr lang="en-GB" sz="1200">
              <a:latin typeface="Arial" panose="020B0604020202020204" pitchFamily="34" charset="0"/>
              <a:ea typeface="ＭＳ Ｐゴシック" pitchFamily="-109" charset="-128"/>
              <a:cs typeface="Arial" panose="020B0604020202020204" pitchFamily="34" charset="0"/>
            </a:endParaRPr>
          </a:p>
          <a:p>
            <a:pPr marL="0" marR="0" lvl="0" indent="0" algn="l" defTabSz="457200" rtl="0" eaLnBrk="1" fontAlgn="base" latinLnBrk="0" hangingPunct="1">
              <a:lnSpc>
                <a:spcPct val="90000"/>
              </a:lnSpc>
              <a:spcBef>
                <a:spcPct val="30000"/>
              </a:spcBef>
              <a:spcAft>
                <a:spcPct val="0"/>
              </a:spcAft>
              <a:buClrTx/>
              <a:buSzTx/>
              <a:buFontTx/>
              <a:buNone/>
              <a:tabLst/>
              <a:defRPr/>
            </a:pPr>
            <a:r>
              <a:rPr lang="en-GB" sz="1200">
                <a:latin typeface="Arial" panose="020B0604020202020204" pitchFamily="34" charset="0"/>
                <a:ea typeface="ＭＳ Ｐゴシック" pitchFamily="-109" charset="-128"/>
                <a:cs typeface="Arial" panose="020B0604020202020204" pitchFamily="34" charset="0"/>
              </a:rPr>
              <a:t>Regardless of the patient’s long term goals we want to ensure they are offered treatment to keep them comfortable while in the smokefree hospital environment.  The opportunity to use these aids and be successful at being smokefree for a few hours, a few days, can serve to increase their confidence in their ability to be successful. </a:t>
            </a:r>
          </a:p>
        </p:txBody>
      </p:sp>
      <p:sp>
        <p:nvSpPr>
          <p:cNvPr id="4" name="Slide Number Placeholder 3">
            <a:extLst>
              <a:ext uri="{FF2B5EF4-FFF2-40B4-BE49-F238E27FC236}">
                <a16:creationId xmlns:a16="http://schemas.microsoft.com/office/drawing/2014/main" id="{241FE27A-9E9C-29C5-1846-A2741C61D7FB}"/>
              </a:ext>
            </a:extLst>
          </p:cNvPr>
          <p:cNvSpPr>
            <a:spLocks noGrp="1"/>
          </p:cNvSpPr>
          <p:nvPr>
            <p:ph type="sldNum" sz="quarter" idx="10"/>
          </p:nvPr>
        </p:nvSpPr>
        <p:spPr/>
        <p:txBody>
          <a:bodyPr/>
          <a:lstStyle/>
          <a:p>
            <a:pPr>
              <a:defRPr/>
            </a:pPr>
            <a:fld id="{9801FA6F-E0C3-7548-8B9A-8F1EBA45FD74}" type="slidenum">
              <a:rPr lang="en-US" smtClean="0">
                <a:solidFill>
                  <a:prstClr val="black"/>
                </a:solidFill>
                <a:latin typeface="Calibri"/>
              </a:rPr>
              <a:pPr>
                <a:defRPr/>
              </a:pPr>
              <a:t>15</a:t>
            </a:fld>
            <a:endParaRPr lang="en-US">
              <a:solidFill>
                <a:prstClr val="black"/>
              </a:solidFill>
              <a:latin typeface="Calibri"/>
            </a:endParaRPr>
          </a:p>
        </p:txBody>
      </p:sp>
    </p:spTree>
    <p:extLst>
      <p:ext uri="{BB962C8B-B14F-4D97-AF65-F5344CB8AC3E}">
        <p14:creationId xmlns:p14="http://schemas.microsoft.com/office/powerpoint/2010/main" val="10518218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420C8-853E-620C-E945-D2C90559E5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8C8BE-A19F-0E5E-B517-C937680220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4DAEF5-7B66-EB08-C9CE-64B6E5962917}"/>
              </a:ext>
            </a:extLst>
          </p:cNvPr>
          <p:cNvSpPr>
            <a:spLocks noGrp="1"/>
          </p:cNvSpPr>
          <p:nvPr>
            <p:ph type="body" idx="1"/>
          </p:nvPr>
        </p:nvSpPr>
        <p:spPr/>
        <p:txBody>
          <a:bodyPr>
            <a:normAutofit fontScale="85000" lnSpcReduction="20000"/>
          </a:bodyPr>
          <a:lstStyle/>
          <a:p>
            <a:r>
              <a:rPr lang="en-US" sz="1200">
                <a:latin typeface="Arial" panose="020B0604020202020204" pitchFamily="34" charset="0"/>
                <a:cs typeface="Arial" panose="020B0604020202020204" pitchFamily="34" charset="0"/>
              </a:rPr>
              <a:t>It is unlikely that patients will have arrived to hospital with the intention to stop smoking, we must acknowledge this and recognise the challenges people who smoke will face with forced abstinence. </a:t>
            </a:r>
          </a:p>
          <a:p>
            <a:endParaRPr lang="en-US" sz="1200">
              <a:latin typeface="Arial" panose="020B0604020202020204" pitchFamily="34" charset="0"/>
              <a:cs typeface="Arial" panose="020B0604020202020204" pitchFamily="34" charset="0"/>
            </a:endParaRPr>
          </a:p>
          <a:p>
            <a:pPr marL="342900" lvl="0" indent="-342900">
              <a:spcBef>
                <a:spcPts val="1045"/>
              </a:spcBef>
              <a:buClr>
                <a:srgbClr val="00AEEF"/>
              </a:buClr>
              <a:buSzPts val="900"/>
              <a:buFont typeface="Zapf Dingbats"/>
              <a:buChar char="■"/>
              <a:tabLst>
                <a:tab pos="1154430" algn="l"/>
              </a:tabLst>
            </a:pPr>
            <a:r>
              <a:rPr lang="en-US" sz="1200" spc="-40">
                <a:solidFill>
                  <a:srgbClr val="231F20"/>
                </a:solidFill>
                <a:effectLst/>
                <a:latin typeface="Arial" panose="020B0604020202020204" pitchFamily="34" charset="0"/>
                <a:ea typeface="Zapf Dingbats"/>
                <a:cs typeface="Arial" panose="020B0604020202020204" pitchFamily="34" charset="0"/>
              </a:rPr>
              <a:t>Explore</a:t>
            </a:r>
            <a:r>
              <a:rPr lang="en-US" sz="1200" spc="10">
                <a:solidFill>
                  <a:srgbClr val="231F20"/>
                </a:solidFill>
                <a:effectLst/>
                <a:latin typeface="Arial" panose="020B0604020202020204" pitchFamily="34" charset="0"/>
                <a:ea typeface="Zapf Dingbats"/>
                <a:cs typeface="Arial" panose="020B0604020202020204" pitchFamily="34" charset="0"/>
              </a:rPr>
              <a:t> </a:t>
            </a:r>
            <a:r>
              <a:rPr lang="en-US" sz="1200" spc="-40">
                <a:solidFill>
                  <a:srgbClr val="231F20"/>
                </a:solidFill>
                <a:effectLst/>
                <a:latin typeface="Arial" panose="020B0604020202020204" pitchFamily="34" charset="0"/>
                <a:ea typeface="Zapf Dingbats"/>
                <a:cs typeface="Arial" panose="020B0604020202020204" pitchFamily="34" charset="0"/>
              </a:rPr>
              <a:t>concerns</a:t>
            </a:r>
            <a:r>
              <a:rPr lang="en-US" sz="1200" spc="10">
                <a:solidFill>
                  <a:srgbClr val="231F20"/>
                </a:solidFill>
                <a:effectLst/>
                <a:latin typeface="Arial" panose="020B0604020202020204" pitchFamily="34" charset="0"/>
                <a:ea typeface="Zapf Dingbats"/>
                <a:cs typeface="Arial" panose="020B0604020202020204" pitchFamily="34" charset="0"/>
              </a:rPr>
              <a:t> </a:t>
            </a:r>
            <a:r>
              <a:rPr lang="en-US" sz="1200" spc="-40">
                <a:solidFill>
                  <a:srgbClr val="231F20"/>
                </a:solidFill>
                <a:effectLst/>
                <a:latin typeface="Arial" panose="020B0604020202020204" pitchFamily="34" charset="0"/>
                <a:ea typeface="Zapf Dingbats"/>
                <a:cs typeface="Arial" panose="020B0604020202020204" pitchFamily="34" charset="0"/>
              </a:rPr>
              <a:t>and</a:t>
            </a:r>
            <a:r>
              <a:rPr lang="en-US" sz="1200" spc="10">
                <a:solidFill>
                  <a:srgbClr val="231F20"/>
                </a:solidFill>
                <a:effectLst/>
                <a:latin typeface="Arial" panose="020B0604020202020204" pitchFamily="34" charset="0"/>
                <a:ea typeface="Zapf Dingbats"/>
                <a:cs typeface="Arial" panose="020B0604020202020204" pitchFamily="34" charset="0"/>
              </a:rPr>
              <a:t> </a:t>
            </a:r>
            <a:r>
              <a:rPr lang="en-US" sz="1200" spc="-40">
                <a:solidFill>
                  <a:srgbClr val="231F20"/>
                </a:solidFill>
                <a:effectLst/>
                <a:latin typeface="Arial" panose="020B0604020202020204" pitchFamily="34" charset="0"/>
                <a:ea typeface="Zapf Dingbats"/>
                <a:cs typeface="Arial" panose="020B0604020202020204" pitchFamily="34" charset="0"/>
              </a:rPr>
              <a:t>benefits</a:t>
            </a:r>
            <a:endParaRPr lang="en-CA" sz="1200" b="0" i="0" spc="0">
              <a:solidFill>
                <a:schemeClr val="tx1"/>
              </a:solidFill>
              <a:effectLst/>
              <a:latin typeface="Arial" panose="020B0604020202020204" pitchFamily="34" charset="0"/>
              <a:ea typeface="Zapf Dingbats"/>
              <a:cs typeface="Arial" panose="020B0604020202020204" pitchFamily="34" charset="0"/>
            </a:endParaRPr>
          </a:p>
          <a:p>
            <a:pPr marL="0" lvl="0" indent="0">
              <a:spcBef>
                <a:spcPts val="1045"/>
              </a:spcBef>
              <a:buClr>
                <a:srgbClr val="00AEEF"/>
              </a:buClr>
              <a:buSzPts val="900"/>
              <a:buFont typeface="Zapf Dingbats"/>
              <a:buNone/>
              <a:tabLst>
                <a:tab pos="1154430" algn="l"/>
              </a:tabLst>
            </a:pP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“What</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some</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of</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good</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things</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does</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for</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and “What are some of the not so good things?”</a:t>
            </a:r>
          </a:p>
          <a:p>
            <a:pPr marL="0" lvl="0" indent="0">
              <a:spcBef>
                <a:spcPts val="1045"/>
              </a:spcBef>
              <a:buClr>
                <a:srgbClr val="00AEEF"/>
              </a:buClr>
              <a:buSzPts val="900"/>
              <a:buFont typeface="Zapf Dingbats"/>
              <a:buNone/>
              <a:tabLst>
                <a:tab pos="1154430" algn="l"/>
              </a:tabLst>
            </a:pP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“Looking</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ahead</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what</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do</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think</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would</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like</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do</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about</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your</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endParaRPr lang="en-CA" sz="1200">
              <a:effectLst/>
              <a:latin typeface="Arial" panose="020B0604020202020204" pitchFamily="34" charset="0"/>
              <a:ea typeface="Arial" panose="020B0604020202020204" pitchFamily="34" charset="0"/>
              <a:cs typeface="Arial" panose="020B0604020202020204" pitchFamily="34" charset="0"/>
            </a:endParaRPr>
          </a:p>
          <a:p>
            <a:pPr marL="342900" marR="1096645" lvl="0" indent="-342900">
              <a:lnSpc>
                <a:spcPct val="123000"/>
              </a:lnSpc>
              <a:spcBef>
                <a:spcPts val="1045"/>
              </a:spcBef>
              <a:spcAft>
                <a:spcPts val="0"/>
              </a:spcAft>
              <a:buClr>
                <a:srgbClr val="00AEEF"/>
              </a:buClr>
              <a:buSzPts val="900"/>
              <a:buFont typeface="Zapf Dingbats"/>
              <a:buChar char="■"/>
              <a:tabLst>
                <a:tab pos="1146810" algn="l"/>
                <a:tab pos="1155065" algn="l"/>
              </a:tabLst>
            </a:pPr>
            <a:endParaRPr lang="en-US" sz="1200" spc="-10">
              <a:solidFill>
                <a:srgbClr val="231F20"/>
              </a:solidFill>
              <a:effectLst/>
              <a:latin typeface="Arial" panose="020B0604020202020204" pitchFamily="34" charset="0"/>
              <a:ea typeface="Zapf Dingbats"/>
              <a:cs typeface="Arial" panose="020B0604020202020204" pitchFamily="34" charset="0"/>
            </a:endParaRPr>
          </a:p>
          <a:p>
            <a:pPr marL="342900" marR="1096645" lvl="0" indent="-342900">
              <a:lnSpc>
                <a:spcPct val="123000"/>
              </a:lnSpc>
              <a:spcBef>
                <a:spcPts val="1045"/>
              </a:spcBef>
              <a:spcAft>
                <a:spcPts val="0"/>
              </a:spcAft>
              <a:buClr>
                <a:srgbClr val="00AEEF"/>
              </a:buClr>
              <a:buSzPts val="900"/>
              <a:buFont typeface="Zapf Dingbats"/>
              <a:buChar char="■"/>
              <a:tabLst>
                <a:tab pos="1146810" algn="l"/>
                <a:tab pos="1155065" algn="l"/>
              </a:tabLst>
            </a:pPr>
            <a:r>
              <a:rPr lang="en-US" sz="1200" spc="-10">
                <a:solidFill>
                  <a:srgbClr val="231F20"/>
                </a:solidFill>
                <a:effectLst/>
                <a:latin typeface="Arial" panose="020B0604020202020204" pitchFamily="34" charset="0"/>
                <a:ea typeface="Zapf Dingbats"/>
                <a:cs typeface="Arial" panose="020B0604020202020204" pitchFamily="34" charset="0"/>
              </a:rPr>
              <a:t>Support</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self-efficacy:</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help</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the</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patient</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identify</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and</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build</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on</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past</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successes.</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How</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long</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did</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they </a:t>
            </a:r>
            <a:r>
              <a:rPr lang="en-US" sz="1200" spc="0">
                <a:solidFill>
                  <a:srgbClr val="231F20"/>
                </a:solidFill>
                <a:effectLst/>
                <a:latin typeface="Arial" panose="020B0604020202020204" pitchFamily="34" charset="0"/>
                <a:ea typeface="Zapf Dingbats"/>
                <a:cs typeface="Arial" panose="020B0604020202020204" pitchFamily="34" charset="0"/>
              </a:rPr>
              <a:t>quit for, how much better did they feel, what worked well, what did they learn?</a:t>
            </a:r>
            <a:endParaRPr lang="en-CA" sz="1200" spc="0">
              <a:solidFill>
                <a:schemeClr val="tx1"/>
              </a:solidFill>
              <a:effectLst/>
              <a:latin typeface="Arial" panose="020B0604020202020204" pitchFamily="34" charset="0"/>
              <a:ea typeface="Zapf Dingbats"/>
              <a:cs typeface="Arial" panose="020B0604020202020204" pitchFamily="34" charset="0"/>
            </a:endParaRPr>
          </a:p>
          <a:p>
            <a:pPr marL="0" marR="1096645" lvl="0" indent="0">
              <a:lnSpc>
                <a:spcPct val="123000"/>
              </a:lnSpc>
              <a:spcBef>
                <a:spcPts val="1045"/>
              </a:spcBef>
              <a:spcAft>
                <a:spcPts val="0"/>
              </a:spcAft>
              <a:buClr>
                <a:srgbClr val="00AEEF"/>
              </a:buClr>
              <a:buSzPts val="900"/>
              <a:buFontTx/>
              <a:buNone/>
              <a:tabLst>
                <a:tab pos="1146810" algn="l"/>
                <a:tab pos="1155065" algn="l"/>
              </a:tabLst>
            </a:pPr>
            <a:r>
              <a:rPr lang="en-US" sz="1200">
                <a:solidFill>
                  <a:srgbClr val="231F20"/>
                </a:solidFill>
                <a:effectLst/>
                <a:latin typeface="Arial" panose="020B0604020202020204" pitchFamily="34" charset="0"/>
                <a:ea typeface="Arial" panose="020B0604020202020204" pitchFamily="34" charset="0"/>
                <a:cs typeface="Arial" panose="020B0604020202020204" pitchFamily="34" charset="0"/>
              </a:rPr>
              <a:t>e.g.,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“I know that you have a lot on your plate right now, and I understand thinking about stopping smoking for good might be too much to commit to right now. I know you stopped in the past. Tell me more about when you have stopped smoking in</a:t>
            </a:r>
            <a:r>
              <a:rPr lang="en-CA" sz="1200" b="0" i="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4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a:solidFill>
                  <a:srgbClr val="0092C8"/>
                </a:solidFill>
                <a:effectLst/>
                <a:latin typeface="Arial" panose="020B0604020202020204" pitchFamily="34" charset="0"/>
                <a:ea typeface="Arial" panose="020B0604020202020204" pitchFamily="34" charset="0"/>
                <a:cs typeface="Arial" panose="020B0604020202020204" pitchFamily="34" charset="0"/>
              </a:rPr>
              <a:t>past.”</a:t>
            </a:r>
            <a:endParaRPr lang="en-CA" sz="1200">
              <a:effectLst/>
              <a:latin typeface="Arial" panose="020B0604020202020204" pitchFamily="34" charset="0"/>
              <a:ea typeface="Arial" panose="020B0604020202020204" pitchFamily="34" charset="0"/>
              <a:cs typeface="Arial" panose="020B0604020202020204" pitchFamily="34" charset="0"/>
            </a:endParaRPr>
          </a:p>
          <a:p>
            <a:pPr marL="342900" lvl="0" indent="-342900">
              <a:spcBef>
                <a:spcPts val="1040"/>
              </a:spcBef>
              <a:buClr>
                <a:srgbClr val="00AEEF"/>
              </a:buClr>
              <a:buSzPts val="900"/>
              <a:buFont typeface="Zapf Dingbats"/>
              <a:buChar char="■"/>
              <a:tabLst>
                <a:tab pos="1146175" algn="l"/>
              </a:tabLst>
            </a:pPr>
            <a:endParaRPr lang="en-US" sz="1200" spc="-20">
              <a:solidFill>
                <a:srgbClr val="231F20"/>
              </a:solidFill>
              <a:effectLst/>
              <a:latin typeface="Arial" panose="020B0604020202020204" pitchFamily="34" charset="0"/>
              <a:ea typeface="Zapf Dingbats"/>
              <a:cs typeface="Arial" panose="020B0604020202020204" pitchFamily="34" charset="0"/>
            </a:endParaRPr>
          </a:p>
          <a:p>
            <a:pPr marL="342900" lvl="0" indent="-342900">
              <a:spcBef>
                <a:spcPts val="1040"/>
              </a:spcBef>
              <a:buClr>
                <a:srgbClr val="00AEEF"/>
              </a:buClr>
              <a:buSzPts val="900"/>
              <a:buFont typeface="Zapf Dingbats"/>
              <a:buChar char="■"/>
              <a:tabLst>
                <a:tab pos="1146175" algn="l"/>
              </a:tabLst>
            </a:pPr>
            <a:r>
              <a:rPr lang="en-US" sz="1200" spc="-20">
                <a:solidFill>
                  <a:srgbClr val="231F20"/>
                </a:solidFill>
                <a:effectLst/>
                <a:latin typeface="Arial" panose="020B0604020202020204" pitchFamily="34" charset="0"/>
                <a:ea typeface="Zapf Dingbats"/>
                <a:cs typeface="Arial" panose="020B0604020202020204" pitchFamily="34" charset="0"/>
              </a:rPr>
              <a:t>Ask</a:t>
            </a:r>
            <a:r>
              <a:rPr lang="en-US" sz="1200" spc="-25">
                <a:solidFill>
                  <a:srgbClr val="231F20"/>
                </a:solidFill>
                <a:effectLst/>
                <a:latin typeface="Arial" panose="020B0604020202020204" pitchFamily="34" charset="0"/>
                <a:ea typeface="Zapf Dingbats"/>
                <a:cs typeface="Arial" panose="020B0604020202020204" pitchFamily="34" charset="0"/>
              </a:rPr>
              <a:t> </a:t>
            </a:r>
            <a:r>
              <a:rPr lang="en-US" sz="1200" spc="-20">
                <a:solidFill>
                  <a:srgbClr val="231F20"/>
                </a:solidFill>
                <a:effectLst/>
                <a:latin typeface="Arial" panose="020B0604020202020204" pitchFamily="34" charset="0"/>
                <a:ea typeface="Zapf Dingbats"/>
                <a:cs typeface="Arial" panose="020B0604020202020204" pitchFamily="34" charset="0"/>
              </a:rPr>
              <a:t>permission to</a:t>
            </a:r>
            <a:r>
              <a:rPr lang="en-US" sz="1200" spc="-25">
                <a:solidFill>
                  <a:srgbClr val="231F20"/>
                </a:solidFill>
                <a:effectLst/>
                <a:latin typeface="Arial" panose="020B0604020202020204" pitchFamily="34" charset="0"/>
                <a:ea typeface="Zapf Dingbats"/>
                <a:cs typeface="Arial" panose="020B0604020202020204" pitchFamily="34" charset="0"/>
              </a:rPr>
              <a:t> </a:t>
            </a:r>
            <a:r>
              <a:rPr lang="en-US" sz="1200" spc="-20">
                <a:solidFill>
                  <a:srgbClr val="231F20"/>
                </a:solidFill>
                <a:effectLst/>
                <a:latin typeface="Arial" panose="020B0604020202020204" pitchFamily="34" charset="0"/>
                <a:ea typeface="Zapf Dingbats"/>
                <a:cs typeface="Arial" panose="020B0604020202020204" pitchFamily="34" charset="0"/>
              </a:rPr>
              <a:t>provide information.</a:t>
            </a:r>
            <a:endParaRPr lang="en-CA" sz="1200" spc="0">
              <a:solidFill>
                <a:schemeClr val="tx1"/>
              </a:solidFill>
              <a:effectLst/>
              <a:latin typeface="Arial" panose="020B0604020202020204" pitchFamily="34" charset="0"/>
              <a:ea typeface="Zapf Dingbats"/>
              <a:cs typeface="Arial" panose="020B0604020202020204" pitchFamily="34" charset="0"/>
            </a:endParaRPr>
          </a:p>
          <a:p>
            <a:pPr marL="0" lvl="0" indent="0">
              <a:spcBef>
                <a:spcPts val="1040"/>
              </a:spcBef>
              <a:buClr>
                <a:srgbClr val="00AEEF"/>
              </a:buClr>
              <a:buSzPts val="900"/>
              <a:buFontTx/>
              <a:buNone/>
              <a:tabLst>
                <a:tab pos="1146175" algn="l"/>
              </a:tabLst>
            </a:pPr>
            <a:r>
              <a:rPr lang="en-US" sz="1200">
                <a:solidFill>
                  <a:srgbClr val="231F20"/>
                </a:solidFill>
                <a:effectLst/>
                <a:latin typeface="Arial" panose="020B0604020202020204" pitchFamily="34" charset="0"/>
                <a:ea typeface="Arial" panose="020B0604020202020204" pitchFamily="34" charset="0"/>
                <a:cs typeface="Arial" panose="020B0604020202020204" pitchFamily="34" charset="0"/>
              </a:rPr>
              <a:t>e.g.,</a:t>
            </a:r>
            <a:r>
              <a:rPr lang="en-US" sz="1200" spc="-35">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“Would</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like</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hear</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about</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some</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strategies</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can</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help</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address(identify concern patient identified) when you quit?”</a:t>
            </a:r>
            <a:endParaRPr lang="en-CA" sz="1200">
              <a:effectLst/>
              <a:latin typeface="Arial" panose="020B0604020202020204" pitchFamily="34" charset="0"/>
              <a:ea typeface="Arial" panose="020B0604020202020204" pitchFamily="34" charset="0"/>
              <a:cs typeface="Arial" panose="020B0604020202020204" pitchFamily="34" charset="0"/>
            </a:endParaRPr>
          </a:p>
          <a:p>
            <a:endParaRPr lang="en-US">
              <a:latin typeface="Century Gothic"/>
            </a:endParaRPr>
          </a:p>
        </p:txBody>
      </p:sp>
      <p:sp>
        <p:nvSpPr>
          <p:cNvPr id="4" name="Slide Number Placeholder 3">
            <a:extLst>
              <a:ext uri="{FF2B5EF4-FFF2-40B4-BE49-F238E27FC236}">
                <a16:creationId xmlns:a16="http://schemas.microsoft.com/office/drawing/2014/main" id="{041F3A8A-6BD8-20E0-462A-5252D9DDF1FA}"/>
              </a:ext>
            </a:extLst>
          </p:cNvPr>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451257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78B22ED8-E3DC-4766-8CD4-E07A4E302B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057AB012-D929-4E28-A11E-02EE31343CD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[Animated slide: contents revealed on click: leave blank before </a:t>
            </a:r>
            <a:r>
              <a:rPr lang="en-GB" sz="1200" b="1" kern="1200">
                <a:solidFill>
                  <a:srgbClr val="000000"/>
                </a:solidFill>
                <a:effectLst/>
                <a:latin typeface="Arial" panose="020B0604020202020204" pitchFamily="34" charset="0"/>
                <a:ea typeface="Geneva" panose="020B0503030404040204"/>
                <a:cs typeface="Times New Roman" panose="02020603050405020304" pitchFamily="18" charset="0"/>
              </a:rPr>
              <a:t>activity debrief]</a:t>
            </a:r>
          </a:p>
          <a:p>
            <a:endPar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endParaRPr>
          </a:p>
          <a:p>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Full instructions: Trainer guide Day 2, page 5: Activity 1: </a:t>
            </a:r>
            <a:r>
              <a:rPr lang="en-US" b="1" dirty="0">
                <a:solidFill>
                  <a:schemeClr val="tx1"/>
                </a:solidFill>
                <a:latin typeface="Arial"/>
                <a:cs typeface="Arial"/>
              </a:rPr>
              <a:t>What affects a patient’s decision to stop?</a:t>
            </a: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Times New Roman" panose="02020603050405020304" pitchFamily="18" charset="0"/>
              </a:rPr>
              <a:t>​</a:t>
            </a:r>
            <a:endParaRPr lang="en-GB" sz="1200" kern="100" dirty="0">
              <a:effectLst/>
              <a:latin typeface="Calibri" panose="020F0502020204030204" pitchFamily="34" charset="0"/>
              <a:ea typeface="Aptos" panose="020B0004020202020204" pitchFamily="34" charset="0"/>
              <a:cs typeface="Times New Roman" panose="02020603050405020304" pitchFamily="18"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Activity summary:</a:t>
            </a:r>
            <a:r>
              <a:rPr lang="en-US" sz="1200" kern="1200" dirty="0">
                <a:solidFill>
                  <a:srgbClr val="808080"/>
                </a:solidFill>
                <a:effectLst/>
                <a:latin typeface="Arial" panose="020B0604020202020204" pitchFamily="34" charset="0"/>
                <a:ea typeface="Geneva" panose="020B0503030404040204"/>
                <a:cs typeface="Times New Roman" panose="02020603050405020304" pitchFamily="18" charset="0"/>
              </a:rPr>
              <a:t>​</a:t>
            </a:r>
            <a:endParaRPr lang="en-GB" sz="1200" kern="100" dirty="0">
              <a:effectLst/>
              <a:latin typeface="Calibri" panose="020F0502020204030204" pitchFamily="34" charset="0"/>
              <a:ea typeface="Aptos" panose="020B0004020202020204" pitchFamily="34" charset="0"/>
              <a:cs typeface="Times New Roman" panose="02020603050405020304" pitchFamily="18"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Method: </a:t>
            </a:r>
          </a:p>
          <a:p>
            <a:pPr marL="457200" lvl="1" indent="0" eaLnBrk="0" fontAlgn="base" hangingPunct="0">
              <a:buFont typeface="Arial" panose="020B0604020202020204" pitchFamily="34" charset="0"/>
              <a:buNone/>
              <a:tabLst>
                <a:tab pos="457200" algn="l"/>
              </a:tabLst>
            </a:pPr>
            <a:r>
              <a:rPr lang="en-GB" sz="1200" kern="1200" dirty="0">
                <a:solidFill>
                  <a:srgbClr val="000000"/>
                </a:solidFill>
                <a:effectLst/>
                <a:latin typeface="Arial" panose="020B0604020202020204" pitchFamily="34" charset="0"/>
                <a:ea typeface="Geneva" panose="020B0503030404040204"/>
                <a:cs typeface="Times New Roman" panose="02020603050405020304" pitchFamily="18" charset="0"/>
              </a:rPr>
              <a:t>Virtual delivery: Jamboard (or chat)</a:t>
            </a:r>
          </a:p>
          <a:p>
            <a:pPr marL="457200" lvl="1" indent="0" eaLnBrk="0" fontAlgn="base" hangingPunct="0">
              <a:buFont typeface="Arial" panose="020B0604020202020204" pitchFamily="34" charset="0"/>
              <a:buNone/>
              <a:tabLst>
                <a:tab pos="457200" algn="l"/>
              </a:tabLst>
            </a:pPr>
            <a:r>
              <a:rPr lang="en-GB" sz="1200" kern="1200" dirty="0">
                <a:solidFill>
                  <a:srgbClr val="000000"/>
                </a:solidFill>
                <a:effectLst/>
                <a:latin typeface="Arial" panose="020B0604020202020204" pitchFamily="34" charset="0"/>
                <a:ea typeface="Geneva" panose="020B0503030404040204"/>
                <a:cs typeface="Times New Roman" panose="02020603050405020304" pitchFamily="18" charset="0"/>
              </a:rPr>
              <a:t>In-person delivery: Sticky notes (or flip chart)</a:t>
            </a:r>
            <a:r>
              <a:rPr lang="en-US" sz="1200" kern="1200" dirty="0">
                <a:solidFill>
                  <a:srgbClr val="808080"/>
                </a:solidFill>
                <a:effectLst/>
                <a:latin typeface="Arial" panose="020B0604020202020204" pitchFamily="34" charset="0"/>
                <a:ea typeface="Geneva" panose="020B0503030404040204"/>
                <a:cs typeface="Times New Roman" panose="02020603050405020304" pitchFamily="18" charset="0"/>
              </a:rPr>
              <a:t>​</a:t>
            </a:r>
            <a:endParaRPr lang="en-GB" sz="1200" kern="100" dirty="0">
              <a:effectLst/>
              <a:latin typeface="Calibri" panose="020F0502020204030204" pitchFamily="34" charset="0"/>
              <a:ea typeface="Aptos" panose="020B0004020202020204" pitchFamily="34" charset="0"/>
              <a:cs typeface="Times New Roman" panose="02020603050405020304" pitchFamily="18"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Duration: </a:t>
            </a:r>
            <a:r>
              <a:rPr lang="en-GB" sz="1200" b="0" kern="1200" dirty="0">
                <a:solidFill>
                  <a:srgbClr val="000000"/>
                </a:solidFill>
                <a:effectLst/>
                <a:latin typeface="Arial" panose="020B0604020202020204" pitchFamily="34" charset="0"/>
                <a:ea typeface="Geneva" panose="020B0503030404040204"/>
                <a:cs typeface="Times New Roman" panose="02020603050405020304" pitchFamily="18" charset="0"/>
              </a:rPr>
              <a:t>5-7 minutes</a:t>
            </a:r>
          </a:p>
          <a:p>
            <a:pPr marL="0" lvl="0" indent="0" eaLnBrk="0" fontAlgn="base" hangingPunct="0">
              <a:buFont typeface="Arial" panose="020B0604020202020204" pitchFamily="34" charset="0"/>
              <a:buNone/>
              <a:tabLst>
                <a:tab pos="457200" algn="l"/>
              </a:tabLst>
            </a:pPr>
            <a:endParaRPr lang="en-GB" sz="1200" b="1" kern="1200" dirty="0">
              <a:solidFill>
                <a:srgbClr val="000000"/>
              </a:solidFill>
              <a:effectLst/>
              <a:latin typeface="Arial" panose="020B0604020202020204" pitchFamily="34" charset="0"/>
              <a:cs typeface="Times New Roman" panose="02020603050405020304" pitchFamily="18" charset="0"/>
            </a:endParaRPr>
          </a:p>
          <a:p>
            <a:pPr marL="0" lvl="0" indent="0" eaLnBrk="0" fontAlgn="base" hangingPunct="0">
              <a:buFont typeface="Arial" panose="020B0604020202020204" pitchFamily="34" charset="0"/>
              <a:buNone/>
              <a:tabLst>
                <a:tab pos="457200" algn="l"/>
              </a:tabLst>
            </a:pPr>
            <a:r>
              <a:rPr lang="en-US" b="1" dirty="0">
                <a:solidFill>
                  <a:schemeClr val="tx1"/>
                </a:solidFill>
                <a:latin typeface="Arial" panose="020B0604020202020204" pitchFamily="34" charset="0"/>
                <a:cs typeface="Arial" panose="020B0604020202020204" pitchFamily="34" charset="0"/>
              </a:rPr>
              <a:t>Instructions:</a:t>
            </a:r>
          </a:p>
          <a:p>
            <a:pPr marL="171450" lvl="0" indent="-171450" eaLnBrk="0" fontAlgn="base" hangingPunct="0">
              <a:buFont typeface="Arial" panose="020B0604020202020204" pitchFamily="34" charset="0"/>
              <a:buChar char="•"/>
              <a:tabLst>
                <a:tab pos="457200" algn="l"/>
              </a:tabLst>
            </a:pPr>
            <a:r>
              <a:rPr lang="en-US" dirty="0">
                <a:solidFill>
                  <a:schemeClr val="tx1"/>
                </a:solidFill>
                <a:latin typeface="Arial" panose="020B0604020202020204" pitchFamily="34" charset="0"/>
                <a:cs typeface="Arial" panose="020B0604020202020204" pitchFamily="34" charset="0"/>
              </a:rPr>
              <a:t>Ask the group to use the whiteboard to respond do the question: </a:t>
            </a:r>
          </a:p>
          <a:p>
            <a:r>
              <a:rPr lang="en-US" b="0" dirty="0">
                <a:solidFill>
                  <a:schemeClr val="tx1"/>
                </a:solidFill>
                <a:latin typeface="Arial" panose="020B0604020202020204" pitchFamily="34" charset="0"/>
                <a:cs typeface="Arial" panose="020B0604020202020204" pitchFamily="34" charset="0"/>
              </a:rPr>
              <a:t>	</a:t>
            </a:r>
            <a:r>
              <a:rPr lang="en-US" b="1" dirty="0">
                <a:solidFill>
                  <a:schemeClr val="tx1"/>
                </a:solidFill>
                <a:latin typeface="Arial"/>
                <a:cs typeface="Arial"/>
              </a:rPr>
              <a:t>What </a:t>
            </a:r>
            <a:r>
              <a:rPr lang="en-US" b="1" dirty="0">
                <a:latin typeface="Arial"/>
                <a:cs typeface="Arial"/>
              </a:rPr>
              <a:t>affects a patient's decision to stop?</a:t>
            </a:r>
            <a:endParaRPr lang="en-US" b="1"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Allow some time for responses, and read selected responses aloud, before debriefing with group.]</a:t>
            </a:r>
            <a:endParaRPr lang="en-GB" sz="1200"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1" dirty="0">
                <a:solidFill>
                  <a:schemeClr val="tx1"/>
                </a:solidFill>
                <a:latin typeface="Arial" panose="020B0604020202020204" pitchFamily="34" charset="0"/>
                <a:cs typeface="Arial" panose="020B0604020202020204" pitchFamily="34" charset="0"/>
              </a:rPr>
              <a:t>Click to reveal contents and use slide to debrief, following the exercise</a:t>
            </a:r>
          </a:p>
          <a:p>
            <a:endParaRPr lang="en-GB" sz="1200"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Key points</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The belief that smoking will relieve ‘stress’ and anxiety</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Tobacco dependency and withdrawal symptoms</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Family pressures and lack of support from family and friends</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Lack of belief they can be successful </a:t>
            </a:r>
          </a:p>
          <a:p>
            <a:pPr marL="171450" indent="-171450">
              <a:lnSpc>
                <a:spcPct val="100000"/>
              </a:lnSpc>
              <a:spcBef>
                <a:spcPts val="400"/>
              </a:spcBef>
              <a:buFont typeface="Arial" panose="020B0604020202020204" pitchFamily="34" charset="0"/>
              <a:buChar char="•"/>
            </a:pPr>
            <a:r>
              <a:rPr lang="en-US" altLang="en-US" sz="1200" b="1"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Fear of failure </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Worried about change and their identity as a ‘smoker’</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Boredom</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Low self esteem</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Depression or anxiety </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Lack of knowledge about tobacco addiction</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Lack of support </a:t>
            </a:r>
          </a:p>
          <a:p>
            <a:pPr>
              <a:lnSpc>
                <a:spcPct val="100000"/>
              </a:lnSpc>
              <a:spcBef>
                <a:spcPts val="400"/>
              </a:spcBef>
              <a:buFont typeface="Wingdings" panose="05000000000000000000" pitchFamily="2" charset="2"/>
              <a:buChar char="§"/>
            </a:pPr>
            <a:endPar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endParaRPr>
          </a:p>
          <a:p>
            <a:pPr>
              <a:lnSpc>
                <a:spcPct val="100000"/>
              </a:lnSpc>
              <a:spcBef>
                <a:spcPts val="400"/>
              </a:spcBef>
              <a:buFont typeface="Wingdings" panose="05000000000000000000" pitchFamily="2" charset="2"/>
              <a:buChar char="§"/>
            </a:pPr>
            <a:endPar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endParaRPr>
          </a:p>
          <a:p>
            <a:pPr>
              <a:lnSpc>
                <a:spcPct val="100000"/>
              </a:lnSpc>
              <a:spcBef>
                <a:spcPts val="400"/>
              </a:spcBef>
              <a:buFont typeface="Wingdings" panose="05000000000000000000" pitchFamily="2" charset="2"/>
              <a:buChar char="§"/>
            </a:pPr>
            <a:endParaRPr lang="en-GB" sz="1700" b="0" dirty="0"/>
          </a:p>
          <a:p>
            <a:endParaRPr lang="en-GB" sz="1000" b="0" dirty="0"/>
          </a:p>
          <a:p>
            <a:endParaRPr lang="en-GB" sz="1000" b="0" dirty="0"/>
          </a:p>
          <a:p>
            <a:pPr eaLnBrk="1" hangingPunct="1">
              <a:lnSpc>
                <a:spcPct val="90000"/>
              </a:lnSpc>
              <a:spcBef>
                <a:spcPct val="0"/>
              </a:spcBef>
            </a:pPr>
            <a:endParaRPr lang="en-US" altLang="en-US" sz="1000" dirty="0">
              <a:cs typeface="Geneva" pitchFamily="6" charset="0"/>
            </a:endParaRPr>
          </a:p>
          <a:p>
            <a:pPr eaLnBrk="1" hangingPunct="1">
              <a:lnSpc>
                <a:spcPct val="90000"/>
              </a:lnSpc>
              <a:spcBef>
                <a:spcPct val="0"/>
              </a:spcBef>
            </a:pPr>
            <a:endParaRPr lang="en-US" altLang="en-US" sz="1000" dirty="0">
              <a:cs typeface="Geneva" pitchFamily="6" charset="0"/>
            </a:endParaRPr>
          </a:p>
          <a:p>
            <a:pPr eaLnBrk="1" hangingPunct="1">
              <a:lnSpc>
                <a:spcPct val="90000"/>
              </a:lnSpc>
              <a:spcBef>
                <a:spcPct val="0"/>
              </a:spcBef>
            </a:pPr>
            <a:endParaRPr lang="en-US" altLang="en-US" sz="1000" dirty="0">
              <a:cs typeface="Geneva" pitchFamily="6" charset="0"/>
            </a:endParaRPr>
          </a:p>
        </p:txBody>
      </p:sp>
      <p:sp>
        <p:nvSpPr>
          <p:cNvPr id="31748" name="Slide Number Placeholder 3">
            <a:extLst>
              <a:ext uri="{FF2B5EF4-FFF2-40B4-BE49-F238E27FC236}">
                <a16:creationId xmlns:a16="http://schemas.microsoft.com/office/drawing/2014/main" id="{22931860-0482-4830-AA8A-4F38D957EA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cs typeface="Geneva" pitchFamily="6" charset="0"/>
              </a:defRPr>
            </a:lvl1pPr>
            <a:lvl2pPr marL="742950" indent="-285750">
              <a:spcBef>
                <a:spcPct val="30000"/>
              </a:spcBef>
              <a:defRPr sz="1200">
                <a:solidFill>
                  <a:schemeClr val="tx1"/>
                </a:solidFill>
                <a:latin typeface="Calibri" panose="020F0502020204030204" pitchFamily="34" charset="0"/>
                <a:ea typeface="Geneva" pitchFamily="6" charset="0"/>
                <a:cs typeface="Geneva" pitchFamily="6" charset="0"/>
              </a:defRPr>
            </a:lvl2pPr>
            <a:lvl3pPr marL="1143000" indent="-228600">
              <a:spcBef>
                <a:spcPct val="30000"/>
              </a:spcBef>
              <a:defRPr sz="1200">
                <a:solidFill>
                  <a:schemeClr val="tx1"/>
                </a:solidFill>
                <a:latin typeface="Calibri" panose="020F0502020204030204" pitchFamily="34" charset="0"/>
                <a:ea typeface="Geneva" pitchFamily="6" charset="0"/>
                <a:cs typeface="Geneva" pitchFamily="6" charset="0"/>
              </a:defRPr>
            </a:lvl3pPr>
            <a:lvl4pPr marL="1600200" indent="-228600">
              <a:spcBef>
                <a:spcPct val="30000"/>
              </a:spcBef>
              <a:defRPr sz="1200">
                <a:solidFill>
                  <a:schemeClr val="tx1"/>
                </a:solidFill>
                <a:latin typeface="Calibri" panose="020F0502020204030204" pitchFamily="34" charset="0"/>
                <a:ea typeface="Geneva" pitchFamily="6" charset="0"/>
                <a:cs typeface="Geneva" pitchFamily="6" charset="0"/>
              </a:defRPr>
            </a:lvl4pPr>
            <a:lvl5pPr marL="2057400" indent="-228600">
              <a:spcBef>
                <a:spcPct val="30000"/>
              </a:spcBef>
              <a:defRPr sz="1200">
                <a:solidFill>
                  <a:schemeClr val="tx1"/>
                </a:solidFill>
                <a:latin typeface="Calibri" panose="020F0502020204030204" pitchFamily="34" charset="0"/>
                <a:ea typeface="Geneva" pitchFamily="6" charset="0"/>
                <a:cs typeface="Geneva" pitchFamily="6"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9pPr>
          </a:lstStyle>
          <a:p>
            <a:pPr>
              <a:spcBef>
                <a:spcPct val="0"/>
              </a:spcBef>
            </a:pPr>
            <a:fld id="{78A2E8DF-660A-4FE3-9C02-CE6355D9C9BE}" type="slidenum">
              <a:rPr lang="en-US" altLang="en-US"/>
              <a:pPr>
                <a:spcBef>
                  <a:spcPct val="0"/>
                </a:spcBef>
              </a:pPr>
              <a:t>17</a:t>
            </a:fld>
            <a:endParaRPr lang="en-US" altLang="en-US"/>
          </a:p>
        </p:txBody>
      </p:sp>
    </p:spTree>
    <p:extLst>
      <p:ext uri="{BB962C8B-B14F-4D97-AF65-F5344CB8AC3E}">
        <p14:creationId xmlns:p14="http://schemas.microsoft.com/office/powerpoint/2010/main" val="2355625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6" rIns="91430" bIns="45716" anchor="b"/>
          <a:lstStyle/>
          <a:p>
            <a:pPr algn="r" eaLnBrk="0" hangingPunct="0"/>
            <a:fld id="{98C9CB43-3511-45B2-82ED-6FB236B740FA}" type="slidenum">
              <a:rPr lang="en-US" sz="1200"/>
              <a:pPr algn="r" eaLnBrk="0" hangingPunct="0"/>
              <a:t>18</a:t>
            </a:fld>
            <a:endParaRPr lang="en-US" sz="1200"/>
          </a:p>
        </p:txBody>
      </p:sp>
      <p:sp>
        <p:nvSpPr>
          <p:cNvPr id="268292" name="Rectangle 3"/>
          <p:cNvSpPr>
            <a:spLocks noGrp="1" noChangeArrowheads="1"/>
          </p:cNvSpPr>
          <p:nvPr>
            <p:ph type="body" idx="1"/>
          </p:nvPr>
        </p:nvSpPr>
        <p:spPr>
          <a:xfrm>
            <a:off x="552450" y="4343400"/>
            <a:ext cx="5486400" cy="4114800"/>
          </a:xfrm>
        </p:spPr>
        <p:txBody>
          <a:bodyPr>
            <a:normAutofit/>
          </a:bodyPr>
          <a:lstStyle/>
          <a:p>
            <a:pPr marL="228600" indent="-228600">
              <a:buFont typeface="Arial" pitchFamily="34" charset="0"/>
              <a:buChar char="•"/>
            </a:pPr>
            <a:r>
              <a:rPr lang="en-US" dirty="0">
                <a:latin typeface="Arial"/>
                <a:cs typeface="Arial"/>
              </a:rPr>
              <a:t>People who smoke do benefit in some way, which is why quitting is not always easy</a:t>
            </a:r>
            <a:endParaRPr lang="fr-CA">
              <a:latin typeface="Arial"/>
              <a:cs typeface="Arial"/>
            </a:endParaRPr>
          </a:p>
          <a:p>
            <a:pPr marL="228600" indent="-228600">
              <a:buFont typeface="Arial" pitchFamily="34" charset="0"/>
              <a:buChar char="•"/>
            </a:pPr>
            <a:endParaRPr lang="en-US">
              <a:latin typeface="Arial" panose="020B0604020202020204" pitchFamily="34" charset="0"/>
              <a:cs typeface="Arial" panose="020B0604020202020204" pitchFamily="34" charset="0"/>
            </a:endParaRPr>
          </a:p>
          <a:p>
            <a:pPr marL="228600" indent="-228600">
              <a:buFont typeface="Arial" pitchFamily="34" charset="0"/>
              <a:buChar char="•"/>
            </a:pPr>
            <a:r>
              <a:rPr lang="en-US" dirty="0">
                <a:latin typeface="Arial"/>
                <a:cs typeface="Arial"/>
              </a:rPr>
              <a:t>Thinking about why you smoke is part of the process of becoming a smokefree.  </a:t>
            </a:r>
            <a:endParaRPr lang="fr-CA" dirty="0">
              <a:latin typeface="Arial" panose="020B0604020202020204" pitchFamily="34" charset="0"/>
              <a:cs typeface="Arial" panose="020B0604020202020204" pitchFamily="34" charset="0"/>
            </a:endParaRPr>
          </a:p>
          <a:p>
            <a:endParaRPr lang="fr-CA">
              <a:latin typeface="Arial" panose="020B0604020202020204" pitchFamily="34" charset="0"/>
              <a:cs typeface="Arial" panose="020B0604020202020204" pitchFamily="34" charset="0"/>
            </a:endParaRPr>
          </a:p>
          <a:p>
            <a:endParaRPr lang="fr-CA"/>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0070525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29366-0ACC-E27D-CD52-45A6B59578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862121-FE4D-07DA-34A0-D4FE40A636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A5689B-A095-E145-9835-2B87C518B1B6}"/>
              </a:ext>
            </a:extLst>
          </p:cNvPr>
          <p:cNvSpPr>
            <a:spLocks noGrp="1"/>
          </p:cNvSpPr>
          <p:nvPr>
            <p:ph type="body" idx="1"/>
          </p:nvPr>
        </p:nvSpPr>
        <p:spPr/>
        <p:txBody>
          <a:bodyPr>
            <a:normAutofit fontScale="40000" lnSpcReduction="20000"/>
          </a:bodyPr>
          <a:lstStyle/>
          <a:p>
            <a:r>
              <a:rPr lang="en-GB">
                <a:solidFill>
                  <a:srgbClr val="444444"/>
                </a:solidFill>
              </a:rPr>
              <a:t>This slide can be used to show how addressing social and environmental cues, (e.g. not storing tobacco, managing withdrawal, assisting with developing a non-smoker identity, providing social and peer support) we can set the patient up to be successful. </a:t>
            </a:r>
            <a:endParaRPr lang="en-US">
              <a:solidFill>
                <a:srgbClr val="444444"/>
              </a:solidFill>
            </a:endParaRPr>
          </a:p>
          <a:p>
            <a:endParaRPr lang="en-GB" dirty="0">
              <a:solidFill>
                <a:srgbClr val="444444"/>
              </a:solidFill>
            </a:endParaRPr>
          </a:p>
          <a:p>
            <a:r>
              <a:rPr lang="en-GB">
                <a:solidFill>
                  <a:srgbClr val="444444"/>
                </a:solidFill>
              </a:rPr>
              <a:t>West's Prime Theory of Motivation clarifies why people smoke. Motivation is more than just our reasons for doing things. It includes our innate reactions, habits, drives, desires, goals, plans etc. </a:t>
            </a:r>
            <a:endParaRPr lang="en-CA">
              <a:solidFill>
                <a:srgbClr val="444444"/>
              </a:solidFill>
            </a:endParaRPr>
          </a:p>
          <a:p>
            <a:endParaRPr lang="en-GB" dirty="0">
              <a:solidFill>
                <a:srgbClr val="444444"/>
              </a:solidFill>
            </a:endParaRPr>
          </a:p>
          <a:p>
            <a:r>
              <a:rPr lang="en-GB">
                <a:solidFill>
                  <a:srgbClr val="444444"/>
                </a:solidFill>
              </a:rPr>
              <a:t>According to West’s PRIME Theory the four primary reasons why people smoke are: </a:t>
            </a:r>
            <a:endParaRPr lang="en-CA">
              <a:solidFill>
                <a:srgbClr val="444444"/>
              </a:solidFill>
            </a:endParaRPr>
          </a:p>
          <a:p>
            <a:r>
              <a:rPr lang="en-GB" dirty="0">
                <a:solidFill>
                  <a:srgbClr val="444444"/>
                </a:solidFill>
                <a:latin typeface="Century Gothic"/>
              </a:rPr>
              <a:t>1 - Responding to impulses (cues, triggers) </a:t>
            </a:r>
            <a:endParaRPr lang="en-CA" dirty="0">
              <a:solidFill>
                <a:srgbClr val="444444"/>
              </a:solidFill>
              <a:latin typeface="Century Gothic"/>
            </a:endParaRPr>
          </a:p>
          <a:p>
            <a:r>
              <a:rPr lang="en-GB" dirty="0">
                <a:solidFill>
                  <a:srgbClr val="444444"/>
                </a:solidFill>
                <a:latin typeface="Century Gothic"/>
              </a:rPr>
              <a:t>2 - Wants - Anticipated pleasure or satisfaction </a:t>
            </a:r>
            <a:endParaRPr lang="en-CA" dirty="0">
              <a:solidFill>
                <a:srgbClr val="444444"/>
              </a:solidFill>
              <a:latin typeface="Century Gothic"/>
            </a:endParaRPr>
          </a:p>
          <a:p>
            <a:r>
              <a:rPr lang="en-GB" dirty="0">
                <a:solidFill>
                  <a:srgbClr val="444444"/>
                </a:solidFill>
                <a:latin typeface="Century Gothic"/>
              </a:rPr>
              <a:t>3 - Needs - Relief from discomfort, social interaction/acceptance </a:t>
            </a:r>
            <a:endParaRPr lang="en-CA" dirty="0">
              <a:solidFill>
                <a:srgbClr val="444444"/>
              </a:solidFill>
              <a:latin typeface="Century Gothic"/>
            </a:endParaRPr>
          </a:p>
          <a:p>
            <a:r>
              <a:rPr lang="en-GB" dirty="0">
                <a:solidFill>
                  <a:srgbClr val="444444"/>
                </a:solidFill>
                <a:latin typeface="Century Gothic"/>
              </a:rPr>
              <a:t>4 - Positive evaluation of smoking (smoker identity) </a:t>
            </a:r>
            <a:endParaRPr lang="en-CA" dirty="0">
              <a:solidFill>
                <a:srgbClr val="444444"/>
              </a:solidFill>
              <a:latin typeface="Century Gothic"/>
            </a:endParaRPr>
          </a:p>
          <a:p>
            <a:r>
              <a:rPr lang="en-GB" dirty="0">
                <a:solidFill>
                  <a:srgbClr val="444444"/>
                </a:solidFill>
                <a:latin typeface="Century Gothic"/>
              </a:rPr>
              <a:t>Understanding why people smoke helps us to disrupt these established patterns of behaviour. For staff in MH services making it harder for people to smoke is a key priority. This means removing all the cues to smoke, to reduce the impulses. </a:t>
            </a:r>
            <a:endParaRPr lang="en-CA" dirty="0">
              <a:solidFill>
                <a:srgbClr val="444444"/>
              </a:solidFill>
              <a:latin typeface="Century Gothic"/>
            </a:endParaRPr>
          </a:p>
          <a:p>
            <a:endParaRPr lang="en-GB" dirty="0">
              <a:solidFill>
                <a:srgbClr val="444444"/>
              </a:solidFill>
            </a:endParaRPr>
          </a:p>
          <a:p>
            <a:r>
              <a:rPr lang="en-GB" b="1" i="1" dirty="0">
                <a:solidFill>
                  <a:srgbClr val="444444"/>
                </a:solidFill>
                <a:latin typeface="Century Gothic"/>
              </a:rPr>
              <a:t>Supplemental explanation: </a:t>
            </a:r>
            <a:endParaRPr lang="en-CA" dirty="0">
              <a:solidFill>
                <a:srgbClr val="444444"/>
              </a:solidFill>
              <a:latin typeface="Century Gothic"/>
            </a:endParaRPr>
          </a:p>
          <a:p>
            <a:r>
              <a:rPr lang="en-GB" dirty="0">
                <a:solidFill>
                  <a:srgbClr val="444444"/>
                </a:solidFill>
                <a:latin typeface="Century Gothic"/>
              </a:rPr>
              <a:t>For someone who is tobacco dependent their wants in the moment might be: </a:t>
            </a:r>
            <a:endParaRPr lang="en-CA" dirty="0">
              <a:solidFill>
                <a:srgbClr val="444444"/>
              </a:solidFill>
              <a:latin typeface="Century Gothic"/>
            </a:endParaRPr>
          </a:p>
          <a:p>
            <a:r>
              <a:rPr lang="en-GB" dirty="0">
                <a:solidFill>
                  <a:srgbClr val="444444"/>
                </a:solidFill>
              </a:rPr>
              <a:t>1) Impulses to smoke refers to the cues and triggers to smoke, in inpatient environment there can be many cues and triggers that can make not smoking difficult. Smoking breaks, the sight of cigarettes butts in outdoor areas, the smell of smoke, emotional triggers. </a:t>
            </a:r>
            <a:endParaRPr lang="en-CA" dirty="0">
              <a:solidFill>
                <a:srgbClr val="444444"/>
              </a:solidFill>
            </a:endParaRPr>
          </a:p>
          <a:p>
            <a:r>
              <a:rPr lang="en-GB" dirty="0">
                <a:solidFill>
                  <a:srgbClr val="444444"/>
                </a:solidFill>
              </a:rPr>
              <a:t>2) relief from discomfort they are feeling from nicotine withdrawal or cravings to smoke, </a:t>
            </a:r>
            <a:endParaRPr lang="en-CA">
              <a:solidFill>
                <a:srgbClr val="444444"/>
              </a:solidFill>
            </a:endParaRPr>
          </a:p>
          <a:p>
            <a:r>
              <a:rPr lang="en-GB" dirty="0">
                <a:solidFill>
                  <a:srgbClr val="444444"/>
                </a:solidFill>
              </a:rPr>
              <a:t>3) the anticipated pleasure or satisfaction of smoking, or even </a:t>
            </a:r>
            <a:endParaRPr lang="en-CA">
              <a:solidFill>
                <a:srgbClr val="444444"/>
              </a:solidFill>
            </a:endParaRPr>
          </a:p>
          <a:p>
            <a:r>
              <a:rPr lang="en-GB" dirty="0">
                <a:solidFill>
                  <a:srgbClr val="444444"/>
                </a:solidFill>
              </a:rPr>
              <a:t>4) underlying psychological needs such as the need to feel accepted or part of a group or to ease discomfort . (Patients in hospital are vulnerable and can follow the group if they are smoking, even if they have a desire to quit). Staff can help here by co-developing smoke free leave plans.</a:t>
            </a:r>
            <a:endParaRPr lang="en-CA">
              <a:solidFill>
                <a:srgbClr val="444444"/>
              </a:solidFill>
            </a:endParaRPr>
          </a:p>
          <a:p>
            <a:endParaRPr lang="en-GB" dirty="0">
              <a:solidFill>
                <a:srgbClr val="444444"/>
              </a:solidFill>
            </a:endParaRPr>
          </a:p>
          <a:p>
            <a:r>
              <a:rPr lang="en-GB" b="1" i="1" dirty="0">
                <a:solidFill>
                  <a:srgbClr val="444444"/>
                </a:solidFill>
              </a:rPr>
              <a:t>Supplemental notes how PRIME can guide treatment: </a:t>
            </a:r>
            <a:endParaRPr lang="en-CA">
              <a:solidFill>
                <a:srgbClr val="444444"/>
              </a:solidFill>
            </a:endParaRPr>
          </a:p>
          <a:p>
            <a:r>
              <a:rPr lang="en-GB" dirty="0">
                <a:solidFill>
                  <a:srgbClr val="444444"/>
                </a:solidFill>
              </a:rPr>
              <a:t>PRIME Theory proposes that our responses at every moment are governed by potentially competing impulses and inhibitions. Implementing behaviour change in the face of conflicting wants, needs and urges, requires effort but ‘deep’ identity change and rules with clear boundaries reduce the effort required. This is why smoke free policies are so important, especially when they are communicated clearly and consistently. A strong, coherent, deeply entrenched identity that places clear boundaries around a category of behaviour and which anticipates potential challenges will provide strong stability to that behaviour and yield a powerful predictive measure </a:t>
            </a:r>
            <a:endParaRPr lang="en-CA">
              <a:solidFill>
                <a:srgbClr val="444444"/>
              </a:solidFill>
            </a:endParaRPr>
          </a:p>
          <a:p>
            <a:endParaRPr lang="en-GB" dirty="0">
              <a:solidFill>
                <a:srgbClr val="444444"/>
              </a:solidFill>
            </a:endParaRPr>
          </a:p>
          <a:p>
            <a:r>
              <a:rPr lang="en-GB" dirty="0">
                <a:solidFill>
                  <a:srgbClr val="444444"/>
                </a:solidFill>
              </a:rPr>
              <a:t>Self-consciously stopping doing something typically means: </a:t>
            </a:r>
            <a:endParaRPr lang="en-CA">
              <a:solidFill>
                <a:srgbClr val="444444"/>
              </a:solidFill>
            </a:endParaRPr>
          </a:p>
          <a:p>
            <a:r>
              <a:rPr lang="en-GB" dirty="0">
                <a:solidFill>
                  <a:srgbClr val="444444"/>
                </a:solidFill>
              </a:rPr>
              <a:t>1- forming a rule (plan) not to do it, or </a:t>
            </a:r>
            <a:endParaRPr lang="en-CA">
              <a:solidFill>
                <a:srgbClr val="444444"/>
              </a:solidFill>
            </a:endParaRPr>
          </a:p>
          <a:p>
            <a:r>
              <a:rPr lang="en-GB" dirty="0">
                <a:solidFill>
                  <a:srgbClr val="444444"/>
                </a:solidFill>
              </a:rPr>
              <a:t>2- forming a rule (plan) that one will ‘try’ not to do it </a:t>
            </a:r>
            <a:endParaRPr lang="en-CA">
              <a:solidFill>
                <a:srgbClr val="444444"/>
              </a:solidFill>
            </a:endParaRPr>
          </a:p>
          <a:p>
            <a:r>
              <a:rPr lang="en-GB" dirty="0">
                <a:solidFill>
                  <a:srgbClr val="444444"/>
                </a:solidFill>
              </a:rPr>
              <a:t>3- Applying that rule in relevant situations which generates a want or need not to do it which adds to those that led to the rule. </a:t>
            </a:r>
            <a:endParaRPr lang="en-CA">
              <a:solidFill>
                <a:srgbClr val="444444"/>
              </a:solidFill>
            </a:endParaRPr>
          </a:p>
          <a:p>
            <a:endParaRPr lang="en-GB" dirty="0">
              <a:solidFill>
                <a:srgbClr val="444444"/>
              </a:solidFill>
            </a:endParaRPr>
          </a:p>
          <a:p>
            <a:r>
              <a:rPr lang="en-GB" b="1" dirty="0">
                <a:solidFill>
                  <a:srgbClr val="444444"/>
                </a:solidFill>
                <a:latin typeface="Century Gothic"/>
              </a:rPr>
              <a:t>Source: </a:t>
            </a:r>
            <a:endParaRPr lang="en-CA" dirty="0">
              <a:solidFill>
                <a:srgbClr val="444444"/>
              </a:solidFill>
              <a:latin typeface="Century Gothic"/>
            </a:endParaRPr>
          </a:p>
          <a:p>
            <a:r>
              <a:rPr lang="en-GB" dirty="0">
                <a:solidFill>
                  <a:srgbClr val="444444"/>
                </a:solidFill>
                <a:latin typeface="Century Gothic"/>
              </a:rPr>
              <a:t>West R, Brown J (2014) Theory of Addiction. Oxford: Wiley. </a:t>
            </a:r>
            <a:r>
              <a:rPr lang="en-GB" dirty="0">
                <a:solidFill>
                  <a:srgbClr val="444444"/>
                </a:solidFill>
                <a:latin typeface="Century Gothic"/>
                <a:hlinkClick r:id="rId3"/>
              </a:rPr>
              <a:t>www.primetheory.com</a:t>
            </a:r>
            <a:r>
              <a:rPr lang="en-GB" dirty="0">
                <a:solidFill>
                  <a:srgbClr val="444444"/>
                </a:solidFill>
                <a:latin typeface="Century Gothic"/>
              </a:rPr>
              <a:t> </a:t>
            </a:r>
            <a:endParaRPr lang="en-US" dirty="0">
              <a:latin typeface="Century Gothic"/>
            </a:endParaRPr>
          </a:p>
        </p:txBody>
      </p:sp>
      <p:sp>
        <p:nvSpPr>
          <p:cNvPr id="4" name="Slide Number Placeholder 3">
            <a:extLst>
              <a:ext uri="{FF2B5EF4-FFF2-40B4-BE49-F238E27FC236}">
                <a16:creationId xmlns:a16="http://schemas.microsoft.com/office/drawing/2014/main" id="{25F4CF31-C8E1-5659-1915-49F87D585E56}"/>
              </a:ext>
            </a:extLst>
          </p:cNvPr>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1033630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a:latin typeface="Arial" panose="020B0604020202020204" pitchFamily="34" charset="0"/>
                <a:cs typeface="Arial" panose="020B0604020202020204" pitchFamily="34" charset="0"/>
              </a:rPr>
              <a:t>[Review  the plan for the next two days from the slide]</a:t>
            </a:r>
          </a:p>
          <a:p>
            <a:endParaRPr lang="en-GB" alt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462283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Let’s have a look at a case study, we met Carole earlier.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Carole is 60 and  has smoked a pack or more a cigarettes for as long as she can remember.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1450168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latin typeface="Arial" panose="020B0604020202020204" pitchFamily="34" charset="0"/>
                <a:cs typeface="Arial" panose="020B0604020202020204" pitchFamily="34" charset="0"/>
              </a:rPr>
              <a:t>The details of Carole’s profile are here.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Carole has been admitted to hospital for chest pain. She has Type 2 diabetes and hypertension and is obese. Carole struggled with depression for a number of years.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She’s had a stressful experience in hospital.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Carole is widowed and retired early due to ill health.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been prescribed patch and lozenge.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asked nurses multiple times to go out to smoke.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been difficult, upset, shouting at times, and other moments not communicating. </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You are seeing her on a Monday morning. She is visibly upset when you see her and communicates that she has not interest in discussing stopping right now. Begins talking about the very difficult experience she has had in hospital and how upsetting it is for anyone to think she would be able to stop smoking while under this type of stress.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1112893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b="0">
                <a:latin typeface="Arial" panose="020B0604020202020204" pitchFamily="34" charset="0"/>
                <a:cs typeface="Arial" panose="020B0604020202020204" pitchFamily="34" charset="0"/>
              </a:rPr>
              <a:t>[Animated slide]</a:t>
            </a:r>
          </a:p>
          <a:p>
            <a:endParaRPr lang="en-GB" sz="1200" b="1">
              <a:latin typeface="Arial" panose="020B0604020202020204" pitchFamily="34" charset="0"/>
              <a:cs typeface="Arial" panose="020B0604020202020204" pitchFamily="34" charset="0"/>
            </a:endParaRPr>
          </a:p>
          <a:p>
            <a:r>
              <a:rPr lang="en-GB" sz="1200" b="1">
                <a:latin typeface="Arial" panose="020B0604020202020204" pitchFamily="34" charset="0"/>
                <a:cs typeface="Arial" panose="020B0604020202020204" pitchFamily="34" charset="0"/>
              </a:rPr>
              <a:t>What do you do next? </a:t>
            </a:r>
          </a:p>
          <a:p>
            <a:endParaRPr lang="en-GB" sz="1200" b="1">
              <a:latin typeface="Arial" panose="020B0604020202020204" pitchFamily="34" charset="0"/>
              <a:cs typeface="Arial" panose="020B0604020202020204" pitchFamily="34" charset="0"/>
            </a:endParaRPr>
          </a:p>
          <a:p>
            <a:r>
              <a:rPr lang="en-GB" sz="1200" b="0">
                <a:latin typeface="Arial" panose="020B0604020202020204" pitchFamily="34" charset="0"/>
                <a:cs typeface="Arial" panose="020B0604020202020204" pitchFamily="34" charset="0"/>
              </a:rPr>
              <a:t>[Virtual: Ask trainees to use chat to provide their response]</a:t>
            </a:r>
          </a:p>
          <a:p>
            <a:r>
              <a:rPr lang="en-GB" sz="1200" b="0">
                <a:latin typeface="Arial" panose="020B0604020202020204" pitchFamily="34" charset="0"/>
                <a:cs typeface="Arial" panose="020B0604020202020204" pitchFamily="34" charset="0"/>
              </a:rPr>
              <a:t>[Face to face: Ask participants to share their response aloud or using another method]</a:t>
            </a:r>
          </a:p>
          <a:p>
            <a:endParaRPr lang="en-GB" sz="1200" b="0">
              <a:latin typeface="Arial" panose="020B0604020202020204" pitchFamily="34" charset="0"/>
              <a:cs typeface="Arial" panose="020B0604020202020204" pitchFamily="34" charset="0"/>
            </a:endParaRPr>
          </a:p>
          <a:p>
            <a:pPr marL="539750" indent="-539750"/>
            <a:r>
              <a:rPr lang="en-GB" sz="1200" b="1">
                <a:latin typeface="Arial" panose="020B0604020202020204" pitchFamily="34" charset="0"/>
                <a:cs typeface="Arial" panose="020B0604020202020204" pitchFamily="34" charset="0"/>
              </a:rPr>
              <a:t>A: </a:t>
            </a:r>
            <a:r>
              <a:rPr lang="en-GB" sz="1200">
                <a:latin typeface="Arial" panose="020B0604020202020204" pitchFamily="34" charset="0"/>
                <a:cs typeface="Arial" panose="020B0604020202020204" pitchFamily="34" charset="0"/>
              </a:rPr>
              <a:t>Assess level of dependence </a:t>
            </a:r>
          </a:p>
          <a:p>
            <a:pPr marL="539750" indent="-539750"/>
            <a:endParaRPr lang="en-GB" sz="1200">
              <a:latin typeface="Arial" panose="020B0604020202020204" pitchFamily="34" charset="0"/>
              <a:cs typeface="Arial" panose="020B0604020202020204" pitchFamily="34" charset="0"/>
            </a:endParaRPr>
          </a:p>
          <a:p>
            <a:pPr marL="539750" indent="-539750"/>
            <a:r>
              <a:rPr lang="en-GB" sz="1200" b="1">
                <a:solidFill>
                  <a:schemeClr val="accent5">
                    <a:lumMod val="75000"/>
                  </a:schemeClr>
                </a:solidFill>
                <a:latin typeface="Arial" panose="020B0604020202020204" pitchFamily="34" charset="0"/>
                <a:cs typeface="Arial" panose="020B0604020202020204" pitchFamily="34" charset="0"/>
              </a:rPr>
              <a:t>B:  </a:t>
            </a:r>
            <a:r>
              <a:rPr lang="en-GB" sz="1200">
                <a:latin typeface="Arial" panose="020B0604020202020204" pitchFamily="34" charset="0"/>
                <a:cs typeface="Arial" panose="020B0604020202020204" pitchFamily="34" charset="0"/>
              </a:rPr>
              <a:t>Advise on the range of NRT products available</a:t>
            </a:r>
          </a:p>
          <a:p>
            <a:pPr marL="539750" indent="-539750"/>
            <a:endParaRPr lang="en-GB" sz="1200">
              <a:latin typeface="Arial" panose="020B0604020202020204" pitchFamily="34" charset="0"/>
              <a:cs typeface="Arial" panose="020B0604020202020204" pitchFamily="34" charset="0"/>
            </a:endParaRPr>
          </a:p>
          <a:p>
            <a:pPr marL="539750" indent="-539750"/>
            <a:r>
              <a:rPr lang="en-GB" sz="1200" b="1">
                <a:solidFill>
                  <a:schemeClr val="accent5">
                    <a:lumMod val="75000"/>
                  </a:schemeClr>
                </a:solidFill>
                <a:latin typeface="Arial" panose="020B0604020202020204" pitchFamily="34" charset="0"/>
                <a:cs typeface="Arial" panose="020B0604020202020204" pitchFamily="34" charset="0"/>
              </a:rPr>
              <a:t>C:  </a:t>
            </a:r>
            <a:r>
              <a:rPr lang="en-GB" sz="1200">
                <a:latin typeface="Arial" panose="020B0604020202020204" pitchFamily="34" charset="0"/>
                <a:cs typeface="Arial" panose="020B0604020202020204" pitchFamily="34" charset="0"/>
              </a:rPr>
              <a:t>Assess level of dependence and her scores for importance and motivation to quit </a:t>
            </a:r>
          </a:p>
          <a:p>
            <a:pPr marL="539750" indent="-539750"/>
            <a:endParaRPr lang="en-GB" sz="1200">
              <a:latin typeface="Arial" panose="020B0604020202020204" pitchFamily="34" charset="0"/>
              <a:cs typeface="Arial" panose="020B0604020202020204" pitchFamily="34" charset="0"/>
            </a:endParaRPr>
          </a:p>
          <a:p>
            <a:pPr marL="539750" indent="-539750"/>
            <a:r>
              <a:rPr lang="en-GB" sz="1200">
                <a:latin typeface="Arial" panose="020B0604020202020204" pitchFamily="34" charset="0"/>
                <a:cs typeface="Arial" panose="020B0604020202020204" pitchFamily="34" charset="0"/>
              </a:rPr>
              <a:t>[Wait a few moments for responses, Click to share response]</a:t>
            </a:r>
          </a:p>
          <a:p>
            <a:pPr marL="539750" indent="-539750"/>
            <a:endParaRPr lang="en-GB" sz="1200">
              <a:latin typeface="Arial" panose="020B0604020202020204" pitchFamily="34" charset="0"/>
              <a:cs typeface="Arial" panose="020B0604020202020204" pitchFamily="34" charset="0"/>
            </a:endParaRPr>
          </a:p>
          <a:p>
            <a:pPr marL="539750" indent="-539750"/>
            <a:r>
              <a:rPr lang="en-GB" sz="1200">
                <a:latin typeface="Arial" panose="020B0604020202020204" pitchFamily="34" charset="0"/>
                <a:cs typeface="Arial" panose="020B0604020202020204" pitchFamily="34" charset="0"/>
              </a:rPr>
              <a:t>Right, C we might wish to learn more about her level of dependence and motivation to quit.</a:t>
            </a:r>
          </a:p>
          <a:p>
            <a:pPr marL="539750" indent="-539750"/>
            <a:endParaRPr lang="en-GB" sz="1200">
              <a:latin typeface="Arial" panose="020B0604020202020204" pitchFamily="34" charset="0"/>
              <a:cs typeface="Arial" panose="020B0604020202020204" pitchFamily="34" charset="0"/>
            </a:endParaRPr>
          </a:p>
          <a:p>
            <a:pPr marL="539750" indent="-539750"/>
            <a:r>
              <a:rPr lang="en-GB" sz="1200">
                <a:latin typeface="Arial" panose="020B0604020202020204" pitchFamily="34" charset="0"/>
                <a:cs typeface="Arial" panose="020B0604020202020204" pitchFamily="34" charset="0"/>
              </a:rPr>
              <a:t>[next slide]</a:t>
            </a:r>
          </a:p>
          <a:p>
            <a:pPr marL="539750" indent="-539750"/>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 </a:t>
            </a:r>
            <a:endParaRPr lang="en-GB" sz="1200" b="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2925655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Carole is highly dependent on tobacco.  Scores for importance of and motivation to quit are low, lowest possible score for both.</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r>
              <a:rPr lang="en-GB" sz="1200" b="1">
                <a:latin typeface="Helvetica" panose="020B0604020202020204" pitchFamily="34" charset="0"/>
                <a:cs typeface="Helvetica" panose="020B0604020202020204" pitchFamily="34" charset="0"/>
              </a:rPr>
              <a:t>How do you follow up on this?</a:t>
            </a:r>
          </a:p>
          <a:p>
            <a:endParaRPr lang="en-GB" sz="1200">
              <a:latin typeface="Helvetica" panose="020B0604020202020204" pitchFamily="34" charset="0"/>
              <a:cs typeface="Helvetica" panose="020B0604020202020204" pitchFamily="34" charset="0"/>
            </a:endParaRPr>
          </a:p>
          <a:p>
            <a:pPr marL="587375" indent="-587375"/>
            <a:r>
              <a:rPr lang="en-GB" sz="1600" b="1">
                <a:solidFill>
                  <a:schemeClr val="accent5">
                    <a:lumMod val="75000"/>
                  </a:schemeClr>
                </a:solidFill>
                <a:latin typeface="Helvetica" panose="020B0604020202020204" pitchFamily="34" charset="0"/>
                <a:cs typeface="Helvetica" panose="020B0604020202020204" pitchFamily="34" charset="0"/>
              </a:rPr>
              <a:t>A:  </a:t>
            </a:r>
            <a:r>
              <a:rPr lang="en-GB" sz="1200">
                <a:latin typeface="Helvetica" panose="020B0604020202020204" pitchFamily="34" charset="0"/>
                <a:cs typeface="Helvetica" panose="020B0604020202020204" pitchFamily="34" charset="0"/>
              </a:rPr>
              <a:t>Ask about her thoughts relating to the health benefits of quitting </a:t>
            </a:r>
          </a:p>
          <a:p>
            <a:pPr marL="587375" indent="-587375"/>
            <a:endParaRPr lang="en-GB" sz="1200">
              <a:latin typeface="Helvetica" panose="020B0604020202020204" pitchFamily="34" charset="0"/>
              <a:cs typeface="Helvetica" panose="020B0604020202020204" pitchFamily="34" charset="0"/>
            </a:endParaRPr>
          </a:p>
          <a:p>
            <a:pPr marL="587375" indent="-587375"/>
            <a:r>
              <a:rPr lang="en-GB" sz="1600" b="1">
                <a:solidFill>
                  <a:schemeClr val="accent5">
                    <a:lumMod val="75000"/>
                  </a:schemeClr>
                </a:solidFill>
                <a:latin typeface="Helvetica" panose="020B0604020202020204" pitchFamily="34" charset="0"/>
                <a:cs typeface="Helvetica" panose="020B0604020202020204" pitchFamily="34" charset="0"/>
              </a:rPr>
              <a:t>B:  </a:t>
            </a:r>
            <a:r>
              <a:rPr lang="en-GB" sz="1200">
                <a:latin typeface="Helvetica" panose="020B0604020202020204" pitchFamily="34" charset="0"/>
                <a:cs typeface="Helvetica" panose="020B0604020202020204" pitchFamily="34" charset="0"/>
              </a:rPr>
              <a:t>Ask about her thoughts relating to the financial benefits of quitting</a:t>
            </a:r>
          </a:p>
          <a:p>
            <a:pPr marL="587375" indent="-587375"/>
            <a:endParaRPr lang="en-GB" sz="1200">
              <a:latin typeface="Helvetica" panose="020B0604020202020204" pitchFamily="34" charset="0"/>
              <a:cs typeface="Helvetica" panose="020B0604020202020204" pitchFamily="34" charset="0"/>
            </a:endParaRPr>
          </a:p>
          <a:p>
            <a:pPr marL="587375" indent="-587375"/>
            <a:r>
              <a:rPr lang="en-GB" sz="1600" b="1">
                <a:solidFill>
                  <a:schemeClr val="accent5">
                    <a:lumMod val="75000"/>
                  </a:schemeClr>
                </a:solidFill>
                <a:latin typeface="Helvetica" panose="020B0604020202020204" pitchFamily="34" charset="0"/>
                <a:cs typeface="Helvetica" panose="020B0604020202020204" pitchFamily="34" charset="0"/>
              </a:rPr>
              <a:t>C:  </a:t>
            </a:r>
            <a:r>
              <a:rPr lang="en-GB" sz="1200">
                <a:latin typeface="Helvetica" panose="020B0604020202020204" pitchFamily="34" charset="0"/>
                <a:cs typeface="Helvetica" panose="020B0604020202020204" pitchFamily="34" charset="0"/>
              </a:rPr>
              <a:t>Encourage use of NRT and arrange a prescription</a:t>
            </a:r>
          </a:p>
          <a:p>
            <a:pPr marL="587375" indent="-587375"/>
            <a:endParaRPr lang="en-GB"/>
          </a:p>
          <a:p>
            <a:endParaRPr lang="en-GB"/>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[Provide a moment for responses, then click]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Perhaps before we discuss treatment, we might opt to explore both A and B, ask about her thought related to benefits of stopping to her recovery, her diabetes/possible heart condition (reason for admission), other benefits of stopping like the financial benefits.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[next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a:p>
        </p:txBody>
      </p:sp>
    </p:spTree>
    <p:extLst>
      <p:ext uri="{BB962C8B-B14F-4D97-AF65-F5344CB8AC3E}">
        <p14:creationId xmlns:p14="http://schemas.microsoft.com/office/powerpoint/2010/main" val="36316104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a:solidFill>
                  <a:schemeClr val="accent5">
                    <a:lumMod val="75000"/>
                  </a:schemeClr>
                </a:solidFill>
                <a:latin typeface="Arial" panose="020B0604020202020204" pitchFamily="34" charset="0"/>
                <a:cs typeface="Arial" panose="020B0604020202020204" pitchFamily="34" charset="0"/>
              </a:rPr>
              <a:t>Carole shares she has no concerns about the negative effect on her health or the cost of smoking. She appears resistant to an offer of help and support.</a:t>
            </a:r>
          </a:p>
          <a:p>
            <a:endParaRPr lang="en-GB" sz="1200" b="1">
              <a:solidFill>
                <a:schemeClr val="accent5">
                  <a:lumMod val="75000"/>
                </a:schemeClr>
              </a:solidFill>
              <a:latin typeface="Arial" panose="020B0604020202020204" pitchFamily="34" charset="0"/>
              <a:cs typeface="Arial" panose="020B0604020202020204" pitchFamily="34" charset="0"/>
            </a:endParaRPr>
          </a:p>
          <a:p>
            <a:r>
              <a:rPr lang="en-GB" sz="1200" b="1">
                <a:latin typeface="Arial" panose="020B0604020202020204" pitchFamily="34" charset="0"/>
                <a:cs typeface="Arial" panose="020B0604020202020204" pitchFamily="34" charset="0"/>
              </a:rPr>
              <a:t>How do you follow up on this?</a:t>
            </a:r>
          </a:p>
          <a:p>
            <a:endParaRPr lang="en-GB" sz="1200">
              <a:latin typeface="Arial" panose="020B0604020202020204" pitchFamily="34" charset="0"/>
              <a:cs typeface="Arial" panose="020B0604020202020204" pitchFamily="34" charset="0"/>
            </a:endParaRPr>
          </a:p>
          <a:p>
            <a:r>
              <a:rPr lang="en-GB" sz="1600" b="1">
                <a:solidFill>
                  <a:schemeClr val="accent5">
                    <a:lumMod val="75000"/>
                  </a:schemeClr>
                </a:solidFill>
                <a:latin typeface="Arial" panose="020B0604020202020204" pitchFamily="34" charset="0"/>
                <a:cs typeface="Arial" panose="020B0604020202020204" pitchFamily="34" charset="0"/>
              </a:rPr>
              <a:t>A:  </a:t>
            </a:r>
            <a:r>
              <a:rPr lang="en-GB" sz="1200">
                <a:latin typeface="Arial" panose="020B0604020202020204" pitchFamily="34" charset="0"/>
                <a:cs typeface="Arial" panose="020B0604020202020204" pitchFamily="34" charset="0"/>
              </a:rPr>
              <a:t>Stop there, she has no interest in stopping smoking</a:t>
            </a:r>
          </a:p>
          <a:p>
            <a:endParaRPr lang="en-GB" sz="1200">
              <a:latin typeface="Arial" panose="020B0604020202020204" pitchFamily="34" charset="0"/>
              <a:cs typeface="Arial" panose="020B0604020202020204" pitchFamily="34" charset="0"/>
            </a:endParaRPr>
          </a:p>
          <a:p>
            <a:r>
              <a:rPr lang="en-GB" sz="1600" b="1">
                <a:solidFill>
                  <a:schemeClr val="accent5">
                    <a:lumMod val="75000"/>
                  </a:schemeClr>
                </a:solidFill>
                <a:latin typeface="Arial" panose="020B0604020202020204" pitchFamily="34" charset="0"/>
                <a:cs typeface="Arial" panose="020B0604020202020204" pitchFamily="34" charset="0"/>
              </a:rPr>
              <a:t>B:  </a:t>
            </a:r>
            <a:r>
              <a:rPr lang="en-GB" sz="1200">
                <a:latin typeface="Arial" panose="020B0604020202020204" pitchFamily="34" charset="0"/>
                <a:cs typeface="Arial" panose="020B0604020202020204" pitchFamily="34" charset="0"/>
              </a:rPr>
              <a:t>Try a different approach</a:t>
            </a:r>
          </a:p>
          <a:p>
            <a:endParaRPr lang="en-GB" sz="1200" b="1">
              <a:solidFill>
                <a:schemeClr val="accent5">
                  <a:lumMod val="75000"/>
                </a:schemeClr>
              </a:solidFill>
              <a:latin typeface="Arial" panose="020B0604020202020204" pitchFamily="34" charset="0"/>
              <a:cs typeface="Arial" panose="020B0604020202020204" pitchFamily="34" charset="0"/>
            </a:endParaRPr>
          </a:p>
          <a:p>
            <a:r>
              <a:rPr lang="en-GB" sz="1600" b="1">
                <a:solidFill>
                  <a:schemeClr val="accent5">
                    <a:lumMod val="75000"/>
                  </a:schemeClr>
                </a:solidFill>
                <a:latin typeface="Arial" panose="020B0604020202020204" pitchFamily="34" charset="0"/>
                <a:cs typeface="Arial" panose="020B0604020202020204" pitchFamily="34" charset="0"/>
              </a:rPr>
              <a:t>C:  </a:t>
            </a:r>
            <a:r>
              <a:rPr lang="en-GB" sz="1200">
                <a:latin typeface="Arial" panose="020B0604020202020204" pitchFamily="34" charset="0"/>
                <a:cs typeface="Arial" panose="020B0604020202020204" pitchFamily="34" charset="0"/>
              </a:rPr>
              <a:t>Encourage use of NRT and arrange a prescription</a:t>
            </a:r>
          </a:p>
          <a:p>
            <a:endParaRPr lang="en-GB" sz="1200" b="1">
              <a:solidFill>
                <a:schemeClr val="accent5">
                  <a:lumMod val="75000"/>
                </a:schemeClr>
              </a:solidFill>
              <a:latin typeface="Helvetica" panose="020B0604020202020204" pitchFamily="34" charset="0"/>
              <a:cs typeface="Helvetica" panose="020B0604020202020204" pitchFamily="34" charset="0"/>
            </a:endParaRPr>
          </a:p>
          <a:p>
            <a:r>
              <a:rPr lang="en-GB" sz="1200" b="1">
                <a:solidFill>
                  <a:schemeClr val="accent5">
                    <a:lumMod val="75000"/>
                  </a:schemeClr>
                </a:solidFill>
                <a:latin typeface="Helvetica" panose="020B0604020202020204" pitchFamily="34" charset="0"/>
                <a:cs typeface="Helvetica" panose="020B0604020202020204" pitchFamily="34" charset="0"/>
              </a:rPr>
              <a:t>[Click]</a:t>
            </a:r>
          </a:p>
          <a:p>
            <a:endParaRPr lang="en-GB" sz="1200" b="1">
              <a:solidFill>
                <a:schemeClr val="accent5">
                  <a:lumMod val="75000"/>
                </a:schemeClr>
              </a:solidFill>
              <a:latin typeface="Helvetica" panose="020B0604020202020204" pitchFamily="34" charset="0"/>
              <a:cs typeface="Helvetica" panose="020B0604020202020204" pitchFamily="34" charset="0"/>
            </a:endParaRPr>
          </a:p>
          <a:p>
            <a:r>
              <a:rPr lang="en-GB" sz="1200" b="0">
                <a:solidFill>
                  <a:schemeClr val="accent5">
                    <a:lumMod val="75000"/>
                  </a:schemeClr>
                </a:solidFill>
                <a:latin typeface="Helvetica" panose="020B0604020202020204" pitchFamily="34" charset="0"/>
                <a:cs typeface="Helvetica" panose="020B0604020202020204" pitchFamily="34" charset="0"/>
              </a:rPr>
              <a:t>Well, we could try a different approach. </a:t>
            </a:r>
          </a:p>
          <a:p>
            <a:endParaRPr lang="en-GB" sz="1200">
              <a:latin typeface="Helvetica" panose="020B0604020202020204" pitchFamily="34" charset="0"/>
              <a:cs typeface="Helvetica"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a:p>
        </p:txBody>
      </p:sp>
    </p:spTree>
    <p:extLst>
      <p:ext uri="{BB962C8B-B14F-4D97-AF65-F5344CB8AC3E}">
        <p14:creationId xmlns:p14="http://schemas.microsoft.com/office/powerpoint/2010/main" val="3742662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a:latin typeface="Arial" panose="020B0604020202020204" pitchFamily="34" charset="0"/>
                <a:cs typeface="Arial" panose="020B0604020202020204" pitchFamily="34" charset="0"/>
              </a:rPr>
              <a:t>When sitting down with Carole for a few moments, we learn about what her relationship with smoking is like. Carole shares with us that smoking is the </a:t>
            </a:r>
            <a:r>
              <a:rPr lang="en-GB" sz="1200">
                <a:latin typeface="Arial" panose="020B0604020202020204" pitchFamily="34" charset="0"/>
                <a:cs typeface="Arial" panose="020B0604020202020204" pitchFamily="34" charset="0"/>
              </a:rPr>
              <a:t>o</a:t>
            </a:r>
            <a:r>
              <a:rPr lang="en-GB" altLang="en-US" sz="1200">
                <a:latin typeface="Arial" panose="020B0604020202020204" pitchFamily="34" charset="0"/>
                <a:cs typeface="Arial" panose="020B0604020202020204" pitchFamily="34" charset="0"/>
              </a:rPr>
              <a:t>nly area in her life where the patient felt in control.</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We explored further her feelings of control and paradox of control in relation to her high level of nicotine dependence</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We suggested ‘trying’ NRT to help manage cravings – and she agreed. </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The focus was placed on the immediate situation - making patient more comfortable, measured approach versus committing to larger and more significant goals such as a decision to stop at this time.</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This patient discharged with medication and followed up with scheduled phone calls</a:t>
            </a:r>
          </a:p>
          <a:p>
            <a:endParaRPr lang="en-GB">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Key points to pull out in debrief with participants: </a:t>
            </a:r>
          </a:p>
          <a:p>
            <a:endParaRPr lang="en-GB" b="1">
              <a:latin typeface="Arial" panose="020B0604020202020204" pitchFamily="34" charset="0"/>
              <a:cs typeface="Arial" panose="020B0604020202020204" pitchFamily="34" charset="0"/>
            </a:endParaRPr>
          </a:p>
          <a:p>
            <a:pPr marL="171450" indent="-171450">
              <a:buFontTx/>
              <a:buChar char="-"/>
            </a:pPr>
            <a:r>
              <a:rPr lang="en-GB">
                <a:latin typeface="Arial" panose="020B0604020202020204" pitchFamily="34" charset="0"/>
                <a:cs typeface="Arial" panose="020B0604020202020204" pitchFamily="34" charset="0"/>
              </a:rPr>
              <a:t>The initial response of resistance or ambivalence about stooping from patients, may be hiding deeper rooted issues which are affecting the patient ability to consider stopping</a:t>
            </a:r>
          </a:p>
          <a:p>
            <a:pPr marL="171450" indent="-171450">
              <a:buFontTx/>
              <a:buChar char="-"/>
            </a:pPr>
            <a:endParaRPr lang="en-GB">
              <a:latin typeface="Arial" panose="020B0604020202020204" pitchFamily="34" charset="0"/>
              <a:cs typeface="Arial" panose="020B0604020202020204" pitchFamily="34" charset="0"/>
            </a:endParaRPr>
          </a:p>
          <a:p>
            <a:pPr marL="171450" indent="-171450">
              <a:buFontTx/>
              <a:buChar char="-"/>
            </a:pPr>
            <a:r>
              <a:rPr lang="en-GB">
                <a:latin typeface="Arial" panose="020B0604020202020204" pitchFamily="34" charset="0"/>
                <a:cs typeface="Arial" panose="020B0604020202020204" pitchFamily="34" charset="0"/>
              </a:rPr>
              <a:t>Often a conversation with a trained advisor can assist us with unpacking underlying barriers and supporting patients with making change, direct our energies in supporting the patient more effectively (‘Rolling with resistance’, being inquisitive about what underlying factors may be at play, and working collaboratively with patients is key to effective interactions with patients who may have some initial resistance to discussing stopping. </a:t>
            </a:r>
          </a:p>
          <a:p>
            <a:pPr marL="171450" indent="-171450">
              <a:buFontTx/>
              <a:buChar char="-"/>
            </a:pPr>
            <a:endParaRPr lang="en-GB">
              <a:latin typeface="Arial" panose="020B0604020202020204" pitchFamily="34" charset="0"/>
              <a:cs typeface="Arial" panose="020B0604020202020204" pitchFamily="34" charset="0"/>
            </a:endParaRPr>
          </a:p>
          <a:p>
            <a:pPr marL="171450" indent="-171450">
              <a:buFontTx/>
              <a:buChar char="-"/>
            </a:pPr>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a:p>
        </p:txBody>
      </p:sp>
    </p:spTree>
    <p:extLst>
      <p:ext uri="{BB962C8B-B14F-4D97-AF65-F5344CB8AC3E}">
        <p14:creationId xmlns:p14="http://schemas.microsoft.com/office/powerpoint/2010/main" val="39803060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Tx/>
              <a:buNone/>
            </a:pPr>
            <a:r>
              <a:rPr lang="en-GB" sz="1200" b="0">
                <a:solidFill>
                  <a:schemeClr val="accent5">
                    <a:lumMod val="75000"/>
                  </a:schemeClr>
                </a:solidFill>
                <a:latin typeface="Helvetica" panose="020B0604020202020204" pitchFamily="34" charset="0"/>
                <a:cs typeface="Helvetica" panose="020B0604020202020204" pitchFamily="34" charset="0"/>
              </a:rPr>
              <a:t>Some of the tools we have when working with patients who are not initially ready to quit or perhaps not even open to speaking about that possibility are to use some of our core communication skills:</a:t>
            </a:r>
          </a:p>
          <a:p>
            <a:pPr marL="342900" indent="-342900">
              <a:buFont typeface="Wingdings" pitchFamily="2" charset="2"/>
              <a:buChar char="§"/>
            </a:pPr>
            <a:endParaRPr lang="en-GB" sz="1200" b="1">
              <a:solidFill>
                <a:schemeClr val="accent5">
                  <a:lumMod val="75000"/>
                </a:schemeClr>
              </a:solidFill>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b="1">
                <a:solidFill>
                  <a:schemeClr val="accent5">
                    <a:lumMod val="75000"/>
                  </a:schemeClr>
                </a:solidFill>
                <a:latin typeface="Helvetica" panose="020B0604020202020204" pitchFamily="34" charset="0"/>
                <a:cs typeface="Helvetica" panose="020B0604020202020204" pitchFamily="34" charset="0"/>
              </a:rPr>
              <a:t>Develop relationship with patient </a:t>
            </a:r>
            <a:r>
              <a:rPr lang="en-GB" sz="1200">
                <a:latin typeface="Helvetica" panose="020B0604020202020204" pitchFamily="34" charset="0"/>
                <a:cs typeface="Helvetica" panose="020B0604020202020204" pitchFamily="34" charset="0"/>
              </a:rPr>
              <a:t>- long term condition prone to relapse</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a:latin typeface="Helvetica" panose="020B0604020202020204" pitchFamily="34" charset="0"/>
                <a:cs typeface="Helvetica" panose="020B0604020202020204" pitchFamily="34" charset="0"/>
              </a:rPr>
              <a:t>Key skills - </a:t>
            </a:r>
            <a:r>
              <a:rPr lang="en-GB" sz="1200" b="1">
                <a:solidFill>
                  <a:schemeClr val="accent5">
                    <a:lumMod val="75000"/>
                  </a:schemeClr>
                </a:solidFill>
                <a:latin typeface="Helvetica" panose="020B0604020202020204" pitchFamily="34" charset="0"/>
                <a:cs typeface="Helvetica" panose="020B0604020202020204" pitchFamily="34" charset="0"/>
              </a:rPr>
              <a:t>developing rapport, active listening, paraphrasing, reflecting </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a:latin typeface="Helvetica" panose="020B0604020202020204" pitchFamily="34" charset="0"/>
                <a:cs typeface="Helvetica" panose="020B0604020202020204" pitchFamily="34" charset="0"/>
              </a:rPr>
              <a:t>Treat the </a:t>
            </a:r>
            <a:r>
              <a:rPr lang="en-GB" sz="1200" b="1">
                <a:solidFill>
                  <a:schemeClr val="accent5">
                    <a:lumMod val="75000"/>
                  </a:schemeClr>
                </a:solidFill>
                <a:latin typeface="Helvetica" panose="020B0604020202020204" pitchFamily="34" charset="0"/>
                <a:cs typeface="Helvetica" panose="020B0604020202020204" pitchFamily="34" charset="0"/>
              </a:rPr>
              <a:t>patient as a partner </a:t>
            </a:r>
            <a:r>
              <a:rPr lang="en-GB" sz="1200">
                <a:latin typeface="Helvetica" panose="020B0604020202020204" pitchFamily="34" charset="0"/>
                <a:cs typeface="Helvetica" panose="020B0604020202020204" pitchFamily="34" charset="0"/>
              </a:rPr>
              <a:t>in the treatment process</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a:latin typeface="Helvetica" panose="020B0604020202020204" pitchFamily="34" charset="0"/>
                <a:cs typeface="Helvetica" panose="020B0604020202020204" pitchFamily="34" charset="0"/>
              </a:rPr>
              <a:t>Seek the </a:t>
            </a:r>
            <a:r>
              <a:rPr lang="en-GB" sz="1200" b="1">
                <a:latin typeface="Helvetica" panose="020B0604020202020204" pitchFamily="34" charset="0"/>
                <a:cs typeface="Helvetica" panose="020B0604020202020204" pitchFamily="34" charset="0"/>
              </a:rPr>
              <a:t>patient’s opinion</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b="1">
                <a:solidFill>
                  <a:schemeClr val="accent5">
                    <a:lumMod val="75000"/>
                  </a:schemeClr>
                </a:solidFill>
                <a:latin typeface="Helvetica" panose="020B0604020202020204" pitchFamily="34" charset="0"/>
                <a:cs typeface="Helvetica" panose="020B0604020202020204" pitchFamily="34" charset="0"/>
              </a:rPr>
              <a:t>Acknowledge any barriers</a:t>
            </a:r>
          </a:p>
          <a:p>
            <a:pPr marL="342900" indent="-342900">
              <a:buFont typeface="Wingdings" pitchFamily="2" charset="2"/>
              <a:buChar char="§"/>
            </a:pPr>
            <a:endParaRPr lang="en-GB" sz="1200" b="1">
              <a:solidFill>
                <a:schemeClr val="accent5">
                  <a:lumMod val="75000"/>
                </a:schemeClr>
              </a:solidFill>
              <a:latin typeface="Helvetica" panose="020B0604020202020204" pitchFamily="34" charset="0"/>
              <a:cs typeface="Arial" pitchFamily="34" charset="0"/>
            </a:endParaRPr>
          </a:p>
          <a:p>
            <a:pPr marL="342900" indent="-342900">
              <a:buFont typeface="Wingdings" pitchFamily="2" charset="2"/>
              <a:buChar char="§"/>
            </a:pPr>
            <a:r>
              <a:rPr lang="en-US" sz="1200">
                <a:latin typeface="Arial" pitchFamily="34" charset="0"/>
                <a:cs typeface="Arial" pitchFamily="34" charset="0"/>
              </a:rPr>
              <a:t>Remain non- judgmental; stay positive and supportive</a:t>
            </a:r>
          </a:p>
          <a:p>
            <a:pPr marL="342900" indent="-342900">
              <a:buFont typeface="Wingdings" pitchFamily="2" charset="2"/>
              <a:buChar char="§"/>
            </a:pPr>
            <a:endParaRPr lang="en-US" sz="1200">
              <a:latin typeface="Arial" pitchFamily="34" charset="0"/>
              <a:cs typeface="Arial" pitchFamily="34" charset="0"/>
            </a:endParaRPr>
          </a:p>
          <a:p>
            <a:pPr marL="342900" indent="-342900">
              <a:buFont typeface="Wingdings" pitchFamily="2" charset="2"/>
              <a:buChar char="§"/>
            </a:pPr>
            <a:r>
              <a:rPr lang="en-US" sz="1200">
                <a:latin typeface="Arial" pitchFamily="34" charset="0"/>
                <a:cs typeface="Arial" pitchFamily="34" charset="0"/>
              </a:rPr>
              <a:t>Make sure patients know</a:t>
            </a:r>
            <a:r>
              <a:rPr lang="en-US" sz="1200"/>
              <a:t> how to access support </a:t>
            </a:r>
            <a:endParaRPr lang="en-US" sz="1200">
              <a:latin typeface="Arial" pitchFamily="34" charset="0"/>
              <a:cs typeface="Arial" pitchFamily="34" charset="0"/>
            </a:endParaRP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a:p>
        </p:txBody>
      </p:sp>
    </p:spTree>
    <p:extLst>
      <p:ext uri="{BB962C8B-B14F-4D97-AF65-F5344CB8AC3E}">
        <p14:creationId xmlns:p14="http://schemas.microsoft.com/office/powerpoint/2010/main" val="41541972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Full instructions: Trainer guide Day 2, page 6: Activity 2: Communication skills practice</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p>
          <a:p>
            <a:pPr marL="628650" lvl="1" indent="-171450" eaLnBrk="0" fontAlgn="base" hangingPunct="0">
              <a:buFont typeface="Arial" panose="020B0604020202020204" pitchFamily="34" charset="0"/>
              <a:buChar char="•"/>
              <a:tabLst>
                <a:tab pos="457200" algn="l"/>
              </a:tabLst>
            </a:pP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Option 1: Breakout rooms, Day 2 Handout 1</a:t>
            </a:r>
          </a:p>
          <a:p>
            <a:pPr marL="628650" lvl="1" indent="-171450" eaLnBrk="0" fontAlgn="base" hangingPunct="0">
              <a:buFont typeface="Arial" panose="020B0604020202020204" pitchFamily="34" charset="0"/>
              <a:buChar char="•"/>
              <a:tabLst>
                <a:tab pos="457200" algn="l"/>
              </a:tabLst>
            </a:pP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Option 2: Trainer-facilitated group discussion, Day 2 Handout 1</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3-5</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Instructions:</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In their groups participants will discuss, agree on, and write down ONE person-centred response to each of the statements on the handout which are commonly posed by patients (If time is tight provide each group with one or two statements to consider).</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­If time is tight provide each group with one or two statements to consider.</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a:p>
        </p:txBody>
      </p:sp>
    </p:spTree>
    <p:extLst>
      <p:ext uri="{BB962C8B-B14F-4D97-AF65-F5344CB8AC3E}">
        <p14:creationId xmlns:p14="http://schemas.microsoft.com/office/powerpoint/2010/main" val="203159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29DD9-8DF0-4518-F95D-0486272B09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1D8814-1D71-5CD2-7CC7-11B23ADA8B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D397B3-B955-1C25-EDF5-2F3F56E43CE0}"/>
              </a:ext>
            </a:extLst>
          </p:cNvPr>
          <p:cNvSpPr>
            <a:spLocks noGrp="1"/>
          </p:cNvSpPr>
          <p:nvPr>
            <p:ph type="body" idx="1"/>
          </p:nvPr>
        </p:nvSpPr>
        <p:spPr/>
        <p:txBody>
          <a:bodyPr/>
          <a:lstStyle/>
          <a:p>
            <a:pPr eaLnBrk="1" hangingPunct="1">
              <a:spcBef>
                <a:spcPct val="0"/>
              </a:spcBef>
            </a:pPr>
            <a:r>
              <a:rPr lang="en-GB" altLang="en-US" u="none">
                <a:latin typeface="Arial" panose="020B0604020202020204" pitchFamily="34" charset="0"/>
                <a:cs typeface="Arial" panose="020B0604020202020204" pitchFamily="34" charset="0"/>
              </a:rPr>
              <a:t>For this exercise we will want to use the core communication skills that we focussed on Day 1, which are the heart of our effective communications with patients. </a:t>
            </a:r>
          </a:p>
          <a:p>
            <a:pPr eaLnBrk="1" hangingPunct="1">
              <a:spcBef>
                <a:spcPct val="0"/>
              </a:spcBef>
            </a:pPr>
            <a:endParaRPr lang="en-GB" altLang="en-US" u="none">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[Recap]</a:t>
            </a:r>
          </a:p>
        </p:txBody>
      </p:sp>
      <p:sp>
        <p:nvSpPr>
          <p:cNvPr id="4" name="Slide Number Placeholder 3">
            <a:extLst>
              <a:ext uri="{FF2B5EF4-FFF2-40B4-BE49-F238E27FC236}">
                <a16:creationId xmlns:a16="http://schemas.microsoft.com/office/drawing/2014/main" id="{BB44C507-6FD9-DD2D-2863-EAF93F4B3E39}"/>
              </a:ext>
            </a:extLst>
          </p:cNvPr>
          <p:cNvSpPr>
            <a:spLocks noGrp="1"/>
          </p:cNvSpPr>
          <p:nvPr>
            <p:ph type="sldNum" sz="quarter" idx="5"/>
          </p:nvPr>
        </p:nvSpPr>
        <p:spPr/>
        <p:txBody>
          <a:bodyPr/>
          <a:lstStyle/>
          <a:p>
            <a:pPr>
              <a:defRPr/>
            </a:pPr>
            <a:fld id="{242A2382-4541-B845-B6D5-E8B5A330E247}" type="slidenum">
              <a:rPr lang="en-US" smtClean="0"/>
              <a:pPr>
                <a:defRPr/>
              </a:pPr>
              <a:t>28</a:t>
            </a:fld>
            <a:endParaRPr lang="en-US"/>
          </a:p>
        </p:txBody>
      </p:sp>
    </p:spTree>
    <p:extLst>
      <p:ext uri="{BB962C8B-B14F-4D97-AF65-F5344CB8AC3E}">
        <p14:creationId xmlns:p14="http://schemas.microsoft.com/office/powerpoint/2010/main" val="24173017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a:effectLst/>
                <a:latin typeface="Century Gothic"/>
                <a:ea typeface="Geneva" panose="020B0503030404040204"/>
                <a:cs typeface="Arial" panose="020B0604020202020204" pitchFamily="34" charset="0"/>
              </a:rPr>
              <a:t>Break </a:t>
            </a:r>
            <a:endParaRPr lang="en-GB" sz="1200">
              <a:effectLst/>
              <a:latin typeface="Times New Roman" panose="02020603050405020304" pitchFamily="18" charset="0"/>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a:p>
        </p:txBody>
      </p:sp>
    </p:spTree>
    <p:extLst>
      <p:ext uri="{BB962C8B-B14F-4D97-AF65-F5344CB8AC3E}">
        <p14:creationId xmlns:p14="http://schemas.microsoft.com/office/powerpoint/2010/main" val="1259861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6AD55-2A0A-FCEF-98BE-1695916B43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0C0137-896A-4468-0D0F-2D2E74997C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C2CDF5-2EE6-F410-48FC-40E3526CF1D8}"/>
              </a:ext>
            </a:extLst>
          </p:cNvPr>
          <p:cNvSpPr>
            <a:spLocks noGrp="1"/>
          </p:cNvSpPr>
          <p:nvPr>
            <p:ph type="body" idx="1"/>
          </p:nvPr>
        </p:nvSpPr>
        <p:spPr/>
        <p:txBody>
          <a:bodyPr/>
          <a:lstStyle/>
          <a:p>
            <a:r>
              <a:rPr lang="en-GB" b="1" i="0">
                <a:latin typeface="Arial" panose="020B0604020202020204" pitchFamily="34" charset="0"/>
                <a:cs typeface="Arial" panose="020B0604020202020204" pitchFamily="34" charset="0"/>
              </a:rPr>
              <a:t>Quiz: Myths and Facts</a:t>
            </a:r>
          </a:p>
          <a:p>
            <a:endParaRPr lang="en-GB" b="1" i="0">
              <a:latin typeface="Arial" panose="020B0604020202020204" pitchFamily="34" charset="0"/>
              <a:cs typeface="Arial" panose="020B0604020202020204" pitchFamily="34" charset="0"/>
            </a:endParaRPr>
          </a:p>
          <a:p>
            <a:r>
              <a:rPr lang="en-GB" i="0">
                <a:latin typeface="Arial" panose="020B0604020202020204" pitchFamily="34" charset="0"/>
                <a:cs typeface="Arial" panose="020B0604020202020204" pitchFamily="34" charset="0"/>
              </a:rPr>
              <a:t>We are going to start the day with a quiz on myths and facts. </a:t>
            </a:r>
          </a:p>
          <a:p>
            <a:endParaRPr lang="en-GB" i="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[Trainer should provide instructions to participants for using the pooling tool or chat for the quiz]</a:t>
            </a:r>
          </a:p>
          <a:p>
            <a:endParaRPr lang="en-GB" i="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89E7885-D397-8F71-5D67-7969FE29D198}"/>
              </a:ext>
            </a:extLst>
          </p:cNvPr>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4538237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a:latin typeface="Arial" panose="020B0604020202020204" pitchFamily="34" charset="0"/>
                <a:cs typeface="Arial" panose="020B0604020202020204" pitchFamily="34" charset="0"/>
              </a:rPr>
              <a:t>Carbon monoxide testing as a motivational tool</a:t>
            </a:r>
          </a:p>
          <a:p>
            <a:endParaRPr lang="en-US">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a:effectLst/>
                <a:latin typeface="Arial" panose="020B0604020202020204" pitchFamily="34" charset="0"/>
                <a:ea typeface="Times New Roman" panose="02020603050405020304" pitchFamily="18" charset="0"/>
                <a:cs typeface="Arial" panose="020B0604020202020204" pitchFamily="34" charset="0"/>
              </a:rPr>
              <a:t>We are now going to look in more detail at carbon monoxide monitoring and its role as a motivational tool.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a:p>
        </p:txBody>
      </p:sp>
    </p:spTree>
    <p:extLst>
      <p:ext uri="{BB962C8B-B14F-4D97-AF65-F5344CB8AC3E}">
        <p14:creationId xmlns:p14="http://schemas.microsoft.com/office/powerpoint/2010/main" val="20793739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B33A0252-7C6C-4FDC-91A0-130424FFDA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B7A2D71-46FE-4D2F-9884-B83BAFEE78D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a:solidFill>
                  <a:schemeClr val="accent2">
                    <a:lumMod val="75000"/>
                  </a:schemeClr>
                </a:solidFill>
                <a:latin typeface="Arial"/>
                <a:cs typeface="Arial"/>
              </a:rPr>
              <a:t>CO is a poisonous gas contained in cigarette smoke;</a:t>
            </a:r>
            <a:r>
              <a:rPr lang="en-US" sz="1200">
                <a:solidFill>
                  <a:schemeClr val="accent2">
                    <a:lumMod val="75000"/>
                  </a:schemeClr>
                </a:solidFill>
                <a:latin typeface="Arial"/>
                <a:cs typeface="Arial"/>
              </a:rPr>
              <a:t> </a:t>
            </a:r>
            <a:r>
              <a:rPr lang="en-US" sz="1200">
                <a:latin typeface="Arial"/>
                <a:cs typeface="Arial"/>
              </a:rPr>
              <a:t>it affects the body’s</a:t>
            </a:r>
            <a:r>
              <a:rPr lang="en-CA" sz="1200">
                <a:latin typeface="Arial"/>
                <a:cs typeface="Arial"/>
              </a:rPr>
              <a:t> </a:t>
            </a:r>
            <a:r>
              <a:rPr lang="en-US" sz="1200">
                <a:latin typeface="Arial"/>
                <a:cs typeface="Arial"/>
              </a:rPr>
              <a:t>ability to transport oxygen around the body. </a:t>
            </a:r>
            <a:endParaRPr lang="en-CA" sz="1200" i="1">
              <a:solidFill>
                <a:srgbClr val="FF9A1A"/>
              </a:solidFill>
              <a:effectLst/>
              <a:latin typeface="Arial" panose="020B0604020202020204" pitchFamily="34" charset="0"/>
              <a:cs typeface="Arial" panose="020B0604020202020204" pitchFamily="34" charset="0"/>
            </a:endParaRPr>
          </a:p>
          <a:p>
            <a:endParaRPr lang="en-CA" sz="1200" i="1">
              <a:solidFill>
                <a:srgbClr val="FF9A1A"/>
              </a:solidFill>
              <a:effectLst/>
              <a:latin typeface="Arial" panose="020B0604020202020204" pitchFamily="34" charset="0"/>
              <a:cs typeface="Arial" panose="020B0604020202020204" pitchFamily="34" charset="0"/>
            </a:endParaRPr>
          </a:p>
          <a:p>
            <a:r>
              <a:rPr lang="en-CA" sz="1200" i="1">
                <a:solidFill>
                  <a:srgbClr val="FF9A1A"/>
                </a:solidFill>
                <a:effectLst/>
                <a:latin typeface="Arial"/>
                <a:cs typeface="Arial"/>
              </a:rPr>
              <a:t>CO is absorbed into the blood</a:t>
            </a:r>
            <a:r>
              <a:rPr lang="en-CA" sz="1200" i="0">
                <a:solidFill>
                  <a:srgbClr val="FF9A1A"/>
                </a:solidFill>
                <a:effectLst/>
                <a:latin typeface="Arial"/>
                <a:cs typeface="Arial"/>
              </a:rPr>
              <a:t> </a:t>
            </a:r>
            <a:r>
              <a:rPr lang="en-CA" sz="1200" i="1">
                <a:solidFill>
                  <a:srgbClr val="FF9A1A"/>
                </a:solidFill>
                <a:effectLst/>
                <a:latin typeface="Arial"/>
                <a:cs typeface="Arial"/>
              </a:rPr>
              <a:t>from the lungs. It binds to</a:t>
            </a:r>
            <a:r>
              <a:rPr lang="en-CA" sz="1200" i="0">
                <a:solidFill>
                  <a:srgbClr val="FF9A1A"/>
                </a:solidFill>
                <a:effectLst/>
                <a:latin typeface="Arial"/>
                <a:cs typeface="Arial"/>
              </a:rPr>
              <a:t> </a:t>
            </a:r>
            <a:r>
              <a:rPr lang="en-CA" sz="1200" i="1">
                <a:solidFill>
                  <a:srgbClr val="FF9A1A"/>
                </a:solidFill>
                <a:effectLst/>
                <a:latin typeface="Arial"/>
                <a:cs typeface="Arial"/>
              </a:rPr>
              <a:t>haemoglobin in red blood cells</a:t>
            </a:r>
            <a:r>
              <a:rPr lang="en-CA" sz="1200" i="0">
                <a:solidFill>
                  <a:srgbClr val="FF9A1A"/>
                </a:solidFill>
                <a:effectLst/>
                <a:latin typeface="Arial"/>
                <a:cs typeface="Arial"/>
              </a:rPr>
              <a:t> </a:t>
            </a:r>
            <a:r>
              <a:rPr lang="en-CA" sz="1200" i="1">
                <a:solidFill>
                  <a:srgbClr val="FF9A1A"/>
                </a:solidFill>
                <a:effectLst/>
                <a:latin typeface="Arial"/>
                <a:cs typeface="Arial"/>
              </a:rPr>
              <a:t>about 200 times as readily as</a:t>
            </a:r>
            <a:r>
              <a:rPr lang="en-CA" sz="1200" i="0">
                <a:solidFill>
                  <a:srgbClr val="FF9A1A"/>
                </a:solidFill>
                <a:effectLst/>
                <a:latin typeface="Arial"/>
                <a:cs typeface="Arial"/>
              </a:rPr>
              <a:t> </a:t>
            </a:r>
            <a:r>
              <a:rPr lang="en-CA" sz="1200" i="1">
                <a:solidFill>
                  <a:srgbClr val="FF9A1A"/>
                </a:solidFill>
                <a:effectLst/>
                <a:latin typeface="Arial"/>
                <a:cs typeface="Arial"/>
              </a:rPr>
              <a:t>oxygen. CO deprives the body</a:t>
            </a:r>
            <a:r>
              <a:rPr lang="en-CA" sz="1200" i="0">
                <a:solidFill>
                  <a:srgbClr val="FF9A1A"/>
                </a:solidFill>
                <a:effectLst/>
                <a:latin typeface="Arial"/>
                <a:cs typeface="Arial"/>
              </a:rPr>
              <a:t> </a:t>
            </a:r>
            <a:r>
              <a:rPr lang="en-CA" sz="1200" i="1">
                <a:solidFill>
                  <a:srgbClr val="FF9A1A"/>
                </a:solidFill>
                <a:effectLst/>
                <a:latin typeface="Arial"/>
                <a:cs typeface="Arial"/>
              </a:rPr>
              <a:t>of oxygen which the body</a:t>
            </a:r>
            <a:r>
              <a:rPr lang="en-CA" sz="1200" i="0">
                <a:solidFill>
                  <a:srgbClr val="FF9A1A"/>
                </a:solidFill>
                <a:effectLst/>
                <a:latin typeface="Arial"/>
                <a:cs typeface="Arial"/>
              </a:rPr>
              <a:t> </a:t>
            </a:r>
            <a:r>
              <a:rPr lang="en-CA" sz="1200" i="1">
                <a:solidFill>
                  <a:srgbClr val="FF9A1A"/>
                </a:solidFill>
                <a:effectLst/>
                <a:latin typeface="Arial"/>
                <a:cs typeface="Arial"/>
              </a:rPr>
              <a:t>needs to survive.</a:t>
            </a:r>
          </a:p>
          <a:p>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a:ea typeface="Times New Roman" panose="02020603050405020304" pitchFamily="18" charset="0"/>
                <a:cs typeface="Arial"/>
              </a:rPr>
              <a:t>The tar, carbon monoxide and toxins in tobacco smoke is what causes harm and leads to smoking-related illness.</a:t>
            </a:r>
            <a:r>
              <a:rPr lang="en-CA" sz="1200">
                <a:latin typeface="Arial"/>
                <a:ea typeface="Times New Roman" panose="02020603050405020304" pitchFamily="18" charset="0"/>
                <a:cs typeface="Arial"/>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eaLnBrk="1" fontAlgn="auto" hangingPunct="1">
              <a:spcBef>
                <a:spcPts val="0"/>
              </a:spcBef>
              <a:spcAft>
                <a:spcPts val="0"/>
              </a:spcAft>
              <a:defRPr/>
            </a:pPr>
            <a:endParaRPr lang="en-CA" altLang="en-US" sz="800">
              <a:cs typeface="Geneva" pitchFamily="6" charset="0"/>
            </a:endParaRPr>
          </a:p>
        </p:txBody>
      </p:sp>
      <p:sp>
        <p:nvSpPr>
          <p:cNvPr id="32772" name="Slide Number Placeholder 3">
            <a:extLst>
              <a:ext uri="{FF2B5EF4-FFF2-40B4-BE49-F238E27FC236}">
                <a16:creationId xmlns:a16="http://schemas.microsoft.com/office/drawing/2014/main" id="{1FD0F460-7E27-42B4-9FA6-07455E7440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cs typeface="Geneva" pitchFamily="6" charset="0"/>
              </a:defRPr>
            </a:lvl1pPr>
            <a:lvl2pPr marL="742950" indent="-285750">
              <a:spcBef>
                <a:spcPct val="30000"/>
              </a:spcBef>
              <a:defRPr sz="1200">
                <a:solidFill>
                  <a:schemeClr val="tx1"/>
                </a:solidFill>
                <a:latin typeface="Calibri" panose="020F0502020204030204" pitchFamily="34" charset="0"/>
                <a:ea typeface="Geneva" pitchFamily="6" charset="0"/>
                <a:cs typeface="Geneva" pitchFamily="6" charset="0"/>
              </a:defRPr>
            </a:lvl2pPr>
            <a:lvl3pPr marL="1143000" indent="-228600">
              <a:spcBef>
                <a:spcPct val="30000"/>
              </a:spcBef>
              <a:defRPr sz="1200">
                <a:solidFill>
                  <a:schemeClr val="tx1"/>
                </a:solidFill>
                <a:latin typeface="Calibri" panose="020F0502020204030204" pitchFamily="34" charset="0"/>
                <a:ea typeface="Geneva" pitchFamily="6" charset="0"/>
                <a:cs typeface="Geneva" pitchFamily="6" charset="0"/>
              </a:defRPr>
            </a:lvl3pPr>
            <a:lvl4pPr marL="1600200" indent="-228600">
              <a:spcBef>
                <a:spcPct val="30000"/>
              </a:spcBef>
              <a:defRPr sz="1200">
                <a:solidFill>
                  <a:schemeClr val="tx1"/>
                </a:solidFill>
                <a:latin typeface="Calibri" panose="020F0502020204030204" pitchFamily="34" charset="0"/>
                <a:ea typeface="Geneva" pitchFamily="6" charset="0"/>
                <a:cs typeface="Geneva" pitchFamily="6" charset="0"/>
              </a:defRPr>
            </a:lvl4pPr>
            <a:lvl5pPr marL="2057400" indent="-228600">
              <a:spcBef>
                <a:spcPct val="30000"/>
              </a:spcBef>
              <a:defRPr sz="1200">
                <a:solidFill>
                  <a:schemeClr val="tx1"/>
                </a:solidFill>
                <a:latin typeface="Calibri" panose="020F0502020204030204" pitchFamily="34" charset="0"/>
                <a:ea typeface="Geneva" pitchFamily="6" charset="0"/>
                <a:cs typeface="Geneva" pitchFamily="6"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9pPr>
          </a:lstStyle>
          <a:p>
            <a:pPr>
              <a:spcBef>
                <a:spcPct val="0"/>
              </a:spcBef>
            </a:pPr>
            <a:fld id="{BB264C08-E500-44E1-B31C-1FAB5883C442}" type="slidenum">
              <a:rPr lang="en-US" altLang="en-US"/>
              <a:pPr>
                <a:spcBef>
                  <a:spcPct val="0"/>
                </a:spcBef>
              </a:pPr>
              <a:t>31</a:t>
            </a:fld>
            <a:endParaRPr lang="en-US" altLang="en-US"/>
          </a:p>
        </p:txBody>
      </p:sp>
    </p:spTree>
    <p:extLst>
      <p:ext uri="{BB962C8B-B14F-4D97-AF65-F5344CB8AC3E}">
        <p14:creationId xmlns:p14="http://schemas.microsoft.com/office/powerpoint/2010/main" val="33096326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ts val="2800"/>
              </a:lnSpc>
              <a:spcBef>
                <a:spcPts val="500"/>
              </a:spcBef>
              <a:spcAft>
                <a:spcPts val="500"/>
              </a:spcAft>
            </a:pPr>
            <a:r>
              <a:rPr lang="en-US">
                <a:latin typeface="Arial" panose="020B0604020202020204" pitchFamily="34" charset="0"/>
                <a:cs typeface="Arial" panose="020B0604020202020204" pitchFamily="34" charset="0"/>
              </a:rPr>
              <a:t>CO monitors measure the amount of  </a:t>
            </a:r>
            <a:br>
              <a:rPr lang="en-US">
                <a:latin typeface="Arial" panose="020B0604020202020204" pitchFamily="34" charset="0"/>
                <a:cs typeface="Arial" panose="020B0604020202020204" pitchFamily="34" charset="0"/>
              </a:rPr>
            </a:br>
            <a:r>
              <a:rPr lang="en-US">
                <a:latin typeface="Arial" panose="020B0604020202020204" pitchFamily="34" charset="0"/>
                <a:cs typeface="Arial" panose="020B0604020202020204" pitchFamily="34" charset="0"/>
              </a:rPr>
              <a:t>carbon monoxide in expired breath, displayed as parts per million (ppm)  </a:t>
            </a:r>
          </a:p>
          <a:p>
            <a:pPr>
              <a:lnSpc>
                <a:spcPts val="2800"/>
              </a:lnSpc>
              <a:spcBef>
                <a:spcPts val="500"/>
              </a:spcBef>
              <a:spcAft>
                <a:spcPts val="500"/>
              </a:spcAft>
            </a:pPr>
            <a:endParaRPr lang="en-US">
              <a:latin typeface="Arial" panose="020B0604020202020204" pitchFamily="34" charset="0"/>
              <a:cs typeface="Arial" panose="020B0604020202020204" pitchFamily="34" charset="0"/>
            </a:endParaRPr>
          </a:p>
          <a:p>
            <a:pPr>
              <a:lnSpc>
                <a:spcPts val="2800"/>
              </a:lnSpc>
              <a:spcBef>
                <a:spcPts val="500"/>
              </a:spcBef>
              <a:spcAft>
                <a:spcPts val="500"/>
              </a:spcAft>
              <a:buFont typeface="Arial"/>
            </a:pPr>
            <a:r>
              <a:rPr lang="en-US">
                <a:latin typeface="Arial" panose="020B0604020202020204" pitchFamily="34" charset="0"/>
                <a:cs typeface="Arial" panose="020B0604020202020204" pitchFamily="34" charset="0"/>
              </a:rPr>
              <a:t>CO monitors detect exposure to smoke in the previous </a:t>
            </a:r>
            <a:r>
              <a:rPr lang="en-US" b="1">
                <a:latin typeface="Arial" panose="020B0604020202020204" pitchFamily="34" charset="0"/>
                <a:cs typeface="Arial" panose="020B0604020202020204" pitchFamily="34" charset="0"/>
              </a:rPr>
              <a:t>24 – 48 hours</a:t>
            </a:r>
            <a:r>
              <a:rPr lang="en-US">
                <a:latin typeface="Arial" panose="020B0604020202020204" pitchFamily="34" charset="0"/>
                <a:cs typeface="Arial" panose="020B0604020202020204" pitchFamily="34" charset="0"/>
              </a:rPr>
              <a:t> </a:t>
            </a:r>
          </a:p>
          <a:p>
            <a:pPr marL="228600" indent="-228600">
              <a:lnSpc>
                <a:spcPts val="2800"/>
              </a:lnSpc>
              <a:spcBef>
                <a:spcPts val="500"/>
              </a:spcBef>
              <a:spcAft>
                <a:spcPts val="500"/>
              </a:spcAft>
              <a:buFont typeface="Arial"/>
              <a:buChar char="•"/>
            </a:pPr>
            <a:endParaRPr lang="en-US" b="1">
              <a:latin typeface="Arial" panose="020B0604020202020204" pitchFamily="34" charset="0"/>
              <a:cs typeface="Arial" panose="020B0604020202020204" pitchFamily="34" charset="0"/>
            </a:endParaRPr>
          </a:p>
          <a:p>
            <a:pPr>
              <a:lnSpc>
                <a:spcPts val="2800"/>
              </a:lnSpc>
              <a:spcBef>
                <a:spcPts val="500"/>
              </a:spcBef>
              <a:spcAft>
                <a:spcPts val="500"/>
              </a:spcAft>
            </a:pPr>
            <a:r>
              <a:rPr lang="en-US" b="1">
                <a:latin typeface="Arial" panose="020B0604020202020204" pitchFamily="34" charset="0"/>
                <a:cs typeface="Arial" panose="020B0604020202020204" pitchFamily="34" charset="0"/>
              </a:rPr>
              <a:t>Motivational tool, chart progress, by providing with personalized feedback on their smoking, but also immediate benefits of stopping on their body, recovery, and health</a:t>
            </a:r>
            <a:endParaRPr lang="en-GB">
              <a:latin typeface="Arial" panose="020B0604020202020204" pitchFamily="34" charset="0"/>
              <a:cs typeface="Arial" panose="020B0604020202020204" pitchFamily="34" charset="0"/>
            </a:endParaRPr>
          </a:p>
          <a:p>
            <a:endParaRPr lang="en-GB" b="1">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There are a number of CO monitors available and you should follow the instruction accompanying these machines, and local infection control procedures. These actions are fairly common to all monitors however.</a:t>
            </a:r>
            <a:endParaRPr lang="en-US">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Infection control</a:t>
            </a:r>
            <a:endParaRPr lang="en-US">
              <a:latin typeface="Arial" panose="020B0604020202020204" pitchFamily="34" charset="0"/>
              <a:cs typeface="Arial" panose="020B0604020202020204" pitchFamily="34" charset="0"/>
            </a:endParaRPr>
          </a:p>
          <a:p>
            <a:pPr marL="285750" indent="-285750">
              <a:buFont typeface="Arial,Sans-Serif"/>
              <a:buChar char="•"/>
            </a:pPr>
            <a:r>
              <a:rPr lang="en-GB">
                <a:latin typeface="Arial" panose="020B0604020202020204" pitchFamily="34" charset="0"/>
                <a:cs typeface="Arial" panose="020B0604020202020204" pitchFamily="34" charset="0"/>
              </a:rPr>
              <a:t>Mouthpiece is for single use only</a:t>
            </a:r>
            <a:endParaRPr lang="en-US">
              <a:latin typeface="Arial" panose="020B0604020202020204" pitchFamily="34" charset="0"/>
              <a:cs typeface="Arial" panose="020B0604020202020204" pitchFamily="34" charset="0"/>
            </a:endParaRPr>
          </a:p>
          <a:p>
            <a:pPr marL="285750" indent="-285750">
              <a:buFont typeface="Arial,Sans-Serif"/>
              <a:buChar char="•"/>
            </a:pPr>
            <a:r>
              <a:rPr lang="en-GB">
                <a:latin typeface="Arial" panose="020B0604020202020204" pitchFamily="34" charset="0"/>
                <a:cs typeface="Arial" panose="020B0604020202020204" pitchFamily="34" charset="0"/>
              </a:rPr>
              <a:t>Dispose of mouthpiece by asking patient to remove and immediately throw into bin</a:t>
            </a:r>
            <a:endParaRPr lang="en-US">
              <a:latin typeface="Arial" panose="020B0604020202020204" pitchFamily="34" charset="0"/>
              <a:cs typeface="Arial" panose="020B0604020202020204" pitchFamily="34" charset="0"/>
            </a:endParaRPr>
          </a:p>
          <a:p>
            <a:pPr marL="285750" indent="-285750">
              <a:buFont typeface="Arial,Sans-Serif"/>
              <a:buChar char="•"/>
            </a:pPr>
            <a:r>
              <a:rPr lang="en-GB">
                <a:latin typeface="Arial" panose="020B0604020202020204" pitchFamily="34" charset="0"/>
                <a:cs typeface="Arial" panose="020B0604020202020204" pitchFamily="34" charset="0"/>
              </a:rPr>
              <a:t>Change ‘D’ piece as per instructions (this is the one-way bacteria filter)</a:t>
            </a:r>
            <a:endParaRPr lang="en-US">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Use recommended compatible wipes</a:t>
            </a:r>
            <a:endParaRPr lang="en-US">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Use of alcohol wipes can affect the electrochemical sensors</a:t>
            </a:r>
            <a:endParaRPr lang="en-US">
              <a:latin typeface="Arial" panose="020B0604020202020204" pitchFamily="34" charset="0"/>
              <a:cs typeface="Arial" panose="020B0604020202020204" pitchFamily="34" charset="0"/>
            </a:endParaRPr>
          </a:p>
          <a:p>
            <a:pPr lvl="1"/>
            <a:r>
              <a:rPr lang="en-GB">
                <a:latin typeface="Arial" panose="020B0604020202020204" pitchFamily="34" charset="0"/>
                <a:cs typeface="Arial" panose="020B0604020202020204" pitchFamily="34" charset="0"/>
              </a:rPr>
              <a:t>Can cause permanent damage</a:t>
            </a:r>
            <a:endParaRPr lang="en-US">
              <a:latin typeface="Arial" panose="020B0604020202020204" pitchFamily="34" charset="0"/>
              <a:cs typeface="Arial" panose="020B0604020202020204" pitchFamily="34" charset="0"/>
            </a:endParaRPr>
          </a:p>
          <a:p>
            <a:pPr lvl="1"/>
            <a:r>
              <a:rPr lang="en-GB">
                <a:latin typeface="Arial" panose="020B0604020202020204" pitchFamily="34" charset="0"/>
                <a:cs typeface="Arial" panose="020B0604020202020204" pitchFamily="34" charset="0"/>
              </a:rPr>
              <a:t>Affect reading giving false positive/negative readings</a:t>
            </a:r>
            <a:endParaRPr lang="en-US">
              <a:latin typeface="Arial" panose="020B0604020202020204" pitchFamily="34" charset="0"/>
              <a:cs typeface="Arial" panose="020B0604020202020204" pitchFamily="34" charset="0"/>
            </a:endParaRPr>
          </a:p>
          <a:p>
            <a:endParaRPr lang="en-US">
              <a:latin typeface="Century Gothic"/>
            </a:endParaRPr>
          </a:p>
          <a:p>
            <a:endParaRPr lang="en-US">
              <a:latin typeface="Century Gothic"/>
            </a:endParaRPr>
          </a:p>
          <a:p>
            <a:endParaRPr lang="en-GB" sz="1200">
              <a:effectLst/>
              <a:latin typeface="Century Gothic"/>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a:p>
        </p:txBody>
      </p:sp>
    </p:spTree>
    <p:extLst>
      <p:ext uri="{BB962C8B-B14F-4D97-AF65-F5344CB8AC3E}">
        <p14:creationId xmlns:p14="http://schemas.microsoft.com/office/powerpoint/2010/main" val="612932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b="1">
                <a:latin typeface="Arial" panose="020B0604020202020204" pitchFamily="34" charset="0"/>
                <a:cs typeface="Arial" panose="020B0604020202020204" pitchFamily="34" charset="0"/>
              </a:rPr>
              <a:t>CO testing Demonstration</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will briefly demonstrate how to conduct a CO test with patients. There are a variety of devices available but they all essentially work in the same way. </a:t>
            </a:r>
            <a:endParaRPr lang="en-GB">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For patients who suffer from anxiety, you will want to be conscious to explain the test slowly, allow them to take their time and conduct the test when they feel comfortable doing so (possibly later in the session) or at the next session. </a:t>
            </a:r>
            <a:endParaRPr lang="en-GB">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A – VIRTUAL COURSE: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Option 1: Live demonstration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Equipment needed: </a:t>
            </a:r>
            <a:r>
              <a:rPr lang="en-US">
                <a:latin typeface="Arial" panose="020B0604020202020204" pitchFamily="34" charset="0"/>
                <a:cs typeface="Arial" panose="020B0604020202020204" pitchFamily="34" charset="0"/>
              </a:rPr>
              <a:t>CO monitor, disposable tubes, non-alcoholic wipes.</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Trainer demonstrates how the device is used by conducting test on themselves. Demonstrate:</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How to turn it on</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How to insert mouthpiece</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How to start test</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Take deep breath (hold for 15 seconds while monitor counts down)</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Monitor beeps last 3 seconds, pass to the patient</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Advise patient to exhale slowly, aiming to empty their lungs of air</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Show where the result is displayed on the monitor</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Dispose of monitor</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Brief review of infection control practices (patient inserts and removes tube and disposes of safely) </a:t>
            </a:r>
            <a:endParaRPr lang="en-GB">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Option 2: Film Clip</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video clip we are about to watch provides a demonstration on how CO testing is conducted. </a:t>
            </a:r>
            <a:endParaRPr lang="en-GB">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[Play video: </a:t>
            </a:r>
            <a:r>
              <a:rPr lang="en-US" b="1">
                <a:latin typeface="Arial" panose="020B0604020202020204" pitchFamily="34" charset="0"/>
                <a:cs typeface="Arial" panose="020B0604020202020204" pitchFamily="34" charset="0"/>
                <a:hlinkClick r:id="rId3"/>
              </a:rPr>
              <a:t>https://elearning.ncsct.co.uk/vbaplus_homelessness-stage_29</a:t>
            </a:r>
            <a:r>
              <a:rPr lang="en-US" b="1">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CA" b="1">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After the video highlight the following: </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Hold breath for 15 seconds </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Need for the tight seal</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Show patient their reading</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You may wish to show a CO reading chart to patients (in particular those reducing to quit)</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Mention infection control practices (patient inserts and removes tube and disposes of safely). Note that this is not included in film clip. </a:t>
            </a:r>
            <a:endParaRPr lang="en-GB">
              <a:latin typeface="Arial" panose="020B0604020202020204" pitchFamily="34" charset="0"/>
              <a:cs typeface="Arial" panose="020B0604020202020204" pitchFamily="34" charset="0"/>
            </a:endParaRPr>
          </a:p>
          <a:p>
            <a:pPr marL="457200"/>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B – FACE-TO-FACE COURSE: </a:t>
            </a:r>
            <a:endParaRPr lang="en-GB">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Live demonstration </a:t>
            </a:r>
            <a:endParaRPr lang="en-GB">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Equipment needed: </a:t>
            </a:r>
            <a:r>
              <a:rPr lang="en-US">
                <a:latin typeface="Arial" panose="020B0604020202020204" pitchFamily="34" charset="0"/>
                <a:cs typeface="Arial" panose="020B0604020202020204" pitchFamily="34" charset="0"/>
              </a:rPr>
              <a:t>CO monitor, disposable tubes, non-alcoholic wipes. </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One trainer playing role of patient and the other the practitioner. Repeat the above instructions for trainer demonstration.</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Participant CO-testing practice skills:</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Equipment needed:</a:t>
            </a:r>
            <a:r>
              <a:rPr lang="en-US">
                <a:latin typeface="Arial" panose="020B0604020202020204" pitchFamily="34" charset="0"/>
                <a:cs typeface="Arial" panose="020B0604020202020204" pitchFamily="34" charset="0"/>
              </a:rPr>
              <a:t> Multiple CO monitors (ideally 4-5), disposable tubes (for each participant or half of group).</a:t>
            </a:r>
            <a:endParaRPr lang="en-GB">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Participants who have not previously used a monitor are offered the opportunity to use the device on themselves or another participant.</a:t>
            </a:r>
            <a:endParaRPr lang="en-GB">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Protocols should be followed for cleaning the device (i.e. new tube for each person, tube disposed of by individual, device cleaned with non-alcoholic wipe between tests).</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Use recommended compatible wipes</a:t>
            </a:r>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Use of alcohol wipes can affect the electrochemical sensors</a:t>
            </a:r>
            <a:r>
              <a:rPr lang="en-CA">
                <a:latin typeface="Arial" panose="020B0604020202020204" pitchFamily="34" charset="0"/>
                <a:cs typeface="Arial" panose="020B0604020202020204" pitchFamily="34" charset="0"/>
              </a:rPr>
              <a:t>, </a:t>
            </a:r>
            <a:r>
              <a:rPr lang="en-GB">
                <a:latin typeface="Arial" panose="020B0604020202020204" pitchFamily="34" charset="0"/>
                <a:cs typeface="Arial" panose="020B0604020202020204" pitchFamily="34" charset="0"/>
              </a:rPr>
              <a:t>can cause permanent damage</a:t>
            </a:r>
            <a:r>
              <a:rPr lang="en-CA">
                <a:latin typeface="Arial" panose="020B0604020202020204" pitchFamily="34" charset="0"/>
                <a:cs typeface="Arial" panose="020B0604020202020204" pitchFamily="34" charset="0"/>
              </a:rPr>
              <a:t> and </a:t>
            </a:r>
            <a:r>
              <a:rPr lang="en-GB">
                <a:latin typeface="Arial" panose="020B0604020202020204" pitchFamily="34" charset="0"/>
                <a:cs typeface="Arial" panose="020B0604020202020204" pitchFamily="34" charset="0"/>
              </a:rPr>
              <a:t>affect the reading by giving false positive/negative readings.</a:t>
            </a:r>
          </a:p>
          <a:p>
            <a:r>
              <a:rPr lang="en-US" b="1">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Before the test </a:t>
            </a:r>
            <a:endParaRPr lang="en-GB">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When introducing the test to patients it can be helpful to explain how the test works:</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atin typeface="Arial" panose="020B0604020202020204" pitchFamily="34" charset="0"/>
                <a:cs typeface="Arial" panose="020B0604020202020204" pitchFamily="34" charset="0"/>
              </a:rPr>
              <a:t>“This machine measures the amount of carbon monoxide in your lungs in parts per million. Carbon monoxide is a </a:t>
            </a:r>
            <a:r>
              <a:rPr lang="en-GB" b="1">
                <a:latin typeface="Arial" panose="020B0604020202020204" pitchFamily="34" charset="0"/>
                <a:cs typeface="Arial" panose="020B0604020202020204" pitchFamily="34" charset="0"/>
              </a:rPr>
              <a:t>poisonous gas inhaled by people who smoke cigarettes</a:t>
            </a:r>
            <a:r>
              <a:rPr lang="en-GB">
                <a:latin typeface="Arial" panose="020B0604020202020204" pitchFamily="34" charset="0"/>
                <a:cs typeface="Arial" panose="020B0604020202020204" pitchFamily="34" charset="0"/>
              </a:rPr>
              <a:t> and it causes heart disease and other serious health issues. This CO test will give us an indication of how much carbon monoxide is circulating in your body. It provides you will with </a:t>
            </a:r>
            <a:r>
              <a:rPr lang="en-GB" b="1">
                <a:latin typeface="Arial" panose="020B0604020202020204" pitchFamily="34" charset="0"/>
                <a:cs typeface="Arial" panose="020B0604020202020204" pitchFamily="34" charset="0"/>
              </a:rPr>
              <a:t>visible proof of the harm smoking</a:t>
            </a:r>
            <a:r>
              <a:rPr lang="en-GB">
                <a:latin typeface="Arial" panose="020B0604020202020204" pitchFamily="34" charset="0"/>
                <a:cs typeface="Arial" panose="020B0604020202020204" pitchFamily="34" charset="0"/>
              </a:rPr>
              <a:t> is doing to your body.”</a:t>
            </a:r>
          </a:p>
          <a:p>
            <a:pPr marL="457200"/>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After the test </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atin typeface="Arial" panose="020B0604020202020204" pitchFamily="34" charset="0"/>
                <a:cs typeface="Arial" panose="020B0604020202020204" pitchFamily="34" charset="0"/>
              </a:rPr>
              <a:t>“The monitor is showing a reading of </a:t>
            </a:r>
            <a:r>
              <a:rPr lang="en-GB" b="1">
                <a:latin typeface="Arial" panose="020B0604020202020204" pitchFamily="34" charset="0"/>
                <a:cs typeface="Arial" panose="020B0604020202020204" pitchFamily="34" charset="0"/>
              </a:rPr>
              <a:t>[X]</a:t>
            </a:r>
            <a:r>
              <a:rPr lang="en-GB">
                <a:latin typeface="Arial" panose="020B0604020202020204" pitchFamily="34" charset="0"/>
                <a:cs typeface="Arial" panose="020B0604020202020204" pitchFamily="34" charset="0"/>
              </a:rPr>
              <a:t>. The normal range for a non-smoker (person who does not smoke) is between 1 and 5 ppm and so you can see that your reading </a:t>
            </a: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is </a:t>
            </a:r>
            <a:r>
              <a:rPr lang="en-GB" b="1">
                <a:latin typeface="Arial" panose="020B0604020202020204" pitchFamily="34" charset="0"/>
                <a:cs typeface="Arial" panose="020B0604020202020204" pitchFamily="34" charset="0"/>
              </a:rPr>
              <a:t>[X times or much]</a:t>
            </a:r>
            <a:r>
              <a:rPr lang="en-GB">
                <a:latin typeface="Arial" panose="020B0604020202020204" pitchFamily="34" charset="0"/>
                <a:cs typeface="Arial" panose="020B0604020202020204" pitchFamily="34" charset="0"/>
              </a:rPr>
              <a:t> higher much than the normal healthy levels. The good news is that when you get to the point of stopping completely this will quickly come down to the levels of a healthy non-smoker. This is a nice way for us to see the benefits of stopping smoking on your health.  We will repeat the test each week but would expect the reading to be over 5ppm until you stop completely.”</a:t>
            </a:r>
          </a:p>
          <a:p>
            <a:pPr marL="457200"/>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CO has a relatively short half-life (4 hours) and is eliminated fairly quickly from the bodies of smokers and therefore CO monitors can only tell us about recent exposure to tobacco smoke and not whether someone is a smoker or not.</a:t>
            </a: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For CO screening to be conducted properly, patients must hold their breath for 15 seconds before blowing into the CO monitor; this allows time for the CO in the blood to pass into the air in the lungs.</a:t>
            </a:r>
          </a:p>
          <a:p>
            <a:r>
              <a:rPr lang="en-CA">
                <a:latin typeface="Arial" panose="020B0604020202020204" pitchFamily="34" charset="0"/>
                <a:cs typeface="Arial" panose="020B0604020202020204" pitchFamily="34" charset="0"/>
              </a:rPr>
              <a:t> </a:t>
            </a:r>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CO is used as a tool for validation but it is equally important as a motivational tool as it allows the patient to see objective proof of toxins leaving the body.</a:t>
            </a:r>
          </a:p>
          <a:p>
            <a:endParaRPr lang="en-GB" altLang="en-US">
              <a:latin typeface="Arial" panose="020B0604020202020204" pitchFamily="34" charset="0"/>
              <a:cs typeface="Arial" panose="020B0604020202020204" pitchFamily="34" charset="0"/>
            </a:endParaRPr>
          </a:p>
          <a:p>
            <a:endParaRPr lang="en-GB" altLang="en-US">
              <a:latin typeface="Arial" panose="020B0604020202020204" pitchFamily="34" charset="0"/>
              <a:cs typeface="Arial" panose="020B0604020202020204" pitchFamily="34" charset="0"/>
            </a:endParaRPr>
          </a:p>
          <a:p>
            <a:pPr>
              <a:spcBef>
                <a:spcPts val="500"/>
              </a:spcBef>
              <a:spcAft>
                <a:spcPts val="500"/>
              </a:spcAft>
            </a:pPr>
            <a:endParaRPr lang="en-CA" b="1">
              <a:latin typeface="Arial" panose="020B0604020202020204" pitchFamily="34" charset="0"/>
              <a:cs typeface="Arial" panose="020B0604020202020204" pitchFamily="34" charset="0"/>
            </a:endParaRPr>
          </a:p>
          <a:p>
            <a:endParaRPr lang="en-GB" b="1">
              <a:latin typeface="Arial" panose="020B0604020202020204" pitchFamily="34" charset="0"/>
              <a:cs typeface="Arial" panose="020B0604020202020204" pitchFamily="34" charset="0"/>
            </a:endParaRPr>
          </a:p>
          <a:p>
            <a:endParaRPr lang="en-CA" b="1">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a:p>
        </p:txBody>
      </p:sp>
    </p:spTree>
    <p:extLst>
      <p:ext uri="{BB962C8B-B14F-4D97-AF65-F5344CB8AC3E}">
        <p14:creationId xmlns:p14="http://schemas.microsoft.com/office/powerpoint/2010/main" val="33280745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Test results should be shared with patients, in the context of increasing their interest in stopping smoking. </a:t>
            </a:r>
            <a:endParaRPr lang="en-US"/>
          </a:p>
          <a:p>
            <a:endParaRPr lang="en-GB" dirty="0"/>
          </a:p>
          <a:p>
            <a:r>
              <a:rPr lang="en-GB" dirty="0"/>
              <a:t>Many of you may have seen these CO charts. You can find a copy of a CO chart in Appendix 9 or the STP. This chart can be a useful tool for sharing CO test results with patients. </a:t>
            </a:r>
            <a:endParaRPr lang="en-US"/>
          </a:p>
          <a:p>
            <a:endParaRPr lang="en-GB" dirty="0"/>
          </a:p>
          <a:p>
            <a:r>
              <a:rPr lang="en-GB" dirty="0"/>
              <a:t>Importantly, because CO monitors can only measure CO from exposure to smoking within 24 -48 hours, you will want to place that in context with patients. </a:t>
            </a:r>
            <a:endParaRPr lang="en-US"/>
          </a:p>
          <a:p>
            <a:endParaRPr lang="en-GB" dirty="0"/>
          </a:p>
          <a:p>
            <a:r>
              <a:rPr lang="en-CA" dirty="0"/>
              <a:t>When a series of test results are available  to view, the patient and TDA should reflect together to see if there are any patterns which might help further strengthen the care plan. </a:t>
            </a:r>
            <a:endParaRPr lang="en-GB" dirty="0"/>
          </a:p>
          <a:p>
            <a:endParaRPr lang="en-GB" dirty="0"/>
          </a:p>
          <a:p>
            <a:r>
              <a:rPr lang="en-CA" dirty="0"/>
              <a:t>The test results should be recorded in the patients notes and discussed in the clinical review meetings. </a:t>
            </a:r>
            <a:endParaRPr lang="en-US" dirty="0"/>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dirty="0"/>
          </a:p>
        </p:txBody>
      </p:sp>
    </p:spTree>
    <p:extLst>
      <p:ext uri="{BB962C8B-B14F-4D97-AF65-F5344CB8AC3E}">
        <p14:creationId xmlns:p14="http://schemas.microsoft.com/office/powerpoint/2010/main" val="18473319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[Ask participants to note via the chat function what they know of that may affect CO readings]</a:t>
            </a: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171450" indent="-171450" eaLnBrk="1" hangingPunct="1">
              <a:buFont typeface="Arial" panose="020B0604020202020204" pitchFamily="34" charset="0"/>
              <a:buChar char="•"/>
            </a:pPr>
            <a:r>
              <a:rPr lang="en-US" altLang="en-US" sz="1200" b="0" i="0" kern="1200">
                <a:solidFill>
                  <a:schemeClr val="tx1"/>
                </a:solidFill>
                <a:latin typeface="Arial" panose="020B0604020202020204" pitchFamily="34" charset="0"/>
                <a:ea typeface="Geneva" pitchFamily="-109" charset="0"/>
                <a:cs typeface="Arial" panose="020B0604020202020204" pitchFamily="34" charset="0"/>
              </a:rPr>
              <a:t>If the patient has smoked immediately prior to the test, the CO readings will be higher, than those who smoked hours earlier (possibly not being able to smoke due to their condition or smokefree environment)</a:t>
            </a:r>
          </a:p>
          <a:p>
            <a:pPr marL="171450" indent="-171450" eaLnBrk="1" hangingPunct="1">
              <a:buFont typeface="Arial" panose="020B0604020202020204" pitchFamily="34" charset="0"/>
              <a:buChar char="•"/>
            </a:pPr>
            <a:r>
              <a:rPr lang="en-US" altLang="en-US" sz="1200" b="0" i="0" kern="1200">
                <a:solidFill>
                  <a:schemeClr val="tx1"/>
                </a:solidFill>
                <a:latin typeface="Arial" panose="020B0604020202020204" pitchFamily="34" charset="0"/>
                <a:ea typeface="Geneva" pitchFamily="-109" charset="0"/>
                <a:cs typeface="Arial" panose="020B0604020202020204" pitchFamily="34" charset="0"/>
              </a:rPr>
              <a:t>Consider how representative is it of their normal smoking pattern? e.g. have they just had a cigarette or not yet smoked that day?</a:t>
            </a:r>
          </a:p>
          <a:p>
            <a:pPr marL="171450" indent="-171450" eaLnBrk="1" hangingPunct="1">
              <a:buFont typeface="Arial" panose="020B0604020202020204" pitchFamily="34" charset="0"/>
              <a:buChar char="•"/>
            </a:pPr>
            <a:r>
              <a:rPr lang="en-US" altLang="en-US" sz="1200" b="0" i="0" kern="1200">
                <a:solidFill>
                  <a:schemeClr val="tx1"/>
                </a:solidFill>
                <a:latin typeface="Arial" panose="020B0604020202020204" pitchFamily="34" charset="0"/>
                <a:ea typeface="Geneva" pitchFamily="-109" charset="0"/>
                <a:cs typeface="Arial" panose="020B0604020202020204" pitchFamily="34" charset="0"/>
              </a:rPr>
              <a:t>Recordings in the afternoon are probably the best for consistency. </a:t>
            </a:r>
          </a:p>
          <a:p>
            <a:pPr eaLnBrk="1" hangingPunct="1"/>
            <a:endParaRPr lang="en-US"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eaLnBrk="1" hangingPunct="1"/>
            <a:r>
              <a:rPr lang="en-US" altLang="en-US" sz="1200" b="0" i="0" kern="1200">
                <a:solidFill>
                  <a:schemeClr val="tx1"/>
                </a:solidFill>
                <a:latin typeface="Arial" panose="020B0604020202020204" pitchFamily="34" charset="0"/>
                <a:ea typeface="Geneva" pitchFamily="-109" charset="0"/>
                <a:cs typeface="Arial" panose="020B0604020202020204" pitchFamily="34" charset="0"/>
              </a:rPr>
              <a:t>Machines should be calibrated regularly (once a year). </a:t>
            </a:r>
          </a:p>
          <a:p>
            <a:pPr marL="171450" indent="-171450">
              <a:lnSpc>
                <a:spcPct val="110000"/>
              </a:lnSpc>
              <a:buFont typeface="Arial" panose="020B0604020202020204" pitchFamily="34" charset="0"/>
              <a:buChar char="•"/>
            </a:pPr>
            <a:endParaRPr lang="en-US" altLang="en-US" sz="1200" b="1" i="0" kern="1200">
              <a:solidFill>
                <a:schemeClr val="tx1"/>
              </a:solidFill>
              <a:latin typeface="Arial" panose="020B0604020202020204" pitchFamily="34" charset="0"/>
              <a:ea typeface="Geneva" pitchFamily="-109" charset="0"/>
              <a:cs typeface="Arial" panose="020B0604020202020204" pitchFamily="34" charset="0"/>
            </a:endParaRPr>
          </a:p>
          <a:p>
            <a:r>
              <a:rPr lang="en-US" sz="1200" b="1" i="0" kern="1200">
                <a:solidFill>
                  <a:schemeClr val="tx1"/>
                </a:solidFill>
                <a:latin typeface="Arial" panose="020B0604020202020204" pitchFamily="34" charset="0"/>
                <a:ea typeface="Geneva" pitchFamily="-109" charset="0"/>
                <a:cs typeface="Arial" panose="020B0604020202020204" pitchFamily="34" charset="0"/>
              </a:rPr>
              <a:t>Secondhand smoke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sz="1200" b="0" i="0" kern="1200">
                <a:solidFill>
                  <a:schemeClr val="tx1"/>
                </a:solidFill>
                <a:latin typeface="Arial" panose="020B0604020202020204" pitchFamily="34" charset="0"/>
                <a:ea typeface="Geneva" pitchFamily="-109" charset="0"/>
                <a:cs typeface="Arial" panose="020B0604020202020204" pitchFamily="34" charset="0"/>
              </a:rPr>
              <a:t>Passive exposure to tobacco smoke would need to be extremely heavy to alter the CO reading by &gt;2–3 ppm</a:t>
            </a:r>
            <a:endParaRPr lang="en-US" sz="1200" b="0" i="0" kern="1200">
              <a:solidFill>
                <a:schemeClr val="tx1"/>
              </a:solidFill>
              <a:latin typeface="Arial" panose="020B0604020202020204" pitchFamily="34" charset="0"/>
              <a:ea typeface="Geneva" pitchFamily="-109" charset="0"/>
              <a:cs typeface="Arial" panose="020B0604020202020204" pitchFamily="34" charset="0"/>
            </a:endParaRPr>
          </a:p>
          <a:p>
            <a:endParaRPr 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US" sz="1200" b="1" i="0" kern="1200">
                <a:solidFill>
                  <a:schemeClr val="tx1"/>
                </a:solidFill>
                <a:latin typeface="Arial" panose="020B0604020202020204" pitchFamily="34" charset="0"/>
                <a:ea typeface="Geneva" pitchFamily="-109" charset="0"/>
                <a:cs typeface="Arial" panose="020B0604020202020204" pitchFamily="34" charset="0"/>
              </a:rPr>
              <a:t>Lactose intolerance</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Sensors in monitors are sensitive to hydrogen</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Hydrogen is naturally produced in the gut (normally in low concentrations)</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Any intolerance to sugars such as lactose or fructose produce higher levels</a:t>
            </a:r>
          </a:p>
          <a:p>
            <a:pPr marL="171450" indent="-171450">
              <a:lnSpc>
                <a:spcPct val="110000"/>
              </a:lnSpc>
              <a:buFont typeface="Arial" panose="020B0604020202020204" pitchFamily="34" charset="0"/>
              <a:buChar char="•"/>
            </a:pPr>
            <a:endParaRPr lang="en-US" altLang="en-US" sz="2400" b="1">
              <a:latin typeface="Calibri" panose="020F0502020204030204" pitchFamily="34" charset="0"/>
              <a:cs typeface="Arial" panose="020B0604020202020204" pitchFamily="34" charset="0"/>
            </a:endParaRPr>
          </a:p>
          <a:p>
            <a:pPr eaLnBrk="1" hangingPunct="1"/>
            <a:endParaRPr lang="en-US" altLang="en-US" sz="2400">
              <a:latin typeface="Arial" panose="020B0604020202020204" pitchFamily="34" charset="0"/>
              <a:cs typeface="Arial" panose="020B0604020202020204" pitchFamily="34" charset="0"/>
            </a:endParaRPr>
          </a:p>
          <a:p>
            <a:endParaRPr lang="en-GB" altLang="en-US" b="1"/>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a:p>
        </p:txBody>
      </p:sp>
    </p:spTree>
    <p:extLst>
      <p:ext uri="{BB962C8B-B14F-4D97-AF65-F5344CB8AC3E}">
        <p14:creationId xmlns:p14="http://schemas.microsoft.com/office/powerpoint/2010/main" val="4051882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98BE29A-D8D0-4BB0-94DF-B6F1745C7C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8AD3717E-0249-46F1-AFC7-E53EBEA881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cs typeface="Arial" panose="020B0604020202020204" pitchFamily="34" charset="0"/>
              </a:rPr>
              <a:t>[read through list]</a:t>
            </a:r>
          </a:p>
          <a:p>
            <a:endParaRPr lang="en-US" altLang="en-US">
              <a:cs typeface="Geneva" pitchFamily="6" charset="0"/>
            </a:endParaRPr>
          </a:p>
        </p:txBody>
      </p:sp>
      <p:sp>
        <p:nvSpPr>
          <p:cNvPr id="34820" name="Slide Number Placeholder 3">
            <a:extLst>
              <a:ext uri="{FF2B5EF4-FFF2-40B4-BE49-F238E27FC236}">
                <a16:creationId xmlns:a16="http://schemas.microsoft.com/office/drawing/2014/main" id="{5D86903F-72B7-46F6-A3A9-9557094E05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cs typeface="Geneva" pitchFamily="6" charset="0"/>
              </a:defRPr>
            </a:lvl1pPr>
            <a:lvl2pPr marL="742950" indent="-285750">
              <a:spcBef>
                <a:spcPct val="30000"/>
              </a:spcBef>
              <a:defRPr sz="1200">
                <a:solidFill>
                  <a:schemeClr val="tx1"/>
                </a:solidFill>
                <a:latin typeface="Calibri" panose="020F0502020204030204" pitchFamily="34" charset="0"/>
                <a:ea typeface="Geneva" pitchFamily="6" charset="0"/>
                <a:cs typeface="Geneva" pitchFamily="6" charset="0"/>
              </a:defRPr>
            </a:lvl2pPr>
            <a:lvl3pPr marL="1143000" indent="-228600">
              <a:spcBef>
                <a:spcPct val="30000"/>
              </a:spcBef>
              <a:defRPr sz="1200">
                <a:solidFill>
                  <a:schemeClr val="tx1"/>
                </a:solidFill>
                <a:latin typeface="Calibri" panose="020F0502020204030204" pitchFamily="34" charset="0"/>
                <a:ea typeface="Geneva" pitchFamily="6" charset="0"/>
                <a:cs typeface="Geneva" pitchFamily="6" charset="0"/>
              </a:defRPr>
            </a:lvl3pPr>
            <a:lvl4pPr marL="1600200" indent="-228600">
              <a:spcBef>
                <a:spcPct val="30000"/>
              </a:spcBef>
              <a:defRPr sz="1200">
                <a:solidFill>
                  <a:schemeClr val="tx1"/>
                </a:solidFill>
                <a:latin typeface="Calibri" panose="020F0502020204030204" pitchFamily="34" charset="0"/>
                <a:ea typeface="Geneva" pitchFamily="6" charset="0"/>
                <a:cs typeface="Geneva" pitchFamily="6" charset="0"/>
              </a:defRPr>
            </a:lvl4pPr>
            <a:lvl5pPr marL="2057400" indent="-228600">
              <a:spcBef>
                <a:spcPct val="30000"/>
              </a:spcBef>
              <a:defRPr sz="1200">
                <a:solidFill>
                  <a:schemeClr val="tx1"/>
                </a:solidFill>
                <a:latin typeface="Calibri" panose="020F0502020204030204" pitchFamily="34" charset="0"/>
                <a:ea typeface="Geneva" pitchFamily="6" charset="0"/>
                <a:cs typeface="Geneva" pitchFamily="6"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9pPr>
          </a:lstStyle>
          <a:p>
            <a:pPr>
              <a:spcBef>
                <a:spcPct val="0"/>
              </a:spcBef>
            </a:pPr>
            <a:fld id="{DF6CC64B-A4BF-40C5-BE76-41ECB7AC1C0A}" type="slidenum">
              <a:rPr lang="en-US" altLang="en-US"/>
              <a:pPr>
                <a:spcBef>
                  <a:spcPct val="0"/>
                </a:spcBef>
              </a:pPr>
              <a:t>36</a:t>
            </a:fld>
            <a:endParaRPr lang="en-US" altLang="en-US"/>
          </a:p>
        </p:txBody>
      </p:sp>
    </p:spTree>
    <p:extLst>
      <p:ext uri="{BB962C8B-B14F-4D97-AF65-F5344CB8AC3E}">
        <p14:creationId xmlns:p14="http://schemas.microsoft.com/office/powerpoint/2010/main" val="1399875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a:latin typeface="Arial" panose="020B0604020202020204" pitchFamily="34" charset="0"/>
                <a:cs typeface="Arial" panose="020B0604020202020204" pitchFamily="34" charset="0"/>
              </a:rPr>
              <a:t>Follow-up scenarios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atin typeface="Arial" panose="020B0604020202020204" pitchFamily="34" charset="0"/>
                <a:cs typeface="Arial" panose="020B0604020202020204" pitchFamily="34" charset="0"/>
              </a:rPr>
              <a:t>We will be focusing on follow-up support provided during inpatient and the key BCT’s </a:t>
            </a:r>
            <a:r>
              <a:rPr lang="en-US" err="1">
                <a:latin typeface="Arial" panose="020B0604020202020204" pitchFamily="34" charset="0"/>
                <a:cs typeface="Arial" panose="020B0604020202020204" pitchFamily="34" charset="0"/>
              </a:rPr>
              <a:t>utilised</a:t>
            </a:r>
            <a:r>
              <a:rPr lang="en-US">
                <a:latin typeface="Arial" panose="020B0604020202020204" pitchFamily="34" charset="0"/>
                <a:cs typeface="Arial" panose="020B0604020202020204" pitchFamily="34" charset="0"/>
              </a:rPr>
              <a:t> in these follow-up contacts and key issues that may arise.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p>
          <a:p>
            <a:r>
              <a:rPr lang="en-CA">
                <a:latin typeface="Helvetica"/>
                <a:cs typeface="Helvetica"/>
              </a:rPr>
              <a:t>It’s important to acknowledge that for many patients you will be supporting with short lengths of stay, you may not be conducting follow-up contacts. There is no specified timing on when to follow-up, and you will want to prioritize which patients you see again based on assessment at your initial consult and length of stay. Sometimes you will be seeing a patient again on the same day, next day or a couple of days later. </a:t>
            </a:r>
            <a:endParaRPr lang="en-CA" sz="1200" i="0">
              <a:effectLst/>
              <a:latin typeface="Helvetica" pitchFamily="2"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a:p>
        </p:txBody>
      </p:sp>
    </p:spTree>
    <p:extLst>
      <p:ext uri="{BB962C8B-B14F-4D97-AF65-F5344CB8AC3E}">
        <p14:creationId xmlns:p14="http://schemas.microsoft.com/office/powerpoint/2010/main" val="3634121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a:latin typeface="Arial"/>
                <a:cs typeface="Arial"/>
              </a:rPr>
              <a:t>Handout: </a:t>
            </a:r>
            <a:r>
              <a:rPr lang="en-US" sz="1200" b="0">
                <a:latin typeface="Arial"/>
                <a:cs typeface="Arial"/>
              </a:rPr>
              <a:t>Day 2, Handout </a:t>
            </a:r>
            <a:r>
              <a:rPr lang="en-US">
                <a:latin typeface="Arial"/>
                <a:cs typeface="Arial"/>
              </a:rPr>
              <a:t>2</a:t>
            </a:r>
            <a:endParaRPr lang="en-US" sz="1200" b="0">
              <a:latin typeface="Arial"/>
              <a:cs typeface="Arial"/>
            </a:endParaRP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The clinical checklist for guiding follow-up consultations with patients is shown on the screen. The checklist can also be found in the STP and checklist quick reference (Day 2 Handout 1). Read out each point on the slide – elaborating where needed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1. Check progress</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Provide genuine praise and encouragement for any achievements.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Explore any lapse, the circumstances surrounding it and establish future planning</a:t>
            </a:r>
          </a:p>
          <a:p>
            <a:pPr marL="171450" indent="-171450">
              <a:buFont typeface="Arial" panose="020B0604020202020204" pitchFamily="34" charset="0"/>
              <a:buChar cha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2. CO testing</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Repeat CO test, discuss results and use as a tool to motivate patient around important effects on not smoking</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For those smoking, use to reinforce benefits that will come from going completely smokefree, and that there is no safe level of smoking</a:t>
            </a:r>
          </a:p>
          <a:p>
            <a:pPr marL="0" indent="0">
              <a:buFontTx/>
              <a:buNone/>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3. </a:t>
            </a: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Assess treatment response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Ensure the patient is optimising their stop smoking medication and dispel any myths e.g. cutting down on NRT too soon etc. Enquire about how much they are using, how often, any side effects.</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Enquire about any withdrawal symptoms/cravings – how strong, when they happen, ways of coping, medication etc. Reassure that urges and withdrawal symptoms are normal and will pass</a:t>
            </a:r>
          </a:p>
          <a:p>
            <a:pPr marL="171450" indent="-171450">
              <a:buFont typeface="Arial" panose="020B0604020202020204" pitchFamily="34" charset="0"/>
              <a:buChar cha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4. Review and revise treatment plan</a:t>
            </a: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Discuss how routine changes and coping strategies are going, encourage the patient to anticipate difficult times and establish a plan</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Encourage patient to reflect on achievements </a:t>
            </a:r>
            <a:r>
              <a:rPr lang="en-GB" altLang="en-US" sz="1400" b="0" i="0" kern="1200">
                <a:solidFill>
                  <a:schemeClr val="tx1"/>
                </a:solidFill>
                <a:latin typeface="Arial" panose="020B0604020202020204" pitchFamily="34" charset="0"/>
                <a:ea typeface="Geneva" pitchFamily="-109" charset="0"/>
                <a:cs typeface="Arial" panose="020B0604020202020204" pitchFamily="34" charset="0"/>
              </a:rPr>
              <a:t>and remember their reasons for quitting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Encourage small goals breaking down the week into a day at a time if that helps the patient</a:t>
            </a:r>
          </a:p>
          <a:p>
            <a:pPr marL="0" indent="0">
              <a:buFontTx/>
              <a:buNone/>
            </a:pPr>
            <a:endParaRPr lang="en-GB" altLang="en-US" sz="1200" b="1" i="0" kern="120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5. Provide summary and prompt commitment</a:t>
            </a: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a:latin typeface="Arial" panose="020B0604020202020204" pitchFamily="34" charset="0"/>
                <a:cs typeface="Arial" panose="020B0604020202020204" pitchFamily="34" charset="0"/>
              </a:rPr>
              <a:t>[Let participants know we will now look at a few scenarios that you are likely to encounter during follow-up consultations. For each scenario we will discuss how you might respond to the situation.]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a:p>
        </p:txBody>
      </p:sp>
    </p:spTree>
    <p:extLst>
      <p:ext uri="{BB962C8B-B14F-4D97-AF65-F5344CB8AC3E}">
        <p14:creationId xmlns:p14="http://schemas.microsoft.com/office/powerpoint/2010/main" val="41774060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Arial" panose="020B0604020202020204" pitchFamily="34" charset="0"/>
                <a:cs typeface="Arial" panose="020B0604020202020204" pitchFamily="34" charset="0"/>
              </a:rPr>
              <a:t>Throughout the STP you will find TDA Tips. Top tips and advice from other practitioners. </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A couple of those top tips to highlight related to follow-up. </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Before we see the patient….[Read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a:p>
        </p:txBody>
      </p:sp>
    </p:spTree>
    <p:extLst>
      <p:ext uri="{BB962C8B-B14F-4D97-AF65-F5344CB8AC3E}">
        <p14:creationId xmlns:p14="http://schemas.microsoft.com/office/powerpoint/2010/main" val="727391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a:t>
            </a:r>
            <a:r>
              <a:rPr lang="en-US" sz="1200" b="1" dirty="0">
                <a:latin typeface="Arial" panose="020B0604020202020204" pitchFamily="34" charset="0"/>
                <a:cs typeface="Arial" panose="020B0604020202020204" pitchFamily="34" charset="0"/>
              </a:rPr>
              <a:t>Animated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[Trainer should read question aloud and invite trainees to respond using the pooling tool or chat. Allow 15-40 seconds for responses before sharing correct response. The correct response appears with animation when you click on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The correct response is carbon monoxide, tar and carcinogens. </a:t>
            </a:r>
            <a:endParaRPr lang="en-GB"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p>
            <a:r>
              <a:rPr lang="en-GB" sz="1200" dirty="0">
                <a:latin typeface="Arial" panose="020B0604020202020204" pitchFamily="34" charset="0"/>
                <a:cs typeface="Arial" panose="020B0604020202020204" pitchFamily="34" charset="0"/>
              </a:rPr>
              <a:t>Nicotine is the addictive chemical found in cigarettes and is the primary reason why people smoke.</a:t>
            </a:r>
          </a:p>
          <a:p>
            <a:endParaRPr lang="en-GB" sz="1200" dirty="0">
              <a:latin typeface="Arial" panose="020B0604020202020204" pitchFamily="34" charset="0"/>
              <a:cs typeface="Arial" panose="020B0604020202020204" pitchFamily="34" charset="0"/>
            </a:endParaRPr>
          </a:p>
          <a:p>
            <a:r>
              <a:rPr lang="en-GB" sz="1200" dirty="0">
                <a:latin typeface="Arial" panose="020B0604020202020204" pitchFamily="34" charset="0"/>
                <a:cs typeface="Arial" panose="020B0604020202020204" pitchFamily="34" charset="0"/>
              </a:rPr>
              <a:t>Although nicotine slightly increases heart rate and blood pressure, it is not responsible for smoking related illness. </a:t>
            </a:r>
          </a:p>
          <a:p>
            <a:endParaRPr lang="en-GB" sz="1200" dirty="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11657278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1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using microphones and chats</a:t>
            </a:r>
          </a:p>
          <a:p>
            <a:r>
              <a:rPr lang="en-US" b="1" dirty="0">
                <a:latin typeface="Arial" panose="020B0604020202020204" pitchFamily="34" charset="0"/>
                <a:cs typeface="Arial" panose="020B0604020202020204" pitchFamily="34" charset="0"/>
              </a:rPr>
              <a:t>Time: </a:t>
            </a:r>
            <a:r>
              <a:rPr lang="en-US" b="0" noProof="0" dirty="0">
                <a:latin typeface="Arial" panose="020B0604020202020204" pitchFamily="34" charset="0"/>
                <a:cs typeface="Arial" panose="020B0604020202020204" pitchFamily="34" charset="0"/>
              </a:rPr>
              <a:t>5</a:t>
            </a:r>
            <a:r>
              <a:rPr lang="en-US" dirty="0">
                <a:latin typeface="Arial" panose="020B0604020202020204" pitchFamily="34" charset="0"/>
                <a:cs typeface="Arial" panose="020B0604020202020204" pitchFamily="34" charset="0"/>
              </a:rPr>
              <a:t>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p>
          <a:p>
            <a:endParaRPr lang="en-US" b="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0" dirty="0">
                <a:latin typeface="Arial" panose="020B0604020202020204" pitchFamily="34" charset="0"/>
                <a:cs typeface="Arial" panose="020B0604020202020204" pitchFamily="34" charset="0"/>
              </a:rPr>
              <a:t>Let participants know we will now look at a few scenarios that you are likely to encounter during follow-up consultations. For each scenario we will discuss how you might respond to the situation.</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We are going to now have a look at some follow-up scenarios with our patient cases, Milena, Gregory, John and Carole. For each scenario we will discuss how we might respond.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40</a:t>
            </a:fld>
            <a:endParaRPr lang="en-US"/>
          </a:p>
        </p:txBody>
      </p:sp>
    </p:spTree>
    <p:extLst>
      <p:ext uri="{BB962C8B-B14F-4D97-AF65-F5344CB8AC3E}">
        <p14:creationId xmlns:p14="http://schemas.microsoft.com/office/powerpoint/2010/main" val="20235241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See: Trainer guide Day 2, page 18: Appendix 2: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1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b="0" noProof="0" dirty="0">
                <a:latin typeface="Arial" panose="020B0604020202020204" pitchFamily="34" charset="0"/>
                <a:cs typeface="Arial" panose="020B0604020202020204" pitchFamily="34" charset="0"/>
              </a:rPr>
              <a:t>5</a:t>
            </a:r>
            <a:r>
              <a:rPr lang="en-US" dirty="0">
                <a:latin typeface="Arial" panose="020B0604020202020204" pitchFamily="34" charset="0"/>
                <a:cs typeface="Arial" panose="020B0604020202020204" pitchFamily="34" charset="0"/>
              </a:rPr>
              <a:t>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Let’s have a look first at our patient Melina.</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41</a:t>
            </a:fld>
            <a:endParaRPr lang="en-US"/>
          </a:p>
        </p:txBody>
      </p:sp>
    </p:spTree>
    <p:extLst>
      <p:ext uri="{BB962C8B-B14F-4D97-AF65-F5344CB8AC3E}">
        <p14:creationId xmlns:p14="http://schemas.microsoft.com/office/powerpoint/2010/main" val="38617775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1" dirty="0">
                <a:latin typeface="Arial" panose="020B0604020202020204" pitchFamily="34" charset="0"/>
                <a:cs typeface="Arial" panose="020B0604020202020204" pitchFamily="34" charset="0"/>
              </a:rPr>
              <a:t>See: Trainer guide Day 2, page 18: Appendix 2: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1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dirty="0">
                <a:latin typeface="Arial" panose="020B0604020202020204" pitchFamily="34" charset="0"/>
                <a:cs typeface="Arial" panose="020B0604020202020204" pitchFamily="34" charset="0"/>
              </a:rPr>
              <a:t>5-10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Our patient Melina, is seen at follow-up. We are seeing her two days after her surgery.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Melina looks unsettled when you see her on the ward.  She is in some pain and has asked the nurse for some painkillers.  She is anxious and wants to go home but has not been told by the medical team if she can go home today.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been prescribed combo NRT patch and mouth spray. And she let you us know that she is having a really difficult time coping with urges to smoke.  She does not want to talk about smoking and keeps saying that she just wants to go home and see her children. </a:t>
            </a:r>
          </a:p>
          <a:p>
            <a:endParaRPr lang="en-US"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How might you approach this clinical case?</a:t>
            </a:r>
            <a:endParaRPr lang="en-US" dirty="0">
              <a:latin typeface="Arial" panose="020B0604020202020204" pitchFamily="34" charset="0"/>
              <a:cs typeface="Arial" panose="020B0604020202020204" pitchFamily="34" charset="0"/>
            </a:endParaRPr>
          </a:p>
          <a:p>
            <a:endParaRPr lang="en-US" b="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Discussion questions:</a:t>
            </a:r>
          </a:p>
          <a:p>
            <a:endParaRPr lang="en-US" b="1" dirty="0">
              <a:latin typeface="Arial" panose="020B0604020202020204" pitchFamily="34" charset="0"/>
              <a:cs typeface="Arial" panose="020B0604020202020204" pitchFamily="34" charset="0"/>
            </a:endParaRPr>
          </a:p>
          <a:p>
            <a:pPr marL="171450" indent="-171450">
              <a:buFont typeface="Wingdings" pitchFamily="2" charset="2"/>
              <a:buChar char="§"/>
            </a:pPr>
            <a:r>
              <a:rPr lang="en-US" b="1" dirty="0">
                <a:latin typeface="Arial" panose="020B0604020202020204" pitchFamily="34" charset="0"/>
                <a:cs typeface="Arial" panose="020B0604020202020204" pitchFamily="34" charset="0"/>
              </a:rPr>
              <a:t>What pieces of information might be useful to learn about?</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Assess severity and frequency of cravings?</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When are the cravings/urges to smoke occurring? Where is she?</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Is she exposed to smoking triggers that account in part for the urges?</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Is Melina using her medication?</a:t>
            </a:r>
          </a:p>
          <a:p>
            <a:pPr marL="628650" lvl="1" indent="-171450">
              <a:buFont typeface="Wingdings" pitchFamily="2" charset="2"/>
              <a:buChar char="§"/>
            </a:pPr>
            <a:r>
              <a:rPr lang="en-US" b="0" dirty="0">
                <a:latin typeface="Arial" panose="020B0604020202020204" pitchFamily="34" charset="0"/>
                <a:cs typeface="Arial" panose="020B0604020202020204" pitchFamily="34" charset="0"/>
              </a:rPr>
              <a:t>What does strategies is she using to cope when she experiences these strong urges to smoke?</a:t>
            </a:r>
          </a:p>
          <a:p>
            <a:pPr marL="171450" marR="0" lvl="0"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endParaRPr lang="en-US" b="1"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1" dirty="0">
                <a:latin typeface="Arial" panose="020B0604020202020204" pitchFamily="34" charset="0"/>
                <a:cs typeface="Arial" panose="020B0604020202020204" pitchFamily="34" charset="0"/>
              </a:rPr>
              <a:t>How would we respond?</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Review strategies for addressing urges to smoke (Delay, Distract, Avoid, Deep Breaths), use medication</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If urges to smoke are linked to triggers, discuss plan for reducing or avoiding these triggers (e.g. other people who smoke, boredom)</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Review use of medication to assist, reinforcing need to use faster acting products regular (ion the hour every hour, and increase as needed to assist with urges to smoke)</a:t>
            </a:r>
          </a:p>
          <a:p>
            <a:pPr marL="628650" marR="0" lvl="1"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r>
              <a:rPr lang="en-US" b="0" dirty="0">
                <a:latin typeface="Arial" panose="020B0604020202020204" pitchFamily="34" charset="0"/>
                <a:cs typeface="Arial" panose="020B0604020202020204" pitchFamily="34" charset="0"/>
              </a:rPr>
              <a:t>Discuss Melina’s plan going forward</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42</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1" dirty="0">
                <a:latin typeface="Arial" panose="020B0604020202020204" pitchFamily="34" charset="0"/>
                <a:cs typeface="Arial" panose="020B0604020202020204" pitchFamily="34" charset="0"/>
              </a:rPr>
              <a:t>See: Trainer guide Day 2, page 18: Appendix 2: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2</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b="0" noProof="0" dirty="0">
                <a:latin typeface="Arial" panose="020B0604020202020204" pitchFamily="34" charset="0"/>
                <a:cs typeface="Arial" panose="020B0604020202020204" pitchFamily="34" charset="0"/>
              </a:rPr>
              <a:t>5-10</a:t>
            </a:r>
            <a:r>
              <a:rPr lang="en-US" dirty="0">
                <a:latin typeface="Arial" panose="020B0604020202020204" pitchFamily="34" charset="0"/>
                <a:cs typeface="Arial" panose="020B0604020202020204" pitchFamily="34" charset="0"/>
              </a:rPr>
              <a:t>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Now let’s have a look at Gregory who is in hospital as a result of breathing difficulties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43</a:t>
            </a:fld>
            <a:endParaRPr lang="en-US"/>
          </a:p>
        </p:txBody>
      </p:sp>
    </p:spTree>
    <p:extLst>
      <p:ext uri="{BB962C8B-B14F-4D97-AF65-F5344CB8AC3E}">
        <p14:creationId xmlns:p14="http://schemas.microsoft.com/office/powerpoint/2010/main" val="2223904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1" dirty="0">
                <a:latin typeface="Arial" panose="020B0604020202020204" pitchFamily="34" charset="0"/>
                <a:cs typeface="Arial" panose="020B0604020202020204" pitchFamily="34" charset="0"/>
              </a:rPr>
              <a:t>See: Trainer guide Day 2, page 18: Appendix 2: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2 </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dirty="0">
                <a:latin typeface="Arial" panose="020B0604020202020204" pitchFamily="34" charset="0"/>
                <a:cs typeface="Arial" panose="020B0604020202020204" pitchFamily="34" charset="0"/>
              </a:rPr>
              <a:t>5-10 minutes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Gregory has been smoking about a pack a day for as long as he can remember. He has been in hospital for 2 days now for breathing difficulties.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Gregory has been given the NRT 21mg patch and gum. He does not care for the gum.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 is interested in stopping.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 is experiencing significant cravings and concerned about coping in the days ahead once he goes home. </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Discussion questions:</a:t>
            </a:r>
          </a:p>
          <a:p>
            <a:r>
              <a:rPr lang="en-US" dirty="0">
                <a:latin typeface="Arial" panose="020B0604020202020204" pitchFamily="34" charset="0"/>
                <a:cs typeface="Arial" panose="020B0604020202020204" pitchFamily="34" charset="0"/>
              </a:rPr>
              <a:t>How would you address his cravings?</a:t>
            </a:r>
          </a:p>
          <a:p>
            <a:r>
              <a:rPr lang="en-US" dirty="0">
                <a:latin typeface="Arial" panose="020B0604020202020204" pitchFamily="34" charset="0"/>
                <a:cs typeface="Arial" panose="020B0604020202020204" pitchFamily="34" charset="0"/>
              </a:rPr>
              <a:t>Gregory mentioned not liking the NRT how might you address that?</a:t>
            </a:r>
          </a:p>
          <a:p>
            <a:r>
              <a:rPr lang="en-US" dirty="0">
                <a:latin typeface="Arial" panose="020B0604020202020204" pitchFamily="34" charset="0"/>
                <a:cs typeface="Arial" panose="020B0604020202020204" pitchFamily="34" charset="0"/>
              </a:rPr>
              <a:t>What advice might you give about the importance of stopping?</a:t>
            </a:r>
          </a:p>
          <a:p>
            <a:r>
              <a:rPr lang="en-US" dirty="0">
                <a:latin typeface="Arial" panose="020B0604020202020204" pitchFamily="34" charset="0"/>
                <a:cs typeface="Arial" panose="020B0604020202020204" pitchFamily="34" charset="0"/>
              </a:rPr>
              <a:t>What support should be provided around the difficulty he has first thing in the morning?</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44</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1" dirty="0">
                <a:latin typeface="Arial" panose="020B0604020202020204" pitchFamily="34" charset="0"/>
                <a:cs typeface="Arial" panose="020B0604020202020204" pitchFamily="34" charset="0"/>
              </a:rPr>
              <a:t>See: Trainer guide Day 2, page 18: Appendix 2: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a:cs typeface="Arial"/>
            </a:endParaRPr>
          </a:p>
          <a:p>
            <a:endParaRPr lang="en-US" b="1" dirty="0">
              <a:latin typeface="Arial"/>
              <a:cs typeface="Arial"/>
            </a:endParaRPr>
          </a:p>
          <a:p>
            <a:r>
              <a:rPr lang="en-US" b="1" dirty="0">
                <a:latin typeface="Arial"/>
                <a:cs typeface="Arial"/>
              </a:rPr>
              <a:t>Activity: </a:t>
            </a:r>
            <a:r>
              <a:rPr lang="en-US" dirty="0">
                <a:latin typeface="Arial"/>
                <a:cs typeface="Arial"/>
              </a:rPr>
              <a:t>Follow-up scenario 3 </a:t>
            </a:r>
            <a:endParaRPr lang="en-US" dirty="0">
              <a:latin typeface="Arial" panose="020B0604020202020204" pitchFamily="34" charset="0"/>
              <a:cs typeface="Arial" panose="020B0604020202020204" pitchFamily="34" charset="0"/>
            </a:endParaRPr>
          </a:p>
          <a:p>
            <a:r>
              <a:rPr lang="en-US" b="1" dirty="0">
                <a:latin typeface="Arial"/>
                <a:cs typeface="Arial"/>
              </a:rPr>
              <a:t>Method: </a:t>
            </a:r>
            <a:r>
              <a:rPr lang="en-US" dirty="0">
                <a:latin typeface="Arial"/>
                <a:cs typeface="Arial"/>
              </a:rPr>
              <a:t>Large group, using scenarios in slides </a:t>
            </a:r>
            <a:endParaRPr lang="en-US" dirty="0">
              <a:latin typeface="Arial" panose="020B0604020202020204" pitchFamily="34" charset="0"/>
              <a:cs typeface="Arial" panose="020B0604020202020204" pitchFamily="34" charset="0"/>
            </a:endParaRPr>
          </a:p>
          <a:p>
            <a:r>
              <a:rPr lang="en-US" b="1" dirty="0">
                <a:latin typeface="Arial"/>
                <a:cs typeface="Arial"/>
              </a:rPr>
              <a:t>Time: </a:t>
            </a:r>
            <a:r>
              <a:rPr lang="en-US" b="0" noProof="0" dirty="0">
                <a:latin typeface="Arial"/>
                <a:cs typeface="Arial"/>
              </a:rPr>
              <a:t>5</a:t>
            </a:r>
            <a:r>
              <a:rPr lang="en-US" dirty="0">
                <a:latin typeface="Arial"/>
                <a:cs typeface="Arial"/>
              </a:rPr>
              <a:t> minutes</a:t>
            </a:r>
          </a:p>
          <a:p>
            <a:endParaRPr lang="en-US" b="1" dirty="0">
              <a:latin typeface="Arial"/>
              <a:cs typeface="Arial"/>
            </a:endParaRPr>
          </a:p>
          <a:p>
            <a:r>
              <a:rPr lang="en-US" b="1" dirty="0">
                <a:latin typeface="Arial"/>
                <a:cs typeface="Arial"/>
              </a:rPr>
              <a:t>Instructions: </a:t>
            </a:r>
            <a:endParaRPr lang="en-US" dirty="0">
              <a:latin typeface="Arial" panose="020B0604020202020204" pitchFamily="34" charset="0"/>
              <a:cs typeface="Arial" panose="020B0604020202020204" pitchFamily="34" charset="0"/>
            </a:endParaRPr>
          </a:p>
          <a:p>
            <a:r>
              <a:rPr lang="en-US" dirty="0">
                <a:latin typeface="Arial"/>
                <a:cs typeface="Arial"/>
              </a:rPr>
              <a:t>Our third patient is John, who is a heavily dependent, smoking about 40-50 cigarette a day and recently had heart bypass surgery.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a:cs typeface="Arial"/>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45</a:t>
            </a:fld>
            <a:endParaRPr lang="en-US"/>
          </a:p>
        </p:txBody>
      </p:sp>
    </p:spTree>
    <p:extLst>
      <p:ext uri="{BB962C8B-B14F-4D97-AF65-F5344CB8AC3E}">
        <p14:creationId xmlns:p14="http://schemas.microsoft.com/office/powerpoint/2010/main" val="29949621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1" dirty="0">
                <a:latin typeface="Arial" panose="020B0604020202020204" pitchFamily="34" charset="0"/>
                <a:cs typeface="Arial" panose="020B0604020202020204" pitchFamily="34" charset="0"/>
              </a:rPr>
              <a:t>See: Trainer guide Day 2, page 18: Appendix 2: Follow-up scenarios – trainer response guide</a:t>
            </a:r>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Activity: </a:t>
            </a:r>
            <a:r>
              <a:rPr lang="en-US" dirty="0">
                <a:latin typeface="Arial" panose="020B0604020202020204" pitchFamily="34" charset="0"/>
                <a:cs typeface="Arial" panose="020B0604020202020204" pitchFamily="34" charset="0"/>
              </a:rPr>
              <a:t>Follow-up scenario 3</a:t>
            </a:r>
          </a:p>
          <a:p>
            <a:r>
              <a:rPr lang="en-US" b="1" dirty="0">
                <a:latin typeface="Arial" panose="020B0604020202020204" pitchFamily="34" charset="0"/>
                <a:cs typeface="Arial" panose="020B0604020202020204" pitchFamily="34" charset="0"/>
              </a:rPr>
              <a:t>Method: </a:t>
            </a:r>
            <a:r>
              <a:rPr lang="en-US" dirty="0">
                <a:latin typeface="Arial" panose="020B0604020202020204" pitchFamily="34" charset="0"/>
                <a:cs typeface="Arial" panose="020B0604020202020204" pitchFamily="34" charset="0"/>
              </a:rPr>
              <a:t>Large group, using scenarios in slides </a:t>
            </a:r>
          </a:p>
          <a:p>
            <a:r>
              <a:rPr lang="en-US" b="1" dirty="0">
                <a:latin typeface="Arial" panose="020B0604020202020204" pitchFamily="34" charset="0"/>
                <a:cs typeface="Arial" panose="020B0604020202020204" pitchFamily="34" charset="0"/>
              </a:rPr>
              <a:t>Time: </a:t>
            </a:r>
            <a:r>
              <a:rPr lang="en-US" dirty="0">
                <a:latin typeface="Arial" panose="020B0604020202020204" pitchFamily="34" charset="0"/>
                <a:cs typeface="Arial" panose="020B0604020202020204" pitchFamily="34" charset="0"/>
              </a:rPr>
              <a:t>5-10 minutes</a:t>
            </a:r>
          </a:p>
          <a:p>
            <a:r>
              <a:rPr lang="en-US" b="1" dirty="0">
                <a:latin typeface="Arial" panose="020B0604020202020204" pitchFamily="34" charset="0"/>
                <a:cs typeface="Arial" panose="020B0604020202020204" pitchFamily="34" charset="0"/>
              </a:rPr>
              <a:t>Instructions: </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[Option1: Review case with group and use discussion questions as teaching tool.]</a:t>
            </a:r>
          </a:p>
          <a:p>
            <a:r>
              <a:rPr lang="en-US" b="1" dirty="0">
                <a:latin typeface="Arial" panose="020B0604020202020204" pitchFamily="34" charset="0"/>
                <a:cs typeface="Arial" panose="020B0604020202020204" pitchFamily="34" charset="0"/>
              </a:rPr>
              <a:t>[Option 2: Modify to use the case study as a role play]</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John has been given combination NRT including a patch and mouth spray. John is still having strong urges to smoke. We are seeing John three days after his surgery?</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Additional notes to set-up follow-up scenario:</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John is very quiet and sub0dued when you meet with him. On review John says that the only reason he has not smoked is because he is unable to get out of bed and go outside on his own to smoke. He is frustrated that the nurses are declining to take him outside to smoke. He does not have any visitors but seems to have struck up a relationship with a patient in the bed next to him. He seems ambivalent about using NRT saying that he is not able to think about stopping right now, he has patch on, but does not like the taste of spray and is dismissive of its value. </a:t>
            </a:r>
            <a:r>
              <a:rPr lang="en-GB" dirty="0">
                <a:latin typeface="Arial" panose="020B0604020202020204" pitchFamily="34" charset="0"/>
                <a:cs typeface="Arial" panose="020B0604020202020204" pitchFamily="34" charset="0"/>
              </a:rPr>
              <a:t>States he wants to stop and will do so when he gets home (but without requesting your support in a meaningful way).</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Discussion questions: </a:t>
            </a:r>
            <a:endParaRPr lang="en-US" dirty="0">
              <a:latin typeface="Arial" panose="020B0604020202020204" pitchFamily="34" charset="0"/>
              <a:cs typeface="Arial" panose="020B0604020202020204" pitchFamily="34" charset="0"/>
            </a:endParaRPr>
          </a:p>
          <a:p>
            <a:pPr marL="171450" indent="-171450">
              <a:buChar char="-"/>
            </a:pPr>
            <a:r>
              <a:rPr lang="en-US" dirty="0">
                <a:latin typeface="Arial" panose="020B0604020202020204" pitchFamily="34" charset="0"/>
                <a:cs typeface="Arial" panose="020B0604020202020204" pitchFamily="34" charset="0"/>
              </a:rPr>
              <a:t>What do want to know about John?</a:t>
            </a:r>
          </a:p>
          <a:p>
            <a:pPr marL="171450" indent="-171450">
              <a:buFontTx/>
              <a:buChar char="-"/>
            </a:pPr>
            <a:r>
              <a:rPr lang="en-US" dirty="0">
                <a:latin typeface="Arial" panose="020B0604020202020204" pitchFamily="34" charset="0"/>
                <a:cs typeface="Arial" panose="020B0604020202020204" pitchFamily="34" charset="0"/>
              </a:rPr>
              <a:t>How would you work with John as part of this follow-up appointment</a:t>
            </a:r>
            <a:endParaRPr lang="en-US" b="1" dirty="0">
              <a:latin typeface="Arial" panose="020B0604020202020204" pitchFamily="34" charset="0"/>
              <a:cs typeface="Arial" panose="020B0604020202020204" pitchFamily="34" charset="0"/>
            </a:endParaRPr>
          </a:p>
          <a:p>
            <a:pPr marL="171450" indent="-171450">
              <a:buFontTx/>
              <a:buChar char="-"/>
              <a:defRPr/>
            </a:pPr>
            <a:r>
              <a:rPr lang="en-US" dirty="0">
                <a:latin typeface="Arial" panose="020B0604020202020204" pitchFamily="34" charset="0"/>
                <a:cs typeface="Arial" panose="020B0604020202020204" pitchFamily="34" charset="0"/>
              </a:rPr>
              <a:t>What are some considerations for John?</a:t>
            </a:r>
          </a:p>
          <a:p>
            <a:pPr marL="628650" lvl="1" indent="-171450">
              <a:buFontTx/>
              <a:buChar char="-"/>
              <a:defRPr/>
            </a:pPr>
            <a:r>
              <a:rPr lang="en-US" dirty="0">
                <a:latin typeface="Arial" panose="020B0604020202020204" pitchFamily="34" charset="0"/>
                <a:cs typeface="Arial" panose="020B0604020202020204" pitchFamily="34" charset="0"/>
              </a:rPr>
              <a:t>Acknowledging John’s frustration</a:t>
            </a:r>
          </a:p>
          <a:p>
            <a:pPr marL="628650" lvl="1" indent="-171450">
              <a:buFontTx/>
              <a:buChar char="-"/>
              <a:defRPr/>
            </a:pPr>
            <a:r>
              <a:rPr lang="en-US" dirty="0">
                <a:latin typeface="Arial" panose="020B0604020202020204" pitchFamily="34" charset="0"/>
                <a:cs typeface="Arial" panose="020B0604020202020204" pitchFamily="34" charset="0"/>
              </a:rPr>
              <a:t>Focusing on his achievement so far (C=0) means he is smokefree</a:t>
            </a:r>
          </a:p>
          <a:p>
            <a:pPr marL="171450" indent="-171450">
              <a:buFontTx/>
              <a:buChar char="-"/>
              <a:defRPr/>
            </a:pPr>
            <a:r>
              <a:rPr lang="en-US" dirty="0">
                <a:latin typeface="Arial" panose="020B0604020202020204" pitchFamily="34" charset="0"/>
                <a:cs typeface="Arial" panose="020B0604020202020204" pitchFamily="34" charset="0"/>
              </a:rPr>
              <a:t>John is using patch and inhalator? What do you want to learn? Any adjustments to medications?</a:t>
            </a:r>
          </a:p>
          <a:p>
            <a:pPr marL="628650" lvl="1" indent="-171450" algn="l" defTabSz="457200">
              <a:lnSpc>
                <a:spcPct val="100000"/>
              </a:lnSpc>
              <a:spcBef>
                <a:spcPct val="30000"/>
              </a:spcBef>
              <a:spcAft>
                <a:spcPct val="0"/>
              </a:spcAft>
              <a:buFontTx/>
              <a:buChar char="-"/>
              <a:tabLst/>
              <a:defRPr/>
            </a:pPr>
            <a:r>
              <a:rPr lang="en-US" dirty="0">
                <a:latin typeface="Arial" panose="020B0604020202020204" pitchFamily="34" charset="0"/>
                <a:cs typeface="Arial" panose="020B0604020202020204" pitchFamily="34" charset="0"/>
              </a:rPr>
              <a:t>Is he using, using properly, appropriate frequency?</a:t>
            </a:r>
          </a:p>
          <a:p>
            <a:pPr marL="171450" lvl="0" indent="-171450" algn="l" defTabSz="457200">
              <a:lnSpc>
                <a:spcPct val="100000"/>
              </a:lnSpc>
              <a:spcBef>
                <a:spcPct val="30000"/>
              </a:spcBef>
              <a:spcAft>
                <a:spcPct val="0"/>
              </a:spcAft>
              <a:buFontTx/>
              <a:buChar char="-"/>
              <a:tabLst/>
              <a:defRPr/>
            </a:pPr>
            <a:r>
              <a:rPr lang="en-US" dirty="0">
                <a:latin typeface="Arial" panose="020B0604020202020204" pitchFamily="34" charset="0"/>
                <a:cs typeface="Arial" panose="020B0604020202020204" pitchFamily="34" charset="0"/>
              </a:rPr>
              <a:t>Outside of adjusting medications what behavioural strategies and support can we offer John?</a:t>
            </a:r>
          </a:p>
          <a:p>
            <a:pPr>
              <a:defRPr/>
            </a:pPr>
            <a:r>
              <a:rPr lang="en-US" dirty="0">
                <a:latin typeface="Arial" panose="020B0604020202020204" pitchFamily="34" charset="0"/>
                <a:cs typeface="Arial" panose="020B0604020202020204" pitchFamily="34" charset="0"/>
              </a:rPr>
              <a:t>	-- What’s happening when he is getting these urges? </a:t>
            </a:r>
          </a:p>
          <a:p>
            <a:r>
              <a:rPr lang="en-US" dirty="0">
                <a:latin typeface="Arial" panose="020B0604020202020204" pitchFamily="34" charset="0"/>
                <a:cs typeface="Arial" panose="020B0604020202020204" pitchFamily="34" charset="0"/>
              </a:rPr>
              <a:t>	-- What strategies beyond medication could he employ?</a:t>
            </a:r>
          </a:p>
          <a:p>
            <a:pPr marL="171450" indent="-171450">
              <a:buFontTx/>
              <a:buChar char="-"/>
            </a:pPr>
            <a:r>
              <a:rPr lang="en-US" dirty="0">
                <a:latin typeface="Arial" panose="020B0604020202020204" pitchFamily="34" charset="0"/>
                <a:cs typeface="Arial" panose="020B0604020202020204" pitchFamily="34" charset="0"/>
              </a:rPr>
              <a:t>What type of preparation can be done for his discharge</a:t>
            </a:r>
          </a:p>
          <a:p>
            <a:pPr marL="628650" lvl="1" indent="-171450">
              <a:buFontTx/>
              <a:buChar char="-"/>
            </a:pPr>
            <a:r>
              <a:rPr lang="en-US" dirty="0">
                <a:latin typeface="Arial" panose="020B0604020202020204" pitchFamily="34" charset="0"/>
                <a:cs typeface="Arial" panose="020B0604020202020204" pitchFamily="34" charset="0"/>
              </a:rPr>
              <a:t>Review plan for preparing for discharge, options for follow-up support </a:t>
            </a:r>
          </a:p>
          <a:p>
            <a:pPr marL="628650" lvl="1" indent="-171450">
              <a:buFontTx/>
              <a:buChar char="-"/>
            </a:pPr>
            <a:r>
              <a:rPr lang="en-US" dirty="0">
                <a:latin typeface="Arial" panose="020B0604020202020204" pitchFamily="34" charset="0"/>
                <a:cs typeface="Arial" panose="020B0604020202020204" pitchFamily="34" charset="0"/>
              </a:rPr>
              <a:t>Importance of follow-up support</a:t>
            </a:r>
          </a:p>
          <a:p>
            <a:pPr marL="628650" lvl="1" indent="-171450">
              <a:buFontTx/>
              <a:buChar char="-"/>
            </a:pPr>
            <a:r>
              <a:rPr lang="en-US" dirty="0">
                <a:latin typeface="Arial" panose="020B0604020202020204" pitchFamily="34" charset="0"/>
                <a:cs typeface="Arial" panose="020B0604020202020204" pitchFamily="34" charset="0"/>
              </a:rPr>
              <a:t>Tips for when he returns home</a:t>
            </a:r>
          </a:p>
          <a:p>
            <a:pPr marL="628650" lvl="1" indent="-171450">
              <a:buFontTx/>
              <a:buChar char="-"/>
            </a:pPr>
            <a:r>
              <a:rPr lang="en-US" dirty="0">
                <a:latin typeface="Arial" panose="020B0604020202020204" pitchFamily="34" charset="0"/>
                <a:cs typeface="Arial" panose="020B0604020202020204" pitchFamily="34" charset="0"/>
              </a:rPr>
              <a:t>Some things to plan ahead (routines, triggers, and strategies)</a:t>
            </a:r>
          </a:p>
          <a:p>
            <a:pPr marL="171450" indent="-171450">
              <a:buFontTx/>
              <a:buChar cha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46</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Full instructions: Trainer guide Day 2, page 8: Activity 3: Follow-up support skills practice</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Breakout rooms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 Day 2 Handout 3</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Instructions: </a:t>
            </a:r>
            <a:endParaRPr lang="en-GB" altLang="en-US" dirty="0">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We are going to have you work in threes in the breakout room looking at our 4</a:t>
            </a:r>
            <a:r>
              <a:rPr lang="en-GB" altLang="en-US" baseline="30000" dirty="0">
                <a:latin typeface="Arial" panose="020B0604020202020204" pitchFamily="34" charset="0"/>
                <a:cs typeface="Arial" panose="020B0604020202020204" pitchFamily="34" charset="0"/>
              </a:rPr>
              <a:t>th</a:t>
            </a:r>
            <a:r>
              <a:rPr lang="en-GB" altLang="en-US" dirty="0">
                <a:latin typeface="Arial" panose="020B0604020202020204" pitchFamily="34" charset="0"/>
                <a:cs typeface="Arial" panose="020B0604020202020204" pitchFamily="34" charset="0"/>
              </a:rPr>
              <a:t> follow-up scenario, Carole. </a:t>
            </a:r>
          </a:p>
          <a:p>
            <a:pPr marL="342900" lvl="0" indent="-3429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rPr>
              <a:t>Explain that you will be dividing participants into groups of 3 and that each person will play either the patient, TDA or observer. </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TDA:</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the TDA’s role involves conducting a pre-quit assessment session. Participants should use the clinical checklist and practise communication skills</a:t>
            </a:r>
            <a:r>
              <a:rPr lang="en-CA" sz="1200" i="1" dirty="0">
                <a:effectLst/>
                <a:latin typeface="Arial" panose="020B0604020202020204" pitchFamily="34" charset="0"/>
                <a:ea typeface="Times New Roman" panose="02020603050405020304" pitchFamily="18" charset="0"/>
                <a:cs typeface="Times New Roman" panose="02020603050405020304" pitchFamily="18" charset="0"/>
              </a:rPr>
              <a:t>.</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They can consult with the observer if they need any help during the session.</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Patient:</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play a typical patient at initial TDA session using the patient profiles in Handout 3 giving information only when asked, keeping in character and supplementing information, without making the consultation too difficult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Observer:</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use checklist and verify that all points were covered by TDA. Provide feedback to TDA at end of session and offer assistance when it’s needed.</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47</a:t>
            </a:fld>
            <a:endParaRPr lang="en-US"/>
          </a:p>
        </p:txBody>
      </p:sp>
    </p:spTree>
    <p:extLst>
      <p:ext uri="{BB962C8B-B14F-4D97-AF65-F5344CB8AC3E}">
        <p14:creationId xmlns:p14="http://schemas.microsoft.com/office/powerpoint/2010/main" val="17636875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Full instructions: Trainer guide Day 2, page 8: Activity 3: Follow-up support skills practice</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Breakout rooms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 Day 2 Handout 3</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dirty="0"/>
          </a:p>
          <a:p>
            <a:r>
              <a:rPr lang="en-US" dirty="0">
                <a:latin typeface="Arial"/>
                <a:cs typeface="Arial"/>
              </a:rPr>
              <a:t>Review breakout room instructions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48</a:t>
            </a:fld>
            <a:endParaRPr lang="en-US"/>
          </a:p>
        </p:txBody>
      </p:sp>
    </p:spTree>
    <p:extLst>
      <p:ext uri="{BB962C8B-B14F-4D97-AF65-F5344CB8AC3E}">
        <p14:creationId xmlns:p14="http://schemas.microsoft.com/office/powerpoint/2010/main" val="26895905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Full instructions: Trainer guide Day 2, page 8: Activity 3: Follow-up support skills practice</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Breakout rooms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 Day 2 Handout 3</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dirty="0"/>
          </a:p>
          <a:p>
            <a:r>
              <a:rPr lang="en-US" dirty="0">
                <a:latin typeface="Arial"/>
                <a:cs typeface="Arial"/>
              </a:rPr>
              <a:t>Review Carole’s profile, with a focus on the follow-up scenario that we will be looking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49</a:t>
            </a:fld>
            <a:endParaRPr lang="en-US"/>
          </a:p>
        </p:txBody>
      </p:sp>
    </p:spTree>
    <p:extLst>
      <p:ext uri="{BB962C8B-B14F-4D97-AF65-F5344CB8AC3E}">
        <p14:creationId xmlns:p14="http://schemas.microsoft.com/office/powerpoint/2010/main" val="1454692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[Animated slide]</a:t>
            </a:r>
          </a:p>
          <a:p>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All smoking cessation</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medications are safe to use while smoking. Most patients will ‘slip’ and smoke during treatment</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which does not cause any serious side effects. In fact, NRT is used for ‘Cut Down to Stop’ programs for</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patients not ready to set a quit date. The fact that a patient is smoking while on medication should provide a signal that titrating the medication or combining therapies is required to support the</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patient more.</a:t>
            </a:r>
            <a:r>
              <a:rPr lang="en-CA"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11657278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Arial" panose="020B0604020202020204" pitchFamily="34" charset="0"/>
                <a:cs typeface="Arial" panose="020B0604020202020204" pitchFamily="34" charset="0"/>
              </a:rPr>
              <a:t>Activity: </a:t>
            </a:r>
            <a:r>
              <a:rPr lang="en-US">
                <a:latin typeface="Arial" panose="020B0604020202020204" pitchFamily="34" charset="0"/>
                <a:cs typeface="Arial" panose="020B0604020202020204" pitchFamily="34" charset="0"/>
              </a:rPr>
              <a:t>Follow-up scenario 4, role-play</a:t>
            </a:r>
          </a:p>
          <a:p>
            <a:r>
              <a:rPr lang="en-US" b="1">
                <a:latin typeface="Arial" panose="020B0604020202020204" pitchFamily="34" charset="0"/>
                <a:cs typeface="Arial" panose="020B0604020202020204" pitchFamily="34" charset="0"/>
              </a:rPr>
              <a:t>Method: </a:t>
            </a:r>
            <a:r>
              <a:rPr lang="en-US">
                <a:latin typeface="Arial" panose="020B0604020202020204" pitchFamily="34" charset="0"/>
                <a:cs typeface="Arial" panose="020B0604020202020204" pitchFamily="34" charset="0"/>
              </a:rPr>
              <a:t>Breakout room, pairs</a:t>
            </a:r>
          </a:p>
          <a:p>
            <a:r>
              <a:rPr lang="en-US" b="1">
                <a:latin typeface="Arial" panose="020B0604020202020204" pitchFamily="34" charset="0"/>
                <a:cs typeface="Arial" panose="020B0604020202020204" pitchFamily="34" charset="0"/>
              </a:rPr>
              <a:t>Time: </a:t>
            </a:r>
            <a:r>
              <a:rPr lang="en-US" b="0">
                <a:latin typeface="Arial" panose="020B0604020202020204" pitchFamily="34" charset="0"/>
                <a:cs typeface="Arial" panose="020B0604020202020204" pitchFamily="34" charset="0"/>
              </a:rPr>
              <a:t>15 minutes </a:t>
            </a:r>
            <a:r>
              <a:rPr lang="en-US" b="1">
                <a:latin typeface="Arial" panose="020B0604020202020204" pitchFamily="34" charset="0"/>
                <a:cs typeface="Arial" panose="020B0604020202020204" pitchFamily="34" charset="0"/>
              </a:rPr>
              <a:t>(</a:t>
            </a:r>
            <a:r>
              <a:rPr lang="en-US" b="0" noProof="0">
                <a:latin typeface="Arial" panose="020B0604020202020204" pitchFamily="34" charset="0"/>
                <a:cs typeface="Arial" panose="020B0604020202020204" pitchFamily="34" charset="0"/>
              </a:rPr>
              <a:t>10</a:t>
            </a:r>
            <a:r>
              <a:rPr lang="en-US">
                <a:latin typeface="Arial" panose="020B0604020202020204" pitchFamily="34" charset="0"/>
                <a:cs typeface="Arial" panose="020B0604020202020204" pitchFamily="34" charset="0"/>
              </a:rPr>
              <a:t> minutes and 5 minutes debrief)</a:t>
            </a:r>
          </a:p>
          <a:p>
            <a:r>
              <a:rPr lang="en-US" b="1">
                <a:latin typeface="Arial" panose="020B0604020202020204" pitchFamily="34" charset="0"/>
                <a:cs typeface="Arial" panose="020B0604020202020204" pitchFamily="34" charset="0"/>
              </a:rPr>
              <a:t>Handout</a:t>
            </a:r>
            <a:r>
              <a:rPr lang="en-US">
                <a:latin typeface="Arial" panose="020B0604020202020204" pitchFamily="34" charset="0"/>
                <a:cs typeface="Arial" panose="020B0604020202020204" pitchFamily="34" charset="0"/>
              </a:rPr>
              <a:t>: 1</a:t>
            </a:r>
          </a:p>
          <a:p>
            <a:r>
              <a:rPr lang="en-US" b="1">
                <a:latin typeface="Arial" panose="020B0604020202020204" pitchFamily="34" charset="0"/>
                <a:cs typeface="Arial" panose="020B0604020202020204" pitchFamily="34" charset="0"/>
              </a:rPr>
              <a:t>Instructions: </a:t>
            </a:r>
          </a:p>
          <a:p>
            <a:endParaRPr lang="en-US" b="1">
              <a:latin typeface="Arial" panose="020B0604020202020204" pitchFamily="34" charset="0"/>
              <a:cs typeface="Arial" panose="020B0604020202020204" pitchFamily="34" charset="0"/>
            </a:endParaRPr>
          </a:p>
          <a:p>
            <a:r>
              <a:rPr lang="en-US" b="0">
                <a:latin typeface="Arial" panose="020B0604020202020204" pitchFamily="34" charset="0"/>
                <a:cs typeface="Arial" panose="020B0604020202020204" pitchFamily="34" charset="0"/>
              </a:rPr>
              <a:t>Inform participants that they should use the checklist to guide their role-play. </a:t>
            </a: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50</a:t>
            </a:fld>
            <a:endParaRPr lang="en-US"/>
          </a:p>
        </p:txBody>
      </p:sp>
    </p:spTree>
    <p:extLst>
      <p:ext uri="{BB962C8B-B14F-4D97-AF65-F5344CB8AC3E}">
        <p14:creationId xmlns:p14="http://schemas.microsoft.com/office/powerpoint/2010/main" val="24957283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Skills practice debrief</a:t>
            </a:r>
          </a:p>
          <a:p>
            <a:endParaRPr lang="en-US">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Discussion questions:</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US">
                <a:latin typeface="Arial" panose="020B0604020202020204" pitchFamily="34" charset="0"/>
                <a:cs typeface="Arial" panose="020B0604020202020204" pitchFamily="34" charset="0"/>
              </a:rPr>
              <a:t>What behaviour change techniques did you use in our interaction with Carole?</a:t>
            </a:r>
          </a:p>
          <a:p>
            <a:pPr marL="171450" indent="-171450">
              <a:buFontTx/>
              <a:buChar char="-"/>
            </a:pPr>
            <a:r>
              <a:rPr lang="en-US">
                <a:latin typeface="Arial" panose="020B0604020202020204" pitchFamily="34" charset="0"/>
                <a:cs typeface="Arial" panose="020B0604020202020204" pitchFamily="34" charset="0"/>
              </a:rPr>
              <a:t>Did one of the groups want to share how your role play with our case study Carole went</a:t>
            </a:r>
          </a:p>
          <a:p>
            <a:pPr marL="171450" indent="-171450">
              <a:buFontTx/>
              <a:buChar char="-"/>
            </a:pPr>
            <a:r>
              <a:rPr lang="en-US">
                <a:latin typeface="Arial" panose="020B0604020202020204" pitchFamily="34" charset="0"/>
                <a:cs typeface="Arial" panose="020B0604020202020204" pitchFamily="34" charset="0"/>
              </a:rPr>
              <a:t>How did you support Carole during this follow-up contact?</a:t>
            </a:r>
          </a:p>
          <a:p>
            <a:pPr marL="171450" indent="-171450">
              <a:buFontTx/>
              <a:buChar char="-"/>
            </a:pPr>
            <a:r>
              <a:rPr lang="en-US">
                <a:latin typeface="Arial" panose="020B0604020202020204" pitchFamily="34" charset="0"/>
                <a:cs typeface="Arial" panose="020B0604020202020204" pitchFamily="34" charset="0"/>
              </a:rPr>
              <a:t>Did you make any adjustments to medications? Did you review correct technique of NRT?</a:t>
            </a:r>
          </a:p>
          <a:p>
            <a:pPr marL="171450" indent="-171450">
              <a:buFontTx/>
              <a:buChar char="-"/>
            </a:pPr>
            <a:r>
              <a:rPr lang="en-US">
                <a:latin typeface="Arial" panose="020B0604020202020204" pitchFamily="34" charset="0"/>
                <a:cs typeface="Arial" panose="020B0604020202020204" pitchFamily="34" charset="0"/>
              </a:rPr>
              <a:t>Did you provide any behavioural support?</a:t>
            </a:r>
          </a:p>
          <a:p>
            <a:pPr marL="171450" indent="-171450">
              <a:buFontTx/>
              <a:buChar char="-"/>
            </a:pPr>
            <a:r>
              <a:rPr lang="en-US">
                <a:latin typeface="Arial" panose="020B0604020202020204" pitchFamily="34" charset="0"/>
                <a:cs typeface="Arial" panose="020B0604020202020204" pitchFamily="34" charset="0"/>
              </a:rPr>
              <a:t>How did you boost her motivation? Build on success?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51</a:t>
            </a:fld>
            <a:endParaRPr lang="en-US"/>
          </a:p>
        </p:txBody>
      </p:sp>
    </p:spTree>
    <p:extLst>
      <p:ext uri="{BB962C8B-B14F-4D97-AF65-F5344CB8AC3E}">
        <p14:creationId xmlns:p14="http://schemas.microsoft.com/office/powerpoint/2010/main" val="22221777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38A88-A274-F6DE-003A-DDC7AB8B3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ED4F93-CF5F-41BB-AE16-FBF3C4840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D0D415-ADE2-C9C1-3CB7-8E26352C2033}"/>
              </a:ext>
            </a:extLst>
          </p:cNvPr>
          <p:cNvSpPr>
            <a:spLocks noGrp="1"/>
          </p:cNvSpPr>
          <p:nvPr>
            <p:ph type="body" idx="1"/>
          </p:nvPr>
        </p:nvSpPr>
        <p:spPr/>
        <p:txBody>
          <a:bodyPr>
            <a:normAutofit/>
          </a:bodyPr>
          <a:lstStyle/>
          <a:p>
            <a:r>
              <a:rPr lang="en-US" b="1">
                <a:latin typeface="Arial" panose="020B0604020202020204" pitchFamily="34" charset="0"/>
                <a:cs typeface="Arial" panose="020B0604020202020204" pitchFamily="34" charset="0"/>
              </a:rPr>
              <a:t>Nicotine analogues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this next section we will have a look at nicotine analogue medications. </a:t>
            </a:r>
          </a:p>
          <a:p>
            <a:endParaRPr lang="en-US">
              <a:latin typeface="Arial" panose="020B0604020202020204" pitchFamily="34" charset="0"/>
              <a:cs typeface="Arial" panose="020B0604020202020204" pitchFamily="34" charset="0"/>
            </a:endParaRPr>
          </a:p>
          <a:p>
            <a:r>
              <a:rPr lang="en-GB" sz="1200">
                <a:effectLst/>
                <a:latin typeface="Arial" panose="020B0604020202020204" pitchFamily="34" charset="0"/>
                <a:ea typeface="Geneva" panose="020B0503030404040204"/>
                <a:cs typeface="Arial" panose="020B0604020202020204" pitchFamily="34" charset="0"/>
              </a:rPr>
              <a:t>Nicotine analogues; Varenicline, also known as Champix) and cytisine, are first-line quit smoking medication.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a:effectLst/>
                <a:latin typeface="Arial" panose="020B0604020202020204" pitchFamily="34" charset="0"/>
                <a:ea typeface="Geneva" panose="020B0503030404040204"/>
                <a:cs typeface="Arial" panose="020B0604020202020204" pitchFamily="34" charset="0"/>
              </a:rPr>
              <a:t>They comes in tablet form</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a:effectLst/>
                <a:latin typeface="Arial" panose="020B0604020202020204" pitchFamily="34" charset="0"/>
                <a:ea typeface="Geneva" panose="020B0503030404040204"/>
                <a:cs typeface="Arial" panose="020B0604020202020204" pitchFamily="34" charset="0"/>
              </a:rPr>
              <a:t>Require a prescription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Geneva" panose="020B0503030404040204"/>
                <a:cs typeface="Arial" panose="020B0604020202020204" pitchFamily="34" charset="0"/>
              </a:rPr>
              <a:t>Varenicline is one of the most effective stop smoking medications, with strong evidence supporting its value in helping both the general population of smokers as well as those with SMI quit. </a:t>
            </a:r>
            <a:r>
              <a:rPr lang="en-CA" sz="1200">
                <a:effectLst/>
                <a:latin typeface="Arial" panose="020B0604020202020204" pitchFamily="34" charset="0"/>
                <a:ea typeface="Times New Roman" panose="02020603050405020304" pitchFamily="18" charset="0"/>
                <a:cs typeface="Arial" panose="020B0604020202020204" pitchFamily="34" charset="0"/>
              </a:rPr>
              <a:t>Cytisine has been well researched and has been newly approved in UK (Jan 2024).</a:t>
            </a:r>
          </a:p>
          <a:p>
            <a:endParaRPr lang="en-CA"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Let’s have a closer look at how these medications are work and are used to treat tobacco dependence.</a:t>
            </a: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113C8B0-3E71-6592-D7D6-461BA34B5A97}"/>
              </a:ext>
            </a:extLst>
          </p:cNvPr>
          <p:cNvSpPr>
            <a:spLocks noGrp="1"/>
          </p:cNvSpPr>
          <p:nvPr>
            <p:ph type="sldNum" sz="quarter" idx="5"/>
          </p:nvPr>
        </p:nvSpPr>
        <p:spPr/>
        <p:txBody>
          <a:bodyPr/>
          <a:lstStyle/>
          <a:p>
            <a:pPr>
              <a:defRPr/>
            </a:pPr>
            <a:fld id="{242A2382-4541-B845-B6D5-E8B5A330E247}" type="slidenum">
              <a:rPr lang="en-US" smtClean="0"/>
              <a:pPr>
                <a:defRPr/>
              </a:pPr>
              <a:t>52</a:t>
            </a:fld>
            <a:endParaRPr lang="en-US"/>
          </a:p>
        </p:txBody>
      </p:sp>
    </p:spTree>
    <p:extLst>
      <p:ext uri="{BB962C8B-B14F-4D97-AF65-F5344CB8AC3E}">
        <p14:creationId xmlns:p14="http://schemas.microsoft.com/office/powerpoint/2010/main" val="14127073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a:effectLst/>
                <a:latin typeface="Arial" panose="020B0604020202020204" pitchFamily="34" charset="0"/>
                <a:ea typeface="Geneva" panose="020B0503030404040204"/>
                <a:cs typeface="Arial" panose="020B0604020202020204" pitchFamily="34" charset="0"/>
              </a:rPr>
              <a:t>Nicotine analogues work directly at the level of the nicotine receptors in the brain that nicotine normally attaches to (specifically, the </a:t>
            </a:r>
            <a:r>
              <a:rPr lang="en-US" sz="1200">
                <a:effectLst/>
                <a:latin typeface="Arial" panose="020B0604020202020204" pitchFamily="34" charset="0"/>
                <a:ea typeface="Geneva" panose="020B0503030404040204"/>
                <a:cs typeface="Arial" panose="020B0604020202020204" pitchFamily="34" charset="0"/>
                <a:sym typeface="Symbol" panose="05050102010706020507" pitchFamily="18" charset="2"/>
              </a:rPr>
              <a:t></a:t>
            </a:r>
            <a:r>
              <a:rPr lang="en-US" sz="1200">
                <a:effectLst/>
                <a:latin typeface="Arial" panose="020B0604020202020204" pitchFamily="34" charset="0"/>
                <a:ea typeface="Geneva" panose="020B0503030404040204"/>
                <a:cs typeface="Arial" panose="020B0604020202020204" pitchFamily="34" charset="0"/>
              </a:rPr>
              <a:t>4</a:t>
            </a:r>
            <a:r>
              <a:rPr lang="en-US" sz="1200">
                <a:effectLst/>
                <a:latin typeface="Arial" panose="020B0604020202020204" pitchFamily="34" charset="0"/>
                <a:ea typeface="Geneva" panose="020B0503030404040204"/>
                <a:cs typeface="Arial" panose="020B0604020202020204" pitchFamily="34" charset="0"/>
                <a:sym typeface="Symbol" panose="05050102010706020507" pitchFamily="18" charset="2"/>
              </a:rPr>
              <a:t></a:t>
            </a:r>
            <a:r>
              <a:rPr lang="en-US" sz="1200">
                <a:effectLst/>
                <a:latin typeface="Arial" panose="020B0604020202020204" pitchFamily="34" charset="0"/>
                <a:ea typeface="Geneva" panose="020B0503030404040204"/>
                <a:cs typeface="Arial" panose="020B0604020202020204" pitchFamily="34" charset="0"/>
              </a:rPr>
              <a:t>2 nicotinic ACh receptor).</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i="1">
                <a:effectLst/>
                <a:latin typeface="Arial" panose="020B0604020202020204" pitchFamily="34" charset="0"/>
                <a:ea typeface="Geneva" panose="020B0503030404040204"/>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Geneva" panose="020B0503030404040204"/>
                <a:cs typeface="Arial" panose="020B0604020202020204" pitchFamily="34" charset="0"/>
              </a:rPr>
              <a:t>Varenicline woks in two ways to help people stop smoking: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Geneva" panose="020B0503030404040204"/>
                <a:cs typeface="Arial" panose="020B0604020202020204" pitchFamily="34" charset="0"/>
              </a:rPr>
              <a:t>[Read slide aloud]</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b="1">
                <a:effectLst/>
                <a:latin typeface="Arial" panose="020B0604020202020204" pitchFamily="34" charset="0"/>
                <a:ea typeface="MS PGothic" panose="020B0600070205080204" pitchFamily="34" charset="-128"/>
                <a:cs typeface="Arial" panose="020B0604020202020204" pitchFamily="34" charset="0"/>
              </a:rPr>
              <a:t>Reduces nicotine withdrawal symptoms and cravings </a:t>
            </a:r>
            <a:r>
              <a:rPr lang="en-GB" sz="1200">
                <a:effectLst/>
                <a:latin typeface="Arial" panose="020B0604020202020204" pitchFamily="34" charset="0"/>
                <a:ea typeface="MS PGothic" panose="020B0600070205080204" pitchFamily="34" charset="-128"/>
                <a:cs typeface="Arial" panose="020B0604020202020204" pitchFamily="34" charset="0"/>
              </a:rPr>
              <a:t>by partially stimulating nicotine receptors</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b="1">
                <a:effectLst/>
                <a:latin typeface="Arial" panose="020B0604020202020204" pitchFamily="34" charset="0"/>
                <a:ea typeface="MS PGothic" panose="020B0600070205080204" pitchFamily="34" charset="-128"/>
                <a:cs typeface="Arial" panose="020B0604020202020204" pitchFamily="34" charset="0"/>
              </a:rPr>
              <a:t>Blocks some of the ‘rewarding’ effects of smoking. Meaning less pleasure, enjoyment when you smoke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a:effectLst/>
                <a:latin typeface="Arial" panose="020B0604020202020204" pitchFamily="34" charset="0"/>
                <a:ea typeface="Geneva" panose="020B0503030404040204"/>
                <a:cs typeface="Arial" panose="020B0604020202020204" pitchFamily="34" charset="0"/>
              </a:rPr>
              <a:t>Varenicline reduces cravings/urges to smoke. In addition, if a patient does smoke, they no longer get the reinforcing pleasurable effects of tobacco use.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Geneva" panose="020B0503030404040204"/>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Geneva" panose="020B0503030404040204"/>
                <a:cs typeface="Arial" panose="020B0604020202020204" pitchFamily="34" charset="0"/>
              </a:rPr>
              <a:t>There is more information on varenicline in the stop smoking medications sheet and also on our online course on stop smoking medications.  </a:t>
            </a:r>
            <a:r>
              <a:rPr lang="en-CA" sz="1200">
                <a:effectLst/>
                <a:latin typeface="Arial" panose="020B0604020202020204" pitchFamily="34" charset="0"/>
                <a:ea typeface="Geneva" panose="020B0503030404040204"/>
                <a:cs typeface="Arial" panose="020B0604020202020204" pitchFamily="34" charset="0"/>
              </a:rPr>
              <a:t>Should varenicline or a medication with a similar mechanism of action become available, the NCSCT will issue new training. </a:t>
            </a:r>
          </a:p>
          <a:p>
            <a:endParaRPr lang="en-CA" sz="1200">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Geneva" panose="020B0503030404040204"/>
                <a:cs typeface="Arial" panose="020B0604020202020204" pitchFamily="34" charset="0"/>
              </a:rPr>
              <a:t>Sources: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Geneva" panose="020B0503030404040204"/>
                <a:cs typeface="Arial" panose="020B0604020202020204" pitchFamily="34" charset="0"/>
              </a:rPr>
              <a:t>Varenicline for smoking cessation and reduction in people with severe mental illnesses: systematic review and meta-analysis </a:t>
            </a:r>
            <a:r>
              <a:rPr lang="en-US" sz="1200" u="sng">
                <a:solidFill>
                  <a:srgbClr val="0563C1"/>
                </a:solidFill>
                <a:effectLst/>
                <a:latin typeface="Arial" panose="020B0604020202020204" pitchFamily="34" charset="0"/>
                <a:ea typeface="Geneva" panose="020B0503030404040204"/>
                <a:cs typeface="Arial" panose="020B0604020202020204" pitchFamily="34" charset="0"/>
                <a:hlinkClick r:id="rId3"/>
              </a:rPr>
              <a:t>Qi Wu</a:t>
            </a:r>
            <a:r>
              <a:rPr lang="en-CA" sz="1200">
                <a:effectLst/>
                <a:latin typeface="Arial" panose="020B0604020202020204" pitchFamily="34" charset="0"/>
                <a:ea typeface="Geneva" panose="020B0503030404040204"/>
                <a:cs typeface="Arial" panose="020B0604020202020204" pitchFamily="34" charset="0"/>
              </a:rPr>
              <a:t>,</a:t>
            </a:r>
            <a:r>
              <a:rPr lang="en-US" sz="1200" u="sng">
                <a:solidFill>
                  <a:srgbClr val="0563C1"/>
                </a:solidFill>
                <a:effectLst/>
                <a:latin typeface="Arial" panose="020B0604020202020204" pitchFamily="34" charset="0"/>
                <a:ea typeface="Geneva" panose="020B0503030404040204"/>
                <a:cs typeface="Arial" panose="020B0604020202020204" pitchFamily="34" charset="0"/>
                <a:hlinkClick r:id="rId4"/>
              </a:rPr>
              <a:t>Simon Gilbody</a:t>
            </a:r>
            <a:r>
              <a:rPr lang="en-CA" sz="1200">
                <a:effectLst/>
                <a:latin typeface="Arial" panose="020B0604020202020204" pitchFamily="34" charset="0"/>
                <a:ea typeface="Geneva" panose="020B0503030404040204"/>
                <a:cs typeface="Arial" panose="020B0604020202020204" pitchFamily="34" charset="0"/>
              </a:rPr>
              <a:t>,</a:t>
            </a:r>
            <a:r>
              <a:rPr lang="en-US" sz="1200" u="sng">
                <a:solidFill>
                  <a:srgbClr val="0563C1"/>
                </a:solidFill>
                <a:effectLst/>
                <a:latin typeface="Arial" panose="020B0604020202020204" pitchFamily="34" charset="0"/>
                <a:ea typeface="Geneva" panose="020B0503030404040204"/>
                <a:cs typeface="Arial" panose="020B0604020202020204" pitchFamily="34" charset="0"/>
                <a:hlinkClick r:id="rId5"/>
              </a:rPr>
              <a:t>Emily Peckham</a:t>
            </a:r>
            <a:r>
              <a:rPr lang="en-CA" sz="1200">
                <a:effectLst/>
                <a:latin typeface="Arial" panose="020B0604020202020204" pitchFamily="34" charset="0"/>
                <a:ea typeface="Geneva" panose="020B0503030404040204"/>
                <a:cs typeface="Arial" panose="020B0604020202020204" pitchFamily="34" charset="0"/>
              </a:rPr>
              <a:t>,</a:t>
            </a:r>
            <a:r>
              <a:rPr lang="en-US" sz="1200" u="sng">
                <a:solidFill>
                  <a:srgbClr val="0563C1"/>
                </a:solidFill>
                <a:effectLst/>
                <a:latin typeface="Arial" panose="020B0604020202020204" pitchFamily="34" charset="0"/>
                <a:ea typeface="Geneva" panose="020B0503030404040204"/>
                <a:cs typeface="Arial" panose="020B0604020202020204" pitchFamily="34" charset="0"/>
                <a:hlinkClick r:id="rId6"/>
              </a:rPr>
              <a:t>Sally Brabyn</a:t>
            </a:r>
            <a:r>
              <a:rPr lang="en-CA" sz="1200">
                <a:effectLst/>
                <a:latin typeface="Arial" panose="020B0604020202020204" pitchFamily="34" charset="0"/>
                <a:ea typeface="Geneva" panose="020B0503030404040204"/>
                <a:cs typeface="Arial" panose="020B0604020202020204" pitchFamily="34" charset="0"/>
              </a:rPr>
              <a:t>,</a:t>
            </a:r>
            <a:r>
              <a:rPr lang="en-US" sz="1200" u="sng">
                <a:solidFill>
                  <a:srgbClr val="0563C1"/>
                </a:solidFill>
                <a:effectLst/>
                <a:latin typeface="Arial" panose="020B0604020202020204" pitchFamily="34" charset="0"/>
                <a:ea typeface="Geneva" panose="020B0503030404040204"/>
                <a:cs typeface="Arial" panose="020B0604020202020204" pitchFamily="34" charset="0"/>
                <a:hlinkClick r:id="rId7"/>
              </a:rPr>
              <a:t>Steve Parrott</a:t>
            </a:r>
            <a:r>
              <a:rPr lang="en-CA" sz="1200">
                <a:effectLst/>
                <a:latin typeface="Arial" panose="020B0604020202020204" pitchFamily="34" charset="0"/>
                <a:ea typeface="Geneva" panose="020B0503030404040204"/>
                <a:cs typeface="Arial" panose="020B0604020202020204" pitchFamily="34" charset="0"/>
              </a:rPr>
              <a:t> First published: 04 April 2016</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Geneva" panose="020B0503030404040204"/>
                <a:cs typeface="Arial" panose="020B0604020202020204" pitchFamily="34" charset="0"/>
              </a:rPr>
              <a:t>Evins AE, Benowitz NL, West R, Russ C, McRae T, Lawrence D, Krishen A, St Aubin L, Maravic MC, Anthenelli RM. Neuropsychiatric Safety and Efficacy of Varenicline, Bupropion, and Nicotine Patch in Smokers With Psychotic, Anxiety, and Mood Disorders in the EAGLES Trial. J Clin Psychopharmacol. 2019 Mar/Apr;39(2):108-116. doi: 10.1097/JCP.0000000000001015. PMID: 30811371; PMCID: PMC6488024.</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a:effectLst/>
                <a:latin typeface="Arial" panose="020B0604020202020204" pitchFamily="34" charset="0"/>
                <a:ea typeface="Geneva" panose="020B0503030404040204"/>
                <a:cs typeface="Arial" panose="020B0604020202020204" pitchFamily="34" charset="0"/>
              </a:rPr>
              <a:t>Anthenelli RM, Benowitz NL, West R, St Aubin L, McRae T, Lawrence D, Ascher J, Russ C, Krishen A, Evins AE. Neuropsychiatric safety and efficacy of varenicline, bupropion, and nicotine patch in smokers with and without psychiatric disorders (EAGLES): a double-blind, randomised, placebo-controlled clinical trial. Lancet. 2016 Jun 18;387(10037):2507-20. doi: 10.1016/S0140-6736(16)30272-0. Epub 2016 Apr 22. PMID: 27116918.</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53</a:t>
            </a:fld>
            <a:endParaRPr lang="en-US"/>
          </a:p>
        </p:txBody>
      </p:sp>
    </p:spTree>
    <p:extLst>
      <p:ext uri="{BB962C8B-B14F-4D97-AF65-F5344CB8AC3E}">
        <p14:creationId xmlns:p14="http://schemas.microsoft.com/office/powerpoint/2010/main" val="38336287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D660A1C8-2D97-4342-886F-6393895E228C}" type="slidenum">
              <a:rPr lang="en-US" altLang="en-US" sz="1200">
                <a:solidFill>
                  <a:srgbClr val="000000"/>
                </a:solidFill>
                <a:ea typeface="ＭＳ Ｐゴシック" pitchFamily="34" charset="-128"/>
              </a:rPr>
              <a:pPr algn="r"/>
              <a:t>54</a:t>
            </a:fld>
            <a:endParaRPr lang="en-US" altLang="en-US" sz="1200">
              <a:solidFill>
                <a:srgbClr val="000000"/>
              </a:solidFill>
              <a:ea typeface="ＭＳ Ｐゴシック" pitchFamily="34" charset="-128"/>
            </a:endParaRPr>
          </a:p>
        </p:txBody>
      </p:sp>
      <p:sp>
        <p:nvSpPr>
          <p:cNvPr id="487427" name="Rectangle 2"/>
          <p:cNvSpPr>
            <a:spLocks noGrp="1" noRot="1" noChangeAspect="1" noChangeArrowheads="1" noTextEdit="1"/>
          </p:cNvSpPr>
          <p:nvPr>
            <p:ph type="sldImg"/>
          </p:nvPr>
        </p:nvSpPr>
        <p:spPr bwMode="auto">
          <a:xfrm>
            <a:off x="1662113" y="520700"/>
            <a:ext cx="3608387" cy="2705100"/>
          </a:xfrm>
          <a:noFill/>
          <a:ln>
            <a:solidFill>
              <a:srgbClr val="000000"/>
            </a:solidFill>
            <a:miter lim="800000"/>
            <a:headEnd/>
            <a:tailEnd/>
          </a:ln>
        </p:spPr>
      </p:sp>
      <p:sp>
        <p:nvSpPr>
          <p:cNvPr id="370691" name="Rectangle 3"/>
          <p:cNvSpPr>
            <a:spLocks noGrp="1" noChangeArrowheads="1"/>
          </p:cNvSpPr>
          <p:nvPr>
            <p:ph type="body" idx="1"/>
          </p:nvPr>
        </p:nvSpPr>
        <p:spPr>
          <a:xfrm>
            <a:off x="503238" y="3462338"/>
            <a:ext cx="6029325" cy="5043487"/>
          </a:xfrm>
        </p:spPr>
        <p:txBody>
          <a:bodyPr/>
          <a:lstStyle/>
          <a:p>
            <a:pPr eaLnBrk="1" fontAlgn="auto" hangingPunct="1">
              <a:spcBef>
                <a:spcPts val="0"/>
              </a:spcBef>
              <a:spcAft>
                <a:spcPts val="0"/>
              </a:spcAft>
              <a:defRPr/>
            </a:pPr>
            <a:r>
              <a:rPr lang="en-US" b="0" i="1">
                <a:solidFill>
                  <a:schemeClr val="accent1"/>
                </a:solidFill>
                <a:effectLst>
                  <a:outerShdw blurRad="38100" dist="38100" dir="2700000" algn="tl">
                    <a:srgbClr val="C0C0C0"/>
                  </a:outerShdw>
                </a:effectLst>
                <a:latin typeface="Arial" panose="020B0604020202020204" pitchFamily="34" charset="0"/>
                <a:cs typeface="Arial" panose="020B0604020202020204" pitchFamily="34" charset="0"/>
              </a:rPr>
              <a:t>Nicotine analogues p</a:t>
            </a:r>
            <a:r>
              <a:rPr lang="en-US" b="0">
                <a:latin typeface="Arial" panose="020B0604020202020204" pitchFamily="34" charset="0"/>
                <a:cs typeface="Arial" panose="020B0604020202020204" pitchFamily="34" charset="0"/>
              </a:rPr>
              <a:t>rovides relief from craving and withdrawal – </a:t>
            </a:r>
            <a:r>
              <a:rPr lang="en-US" b="0" i="1">
                <a:solidFill>
                  <a:schemeClr val="accent1"/>
                </a:solidFill>
                <a:latin typeface="Arial" panose="020B0604020202020204" pitchFamily="34" charset="0"/>
                <a:cs typeface="Arial" panose="020B0604020202020204" pitchFamily="34" charset="0"/>
              </a:rPr>
              <a:t>agonist</a:t>
            </a:r>
            <a:r>
              <a:rPr lang="en-US" b="0">
                <a:solidFill>
                  <a:schemeClr val="accent1"/>
                </a:solidFill>
                <a:latin typeface="Arial" panose="020B0604020202020204" pitchFamily="34" charset="0"/>
                <a:cs typeface="Arial" panose="020B0604020202020204" pitchFamily="34" charset="0"/>
              </a:rPr>
              <a:t> </a:t>
            </a:r>
            <a:r>
              <a:rPr lang="en-US" b="0">
                <a:latin typeface="Arial" panose="020B0604020202020204" pitchFamily="34" charset="0"/>
                <a:cs typeface="Arial" panose="020B0604020202020204" pitchFamily="34" charset="0"/>
              </a:rPr>
              <a:t>effect</a:t>
            </a:r>
          </a:p>
          <a:p>
            <a:pPr eaLnBrk="1" fontAlgn="auto" hangingPunct="1">
              <a:spcBef>
                <a:spcPts val="0"/>
              </a:spcBef>
              <a:spcAft>
                <a:spcPts val="0"/>
              </a:spcAft>
              <a:buClr>
                <a:srgbClr val="FF9900"/>
              </a:buClr>
              <a:defRPr/>
            </a:pPr>
            <a:r>
              <a:rPr lang="en-US" b="0">
                <a:latin typeface="Arial" panose="020B0604020202020204" pitchFamily="34" charset="0"/>
                <a:cs typeface="Arial" panose="020B0604020202020204" pitchFamily="34" charset="0"/>
              </a:rPr>
              <a:t>Basket goes through the hoop only 50% of the time</a:t>
            </a:r>
          </a:p>
          <a:p>
            <a:pPr eaLnBrk="1" fontAlgn="auto" hangingPunct="1">
              <a:spcBef>
                <a:spcPts val="0"/>
              </a:spcBef>
              <a:spcAft>
                <a:spcPts val="0"/>
              </a:spcAft>
              <a:buClr>
                <a:srgbClr val="FF9900"/>
              </a:buClr>
              <a:defRPr/>
            </a:pPr>
            <a:endParaRPr lang="en-US" b="0">
              <a:latin typeface="Arial" panose="020B0604020202020204" pitchFamily="34" charset="0"/>
              <a:cs typeface="Arial" panose="020B0604020202020204" pitchFamily="34" charset="0"/>
            </a:endParaRPr>
          </a:p>
          <a:p>
            <a:pPr eaLnBrk="1" fontAlgn="auto" hangingPunct="1">
              <a:spcBef>
                <a:spcPts val="0"/>
              </a:spcBef>
              <a:spcAft>
                <a:spcPts val="0"/>
              </a:spcAft>
              <a:buClr>
                <a:srgbClr val="FF9900"/>
              </a:buClr>
              <a:defRPr/>
            </a:pPr>
            <a:r>
              <a:rPr lang="en-US" b="0">
                <a:latin typeface="Arial" panose="020B0604020202020204" pitchFamily="34" charset="0"/>
                <a:cs typeface="Arial" panose="020B0604020202020204" pitchFamily="34" charset="0"/>
              </a:rPr>
              <a:t> Blocks satisfaction and rewarding effects of nicotine – </a:t>
            </a:r>
            <a:r>
              <a:rPr lang="en-US" b="0" i="1">
                <a:solidFill>
                  <a:schemeClr val="accent1"/>
                </a:solidFill>
                <a:latin typeface="Arial" panose="020B0604020202020204" pitchFamily="34" charset="0"/>
                <a:cs typeface="Arial" panose="020B0604020202020204" pitchFamily="34" charset="0"/>
              </a:rPr>
              <a:t>antagonist</a:t>
            </a:r>
            <a:r>
              <a:rPr lang="en-US" b="0">
                <a:solidFill>
                  <a:schemeClr val="accent1"/>
                </a:solidFill>
                <a:latin typeface="Arial" panose="020B0604020202020204" pitchFamily="34" charset="0"/>
                <a:cs typeface="Arial" panose="020B0604020202020204" pitchFamily="34" charset="0"/>
              </a:rPr>
              <a:t> </a:t>
            </a:r>
            <a:r>
              <a:rPr lang="en-US" b="0">
                <a:latin typeface="Arial" panose="020B0604020202020204" pitchFamily="34" charset="0"/>
                <a:cs typeface="Arial" panose="020B0604020202020204" pitchFamily="34" charset="0"/>
              </a:rPr>
              <a:t>effect</a:t>
            </a:r>
          </a:p>
          <a:p>
            <a:pPr eaLnBrk="1" fontAlgn="auto" hangingPunct="1">
              <a:lnSpc>
                <a:spcPct val="60000"/>
              </a:lnSpc>
              <a:spcBef>
                <a:spcPts val="0"/>
              </a:spcBef>
              <a:spcAft>
                <a:spcPts val="0"/>
              </a:spcAft>
              <a:buSzPct val="150000"/>
              <a:defRPr/>
            </a:pPr>
            <a:endParaRPr lang="en-US" b="0">
              <a:latin typeface="Arial" panose="020B0604020202020204" pitchFamily="34" charset="0"/>
              <a:cs typeface="Arial" panose="020B0604020202020204" pitchFamily="34" charset="0"/>
              <a:sym typeface="Symbol" pitchFamily="18" charset="2"/>
            </a:endParaRPr>
          </a:p>
          <a:p>
            <a:pPr eaLnBrk="1" fontAlgn="auto" hangingPunct="1">
              <a:spcBef>
                <a:spcPts val="0"/>
              </a:spcBef>
              <a:spcAft>
                <a:spcPts val="0"/>
              </a:spcAft>
              <a:defRPr/>
            </a:pPr>
            <a:r>
              <a:rPr lang="en-US" b="0" i="1">
                <a:solidFill>
                  <a:schemeClr val="accent1"/>
                </a:solidFill>
                <a:effectLst>
                  <a:outerShdw blurRad="38100" dist="38100" dir="2700000" algn="tl">
                    <a:srgbClr val="C0C0C0"/>
                  </a:outerShdw>
                </a:effectLst>
                <a:latin typeface="Arial" panose="020B0604020202020204" pitchFamily="34" charset="0"/>
                <a:cs typeface="Arial" panose="020B0604020202020204" pitchFamily="34" charset="0"/>
              </a:rPr>
              <a:t>Patient does not have the craving to smoke and no longer gets that reinforcing pleasure effects:  Only partial dopamine release as receptors are only partially bond by the medication</a:t>
            </a:r>
          </a:p>
          <a:p>
            <a:pPr eaLnBrk="1" fontAlgn="auto" hangingPunct="1">
              <a:spcBef>
                <a:spcPts val="0"/>
              </a:spcBef>
              <a:spcAft>
                <a:spcPts val="0"/>
              </a:spcAft>
              <a:defRPr/>
            </a:pPr>
            <a:endParaRPr lang="en-US" b="0" i="1">
              <a:solidFill>
                <a:schemeClr val="accent1"/>
              </a:solidFill>
              <a:effectLst>
                <a:outerShdw blurRad="38100" dist="38100" dir="2700000" algn="tl">
                  <a:srgbClr val="C0C0C0"/>
                </a:outerShdw>
              </a:effectLst>
              <a:latin typeface="Arial" panose="020B0604020202020204" pitchFamily="34" charset="0"/>
              <a:cs typeface="Arial" panose="020B0604020202020204" pitchFamily="34" charset="0"/>
            </a:endParaRPr>
          </a:p>
          <a:p>
            <a:pPr eaLnBrk="1" fontAlgn="auto" hangingPunct="1">
              <a:spcBef>
                <a:spcPts val="0"/>
              </a:spcBef>
              <a:spcAft>
                <a:spcPts val="0"/>
              </a:spcAft>
              <a:defRPr/>
            </a:pPr>
            <a:r>
              <a:rPr lang="en-US" b="0" i="1">
                <a:solidFill>
                  <a:schemeClr val="accent1"/>
                </a:solidFill>
                <a:effectLst>
                  <a:outerShdw blurRad="38100" dist="38100" dir="2700000" algn="tl">
                    <a:srgbClr val="C0C0C0"/>
                  </a:outerShdw>
                </a:effectLst>
                <a:latin typeface="Arial" panose="020B0604020202020204" pitchFamily="34" charset="0"/>
                <a:cs typeface="Arial" panose="020B0604020202020204" pitchFamily="34" charset="0"/>
              </a:rPr>
              <a:t>…is a selective partial agonist </a:t>
            </a:r>
          </a:p>
          <a:p>
            <a:pPr eaLnBrk="1" fontAlgn="auto" hangingPunct="1">
              <a:spcBef>
                <a:spcPts val="0"/>
              </a:spcBef>
              <a:spcAft>
                <a:spcPts val="0"/>
              </a:spcAft>
              <a:defRPr/>
            </a:pPr>
            <a:r>
              <a:rPr lang="en-US" b="0" i="1">
                <a:solidFill>
                  <a:schemeClr val="accent1"/>
                </a:solidFill>
                <a:effectLst>
                  <a:outerShdw blurRad="38100" dist="38100" dir="2700000" algn="tl">
                    <a:srgbClr val="C0C0C0"/>
                  </a:outerShdw>
                </a:effectLst>
                <a:latin typeface="Arial" panose="020B0604020202020204" pitchFamily="34" charset="0"/>
                <a:cs typeface="Arial" panose="020B0604020202020204" pitchFamily="34" charset="0"/>
              </a:rPr>
              <a:t>of the </a:t>
            </a:r>
            <a:r>
              <a:rPr lang="en-US" b="0" i="1">
                <a:solidFill>
                  <a:schemeClr val="accent1"/>
                </a:solidFill>
                <a:effectLst>
                  <a:outerShdw blurRad="38100" dist="38100" dir="2700000" algn="tl">
                    <a:srgbClr val="C0C0C0"/>
                  </a:outerShdw>
                </a:effectLst>
                <a:latin typeface="Arial" panose="020B0604020202020204" pitchFamily="34" charset="0"/>
                <a:cs typeface="Arial" panose="020B0604020202020204" pitchFamily="34" charset="0"/>
                <a:sym typeface="Symbol" pitchFamily="18" charset="2"/>
              </a:rPr>
              <a:t>42 nicotinic ACh receptor</a:t>
            </a:r>
          </a:p>
          <a:p>
            <a:pPr eaLnBrk="1" fontAlgn="auto" hangingPunct="1">
              <a:spcBef>
                <a:spcPts val="0"/>
              </a:spcBef>
              <a:spcAft>
                <a:spcPts val="0"/>
              </a:spcAft>
              <a:defRPr/>
            </a:pPr>
            <a:endParaRPr lang="en-US" b="1"/>
          </a:p>
        </p:txBody>
      </p:sp>
    </p:spTree>
    <p:extLst>
      <p:ext uri="{BB962C8B-B14F-4D97-AF65-F5344CB8AC3E}">
        <p14:creationId xmlns:p14="http://schemas.microsoft.com/office/powerpoint/2010/main" val="38730224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1A947-B3E4-0090-C7CC-0D12AF7E847A}"/>
            </a:ext>
          </a:extLst>
        </p:cNvPr>
        <p:cNvGrpSpPr/>
        <p:nvPr/>
      </p:nvGrpSpPr>
      <p:grpSpPr>
        <a:xfrm>
          <a:off x="0" y="0"/>
          <a:ext cx="0" cy="0"/>
          <a:chOff x="0" y="0"/>
          <a:chExt cx="0" cy="0"/>
        </a:xfrm>
      </p:grpSpPr>
      <p:sp>
        <p:nvSpPr>
          <p:cNvPr id="489474" name="Rectangle 7">
            <a:extLst>
              <a:ext uri="{FF2B5EF4-FFF2-40B4-BE49-F238E27FC236}">
                <a16:creationId xmlns:a16="http://schemas.microsoft.com/office/drawing/2014/main" id="{5F5A68F9-6AA6-8F3F-E93E-01C5F976E403}"/>
              </a:ext>
            </a:extLst>
          </p:cNvPr>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947" tIns="47474" rIns="94947" bIns="47474" anchor="b"/>
          <a:lstStyle/>
          <a:p>
            <a:pPr algn="r" eaLnBrk="0" hangingPunct="0">
              <a:spcBef>
                <a:spcPct val="50000"/>
              </a:spcBef>
            </a:pPr>
            <a:fld id="{31F547A5-3B8D-427B-B9E8-AB87F2589733}" type="slidenum">
              <a:rPr lang="en-US" altLang="en-US" sz="1200" b="1">
                <a:solidFill>
                  <a:srgbClr val="A50021"/>
                </a:solidFill>
                <a:latin typeface="Verdana" pitchFamily="34" charset="0"/>
              </a:rPr>
              <a:pPr algn="r" eaLnBrk="0" hangingPunct="0">
                <a:spcBef>
                  <a:spcPct val="50000"/>
                </a:spcBef>
              </a:pPr>
              <a:t>55</a:t>
            </a:fld>
            <a:endParaRPr lang="en-US" altLang="en-US" sz="1200" b="1">
              <a:solidFill>
                <a:srgbClr val="A50021"/>
              </a:solidFill>
              <a:latin typeface="Verdana" pitchFamily="34" charset="0"/>
            </a:endParaRPr>
          </a:p>
        </p:txBody>
      </p:sp>
      <p:sp>
        <p:nvSpPr>
          <p:cNvPr id="489475" name="Rectangle 2">
            <a:extLst>
              <a:ext uri="{FF2B5EF4-FFF2-40B4-BE49-F238E27FC236}">
                <a16:creationId xmlns:a16="http://schemas.microsoft.com/office/drawing/2014/main" id="{D16E4EA2-EACE-2E3F-9186-CC9E6B59AEB1}"/>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489476" name="Rectangle 3">
            <a:extLst>
              <a:ext uri="{FF2B5EF4-FFF2-40B4-BE49-F238E27FC236}">
                <a16:creationId xmlns:a16="http://schemas.microsoft.com/office/drawing/2014/main" id="{435B23AD-3175-68E1-A3CB-1ACD4D7AC574}"/>
              </a:ext>
            </a:extLst>
          </p:cNvPr>
          <p:cNvSpPr>
            <a:spLocks noGrp="1" noChangeArrowheads="1"/>
          </p:cNvSpPr>
          <p:nvPr>
            <p:ph type="body" idx="1"/>
          </p:nvPr>
        </p:nvSpPr>
        <p:spPr bwMode="auto">
          <a:noFill/>
        </p:spPr>
        <p:txBody>
          <a:bodyPr wrap="square" numCol="1" anchor="t" anchorCtr="0" compatLnSpc="1">
            <a:prstTxWarp prst="textNoShape">
              <a:avLst/>
            </a:prstTxWarp>
            <a:normAutofit fontScale="77500" lnSpcReduction="20000"/>
          </a:bodyPr>
          <a:lstStyle/>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a:effectLst/>
                <a:latin typeface="Arial" panose="020B0604020202020204" pitchFamily="34" charset="0"/>
                <a:ea typeface="Geneva" panose="020B0503030404040204"/>
                <a:cs typeface="Arial" panose="020B0604020202020204" pitchFamily="34" charset="0"/>
              </a:rPr>
              <a:t>Varenicline which has been around since 2006, is currently not available in the UK and Europe. Pfizer, the manufacturer of Champix, announced supply issues. At present, varenicline is not currently</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a:effectLst/>
                <a:latin typeface="Arial" panose="020B0604020202020204" pitchFamily="34" charset="0"/>
                <a:ea typeface="Geneva" panose="020B0503030404040204"/>
                <a:cs typeface="Arial" panose="020B0604020202020204" pitchFamily="34" charset="0"/>
              </a:rPr>
              <a:t>available in the UK and we do not expect for it to be made available in the near future. Given this we are not going to review varenicline in great detail as part of today’s course but did want to ensure you</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a:effectLst/>
                <a:latin typeface="Arial" panose="020B0604020202020204" pitchFamily="34" charset="0"/>
                <a:ea typeface="Geneva" panose="020B0503030404040204"/>
                <a:cs typeface="Arial" panose="020B0604020202020204" pitchFamily="34" charset="0"/>
              </a:rPr>
              <a:t>were aware of how it works and that it’s not currently available.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234950" indent="-234950" eaLnBrk="1" hangingPunct="1">
              <a:spcBef>
                <a:spcPct val="0"/>
              </a:spcBef>
            </a:pPr>
            <a:endParaRPr lang="en-CA" altLang="ja-JP" sz="1200" u="sng">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a:latin typeface="Arial" panose="020B0604020202020204" pitchFamily="34" charset="0"/>
                <a:cs typeface="Arial" panose="020B0604020202020204" pitchFamily="34" charset="0"/>
              </a:rPr>
              <a:t>Key Point:</a:t>
            </a:r>
            <a:r>
              <a:rPr lang="en-CA" altLang="ja-JP" sz="1200" b="1">
                <a:latin typeface="Arial" panose="020B0604020202020204" pitchFamily="34" charset="0"/>
                <a:cs typeface="Arial" panose="020B0604020202020204" pitchFamily="34" charset="0"/>
              </a:rPr>
              <a:t> </a:t>
            </a:r>
          </a:p>
          <a:p>
            <a:pPr marL="234950" indent="-234950" eaLnBrk="1" hangingPunct="1">
              <a:spcBef>
                <a:spcPct val="0"/>
              </a:spcBef>
            </a:pPr>
            <a:r>
              <a:rPr lang="en-CA" altLang="ja-JP" sz="1200">
                <a:latin typeface="Arial" panose="020B0604020202020204" pitchFamily="34" charset="0"/>
                <a:cs typeface="Arial" panose="020B0604020202020204" pitchFamily="34" charset="0"/>
              </a:rPr>
              <a:t>CHAMPIX (varenicline tartrate) is indicated for smoking cessation in adults in conjunction with smoking cessation counselling.</a:t>
            </a:r>
            <a:endParaRPr lang="en-CA" altLang="ja-JP" sz="1200" u="sng">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u="sng">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a:latin typeface="Arial" panose="020B0604020202020204" pitchFamily="34" charset="0"/>
                <a:cs typeface="Arial" panose="020B0604020202020204" pitchFamily="34" charset="0"/>
              </a:rPr>
              <a:t>Background:</a:t>
            </a:r>
            <a:r>
              <a:rPr lang="en-CA" altLang="ja-JP" sz="1200" b="1">
                <a:latin typeface="Arial" panose="020B0604020202020204" pitchFamily="34" charset="0"/>
                <a:cs typeface="Arial" panose="020B0604020202020204" pitchFamily="34" charset="0"/>
              </a:rPr>
              <a:t> </a:t>
            </a:r>
          </a:p>
          <a:p>
            <a:pPr marL="234950" indent="-234950" eaLnBrk="1" hangingPunct="1">
              <a:spcBef>
                <a:spcPct val="0"/>
              </a:spcBef>
              <a:buFont typeface="Arial" panose="020B0604020202020204" pitchFamily="34" charset="0"/>
              <a:buChar char="•"/>
            </a:pPr>
            <a:r>
              <a:rPr lang="en-CA" altLang="ja-JP" sz="1200">
                <a:latin typeface="Arial" panose="020B0604020202020204" pitchFamily="34" charset="0"/>
                <a:cs typeface="Arial" panose="020B0604020202020204" pitchFamily="34" charset="0"/>
              </a:rPr>
              <a:t>When prescribing CHAMPIX (varenicline tartrate), physicians also should provide patients with advice and support concerning their attempt at quitting smoking, as smoking cessation therapies appear to be more likely to be successful in conjunction with behavioural interventions.</a:t>
            </a:r>
            <a:r>
              <a:rPr lang="en-CA" altLang="ja-JP" sz="1200" baseline="30000">
                <a:latin typeface="Arial" panose="020B0604020202020204" pitchFamily="34" charset="0"/>
                <a:cs typeface="Arial" panose="020B0604020202020204" pitchFamily="34" charset="0"/>
              </a:rPr>
              <a:t>1,2</a:t>
            </a:r>
            <a:r>
              <a:rPr lang="en-CA" altLang="ja-JP" sz="1200">
                <a:latin typeface="Arial" panose="020B0604020202020204" pitchFamily="34" charset="0"/>
                <a:cs typeface="Arial" panose="020B0604020202020204" pitchFamily="34" charset="0"/>
              </a:rPr>
              <a:t> Patients must choose a date to quit smoking and initiate varenicline treatment 1-2 weeks before this date.</a:t>
            </a:r>
            <a:r>
              <a:rPr lang="en-CA" altLang="ja-JP" sz="1200" baseline="30000">
                <a:latin typeface="Arial" panose="020B0604020202020204" pitchFamily="34" charset="0"/>
                <a:cs typeface="Arial" panose="020B0604020202020204" pitchFamily="34" charset="0"/>
              </a:rPr>
              <a:t>1</a:t>
            </a:r>
          </a:p>
          <a:p>
            <a:pPr marL="234950" indent="-234950" eaLnBrk="1" hangingPunct="1">
              <a:spcBef>
                <a:spcPct val="0"/>
              </a:spcBef>
              <a:buFont typeface="Arial" panose="020B0604020202020204" pitchFamily="34" charset="0"/>
              <a:buChar char="•"/>
            </a:pPr>
            <a:r>
              <a:rPr lang="en-CA" altLang="ja-JP" sz="1200">
                <a:latin typeface="Arial" panose="020B0604020202020204" pitchFamily="34" charset="0"/>
                <a:cs typeface="Arial" panose="020B0604020202020204" pitchFamily="34" charset="0"/>
              </a:rPr>
              <a:t>CHAMPIX (varenicline tartrate) is taken orally, with or without food, with titration according to the following schedule: an initial dose of one 0.5 mg tablet once daily for the first 3 days, then one 0.5 </a:t>
            </a:r>
            <a:r>
              <a:rPr lang="en-CA" altLang="ja-JP" sz="1200">
                <a:solidFill>
                  <a:srgbClr val="FF3300"/>
                </a:solidFill>
                <a:latin typeface="Arial" panose="020B0604020202020204" pitchFamily="34" charset="0"/>
                <a:cs typeface="Arial" panose="020B0604020202020204" pitchFamily="34" charset="0"/>
              </a:rPr>
              <a:t>mg tablet</a:t>
            </a:r>
            <a:r>
              <a:rPr lang="en-CA" altLang="ja-JP" sz="1200">
                <a:latin typeface="Arial" panose="020B0604020202020204" pitchFamily="34" charset="0"/>
                <a:cs typeface="Arial" panose="020B0604020202020204" pitchFamily="34" charset="0"/>
              </a:rPr>
              <a:t> taken in the morning and one 0.5 mg tablet taken in the evening for the next four days up to day 7. After the first 7 days, the dose should be increased to one 1.0 mg tablet in the morning and one 1.0 mg tablet in the evening. Patients who cannot tolerate varenicline may have the dose lowered temporarily or permanently.</a:t>
            </a:r>
            <a:r>
              <a:rPr lang="en-CA" altLang="ja-JP" sz="1200" baseline="30000">
                <a:latin typeface="Arial" panose="020B0604020202020204" pitchFamily="34" charset="0"/>
                <a:cs typeface="Arial" panose="020B0604020202020204" pitchFamily="34" charset="0"/>
              </a:rPr>
              <a:t>1</a:t>
            </a:r>
          </a:p>
          <a:p>
            <a:pPr marL="234950" indent="-234950" eaLnBrk="1" hangingPunct="1">
              <a:spcBef>
                <a:spcPct val="0"/>
              </a:spcBef>
            </a:pPr>
            <a:endParaRPr lang="en-CA" altLang="ja-JP" sz="1200" baseline="3000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baseline="30000">
              <a:latin typeface="Arial" panose="020B0604020202020204" pitchFamily="34" charset="0"/>
              <a:cs typeface="Arial" panose="020B0604020202020204" pitchFamily="34" charset="0"/>
            </a:endParaRP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CA" sz="1200" b="1">
                <a:solidFill>
                  <a:srgbClr val="000000"/>
                </a:solidFill>
                <a:effectLst/>
                <a:latin typeface="Arial" panose="020B0604020202020204" pitchFamily="34" charset="0"/>
                <a:cs typeface="Arial" panose="020B0604020202020204" pitchFamily="34" charset="0"/>
              </a:rPr>
              <a:t>Typically, patients who use varenicline are advised to continue with their usual smoking pattern for the first 7 days of treatment. Since this is not possible in the smokefree hospital setting it</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CA" sz="1200" b="1">
                <a:solidFill>
                  <a:srgbClr val="000000"/>
                </a:solidFill>
                <a:effectLst/>
                <a:latin typeface="Arial" panose="020B0604020202020204" pitchFamily="34" charset="0"/>
                <a:cs typeface="Arial" panose="020B0604020202020204" pitchFamily="34" charset="0"/>
              </a:rPr>
              <a:t>is recommended that patients use NRT during that first week of treatment whilst the varenicline is reaching full therapeutic level. </a:t>
            </a:r>
            <a:endParaRPr lang="en-GB" sz="1200" b="1">
              <a:effectLst/>
              <a:latin typeface="Arial" panose="020B0604020202020204" pitchFamily="34" charset="0"/>
              <a:ea typeface="Geneva" panose="020B0503030404040204"/>
              <a:cs typeface="Arial" panose="020B0604020202020204" pitchFamily="34" charset="0"/>
            </a:endParaRPr>
          </a:p>
          <a:p>
            <a:pPr marL="234950" indent="-234950" eaLnBrk="1" hangingPunct="1">
              <a:spcBef>
                <a:spcPct val="0"/>
              </a:spcBef>
            </a:pPr>
            <a:endParaRPr lang="en-CA" altLang="ja-JP" sz="1200" baseline="3000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a:latin typeface="Arial" panose="020B0604020202020204" pitchFamily="34" charset="0"/>
                <a:cs typeface="Arial" panose="020B0604020202020204" pitchFamily="34" charset="0"/>
              </a:rPr>
              <a:t>References:</a:t>
            </a:r>
            <a:endParaRPr lang="fr-CA" altLang="ja-JP" sz="1200" b="1" u="sng">
              <a:latin typeface="Arial" panose="020B0604020202020204" pitchFamily="34" charset="0"/>
              <a:cs typeface="Arial" panose="020B0604020202020204" pitchFamily="34" charset="0"/>
            </a:endParaRPr>
          </a:p>
          <a:p>
            <a:pPr marL="234950" indent="-234950" eaLnBrk="1" hangingPunct="1">
              <a:spcBef>
                <a:spcPct val="0"/>
              </a:spcBef>
              <a:buFont typeface="Arial" panose="020B0604020202020204" pitchFamily="34" charset="0"/>
              <a:buChar char="•"/>
            </a:pPr>
            <a:r>
              <a:rPr lang="en-CA" altLang="ja-JP" sz="1200">
                <a:latin typeface="Arial" panose="020B0604020202020204" pitchFamily="34" charset="0"/>
                <a:cs typeface="Arial" panose="020B0604020202020204" pitchFamily="34" charset="0"/>
              </a:rPr>
              <a:t>CHAMPIX Product Monograph, Pfizer Canada Inc., January 2007.</a:t>
            </a:r>
          </a:p>
          <a:p>
            <a:pPr marL="234950" indent="-234950" eaLnBrk="1" hangingPunct="1">
              <a:spcBef>
                <a:spcPct val="0"/>
              </a:spcBef>
              <a:buFont typeface="Arial" panose="020B0604020202020204" pitchFamily="34" charset="0"/>
              <a:buChar char="•"/>
            </a:pPr>
            <a:r>
              <a:rPr lang="en-CA" altLang="ja-JP" sz="1200">
                <a:latin typeface="Arial" panose="020B0604020202020204" pitchFamily="34" charset="0"/>
                <a:cs typeface="Arial" panose="020B0604020202020204" pitchFamily="34" charset="0"/>
              </a:rPr>
              <a:t>O'Donnell DE </a:t>
            </a:r>
            <a:r>
              <a:rPr lang="en-CA" altLang="ja-JP" sz="1200" i="1">
                <a:latin typeface="Arial" panose="020B0604020202020204" pitchFamily="34" charset="0"/>
                <a:cs typeface="Arial" panose="020B0604020202020204" pitchFamily="34" charset="0"/>
              </a:rPr>
              <a:t>et al. </a:t>
            </a:r>
            <a:r>
              <a:rPr lang="en-CA" altLang="ja-JP" sz="1200">
                <a:latin typeface="Arial" panose="020B0604020202020204" pitchFamily="34" charset="0"/>
                <a:cs typeface="Arial" panose="020B0604020202020204" pitchFamily="34" charset="0"/>
              </a:rPr>
              <a:t>State of the art compendium: Canadian Thoracic Society recommendations for the management of chronic obstructive pulmonary disease. </a:t>
            </a:r>
            <a:r>
              <a:rPr lang="en-CA" altLang="ja-JP" sz="1200" i="1">
                <a:latin typeface="Arial" panose="020B0604020202020204" pitchFamily="34" charset="0"/>
                <a:cs typeface="Arial" panose="020B0604020202020204" pitchFamily="34" charset="0"/>
              </a:rPr>
              <a:t>Can Respir J </a:t>
            </a:r>
            <a:r>
              <a:rPr lang="en-CA" altLang="ja-JP" sz="1200">
                <a:latin typeface="Arial" panose="020B0604020202020204" pitchFamily="34" charset="0"/>
                <a:cs typeface="Arial" panose="020B0604020202020204" pitchFamily="34" charset="0"/>
              </a:rPr>
              <a:t>2004;11(SupplB):3B-59B. </a:t>
            </a:r>
          </a:p>
          <a:p>
            <a:pPr marL="476250" lvl="1" indent="0" eaLnBrk="1" hangingPunct="1">
              <a:spcBef>
                <a:spcPct val="0"/>
              </a:spcBef>
              <a:buFontTx/>
              <a:buNone/>
            </a:pPr>
            <a:endParaRPr lang="en-CA" altLang="ja-JP" sz="1200">
              <a:latin typeface="Arial" panose="020B0604020202020204" pitchFamily="34" charset="0"/>
              <a:cs typeface="Arial" panose="020B0604020202020204" pitchFamily="34" charset="0"/>
            </a:endParaRPr>
          </a:p>
          <a:p>
            <a:pPr marL="234950" indent="-234950" eaLnBrk="1" hangingPunct="1">
              <a:spcBef>
                <a:spcPct val="0"/>
              </a:spcBef>
            </a:pPr>
            <a:endParaRPr lang="en-US" altLang="en-US" sz="1000"/>
          </a:p>
        </p:txBody>
      </p:sp>
    </p:spTree>
    <p:extLst>
      <p:ext uri="{BB962C8B-B14F-4D97-AF65-F5344CB8AC3E}">
        <p14:creationId xmlns:p14="http://schemas.microsoft.com/office/powerpoint/2010/main" val="7865133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BBDD3-05CA-7A48-6EB9-CDA49762A3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861FD-2A42-090F-CABA-4F27C67830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EA5294-7732-2684-DF9A-BA7093F666F0}"/>
              </a:ext>
            </a:extLst>
          </p:cNvPr>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Cytisine </a:t>
            </a: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became available in the UK in January 2024. </a:t>
            </a:r>
            <a:r>
              <a:rPr lang="en-GB" sz="1200">
                <a:effectLst/>
                <a:latin typeface="Arial" panose="020B0604020202020204" pitchFamily="34" charset="0"/>
                <a:cs typeface="Arial" panose="020B0604020202020204" pitchFamily="34" charset="0"/>
              </a:rPr>
              <a:t>A formulation simply called Cytisine </a:t>
            </a:r>
            <a:r>
              <a:rPr lang="en-GB" sz="1200" b="1">
                <a:effectLst/>
                <a:latin typeface="Arial" panose="020B0604020202020204" pitchFamily="34" charset="0"/>
                <a:cs typeface="Arial" panose="020B0604020202020204" pitchFamily="34" charset="0"/>
              </a:rPr>
              <a:t>has received marketing approval by the Medicines and Healthcare products Regulatory Authority (MHRA); </a:t>
            </a:r>
            <a:r>
              <a:rPr lang="en-GB" sz="1200">
                <a:effectLst/>
                <a:latin typeface="Arial" panose="020B0604020202020204" pitchFamily="34" charset="0"/>
                <a:cs typeface="Arial" panose="020B0604020202020204" pitchFamily="34" charset="0"/>
              </a:rPr>
              <a:t>this is the only formulation that currently has a marketing licence in the UK. </a:t>
            </a:r>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a:solidFill>
                  <a:schemeClr val="tx1"/>
                </a:solidFill>
                <a:effectLst/>
                <a:latin typeface="Arial" panose="020B0604020202020204" pitchFamily="34" charset="0"/>
                <a:ea typeface="Geneva" pitchFamily="-109" charset="0"/>
                <a:cs typeface="Arial" panose="020B0604020202020204" pitchFamily="34" charset="0"/>
              </a:rPr>
              <a:t>What is it:</a:t>
            </a:r>
          </a:p>
          <a:p>
            <a:pPr marL="171450" indent="-171450">
              <a:buFont typeface="Arial" panose="020B0604020202020204" pitchFamily="34" charset="0"/>
              <a:buChar char="•"/>
            </a:pPr>
            <a:r>
              <a:rPr lang="en-GB" sz="1200" b="0">
                <a:effectLst/>
                <a:latin typeface="Arial" panose="020B0604020202020204" pitchFamily="34" charset="0"/>
                <a:cs typeface="Arial" panose="020B0604020202020204" pitchFamily="34" charset="0"/>
              </a:rPr>
              <a:t>Cytisine is an alkaloid that can be extracted from parts of many plant species, most notably Laburnum seeds.</a:t>
            </a:r>
          </a:p>
          <a:p>
            <a:pPr marL="171450" indent="-171450">
              <a:buFont typeface="Arial" panose="020B0604020202020204" pitchFamily="34" charset="0"/>
              <a:buChar char="•"/>
            </a:pPr>
            <a:r>
              <a:rPr lang="en-GB" sz="1200" b="0">
                <a:effectLst/>
                <a:latin typeface="Arial" panose="020B0604020202020204" pitchFamily="34" charset="0"/>
                <a:cs typeface="Arial" panose="020B0604020202020204" pitchFamily="34" charset="0"/>
              </a:rPr>
              <a:t>There are several formulations of cytisine available in a range of countries, including much of Europe, New Zealand and Canada. </a:t>
            </a:r>
          </a:p>
          <a:p>
            <a:pPr marL="171450" indent="-171450">
              <a:buFont typeface="Arial" panose="020B0604020202020204" pitchFamily="34" charset="0"/>
              <a:buChar char="•"/>
            </a:pPr>
            <a:r>
              <a:rPr lang="en-GB" sz="1200" b="0">
                <a:effectLst/>
                <a:latin typeface="Arial" panose="020B0604020202020204" pitchFamily="34" charset="0"/>
                <a:cs typeface="Arial" panose="020B0604020202020204" pitchFamily="34" charset="0"/>
              </a:rPr>
              <a:t>Cytisine has been available as a smoking cessation medication in many countries in Central and Eastern Europe since the 1970s but until recently was not licensed for sale in the UK.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effectLst/>
                <a:latin typeface="Arial" panose="020B0604020202020204" pitchFamily="34" charset="0"/>
                <a:cs typeface="Arial" panose="020B0604020202020204" pitchFamily="34" charset="0"/>
              </a:rPr>
              <a:t>We would advise that patients access the form of cytisine approved by the MHRA and prescribed by a GP rather than online versions, the provenance and authenticity of which are not certain.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effectLst/>
                <a:latin typeface="Arial" panose="020B0604020202020204" pitchFamily="34" charset="0"/>
                <a:cs typeface="Arial" panose="020B0604020202020204" pitchFamily="34" charset="0"/>
              </a:rPr>
              <a:t>Cytisine is a safe and effective treatment. On average cytisine increased smoking cessation rates by approximately 75%, compared with a placebo.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effectLst/>
              <a:latin typeface="+mn-lt"/>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a:effectLst/>
              <a:latin typeface="+mn-lt"/>
            </a:endParaRPr>
          </a:p>
          <a:p>
            <a:endParaRPr lang="en-GB" sz="1200" b="0" i="0" kern="1200">
              <a:solidFill>
                <a:schemeClr val="tx1"/>
              </a:solidFill>
              <a:effectLst/>
              <a:latin typeface="+mn-lt"/>
              <a:ea typeface="Geneva" pitchFamily="-109" charset="0"/>
              <a:cs typeface="Geneva" pitchFamily="-109" charset="0"/>
            </a:endParaRPr>
          </a:p>
          <a:p>
            <a:endParaRPr lang="en-GB" sz="1200" b="0" i="0" kern="1200">
              <a:solidFill>
                <a:schemeClr val="tx1"/>
              </a:solidFill>
              <a:effectLst/>
              <a:latin typeface="+mn-lt"/>
              <a:ea typeface="Geneva" pitchFamily="-109" charset="0"/>
            </a:endParaRPr>
          </a:p>
          <a:p>
            <a:endParaRPr lang="en-GB" sz="1200">
              <a:latin typeface="+mn-lt"/>
            </a:endParaRPr>
          </a:p>
          <a:p>
            <a:endParaRPr lang="en-GB" sz="1200" b="0" i="0" kern="1200">
              <a:solidFill>
                <a:schemeClr val="tx1"/>
              </a:solidFill>
              <a:effectLst/>
              <a:latin typeface="+mn-lt"/>
              <a:ea typeface="Geneva" pitchFamily="-109" charset="0"/>
              <a:cs typeface="Geneva" pitchFamily="-109" charset="0"/>
            </a:endParaRPr>
          </a:p>
          <a:p>
            <a:endParaRPr lang="en-CA" sz="1200" b="0" i="0" kern="1200">
              <a:solidFill>
                <a:schemeClr val="tx1"/>
              </a:solidFill>
              <a:effectLst/>
              <a:latin typeface="+mn-lt"/>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3E28C210-3432-AAE2-DA82-1F70A430D8A8}"/>
              </a:ext>
            </a:extLst>
          </p:cNvPr>
          <p:cNvSpPr>
            <a:spLocks noGrp="1"/>
          </p:cNvSpPr>
          <p:nvPr>
            <p:ph type="sldNum" sz="quarter" idx="5"/>
          </p:nvPr>
        </p:nvSpPr>
        <p:spPr/>
        <p:txBody>
          <a:bodyPr/>
          <a:lstStyle/>
          <a:p>
            <a:pPr>
              <a:defRPr/>
            </a:pPr>
            <a:fld id="{242A2382-4541-B845-B6D5-E8B5A330E247}" type="slidenum">
              <a:rPr lang="en-US" smtClean="0"/>
              <a:pPr>
                <a:defRPr/>
              </a:pPr>
              <a:t>56</a:t>
            </a:fld>
            <a:endParaRPr lang="en-US"/>
          </a:p>
        </p:txBody>
      </p:sp>
    </p:spTree>
    <p:extLst>
      <p:ext uri="{BB962C8B-B14F-4D97-AF65-F5344CB8AC3E}">
        <p14:creationId xmlns:p14="http://schemas.microsoft.com/office/powerpoint/2010/main" val="10585249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12091-B571-AE93-FFDF-4B72646F48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F9419-70E8-75F6-17DF-8E0271ADC7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946B2-FE22-9826-C179-89A23F2FEA31}"/>
              </a:ext>
            </a:extLst>
          </p:cNvPr>
          <p:cNvSpPr>
            <a:spLocks noGrp="1"/>
          </p:cNvSpPr>
          <p:nvPr>
            <p:ph type="body" idx="1"/>
          </p:nvPr>
        </p:nvSpPr>
        <p:spPr/>
        <p:txBody>
          <a:bodyPr>
            <a:normAutofit fontScale="85000" lnSpcReduction="20000"/>
          </a:bodyPr>
          <a:lstStyle/>
          <a:p>
            <a:pPr marL="171450" lvl="0" indent="-171450" algn="just">
              <a:lnSpc>
                <a:spcPct val="115000"/>
              </a:lnSpc>
              <a:spcAft>
                <a:spcPts val="1000"/>
              </a:spcAft>
              <a:buFont typeface="Arial" panose="020B0604020202020204" pitchFamily="34" charset="0"/>
              <a:buChar char="•"/>
            </a:pPr>
            <a:r>
              <a:rPr lang="en-GB" sz="1200">
                <a:effectLst/>
                <a:latin typeface="Arial" panose="020B0604020202020204" pitchFamily="34" charset="0"/>
                <a:ea typeface="Calibri" panose="020F0502020204030204" pitchFamily="34" charset="0"/>
                <a:cs typeface="Arial" panose="020B0604020202020204" pitchFamily="34" charset="0"/>
              </a:rPr>
              <a:t>Cytisine can be added to all other treatments, such as NRT or nicotine vape</a:t>
            </a:r>
          </a:p>
          <a:p>
            <a:pPr marL="171450" lvl="0" indent="-171450">
              <a:lnSpc>
                <a:spcPct val="115000"/>
              </a:lnSpc>
              <a:spcAft>
                <a:spcPts val="1000"/>
              </a:spcAft>
              <a:buFont typeface="Arial" panose="020B0604020202020204" pitchFamily="34" charset="0"/>
              <a:buChar char="•"/>
            </a:pPr>
            <a:r>
              <a:rPr lang="en-GB" sz="1200">
                <a:effectLst/>
                <a:latin typeface="Arial" panose="020B0604020202020204" pitchFamily="34" charset="0"/>
                <a:ea typeface="Calibri" panose="020F0502020204030204" pitchFamily="34" charset="0"/>
                <a:cs typeface="Arial" panose="020B0604020202020204" pitchFamily="34" charset="0"/>
              </a:rPr>
              <a:t>Cytisine is more likely to be successful alongside behaviour change support provided by a TDA during and after hospital admission</a:t>
            </a:r>
          </a:p>
          <a:p>
            <a:pPr marL="171450" marR="0" lvl="0" indent="-171450" algn="l" defTabSz="457200" rtl="0" eaLnBrk="0" fontAlgn="base" latinLnBrk="0" hangingPunct="0">
              <a:lnSpc>
                <a:spcPct val="115000"/>
              </a:lnSpc>
              <a:spcBef>
                <a:spcPct val="30000"/>
              </a:spcBef>
              <a:spcAft>
                <a:spcPts val="1000"/>
              </a:spcAft>
              <a:buClrTx/>
              <a:buSzTx/>
              <a:buFont typeface="Arial" panose="020B0604020202020204" pitchFamily="34" charset="0"/>
              <a:buChar char="•"/>
              <a:tabLst/>
              <a:defRPr/>
            </a:pPr>
            <a:r>
              <a:rPr lang="en-GB">
                <a:latin typeface="Arial" panose="020B0604020202020204" pitchFamily="34" charset="0"/>
                <a:cs typeface="Arial" panose="020B0604020202020204" pitchFamily="34" charset="0"/>
              </a:rPr>
              <a:t>It is the least costly tobacco aid – it costs £160 for a full course of treatment</a:t>
            </a:r>
          </a:p>
          <a:p>
            <a:endParaRPr lang="en-US" sz="1200" b="1" baseline="0">
              <a:solidFill>
                <a:schemeClr val="tx1"/>
              </a:solidFill>
              <a:latin typeface="Arial" panose="020B0604020202020204" pitchFamily="34" charset="0"/>
              <a:cs typeface="Arial" panose="020B0604020202020204" pitchFamily="34" charset="0"/>
            </a:endParaRPr>
          </a:p>
          <a:p>
            <a:r>
              <a:rPr lang="en-US" sz="1200" b="1" baseline="0">
                <a:solidFill>
                  <a:schemeClr val="tx1"/>
                </a:solidFill>
                <a:latin typeface="Arial" panose="020B0604020202020204" pitchFamily="34" charset="0"/>
                <a:cs typeface="Arial" panose="020B0604020202020204" pitchFamily="34" charset="0"/>
              </a:rPr>
              <a:t>How it works:</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It works in a similar way to varenicline (Champix), reducing urges to smoke by attaching to some of the same neuronal receptors in the brain that nicotine does.</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a:solidFill>
                <a:schemeClr val="tx1"/>
              </a:solidFill>
              <a:latin typeface="Arial" panose="020B0604020202020204" pitchFamily="34" charset="0"/>
              <a:ea typeface="ＭＳ Ｐゴシック" charset="0"/>
              <a:cs typeface="Arial" panose="020B0604020202020204" pitchFamily="34" charset="0"/>
            </a:endParaRPr>
          </a:p>
          <a:p>
            <a:pPr eaLnBrk="1" hangingPunct="1">
              <a:lnSpc>
                <a:spcPct val="90000"/>
              </a:lnSpc>
              <a:buFont typeface="Wingdings" charset="0"/>
              <a:buNone/>
            </a:pPr>
            <a:r>
              <a:rPr lang="en-GB" sz="1200" b="1">
                <a:solidFill>
                  <a:schemeClr val="tx1"/>
                </a:solidFill>
                <a:latin typeface="Arial" panose="020B0604020202020204" pitchFamily="34" charset="0"/>
                <a:ea typeface="ＭＳ Ｐゴシック"/>
                <a:cs typeface="Arial" panose="020B0604020202020204" pitchFamily="34" charset="0"/>
              </a:rPr>
              <a:t>How it is used</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Cytisine is swallowed as a tablet or capsule.</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1">
                <a:effectLst/>
                <a:latin typeface="Arial" panose="020B0604020202020204" pitchFamily="34" charset="0"/>
                <a:cs typeface="Arial" panose="020B0604020202020204" pitchFamily="34" charset="0"/>
              </a:rPr>
              <a:t>The standard course of treatment is 25 days</a:t>
            </a:r>
            <a:r>
              <a:rPr lang="en-GB" sz="1200">
                <a:effectLst/>
                <a:latin typeface="Arial" panose="020B0604020202020204" pitchFamily="34" charset="0"/>
                <a:cs typeface="Arial" panose="020B0604020202020204" pitchFamily="34" charset="0"/>
              </a:rPr>
              <a:t>.</a:t>
            </a:r>
            <a:r>
              <a:rPr lang="en-GB" sz="1200">
                <a:latin typeface="Arial" panose="020B0604020202020204" pitchFamily="34" charset="0"/>
                <a:cs typeface="Arial" panose="020B0604020202020204" pitchFamily="34" charset="0"/>
              </a:rPr>
              <a:t> </a:t>
            </a:r>
            <a:endParaRPr lang="en-GB" sz="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a:solidFill>
                  <a:srgbClr val="000000"/>
                </a:solidFill>
                <a:effectLst/>
                <a:latin typeface="Arial" panose="020B0604020202020204" pitchFamily="34" charset="0"/>
                <a:cs typeface="Arial" panose="020B0604020202020204" pitchFamily="34" charset="0"/>
              </a:rPr>
              <a:t>Typically, patients who use cytisine are advised to continue with their usual smoking pattern for the first 5 days of treatment. Since this is not possible in the smokefree hospital setting it is recommended that patients use NRT during the first five days of treatment whilst the cytisine is reaching full therapeutic level. </a:t>
            </a:r>
            <a:endParaRPr lang="en-GB" sz="1200">
              <a:effectLst/>
              <a:latin typeface="Arial" panose="020B0604020202020204" pitchFamily="34" charset="0"/>
              <a:ea typeface="Geneva" panose="020B0503030404040204"/>
              <a:cs typeface="Arial" panose="020B0604020202020204" pitchFamily="34" charset="0"/>
            </a:endParaRPr>
          </a:p>
          <a:p>
            <a:pPr marL="285750" marR="0" lvl="0" indent="-285750" algn="l" defTabSz="457200">
              <a:lnSpc>
                <a:spcPct val="100000"/>
              </a:lnSpc>
              <a:spcBef>
                <a:spcPct val="30000"/>
              </a:spcBef>
              <a:spcAft>
                <a:spcPct val="0"/>
              </a:spcAft>
              <a:buClrTx/>
              <a:buSzTx/>
              <a:buFont typeface="Arial" panose="020B0604020202020204" pitchFamily="34" charset="0"/>
              <a:buChar char="•"/>
              <a:tabLst/>
              <a:defRPr/>
            </a:pPr>
            <a:endParaRPr lang="en-GB" sz="1200" b="1">
              <a:latin typeface="Arial" panose="020B0604020202020204" pitchFamily="34" charset="0"/>
              <a:ea typeface="ＭＳ Ｐゴシック" charset="0"/>
              <a:cs typeface="Arial" panose="020B0604020202020204" pitchFamily="34" charset="0"/>
            </a:endParaRPr>
          </a:p>
          <a:p>
            <a:pPr marL="171450" indent="-171450">
              <a:buFont typeface="Arial" panose="020B0604020202020204" pitchFamily="34" charset="0"/>
              <a:buChar char="•"/>
            </a:pPr>
            <a:r>
              <a:rPr lang="en-GB" sz="1200" b="1">
                <a:latin typeface="Arial" panose="020B0604020202020204" pitchFamily="34" charset="0"/>
                <a:cs typeface="Arial" panose="020B0604020202020204" pitchFamily="34" charset="0"/>
              </a:rPr>
              <a:t>Smoking should not be continued during treatment as this may make bad reactions worse.</a:t>
            </a:r>
            <a:endParaRPr lang="en-GB" sz="1200" b="1" baseline="0">
              <a:latin typeface="Arial" panose="020B0604020202020204" pitchFamily="34" charset="0"/>
              <a:cs typeface="Arial" panose="020B0604020202020204" pitchFamily="34" charset="0"/>
            </a:endParaRPr>
          </a:p>
          <a:p>
            <a:endParaRPr lang="en-US" sz="1200" baseline="0">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is not an evidence base (research examining cytisine use in people with SMI) for this medication in mental health patients, but you would expect to see similar efficacy as varenicline given its similar mechanism of action. However, adherence may be a challenge for some patients because of the dosing regime.</a:t>
            </a:r>
          </a:p>
          <a:p>
            <a:endParaRPr lang="en-US" sz="120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6C2BBF8-E97A-240F-3B18-8721DA0D926C}"/>
              </a:ext>
            </a:extLst>
          </p:cNvPr>
          <p:cNvSpPr>
            <a:spLocks noGrp="1"/>
          </p:cNvSpPr>
          <p:nvPr>
            <p:ph type="sldNum" sz="quarter" idx="5"/>
          </p:nvPr>
        </p:nvSpPr>
        <p:spPr/>
        <p:txBody>
          <a:bodyPr/>
          <a:lstStyle/>
          <a:p>
            <a:pPr>
              <a:defRPr/>
            </a:pPr>
            <a:fld id="{242A2382-4541-B845-B6D5-E8B5A330E247}" type="slidenum">
              <a:rPr lang="en-US" smtClean="0"/>
              <a:pPr>
                <a:defRPr/>
              </a:pPr>
              <a:t>57</a:t>
            </a:fld>
            <a:endParaRPr lang="en-US"/>
          </a:p>
        </p:txBody>
      </p:sp>
    </p:spTree>
    <p:extLst>
      <p:ext uri="{BB962C8B-B14F-4D97-AF65-F5344CB8AC3E}">
        <p14:creationId xmlns:p14="http://schemas.microsoft.com/office/powerpoint/2010/main" val="33838159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51429-4C6C-6A5D-7037-FB2A2B58A1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6AB51-580A-883A-D56A-98BD00B993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8C86E8-D85C-C51F-96C0-C8838BC2909E}"/>
              </a:ext>
            </a:extLst>
          </p:cNvPr>
          <p:cNvSpPr>
            <a:spLocks noGrp="1"/>
          </p:cNvSpPr>
          <p:nvPr>
            <p:ph type="body" idx="1"/>
          </p:nvPr>
        </p:nvSpPr>
        <p:spPr/>
        <p:txBody>
          <a:bodyPr>
            <a:normAutofit fontScale="92500" lnSpcReduction="10000"/>
          </a:bodyPr>
          <a:lstStyle/>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Each tablet contains </a:t>
            </a:r>
            <a:r>
              <a:rPr lang="en-GB" sz="1200" b="1">
                <a:effectLst/>
                <a:latin typeface="Arial" panose="020B0604020202020204" pitchFamily="34" charset="0"/>
                <a:cs typeface="Arial" panose="020B0604020202020204" pitchFamily="34" charset="0"/>
              </a:rPr>
              <a:t>1.5mg of cytisine</a:t>
            </a:r>
            <a:r>
              <a:rPr lang="en-GB" sz="1200">
                <a:effectLst/>
                <a:latin typeface="Arial" panose="020B0604020202020204" pitchFamily="34" charset="0"/>
                <a:cs typeface="Arial" panose="020B0604020202020204" pitchFamily="34" charset="0"/>
              </a:rPr>
              <a:t>. One pack of Cytisine contains 100 tablets which is a complete treatment course (25 days).</a:t>
            </a:r>
            <a:r>
              <a:rPr lang="en-GB" sz="120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Cytisine should be taken with water according to the schedule on the slide with </a:t>
            </a:r>
            <a:r>
              <a:rPr lang="en-GB" sz="1200" b="1">
                <a:effectLst/>
                <a:latin typeface="Arial" panose="020B0604020202020204" pitchFamily="34" charset="0"/>
                <a:cs typeface="Arial" panose="020B0604020202020204" pitchFamily="34" charset="0"/>
              </a:rPr>
              <a:t>the quit date no later than the fifth day of treatment.</a:t>
            </a:r>
          </a:p>
          <a:p>
            <a:pPr marL="171450" indent="-171450">
              <a:buFont typeface="Arial" panose="020B0604020202020204" pitchFamily="34" charset="0"/>
              <a:buChar char="•"/>
            </a:pPr>
            <a:endParaRPr lang="en-GB" sz="1200" b="1">
              <a:effectLst/>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a:effectLst/>
                <a:latin typeface="Arial" panose="020B0604020202020204" pitchFamily="34" charset="0"/>
                <a:cs typeface="Arial" panose="020B0604020202020204" pitchFamily="34" charset="0"/>
              </a:rPr>
              <a:t>If patients forget to use Cytisine </a:t>
            </a:r>
            <a:r>
              <a:rPr lang="en-GB" sz="1200">
                <a:effectLst/>
                <a:latin typeface="Arial" panose="020B0604020202020204" pitchFamily="34" charset="0"/>
                <a:cs typeface="Arial" panose="020B0604020202020204" pitchFamily="34" charset="0"/>
              </a:rPr>
              <a:t>they should </a:t>
            </a:r>
            <a:r>
              <a:rPr lang="en-GB" sz="1200" b="1">
                <a:effectLst/>
                <a:latin typeface="Arial" panose="020B0604020202020204" pitchFamily="34" charset="0"/>
                <a:cs typeface="Arial" panose="020B0604020202020204" pitchFamily="34" charset="0"/>
              </a:rPr>
              <a:t>not </a:t>
            </a:r>
            <a:r>
              <a:rPr lang="en-GB" sz="1200">
                <a:effectLst/>
                <a:latin typeface="Arial" panose="020B0604020202020204" pitchFamily="34" charset="0"/>
                <a:cs typeface="Arial" panose="020B0604020202020204" pitchFamily="34" charset="0"/>
              </a:rPr>
              <a:t>take a double dose to make up for the forgotten dose. They should just take their next dose as indicated.</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sz="1200">
                <a:effectLst/>
                <a:latin typeface="Arial" panose="020B0604020202020204" pitchFamily="34" charset="0"/>
                <a:cs typeface="Arial" panose="020B0604020202020204" pitchFamily="34" charset="0"/>
              </a:rPr>
              <a:t>Evidence suggests that 12 weeks of treatment is likely to be more effective than the prescribed 25 days of treatment. </a:t>
            </a:r>
            <a:r>
              <a:rPr lang="en-GB" sz="1200" b="1">
                <a:effectLst/>
                <a:latin typeface="Arial" panose="020B0604020202020204" pitchFamily="34" charset="0"/>
                <a:cs typeface="Arial" panose="020B0604020202020204" pitchFamily="34" charset="0"/>
              </a:rPr>
              <a:t>Consideration could be given to dosing for longer than 25 days and up to 12 weeks, although this is outside the terms of the MHRA marketing approval </a:t>
            </a:r>
            <a:r>
              <a:rPr lang="en-GB" sz="1200">
                <a:effectLst/>
                <a:latin typeface="Arial" panose="020B0604020202020204" pitchFamily="34" charset="0"/>
                <a:cs typeface="Arial" panose="020B0604020202020204" pitchFamily="34" charset="0"/>
              </a:rPr>
              <a:t>and the appropriate dosing for the extended period has not been determined.</a:t>
            </a:r>
            <a:r>
              <a:rPr lang="en-GB" sz="1200">
                <a:latin typeface="Arial" panose="020B0604020202020204" pitchFamily="34" charset="0"/>
                <a:cs typeface="Arial" panose="020B0604020202020204" pitchFamily="34" charset="0"/>
              </a:rPr>
              <a:t> </a:t>
            </a:r>
          </a:p>
          <a:p>
            <a:pPr marL="171450" indent="-171450">
              <a:buFont typeface="Arial" panose="020B0604020202020204" pitchFamily="34" charset="0"/>
              <a:buChar char="•"/>
              <a:defRPr/>
            </a:pP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sz="1200">
                <a:latin typeface="Arial" panose="020B0604020202020204" pitchFamily="34" charset="0"/>
                <a:cs typeface="Arial" panose="020B0604020202020204" pitchFamily="34" charset="0"/>
              </a:rPr>
              <a:t>In case of treatment failure (continued smoking), </a:t>
            </a:r>
            <a:r>
              <a:rPr lang="en-GB" sz="1200" b="1">
                <a:latin typeface="Arial" panose="020B0604020202020204" pitchFamily="34" charset="0"/>
                <a:cs typeface="Arial" panose="020B0604020202020204" pitchFamily="34" charset="0"/>
              </a:rPr>
              <a:t>Cytisine should be discontinued and may be resumed after two to three months.</a:t>
            </a:r>
          </a:p>
          <a:p>
            <a:pPr marL="171450" indent="-171450">
              <a:buFont typeface="Arial" panose="020B0604020202020204" pitchFamily="34" charset="0"/>
              <a:buChar char="•"/>
              <a:defRPr/>
            </a:pPr>
            <a:endParaRPr lang="en-GB" sz="1200">
              <a:latin typeface="Arial" panose="020B0604020202020204" pitchFamily="34" charset="0"/>
              <a:cs typeface="Arial" panose="020B0604020202020204" pitchFamily="34" charset="0"/>
            </a:endParaRPr>
          </a:p>
          <a:p>
            <a:pPr marL="171450" marR="0" lvl="0" indent="-171450" algn="just" defTabSz="457200" rtl="0" eaLnBrk="0" fontAlgn="base" latinLnBrk="0" hangingPunct="0">
              <a:lnSpc>
                <a:spcPct val="115000"/>
              </a:lnSpc>
              <a:spcBef>
                <a:spcPct val="30000"/>
              </a:spcBef>
              <a:spcAft>
                <a:spcPts val="1000"/>
              </a:spcAft>
              <a:buClrTx/>
              <a:buSzTx/>
              <a:buFont typeface="Arial" panose="020B0604020202020204" pitchFamily="34" charset="0"/>
              <a:buChar char="•"/>
              <a:tabLst/>
              <a:defRPr/>
            </a:pPr>
            <a:r>
              <a:rPr lang="en-CA" sz="1200">
                <a:solidFill>
                  <a:srgbClr val="3F3F3F"/>
                </a:solidFill>
                <a:effectLst/>
                <a:latin typeface="Arial" panose="020B0604020202020204" pitchFamily="34" charset="0"/>
                <a:cs typeface="Arial" panose="020B0604020202020204" pitchFamily="34" charset="0"/>
              </a:rPr>
              <a:t>If patients start cytisine as an inpatient, they should be given the remainder of the pack to take home so they can complete the course of treatment.</a:t>
            </a:r>
          </a:p>
          <a:p>
            <a:pPr marL="342900" indent="-342900" algn="just">
              <a:lnSpc>
                <a:spcPct val="115000"/>
              </a:lnSpc>
              <a:spcAft>
                <a:spcPts val="1000"/>
              </a:spcAft>
              <a:buFont typeface="Symbol" pitchFamily="2" charset="2"/>
              <a:buChar char=""/>
            </a:pPr>
            <a:endParaRPr lang="en-CA" sz="1200">
              <a:effectLst/>
              <a:latin typeface="Arial" panose="020B0604020202020204" pitchFamily="34" charset="0"/>
              <a:ea typeface="Calibri" panose="020F0502020204030204" pitchFamily="34" charset="0"/>
              <a:cs typeface="Arial" panose="020B0604020202020204" pitchFamily="34" charset="0"/>
            </a:endParaRPr>
          </a:p>
          <a:p>
            <a:endParaRPr lang="en-GB" sz="120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33D56F3-A0EA-7200-7805-9EEC4D840D16}"/>
              </a:ext>
            </a:extLst>
          </p:cNvPr>
          <p:cNvSpPr>
            <a:spLocks noGrp="1"/>
          </p:cNvSpPr>
          <p:nvPr>
            <p:ph type="sldNum" sz="quarter" idx="5"/>
          </p:nvPr>
        </p:nvSpPr>
        <p:spPr/>
        <p:txBody>
          <a:bodyPr/>
          <a:lstStyle/>
          <a:p>
            <a:pPr>
              <a:defRPr/>
            </a:pPr>
            <a:fld id="{242A2382-4541-B845-B6D5-E8B5A330E247}" type="slidenum">
              <a:rPr lang="en-US" smtClean="0"/>
              <a:pPr>
                <a:defRPr/>
              </a:pPr>
              <a:t>58</a:t>
            </a:fld>
            <a:endParaRPr lang="en-US"/>
          </a:p>
        </p:txBody>
      </p:sp>
    </p:spTree>
    <p:extLst>
      <p:ext uri="{BB962C8B-B14F-4D97-AF65-F5344CB8AC3E}">
        <p14:creationId xmlns:p14="http://schemas.microsoft.com/office/powerpoint/2010/main" val="11797505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3A9B7-83A8-18D5-5431-36D7A2FAF4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43C5D9-7DDC-EBE0-6970-63C9B0FC0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EA413-39C2-8698-C8B6-3B84FEEA65FD}"/>
              </a:ext>
            </a:extLst>
          </p:cNvPr>
          <p:cNvSpPr>
            <a:spLocks noGrp="1"/>
          </p:cNvSpPr>
          <p:nvPr>
            <p:ph type="body" idx="1"/>
          </p:nvPr>
        </p:nvSpPr>
        <p:spPr/>
        <p:txBody>
          <a:bodyPr>
            <a:normAutofit fontScale="92500" lnSpcReduction="10000"/>
          </a:bodyPr>
          <a:lstStyle/>
          <a:p>
            <a:pPr marL="0" indent="0">
              <a:buFont typeface="Arial" panose="020B0604020202020204" pitchFamily="34" charset="0"/>
              <a:buNone/>
            </a:pPr>
            <a:r>
              <a:rPr lang="en-GB" sz="1200">
                <a:effectLst/>
                <a:latin typeface="Arial" panose="020B0604020202020204" pitchFamily="34" charset="0"/>
                <a:cs typeface="Arial" panose="020B0604020202020204" pitchFamily="34" charset="0"/>
              </a:rPr>
              <a:t>According to the Summary of Product Characteristics, </a:t>
            </a:r>
            <a:r>
              <a:rPr lang="en-GB" sz="1200" b="1">
                <a:effectLst/>
                <a:latin typeface="Arial" panose="020B0604020202020204" pitchFamily="34" charset="0"/>
                <a:cs typeface="Arial" panose="020B0604020202020204" pitchFamily="34" charset="0"/>
              </a:rPr>
              <a:t>Cytisine</a:t>
            </a:r>
            <a:r>
              <a:rPr lang="en-GB" sz="1200">
                <a:effectLst/>
                <a:latin typeface="Arial" panose="020B0604020202020204" pitchFamily="34" charset="0"/>
                <a:cs typeface="Arial" panose="020B0604020202020204" pitchFamily="34" charset="0"/>
              </a:rPr>
              <a:t> </a:t>
            </a:r>
            <a:r>
              <a:rPr lang="en-GB" sz="1200" b="1">
                <a:effectLst/>
                <a:latin typeface="Arial" panose="020B0604020202020204" pitchFamily="34" charset="0"/>
                <a:cs typeface="Arial" panose="020B0604020202020204" pitchFamily="34" charset="0"/>
              </a:rPr>
              <a:t>should</a:t>
            </a:r>
            <a:r>
              <a:rPr lang="en-GB" sz="1200">
                <a:effectLst/>
                <a:latin typeface="Arial" panose="020B0604020202020204" pitchFamily="34" charset="0"/>
                <a:cs typeface="Arial" panose="020B0604020202020204" pitchFamily="34" charset="0"/>
              </a:rPr>
              <a:t> </a:t>
            </a:r>
            <a:r>
              <a:rPr lang="en-GB" sz="1200" b="1">
                <a:effectLst/>
                <a:latin typeface="Arial" panose="020B0604020202020204" pitchFamily="34" charset="0"/>
                <a:cs typeface="Arial" panose="020B0604020202020204" pitchFamily="34" charset="0"/>
              </a:rPr>
              <a:t>not be used if patients have/are</a:t>
            </a:r>
            <a:r>
              <a:rPr lang="en-GB" sz="1200">
                <a:effectLst/>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sz="1200">
              <a:effectLst/>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a:effectLst/>
                <a:latin typeface="Arial" panose="020B0604020202020204" pitchFamily="34" charset="0"/>
                <a:cs typeface="Arial" panose="020B0604020202020204" pitchFamily="34" charset="0"/>
              </a:rPr>
              <a:t>hypersensitivity to cytisine or any of the excipients (non-active ingredients): mannitol, microcrystalline cellulose, magnesium stearate, glycerol dibehenate and hypromellose </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over 65 years of age</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under 18</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a:effectLst/>
                <a:latin typeface="Arial" panose="020B0604020202020204" pitchFamily="34" charset="0"/>
                <a:cs typeface="Arial" panose="020B0604020202020204" pitchFamily="34" charset="0"/>
              </a:rPr>
              <a:t>pregnant or breastfeeding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a:effectLst/>
                <a:latin typeface="Arial" panose="020B0604020202020204" pitchFamily="34" charset="0"/>
                <a:cs typeface="Arial" panose="020B0604020202020204" pitchFamily="34" charset="0"/>
              </a:rPr>
              <a:t>kidney or liver impairment</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unstable angina (chest pain caused by reduced blood supply to the heart) </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recent myocardial infarction (heart attack) </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clinically significant arrhythmias (irregular or abnormal heart rhythm) </a:t>
            </a: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had a recent stroke</a:t>
            </a:r>
          </a:p>
          <a:p>
            <a:endParaRPr lang="en-GB" sz="1200">
              <a:effectLst/>
              <a:latin typeface="Arial" panose="020B0604020202020204" pitchFamily="34" charset="0"/>
              <a:cs typeface="Arial" panose="020B0604020202020204" pitchFamily="34" charset="0"/>
            </a:endParaRPr>
          </a:p>
          <a:p>
            <a:r>
              <a:rPr lang="en-GB" sz="1200">
                <a:effectLst/>
                <a:latin typeface="Arial" panose="020B0604020202020204" pitchFamily="34" charset="0"/>
                <a:cs typeface="Arial" panose="020B0604020202020204" pitchFamily="34" charset="0"/>
              </a:rPr>
              <a:t>Women of childbearing age using hormonal contraception should </a:t>
            </a:r>
            <a:r>
              <a:rPr lang="en-GB" sz="1200" b="1">
                <a:effectLst/>
                <a:latin typeface="Arial" panose="020B0604020202020204" pitchFamily="34" charset="0"/>
                <a:cs typeface="Arial" panose="020B0604020202020204" pitchFamily="34" charset="0"/>
              </a:rPr>
              <a:t>add a secondary barrier method whilst taking cytisine </a:t>
            </a:r>
            <a:r>
              <a:rPr lang="en-GB" sz="1200">
                <a:effectLst/>
                <a:latin typeface="Arial" panose="020B0604020202020204" pitchFamily="34" charset="0"/>
                <a:cs typeface="Arial" panose="020B0604020202020204" pitchFamily="34" charset="0"/>
              </a:rPr>
              <a:t>as its impact on the effectiveness of oral contraceptives is not known. </a:t>
            </a:r>
          </a:p>
          <a:p>
            <a:endParaRPr lang="en-GB" sz="1200">
              <a:effectLst/>
              <a:latin typeface="Arial" panose="020B0604020202020204" pitchFamily="34" charset="0"/>
              <a:cs typeface="Arial" panose="020B0604020202020204" pitchFamily="34" charset="0"/>
            </a:endParaRPr>
          </a:p>
          <a:p>
            <a:pPr marL="0" indent="0" eaLnBrk="1" hangingPunct="1">
              <a:lnSpc>
                <a:spcPct val="90000"/>
              </a:lnSpc>
              <a:buFont typeface="Arial" panose="020B0604020202020204" pitchFamily="34" charset="0"/>
              <a:buNone/>
            </a:pPr>
            <a:r>
              <a:rPr lang="en-GB" sz="1200" b="1">
                <a:latin typeface="Arial" panose="020B0604020202020204" pitchFamily="34" charset="0"/>
                <a:ea typeface="ＭＳ Ｐゴシック" charset="0"/>
                <a:cs typeface="Arial" panose="020B0604020202020204" pitchFamily="34" charset="0"/>
              </a:rPr>
              <a:t>Drug interactions</a:t>
            </a: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r>
              <a:rPr lang="en-GB" sz="1200" b="0">
                <a:latin typeface="Arial" panose="020B0604020202020204" pitchFamily="34" charset="0"/>
                <a:cs typeface="Arial" panose="020B0604020202020204" pitchFamily="34" charset="0"/>
              </a:rPr>
              <a:t>anti-tuberculosis drugs. </a:t>
            </a: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endParaRPr lang="en-GB" sz="1200" b="0">
              <a:latin typeface="Arial" panose="020B0604020202020204" pitchFamily="34" charset="0"/>
              <a:ea typeface="ＭＳ Ｐゴシック" charset="0"/>
              <a:cs typeface="Arial" panose="020B0604020202020204" pitchFamily="34" charset="0"/>
            </a:endParaRP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endParaRPr lang="en-GB" sz="1200" b="0">
              <a:latin typeface="Arial" panose="020B0604020202020204" pitchFamily="34" charset="0"/>
              <a:ea typeface="ＭＳ Ｐゴシック" charset="0"/>
              <a:cs typeface="Arial" panose="020B0604020202020204" pitchFamily="34" charset="0"/>
            </a:endParaRPr>
          </a:p>
          <a:p>
            <a:endParaRPr lang="en-GB" sz="1200">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p:txBody>
      </p:sp>
      <p:sp>
        <p:nvSpPr>
          <p:cNvPr id="4" name="Slide Number Placeholder 3">
            <a:extLst>
              <a:ext uri="{FF2B5EF4-FFF2-40B4-BE49-F238E27FC236}">
                <a16:creationId xmlns:a16="http://schemas.microsoft.com/office/drawing/2014/main" id="{B3A6F0E6-6DE8-083D-E9E2-EF0934F2DF3B}"/>
              </a:ext>
            </a:extLst>
          </p:cNvPr>
          <p:cNvSpPr>
            <a:spLocks noGrp="1"/>
          </p:cNvSpPr>
          <p:nvPr>
            <p:ph type="sldNum" sz="quarter" idx="5"/>
          </p:nvPr>
        </p:nvSpPr>
        <p:spPr/>
        <p:txBody>
          <a:bodyPr/>
          <a:lstStyle/>
          <a:p>
            <a:pPr>
              <a:defRPr/>
            </a:pPr>
            <a:fld id="{242A2382-4541-B845-B6D5-E8B5A330E247}" type="slidenum">
              <a:rPr lang="en-US" smtClean="0"/>
              <a:pPr>
                <a:defRPr/>
              </a:pPr>
              <a:t>59</a:t>
            </a:fld>
            <a:endParaRPr lang="en-US"/>
          </a:p>
        </p:txBody>
      </p:sp>
    </p:spTree>
    <p:extLst>
      <p:ext uri="{BB962C8B-B14F-4D97-AF65-F5344CB8AC3E}">
        <p14:creationId xmlns:p14="http://schemas.microsoft.com/office/powerpoint/2010/main" val="1251728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[Animated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[Trainer should read question aloud and invite trainees to respond using the pooling tool or chat. Allow 15-40 seconds for responses before sharing correct response. The correct response appears with animation when you click on slide.]</a:t>
            </a:r>
          </a:p>
          <a:p>
            <a:pPr>
              <a:lnSpc>
                <a:spcPct val="107000"/>
              </a:lnSpc>
              <a:spcAft>
                <a:spcPts val="800"/>
              </a:spcAft>
            </a:pP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dirty="0">
                <a:effectLst/>
                <a:latin typeface="Arial" panose="020B0604020202020204" pitchFamily="34" charset="0"/>
                <a:ea typeface="Calibri" panose="020F0502020204030204" pitchFamily="34" charset="0"/>
                <a:cs typeface="Arial" panose="020B0604020202020204" pitchFamily="34" charset="0"/>
              </a:rPr>
              <a:t>It is very uncommon for patients to become addicted to NRT. This is because nicotine is only addictive when it is delivered rapidly to the centres of the brain as is the case with combustible tobacco. NRT provides a slower delivery of NRT and therefore has a minimal risk of long-term addiction. Some patients use NRT for extended periods and these tend to be individuals who smoked heavily for many years. These individuals are often using a short acting NRT product and typically when they have urges to smoke. It is safe to use NRT for many years and NRT delivers a clean form of nicotine absent of the 4,000+ harmful chemicals and so it does not cause smoking related illness. Encouraging patients to use NRT for as long as they need to remain smokefree is best practice. When risk of relapse is small then patients can be supported with discontinuing NRT. This is generally done slowly (step wise reduction) but can also be done in one step of appropriate. Again, NRT can be safely used for extended periods of time, and this is shown to improve long term success rates. </a:t>
            </a:r>
            <a:endParaRPr lang="en-CA" sz="1200" dirty="0">
              <a:effectLst/>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5967660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68322-3D81-5B97-2A2A-6726A5B3C6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5F60D-D786-2B54-6816-7C74F51569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401DA-42A2-DED8-36CA-650128BEE866}"/>
              </a:ext>
            </a:extLst>
          </p:cNvPr>
          <p:cNvSpPr>
            <a:spLocks noGrp="1"/>
          </p:cNvSpPr>
          <p:nvPr>
            <p:ph type="body" idx="1"/>
          </p:nvPr>
        </p:nvSpPr>
        <p:spPr/>
        <p:txBody>
          <a:bodyPr>
            <a:normAutofit fontScale="85000" lnSpcReduction="20000"/>
          </a:bodyPr>
          <a:lstStyle/>
          <a:p>
            <a:r>
              <a:rPr lang="en-GB" sz="1200">
                <a:effectLst/>
                <a:latin typeface="Arial" panose="020B0604020202020204" pitchFamily="34" charset="0"/>
                <a:cs typeface="Arial" panose="020B0604020202020204" pitchFamily="34" charset="0"/>
              </a:rPr>
              <a:t>According to the Summary of Product Characteristics, Cytisine should be taken </a:t>
            </a:r>
            <a:r>
              <a:rPr lang="en-GB" sz="1200" b="1">
                <a:effectLst/>
                <a:latin typeface="Arial" panose="020B0604020202020204" pitchFamily="34" charset="0"/>
                <a:cs typeface="Arial" panose="020B0604020202020204" pitchFamily="34" charset="0"/>
              </a:rPr>
              <a:t>with caution </a:t>
            </a:r>
            <a:r>
              <a:rPr lang="en-GB" sz="1200">
                <a:effectLst/>
                <a:latin typeface="Arial" panose="020B0604020202020204" pitchFamily="34" charset="0"/>
                <a:cs typeface="Arial" panose="020B0604020202020204" pitchFamily="34" charset="0"/>
              </a:rPr>
              <a:t>if patients have:</a:t>
            </a:r>
            <a:r>
              <a:rPr lang="en-GB" sz="1200">
                <a:latin typeface="Arial" panose="020B0604020202020204" pitchFamily="34" charset="0"/>
                <a:cs typeface="Arial" panose="020B0604020202020204" pitchFamily="34" charset="0"/>
              </a:rPr>
              <a:t> </a:t>
            </a:r>
          </a:p>
          <a:p>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ischemic heart disease</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heart failure</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hypertension (high blood pressure)</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pheochromocytoma (tumour in the adrenal glands)</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atherosclerosis (thickening or hardening of the arteries) and other peripheral vascular diseases</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gastric and duodenal ulcer</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gastroesophageal reflux disease</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hyperthyroidism (overactive thyroid)</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diabetes</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a:effectLst/>
                <a:latin typeface="Arial" panose="020B0604020202020204" pitchFamily="34" charset="0"/>
                <a:cs typeface="Arial" panose="020B0604020202020204" pitchFamily="34" charset="0"/>
              </a:rPr>
              <a:t>schizophrenia</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a:buFont typeface="Arial" panose="020B0604020202020204" pitchFamily="34" charset="0"/>
              <a:buNone/>
            </a:pPr>
            <a:endParaRPr lang="en-GB" sz="1200">
              <a:effectLst/>
              <a:latin typeface="Arial" panose="020B0604020202020204" pitchFamily="34" charset="0"/>
              <a:cs typeface="Arial" panose="020B0604020202020204" pitchFamily="34" charset="0"/>
            </a:endParaRPr>
          </a:p>
          <a:p>
            <a:pPr>
              <a:buFont typeface="Arial" panose="020B0604020202020204" pitchFamily="34" charset="0"/>
              <a:buNone/>
            </a:pPr>
            <a:r>
              <a:rPr lang="en-GB" sz="1200">
                <a:effectLst/>
                <a:latin typeface="Arial" panose="020B0604020202020204" pitchFamily="34" charset="0"/>
                <a:cs typeface="Arial" panose="020B0604020202020204" pitchFamily="34" charset="0"/>
              </a:rPr>
              <a:t>This </a:t>
            </a:r>
            <a:r>
              <a:rPr lang="en-GB" sz="1200" b="1">
                <a:effectLst/>
                <a:latin typeface="Arial" panose="020B0604020202020204" pitchFamily="34" charset="0"/>
                <a:cs typeface="Arial" panose="020B0604020202020204" pitchFamily="34" charset="0"/>
              </a:rPr>
              <a:t>does not mean </a:t>
            </a:r>
            <a:r>
              <a:rPr lang="en-GB" sz="1200">
                <a:effectLst/>
                <a:latin typeface="Arial" panose="020B0604020202020204" pitchFamily="34" charset="0"/>
                <a:cs typeface="Arial" panose="020B0604020202020204" pitchFamily="34" charset="0"/>
              </a:rPr>
              <a:t>that Cytisine should not be used, but that the caution should be discussed with the patient and additional vigilance adopted to check for any possible worsening of these conditions.</a:t>
            </a:r>
            <a:r>
              <a:rPr lang="en-GB" sz="1200">
                <a:latin typeface="Arial" panose="020B0604020202020204" pitchFamily="34" charset="0"/>
                <a:cs typeface="Arial" panose="020B0604020202020204" pitchFamily="34" charset="0"/>
              </a:rPr>
              <a:t> </a:t>
            </a:r>
            <a:endParaRPr lang="en-GB" sz="1200">
              <a:effectLst/>
              <a:latin typeface="Arial" panose="020B0604020202020204" pitchFamily="34" charset="0"/>
              <a:cs typeface="Arial" panose="020B0604020202020204" pitchFamily="34" charset="0"/>
            </a:endParaRPr>
          </a:p>
          <a:p>
            <a:pPr marL="0" marR="0" indent="0" algn="l" defTabSz="457200">
              <a:lnSpc>
                <a:spcPct val="100000"/>
              </a:lnSpc>
              <a:buClrTx/>
              <a:buSzTx/>
              <a:buFont typeface="Arial" panose="020B0604020202020204" pitchFamily="34" charset="0"/>
              <a:buChar char="•"/>
              <a:tabLst/>
              <a:defRPr/>
            </a:pPr>
            <a:endParaRPr lang="en-GB"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a:buFont typeface="Arial" panose="020B0604020202020204" pitchFamily="34" charset="0"/>
              <a:buNone/>
              <a:defRPr/>
            </a:pPr>
            <a:r>
              <a:rPr lang="en-GB" sz="1200">
                <a:latin typeface="Arial" panose="020B0604020202020204" pitchFamily="34" charset="0"/>
                <a:cs typeface="Arial" panose="020B0604020202020204" pitchFamily="34" charset="0"/>
              </a:rPr>
              <a:t>From the SPC - Depressed mood, rarely including suicidal ideation and suicide attempt, may be a symptom of nicotine withdrawal. </a:t>
            </a:r>
            <a:r>
              <a:rPr lang="en-GB" sz="1200" b="1">
                <a:latin typeface="Arial" panose="020B0604020202020204" pitchFamily="34" charset="0"/>
                <a:cs typeface="Arial" panose="020B0604020202020204" pitchFamily="34" charset="0"/>
              </a:rPr>
              <a:t>Clinicians should be aware of the possible emergence of serious neuropsychiatric symptoms in patients attempting to quit smoking with or without treatment. </a:t>
            </a:r>
            <a:r>
              <a:rPr lang="en-GB" sz="1200">
                <a:latin typeface="Arial" panose="020B0604020202020204" pitchFamily="34" charset="0"/>
                <a:cs typeface="Arial" panose="020B0604020202020204" pitchFamily="34" charset="0"/>
              </a:rPr>
              <a:t>History of psychiatric disorders Smoking cessation, with or without pharmacotherapy, has been associated with exacerbation of underlying psychiatric illness (e.g. depression). </a:t>
            </a:r>
            <a:r>
              <a:rPr lang="en-GB" sz="1200" b="1">
                <a:latin typeface="Arial" panose="020B0604020202020204" pitchFamily="34" charset="0"/>
                <a:cs typeface="Arial" panose="020B0604020202020204" pitchFamily="34" charset="0"/>
              </a:rPr>
              <a:t>Care should be taken with patients with a history of psychiatric illness and patients should be advised accordingly.</a:t>
            </a:r>
            <a:endParaRPr lang="en-GB" sz="1200" b="1"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eaLnBrk="1" fontAlgn="auto" hangingPunct="1">
              <a:spcBef>
                <a:spcPts val="0"/>
              </a:spcBef>
              <a:spcAft>
                <a:spcPts val="0"/>
              </a:spcAft>
              <a:defRPr/>
            </a:pPr>
            <a:endParaRPr lang="en-US" sz="1200" b="1">
              <a:latin typeface="Arial" panose="020B0604020202020204" pitchFamily="34" charset="0"/>
              <a:ea typeface="ＭＳ Ｐゴシック" panose="020B0600070205080204" pitchFamily="34" charset="-128"/>
              <a:cs typeface="Arial" panose="020B0604020202020204" pitchFamily="34" charset="0"/>
            </a:endParaRPr>
          </a:p>
          <a:p>
            <a:pPr eaLnBrk="1" fontAlgn="auto" hangingPunct="1">
              <a:spcBef>
                <a:spcPts val="0"/>
              </a:spcBef>
              <a:spcAft>
                <a:spcPts val="0"/>
              </a:spcAft>
              <a:defRPr/>
            </a:pPr>
            <a:endParaRPr lang="en-US" sz="1200">
              <a:latin typeface="Arial" panose="020B0604020202020204" pitchFamily="34" charset="0"/>
              <a:ea typeface="ＭＳ Ｐゴシック" panose="020B0600070205080204" pitchFamily="34" charset="-128"/>
              <a:cs typeface="Arial" panose="020B0604020202020204" pitchFamily="34" charset="0"/>
            </a:endParaRPr>
          </a:p>
        </p:txBody>
      </p:sp>
      <p:sp>
        <p:nvSpPr>
          <p:cNvPr id="4" name="Slide Number Placeholder 3">
            <a:extLst>
              <a:ext uri="{FF2B5EF4-FFF2-40B4-BE49-F238E27FC236}">
                <a16:creationId xmlns:a16="http://schemas.microsoft.com/office/drawing/2014/main" id="{C30FA079-9556-FE77-3513-96BEDC0EBD9A}"/>
              </a:ext>
            </a:extLst>
          </p:cNvPr>
          <p:cNvSpPr>
            <a:spLocks noGrp="1"/>
          </p:cNvSpPr>
          <p:nvPr>
            <p:ph type="sldNum" sz="quarter" idx="5"/>
          </p:nvPr>
        </p:nvSpPr>
        <p:spPr/>
        <p:txBody>
          <a:bodyPr/>
          <a:lstStyle/>
          <a:p>
            <a:pPr>
              <a:defRPr/>
            </a:pPr>
            <a:fld id="{242A2382-4541-B845-B6D5-E8B5A330E247}" type="slidenum">
              <a:rPr lang="en-US" smtClean="0"/>
              <a:pPr>
                <a:defRPr/>
              </a:pPr>
              <a:t>60</a:t>
            </a:fld>
            <a:endParaRPr lang="en-US"/>
          </a:p>
        </p:txBody>
      </p:sp>
    </p:spTree>
    <p:extLst>
      <p:ext uri="{BB962C8B-B14F-4D97-AF65-F5344CB8AC3E}">
        <p14:creationId xmlns:p14="http://schemas.microsoft.com/office/powerpoint/2010/main" val="25860849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CC111-3239-BE2E-EC94-EAAE64BCA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0F3C8-E577-C352-B4EF-8814613CA7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245C4-6C9B-F28F-CD82-7EA99CE0A685}"/>
              </a:ext>
            </a:extLst>
          </p:cNvPr>
          <p:cNvSpPr>
            <a:spLocks noGrp="1"/>
          </p:cNvSpPr>
          <p:nvPr>
            <p:ph type="body" idx="1"/>
          </p:nvPr>
        </p:nvSpPr>
        <p:spPr/>
        <p:txBody>
          <a:bodyPr>
            <a:normAutofit/>
          </a:bodyPr>
          <a:lstStyle/>
          <a:p>
            <a:pPr defTabSz="914400">
              <a:defRPr/>
            </a:pPr>
            <a:r>
              <a:rPr lang="en-GB" b="1">
                <a:latin typeface="Arial" panose="020B0604020202020204" pitchFamily="34" charset="0"/>
                <a:cs typeface="Arial" panose="020B0604020202020204" pitchFamily="34" charset="0"/>
              </a:rPr>
              <a:t>Like all medicines, Cytisine can cause side effects, although not everybody will experience them</a:t>
            </a:r>
            <a:r>
              <a:rPr lang="en-GB">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a:p>
            <a:pPr defTabSz="914400">
              <a:defRPr/>
            </a:pPr>
            <a:endParaRPr lang="en-GB">
              <a:latin typeface="Arial" panose="020B0604020202020204" pitchFamily="34" charset="0"/>
              <a:cs typeface="Arial" panose="020B0604020202020204" pitchFamily="34" charset="0"/>
            </a:endParaRPr>
          </a:p>
          <a:p>
            <a:pPr defTabSz="914400">
              <a:defRPr/>
            </a:pPr>
            <a:r>
              <a:rPr lang="en-GB">
                <a:latin typeface="Arial" panose="020B0604020202020204" pitchFamily="34" charset="0"/>
                <a:cs typeface="Arial" panose="020B0604020202020204" pitchFamily="34" charset="0"/>
              </a:rPr>
              <a:t>Mild to moderate side effects are the most likely to occur, more frequently concerning the gastrointestinal tract.</a:t>
            </a:r>
            <a:br>
              <a:rPr lang="en-GB">
                <a:latin typeface="Arial" panose="020B0604020202020204" pitchFamily="34" charset="0"/>
                <a:cs typeface="Arial" panose="020B0604020202020204" pitchFamily="34" charset="0"/>
              </a:rPr>
            </a:br>
            <a:br>
              <a:rPr lang="en-GB">
                <a:latin typeface="Arial" panose="020B0604020202020204" pitchFamily="34" charset="0"/>
                <a:cs typeface="Arial" panose="020B0604020202020204" pitchFamily="34" charset="0"/>
              </a:rPr>
            </a:br>
            <a:r>
              <a:rPr lang="en-GB">
                <a:latin typeface="Arial" panose="020B0604020202020204" pitchFamily="34" charset="0"/>
                <a:cs typeface="Arial" panose="020B0604020202020204" pitchFamily="34" charset="0"/>
              </a:rPr>
              <a:t>Most adverse reactions occur when Cytisine is started and resolve during treatment.</a:t>
            </a:r>
            <a:br>
              <a:rPr lang="en-GB">
                <a:latin typeface="Arial" panose="020B0604020202020204" pitchFamily="34" charset="0"/>
                <a:cs typeface="Arial" panose="020B0604020202020204" pitchFamily="34" charset="0"/>
              </a:rPr>
            </a:br>
            <a:endParaRPr lang="en-GB">
              <a:latin typeface="Arial" panose="020B0604020202020204" pitchFamily="34" charset="0"/>
              <a:cs typeface="Arial" panose="020B0604020202020204" pitchFamily="34" charset="0"/>
            </a:endParaRPr>
          </a:p>
          <a:p>
            <a:pPr defTabSz="914400">
              <a:defRPr/>
            </a:pPr>
            <a:r>
              <a:rPr lang="en-GB">
                <a:latin typeface="Arial" panose="020B0604020202020204" pitchFamily="34" charset="0"/>
                <a:cs typeface="Arial" panose="020B0604020202020204" pitchFamily="34" charset="0"/>
              </a:rPr>
              <a:t>Clinical studies and experience indicate </a:t>
            </a:r>
            <a:r>
              <a:rPr lang="en-GB" b="1">
                <a:latin typeface="Arial" panose="020B0604020202020204" pitchFamily="34" charset="0"/>
                <a:cs typeface="Arial" panose="020B0604020202020204" pitchFamily="34" charset="0"/>
              </a:rPr>
              <a:t>good tolerability of Cytisine</a:t>
            </a:r>
            <a:r>
              <a:rPr lang="en-GB">
                <a:latin typeface="Arial" panose="020B0604020202020204" pitchFamily="34" charset="0"/>
                <a:cs typeface="Arial" panose="020B0604020202020204" pitchFamily="34" charset="0"/>
              </a:rPr>
              <a:t>. The proportion of patients in research studies who discontinued treatment because of adverse reactions was 6–15.5% and in controlled studies it was comparable to the proportion in the placebo group. </a:t>
            </a:r>
            <a:endParaRPr lang="en-US">
              <a:latin typeface="Arial" panose="020B0604020202020204" pitchFamily="34" charset="0"/>
              <a:cs typeface="Arial" panose="020B0604020202020204" pitchFamily="34" charset="0"/>
            </a:endParaRPr>
          </a:p>
          <a:p>
            <a:pPr defTabSz="914400">
              <a:defRPr/>
            </a:pPr>
            <a:endParaRPr lang="en-GB">
              <a:latin typeface="Arial" panose="020B0604020202020204" pitchFamily="34" charset="0"/>
              <a:cs typeface="Arial" panose="020B0604020202020204" pitchFamily="34" charset="0"/>
            </a:endParaRPr>
          </a:p>
          <a:p>
            <a:pPr defTabSz="914400">
              <a:defRPr/>
            </a:pPr>
            <a:r>
              <a:rPr lang="en-GB" b="1">
                <a:latin typeface="Arial" panose="020B0604020202020204" pitchFamily="34" charset="0"/>
                <a:cs typeface="Arial" panose="020B0604020202020204" pitchFamily="34" charset="0"/>
              </a:rPr>
              <a:t>Cytisine has no influence on the ability to drive and use machines</a:t>
            </a:r>
            <a:r>
              <a:rPr lang="en-GB">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a:p>
            <a:pPr defTabSz="914400">
              <a:defRPr/>
            </a:pPr>
            <a:endParaRPr lang="en-US">
              <a:latin typeface="Arial" panose="020B0604020202020204" pitchFamily="34" charset="0"/>
              <a:cs typeface="Arial" panose="020B0604020202020204" pitchFamily="34" charset="0"/>
            </a:endParaRPr>
          </a:p>
          <a:p>
            <a:pPr marL="0" marR="0" indent="0" algn="l" defTabSz="914400">
              <a:lnSpc>
                <a:spcPct val="100000"/>
              </a:lnSpc>
              <a:spcBef>
                <a:spcPct val="30000"/>
              </a:spcBef>
              <a:spcAft>
                <a:spcPct val="0"/>
              </a:spcAft>
              <a:buClrTx/>
              <a:buSzTx/>
              <a:buFontTx/>
              <a:buNone/>
              <a:tabLst/>
              <a:defRPr/>
            </a:pPr>
            <a:endParaRPr lang="en-GB">
              <a:latin typeface="Arial"/>
              <a:ea typeface="ＭＳ Ｐゴシック"/>
              <a:cs typeface="Arial"/>
            </a:endParaRPr>
          </a:p>
        </p:txBody>
      </p:sp>
      <p:sp>
        <p:nvSpPr>
          <p:cNvPr id="4" name="Slide Number Placeholder 3">
            <a:extLst>
              <a:ext uri="{FF2B5EF4-FFF2-40B4-BE49-F238E27FC236}">
                <a16:creationId xmlns:a16="http://schemas.microsoft.com/office/drawing/2014/main" id="{2CEDA312-77A9-4009-9E5C-A3FB6444961B}"/>
              </a:ext>
            </a:extLst>
          </p:cNvPr>
          <p:cNvSpPr>
            <a:spLocks noGrp="1"/>
          </p:cNvSpPr>
          <p:nvPr>
            <p:ph type="sldNum" sz="quarter" idx="5"/>
          </p:nvPr>
        </p:nvSpPr>
        <p:spPr/>
        <p:txBody>
          <a:bodyPr/>
          <a:lstStyle/>
          <a:p>
            <a:pPr>
              <a:defRPr/>
            </a:pPr>
            <a:fld id="{242A2382-4541-B845-B6D5-E8B5A330E247}" type="slidenum">
              <a:rPr lang="en-US" smtClean="0"/>
              <a:pPr>
                <a:defRPr/>
              </a:pPr>
              <a:t>61</a:t>
            </a:fld>
            <a:endParaRPr lang="en-US"/>
          </a:p>
        </p:txBody>
      </p:sp>
    </p:spTree>
    <p:extLst>
      <p:ext uri="{BB962C8B-B14F-4D97-AF65-F5344CB8AC3E}">
        <p14:creationId xmlns:p14="http://schemas.microsoft.com/office/powerpoint/2010/main" val="29285385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70D0C-2193-7134-96E6-785DD4798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29FF01-3B03-9EF0-E300-6DD17C177D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A7468-F4AD-C854-59E8-E5EC2B8C5317}"/>
              </a:ext>
            </a:extLst>
          </p:cNvPr>
          <p:cNvSpPr>
            <a:spLocks noGrp="1"/>
          </p:cNvSpPr>
          <p:nvPr>
            <p:ph type="body" idx="1"/>
          </p:nvPr>
        </p:nvSpPr>
        <p:spPr/>
        <p:txBody>
          <a:bodyPr>
            <a:normAutofit fontScale="70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Concerns regarding the neuropsychiatric safety of varenicline have been raised and this has caused confusion within the medical community regarding the use of these medications for patients interested in quitting. Several recent well-designed trials have found no evidence to suggest an increase in neuropsychiatric events attributable to nicotine analogues.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EAGLES trial:</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The largest and probably the most expensive smoking cessation trial ever.</a:t>
            </a:r>
          </a:p>
          <a:p>
            <a:pPr marL="171450" indent="-171450">
              <a:buFont typeface="Arial" panose="020B0604020202020204" pitchFamily="34" charset="0"/>
              <a:buChar char="•"/>
            </a:pP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The EAGLES study was primarily designed to evaluate the neuropsychiatric safety of varenicline and bupropion, compared to placebo, in adults who smoke with and without a history of psychiatric disorder. The primary safety endpoint was a composite endpoint defined as the occurrence of at least one treatment-emergent severe adverse event of anxiety, depression, feeling abnormal, or hostility and/or the occurrence of at least one treatment-emergent moderate or severe adverse event of agitation, aggression, delusions, hallucinations, homicidal ideation, mania, panic, paranoia, psychosis, suicidal ideation, suicidal behaviour, or completed suicide.</a:t>
            </a: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There was </a:t>
            </a: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no significant increase in neuropsychiatric adverse events </a:t>
            </a: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with Champix or Zyban compared to NRT or placebo </a:t>
            </a: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in patients with or without a history of psychiatric disorder.</a:t>
            </a: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The safety and tolerability of varenicline in this study is in line with that seen in other clinical trials.</a:t>
            </a: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Patients taking varenicline in EAGLES </a:t>
            </a: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showed statistically superior continuous abstinence rates at weeks 9–12 and 9–24 compared with patients treated with placebo, bupropion or NRT patch.</a:t>
            </a: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We need to remember that low mood is a symptom of nicotine withdrawal </a:t>
            </a:r>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and not anything to do with the treatment patients are using</a:t>
            </a:r>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   </a:t>
            </a: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a:solidFill>
                  <a:schemeClr val="tx1"/>
                </a:solidFill>
                <a:latin typeface="Arial" panose="020B0604020202020204" pitchFamily="34" charset="0"/>
                <a:ea typeface="Geneva" pitchFamily="-109" charset="0"/>
                <a:cs typeface="Arial" panose="020B0604020202020204" pitchFamily="34" charset="0"/>
              </a:rPr>
              <a:t>What we should do is keep an eye on all our patients who are stopping smoking (regardless of tobacco dependence aid used) and monitor their nicotine withdrawal symptoms weekly, especially those who have a history of psychiatric illnesses.  </a:t>
            </a: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If the patient themselves or the adviser is concerned about their mental health after quitting smoking, they should be advised to speak to their healthcare professional to ensure they receive the support they need in the longer term. If you have immediate concerns about the patient, deploy safeguarding policy.</a:t>
            </a:r>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endParaRPr lang="en-GB" altLang="en-US" sz="1200" b="0" i="0" kern="1200">
              <a:solidFill>
                <a:schemeClr val="tx1"/>
              </a:solidFill>
              <a:latin typeface="Arial" panose="020B0604020202020204" pitchFamily="34" charset="0"/>
              <a:ea typeface="Geneva" pitchFamily="-109" charset="0"/>
              <a:cs typeface="Arial" panose="020B0604020202020204" pitchFamily="34" charset="0"/>
            </a:endParaRPr>
          </a:p>
          <a:p>
            <a:endParaRPr lang="en-GB" altLang="en-US">
              <a:latin typeface="Arial" panose="020B0604020202020204" pitchFamily="34" charset="0"/>
              <a:cs typeface="Arial" panose="020B0604020202020204" pitchFamily="34" charset="0"/>
            </a:endParaRPr>
          </a:p>
          <a:p>
            <a:endParaRPr lang="en-GB" alt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A7B80D1-C986-F8FD-C0BC-C570722DE772}"/>
              </a:ext>
            </a:extLst>
          </p:cNvPr>
          <p:cNvSpPr>
            <a:spLocks noGrp="1"/>
          </p:cNvSpPr>
          <p:nvPr>
            <p:ph type="sldNum" sz="quarter" idx="5"/>
          </p:nvPr>
        </p:nvSpPr>
        <p:spPr/>
        <p:txBody>
          <a:bodyPr/>
          <a:lstStyle/>
          <a:p>
            <a:pPr>
              <a:defRPr/>
            </a:pPr>
            <a:fld id="{242A2382-4541-B845-B6D5-E8B5A330E247}" type="slidenum">
              <a:rPr lang="en-US" smtClean="0"/>
              <a:pPr>
                <a:defRPr/>
              </a:pPr>
              <a:t>62</a:t>
            </a:fld>
            <a:endParaRPr lang="en-US"/>
          </a:p>
        </p:txBody>
      </p:sp>
    </p:spTree>
    <p:extLst>
      <p:ext uri="{BB962C8B-B14F-4D97-AF65-F5344CB8AC3E}">
        <p14:creationId xmlns:p14="http://schemas.microsoft.com/office/powerpoint/2010/main" val="29049401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8F42E-DBB6-0C37-158A-C9F5E1674B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02CB6-AB8C-14C8-A11E-8AFC113271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36E17-A341-448D-D358-BD601C197937}"/>
              </a:ext>
            </a:extLst>
          </p:cNvPr>
          <p:cNvSpPr>
            <a:spLocks noGrp="1"/>
          </p:cNvSpPr>
          <p:nvPr>
            <p:ph type="body" idx="1"/>
          </p:nvPr>
        </p:nvSpPr>
        <p:spPr/>
        <p:txBody>
          <a:bodyPr/>
          <a:lstStyle/>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Bupropion</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24FBB332-6CBE-CC36-05B0-118B9A7786ED}"/>
              </a:ext>
            </a:extLst>
          </p:cNvPr>
          <p:cNvSpPr>
            <a:spLocks noGrp="1"/>
          </p:cNvSpPr>
          <p:nvPr>
            <p:ph type="sldNum" sz="quarter" idx="5"/>
          </p:nvPr>
        </p:nvSpPr>
        <p:spPr/>
        <p:txBody>
          <a:bodyPr/>
          <a:lstStyle/>
          <a:p>
            <a:pPr>
              <a:defRPr/>
            </a:pPr>
            <a:fld id="{242A2382-4541-B845-B6D5-E8B5A330E247}" type="slidenum">
              <a:rPr lang="en-US" smtClean="0"/>
              <a:pPr>
                <a:defRPr/>
              </a:pPr>
              <a:t>63</a:t>
            </a:fld>
            <a:endParaRPr lang="en-US"/>
          </a:p>
        </p:txBody>
      </p:sp>
    </p:spTree>
    <p:extLst>
      <p:ext uri="{BB962C8B-B14F-4D97-AF65-F5344CB8AC3E}">
        <p14:creationId xmlns:p14="http://schemas.microsoft.com/office/powerpoint/2010/main" val="3553020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E819B-97F0-F2CF-03D0-7D095CDF53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39366E-4837-925A-5A05-21DB2865AD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F4780F-DA6A-6A8A-E7E4-78E0D462EDC3}"/>
              </a:ext>
            </a:extLst>
          </p:cNvPr>
          <p:cNvSpPr>
            <a:spLocks noGrp="1"/>
          </p:cNvSpPr>
          <p:nvPr>
            <p:ph type="body" idx="1"/>
          </p:nvPr>
        </p:nvSpPr>
        <p:spPr/>
        <p:txBody>
          <a:bodyPr>
            <a:normAutofit/>
          </a:bodyPr>
          <a:lstStyle/>
          <a:p>
            <a:r>
              <a:rPr lang="en-US">
                <a:solidFill>
                  <a:schemeClr val="tx1"/>
                </a:solidFill>
                <a:latin typeface="Arial" panose="020B0604020202020204" pitchFamily="34" charset="0"/>
                <a:cs typeface="Arial" panose="020B0604020202020204" pitchFamily="34" charset="0"/>
              </a:rPr>
              <a:t>Bupropion (sold under the trade name Zyban) is a second choice </a:t>
            </a:r>
            <a:r>
              <a:rPr lang="en-US" baseline="0">
                <a:solidFill>
                  <a:schemeClr val="tx1"/>
                </a:solidFill>
                <a:latin typeface="Arial" panose="020B0604020202020204" pitchFamily="34" charset="0"/>
                <a:cs typeface="Arial" panose="020B0604020202020204" pitchFamily="34" charset="0"/>
              </a:rPr>
              <a:t>tobacco dependence aid. It is not commonly used by patients with SMI due to its side effect profile. </a:t>
            </a:r>
          </a:p>
          <a:p>
            <a:endParaRPr lang="en-US" baseline="0">
              <a:solidFill>
                <a:schemeClr val="tx1"/>
              </a:solidFill>
              <a:latin typeface="Arial" panose="020B0604020202020204" pitchFamily="34" charset="0"/>
              <a:cs typeface="Arial" panose="020B0604020202020204" pitchFamily="34" charset="0"/>
            </a:endParaRPr>
          </a:p>
          <a:p>
            <a:r>
              <a:rPr lang="en-US" b="1" baseline="0">
                <a:solidFill>
                  <a:schemeClr val="tx1"/>
                </a:solidFill>
                <a:latin typeface="Arial" panose="020B0604020202020204" pitchFamily="34" charset="0"/>
                <a:cs typeface="Arial" panose="020B0604020202020204" pitchFamily="34" charset="0"/>
              </a:rPr>
              <a:t>How it works: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a:solidFill>
                  <a:schemeClr val="tx1"/>
                </a:solidFill>
                <a:latin typeface="Arial" panose="020B0604020202020204" pitchFamily="34" charset="0"/>
                <a:ea typeface="ＭＳ Ｐゴシック" charset="0"/>
                <a:cs typeface="Arial" panose="020B0604020202020204" pitchFamily="34" charset="0"/>
              </a:rPr>
              <a:t>Mechanism not known; reduces withdrawal and desire to smoke, possibly by inhibiting neuronal reuptake of dopamine.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a:solidFill>
                <a:schemeClr val="tx1"/>
              </a:solidFill>
              <a:latin typeface="Arial" panose="020B0604020202020204" pitchFamily="34" charset="0"/>
              <a:ea typeface="ＭＳ Ｐゴシック" charset="0"/>
              <a:cs typeface="Arial" panose="020B0604020202020204" pitchFamily="34" charset="0"/>
            </a:endParaRPr>
          </a:p>
          <a:p>
            <a:pPr eaLnBrk="1" hangingPunct="1">
              <a:lnSpc>
                <a:spcPct val="90000"/>
              </a:lnSpc>
              <a:buFont typeface="Wingdings" charset="0"/>
              <a:buNone/>
            </a:pPr>
            <a:r>
              <a:rPr lang="en-GB" sz="1200" b="1">
                <a:solidFill>
                  <a:schemeClr val="tx1"/>
                </a:solidFill>
                <a:latin typeface="Arial" panose="020B0604020202020204" pitchFamily="34" charset="0"/>
                <a:ea typeface="ＭＳ Ｐゴシック" charset="0"/>
                <a:cs typeface="Arial" panose="020B0604020202020204" pitchFamily="34" charset="0"/>
              </a:rPr>
              <a:t>How it is used</a:t>
            </a:r>
          </a:p>
          <a:p>
            <a:pPr marL="171450" indent="-171450" eaLnBrk="1" hangingPunct="1">
              <a:lnSpc>
                <a:spcPct val="90000"/>
              </a:lnSpc>
              <a:buFont typeface="Arial" panose="020B0604020202020204" pitchFamily="34" charset="0"/>
              <a:buChar char="•"/>
            </a:pPr>
            <a:r>
              <a:rPr lang="en-GB" sz="1200">
                <a:solidFill>
                  <a:schemeClr val="tx1"/>
                </a:solidFill>
                <a:latin typeface="Arial" panose="020B0604020202020204" pitchFamily="34" charset="0"/>
                <a:ea typeface="ＭＳ Ｐゴシック" charset="0"/>
                <a:cs typeface="Arial" panose="020B0604020202020204" pitchFamily="34" charset="0"/>
              </a:rPr>
              <a:t>Set quit date and start tablet use 1-2 weeks before this date.</a:t>
            </a:r>
          </a:p>
          <a:p>
            <a:pPr marL="171450" indent="-171450" eaLnBrk="1" hangingPunct="1">
              <a:lnSpc>
                <a:spcPct val="90000"/>
              </a:lnSpc>
              <a:buFont typeface="Arial" panose="020B0604020202020204" pitchFamily="34" charset="0"/>
              <a:buChar char="•"/>
            </a:pPr>
            <a:r>
              <a:rPr lang="en-GB" sz="1200">
                <a:solidFill>
                  <a:schemeClr val="tx1"/>
                </a:solidFill>
                <a:latin typeface="Arial" panose="020B0604020202020204" pitchFamily="34" charset="0"/>
                <a:ea typeface="ＭＳ Ｐゴシック" charset="0"/>
                <a:cs typeface="Arial" panose="020B0604020202020204" pitchFamily="34" charset="0"/>
              </a:rPr>
              <a:t>Treatment for 7-9 weeks</a:t>
            </a:r>
          </a:p>
          <a:p>
            <a:pPr marL="171450" indent="-171450" eaLnBrk="1" hangingPunct="1">
              <a:lnSpc>
                <a:spcPct val="90000"/>
              </a:lnSpc>
              <a:buFont typeface="Arial" panose="020B0604020202020204" pitchFamily="34" charset="0"/>
              <a:buChar char="•"/>
            </a:pPr>
            <a:r>
              <a:rPr lang="en-GB" sz="1200">
                <a:solidFill>
                  <a:schemeClr val="tx1"/>
                </a:solidFill>
                <a:latin typeface="Arial" panose="020B0604020202020204" pitchFamily="34" charset="0"/>
                <a:ea typeface="ＭＳ Ｐゴシック" charset="0"/>
                <a:cs typeface="Arial" panose="020B0604020202020204" pitchFamily="34" charset="0"/>
              </a:rPr>
              <a:t>Can be taken with or without food</a:t>
            </a:r>
          </a:p>
          <a:p>
            <a:pPr marL="171450" indent="-171450" eaLnBrk="1" hangingPunct="1">
              <a:lnSpc>
                <a:spcPct val="90000"/>
              </a:lnSpc>
              <a:buFont typeface="Arial" panose="020B0604020202020204" pitchFamily="34" charset="0"/>
              <a:buChar char="•"/>
            </a:pPr>
            <a:endParaRPr lang="en-GB" sz="1200">
              <a:solidFill>
                <a:schemeClr val="tx1"/>
              </a:solidFill>
              <a:latin typeface="Arial" panose="020B0604020202020204" pitchFamily="34" charset="0"/>
              <a:ea typeface="ＭＳ Ｐゴシック" charset="0"/>
              <a:cs typeface="Arial" panose="020B0604020202020204" pitchFamily="34" charset="0"/>
            </a:endParaRPr>
          </a:p>
          <a:p>
            <a:pPr marL="0" indent="0" eaLnBrk="1" hangingPunct="1">
              <a:lnSpc>
                <a:spcPct val="90000"/>
              </a:lnSpc>
              <a:buNone/>
            </a:pPr>
            <a:r>
              <a:rPr lang="en-GB" sz="1200" b="1">
                <a:solidFill>
                  <a:schemeClr val="tx1"/>
                </a:solidFill>
                <a:latin typeface="Arial" panose="020B0604020202020204" pitchFamily="34" charset="0"/>
                <a:ea typeface="ＭＳ Ｐゴシック" charset="0"/>
                <a:cs typeface="Arial" panose="020B0604020202020204" pitchFamily="34" charset="0"/>
              </a:rPr>
              <a:t>Dose</a:t>
            </a:r>
          </a:p>
          <a:p>
            <a:pPr marL="171450" indent="-171450">
              <a:lnSpc>
                <a:spcPct val="90000"/>
              </a:lnSpc>
              <a:buFont typeface="Arial" panose="020B0604020202020204" pitchFamily="34" charset="0"/>
              <a:buChar char="•"/>
            </a:pPr>
            <a:r>
              <a:rPr lang="en-GB" sz="1200">
                <a:solidFill>
                  <a:schemeClr val="tx1"/>
                </a:solidFill>
                <a:latin typeface="Arial" panose="020B0604020202020204" pitchFamily="34" charset="0"/>
                <a:ea typeface="ＭＳ Ｐゴシック" charset="0"/>
                <a:cs typeface="Arial" panose="020B0604020202020204" pitchFamily="34" charset="0"/>
              </a:rPr>
              <a:t>150mg daily for 6 days, then </a:t>
            </a:r>
          </a:p>
          <a:p>
            <a:pPr marL="171450" indent="-171450">
              <a:lnSpc>
                <a:spcPct val="90000"/>
              </a:lnSpc>
              <a:buFont typeface="Arial" panose="020B0604020202020204" pitchFamily="34" charset="0"/>
              <a:buChar char="•"/>
            </a:pPr>
            <a:r>
              <a:rPr lang="en-GB" sz="1200">
                <a:solidFill>
                  <a:schemeClr val="tx1"/>
                </a:solidFill>
                <a:latin typeface="Arial" panose="020B0604020202020204" pitchFamily="34" charset="0"/>
                <a:ea typeface="ＭＳ Ｐゴシック" charset="0"/>
                <a:cs typeface="Arial" panose="020B0604020202020204" pitchFamily="34" charset="0"/>
              </a:rPr>
              <a:t>150mg twice daily, at least 8 hours apart.</a:t>
            </a:r>
          </a:p>
          <a:p>
            <a:pPr marL="171450" indent="-171450" eaLnBrk="1" hangingPunct="1">
              <a:lnSpc>
                <a:spcPct val="90000"/>
              </a:lnSpc>
              <a:buFont typeface="Arial" panose="020B0604020202020204" pitchFamily="34" charset="0"/>
              <a:buChar char="•"/>
            </a:pPr>
            <a:endParaRPr lang="en-GB" sz="1200">
              <a:latin typeface="Arial" panose="020B0604020202020204" pitchFamily="34" charset="0"/>
              <a:ea typeface="ＭＳ Ｐゴシック" charset="0"/>
              <a:cs typeface="Arial" panose="020B0604020202020204" pitchFamily="34" charset="0"/>
            </a:endParaRPr>
          </a:p>
          <a:p>
            <a:pPr marL="171450" indent="-171450" eaLnBrk="1" hangingPunct="1">
              <a:lnSpc>
                <a:spcPct val="90000"/>
              </a:lnSpc>
              <a:buFont typeface="Arial" panose="020B0604020202020204" pitchFamily="34" charset="0"/>
              <a:buChar char="•"/>
            </a:pPr>
            <a:endParaRPr lang="en-GB" sz="1200">
              <a:latin typeface="Arial" panose="020B0604020202020204" pitchFamily="34" charset="0"/>
              <a:ea typeface="ＭＳ Ｐゴシック"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a:latin typeface="Arial" panose="020B0604020202020204" pitchFamily="34" charset="0"/>
              <a:ea typeface="ＭＳ Ｐゴシック" charset="0"/>
              <a:cs typeface="Arial" panose="020B0604020202020204" pitchFamily="34" charset="0"/>
            </a:endParaRPr>
          </a:p>
          <a:p>
            <a:endParaRPr lang="en-US" baseline="0">
              <a:latin typeface="Arial" panose="020B0604020202020204" pitchFamily="34" charset="0"/>
              <a:cs typeface="Arial" panose="020B0604020202020204" pitchFamily="34" charset="0"/>
            </a:endParaRPr>
          </a:p>
          <a:p>
            <a:endParaRPr lang="en-US" baseline="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32D0DAA-E924-3A19-C239-35FC8258FD6D}"/>
              </a:ext>
            </a:extLst>
          </p:cNvPr>
          <p:cNvSpPr>
            <a:spLocks noGrp="1"/>
          </p:cNvSpPr>
          <p:nvPr>
            <p:ph type="sldNum" sz="quarter" idx="5"/>
          </p:nvPr>
        </p:nvSpPr>
        <p:spPr/>
        <p:txBody>
          <a:bodyPr/>
          <a:lstStyle/>
          <a:p>
            <a:pPr>
              <a:defRPr/>
            </a:pPr>
            <a:fld id="{242A2382-4541-B845-B6D5-E8B5A330E247}" type="slidenum">
              <a:rPr lang="en-US" smtClean="0"/>
              <a:pPr>
                <a:defRPr/>
              </a:pPr>
              <a:t>64</a:t>
            </a:fld>
            <a:endParaRPr lang="en-US"/>
          </a:p>
        </p:txBody>
      </p:sp>
    </p:spTree>
    <p:extLst>
      <p:ext uri="{BB962C8B-B14F-4D97-AF65-F5344CB8AC3E}">
        <p14:creationId xmlns:p14="http://schemas.microsoft.com/office/powerpoint/2010/main" val="26825208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CA" i="0">
                <a:effectLst/>
                <a:latin typeface="Arial" panose="020B0604020202020204" pitchFamily="34" charset="0"/>
                <a:cs typeface="Arial" panose="020B0604020202020204" pitchFamily="34" charset="0"/>
              </a:rPr>
              <a:t>First-line tobacco dependence aids can be safely combined. Combining drugs with different mechanisms of action, such as varenicline and NRT, has increased rates of long-term smoking abstinence in some studies compared with use of a single product.</a:t>
            </a:r>
          </a:p>
          <a:p>
            <a:endParaRPr lang="en-CA" i="0">
              <a:effectLst/>
              <a:latin typeface="Arial" panose="020B0604020202020204" pitchFamily="34" charset="0"/>
              <a:cs typeface="Arial" panose="020B0604020202020204" pitchFamily="34" charset="0"/>
            </a:endParaRPr>
          </a:p>
          <a:p>
            <a:r>
              <a:rPr lang="en-CA" i="0">
                <a:effectLst/>
                <a:latin typeface="Arial" panose="020B0604020202020204" pitchFamily="34" charset="0"/>
                <a:cs typeface="Arial" panose="020B0604020202020204" pitchFamily="34" charset="0"/>
              </a:rPr>
              <a:t>This slide shows the efficacy of using one treatment and using two treatments based on a recent review of data. </a:t>
            </a:r>
          </a:p>
          <a:p>
            <a:endParaRPr lang="en-CA" i="0">
              <a:effectLst/>
              <a:latin typeface="Arial" panose="020B0604020202020204" pitchFamily="34" charset="0"/>
              <a:cs typeface="Arial" panose="020B0604020202020204" pitchFamily="34" charset="0"/>
            </a:endParaRPr>
          </a:p>
          <a:p>
            <a:r>
              <a:rPr lang="en-CA" i="0">
                <a:effectLst/>
                <a:latin typeface="Arial" panose="020B0604020202020204" pitchFamily="34" charset="0"/>
                <a:cs typeface="Arial" panose="020B0604020202020204" pitchFamily="34" charset="0"/>
              </a:rPr>
              <a:t>Treatment of tobacco dependence in the inpatient setting provides a unique opportunity to use combination treatment. This is because all patients will be offered NRT or a nicotine vape upon admission with the opportunity for a second treatment (e.g., nicotine analogues) to be added for</a:t>
            </a:r>
          </a:p>
          <a:p>
            <a:r>
              <a:rPr lang="en-CA" i="0">
                <a:effectLst/>
                <a:latin typeface="Arial" panose="020B0604020202020204" pitchFamily="34" charset="0"/>
                <a:cs typeface="Arial" panose="020B0604020202020204" pitchFamily="34" charset="0"/>
              </a:rPr>
              <a:t>patients who would benefit.</a:t>
            </a:r>
          </a:p>
          <a:p>
            <a:endParaRPr lang="en-CA" i="0">
              <a:effectLst/>
              <a:latin typeface="Arial" panose="020B0604020202020204" pitchFamily="34" charset="0"/>
              <a:cs typeface="Arial" panose="020B0604020202020204" pitchFamily="34" charset="0"/>
            </a:endParaRPr>
          </a:p>
          <a:p>
            <a:r>
              <a:rPr lang="en-CA" i="0">
                <a:effectLst/>
                <a:latin typeface="Arial" panose="020B0604020202020204" pitchFamily="34" charset="0"/>
                <a:cs typeface="Arial" panose="020B0604020202020204" pitchFamily="34" charset="0"/>
              </a:rPr>
              <a:t>The combination of varenicline and NRT has the strongest evidence of increased rates of smoking abstinence and as such may be the first choice for combination therapies. The combination of varenicline and NRT has been used among more dependent people who smoke, particularly those</a:t>
            </a:r>
          </a:p>
          <a:p>
            <a:r>
              <a:rPr lang="en-CA" i="0">
                <a:effectLst/>
                <a:latin typeface="Arial" panose="020B0604020202020204" pitchFamily="34" charset="0"/>
                <a:cs typeface="Arial" panose="020B0604020202020204" pitchFamily="34" charset="0"/>
              </a:rPr>
              <a:t>who continue to experience urges to smoke and/or withdrawal symptoms or those who have reduced their cigarette consumption but not stopped completely with monotherapy.</a:t>
            </a:r>
          </a:p>
          <a:p>
            <a:endParaRPr lang="en-US"/>
          </a:p>
          <a:p>
            <a:pPr>
              <a:lnSpc>
                <a:spcPct val="110000"/>
              </a:lnSpc>
              <a:spcBef>
                <a:spcPts val="0"/>
              </a:spcBef>
              <a:spcAft>
                <a:spcPts val="0"/>
              </a:spcAft>
              <a:buClr>
                <a:srgbClr val="C10C21"/>
              </a:buClr>
            </a:pPr>
            <a:r>
              <a:rPr kumimoji="0" lang="en-US" sz="1200" b="0" i="0" u="none" strike="noStrike" kern="1200" cap="none" spc="0" normalizeH="0" baseline="0" noProof="0">
                <a:ln>
                  <a:noFill/>
                </a:ln>
                <a:effectLst/>
                <a:uLnTx/>
                <a:uFillTx/>
                <a:latin typeface="+mn-lt"/>
                <a:ea typeface="Geneva" pitchFamily="-109" charset="0"/>
                <a:cs typeface="Geneva" pitchFamily="-109" charset="0"/>
              </a:rPr>
              <a:t>Source: </a:t>
            </a:r>
            <a:endParaRPr kumimoji="0" lang="en-US" sz="1200" b="0" i="0" u="none" strike="noStrike" kern="1200" cap="none" spc="0" normalizeH="0" baseline="0" noProof="0">
              <a:ln>
                <a:noFill/>
              </a:ln>
              <a:effectLst/>
              <a:uLnTx/>
              <a:uFillTx/>
              <a:latin typeface="+mn-lt"/>
              <a:ea typeface="Geneva" pitchFamily="-109" charset="0"/>
            </a:endParaRPr>
          </a:p>
          <a:p>
            <a:pPr>
              <a:lnSpc>
                <a:spcPct val="110000"/>
              </a:lnSpc>
              <a:spcBef>
                <a:spcPts val="0"/>
              </a:spcBef>
              <a:spcAft>
                <a:spcPts val="0"/>
              </a:spcAft>
              <a:buClr>
                <a:srgbClr val="C10C21"/>
              </a:buClr>
            </a:pPr>
            <a:r>
              <a:rPr lang="en-CA" sz="1200">
                <a:effectLst/>
                <a:latin typeface="Arial" panose="020B0604020202020204" pitchFamily="34" charset="0"/>
              </a:rPr>
              <a:t>Thomas KH, et al. Comparative clinical effectiveness and safety of tobacco cessation pharmacotherapies and electronic cigarettes: </a:t>
            </a:r>
          </a:p>
          <a:p>
            <a:pPr>
              <a:lnSpc>
                <a:spcPct val="110000"/>
              </a:lnSpc>
              <a:spcBef>
                <a:spcPts val="0"/>
              </a:spcBef>
              <a:spcAft>
                <a:spcPts val="0"/>
              </a:spcAft>
              <a:buClr>
                <a:srgbClr val="C10C21"/>
              </a:buClr>
            </a:pPr>
            <a:r>
              <a:rPr lang="en-CA" sz="1200">
                <a:effectLst/>
                <a:latin typeface="Arial" panose="020B0604020202020204" pitchFamily="34" charset="0"/>
              </a:rPr>
              <a:t>a systematic review and network meta-analysis of randomized controlled trials. Addiction. 2022;117(4):861-76. </a:t>
            </a:r>
            <a:endParaRPr kumimoji="0" lang="en-US" sz="1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65</a:t>
            </a:fld>
            <a:endParaRPr lang="en-US"/>
          </a:p>
        </p:txBody>
      </p:sp>
    </p:spTree>
    <p:extLst>
      <p:ext uri="{BB962C8B-B14F-4D97-AF65-F5344CB8AC3E}">
        <p14:creationId xmlns:p14="http://schemas.microsoft.com/office/powerpoint/2010/main" val="38741122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i="0" kern="1200">
                <a:solidFill>
                  <a:schemeClr val="tx1"/>
                </a:solidFill>
                <a:latin typeface="Arial" panose="020B0604020202020204" pitchFamily="34" charset="0"/>
                <a:ea typeface="Geneva" pitchFamily="-109" charset="0"/>
                <a:cs typeface="Arial" panose="020B0604020202020204" pitchFamily="34" charset="0"/>
              </a:rPr>
              <a:t>Lunch: 12:30 – 13:00</a:t>
            </a:r>
          </a:p>
          <a:p>
            <a:endParaRPr lang="en-GB" altLang="en-US" sz="1200" b="1" i="0" kern="1200">
              <a:solidFill>
                <a:schemeClr val="tx1"/>
              </a:solidFill>
              <a:latin typeface="Arial" panose="020B0604020202020204" pitchFamily="34" charset="0"/>
              <a:ea typeface="Geneva" pitchFamily="-109" charset="0"/>
              <a:cs typeface="Arial" panose="020B0604020202020204" pitchFamily="34" charset="0"/>
            </a:endParaRPr>
          </a:p>
          <a:p>
            <a:endParaRPr lang="en-GB" altLang="en-US" b="1"/>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66</a:t>
            </a:fld>
            <a:endParaRPr lang="en-US"/>
          </a:p>
        </p:txBody>
      </p:sp>
    </p:spTree>
    <p:extLst>
      <p:ext uri="{BB962C8B-B14F-4D97-AF65-F5344CB8AC3E}">
        <p14:creationId xmlns:p14="http://schemas.microsoft.com/office/powerpoint/2010/main" val="24343055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67</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B91FD-AAA9-75FC-86BA-E4696CC10A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1A6FE8-F483-F050-81E3-E801576247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DBE5D0-4E52-A4E5-AE7C-E249F1C94187}"/>
              </a:ext>
            </a:extLst>
          </p:cNvPr>
          <p:cNvSpPr>
            <a:spLocks noGrp="1"/>
          </p:cNvSpPr>
          <p:nvPr>
            <p:ph type="body" idx="1"/>
          </p:nvPr>
        </p:nvSpPr>
        <p:spPr/>
        <p:txBody>
          <a:bodyPr/>
          <a:lstStyle/>
          <a:p>
            <a:endParaRPr lang="en-US"/>
          </a:p>
          <a:p>
            <a:endParaRPr lang="en-US"/>
          </a:p>
        </p:txBody>
      </p:sp>
      <p:sp>
        <p:nvSpPr>
          <p:cNvPr id="4" name="Slide Number Placeholder 3">
            <a:extLst>
              <a:ext uri="{FF2B5EF4-FFF2-40B4-BE49-F238E27FC236}">
                <a16:creationId xmlns:a16="http://schemas.microsoft.com/office/drawing/2014/main" id="{D9771BA0-A6E7-1243-9FBA-311910F94B78}"/>
              </a:ext>
            </a:extLst>
          </p:cNvPr>
          <p:cNvSpPr>
            <a:spLocks noGrp="1"/>
          </p:cNvSpPr>
          <p:nvPr>
            <p:ph type="sldNum" sz="quarter" idx="5"/>
          </p:nvPr>
        </p:nvSpPr>
        <p:spPr/>
        <p:txBody>
          <a:bodyPr/>
          <a:lstStyle/>
          <a:p>
            <a:pPr>
              <a:defRPr/>
            </a:pPr>
            <a:fld id="{242A2382-4541-B845-B6D5-E8B5A330E247}" type="slidenum">
              <a:rPr lang="en-US" smtClean="0"/>
              <a:pPr>
                <a:defRPr/>
              </a:pPr>
              <a:t>68</a:t>
            </a:fld>
            <a:endParaRPr lang="en-US"/>
          </a:p>
        </p:txBody>
      </p:sp>
    </p:spTree>
    <p:extLst>
      <p:ext uri="{BB962C8B-B14F-4D97-AF65-F5344CB8AC3E}">
        <p14:creationId xmlns:p14="http://schemas.microsoft.com/office/powerpoint/2010/main" val="37156429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965C5-BC2D-EFAD-2D4E-1FA797C4A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498E09-6919-C445-1EF5-7E9C171DF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FA7F2C-568E-3845-D367-E78AF38BA825}"/>
              </a:ext>
            </a:extLst>
          </p:cNvPr>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Varenicline</a:t>
            </a:r>
            <a:r>
              <a:rPr lang="en-US"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not recommended for use in pregnant or breast feeing women, adolescents.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Varenicline</a:t>
            </a:r>
            <a:r>
              <a:rPr lang="en-GB"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m</a:t>
            </a:r>
            <a:r>
              <a:rPr lang="en-GB"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ay have minor or moderate influence on the ability to drive and use machines. Make sure medication does not affect mental alertness before commencing these activities</a:t>
            </a:r>
            <a:r>
              <a:rPr lang="en-CA">
                <a:effectLst/>
                <a:latin typeface="Arial" panose="020B0604020202020204" pitchFamily="34" charset="0"/>
                <a:cs typeface="Arial" panose="020B0604020202020204" pitchFamily="34" charset="0"/>
              </a:rPr>
              <a:t> </a:t>
            </a:r>
            <a:r>
              <a:rPr lang="en-CA"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until it is known whether this product affects their ability to perform these activities.</a:t>
            </a:r>
            <a:endParaRPr lang="en-US"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For patients with severe renal impairment (</a:t>
            </a: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creatinine clearance &lt; 30 ml/min.) </a:t>
            </a: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dose adjustment is necessary (0.5 mgs</a:t>
            </a:r>
            <a:r>
              <a:rPr lang="en-US"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twice daily)</a:t>
            </a: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The medication is not recommended for patient's with end stage renal disease.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altLang="en-US" sz="1200">
                <a:solidFill>
                  <a:schemeClr val="bg1"/>
                </a:solidFill>
                <a:latin typeface="Arial" panose="020B0604020202020204" pitchFamily="34" charset="0"/>
                <a:cs typeface="Arial" panose="020B0604020202020204" pitchFamily="34" charset="0"/>
              </a:rPr>
              <a:t>Champix has no clinically meaningful drug interactions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Century Gothic" panose="020B0502020202020204" pitchFamily="34" charset="0"/>
              <a:ea typeface="ＭＳ Ｐゴシック" panose="020B0600070205080204" pitchFamily="34" charset="-128"/>
              <a:cs typeface="ＭＳ Ｐゴシック" charset="0"/>
            </a:endParaRPr>
          </a:p>
        </p:txBody>
      </p:sp>
      <p:sp>
        <p:nvSpPr>
          <p:cNvPr id="4" name="Slide Number Placeholder 3">
            <a:extLst>
              <a:ext uri="{FF2B5EF4-FFF2-40B4-BE49-F238E27FC236}">
                <a16:creationId xmlns:a16="http://schemas.microsoft.com/office/drawing/2014/main" id="{DD05F296-8A5B-FDAD-E241-116BBE459190}"/>
              </a:ext>
            </a:extLst>
          </p:cNvPr>
          <p:cNvSpPr>
            <a:spLocks noGrp="1"/>
          </p:cNvSpPr>
          <p:nvPr>
            <p:ph type="sldNum" sz="quarter" idx="5"/>
          </p:nvPr>
        </p:nvSpPr>
        <p:spPr/>
        <p:txBody>
          <a:bodyPr/>
          <a:lstStyle/>
          <a:p>
            <a:pPr>
              <a:defRPr/>
            </a:pPr>
            <a:fld id="{242A2382-4541-B845-B6D5-E8B5A330E247}" type="slidenum">
              <a:rPr lang="en-US" smtClean="0"/>
              <a:pPr>
                <a:defRPr/>
              </a:pPr>
              <a:t>69</a:t>
            </a:fld>
            <a:endParaRPr lang="en-US"/>
          </a:p>
        </p:txBody>
      </p:sp>
    </p:spTree>
    <p:extLst>
      <p:ext uri="{BB962C8B-B14F-4D97-AF65-F5344CB8AC3E}">
        <p14:creationId xmlns:p14="http://schemas.microsoft.com/office/powerpoint/2010/main" val="3131455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[Animated slide, Read the question aloud]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a:p>
            <a:r>
              <a:rPr lang="en-US" dirty="0"/>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8187431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CC111-3239-BE2E-EC94-EAAE64BCA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0F3C8-E577-C352-B4EF-8814613CA7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245C4-6C9B-F28F-CD82-7EA99CE0A685}"/>
              </a:ext>
            </a:extLst>
          </p:cNvPr>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Varenicline is generally well tolerated. </a:t>
            </a:r>
            <a:r>
              <a:rPr lang="en-GB" sz="1200">
                <a:latin typeface="Arial" panose="020B0604020202020204" pitchFamily="34" charset="0"/>
                <a:ea typeface="ＭＳ Ｐゴシック" charset="0"/>
                <a:cs typeface="Arial" panose="020B0604020202020204" pitchFamily="34" charset="0"/>
              </a:rPr>
              <a:t>Side effects generally resolves over time (first 2 weeks) and dose can be reduced if required</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US"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Points to note:</a:t>
            </a:r>
            <a:endParaRPr lang="en-CA"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Nausea</a:t>
            </a:r>
            <a:r>
              <a:rPr lang="en-US"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the most common side effect reported. Nausea</a:t>
            </a: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reported in approximately 30% of people</a:t>
            </a:r>
            <a:r>
              <a:rPr lang="en-US" sz="1200" b="0" i="0" kern="1200" baseline="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who use varenicline</a:t>
            </a: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This nausea occurs because varenicline attaches to nicotinic receptors found in the gut.</a:t>
            </a:r>
            <a:endParaRPr lang="en-CA"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Most episodes of nausea begin in the first week of treatment and dissipate over the first 12 days of treatment. </a:t>
            </a:r>
            <a:endParaRPr lang="en-CA"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Nausea can be avoided by administering the drug together with food.</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Likewise having the patient rest a little after taking the medication.</a:t>
            </a: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Dose reduction can also reduce the overall incidence of nausea. </a:t>
            </a:r>
            <a:endParaRPr lang="en-CA"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About 3% of patients will experience severe nausea and may need to discontinue the medication. </a:t>
            </a:r>
            <a:endParaRPr lang="en-CA" sz="1200" b="0" i="0" kern="120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Insomnia is another commonly reported adverse effect associated with varenicline in clinical trials. In general, insomnia occurred during the first four weeks of treatment with varenicline and became less common as treatment continued.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a:solidFill>
                  <a:schemeClr val="accent6"/>
                </a:solidFill>
                <a:latin typeface="Arial" panose="020B0604020202020204" pitchFamily="34" charset="0"/>
                <a:ea typeface="ＭＳ Ｐゴシック" charset="0"/>
                <a:cs typeface="Arial" panose="020B0604020202020204" pitchFamily="34" charset="0"/>
              </a:rPr>
              <a:t>NOT suicidal ideation or cardiac events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US">
              <a:latin typeface="Calibri" charset="0"/>
            </a:endParaRPr>
          </a:p>
        </p:txBody>
      </p:sp>
      <p:sp>
        <p:nvSpPr>
          <p:cNvPr id="4" name="Slide Number Placeholder 3">
            <a:extLst>
              <a:ext uri="{FF2B5EF4-FFF2-40B4-BE49-F238E27FC236}">
                <a16:creationId xmlns:a16="http://schemas.microsoft.com/office/drawing/2014/main" id="{2CEDA312-77A9-4009-9E5C-A3FB6444961B}"/>
              </a:ext>
            </a:extLst>
          </p:cNvPr>
          <p:cNvSpPr>
            <a:spLocks noGrp="1"/>
          </p:cNvSpPr>
          <p:nvPr>
            <p:ph type="sldNum" sz="quarter" idx="5"/>
          </p:nvPr>
        </p:nvSpPr>
        <p:spPr/>
        <p:txBody>
          <a:bodyPr/>
          <a:lstStyle/>
          <a:p>
            <a:pPr>
              <a:defRPr/>
            </a:pPr>
            <a:fld id="{242A2382-4541-B845-B6D5-E8B5A330E247}" type="slidenum">
              <a:rPr lang="en-US" smtClean="0"/>
              <a:pPr>
                <a:defRPr/>
              </a:pPr>
              <a:t>70</a:t>
            </a:fld>
            <a:endParaRPr lang="en-US"/>
          </a:p>
        </p:txBody>
      </p:sp>
    </p:spTree>
    <p:extLst>
      <p:ext uri="{BB962C8B-B14F-4D97-AF65-F5344CB8AC3E}">
        <p14:creationId xmlns:p14="http://schemas.microsoft.com/office/powerpoint/2010/main" val="24715478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58BE3-C556-C086-6EB8-38DDE9095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09491A-8463-769E-C316-6E441CF2E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57266-2E74-68B4-0EB6-1D8FB1B417D7}"/>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Trainer’s should make the point that the eagles study included stable community pts with severe MH illness</a:t>
            </a:r>
          </a:p>
        </p:txBody>
      </p:sp>
      <p:sp>
        <p:nvSpPr>
          <p:cNvPr id="4" name="Slide Number Placeholder 3">
            <a:extLst>
              <a:ext uri="{FF2B5EF4-FFF2-40B4-BE49-F238E27FC236}">
                <a16:creationId xmlns:a16="http://schemas.microsoft.com/office/drawing/2014/main" id="{C492CF02-C75F-73A4-0EEC-4256672894E8}"/>
              </a:ext>
            </a:extLst>
          </p:cNvPr>
          <p:cNvSpPr>
            <a:spLocks noGrp="1"/>
          </p:cNvSpPr>
          <p:nvPr>
            <p:ph type="sldNum" sz="quarter" idx="5"/>
          </p:nvPr>
        </p:nvSpPr>
        <p:spPr/>
        <p:txBody>
          <a:bodyPr/>
          <a:lstStyle/>
          <a:p>
            <a:pPr>
              <a:defRPr/>
            </a:pPr>
            <a:fld id="{242A2382-4541-B845-B6D5-E8B5A330E247}" type="slidenum">
              <a:rPr lang="en-US" smtClean="0"/>
              <a:pPr>
                <a:defRPr/>
              </a:pPr>
              <a:t>71</a:t>
            </a:fld>
            <a:endParaRPr lang="en-US"/>
          </a:p>
        </p:txBody>
      </p:sp>
    </p:spTree>
    <p:extLst>
      <p:ext uri="{BB962C8B-B14F-4D97-AF65-F5344CB8AC3E}">
        <p14:creationId xmlns:p14="http://schemas.microsoft.com/office/powerpoint/2010/main" val="229769784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8F42E-DBB6-0C37-158A-C9F5E1674B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02CB6-AB8C-14C8-A11E-8AFC113271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36E17-A341-448D-D358-BD601C197937}"/>
              </a:ext>
            </a:extLst>
          </p:cNvPr>
          <p:cNvSpPr>
            <a:spLocks noGrp="1"/>
          </p:cNvSpPr>
          <p:nvPr>
            <p:ph type="body" idx="1"/>
          </p:nvPr>
        </p:nvSpPr>
        <p:spPr/>
        <p:txBody>
          <a:bodyPr/>
          <a:lstStyle/>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Bupropion</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24FBB332-6CBE-CC36-05B0-118B9A7786ED}"/>
              </a:ext>
            </a:extLst>
          </p:cNvPr>
          <p:cNvSpPr>
            <a:spLocks noGrp="1"/>
          </p:cNvSpPr>
          <p:nvPr>
            <p:ph type="sldNum" sz="quarter" idx="5"/>
          </p:nvPr>
        </p:nvSpPr>
        <p:spPr/>
        <p:txBody>
          <a:bodyPr/>
          <a:lstStyle/>
          <a:p>
            <a:pPr>
              <a:defRPr/>
            </a:pPr>
            <a:fld id="{242A2382-4541-B845-B6D5-E8B5A330E247}" type="slidenum">
              <a:rPr lang="en-US" smtClean="0"/>
              <a:pPr>
                <a:defRPr/>
              </a:pPr>
              <a:t>72</a:t>
            </a:fld>
            <a:endParaRPr lang="en-US"/>
          </a:p>
        </p:txBody>
      </p:sp>
    </p:spTree>
    <p:extLst>
      <p:ext uri="{BB962C8B-B14F-4D97-AF65-F5344CB8AC3E}">
        <p14:creationId xmlns:p14="http://schemas.microsoft.com/office/powerpoint/2010/main" val="20821107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D2548-7024-4DAE-4FE6-5769F0F0E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A6C4F0-B06D-1DE3-7A0F-2F5F9E9838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CFA9B6-E0B5-868D-59E3-608EAED026FF}"/>
              </a:ext>
            </a:extLst>
          </p:cNvPr>
          <p:cNvSpPr>
            <a:spLocks noGrp="1"/>
          </p:cNvSpPr>
          <p:nvPr>
            <p:ph type="body" idx="1"/>
          </p:nvPr>
        </p:nvSpPr>
        <p:spPr/>
        <p:txBody>
          <a:bodyPr>
            <a:normAutofit/>
          </a:bodyPr>
          <a:lstStyle/>
          <a:p>
            <a:r>
              <a:rPr lang="en-GB" b="1">
                <a:latin typeface="Arial" panose="020B0604020202020204" pitchFamily="34" charset="0"/>
                <a:cs typeface="Arial" panose="020B0604020202020204" pitchFamily="34" charset="0"/>
              </a:rPr>
              <a:t>Contraindications</a:t>
            </a:r>
            <a:endParaRPr lang="en-GB">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0">
                <a:latin typeface="Arial" panose="020B0604020202020204" pitchFamily="34" charset="0"/>
                <a:cs typeface="Arial" panose="020B0604020202020204" pitchFamily="34" charset="0"/>
              </a:rPr>
              <a:t>Zyban has a number of contraindications. Many are due to their relation to reduction in the seizure threshold.</a:t>
            </a:r>
          </a:p>
        </p:txBody>
      </p:sp>
      <p:sp>
        <p:nvSpPr>
          <p:cNvPr id="4" name="Slide Number Placeholder 3">
            <a:extLst>
              <a:ext uri="{FF2B5EF4-FFF2-40B4-BE49-F238E27FC236}">
                <a16:creationId xmlns:a16="http://schemas.microsoft.com/office/drawing/2014/main" id="{B0ACE5F0-CAD4-9658-569A-CB9FFD477D44}"/>
              </a:ext>
            </a:extLst>
          </p:cNvPr>
          <p:cNvSpPr>
            <a:spLocks noGrp="1"/>
          </p:cNvSpPr>
          <p:nvPr>
            <p:ph type="sldNum" sz="quarter" idx="5"/>
          </p:nvPr>
        </p:nvSpPr>
        <p:spPr/>
        <p:txBody>
          <a:bodyPr/>
          <a:lstStyle/>
          <a:p>
            <a:pPr>
              <a:defRPr/>
            </a:pPr>
            <a:fld id="{242A2382-4541-B845-B6D5-E8B5A330E247}" type="slidenum">
              <a:rPr lang="en-US" smtClean="0"/>
              <a:pPr>
                <a:defRPr/>
              </a:pPr>
              <a:t>73</a:t>
            </a:fld>
            <a:endParaRPr lang="en-US"/>
          </a:p>
        </p:txBody>
      </p:sp>
    </p:spTree>
    <p:extLst>
      <p:ext uri="{BB962C8B-B14F-4D97-AF65-F5344CB8AC3E}">
        <p14:creationId xmlns:p14="http://schemas.microsoft.com/office/powerpoint/2010/main" val="328949126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3BE84-57E4-CF9F-2ECD-7312F38BB7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75D706-8D11-B560-EF4A-F7F66BF315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14E8C9-018E-64F0-EEFF-D972A881BEAE}"/>
              </a:ext>
            </a:extLst>
          </p:cNvPr>
          <p:cNvSpPr>
            <a:spLocks noGrp="1"/>
          </p:cNvSpPr>
          <p:nvPr>
            <p:ph type="body" idx="1"/>
          </p:nvPr>
        </p:nvSpPr>
        <p:spPr/>
        <p:txBody>
          <a:bodyPr>
            <a:normAutofit lnSpcReduction="10000"/>
          </a:bodyPr>
          <a:lstStyle/>
          <a:p>
            <a:r>
              <a:rPr lang="en-GB" b="1">
                <a:latin typeface="Arial" panose="020B0604020202020204" pitchFamily="34" charset="0"/>
                <a:cs typeface="Arial" panose="020B0604020202020204" pitchFamily="34" charset="0"/>
              </a:rPr>
              <a:t>Side effects:</a:t>
            </a:r>
          </a:p>
          <a:p>
            <a:pPr marL="171450" indent="-171450" eaLnBrk="1" hangingPunct="1">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Insomnia is a very common adverse event (&gt;1/10) which can be reduced by avoiding bedtime doses of Zyban (provided there is at least 8 hours between doses).</a:t>
            </a:r>
            <a:endParaRPr lang="en-GB">
              <a:latin typeface="Arial" panose="020B0604020202020204" pitchFamily="34" charset="0"/>
              <a:ea typeface="ＭＳ Ｐゴシック" charset="0"/>
              <a:cs typeface="Arial" panose="020B0604020202020204" pitchFamily="34" charset="0"/>
            </a:endParaRPr>
          </a:p>
          <a:p>
            <a:pPr marL="0" indent="0" eaLnBrk="1" hangingPunct="1">
              <a:buFont typeface="Arial" panose="020B0604020202020204" pitchFamily="34" charset="0"/>
              <a:buNone/>
            </a:pPr>
            <a:endParaRPr lang="en-GB">
              <a:latin typeface="Arial" panose="020B0604020202020204" pitchFamily="34" charset="0"/>
              <a:ea typeface="ＭＳ Ｐゴシック" charset="0"/>
              <a:cs typeface="Arial" panose="020B0604020202020204" pitchFamily="34" charset="0"/>
            </a:endParaRPr>
          </a:p>
          <a:p>
            <a:pPr marL="171450"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Less common symptoms (&gt;1/100)</a:t>
            </a:r>
          </a:p>
          <a:p>
            <a:pPr marL="628650" lvl="1"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Rash/ urticaria</a:t>
            </a:r>
          </a:p>
          <a:p>
            <a:pPr marL="628650" lvl="1"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Headache/dizziness </a:t>
            </a:r>
          </a:p>
          <a:p>
            <a:pPr marL="628650" lvl="1"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fever </a:t>
            </a:r>
          </a:p>
          <a:p>
            <a:pPr marL="628650" lvl="1"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gastrointestinal probs e.g. dry mouth, nausea</a:t>
            </a:r>
          </a:p>
          <a:p>
            <a:pPr marL="457200" lvl="1" indent="0" eaLnBrk="1" hangingPunct="1">
              <a:lnSpc>
                <a:spcPct val="90000"/>
              </a:lnSpc>
              <a:buFont typeface="Arial" panose="020B0604020202020204" pitchFamily="34" charset="0"/>
              <a:buNone/>
            </a:pPr>
            <a:endParaRPr lang="en-GB">
              <a:latin typeface="Arial" panose="020B0604020202020204" pitchFamily="34" charset="0"/>
              <a:ea typeface="ＭＳ Ｐゴシック" charset="0"/>
              <a:cs typeface="Arial" panose="020B0604020202020204" pitchFamily="34" charset="0"/>
            </a:endParaRPr>
          </a:p>
          <a:p>
            <a:pPr marL="171450"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Low risk (&lt;1/1000) seizure</a:t>
            </a:r>
          </a:p>
          <a:p>
            <a:pPr eaLnBrk="1" hangingPunct="1">
              <a:lnSpc>
                <a:spcPct val="90000"/>
              </a:lnSpc>
            </a:pPr>
            <a:endParaRPr lang="en-GB">
              <a:latin typeface="Arial" panose="020B0604020202020204" pitchFamily="34" charset="0"/>
              <a:ea typeface="ＭＳ Ｐゴシック" charset="0"/>
              <a:cs typeface="Arial" panose="020B0604020202020204" pitchFamily="34" charset="0"/>
            </a:endParaRPr>
          </a:p>
          <a:p>
            <a:pPr eaLnBrk="1" hangingPunct="1">
              <a:lnSpc>
                <a:spcPct val="90000"/>
              </a:lnSpc>
            </a:pPr>
            <a:r>
              <a:rPr lang="en-GB" b="1">
                <a:latin typeface="Arial" panose="020B0604020202020204" pitchFamily="34" charset="0"/>
                <a:ea typeface="ＭＳ Ｐゴシック" charset="0"/>
                <a:cs typeface="Arial" panose="020B0604020202020204" pitchFamily="34" charset="0"/>
              </a:rPr>
              <a:t>Cautions:</a:t>
            </a:r>
          </a:p>
          <a:p>
            <a:pPr marL="0" indent="0" eaLnBrk="1" hangingPunct="1">
              <a:lnSpc>
                <a:spcPct val="90000"/>
              </a:lnSpc>
              <a:buFont typeface="Arial" panose="020B0604020202020204" pitchFamily="34" charset="0"/>
              <a:buNone/>
            </a:pPr>
            <a:r>
              <a:rPr lang="en-GB">
                <a:latin typeface="Arial" panose="020B0604020202020204" pitchFamily="34" charset="0"/>
                <a:ea typeface="ＭＳ Ｐゴシック" charset="0"/>
                <a:cs typeface="Arial" panose="020B0604020202020204" pitchFamily="34" charset="0"/>
              </a:rPr>
              <a:t>Recommended dose of 150mg/day for:</a:t>
            </a:r>
          </a:p>
          <a:p>
            <a:pPr marL="171450"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mild/moderate hepatic impairment</a:t>
            </a:r>
          </a:p>
          <a:p>
            <a:pPr marL="171450"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renal impairment</a:t>
            </a:r>
          </a:p>
          <a:p>
            <a:pPr marL="171450"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predisposing risk factors for seizures</a:t>
            </a:r>
          </a:p>
          <a:p>
            <a:pPr marL="171450" indent="-171450" eaLnBrk="1" hangingPunct="1">
              <a:lnSpc>
                <a:spcPct val="90000"/>
              </a:lnSpc>
              <a:buFont typeface="Arial" panose="020B0604020202020204" pitchFamily="34" charset="0"/>
              <a:buChar char="•"/>
            </a:pPr>
            <a:r>
              <a:rPr lang="en-GB">
                <a:latin typeface="Arial" panose="020B0604020202020204" pitchFamily="34" charset="0"/>
                <a:ea typeface="ＭＳ Ｐゴシック" charset="0"/>
                <a:cs typeface="Arial" panose="020B0604020202020204" pitchFamily="34" charset="0"/>
              </a:rPr>
              <a:t>elderly people</a:t>
            </a:r>
            <a:endParaRPr lang="en-GB" b="0">
              <a:latin typeface="Arial" panose="020B0604020202020204" pitchFamily="34" charset="0"/>
              <a:ea typeface="ＭＳ Ｐゴシック" charset="0"/>
              <a:cs typeface="Arial" panose="020B0604020202020204" pitchFamily="34" charset="0"/>
            </a:endParaRPr>
          </a:p>
          <a:p>
            <a:pPr marL="0" indent="0" eaLnBrk="1" hangingPunct="1">
              <a:lnSpc>
                <a:spcPct val="90000"/>
              </a:lnSpc>
              <a:buFont typeface="Arial" panose="020B0604020202020204" pitchFamily="34" charset="0"/>
              <a:buNone/>
            </a:pPr>
            <a:r>
              <a:rPr lang="en-GB" b="0">
                <a:latin typeface="Arial" panose="020B0604020202020204" pitchFamily="34" charset="0"/>
                <a:cs typeface="Arial" panose="020B0604020202020204" pitchFamily="34" charset="0"/>
              </a:rPr>
              <a:t>Many are due to their relation to reduction in the seizure threshold.</a:t>
            </a:r>
          </a:p>
        </p:txBody>
      </p:sp>
      <p:sp>
        <p:nvSpPr>
          <p:cNvPr id="4" name="Slide Number Placeholder 3">
            <a:extLst>
              <a:ext uri="{FF2B5EF4-FFF2-40B4-BE49-F238E27FC236}">
                <a16:creationId xmlns:a16="http://schemas.microsoft.com/office/drawing/2014/main" id="{33BC591A-5E3D-51D4-470B-0580B486AADC}"/>
              </a:ext>
            </a:extLst>
          </p:cNvPr>
          <p:cNvSpPr>
            <a:spLocks noGrp="1"/>
          </p:cNvSpPr>
          <p:nvPr>
            <p:ph type="sldNum" sz="quarter" idx="5"/>
          </p:nvPr>
        </p:nvSpPr>
        <p:spPr/>
        <p:txBody>
          <a:bodyPr/>
          <a:lstStyle/>
          <a:p>
            <a:pPr>
              <a:defRPr/>
            </a:pPr>
            <a:fld id="{242A2382-4541-B845-B6D5-E8B5A330E247}" type="slidenum">
              <a:rPr lang="en-US" smtClean="0"/>
              <a:pPr>
                <a:defRPr/>
              </a:pPr>
              <a:t>74</a:t>
            </a:fld>
            <a:endParaRPr lang="en-US"/>
          </a:p>
        </p:txBody>
      </p:sp>
    </p:spTree>
    <p:extLst>
      <p:ext uri="{BB962C8B-B14F-4D97-AF65-F5344CB8AC3E}">
        <p14:creationId xmlns:p14="http://schemas.microsoft.com/office/powerpoint/2010/main" val="4141244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5" name="Rectangle 3"/>
          <p:cNvSpPr>
            <a:spLocks noGrp="1" noChangeArrowheads="1"/>
          </p:cNvSpPr>
          <p:nvPr>
            <p:ph type="body" idx="1"/>
          </p:nvPr>
        </p:nvSpPr>
        <p:spPr bwMode="auto">
          <a:xfrm>
            <a:off x="928229" y="4501330"/>
            <a:ext cx="5608320" cy="4183380"/>
          </a:xfrm>
          <a:noFill/>
        </p:spPr>
        <p:txBody>
          <a:bodyPr wrap="square" numCol="1" anchor="t" anchorCtr="0" compatLnSpc="1">
            <a:prstTxWarp prst="textNoShape">
              <a:avLst/>
            </a:prstTxWarp>
            <a:normAutofit/>
          </a:bodyPr>
          <a:lstStyle/>
          <a:p>
            <a:r>
              <a:rPr lang="en-CA" sz="1200" b="0" i="0" dirty="0">
                <a:effectLst/>
                <a:latin typeface="Arial" panose="020B0604020202020204" pitchFamily="34" charset="0"/>
                <a:cs typeface="Arial" panose="020B0604020202020204" pitchFamily="34" charset="0"/>
              </a:rPr>
              <a:t>Many people report that they smoke because it helps them cope with stress. </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We know however that this is myth or perhaps more precisely how the person who smokes may incorrectly perceive smoking to be alleviate stress. </a:t>
            </a:r>
          </a:p>
          <a:p>
            <a:endParaRPr lang="en-CA" sz="1200" b="0" i="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dirty="0">
                <a:effectLst/>
                <a:latin typeface="Arial" panose="020B0604020202020204" pitchFamily="34" charset="0"/>
                <a:cs typeface="Arial" panose="020B0604020202020204" pitchFamily="34" charset="0"/>
              </a:rPr>
              <a:t>Nicotine is in fact a stimulant and does not have a calming effect.</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We know that that after four weeks of stopping people report significantly less stress, anxiety and improved mood and this can be one of the benefits of stopping.</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Given coping with stress is a commonly reported barrier to stopping, it can be useful to understand why a person who smokes perceives their smoking to help with stress. The next slide will help us have a closer look at his. </a:t>
            </a:r>
          </a:p>
          <a:p>
            <a:pPr>
              <a:spcBef>
                <a:spcPct val="0"/>
              </a:spcBef>
            </a:pPr>
            <a:endParaRPr lang="en-US" altLang="en-US" sz="1200" dirty="0">
              <a:latin typeface="Arial" panose="020B0604020202020204" pitchFamily="34" charset="0"/>
              <a:cs typeface="Arial" panose="020B0604020202020204" pitchFamily="34" charset="0"/>
            </a:endParaRPr>
          </a:p>
          <a:p>
            <a:pPr>
              <a:lnSpc>
                <a:spcPct val="90000"/>
              </a:lnSpc>
              <a:spcBef>
                <a:spcPct val="0"/>
              </a:spcBef>
            </a:pPr>
            <a:r>
              <a:rPr lang="fr-CA" altLang="en-US" sz="1200" b="1" dirty="0">
                <a:latin typeface="Arial" panose="020B0604020202020204" pitchFamily="34" charset="0"/>
                <a:cs typeface="Arial" panose="020B0604020202020204" pitchFamily="34" charset="0"/>
              </a:rPr>
              <a:t>Source:</a:t>
            </a:r>
          </a:p>
          <a:p>
            <a:pPr>
              <a:lnSpc>
                <a:spcPct val="90000"/>
              </a:lnSpc>
              <a:spcBef>
                <a:spcPct val="0"/>
              </a:spcBef>
            </a:pPr>
            <a:r>
              <a:rPr lang="en-CA" sz="1200" b="0" i="0" dirty="0">
                <a:solidFill>
                  <a:srgbClr val="000000"/>
                </a:solidFill>
                <a:effectLst/>
                <a:latin typeface="Arial" panose="020B0604020202020204" pitchFamily="34" charset="0"/>
                <a:cs typeface="Arial" panose="020B0604020202020204" pitchFamily="34" charset="0"/>
              </a:rPr>
              <a:t>Taylor GMJ, Lindson N, Farley A, </a:t>
            </a:r>
            <a:r>
              <a:rPr lang="en-CA" sz="1200" b="0" i="0" dirty="0" err="1">
                <a:solidFill>
                  <a:srgbClr val="000000"/>
                </a:solidFill>
                <a:effectLst/>
                <a:latin typeface="Arial" panose="020B0604020202020204" pitchFamily="34" charset="0"/>
                <a:cs typeface="Arial" panose="020B0604020202020204" pitchFamily="34" charset="0"/>
              </a:rPr>
              <a:t>Leinberger</a:t>
            </a:r>
            <a:r>
              <a:rPr lang="en-CA" sz="1200" b="0" i="0" dirty="0">
                <a:solidFill>
                  <a:srgbClr val="000000"/>
                </a:solidFill>
                <a:effectLst/>
                <a:latin typeface="Arial" panose="020B0604020202020204" pitchFamily="34" charset="0"/>
                <a:cs typeface="Arial" panose="020B0604020202020204" pitchFamily="34" charset="0"/>
              </a:rPr>
              <a:t>-Jabari A, Sawyer K, </a:t>
            </a:r>
            <a:r>
              <a:rPr lang="en-CA" sz="1200" b="0" i="0" dirty="0" err="1">
                <a:solidFill>
                  <a:srgbClr val="000000"/>
                </a:solidFill>
                <a:effectLst/>
                <a:latin typeface="Arial" panose="020B0604020202020204" pitchFamily="34" charset="0"/>
                <a:cs typeface="Arial" panose="020B0604020202020204" pitchFamily="34" charset="0"/>
              </a:rPr>
              <a:t>te</a:t>
            </a:r>
            <a:r>
              <a:rPr lang="en-CA" sz="1200" b="0" i="0" dirty="0">
                <a:solidFill>
                  <a:srgbClr val="000000"/>
                </a:solidFill>
                <a:effectLst/>
                <a:latin typeface="Arial" panose="020B0604020202020204" pitchFamily="34" charset="0"/>
                <a:cs typeface="Arial" panose="020B0604020202020204" pitchFamily="34" charset="0"/>
              </a:rPr>
              <a:t> Water Naudé R, </a:t>
            </a:r>
            <a:r>
              <a:rPr lang="en-CA" sz="1200" b="0" i="0" dirty="0" err="1">
                <a:solidFill>
                  <a:srgbClr val="000000"/>
                </a:solidFill>
                <a:effectLst/>
                <a:latin typeface="Arial" panose="020B0604020202020204" pitchFamily="34" charset="0"/>
                <a:cs typeface="Arial" panose="020B0604020202020204" pitchFamily="34" charset="0"/>
              </a:rPr>
              <a:t>Theodoulou</a:t>
            </a:r>
            <a:r>
              <a:rPr lang="en-CA" sz="1200" b="0" i="0" dirty="0">
                <a:solidFill>
                  <a:srgbClr val="000000"/>
                </a:solidFill>
                <a:effectLst/>
                <a:latin typeface="Arial" panose="020B0604020202020204" pitchFamily="34" charset="0"/>
                <a:cs typeface="Arial" panose="020B0604020202020204" pitchFamily="34" charset="0"/>
              </a:rPr>
              <a:t> A, King N, Burke C, Aveyard P. Smoking cessation for improving mental health. Cochrane Database of Systematic Reviews 2021, Issue 3. Art. No.: CD013522. DOI: 10.1002/14651858.CD013522.pub2</a:t>
            </a:r>
            <a:endParaRPr lang="fr-CA" alt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1648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r>
              <a:rPr lang="en-US" sz="1200" b="1" i="0" kern="1200" dirty="0">
                <a:solidFill>
                  <a:schemeClr val="tx1"/>
                </a:solidFill>
                <a:effectLst/>
                <a:latin typeface="Arial"/>
                <a:cs typeface="Arial"/>
              </a:rPr>
              <a:t>[Animated slide: 5 clicks to reveal all content]</a:t>
            </a:r>
          </a:p>
          <a:p>
            <a:pPr eaLnBrk="1" hangingPunct="1"/>
            <a:endParaRPr lang="en-US" sz="1200" b="1" i="0" kern="1200">
              <a:solidFill>
                <a:schemeClr val="tx1"/>
              </a:solidFill>
              <a:effectLst/>
              <a:latin typeface="Arial" panose="020B0604020202020204" pitchFamily="34" charset="0"/>
              <a:ea typeface="Geneva" pitchFamily="-109" charset="0"/>
              <a:cs typeface="Arial" panose="020B0604020202020204" pitchFamily="34" charset="0"/>
            </a:endParaRPr>
          </a:p>
          <a:p>
            <a:pPr eaLnBrk="1" hangingPunct="1"/>
            <a:r>
              <a:rPr lang="en-US" sz="1200" b="1" i="0" kern="1200" dirty="0">
                <a:solidFill>
                  <a:schemeClr val="tx1"/>
                </a:solidFill>
                <a:effectLst/>
                <a:latin typeface="Arial"/>
                <a:cs typeface="Arial"/>
              </a:rPr>
              <a:t>“</a:t>
            </a:r>
            <a:r>
              <a:rPr lang="en-US" sz="1200" b="0" i="0" kern="1200" dirty="0">
                <a:solidFill>
                  <a:schemeClr val="tx1"/>
                </a:solidFill>
                <a:effectLst/>
                <a:latin typeface="Arial"/>
                <a:cs typeface="Arial"/>
              </a:rPr>
              <a:t>Smoking not a means of stress control – the reverse”.</a:t>
            </a:r>
            <a:r>
              <a:rPr lang="en-US" dirty="0">
                <a:latin typeface="Arial"/>
                <a:cs typeface="Arial"/>
              </a:rPr>
              <a:t> </a:t>
            </a:r>
            <a:endParaRPr lang="en-GB">
              <a:latin typeface="Arial" panose="020B0604020202020204" pitchFamily="34" charset="0"/>
              <a:cs typeface="Arial" panose="020B0604020202020204" pitchFamily="34" charset="0"/>
            </a:endParaRPr>
          </a:p>
          <a:p>
            <a:pPr eaLnBrk="1" hangingPunct="1"/>
            <a:endParaRPr lang="en-GB">
              <a:latin typeface="Arial" panose="020B0604020202020204" pitchFamily="34" charset="0"/>
              <a:cs typeface="Arial" panose="020B0604020202020204" pitchFamily="34" charset="0"/>
            </a:endParaRPr>
          </a:p>
          <a:p>
            <a:pPr eaLnBrk="1" hangingPunct="1"/>
            <a:r>
              <a:rPr lang="en-GB" sz="1200" dirty="0">
                <a:latin typeface="Arial"/>
                <a:cs typeface="Arial"/>
              </a:rPr>
              <a:t>A lot of </a:t>
            </a:r>
            <a:r>
              <a:rPr lang="en-GB" dirty="0">
                <a:latin typeface="Arial"/>
                <a:cs typeface="Arial"/>
              </a:rPr>
              <a:t>people who smoke </a:t>
            </a:r>
            <a:r>
              <a:rPr lang="en-GB" sz="1200" dirty="0">
                <a:latin typeface="Arial"/>
                <a:cs typeface="Arial"/>
              </a:rPr>
              <a:t>(mentally well and unwell) will tell you they smoke because it helps with stress, it calms my nerves.</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endParaRPr lang="en-GB" sz="1200">
              <a:latin typeface="Arial" panose="020B0604020202020204" pitchFamily="34" charset="0"/>
              <a:cs typeface="Arial" panose="020B0604020202020204" pitchFamily="34" charset="0"/>
            </a:endParaRPr>
          </a:p>
          <a:p>
            <a:pPr eaLnBrk="1" hangingPunct="1"/>
            <a:r>
              <a:rPr lang="en-GB" sz="1200" dirty="0">
                <a:latin typeface="Arial"/>
                <a:cs typeface="Arial"/>
              </a:rPr>
              <a:t>While life stress can be challenging for smokers and non smokers alike. The link made between stress relief and smoking that is so prevalent among smokers is one that can be helpful to unpack further and address with the patients you work with.</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endParaRPr lang="en-GB" sz="1200">
              <a:latin typeface="Arial" panose="020B0604020202020204" pitchFamily="34" charset="0"/>
              <a:cs typeface="Arial" panose="020B0604020202020204" pitchFamily="34" charset="0"/>
            </a:endParaRPr>
          </a:p>
          <a:p>
            <a:pPr eaLnBrk="1" hangingPunct="1"/>
            <a:r>
              <a:rPr lang="en-GB" sz="1200" dirty="0">
                <a:latin typeface="Arial"/>
                <a:cs typeface="Arial"/>
              </a:rPr>
              <a:t>[Note: Review information on slide]</a:t>
            </a:r>
          </a:p>
          <a:p>
            <a:pPr eaLnBrk="1" hangingPunct="1"/>
            <a:r>
              <a:rPr lang="en-GB" sz="1200" dirty="0">
                <a:latin typeface="Arial"/>
                <a:cs typeface="Arial"/>
              </a:rPr>
              <a:t>Click 1 - Does smoking reduce stress?</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defRPr/>
            </a:pPr>
            <a:r>
              <a:rPr lang="en-US" sz="1200" dirty="0">
                <a:solidFill>
                  <a:schemeClr val="bg1"/>
                </a:solidFill>
                <a:latin typeface="Arial"/>
                <a:cs typeface="Arial"/>
              </a:rPr>
              <a:t>When you smoke, it tops up the level</a:t>
            </a:r>
            <a:r>
              <a:rPr lang="en-US" dirty="0">
                <a:solidFill>
                  <a:schemeClr val="bg1"/>
                </a:solidFill>
                <a:latin typeface="Arial"/>
                <a:cs typeface="Arial"/>
              </a:rPr>
              <a:t> </a:t>
            </a:r>
            <a:r>
              <a:rPr lang="en-US" sz="1200" dirty="0">
                <a:solidFill>
                  <a:schemeClr val="bg1"/>
                </a:solidFill>
                <a:latin typeface="Arial"/>
                <a:cs typeface="Arial"/>
              </a:rPr>
              <a:t> of nicotine in your body</a:t>
            </a:r>
            <a:endParaRPr lang="en-US" sz="1200" b="1" dirty="0">
              <a:solidFill>
                <a:schemeClr val="bg1"/>
              </a:solidFill>
              <a:latin typeface="Arial"/>
              <a:cs typeface="Arial"/>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200" dirty="0">
                <a:latin typeface="Arial"/>
                <a:cs typeface="Arial"/>
              </a:rPr>
              <a:t>Click 2 - </a:t>
            </a:r>
            <a:r>
              <a:rPr lang="en-US" sz="1200" dirty="0">
                <a:solidFill>
                  <a:schemeClr val="bg1"/>
                </a:solidFill>
                <a:latin typeface="Arial"/>
                <a:cs typeface="Arial"/>
              </a:rPr>
              <a:t>Nicotine withdrawal symptoms are relieved, making you feel more relaxed… but it’s only temporary</a:t>
            </a:r>
            <a:endParaRPr lang="en-GB" sz="1200" dirty="0">
              <a:latin typeface="Arial"/>
              <a:cs typeface="Arial"/>
            </a:endParaRPr>
          </a:p>
          <a:p>
            <a:pPr eaLnBrk="1" hangingPunct="1">
              <a:defRPr/>
            </a:pPr>
            <a:r>
              <a:rPr lang="en-GB" sz="1200" dirty="0">
                <a:latin typeface="Arial"/>
                <a:cs typeface="Arial"/>
              </a:rPr>
              <a:t>Click 3 - </a:t>
            </a:r>
            <a:r>
              <a:rPr lang="en-US" sz="1200" dirty="0">
                <a:solidFill>
                  <a:schemeClr val="bg1"/>
                </a:solidFill>
                <a:latin typeface="Arial"/>
                <a:cs typeface="Arial"/>
              </a:rPr>
              <a:t>Soon after you’ve finished smoking, your nicotine levels start to fall… leaving you craving another</a:t>
            </a:r>
            <a:r>
              <a:rPr lang="en-US" dirty="0">
                <a:solidFill>
                  <a:schemeClr val="bg1"/>
                </a:solidFill>
                <a:latin typeface="Arial"/>
                <a:cs typeface="Arial"/>
              </a:rPr>
              <a:t> </a:t>
            </a:r>
            <a:endParaRPr lang="en-GB" sz="1200">
              <a:latin typeface="Arial" panose="020B0604020202020204" pitchFamily="34" charset="0"/>
              <a:cs typeface="Arial" panose="020B0604020202020204" pitchFamily="34" charset="0"/>
            </a:endParaRPr>
          </a:p>
          <a:p>
            <a:pPr eaLnBrk="1" hangingPunct="1">
              <a:defRPr/>
            </a:pPr>
            <a:r>
              <a:rPr lang="en-US" sz="1200" dirty="0">
                <a:solidFill>
                  <a:schemeClr val="bg1"/>
                </a:solidFill>
                <a:latin typeface="Arial"/>
                <a:cs typeface="Arial"/>
              </a:rPr>
              <a:t>Click 4 - When your nicotine levels are low you</a:t>
            </a:r>
            <a:r>
              <a:rPr lang="en-US" dirty="0">
                <a:solidFill>
                  <a:schemeClr val="bg1"/>
                </a:solidFill>
                <a:latin typeface="Arial"/>
                <a:cs typeface="Arial"/>
              </a:rPr>
              <a:t> </a:t>
            </a:r>
            <a:r>
              <a:rPr lang="en-US" sz="1200" dirty="0">
                <a:solidFill>
                  <a:schemeClr val="bg1"/>
                </a:solidFill>
                <a:latin typeface="Arial"/>
                <a:cs typeface="Arial"/>
              </a:rPr>
              <a:t> get withdrawal symptoms, making you feel tense, irritable, anxious… </a:t>
            </a:r>
            <a:r>
              <a:rPr lang="en-US" sz="1200" b="1" dirty="0">
                <a:solidFill>
                  <a:schemeClr val="bg1"/>
                </a:solidFill>
                <a:latin typeface="Arial"/>
                <a:cs typeface="Arial"/>
              </a:rPr>
              <a:t>stressed</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endParaRPr lang="en-GB" sz="1200">
              <a:latin typeface="Arial" panose="020B0604020202020204" pitchFamily="34" charset="0"/>
              <a:cs typeface="Arial" panose="020B0604020202020204" pitchFamily="34" charset="0"/>
            </a:endParaRPr>
          </a:p>
          <a:p>
            <a:pPr eaLnBrk="1" hangingPunct="1"/>
            <a:r>
              <a:rPr lang="en-GB" sz="1200" dirty="0">
                <a:latin typeface="Arial"/>
                <a:cs typeface="Arial"/>
              </a:rPr>
              <a:t>If you get a group of people together who have never smoked, a group of ex-smokers and a group of current smokers and get them to rate their current stress levels, it’s the smokers who will score the highest, followed by the ex-smokers and the least stressed will be the people who have never smoked.</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endParaRPr lang="en-GB" sz="1200">
              <a:latin typeface="Arial" panose="020B0604020202020204" pitchFamily="34" charset="0"/>
              <a:cs typeface="Arial" panose="020B0604020202020204" pitchFamily="34" charset="0"/>
            </a:endParaRPr>
          </a:p>
          <a:p>
            <a:pPr eaLnBrk="1" hangingPunct="1"/>
            <a:r>
              <a:rPr lang="en-GB" sz="1200" dirty="0">
                <a:latin typeface="Arial"/>
                <a:cs typeface="Arial"/>
              </a:rPr>
              <a:t>So smoking does not alleviate stress, it alleviates withdrawal symptoms, the irritability, the restlessness the low mood that falling nicotine levels cause.</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endParaRPr lang="en-GB" sz="1200">
              <a:latin typeface="Arial" panose="020B0604020202020204" pitchFamily="34" charset="0"/>
              <a:cs typeface="Arial" panose="020B0604020202020204" pitchFamily="34" charset="0"/>
            </a:endParaRPr>
          </a:p>
          <a:p>
            <a:pPr eaLnBrk="1" hangingPunct="1"/>
            <a:r>
              <a:rPr lang="en-GB" sz="1200" dirty="0">
                <a:latin typeface="Arial"/>
                <a:cs typeface="Arial"/>
              </a:rPr>
              <a:t>Smokers (and clinicians) often attribute improved mood and reduced anxiety to the effects of smoking rather than the reality that smoking simply medicates the effects of nicotine withdrawal that occur several times throughout the day</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endParaRPr lang="en-GB" sz="1200">
              <a:latin typeface="Arial" panose="020B0604020202020204" pitchFamily="34" charset="0"/>
              <a:cs typeface="Arial" panose="020B0604020202020204" pitchFamily="34" charset="0"/>
            </a:endParaRPr>
          </a:p>
          <a:p>
            <a:pPr eaLnBrk="1" hangingPunct="1"/>
            <a:r>
              <a:rPr lang="en-GB" sz="1200" dirty="0">
                <a:latin typeface="Arial"/>
                <a:cs typeface="Arial"/>
              </a:rPr>
              <a:t>This belief becomes so ingrained in smokers and needs addressing if the smoker is going to be successful in stopping</a:t>
            </a:r>
            <a:r>
              <a:rPr lang="en-GB" dirty="0">
                <a:latin typeface="Arial"/>
                <a:cs typeface="Arial"/>
              </a:rPr>
              <a:t> </a:t>
            </a:r>
            <a:endParaRPr lang="en-GB" sz="1200" dirty="0">
              <a:latin typeface="Arial" panose="020B0604020202020204" pitchFamily="34" charset="0"/>
              <a:cs typeface="Arial" panose="020B0604020202020204" pitchFamily="34" charset="0"/>
            </a:endParaRPr>
          </a:p>
          <a:p>
            <a:pPr eaLnBrk="1" hangingPunct="1"/>
            <a:r>
              <a:rPr lang="en-GB" sz="1200" dirty="0">
                <a:latin typeface="Arial"/>
                <a:cs typeface="Arial"/>
              </a:rPr>
              <a:t>If a smoker comes to rely on smoking for the perceived stress relief, they are less likely to learn more healthy coping skills.</a:t>
            </a:r>
            <a:r>
              <a:rPr lang="en-GB" dirty="0">
                <a:latin typeface="Arial"/>
                <a:cs typeface="Arial"/>
              </a:rPr>
              <a:t> </a:t>
            </a: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11827578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ide-by-s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baseline="0"/>
            </a:lvl1pPr>
          </a:lstStyle>
          <a:p>
            <a:r>
              <a:rPr lang="en-US"/>
              <a:t>Click to edit Master title style</a:t>
            </a:r>
          </a:p>
        </p:txBody>
      </p:sp>
      <p:sp>
        <p:nvSpPr>
          <p:cNvPr id="3" name="Content Placeholder 2"/>
          <p:cNvSpPr>
            <a:spLocks noGrp="1"/>
          </p:cNvSpPr>
          <p:nvPr>
            <p:ph idx="1"/>
          </p:nvPr>
        </p:nvSpPr>
        <p:spPr>
          <a:xfrm>
            <a:off x="457200" y="1752600"/>
            <a:ext cx="3886200" cy="4343400"/>
          </a:xfrm>
        </p:spPr>
        <p:txBody>
          <a:bodyPr/>
          <a:lstStyle>
            <a:lvl1pPr marL="0" indent="0">
              <a:defRPr sz="2800"/>
            </a:lvl1pPr>
            <a:lvl2pPr marL="339725" indent="-222250">
              <a:defRPr sz="2600"/>
            </a:lvl2pPr>
            <a:lvl3pPr marL="796925" indent="-169863">
              <a:defRPr sz="1800"/>
            </a:lvl3pPr>
            <a:lvl4pPr marL="574675" indent="-234950">
              <a:defRPr sz="2200"/>
            </a:lvl4pPr>
            <a:lvl5pPr marL="914400" indent="-222250">
              <a:tabLst>
                <a:tab pos="914400" algn="l"/>
              </a:tabLst>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6" name="Content Placeholder 2"/>
          <p:cNvSpPr>
            <a:spLocks noGrp="1"/>
          </p:cNvSpPr>
          <p:nvPr>
            <p:ph idx="12"/>
          </p:nvPr>
        </p:nvSpPr>
        <p:spPr>
          <a:xfrm>
            <a:off x="4800600" y="1752600"/>
            <a:ext cx="3886200" cy="4343400"/>
          </a:xfrm>
        </p:spPr>
        <p:txBody>
          <a:bodyPr/>
          <a:lstStyle>
            <a:lvl1pPr marL="0" indent="0">
              <a:defRPr sz="2800"/>
            </a:lvl1pPr>
            <a:lvl2pPr marL="339725" indent="-222250">
              <a:defRPr sz="2600"/>
            </a:lvl2pPr>
            <a:lvl3pPr marL="744538" indent="-169863">
              <a:defRPr sz="1800"/>
            </a:lvl3pPr>
            <a:lvl4pPr marL="574675" indent="-234950">
              <a:defRPr sz="2200"/>
            </a:lvl4pPr>
            <a:lvl5pPr marL="914400" indent="-222250">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5" name="Date Placeholder 3"/>
          <p:cNvSpPr>
            <a:spLocks noGrp="1"/>
          </p:cNvSpPr>
          <p:nvPr>
            <p:ph type="dt" sz="half" idx="13"/>
          </p:nvPr>
        </p:nvSpPr>
        <p:spPr/>
        <p:txBody>
          <a:bodyPr/>
          <a:lstStyle>
            <a:lvl1pPr fontAlgn="base">
              <a:spcBef>
                <a:spcPct val="0"/>
              </a:spcBef>
              <a:spcAft>
                <a:spcPct val="0"/>
              </a:spcAft>
              <a:defRPr>
                <a:solidFill>
                  <a:srgbClr val="FFFFFF"/>
                </a:solidFill>
                <a:latin typeface="Arial" pitchFamily="34" charset="0"/>
              </a:defRPr>
            </a:lvl1pPr>
          </a:lstStyle>
          <a:p>
            <a:pPr>
              <a:defRPr/>
            </a:pPr>
            <a:fld id="{4465BCAD-6036-404F-8052-25F4750380E6}" type="datetime1">
              <a:rPr lang="en-US" smtClean="0"/>
              <a:pPr>
                <a:defRPr/>
              </a:pPr>
              <a:t>3/3/2024</a:t>
            </a:fld>
            <a:endParaRPr lang="en-US"/>
          </a:p>
        </p:txBody>
      </p:sp>
      <p:sp>
        <p:nvSpPr>
          <p:cNvPr id="7" name="Slide Number Placeholder 5"/>
          <p:cNvSpPr>
            <a:spLocks noGrp="1"/>
          </p:cNvSpPr>
          <p:nvPr>
            <p:ph type="sldNum" sz="quarter" idx="14"/>
          </p:nvPr>
        </p:nvSpPr>
        <p:spPr/>
        <p:txBody>
          <a:bodyPr/>
          <a:lstStyle>
            <a:lvl1pPr fontAlgn="base">
              <a:spcBef>
                <a:spcPct val="0"/>
              </a:spcBef>
              <a:spcAft>
                <a:spcPct val="0"/>
              </a:spcAft>
              <a:defRPr>
                <a:solidFill>
                  <a:srgbClr val="FFFFFF"/>
                </a:solidFill>
                <a:latin typeface="Arial" pitchFamily="34" charset="0"/>
              </a:defRPr>
            </a:lvl1pPr>
          </a:lstStyle>
          <a:p>
            <a:pPr>
              <a:defRPr/>
            </a:pPr>
            <a:fld id="{2973C72A-733E-48C5-B604-1E5B9ADB0C0C}" type="slidenum">
              <a:rPr lang="en-US"/>
              <a:pPr>
                <a:defRPr/>
              </a:pPr>
              <a:t>‹#›</a:t>
            </a:fld>
            <a:endParaRPr lang="en-US">
              <a:solidFill>
                <a:srgbClr val="000000"/>
              </a:solidFill>
              <a:latin typeface="Times" pitchFamily="18" charset="0"/>
            </a:endParaRPr>
          </a:p>
        </p:txBody>
      </p:sp>
    </p:spTree>
    <p:extLst>
      <p:ext uri="{BB962C8B-B14F-4D97-AF65-F5344CB8AC3E}">
        <p14:creationId xmlns:p14="http://schemas.microsoft.com/office/powerpoint/2010/main" val="40137990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027F3A-BEB6-C840-A85F-41C011236E4B}"/>
              </a:ext>
            </a:extLst>
          </p:cNvPr>
          <p:cNvSpPr/>
          <p:nvPr userDrawn="1"/>
        </p:nvSpPr>
        <p:spPr>
          <a:xfrm>
            <a:off x="0" y="0"/>
            <a:ext cx="9144000" cy="6858000"/>
          </a:xfrm>
          <a:prstGeom prst="rect">
            <a:avLst/>
          </a:prstGeom>
          <a:gradFill flip="none" rotWithShape="1">
            <a:gsLst>
              <a:gs pos="0">
                <a:schemeClr val="accent3"/>
              </a:gs>
              <a:gs pos="70000">
                <a:schemeClr val="accent2"/>
              </a:gs>
            </a:gsLst>
            <a:lin ang="1782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ctrTitle"/>
          </p:nvPr>
        </p:nvSpPr>
        <p:spPr>
          <a:xfrm>
            <a:off x="952500" y="956961"/>
            <a:ext cx="7200900" cy="502567"/>
          </a:xfrm>
        </p:spPr>
        <p:txBody>
          <a:bodyPr>
            <a:normAutofit/>
          </a:bodyPr>
          <a:lstStyle>
            <a:lvl1pPr>
              <a:defRPr sz="2400" b="0">
                <a:solidFill>
                  <a:srgbClr val="04B6EC"/>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3714027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8478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240560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755080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77" r:id="rId14"/>
    <p:sldLayoutId id="2147483686" r:id="rId15"/>
    <p:sldLayoutId id="2147483688" r:id="rId16"/>
    <p:sldLayoutId id="2147483693" r:id="rId17"/>
    <p:sldLayoutId id="2147483694" r:id="rId18"/>
    <p:sldLayoutId id="2147483695" r:id="rId19"/>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746232742"/>
      </p:ext>
    </p:extLst>
  </p:cSld>
  <p:clrMap bg1="lt1" tx1="dk1" bg2="lt2" tx2="dk2" accent1="accent1" accent2="accent2" accent3="accent3" accent4="accent4" accent5="accent5" accent6="accent6" hlink="hlink" folHlink="folHlink"/>
  <p:sldLayoutIdLst>
    <p:sldLayoutId id="2147483697"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2282877938"/>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41.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50.xml"/><Relationship Id="rId1" Type="http://schemas.openxmlformats.org/officeDocument/2006/relationships/slideLayout" Target="../slideLayouts/slideLayout5.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61.xml"/><Relationship Id="rId1" Type="http://schemas.openxmlformats.org/officeDocument/2006/relationships/slideLayout" Target="../slideLayouts/slideLayout1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70.xml"/><Relationship Id="rId1" Type="http://schemas.openxmlformats.org/officeDocument/2006/relationships/slideLayout" Target="../slideLayouts/slideLayout1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7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B3A47-DEB5-8685-1902-7BBA5A3D8C9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B517FBE-D3CF-B5B9-E7B6-7F51D5873E06}"/>
              </a:ext>
            </a:extLst>
          </p:cNvPr>
          <p:cNvSpPr>
            <a:spLocks noGrp="1"/>
          </p:cNvSpPr>
          <p:nvPr>
            <p:ph type="subTitle" idx="1"/>
          </p:nvPr>
        </p:nvSpPr>
        <p:spPr/>
        <p:txBody>
          <a:bodyPr/>
          <a:lstStyle/>
          <a:p>
            <a:r>
              <a:rPr lang="en-US"/>
              <a:t>Tobacco Dependency Adviser Training Course: </a:t>
            </a:r>
            <a:r>
              <a:rPr lang="en-US" b="0"/>
              <a:t>Acute Inpatient </a:t>
            </a:r>
            <a:endParaRPr lang="en-US"/>
          </a:p>
          <a:p>
            <a:endParaRPr lang="en-US"/>
          </a:p>
          <a:p>
            <a:r>
              <a:rPr lang="en-US" b="0"/>
              <a:t>Welcome to Day 2!</a:t>
            </a:r>
            <a:br>
              <a:rPr lang="en-US" b="0"/>
            </a:br>
            <a:endParaRPr lang="en-US" b="0"/>
          </a:p>
        </p:txBody>
      </p:sp>
    </p:spTree>
    <p:extLst>
      <p:ext uri="{BB962C8B-B14F-4D97-AF65-F5344CB8AC3E}">
        <p14:creationId xmlns:p14="http://schemas.microsoft.com/office/powerpoint/2010/main" val="939812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7772"/>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endParaRPr lang="en-US" sz="2800" b="1">
              <a:solidFill>
                <a:schemeClr val="accent4"/>
              </a:solidFill>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791262" y="2798878"/>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r>
              <a:rPr lang="en-US" sz="36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If I stop smoking I will gain weight </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extBox 1">
            <a:extLst>
              <a:ext uri="{FF2B5EF4-FFF2-40B4-BE49-F238E27FC236}">
                <a16:creationId xmlns:a16="http://schemas.microsoft.com/office/drawing/2014/main" id="{08470F1C-D3C9-EDB8-7EC8-325EF18B9C18}"/>
              </a:ext>
            </a:extLst>
          </p:cNvPr>
          <p:cNvSpPr txBox="1"/>
          <p:nvPr/>
        </p:nvSpPr>
        <p:spPr bwMode="auto">
          <a:xfrm>
            <a:off x="2128059" y="2559975"/>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a:ln>
                  <a:noFill/>
                </a:ln>
                <a:solidFill>
                  <a:schemeClr val="accent1">
                    <a:lumMod val="75000"/>
                  </a:schemeClr>
                </a:solidFill>
                <a:effectLst/>
                <a:uLnTx/>
                <a:uFillTx/>
                <a:latin typeface="+mn-lt"/>
                <a:ea typeface="Geneva" pitchFamily="-109" charset="0"/>
                <a:cs typeface="Geneva" pitchFamily="-109" charset="0"/>
              </a:rPr>
              <a:t>- with a caveat</a:t>
            </a:r>
          </a:p>
        </p:txBody>
      </p:sp>
    </p:spTree>
    <p:extLst>
      <p:ext uri="{BB962C8B-B14F-4D97-AF65-F5344CB8AC3E}">
        <p14:creationId xmlns:p14="http://schemas.microsoft.com/office/powerpoint/2010/main" val="196137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D149C-E0D4-7B1B-8B49-F368FE307551}"/>
              </a:ext>
            </a:extLst>
          </p:cNvPr>
          <p:cNvSpPr>
            <a:spLocks noGrp="1"/>
          </p:cNvSpPr>
          <p:nvPr>
            <p:ph type="title"/>
          </p:nvPr>
        </p:nvSpPr>
        <p:spPr/>
        <p:txBody>
          <a:bodyPr/>
          <a:lstStyle/>
          <a:p>
            <a:r>
              <a:rPr lang="en-US" altLang="en-US">
                <a:latin typeface="Arial"/>
                <a:cs typeface="Arial"/>
              </a:rPr>
              <a:t>If I stop smoking I will gain weight</a:t>
            </a:r>
            <a:endParaRPr lang="en-US"/>
          </a:p>
        </p:txBody>
      </p:sp>
      <p:sp>
        <p:nvSpPr>
          <p:cNvPr id="3" name="Text Placeholder 2">
            <a:extLst>
              <a:ext uri="{FF2B5EF4-FFF2-40B4-BE49-F238E27FC236}">
                <a16:creationId xmlns:a16="http://schemas.microsoft.com/office/drawing/2014/main" id="{8D9DD6CE-A139-189E-5834-C22033795AED}"/>
              </a:ext>
            </a:extLst>
          </p:cNvPr>
          <p:cNvSpPr>
            <a:spLocks noGrp="1"/>
          </p:cNvSpPr>
          <p:nvPr>
            <p:ph type="body" idx="12"/>
          </p:nvPr>
        </p:nvSpPr>
        <p:spPr>
          <a:xfrm>
            <a:off x="571500" y="1752600"/>
            <a:ext cx="4606787" cy="3992217"/>
          </a:xfrm>
        </p:spPr>
        <p:txBody>
          <a:bodyPr anchor="ctr"/>
          <a:lstStyle/>
          <a:p>
            <a:pPr marL="0" indent="0">
              <a:lnSpc>
                <a:spcPts val="2400"/>
              </a:lnSpc>
              <a:spcBef>
                <a:spcPts val="0"/>
              </a:spcBef>
              <a:spcAft>
                <a:spcPts val="1000"/>
              </a:spcAft>
              <a:buNone/>
            </a:pPr>
            <a:r>
              <a:rPr lang="en-US" sz="1700" b="1">
                <a:solidFill>
                  <a:srgbClr val="0072CF"/>
                </a:solidFill>
              </a:rPr>
              <a:t>Reasons for post-cessation </a:t>
            </a:r>
            <a:br>
              <a:rPr lang="en-US" sz="1700" b="1">
                <a:solidFill>
                  <a:srgbClr val="0072CF"/>
                </a:solidFill>
              </a:rPr>
            </a:br>
            <a:r>
              <a:rPr lang="en-US" sz="1700" b="1">
                <a:solidFill>
                  <a:srgbClr val="0072CF"/>
                </a:solidFill>
              </a:rPr>
              <a:t>weight gain:</a:t>
            </a:r>
          </a:p>
          <a:p>
            <a:pPr>
              <a:lnSpc>
                <a:spcPts val="2400"/>
              </a:lnSpc>
              <a:spcBef>
                <a:spcPts val="0"/>
              </a:spcBef>
              <a:spcAft>
                <a:spcPts val="1000"/>
              </a:spcAft>
            </a:pPr>
            <a:r>
              <a:rPr lang="en-US" sz="1700"/>
              <a:t>Decreased metabolism</a:t>
            </a:r>
          </a:p>
          <a:p>
            <a:pPr>
              <a:lnSpc>
                <a:spcPts val="2400"/>
              </a:lnSpc>
              <a:spcBef>
                <a:spcPts val="0"/>
              </a:spcBef>
              <a:spcAft>
                <a:spcPts val="1000"/>
              </a:spcAft>
            </a:pPr>
            <a:r>
              <a:rPr lang="en-US" sz="1700"/>
              <a:t>Increased appetite</a:t>
            </a:r>
          </a:p>
          <a:p>
            <a:pPr>
              <a:lnSpc>
                <a:spcPts val="2400"/>
              </a:lnSpc>
              <a:spcBef>
                <a:spcPts val="0"/>
              </a:spcBef>
              <a:spcAft>
                <a:spcPts val="1000"/>
              </a:spcAft>
            </a:pPr>
            <a:r>
              <a:rPr lang="en-US" sz="1700"/>
              <a:t>Taste, and smell return, </a:t>
            </a:r>
            <a:br>
              <a:rPr lang="en-US" sz="1700"/>
            </a:br>
            <a:r>
              <a:rPr lang="en-US" sz="1700"/>
              <a:t>making food taste better</a:t>
            </a:r>
          </a:p>
          <a:p>
            <a:pPr>
              <a:lnSpc>
                <a:spcPts val="2400"/>
              </a:lnSpc>
              <a:spcBef>
                <a:spcPts val="0"/>
              </a:spcBef>
              <a:spcAft>
                <a:spcPts val="1000"/>
              </a:spcAft>
            </a:pPr>
            <a:r>
              <a:rPr lang="en-US" sz="1700"/>
              <a:t>Replacing hand-to-mouth </a:t>
            </a:r>
            <a:br>
              <a:rPr lang="en-US" sz="1700"/>
            </a:br>
            <a:r>
              <a:rPr lang="en-US" sz="1700"/>
              <a:t>action of a cigarette with food</a:t>
            </a:r>
          </a:p>
          <a:p>
            <a:pPr>
              <a:lnSpc>
                <a:spcPts val="2400"/>
              </a:lnSpc>
              <a:spcBef>
                <a:spcPts val="0"/>
              </a:spcBef>
              <a:spcAft>
                <a:spcPts val="1000"/>
              </a:spcAft>
            </a:pPr>
            <a:r>
              <a:rPr lang="en-US" sz="1700"/>
              <a:t>Lack of physical activity </a:t>
            </a:r>
          </a:p>
          <a:p>
            <a:pPr>
              <a:lnSpc>
                <a:spcPts val="2400"/>
              </a:lnSpc>
              <a:spcBef>
                <a:spcPts val="0"/>
              </a:spcBef>
              <a:spcAft>
                <a:spcPts val="1000"/>
              </a:spcAft>
            </a:pPr>
            <a:r>
              <a:rPr lang="en-US" sz="1700"/>
              <a:t>Poor diet</a:t>
            </a:r>
          </a:p>
        </p:txBody>
      </p:sp>
      <p:pic>
        <p:nvPicPr>
          <p:cNvPr id="5" name="Picture 2">
            <a:extLst>
              <a:ext uri="{FF2B5EF4-FFF2-40B4-BE49-F238E27FC236}">
                <a16:creationId xmlns:a16="http://schemas.microsoft.com/office/drawing/2014/main" id="{60834005-6E16-CDD3-7E1A-53008E33BF1D}"/>
              </a:ext>
            </a:extLst>
          </p:cNvPr>
          <p:cNvPicPr>
            <a:picLocks noChangeAspect="1" noChangeArrowheads="1"/>
          </p:cNvPicPr>
          <p:nvPr/>
        </p:nvPicPr>
        <p:blipFill>
          <a:blip r:embed="rId3"/>
          <a:srcRect t="4401" b="4401"/>
          <a:stretch/>
        </p:blipFill>
        <p:spPr bwMode="auto">
          <a:xfrm>
            <a:off x="4307303" y="2253636"/>
            <a:ext cx="4139785" cy="3104840"/>
          </a:xfrm>
          <a:prstGeom prst="rect">
            <a:avLst/>
          </a:prstGeom>
          <a:noFill/>
          <a:ln w="9525">
            <a:noFill/>
            <a:miter lim="800000"/>
            <a:headEnd/>
            <a:tailEnd/>
          </a:ln>
        </p:spPr>
      </p:pic>
      <p:sp>
        <p:nvSpPr>
          <p:cNvPr id="6" name="TextBox 5">
            <a:extLst>
              <a:ext uri="{FF2B5EF4-FFF2-40B4-BE49-F238E27FC236}">
                <a16:creationId xmlns:a16="http://schemas.microsoft.com/office/drawing/2014/main" id="{A9975DF8-E39D-4A86-4CE0-9A0993C8EAF5}"/>
              </a:ext>
            </a:extLst>
          </p:cNvPr>
          <p:cNvSpPr txBox="1"/>
          <p:nvPr/>
        </p:nvSpPr>
        <p:spPr bwMode="auto">
          <a:xfrm>
            <a:off x="4307303" y="2253636"/>
            <a:ext cx="4152211" cy="3122493"/>
          </a:xfrm>
          <a:prstGeom prst="rect">
            <a:avLst/>
          </a:prstGeom>
          <a:solidFill>
            <a:srgbClr val="000000">
              <a:alpha val="81624"/>
            </a:srgbClr>
          </a:solidFill>
          <a:ln w="9525">
            <a:noFill/>
            <a:miter lim="800000"/>
            <a:headEnd/>
            <a:tailEnd/>
          </a:ln>
          <a:effectLst/>
        </p:spPr>
        <p:txBody>
          <a:bodyPr vert="horz" wrap="square" lIns="0" tIns="0" rIns="0" bIns="144000" numCol="1" rtlCol="0" anchor="ctr" anchorCtr="0" compatLnSpc="1">
            <a:prstTxWarp prst="textNoShape">
              <a:avLst/>
            </a:prstTxWarp>
            <a:noAutofit/>
          </a:bodyPr>
          <a:lstStyle/>
          <a:p>
            <a:pPr marL="0" marR="0" indent="0" algn="ctr" defTabSz="457200" rtl="0" eaLnBrk="1" fontAlgn="base" latinLnBrk="0" hangingPunct="1">
              <a:lnSpc>
                <a:spcPts val="2800"/>
              </a:lnSpc>
              <a:spcBef>
                <a:spcPts val="500"/>
              </a:spcBef>
              <a:spcAft>
                <a:spcPts val="500"/>
              </a:spcAft>
              <a:buClr>
                <a:srgbClr val="C10C21"/>
              </a:buClr>
              <a:buSzTx/>
              <a:buFont typeface="Lucida Grande" pitchFamily="-109" charset="0"/>
              <a:buNone/>
              <a:tabLst/>
            </a:pPr>
            <a:r>
              <a:rPr kumimoji="0" lang="en-US" sz="2400" b="1" i="0" u="none" strike="noStrike" kern="1200" cap="none" spc="0" normalizeH="0" baseline="0" noProof="0">
                <a:ln>
                  <a:noFill/>
                </a:ln>
                <a:solidFill>
                  <a:schemeClr val="accent3"/>
                </a:solidFill>
                <a:effectLst/>
                <a:uLnTx/>
                <a:uFillTx/>
                <a:latin typeface="+mn-lt"/>
                <a:ea typeface="Geneva" pitchFamily="-109" charset="0"/>
                <a:cs typeface="Geneva" pitchFamily="-109" charset="0"/>
              </a:rPr>
              <a:t>FACT</a:t>
            </a:r>
          </a:p>
          <a:p>
            <a:pPr marL="0" marR="0" indent="0" algn="ctr" defTabSz="457200" rtl="0" eaLnBrk="1" fontAlgn="base" latinLnBrk="0" hangingPunct="1">
              <a:lnSpc>
                <a:spcPts val="2800"/>
              </a:lnSpc>
              <a:spcBef>
                <a:spcPts val="0"/>
              </a:spcBef>
              <a:spcAft>
                <a:spcPts val="500"/>
              </a:spcAft>
              <a:buClr>
                <a:srgbClr val="C10C21"/>
              </a:buClr>
              <a:buSzTx/>
              <a:buFont typeface="Lucida Grande" pitchFamily="-109" charset="0"/>
              <a:buNone/>
              <a:tabLst/>
            </a:pPr>
            <a: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t>On average weight gain </a:t>
            </a:r>
            <a:b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t>is 5 – 10lbs and preferable </a:t>
            </a:r>
            <a:b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t>to the significant health issues associated with smoking</a:t>
            </a:r>
          </a:p>
        </p:txBody>
      </p:sp>
      <p:sp>
        <p:nvSpPr>
          <p:cNvPr id="7" name="Footer Placeholder 3">
            <a:extLst>
              <a:ext uri="{FF2B5EF4-FFF2-40B4-BE49-F238E27FC236}">
                <a16:creationId xmlns:a16="http://schemas.microsoft.com/office/drawing/2014/main" id="{582F21D9-6C8C-9E80-A3DE-6C3F9F507AE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056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08356" y="2810272"/>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 </a:t>
            </a:r>
            <a:endParaRPr lang="en-US" sz="2800">
              <a:solidFill>
                <a:schemeClr val="accent5">
                  <a:lumMod val="75000"/>
                </a:schemeClr>
              </a:solidFill>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814246" y="2871190"/>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44008" y="1044924"/>
            <a:ext cx="6886277"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r>
              <a:rPr lang="en-US" sz="24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Patients seen in hospital for cardiac events, cancer and respiratory symptoms will automatically want to stop smoking</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86892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r>
              <a:rPr lang="en-US"/>
              <a:t>Addressing ambivalence and resistance</a:t>
            </a:r>
          </a:p>
          <a:p>
            <a:r>
              <a:rPr lang="en-US" b="0"/>
              <a:t>Core skills  </a:t>
            </a:r>
          </a:p>
        </p:txBody>
      </p:sp>
    </p:spTree>
    <p:extLst>
      <p:ext uri="{BB962C8B-B14F-4D97-AF65-F5344CB8AC3E}">
        <p14:creationId xmlns:p14="http://schemas.microsoft.com/office/powerpoint/2010/main" val="135548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E35C7-8502-2DD8-8FAC-5B3782C3E8D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5FC2116-DAC0-28A7-9FE0-85DA0FFB3952}"/>
              </a:ext>
            </a:extLst>
          </p:cNvPr>
          <p:cNvPicPr>
            <a:picLocks noChangeAspect="1"/>
          </p:cNvPicPr>
          <p:nvPr/>
        </p:nvPicPr>
        <p:blipFill>
          <a:blip r:embed="rId3"/>
          <a:srcRect/>
          <a:stretch/>
        </p:blipFill>
        <p:spPr>
          <a:xfrm>
            <a:off x="0" y="0"/>
            <a:ext cx="9144000" cy="6858000"/>
          </a:xfrm>
          <a:prstGeom prst="rect">
            <a:avLst/>
          </a:prstGeom>
        </p:spPr>
      </p:pic>
      <p:sp>
        <p:nvSpPr>
          <p:cNvPr id="4" name="Subtitle 6">
            <a:extLst>
              <a:ext uri="{FF2B5EF4-FFF2-40B4-BE49-F238E27FC236}">
                <a16:creationId xmlns:a16="http://schemas.microsoft.com/office/drawing/2014/main" id="{D687661C-6D51-39D3-262C-7204A94D6955}"/>
              </a:ext>
            </a:extLst>
          </p:cNvPr>
          <p:cNvSpPr txBox="1">
            <a:spLocks/>
          </p:cNvSpPr>
          <p:nvPr/>
        </p:nvSpPr>
        <p:spPr>
          <a:xfrm>
            <a:off x="-345441" y="1022888"/>
            <a:ext cx="9144000" cy="2406112"/>
          </a:xfrm>
          <a:prstGeom prst="rect">
            <a:avLst/>
          </a:prstGeom>
          <a:noFill/>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buNone/>
            </a:pPr>
            <a:r>
              <a:rPr lang="en-US" sz="3000" b="1">
                <a:solidFill>
                  <a:schemeClr val="accent1"/>
                </a:solidFill>
                <a:effectLst>
                  <a:glow rad="635000">
                    <a:schemeClr val="bg1">
                      <a:alpha val="50000"/>
                    </a:schemeClr>
                  </a:glow>
                </a:effectLst>
              </a:rPr>
              <a:t>Does this sound familiar?</a:t>
            </a:r>
            <a:endParaRPr lang="en-US" sz="2400" b="1">
              <a:solidFill>
                <a:schemeClr val="accent1"/>
              </a:solidFill>
              <a:effectLst>
                <a:glow rad="635000">
                  <a:schemeClr val="bg1">
                    <a:alpha val="50000"/>
                  </a:schemeClr>
                </a:glow>
              </a:effectLst>
            </a:endParaRPr>
          </a:p>
        </p:txBody>
      </p:sp>
      <p:sp>
        <p:nvSpPr>
          <p:cNvPr id="5" name="TextBox 4">
            <a:extLst>
              <a:ext uri="{FF2B5EF4-FFF2-40B4-BE49-F238E27FC236}">
                <a16:creationId xmlns:a16="http://schemas.microsoft.com/office/drawing/2014/main" id="{3365C7C4-13FF-4200-95D9-4806583E2A94}"/>
              </a:ext>
            </a:extLst>
          </p:cNvPr>
          <p:cNvSpPr txBox="1"/>
          <p:nvPr/>
        </p:nvSpPr>
        <p:spPr bwMode="auto">
          <a:xfrm>
            <a:off x="1527548" y="2929180"/>
            <a:ext cx="6573078" cy="1754326"/>
          </a:xfrm>
          <a:prstGeom prst="rect">
            <a:avLst/>
          </a:prstGeom>
          <a:noFill/>
          <a:ln w="9525">
            <a:noFill/>
            <a:miter lim="800000"/>
            <a:headEnd/>
            <a:tailEnd/>
          </a:ln>
        </p:spPr>
        <p:txBody>
          <a:bodyPr wrap="square">
            <a:spAutoFit/>
          </a:bodyPr>
          <a:lstStyle/>
          <a:p>
            <a:pPr marL="277813" indent="-277813">
              <a:buAutoNum type="alphaUcParenR"/>
            </a:pPr>
            <a:r>
              <a:rPr lang="en-US" sz="1800" b="1">
                <a:solidFill>
                  <a:schemeClr val="accent5">
                    <a:lumMod val="50000"/>
                  </a:schemeClr>
                </a:solidFill>
              </a:rPr>
              <a:t> Follow his wishes and coordinate discharge</a:t>
            </a:r>
            <a:br>
              <a:rPr lang="en-US" sz="1800" b="1">
                <a:solidFill>
                  <a:schemeClr val="accent5">
                    <a:lumMod val="50000"/>
                  </a:schemeClr>
                </a:solidFill>
              </a:rPr>
            </a:br>
            <a:endParaRPr lang="en-US" sz="1800" b="1">
              <a:solidFill>
                <a:schemeClr val="accent5">
                  <a:lumMod val="50000"/>
                </a:schemeClr>
              </a:solidFill>
            </a:endParaRPr>
          </a:p>
          <a:p>
            <a:pPr marL="277813" indent="-277813">
              <a:buAutoNum type="alphaUcParenR"/>
            </a:pPr>
            <a:r>
              <a:rPr lang="en-US" sz="1800" b="1">
                <a:solidFill>
                  <a:schemeClr val="accent5">
                    <a:lumMod val="50000"/>
                  </a:schemeClr>
                </a:solidFill>
              </a:rPr>
              <a:t> Request a sedative to calm the patient</a:t>
            </a:r>
            <a:br>
              <a:rPr lang="en-US" sz="1800" b="1">
                <a:solidFill>
                  <a:schemeClr val="accent5">
                    <a:lumMod val="50000"/>
                  </a:schemeClr>
                </a:solidFill>
              </a:rPr>
            </a:br>
            <a:endParaRPr lang="en-US" sz="1800" b="1">
              <a:solidFill>
                <a:schemeClr val="accent5">
                  <a:lumMod val="50000"/>
                </a:schemeClr>
              </a:solidFill>
            </a:endParaRPr>
          </a:p>
          <a:p>
            <a:pPr marL="277813" indent="-277813">
              <a:buAutoNum type="alphaUcParenR"/>
            </a:pPr>
            <a:r>
              <a:rPr lang="en-US" sz="1800" b="1">
                <a:solidFill>
                  <a:schemeClr val="accent5">
                    <a:lumMod val="50000"/>
                  </a:schemeClr>
                </a:solidFill>
              </a:rPr>
              <a:t> Find out if he smokes and provide nicotine replacement therapy to manage nicotine withdrawal</a:t>
            </a:r>
            <a:endParaRPr lang="en-US" b="1">
              <a:solidFill>
                <a:schemeClr val="accent5">
                  <a:lumMod val="50000"/>
                </a:schemeClr>
              </a:solidFill>
            </a:endParaRPr>
          </a:p>
        </p:txBody>
      </p:sp>
      <p:sp>
        <p:nvSpPr>
          <p:cNvPr id="2" name="TextBox 1">
            <a:extLst>
              <a:ext uri="{FF2B5EF4-FFF2-40B4-BE49-F238E27FC236}">
                <a16:creationId xmlns:a16="http://schemas.microsoft.com/office/drawing/2014/main" id="{BAD961AC-12C4-7256-C227-BA9783628C66}"/>
              </a:ext>
            </a:extLst>
          </p:cNvPr>
          <p:cNvSpPr txBox="1"/>
          <p:nvPr/>
        </p:nvSpPr>
        <p:spPr bwMode="auto">
          <a:xfrm>
            <a:off x="1182107" y="2767080"/>
            <a:ext cx="6779785" cy="2376420"/>
          </a:xfrm>
          <a:prstGeom prst="rect">
            <a:avLst/>
          </a:prstGeom>
          <a:solidFill>
            <a:schemeClr val="accent1">
              <a:lumMod val="75000"/>
            </a:schemeClr>
          </a:solidFill>
          <a:ln w="9525">
            <a:noFill/>
            <a:miter lim="800000"/>
            <a:headEnd/>
            <a:tailEnd/>
          </a:ln>
        </p:spPr>
        <p:txBody>
          <a:bodyPr wrap="square">
            <a:spAutoFit/>
          </a:bodyPr>
          <a:lstStyle/>
          <a:p>
            <a:pPr>
              <a:lnSpc>
                <a:spcPct val="107000"/>
              </a:lnSpc>
              <a:spcAft>
                <a:spcPts val="800"/>
              </a:spcAft>
            </a:pPr>
            <a:endParaRPr lang="en-US" sz="240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800"/>
              </a:spcAft>
            </a:pPr>
            <a:r>
              <a:rPr lang="en-US" sz="2000">
                <a:solidFill>
                  <a:schemeClr val="bg1"/>
                </a:solidFill>
                <a:latin typeface="Arial" panose="020B0604020202020204" pitchFamily="34" charset="0"/>
                <a:ea typeface="Calibri" panose="020F0502020204030204" pitchFamily="34" charset="0"/>
                <a:cs typeface="Arial" panose="020B0604020202020204" pitchFamily="34" charset="0"/>
              </a:rPr>
              <a:t>Often t</a:t>
            </a:r>
            <a:r>
              <a:rPr lang="en-US" sz="2000">
                <a:solidFill>
                  <a:schemeClr val="bg1"/>
                </a:solidFill>
                <a:effectLst/>
                <a:latin typeface="Arial" panose="020B0604020202020204" pitchFamily="34" charset="0"/>
                <a:ea typeface="Calibri" panose="020F0502020204030204" pitchFamily="34" charset="0"/>
                <a:cs typeface="Arial" panose="020B0604020202020204" pitchFamily="34" charset="0"/>
              </a:rPr>
              <a:t>he best thing we can do is to assist with effectively managing withdrawal symptoms and urges to smoke and, once the patient is feeling comfortable, reassess interest in stopping smoking during their admission.</a:t>
            </a:r>
          </a:p>
          <a:p>
            <a:pPr>
              <a:lnSpc>
                <a:spcPct val="107000"/>
              </a:lnSpc>
              <a:spcAft>
                <a:spcPts val="800"/>
              </a:spcAft>
            </a:pPr>
            <a:endParaRPr lang="en-CA" sz="24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8352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6433E-8531-51B8-699A-CF635CB358D1}"/>
            </a:ext>
          </a:extLst>
        </p:cNvPr>
        <p:cNvGrpSpPr/>
        <p:nvPr/>
      </p:nvGrpSpPr>
      <p:grpSpPr>
        <a:xfrm>
          <a:off x="0" y="0"/>
          <a:ext cx="0" cy="0"/>
          <a:chOff x="0" y="0"/>
          <a:chExt cx="0" cy="0"/>
        </a:xfrm>
      </p:grpSpPr>
      <p:sp>
        <p:nvSpPr>
          <p:cNvPr id="6" name="Rectangular Callout 5">
            <a:extLst>
              <a:ext uri="{FF2B5EF4-FFF2-40B4-BE49-F238E27FC236}">
                <a16:creationId xmlns:a16="http://schemas.microsoft.com/office/drawing/2014/main" id="{33A381DC-9846-3889-87D3-6FA00974E7A2}"/>
              </a:ext>
            </a:extLst>
          </p:cNvPr>
          <p:cNvSpPr>
            <a:spLocks noChangeArrowheads="1"/>
          </p:cNvSpPr>
          <p:nvPr/>
        </p:nvSpPr>
        <p:spPr bwMode="auto">
          <a:xfrm>
            <a:off x="914399" y="3000344"/>
            <a:ext cx="7620001" cy="1049235"/>
          </a:xfrm>
          <a:prstGeom prst="wedgeRectCallout">
            <a:avLst>
              <a:gd name="adj1" fmla="val -35249"/>
              <a:gd name="adj2" fmla="val 80850"/>
            </a:avLst>
          </a:prstGeom>
          <a:solidFill>
            <a:schemeClr val="accent1"/>
          </a:solidFill>
          <a:ln w="9525">
            <a:noFill/>
            <a:miter lim="800000"/>
            <a:headEnd/>
            <a:tailEnd/>
          </a:ln>
        </p:spPr>
        <p:txBody>
          <a:bodyPr wrap="square" lIns="360000" tIns="288000" rIns="360000" bIns="432000" anchor="ctr">
            <a:prstTxWarp prst="textNoShape">
              <a:avLst/>
            </a:prstTxWarp>
            <a:spAutoFit/>
          </a:bodyPr>
          <a:lstStyle/>
          <a:p>
            <a:pPr fontAlgn="base">
              <a:lnSpc>
                <a:spcPts val="2500"/>
              </a:lnSpc>
              <a:spcBef>
                <a:spcPct val="0"/>
              </a:spcBef>
              <a:spcAft>
                <a:spcPts val="1250"/>
              </a:spcAft>
            </a:pPr>
            <a:r>
              <a:rPr lang="en-GB" sz="2800" i="1">
                <a:solidFill>
                  <a:schemeClr val="bg1"/>
                </a:solidFill>
                <a:latin typeface="+mn-lt"/>
                <a:ea typeface="Calibri" pitchFamily="-109" charset="0"/>
                <a:cs typeface="Calibri" pitchFamily="-109" charset="0"/>
              </a:rPr>
              <a:t>“Thanks, but I’m not planning on quitting.”</a:t>
            </a:r>
            <a:endParaRPr lang="en-CA" sz="2800" i="1">
              <a:solidFill>
                <a:schemeClr val="bg1"/>
              </a:solidFill>
              <a:latin typeface="+mn-lt"/>
              <a:ea typeface="Calibri" pitchFamily="-109" charset="0"/>
              <a:cs typeface="Calibri" pitchFamily="-109" charset="0"/>
            </a:endParaRPr>
          </a:p>
        </p:txBody>
      </p:sp>
      <p:sp>
        <p:nvSpPr>
          <p:cNvPr id="4" name="Footer Placeholder 3">
            <a:extLst>
              <a:ext uri="{FF2B5EF4-FFF2-40B4-BE49-F238E27FC236}">
                <a16:creationId xmlns:a16="http://schemas.microsoft.com/office/drawing/2014/main" id="{2B5986DC-CD02-55CB-9001-CB0654C486C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
        <p:nvSpPr>
          <p:cNvPr id="7" name="Title 1">
            <a:extLst>
              <a:ext uri="{FF2B5EF4-FFF2-40B4-BE49-F238E27FC236}">
                <a16:creationId xmlns:a16="http://schemas.microsoft.com/office/drawing/2014/main" id="{842C42B9-FCCD-8238-182F-776D41F1E7CC}"/>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 Working with patients not planning to stop smoking</a:t>
            </a:r>
          </a:p>
        </p:txBody>
      </p:sp>
    </p:spTree>
    <p:extLst>
      <p:ext uri="{BB962C8B-B14F-4D97-AF65-F5344CB8AC3E}">
        <p14:creationId xmlns:p14="http://schemas.microsoft.com/office/powerpoint/2010/main" val="3757396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E643E-0D40-0E0B-0B27-C98A1C2111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B933A4-1000-675B-3F67-7ADEF56FF3B3}"/>
              </a:ext>
            </a:extLst>
          </p:cNvPr>
          <p:cNvSpPr>
            <a:spLocks noGrp="1"/>
          </p:cNvSpPr>
          <p:nvPr>
            <p:ph type="title"/>
          </p:nvPr>
        </p:nvSpPr>
        <p:spPr/>
        <p:txBody>
          <a:bodyPr/>
          <a:lstStyle/>
          <a:p>
            <a:r>
              <a:rPr lang="en-US"/>
              <a:t>Be positive, build patient confidence</a:t>
            </a:r>
          </a:p>
        </p:txBody>
      </p:sp>
      <p:sp>
        <p:nvSpPr>
          <p:cNvPr id="3" name="Content Placeholder 2">
            <a:extLst>
              <a:ext uri="{FF2B5EF4-FFF2-40B4-BE49-F238E27FC236}">
                <a16:creationId xmlns:a16="http://schemas.microsoft.com/office/drawing/2014/main" id="{1C15C3B0-F838-8CE1-7EB5-55E55A89EA50}"/>
              </a:ext>
            </a:extLst>
          </p:cNvPr>
          <p:cNvSpPr>
            <a:spLocks noGrp="1"/>
          </p:cNvSpPr>
          <p:nvPr>
            <p:ph idx="1"/>
          </p:nvPr>
        </p:nvSpPr>
        <p:spPr>
          <a:xfrm>
            <a:off x="571500" y="1756135"/>
            <a:ext cx="8229600" cy="2116013"/>
          </a:xfrm>
        </p:spPr>
        <p:txBody>
          <a:bodyPr/>
          <a:lstStyle/>
          <a:p>
            <a:pPr marL="287655" indent="-288290"/>
            <a:r>
              <a:rPr lang="en-US" sz="2000">
                <a:latin typeface="Arial"/>
                <a:cs typeface="Arial"/>
              </a:rPr>
              <a:t>Remain </a:t>
            </a:r>
            <a:r>
              <a:rPr lang="en-US" sz="2000" b="1">
                <a:solidFill>
                  <a:srgbClr val="0072CF"/>
                </a:solidFill>
                <a:latin typeface="Arial"/>
                <a:cs typeface="Arial"/>
              </a:rPr>
              <a:t>non-judgmental </a:t>
            </a:r>
          </a:p>
          <a:p>
            <a:pPr marL="287655" indent="-288290"/>
            <a:r>
              <a:rPr lang="en-US" sz="2000">
                <a:latin typeface="Arial"/>
                <a:cs typeface="Arial"/>
              </a:rPr>
              <a:t>Acknowledge that being in a smokefree hospital is not easy</a:t>
            </a:r>
            <a:endParaRPr lang="en-US"/>
          </a:p>
          <a:p>
            <a:pPr marL="287655" indent="-288290"/>
            <a:r>
              <a:rPr lang="en-US" sz="2000" b="1" err="1">
                <a:solidFill>
                  <a:srgbClr val="0072CF"/>
                </a:solidFill>
                <a:latin typeface="Arial"/>
                <a:cs typeface="Arial"/>
              </a:rPr>
              <a:t>Normalise</a:t>
            </a:r>
            <a:r>
              <a:rPr lang="en-US" sz="2000">
                <a:latin typeface="Arial"/>
                <a:cs typeface="Arial"/>
              </a:rPr>
              <a:t> feelings and concerns</a:t>
            </a:r>
          </a:p>
          <a:p>
            <a:pPr marL="287655" indent="-288290"/>
            <a:r>
              <a:rPr lang="en-US" sz="2000" b="1">
                <a:solidFill>
                  <a:srgbClr val="0072CF"/>
                </a:solidFill>
                <a:latin typeface="Arial"/>
                <a:cs typeface="Arial"/>
              </a:rPr>
              <a:t>Build</a:t>
            </a:r>
            <a:r>
              <a:rPr lang="en-US" sz="2000">
                <a:latin typeface="Arial"/>
                <a:cs typeface="Arial"/>
              </a:rPr>
              <a:t> on small successes </a:t>
            </a:r>
            <a:endParaRPr lang="en-US" sz="2000"/>
          </a:p>
          <a:p>
            <a:pPr marL="287655" indent="-288290"/>
            <a:r>
              <a:rPr lang="en-US" sz="2000">
                <a:latin typeface="Arial"/>
                <a:cs typeface="Arial"/>
              </a:rPr>
              <a:t>Communicate </a:t>
            </a:r>
            <a:r>
              <a:rPr lang="en-US" sz="2000" b="1">
                <a:solidFill>
                  <a:srgbClr val="0072CF"/>
                </a:solidFill>
                <a:latin typeface="Arial"/>
                <a:cs typeface="Arial"/>
              </a:rPr>
              <a:t>your confidence </a:t>
            </a:r>
            <a:r>
              <a:rPr lang="en-US" sz="2000">
                <a:latin typeface="Arial"/>
                <a:cs typeface="Arial"/>
              </a:rPr>
              <a:t>in their ability to remain smokefree</a:t>
            </a:r>
            <a:endParaRPr lang="en-US" sz="2000"/>
          </a:p>
        </p:txBody>
      </p:sp>
      <p:sp>
        <p:nvSpPr>
          <p:cNvPr id="4" name="Footer Placeholder 3">
            <a:extLst>
              <a:ext uri="{FF2B5EF4-FFF2-40B4-BE49-F238E27FC236}">
                <a16:creationId xmlns:a16="http://schemas.microsoft.com/office/drawing/2014/main" id="{A68FFF19-CB7D-0D81-0B9D-5FA8568261A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7" name="TextBox 6">
            <a:extLst>
              <a:ext uri="{FF2B5EF4-FFF2-40B4-BE49-F238E27FC236}">
                <a16:creationId xmlns:a16="http://schemas.microsoft.com/office/drawing/2014/main" id="{85F212E5-DC92-EF32-347E-BBCA41FA4928}"/>
              </a:ext>
            </a:extLst>
          </p:cNvPr>
          <p:cNvSpPr txBox="1"/>
          <p:nvPr/>
        </p:nvSpPr>
        <p:spPr bwMode="auto">
          <a:xfrm>
            <a:off x="739301" y="4409084"/>
            <a:ext cx="7645941" cy="1245141"/>
          </a:xfrm>
          <a:prstGeom prst="rect">
            <a:avLst/>
          </a:prstGeom>
          <a:solidFill>
            <a:srgbClr val="0072CF"/>
          </a:solidFill>
          <a:ln w="9525">
            <a:noFill/>
            <a:miter lim="800000"/>
            <a:headEnd/>
            <a:tailEnd/>
          </a:ln>
        </p:spPr>
        <p:txBody>
          <a:bodyPr vert="horz" wrap="square" lIns="91440" tIns="45720" rIns="91440" bIns="45720" numCol="1" rtlCol="0" anchor="ctr" anchorCtr="0" compatLnSpc="1">
            <a:prstTxWarp prst="textNoShape">
              <a:avLst/>
            </a:prstTxWarp>
            <a:normAutofit fontScale="62500" lnSpcReduction="20000"/>
          </a:bodyPr>
          <a:lstStyle/>
          <a:p>
            <a:pPr marL="339725" indent="-196850">
              <a:spcBef>
                <a:spcPts val="0"/>
              </a:spcBef>
              <a:spcAft>
                <a:spcPts val="0"/>
              </a:spcAft>
            </a:pPr>
            <a:endParaRPr lang="en-US" sz="2600" i="1">
              <a:solidFill>
                <a:schemeClr val="bg1"/>
              </a:solidFill>
              <a:latin typeface="+mn-lt"/>
            </a:endParaRPr>
          </a:p>
          <a:p>
            <a:pPr marL="339725" indent="-196850">
              <a:spcBef>
                <a:spcPts val="0"/>
              </a:spcBef>
              <a:spcAft>
                <a:spcPts val="0"/>
              </a:spcAft>
            </a:pPr>
            <a:r>
              <a:rPr lang="en-US" sz="2600" i="1">
                <a:solidFill>
                  <a:schemeClr val="bg1"/>
                </a:solidFill>
                <a:latin typeface="+mn-lt"/>
              </a:rPr>
              <a:t>“What worries you about not being able to smoke whilst you are in hospital?”</a:t>
            </a:r>
          </a:p>
          <a:p>
            <a:pPr marL="339725" indent="-196850">
              <a:spcBef>
                <a:spcPts val="0"/>
              </a:spcBef>
              <a:spcAft>
                <a:spcPts val="0"/>
              </a:spcAft>
            </a:pPr>
            <a:endParaRPr lang="en-US" sz="2600" i="1">
              <a:solidFill>
                <a:schemeClr val="bg1"/>
              </a:solidFill>
              <a:latin typeface="+mn-lt"/>
            </a:endParaRPr>
          </a:p>
          <a:p>
            <a:pPr marL="339725" indent="-196850">
              <a:spcBef>
                <a:spcPts val="0"/>
              </a:spcBef>
              <a:spcAft>
                <a:spcPts val="0"/>
              </a:spcAft>
            </a:pPr>
            <a:r>
              <a:rPr lang="en-US" sz="2600" i="1">
                <a:solidFill>
                  <a:schemeClr val="bg1"/>
                </a:solidFill>
                <a:latin typeface="+mn-lt"/>
              </a:rPr>
              <a:t>“What would help or how could you overcome these difficulties?”</a:t>
            </a:r>
          </a:p>
          <a:p>
            <a:pPr marL="339725" indent="-196850">
              <a:spcBef>
                <a:spcPts val="0"/>
              </a:spcBef>
              <a:spcAft>
                <a:spcPts val="0"/>
              </a:spcAft>
            </a:pPr>
            <a:r>
              <a:rPr lang="en-US" sz="2400" i="1">
                <a:solidFill>
                  <a:schemeClr val="bg1"/>
                </a:solidFill>
                <a:latin typeface="+mn-lt"/>
              </a:rPr>
              <a:t> </a:t>
            </a:r>
            <a:endParaRPr lang="en-US" sz="2400" i="1">
              <a:solidFill>
                <a:schemeClr val="bg1"/>
              </a:solidFill>
            </a:endParaRPr>
          </a:p>
        </p:txBody>
      </p:sp>
    </p:spTree>
    <p:extLst>
      <p:ext uri="{BB962C8B-B14F-4D97-AF65-F5344CB8AC3E}">
        <p14:creationId xmlns:p14="http://schemas.microsoft.com/office/powerpoint/2010/main" val="3007384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A27765-B8CA-2CB3-3915-9699F1EF6645}"/>
              </a:ext>
            </a:extLst>
          </p:cNvPr>
          <p:cNvPicPr>
            <a:picLocks noChangeAspect="1"/>
          </p:cNvPicPr>
          <p:nvPr/>
        </p:nvPicPr>
        <p:blipFill rotWithShape="1">
          <a:blip r:embed="rId3">
            <a:alphaModFix amt="50000"/>
          </a:blip>
          <a:srcRect t="28865" b="-1"/>
          <a:stretch/>
        </p:blipFill>
        <p:spPr>
          <a:xfrm>
            <a:off x="0" y="1371600"/>
            <a:ext cx="9144001" cy="4878487"/>
          </a:xfrm>
          <a:prstGeom prst="rect">
            <a:avLst/>
          </a:prstGeom>
        </p:spPr>
      </p:pic>
      <p:sp>
        <p:nvSpPr>
          <p:cNvPr id="3" name="Content Placeholder 2">
            <a:extLst>
              <a:ext uri="{FF2B5EF4-FFF2-40B4-BE49-F238E27FC236}">
                <a16:creationId xmlns:a16="http://schemas.microsoft.com/office/drawing/2014/main" id="{02D43D0B-EA8D-4437-A227-805AA620F824}"/>
              </a:ext>
            </a:extLst>
          </p:cNvPr>
          <p:cNvSpPr>
            <a:spLocks noGrp="1"/>
          </p:cNvSpPr>
          <p:nvPr>
            <p:ph idx="1"/>
          </p:nvPr>
        </p:nvSpPr>
        <p:spPr>
          <a:xfrm>
            <a:off x="770021" y="1717001"/>
            <a:ext cx="8104202" cy="4187684"/>
          </a:xfrm>
        </p:spPr>
        <p:txBody>
          <a:bodyPr>
            <a:noAutofit/>
          </a:bodyPr>
          <a:lstStyle/>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The belief that smoking will relieve stress and anxiety</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Tobacco dependency and withdrawal symptoms</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Family pressures and lack of support from family and friends</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Lack of belief they can be successful </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Fear of failure </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Worried about change and their identity as a ‘smoker’</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Boredom</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Low self esteem</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Depression or anxiety </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Lack of knowledge about tobacco addiction</a:t>
            </a:r>
            <a:endParaRPr lang="en-US" altLang="en-US">
              <a:ea typeface="Geneva" panose="020B0503030404040204" pitchFamily="34" charset="0"/>
              <a:cs typeface="Geneva" panose="020B0503030404040204" pitchFamily="34" charset="0"/>
            </a:endParaRPr>
          </a:p>
          <a:p>
            <a:pPr>
              <a:lnSpc>
                <a:spcPct val="100000"/>
              </a:lnSpc>
              <a:spcBef>
                <a:spcPts val="400"/>
              </a:spcBef>
              <a:buFont typeface="Wingdings" panose="05000000000000000000" pitchFamily="2" charset="2"/>
              <a:buChar char="§"/>
            </a:pPr>
            <a:endParaRPr lang="en-US" altLang="en-US">
              <a:solidFill>
                <a:srgbClr val="500B11"/>
              </a:solidFill>
              <a:ea typeface="Geneva" panose="020B0503030404040204" pitchFamily="34" charset="0"/>
              <a:cs typeface="Geneva" panose="020B0503030404040204" pitchFamily="34" charset="0"/>
            </a:endParaRPr>
          </a:p>
          <a:p>
            <a:pPr>
              <a:lnSpc>
                <a:spcPct val="100000"/>
              </a:lnSpc>
              <a:buFont typeface="Wingdings" panose="05000000000000000000" pitchFamily="2" charset="2"/>
              <a:buChar char="§"/>
            </a:pPr>
            <a:endParaRPr lang="en-US" altLang="en-US">
              <a:solidFill>
                <a:srgbClr val="500B11"/>
              </a:solidFill>
              <a:ea typeface="Geneva" panose="020B0503030404040204" pitchFamily="34" charset="0"/>
              <a:cs typeface="Geneva" panose="020B0503030404040204" pitchFamily="34" charset="0"/>
            </a:endParaRPr>
          </a:p>
          <a:p>
            <a:pPr>
              <a:buFont typeface="Wingdings" panose="05000000000000000000" pitchFamily="2" charset="2"/>
              <a:buChar char="§"/>
            </a:pPr>
            <a:endParaRPr lang="en-US" altLang="en-US">
              <a:solidFill>
                <a:srgbClr val="500B11"/>
              </a:solidFill>
              <a:ea typeface="Geneva" panose="020B0503030404040204" pitchFamily="34" charset="0"/>
              <a:cs typeface="Geneva" panose="020B0503030404040204" pitchFamily="34" charset="0"/>
            </a:endParaRPr>
          </a:p>
        </p:txBody>
      </p:sp>
      <p:sp>
        <p:nvSpPr>
          <p:cNvPr id="7" name="Footer Placeholder 3">
            <a:extLst>
              <a:ext uri="{FF2B5EF4-FFF2-40B4-BE49-F238E27FC236}">
                <a16:creationId xmlns:a16="http://schemas.microsoft.com/office/drawing/2014/main" id="{8D26ED50-0989-32B2-7F59-37536AF48124}"/>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9" name="Title 1">
            <a:extLst>
              <a:ext uri="{FF2B5EF4-FFF2-40B4-BE49-F238E27FC236}">
                <a16:creationId xmlns:a16="http://schemas.microsoft.com/office/drawing/2014/main" id="{9E5DD3BC-10E7-AE8F-4C20-24509DDC8930}"/>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a:t>What affects a patient’s decision to stop smoking?</a:t>
            </a:r>
            <a:endParaRPr lang="en-US"/>
          </a:p>
        </p:txBody>
      </p:sp>
    </p:spTree>
    <p:extLst>
      <p:ext uri="{BB962C8B-B14F-4D97-AF65-F5344CB8AC3E}">
        <p14:creationId xmlns:p14="http://schemas.microsoft.com/office/powerpoint/2010/main" val="293007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4C80BEA-B39E-B1DF-F62A-F3CB6140FA69}"/>
              </a:ext>
            </a:extLst>
          </p:cNvPr>
          <p:cNvSpPr txBox="1">
            <a:spLocks noChangeArrowheads="1"/>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0" i="0" kern="1200" cap="none"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b="1"/>
              <a:t>What do you like about smoking?</a:t>
            </a:r>
          </a:p>
        </p:txBody>
      </p:sp>
      <p:grpSp>
        <p:nvGrpSpPr>
          <p:cNvPr id="2" name="Group 1">
            <a:extLst>
              <a:ext uri="{FF2B5EF4-FFF2-40B4-BE49-F238E27FC236}">
                <a16:creationId xmlns:a16="http://schemas.microsoft.com/office/drawing/2014/main" id="{53C1CEC3-2C66-3F55-F8DE-8396209DC34D}"/>
              </a:ext>
            </a:extLst>
          </p:cNvPr>
          <p:cNvGrpSpPr/>
          <p:nvPr/>
        </p:nvGrpSpPr>
        <p:grpSpPr>
          <a:xfrm>
            <a:off x="5807837" y="1503750"/>
            <a:ext cx="2857600" cy="1824337"/>
            <a:chOff x="1952888" y="1886412"/>
            <a:chExt cx="2427870" cy="1574394"/>
          </a:xfrm>
        </p:grpSpPr>
        <p:sp>
          <p:nvSpPr>
            <p:cNvPr id="3" name="Oval Callout 2">
              <a:extLst>
                <a:ext uri="{FF2B5EF4-FFF2-40B4-BE49-F238E27FC236}">
                  <a16:creationId xmlns:a16="http://schemas.microsoft.com/office/drawing/2014/main" id="{6E9C619B-3AE6-B8B3-8248-A9CBD5B5C712}"/>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5" name="TextBox 4">
              <a:extLst>
                <a:ext uri="{FF2B5EF4-FFF2-40B4-BE49-F238E27FC236}">
                  <a16:creationId xmlns:a16="http://schemas.microsoft.com/office/drawing/2014/main" id="{251F2C3D-6E22-3848-4BCD-001F90275623}"/>
                </a:ext>
              </a:extLst>
            </p:cNvPr>
            <p:cNvSpPr txBox="1"/>
            <p:nvPr/>
          </p:nvSpPr>
          <p:spPr bwMode="auto">
            <a:xfrm>
              <a:off x="2134170" y="2257968"/>
              <a:ext cx="2018408" cy="8323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600" b="1">
                  <a:solidFill>
                    <a:schemeClr val="bg1"/>
                  </a:solidFill>
                </a:rPr>
                <a:t>"It takes the stress away”</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6" name="Group 5">
            <a:extLst>
              <a:ext uri="{FF2B5EF4-FFF2-40B4-BE49-F238E27FC236}">
                <a16:creationId xmlns:a16="http://schemas.microsoft.com/office/drawing/2014/main" id="{597FADA4-C545-414C-A590-4FE950AA4433}"/>
              </a:ext>
            </a:extLst>
          </p:cNvPr>
          <p:cNvGrpSpPr/>
          <p:nvPr/>
        </p:nvGrpSpPr>
        <p:grpSpPr>
          <a:xfrm>
            <a:off x="3057951" y="2343646"/>
            <a:ext cx="2643202" cy="1912151"/>
            <a:chOff x="4662931" y="2033826"/>
            <a:chExt cx="1703116" cy="1127193"/>
          </a:xfrm>
        </p:grpSpPr>
        <p:sp>
          <p:nvSpPr>
            <p:cNvPr id="7" name="Oval Callout 6">
              <a:extLst>
                <a:ext uri="{FF2B5EF4-FFF2-40B4-BE49-F238E27FC236}">
                  <a16:creationId xmlns:a16="http://schemas.microsoft.com/office/drawing/2014/main" id="{84BB06B1-D07A-EAB8-0047-352D3486D731}"/>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9" name="TextBox 8">
              <a:extLst>
                <a:ext uri="{FF2B5EF4-FFF2-40B4-BE49-F238E27FC236}">
                  <a16:creationId xmlns:a16="http://schemas.microsoft.com/office/drawing/2014/main" id="{A0D4016B-9A71-7DFB-4615-1F6CEBB77880}"/>
                </a:ext>
              </a:extLst>
            </p:cNvPr>
            <p:cNvSpPr txBox="1"/>
            <p:nvPr/>
          </p:nvSpPr>
          <p:spPr bwMode="auto">
            <a:xfrm>
              <a:off x="4679136" y="2050750"/>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117475" lvl="1" indent="0" algn="ctr">
                <a:lnSpc>
                  <a:spcPct val="100000"/>
                </a:lnSpc>
                <a:spcAft>
                  <a:spcPts val="1100"/>
                </a:spcAft>
                <a:buNone/>
              </a:pPr>
              <a:r>
                <a:rPr lang="en-US" sz="1600" b="1">
                  <a:solidFill>
                    <a:schemeClr val="accent3">
                      <a:lumMod val="50000"/>
                    </a:schemeClr>
                  </a:solidFill>
                </a:rPr>
                <a:t>"Smoking gives me a pick-me-up”</a:t>
              </a:r>
            </a:p>
          </p:txBody>
        </p:sp>
      </p:grpSp>
      <p:grpSp>
        <p:nvGrpSpPr>
          <p:cNvPr id="10" name="Group 9">
            <a:extLst>
              <a:ext uri="{FF2B5EF4-FFF2-40B4-BE49-F238E27FC236}">
                <a16:creationId xmlns:a16="http://schemas.microsoft.com/office/drawing/2014/main" id="{F97F5299-7315-EEAC-E893-4516DE8D73E8}"/>
              </a:ext>
            </a:extLst>
          </p:cNvPr>
          <p:cNvGrpSpPr/>
          <p:nvPr/>
        </p:nvGrpSpPr>
        <p:grpSpPr>
          <a:xfrm>
            <a:off x="3995651" y="4364615"/>
            <a:ext cx="2857599" cy="1685465"/>
            <a:chOff x="6249405" y="3981379"/>
            <a:chExt cx="2027373" cy="1341800"/>
          </a:xfrm>
        </p:grpSpPr>
        <p:sp>
          <p:nvSpPr>
            <p:cNvPr id="11" name="Oval Callout 10">
              <a:extLst>
                <a:ext uri="{FF2B5EF4-FFF2-40B4-BE49-F238E27FC236}">
                  <a16:creationId xmlns:a16="http://schemas.microsoft.com/office/drawing/2014/main" id="{0ED80EC5-23E4-C3C5-5240-1149A95ED780}"/>
                </a:ext>
              </a:extLst>
            </p:cNvPr>
            <p:cNvSpPr/>
            <p:nvPr/>
          </p:nvSpPr>
          <p:spPr>
            <a:xfrm>
              <a:off x="6249405" y="3981379"/>
              <a:ext cx="2027373" cy="1341800"/>
            </a:xfrm>
            <a:prstGeom prst="wedgeEllipseCallout">
              <a:avLst>
                <a:gd name="adj1" fmla="val -42261"/>
                <a:gd name="adj2" fmla="val 62606"/>
              </a:avLst>
            </a:prstGeom>
            <a:solidFill>
              <a:srgbClr val="8B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2" name="TextBox 11">
              <a:extLst>
                <a:ext uri="{FF2B5EF4-FFF2-40B4-BE49-F238E27FC236}">
                  <a16:creationId xmlns:a16="http://schemas.microsoft.com/office/drawing/2014/main" id="{DC9C56CC-2228-6BDD-8243-E31DFFA34B0E}"/>
                </a:ext>
              </a:extLst>
            </p:cNvPr>
            <p:cNvSpPr txBox="1"/>
            <p:nvPr/>
          </p:nvSpPr>
          <p:spPr bwMode="auto">
            <a:xfrm>
              <a:off x="6294211" y="3997585"/>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117475" lvl="1" indent="0" algn="ctr">
                <a:lnSpc>
                  <a:spcPct val="100000"/>
                </a:lnSpc>
                <a:spcAft>
                  <a:spcPts val="1100"/>
                </a:spcAft>
                <a:buNone/>
              </a:pPr>
              <a:r>
                <a:rPr lang="en-US" sz="1600" b="1">
                  <a:solidFill>
                    <a:schemeClr val="bg1"/>
                  </a:solidFill>
                </a:rPr>
                <a:t>"I’d gain weight if I quit smoking"</a:t>
              </a:r>
            </a:p>
          </p:txBody>
        </p:sp>
      </p:grpSp>
      <p:grpSp>
        <p:nvGrpSpPr>
          <p:cNvPr id="13" name="Group 12">
            <a:extLst>
              <a:ext uri="{FF2B5EF4-FFF2-40B4-BE49-F238E27FC236}">
                <a16:creationId xmlns:a16="http://schemas.microsoft.com/office/drawing/2014/main" id="{36A21F41-539A-8BE6-0053-EF5426BBA342}"/>
              </a:ext>
            </a:extLst>
          </p:cNvPr>
          <p:cNvGrpSpPr/>
          <p:nvPr/>
        </p:nvGrpSpPr>
        <p:grpSpPr>
          <a:xfrm>
            <a:off x="6626199" y="3505200"/>
            <a:ext cx="2427870" cy="1824337"/>
            <a:chOff x="6555307" y="2294020"/>
            <a:chExt cx="2027373" cy="1347950"/>
          </a:xfrm>
        </p:grpSpPr>
        <p:sp>
          <p:nvSpPr>
            <p:cNvPr id="14" name="Oval Callout 13">
              <a:extLst>
                <a:ext uri="{FF2B5EF4-FFF2-40B4-BE49-F238E27FC236}">
                  <a16:creationId xmlns:a16="http://schemas.microsoft.com/office/drawing/2014/main" id="{3AA293CA-4590-DF46-229E-4FB7E46757FA}"/>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id="{3B58B86E-830F-3EEB-24E4-770CF90E3280}"/>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117475" lvl="1" indent="0" algn="ctr">
                <a:lnSpc>
                  <a:spcPct val="100000"/>
                </a:lnSpc>
                <a:spcAft>
                  <a:spcPts val="1100"/>
                </a:spcAft>
                <a:buNone/>
              </a:pPr>
              <a:r>
                <a:rPr lang="en-US" sz="1600" b="1">
                  <a:solidFill>
                    <a:schemeClr val="accent3">
                      <a:lumMod val="50000"/>
                    </a:schemeClr>
                  </a:solidFill>
                </a:rPr>
                <a:t> </a:t>
              </a:r>
              <a:r>
                <a:rPr lang="en-US" sz="1600" b="1">
                  <a:solidFill>
                    <a:schemeClr val="bg1"/>
                  </a:solidFill>
                </a:rPr>
                <a:t>"It helps me think straight"</a:t>
              </a:r>
            </a:p>
          </p:txBody>
        </p:sp>
      </p:grpSp>
      <p:grpSp>
        <p:nvGrpSpPr>
          <p:cNvPr id="16" name="Group 15">
            <a:extLst>
              <a:ext uri="{FF2B5EF4-FFF2-40B4-BE49-F238E27FC236}">
                <a16:creationId xmlns:a16="http://schemas.microsoft.com/office/drawing/2014/main" id="{1F398C68-83A6-0E1A-63A9-F876C06E539F}"/>
              </a:ext>
            </a:extLst>
          </p:cNvPr>
          <p:cNvGrpSpPr/>
          <p:nvPr/>
        </p:nvGrpSpPr>
        <p:grpSpPr>
          <a:xfrm>
            <a:off x="935241" y="4311037"/>
            <a:ext cx="2754592" cy="1681660"/>
            <a:chOff x="4265364" y="4109325"/>
            <a:chExt cx="1703116" cy="1138537"/>
          </a:xfrm>
        </p:grpSpPr>
        <p:sp>
          <p:nvSpPr>
            <p:cNvPr id="17" name="Oval Callout 16">
              <a:extLst>
                <a:ext uri="{FF2B5EF4-FFF2-40B4-BE49-F238E27FC236}">
                  <a16:creationId xmlns:a16="http://schemas.microsoft.com/office/drawing/2014/main" id="{018C962F-AE37-3DAC-1C7A-D2A7FC8C7A4A}"/>
                </a:ext>
              </a:extLst>
            </p:cNvPr>
            <p:cNvSpPr/>
            <p:nvPr/>
          </p:nvSpPr>
          <p:spPr>
            <a:xfrm>
              <a:off x="4265364" y="4109325"/>
              <a:ext cx="1703116" cy="1127193"/>
            </a:xfrm>
            <a:prstGeom prst="wedgeEllipseCallout">
              <a:avLst>
                <a:gd name="adj1" fmla="val -42261"/>
                <a:gd name="adj2" fmla="val 62606"/>
              </a:avLst>
            </a:prstGeom>
            <a:solidFill>
              <a:srgbClr val="EF71A0"/>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18" name="TextBox 17">
              <a:extLst>
                <a:ext uri="{FF2B5EF4-FFF2-40B4-BE49-F238E27FC236}">
                  <a16:creationId xmlns:a16="http://schemas.microsoft.com/office/drawing/2014/main" id="{36EA2967-6A07-ED97-B3C2-6257E6B22F57}"/>
                </a:ext>
              </a:extLst>
            </p:cNvPr>
            <p:cNvSpPr txBox="1"/>
            <p:nvPr/>
          </p:nvSpPr>
          <p:spPr bwMode="auto">
            <a:xfrm>
              <a:off x="4281569" y="4126249"/>
              <a:ext cx="1686774" cy="112161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117475" lvl="1" indent="0" algn="ctr">
                <a:lnSpc>
                  <a:spcPct val="100000"/>
                </a:lnSpc>
                <a:spcAft>
                  <a:spcPts val="1100"/>
                </a:spcAft>
                <a:buNone/>
              </a:pPr>
              <a:r>
                <a:rPr lang="en-US" sz="1600" b="1">
                  <a:solidFill>
                    <a:schemeClr val="bg1"/>
                  </a:solidFill>
                </a:rPr>
                <a:t>"It’s part of my daily routine"</a:t>
              </a:r>
            </a:p>
          </p:txBody>
        </p:sp>
      </p:grpSp>
      <p:grpSp>
        <p:nvGrpSpPr>
          <p:cNvPr id="19" name="Group 18">
            <a:extLst>
              <a:ext uri="{FF2B5EF4-FFF2-40B4-BE49-F238E27FC236}">
                <a16:creationId xmlns:a16="http://schemas.microsoft.com/office/drawing/2014/main" id="{4B0D3334-DD01-2B9F-BF75-D21BC66636F6}"/>
              </a:ext>
            </a:extLst>
          </p:cNvPr>
          <p:cNvGrpSpPr/>
          <p:nvPr/>
        </p:nvGrpSpPr>
        <p:grpSpPr>
          <a:xfrm>
            <a:off x="783856" y="1559121"/>
            <a:ext cx="2681702" cy="1574394"/>
            <a:chOff x="6555307" y="2294020"/>
            <a:chExt cx="2027373" cy="1347950"/>
          </a:xfrm>
        </p:grpSpPr>
        <p:sp>
          <p:nvSpPr>
            <p:cNvPr id="20" name="Oval Callout 19">
              <a:extLst>
                <a:ext uri="{FF2B5EF4-FFF2-40B4-BE49-F238E27FC236}">
                  <a16:creationId xmlns:a16="http://schemas.microsoft.com/office/drawing/2014/main" id="{FFBA4C9C-79EB-4CA3-5029-DEA720836AF9}"/>
                </a:ext>
              </a:extLst>
            </p:cNvPr>
            <p:cNvSpPr/>
            <p:nvPr/>
          </p:nvSpPr>
          <p:spPr>
            <a:xfrm>
              <a:off x="6555307" y="2300170"/>
              <a:ext cx="2027373" cy="1341800"/>
            </a:xfrm>
            <a:prstGeom prst="wedgeEllipseCallout">
              <a:avLst>
                <a:gd name="adj1" fmla="val -42261"/>
                <a:gd name="adj2" fmla="val 62606"/>
              </a:avLst>
            </a:prstGeom>
            <a:solidFill>
              <a:schemeClr val="accent1"/>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8DB31511-AB32-D015-2304-D31177525947}"/>
                </a:ext>
              </a:extLst>
            </p:cNvPr>
            <p:cNvSpPr txBox="1"/>
            <p:nvPr/>
          </p:nvSpPr>
          <p:spPr bwMode="auto">
            <a:xfrm>
              <a:off x="6576532"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b="1">
                  <a:solidFill>
                    <a:schemeClr val="bg1"/>
                  </a:solidFill>
                </a:rPr>
                <a:t>"It helps me relax"</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sp>
        <p:nvSpPr>
          <p:cNvPr id="8" name="Footer Placeholder 3">
            <a:extLst>
              <a:ext uri="{FF2B5EF4-FFF2-40B4-BE49-F238E27FC236}">
                <a16:creationId xmlns:a16="http://schemas.microsoft.com/office/drawing/2014/main" id="{7EFC24EA-C933-4B0E-1255-9D2188D305FF}"/>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362310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3FDCD-60A0-982B-EB16-E331650726B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8454BEF-B49C-EB3B-D989-65269D537356}"/>
              </a:ext>
            </a:extLst>
          </p:cNvPr>
          <p:cNvPicPr>
            <a:picLocks noChangeAspect="1"/>
          </p:cNvPicPr>
          <p:nvPr/>
        </p:nvPicPr>
        <p:blipFill rotWithShape="1">
          <a:blip r:embed="rId3">
            <a:alphaModFix amt="36000"/>
          </a:blip>
          <a:srcRect t="-62" b="802"/>
          <a:stretch/>
        </p:blipFill>
        <p:spPr>
          <a:xfrm>
            <a:off x="0" y="-2101"/>
            <a:ext cx="9144001" cy="6860101"/>
          </a:xfrm>
          <a:prstGeom prst="rect">
            <a:avLst/>
          </a:prstGeom>
        </p:spPr>
      </p:pic>
      <p:sp>
        <p:nvSpPr>
          <p:cNvPr id="6" name="question">
            <a:extLst>
              <a:ext uri="{FF2B5EF4-FFF2-40B4-BE49-F238E27FC236}">
                <a16:creationId xmlns:a16="http://schemas.microsoft.com/office/drawing/2014/main" id="{E2AB6272-0092-4CBE-1464-A41E508DFB35}"/>
              </a:ext>
            </a:extLst>
          </p:cNvPr>
          <p:cNvSpPr txBox="1">
            <a:spLocks/>
          </p:cNvSpPr>
          <p:nvPr/>
        </p:nvSpPr>
        <p:spPr>
          <a:xfrm>
            <a:off x="1593645" y="318806"/>
            <a:ext cx="5956710" cy="813888"/>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lgn="ctr"/>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PRIME Theory of Motivation</a:t>
            </a:r>
          </a:p>
        </p:txBody>
      </p:sp>
      <p:sp>
        <p:nvSpPr>
          <p:cNvPr id="2" name="TextBox 1">
            <a:extLst>
              <a:ext uri="{FF2B5EF4-FFF2-40B4-BE49-F238E27FC236}">
                <a16:creationId xmlns:a16="http://schemas.microsoft.com/office/drawing/2014/main" id="{206EFA7F-AC66-B1F9-C205-8C6687B8F3C5}"/>
              </a:ext>
            </a:extLst>
          </p:cNvPr>
          <p:cNvSpPr txBox="1"/>
          <p:nvPr/>
        </p:nvSpPr>
        <p:spPr bwMode="auto">
          <a:xfrm>
            <a:off x="1415955" y="1134757"/>
            <a:ext cx="6312090" cy="769441"/>
          </a:xfrm>
          <a:prstGeom prst="rect">
            <a:avLst/>
          </a:prstGeom>
          <a:noFill/>
          <a:ln w="9525">
            <a:noFill/>
            <a:miter lim="800000"/>
            <a:headEnd/>
            <a:tailEnd/>
          </a:ln>
        </p:spPr>
        <p:txBody>
          <a:bodyPr wrap="square">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accent3"/>
                </a:solidFill>
                <a:effectLst/>
                <a:uLnTx/>
                <a:uFillTx/>
                <a:latin typeface="+mn-lt"/>
              </a:rPr>
              <a:t>“At every moment we act in pursuit of </a:t>
            </a:r>
            <a:br>
              <a:rPr kumimoji="0" lang="en-US" sz="2200" b="1" i="0" u="none" strike="noStrike" kern="1200" cap="none" spc="0" normalizeH="0" baseline="0" noProof="0" dirty="0">
                <a:ln>
                  <a:noFill/>
                </a:ln>
                <a:solidFill>
                  <a:schemeClr val="accent3"/>
                </a:solidFill>
                <a:effectLst/>
                <a:uLnTx/>
                <a:uFillTx/>
                <a:latin typeface="+mn-lt"/>
              </a:rPr>
            </a:br>
            <a:r>
              <a:rPr kumimoji="0" lang="en-US" sz="2200" b="1" i="0" u="none" strike="noStrike" kern="1200" cap="none" spc="0" normalizeH="0" baseline="0" noProof="0" dirty="0">
                <a:ln>
                  <a:noFill/>
                </a:ln>
                <a:solidFill>
                  <a:schemeClr val="accent3"/>
                </a:solidFill>
                <a:effectLst/>
                <a:uLnTx/>
                <a:uFillTx/>
                <a:latin typeface="+mn-lt"/>
              </a:rPr>
              <a:t>what we want or need in that moment”</a:t>
            </a:r>
            <a:endParaRPr kumimoji="0" lang="en-US" i="0" u="none" strike="noStrike" kern="1200" cap="none" spc="0" normalizeH="0" baseline="0" noProof="0" dirty="0">
              <a:ln>
                <a:noFill/>
              </a:ln>
              <a:solidFill>
                <a:schemeClr val="accent3"/>
              </a:solidFill>
              <a:effectLst/>
              <a:uLnTx/>
              <a:uFillTx/>
              <a:latin typeface="+mn-lt"/>
            </a:endParaRPr>
          </a:p>
        </p:txBody>
      </p:sp>
      <p:pic>
        <p:nvPicPr>
          <p:cNvPr id="3" name="Picture 2">
            <a:extLst>
              <a:ext uri="{FF2B5EF4-FFF2-40B4-BE49-F238E27FC236}">
                <a16:creationId xmlns:a16="http://schemas.microsoft.com/office/drawing/2014/main" id="{1BFCCFB5-21DC-83A2-8004-5EBEE81BBCDE}"/>
              </a:ext>
            </a:extLst>
          </p:cNvPr>
          <p:cNvPicPr>
            <a:picLocks noChangeAspect="1"/>
          </p:cNvPicPr>
          <p:nvPr/>
        </p:nvPicPr>
        <p:blipFill>
          <a:blip r:embed="rId4"/>
          <a:srcRect t="52" b="52"/>
          <a:stretch/>
        </p:blipFill>
        <p:spPr>
          <a:xfrm>
            <a:off x="2061178" y="3683744"/>
            <a:ext cx="4733778" cy="2437385"/>
          </a:xfrm>
          <a:prstGeom prst="rect">
            <a:avLst/>
          </a:prstGeom>
        </p:spPr>
      </p:pic>
      <p:sp>
        <p:nvSpPr>
          <p:cNvPr id="5" name="TextBox 4">
            <a:extLst>
              <a:ext uri="{FF2B5EF4-FFF2-40B4-BE49-F238E27FC236}">
                <a16:creationId xmlns:a16="http://schemas.microsoft.com/office/drawing/2014/main" id="{920A9F2D-995D-89A4-A92A-4973072CB86C}"/>
              </a:ext>
            </a:extLst>
          </p:cNvPr>
          <p:cNvSpPr txBox="1"/>
          <p:nvPr/>
        </p:nvSpPr>
        <p:spPr bwMode="auto">
          <a:xfrm>
            <a:off x="1895532" y="2121960"/>
            <a:ext cx="5352936" cy="1451988"/>
          </a:xfrm>
          <a:prstGeom prst="rect">
            <a:avLst/>
          </a:prstGeom>
          <a:noFill/>
          <a:ln w="9525">
            <a:noFill/>
            <a:miter lim="800000"/>
            <a:headEnd/>
            <a:tailEnd/>
          </a:ln>
        </p:spPr>
        <p:txBody>
          <a:bodyPr wrap="square" lIns="91440" tIns="45720" rIns="91440" bIns="45720" anchor="t">
            <a:noAutofit/>
          </a:bodyPr>
          <a:lstStyle/>
          <a:p>
            <a:pPr marL="0" marR="0" indent="0" algn="ctr"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700" b="1" i="0" u="none" strike="noStrike" kern="1200" cap="none" spc="0" normalizeH="0" baseline="0" noProof="0" dirty="0">
                <a:ln>
                  <a:noFill/>
                </a:ln>
                <a:solidFill>
                  <a:srgbClr val="0070C0"/>
                </a:solidFill>
                <a:effectLst/>
                <a:uLnTx/>
                <a:uFillTx/>
                <a:latin typeface="+mn-lt"/>
              </a:rPr>
              <a:t>Impulse to smoke</a:t>
            </a:r>
            <a:r>
              <a:rPr kumimoji="0" lang="en-US" sz="1700" b="1" i="0" u="none" strike="noStrike" kern="1200" cap="none" spc="0" normalizeH="0" baseline="0" noProof="0" dirty="0">
                <a:ln>
                  <a:noFill/>
                </a:ln>
                <a:effectLst/>
                <a:uLnTx/>
                <a:uFillTx/>
                <a:latin typeface="+mn-lt"/>
              </a:rPr>
              <a:t> </a:t>
            </a:r>
            <a:r>
              <a:rPr kumimoji="0" lang="en-US" sz="1700" i="0" u="none" strike="noStrike" kern="1200" cap="none" spc="0" normalizeH="0" baseline="0" noProof="0" dirty="0">
                <a:ln>
                  <a:noFill/>
                </a:ln>
                <a:effectLst/>
                <a:uLnTx/>
                <a:uFillTx/>
                <a:latin typeface="+mn-lt"/>
              </a:rPr>
              <a:t>(</a:t>
            </a:r>
            <a:r>
              <a:rPr lang="en-US" sz="1700" dirty="0">
                <a:latin typeface="+mn-lt"/>
              </a:rPr>
              <a:t>cues</a:t>
            </a:r>
            <a:r>
              <a:rPr kumimoji="0" lang="en-US" sz="1700" i="0" u="none" strike="noStrike" kern="1200" cap="none" spc="0" normalizeH="0" baseline="0" noProof="0" dirty="0">
                <a:ln>
                  <a:noFill/>
                </a:ln>
                <a:effectLst/>
                <a:uLnTx/>
                <a:uFillTx/>
                <a:latin typeface="+mn-lt"/>
              </a:rPr>
              <a:t>, triggers)</a:t>
            </a:r>
            <a:endParaRPr lang="en-US" sz="1700" i="0" u="none" strike="noStrike" kern="1200" cap="none" spc="0" normalizeH="0" baseline="0" noProof="0" dirty="0">
              <a:ln>
                <a:noFill/>
              </a:ln>
              <a:effectLst/>
              <a:uLnTx/>
              <a:uFillTx/>
              <a:latin typeface="+mn-lt"/>
            </a:endParaRPr>
          </a:p>
          <a:p>
            <a:pPr marL="0" marR="0" indent="0" algn="ctr"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700" b="1" i="0" u="none" strike="noStrike" kern="1200" cap="none" spc="0" normalizeH="0" baseline="0" noProof="0" dirty="0">
                <a:ln>
                  <a:noFill/>
                </a:ln>
                <a:solidFill>
                  <a:srgbClr val="0070C0"/>
                </a:solidFill>
                <a:effectLst/>
                <a:uLnTx/>
                <a:uFillTx/>
                <a:latin typeface="+mn-lt"/>
              </a:rPr>
              <a:t>Wants</a:t>
            </a:r>
            <a:r>
              <a:rPr kumimoji="0" lang="en-US" sz="1700" b="1" i="0" u="none" strike="noStrike" kern="1200" cap="none" spc="0" normalizeH="0" baseline="0" noProof="0" dirty="0">
                <a:ln>
                  <a:noFill/>
                </a:ln>
                <a:effectLst/>
                <a:uLnTx/>
                <a:uFillTx/>
                <a:latin typeface="+mn-lt"/>
              </a:rPr>
              <a:t> </a:t>
            </a:r>
            <a:r>
              <a:rPr lang="en-US" sz="1700" b="1" dirty="0">
                <a:latin typeface="+mn-lt"/>
              </a:rPr>
              <a:t>(</a:t>
            </a:r>
            <a:r>
              <a:rPr kumimoji="0" lang="en-US" sz="1700" i="0" u="none" strike="noStrike" kern="1200" cap="none" spc="0" normalizeH="0" baseline="0" noProof="0" dirty="0">
                <a:ln>
                  <a:noFill/>
                </a:ln>
                <a:effectLst/>
                <a:uLnTx/>
                <a:uFillTx/>
                <a:latin typeface="+mn-lt"/>
              </a:rPr>
              <a:t>Anticipated pleasure or satisfaction</a:t>
            </a:r>
            <a:r>
              <a:rPr lang="en-US" sz="1700" dirty="0">
                <a:latin typeface="+mn-lt"/>
              </a:rPr>
              <a:t>)</a:t>
            </a:r>
            <a:endParaRPr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lang="en-US" sz="1700" b="1" dirty="0">
                <a:solidFill>
                  <a:srgbClr val="0070C0"/>
                </a:solidFill>
                <a:latin typeface="+mn-lt"/>
              </a:rPr>
              <a:t>Needs </a:t>
            </a:r>
            <a:r>
              <a:rPr lang="en-US" sz="1700" dirty="0">
                <a:latin typeface="+mn-lt"/>
              </a:rPr>
              <a:t>(Relief</a:t>
            </a:r>
            <a:r>
              <a:rPr kumimoji="0" lang="en-US" sz="1700" i="0" u="none" strike="noStrike" kern="1200" cap="none" spc="0" normalizeH="0" baseline="0" noProof="0" dirty="0">
                <a:ln>
                  <a:noFill/>
                </a:ln>
                <a:effectLst/>
                <a:uLnTx/>
                <a:uFillTx/>
                <a:latin typeface="+mn-lt"/>
              </a:rPr>
              <a:t> from discomfort or drive state</a:t>
            </a:r>
            <a:r>
              <a:rPr lang="en-US" sz="1700" dirty="0">
                <a:latin typeface="+mn-lt"/>
              </a:rPr>
              <a:t>) </a:t>
            </a:r>
            <a:endParaRPr lang="en-US" sz="1700" i="0" u="none" strike="noStrike" kern="1200" cap="none" spc="0" normalizeH="0" baseline="0" noProof="0" dirty="0">
              <a:ln>
                <a:noFill/>
              </a:ln>
              <a:effectLst/>
              <a:uLnTx/>
              <a:uFillTx/>
              <a:latin typeface="+mn-lt"/>
            </a:endParaRPr>
          </a:p>
          <a:p>
            <a:pPr marL="0" marR="0" indent="0" algn="ctr"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lang="en-US" sz="1700" b="1" dirty="0">
                <a:solidFill>
                  <a:srgbClr val="0070C0"/>
                </a:solidFill>
                <a:latin typeface="+mn-lt"/>
              </a:rPr>
              <a:t>Positive evaluation of smoking</a:t>
            </a:r>
            <a:r>
              <a:rPr lang="en-US" sz="1700" b="1" dirty="0">
                <a:latin typeface="+mn-lt"/>
              </a:rPr>
              <a:t> </a:t>
            </a:r>
            <a:r>
              <a:rPr lang="en-US" sz="1700" dirty="0">
                <a:latin typeface="+mn-lt"/>
              </a:rPr>
              <a:t>(identity)</a:t>
            </a:r>
            <a:endParaRPr lang="en-US" sz="1700" i="0" u="none" strike="noStrike" kern="1200" cap="none" spc="0" normalizeH="0" baseline="0" noProof="0" dirty="0">
              <a:ln>
                <a:noFill/>
              </a:ln>
              <a:effectLst/>
              <a:uLnTx/>
              <a:uFillTx/>
              <a:latin typeface="+mn-lt"/>
            </a:endParaRPr>
          </a:p>
        </p:txBody>
      </p:sp>
      <p:sp>
        <p:nvSpPr>
          <p:cNvPr id="4" name="TextBox 3">
            <a:extLst>
              <a:ext uri="{FF2B5EF4-FFF2-40B4-BE49-F238E27FC236}">
                <a16:creationId xmlns:a16="http://schemas.microsoft.com/office/drawing/2014/main" id="{22A89809-736C-DD82-B588-EB3A7D04A78A}"/>
              </a:ext>
            </a:extLst>
          </p:cNvPr>
          <p:cNvSpPr txBox="1"/>
          <p:nvPr/>
        </p:nvSpPr>
        <p:spPr bwMode="auto">
          <a:xfrm flipH="1">
            <a:off x="0" y="6176062"/>
            <a:ext cx="9144000" cy="451522"/>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algn="ctr">
              <a:lnSpc>
                <a:spcPct val="110000"/>
              </a:lnSpc>
              <a:spcBef>
                <a:spcPts val="0"/>
              </a:spcBef>
              <a:spcAft>
                <a:spcPts val="0"/>
              </a:spcAft>
              <a:buClr>
                <a:srgbClr val="C10C21"/>
              </a:buClr>
            </a:pPr>
            <a:r>
              <a:rPr kumimoji="0" lang="en-US" sz="1100" b="0" i="0" u="none" strike="noStrike" kern="1200" cap="none" spc="0" normalizeH="0" baseline="0" noProof="0" dirty="0">
                <a:ln>
                  <a:noFill/>
                </a:ln>
                <a:effectLst/>
                <a:uLnTx/>
                <a:uFillTx/>
                <a:latin typeface="+mn-lt"/>
                <a:ea typeface="Geneva" pitchFamily="-109" charset="0"/>
                <a:cs typeface="Geneva" pitchFamily="-109" charset="0"/>
              </a:rPr>
              <a:t>Source: West R, Brown J (2014) Theory of Addiction. Oxford: Wiley. www.primetheory.com</a:t>
            </a:r>
            <a:endParaRPr kumimoji="0" lang="en-US" sz="11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1811652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0D51D9F-AA0A-D112-0D9C-F51FD23B3C77}"/>
              </a:ext>
            </a:extLst>
          </p:cNvPr>
          <p:cNvPicPr>
            <a:picLocks noChangeAspect="1"/>
          </p:cNvPicPr>
          <p:nvPr/>
        </p:nvPicPr>
        <p:blipFill rotWithShape="1">
          <a:blip r:embed="rId3">
            <a:alphaModFix amt="50000"/>
          </a:blip>
          <a:srcRect t="28865" b="-1"/>
          <a:stretch/>
        </p:blipFill>
        <p:spPr>
          <a:xfrm>
            <a:off x="0" y="1371600"/>
            <a:ext cx="9144001" cy="4878487"/>
          </a:xfrm>
          <a:prstGeom prst="rect">
            <a:avLst/>
          </a:prstGeom>
        </p:spPr>
      </p:pic>
      <p:sp>
        <p:nvSpPr>
          <p:cNvPr id="2" name="Title 1">
            <a:extLst>
              <a:ext uri="{FF2B5EF4-FFF2-40B4-BE49-F238E27FC236}">
                <a16:creationId xmlns:a16="http://schemas.microsoft.com/office/drawing/2014/main" id="{3C3FBC99-224A-801B-DDFB-F856798F8610}"/>
              </a:ext>
            </a:extLst>
          </p:cNvPr>
          <p:cNvSpPr>
            <a:spLocks noGrp="1"/>
          </p:cNvSpPr>
          <p:nvPr>
            <p:ph type="title"/>
          </p:nvPr>
        </p:nvSpPr>
        <p:spPr/>
        <p:txBody>
          <a:bodyPr/>
          <a:lstStyle/>
          <a:p>
            <a:r>
              <a:rPr lang="en-US"/>
              <a:t>Course programme – Day 2</a:t>
            </a:r>
          </a:p>
        </p:txBody>
      </p:sp>
      <p:sp>
        <p:nvSpPr>
          <p:cNvPr id="5" name="Footer Placeholder 3">
            <a:extLst>
              <a:ext uri="{FF2B5EF4-FFF2-40B4-BE49-F238E27FC236}">
                <a16:creationId xmlns:a16="http://schemas.microsoft.com/office/drawing/2014/main" id="{0B65CE47-8A85-3ABB-C5C5-1B200FE7208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a:solidFill>
                  <a:schemeClr val="accent1"/>
                </a:solidFill>
                <a:latin typeface="Century Gothic" panose="020B0502020202020204" pitchFamily="34" charset="0"/>
              </a:rPr>
              <a:t>Inpatient Tobacco Dependence Treatment Training Programme</a:t>
            </a:r>
          </a:p>
        </p:txBody>
      </p:sp>
      <p:sp>
        <p:nvSpPr>
          <p:cNvPr id="10" name="Text Placeholder 2">
            <a:extLst>
              <a:ext uri="{FF2B5EF4-FFF2-40B4-BE49-F238E27FC236}">
                <a16:creationId xmlns:a16="http://schemas.microsoft.com/office/drawing/2014/main" id="{1BC1E902-80F1-C280-94FB-0ACC891D90AD}"/>
              </a:ext>
            </a:extLst>
          </p:cNvPr>
          <p:cNvSpPr txBox="1">
            <a:spLocks/>
          </p:cNvSpPr>
          <p:nvPr/>
        </p:nvSpPr>
        <p:spPr bwMode="auto">
          <a:xfrm>
            <a:off x="571500" y="1715344"/>
            <a:ext cx="8123464"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7655" indent="-288290"/>
            <a:r>
              <a:rPr lang="en-US" sz="1600">
                <a:latin typeface="Arial"/>
                <a:cs typeface="Arial"/>
              </a:rPr>
              <a:t>Addressing ambivalence and resistance (core skills 2)</a:t>
            </a:r>
          </a:p>
          <a:p>
            <a:pPr marL="287655" indent="-288290"/>
            <a:r>
              <a:rPr lang="en-US" sz="1600">
                <a:latin typeface="Arial"/>
                <a:cs typeface="Arial"/>
              </a:rPr>
              <a:t>Carbon monoxide (CO) monitoring </a:t>
            </a:r>
          </a:p>
          <a:p>
            <a:pPr marL="287655" indent="-288290"/>
            <a:r>
              <a:rPr lang="en-US" sz="1600">
                <a:latin typeface="Arial"/>
                <a:cs typeface="Arial"/>
              </a:rPr>
              <a:t>Nicotine analogues medication (varenicline and cytisine)</a:t>
            </a:r>
          </a:p>
          <a:p>
            <a:pPr marL="287655" indent="-288290"/>
            <a:r>
              <a:rPr lang="en-US" sz="1600">
                <a:latin typeface="Arial"/>
                <a:cs typeface="Arial"/>
              </a:rPr>
              <a:t>Inpatient follow-up support and patient case studies </a:t>
            </a:r>
          </a:p>
          <a:p>
            <a:pPr marL="287655" indent="-288290"/>
            <a:r>
              <a:rPr lang="en-US" sz="1600">
                <a:latin typeface="Arial"/>
                <a:cs typeface="Arial"/>
              </a:rPr>
              <a:t>Discharge care bundle </a:t>
            </a:r>
          </a:p>
          <a:p>
            <a:pPr marL="287655" indent="-288290"/>
            <a:r>
              <a:rPr lang="en-GB" sz="1600">
                <a:latin typeface="Arial"/>
                <a:cs typeface="Arial"/>
              </a:rPr>
              <a:t>Clinical considerations and special populations</a:t>
            </a:r>
          </a:p>
          <a:p>
            <a:pPr marL="287655" indent="-288290"/>
            <a:r>
              <a:rPr lang="en-US" sz="1600">
                <a:latin typeface="Arial"/>
                <a:cs typeface="Arial"/>
              </a:rPr>
              <a:t>Smoking and medication interactions </a:t>
            </a:r>
          </a:p>
          <a:p>
            <a:pPr marL="287655" indent="-288290"/>
            <a:r>
              <a:rPr lang="en-US" sz="1600">
                <a:latin typeface="Arial"/>
                <a:cs typeface="Arial"/>
              </a:rPr>
              <a:t>Post-discharge follow-up</a:t>
            </a:r>
          </a:p>
          <a:p>
            <a:pPr marL="287655" indent="-288290"/>
            <a:r>
              <a:rPr lang="en-US" sz="1600">
                <a:latin typeface="Arial"/>
                <a:cs typeface="Arial"/>
              </a:rPr>
              <a:t>FAQs: patient scenarios</a:t>
            </a:r>
          </a:p>
        </p:txBody>
      </p:sp>
    </p:spTree>
    <p:extLst>
      <p:ext uri="{BB962C8B-B14F-4D97-AF65-F5344CB8AC3E}">
        <p14:creationId xmlns:p14="http://schemas.microsoft.com/office/powerpoint/2010/main" val="30329364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person in a hospital bed&#10;&#10;Description automatically generated">
            <a:extLst>
              <a:ext uri="{FF2B5EF4-FFF2-40B4-BE49-F238E27FC236}">
                <a16:creationId xmlns:a16="http://schemas.microsoft.com/office/drawing/2014/main" id="{86211373-0B02-5AF3-A950-5F4C0181CE14}"/>
              </a:ext>
            </a:extLst>
          </p:cNvPr>
          <p:cNvPicPr>
            <a:picLocks noGrp="1" noChangeAspect="1"/>
          </p:cNvPicPr>
          <p:nvPr>
            <p:ph idx="1"/>
          </p:nvPr>
        </p:nvPicPr>
        <p:blipFill rotWithShape="1">
          <a:blip r:embed="rId3"/>
          <a:srcRect t="25410" r="-3" b="823"/>
          <a:stretch/>
        </p:blipFill>
        <p:spPr>
          <a:xfrm>
            <a:off x="4943060" y="1469558"/>
            <a:ext cx="4055165" cy="4532243"/>
          </a:xfrm>
          <a:noFill/>
        </p:spPr>
      </p:pic>
      <p:sp>
        <p:nvSpPr>
          <p:cNvPr id="5" name="Slide Number Placeholder 4">
            <a:extLst>
              <a:ext uri="{FF2B5EF4-FFF2-40B4-BE49-F238E27FC236}">
                <a16:creationId xmlns:a16="http://schemas.microsoft.com/office/drawing/2014/main" id="{0683FBAE-E95B-30B2-5570-2547EDDF8B34}"/>
              </a:ext>
            </a:extLst>
          </p:cNvPr>
          <p:cNvSpPr>
            <a:spLocks noGrp="1"/>
          </p:cNvSpPr>
          <p:nvPr>
            <p:ph type="sldNum" sz="quarter" idx="4294967295"/>
          </p:nvPr>
        </p:nvSpPr>
        <p:spPr/>
        <p:txBody>
          <a:bodyPr/>
          <a:lstStyle/>
          <a:p>
            <a:pPr>
              <a:spcAft>
                <a:spcPts val="600"/>
              </a:spcAft>
              <a:defRPr/>
            </a:pPr>
            <a:fld id="{29BF0720-F72B-8B46-A819-48D30C8A2406}" type="slidenum">
              <a:rPr lang="en-US" altLang="en-US" smtClean="0"/>
              <a:pPr>
                <a:spcAft>
                  <a:spcPts val="600"/>
                </a:spcAft>
                <a:defRPr/>
              </a:pPr>
              <a:t>20</a:t>
            </a:fld>
            <a:endParaRPr lang="en-US" altLang="en-US"/>
          </a:p>
        </p:txBody>
      </p:sp>
      <p:sp>
        <p:nvSpPr>
          <p:cNvPr id="2" name="Text Placeholder 3">
            <a:extLst>
              <a:ext uri="{FF2B5EF4-FFF2-40B4-BE49-F238E27FC236}">
                <a16:creationId xmlns:a16="http://schemas.microsoft.com/office/drawing/2014/main" id="{8B82A109-5A12-0540-4D88-738B4FC08C76}"/>
              </a:ext>
            </a:extLst>
          </p:cNvPr>
          <p:cNvSpPr txBox="1">
            <a:spLocks/>
          </p:cNvSpPr>
          <p:nvPr/>
        </p:nvSpPr>
        <p:spPr bwMode="auto">
          <a:xfrm>
            <a:off x="324852" y="2407866"/>
            <a:ext cx="4485687" cy="2655626"/>
          </a:xfrm>
          <a:prstGeom prst="rect">
            <a:avLst/>
          </a:prstGeom>
          <a:solidFill>
            <a:schemeClr val="accent2">
              <a:alpha val="80000"/>
            </a:schemeClr>
          </a:solidFill>
          <a:ln w="9525">
            <a:noFill/>
            <a:miter lim="800000"/>
            <a:headEnd/>
            <a:tailEnd/>
          </a:ln>
        </p:spPr>
        <p:txBody>
          <a:bodyPr vert="horz" wrap="square" lIns="612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Carole </a:t>
            </a:r>
            <a:r>
              <a:rPr lang="en-US" sz="2600">
                <a:solidFill>
                  <a:schemeClr val="bg1"/>
                </a:solidFill>
              </a:rPr>
              <a:t>– age 60</a:t>
            </a:r>
          </a:p>
          <a:p>
            <a:pPr marL="12700" indent="0">
              <a:buFont typeface="Lucida Grande" panose="020B0600040502020204" pitchFamily="34" charset="0"/>
              <a:buNone/>
            </a:pPr>
            <a:r>
              <a:rPr lang="en-US" sz="2400">
                <a:solidFill>
                  <a:schemeClr val="accent3"/>
                </a:solidFill>
              </a:rPr>
              <a:t>20-25 cigarettes/day </a:t>
            </a:r>
          </a:p>
          <a:p>
            <a:pPr marL="12700" indent="0">
              <a:buFont typeface="Lucida Grande" panose="020B0600040502020204" pitchFamily="34" charset="0"/>
              <a:buNone/>
            </a:pPr>
            <a:r>
              <a:rPr lang="en-US" sz="2400">
                <a:solidFill>
                  <a:schemeClr val="accent3"/>
                </a:solidFill>
              </a:rPr>
              <a:t>40 years</a:t>
            </a:r>
          </a:p>
        </p:txBody>
      </p:sp>
      <p:sp>
        <p:nvSpPr>
          <p:cNvPr id="3" name="Footer Placeholder 3">
            <a:extLst>
              <a:ext uri="{FF2B5EF4-FFF2-40B4-BE49-F238E27FC236}">
                <a16:creationId xmlns:a16="http://schemas.microsoft.com/office/drawing/2014/main" id="{0ADB2A37-15CA-9489-F1B7-704F412A21A0}"/>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1"/>
                </a:solidFill>
                <a:latin typeface="Century Gothic" panose="020B0502020202020204" pitchFamily="34" charset="0"/>
              </a:rPr>
              <a:t>Inpatient Tobacco Dependence Treatment Training Programme</a:t>
            </a:r>
          </a:p>
        </p:txBody>
      </p:sp>
      <p:sp>
        <p:nvSpPr>
          <p:cNvPr id="9" name="Title 1">
            <a:extLst>
              <a:ext uri="{FF2B5EF4-FFF2-40B4-BE49-F238E27FC236}">
                <a16:creationId xmlns:a16="http://schemas.microsoft.com/office/drawing/2014/main" id="{4E4D3C2D-8044-7F8C-C792-C18D16136C05}"/>
              </a:ext>
            </a:extLst>
          </p:cNvPr>
          <p:cNvSpPr>
            <a:spLocks noGrp="1"/>
          </p:cNvSpPr>
          <p:nvPr>
            <p:ph type="title"/>
          </p:nvPr>
        </p:nvSpPr>
        <p:spPr>
          <a:xfrm>
            <a:off x="571500" y="152400"/>
            <a:ext cx="7962900" cy="1066800"/>
          </a:xfrm>
        </p:spPr>
        <p:txBody>
          <a:bodyPr/>
          <a:lstStyle/>
          <a:p>
            <a:r>
              <a:rPr lang="en-US" b="1"/>
              <a:t>Case study: Carole</a:t>
            </a:r>
          </a:p>
        </p:txBody>
      </p:sp>
    </p:spTree>
    <p:extLst>
      <p:ext uri="{BB962C8B-B14F-4D97-AF65-F5344CB8AC3E}">
        <p14:creationId xmlns:p14="http://schemas.microsoft.com/office/powerpoint/2010/main" val="11196745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a:t>Case study: Carole</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399845844"/>
              </p:ext>
            </p:extLst>
          </p:nvPr>
        </p:nvGraphicFramePr>
        <p:xfrm>
          <a:off x="353063" y="1454685"/>
          <a:ext cx="6248684" cy="4663582"/>
        </p:xfrm>
        <a:graphic>
          <a:graphicData uri="http://schemas.openxmlformats.org/drawingml/2006/table">
            <a:tbl>
              <a:tblPr firstRow="1" bandRow="1">
                <a:tableStyleId>{5C22544A-7EE6-4342-B048-85BDC9FD1C3A}</a:tableStyleId>
              </a:tblPr>
              <a:tblGrid>
                <a:gridCol w="1888938">
                  <a:extLst>
                    <a:ext uri="{9D8B030D-6E8A-4147-A177-3AD203B41FA5}">
                      <a16:colId xmlns:a16="http://schemas.microsoft.com/office/drawing/2014/main" val="3889081879"/>
                    </a:ext>
                  </a:extLst>
                </a:gridCol>
                <a:gridCol w="4359746">
                  <a:extLst>
                    <a:ext uri="{9D8B030D-6E8A-4147-A177-3AD203B41FA5}">
                      <a16:colId xmlns:a16="http://schemas.microsoft.com/office/drawing/2014/main" val="600406677"/>
                    </a:ext>
                  </a:extLst>
                </a:gridCol>
              </a:tblGrid>
              <a:tr h="686720">
                <a:tc>
                  <a:txBody>
                    <a:bodyPr/>
                    <a:lstStyle/>
                    <a:p>
                      <a:pPr algn="l">
                        <a:lnSpc>
                          <a:spcPts val="1800"/>
                        </a:lnSpc>
                        <a:spcBef>
                          <a:spcPts val="600"/>
                        </a:spcBef>
                        <a:spcAft>
                          <a:spcPts val="600"/>
                        </a:spcAft>
                      </a:pPr>
                      <a:r>
                        <a:rPr lang="en-US" sz="13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n-lt"/>
                        </a:rPr>
                        <a:t>Chest pain and type 2 diabetes (diagnosed 10 years ago), hypertension (10 years ago), clinically obese. </a:t>
                      </a:r>
                      <a:r>
                        <a:rPr lang="en-US" sz="1400" b="0" kern="1200">
                          <a:solidFill>
                            <a:schemeClr val="tx1"/>
                          </a:solidFill>
                          <a:effectLst/>
                          <a:latin typeface="+mn-lt"/>
                          <a:ea typeface="+mn-ea"/>
                          <a:cs typeface="+mn-cs"/>
                        </a:rPr>
                        <a:t>Has struggled with depression for years and takes treatment. You are seeing her on a Monday morning, she was admitted over the weekend. </a:t>
                      </a:r>
                      <a:r>
                        <a:rPr lang="en-CA" sz="1400" b="0">
                          <a:solidFill>
                            <a:schemeClr val="tx1"/>
                          </a:solidFill>
                          <a:effectLst/>
                          <a:latin typeface="+mn-lt"/>
                        </a:rPr>
                        <a:t>Has had a stressful experience in hospital.</a:t>
                      </a:r>
                      <a:endParaRPr lang="en-US" sz="1400" b="0" i="0">
                        <a:solidFill>
                          <a:schemeClr val="tx1"/>
                        </a:solidFill>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00719">
                <a:tc>
                  <a:txBody>
                    <a:bodyPr/>
                    <a:lstStyle/>
                    <a:p>
                      <a:pPr algn="l">
                        <a:lnSpc>
                          <a:spcPts val="1800"/>
                        </a:lnSpc>
                        <a:spcBef>
                          <a:spcPts val="600"/>
                        </a:spcBef>
                        <a:spcAft>
                          <a:spcPts val="600"/>
                        </a:spcAft>
                      </a:pPr>
                      <a:r>
                        <a:rPr lang="en-US" sz="1300" b="1" i="0">
                          <a:solidFill>
                            <a:schemeClr val="bg1"/>
                          </a:solidFill>
                          <a:latin typeface="+mn-lt"/>
                        </a:rPr>
                        <a:t>History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r>
                        <a:rPr lang="en-US" sz="1400" b="0" i="0">
                          <a:solidFill>
                            <a:schemeClr val="tx1"/>
                          </a:solidFill>
                          <a:latin typeface="+mn-lt"/>
                        </a:rPr>
                        <a:t>Widowed, two children, one grandchild. </a:t>
                      </a:r>
                      <a:r>
                        <a:rPr lang="en-CA" sz="1400" kern="1200">
                          <a:solidFill>
                            <a:schemeClr val="tx1"/>
                          </a:solidFill>
                          <a:effectLst/>
                          <a:latin typeface="+mn-lt"/>
                          <a:ea typeface="+mn-ea"/>
                          <a:cs typeface="+mn-cs"/>
                        </a:rPr>
                        <a:t>Retired early due to ill health.</a:t>
                      </a:r>
                      <a:r>
                        <a:rPr lang="en-GB" sz="1400" kern="1200">
                          <a:solidFill>
                            <a:schemeClr val="tx1"/>
                          </a:solidFill>
                          <a:effectLst/>
                          <a:latin typeface="+mn-lt"/>
                          <a:ea typeface="+mn-ea"/>
                          <a:cs typeface="+mn-cs"/>
                        </a:rPr>
                        <a:t> </a:t>
                      </a:r>
                      <a:endParaRPr lang="en-US" sz="1400" b="0" i="0">
                        <a:solidFill>
                          <a:schemeClr val="tx1"/>
                        </a:solidFill>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665603">
                <a:tc>
                  <a:txBody>
                    <a:bodyPr/>
                    <a:lstStyle/>
                    <a:p>
                      <a:pPr algn="l">
                        <a:lnSpc>
                          <a:spcPts val="1800"/>
                        </a:lnSpc>
                        <a:spcBef>
                          <a:spcPts val="600"/>
                        </a:spcBef>
                        <a:spcAft>
                          <a:spcPts val="600"/>
                        </a:spcAft>
                      </a:pPr>
                      <a:r>
                        <a:rPr lang="en-US" sz="1300" b="1" i="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n-lt"/>
                        </a:rPr>
                        <a:t>20-25 cigarettes/day for 40 years.</a:t>
                      </a:r>
                    </a:p>
                    <a:p>
                      <a:pPr>
                        <a:lnSpc>
                          <a:spcPts val="1800"/>
                        </a:lnSpc>
                        <a:spcBef>
                          <a:spcPts val="400"/>
                        </a:spcBef>
                        <a:spcAft>
                          <a:spcPts val="400"/>
                        </a:spcAft>
                      </a:pPr>
                      <a:r>
                        <a:rPr lang="en-US" sz="1400" b="0" i="0">
                          <a:solidFill>
                            <a:schemeClr val="tx1"/>
                          </a:solidFill>
                          <a:latin typeface="+mn-lt"/>
                        </a:rPr>
                        <a:t>Smokes soon after waking.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733744">
                <a:tc>
                  <a:txBody>
                    <a:bodyPr/>
                    <a:lstStyle/>
                    <a:p>
                      <a:pPr algn="l">
                        <a:lnSpc>
                          <a:spcPts val="1800"/>
                        </a:lnSpc>
                        <a:spcBef>
                          <a:spcPts val="600"/>
                        </a:spcBef>
                        <a:spcAft>
                          <a:spcPts val="600"/>
                        </a:spcAft>
                      </a:pPr>
                      <a:r>
                        <a:rPr lang="en-US" sz="1300" b="1" i="0">
                          <a:solidFill>
                            <a:schemeClr val="bg1"/>
                          </a:solidFill>
                          <a:latin typeface="+mn-lt"/>
                        </a:rPr>
                        <a:t>Inpatient treatment response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lvl="0">
                        <a:lnSpc>
                          <a:spcPts val="1800"/>
                        </a:lnSpc>
                        <a:spcBef>
                          <a:spcPts val="400"/>
                        </a:spcBef>
                        <a:spcAft>
                          <a:spcPts val="400"/>
                        </a:spcAft>
                        <a:buNone/>
                      </a:pPr>
                      <a:r>
                        <a:rPr lang="en-US" sz="1400" b="0" i="0">
                          <a:solidFill>
                            <a:schemeClr val="tx1"/>
                          </a:solidFill>
                          <a:latin typeface="+mn-lt"/>
                        </a:rPr>
                        <a:t>NRT prescribed: patch and lozenges. No one explained how to use it. </a:t>
                      </a:r>
                    </a:p>
                    <a:p>
                      <a:pPr lvl="0">
                        <a:lnSpc>
                          <a:spcPts val="1800"/>
                        </a:lnSpc>
                        <a:spcBef>
                          <a:spcPts val="400"/>
                        </a:spcBef>
                        <a:spcAft>
                          <a:spcPts val="400"/>
                        </a:spcAft>
                        <a:buNone/>
                      </a:pPr>
                      <a:r>
                        <a:rPr lang="en-US" sz="1400" b="0" i="0">
                          <a:solidFill>
                            <a:schemeClr val="tx1"/>
                          </a:solidFill>
                          <a:latin typeface="+mn-lt"/>
                        </a:rPr>
                        <a:t>Withdrawal symptoms: anxious, urges to smoke, headache. Having difficulty communicating calmly. Has asked nurses multiple times to go to smoke.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915253557"/>
                  </a:ext>
                </a:extLst>
              </a:tr>
              <a:tr h="842460">
                <a:tc>
                  <a:txBody>
                    <a:bodyPr/>
                    <a:lstStyle/>
                    <a:p>
                      <a:pPr algn="l">
                        <a:lnSpc>
                          <a:spcPts val="1800"/>
                        </a:lnSpc>
                        <a:spcBef>
                          <a:spcPts val="600"/>
                        </a:spcBef>
                        <a:spcAft>
                          <a:spcPts val="600"/>
                        </a:spcAft>
                      </a:pPr>
                      <a:r>
                        <a:rPr lang="en-US" sz="1300" b="1" i="0">
                          <a:solidFill>
                            <a:schemeClr val="bg1"/>
                          </a:solidFill>
                          <a:latin typeface="+mn-lt"/>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defTabSz="457200" rtl="0" eaLnBrk="1" fontAlgn="auto" latinLnBrk="0" hangingPunct="1">
                        <a:lnSpc>
                          <a:spcPct val="100000"/>
                        </a:lnSpc>
                        <a:spcBef>
                          <a:spcPts val="400"/>
                        </a:spcBef>
                        <a:spcAft>
                          <a:spcPts val="400"/>
                        </a:spcAft>
                        <a:buClrTx/>
                        <a:buSzTx/>
                        <a:buFontTx/>
                        <a:buNone/>
                        <a:tabLst/>
                        <a:defRPr/>
                      </a:pPr>
                      <a:r>
                        <a:rPr lang="en-CA" sz="1400" kern="1200">
                          <a:solidFill>
                            <a:schemeClr val="tx1"/>
                          </a:solidFill>
                          <a:effectLst/>
                          <a:latin typeface="+mn-lt"/>
                          <a:ea typeface="+mn-ea"/>
                          <a:cs typeface="+mn-cs"/>
                        </a:rPr>
                        <a:t>Has quit several times over the past 30+ years, </a:t>
                      </a:r>
                      <a:r>
                        <a:rPr lang="en-GB" sz="1400" b="0" i="0">
                          <a:solidFill>
                            <a:schemeClr val="tx1"/>
                          </a:solidFill>
                          <a:effectLst/>
                          <a:latin typeface="+mn-lt"/>
                          <a:ea typeface="Calibri" panose="020F0502020204030204" pitchFamily="34" charset="0"/>
                          <a:cs typeface="Times New Roman"/>
                        </a:rPr>
                        <a:t>Successfully stopped for two years but lapsed when husband died. </a:t>
                      </a:r>
                      <a:endParaRPr lang="en-GB" sz="1400" b="0" i="0">
                        <a:solidFill>
                          <a:schemeClr val="tx1"/>
                        </a:solidFill>
                        <a:effectLst/>
                        <a:latin typeface="+mn-lt"/>
                        <a:ea typeface="Calibri" panose="020F0502020204030204" pitchFamily="34" charset="0"/>
                        <a:cs typeface="Times New Roman" panose="02020603050405020304" pitchFamily="18"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94832" y="461051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Carole, </a:t>
              </a:r>
              <a:r>
                <a:rPr lang="en-US" sz="1700">
                  <a:latin typeface="Century Gothic" panose="020B0502020202020204" pitchFamily="34" charset="0"/>
                </a:rPr>
                <a:t>60</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in a hospital bed holding a remote&#10;&#10;Description automatically generated">
            <a:extLst>
              <a:ext uri="{FF2B5EF4-FFF2-40B4-BE49-F238E27FC236}">
                <a16:creationId xmlns:a16="http://schemas.microsoft.com/office/drawing/2014/main" id="{B00AF841-225A-C78F-EC78-3EB5AA7FC990}"/>
              </a:ext>
            </a:extLst>
          </p:cNvPr>
          <p:cNvPicPr>
            <a:picLocks noChangeAspect="1"/>
          </p:cNvPicPr>
          <p:nvPr/>
        </p:nvPicPr>
        <p:blipFill rotWithShape="1">
          <a:blip r:embed="rId3"/>
          <a:srcRect l="27424" t="20787" r="35864" b="34974"/>
          <a:stretch/>
        </p:blipFill>
        <p:spPr>
          <a:xfrm>
            <a:off x="6722063" y="2368776"/>
            <a:ext cx="2281234" cy="2006258"/>
          </a:xfrm>
          <a:prstGeom prst="rect">
            <a:avLst/>
          </a:prstGeom>
        </p:spPr>
      </p:pic>
      <p:sp>
        <p:nvSpPr>
          <p:cNvPr id="3" name="Footer Placeholder 3">
            <a:extLst>
              <a:ext uri="{FF2B5EF4-FFF2-40B4-BE49-F238E27FC236}">
                <a16:creationId xmlns:a16="http://schemas.microsoft.com/office/drawing/2014/main" id="{D4C0D304-DB48-4135-E56E-E651F1D59EC0}"/>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819309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2023E21-4C78-C9E2-B46D-B1B7B9ACBE0A}"/>
              </a:ext>
            </a:extLst>
          </p:cNvPr>
          <p:cNvGrpSpPr/>
          <p:nvPr/>
        </p:nvGrpSpPr>
        <p:grpSpPr>
          <a:xfrm>
            <a:off x="-1" y="5239"/>
            <a:ext cx="9144001" cy="6858000"/>
            <a:chOff x="0" y="0"/>
            <a:chExt cx="9144001" cy="6858000"/>
          </a:xfrm>
        </p:grpSpPr>
        <p:pic>
          <p:nvPicPr>
            <p:cNvPr id="5" name="smoke">
              <a:extLst>
                <a:ext uri="{FF2B5EF4-FFF2-40B4-BE49-F238E27FC236}">
                  <a16:creationId xmlns:a16="http://schemas.microsoft.com/office/drawing/2014/main" id="{1EA0084B-018C-FD13-291B-07F0FDF29CA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6" name="smoke">
              <a:extLst>
                <a:ext uri="{FF2B5EF4-FFF2-40B4-BE49-F238E27FC236}">
                  <a16:creationId xmlns:a16="http://schemas.microsoft.com/office/drawing/2014/main" id="{9194D867-319E-66EE-DC70-4EAB49E03C1D}"/>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4" name="TextBox 3"/>
          <p:cNvSpPr txBox="1"/>
          <p:nvPr/>
        </p:nvSpPr>
        <p:spPr>
          <a:xfrm>
            <a:off x="1557741" y="1614596"/>
            <a:ext cx="6488979" cy="3323987"/>
          </a:xfrm>
          <a:prstGeom prst="rect">
            <a:avLst/>
          </a:prstGeom>
          <a:noFill/>
        </p:spPr>
        <p:txBody>
          <a:bodyPr wrap="square" rtlCol="0">
            <a:spAutoFit/>
          </a:bodyPr>
          <a:lstStyle/>
          <a:p>
            <a:r>
              <a:rPr lang="en-GB" sz="2800" b="1">
                <a:solidFill>
                  <a:schemeClr val="accent5">
                    <a:lumMod val="75000"/>
                  </a:schemeClr>
                </a:solidFill>
                <a:latin typeface="+mn-lt"/>
                <a:cs typeface="Helvetica" panose="020B0604020202020204" pitchFamily="34" charset="0"/>
              </a:rPr>
              <a:t>What do you do next?</a:t>
            </a:r>
          </a:p>
          <a:p>
            <a:endParaRPr lang="en-GB" sz="2000">
              <a:latin typeface="+mn-lt"/>
              <a:cs typeface="Helvetica" panose="020B0604020202020204" pitchFamily="34" charset="0"/>
            </a:endParaRPr>
          </a:p>
          <a:p>
            <a:pPr marL="539750" indent="-539750"/>
            <a:r>
              <a:rPr lang="en-GB" sz="2800" b="1">
                <a:solidFill>
                  <a:schemeClr val="accent5">
                    <a:lumMod val="75000"/>
                  </a:schemeClr>
                </a:solidFill>
                <a:latin typeface="+mn-lt"/>
                <a:cs typeface="Helvetica" panose="020B0604020202020204" pitchFamily="34" charset="0"/>
              </a:rPr>
              <a:t>A:  </a:t>
            </a:r>
            <a:r>
              <a:rPr lang="en-GB" sz="2000">
                <a:latin typeface="+mn-lt"/>
                <a:cs typeface="Helvetica" panose="020B0604020202020204" pitchFamily="34" charset="0"/>
              </a:rPr>
              <a:t>Assess level of dependence </a:t>
            </a:r>
          </a:p>
          <a:p>
            <a:pPr marL="539750" indent="-539750"/>
            <a:endParaRPr lang="en-GB" sz="2000">
              <a:latin typeface="+mn-lt"/>
              <a:cs typeface="Helvetica" panose="020B0604020202020204" pitchFamily="34" charset="0"/>
            </a:endParaRPr>
          </a:p>
          <a:p>
            <a:pPr marL="539750" indent="-539750"/>
            <a:r>
              <a:rPr lang="en-GB" sz="2800" b="1">
                <a:solidFill>
                  <a:schemeClr val="accent5">
                    <a:lumMod val="75000"/>
                  </a:schemeClr>
                </a:solidFill>
                <a:latin typeface="+mn-lt"/>
                <a:cs typeface="Helvetica" panose="020B0604020202020204" pitchFamily="34" charset="0"/>
              </a:rPr>
              <a:t>B:  </a:t>
            </a:r>
            <a:r>
              <a:rPr lang="en-GB" sz="2000">
                <a:latin typeface="+mn-lt"/>
                <a:cs typeface="Helvetica" panose="020B0604020202020204" pitchFamily="34" charset="0"/>
              </a:rPr>
              <a:t>Advise on the range of NRT products available</a:t>
            </a:r>
          </a:p>
          <a:p>
            <a:pPr marL="539750" indent="-539750"/>
            <a:endParaRPr lang="en-GB" sz="2000">
              <a:latin typeface="+mn-lt"/>
              <a:cs typeface="Helvetica" panose="020B0604020202020204" pitchFamily="34" charset="0"/>
            </a:endParaRPr>
          </a:p>
          <a:p>
            <a:pPr marL="539750" indent="-539750"/>
            <a:r>
              <a:rPr lang="en-GB" sz="2800" b="1">
                <a:solidFill>
                  <a:schemeClr val="accent5">
                    <a:lumMod val="75000"/>
                  </a:schemeClr>
                </a:solidFill>
                <a:latin typeface="+mn-lt"/>
                <a:cs typeface="Helvetica" panose="020B0604020202020204" pitchFamily="34" charset="0"/>
              </a:rPr>
              <a:t>C:  </a:t>
            </a:r>
            <a:r>
              <a:rPr lang="en-GB" sz="2000">
                <a:latin typeface="+mn-lt"/>
                <a:cs typeface="Helvetica" panose="020B0604020202020204" pitchFamily="34" charset="0"/>
              </a:rPr>
              <a:t>Assess level of dependence and her scores for importance and motivation to stop smoking </a:t>
            </a:r>
          </a:p>
          <a:p>
            <a:r>
              <a:rPr lang="en-GB">
                <a:latin typeface="+mn-lt"/>
              </a:rPr>
              <a:t> </a:t>
            </a:r>
          </a:p>
        </p:txBody>
      </p:sp>
    </p:spTree>
    <p:extLst>
      <p:ext uri="{BB962C8B-B14F-4D97-AF65-F5344CB8AC3E}">
        <p14:creationId xmlns:p14="http://schemas.microsoft.com/office/powerpoint/2010/main" val="346862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4">
                                            <p:txEl>
                                              <p:pRg st="6" end="6"/>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ADF7ED4-F508-A088-D839-1A09977CD1BF}"/>
              </a:ext>
            </a:extLst>
          </p:cNvPr>
          <p:cNvGrpSpPr/>
          <p:nvPr/>
        </p:nvGrpSpPr>
        <p:grpSpPr>
          <a:xfrm>
            <a:off x="-2" y="0"/>
            <a:ext cx="9144001" cy="6858000"/>
            <a:chOff x="0" y="0"/>
            <a:chExt cx="9144001" cy="6858000"/>
          </a:xfrm>
        </p:grpSpPr>
        <p:pic>
          <p:nvPicPr>
            <p:cNvPr id="5" name="smoke">
              <a:extLst>
                <a:ext uri="{FF2B5EF4-FFF2-40B4-BE49-F238E27FC236}">
                  <a16:creationId xmlns:a16="http://schemas.microsoft.com/office/drawing/2014/main" id="{525A3563-5963-F4E2-DC11-E1F4A92AF3F9}"/>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6" name="smoke">
              <a:extLst>
                <a:ext uri="{FF2B5EF4-FFF2-40B4-BE49-F238E27FC236}">
                  <a16:creationId xmlns:a16="http://schemas.microsoft.com/office/drawing/2014/main" id="{333255F6-3B3B-537B-F3BD-1E5E9492DFE1}"/>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2" name="Rectangle 1"/>
          <p:cNvSpPr/>
          <p:nvPr/>
        </p:nvSpPr>
        <p:spPr>
          <a:xfrm>
            <a:off x="1097280" y="1035539"/>
            <a:ext cx="6502400" cy="5293757"/>
          </a:xfrm>
          <a:prstGeom prst="rect">
            <a:avLst/>
          </a:prstGeom>
        </p:spPr>
        <p:txBody>
          <a:bodyPr wrap="square">
            <a:spAutoFit/>
          </a:bodyPr>
          <a:lstStyle/>
          <a:p>
            <a:r>
              <a:rPr lang="en-GB" sz="2000" b="1">
                <a:solidFill>
                  <a:schemeClr val="accent5">
                    <a:lumMod val="75000"/>
                  </a:schemeClr>
                </a:solidFill>
                <a:latin typeface="+mn-lt"/>
                <a:cs typeface="Helvetica" panose="020B0604020202020204" pitchFamily="34" charset="0"/>
              </a:rPr>
              <a:t>Carole is highly dependent on tobacco. She scores the lowest possible score for importance of quitting and motivation to quit</a:t>
            </a:r>
          </a:p>
          <a:p>
            <a:endParaRPr lang="en-GB" sz="2000">
              <a:latin typeface="+mn-lt"/>
              <a:cs typeface="Helvetica" panose="020B0604020202020204" pitchFamily="34" charset="0"/>
            </a:endParaRPr>
          </a:p>
          <a:p>
            <a:r>
              <a:rPr lang="en-GB" sz="2000" b="1">
                <a:latin typeface="+mn-lt"/>
                <a:cs typeface="Helvetica" panose="020B0604020202020204" pitchFamily="34" charset="0"/>
              </a:rPr>
              <a:t>How do you follow up on this?</a:t>
            </a:r>
          </a:p>
          <a:p>
            <a:endParaRPr lang="en-GB" sz="2000">
              <a:latin typeface="+mn-lt"/>
              <a:cs typeface="Helvetica" panose="020B0604020202020204" pitchFamily="34" charset="0"/>
            </a:endParaRPr>
          </a:p>
          <a:p>
            <a:pPr marL="587375" indent="-587375"/>
            <a:r>
              <a:rPr lang="en-GB" sz="2800" b="1">
                <a:solidFill>
                  <a:schemeClr val="accent5">
                    <a:lumMod val="75000"/>
                  </a:schemeClr>
                </a:solidFill>
                <a:latin typeface="+mn-lt"/>
                <a:cs typeface="Helvetica" panose="020B0604020202020204" pitchFamily="34" charset="0"/>
              </a:rPr>
              <a:t>A:	</a:t>
            </a:r>
            <a:r>
              <a:rPr lang="en-GB" sz="2000">
                <a:latin typeface="+mn-lt"/>
                <a:cs typeface="Helvetica" panose="020B0604020202020204" pitchFamily="34" charset="0"/>
              </a:rPr>
              <a:t>Ask about her thoughts relating to the health benefits of quitting </a:t>
            </a:r>
          </a:p>
          <a:p>
            <a:pPr marL="587375" indent="-587375"/>
            <a:endParaRPr lang="en-GB" sz="2000">
              <a:latin typeface="+mn-lt"/>
              <a:cs typeface="Helvetica" panose="020B0604020202020204" pitchFamily="34" charset="0"/>
            </a:endParaRPr>
          </a:p>
          <a:p>
            <a:pPr marL="587375" indent="-587375"/>
            <a:r>
              <a:rPr lang="en-GB" sz="2800" b="1">
                <a:solidFill>
                  <a:schemeClr val="accent5">
                    <a:lumMod val="75000"/>
                  </a:schemeClr>
                </a:solidFill>
                <a:latin typeface="+mn-lt"/>
                <a:cs typeface="Helvetica" panose="020B0604020202020204" pitchFamily="34" charset="0"/>
              </a:rPr>
              <a:t>B:	</a:t>
            </a:r>
            <a:r>
              <a:rPr lang="en-GB" sz="2000">
                <a:latin typeface="+mn-lt"/>
                <a:cs typeface="Helvetica" panose="020B0604020202020204" pitchFamily="34" charset="0"/>
              </a:rPr>
              <a:t>Ask about her thoughts relating to the financial benefits of stopping</a:t>
            </a:r>
          </a:p>
          <a:p>
            <a:pPr marL="587375" indent="-587375"/>
            <a:endParaRPr lang="en-GB" sz="2000">
              <a:latin typeface="+mn-lt"/>
              <a:cs typeface="Helvetica" panose="020B0604020202020204" pitchFamily="34" charset="0"/>
            </a:endParaRPr>
          </a:p>
          <a:p>
            <a:pPr marL="587375" indent="-587375"/>
            <a:r>
              <a:rPr lang="en-GB" sz="2800" b="1">
                <a:solidFill>
                  <a:schemeClr val="accent5">
                    <a:lumMod val="75000"/>
                  </a:schemeClr>
                </a:solidFill>
                <a:latin typeface="+mn-lt"/>
                <a:cs typeface="Helvetica" panose="020B0604020202020204" pitchFamily="34" charset="0"/>
              </a:rPr>
              <a:t>C:	</a:t>
            </a:r>
            <a:r>
              <a:rPr lang="en-GB" sz="2000">
                <a:latin typeface="+mn-lt"/>
                <a:cs typeface="Helvetica" panose="020B0604020202020204" pitchFamily="34" charset="0"/>
              </a:rPr>
              <a:t>Encourage use of NRT and arrange a prescription</a:t>
            </a:r>
          </a:p>
          <a:p>
            <a:pPr marL="587375" indent="-587375"/>
            <a:endParaRPr lang="en-GB">
              <a:latin typeface="+mn-lt"/>
            </a:endParaRPr>
          </a:p>
          <a:p>
            <a:endParaRPr lang="en-GB">
              <a:latin typeface="+mn-lt"/>
            </a:endParaRPr>
          </a:p>
          <a:p>
            <a:endParaRPr lang="en-GB">
              <a:latin typeface="+mn-lt"/>
            </a:endParaRPr>
          </a:p>
        </p:txBody>
      </p:sp>
    </p:spTree>
    <p:extLst>
      <p:ext uri="{BB962C8B-B14F-4D97-AF65-F5344CB8AC3E}">
        <p14:creationId xmlns:p14="http://schemas.microsoft.com/office/powerpoint/2010/main" val="75835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2">
                                            <p:txEl>
                                              <p:pRg st="4" end="4"/>
                                            </p:txEl>
                                          </p:spTgt>
                                        </p:tgtEl>
                                        <p:attrNameLst>
                                          <p:attrName>style.color</p:attrName>
                                        </p:attrNameLst>
                                      </p:cBhvr>
                                      <p:to>
                                        <a:schemeClr val="accent2"/>
                                      </p:to>
                                    </p:animClr>
                                  </p:childTnLst>
                                </p:cTn>
                              </p:par>
                              <p:par>
                                <p:cTn id="7" presetID="3" presetClass="emph" presetSubtype="2" fill="hold" nodeType="withEffect">
                                  <p:stCondLst>
                                    <p:cond delay="0"/>
                                  </p:stCondLst>
                                  <p:childTnLst>
                                    <p:animClr clrSpc="rgb" dir="cw">
                                      <p:cBhvr override="childStyle">
                                        <p:cTn id="8" dur="2000" fill="hold"/>
                                        <p:tgtEl>
                                          <p:spTgt spid="2">
                                            <p:txEl>
                                              <p:pRg st="6" end="6"/>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7C1F37B-23FC-5AB9-C408-C38508A21A60}"/>
              </a:ext>
            </a:extLst>
          </p:cNvPr>
          <p:cNvGrpSpPr/>
          <p:nvPr/>
        </p:nvGrpSpPr>
        <p:grpSpPr>
          <a:xfrm>
            <a:off x="0" y="-1"/>
            <a:ext cx="9144001" cy="6858000"/>
            <a:chOff x="0" y="0"/>
            <a:chExt cx="9144001" cy="6858000"/>
          </a:xfrm>
        </p:grpSpPr>
        <p:pic>
          <p:nvPicPr>
            <p:cNvPr id="5" name="smoke">
              <a:extLst>
                <a:ext uri="{FF2B5EF4-FFF2-40B4-BE49-F238E27FC236}">
                  <a16:creationId xmlns:a16="http://schemas.microsoft.com/office/drawing/2014/main" id="{15B47F37-51BD-CAF1-BD55-3C88E4FE3BE7}"/>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6" name="smoke">
              <a:extLst>
                <a:ext uri="{FF2B5EF4-FFF2-40B4-BE49-F238E27FC236}">
                  <a16:creationId xmlns:a16="http://schemas.microsoft.com/office/drawing/2014/main" id="{043C7346-6BBF-9040-A0D2-265E97E41A79}"/>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3" name="TextBox 2"/>
          <p:cNvSpPr txBox="1"/>
          <p:nvPr/>
        </p:nvSpPr>
        <p:spPr>
          <a:xfrm>
            <a:off x="17748" y="188640"/>
            <a:ext cx="8892480" cy="584775"/>
          </a:xfrm>
          <a:prstGeom prst="rect">
            <a:avLst/>
          </a:prstGeom>
          <a:noFill/>
        </p:spPr>
        <p:txBody>
          <a:bodyPr wrap="square" rtlCol="0">
            <a:spAutoFit/>
          </a:bodyPr>
          <a:lstStyle/>
          <a:p>
            <a:pPr algn="ctr"/>
            <a:r>
              <a:rPr lang="en-GB" sz="3200" b="1">
                <a:solidFill>
                  <a:schemeClr val="bg1"/>
                </a:solidFill>
                <a:latin typeface="Helvetica" panose="020B0604020202020204" pitchFamily="34" charset="0"/>
                <a:cs typeface="Helvetica" panose="020B0604020202020204" pitchFamily="34" charset="0"/>
              </a:rPr>
              <a:t>Q4.  Ward based review</a:t>
            </a:r>
          </a:p>
        </p:txBody>
      </p:sp>
      <p:sp>
        <p:nvSpPr>
          <p:cNvPr id="8" name="Rectangle 7">
            <a:extLst>
              <a:ext uri="{FF2B5EF4-FFF2-40B4-BE49-F238E27FC236}">
                <a16:creationId xmlns:a16="http://schemas.microsoft.com/office/drawing/2014/main" id="{8BD1B7DC-CAB5-A8BC-5A14-2298AF12E018}"/>
              </a:ext>
            </a:extLst>
          </p:cNvPr>
          <p:cNvSpPr/>
          <p:nvPr/>
        </p:nvSpPr>
        <p:spPr>
          <a:xfrm>
            <a:off x="1097280" y="1035539"/>
            <a:ext cx="6502400" cy="5293757"/>
          </a:xfrm>
          <a:prstGeom prst="rect">
            <a:avLst/>
          </a:prstGeom>
        </p:spPr>
        <p:txBody>
          <a:bodyPr wrap="square">
            <a:spAutoFit/>
          </a:bodyPr>
          <a:lstStyle/>
          <a:p>
            <a:r>
              <a:rPr lang="en-GB" sz="2000" b="1">
                <a:solidFill>
                  <a:schemeClr val="accent5">
                    <a:lumMod val="75000"/>
                  </a:schemeClr>
                </a:solidFill>
                <a:latin typeface="+mn-lt"/>
                <a:cs typeface="Helvetica" panose="020B0604020202020204" pitchFamily="34" charset="0"/>
              </a:rPr>
              <a:t>Carole is highly dependent on tobacco. She scores the lowest possible score for importance of quitting and motivation to quit</a:t>
            </a:r>
          </a:p>
          <a:p>
            <a:endParaRPr lang="en-GB" sz="2000">
              <a:latin typeface="+mn-lt"/>
              <a:cs typeface="Helvetica" panose="020B0604020202020204" pitchFamily="34" charset="0"/>
            </a:endParaRPr>
          </a:p>
          <a:p>
            <a:r>
              <a:rPr lang="en-GB" sz="2000" b="1">
                <a:latin typeface="+mn-lt"/>
                <a:cs typeface="Helvetica" panose="020B0604020202020204" pitchFamily="34" charset="0"/>
              </a:rPr>
              <a:t>How do you follow up on this?</a:t>
            </a:r>
          </a:p>
          <a:p>
            <a:endParaRPr lang="en-GB" sz="2000">
              <a:latin typeface="+mn-lt"/>
              <a:cs typeface="Helvetica" panose="020B0604020202020204" pitchFamily="34" charset="0"/>
            </a:endParaRPr>
          </a:p>
          <a:p>
            <a:r>
              <a:rPr lang="en-GB" sz="2800" b="1">
                <a:solidFill>
                  <a:srgbClr val="00A9CE">
                    <a:lumMod val="75000"/>
                  </a:srgbClr>
                </a:solidFill>
                <a:cs typeface="Helvetica" panose="020B0604020202020204" pitchFamily="34" charset="0"/>
              </a:rPr>
              <a:t>A:</a:t>
            </a:r>
            <a:r>
              <a:rPr lang="en-GB" sz="3600" b="1">
                <a:solidFill>
                  <a:srgbClr val="00A9CE">
                    <a:lumMod val="75000"/>
                  </a:srgbClr>
                </a:solidFill>
                <a:cs typeface="Helvetica" panose="020B0604020202020204" pitchFamily="34" charset="0"/>
              </a:rPr>
              <a:t>	</a:t>
            </a:r>
            <a:r>
              <a:rPr lang="en-GB" sz="2000">
                <a:solidFill>
                  <a:srgbClr val="414141"/>
                </a:solidFill>
                <a:cs typeface="Helvetica" panose="020B0604020202020204" pitchFamily="34" charset="0"/>
              </a:rPr>
              <a:t>Stop there, she has no interest in stopping smoking</a:t>
            </a:r>
          </a:p>
          <a:p>
            <a:pPr lvl="0"/>
            <a:endParaRPr lang="en-GB" sz="2800">
              <a:solidFill>
                <a:srgbClr val="414141"/>
              </a:solidFill>
              <a:cs typeface="Helvetica" panose="020B0604020202020204" pitchFamily="34" charset="0"/>
            </a:endParaRPr>
          </a:p>
          <a:p>
            <a:pPr lvl="0"/>
            <a:r>
              <a:rPr lang="en-GB" sz="2800" b="1">
                <a:solidFill>
                  <a:srgbClr val="00A9CE">
                    <a:lumMod val="75000"/>
                  </a:srgbClr>
                </a:solidFill>
                <a:cs typeface="Helvetica" panose="020B0604020202020204" pitchFamily="34" charset="0"/>
              </a:rPr>
              <a:t>B:</a:t>
            </a:r>
            <a:r>
              <a:rPr lang="en-GB" sz="3600" b="1">
                <a:solidFill>
                  <a:srgbClr val="00A9CE">
                    <a:lumMod val="75000"/>
                  </a:srgbClr>
                </a:solidFill>
                <a:cs typeface="Helvetica" panose="020B0604020202020204" pitchFamily="34" charset="0"/>
              </a:rPr>
              <a:t>	</a:t>
            </a:r>
            <a:r>
              <a:rPr lang="en-GB" sz="2000">
                <a:solidFill>
                  <a:srgbClr val="414141"/>
                </a:solidFill>
                <a:cs typeface="Helvetica" panose="020B0604020202020204" pitchFamily="34" charset="0"/>
              </a:rPr>
              <a:t>Try a different approach</a:t>
            </a:r>
          </a:p>
          <a:p>
            <a:pPr lvl="0"/>
            <a:endParaRPr lang="en-GB" sz="2800" b="1">
              <a:solidFill>
                <a:srgbClr val="00A9CE">
                  <a:lumMod val="75000"/>
                </a:srgbClr>
              </a:solidFill>
              <a:cs typeface="Helvetica" panose="020B0604020202020204" pitchFamily="34" charset="0"/>
            </a:endParaRPr>
          </a:p>
          <a:p>
            <a:pPr lvl="0"/>
            <a:r>
              <a:rPr lang="en-GB" sz="2800" b="1">
                <a:solidFill>
                  <a:srgbClr val="00A9CE">
                    <a:lumMod val="75000"/>
                  </a:srgbClr>
                </a:solidFill>
                <a:cs typeface="Helvetica" panose="020B0604020202020204" pitchFamily="34" charset="0"/>
              </a:rPr>
              <a:t>C:</a:t>
            </a:r>
            <a:r>
              <a:rPr lang="en-GB" sz="3600" b="1">
                <a:solidFill>
                  <a:srgbClr val="00A9CE">
                    <a:lumMod val="75000"/>
                  </a:srgbClr>
                </a:solidFill>
                <a:cs typeface="Helvetica" panose="020B0604020202020204" pitchFamily="34" charset="0"/>
              </a:rPr>
              <a:t>	</a:t>
            </a:r>
            <a:r>
              <a:rPr lang="en-GB" sz="2000">
                <a:solidFill>
                  <a:srgbClr val="414141"/>
                </a:solidFill>
                <a:cs typeface="Helvetica" panose="020B0604020202020204" pitchFamily="34" charset="0"/>
              </a:rPr>
              <a:t>Encourage use of NRT and arrange a prescription</a:t>
            </a:r>
          </a:p>
          <a:p>
            <a:pPr marL="587375" indent="-587375"/>
            <a:endParaRPr lang="en-GB">
              <a:latin typeface="+mn-lt"/>
            </a:endParaRPr>
          </a:p>
          <a:p>
            <a:endParaRPr lang="en-GB">
              <a:latin typeface="+mn-lt"/>
            </a:endParaRPr>
          </a:p>
          <a:p>
            <a:endParaRPr lang="en-GB">
              <a:latin typeface="+mn-lt"/>
            </a:endParaRPr>
          </a:p>
        </p:txBody>
      </p:sp>
    </p:spTree>
    <p:extLst>
      <p:ext uri="{BB962C8B-B14F-4D97-AF65-F5344CB8AC3E}">
        <p14:creationId xmlns:p14="http://schemas.microsoft.com/office/powerpoint/2010/main" val="1022341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715879" y="1681368"/>
            <a:ext cx="7432441"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Only area in her life where she felt in control  </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Explored further feelings of control and paradox of control in relation to her high level of nicotine dependence</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Suggested ‘trying’ NRT to help manage cravings ‒ she agreed</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Focused on immediate situation ‒ a measured approach which helped make her more comfortable</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She was discharged with medication and followed up with scheduled phone calls</a:t>
            </a:r>
          </a:p>
        </p:txBody>
      </p:sp>
      <p:sp>
        <p:nvSpPr>
          <p:cNvPr id="3" name="Footer Placeholder 3">
            <a:extLst>
              <a:ext uri="{FF2B5EF4-FFF2-40B4-BE49-F238E27FC236}">
                <a16:creationId xmlns:a16="http://schemas.microsoft.com/office/drawing/2014/main" id="{867E8162-7216-ED2D-2AA2-AF8881346AEF}"/>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5" name="Title 1">
            <a:extLst>
              <a:ext uri="{FF2B5EF4-FFF2-40B4-BE49-F238E27FC236}">
                <a16:creationId xmlns:a16="http://schemas.microsoft.com/office/drawing/2014/main" id="{BBEEC999-D37C-4066-5DC0-510C518F35DC}"/>
              </a:ext>
            </a:extLst>
          </p:cNvPr>
          <p:cNvSpPr>
            <a:spLocks noGrp="1"/>
          </p:cNvSpPr>
          <p:nvPr>
            <p:ph type="title"/>
          </p:nvPr>
        </p:nvSpPr>
        <p:spPr>
          <a:xfrm>
            <a:off x="590550" y="152400"/>
            <a:ext cx="7962900" cy="1066800"/>
          </a:xfrm>
        </p:spPr>
        <p:txBody>
          <a:bodyPr/>
          <a:lstStyle/>
          <a:p>
            <a:r>
              <a:rPr lang="en-GB"/>
              <a:t>Case study Carole: complex case scenario</a:t>
            </a:r>
          </a:p>
        </p:txBody>
      </p:sp>
    </p:spTree>
    <p:extLst>
      <p:ext uri="{BB962C8B-B14F-4D97-AF65-F5344CB8AC3E}">
        <p14:creationId xmlns:p14="http://schemas.microsoft.com/office/powerpoint/2010/main" val="3345326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00EB0-FC99-B57C-BD02-661928E94D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15A2E1D-24B6-6047-AFD0-310D974DC093}"/>
              </a:ext>
            </a:extLst>
          </p:cNvPr>
          <p:cNvSpPr txBox="1"/>
          <p:nvPr/>
        </p:nvSpPr>
        <p:spPr>
          <a:xfrm>
            <a:off x="0" y="116632"/>
            <a:ext cx="9144000" cy="584775"/>
          </a:xfrm>
          <a:prstGeom prst="rect">
            <a:avLst/>
          </a:prstGeom>
          <a:noFill/>
        </p:spPr>
        <p:txBody>
          <a:bodyPr wrap="square" rtlCol="0">
            <a:spAutoFit/>
          </a:bodyPr>
          <a:lstStyle/>
          <a:p>
            <a:pPr algn="ctr"/>
            <a:r>
              <a:rPr lang="en-GB" sz="3200" b="1">
                <a:solidFill>
                  <a:schemeClr val="bg1"/>
                </a:solidFill>
                <a:latin typeface="Helvetica" panose="020B0604020202020204" pitchFamily="34" charset="0"/>
                <a:cs typeface="Helvetica" panose="020B0604020202020204" pitchFamily="34" charset="0"/>
              </a:rPr>
              <a:t>Treating routine cases</a:t>
            </a:r>
          </a:p>
        </p:txBody>
      </p:sp>
      <p:sp>
        <p:nvSpPr>
          <p:cNvPr id="2" name="TextBox 1">
            <a:extLst>
              <a:ext uri="{FF2B5EF4-FFF2-40B4-BE49-F238E27FC236}">
                <a16:creationId xmlns:a16="http://schemas.microsoft.com/office/drawing/2014/main" id="{3EA49729-4000-9D06-2874-0D6B32B51A3D}"/>
              </a:ext>
            </a:extLst>
          </p:cNvPr>
          <p:cNvSpPr txBox="1"/>
          <p:nvPr/>
        </p:nvSpPr>
        <p:spPr>
          <a:xfrm>
            <a:off x="976091" y="862836"/>
            <a:ext cx="7619269" cy="5878532"/>
          </a:xfrm>
          <a:prstGeom prst="rect">
            <a:avLst/>
          </a:prstGeom>
          <a:noFill/>
        </p:spPr>
        <p:txBody>
          <a:bodyPr wrap="square" rtlCol="0">
            <a:spAutoFit/>
          </a:bodyPr>
          <a:lstStyle/>
          <a:p>
            <a:pPr marL="342900" indent="-342900">
              <a:buClr>
                <a:schemeClr val="accent3"/>
              </a:buClr>
              <a:buSzPct val="120000"/>
              <a:buFont typeface="Arial" panose="020B0604020202020204" pitchFamily="34" charset="0"/>
              <a:buChar char="■"/>
            </a:pPr>
            <a:r>
              <a:rPr lang="en-GB" sz="2000" b="1">
                <a:solidFill>
                  <a:srgbClr val="0072CF"/>
                </a:solidFill>
                <a:latin typeface="Helvetica" panose="020B0604020202020204" pitchFamily="34" charset="0"/>
                <a:cs typeface="Helvetica" panose="020B0604020202020204" pitchFamily="34" charset="0"/>
              </a:rPr>
              <a:t>Develop a relationship with patients </a:t>
            </a:r>
            <a:r>
              <a:rPr lang="en-GB" sz="2000">
                <a:latin typeface="Helvetica" panose="020B0604020202020204" pitchFamily="34" charset="0"/>
                <a:cs typeface="Helvetica" panose="020B0604020202020204" pitchFamily="34" charset="0"/>
              </a:rPr>
              <a:t>– those with long-term conditions are prone to relapse</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latin typeface="Helvetica" panose="020B0604020202020204" pitchFamily="34" charset="0"/>
                <a:cs typeface="Helvetica" panose="020B0604020202020204" pitchFamily="34" charset="0"/>
              </a:rPr>
              <a:t>Key skills – </a:t>
            </a:r>
            <a:r>
              <a:rPr lang="en-GB" sz="2000" b="1">
                <a:solidFill>
                  <a:srgbClr val="0072CF"/>
                </a:solidFill>
                <a:latin typeface="Helvetica" panose="020B0604020202020204" pitchFamily="34" charset="0"/>
                <a:cs typeface="Helvetica" panose="020B0604020202020204" pitchFamily="34" charset="0"/>
              </a:rPr>
              <a:t>developing rapport, active listening, paraphrasing, reflecting </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latin typeface="Helvetica" panose="020B0604020202020204" pitchFamily="34" charset="0"/>
                <a:cs typeface="Helvetica" panose="020B0604020202020204" pitchFamily="34" charset="0"/>
              </a:rPr>
              <a:t>Treat the </a:t>
            </a:r>
            <a:r>
              <a:rPr lang="en-GB" sz="2000" b="1">
                <a:solidFill>
                  <a:srgbClr val="0072CF"/>
                </a:solidFill>
                <a:latin typeface="Helvetica" panose="020B0604020202020204" pitchFamily="34" charset="0"/>
                <a:cs typeface="Helvetica" panose="020B0604020202020204" pitchFamily="34" charset="0"/>
              </a:rPr>
              <a:t>patient as a partner </a:t>
            </a:r>
            <a:r>
              <a:rPr lang="en-GB" sz="2000">
                <a:latin typeface="Helvetica" panose="020B0604020202020204" pitchFamily="34" charset="0"/>
                <a:cs typeface="Helvetica" panose="020B0604020202020204" pitchFamily="34" charset="0"/>
              </a:rPr>
              <a:t>in the treatment process</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latin typeface="Helvetica" panose="020B0604020202020204" pitchFamily="34" charset="0"/>
                <a:cs typeface="Helvetica" panose="020B0604020202020204" pitchFamily="34" charset="0"/>
              </a:rPr>
              <a:t>Seek the </a:t>
            </a:r>
            <a:r>
              <a:rPr lang="en-GB" sz="2000" b="1">
                <a:solidFill>
                  <a:srgbClr val="0072CF"/>
                </a:solidFill>
                <a:latin typeface="Helvetica" panose="020B0604020202020204" pitchFamily="34" charset="0"/>
                <a:cs typeface="Helvetica" panose="020B0604020202020204" pitchFamily="34" charset="0"/>
              </a:rPr>
              <a:t>patient’s opinion</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b="1">
                <a:solidFill>
                  <a:srgbClr val="0072CF"/>
                </a:solidFill>
                <a:latin typeface="Helvetica" panose="020B0604020202020204" pitchFamily="34" charset="0"/>
                <a:cs typeface="Helvetica" panose="020B0604020202020204" pitchFamily="34" charset="0"/>
              </a:rPr>
              <a:t>Acknowledge any barriers</a:t>
            </a:r>
          </a:p>
          <a:p>
            <a:pPr marL="342900" indent="-342900">
              <a:buClr>
                <a:schemeClr val="accent3"/>
              </a:buClr>
              <a:buSzPct val="120000"/>
              <a:buFont typeface="Arial" panose="020B0604020202020204" pitchFamily="34" charset="0"/>
              <a:buChar char="■"/>
            </a:pPr>
            <a:endParaRPr lang="en-GB" sz="2000" b="1">
              <a:solidFill>
                <a:schemeClr val="accent5">
                  <a:lumMod val="75000"/>
                </a:schemeClr>
              </a:solidFill>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solidFill>
                  <a:srgbClr val="000000"/>
                </a:solidFill>
                <a:latin typeface="Helvetica" panose="020B0604020202020204" pitchFamily="34" charset="0"/>
                <a:cs typeface="Helvetica" panose="020B0604020202020204" pitchFamily="34" charset="0"/>
              </a:rPr>
              <a:t>Remain</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b="1">
                <a:solidFill>
                  <a:srgbClr val="0072CF"/>
                </a:solidFill>
                <a:latin typeface="Helvetica" panose="020B0604020202020204" pitchFamily="34" charset="0"/>
                <a:cs typeface="Helvetica" panose="020B0604020202020204" pitchFamily="34" charset="0"/>
              </a:rPr>
              <a:t>non-judgmental</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a:latin typeface="Helvetica" panose="020B0604020202020204" pitchFamily="34" charset="0"/>
                <a:cs typeface="Helvetica" panose="020B0604020202020204" pitchFamily="34" charset="0"/>
              </a:rPr>
              <a:t>–</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a:solidFill>
                  <a:srgbClr val="000000"/>
                </a:solidFill>
                <a:latin typeface="Helvetica" panose="020B0604020202020204" pitchFamily="34" charset="0"/>
                <a:cs typeface="Helvetica" panose="020B0604020202020204" pitchFamily="34" charset="0"/>
              </a:rPr>
              <a:t>stay positive and supportive</a:t>
            </a:r>
          </a:p>
          <a:p>
            <a:pPr marL="342900" indent="-342900">
              <a:buClr>
                <a:schemeClr val="accent3"/>
              </a:buClr>
              <a:buSzPct val="120000"/>
              <a:buFont typeface="Arial" panose="020B0604020202020204" pitchFamily="34" charset="0"/>
              <a:buChar char="■"/>
            </a:pPr>
            <a:endParaRPr lang="en-GB" sz="2000">
              <a:solidFill>
                <a:srgbClr val="000000"/>
              </a:solidFill>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b="1">
                <a:solidFill>
                  <a:srgbClr val="0072CF"/>
                </a:solidFill>
                <a:latin typeface="Helvetica" panose="020B0604020202020204" pitchFamily="34" charset="0"/>
                <a:cs typeface="Helvetica" panose="020B0604020202020204" pitchFamily="34" charset="0"/>
              </a:rPr>
              <a:t>Leave the door open </a:t>
            </a:r>
            <a:r>
              <a:rPr lang="en-GB" sz="2000">
                <a:latin typeface="Helvetica" panose="020B0604020202020204" pitchFamily="34" charset="0"/>
                <a:cs typeface="Helvetica" panose="020B0604020202020204" pitchFamily="34" charset="0"/>
              </a:rPr>
              <a:t>–</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a:solidFill>
                  <a:srgbClr val="000000"/>
                </a:solidFill>
                <a:latin typeface="Helvetica" panose="020B0604020202020204" pitchFamily="34" charset="0"/>
                <a:cs typeface="Helvetica" panose="020B0604020202020204" pitchFamily="34" charset="0"/>
              </a:rPr>
              <a:t>Make sure patients know how to access support</a:t>
            </a:r>
          </a:p>
          <a:p>
            <a:pPr marL="342900" indent="-342900">
              <a:buFont typeface="Wingdings" pitchFamily="2" charset="2"/>
              <a:buChar char="§"/>
            </a:pPr>
            <a:endParaRPr lang="en-GB" sz="2000"/>
          </a:p>
          <a:p>
            <a:pPr marL="285750" indent="-285750">
              <a:buFont typeface="Wingdings" pitchFamily="2" charset="2"/>
              <a:buChar char="§"/>
            </a:pPr>
            <a:endParaRPr lang="en-GB"/>
          </a:p>
          <a:p>
            <a:endParaRPr lang="en-GB"/>
          </a:p>
        </p:txBody>
      </p:sp>
    </p:spTree>
    <p:extLst>
      <p:ext uri="{BB962C8B-B14F-4D97-AF65-F5344CB8AC3E}">
        <p14:creationId xmlns:p14="http://schemas.microsoft.com/office/powerpoint/2010/main" val="6430366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CEF5F03D-F6E7-D9E8-0BC0-6CFAB1F8A63A}"/>
              </a:ext>
            </a:extLst>
          </p:cNvPr>
          <p:cNvSpPr txBox="1">
            <a:spLocks/>
          </p:cNvSpPr>
          <p:nvPr/>
        </p:nvSpPr>
        <p:spPr bwMode="auto">
          <a:xfrm>
            <a:off x="608912" y="559285"/>
            <a:ext cx="7638385"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tabLst>
                <a:tab pos="301625" algn="l"/>
              </a:tabLst>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spcBef>
                <a:spcPts val="900"/>
              </a:spcBef>
              <a:spcAft>
                <a:spcPts val="900"/>
              </a:spcAft>
              <a:buFont typeface="+mj-lt"/>
              <a:buAutoNum type="arabicPeriod"/>
            </a:pPr>
            <a:endParaRPr lang="en-US" i="1" dirty="0"/>
          </a:p>
          <a:p>
            <a:pPr marL="342900" indent="-342900">
              <a:spcBef>
                <a:spcPts val="900"/>
              </a:spcBef>
              <a:spcAft>
                <a:spcPts val="900"/>
              </a:spcAft>
              <a:buFont typeface="Lucida Grande" panose="020B0600040502020204" pitchFamily="34" charset="0"/>
              <a:buAutoNum type="arabicPeriod"/>
            </a:pPr>
            <a:endParaRPr lang="en-US" i="1" dirty="0">
              <a:latin typeface="Arial"/>
              <a:cs typeface="Arial"/>
            </a:endParaRPr>
          </a:p>
          <a:p>
            <a:pPr marL="342900" indent="-342900">
              <a:spcBef>
                <a:spcPts val="900"/>
              </a:spcBef>
              <a:spcAft>
                <a:spcPts val="900"/>
              </a:spcAft>
              <a:buAutoNum type="arabicPeriod"/>
            </a:pPr>
            <a:r>
              <a:rPr lang="en-US" b="1" dirty="0">
                <a:solidFill>
                  <a:srgbClr val="0070C0"/>
                </a:solidFill>
                <a:latin typeface="Arial"/>
                <a:cs typeface="Arial"/>
              </a:rPr>
              <a:t>“</a:t>
            </a:r>
            <a:r>
              <a:rPr lang="en-US" b="1" dirty="0">
                <a:solidFill>
                  <a:srgbClr val="0070C0"/>
                </a:solidFill>
                <a:latin typeface="Arial"/>
                <a:ea typeface="Calibri"/>
                <a:cs typeface="Arial"/>
              </a:rPr>
              <a:t>Stopping smoking is the last thing on my mind right now!”</a:t>
            </a:r>
            <a:endParaRPr lang="en-GB" b="1" dirty="0">
              <a:solidFill>
                <a:srgbClr val="0070C0"/>
              </a:solidFill>
              <a:latin typeface="Arial"/>
              <a:ea typeface="Calibri"/>
              <a:cs typeface="Arial"/>
            </a:endParaRPr>
          </a:p>
          <a:p>
            <a:pPr marL="342900" indent="-342900">
              <a:spcBef>
                <a:spcPts val="900"/>
              </a:spcBef>
              <a:spcAft>
                <a:spcPts val="900"/>
              </a:spcAft>
              <a:buAutoNum type="arabicPeriod"/>
            </a:pPr>
            <a:r>
              <a:rPr lang="en-GB" b="1" dirty="0">
                <a:solidFill>
                  <a:srgbClr val="0070C0"/>
                </a:solidFill>
                <a:latin typeface="Arial"/>
                <a:ea typeface="Calibri"/>
                <a:cs typeface="Arial"/>
              </a:rPr>
              <a:t>“I used to smoke a lot. But I’ve cut down to just a few cigarettes a day. I am not willing to give those up.” </a:t>
            </a:r>
            <a:endParaRPr lang="en-US" i="1" dirty="0">
              <a:solidFill>
                <a:srgbClr val="414141"/>
              </a:solidFill>
              <a:latin typeface="Arial"/>
              <a:ea typeface="Calibri"/>
              <a:cs typeface="Arial"/>
            </a:endParaRPr>
          </a:p>
          <a:p>
            <a:pPr marL="342900" indent="-342900">
              <a:spcBef>
                <a:spcPts val="900"/>
              </a:spcBef>
              <a:spcAft>
                <a:spcPts val="900"/>
              </a:spcAft>
              <a:buAutoNum type="arabicPeriod"/>
            </a:pPr>
            <a:r>
              <a:rPr lang="en-US" b="1" dirty="0">
                <a:solidFill>
                  <a:srgbClr val="0070C0"/>
                </a:solidFill>
                <a:latin typeface="Arial"/>
                <a:ea typeface="Calibri"/>
                <a:cs typeface="Arial"/>
              </a:rPr>
              <a:t>“Don’t waste your time on me. The first thing I am going to do when I get out of here is have a cigarette.”</a:t>
            </a:r>
            <a:endParaRPr lang="en-US" sz="1200" b="1" dirty="0">
              <a:solidFill>
                <a:srgbClr val="0070C0"/>
              </a:solidFill>
              <a:latin typeface="Arial"/>
              <a:ea typeface="Calibri"/>
              <a:cs typeface="Arial"/>
            </a:endParaRPr>
          </a:p>
          <a:p>
            <a:pPr marL="342900" indent="-342900">
              <a:spcBef>
                <a:spcPts val="900"/>
              </a:spcBef>
              <a:spcAft>
                <a:spcPts val="900"/>
              </a:spcAft>
              <a:buAutoNum type="arabicPeriod"/>
            </a:pPr>
            <a:r>
              <a:rPr lang="en-US" b="1" dirty="0">
                <a:solidFill>
                  <a:srgbClr val="0070C0"/>
                </a:solidFill>
                <a:latin typeface="Arial"/>
                <a:ea typeface="Calibri"/>
                <a:cs typeface="Arial"/>
              </a:rPr>
              <a:t>“</a:t>
            </a:r>
            <a:r>
              <a:rPr lang="en-US" b="1" dirty="0">
                <a:solidFill>
                  <a:srgbClr val="0070C0"/>
                </a:solidFill>
                <a:latin typeface="Arial"/>
                <a:cs typeface="Arial"/>
              </a:rPr>
              <a:t>And what do you know about my smoking and my life? Have you ever smoked?”</a:t>
            </a:r>
            <a:endParaRPr lang="en-US" b="1" dirty="0">
              <a:solidFill>
                <a:srgbClr val="0070C0"/>
              </a:solidFill>
            </a:endParaRPr>
          </a:p>
          <a:p>
            <a:pPr marL="342900" indent="-342900">
              <a:spcBef>
                <a:spcPts val="900"/>
              </a:spcBef>
              <a:spcAft>
                <a:spcPts val="900"/>
              </a:spcAft>
              <a:buAutoNum type="arabicPeriod"/>
            </a:pPr>
            <a:endParaRPr lang="en-US" i="1" dirty="0">
              <a:latin typeface="Arial"/>
              <a:cs typeface="Arial"/>
            </a:endParaRPr>
          </a:p>
          <a:p>
            <a:pPr marL="342900" indent="-342900">
              <a:spcBef>
                <a:spcPts val="900"/>
              </a:spcBef>
              <a:spcAft>
                <a:spcPts val="900"/>
              </a:spcAft>
              <a:buAutoNum type="arabicPeriod"/>
            </a:pPr>
            <a:endParaRPr lang="en-US" i="1" dirty="0">
              <a:latin typeface="Arial"/>
              <a:cs typeface="Arial"/>
            </a:endParaRPr>
          </a:p>
        </p:txBody>
      </p:sp>
      <p:sp>
        <p:nvSpPr>
          <p:cNvPr id="8" name="Title 1">
            <a:extLst>
              <a:ext uri="{FF2B5EF4-FFF2-40B4-BE49-F238E27FC236}">
                <a16:creationId xmlns:a16="http://schemas.microsoft.com/office/drawing/2014/main" id="{C4A0A375-B1F2-B608-91C6-0F1A980225B7}"/>
              </a:ext>
            </a:extLst>
          </p:cNvPr>
          <p:cNvSpPr>
            <a:spLocks noGrp="1"/>
          </p:cNvSpPr>
          <p:nvPr>
            <p:ph type="title"/>
          </p:nvPr>
        </p:nvSpPr>
        <p:spPr>
          <a:xfrm>
            <a:off x="571500" y="152400"/>
            <a:ext cx="7962900" cy="1066800"/>
          </a:xfrm>
        </p:spPr>
        <p:txBody>
          <a:bodyPr/>
          <a:lstStyle/>
          <a:p>
            <a:r>
              <a:rPr lang="en-US"/>
              <a:t>Applying skills to practice</a:t>
            </a:r>
          </a:p>
        </p:txBody>
      </p:sp>
      <p:sp>
        <p:nvSpPr>
          <p:cNvPr id="3" name="Footer Placeholder 3">
            <a:extLst>
              <a:ext uri="{FF2B5EF4-FFF2-40B4-BE49-F238E27FC236}">
                <a16:creationId xmlns:a16="http://schemas.microsoft.com/office/drawing/2014/main" id="{2185F4D0-7F67-D861-7CAE-67EA780B0414}"/>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1"/>
                </a:solidFill>
                <a:latin typeface="Century Gothic" panose="020B0502020202020204" pitchFamily="34" charset="0"/>
              </a:rPr>
              <a:t>Inpatient Tobacco Dependence Treatment Training Programme</a:t>
            </a:r>
          </a:p>
        </p:txBody>
      </p:sp>
      <p:sp>
        <p:nvSpPr>
          <p:cNvPr id="4" name="TextBox 3">
            <a:extLst>
              <a:ext uri="{FF2B5EF4-FFF2-40B4-BE49-F238E27FC236}">
                <a16:creationId xmlns:a16="http://schemas.microsoft.com/office/drawing/2014/main" id="{00BC3539-AE06-29C7-C22D-8078FF942849}"/>
              </a:ext>
            </a:extLst>
          </p:cNvPr>
          <p:cNvSpPr txBox="1"/>
          <p:nvPr/>
        </p:nvSpPr>
        <p:spPr bwMode="auto">
          <a:xfrm>
            <a:off x="6421264" y="4873000"/>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a:ln>
                <a:noFill/>
              </a:ln>
              <a:solidFill>
                <a:schemeClr val="bg2"/>
              </a:solidFill>
              <a:effectLst/>
              <a:uLnTx/>
              <a:uFillTx/>
              <a:latin typeface="+mn-lt"/>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a:solidFill>
                  <a:schemeClr val="bg2"/>
                </a:solidFill>
                <a:latin typeface="+mn-lt"/>
              </a:rPr>
              <a:t>1</a:t>
            </a:r>
            <a:endParaRPr lang="en-US"/>
          </a:p>
        </p:txBody>
      </p:sp>
    </p:spTree>
    <p:extLst>
      <p:ext uri="{BB962C8B-B14F-4D97-AF65-F5344CB8AC3E}">
        <p14:creationId xmlns:p14="http://schemas.microsoft.com/office/powerpoint/2010/main" val="27780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6FF50-3E7A-E90A-061F-2323F9050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F2CCCE-2174-5B73-7033-1D1679318831}"/>
              </a:ext>
            </a:extLst>
          </p:cNvPr>
          <p:cNvSpPr>
            <a:spLocks noGrp="1"/>
          </p:cNvSpPr>
          <p:nvPr>
            <p:ph type="title"/>
          </p:nvPr>
        </p:nvSpPr>
        <p:spPr>
          <a:xfrm>
            <a:off x="571500" y="152400"/>
            <a:ext cx="7962900" cy="1066800"/>
          </a:xfrm>
        </p:spPr>
        <p:txBody>
          <a:bodyPr/>
          <a:lstStyle/>
          <a:p>
            <a:r>
              <a:rPr lang="en-US"/>
              <a:t>Core Communication Skills</a:t>
            </a:r>
          </a:p>
        </p:txBody>
      </p:sp>
      <p:sp>
        <p:nvSpPr>
          <p:cNvPr id="3" name="Content Placeholder 2">
            <a:extLst>
              <a:ext uri="{FF2B5EF4-FFF2-40B4-BE49-F238E27FC236}">
                <a16:creationId xmlns:a16="http://schemas.microsoft.com/office/drawing/2014/main" id="{286345D5-7E52-4694-8694-16B9212FB096}"/>
              </a:ext>
            </a:extLst>
          </p:cNvPr>
          <p:cNvSpPr>
            <a:spLocks noGrp="1"/>
          </p:cNvSpPr>
          <p:nvPr>
            <p:ph idx="4294967295"/>
          </p:nvPr>
        </p:nvSpPr>
        <p:spPr>
          <a:xfrm>
            <a:off x="2487620" y="2001926"/>
            <a:ext cx="6306107" cy="4191000"/>
          </a:xfrm>
        </p:spPr>
        <p:txBody>
          <a:bodyPr/>
          <a:lstStyle/>
          <a:p>
            <a:pPr marL="0" indent="0">
              <a:lnSpc>
                <a:spcPts val="2000"/>
              </a:lnSpc>
              <a:buNone/>
            </a:pPr>
            <a:r>
              <a:rPr lang="en-US" b="1">
                <a:solidFill>
                  <a:srgbClr val="0072CF"/>
                </a:solidFill>
              </a:rPr>
              <a:t>Ask questions…</a:t>
            </a:r>
            <a:r>
              <a:rPr lang="en-US"/>
              <a:t>to learn about the patient, their goals, fears, experience with smoking and quitting</a:t>
            </a:r>
            <a:br>
              <a:rPr lang="en-US"/>
            </a:br>
            <a:endParaRPr lang="en-US"/>
          </a:p>
          <a:p>
            <a:pPr marL="0" indent="0">
              <a:lnSpc>
                <a:spcPts val="2000"/>
              </a:lnSpc>
              <a:buNone/>
            </a:pPr>
            <a:r>
              <a:rPr lang="en-US" b="1">
                <a:solidFill>
                  <a:srgbClr val="0072CF"/>
                </a:solidFill>
              </a:rPr>
              <a:t>Listen…</a:t>
            </a:r>
            <a:r>
              <a:rPr lang="en-US"/>
              <a:t>without advice, judgement, opinion or agenda</a:t>
            </a:r>
            <a:br>
              <a:rPr lang="en-US"/>
            </a:br>
            <a:endParaRPr lang="en-US"/>
          </a:p>
          <a:p>
            <a:pPr marL="0" indent="0">
              <a:lnSpc>
                <a:spcPts val="2000"/>
              </a:lnSpc>
              <a:buNone/>
            </a:pPr>
            <a:r>
              <a:rPr lang="en-US" b="1">
                <a:solidFill>
                  <a:srgbClr val="0072CF"/>
                </a:solidFill>
              </a:rPr>
              <a:t>Use reflective listening…</a:t>
            </a:r>
            <a:r>
              <a:rPr lang="en-US"/>
              <a:t>repeat…paraphrase</a:t>
            </a:r>
          </a:p>
          <a:p>
            <a:pPr marL="0" indent="0">
              <a:lnSpc>
                <a:spcPts val="2000"/>
              </a:lnSpc>
              <a:buNone/>
            </a:pPr>
            <a:endParaRPr lang="en-US" b="1">
              <a:solidFill>
                <a:srgbClr val="00B1FF"/>
              </a:solidFill>
            </a:endParaRPr>
          </a:p>
          <a:p>
            <a:pPr marL="0" indent="0">
              <a:lnSpc>
                <a:spcPts val="2000"/>
              </a:lnSpc>
              <a:buNone/>
            </a:pPr>
            <a:r>
              <a:rPr lang="en-US" b="1">
                <a:solidFill>
                  <a:srgbClr val="0072CF"/>
                </a:solidFill>
              </a:rPr>
              <a:t>Provide feedback and affirmations…</a:t>
            </a:r>
            <a:r>
              <a:rPr lang="en-US"/>
              <a:t>key points and observations</a:t>
            </a:r>
            <a:br>
              <a:rPr lang="en-US"/>
            </a:br>
            <a:endParaRPr lang="en-US"/>
          </a:p>
          <a:p>
            <a:pPr marL="0" indent="0">
              <a:lnSpc>
                <a:spcPts val="2000"/>
              </a:lnSpc>
              <a:buNone/>
            </a:pPr>
            <a:r>
              <a:rPr lang="en-US" b="1">
                <a:solidFill>
                  <a:srgbClr val="0072CF"/>
                </a:solidFill>
              </a:rPr>
              <a:t>Provide a summary…</a:t>
            </a:r>
            <a:r>
              <a:rPr lang="en-US"/>
              <a:t>leaving time for response</a:t>
            </a:r>
          </a:p>
          <a:p>
            <a:pPr marL="0" indent="0">
              <a:lnSpc>
                <a:spcPts val="2000"/>
              </a:lnSpc>
              <a:buNone/>
            </a:pPr>
            <a:endParaRPr lang="en-US"/>
          </a:p>
          <a:p>
            <a:pPr marL="0" indent="0">
              <a:lnSpc>
                <a:spcPts val="2000"/>
              </a:lnSpc>
              <a:buNone/>
            </a:pPr>
            <a:endParaRPr lang="en-US"/>
          </a:p>
          <a:p>
            <a:pPr marL="0" indent="0">
              <a:lnSpc>
                <a:spcPts val="2000"/>
              </a:lnSpc>
              <a:buNone/>
            </a:pPr>
            <a:endParaRPr lang="en-US"/>
          </a:p>
          <a:p>
            <a:pPr marL="0" indent="0" algn="ctr">
              <a:lnSpc>
                <a:spcPts val="2000"/>
              </a:lnSpc>
              <a:buNone/>
            </a:pPr>
            <a:endParaRPr lang="en-US"/>
          </a:p>
        </p:txBody>
      </p:sp>
      <p:sp>
        <p:nvSpPr>
          <p:cNvPr id="6" name="Rounded Rectangle 5">
            <a:extLst>
              <a:ext uri="{FF2B5EF4-FFF2-40B4-BE49-F238E27FC236}">
                <a16:creationId xmlns:a16="http://schemas.microsoft.com/office/drawing/2014/main" id="{0F3AE7A2-A125-6371-7792-36450754AB8A}"/>
              </a:ext>
            </a:extLst>
          </p:cNvPr>
          <p:cNvSpPr>
            <a:spLocks noChangeArrowheads="1"/>
          </p:cNvSpPr>
          <p:nvPr/>
        </p:nvSpPr>
        <p:spPr bwMode="auto">
          <a:xfrm>
            <a:off x="350273" y="5046871"/>
            <a:ext cx="1814513" cy="727075"/>
          </a:xfrm>
          <a:prstGeom prst="roundRect">
            <a:avLst>
              <a:gd name="adj" fmla="val 16667"/>
            </a:avLst>
          </a:prstGeom>
          <a:solidFill>
            <a:srgbClr val="934FC7"/>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mn-lt"/>
            </a:endParaRPr>
          </a:p>
          <a:p>
            <a:pPr algn="ctr" eaLnBrk="1" fontAlgn="auto" hangingPunct="1">
              <a:spcBef>
                <a:spcPts val="0"/>
              </a:spcBef>
              <a:spcAft>
                <a:spcPts val="0"/>
              </a:spcAft>
              <a:defRPr/>
            </a:pPr>
            <a:r>
              <a:rPr lang="en-US" sz="1300">
                <a:solidFill>
                  <a:schemeClr val="lt1"/>
                </a:solidFill>
                <a:latin typeface="+mn-lt"/>
              </a:rPr>
              <a:t>Boost Motivation </a:t>
            </a:r>
          </a:p>
          <a:p>
            <a:pPr algn="ctr" eaLnBrk="1" fontAlgn="auto" hangingPunct="1">
              <a:spcBef>
                <a:spcPts val="0"/>
              </a:spcBef>
              <a:spcAft>
                <a:spcPts val="0"/>
              </a:spcAft>
              <a:defRPr/>
            </a:pPr>
            <a:r>
              <a:rPr lang="en-US" sz="1300">
                <a:solidFill>
                  <a:schemeClr val="lt1"/>
                </a:solidFill>
                <a:latin typeface="+mn-lt"/>
              </a:rPr>
              <a:t>&amp; Self-Efficacy</a:t>
            </a:r>
          </a:p>
          <a:p>
            <a:pPr algn="ctr" eaLnBrk="1" fontAlgn="auto" hangingPunct="1">
              <a:spcBef>
                <a:spcPts val="0"/>
              </a:spcBef>
              <a:spcAft>
                <a:spcPts val="0"/>
              </a:spcAft>
              <a:defRPr/>
            </a:pPr>
            <a:endParaRPr lang="en-US" sz="1300">
              <a:solidFill>
                <a:schemeClr val="lt1"/>
              </a:solidFill>
              <a:latin typeface="+mn-lt"/>
            </a:endParaRPr>
          </a:p>
        </p:txBody>
      </p:sp>
      <p:sp>
        <p:nvSpPr>
          <p:cNvPr id="7" name="Rounded Rectangle 6">
            <a:extLst>
              <a:ext uri="{FF2B5EF4-FFF2-40B4-BE49-F238E27FC236}">
                <a16:creationId xmlns:a16="http://schemas.microsoft.com/office/drawing/2014/main" id="{3CDBE966-0B0B-1702-BB13-CB47F4C7CA1E}"/>
              </a:ext>
            </a:extLst>
          </p:cNvPr>
          <p:cNvSpPr>
            <a:spLocks noChangeArrowheads="1"/>
          </p:cNvSpPr>
          <p:nvPr/>
        </p:nvSpPr>
        <p:spPr bwMode="auto">
          <a:xfrm>
            <a:off x="350273" y="3963165"/>
            <a:ext cx="1814512" cy="746125"/>
          </a:xfrm>
          <a:prstGeom prst="roundRect">
            <a:avLst>
              <a:gd name="adj" fmla="val 16667"/>
            </a:avLst>
          </a:prstGeom>
          <a:solidFill>
            <a:srgbClr val="92D05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mn-lt"/>
            </a:endParaRPr>
          </a:p>
          <a:p>
            <a:pPr algn="ctr" eaLnBrk="1" fontAlgn="auto" hangingPunct="1">
              <a:spcBef>
                <a:spcPts val="0"/>
              </a:spcBef>
              <a:spcAft>
                <a:spcPts val="0"/>
              </a:spcAft>
              <a:defRPr/>
            </a:pPr>
            <a:r>
              <a:rPr lang="en-US" sz="1300">
                <a:solidFill>
                  <a:schemeClr val="lt1"/>
                </a:solidFill>
                <a:latin typeface="+mn-lt"/>
              </a:rPr>
              <a:t>Provide </a:t>
            </a:r>
          </a:p>
          <a:p>
            <a:pPr algn="ctr" eaLnBrk="1" fontAlgn="auto" hangingPunct="1">
              <a:spcBef>
                <a:spcPts val="0"/>
              </a:spcBef>
              <a:spcAft>
                <a:spcPts val="0"/>
              </a:spcAft>
              <a:defRPr/>
            </a:pPr>
            <a:r>
              <a:rPr lang="en-US" sz="1300">
                <a:solidFill>
                  <a:schemeClr val="lt1"/>
                </a:solidFill>
                <a:latin typeface="+mn-lt"/>
              </a:rPr>
              <a:t>Reassurance</a:t>
            </a:r>
          </a:p>
          <a:p>
            <a:pPr algn="ctr" eaLnBrk="1" fontAlgn="auto" hangingPunct="1">
              <a:spcBef>
                <a:spcPts val="0"/>
              </a:spcBef>
              <a:spcAft>
                <a:spcPts val="0"/>
              </a:spcAft>
              <a:defRPr/>
            </a:pPr>
            <a:r>
              <a:rPr lang="en-US" sz="1300">
                <a:solidFill>
                  <a:schemeClr val="lt1"/>
                </a:solidFill>
                <a:latin typeface="+mn-lt"/>
              </a:rPr>
              <a:t> </a:t>
            </a:r>
          </a:p>
        </p:txBody>
      </p:sp>
      <p:sp>
        <p:nvSpPr>
          <p:cNvPr id="8" name="Rounded Rectangle 7">
            <a:extLst>
              <a:ext uri="{FF2B5EF4-FFF2-40B4-BE49-F238E27FC236}">
                <a16:creationId xmlns:a16="http://schemas.microsoft.com/office/drawing/2014/main" id="{2028F930-259D-730F-05C0-973EAAA67358}"/>
              </a:ext>
            </a:extLst>
          </p:cNvPr>
          <p:cNvSpPr>
            <a:spLocks noChangeArrowheads="1"/>
          </p:cNvSpPr>
          <p:nvPr/>
        </p:nvSpPr>
        <p:spPr bwMode="auto">
          <a:xfrm>
            <a:off x="357717" y="1841791"/>
            <a:ext cx="1831975" cy="720725"/>
          </a:xfrm>
          <a:prstGeom prst="roundRect">
            <a:avLst>
              <a:gd name="adj" fmla="val 16667"/>
            </a:avLst>
          </a:prstGeom>
          <a:solidFill>
            <a:srgbClr val="FF770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Century Gothic" panose="020B0502020202020204" pitchFamily="34" charset="0"/>
            </a:endParaRPr>
          </a:p>
          <a:p>
            <a:pPr algn="ctr" eaLnBrk="1" fontAlgn="auto" hangingPunct="1">
              <a:spcBef>
                <a:spcPts val="0"/>
              </a:spcBef>
              <a:spcAft>
                <a:spcPts val="0"/>
              </a:spcAft>
              <a:defRPr/>
            </a:pPr>
            <a:r>
              <a:rPr lang="en-US" sz="1300">
                <a:solidFill>
                  <a:schemeClr val="lt1"/>
                </a:solidFill>
                <a:latin typeface="+mn-lt"/>
              </a:rPr>
              <a:t>Build Rapport</a:t>
            </a:r>
          </a:p>
          <a:p>
            <a:pPr algn="ctr" eaLnBrk="1" fontAlgn="auto" hangingPunct="1">
              <a:spcBef>
                <a:spcPts val="0"/>
              </a:spcBef>
              <a:spcAft>
                <a:spcPts val="0"/>
              </a:spcAft>
              <a:defRPr/>
            </a:pPr>
            <a:endParaRPr lang="en-US" sz="1300">
              <a:solidFill>
                <a:schemeClr val="lt1"/>
              </a:solidFill>
              <a:latin typeface="Century Gothic" panose="020B0502020202020204" pitchFamily="34" charset="0"/>
            </a:endParaRPr>
          </a:p>
        </p:txBody>
      </p:sp>
      <p:sp>
        <p:nvSpPr>
          <p:cNvPr id="9" name="Rounded Rectangle 8">
            <a:extLst>
              <a:ext uri="{FF2B5EF4-FFF2-40B4-BE49-F238E27FC236}">
                <a16:creationId xmlns:a16="http://schemas.microsoft.com/office/drawing/2014/main" id="{A14103BF-9D30-1D14-6951-5D0B1CEAE7FC}"/>
              </a:ext>
            </a:extLst>
          </p:cNvPr>
          <p:cNvSpPr>
            <a:spLocks noChangeArrowheads="1"/>
          </p:cNvSpPr>
          <p:nvPr/>
        </p:nvSpPr>
        <p:spPr bwMode="auto">
          <a:xfrm>
            <a:off x="357718" y="2900097"/>
            <a:ext cx="1807068" cy="725487"/>
          </a:xfrm>
          <a:prstGeom prst="roundRect">
            <a:avLst>
              <a:gd name="adj" fmla="val 16667"/>
            </a:avLst>
          </a:prstGeom>
          <a:solidFill>
            <a:srgbClr val="00B1FF"/>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mn-lt"/>
            </a:endParaRPr>
          </a:p>
          <a:p>
            <a:pPr algn="ctr" eaLnBrk="1" fontAlgn="auto" hangingPunct="1">
              <a:spcBef>
                <a:spcPts val="0"/>
              </a:spcBef>
              <a:spcAft>
                <a:spcPts val="0"/>
              </a:spcAft>
              <a:defRPr/>
            </a:pPr>
            <a:r>
              <a:rPr lang="en-US" sz="1300">
                <a:solidFill>
                  <a:schemeClr val="lt1"/>
                </a:solidFill>
                <a:latin typeface="+mn-lt"/>
              </a:rPr>
              <a:t>Use Reflective Listening</a:t>
            </a:r>
          </a:p>
          <a:p>
            <a:pPr algn="ctr" eaLnBrk="1" fontAlgn="auto" hangingPunct="1">
              <a:spcBef>
                <a:spcPts val="0"/>
              </a:spcBef>
              <a:spcAft>
                <a:spcPts val="0"/>
              </a:spcAft>
              <a:defRPr/>
            </a:pPr>
            <a:endParaRPr lang="en-US" sz="1300">
              <a:solidFill>
                <a:schemeClr val="lt1"/>
              </a:solidFill>
              <a:latin typeface="+mn-lt"/>
            </a:endParaRPr>
          </a:p>
        </p:txBody>
      </p:sp>
      <p:sp>
        <p:nvSpPr>
          <p:cNvPr id="4" name="Footer Placeholder 3">
            <a:extLst>
              <a:ext uri="{FF2B5EF4-FFF2-40B4-BE49-F238E27FC236}">
                <a16:creationId xmlns:a16="http://schemas.microsoft.com/office/drawing/2014/main" id="{33639854-4EA5-3C8E-C65F-17BD0EF75A2D}"/>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726804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611174-0C76-9C8E-5F34-0DEE7884592A}"/>
              </a:ext>
            </a:extLst>
          </p:cNvPr>
          <p:cNvPicPr>
            <a:picLocks noChangeAspect="1"/>
          </p:cNvPicPr>
          <p:nvPr/>
        </p:nvPicPr>
        <p:blipFill>
          <a:blip r:embed="rId3"/>
          <a:stretch>
            <a:fillRect/>
          </a:stretch>
        </p:blipFill>
        <p:spPr>
          <a:xfrm>
            <a:off x="0" y="0"/>
            <a:ext cx="9144000" cy="6858000"/>
          </a:xfrm>
          <a:prstGeom prst="rect">
            <a:avLst/>
          </a:prstGeom>
        </p:spPr>
      </p:pic>
      <p:sp>
        <p:nvSpPr>
          <p:cNvPr id="6" name="Subtitle 1">
            <a:extLst>
              <a:ext uri="{FF2B5EF4-FFF2-40B4-BE49-F238E27FC236}">
                <a16:creationId xmlns:a16="http://schemas.microsoft.com/office/drawing/2014/main" id="{8A1B428F-51D1-9D72-53CC-1FA8B03CF97B}"/>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1793508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096B-772C-1357-4342-AC6AF11282C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A97BCCA-2BF4-4F26-94A7-DE9B6DD6E054}"/>
              </a:ext>
            </a:extLst>
          </p:cNvPr>
          <p:cNvSpPr>
            <a:spLocks noGrp="1"/>
          </p:cNvSpPr>
          <p:nvPr>
            <p:ph type="subTitle" idx="1"/>
          </p:nvPr>
        </p:nvSpPr>
        <p:spPr/>
        <p:txBody>
          <a:bodyPr/>
          <a:lstStyle/>
          <a:p>
            <a:pPr algn="ctr"/>
            <a:r>
              <a:rPr lang="en-US" b="0"/>
              <a:t>Quiz</a:t>
            </a:r>
          </a:p>
          <a:p>
            <a:pPr algn="ctr"/>
            <a:r>
              <a:rPr lang="en-US"/>
              <a:t>Myths and Facts</a:t>
            </a:r>
          </a:p>
        </p:txBody>
      </p:sp>
    </p:spTree>
    <p:extLst>
      <p:ext uri="{BB962C8B-B14F-4D97-AF65-F5344CB8AC3E}">
        <p14:creationId xmlns:p14="http://schemas.microsoft.com/office/powerpoint/2010/main" val="9713576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r>
              <a:rPr lang="en-US" sz="3200"/>
              <a:t>Carbon monoxide monitoring as a motivational tool</a:t>
            </a:r>
            <a:endParaRPr lang="en-US" sz="3200" b="0"/>
          </a:p>
        </p:txBody>
      </p:sp>
    </p:spTree>
    <p:extLst>
      <p:ext uri="{BB962C8B-B14F-4D97-AF65-F5344CB8AC3E}">
        <p14:creationId xmlns:p14="http://schemas.microsoft.com/office/powerpoint/2010/main" val="25231915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0CDF30-BA07-3B15-3280-B77364D82ACF}"/>
              </a:ext>
            </a:extLst>
          </p:cNvPr>
          <p:cNvPicPr>
            <a:picLocks noChangeAspect="1"/>
          </p:cNvPicPr>
          <p:nvPr/>
        </p:nvPicPr>
        <p:blipFill>
          <a:blip r:embed="rId3">
            <a:alphaModFix amt="50000"/>
          </a:blip>
          <a:srcRect/>
          <a:stretch/>
        </p:blipFill>
        <p:spPr>
          <a:xfrm>
            <a:off x="0" y="1412775"/>
            <a:ext cx="9144000" cy="4805145"/>
          </a:xfrm>
          <a:prstGeom prst="rect">
            <a:avLst/>
          </a:prstGeom>
        </p:spPr>
      </p:pic>
      <p:sp>
        <p:nvSpPr>
          <p:cNvPr id="3" name="Rectangle 2">
            <a:extLst>
              <a:ext uri="{FF2B5EF4-FFF2-40B4-BE49-F238E27FC236}">
                <a16:creationId xmlns:a16="http://schemas.microsoft.com/office/drawing/2014/main" id="{F20563D1-EFD2-4BC1-96CA-FEB24310A4A1}"/>
              </a:ext>
            </a:extLst>
          </p:cNvPr>
          <p:cNvSpPr/>
          <p:nvPr/>
        </p:nvSpPr>
        <p:spPr>
          <a:xfrm>
            <a:off x="745112" y="1650277"/>
            <a:ext cx="7653775" cy="2893100"/>
          </a:xfrm>
          <a:prstGeom prst="rect">
            <a:avLst/>
          </a:prstGeom>
        </p:spPr>
        <p:txBody>
          <a:bodyPr wrap="square">
            <a:spAutoFit/>
          </a:bodyPr>
          <a:lstStyle/>
          <a:p>
            <a:pPr eaLnBrk="1" fontAlgn="auto" hangingPunct="1">
              <a:spcBef>
                <a:spcPts val="0"/>
              </a:spcBef>
              <a:spcAft>
                <a:spcPts val="0"/>
              </a:spcAft>
              <a:defRPr/>
            </a:pPr>
            <a:endParaRPr lang="en-US" sz="2200" b="1">
              <a:solidFill>
                <a:schemeClr val="accent2">
                  <a:lumMod val="75000"/>
                </a:schemeClr>
              </a:solidFill>
              <a:latin typeface="+mn-lt"/>
              <a:cs typeface="+mn-cs"/>
            </a:endParaRPr>
          </a:p>
          <a:p>
            <a:pPr eaLnBrk="1" fontAlgn="auto" hangingPunct="1">
              <a:spcBef>
                <a:spcPts val="0"/>
              </a:spcBef>
              <a:spcAft>
                <a:spcPts val="0"/>
              </a:spcAft>
              <a:defRPr/>
            </a:pPr>
            <a:r>
              <a:rPr lang="en-US" sz="2200" b="1">
                <a:solidFill>
                  <a:srgbClr val="005EB8"/>
                </a:solidFill>
                <a:latin typeface="+mn-lt"/>
                <a:cs typeface="+mn-cs"/>
              </a:rPr>
              <a:t>CO is a poisonous gas produced by smoking tobacco</a:t>
            </a:r>
            <a:r>
              <a:rPr lang="en-US" sz="2200" b="1">
                <a:latin typeface="+mn-lt"/>
                <a:cs typeface="+mn-cs"/>
              </a:rPr>
              <a:t> </a:t>
            </a:r>
          </a:p>
          <a:p>
            <a:pPr eaLnBrk="1" fontAlgn="auto" hangingPunct="1">
              <a:spcBef>
                <a:spcPts val="0"/>
              </a:spcBef>
              <a:spcAft>
                <a:spcPts val="0"/>
              </a:spcAft>
              <a:defRPr/>
            </a:pPr>
            <a:endParaRPr lang="en-US" sz="2200" b="1">
              <a:latin typeface="+mn-lt"/>
              <a:cs typeface="+mn-cs"/>
            </a:endParaRPr>
          </a:p>
          <a:p>
            <a:pPr eaLnBrk="1" fontAlgn="auto" hangingPunct="1">
              <a:spcBef>
                <a:spcPts val="0"/>
              </a:spcBef>
              <a:spcAft>
                <a:spcPts val="0"/>
              </a:spcAft>
              <a:defRPr/>
            </a:pPr>
            <a:r>
              <a:rPr lang="en-US" sz="2200">
                <a:latin typeface="+mn-lt"/>
                <a:cs typeface="+mn-cs"/>
              </a:rPr>
              <a:t>It affects the body’s</a:t>
            </a:r>
            <a:r>
              <a:rPr lang="en-CA" sz="2200">
                <a:latin typeface="+mn-lt"/>
                <a:cs typeface="+mn-cs"/>
              </a:rPr>
              <a:t> </a:t>
            </a:r>
            <a:r>
              <a:rPr lang="en-US" sz="2200">
                <a:latin typeface="+mn-lt"/>
                <a:cs typeface="+mn-cs"/>
              </a:rPr>
              <a:t>ability to transport oxygen, reducing the oxygen available</a:t>
            </a:r>
          </a:p>
          <a:p>
            <a:pPr eaLnBrk="1" fontAlgn="auto" hangingPunct="1">
              <a:spcBef>
                <a:spcPts val="0"/>
              </a:spcBef>
              <a:spcAft>
                <a:spcPts val="0"/>
              </a:spcAft>
              <a:defRPr/>
            </a:pPr>
            <a:endParaRPr lang="en-US" sz="2200">
              <a:solidFill>
                <a:srgbClr val="500B11"/>
              </a:solidFill>
              <a:latin typeface="+mn-lt"/>
              <a:cs typeface="+mn-cs"/>
            </a:endParaRPr>
          </a:p>
          <a:p>
            <a:pPr fontAlgn="auto">
              <a:spcBef>
                <a:spcPts val="0"/>
              </a:spcBef>
              <a:spcAft>
                <a:spcPts val="0"/>
              </a:spcAft>
              <a:defRPr/>
            </a:pPr>
            <a:r>
              <a:rPr lang="en-US" sz="2200" b="1">
                <a:solidFill>
                  <a:srgbClr val="005EB8"/>
                </a:solidFill>
                <a:latin typeface="+mn-lt"/>
                <a:cs typeface="+mn-cs"/>
              </a:rPr>
              <a:t>It is responsible for much of the harm to health</a:t>
            </a:r>
          </a:p>
          <a:p>
            <a:pPr eaLnBrk="1" fontAlgn="auto" hangingPunct="1">
              <a:spcBef>
                <a:spcPts val="0"/>
              </a:spcBef>
              <a:spcAft>
                <a:spcPts val="0"/>
              </a:spcAft>
              <a:defRPr/>
            </a:pPr>
            <a:r>
              <a:rPr lang="en-US" sz="2200" b="1">
                <a:solidFill>
                  <a:srgbClr val="005EB8"/>
                </a:solidFill>
                <a:latin typeface="+mn-lt"/>
                <a:cs typeface="+mn-cs"/>
              </a:rPr>
              <a:t>caused by smoking</a:t>
            </a:r>
            <a:endParaRPr lang="en-CA" sz="2200">
              <a:solidFill>
                <a:srgbClr val="005EB8"/>
              </a:solidFill>
              <a:latin typeface="+mn-lt"/>
              <a:cs typeface="+mn-cs"/>
            </a:endParaRPr>
          </a:p>
        </p:txBody>
      </p:sp>
      <p:sp>
        <p:nvSpPr>
          <p:cNvPr id="8" name="Rectangle 2">
            <a:extLst>
              <a:ext uri="{FF2B5EF4-FFF2-40B4-BE49-F238E27FC236}">
                <a16:creationId xmlns:a16="http://schemas.microsoft.com/office/drawing/2014/main" id="{9DE1ED1F-76D2-D810-7352-CFD229A0A249}"/>
              </a:ext>
            </a:extLst>
          </p:cNvPr>
          <p:cNvSpPr txBox="1">
            <a:spLocks noChangeArrowheads="1"/>
          </p:cNvSpPr>
          <p:nvPr/>
        </p:nvSpPr>
        <p:spPr bwMode="auto">
          <a:xfrm>
            <a:off x="571499" y="152400"/>
            <a:ext cx="8302723"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ltLang="en-US">
                <a:ea typeface="Geneva" panose="020B0503030404040204" pitchFamily="34" charset="0"/>
                <a:cs typeface="Geneva" panose="020B0503030404040204" pitchFamily="34" charset="0"/>
              </a:rPr>
              <a:t>Carbon monoxide</a:t>
            </a:r>
            <a:endParaRPr lang="en-US" altLang="en-US"/>
          </a:p>
        </p:txBody>
      </p:sp>
      <p:sp>
        <p:nvSpPr>
          <p:cNvPr id="11" name="Footer Placeholder 3">
            <a:extLst>
              <a:ext uri="{FF2B5EF4-FFF2-40B4-BE49-F238E27FC236}">
                <a16:creationId xmlns:a16="http://schemas.microsoft.com/office/drawing/2014/main" id="{4C41F9F2-B6EC-B7BE-6947-5E8651CA24DB}"/>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577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007DE-158A-5CED-F1BB-3AC096975F9E}"/>
              </a:ext>
            </a:extLst>
          </p:cNvPr>
          <p:cNvSpPr>
            <a:spLocks noGrp="1"/>
          </p:cNvSpPr>
          <p:nvPr>
            <p:ph type="title"/>
          </p:nvPr>
        </p:nvSpPr>
        <p:spPr/>
        <p:txBody>
          <a:bodyPr/>
          <a:lstStyle/>
          <a:p>
            <a:r>
              <a:rPr lang="en-US"/>
              <a:t>Carbon monoxide monitoring</a:t>
            </a:r>
          </a:p>
        </p:txBody>
      </p:sp>
      <p:sp>
        <p:nvSpPr>
          <p:cNvPr id="3" name="Text Placeholder 2">
            <a:extLst>
              <a:ext uri="{FF2B5EF4-FFF2-40B4-BE49-F238E27FC236}">
                <a16:creationId xmlns:a16="http://schemas.microsoft.com/office/drawing/2014/main" id="{07DF6BF2-CF7D-42FC-3216-A30E041B3B22}"/>
              </a:ext>
            </a:extLst>
          </p:cNvPr>
          <p:cNvSpPr>
            <a:spLocks noGrp="1"/>
          </p:cNvSpPr>
          <p:nvPr>
            <p:ph type="body" idx="12"/>
          </p:nvPr>
        </p:nvSpPr>
        <p:spPr>
          <a:xfrm>
            <a:off x="571500" y="1736725"/>
            <a:ext cx="5199109" cy="4206875"/>
          </a:xfrm>
        </p:spPr>
        <p:txBody>
          <a:bodyPr/>
          <a:lstStyle/>
          <a:p>
            <a:pPr marL="285750" lvl="0" indent="-285750" algn="l" rtl="0">
              <a:buFont typeface="Arial" panose="020B0604020202020204" pitchFamily="34" charset="0"/>
              <a:buChar char="■"/>
            </a:pPr>
            <a:r>
              <a:rPr lang="en-US">
                <a:solidFill>
                  <a:srgbClr val="414141"/>
                </a:solidFill>
                <a:latin typeface="Arial"/>
                <a:ea typeface="Arial"/>
                <a:cs typeface="Arial"/>
              </a:rPr>
              <a:t>CO</a:t>
            </a:r>
            <a:r>
              <a:rPr lang="en-US" sz="1800" b="0" i="0" u="none" strike="noStrike" baseline="0">
                <a:solidFill>
                  <a:srgbClr val="414141"/>
                </a:solidFill>
                <a:latin typeface="Arial"/>
                <a:ea typeface="Arial"/>
                <a:cs typeface="Arial"/>
              </a:rPr>
              <a:t> monitors measure the amount of </a:t>
            </a:r>
            <a:r>
              <a:rPr lang="en-US" sz="1800" b="0" i="0">
                <a:solidFill>
                  <a:srgbClr val="000000"/>
                </a:solidFill>
                <a:latin typeface="Arial"/>
                <a:ea typeface="Arial"/>
                <a:cs typeface="Arial"/>
              </a:rPr>
              <a:t>​</a:t>
            </a:r>
            <a:br>
              <a:rPr lang="en-US" sz="1800" b="0" i="0">
                <a:latin typeface="Arial"/>
                <a:ea typeface="Arial"/>
                <a:cs typeface="Arial"/>
              </a:rPr>
            </a:br>
            <a:r>
              <a:rPr lang="en-US" sz="1800" b="1" i="0" u="none" strike="noStrike" baseline="0">
                <a:solidFill>
                  <a:srgbClr val="005EB8"/>
                </a:solidFill>
                <a:latin typeface="Arial"/>
                <a:ea typeface="Arial"/>
                <a:cs typeface="Arial"/>
              </a:rPr>
              <a:t>carbon monoxide in expired breath</a:t>
            </a:r>
            <a:r>
              <a:rPr lang="en-US" sz="1800" b="0" i="0" u="none" strike="noStrike" baseline="0">
                <a:solidFill>
                  <a:srgbClr val="414141"/>
                </a:solidFill>
                <a:latin typeface="Arial"/>
                <a:ea typeface="Arial"/>
                <a:cs typeface="Arial"/>
              </a:rPr>
              <a:t>, displayed as parts per million (ppm) </a:t>
            </a:r>
            <a:r>
              <a:rPr lang="en-US" sz="1800" b="0" i="0">
                <a:solidFill>
                  <a:srgbClr val="000000"/>
                </a:solidFill>
                <a:latin typeface="Arial"/>
                <a:ea typeface="Arial"/>
                <a:cs typeface="Arial"/>
              </a:rPr>
              <a:t>​</a:t>
            </a:r>
          </a:p>
          <a:p>
            <a:pPr marL="285750" indent="-285750">
              <a:buFont typeface="Arial" panose="020B0604020202020204" pitchFamily="34" charset="0"/>
              <a:buChar char="■"/>
            </a:pPr>
            <a:endParaRPr lang="en-US">
              <a:solidFill>
                <a:srgbClr val="414141"/>
              </a:solidFill>
              <a:latin typeface="Arial"/>
              <a:ea typeface="Arial"/>
              <a:cs typeface="Arial"/>
            </a:endParaRPr>
          </a:p>
          <a:p>
            <a:pPr marL="285750" lvl="0" indent="-285750" algn="l">
              <a:buFont typeface="Arial" panose="020B0604020202020204" pitchFamily="34" charset="0"/>
              <a:buChar char="■"/>
            </a:pPr>
            <a:r>
              <a:rPr lang="en-US" sz="1800" b="0" i="0" u="none" strike="noStrike" baseline="0">
                <a:solidFill>
                  <a:srgbClr val="414141"/>
                </a:solidFill>
                <a:latin typeface="Arial"/>
                <a:ea typeface="Arial"/>
                <a:cs typeface="Arial"/>
              </a:rPr>
              <a:t>CO monitors detect exposure to smoke </a:t>
            </a:r>
            <a:r>
              <a:rPr lang="en-US" sz="1800" b="0" i="0">
                <a:solidFill>
                  <a:srgbClr val="000000"/>
                </a:solidFill>
                <a:latin typeface="Arial"/>
                <a:ea typeface="Arial"/>
                <a:cs typeface="Arial"/>
              </a:rPr>
              <a:t>​</a:t>
            </a:r>
            <a:br>
              <a:rPr lang="en-US" sz="1800" b="0" i="0">
                <a:latin typeface="Arial"/>
                <a:ea typeface="Arial"/>
                <a:cs typeface="Arial"/>
              </a:rPr>
            </a:br>
            <a:r>
              <a:rPr lang="en-US" sz="1800" b="0" i="0" u="none" strike="noStrike" baseline="0">
                <a:solidFill>
                  <a:srgbClr val="414141"/>
                </a:solidFill>
                <a:latin typeface="Arial"/>
                <a:ea typeface="Arial"/>
                <a:cs typeface="Arial"/>
              </a:rPr>
              <a:t>in the previous </a:t>
            </a:r>
            <a:r>
              <a:rPr lang="en-US" sz="1800" b="1" i="0" u="none" strike="noStrike" baseline="0">
                <a:solidFill>
                  <a:srgbClr val="005EB8"/>
                </a:solidFill>
                <a:latin typeface="Arial"/>
                <a:ea typeface="Arial"/>
                <a:cs typeface="Arial"/>
              </a:rPr>
              <a:t>24 – 48 hours</a:t>
            </a:r>
            <a:r>
              <a:rPr lang="en-US" sz="1800" b="0" i="0">
                <a:solidFill>
                  <a:srgbClr val="000000"/>
                </a:solidFill>
                <a:latin typeface="Arial"/>
                <a:ea typeface="Arial"/>
                <a:cs typeface="Arial"/>
              </a:rPr>
              <a:t>​</a:t>
            </a:r>
            <a:endParaRPr lang="en-US"/>
          </a:p>
          <a:p>
            <a:pPr marL="285750" indent="-285750">
              <a:buFont typeface="Arial" panose="020B0604020202020204" pitchFamily="34" charset="0"/>
              <a:buChar char="■"/>
            </a:pPr>
            <a:endParaRPr lang="en-US">
              <a:solidFill>
                <a:srgbClr val="000000"/>
              </a:solidFill>
              <a:latin typeface="Arial"/>
              <a:ea typeface="Arial"/>
              <a:cs typeface="Arial"/>
            </a:endParaRPr>
          </a:p>
          <a:p>
            <a:pPr marL="285750" lvl="0" indent="-285750" algn="l" rtl="0">
              <a:buFont typeface="Arial" panose="020B0604020202020204" pitchFamily="34" charset="0"/>
              <a:buChar char="■"/>
            </a:pPr>
            <a:r>
              <a:rPr lang="en-US" sz="1800" b="1" i="0" u="none" strike="noStrike" baseline="0">
                <a:solidFill>
                  <a:srgbClr val="414141"/>
                </a:solidFill>
                <a:latin typeface="Arial"/>
                <a:ea typeface="Arial"/>
                <a:cs typeface="Arial"/>
              </a:rPr>
              <a:t>Motivational tool, chart progress</a:t>
            </a:r>
            <a:r>
              <a:rPr lang="en-US" sz="1800" b="0" i="0">
                <a:solidFill>
                  <a:srgbClr val="000000"/>
                </a:solidFill>
                <a:latin typeface="Arial"/>
                <a:ea typeface="Arial"/>
                <a:cs typeface="Arial"/>
              </a:rPr>
              <a:t>​</a:t>
            </a:r>
            <a:endParaRPr lang="en-US"/>
          </a:p>
        </p:txBody>
      </p:sp>
      <p:pic>
        <p:nvPicPr>
          <p:cNvPr id="8" name="Picture 7">
            <a:extLst>
              <a:ext uri="{FF2B5EF4-FFF2-40B4-BE49-F238E27FC236}">
                <a16:creationId xmlns:a16="http://schemas.microsoft.com/office/drawing/2014/main" id="{35E73457-4242-A920-60BE-77DC6DE8BA01}"/>
              </a:ext>
            </a:extLst>
          </p:cNvPr>
          <p:cNvPicPr>
            <a:picLocks noChangeAspect="1"/>
          </p:cNvPicPr>
          <p:nvPr/>
        </p:nvPicPr>
        <p:blipFill rotWithShape="1">
          <a:blip r:embed="rId3"/>
          <a:srcRect r="12105"/>
          <a:stretch/>
        </p:blipFill>
        <p:spPr>
          <a:xfrm>
            <a:off x="6546577" y="4337222"/>
            <a:ext cx="1912937" cy="1606378"/>
          </a:xfrm>
          <a:prstGeom prst="rect">
            <a:avLst/>
          </a:prstGeom>
        </p:spPr>
      </p:pic>
      <p:pic>
        <p:nvPicPr>
          <p:cNvPr id="9" name="Picture 8">
            <a:extLst>
              <a:ext uri="{FF2B5EF4-FFF2-40B4-BE49-F238E27FC236}">
                <a16:creationId xmlns:a16="http://schemas.microsoft.com/office/drawing/2014/main" id="{17E49176-C2D7-4725-715C-A9701EBB0344}"/>
              </a:ext>
            </a:extLst>
          </p:cNvPr>
          <p:cNvPicPr>
            <a:picLocks noChangeAspect="1"/>
          </p:cNvPicPr>
          <p:nvPr/>
        </p:nvPicPr>
        <p:blipFill rotWithShape="1">
          <a:blip r:embed="rId4"/>
          <a:srcRect r="4943"/>
          <a:stretch/>
        </p:blipFill>
        <p:spPr>
          <a:xfrm>
            <a:off x="5976984" y="4869646"/>
            <a:ext cx="1005073" cy="841680"/>
          </a:xfrm>
          <a:prstGeom prst="rect">
            <a:avLst/>
          </a:prstGeom>
        </p:spPr>
      </p:pic>
      <p:sp>
        <p:nvSpPr>
          <p:cNvPr id="4" name="Footer Placeholder 3">
            <a:extLst>
              <a:ext uri="{FF2B5EF4-FFF2-40B4-BE49-F238E27FC236}">
                <a16:creationId xmlns:a16="http://schemas.microsoft.com/office/drawing/2014/main" id="{DFFDDFB2-E6D1-D55F-BDFB-697C3E202A5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a:solidFill>
                  <a:schemeClr val="accent1"/>
                </a:solidFill>
                <a:latin typeface="Century Gothic" panose="020B0502020202020204" pitchFamily="34" charset="0"/>
              </a:rPr>
              <a:t>Inpatient Tobacco Dependence Treatment Training Programme</a:t>
            </a:r>
          </a:p>
        </p:txBody>
      </p:sp>
      <p:pic>
        <p:nvPicPr>
          <p:cNvPr id="7" name="Picture 6" descr="A close-up of a device&#10;&#10;Description automatically generated">
            <a:extLst>
              <a:ext uri="{FF2B5EF4-FFF2-40B4-BE49-F238E27FC236}">
                <a16:creationId xmlns:a16="http://schemas.microsoft.com/office/drawing/2014/main" id="{F33BED86-3A38-BC6B-5E11-C6859716F1DE}"/>
              </a:ext>
            </a:extLst>
          </p:cNvPr>
          <p:cNvPicPr>
            <a:picLocks noChangeAspect="1"/>
          </p:cNvPicPr>
          <p:nvPr/>
        </p:nvPicPr>
        <p:blipFill rotWithShape="1">
          <a:blip r:embed="rId5"/>
          <a:srcRect t="3419" r="6182" b="5128"/>
          <a:stretch/>
        </p:blipFill>
        <p:spPr>
          <a:xfrm>
            <a:off x="6276144" y="1714722"/>
            <a:ext cx="2044720" cy="2551210"/>
          </a:xfrm>
          <a:prstGeom prst="rect">
            <a:avLst/>
          </a:prstGeom>
        </p:spPr>
      </p:pic>
    </p:spTree>
    <p:extLst>
      <p:ext uri="{BB962C8B-B14F-4D97-AF65-F5344CB8AC3E}">
        <p14:creationId xmlns:p14="http://schemas.microsoft.com/office/powerpoint/2010/main" val="4304008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device&#10;&#10;Description automatically generated">
            <a:extLst>
              <a:ext uri="{FF2B5EF4-FFF2-40B4-BE49-F238E27FC236}">
                <a16:creationId xmlns:a16="http://schemas.microsoft.com/office/drawing/2014/main" id="{3C383598-1DD4-FB4F-09A5-52FDC99C3E3F}"/>
              </a:ext>
            </a:extLst>
          </p:cNvPr>
          <p:cNvPicPr>
            <a:picLocks noChangeAspect="1"/>
          </p:cNvPicPr>
          <p:nvPr/>
        </p:nvPicPr>
        <p:blipFill rotWithShape="1">
          <a:blip r:embed="rId3"/>
          <a:srcRect t="8078" r="6780" b="2393"/>
          <a:stretch/>
        </p:blipFill>
        <p:spPr>
          <a:xfrm>
            <a:off x="0" y="2066784"/>
            <a:ext cx="5376760" cy="4189265"/>
          </a:xfrm>
          <a:prstGeom prst="rect">
            <a:avLst/>
          </a:prstGeom>
          <a:noFill/>
        </p:spPr>
      </p:pic>
      <p:sp>
        <p:nvSpPr>
          <p:cNvPr id="2" name="Subtitle 1">
            <a:extLst>
              <a:ext uri="{FF2B5EF4-FFF2-40B4-BE49-F238E27FC236}">
                <a16:creationId xmlns:a16="http://schemas.microsoft.com/office/drawing/2014/main" id="{B99C1CED-765F-8C4B-B7F9-97656CA7BBDC}"/>
              </a:ext>
            </a:extLst>
          </p:cNvPr>
          <p:cNvSpPr>
            <a:spLocks noGrp="1"/>
          </p:cNvSpPr>
          <p:nvPr>
            <p:ph type="title"/>
          </p:nvPr>
        </p:nvSpPr>
        <p:spPr>
          <a:xfrm>
            <a:off x="2893840" y="1860544"/>
            <a:ext cx="7962900" cy="1066800"/>
          </a:xfrm>
        </p:spPr>
        <p:txBody>
          <a:bodyPr wrap="square" anchor="ctr">
            <a:normAutofit/>
          </a:bodyPr>
          <a:lstStyle/>
          <a:p>
            <a:r>
              <a:rPr lang="en-US">
                <a:solidFill>
                  <a:srgbClr val="005EB8"/>
                </a:solidFill>
                <a:effectLst>
                  <a:outerShdw blurRad="381000" dist="25400" dir="5400000" algn="ctr" rotWithShape="0">
                    <a:srgbClr val="000000">
                      <a:alpha val="95000"/>
                    </a:srgbClr>
                  </a:outerShdw>
                </a:effectLst>
                <a:latin typeface="Arial"/>
                <a:cs typeface="Arial"/>
              </a:rPr>
              <a:t>    CO Monitoring Demonstration </a:t>
            </a:r>
          </a:p>
        </p:txBody>
      </p:sp>
      <p:sp>
        <p:nvSpPr>
          <p:cNvPr id="7" name="TextBox 6">
            <a:extLst>
              <a:ext uri="{FF2B5EF4-FFF2-40B4-BE49-F238E27FC236}">
                <a16:creationId xmlns:a16="http://schemas.microsoft.com/office/drawing/2014/main" id="{65AA8544-4D5F-BAFB-E82E-060413567D8E}"/>
              </a:ext>
            </a:extLst>
          </p:cNvPr>
          <p:cNvSpPr txBox="1"/>
          <p:nvPr/>
        </p:nvSpPr>
        <p:spPr bwMode="auto">
          <a:xfrm>
            <a:off x="5913211" y="5372908"/>
            <a:ext cx="2545695" cy="604846"/>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pPr>
            <a:r>
              <a:rPr lang="en-US" sz="2000">
                <a:solidFill>
                  <a:schemeClr val="bg2"/>
                </a:solidFill>
                <a:latin typeface="+mn-lt"/>
              </a:rPr>
              <a:t>Appendix 8</a:t>
            </a:r>
            <a:r>
              <a:rPr lang="en-US" sz="2000">
                <a:solidFill>
                  <a:srgbClr val="000000"/>
                </a:solidFill>
                <a:latin typeface="Times"/>
                <a:cs typeface="Times"/>
              </a:rPr>
              <a:t> </a:t>
            </a:r>
            <a:endParaRPr lang="en-US"/>
          </a:p>
        </p:txBody>
      </p:sp>
      <p:sp>
        <p:nvSpPr>
          <p:cNvPr id="9" name="TextBox 8">
            <a:extLst>
              <a:ext uri="{FF2B5EF4-FFF2-40B4-BE49-F238E27FC236}">
                <a16:creationId xmlns:a16="http://schemas.microsoft.com/office/drawing/2014/main" id="{CAE13E89-D194-3F25-CE1B-CEE19DD3198F}"/>
              </a:ext>
            </a:extLst>
          </p:cNvPr>
          <p:cNvSpPr txBox="1"/>
          <p:nvPr/>
        </p:nvSpPr>
        <p:spPr bwMode="auto">
          <a:xfrm>
            <a:off x="5039276" y="3200436"/>
            <a:ext cx="3883052" cy="1477328"/>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r>
              <a:rPr lang="en-US">
                <a:solidFill>
                  <a:srgbClr val="000000"/>
                </a:solidFill>
                <a:latin typeface="Arial" panose="020B0604020202020204" pitchFamily="34" charset="0"/>
                <a:ea typeface="Calibri"/>
                <a:cs typeface="Arial" panose="020B0604020202020204" pitchFamily="34" charset="0"/>
              </a:rPr>
              <a:t>Patients are required to hold their breath for </a:t>
            </a:r>
            <a:r>
              <a:rPr lang="en-US" b="1">
                <a:solidFill>
                  <a:srgbClr val="000000"/>
                </a:solidFill>
                <a:latin typeface="Arial" panose="020B0604020202020204" pitchFamily="34" charset="0"/>
                <a:ea typeface="Calibri"/>
                <a:cs typeface="Arial" panose="020B0604020202020204" pitchFamily="34" charset="0"/>
              </a:rPr>
              <a:t>15 seconds </a:t>
            </a:r>
            <a:r>
              <a:rPr lang="en-US">
                <a:solidFill>
                  <a:srgbClr val="000000"/>
                </a:solidFill>
                <a:latin typeface="Arial" panose="020B0604020202020204" pitchFamily="34" charset="0"/>
                <a:ea typeface="Calibri"/>
                <a:cs typeface="Arial" panose="020B0604020202020204" pitchFamily="34" charset="0"/>
              </a:rPr>
              <a:t>(minimum 10 seconds) to equalise pressure in the lungs and allow CO to transfer between blood and lungs</a:t>
            </a:r>
            <a:r>
              <a:rPr lang="en-US">
                <a:solidFill>
                  <a:srgbClr val="808080"/>
                </a:solidFill>
                <a:latin typeface="Arial" panose="020B0604020202020204" pitchFamily="34" charset="0"/>
                <a:ea typeface="Calibri"/>
                <a:cs typeface="Arial" panose="020B0604020202020204" pitchFamily="34" charset="0"/>
              </a:rPr>
              <a:t>​</a:t>
            </a:r>
          </a:p>
        </p:txBody>
      </p:sp>
      <p:sp>
        <p:nvSpPr>
          <p:cNvPr id="4" name="Title 1">
            <a:extLst>
              <a:ext uri="{FF2B5EF4-FFF2-40B4-BE49-F238E27FC236}">
                <a16:creationId xmlns:a16="http://schemas.microsoft.com/office/drawing/2014/main" id="{0BBD4D8C-C456-5325-3C35-070323D7E4A4}"/>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CO monitoring demonstration</a:t>
            </a:r>
          </a:p>
        </p:txBody>
      </p:sp>
      <p:sp>
        <p:nvSpPr>
          <p:cNvPr id="5" name="Footer Placeholder 3">
            <a:extLst>
              <a:ext uri="{FF2B5EF4-FFF2-40B4-BE49-F238E27FC236}">
                <a16:creationId xmlns:a16="http://schemas.microsoft.com/office/drawing/2014/main" id="{CAD0B568-EB3D-B021-BAFA-1B39C50A808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28684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7E7CD-6031-B678-19E9-2FFADCABA582}"/>
              </a:ext>
            </a:extLst>
          </p:cNvPr>
          <p:cNvSpPr>
            <a:spLocks noGrp="1"/>
          </p:cNvSpPr>
          <p:nvPr>
            <p:ph type="title"/>
          </p:nvPr>
        </p:nvSpPr>
        <p:spPr/>
        <p:txBody>
          <a:bodyPr/>
          <a:lstStyle/>
          <a:p>
            <a:r>
              <a:rPr lang="en-US"/>
              <a:t>Discussing results with patients </a:t>
            </a:r>
          </a:p>
        </p:txBody>
      </p:sp>
      <p:sp>
        <p:nvSpPr>
          <p:cNvPr id="5" name="Footer Placeholder 3">
            <a:extLst>
              <a:ext uri="{FF2B5EF4-FFF2-40B4-BE49-F238E27FC236}">
                <a16:creationId xmlns:a16="http://schemas.microsoft.com/office/drawing/2014/main" id="{2E6DCF40-D704-F797-B3D6-04A57A041848}"/>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6" name="TextBox 5">
            <a:extLst>
              <a:ext uri="{FF2B5EF4-FFF2-40B4-BE49-F238E27FC236}">
                <a16:creationId xmlns:a16="http://schemas.microsoft.com/office/drawing/2014/main" id="{C4190B23-3862-ADA7-B65C-DD8AF949C05F}"/>
              </a:ext>
            </a:extLst>
          </p:cNvPr>
          <p:cNvSpPr txBox="1"/>
          <p:nvPr/>
        </p:nvSpPr>
        <p:spPr bwMode="auto">
          <a:xfrm>
            <a:off x="3608334" y="5281687"/>
            <a:ext cx="1927333" cy="562933"/>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pPr>
            <a:r>
              <a:rPr lang="en-US">
                <a:solidFill>
                  <a:schemeClr val="bg2"/>
                </a:solidFill>
                <a:latin typeface="+mn-lt"/>
              </a:rPr>
              <a:t>Appendix </a:t>
            </a:r>
            <a:r>
              <a:rPr lang="en-US">
                <a:solidFill>
                  <a:schemeClr val="bg2"/>
                </a:solidFill>
                <a:latin typeface="Arial"/>
                <a:cs typeface="Times"/>
              </a:rPr>
              <a:t>9</a:t>
            </a:r>
            <a:r>
              <a:rPr lang="en-US">
                <a:solidFill>
                  <a:srgbClr val="000000"/>
                </a:solidFill>
                <a:latin typeface="Times"/>
                <a:cs typeface="Times"/>
              </a:rPr>
              <a:t> </a:t>
            </a:r>
            <a:endParaRPr lang="en-US"/>
          </a:p>
        </p:txBody>
      </p:sp>
      <p:sp>
        <p:nvSpPr>
          <p:cNvPr id="7" name="TextBox 6">
            <a:extLst>
              <a:ext uri="{FF2B5EF4-FFF2-40B4-BE49-F238E27FC236}">
                <a16:creationId xmlns:a16="http://schemas.microsoft.com/office/drawing/2014/main" id="{7C257B6D-6966-AF03-7DC4-9B76634152F7}"/>
              </a:ext>
            </a:extLst>
          </p:cNvPr>
          <p:cNvSpPr txBox="1"/>
          <p:nvPr/>
        </p:nvSpPr>
        <p:spPr bwMode="auto">
          <a:xfrm>
            <a:off x="1427862" y="4669478"/>
            <a:ext cx="6288277" cy="338554"/>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500"/>
              </a:spcBef>
              <a:spcAft>
                <a:spcPts val="500"/>
              </a:spcAft>
              <a:buClr>
                <a:srgbClr val="C10C21"/>
              </a:buClr>
            </a:pPr>
            <a:r>
              <a:rPr lang="en-CA" sz="1600" b="1" dirty="0">
                <a:solidFill>
                  <a:srgbClr val="005EB8"/>
                </a:solidFill>
                <a:latin typeface="Helvetica"/>
                <a:cs typeface="Segoe UI"/>
              </a:rPr>
              <a:t>The test results should be recorded in the patients </a:t>
            </a:r>
            <a:r>
              <a:rPr lang="en-CA" sz="1600" dirty="0">
                <a:solidFill>
                  <a:srgbClr val="000000"/>
                </a:solidFill>
                <a:latin typeface="Helvetica"/>
                <a:cs typeface="Segoe UI"/>
              </a:rPr>
              <a:t>​</a:t>
            </a:r>
            <a:r>
              <a:rPr lang="en-CA" sz="1600" b="1" dirty="0">
                <a:solidFill>
                  <a:srgbClr val="005EB8"/>
                </a:solidFill>
                <a:latin typeface="Helvetica"/>
                <a:cs typeface="Segoe UI"/>
              </a:rPr>
              <a:t>notes</a:t>
            </a:r>
            <a:endParaRPr lang="en-US" dirty="0"/>
          </a:p>
        </p:txBody>
      </p:sp>
      <p:sp>
        <p:nvSpPr>
          <p:cNvPr id="11" name="Rounded Rectangle 10">
            <a:extLst>
              <a:ext uri="{FF2B5EF4-FFF2-40B4-BE49-F238E27FC236}">
                <a16:creationId xmlns:a16="http://schemas.microsoft.com/office/drawing/2014/main" id="{FF1E5684-10CA-7479-23A9-2B917B80E6DE}"/>
              </a:ext>
            </a:extLst>
          </p:cNvPr>
          <p:cNvSpPr>
            <a:spLocks noChangeArrowheads="1"/>
          </p:cNvSpPr>
          <p:nvPr/>
        </p:nvSpPr>
        <p:spPr bwMode="auto">
          <a:xfrm>
            <a:off x="2214941" y="1879850"/>
            <a:ext cx="1910140" cy="2432912"/>
          </a:xfrm>
          <a:prstGeom prst="roundRect">
            <a:avLst>
              <a:gd name="adj" fmla="val 7315"/>
            </a:avLst>
          </a:prstGeom>
          <a:solidFill>
            <a:srgbClr val="76BB53"/>
          </a:solidFill>
          <a:ln w="9525">
            <a:noFill/>
            <a:round/>
            <a:headEnd/>
            <a:tailEnd/>
          </a:ln>
          <a:effectLst>
            <a:outerShdw blurRad="254000" dist="63500" dir="5400000" algn="ctr" rotWithShape="0">
              <a:srgbClr val="000000">
                <a:alpha val="25000"/>
              </a:srgbClr>
            </a:outerShdw>
          </a:effectLst>
        </p:spPr>
        <p:txBody>
          <a:bodyPr lIns="216000" tIns="216000" rIns="216000" anchor="t"/>
          <a:lstStyle/>
          <a:p>
            <a:pPr eaLnBrk="1" fontAlgn="auto" hangingPunct="1">
              <a:lnSpc>
                <a:spcPts val="2000"/>
              </a:lnSpc>
              <a:spcBef>
                <a:spcPts val="0"/>
              </a:spcBef>
              <a:spcAft>
                <a:spcPts val="800"/>
              </a:spcAft>
              <a:defRPr/>
            </a:pPr>
            <a:r>
              <a:rPr lang="en-US" sz="2000" b="1" dirty="0">
                <a:solidFill>
                  <a:schemeClr val="lt1"/>
                </a:solidFill>
                <a:latin typeface="Arial" panose="020B0604020202020204" pitchFamily="34" charset="0"/>
                <a:cs typeface="Arial" panose="020B0604020202020204" pitchFamily="34" charset="0"/>
              </a:rPr>
              <a:t>0 – 6 ppm</a:t>
            </a:r>
            <a:endParaRPr lang="en-US" sz="1200" b="1" dirty="0">
              <a:solidFill>
                <a:schemeClr val="lt1"/>
              </a:solidFill>
              <a:latin typeface="Arial" panose="020B0604020202020204" pitchFamily="34" charset="0"/>
              <a:cs typeface="Arial" panose="020B0604020202020204" pitchFamily="34" charset="0"/>
            </a:endParaRPr>
          </a:p>
          <a:p>
            <a:pPr eaLnBrk="1" fontAlgn="auto" hangingPunct="1">
              <a:lnSpc>
                <a:spcPts val="1600"/>
              </a:lnSpc>
              <a:spcBef>
                <a:spcPts val="0"/>
              </a:spcBef>
              <a:spcAft>
                <a:spcPts val="800"/>
              </a:spcAft>
              <a:defRPr/>
            </a:pPr>
            <a:r>
              <a:rPr lang="en-US" sz="1200" b="1" dirty="0">
                <a:solidFill>
                  <a:schemeClr val="lt1"/>
                </a:solidFill>
                <a:latin typeface="Arial" panose="020B0604020202020204" pitchFamily="34" charset="0"/>
                <a:cs typeface="Arial" panose="020B0604020202020204" pitchFamily="34" charset="0"/>
              </a:rPr>
              <a:t>Typical levels </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for a non-smoker,</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and should be </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your goal.</a:t>
            </a:r>
          </a:p>
          <a:p>
            <a:pPr eaLnBrk="1" fontAlgn="auto" hangingPunct="1">
              <a:lnSpc>
                <a:spcPts val="1600"/>
              </a:lnSpc>
              <a:spcBef>
                <a:spcPts val="0"/>
              </a:spcBef>
              <a:spcAft>
                <a:spcPts val="800"/>
              </a:spcAft>
              <a:defRPr/>
            </a:pPr>
            <a:r>
              <a:rPr lang="en-US" sz="1200" dirty="0">
                <a:solidFill>
                  <a:schemeClr val="lt1"/>
                </a:solidFill>
                <a:latin typeface="Arial" panose="020B0604020202020204" pitchFamily="34" charset="0"/>
                <a:cs typeface="Arial" panose="020B0604020202020204" pitchFamily="34" charset="0"/>
              </a:rPr>
              <a:t>It is normal to </a:t>
            </a:r>
            <a:br>
              <a:rPr lang="en-US" sz="1200" dirty="0">
                <a:solidFill>
                  <a:schemeClr val="lt1"/>
                </a:solidFill>
                <a:latin typeface="Arial" panose="020B0604020202020204" pitchFamily="34" charset="0"/>
                <a:cs typeface="Arial" panose="020B0604020202020204" pitchFamily="34" charset="0"/>
              </a:rPr>
            </a:br>
            <a:r>
              <a:rPr lang="en-US" sz="1200" dirty="0">
                <a:solidFill>
                  <a:schemeClr val="lt1"/>
                </a:solidFill>
                <a:latin typeface="Arial" panose="020B0604020202020204" pitchFamily="34" charset="0"/>
                <a:cs typeface="Arial" panose="020B0604020202020204" pitchFamily="34" charset="0"/>
              </a:rPr>
              <a:t>have some CO </a:t>
            </a:r>
            <a:br>
              <a:rPr lang="en-US" sz="1200" dirty="0">
                <a:solidFill>
                  <a:schemeClr val="lt1"/>
                </a:solidFill>
                <a:latin typeface="Arial" panose="020B0604020202020204" pitchFamily="34" charset="0"/>
                <a:cs typeface="Arial" panose="020B0604020202020204" pitchFamily="34" charset="0"/>
              </a:rPr>
            </a:br>
            <a:r>
              <a:rPr lang="en-US" sz="1200" dirty="0">
                <a:solidFill>
                  <a:schemeClr val="lt1"/>
                </a:solidFill>
                <a:latin typeface="Arial" panose="020B0604020202020204" pitchFamily="34" charset="0"/>
                <a:cs typeface="Arial" panose="020B0604020202020204" pitchFamily="34" charset="0"/>
              </a:rPr>
              <a:t>in your body.</a:t>
            </a:r>
          </a:p>
        </p:txBody>
      </p:sp>
      <p:sp>
        <p:nvSpPr>
          <p:cNvPr id="17" name="Rounded Rectangle 16">
            <a:extLst>
              <a:ext uri="{FF2B5EF4-FFF2-40B4-BE49-F238E27FC236}">
                <a16:creationId xmlns:a16="http://schemas.microsoft.com/office/drawing/2014/main" id="{093801FA-EEE3-EC8C-053B-4EAD1D4EC305}"/>
              </a:ext>
            </a:extLst>
          </p:cNvPr>
          <p:cNvSpPr>
            <a:spLocks noChangeArrowheads="1"/>
          </p:cNvSpPr>
          <p:nvPr/>
        </p:nvSpPr>
        <p:spPr bwMode="auto">
          <a:xfrm>
            <a:off x="4375945" y="1879850"/>
            <a:ext cx="1910140" cy="2432912"/>
          </a:xfrm>
          <a:prstGeom prst="roundRect">
            <a:avLst>
              <a:gd name="adj" fmla="val 7315"/>
            </a:avLst>
          </a:prstGeom>
          <a:solidFill>
            <a:srgbClr val="E9822C"/>
          </a:solidFill>
          <a:ln w="9525">
            <a:noFill/>
            <a:round/>
            <a:headEnd/>
            <a:tailEnd/>
          </a:ln>
          <a:effectLst>
            <a:outerShdw blurRad="254000" dist="63500" dir="5400000" algn="ctr" rotWithShape="0">
              <a:srgbClr val="000000">
                <a:alpha val="25000"/>
              </a:srgbClr>
            </a:outerShdw>
          </a:effectLst>
        </p:spPr>
        <p:txBody>
          <a:bodyPr lIns="216000" tIns="216000" rIns="216000" anchor="t"/>
          <a:lstStyle/>
          <a:p>
            <a:pPr eaLnBrk="1" fontAlgn="auto" hangingPunct="1">
              <a:lnSpc>
                <a:spcPts val="2000"/>
              </a:lnSpc>
              <a:spcBef>
                <a:spcPts val="0"/>
              </a:spcBef>
              <a:spcAft>
                <a:spcPts val="800"/>
              </a:spcAft>
              <a:defRPr/>
            </a:pPr>
            <a:r>
              <a:rPr lang="en-US" sz="2000" b="1" dirty="0">
                <a:solidFill>
                  <a:schemeClr val="lt1"/>
                </a:solidFill>
                <a:latin typeface="Arial" panose="020B0604020202020204" pitchFamily="34" charset="0"/>
                <a:cs typeface="Arial" panose="020B0604020202020204" pitchFamily="34" charset="0"/>
              </a:rPr>
              <a:t>7 – 9 ppm</a:t>
            </a:r>
            <a:endParaRPr lang="en-US" sz="1200" b="1" dirty="0">
              <a:solidFill>
                <a:schemeClr val="lt1"/>
              </a:solidFill>
              <a:latin typeface="Arial" panose="020B0604020202020204" pitchFamily="34" charset="0"/>
              <a:cs typeface="Arial" panose="020B0604020202020204" pitchFamily="34" charset="0"/>
            </a:endParaRPr>
          </a:p>
          <a:p>
            <a:pPr eaLnBrk="1" fontAlgn="auto" hangingPunct="1">
              <a:lnSpc>
                <a:spcPts val="1600"/>
              </a:lnSpc>
              <a:spcBef>
                <a:spcPts val="0"/>
              </a:spcBef>
              <a:spcAft>
                <a:spcPts val="800"/>
              </a:spcAft>
              <a:defRPr/>
            </a:pPr>
            <a:r>
              <a:rPr lang="en-US" sz="1200" b="1" dirty="0">
                <a:solidFill>
                  <a:schemeClr val="lt1"/>
                </a:solidFill>
                <a:latin typeface="Arial" panose="020B0604020202020204" pitchFamily="34" charset="0"/>
                <a:cs typeface="Arial" panose="020B0604020202020204" pitchFamily="34" charset="0"/>
              </a:rPr>
              <a:t>Borderline values that may be found in smokers and non-smokers.</a:t>
            </a:r>
            <a:endParaRPr lang="en-US" sz="1200" dirty="0">
              <a:solidFill>
                <a:schemeClr val="lt1"/>
              </a:solidFill>
              <a:latin typeface="Arial" panose="020B0604020202020204" pitchFamily="34" charset="0"/>
              <a:cs typeface="Arial" panose="020B0604020202020204" pitchFamily="34" charset="0"/>
            </a:endParaRPr>
          </a:p>
        </p:txBody>
      </p:sp>
      <p:sp>
        <p:nvSpPr>
          <p:cNvPr id="18" name="Rounded Rectangle 17">
            <a:extLst>
              <a:ext uri="{FF2B5EF4-FFF2-40B4-BE49-F238E27FC236}">
                <a16:creationId xmlns:a16="http://schemas.microsoft.com/office/drawing/2014/main" id="{6EB708C0-F98D-D400-A6FF-DB2BA2E6AE88}"/>
              </a:ext>
            </a:extLst>
          </p:cNvPr>
          <p:cNvSpPr>
            <a:spLocks noChangeArrowheads="1"/>
          </p:cNvSpPr>
          <p:nvPr/>
        </p:nvSpPr>
        <p:spPr bwMode="auto">
          <a:xfrm>
            <a:off x="6536948" y="1879850"/>
            <a:ext cx="1910140" cy="2432912"/>
          </a:xfrm>
          <a:prstGeom prst="roundRect">
            <a:avLst>
              <a:gd name="adj" fmla="val 7315"/>
            </a:avLst>
          </a:prstGeom>
          <a:solidFill>
            <a:srgbClr val="DE4939"/>
          </a:solidFill>
          <a:ln w="9525">
            <a:noFill/>
            <a:round/>
            <a:headEnd/>
            <a:tailEnd/>
          </a:ln>
          <a:effectLst>
            <a:outerShdw blurRad="254000" dist="63500" dir="5400000" algn="ctr" rotWithShape="0">
              <a:srgbClr val="000000">
                <a:alpha val="25000"/>
              </a:srgbClr>
            </a:outerShdw>
          </a:effectLst>
        </p:spPr>
        <p:txBody>
          <a:bodyPr lIns="216000" tIns="216000" rIns="216000" anchor="t"/>
          <a:lstStyle/>
          <a:p>
            <a:pPr eaLnBrk="1" fontAlgn="auto" hangingPunct="1">
              <a:lnSpc>
                <a:spcPts val="2000"/>
              </a:lnSpc>
              <a:spcBef>
                <a:spcPts val="0"/>
              </a:spcBef>
              <a:spcAft>
                <a:spcPts val="800"/>
              </a:spcAft>
              <a:defRPr/>
            </a:pPr>
            <a:r>
              <a:rPr lang="en-US" sz="2000" b="1" dirty="0">
                <a:solidFill>
                  <a:schemeClr val="lt1"/>
                </a:solidFill>
                <a:latin typeface="Arial" panose="020B0604020202020204" pitchFamily="34" charset="0"/>
                <a:cs typeface="Arial" panose="020B0604020202020204" pitchFamily="34" charset="0"/>
              </a:rPr>
              <a:t>10+ ppm</a:t>
            </a:r>
            <a:endParaRPr lang="en-US" sz="1200" b="1" dirty="0">
              <a:solidFill>
                <a:schemeClr val="lt1"/>
              </a:solidFill>
              <a:latin typeface="Arial" panose="020B0604020202020204" pitchFamily="34" charset="0"/>
              <a:cs typeface="Arial" panose="020B0604020202020204" pitchFamily="34" charset="0"/>
            </a:endParaRPr>
          </a:p>
          <a:p>
            <a:pPr eaLnBrk="1" fontAlgn="auto" hangingPunct="1">
              <a:lnSpc>
                <a:spcPts val="1600"/>
              </a:lnSpc>
              <a:spcBef>
                <a:spcPts val="0"/>
              </a:spcBef>
              <a:spcAft>
                <a:spcPts val="800"/>
              </a:spcAft>
              <a:defRPr/>
            </a:pPr>
            <a:r>
              <a:rPr lang="en-US" sz="1200" b="1" dirty="0">
                <a:solidFill>
                  <a:schemeClr val="lt1"/>
                </a:solidFill>
                <a:latin typeface="Arial" panose="020B0604020202020204" pitchFamily="34" charset="0"/>
                <a:cs typeface="Arial" panose="020B0604020202020204" pitchFamily="34" charset="0"/>
              </a:rPr>
              <a:t>Typical levels </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for a smoker.</a:t>
            </a:r>
            <a:endParaRPr lang="en-US" sz="1200" dirty="0">
              <a:solidFill>
                <a:schemeClr val="lt1"/>
              </a:solidFill>
              <a:latin typeface="Arial" panose="020B0604020202020204" pitchFamily="34" charset="0"/>
              <a:cs typeface="Arial" panose="020B0604020202020204" pitchFamily="34" charset="0"/>
            </a:endParaRPr>
          </a:p>
        </p:txBody>
      </p:sp>
      <p:pic>
        <p:nvPicPr>
          <p:cNvPr id="20" name="Picture 19">
            <a:extLst>
              <a:ext uri="{FF2B5EF4-FFF2-40B4-BE49-F238E27FC236}">
                <a16:creationId xmlns:a16="http://schemas.microsoft.com/office/drawing/2014/main" id="{7EEF5505-7F73-BBE8-E569-10ED6A8AB339}"/>
              </a:ext>
            </a:extLst>
          </p:cNvPr>
          <p:cNvPicPr>
            <a:picLocks noChangeAspect="1"/>
          </p:cNvPicPr>
          <p:nvPr/>
        </p:nvPicPr>
        <p:blipFill>
          <a:blip r:embed="rId3"/>
          <a:stretch>
            <a:fillRect/>
          </a:stretch>
        </p:blipFill>
        <p:spPr>
          <a:xfrm>
            <a:off x="480299" y="1817740"/>
            <a:ext cx="1534464" cy="259200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90087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4000"/>
                            </p:stCondLst>
                            <p:childTnLst>
                              <p:par>
                                <p:cTn id="21" presetID="10" presetClass="entr" presetSubtype="0"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5000"/>
                            </p:stCondLst>
                            <p:childTnLst>
                              <p:par>
                                <p:cTn id="25" presetID="10" presetClass="entr" presetSubtype="0" fill="hold" grpId="0" nodeType="after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animBg="1"/>
      <p:bldP spid="17" grpId="0" animBg="1"/>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device&#10;&#10;Description automatically generated">
            <a:extLst>
              <a:ext uri="{FF2B5EF4-FFF2-40B4-BE49-F238E27FC236}">
                <a16:creationId xmlns:a16="http://schemas.microsoft.com/office/drawing/2014/main" id="{3C383598-1DD4-FB4F-09A5-52FDC99C3E3F}"/>
              </a:ext>
            </a:extLst>
          </p:cNvPr>
          <p:cNvPicPr>
            <a:picLocks noChangeAspect="1"/>
          </p:cNvPicPr>
          <p:nvPr/>
        </p:nvPicPr>
        <p:blipFill rotWithShape="1">
          <a:blip r:embed="rId3"/>
          <a:srcRect l="4230" t="19300" r="12694" b="2349"/>
          <a:stretch/>
        </p:blipFill>
        <p:spPr>
          <a:xfrm>
            <a:off x="1963971" y="2081068"/>
            <a:ext cx="5454595" cy="4176608"/>
          </a:xfrm>
          <a:prstGeom prst="rect">
            <a:avLst/>
          </a:prstGeom>
          <a:noFill/>
        </p:spPr>
      </p:pic>
      <p:sp>
        <p:nvSpPr>
          <p:cNvPr id="6" name="Title 1">
            <a:extLst>
              <a:ext uri="{FF2B5EF4-FFF2-40B4-BE49-F238E27FC236}">
                <a16:creationId xmlns:a16="http://schemas.microsoft.com/office/drawing/2014/main" id="{F9385F8A-6495-8A0F-897D-DAB08709BAC0}"/>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a:t>What can affect carbon monoxide readings?</a:t>
            </a:r>
            <a:endParaRPr lang="en-US"/>
          </a:p>
        </p:txBody>
      </p:sp>
      <p:sp>
        <p:nvSpPr>
          <p:cNvPr id="10" name="Footer Placeholder 3">
            <a:extLst>
              <a:ext uri="{FF2B5EF4-FFF2-40B4-BE49-F238E27FC236}">
                <a16:creationId xmlns:a16="http://schemas.microsoft.com/office/drawing/2014/main" id="{F7545B08-1113-620D-FFF6-EEA3EA1A776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650728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12B37CD-5859-40B4-AC69-C7E1D88E302F}"/>
              </a:ext>
            </a:extLst>
          </p:cNvPr>
          <p:cNvSpPr/>
          <p:nvPr/>
        </p:nvSpPr>
        <p:spPr>
          <a:xfrm>
            <a:off x="795131" y="1608044"/>
            <a:ext cx="7659756" cy="3879460"/>
          </a:xfrm>
          <a:prstGeom prst="rect">
            <a:avLst/>
          </a:prstGeom>
        </p:spPr>
        <p:txBody>
          <a:bodyPr wrap="square">
            <a:spAutoFit/>
          </a:bodyPr>
          <a:lstStyle/>
          <a:p>
            <a:pPr eaLnBrk="1" fontAlgn="auto" hangingPunct="1">
              <a:spcBef>
                <a:spcPts val="0"/>
              </a:spcBef>
              <a:spcAft>
                <a:spcPts val="0"/>
              </a:spcAft>
              <a:defRPr/>
            </a:pPr>
            <a:endParaRPr lang="en-US" sz="2000" b="1">
              <a:solidFill>
                <a:schemeClr val="bg1"/>
              </a:solidFill>
              <a:latin typeface="+mn-lt"/>
              <a:cs typeface="+mn-cs"/>
            </a:endParaRPr>
          </a:p>
          <a:p>
            <a:pPr marL="457200" indent="-457200" eaLnBrk="1" fontAlgn="auto" hangingPunct="1">
              <a:lnSpc>
                <a:spcPct val="114000"/>
              </a:lnSpc>
              <a:spcBef>
                <a:spcPts val="0"/>
              </a:spcBef>
              <a:spcAft>
                <a:spcPts val="0"/>
              </a:spcAft>
              <a:buClr>
                <a:schemeClr val="accent3"/>
              </a:buClr>
              <a:buSzPct val="120000"/>
              <a:buFont typeface="Arial" panose="020B0604020202020204" pitchFamily="34" charset="0"/>
              <a:buChar char="■"/>
              <a:defRPr/>
            </a:pPr>
            <a:r>
              <a:rPr lang="en-US" sz="2000" b="1">
                <a:solidFill>
                  <a:srgbClr val="0072CF"/>
                </a:solidFill>
                <a:latin typeface="+mn-lt"/>
                <a:cs typeface="+mn-cs"/>
              </a:rPr>
              <a:t>Creates a dialogue </a:t>
            </a:r>
            <a:r>
              <a:rPr lang="en-US" sz="2000">
                <a:latin typeface="+mn-lt"/>
                <a:cs typeface="+mn-cs"/>
              </a:rPr>
              <a:t>with the patient, allowing you to explain how smoking affects their health and recovery </a:t>
            </a:r>
          </a:p>
          <a:p>
            <a:pPr marL="457200" indent="-457200" eaLnBrk="1" fontAlgn="auto" hangingPunct="1">
              <a:lnSpc>
                <a:spcPct val="114000"/>
              </a:lnSpc>
              <a:spcBef>
                <a:spcPts val="0"/>
              </a:spcBef>
              <a:spcAft>
                <a:spcPts val="0"/>
              </a:spcAft>
              <a:buClr>
                <a:schemeClr val="accent3"/>
              </a:buClr>
              <a:buSzPct val="120000"/>
              <a:buFont typeface="Arial" panose="020B0604020202020204" pitchFamily="34" charset="0"/>
              <a:buChar char="■"/>
              <a:defRPr/>
            </a:pPr>
            <a:endParaRPr lang="en-US" sz="2000">
              <a:latin typeface="+mn-lt"/>
              <a:cs typeface="+mn-cs"/>
            </a:endParaRPr>
          </a:p>
          <a:p>
            <a:pPr marL="457200" indent="-457200" eaLnBrk="1" fontAlgn="auto" hangingPunct="1">
              <a:lnSpc>
                <a:spcPct val="114000"/>
              </a:lnSpc>
              <a:spcBef>
                <a:spcPts val="0"/>
              </a:spcBef>
              <a:spcAft>
                <a:spcPts val="0"/>
              </a:spcAft>
              <a:buClr>
                <a:schemeClr val="accent3"/>
              </a:buClr>
              <a:buSzPct val="120000"/>
              <a:buFont typeface="Arial" panose="020B0604020202020204" pitchFamily="34" charset="0"/>
              <a:buChar char="■"/>
              <a:defRPr/>
            </a:pPr>
            <a:r>
              <a:rPr lang="en-US" sz="2000" b="1">
                <a:solidFill>
                  <a:srgbClr val="0072CF"/>
                </a:solidFill>
                <a:latin typeface="+mn-lt"/>
                <a:cs typeface="+mn-cs"/>
              </a:rPr>
              <a:t>Motivates</a:t>
            </a:r>
            <a:r>
              <a:rPr lang="en-US" sz="2000">
                <a:latin typeface="+mn-lt"/>
                <a:cs typeface="+mn-cs"/>
              </a:rPr>
              <a:t> to make a quit attempt or remain smokefree</a:t>
            </a:r>
          </a:p>
          <a:p>
            <a:pPr marL="457200" indent="-457200" eaLnBrk="1" fontAlgn="auto" hangingPunct="1">
              <a:lnSpc>
                <a:spcPct val="114000"/>
              </a:lnSpc>
              <a:spcBef>
                <a:spcPts val="0"/>
              </a:spcBef>
              <a:spcAft>
                <a:spcPts val="0"/>
              </a:spcAft>
              <a:buClr>
                <a:schemeClr val="accent3"/>
              </a:buClr>
              <a:buSzPct val="120000"/>
              <a:buFont typeface="Arial" panose="020B0604020202020204" pitchFamily="34" charset="0"/>
              <a:buChar char="■"/>
              <a:defRPr/>
            </a:pPr>
            <a:endParaRPr lang="en-US" sz="2000">
              <a:latin typeface="+mn-lt"/>
              <a:cs typeface="+mn-cs"/>
            </a:endParaRPr>
          </a:p>
          <a:p>
            <a:pPr marL="457200" indent="-457200" eaLnBrk="1" fontAlgn="auto" hangingPunct="1">
              <a:lnSpc>
                <a:spcPct val="114000"/>
              </a:lnSpc>
              <a:spcBef>
                <a:spcPts val="0"/>
              </a:spcBef>
              <a:spcAft>
                <a:spcPts val="0"/>
              </a:spcAft>
              <a:buClr>
                <a:schemeClr val="accent3"/>
              </a:buClr>
              <a:buSzPct val="120000"/>
              <a:buFont typeface="Arial" panose="020B0604020202020204" pitchFamily="34" charset="0"/>
              <a:buChar char="■"/>
              <a:defRPr/>
            </a:pPr>
            <a:r>
              <a:rPr lang="en-US" sz="2000">
                <a:latin typeface="+mn-lt"/>
                <a:cs typeface="+mn-cs"/>
              </a:rPr>
              <a:t>Provides patients with </a:t>
            </a:r>
            <a:r>
              <a:rPr lang="en-US" sz="2000" b="1">
                <a:solidFill>
                  <a:srgbClr val="0072CF"/>
                </a:solidFill>
                <a:latin typeface="+mn-lt"/>
                <a:cs typeface="+mn-cs"/>
              </a:rPr>
              <a:t>personalised feedback (their measurement) </a:t>
            </a:r>
            <a:r>
              <a:rPr lang="en-US" sz="2000">
                <a:latin typeface="+mn-lt"/>
                <a:cs typeface="+mn-cs"/>
              </a:rPr>
              <a:t>to allow them to make an informed decision</a:t>
            </a:r>
          </a:p>
          <a:p>
            <a:pPr marL="457200" indent="-457200" eaLnBrk="1" fontAlgn="auto" hangingPunct="1">
              <a:lnSpc>
                <a:spcPct val="114000"/>
              </a:lnSpc>
              <a:spcBef>
                <a:spcPts val="0"/>
              </a:spcBef>
              <a:spcAft>
                <a:spcPts val="0"/>
              </a:spcAft>
              <a:buClr>
                <a:schemeClr val="accent3"/>
              </a:buClr>
              <a:buSzPct val="120000"/>
              <a:buFont typeface="Arial" panose="020B0604020202020204" pitchFamily="34" charset="0"/>
              <a:buChar char="■"/>
              <a:defRPr/>
            </a:pPr>
            <a:endParaRPr lang="en-US" sz="2000">
              <a:latin typeface="+mn-lt"/>
              <a:cs typeface="+mn-cs"/>
            </a:endParaRPr>
          </a:p>
          <a:p>
            <a:pPr marL="457200" indent="-457200" eaLnBrk="1" fontAlgn="auto" hangingPunct="1">
              <a:lnSpc>
                <a:spcPct val="114000"/>
              </a:lnSpc>
              <a:spcBef>
                <a:spcPts val="0"/>
              </a:spcBef>
              <a:spcAft>
                <a:spcPts val="0"/>
              </a:spcAft>
              <a:buClr>
                <a:schemeClr val="accent3"/>
              </a:buClr>
              <a:buSzPct val="120000"/>
              <a:buFont typeface="Arial" panose="020B0604020202020204" pitchFamily="34" charset="0"/>
              <a:buChar char="■"/>
              <a:defRPr/>
            </a:pPr>
            <a:r>
              <a:rPr lang="en-US" sz="2000">
                <a:latin typeface="+mn-lt"/>
                <a:cs typeface="+mn-cs"/>
              </a:rPr>
              <a:t>CO is eliminated very quickly, therefore </a:t>
            </a:r>
            <a:r>
              <a:rPr lang="en-US" sz="2000" b="1">
                <a:solidFill>
                  <a:srgbClr val="0072CF"/>
                </a:solidFill>
                <a:latin typeface="+mn-lt"/>
                <a:cs typeface="+mn-cs"/>
              </a:rPr>
              <a:t>positive effects </a:t>
            </a:r>
            <a:r>
              <a:rPr lang="en-US" sz="2000">
                <a:latin typeface="+mn-lt"/>
                <a:cs typeface="+mn-cs"/>
              </a:rPr>
              <a:t>of not smoking can be seen immediately</a:t>
            </a:r>
          </a:p>
        </p:txBody>
      </p:sp>
      <p:sp>
        <p:nvSpPr>
          <p:cNvPr id="5" name="Title 4">
            <a:extLst>
              <a:ext uri="{FF2B5EF4-FFF2-40B4-BE49-F238E27FC236}">
                <a16:creationId xmlns:a16="http://schemas.microsoft.com/office/drawing/2014/main" id="{278DDA9F-DDD5-E885-0E99-89E46A03F6A9}"/>
              </a:ext>
            </a:extLst>
          </p:cNvPr>
          <p:cNvSpPr>
            <a:spLocks noGrp="1"/>
          </p:cNvSpPr>
          <p:nvPr>
            <p:ph type="title"/>
          </p:nvPr>
        </p:nvSpPr>
        <p:spPr/>
        <p:txBody>
          <a:bodyPr/>
          <a:lstStyle/>
          <a:p>
            <a:r>
              <a:rPr lang="en-GB"/>
              <a:t>Summary</a:t>
            </a:r>
          </a:p>
        </p:txBody>
      </p:sp>
      <p:sp>
        <p:nvSpPr>
          <p:cNvPr id="6" name="Footer Placeholder 3">
            <a:extLst>
              <a:ext uri="{FF2B5EF4-FFF2-40B4-BE49-F238E27FC236}">
                <a16:creationId xmlns:a16="http://schemas.microsoft.com/office/drawing/2014/main" id="{AB7DCE56-D188-9D05-7E4C-E8A9D1D12CA4}"/>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299280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1">
            <a:extLst>
              <a:ext uri="{FF2B5EF4-FFF2-40B4-BE49-F238E27FC236}">
                <a16:creationId xmlns:a16="http://schemas.microsoft.com/office/drawing/2014/main" id="{C92BF8E5-EF5C-DA59-F6C9-07CE53AA9E95}"/>
              </a:ext>
            </a:extLst>
          </p:cNvPr>
          <p:cNvSpPr txBox="1">
            <a:spLocks/>
          </p:cNvSpPr>
          <p:nvPr/>
        </p:nvSpPr>
        <p:spPr bwMode="auto">
          <a:xfrm>
            <a:off x="981075" y="1784660"/>
            <a:ext cx="7181850" cy="23027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4800"/>
              </a:lnSpc>
              <a:spcBef>
                <a:spcPts val="0"/>
              </a:spcBef>
              <a:spcAft>
                <a:spcPts val="0"/>
              </a:spcAft>
              <a:buClr>
                <a:schemeClr val="accent3"/>
              </a:buClr>
              <a:buSzPct val="120000"/>
              <a:buFont typeface="Lucida Grande" panose="020B0600040502020204" pitchFamily="34" charset="0"/>
              <a:buNone/>
              <a:defRPr sz="35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accent3"/>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3200" b="0" dirty="0"/>
          </a:p>
        </p:txBody>
      </p:sp>
      <p:sp>
        <p:nvSpPr>
          <p:cNvPr id="2" name="Subtitle 1">
            <a:extLst>
              <a:ext uri="{FF2B5EF4-FFF2-40B4-BE49-F238E27FC236}">
                <a16:creationId xmlns:a16="http://schemas.microsoft.com/office/drawing/2014/main" id="{95629DA0-1EBF-6AE3-4AEA-91A239DBE44D}"/>
              </a:ext>
            </a:extLst>
          </p:cNvPr>
          <p:cNvSpPr>
            <a:spLocks noGrp="1"/>
          </p:cNvSpPr>
          <p:nvPr>
            <p:ph type="subTitle" idx="1"/>
          </p:nvPr>
        </p:nvSpPr>
        <p:spPr/>
        <p:txBody>
          <a:bodyPr/>
          <a:lstStyle/>
          <a:p>
            <a:r>
              <a:rPr lang="en-GB" dirty="0"/>
              <a:t>Follow-up scenarios</a:t>
            </a:r>
          </a:p>
          <a:p>
            <a:endParaRPr lang="en-GB" dirty="0"/>
          </a:p>
        </p:txBody>
      </p:sp>
    </p:spTree>
    <p:extLst>
      <p:ext uri="{BB962C8B-B14F-4D97-AF65-F5344CB8AC3E}">
        <p14:creationId xmlns:p14="http://schemas.microsoft.com/office/powerpoint/2010/main" val="2603223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Check progress</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Follow-up checklist</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CO testing</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3507903"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Assess treatment response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364236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Review and revise treatment plan</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4880965"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prompt commitment</a:t>
            </a:r>
          </a:p>
        </p:txBody>
      </p:sp>
      <p:sp>
        <p:nvSpPr>
          <p:cNvPr id="6" name="TextBox 5">
            <a:extLst>
              <a:ext uri="{FF2B5EF4-FFF2-40B4-BE49-F238E27FC236}">
                <a16:creationId xmlns:a16="http://schemas.microsoft.com/office/drawing/2014/main" id="{C2F21323-5C5F-7FC5-E4CC-00CBF9C80780}"/>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a:solidFill>
                  <a:schemeClr val="bg2"/>
                </a:solidFill>
                <a:latin typeface="+mn-lt"/>
              </a:rPr>
              <a:t>2</a:t>
            </a:r>
            <a:endParaRPr lang="en-US"/>
          </a:p>
        </p:txBody>
      </p:sp>
    </p:spTree>
    <p:extLst>
      <p:ext uri="{BB962C8B-B14F-4D97-AF65-F5344CB8AC3E}">
        <p14:creationId xmlns:p14="http://schemas.microsoft.com/office/powerpoint/2010/main" val="2670999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sz="2100">
                <a:solidFill>
                  <a:srgbClr val="0072CF"/>
                </a:solidFill>
              </a:rPr>
              <a:t>TDA Tips </a:t>
            </a:r>
          </a:p>
        </p:txBody>
      </p:sp>
      <p:sp>
        <p:nvSpPr>
          <p:cNvPr id="4" name="TextBox 3">
            <a:extLst>
              <a:ext uri="{FF2B5EF4-FFF2-40B4-BE49-F238E27FC236}">
                <a16:creationId xmlns:a16="http://schemas.microsoft.com/office/drawing/2014/main" id="{0E171372-57F2-4E7C-5447-BE74B13B004B}"/>
              </a:ext>
            </a:extLst>
          </p:cNvPr>
          <p:cNvSpPr txBox="1"/>
          <p:nvPr/>
        </p:nvSpPr>
        <p:spPr bwMode="auto">
          <a:xfrm>
            <a:off x="571500" y="1419703"/>
            <a:ext cx="7962900" cy="6186309"/>
          </a:xfrm>
          <a:prstGeom prst="rect">
            <a:avLst/>
          </a:prstGeom>
          <a:noFill/>
          <a:ln w="9525">
            <a:noFill/>
            <a:miter lim="800000"/>
            <a:headEnd/>
            <a:tailEnd/>
          </a:ln>
        </p:spPr>
        <p:txBody>
          <a:bodyPr wrap="square">
            <a:spAutoFit/>
          </a:bodyPr>
          <a:lstStyle/>
          <a:p>
            <a:pPr marL="285750" indent="-285750">
              <a:spcBef>
                <a:spcPts val="1200"/>
              </a:spcBef>
              <a:spcAft>
                <a:spcPts val="1200"/>
              </a:spcAft>
              <a:buClr>
                <a:schemeClr val="accent3"/>
              </a:buClr>
              <a:buSzPct val="120000"/>
              <a:buFont typeface="Arial" panose="020B0604020202020204" pitchFamily="34" charset="0"/>
              <a:buChar char="■"/>
            </a:pPr>
            <a:r>
              <a:rPr lang="en-CA">
                <a:effectLst/>
                <a:latin typeface="Helvetica" pitchFamily="2" charset="0"/>
              </a:rPr>
              <a:t>Conduct a </a:t>
            </a:r>
            <a:r>
              <a:rPr lang="en-CA" b="1">
                <a:solidFill>
                  <a:srgbClr val="0072CF"/>
                </a:solidFill>
                <a:effectLst/>
                <a:latin typeface="Helvetica" pitchFamily="2" charset="0"/>
              </a:rPr>
              <a:t>visual assessment </a:t>
            </a:r>
            <a:r>
              <a:rPr lang="en-CA">
                <a:effectLst/>
                <a:latin typeface="Helvetica" pitchFamily="2" charset="0"/>
              </a:rPr>
              <a:t>of the patient’s current physical and</a:t>
            </a:r>
            <a:r>
              <a:rPr lang="en-CA">
                <a:latin typeface="Helvetica" pitchFamily="2" charset="0"/>
              </a:rPr>
              <a:t> </a:t>
            </a:r>
            <a:r>
              <a:rPr lang="en-CA">
                <a:effectLst/>
                <a:latin typeface="Helvetica" pitchFamily="2" charset="0"/>
              </a:rPr>
              <a:t>mental state </a:t>
            </a:r>
          </a:p>
          <a:p>
            <a:pPr marL="285750" indent="-285750">
              <a:spcBef>
                <a:spcPts val="1200"/>
              </a:spcBef>
              <a:spcAft>
                <a:spcPts val="1200"/>
              </a:spcAft>
              <a:buClr>
                <a:schemeClr val="accent3"/>
              </a:buClr>
              <a:buSzPct val="120000"/>
              <a:buFont typeface="Arial" panose="020B0604020202020204" pitchFamily="34" charset="0"/>
              <a:buChar char="■"/>
            </a:pPr>
            <a:r>
              <a:rPr lang="en-CA" b="1">
                <a:solidFill>
                  <a:srgbClr val="0072CF"/>
                </a:solidFill>
                <a:effectLst/>
                <a:latin typeface="Helvetica" pitchFamily="2" charset="0"/>
              </a:rPr>
              <a:t>Re-assess the patient’s ability to interact with you </a:t>
            </a:r>
            <a:r>
              <a:rPr lang="en-CA">
                <a:effectLst/>
                <a:latin typeface="Helvetica" pitchFamily="2" charset="0"/>
              </a:rPr>
              <a:t>(e.g. pain, ability to concentrate). </a:t>
            </a:r>
            <a:endParaRPr lang="en-CA">
              <a:solidFill>
                <a:srgbClr val="80FF1A"/>
              </a:solidFill>
              <a:latin typeface="Helvetica" pitchFamily="2" charset="0"/>
            </a:endParaRPr>
          </a:p>
          <a:p>
            <a:pPr marL="285750" indent="-285750">
              <a:spcBef>
                <a:spcPts val="1200"/>
              </a:spcBef>
              <a:spcAft>
                <a:spcPts val="1200"/>
              </a:spcAft>
              <a:buClr>
                <a:schemeClr val="accent3"/>
              </a:buClr>
              <a:buSzPct val="120000"/>
              <a:buFont typeface="Arial" panose="020B0604020202020204" pitchFamily="34" charset="0"/>
              <a:buChar char="■"/>
            </a:pPr>
            <a:r>
              <a:rPr lang="en-CA">
                <a:effectLst/>
                <a:latin typeface="Helvetica" pitchFamily="2" charset="0"/>
              </a:rPr>
              <a:t>Encourage the patient to </a:t>
            </a:r>
            <a:r>
              <a:rPr lang="en-CA" b="1">
                <a:solidFill>
                  <a:srgbClr val="0072CF"/>
                </a:solidFill>
                <a:effectLst/>
                <a:latin typeface="Helvetica" pitchFamily="2" charset="0"/>
              </a:rPr>
              <a:t>talk openly </a:t>
            </a:r>
            <a:r>
              <a:rPr lang="en-CA">
                <a:effectLst/>
                <a:latin typeface="Helvetica" pitchFamily="2" charset="0"/>
              </a:rPr>
              <a:t>about how they’ve been </a:t>
            </a:r>
            <a:r>
              <a:rPr lang="en-CA" b="1">
                <a:solidFill>
                  <a:srgbClr val="0072CF"/>
                </a:solidFill>
                <a:effectLst/>
                <a:latin typeface="Helvetica" pitchFamily="2" charset="0"/>
              </a:rPr>
              <a:t>getting on</a:t>
            </a:r>
            <a:r>
              <a:rPr lang="en-CA" b="1">
                <a:solidFill>
                  <a:srgbClr val="0072CF"/>
                </a:solidFill>
                <a:latin typeface="Helvetica" pitchFamily="2" charset="0"/>
              </a:rPr>
              <a:t> </a:t>
            </a:r>
            <a:r>
              <a:rPr lang="en-CA">
                <a:effectLst/>
                <a:latin typeface="Helvetica" pitchFamily="2" charset="0"/>
              </a:rPr>
              <a:t>and</a:t>
            </a:r>
            <a:r>
              <a:rPr lang="en-CA" b="1">
                <a:solidFill>
                  <a:schemeClr val="accent5">
                    <a:lumMod val="75000"/>
                  </a:schemeClr>
                </a:solidFill>
                <a:effectLst/>
                <a:latin typeface="Helvetica" pitchFamily="2" charset="0"/>
              </a:rPr>
              <a:t> </a:t>
            </a:r>
            <a:r>
              <a:rPr lang="en-CA" b="1">
                <a:solidFill>
                  <a:srgbClr val="0072CF"/>
                </a:solidFill>
                <a:effectLst/>
                <a:latin typeface="Helvetica" pitchFamily="2" charset="0"/>
              </a:rPr>
              <a:t>listen</a:t>
            </a:r>
            <a:r>
              <a:rPr lang="en-CA" b="1">
                <a:solidFill>
                  <a:schemeClr val="accent5">
                    <a:lumMod val="75000"/>
                  </a:schemeClr>
                </a:solidFill>
                <a:effectLst/>
                <a:latin typeface="Helvetica" pitchFamily="2" charset="0"/>
              </a:rPr>
              <a:t> </a:t>
            </a:r>
            <a:r>
              <a:rPr lang="en-CA">
                <a:effectLst/>
                <a:latin typeface="Helvetica" pitchFamily="2" charset="0"/>
              </a:rPr>
              <a:t>out for any concerns/issues with the</a:t>
            </a:r>
            <a:r>
              <a:rPr lang="en-CA">
                <a:latin typeface="Helvetica" pitchFamily="2" charset="0"/>
              </a:rPr>
              <a:t> </a:t>
            </a:r>
            <a:r>
              <a:rPr lang="en-CA">
                <a:effectLst/>
                <a:latin typeface="Helvetica" pitchFamily="2" charset="0"/>
              </a:rPr>
              <a:t>medications or in relation to</a:t>
            </a:r>
            <a:r>
              <a:rPr lang="en-CA">
                <a:latin typeface="Helvetica" pitchFamily="2" charset="0"/>
              </a:rPr>
              <a:t> </a:t>
            </a:r>
            <a:r>
              <a:rPr lang="en-CA">
                <a:effectLst/>
                <a:latin typeface="Helvetica" pitchFamily="2" charset="0"/>
              </a:rPr>
              <a:t>remaining smokefree</a:t>
            </a:r>
            <a:endParaRPr lang="en-CA">
              <a:solidFill>
                <a:srgbClr val="80FF1A"/>
              </a:solidFill>
              <a:effectLst/>
              <a:latin typeface="Helvetica" pitchFamily="2" charset="0"/>
            </a:endParaRPr>
          </a:p>
          <a:p>
            <a:pPr marL="285750" indent="-285750">
              <a:spcBef>
                <a:spcPts val="1200"/>
              </a:spcBef>
              <a:spcAft>
                <a:spcPts val="1200"/>
              </a:spcAft>
              <a:buClr>
                <a:schemeClr val="accent3"/>
              </a:buClr>
              <a:buSzPct val="120000"/>
              <a:buFont typeface="Arial" panose="020B0604020202020204" pitchFamily="34" charset="0"/>
              <a:buChar char="■"/>
            </a:pPr>
            <a:r>
              <a:rPr lang="en-CA" b="1">
                <a:solidFill>
                  <a:srgbClr val="0072CF"/>
                </a:solidFill>
                <a:effectLst/>
                <a:latin typeface="Helvetica" pitchFamily="2" charset="0"/>
              </a:rPr>
              <a:t>Congratulate</a:t>
            </a:r>
            <a:r>
              <a:rPr lang="en-CA" b="1">
                <a:solidFill>
                  <a:schemeClr val="accent5">
                    <a:lumMod val="75000"/>
                  </a:schemeClr>
                </a:solidFill>
                <a:effectLst/>
                <a:latin typeface="Helvetica" pitchFamily="2" charset="0"/>
              </a:rPr>
              <a:t> </a:t>
            </a:r>
            <a:r>
              <a:rPr lang="en-CA">
                <a:effectLst/>
                <a:latin typeface="Helvetica" pitchFamily="2" charset="0"/>
              </a:rPr>
              <a:t>on any successes achieved, commitment and </a:t>
            </a:r>
            <a:r>
              <a:rPr lang="en-CA" b="1">
                <a:solidFill>
                  <a:srgbClr val="0072CF"/>
                </a:solidFill>
                <a:effectLst/>
                <a:latin typeface="Helvetica" pitchFamily="2" charset="0"/>
              </a:rPr>
              <a:t>assess their willingness </a:t>
            </a:r>
            <a:r>
              <a:rPr lang="en-CA">
                <a:effectLst/>
                <a:latin typeface="Helvetica" pitchFamily="2" charset="0"/>
              </a:rPr>
              <a:t>to extend this to </a:t>
            </a:r>
            <a:r>
              <a:rPr lang="en-CA" b="1">
                <a:solidFill>
                  <a:srgbClr val="0072CF"/>
                </a:solidFill>
                <a:effectLst/>
                <a:latin typeface="Helvetica" pitchFamily="2" charset="0"/>
              </a:rPr>
              <a:t>a longer-term</a:t>
            </a:r>
            <a:r>
              <a:rPr lang="en-CA" b="1">
                <a:solidFill>
                  <a:srgbClr val="0072CF"/>
                </a:solidFill>
                <a:latin typeface="Helvetica" pitchFamily="2" charset="0"/>
              </a:rPr>
              <a:t> </a:t>
            </a:r>
            <a:r>
              <a:rPr lang="en-CA" b="1">
                <a:solidFill>
                  <a:srgbClr val="0072CF"/>
                </a:solidFill>
                <a:effectLst/>
                <a:latin typeface="Helvetica" pitchFamily="2" charset="0"/>
              </a:rPr>
              <a:t>goal of abstinence</a:t>
            </a:r>
            <a:endParaRPr lang="en-CA">
              <a:solidFill>
                <a:srgbClr val="80FF1A"/>
              </a:solidFill>
              <a:effectLst/>
              <a:latin typeface="Helvetica" pitchFamily="2" charset="0"/>
            </a:endParaRPr>
          </a:p>
          <a:p>
            <a:pPr marL="284400" indent="-285750">
              <a:spcBef>
                <a:spcPts val="1200"/>
              </a:spcBef>
              <a:spcAft>
                <a:spcPts val="1200"/>
              </a:spcAft>
              <a:buClr>
                <a:schemeClr val="accent3"/>
              </a:buClr>
              <a:buSzPct val="120000"/>
              <a:buFont typeface="Arial" panose="020B0604020202020204" pitchFamily="34" charset="0"/>
              <a:buChar char="■"/>
            </a:pPr>
            <a:r>
              <a:rPr lang="en-CA" b="1">
                <a:solidFill>
                  <a:srgbClr val="0072CF"/>
                </a:solidFill>
                <a:effectLst/>
                <a:latin typeface="Helvetica" pitchFamily="2" charset="0"/>
              </a:rPr>
              <a:t>Reassure the patient </a:t>
            </a:r>
            <a:r>
              <a:rPr lang="en-CA">
                <a:effectLst/>
                <a:latin typeface="Helvetica" pitchFamily="2" charset="0"/>
              </a:rPr>
              <a:t>that treatment and support will be provided during their stay and</a:t>
            </a:r>
            <a:r>
              <a:rPr lang="en-CA">
                <a:latin typeface="Helvetica" pitchFamily="2" charset="0"/>
              </a:rPr>
              <a:t> </a:t>
            </a:r>
            <a:r>
              <a:rPr lang="en-CA">
                <a:effectLst/>
                <a:latin typeface="Helvetica" pitchFamily="2" charset="0"/>
              </a:rPr>
              <a:t>can be arranged to continue beyond discharge</a:t>
            </a:r>
          </a:p>
          <a:p>
            <a:pPr marL="317500" indent="-317500"/>
            <a:endParaRPr lang="en-CA">
              <a:effectLst/>
              <a:latin typeface="Helvetica" pitchFamily="2" charset="0"/>
            </a:endParaRPr>
          </a:p>
          <a:p>
            <a:pPr marL="317500" indent="-317500"/>
            <a:endParaRPr lang="en-CA">
              <a:effectLst/>
              <a:latin typeface="Helvetica" pitchFamily="2" charset="0"/>
            </a:endParaRPr>
          </a:p>
          <a:p>
            <a:pPr marL="317500" indent="-317500"/>
            <a:endParaRPr lang="en-CA">
              <a:latin typeface="Helvetica" pitchFamily="2" charset="0"/>
            </a:endParaRPr>
          </a:p>
          <a:p>
            <a:pPr marL="317500" indent="-317500"/>
            <a:endParaRPr lang="en-CA">
              <a:effectLst/>
              <a:latin typeface="Helvetica" pitchFamily="2" charset="0"/>
            </a:endParaRPr>
          </a:p>
          <a:p>
            <a:pPr marL="317500" indent="-317500"/>
            <a:endParaRPr lang="en-CA">
              <a:solidFill>
                <a:srgbClr val="80FF1A"/>
              </a:solidFill>
              <a:effectLst/>
              <a:latin typeface="Helvetica" pitchFamily="2" charset="0"/>
            </a:endParaRPr>
          </a:p>
          <a:p>
            <a:pPr marL="317500" indent="-317500"/>
            <a:endParaRPr lang="en-CA">
              <a:effectLst/>
              <a:latin typeface="Helvetica" pitchFamily="2" charset="0"/>
            </a:endParaRPr>
          </a:p>
        </p:txBody>
      </p:sp>
    </p:spTree>
    <p:extLst>
      <p:ext uri="{BB962C8B-B14F-4D97-AF65-F5344CB8AC3E}">
        <p14:creationId xmlns:p14="http://schemas.microsoft.com/office/powerpoint/2010/main" val="2642349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GB" sz="2000" b="1">
                <a:latin typeface="Arial" panose="020B0604020202020204" pitchFamily="34" charset="0"/>
                <a:cs typeface="Arial" panose="020B0604020202020204" pitchFamily="34" charset="0"/>
                <a:sym typeface="Wingdings" panose="05000000000000000000" pitchFamily="2" charset="2"/>
              </a:rPr>
              <a:t>	</a:t>
            </a:r>
            <a:r>
              <a:rPr lang="en-US" sz="2000">
                <a:latin typeface="Arial" panose="020B0604020202020204" pitchFamily="34" charset="0"/>
                <a:cs typeface="Arial" panose="020B0604020202020204" pitchFamily="34" charset="0"/>
                <a:sym typeface="Wingdings" panose="05000000000000000000" pitchFamily="2" charset="2"/>
              </a:rPr>
              <a:t>Carbon monoxide</a:t>
            </a:r>
            <a:endParaRPr lang="en-US" sz="20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Nicotine</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Tar</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Carcinogens</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All of the above</a:t>
            </a: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779777"/>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Which of the following is responsible for smoking related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ick">
            <a:extLst>
              <a:ext uri="{FF2B5EF4-FFF2-40B4-BE49-F238E27FC236}">
                <a16:creationId xmlns:a16="http://schemas.microsoft.com/office/drawing/2014/main" id="{8DDFA8E6-4E40-2C9B-7011-FCED85B2A71D}"/>
              </a:ext>
            </a:extLst>
          </p:cNvPr>
          <p:cNvSpPr/>
          <p:nvPr/>
        </p:nvSpPr>
        <p:spPr>
          <a:xfrm>
            <a:off x="955498" y="3326311"/>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3" name="tick">
            <a:extLst>
              <a:ext uri="{FF2B5EF4-FFF2-40B4-BE49-F238E27FC236}">
                <a16:creationId xmlns:a16="http://schemas.microsoft.com/office/drawing/2014/main" id="{952E24E8-D956-12D5-3372-3423648BE98E}"/>
              </a:ext>
            </a:extLst>
          </p:cNvPr>
          <p:cNvSpPr/>
          <p:nvPr/>
        </p:nvSpPr>
        <p:spPr>
          <a:xfrm>
            <a:off x="926921" y="3812085"/>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Tree>
    <p:extLst>
      <p:ext uri="{BB962C8B-B14F-4D97-AF65-F5344CB8AC3E}">
        <p14:creationId xmlns:p14="http://schemas.microsoft.com/office/powerpoint/2010/main" val="1420661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2FDA7-9F90-7E4D-AEDA-1E118F55B5A2}"/>
              </a:ext>
            </a:extLst>
          </p:cNvPr>
          <p:cNvSpPr>
            <a:spLocks noGrp="1"/>
          </p:cNvSpPr>
          <p:nvPr>
            <p:ph type="title"/>
          </p:nvPr>
        </p:nvSpPr>
        <p:spPr/>
        <p:txBody>
          <a:bodyPr/>
          <a:lstStyle/>
          <a:p>
            <a:r>
              <a:rPr lang="en-US"/>
              <a:t>Follow-up scenarios </a:t>
            </a:r>
          </a:p>
        </p:txBody>
      </p:sp>
      <p:grpSp>
        <p:nvGrpSpPr>
          <p:cNvPr id="31" name="Group 30">
            <a:extLst>
              <a:ext uri="{FF2B5EF4-FFF2-40B4-BE49-F238E27FC236}">
                <a16:creationId xmlns:a16="http://schemas.microsoft.com/office/drawing/2014/main" id="{27C76CD9-00A6-4A4C-8F81-FBF3672E2CC2}"/>
              </a:ext>
            </a:extLst>
          </p:cNvPr>
          <p:cNvGrpSpPr/>
          <p:nvPr/>
        </p:nvGrpSpPr>
        <p:grpSpPr>
          <a:xfrm>
            <a:off x="4835996" y="4168830"/>
            <a:ext cx="1628382" cy="495589"/>
            <a:chOff x="3629235" y="5181459"/>
            <a:chExt cx="1628382" cy="495589"/>
          </a:xfrm>
        </p:grpSpPr>
        <p:sp>
          <p:nvSpPr>
            <p:cNvPr id="32" name="TextBox 31">
              <a:extLst>
                <a:ext uri="{FF2B5EF4-FFF2-40B4-BE49-F238E27FC236}">
                  <a16:creationId xmlns:a16="http://schemas.microsoft.com/office/drawing/2014/main" id="{CD2082C1-391A-C54B-B0DA-9B573B2531AF}"/>
                </a:ext>
              </a:extLst>
            </p:cNvPr>
            <p:cNvSpPr txBox="1"/>
            <p:nvPr/>
          </p:nvSpPr>
          <p:spPr bwMode="auto">
            <a:xfrm>
              <a:off x="3629235" y="5210997"/>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John, </a:t>
              </a:r>
              <a:r>
                <a:rPr lang="en-US" sz="1500">
                  <a:latin typeface="Century Gothic" panose="020B0502020202020204" pitchFamily="34" charset="0"/>
                </a:rPr>
                <a:t>67</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34" name="Straight Connector 33">
              <a:extLst>
                <a:ext uri="{FF2B5EF4-FFF2-40B4-BE49-F238E27FC236}">
                  <a16:creationId xmlns:a16="http://schemas.microsoft.com/office/drawing/2014/main" id="{3A6A1296-7608-F946-B1D2-23FFC4033A16}"/>
                </a:ext>
              </a:extLst>
            </p:cNvPr>
            <p:cNvCxnSpPr>
              <a:cxnSpLocks/>
            </p:cNvCxnSpPr>
            <p:nvPr/>
          </p:nvCxnSpPr>
          <p:spPr>
            <a:xfrm>
              <a:off x="3840844" y="5181459"/>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CBD375E0-734C-9645-9060-6943802319F5}"/>
                </a:ext>
              </a:extLst>
            </p:cNvPr>
            <p:cNvCxnSpPr>
              <a:cxnSpLocks/>
            </p:cNvCxnSpPr>
            <p:nvPr/>
          </p:nvCxnSpPr>
          <p:spPr>
            <a:xfrm>
              <a:off x="3840844" y="567704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6" name="Group 35">
            <a:extLst>
              <a:ext uri="{FF2B5EF4-FFF2-40B4-BE49-F238E27FC236}">
                <a16:creationId xmlns:a16="http://schemas.microsoft.com/office/drawing/2014/main" id="{D1D9907C-9E93-0745-A84F-ABA4FAEC6A76}"/>
              </a:ext>
            </a:extLst>
          </p:cNvPr>
          <p:cNvGrpSpPr/>
          <p:nvPr/>
        </p:nvGrpSpPr>
        <p:grpSpPr>
          <a:xfrm>
            <a:off x="486779" y="4168830"/>
            <a:ext cx="1628382" cy="495589"/>
            <a:chOff x="1251795" y="5181458"/>
            <a:chExt cx="1628382" cy="495589"/>
          </a:xfrm>
        </p:grpSpPr>
        <p:sp>
          <p:nvSpPr>
            <p:cNvPr id="37" name="TextBox 36">
              <a:extLst>
                <a:ext uri="{FF2B5EF4-FFF2-40B4-BE49-F238E27FC236}">
                  <a16:creationId xmlns:a16="http://schemas.microsoft.com/office/drawing/2014/main" id="{F4AB4D6D-62DD-8547-B0F4-BDB24BDE1421}"/>
                </a:ext>
              </a:extLst>
            </p:cNvPr>
            <p:cNvSpPr txBox="1"/>
            <p:nvPr/>
          </p:nvSpPr>
          <p:spPr bwMode="auto">
            <a:xfrm>
              <a:off x="1251795" y="5210996"/>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Milena, </a:t>
              </a:r>
              <a:r>
                <a:rPr lang="en-US" sz="1500">
                  <a:latin typeface="Century Gothic" panose="020B0502020202020204" pitchFamily="34" charset="0"/>
                </a:rPr>
                <a:t>38</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39" name="Straight Connector 38">
              <a:extLst>
                <a:ext uri="{FF2B5EF4-FFF2-40B4-BE49-F238E27FC236}">
                  <a16:creationId xmlns:a16="http://schemas.microsoft.com/office/drawing/2014/main" id="{EC83AB11-0D81-9F44-8A97-E49854B6A20B}"/>
                </a:ext>
              </a:extLst>
            </p:cNvPr>
            <p:cNvCxnSpPr>
              <a:cxnSpLocks/>
            </p:cNvCxnSpPr>
            <p:nvPr/>
          </p:nvCxnSpPr>
          <p:spPr>
            <a:xfrm>
              <a:off x="1463404" y="518145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49F4EA9B-4863-7C44-8396-9011F7500DB7}"/>
                </a:ext>
              </a:extLst>
            </p:cNvPr>
            <p:cNvCxnSpPr>
              <a:cxnSpLocks/>
            </p:cNvCxnSpPr>
            <p:nvPr/>
          </p:nvCxnSpPr>
          <p:spPr>
            <a:xfrm>
              <a:off x="1463404" y="5677047"/>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4" name="Picture 3" descr="A person lying in bed with a tube on his nose&#10;&#10;Description automatically generated">
            <a:extLst>
              <a:ext uri="{FF2B5EF4-FFF2-40B4-BE49-F238E27FC236}">
                <a16:creationId xmlns:a16="http://schemas.microsoft.com/office/drawing/2014/main" id="{0B0C0328-43A0-F755-79CB-2A4ACEF4BA43}"/>
              </a:ext>
            </a:extLst>
          </p:cNvPr>
          <p:cNvPicPr>
            <a:picLocks noChangeAspect="1"/>
          </p:cNvPicPr>
          <p:nvPr/>
        </p:nvPicPr>
        <p:blipFill>
          <a:blip r:embed="rId3"/>
          <a:stretch>
            <a:fillRect/>
          </a:stretch>
        </p:blipFill>
        <p:spPr>
          <a:xfrm>
            <a:off x="2603163" y="2473125"/>
            <a:ext cx="1719197" cy="1489164"/>
          </a:xfrm>
          <a:prstGeom prst="rect">
            <a:avLst/>
          </a:prstGeom>
        </p:spPr>
      </p:pic>
      <p:pic>
        <p:nvPicPr>
          <p:cNvPr id="5" name="Picture 4" descr="A person in a blue shirt&#10;&#10;Description automatically generated">
            <a:extLst>
              <a:ext uri="{FF2B5EF4-FFF2-40B4-BE49-F238E27FC236}">
                <a16:creationId xmlns:a16="http://schemas.microsoft.com/office/drawing/2014/main" id="{C6BCB347-E861-1BCF-7E45-BFAC8CA9A797}"/>
              </a:ext>
            </a:extLst>
          </p:cNvPr>
          <p:cNvPicPr>
            <a:picLocks noChangeAspect="1"/>
          </p:cNvPicPr>
          <p:nvPr/>
        </p:nvPicPr>
        <p:blipFill>
          <a:blip r:embed="rId4"/>
          <a:stretch>
            <a:fillRect/>
          </a:stretch>
        </p:blipFill>
        <p:spPr>
          <a:xfrm>
            <a:off x="558548" y="2482199"/>
            <a:ext cx="1716634" cy="1535202"/>
          </a:xfrm>
          <a:prstGeom prst="rect">
            <a:avLst/>
          </a:prstGeom>
        </p:spPr>
      </p:pic>
      <p:grpSp>
        <p:nvGrpSpPr>
          <p:cNvPr id="6" name="Group 5">
            <a:extLst>
              <a:ext uri="{FF2B5EF4-FFF2-40B4-BE49-F238E27FC236}">
                <a16:creationId xmlns:a16="http://schemas.microsoft.com/office/drawing/2014/main" id="{3EF84A57-3CA9-DF3B-F4D0-157D39B380A3}"/>
              </a:ext>
            </a:extLst>
          </p:cNvPr>
          <p:cNvGrpSpPr/>
          <p:nvPr/>
        </p:nvGrpSpPr>
        <p:grpSpPr>
          <a:xfrm>
            <a:off x="2603163" y="4168830"/>
            <a:ext cx="1628382" cy="495589"/>
            <a:chOff x="3629235" y="5181459"/>
            <a:chExt cx="1628382" cy="495589"/>
          </a:xfrm>
        </p:grpSpPr>
        <p:sp>
          <p:nvSpPr>
            <p:cNvPr id="7" name="TextBox 6">
              <a:extLst>
                <a:ext uri="{FF2B5EF4-FFF2-40B4-BE49-F238E27FC236}">
                  <a16:creationId xmlns:a16="http://schemas.microsoft.com/office/drawing/2014/main" id="{4FCDF3E3-884C-DB42-E594-382CCCEDDB6B}"/>
                </a:ext>
              </a:extLst>
            </p:cNvPr>
            <p:cNvSpPr txBox="1"/>
            <p:nvPr/>
          </p:nvSpPr>
          <p:spPr bwMode="auto">
            <a:xfrm>
              <a:off x="3629235" y="5210997"/>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Gregory, </a:t>
              </a:r>
              <a:r>
                <a:rPr lang="en-US" sz="1500">
                  <a:latin typeface="Century Gothic" panose="020B0502020202020204" pitchFamily="34" charset="0"/>
                </a:rPr>
                <a:t>55</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8" name="Straight Connector 7">
              <a:extLst>
                <a:ext uri="{FF2B5EF4-FFF2-40B4-BE49-F238E27FC236}">
                  <a16:creationId xmlns:a16="http://schemas.microsoft.com/office/drawing/2014/main" id="{F8208E46-AF9C-AF81-B616-7F644E0E2B4E}"/>
                </a:ext>
              </a:extLst>
            </p:cNvPr>
            <p:cNvCxnSpPr>
              <a:cxnSpLocks/>
            </p:cNvCxnSpPr>
            <p:nvPr/>
          </p:nvCxnSpPr>
          <p:spPr>
            <a:xfrm>
              <a:off x="3840844" y="5181459"/>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0CE49D2D-9061-FAE4-3F23-7ACFBD0DA38D}"/>
                </a:ext>
              </a:extLst>
            </p:cNvPr>
            <p:cNvCxnSpPr>
              <a:cxnSpLocks/>
            </p:cNvCxnSpPr>
            <p:nvPr/>
          </p:nvCxnSpPr>
          <p:spPr>
            <a:xfrm>
              <a:off x="3840844" y="567704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A person sitting in a chair with a tube attached to his neck&#10;&#10;Description automatically generated">
            <a:extLst>
              <a:ext uri="{FF2B5EF4-FFF2-40B4-BE49-F238E27FC236}">
                <a16:creationId xmlns:a16="http://schemas.microsoft.com/office/drawing/2014/main" id="{1715C62F-FD1F-2489-6297-05463BEF6572}"/>
              </a:ext>
            </a:extLst>
          </p:cNvPr>
          <p:cNvPicPr>
            <a:picLocks noChangeAspect="1"/>
          </p:cNvPicPr>
          <p:nvPr/>
        </p:nvPicPr>
        <p:blipFill>
          <a:blip r:embed="rId5"/>
          <a:stretch>
            <a:fillRect/>
          </a:stretch>
        </p:blipFill>
        <p:spPr>
          <a:xfrm>
            <a:off x="4815674" y="2517894"/>
            <a:ext cx="1628382" cy="1547331"/>
          </a:xfrm>
          <a:prstGeom prst="rect">
            <a:avLst/>
          </a:prstGeom>
        </p:spPr>
      </p:pic>
      <p:grpSp>
        <p:nvGrpSpPr>
          <p:cNvPr id="12" name="Group 11">
            <a:extLst>
              <a:ext uri="{FF2B5EF4-FFF2-40B4-BE49-F238E27FC236}">
                <a16:creationId xmlns:a16="http://schemas.microsoft.com/office/drawing/2014/main" id="{2CEEAC1E-A5B2-D3AA-63B9-18A511ED2EA1}"/>
              </a:ext>
            </a:extLst>
          </p:cNvPr>
          <p:cNvGrpSpPr/>
          <p:nvPr/>
        </p:nvGrpSpPr>
        <p:grpSpPr>
          <a:xfrm>
            <a:off x="6859291" y="4171095"/>
            <a:ext cx="1628382" cy="495589"/>
            <a:chOff x="3629235" y="5181459"/>
            <a:chExt cx="1628382" cy="495589"/>
          </a:xfrm>
        </p:grpSpPr>
        <p:sp>
          <p:nvSpPr>
            <p:cNvPr id="13" name="TextBox 12">
              <a:extLst>
                <a:ext uri="{FF2B5EF4-FFF2-40B4-BE49-F238E27FC236}">
                  <a16:creationId xmlns:a16="http://schemas.microsoft.com/office/drawing/2014/main" id="{86BD51B1-6874-3C77-62A4-17344855AB0E}"/>
                </a:ext>
              </a:extLst>
            </p:cNvPr>
            <p:cNvSpPr txBox="1"/>
            <p:nvPr/>
          </p:nvSpPr>
          <p:spPr bwMode="auto">
            <a:xfrm>
              <a:off x="3629235" y="5210997"/>
              <a:ext cx="1628382" cy="4341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b="1">
                  <a:latin typeface="Century Gothic" panose="020B0502020202020204" pitchFamily="34" charset="0"/>
                </a:rPr>
                <a:t>Carole, </a:t>
              </a:r>
              <a:r>
                <a:rPr lang="en-US" sz="1500">
                  <a:latin typeface="Century Gothic" panose="020B0502020202020204" pitchFamily="34" charset="0"/>
                </a:rPr>
                <a:t>60</a:t>
              </a:r>
              <a:endParaRPr kumimoji="0" lang="en-US" sz="1500" u="none" strike="noStrike" kern="1200" cap="none" spc="0" normalizeH="0" baseline="0" noProof="0">
                <a:ln>
                  <a:noFill/>
                </a:ln>
                <a:effectLst/>
                <a:uLnTx/>
                <a:uFillTx/>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694E08D1-74ED-C825-D0CE-BB4D25828EF9}"/>
                </a:ext>
              </a:extLst>
            </p:cNvPr>
            <p:cNvCxnSpPr>
              <a:cxnSpLocks/>
            </p:cNvCxnSpPr>
            <p:nvPr/>
          </p:nvCxnSpPr>
          <p:spPr>
            <a:xfrm>
              <a:off x="3840844" y="5181459"/>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C6373AFF-44FE-E5EE-1CD5-00146B3AE0F5}"/>
                </a:ext>
              </a:extLst>
            </p:cNvPr>
            <p:cNvCxnSpPr>
              <a:cxnSpLocks/>
            </p:cNvCxnSpPr>
            <p:nvPr/>
          </p:nvCxnSpPr>
          <p:spPr>
            <a:xfrm>
              <a:off x="3840844" y="5677048"/>
              <a:ext cx="125766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hospital bed holding a remote&#10;&#10;Description automatically generated">
            <a:extLst>
              <a:ext uri="{FF2B5EF4-FFF2-40B4-BE49-F238E27FC236}">
                <a16:creationId xmlns:a16="http://schemas.microsoft.com/office/drawing/2014/main" id="{E4177CEC-E55E-2F7C-5C8B-8B54E269E821}"/>
              </a:ext>
            </a:extLst>
          </p:cNvPr>
          <p:cNvPicPr>
            <a:picLocks noChangeAspect="1"/>
          </p:cNvPicPr>
          <p:nvPr/>
        </p:nvPicPr>
        <p:blipFill rotWithShape="1">
          <a:blip r:embed="rId6"/>
          <a:srcRect l="27424" t="20787" r="35864" b="34974"/>
          <a:stretch/>
        </p:blipFill>
        <p:spPr>
          <a:xfrm>
            <a:off x="6686321" y="2470069"/>
            <a:ext cx="1759408" cy="1547332"/>
          </a:xfrm>
          <a:prstGeom prst="rect">
            <a:avLst/>
          </a:prstGeom>
        </p:spPr>
      </p:pic>
      <p:sp>
        <p:nvSpPr>
          <p:cNvPr id="16" name="Footer Placeholder 3">
            <a:extLst>
              <a:ext uri="{FF2B5EF4-FFF2-40B4-BE49-F238E27FC236}">
                <a16:creationId xmlns:a16="http://schemas.microsoft.com/office/drawing/2014/main" id="{C8A69B33-049A-B3F1-C9B4-C66DACB396F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0870173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tretch>
            <a:fill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Milena </a:t>
            </a:r>
            <a:r>
              <a:rPr lang="en-US" sz="2600">
                <a:solidFill>
                  <a:schemeClr val="bg1"/>
                </a:solidFill>
              </a:rPr>
              <a:t>– age 38</a:t>
            </a:r>
          </a:p>
          <a:p>
            <a:pPr marL="0" indent="0">
              <a:buFont typeface="Lucida Grande" panose="020B0600040502020204" pitchFamily="34" charset="0"/>
              <a:buNone/>
            </a:pPr>
            <a:r>
              <a:rPr lang="en-US" sz="2400">
                <a:solidFill>
                  <a:schemeClr val="accent3"/>
                </a:solidFill>
              </a:rPr>
              <a:t>Smokes 15 cigarettes/day; 22 years</a:t>
            </a:r>
          </a:p>
        </p:txBody>
      </p:sp>
    </p:spTree>
    <p:extLst>
      <p:ext uri="{BB962C8B-B14F-4D97-AF65-F5344CB8AC3E}">
        <p14:creationId xmlns:p14="http://schemas.microsoft.com/office/powerpoint/2010/main" val="370242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Follow-up scenario 1 </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127752168"/>
              </p:ext>
            </p:extLst>
          </p:nvPr>
        </p:nvGraphicFramePr>
        <p:xfrm>
          <a:off x="600244" y="1572967"/>
          <a:ext cx="6206956" cy="4437429"/>
        </p:xfrm>
        <a:graphic>
          <a:graphicData uri="http://schemas.openxmlformats.org/drawingml/2006/table">
            <a:tbl>
              <a:tblPr firstRow="1" bandRow="1">
                <a:tableStyleId>{5C22544A-7EE6-4342-B048-85BDC9FD1C3A}</a:tableStyleId>
              </a:tblPr>
              <a:tblGrid>
                <a:gridCol w="1606858">
                  <a:extLst>
                    <a:ext uri="{9D8B030D-6E8A-4147-A177-3AD203B41FA5}">
                      <a16:colId xmlns:a16="http://schemas.microsoft.com/office/drawing/2014/main" val="3889081879"/>
                    </a:ext>
                  </a:extLst>
                </a:gridCol>
                <a:gridCol w="4600098">
                  <a:extLst>
                    <a:ext uri="{9D8B030D-6E8A-4147-A177-3AD203B41FA5}">
                      <a16:colId xmlns:a16="http://schemas.microsoft.com/office/drawing/2014/main" val="600406677"/>
                    </a:ext>
                  </a:extLst>
                </a:gridCol>
              </a:tblGrid>
              <a:tr h="701174">
                <a:tc>
                  <a:txBody>
                    <a:bodyPr/>
                    <a:lstStyle/>
                    <a:p>
                      <a:pPr algn="l">
                        <a:lnSpc>
                          <a:spcPts val="1800"/>
                        </a:lnSpc>
                        <a:spcBef>
                          <a:spcPts val="600"/>
                        </a:spcBef>
                        <a:spcAft>
                          <a:spcPts val="600"/>
                        </a:spcAft>
                      </a:pPr>
                      <a:r>
                        <a:rPr lang="en-US" sz="14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n-lt"/>
                        </a:rPr>
                        <a:t>Planned surgery (gynaecology). You are seeing her two days post-op.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468777">
                <a:tc>
                  <a:txBody>
                    <a:bodyPr/>
                    <a:lstStyle/>
                    <a:p>
                      <a:pPr algn="l">
                        <a:lnSpc>
                          <a:spcPts val="1800"/>
                        </a:lnSpc>
                        <a:spcBef>
                          <a:spcPts val="600"/>
                        </a:spcBef>
                        <a:spcAft>
                          <a:spcPts val="600"/>
                        </a:spcAft>
                      </a:pPr>
                      <a:r>
                        <a:rPr lang="en-US" sz="14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n-lt"/>
                        </a:rPr>
                        <a:t>Married, mother of two. </a:t>
                      </a:r>
                      <a:r>
                        <a:rPr lang="en-CA" sz="1400" kern="1200">
                          <a:solidFill>
                            <a:schemeClr val="dk1"/>
                          </a:solidFill>
                          <a:effectLst/>
                          <a:latin typeface="+mn-lt"/>
                          <a:ea typeface="+mn-ea"/>
                          <a:cs typeface="+mn-cs"/>
                        </a:rPr>
                        <a:t>Hospitalisation planned but difficult to be away from home and work. </a:t>
                      </a:r>
                      <a:endParaRPr lang="en-US" sz="1400" b="0" i="0">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444005">
                <a:tc>
                  <a:txBody>
                    <a:bodyPr/>
                    <a:lstStyle/>
                    <a:p>
                      <a:pPr algn="l">
                        <a:lnSpc>
                          <a:spcPts val="1800"/>
                        </a:lnSpc>
                        <a:spcBef>
                          <a:spcPts val="600"/>
                        </a:spcBef>
                        <a:spcAft>
                          <a:spcPts val="600"/>
                        </a:spcAft>
                      </a:pPr>
                      <a:r>
                        <a:rPr lang="en-US" sz="1400" b="1" i="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n-lt"/>
                        </a:rPr>
                        <a:t>15 cigarettes/day for 22 years. Smokes after 30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477255">
                <a:tc>
                  <a:txBody>
                    <a:bodyPr/>
                    <a:lstStyle/>
                    <a:p>
                      <a:pPr algn="l">
                        <a:lnSpc>
                          <a:spcPts val="1800"/>
                        </a:lnSpc>
                        <a:spcBef>
                          <a:spcPts val="600"/>
                        </a:spcBef>
                        <a:spcAft>
                          <a:spcPts val="600"/>
                        </a:spcAft>
                      </a:pPr>
                      <a:r>
                        <a:rPr lang="en-US" sz="1400" b="1" i="0">
                          <a:solidFill>
                            <a:schemeClr val="bg1"/>
                          </a:solidFill>
                          <a:latin typeface="+mn-lt"/>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ct val="100000"/>
                        </a:lnSpc>
                        <a:spcBef>
                          <a:spcPts val="400"/>
                        </a:spcBef>
                        <a:spcAft>
                          <a:spcPts val="400"/>
                        </a:spcAft>
                      </a:pPr>
                      <a:r>
                        <a:rPr lang="en-US" sz="1400" b="0" i="0">
                          <a:latin typeface="+mn-lt"/>
                        </a:rPr>
                        <a:t>Not interested in quitting at this time, but agreed to support while in hospital. </a:t>
                      </a:r>
                    </a:p>
                    <a:p>
                      <a:pPr>
                        <a:lnSpc>
                          <a:spcPct val="100000"/>
                        </a:lnSpc>
                        <a:spcBef>
                          <a:spcPts val="400"/>
                        </a:spcBef>
                        <a:spcAft>
                          <a:spcPts val="400"/>
                        </a:spcAft>
                      </a:pPr>
                      <a:r>
                        <a:rPr lang="en-US" sz="1400" b="0" i="0">
                          <a:latin typeface="+mn-lt"/>
                        </a:rPr>
                        <a:t>Cravings: moderate</a:t>
                      </a:r>
                    </a:p>
                    <a:p>
                      <a:pPr>
                        <a:lnSpc>
                          <a:spcPct val="100000"/>
                        </a:lnSpc>
                        <a:spcBef>
                          <a:spcPts val="400"/>
                        </a:spcBef>
                        <a:spcAft>
                          <a:spcPts val="400"/>
                        </a:spcAft>
                      </a:pPr>
                      <a:r>
                        <a:rPr lang="en-US" sz="1400" b="0" i="0">
                          <a:latin typeface="+mn-lt"/>
                        </a:rPr>
                        <a:t>Withdrawal symptoms: poor mood</a:t>
                      </a:r>
                    </a:p>
                    <a:p>
                      <a:pPr>
                        <a:lnSpc>
                          <a:spcPct val="100000"/>
                        </a:lnSpc>
                        <a:spcBef>
                          <a:spcPts val="400"/>
                        </a:spcBef>
                        <a:spcAft>
                          <a:spcPts val="400"/>
                        </a:spcAft>
                      </a:pPr>
                      <a:r>
                        <a:rPr lang="en-US" sz="1400" b="0" i="0">
                          <a:latin typeface="+mn-lt"/>
                        </a:rPr>
                        <a:t>NRT: patch and spray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r h="1264917">
                <a:tc>
                  <a:txBody>
                    <a:bodyPr/>
                    <a:lstStyle/>
                    <a:p>
                      <a:pPr algn="l">
                        <a:lnSpc>
                          <a:spcPts val="1800"/>
                        </a:lnSpc>
                        <a:spcBef>
                          <a:spcPts val="600"/>
                        </a:spcBef>
                        <a:spcAft>
                          <a:spcPts val="600"/>
                        </a:spcAft>
                      </a:pPr>
                      <a:r>
                        <a:rPr lang="en-US" sz="1300" b="1" i="0">
                          <a:solidFill>
                            <a:schemeClr val="bg1"/>
                          </a:solidFill>
                          <a:latin typeface="+mn-lt"/>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marL="0" indent="0">
                        <a:lnSpc>
                          <a:spcPct val="100000"/>
                        </a:lnSpc>
                        <a:spcBef>
                          <a:spcPts val="400"/>
                        </a:spcBef>
                        <a:spcAft>
                          <a:spcPts val="400"/>
                        </a:spcAft>
                        <a:buFontTx/>
                        <a:buNone/>
                        <a:tabLst/>
                      </a:pPr>
                      <a:r>
                        <a:rPr lang="en-GB" sz="1400" b="0" i="0">
                          <a:effectLst/>
                          <a:latin typeface="+mn-lt"/>
                          <a:ea typeface="Calibri" panose="020F0502020204030204" pitchFamily="34" charset="0"/>
                          <a:cs typeface="Times New Roman" panose="02020603050405020304" pitchFamily="18" charset="0"/>
                        </a:rPr>
                        <a:t>Managing better with cravings but has throat burn and skin irritation. Has stopped patch as a result today. </a:t>
                      </a:r>
                    </a:p>
                    <a:p>
                      <a:pPr marL="0" indent="0">
                        <a:lnSpc>
                          <a:spcPct val="100000"/>
                        </a:lnSpc>
                        <a:spcBef>
                          <a:spcPts val="400"/>
                        </a:spcBef>
                        <a:spcAft>
                          <a:spcPts val="400"/>
                        </a:spcAft>
                        <a:buFontTx/>
                        <a:buNone/>
                        <a:tabLst/>
                      </a:pPr>
                      <a:r>
                        <a:rPr lang="en-GB" sz="1400" b="0" i="0">
                          <a:effectLst/>
                          <a:latin typeface="+mn-lt"/>
                          <a:ea typeface="Calibri" panose="020F0502020204030204" pitchFamily="34" charset="0"/>
                          <a:cs typeface="Times New Roman" panose="02020603050405020304" pitchFamily="18" charset="0"/>
                        </a:rPr>
                        <a:t>CO: 0ppm.</a:t>
                      </a:r>
                    </a:p>
                    <a:p>
                      <a:pPr marL="0" indent="0">
                        <a:lnSpc>
                          <a:spcPct val="100000"/>
                        </a:lnSpc>
                        <a:spcBef>
                          <a:spcPts val="400"/>
                        </a:spcBef>
                        <a:spcAft>
                          <a:spcPts val="400"/>
                        </a:spcAft>
                        <a:buFontTx/>
                        <a:buNone/>
                        <a:tabLst/>
                      </a:pPr>
                      <a:r>
                        <a:rPr lang="en-GB" sz="1400" b="0" i="0">
                          <a:effectLst/>
                          <a:latin typeface="+mn-lt"/>
                          <a:ea typeface="Calibri" panose="020F0502020204030204" pitchFamily="34" charset="0"/>
                          <a:cs typeface="Times New Roman" panose="02020603050405020304" pitchFamily="18" charset="0"/>
                        </a:rPr>
                        <a:t>Remains unable to commit to quitting but indicates she will really commit to doing so in near future.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80339" y="410008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Milena, </a:t>
              </a:r>
              <a:r>
                <a:rPr lang="en-US" sz="1700">
                  <a:latin typeface="Century Gothic" panose="020B0502020202020204" pitchFamily="34" charset="0"/>
                </a:rPr>
                <a:t>38</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blue shirt&#10;&#10;Description automatically generated">
            <a:extLst>
              <a:ext uri="{FF2B5EF4-FFF2-40B4-BE49-F238E27FC236}">
                <a16:creationId xmlns:a16="http://schemas.microsoft.com/office/drawing/2014/main" id="{EB55F418-EF33-C0C1-F4C5-557227869471}"/>
              </a:ext>
            </a:extLst>
          </p:cNvPr>
          <p:cNvPicPr>
            <a:picLocks noChangeAspect="1"/>
          </p:cNvPicPr>
          <p:nvPr/>
        </p:nvPicPr>
        <p:blipFill>
          <a:blip r:embed="rId3"/>
          <a:stretch>
            <a:fillRect/>
          </a:stretch>
        </p:blipFill>
        <p:spPr>
          <a:xfrm>
            <a:off x="7030510" y="2375071"/>
            <a:ext cx="1716634" cy="1535202"/>
          </a:xfrm>
          <a:prstGeom prst="rect">
            <a:avLst/>
          </a:prstGeom>
        </p:spPr>
      </p:pic>
      <p:sp>
        <p:nvSpPr>
          <p:cNvPr id="8" name="Footer Placeholder 3">
            <a:extLst>
              <a:ext uri="{FF2B5EF4-FFF2-40B4-BE49-F238E27FC236}">
                <a16:creationId xmlns:a16="http://schemas.microsoft.com/office/drawing/2014/main" id="{4FD6FC5E-8903-510D-A236-B8861A9D17A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440135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Gregory </a:t>
            </a:r>
            <a:r>
              <a:rPr lang="en-US" sz="2600">
                <a:solidFill>
                  <a:schemeClr val="bg1"/>
                </a:solidFill>
              </a:rPr>
              <a:t>– age 48</a:t>
            </a:r>
          </a:p>
          <a:p>
            <a:pPr marL="0" indent="0">
              <a:buNone/>
            </a:pPr>
            <a:r>
              <a:rPr lang="en-US" sz="2400">
                <a:solidFill>
                  <a:schemeClr val="accent3"/>
                </a:solidFill>
              </a:rPr>
              <a:t>Smokes 20 cigarettes/day; 33 years</a:t>
            </a:r>
          </a:p>
        </p:txBody>
      </p:sp>
    </p:spTree>
    <p:extLst>
      <p:ext uri="{BB962C8B-B14F-4D97-AF65-F5344CB8AC3E}">
        <p14:creationId xmlns:p14="http://schemas.microsoft.com/office/powerpoint/2010/main" val="378885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0C9FB40-01AC-D24B-81F9-40FCAD715BD5}"/>
              </a:ext>
            </a:extLst>
          </p:cNvPr>
          <p:cNvGrpSpPr/>
          <p:nvPr/>
        </p:nvGrpSpPr>
        <p:grpSpPr>
          <a:xfrm>
            <a:off x="6723158" y="4293876"/>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Gregory, </a:t>
              </a:r>
              <a:r>
                <a:rPr lang="en-US" sz="1700">
                  <a:latin typeface="Century Gothic" panose="020B0502020202020204" pitchFamily="34" charset="0"/>
                </a:rPr>
                <a:t>48</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lying in bed with a tube on his nose&#10;&#10;Description automatically generated">
            <a:extLst>
              <a:ext uri="{FF2B5EF4-FFF2-40B4-BE49-F238E27FC236}">
                <a16:creationId xmlns:a16="http://schemas.microsoft.com/office/drawing/2014/main" id="{780CB970-A071-77D4-3875-49229586C2EB}"/>
              </a:ext>
            </a:extLst>
          </p:cNvPr>
          <p:cNvPicPr>
            <a:picLocks noChangeAspect="1"/>
          </p:cNvPicPr>
          <p:nvPr/>
        </p:nvPicPr>
        <p:blipFill>
          <a:blip r:embed="rId3"/>
          <a:stretch>
            <a:fillRect/>
          </a:stretch>
        </p:blipFill>
        <p:spPr>
          <a:xfrm>
            <a:off x="6905272" y="2511941"/>
            <a:ext cx="1925364" cy="1667745"/>
          </a:xfrm>
          <a:prstGeom prst="rect">
            <a:avLst/>
          </a:prstGeom>
        </p:spPr>
      </p:pic>
      <p:sp>
        <p:nvSpPr>
          <p:cNvPr id="8" name="Title 1">
            <a:extLst>
              <a:ext uri="{FF2B5EF4-FFF2-40B4-BE49-F238E27FC236}">
                <a16:creationId xmlns:a16="http://schemas.microsoft.com/office/drawing/2014/main" id="{5EFFA164-DA9B-95E9-2857-0B578B6ED128}"/>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Follow-up scenario 2</a:t>
            </a:r>
          </a:p>
        </p:txBody>
      </p:sp>
      <p:graphicFrame>
        <p:nvGraphicFramePr>
          <p:cNvPr id="14" name="Table 13">
            <a:extLst>
              <a:ext uri="{FF2B5EF4-FFF2-40B4-BE49-F238E27FC236}">
                <a16:creationId xmlns:a16="http://schemas.microsoft.com/office/drawing/2014/main" id="{88208233-749F-6D2F-656A-1964E46248B2}"/>
              </a:ext>
            </a:extLst>
          </p:cNvPr>
          <p:cNvGraphicFramePr>
            <a:graphicFrameLocks noGrp="1"/>
          </p:cNvGraphicFramePr>
          <p:nvPr>
            <p:extLst>
              <p:ext uri="{D42A27DB-BD31-4B8C-83A1-F6EECF244321}">
                <p14:modId xmlns:p14="http://schemas.microsoft.com/office/powerpoint/2010/main" val="1624401663"/>
              </p:ext>
            </p:extLst>
          </p:nvPr>
        </p:nvGraphicFramePr>
        <p:xfrm>
          <a:off x="576905" y="1537830"/>
          <a:ext cx="6206956" cy="4429828"/>
        </p:xfrm>
        <a:graphic>
          <a:graphicData uri="http://schemas.openxmlformats.org/drawingml/2006/table">
            <a:tbl>
              <a:tblPr firstRow="1" bandRow="1">
                <a:tableStyleId>{5C22544A-7EE6-4342-B048-85BDC9FD1C3A}</a:tableStyleId>
              </a:tblPr>
              <a:tblGrid>
                <a:gridCol w="1606858">
                  <a:extLst>
                    <a:ext uri="{9D8B030D-6E8A-4147-A177-3AD203B41FA5}">
                      <a16:colId xmlns:a16="http://schemas.microsoft.com/office/drawing/2014/main" val="3889081879"/>
                    </a:ext>
                  </a:extLst>
                </a:gridCol>
                <a:gridCol w="4600098">
                  <a:extLst>
                    <a:ext uri="{9D8B030D-6E8A-4147-A177-3AD203B41FA5}">
                      <a16:colId xmlns:a16="http://schemas.microsoft.com/office/drawing/2014/main" val="600406677"/>
                    </a:ext>
                  </a:extLst>
                </a:gridCol>
              </a:tblGrid>
              <a:tr h="802439">
                <a:tc>
                  <a:txBody>
                    <a:bodyPr/>
                    <a:lstStyle/>
                    <a:p>
                      <a:pPr algn="l">
                        <a:lnSpc>
                          <a:spcPts val="1800"/>
                        </a:lnSpc>
                        <a:spcBef>
                          <a:spcPts val="600"/>
                        </a:spcBef>
                        <a:spcAft>
                          <a:spcPts val="600"/>
                        </a:spcAft>
                      </a:pPr>
                      <a:r>
                        <a:rPr lang="en-US" sz="14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j-lt"/>
                        </a:rPr>
                        <a:t>Breathing difficulties; uncontrolled asthma. Emergency overnight admission. This is his third admission for same.  You are seeing him on day two.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42281">
                <a:tc>
                  <a:txBody>
                    <a:bodyPr/>
                    <a:lstStyle/>
                    <a:p>
                      <a:pPr algn="l">
                        <a:lnSpc>
                          <a:spcPts val="1800"/>
                        </a:lnSpc>
                        <a:spcBef>
                          <a:spcPts val="600"/>
                        </a:spcBef>
                        <a:spcAft>
                          <a:spcPts val="600"/>
                        </a:spcAft>
                      </a:pPr>
                      <a:r>
                        <a:rPr lang="en-US" sz="14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j-lt"/>
                        </a:rPr>
                        <a:t>Married, wife also smokes.  Routine/manual occupation.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657907">
                <a:tc>
                  <a:txBody>
                    <a:bodyPr/>
                    <a:lstStyle/>
                    <a:p>
                      <a:pPr algn="l">
                        <a:lnSpc>
                          <a:spcPts val="1800"/>
                        </a:lnSpc>
                        <a:spcBef>
                          <a:spcPts val="600"/>
                        </a:spcBef>
                        <a:spcAft>
                          <a:spcPts val="600"/>
                        </a:spcAft>
                      </a:pPr>
                      <a:r>
                        <a:rPr lang="en-US" sz="1400" b="1" i="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latin typeface="+mj-lt"/>
                        </a:rPr>
                        <a:t>20 cigarettes/day for 33 years.</a:t>
                      </a:r>
                    </a:p>
                    <a:p>
                      <a:pPr>
                        <a:lnSpc>
                          <a:spcPts val="1800"/>
                        </a:lnSpc>
                        <a:spcBef>
                          <a:spcPts val="400"/>
                        </a:spcBef>
                        <a:spcAft>
                          <a:spcPts val="400"/>
                        </a:spcAft>
                      </a:pPr>
                      <a:r>
                        <a:rPr lang="en-US" sz="1400" b="0" i="0">
                          <a:latin typeface="+mj-lt"/>
                        </a:rPr>
                        <a:t>Wakes at night to smoke and first thing.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940907">
                <a:tc>
                  <a:txBody>
                    <a:bodyPr/>
                    <a:lstStyle/>
                    <a:p>
                      <a:pPr algn="l">
                        <a:lnSpc>
                          <a:spcPts val="1800"/>
                        </a:lnSpc>
                        <a:spcBef>
                          <a:spcPts val="600"/>
                        </a:spcBef>
                        <a:spcAft>
                          <a:spcPts val="600"/>
                        </a:spcAft>
                      </a:pPr>
                      <a:r>
                        <a:rPr lang="en-US" sz="1400" b="1" i="0">
                          <a:solidFill>
                            <a:schemeClr val="bg1"/>
                          </a:solidFill>
                          <a:latin typeface="+mn-lt"/>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lvl="0">
                        <a:lnSpc>
                          <a:spcPts val="1800"/>
                        </a:lnSpc>
                        <a:spcBef>
                          <a:spcPts val="400"/>
                        </a:spcBef>
                        <a:spcAft>
                          <a:spcPts val="400"/>
                        </a:spcAft>
                        <a:buNone/>
                      </a:pPr>
                      <a:r>
                        <a:rPr lang="en-US" sz="1400" b="0" i="0">
                          <a:latin typeface="+mj-lt"/>
                        </a:rPr>
                        <a:t>21mg patch and gum. </a:t>
                      </a:r>
                    </a:p>
                    <a:p>
                      <a:pPr lvl="0">
                        <a:lnSpc>
                          <a:spcPts val="1800"/>
                        </a:lnSpc>
                        <a:spcBef>
                          <a:spcPts val="400"/>
                        </a:spcBef>
                        <a:spcAft>
                          <a:spcPts val="400"/>
                        </a:spcAft>
                        <a:buNone/>
                      </a:pPr>
                      <a:r>
                        <a:rPr lang="en-US" sz="1400" b="0" i="0">
                          <a:latin typeface="+mj-lt"/>
                        </a:rPr>
                        <a:t>Goal: cessation.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r h="1486294">
                <a:tc>
                  <a:txBody>
                    <a:bodyPr/>
                    <a:lstStyle/>
                    <a:p>
                      <a:pPr algn="l">
                        <a:lnSpc>
                          <a:spcPts val="1800"/>
                        </a:lnSpc>
                        <a:spcBef>
                          <a:spcPts val="600"/>
                        </a:spcBef>
                        <a:spcAft>
                          <a:spcPts val="600"/>
                        </a:spcAft>
                      </a:pPr>
                      <a:r>
                        <a:rPr lang="en-US" sz="1300" b="1" i="0">
                          <a:solidFill>
                            <a:schemeClr val="bg1"/>
                          </a:solidFill>
                          <a:latin typeface="+mn-lt"/>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nSpc>
                          <a:spcPct val="100000"/>
                        </a:lnSpc>
                        <a:spcBef>
                          <a:spcPts val="400"/>
                        </a:spcBef>
                        <a:spcAft>
                          <a:spcPts val="400"/>
                        </a:spcAft>
                      </a:pPr>
                      <a:r>
                        <a:rPr lang="en-GB" sz="1400" b="0" i="0">
                          <a:effectLst/>
                          <a:latin typeface="+mj-lt"/>
                          <a:ea typeface="Calibri" panose="020F0502020204030204" pitchFamily="34" charset="0"/>
                          <a:cs typeface="Times New Roman" panose="02020603050405020304" pitchFamily="18" charset="0"/>
                        </a:rPr>
                        <a:t>Using NRT patch, but not gum. Does not care for gum</a:t>
                      </a:r>
                    </a:p>
                    <a:p>
                      <a:pPr>
                        <a:lnSpc>
                          <a:spcPct val="100000"/>
                        </a:lnSpc>
                        <a:spcBef>
                          <a:spcPts val="400"/>
                        </a:spcBef>
                        <a:spcAft>
                          <a:spcPts val="400"/>
                        </a:spcAft>
                      </a:pPr>
                      <a:r>
                        <a:rPr lang="en-GB" sz="1400" b="0" i="0">
                          <a:effectLst/>
                          <a:latin typeface="+mj-lt"/>
                          <a:ea typeface="Calibri" panose="020F0502020204030204" pitchFamily="34" charset="0"/>
                          <a:cs typeface="Times New Roman" panose="02020603050405020304" pitchFamily="18" charset="0"/>
                        </a:rPr>
                        <a:t>CO: 2 ppm.</a:t>
                      </a:r>
                    </a:p>
                    <a:p>
                      <a:pPr>
                        <a:lnSpc>
                          <a:spcPct val="100000"/>
                        </a:lnSpc>
                        <a:spcBef>
                          <a:spcPts val="400"/>
                        </a:spcBef>
                        <a:spcAft>
                          <a:spcPts val="400"/>
                        </a:spcAft>
                      </a:pPr>
                      <a:r>
                        <a:rPr lang="en-GB" sz="1400" b="0" i="0">
                          <a:effectLst/>
                          <a:latin typeface="+mj-lt"/>
                          <a:ea typeface="Calibri" panose="020F0502020204030204" pitchFamily="34" charset="0"/>
                          <a:cs typeface="Times New Roman" panose="02020603050405020304" pitchFamily="18" charset="0"/>
                        </a:rPr>
                        <a:t>Continues to experience significant cravings, concerned about coping in days ahead and once he goes home.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1165269166"/>
                  </a:ext>
                </a:extLst>
              </a:tr>
            </a:tbl>
          </a:graphicData>
        </a:graphic>
      </p:graphicFrame>
      <p:sp>
        <p:nvSpPr>
          <p:cNvPr id="2" name="Footer Placeholder 3">
            <a:extLst>
              <a:ext uri="{FF2B5EF4-FFF2-40B4-BE49-F238E27FC236}">
                <a16:creationId xmlns:a16="http://schemas.microsoft.com/office/drawing/2014/main" id="{787162CF-6F00-3B9F-8348-F56560A3899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49510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John </a:t>
            </a:r>
            <a:r>
              <a:rPr lang="en-US" sz="2600">
                <a:solidFill>
                  <a:schemeClr val="bg1"/>
                </a:solidFill>
              </a:rPr>
              <a:t>– age 67</a:t>
            </a:r>
          </a:p>
          <a:p>
            <a:pPr marL="0" indent="0">
              <a:buNone/>
            </a:pPr>
            <a:r>
              <a:rPr lang="en-US" sz="2400">
                <a:solidFill>
                  <a:schemeClr val="accent3"/>
                </a:solidFill>
              </a:rPr>
              <a:t>Smokes 50 cigarettes/day; 52 years</a:t>
            </a:r>
          </a:p>
        </p:txBody>
      </p:sp>
    </p:spTree>
    <p:extLst>
      <p:ext uri="{BB962C8B-B14F-4D97-AF65-F5344CB8AC3E}">
        <p14:creationId xmlns:p14="http://schemas.microsoft.com/office/powerpoint/2010/main" val="81214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079516451"/>
              </p:ext>
            </p:extLst>
          </p:nvPr>
        </p:nvGraphicFramePr>
        <p:xfrm>
          <a:off x="571500" y="1438724"/>
          <a:ext cx="6286500" cy="4730164"/>
        </p:xfrm>
        <a:graphic>
          <a:graphicData uri="http://schemas.openxmlformats.org/drawingml/2006/table">
            <a:tbl>
              <a:tblPr firstRow="1" bandRow="1">
                <a:tableStyleId>{5C22544A-7EE6-4342-B048-85BDC9FD1C3A}</a:tableStyleId>
              </a:tblPr>
              <a:tblGrid>
                <a:gridCol w="1301811">
                  <a:extLst>
                    <a:ext uri="{9D8B030D-6E8A-4147-A177-3AD203B41FA5}">
                      <a16:colId xmlns:a16="http://schemas.microsoft.com/office/drawing/2014/main" val="3889081879"/>
                    </a:ext>
                  </a:extLst>
                </a:gridCol>
                <a:gridCol w="4984689">
                  <a:extLst>
                    <a:ext uri="{9D8B030D-6E8A-4147-A177-3AD203B41FA5}">
                      <a16:colId xmlns:a16="http://schemas.microsoft.com/office/drawing/2014/main" val="600406677"/>
                    </a:ext>
                  </a:extLst>
                </a:gridCol>
              </a:tblGrid>
              <a:tr h="520502">
                <a:tc>
                  <a:txBody>
                    <a:bodyPr/>
                    <a:lstStyle/>
                    <a:p>
                      <a:pPr algn="l">
                        <a:lnSpc>
                          <a:spcPts val="1800"/>
                        </a:lnSpc>
                        <a:spcBef>
                          <a:spcPts val="600"/>
                        </a:spcBef>
                        <a:spcAft>
                          <a:spcPts val="600"/>
                        </a:spcAft>
                      </a:pPr>
                      <a:r>
                        <a:rPr lang="en-US" sz="1300" b="1" i="0">
                          <a:latin typeface="Arial"/>
                          <a:cs typeface="Arial"/>
                        </a:rPr>
                        <a:t>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Double cardiac bypass. Had previous angioplasty. Day three of hospitalisation.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270792">
                <a:tc>
                  <a:txBody>
                    <a:bodyPr/>
                    <a:lstStyle/>
                    <a:p>
                      <a:pPr algn="l">
                        <a:lnSpc>
                          <a:spcPts val="1800"/>
                        </a:lnSpc>
                        <a:spcBef>
                          <a:spcPts val="600"/>
                        </a:spcBef>
                        <a:spcAft>
                          <a:spcPts val="600"/>
                        </a:spcAft>
                      </a:pPr>
                      <a:r>
                        <a:rPr lang="en-US" sz="1300" b="1" i="0">
                          <a:solidFill>
                            <a:schemeClr val="bg1"/>
                          </a:solidFill>
                          <a:latin typeface="Arial"/>
                          <a:cs typeface="Arial"/>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Lives alone in social housing. Retired.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368401">
                <a:tc>
                  <a:txBody>
                    <a:bodyPr/>
                    <a:lstStyle/>
                    <a:p>
                      <a:pPr algn="l">
                        <a:lnSpc>
                          <a:spcPts val="1800"/>
                        </a:lnSpc>
                        <a:spcBef>
                          <a:spcPts val="600"/>
                        </a:spcBef>
                        <a:spcAft>
                          <a:spcPts val="600"/>
                        </a:spcAft>
                      </a:pPr>
                      <a:r>
                        <a:rPr lang="en-US" sz="1300" b="1" i="0">
                          <a:solidFill>
                            <a:schemeClr val="bg1"/>
                          </a:solidFill>
                          <a:latin typeface="Arial"/>
                          <a:cs typeface="Arial"/>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Would rather stop smoking after surgery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241886">
                <a:tc>
                  <a:txBody>
                    <a:bodyPr/>
                    <a:lstStyle/>
                    <a:p>
                      <a:pPr algn="l">
                        <a:lnSpc>
                          <a:spcPts val="1800"/>
                        </a:lnSpc>
                        <a:spcBef>
                          <a:spcPts val="600"/>
                        </a:spcBef>
                        <a:spcAft>
                          <a:spcPts val="600"/>
                        </a:spcAft>
                      </a:pPr>
                      <a:r>
                        <a:rPr lang="en-US" sz="1300" b="1" i="0">
                          <a:solidFill>
                            <a:schemeClr val="bg1"/>
                          </a:solidFill>
                          <a:latin typeface="Arial"/>
                          <a:cs typeface="Arial"/>
                        </a:rPr>
                        <a:t>Tobacco use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Arial"/>
                          <a:cs typeface="Arial"/>
                        </a:rPr>
                        <a:t>40-50 cigarettes/day for 52 years. HSI = 6.</a:t>
                      </a:r>
                    </a:p>
                    <a:p>
                      <a:pPr>
                        <a:lnSpc>
                          <a:spcPts val="1800"/>
                        </a:lnSpc>
                        <a:spcBef>
                          <a:spcPts val="400"/>
                        </a:spcBef>
                        <a:spcAft>
                          <a:spcPts val="400"/>
                        </a:spcAft>
                      </a:pPr>
                      <a:r>
                        <a:rPr lang="en-US" sz="1400" b="0" i="0">
                          <a:solidFill>
                            <a:schemeClr val="tx1"/>
                          </a:solidFill>
                          <a:latin typeface="Arial"/>
                          <a:cs typeface="Arial"/>
                        </a:rPr>
                        <a:t>Wakes in evenings to smoke. Smokes within five minutes of waking.</a:t>
                      </a:r>
                    </a:p>
                    <a:p>
                      <a:pPr marL="0" marR="0" lvl="0" indent="0" algn="l" rtl="0" eaLnBrk="1" fontAlgn="auto" latinLnBrk="0" hangingPunct="1">
                        <a:lnSpc>
                          <a:spcPts val="1800"/>
                        </a:lnSpc>
                        <a:spcBef>
                          <a:spcPts val="400"/>
                        </a:spcBef>
                        <a:spcAft>
                          <a:spcPts val="400"/>
                        </a:spcAft>
                        <a:buClrTx/>
                        <a:buSzTx/>
                        <a:buFontTx/>
                        <a:buNone/>
                      </a:pPr>
                      <a:r>
                        <a:rPr lang="en-GB" sz="1400" b="0" i="0">
                          <a:solidFill>
                            <a:schemeClr val="tx1"/>
                          </a:solidFill>
                          <a:effectLst/>
                          <a:latin typeface="Arial"/>
                          <a:ea typeface="Calibri" panose="020F0502020204030204" pitchFamily="34" charset="0"/>
                          <a:cs typeface="Arial"/>
                        </a:rPr>
                        <a:t>Has tried to quit many times. Believes is its down to will 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534837">
                <a:tc>
                  <a:txBody>
                    <a:bodyPr/>
                    <a:lstStyle/>
                    <a:p>
                      <a:pPr algn="l">
                        <a:lnSpc>
                          <a:spcPts val="1800"/>
                        </a:lnSpc>
                        <a:spcBef>
                          <a:spcPts val="600"/>
                        </a:spcBef>
                        <a:spcAft>
                          <a:spcPts val="600"/>
                        </a:spcAft>
                      </a:pPr>
                      <a:r>
                        <a:rPr lang="en-US" sz="1300" b="1" i="0">
                          <a:solidFill>
                            <a:schemeClr val="bg1"/>
                          </a:solidFill>
                          <a:latin typeface="Arial"/>
                          <a:cs typeface="Arial"/>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rtl="0" eaLnBrk="1" fontAlgn="auto" latinLnBrk="0" hangingPunct="1">
                        <a:lnSpc>
                          <a:spcPts val="1800"/>
                        </a:lnSpc>
                        <a:spcBef>
                          <a:spcPts val="400"/>
                        </a:spcBef>
                        <a:spcAft>
                          <a:spcPts val="400"/>
                        </a:spcAft>
                        <a:buClrTx/>
                        <a:buSzTx/>
                        <a:buFontTx/>
                        <a:buNone/>
                      </a:pPr>
                      <a:r>
                        <a:rPr lang="en-GB" sz="1400" b="0" i="0">
                          <a:solidFill>
                            <a:schemeClr val="tx1"/>
                          </a:solidFill>
                          <a:effectLst/>
                          <a:latin typeface="Arial"/>
                          <a:ea typeface="Calibri" panose="020F0502020204030204" pitchFamily="34" charset="0"/>
                          <a:cs typeface="Arial"/>
                        </a:rPr>
                        <a:t>Patch and mouth spray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749863975"/>
                  </a:ext>
                </a:extLst>
              </a:tr>
              <a:tr h="1670132">
                <a:tc>
                  <a:txBody>
                    <a:bodyPr/>
                    <a:lstStyle/>
                    <a:p>
                      <a:pPr algn="l">
                        <a:lnSpc>
                          <a:spcPts val="1800"/>
                        </a:lnSpc>
                        <a:spcBef>
                          <a:spcPts val="600"/>
                        </a:spcBef>
                        <a:spcAft>
                          <a:spcPts val="600"/>
                        </a:spcAft>
                      </a:pPr>
                      <a:r>
                        <a:rPr lang="en-US" sz="1300" b="1" i="0">
                          <a:solidFill>
                            <a:schemeClr val="bg1"/>
                          </a:solidFill>
                          <a:latin typeface="Arial"/>
                          <a:cs typeface="Arial"/>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Has used the patch but not inhalator</a:t>
                      </a:r>
                    </a:p>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Strong desire to smoke, frustrated can’t get outside.</a:t>
                      </a:r>
                    </a:p>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CO: 0 ppm</a:t>
                      </a:r>
                    </a:p>
                    <a:p>
                      <a:pPr marL="0" marR="0" lvl="0" indent="0" algn="l" defTabSz="457200" rtl="0" eaLnBrk="1" fontAlgn="auto" latinLnBrk="0" hangingPunct="1">
                        <a:lnSpc>
                          <a:spcPts val="1800"/>
                        </a:lnSpc>
                        <a:spcBef>
                          <a:spcPts val="400"/>
                        </a:spcBef>
                        <a:spcAft>
                          <a:spcPts val="400"/>
                        </a:spcAft>
                        <a:buClrTx/>
                        <a:buSzTx/>
                        <a:buFontTx/>
                        <a:buNone/>
                        <a:tabLst/>
                        <a:defRPr/>
                      </a:pPr>
                      <a:r>
                        <a:rPr lang="en-GB" sz="1400" b="0" i="0">
                          <a:solidFill>
                            <a:schemeClr val="tx1"/>
                          </a:solidFill>
                          <a:effectLst/>
                          <a:latin typeface="Arial"/>
                          <a:ea typeface="Calibri" panose="020F0502020204030204" pitchFamily="34" charset="0"/>
                          <a:cs typeface="Arial"/>
                        </a:rPr>
                        <a:t>States he wants to stop and will do so when he gets home (but without requesting your support in a meaningful way).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2066561429"/>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51053" y="4218234"/>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sitting in a chair with a tube attached to his neck&#10;&#10;Description automatically generated">
            <a:extLst>
              <a:ext uri="{FF2B5EF4-FFF2-40B4-BE49-F238E27FC236}">
                <a16:creationId xmlns:a16="http://schemas.microsoft.com/office/drawing/2014/main" id="{A3430FE3-352A-3C50-29FA-6E0B2A74F4F6}"/>
              </a:ext>
            </a:extLst>
          </p:cNvPr>
          <p:cNvPicPr>
            <a:picLocks noChangeAspect="1"/>
          </p:cNvPicPr>
          <p:nvPr/>
        </p:nvPicPr>
        <p:blipFill>
          <a:blip r:embed="rId3"/>
          <a:stretch>
            <a:fillRect/>
          </a:stretch>
        </p:blipFill>
        <p:spPr>
          <a:xfrm>
            <a:off x="7042363" y="2550769"/>
            <a:ext cx="1628382" cy="1547331"/>
          </a:xfrm>
          <a:prstGeom prst="rect">
            <a:avLst/>
          </a:prstGeom>
        </p:spPr>
      </p:pic>
      <p:sp>
        <p:nvSpPr>
          <p:cNvPr id="13" name="Title 1">
            <a:extLst>
              <a:ext uri="{FF2B5EF4-FFF2-40B4-BE49-F238E27FC236}">
                <a16:creationId xmlns:a16="http://schemas.microsoft.com/office/drawing/2014/main" id="{72E4FB1D-E3DA-E5F6-1563-898ACBE019BA}"/>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Follow-up scenario 3 </a:t>
            </a:r>
          </a:p>
        </p:txBody>
      </p:sp>
      <p:sp>
        <p:nvSpPr>
          <p:cNvPr id="2" name="Footer Placeholder 3">
            <a:extLst>
              <a:ext uri="{FF2B5EF4-FFF2-40B4-BE49-F238E27FC236}">
                <a16:creationId xmlns:a16="http://schemas.microsoft.com/office/drawing/2014/main" id="{0D2F8137-73A5-D168-D42C-D33BEE04BA0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06570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295720F-9256-BE45-B68F-F75C95E7A3C1}"/>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546860"/>
          </a:xfrm>
        </p:spPr>
        <p:txBody>
          <a:bodyPr/>
          <a:lstStyle/>
          <a:p>
            <a:pPr algn="ctr"/>
            <a:r>
              <a:rPr lang="en-US" sz="3200" b="1"/>
              <a:t>Over to you…</a:t>
            </a:r>
          </a:p>
        </p:txBody>
      </p:sp>
    </p:spTree>
    <p:extLst>
      <p:ext uri="{BB962C8B-B14F-4D97-AF65-F5344CB8AC3E}">
        <p14:creationId xmlns:p14="http://schemas.microsoft.com/office/powerpoint/2010/main" val="11668555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4DD27-F24C-8645-B53D-0473BF26F71F}"/>
              </a:ext>
            </a:extLst>
          </p:cNvPr>
          <p:cNvSpPr>
            <a:spLocks noGrp="1"/>
          </p:cNvSpPr>
          <p:nvPr>
            <p:ph type="title"/>
          </p:nvPr>
        </p:nvSpPr>
        <p:spPr>
          <a:xfrm>
            <a:off x="571500" y="152400"/>
            <a:ext cx="7962900" cy="1066800"/>
          </a:xfrm>
        </p:spPr>
        <p:txBody>
          <a:bodyPr wrap="square" anchor="ctr">
            <a:normAutofit/>
          </a:bodyPr>
          <a:lstStyle/>
          <a:p>
            <a:r>
              <a:rPr lang="en-US"/>
              <a:t>Skills practice: practitioner</a:t>
            </a:r>
          </a:p>
        </p:txBody>
      </p:sp>
      <p:sp>
        <p:nvSpPr>
          <p:cNvPr id="4" name="Text Placeholder 3">
            <a:extLst>
              <a:ext uri="{FF2B5EF4-FFF2-40B4-BE49-F238E27FC236}">
                <a16:creationId xmlns:a16="http://schemas.microsoft.com/office/drawing/2014/main" id="{C2CA8FA0-B7F4-C048-A954-2517AA8A0C9F}"/>
              </a:ext>
            </a:extLst>
          </p:cNvPr>
          <p:cNvSpPr>
            <a:spLocks noGrp="1"/>
          </p:cNvSpPr>
          <p:nvPr>
            <p:ph sz="half" idx="1"/>
          </p:nvPr>
        </p:nvSpPr>
        <p:spPr>
          <a:xfrm>
            <a:off x="541020" y="1809751"/>
            <a:ext cx="4809179" cy="4267200"/>
          </a:xfrm>
        </p:spPr>
        <p:txBody>
          <a:bodyPr wrap="square" anchor="t">
            <a:normAutofit/>
          </a:bodyPr>
          <a:lstStyle/>
          <a:p>
            <a:pPr marL="0" indent="0">
              <a:spcBef>
                <a:spcPts val="1400"/>
              </a:spcBef>
              <a:spcAft>
                <a:spcPts val="1400"/>
              </a:spcAft>
              <a:buNone/>
            </a:pPr>
            <a:r>
              <a:rPr lang="en-US" b="1">
                <a:solidFill>
                  <a:schemeClr val="accent1"/>
                </a:solidFill>
                <a:latin typeface="Arial"/>
                <a:cs typeface="Arial"/>
              </a:rPr>
              <a:t>Groups of 3: </a:t>
            </a:r>
            <a:r>
              <a:rPr lang="en-US">
                <a:latin typeface="Arial"/>
                <a:cs typeface="Arial"/>
              </a:rPr>
              <a:t>TDA, patient, observer</a:t>
            </a:r>
          </a:p>
          <a:p>
            <a:pPr marL="287655" indent="-288290">
              <a:spcBef>
                <a:spcPts val="1400"/>
              </a:spcBef>
              <a:spcAft>
                <a:spcPts val="1400"/>
              </a:spcAft>
            </a:pPr>
            <a:r>
              <a:rPr lang="en-US" b="1">
                <a:solidFill>
                  <a:schemeClr val="accent1"/>
                </a:solidFill>
                <a:latin typeface="Arial"/>
                <a:cs typeface="Arial"/>
              </a:rPr>
              <a:t>Day 2, Handout 2</a:t>
            </a:r>
            <a:endParaRPr lang="en-US" b="1">
              <a:solidFill>
                <a:schemeClr val="accent1"/>
              </a:solidFill>
            </a:endParaRPr>
          </a:p>
          <a:p>
            <a:pPr marL="287655" indent="-288290">
              <a:spcBef>
                <a:spcPts val="1400"/>
              </a:spcBef>
              <a:spcAft>
                <a:spcPts val="1400"/>
              </a:spcAft>
            </a:pPr>
            <a:r>
              <a:rPr lang="en-US">
                <a:latin typeface="Arial"/>
                <a:cs typeface="Arial"/>
              </a:rPr>
              <a:t>Practice the core communication skills</a:t>
            </a:r>
          </a:p>
          <a:p>
            <a:pPr marL="287655" indent="-288290">
              <a:spcBef>
                <a:spcPts val="1400"/>
              </a:spcBef>
              <a:spcAft>
                <a:spcPts val="1400"/>
              </a:spcAft>
            </a:pPr>
            <a:r>
              <a:rPr lang="en-US">
                <a:latin typeface="Arial"/>
                <a:cs typeface="Arial"/>
              </a:rPr>
              <a:t>Use the clinical checklist to ask questions to ensure you cover all the BCTs</a:t>
            </a:r>
          </a:p>
          <a:p>
            <a:pPr marL="0" indent="0">
              <a:spcBef>
                <a:spcPts val="1400"/>
              </a:spcBef>
              <a:spcAft>
                <a:spcPts val="1400"/>
              </a:spcAft>
              <a:buNone/>
            </a:pPr>
            <a:r>
              <a:rPr lang="en-US" b="1">
                <a:solidFill>
                  <a:schemeClr val="accent1"/>
                </a:solidFill>
                <a:latin typeface="Arial"/>
                <a:cs typeface="Arial"/>
              </a:rPr>
              <a:t>10 minutes</a:t>
            </a:r>
          </a:p>
        </p:txBody>
      </p:sp>
      <p:pic>
        <p:nvPicPr>
          <p:cNvPr id="6" name="Picture 5">
            <a:extLst>
              <a:ext uri="{FF2B5EF4-FFF2-40B4-BE49-F238E27FC236}">
                <a16:creationId xmlns:a16="http://schemas.microsoft.com/office/drawing/2014/main" id="{806E1936-62EE-E92A-4350-1BA3FEA72B50}"/>
              </a:ext>
            </a:extLst>
          </p:cNvPr>
          <p:cNvPicPr>
            <a:picLocks noChangeAspect="1"/>
          </p:cNvPicPr>
          <p:nvPr/>
        </p:nvPicPr>
        <p:blipFill>
          <a:blip r:embed="rId3"/>
          <a:srcRect/>
          <a:stretch/>
        </p:blipFill>
        <p:spPr>
          <a:xfrm>
            <a:off x="5573668" y="1753867"/>
            <a:ext cx="2960732" cy="4186911"/>
          </a:xfrm>
          <a:prstGeom prst="rect">
            <a:avLst/>
          </a:prstGeom>
          <a:ln>
            <a:noFill/>
          </a:ln>
          <a:effectLst>
            <a:outerShdw blurRad="190500" algn="tl" rotWithShape="0">
              <a:srgbClr val="000000">
                <a:alpha val="70000"/>
              </a:srgbClr>
            </a:outerShdw>
          </a:effectLst>
        </p:spPr>
      </p:pic>
      <p:sp>
        <p:nvSpPr>
          <p:cNvPr id="3" name="Footer Placeholder 3">
            <a:extLst>
              <a:ext uri="{FF2B5EF4-FFF2-40B4-BE49-F238E27FC236}">
                <a16:creationId xmlns:a16="http://schemas.microsoft.com/office/drawing/2014/main" id="{3109DBCB-8D38-AE83-CFF8-E59C2DBEA13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164149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428962256"/>
              </p:ext>
            </p:extLst>
          </p:nvPr>
        </p:nvGraphicFramePr>
        <p:xfrm>
          <a:off x="571499" y="1454685"/>
          <a:ext cx="5816421" cy="4664761"/>
        </p:xfrm>
        <a:graphic>
          <a:graphicData uri="http://schemas.openxmlformats.org/drawingml/2006/table">
            <a:tbl>
              <a:tblPr firstRow="1" bandRow="1">
                <a:tableStyleId>{5C22544A-7EE6-4342-B048-85BDC9FD1C3A}</a:tableStyleId>
              </a:tblPr>
              <a:tblGrid>
                <a:gridCol w="1459560">
                  <a:extLst>
                    <a:ext uri="{9D8B030D-6E8A-4147-A177-3AD203B41FA5}">
                      <a16:colId xmlns:a16="http://schemas.microsoft.com/office/drawing/2014/main" val="3889081879"/>
                    </a:ext>
                  </a:extLst>
                </a:gridCol>
                <a:gridCol w="4356861">
                  <a:extLst>
                    <a:ext uri="{9D8B030D-6E8A-4147-A177-3AD203B41FA5}">
                      <a16:colId xmlns:a16="http://schemas.microsoft.com/office/drawing/2014/main" val="600406677"/>
                    </a:ext>
                  </a:extLst>
                </a:gridCol>
              </a:tblGrid>
              <a:tr h="653832">
                <a:tc>
                  <a:txBody>
                    <a:bodyPr/>
                    <a:lstStyle/>
                    <a:p>
                      <a:pPr algn="l">
                        <a:lnSpc>
                          <a:spcPts val="1800"/>
                        </a:lnSpc>
                        <a:spcBef>
                          <a:spcPts val="600"/>
                        </a:spcBef>
                        <a:spcAft>
                          <a:spcPts val="600"/>
                        </a:spcAft>
                      </a:pPr>
                      <a:r>
                        <a:rPr lang="en-US" sz="1300" b="1" i="0">
                          <a:latin typeface="Arial" panose="020B0604020202020204" pitchFamily="34" charset="0"/>
                          <a:cs typeface="Arial" panose="020B0604020202020204" pitchFamily="34" charset="0"/>
                        </a:rPr>
                        <a:t>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500"/>
                        </a:lnSpc>
                      </a:pPr>
                      <a:r>
                        <a:rPr lang="en-US" sz="1200" b="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Chest pain and type 2 diabetes. </a:t>
                      </a:r>
                      <a:r>
                        <a:rPr lang="en-CA" sz="1200" b="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Has had a stressful experience in hospital.</a:t>
                      </a:r>
                    </a:p>
                    <a:p>
                      <a:pPr>
                        <a:lnSpc>
                          <a:spcPts val="1500"/>
                        </a:lnSpc>
                      </a:pPr>
                      <a:r>
                        <a:rPr lang="en-CA"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458162">
                <a:tc>
                  <a:txBody>
                    <a:bodyPr/>
                    <a:lstStyle/>
                    <a:p>
                      <a:pPr algn="l">
                        <a:lnSpc>
                          <a:spcPts val="1800"/>
                        </a:lnSpc>
                        <a:spcBef>
                          <a:spcPts val="600"/>
                        </a:spcBef>
                        <a:spcAft>
                          <a:spcPts val="600"/>
                        </a:spcAft>
                      </a:pPr>
                      <a:r>
                        <a:rPr lang="en-US" sz="1300" b="1" i="0">
                          <a:solidFill>
                            <a:schemeClr val="bg1"/>
                          </a:solidFill>
                          <a:latin typeface="Arial" panose="020B0604020202020204" pitchFamily="34" charset="0"/>
                          <a:cs typeface="Arial" panose="020B0604020202020204" pitchFamily="34" charset="0"/>
                        </a:rPr>
                        <a:t>History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500"/>
                        </a:lnSpc>
                      </a:pPr>
                      <a:r>
                        <a:rPr lang="en-US"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Widowed, two children, one grandchild. Has struggled with depression for years and takes treatment. </a:t>
                      </a:r>
                    </a:p>
                    <a:p>
                      <a:pPr>
                        <a:lnSpc>
                          <a:spcPts val="1500"/>
                        </a:lnSpc>
                      </a:pPr>
                      <a:r>
                        <a:rPr lang="en-CA"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102158">
                <a:tc>
                  <a:txBody>
                    <a:bodyPr/>
                    <a:lstStyle/>
                    <a:p>
                      <a:pPr algn="l">
                        <a:lnSpc>
                          <a:spcPts val="1800"/>
                        </a:lnSpc>
                        <a:spcBef>
                          <a:spcPts val="600"/>
                        </a:spcBef>
                        <a:spcAft>
                          <a:spcPts val="600"/>
                        </a:spcAft>
                      </a:pPr>
                      <a:r>
                        <a:rPr lang="en-US" sz="1300" b="1" i="0">
                          <a:solidFill>
                            <a:schemeClr val="bg1"/>
                          </a:solidFill>
                          <a:latin typeface="Arial" panose="020B0604020202020204" pitchFamily="34" charset="0"/>
                          <a:cs typeface="Arial" panose="020B0604020202020204" pitchFamily="34" charset="0"/>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 cigarettes/day for 40 years.</a:t>
                      </a:r>
                      <a:endParaRPr lang="en-GB" sz="1200">
                        <a:effectLst/>
                        <a:latin typeface="Calibri" panose="020F0502020204030204" pitchFamily="34" charset="0"/>
                        <a:ea typeface="Times New Roman" panose="02020603050405020304" pitchFamily="18" charset="0"/>
                        <a:cs typeface="Times New Roman" panose="02020603050405020304" pitchFamily="18" charset="0"/>
                      </a:endParaRPr>
                    </a:p>
                    <a:p>
                      <a:pPr>
                        <a:lnSpc>
                          <a:spcPts val="18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Smokes soon after waking in morning. </a:t>
                      </a:r>
                      <a:endParaRPr lang="en-GB" sz="1200">
                        <a:effectLst/>
                        <a:latin typeface="Calibri" panose="020F0502020204030204" pitchFamily="34" charset="0"/>
                        <a:ea typeface="Times New Roman" panose="02020603050405020304" pitchFamily="18" charset="0"/>
                        <a:cs typeface="Times New Roman" panose="02020603050405020304" pitchFamily="18" charset="0"/>
                      </a:endParaRPr>
                    </a:p>
                    <a:p>
                      <a:pPr>
                        <a:lnSpc>
                          <a:spcPts val="1500"/>
                        </a:lnSpc>
                      </a:pPr>
                      <a:r>
                        <a:rPr lang="en-GB" sz="1200" kern="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Successfully stopped for two years but lapsed when husband died.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524848">
                <a:tc>
                  <a:txBody>
                    <a:bodyPr/>
                    <a:lstStyle/>
                    <a:p>
                      <a:pPr algn="l">
                        <a:lnSpc>
                          <a:spcPts val="1800"/>
                        </a:lnSpc>
                        <a:spcBef>
                          <a:spcPts val="600"/>
                        </a:spcBef>
                        <a:spcAft>
                          <a:spcPts val="600"/>
                        </a:spcAft>
                      </a:pPr>
                      <a:r>
                        <a:rPr lang="en-US" sz="1300" b="1" i="0">
                          <a:solidFill>
                            <a:schemeClr val="bg1"/>
                          </a:solidFill>
                          <a:latin typeface="Arial" panose="020B0604020202020204" pitchFamily="34" charset="0"/>
                          <a:cs typeface="Arial" panose="020B0604020202020204" pitchFamily="34" charset="0"/>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5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NRT patch and inhalator.</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Withdrawal: anxious and strong urges to smoke.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US" sz="12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Uncertain whether she can manage without smoking.</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915253557"/>
                  </a:ext>
                </a:extLst>
              </a:tr>
              <a:tr h="1492847">
                <a:tc>
                  <a:txBody>
                    <a:bodyPr/>
                    <a:lstStyle/>
                    <a:p>
                      <a:pPr algn="l">
                        <a:lnSpc>
                          <a:spcPts val="1800"/>
                        </a:lnSpc>
                        <a:spcBef>
                          <a:spcPts val="600"/>
                        </a:spcBef>
                        <a:spcAft>
                          <a:spcPts val="600"/>
                        </a:spcAft>
                      </a:pPr>
                      <a:r>
                        <a:rPr lang="en-US" sz="1200" b="1" i="0">
                          <a:solidFill>
                            <a:schemeClr val="bg1"/>
                          </a:solidFill>
                          <a:latin typeface="Arial" panose="020B0604020202020204" pitchFamily="34" charset="0"/>
                          <a:cs typeface="Arial" panose="020B0604020202020204" pitchFamily="34" charset="0"/>
                        </a:rPr>
                        <a:t>Follow-up</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nSpc>
                          <a:spcPts val="1500"/>
                        </a:lnSpc>
                        <a:spcBef>
                          <a:spcPts val="400"/>
                        </a:spcBef>
                        <a:spcAft>
                          <a:spcPts val="400"/>
                        </a:spcAft>
                      </a:pPr>
                      <a:r>
                        <a:rPr lang="en-CA"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Using combination NRT (patch and inhalator)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CA"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“My nerves have calmed – still craving my cigarettes but no longer overwhelming as it was before I had NRT”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500"/>
                        </a:lnSpc>
                        <a:spcBef>
                          <a:spcPts val="400"/>
                        </a:spcBef>
                        <a:spcAft>
                          <a:spcPts val="400"/>
                        </a:spcAft>
                      </a:pPr>
                      <a:r>
                        <a:rPr lang="en-CA"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Feeling like she like to learn more about support available to quit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0795" marB="36195"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lumMod val="40000"/>
                        <a:lumOff val="60000"/>
                        <a:alpha val="20000"/>
                      </a:scheme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547285" y="3911624"/>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Carole, </a:t>
              </a:r>
              <a:r>
                <a:rPr lang="en-US" sz="1700">
                  <a:latin typeface="Century Gothic" panose="020B0502020202020204" pitchFamily="34" charset="0"/>
                </a:rPr>
                <a:t>60</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in a hospital bed holding a remote&#10;&#10;Description automatically generated">
            <a:extLst>
              <a:ext uri="{FF2B5EF4-FFF2-40B4-BE49-F238E27FC236}">
                <a16:creationId xmlns:a16="http://schemas.microsoft.com/office/drawing/2014/main" id="{B00AF841-225A-C78F-EC78-3EB5AA7FC990}"/>
              </a:ext>
            </a:extLst>
          </p:cNvPr>
          <p:cNvPicPr>
            <a:picLocks noChangeAspect="1"/>
          </p:cNvPicPr>
          <p:nvPr/>
        </p:nvPicPr>
        <p:blipFill rotWithShape="1">
          <a:blip r:embed="rId3"/>
          <a:srcRect l="27424" t="20787" r="35864" b="34974"/>
          <a:stretch/>
        </p:blipFill>
        <p:spPr>
          <a:xfrm>
            <a:off x="6601747" y="1706031"/>
            <a:ext cx="2281234" cy="2006258"/>
          </a:xfrm>
          <a:prstGeom prst="rect">
            <a:avLst/>
          </a:prstGeom>
        </p:spPr>
      </p:pic>
      <p:sp>
        <p:nvSpPr>
          <p:cNvPr id="12" name="Title 1">
            <a:extLst>
              <a:ext uri="{FF2B5EF4-FFF2-40B4-BE49-F238E27FC236}">
                <a16:creationId xmlns:a16="http://schemas.microsoft.com/office/drawing/2014/main" id="{6CBBF88E-1C82-18C3-C6CE-A070B1B61490}"/>
              </a:ext>
            </a:extLst>
          </p:cNvPr>
          <p:cNvSpPr>
            <a:spLocks noGrp="1"/>
          </p:cNvSpPr>
          <p:nvPr>
            <p:ph type="title"/>
          </p:nvPr>
        </p:nvSpPr>
        <p:spPr>
          <a:xfrm>
            <a:off x="571500" y="152400"/>
            <a:ext cx="7962900" cy="1066800"/>
          </a:xfrm>
        </p:spPr>
        <p:txBody>
          <a:bodyPr wrap="square" anchor="ctr">
            <a:normAutofit/>
          </a:bodyPr>
          <a:lstStyle/>
          <a:p>
            <a:r>
              <a:rPr lang="en-US"/>
              <a:t>Skills practice: patient</a:t>
            </a:r>
          </a:p>
        </p:txBody>
      </p:sp>
      <p:sp>
        <p:nvSpPr>
          <p:cNvPr id="13" name="TextBox 12">
            <a:extLst>
              <a:ext uri="{FF2B5EF4-FFF2-40B4-BE49-F238E27FC236}">
                <a16:creationId xmlns:a16="http://schemas.microsoft.com/office/drawing/2014/main" id="{CA39D9A4-86B7-3F50-62B9-AD1CE619480A}"/>
              </a:ext>
            </a:extLst>
          </p:cNvPr>
          <p:cNvSpPr txBox="1"/>
          <p:nvPr/>
        </p:nvSpPr>
        <p:spPr bwMode="auto">
          <a:xfrm>
            <a:off x="6762320" y="4932467"/>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a:solidFill>
                  <a:schemeClr val="bg2"/>
                </a:solidFill>
                <a:latin typeface="+mn-lt"/>
              </a:rPr>
              <a:t>3</a:t>
            </a:r>
            <a:endParaRPr lang="en-US"/>
          </a:p>
        </p:txBody>
      </p:sp>
      <p:sp>
        <p:nvSpPr>
          <p:cNvPr id="2" name="Footer Placeholder 3">
            <a:extLst>
              <a:ext uri="{FF2B5EF4-FFF2-40B4-BE49-F238E27FC236}">
                <a16:creationId xmlns:a16="http://schemas.microsoft.com/office/drawing/2014/main" id="{08B01ECE-DF1C-D407-B67A-BC8D6098852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4535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9C8C793-C26D-B94C-AD18-2EB13DBBF998}"/>
              </a:ext>
            </a:extLst>
          </p:cNvPr>
          <p:cNvGrpSpPr/>
          <p:nvPr/>
        </p:nvGrpSpPr>
        <p:grpSpPr>
          <a:xfrm>
            <a:off x="0" y="0"/>
            <a:ext cx="9144001" cy="6858000"/>
            <a:chOff x="0" y="0"/>
            <a:chExt cx="9144001" cy="6858000"/>
          </a:xfrm>
        </p:grpSpPr>
        <p:pic>
          <p:nvPicPr>
            <p:cNvPr id="3" name="smoke">
              <a:extLst>
                <a:ext uri="{FF2B5EF4-FFF2-40B4-BE49-F238E27FC236}">
                  <a16:creationId xmlns:a16="http://schemas.microsoft.com/office/drawing/2014/main" id="{6FB2789E-1E1A-EAAA-4996-C5B2DBBE9FF8}"/>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919A2AF5-C231-21F8-7E8E-8BBCF481B1AA}"/>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You cannot use NRT and smoke</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429007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Check progress</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Follow-up checklist</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CO testing</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3507903"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Assess treatment response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364236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Review and revise treatment plan</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4880965"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prompt commitment</a:t>
            </a:r>
          </a:p>
        </p:txBody>
      </p:sp>
      <p:sp>
        <p:nvSpPr>
          <p:cNvPr id="6" name="TextBox 5">
            <a:extLst>
              <a:ext uri="{FF2B5EF4-FFF2-40B4-BE49-F238E27FC236}">
                <a16:creationId xmlns:a16="http://schemas.microsoft.com/office/drawing/2014/main" id="{DF4B4F15-13F6-EDC9-1006-56E92A635F87}"/>
              </a:ext>
            </a:extLst>
          </p:cNvPr>
          <p:cNvSpPr txBox="1"/>
          <p:nvPr/>
        </p:nvSpPr>
        <p:spPr bwMode="auto">
          <a:xfrm>
            <a:off x="6508668" y="756309"/>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a:solidFill>
                  <a:schemeClr val="bg2"/>
                </a:solidFill>
                <a:latin typeface="+mn-lt"/>
              </a:rPr>
              <a:t>2</a:t>
            </a:r>
            <a:endParaRPr lang="en-US"/>
          </a:p>
        </p:txBody>
      </p:sp>
    </p:spTree>
    <p:extLst>
      <p:ext uri="{BB962C8B-B14F-4D97-AF65-F5344CB8AC3E}">
        <p14:creationId xmlns:p14="http://schemas.microsoft.com/office/powerpoint/2010/main" val="781218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414DF6F5-6F51-DC44-BB26-6B5D013DAC27}"/>
              </a:ext>
            </a:extLst>
          </p:cNvPr>
          <p:cNvSpPr>
            <a:spLocks noGrp="1"/>
          </p:cNvSpPr>
          <p:nvPr>
            <p:ph type="subTitle" idx="1"/>
          </p:nvPr>
        </p:nvSpPr>
        <p:spPr>
          <a:xfrm>
            <a:off x="0" y="2410276"/>
            <a:ext cx="9144000" cy="1680499"/>
          </a:xfrm>
        </p:spPr>
        <p:txBody>
          <a:bodyPr anchor="t"/>
          <a:lstStyle/>
          <a:p>
            <a:pPr algn="ctr">
              <a:spcBef>
                <a:spcPts val="0"/>
              </a:spcBef>
              <a:spcAft>
                <a:spcPts val="0"/>
              </a:spcAft>
            </a:pPr>
            <a:r>
              <a:rPr lang="en-US" sz="2200" b="0">
                <a:solidFill>
                  <a:srgbClr val="F79645"/>
                </a:solidFill>
                <a:effectLst>
                  <a:outerShdw blurRad="254000" dist="76200" dir="5400000" algn="ctr" rotWithShape="0">
                    <a:srgbClr val="000000">
                      <a:alpha val="0"/>
                    </a:srgbClr>
                  </a:outerShdw>
                </a:effectLst>
              </a:rPr>
              <a:t>Skills practice </a:t>
            </a:r>
            <a:br>
              <a:rPr lang="en-US" sz="3200">
                <a:effectLst>
                  <a:outerShdw blurRad="254000" dist="76200" dir="5400000" algn="ctr" rotWithShape="0">
                    <a:srgbClr val="000000">
                      <a:alpha val="15000"/>
                    </a:srgbClr>
                  </a:outerShdw>
                </a:effectLst>
              </a:rPr>
            </a:br>
            <a:r>
              <a:rPr lang="en-US" sz="320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2987170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ECA8-4DFB-52B5-D090-A6C0996313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3D8177-68F1-C4AF-0FFD-3B15805BCA8B}"/>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Nicotine analogues</a:t>
            </a:r>
          </a:p>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(varenicline, cytisine)</a:t>
            </a:r>
          </a:p>
        </p:txBody>
      </p:sp>
    </p:spTree>
    <p:extLst>
      <p:ext uri="{BB962C8B-B14F-4D97-AF65-F5344CB8AC3E}">
        <p14:creationId xmlns:p14="http://schemas.microsoft.com/office/powerpoint/2010/main" val="387875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latin typeface="+mn-lt"/>
              </a:rPr>
              <a:t>Nicotine analogue medications</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8" y="1684049"/>
            <a:ext cx="7389161" cy="43827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800"/>
              </a:spcBef>
              <a:spcAft>
                <a:spcPts val="800"/>
              </a:spcAft>
              <a:buNone/>
            </a:pPr>
            <a:r>
              <a:rPr lang="en-US" sz="2000" b="1">
                <a:solidFill>
                  <a:schemeClr val="accent1"/>
                </a:solidFill>
                <a:latin typeface="Arial" panose="020B0604020202020204" pitchFamily="34" charset="0"/>
                <a:cs typeface="Arial" panose="020B0604020202020204" pitchFamily="34" charset="0"/>
              </a:rPr>
              <a:t>How it works</a:t>
            </a:r>
          </a:p>
          <a:p>
            <a:pPr marL="342900" indent="-342900">
              <a:lnSpc>
                <a:spcPct val="114000"/>
              </a:lnSpc>
              <a:spcBef>
                <a:spcPts val="800"/>
              </a:spcBef>
              <a:spcAft>
                <a:spcPts val="800"/>
              </a:spcAft>
              <a:buClr>
                <a:schemeClr val="accent3"/>
              </a:buClr>
              <a:buFont typeface="Arial" panose="020B0604020202020204" pitchFamily="34" charset="0"/>
              <a:buChar char="■"/>
            </a:pPr>
            <a:r>
              <a:rPr lang="en-US" sz="2000">
                <a:latin typeface="Arial" panose="020B0604020202020204" pitchFamily="34" charset="0"/>
                <a:cs typeface="Arial" panose="020B0604020202020204" pitchFamily="34" charset="0"/>
              </a:rPr>
              <a:t>Acts at the level of the nicotine </a:t>
            </a:r>
            <a:r>
              <a:rPr lang="en-US" sz="2000" b="1">
                <a:solidFill>
                  <a:srgbClr val="0072CF"/>
                </a:solidFill>
                <a:latin typeface="Arial" panose="020B0604020202020204" pitchFamily="34" charset="0"/>
                <a:cs typeface="Arial" panose="020B0604020202020204" pitchFamily="34" charset="0"/>
              </a:rPr>
              <a:t>receptors in the brain</a:t>
            </a:r>
          </a:p>
          <a:p>
            <a:pPr marL="342900" indent="-342900">
              <a:lnSpc>
                <a:spcPct val="114000"/>
              </a:lnSpc>
              <a:spcBef>
                <a:spcPts val="800"/>
              </a:spcBef>
              <a:spcAft>
                <a:spcPts val="800"/>
              </a:spcAft>
              <a:buClr>
                <a:schemeClr val="accent3"/>
              </a:buClr>
              <a:buFont typeface="Arial" panose="020B0604020202020204" pitchFamily="34" charset="0"/>
              <a:buChar char="■"/>
            </a:pPr>
            <a:r>
              <a:rPr lang="en-US" sz="2000" b="1">
                <a:solidFill>
                  <a:srgbClr val="0072CF"/>
                </a:solidFill>
                <a:latin typeface="Arial" panose="020B0604020202020204" pitchFamily="34" charset="0"/>
                <a:cs typeface="Arial" panose="020B0604020202020204" pitchFamily="34" charset="0"/>
              </a:rPr>
              <a:t>Reduces</a:t>
            </a:r>
            <a:r>
              <a:rPr lang="en-US" sz="2000">
                <a:solidFill>
                  <a:srgbClr val="0072CF"/>
                </a:solidFill>
                <a:latin typeface="Arial" panose="020B0604020202020204" pitchFamily="34" charset="0"/>
                <a:cs typeface="Arial" panose="020B0604020202020204" pitchFamily="34" charset="0"/>
              </a:rPr>
              <a:t> </a:t>
            </a:r>
            <a:r>
              <a:rPr lang="en-US" sz="2000" b="1">
                <a:solidFill>
                  <a:srgbClr val="0072CF"/>
                </a:solidFill>
                <a:latin typeface="Arial" panose="020B0604020202020204" pitchFamily="34" charset="0"/>
                <a:cs typeface="Arial" panose="020B0604020202020204" pitchFamily="34" charset="0"/>
              </a:rPr>
              <a:t>withdrawal symptoms </a:t>
            </a:r>
            <a:r>
              <a:rPr lang="en-US" sz="2000">
                <a:latin typeface="Arial" panose="020B0604020202020204" pitchFamily="34" charset="0"/>
                <a:cs typeface="Arial" panose="020B0604020202020204" pitchFamily="34" charset="0"/>
              </a:rPr>
              <a:t>and </a:t>
            </a:r>
            <a:r>
              <a:rPr lang="en-US" sz="2000" b="1">
                <a:solidFill>
                  <a:srgbClr val="0072CF"/>
                </a:solidFill>
                <a:latin typeface="Arial" panose="020B0604020202020204" pitchFamily="34" charset="0"/>
                <a:cs typeface="Arial" panose="020B0604020202020204" pitchFamily="34" charset="0"/>
              </a:rPr>
              <a:t>urges to smoke </a:t>
            </a:r>
          </a:p>
          <a:p>
            <a:pPr marL="342900" indent="-342900">
              <a:lnSpc>
                <a:spcPct val="114000"/>
              </a:lnSpc>
              <a:spcBef>
                <a:spcPts val="800"/>
              </a:spcBef>
              <a:spcAft>
                <a:spcPts val="800"/>
              </a:spcAft>
              <a:buClr>
                <a:schemeClr val="accent3"/>
              </a:buClr>
              <a:buFont typeface="Arial" panose="020B0604020202020204" pitchFamily="34" charset="0"/>
              <a:buChar char="■"/>
            </a:pPr>
            <a:r>
              <a:rPr lang="en-US" sz="2000" b="1">
                <a:solidFill>
                  <a:srgbClr val="0072CF"/>
                </a:solidFill>
                <a:latin typeface="Arial" panose="020B0604020202020204" pitchFamily="34" charset="0"/>
                <a:cs typeface="Arial" panose="020B0604020202020204" pitchFamily="34" charset="0"/>
              </a:rPr>
              <a:t>Blocks</a:t>
            </a:r>
            <a:r>
              <a:rPr lang="en-US" sz="2000">
                <a:latin typeface="Arial" panose="020B0604020202020204" pitchFamily="34" charset="0"/>
                <a:cs typeface="Arial" panose="020B0604020202020204" pitchFamily="34" charset="0"/>
              </a:rPr>
              <a:t> some of the </a:t>
            </a:r>
            <a:r>
              <a:rPr lang="en-US" sz="2000" b="1">
                <a:solidFill>
                  <a:srgbClr val="0072CF"/>
                </a:solidFill>
                <a:latin typeface="Arial" panose="020B0604020202020204" pitchFamily="34" charset="0"/>
                <a:cs typeface="Arial" panose="020B0604020202020204" pitchFamily="34" charset="0"/>
              </a:rPr>
              <a:t>‘rewarding’ effects </a:t>
            </a:r>
            <a:r>
              <a:rPr lang="en-US" sz="2000">
                <a:latin typeface="Arial" panose="020B0604020202020204" pitchFamily="34" charset="0"/>
                <a:cs typeface="Arial" panose="020B0604020202020204" pitchFamily="34" charset="0"/>
              </a:rPr>
              <a:t>of smoking, meaning less pleasure, enjoyment when you smoke</a:t>
            </a:r>
          </a:p>
          <a:p>
            <a:pPr marL="223838" indent="-223838">
              <a:lnSpc>
                <a:spcPts val="2200"/>
              </a:lnSpc>
              <a:spcBef>
                <a:spcPts val="800"/>
              </a:spcBef>
              <a:spcAft>
                <a:spcPts val="800"/>
              </a:spcAft>
            </a:pPr>
            <a:endParaRPr lang="en-US" sz="1600"/>
          </a:p>
        </p:txBody>
      </p:sp>
      <p:sp>
        <p:nvSpPr>
          <p:cNvPr id="3" name="TextBox 2">
            <a:extLst>
              <a:ext uri="{FF2B5EF4-FFF2-40B4-BE49-F238E27FC236}">
                <a16:creationId xmlns:a16="http://schemas.microsoft.com/office/drawing/2014/main" id="{A948149F-639B-D46C-EC7D-5F6E94FF9102}"/>
              </a:ext>
            </a:extLst>
          </p:cNvPr>
          <p:cNvSpPr txBox="1"/>
          <p:nvPr/>
        </p:nvSpPr>
        <p:spPr bwMode="auto">
          <a:xfrm>
            <a:off x="7124700" y="4445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5" name="Footer Placeholder 3">
            <a:extLst>
              <a:ext uri="{FF2B5EF4-FFF2-40B4-BE49-F238E27FC236}">
                <a16:creationId xmlns:a16="http://schemas.microsoft.com/office/drawing/2014/main" id="{0FCBA6F9-C913-A088-94A1-41C0D81A1CA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9509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F6A9EBA-30E1-750A-9BAE-D7801999C15A}"/>
              </a:ext>
            </a:extLst>
          </p:cNvPr>
          <p:cNvSpPr>
            <a:spLocks noGrp="1"/>
          </p:cNvSpPr>
          <p:nvPr>
            <p:ph type="title"/>
          </p:nvPr>
        </p:nvSpPr>
        <p:spPr>
          <a:xfrm>
            <a:off x="571500" y="152400"/>
            <a:ext cx="7962900" cy="1066800"/>
          </a:xfrm>
        </p:spPr>
        <p:txBody>
          <a:bodyPr/>
          <a:lstStyle/>
          <a:p>
            <a:r>
              <a:rPr lang="en-US" altLang="en-US" b="1">
                <a:sym typeface="Symbol" pitchFamily="18" charset="2"/>
              </a:rPr>
              <a:t>How nicotine analogue medications work….</a:t>
            </a:r>
            <a:endParaRPr lang="en-US">
              <a:latin typeface="+mn-lt"/>
            </a:endParaRPr>
          </a:p>
        </p:txBody>
      </p:sp>
      <p:grpSp>
        <p:nvGrpSpPr>
          <p:cNvPr id="2" name="Group 3"/>
          <p:cNvGrpSpPr>
            <a:grpSpLocks/>
          </p:cNvGrpSpPr>
          <p:nvPr/>
        </p:nvGrpSpPr>
        <p:grpSpPr bwMode="auto">
          <a:xfrm>
            <a:off x="6553200" y="2667000"/>
            <a:ext cx="1143000" cy="860425"/>
            <a:chOff x="2967" y="1300"/>
            <a:chExt cx="720" cy="542"/>
          </a:xfrm>
        </p:grpSpPr>
        <p:sp>
          <p:nvSpPr>
            <p:cNvPr id="289854" name="Text Box 4"/>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endParaRPr kumimoji="1" lang="en-US" altLang="ja-JP">
                <a:solidFill>
                  <a:srgbClr val="BBE0E3"/>
                </a:solidFill>
                <a:ea typeface="ＭＳ Ｐゴシック" pitchFamily="34" charset="-128"/>
              </a:endParaRPr>
            </a:p>
          </p:txBody>
        </p:sp>
        <p:sp>
          <p:nvSpPr>
            <p:cNvPr id="356415" name="Freeform 5"/>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3" name="Group 6"/>
          <p:cNvGrpSpPr>
            <a:grpSpLocks/>
          </p:cNvGrpSpPr>
          <p:nvPr/>
        </p:nvGrpSpPr>
        <p:grpSpPr bwMode="auto">
          <a:xfrm>
            <a:off x="2362200" y="3200400"/>
            <a:ext cx="1143000" cy="860425"/>
            <a:chOff x="1465" y="1295"/>
            <a:chExt cx="720" cy="542"/>
          </a:xfrm>
        </p:grpSpPr>
        <p:sp>
          <p:nvSpPr>
            <p:cNvPr id="289852" name="Text Box 7"/>
            <p:cNvSpPr txBox="1">
              <a:spLocks noChangeArrowheads="1"/>
            </p:cNvSpPr>
            <p:nvPr/>
          </p:nvSpPr>
          <p:spPr bwMode="auto">
            <a:xfrm>
              <a:off x="1465" y="1295"/>
              <a:ext cx="720" cy="231"/>
            </a:xfrm>
            <a:prstGeom prst="rect">
              <a:avLst/>
            </a:prstGeom>
            <a:noFill/>
            <a:ln w="9525">
              <a:noFill/>
              <a:miter lim="800000"/>
              <a:headEnd/>
              <a:tailEnd/>
            </a:ln>
          </p:spPr>
          <p:txBody>
            <a:bodyPr>
              <a:spAutoFit/>
            </a:bodyPr>
            <a:lstStyle/>
            <a:p>
              <a:pPr algn="ctr">
                <a:spcBef>
                  <a:spcPct val="50000"/>
                </a:spcBef>
              </a:pPr>
              <a:r>
                <a:rPr kumimoji="1" lang="en-US" altLang="ja-JP" b="1" i="1">
                  <a:solidFill>
                    <a:srgbClr val="FFFFFF"/>
                  </a:solidFill>
                  <a:ea typeface="ＭＳ Ｐゴシック" pitchFamily="34" charset="-128"/>
                </a:rPr>
                <a:t>Nicotine</a:t>
              </a:r>
            </a:p>
          </p:txBody>
        </p:sp>
        <p:sp>
          <p:nvSpPr>
            <p:cNvPr id="356413" name="Freeform 8"/>
            <p:cNvSpPr>
              <a:spLocks/>
            </p:cNvSpPr>
            <p:nvPr/>
          </p:nvSpPr>
          <p:spPr bwMode="auto">
            <a:xfrm>
              <a:off x="1597" y="1512"/>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4" name="Group 9"/>
          <p:cNvGrpSpPr>
            <a:grpSpLocks/>
          </p:cNvGrpSpPr>
          <p:nvPr/>
        </p:nvGrpSpPr>
        <p:grpSpPr bwMode="auto">
          <a:xfrm>
            <a:off x="4724400" y="3124200"/>
            <a:ext cx="1143000" cy="860425"/>
            <a:chOff x="2967" y="1300"/>
            <a:chExt cx="720" cy="542"/>
          </a:xfrm>
          <a:solidFill>
            <a:srgbClr val="FF2F92"/>
          </a:solidFill>
        </p:grpSpPr>
        <p:sp>
          <p:nvSpPr>
            <p:cNvPr id="289850" name="Text Box 10"/>
            <p:cNvSpPr txBox="1">
              <a:spLocks noChangeArrowheads="1"/>
            </p:cNvSpPr>
            <p:nvPr/>
          </p:nvSpPr>
          <p:spPr bwMode="auto">
            <a:xfrm>
              <a:off x="2967" y="1300"/>
              <a:ext cx="720" cy="231"/>
            </a:xfrm>
            <a:prstGeom prst="rect">
              <a:avLst/>
            </a:prstGeom>
            <a:grpFill/>
            <a:ln w="9525">
              <a:noFill/>
              <a:miter lim="800000"/>
              <a:headEnd/>
              <a:tailEnd/>
            </a:ln>
          </p:spPr>
          <p:txBody>
            <a:bodyPr>
              <a:spAutoFit/>
            </a:bodyPr>
            <a:lstStyle/>
            <a:p>
              <a:pPr algn="ctr">
                <a:spcBef>
                  <a:spcPct val="50000"/>
                </a:spcBef>
              </a:pPr>
              <a:r>
                <a:rPr kumimoji="1" lang="en-US" altLang="ja-JP" b="1">
                  <a:solidFill>
                    <a:srgbClr val="000000"/>
                  </a:solidFill>
                  <a:ea typeface="ＭＳ Ｐゴシック" pitchFamily="34" charset="-128"/>
                </a:rPr>
                <a:t>Part Ag</a:t>
              </a:r>
            </a:p>
          </p:txBody>
        </p:sp>
        <p:sp>
          <p:nvSpPr>
            <p:cNvPr id="356411" name="Freeform 11"/>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grp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5" name="Group 12"/>
          <p:cNvGrpSpPr>
            <a:grpSpLocks/>
          </p:cNvGrpSpPr>
          <p:nvPr/>
        </p:nvGrpSpPr>
        <p:grpSpPr bwMode="auto">
          <a:xfrm>
            <a:off x="7051675" y="3160713"/>
            <a:ext cx="1143000" cy="860425"/>
            <a:chOff x="2967" y="1300"/>
            <a:chExt cx="720" cy="542"/>
          </a:xfrm>
          <a:solidFill>
            <a:srgbClr val="FF2F92"/>
          </a:solidFill>
        </p:grpSpPr>
        <p:sp>
          <p:nvSpPr>
            <p:cNvPr id="289848" name="Text Box 13"/>
            <p:cNvSpPr txBox="1">
              <a:spLocks noChangeArrowheads="1"/>
            </p:cNvSpPr>
            <p:nvPr/>
          </p:nvSpPr>
          <p:spPr bwMode="auto">
            <a:xfrm>
              <a:off x="2967" y="1300"/>
              <a:ext cx="720" cy="231"/>
            </a:xfrm>
            <a:prstGeom prst="rect">
              <a:avLst/>
            </a:prstGeom>
            <a:grpFill/>
            <a:ln w="9525">
              <a:noFill/>
              <a:miter lim="800000"/>
              <a:headEnd/>
              <a:tailEnd/>
            </a:ln>
          </p:spPr>
          <p:txBody>
            <a:bodyPr>
              <a:spAutoFit/>
            </a:bodyPr>
            <a:lstStyle/>
            <a:p>
              <a:pPr algn="ctr">
                <a:spcBef>
                  <a:spcPct val="50000"/>
                </a:spcBef>
              </a:pPr>
              <a:r>
                <a:rPr kumimoji="1" lang="en-US" altLang="ja-JP" b="1">
                  <a:solidFill>
                    <a:srgbClr val="333399"/>
                  </a:solidFill>
                  <a:ea typeface="ＭＳ Ｐゴシック" pitchFamily="34" charset="-128"/>
                </a:rPr>
                <a:t>Part ag</a:t>
              </a:r>
            </a:p>
          </p:txBody>
        </p:sp>
        <p:sp>
          <p:nvSpPr>
            <p:cNvPr id="356409" name="Freeform 14"/>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grp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289799" name="Group 15"/>
          <p:cNvGrpSpPr>
            <a:grpSpLocks/>
          </p:cNvGrpSpPr>
          <p:nvPr/>
        </p:nvGrpSpPr>
        <p:grpSpPr bwMode="auto">
          <a:xfrm>
            <a:off x="1958975" y="3505200"/>
            <a:ext cx="1885950" cy="514350"/>
            <a:chOff x="1698" y="2472"/>
            <a:chExt cx="1188" cy="324"/>
          </a:xfrm>
        </p:grpSpPr>
        <p:sp>
          <p:nvSpPr>
            <p:cNvPr id="289842" name="Line 16"/>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43" name="Line 17"/>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44" name="Line 18"/>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45" name="Line 19"/>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46" name="Line 20"/>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47" name="Line 21"/>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sp>
        <p:nvSpPr>
          <p:cNvPr id="369686" name="Rectangle 22"/>
          <p:cNvSpPr>
            <a:spLocks noChangeArrowheads="1"/>
          </p:cNvSpPr>
          <p:nvPr/>
        </p:nvSpPr>
        <p:spPr bwMode="auto">
          <a:xfrm>
            <a:off x="358775" y="3460750"/>
            <a:ext cx="1725152" cy="400110"/>
          </a:xfrm>
          <a:prstGeom prst="rect">
            <a:avLst/>
          </a:prstGeom>
          <a:noFill/>
          <a:ln w="9525">
            <a:noFill/>
            <a:miter lim="800000"/>
            <a:headEnd/>
            <a:tailEnd/>
          </a:ln>
          <a:effectLst/>
        </p:spPr>
        <p:txBody>
          <a:bodyPr wrap="square">
            <a:spAutoFit/>
          </a:bodyPr>
          <a:lstStyle/>
          <a:p>
            <a:pPr>
              <a:defRPr/>
            </a:pPr>
            <a:r>
              <a:rPr lang="en-US" sz="2000" b="1">
                <a:solidFill>
                  <a:schemeClr val="accent3"/>
                </a:solidFill>
                <a:effectLst>
                  <a:outerShdw blurRad="38100" dist="38100" dir="2700000" algn="tl">
                    <a:srgbClr val="C0C0C0"/>
                  </a:outerShdw>
                </a:effectLst>
                <a:latin typeface="Arial" charset="0"/>
                <a:ea typeface="MS PGothic" pitchFamily="34" charset="-128"/>
                <a:sym typeface="Symbol" pitchFamily="18" charset="2"/>
              </a:rPr>
              <a:t></a:t>
            </a:r>
            <a:r>
              <a:rPr lang="en-US" sz="2000" b="1">
                <a:solidFill>
                  <a:schemeClr val="accent3"/>
                </a:solidFill>
                <a:effectLst>
                  <a:outerShdw blurRad="38100" dist="38100" dir="2700000" algn="tl">
                    <a:srgbClr val="C0C0C0"/>
                  </a:outerShdw>
                </a:effectLst>
                <a:latin typeface="Arial" charset="0"/>
                <a:ea typeface="MS PGothic" pitchFamily="34" charset="-128"/>
              </a:rPr>
              <a:t>4</a:t>
            </a:r>
            <a:r>
              <a:rPr lang="en-US" sz="2000" b="1">
                <a:solidFill>
                  <a:schemeClr val="accent3"/>
                </a:solidFill>
                <a:effectLst>
                  <a:outerShdw blurRad="38100" dist="38100" dir="2700000" algn="tl">
                    <a:srgbClr val="C0C0C0"/>
                  </a:outerShdw>
                </a:effectLst>
                <a:latin typeface="Arial" charset="0"/>
                <a:ea typeface="MS PGothic" pitchFamily="34" charset="-128"/>
                <a:sym typeface="Symbol" pitchFamily="18" charset="2"/>
              </a:rPr>
              <a:t></a:t>
            </a:r>
            <a:r>
              <a:rPr lang="en-US" sz="2000" b="1">
                <a:solidFill>
                  <a:schemeClr val="accent3"/>
                </a:solidFill>
                <a:effectLst>
                  <a:outerShdw blurRad="38100" dist="38100" dir="2700000" algn="tl">
                    <a:srgbClr val="C0C0C0"/>
                  </a:outerShdw>
                </a:effectLst>
                <a:latin typeface="Arial" charset="0"/>
                <a:ea typeface="MS PGothic" pitchFamily="34" charset="-128"/>
              </a:rPr>
              <a:t>2 nAChR</a:t>
            </a:r>
          </a:p>
        </p:txBody>
      </p:sp>
      <p:grpSp>
        <p:nvGrpSpPr>
          <p:cNvPr id="289801" name="Group 23"/>
          <p:cNvGrpSpPr>
            <a:grpSpLocks/>
          </p:cNvGrpSpPr>
          <p:nvPr/>
        </p:nvGrpSpPr>
        <p:grpSpPr bwMode="auto">
          <a:xfrm>
            <a:off x="4321175" y="3519488"/>
            <a:ext cx="1885950" cy="514350"/>
            <a:chOff x="1698" y="2472"/>
            <a:chExt cx="1188" cy="324"/>
          </a:xfrm>
        </p:grpSpPr>
        <p:sp>
          <p:nvSpPr>
            <p:cNvPr id="289836" name="Line 24"/>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37" name="Line 25"/>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38" name="Line 26"/>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39" name="Line 27"/>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40" name="Line 28"/>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41" name="Line 29"/>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grpSp>
        <p:nvGrpSpPr>
          <p:cNvPr id="289802" name="Group 30"/>
          <p:cNvGrpSpPr>
            <a:grpSpLocks/>
          </p:cNvGrpSpPr>
          <p:nvPr/>
        </p:nvGrpSpPr>
        <p:grpSpPr bwMode="auto">
          <a:xfrm>
            <a:off x="6683375" y="3490913"/>
            <a:ext cx="1885950" cy="514350"/>
            <a:chOff x="1698" y="2472"/>
            <a:chExt cx="1188" cy="324"/>
          </a:xfrm>
        </p:grpSpPr>
        <p:sp>
          <p:nvSpPr>
            <p:cNvPr id="289830" name="Line 31"/>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31" name="Line 32"/>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32" name="Line 33"/>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33" name="Line 34"/>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34" name="Line 35"/>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35" name="Line 36"/>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sp>
        <p:nvSpPr>
          <p:cNvPr id="369701" name="AutoShape 37"/>
          <p:cNvSpPr>
            <a:spLocks noChangeArrowheads="1"/>
          </p:cNvSpPr>
          <p:nvPr/>
        </p:nvSpPr>
        <p:spPr bwMode="invGray">
          <a:xfrm>
            <a:off x="4552950" y="6246814"/>
            <a:ext cx="4529932" cy="439738"/>
          </a:xfrm>
          <a:prstGeom prst="roundRect">
            <a:avLst>
              <a:gd name="adj" fmla="val 15833"/>
            </a:avLst>
          </a:prstGeom>
          <a:solidFill>
            <a:schemeClr val="accent1"/>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rgbClr val="FFFFFF"/>
                </a:solidFill>
                <a:effectLst>
                  <a:outerShdw blurRad="38100" dist="38100" dir="2700000" algn="tl">
                    <a:srgbClr val="000000"/>
                  </a:outerShdw>
                </a:effectLst>
                <a:latin typeface="Arial" charset="0"/>
                <a:ea typeface="MS PGothic" pitchFamily="34" charset="-128"/>
              </a:rPr>
              <a:t>Dual action of a partial agonist</a:t>
            </a:r>
          </a:p>
        </p:txBody>
      </p:sp>
      <p:sp>
        <p:nvSpPr>
          <p:cNvPr id="289804" name="Text Box 38"/>
          <p:cNvSpPr txBox="1">
            <a:spLocks noChangeArrowheads="1"/>
          </p:cNvSpPr>
          <p:nvPr/>
        </p:nvSpPr>
        <p:spPr bwMode="auto">
          <a:xfrm>
            <a:off x="2333625" y="4054475"/>
            <a:ext cx="1143000" cy="366713"/>
          </a:xfrm>
          <a:prstGeom prst="rect">
            <a:avLst/>
          </a:prstGeom>
          <a:noFill/>
          <a:ln w="9525">
            <a:noFill/>
            <a:miter lim="800000"/>
            <a:headEnd/>
            <a:tailEnd/>
          </a:ln>
        </p:spPr>
        <p:txBody>
          <a:bodyPr wrap="square">
            <a:spAutoFit/>
          </a:bodyPr>
          <a:lstStyle/>
          <a:p>
            <a:pPr algn="ctr">
              <a:spcBef>
                <a:spcPct val="50000"/>
              </a:spcBef>
            </a:pPr>
            <a:r>
              <a:rPr kumimoji="1" lang="en-US" altLang="ja-JP">
                <a:solidFill>
                  <a:srgbClr val="FFFFFF"/>
                </a:solidFill>
                <a:ea typeface="ＭＳ Ｐゴシック" pitchFamily="34" charset="-128"/>
              </a:rPr>
              <a:t>Agonist</a:t>
            </a:r>
          </a:p>
        </p:txBody>
      </p:sp>
      <p:sp>
        <p:nvSpPr>
          <p:cNvPr id="369703" name="AutoShape 39"/>
          <p:cNvSpPr>
            <a:spLocks noChangeArrowheads="1"/>
          </p:cNvSpPr>
          <p:nvPr/>
        </p:nvSpPr>
        <p:spPr bwMode="auto">
          <a:xfrm>
            <a:off x="2646363" y="4240213"/>
            <a:ext cx="446087" cy="735012"/>
          </a:xfrm>
          <a:prstGeom prst="downArrow">
            <a:avLst>
              <a:gd name="adj1" fmla="val 40213"/>
              <a:gd name="adj2" fmla="val 70744"/>
            </a:avLst>
          </a:prstGeom>
          <a:gradFill rotWithShape="1">
            <a:gsLst>
              <a:gs pos="0">
                <a:schemeClr val="tx1">
                  <a:alpha val="0"/>
                </a:schemeClr>
              </a:gs>
              <a:gs pos="100000">
                <a:schemeClr val="accent1"/>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DDDDDD"/>
              </a:solidFill>
              <a:ea typeface="ＭＳ Ｐゴシック" pitchFamily="34" charset="-128"/>
            </a:endParaRPr>
          </a:p>
        </p:txBody>
      </p:sp>
      <p:sp>
        <p:nvSpPr>
          <p:cNvPr id="369704" name="Rectangle 40"/>
          <p:cNvSpPr>
            <a:spLocks noChangeArrowheads="1"/>
          </p:cNvSpPr>
          <p:nvPr/>
        </p:nvSpPr>
        <p:spPr bwMode="auto">
          <a:xfrm>
            <a:off x="304800" y="5006975"/>
            <a:ext cx="1695450" cy="366713"/>
          </a:xfrm>
          <a:prstGeom prst="rect">
            <a:avLst/>
          </a:prstGeom>
          <a:noFill/>
          <a:ln w="9525">
            <a:noFill/>
            <a:miter lim="800000"/>
            <a:headEnd/>
            <a:tailEnd/>
          </a:ln>
          <a:effectLst/>
        </p:spPr>
        <p:txBody>
          <a:bodyPr wrap="square">
            <a:spAutoFit/>
          </a:bodyPr>
          <a:lstStyle/>
          <a:p>
            <a:pPr algn="r">
              <a:defRPr/>
            </a:pPr>
            <a:r>
              <a:rPr lang="en-US" b="1">
                <a:solidFill>
                  <a:schemeClr val="accent3"/>
                </a:solidFill>
                <a:effectLst>
                  <a:outerShdw blurRad="38100" dist="38100" dir="2700000" algn="tl">
                    <a:srgbClr val="C0C0C0"/>
                  </a:outerShdw>
                </a:effectLst>
                <a:latin typeface="Arial" charset="0"/>
                <a:ea typeface="MS PGothic" pitchFamily="34" charset="-128"/>
              </a:rPr>
              <a:t>Response</a:t>
            </a:r>
          </a:p>
        </p:txBody>
      </p:sp>
      <p:sp>
        <p:nvSpPr>
          <p:cNvPr id="369705" name="Rectangle 41"/>
          <p:cNvSpPr>
            <a:spLocks noChangeArrowheads="1"/>
          </p:cNvSpPr>
          <p:nvPr/>
        </p:nvSpPr>
        <p:spPr bwMode="auto">
          <a:xfrm>
            <a:off x="2484438" y="5006975"/>
            <a:ext cx="833437" cy="396875"/>
          </a:xfrm>
          <a:prstGeom prst="rect">
            <a:avLst/>
          </a:prstGeom>
          <a:noFill/>
          <a:ln w="9525">
            <a:noFill/>
            <a:miter lim="800000"/>
            <a:headEnd/>
            <a:tailEnd/>
          </a:ln>
        </p:spPr>
        <p:txBody>
          <a:bodyPr wrap="square">
            <a:spAutoFit/>
          </a:bodyPr>
          <a:lstStyle/>
          <a:p>
            <a:pPr algn="ctr"/>
            <a:r>
              <a:rPr lang="en-US" altLang="en-US" sz="2000" b="1">
                <a:solidFill>
                  <a:srgbClr val="FFFFFF"/>
                </a:solidFill>
                <a:ea typeface="ＭＳ Ｐゴシック" pitchFamily="34" charset="-128"/>
              </a:rPr>
              <a:t>100%</a:t>
            </a:r>
          </a:p>
        </p:txBody>
      </p:sp>
      <p:grpSp>
        <p:nvGrpSpPr>
          <p:cNvPr id="9" name="Group 42"/>
          <p:cNvGrpSpPr>
            <a:grpSpLocks/>
          </p:cNvGrpSpPr>
          <p:nvPr/>
        </p:nvGrpSpPr>
        <p:grpSpPr bwMode="auto">
          <a:xfrm>
            <a:off x="7058025" y="2327275"/>
            <a:ext cx="1143000" cy="860425"/>
            <a:chOff x="2967" y="1300"/>
            <a:chExt cx="720" cy="542"/>
          </a:xfrm>
        </p:grpSpPr>
        <p:sp>
          <p:nvSpPr>
            <p:cNvPr id="289828" name="Text Box 43"/>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r>
                <a:rPr kumimoji="1" lang="en-US" altLang="ja-JP" b="1" i="1">
                  <a:solidFill>
                    <a:srgbClr val="FFFFFF"/>
                  </a:solidFill>
                  <a:ea typeface="ＭＳ Ｐゴシック" pitchFamily="34" charset="-128"/>
                </a:rPr>
                <a:t>Nicotine</a:t>
              </a:r>
            </a:p>
          </p:txBody>
        </p:sp>
        <p:sp>
          <p:nvSpPr>
            <p:cNvPr id="356389" name="Freeform 44"/>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sp>
        <p:nvSpPr>
          <p:cNvPr id="369709" name="AutoShape 45"/>
          <p:cNvSpPr>
            <a:spLocks noChangeArrowheads="1"/>
          </p:cNvSpPr>
          <p:nvPr/>
        </p:nvSpPr>
        <p:spPr bwMode="invGray">
          <a:xfrm>
            <a:off x="174466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rgbClr val="FFFFFF"/>
                </a:solidFill>
                <a:effectLst>
                  <a:outerShdw blurRad="38100" dist="38100" dir="2700000" algn="tl">
                    <a:srgbClr val="000000"/>
                  </a:outerShdw>
                </a:effectLst>
                <a:latin typeface="Arial" charset="0"/>
                <a:ea typeface="MS PGothic" pitchFamily="34" charset="-128"/>
              </a:rPr>
              <a:t>Smoking</a:t>
            </a:r>
            <a:br>
              <a:rPr lang="en-US" sz="2000" b="1">
                <a:solidFill>
                  <a:srgbClr val="FFFFFF"/>
                </a:solidFill>
                <a:effectLst>
                  <a:outerShdw blurRad="38100" dist="38100" dir="2700000" algn="tl">
                    <a:srgbClr val="000000"/>
                  </a:outerShdw>
                </a:effectLst>
                <a:latin typeface="Arial" charset="0"/>
                <a:ea typeface="MS PGothic" pitchFamily="34" charset="-128"/>
              </a:rPr>
            </a:br>
            <a:r>
              <a:rPr lang="en-US" sz="2000" b="1">
                <a:solidFill>
                  <a:srgbClr val="FFFFFF"/>
                </a:solidFill>
                <a:effectLst>
                  <a:outerShdw blurRad="38100" dist="38100" dir="2700000" algn="tl">
                    <a:srgbClr val="000000"/>
                  </a:outerShdw>
                </a:effectLst>
                <a:latin typeface="Arial" charset="0"/>
                <a:ea typeface="MS PGothic" pitchFamily="34" charset="-128"/>
              </a:rPr>
              <a:t>No Partial Ag</a:t>
            </a:r>
          </a:p>
        </p:txBody>
      </p:sp>
      <p:sp>
        <p:nvSpPr>
          <p:cNvPr id="369710" name="AutoShape 46"/>
          <p:cNvSpPr>
            <a:spLocks noChangeArrowheads="1"/>
          </p:cNvSpPr>
          <p:nvPr/>
        </p:nvSpPr>
        <p:spPr bwMode="invGray">
          <a:xfrm>
            <a:off x="412591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chemeClr val="accent3"/>
                </a:solidFill>
                <a:effectLst>
                  <a:outerShdw blurRad="38100" dist="38100" dir="2700000" algn="tl">
                    <a:srgbClr val="000000"/>
                  </a:outerShdw>
                </a:effectLst>
                <a:latin typeface="Arial" charset="0"/>
                <a:ea typeface="MS PGothic" pitchFamily="34" charset="-128"/>
              </a:rPr>
              <a:t>No Smoking</a:t>
            </a:r>
            <a:br>
              <a:rPr lang="en-US" sz="2000" b="1">
                <a:solidFill>
                  <a:schemeClr val="accent3"/>
                </a:solidFill>
                <a:effectLst>
                  <a:outerShdw blurRad="38100" dist="38100" dir="2700000" algn="tl">
                    <a:srgbClr val="000000"/>
                  </a:outerShdw>
                </a:effectLst>
                <a:latin typeface="Arial" charset="0"/>
                <a:ea typeface="MS PGothic" pitchFamily="34" charset="-128"/>
              </a:rPr>
            </a:br>
            <a:r>
              <a:rPr lang="en-US" sz="2000" b="1">
                <a:solidFill>
                  <a:schemeClr val="accent3"/>
                </a:solidFill>
                <a:effectLst>
                  <a:outerShdw blurRad="38100" dist="38100" dir="2700000" algn="tl">
                    <a:srgbClr val="000000"/>
                  </a:outerShdw>
                </a:effectLst>
                <a:latin typeface="Arial" charset="0"/>
                <a:ea typeface="MS PGothic" pitchFamily="34" charset="-128"/>
              </a:rPr>
              <a:t>Partial Ag</a:t>
            </a:r>
          </a:p>
        </p:txBody>
      </p:sp>
      <p:sp>
        <p:nvSpPr>
          <p:cNvPr id="369711" name="AutoShape 47"/>
          <p:cNvSpPr>
            <a:spLocks noChangeArrowheads="1"/>
          </p:cNvSpPr>
          <p:nvPr/>
        </p:nvSpPr>
        <p:spPr bwMode="invGray">
          <a:xfrm>
            <a:off x="650716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chemeClr val="accent3"/>
                </a:solidFill>
                <a:effectLst>
                  <a:outerShdw blurRad="38100" dist="38100" dir="2700000" algn="tl">
                    <a:srgbClr val="000000"/>
                  </a:outerShdw>
                </a:effectLst>
                <a:latin typeface="Arial" charset="0"/>
                <a:ea typeface="MS PGothic" pitchFamily="34" charset="-128"/>
              </a:rPr>
              <a:t>Smoking</a:t>
            </a:r>
            <a:br>
              <a:rPr lang="en-US" sz="2000" b="1">
                <a:solidFill>
                  <a:schemeClr val="accent3"/>
                </a:solidFill>
                <a:effectLst>
                  <a:outerShdw blurRad="38100" dist="38100" dir="2700000" algn="tl">
                    <a:srgbClr val="000000"/>
                  </a:outerShdw>
                </a:effectLst>
                <a:latin typeface="Arial" charset="0"/>
                <a:ea typeface="MS PGothic" pitchFamily="34" charset="-128"/>
              </a:rPr>
            </a:br>
            <a:r>
              <a:rPr lang="en-US" sz="2000" b="1">
                <a:solidFill>
                  <a:schemeClr val="accent3"/>
                </a:solidFill>
                <a:effectLst>
                  <a:outerShdw blurRad="38100" dist="38100" dir="2700000" algn="tl">
                    <a:srgbClr val="000000"/>
                  </a:outerShdw>
                </a:effectLst>
                <a:latin typeface="Arial" charset="0"/>
                <a:ea typeface="MS PGothic" pitchFamily="34" charset="-128"/>
              </a:rPr>
              <a:t>+ Partial Ag</a:t>
            </a:r>
          </a:p>
        </p:txBody>
      </p:sp>
      <p:grpSp>
        <p:nvGrpSpPr>
          <p:cNvPr id="10" name="Group 48"/>
          <p:cNvGrpSpPr>
            <a:grpSpLocks/>
          </p:cNvGrpSpPr>
          <p:nvPr/>
        </p:nvGrpSpPr>
        <p:grpSpPr bwMode="auto">
          <a:xfrm>
            <a:off x="6661150" y="3958431"/>
            <a:ext cx="2476500" cy="2227263"/>
            <a:chOff x="4176" y="2554"/>
            <a:chExt cx="1560" cy="1403"/>
          </a:xfrm>
        </p:grpSpPr>
        <p:sp>
          <p:nvSpPr>
            <p:cNvPr id="289823" name="Text Box 49"/>
            <p:cNvSpPr txBox="1">
              <a:spLocks noChangeArrowheads="1"/>
            </p:cNvSpPr>
            <p:nvPr/>
          </p:nvSpPr>
          <p:spPr bwMode="auto">
            <a:xfrm>
              <a:off x="4176" y="2554"/>
              <a:ext cx="1269" cy="231"/>
            </a:xfrm>
            <a:prstGeom prst="rect">
              <a:avLst/>
            </a:prstGeom>
            <a:noFill/>
            <a:ln w="9525">
              <a:noFill/>
              <a:miter lim="800000"/>
              <a:headEnd/>
              <a:tailEnd/>
            </a:ln>
          </p:spPr>
          <p:txBody>
            <a:bodyPr>
              <a:spAutoFit/>
            </a:bodyPr>
            <a:lstStyle/>
            <a:p>
              <a:pPr algn="ctr">
                <a:spcBef>
                  <a:spcPct val="50000"/>
                </a:spcBef>
              </a:pPr>
              <a:r>
                <a:rPr kumimoji="1" lang="en-US" altLang="ja-JP">
                  <a:solidFill>
                    <a:srgbClr val="333399"/>
                  </a:solidFill>
                  <a:ea typeface="ＭＳ Ｐゴシック" pitchFamily="34" charset="-128"/>
                </a:rPr>
                <a:t>Antagonist</a:t>
              </a:r>
            </a:p>
          </p:txBody>
        </p:sp>
        <p:sp>
          <p:nvSpPr>
            <p:cNvPr id="369714" name="Rectangle 50"/>
            <p:cNvSpPr>
              <a:spLocks noChangeArrowheads="1"/>
            </p:cNvSpPr>
            <p:nvPr/>
          </p:nvSpPr>
          <p:spPr bwMode="auto">
            <a:xfrm>
              <a:off x="4574" y="3154"/>
              <a:ext cx="436" cy="442"/>
            </a:xfrm>
            <a:prstGeom prst="rect">
              <a:avLst/>
            </a:prstGeom>
            <a:noFill/>
            <a:ln w="9525">
              <a:noFill/>
              <a:miter lim="800000"/>
              <a:headEnd/>
              <a:tailEnd/>
            </a:ln>
            <a:effectLst/>
          </p:spPr>
          <p:txBody>
            <a:bodyPr>
              <a:spAutoFit/>
            </a:bodyPr>
            <a:lstStyle/>
            <a:p>
              <a:pPr algn="ctr">
                <a:defRPr/>
              </a:pPr>
              <a:r>
                <a:rPr lang="en-US" sz="2000" b="1">
                  <a:solidFill>
                    <a:srgbClr val="333399"/>
                  </a:solidFill>
                  <a:effectLst>
                    <a:outerShdw blurRad="38100" dist="38100" dir="2700000" algn="tl">
                      <a:srgbClr val="C0C0C0"/>
                    </a:outerShdw>
                  </a:effectLst>
                  <a:latin typeface="Arial" charset="0"/>
                  <a:ea typeface="MS PGothic" pitchFamily="34" charset="-128"/>
                </a:rPr>
                <a:t>50%</a:t>
              </a:r>
            </a:p>
          </p:txBody>
        </p:sp>
        <p:grpSp>
          <p:nvGrpSpPr>
            <p:cNvPr id="289825" name="Group 51"/>
            <p:cNvGrpSpPr>
              <a:grpSpLocks/>
            </p:cNvGrpSpPr>
            <p:nvPr/>
          </p:nvGrpSpPr>
          <p:grpSpPr bwMode="auto">
            <a:xfrm>
              <a:off x="4252" y="2671"/>
              <a:ext cx="1484" cy="1286"/>
              <a:chOff x="4252" y="2671"/>
              <a:chExt cx="1484" cy="1286"/>
            </a:xfrm>
          </p:grpSpPr>
          <p:sp>
            <p:nvSpPr>
              <p:cNvPr id="289826" name="AutoShape 52"/>
              <p:cNvSpPr>
                <a:spLocks noChangeArrowheads="1"/>
              </p:cNvSpPr>
              <p:nvPr/>
            </p:nvSpPr>
            <p:spPr bwMode="auto">
              <a:xfrm>
                <a:off x="4632" y="2671"/>
                <a:ext cx="281" cy="463"/>
              </a:xfrm>
              <a:prstGeom prst="downArrow">
                <a:avLst>
                  <a:gd name="adj1" fmla="val 40213"/>
                  <a:gd name="adj2" fmla="val 70744"/>
                </a:avLst>
              </a:prstGeom>
              <a:gradFill rotWithShape="1">
                <a:gsLst>
                  <a:gs pos="0">
                    <a:schemeClr val="tx1">
                      <a:alpha val="0"/>
                    </a:schemeClr>
                  </a:gs>
                  <a:gs pos="100000">
                    <a:schemeClr val="accent2"/>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DDDDDD"/>
                  </a:solidFill>
                  <a:ea typeface="ＭＳ Ｐゴシック" pitchFamily="34" charset="-128"/>
                </a:endParaRPr>
              </a:p>
            </p:txBody>
          </p:sp>
          <p:sp>
            <p:nvSpPr>
              <p:cNvPr id="369717" name="Rectangle 53"/>
              <p:cNvSpPr>
                <a:spLocks noChangeArrowheads="1"/>
              </p:cNvSpPr>
              <p:nvPr/>
            </p:nvSpPr>
            <p:spPr bwMode="auto">
              <a:xfrm>
                <a:off x="4252" y="3512"/>
                <a:ext cx="1484" cy="445"/>
              </a:xfrm>
              <a:prstGeom prst="rect">
                <a:avLst/>
              </a:prstGeom>
              <a:noFill/>
              <a:ln w="28575">
                <a:noFill/>
                <a:miter lim="800000"/>
                <a:headEnd/>
                <a:tailEnd/>
              </a:ln>
              <a:effectLst>
                <a:outerShdw blurRad="63500" dist="17961" dir="2700000" algn="ctr" rotWithShape="0">
                  <a:schemeClr val="bg2">
                    <a:alpha val="74998"/>
                  </a:schemeClr>
                </a:outerShdw>
              </a:effectLst>
            </p:spPr>
            <p:txBody>
              <a:bodyPr>
                <a:spAutoFit/>
              </a:bodyPr>
              <a:lstStyle/>
              <a:p>
                <a:pPr eaLnBrk="0" hangingPunct="0">
                  <a:lnSpc>
                    <a:spcPct val="95000"/>
                  </a:lnSpc>
                  <a:defRPr/>
                </a:pPr>
                <a:r>
                  <a:rPr lang="en-US" sz="1400">
                    <a:latin typeface="Arial" charset="0"/>
                    <a:ea typeface="MS PGothic" pitchFamily="34" charset="-128"/>
                  </a:rPr>
                  <a:t> Potential to block reinforcing effects</a:t>
                </a:r>
                <a:br>
                  <a:rPr lang="en-US" sz="1400">
                    <a:latin typeface="Arial" charset="0"/>
                    <a:ea typeface="MS PGothic" pitchFamily="34" charset="-128"/>
                  </a:rPr>
                </a:br>
                <a:r>
                  <a:rPr lang="en-US" sz="1400">
                    <a:latin typeface="Arial" charset="0"/>
                    <a:ea typeface="MS PGothic" pitchFamily="34" charset="-128"/>
                  </a:rPr>
                  <a:t>   when smoking</a:t>
                </a:r>
              </a:p>
            </p:txBody>
          </p:sp>
        </p:grpSp>
      </p:grpSp>
      <p:grpSp>
        <p:nvGrpSpPr>
          <p:cNvPr id="12" name="Group 54"/>
          <p:cNvGrpSpPr>
            <a:grpSpLocks/>
          </p:cNvGrpSpPr>
          <p:nvPr/>
        </p:nvGrpSpPr>
        <p:grpSpPr bwMode="auto">
          <a:xfrm>
            <a:off x="3776663" y="4011613"/>
            <a:ext cx="2844800" cy="1990725"/>
            <a:chOff x="2379" y="2554"/>
            <a:chExt cx="1792" cy="1254"/>
          </a:xfrm>
        </p:grpSpPr>
        <p:sp>
          <p:nvSpPr>
            <p:cNvPr id="289818" name="Text Box 55"/>
            <p:cNvSpPr txBox="1">
              <a:spLocks noChangeArrowheads="1"/>
            </p:cNvSpPr>
            <p:nvPr/>
          </p:nvSpPr>
          <p:spPr bwMode="auto">
            <a:xfrm>
              <a:off x="2700" y="2554"/>
              <a:ext cx="1269" cy="231"/>
            </a:xfrm>
            <a:prstGeom prst="rect">
              <a:avLst/>
            </a:prstGeom>
            <a:noFill/>
            <a:ln w="9525">
              <a:noFill/>
              <a:miter lim="800000"/>
              <a:headEnd/>
              <a:tailEnd/>
            </a:ln>
          </p:spPr>
          <p:txBody>
            <a:bodyPr>
              <a:spAutoFit/>
            </a:bodyPr>
            <a:lstStyle/>
            <a:p>
              <a:pPr algn="ctr">
                <a:spcBef>
                  <a:spcPct val="50000"/>
                </a:spcBef>
              </a:pPr>
              <a:r>
                <a:rPr kumimoji="1" lang="en-US" altLang="ja-JP">
                  <a:solidFill>
                    <a:srgbClr val="FF33CC"/>
                  </a:solidFill>
                  <a:ea typeface="ＭＳ Ｐゴシック" pitchFamily="34" charset="-128"/>
                </a:rPr>
                <a:t>Partial Agonist</a:t>
              </a:r>
            </a:p>
          </p:txBody>
        </p:sp>
        <p:sp>
          <p:nvSpPr>
            <p:cNvPr id="369720" name="Rectangle 56"/>
            <p:cNvSpPr>
              <a:spLocks noChangeArrowheads="1"/>
            </p:cNvSpPr>
            <p:nvPr/>
          </p:nvSpPr>
          <p:spPr bwMode="auto">
            <a:xfrm>
              <a:off x="3098" y="3154"/>
              <a:ext cx="436" cy="442"/>
            </a:xfrm>
            <a:prstGeom prst="rect">
              <a:avLst/>
            </a:prstGeom>
            <a:noFill/>
            <a:ln w="9525">
              <a:noFill/>
              <a:miter lim="800000"/>
              <a:headEnd/>
              <a:tailEnd/>
            </a:ln>
            <a:effectLst/>
          </p:spPr>
          <p:txBody>
            <a:bodyPr>
              <a:spAutoFit/>
            </a:bodyPr>
            <a:lstStyle/>
            <a:p>
              <a:pPr algn="ctr">
                <a:defRPr/>
              </a:pPr>
              <a:r>
                <a:rPr lang="en-US" sz="2000" b="1">
                  <a:solidFill>
                    <a:srgbClr val="FF33CC"/>
                  </a:solidFill>
                  <a:effectLst>
                    <a:outerShdw blurRad="38100" dist="38100" dir="2700000" algn="tl">
                      <a:srgbClr val="C0C0C0"/>
                    </a:outerShdw>
                  </a:effectLst>
                  <a:latin typeface="Arial" charset="0"/>
                  <a:ea typeface="MS PGothic" pitchFamily="34" charset="-128"/>
                </a:rPr>
                <a:t>50%</a:t>
              </a:r>
            </a:p>
          </p:txBody>
        </p:sp>
        <p:grpSp>
          <p:nvGrpSpPr>
            <p:cNvPr id="289820" name="Group 57"/>
            <p:cNvGrpSpPr>
              <a:grpSpLocks/>
            </p:cNvGrpSpPr>
            <p:nvPr/>
          </p:nvGrpSpPr>
          <p:grpSpPr bwMode="auto">
            <a:xfrm>
              <a:off x="2379" y="2671"/>
              <a:ext cx="1792" cy="1137"/>
              <a:chOff x="2379" y="2671"/>
              <a:chExt cx="1792" cy="1137"/>
            </a:xfrm>
          </p:grpSpPr>
          <p:sp>
            <p:nvSpPr>
              <p:cNvPr id="289821" name="AutoShape 58"/>
              <p:cNvSpPr>
                <a:spLocks noChangeArrowheads="1"/>
              </p:cNvSpPr>
              <p:nvPr/>
            </p:nvSpPr>
            <p:spPr bwMode="auto">
              <a:xfrm>
                <a:off x="3156" y="2671"/>
                <a:ext cx="281" cy="463"/>
              </a:xfrm>
              <a:prstGeom prst="downArrow">
                <a:avLst>
                  <a:gd name="adj1" fmla="val 40213"/>
                  <a:gd name="adj2" fmla="val 70744"/>
                </a:avLst>
              </a:prstGeom>
              <a:gradFill rotWithShape="1">
                <a:gsLst>
                  <a:gs pos="0">
                    <a:srgbClr val="000000">
                      <a:alpha val="0"/>
                    </a:srgbClr>
                  </a:gs>
                  <a:gs pos="100000">
                    <a:srgbClr val="FF33CC"/>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FF33CC"/>
                  </a:solidFill>
                  <a:ea typeface="ＭＳ Ｐゴシック" pitchFamily="34" charset="-128"/>
                </a:endParaRPr>
              </a:p>
            </p:txBody>
          </p:sp>
          <p:sp>
            <p:nvSpPr>
              <p:cNvPr id="369723" name="Rectangle 59"/>
              <p:cNvSpPr>
                <a:spLocks noChangeArrowheads="1"/>
              </p:cNvSpPr>
              <p:nvPr/>
            </p:nvSpPr>
            <p:spPr bwMode="auto">
              <a:xfrm>
                <a:off x="2379" y="3363"/>
                <a:ext cx="1792" cy="445"/>
              </a:xfrm>
              <a:prstGeom prst="rect">
                <a:avLst/>
              </a:prstGeom>
              <a:noFill/>
              <a:ln w="28575">
                <a:noFill/>
                <a:miter lim="800000"/>
                <a:headEnd/>
                <a:tailEnd/>
              </a:ln>
              <a:effectLst>
                <a:outerShdw blurRad="63500" dist="17961" dir="2700000" algn="ctr" rotWithShape="0">
                  <a:schemeClr val="bg2">
                    <a:alpha val="74998"/>
                  </a:schemeClr>
                </a:outerShdw>
              </a:effectLst>
            </p:spPr>
            <p:txBody>
              <a:bodyPr>
                <a:spAutoFit/>
              </a:bodyPr>
              <a:lstStyle/>
              <a:p>
                <a:pPr algn="ctr" eaLnBrk="0" hangingPunct="0">
                  <a:lnSpc>
                    <a:spcPct val="95000"/>
                  </a:lnSpc>
                  <a:defRPr/>
                </a:pPr>
                <a:r>
                  <a:rPr lang="en-US" sz="1400">
                    <a:solidFill>
                      <a:srgbClr val="FFFFFF"/>
                    </a:solidFill>
                    <a:latin typeface="Arial" charset="0"/>
                    <a:ea typeface="MS PGothic" pitchFamily="34" charset="-128"/>
                  </a:rPr>
                  <a:t>Potential to relieve</a:t>
                </a:r>
              </a:p>
              <a:p>
                <a:pPr algn="ctr" eaLnBrk="0" hangingPunct="0">
                  <a:lnSpc>
                    <a:spcPct val="95000"/>
                  </a:lnSpc>
                  <a:defRPr/>
                </a:pPr>
                <a:r>
                  <a:rPr lang="en-US" sz="1400">
                    <a:latin typeface="Arial" charset="0"/>
                    <a:ea typeface="MS PGothic" pitchFamily="34" charset="-128"/>
                  </a:rPr>
                  <a:t>craving and withdrawal</a:t>
                </a:r>
              </a:p>
              <a:p>
                <a:pPr algn="ctr" eaLnBrk="0" hangingPunct="0">
                  <a:lnSpc>
                    <a:spcPct val="95000"/>
                  </a:lnSpc>
                  <a:defRPr/>
                </a:pPr>
                <a:r>
                  <a:rPr lang="en-US" sz="1400">
                    <a:latin typeface="Arial" charset="0"/>
                    <a:ea typeface="MS PGothic" pitchFamily="34" charset="-128"/>
                  </a:rPr>
                  <a:t>when quitting</a:t>
                </a:r>
              </a:p>
            </p:txBody>
          </p:sp>
        </p:grpSp>
      </p:grpSp>
      <p:grpSp>
        <p:nvGrpSpPr>
          <p:cNvPr id="14" name="Group 60"/>
          <p:cNvGrpSpPr>
            <a:grpSpLocks/>
          </p:cNvGrpSpPr>
          <p:nvPr/>
        </p:nvGrpSpPr>
        <p:grpSpPr bwMode="auto">
          <a:xfrm>
            <a:off x="7653338" y="2386013"/>
            <a:ext cx="1143000" cy="860425"/>
            <a:chOff x="2967" y="1300"/>
            <a:chExt cx="720" cy="542"/>
          </a:xfrm>
        </p:grpSpPr>
        <p:sp>
          <p:nvSpPr>
            <p:cNvPr id="289816" name="Text Box 61"/>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endParaRPr kumimoji="1" lang="en-US" altLang="ja-JP">
                <a:solidFill>
                  <a:srgbClr val="BBE0E3"/>
                </a:solidFill>
                <a:ea typeface="ＭＳ Ｐゴシック" pitchFamily="34" charset="-128"/>
              </a:endParaRPr>
            </a:p>
          </p:txBody>
        </p:sp>
        <p:sp>
          <p:nvSpPr>
            <p:cNvPr id="356377" name="Freeform 62"/>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sp>
        <p:nvSpPr>
          <p:cNvPr id="64" name="Slide Number Placeholder 63"/>
          <p:cNvSpPr>
            <a:spLocks noGrp="1"/>
          </p:cNvSpPr>
          <p:nvPr>
            <p:ph type="sldNum" sz="quarter" idx="12"/>
          </p:nvPr>
        </p:nvSpPr>
        <p:spPr>
          <a:xfrm>
            <a:off x="0" y="0"/>
            <a:ext cx="0" cy="0"/>
          </a:xfrm>
        </p:spPr>
        <p:txBody>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defRPr/>
            </a:pPr>
            <a:fld id="{29BF0720-F72B-8B46-A819-48D30C8A2406}" type="slidenum">
              <a:rPr lang="en-US" altLang="en-US" smtClean="0"/>
              <a:pPr>
                <a:defRPr/>
              </a:pPr>
              <a:t>54</a:t>
            </a:fld>
            <a:endParaRPr lang="en-US">
              <a:solidFill>
                <a:srgbClr val="000000"/>
              </a:solidFill>
              <a:latin typeface="Times" pitchFamily="18" charset="0"/>
            </a:endParaRPr>
          </a:p>
        </p:txBody>
      </p:sp>
      <p:sp>
        <p:nvSpPr>
          <p:cNvPr id="6" name="Rectangle 56">
            <a:extLst>
              <a:ext uri="{FF2B5EF4-FFF2-40B4-BE49-F238E27FC236}">
                <a16:creationId xmlns:a16="http://schemas.microsoft.com/office/drawing/2014/main" id="{AB164F14-7E23-EEBE-BCD0-A655A9E2D684}"/>
              </a:ext>
            </a:extLst>
          </p:cNvPr>
          <p:cNvSpPr>
            <a:spLocks noChangeArrowheads="1"/>
          </p:cNvSpPr>
          <p:nvPr/>
        </p:nvSpPr>
        <p:spPr bwMode="auto">
          <a:xfrm>
            <a:off x="2505075" y="5116513"/>
            <a:ext cx="971549" cy="400110"/>
          </a:xfrm>
          <a:prstGeom prst="rect">
            <a:avLst/>
          </a:prstGeom>
          <a:noFill/>
          <a:ln w="9525">
            <a:noFill/>
            <a:miter lim="800000"/>
            <a:headEnd/>
            <a:tailEnd/>
          </a:ln>
          <a:effectLst/>
        </p:spPr>
        <p:txBody>
          <a:bodyPr wrap="square">
            <a:spAutoFit/>
          </a:bodyPr>
          <a:lstStyle/>
          <a:p>
            <a:pPr algn="ctr">
              <a:defRPr/>
            </a:pPr>
            <a:r>
              <a:rPr lang="en-US" sz="2000" b="1">
                <a:solidFill>
                  <a:srgbClr val="FF33CC"/>
                </a:solidFill>
                <a:effectLst>
                  <a:outerShdw blurRad="38100" dist="38100" dir="2700000" algn="tl">
                    <a:srgbClr val="C0C0C0"/>
                  </a:outerShdw>
                </a:effectLst>
                <a:latin typeface="Arial" charset="0"/>
                <a:ea typeface="MS PGothic" pitchFamily="34" charset="-128"/>
              </a:rPr>
              <a:t>100%</a:t>
            </a:r>
          </a:p>
        </p:txBody>
      </p:sp>
      <p:sp>
        <p:nvSpPr>
          <p:cNvPr id="8" name="Footer Placeholder 3">
            <a:extLst>
              <a:ext uri="{FF2B5EF4-FFF2-40B4-BE49-F238E27FC236}">
                <a16:creationId xmlns:a16="http://schemas.microsoft.com/office/drawing/2014/main" id="{6E474382-9CDE-8A91-FB60-B3DABD1629D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637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97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7"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69703"/>
                                        </p:tgtEl>
                                        <p:attrNameLst>
                                          <p:attrName>style.visibility</p:attrName>
                                        </p:attrNameLst>
                                      </p:cBhvr>
                                      <p:to>
                                        <p:strVal val="visible"/>
                                      </p:to>
                                    </p:set>
                                    <p:animEffect transition="in" filter="fade">
                                      <p:cBhvr>
                                        <p:cTn id="18" dur="2000"/>
                                        <p:tgtEl>
                                          <p:spTgt spid="36970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970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971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69711"/>
                                        </p:tgtEl>
                                        <p:attrNameLst>
                                          <p:attrName>style.visibility</p:attrName>
                                        </p:attrNameLst>
                                      </p:cBhvr>
                                      <p:to>
                                        <p:strVal val="visible"/>
                                      </p:to>
                                    </p:set>
                                    <p:animEffect transition="in" filter="fade">
                                      <p:cBhvr>
                                        <p:cTn id="51" dur="2000"/>
                                        <p:tgtEl>
                                          <p:spTgt spid="36971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7"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47"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47" presetClass="entr" presetSubtype="0" fill="hold" nodeType="click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47" presetClass="entr" presetSubtype="0" fill="hold" nodeType="clickEffect">
                                  <p:stCondLst>
                                    <p:cond delay="0"/>
                                  </p:stCondLst>
                                  <p:childTnLst>
                                    <p:set>
                                      <p:cBhvr>
                                        <p:cTn id="80" dur="1" fill="hold">
                                          <p:stCondLst>
                                            <p:cond delay="0"/>
                                          </p:stCondLst>
                                        </p:cTn>
                                        <p:tgtEl>
                                          <p:spTgt spid="2"/>
                                        </p:tgtEl>
                                        <p:attrNameLst>
                                          <p:attrName>style.visibility</p:attrName>
                                        </p:attrNameLst>
                                      </p:cBhvr>
                                      <p:to>
                                        <p:strVal val="visible"/>
                                      </p:to>
                                    </p:set>
                                    <p:animEffect transition="in" filter="fade">
                                      <p:cBhvr>
                                        <p:cTn id="81" dur="1000"/>
                                        <p:tgtEl>
                                          <p:spTgt spid="2"/>
                                        </p:tgtEl>
                                      </p:cBhvr>
                                    </p:animEffect>
                                    <p:anim calcmode="lin" valueType="num">
                                      <p:cBhvr>
                                        <p:cTn id="82" dur="1000" fill="hold"/>
                                        <p:tgtEl>
                                          <p:spTgt spid="2"/>
                                        </p:tgtEl>
                                        <p:attrNameLst>
                                          <p:attrName>ppt_x</p:attrName>
                                        </p:attrNameLst>
                                      </p:cBhvr>
                                      <p:tavLst>
                                        <p:tav tm="0">
                                          <p:val>
                                            <p:strVal val="#ppt_x"/>
                                          </p:val>
                                        </p:tav>
                                        <p:tav tm="100000">
                                          <p:val>
                                            <p:strVal val="#ppt_x"/>
                                          </p:val>
                                        </p:tav>
                                      </p:tavLst>
                                    </p:anim>
                                    <p:anim calcmode="lin" valueType="num">
                                      <p:cBhvr>
                                        <p:cTn id="8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10" presetClass="entr" presetSubtype="0" fill="hold" nodeType="click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2000"/>
                                        <p:tgtEl>
                                          <p:spTgt spid="10"/>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 presetClass="entr" presetSubtype="0" fill="hold" nodeType="clickEffect">
                                  <p:stCondLst>
                                    <p:cond delay="0"/>
                                  </p:stCondLst>
                                  <p:childTnLst>
                                    <p:set>
                                      <p:cBhvr>
                                        <p:cTn id="92" dur="1" fill="hold">
                                          <p:stCondLst>
                                            <p:cond delay="0"/>
                                          </p:stCondLst>
                                        </p:cTn>
                                        <p:tgtEl>
                                          <p:spTgt spid="10"/>
                                        </p:tgtEl>
                                        <p:attrNameLst>
                                          <p:attrName>style.visibility</p:attrName>
                                        </p:attrNameLst>
                                      </p:cBhvr>
                                      <p:to>
                                        <p:strVal val="visible"/>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1" presetClass="entr" presetSubtype="0" fill="hold" nodeType="clickEffect">
                                  <p:stCondLst>
                                    <p:cond delay="0"/>
                                  </p:stCondLst>
                                  <p:childTnLst>
                                    <p:set>
                                      <p:cBhvr>
                                        <p:cTn id="96" dur="1" fill="hold">
                                          <p:stCondLst>
                                            <p:cond delay="0"/>
                                          </p:stCondLst>
                                        </p:cTn>
                                        <p:tgtEl>
                                          <p:spTgt spid="1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36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701" grpId="0" animBg="1"/>
      <p:bldP spid="369703" grpId="0" animBg="1"/>
      <p:bldP spid="369705" grpId="0"/>
      <p:bldP spid="369709" grpId="0" animBg="1"/>
      <p:bldP spid="369710" grpId="0" animBg="1"/>
      <p:bldP spid="369711" grpId="0" animBg="1"/>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876F4-6C13-323C-11A4-33F17E19CACE}"/>
            </a:ext>
          </a:extLst>
        </p:cNvPr>
        <p:cNvGrpSpPr/>
        <p:nvPr/>
      </p:nvGrpSpPr>
      <p:grpSpPr>
        <a:xfrm>
          <a:off x="0" y="0"/>
          <a:ext cx="0" cy="0"/>
          <a:chOff x="0" y="0"/>
          <a:chExt cx="0" cy="0"/>
        </a:xfrm>
      </p:grpSpPr>
      <p:sp>
        <p:nvSpPr>
          <p:cNvPr id="291842" name="Rectangle 2">
            <a:extLst>
              <a:ext uri="{FF2B5EF4-FFF2-40B4-BE49-F238E27FC236}">
                <a16:creationId xmlns:a16="http://schemas.microsoft.com/office/drawing/2014/main" id="{0FC21695-9CB0-A14C-3EC0-CB400F546963}"/>
              </a:ext>
            </a:extLst>
          </p:cNvPr>
          <p:cNvSpPr>
            <a:spLocks noGrp="1" noChangeArrowheads="1"/>
          </p:cNvSpPr>
          <p:nvPr>
            <p:ph type="title"/>
          </p:nvPr>
        </p:nvSpPr>
        <p:spPr/>
        <p:txBody>
          <a:bodyPr/>
          <a:lstStyle/>
          <a:p>
            <a:pPr eaLnBrk="1" hangingPunct="1"/>
            <a:r>
              <a:rPr lang="en-US" altLang="en-US" b="1"/>
              <a:t>Varenicline: </a:t>
            </a:r>
            <a:r>
              <a:rPr lang="en-US" altLang="en-US"/>
              <a:t>d</a:t>
            </a:r>
            <a:r>
              <a:rPr lang="en-US" altLang="en-US" b="1"/>
              <a:t>osage and duration</a:t>
            </a:r>
            <a:r>
              <a:rPr lang="en-US" altLang="en-US"/>
              <a:t> </a:t>
            </a:r>
          </a:p>
        </p:txBody>
      </p:sp>
      <p:sp>
        <p:nvSpPr>
          <p:cNvPr id="291843" name="Rectangle 3">
            <a:extLst>
              <a:ext uri="{FF2B5EF4-FFF2-40B4-BE49-F238E27FC236}">
                <a16:creationId xmlns:a16="http://schemas.microsoft.com/office/drawing/2014/main" id="{9B7EE43F-949E-4DAD-D72B-5317C0C7B177}"/>
              </a:ext>
            </a:extLst>
          </p:cNvPr>
          <p:cNvSpPr>
            <a:spLocks noGrp="1" noChangeArrowheads="1"/>
          </p:cNvSpPr>
          <p:nvPr>
            <p:ph type="body" sz="half" idx="4294967295"/>
          </p:nvPr>
        </p:nvSpPr>
        <p:spPr>
          <a:xfrm>
            <a:off x="539839" y="1933561"/>
            <a:ext cx="7697514" cy="4494291"/>
          </a:xfrm>
        </p:spPr>
        <p:txBody>
          <a:bodyPr/>
          <a:lstStyle/>
          <a:p>
            <a:pPr eaLnBrk="1" hangingPunct="1"/>
            <a:r>
              <a:rPr lang="en-US" altLang="en-US" b="1">
                <a:solidFill>
                  <a:srgbClr val="0072CF"/>
                </a:solidFill>
              </a:rPr>
              <a:t>Day 1‒3:</a:t>
            </a:r>
            <a:r>
              <a:rPr lang="en-US" altLang="en-US">
                <a:solidFill>
                  <a:srgbClr val="0072CF"/>
                </a:solidFill>
              </a:rPr>
              <a:t> </a:t>
            </a:r>
            <a:r>
              <a:rPr lang="en-US" altLang="en-US"/>
              <a:t>0.5mg daily</a:t>
            </a:r>
          </a:p>
          <a:p>
            <a:pPr eaLnBrk="1" hangingPunct="1"/>
            <a:r>
              <a:rPr lang="en-US" altLang="en-US" b="1">
                <a:solidFill>
                  <a:srgbClr val="0072CF"/>
                </a:solidFill>
              </a:rPr>
              <a:t>Day 4‒7:</a:t>
            </a:r>
            <a:r>
              <a:rPr lang="en-US" altLang="en-US">
                <a:solidFill>
                  <a:srgbClr val="0072CF"/>
                </a:solidFill>
              </a:rPr>
              <a:t> </a:t>
            </a:r>
            <a:r>
              <a:rPr lang="en-US" altLang="en-US"/>
              <a:t>0.5mg at breakfast and dinner</a:t>
            </a:r>
          </a:p>
          <a:p>
            <a:pPr eaLnBrk="1" hangingPunct="1">
              <a:spcAft>
                <a:spcPts val="3000"/>
              </a:spcAft>
            </a:pPr>
            <a:r>
              <a:rPr lang="en-US" altLang="en-US" b="1">
                <a:solidFill>
                  <a:srgbClr val="0072CF"/>
                </a:solidFill>
              </a:rPr>
              <a:t>Week 2 to Week 12</a:t>
            </a:r>
            <a:r>
              <a:rPr lang="en-US" altLang="en-US">
                <a:solidFill>
                  <a:srgbClr val="0072CF"/>
                </a:solidFill>
              </a:rPr>
              <a:t>: </a:t>
            </a:r>
            <a:r>
              <a:rPr lang="en-US" altLang="en-US"/>
              <a:t>1mg at breakfast and dinner</a:t>
            </a:r>
          </a:p>
          <a:p>
            <a:pPr eaLnBrk="1" hangingPunct="1"/>
            <a:r>
              <a:rPr lang="en-US" altLang="en-US"/>
              <a:t>Take with glass of water and full meal, 8 hours apart</a:t>
            </a:r>
          </a:p>
          <a:p>
            <a:pPr eaLnBrk="1" hangingPunct="1"/>
            <a:r>
              <a:rPr lang="en-US" altLang="en-US"/>
              <a:t>Take evening dose around 5pm (not close to bedtime) </a:t>
            </a:r>
          </a:p>
          <a:p>
            <a:pPr eaLnBrk="1" hangingPunct="1"/>
            <a:r>
              <a:rPr lang="en-GB">
                <a:ea typeface="ＭＳ Ｐゴシック" charset="0"/>
              </a:rPr>
              <a:t>Treatment for 12 weeks (extend for 12 weeks if required)</a:t>
            </a:r>
          </a:p>
          <a:p>
            <a:pPr marL="0" indent="0" eaLnBrk="1" hangingPunct="1">
              <a:buNone/>
            </a:pPr>
            <a:endParaRPr lang="en-GB">
              <a:ea typeface="ＭＳ Ｐゴシック" charset="0"/>
            </a:endParaRPr>
          </a:p>
          <a:p>
            <a:pPr eaLnBrk="1" hangingPunct="1"/>
            <a:endParaRPr lang="en-US" altLang="en-US" sz="2000"/>
          </a:p>
        </p:txBody>
      </p:sp>
      <p:pic>
        <p:nvPicPr>
          <p:cNvPr id="3" name="Picture 2">
            <a:extLst>
              <a:ext uri="{FF2B5EF4-FFF2-40B4-BE49-F238E27FC236}">
                <a16:creationId xmlns:a16="http://schemas.microsoft.com/office/drawing/2014/main" id="{9C399448-940B-CA65-EEB1-DF4931B088C1}"/>
              </a:ext>
            </a:extLst>
          </p:cNvPr>
          <p:cNvPicPr>
            <a:picLocks noChangeAspect="1"/>
          </p:cNvPicPr>
          <p:nvPr/>
        </p:nvPicPr>
        <p:blipFill>
          <a:blip r:embed="rId3"/>
          <a:stretch>
            <a:fillRect/>
          </a:stretch>
        </p:blipFill>
        <p:spPr>
          <a:xfrm>
            <a:off x="7108754" y="2490114"/>
            <a:ext cx="1425646" cy="2780516"/>
          </a:xfrm>
          <a:prstGeom prst="rect">
            <a:avLst/>
          </a:prstGeom>
        </p:spPr>
      </p:pic>
      <p:sp>
        <p:nvSpPr>
          <p:cNvPr id="2" name="Footer Placeholder 3">
            <a:extLst>
              <a:ext uri="{FF2B5EF4-FFF2-40B4-BE49-F238E27FC236}">
                <a16:creationId xmlns:a16="http://schemas.microsoft.com/office/drawing/2014/main" id="{EC016768-EFB8-2FD2-0682-0DCED57D8FE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6702417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1987A-3311-3F9A-D45E-CECF2C472DF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8276BFF-56D9-3BC3-3606-938E7E67950A}"/>
              </a:ext>
            </a:extLst>
          </p:cNvPr>
          <p:cNvSpPr txBox="1">
            <a:spLocks/>
          </p:cNvSpPr>
          <p:nvPr/>
        </p:nvSpPr>
        <p:spPr>
          <a:xfrm>
            <a:off x="0" y="975360"/>
            <a:ext cx="9144000" cy="1546860"/>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b="1">
                <a:latin typeface="+mn-lt"/>
              </a:rPr>
              <a:t>Cytisine</a:t>
            </a:r>
          </a:p>
        </p:txBody>
      </p:sp>
      <p:pic>
        <p:nvPicPr>
          <p:cNvPr id="5" name="Picture 4" descr="A white box with blue text and a white pill&#10;&#10;Description automatically generated">
            <a:extLst>
              <a:ext uri="{FF2B5EF4-FFF2-40B4-BE49-F238E27FC236}">
                <a16:creationId xmlns:a16="http://schemas.microsoft.com/office/drawing/2014/main" id="{A503E89A-C888-A85C-17F6-1AFE96E2B9A4}"/>
              </a:ext>
            </a:extLst>
          </p:cNvPr>
          <p:cNvPicPr>
            <a:picLocks noChangeAspect="1"/>
          </p:cNvPicPr>
          <p:nvPr/>
        </p:nvPicPr>
        <p:blipFill rotWithShape="1">
          <a:blip r:embed="rId3"/>
          <a:srcRect l="1061" t="-997" r="-849" b="997"/>
          <a:stretch/>
        </p:blipFill>
        <p:spPr>
          <a:xfrm>
            <a:off x="2047967" y="2335509"/>
            <a:ext cx="5048066" cy="3236497"/>
          </a:xfrm>
          <a:prstGeom prst="rect">
            <a:avLst/>
          </a:prstGeom>
        </p:spPr>
      </p:pic>
    </p:spTree>
    <p:extLst>
      <p:ext uri="{BB962C8B-B14F-4D97-AF65-F5344CB8AC3E}">
        <p14:creationId xmlns:p14="http://schemas.microsoft.com/office/powerpoint/2010/main" val="22954322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AA601-3A17-E439-3599-D1A01A23D6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4BADB8-6657-417B-1933-72E4A08CE0CE}"/>
              </a:ext>
            </a:extLst>
          </p:cNvPr>
          <p:cNvSpPr>
            <a:spLocks noGrp="1"/>
          </p:cNvSpPr>
          <p:nvPr>
            <p:ph type="title"/>
          </p:nvPr>
        </p:nvSpPr>
        <p:spPr/>
        <p:txBody>
          <a:bodyPr/>
          <a:lstStyle/>
          <a:p>
            <a:r>
              <a:rPr lang="en-US"/>
              <a:t>Cytisine: overview </a:t>
            </a:r>
          </a:p>
        </p:txBody>
      </p:sp>
      <p:sp>
        <p:nvSpPr>
          <p:cNvPr id="3" name="Footer Placeholder 2">
            <a:extLst>
              <a:ext uri="{FF2B5EF4-FFF2-40B4-BE49-F238E27FC236}">
                <a16:creationId xmlns:a16="http://schemas.microsoft.com/office/drawing/2014/main" id="{CF600DF2-C510-5820-3AD4-4F487BE22070}"/>
              </a:ext>
            </a:extLst>
          </p:cNvPr>
          <p:cNvSpPr>
            <a:spLocks noGrp="1"/>
          </p:cNvSpPr>
          <p:nvPr>
            <p:ph type="ftr" sz="quarter" idx="11"/>
          </p:nvPr>
        </p:nvSpPr>
        <p:spPr/>
        <p:txBody>
          <a:bodyPr/>
          <a:lstStyle/>
          <a:p>
            <a:pPr>
              <a:defRPr/>
            </a:pPr>
            <a:endParaRPr lang="en-US"/>
          </a:p>
        </p:txBody>
      </p:sp>
      <p:sp>
        <p:nvSpPr>
          <p:cNvPr id="4" name="Text Placeholder 3">
            <a:extLst>
              <a:ext uri="{FF2B5EF4-FFF2-40B4-BE49-F238E27FC236}">
                <a16:creationId xmlns:a16="http://schemas.microsoft.com/office/drawing/2014/main" id="{A9AC2043-F690-FF1F-7576-8D033E8AF9B0}"/>
              </a:ext>
            </a:extLst>
          </p:cNvPr>
          <p:cNvSpPr txBox="1">
            <a:spLocks/>
          </p:cNvSpPr>
          <p:nvPr/>
        </p:nvSpPr>
        <p:spPr bwMode="auto">
          <a:xfrm>
            <a:off x="455431" y="1566229"/>
            <a:ext cx="4205600" cy="1735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400"/>
              </a:spcBef>
              <a:spcAft>
                <a:spcPts val="400"/>
              </a:spcAft>
              <a:buNone/>
            </a:pPr>
            <a:r>
              <a:rPr lang="en-US" sz="1700" b="1">
                <a:solidFill>
                  <a:srgbClr val="0072CF"/>
                </a:solidFill>
                <a:latin typeface="+mj-lt"/>
              </a:rPr>
              <a:t>How it works</a:t>
            </a:r>
          </a:p>
          <a:p>
            <a:pPr marL="287655" indent="-288290">
              <a:lnSpc>
                <a:spcPts val="2500"/>
              </a:lnSpc>
              <a:buClr>
                <a:schemeClr val="accent3"/>
              </a:buClr>
            </a:pPr>
            <a:r>
              <a:rPr lang="en-US" sz="1600" b="1">
                <a:solidFill>
                  <a:srgbClr val="0072CF"/>
                </a:solidFill>
                <a:latin typeface="+mj-lt"/>
              </a:rPr>
              <a:t>Reduces nicotine withdrawal symptoms and cravings </a:t>
            </a:r>
            <a:r>
              <a:rPr lang="en-US" sz="1600">
                <a:latin typeface="+mj-lt"/>
              </a:rPr>
              <a:t>by partially stimulating nicotine receptors</a:t>
            </a:r>
          </a:p>
          <a:p>
            <a:pPr marL="287655" indent="-288290">
              <a:lnSpc>
                <a:spcPts val="2500"/>
              </a:lnSpc>
              <a:buClr>
                <a:schemeClr val="accent3"/>
              </a:buClr>
            </a:pPr>
            <a:r>
              <a:rPr lang="en-US" sz="1600" b="1">
                <a:solidFill>
                  <a:srgbClr val="0072CF"/>
                </a:solidFill>
                <a:latin typeface="+mj-lt"/>
              </a:rPr>
              <a:t>Blocks some of the ‘rewarding’ effects of smoking</a:t>
            </a:r>
            <a:r>
              <a:rPr lang="en-US" sz="1600">
                <a:solidFill>
                  <a:srgbClr val="0072CF"/>
                </a:solidFill>
                <a:latin typeface="+mj-lt"/>
              </a:rPr>
              <a:t>. </a:t>
            </a:r>
          </a:p>
        </p:txBody>
      </p:sp>
      <p:sp>
        <p:nvSpPr>
          <p:cNvPr id="6" name="Text Placeholder 3">
            <a:extLst>
              <a:ext uri="{FF2B5EF4-FFF2-40B4-BE49-F238E27FC236}">
                <a16:creationId xmlns:a16="http://schemas.microsoft.com/office/drawing/2014/main" id="{F7F0688E-B3A1-6720-5A04-77CA7BA57036}"/>
              </a:ext>
            </a:extLst>
          </p:cNvPr>
          <p:cNvSpPr txBox="1">
            <a:spLocks/>
          </p:cNvSpPr>
          <p:nvPr/>
        </p:nvSpPr>
        <p:spPr bwMode="auto">
          <a:xfrm>
            <a:off x="4777100" y="1566229"/>
            <a:ext cx="4205600" cy="26732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buNone/>
            </a:pPr>
            <a:r>
              <a:rPr lang="en-US" sz="1700" b="1">
                <a:solidFill>
                  <a:srgbClr val="0072CF"/>
                </a:solidFill>
                <a:latin typeface="+mj-lt"/>
              </a:rPr>
              <a:t>How it is used</a:t>
            </a:r>
          </a:p>
          <a:p>
            <a:pPr indent="-288000">
              <a:lnSpc>
                <a:spcPts val="2500"/>
              </a:lnSpc>
              <a:buClr>
                <a:schemeClr val="accent3"/>
              </a:buClr>
            </a:pPr>
            <a:r>
              <a:rPr lang="en-US" sz="1600">
                <a:latin typeface="+mj-lt"/>
              </a:rPr>
              <a:t>Treatment period: </a:t>
            </a:r>
            <a:r>
              <a:rPr lang="en-US" sz="1600" b="1">
                <a:solidFill>
                  <a:srgbClr val="0072CF"/>
                </a:solidFill>
                <a:latin typeface="+mj-lt"/>
              </a:rPr>
              <a:t>25 days</a:t>
            </a:r>
          </a:p>
          <a:p>
            <a:pPr indent="-288000">
              <a:lnSpc>
                <a:spcPts val="2500"/>
              </a:lnSpc>
              <a:buClr>
                <a:schemeClr val="accent3"/>
              </a:buClr>
            </a:pPr>
            <a:r>
              <a:rPr lang="en-US" sz="1600" b="1">
                <a:solidFill>
                  <a:srgbClr val="0072CF"/>
                </a:solidFill>
                <a:latin typeface="+mj-lt"/>
              </a:rPr>
              <a:t>Outpatients:</a:t>
            </a:r>
            <a:r>
              <a:rPr lang="en-US" sz="1600" b="1">
                <a:latin typeface="+mj-lt"/>
              </a:rPr>
              <a:t> </a:t>
            </a:r>
            <a:r>
              <a:rPr lang="en-US" sz="1600">
                <a:latin typeface="+mj-lt"/>
              </a:rPr>
              <a:t>Stop by day 5 of treatment</a:t>
            </a:r>
          </a:p>
          <a:p>
            <a:pPr indent="-288000">
              <a:lnSpc>
                <a:spcPts val="2500"/>
              </a:lnSpc>
              <a:buClr>
                <a:schemeClr val="accent3"/>
              </a:buClr>
            </a:pPr>
            <a:r>
              <a:rPr lang="en-US" sz="1600" b="1">
                <a:solidFill>
                  <a:srgbClr val="0072CF"/>
                </a:solidFill>
                <a:latin typeface="+mj-lt"/>
              </a:rPr>
              <a:t>Inpatients: </a:t>
            </a:r>
            <a:r>
              <a:rPr lang="en-US" sz="1600">
                <a:latin typeface="+mj-lt"/>
              </a:rPr>
              <a:t>Dual use of NRT for first 5 days of treatment</a:t>
            </a:r>
          </a:p>
          <a:p>
            <a:pPr indent="-288000">
              <a:lnSpc>
                <a:spcPts val="2500"/>
              </a:lnSpc>
              <a:buClr>
                <a:schemeClr val="accent3"/>
              </a:buClr>
            </a:pPr>
            <a:r>
              <a:rPr lang="en-US" sz="1600">
                <a:latin typeface="+mj-lt"/>
              </a:rPr>
              <a:t>Swallowed whole; take with water</a:t>
            </a:r>
          </a:p>
        </p:txBody>
      </p:sp>
      <p:pic>
        <p:nvPicPr>
          <p:cNvPr id="7" name="Picture 6" descr="A box of pills and a few tablets&#10;&#10;Description automatically generated">
            <a:extLst>
              <a:ext uri="{FF2B5EF4-FFF2-40B4-BE49-F238E27FC236}">
                <a16:creationId xmlns:a16="http://schemas.microsoft.com/office/drawing/2014/main" id="{444931A0-0663-40E5-989F-F745C613D57F}"/>
              </a:ext>
            </a:extLst>
          </p:cNvPr>
          <p:cNvPicPr>
            <a:picLocks noChangeAspect="1"/>
          </p:cNvPicPr>
          <p:nvPr/>
        </p:nvPicPr>
        <p:blipFill rotWithShape="1">
          <a:blip r:embed="rId3"/>
          <a:srcRect t="23850" b="18474"/>
          <a:stretch/>
        </p:blipFill>
        <p:spPr>
          <a:xfrm>
            <a:off x="311269" y="3977102"/>
            <a:ext cx="3503880" cy="1900626"/>
          </a:xfrm>
          <a:prstGeom prst="rect">
            <a:avLst/>
          </a:prstGeom>
        </p:spPr>
      </p:pic>
      <p:sp>
        <p:nvSpPr>
          <p:cNvPr id="9" name="TextBox 8">
            <a:extLst>
              <a:ext uri="{FF2B5EF4-FFF2-40B4-BE49-F238E27FC236}">
                <a16:creationId xmlns:a16="http://schemas.microsoft.com/office/drawing/2014/main" id="{968B89ED-7EA0-2037-D8E5-B0CC4BB36E2C}"/>
              </a:ext>
            </a:extLst>
          </p:cNvPr>
          <p:cNvSpPr txBox="1"/>
          <p:nvPr/>
        </p:nvSpPr>
        <p:spPr bwMode="auto">
          <a:xfrm>
            <a:off x="5328853" y="4512874"/>
            <a:ext cx="2858080" cy="1037026"/>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b="1" i="0" u="none" strike="noStrike" kern="1200" cap="none" spc="0" normalizeH="0" baseline="0" noProof="0">
                <a:ln>
                  <a:noFill/>
                </a:ln>
                <a:solidFill>
                  <a:schemeClr val="accent1"/>
                </a:solidFill>
                <a:effectLst/>
                <a:uLnTx/>
                <a:uFillTx/>
                <a:latin typeface="+mn-lt"/>
                <a:ea typeface="Geneva" pitchFamily="-109" charset="0"/>
                <a:cs typeface="Geneva" pitchFamily="-109" charset="0"/>
              </a:rPr>
              <a:t>Newly approved in UK</a:t>
            </a:r>
            <a:endParaRPr lang="en-US" b="1" i="0" u="none" strike="noStrike" kern="1200" cap="none" spc="0" normalizeH="0" baseline="0" noProof="0">
              <a:ln>
                <a:noFill/>
              </a:ln>
              <a:solidFill>
                <a:schemeClr val="accent1"/>
              </a:solidFill>
              <a:effectLst/>
              <a:uLnTx/>
              <a:uFillTx/>
              <a:latin typeface="+mn-lt"/>
              <a:ea typeface="Geneva" pitchFamily="-109" charset="0"/>
              <a:cs typeface="Geneva" pitchFamily="-109" charset="0"/>
            </a:endParaRPr>
          </a:p>
        </p:txBody>
      </p:sp>
      <p:sp>
        <p:nvSpPr>
          <p:cNvPr id="5" name="Footer Placeholder 3">
            <a:extLst>
              <a:ext uri="{FF2B5EF4-FFF2-40B4-BE49-F238E27FC236}">
                <a16:creationId xmlns:a16="http://schemas.microsoft.com/office/drawing/2014/main" id="{02387DEE-299D-8C96-BFCE-110939A060C6}"/>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04914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69475-E6EE-E503-3DBE-4DF9380C3B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60C216-6DCE-BD7D-225D-C92EA0E578BC}"/>
              </a:ext>
            </a:extLst>
          </p:cNvPr>
          <p:cNvSpPr>
            <a:spLocks noGrp="1"/>
          </p:cNvSpPr>
          <p:nvPr>
            <p:ph type="title"/>
          </p:nvPr>
        </p:nvSpPr>
        <p:spPr>
          <a:xfrm>
            <a:off x="571500" y="152400"/>
            <a:ext cx="7962900" cy="1066800"/>
          </a:xfrm>
        </p:spPr>
        <p:txBody>
          <a:bodyPr vert="horz" wrap="square" lIns="91440" tIns="45720" rIns="91440" bIns="45720" numCol="1" anchor="ctr" anchorCtr="0" compatLnSpc="1">
            <a:prstTxWarp prst="textNoShape">
              <a:avLst/>
            </a:prstTxWarp>
            <a:normAutofit/>
          </a:bodyPr>
          <a:lstStyle/>
          <a:p>
            <a:r>
              <a:rPr lang="en-US"/>
              <a:t>Cytisine: dosing schedule</a:t>
            </a:r>
          </a:p>
        </p:txBody>
      </p:sp>
      <p:pic>
        <p:nvPicPr>
          <p:cNvPr id="4" name="Picture 3">
            <a:extLst>
              <a:ext uri="{FF2B5EF4-FFF2-40B4-BE49-F238E27FC236}">
                <a16:creationId xmlns:a16="http://schemas.microsoft.com/office/drawing/2014/main" id="{E1A1B991-13CD-7DB8-6EA2-5989FE99B8AB}"/>
              </a:ext>
            </a:extLst>
          </p:cNvPr>
          <p:cNvPicPr>
            <a:picLocks noChangeAspect="1"/>
          </p:cNvPicPr>
          <p:nvPr/>
        </p:nvPicPr>
        <p:blipFill rotWithShape="1">
          <a:blip r:embed="rId3"/>
          <a:srcRect t="86" b="86"/>
          <a:stretch/>
        </p:blipFill>
        <p:spPr>
          <a:xfrm>
            <a:off x="0" y="2678099"/>
            <a:ext cx="9144000" cy="2263806"/>
          </a:xfrm>
          <a:prstGeom prst="rect">
            <a:avLst/>
          </a:prstGeom>
          <a:ln>
            <a:noFill/>
          </a:ln>
        </p:spPr>
      </p:pic>
      <p:sp>
        <p:nvSpPr>
          <p:cNvPr id="5" name="Footer Placeholder 3">
            <a:extLst>
              <a:ext uri="{FF2B5EF4-FFF2-40B4-BE49-F238E27FC236}">
                <a16:creationId xmlns:a16="http://schemas.microsoft.com/office/drawing/2014/main" id="{C6197452-A04F-A3C3-807E-6F5B03CE50B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206389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5CEE0-F499-48AF-1B00-5309D19A54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12C89E-7860-1D91-BD7A-77A5AB80FA8A}"/>
              </a:ext>
            </a:extLst>
          </p:cNvPr>
          <p:cNvSpPr>
            <a:spLocks noGrp="1"/>
          </p:cNvSpPr>
          <p:nvPr>
            <p:ph type="title"/>
          </p:nvPr>
        </p:nvSpPr>
        <p:spPr>
          <a:xfrm>
            <a:off x="571500" y="152400"/>
            <a:ext cx="7962900" cy="1066800"/>
          </a:xfrm>
        </p:spPr>
        <p:txBody>
          <a:bodyPr vert="horz" wrap="square" lIns="91440" tIns="45720" rIns="91440" bIns="45720" numCol="1" anchor="ctr" anchorCtr="0" compatLnSpc="1">
            <a:prstTxWarp prst="textNoShape">
              <a:avLst/>
            </a:prstTxWarp>
            <a:normAutofit/>
          </a:bodyPr>
          <a:lstStyle/>
          <a:p>
            <a:r>
              <a:rPr lang="en-US"/>
              <a:t>Cytisine: contraindications </a:t>
            </a:r>
          </a:p>
        </p:txBody>
      </p:sp>
      <p:sp>
        <p:nvSpPr>
          <p:cNvPr id="11" name="Text Placeholder 3">
            <a:extLst>
              <a:ext uri="{FF2B5EF4-FFF2-40B4-BE49-F238E27FC236}">
                <a16:creationId xmlns:a16="http://schemas.microsoft.com/office/drawing/2014/main" id="{DCBCD81F-FB0D-719B-A472-28254C68407A}"/>
              </a:ext>
            </a:extLst>
          </p:cNvPr>
          <p:cNvSpPr txBox="1">
            <a:spLocks/>
          </p:cNvSpPr>
          <p:nvPr/>
        </p:nvSpPr>
        <p:spPr bwMode="auto">
          <a:xfrm>
            <a:off x="571500" y="1773749"/>
            <a:ext cx="37719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a:solidFill>
                  <a:srgbClr val="0072CF"/>
                </a:solidFill>
                <a:latin typeface="+mn-lt"/>
              </a:rPr>
              <a:t>Contraindications</a:t>
            </a:r>
            <a:r>
              <a:rPr lang="en-US" b="1">
                <a:solidFill>
                  <a:schemeClr val="accent1"/>
                </a:solidFill>
                <a:latin typeface="+mn-lt"/>
              </a:rPr>
              <a:t> </a:t>
            </a:r>
          </a:p>
          <a:p>
            <a:pPr marL="287655" indent="-288290">
              <a:buClr>
                <a:schemeClr val="accent3"/>
              </a:buClr>
            </a:pPr>
            <a:r>
              <a:rPr lang="en-US">
                <a:latin typeface="+mn-lt"/>
              </a:rPr>
              <a:t>Allergy to cytisine or excipients</a:t>
            </a:r>
          </a:p>
          <a:p>
            <a:pPr marL="287655" indent="-288290">
              <a:buClr>
                <a:schemeClr val="accent3"/>
              </a:buClr>
            </a:pPr>
            <a:r>
              <a:rPr lang="en-US">
                <a:latin typeface="+mn-lt"/>
              </a:rPr>
              <a:t>Over 65 years of age</a:t>
            </a:r>
          </a:p>
          <a:p>
            <a:pPr marL="287655" indent="-288290">
              <a:buClr>
                <a:schemeClr val="accent3"/>
              </a:buClr>
            </a:pPr>
            <a:r>
              <a:rPr lang="en-US">
                <a:latin typeface="+mn-lt"/>
              </a:rPr>
              <a:t>People under 18</a:t>
            </a:r>
          </a:p>
          <a:p>
            <a:pPr marL="287655" indent="-288290">
              <a:buClr>
                <a:schemeClr val="accent3"/>
              </a:buClr>
            </a:pPr>
            <a:r>
              <a:rPr lang="en-US">
                <a:latin typeface="+mn-lt"/>
              </a:rPr>
              <a:t>Pregnancy/breastfeeding</a:t>
            </a:r>
          </a:p>
          <a:p>
            <a:pPr marL="287655" indent="-288290">
              <a:buClr>
                <a:schemeClr val="accent3"/>
              </a:buClr>
            </a:pPr>
            <a:r>
              <a:rPr lang="en-US">
                <a:latin typeface="+mn-lt"/>
              </a:rPr>
              <a:t>Kidney or liver impairment</a:t>
            </a:r>
          </a:p>
          <a:p>
            <a:pPr marL="287655" indent="-288290">
              <a:buClr>
                <a:schemeClr val="accent3"/>
              </a:buClr>
            </a:pPr>
            <a:r>
              <a:rPr lang="en-US">
                <a:latin typeface="+mn-lt"/>
              </a:rPr>
              <a:t>Unstable angina, recent heart attack, cardiac arrhythmias</a:t>
            </a:r>
          </a:p>
          <a:p>
            <a:pPr marL="287655" indent="-288290">
              <a:buClr>
                <a:schemeClr val="accent3"/>
              </a:buClr>
            </a:pPr>
            <a:r>
              <a:rPr lang="en-US">
                <a:latin typeface="+mn-lt"/>
              </a:rPr>
              <a:t>Recent stroke</a:t>
            </a:r>
          </a:p>
          <a:p>
            <a:pPr marL="287655" indent="-288290"/>
            <a:endParaRPr lang="en-US"/>
          </a:p>
        </p:txBody>
      </p:sp>
      <p:pic>
        <p:nvPicPr>
          <p:cNvPr id="5" name="Picture 4" descr="A white box with blue text and a white pill&#10;&#10;Description automatically generated">
            <a:extLst>
              <a:ext uri="{FF2B5EF4-FFF2-40B4-BE49-F238E27FC236}">
                <a16:creationId xmlns:a16="http://schemas.microsoft.com/office/drawing/2014/main" id="{FF003615-3B47-704F-C072-EC70F3264CA9}"/>
              </a:ext>
            </a:extLst>
          </p:cNvPr>
          <p:cNvPicPr>
            <a:picLocks noChangeAspect="1"/>
          </p:cNvPicPr>
          <p:nvPr/>
        </p:nvPicPr>
        <p:blipFill>
          <a:blip r:embed="rId3"/>
          <a:stretch>
            <a:fillRect/>
          </a:stretch>
        </p:blipFill>
        <p:spPr>
          <a:xfrm>
            <a:off x="5508053" y="2029072"/>
            <a:ext cx="2187388" cy="1399928"/>
          </a:xfrm>
          <a:prstGeom prst="rect">
            <a:avLst/>
          </a:prstGeom>
          <a:noFill/>
        </p:spPr>
      </p:pic>
      <p:sp>
        <p:nvSpPr>
          <p:cNvPr id="6" name="TextBox 5">
            <a:extLst>
              <a:ext uri="{FF2B5EF4-FFF2-40B4-BE49-F238E27FC236}">
                <a16:creationId xmlns:a16="http://schemas.microsoft.com/office/drawing/2014/main" id="{CAC91C44-5C26-A82B-6112-1E1B86028AE1}"/>
              </a:ext>
            </a:extLst>
          </p:cNvPr>
          <p:cNvSpPr txBox="1"/>
          <p:nvPr/>
        </p:nvSpPr>
        <p:spPr bwMode="auto">
          <a:xfrm>
            <a:off x="4914142" y="3907349"/>
            <a:ext cx="3375210" cy="1847557"/>
          </a:xfrm>
          <a:prstGeom prst="rect">
            <a:avLst/>
          </a:prstGeom>
          <a:noFill/>
          <a:ln w="9525">
            <a:noFill/>
            <a:miter lim="800000"/>
            <a:headEnd/>
            <a:tailEnd/>
          </a:ln>
        </p:spPr>
        <p:txBody>
          <a:bodyPr wrap="square" lIns="91440" tIns="45720" rIns="91440" bIns="45720" anchor="t">
            <a:spAutoFit/>
          </a:bodyPr>
          <a:lstStyle/>
          <a:p>
            <a:pPr>
              <a:lnSpc>
                <a:spcPts val="2800"/>
              </a:lnSpc>
            </a:pPr>
            <a:r>
              <a:rPr lang="en-GB" sz="1800" b="1">
                <a:solidFill>
                  <a:srgbClr val="0072CF"/>
                </a:solidFill>
                <a:effectLst/>
                <a:latin typeface="+mn-lt"/>
              </a:rPr>
              <a:t>Note:</a:t>
            </a:r>
          </a:p>
          <a:p>
            <a:pPr>
              <a:lnSpc>
                <a:spcPts val="2800"/>
              </a:lnSpc>
            </a:pPr>
            <a:r>
              <a:rPr lang="en-GB" sz="1700">
                <a:effectLst/>
                <a:latin typeface="+mn-lt"/>
              </a:rPr>
              <a:t>Women of childbearing age using hormonal contraception should </a:t>
            </a:r>
            <a:r>
              <a:rPr lang="en-GB" sz="1700" b="1">
                <a:effectLst/>
                <a:latin typeface="+mn-lt"/>
              </a:rPr>
              <a:t>add a secondary barrier method whilst taking cytisine</a:t>
            </a:r>
            <a:endParaRPr lang="en-GB" sz="1700">
              <a:effectLst/>
              <a:latin typeface="+mn-lt"/>
            </a:endParaRPr>
          </a:p>
        </p:txBody>
      </p:sp>
      <p:sp>
        <p:nvSpPr>
          <p:cNvPr id="4" name="Footer Placeholder 3">
            <a:extLst>
              <a:ext uri="{FF2B5EF4-FFF2-40B4-BE49-F238E27FC236}">
                <a16:creationId xmlns:a16="http://schemas.microsoft.com/office/drawing/2014/main" id="{88705FF0-5347-4191-4DA6-04E0E24D9F6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261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4AC3D0-B728-8A32-923B-392BFB92887D}"/>
              </a:ext>
            </a:extLst>
          </p:cNvPr>
          <p:cNvGrpSpPr/>
          <p:nvPr/>
        </p:nvGrpSpPr>
        <p:grpSpPr>
          <a:xfrm>
            <a:off x="0" y="0"/>
            <a:ext cx="9144001" cy="6858000"/>
            <a:chOff x="0" y="0"/>
            <a:chExt cx="9144001" cy="6858000"/>
          </a:xfrm>
        </p:grpSpPr>
        <p:pic>
          <p:nvPicPr>
            <p:cNvPr id="3" name="smoke">
              <a:extLst>
                <a:ext uri="{FF2B5EF4-FFF2-40B4-BE49-F238E27FC236}">
                  <a16:creationId xmlns:a16="http://schemas.microsoft.com/office/drawing/2014/main" id="{3076385D-E544-88C6-59A4-DF98FCE0B841}"/>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FA99863F-6530-14AB-F0B8-162154D9E370}"/>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Patients become addicted to NRT</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1609390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73788-4583-EEED-88A2-65D694157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73BE00-ED91-5738-0D24-5B4DDA96848E}"/>
              </a:ext>
            </a:extLst>
          </p:cNvPr>
          <p:cNvSpPr>
            <a:spLocks noGrp="1"/>
          </p:cNvSpPr>
          <p:nvPr>
            <p:ph type="title"/>
          </p:nvPr>
        </p:nvSpPr>
        <p:spPr/>
        <p:txBody>
          <a:bodyPr/>
          <a:lstStyle/>
          <a:p>
            <a:r>
              <a:rPr lang="en-US"/>
              <a:t>Cytisine: cautions </a:t>
            </a:r>
          </a:p>
        </p:txBody>
      </p:sp>
      <p:sp>
        <p:nvSpPr>
          <p:cNvPr id="3" name="Footer Placeholder 2">
            <a:extLst>
              <a:ext uri="{FF2B5EF4-FFF2-40B4-BE49-F238E27FC236}">
                <a16:creationId xmlns:a16="http://schemas.microsoft.com/office/drawing/2014/main" id="{B8075404-5D91-48D9-A00A-F51FAA5ACC63}"/>
              </a:ext>
            </a:extLst>
          </p:cNvPr>
          <p:cNvSpPr>
            <a:spLocks noGrp="1"/>
          </p:cNvSpPr>
          <p:nvPr>
            <p:ph type="ftr" sz="quarter" idx="11"/>
          </p:nvPr>
        </p:nvSpPr>
        <p:spPr/>
        <p:txBody>
          <a:bodyPr/>
          <a:lstStyle/>
          <a:p>
            <a:pPr>
              <a:defRPr/>
            </a:pPr>
            <a:endParaRPr lang="en-US"/>
          </a:p>
        </p:txBody>
      </p:sp>
      <p:sp>
        <p:nvSpPr>
          <p:cNvPr id="11" name="Text Placeholder 3">
            <a:extLst>
              <a:ext uri="{FF2B5EF4-FFF2-40B4-BE49-F238E27FC236}">
                <a16:creationId xmlns:a16="http://schemas.microsoft.com/office/drawing/2014/main" id="{0600BE91-1CE6-A822-686A-217A5E945604}"/>
              </a:ext>
            </a:extLst>
          </p:cNvPr>
          <p:cNvSpPr txBox="1">
            <a:spLocks/>
          </p:cNvSpPr>
          <p:nvPr/>
        </p:nvSpPr>
        <p:spPr bwMode="auto">
          <a:xfrm>
            <a:off x="571500" y="2132275"/>
            <a:ext cx="4000501"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400"/>
              </a:spcBef>
              <a:spcAft>
                <a:spcPts val="400"/>
              </a:spcAft>
              <a:buNone/>
            </a:pPr>
            <a:r>
              <a:rPr lang="en-US" b="1">
                <a:solidFill>
                  <a:srgbClr val="0072CF"/>
                </a:solidFill>
                <a:latin typeface="+mn-lt"/>
              </a:rPr>
              <a:t>Cautions</a:t>
            </a:r>
            <a:r>
              <a:rPr lang="en-US" sz="1700" b="1">
                <a:solidFill>
                  <a:schemeClr val="accent1"/>
                </a:solidFill>
                <a:latin typeface="+mn-lt"/>
              </a:rPr>
              <a:t> </a:t>
            </a:r>
          </a:p>
          <a:p>
            <a:pPr marL="285750" indent="-285750">
              <a:lnSpc>
                <a:spcPts val="2200"/>
              </a:lnSpc>
              <a:spcBef>
                <a:spcPts val="400"/>
              </a:spcBef>
              <a:spcAft>
                <a:spcPts val="400"/>
              </a:spcAft>
              <a:buClr>
                <a:schemeClr val="accent3"/>
              </a:buClr>
            </a:pPr>
            <a:r>
              <a:rPr lang="en-GB">
                <a:latin typeface="+mn-lt"/>
              </a:rPr>
              <a:t>Ischemic heart disease </a:t>
            </a:r>
          </a:p>
          <a:p>
            <a:pPr marL="287655" indent="-288290">
              <a:buClr>
                <a:schemeClr val="accent3"/>
              </a:buClr>
            </a:pPr>
            <a:r>
              <a:rPr lang="en-GB">
                <a:latin typeface="+mn-lt"/>
              </a:rPr>
              <a:t>Heart failure </a:t>
            </a:r>
          </a:p>
          <a:p>
            <a:pPr marL="287655" indent="-288290">
              <a:buClr>
                <a:schemeClr val="accent3"/>
              </a:buClr>
            </a:pPr>
            <a:r>
              <a:rPr lang="en-GB">
                <a:latin typeface="+mn-lt"/>
              </a:rPr>
              <a:t>High blood pressure</a:t>
            </a:r>
          </a:p>
          <a:p>
            <a:pPr marL="287655" indent="-288290">
              <a:buClr>
                <a:schemeClr val="accent3"/>
              </a:buClr>
            </a:pPr>
            <a:r>
              <a:rPr lang="en-GB">
                <a:latin typeface="+mn-lt"/>
              </a:rPr>
              <a:t>Pheochromocytoma</a:t>
            </a:r>
          </a:p>
          <a:p>
            <a:pPr marL="287655" indent="-288290">
              <a:buClr>
                <a:schemeClr val="accent3"/>
              </a:buClr>
            </a:pPr>
            <a:r>
              <a:rPr lang="en-GB">
                <a:latin typeface="+mn-lt"/>
              </a:rPr>
              <a:t>Atherosclerosis and other peripheral vascular diseases </a:t>
            </a:r>
          </a:p>
          <a:p>
            <a:pPr marL="287655" indent="-288290"/>
            <a:endParaRPr lang="en-GB"/>
          </a:p>
        </p:txBody>
      </p:sp>
      <p:sp>
        <p:nvSpPr>
          <p:cNvPr id="4" name="Text Placeholder 3">
            <a:extLst>
              <a:ext uri="{FF2B5EF4-FFF2-40B4-BE49-F238E27FC236}">
                <a16:creationId xmlns:a16="http://schemas.microsoft.com/office/drawing/2014/main" id="{F4210C30-033C-0306-2587-FCA1FAA7426F}"/>
              </a:ext>
            </a:extLst>
          </p:cNvPr>
          <p:cNvSpPr txBox="1">
            <a:spLocks/>
          </p:cNvSpPr>
          <p:nvPr/>
        </p:nvSpPr>
        <p:spPr bwMode="auto">
          <a:xfrm>
            <a:off x="4572000" y="2601250"/>
            <a:ext cx="4205600"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200"/>
              </a:lnSpc>
              <a:spcBef>
                <a:spcPts val="400"/>
              </a:spcBef>
              <a:spcAft>
                <a:spcPts val="400"/>
              </a:spcAft>
              <a:buClr>
                <a:schemeClr val="accent3"/>
              </a:buClr>
            </a:pPr>
            <a:r>
              <a:rPr lang="en-GB">
                <a:latin typeface="+mn-lt"/>
              </a:rPr>
              <a:t>Gastric and duodenal ulcer </a:t>
            </a:r>
          </a:p>
          <a:p>
            <a:pPr>
              <a:buClr>
                <a:schemeClr val="accent3"/>
              </a:buClr>
            </a:pPr>
            <a:r>
              <a:rPr lang="en-GB">
                <a:latin typeface="+mn-lt"/>
              </a:rPr>
              <a:t>Gastroesophageal reflux disease </a:t>
            </a:r>
          </a:p>
          <a:p>
            <a:pPr>
              <a:buClr>
                <a:schemeClr val="accent3"/>
              </a:buClr>
            </a:pPr>
            <a:r>
              <a:rPr lang="en-GB">
                <a:latin typeface="+mn-lt"/>
              </a:rPr>
              <a:t>Hyperthyroidism </a:t>
            </a:r>
          </a:p>
          <a:p>
            <a:pPr>
              <a:buClr>
                <a:schemeClr val="accent3"/>
              </a:buClr>
            </a:pPr>
            <a:r>
              <a:rPr lang="en-GB">
                <a:latin typeface="+mn-lt"/>
              </a:rPr>
              <a:t>Diabetes </a:t>
            </a:r>
          </a:p>
          <a:p>
            <a:pPr>
              <a:buClr>
                <a:schemeClr val="accent3"/>
              </a:buClr>
            </a:pPr>
            <a:r>
              <a:rPr lang="en-GB">
                <a:latin typeface="+mn-lt"/>
              </a:rPr>
              <a:t>Schizophrenia </a:t>
            </a:r>
          </a:p>
        </p:txBody>
      </p:sp>
      <p:sp>
        <p:nvSpPr>
          <p:cNvPr id="5" name="Footer Placeholder 3">
            <a:extLst>
              <a:ext uri="{FF2B5EF4-FFF2-40B4-BE49-F238E27FC236}">
                <a16:creationId xmlns:a16="http://schemas.microsoft.com/office/drawing/2014/main" id="{1E835B2D-5B65-2FBB-6616-7D854B9EE4A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40487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10B2-4699-5301-D2A1-0D6319D0F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B036AD-12CB-ED4D-2495-5E2C82280A5C}"/>
              </a:ext>
            </a:extLst>
          </p:cNvPr>
          <p:cNvSpPr>
            <a:spLocks noGrp="1"/>
          </p:cNvSpPr>
          <p:nvPr>
            <p:ph type="title"/>
          </p:nvPr>
        </p:nvSpPr>
        <p:spPr/>
        <p:txBody>
          <a:bodyPr/>
          <a:lstStyle/>
          <a:p>
            <a:r>
              <a:rPr lang="en-US">
                <a:latin typeface="Arial"/>
                <a:cs typeface="Arial"/>
              </a:rPr>
              <a:t>Cytisine: side effects</a:t>
            </a:r>
          </a:p>
        </p:txBody>
      </p:sp>
      <p:sp>
        <p:nvSpPr>
          <p:cNvPr id="7" name="Rectangle 6">
            <a:extLst>
              <a:ext uri="{FF2B5EF4-FFF2-40B4-BE49-F238E27FC236}">
                <a16:creationId xmlns:a16="http://schemas.microsoft.com/office/drawing/2014/main" id="{9C57D881-5175-04E9-2363-1B9D3CAF33A0}"/>
              </a:ext>
            </a:extLst>
          </p:cNvPr>
          <p:cNvSpPr/>
          <p:nvPr/>
        </p:nvSpPr>
        <p:spPr bwMode="auto">
          <a:xfrm>
            <a:off x="604701" y="2519265"/>
            <a:ext cx="2456551" cy="1084062"/>
          </a:xfrm>
          <a:prstGeom prst="rect">
            <a:avLst/>
          </a:prstGeom>
          <a:solidFill>
            <a:schemeClr val="accent2"/>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8" name="Text Placeholder 3">
            <a:extLst>
              <a:ext uri="{FF2B5EF4-FFF2-40B4-BE49-F238E27FC236}">
                <a16:creationId xmlns:a16="http://schemas.microsoft.com/office/drawing/2014/main" id="{54C9E60C-6FA3-2E52-066F-3B4D1D65508A}"/>
              </a:ext>
            </a:extLst>
          </p:cNvPr>
          <p:cNvSpPr txBox="1">
            <a:spLocks/>
          </p:cNvSpPr>
          <p:nvPr/>
        </p:nvSpPr>
        <p:spPr bwMode="auto">
          <a:xfrm>
            <a:off x="690772" y="2557117"/>
            <a:ext cx="1984695"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a:solidFill>
                  <a:schemeClr val="bg1"/>
                </a:solidFill>
                <a:latin typeface="+mn-lt"/>
              </a:rPr>
              <a:t>Nausea (4-6.7%) Vomiting (2.0%)</a:t>
            </a:r>
          </a:p>
        </p:txBody>
      </p:sp>
      <p:sp>
        <p:nvSpPr>
          <p:cNvPr id="20" name="Oval 19">
            <a:extLst>
              <a:ext uri="{FF2B5EF4-FFF2-40B4-BE49-F238E27FC236}">
                <a16:creationId xmlns:a16="http://schemas.microsoft.com/office/drawing/2014/main" id="{325DF307-400E-9A44-DAD2-1E0CD0879359}"/>
              </a:ext>
            </a:extLst>
          </p:cNvPr>
          <p:cNvSpPr/>
          <p:nvPr/>
        </p:nvSpPr>
        <p:spPr bwMode="auto">
          <a:xfrm>
            <a:off x="2250221" y="2068724"/>
            <a:ext cx="922349" cy="922349"/>
          </a:xfrm>
          <a:prstGeom prst="ellipse">
            <a:avLst/>
          </a:prstGeom>
          <a:solidFill>
            <a:schemeClr val="bg1"/>
          </a:solidFill>
          <a:ln w="381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7" name="Graphic 16" descr="Cough with solid fill">
            <a:extLst>
              <a:ext uri="{FF2B5EF4-FFF2-40B4-BE49-F238E27FC236}">
                <a16:creationId xmlns:a16="http://schemas.microsoft.com/office/drawing/2014/main" id="{A16E5DAE-E7B1-865C-99A9-A216F386B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54189" y="2243653"/>
            <a:ext cx="518756" cy="518756"/>
          </a:xfrm>
          <a:prstGeom prst="rect">
            <a:avLst/>
          </a:prstGeom>
        </p:spPr>
      </p:pic>
      <p:sp>
        <p:nvSpPr>
          <p:cNvPr id="27" name="Rectangle 26">
            <a:extLst>
              <a:ext uri="{FF2B5EF4-FFF2-40B4-BE49-F238E27FC236}">
                <a16:creationId xmlns:a16="http://schemas.microsoft.com/office/drawing/2014/main" id="{7C77C286-5B71-90C5-C2B7-D2E37B9C9995}"/>
              </a:ext>
            </a:extLst>
          </p:cNvPr>
          <p:cNvSpPr/>
          <p:nvPr/>
        </p:nvSpPr>
        <p:spPr bwMode="auto">
          <a:xfrm>
            <a:off x="3340359" y="2500373"/>
            <a:ext cx="2456551" cy="1084062"/>
          </a:xfrm>
          <a:prstGeom prst="rect">
            <a:avLst/>
          </a:prstGeom>
          <a:solidFill>
            <a:schemeClr val="accent2"/>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0" name="Oval 29">
            <a:extLst>
              <a:ext uri="{FF2B5EF4-FFF2-40B4-BE49-F238E27FC236}">
                <a16:creationId xmlns:a16="http://schemas.microsoft.com/office/drawing/2014/main" id="{C5FAB107-9C06-9502-D7A3-3C51F29635F1}"/>
              </a:ext>
            </a:extLst>
          </p:cNvPr>
          <p:cNvSpPr/>
          <p:nvPr/>
        </p:nvSpPr>
        <p:spPr bwMode="auto">
          <a:xfrm>
            <a:off x="4985879" y="2030939"/>
            <a:ext cx="922349" cy="922349"/>
          </a:xfrm>
          <a:prstGeom prst="ellipse">
            <a:avLst/>
          </a:prstGeom>
          <a:solidFill>
            <a:schemeClr val="bg1"/>
          </a:solidFill>
          <a:ln w="381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2" name="Rectangle 31">
            <a:extLst>
              <a:ext uri="{FF2B5EF4-FFF2-40B4-BE49-F238E27FC236}">
                <a16:creationId xmlns:a16="http://schemas.microsoft.com/office/drawing/2014/main" id="{B1AD6F61-B14A-BB8B-796B-10EF5E59A42B}"/>
              </a:ext>
            </a:extLst>
          </p:cNvPr>
          <p:cNvSpPr/>
          <p:nvPr/>
        </p:nvSpPr>
        <p:spPr bwMode="auto">
          <a:xfrm>
            <a:off x="6076663" y="2500373"/>
            <a:ext cx="2456551" cy="1084062"/>
          </a:xfrm>
          <a:prstGeom prst="rect">
            <a:avLst/>
          </a:prstGeom>
          <a:solidFill>
            <a:schemeClr val="accent2"/>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3" name="Text Placeholder 3">
            <a:extLst>
              <a:ext uri="{FF2B5EF4-FFF2-40B4-BE49-F238E27FC236}">
                <a16:creationId xmlns:a16="http://schemas.microsoft.com/office/drawing/2014/main" id="{89EBA8EB-3C56-7D2A-412B-A56DC9F72130}"/>
              </a:ext>
            </a:extLst>
          </p:cNvPr>
          <p:cNvSpPr txBox="1">
            <a:spLocks/>
          </p:cNvSpPr>
          <p:nvPr/>
        </p:nvSpPr>
        <p:spPr bwMode="auto">
          <a:xfrm>
            <a:off x="6162734" y="2538225"/>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a:solidFill>
                  <a:schemeClr val="bg1"/>
                </a:solidFill>
                <a:latin typeface="+mn-lt"/>
              </a:rPr>
              <a:t>Headaches </a:t>
            </a:r>
            <a:br>
              <a:rPr lang="en-US" sz="1450" b="1">
                <a:latin typeface="+mn-lt"/>
              </a:rPr>
            </a:br>
            <a:r>
              <a:rPr lang="en-US" sz="1450" b="1">
                <a:solidFill>
                  <a:schemeClr val="bg1"/>
                </a:solidFill>
                <a:latin typeface="+mn-lt"/>
              </a:rPr>
              <a:t>(2.5%)</a:t>
            </a:r>
            <a:endParaRPr lang="en-US" sz="1450">
              <a:solidFill>
                <a:schemeClr val="bg1"/>
              </a:solidFill>
              <a:latin typeface="+mn-lt"/>
            </a:endParaRPr>
          </a:p>
        </p:txBody>
      </p:sp>
      <p:sp>
        <p:nvSpPr>
          <p:cNvPr id="35" name="Oval 34">
            <a:extLst>
              <a:ext uri="{FF2B5EF4-FFF2-40B4-BE49-F238E27FC236}">
                <a16:creationId xmlns:a16="http://schemas.microsoft.com/office/drawing/2014/main" id="{90D6138C-E1CF-C093-3572-7D50DEE79E25}"/>
              </a:ext>
            </a:extLst>
          </p:cNvPr>
          <p:cNvSpPr/>
          <p:nvPr/>
        </p:nvSpPr>
        <p:spPr bwMode="auto">
          <a:xfrm>
            <a:off x="7722183" y="2049832"/>
            <a:ext cx="922349" cy="922349"/>
          </a:xfrm>
          <a:prstGeom prst="ellipse">
            <a:avLst/>
          </a:prstGeom>
          <a:solidFill>
            <a:schemeClr val="bg1"/>
          </a:solidFill>
          <a:ln w="381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8" name="Graphic 17" descr="Snooze with solid fill">
            <a:extLst>
              <a:ext uri="{FF2B5EF4-FFF2-40B4-BE49-F238E27FC236}">
                <a16:creationId xmlns:a16="http://schemas.microsoft.com/office/drawing/2014/main" id="{05282F10-DA41-F7A3-A71A-4EFD731576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18773" y="2188116"/>
            <a:ext cx="482313" cy="482313"/>
          </a:xfrm>
          <a:prstGeom prst="rect">
            <a:avLst/>
          </a:prstGeom>
        </p:spPr>
      </p:pic>
      <p:pic>
        <p:nvPicPr>
          <p:cNvPr id="19" name="Graphic 18" descr="Brain in head with solid fill">
            <a:extLst>
              <a:ext uri="{FF2B5EF4-FFF2-40B4-BE49-F238E27FC236}">
                <a16:creationId xmlns:a16="http://schemas.microsoft.com/office/drawing/2014/main" id="{C067BBCA-95EA-261D-F0B1-414BB8E206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27698" y="2224761"/>
            <a:ext cx="518756" cy="518756"/>
          </a:xfrm>
          <a:prstGeom prst="rect">
            <a:avLst/>
          </a:prstGeom>
        </p:spPr>
      </p:pic>
      <p:sp>
        <p:nvSpPr>
          <p:cNvPr id="36" name="Text Placeholder 3">
            <a:extLst>
              <a:ext uri="{FF2B5EF4-FFF2-40B4-BE49-F238E27FC236}">
                <a16:creationId xmlns:a16="http://schemas.microsoft.com/office/drawing/2014/main" id="{3D77EB24-D9C3-4BA5-7EF6-9FEAFB6BED0B}"/>
              </a:ext>
            </a:extLst>
          </p:cNvPr>
          <p:cNvSpPr>
            <a:spLocks noGrp="1"/>
          </p:cNvSpPr>
          <p:nvPr>
            <p:ph type="body" idx="12"/>
          </p:nvPr>
        </p:nvSpPr>
        <p:spPr>
          <a:xfrm>
            <a:off x="602988" y="4030786"/>
            <a:ext cx="7966604" cy="795130"/>
          </a:xfrm>
        </p:spPr>
        <p:txBody>
          <a:bodyPr/>
          <a:lstStyle/>
          <a:p>
            <a:pPr marL="0" indent="0" algn="ctr">
              <a:lnSpc>
                <a:spcPts val="2600"/>
              </a:lnSpc>
              <a:spcBef>
                <a:spcPts val="1300"/>
              </a:spcBef>
              <a:spcAft>
                <a:spcPts val="1300"/>
              </a:spcAft>
              <a:buNone/>
            </a:pPr>
            <a:r>
              <a:rPr lang="en-US">
                <a:latin typeface="Arial"/>
                <a:cs typeface="Arial"/>
              </a:rPr>
              <a:t>Side effects generally resolves over time (first two weeks) </a:t>
            </a:r>
            <a:br>
              <a:rPr lang="en-US"/>
            </a:br>
            <a:endParaRPr lang="en-US" b="1">
              <a:solidFill>
                <a:srgbClr val="009A9E"/>
              </a:solidFill>
            </a:endParaRPr>
          </a:p>
        </p:txBody>
      </p:sp>
      <p:sp>
        <p:nvSpPr>
          <p:cNvPr id="21" name="Text Placeholder 3">
            <a:extLst>
              <a:ext uri="{FF2B5EF4-FFF2-40B4-BE49-F238E27FC236}">
                <a16:creationId xmlns:a16="http://schemas.microsoft.com/office/drawing/2014/main" id="{8109A487-A370-73CD-2974-E31C6B7FD9FE}"/>
              </a:ext>
            </a:extLst>
          </p:cNvPr>
          <p:cNvSpPr txBox="1">
            <a:spLocks/>
          </p:cNvSpPr>
          <p:nvPr/>
        </p:nvSpPr>
        <p:spPr bwMode="auto">
          <a:xfrm>
            <a:off x="3546082" y="2513034"/>
            <a:ext cx="2159551" cy="102534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a:solidFill>
                  <a:schemeClr val="bg1"/>
                </a:solidFill>
                <a:latin typeface="+mn-lt"/>
              </a:rPr>
              <a:t>Insomnia </a:t>
            </a:r>
            <a:br>
              <a:rPr lang="en-US" sz="1450" b="1">
                <a:latin typeface="+mn-lt"/>
              </a:rPr>
            </a:br>
            <a:r>
              <a:rPr lang="en-US" sz="1450" b="1">
                <a:solidFill>
                  <a:schemeClr val="bg1"/>
                </a:solidFill>
                <a:latin typeface="+mn-lt"/>
              </a:rPr>
              <a:t>(5.9%) and Abnormal Dreams</a:t>
            </a:r>
            <a:endParaRPr lang="en-US">
              <a:solidFill>
                <a:schemeClr val="bg1"/>
              </a:solidFill>
            </a:endParaRPr>
          </a:p>
          <a:p>
            <a:pPr marL="0" indent="0">
              <a:lnSpc>
                <a:spcPct val="100000"/>
              </a:lnSpc>
              <a:spcBef>
                <a:spcPts val="300"/>
              </a:spcBef>
              <a:spcAft>
                <a:spcPts val="300"/>
              </a:spcAft>
              <a:buNone/>
            </a:pPr>
            <a:r>
              <a:rPr lang="en-US" sz="1450" b="1">
                <a:solidFill>
                  <a:schemeClr val="bg1"/>
                </a:solidFill>
                <a:latin typeface="+mn-lt"/>
              </a:rPr>
              <a:t>(7.5%)</a:t>
            </a:r>
            <a:endParaRPr lang="en-US">
              <a:solidFill>
                <a:schemeClr val="bg1"/>
              </a:solidFill>
            </a:endParaRPr>
          </a:p>
        </p:txBody>
      </p:sp>
      <p:sp>
        <p:nvSpPr>
          <p:cNvPr id="3" name="Footer Placeholder 3">
            <a:extLst>
              <a:ext uri="{FF2B5EF4-FFF2-40B4-BE49-F238E27FC236}">
                <a16:creationId xmlns:a16="http://schemas.microsoft.com/office/drawing/2014/main" id="{7777BAE8-B67C-3B66-1AA6-212CED2AEDA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2943393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39B42-83DA-3DEA-CB6E-D0B3EDA3D6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EB1523-E3B5-8A95-A68E-1C0FB9B6BD91}"/>
              </a:ext>
            </a:extLst>
          </p:cNvPr>
          <p:cNvSpPr>
            <a:spLocks noGrp="1"/>
          </p:cNvSpPr>
          <p:nvPr>
            <p:ph type="title"/>
          </p:nvPr>
        </p:nvSpPr>
        <p:spPr/>
        <p:txBody>
          <a:bodyPr/>
          <a:lstStyle/>
          <a:p>
            <a:r>
              <a:rPr lang="en-US"/>
              <a:t>Nicotine analogues</a:t>
            </a:r>
          </a:p>
        </p:txBody>
      </p:sp>
      <p:sp>
        <p:nvSpPr>
          <p:cNvPr id="11" name="Text Placeholder 3">
            <a:extLst>
              <a:ext uri="{FF2B5EF4-FFF2-40B4-BE49-F238E27FC236}">
                <a16:creationId xmlns:a16="http://schemas.microsoft.com/office/drawing/2014/main" id="{C4E0BF0F-99C2-CCDF-D27B-4453012D2911}"/>
              </a:ext>
            </a:extLst>
          </p:cNvPr>
          <p:cNvSpPr txBox="1">
            <a:spLocks/>
          </p:cNvSpPr>
          <p:nvPr/>
        </p:nvSpPr>
        <p:spPr bwMode="auto">
          <a:xfrm>
            <a:off x="571498" y="1684050"/>
            <a:ext cx="7848933" cy="1464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1200"/>
              </a:spcBef>
              <a:spcAft>
                <a:spcPts val="1200"/>
              </a:spcAft>
              <a:buClr>
                <a:schemeClr val="accent3"/>
              </a:buClr>
            </a:pPr>
            <a:r>
              <a:rPr lang="en-US" sz="1600">
                <a:latin typeface="+mn-lt"/>
              </a:rPr>
              <a:t>The use of nicotine analogues in patients with or without a history of psychiatric disorder has not been associated with an increased risk of serious neuropsychiatric adverse events compared with placebo. </a:t>
            </a:r>
            <a:r>
              <a:rPr lang="en-US" sz="1600" b="1">
                <a:solidFill>
                  <a:srgbClr val="0072CF"/>
                </a:solidFill>
                <a:latin typeface="+mn-lt"/>
              </a:rPr>
              <a:t>Depressed mood, rarely including suicidal ideation and suicide attempt, may be a symptom of nicotine withdrawal</a:t>
            </a:r>
            <a:r>
              <a:rPr lang="en-US" sz="1600">
                <a:solidFill>
                  <a:srgbClr val="0072CF"/>
                </a:solidFill>
                <a:latin typeface="+mn-lt"/>
              </a:rPr>
              <a:t>.</a:t>
            </a:r>
          </a:p>
          <a:p>
            <a:pPr marL="223838" indent="-223838">
              <a:lnSpc>
                <a:spcPts val="2200"/>
              </a:lnSpc>
              <a:spcBef>
                <a:spcPts val="1200"/>
              </a:spcBef>
              <a:spcAft>
                <a:spcPts val="1200"/>
              </a:spcAft>
              <a:buClr>
                <a:schemeClr val="accent3"/>
              </a:buClr>
            </a:pPr>
            <a:r>
              <a:rPr lang="en-US" sz="1600">
                <a:latin typeface="+mn-lt"/>
              </a:rPr>
              <a:t>Clinicians should be aware of the possible emergence of </a:t>
            </a:r>
            <a:r>
              <a:rPr lang="en-US" sz="1600" b="1">
                <a:solidFill>
                  <a:srgbClr val="0072CF"/>
                </a:solidFill>
                <a:latin typeface="+mn-lt"/>
              </a:rPr>
              <a:t>serious</a:t>
            </a:r>
            <a:r>
              <a:rPr lang="en-US" sz="1600" b="1">
                <a:solidFill>
                  <a:srgbClr val="009A9E"/>
                </a:solidFill>
                <a:latin typeface="+mn-lt"/>
              </a:rPr>
              <a:t> </a:t>
            </a:r>
            <a:r>
              <a:rPr lang="en-US" sz="1600" b="1">
                <a:solidFill>
                  <a:srgbClr val="0072CF"/>
                </a:solidFill>
                <a:latin typeface="+mn-lt"/>
              </a:rPr>
              <a:t>neuropsychiatric symptoms</a:t>
            </a:r>
            <a:r>
              <a:rPr lang="en-US" sz="1600">
                <a:solidFill>
                  <a:srgbClr val="0072CF"/>
                </a:solidFill>
                <a:latin typeface="+mn-lt"/>
              </a:rPr>
              <a:t> </a:t>
            </a:r>
            <a:r>
              <a:rPr lang="en-US" sz="1600">
                <a:latin typeface="+mn-lt"/>
              </a:rPr>
              <a:t>in individuals attempting to quit </a:t>
            </a:r>
            <a:r>
              <a:rPr lang="en-US" sz="1600" b="1">
                <a:solidFill>
                  <a:srgbClr val="0072CF"/>
                </a:solidFill>
                <a:latin typeface="+mn-lt"/>
              </a:rPr>
              <a:t>with or without treatment</a:t>
            </a:r>
            <a:r>
              <a:rPr lang="en-US" sz="1600">
                <a:latin typeface="+mn-lt"/>
              </a:rPr>
              <a:t>. If serious neuropsychiatric symptoms occur whilst on varenicline treatment, </a:t>
            </a:r>
            <a:r>
              <a:rPr lang="en-US" sz="1600" b="1">
                <a:solidFill>
                  <a:srgbClr val="0072CF"/>
                </a:solidFill>
                <a:latin typeface="+mn-lt"/>
              </a:rPr>
              <a:t>patients should discontinue varenicline immediately and contact a healthcare professional </a:t>
            </a:r>
            <a:r>
              <a:rPr lang="en-US" sz="1600">
                <a:latin typeface="+mn-lt"/>
              </a:rPr>
              <a:t>for re-evaluation of treatment. </a:t>
            </a:r>
          </a:p>
          <a:p>
            <a:pPr marL="223838" indent="-223838">
              <a:lnSpc>
                <a:spcPts val="2200"/>
              </a:lnSpc>
              <a:spcBef>
                <a:spcPts val="1200"/>
              </a:spcBef>
              <a:spcAft>
                <a:spcPts val="1200"/>
              </a:spcAft>
              <a:buClr>
                <a:schemeClr val="accent3"/>
              </a:buClr>
            </a:pPr>
            <a:r>
              <a:rPr lang="en-US" sz="1600" b="1">
                <a:solidFill>
                  <a:srgbClr val="0072CF"/>
                </a:solidFill>
                <a:latin typeface="+mn-lt"/>
              </a:rPr>
              <a:t>Care should be taken with patients with a history of psychiatric illness </a:t>
            </a:r>
            <a:br>
              <a:rPr lang="en-US" sz="1600" b="1">
                <a:solidFill>
                  <a:srgbClr val="00B1FF"/>
                </a:solidFill>
                <a:latin typeface="+mn-lt"/>
              </a:rPr>
            </a:br>
            <a:r>
              <a:rPr lang="en-US" sz="1600">
                <a:latin typeface="+mn-lt"/>
              </a:rPr>
              <a:t>and patients should be advised accordingly.</a:t>
            </a:r>
          </a:p>
          <a:p>
            <a:pPr marL="223838" indent="-223838">
              <a:lnSpc>
                <a:spcPts val="2200"/>
              </a:lnSpc>
              <a:spcBef>
                <a:spcPts val="400"/>
              </a:spcBef>
              <a:spcAft>
                <a:spcPts val="400"/>
              </a:spcAft>
            </a:pPr>
            <a:endParaRPr lang="en-US" sz="1600"/>
          </a:p>
          <a:p>
            <a:pPr marL="223838" indent="-223838">
              <a:lnSpc>
                <a:spcPts val="2200"/>
              </a:lnSpc>
              <a:spcBef>
                <a:spcPts val="400"/>
              </a:spcBef>
              <a:spcAft>
                <a:spcPts val="400"/>
              </a:spcAft>
            </a:pPr>
            <a:endParaRPr lang="en-US" sz="1600" b="1">
              <a:solidFill>
                <a:srgbClr val="00B1FF"/>
              </a:solidFill>
            </a:endParaRPr>
          </a:p>
          <a:p>
            <a:pPr marL="223838" indent="-223838">
              <a:lnSpc>
                <a:spcPts val="2200"/>
              </a:lnSpc>
              <a:spcBef>
                <a:spcPts val="400"/>
              </a:spcBef>
              <a:spcAft>
                <a:spcPts val="400"/>
              </a:spcAft>
            </a:pPr>
            <a:endParaRPr lang="en-US" sz="1600"/>
          </a:p>
        </p:txBody>
      </p:sp>
      <p:sp>
        <p:nvSpPr>
          <p:cNvPr id="3" name="Footer Placeholder 3">
            <a:extLst>
              <a:ext uri="{FF2B5EF4-FFF2-40B4-BE49-F238E27FC236}">
                <a16:creationId xmlns:a16="http://schemas.microsoft.com/office/drawing/2014/main" id="{4ABE9C05-C6FD-4C23-DA80-93CF2926594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62443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64BC-7B69-8ACD-7E56-92ACDEE476F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061C235-0F17-9951-A890-5B14290ED1E2}"/>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Bupropion (Zyban)</a:t>
            </a:r>
          </a:p>
        </p:txBody>
      </p:sp>
    </p:spTree>
    <p:extLst>
      <p:ext uri="{BB962C8B-B14F-4D97-AF65-F5344CB8AC3E}">
        <p14:creationId xmlns:p14="http://schemas.microsoft.com/office/powerpoint/2010/main" val="286461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5EB6A-5289-79CC-1635-23B27A2807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3AC49E-092C-970F-1676-D8D60F019DD0}"/>
              </a:ext>
            </a:extLst>
          </p:cNvPr>
          <p:cNvSpPr>
            <a:spLocks noGrp="1"/>
          </p:cNvSpPr>
          <p:nvPr>
            <p:ph type="title"/>
          </p:nvPr>
        </p:nvSpPr>
        <p:spPr/>
        <p:txBody>
          <a:bodyPr/>
          <a:lstStyle/>
          <a:p>
            <a:r>
              <a:rPr lang="en-US"/>
              <a:t>Bupropion (Zyban)</a:t>
            </a:r>
          </a:p>
        </p:txBody>
      </p:sp>
      <p:sp>
        <p:nvSpPr>
          <p:cNvPr id="6" name="Text Placeholder 3">
            <a:extLst>
              <a:ext uri="{FF2B5EF4-FFF2-40B4-BE49-F238E27FC236}">
                <a16:creationId xmlns:a16="http://schemas.microsoft.com/office/drawing/2014/main" id="{5951D78C-E6EE-13E4-2A9B-523030B2A2E8}"/>
              </a:ext>
            </a:extLst>
          </p:cNvPr>
          <p:cNvSpPr txBox="1">
            <a:spLocks/>
          </p:cNvSpPr>
          <p:nvPr/>
        </p:nvSpPr>
        <p:spPr bwMode="auto">
          <a:xfrm>
            <a:off x="571498" y="3747862"/>
            <a:ext cx="4151577" cy="20673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Font typeface="Lucida Grande" panose="020B0600040502020204" pitchFamily="34" charset="0"/>
              <a:buNone/>
            </a:pPr>
            <a:r>
              <a:rPr lang="en-US" sz="1700" b="1">
                <a:solidFill>
                  <a:srgbClr val="0072CF"/>
                </a:solidFill>
                <a:latin typeface="+mn-lt"/>
              </a:rPr>
              <a:t>How it is used</a:t>
            </a:r>
          </a:p>
          <a:p>
            <a:pPr marL="223838" indent="-223838">
              <a:lnSpc>
                <a:spcPts val="2200"/>
              </a:lnSpc>
              <a:spcBef>
                <a:spcPts val="400"/>
              </a:spcBef>
              <a:spcAft>
                <a:spcPts val="400"/>
              </a:spcAft>
              <a:buClr>
                <a:schemeClr val="accent3"/>
              </a:buClr>
            </a:pPr>
            <a:r>
              <a:rPr lang="en-US" sz="1600">
                <a:latin typeface="+mn-lt"/>
              </a:rPr>
              <a:t>Set quit date and start tablet use </a:t>
            </a:r>
            <a:br>
              <a:rPr lang="en-US" sz="1600">
                <a:latin typeface="+mn-lt"/>
              </a:rPr>
            </a:br>
            <a:r>
              <a:rPr lang="en-US" sz="1600">
                <a:latin typeface="+mn-lt"/>
              </a:rPr>
              <a:t>1–2 weeks before this date</a:t>
            </a:r>
          </a:p>
          <a:p>
            <a:pPr marL="223838" indent="-223838">
              <a:lnSpc>
                <a:spcPts val="2200"/>
              </a:lnSpc>
              <a:spcBef>
                <a:spcPts val="400"/>
              </a:spcBef>
              <a:spcAft>
                <a:spcPts val="400"/>
              </a:spcAft>
              <a:buClr>
                <a:schemeClr val="accent3"/>
              </a:buClr>
            </a:pPr>
            <a:r>
              <a:rPr lang="en-US" sz="1600">
                <a:latin typeface="+mn-lt"/>
              </a:rPr>
              <a:t>Treatment for 7‒9 weeks; some patients may continue to take it for up to </a:t>
            </a:r>
            <a:br>
              <a:rPr lang="en-US" sz="1600">
                <a:latin typeface="+mn-lt"/>
              </a:rPr>
            </a:br>
            <a:r>
              <a:rPr lang="en-US" sz="1600">
                <a:latin typeface="+mn-lt"/>
              </a:rPr>
              <a:t>24 weeks, or as required. </a:t>
            </a:r>
          </a:p>
          <a:p>
            <a:pPr marL="0" indent="0">
              <a:lnSpc>
                <a:spcPts val="2200"/>
              </a:lnSpc>
              <a:spcBef>
                <a:spcPts val="400"/>
              </a:spcBef>
              <a:spcAft>
                <a:spcPts val="400"/>
              </a:spcAft>
              <a:buNone/>
            </a:pPr>
            <a:endParaRPr lang="en-US" sz="1600" b="1"/>
          </a:p>
          <a:p>
            <a:pPr marL="0" indent="0">
              <a:lnSpc>
                <a:spcPts val="2200"/>
              </a:lnSpc>
              <a:spcBef>
                <a:spcPts val="400"/>
              </a:spcBef>
              <a:spcAft>
                <a:spcPts val="400"/>
              </a:spcAft>
              <a:buNone/>
            </a:pPr>
            <a:endParaRPr lang="en-US" sz="1600" b="1"/>
          </a:p>
        </p:txBody>
      </p:sp>
      <p:sp>
        <p:nvSpPr>
          <p:cNvPr id="11" name="Text Placeholder 3">
            <a:extLst>
              <a:ext uri="{FF2B5EF4-FFF2-40B4-BE49-F238E27FC236}">
                <a16:creationId xmlns:a16="http://schemas.microsoft.com/office/drawing/2014/main" id="{ECDC8D76-FFD3-DBA5-AD53-2627CF01FC65}"/>
              </a:ext>
            </a:extLst>
          </p:cNvPr>
          <p:cNvSpPr txBox="1">
            <a:spLocks/>
          </p:cNvSpPr>
          <p:nvPr/>
        </p:nvSpPr>
        <p:spPr bwMode="auto">
          <a:xfrm>
            <a:off x="571499" y="1684049"/>
            <a:ext cx="4205600" cy="1735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a:solidFill>
                  <a:srgbClr val="0072CF"/>
                </a:solidFill>
                <a:latin typeface="+mn-lt"/>
              </a:rPr>
              <a:t>What it is</a:t>
            </a:r>
          </a:p>
          <a:p>
            <a:pPr marL="223838" indent="-223838">
              <a:lnSpc>
                <a:spcPts val="2200"/>
              </a:lnSpc>
              <a:spcBef>
                <a:spcPts val="400"/>
              </a:spcBef>
              <a:spcAft>
                <a:spcPts val="400"/>
              </a:spcAft>
              <a:buClr>
                <a:schemeClr val="accent3"/>
              </a:buClr>
            </a:pPr>
            <a:r>
              <a:rPr lang="en-US" sz="1600">
                <a:latin typeface="+mn-lt"/>
              </a:rPr>
              <a:t>Mechanism not known; reduces withdrawal symptoms and desire to smoke, possibly by inhibiting neuronal reuptake of dopamine</a:t>
            </a:r>
          </a:p>
        </p:txBody>
      </p:sp>
      <p:sp>
        <p:nvSpPr>
          <p:cNvPr id="7" name="Text Placeholder 3">
            <a:extLst>
              <a:ext uri="{FF2B5EF4-FFF2-40B4-BE49-F238E27FC236}">
                <a16:creationId xmlns:a16="http://schemas.microsoft.com/office/drawing/2014/main" id="{CD40803D-41F9-2113-49AD-5D74D110E934}"/>
              </a:ext>
            </a:extLst>
          </p:cNvPr>
          <p:cNvSpPr txBox="1">
            <a:spLocks/>
          </p:cNvSpPr>
          <p:nvPr/>
        </p:nvSpPr>
        <p:spPr bwMode="auto">
          <a:xfrm>
            <a:off x="5156015" y="4304453"/>
            <a:ext cx="3232611" cy="15902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Font typeface="Lucida Grande" panose="020B0600040502020204" pitchFamily="34" charset="0"/>
              <a:buNone/>
            </a:pPr>
            <a:r>
              <a:rPr lang="en-US" sz="1700" b="1">
                <a:solidFill>
                  <a:srgbClr val="0072CF"/>
                </a:solidFill>
                <a:latin typeface="+mn-lt"/>
              </a:rPr>
              <a:t>Dose</a:t>
            </a:r>
          </a:p>
          <a:p>
            <a:pPr marL="223838" indent="-223838">
              <a:lnSpc>
                <a:spcPts val="2200"/>
              </a:lnSpc>
              <a:spcBef>
                <a:spcPts val="400"/>
              </a:spcBef>
              <a:spcAft>
                <a:spcPts val="400"/>
              </a:spcAft>
              <a:buClr>
                <a:schemeClr val="accent3"/>
              </a:buClr>
            </a:pPr>
            <a:r>
              <a:rPr lang="en-US" sz="1600">
                <a:latin typeface="+mn-lt"/>
              </a:rPr>
              <a:t>150mg daily for 6 days, then </a:t>
            </a:r>
          </a:p>
          <a:p>
            <a:pPr marL="223838" indent="-223838">
              <a:lnSpc>
                <a:spcPts val="2200"/>
              </a:lnSpc>
              <a:spcBef>
                <a:spcPts val="400"/>
              </a:spcBef>
              <a:spcAft>
                <a:spcPts val="400"/>
              </a:spcAft>
              <a:buClr>
                <a:schemeClr val="accent3"/>
              </a:buClr>
            </a:pPr>
            <a:r>
              <a:rPr lang="en-US" sz="1600">
                <a:latin typeface="+mn-lt"/>
              </a:rPr>
              <a:t>150mg twice daily, at least </a:t>
            </a:r>
            <a:br>
              <a:rPr lang="en-US" sz="1600">
                <a:latin typeface="+mn-lt"/>
              </a:rPr>
            </a:br>
            <a:r>
              <a:rPr lang="en-US" sz="1600">
                <a:latin typeface="+mn-lt"/>
              </a:rPr>
              <a:t>8 hours apart</a:t>
            </a:r>
          </a:p>
          <a:p>
            <a:pPr marL="223838" indent="-223838">
              <a:lnSpc>
                <a:spcPts val="2200"/>
              </a:lnSpc>
              <a:spcBef>
                <a:spcPts val="400"/>
              </a:spcBef>
              <a:spcAft>
                <a:spcPts val="400"/>
              </a:spcAft>
            </a:pPr>
            <a:endParaRPr lang="en-US" sz="1600"/>
          </a:p>
          <a:p>
            <a:pPr marL="223838" indent="-223838">
              <a:lnSpc>
                <a:spcPts val="2200"/>
              </a:lnSpc>
              <a:spcBef>
                <a:spcPts val="400"/>
              </a:spcBef>
              <a:spcAft>
                <a:spcPts val="400"/>
              </a:spcAft>
            </a:pPr>
            <a:endParaRPr lang="en-US" sz="1600" b="1"/>
          </a:p>
          <a:p>
            <a:pPr marL="223838" indent="-223838">
              <a:lnSpc>
                <a:spcPts val="2200"/>
              </a:lnSpc>
              <a:spcBef>
                <a:spcPts val="400"/>
              </a:spcBef>
              <a:spcAft>
                <a:spcPts val="400"/>
              </a:spcAft>
            </a:pPr>
            <a:endParaRPr lang="en-US" sz="1600" b="1"/>
          </a:p>
          <a:p>
            <a:pPr marL="223838" indent="-223838">
              <a:lnSpc>
                <a:spcPts val="2200"/>
              </a:lnSpc>
              <a:spcBef>
                <a:spcPts val="400"/>
              </a:spcBef>
              <a:spcAft>
                <a:spcPts val="400"/>
              </a:spcAft>
            </a:pPr>
            <a:endParaRPr lang="en-US" sz="1600" b="1"/>
          </a:p>
          <a:p>
            <a:pPr marL="223838" indent="-223838">
              <a:lnSpc>
                <a:spcPts val="2200"/>
              </a:lnSpc>
              <a:spcBef>
                <a:spcPts val="400"/>
              </a:spcBef>
              <a:spcAft>
                <a:spcPts val="400"/>
              </a:spcAft>
            </a:pPr>
            <a:endParaRPr lang="en-US" sz="1600" b="1"/>
          </a:p>
          <a:p>
            <a:pPr marL="0" indent="0">
              <a:lnSpc>
                <a:spcPts val="2200"/>
              </a:lnSpc>
              <a:spcBef>
                <a:spcPts val="400"/>
              </a:spcBef>
              <a:spcAft>
                <a:spcPts val="400"/>
              </a:spcAft>
              <a:buNone/>
            </a:pPr>
            <a:endParaRPr lang="en-US" sz="1600" b="1"/>
          </a:p>
        </p:txBody>
      </p:sp>
      <p:pic>
        <p:nvPicPr>
          <p:cNvPr id="5" name="Picture 4">
            <a:extLst>
              <a:ext uri="{FF2B5EF4-FFF2-40B4-BE49-F238E27FC236}">
                <a16:creationId xmlns:a16="http://schemas.microsoft.com/office/drawing/2014/main" id="{F6A208A4-52F0-2831-8836-B3E30A118198}"/>
              </a:ext>
            </a:extLst>
          </p:cNvPr>
          <p:cNvPicPr>
            <a:picLocks noChangeAspect="1"/>
          </p:cNvPicPr>
          <p:nvPr/>
        </p:nvPicPr>
        <p:blipFill>
          <a:blip r:embed="rId3"/>
          <a:stretch>
            <a:fillRect/>
          </a:stretch>
        </p:blipFill>
        <p:spPr>
          <a:xfrm>
            <a:off x="4832515" y="1783079"/>
            <a:ext cx="3714392" cy="2041498"/>
          </a:xfrm>
          <a:prstGeom prst="rect">
            <a:avLst/>
          </a:prstGeom>
        </p:spPr>
      </p:pic>
      <p:sp>
        <p:nvSpPr>
          <p:cNvPr id="4" name="Footer Placeholder 3">
            <a:extLst>
              <a:ext uri="{FF2B5EF4-FFF2-40B4-BE49-F238E27FC236}">
                <a16:creationId xmlns:a16="http://schemas.microsoft.com/office/drawing/2014/main" id="{EA389565-5DCC-E7D6-C468-19030BF8CB7D}"/>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7418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F9028-98C1-2CF2-9577-735B1A85E0C0}"/>
              </a:ext>
            </a:extLst>
          </p:cNvPr>
          <p:cNvSpPr>
            <a:spLocks noGrp="1"/>
          </p:cNvSpPr>
          <p:nvPr>
            <p:ph type="title"/>
          </p:nvPr>
        </p:nvSpPr>
        <p:spPr/>
        <p:txBody>
          <a:bodyPr/>
          <a:lstStyle/>
          <a:p>
            <a:r>
              <a:rPr lang="en-US">
                <a:latin typeface="Arial"/>
                <a:cs typeface="Arial"/>
              </a:rPr>
              <a:t>Combining tobacco dependence treatments</a:t>
            </a:r>
          </a:p>
        </p:txBody>
      </p:sp>
      <p:sp>
        <p:nvSpPr>
          <p:cNvPr id="5" name="TextBox 4">
            <a:extLst>
              <a:ext uri="{FF2B5EF4-FFF2-40B4-BE49-F238E27FC236}">
                <a16:creationId xmlns:a16="http://schemas.microsoft.com/office/drawing/2014/main" id="{194DB41B-214A-732B-2EFD-8D8F2DF00318}"/>
              </a:ext>
            </a:extLst>
          </p:cNvPr>
          <p:cNvSpPr txBox="1"/>
          <p:nvPr/>
        </p:nvSpPr>
        <p:spPr bwMode="auto">
          <a:xfrm flipH="1">
            <a:off x="593184" y="5548932"/>
            <a:ext cx="7966604" cy="451522"/>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a:lnSpc>
                <a:spcPct val="110000"/>
              </a:lnSpc>
              <a:spcBef>
                <a:spcPts val="0"/>
              </a:spcBef>
              <a:spcAft>
                <a:spcPts val="0"/>
              </a:spcAft>
              <a:buClr>
                <a:srgbClr val="C10C21"/>
              </a:buClr>
            </a:pPr>
            <a:r>
              <a:rPr kumimoji="0" lang="en-US" sz="900" b="0" i="0" u="none" strike="noStrike" kern="1200" cap="none" spc="0" normalizeH="0" baseline="0" noProof="0">
                <a:ln>
                  <a:noFill/>
                </a:ln>
                <a:effectLst/>
                <a:uLnTx/>
                <a:uFillTx/>
                <a:latin typeface="+mn-lt"/>
                <a:ea typeface="Geneva" pitchFamily="-109" charset="0"/>
                <a:cs typeface="Geneva" pitchFamily="-109" charset="0"/>
              </a:rPr>
              <a:t>Source: </a:t>
            </a:r>
            <a:r>
              <a:rPr lang="en-CA" sz="900">
                <a:effectLst/>
                <a:latin typeface="Arial" panose="020B0604020202020204" pitchFamily="34" charset="0"/>
              </a:rPr>
              <a:t>Thomas KH, et al. Comparative clinical effectiveness and safety of tobacco cessation pharmacotherapies and electronic cigarettes: </a:t>
            </a:r>
          </a:p>
          <a:p>
            <a:pPr>
              <a:lnSpc>
                <a:spcPct val="110000"/>
              </a:lnSpc>
              <a:spcBef>
                <a:spcPts val="0"/>
              </a:spcBef>
              <a:spcAft>
                <a:spcPts val="0"/>
              </a:spcAft>
              <a:buClr>
                <a:srgbClr val="C10C21"/>
              </a:buClr>
            </a:pPr>
            <a:r>
              <a:rPr lang="en-CA" sz="900">
                <a:effectLst/>
                <a:latin typeface="Arial" panose="020B0604020202020204" pitchFamily="34" charset="0"/>
              </a:rPr>
              <a:t>a systematic review and network meta-analysis of randomized controlled trials. Addiction. 2022;117(4):861-76. </a:t>
            </a:r>
            <a:endParaRPr kumimoji="0" lang="en-US" sz="9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7" name="Picture 6">
            <a:extLst>
              <a:ext uri="{FF2B5EF4-FFF2-40B4-BE49-F238E27FC236}">
                <a16:creationId xmlns:a16="http://schemas.microsoft.com/office/drawing/2014/main" id="{B83FC154-4CD6-B29C-BD69-E554FA0A11EF}"/>
              </a:ext>
            </a:extLst>
          </p:cNvPr>
          <p:cNvPicPr>
            <a:picLocks noChangeAspect="1"/>
          </p:cNvPicPr>
          <p:nvPr/>
        </p:nvPicPr>
        <p:blipFill>
          <a:blip r:embed="rId3"/>
          <a:srcRect/>
          <a:stretch/>
        </p:blipFill>
        <p:spPr>
          <a:xfrm>
            <a:off x="515855" y="1821702"/>
            <a:ext cx="8314847" cy="3729082"/>
          </a:xfrm>
          <a:prstGeom prst="rect">
            <a:avLst/>
          </a:prstGeom>
        </p:spPr>
      </p:pic>
      <p:sp>
        <p:nvSpPr>
          <p:cNvPr id="4" name="Footer Placeholder 3">
            <a:extLst>
              <a:ext uri="{FF2B5EF4-FFF2-40B4-BE49-F238E27FC236}">
                <a16:creationId xmlns:a16="http://schemas.microsoft.com/office/drawing/2014/main" id="{26B2BAC4-96A1-E089-FB27-338B0DE31DD1}"/>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99309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FF4FFE-531A-2F4C-A108-EBDB1A8DC47E}"/>
              </a:ext>
            </a:extLst>
          </p:cNvPr>
          <p:cNvPicPr>
            <a:picLocks noChangeAspect="1"/>
          </p:cNvPicPr>
          <p:nvPr/>
        </p:nvPicPr>
        <p:blipFill>
          <a:blip r:embed="rId3"/>
          <a:srcRect/>
          <a:stretch/>
        </p:blipFill>
        <p:spPr>
          <a:xfrm>
            <a:off x="0" y="0"/>
            <a:ext cx="9144000" cy="6858000"/>
          </a:xfrm>
          <a:prstGeom prst="rect">
            <a:avLst/>
          </a:prstGeom>
        </p:spPr>
      </p:pic>
      <p:sp>
        <p:nvSpPr>
          <p:cNvPr id="7" name="Subtitle 1">
            <a:extLst>
              <a:ext uri="{FF2B5EF4-FFF2-40B4-BE49-F238E27FC236}">
                <a16:creationId xmlns:a16="http://schemas.microsoft.com/office/drawing/2014/main" id="{2E89F922-595E-3E49-926D-E91DD3229D7C}"/>
              </a:ext>
            </a:extLst>
          </p:cNvPr>
          <p:cNvSpPr>
            <a:spLocks noGrp="1"/>
          </p:cNvSpPr>
          <p:nvPr>
            <p:ph type="subTitle" idx="1"/>
          </p:nvPr>
        </p:nvSpPr>
        <p:spPr>
          <a:xfrm>
            <a:off x="0" y="1100665"/>
            <a:ext cx="9144000" cy="4614333"/>
          </a:xfrm>
        </p:spPr>
        <p:txBody>
          <a:bodyPr/>
          <a:lstStyle/>
          <a:p>
            <a:r>
              <a:rPr lang="en-US">
                <a:solidFill>
                  <a:srgbClr val="A46C49"/>
                </a:solidFill>
                <a:effectLst>
                  <a:outerShdw blurRad="254000" dist="38100" dir="5400000" algn="ctr" rotWithShape="0">
                    <a:srgbClr val="000000">
                      <a:alpha val="15000"/>
                    </a:srgbClr>
                  </a:outerShdw>
                </a:effectLst>
              </a:rPr>
              <a:t>Lunch</a:t>
            </a:r>
          </a:p>
        </p:txBody>
      </p:sp>
    </p:spTree>
    <p:extLst>
      <p:ext uri="{BB962C8B-B14F-4D97-AF65-F5344CB8AC3E}">
        <p14:creationId xmlns:p14="http://schemas.microsoft.com/office/powerpoint/2010/main" val="31356610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AF791-D80C-796C-D0E0-86E6FF60EC2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24F9254-ADD8-AE8D-370A-F659AF1F3CFF}"/>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a:solidFill>
                  <a:schemeClr val="bg1"/>
                </a:solidFill>
                <a:effectLst>
                  <a:outerShdw blurRad="254000" dist="63500" dir="5400000" algn="ctr" rotWithShape="0">
                    <a:srgbClr val="000000">
                      <a:alpha val="25000"/>
                    </a:srgbClr>
                  </a:outerShdw>
                </a:effectLst>
                <a:latin typeface="+mn-lt"/>
                <a:cs typeface="Segoe UI"/>
              </a:rPr>
              <a:t>Additional slides </a:t>
            </a:r>
          </a:p>
          <a:p>
            <a:pPr algn="ctr">
              <a:lnSpc>
                <a:spcPts val="4000"/>
              </a:lnSpc>
              <a:spcBef>
                <a:spcPts val="0"/>
              </a:spcBef>
              <a:spcAft>
                <a:spcPts val="0"/>
              </a:spcAft>
              <a:buClr>
                <a:srgbClr val="C10C21"/>
              </a:buClr>
            </a:pPr>
            <a:r>
              <a:rPr lang="en-US" sz="2400" i="0" u="none" strike="noStrike" baseline="0">
                <a:solidFill>
                  <a:schemeClr val="bg1"/>
                </a:solidFill>
                <a:effectLst>
                  <a:outerShdw blurRad="254000" dist="63500" dir="5400000" algn="ctr" rotWithShape="0">
                    <a:srgbClr val="000000">
                      <a:alpha val="25000"/>
                    </a:srgbClr>
                  </a:outerShdw>
                </a:effectLst>
                <a:latin typeface="+mn-lt"/>
                <a:cs typeface="Segoe UI"/>
              </a:rPr>
              <a:t>[These</a:t>
            </a:r>
            <a:r>
              <a:rPr lang="en-US" sz="2400" i="0" u="none" strike="noStrike">
                <a:solidFill>
                  <a:schemeClr val="bg1"/>
                </a:solidFill>
                <a:effectLst>
                  <a:outerShdw blurRad="254000" dist="63500" dir="5400000" algn="ctr" rotWithShape="0">
                    <a:srgbClr val="000000">
                      <a:alpha val="25000"/>
                    </a:srgbClr>
                  </a:outerShdw>
                </a:effectLst>
                <a:latin typeface="+mn-lt"/>
                <a:cs typeface="Segoe UI"/>
              </a:rPr>
              <a:t> slides are included for trainers to include if they wish expand on training on varenicline and bupropion]</a:t>
            </a:r>
            <a:endParaRPr lang="en-US" sz="2400" i="0" u="none" strike="noStrike" baseline="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1334667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290B1-CB42-00A5-6CD7-A3F4E00D4B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A171C2-ED06-622F-48DD-5EB924FB9483}"/>
              </a:ext>
            </a:extLst>
          </p:cNvPr>
          <p:cNvSpPr>
            <a:spLocks noGrp="1"/>
          </p:cNvSpPr>
          <p:nvPr>
            <p:ph type="title"/>
          </p:nvPr>
        </p:nvSpPr>
        <p:spPr/>
        <p:txBody>
          <a:bodyPr/>
          <a:lstStyle/>
          <a:p>
            <a:r>
              <a:rPr lang="en-US"/>
              <a:t>Varenicline </a:t>
            </a:r>
          </a:p>
        </p:txBody>
      </p:sp>
      <p:sp>
        <p:nvSpPr>
          <p:cNvPr id="11" name="Text Placeholder 3">
            <a:extLst>
              <a:ext uri="{FF2B5EF4-FFF2-40B4-BE49-F238E27FC236}">
                <a16:creationId xmlns:a16="http://schemas.microsoft.com/office/drawing/2014/main" id="{77620EE5-0926-E6F3-29F0-D0605647FF5C}"/>
              </a:ext>
            </a:extLst>
          </p:cNvPr>
          <p:cNvSpPr txBox="1">
            <a:spLocks/>
          </p:cNvSpPr>
          <p:nvPr/>
        </p:nvSpPr>
        <p:spPr bwMode="auto">
          <a:xfrm>
            <a:off x="571499" y="1684049"/>
            <a:ext cx="4205600"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a:solidFill>
                  <a:srgbClr val="0072CF"/>
                </a:solidFill>
                <a:latin typeface="+mn-lt"/>
              </a:rPr>
              <a:t>Contraindications</a:t>
            </a:r>
          </a:p>
          <a:p>
            <a:pPr marL="223838" indent="-223838">
              <a:lnSpc>
                <a:spcPts val="2200"/>
              </a:lnSpc>
              <a:spcBef>
                <a:spcPts val="400"/>
              </a:spcBef>
              <a:spcAft>
                <a:spcPts val="400"/>
              </a:spcAft>
            </a:pPr>
            <a:r>
              <a:rPr lang="en-US" sz="1600">
                <a:latin typeface="+mn-lt"/>
              </a:rPr>
              <a:t>People under 18</a:t>
            </a:r>
          </a:p>
          <a:p>
            <a:pPr marL="223838" indent="-223838">
              <a:lnSpc>
                <a:spcPts val="2200"/>
              </a:lnSpc>
              <a:spcBef>
                <a:spcPts val="400"/>
              </a:spcBef>
              <a:spcAft>
                <a:spcPts val="400"/>
              </a:spcAft>
            </a:pPr>
            <a:r>
              <a:rPr lang="en-US" sz="1600">
                <a:latin typeface="+mn-lt"/>
              </a:rPr>
              <a:t>Pregnancy/ breast feeding</a:t>
            </a:r>
          </a:p>
          <a:p>
            <a:pPr marL="223838" indent="-223838">
              <a:lnSpc>
                <a:spcPts val="2200"/>
              </a:lnSpc>
              <a:spcBef>
                <a:spcPts val="400"/>
              </a:spcBef>
              <a:spcAft>
                <a:spcPts val="400"/>
              </a:spcAft>
            </a:pPr>
            <a:r>
              <a:rPr lang="en-US" sz="1600">
                <a:latin typeface="+mn-lt"/>
              </a:rPr>
              <a:t>Allergy to varenicline or excipients</a:t>
            </a:r>
          </a:p>
        </p:txBody>
      </p:sp>
      <p:pic>
        <p:nvPicPr>
          <p:cNvPr id="8" name="Picture 7">
            <a:extLst>
              <a:ext uri="{FF2B5EF4-FFF2-40B4-BE49-F238E27FC236}">
                <a16:creationId xmlns:a16="http://schemas.microsoft.com/office/drawing/2014/main" id="{3F06903D-B439-0AB1-A44D-64325857B235}"/>
              </a:ext>
            </a:extLst>
          </p:cNvPr>
          <p:cNvPicPr>
            <a:picLocks noChangeAspect="1"/>
          </p:cNvPicPr>
          <p:nvPr/>
        </p:nvPicPr>
        <p:blipFill>
          <a:blip r:embed="rId3"/>
          <a:stretch>
            <a:fillRect/>
          </a:stretch>
        </p:blipFill>
        <p:spPr>
          <a:xfrm>
            <a:off x="6141554" y="2088266"/>
            <a:ext cx="1790700" cy="3492500"/>
          </a:xfrm>
          <a:prstGeom prst="rect">
            <a:avLst/>
          </a:prstGeom>
        </p:spPr>
      </p:pic>
      <p:sp>
        <p:nvSpPr>
          <p:cNvPr id="6" name="Text Placeholder 3">
            <a:extLst>
              <a:ext uri="{FF2B5EF4-FFF2-40B4-BE49-F238E27FC236}">
                <a16:creationId xmlns:a16="http://schemas.microsoft.com/office/drawing/2014/main" id="{0626F007-366D-7174-234A-C33695268E63}"/>
              </a:ext>
            </a:extLst>
          </p:cNvPr>
          <p:cNvSpPr txBox="1">
            <a:spLocks/>
          </p:cNvSpPr>
          <p:nvPr/>
        </p:nvSpPr>
        <p:spPr bwMode="auto">
          <a:xfrm>
            <a:off x="571498" y="3403116"/>
            <a:ext cx="4891047" cy="25313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a:solidFill>
                  <a:srgbClr val="0072CF"/>
                </a:solidFill>
                <a:latin typeface="+mn-lt"/>
              </a:rPr>
              <a:t>Cautions</a:t>
            </a:r>
          </a:p>
          <a:p>
            <a:pPr marL="223838" indent="-223838">
              <a:lnSpc>
                <a:spcPts val="2200"/>
              </a:lnSpc>
              <a:spcBef>
                <a:spcPts val="400"/>
              </a:spcBef>
              <a:spcAft>
                <a:spcPts val="400"/>
              </a:spcAft>
            </a:pPr>
            <a:r>
              <a:rPr lang="en-US" sz="1600">
                <a:latin typeface="+mn-lt"/>
              </a:rPr>
              <a:t>May have minor or moderate influence on the ability to drive and use machines</a:t>
            </a:r>
          </a:p>
          <a:p>
            <a:pPr marL="223838" indent="-223838">
              <a:lnSpc>
                <a:spcPts val="2200"/>
              </a:lnSpc>
              <a:spcBef>
                <a:spcPts val="400"/>
              </a:spcBef>
              <a:spcAft>
                <a:spcPts val="400"/>
              </a:spcAft>
            </a:pPr>
            <a:r>
              <a:rPr lang="en-US" sz="1600">
                <a:latin typeface="+mn-lt"/>
              </a:rPr>
              <a:t>End stage Renal Failure, Severe Renal impairment (reduce dose)</a:t>
            </a:r>
          </a:p>
          <a:p>
            <a:pPr marL="223838" indent="-223838">
              <a:lnSpc>
                <a:spcPts val="2200"/>
              </a:lnSpc>
              <a:spcBef>
                <a:spcPts val="400"/>
              </a:spcBef>
              <a:spcAft>
                <a:spcPts val="400"/>
              </a:spcAft>
            </a:pPr>
            <a:r>
              <a:rPr lang="en-US" sz="1600">
                <a:latin typeface="+mn-lt"/>
              </a:rPr>
              <a:t>Epilepsy</a:t>
            </a:r>
          </a:p>
          <a:p>
            <a:pPr marL="223838" indent="-223838">
              <a:lnSpc>
                <a:spcPts val="2200"/>
              </a:lnSpc>
              <a:spcBef>
                <a:spcPts val="400"/>
              </a:spcBef>
              <a:spcAft>
                <a:spcPts val="400"/>
              </a:spcAft>
            </a:pPr>
            <a:r>
              <a:rPr lang="en-US" sz="1600">
                <a:latin typeface="+mn-lt"/>
              </a:rPr>
              <a:t>No clinically meaningful drug interactions</a:t>
            </a:r>
          </a:p>
        </p:txBody>
      </p:sp>
      <p:sp>
        <p:nvSpPr>
          <p:cNvPr id="3" name="Footer Placeholder 3">
            <a:extLst>
              <a:ext uri="{FF2B5EF4-FFF2-40B4-BE49-F238E27FC236}">
                <a16:creationId xmlns:a16="http://schemas.microsoft.com/office/drawing/2014/main" id="{4A0AC887-7C3C-7A77-A283-D86D5B3DFAF7}"/>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72141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43F63E-4173-2F60-EF50-B2A10008AEAB}"/>
              </a:ext>
            </a:extLst>
          </p:cNvPr>
          <p:cNvGrpSpPr/>
          <p:nvPr/>
        </p:nvGrpSpPr>
        <p:grpSpPr>
          <a:xfrm>
            <a:off x="0" y="0"/>
            <a:ext cx="9144001" cy="6858000"/>
            <a:chOff x="0" y="0"/>
            <a:chExt cx="9144001" cy="6858000"/>
          </a:xfrm>
        </p:grpSpPr>
        <p:pic>
          <p:nvPicPr>
            <p:cNvPr id="3" name="smoke">
              <a:extLst>
                <a:ext uri="{FF2B5EF4-FFF2-40B4-BE49-F238E27FC236}">
                  <a16:creationId xmlns:a16="http://schemas.microsoft.com/office/drawing/2014/main" id="{0B718229-C9F4-157B-9CDD-F0A74BEA3BF0}"/>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98590B7F-FCC8-2BF1-38EA-3798F5FBE231}"/>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Smoking helps you to relax</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77654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10B2-4699-5301-D2A1-0D6319D0F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B036AD-12CB-ED4D-2495-5E2C82280A5C}"/>
              </a:ext>
            </a:extLst>
          </p:cNvPr>
          <p:cNvSpPr>
            <a:spLocks noGrp="1"/>
          </p:cNvSpPr>
          <p:nvPr>
            <p:ph type="title"/>
          </p:nvPr>
        </p:nvSpPr>
        <p:spPr/>
        <p:txBody>
          <a:bodyPr/>
          <a:lstStyle/>
          <a:p>
            <a:r>
              <a:rPr lang="en-US"/>
              <a:t>Varenicline – side effects</a:t>
            </a:r>
          </a:p>
        </p:txBody>
      </p:sp>
      <p:sp>
        <p:nvSpPr>
          <p:cNvPr id="5" name="Rectangle 4">
            <a:extLst>
              <a:ext uri="{FF2B5EF4-FFF2-40B4-BE49-F238E27FC236}">
                <a16:creationId xmlns:a16="http://schemas.microsoft.com/office/drawing/2014/main" id="{5CCD2DB5-6A2C-AA6B-D193-11DAF4EF8352}"/>
              </a:ext>
            </a:extLst>
          </p:cNvPr>
          <p:cNvSpPr/>
          <p:nvPr/>
        </p:nvSpPr>
        <p:spPr bwMode="auto">
          <a:xfrm>
            <a:off x="604701" y="1698899"/>
            <a:ext cx="2456551" cy="3310429"/>
          </a:xfrm>
          <a:prstGeom prst="rect">
            <a:avLst/>
          </a:prstGeom>
          <a:noFill/>
          <a:ln w="15875">
            <a:solidFill>
              <a:srgbClr val="04B6EC"/>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 name="Rectangle 6">
            <a:extLst>
              <a:ext uri="{FF2B5EF4-FFF2-40B4-BE49-F238E27FC236}">
                <a16:creationId xmlns:a16="http://schemas.microsoft.com/office/drawing/2014/main" id="{9C57D881-5175-04E9-2363-1B9D3CAF33A0}"/>
              </a:ext>
            </a:extLst>
          </p:cNvPr>
          <p:cNvSpPr/>
          <p:nvPr/>
        </p:nvSpPr>
        <p:spPr bwMode="auto">
          <a:xfrm>
            <a:off x="604701" y="3917315"/>
            <a:ext cx="2456551" cy="1084062"/>
          </a:xfrm>
          <a:prstGeom prst="rect">
            <a:avLst/>
          </a:prstGeom>
          <a:solidFill>
            <a:srgbClr val="04B6EC"/>
          </a:solidFill>
          <a:ln w="15875">
            <a:solidFill>
              <a:srgbClr val="04B6EC"/>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8" name="Text Placeholder 3">
            <a:extLst>
              <a:ext uri="{FF2B5EF4-FFF2-40B4-BE49-F238E27FC236}">
                <a16:creationId xmlns:a16="http://schemas.microsoft.com/office/drawing/2014/main" id="{54C9E60C-6FA3-2E52-066F-3B4D1D65508A}"/>
              </a:ext>
            </a:extLst>
          </p:cNvPr>
          <p:cNvSpPr txBox="1">
            <a:spLocks/>
          </p:cNvSpPr>
          <p:nvPr/>
        </p:nvSpPr>
        <p:spPr bwMode="auto">
          <a:xfrm>
            <a:off x="690772" y="3955167"/>
            <a:ext cx="1984695"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a:solidFill>
                  <a:schemeClr val="bg1"/>
                </a:solidFill>
              </a:rPr>
              <a:t>Nausea (30%) mostly mild to moderate            (3% severe)</a:t>
            </a:r>
            <a:endParaRPr lang="en-US" sz="1450">
              <a:solidFill>
                <a:schemeClr val="bg1"/>
              </a:solidFill>
            </a:endParaRPr>
          </a:p>
        </p:txBody>
      </p:sp>
      <p:sp>
        <p:nvSpPr>
          <p:cNvPr id="16" name="Text Placeholder 3">
            <a:extLst>
              <a:ext uri="{FF2B5EF4-FFF2-40B4-BE49-F238E27FC236}">
                <a16:creationId xmlns:a16="http://schemas.microsoft.com/office/drawing/2014/main" id="{B77B4003-5CBA-DB2B-CDB3-CA2DB6E7A4BE}"/>
              </a:ext>
            </a:extLst>
          </p:cNvPr>
          <p:cNvSpPr txBox="1">
            <a:spLocks/>
          </p:cNvSpPr>
          <p:nvPr/>
        </p:nvSpPr>
        <p:spPr bwMode="auto">
          <a:xfrm>
            <a:off x="666920"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pPr>
            <a:r>
              <a:rPr lang="en-US" sz="1450" b="1"/>
              <a:t>Take after meal</a:t>
            </a:r>
          </a:p>
          <a:p>
            <a:pPr marL="223838" indent="-223838">
              <a:lnSpc>
                <a:spcPts val="2000"/>
              </a:lnSpc>
              <a:spcBef>
                <a:spcPts val="400"/>
              </a:spcBef>
              <a:spcAft>
                <a:spcPts val="400"/>
              </a:spcAft>
            </a:pPr>
            <a:r>
              <a:rPr lang="en-US" sz="1450"/>
              <a:t>Rest</a:t>
            </a:r>
          </a:p>
          <a:p>
            <a:pPr marL="223838" indent="-223838">
              <a:lnSpc>
                <a:spcPts val="2000"/>
              </a:lnSpc>
              <a:spcBef>
                <a:spcPts val="400"/>
              </a:spcBef>
              <a:spcAft>
                <a:spcPts val="400"/>
              </a:spcAft>
            </a:pPr>
            <a:r>
              <a:rPr lang="en-US" sz="1450"/>
              <a:t>Anti-emetics can be taken if persists</a:t>
            </a:r>
          </a:p>
        </p:txBody>
      </p:sp>
      <p:sp>
        <p:nvSpPr>
          <p:cNvPr id="20" name="Oval 19">
            <a:extLst>
              <a:ext uri="{FF2B5EF4-FFF2-40B4-BE49-F238E27FC236}">
                <a16:creationId xmlns:a16="http://schemas.microsoft.com/office/drawing/2014/main" id="{325DF307-400E-9A44-DAD2-1E0CD0879359}"/>
              </a:ext>
            </a:extLst>
          </p:cNvPr>
          <p:cNvSpPr/>
          <p:nvPr/>
        </p:nvSpPr>
        <p:spPr bwMode="auto">
          <a:xfrm>
            <a:off x="2250221" y="3466774"/>
            <a:ext cx="922349" cy="922349"/>
          </a:xfrm>
          <a:prstGeom prst="ellipse">
            <a:avLst/>
          </a:prstGeom>
          <a:solidFill>
            <a:schemeClr val="bg1"/>
          </a:solidFill>
          <a:ln w="38100">
            <a:solidFill>
              <a:srgbClr val="04B6EC"/>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7" name="Graphic 16" descr="Cough with solid fill">
            <a:extLst>
              <a:ext uri="{FF2B5EF4-FFF2-40B4-BE49-F238E27FC236}">
                <a16:creationId xmlns:a16="http://schemas.microsoft.com/office/drawing/2014/main" id="{A16E5DAE-E7B1-865C-99A9-A216F386B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54189" y="3641703"/>
            <a:ext cx="518756" cy="518756"/>
          </a:xfrm>
          <a:prstGeom prst="rect">
            <a:avLst/>
          </a:prstGeom>
        </p:spPr>
      </p:pic>
      <p:sp>
        <p:nvSpPr>
          <p:cNvPr id="26" name="Rectangle 25">
            <a:extLst>
              <a:ext uri="{FF2B5EF4-FFF2-40B4-BE49-F238E27FC236}">
                <a16:creationId xmlns:a16="http://schemas.microsoft.com/office/drawing/2014/main" id="{C8F58C14-99BB-BA5C-CAFD-276AC73D4A3D}"/>
              </a:ext>
            </a:extLst>
          </p:cNvPr>
          <p:cNvSpPr/>
          <p:nvPr/>
        </p:nvSpPr>
        <p:spPr bwMode="auto">
          <a:xfrm>
            <a:off x="3340359" y="1698899"/>
            <a:ext cx="2456551" cy="3310429"/>
          </a:xfrm>
          <a:prstGeom prst="rect">
            <a:avLst/>
          </a:prstGeom>
          <a:noFill/>
          <a:ln w="15875">
            <a:solidFill>
              <a:srgbClr val="04B6EC"/>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7C77C286-5B71-90C5-C2B7-D2E37B9C9995}"/>
              </a:ext>
            </a:extLst>
          </p:cNvPr>
          <p:cNvSpPr/>
          <p:nvPr/>
        </p:nvSpPr>
        <p:spPr bwMode="auto">
          <a:xfrm>
            <a:off x="3340359" y="3917315"/>
            <a:ext cx="2456551" cy="1084062"/>
          </a:xfrm>
          <a:prstGeom prst="rect">
            <a:avLst/>
          </a:prstGeom>
          <a:solidFill>
            <a:srgbClr val="04B6EC"/>
          </a:solidFill>
          <a:ln w="15875">
            <a:solidFill>
              <a:srgbClr val="04B6EC"/>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8" name="Text Placeholder 3">
            <a:extLst>
              <a:ext uri="{FF2B5EF4-FFF2-40B4-BE49-F238E27FC236}">
                <a16:creationId xmlns:a16="http://schemas.microsoft.com/office/drawing/2014/main" id="{07E22125-5711-278A-36FE-9DC2AC9A6AB7}"/>
              </a:ext>
            </a:extLst>
          </p:cNvPr>
          <p:cNvSpPr txBox="1">
            <a:spLocks/>
          </p:cNvSpPr>
          <p:nvPr/>
        </p:nvSpPr>
        <p:spPr bwMode="auto">
          <a:xfrm>
            <a:off x="3426430" y="3955167"/>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a:solidFill>
                  <a:schemeClr val="bg1"/>
                </a:solidFill>
              </a:rPr>
              <a:t>Insomnia </a:t>
            </a:r>
            <a:br>
              <a:rPr lang="en-US" sz="1450" b="1">
                <a:solidFill>
                  <a:schemeClr val="bg1"/>
                </a:solidFill>
              </a:rPr>
            </a:br>
            <a:r>
              <a:rPr lang="en-US" sz="1450" b="1">
                <a:solidFill>
                  <a:schemeClr val="bg1"/>
                </a:solidFill>
              </a:rPr>
              <a:t>(18%) and abnormal ‘vivid’ dreams (13%)</a:t>
            </a:r>
            <a:endParaRPr lang="en-US" sz="1450">
              <a:solidFill>
                <a:schemeClr val="bg1"/>
              </a:solidFill>
            </a:endParaRPr>
          </a:p>
        </p:txBody>
      </p:sp>
      <p:sp>
        <p:nvSpPr>
          <p:cNvPr id="29" name="Text Placeholder 3">
            <a:extLst>
              <a:ext uri="{FF2B5EF4-FFF2-40B4-BE49-F238E27FC236}">
                <a16:creationId xmlns:a16="http://schemas.microsoft.com/office/drawing/2014/main" id="{1CB5025E-1ED8-463E-D291-313E83BACCDB}"/>
              </a:ext>
            </a:extLst>
          </p:cNvPr>
          <p:cNvSpPr txBox="1">
            <a:spLocks/>
          </p:cNvSpPr>
          <p:nvPr/>
        </p:nvSpPr>
        <p:spPr bwMode="auto">
          <a:xfrm>
            <a:off x="3402578"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pPr>
            <a:r>
              <a:rPr lang="en-US" sz="1450"/>
              <a:t>Option to </a:t>
            </a:r>
            <a:r>
              <a:rPr lang="en-US" sz="1450" b="1"/>
              <a:t>take </a:t>
            </a:r>
            <a:br>
              <a:rPr lang="en-US" sz="1450" b="1"/>
            </a:br>
            <a:r>
              <a:rPr lang="en-US" sz="1450" b="1"/>
              <a:t>dose earlier in </a:t>
            </a:r>
            <a:br>
              <a:rPr lang="en-US" sz="1450" b="1"/>
            </a:br>
            <a:r>
              <a:rPr lang="en-US" sz="1450" b="1"/>
              <a:t>the evening</a:t>
            </a:r>
          </a:p>
        </p:txBody>
      </p:sp>
      <p:sp>
        <p:nvSpPr>
          <p:cNvPr id="30" name="Oval 29">
            <a:extLst>
              <a:ext uri="{FF2B5EF4-FFF2-40B4-BE49-F238E27FC236}">
                <a16:creationId xmlns:a16="http://schemas.microsoft.com/office/drawing/2014/main" id="{C5FAB107-9C06-9502-D7A3-3C51F29635F1}"/>
              </a:ext>
            </a:extLst>
          </p:cNvPr>
          <p:cNvSpPr/>
          <p:nvPr/>
        </p:nvSpPr>
        <p:spPr bwMode="auto">
          <a:xfrm>
            <a:off x="4985879" y="3466774"/>
            <a:ext cx="922349" cy="922349"/>
          </a:xfrm>
          <a:prstGeom prst="ellipse">
            <a:avLst/>
          </a:prstGeom>
          <a:solidFill>
            <a:schemeClr val="bg1"/>
          </a:solidFill>
          <a:ln w="38100">
            <a:solidFill>
              <a:srgbClr val="04B6EC"/>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9AC7EA1C-39E7-53F4-36EE-EED3EE299C33}"/>
              </a:ext>
            </a:extLst>
          </p:cNvPr>
          <p:cNvSpPr/>
          <p:nvPr/>
        </p:nvSpPr>
        <p:spPr bwMode="auto">
          <a:xfrm>
            <a:off x="6076663" y="1698899"/>
            <a:ext cx="2456551" cy="3310429"/>
          </a:xfrm>
          <a:prstGeom prst="rect">
            <a:avLst/>
          </a:prstGeom>
          <a:noFill/>
          <a:ln w="15875">
            <a:solidFill>
              <a:srgbClr val="04B6EC"/>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2" name="Rectangle 31">
            <a:extLst>
              <a:ext uri="{FF2B5EF4-FFF2-40B4-BE49-F238E27FC236}">
                <a16:creationId xmlns:a16="http://schemas.microsoft.com/office/drawing/2014/main" id="{B1AD6F61-B14A-BB8B-796B-10EF5E59A42B}"/>
              </a:ext>
            </a:extLst>
          </p:cNvPr>
          <p:cNvSpPr/>
          <p:nvPr/>
        </p:nvSpPr>
        <p:spPr bwMode="auto">
          <a:xfrm>
            <a:off x="6076663" y="3917315"/>
            <a:ext cx="2456551" cy="1084062"/>
          </a:xfrm>
          <a:prstGeom prst="rect">
            <a:avLst/>
          </a:prstGeom>
          <a:solidFill>
            <a:srgbClr val="04B6EC"/>
          </a:solidFill>
          <a:ln w="15875">
            <a:solidFill>
              <a:srgbClr val="04B6EC"/>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3" name="Text Placeholder 3">
            <a:extLst>
              <a:ext uri="{FF2B5EF4-FFF2-40B4-BE49-F238E27FC236}">
                <a16:creationId xmlns:a16="http://schemas.microsoft.com/office/drawing/2014/main" id="{89EBA8EB-3C56-7D2A-412B-A56DC9F72130}"/>
              </a:ext>
            </a:extLst>
          </p:cNvPr>
          <p:cNvSpPr txBox="1">
            <a:spLocks/>
          </p:cNvSpPr>
          <p:nvPr/>
        </p:nvSpPr>
        <p:spPr bwMode="auto">
          <a:xfrm>
            <a:off x="6162734" y="3955167"/>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a:solidFill>
                  <a:schemeClr val="bg1"/>
                </a:solidFill>
              </a:rPr>
              <a:t>Headaches </a:t>
            </a:r>
            <a:br>
              <a:rPr lang="en-US" sz="1450" b="1">
                <a:solidFill>
                  <a:schemeClr val="bg1"/>
                </a:solidFill>
              </a:rPr>
            </a:br>
            <a:r>
              <a:rPr lang="en-US" sz="1450" b="1">
                <a:solidFill>
                  <a:schemeClr val="bg1"/>
                </a:solidFill>
              </a:rPr>
              <a:t>(15%)</a:t>
            </a:r>
            <a:endParaRPr lang="en-US" sz="1450">
              <a:solidFill>
                <a:schemeClr val="bg1"/>
              </a:solidFill>
            </a:endParaRPr>
          </a:p>
        </p:txBody>
      </p:sp>
      <p:sp>
        <p:nvSpPr>
          <p:cNvPr id="34" name="Text Placeholder 3">
            <a:extLst>
              <a:ext uri="{FF2B5EF4-FFF2-40B4-BE49-F238E27FC236}">
                <a16:creationId xmlns:a16="http://schemas.microsoft.com/office/drawing/2014/main" id="{00FDAC22-901F-31C1-9F63-F104F20BE43E}"/>
              </a:ext>
            </a:extLst>
          </p:cNvPr>
          <p:cNvSpPr txBox="1">
            <a:spLocks/>
          </p:cNvSpPr>
          <p:nvPr/>
        </p:nvSpPr>
        <p:spPr bwMode="auto">
          <a:xfrm>
            <a:off x="6138882"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pPr>
            <a:r>
              <a:rPr lang="en-US" sz="1450" b="1"/>
              <a:t>Mild analgesic</a:t>
            </a:r>
          </a:p>
          <a:p>
            <a:pPr marL="223838" indent="-223838">
              <a:lnSpc>
                <a:spcPts val="2000"/>
              </a:lnSpc>
              <a:spcBef>
                <a:spcPts val="400"/>
              </a:spcBef>
              <a:spcAft>
                <a:spcPts val="400"/>
              </a:spcAft>
            </a:pPr>
            <a:r>
              <a:rPr lang="en-US" sz="1450"/>
              <a:t>Drink water</a:t>
            </a:r>
          </a:p>
          <a:p>
            <a:pPr marL="223838" indent="-223838">
              <a:lnSpc>
                <a:spcPts val="2000"/>
              </a:lnSpc>
              <a:spcBef>
                <a:spcPts val="400"/>
              </a:spcBef>
              <a:spcAft>
                <a:spcPts val="400"/>
              </a:spcAft>
            </a:pPr>
            <a:r>
              <a:rPr lang="en-US" sz="1450"/>
              <a:t>Rest</a:t>
            </a:r>
          </a:p>
          <a:p>
            <a:pPr marL="223838" indent="-223838">
              <a:lnSpc>
                <a:spcPts val="2000"/>
              </a:lnSpc>
              <a:spcBef>
                <a:spcPts val="400"/>
              </a:spcBef>
              <a:spcAft>
                <a:spcPts val="400"/>
              </a:spcAft>
            </a:pPr>
            <a:r>
              <a:rPr lang="en-US" sz="1450"/>
              <a:t>Get fresh air</a:t>
            </a:r>
          </a:p>
        </p:txBody>
      </p:sp>
      <p:sp>
        <p:nvSpPr>
          <p:cNvPr id="35" name="Oval 34">
            <a:extLst>
              <a:ext uri="{FF2B5EF4-FFF2-40B4-BE49-F238E27FC236}">
                <a16:creationId xmlns:a16="http://schemas.microsoft.com/office/drawing/2014/main" id="{90D6138C-E1CF-C093-3572-7D50DEE79E25}"/>
              </a:ext>
            </a:extLst>
          </p:cNvPr>
          <p:cNvSpPr/>
          <p:nvPr/>
        </p:nvSpPr>
        <p:spPr bwMode="auto">
          <a:xfrm>
            <a:off x="7722183" y="3466774"/>
            <a:ext cx="922349" cy="922349"/>
          </a:xfrm>
          <a:prstGeom prst="ellipse">
            <a:avLst/>
          </a:prstGeom>
          <a:solidFill>
            <a:schemeClr val="bg1"/>
          </a:solidFill>
          <a:ln w="38100">
            <a:solidFill>
              <a:srgbClr val="04B6EC"/>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8" name="Graphic 17" descr="Snooze with solid fill">
            <a:extLst>
              <a:ext uri="{FF2B5EF4-FFF2-40B4-BE49-F238E27FC236}">
                <a16:creationId xmlns:a16="http://schemas.microsoft.com/office/drawing/2014/main" id="{05282F10-DA41-F7A3-A71A-4EFD731576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18773" y="3623951"/>
            <a:ext cx="482313" cy="482313"/>
          </a:xfrm>
          <a:prstGeom prst="rect">
            <a:avLst/>
          </a:prstGeom>
        </p:spPr>
      </p:pic>
      <p:pic>
        <p:nvPicPr>
          <p:cNvPr id="19" name="Graphic 18" descr="Brain in head with solid fill">
            <a:extLst>
              <a:ext uri="{FF2B5EF4-FFF2-40B4-BE49-F238E27FC236}">
                <a16:creationId xmlns:a16="http://schemas.microsoft.com/office/drawing/2014/main" id="{C067BBCA-95EA-261D-F0B1-414BB8E206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27698" y="3641703"/>
            <a:ext cx="518756" cy="518756"/>
          </a:xfrm>
          <a:prstGeom prst="rect">
            <a:avLst/>
          </a:prstGeom>
        </p:spPr>
      </p:pic>
      <p:sp>
        <p:nvSpPr>
          <p:cNvPr id="36" name="Text Placeholder 3">
            <a:extLst>
              <a:ext uri="{FF2B5EF4-FFF2-40B4-BE49-F238E27FC236}">
                <a16:creationId xmlns:a16="http://schemas.microsoft.com/office/drawing/2014/main" id="{3D77EB24-D9C3-4BA5-7EF6-9FEAFB6BED0B}"/>
              </a:ext>
            </a:extLst>
          </p:cNvPr>
          <p:cNvSpPr>
            <a:spLocks noGrp="1"/>
          </p:cNvSpPr>
          <p:nvPr>
            <p:ph type="body" idx="12"/>
          </p:nvPr>
        </p:nvSpPr>
        <p:spPr>
          <a:xfrm>
            <a:off x="571500" y="5239910"/>
            <a:ext cx="7966604" cy="795130"/>
          </a:xfrm>
        </p:spPr>
        <p:txBody>
          <a:bodyPr/>
          <a:lstStyle/>
          <a:p>
            <a:pPr marL="0" indent="0" algn="ctr">
              <a:lnSpc>
                <a:spcPts val="2600"/>
              </a:lnSpc>
              <a:spcBef>
                <a:spcPts val="1300"/>
              </a:spcBef>
              <a:spcAft>
                <a:spcPts val="1300"/>
              </a:spcAft>
              <a:buNone/>
            </a:pPr>
            <a:r>
              <a:rPr lang="en-US"/>
              <a:t>Side effects generally resolves over time (first 2 weeks) </a:t>
            </a:r>
            <a:br>
              <a:rPr lang="en-US"/>
            </a:br>
            <a:r>
              <a:rPr lang="en-US" b="1"/>
              <a:t>OR reduce dose if required</a:t>
            </a:r>
          </a:p>
        </p:txBody>
      </p:sp>
      <p:sp>
        <p:nvSpPr>
          <p:cNvPr id="3" name="Footer Placeholder 3">
            <a:extLst>
              <a:ext uri="{FF2B5EF4-FFF2-40B4-BE49-F238E27FC236}">
                <a16:creationId xmlns:a16="http://schemas.microsoft.com/office/drawing/2014/main" id="{19A75AAC-587F-8B49-9998-2356DA0BECC4}"/>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726002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C1260-DE72-A0BB-9FEA-C0A5C7451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2DB72-DE5E-F52A-DA1A-04F3EBD578CD}"/>
              </a:ext>
            </a:extLst>
          </p:cNvPr>
          <p:cNvSpPr>
            <a:spLocks noGrp="1"/>
          </p:cNvSpPr>
          <p:nvPr>
            <p:ph type="title"/>
          </p:nvPr>
        </p:nvSpPr>
        <p:spPr>
          <a:xfrm>
            <a:off x="571500" y="152400"/>
            <a:ext cx="7962900" cy="1066800"/>
          </a:xfrm>
        </p:spPr>
        <p:txBody>
          <a:bodyPr/>
          <a:lstStyle/>
          <a:p>
            <a:r>
              <a:rPr lang="en-US" b="1"/>
              <a:t>Neuro-psychiatric effects and use in persons with SMI</a:t>
            </a:r>
          </a:p>
        </p:txBody>
      </p:sp>
      <p:sp>
        <p:nvSpPr>
          <p:cNvPr id="3" name="Content Placeholder 2">
            <a:extLst>
              <a:ext uri="{FF2B5EF4-FFF2-40B4-BE49-F238E27FC236}">
                <a16:creationId xmlns:a16="http://schemas.microsoft.com/office/drawing/2014/main" id="{97F5F2CD-5D40-16E0-B931-65CD8C481241}"/>
              </a:ext>
            </a:extLst>
          </p:cNvPr>
          <p:cNvSpPr>
            <a:spLocks noGrp="1"/>
          </p:cNvSpPr>
          <p:nvPr>
            <p:ph idx="1"/>
          </p:nvPr>
        </p:nvSpPr>
        <p:spPr>
          <a:xfrm>
            <a:off x="496614" y="1474788"/>
            <a:ext cx="7962900" cy="4191000"/>
          </a:xfrm>
        </p:spPr>
        <p:txBody>
          <a:bodyPr/>
          <a:lstStyle/>
          <a:p>
            <a:pPr marL="0" indent="0">
              <a:buNone/>
            </a:pPr>
            <a:r>
              <a:rPr lang="en-US" b="1">
                <a:solidFill>
                  <a:srgbClr val="0072CF"/>
                </a:solidFill>
              </a:rPr>
              <a:t>EAGLES STUDY</a:t>
            </a:r>
          </a:p>
          <a:p>
            <a:r>
              <a:rPr lang="en-US"/>
              <a:t>Past concerns about neuro-psychiatric effects of varenicline </a:t>
            </a:r>
          </a:p>
          <a:p>
            <a:r>
              <a:rPr lang="en-US"/>
              <a:t>Largest smoking cessation study </a:t>
            </a:r>
            <a:r>
              <a:rPr lang="el-GR"/>
              <a:t>(Ν=8,144</a:t>
            </a:r>
            <a:r>
              <a:rPr lang="en-CA"/>
              <a:t>; Half with psychiatric illness; 2011-2015</a:t>
            </a:r>
            <a:r>
              <a:rPr lang="el-GR"/>
              <a:t>)</a:t>
            </a:r>
            <a:endParaRPr lang="en-US"/>
          </a:p>
          <a:p>
            <a:r>
              <a:rPr lang="en-US"/>
              <a:t>No evidence of an association </a:t>
            </a:r>
            <a:r>
              <a:rPr lang="en-CA">
                <a:solidFill>
                  <a:srgbClr val="505050"/>
                </a:solidFill>
                <a:latin typeface="Source Sans Pro" panose="020B0503030403020204" pitchFamily="34" charset="0"/>
              </a:rPr>
              <a:t>between </a:t>
            </a:r>
            <a:r>
              <a:rPr lang="en-CA" b="0" i="0">
                <a:solidFill>
                  <a:srgbClr val="505050"/>
                </a:solidFill>
                <a:effectLst/>
                <a:latin typeface="Source Sans Pro" panose="020B0503030403020204" pitchFamily="34" charset="0"/>
              </a:rPr>
              <a:t>neuropsychiatric adverse events attributable to varenicline </a:t>
            </a:r>
          </a:p>
          <a:p>
            <a:pPr marL="0" indent="0">
              <a:buNone/>
            </a:pPr>
            <a:endParaRPr lang="en-US"/>
          </a:p>
          <a:p>
            <a:endParaRPr lang="en-US"/>
          </a:p>
          <a:p>
            <a:pPr marL="0" indent="0">
              <a:buNone/>
            </a:pPr>
            <a:endParaRPr lang="en-US" b="1">
              <a:solidFill>
                <a:schemeClr val="accent4">
                  <a:lumMod val="75000"/>
                  <a:lumOff val="25000"/>
                </a:schemeClr>
              </a:solidFill>
            </a:endParaRPr>
          </a:p>
        </p:txBody>
      </p:sp>
      <p:sp>
        <p:nvSpPr>
          <p:cNvPr id="5" name="Slide Number Placeholder 4">
            <a:extLst>
              <a:ext uri="{FF2B5EF4-FFF2-40B4-BE49-F238E27FC236}">
                <a16:creationId xmlns:a16="http://schemas.microsoft.com/office/drawing/2014/main" id="{50F23539-D7BD-EB34-6365-74CB9899F98C}"/>
              </a:ext>
            </a:extLst>
          </p:cNvPr>
          <p:cNvSpPr>
            <a:spLocks noGrp="1"/>
          </p:cNvSpPr>
          <p:nvPr>
            <p:ph type="sldNum" sz="quarter" idx="4294967295"/>
          </p:nvPr>
        </p:nvSpPr>
        <p:spPr/>
        <p:txBody>
          <a:bodyPr/>
          <a:lstStyle/>
          <a:p>
            <a:pPr>
              <a:defRPr/>
            </a:pPr>
            <a:fld id="{29BF0720-F72B-8B46-A819-48D30C8A2406}" type="slidenum">
              <a:rPr lang="en-US" altLang="en-US" smtClean="0"/>
              <a:pPr>
                <a:defRPr/>
              </a:pPr>
              <a:t>71</a:t>
            </a:fld>
            <a:endParaRPr lang="en-US" altLang="en-US"/>
          </a:p>
        </p:txBody>
      </p:sp>
      <p:pic>
        <p:nvPicPr>
          <p:cNvPr id="7" name="Picture 6" descr="A screenshot of a computer&#10;&#10;Description automatically generated">
            <a:extLst>
              <a:ext uri="{FF2B5EF4-FFF2-40B4-BE49-F238E27FC236}">
                <a16:creationId xmlns:a16="http://schemas.microsoft.com/office/drawing/2014/main" id="{F2D875EB-26CC-DFC6-FAF0-C4228B784403}"/>
              </a:ext>
            </a:extLst>
          </p:cNvPr>
          <p:cNvPicPr>
            <a:picLocks noChangeAspect="1"/>
          </p:cNvPicPr>
          <p:nvPr/>
        </p:nvPicPr>
        <p:blipFill rotWithShape="1">
          <a:blip r:embed="rId3"/>
          <a:srcRect t="17536" b="30198"/>
          <a:stretch/>
        </p:blipFill>
        <p:spPr>
          <a:xfrm>
            <a:off x="1352551" y="4319553"/>
            <a:ext cx="7524750" cy="1601282"/>
          </a:xfrm>
          <a:prstGeom prst="rect">
            <a:avLst/>
          </a:prstGeom>
        </p:spPr>
      </p:pic>
      <p:sp>
        <p:nvSpPr>
          <p:cNvPr id="4" name="Footer Placeholder 3">
            <a:extLst>
              <a:ext uri="{FF2B5EF4-FFF2-40B4-BE49-F238E27FC236}">
                <a16:creationId xmlns:a16="http://schemas.microsoft.com/office/drawing/2014/main" id="{21351341-E29F-1B8C-3AED-385C1C3EEAF9}"/>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94031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64BC-7B69-8ACD-7E56-92ACDEE476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D42A82B-CE71-0A14-FE97-F7D6E6D4CBFA}"/>
              </a:ext>
            </a:extLst>
          </p:cNvPr>
          <p:cNvSpPr txBox="1"/>
          <p:nvPr/>
        </p:nvSpPr>
        <p:spPr bwMode="auto">
          <a:xfrm>
            <a:off x="2125683" y="1429675"/>
            <a:ext cx="4892634" cy="589713"/>
          </a:xfrm>
          <a:prstGeom prst="rect">
            <a:avLst/>
          </a:prstGeom>
          <a:noFill/>
          <a:ln w="9525">
            <a:noFill/>
            <a:miter lim="800000"/>
            <a:headEnd/>
            <a:tailEnd/>
          </a:ln>
        </p:spPr>
        <p:txBody>
          <a:bodyPr wrap="square">
            <a:spAutoFit/>
          </a:bodyPr>
          <a:lstStyle/>
          <a:p>
            <a:pPr algn="ctr">
              <a:lnSpc>
                <a:spcPts val="4200"/>
              </a:lnSpc>
            </a:pPr>
            <a:r>
              <a:rPr lang="en-US" sz="3200" b="1">
                <a:solidFill>
                  <a:schemeClr val="bg1"/>
                </a:solidFill>
                <a:effectLst>
                  <a:outerShdw blurRad="165100" dist="38100" dir="5400000" algn="ctr" rotWithShape="0">
                    <a:srgbClr val="000000">
                      <a:alpha val="40000"/>
                    </a:srgbClr>
                  </a:outerShdw>
                </a:effectLst>
              </a:rPr>
              <a:t>Bupropion (Zyban)</a:t>
            </a:r>
          </a:p>
        </p:txBody>
      </p:sp>
    </p:spTree>
    <p:extLst>
      <p:ext uri="{BB962C8B-B14F-4D97-AF65-F5344CB8AC3E}">
        <p14:creationId xmlns:p14="http://schemas.microsoft.com/office/powerpoint/2010/main" val="20145676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09B99-1A96-21FD-0CB9-69BD329DD4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D71E8-E1B5-946E-2504-9F98B38392A2}"/>
              </a:ext>
            </a:extLst>
          </p:cNvPr>
          <p:cNvSpPr>
            <a:spLocks noGrp="1"/>
          </p:cNvSpPr>
          <p:nvPr>
            <p:ph type="title"/>
          </p:nvPr>
        </p:nvSpPr>
        <p:spPr/>
        <p:txBody>
          <a:bodyPr/>
          <a:lstStyle/>
          <a:p>
            <a:r>
              <a:rPr lang="en-US"/>
              <a:t>Bupropion: contraindications</a:t>
            </a:r>
          </a:p>
        </p:txBody>
      </p:sp>
      <p:sp>
        <p:nvSpPr>
          <p:cNvPr id="11" name="Text Placeholder 3">
            <a:extLst>
              <a:ext uri="{FF2B5EF4-FFF2-40B4-BE49-F238E27FC236}">
                <a16:creationId xmlns:a16="http://schemas.microsoft.com/office/drawing/2014/main" id="{F951170A-40F1-7779-E9C0-EA2859207ED2}"/>
              </a:ext>
            </a:extLst>
          </p:cNvPr>
          <p:cNvSpPr txBox="1">
            <a:spLocks/>
          </p:cNvSpPr>
          <p:nvPr/>
        </p:nvSpPr>
        <p:spPr bwMode="auto">
          <a:xfrm>
            <a:off x="571500" y="1684048"/>
            <a:ext cx="4053826" cy="44384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a:solidFill>
                  <a:srgbClr val="0072CF"/>
                </a:solidFill>
                <a:latin typeface="Arial" panose="020B0604020202020204" pitchFamily="34" charset="0"/>
                <a:cs typeface="Arial" panose="020B0604020202020204" pitchFamily="34" charset="0"/>
              </a:rPr>
              <a:t>Contraindications</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Pregnancy/breast feeding</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People under 18</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Current or history of seizure disorder</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Abrupt alcohol/sedative withdrawal</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Central nervous system (CNS) </a:t>
            </a:r>
            <a:r>
              <a:rPr lang="en-US" sz="1500" err="1">
                <a:latin typeface="Arial" panose="020B0604020202020204" pitchFamily="34" charset="0"/>
                <a:cs typeface="Arial" panose="020B0604020202020204" pitchFamily="34" charset="0"/>
              </a:rPr>
              <a:t>tumour</a:t>
            </a:r>
            <a:endParaRPr lang="en-US" sz="1500">
              <a:latin typeface="Arial" panose="020B0604020202020204" pitchFamily="34" charset="0"/>
              <a:cs typeface="Arial" panose="020B0604020202020204" pitchFamily="34" charset="0"/>
            </a:endParaRP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Use of irreversible monoamine </a:t>
            </a:r>
            <a:br>
              <a:rPr lang="en-US" sz="1500">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oxidase inhibitors (allow 14 days)</a:t>
            </a:r>
          </a:p>
        </p:txBody>
      </p:sp>
      <p:sp>
        <p:nvSpPr>
          <p:cNvPr id="9" name="Text Placeholder 3">
            <a:extLst>
              <a:ext uri="{FF2B5EF4-FFF2-40B4-BE49-F238E27FC236}">
                <a16:creationId xmlns:a16="http://schemas.microsoft.com/office/drawing/2014/main" id="{8F8D7254-B053-6BFA-34BD-87C1FC7CAFE4}"/>
              </a:ext>
            </a:extLst>
          </p:cNvPr>
          <p:cNvSpPr txBox="1">
            <a:spLocks/>
          </p:cNvSpPr>
          <p:nvPr/>
        </p:nvSpPr>
        <p:spPr bwMode="auto">
          <a:xfrm>
            <a:off x="4788024" y="1684048"/>
            <a:ext cx="4053826" cy="43032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a:solidFill>
                  <a:srgbClr val="00B1FF"/>
                </a:solidFill>
              </a:rPr>
              <a:t> </a:t>
            </a:r>
          </a:p>
          <a:p>
            <a:pPr marL="223838" indent="-223838">
              <a:lnSpc>
                <a:spcPts val="1800"/>
              </a:lnSpc>
              <a:spcBef>
                <a:spcPts val="800"/>
              </a:spcBef>
              <a:spcAft>
                <a:spcPts val="800"/>
              </a:spcAft>
              <a:buClr>
                <a:schemeClr val="accent3"/>
              </a:buClr>
            </a:pPr>
            <a:r>
              <a:rPr lang="en-US" sz="1500">
                <a:latin typeface="+mn-lt"/>
              </a:rPr>
              <a:t>History bulimia, anorexia nervosa </a:t>
            </a:r>
          </a:p>
          <a:p>
            <a:pPr marL="223838" indent="-223838">
              <a:lnSpc>
                <a:spcPts val="1800"/>
              </a:lnSpc>
              <a:spcBef>
                <a:spcPts val="800"/>
              </a:spcBef>
              <a:spcAft>
                <a:spcPts val="800"/>
              </a:spcAft>
              <a:buClr>
                <a:schemeClr val="accent3"/>
              </a:buClr>
            </a:pPr>
            <a:r>
              <a:rPr lang="en-US" sz="1500">
                <a:latin typeface="+mn-lt"/>
              </a:rPr>
              <a:t>Severe hepatic cirrhosis</a:t>
            </a:r>
          </a:p>
          <a:p>
            <a:pPr marL="223838" indent="-223838">
              <a:lnSpc>
                <a:spcPts val="1800"/>
              </a:lnSpc>
              <a:spcBef>
                <a:spcPts val="800"/>
              </a:spcBef>
              <a:spcAft>
                <a:spcPts val="800"/>
              </a:spcAft>
              <a:buClr>
                <a:schemeClr val="accent3"/>
              </a:buClr>
            </a:pPr>
            <a:r>
              <a:rPr lang="en-US" sz="1500">
                <a:latin typeface="+mn-lt"/>
              </a:rPr>
              <a:t>History bipolar disorder</a:t>
            </a:r>
          </a:p>
          <a:p>
            <a:pPr marL="223838" indent="-223838">
              <a:lnSpc>
                <a:spcPts val="1800"/>
              </a:lnSpc>
              <a:spcBef>
                <a:spcPts val="800"/>
              </a:spcBef>
              <a:spcAft>
                <a:spcPts val="800"/>
              </a:spcAft>
              <a:buClr>
                <a:schemeClr val="accent3"/>
              </a:buClr>
            </a:pPr>
            <a:r>
              <a:rPr lang="en-US" sz="1500">
                <a:latin typeface="+mn-lt"/>
              </a:rPr>
              <a:t>Concomitant use of another bupropion- containing product</a:t>
            </a:r>
          </a:p>
          <a:p>
            <a:pPr marL="223838" indent="-223838">
              <a:lnSpc>
                <a:spcPts val="1800"/>
              </a:lnSpc>
              <a:spcBef>
                <a:spcPts val="800"/>
              </a:spcBef>
              <a:spcAft>
                <a:spcPts val="800"/>
              </a:spcAft>
              <a:buClr>
                <a:schemeClr val="accent3"/>
              </a:buClr>
            </a:pPr>
            <a:r>
              <a:rPr lang="en-US" sz="1500">
                <a:latin typeface="+mn-lt"/>
              </a:rPr>
              <a:t>Allergy to bupropion or excipients</a:t>
            </a:r>
          </a:p>
          <a:p>
            <a:pPr marL="223838" indent="-223838">
              <a:lnSpc>
                <a:spcPts val="1800"/>
              </a:lnSpc>
              <a:spcBef>
                <a:spcPts val="800"/>
              </a:spcBef>
              <a:spcAft>
                <a:spcPts val="800"/>
              </a:spcAft>
              <a:buClr>
                <a:schemeClr val="accent3"/>
              </a:buClr>
            </a:pPr>
            <a:r>
              <a:rPr lang="en-US" sz="1500" b="1">
                <a:solidFill>
                  <a:srgbClr val="0072CF"/>
                </a:solidFill>
                <a:latin typeface="+mn-lt"/>
              </a:rPr>
              <a:t>See SPC for drug interactions</a:t>
            </a:r>
          </a:p>
        </p:txBody>
      </p:sp>
      <p:sp>
        <p:nvSpPr>
          <p:cNvPr id="3" name="Footer Placeholder 3">
            <a:extLst>
              <a:ext uri="{FF2B5EF4-FFF2-40B4-BE49-F238E27FC236}">
                <a16:creationId xmlns:a16="http://schemas.microsoft.com/office/drawing/2014/main" id="{5DF01E62-5574-8581-1C9A-31716917FFE8}"/>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6593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DFBB0-13C9-96EA-5C14-F505A5CD60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BE05C6-4F96-5A5C-855D-140EF1542653}"/>
              </a:ext>
            </a:extLst>
          </p:cNvPr>
          <p:cNvSpPr>
            <a:spLocks noGrp="1"/>
          </p:cNvSpPr>
          <p:nvPr>
            <p:ph type="title"/>
          </p:nvPr>
        </p:nvSpPr>
        <p:spPr/>
        <p:txBody>
          <a:bodyPr/>
          <a:lstStyle/>
          <a:p>
            <a:r>
              <a:rPr lang="en-US"/>
              <a:t>Bupropion: side effects and cautions</a:t>
            </a:r>
          </a:p>
        </p:txBody>
      </p:sp>
      <p:sp>
        <p:nvSpPr>
          <p:cNvPr id="8" name="Text Placeholder 3">
            <a:extLst>
              <a:ext uri="{FF2B5EF4-FFF2-40B4-BE49-F238E27FC236}">
                <a16:creationId xmlns:a16="http://schemas.microsoft.com/office/drawing/2014/main" id="{62E8D225-A1ED-EB3F-159C-A1DE73B2B34B}"/>
              </a:ext>
            </a:extLst>
          </p:cNvPr>
          <p:cNvSpPr txBox="1">
            <a:spLocks/>
          </p:cNvSpPr>
          <p:nvPr/>
        </p:nvSpPr>
        <p:spPr bwMode="auto">
          <a:xfrm>
            <a:off x="571500" y="1684047"/>
            <a:ext cx="3817620" cy="44464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a:solidFill>
                  <a:srgbClr val="0072CF"/>
                </a:solidFill>
                <a:latin typeface="Arial" panose="020B0604020202020204" pitchFamily="34" charset="0"/>
                <a:cs typeface="Arial" panose="020B0604020202020204" pitchFamily="34" charset="0"/>
              </a:rPr>
              <a:t>Side effects</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&gt;1/10 patients experience insomnia</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Less common symptoms (&gt;1/100)</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Rash/ urticaria</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Headache/dizziness </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Fever </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Gastrointestinal problems, e.g. dry mouth, nausea</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Low risk (&lt;1/1000) seizure</a:t>
            </a:r>
            <a:endParaRPr lang="en-US" sz="1600">
              <a:latin typeface="Arial" panose="020B0604020202020204" pitchFamily="34" charset="0"/>
              <a:cs typeface="Arial" panose="020B0604020202020204" pitchFamily="34" charset="0"/>
            </a:endParaRPr>
          </a:p>
        </p:txBody>
      </p:sp>
      <p:sp>
        <p:nvSpPr>
          <p:cNvPr id="9" name="Text Placeholder 3">
            <a:extLst>
              <a:ext uri="{FF2B5EF4-FFF2-40B4-BE49-F238E27FC236}">
                <a16:creationId xmlns:a16="http://schemas.microsoft.com/office/drawing/2014/main" id="{0200681F-A8DE-7471-187F-B527F217D861}"/>
              </a:ext>
            </a:extLst>
          </p:cNvPr>
          <p:cNvSpPr txBox="1">
            <a:spLocks/>
          </p:cNvSpPr>
          <p:nvPr/>
        </p:nvSpPr>
        <p:spPr bwMode="auto">
          <a:xfrm>
            <a:off x="4754882" y="1684047"/>
            <a:ext cx="4053826" cy="44464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a:solidFill>
                  <a:srgbClr val="0072CF"/>
                </a:solidFill>
                <a:latin typeface="Arial" panose="020B0604020202020204" pitchFamily="34" charset="0"/>
                <a:cs typeface="Arial" panose="020B0604020202020204" pitchFamily="34" charset="0"/>
              </a:rPr>
              <a:t>Cautions</a:t>
            </a:r>
          </a:p>
          <a:p>
            <a:pPr marL="0" indent="0">
              <a:lnSpc>
                <a:spcPts val="1800"/>
              </a:lnSpc>
              <a:spcBef>
                <a:spcPts val="800"/>
              </a:spcBef>
              <a:spcAft>
                <a:spcPts val="800"/>
              </a:spcAft>
              <a:buNone/>
            </a:pPr>
            <a:r>
              <a:rPr lang="en-US" sz="1500">
                <a:latin typeface="Arial" panose="020B0604020202020204" pitchFamily="34" charset="0"/>
                <a:cs typeface="Arial" panose="020B0604020202020204" pitchFamily="34" charset="0"/>
              </a:rPr>
              <a:t>Recommended dose of 150mg/day for:</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Mild/moderate hepatic impairment</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Renal impairment</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Predisposing risk factors for seizures</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Elderly people</a:t>
            </a:r>
          </a:p>
          <a:p>
            <a:pPr marL="223838" indent="-223838">
              <a:lnSpc>
                <a:spcPts val="1800"/>
              </a:lnSpc>
              <a:spcBef>
                <a:spcPts val="800"/>
              </a:spcBef>
              <a:spcAft>
                <a:spcPts val="800"/>
              </a:spcAft>
              <a:buClr>
                <a:schemeClr val="accent3"/>
              </a:buClr>
            </a:pPr>
            <a:r>
              <a:rPr lang="en-US" sz="1500">
                <a:latin typeface="Arial" panose="020B0604020202020204" pitchFamily="34" charset="0"/>
                <a:cs typeface="Arial" panose="020B0604020202020204" pitchFamily="34" charset="0"/>
              </a:rPr>
              <a:t>(&lt;1/1000) seizure</a:t>
            </a:r>
            <a:endParaRPr lang="en-US" sz="1600">
              <a:latin typeface="Arial" panose="020B0604020202020204" pitchFamily="34" charset="0"/>
              <a:cs typeface="Arial" panose="020B0604020202020204" pitchFamily="34" charset="0"/>
            </a:endParaRPr>
          </a:p>
        </p:txBody>
      </p:sp>
      <p:sp>
        <p:nvSpPr>
          <p:cNvPr id="3" name="Footer Placeholder 3">
            <a:extLst>
              <a:ext uri="{FF2B5EF4-FFF2-40B4-BE49-F238E27FC236}">
                <a16:creationId xmlns:a16="http://schemas.microsoft.com/office/drawing/2014/main" id="{3B8356FB-5446-AF7A-FDBD-E53A5D5EEFC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0768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4294967295"/>
          </p:nvPr>
        </p:nvSpPr>
        <p:spPr>
          <a:xfrm>
            <a:off x="3833988" y="1624127"/>
            <a:ext cx="4958614" cy="4114800"/>
          </a:xfrm>
        </p:spPr>
        <p:txBody>
          <a:bodyPr/>
          <a:lstStyle/>
          <a:p>
            <a:pPr>
              <a:spcBef>
                <a:spcPts val="0"/>
              </a:spcBef>
              <a:spcAft>
                <a:spcPts val="0"/>
              </a:spcAft>
              <a:buFontTx/>
              <a:buNone/>
              <a:defRPr/>
            </a:pPr>
            <a:r>
              <a:rPr lang="fr-CA" sz="2400" b="1">
                <a:solidFill>
                  <a:srgbClr val="0099FF"/>
                </a:solidFill>
                <a:ea typeface="MS PGothic" pitchFamily="34" charset="-128"/>
              </a:rPr>
              <a:t>MYTH</a:t>
            </a:r>
            <a:endParaRPr lang="fr-CA" sz="2400"/>
          </a:p>
          <a:p>
            <a:pPr>
              <a:spcBef>
                <a:spcPts val="0"/>
              </a:spcBef>
              <a:spcAft>
                <a:spcPts val="0"/>
              </a:spcAft>
              <a:buFontTx/>
              <a:buNone/>
              <a:defRPr/>
            </a:pPr>
            <a:r>
              <a:rPr lang="fr-CA" sz="2000"/>
              <a:t>Smoking helps you to relax </a:t>
            </a:r>
          </a:p>
          <a:p>
            <a:pPr>
              <a:spcBef>
                <a:spcPts val="0"/>
              </a:spcBef>
              <a:spcAft>
                <a:spcPts val="0"/>
              </a:spcAft>
              <a:buFontTx/>
              <a:buNone/>
              <a:defRPr/>
            </a:pPr>
            <a:endParaRPr lang="fr-CA" sz="2000" b="1">
              <a:solidFill>
                <a:srgbClr val="0099FF"/>
              </a:solidFill>
              <a:latin typeface="Arial" pitchFamily="34" charset="0"/>
              <a:ea typeface="MS PGothic" pitchFamily="34" charset="-128"/>
              <a:cs typeface="Arial" pitchFamily="34" charset="0"/>
            </a:endParaRPr>
          </a:p>
          <a:p>
            <a:pPr>
              <a:buFontTx/>
              <a:buNone/>
              <a:defRPr/>
            </a:pPr>
            <a:r>
              <a:rPr lang="fr-CA" sz="2400" b="1">
                <a:solidFill>
                  <a:srgbClr val="0099FF"/>
                </a:solidFill>
                <a:latin typeface="Arial" pitchFamily="34" charset="0"/>
                <a:ea typeface="MS PGothic" pitchFamily="34" charset="-128"/>
                <a:cs typeface="Arial" pitchFamily="34" charset="0"/>
              </a:rPr>
              <a:t>FACT</a:t>
            </a:r>
          </a:p>
          <a:p>
            <a:pPr marL="0">
              <a:spcBef>
                <a:spcPts val="0"/>
              </a:spcBef>
              <a:buFontTx/>
              <a:buNone/>
              <a:defRPr/>
            </a:pPr>
            <a:r>
              <a:rPr lang="en-US" sz="2000">
                <a:latin typeface="Arial" pitchFamily="34" charset="0"/>
                <a:ea typeface="MS PGothic" pitchFamily="34" charset="-128"/>
                <a:cs typeface="Arial" pitchFamily="34" charset="0"/>
              </a:rPr>
              <a:t>Nicotine is a stimulant</a:t>
            </a:r>
          </a:p>
          <a:p>
            <a:pPr marL="0">
              <a:spcBef>
                <a:spcPts val="0"/>
              </a:spcBef>
              <a:spcAft>
                <a:spcPts val="1200"/>
              </a:spcAft>
              <a:buFontTx/>
              <a:buNone/>
              <a:defRPr/>
            </a:pPr>
            <a:r>
              <a:rPr lang="en-US" sz="2000">
                <a:ea typeface="MS PGothic" pitchFamily="34" charset="-128"/>
              </a:rPr>
              <a:t>For most, the stress relief felt is in fact relief from withdrawal symptoms</a:t>
            </a:r>
            <a:endParaRPr lang="en-US" sz="2000">
              <a:latin typeface="Arial" pitchFamily="34" charset="0"/>
              <a:ea typeface="MS PGothic" pitchFamily="34" charset="-128"/>
              <a:cs typeface="Arial" pitchFamily="34" charset="0"/>
            </a:endParaRPr>
          </a:p>
          <a:p>
            <a:pPr marL="0">
              <a:spcBef>
                <a:spcPts val="0"/>
              </a:spcBef>
              <a:buFontTx/>
              <a:buNone/>
              <a:defRPr/>
            </a:pPr>
            <a:r>
              <a:rPr lang="en-US" sz="2000" b="1">
                <a:solidFill>
                  <a:srgbClr val="0072CF"/>
                </a:solidFill>
                <a:ea typeface="MS PGothic" pitchFamily="34" charset="-128"/>
              </a:rPr>
              <a:t>People who stop smoking report feeling less stress than those that continue smoking</a:t>
            </a:r>
            <a:endParaRPr lang="fr-CA" sz="2400" b="1">
              <a:solidFill>
                <a:schemeClr val="accent5">
                  <a:lumMod val="75000"/>
                </a:schemeClr>
              </a:solidFill>
              <a:ea typeface="MS PGothic" pitchFamily="34" charset="-128"/>
            </a:endParaRPr>
          </a:p>
        </p:txBody>
      </p:sp>
      <p:sp>
        <p:nvSpPr>
          <p:cNvPr id="6" name="Slide Number Placeholder 5"/>
          <p:cNvSpPr>
            <a:spLocks noGrp="1"/>
          </p:cNvSpPr>
          <p:nvPr>
            <p:ph type="sldNum" sz="quarter" idx="12"/>
          </p:nvPr>
        </p:nvSpPr>
        <p:spPr/>
        <p:txBody>
          <a:bodyPr/>
          <a:lstStyle/>
          <a:p>
            <a:pPr>
              <a:defRPr/>
            </a:pPr>
            <a:fld id="{ED9DB7B9-6F5F-45AB-8A2F-74BC209C821D}" type="slidenum">
              <a:rPr lang="en-US" smtClean="0"/>
              <a:pPr>
                <a:defRPr/>
              </a:pPr>
              <a:t>8</a:t>
            </a:fld>
            <a:endParaRPr lang="en-US">
              <a:solidFill>
                <a:srgbClr val="000000"/>
              </a:solidFill>
              <a:latin typeface="Times" pitchFamily="18" charset="0"/>
            </a:endParaRPr>
          </a:p>
        </p:txBody>
      </p:sp>
      <p:sp>
        <p:nvSpPr>
          <p:cNvPr id="3" name="TextBox 2">
            <a:extLst>
              <a:ext uri="{FF2B5EF4-FFF2-40B4-BE49-F238E27FC236}">
                <a16:creationId xmlns:a16="http://schemas.microsoft.com/office/drawing/2014/main" id="{AEE724CE-6B94-3DCC-65E8-2A83B946BA81}"/>
              </a:ext>
            </a:extLst>
          </p:cNvPr>
          <p:cNvSpPr txBox="1"/>
          <p:nvPr/>
        </p:nvSpPr>
        <p:spPr bwMode="auto">
          <a:xfrm>
            <a:off x="140383" y="5913073"/>
            <a:ext cx="8060585" cy="246221"/>
          </a:xfrm>
          <a:prstGeom prst="rect">
            <a:avLst/>
          </a:prstGeom>
          <a:noFill/>
          <a:ln w="9525">
            <a:noFill/>
            <a:miter lim="800000"/>
            <a:headEnd/>
            <a:tailEnd/>
          </a:ln>
        </p:spPr>
        <p:txBody>
          <a:bodyPr wrap="square">
            <a:spAutoFit/>
          </a:bodyPr>
          <a:lstStyle/>
          <a:p>
            <a:r>
              <a:rPr lang="en-CA" sz="1000" b="0" i="0">
                <a:solidFill>
                  <a:srgbClr val="000000"/>
                </a:solidFill>
                <a:effectLst/>
                <a:latin typeface="+mn-lt"/>
              </a:rPr>
              <a:t>Source: Taylor GMJ, et al. Smoking cessation for improving mental health. Cochrane Database of Systematic Reviews 2021</a:t>
            </a:r>
            <a:r>
              <a:rPr lang="en-CA" sz="1000">
                <a:solidFill>
                  <a:srgbClr val="000000"/>
                </a:solidFill>
                <a:latin typeface="+mn-lt"/>
              </a:rPr>
              <a:t>.</a:t>
            </a:r>
            <a:endParaRPr lang="en-US" sz="1000">
              <a:latin typeface="+mn-lt"/>
            </a:endParaRPr>
          </a:p>
        </p:txBody>
      </p:sp>
      <p:sp>
        <p:nvSpPr>
          <p:cNvPr id="2" name="Footer Placeholder 3">
            <a:extLst>
              <a:ext uri="{FF2B5EF4-FFF2-40B4-BE49-F238E27FC236}">
                <a16:creationId xmlns:a16="http://schemas.microsoft.com/office/drawing/2014/main" id="{EF1A73D7-FB34-FF38-ED60-82857DF7B89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pic>
        <p:nvPicPr>
          <p:cNvPr id="5" name="Picture 2" descr="shutterstock_7029844">
            <a:extLst>
              <a:ext uri="{FF2B5EF4-FFF2-40B4-BE49-F238E27FC236}">
                <a16:creationId xmlns:a16="http://schemas.microsoft.com/office/drawing/2014/main" id="{369A4734-D23F-9044-65F8-49DCB318BC6B}"/>
              </a:ext>
            </a:extLst>
          </p:cNvPr>
          <p:cNvPicPr>
            <a:picLocks noChangeAspect="1" noChangeArrowheads="1"/>
          </p:cNvPicPr>
          <p:nvPr/>
        </p:nvPicPr>
        <p:blipFill>
          <a:blip r:embed="rId3" cstate="print"/>
          <a:srcRect t="12665" r="32530"/>
          <a:stretch>
            <a:fillRect/>
          </a:stretch>
        </p:blipFill>
        <p:spPr bwMode="auto">
          <a:xfrm>
            <a:off x="0" y="2269664"/>
            <a:ext cx="3185796" cy="2746090"/>
          </a:xfrm>
          <a:prstGeom prst="rect">
            <a:avLst/>
          </a:prstGeom>
          <a:noFill/>
          <a:ln w="9525">
            <a:noFill/>
            <a:miter lim="800000"/>
            <a:headEnd/>
            <a:tailEnd/>
          </a:ln>
        </p:spPr>
      </p:pic>
      <p:sp>
        <p:nvSpPr>
          <p:cNvPr id="4" name="Title 1">
            <a:extLst>
              <a:ext uri="{FF2B5EF4-FFF2-40B4-BE49-F238E27FC236}">
                <a16:creationId xmlns:a16="http://schemas.microsoft.com/office/drawing/2014/main" id="{1BE65502-68B9-DC5E-D02A-1D4ED7A6C317}"/>
              </a:ext>
            </a:extLst>
          </p:cNvPr>
          <p:cNvSpPr>
            <a:spLocks noGrp="1"/>
          </p:cNvSpPr>
          <p:nvPr>
            <p:ph type="title"/>
          </p:nvPr>
        </p:nvSpPr>
        <p:spPr>
          <a:xfrm>
            <a:off x="571500" y="152400"/>
            <a:ext cx="7962900" cy="1066800"/>
          </a:xfrm>
        </p:spPr>
        <p:txBody>
          <a:bodyPr/>
          <a:lstStyle/>
          <a:p>
            <a:r>
              <a:rPr lang="en-US" altLang="en-US">
                <a:latin typeface="Arial"/>
                <a:cs typeface="Arial"/>
              </a:rPr>
              <a:t>Stress</a:t>
            </a:r>
            <a:endParaRPr lang="en-US"/>
          </a:p>
        </p:txBody>
      </p:sp>
    </p:spTree>
    <p:extLst>
      <p:ext uri="{BB962C8B-B14F-4D97-AF65-F5344CB8AC3E}">
        <p14:creationId xmlns:p14="http://schemas.microsoft.com/office/powerpoint/2010/main" val="33658993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checkerboard(across)">
                                      <p:cBhvr>
                                        <p:cTn id="7" dur="500"/>
                                        <p:tgtEl>
                                          <p:spTgt spid="1187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8787">
                                            <p:txEl>
                                              <p:pRg st="1" end="1"/>
                                            </p:txEl>
                                          </p:spTgt>
                                        </p:tgtEl>
                                        <p:attrNameLst>
                                          <p:attrName>style.visibility</p:attrName>
                                        </p:attrNameLst>
                                      </p:cBhvr>
                                      <p:to>
                                        <p:strVal val="visible"/>
                                      </p:to>
                                    </p:set>
                                    <p:animEffect transition="in" filter="checkerboard(across)">
                                      <p:cBhvr>
                                        <p:cTn id="12" dur="500"/>
                                        <p:tgtEl>
                                          <p:spTgt spid="1187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8787">
                                            <p:txEl>
                                              <p:pRg st="3" end="3"/>
                                            </p:txEl>
                                          </p:spTgt>
                                        </p:tgtEl>
                                        <p:attrNameLst>
                                          <p:attrName>style.visibility</p:attrName>
                                        </p:attrNameLst>
                                      </p:cBhvr>
                                      <p:to>
                                        <p:strVal val="visible"/>
                                      </p:to>
                                    </p:set>
                                    <p:animEffect transition="in" filter="checkerboard(across)">
                                      <p:cBhvr>
                                        <p:cTn id="17" dur="500"/>
                                        <p:tgtEl>
                                          <p:spTgt spid="118787">
                                            <p:txEl>
                                              <p:pRg st="3" end="3"/>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118787">
                                            <p:txEl>
                                              <p:pRg st="4" end="4"/>
                                            </p:txEl>
                                          </p:spTgt>
                                        </p:tgtEl>
                                        <p:attrNameLst>
                                          <p:attrName>style.visibility</p:attrName>
                                        </p:attrNameLst>
                                      </p:cBhvr>
                                      <p:to>
                                        <p:strVal val="visible"/>
                                      </p:to>
                                    </p:set>
                                    <p:animEffect transition="in" filter="checkerboard(across)">
                                      <p:cBhvr>
                                        <p:cTn id="20" dur="500"/>
                                        <p:tgtEl>
                                          <p:spTgt spid="118787">
                                            <p:txEl>
                                              <p:pRg st="4" end="4"/>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118787">
                                            <p:txEl>
                                              <p:pRg st="5" end="5"/>
                                            </p:txEl>
                                          </p:spTgt>
                                        </p:tgtEl>
                                        <p:attrNameLst>
                                          <p:attrName>style.visibility</p:attrName>
                                        </p:attrNameLst>
                                      </p:cBhvr>
                                      <p:to>
                                        <p:strVal val="visible"/>
                                      </p:to>
                                    </p:set>
                                    <p:animEffect transition="in" filter="checkerboard(across)">
                                      <p:cBhvr>
                                        <p:cTn id="23" dur="500"/>
                                        <p:tgtEl>
                                          <p:spTgt spid="118787">
                                            <p:txEl>
                                              <p:pRg st="5" end="5"/>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118787">
                                            <p:txEl>
                                              <p:pRg st="6" end="6"/>
                                            </p:txEl>
                                          </p:spTgt>
                                        </p:tgtEl>
                                        <p:attrNameLst>
                                          <p:attrName>style.visibility</p:attrName>
                                        </p:attrNameLst>
                                      </p:cBhvr>
                                      <p:to>
                                        <p:strVal val="visible"/>
                                      </p:to>
                                    </p:set>
                                    <p:animEffect transition="in" filter="checkerboard(across)">
                                      <p:cBhvr>
                                        <p:cTn id="26" dur="500"/>
                                        <p:tgtEl>
                                          <p:spTgt spid="1187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rrow 4">
            <a:extLst>
              <a:ext uri="{FF2B5EF4-FFF2-40B4-BE49-F238E27FC236}">
                <a16:creationId xmlns:a16="http://schemas.microsoft.com/office/drawing/2014/main" id="{6D55BCF1-5D4F-2332-442F-02F4B3B3A912}"/>
              </a:ext>
            </a:extLst>
          </p:cNvPr>
          <p:cNvSpPr>
            <a:spLocks noChangeArrowheads="1"/>
          </p:cNvSpPr>
          <p:nvPr/>
        </p:nvSpPr>
        <p:spPr bwMode="auto">
          <a:xfrm rot="16200000">
            <a:off x="2050997" y="3438570"/>
            <a:ext cx="191063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4" name="arrow 3">
            <a:extLst>
              <a:ext uri="{FF2B5EF4-FFF2-40B4-BE49-F238E27FC236}">
                <a16:creationId xmlns:a16="http://schemas.microsoft.com/office/drawing/2014/main" id="{019129EF-B744-9C88-D52E-6AF86D67D6F3}"/>
              </a:ext>
            </a:extLst>
          </p:cNvPr>
          <p:cNvSpPr>
            <a:spLocks noChangeArrowheads="1"/>
          </p:cNvSpPr>
          <p:nvPr/>
        </p:nvSpPr>
        <p:spPr bwMode="auto">
          <a:xfrm rot="10800000">
            <a:off x="3932574" y="5015096"/>
            <a:ext cx="1631318"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6" name="arrow 2">
            <a:extLst>
              <a:ext uri="{FF2B5EF4-FFF2-40B4-BE49-F238E27FC236}">
                <a16:creationId xmlns:a16="http://schemas.microsoft.com/office/drawing/2014/main" id="{A51A0DF5-7207-8C54-8416-332FCD4AF21A}"/>
              </a:ext>
            </a:extLst>
          </p:cNvPr>
          <p:cNvSpPr>
            <a:spLocks noChangeArrowheads="1"/>
          </p:cNvSpPr>
          <p:nvPr/>
        </p:nvSpPr>
        <p:spPr bwMode="auto">
          <a:xfrm rot="5400000">
            <a:off x="5166419" y="3108544"/>
            <a:ext cx="194254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7" name="arrow 1">
            <a:extLst>
              <a:ext uri="{FF2B5EF4-FFF2-40B4-BE49-F238E27FC236}">
                <a16:creationId xmlns:a16="http://schemas.microsoft.com/office/drawing/2014/main" id="{AB3D398C-D5E0-77A0-7FB2-96D63DF7D257}"/>
              </a:ext>
            </a:extLst>
          </p:cNvPr>
          <p:cNvSpPr>
            <a:spLocks noChangeArrowheads="1"/>
          </p:cNvSpPr>
          <p:nvPr/>
        </p:nvSpPr>
        <p:spPr bwMode="auto">
          <a:xfrm>
            <a:off x="3549112" y="1516060"/>
            <a:ext cx="1662314"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6" name="T4">
            <a:extLst>
              <a:ext uri="{FF2B5EF4-FFF2-40B4-BE49-F238E27FC236}">
                <a16:creationId xmlns:a16="http://schemas.microsoft.com/office/drawing/2014/main" id="{E5CF3497-77F0-0C26-0E7E-88C7BF21205F}"/>
              </a:ext>
            </a:extLst>
          </p:cNvPr>
          <p:cNvSpPr txBox="1"/>
          <p:nvPr/>
        </p:nvSpPr>
        <p:spPr>
          <a:xfrm>
            <a:off x="506973" y="4063400"/>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When your nicotine levels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are low you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get withdrawal symptoms, making you feel tense, irritable, anxious… </a:t>
            </a:r>
            <a:r>
              <a:rPr lang="en-US" sz="1500" b="1">
                <a:solidFill>
                  <a:schemeClr val="bg1"/>
                </a:solidFill>
                <a:latin typeface="Arial" panose="020B0604020202020204" pitchFamily="34" charset="0"/>
                <a:cs typeface="Arial" panose="020B0604020202020204" pitchFamily="34" charset="0"/>
              </a:rPr>
              <a:t>stressed</a:t>
            </a:r>
          </a:p>
        </p:txBody>
      </p:sp>
      <p:sp>
        <p:nvSpPr>
          <p:cNvPr id="11" name="T3">
            <a:extLst>
              <a:ext uri="{FF2B5EF4-FFF2-40B4-BE49-F238E27FC236}">
                <a16:creationId xmlns:a16="http://schemas.microsoft.com/office/drawing/2014/main" id="{1BCDA6FE-F0AA-0A86-7643-62F4C1DBDE06}"/>
              </a:ext>
            </a:extLst>
          </p:cNvPr>
          <p:cNvSpPr txBox="1"/>
          <p:nvPr/>
        </p:nvSpPr>
        <p:spPr>
          <a:xfrm>
            <a:off x="7021092" y="4063400"/>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Soon after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you’ve finished smoking, your nicotine levels start to fall… leaving you craving another </a:t>
            </a:r>
            <a:endParaRPr lang="en-US" sz="1400" b="1">
              <a:solidFill>
                <a:schemeClr val="bg1"/>
              </a:solidFill>
              <a:latin typeface="Arial" panose="020B0604020202020204" pitchFamily="34" charset="0"/>
              <a:cs typeface="Arial" panose="020B0604020202020204" pitchFamily="34" charset="0"/>
            </a:endParaRPr>
          </a:p>
        </p:txBody>
      </p:sp>
      <p:sp>
        <p:nvSpPr>
          <p:cNvPr id="12" name="T2">
            <a:extLst>
              <a:ext uri="{FF2B5EF4-FFF2-40B4-BE49-F238E27FC236}">
                <a16:creationId xmlns:a16="http://schemas.microsoft.com/office/drawing/2014/main" id="{71F28CE1-858C-80C0-4042-1DBCF4049EAA}"/>
              </a:ext>
            </a:extLst>
          </p:cNvPr>
          <p:cNvSpPr txBox="1"/>
          <p:nvPr/>
        </p:nvSpPr>
        <p:spPr>
          <a:xfrm>
            <a:off x="7021092" y="564362"/>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Nicotine withdrawal symptoms are relieved, making you feel more relaxed…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but it’s only temporary</a:t>
            </a:r>
          </a:p>
          <a:p>
            <a:pPr>
              <a:lnSpc>
                <a:spcPts val="1800"/>
              </a:lnSpc>
            </a:pPr>
            <a:endParaRPr lang="en-US" sz="1400">
              <a:solidFill>
                <a:schemeClr val="bg1"/>
              </a:solidFill>
              <a:latin typeface="Arial" panose="020B0604020202020204" pitchFamily="34" charset="0"/>
              <a:cs typeface="Arial" panose="020B0604020202020204" pitchFamily="34" charset="0"/>
            </a:endParaRPr>
          </a:p>
        </p:txBody>
      </p:sp>
      <p:sp>
        <p:nvSpPr>
          <p:cNvPr id="8" name="T1">
            <a:extLst>
              <a:ext uri="{FF2B5EF4-FFF2-40B4-BE49-F238E27FC236}">
                <a16:creationId xmlns:a16="http://schemas.microsoft.com/office/drawing/2014/main" id="{78F60D0A-1069-2CE3-DAF5-D32A75098CCF}"/>
              </a:ext>
            </a:extLst>
          </p:cNvPr>
          <p:cNvSpPr txBox="1"/>
          <p:nvPr/>
        </p:nvSpPr>
        <p:spPr>
          <a:xfrm>
            <a:off x="506973" y="564362"/>
            <a:ext cx="1615936" cy="2230238"/>
          </a:xfrm>
          <a:prstGeom prst="rect">
            <a:avLst/>
          </a:prstGeom>
          <a:noFill/>
        </p:spPr>
        <p:txBody>
          <a:bodyPr wrap="square" rtlCol="0" anchor="ctr">
            <a:noAutofit/>
          </a:bodyPr>
          <a:lstStyle/>
          <a:p>
            <a:pPr>
              <a:lnSpc>
                <a:spcPts val="1800"/>
              </a:lnSpc>
            </a:pPr>
            <a:r>
              <a:rPr lang="en-US" sz="1400">
                <a:solidFill>
                  <a:schemeClr val="bg1"/>
                </a:solidFill>
                <a:latin typeface="+mj-lt"/>
              </a:rPr>
              <a:t>When you </a:t>
            </a:r>
            <a:r>
              <a:rPr lang="en-US" sz="1400">
                <a:solidFill>
                  <a:schemeClr val="bg1"/>
                </a:solidFill>
                <a:latin typeface="+mj-lt"/>
                <a:cs typeface="Arial" panose="020B0604020202020204" pitchFamily="34" charset="0"/>
              </a:rPr>
              <a:t>smoke</a:t>
            </a:r>
            <a:r>
              <a:rPr lang="en-US" sz="1400">
                <a:solidFill>
                  <a:schemeClr val="bg1"/>
                </a:solidFill>
                <a:latin typeface="+mj-lt"/>
              </a:rPr>
              <a:t>, it tops </a:t>
            </a:r>
            <a:br>
              <a:rPr lang="en-US" sz="1400">
                <a:solidFill>
                  <a:schemeClr val="bg1"/>
                </a:solidFill>
                <a:latin typeface="+mj-lt"/>
              </a:rPr>
            </a:br>
            <a:r>
              <a:rPr lang="en-US" sz="1400">
                <a:solidFill>
                  <a:schemeClr val="bg1"/>
                </a:solidFill>
                <a:latin typeface="+mj-lt"/>
              </a:rPr>
              <a:t>up the level </a:t>
            </a:r>
            <a:br>
              <a:rPr lang="en-US" sz="1400">
                <a:solidFill>
                  <a:schemeClr val="bg1"/>
                </a:solidFill>
                <a:latin typeface="+mj-lt"/>
              </a:rPr>
            </a:br>
            <a:r>
              <a:rPr lang="en-US" sz="1400">
                <a:solidFill>
                  <a:schemeClr val="bg1"/>
                </a:solidFill>
                <a:latin typeface="+mj-lt"/>
              </a:rPr>
              <a:t>of nicotine in your body</a:t>
            </a:r>
            <a:endParaRPr lang="en-US" sz="1400" b="1">
              <a:solidFill>
                <a:schemeClr val="bg1"/>
              </a:solidFill>
              <a:latin typeface="+mj-lt"/>
            </a:endParaRPr>
          </a:p>
        </p:txBody>
      </p:sp>
      <p:grpSp>
        <p:nvGrpSpPr>
          <p:cNvPr id="33" name="circle 4">
            <a:extLst>
              <a:ext uri="{FF2B5EF4-FFF2-40B4-BE49-F238E27FC236}">
                <a16:creationId xmlns:a16="http://schemas.microsoft.com/office/drawing/2014/main" id="{2C176020-5AA0-A85A-334C-80354BB54DDF}"/>
              </a:ext>
            </a:extLst>
          </p:cNvPr>
          <p:cNvGrpSpPr/>
          <p:nvPr/>
        </p:nvGrpSpPr>
        <p:grpSpPr>
          <a:xfrm>
            <a:off x="2239144" y="4411353"/>
            <a:ext cx="1534332" cy="1534332"/>
            <a:chOff x="2239144" y="4411353"/>
            <a:chExt cx="1534332" cy="1534332"/>
          </a:xfrm>
        </p:grpSpPr>
        <p:sp>
          <p:nvSpPr>
            <p:cNvPr id="4" name="Oval 3">
              <a:extLst>
                <a:ext uri="{FF2B5EF4-FFF2-40B4-BE49-F238E27FC236}">
                  <a16:creationId xmlns:a16="http://schemas.microsoft.com/office/drawing/2014/main" id="{0384604E-665D-DAC8-ED0B-D6CF19888088}"/>
                </a:ext>
              </a:extLst>
            </p:cNvPr>
            <p:cNvSpPr/>
            <p:nvPr/>
          </p:nvSpPr>
          <p:spPr bwMode="auto">
            <a:xfrm>
              <a:off x="2239144"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7" name="Picture 26">
              <a:extLst>
                <a:ext uri="{FF2B5EF4-FFF2-40B4-BE49-F238E27FC236}">
                  <a16:creationId xmlns:a16="http://schemas.microsoft.com/office/drawing/2014/main" id="{189E69A8-CF47-F688-19AB-CB90911B3681}"/>
                </a:ext>
              </a:extLst>
            </p:cNvPr>
            <p:cNvPicPr>
              <a:picLocks noChangeAspect="1"/>
            </p:cNvPicPr>
            <p:nvPr/>
          </p:nvPicPr>
          <p:blipFill>
            <a:blip r:embed="rId3"/>
            <a:srcRect/>
            <a:stretch/>
          </p:blipFill>
          <p:spPr>
            <a:xfrm>
              <a:off x="2423844" y="4596053"/>
              <a:ext cx="1164933" cy="1164933"/>
            </a:xfrm>
            <a:prstGeom prst="rect">
              <a:avLst/>
            </a:prstGeom>
          </p:spPr>
        </p:pic>
      </p:grpSp>
      <p:grpSp>
        <p:nvGrpSpPr>
          <p:cNvPr id="32" name="circle 3">
            <a:extLst>
              <a:ext uri="{FF2B5EF4-FFF2-40B4-BE49-F238E27FC236}">
                <a16:creationId xmlns:a16="http://schemas.microsoft.com/office/drawing/2014/main" id="{F6228292-A5AF-4EC9-F9F2-1EB14F3C3D90}"/>
              </a:ext>
            </a:extLst>
          </p:cNvPr>
          <p:cNvGrpSpPr/>
          <p:nvPr/>
        </p:nvGrpSpPr>
        <p:grpSpPr>
          <a:xfrm>
            <a:off x="5370525" y="4411353"/>
            <a:ext cx="1534332" cy="1534332"/>
            <a:chOff x="5370525" y="4411353"/>
            <a:chExt cx="1534332" cy="1534332"/>
          </a:xfrm>
        </p:grpSpPr>
        <p:sp>
          <p:nvSpPr>
            <p:cNvPr id="9" name="Oval 8">
              <a:extLst>
                <a:ext uri="{FF2B5EF4-FFF2-40B4-BE49-F238E27FC236}">
                  <a16:creationId xmlns:a16="http://schemas.microsoft.com/office/drawing/2014/main" id="{5C67E0A7-F0D1-771D-9E87-52E675492B78}"/>
                </a:ext>
              </a:extLst>
            </p:cNvPr>
            <p:cNvSpPr/>
            <p:nvPr/>
          </p:nvSpPr>
          <p:spPr bwMode="auto">
            <a:xfrm>
              <a:off x="5370525"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8" name="Picture 27">
              <a:extLst>
                <a:ext uri="{FF2B5EF4-FFF2-40B4-BE49-F238E27FC236}">
                  <a16:creationId xmlns:a16="http://schemas.microsoft.com/office/drawing/2014/main" id="{A1ED7A5D-D04D-29AD-0764-21E4892ABD64}"/>
                </a:ext>
              </a:extLst>
            </p:cNvPr>
            <p:cNvPicPr>
              <a:picLocks noChangeAspect="1"/>
            </p:cNvPicPr>
            <p:nvPr/>
          </p:nvPicPr>
          <p:blipFill>
            <a:blip r:embed="rId4"/>
            <a:srcRect/>
            <a:stretch/>
          </p:blipFill>
          <p:spPr>
            <a:xfrm>
              <a:off x="5555225" y="4596053"/>
              <a:ext cx="1164933" cy="1164933"/>
            </a:xfrm>
            <a:prstGeom prst="rect">
              <a:avLst/>
            </a:prstGeom>
          </p:spPr>
        </p:pic>
      </p:grpSp>
      <p:grpSp>
        <p:nvGrpSpPr>
          <p:cNvPr id="31" name="circle 2">
            <a:extLst>
              <a:ext uri="{FF2B5EF4-FFF2-40B4-BE49-F238E27FC236}">
                <a16:creationId xmlns:a16="http://schemas.microsoft.com/office/drawing/2014/main" id="{B8EEBD5C-CB95-A727-1D4B-D8780F7FD835}"/>
              </a:ext>
            </a:extLst>
          </p:cNvPr>
          <p:cNvGrpSpPr/>
          <p:nvPr/>
        </p:nvGrpSpPr>
        <p:grpSpPr>
          <a:xfrm>
            <a:off x="5370525" y="912315"/>
            <a:ext cx="1534332" cy="1534332"/>
            <a:chOff x="5370525" y="912315"/>
            <a:chExt cx="1534332" cy="1534332"/>
          </a:xfrm>
        </p:grpSpPr>
        <p:sp>
          <p:nvSpPr>
            <p:cNvPr id="10" name="Oval 9">
              <a:extLst>
                <a:ext uri="{FF2B5EF4-FFF2-40B4-BE49-F238E27FC236}">
                  <a16:creationId xmlns:a16="http://schemas.microsoft.com/office/drawing/2014/main" id="{ACFF6FC0-00D8-D8D6-A296-40F0C7A0093E}"/>
                </a:ext>
              </a:extLst>
            </p:cNvPr>
            <p:cNvSpPr/>
            <p:nvPr/>
          </p:nvSpPr>
          <p:spPr bwMode="auto">
            <a:xfrm>
              <a:off x="5370525"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165DDD44-65AF-43C1-3388-441A0AB7A7F1}"/>
                </a:ext>
              </a:extLst>
            </p:cNvPr>
            <p:cNvPicPr>
              <a:picLocks noChangeAspect="1"/>
            </p:cNvPicPr>
            <p:nvPr/>
          </p:nvPicPr>
          <p:blipFill>
            <a:blip r:embed="rId5"/>
            <a:stretch>
              <a:fillRect/>
            </a:stretch>
          </p:blipFill>
          <p:spPr>
            <a:xfrm>
              <a:off x="5555225" y="1097015"/>
              <a:ext cx="1164933" cy="1164933"/>
            </a:xfrm>
            <a:prstGeom prst="rect">
              <a:avLst/>
            </a:prstGeom>
          </p:spPr>
        </p:pic>
      </p:grpSp>
      <p:grpSp>
        <p:nvGrpSpPr>
          <p:cNvPr id="30" name="circle 1">
            <a:extLst>
              <a:ext uri="{FF2B5EF4-FFF2-40B4-BE49-F238E27FC236}">
                <a16:creationId xmlns:a16="http://schemas.microsoft.com/office/drawing/2014/main" id="{1E2C429F-1065-94F1-23BD-9FE94F45B5E7}"/>
              </a:ext>
            </a:extLst>
          </p:cNvPr>
          <p:cNvGrpSpPr/>
          <p:nvPr/>
        </p:nvGrpSpPr>
        <p:grpSpPr>
          <a:xfrm>
            <a:off x="2239144" y="912315"/>
            <a:ext cx="1534332" cy="1534332"/>
            <a:chOff x="2239144" y="912315"/>
            <a:chExt cx="1534332" cy="1534332"/>
          </a:xfrm>
        </p:grpSpPr>
        <p:sp>
          <p:nvSpPr>
            <p:cNvPr id="7" name="Oval 6">
              <a:extLst>
                <a:ext uri="{FF2B5EF4-FFF2-40B4-BE49-F238E27FC236}">
                  <a16:creationId xmlns:a16="http://schemas.microsoft.com/office/drawing/2014/main" id="{D08445F1-CC06-08DF-1554-A7C77972C6F9}"/>
                </a:ext>
              </a:extLst>
            </p:cNvPr>
            <p:cNvSpPr/>
            <p:nvPr/>
          </p:nvSpPr>
          <p:spPr bwMode="auto">
            <a:xfrm>
              <a:off x="2239144"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5" name="Picture 24">
              <a:extLst>
                <a:ext uri="{FF2B5EF4-FFF2-40B4-BE49-F238E27FC236}">
                  <a16:creationId xmlns:a16="http://schemas.microsoft.com/office/drawing/2014/main" id="{AA02BB2B-9DFD-2E24-C471-98BAC3AC508E}"/>
                </a:ext>
              </a:extLst>
            </p:cNvPr>
            <p:cNvPicPr>
              <a:picLocks noChangeAspect="1"/>
            </p:cNvPicPr>
            <p:nvPr/>
          </p:nvPicPr>
          <p:blipFill>
            <a:blip r:embed="rId6"/>
            <a:srcRect/>
            <a:stretch/>
          </p:blipFill>
          <p:spPr>
            <a:xfrm>
              <a:off x="2423844" y="1097015"/>
              <a:ext cx="1164933" cy="1164933"/>
            </a:xfrm>
            <a:prstGeom prst="rect">
              <a:avLst/>
            </a:prstGeom>
          </p:spPr>
        </p:pic>
      </p:grpSp>
      <p:sp>
        <p:nvSpPr>
          <p:cNvPr id="19" name="stress">
            <a:extLst>
              <a:ext uri="{FF2B5EF4-FFF2-40B4-BE49-F238E27FC236}">
                <a16:creationId xmlns:a16="http://schemas.microsoft.com/office/drawing/2014/main" id="{0E9A3CF0-A6A1-3E0D-87B0-39945A3C5B2B}"/>
              </a:ext>
            </a:extLst>
          </p:cNvPr>
          <p:cNvSpPr txBox="1">
            <a:spLocks/>
          </p:cNvSpPr>
          <p:nvPr/>
        </p:nvSpPr>
        <p:spPr>
          <a:xfrm>
            <a:off x="3382909" y="3496431"/>
            <a:ext cx="2378182" cy="844658"/>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3000"/>
              </a:lnSpc>
            </a:pPr>
            <a:r>
              <a:rPr lang="en-US" sz="4200" b="1">
                <a:latin typeface="Arial" panose="020B0604020202020204" pitchFamily="34" charset="0"/>
                <a:cs typeface="Arial" panose="020B0604020202020204" pitchFamily="34" charset="0"/>
              </a:rPr>
              <a:t>stress?</a:t>
            </a:r>
          </a:p>
        </p:txBody>
      </p:sp>
      <p:sp>
        <p:nvSpPr>
          <p:cNvPr id="2" name="does smoking">
            <a:extLst>
              <a:ext uri="{FF2B5EF4-FFF2-40B4-BE49-F238E27FC236}">
                <a16:creationId xmlns:a16="http://schemas.microsoft.com/office/drawing/2014/main" id="{D91E1699-E630-A2BE-54B6-62B634337576}"/>
              </a:ext>
            </a:extLst>
          </p:cNvPr>
          <p:cNvSpPr txBox="1">
            <a:spLocks/>
          </p:cNvSpPr>
          <p:nvPr/>
        </p:nvSpPr>
        <p:spPr>
          <a:xfrm>
            <a:off x="3382909" y="2650208"/>
            <a:ext cx="2378182" cy="968037"/>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2800"/>
              </a:lnSpc>
            </a:pPr>
            <a:r>
              <a:rPr lang="en-US" sz="2200">
                <a:solidFill>
                  <a:schemeClr val="accent3"/>
                </a:solidFill>
                <a:latin typeface="Arial" panose="020B0604020202020204" pitchFamily="34" charset="0"/>
                <a:cs typeface="Arial" panose="020B0604020202020204" pitchFamily="34" charset="0"/>
              </a:rPr>
              <a:t>Does smoking </a:t>
            </a:r>
            <a:br>
              <a:rPr lang="en-US" sz="2200">
                <a:solidFill>
                  <a:schemeClr val="accent3"/>
                </a:solidFill>
                <a:latin typeface="Arial" panose="020B0604020202020204" pitchFamily="34" charset="0"/>
                <a:cs typeface="Arial" panose="020B0604020202020204" pitchFamily="34" charset="0"/>
              </a:rPr>
            </a:br>
            <a:r>
              <a:rPr lang="en-US" sz="2200">
                <a:solidFill>
                  <a:schemeClr val="accent3"/>
                </a:solidFill>
                <a:latin typeface="Arial" panose="020B0604020202020204" pitchFamily="34" charset="0"/>
                <a:cs typeface="Arial" panose="020B0604020202020204" pitchFamily="34" charset="0"/>
              </a:rPr>
              <a:t>really reduce</a:t>
            </a:r>
            <a:r>
              <a:rPr lang="en-US" sz="2200" b="1">
                <a:solidFill>
                  <a:schemeClr val="accent3"/>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1053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500"/>
                            </p:stCondLst>
                            <p:childTnLst>
                              <p:par>
                                <p:cTn id="27" presetID="10" presetClass="entr" presetSubtype="0" fill="hold" nodeType="afterEffect">
                                  <p:stCondLst>
                                    <p:cond delay="5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par>
                          <p:cTn id="30" fill="hold">
                            <p:stCondLst>
                              <p:cond delay="1500"/>
                            </p:stCondLst>
                            <p:childTnLst>
                              <p:par>
                                <p:cTn id="31" presetID="10" presetClass="entr" presetSubtype="0" fill="hold" grpId="0" nodeType="after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500"/>
                            </p:stCondLst>
                            <p:childTnLst>
                              <p:par>
                                <p:cTn id="40" presetID="10" presetClass="entr" presetSubtype="0" fill="hold" nodeType="afterEffect">
                                  <p:stCondLst>
                                    <p:cond delay="50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1500"/>
                            </p:stCondLst>
                            <p:childTnLst>
                              <p:par>
                                <p:cTn id="44" presetID="10" presetClass="entr" presetSubtype="0" fill="hold" grpId="0" nodeType="afterEffect">
                                  <p:stCondLst>
                                    <p:cond delay="50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00"/>
                            </p:stCondLst>
                            <p:childTnLst>
                              <p:par>
                                <p:cTn id="53" presetID="10" presetClass="entr" presetSubtype="0" fill="hold" nodeType="afterEffect">
                                  <p:stCondLst>
                                    <p:cond delay="5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1500"/>
                            </p:stCondLst>
                            <p:childTnLst>
                              <p:par>
                                <p:cTn id="57" presetID="10" presetClass="entr" presetSubtype="0" fill="hold" grpId="0" nodeType="afterEffect">
                                  <p:stCondLst>
                                    <p:cond delay="50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P spid="16" grpId="0" animBg="1"/>
      <p:bldP spid="17" grpId="0" animBg="1"/>
      <p:bldP spid="6" grpId="0"/>
      <p:bldP spid="11" grpId="0"/>
      <p:bldP spid="12" grpId="0"/>
      <p:bldP spid="8" grpId="0"/>
      <p:bldP spid="19" grpId="0"/>
      <p:bldP spid="2" grpId="0"/>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2.xml><?xml version="1.0" encoding="utf-8"?>
<ds:datastoreItem xmlns:ds="http://schemas.openxmlformats.org/officeDocument/2006/customXml" ds:itemID="{6653B27A-914B-494C-88B0-429F4EB2C76E}">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8C90600-40EE-4271-BF90-0898D3759EA2}">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23</TotalTime>
  <Words>14133</Words>
  <Application>Microsoft Office PowerPoint</Application>
  <PresentationFormat>On-screen Show (4:3)</PresentationFormat>
  <Paragraphs>1514</Paragraphs>
  <Slides>74</Slides>
  <Notes>74</Notes>
  <HiddenSlides>0</HiddenSlides>
  <MMClips>0</MMClips>
  <ScaleCrop>false</ScaleCrop>
  <HeadingPairs>
    <vt:vector size="4" baseType="variant">
      <vt:variant>
        <vt:lpstr>Theme</vt:lpstr>
      </vt:variant>
      <vt:variant>
        <vt:i4>3</vt:i4>
      </vt:variant>
      <vt:variant>
        <vt:lpstr>Slide Titles</vt:lpstr>
      </vt:variant>
      <vt:variant>
        <vt:i4>74</vt:i4>
      </vt:variant>
    </vt:vector>
  </HeadingPairs>
  <TitlesOfParts>
    <vt:vector size="77" baseType="lpstr">
      <vt:lpstr>NCSCT</vt:lpstr>
      <vt:lpstr>1_NCSCT</vt:lpstr>
      <vt:lpstr>2_NCSCT</vt:lpstr>
      <vt:lpstr>PowerPoint Presentation</vt:lpstr>
      <vt:lpstr>Course programme – Day 2</vt:lpstr>
      <vt:lpstr>PowerPoint Presentation</vt:lpstr>
      <vt:lpstr>PowerPoint Presentation</vt:lpstr>
      <vt:lpstr>PowerPoint Presentation</vt:lpstr>
      <vt:lpstr>PowerPoint Presentation</vt:lpstr>
      <vt:lpstr>PowerPoint Presentation</vt:lpstr>
      <vt:lpstr>Stress</vt:lpstr>
      <vt:lpstr>PowerPoint Presentation</vt:lpstr>
      <vt:lpstr>PowerPoint Presentation</vt:lpstr>
      <vt:lpstr>If I stop smoking I will gain weight</vt:lpstr>
      <vt:lpstr>PowerPoint Presentation</vt:lpstr>
      <vt:lpstr>PowerPoint Presentation</vt:lpstr>
      <vt:lpstr>PowerPoint Presentation</vt:lpstr>
      <vt:lpstr>PowerPoint Presentation</vt:lpstr>
      <vt:lpstr>Be positive, build patient confidence</vt:lpstr>
      <vt:lpstr>PowerPoint Presentation</vt:lpstr>
      <vt:lpstr>PowerPoint Presentation</vt:lpstr>
      <vt:lpstr>PowerPoint Presentation</vt:lpstr>
      <vt:lpstr>Case study: Carole</vt:lpstr>
      <vt:lpstr>Case study: Carole</vt:lpstr>
      <vt:lpstr>PowerPoint Presentation</vt:lpstr>
      <vt:lpstr>PowerPoint Presentation</vt:lpstr>
      <vt:lpstr>PowerPoint Presentation</vt:lpstr>
      <vt:lpstr>Case study Carole: complex case scenario</vt:lpstr>
      <vt:lpstr>PowerPoint Presentation</vt:lpstr>
      <vt:lpstr>Applying skills to practice</vt:lpstr>
      <vt:lpstr>Core Communication Skills</vt:lpstr>
      <vt:lpstr>PowerPoint Presentation</vt:lpstr>
      <vt:lpstr>PowerPoint Presentation</vt:lpstr>
      <vt:lpstr>PowerPoint Presentation</vt:lpstr>
      <vt:lpstr>Carbon monoxide monitoring</vt:lpstr>
      <vt:lpstr>    CO Monitoring Demonstration </vt:lpstr>
      <vt:lpstr>Discussing results with patients </vt:lpstr>
      <vt:lpstr>PowerPoint Presentation</vt:lpstr>
      <vt:lpstr>Summary</vt:lpstr>
      <vt:lpstr>PowerPoint Presentation</vt:lpstr>
      <vt:lpstr>PowerPoint Presentation</vt:lpstr>
      <vt:lpstr>PowerPoint Presentation</vt:lpstr>
      <vt:lpstr>Follow-up scenarios </vt:lpstr>
      <vt:lpstr>PowerPoint Presentation</vt:lpstr>
      <vt:lpstr>Follow-up scenario 1 </vt:lpstr>
      <vt:lpstr>PowerPoint Presentation</vt:lpstr>
      <vt:lpstr>PowerPoint Presentation</vt:lpstr>
      <vt:lpstr>PowerPoint Presentation</vt:lpstr>
      <vt:lpstr>PowerPoint Presentation</vt:lpstr>
      <vt:lpstr>Over to you…</vt:lpstr>
      <vt:lpstr>Skills practice: practitioner</vt:lpstr>
      <vt:lpstr>Skills practice: patient</vt:lpstr>
      <vt:lpstr>PowerPoint Presentation</vt:lpstr>
      <vt:lpstr>PowerPoint Presentation</vt:lpstr>
      <vt:lpstr>PowerPoint Presentation</vt:lpstr>
      <vt:lpstr>Nicotine analogue medications</vt:lpstr>
      <vt:lpstr>How nicotine analogue medications work….</vt:lpstr>
      <vt:lpstr>Varenicline: dosage and duration </vt:lpstr>
      <vt:lpstr>PowerPoint Presentation</vt:lpstr>
      <vt:lpstr>Cytisine: overview </vt:lpstr>
      <vt:lpstr>Cytisine: dosing schedule</vt:lpstr>
      <vt:lpstr>Cytisine: contraindications </vt:lpstr>
      <vt:lpstr>Cytisine: cautions </vt:lpstr>
      <vt:lpstr>Cytisine: side effects</vt:lpstr>
      <vt:lpstr>Nicotine analogues</vt:lpstr>
      <vt:lpstr>PowerPoint Presentation</vt:lpstr>
      <vt:lpstr>Bupropion (Zyban)</vt:lpstr>
      <vt:lpstr>Combining tobacco dependence treatments</vt:lpstr>
      <vt:lpstr>PowerPoint Presentation</vt:lpstr>
      <vt:lpstr>PowerPoint Presentation</vt:lpstr>
      <vt:lpstr>PowerPoint Presentation</vt:lpstr>
      <vt:lpstr>Varenicline </vt:lpstr>
      <vt:lpstr>Varenicline – side effects</vt:lpstr>
      <vt:lpstr>Neuro-psychiatric effects and use in persons with SMI</vt:lpstr>
      <vt:lpstr>PowerPoint Presentation</vt:lpstr>
      <vt:lpstr>Bupropion: contraindications</vt:lpstr>
      <vt:lpstr>Bupropion: side effects and cautions</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107</cp:revision>
  <cp:lastPrinted>2021-04-19T06:44:37Z</cp:lastPrinted>
  <dcterms:created xsi:type="dcterms:W3CDTF">2019-04-01T09:21:54Z</dcterms:created>
  <dcterms:modified xsi:type="dcterms:W3CDTF">2024-03-03T21:38:32Z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